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659" r:id="rId2"/>
    <p:sldId id="811" r:id="rId3"/>
    <p:sldId id="741" r:id="rId4"/>
    <p:sldId id="812" r:id="rId5"/>
    <p:sldId id="740" r:id="rId6"/>
    <p:sldId id="742" r:id="rId7"/>
    <p:sldId id="744" r:id="rId8"/>
    <p:sldId id="743" r:id="rId9"/>
    <p:sldId id="790" r:id="rId10"/>
    <p:sldId id="791" r:id="rId11"/>
    <p:sldId id="792" r:id="rId12"/>
    <p:sldId id="813" r:id="rId13"/>
    <p:sldId id="793" r:id="rId14"/>
    <p:sldId id="794" r:id="rId15"/>
    <p:sldId id="808" r:id="rId16"/>
    <p:sldId id="814" r:id="rId17"/>
    <p:sldId id="816" r:id="rId18"/>
    <p:sldId id="817" r:id="rId19"/>
    <p:sldId id="818" r:id="rId20"/>
    <p:sldId id="819" r:id="rId21"/>
    <p:sldId id="820" r:id="rId22"/>
    <p:sldId id="821" r:id="rId23"/>
    <p:sldId id="822" r:id="rId24"/>
    <p:sldId id="823" r:id="rId25"/>
    <p:sldId id="824" r:id="rId26"/>
    <p:sldId id="825" r:id="rId27"/>
    <p:sldId id="826" r:id="rId28"/>
    <p:sldId id="827" r:id="rId29"/>
    <p:sldId id="828" r:id="rId30"/>
    <p:sldId id="829" r:id="rId31"/>
    <p:sldId id="830" r:id="rId32"/>
    <p:sldId id="831" r:id="rId33"/>
    <p:sldId id="832" r:id="rId34"/>
    <p:sldId id="833" r:id="rId35"/>
    <p:sldId id="834" r:id="rId36"/>
    <p:sldId id="835" r:id="rId37"/>
    <p:sldId id="836" r:id="rId38"/>
    <p:sldId id="837" r:id="rId39"/>
    <p:sldId id="838" r:id="rId40"/>
    <p:sldId id="839" r:id="rId41"/>
    <p:sldId id="840" r:id="rId42"/>
    <p:sldId id="660"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6726"/>
    <a:srgbClr val="F2F2F2"/>
    <a:srgbClr val="EAE8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59" d="100"/>
          <a:sy n="59" d="100"/>
        </p:scale>
        <p:origin x="-918" y="-90"/>
      </p:cViewPr>
      <p:guideLst>
        <p:guide orient="horz" pos="2160"/>
        <p:guide pos="3840"/>
      </p:guideLst>
    </p:cSldViewPr>
  </p:slideViewPr>
  <p:notesTextViewPr>
    <p:cViewPr>
      <p:scale>
        <a:sx n="1" d="1"/>
        <a:sy n="1" d="1"/>
      </p:scale>
      <p:origin x="0" y="0"/>
    </p:cViewPr>
  </p:notesTextViewPr>
  <p:sorterViewPr>
    <p:cViewPr>
      <p:scale>
        <a:sx n="82" d="100"/>
        <a:sy n="82" d="100"/>
      </p:scale>
      <p:origin x="0" y="92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97318-4D90-4C2F-82F5-46718BCC68D4}" type="datetimeFigureOut">
              <a:rPr lang="zh-CN" altLang="en-US" smtClean="0"/>
              <a:pPr/>
              <a:t>2019/9/7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4E8663-F36A-4F99-8D1B-CC2B1FAC053F}" type="slidenum">
              <a:rPr lang="zh-CN" altLang="en-US" smtClean="0"/>
              <a:pPr/>
              <a:t>‹#›</a:t>
            </a:fld>
            <a:endParaRPr lang="zh-CN" altLang="en-US"/>
          </a:p>
        </p:txBody>
      </p:sp>
    </p:spTree>
    <p:extLst>
      <p:ext uri="{BB962C8B-B14F-4D97-AF65-F5344CB8AC3E}">
        <p14:creationId xmlns:p14="http://schemas.microsoft.com/office/powerpoint/2010/main" val="3276662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lang="zh-CN"/>
            </a:pPr>
            <a:r>
              <a:rPr lang="zh-CN" dirty="0" smtClean="0"/>
              <a:t>在组设置中可使用此模板作为演示培训材料的起始文件。</a:t>
            </a:r>
          </a:p>
          <a:p>
            <a:endParaRPr lang="zh-CN" dirty="0" smtClean="0"/>
          </a:p>
          <a:p>
            <a:pPr lvl="0"/>
            <a:r>
              <a:rPr lang="zh-CN" sz="1200" b="1" dirty="0" smtClean="0"/>
              <a:t>节</a:t>
            </a:r>
            <a:endParaRPr lang="zh-CN" sz="1200" b="0" dirty="0" smtClean="0"/>
          </a:p>
          <a:p>
            <a:pPr lvl="0"/>
            <a:r>
              <a:rPr lang="zh-CN" sz="1200" b="0" dirty="0" smtClean="0"/>
              <a:t>右键单击幻灯片以添加节。</a:t>
            </a:r>
            <a:r>
              <a:rPr lang="zh-CN" sz="1200" b="0" baseline="0" dirty="0" smtClean="0"/>
              <a:t> 节可以帮助您组织幻灯片或促进多个作者之间的协作。</a:t>
            </a:r>
            <a:endParaRPr lang="zh-CN" sz="1200" b="0" dirty="0" smtClean="0"/>
          </a:p>
          <a:p>
            <a:pPr lvl="0"/>
            <a:endParaRPr lang="zh-CN" sz="1200" b="1" dirty="0" smtClean="0"/>
          </a:p>
          <a:p>
            <a:pPr lvl="0"/>
            <a:r>
              <a:rPr lang="zh-CN" sz="1200" b="1" dirty="0" smtClean="0"/>
              <a:t>备注</a:t>
            </a:r>
          </a:p>
          <a:p>
            <a:pPr lvl="0"/>
            <a:r>
              <a:rPr lang="zh-CN" sz="1200" dirty="0" smtClean="0"/>
              <a:t>使用“备注”节传递备注或为受众提供其他详细信息。</a:t>
            </a:r>
            <a:r>
              <a:rPr lang="zh-CN" sz="1200" baseline="0" dirty="0" smtClean="0"/>
              <a:t> 演示过程中，可在“演示文稿视图”中查看这些备注。 </a:t>
            </a:r>
          </a:p>
          <a:p>
            <a:pPr lvl="0">
              <a:buFontTx/>
              <a:buNone/>
            </a:pPr>
            <a:r>
              <a:rPr lang="zh-CN" sz="1200" dirty="0" smtClean="0"/>
              <a:t>请记住字体大小(对于可访问性、可见性、录像和联机生产都非常重要)</a:t>
            </a:r>
          </a:p>
          <a:p>
            <a:pPr lvl="0"/>
            <a:endParaRPr lang="zh-CN" sz="1200" dirty="0" smtClean="0"/>
          </a:p>
          <a:p>
            <a:pPr lvl="0">
              <a:buFontTx/>
              <a:buNone/>
            </a:pPr>
            <a:r>
              <a:rPr lang="zh-CN" sz="1200" b="1" dirty="0" smtClean="0"/>
              <a:t>协调的色彩 </a:t>
            </a:r>
          </a:p>
          <a:p>
            <a:pPr lvl="0">
              <a:buFontTx/>
              <a:buNone/>
            </a:pPr>
            <a:r>
              <a:rPr lang="zh-CN" sz="1200" dirty="0" smtClean="0"/>
              <a:t>特别注意图形、图表和文本框。</a:t>
            </a:r>
            <a:r>
              <a:rPr lang="zh-CN" sz="1200" baseline="0" dirty="0" smtClean="0"/>
              <a:t> </a:t>
            </a:r>
            <a:endParaRPr lang="zh-CN" sz="1200" dirty="0" smtClean="0"/>
          </a:p>
          <a:p>
            <a:pPr lvl="0"/>
            <a:r>
              <a:rPr lang="zh-CN" sz="1200" dirty="0" smtClean="0"/>
              <a:t>请考虑与会者将以黑白或 </a:t>
            </a:r>
            <a:r>
              <a:rPr lang="zh-CN" sz="1200" dirty="0" err="1" smtClean="0"/>
              <a:t>灰色调</a:t>
            </a:r>
            <a:r>
              <a:rPr lang="zh-CN" sz="1200" dirty="0" smtClean="0"/>
              <a:t>打印。请运行测试打印，以确保当以纯黑白和 </a:t>
            </a:r>
            <a:r>
              <a:rPr lang="zh-CN" sz="1200" dirty="0" err="1" smtClean="0"/>
              <a:t>灰色调</a:t>
            </a:r>
            <a:r>
              <a:rPr lang="zh-CN" sz="1200" dirty="0" smtClean="0"/>
              <a:t>打印时，您的颜色工作正常。</a:t>
            </a:r>
          </a:p>
          <a:p>
            <a:pPr lvl="0">
              <a:buFontTx/>
              <a:buNone/>
            </a:pPr>
            <a:endParaRPr lang="zh-CN" sz="1200" dirty="0" smtClean="0"/>
          </a:p>
          <a:p>
            <a:pPr lvl="0">
              <a:buFontTx/>
              <a:buNone/>
            </a:pPr>
            <a:r>
              <a:rPr lang="zh-CN" sz="1200" b="1" dirty="0" smtClean="0"/>
              <a:t>图形、表格和图表</a:t>
            </a:r>
          </a:p>
          <a:p>
            <a:pPr lvl="0"/>
            <a:r>
              <a:rPr lang="zh-CN" sz="1200" dirty="0" smtClean="0"/>
              <a:t>保持简单: 如果可能，请使用一致的、不分散的样式和颜色。</a:t>
            </a:r>
          </a:p>
          <a:p>
            <a:pPr lvl="0"/>
            <a:r>
              <a:rPr lang="zh-CN" sz="1200" dirty="0" smtClean="0"/>
              <a:t>标记所有图表和表格。</a:t>
            </a:r>
          </a:p>
          <a:p>
            <a:endParaRPr lang="zh-CN" dirty="0" smtClean="0"/>
          </a:p>
          <a:p>
            <a:endParaRPr lang="zh-CN" dirty="0" smtClean="0"/>
          </a:p>
          <a:p>
            <a:endParaRPr lang="zh-CN" dirty="0"/>
          </a:p>
        </p:txBody>
      </p:sp>
      <p:sp>
        <p:nvSpPr>
          <p:cNvPr id="4" name="Slide Number Placeholder 3"/>
          <p:cNvSpPr>
            <a:spLocks noGrp="1"/>
          </p:cNvSpPr>
          <p:nvPr>
            <p:ph type="sldNum" sz="quarter" idx="10"/>
          </p:nvPr>
        </p:nvSpPr>
        <p:spPr/>
        <p:txBody>
          <a:bodyPr/>
          <a:lstStyle/>
          <a:p>
            <a:fld id="{EC6EAC7D-5A89-47C2-8ABA-56C9C2DEF7A4}" type="slidenum">
              <a:rPr lang="en-US" altLang="zh-CN" smtClean="0"/>
              <a:pPr/>
              <a:t>1</a:t>
            </a:fld>
            <a:endParaRPr 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3"/>
          <p:cNvSpPr>
            <a:spLocks noGrp="1" noChangeArrowheads="1"/>
          </p:cNvSpPr>
          <p:nvPr>
            <p:ph type="hdr" sz="quarter"/>
          </p:nvPr>
        </p:nvSpPr>
        <p:spPr>
          <a:noFill/>
        </p:spPr>
        <p:txBody>
          <a:bodyPr/>
          <a:lstStyle/>
          <a:p>
            <a:r>
              <a:rPr lang="zh-CN" dirty="0" smtClean="0"/>
              <a:t>Microsoft </a:t>
            </a:r>
            <a:r>
              <a:rPr lang="zh-CN" b="1" dirty="0" smtClean="0"/>
              <a:t>Engineering Excellence</a:t>
            </a:r>
            <a:endParaRPr lang="zh-CN" dirty="0" smtClean="0"/>
          </a:p>
        </p:txBody>
      </p:sp>
      <p:sp>
        <p:nvSpPr>
          <p:cNvPr id="43011" name="Rectangle 25"/>
          <p:cNvSpPr>
            <a:spLocks noGrp="1" noChangeArrowheads="1"/>
          </p:cNvSpPr>
          <p:nvPr>
            <p:ph type="ftr" sz="quarter" idx="4"/>
          </p:nvPr>
        </p:nvSpPr>
        <p:spPr>
          <a:noFill/>
        </p:spPr>
        <p:txBody>
          <a:bodyPr/>
          <a:lstStyle/>
          <a:p>
            <a:r>
              <a:rPr lang="zh-CN" dirty="0" smtClean="0"/>
              <a:t>Microsoft 机密</a:t>
            </a:r>
          </a:p>
        </p:txBody>
      </p:sp>
      <p:sp>
        <p:nvSpPr>
          <p:cNvPr id="43012" name="Rectangle 26"/>
          <p:cNvSpPr>
            <a:spLocks noGrp="1" noChangeArrowheads="1"/>
          </p:cNvSpPr>
          <p:nvPr>
            <p:ph type="sldNum" sz="quarter" idx="5"/>
          </p:nvPr>
        </p:nvSpPr>
        <p:spPr>
          <a:noFill/>
        </p:spPr>
        <p:txBody>
          <a:bodyPr/>
          <a:lstStyle/>
          <a:p>
            <a:fld id="{B5FF76F4-FC11-42FE-9D94-04E3E6D16C06}" type="slidenum">
              <a:rPr lang="en-US" altLang="zh-CN" smtClean="0"/>
              <a:pPr/>
              <a:t>42</a:t>
            </a:fld>
            <a:endParaRPr lang="zh-CN" dirty="0" smtClean="0"/>
          </a:p>
        </p:txBody>
      </p:sp>
      <p:sp>
        <p:nvSpPr>
          <p:cNvPr id="43013" name="Rectangle 2"/>
          <p:cNvSpPr>
            <a:spLocks noGrp="1" noRot="1" noChangeAspect="1" noChangeArrowheads="1" noTextEdit="1"/>
          </p:cNvSpPr>
          <p:nvPr>
            <p:ph type="sldImg"/>
          </p:nvPr>
        </p:nvSpPr>
        <p:spPr>
          <a:xfrm>
            <a:off x="381000" y="450850"/>
            <a:ext cx="6096000" cy="3429000"/>
          </a:xfrm>
          <a:ln/>
        </p:spPr>
      </p:sp>
      <p:sp>
        <p:nvSpPr>
          <p:cNvPr id="43014" name="Rectangle 3"/>
          <p:cNvSpPr>
            <a:spLocks noGrp="1" noChangeArrowheads="1"/>
          </p:cNvSpPr>
          <p:nvPr>
            <p:ph type="body" idx="1"/>
          </p:nvPr>
        </p:nvSpPr>
        <p:spPr>
          <a:xfrm>
            <a:off x="307492" y="4130103"/>
            <a:ext cx="6261652" cy="4603230"/>
          </a:xfrm>
          <a:noFill/>
          <a:ln/>
        </p:spPr>
        <p:txBody>
          <a:bodyPr/>
          <a:lstStyle/>
          <a:p>
            <a:r>
              <a:rPr lang="zh-CN" dirty="0" smtClean="0"/>
              <a:t>演示文稿是否尽可能简明扼要? 请考虑将多余的内容移到附录。</a:t>
            </a:r>
          </a:p>
          <a:p>
            <a:r>
              <a:rPr lang="zh-CN" dirty="0" smtClean="0"/>
              <a:t>将放映问题幻灯片期间想作为参考或可能对参与者未来进一步研究有帮助的内容存储在附录幻灯片。</a:t>
            </a:r>
          </a:p>
          <a:p>
            <a:pPr>
              <a:buFontTx/>
              <a:buNone/>
            </a:pPr>
            <a:endParaRPr lang="zh-CN" dirty="0" smtClean="0"/>
          </a:p>
          <a:p>
            <a:endParaRPr lang="zh-CN" dirty="0" smtClean="0"/>
          </a:p>
          <a:p>
            <a:endParaRPr lang="zh-CN" dirty="0" smtClean="0"/>
          </a:p>
          <a:p>
            <a:endParaRPr lang="zh-CN"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sp>
        <p:nvSpPr>
          <p:cNvPr id="2" name="Title 1"/>
          <p:cNvSpPr>
            <a:spLocks noGrp="1"/>
          </p:cNvSpPr>
          <p:nvPr>
            <p:ph type="ctrTitle" hasCustomPrompt="1"/>
          </p:nvPr>
        </p:nvSpPr>
        <p:spPr>
          <a:xfrm>
            <a:off x="3454400" y="2286001"/>
            <a:ext cx="8240299" cy="1470025"/>
          </a:xfrm>
        </p:spPr>
        <p:txBody>
          <a:bodyPr anchor="t"/>
          <a:lstStyle>
            <a:lvl1pPr algn="r" eaLnBrk="1" latinLnBrk="0" hangingPunct="1">
              <a:defRPr kumimoji="0" lang="zh-CN" b="1" cap="small" baseline="0">
                <a:solidFill>
                  <a:srgbClr val="003300"/>
                </a:solidFill>
              </a:defRPr>
            </a:lvl1pPr>
          </a:lstStyle>
          <a:p>
            <a:r>
              <a:rPr kumimoji="0" lang="zh-CN"/>
              <a:t>单击此处编辑母版标题样式</a:t>
            </a:r>
          </a:p>
        </p:txBody>
      </p:sp>
      <p:sp>
        <p:nvSpPr>
          <p:cNvPr id="3" name="Subtitle 2"/>
          <p:cNvSpPr>
            <a:spLocks noGrp="1"/>
          </p:cNvSpPr>
          <p:nvPr>
            <p:ph type="subTitle" idx="1"/>
          </p:nvPr>
        </p:nvSpPr>
        <p:spPr>
          <a:xfrm>
            <a:off x="5283200" y="4038600"/>
            <a:ext cx="6363371" cy="990600"/>
          </a:xfrm>
        </p:spPr>
        <p:txBody>
          <a:bodyPr>
            <a:normAutofit/>
          </a:bodyPr>
          <a:lstStyle>
            <a:lvl1pPr marL="0" indent="0" algn="r" eaLnBrk="1" latinLnBrk="0" hangingPunct="1">
              <a:buNone/>
              <a:defRPr kumimoji="0" lang="zh-CN" sz="2000" b="0">
                <a:solidFill>
                  <a:schemeClr val="tx1"/>
                </a:solidFill>
                <a:latin typeface="Georgia" pitchFamily="18" charset="0"/>
              </a:defRPr>
            </a:lvl1pPr>
            <a:lvl2pPr marL="457200" indent="0" algn="ctr" eaLnBrk="1" latinLnBrk="0" hangingPunct="1">
              <a:buNone/>
              <a:defRPr kumimoji="0" lang="zh-CN">
                <a:solidFill>
                  <a:schemeClr val="tx1">
                    <a:tint val="75000"/>
                  </a:schemeClr>
                </a:solidFill>
              </a:defRPr>
            </a:lvl2pPr>
            <a:lvl3pPr marL="914400" indent="0" algn="ctr" eaLnBrk="1" latinLnBrk="0" hangingPunct="1">
              <a:buNone/>
              <a:defRPr kumimoji="0" lang="zh-CN">
                <a:solidFill>
                  <a:schemeClr val="tx1">
                    <a:tint val="75000"/>
                  </a:schemeClr>
                </a:solidFill>
              </a:defRPr>
            </a:lvl3pPr>
            <a:lvl4pPr marL="1371600" indent="0" algn="ctr" eaLnBrk="1" latinLnBrk="0" hangingPunct="1">
              <a:buNone/>
              <a:defRPr kumimoji="0" lang="zh-CN">
                <a:solidFill>
                  <a:schemeClr val="tx1">
                    <a:tint val="75000"/>
                  </a:schemeClr>
                </a:solidFill>
              </a:defRPr>
            </a:lvl4pPr>
            <a:lvl5pPr marL="1828800" indent="0" algn="ctr" eaLnBrk="1" latinLnBrk="0" hangingPunct="1">
              <a:buNone/>
              <a:defRPr kumimoji="0" lang="zh-CN">
                <a:solidFill>
                  <a:schemeClr val="tx1">
                    <a:tint val="75000"/>
                  </a:schemeClr>
                </a:solidFill>
              </a:defRPr>
            </a:lvl5pPr>
            <a:lvl6pPr marL="2286000" indent="0" algn="ctr" eaLnBrk="1" latinLnBrk="0" hangingPunct="1">
              <a:buNone/>
              <a:defRPr kumimoji="0" lang="zh-CN">
                <a:solidFill>
                  <a:schemeClr val="tx1">
                    <a:tint val="75000"/>
                  </a:schemeClr>
                </a:solidFill>
              </a:defRPr>
            </a:lvl6pPr>
            <a:lvl7pPr marL="2743200" indent="0" algn="ctr" eaLnBrk="1" latinLnBrk="0" hangingPunct="1">
              <a:buNone/>
              <a:defRPr kumimoji="0" lang="zh-CN">
                <a:solidFill>
                  <a:schemeClr val="tx1">
                    <a:tint val="75000"/>
                  </a:schemeClr>
                </a:solidFill>
              </a:defRPr>
            </a:lvl7pPr>
            <a:lvl8pPr marL="3200400" indent="0" algn="ctr" eaLnBrk="1" latinLnBrk="0" hangingPunct="1">
              <a:buNone/>
              <a:defRPr kumimoji="0" lang="zh-CN">
                <a:solidFill>
                  <a:schemeClr val="tx1">
                    <a:tint val="75000"/>
                  </a:schemeClr>
                </a:solidFill>
              </a:defRPr>
            </a:lvl8pPr>
            <a:lvl9pPr marL="3657600" indent="0" algn="ctr" eaLnBrk="1" latinLnBrk="0" hangingPunct="1">
              <a:buNone/>
              <a:defRPr kumimoji="0" lang="zh-CN">
                <a:solidFill>
                  <a:schemeClr val="tx1">
                    <a:tint val="75000"/>
                  </a:schemeClr>
                </a:solidFill>
              </a:defRPr>
            </a:lvl9pPr>
          </a:lstStyle>
          <a:p>
            <a:pPr eaLnBrk="1" latinLnBrk="0" hangingPunct="1"/>
            <a:r>
              <a:rPr lang="zh-CN" altLang="en-US" smtClean="0"/>
              <a:t>单击此处编辑母版副标题样式</a:t>
            </a:r>
            <a:endParaRPr/>
          </a:p>
        </p:txBody>
      </p:sp>
      <p:pic>
        <p:nvPicPr>
          <p:cNvPr id="7" name="Picture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1251"/>
            <a:ext cx="4962157" cy="6858000"/>
          </a:xfrm>
          <a:prstGeom prst="rect">
            <a:avLst/>
          </a:prstGeom>
        </p:spPr>
      </p:pic>
      <p:sp>
        <p:nvSpPr>
          <p:cNvPr id="10" name="Picture Placeholder 9"/>
          <p:cNvSpPr>
            <a:spLocks noGrp="1"/>
          </p:cNvSpPr>
          <p:nvPr>
            <p:ph type="pic" sz="quarter" idx="13" hasCustomPrompt="1"/>
          </p:nvPr>
        </p:nvSpPr>
        <p:spPr>
          <a:xfrm>
            <a:off x="9144000" y="5105400"/>
            <a:ext cx="2438400" cy="990600"/>
          </a:xfrm>
        </p:spPr>
        <p:txBody>
          <a:bodyPr>
            <a:normAutofit/>
          </a:bodyPr>
          <a:lstStyle>
            <a:lvl1pPr marL="0" indent="0" algn="ctr" eaLnBrk="1" latinLnBrk="0" hangingPunct="1">
              <a:buNone/>
              <a:defRPr kumimoji="0" lang="zh-CN" sz="2000" baseline="0"/>
            </a:lvl1pPr>
          </a:lstStyle>
          <a:p>
            <a:r>
              <a:rPr kumimoji="0" lang="zh-CN"/>
              <a:t>公司徽标</a:t>
            </a:r>
          </a:p>
        </p:txBody>
      </p:sp>
    </p:spTree>
    <p:extLst>
      <p:ext uri="{BB962C8B-B14F-4D97-AF65-F5344CB8AC3E}">
        <p14:creationId xmlns:p14="http://schemas.microsoft.com/office/powerpoint/2010/main" val="227292823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58058" y="0"/>
            <a:ext cx="12133943" cy="6879771"/>
          </a:xfrm>
          <a:prstGeom prst="rect">
            <a:avLst/>
          </a:prstGeom>
        </p:spPr>
      </p:pic>
      <p:pic>
        <p:nvPicPr>
          <p:cNvPr id="8" name="Picture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rot="5400000">
            <a:off x="4684632" y="-4705653"/>
            <a:ext cx="2819400" cy="12230708"/>
          </a:xfrm>
          <a:prstGeom prst="rect">
            <a:avLst/>
          </a:prstGeom>
        </p:spPr>
      </p:pic>
      <p:sp>
        <p:nvSpPr>
          <p:cNvPr id="2" name="Title 1"/>
          <p:cNvSpPr>
            <a:spLocks noGrp="1"/>
          </p:cNvSpPr>
          <p:nvPr>
            <p:ph type="title" hasCustomPrompt="1"/>
          </p:nvPr>
        </p:nvSpPr>
        <p:spPr>
          <a:xfrm>
            <a:off x="6096000" y="3048000"/>
            <a:ext cx="5791200" cy="1362075"/>
          </a:xfrm>
        </p:spPr>
        <p:txBody>
          <a:bodyPr anchor="b" anchorCtr="0"/>
          <a:lstStyle>
            <a:lvl1pPr algn="l" eaLnBrk="1" latinLnBrk="0" hangingPunct="1">
              <a:defRPr kumimoji="0" lang="zh-CN" sz="4000" b="1" cap="small" baseline="0">
                <a:solidFill>
                  <a:srgbClr val="003300"/>
                </a:solidFill>
              </a:defRPr>
            </a:lvl1pPr>
          </a:lstStyle>
          <a:p>
            <a:r>
              <a:rPr kumimoji="0" lang="zh-CN"/>
              <a:t>单击此处编辑母版标题样式</a:t>
            </a:r>
          </a:p>
        </p:txBody>
      </p:sp>
      <p:sp>
        <p:nvSpPr>
          <p:cNvPr id="4" name="Date Placeholder 3"/>
          <p:cNvSpPr>
            <a:spLocks noGrp="1"/>
          </p:cNvSpPr>
          <p:nvPr>
            <p:ph type="dt" sz="half" idx="10"/>
          </p:nvPr>
        </p:nvSpPr>
        <p:spPr/>
        <p:txBody>
          <a:bodyPr/>
          <a:lstStyle/>
          <a:p>
            <a:fld id="{757B281C-5159-4971-8228-52B9A72E9ED2}" type="datetimeFigureOut">
              <a:rPr lang="zh-CN" altLang="en-US"/>
              <a:pPr/>
              <a:t>2019/9/7</a:t>
            </a:fld>
            <a:endParaRPr kumimoji="0" lang="zh-CN"/>
          </a:p>
        </p:txBody>
      </p:sp>
      <p:sp>
        <p:nvSpPr>
          <p:cNvPr id="5" name="Footer Placeholder 4"/>
          <p:cNvSpPr>
            <a:spLocks noGrp="1"/>
          </p:cNvSpPr>
          <p:nvPr>
            <p:ph type="ftr" sz="quarter" idx="11"/>
          </p:nvPr>
        </p:nvSpPr>
        <p:spPr/>
        <p:txBody>
          <a:bodyPr/>
          <a:lstStyle/>
          <a:p>
            <a:endParaRPr kumimoji="0" lang="zh-CN"/>
          </a:p>
        </p:txBody>
      </p:sp>
      <p:sp>
        <p:nvSpPr>
          <p:cNvPr id="6" name="Slide Number Placeholder 5"/>
          <p:cNvSpPr>
            <a:spLocks noGrp="1"/>
          </p:cNvSpPr>
          <p:nvPr>
            <p:ph type="sldNum" sz="quarter" idx="12"/>
          </p:nvPr>
        </p:nvSpPr>
        <p:spPr/>
        <p:txBody>
          <a:bodyPr/>
          <a:lstStyle/>
          <a:p>
            <a:fld id="{33D6E5A2-EC83-451F-A719-9AC1370DD5CF}" type="slidenum">
              <a:rPr/>
              <a:pPr/>
              <a:t>‹#›</a:t>
            </a:fld>
            <a:endParaRPr kumimoji="0" lang="zh-CN"/>
          </a:p>
        </p:txBody>
      </p:sp>
      <p:sp>
        <p:nvSpPr>
          <p:cNvPr id="10" name="Picture Placeholder 9"/>
          <p:cNvSpPr>
            <a:spLocks noGrp="1"/>
          </p:cNvSpPr>
          <p:nvPr>
            <p:ph type="pic" sz="quarter" idx="13" hasCustomPrompt="1"/>
          </p:nvPr>
        </p:nvSpPr>
        <p:spPr>
          <a:xfrm>
            <a:off x="9042400" y="5334000"/>
            <a:ext cx="2844800" cy="990600"/>
          </a:xfrm>
        </p:spPr>
        <p:txBody>
          <a:bodyPr>
            <a:normAutofit/>
          </a:bodyPr>
          <a:lstStyle>
            <a:lvl1pPr marL="0" indent="0" algn="ctr" eaLnBrk="1" latinLnBrk="0" hangingPunct="1">
              <a:buNone/>
              <a:defRPr kumimoji="0" lang="zh-CN" sz="1800"/>
            </a:lvl1pPr>
          </a:lstStyle>
          <a:p>
            <a:r>
              <a:rPr kumimoji="0" lang="zh-CN"/>
              <a:t>公司徽标</a:t>
            </a:r>
          </a:p>
        </p:txBody>
      </p:sp>
    </p:spTree>
    <p:extLst>
      <p:ext uri="{BB962C8B-B14F-4D97-AF65-F5344CB8AC3E}">
        <p14:creationId xmlns:p14="http://schemas.microsoft.com/office/powerpoint/2010/main" val="285194196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A78CD94-564A-45F2-A9DF-DA6EB11E1A0A}" type="datetimeFigureOut">
              <a:rPr lang="zh-CN" altLang="en-US" smtClean="0"/>
              <a:pPr/>
              <a:t>2019/9/7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192976A-C8C1-482B-AA4D-AE337FB13CFD}"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78CD94-564A-45F2-A9DF-DA6EB11E1A0A}" type="datetimeFigureOut">
              <a:rPr lang="zh-CN" altLang="en-US" smtClean="0"/>
              <a:pPr/>
              <a:t>2019/9/7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92976A-C8C1-482B-AA4D-AE337FB13CF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custDataLst>
              <p:tags r:id="rId2"/>
            </p:custDataLst>
          </p:nvPr>
        </p:nvSpPr>
        <p:spPr>
          <a:xfrm>
            <a:off x="1967058" y="2334127"/>
            <a:ext cx="10032437" cy="1470025"/>
          </a:xfrm>
        </p:spPr>
        <p:txBody>
          <a:bodyPr>
            <a:normAutofit/>
          </a:bodyPr>
          <a:lstStyle/>
          <a:p>
            <a:pPr algn="ctr"/>
            <a:r>
              <a:rPr lang="zh-CN" altLang="en-US" sz="6600" dirty="0" smtClean="0">
                <a:solidFill>
                  <a:srgbClr val="002060"/>
                </a:solidFill>
                <a:latin typeface="黑体" panose="02010609060101010101" pitchFamily="49" charset="-122"/>
                <a:ea typeface="黑体" panose="02010609060101010101" pitchFamily="49" charset="-122"/>
              </a:rPr>
              <a:t>现代教育技术</a:t>
            </a:r>
            <a:endParaRPr lang="zh-CN" sz="6600" dirty="0">
              <a:solidFill>
                <a:srgbClr val="002060"/>
              </a:solidFill>
              <a:latin typeface="黑体" panose="02010609060101010101" pitchFamily="49" charset="-122"/>
              <a:ea typeface="黑体" panose="02010609060101010101" pitchFamily="49" charset="-122"/>
            </a:endParaRPr>
          </a:p>
        </p:txBody>
      </p:sp>
    </p:spTree>
    <p:custDataLst>
      <p:tags r:id="rId1"/>
    </p:custDataLst>
    <p:extLst>
      <p:ext uri="{BB962C8B-B14F-4D97-AF65-F5344CB8AC3E}">
        <p14:creationId xmlns:p14="http://schemas.microsoft.com/office/powerpoint/2010/main" val="2698155397"/>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70315" y="1595861"/>
            <a:ext cx="9311148"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（二）创建学习小组</a:t>
            </a:r>
          </a:p>
          <a:p>
            <a:r>
              <a:rPr lang="zh-CN" altLang="en-US" sz="3200" b="1" dirty="0">
                <a:solidFill>
                  <a:srgbClr val="002060"/>
                </a:solidFill>
                <a:latin typeface="楷体_GB2312" pitchFamily="49" charset="-122"/>
                <a:ea typeface="楷体_GB2312" pitchFamily="49" charset="-122"/>
              </a:rPr>
              <a:t>分组是合作学习的一个很重要因素。当前，在国内外普遍采用了以下几种合作学习的分组模型。</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拼板</a:t>
            </a:r>
            <a:r>
              <a:rPr lang="zh-CN" altLang="en-US" sz="3200" b="1" dirty="0" smtClean="0">
                <a:solidFill>
                  <a:srgbClr val="002060"/>
                </a:solidFill>
                <a:latin typeface="楷体_GB2312" pitchFamily="49" charset="-122"/>
                <a:ea typeface="楷体_GB2312" pitchFamily="49" charset="-122"/>
              </a:rPr>
              <a:t>模型</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调查模型</a:t>
            </a:r>
          </a:p>
          <a:p>
            <a:r>
              <a:rPr lang="en-US" altLang="zh-CN" sz="3200" b="1" dirty="0" smtClean="0">
                <a:solidFill>
                  <a:srgbClr val="002060"/>
                </a:solidFill>
                <a:latin typeface="楷体_GB2312" pitchFamily="49" charset="-122"/>
                <a:ea typeface="楷体_GB2312" pitchFamily="49" charset="-122"/>
              </a:rPr>
              <a:t>3</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编号</a:t>
            </a:r>
            <a:r>
              <a:rPr lang="zh-CN" altLang="en-US" sz="3200" b="1" dirty="0" smtClean="0">
                <a:solidFill>
                  <a:srgbClr val="002060"/>
                </a:solidFill>
                <a:latin typeface="楷体_GB2312" pitchFamily="49" charset="-122"/>
                <a:ea typeface="楷体_GB2312" pitchFamily="49" charset="-122"/>
              </a:rPr>
              <a:t>模型</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配对模型</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20565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653" y="367849"/>
            <a:ext cx="10191603" cy="600164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（三）课程分组规则</a:t>
            </a:r>
          </a:p>
          <a:p>
            <a:r>
              <a:rPr lang="zh-CN" altLang="en-US" sz="3200" b="1" dirty="0">
                <a:solidFill>
                  <a:srgbClr val="002060"/>
                </a:solidFill>
                <a:latin typeface="楷体_GB2312" pitchFamily="49" charset="-122"/>
                <a:ea typeface="楷体_GB2312" pitchFamily="49" charset="-122"/>
              </a:rPr>
              <a:t>为了充分利用合作学习的优势，科学、合理地建立学习小组，课程设置如下分组规则。</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）每小组人数为</a:t>
            </a:r>
            <a:r>
              <a:rPr lang="en-US" altLang="zh-CN" sz="3200" b="1" dirty="0">
                <a:solidFill>
                  <a:srgbClr val="002060"/>
                </a:solidFill>
                <a:latin typeface="楷体_GB2312" pitchFamily="49" charset="-122"/>
                <a:ea typeface="楷体_GB2312" pitchFamily="49" charset="-122"/>
              </a:rPr>
              <a:t>4~6</a:t>
            </a:r>
            <a:r>
              <a:rPr lang="zh-CN" altLang="en-US" sz="3200" b="1" dirty="0">
                <a:solidFill>
                  <a:srgbClr val="002060"/>
                </a:solidFill>
                <a:latin typeface="楷体_GB2312" pitchFamily="49" charset="-122"/>
                <a:ea typeface="楷体_GB2312" pitchFamily="49" charset="-122"/>
              </a:rPr>
              <a:t>人，每组具体人数需要根据班级人数综合考虑。</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）每个学习小组必须有男性与女性学员，原则上不允许一个学习小组学员为同一性别。</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）学习小组组建时需要结合材料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的内容综合考虑。</a:t>
            </a:r>
          </a:p>
          <a:p>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）学习小组建立后小组学员原则上不能更改，如果有特殊情况，可由小组长与学员个人提出申请，教师同意后更改，但时间必须在课程开始前的两个周内。</a:t>
            </a:r>
          </a:p>
          <a:p>
            <a:r>
              <a:rPr lang="en-US" altLang="zh-CN" sz="3200" b="1" dirty="0" smtClean="0">
                <a:solidFill>
                  <a:srgbClr val="002060"/>
                </a:solidFill>
                <a:latin typeface="楷体_GB2312" pitchFamily="49" charset="-122"/>
                <a:ea typeface="楷体_GB2312" pitchFamily="49" charset="-122"/>
              </a:rPr>
              <a:t>   </a:t>
            </a:r>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42175639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2  </a:t>
            </a:r>
            <a:r>
              <a:rPr lang="zh-CN" altLang="en-US" sz="3600" b="1" dirty="0">
                <a:solidFill>
                  <a:srgbClr val="002060"/>
                </a:solidFill>
                <a:latin typeface="楷体_GB2312" pitchFamily="49" charset="-122"/>
                <a:ea typeface="楷体_GB2312" pitchFamily="49" charset="-122"/>
              </a:rPr>
              <a:t>认识教育技术及现代教育技术</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8620841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77882" y="573341"/>
            <a:ext cx="9311148" cy="550920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初识教育技术的定义；理解</a:t>
            </a:r>
            <a:r>
              <a:rPr lang="en-US" altLang="zh-CN" sz="3200" b="1" dirty="0">
                <a:solidFill>
                  <a:srgbClr val="002060"/>
                </a:solidFill>
                <a:latin typeface="楷体_GB2312" pitchFamily="49" charset="-122"/>
                <a:ea typeface="楷体_GB2312" pitchFamily="49" charset="-122"/>
              </a:rPr>
              <a:t>AECT1994</a:t>
            </a:r>
            <a:r>
              <a:rPr lang="zh-CN" altLang="en-US" sz="3200" b="1" dirty="0">
                <a:solidFill>
                  <a:srgbClr val="002060"/>
                </a:solidFill>
                <a:latin typeface="楷体_GB2312" pitchFamily="49" charset="-122"/>
                <a:ea typeface="楷体_GB2312" pitchFamily="49" charset="-122"/>
              </a:rPr>
              <a:t>和</a:t>
            </a:r>
            <a:r>
              <a:rPr lang="en-US" altLang="zh-CN" sz="3200" b="1" dirty="0">
                <a:solidFill>
                  <a:srgbClr val="002060"/>
                </a:solidFill>
                <a:latin typeface="楷体_GB2312" pitchFamily="49" charset="-122"/>
                <a:ea typeface="楷体_GB2312" pitchFamily="49" charset="-122"/>
              </a:rPr>
              <a:t>2005</a:t>
            </a:r>
            <a:r>
              <a:rPr lang="zh-CN" altLang="en-US" sz="3200" b="1" dirty="0">
                <a:solidFill>
                  <a:srgbClr val="002060"/>
                </a:solidFill>
                <a:latin typeface="楷体_GB2312" pitchFamily="49" charset="-122"/>
                <a:ea typeface="楷体_GB2312" pitchFamily="49" charset="-122"/>
              </a:rPr>
              <a:t>版关于教育技术的定义；认识教育技术与现代教育技术，清楚两个定义的区别。</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教育技术</a:t>
            </a:r>
          </a:p>
          <a:p>
            <a:r>
              <a:rPr lang="en-US" altLang="zh-CN" sz="3200" b="1" dirty="0">
                <a:solidFill>
                  <a:srgbClr val="002060"/>
                </a:solidFill>
                <a:latin typeface="楷体_GB2312" pitchFamily="49" charset="-122"/>
                <a:ea typeface="楷体_GB2312" pitchFamily="49" charset="-122"/>
              </a:rPr>
              <a:t>2.AECT</a:t>
            </a:r>
            <a:r>
              <a:rPr lang="zh-CN" altLang="en-US" sz="3200" b="1" dirty="0">
                <a:solidFill>
                  <a:srgbClr val="002060"/>
                </a:solidFill>
                <a:latin typeface="楷体_GB2312" pitchFamily="49" charset="-122"/>
                <a:ea typeface="楷体_GB2312" pitchFamily="49" charset="-122"/>
              </a:rPr>
              <a:t>教育技术</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教育技术与现代教育技术</a:t>
            </a:r>
          </a:p>
          <a:p>
            <a:endParaRPr lang="en-US" altLang="zh-CN"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5287218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192366" y="1613680"/>
            <a:ext cx="10105859" cy="146162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步：教师通过课件讲解教育技术的定义。</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步：结合材料，学生进一步了解</a:t>
            </a:r>
            <a:r>
              <a:rPr lang="en-US" altLang="zh-CN" sz="3200" b="1" dirty="0">
                <a:solidFill>
                  <a:srgbClr val="002060"/>
                </a:solidFill>
                <a:latin typeface="楷体_GB2312" pitchFamily="49" charset="-122"/>
                <a:ea typeface="楷体_GB2312" pitchFamily="49" charset="-122"/>
              </a:rPr>
              <a:t>AECT</a:t>
            </a:r>
            <a:r>
              <a:rPr lang="zh-CN" altLang="en-US" sz="3200" b="1" dirty="0">
                <a:solidFill>
                  <a:srgbClr val="002060"/>
                </a:solidFill>
                <a:latin typeface="楷体_GB2312" pitchFamily="49" charset="-122"/>
                <a:ea typeface="楷体_GB2312" pitchFamily="49" charset="-122"/>
              </a:rPr>
              <a:t>教育技术的定义，并理解两个定义的区别。</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步：结合材料，教师指导学生明确教育技术与现代教育技术的概念、研究内容，明白它们之间的区别，并就此在小组内展开</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分钟的交流讨论活动。</a:t>
            </a:r>
          </a:p>
        </p:txBody>
      </p:sp>
    </p:spTree>
    <p:extLst>
      <p:ext uri="{BB962C8B-B14F-4D97-AF65-F5344CB8AC3E}">
        <p14:creationId xmlns:p14="http://schemas.microsoft.com/office/powerpoint/2010/main" val="28520038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13082" y="294896"/>
            <a:ext cx="4243802"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教育技术</a:t>
            </a:r>
            <a:endParaRPr lang="en-US" altLang="zh-CN" sz="3200" b="1" dirty="0">
              <a:solidFill>
                <a:srgbClr val="002060"/>
              </a:solidFill>
              <a:latin typeface="楷体_GB2312" pitchFamily="49" charset="-122"/>
              <a:ea typeface="楷体_GB2312" pitchFamily="49" charset="-122"/>
            </a:endParaRPr>
          </a:p>
        </p:txBody>
      </p:sp>
      <p:sp>
        <p:nvSpPr>
          <p:cNvPr id="3" name="矩形 2"/>
          <p:cNvSpPr/>
          <p:nvPr/>
        </p:nvSpPr>
        <p:spPr>
          <a:xfrm>
            <a:off x="576850" y="900597"/>
            <a:ext cx="11198055" cy="5755422"/>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对教育技术的定义主要有以下几种。</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1</a:t>
            </a:r>
            <a:r>
              <a:rPr lang="zh-CN" altLang="en-US" sz="2800" b="1" dirty="0">
                <a:solidFill>
                  <a:srgbClr val="002060"/>
                </a:solidFill>
                <a:latin typeface="楷体_GB2312" pitchFamily="49" charset="-122"/>
                <a:ea typeface="楷体_GB2312" pitchFamily="49" charset="-122"/>
              </a:rPr>
              <a:t>）顾明远在</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教育大辞典</a:t>
            </a:r>
            <a:r>
              <a:rPr lang="en-US" altLang="zh-CN" sz="2800" b="1" dirty="0">
                <a:solidFill>
                  <a:srgbClr val="002060"/>
                </a:solidFill>
                <a:latin typeface="楷体_GB2312" pitchFamily="49" charset="-122"/>
                <a:ea typeface="楷体_GB2312" pitchFamily="49" charset="-122"/>
              </a:rPr>
              <a:t>》</a:t>
            </a:r>
            <a:r>
              <a:rPr lang="zh-CN" altLang="en-US" sz="2800" b="1" dirty="0">
                <a:solidFill>
                  <a:srgbClr val="002060"/>
                </a:solidFill>
                <a:latin typeface="楷体_GB2312" pitchFamily="49" charset="-122"/>
                <a:ea typeface="楷体_GB2312" pitchFamily="49" charset="-122"/>
              </a:rPr>
              <a:t>中把教育技术定义为：教育技术是人类在教育活动中所采用的一切技术手段和方法的总和。教育技术包括有形（物化形态）和无形（智能形态）的技术。物化形态的技术是指凝固或体现在有形的物体中的科学知识，它包括从黑板、粉笔等传统的教具到计算机、通信卫星等一切可用于教育的器材、设施、设备及相应的软件；智能形态的技术是指那些以抽象形式表现出来，以功能形式作用于教育实践的科学知识，如系统方法等。</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2</a:t>
            </a:r>
            <a:r>
              <a:rPr lang="zh-CN" altLang="en-US" sz="2800" b="1" dirty="0">
                <a:solidFill>
                  <a:srgbClr val="002060"/>
                </a:solidFill>
                <a:latin typeface="楷体_GB2312" pitchFamily="49" charset="-122"/>
                <a:ea typeface="楷体_GB2312" pitchFamily="49" charset="-122"/>
              </a:rPr>
              <a:t>）何克抗认为，现代教育技术是以计算机为核心的信息技术在教育、教学中的运用。</a:t>
            </a:r>
          </a:p>
          <a:p>
            <a:r>
              <a:rPr lang="zh-CN" altLang="en-US" sz="2800" b="1" dirty="0">
                <a:solidFill>
                  <a:srgbClr val="002060"/>
                </a:solidFill>
                <a:latin typeface="楷体_GB2312" pitchFamily="49" charset="-122"/>
                <a:ea typeface="楷体_GB2312" pitchFamily="49" charset="-122"/>
              </a:rPr>
              <a:t>（</a:t>
            </a:r>
            <a:r>
              <a:rPr lang="en-US" altLang="zh-CN" sz="2800" b="1" dirty="0">
                <a:solidFill>
                  <a:srgbClr val="002060"/>
                </a:solidFill>
                <a:latin typeface="楷体_GB2312" pitchFamily="49" charset="-122"/>
                <a:ea typeface="楷体_GB2312" pitchFamily="49" charset="-122"/>
              </a:rPr>
              <a:t>3</a:t>
            </a:r>
            <a:r>
              <a:rPr lang="zh-CN" altLang="en-US" sz="2800" b="1" dirty="0">
                <a:solidFill>
                  <a:srgbClr val="002060"/>
                </a:solidFill>
                <a:latin typeface="楷体_GB2312" pitchFamily="49" charset="-122"/>
                <a:ea typeface="楷体_GB2312" pitchFamily="49" charset="-122"/>
              </a:rPr>
              <a:t>）李克东认为，现代教育技术是指运用现代教育理论和现代信息技术，通过对教与学过程和资源的设计、开发、应用、管理和评价，以实现教学优化的理论和实践。</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9789621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750828"/>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AECT</a:t>
            </a:r>
            <a:r>
              <a:rPr lang="zh-CN" altLang="en-US" sz="3200" b="1" dirty="0">
                <a:solidFill>
                  <a:srgbClr val="002060"/>
                </a:solidFill>
                <a:latin typeface="楷体_GB2312" pitchFamily="49" charset="-122"/>
                <a:ea typeface="楷体_GB2312" pitchFamily="49" charset="-122"/>
              </a:rPr>
              <a:t>教育技术</a:t>
            </a:r>
          </a:p>
          <a:p>
            <a:r>
              <a:rPr lang="zh-CN" altLang="en-US" sz="3200" b="1" dirty="0">
                <a:solidFill>
                  <a:srgbClr val="002060"/>
                </a:solidFill>
                <a:latin typeface="楷体_GB2312" pitchFamily="49" charset="-122"/>
                <a:ea typeface="楷体_GB2312" pitchFamily="49" charset="-122"/>
              </a:rPr>
              <a:t>（一）</a:t>
            </a:r>
            <a:r>
              <a:rPr lang="en-US" altLang="zh-CN" sz="3200" b="1" dirty="0">
                <a:solidFill>
                  <a:srgbClr val="002060"/>
                </a:solidFill>
                <a:latin typeface="楷体_GB2312" pitchFamily="49" charset="-122"/>
                <a:ea typeface="楷体_GB2312" pitchFamily="49" charset="-122"/>
              </a:rPr>
              <a:t>AECT</a:t>
            </a:r>
            <a:r>
              <a:rPr lang="zh-CN" altLang="en-US" sz="3200" b="1" dirty="0">
                <a:solidFill>
                  <a:srgbClr val="002060"/>
                </a:solidFill>
                <a:latin typeface="楷体_GB2312" pitchFamily="49" charset="-122"/>
                <a:ea typeface="楷体_GB2312" pitchFamily="49" charset="-122"/>
              </a:rPr>
              <a:t>对教育技术的定义</a:t>
            </a:r>
          </a:p>
          <a:p>
            <a:r>
              <a:rPr lang="zh-CN" altLang="en-US" sz="3200" b="1" dirty="0">
                <a:solidFill>
                  <a:srgbClr val="002060"/>
                </a:solidFill>
                <a:latin typeface="楷体_GB2312" pitchFamily="49" charset="-122"/>
                <a:ea typeface="楷体_GB2312" pitchFamily="49" charset="-122"/>
              </a:rPr>
              <a:t>考查</a:t>
            </a:r>
            <a:r>
              <a:rPr lang="en-US" altLang="zh-CN" sz="3200" b="1" dirty="0">
                <a:solidFill>
                  <a:srgbClr val="002060"/>
                </a:solidFill>
                <a:latin typeface="楷体_GB2312" pitchFamily="49" charset="-122"/>
                <a:ea typeface="楷体_GB2312" pitchFamily="49" charset="-122"/>
              </a:rPr>
              <a:t>AECT</a:t>
            </a:r>
            <a:r>
              <a:rPr lang="zh-CN" altLang="en-US" sz="3200" b="1" dirty="0">
                <a:solidFill>
                  <a:srgbClr val="002060"/>
                </a:solidFill>
                <a:latin typeface="楷体_GB2312" pitchFamily="49" charset="-122"/>
                <a:ea typeface="楷体_GB2312" pitchFamily="49" charset="-122"/>
              </a:rPr>
              <a:t>对教育技术下的定义，现在能够看到的主要有</a:t>
            </a:r>
            <a:r>
              <a:rPr lang="en-US" altLang="zh-CN" sz="3200" b="1" dirty="0">
                <a:solidFill>
                  <a:srgbClr val="002060"/>
                </a:solidFill>
                <a:latin typeface="楷体_GB2312" pitchFamily="49" charset="-122"/>
                <a:ea typeface="楷体_GB2312" pitchFamily="49" charset="-122"/>
              </a:rPr>
              <a:t>1963</a:t>
            </a:r>
            <a:r>
              <a:rPr lang="zh-CN" altLang="en-US" sz="3200" b="1" dirty="0">
                <a:solidFill>
                  <a:srgbClr val="002060"/>
                </a:solidFill>
                <a:latin typeface="楷体_GB2312" pitchFamily="49" charset="-122"/>
                <a:ea typeface="楷体_GB2312" pitchFamily="49" charset="-122"/>
              </a:rPr>
              <a:t>版、</a:t>
            </a:r>
            <a:r>
              <a:rPr lang="en-US" altLang="zh-CN" sz="3200" b="1" dirty="0">
                <a:solidFill>
                  <a:srgbClr val="002060"/>
                </a:solidFill>
                <a:latin typeface="楷体_GB2312" pitchFamily="49" charset="-122"/>
                <a:ea typeface="楷体_GB2312" pitchFamily="49" charset="-122"/>
              </a:rPr>
              <a:t>1972</a:t>
            </a:r>
            <a:r>
              <a:rPr lang="zh-CN" altLang="en-US" sz="3200" b="1" dirty="0">
                <a:solidFill>
                  <a:srgbClr val="002060"/>
                </a:solidFill>
                <a:latin typeface="楷体_GB2312" pitchFamily="49" charset="-122"/>
                <a:ea typeface="楷体_GB2312" pitchFamily="49" charset="-122"/>
              </a:rPr>
              <a:t>版、</a:t>
            </a:r>
            <a:r>
              <a:rPr lang="en-US" altLang="zh-CN" sz="3200" b="1" dirty="0">
                <a:solidFill>
                  <a:srgbClr val="002060"/>
                </a:solidFill>
                <a:latin typeface="楷体_GB2312" pitchFamily="49" charset="-122"/>
                <a:ea typeface="楷体_GB2312" pitchFamily="49" charset="-122"/>
              </a:rPr>
              <a:t>1977</a:t>
            </a:r>
            <a:r>
              <a:rPr lang="zh-CN" altLang="en-US" sz="3200" b="1" dirty="0">
                <a:solidFill>
                  <a:srgbClr val="002060"/>
                </a:solidFill>
                <a:latin typeface="楷体_GB2312" pitchFamily="49" charset="-122"/>
                <a:ea typeface="楷体_GB2312" pitchFamily="49" charset="-122"/>
              </a:rPr>
              <a:t>版、</a:t>
            </a:r>
            <a:r>
              <a:rPr lang="en-US" altLang="zh-CN" sz="3200" b="1" dirty="0">
                <a:solidFill>
                  <a:srgbClr val="002060"/>
                </a:solidFill>
                <a:latin typeface="楷体_GB2312" pitchFamily="49" charset="-122"/>
                <a:ea typeface="楷体_GB2312" pitchFamily="49" charset="-122"/>
              </a:rPr>
              <a:t>1994</a:t>
            </a:r>
            <a:r>
              <a:rPr lang="zh-CN" altLang="en-US" sz="3200" b="1" dirty="0">
                <a:solidFill>
                  <a:srgbClr val="002060"/>
                </a:solidFill>
                <a:latin typeface="楷体_GB2312" pitchFamily="49" charset="-122"/>
                <a:ea typeface="楷体_GB2312" pitchFamily="49" charset="-122"/>
              </a:rPr>
              <a:t>版、</a:t>
            </a:r>
            <a:r>
              <a:rPr lang="en-US" altLang="zh-CN" sz="3200" b="1" dirty="0">
                <a:solidFill>
                  <a:srgbClr val="002060"/>
                </a:solidFill>
                <a:latin typeface="楷体_GB2312" pitchFamily="49" charset="-122"/>
                <a:ea typeface="楷体_GB2312" pitchFamily="49" charset="-122"/>
              </a:rPr>
              <a:t>2005</a:t>
            </a:r>
            <a:r>
              <a:rPr lang="zh-CN" altLang="en-US" sz="3200" b="1" dirty="0">
                <a:solidFill>
                  <a:srgbClr val="002060"/>
                </a:solidFill>
                <a:latin typeface="楷体_GB2312" pitchFamily="49" charset="-122"/>
                <a:ea typeface="楷体_GB2312" pitchFamily="49" charset="-122"/>
              </a:rPr>
              <a:t>版与</a:t>
            </a:r>
            <a:r>
              <a:rPr lang="en-US" altLang="zh-CN" sz="3200" b="1" dirty="0">
                <a:solidFill>
                  <a:srgbClr val="002060"/>
                </a:solidFill>
                <a:latin typeface="楷体_GB2312" pitchFamily="49" charset="-122"/>
                <a:ea typeface="楷体_GB2312" pitchFamily="49" charset="-122"/>
              </a:rPr>
              <a:t>2017</a:t>
            </a:r>
            <a:r>
              <a:rPr lang="zh-CN" altLang="en-US" sz="3200" b="1" dirty="0">
                <a:solidFill>
                  <a:srgbClr val="002060"/>
                </a:solidFill>
                <a:latin typeface="楷体_GB2312" pitchFamily="49" charset="-122"/>
                <a:ea typeface="楷体_GB2312" pitchFamily="49" charset="-122"/>
              </a:rPr>
              <a:t>版几个版本。其中最典型的是</a:t>
            </a:r>
            <a:r>
              <a:rPr lang="en-US" altLang="zh-CN" sz="3200" b="1" dirty="0">
                <a:solidFill>
                  <a:srgbClr val="002060"/>
                </a:solidFill>
                <a:latin typeface="楷体_GB2312" pitchFamily="49" charset="-122"/>
                <a:ea typeface="楷体_GB2312" pitchFamily="49" charset="-122"/>
              </a:rPr>
              <a:t>1994</a:t>
            </a:r>
            <a:r>
              <a:rPr lang="zh-CN" altLang="en-US" sz="3200" b="1" dirty="0">
                <a:solidFill>
                  <a:srgbClr val="002060"/>
                </a:solidFill>
                <a:latin typeface="楷体_GB2312" pitchFamily="49" charset="-122"/>
                <a:ea typeface="楷体_GB2312" pitchFamily="49" charset="-122"/>
              </a:rPr>
              <a:t>版与</a:t>
            </a:r>
            <a:r>
              <a:rPr lang="en-US" altLang="zh-CN" sz="3200" b="1" dirty="0">
                <a:solidFill>
                  <a:srgbClr val="002060"/>
                </a:solidFill>
                <a:latin typeface="楷体_GB2312" pitchFamily="49" charset="-122"/>
                <a:ea typeface="楷体_GB2312" pitchFamily="49" charset="-122"/>
              </a:rPr>
              <a:t>2005</a:t>
            </a:r>
            <a:r>
              <a:rPr lang="zh-CN" altLang="en-US" sz="3200" b="1" dirty="0">
                <a:solidFill>
                  <a:srgbClr val="002060"/>
                </a:solidFill>
                <a:latin typeface="楷体_GB2312" pitchFamily="49" charset="-122"/>
                <a:ea typeface="楷体_GB2312" pitchFamily="49" charset="-122"/>
              </a:rPr>
              <a:t>版的定义，</a:t>
            </a:r>
            <a:r>
              <a:rPr lang="en-US" altLang="zh-CN" sz="3200" b="1" dirty="0">
                <a:solidFill>
                  <a:srgbClr val="002060"/>
                </a:solidFill>
                <a:latin typeface="楷体_GB2312" pitchFamily="49" charset="-122"/>
                <a:ea typeface="楷体_GB2312" pitchFamily="49" charset="-122"/>
              </a:rPr>
              <a:t>2017</a:t>
            </a:r>
            <a:r>
              <a:rPr lang="zh-CN" altLang="en-US" sz="3200" b="1" dirty="0">
                <a:solidFill>
                  <a:srgbClr val="002060"/>
                </a:solidFill>
                <a:latin typeface="楷体_GB2312" pitchFamily="49" charset="-122"/>
                <a:ea typeface="楷体_GB2312" pitchFamily="49" charset="-122"/>
              </a:rPr>
              <a:t>版由于目前翻译、研究得还不太成熟，这里就不再重点讨论。</a:t>
            </a:r>
          </a:p>
        </p:txBody>
      </p:sp>
    </p:spTree>
    <p:extLst>
      <p:ext uri="{BB962C8B-B14F-4D97-AF65-F5344CB8AC3E}">
        <p14:creationId xmlns:p14="http://schemas.microsoft.com/office/powerpoint/2010/main" val="1119866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750828"/>
            <a:ext cx="11198055" cy="2062103"/>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1.AECT1994</a:t>
            </a:r>
            <a:r>
              <a:rPr lang="zh-CN" altLang="en-US" sz="3200" b="1" dirty="0">
                <a:solidFill>
                  <a:srgbClr val="002060"/>
                </a:solidFill>
                <a:latin typeface="楷体_GB2312" pitchFamily="49" charset="-122"/>
                <a:ea typeface="楷体_GB2312" pitchFamily="49" charset="-122"/>
              </a:rPr>
              <a:t>版</a:t>
            </a:r>
            <a:r>
              <a:rPr lang="zh-CN" altLang="en-US" sz="3200" b="1" dirty="0" smtClean="0">
                <a:solidFill>
                  <a:srgbClr val="002060"/>
                </a:solidFill>
                <a:latin typeface="楷体_GB2312" pitchFamily="49" charset="-122"/>
                <a:ea typeface="楷体_GB2312" pitchFamily="49" charset="-122"/>
              </a:rPr>
              <a:t>定义</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1994</a:t>
            </a:r>
            <a:r>
              <a:rPr lang="zh-CN" altLang="en-US" sz="3200" b="1" dirty="0">
                <a:solidFill>
                  <a:srgbClr val="002060"/>
                </a:solidFill>
                <a:latin typeface="楷体_GB2312" pitchFamily="49" charset="-122"/>
                <a:ea typeface="楷体_GB2312" pitchFamily="49" charset="-122"/>
              </a:rPr>
              <a:t>版教育技术的定义：教学技术是对学习过程和学习资源进行设计、开发、运用、管理和评价的理论和实践。</a:t>
            </a:r>
          </a:p>
        </p:txBody>
      </p:sp>
    </p:spTree>
    <p:extLst>
      <p:ext uri="{BB962C8B-B14F-4D97-AF65-F5344CB8AC3E}">
        <p14:creationId xmlns:p14="http://schemas.microsoft.com/office/powerpoint/2010/main" val="24234217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50" y="1750828"/>
            <a:ext cx="11198055" cy="2554545"/>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2.AECT2005</a:t>
            </a:r>
            <a:r>
              <a:rPr lang="zh-CN" altLang="en-US" sz="3200" b="1" dirty="0">
                <a:solidFill>
                  <a:srgbClr val="002060"/>
                </a:solidFill>
                <a:latin typeface="楷体_GB2312" pitchFamily="49" charset="-122"/>
                <a:ea typeface="楷体_GB2312" pitchFamily="49" charset="-122"/>
              </a:rPr>
              <a:t>版</a:t>
            </a:r>
            <a:r>
              <a:rPr lang="zh-CN" altLang="en-US" sz="3200" b="1" dirty="0" smtClean="0">
                <a:solidFill>
                  <a:srgbClr val="002060"/>
                </a:solidFill>
                <a:latin typeface="楷体_GB2312" pitchFamily="49" charset="-122"/>
                <a:ea typeface="楷体_GB2312" pitchFamily="49" charset="-122"/>
              </a:rPr>
              <a:t>定义</a:t>
            </a:r>
            <a:endParaRPr lang="en-US" altLang="zh-CN" sz="3200" b="1" dirty="0" smtClean="0">
              <a:solidFill>
                <a:srgbClr val="002060"/>
              </a:solidFill>
              <a:latin typeface="楷体_GB2312" pitchFamily="49" charset="-122"/>
              <a:ea typeface="楷体_GB2312" pitchFamily="49" charset="-122"/>
            </a:endParaRPr>
          </a:p>
          <a:p>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2005</a:t>
            </a:r>
            <a:r>
              <a:rPr lang="zh-CN" altLang="en-US" sz="3200" b="1" dirty="0">
                <a:solidFill>
                  <a:srgbClr val="002060"/>
                </a:solidFill>
                <a:latin typeface="楷体_GB2312" pitchFamily="49" charset="-122"/>
                <a:ea typeface="楷体_GB2312" pitchFamily="49" charset="-122"/>
              </a:rPr>
              <a:t>版教育技术的定义：教育技术是通过创建、使用和管理适当的技术过程和资源来促进学习和提高绩效的研究与符合道德的实践。</a:t>
            </a:r>
          </a:p>
        </p:txBody>
      </p:sp>
    </p:spTree>
    <p:extLst>
      <p:ext uri="{BB962C8B-B14F-4D97-AF65-F5344CB8AC3E}">
        <p14:creationId xmlns:p14="http://schemas.microsoft.com/office/powerpoint/2010/main" val="812680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3.AECT2017</a:t>
            </a:r>
            <a:r>
              <a:rPr lang="zh-CN" altLang="en-US" sz="3200" b="1" dirty="0">
                <a:solidFill>
                  <a:srgbClr val="002060"/>
                </a:solidFill>
                <a:latin typeface="楷体_GB2312" pitchFamily="49" charset="-122"/>
                <a:ea typeface="楷体_GB2312" pitchFamily="49" charset="-122"/>
              </a:rPr>
              <a:t>版定义</a:t>
            </a:r>
          </a:p>
          <a:p>
            <a:r>
              <a:rPr lang="en-US" altLang="zh-CN" sz="3200" b="1" dirty="0">
                <a:solidFill>
                  <a:srgbClr val="002060"/>
                </a:solidFill>
                <a:latin typeface="楷体_GB2312" pitchFamily="49" charset="-122"/>
                <a:ea typeface="楷体_GB2312" pitchFamily="49" charset="-122"/>
              </a:rPr>
              <a:t>2017</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12</a:t>
            </a:r>
            <a:r>
              <a:rPr lang="zh-CN" altLang="en-US" sz="3200" b="1" dirty="0">
                <a:solidFill>
                  <a:srgbClr val="002060"/>
                </a:solidFill>
                <a:latin typeface="楷体_GB2312" pitchFamily="49" charset="-122"/>
                <a:ea typeface="楷体_GB2312" pitchFamily="49" charset="-122"/>
              </a:rPr>
              <a:t>月</a:t>
            </a:r>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日，</a:t>
            </a:r>
            <a:r>
              <a:rPr lang="en-US" altLang="zh-CN" sz="3200" b="1" dirty="0">
                <a:solidFill>
                  <a:srgbClr val="002060"/>
                </a:solidFill>
                <a:latin typeface="楷体_GB2312" pitchFamily="49" charset="-122"/>
                <a:ea typeface="楷体_GB2312" pitchFamily="49" charset="-122"/>
              </a:rPr>
              <a:t>AECT</a:t>
            </a:r>
            <a:r>
              <a:rPr lang="zh-CN" altLang="en-US" sz="3200" b="1" dirty="0">
                <a:solidFill>
                  <a:srgbClr val="002060"/>
                </a:solidFill>
                <a:latin typeface="楷体_GB2312" pitchFamily="49" charset="-122"/>
                <a:ea typeface="楷体_GB2312" pitchFamily="49" charset="-122"/>
              </a:rPr>
              <a:t>在其官方网站发布了最新的教育技术定义，这里只给出其原文，如何翻译、理解可以结合网络相关资源进行。</a:t>
            </a:r>
          </a:p>
          <a:p>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Educational technology is the study and ethical application of theory</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research</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and best practices to advance knowledge as well as mediate and improve learning and performance through the strategic design</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management and implementation of learning and instructional processes and resources.</a:t>
            </a:r>
          </a:p>
        </p:txBody>
      </p:sp>
    </p:spTree>
    <p:extLst>
      <p:ext uri="{BB962C8B-B14F-4D97-AF65-F5344CB8AC3E}">
        <p14:creationId xmlns:p14="http://schemas.microsoft.com/office/powerpoint/2010/main" val="226925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4057554" y="3064729"/>
            <a:ext cx="3924949" cy="830997"/>
          </a:xfrm>
          <a:prstGeom prst="rect">
            <a:avLst/>
          </a:prstGeom>
          <a:noFill/>
        </p:spPr>
        <p:txBody>
          <a:bodyPr wrap="square">
            <a:spAutoFit/>
          </a:bodyPr>
          <a:lstStyle/>
          <a:p>
            <a:pPr>
              <a:defRPr/>
            </a:pPr>
            <a:r>
              <a:rPr lang="zh-CN" altLang="en-US" sz="4800" b="1" dirty="0" smtClean="0">
                <a:solidFill>
                  <a:srgbClr val="5B9BD5"/>
                </a:solidFill>
                <a:latin typeface="微软雅黑" panose="020B0503020204020204" pitchFamily="34" charset="-122"/>
                <a:ea typeface="微软雅黑" panose="020B0503020204020204" pitchFamily="34" charset="-122"/>
              </a:rPr>
              <a:t>课程内容简介</a:t>
            </a:r>
            <a:endParaRPr lang="zh-CN" altLang="en-US" sz="48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531439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643923"/>
            <a:ext cx="11198055" cy="5509200"/>
          </a:xfrm>
          <a:prstGeom prst="rect">
            <a:avLst/>
          </a:prstGeom>
        </p:spPr>
        <p:txBody>
          <a:bodyPr wrap="square">
            <a:spAutoFit/>
          </a:bodyPr>
          <a:lstStyle/>
          <a:p>
            <a:r>
              <a:rPr lang="en-US" altLang="zh-CN" sz="3200" b="1" dirty="0">
                <a:solidFill>
                  <a:srgbClr val="002060"/>
                </a:solidFill>
                <a:latin typeface="楷体_GB2312" pitchFamily="49" charset="-122"/>
                <a:ea typeface="楷体_GB2312" pitchFamily="49" charset="-122"/>
              </a:rPr>
              <a:t>3.AECT2017</a:t>
            </a:r>
            <a:r>
              <a:rPr lang="zh-CN" altLang="en-US" sz="3200" b="1" dirty="0">
                <a:solidFill>
                  <a:srgbClr val="002060"/>
                </a:solidFill>
                <a:latin typeface="楷体_GB2312" pitchFamily="49" charset="-122"/>
                <a:ea typeface="楷体_GB2312" pitchFamily="49" charset="-122"/>
              </a:rPr>
              <a:t>版定义</a:t>
            </a:r>
          </a:p>
          <a:p>
            <a:r>
              <a:rPr lang="en-US" altLang="zh-CN" sz="3200" b="1" dirty="0">
                <a:solidFill>
                  <a:srgbClr val="002060"/>
                </a:solidFill>
                <a:latin typeface="楷体_GB2312" pitchFamily="49" charset="-122"/>
                <a:ea typeface="楷体_GB2312" pitchFamily="49" charset="-122"/>
              </a:rPr>
              <a:t>2017</a:t>
            </a:r>
            <a:r>
              <a:rPr lang="zh-CN" altLang="en-US" sz="3200" b="1" dirty="0">
                <a:solidFill>
                  <a:srgbClr val="002060"/>
                </a:solidFill>
                <a:latin typeface="楷体_GB2312" pitchFamily="49" charset="-122"/>
                <a:ea typeface="楷体_GB2312" pitchFamily="49" charset="-122"/>
              </a:rPr>
              <a:t>年</a:t>
            </a:r>
            <a:r>
              <a:rPr lang="en-US" altLang="zh-CN" sz="3200" b="1" dirty="0">
                <a:solidFill>
                  <a:srgbClr val="002060"/>
                </a:solidFill>
                <a:latin typeface="楷体_GB2312" pitchFamily="49" charset="-122"/>
                <a:ea typeface="楷体_GB2312" pitchFamily="49" charset="-122"/>
              </a:rPr>
              <a:t>12</a:t>
            </a:r>
            <a:r>
              <a:rPr lang="zh-CN" altLang="en-US" sz="3200" b="1" dirty="0">
                <a:solidFill>
                  <a:srgbClr val="002060"/>
                </a:solidFill>
                <a:latin typeface="楷体_GB2312" pitchFamily="49" charset="-122"/>
                <a:ea typeface="楷体_GB2312" pitchFamily="49" charset="-122"/>
              </a:rPr>
              <a:t>月</a:t>
            </a:r>
            <a:r>
              <a:rPr lang="en-US" altLang="zh-CN" sz="3200" b="1" dirty="0">
                <a:solidFill>
                  <a:srgbClr val="002060"/>
                </a:solidFill>
                <a:latin typeface="楷体_GB2312" pitchFamily="49" charset="-122"/>
                <a:ea typeface="楷体_GB2312" pitchFamily="49" charset="-122"/>
              </a:rPr>
              <a:t>9</a:t>
            </a:r>
            <a:r>
              <a:rPr lang="zh-CN" altLang="en-US" sz="3200" b="1" dirty="0">
                <a:solidFill>
                  <a:srgbClr val="002060"/>
                </a:solidFill>
                <a:latin typeface="楷体_GB2312" pitchFamily="49" charset="-122"/>
                <a:ea typeface="楷体_GB2312" pitchFamily="49" charset="-122"/>
              </a:rPr>
              <a:t>日，</a:t>
            </a:r>
            <a:r>
              <a:rPr lang="en-US" altLang="zh-CN" sz="3200" b="1" dirty="0">
                <a:solidFill>
                  <a:srgbClr val="002060"/>
                </a:solidFill>
                <a:latin typeface="楷体_GB2312" pitchFamily="49" charset="-122"/>
                <a:ea typeface="楷体_GB2312" pitchFamily="49" charset="-122"/>
              </a:rPr>
              <a:t>AECT</a:t>
            </a:r>
            <a:r>
              <a:rPr lang="zh-CN" altLang="en-US" sz="3200" b="1" dirty="0">
                <a:solidFill>
                  <a:srgbClr val="002060"/>
                </a:solidFill>
                <a:latin typeface="楷体_GB2312" pitchFamily="49" charset="-122"/>
                <a:ea typeface="楷体_GB2312" pitchFamily="49" charset="-122"/>
              </a:rPr>
              <a:t>在其官方网站发布了最新的教育技术定义，这里只给出其原文，如何翻译、理解可以结合网络相关资源进行。</a:t>
            </a:r>
          </a:p>
          <a:p>
            <a:endParaRPr lang="zh-CN" altLang="en-US" sz="3200" b="1" dirty="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Educational technology is the study and ethical application of theory</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research</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and best practices to advance knowledge as well as mediate and improve learning and performance through the strategic design</a:t>
            </a:r>
            <a:r>
              <a:rPr lang="zh-CN" altLang="en-US" sz="3200" b="1" dirty="0">
                <a:solidFill>
                  <a:srgbClr val="002060"/>
                </a:solidFill>
                <a:latin typeface="楷体_GB2312" pitchFamily="49" charset="-122"/>
                <a:ea typeface="楷体_GB2312" pitchFamily="49" charset="-122"/>
              </a:rPr>
              <a:t>，</a:t>
            </a:r>
            <a:r>
              <a:rPr lang="en-US" altLang="zh-CN" sz="3200" b="1" dirty="0">
                <a:solidFill>
                  <a:srgbClr val="002060"/>
                </a:solidFill>
                <a:latin typeface="楷体_GB2312" pitchFamily="49" charset="-122"/>
                <a:ea typeface="楷体_GB2312" pitchFamily="49" charset="-122"/>
              </a:rPr>
              <a:t>management and implementation of learning and instructional processes and resources.</a:t>
            </a:r>
          </a:p>
        </p:txBody>
      </p:sp>
    </p:spTree>
    <p:extLst>
      <p:ext uri="{BB962C8B-B14F-4D97-AF65-F5344CB8AC3E}">
        <p14:creationId xmlns:p14="http://schemas.microsoft.com/office/powerpoint/2010/main" val="3257937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3  </a:t>
            </a:r>
            <a:r>
              <a:rPr lang="zh-CN" altLang="en-US" sz="3600" b="1" dirty="0">
                <a:solidFill>
                  <a:srgbClr val="002060"/>
                </a:solidFill>
                <a:latin typeface="楷体_GB2312" pitchFamily="49" charset="-122"/>
                <a:ea typeface="楷体_GB2312" pitchFamily="49" charset="-122"/>
              </a:rPr>
              <a:t>追述教育技术发展历程</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4382709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849" y="387249"/>
            <a:ext cx="11198055" cy="6001643"/>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了解教育技术的发展历程；理解教育技术的发展趋势。</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30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教育技术的发展简介</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教育技术的发展趋势</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步：教师利用课件简单介绍教育技术的发展历程与教育技术的发展趋势。</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步：学生自主阅读材料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，结合教师的讲解进行理解。</a:t>
            </a:r>
          </a:p>
        </p:txBody>
      </p:sp>
    </p:spTree>
    <p:extLst>
      <p:ext uri="{BB962C8B-B14F-4D97-AF65-F5344CB8AC3E}">
        <p14:creationId xmlns:p14="http://schemas.microsoft.com/office/powerpoint/2010/main" val="19212678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7" y="1478112"/>
            <a:ext cx="11198055"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教育技术的发展</a:t>
            </a:r>
            <a:r>
              <a:rPr lang="zh-CN" altLang="en-US" sz="3200" b="1" dirty="0" smtClean="0">
                <a:solidFill>
                  <a:srgbClr val="002060"/>
                </a:solidFill>
                <a:latin typeface="楷体_GB2312" pitchFamily="49" charset="-122"/>
                <a:ea typeface="楷体_GB2312" pitchFamily="49" charset="-122"/>
              </a:rPr>
              <a:t>简介</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（一）国外教育技术的发展</a:t>
            </a:r>
            <a:r>
              <a:rPr lang="zh-CN" altLang="en-US" sz="3200" b="1" dirty="0" smtClean="0">
                <a:solidFill>
                  <a:srgbClr val="002060"/>
                </a:solidFill>
                <a:latin typeface="楷体_GB2312" pitchFamily="49" charset="-122"/>
                <a:ea typeface="楷体_GB2312" pitchFamily="49" charset="-122"/>
              </a:rPr>
              <a:t>历程</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（二）我国教育技术的发展</a:t>
            </a:r>
            <a:r>
              <a:rPr lang="zh-CN" altLang="en-US" sz="3200" b="1" dirty="0" smtClean="0">
                <a:solidFill>
                  <a:srgbClr val="002060"/>
                </a:solidFill>
                <a:latin typeface="楷体_GB2312" pitchFamily="49" charset="-122"/>
                <a:ea typeface="楷体_GB2312" pitchFamily="49" charset="-122"/>
              </a:rPr>
              <a:t>历程</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初创阶段（</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年代到</a:t>
            </a:r>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年代末期</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奠基阶段（</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50</a:t>
            </a:r>
            <a:r>
              <a:rPr lang="zh-CN" altLang="en-US" sz="3200" b="1" dirty="0">
                <a:solidFill>
                  <a:srgbClr val="002060"/>
                </a:solidFill>
                <a:latin typeface="楷体_GB2312" pitchFamily="49" charset="-122"/>
                <a:ea typeface="楷体_GB2312" pitchFamily="49" charset="-122"/>
              </a:rPr>
              <a:t>年代初期至</a:t>
            </a:r>
            <a:r>
              <a:rPr lang="en-US" altLang="zh-CN" sz="3200" b="1" dirty="0">
                <a:solidFill>
                  <a:srgbClr val="002060"/>
                </a:solidFill>
                <a:latin typeface="楷体_GB2312" pitchFamily="49" charset="-122"/>
                <a:ea typeface="楷体_GB2312" pitchFamily="49" charset="-122"/>
              </a:rPr>
              <a:t>60</a:t>
            </a:r>
            <a:r>
              <a:rPr lang="zh-CN" altLang="en-US" sz="3200" b="1" dirty="0">
                <a:solidFill>
                  <a:srgbClr val="002060"/>
                </a:solidFill>
                <a:latin typeface="楷体_GB2312" pitchFamily="49" charset="-122"/>
                <a:ea typeface="楷体_GB2312" pitchFamily="49" charset="-122"/>
              </a:rPr>
              <a:t>年代中期</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重新起步、发展阶段（</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70</a:t>
            </a:r>
            <a:r>
              <a:rPr lang="zh-CN" altLang="en-US" sz="3200" b="1" dirty="0">
                <a:solidFill>
                  <a:srgbClr val="002060"/>
                </a:solidFill>
                <a:latin typeface="楷体_GB2312" pitchFamily="49" charset="-122"/>
                <a:ea typeface="楷体_GB2312" pitchFamily="49" charset="-122"/>
              </a:rPr>
              <a:t>年代末期至</a:t>
            </a:r>
            <a:r>
              <a:rPr lang="en-US" altLang="zh-CN" sz="3200" b="1" dirty="0">
                <a:solidFill>
                  <a:srgbClr val="002060"/>
                </a:solidFill>
                <a:latin typeface="楷体_GB2312" pitchFamily="49" charset="-122"/>
                <a:ea typeface="楷体_GB2312" pitchFamily="49" charset="-122"/>
              </a:rPr>
              <a:t>90</a:t>
            </a:r>
            <a:r>
              <a:rPr lang="zh-CN" altLang="en-US" sz="3200" b="1" dirty="0">
                <a:solidFill>
                  <a:srgbClr val="002060"/>
                </a:solidFill>
                <a:latin typeface="楷体_GB2312" pitchFamily="49" charset="-122"/>
                <a:ea typeface="楷体_GB2312" pitchFamily="49" charset="-122"/>
              </a:rPr>
              <a:t>年代初期</a:t>
            </a:r>
            <a:r>
              <a:rPr lang="zh-CN" altLang="en-US" sz="3200" b="1" dirty="0" smtClean="0">
                <a:solidFill>
                  <a:srgbClr val="002060"/>
                </a:solidFill>
                <a:latin typeface="楷体_GB2312" pitchFamily="49" charset="-122"/>
                <a:ea typeface="楷体_GB2312" pitchFamily="49" charset="-122"/>
              </a:rPr>
              <a:t>）</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深入发展阶段（</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90</a:t>
            </a:r>
            <a:r>
              <a:rPr lang="zh-CN" altLang="en-US" sz="3200" b="1" dirty="0">
                <a:solidFill>
                  <a:srgbClr val="002060"/>
                </a:solidFill>
                <a:latin typeface="楷体_GB2312" pitchFamily="49" charset="-122"/>
                <a:ea typeface="楷体_GB2312" pitchFamily="49" charset="-122"/>
              </a:rPr>
              <a:t>年代中期以后）</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2328926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5" y="1887948"/>
            <a:ext cx="11198055" cy="255454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教育技术的发展</a:t>
            </a:r>
            <a:r>
              <a:rPr lang="zh-CN" altLang="en-US" sz="3200" b="1" dirty="0" smtClean="0">
                <a:solidFill>
                  <a:srgbClr val="002060"/>
                </a:solidFill>
                <a:latin typeface="楷体_GB2312" pitchFamily="49" charset="-122"/>
                <a:ea typeface="楷体_GB2312" pitchFamily="49" charset="-122"/>
              </a:rPr>
              <a:t>趋势</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（一）作为交叉学科的特点日益</a:t>
            </a:r>
            <a:r>
              <a:rPr lang="zh-CN" altLang="en-US" sz="3200" b="1" dirty="0" smtClean="0">
                <a:solidFill>
                  <a:srgbClr val="002060"/>
                </a:solidFill>
                <a:latin typeface="楷体_GB2312" pitchFamily="49" charset="-122"/>
                <a:ea typeface="楷体_GB2312" pitchFamily="49" charset="-122"/>
              </a:rPr>
              <a:t>突出</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（二）注重学习资源库的建立与</a:t>
            </a:r>
            <a:r>
              <a:rPr lang="zh-CN" altLang="en-US" sz="3200" b="1" dirty="0" smtClean="0">
                <a:solidFill>
                  <a:srgbClr val="002060"/>
                </a:solidFill>
                <a:latin typeface="楷体_GB2312" pitchFamily="49" charset="-122"/>
                <a:ea typeface="楷体_GB2312" pitchFamily="49" charset="-122"/>
              </a:rPr>
              <a:t>共享</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（三）日益关注技术环境下的学习心理</a:t>
            </a:r>
            <a:r>
              <a:rPr lang="zh-CN" altLang="en-US" sz="3200" b="1" dirty="0" smtClean="0">
                <a:solidFill>
                  <a:srgbClr val="002060"/>
                </a:solidFill>
                <a:latin typeface="楷体_GB2312" pitchFamily="49" charset="-122"/>
                <a:ea typeface="楷体_GB2312" pitchFamily="49" charset="-122"/>
              </a:rPr>
              <a:t>研究</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（四）重视学习活动的设计与支持</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0308651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4  </a:t>
            </a:r>
            <a:r>
              <a:rPr lang="zh-CN" altLang="en-US" sz="3600" b="1" dirty="0">
                <a:solidFill>
                  <a:srgbClr val="002060"/>
                </a:solidFill>
                <a:latin typeface="楷体_GB2312" pitchFamily="49" charset="-122"/>
                <a:ea typeface="楷体_GB2312" pitchFamily="49" charset="-122"/>
              </a:rPr>
              <a:t>学习教育技术基础理论</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93477043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765000"/>
            <a:ext cx="11198055"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了解教育技术基础理论构成；掌握教育技术基础理论的内容；理解不同理论的特点及其与教育技术的关系。</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45</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教育技术基础理论概要</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教育技术基础理论要点概述表</a:t>
            </a:r>
          </a:p>
          <a:p>
            <a:r>
              <a:rPr lang="zh-CN" altLang="en-US" sz="3200" b="1" dirty="0" smtClean="0">
                <a:solidFill>
                  <a:srgbClr val="002060"/>
                </a:solidFill>
                <a:latin typeface="楷体_GB2312" pitchFamily="49" charset="-122"/>
                <a:ea typeface="楷体_GB2312" pitchFamily="49" charset="-122"/>
              </a:rPr>
              <a:t></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392835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4031873"/>
          </a:xfrm>
          <a:prstGeom prst="rect">
            <a:avLst/>
          </a:prstGeom>
        </p:spPr>
        <p:txBody>
          <a:bodyPr wrap="square">
            <a:spAutoFit/>
          </a:bodyPr>
          <a:lstStyle/>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步：以小组为单位，利用材料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，结合专业课程知识，学习教育技术基础理论的相关知识，教师参与到小组学习中进行学习指导与交流。</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步：学生自主填写教育技术基础理论要点概述表，并在小组内共享。</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步：借助网络，收集与教育技术理论相关的资源，整理后在班级群中共享交流。</a:t>
            </a:r>
          </a:p>
        </p:txBody>
      </p:sp>
    </p:spTree>
    <p:extLst>
      <p:ext uri="{BB962C8B-B14F-4D97-AF65-F5344CB8AC3E}">
        <p14:creationId xmlns:p14="http://schemas.microsoft.com/office/powerpoint/2010/main" val="1133305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452431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教育技术基础理论</a:t>
            </a:r>
            <a:r>
              <a:rPr lang="zh-CN" altLang="en-US" sz="3200" b="1" dirty="0" smtClean="0">
                <a:solidFill>
                  <a:srgbClr val="002060"/>
                </a:solidFill>
                <a:latin typeface="楷体_GB2312" pitchFamily="49" charset="-122"/>
                <a:ea typeface="楷体_GB2312" pitchFamily="49" charset="-122"/>
              </a:rPr>
              <a:t>概要</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（一）传播理论</a:t>
            </a:r>
          </a:p>
          <a:p>
            <a:r>
              <a:rPr lang="zh-CN" altLang="en-US" sz="3200" b="1" dirty="0">
                <a:solidFill>
                  <a:srgbClr val="002060"/>
                </a:solidFill>
                <a:latin typeface="楷体_GB2312" pitchFamily="49" charset="-122"/>
                <a:ea typeface="楷体_GB2312" pitchFamily="49" charset="-122"/>
              </a:rPr>
              <a:t>传播可以看作传播者借助于一定的媒体，将信息传递给受传者，并和受传者进行交流，以达到相互影响的一种活动。而教学是教师和学生之间相互传递信息（包括教学信息、学生的反馈等）的活动，它也是一种传播过程。为获得有效的教学，就需要借助传播理论，对影响教学传播效果的各因素进行分析。</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6497125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403187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（二）学习理论</a:t>
            </a:r>
          </a:p>
          <a:p>
            <a:r>
              <a:rPr lang="zh-CN" altLang="en-US" sz="3200" b="1" dirty="0">
                <a:solidFill>
                  <a:srgbClr val="002060"/>
                </a:solidFill>
                <a:latin typeface="楷体_GB2312" pitchFamily="49" charset="-122"/>
                <a:ea typeface="楷体_GB2312" pitchFamily="49" charset="-122"/>
              </a:rPr>
              <a:t>学习理论是揭示人类学习活动的本质和规律，解释和说明学习过程的心理机制，指导人类学习，特别是指导学生的学习和教师的课堂教学的心理学原理或学说。</a:t>
            </a:r>
          </a:p>
          <a:p>
            <a:r>
              <a:rPr lang="zh-CN" altLang="en-US" sz="3200" b="1" dirty="0">
                <a:solidFill>
                  <a:srgbClr val="002060"/>
                </a:solidFill>
                <a:latin typeface="楷体_GB2312" pitchFamily="49" charset="-122"/>
                <a:ea typeface="楷体_GB2312" pitchFamily="49" charset="-122"/>
              </a:rPr>
              <a:t>影响教育技术的学习理论主要有行为主义学习理论、认知主义学习理论、认知</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行为主义学习理论、建构主义学习理论和人本主义学习理论。</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423610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65515" y="834189"/>
            <a:ext cx="10204589" cy="4989095"/>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rgbClr val="002060"/>
                </a:solidFill>
                <a:ea typeface="黑体" pitchFamily="2" charset="-122"/>
              </a:rPr>
              <a:t>模块</a:t>
            </a:r>
            <a:r>
              <a:rPr lang="en-US" altLang="zh-CN" dirty="0">
                <a:solidFill>
                  <a:srgbClr val="002060"/>
                </a:solidFill>
                <a:ea typeface="黑体" pitchFamily="2" charset="-122"/>
              </a:rPr>
              <a:t>1  </a:t>
            </a:r>
            <a:r>
              <a:rPr lang="zh-CN" altLang="en-US" dirty="0">
                <a:solidFill>
                  <a:srgbClr val="002060"/>
                </a:solidFill>
                <a:ea typeface="黑体" pitchFamily="2" charset="-122"/>
              </a:rPr>
              <a:t>认识现代教育技术		</a:t>
            </a:r>
          </a:p>
          <a:p>
            <a:r>
              <a:rPr lang="zh-CN" altLang="en-US" dirty="0">
                <a:solidFill>
                  <a:srgbClr val="002060"/>
                </a:solidFill>
                <a:ea typeface="黑体" pitchFamily="2" charset="-122"/>
              </a:rPr>
              <a:t>模块</a:t>
            </a:r>
            <a:r>
              <a:rPr lang="en-US" altLang="zh-CN" dirty="0">
                <a:solidFill>
                  <a:srgbClr val="002060"/>
                </a:solidFill>
                <a:ea typeface="黑体" pitchFamily="2" charset="-122"/>
              </a:rPr>
              <a:t>2  </a:t>
            </a:r>
            <a:r>
              <a:rPr lang="zh-CN" altLang="en-US" dirty="0">
                <a:solidFill>
                  <a:srgbClr val="002060"/>
                </a:solidFill>
                <a:ea typeface="黑体" pitchFamily="2" charset="-122"/>
              </a:rPr>
              <a:t>教育信息化与中小学教育</a:t>
            </a:r>
          </a:p>
          <a:p>
            <a:r>
              <a:rPr lang="zh-CN" altLang="en-US" dirty="0">
                <a:solidFill>
                  <a:srgbClr val="002060"/>
                </a:solidFill>
                <a:ea typeface="黑体" pitchFamily="2" charset="-122"/>
              </a:rPr>
              <a:t>模块</a:t>
            </a:r>
            <a:r>
              <a:rPr lang="en-US" altLang="zh-CN" dirty="0">
                <a:solidFill>
                  <a:srgbClr val="002060"/>
                </a:solidFill>
                <a:ea typeface="黑体" pitchFamily="2" charset="-122"/>
              </a:rPr>
              <a:t>3  </a:t>
            </a:r>
            <a:r>
              <a:rPr lang="zh-CN" altLang="en-US" dirty="0">
                <a:solidFill>
                  <a:srgbClr val="002060"/>
                </a:solidFill>
                <a:ea typeface="黑体" pitchFamily="2" charset="-122"/>
              </a:rPr>
              <a:t>教学设计和教学评价</a:t>
            </a:r>
          </a:p>
          <a:p>
            <a:r>
              <a:rPr lang="zh-CN" altLang="en-US" dirty="0">
                <a:solidFill>
                  <a:srgbClr val="002060"/>
                </a:solidFill>
                <a:ea typeface="黑体" pitchFamily="2" charset="-122"/>
              </a:rPr>
              <a:t>模块</a:t>
            </a:r>
            <a:r>
              <a:rPr lang="en-US" altLang="zh-CN" dirty="0">
                <a:solidFill>
                  <a:srgbClr val="002060"/>
                </a:solidFill>
                <a:ea typeface="黑体" pitchFamily="2" charset="-122"/>
              </a:rPr>
              <a:t>4 </a:t>
            </a:r>
            <a:r>
              <a:rPr lang="en-US" altLang="zh-CN" dirty="0" smtClean="0">
                <a:solidFill>
                  <a:srgbClr val="002060"/>
                </a:solidFill>
                <a:ea typeface="黑体" pitchFamily="2" charset="-122"/>
              </a:rPr>
              <a:t> </a:t>
            </a:r>
            <a:r>
              <a:rPr lang="zh-CN" altLang="en-US" dirty="0" smtClean="0">
                <a:solidFill>
                  <a:srgbClr val="002060"/>
                </a:solidFill>
                <a:ea typeface="黑体" pitchFamily="2" charset="-122"/>
              </a:rPr>
              <a:t>中小学</a:t>
            </a:r>
            <a:r>
              <a:rPr lang="zh-CN" altLang="en-US" dirty="0">
                <a:solidFill>
                  <a:srgbClr val="002060"/>
                </a:solidFill>
                <a:ea typeface="黑体" pitchFamily="2" charset="-122"/>
              </a:rPr>
              <a:t>课堂教学信息化</a:t>
            </a:r>
            <a:r>
              <a:rPr lang="zh-CN" altLang="en-US" dirty="0">
                <a:solidFill>
                  <a:srgbClr val="002060"/>
                </a:solidFill>
                <a:ea typeface="黑体" pitchFamily="2" charset="-122"/>
              </a:rPr>
              <a:t>工具</a:t>
            </a:r>
            <a:endParaRPr lang="en-US" altLang="zh-CN" dirty="0">
              <a:solidFill>
                <a:srgbClr val="002060"/>
              </a:solidFill>
              <a:ea typeface="黑体" pitchFamily="2" charset="-122"/>
            </a:endParaRPr>
          </a:p>
          <a:p>
            <a:r>
              <a:rPr lang="zh-CN" altLang="en-US" dirty="0">
                <a:solidFill>
                  <a:srgbClr val="002060"/>
                </a:solidFill>
                <a:ea typeface="黑体" pitchFamily="2" charset="-122"/>
              </a:rPr>
              <a:t>模块</a:t>
            </a:r>
            <a:r>
              <a:rPr lang="en-US" altLang="zh-CN" dirty="0" smtClean="0">
                <a:solidFill>
                  <a:srgbClr val="002060"/>
                </a:solidFill>
                <a:ea typeface="黑体" pitchFamily="2" charset="-122"/>
              </a:rPr>
              <a:t>5  </a:t>
            </a:r>
            <a:r>
              <a:rPr lang="zh-CN" altLang="en-US" dirty="0" smtClean="0">
                <a:solidFill>
                  <a:srgbClr val="002060"/>
                </a:solidFill>
                <a:ea typeface="黑体" pitchFamily="2" charset="-122"/>
              </a:rPr>
              <a:t>中小学</a:t>
            </a:r>
            <a:r>
              <a:rPr lang="zh-CN" altLang="en-US" dirty="0">
                <a:solidFill>
                  <a:srgbClr val="002060"/>
                </a:solidFill>
                <a:ea typeface="黑体" pitchFamily="2" charset="-122"/>
              </a:rPr>
              <a:t>多媒体课件设计与</a:t>
            </a:r>
            <a:r>
              <a:rPr lang="zh-CN" altLang="en-US" dirty="0">
                <a:solidFill>
                  <a:srgbClr val="002060"/>
                </a:solidFill>
                <a:ea typeface="黑体" pitchFamily="2" charset="-122"/>
              </a:rPr>
              <a:t>制作</a:t>
            </a:r>
            <a:endParaRPr lang="en-US" altLang="zh-CN" dirty="0">
              <a:solidFill>
                <a:srgbClr val="002060"/>
              </a:solidFill>
              <a:ea typeface="黑体" pitchFamily="2" charset="-122"/>
            </a:endParaRPr>
          </a:p>
          <a:p>
            <a:r>
              <a:rPr lang="zh-CN" altLang="en-US" dirty="0">
                <a:solidFill>
                  <a:srgbClr val="002060"/>
                </a:solidFill>
                <a:ea typeface="黑体" pitchFamily="2" charset="-122"/>
              </a:rPr>
              <a:t>模块</a:t>
            </a:r>
            <a:r>
              <a:rPr lang="en-US" altLang="zh-CN" dirty="0">
                <a:solidFill>
                  <a:srgbClr val="002060"/>
                </a:solidFill>
                <a:ea typeface="黑体" pitchFamily="2" charset="-122"/>
              </a:rPr>
              <a:t>6 </a:t>
            </a:r>
            <a:r>
              <a:rPr lang="en-US" altLang="zh-CN" dirty="0" smtClean="0">
                <a:solidFill>
                  <a:srgbClr val="002060"/>
                </a:solidFill>
                <a:ea typeface="黑体" pitchFamily="2" charset="-122"/>
              </a:rPr>
              <a:t> </a:t>
            </a:r>
            <a:r>
              <a:rPr lang="zh-CN" altLang="en-US" dirty="0" smtClean="0">
                <a:solidFill>
                  <a:srgbClr val="002060"/>
                </a:solidFill>
                <a:ea typeface="黑体" pitchFamily="2" charset="-122"/>
              </a:rPr>
              <a:t>多媒体</a:t>
            </a:r>
            <a:r>
              <a:rPr lang="zh-CN" altLang="en-US" dirty="0">
                <a:solidFill>
                  <a:srgbClr val="002060"/>
                </a:solidFill>
                <a:ea typeface="黑体" pitchFamily="2" charset="-122"/>
              </a:rPr>
              <a:t>图片素材的制作与</a:t>
            </a:r>
            <a:r>
              <a:rPr lang="zh-CN" altLang="en-US" dirty="0">
                <a:solidFill>
                  <a:srgbClr val="002060"/>
                </a:solidFill>
                <a:ea typeface="黑体" pitchFamily="2" charset="-122"/>
              </a:rPr>
              <a:t>应用</a:t>
            </a:r>
            <a:endParaRPr lang="en-US" altLang="zh-CN" dirty="0">
              <a:solidFill>
                <a:srgbClr val="002060"/>
              </a:solidFill>
              <a:ea typeface="黑体" pitchFamily="2" charset="-122"/>
            </a:endParaRPr>
          </a:p>
          <a:p>
            <a:r>
              <a:rPr lang="zh-CN" altLang="en-US" dirty="0">
                <a:solidFill>
                  <a:srgbClr val="002060"/>
                </a:solidFill>
                <a:ea typeface="黑体" pitchFamily="2" charset="-122"/>
              </a:rPr>
              <a:t>模块</a:t>
            </a:r>
            <a:r>
              <a:rPr lang="en-US" altLang="zh-CN" dirty="0">
                <a:solidFill>
                  <a:srgbClr val="002060"/>
                </a:solidFill>
                <a:ea typeface="黑体" pitchFamily="2" charset="-122"/>
              </a:rPr>
              <a:t>7 </a:t>
            </a:r>
            <a:r>
              <a:rPr lang="en-US" altLang="zh-CN" dirty="0" smtClean="0">
                <a:solidFill>
                  <a:srgbClr val="002060"/>
                </a:solidFill>
                <a:ea typeface="黑体" pitchFamily="2" charset="-122"/>
              </a:rPr>
              <a:t> </a:t>
            </a:r>
            <a:r>
              <a:rPr lang="zh-CN" altLang="en-US" dirty="0" smtClean="0">
                <a:solidFill>
                  <a:srgbClr val="002060"/>
                </a:solidFill>
                <a:ea typeface="黑体" pitchFamily="2" charset="-122"/>
              </a:rPr>
              <a:t>多媒体</a:t>
            </a:r>
            <a:r>
              <a:rPr lang="zh-CN" altLang="en-US" dirty="0">
                <a:solidFill>
                  <a:srgbClr val="002060"/>
                </a:solidFill>
                <a:ea typeface="黑体" pitchFamily="2" charset="-122"/>
              </a:rPr>
              <a:t>动画素材的制作与</a:t>
            </a:r>
            <a:r>
              <a:rPr lang="zh-CN" altLang="en-US" dirty="0">
                <a:solidFill>
                  <a:srgbClr val="002060"/>
                </a:solidFill>
                <a:ea typeface="黑体" pitchFamily="2" charset="-122"/>
              </a:rPr>
              <a:t>应用</a:t>
            </a:r>
            <a:endParaRPr lang="en-US" altLang="zh-CN" dirty="0">
              <a:solidFill>
                <a:srgbClr val="002060"/>
              </a:solidFill>
              <a:ea typeface="黑体" pitchFamily="2" charset="-122"/>
            </a:endParaRPr>
          </a:p>
          <a:p>
            <a:r>
              <a:rPr lang="zh-CN" altLang="en-US" dirty="0">
                <a:solidFill>
                  <a:srgbClr val="002060"/>
                </a:solidFill>
                <a:ea typeface="黑体" pitchFamily="2" charset="-122"/>
              </a:rPr>
              <a:t>模块</a:t>
            </a:r>
            <a:r>
              <a:rPr lang="en-US" altLang="zh-CN" dirty="0">
                <a:solidFill>
                  <a:srgbClr val="002060"/>
                </a:solidFill>
                <a:ea typeface="黑体" pitchFamily="2" charset="-122"/>
              </a:rPr>
              <a:t>8  </a:t>
            </a:r>
            <a:r>
              <a:rPr lang="zh-CN" altLang="en-US" dirty="0">
                <a:solidFill>
                  <a:srgbClr val="002060"/>
                </a:solidFill>
                <a:ea typeface="黑体" pitchFamily="2" charset="-122"/>
              </a:rPr>
              <a:t>多媒体音，视频素材的制作与</a:t>
            </a:r>
            <a:r>
              <a:rPr lang="zh-CN" altLang="en-US" dirty="0">
                <a:solidFill>
                  <a:srgbClr val="002060"/>
                </a:solidFill>
                <a:ea typeface="黑体" pitchFamily="2" charset="-122"/>
              </a:rPr>
              <a:t>应用</a:t>
            </a:r>
            <a:endParaRPr lang="en-US" altLang="zh-CN" dirty="0">
              <a:solidFill>
                <a:srgbClr val="002060"/>
              </a:solidFill>
              <a:ea typeface="黑体" pitchFamily="2" charset="-122"/>
            </a:endParaRPr>
          </a:p>
          <a:p>
            <a:r>
              <a:rPr lang="zh-CN" altLang="en-US" dirty="0">
                <a:solidFill>
                  <a:srgbClr val="002060"/>
                </a:solidFill>
                <a:ea typeface="黑体" pitchFamily="2" charset="-122"/>
              </a:rPr>
              <a:t>模块</a:t>
            </a:r>
            <a:r>
              <a:rPr lang="en-US" altLang="zh-CN" dirty="0">
                <a:solidFill>
                  <a:srgbClr val="002060"/>
                </a:solidFill>
                <a:ea typeface="黑体" pitchFamily="2" charset="-122"/>
              </a:rPr>
              <a:t>9  </a:t>
            </a:r>
            <a:r>
              <a:rPr lang="zh-CN" altLang="en-US" dirty="0">
                <a:solidFill>
                  <a:srgbClr val="002060"/>
                </a:solidFill>
                <a:ea typeface="黑体" pitchFamily="2" charset="-122"/>
              </a:rPr>
              <a:t>中小学信息化环境应用与管理</a:t>
            </a:r>
          </a:p>
          <a:p>
            <a:r>
              <a:rPr lang="zh-CN" altLang="en-US" dirty="0">
                <a:solidFill>
                  <a:srgbClr val="002060"/>
                </a:solidFill>
                <a:ea typeface="黑体" pitchFamily="2" charset="-122"/>
              </a:rPr>
              <a:t>模块</a:t>
            </a:r>
            <a:r>
              <a:rPr lang="en-US" altLang="zh-CN" dirty="0">
                <a:solidFill>
                  <a:srgbClr val="002060"/>
                </a:solidFill>
                <a:ea typeface="黑体" pitchFamily="2" charset="-122"/>
              </a:rPr>
              <a:t>10 </a:t>
            </a:r>
            <a:r>
              <a:rPr lang="zh-CN" altLang="en-US" dirty="0" smtClean="0">
                <a:solidFill>
                  <a:srgbClr val="002060"/>
                </a:solidFill>
                <a:ea typeface="黑体" pitchFamily="2" charset="-122"/>
              </a:rPr>
              <a:t>中小学</a:t>
            </a:r>
            <a:r>
              <a:rPr lang="zh-CN" altLang="en-US" dirty="0">
                <a:solidFill>
                  <a:srgbClr val="002060"/>
                </a:solidFill>
                <a:ea typeface="黑体" pitchFamily="2" charset="-122"/>
              </a:rPr>
              <a:t>教育信息化发展展望</a:t>
            </a:r>
          </a:p>
          <a:p>
            <a:endParaRPr lang="zh-CN" altLang="en-US" sz="2000" dirty="0" smtClean="0">
              <a:solidFill>
                <a:srgbClr val="002060"/>
              </a:solidFill>
              <a:ea typeface="黑体" pitchFamily="2" charset="-122"/>
            </a:endParaRPr>
          </a:p>
        </p:txBody>
      </p:sp>
    </p:spTree>
    <p:extLst>
      <p:ext uri="{BB962C8B-B14F-4D97-AF65-F5344CB8AC3E}">
        <p14:creationId xmlns:p14="http://schemas.microsoft.com/office/powerpoint/2010/main" val="16846972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2062103"/>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（三）系统科学理论</a:t>
            </a:r>
          </a:p>
          <a:p>
            <a:r>
              <a:rPr lang="zh-CN" altLang="en-US" sz="3200" b="1" dirty="0">
                <a:solidFill>
                  <a:srgbClr val="002060"/>
                </a:solidFill>
                <a:latin typeface="楷体_GB2312" pitchFamily="49" charset="-122"/>
                <a:ea typeface="楷体_GB2312" pitchFamily="49" charset="-122"/>
              </a:rPr>
              <a:t>系统科学理论是以系统论、控制论和信息论为基础的群科学理论。</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3732256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（四）其他理论</a:t>
            </a:r>
          </a:p>
          <a:p>
            <a:r>
              <a:rPr lang="zh-CN" altLang="en-US" sz="3200" b="1" dirty="0">
                <a:solidFill>
                  <a:srgbClr val="002060"/>
                </a:solidFill>
                <a:latin typeface="楷体_GB2312" pitchFamily="49" charset="-122"/>
                <a:ea typeface="楷体_GB2312" pitchFamily="49" charset="-122"/>
              </a:rPr>
              <a:t>对教育技术比较有影响的其他理论还有一些，这里主要介绍一下视听理论。</a:t>
            </a:r>
          </a:p>
          <a:p>
            <a:r>
              <a:rPr lang="zh-CN" altLang="en-US" sz="3200" b="1" dirty="0">
                <a:solidFill>
                  <a:srgbClr val="002060"/>
                </a:solidFill>
                <a:latin typeface="楷体_GB2312" pitchFamily="49" charset="-122"/>
                <a:ea typeface="楷体_GB2312" pitchFamily="49" charset="-122"/>
              </a:rPr>
              <a:t>视听理论研究如何利用视觉、听觉感官及其功能，提高教育信息传递的效果。它的心理学基础是以行为主义心理学为背景的视感知规律、听感知规律和戴尔“经验之塔”理论。</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5462973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4" y="1406685"/>
            <a:ext cx="11198055" cy="353943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（四）其他理论</a:t>
            </a:r>
          </a:p>
          <a:p>
            <a:r>
              <a:rPr lang="zh-CN" altLang="en-US" sz="3200" b="1" dirty="0" smtClean="0">
                <a:solidFill>
                  <a:srgbClr val="002060"/>
                </a:solidFill>
                <a:latin typeface="楷体_GB2312" pitchFamily="49" charset="-122"/>
                <a:ea typeface="楷体_GB2312" pitchFamily="49" charset="-122"/>
              </a:rPr>
              <a:t>  对</a:t>
            </a:r>
            <a:r>
              <a:rPr lang="zh-CN" altLang="en-US" sz="3200" b="1" dirty="0">
                <a:solidFill>
                  <a:srgbClr val="002060"/>
                </a:solidFill>
                <a:latin typeface="楷体_GB2312" pitchFamily="49" charset="-122"/>
                <a:ea typeface="楷体_GB2312" pitchFamily="49" charset="-122"/>
              </a:rPr>
              <a:t>教育技术比较有影响的其他理论还有一些，这里主要介绍一下视听理论。</a:t>
            </a:r>
          </a:p>
          <a:p>
            <a:r>
              <a:rPr lang="zh-CN" altLang="en-US" sz="3200" b="1" dirty="0">
                <a:solidFill>
                  <a:srgbClr val="002060"/>
                </a:solidFill>
                <a:latin typeface="楷体_GB2312" pitchFamily="49" charset="-122"/>
                <a:ea typeface="楷体_GB2312" pitchFamily="49" charset="-122"/>
              </a:rPr>
              <a:t>视听理论研究如何利用视觉、听觉感官及其功能，提高教育信息传递的效果。它的心理学基础是以行为主义心理学为背景的视感知规律、听感知规律和戴尔“经验之塔”理论。</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0123911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211820" y="2807903"/>
            <a:ext cx="879306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5  </a:t>
            </a:r>
            <a:r>
              <a:rPr lang="zh-CN" altLang="en-US" sz="3600" b="1" dirty="0">
                <a:solidFill>
                  <a:srgbClr val="002060"/>
                </a:solidFill>
                <a:latin typeface="楷体_GB2312" pitchFamily="49" charset="-122"/>
                <a:ea typeface="楷体_GB2312" pitchFamily="49" charset="-122"/>
              </a:rPr>
              <a:t>现代教育技术与教师专业发展</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23130350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3" y="748959"/>
            <a:ext cx="11198055" cy="550920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活动目标</a:t>
            </a:r>
          </a:p>
          <a:p>
            <a:r>
              <a:rPr lang="zh-CN" altLang="en-US" sz="3200" b="1" dirty="0">
                <a:solidFill>
                  <a:srgbClr val="002060"/>
                </a:solidFill>
                <a:latin typeface="楷体_GB2312" pitchFamily="49" charset="-122"/>
                <a:ea typeface="楷体_GB2312" pitchFamily="49" charset="-122"/>
              </a:rPr>
              <a:t>了解教师专业发展基本知识；理解技术对教师专业技能的重构作用；清楚技术引领下教师专业发展的趋势。</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r>
              <a:rPr lang="en-US" altLang="zh-CN" sz="3200" b="1" dirty="0">
                <a:solidFill>
                  <a:srgbClr val="002060"/>
                </a:solidFill>
                <a:latin typeface="楷体_GB2312" pitchFamily="49" charset="-122"/>
                <a:ea typeface="楷体_GB2312" pitchFamily="49" charset="-122"/>
              </a:rPr>
              <a:t>40</a:t>
            </a:r>
            <a:r>
              <a:rPr lang="zh-CN" altLang="en-US" sz="3200" b="1" dirty="0">
                <a:solidFill>
                  <a:srgbClr val="002060"/>
                </a:solidFill>
                <a:latin typeface="楷体_GB2312" pitchFamily="49" charset="-122"/>
                <a:ea typeface="楷体_GB2312" pitchFamily="49" charset="-122"/>
              </a:rPr>
              <a:t>分钟</a:t>
            </a:r>
          </a:p>
          <a:p>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现代教育技术对教师专业发展的作用</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中小学教师教育技术能力标准（试行）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（部分）</a:t>
            </a: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美国</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国家教师教育技术能力标准</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（部分）</a:t>
            </a: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现代教育技术课程学习计划表</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4970510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3" y="748959"/>
            <a:ext cx="11198055" cy="4524315"/>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活动过程</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步：以小组为单位，借助材料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，学习现代教育技术与教师专业发展的内容，教师参与到小组学习中，进行学习指导与交流。</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步：自主学习材料</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与材料</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，并结合自己的理解，填写课程学习计划表，并在小组内交流。</a:t>
            </a:r>
          </a:p>
          <a:p>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步：选取较好的课程学习计划表，每小组推荐一名组员在班上展开交流。</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7405430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3" y="748959"/>
            <a:ext cx="11198055" cy="550920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现代教育技术对教师专业发展的作用</a:t>
            </a:r>
          </a:p>
          <a:p>
            <a:r>
              <a:rPr lang="zh-CN" altLang="en-US" sz="3200" b="1" dirty="0" smtClean="0">
                <a:solidFill>
                  <a:srgbClr val="002060"/>
                </a:solidFill>
                <a:latin typeface="楷体_GB2312" pitchFamily="49" charset="-122"/>
                <a:ea typeface="楷体_GB2312" pitchFamily="49" charset="-122"/>
              </a:rPr>
              <a:t>  环顾</a:t>
            </a:r>
            <a:r>
              <a:rPr lang="zh-CN" altLang="en-US" sz="3200" b="1" dirty="0">
                <a:solidFill>
                  <a:srgbClr val="002060"/>
                </a:solidFill>
                <a:latin typeface="楷体_GB2312" pitchFamily="49" charset="-122"/>
                <a:ea typeface="楷体_GB2312" pitchFamily="49" charset="-122"/>
              </a:rPr>
              <a:t>当今世界，教育改革的浪潮可谓此起彼伏、高潮迭起，人们深切地认识到，随着强调多元、创新的知识经济社会和学习型社会的到来，教师专业发展不可避免地面临变革的挑战，其中技术将成为影响教师专业发展的重要外部要素。随着人类社会由工业社会向信息社会演变，教育信息化方兴未艾，信息技术将成为教师专业技能的重要组成部分，对技术的熟练把握与科学的应用将影响教师专业发展的成熟度，正是教师专业化角色的形成与专业发展的成熟程度决定了学校变革和发展的广度与深度。</a:t>
            </a:r>
          </a:p>
          <a:p>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7415718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2" y="1759612"/>
            <a:ext cx="11198055" cy="3046988"/>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（一）对中小学教师专业技能的</a:t>
            </a:r>
            <a:r>
              <a:rPr lang="zh-CN" altLang="en-US" sz="3200" b="1" dirty="0" smtClean="0">
                <a:solidFill>
                  <a:srgbClr val="002060"/>
                </a:solidFill>
                <a:latin typeface="楷体_GB2312" pitchFamily="49" charset="-122"/>
                <a:ea typeface="楷体_GB2312" pitchFamily="49" charset="-122"/>
              </a:rPr>
              <a:t>重构</a:t>
            </a:r>
            <a:endParaRPr lang="en-US" altLang="zh-CN" sz="3200" b="1" dirty="0" smtClean="0">
              <a:solidFill>
                <a:srgbClr val="002060"/>
              </a:solidFill>
              <a:latin typeface="楷体_GB2312" pitchFamily="49" charset="-122"/>
              <a:ea typeface="楷体_GB2312" pitchFamily="49" charset="-122"/>
            </a:endParaRPr>
          </a:p>
          <a:p>
            <a:r>
              <a:rPr lang="zh-CN" altLang="en-US" sz="3200" b="1" dirty="0">
                <a:solidFill>
                  <a:srgbClr val="002060"/>
                </a:solidFill>
                <a:latin typeface="楷体_GB2312" pitchFamily="49" charset="-122"/>
                <a:ea typeface="楷体_GB2312" pitchFamily="49" charset="-122"/>
              </a:rPr>
              <a:t>（二）引领中小学教师专业技能发展的</a:t>
            </a:r>
            <a:r>
              <a:rPr lang="zh-CN" altLang="en-US" sz="3200" b="1" dirty="0" smtClean="0">
                <a:solidFill>
                  <a:srgbClr val="002060"/>
                </a:solidFill>
                <a:latin typeface="楷体_GB2312" pitchFamily="49" charset="-122"/>
                <a:ea typeface="楷体_GB2312" pitchFamily="49" charset="-122"/>
              </a:rPr>
              <a:t>渠道</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建立线上与线下的混合式发展</a:t>
            </a:r>
            <a:r>
              <a:rPr lang="zh-CN" altLang="en-US" sz="3200" b="1" dirty="0" smtClean="0">
                <a:solidFill>
                  <a:srgbClr val="002060"/>
                </a:solidFill>
                <a:latin typeface="楷体_GB2312" pitchFamily="49" charset="-122"/>
                <a:ea typeface="楷体_GB2312" pitchFamily="49" charset="-122"/>
              </a:rPr>
              <a:t>渠道</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注重线上的交流与线下的教学实践相</a:t>
            </a:r>
            <a:r>
              <a:rPr lang="zh-CN" altLang="en-US" sz="3200" b="1" dirty="0" smtClean="0">
                <a:solidFill>
                  <a:srgbClr val="002060"/>
                </a:solidFill>
                <a:latin typeface="楷体_GB2312" pitchFamily="49" charset="-122"/>
                <a:ea typeface="楷体_GB2312" pitchFamily="49" charset="-122"/>
              </a:rPr>
              <a:t>结合</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建立开放性的教研</a:t>
            </a:r>
            <a:r>
              <a:rPr lang="zh-CN" altLang="en-US" sz="3200" b="1" dirty="0" smtClean="0">
                <a:solidFill>
                  <a:srgbClr val="002060"/>
                </a:solidFill>
                <a:latin typeface="楷体_GB2312" pitchFamily="49" charset="-122"/>
                <a:ea typeface="楷体_GB2312" pitchFamily="49" charset="-122"/>
              </a:rPr>
              <a:t>合作</a:t>
            </a:r>
            <a:endParaRPr lang="en-US" altLang="zh-CN" sz="3200" b="1" dirty="0" smtClean="0">
              <a:solidFill>
                <a:srgbClr val="002060"/>
              </a:solidFill>
              <a:latin typeface="楷体_GB2312" pitchFamily="49" charset="-122"/>
              <a:ea typeface="楷体_GB2312" pitchFamily="49" charset="-122"/>
            </a:endParaRPr>
          </a:p>
          <a:p>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建立尊重个性的教研自由</a:t>
            </a:r>
            <a:endParaRPr lang="zh-CN" altLang="en-US" sz="3200" b="1" dirty="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30767323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1" y="2128580"/>
            <a:ext cx="11198055" cy="1569660"/>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2  《</a:t>
            </a:r>
            <a:r>
              <a:rPr lang="zh-CN" altLang="en-US" sz="3200" b="1" dirty="0">
                <a:solidFill>
                  <a:srgbClr val="002060"/>
                </a:solidFill>
                <a:latin typeface="楷体_GB2312" pitchFamily="49" charset="-122"/>
                <a:ea typeface="楷体_GB2312" pitchFamily="49" charset="-122"/>
              </a:rPr>
              <a:t>中小学教师教育技术能力标准（试行）</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（部分）</a:t>
            </a:r>
          </a:p>
          <a:p>
            <a:r>
              <a:rPr lang="zh-CN" altLang="en-US" sz="3200" b="1" dirty="0">
                <a:solidFill>
                  <a:srgbClr val="002060"/>
                </a:solidFill>
                <a:latin typeface="楷体_GB2312" pitchFamily="49" charset="-122"/>
                <a:ea typeface="楷体_GB2312" pitchFamily="49" charset="-122"/>
              </a:rPr>
              <a:t>中小学教师教育技术能力标准（试行）</a:t>
            </a:r>
          </a:p>
          <a:p>
            <a:pPr algn="ctr"/>
            <a:r>
              <a:rPr lang="zh-CN" altLang="en-US" sz="3200" b="1" dirty="0">
                <a:solidFill>
                  <a:srgbClr val="002060"/>
                </a:solidFill>
                <a:latin typeface="楷体_GB2312" pitchFamily="49" charset="-122"/>
                <a:ea typeface="楷体_GB2312" pitchFamily="49" charset="-122"/>
              </a:rPr>
              <a:t>（教师</a:t>
            </a:r>
            <a:r>
              <a:rPr lang="en-US" altLang="zh-CN" sz="3200" b="1" dirty="0">
                <a:solidFill>
                  <a:srgbClr val="002060"/>
                </a:solidFill>
                <a:latin typeface="楷体_GB2312" pitchFamily="49" charset="-122"/>
                <a:ea typeface="楷体_GB2312" pitchFamily="49" charset="-122"/>
              </a:rPr>
              <a:t>〔2004〕9</a:t>
            </a:r>
            <a:r>
              <a:rPr lang="zh-CN" altLang="en-US" sz="3200" b="1" dirty="0">
                <a:solidFill>
                  <a:srgbClr val="002060"/>
                </a:solidFill>
                <a:latin typeface="楷体_GB2312" pitchFamily="49" charset="-122"/>
                <a:ea typeface="楷体_GB2312" pitchFamily="49" charset="-122"/>
              </a:rPr>
              <a:t>号）</a:t>
            </a:r>
          </a:p>
        </p:txBody>
      </p:sp>
    </p:spTree>
    <p:extLst>
      <p:ext uri="{BB962C8B-B14F-4D97-AF65-F5344CB8AC3E}">
        <p14:creationId xmlns:p14="http://schemas.microsoft.com/office/powerpoint/2010/main" val="9328825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65601" y="2128580"/>
            <a:ext cx="11198055"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3  </a:t>
            </a:r>
            <a:r>
              <a:rPr lang="zh-CN" altLang="en-US" sz="3200" b="1" dirty="0">
                <a:solidFill>
                  <a:srgbClr val="002060"/>
                </a:solidFill>
                <a:latin typeface="楷体_GB2312" pitchFamily="49" charset="-122"/>
                <a:ea typeface="楷体_GB2312" pitchFamily="49" charset="-122"/>
              </a:rPr>
              <a:t>美国</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国家教师教育技术能力标准</a:t>
            </a:r>
            <a:r>
              <a:rPr lang="en-US" altLang="zh-CN" sz="3200" b="1" dirty="0">
                <a:solidFill>
                  <a:srgbClr val="002060"/>
                </a:solidFill>
                <a:latin typeface="楷体_GB2312" pitchFamily="49" charset="-122"/>
                <a:ea typeface="楷体_GB2312" pitchFamily="49" charset="-122"/>
              </a:rPr>
              <a:t>》</a:t>
            </a:r>
            <a:r>
              <a:rPr lang="zh-CN" altLang="en-US" sz="3200" b="1" dirty="0">
                <a:solidFill>
                  <a:srgbClr val="002060"/>
                </a:solidFill>
                <a:latin typeface="楷体_GB2312" pitchFamily="49" charset="-122"/>
                <a:ea typeface="楷体_GB2312" pitchFamily="49" charset="-122"/>
              </a:rPr>
              <a:t>（部分）</a:t>
            </a:r>
          </a:p>
        </p:txBody>
      </p:sp>
    </p:spTree>
    <p:extLst>
      <p:ext uri="{BB962C8B-B14F-4D97-AF65-F5344CB8AC3E}">
        <p14:creationId xmlns:p14="http://schemas.microsoft.com/office/powerpoint/2010/main" val="3704490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546" y="1468322"/>
            <a:ext cx="12253546" cy="3886200"/>
          </a:xfrm>
          <a:prstGeom prst="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58"/>
          <p:cNvSpPr txBox="1"/>
          <p:nvPr/>
        </p:nvSpPr>
        <p:spPr>
          <a:xfrm>
            <a:off x="1416724" y="3074037"/>
            <a:ext cx="7447876" cy="830997"/>
          </a:xfrm>
          <a:prstGeom prst="rect">
            <a:avLst/>
          </a:prstGeom>
          <a:noFill/>
        </p:spPr>
        <p:txBody>
          <a:bodyPr wrap="square">
            <a:spAutoFit/>
          </a:bodyPr>
          <a:lstStyle/>
          <a:p>
            <a:pPr>
              <a:defRPr/>
            </a:pPr>
            <a:r>
              <a:rPr lang="zh-CN" altLang="en-US" sz="4800" b="1" dirty="0">
                <a:solidFill>
                  <a:srgbClr val="5B9BD5"/>
                </a:solidFill>
                <a:latin typeface="微软雅黑" panose="020B0503020204020204" pitchFamily="34" charset="-122"/>
                <a:ea typeface="微软雅黑" panose="020B0503020204020204" pitchFamily="34" charset="-122"/>
              </a:rPr>
              <a:t>模块</a:t>
            </a:r>
            <a:r>
              <a:rPr lang="en-US" altLang="zh-CN" sz="4800" b="1" dirty="0">
                <a:solidFill>
                  <a:srgbClr val="5B9BD5"/>
                </a:solidFill>
                <a:latin typeface="微软雅黑" panose="020B0503020204020204" pitchFamily="34" charset="-122"/>
                <a:ea typeface="微软雅黑" panose="020B0503020204020204" pitchFamily="34" charset="-122"/>
              </a:rPr>
              <a:t>1  </a:t>
            </a:r>
            <a:r>
              <a:rPr lang="zh-CN" altLang="en-US" sz="4800" b="1" dirty="0">
                <a:solidFill>
                  <a:srgbClr val="5B9BD5"/>
                </a:solidFill>
                <a:latin typeface="微软雅黑" panose="020B0503020204020204" pitchFamily="34" charset="-122"/>
                <a:ea typeface="微软雅黑" panose="020B0503020204020204" pitchFamily="34" charset="-122"/>
              </a:rPr>
              <a:t>认识现代教育技术</a:t>
            </a:r>
            <a:endParaRPr lang="zh-CN" altLang="en-US" sz="4800" b="1" dirty="0">
              <a:solidFill>
                <a:srgbClr val="5B9BD5"/>
              </a:solidFill>
              <a:latin typeface="微软雅黑" panose="020B0503020204020204" pitchFamily="34" charset="-122"/>
              <a:ea typeface="微软雅黑" panose="020B0503020204020204" pitchFamily="34" charset="-122"/>
            </a:endParaRPr>
          </a:p>
        </p:txBody>
      </p:sp>
      <p:sp>
        <p:nvSpPr>
          <p:cNvPr id="9" name="等腰三角形 8"/>
          <p:cNvSpPr/>
          <p:nvPr/>
        </p:nvSpPr>
        <p:spPr>
          <a:xfrm rot="9233090">
            <a:off x="8731250" y="2454275"/>
            <a:ext cx="266700" cy="230188"/>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0" name="等腰三角形 9"/>
          <p:cNvSpPr/>
          <p:nvPr/>
        </p:nvSpPr>
        <p:spPr>
          <a:xfrm rot="15569576">
            <a:off x="8378826" y="3128963"/>
            <a:ext cx="396875" cy="342900"/>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1" name="等腰三角形 10"/>
          <p:cNvSpPr/>
          <p:nvPr/>
        </p:nvSpPr>
        <p:spPr>
          <a:xfrm rot="21371394">
            <a:off x="8247063" y="1804989"/>
            <a:ext cx="266700" cy="230187"/>
          </a:xfrm>
          <a:prstGeom prst="triangle">
            <a:avLst/>
          </a:pr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2" name="等腰三角形 11"/>
          <p:cNvSpPr/>
          <p:nvPr/>
        </p:nvSpPr>
        <p:spPr>
          <a:xfrm rot="12912161">
            <a:off x="9288463" y="3487739"/>
            <a:ext cx="944562" cy="815975"/>
          </a:xfrm>
          <a:prstGeom prst="triangl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3" name="等腰三角形 12"/>
          <p:cNvSpPr/>
          <p:nvPr/>
        </p:nvSpPr>
        <p:spPr>
          <a:xfrm rot="12912161">
            <a:off x="9156700" y="3427413"/>
            <a:ext cx="1176338" cy="1014412"/>
          </a:xfrm>
          <a:prstGeom prst="triangle">
            <a:avLst/>
          </a:prstGeom>
          <a:noFill/>
          <a:ln w="12700" cap="flat" cmpd="sng" algn="ctr">
            <a:solidFill>
              <a:schemeClr val="accent1"/>
            </a:solid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4" name="椭圆 13"/>
          <p:cNvSpPr/>
          <p:nvPr/>
        </p:nvSpPr>
        <p:spPr>
          <a:xfrm rot="9110320">
            <a:off x="10477500" y="37925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5" name="椭圆 14"/>
          <p:cNvSpPr/>
          <p:nvPr/>
        </p:nvSpPr>
        <p:spPr>
          <a:xfrm rot="9110320">
            <a:off x="9388475" y="4295775"/>
            <a:ext cx="115888" cy="115888"/>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6" name="椭圆 15"/>
          <p:cNvSpPr/>
          <p:nvPr/>
        </p:nvSpPr>
        <p:spPr>
          <a:xfrm rot="9110320">
            <a:off x="9505950" y="3132139"/>
            <a:ext cx="114300" cy="115887"/>
          </a:xfrm>
          <a:prstGeom prst="ellipse">
            <a:avLst/>
          </a:prstGeom>
          <a:solidFill>
            <a:schemeClr val="accent1"/>
          </a:solidFill>
          <a:ln w="12700" cap="flat" cmpd="sng" algn="ctr">
            <a:noFill/>
            <a:prstDash val="solid"/>
            <a:miter lim="800000"/>
          </a:ln>
          <a:effectLst/>
        </p:spPr>
        <p:txBody>
          <a:bodyPr anchor="ctr"/>
          <a:lstStyle/>
          <a:p>
            <a:pPr algn="ctr">
              <a:defRPr/>
            </a:pPr>
            <a:endParaRPr lang="zh-CN" altLang="en-US" kern="0">
              <a:solidFill>
                <a:srgbClr val="FFFFFF"/>
              </a:solidFill>
              <a:ea typeface="幼圆" panose="02010509060101010101" charset="-122"/>
            </a:endParaRPr>
          </a:p>
        </p:txBody>
      </p:sp>
      <p:sp>
        <p:nvSpPr>
          <p:cNvPr id="17" name="等腰三角形 16"/>
          <p:cNvSpPr/>
          <p:nvPr/>
        </p:nvSpPr>
        <p:spPr>
          <a:xfrm rot="18210217">
            <a:off x="7838282" y="2162970"/>
            <a:ext cx="127000" cy="109537"/>
          </a:xfrm>
          <a:prstGeom prst="triangle">
            <a:avLst/>
          </a:prstGeom>
          <a:solidFill>
            <a:schemeClr val="accent1">
              <a:lumMod val="20000"/>
              <a:lumOff val="8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sp>
        <p:nvSpPr>
          <p:cNvPr id="18" name="等腰三角形 17"/>
          <p:cNvSpPr/>
          <p:nvPr/>
        </p:nvSpPr>
        <p:spPr>
          <a:xfrm rot="8748521">
            <a:off x="8196264" y="2314575"/>
            <a:ext cx="128587" cy="109538"/>
          </a:xfrm>
          <a:prstGeom prst="triangle">
            <a:avLst/>
          </a:prstGeom>
          <a:solidFill>
            <a:schemeClr val="accent1">
              <a:lumMod val="40000"/>
              <a:lumOff val="60000"/>
            </a:schemeClr>
          </a:solidFill>
          <a:ln w="12700" cap="flat" cmpd="sng" algn="ctr">
            <a:noFill/>
            <a:prstDash val="solid"/>
            <a:miter lim="800000"/>
          </a:ln>
          <a:effectLst/>
        </p:spPr>
        <p:txBody>
          <a:bodyPr anchor="ctr"/>
          <a:lstStyle/>
          <a:p>
            <a:pPr algn="ctr">
              <a:defRPr/>
            </a:pPr>
            <a:endParaRPr lang="zh-CN" altLang="en-US" kern="0">
              <a:solidFill>
                <a:srgbClr val="FFC20F"/>
              </a:solidFill>
              <a:ea typeface="幼圆" panose="02010509060101010101" charset="-122"/>
            </a:endParaRPr>
          </a:p>
        </p:txBody>
      </p:sp>
      <p:cxnSp>
        <p:nvCxnSpPr>
          <p:cNvPr id="19" name="Straight Connector 13"/>
          <p:cNvCxnSpPr>
            <a:cxnSpLocks noChangeShapeType="1"/>
          </p:cNvCxnSpPr>
          <p:nvPr/>
        </p:nvCxnSpPr>
        <p:spPr bwMode="auto">
          <a:xfrm flipH="1">
            <a:off x="1524000" y="4110038"/>
            <a:ext cx="6732588" cy="0"/>
          </a:xfrm>
          <a:prstGeom prst="line">
            <a:avLst/>
          </a:prstGeom>
          <a:noFill/>
          <a:ln w="19050" cap="sq" algn="ctr">
            <a:solidFill>
              <a:schemeClr val="accent1"/>
            </a:solidFill>
            <a:miter lim="800000"/>
            <a:headEnd type="oval"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66672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250" fill="hold"/>
                                        <p:tgtEl>
                                          <p:spTgt spid="19"/>
                                        </p:tgtEl>
                                        <p:attrNameLst>
                                          <p:attrName>ppt_x</p:attrName>
                                        </p:attrNameLst>
                                      </p:cBhvr>
                                      <p:tavLst>
                                        <p:tav tm="0">
                                          <p:val>
                                            <p:strVal val="0-#ppt_w/2"/>
                                          </p:val>
                                        </p:tav>
                                        <p:tav tm="100000">
                                          <p:val>
                                            <p:strVal val="#ppt_x"/>
                                          </p:val>
                                        </p:tav>
                                      </p:tavLst>
                                    </p:anim>
                                    <p:anim calcmode="lin" valueType="num">
                                      <p:cBhvr additive="base">
                                        <p:cTn id="8"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004592" y="2581388"/>
            <a:ext cx="8101936" cy="584775"/>
          </a:xfrm>
          <a:prstGeom prst="rect">
            <a:avLst/>
          </a:prstGeom>
        </p:spPr>
        <p:txBody>
          <a:bodyPr wrap="square">
            <a:spAutoFit/>
          </a:bodyPr>
          <a:lstStyle/>
          <a:p>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4  </a:t>
            </a:r>
            <a:r>
              <a:rPr lang="zh-CN" altLang="en-US" sz="3200" b="1" dirty="0">
                <a:solidFill>
                  <a:srgbClr val="002060"/>
                </a:solidFill>
                <a:latin typeface="楷体_GB2312" pitchFamily="49" charset="-122"/>
                <a:ea typeface="楷体_GB2312" pitchFamily="49" charset="-122"/>
              </a:rPr>
              <a:t>现代教育技术课程学习计划表</a:t>
            </a:r>
          </a:p>
        </p:txBody>
      </p:sp>
    </p:spTree>
    <p:extLst>
      <p:ext uri="{BB962C8B-B14F-4D97-AF65-F5344CB8AC3E}">
        <p14:creationId xmlns:p14="http://schemas.microsoft.com/office/powerpoint/2010/main" val="66817169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93938" y="1057388"/>
            <a:ext cx="10588461" cy="3539430"/>
          </a:xfrm>
          <a:prstGeom prst="rect">
            <a:avLst/>
          </a:prstGeom>
        </p:spPr>
        <p:txBody>
          <a:bodyPr wrap="square">
            <a:spAutoFit/>
          </a:bodyPr>
          <a:lstStyle/>
          <a:p>
            <a:r>
              <a:rPr lang="zh-CN" altLang="en-US" sz="3200" b="1" dirty="0">
                <a:solidFill>
                  <a:srgbClr val="FF0000"/>
                </a:solidFill>
                <a:latin typeface="楷体_GB2312" pitchFamily="49" charset="-122"/>
                <a:ea typeface="楷体_GB2312" pitchFamily="49" charset="-122"/>
              </a:rPr>
              <a:t>练习与实践</a:t>
            </a:r>
          </a:p>
          <a:p>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课后查阅相关文献，关注教育技术在理论上是研究什么的？是一门怎样的学科？教育技术在实践中能够做什么？该如何做？</a:t>
            </a:r>
          </a:p>
          <a:p>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对现代教育技术课程的学习与自己专业发展的关系进行深入的思考，多与同学、教师交流，适当的时候可以把自己思考的结果形成文字与班级同学共享。</a:t>
            </a:r>
          </a:p>
        </p:txBody>
      </p:sp>
    </p:spTree>
    <p:extLst>
      <p:ext uri="{BB962C8B-B14F-4D97-AF65-F5344CB8AC3E}">
        <p14:creationId xmlns:p14="http://schemas.microsoft.com/office/powerpoint/2010/main" val="401647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65804" y="2852936"/>
            <a:ext cx="714169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多谢你的聆听！</a:t>
            </a: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zh-CN" alt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欢迎提出宝贵的意见！</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ustDataLst>
      <p:tags r:id="rId1"/>
    </p:custDataLst>
    <p:extLst>
      <p:ext uri="{BB962C8B-B14F-4D97-AF65-F5344CB8AC3E}">
        <p14:creationId xmlns:p14="http://schemas.microsoft.com/office/powerpoint/2010/main" val="31117650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06359" y="1070000"/>
            <a:ext cx="8785225" cy="44484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400" dirty="0">
                <a:solidFill>
                  <a:srgbClr val="002060"/>
                </a:solidFill>
                <a:latin typeface="黑体" pitchFamily="2" charset="-122"/>
                <a:ea typeface="黑体" pitchFamily="2" charset="-122"/>
              </a:rPr>
              <a:t></a:t>
            </a:r>
            <a:r>
              <a:rPr lang="zh-CN" altLang="en-US" sz="3200" dirty="0">
                <a:solidFill>
                  <a:srgbClr val="002060"/>
                </a:solidFill>
                <a:latin typeface="黑体" pitchFamily="2" charset="-122"/>
                <a:ea typeface="黑体" pitchFamily="2" charset="-122"/>
              </a:rPr>
              <a:t>学习目标</a:t>
            </a:r>
          </a:p>
          <a:p>
            <a:pPr marL="0" indent="0">
              <a:buNone/>
            </a:pPr>
            <a:r>
              <a:rPr lang="en-US" altLang="zh-CN" sz="3200" dirty="0">
                <a:solidFill>
                  <a:srgbClr val="002060"/>
                </a:solidFill>
                <a:latin typeface="黑体" pitchFamily="2" charset="-122"/>
                <a:ea typeface="黑体" pitchFamily="2" charset="-122"/>
              </a:rPr>
              <a:t>1.</a:t>
            </a:r>
            <a:r>
              <a:rPr lang="zh-CN" altLang="en-US" sz="3200" dirty="0">
                <a:solidFill>
                  <a:srgbClr val="002060"/>
                </a:solidFill>
                <a:latin typeface="黑体" pitchFamily="2" charset="-122"/>
                <a:ea typeface="黑体" pitchFamily="2" charset="-122"/>
              </a:rPr>
              <a:t>了解课程的学习内容、课程目标与学习方法。</a:t>
            </a:r>
          </a:p>
          <a:p>
            <a:pPr marL="0" indent="0">
              <a:buNone/>
            </a:pPr>
            <a:r>
              <a:rPr lang="en-US" altLang="zh-CN" sz="3200" dirty="0">
                <a:solidFill>
                  <a:srgbClr val="002060"/>
                </a:solidFill>
                <a:latin typeface="黑体" pitchFamily="2" charset="-122"/>
                <a:ea typeface="黑体" pitchFamily="2" charset="-122"/>
              </a:rPr>
              <a:t>2.</a:t>
            </a:r>
            <a:r>
              <a:rPr lang="zh-CN" altLang="en-US" sz="3200" dirty="0">
                <a:solidFill>
                  <a:srgbClr val="002060"/>
                </a:solidFill>
                <a:latin typeface="黑体" pitchFamily="2" charset="-122"/>
                <a:ea typeface="黑体" pitchFamily="2" charset="-122"/>
              </a:rPr>
              <a:t>理解教育技术的定义、研究内容与任务。</a:t>
            </a:r>
          </a:p>
          <a:p>
            <a:pPr marL="0" indent="0">
              <a:buNone/>
            </a:pPr>
            <a:r>
              <a:rPr lang="en-US" altLang="zh-CN" sz="3200" dirty="0">
                <a:solidFill>
                  <a:srgbClr val="002060"/>
                </a:solidFill>
                <a:latin typeface="黑体" pitchFamily="2" charset="-122"/>
                <a:ea typeface="黑体" pitchFamily="2" charset="-122"/>
              </a:rPr>
              <a:t>3.</a:t>
            </a:r>
            <a:r>
              <a:rPr lang="zh-CN" altLang="en-US" sz="3200" dirty="0">
                <a:solidFill>
                  <a:srgbClr val="002060"/>
                </a:solidFill>
                <a:latin typeface="黑体" pitchFamily="2" charset="-122"/>
                <a:ea typeface="黑体" pitchFamily="2" charset="-122"/>
              </a:rPr>
              <a:t>了解教育技术的产生、发展历程及其趋势。</a:t>
            </a:r>
          </a:p>
          <a:p>
            <a:pPr marL="0" indent="0">
              <a:buNone/>
            </a:pPr>
            <a:r>
              <a:rPr lang="en-US" altLang="zh-CN" sz="3200" dirty="0">
                <a:solidFill>
                  <a:srgbClr val="002060"/>
                </a:solidFill>
                <a:latin typeface="黑体" pitchFamily="2" charset="-122"/>
                <a:ea typeface="黑体" pitchFamily="2" charset="-122"/>
              </a:rPr>
              <a:t>4.</a:t>
            </a:r>
            <a:r>
              <a:rPr lang="zh-CN" altLang="en-US" sz="3200" dirty="0">
                <a:solidFill>
                  <a:srgbClr val="002060"/>
                </a:solidFill>
                <a:latin typeface="黑体" pitchFamily="2" charset="-122"/>
                <a:ea typeface="黑体" pitchFamily="2" charset="-122"/>
              </a:rPr>
              <a:t>掌握教育技术的基础理论及其主要内容概要。</a:t>
            </a:r>
          </a:p>
          <a:p>
            <a:pPr marL="0" indent="0">
              <a:buNone/>
            </a:pPr>
            <a:r>
              <a:rPr lang="en-US" altLang="zh-CN" sz="3200" dirty="0">
                <a:solidFill>
                  <a:srgbClr val="002060"/>
                </a:solidFill>
                <a:latin typeface="黑体" pitchFamily="2" charset="-122"/>
                <a:ea typeface="黑体" pitchFamily="2" charset="-122"/>
              </a:rPr>
              <a:t>5.</a:t>
            </a:r>
            <a:r>
              <a:rPr lang="zh-CN" altLang="en-US" sz="3200" dirty="0">
                <a:solidFill>
                  <a:srgbClr val="002060"/>
                </a:solidFill>
                <a:latin typeface="黑体" pitchFamily="2" charset="-122"/>
                <a:ea typeface="黑体" pitchFamily="2" charset="-122"/>
              </a:rPr>
              <a:t>理解学习现代教育技术与教师专业发展的关系。</a:t>
            </a:r>
          </a:p>
          <a:p>
            <a:pPr marL="0" indent="0">
              <a:buNone/>
            </a:pPr>
            <a:r>
              <a:rPr lang="en-US" altLang="zh-CN" sz="3200" dirty="0">
                <a:solidFill>
                  <a:srgbClr val="002060"/>
                </a:solidFill>
                <a:latin typeface="黑体" pitchFamily="2" charset="-122"/>
                <a:ea typeface="黑体" pitchFamily="2" charset="-122"/>
              </a:rPr>
              <a:t>6.</a:t>
            </a:r>
            <a:r>
              <a:rPr lang="zh-CN" altLang="en-US" sz="3200" dirty="0">
                <a:solidFill>
                  <a:srgbClr val="002060"/>
                </a:solidFill>
                <a:latin typeface="黑体" pitchFamily="2" charset="-122"/>
                <a:ea typeface="黑体" pitchFamily="2" charset="-122"/>
              </a:rPr>
              <a:t>建构自己对课程的认识以及制定初步的课程学习计划。</a:t>
            </a:r>
          </a:p>
        </p:txBody>
      </p:sp>
    </p:spTree>
    <p:extLst>
      <p:ext uri="{BB962C8B-B14F-4D97-AF65-F5344CB8AC3E}">
        <p14:creationId xmlns:p14="http://schemas.microsoft.com/office/powerpoint/2010/main" val="6122526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3142262" y="2599356"/>
            <a:ext cx="6338624" cy="11384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600" b="1" dirty="0">
                <a:solidFill>
                  <a:srgbClr val="002060"/>
                </a:solidFill>
                <a:latin typeface="楷体_GB2312" pitchFamily="49" charset="-122"/>
                <a:ea typeface="楷体_GB2312" pitchFamily="49" charset="-122"/>
              </a:rPr>
              <a:t>活动</a:t>
            </a:r>
            <a:r>
              <a:rPr lang="en-US" altLang="zh-CN" sz="3600" b="1" dirty="0">
                <a:solidFill>
                  <a:srgbClr val="002060"/>
                </a:solidFill>
                <a:latin typeface="楷体_GB2312" pitchFamily="49" charset="-122"/>
                <a:ea typeface="楷体_GB2312" pitchFamily="49" charset="-122"/>
              </a:rPr>
              <a:t>1  </a:t>
            </a:r>
            <a:r>
              <a:rPr lang="zh-CN" altLang="en-US" sz="3600" b="1" dirty="0">
                <a:solidFill>
                  <a:srgbClr val="002060"/>
                </a:solidFill>
                <a:latin typeface="楷体_GB2312" pitchFamily="49" charset="-122"/>
                <a:ea typeface="楷体_GB2312" pitchFamily="49" charset="-122"/>
              </a:rPr>
              <a:t>组建课程“学习小组”</a:t>
            </a:r>
            <a:endParaRPr lang="zh-CN" altLang="en-US" sz="3600" b="1" dirty="0" smtClean="0">
              <a:solidFill>
                <a:srgbClr val="002060"/>
              </a:solidFill>
              <a:latin typeface="楷体_GB2312" pitchFamily="49" charset="-122"/>
              <a:ea typeface="楷体_GB2312" pitchFamily="49" charset="-122"/>
            </a:endParaRPr>
          </a:p>
        </p:txBody>
      </p:sp>
    </p:spTree>
    <p:extLst>
      <p:ext uri="{BB962C8B-B14F-4D97-AF65-F5344CB8AC3E}">
        <p14:creationId xmlns:p14="http://schemas.microsoft.com/office/powerpoint/2010/main" val="11735639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624114" y="1414510"/>
            <a:ext cx="10628905" cy="338296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目标</a:t>
            </a:r>
          </a:p>
          <a:p>
            <a:pPr marL="0" indent="0">
              <a:buNone/>
            </a:pPr>
            <a:r>
              <a:rPr lang="zh-CN" altLang="en-US" sz="3200" b="1" dirty="0">
                <a:solidFill>
                  <a:srgbClr val="002060"/>
                </a:solidFill>
                <a:latin typeface="楷体_GB2312" pitchFamily="49" charset="-122"/>
                <a:ea typeface="楷体_GB2312" pitchFamily="49" charset="-122"/>
              </a:rPr>
              <a:t>了解课程的学习内容、课程目标与学习方法。</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时间</a:t>
            </a:r>
          </a:p>
          <a:p>
            <a:pPr marL="0" indent="0">
              <a:buNone/>
            </a:pPr>
            <a:r>
              <a:rPr lang="en-US" altLang="zh-CN" sz="3200" b="1" dirty="0">
                <a:solidFill>
                  <a:srgbClr val="002060"/>
                </a:solidFill>
                <a:latin typeface="楷体_GB2312" pitchFamily="49" charset="-122"/>
                <a:ea typeface="楷体_GB2312" pitchFamily="49" charset="-122"/>
              </a:rPr>
              <a:t>35</a:t>
            </a:r>
            <a:r>
              <a:rPr lang="zh-CN" altLang="en-US" sz="3200" b="1" dirty="0">
                <a:solidFill>
                  <a:srgbClr val="002060"/>
                </a:solidFill>
                <a:latin typeface="楷体_GB2312" pitchFamily="49" charset="-122"/>
                <a:ea typeface="楷体_GB2312" pitchFamily="49" charset="-122"/>
              </a:rPr>
              <a:t>分钟</a:t>
            </a:r>
          </a:p>
          <a:p>
            <a:pPr marL="0" indent="0">
              <a:buNone/>
            </a:pPr>
            <a:r>
              <a:rPr lang="zh-CN" altLang="en-US" sz="3200" b="1" dirty="0" smtClean="0">
                <a:solidFill>
                  <a:srgbClr val="FF0000"/>
                </a:solidFill>
                <a:latin typeface="楷体_GB2312" pitchFamily="49" charset="-122"/>
                <a:ea typeface="楷体_GB2312" pitchFamily="49" charset="-122"/>
              </a:rPr>
              <a:t>活动</a:t>
            </a:r>
            <a:r>
              <a:rPr lang="zh-CN" altLang="en-US" sz="3200" b="1" dirty="0">
                <a:solidFill>
                  <a:srgbClr val="FF0000"/>
                </a:solidFill>
                <a:latin typeface="楷体_GB2312" pitchFamily="49" charset="-122"/>
                <a:ea typeface="楷体_GB2312" pitchFamily="49" charset="-122"/>
              </a:rPr>
              <a:t>材料</a:t>
            </a:r>
          </a:p>
          <a:p>
            <a:pPr marL="0" indent="0">
              <a:buNone/>
            </a:pP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合作学习与学习小组</a:t>
            </a:r>
          </a:p>
          <a:p>
            <a:pPr marL="0" indent="0">
              <a:buNone/>
            </a:pP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学员自我介绍表</a:t>
            </a:r>
          </a:p>
          <a:p>
            <a:pPr marL="0" indent="0">
              <a:buNone/>
            </a:pP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学习小组情况表</a:t>
            </a:r>
          </a:p>
        </p:txBody>
      </p:sp>
    </p:spTree>
    <p:extLst>
      <p:ext uri="{BB962C8B-B14F-4D97-AF65-F5344CB8AC3E}">
        <p14:creationId xmlns:p14="http://schemas.microsoft.com/office/powerpoint/2010/main" val="1765489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86449" y="406784"/>
            <a:ext cx="11308246" cy="5817553"/>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3200" b="1" dirty="0">
                <a:solidFill>
                  <a:srgbClr val="FF0000"/>
                </a:solidFill>
                <a:latin typeface="楷体_GB2312" pitchFamily="49" charset="-122"/>
                <a:ea typeface="楷体_GB2312" pitchFamily="49" charset="-122"/>
              </a:rPr>
              <a:t>活动过程</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步：教师通过课件向学生解读课程的学习内容、课程目标，并就课程的学习方法提出建议。</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2</a:t>
            </a:r>
            <a:r>
              <a:rPr lang="zh-CN" altLang="en-US" sz="3200" b="1" dirty="0">
                <a:solidFill>
                  <a:srgbClr val="002060"/>
                </a:solidFill>
                <a:latin typeface="楷体_GB2312" pitchFamily="49" charset="-122"/>
                <a:ea typeface="楷体_GB2312" pitchFamily="49" charset="-122"/>
              </a:rPr>
              <a:t>步：学生快速阅读材料</a:t>
            </a:r>
            <a:r>
              <a:rPr lang="en-US" altLang="zh-CN" sz="3200" b="1" dirty="0">
                <a:solidFill>
                  <a:srgbClr val="002060"/>
                </a:solidFill>
                <a:latin typeface="楷体_GB2312" pitchFamily="49" charset="-122"/>
                <a:ea typeface="楷体_GB2312" pitchFamily="49" charset="-122"/>
              </a:rPr>
              <a:t>1</a:t>
            </a:r>
            <a:r>
              <a:rPr lang="zh-CN" altLang="en-US" sz="3200" b="1" dirty="0">
                <a:solidFill>
                  <a:srgbClr val="002060"/>
                </a:solidFill>
                <a:latin typeface="楷体_GB2312" pitchFamily="49" charset="-122"/>
                <a:ea typeface="楷体_GB2312" pitchFamily="49" charset="-122"/>
              </a:rPr>
              <a:t>，学习合作学习与学习小组建立的相关知识。</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3</a:t>
            </a:r>
            <a:r>
              <a:rPr lang="zh-CN" altLang="en-US" sz="3200" b="1" dirty="0">
                <a:solidFill>
                  <a:srgbClr val="002060"/>
                </a:solidFill>
                <a:latin typeface="楷体_GB2312" pitchFamily="49" charset="-122"/>
                <a:ea typeface="楷体_GB2312" pitchFamily="49" charset="-122"/>
              </a:rPr>
              <a:t>步：教师指导学生组建班级学习小组，每个小组</a:t>
            </a:r>
            <a:r>
              <a:rPr lang="en-US" altLang="zh-CN" sz="3200" b="1" dirty="0">
                <a:solidFill>
                  <a:srgbClr val="002060"/>
                </a:solidFill>
                <a:latin typeface="楷体_GB2312" pitchFamily="49" charset="-122"/>
                <a:ea typeface="楷体_GB2312" pitchFamily="49" charset="-122"/>
              </a:rPr>
              <a:t>4~6</a:t>
            </a:r>
            <a:r>
              <a:rPr lang="zh-CN" altLang="en-US" sz="3200" b="1" dirty="0">
                <a:solidFill>
                  <a:srgbClr val="002060"/>
                </a:solidFill>
                <a:latin typeface="楷体_GB2312" pitchFamily="49" charset="-122"/>
                <a:ea typeface="楷体_GB2312" pitchFamily="49" charset="-122"/>
              </a:rPr>
              <a:t>人，组建完成按照学习小组调整座位，每个学习小组人员集中入座。</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4</a:t>
            </a:r>
            <a:r>
              <a:rPr lang="zh-CN" altLang="en-US" sz="3200" b="1" dirty="0">
                <a:solidFill>
                  <a:srgbClr val="002060"/>
                </a:solidFill>
                <a:latin typeface="楷体_GB2312" pitchFamily="49" charset="-122"/>
                <a:ea typeface="楷体_GB2312" pitchFamily="49" charset="-122"/>
              </a:rPr>
              <a:t>步：每个学生各自填写学习表</a:t>
            </a:r>
            <a:r>
              <a:rPr lang="en-US" altLang="zh-CN" sz="3200" b="1" dirty="0">
                <a:solidFill>
                  <a:srgbClr val="002060"/>
                </a:solidFill>
                <a:latin typeface="楷体_GB2312" pitchFamily="49" charset="-122"/>
                <a:ea typeface="楷体_GB2312" pitchFamily="49" charset="-122"/>
              </a:rPr>
              <a:t>1-1-1</a:t>
            </a:r>
            <a:r>
              <a:rPr lang="zh-CN" altLang="en-US" sz="3200" b="1" dirty="0">
                <a:solidFill>
                  <a:srgbClr val="002060"/>
                </a:solidFill>
                <a:latin typeface="楷体_GB2312" pitchFamily="49" charset="-122"/>
                <a:ea typeface="楷体_GB2312" pitchFamily="49" charset="-122"/>
              </a:rPr>
              <a:t>，简要介绍自己，包括姓名、爱好与特长、对教育技术的认识或理解、对本课程学习的期望等，并在组内交流。</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5</a:t>
            </a:r>
            <a:r>
              <a:rPr lang="zh-CN" altLang="en-US" sz="3200" b="1" dirty="0">
                <a:solidFill>
                  <a:srgbClr val="002060"/>
                </a:solidFill>
                <a:latin typeface="楷体_GB2312" pitchFamily="49" charset="-122"/>
                <a:ea typeface="楷体_GB2312" pitchFamily="49" charset="-122"/>
              </a:rPr>
              <a:t>步：每个小组选定小组长，组织本组的交流活动；每组确定一个记录员，记录每个同学发言的要点。</a:t>
            </a:r>
          </a:p>
          <a:p>
            <a:pPr marL="0" indent="0">
              <a:buNone/>
            </a:pPr>
            <a:r>
              <a:rPr lang="zh-CN" altLang="en-US" sz="3200" b="1" dirty="0">
                <a:solidFill>
                  <a:srgbClr val="002060"/>
                </a:solidFill>
                <a:latin typeface="楷体_GB2312" pitchFamily="49" charset="-122"/>
                <a:ea typeface="楷体_GB2312" pitchFamily="49" charset="-122"/>
              </a:rPr>
              <a:t>第</a:t>
            </a:r>
            <a:r>
              <a:rPr lang="en-US" altLang="zh-CN" sz="3200" b="1" dirty="0">
                <a:solidFill>
                  <a:srgbClr val="002060"/>
                </a:solidFill>
                <a:latin typeface="楷体_GB2312" pitchFamily="49" charset="-122"/>
                <a:ea typeface="楷体_GB2312" pitchFamily="49" charset="-122"/>
              </a:rPr>
              <a:t>6</a:t>
            </a:r>
            <a:r>
              <a:rPr lang="zh-CN" altLang="en-US" sz="3200" b="1" dirty="0">
                <a:solidFill>
                  <a:srgbClr val="002060"/>
                </a:solidFill>
                <a:latin typeface="楷体_GB2312" pitchFamily="49" charset="-122"/>
                <a:ea typeface="楷体_GB2312" pitchFamily="49" charset="-122"/>
              </a:rPr>
              <a:t>步：每个学习小组组长填写表</a:t>
            </a:r>
            <a:r>
              <a:rPr lang="en-US" altLang="zh-CN" sz="3200" b="1" dirty="0">
                <a:solidFill>
                  <a:srgbClr val="002060"/>
                </a:solidFill>
                <a:latin typeface="楷体_GB2312" pitchFamily="49" charset="-122"/>
                <a:ea typeface="楷体_GB2312" pitchFamily="49" charset="-122"/>
              </a:rPr>
              <a:t>1-1-2</a:t>
            </a:r>
            <a:r>
              <a:rPr lang="zh-CN" altLang="en-US" sz="3200" b="1" dirty="0">
                <a:solidFill>
                  <a:srgbClr val="002060"/>
                </a:solidFill>
                <a:latin typeface="楷体_GB2312" pitchFamily="49" charset="-122"/>
                <a:ea typeface="楷体_GB2312" pitchFamily="49" charset="-122"/>
              </a:rPr>
              <a:t>，按照教师指定的方式上交给教师，最终形成课程学习小组一览表。</a:t>
            </a:r>
          </a:p>
        </p:txBody>
      </p:sp>
    </p:spTree>
    <p:extLst>
      <p:ext uri="{BB962C8B-B14F-4D97-AF65-F5344CB8AC3E}">
        <p14:creationId xmlns:p14="http://schemas.microsoft.com/office/powerpoint/2010/main" val="41857189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996049" y="885638"/>
            <a:ext cx="9976752" cy="448846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3200" b="1" dirty="0">
                <a:solidFill>
                  <a:srgbClr val="002060"/>
                </a:solidFill>
                <a:latin typeface="楷体_GB2312" pitchFamily="49" charset="-122"/>
                <a:ea typeface="楷体_GB2312" pitchFamily="49" charset="-122"/>
              </a:rPr>
              <a:t>材料</a:t>
            </a:r>
            <a:r>
              <a:rPr lang="en-US" altLang="zh-CN" sz="3200" b="1" dirty="0">
                <a:solidFill>
                  <a:srgbClr val="002060"/>
                </a:solidFill>
                <a:latin typeface="楷体_GB2312" pitchFamily="49" charset="-122"/>
                <a:ea typeface="楷体_GB2312" pitchFamily="49" charset="-122"/>
              </a:rPr>
              <a:t>1  </a:t>
            </a:r>
            <a:r>
              <a:rPr lang="zh-CN" altLang="en-US" sz="3200" b="1" dirty="0">
                <a:solidFill>
                  <a:srgbClr val="002060"/>
                </a:solidFill>
                <a:latin typeface="楷体_GB2312" pitchFamily="49" charset="-122"/>
                <a:ea typeface="楷体_GB2312" pitchFamily="49" charset="-122"/>
              </a:rPr>
              <a:t>合作学习与学习小组</a:t>
            </a:r>
          </a:p>
          <a:p>
            <a:pPr marL="0" indent="0">
              <a:buNone/>
            </a:pPr>
            <a:r>
              <a:rPr lang="zh-CN" altLang="en-US" sz="3200" b="1" dirty="0">
                <a:solidFill>
                  <a:srgbClr val="002060"/>
                </a:solidFill>
                <a:latin typeface="楷体_GB2312" pitchFamily="49" charset="-122"/>
                <a:ea typeface="楷体_GB2312" pitchFamily="49" charset="-122"/>
              </a:rPr>
              <a:t>（一）合作学习</a:t>
            </a:r>
          </a:p>
          <a:p>
            <a:pPr marL="0" indent="0">
              <a:buNone/>
            </a:pPr>
            <a:r>
              <a:rPr lang="zh-CN" altLang="en-US" sz="3200" b="1" dirty="0">
                <a:solidFill>
                  <a:srgbClr val="002060"/>
                </a:solidFill>
                <a:latin typeface="楷体_GB2312" pitchFamily="49" charset="-122"/>
                <a:ea typeface="楷体_GB2312" pitchFamily="49" charset="-122"/>
              </a:rPr>
              <a:t>合作学习（</a:t>
            </a:r>
            <a:r>
              <a:rPr lang="en-US" altLang="zh-CN" sz="3200" b="1" dirty="0">
                <a:solidFill>
                  <a:srgbClr val="002060"/>
                </a:solidFill>
                <a:latin typeface="楷体_GB2312" pitchFamily="49" charset="-122"/>
                <a:ea typeface="楷体_GB2312" pitchFamily="49" charset="-122"/>
              </a:rPr>
              <a:t>cooperative learning</a:t>
            </a:r>
            <a:r>
              <a:rPr lang="zh-CN" altLang="en-US" sz="3200" b="1" dirty="0">
                <a:solidFill>
                  <a:srgbClr val="002060"/>
                </a:solidFill>
                <a:latin typeface="楷体_GB2312" pitchFamily="49" charset="-122"/>
                <a:ea typeface="楷体_GB2312" pitchFamily="49" charset="-122"/>
              </a:rPr>
              <a:t>）是</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70</a:t>
            </a:r>
            <a:r>
              <a:rPr lang="zh-CN" altLang="en-US" sz="3200" b="1" dirty="0">
                <a:solidFill>
                  <a:srgbClr val="002060"/>
                </a:solidFill>
                <a:latin typeface="楷体_GB2312" pitchFamily="49" charset="-122"/>
                <a:ea typeface="楷体_GB2312" pitchFamily="49" charset="-122"/>
              </a:rPr>
              <a:t>年代初兴起于美国，并在</a:t>
            </a:r>
            <a:r>
              <a:rPr lang="en-US" altLang="zh-CN" sz="3200" b="1" dirty="0">
                <a:solidFill>
                  <a:srgbClr val="002060"/>
                </a:solidFill>
                <a:latin typeface="楷体_GB2312" pitchFamily="49" charset="-122"/>
                <a:ea typeface="楷体_GB2312" pitchFamily="49" charset="-122"/>
              </a:rPr>
              <a:t>70</a:t>
            </a:r>
            <a:r>
              <a:rPr lang="zh-CN" altLang="en-US" sz="3200" b="1" dirty="0">
                <a:solidFill>
                  <a:srgbClr val="002060"/>
                </a:solidFill>
                <a:latin typeface="楷体_GB2312" pitchFamily="49" charset="-122"/>
                <a:ea typeface="楷体_GB2312" pitchFamily="49" charset="-122"/>
              </a:rPr>
              <a:t>年代中期至</a:t>
            </a:r>
            <a:r>
              <a:rPr lang="en-US" altLang="zh-CN" sz="3200" b="1" dirty="0">
                <a:solidFill>
                  <a:srgbClr val="002060"/>
                </a:solidFill>
                <a:latin typeface="楷体_GB2312" pitchFamily="49" charset="-122"/>
                <a:ea typeface="楷体_GB2312" pitchFamily="49" charset="-122"/>
              </a:rPr>
              <a:t>80</a:t>
            </a:r>
            <a:r>
              <a:rPr lang="zh-CN" altLang="en-US" sz="3200" b="1" dirty="0">
                <a:solidFill>
                  <a:srgbClr val="002060"/>
                </a:solidFill>
                <a:latin typeface="楷体_GB2312" pitchFamily="49" charset="-122"/>
                <a:ea typeface="楷体_GB2312" pitchFamily="49" charset="-122"/>
              </a:rPr>
              <a:t>年代中期取得实质性进展的一种富有创意和实效的教学理论与策略。由于它在改善课堂内的社会心理气氛，大面积提高学生的学业成绩，促进学生形成良好非认知品质等方面实效显著，很快引起了世界各国的关注，并成为当代主流教学理论与策略之一，被人们誉为“近十几年来最重要和最成功的教学改革”。自</a:t>
            </a:r>
            <a:r>
              <a:rPr lang="en-US" altLang="zh-CN" sz="3200" b="1" dirty="0">
                <a:solidFill>
                  <a:srgbClr val="002060"/>
                </a:solidFill>
                <a:latin typeface="楷体_GB2312" pitchFamily="49" charset="-122"/>
                <a:ea typeface="楷体_GB2312" pitchFamily="49" charset="-122"/>
              </a:rPr>
              <a:t>20</a:t>
            </a:r>
            <a:r>
              <a:rPr lang="zh-CN" altLang="en-US" sz="3200" b="1" dirty="0">
                <a:solidFill>
                  <a:srgbClr val="002060"/>
                </a:solidFill>
                <a:latin typeface="楷体_GB2312" pitchFamily="49" charset="-122"/>
                <a:ea typeface="楷体_GB2312" pitchFamily="49" charset="-122"/>
              </a:rPr>
              <a:t>世纪</a:t>
            </a:r>
            <a:r>
              <a:rPr lang="en-US" altLang="zh-CN" sz="3200" b="1" dirty="0">
                <a:solidFill>
                  <a:srgbClr val="002060"/>
                </a:solidFill>
                <a:latin typeface="楷体_GB2312" pitchFamily="49" charset="-122"/>
                <a:ea typeface="楷体_GB2312" pitchFamily="49" charset="-122"/>
              </a:rPr>
              <a:t>80</a:t>
            </a:r>
            <a:r>
              <a:rPr lang="zh-CN" altLang="en-US" sz="3200" b="1" dirty="0">
                <a:solidFill>
                  <a:srgbClr val="002060"/>
                </a:solidFill>
                <a:latin typeface="楷体_GB2312" pitchFamily="49" charset="-122"/>
                <a:ea typeface="楷体_GB2312" pitchFamily="49" charset="-122"/>
              </a:rPr>
              <a:t>年代末、</a:t>
            </a:r>
            <a:r>
              <a:rPr lang="en-US" altLang="zh-CN" sz="3200" b="1" dirty="0">
                <a:solidFill>
                  <a:srgbClr val="002060"/>
                </a:solidFill>
                <a:latin typeface="楷体_GB2312" pitchFamily="49" charset="-122"/>
                <a:ea typeface="楷体_GB2312" pitchFamily="49" charset="-122"/>
              </a:rPr>
              <a:t>90</a:t>
            </a:r>
            <a:r>
              <a:rPr lang="zh-CN" altLang="en-US" sz="3200" b="1" dirty="0">
                <a:solidFill>
                  <a:srgbClr val="002060"/>
                </a:solidFill>
                <a:latin typeface="楷体_GB2312" pitchFamily="49" charset="-122"/>
                <a:ea typeface="楷体_GB2312" pitchFamily="49" charset="-122"/>
              </a:rPr>
              <a:t>年代初开始，我国也出现了合作学习的研究与实验，并取得了较好的效果。</a:t>
            </a:r>
          </a:p>
        </p:txBody>
      </p:sp>
    </p:spTree>
    <p:extLst>
      <p:ext uri="{BB962C8B-B14F-4D97-AF65-F5344CB8AC3E}">
        <p14:creationId xmlns:p14="http://schemas.microsoft.com/office/powerpoint/2010/main" val="291180876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HAPEID" val="HAGzTPKJNXuuOK4v20iPS7"/>
</p:tagLst>
</file>

<file path=ppt/tags/tag3.xml><?xml version="1.0" encoding="utf-8"?>
<p:tagLst xmlns:a="http://schemas.openxmlformats.org/drawingml/2006/main" xmlns:r="http://schemas.openxmlformats.org/officeDocument/2006/relationships" xmlns:p="http://schemas.openxmlformats.org/presentationml/2006/main">
  <p:tag name="DVSECTIONID" val="c48BxRTjzwKhAarpC8SPOi"/>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TotalTime>
  <Words>2726</Words>
  <Application>Microsoft Office PowerPoint</Application>
  <PresentationFormat>自定义</PresentationFormat>
  <Paragraphs>193</Paragraphs>
  <Slides>42</Slides>
  <Notes>2</Notes>
  <HiddenSlides>0</HiddenSlides>
  <MMClips>0</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Office 主题​​</vt:lpstr>
      <vt:lpstr>现代教育技术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科文部</dc:creator>
  <cp:lastModifiedBy>Administrator</cp:lastModifiedBy>
  <cp:revision>195</cp:revision>
  <dcterms:created xsi:type="dcterms:W3CDTF">2016-11-03T14:25:00Z</dcterms:created>
  <dcterms:modified xsi:type="dcterms:W3CDTF">2019-09-07T12:53:06Z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