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659" r:id="rId2"/>
    <p:sldId id="812" r:id="rId3"/>
    <p:sldId id="740" r:id="rId4"/>
    <p:sldId id="742" r:id="rId5"/>
    <p:sldId id="744" r:id="rId6"/>
    <p:sldId id="743" r:id="rId7"/>
    <p:sldId id="790" r:id="rId8"/>
    <p:sldId id="861" r:id="rId9"/>
    <p:sldId id="862" r:id="rId10"/>
    <p:sldId id="863" r:id="rId11"/>
    <p:sldId id="864" r:id="rId12"/>
    <p:sldId id="865" r:id="rId13"/>
    <p:sldId id="841" r:id="rId14"/>
    <p:sldId id="866" r:id="rId15"/>
    <p:sldId id="842" r:id="rId16"/>
    <p:sldId id="867" r:id="rId17"/>
    <p:sldId id="868" r:id="rId18"/>
    <p:sldId id="869" r:id="rId19"/>
    <p:sldId id="843" r:id="rId20"/>
    <p:sldId id="870" r:id="rId21"/>
    <p:sldId id="871" r:id="rId22"/>
    <p:sldId id="872" r:id="rId23"/>
    <p:sldId id="873" r:id="rId24"/>
    <p:sldId id="874" r:id="rId25"/>
    <p:sldId id="875" r:id="rId26"/>
    <p:sldId id="876" r:id="rId27"/>
    <p:sldId id="877" r:id="rId28"/>
    <p:sldId id="844" r:id="rId29"/>
    <p:sldId id="878" r:id="rId30"/>
    <p:sldId id="879" r:id="rId31"/>
    <p:sldId id="880" r:id="rId32"/>
    <p:sldId id="881" r:id="rId33"/>
    <p:sldId id="882" r:id="rId34"/>
    <p:sldId id="845" r:id="rId35"/>
    <p:sldId id="791" r:id="rId36"/>
    <p:sldId id="848" r:id="rId37"/>
    <p:sldId id="792" r:id="rId38"/>
    <p:sldId id="883" r:id="rId39"/>
    <p:sldId id="884" r:id="rId40"/>
    <p:sldId id="885" r:id="rId41"/>
    <p:sldId id="886" r:id="rId42"/>
    <p:sldId id="887" r:id="rId43"/>
    <p:sldId id="888" r:id="rId44"/>
    <p:sldId id="813" r:id="rId45"/>
    <p:sldId id="793" r:id="rId46"/>
    <p:sldId id="808" r:id="rId47"/>
    <p:sldId id="890" r:id="rId48"/>
    <p:sldId id="814" r:id="rId49"/>
    <p:sldId id="891" r:id="rId50"/>
    <p:sldId id="660" r:id="rId5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6" d="100"/>
          <a:sy n="66" d="100"/>
        </p:scale>
        <p:origin x="-678" y="-102"/>
      </p:cViewPr>
      <p:guideLst>
        <p:guide orient="horz" pos="2160"/>
        <p:guide pos="3840"/>
      </p:guideLst>
    </p:cSldViewPr>
  </p:slideViewPr>
  <p:notesTextViewPr>
    <p:cViewPr>
      <p:scale>
        <a:sx n="1" d="1"/>
        <a:sy n="1" d="1"/>
      </p:scale>
      <p:origin x="0" y="0"/>
    </p:cViewPr>
  </p:notesTextViewPr>
  <p:sorterViewPr>
    <p:cViewPr>
      <p:scale>
        <a:sx n="82" d="100"/>
        <a:sy n="82" d="100"/>
      </p:scale>
      <p:origin x="0" y="1117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2019/12/11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4E8663-F36A-4F99-8D1B-CC2B1FAC053F}" type="slidenum">
              <a:rPr lang="zh-CN" altLang="en-US" smtClean="0"/>
              <a:pPr/>
              <a:t>27</a:t>
            </a:fld>
            <a:endParaRPr lang="zh-CN" altLang="en-US"/>
          </a:p>
        </p:txBody>
      </p:sp>
    </p:spTree>
    <p:extLst>
      <p:ext uri="{BB962C8B-B14F-4D97-AF65-F5344CB8AC3E}">
        <p14:creationId xmlns:p14="http://schemas.microsoft.com/office/powerpoint/2010/main" val="245876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50</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2019/12/11</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255146"/>
            <a:ext cx="9976752" cy="64867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混合学习</a:t>
            </a:r>
          </a:p>
          <a:p>
            <a:pPr marL="0" indent="0">
              <a:buNone/>
            </a:pPr>
            <a:r>
              <a:rPr lang="zh-CN" altLang="en-US" sz="3200" b="1" dirty="0">
                <a:solidFill>
                  <a:srgbClr val="002060"/>
                </a:solidFill>
                <a:latin typeface="楷体_GB2312" pitchFamily="49" charset="-122"/>
                <a:ea typeface="楷体_GB2312" pitchFamily="49" charset="-122"/>
              </a:rPr>
              <a:t>混合学习的概念最早是由美国在</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70</a:t>
            </a:r>
            <a:r>
              <a:rPr lang="zh-CN" altLang="en-US" sz="3200" b="1" dirty="0">
                <a:solidFill>
                  <a:srgbClr val="002060"/>
                </a:solidFill>
                <a:latin typeface="楷体_GB2312" pitchFamily="49" charset="-122"/>
                <a:ea typeface="楷体_GB2312" pitchFamily="49" charset="-122"/>
              </a:rPr>
              <a:t>年代提出来的，根据他们的解释，混合学习被认为是在线学习和面授相结合的一种新型学习方式</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）能形成线下与线上学习的互补</a:t>
            </a:r>
          </a:p>
          <a:p>
            <a:pPr marL="0" indent="0">
              <a:buNone/>
            </a:pPr>
            <a:r>
              <a:rPr lang="zh-CN" altLang="en-US" sz="3200" b="1" dirty="0" smtClean="0">
                <a:solidFill>
                  <a:srgbClr val="002060"/>
                </a:solidFill>
                <a:latin typeface="楷体_GB2312" pitchFamily="49" charset="-122"/>
                <a:ea typeface="楷体_GB2312" pitchFamily="49" charset="-122"/>
              </a:rPr>
              <a:t>混合式</a:t>
            </a:r>
            <a:r>
              <a:rPr lang="zh-CN" altLang="en-US" sz="3200" b="1" dirty="0">
                <a:solidFill>
                  <a:srgbClr val="002060"/>
                </a:solidFill>
                <a:latin typeface="楷体_GB2312" pitchFamily="49" charset="-122"/>
                <a:ea typeface="楷体_GB2312" pitchFamily="49" charset="-122"/>
              </a:rPr>
              <a:t>学习，线上、线下两种学习方式在一个学习过程中共同存在，能够比较好地形成两种方式的互补。一方面，可以为学生自我控制学习的进度提供便利，另一方面也能提供必要的师生面对面的学习计划，帮助学生及时地处理掉教学中遇到的问题，使学习能比较顺畅地进行下去。</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625133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516403"/>
            <a:ext cx="9976752" cy="64867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）符合知识传递的外在条件要求</a:t>
            </a:r>
          </a:p>
          <a:p>
            <a:pPr marL="0" indent="0">
              <a:buNone/>
            </a:pPr>
            <a:r>
              <a:rPr lang="zh-CN" altLang="en-US" sz="3200" b="1" dirty="0" smtClean="0">
                <a:solidFill>
                  <a:srgbClr val="002060"/>
                </a:solidFill>
                <a:latin typeface="楷体_GB2312" pitchFamily="49" charset="-122"/>
                <a:ea typeface="楷体_GB2312" pitchFamily="49" charset="-122"/>
              </a:rPr>
              <a:t>线</a:t>
            </a:r>
            <a:r>
              <a:rPr lang="zh-CN" altLang="en-US" sz="3200" b="1" dirty="0">
                <a:solidFill>
                  <a:srgbClr val="002060"/>
                </a:solidFill>
                <a:latin typeface="楷体_GB2312" pitchFamily="49" charset="-122"/>
                <a:ea typeface="楷体_GB2312" pitchFamily="49" charset="-122"/>
              </a:rPr>
              <a:t>上的学习更多地适合于陈述性知识的传递，而对于程序性知识的学习则不一定是最优的。线下的学习，则为较复杂的程序性知识的传递提供了条件</a:t>
            </a:r>
            <a:r>
              <a:rPr lang="zh-CN" altLang="en-US" sz="3200" b="1" dirty="0" smtClean="0">
                <a:solidFill>
                  <a:srgbClr val="002060"/>
                </a:solidFill>
                <a:latin typeface="楷体_GB2312" pitchFamily="49" charset="-122"/>
                <a:ea typeface="楷体_GB2312" pitchFamily="49" charset="-122"/>
              </a:rPr>
              <a:t>。混合</a:t>
            </a:r>
            <a:r>
              <a:rPr lang="zh-CN" altLang="en-US" sz="3200" b="1" dirty="0">
                <a:solidFill>
                  <a:srgbClr val="002060"/>
                </a:solidFill>
                <a:latin typeface="楷体_GB2312" pitchFamily="49" charset="-122"/>
                <a:ea typeface="楷体_GB2312" pitchFamily="49" charset="-122"/>
              </a:rPr>
              <a:t>学习，可以使学习中知识的呈现方式按照其要求的外部条件来安排。陈述性的知识可以多采用在线学习的方式，以丰富的多媒体材料的方式直接提供给学生。程序性知识，在线上呈现基本的知识内容后，教师可以更多地通过线下的学习指导去帮助学生对知识进行解析，最终达成对此类知识的掌握。</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336135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516403"/>
            <a:ext cx="9976752" cy="64867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在线学习与混合学习的选择</a:t>
            </a:r>
          </a:p>
          <a:p>
            <a:pPr marL="0" indent="0">
              <a:buNone/>
            </a:pPr>
            <a:r>
              <a:rPr lang="zh-CN" altLang="en-US" sz="3200" b="1" dirty="0">
                <a:solidFill>
                  <a:srgbClr val="002060"/>
                </a:solidFill>
                <a:latin typeface="楷体_GB2312" pitchFamily="49" charset="-122"/>
                <a:ea typeface="楷体_GB2312" pitchFamily="49" charset="-122"/>
              </a:rPr>
              <a:t>在未来的中小学教学中，是选择在线学习的方式，还是混合学习的方式呢？答案应该是比较明确的，混合学习。在未来的中小学教学中，混合学习可能会成为主流。单一的线下学习方式肯定是不行的，这种方式的弊端也就是要大力引入在线学习方式的原因。从现在的中小学教学实践来看，完全的在线学习方式也是不可取的，混合学习应该成为比较合适的选择。混合学习方式综合了线上、线下两种方式的优点，而混合的比例需要教师根据教学的实际做出选择。一般而言，对于低年级学生，可以以线下学习为主，线上学习为辅。随着学生年龄的增长，可以逐渐提高线上学习的内容及时间比例。</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432913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（二）学习的泛在化与</a:t>
            </a:r>
            <a:r>
              <a:rPr lang="zh-CN" altLang="en-US" sz="3200" b="1" dirty="0" smtClean="0">
                <a:solidFill>
                  <a:srgbClr val="002060"/>
                </a:solidFill>
                <a:latin typeface="楷体_GB2312" pitchFamily="49" charset="-122"/>
                <a:ea typeface="楷体_GB2312" pitchFamily="49" charset="-122"/>
              </a:rPr>
              <a:t>个性化</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学习的泛在</a:t>
            </a:r>
            <a:r>
              <a:rPr lang="zh-CN" altLang="en-US" sz="3200" b="1" dirty="0" smtClean="0">
                <a:solidFill>
                  <a:srgbClr val="002060"/>
                </a:solidFill>
                <a:latin typeface="楷体_GB2312" pitchFamily="49" charset="-122"/>
                <a:ea typeface="楷体_GB2312" pitchFamily="49" charset="-122"/>
              </a:rPr>
              <a:t>化</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）学习内容、方式的碎片化</a:t>
            </a:r>
          </a:p>
          <a:p>
            <a:pPr marL="0" indent="0">
              <a:buNone/>
            </a:pPr>
            <a:r>
              <a:rPr lang="zh-CN" altLang="en-US" sz="3200" b="1" dirty="0">
                <a:solidFill>
                  <a:srgbClr val="002060"/>
                </a:solidFill>
                <a:latin typeface="楷体_GB2312" pitchFamily="49" charset="-122"/>
                <a:ea typeface="楷体_GB2312" pitchFamily="49" charset="-122"/>
              </a:rPr>
              <a:t>泛在学习在学习内容及方式上与课堂学习是不同的，它更多地体现了非正式学习与补充性学习的特点。由于学习的泛在化，学习的场所更加随意，学习的时间体现了时间短、多频次的特点。学生利用的是非正式的学习时间来完成学习，学习的时间是碎片化的。因此，泛在学习的学习材料的呈现时间应该以短为主，几分钟即可，以方便学生利用较短的碎片化时间进行学习。</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6676564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240632"/>
            <a:ext cx="9976752" cy="61922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）学习的自主化</a:t>
            </a:r>
          </a:p>
          <a:p>
            <a:pPr marL="0" indent="0">
              <a:buNone/>
            </a:pPr>
            <a:r>
              <a:rPr lang="zh-CN" altLang="en-US" sz="3200" b="1" dirty="0">
                <a:solidFill>
                  <a:srgbClr val="002060"/>
                </a:solidFill>
                <a:latin typeface="楷体_GB2312" pitchFamily="49" charset="-122"/>
                <a:ea typeface="楷体_GB2312" pitchFamily="49" charset="-122"/>
              </a:rPr>
              <a:t>泛在学习可能更多地体现出一种非正式学习的特点。学习的内容、方式体现了学生的自主选择的特点。对学生而言它是以人为中心的学习。在泛在学习环境下，学习是一种自然或自发的行为。学生可以积极主动地进行学习，在学习内容的选择上更多的是依据自己的爱好、兴趣与当时的学习需求</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）泛在学习与正式学习的关系</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在对泛在学习方式的认识上应该理清它与正式课堂学习的关系。泛在学习应该是对课堂学习的一种空间与时间上的延伸，它不应该成为课堂教学的替代。知识的学习，特别是复杂知识的学习需要一个系统的学习过程，有些知识点也不完全适宜切割。因此我们更愿意把泛在学习看作是对课堂学习的一种延伸、辅助。</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1523109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630609"/>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学习的</a:t>
            </a:r>
            <a:r>
              <a:rPr lang="zh-CN" altLang="en-US" sz="3200" b="1" dirty="0" smtClean="0">
                <a:solidFill>
                  <a:srgbClr val="002060"/>
                </a:solidFill>
                <a:latin typeface="楷体_GB2312" pitchFamily="49" charset="-122"/>
                <a:ea typeface="楷体_GB2312" pitchFamily="49" charset="-122"/>
              </a:rPr>
              <a:t>个性化</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在工业化时代，规模化生产在极短的时间内能解决社会对物质产品的需求，这驱动我们在教育上也做出了相同的选择。现有的教育体系是在工业化时代产生并最终形成的，规模大而缺少对学生个性的尊重。学生同质化现象严重，缺少独立的问题解决能力，缺少创造性是这一教育体系的通病。这个问题是由现有的教育体系与学习方式决定的。在互联网时代，技术手段的更新与发展，学习方式的变化已经使在保持规模的同时，体现学生的个性需求的教学成为可能，</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735861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04163" y="311294"/>
            <a:ext cx="9976752" cy="6192252"/>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（三）学习的自适应化</a:t>
            </a:r>
          </a:p>
          <a:p>
            <a:pPr marL="0" indent="0">
              <a:buNone/>
            </a:pPr>
            <a:r>
              <a:rPr lang="zh-CN" altLang="en-US" sz="3200" b="1" dirty="0">
                <a:solidFill>
                  <a:srgbClr val="002060"/>
                </a:solidFill>
                <a:latin typeface="楷体_GB2312" pitchFamily="49" charset="-122"/>
                <a:ea typeface="楷体_GB2312" pitchFamily="49" charset="-122"/>
              </a:rPr>
              <a:t>自适应学习通常是指给学生在学习中提供相应的学习环境、实例或场域，通过学生自身在学习中发现总结，最终形成理论并能自主解决问题的学习方式</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自适应学习技术</a:t>
            </a:r>
            <a:r>
              <a:rPr lang="zh-CN" altLang="en-US" sz="3200" b="1" dirty="0" smtClean="0">
                <a:solidFill>
                  <a:srgbClr val="002060"/>
                </a:solidFill>
                <a:latin typeface="楷体_GB2312" pitchFamily="49" charset="-122"/>
                <a:ea typeface="楷体_GB2312" pitchFamily="49" charset="-122"/>
              </a:rPr>
              <a:t>简介</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自适应学习系统可以包含以下</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个基本部分。</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）基于计算机的学前诊断</a:t>
            </a:r>
          </a:p>
          <a:p>
            <a:pPr marL="0" indent="0">
              <a:buNone/>
            </a:pPr>
            <a:r>
              <a:rPr lang="zh-CN" altLang="en-US" sz="3200" b="1" dirty="0">
                <a:solidFill>
                  <a:srgbClr val="002060"/>
                </a:solidFill>
                <a:latin typeface="楷体_GB2312" pitchFamily="49" charset="-122"/>
                <a:ea typeface="楷体_GB2312" pitchFamily="49" charset="-122"/>
              </a:rPr>
              <a:t>一般而言，自适应学习系统会设计一个学前诊断系统。通过学前诊断，可以对学生的现有水平进行前测，以便获取学生的学习初始状态数据，从而决定为学生提供哪些内容与类型的学习材料。</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）按需的个性化学习推送</a:t>
            </a:r>
          </a:p>
          <a:p>
            <a:pPr marL="0" indent="0">
              <a:buNone/>
            </a:pPr>
            <a:r>
              <a:rPr lang="zh-CN" altLang="en-US" sz="3200" b="1" dirty="0">
                <a:solidFill>
                  <a:srgbClr val="002060"/>
                </a:solidFill>
                <a:latin typeface="楷体_GB2312" pitchFamily="49" charset="-122"/>
                <a:ea typeface="楷体_GB2312" pitchFamily="49" charset="-122"/>
              </a:rPr>
              <a:t>当学生完成学前诊断，系统通过对学生个体的诊断数据进行了基础的分析后，就可以给学生进行必要的学前情况反馈，并按照学生的不同实际推送不同的课程内容与不同的课程材料形式。这个阶段，学生通过平台推送的学习材料完成学习。在学习中还可以不时地插入一些阶段性小测试，以辅助学生较好地完成学习。</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）学习结果测试及补救</a:t>
            </a:r>
          </a:p>
          <a:p>
            <a:pPr marL="0" indent="0">
              <a:buNone/>
            </a:pPr>
            <a:r>
              <a:rPr lang="zh-CN" altLang="en-US" sz="3200" b="1" dirty="0">
                <a:solidFill>
                  <a:srgbClr val="002060"/>
                </a:solidFill>
                <a:latin typeface="楷体_GB2312" pitchFamily="49" charset="-122"/>
                <a:ea typeface="楷体_GB2312" pitchFamily="49" charset="-122"/>
              </a:rPr>
              <a:t>当学生通过学习平台完成了所有的学习后，可以由平台提供相应的在线测试题进行测试。测试完成后，学生可以及时从平台看到自己的测试结果。平台也根据学生的测试结果提出下一步的学习建议。如果未达标，平台也会提供一定的学习补救材料，供未达标学生进行补充学习。</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050258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04163" y="311294"/>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自适应学习技术的现状</a:t>
            </a:r>
            <a:endParaRPr lang="zh-CN" altLang="en-US" sz="3200" b="1" dirty="0">
              <a:solidFill>
                <a:srgbClr val="002060"/>
              </a:solidFill>
              <a:latin typeface="楷体_GB2312" pitchFamily="49" charset="-122"/>
              <a:ea typeface="楷体_GB2312"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8281" y="1184879"/>
            <a:ext cx="5551261" cy="4445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77498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068620" y="2444894"/>
            <a:ext cx="9976752" cy="6644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大数据与学习分析</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545439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85011"/>
            <a:ext cx="11147061"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活动目标</a:t>
            </a:r>
            <a:endParaRPr lang="en-US" altLang="zh-CN" sz="3200" b="1" dirty="0">
              <a:solidFill>
                <a:srgbClr val="FF000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了解大数据与学习分析相关的知识，了解可汗学院大数据、学习分析技术的实际应用。</a:t>
            </a:r>
          </a:p>
          <a:p>
            <a:pPr marL="0" indent="0">
              <a:buNone/>
            </a:pPr>
            <a:r>
              <a:rPr lang="zh-CN" altLang="en-US" sz="3200" b="1" dirty="0" smtClean="0">
                <a:solidFill>
                  <a:srgbClr val="FF0000"/>
                </a:solidFill>
                <a:latin typeface="楷体_GB2312" pitchFamily="49" charset="-122"/>
                <a:ea typeface="楷体_GB2312" pitchFamily="49" charset="-122"/>
              </a:rPr>
              <a:t>活动时间</a:t>
            </a:r>
            <a:endParaRPr lang="en-US" altLang="zh-CN" sz="3200" b="1" dirty="0">
              <a:solidFill>
                <a:srgbClr val="FF000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活动材料</a:t>
            </a:r>
            <a:endParaRPr lang="en-US" altLang="zh-CN" sz="3200" b="1" dirty="0">
              <a:solidFill>
                <a:srgbClr val="FF000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大数据与学习分析技术介绍</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视频：可汗学院大数据、学习分析技术应用</a:t>
            </a: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601987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352926" y="3074037"/>
            <a:ext cx="8511674" cy="707886"/>
          </a:xfrm>
          <a:prstGeom prst="rect">
            <a:avLst/>
          </a:prstGeom>
          <a:noFill/>
        </p:spPr>
        <p:txBody>
          <a:bodyPr wrap="square">
            <a:spAutoFit/>
          </a:bodyPr>
          <a:lstStyle/>
          <a:p>
            <a:pPr>
              <a:defRPr/>
            </a:pPr>
            <a:r>
              <a:rPr lang="zh-CN" altLang="en-US" sz="4000" b="1" dirty="0">
                <a:solidFill>
                  <a:srgbClr val="5B9BD5"/>
                </a:solidFill>
                <a:latin typeface="微软雅黑" panose="020B0503020204020204" pitchFamily="34" charset="-122"/>
                <a:ea typeface="微软雅黑" panose="020B0503020204020204" pitchFamily="34" charset="-122"/>
              </a:rPr>
              <a:t>模块</a:t>
            </a:r>
            <a:r>
              <a:rPr lang="en-US" altLang="zh-CN" sz="4000" b="1" dirty="0">
                <a:solidFill>
                  <a:srgbClr val="5B9BD5"/>
                </a:solidFill>
                <a:latin typeface="微软雅黑" panose="020B0503020204020204" pitchFamily="34" charset="-122"/>
                <a:ea typeface="微软雅黑" panose="020B0503020204020204" pitchFamily="34" charset="-122"/>
              </a:rPr>
              <a:t>10  </a:t>
            </a:r>
            <a:r>
              <a:rPr lang="zh-CN" altLang="en-US" sz="4000" b="1" dirty="0">
                <a:solidFill>
                  <a:srgbClr val="5B9BD5"/>
                </a:solidFill>
                <a:latin typeface="微软雅黑" panose="020B0503020204020204" pitchFamily="34" charset="-122"/>
                <a:ea typeface="微软雅黑" panose="020B0503020204020204" pitchFamily="34" charset="-122"/>
              </a:rPr>
              <a:t>中小学教育信息化发展展望</a:t>
            </a:r>
            <a:endParaRPr lang="zh-CN" altLang="en-US" sz="40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1139754"/>
            <a:ext cx="11147061" cy="430310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002060"/>
                </a:solidFill>
                <a:latin typeface="楷体_GB2312" pitchFamily="49" charset="-122"/>
                <a:ea typeface="楷体_GB2312" pitchFamily="49" charset="-122"/>
              </a:rPr>
              <a:t>活动过程</a:t>
            </a:r>
            <a:endParaRPr lang="en-US" altLang="zh-CN" sz="3200" b="1" dirty="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步：教师借助课件讲解大数据、学习分析技术的基本知识及其在教育实际中的应用。</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步：学生自主观看课程提供的视频，了解可汗学院大数据、学习分析技术的应用情况。</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步：学生课后通过网络查找与大数据、学习分析技术相关的信息，并把学习结果记录在学习日志中</a:t>
            </a:r>
          </a:p>
        </p:txBody>
      </p:sp>
    </p:spTree>
    <p:extLst>
      <p:ext uri="{BB962C8B-B14F-4D97-AF65-F5344CB8AC3E}">
        <p14:creationId xmlns:p14="http://schemas.microsoft.com/office/powerpoint/2010/main" val="32519597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b="1" dirty="0">
                <a:solidFill>
                  <a:srgbClr val="002060"/>
                </a:solidFill>
                <a:latin typeface="楷体_GB2312" pitchFamily="49" charset="-122"/>
                <a:ea typeface="楷体_GB2312" pitchFamily="49" charset="-122"/>
              </a:rPr>
              <a:t>材料</a:t>
            </a:r>
            <a:r>
              <a:rPr lang="en-US" altLang="zh-CN" b="1" dirty="0">
                <a:solidFill>
                  <a:srgbClr val="002060"/>
                </a:solidFill>
                <a:latin typeface="楷体_GB2312" pitchFamily="49" charset="-122"/>
                <a:ea typeface="楷体_GB2312" pitchFamily="49" charset="-122"/>
              </a:rPr>
              <a:t>1  </a:t>
            </a:r>
            <a:r>
              <a:rPr lang="zh-CN" altLang="en-US" b="1" dirty="0">
                <a:solidFill>
                  <a:srgbClr val="002060"/>
                </a:solidFill>
                <a:latin typeface="楷体_GB2312" pitchFamily="49" charset="-122"/>
                <a:ea typeface="楷体_GB2312" pitchFamily="49" charset="-122"/>
              </a:rPr>
              <a:t>大数据与学习分析技术</a:t>
            </a:r>
            <a:r>
              <a:rPr lang="zh-CN" altLang="en-US" b="1" dirty="0" smtClean="0">
                <a:solidFill>
                  <a:srgbClr val="002060"/>
                </a:solidFill>
                <a:latin typeface="楷体_GB2312" pitchFamily="49" charset="-122"/>
                <a:ea typeface="楷体_GB2312" pitchFamily="49" charset="-122"/>
              </a:rPr>
              <a:t>介绍</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（一）大数据</a:t>
            </a:r>
          </a:p>
          <a:p>
            <a:pPr marL="0" indent="0">
              <a:buNone/>
            </a:pP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什么是大数据</a:t>
            </a:r>
          </a:p>
          <a:p>
            <a:pPr marL="0" indent="0">
              <a:buNone/>
            </a:pPr>
            <a:r>
              <a:rPr lang="zh-CN" altLang="en-US" b="1" dirty="0">
                <a:solidFill>
                  <a:srgbClr val="002060"/>
                </a:solidFill>
                <a:latin typeface="楷体_GB2312" pitchFamily="49" charset="-122"/>
                <a:ea typeface="楷体_GB2312" pitchFamily="49" charset="-122"/>
              </a:rPr>
              <a:t>大数据（</a:t>
            </a:r>
            <a:r>
              <a:rPr lang="en-US" altLang="zh-CN" b="1" dirty="0">
                <a:solidFill>
                  <a:srgbClr val="002060"/>
                </a:solidFill>
                <a:latin typeface="楷体_GB2312" pitchFamily="49" charset="-122"/>
                <a:ea typeface="楷体_GB2312" pitchFamily="49" charset="-122"/>
              </a:rPr>
              <a:t>big data</a:t>
            </a:r>
            <a:r>
              <a:rPr lang="zh-CN" altLang="en-US" b="1" dirty="0">
                <a:solidFill>
                  <a:srgbClr val="002060"/>
                </a:solidFill>
                <a:latin typeface="楷体_GB2312" pitchFamily="49" charset="-122"/>
                <a:ea typeface="楷体_GB2312" pitchFamily="49" charset="-122"/>
              </a:rPr>
              <a:t>）是指无法在一定时间范围内用常规软件工具进行捕捉、管理和处理的数据集合，是需要新处理模式才能具有更强的决策力、洞察力和流程优化能力来适应海量、高增长率和多样化的信息资产。</a:t>
            </a:r>
          </a:p>
          <a:p>
            <a:pPr marL="0" indent="0">
              <a:buNone/>
            </a:pP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大数据的</a:t>
            </a:r>
            <a:r>
              <a:rPr lang="zh-CN" altLang="en-US" b="1" dirty="0" smtClean="0">
                <a:solidFill>
                  <a:srgbClr val="002060"/>
                </a:solidFill>
                <a:latin typeface="楷体_GB2312" pitchFamily="49" charset="-122"/>
                <a:ea typeface="楷体_GB2312" pitchFamily="49" charset="-122"/>
              </a:rPr>
              <a:t>特征</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）数量体量巨大</a:t>
            </a:r>
          </a:p>
          <a:p>
            <a:pPr marL="0" indent="0">
              <a:buNone/>
            </a:pPr>
            <a:r>
              <a:rPr lang="zh-CN" altLang="en-US" b="1" dirty="0">
                <a:solidFill>
                  <a:srgbClr val="002060"/>
                </a:solidFill>
                <a:latin typeface="楷体_GB2312" pitchFamily="49" charset="-122"/>
                <a:ea typeface="楷体_GB2312" pitchFamily="49" charset="-122"/>
              </a:rPr>
              <a:t>对于计算机而言，最小的数据基本单位是</a:t>
            </a:r>
            <a:r>
              <a:rPr lang="en-US" altLang="zh-CN" b="1" dirty="0">
                <a:solidFill>
                  <a:srgbClr val="002060"/>
                </a:solidFill>
                <a:latin typeface="楷体_GB2312" pitchFamily="49" charset="-122"/>
                <a:ea typeface="楷体_GB2312" pitchFamily="49" charset="-122"/>
              </a:rPr>
              <a:t>bit</a:t>
            </a:r>
            <a:r>
              <a:rPr lang="zh-CN" altLang="en-US" b="1" dirty="0">
                <a:solidFill>
                  <a:srgbClr val="002060"/>
                </a:solidFill>
                <a:latin typeface="楷体_GB2312" pitchFamily="49" charset="-122"/>
                <a:ea typeface="楷体_GB2312" pitchFamily="49" charset="-122"/>
              </a:rPr>
              <a:t>，按顺序给出所有单位：</a:t>
            </a:r>
            <a:r>
              <a:rPr lang="en-US" altLang="zh-CN" b="1" dirty="0">
                <a:solidFill>
                  <a:srgbClr val="002060"/>
                </a:solidFill>
                <a:latin typeface="楷体_GB2312" pitchFamily="49" charset="-122"/>
                <a:ea typeface="楷体_GB2312" pitchFamily="49" charset="-122"/>
              </a:rPr>
              <a:t>bit</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Byte</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KB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MB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GB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TB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PB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EB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ZB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YB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BB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NB</a:t>
            </a: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DB</a:t>
            </a:r>
            <a:r>
              <a:rPr lang="zh-CN" altLang="en-US" b="1" dirty="0">
                <a:solidFill>
                  <a:srgbClr val="002060"/>
                </a:solidFill>
                <a:latin typeface="楷体_GB2312" pitchFamily="49" charset="-122"/>
                <a:ea typeface="楷体_GB2312" pitchFamily="49" charset="-122"/>
              </a:rPr>
              <a:t>。一般进入</a:t>
            </a:r>
            <a:r>
              <a:rPr lang="en-US" altLang="zh-CN" b="1" dirty="0">
                <a:solidFill>
                  <a:srgbClr val="002060"/>
                </a:solidFill>
                <a:latin typeface="楷体_GB2312" pitchFamily="49" charset="-122"/>
                <a:ea typeface="楷体_GB2312" pitchFamily="49" charset="-122"/>
              </a:rPr>
              <a:t>TB</a:t>
            </a:r>
            <a:r>
              <a:rPr lang="zh-CN" altLang="en-US" b="1" dirty="0">
                <a:solidFill>
                  <a:srgbClr val="002060"/>
                </a:solidFill>
                <a:latin typeface="楷体_GB2312" pitchFamily="49" charset="-122"/>
                <a:ea typeface="楷体_GB2312" pitchFamily="49" charset="-122"/>
              </a:rPr>
              <a:t>级的数据可以看作大数据。</a:t>
            </a:r>
            <a:r>
              <a:rPr lang="en-US" altLang="zh-CN" b="1" dirty="0">
                <a:solidFill>
                  <a:srgbClr val="002060"/>
                </a:solidFill>
                <a:latin typeface="楷体_GB2312" pitchFamily="49" charset="-122"/>
                <a:ea typeface="楷体_GB2312" pitchFamily="49" charset="-122"/>
              </a:rPr>
              <a:t>1TB=1024GB=1024×1024MB</a:t>
            </a:r>
            <a:r>
              <a:rPr lang="zh-CN" altLang="en-US" b="1" dirty="0">
                <a:solidFill>
                  <a:srgbClr val="002060"/>
                </a:solidFill>
                <a:latin typeface="楷体_GB2312" pitchFamily="49" charset="-122"/>
                <a:ea typeface="楷体_GB2312" pitchFamily="49" charset="-122"/>
              </a:rPr>
              <a:t>。</a:t>
            </a:r>
          </a:p>
          <a:p>
            <a:pPr marL="0" indent="0">
              <a:buNone/>
            </a:pPr>
            <a:endParaRPr lang="zh-CN" altLang="en-US"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818617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）数据类型繁多</a:t>
            </a:r>
          </a:p>
          <a:p>
            <a:pPr marL="0" indent="0">
              <a:buNone/>
            </a:pPr>
            <a:r>
              <a:rPr lang="zh-CN" altLang="en-US" b="1" dirty="0">
                <a:solidFill>
                  <a:srgbClr val="002060"/>
                </a:solidFill>
                <a:latin typeface="楷体_GB2312" pitchFamily="49" charset="-122"/>
                <a:ea typeface="楷体_GB2312" pitchFamily="49" charset="-122"/>
              </a:rPr>
              <a:t>大数据包括结构化、半结构化和非结构化数据，非结构化数据越来越成为数据的主要部分</a:t>
            </a:r>
            <a:r>
              <a:rPr lang="zh-CN" altLang="en-US" b="1" dirty="0" smtClean="0">
                <a:solidFill>
                  <a:srgbClr val="002060"/>
                </a:solidFill>
                <a:latin typeface="楷体_GB2312" pitchFamily="49" charset="-122"/>
                <a:ea typeface="楷体_GB2312" pitchFamily="49" charset="-122"/>
              </a:rPr>
              <a:t>。</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smtClean="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3</a:t>
            </a:r>
            <a:r>
              <a:rPr lang="zh-CN" altLang="en-US" b="1" dirty="0">
                <a:solidFill>
                  <a:srgbClr val="002060"/>
                </a:solidFill>
                <a:latin typeface="楷体_GB2312" pitchFamily="49" charset="-122"/>
                <a:ea typeface="楷体_GB2312" pitchFamily="49" charset="-122"/>
              </a:rPr>
              <a:t>）处理速度快</a:t>
            </a:r>
          </a:p>
          <a:p>
            <a:pPr marL="0" indent="0">
              <a:buNone/>
            </a:pPr>
            <a:r>
              <a:rPr lang="zh-CN" altLang="en-US" b="1" dirty="0">
                <a:solidFill>
                  <a:srgbClr val="002060"/>
                </a:solidFill>
                <a:latin typeface="楷体_GB2312" pitchFamily="49" charset="-122"/>
                <a:ea typeface="楷体_GB2312" pitchFamily="49" charset="-122"/>
              </a:rPr>
              <a:t>大数据的产生非常迅速，主要通过互联网传输。生活中每个人都离不开互联网，也就是说每个人每天都在向大数据提供大量的资料。并且这些数据是需要及时处理的，因为花费大量资本去存储作用较小的历史数据是非常不划算的。对于一个平台而言，也许保存的数据只有过去几天或者一个月之内的，再远的数据就要及时清理，不然代价太大。基于这种情况，大数据对处理速度有非常严格的要求，服务器中大量的资源都用于处理和计算数据，很多平台都需要做到实时分析。数据无时无刻不在产生，谁的速度更快，谁就有优势。</a:t>
            </a:r>
          </a:p>
          <a:p>
            <a:pPr marL="0" indent="0">
              <a:buNone/>
            </a:pPr>
            <a:endParaRPr lang="zh-CN" altLang="en-US"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566287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4</a:t>
            </a:r>
            <a:r>
              <a:rPr lang="zh-CN" altLang="en-US" b="1" dirty="0">
                <a:solidFill>
                  <a:srgbClr val="002060"/>
                </a:solidFill>
                <a:latin typeface="楷体_GB2312" pitchFamily="49" charset="-122"/>
                <a:ea typeface="楷体_GB2312" pitchFamily="49" charset="-122"/>
              </a:rPr>
              <a:t>）价值密度低</a:t>
            </a:r>
          </a:p>
          <a:p>
            <a:pPr marL="0" indent="0">
              <a:buNone/>
            </a:pPr>
            <a:r>
              <a:rPr lang="zh-CN" altLang="en-US" b="1" dirty="0">
                <a:solidFill>
                  <a:srgbClr val="002060"/>
                </a:solidFill>
                <a:latin typeface="楷体_GB2312" pitchFamily="49" charset="-122"/>
                <a:ea typeface="楷体_GB2312" pitchFamily="49" charset="-122"/>
              </a:rPr>
              <a:t>现实世界所产生的数据中，有价值的数据所占比例很小。相比于传统的小数据，大数据最大的价值在于通过从大量不相关的各种类型的数据中，挖掘出对未来趋势与模式预测分析有价值的数据，并通过机器学习方法、人工智能方法或数据挖掘方法深度分析，发现新规律和新知识，并运用于农业、金融、医疗等各个领域，从而最终达到改善社会治理、提高生产效率、推进科学研究的效果</a:t>
            </a:r>
            <a:r>
              <a:rPr lang="zh-CN" altLang="en-US" b="1" dirty="0" smtClean="0">
                <a:solidFill>
                  <a:srgbClr val="002060"/>
                </a:solidFill>
                <a:latin typeface="楷体_GB2312" pitchFamily="49" charset="-122"/>
                <a:ea typeface="楷体_GB2312" pitchFamily="49" charset="-122"/>
              </a:rPr>
              <a:t>。</a:t>
            </a:r>
            <a:endParaRPr lang="en-US" altLang="zh-CN" b="1" dirty="0" smtClean="0">
              <a:solidFill>
                <a:srgbClr val="002060"/>
              </a:solidFill>
              <a:latin typeface="楷体_GB2312" pitchFamily="49" charset="-122"/>
              <a:ea typeface="楷体_GB2312" pitchFamily="49" charset="-122"/>
            </a:endParaRPr>
          </a:p>
          <a:p>
            <a:pPr marL="0" indent="0">
              <a:buNone/>
            </a:pPr>
            <a:r>
              <a:rPr lang="en-US" altLang="zh-CN" b="1" dirty="0">
                <a:solidFill>
                  <a:srgbClr val="002060"/>
                </a:solidFill>
                <a:latin typeface="楷体_GB2312" pitchFamily="49" charset="-122"/>
                <a:ea typeface="楷体_GB2312" pitchFamily="49" charset="-122"/>
              </a:rPr>
              <a:t>3.</a:t>
            </a:r>
            <a:r>
              <a:rPr lang="zh-CN" altLang="en-US" b="1" dirty="0">
                <a:solidFill>
                  <a:srgbClr val="002060"/>
                </a:solidFill>
                <a:latin typeface="楷体_GB2312" pitchFamily="49" charset="-122"/>
                <a:ea typeface="楷体_GB2312" pitchFamily="49" charset="-122"/>
              </a:rPr>
              <a:t>大数据的教育</a:t>
            </a:r>
            <a:r>
              <a:rPr lang="zh-CN" altLang="en-US" b="1" dirty="0" smtClean="0">
                <a:solidFill>
                  <a:srgbClr val="002060"/>
                </a:solidFill>
                <a:latin typeface="楷体_GB2312" pitchFamily="49" charset="-122"/>
                <a:ea typeface="楷体_GB2312" pitchFamily="49" charset="-122"/>
              </a:rPr>
              <a:t>价值</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）实现教育理念的</a:t>
            </a:r>
            <a:r>
              <a:rPr lang="zh-CN" altLang="en-US" b="1" dirty="0" smtClean="0">
                <a:solidFill>
                  <a:srgbClr val="002060"/>
                </a:solidFill>
                <a:latin typeface="楷体_GB2312" pitchFamily="49" charset="-122"/>
                <a:ea typeface="楷体_GB2312" pitchFamily="49" charset="-122"/>
              </a:rPr>
              <a:t>革新</a:t>
            </a:r>
            <a:endParaRPr lang="en-US" altLang="zh-CN" b="1" dirty="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大数据时代教师将集中在挖掘学生与学习有关的表现，最适宜学生学习的方法，而不是依赖于定期的能力测试。教师分析学生知道什么，什么是最有效的学习路径。通过对在线学习工具等的分析，可以评估学生在线学习行为的长度，以及学生们如何获得电子资源，如何迅速地掌握概念。</a:t>
            </a:r>
          </a:p>
        </p:txBody>
      </p:sp>
    </p:spTree>
    <p:extLst>
      <p:ext uri="{BB962C8B-B14F-4D97-AF65-F5344CB8AC3E}">
        <p14:creationId xmlns:p14="http://schemas.microsoft.com/office/powerpoint/2010/main" val="32926693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）重新构建教学评价方式</a:t>
            </a:r>
          </a:p>
          <a:p>
            <a:pPr marL="0" indent="0">
              <a:buNone/>
            </a:pPr>
            <a:r>
              <a:rPr lang="zh-CN" altLang="en-US" b="1" dirty="0">
                <a:solidFill>
                  <a:srgbClr val="002060"/>
                </a:solidFill>
                <a:latin typeface="楷体_GB2312" pitchFamily="49" charset="-122"/>
                <a:ea typeface="楷体_GB2312" pitchFamily="49" charset="-122"/>
              </a:rPr>
              <a:t>大数据技术通过对教师与学生的长期行为进行分析，得出具有个性化的教学行为、习惯、方式。大数据的到来，可以通过技术层面来评价、分析并进而提升教学活动。首先，教学评价的方式不再是经验式的，而是可以通过大量数据的“归纳”，找出教学活动的规律</a:t>
            </a:r>
            <a:r>
              <a:rPr lang="zh-CN" altLang="en-US" b="1" dirty="0" smtClean="0">
                <a:solidFill>
                  <a:srgbClr val="002060"/>
                </a:solidFill>
                <a:latin typeface="楷体_GB2312" pitchFamily="49" charset="-122"/>
                <a:ea typeface="楷体_GB2312" pitchFamily="49" charset="-122"/>
              </a:rPr>
              <a:t>。</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3</a:t>
            </a:r>
            <a:r>
              <a:rPr lang="zh-CN" altLang="en-US" b="1" dirty="0">
                <a:solidFill>
                  <a:srgbClr val="002060"/>
                </a:solidFill>
                <a:latin typeface="楷体_GB2312" pitchFamily="49" charset="-122"/>
                <a:ea typeface="楷体_GB2312" pitchFamily="49" charset="-122"/>
              </a:rPr>
              <a:t>）革新教育者教学思维</a:t>
            </a:r>
          </a:p>
          <a:p>
            <a:pPr marL="0" indent="0">
              <a:buNone/>
            </a:pPr>
            <a:r>
              <a:rPr lang="zh-CN" altLang="en-US" b="1" dirty="0">
                <a:solidFill>
                  <a:srgbClr val="002060"/>
                </a:solidFill>
                <a:latin typeface="楷体_GB2312" pitchFamily="49" charset="-122"/>
                <a:ea typeface="楷体_GB2312" pitchFamily="49" charset="-122"/>
              </a:rPr>
              <a:t>大数据可以帮助教师把教学思维从群体教育的方式转向个体教育，在教学过程中，可以真正做到因材施教，因人而异</a:t>
            </a:r>
            <a:r>
              <a:rPr lang="zh-CN" altLang="en-US" b="1" dirty="0" smtClean="0">
                <a:solidFill>
                  <a:srgbClr val="002060"/>
                </a:solidFill>
                <a:latin typeface="楷体_GB2312" pitchFamily="49" charset="-122"/>
                <a:ea typeface="楷体_GB2312" pitchFamily="49" charset="-122"/>
              </a:rPr>
              <a:t>。</a:t>
            </a:r>
            <a:endParaRPr lang="en-US" altLang="zh-CN" b="1" dirty="0" smtClean="0">
              <a:solidFill>
                <a:srgbClr val="002060"/>
              </a:solidFill>
              <a:latin typeface="楷体_GB2312" pitchFamily="49" charset="-122"/>
              <a:ea typeface="楷体_GB2312" pitchFamily="49" charset="-122"/>
            </a:endParaRP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4</a:t>
            </a:r>
            <a:r>
              <a:rPr lang="zh-CN" altLang="en-US" b="1" dirty="0">
                <a:solidFill>
                  <a:srgbClr val="002060"/>
                </a:solidFill>
                <a:latin typeface="楷体_GB2312" pitchFamily="49" charset="-122"/>
                <a:ea typeface="楷体_GB2312" pitchFamily="49" charset="-122"/>
              </a:rPr>
              <a:t>）影响学校教学模式</a:t>
            </a:r>
          </a:p>
          <a:p>
            <a:pPr marL="0" indent="0">
              <a:buNone/>
            </a:pPr>
            <a:r>
              <a:rPr lang="zh-CN" altLang="en-US" b="1" dirty="0">
                <a:solidFill>
                  <a:srgbClr val="002060"/>
                </a:solidFill>
                <a:latin typeface="楷体_GB2312" pitchFamily="49" charset="-122"/>
                <a:ea typeface="楷体_GB2312" pitchFamily="49" charset="-122"/>
              </a:rPr>
              <a:t>传统教学模式有教师的督促、随时沟通、情感交流，是按照教学大纲按部就班地完成教学活动。这种教学模式有计划、有步骤、体现秩序性，但是在一定程度上也框定了学生的思维框架，学生的创新能力没有得到最大发挥。大数据时代的来临，可以通过学生学习兴趣、在某一在线课程停留的时间、点击率、情绪反应等，推送更具有个性化的学习内容。这在知识爆炸的时代，显得尤为重要。</a:t>
            </a:r>
          </a:p>
          <a:p>
            <a:pPr marL="0" indent="0">
              <a:buNone/>
            </a:pPr>
            <a:endParaRPr lang="zh-CN" altLang="en-US"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1717951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（二）学习分析技术</a:t>
            </a:r>
          </a:p>
          <a:p>
            <a:pPr marL="0" indent="0">
              <a:buNone/>
            </a:pP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什么是学习分析技术</a:t>
            </a:r>
          </a:p>
          <a:p>
            <a:pPr marL="0" indent="0">
              <a:buNone/>
            </a:pPr>
            <a:r>
              <a:rPr lang="zh-CN" altLang="en-US" b="1" dirty="0">
                <a:solidFill>
                  <a:srgbClr val="002060"/>
                </a:solidFill>
                <a:latin typeface="楷体_GB2312" pitchFamily="49" charset="-122"/>
                <a:ea typeface="楷体_GB2312" pitchFamily="49" charset="-122"/>
              </a:rPr>
              <a:t>学习分析技术是指在教育领域通过收集和分析学生在网上学习活动中交互的大量细节数据，掌握他们的特点的技术，其目标就是建构更好的教学法，让学生主动参与学习，判明困难学生群体，评估影响学生完成学业的因素</a:t>
            </a:r>
            <a:r>
              <a:rPr lang="zh-CN" altLang="en-US" b="1" dirty="0" smtClean="0">
                <a:solidFill>
                  <a:srgbClr val="002060"/>
                </a:solidFill>
                <a:latin typeface="楷体_GB2312" pitchFamily="49" charset="-122"/>
                <a:ea typeface="楷体_GB2312" pitchFamily="49" charset="-122"/>
              </a:rPr>
              <a:t>。</a:t>
            </a:r>
            <a:endParaRPr lang="en-US" altLang="zh-CN" b="1" dirty="0" smtClean="0">
              <a:solidFill>
                <a:srgbClr val="002060"/>
              </a:solidFill>
              <a:latin typeface="楷体_GB2312" pitchFamily="49" charset="-122"/>
              <a:ea typeface="楷体_GB2312" pitchFamily="49" charset="-122"/>
            </a:endParaRPr>
          </a:p>
          <a:p>
            <a:pPr marL="0" indent="0">
              <a:buNone/>
            </a:pP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学习分析技术的特点</a:t>
            </a: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）以大数据技术为基础</a:t>
            </a:r>
          </a:p>
          <a:p>
            <a:pPr marL="0" indent="0">
              <a:buNone/>
            </a:pPr>
            <a:r>
              <a:rPr lang="zh-CN" altLang="en-US" b="1" dirty="0">
                <a:solidFill>
                  <a:srgbClr val="002060"/>
                </a:solidFill>
                <a:latin typeface="楷体_GB2312" pitchFamily="49" charset="-122"/>
                <a:ea typeface="楷体_GB2312" pitchFamily="49" charset="-122"/>
              </a:rPr>
              <a:t>学习分析技术是基于大数据而产生的。学习过程中的数据量是满足大数据的基本衡量尺度。在线学习平台产生的数据量需要借助大数据的相关技术才能有效地处理。从某种意义上讲，大数据技术的发展将直接影响到学习分析技术的发展，也就是说学习分析技术的发展必须建立在大数据技术发展的基础上。</a:t>
            </a: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）是一项融合多种分析方法的综合技术</a:t>
            </a:r>
          </a:p>
          <a:p>
            <a:pPr marL="0" indent="0">
              <a:buNone/>
            </a:pPr>
            <a:r>
              <a:rPr lang="zh-CN" altLang="en-US" b="1" dirty="0">
                <a:solidFill>
                  <a:srgbClr val="002060"/>
                </a:solidFill>
                <a:latin typeface="楷体_GB2312" pitchFamily="49" charset="-122"/>
                <a:ea typeface="楷体_GB2312" pitchFamily="49" charset="-122"/>
              </a:rPr>
              <a:t>学习分析技术除了传统的数据分析方法外，充分吸收了大数据时代下各个领域的新技术，包括社会网络分析法、话语分析法和内容分析法。这些新技术的引入，使得学习分析逐渐科学化、现代化和智能化。</a:t>
            </a:r>
          </a:p>
          <a:p>
            <a:pPr marL="0" indent="0">
              <a:buNone/>
            </a:pPr>
            <a:endParaRPr lang="zh-CN" altLang="en-US"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68160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3</a:t>
            </a:r>
            <a:r>
              <a:rPr lang="zh-CN" altLang="en-US" b="1" dirty="0">
                <a:solidFill>
                  <a:srgbClr val="002060"/>
                </a:solidFill>
                <a:latin typeface="楷体_GB2312" pitchFamily="49" charset="-122"/>
                <a:ea typeface="楷体_GB2312" pitchFamily="49" charset="-122"/>
              </a:rPr>
              <a:t>）学习分析技术具有功能双向性</a:t>
            </a:r>
          </a:p>
          <a:p>
            <a:pPr marL="0" indent="0">
              <a:buNone/>
            </a:pPr>
            <a:r>
              <a:rPr lang="zh-CN" altLang="en-US" b="1" dirty="0">
                <a:solidFill>
                  <a:srgbClr val="002060"/>
                </a:solidFill>
                <a:latin typeface="楷体_GB2312" pitchFamily="49" charset="-122"/>
                <a:ea typeface="楷体_GB2312" pitchFamily="49" charset="-122"/>
              </a:rPr>
              <a:t>学习分析技术的双重性体现在它的分析对象不仅有学生的学习行为内容，也可以涉及到教师的教学行为分析。一方面，通过对学生学习内容的数据选择、学习行为过程、学习习惯等数据的记录与分析，以为其提供学习问题查询与推送其个性化的学习需求。另一方面，通过对学习过程中交互型数据的记录与分析，也可以对教师的教学内容选取适合度、教师的教学行为、教师的教学习惯提供间接的分析，以便为教师提供教学行为数据分析，帮助他们改进教学。</a:t>
            </a:r>
          </a:p>
          <a:p>
            <a:pPr marL="0" indent="0">
              <a:buNone/>
            </a:pPr>
            <a:r>
              <a:rPr lang="en-US" altLang="zh-CN" b="1" dirty="0">
                <a:solidFill>
                  <a:srgbClr val="002060"/>
                </a:solidFill>
                <a:latin typeface="楷体_GB2312" pitchFamily="49" charset="-122"/>
                <a:ea typeface="楷体_GB2312" pitchFamily="49" charset="-122"/>
              </a:rPr>
              <a:t>3.</a:t>
            </a:r>
            <a:r>
              <a:rPr lang="zh-CN" altLang="en-US" b="1" dirty="0">
                <a:solidFill>
                  <a:srgbClr val="002060"/>
                </a:solidFill>
                <a:latin typeface="楷体_GB2312" pitchFamily="49" charset="-122"/>
                <a:ea typeface="楷体_GB2312" pitchFamily="49" charset="-122"/>
              </a:rPr>
              <a:t>学习分析技术的教育价值</a:t>
            </a:r>
          </a:p>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1</a:t>
            </a:r>
            <a:r>
              <a:rPr lang="zh-CN" altLang="en-US" b="1" dirty="0">
                <a:solidFill>
                  <a:srgbClr val="002060"/>
                </a:solidFill>
                <a:latin typeface="楷体_GB2312" pitchFamily="49" charset="-122"/>
                <a:ea typeface="楷体_GB2312" pitchFamily="49" charset="-122"/>
              </a:rPr>
              <a:t>）对学生提供学习支持</a:t>
            </a:r>
          </a:p>
          <a:p>
            <a:pPr marL="0" indent="0">
              <a:buNone/>
            </a:pPr>
            <a:r>
              <a:rPr lang="zh-CN" altLang="en-US" b="1" dirty="0">
                <a:solidFill>
                  <a:srgbClr val="002060"/>
                </a:solidFill>
                <a:latin typeface="楷体_GB2312" pitchFamily="49" charset="-122"/>
                <a:ea typeface="楷体_GB2312" pitchFamily="49" charset="-122"/>
              </a:rPr>
              <a:t>学生相关数据的分析是以学生群体为主体，以设计出更完善的教学方法为目标，致力于为学生提供高质量、个性化的学习体验，并评估制定的学习计划是否能有效帮助学生加强学习，这些分析结果对于学生具有重要的意义。</a:t>
            </a:r>
          </a:p>
        </p:txBody>
      </p:sp>
    </p:spTree>
    <p:extLst>
      <p:ext uri="{BB962C8B-B14F-4D97-AF65-F5344CB8AC3E}">
        <p14:creationId xmlns:p14="http://schemas.microsoft.com/office/powerpoint/2010/main" val="36981088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5" y="370496"/>
            <a:ext cx="11147061" cy="614641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b="1" dirty="0">
                <a:solidFill>
                  <a:srgbClr val="002060"/>
                </a:solidFill>
                <a:latin typeface="楷体_GB2312" pitchFamily="49" charset="-122"/>
                <a:ea typeface="楷体_GB2312" pitchFamily="49" charset="-122"/>
              </a:rPr>
              <a:t>（</a:t>
            </a:r>
            <a:r>
              <a:rPr lang="en-US" altLang="zh-CN" b="1" dirty="0">
                <a:solidFill>
                  <a:srgbClr val="002060"/>
                </a:solidFill>
                <a:latin typeface="楷体_GB2312" pitchFamily="49" charset="-122"/>
                <a:ea typeface="楷体_GB2312" pitchFamily="49" charset="-122"/>
              </a:rPr>
              <a:t>2</a:t>
            </a:r>
            <a:r>
              <a:rPr lang="zh-CN" altLang="en-US" b="1" dirty="0">
                <a:solidFill>
                  <a:srgbClr val="002060"/>
                </a:solidFill>
                <a:latin typeface="楷体_GB2312" pitchFamily="49" charset="-122"/>
                <a:ea typeface="楷体_GB2312" pitchFamily="49" charset="-122"/>
              </a:rPr>
              <a:t>）为教师与管理者决策提供参考</a:t>
            </a:r>
          </a:p>
          <a:p>
            <a:pPr marL="0" indent="0">
              <a:buNone/>
            </a:pPr>
            <a:r>
              <a:rPr lang="zh-CN" altLang="en-US" b="1" dirty="0">
                <a:solidFill>
                  <a:srgbClr val="002060"/>
                </a:solidFill>
                <a:latin typeface="楷体_GB2312" pitchFamily="49" charset="-122"/>
                <a:ea typeface="楷体_GB2312" pitchFamily="49" charset="-122"/>
              </a:rPr>
              <a:t>在传统的教学中，都是教师在讲解，学生被动地接受，教师讲完就不再关心学生的学习情况。在未来的教学中，教师完全可以把问题的解决交给学生自主探究完成，再根据学生在问题解决过程中产生的数据进行分析，把分析的结果反馈给学生，再对其进行针对性的干预和辅导。这些教学方法的应用对教学具有很好的帮助，教师了解学生的学习情况后可以发现自己在教学内容和方法上存在的问题，积极地改进教学，提高学生的学习兴趣，引导学生更好地学习。</a:t>
            </a:r>
          </a:p>
        </p:txBody>
      </p:sp>
    </p:spTree>
    <p:extLst>
      <p:ext uri="{BB962C8B-B14F-4D97-AF65-F5344CB8AC3E}">
        <p14:creationId xmlns:p14="http://schemas.microsoft.com/office/powerpoint/2010/main" val="23634691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4" y="285702"/>
            <a:ext cx="11451861" cy="602801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（三）大数据与学习分析技术的</a:t>
            </a:r>
            <a:r>
              <a:rPr lang="zh-CN" altLang="en-US" sz="3200" b="1" dirty="0" smtClean="0">
                <a:solidFill>
                  <a:srgbClr val="002060"/>
                </a:solidFill>
                <a:latin typeface="楷体_GB2312" pitchFamily="49" charset="-122"/>
                <a:ea typeface="楷体_GB2312" pitchFamily="49" charset="-122"/>
              </a:rPr>
              <a:t>应用</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学习分析技术应用的一般步骤</a:t>
            </a:r>
          </a:p>
          <a:p>
            <a:pPr marL="0" indent="0">
              <a:buNone/>
            </a:pPr>
            <a:r>
              <a:rPr lang="zh-CN" altLang="en-US" sz="3200" b="1" dirty="0">
                <a:solidFill>
                  <a:srgbClr val="002060"/>
                </a:solidFill>
                <a:latin typeface="楷体_GB2312" pitchFamily="49" charset="-122"/>
                <a:ea typeface="楷体_GB2312" pitchFamily="49" charset="-122"/>
              </a:rPr>
              <a:t>一般而言，学习分析技术在应用的过程中包括数据收集、数据处理、软件分析以及综合应用四个环节。</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）数据收集环节</a:t>
            </a:r>
          </a:p>
          <a:p>
            <a:pPr marL="0" indent="0">
              <a:buNone/>
            </a:pPr>
            <a:r>
              <a:rPr lang="zh-CN" altLang="en-US" sz="3200" b="1" dirty="0">
                <a:solidFill>
                  <a:srgbClr val="002060"/>
                </a:solidFill>
                <a:latin typeface="楷体_GB2312" pitchFamily="49" charset="-122"/>
                <a:ea typeface="楷体_GB2312" pitchFamily="49" charset="-122"/>
              </a:rPr>
              <a:t>学习分析技术需要大量数据作为支撑，仅仅依靠结构化数据是远远不够的，必须同时收集不同系统中的非结构化数据，保障分析结果的正确性、一致性和完整性</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）数据处理环节</a:t>
            </a:r>
          </a:p>
          <a:p>
            <a:pPr marL="0" indent="0">
              <a:buNone/>
            </a:pPr>
            <a:r>
              <a:rPr lang="zh-CN" altLang="en-US" sz="3200" b="1" dirty="0">
                <a:solidFill>
                  <a:srgbClr val="002060"/>
                </a:solidFill>
                <a:latin typeface="楷体_GB2312" pitchFamily="49" charset="-122"/>
                <a:ea typeface="楷体_GB2312" pitchFamily="49" charset="-122"/>
              </a:rPr>
              <a:t>通过数据收集环节获取的大数据包含了大量的结构化与非结构化数据，这些数据有相当一部分还不能立即使用，还需要进行一定程度的数据筛选与处理。</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53739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4" y="285702"/>
            <a:ext cx="11451861" cy="60280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）软件分析环节</a:t>
            </a:r>
          </a:p>
          <a:p>
            <a:pPr marL="0" indent="0">
              <a:buNone/>
            </a:pPr>
            <a:r>
              <a:rPr lang="zh-CN" altLang="en-US" sz="3200" b="1" dirty="0">
                <a:solidFill>
                  <a:srgbClr val="002060"/>
                </a:solidFill>
                <a:latin typeface="楷体_GB2312" pitchFamily="49" charset="-122"/>
                <a:ea typeface="楷体_GB2312" pitchFamily="49" charset="-122"/>
              </a:rPr>
              <a:t>经过筛选与初步处理的数据为了直观地看到数据中隐藏的规律，需要借助一些专门的数据分析软件对数据进行进一步分析，以便通过软件把数据进行深度处理，以图表或者数据报告的形式把分析结果提供出来</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）综合应用环节</a:t>
            </a:r>
          </a:p>
          <a:p>
            <a:pPr marL="0" indent="0">
              <a:buNone/>
            </a:pPr>
            <a:r>
              <a:rPr lang="zh-CN" altLang="en-US" sz="3200" b="1" dirty="0">
                <a:solidFill>
                  <a:srgbClr val="002060"/>
                </a:solidFill>
                <a:latin typeface="楷体_GB2312" pitchFamily="49" charset="-122"/>
                <a:ea typeface="楷体_GB2312" pitchFamily="49" charset="-122"/>
              </a:rPr>
              <a:t>需要提醒的是，通过前面三个环节得到的数据结果并不能作为未来学习干预与决策的唯一参考。教育是一个较为复杂的活动过程，通过大数据平台收集到的学习数据有可能由于技术、人员、环境等多方面原因而出现数据不全或者偏差的情况。</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904306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8" y="1051429"/>
            <a:ext cx="8785225" cy="444848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dirty="0" smtClean="0">
                <a:solidFill>
                  <a:srgbClr val="002060"/>
                </a:solidFill>
                <a:latin typeface="黑体" pitchFamily="2" charset="-122"/>
                <a:ea typeface="黑体" pitchFamily="2" charset="-122"/>
              </a:rPr>
              <a:t>学习</a:t>
            </a:r>
            <a:r>
              <a:rPr lang="zh-CN" altLang="en-US" sz="3200" dirty="0">
                <a:solidFill>
                  <a:srgbClr val="002060"/>
                </a:solidFill>
                <a:latin typeface="黑体" pitchFamily="2" charset="-122"/>
                <a:ea typeface="黑体" pitchFamily="2" charset="-122"/>
              </a:rPr>
              <a:t>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了解信息化背景下中小学教育形态发展的趋势。</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了解大数据以及学习分析技术的基本特点及其在教育信息化领域的应用。</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理解智慧教育、智慧校园、智慧课堂的内涵、特征及其应用前景。</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理解信息技术促进下教育变革的原理及其表象。</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应用本模块学习知识结合中小学实际建构自己对中小学教育信息化发展的认识。</a:t>
            </a:r>
            <a:endParaRPr lang="zh-CN" altLang="en-US" sz="3200" dirty="0">
              <a:solidFill>
                <a:srgbClr val="002060"/>
              </a:solidFill>
              <a:latin typeface="黑体" pitchFamily="2" charset="-122"/>
              <a:ea typeface="黑体" pitchFamily="2" charset="-122"/>
            </a:endParaRP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4" y="285702"/>
            <a:ext cx="11451861" cy="60280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学习分析技术在教育中的应用</a:t>
            </a:r>
          </a:p>
          <a:p>
            <a:pPr marL="0" indent="0">
              <a:buNone/>
            </a:pPr>
            <a:r>
              <a:rPr lang="zh-CN" altLang="en-US" sz="3200" b="1" dirty="0">
                <a:solidFill>
                  <a:srgbClr val="002060"/>
                </a:solidFill>
                <a:latin typeface="楷体_GB2312" pitchFamily="49" charset="-122"/>
                <a:ea typeface="楷体_GB2312" pitchFamily="49" charset="-122"/>
              </a:rPr>
              <a:t>随着教育信息化的不断发展与深入，学习分析技术已经开始在教育领域的不同层面得到应用，下面通过一些实例来帮助大家了解学习分析技术在教育中的应用。</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a:t>
            </a:r>
            <a:r>
              <a:rPr lang="en-US" altLang="zh-CN" sz="3200" b="1" dirty="0" err="1">
                <a:solidFill>
                  <a:srgbClr val="002060"/>
                </a:solidFill>
                <a:latin typeface="楷体_GB2312" pitchFamily="49" charset="-122"/>
                <a:ea typeface="楷体_GB2312" pitchFamily="49" charset="-122"/>
              </a:rPr>
              <a:t>Knewton</a:t>
            </a:r>
            <a:r>
              <a:rPr lang="zh-CN" altLang="en-US" sz="3200" b="1" dirty="0">
                <a:solidFill>
                  <a:srgbClr val="002060"/>
                </a:solidFill>
                <a:latin typeface="楷体_GB2312" pitchFamily="49" charset="-122"/>
                <a:ea typeface="楷体_GB2312" pitchFamily="49" charset="-122"/>
              </a:rPr>
              <a:t>利用大数据分析来帮助学生设计个性化</a:t>
            </a:r>
            <a:r>
              <a:rPr lang="zh-CN" altLang="en-US" sz="3200" b="1" dirty="0" smtClean="0">
                <a:solidFill>
                  <a:srgbClr val="002060"/>
                </a:solidFill>
                <a:latin typeface="楷体_GB2312" pitchFamily="49" charset="-122"/>
                <a:ea typeface="楷体_GB2312" pitchFamily="49" charset="-122"/>
              </a:rPr>
              <a:t>课程</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err="1">
                <a:solidFill>
                  <a:srgbClr val="002060"/>
                </a:solidFill>
                <a:latin typeface="楷体_GB2312" pitchFamily="49" charset="-122"/>
                <a:ea typeface="楷体_GB2312" pitchFamily="49" charset="-122"/>
              </a:rPr>
              <a:t>Knewton</a:t>
            </a:r>
            <a:r>
              <a:rPr lang="zh-CN" altLang="en-US" sz="3200" b="1" dirty="0">
                <a:solidFill>
                  <a:srgbClr val="002060"/>
                </a:solidFill>
                <a:latin typeface="楷体_GB2312" pitchFamily="49" charset="-122"/>
                <a:ea typeface="楷体_GB2312" pitchFamily="49" charset="-122"/>
              </a:rPr>
              <a:t>是一家总部位于纽约的网上教育初创企业，成立于</a:t>
            </a:r>
            <a:r>
              <a:rPr lang="en-US" altLang="zh-CN" sz="3200" b="1" dirty="0">
                <a:solidFill>
                  <a:srgbClr val="002060"/>
                </a:solidFill>
                <a:latin typeface="楷体_GB2312" pitchFamily="49" charset="-122"/>
                <a:ea typeface="楷体_GB2312" pitchFamily="49" charset="-122"/>
              </a:rPr>
              <a:t>2008</a:t>
            </a:r>
            <a:r>
              <a:rPr lang="zh-CN" altLang="en-US" sz="3200" b="1" dirty="0">
                <a:solidFill>
                  <a:srgbClr val="002060"/>
                </a:solidFill>
                <a:latin typeface="楷体_GB2312" pitchFamily="49" charset="-122"/>
                <a:ea typeface="楷体_GB2312" pitchFamily="49" charset="-122"/>
              </a:rPr>
              <a:t>年，其目标是为发行商、学校及全球的学生提供预测性分析及个性化推荐。</a:t>
            </a:r>
            <a:r>
              <a:rPr lang="en-US" altLang="zh-CN" sz="3200" b="1" dirty="0" err="1">
                <a:solidFill>
                  <a:srgbClr val="002060"/>
                </a:solidFill>
                <a:latin typeface="楷体_GB2312" pitchFamily="49" charset="-122"/>
                <a:ea typeface="楷体_GB2312" pitchFamily="49" charset="-122"/>
              </a:rPr>
              <a:t>Knewton</a:t>
            </a:r>
            <a:r>
              <a:rPr lang="zh-CN" altLang="en-US" sz="3200" b="1" dirty="0">
                <a:solidFill>
                  <a:srgbClr val="002060"/>
                </a:solidFill>
                <a:latin typeface="楷体_GB2312" pitchFamily="49" charset="-122"/>
                <a:ea typeface="楷体_GB2312" pitchFamily="49" charset="-122"/>
              </a:rPr>
              <a:t>的核心产品是在线学习工具，可针对每一位学生的个性化需求进行适配。</a:t>
            </a:r>
            <a:r>
              <a:rPr lang="en-US" altLang="zh-CN" sz="3200" b="1" dirty="0" err="1">
                <a:solidFill>
                  <a:srgbClr val="002060"/>
                </a:solidFill>
                <a:latin typeface="楷体_GB2312" pitchFamily="49" charset="-122"/>
                <a:ea typeface="楷体_GB2312" pitchFamily="49" charset="-122"/>
              </a:rPr>
              <a:t>Knewton</a:t>
            </a:r>
            <a:r>
              <a:rPr lang="zh-CN" altLang="en-US" sz="3200" b="1" dirty="0">
                <a:solidFill>
                  <a:srgbClr val="002060"/>
                </a:solidFill>
                <a:latin typeface="楷体_GB2312" pitchFamily="49" charset="-122"/>
                <a:ea typeface="楷体_GB2312" pitchFamily="49" charset="-122"/>
              </a:rPr>
              <a:t>通过与</a:t>
            </a:r>
            <a:r>
              <a:rPr lang="en-US" altLang="zh-CN" sz="3200" b="1" dirty="0">
                <a:solidFill>
                  <a:srgbClr val="002060"/>
                </a:solidFill>
                <a:latin typeface="楷体_GB2312" pitchFamily="49" charset="-122"/>
                <a:ea typeface="楷体_GB2312" pitchFamily="49" charset="-122"/>
              </a:rPr>
              <a:t>Pearson</a:t>
            </a:r>
            <a:r>
              <a:rPr lang="zh-CN" altLang="en-US" sz="3200" b="1" dirty="0">
                <a:solidFill>
                  <a:srgbClr val="002060"/>
                </a:solidFill>
                <a:latin typeface="楷体_GB2312" pitchFamily="49" charset="-122"/>
                <a:ea typeface="楷体_GB2312" pitchFamily="49" charset="-122"/>
              </a:rPr>
              <a:t>等出版商合作将各类课程材料进行数字化，其覆盖的学生范围包括</a:t>
            </a:r>
            <a:r>
              <a:rPr lang="en-US" altLang="zh-CN" sz="3200" b="1" dirty="0">
                <a:solidFill>
                  <a:srgbClr val="002060"/>
                </a:solidFill>
                <a:latin typeface="楷体_GB2312" pitchFamily="49" charset="-122"/>
                <a:ea typeface="楷体_GB2312" pitchFamily="49" charset="-122"/>
              </a:rPr>
              <a:t>K-12</a:t>
            </a:r>
            <a:r>
              <a:rPr lang="zh-CN" altLang="en-US" sz="3200" b="1" dirty="0">
                <a:solidFill>
                  <a:srgbClr val="002060"/>
                </a:solidFill>
                <a:latin typeface="楷体_GB2312" pitchFamily="49" charset="-122"/>
                <a:ea typeface="楷体_GB2312" pitchFamily="49" charset="-122"/>
              </a:rPr>
              <a:t>、高等教育及职业发展教育等。</a:t>
            </a:r>
          </a:p>
        </p:txBody>
      </p:sp>
    </p:spTree>
    <p:extLst>
      <p:ext uri="{BB962C8B-B14F-4D97-AF65-F5344CB8AC3E}">
        <p14:creationId xmlns:p14="http://schemas.microsoft.com/office/powerpoint/2010/main" val="15783097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3" y="1171074"/>
            <a:ext cx="11451861" cy="44604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）知牛网利用大数据，帮助教师实现个性化教学</a:t>
            </a:r>
          </a:p>
          <a:p>
            <a:pPr marL="0" indent="0">
              <a:buNone/>
            </a:pPr>
            <a:r>
              <a:rPr lang="zh-CN" altLang="en-US" sz="3200" b="1" dirty="0">
                <a:solidFill>
                  <a:srgbClr val="002060"/>
                </a:solidFill>
                <a:latin typeface="楷体_GB2312" pitchFamily="49" charset="-122"/>
                <a:ea typeface="楷体_GB2312" pitchFamily="49" charset="-122"/>
              </a:rPr>
              <a:t>知牛网，采用开放云平台模式，将先进的交互式微课、大数据和教育技术完美结合。</a:t>
            </a:r>
          </a:p>
          <a:p>
            <a:pPr marL="0" indent="0">
              <a:buNone/>
            </a:pPr>
            <a:r>
              <a:rPr lang="zh-CN" altLang="en-US" sz="3200" b="1" dirty="0">
                <a:solidFill>
                  <a:srgbClr val="002060"/>
                </a:solidFill>
                <a:latin typeface="楷体_GB2312" pitchFamily="49" charset="-122"/>
                <a:ea typeface="楷体_GB2312" pitchFamily="49" charset="-122"/>
              </a:rPr>
              <a:t>知牛网可以对学情数据进行细粒度的跟踪分析，如学习进度、学习时长、每页学习情况、答题情况、错误率、疑难点等，让教师更好地读懂千差万别的学生，让每一位教师有机会了解自己的每一个学生的真实学习情况，为每一个学生提供优质、个性化的教育资源</a:t>
            </a:r>
          </a:p>
        </p:txBody>
      </p:sp>
    </p:spTree>
    <p:extLst>
      <p:ext uri="{BB962C8B-B14F-4D97-AF65-F5344CB8AC3E}">
        <p14:creationId xmlns:p14="http://schemas.microsoft.com/office/powerpoint/2010/main" val="232663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90193" y="1171074"/>
            <a:ext cx="11451861" cy="44604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）电子科大利用大数据寻找校园中最孤独的</a:t>
            </a:r>
            <a:r>
              <a:rPr lang="zh-CN" altLang="en-US" sz="3200" b="1" dirty="0" smtClean="0">
                <a:solidFill>
                  <a:srgbClr val="002060"/>
                </a:solidFill>
                <a:latin typeface="楷体_GB2312" pitchFamily="49" charset="-122"/>
                <a:ea typeface="楷体_GB2312" pitchFamily="49" charset="-122"/>
              </a:rPr>
              <a:t>人</a:t>
            </a: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a:solidFill>
                  <a:srgbClr val="002060"/>
                </a:solidFill>
                <a:latin typeface="楷体_GB2312" pitchFamily="49" charset="-122"/>
                <a:ea typeface="楷体_GB2312" pitchFamily="49" charset="-122"/>
              </a:rPr>
              <a:t>电子科大曾做过一个课题</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寻找校园中最孤独的人。他们从</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万名在校生中，采集到了</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亿多条行为数据，数据来自学生选课记录、进出图书馆、进出寝室以及食堂用餐、超市购物等数据。通过对不同的校园一卡通“一前一后刷卡”的记录进行分析，可以发现一个学生在学校有多少亲密朋友，比如恋人、闺蜜。最后，通过这个课题找到了</a:t>
            </a:r>
            <a:r>
              <a:rPr lang="en-US" altLang="zh-CN" sz="3200" b="1" dirty="0">
                <a:solidFill>
                  <a:srgbClr val="002060"/>
                </a:solidFill>
                <a:latin typeface="楷体_GB2312" pitchFamily="49" charset="-122"/>
                <a:ea typeface="楷体_GB2312" pitchFamily="49" charset="-122"/>
              </a:rPr>
              <a:t>800</a:t>
            </a:r>
            <a:r>
              <a:rPr lang="zh-CN" altLang="en-US" sz="3200" b="1" dirty="0">
                <a:solidFill>
                  <a:srgbClr val="002060"/>
                </a:solidFill>
                <a:latin typeface="楷体_GB2312" pitchFamily="49" charset="-122"/>
                <a:ea typeface="楷体_GB2312" pitchFamily="49" charset="-122"/>
              </a:rPr>
              <a:t>多个校园中最孤独的人，他们平均在校两年半时间，一个知心朋友都没有。这些人中的</a:t>
            </a:r>
            <a:r>
              <a:rPr lang="en-US" altLang="zh-CN" sz="3200" b="1" dirty="0">
                <a:solidFill>
                  <a:srgbClr val="002060"/>
                </a:solidFill>
                <a:latin typeface="楷体_GB2312" pitchFamily="49" charset="-122"/>
                <a:ea typeface="楷体_GB2312" pitchFamily="49" charset="-122"/>
              </a:rPr>
              <a:t>17%</a:t>
            </a:r>
            <a:r>
              <a:rPr lang="zh-CN" altLang="en-US" sz="3200" b="1" dirty="0">
                <a:solidFill>
                  <a:srgbClr val="002060"/>
                </a:solidFill>
                <a:latin typeface="楷体_GB2312" pitchFamily="49" charset="-122"/>
                <a:ea typeface="楷体_GB2312" pitchFamily="49" charset="-122"/>
              </a:rPr>
              <a:t>可能产生心理疾病，剩下的则可能用意志力暂时战胜了症状，但需要学校和家长重点予以关爱。</a:t>
            </a:r>
          </a:p>
        </p:txBody>
      </p:sp>
    </p:spTree>
    <p:extLst>
      <p:ext uri="{BB962C8B-B14F-4D97-AF65-F5344CB8AC3E}">
        <p14:creationId xmlns:p14="http://schemas.microsoft.com/office/powerpoint/2010/main" val="37509019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45050" y="329245"/>
            <a:ext cx="11451861" cy="44604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）可汗学院的学习数据分析</a:t>
            </a:r>
          </a:p>
          <a:p>
            <a:pPr marL="0" indent="0">
              <a:buNone/>
            </a:pPr>
            <a:r>
              <a:rPr lang="zh-CN" altLang="en-US" sz="3200" b="1" dirty="0">
                <a:solidFill>
                  <a:srgbClr val="002060"/>
                </a:solidFill>
                <a:latin typeface="楷体_GB2312" pitchFamily="49" charset="-122"/>
                <a:ea typeface="楷体_GB2312" pitchFamily="49" charset="-122"/>
              </a:rPr>
              <a:t>可汗学院是全球闻名的在线学习平台，它们在学习平台中就利用了学习分析技术来搜集、分析学生学习过程的数据，并将数据分析后以可视化图形、图表的方式直观地展示出来供教师及研究人员分析使用。</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4097" y="2674710"/>
            <a:ext cx="6356687" cy="3537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1613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91795" y="2322286"/>
            <a:ext cx="11016433" cy="15576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：视频：可汗学院大数据、学习分析技术应用</a:t>
            </a:r>
          </a:p>
          <a:p>
            <a:pPr marL="0" indent="0" algn="ctr">
              <a:buNone/>
            </a:pPr>
            <a:r>
              <a:rPr lang="zh-CN" altLang="en-US" sz="3200" b="1" dirty="0">
                <a:solidFill>
                  <a:srgbClr val="002060"/>
                </a:solidFill>
                <a:latin typeface="楷体_GB2312" pitchFamily="49" charset="-122"/>
                <a:ea typeface="楷体_GB2312" pitchFamily="49" charset="-122"/>
              </a:rPr>
              <a:t>见网络资源学习平台。</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7448286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30401" y="2867007"/>
            <a:ext cx="8752114"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活动</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智慧教育、智慧校园、智慧教室</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6744" y="1026748"/>
            <a:ext cx="12191999"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了解智慧教育的概念、内涵及其应用，了解智慧校园、智慧教室的相关知识。</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智慧教育的理论及其实践</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智慧校园与智慧教室</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763366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步：教师借助课件及材料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讲解智慧教育的定义、内涵及其应用的基本内容。</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步：学生自主阅读材料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，了解智慧校园与智慧教室的基本内容。</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步：学生课后通过网络搜集与智慧教育、智慧校园、智慧教室的相关信息，通过</a:t>
            </a:r>
            <a:r>
              <a:rPr lang="en-US" altLang="zh-CN" sz="3200" b="1" dirty="0">
                <a:solidFill>
                  <a:srgbClr val="002060"/>
                </a:solidFill>
                <a:latin typeface="楷体_GB2312" pitchFamily="49" charset="-122"/>
                <a:ea typeface="楷体_GB2312" pitchFamily="49" charset="-122"/>
              </a:rPr>
              <a:t>QQ</a:t>
            </a:r>
            <a:r>
              <a:rPr lang="zh-CN" altLang="en-US" sz="3200" b="1" dirty="0">
                <a:solidFill>
                  <a:srgbClr val="002060"/>
                </a:solidFill>
                <a:latin typeface="楷体_GB2312" pitchFamily="49" charset="-122"/>
                <a:ea typeface="楷体_GB2312" pitchFamily="49" charset="-122"/>
              </a:rPr>
              <a:t>群、微信群等工具在学习小组内交流彼此的看法。</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0910" y="1093563"/>
            <a:ext cx="10191603" cy="4524315"/>
          </a:xfrm>
          <a:prstGeom prst="rect">
            <a:avLst/>
          </a:prstGeom>
        </p:spPr>
        <p:txBody>
          <a:bodyPr wrap="square">
            <a:spAutoFit/>
          </a:bodyPr>
          <a:lstStyle/>
          <a:p>
            <a:pPr algn="ctr"/>
            <a:r>
              <a:rPr lang="zh-CN" altLang="en-US" sz="3200" b="1" dirty="0" smtClean="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智慧教育的理论及其</a:t>
            </a:r>
            <a:r>
              <a:rPr lang="zh-CN" altLang="en-US" sz="3200" b="1" dirty="0" smtClean="0">
                <a:solidFill>
                  <a:srgbClr val="002060"/>
                </a:solidFill>
                <a:latin typeface="楷体_GB2312" pitchFamily="49" charset="-122"/>
                <a:ea typeface="楷体_GB2312" pitchFamily="49" charset="-122"/>
              </a:rPr>
              <a:t>实践</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（一）什么是智慧教育</a:t>
            </a:r>
          </a:p>
          <a:p>
            <a:r>
              <a:rPr lang="zh-CN" altLang="en-US" sz="3200" b="1" dirty="0">
                <a:solidFill>
                  <a:srgbClr val="002060"/>
                </a:solidFill>
                <a:latin typeface="楷体_GB2312" pitchFamily="49" charset="-122"/>
                <a:ea typeface="楷体_GB2312" pitchFamily="49" charset="-122"/>
              </a:rPr>
              <a:t>智慧教育是指以物联网、云计算、大数据处理、无线宽带网络为代表的一批新兴信息技术为基础，以智能设备和互联网等为依托，以教育资源建设为中心，以各项配套保障措施为基础，以深入实施教育体制改革为主导，全面构建网络化、数字化、个性化、智能化的现代教育体系</a:t>
            </a:r>
          </a:p>
          <a:p>
            <a:pPr algn="ct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250654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023" y="1514477"/>
            <a:ext cx="10191603"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（二）智慧教育的特征分析</a:t>
            </a:r>
          </a:p>
          <a:p>
            <a:r>
              <a:rPr lang="en-US" altLang="zh-CN" sz="3200" b="1" dirty="0" smtClean="0">
                <a:solidFill>
                  <a:srgbClr val="002060"/>
                </a:solidFill>
                <a:latin typeface="楷体_GB2312" pitchFamily="49" charset="-122"/>
                <a:ea typeface="楷体_GB2312" pitchFamily="49" charset="-122"/>
              </a:rPr>
              <a:t>1</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智慧教育的教育特征</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）信息技术与教育的深度</a:t>
            </a:r>
            <a:r>
              <a:rPr lang="zh-CN" altLang="en-US" sz="3200" b="1" dirty="0" smtClean="0">
                <a:solidFill>
                  <a:srgbClr val="002060"/>
                </a:solidFill>
                <a:latin typeface="楷体_GB2312" pitchFamily="49" charset="-122"/>
                <a:ea typeface="楷体_GB2312" pitchFamily="49" charset="-122"/>
              </a:rPr>
              <a:t>融合</a:t>
            </a:r>
            <a:endParaRPr lang="zh-CN" altLang="en-US" sz="3200" b="1" dirty="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）全球教育资源无缝整合</a:t>
            </a:r>
            <a:r>
              <a:rPr lang="zh-CN" altLang="en-US" sz="3200" b="1" dirty="0" smtClean="0">
                <a:solidFill>
                  <a:srgbClr val="002060"/>
                </a:solidFill>
                <a:latin typeface="楷体_GB2312" pitchFamily="49" charset="-122"/>
                <a:ea typeface="楷体_GB2312" pitchFamily="49" charset="-122"/>
              </a:rPr>
              <a:t>共享</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）无处不在的开放、按需</a:t>
            </a:r>
            <a:r>
              <a:rPr lang="zh-CN" altLang="en-US" sz="3200" b="1" dirty="0" smtClean="0">
                <a:solidFill>
                  <a:srgbClr val="002060"/>
                </a:solidFill>
                <a:latin typeface="楷体_GB2312" pitchFamily="49" charset="-122"/>
                <a:ea typeface="楷体_GB2312" pitchFamily="49" charset="-122"/>
              </a:rPr>
              <a:t>学习</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）生态高效的教育</a:t>
            </a:r>
            <a:r>
              <a:rPr lang="zh-CN" altLang="en-US" sz="3200" b="1" dirty="0" smtClean="0">
                <a:solidFill>
                  <a:srgbClr val="002060"/>
                </a:solidFill>
                <a:latin typeface="楷体_GB2312" pitchFamily="49" charset="-122"/>
                <a:ea typeface="楷体_GB2312" pitchFamily="49" charset="-122"/>
              </a:rPr>
              <a:t>管理</a:t>
            </a:r>
            <a:endParaRPr lang="en-US" altLang="zh-CN" sz="3200" b="1" dirty="0" smtClean="0">
              <a:solidFill>
                <a:srgbClr val="002060"/>
              </a:solidFill>
              <a:latin typeface="楷体_GB2312" pitchFamily="49" charset="-122"/>
              <a:ea typeface="楷体_GB2312" pitchFamily="49" charset="-122"/>
            </a:endParaRPr>
          </a:p>
          <a:p>
            <a:r>
              <a:rPr lang="zh-CN" altLang="en-US" sz="3200" b="1" dirty="0" smtClean="0">
                <a:solidFill>
                  <a:srgbClr val="002060"/>
                </a:solidFill>
                <a:latin typeface="楷体_GB2312" pitchFamily="49" charset="-122"/>
                <a:ea typeface="楷体_GB2312" pitchFamily="49" charset="-122"/>
              </a:rPr>
              <a:t>（</a:t>
            </a:r>
            <a:r>
              <a:rPr lang="en-US" altLang="zh-CN" sz="3200" b="1" dirty="0" smtClean="0">
                <a:solidFill>
                  <a:srgbClr val="002060"/>
                </a:solidFill>
                <a:latin typeface="楷体_GB2312" pitchFamily="49" charset="-122"/>
                <a:ea typeface="楷体_GB2312" pitchFamily="49" charset="-122"/>
              </a:rPr>
              <a:t>5</a:t>
            </a:r>
            <a:r>
              <a:rPr lang="zh-CN" altLang="en-US" sz="3200" b="1" dirty="0" smtClean="0">
                <a:solidFill>
                  <a:srgbClr val="002060"/>
                </a:solidFill>
                <a:latin typeface="楷体_GB2312" pitchFamily="49" charset="-122"/>
                <a:ea typeface="楷体_GB2312" pitchFamily="49" charset="-122"/>
              </a:rPr>
              <a:t>）基于大数据的学习分析与评价 </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83216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885371" y="2664059"/>
            <a:ext cx="11059886"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信息化背景下中小学教育形态发展趋势</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023" y="720124"/>
            <a:ext cx="10191603" cy="403187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智慧教育的技术特征</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）情境感知</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）无缝</a:t>
            </a:r>
            <a:r>
              <a:rPr lang="zh-CN" altLang="en-US" sz="3200" b="1" dirty="0" smtClean="0">
                <a:solidFill>
                  <a:srgbClr val="002060"/>
                </a:solidFill>
                <a:latin typeface="楷体_GB2312" pitchFamily="49" charset="-122"/>
                <a:ea typeface="楷体_GB2312" pitchFamily="49" charset="-122"/>
              </a:rPr>
              <a:t>连接</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）全向交互</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）智能管控</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）按需推送</a:t>
            </a:r>
          </a:p>
          <a:p>
            <a:r>
              <a:rPr lang="zh-CN" altLang="en-US" sz="3200" b="1" dirty="0" smtClean="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）可视化 </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806711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023" y="1808695"/>
            <a:ext cx="10191603"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（三）智慧教育背景下的中小学</a:t>
            </a:r>
            <a:r>
              <a:rPr lang="zh-CN" altLang="en-US" sz="3200" b="1" dirty="0" smtClean="0">
                <a:solidFill>
                  <a:srgbClr val="002060"/>
                </a:solidFill>
                <a:latin typeface="楷体_GB2312" pitchFamily="49" charset="-122"/>
                <a:ea typeface="楷体_GB2312" pitchFamily="49" charset="-122"/>
              </a:rPr>
              <a:t>教育</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建设智慧校园、智慧教室，实现资源共享</a:t>
            </a:r>
          </a:p>
          <a:p>
            <a:r>
              <a:rPr lang="en-US" altLang="zh-CN" sz="3200" b="1" dirty="0" smtClean="0">
                <a:solidFill>
                  <a:srgbClr val="002060"/>
                </a:solidFill>
                <a:latin typeface="楷体_GB2312" pitchFamily="49" charset="-122"/>
                <a:ea typeface="楷体_GB2312" pitchFamily="49" charset="-122"/>
              </a:rPr>
              <a:t>2</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促进学习理念和学习方式的创新与变革</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促进中小学学习评价方式转变</a:t>
            </a:r>
          </a:p>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促进中小学教学管理的创新和变革</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5128371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20915" y="1649038"/>
            <a:ext cx="10798626" cy="3046988"/>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智慧校园与智慧</a:t>
            </a:r>
            <a:r>
              <a:rPr lang="zh-CN" altLang="en-US" sz="3200" b="1" dirty="0" smtClean="0">
                <a:solidFill>
                  <a:srgbClr val="002060"/>
                </a:solidFill>
                <a:latin typeface="楷体_GB2312" pitchFamily="49" charset="-122"/>
                <a:ea typeface="楷体_GB2312" pitchFamily="49" charset="-122"/>
              </a:rPr>
              <a:t>教室</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（一）智慧校园</a:t>
            </a:r>
          </a:p>
          <a:p>
            <a:r>
              <a:rPr lang="zh-CN" altLang="en-US" sz="3200" b="1" dirty="0">
                <a:solidFill>
                  <a:srgbClr val="002060"/>
                </a:solidFill>
                <a:latin typeface="楷体_GB2312" pitchFamily="49" charset="-122"/>
                <a:ea typeface="楷体_GB2312" pitchFamily="49" charset="-122"/>
              </a:rPr>
              <a:t>智慧校园指的是以物联网为基础的智慧化校园工作、学习和生活的一体化环境，这个一体化环境以各种应用服务系统为载体，将教学、科研、管理和校园生活进行充分融合</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2018</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月</a:t>
            </a:r>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日，国家标准</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智慧校园总体框架</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发布。</a:t>
            </a:r>
          </a:p>
        </p:txBody>
      </p:sp>
    </p:spTree>
    <p:extLst>
      <p:ext uri="{BB962C8B-B14F-4D97-AF65-F5344CB8AC3E}">
        <p14:creationId xmlns:p14="http://schemas.microsoft.com/office/powerpoint/2010/main" val="10052853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3830" y="212124"/>
            <a:ext cx="10798626"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（二）智慧教室</a:t>
            </a:r>
          </a:p>
          <a:p>
            <a:r>
              <a:rPr lang="zh-CN" altLang="en-US" sz="3200" b="1" dirty="0">
                <a:solidFill>
                  <a:srgbClr val="002060"/>
                </a:solidFill>
                <a:latin typeface="楷体_GB2312" pitchFamily="49" charset="-122"/>
                <a:ea typeface="楷体_GB2312" pitchFamily="49" charset="-122"/>
              </a:rPr>
              <a:t>智慧</a:t>
            </a:r>
            <a:r>
              <a:rPr lang="zh-CN" altLang="en-US" sz="3200" b="1" dirty="0" smtClean="0">
                <a:solidFill>
                  <a:srgbClr val="002060"/>
                </a:solidFill>
                <a:latin typeface="楷体_GB2312" pitchFamily="49" charset="-122"/>
                <a:ea typeface="楷体_GB2312" pitchFamily="49" charset="-122"/>
              </a:rPr>
              <a:t>教室是</a:t>
            </a:r>
            <a:r>
              <a:rPr lang="zh-CN" altLang="en-US" sz="3200" b="1" dirty="0">
                <a:solidFill>
                  <a:srgbClr val="002060"/>
                </a:solidFill>
                <a:latin typeface="楷体_GB2312" pitchFamily="49" charset="-122"/>
                <a:ea typeface="楷体_GB2312" pitchFamily="49" charset="-122"/>
              </a:rPr>
              <a:t>数字教室和未来教室的一种形式，是一种新型的教育形式，有别于传统授听课方式，智慧教室运用现代化手段切入整个教学过程，让课堂变得简单、高效、智能，有助于开发学生自主思考与学习的能力。</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6489" y="3231126"/>
            <a:ext cx="6051240" cy="3019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29488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037648" y="2238675"/>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4  </a:t>
            </a:r>
            <a:r>
              <a:rPr lang="zh-CN" altLang="en-US" sz="3600" b="1" dirty="0">
                <a:solidFill>
                  <a:srgbClr val="002060"/>
                </a:solidFill>
                <a:latin typeface="楷体_GB2312" pitchFamily="49" charset="-122"/>
                <a:ea typeface="楷体_GB2312" pitchFamily="49" charset="-122"/>
              </a:rPr>
              <a:t>信息技术促进下的教育变革</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269335" y="1078285"/>
            <a:ext cx="9311148" cy="4031873"/>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r>
              <a:rPr lang="zh-CN" altLang="en-US" sz="3200" b="1" dirty="0">
                <a:solidFill>
                  <a:srgbClr val="002060"/>
                </a:solidFill>
                <a:latin typeface="楷体_GB2312" pitchFamily="49" charset="-122"/>
                <a:ea typeface="楷体_GB2312" pitchFamily="49" charset="-122"/>
              </a:rPr>
              <a:t>了解信息技术促进下的教育变革的原理、策略与方向，形成基本的对未来学习变革的认知。</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		</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zh-CN" altLang="en-US" sz="3200" b="1" dirty="0">
                <a:solidFill>
                  <a:srgbClr val="002060"/>
                </a:solidFill>
                <a:latin typeface="楷体_GB2312" pitchFamily="49" charset="-122"/>
                <a:ea typeface="楷体_GB2312" pitchFamily="49" charset="-122"/>
              </a:rPr>
              <a:t>信息技术促进下的教育变革</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931648"/>
            <a:ext cx="11198055" cy="3046988"/>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步：以学习小组为单位学习材料，教师通过参与小组学习的形式进行学习指导。</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步：学生根据自己课程内容的学习结合自身的认识，在学习小组内就信息技术促进下的教育变革这一话题交流彼此的看法。</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7053" y="989975"/>
            <a:ext cx="11000203" cy="4031873"/>
          </a:xfrm>
          <a:prstGeom prst="rect">
            <a:avLst/>
          </a:prstGeom>
        </p:spPr>
        <p:txBody>
          <a:bodyPr wrap="square">
            <a:spAutoFit/>
          </a:bodyPr>
          <a:lstStyle/>
          <a:p>
            <a:pPr algn="ctr"/>
            <a:r>
              <a:rPr lang="zh-CN" altLang="en-US" sz="3200" b="1" dirty="0">
                <a:solidFill>
                  <a:srgbClr val="002060"/>
                </a:solidFill>
                <a:latin typeface="楷体_GB2312" pitchFamily="49" charset="-122"/>
                <a:ea typeface="楷体_GB2312" pitchFamily="49" charset="-122"/>
              </a:rPr>
              <a:t>材料  信息技术促进下的教育</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（一）信息技术促进教育变革的</a:t>
            </a:r>
            <a:r>
              <a:rPr lang="zh-CN" altLang="en-US" sz="3200" b="1" dirty="0" smtClean="0">
                <a:solidFill>
                  <a:srgbClr val="002060"/>
                </a:solidFill>
                <a:latin typeface="楷体_GB2312" pitchFamily="49" charset="-122"/>
                <a:ea typeface="楷体_GB2312" pitchFamily="49" charset="-122"/>
              </a:rPr>
              <a:t>机理</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由于信息技术改变了知识的存在形态，从而适应了信息社会对信息的存载</a:t>
            </a:r>
            <a:r>
              <a:rPr lang="zh-CN" altLang="en-US" sz="3200" b="1" dirty="0" smtClean="0">
                <a:solidFill>
                  <a:srgbClr val="002060"/>
                </a:solidFill>
                <a:latin typeface="楷体_GB2312" pitchFamily="49" charset="-122"/>
                <a:ea typeface="楷体_GB2312" pitchFamily="49" charset="-122"/>
              </a:rPr>
              <a:t>要求</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由于信息技术提供了丰富的信息表征</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表现形式，从而改变学生的</a:t>
            </a:r>
            <a:r>
              <a:rPr lang="zh-CN" altLang="en-US" sz="3200" b="1" dirty="0" smtClean="0">
                <a:solidFill>
                  <a:srgbClr val="002060"/>
                </a:solidFill>
                <a:latin typeface="楷体_GB2312" pitchFamily="49" charset="-122"/>
                <a:ea typeface="楷体_GB2312" pitchFamily="49" charset="-122"/>
              </a:rPr>
              <a:t>认知方式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由于信息技术改变了人类活动的时空结构，从而改变人们的</a:t>
            </a:r>
            <a:r>
              <a:rPr lang="zh-CN" altLang="en-US" sz="3200" b="1" dirty="0" smtClean="0">
                <a:solidFill>
                  <a:srgbClr val="002060"/>
                </a:solidFill>
                <a:latin typeface="楷体_GB2312" pitchFamily="49" charset="-122"/>
                <a:ea typeface="楷体_GB2312" pitchFamily="49" charset="-122"/>
              </a:rPr>
              <a:t>学习方式</a:t>
            </a:r>
            <a:endParaRPr lang="en-US" altLang="zh-CN" sz="32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98311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968" y="1309290"/>
            <a:ext cx="11000203" cy="3539430"/>
          </a:xfrm>
          <a:prstGeom prst="rect">
            <a:avLst/>
          </a:prstGeom>
        </p:spPr>
        <p:txBody>
          <a:bodyPr wrap="square">
            <a:spAutoFit/>
          </a:bodyPr>
          <a:lstStyle/>
          <a:p>
            <a:r>
              <a:rPr lang="en-US" altLang="zh-CN" sz="3200" b="1" dirty="0" smtClean="0">
                <a:solidFill>
                  <a:srgbClr val="002060"/>
                </a:solidFill>
                <a:latin typeface="楷体_GB2312" pitchFamily="49" charset="-122"/>
                <a:ea typeface="楷体_GB2312" pitchFamily="49" charset="-122"/>
              </a:rPr>
              <a:t>4</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由于信息技术改变了人类信息活动的社会主体结构、参与方式以及对信息资源的拥有关系，从而改变参与者之间的教育</a:t>
            </a:r>
            <a:r>
              <a:rPr lang="zh-CN" altLang="en-US" sz="3200" b="1" dirty="0" smtClean="0">
                <a:solidFill>
                  <a:srgbClr val="002060"/>
                </a:solidFill>
                <a:latin typeface="楷体_GB2312" pitchFamily="49" charset="-122"/>
                <a:ea typeface="楷体_GB2312" pitchFamily="49" charset="-122"/>
              </a:rPr>
              <a:t>关系</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由于信息技术为学习提供了丰富的信息交互渠道，从而改变知识的</a:t>
            </a:r>
            <a:r>
              <a:rPr lang="zh-CN" altLang="en-US" sz="3200" b="1" dirty="0" smtClean="0">
                <a:solidFill>
                  <a:srgbClr val="002060"/>
                </a:solidFill>
                <a:latin typeface="楷体_GB2312" pitchFamily="49" charset="-122"/>
                <a:ea typeface="楷体_GB2312" pitchFamily="49" charset="-122"/>
              </a:rPr>
              <a:t>生产方式</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由于信息技术提供了行为主体的智能代理功能，从而改变学习的生态系统</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49968" y="206205"/>
            <a:ext cx="11000203" cy="649408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（二）信息技术促进下未来教育的变革方向</a:t>
            </a:r>
          </a:p>
          <a:p>
            <a:r>
              <a:rPr lang="zh-CN" altLang="en-US" sz="3200" b="1" dirty="0">
                <a:solidFill>
                  <a:srgbClr val="002060"/>
                </a:solidFill>
                <a:latin typeface="楷体_GB2312" pitchFamily="49" charset="-122"/>
                <a:ea typeface="楷体_GB2312" pitchFamily="49" charset="-122"/>
              </a:rPr>
              <a:t>从分析信息技术促进教育变革的内在机理出发，结合信息技术的发展与未来教育变革的内在要求，可以对信息技术促进下未来教育的变革方向做以下几个方面的考虑。</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推进智慧环境</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推进课程形态</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推进教学范式</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推进学习方式</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推进评价模式</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推进教育管理</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7.</a:t>
            </a:r>
            <a:r>
              <a:rPr lang="zh-CN" altLang="en-US" sz="3200" b="1" dirty="0">
                <a:solidFill>
                  <a:srgbClr val="002060"/>
                </a:solidFill>
                <a:latin typeface="楷体_GB2312" pitchFamily="49" charset="-122"/>
                <a:ea typeface="楷体_GB2312" pitchFamily="49" charset="-122"/>
              </a:rPr>
              <a:t>推进教师发展</a:t>
            </a:r>
            <a:r>
              <a:rPr lang="zh-CN" altLang="en-US" sz="3200" b="1" dirty="0" smtClean="0">
                <a:solidFill>
                  <a:srgbClr val="002060"/>
                </a:solidFill>
                <a:latin typeface="楷体_GB2312" pitchFamily="49" charset="-122"/>
                <a:ea typeface="楷体_GB2312" pitchFamily="49" charset="-122"/>
              </a:rPr>
              <a:t>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8.</a:t>
            </a:r>
            <a:r>
              <a:rPr lang="zh-CN" altLang="en-US" sz="3200" b="1" dirty="0">
                <a:solidFill>
                  <a:srgbClr val="002060"/>
                </a:solidFill>
                <a:latin typeface="楷体_GB2312" pitchFamily="49" charset="-122"/>
                <a:ea typeface="楷体_GB2312" pitchFamily="49" charset="-122"/>
              </a:rPr>
              <a:t>推进学校</a:t>
            </a:r>
            <a:r>
              <a:rPr lang="zh-CN" altLang="en-US" sz="3200" b="1" dirty="0" smtClean="0">
                <a:solidFill>
                  <a:srgbClr val="002060"/>
                </a:solidFill>
                <a:latin typeface="楷体_GB2312" pitchFamily="49" charset="-122"/>
                <a:ea typeface="楷体_GB2312" pitchFamily="49" charset="-122"/>
              </a:rPr>
              <a:t>组织变革</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推进教育服务方式的变革</a:t>
            </a:r>
          </a:p>
        </p:txBody>
      </p:sp>
    </p:spTree>
    <p:extLst>
      <p:ext uri="{BB962C8B-B14F-4D97-AF65-F5344CB8AC3E}">
        <p14:creationId xmlns:p14="http://schemas.microsoft.com/office/powerpoint/2010/main" val="33287435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3" y="484068"/>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smtClean="0">
                <a:solidFill>
                  <a:srgbClr val="002060"/>
                </a:solidFill>
                <a:latin typeface="楷体_GB2312" pitchFamily="49" charset="-122"/>
                <a:ea typeface="楷体_GB2312" pitchFamily="49" charset="-122"/>
              </a:rPr>
              <a:t>了解</a:t>
            </a:r>
            <a:r>
              <a:rPr lang="zh-CN" altLang="en-US" sz="3200" b="1" dirty="0">
                <a:solidFill>
                  <a:srgbClr val="002060"/>
                </a:solidFill>
                <a:latin typeface="楷体_GB2312" pitchFamily="49" charset="-122"/>
                <a:ea typeface="楷体_GB2312" pitchFamily="49" charset="-122"/>
              </a:rPr>
              <a:t>教育信息化背景下中小学教育形态发展趋势，理解“互联网</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学习环境下教师将承担怎样的信息角色。</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教育信息化背景下中小学教育形态发展的</a:t>
            </a:r>
            <a:r>
              <a:rPr lang="zh-CN" altLang="en-US" sz="3200" b="1" dirty="0" smtClean="0">
                <a:solidFill>
                  <a:srgbClr val="002060"/>
                </a:solidFill>
                <a:latin typeface="楷体_GB2312" pitchFamily="49" charset="-122"/>
                <a:ea typeface="楷体_GB2312" pitchFamily="49" charset="-122"/>
              </a:rPr>
              <a:t>趋势</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1353269"/>
            <a:ext cx="11308246" cy="33470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smtClean="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步：以小组为单位学习材料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，并在小组内相互交流，教师通过参与到学生学习小组交流的方式形成学习指导。</a:t>
            </a:r>
          </a:p>
          <a:p>
            <a:pPr marL="0" indent="0">
              <a:buNone/>
            </a:pPr>
            <a:r>
              <a:rPr lang="zh-CN" altLang="en-US" sz="3200" b="1" dirty="0" smtClean="0">
                <a:solidFill>
                  <a:srgbClr val="002060"/>
                </a:solidFill>
                <a:latin typeface="楷体_GB2312" pitchFamily="49" charset="-122"/>
                <a:ea typeface="楷体_GB2312" pitchFamily="49" charset="-122"/>
              </a:rPr>
              <a:t>第</a:t>
            </a:r>
            <a:r>
              <a:rPr lang="en-US" altLang="zh-CN" sz="3200" b="1" dirty="0" smtClean="0">
                <a:solidFill>
                  <a:srgbClr val="002060"/>
                </a:solidFill>
                <a:latin typeface="楷体_GB2312" pitchFamily="49" charset="-122"/>
                <a:ea typeface="楷体_GB2312" pitchFamily="49" charset="-122"/>
              </a:rPr>
              <a:t>2</a:t>
            </a:r>
            <a:r>
              <a:rPr lang="zh-CN" altLang="en-US" sz="3200" b="1" dirty="0" smtClean="0">
                <a:solidFill>
                  <a:srgbClr val="002060"/>
                </a:solidFill>
                <a:latin typeface="楷体_GB2312" pitchFamily="49" charset="-122"/>
                <a:ea typeface="楷体_GB2312" pitchFamily="49" charset="-122"/>
              </a:rPr>
              <a:t>步</a:t>
            </a:r>
            <a:r>
              <a:rPr lang="zh-CN" altLang="en-US" sz="3200" b="1" dirty="0">
                <a:solidFill>
                  <a:srgbClr val="002060"/>
                </a:solidFill>
                <a:latin typeface="楷体_GB2312" pitchFamily="49" charset="-122"/>
                <a:ea typeface="楷体_GB2312" pitchFamily="49" charset="-122"/>
              </a:rPr>
              <a:t>：学生根据本模块的学习结合自己的认识，在学习小组内相互交流，谈谈自己对教育信息化背景下中小学教育形态发展趋势的认识。</a:t>
            </a: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371260"/>
            <a:ext cx="9976752" cy="61922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教育信息化背景下中小学教育形态发展的</a:t>
            </a:r>
            <a:r>
              <a:rPr lang="zh-CN" altLang="en-US" sz="3200" b="1" dirty="0" smtClean="0">
                <a:solidFill>
                  <a:srgbClr val="002060"/>
                </a:solidFill>
                <a:latin typeface="楷体_GB2312" pitchFamily="49" charset="-122"/>
                <a:ea typeface="楷体_GB2312" pitchFamily="49" charset="-122"/>
              </a:rPr>
              <a:t>趋势</a:t>
            </a:r>
            <a:endParaRPr lang="en-US" altLang="zh-CN" sz="3200" b="1" dirty="0" smtClean="0">
              <a:solidFill>
                <a:srgbClr val="002060"/>
              </a:solidFill>
              <a:latin typeface="楷体_GB2312" pitchFamily="49" charset="-122"/>
              <a:ea typeface="楷体_GB2312" pitchFamily="49" charset="-122"/>
            </a:endParaRPr>
          </a:p>
          <a:p>
            <a:pPr marL="0" indent="0">
              <a:buNone/>
            </a:pPr>
            <a:endParaRPr lang="en-US" altLang="zh-CN" sz="3200" b="1" dirty="0" smtClean="0">
              <a:solidFill>
                <a:srgbClr val="002060"/>
              </a:solidFill>
              <a:latin typeface="楷体_GB2312" pitchFamily="49" charset="-122"/>
              <a:ea typeface="楷体_GB2312" pitchFamily="49" charset="-122"/>
            </a:endParaRPr>
          </a:p>
          <a:p>
            <a:pPr marL="0" indent="0">
              <a:buNone/>
            </a:pPr>
            <a:r>
              <a:rPr lang="zh-CN" altLang="en-US" sz="3200" b="1" dirty="0" smtClean="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一）在线学习与混合</a:t>
            </a:r>
            <a:r>
              <a:rPr lang="zh-CN" altLang="en-US" sz="3200" b="1" dirty="0" smtClean="0">
                <a:solidFill>
                  <a:srgbClr val="002060"/>
                </a:solidFill>
                <a:latin typeface="楷体_GB2312" pitchFamily="49" charset="-122"/>
                <a:ea typeface="楷体_GB2312" pitchFamily="49" charset="-122"/>
              </a:rPr>
              <a:t>学习</a:t>
            </a:r>
            <a:endParaRPr lang="en-US" altLang="zh-CN" sz="3200" b="1" dirty="0" smtClean="0">
              <a:solidFill>
                <a:srgbClr val="002060"/>
              </a:solidFill>
              <a:latin typeface="楷体_GB2312" pitchFamily="49" charset="-122"/>
              <a:ea typeface="楷体_GB2312" pitchFamily="49" charset="-122"/>
            </a:endParaRP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在线学习</a:t>
            </a:r>
          </a:p>
          <a:p>
            <a:pPr marL="0" indent="0">
              <a:buNone/>
            </a:pPr>
            <a:r>
              <a:rPr lang="zh-CN" altLang="en-US" sz="3200" b="1" dirty="0">
                <a:solidFill>
                  <a:srgbClr val="002060"/>
                </a:solidFill>
                <a:latin typeface="楷体_GB2312" pitchFamily="49" charset="-122"/>
                <a:ea typeface="楷体_GB2312" pitchFamily="49" charset="-122"/>
              </a:rPr>
              <a:t>在线学习是指以现代通讯技术与计算机网络技术为基础，采用远程传输、双向交互的方式来传递数字化教学材料（包括文本、图片、动画、视频、声音等），学生依托计算机及其网络或手机、平板电脑等移动设备来完成学习的一种远程学习方式</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pPr marL="0" indent="0">
              <a:buNone/>
            </a:pP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371260"/>
            <a:ext cx="9976752" cy="648674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）学习时空的泛在化</a:t>
            </a:r>
          </a:p>
          <a:p>
            <a:pPr marL="0" indent="0">
              <a:buNone/>
            </a:pPr>
            <a:r>
              <a:rPr lang="zh-CN" altLang="en-US" sz="3200" b="1" dirty="0">
                <a:solidFill>
                  <a:srgbClr val="002060"/>
                </a:solidFill>
                <a:latin typeface="楷体_GB2312" pitchFamily="49" charset="-122"/>
                <a:ea typeface="楷体_GB2312" pitchFamily="49" charset="-122"/>
              </a:rPr>
              <a:t>基于互联网的在线学习打破了传统教室学习中物理空间、时间对学习的限制作用。网络的开放性、传输的广泛性为在线学习创设了泛在化的学习时空。在这样的情境下发生的学习，对学生来说，学习的自我把握度加大了，学习变得易于实现与控制。一方面对于学生来说，学习地点更加灵活，学习的物理空间可以由学生自由掌握。另一方面，学习时间可控，流程可控，学生可以根据自己的需求任意安排学习的时间。学习时空的泛在化，可以把学生从原有学习的物理空间、时间的束缚中解放出来，学生可以按照自己的需求灵活地安排自己的学习时间、地点，从而为自己的学习设计最佳的学习路径。</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）学习资源丰富</a:t>
            </a:r>
          </a:p>
          <a:p>
            <a:pPr marL="0" indent="0">
              <a:buNone/>
            </a:pPr>
            <a:r>
              <a:rPr lang="zh-CN" altLang="en-US" sz="3200" b="1" dirty="0">
                <a:solidFill>
                  <a:srgbClr val="002060"/>
                </a:solidFill>
                <a:latin typeface="楷体_GB2312" pitchFamily="49" charset="-122"/>
                <a:ea typeface="楷体_GB2312" pitchFamily="49" charset="-122"/>
              </a:rPr>
              <a:t>基于互联网的在线学习材料是以数字化的形式形成的，数字化材料的特点就是信息资源丰富、信息类型多样、信息连接方式非线性。在线学习能提供的学习材料不再是传统课堂中的以印刷媒体为主的单一文本、图片材料，而是集文本、图片、声音、视频、动画为一体的立体化教学材料。信息类型的多样化使在线学习的信息资源比传统课堂丰富，与教学内容相关联的补充与拓展材料丰富，这些内容详实、形式多样的材料能极大地提升学生的学习感知力。</a:t>
            </a:r>
          </a:p>
        </p:txBody>
      </p:sp>
    </p:spTree>
    <p:extLst>
      <p:ext uri="{BB962C8B-B14F-4D97-AF65-F5344CB8AC3E}">
        <p14:creationId xmlns:p14="http://schemas.microsoft.com/office/powerpoint/2010/main" val="13129223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47706" y="255146"/>
            <a:ext cx="9976752" cy="648674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）学习过程可控性强</a:t>
            </a:r>
          </a:p>
          <a:p>
            <a:pPr marL="0" indent="0">
              <a:buNone/>
            </a:pPr>
            <a:r>
              <a:rPr lang="zh-CN" altLang="en-US" sz="3200" b="1" dirty="0">
                <a:solidFill>
                  <a:srgbClr val="002060"/>
                </a:solidFill>
                <a:latin typeface="楷体_GB2312" pitchFamily="49" charset="-122"/>
                <a:ea typeface="楷体_GB2312" pitchFamily="49" charset="-122"/>
              </a:rPr>
              <a:t>以互联网技术为基础的在线学习改变了以前广播、电视时代的单向信息传输的模式。利用互联网技术的交互性，在学习过程中学生能方便地实现对学习内容展示的控制。在线学习过程中，学生可以较为方便地选择自己关注的内容，控制在线学习过程中学习材料的展示时间。在线学习提供的学习展示材料如声音、视频、动画等，学生可以在学习中控制其播放的次数、快慢。当遇到掌握较好的学习内容时，可以加快学习材料展示的速度，当遇到学习问题时，可以降低学习材料的展示速度，反复地观看，直到自己掌握为止。随着网络在线学习平台开发技术的发展，在线学习时，学生还可以在遇到问题时及时地把问题通过在线的方式向平台提交。对于常规性的问题，平台的智能系统能及时做出回答，以便保障学生的学习能比较顺利地进行。</a:t>
            </a:r>
          </a:p>
          <a:p>
            <a:pPr marL="0" indent="0">
              <a:buNone/>
            </a:pP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）学习自主性强</a:t>
            </a:r>
          </a:p>
          <a:p>
            <a:pPr marL="0" indent="0">
              <a:buNone/>
            </a:pPr>
            <a:r>
              <a:rPr lang="zh-CN" altLang="en-US" sz="3200" b="1" dirty="0">
                <a:solidFill>
                  <a:srgbClr val="002060"/>
                </a:solidFill>
                <a:latin typeface="楷体_GB2312" pitchFamily="49" charset="-122"/>
                <a:ea typeface="楷体_GB2312" pitchFamily="49" charset="-122"/>
              </a:rPr>
              <a:t>在线学习从学习的方式上讲是一种学生自主的学习。学习的地点、时间、内容大多由学生自己决定。在这个过程中，没有教师的面对面的讲解与要求，学生对教师的依赖心理会减弱，在这样的环境下会慢慢培养起独立学习的理念与习惯。在线学习从时间与空间上没有过多的限制，宽松的学习氛围可能会让学生更好地发挥他们的独立学习的能力和主观能动性。</a:t>
            </a:r>
          </a:p>
        </p:txBody>
      </p:sp>
    </p:spTree>
    <p:extLst>
      <p:ext uri="{BB962C8B-B14F-4D97-AF65-F5344CB8AC3E}">
        <p14:creationId xmlns:p14="http://schemas.microsoft.com/office/powerpoint/2010/main" val="281417654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2130</TotalTime>
  <Words>5393</Words>
  <Application>Microsoft Office PowerPoint</Application>
  <PresentationFormat>自定义</PresentationFormat>
  <Paragraphs>229</Paragraphs>
  <Slides>50</Slides>
  <Notes>3</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246</cp:revision>
  <dcterms:created xsi:type="dcterms:W3CDTF">2016-11-03T14:25:00Z</dcterms:created>
  <dcterms:modified xsi:type="dcterms:W3CDTF">2019-12-11T13:15:50Z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