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0"/>
  </p:notesMasterIdLst>
  <p:sldIdLst>
    <p:sldId id="256" r:id="rId3"/>
    <p:sldId id="277" r:id="rId4"/>
    <p:sldId id="656" r:id="rId5"/>
    <p:sldId id="660" r:id="rId6"/>
    <p:sldId id="661" r:id="rId7"/>
    <p:sldId id="657" r:id="rId8"/>
    <p:sldId id="662" r:id="rId9"/>
    <p:sldId id="663" r:id="rId10"/>
    <p:sldId id="664" r:id="rId11"/>
    <p:sldId id="666" r:id="rId12"/>
    <p:sldId id="667" r:id="rId13"/>
    <p:sldId id="668" r:id="rId14"/>
    <p:sldId id="669" r:id="rId15"/>
    <p:sldId id="670" r:id="rId16"/>
    <p:sldId id="671" r:id="rId17"/>
    <p:sldId id="673" r:id="rId18"/>
    <p:sldId id="674" r:id="rId19"/>
    <p:sldId id="675" r:id="rId20"/>
    <p:sldId id="676" r:id="rId21"/>
    <p:sldId id="677" r:id="rId22"/>
    <p:sldId id="678" r:id="rId23"/>
    <p:sldId id="679" r:id="rId24"/>
    <p:sldId id="672" r:id="rId25"/>
    <p:sldId id="680" r:id="rId26"/>
    <p:sldId id="682" r:id="rId27"/>
    <p:sldId id="681" r:id="rId28"/>
    <p:sldId id="276" r:id="rId29"/>
  </p:sldIdLst>
  <p:sldSz cx="9144000" cy="6858000" type="screen4x3"/>
  <p:notesSz cx="6858000" cy="9144000"/>
  <p:custDataLst>
    <p:tags r:id="rId31"/>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bg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FF3300"/>
    <a:srgbClr val="66CCFF"/>
    <a:srgbClr val="CCECFF"/>
    <a:srgbClr val="FFCCFF"/>
    <a:srgbClr val="CCFF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3"/>
    <p:restoredTop sz="94660"/>
  </p:normalViewPr>
  <p:slideViewPr>
    <p:cSldViewPr showGuides="1">
      <p:cViewPr varScale="1">
        <p:scale>
          <a:sx n="76" d="100"/>
          <a:sy n="76" d="100"/>
        </p:scale>
        <p:origin x="1704" y="67"/>
      </p:cViewPr>
      <p:guideLst>
        <p:guide orient="horz" pos="2207"/>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defRPr sz="1200">
                <a:ea typeface="+mn-ea"/>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C3EF38F-7EBC-49D0-ACA1-7B1DF7084A4F}" type="datetime1">
              <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2023/8/19</a:t>
            </a:fld>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3174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1749" name="备注占位符 4"/>
          <p:cNvSpPr>
            <a:spLocks noGrp="1"/>
          </p:cNvSpPr>
          <p:nvPr>
            <p:ph type="body" sz="quarter"/>
          </p:nvPr>
        </p:nvSpPr>
        <p:spPr>
          <a:xfrm>
            <a:off x="685800" y="4400550"/>
            <a:ext cx="5486400" cy="3600450"/>
          </a:xfrm>
          <a:prstGeom prst="rect">
            <a:avLst/>
          </a:prstGeom>
          <a:noFill/>
          <a:ln w="9525">
            <a:noFill/>
          </a:ln>
        </p:spPr>
        <p:txBody>
          <a:bodyPr vert="horz" wrap="square" lIns="91440" tIns="45720" rIns="91440" bIns="45720"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wrap="square" lIns="91440" tIns="45720" rIns="91440" bIns="45720" numCol="1" anchor="b" anchorCtr="0" compatLnSpc="1"/>
          <a:lstStyle>
            <a:lvl1pPr>
              <a:defRPr sz="1200">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bg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2"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ndParaRPr>
          </a:p>
        </p:txBody>
      </p:sp>
      <p:sp>
        <p:nvSpPr>
          <p:cNvPr id="3"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ndParaRPr>
          </a:p>
        </p:txBody>
      </p:sp>
      <p:sp>
        <p:nvSpPr>
          <p:cNvPr id="3076"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ndParaRPr>
          </a:p>
        </p:txBody>
      </p:sp>
      <p:sp>
        <p:nvSpPr>
          <p:cNvPr id="3077"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ndParaRPr>
          </a:p>
        </p:txBody>
      </p:sp>
      <p:sp>
        <p:nvSpPr>
          <p:cNvPr id="3079"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ndParaRPr>
          </a:p>
        </p:txBody>
      </p:sp>
      <p:grpSp>
        <p:nvGrpSpPr>
          <p:cNvPr id="3080" name="组合 3089"/>
          <p:cNvGrpSpPr/>
          <p:nvPr/>
        </p:nvGrpSpPr>
        <p:grpSpPr>
          <a:xfrm>
            <a:off x="0" y="-1587"/>
            <a:ext cx="9166225" cy="6859587"/>
            <a:chOff x="0" y="0"/>
            <a:chExt cx="5764" cy="4321"/>
          </a:xfrm>
        </p:grpSpPr>
        <p:sp>
          <p:nvSpPr>
            <p:cNvPr id="3081"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ndParaRPr>
            </a:p>
          </p:txBody>
        </p:sp>
        <p:sp>
          <p:nvSpPr>
            <p:cNvPr id="3082"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3083"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3084"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3085"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单击此处编辑母版标题样式</a:t>
            </a:r>
            <a:endParaRPr lang="en-US" altLang="zh-CN" strike="noStrike" noProof="1"/>
          </a:p>
        </p:txBody>
      </p:sp>
      <p:sp>
        <p:nvSpPr>
          <p:cNvPr id="3075" name="副标题 3074"/>
          <p:cNvSpPr>
            <a:spLocks noGrp="1"/>
          </p:cNvSpPr>
          <p:nvPr>
            <p:ph type="subTitle" idx="1"/>
          </p:nvPr>
        </p:nvSpPr>
        <p:spPr>
          <a:xfrm>
            <a:off x="914400" y="1676400"/>
            <a:ext cx="5386388" cy="533400"/>
          </a:xfrm>
          <a:prstGeom prst="rect">
            <a:avLst/>
          </a:prstGeom>
          <a:noFill/>
          <a:ln w="9525">
            <a:noFill/>
            <a:miter/>
          </a:ln>
        </p:spPr>
        <p:txBody>
          <a:bodyPr/>
          <a:lstStyle>
            <a:lvl1pPr marL="0" lvl="0" indent="0" algn="r">
              <a:buNone/>
              <a:defRPr sz="2400" b="0" kern="1200">
                <a:solidFill>
                  <a:srgbClr val="FFFFFF"/>
                </a:solidFill>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zh-CN" altLang="en-US" strike="noStrike" noProof="1"/>
              <a:t>单击此处编辑母版副标题样式</a:t>
            </a:r>
          </a:p>
        </p:txBody>
      </p:sp>
    </p:spTree>
  </p:cSld>
  <p:clrMapOvr>
    <a:masterClrMapping/>
  </p:clrMapOvr>
  <p:transition spd="med">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17410" name="矩形 3106"/>
          <p:cNvSpPr/>
          <p:nvPr/>
        </p:nvSpPr>
        <p:spPr>
          <a:xfrm>
            <a:off x="38100" y="2274888"/>
            <a:ext cx="6280150" cy="4533900"/>
          </a:xfrm>
          <a:prstGeom prst="rect">
            <a:avLst/>
          </a:prstGeom>
          <a:solidFill>
            <a:schemeClr val="accent1">
              <a:alpha val="50195"/>
            </a:schemeClr>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1" name="矩形 3107"/>
          <p:cNvSpPr/>
          <p:nvPr/>
        </p:nvSpPr>
        <p:spPr>
          <a:xfrm>
            <a:off x="50800" y="28575"/>
            <a:ext cx="6276975" cy="2257425"/>
          </a:xfrm>
          <a:prstGeom prst="rect">
            <a:avLst/>
          </a:prstGeom>
          <a:gradFill rotWithShape="1">
            <a:gsLst>
              <a:gs pos="0">
                <a:schemeClr val="tx2"/>
              </a:gs>
              <a:gs pos="100000">
                <a:srgbClr val="0D3860"/>
              </a:gs>
            </a:gsLst>
            <a:lin ang="5400000" scaled="1"/>
            <a:tileRect/>
          </a:gra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2" name="矩形 3109" descr="M_CG38"/>
          <p:cNvSpPr/>
          <p:nvPr/>
        </p:nvSpPr>
        <p:spPr>
          <a:xfrm>
            <a:off x="50800" y="2257425"/>
            <a:ext cx="6343650" cy="4533900"/>
          </a:xfrm>
          <a:prstGeom prst="rect">
            <a:avLst/>
          </a:prstGeom>
          <a:blipFill rotWithShape="1">
            <a:blip r:embed="rId2"/>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3" name="矩形 3110"/>
          <p:cNvSpPr/>
          <p:nvPr/>
        </p:nvSpPr>
        <p:spPr>
          <a:xfrm>
            <a:off x="6332538" y="2297113"/>
            <a:ext cx="2811462" cy="4560887"/>
          </a:xfrm>
          <a:prstGeom prst="rect">
            <a:avLst/>
          </a:prstGeom>
          <a:solidFill>
            <a:schemeClr val="hlink"/>
          </a:solid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4" name="矩形 3117"/>
          <p:cNvSpPr/>
          <p:nvPr/>
        </p:nvSpPr>
        <p:spPr>
          <a:xfrm>
            <a:off x="6324600" y="28575"/>
            <a:ext cx="2762250" cy="2228850"/>
          </a:xfrm>
          <a:prstGeom prst="rect">
            <a:avLst/>
          </a:prstGeom>
          <a:blipFill rotWithShape="1">
            <a:blip r:embed="rId3"/>
            <a:stretch>
              <a:fillRect/>
            </a:stretch>
          </a:blipFill>
          <a:ln w="9525">
            <a:noFill/>
          </a:ln>
        </p:spPr>
        <p:txBody>
          <a:bodyPr anchor="t" anchorCtr="0"/>
          <a:lstStyle/>
          <a:p>
            <a:pPr lvl="0"/>
            <a:endParaRPr lang="zh-CN" altLang="en-US" dirty="0">
              <a:latin typeface="Arial" panose="020B0604020202020204" pitchFamily="34" charset="0"/>
              <a:ea typeface="宋体" panose="02010600030101010101" pitchFamily="2" charset="-122"/>
            </a:endParaRPr>
          </a:p>
        </p:txBody>
      </p:sp>
      <p:grpSp>
        <p:nvGrpSpPr>
          <p:cNvPr id="17415" name="组合 3089"/>
          <p:cNvGrpSpPr/>
          <p:nvPr/>
        </p:nvGrpSpPr>
        <p:grpSpPr>
          <a:xfrm>
            <a:off x="0" y="-1587"/>
            <a:ext cx="9166225" cy="6859587"/>
            <a:chOff x="0" y="0"/>
            <a:chExt cx="5764" cy="4321"/>
          </a:xfrm>
        </p:grpSpPr>
        <p:sp>
          <p:nvSpPr>
            <p:cNvPr id="17416" name="圆角矩形 3090"/>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endParaRPr lang="zh-CN" altLang="en-US" dirty="0">
                <a:latin typeface="Arial" panose="020B0604020202020204" pitchFamily="34" charset="0"/>
                <a:ea typeface="宋体" panose="02010600030101010101" pitchFamily="2" charset="-122"/>
              </a:endParaRPr>
            </a:p>
          </p:txBody>
        </p:sp>
        <p:sp>
          <p:nvSpPr>
            <p:cNvPr id="17417" name="任意多边形 3091"/>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7418" name="任意多边形 3092"/>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7419" name="任意多边形 3093"/>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7420" name="任意多边形 3094"/>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sp>
        <p:nvSpPr>
          <p:cNvPr id="3074" name="标题 3073"/>
          <p:cNvSpPr>
            <a:spLocks noGrp="1"/>
          </p:cNvSpPr>
          <p:nvPr>
            <p:ph type="ctrTitle" hasCustomPrompt="1"/>
          </p:nvPr>
        </p:nvSpPr>
        <p:spPr>
          <a:xfrm>
            <a:off x="762000" y="457200"/>
            <a:ext cx="5334000" cy="838200"/>
          </a:xfrm>
          <a:prstGeom prst="rect">
            <a:avLst/>
          </a:prstGeom>
          <a:noFill/>
          <a:ln w="9525">
            <a:noFill/>
            <a:miter/>
          </a:ln>
        </p:spPr>
        <p:txBody>
          <a:bodyPr/>
          <a:lstStyle>
            <a:lvl1pPr lvl="0">
              <a:defRPr sz="4400" kern="1200"/>
            </a:lvl1pPr>
          </a:lstStyle>
          <a:p>
            <a:pPr lvl="0" fontAlgn="base"/>
            <a:r>
              <a:rPr lang="zh-CN" altLang="en-US" strike="noStrike" noProof="1"/>
              <a:t>数据库应用技术</a:t>
            </a:r>
            <a:endParaRPr lang="en-US" altLang="zh-CN" strike="noStrike" noProof="1"/>
          </a:p>
        </p:txBody>
      </p:sp>
      <p:sp>
        <p:nvSpPr>
          <p:cNvPr id="3075" name="副标题 3074"/>
          <p:cNvSpPr>
            <a:spLocks noGrp="1"/>
          </p:cNvSpPr>
          <p:nvPr>
            <p:ph type="subTitle" idx="1" hasCustomPrompt="1"/>
          </p:nvPr>
        </p:nvSpPr>
        <p:spPr>
          <a:xfrm>
            <a:off x="1259205" y="1340485"/>
            <a:ext cx="3272155" cy="533400"/>
          </a:xfrm>
          <a:prstGeom prst="rect">
            <a:avLst/>
          </a:prstGeom>
          <a:noFill/>
          <a:ln w="9525">
            <a:noFill/>
            <a:miter/>
          </a:ln>
        </p:spPr>
        <p:txBody>
          <a:bodyPr/>
          <a:lstStyle>
            <a:lvl1pPr marL="0" lvl="0" indent="0" algn="r">
              <a:buNone/>
              <a:defRPr sz="2400" b="0" kern="1200">
                <a:ln w="10160">
                  <a:solidFill>
                    <a:schemeClr val="accent5"/>
                  </a:solidFill>
                  <a:prstDash val="solid"/>
                </a:ln>
                <a:solidFill>
                  <a:schemeClr val="bg1"/>
                </a:solidFill>
                <a:effectLst>
                  <a:outerShdw blurRad="38100" dist="22860" dir="5400000" algn="tl" rotWithShape="0">
                    <a:srgbClr val="000000">
                      <a:alpha val="30000"/>
                    </a:srgbClr>
                  </a:outerShdw>
                </a:effectLst>
              </a:defRPr>
            </a:lvl1pPr>
            <a:lvl2pPr marL="457200" lvl="1" indent="-457200" algn="ctr">
              <a:buNone/>
              <a:defRPr sz="2400" b="0" kern="1200">
                <a:solidFill>
                  <a:srgbClr val="FFFFFF"/>
                </a:solidFill>
              </a:defRPr>
            </a:lvl2pPr>
            <a:lvl3pPr marL="914400" lvl="2" indent="-914400" algn="ctr">
              <a:buNone/>
              <a:defRPr sz="2400" b="0" kern="1200">
                <a:solidFill>
                  <a:srgbClr val="FFFFFF"/>
                </a:solidFill>
              </a:defRPr>
            </a:lvl3pPr>
            <a:lvl4pPr marL="1371600" lvl="3" indent="-1371600" algn="ctr">
              <a:buNone/>
              <a:defRPr sz="2400" b="0" kern="1200">
                <a:solidFill>
                  <a:srgbClr val="FFFFFF"/>
                </a:solidFill>
              </a:defRPr>
            </a:lvl4pPr>
            <a:lvl5pPr marL="1828800" lvl="4" indent="-1828800" algn="ctr">
              <a:buNone/>
              <a:defRPr sz="2400" b="0" kern="1200">
                <a:solidFill>
                  <a:srgbClr val="FFFFFF"/>
                </a:solidFill>
              </a:defRPr>
            </a:lvl5pPr>
          </a:lstStyle>
          <a:p>
            <a:pPr lvl="0" fontAlgn="base"/>
            <a:r>
              <a:rPr lang="en-US" altLang="zh-CN" strike="noStrike" noProof="1"/>
              <a:t>--</a:t>
            </a:r>
            <a:r>
              <a:rPr lang="zh-CN" altLang="en-US" strike="noStrike" noProof="1"/>
              <a:t>达梦数据库</a:t>
            </a:r>
            <a:r>
              <a:rPr lang="en-US" altLang="zh-CN" strike="noStrike" noProof="1"/>
              <a:t>DM8</a:t>
            </a:r>
          </a:p>
        </p:txBody>
      </p:sp>
    </p:spTree>
  </p:cSld>
  <p:clrMapOvr>
    <a:masterClrMapping/>
  </p:clrMapOvr>
  <p:transition spd="med">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4" name="图片 3"/>
          <p:cNvPicPr>
            <a:picLocks noChangeAspect="1"/>
          </p:cNvPicPr>
          <p:nvPr userDrawn="1">
            <p:custDataLst>
              <p:tags r:id="rId1"/>
            </p:custDataLst>
          </p:nvPr>
        </p:nvPicPr>
        <p:blipFill>
          <a:blip r:embed="rId3"/>
          <a:stretch>
            <a:fillRect/>
          </a:stretch>
        </p:blipFill>
        <p:spPr>
          <a:xfrm>
            <a:off x="6362700" y="6443980"/>
            <a:ext cx="2057400" cy="371475"/>
          </a:xfrm>
          <a:prstGeom prst="rect">
            <a:avLst/>
          </a:prstGeom>
        </p:spPr>
      </p:pic>
    </p:spTree>
  </p:cSld>
  <p:clrMapOvr>
    <a:masterClrMapping/>
  </p:clrMapOvr>
  <p:transition spd="med">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pic>
        <p:nvPicPr>
          <p:cNvPr id="6" name="图片 5"/>
          <p:cNvPicPr>
            <a:picLocks noChangeAspect="1"/>
          </p:cNvPicPr>
          <p:nvPr userDrawn="1">
            <p:custDataLst>
              <p:tags r:id="rId1"/>
            </p:custDataLst>
          </p:nvPr>
        </p:nvPicPr>
        <p:blipFill>
          <a:blip r:embed="rId3"/>
          <a:stretch>
            <a:fillRect/>
          </a:stretch>
        </p:blipFill>
        <p:spPr>
          <a:xfrm>
            <a:off x="6574790" y="6440805"/>
            <a:ext cx="1874520" cy="363855"/>
          </a:xfrm>
          <a:prstGeom prst="rect">
            <a:avLst/>
          </a:prstGeom>
        </p:spPr>
      </p:pic>
    </p:spTree>
  </p:cSld>
  <p:clrMapOvr>
    <a:masterClrMapping/>
  </p:clrMapOvr>
  <p:transition spd="med">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64237"/>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04800" y="350838"/>
            <a:ext cx="6165022" cy="5964237"/>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4"/>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457200" y="1438275"/>
            <a:ext cx="8229600" cy="4733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1200" cap="none" spc="0" normalizeH="0" baseline="0" noProof="0">
              <a:ln>
                <a:noFill/>
              </a:ln>
              <a:solidFill>
                <a:schemeClr val="tx2"/>
              </a:solidFill>
              <a:effectLst/>
              <a:uLnTx/>
              <a:uFillTx/>
              <a:latin typeface="+mn-lt"/>
              <a:ea typeface="+mn-ea"/>
              <a:cs typeface="+mn-cs"/>
            </a:endParaRPr>
          </a:p>
        </p:txBody>
      </p:sp>
      <p:sp>
        <p:nvSpPr>
          <p:cNvPr id="17" name="日期占位符 3"/>
          <p:cNvSpPr>
            <a:spLocks noGrp="1"/>
          </p:cNvSpPr>
          <p:nvPr>
            <p:ph type="dt" sz="half" idx="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spd="med">
    <p:circl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3850" y="238125"/>
            <a:ext cx="6477000" cy="868363"/>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457200" y="1438275"/>
            <a:ext cx="4038600" cy="47339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48200" y="1438275"/>
            <a:ext cx="4038600" cy="22907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48200" y="3881438"/>
            <a:ext cx="4038600" cy="22907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日期占位符 5"/>
          <p:cNvSpPr>
            <a:spLocks noGrp="1"/>
          </p:cNvSpPr>
          <p:nvPr>
            <p:ph type="dt" sz="half" idx="12"/>
          </p:nvPr>
        </p:nvSpPr>
        <p:spPr>
          <a:xfrm>
            <a:off x="3048000" y="6311900"/>
            <a:ext cx="1712913" cy="290513"/>
          </a:xfrm>
        </p:spPr>
        <p:txBody>
          <a:bodyPr/>
          <a:lstStyle>
            <a:lvl1pPr>
              <a:buFontTx/>
              <a:buNone/>
              <a:defRPr sz="10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页脚占位符 6"/>
          <p:cNvSpPr>
            <a:spLocks noGrp="1"/>
          </p:cNvSpPr>
          <p:nvPr>
            <p:ph type="ftr" sz="quarter" idx="13"/>
          </p:nvPr>
        </p:nvSpPr>
        <p:spPr>
          <a:xfrm>
            <a:off x="3492500" y="3644900"/>
            <a:ext cx="4927600" cy="320675"/>
          </a:xfrm>
          <a:prstGeom prst="rect">
            <a:avLst/>
          </a:prstGeom>
          <a:noFill/>
          <a:ln w="9525">
            <a:noFill/>
            <a:miter/>
          </a:ln>
        </p:spPr>
        <p:txBody>
          <a:bodyPr/>
          <a:lstStyle>
            <a:lvl1pPr>
              <a:buFontTx/>
              <a:buNone/>
              <a:defRPr sz="1000" b="0" noProof="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灯片编号占位符 7"/>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54296" y="1366838"/>
            <a:ext cx="4032504" cy="4948237"/>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17" name="页脚占位符 1028"/>
          <p:cNvSpPr>
            <a:spLocks noGrp="1"/>
          </p:cNvSpPr>
          <p:nvPr>
            <p:ph type="ftr" sz="quarter" idx="1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1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
        <p:nvSpPr>
          <p:cNvPr id="17"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defRPr>
                <a:cs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ea"/>
              </a:rPr>
              <a:t>广东轻工职业技术学院  计算机工程系  曾凡涛   </a:t>
            </a:r>
          </a:p>
        </p:txBody>
      </p:sp>
      <p:sp>
        <p:nvSpPr>
          <p:cNvPr id="18"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p>
            <a:pPr algn="ct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Verdana" panose="020B0604030504040204" pitchFamily="34" charset="0"/>
            </a:endParaRPr>
          </a:p>
        </p:txBody>
      </p:sp>
    </p:spTree>
  </p:cSld>
  <p:clrMapOvr>
    <a:masterClrMapping/>
  </p:clrMapOvr>
  <p:transition spd="med">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pn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7"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1031"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2"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33"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1034" name="组合 1040"/>
          <p:cNvGrpSpPr/>
          <p:nvPr/>
        </p:nvGrpSpPr>
        <p:grpSpPr>
          <a:xfrm>
            <a:off x="-15875" y="0"/>
            <a:ext cx="9166225" cy="6859588"/>
            <a:chOff x="0" y="0"/>
            <a:chExt cx="5764" cy="4321"/>
          </a:xfrm>
        </p:grpSpPr>
        <p:sp>
          <p:nvSpPr>
            <p:cNvPr id="1035"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36"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1037"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1038"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1039"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1040"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矩形 1048"/>
          <p:cNvSpPr/>
          <p:nvPr/>
        </p:nvSpPr>
        <p:spPr>
          <a:xfrm>
            <a:off x="0" y="11113"/>
            <a:ext cx="9064625" cy="1185862"/>
          </a:xfrm>
          <a:prstGeom prst="rect">
            <a:avLst/>
          </a:prstGeom>
          <a:gradFill rotWithShape="1">
            <a:gsLst>
              <a:gs pos="0">
                <a:schemeClr val="tx2"/>
              </a:gs>
              <a:gs pos="100000">
                <a:srgbClr val="13518A"/>
              </a:gs>
            </a:gsLst>
            <a:lin ang="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1" name="矩形 1039"/>
          <p:cNvSpPr/>
          <p:nvPr/>
        </p:nvSpPr>
        <p:spPr>
          <a:xfrm>
            <a:off x="0" y="6453188"/>
            <a:ext cx="9129713" cy="404812"/>
          </a:xfrm>
          <a:prstGeom prst="rect">
            <a:avLst/>
          </a:prstGeom>
          <a:solidFill>
            <a:schemeClr val="hlink"/>
          </a:soli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1029" name="页脚占位符 1028"/>
          <p:cNvSpPr>
            <a:spLocks noGrp="1"/>
          </p:cNvSpPr>
          <p:nvPr>
            <p:ph type="ftr" sz="quarter" idx="3"/>
          </p:nvPr>
        </p:nvSpPr>
        <p:spPr>
          <a:xfrm>
            <a:off x="3492500" y="3644900"/>
            <a:ext cx="4927600" cy="320675"/>
          </a:xfrm>
          <a:prstGeom prst="rect">
            <a:avLst/>
          </a:prstGeom>
          <a:noFill/>
          <a:ln w="9525">
            <a:noFill/>
            <a:miter/>
          </a:ln>
        </p:spPr>
        <p:txBody>
          <a:bodyPr/>
          <a:lstStyle>
            <a:lvl1pPr algn="ctr">
              <a:defRPr sz="1600" b="1" noProof="1">
                <a:latin typeface="Verdana" panose="020B060403050404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16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rPr>
              <a:t>广东轻工职业技术学院  计算机工程系  曾凡涛   </a:t>
            </a:r>
          </a:p>
        </p:txBody>
      </p:sp>
      <p:sp>
        <p:nvSpPr>
          <p:cNvPr id="1030" name="灯片编号占位符 1029"/>
          <p:cNvSpPr>
            <a:spLocks noGrp="1"/>
          </p:cNvSpPr>
          <p:nvPr>
            <p:ph type="sldNum" sz="quarter" idx="4"/>
          </p:nvPr>
        </p:nvSpPr>
        <p:spPr>
          <a:xfrm>
            <a:off x="509588" y="6443663"/>
            <a:ext cx="914400" cy="315913"/>
          </a:xfrm>
          <a:prstGeom prst="rect">
            <a:avLst/>
          </a:prstGeom>
          <a:noFill/>
          <a:ln w="9525">
            <a:noFill/>
            <a:miter/>
          </a:ln>
        </p:spPr>
        <p:txBody>
          <a:bodyPr vert="horz" wrap="square" lIns="91440" tIns="45720" rIns="91440" bIns="45720" numCol="1" anchor="t" anchorCtr="0" compatLnSpc="1"/>
          <a:lstStyle>
            <a:lvl1pPr algn="ctr">
              <a:defRPr sz="1200" b="1">
                <a:solidFill>
                  <a:schemeClr val="tx1"/>
                </a:solidFill>
                <a:latin typeface="Verdana" panose="020B0604030504040204" pitchFamily="34" charset="0"/>
              </a:defRPr>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
        <p:nvSpPr>
          <p:cNvPr id="2054" name="标题 1025"/>
          <p:cNvSpPr>
            <a:spLocks noGrp="1"/>
          </p:cNvSpPr>
          <p:nvPr>
            <p:ph type="title"/>
          </p:nvPr>
        </p:nvSpPr>
        <p:spPr>
          <a:xfrm>
            <a:off x="304800" y="350838"/>
            <a:ext cx="8305800" cy="563562"/>
          </a:xfrm>
          <a:prstGeom prst="rect">
            <a:avLst/>
          </a:prstGeom>
          <a:noFill/>
          <a:ln w="9525">
            <a:noFill/>
          </a:ln>
        </p:spPr>
        <p:txBody>
          <a:bodyPr anchor="ctr" anchorCtr="0"/>
          <a:lstStyle/>
          <a:p>
            <a:pPr lvl="0"/>
            <a:r>
              <a:rPr lang="zh-CN" altLang="en-US" dirty="0"/>
              <a:t>网站后台开发</a:t>
            </a:r>
            <a:r>
              <a:rPr lang="en-US" altLang="zh-CN" dirty="0"/>
              <a:t>---PHP</a:t>
            </a:r>
            <a:r>
              <a:rPr lang="zh-CN" altLang="en-US" dirty="0"/>
              <a:t>语法基础</a:t>
            </a:r>
          </a:p>
        </p:txBody>
      </p:sp>
      <p:sp>
        <p:nvSpPr>
          <p:cNvPr id="2055" name="矩形 1046"/>
          <p:cNvSpPr/>
          <p:nvPr/>
        </p:nvSpPr>
        <p:spPr>
          <a:xfrm>
            <a:off x="100013" y="1198563"/>
            <a:ext cx="8948737" cy="100012"/>
          </a:xfrm>
          <a:prstGeom prst="rect">
            <a:avLst/>
          </a:prstGeom>
          <a:gradFill rotWithShape="1">
            <a:gsLst>
              <a:gs pos="0">
                <a:schemeClr val="bg2"/>
              </a:gs>
              <a:gs pos="100000">
                <a:srgbClr val="FFFFFF"/>
              </a:gs>
            </a:gsLst>
            <a:lin ang="5400000" scaled="1"/>
            <a:tileRect/>
          </a:grad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56" name="文本占位符 1026"/>
          <p:cNvSpPr>
            <a:spLocks noGrp="1"/>
          </p:cNvSpPr>
          <p:nvPr>
            <p:ph type="body"/>
          </p:nvPr>
        </p:nvSpPr>
        <p:spPr>
          <a:xfrm>
            <a:off x="457200" y="1366838"/>
            <a:ext cx="8229600" cy="4948237"/>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7" name="矩形 1049"/>
          <p:cNvSpPr/>
          <p:nvPr/>
        </p:nvSpPr>
        <p:spPr>
          <a:xfrm>
            <a:off x="7086600" y="33338"/>
            <a:ext cx="2000250" cy="1150937"/>
          </a:xfrm>
          <a:prstGeom prst="rect">
            <a:avLst/>
          </a:prstGeom>
          <a:blipFill rotWithShape="1">
            <a:blip r:embed="rId16"/>
            <a:stretch>
              <a:fillRect/>
            </a:stretch>
          </a:blipFill>
          <a:ln w="9525">
            <a:noFill/>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grpSp>
        <p:nvGrpSpPr>
          <p:cNvPr id="2058" name="组合 1040"/>
          <p:cNvGrpSpPr/>
          <p:nvPr/>
        </p:nvGrpSpPr>
        <p:grpSpPr>
          <a:xfrm>
            <a:off x="-15875" y="0"/>
            <a:ext cx="9166225" cy="6859588"/>
            <a:chOff x="0" y="0"/>
            <a:chExt cx="5764" cy="4321"/>
          </a:xfrm>
        </p:grpSpPr>
        <p:sp>
          <p:nvSpPr>
            <p:cNvPr id="2059" name="圆角矩形 1041"/>
            <p:cNvSpPr/>
            <p:nvPr/>
          </p:nvSpPr>
          <p:spPr>
            <a:xfrm>
              <a:off x="27" y="24"/>
              <a:ext cx="5712" cy="4274"/>
            </a:xfrm>
            <a:prstGeom prst="roundRect">
              <a:avLst>
                <a:gd name="adj" fmla="val 6227"/>
              </a:avLst>
            </a:prstGeom>
            <a:noFill/>
            <a:ln w="76200" cap="flat" cmpd="sng">
              <a:solidFill>
                <a:schemeClr val="bg1"/>
              </a:solidFill>
              <a:prstDash val="solid"/>
              <a:round/>
              <a:headEnd type="none" w="med" len="med"/>
              <a:tailEnd type="none" w="med" len="med"/>
            </a:ln>
          </p:spPr>
          <p:txBody>
            <a:bodyPr anchor="t" anchorCtr="0"/>
            <a:lstStyle/>
            <a:p>
              <a:pPr lvl="0" algn="ctr" eaLnBrk="0" hangingPunct="0"/>
              <a:endParaRPr lang="zh-CN" altLang="en-US" dirty="0">
                <a:latin typeface="Arial" panose="020B0604020202020204" pitchFamily="34" charset="0"/>
                <a:ea typeface="Arial" panose="020B0604020202020204" pitchFamily="34" charset="0"/>
              </a:endParaRPr>
            </a:p>
          </p:txBody>
        </p:sp>
        <p:sp>
          <p:nvSpPr>
            <p:cNvPr id="2060" name="任意多边形 1042"/>
            <p:cNvSpPr/>
            <p:nvPr/>
          </p:nvSpPr>
          <p:spPr>
            <a:xfrm>
              <a:off x="0" y="0"/>
              <a:ext cx="288" cy="282"/>
            </a:xfrm>
            <a:custGeom>
              <a:avLst/>
              <a:gdLst/>
              <a:ahLst/>
              <a:cxnLst>
                <a:cxn ang="0">
                  <a:pos x="2" y="282"/>
                </a:cxn>
                <a:cxn ang="0">
                  <a:pos x="82" y="144"/>
                </a:cxn>
                <a:cxn ang="0">
                  <a:pos x="165" y="36"/>
                </a:cxn>
                <a:cxn ang="0">
                  <a:pos x="288" y="0"/>
                </a:cxn>
                <a:cxn ang="0">
                  <a:pos x="0" y="0"/>
                </a:cxn>
              </a:cxnLst>
              <a:rect l="0" t="0" r="0" b="0"/>
              <a:pathLst>
                <a:path w="288" h="282">
                  <a:moveTo>
                    <a:pt x="2" y="282"/>
                  </a:moveTo>
                  <a:lnTo>
                    <a:pt x="82" y="144"/>
                  </a:lnTo>
                  <a:lnTo>
                    <a:pt x="165" y="36"/>
                  </a:lnTo>
                  <a:lnTo>
                    <a:pt x="288" y="0"/>
                  </a:lnTo>
                  <a:lnTo>
                    <a:pt x="0" y="0"/>
                  </a:lnTo>
                </a:path>
              </a:pathLst>
            </a:custGeom>
            <a:solidFill>
              <a:schemeClr val="bg1"/>
            </a:solidFill>
            <a:ln w="9525">
              <a:noFill/>
            </a:ln>
          </p:spPr>
          <p:txBody>
            <a:bodyPr/>
            <a:lstStyle/>
            <a:p>
              <a:endParaRPr lang="zh-CN" altLang="en-US"/>
            </a:p>
          </p:txBody>
        </p:sp>
        <p:sp>
          <p:nvSpPr>
            <p:cNvPr id="2061" name="任意多边形 1043"/>
            <p:cNvSpPr/>
            <p:nvPr/>
          </p:nvSpPr>
          <p:spPr>
            <a:xfrm>
              <a:off x="5" y="3985"/>
              <a:ext cx="244" cy="336"/>
            </a:xfrm>
            <a:custGeom>
              <a:avLst/>
              <a:gdLst/>
              <a:ahLst/>
              <a:cxnLst>
                <a:cxn ang="0">
                  <a:pos x="266" y="335"/>
                </a:cxn>
                <a:cxn ang="0">
                  <a:pos x="145" y="239"/>
                </a:cxn>
                <a:cxn ang="0">
                  <a:pos x="30" y="144"/>
                </a:cxn>
                <a:cxn ang="0">
                  <a:pos x="0" y="0"/>
                </a:cxn>
                <a:cxn ang="0">
                  <a:pos x="1" y="336"/>
                </a:cxn>
              </a:cxnLst>
              <a:rect l="0" t="0" r="0" b="0"/>
              <a:pathLst>
                <a:path w="243" h="336">
                  <a:moveTo>
                    <a:pt x="243" y="335"/>
                  </a:moveTo>
                  <a:lnTo>
                    <a:pt x="122" y="239"/>
                  </a:lnTo>
                  <a:lnTo>
                    <a:pt x="30" y="144"/>
                  </a:lnTo>
                  <a:lnTo>
                    <a:pt x="0" y="0"/>
                  </a:lnTo>
                  <a:lnTo>
                    <a:pt x="1" y="336"/>
                  </a:lnTo>
                </a:path>
              </a:pathLst>
            </a:custGeom>
            <a:solidFill>
              <a:schemeClr val="bg1"/>
            </a:solidFill>
            <a:ln w="9525">
              <a:noFill/>
            </a:ln>
          </p:spPr>
          <p:txBody>
            <a:bodyPr/>
            <a:lstStyle/>
            <a:p>
              <a:endParaRPr lang="zh-CN" altLang="en-US"/>
            </a:p>
          </p:txBody>
        </p:sp>
        <p:sp>
          <p:nvSpPr>
            <p:cNvPr id="2062" name="任意多边形 1044"/>
            <p:cNvSpPr/>
            <p:nvPr/>
          </p:nvSpPr>
          <p:spPr>
            <a:xfrm>
              <a:off x="5511" y="4029"/>
              <a:ext cx="253" cy="290"/>
            </a:xfrm>
            <a:custGeom>
              <a:avLst/>
              <a:gdLst/>
              <a:ahLst/>
              <a:cxnLst>
                <a:cxn ang="0">
                  <a:pos x="1685" y="0"/>
                </a:cxn>
                <a:cxn ang="0">
                  <a:pos x="1203" y="144"/>
                </a:cxn>
                <a:cxn ang="0">
                  <a:pos x="727" y="253"/>
                </a:cxn>
                <a:cxn ang="0">
                  <a:pos x="0" y="290"/>
                </a:cxn>
                <a:cxn ang="0">
                  <a:pos x="1702" y="287"/>
                </a:cxn>
              </a:cxnLst>
              <a:rect l="0" t="0" r="0" b="0"/>
              <a:pathLst>
                <a:path w="232" h="290">
                  <a:moveTo>
                    <a:pt x="229" y="0"/>
                  </a:moveTo>
                  <a:lnTo>
                    <a:pt x="164" y="144"/>
                  </a:lnTo>
                  <a:lnTo>
                    <a:pt x="98" y="253"/>
                  </a:lnTo>
                  <a:lnTo>
                    <a:pt x="0" y="290"/>
                  </a:lnTo>
                  <a:lnTo>
                    <a:pt x="232" y="287"/>
                  </a:ln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2063" name="任意多边形 1045"/>
            <p:cNvSpPr/>
            <p:nvPr/>
          </p:nvSpPr>
          <p:spPr>
            <a:xfrm>
              <a:off x="5472" y="0"/>
              <a:ext cx="288" cy="288"/>
            </a:xfrm>
            <a:custGeom>
              <a:avLst/>
              <a:gdLst/>
              <a:ahLst/>
              <a:cxnLst>
                <a:cxn ang="0">
                  <a:pos x="0" y="0"/>
                </a:cxn>
                <a:cxn ang="0">
                  <a:pos x="144" y="82"/>
                </a:cxn>
                <a:cxn ang="0">
                  <a:pos x="252" y="165"/>
                </a:cxn>
                <a:cxn ang="0">
                  <a:pos x="288" y="288"/>
                </a:cxn>
                <a:cxn ang="0">
                  <a:pos x="288" y="0"/>
                </a:cxn>
              </a:cxnLst>
              <a:rect l="0" t="0" r="0" b="0"/>
              <a:pathLst>
                <a:path w="288" h="288">
                  <a:moveTo>
                    <a:pt x="0" y="0"/>
                  </a:moveTo>
                  <a:lnTo>
                    <a:pt x="144" y="82"/>
                  </a:lnTo>
                  <a:lnTo>
                    <a:pt x="252" y="165"/>
                  </a:lnTo>
                  <a:lnTo>
                    <a:pt x="288" y="288"/>
                  </a:lnTo>
                  <a:lnTo>
                    <a:pt x="288" y="0"/>
                  </a:lnTo>
                </a:path>
              </a:pathLst>
            </a:custGeom>
            <a:solidFill>
              <a:schemeClr val="bg1"/>
            </a:solidFill>
            <a:ln w="9525">
              <a:noFill/>
            </a:ln>
          </p:spPr>
          <p:txBody>
            <a:bodyPr/>
            <a:lstStyle/>
            <a:p>
              <a:endParaRPr lang="zh-CN" altLang="en-US"/>
            </a:p>
          </p:txBody>
        </p:sp>
      </p:grpSp>
      <p:pic>
        <p:nvPicPr>
          <p:cNvPr id="2064" name="图片 1061" descr="轻院校徽2"/>
          <p:cNvPicPr>
            <a:picLocks noChangeAspect="1"/>
          </p:cNvPicPr>
          <p:nvPr userDrawn="1"/>
        </p:nvPicPr>
        <p:blipFill>
          <a:blip r:embed="rId17"/>
          <a:stretch>
            <a:fillRect/>
          </a:stretch>
        </p:blipFill>
        <p:spPr>
          <a:xfrm>
            <a:off x="4643438" y="6423025"/>
            <a:ext cx="3843337" cy="4349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med">
    <p:circle/>
  </p:transition>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2"/>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2pPr>
      <a:lvl3pPr marL="914400" lvl="2"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3pPr>
      <a:lvl4pPr marL="1371600" lvl="3"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4pPr>
      <a:lvl5pPr marL="1828800" lvl="4"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5pPr>
      <a:lvl6pPr marL="2286000" lvl="5"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6pPr>
      <a:lvl7pPr marL="2743200" lvl="6"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7pPr>
      <a:lvl8pPr marL="3200400" lvl="7"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8pPr>
      <a:lvl9pPr marL="3657600" lvl="8" indent="0" algn="ctr" defTabSz="914400" eaLnBrk="0" fontAlgn="base" latinLnBrk="0" hangingPunct="0">
        <a:spcBef>
          <a:spcPct val="0"/>
        </a:spcBef>
        <a:spcAft>
          <a:spcPct val="0"/>
        </a:spcAft>
        <a:buNone/>
        <a:defRPr sz="2400" b="0" i="0" u="none" kern="1200" baseline="0">
          <a:solidFill>
            <a:schemeClr val="bg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7.emf"/><Relationship Id="rId5" Type="http://schemas.openxmlformats.org/officeDocument/2006/relationships/oleObject" Target="../embeddings/oleObject1.bin"/><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9.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2049"/>
          <p:cNvSpPr>
            <a:spLocks noGrp="1"/>
          </p:cNvSpPr>
          <p:nvPr>
            <p:ph type="ctrTitle" hasCustomPrompt="1"/>
          </p:nvPr>
        </p:nvSpPr>
        <p:spPr/>
        <p:txBody>
          <a:bodyPr anchor="ctr" anchorCtr="0"/>
          <a:lstStyle/>
          <a:p>
            <a:pPr>
              <a:buClrTx/>
              <a:buSzTx/>
              <a:buFontTx/>
            </a:pPr>
            <a:r>
              <a:rPr lang="zh-CN" altLang="en-US" kern="1200">
                <a:latin typeface="+mj-lt"/>
                <a:ea typeface="+mj-ea"/>
                <a:cs typeface="+mj-cs"/>
              </a:rPr>
              <a:t>数据库应用技术</a:t>
            </a:r>
          </a:p>
        </p:txBody>
      </p:sp>
      <p:sp>
        <p:nvSpPr>
          <p:cNvPr id="32770" name="文本框 1"/>
          <p:cNvSpPr txBox="1"/>
          <p:nvPr/>
        </p:nvSpPr>
        <p:spPr>
          <a:xfrm>
            <a:off x="971550" y="1484313"/>
            <a:ext cx="4572000" cy="392112"/>
          </a:xfrm>
          <a:prstGeom prst="rect">
            <a:avLst/>
          </a:prstGeom>
          <a:noFill/>
          <a:ln w="9525">
            <a:noFill/>
          </a:ln>
        </p:spPr>
        <p:txBody>
          <a:bodyPr wrap="square" anchor="t" anchorCtr="0">
            <a:spAutoFit/>
          </a:bodyPr>
          <a:lstStyle/>
          <a:p>
            <a:pPr>
              <a:lnSpc>
                <a:spcPct val="70000"/>
              </a:lnSpc>
              <a:buSzPct val="60000"/>
            </a:pPr>
            <a:r>
              <a:rPr lang="zh-CN" altLang="en-US" sz="2800" b="1" dirty="0">
                <a:latin typeface="Arial" panose="020B0604020202020204" pitchFamily="34" charset="0"/>
                <a:ea typeface="宋体" panose="02010600030101010101" pitchFamily="2" charset="-122"/>
              </a:rPr>
              <a:t>－达梦数据库</a:t>
            </a:r>
            <a:r>
              <a:rPr lang="en-US" altLang="zh-CN" sz="2800" b="1" dirty="0">
                <a:latin typeface="Arial" panose="020B0604020202020204" pitchFamily="34" charset="0"/>
              </a:rPr>
              <a:t>DM8</a:t>
            </a:r>
            <a:r>
              <a:rPr lang="zh-CN" altLang="en-US" sz="2800" b="1" dirty="0">
                <a:latin typeface="Arial" panose="020B0604020202020204" pitchFamily="34" charset="0"/>
                <a:ea typeface="宋体" panose="02010600030101010101" pitchFamily="2" charset="-122"/>
              </a:rPr>
              <a:t>－</a:t>
            </a:r>
          </a:p>
        </p:txBody>
      </p:sp>
      <p:sp>
        <p:nvSpPr>
          <p:cNvPr id="2" name="文本框 1"/>
          <p:cNvSpPr txBox="1"/>
          <p:nvPr/>
        </p:nvSpPr>
        <p:spPr>
          <a:xfrm>
            <a:off x="6372225" y="3573145"/>
            <a:ext cx="2743835"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项目</a:t>
            </a:r>
            <a:r>
              <a:rPr kumimoji="1" lang="en-US" altLang="zh-CN" b="1" dirty="0">
                <a:solidFill>
                  <a:schemeClr val="bg1"/>
                </a:solidFill>
                <a:latin typeface="+mn-lt"/>
                <a:ea typeface="+mn-ea"/>
                <a:sym typeface="+mn-ea"/>
              </a:rPr>
              <a:t>1</a:t>
            </a:r>
            <a:r>
              <a:rPr kumimoji="1" lang="zh-CN" altLang="en-US" b="1" dirty="0">
                <a:solidFill>
                  <a:schemeClr val="bg1"/>
                </a:solidFill>
                <a:latin typeface="+mn-lt"/>
                <a:ea typeface="+mn-ea"/>
                <a:sym typeface="+mn-ea"/>
              </a:rPr>
              <a:t> 数据库设计</a:t>
            </a:r>
          </a:p>
        </p:txBody>
      </p:sp>
      <p:sp>
        <p:nvSpPr>
          <p:cNvPr id="5" name="文本框 4"/>
          <p:cNvSpPr txBox="1"/>
          <p:nvPr>
            <p:custDataLst>
              <p:tags r:id="rId1"/>
            </p:custDataLst>
          </p:nvPr>
        </p:nvSpPr>
        <p:spPr>
          <a:xfrm>
            <a:off x="6443980" y="4293235"/>
            <a:ext cx="2743835" cy="460375"/>
          </a:xfrm>
          <a:prstGeom prst="rect">
            <a:avLst/>
          </a:prstGeom>
          <a:noFill/>
        </p:spPr>
        <p:txBody>
          <a:bodyPr wrap="square" rtlCol="0" anchor="t">
            <a:spAutoFit/>
          </a:bodyPr>
          <a:lstStyle/>
          <a:p>
            <a:r>
              <a:rPr kumimoji="1" lang="zh-CN" altLang="en-US" b="1" dirty="0">
                <a:solidFill>
                  <a:schemeClr val="bg1"/>
                </a:solidFill>
                <a:latin typeface="+mn-lt"/>
                <a:ea typeface="+mn-ea"/>
                <a:sym typeface="+mn-ea"/>
              </a:rPr>
              <a:t>作者：张琳霞</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1.2 </a:t>
            </a:r>
            <a:r>
              <a:rPr lang="zh-CN" altLang="en-US" dirty="0">
                <a:sym typeface="+mn-ea"/>
              </a:rPr>
              <a:t>建模技术</a:t>
            </a:r>
            <a:endParaRPr lang="zh-CN" altLang="en-US"/>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数据模型是数据库系统的核心，是对客观事物及其联系的数据的描述，即实体模型的数据化。数据模型是表示实体与实体之间联系的模型。数据模型从抽象层次上描述了数据库系统的静态特征、动态行为和约束条件，因此数据模型通常由</a:t>
            </a:r>
            <a:r>
              <a:rPr kumimoji="1" lang="zh-CN" altLang="zh-CN" sz="2400" kern="100" noProof="0" dirty="0">
                <a:ln w="22225">
                  <a:solidFill>
                    <a:schemeClr val="accent2"/>
                  </a:solidFill>
                  <a:prstDash val="solid"/>
                </a:ln>
                <a:solidFill>
                  <a:schemeClr val="accent2">
                    <a:lumMod val="40000"/>
                    <a:lumOff val="60000"/>
                  </a:schemeClr>
                </a:solidFill>
                <a:effectLst/>
                <a:uLnTx/>
                <a:uFillTx/>
                <a:latin typeface="Times New Roman" panose="02020603050405020304" pitchFamily="18" charset="0"/>
              </a:rPr>
              <a:t>数据结构</a:t>
            </a:r>
            <a:r>
              <a:rPr kumimoji="1" lang="zh-CN" altLang="zh-CN" sz="2400" kern="100" noProof="0" dirty="0">
                <a:ln>
                  <a:noFill/>
                </a:ln>
                <a:solidFill>
                  <a:schemeClr val="tx1"/>
                </a:solidFill>
                <a:effectLst/>
                <a:uLnTx/>
                <a:uFillTx/>
                <a:latin typeface="Times New Roman" panose="02020603050405020304" pitchFamily="18" charset="0"/>
              </a:rPr>
              <a:t>、</a:t>
            </a:r>
            <a:r>
              <a:rPr kumimoji="1" lang="zh-CN" altLang="zh-CN" sz="2400" kern="100" noProof="0" dirty="0">
                <a:ln w="22225">
                  <a:solidFill>
                    <a:schemeClr val="accent2"/>
                  </a:solidFill>
                  <a:prstDash val="solid"/>
                </a:ln>
                <a:solidFill>
                  <a:schemeClr val="accent2">
                    <a:lumMod val="40000"/>
                    <a:lumOff val="60000"/>
                  </a:schemeClr>
                </a:solidFill>
                <a:effectLst/>
                <a:uLnTx/>
                <a:uFillTx/>
                <a:latin typeface="Times New Roman" panose="02020603050405020304" pitchFamily="18" charset="0"/>
              </a:rPr>
              <a:t>数据操作</a:t>
            </a:r>
            <a:r>
              <a:rPr kumimoji="1" lang="zh-CN" altLang="zh-CN" sz="2400" kern="100" noProof="0" dirty="0">
                <a:ln>
                  <a:noFill/>
                </a:ln>
                <a:solidFill>
                  <a:schemeClr val="tx1"/>
                </a:solidFill>
                <a:effectLst/>
                <a:uLnTx/>
                <a:uFillTx/>
                <a:latin typeface="Times New Roman" panose="02020603050405020304" pitchFamily="18" charset="0"/>
              </a:rPr>
              <a:t>及</a:t>
            </a:r>
            <a:r>
              <a:rPr kumimoji="1" lang="zh-CN" altLang="zh-CN" sz="2400" kern="100" noProof="0" dirty="0">
                <a:ln w="22225">
                  <a:solidFill>
                    <a:schemeClr val="accent2"/>
                  </a:solidFill>
                  <a:prstDash val="solid"/>
                </a:ln>
                <a:solidFill>
                  <a:schemeClr val="accent2">
                    <a:lumMod val="40000"/>
                    <a:lumOff val="60000"/>
                  </a:schemeClr>
                </a:solidFill>
                <a:effectLst/>
                <a:uLnTx/>
                <a:uFillTx/>
                <a:latin typeface="Times New Roman" panose="02020603050405020304" pitchFamily="18" charset="0"/>
              </a:rPr>
              <a:t>数据约束</a:t>
            </a:r>
            <a:r>
              <a:rPr kumimoji="1" lang="zh-CN" altLang="zh-CN" sz="2400" kern="100" noProof="0" dirty="0">
                <a:ln>
                  <a:noFill/>
                </a:ln>
                <a:solidFill>
                  <a:schemeClr val="tx1"/>
                </a:solidFill>
                <a:effectLst/>
                <a:uLnTx/>
                <a:uFillTx/>
                <a:latin typeface="Times New Roman" panose="02020603050405020304" pitchFamily="18" charset="0"/>
              </a:rPr>
              <a:t>三部分组成。</a:t>
            </a:r>
          </a:p>
          <a:p>
            <a:pPr indent="457200" algn="just" defTabSz="914400" eaLnBrk="1" hangingPunct="1">
              <a:buSzPct val="60000"/>
              <a:buNone/>
              <a:defRPr/>
            </a:pPr>
            <a:endParaRPr kumimoji="1" lang="zh-CN" altLang="en-US" sz="2400" kern="100" noProof="0" dirty="0">
              <a:ln>
                <a:noFill/>
              </a:ln>
              <a:solidFill>
                <a:schemeClr val="tx1"/>
              </a:solidFill>
              <a:effectLst/>
              <a:uLnTx/>
              <a:uFillTx/>
              <a:latin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1.2 </a:t>
            </a:r>
            <a:r>
              <a:rPr lang="zh-CN" altLang="en-US" dirty="0">
                <a:sym typeface="+mn-ea"/>
              </a:rPr>
              <a:t>建模技术</a:t>
            </a:r>
            <a:endParaRPr lang="zh-CN" altLang="en-US"/>
          </a:p>
        </p:txBody>
      </p:sp>
      <p:sp>
        <p:nvSpPr>
          <p:cNvPr id="3" name="内容占位符 2"/>
          <p:cNvSpPr>
            <a:spLocks noGrp="1"/>
          </p:cNvSpPr>
          <p:nvPr>
            <p:ph idx="1"/>
          </p:nvPr>
        </p:nvSpPr>
        <p:spPr/>
        <p:txBody>
          <a:bodyPr/>
          <a:lstStyle/>
          <a:p>
            <a:pPr algn="l">
              <a:buSzTx/>
            </a:pPr>
            <a:r>
              <a:rPr lang="zh-CN" altLang="en-US" sz="2800"/>
              <a:t>1. 数据结构</a:t>
            </a:r>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数据结构是所研究的对象类型（Object Type）的集合。在数据库领域中，通常按照数据结构的类型来命名数据模型，进而对数据库管理系统进行分类。如层次结构、网状结构和关系结构的数据模型分别称作为层次模型、网状模型和关系模型。相应地，数据库分别称作为层次数据库、网状数据库和关系数据库。</a:t>
            </a:r>
            <a:endParaRPr kumimoji="1" lang="zh-CN" altLang="en-US" sz="2400" kern="100" noProof="0" dirty="0">
              <a:ln>
                <a:noFill/>
              </a:ln>
              <a:solidFill>
                <a:schemeClr val="tx1"/>
              </a:solidFill>
              <a:effectLst/>
              <a:uLnTx/>
              <a:uFillTx/>
              <a:latin typeface="Times New Roman" panose="02020603050405020304" pitchFamily="18" charset="0"/>
            </a:endParaRPr>
          </a:p>
          <a:p>
            <a:pPr algn="l">
              <a:buSzTx/>
            </a:pPr>
            <a:r>
              <a:rPr lang="zh-CN" altLang="en-US" sz="2800"/>
              <a:t>2. 数据操作</a:t>
            </a:r>
          </a:p>
          <a:p>
            <a:pPr marL="0" indent="457200">
              <a:buNone/>
            </a:pPr>
            <a:r>
              <a:rPr kumimoji="1" lang="zh-CN" altLang="en-US" sz="2400" kern="100" noProof="0" dirty="0">
                <a:ln>
                  <a:noFill/>
                </a:ln>
                <a:solidFill>
                  <a:schemeClr val="tx1"/>
                </a:solidFill>
                <a:effectLst/>
                <a:uLnTx/>
                <a:uFillTx/>
                <a:latin typeface="Times New Roman" panose="02020603050405020304" pitchFamily="18" charset="0"/>
              </a:rPr>
              <a:t>数据操作是指对各种对象类型的实例（或值）所允许执行的操作的集合，包括操作及有关的操作规则。在数据库中，主要的操作有检索和更新（包括插入、删除、修改）两大类。</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1.2 </a:t>
            </a:r>
            <a:r>
              <a:rPr lang="zh-CN" altLang="en-US" dirty="0">
                <a:sym typeface="+mn-ea"/>
              </a:rPr>
              <a:t>建模技术</a:t>
            </a:r>
            <a:endParaRPr lang="zh-CN" altLang="en-US"/>
          </a:p>
        </p:txBody>
      </p:sp>
      <p:sp>
        <p:nvSpPr>
          <p:cNvPr id="3" name="内容占位符 2"/>
          <p:cNvSpPr>
            <a:spLocks noGrp="1"/>
          </p:cNvSpPr>
          <p:nvPr>
            <p:ph idx="1"/>
          </p:nvPr>
        </p:nvSpPr>
        <p:spPr/>
        <p:txBody>
          <a:bodyPr/>
          <a:lstStyle/>
          <a:p>
            <a:pPr algn="l">
              <a:buSzTx/>
            </a:pPr>
            <a:r>
              <a:rPr lang="en-US" altLang="zh-CN" sz="2800"/>
              <a:t>3</a:t>
            </a:r>
            <a:r>
              <a:rPr lang="zh-CN" altLang="en-US" sz="2800"/>
              <a:t>. 数据约束</a:t>
            </a:r>
          </a:p>
          <a:p>
            <a:pPr algn="l">
              <a:buSzTx/>
            </a:pPr>
            <a:endParaRPr lang="zh-CN" altLang="en-US" sz="2800"/>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数据的约束条件是完整性规则的集合。完整性规则是指在给定的数据模型中，数据及其联系所具有的制约条件和依存条件，用以限制符合数据模型的数据库的状态以及状态的变化，确保数据的正确性、有效性和一致性。</a:t>
            </a:r>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数据库管理系统所支持的数据模型分为3种：层次模型、网状模型和关系模型。</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 </a:t>
            </a:r>
            <a:r>
              <a:rPr lang="zh-CN" altLang="en-US" dirty="0">
                <a:sym typeface="+mn-ea"/>
              </a:rPr>
              <a:t>概念设计</a:t>
            </a:r>
            <a:endParaRPr lang="zh-CN" altLang="en-US"/>
          </a:p>
        </p:txBody>
      </p:sp>
      <p:sp>
        <p:nvSpPr>
          <p:cNvPr id="3" name="内容占位符 2"/>
          <p:cNvSpPr>
            <a:spLocks noGrp="1"/>
          </p:cNvSpPr>
          <p:nvPr>
            <p:ph idx="1"/>
          </p:nvPr>
        </p:nvSpPr>
        <p:spPr/>
        <p:txBody>
          <a:bodyPr/>
          <a:lstStyle/>
          <a:p>
            <a:pPr algn="l">
              <a:buSzTx/>
            </a:pPr>
            <a:r>
              <a:rPr lang="en-US" altLang="zh-CN" sz="2800"/>
              <a:t>3</a:t>
            </a:r>
            <a:r>
              <a:rPr lang="zh-CN" altLang="en-US" sz="2800"/>
              <a:t>. 数据约束</a:t>
            </a:r>
          </a:p>
          <a:p>
            <a:pPr algn="l">
              <a:buSzTx/>
            </a:pPr>
            <a:endParaRPr lang="zh-CN" altLang="en-US" sz="2800"/>
          </a:p>
          <a:p>
            <a:pPr marL="0" indent="457200">
              <a:buNone/>
            </a:pPr>
            <a:endParaRPr kumimoji="1" lang="zh-CN" altLang="en-US" sz="2400" kern="100" noProof="0" dirty="0">
              <a:ln>
                <a:noFill/>
              </a:ln>
              <a:solidFill>
                <a:schemeClr val="tx1"/>
              </a:solidFill>
              <a:effectLst/>
              <a:uLnTx/>
              <a:uFillTx/>
              <a:latin typeface="Times New Roman" panose="02020603050405020304" pitchFamily="18" charset="0"/>
              <a:sym typeface="+mn-ea"/>
            </a:endParaRPr>
          </a:p>
        </p:txBody>
      </p:sp>
      <p:graphicFrame>
        <p:nvGraphicFramePr>
          <p:cNvPr id="4" name="表格 3"/>
          <p:cNvGraphicFramePr/>
          <p:nvPr>
            <p:custDataLst>
              <p:tags r:id="rId1"/>
            </p:custDataLst>
          </p:nvPr>
        </p:nvGraphicFramePr>
        <p:xfrm>
          <a:off x="1043940" y="2276475"/>
          <a:ext cx="7185660" cy="2781935"/>
        </p:xfrm>
        <a:graphic>
          <a:graphicData uri="http://schemas.openxmlformats.org/drawingml/2006/table">
            <a:tbl>
              <a:tblPr/>
              <a:tblGrid>
                <a:gridCol w="1336675">
                  <a:extLst>
                    <a:ext uri="{9D8B030D-6E8A-4147-A177-3AD203B41FA5}">
                      <a16:colId xmlns:a16="http://schemas.microsoft.com/office/drawing/2014/main" val="20000"/>
                    </a:ext>
                  </a:extLst>
                </a:gridCol>
                <a:gridCol w="5848985">
                  <a:extLst>
                    <a:ext uri="{9D8B030D-6E8A-4147-A177-3AD203B41FA5}">
                      <a16:colId xmlns:a16="http://schemas.microsoft.com/office/drawing/2014/main" val="20001"/>
                    </a:ext>
                  </a:extLst>
                </a:gridCol>
              </a:tblGrid>
              <a:tr h="398780">
                <a:tc>
                  <a:txBody>
                    <a:bodyPr/>
                    <a:lstStyle/>
                    <a:p>
                      <a:pPr>
                        <a:buNone/>
                      </a:pPr>
                      <a:r>
                        <a:rPr lang="en-US" sz="2000">
                          <a:solidFill>
                            <a:srgbClr val="000000"/>
                          </a:solidFill>
                          <a:latin typeface="黑体" panose="02010609060101010101" charset="-122"/>
                          <a:ea typeface="黑体" panose="02010609060101010101" charset="-122"/>
                          <a:cs typeface="黑体" panose="02010609060101010101" charset="-122"/>
                        </a:rPr>
                        <a:t>发展阶段</a:t>
                      </a:r>
                      <a:endParaRPr lang="en-US" altLang="en-US" sz="2000">
                        <a:solidFill>
                          <a:srgbClr val="000000"/>
                        </a:solidFill>
                        <a:latin typeface="黑体" panose="02010609060101010101" charset="-122"/>
                        <a:ea typeface="黑体" panose="02010609060101010101" charset="-122"/>
                        <a:cs typeface="黑体" panose="02010609060101010101" charset="-122"/>
                      </a:endParaRPr>
                    </a:p>
                  </a:txBody>
                  <a:tcPr marL="68580" marR="68580" marT="0" marB="0" anchor="b">
                    <a:lnL>
                      <a:noFill/>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000">
                          <a:solidFill>
                            <a:srgbClr val="000000"/>
                          </a:solidFill>
                          <a:latin typeface="黑体" panose="02010609060101010101" charset="-122"/>
                          <a:ea typeface="黑体" panose="02010609060101010101" charset="-122"/>
                          <a:cs typeface="黑体" panose="02010609060101010101" charset="-122"/>
                        </a:rPr>
                        <a:t>主要特点</a:t>
                      </a:r>
                      <a:endParaRPr lang="en-US" altLang="en-US" sz="2000">
                        <a:solidFill>
                          <a:srgbClr val="000000"/>
                        </a:solidFill>
                        <a:latin typeface="黑体" panose="02010609060101010101" charset="-122"/>
                        <a:ea typeface="黑体" panose="02010609060101010101" charset="-122"/>
                        <a:cs typeface="黑体" panose="02010609060101010101" charset="-122"/>
                      </a:endParaRPr>
                    </a:p>
                  </a:txBody>
                  <a:tcPr marL="68580" marR="68580" marT="0" marB="0" anchor="b">
                    <a:lnL w="12700" cap="flat" cmpd="sng">
                      <a:solidFill>
                        <a:srgbClr val="080000"/>
                      </a:solidFill>
                      <a:prstDash val="solid"/>
                      <a:headEnd type="none" w="med" len="med"/>
                      <a:tailEnd type="none" w="med" len="med"/>
                    </a:lnL>
                    <a:lnR cap="flat">
                      <a:noFill/>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3585">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层次模型</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endParaRPr lang="en-US" sz="1000">
                        <a:latin typeface="宋体" panose="02010600030101010101" pitchFamily="2" charset="-122"/>
                        <a:ea typeface="宋体" panose="02010600030101010101" pitchFamily="2" charset="-122"/>
                        <a:cs typeface="宋体" panose="02010600030101010101" pitchFamily="2" charset="-122"/>
                      </a:endParaRPr>
                    </a:p>
                    <a:p>
                      <a:pPr algn="ctr">
                        <a:buNone/>
                      </a:pPr>
                      <a:endParaRPr lang="en-US" sz="1000">
                        <a:latin typeface="宋体" panose="02010600030101010101" pitchFamily="2" charset="-122"/>
                        <a:ea typeface="宋体" panose="02010600030101010101" pitchFamily="2" charset="-122"/>
                        <a:cs typeface="宋体" panose="02010600030101010101" pitchFamily="2" charset="-122"/>
                      </a:endParaRPr>
                    </a:p>
                    <a:p>
                      <a:pPr algn="l">
                        <a:buNone/>
                      </a:pPr>
                      <a:r>
                        <a:rPr lang="en-US" sz="1000">
                          <a:latin typeface="宋体" panose="02010600030101010101" pitchFamily="2" charset="-122"/>
                          <a:ea typeface="宋体" panose="02010600030101010101" pitchFamily="2" charset="-122"/>
                          <a:cs typeface="宋体" panose="02010600030101010101" pitchFamily="2" charset="-122"/>
                        </a:rPr>
                        <a:t>用树形结构表示实体及其之间联系的模型称为层次模型，上级结点与下级结点之间为一对多的联系</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1375">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网状模型</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1000">
                        <a:latin typeface="宋体" panose="02010600030101010101" pitchFamily="2" charset="-122"/>
                        <a:ea typeface="宋体" panose="02010600030101010101" pitchFamily="2" charset="-122"/>
                        <a:cs typeface="宋体" panose="02010600030101010101" pitchFamily="2" charset="-122"/>
                      </a:endParaRPr>
                    </a:p>
                    <a:p>
                      <a:pPr>
                        <a:buNone/>
                      </a:pPr>
                      <a:endParaRPr lang="en-US" sz="1000">
                        <a:latin typeface="宋体" panose="02010600030101010101" pitchFamily="2" charset="-122"/>
                        <a:ea typeface="宋体" panose="02010600030101010101" pitchFamily="2" charset="-122"/>
                        <a:cs typeface="宋体" panose="02010600030101010101" pitchFamily="2" charset="-122"/>
                      </a:endParaRPr>
                    </a:p>
                    <a:p>
                      <a:pPr>
                        <a:buNone/>
                      </a:pPr>
                      <a:r>
                        <a:rPr lang="en-US" sz="1000">
                          <a:latin typeface="宋体" panose="02010600030101010101" pitchFamily="2" charset="-122"/>
                          <a:ea typeface="宋体" panose="02010600030101010101" pitchFamily="2" charset="-122"/>
                          <a:cs typeface="宋体" panose="02010600030101010101" pitchFamily="2" charset="-122"/>
                        </a:rPr>
                        <a:t>用网状结构表示实体及其之间联系的模型称为网状模型，网中的每一个结点代表一个实体类型，允许</a:t>
                      </a:r>
                    </a:p>
                    <a:p>
                      <a:pPr>
                        <a:buNone/>
                      </a:pPr>
                      <a:r>
                        <a:rPr lang="en-US" sz="1000">
                          <a:latin typeface="宋体" panose="02010600030101010101" pitchFamily="2" charset="-122"/>
                          <a:ea typeface="宋体" panose="02010600030101010101" pitchFamily="2" charset="-122"/>
                          <a:cs typeface="宋体" panose="02010600030101010101" pitchFamily="2" charset="-122"/>
                        </a:rPr>
                        <a:t>结点有多于一个的父结点，可以有一个以上的结点没有父结点</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8195">
                <a:tc>
                  <a:txBody>
                    <a:bodyPr/>
                    <a:lstStyle/>
                    <a:p>
                      <a:pPr>
                        <a:buNone/>
                      </a:pPr>
                      <a:r>
                        <a:rPr lang="en-US" sz="1000">
                          <a:latin typeface="宋体" panose="02010600030101010101" pitchFamily="2" charset="-122"/>
                          <a:ea typeface="宋体" panose="02010600030101010101" pitchFamily="2" charset="-122"/>
                          <a:cs typeface="宋体" panose="02010600030101010101" pitchFamily="2" charset="-122"/>
                        </a:rPr>
                        <a:t>关系模型</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1000">
                        <a:latin typeface="宋体" panose="02010600030101010101" pitchFamily="2" charset="-122"/>
                        <a:ea typeface="宋体" panose="02010600030101010101" pitchFamily="2" charset="-122"/>
                        <a:cs typeface="宋体" panose="02010600030101010101" pitchFamily="2" charset="-122"/>
                      </a:endParaRPr>
                    </a:p>
                    <a:p>
                      <a:pPr>
                        <a:buNone/>
                      </a:pPr>
                      <a:endParaRPr lang="en-US" sz="1000">
                        <a:latin typeface="宋体" panose="02010600030101010101" pitchFamily="2" charset="-122"/>
                        <a:ea typeface="宋体" panose="02010600030101010101" pitchFamily="2" charset="-122"/>
                        <a:cs typeface="宋体" panose="02010600030101010101" pitchFamily="2" charset="-122"/>
                      </a:endParaRPr>
                    </a:p>
                    <a:p>
                      <a:pPr>
                        <a:buNone/>
                      </a:pPr>
                      <a:r>
                        <a:rPr lang="en-US" sz="1000">
                          <a:latin typeface="宋体" panose="02010600030101010101" pitchFamily="2" charset="-122"/>
                          <a:ea typeface="宋体" panose="02010600030101010101" pitchFamily="2" charset="-122"/>
                          <a:cs typeface="宋体" panose="02010600030101010101" pitchFamily="2" charset="-122"/>
                        </a:rPr>
                        <a:t>用二维表结构来表示实体以及实体之间联系的模型称为关系模型，在关系模型中把数据看成是二维表中的元素，一张二维表就是一个关系</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 </a:t>
            </a:r>
            <a:r>
              <a:rPr lang="zh-CN" altLang="en-US" dirty="0">
                <a:sym typeface="+mn-ea"/>
              </a:rPr>
              <a:t>概念设计</a:t>
            </a:r>
            <a:endParaRPr lang="zh-CN" altLang="en-US"/>
          </a:p>
        </p:txBody>
      </p:sp>
      <p:sp>
        <p:nvSpPr>
          <p:cNvPr id="3" name="内容占位符 2"/>
          <p:cNvSpPr>
            <a:spLocks noGrp="1"/>
          </p:cNvSpPr>
          <p:nvPr>
            <p:ph idx="1"/>
          </p:nvPr>
        </p:nvSpPr>
        <p:spPr/>
        <p:txBody>
          <a:bodyPr/>
          <a:lstStyle/>
          <a:p>
            <a:pPr algn="l">
              <a:buSzTx/>
            </a:pPr>
            <a:endParaRPr lang="zh-CN" altLang="en-US" sz="2800"/>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概念设计就是将现实世界中的客观对象首先抽象为不依赖于任何具体机器的信息结构，这种信息结构不是DBMS所支持的数据模型而是概念模型。然后再把概念模型转换为具体机器上的DBMS支持的数据模型，设计概念模型的过程就叫概念设计。概念设计就是把现实世界中的客观对象抽象为某一种信息结构，这种信息结构不依赖某一数据库管理系统(DBMS)，或者说对任一个DBMS都适用，它的主要任务是找出实体及这些实体的属性。</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1.3.1 </a:t>
            </a:r>
            <a:r>
              <a:rPr lang="zh-CN" altLang="en-US" dirty="0">
                <a:sym typeface="+mn-ea"/>
              </a:rPr>
              <a:t>概念模型相关术语</a:t>
            </a:r>
            <a:endParaRPr lang="en-US" altLang="zh-CN" dirty="0">
              <a:sym typeface="+mn-ea"/>
            </a:endParaRPr>
          </a:p>
        </p:txBody>
      </p:sp>
      <p:sp>
        <p:nvSpPr>
          <p:cNvPr id="3" name="内容占位符 2"/>
          <p:cNvSpPr>
            <a:spLocks noGrp="1"/>
          </p:cNvSpPr>
          <p:nvPr>
            <p:ph idx="1"/>
          </p:nvPr>
        </p:nvSpPr>
        <p:spPr>
          <a:xfrm>
            <a:off x="457200" y="1367155"/>
            <a:ext cx="8314055" cy="4947920"/>
          </a:xfrm>
        </p:spPr>
        <p:txBody>
          <a:bodyPr/>
          <a:lstStyle/>
          <a:p>
            <a:pPr marL="0" indent="0" algn="l">
              <a:buSzTx/>
              <a:buNone/>
            </a:pPr>
            <a:endParaRPr lang="zh-CN" altLang="en-US" sz="2800"/>
          </a:p>
          <a:p>
            <a:pPr algn="l">
              <a:buSzTx/>
            </a:pPr>
            <a:r>
              <a:rPr kumimoji="1" lang="zh-CN" altLang="en-US" sz="2000" kern="100" noProof="0" dirty="0">
                <a:ln>
                  <a:noFill/>
                </a:ln>
                <a:solidFill>
                  <a:schemeClr val="tx1"/>
                </a:solidFill>
                <a:effectLst/>
                <a:uLnTx/>
                <a:uFillTx/>
                <a:latin typeface="Times New Roman" panose="02020603050405020304" pitchFamily="18" charset="0"/>
                <a:sym typeface="+mn-ea"/>
              </a:rPr>
              <a:t>1.</a:t>
            </a:r>
            <a:r>
              <a:rPr kumimoji="1" lang="en-US" altLang="zh-CN" sz="2000" kern="100" noProof="0" dirty="0">
                <a:ln>
                  <a:noFill/>
                </a:ln>
                <a:solidFill>
                  <a:schemeClr val="tx1"/>
                </a:solidFill>
                <a:effectLst/>
                <a:uLnTx/>
                <a:uFillTx/>
                <a:latin typeface="Times New Roman" panose="02020603050405020304" pitchFamily="18" charset="0"/>
                <a:sym typeface="+mn-ea"/>
              </a:rPr>
              <a:t> </a:t>
            </a:r>
            <a:r>
              <a:rPr kumimoji="1" lang="zh-CN" altLang="en-US" sz="2000" kern="100" noProof="0" dirty="0">
                <a:ln>
                  <a:noFill/>
                </a:ln>
                <a:solidFill>
                  <a:schemeClr val="tx1"/>
                </a:solidFill>
                <a:effectLst/>
                <a:uLnTx/>
                <a:uFillTx/>
                <a:latin typeface="Times New Roman" panose="02020603050405020304" pitchFamily="18" charset="0"/>
                <a:sym typeface="+mn-ea"/>
              </a:rPr>
              <a:t>实体</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实体是具有一组特定属性集合的对象。实体可以是任何能够存储数据的对象、项、地点、人物、概念或活动，可以很容易地根据实体的定义辨别实体。</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将一家“公司”看作一个数据库，那么这个数据库中的实体有“员工”、“产品”、“部门”等。</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如果将某生产企业的“设备检修”看作一个数据库，那么我们关心的实体有“监测人员”、“传感类型”、“监测点”、“监测场所”、“主设备部件”等。有经验的数据库设计者，往往用英文字母（可以是英语单词、英语单词的缩写、拼音或拼音的缩写）。如：Dev_Person表示监测人员、Dev_Place表示监测场所、Dev_Part表示设备部件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1.3.1 </a:t>
            </a:r>
            <a:r>
              <a:rPr lang="zh-CN" altLang="en-US" dirty="0">
                <a:sym typeface="+mn-ea"/>
              </a:rPr>
              <a:t>概念模型相关术语</a:t>
            </a:r>
            <a:endParaRPr lang="zh-CN" altLang="en-US"/>
          </a:p>
        </p:txBody>
      </p:sp>
      <p:sp>
        <p:nvSpPr>
          <p:cNvPr id="3" name="内容占位符 2"/>
          <p:cNvSpPr>
            <a:spLocks noGrp="1"/>
          </p:cNvSpPr>
          <p:nvPr>
            <p:ph idx="1"/>
          </p:nvPr>
        </p:nvSpPr>
        <p:spPr>
          <a:xfrm>
            <a:off x="457200" y="1367155"/>
            <a:ext cx="8314055" cy="4947920"/>
          </a:xfrm>
        </p:spPr>
        <p:txBody>
          <a:bodyPr/>
          <a:lstStyle/>
          <a:p>
            <a:pPr algn="l">
              <a:buSzTx/>
            </a:pPr>
            <a:endParaRPr lang="zh-CN" altLang="en-US" sz="2800"/>
          </a:p>
          <a:p>
            <a:pPr algn="l">
              <a:buSzTx/>
            </a:pPr>
            <a:r>
              <a:rPr kumimoji="1" lang="en-US" altLang="zh-CN" sz="2000" kern="100" noProof="0" dirty="0">
                <a:ln>
                  <a:noFill/>
                </a:ln>
                <a:solidFill>
                  <a:schemeClr val="tx1"/>
                </a:solidFill>
                <a:effectLst/>
                <a:uLnTx/>
                <a:uFillTx/>
                <a:latin typeface="Times New Roman" panose="02020603050405020304" pitchFamily="18" charset="0"/>
                <a:sym typeface="+mn-ea"/>
              </a:rPr>
              <a:t>2</a:t>
            </a:r>
            <a:r>
              <a:rPr kumimoji="1" lang="zh-CN" altLang="en-US" sz="2000" kern="100" noProof="0" dirty="0">
                <a:ln>
                  <a:noFill/>
                </a:ln>
                <a:solidFill>
                  <a:schemeClr val="tx1"/>
                </a:solidFill>
                <a:effectLst/>
                <a:uLnTx/>
                <a:uFillTx/>
                <a:latin typeface="Times New Roman" panose="02020603050405020304" pitchFamily="18" charset="0"/>
                <a:sym typeface="+mn-ea"/>
              </a:rPr>
              <a:t>.</a:t>
            </a:r>
            <a:r>
              <a:rPr kumimoji="1" lang="en-US" altLang="zh-CN" sz="2000" kern="100" noProof="0" dirty="0">
                <a:ln>
                  <a:noFill/>
                </a:ln>
                <a:solidFill>
                  <a:schemeClr val="tx1"/>
                </a:solidFill>
                <a:effectLst/>
                <a:uLnTx/>
                <a:uFillTx/>
                <a:latin typeface="Times New Roman" panose="02020603050405020304" pitchFamily="18" charset="0"/>
                <a:sym typeface="+mn-ea"/>
              </a:rPr>
              <a:t> </a:t>
            </a:r>
            <a:r>
              <a:rPr kumimoji="1" lang="zh-CN" altLang="en-US" sz="2000" kern="100" noProof="0" dirty="0">
                <a:ln>
                  <a:noFill/>
                </a:ln>
                <a:solidFill>
                  <a:schemeClr val="tx1"/>
                </a:solidFill>
                <a:effectLst/>
                <a:uLnTx/>
                <a:uFillTx/>
                <a:latin typeface="Times New Roman" panose="02020603050405020304" pitchFamily="18" charset="0"/>
                <a:sym typeface="+mn-ea"/>
              </a:rPr>
              <a:t>属性</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属性是实体的特征，它将一个实体和其它实体区分开来，并提供该实体的信息。实例“监测人员”的属性有姓名、电子邮件、联系电话、人员工种等。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1.3.1 </a:t>
            </a:r>
            <a:r>
              <a:rPr lang="zh-CN" altLang="en-US" dirty="0">
                <a:sym typeface="+mn-ea"/>
              </a:rPr>
              <a:t>概念模型相关术语</a:t>
            </a:r>
            <a:endParaRPr lang="zh-CN" altLang="en-US"/>
          </a:p>
        </p:txBody>
      </p:sp>
      <p:sp>
        <p:nvSpPr>
          <p:cNvPr id="3" name="内容占位符 2"/>
          <p:cNvSpPr>
            <a:spLocks noGrp="1"/>
          </p:cNvSpPr>
          <p:nvPr>
            <p:ph idx="1"/>
          </p:nvPr>
        </p:nvSpPr>
        <p:spPr>
          <a:xfrm>
            <a:off x="457200" y="1367155"/>
            <a:ext cx="8314055" cy="4947920"/>
          </a:xfrm>
        </p:spPr>
        <p:txBody>
          <a:bodyPr/>
          <a:lstStyle/>
          <a:p>
            <a:pPr marL="0" indent="0" algn="l">
              <a:buSzTx/>
              <a:buNone/>
            </a:pPr>
            <a:endParaRPr lang="zh-CN" altLang="en-US" sz="2800"/>
          </a:p>
          <a:p>
            <a:pPr algn="l">
              <a:buSzTx/>
            </a:pPr>
            <a:r>
              <a:rPr kumimoji="1" lang="en-US" altLang="zh-CN" sz="2000" kern="100" noProof="0" dirty="0">
                <a:ln>
                  <a:noFill/>
                </a:ln>
                <a:solidFill>
                  <a:schemeClr val="tx1"/>
                </a:solidFill>
                <a:effectLst/>
                <a:uLnTx/>
                <a:uFillTx/>
                <a:latin typeface="Times New Roman" panose="02020603050405020304" pitchFamily="18" charset="0"/>
                <a:sym typeface="+mn-ea"/>
              </a:rPr>
              <a:t>3</a:t>
            </a:r>
            <a:r>
              <a:rPr kumimoji="1" lang="zh-CN" altLang="en-US" sz="2000" kern="100" noProof="0" dirty="0">
                <a:ln>
                  <a:noFill/>
                </a:ln>
                <a:solidFill>
                  <a:schemeClr val="tx1"/>
                </a:solidFill>
                <a:effectLst/>
                <a:uLnTx/>
                <a:uFillTx/>
                <a:latin typeface="Times New Roman" panose="02020603050405020304" pitchFamily="18" charset="0"/>
                <a:sym typeface="+mn-ea"/>
              </a:rPr>
              <a:t>.</a:t>
            </a:r>
            <a:r>
              <a:rPr kumimoji="1" lang="en-US" altLang="zh-CN" sz="2000" kern="100" noProof="0" dirty="0">
                <a:ln>
                  <a:noFill/>
                </a:ln>
                <a:solidFill>
                  <a:schemeClr val="tx1"/>
                </a:solidFill>
                <a:effectLst/>
                <a:uLnTx/>
                <a:uFillTx/>
                <a:latin typeface="Times New Roman" panose="02020603050405020304" pitchFamily="18" charset="0"/>
                <a:sym typeface="+mn-ea"/>
              </a:rPr>
              <a:t> </a:t>
            </a:r>
            <a:r>
              <a:rPr kumimoji="1" lang="zh-CN" altLang="en-US" sz="2000" kern="100" noProof="0" dirty="0">
                <a:ln>
                  <a:noFill/>
                </a:ln>
                <a:solidFill>
                  <a:schemeClr val="tx1"/>
                </a:solidFill>
                <a:effectLst/>
                <a:uLnTx/>
                <a:uFillTx/>
                <a:latin typeface="Times New Roman" panose="02020603050405020304" pitchFamily="18" charset="0"/>
                <a:sym typeface="+mn-ea"/>
              </a:rPr>
              <a:t>实体属性图</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在关系模型中，一般用矩形    表示实体如图1-1所示， 用    椭圆形表示属性如图1-2所示。将它们连在一起就构成实体属性图如图1-3所示。</a:t>
            </a:r>
          </a:p>
          <a:p>
            <a:pPr marL="0" indent="457200">
              <a:buNone/>
            </a:pPr>
            <a:endParaRPr kumimoji="1" lang="zh-CN" altLang="en-US" sz="2000" kern="100" noProof="0" dirty="0">
              <a:ln>
                <a:noFill/>
              </a:ln>
              <a:solidFill>
                <a:schemeClr val="tx1"/>
              </a:solidFill>
              <a:effectLst/>
              <a:uLnTx/>
              <a:uFillTx/>
              <a:latin typeface="Times New Roman" panose="02020603050405020304" pitchFamily="18" charset="0"/>
              <a:sym typeface="+mn-ea"/>
            </a:endParaRPr>
          </a:p>
          <a:p>
            <a:pPr marL="0" indent="457200">
              <a:buNone/>
            </a:pPr>
            <a:endParaRPr kumimoji="1" lang="zh-CN" altLang="en-US" sz="2000" kern="100" noProof="0" dirty="0">
              <a:ln>
                <a:noFill/>
              </a:ln>
              <a:solidFill>
                <a:schemeClr val="tx1"/>
              </a:solidFill>
              <a:effectLst/>
              <a:uLnTx/>
              <a:uFillTx/>
              <a:latin typeface="Times New Roman" panose="02020603050405020304" pitchFamily="18" charset="0"/>
              <a:sym typeface="+mn-ea"/>
            </a:endParaRPr>
          </a:p>
          <a:p>
            <a:pPr marL="0" indent="457200">
              <a:buNone/>
            </a:pPr>
            <a:endParaRPr kumimoji="1" lang="zh-CN" altLang="en-US" sz="2000" kern="100" noProof="0" dirty="0">
              <a:ln>
                <a:noFill/>
              </a:ln>
              <a:solidFill>
                <a:schemeClr val="tx1"/>
              </a:solidFill>
              <a:effectLst/>
              <a:uLnTx/>
              <a:uFillTx/>
              <a:latin typeface="Times New Roman" panose="02020603050405020304" pitchFamily="18" charset="0"/>
              <a:sym typeface="+mn-ea"/>
            </a:endParaRPr>
          </a:p>
          <a:p>
            <a:pPr marL="0" indent="457200">
              <a:buNone/>
            </a:pPr>
            <a:endParaRPr kumimoji="1" lang="zh-CN" altLang="en-US" sz="2000" kern="100" noProof="0" dirty="0">
              <a:ln>
                <a:noFill/>
              </a:ln>
              <a:solidFill>
                <a:schemeClr val="tx1"/>
              </a:solidFill>
              <a:effectLst/>
              <a:uLnTx/>
              <a:uFillTx/>
              <a:latin typeface="Times New Roman" panose="02020603050405020304" pitchFamily="18" charset="0"/>
              <a:sym typeface="+mn-ea"/>
            </a:endParaRPr>
          </a:p>
          <a:p>
            <a:pPr marL="0" indent="457200">
              <a:buNone/>
            </a:pPr>
            <a:endParaRPr kumimoji="1" lang="zh-CN" altLang="en-US" sz="2000" kern="100" noProof="0" dirty="0">
              <a:ln>
                <a:noFill/>
              </a:ln>
              <a:solidFill>
                <a:schemeClr val="tx1"/>
              </a:solidFill>
              <a:effectLst/>
              <a:uLnTx/>
              <a:uFillTx/>
              <a:latin typeface="Times New Roman" panose="02020603050405020304" pitchFamily="18" charset="0"/>
              <a:sym typeface="+mn-ea"/>
            </a:endParaRPr>
          </a:p>
          <a:p>
            <a:pPr marL="457200" lvl="1" indent="457200">
              <a:buNone/>
            </a:pPr>
            <a:endParaRPr kumimoji="1" lang="zh-CN" altLang="en-US" sz="1600" kern="100" noProof="0" dirty="0">
              <a:ln>
                <a:noFill/>
              </a:ln>
              <a:solidFill>
                <a:schemeClr val="tx1"/>
              </a:solidFill>
              <a:effectLst/>
              <a:uLnTx/>
              <a:uFillTx/>
              <a:latin typeface="Times New Roman" panose="02020603050405020304" pitchFamily="18" charset="0"/>
              <a:sym typeface="+mn-ea"/>
            </a:endParaRPr>
          </a:p>
          <a:p>
            <a:pPr marL="457200" lvl="1" indent="457200">
              <a:buNone/>
            </a:pPr>
            <a:r>
              <a:rPr kumimoji="1" lang="zh-CN" altLang="en-US" sz="1600" kern="100" noProof="0" dirty="0">
                <a:ln>
                  <a:noFill/>
                </a:ln>
                <a:solidFill>
                  <a:schemeClr val="tx1"/>
                </a:solidFill>
                <a:effectLst/>
                <a:uLnTx/>
                <a:uFillTx/>
                <a:latin typeface="Times New Roman" panose="02020603050405020304" pitchFamily="18" charset="0"/>
                <a:sym typeface="+mn-ea"/>
              </a:rPr>
              <a:t>图1-1  矩形表示实体         图1-2  椭圆形表示属性            图1-3   实体属性图</a:t>
            </a:r>
          </a:p>
        </p:txBody>
      </p:sp>
      <p:graphicFrame>
        <p:nvGraphicFramePr>
          <p:cNvPr id="4" name="Object 1"/>
          <p:cNvGraphicFramePr>
            <a:graphicFrameLocks noChangeAspect="1"/>
          </p:cNvGraphicFramePr>
          <p:nvPr>
            <p:custDataLst>
              <p:tags r:id="rId1"/>
            </p:custDataLst>
          </p:nvPr>
        </p:nvGraphicFramePr>
        <p:xfrm>
          <a:off x="1331595" y="3212465"/>
          <a:ext cx="6338570" cy="1420495"/>
        </p:xfrm>
        <a:graphic>
          <a:graphicData uri="http://schemas.openxmlformats.org/presentationml/2006/ole">
            <mc:AlternateContent xmlns:mc="http://schemas.openxmlformats.org/markup-compatibility/2006">
              <mc:Choice xmlns:v="urn:schemas-microsoft-com:vml" Requires="v">
                <p:oleObj r:id="rId5" imgW="11468100" imgH="2476500" progId="Visio.Drawing.11">
                  <p:embed/>
                </p:oleObj>
              </mc:Choice>
              <mc:Fallback>
                <p:oleObj r:id="rId5" imgW="11468100" imgH="2476500" progId="Visio.Drawing.11">
                  <p:embed/>
                  <p:pic>
                    <p:nvPicPr>
                      <p:cNvPr id="0" name="图片 3075"/>
                      <p:cNvPicPr/>
                      <p:nvPr/>
                    </p:nvPicPr>
                    <p:blipFill>
                      <a:blip r:embed="rId6"/>
                      <a:stretch>
                        <a:fillRect/>
                      </a:stretch>
                    </p:blipFill>
                    <p:spPr>
                      <a:xfrm>
                        <a:off x="1331595" y="3212465"/>
                        <a:ext cx="6338570" cy="1420495"/>
                      </a:xfrm>
                      <a:prstGeom prst="rect">
                        <a:avLst/>
                      </a:prstGeom>
                      <a:noFill/>
                      <a:ln w="38100">
                        <a:noFill/>
                        <a:miter/>
                      </a:ln>
                    </p:spPr>
                  </p:pic>
                </p:oleObj>
              </mc:Fallback>
            </mc:AlternateContent>
          </a:graphicData>
        </a:graphic>
      </p:graphicFrame>
      <p:sp>
        <p:nvSpPr>
          <p:cNvPr id="1073743916" name="矩形 2"/>
          <p:cNvSpPr/>
          <p:nvPr>
            <p:custDataLst>
              <p:tags r:id="rId2"/>
            </p:custDataLst>
          </p:nvPr>
        </p:nvSpPr>
        <p:spPr>
          <a:xfrm>
            <a:off x="4139248" y="2379345"/>
            <a:ext cx="197485" cy="106680"/>
          </a:xfrm>
          <a:prstGeom prst="rect">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073743917" name="椭圆 3"/>
          <p:cNvSpPr/>
          <p:nvPr>
            <p:custDataLst>
              <p:tags r:id="rId3"/>
            </p:custDataLst>
          </p:nvPr>
        </p:nvSpPr>
        <p:spPr>
          <a:xfrm>
            <a:off x="7308215" y="2348865"/>
            <a:ext cx="198120" cy="137160"/>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1.3.1 </a:t>
            </a:r>
            <a:r>
              <a:rPr lang="zh-CN" altLang="en-US" dirty="0">
                <a:sym typeface="+mn-ea"/>
              </a:rPr>
              <a:t>概念模型相关术语</a:t>
            </a:r>
          </a:p>
        </p:txBody>
      </p:sp>
      <p:sp>
        <p:nvSpPr>
          <p:cNvPr id="3" name="内容占位符 2"/>
          <p:cNvSpPr>
            <a:spLocks noGrp="1"/>
          </p:cNvSpPr>
          <p:nvPr>
            <p:ph idx="1"/>
          </p:nvPr>
        </p:nvSpPr>
        <p:spPr>
          <a:xfrm>
            <a:off x="457200" y="1367155"/>
            <a:ext cx="8314055" cy="4947920"/>
          </a:xfrm>
        </p:spPr>
        <p:txBody>
          <a:bodyPr/>
          <a:lstStyle/>
          <a:p>
            <a:pPr algn="l">
              <a:buSzTx/>
            </a:pPr>
            <a:r>
              <a:rPr kumimoji="1" lang="en-US" altLang="zh-CN" sz="2000" kern="100" noProof="0" dirty="0">
                <a:ln>
                  <a:noFill/>
                </a:ln>
                <a:solidFill>
                  <a:schemeClr val="tx1"/>
                </a:solidFill>
                <a:effectLst/>
                <a:uLnTx/>
                <a:uFillTx/>
                <a:latin typeface="Times New Roman" panose="02020603050405020304" pitchFamily="18" charset="0"/>
                <a:sym typeface="+mn-ea"/>
              </a:rPr>
              <a:t>4</a:t>
            </a:r>
            <a:r>
              <a:rPr kumimoji="1" lang="zh-CN" altLang="en-US" sz="2000" kern="100" noProof="0" dirty="0">
                <a:ln>
                  <a:noFill/>
                </a:ln>
                <a:solidFill>
                  <a:schemeClr val="tx1"/>
                </a:solidFill>
                <a:effectLst/>
                <a:uLnTx/>
                <a:uFillTx/>
                <a:latin typeface="Times New Roman" panose="02020603050405020304" pitchFamily="18" charset="0"/>
                <a:sym typeface="+mn-ea"/>
              </a:rPr>
              <a:t>.</a:t>
            </a:r>
            <a:r>
              <a:rPr kumimoji="1" lang="en-US" altLang="zh-CN" sz="2000" kern="100" noProof="0" dirty="0">
                <a:ln>
                  <a:noFill/>
                </a:ln>
                <a:solidFill>
                  <a:schemeClr val="tx1"/>
                </a:solidFill>
                <a:effectLst/>
                <a:uLnTx/>
                <a:uFillTx/>
                <a:latin typeface="Times New Roman" panose="02020603050405020304" pitchFamily="18" charset="0"/>
                <a:sym typeface="+mn-ea"/>
              </a:rPr>
              <a:t> </a:t>
            </a:r>
            <a:r>
              <a:rPr kumimoji="1" lang="zh-CN" altLang="en-US" sz="2000" kern="100" noProof="0" dirty="0">
                <a:ln>
                  <a:noFill/>
                </a:ln>
                <a:solidFill>
                  <a:schemeClr val="tx1"/>
                </a:solidFill>
                <a:effectLst/>
                <a:uLnTx/>
                <a:uFillTx/>
                <a:latin typeface="Times New Roman" panose="02020603050405020304" pitchFamily="18" charset="0"/>
                <a:sym typeface="+mn-ea"/>
              </a:rPr>
              <a:t>关系</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关系是实体之间的联系，关系在一对逻辑上相关的实体间建立连接关系，也可以在独立的实体间建立关系。用菱形      来表示实体间的关系。</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在公司中，用图形表示实体“部门”和实体“员工”之间的关系。实体“部门”和实体“员工”之间的关系是包含和被包含的关系，可用图形表示为下图所示。</a:t>
            </a:r>
          </a:p>
          <a:p>
            <a:pPr marL="0" indent="457200">
              <a:buNone/>
            </a:pPr>
            <a:endParaRPr kumimoji="1" lang="zh-CN" altLang="en-US" sz="2000" kern="100" noProof="0" dirty="0">
              <a:ln>
                <a:noFill/>
              </a:ln>
              <a:solidFill>
                <a:schemeClr val="tx1"/>
              </a:solidFill>
              <a:effectLst/>
              <a:uLnTx/>
              <a:uFillTx/>
              <a:latin typeface="Times New Roman" panose="02020603050405020304" pitchFamily="18" charset="0"/>
              <a:sym typeface="+mn-ea"/>
            </a:endParaRPr>
          </a:p>
        </p:txBody>
      </p:sp>
      <p:sp>
        <p:nvSpPr>
          <p:cNvPr id="1073743915" name="菱形 1"/>
          <p:cNvSpPr/>
          <p:nvPr>
            <p:custDataLst>
              <p:tags r:id="rId1"/>
            </p:custDataLst>
          </p:nvPr>
        </p:nvSpPr>
        <p:spPr>
          <a:xfrm>
            <a:off x="5723890" y="2204720"/>
            <a:ext cx="279400" cy="85090"/>
          </a:xfrm>
          <a:prstGeom prst="diamond">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graphicFrame>
        <p:nvGraphicFramePr>
          <p:cNvPr id="4" name="Object 151"/>
          <p:cNvGraphicFramePr>
            <a:graphicFrameLocks noChangeAspect="1"/>
          </p:cNvGraphicFramePr>
          <p:nvPr>
            <p:custDataLst>
              <p:tags r:id="rId2"/>
            </p:custDataLst>
          </p:nvPr>
        </p:nvGraphicFramePr>
        <p:xfrm>
          <a:off x="2627630" y="3932555"/>
          <a:ext cx="3720465" cy="629285"/>
        </p:xfrm>
        <a:graphic>
          <a:graphicData uri="http://schemas.openxmlformats.org/presentationml/2006/ole">
            <mc:AlternateContent xmlns:mc="http://schemas.openxmlformats.org/markup-compatibility/2006">
              <mc:Choice xmlns:v="urn:schemas-microsoft-com:vml" Requires="v">
                <p:oleObj r:id="rId4" imgW="4521200" imgH="711200" progId="Visio.Drawing.11">
                  <p:embed/>
                </p:oleObj>
              </mc:Choice>
              <mc:Fallback>
                <p:oleObj r:id="rId4" imgW="4521200" imgH="711200" progId="Visio.Drawing.11">
                  <p:embed/>
                  <p:pic>
                    <p:nvPicPr>
                      <p:cNvPr id="0" name="图片 3075"/>
                      <p:cNvPicPr/>
                      <p:nvPr/>
                    </p:nvPicPr>
                    <p:blipFill>
                      <a:blip r:embed="rId5"/>
                      <a:stretch>
                        <a:fillRect/>
                      </a:stretch>
                    </p:blipFill>
                    <p:spPr>
                      <a:xfrm>
                        <a:off x="2627630" y="3932555"/>
                        <a:ext cx="3720465" cy="629285"/>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1.3.1 </a:t>
            </a:r>
            <a:r>
              <a:rPr lang="zh-CN" altLang="en-US" dirty="0">
                <a:sym typeface="+mn-ea"/>
              </a:rPr>
              <a:t>概念模型相关术语</a:t>
            </a:r>
            <a:endParaRPr lang="en-US" altLang="zh-CN" dirty="0">
              <a:sym typeface="+mn-ea"/>
            </a:endParaRPr>
          </a:p>
        </p:txBody>
      </p:sp>
      <p:sp>
        <p:nvSpPr>
          <p:cNvPr id="3" name="内容占位符 2"/>
          <p:cNvSpPr>
            <a:spLocks noGrp="1"/>
          </p:cNvSpPr>
          <p:nvPr>
            <p:ph idx="1"/>
          </p:nvPr>
        </p:nvSpPr>
        <p:spPr>
          <a:xfrm>
            <a:off x="457200" y="1367155"/>
            <a:ext cx="8314055" cy="4947920"/>
          </a:xfrm>
        </p:spPr>
        <p:txBody>
          <a:bodyPr/>
          <a:lstStyle/>
          <a:p>
            <a:pPr algn="l">
              <a:buSzTx/>
            </a:pPr>
            <a:r>
              <a:rPr kumimoji="1" lang="en-US" altLang="zh-CN" sz="2000" kern="100" noProof="0" dirty="0">
                <a:ln>
                  <a:noFill/>
                </a:ln>
                <a:solidFill>
                  <a:schemeClr val="tx1"/>
                </a:solidFill>
                <a:effectLst/>
                <a:uLnTx/>
                <a:uFillTx/>
                <a:latin typeface="Times New Roman" panose="02020603050405020304" pitchFamily="18" charset="0"/>
                <a:sym typeface="+mn-ea"/>
              </a:rPr>
              <a:t> </a:t>
            </a:r>
            <a:r>
              <a:rPr kumimoji="1" lang="zh-CN" altLang="en-US" sz="2000" kern="100" noProof="0" dirty="0">
                <a:ln>
                  <a:noFill/>
                </a:ln>
                <a:solidFill>
                  <a:schemeClr val="tx1"/>
                </a:solidFill>
                <a:effectLst/>
                <a:uLnTx/>
                <a:uFillTx/>
                <a:latin typeface="Times New Roman" panose="02020603050405020304" pitchFamily="18" charset="0"/>
                <a:sym typeface="+mn-ea"/>
              </a:rPr>
              <a:t>5.</a:t>
            </a:r>
            <a:r>
              <a:rPr kumimoji="1" lang="en-US" altLang="zh-CN" sz="2000" kern="100" noProof="0" dirty="0">
                <a:ln>
                  <a:noFill/>
                </a:ln>
                <a:solidFill>
                  <a:schemeClr val="tx1"/>
                </a:solidFill>
                <a:effectLst/>
                <a:uLnTx/>
                <a:uFillTx/>
                <a:latin typeface="Times New Roman" panose="02020603050405020304" pitchFamily="18" charset="0"/>
                <a:sym typeface="+mn-ea"/>
              </a:rPr>
              <a:t> </a:t>
            </a:r>
            <a:r>
              <a:rPr kumimoji="1" lang="zh-CN" altLang="en-US" sz="2000" kern="100" noProof="0" dirty="0">
                <a:ln>
                  <a:noFill/>
                </a:ln>
                <a:solidFill>
                  <a:schemeClr val="tx1"/>
                </a:solidFill>
                <a:effectLst/>
                <a:uLnTx/>
                <a:uFillTx/>
                <a:latin typeface="Times New Roman" panose="02020603050405020304" pitchFamily="18" charset="0"/>
                <a:sym typeface="+mn-ea"/>
              </a:rPr>
              <a:t>E-R图</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现实世界中，事物是相互联系的。信息化项目，如设备检测系统中，各实体之间也存在着联系。找实体时主要是找名词，而找关系时主要是要找动词。如“人员检测设备”中的动词“检测”就构成了实体“人员”和实体“设备”之间的关系。类似的还有“主设备信息包含监测场所”、“监测数据包含监测点”、“传感设备类别归属于监测点信息”等。</a:t>
            </a:r>
          </a:p>
          <a:p>
            <a:pPr marL="0" indent="457200">
              <a:buNone/>
            </a:pPr>
            <a:r>
              <a:rPr kumimoji="1" lang="zh-CN" altLang="en-US" sz="2000" kern="100" noProof="0" dirty="0">
                <a:ln>
                  <a:noFill/>
                </a:ln>
                <a:solidFill>
                  <a:schemeClr val="tx1"/>
                </a:solidFill>
                <a:effectLst/>
                <a:uLnTx/>
                <a:uFillTx/>
                <a:latin typeface="Times New Roman" panose="02020603050405020304" pitchFamily="18" charset="0"/>
                <a:sym typeface="+mn-ea"/>
              </a:rPr>
              <a:t>实体间的联系用E-R图表示。</a:t>
            </a:r>
          </a:p>
          <a:p>
            <a:pPr marL="914400" lvl="1" indent="-457200">
              <a:buFont typeface="+mj-ea"/>
              <a:buAutoNum type="circleNumDbPlain"/>
            </a:pPr>
            <a:r>
              <a:rPr kumimoji="1" lang="zh-CN" altLang="en-US" sz="2000" kern="100" noProof="0" dirty="0">
                <a:ln>
                  <a:noFill/>
                </a:ln>
                <a:solidFill>
                  <a:schemeClr val="tx1"/>
                </a:solidFill>
                <a:effectLst/>
                <a:uLnTx/>
                <a:uFillTx/>
                <a:latin typeface="Times New Roman" panose="02020603050405020304" pitchFamily="18" charset="0"/>
                <a:sym typeface="+mn-ea"/>
              </a:rPr>
              <a:t>1对1联系（1：1）。</a:t>
            </a:r>
          </a:p>
          <a:p>
            <a:pPr marL="914400" lvl="1" indent="-457200">
              <a:buFont typeface="+mj-ea"/>
              <a:buAutoNum type="circleNumDbPlain"/>
            </a:pPr>
            <a:r>
              <a:rPr kumimoji="1" lang="zh-CN" altLang="en-US" sz="2000" kern="100" noProof="0" dirty="0">
                <a:ln>
                  <a:noFill/>
                </a:ln>
                <a:solidFill>
                  <a:schemeClr val="tx1"/>
                </a:solidFill>
                <a:effectLst/>
                <a:uLnTx/>
                <a:uFillTx/>
                <a:latin typeface="Times New Roman" panose="02020603050405020304" pitchFamily="18" charset="0"/>
                <a:sym typeface="+mn-ea"/>
              </a:rPr>
              <a:t>1对多联系（1：n）。</a:t>
            </a:r>
          </a:p>
          <a:p>
            <a:pPr marL="914400" lvl="1" indent="-457200">
              <a:buFont typeface="+mj-ea"/>
              <a:buAutoNum type="circleNumDbPlain"/>
            </a:pPr>
            <a:r>
              <a:rPr kumimoji="1" lang="zh-CN" altLang="en-US" sz="2000" kern="100" noProof="0" dirty="0">
                <a:ln>
                  <a:noFill/>
                </a:ln>
                <a:solidFill>
                  <a:schemeClr val="tx1"/>
                </a:solidFill>
                <a:effectLst/>
                <a:uLnTx/>
                <a:uFillTx/>
                <a:latin typeface="Times New Roman" panose="02020603050405020304" pitchFamily="18" charset="0"/>
                <a:sym typeface="+mn-ea"/>
              </a:rPr>
              <a:t>多对多联系（m：n）。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41313"/>
          <p:cNvSpPr>
            <a:spLocks noGrp="1"/>
          </p:cNvSpPr>
          <p:nvPr>
            <p:ph type="title"/>
          </p:nvPr>
        </p:nvSpPr>
        <p:spPr/>
        <p:txBody>
          <a:bodyPr vert="horz" wrap="square" lIns="91440" tIns="45720" rIns="91440" bIns="45720" anchor="ctr" anchorCtr="0"/>
          <a:lstStyle/>
          <a:p>
            <a:pPr algn="ctr" eaLnBrk="1" hangingPunct="1"/>
            <a:r>
              <a:rPr lang="zh-CN" altLang="en-US" sz="4000" dirty="0"/>
              <a:t>总览</a:t>
            </a:r>
          </a:p>
        </p:txBody>
      </p:sp>
      <p:grpSp>
        <p:nvGrpSpPr>
          <p:cNvPr id="33794" name="组合 141314"/>
          <p:cNvGrpSpPr/>
          <p:nvPr/>
        </p:nvGrpSpPr>
        <p:grpSpPr>
          <a:xfrm>
            <a:off x="2133600" y="1905000"/>
            <a:ext cx="4763770" cy="691515"/>
            <a:chOff x="1296" y="1824"/>
            <a:chExt cx="2976" cy="432"/>
          </a:xfrm>
        </p:grpSpPr>
        <p:sp>
          <p:nvSpPr>
            <p:cNvPr id="5123" name="圆角矩形 141315"/>
            <p:cNvSpPr>
              <a:spLocks noChangeArrowheads="1"/>
            </p:cNvSpPr>
            <p:nvPr/>
          </p:nvSpPr>
          <p:spPr bwMode="auto">
            <a:xfrm>
              <a:off x="1536" y="1899"/>
              <a:ext cx="2736" cy="288"/>
            </a:xfrm>
            <a:prstGeom prst="roundRect">
              <a:avLst>
                <a:gd name="adj" fmla="val 16667"/>
              </a:avLst>
            </a:prstGeom>
            <a:gradFill rotWithShape="1">
              <a:gsLst>
                <a:gs pos="0">
                  <a:schemeClr val="accent2"/>
                </a:gs>
                <a:gs pos="50000">
                  <a:srgbClr val="F8F1D0"/>
                </a:gs>
                <a:gs pos="100000">
                  <a:schemeClr val="accent2"/>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796" name="菱形 141316"/>
            <p:cNvSpPr/>
            <p:nvPr/>
          </p:nvSpPr>
          <p:spPr>
            <a:xfrm>
              <a:off x="1296" y="1824"/>
              <a:ext cx="432" cy="432"/>
            </a:xfrm>
            <a:prstGeom prst="diamond">
              <a:avLst/>
            </a:prstGeom>
            <a:solidFill>
              <a:schemeClr val="accent2"/>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797" name="文本框 141317"/>
            <p:cNvSpPr txBox="1"/>
            <p:nvPr/>
          </p:nvSpPr>
          <p:spPr>
            <a:xfrm>
              <a:off x="1680" y="1934"/>
              <a:ext cx="2160" cy="249"/>
            </a:xfrm>
            <a:prstGeom prst="rect">
              <a:avLst/>
            </a:prstGeom>
            <a:noFill/>
            <a:ln w="9525">
              <a:noFill/>
            </a:ln>
          </p:spPr>
          <p:txBody>
            <a:bodyPr anchor="t" anchorCtr="0">
              <a:spAutoFit/>
            </a:bodyPr>
            <a:lstStyle/>
            <a:p>
              <a:pPr algn="l" eaLnBrk="0" hangingPunct="0"/>
              <a:r>
                <a:rPr lang="en-US" altLang="zh-CN" sz="2000" b="1" dirty="0">
                  <a:solidFill>
                    <a:schemeClr val="tx1"/>
                  </a:solidFill>
                  <a:sym typeface="+mn-ea"/>
                </a:rPr>
                <a:t>         </a:t>
              </a:r>
              <a:r>
                <a:rPr lang="zh-CN" altLang="en-US" sz="2000" b="1" dirty="0">
                  <a:solidFill>
                    <a:schemeClr val="tx1"/>
                  </a:solidFill>
                  <a:sym typeface="+mn-ea"/>
                </a:rPr>
                <a:t>任务1.1 数据库概述</a:t>
              </a:r>
            </a:p>
          </p:txBody>
        </p:sp>
        <p:sp>
          <p:nvSpPr>
            <p:cNvPr id="33798" name="文本框 141318"/>
            <p:cNvSpPr txBox="1"/>
            <p:nvPr/>
          </p:nvSpPr>
          <p:spPr>
            <a:xfrm>
              <a:off x="1393" y="1886"/>
              <a:ext cx="223" cy="288"/>
            </a:xfrm>
            <a:prstGeom prst="rect">
              <a:avLst/>
            </a:prstGeom>
            <a:noFill/>
            <a:ln w="9525">
              <a:noFill/>
            </a:ln>
          </p:spPr>
          <p:txBody>
            <a:bodyPr wrap="square" anchor="t" anchorCtr="0">
              <a:spAutoFit/>
            </a:bodyPr>
            <a:lstStyle/>
            <a:p>
              <a:pPr algn="ctr" eaLnBrk="0" hangingPunct="0"/>
              <a:r>
                <a:rPr lang="en-US" altLang="zh-CN" dirty="0">
                  <a:latin typeface="Arial" panose="020B0604020202020204" pitchFamily="34" charset="0"/>
                </a:rPr>
                <a:t>1</a:t>
              </a:r>
            </a:p>
          </p:txBody>
        </p:sp>
      </p:grpSp>
      <p:grpSp>
        <p:nvGrpSpPr>
          <p:cNvPr id="33799" name="组合 141319"/>
          <p:cNvGrpSpPr/>
          <p:nvPr/>
        </p:nvGrpSpPr>
        <p:grpSpPr>
          <a:xfrm>
            <a:off x="2162413" y="2718811"/>
            <a:ext cx="4763770" cy="691515"/>
            <a:chOff x="1296" y="1824"/>
            <a:chExt cx="2976" cy="432"/>
          </a:xfrm>
        </p:grpSpPr>
        <p:sp>
          <p:nvSpPr>
            <p:cNvPr id="5128" name="圆角矩形 141320"/>
            <p:cNvSpPr>
              <a:spLocks noChangeArrowheads="1"/>
            </p:cNvSpPr>
            <p:nvPr/>
          </p:nvSpPr>
          <p:spPr bwMode="auto">
            <a:xfrm>
              <a:off x="1536" y="1899"/>
              <a:ext cx="2736" cy="288"/>
            </a:xfrm>
            <a:prstGeom prst="roundRect">
              <a:avLst>
                <a:gd name="adj" fmla="val 16667"/>
              </a:avLst>
            </a:prstGeom>
            <a:gradFill rotWithShape="1">
              <a:gsLst>
                <a:gs pos="0">
                  <a:schemeClr val="accent1"/>
                </a:gs>
                <a:gs pos="50000">
                  <a:srgbClr val="CEEAE7"/>
                </a:gs>
                <a:gs pos="100000">
                  <a:schemeClr val="accent1"/>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1" name="菱形 141321"/>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2" name="文本框 141322"/>
            <p:cNvSpPr txBox="1"/>
            <p:nvPr/>
          </p:nvSpPr>
          <p:spPr>
            <a:xfrm>
              <a:off x="1680" y="1934"/>
              <a:ext cx="2160" cy="249"/>
            </a:xfrm>
            <a:prstGeom prst="rect">
              <a:avLst/>
            </a:prstGeom>
            <a:noFill/>
            <a:ln w="9525">
              <a:noFill/>
            </a:ln>
          </p:spPr>
          <p:txBody>
            <a:bodyPr anchor="t" anchorCtr="0">
              <a:spAutoFit/>
            </a:bodyPr>
            <a:lstStyle/>
            <a:p>
              <a:pPr algn="ctr" eaLnBrk="0" hangingPunct="0"/>
              <a:r>
                <a:rPr lang="zh-CN" altLang="en-US" sz="2000" b="1" dirty="0">
                  <a:solidFill>
                    <a:schemeClr val="tx1"/>
                  </a:solidFill>
                  <a:latin typeface="Arial" panose="020B0604020202020204" pitchFamily="34" charset="0"/>
                  <a:ea typeface="宋体" panose="02010600030101010101" pitchFamily="2" charset="-122"/>
                  <a:sym typeface="+mn-ea"/>
                </a:rPr>
                <a:t>任务1.2 建模技术</a:t>
              </a:r>
            </a:p>
          </p:txBody>
        </p:sp>
        <p:sp>
          <p:nvSpPr>
            <p:cNvPr id="33803" name="文本框 141323"/>
            <p:cNvSpPr txBox="1"/>
            <p:nvPr/>
          </p:nvSpPr>
          <p:spPr>
            <a:xfrm>
              <a:off x="1393" y="1886"/>
              <a:ext cx="223" cy="288"/>
            </a:xfrm>
            <a:prstGeom prst="rect">
              <a:avLst/>
            </a:prstGeom>
            <a:noFill/>
            <a:ln w="9525">
              <a:noFill/>
            </a:ln>
          </p:spPr>
          <p:txBody>
            <a:bodyPr wrap="square" anchor="t" anchorCtr="0">
              <a:spAutoFit/>
            </a:bodyPr>
            <a:lstStyle/>
            <a:p>
              <a:pPr algn="ctr" eaLnBrk="0" hangingPunct="0"/>
              <a:r>
                <a:rPr lang="en-US" altLang="zh-CN" dirty="0">
                  <a:latin typeface="Arial" panose="020B0604020202020204" pitchFamily="34" charset="0"/>
                </a:rPr>
                <a:t>2</a:t>
              </a:r>
            </a:p>
          </p:txBody>
        </p:sp>
      </p:grpSp>
      <p:grpSp>
        <p:nvGrpSpPr>
          <p:cNvPr id="33804" name="组合 141324"/>
          <p:cNvGrpSpPr/>
          <p:nvPr/>
        </p:nvGrpSpPr>
        <p:grpSpPr>
          <a:xfrm>
            <a:off x="2133600" y="3595370"/>
            <a:ext cx="4763770" cy="691515"/>
            <a:chOff x="1296" y="1824"/>
            <a:chExt cx="2976" cy="432"/>
          </a:xfrm>
        </p:grpSpPr>
        <p:sp>
          <p:nvSpPr>
            <p:cNvPr id="5133" name="圆角矩形 141325"/>
            <p:cNvSpPr>
              <a:spLocks noChangeArrowheads="1"/>
            </p:cNvSpPr>
            <p:nvPr/>
          </p:nvSpPr>
          <p:spPr bwMode="auto">
            <a:xfrm>
              <a:off x="1536" y="1899"/>
              <a:ext cx="2736" cy="288"/>
            </a:xfrm>
            <a:prstGeom prst="roundRect">
              <a:avLst>
                <a:gd name="adj" fmla="val 16667"/>
              </a:avLst>
            </a:prstGeom>
            <a:gradFill rotWithShape="1">
              <a:gsLst>
                <a:gs pos="0">
                  <a:schemeClr val="hlink"/>
                </a:gs>
                <a:gs pos="50000">
                  <a:srgbClr val="DCECF8"/>
                </a:gs>
                <a:gs pos="100000">
                  <a:schemeClr va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06" name="菱形 141326"/>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07" name="文本框 141327"/>
            <p:cNvSpPr txBox="1"/>
            <p:nvPr/>
          </p:nvSpPr>
          <p:spPr>
            <a:xfrm>
              <a:off x="1680" y="1934"/>
              <a:ext cx="2160" cy="249"/>
            </a:xfrm>
            <a:prstGeom prst="rect">
              <a:avLst/>
            </a:prstGeom>
            <a:noFill/>
            <a:ln w="9525">
              <a:noFill/>
            </a:ln>
          </p:spPr>
          <p:txBody>
            <a:bodyPr anchor="t" anchorCtr="0">
              <a:spAutoFit/>
            </a:bodyPr>
            <a:lstStyle/>
            <a:p>
              <a:pPr algn="l" eaLnBrk="0" hangingPunct="0"/>
              <a:r>
                <a:rPr lang="en-US" altLang="zh-CN" sz="2000" b="1" dirty="0">
                  <a:solidFill>
                    <a:schemeClr val="tx1"/>
                  </a:solidFill>
                  <a:sym typeface="+mn-ea"/>
                </a:rPr>
                <a:t>         </a:t>
              </a:r>
              <a:r>
                <a:rPr sz="2000" b="1" dirty="0">
                  <a:solidFill>
                    <a:schemeClr val="tx1"/>
                  </a:solidFill>
                  <a:sym typeface="+mn-ea"/>
                </a:rPr>
                <a:t>任务1.3 概念设计</a:t>
              </a:r>
            </a:p>
          </p:txBody>
        </p:sp>
        <p:sp>
          <p:nvSpPr>
            <p:cNvPr id="33808" name="文本框 141328"/>
            <p:cNvSpPr txBox="1"/>
            <p:nvPr/>
          </p:nvSpPr>
          <p:spPr>
            <a:xfrm>
              <a:off x="1393" y="1886"/>
              <a:ext cx="223" cy="288"/>
            </a:xfrm>
            <a:prstGeom prst="rect">
              <a:avLst/>
            </a:prstGeom>
            <a:noFill/>
            <a:ln w="9525">
              <a:noFill/>
            </a:ln>
          </p:spPr>
          <p:txBody>
            <a:bodyPr wrap="square" anchor="t" anchorCtr="0">
              <a:spAutoFit/>
            </a:bodyPr>
            <a:lstStyle/>
            <a:p>
              <a:pPr algn="ctr" eaLnBrk="0" hangingPunct="0"/>
              <a:r>
                <a:rPr lang="en-US" altLang="zh-CN" dirty="0">
                  <a:latin typeface="Arial" panose="020B0604020202020204" pitchFamily="34" charset="0"/>
                </a:rPr>
                <a:t>3</a:t>
              </a:r>
            </a:p>
          </p:txBody>
        </p:sp>
      </p:grpSp>
      <p:grpSp>
        <p:nvGrpSpPr>
          <p:cNvPr id="33809" name="组合 141329"/>
          <p:cNvGrpSpPr/>
          <p:nvPr/>
        </p:nvGrpSpPr>
        <p:grpSpPr>
          <a:xfrm>
            <a:off x="2133600" y="4517390"/>
            <a:ext cx="4763770" cy="691515"/>
            <a:chOff x="1296" y="1824"/>
            <a:chExt cx="2976" cy="432"/>
          </a:xfrm>
        </p:grpSpPr>
        <p:sp>
          <p:nvSpPr>
            <p:cNvPr id="5138" name="圆角矩形 141330"/>
            <p:cNvSpPr>
              <a:spLocks noChangeArrowheads="1"/>
            </p:cNvSpPr>
            <p:nvPr/>
          </p:nvSpPr>
          <p:spPr bwMode="auto">
            <a:xfrm>
              <a:off x="1536" y="1899"/>
              <a:ext cx="2736" cy="288"/>
            </a:xfrm>
            <a:prstGeom prst="roundRect">
              <a:avLst>
                <a:gd name="adj" fmla="val 16667"/>
              </a:avLst>
            </a:prstGeom>
            <a:gradFill rotWithShape="1">
              <a:gsLst>
                <a:gs pos="0">
                  <a:schemeClr val="folHlink"/>
                </a:gs>
                <a:gs pos="50000">
                  <a:srgbClr val="E9E5EC"/>
                </a:gs>
                <a:gs pos="100000">
                  <a:schemeClr val="folHlink"/>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33811" name="菱形 141331"/>
            <p:cNvSpPr/>
            <p:nvPr/>
          </p:nvSpPr>
          <p:spPr>
            <a:xfrm>
              <a:off x="1296" y="1824"/>
              <a:ext cx="432" cy="432"/>
            </a:xfrm>
            <a:prstGeom prst="diamond">
              <a:avLst/>
            </a:prstGeom>
            <a:solidFill>
              <a:schemeClr val="folHlink"/>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33812" name="文本框 141332"/>
            <p:cNvSpPr txBox="1"/>
            <p:nvPr/>
          </p:nvSpPr>
          <p:spPr>
            <a:xfrm>
              <a:off x="1680" y="1934"/>
              <a:ext cx="2296" cy="249"/>
            </a:xfrm>
            <a:prstGeom prst="rect">
              <a:avLst/>
            </a:prstGeom>
            <a:noFill/>
            <a:ln w="9525">
              <a:noFill/>
            </a:ln>
          </p:spPr>
          <p:txBody>
            <a:bodyPr wrap="square" anchor="t" anchorCtr="0">
              <a:spAutoFit/>
            </a:bodyPr>
            <a:lstStyle/>
            <a:p>
              <a:pPr algn="l" eaLnBrk="0" hangingPunct="0"/>
              <a:r>
                <a:rPr lang="en-US" altLang="zh-CN" sz="2000" b="1" dirty="0">
                  <a:solidFill>
                    <a:schemeClr val="tx1"/>
                  </a:solidFill>
                  <a:sym typeface="+mn-ea"/>
                </a:rPr>
                <a:t>         任务1.4 逻辑设计</a:t>
              </a:r>
            </a:p>
          </p:txBody>
        </p:sp>
        <p:sp>
          <p:nvSpPr>
            <p:cNvPr id="33813" name="文本框 141333"/>
            <p:cNvSpPr txBox="1"/>
            <p:nvPr/>
          </p:nvSpPr>
          <p:spPr>
            <a:xfrm>
              <a:off x="1393" y="1886"/>
              <a:ext cx="223" cy="288"/>
            </a:xfrm>
            <a:prstGeom prst="rect">
              <a:avLst/>
            </a:prstGeom>
            <a:noFill/>
            <a:ln w="9525">
              <a:noFill/>
            </a:ln>
          </p:spPr>
          <p:txBody>
            <a:bodyPr wrap="square" anchor="t" anchorCtr="0">
              <a:spAutoFit/>
            </a:bodyPr>
            <a:lstStyle/>
            <a:p>
              <a:pPr algn="ctr" eaLnBrk="0" hangingPunct="0"/>
              <a:r>
                <a:rPr lang="en-US" altLang="zh-CN" dirty="0">
                  <a:latin typeface="Arial" panose="020B0604020202020204" pitchFamily="34" charset="0"/>
                </a:rPr>
                <a:t>4</a:t>
              </a:r>
            </a:p>
          </p:txBody>
        </p:sp>
      </p:grpSp>
      <p:grpSp>
        <p:nvGrpSpPr>
          <p:cNvPr id="2" name="组合 141314"/>
          <p:cNvGrpSpPr/>
          <p:nvPr/>
        </p:nvGrpSpPr>
        <p:grpSpPr>
          <a:xfrm>
            <a:off x="2133600" y="5380355"/>
            <a:ext cx="4763770" cy="691515"/>
            <a:chOff x="1296" y="1824"/>
            <a:chExt cx="2976" cy="432"/>
          </a:xfrm>
        </p:grpSpPr>
        <p:sp>
          <p:nvSpPr>
            <p:cNvPr id="3" name="圆角矩形 141315"/>
            <p:cNvSpPr>
              <a:spLocks noChangeArrowheads="1"/>
            </p:cNvSpPr>
            <p:nvPr>
              <p:custDataLst>
                <p:tags r:id="rId1"/>
              </p:custDataLst>
            </p:nvPr>
          </p:nvSpPr>
          <p:spPr bwMode="auto">
            <a:xfrm>
              <a:off x="1536" y="1899"/>
              <a:ext cx="2736" cy="288"/>
            </a:xfrm>
            <a:prstGeom prst="roundRect">
              <a:avLst>
                <a:gd name="adj" fmla="val 16667"/>
              </a:avLst>
            </a:prstGeom>
            <a:gradFill rotWithShape="1">
              <a:gsLst>
                <a:gs pos="0">
                  <a:schemeClr val="accent2"/>
                </a:gs>
                <a:gs pos="50000">
                  <a:srgbClr val="F8F1D0"/>
                </a:gs>
                <a:gs pos="100000">
                  <a:schemeClr val="accent2"/>
                </a:gs>
              </a:gsLst>
              <a:lin ang="5400000" scaled="1"/>
            </a:gradFill>
            <a:ln w="12700">
              <a:solidFill>
                <a:schemeClr val="bg1"/>
              </a:solidFill>
              <a:round/>
            </a:ln>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4" name="菱形 141316"/>
            <p:cNvSpPr/>
            <p:nvPr>
              <p:custDataLst>
                <p:tags r:id="rId2"/>
              </p:custDataLst>
            </p:nvPr>
          </p:nvSpPr>
          <p:spPr>
            <a:xfrm>
              <a:off x="1296" y="1824"/>
              <a:ext cx="432" cy="432"/>
            </a:xfrm>
            <a:prstGeom prst="diamond">
              <a:avLst/>
            </a:prstGeom>
            <a:solidFill>
              <a:schemeClr val="accent2"/>
            </a:solidFill>
            <a:ln w="25400" cap="flat" cmpd="sng">
              <a:solidFill>
                <a:schemeClr val="bg1"/>
              </a:solidFill>
              <a:prstDash val="solid"/>
              <a:miter/>
              <a:headEnd type="none" w="med" len="med"/>
              <a:tailEnd type="none" w="med" len="med"/>
            </a:ln>
          </p:spPr>
          <p:txBody>
            <a:bodyPr anchor="t" anchorCtr="0"/>
            <a:lstStyle/>
            <a:p>
              <a:pPr algn="ctr" eaLnBrk="0" hangingPunct="0"/>
              <a:endParaRPr lang="zh-CN" altLang="en-US" dirty="0">
                <a:latin typeface="Arial" panose="020B0604020202020204" pitchFamily="34" charset="0"/>
                <a:ea typeface="Arial" panose="020B0604020202020204" pitchFamily="34" charset="0"/>
              </a:endParaRPr>
            </a:p>
          </p:txBody>
        </p:sp>
        <p:sp>
          <p:nvSpPr>
            <p:cNvPr id="5" name="文本框 141317"/>
            <p:cNvSpPr txBox="1"/>
            <p:nvPr>
              <p:custDataLst>
                <p:tags r:id="rId3"/>
              </p:custDataLst>
            </p:nvPr>
          </p:nvSpPr>
          <p:spPr>
            <a:xfrm>
              <a:off x="1680" y="1934"/>
              <a:ext cx="2160" cy="249"/>
            </a:xfrm>
            <a:prstGeom prst="rect">
              <a:avLst/>
            </a:prstGeom>
            <a:noFill/>
            <a:ln w="9525">
              <a:noFill/>
            </a:ln>
          </p:spPr>
          <p:txBody>
            <a:bodyPr anchor="t" anchorCtr="0">
              <a:spAutoFit/>
            </a:bodyPr>
            <a:lstStyle/>
            <a:p>
              <a:pPr algn="l" eaLnBrk="0" hangingPunct="0"/>
              <a:r>
                <a:rPr lang="en-US" altLang="zh-CN" sz="2000" b="1" dirty="0">
                  <a:solidFill>
                    <a:schemeClr val="tx1"/>
                  </a:solidFill>
                  <a:sym typeface="+mn-ea"/>
                </a:rPr>
                <a:t>         </a:t>
              </a:r>
              <a:r>
                <a:rPr lang="zh-CN" altLang="en-US" sz="2000" b="1" dirty="0">
                  <a:solidFill>
                    <a:schemeClr val="tx1"/>
                  </a:solidFill>
                  <a:sym typeface="+mn-ea"/>
                </a:rPr>
                <a:t>任务1.</a:t>
              </a:r>
              <a:r>
                <a:rPr lang="en-US" altLang="zh-CN" sz="2000" b="1" dirty="0">
                  <a:solidFill>
                    <a:schemeClr val="tx1"/>
                  </a:solidFill>
                  <a:sym typeface="+mn-ea"/>
                </a:rPr>
                <a:t>5</a:t>
              </a:r>
              <a:r>
                <a:rPr lang="zh-CN" altLang="en-US" sz="2000" b="1" dirty="0">
                  <a:solidFill>
                    <a:schemeClr val="tx1"/>
                  </a:solidFill>
                  <a:sym typeface="+mn-ea"/>
                </a:rPr>
                <a:t> 物理设计</a:t>
              </a:r>
            </a:p>
          </p:txBody>
        </p:sp>
        <p:sp>
          <p:nvSpPr>
            <p:cNvPr id="6" name="文本框 141318"/>
            <p:cNvSpPr txBox="1"/>
            <p:nvPr>
              <p:custDataLst>
                <p:tags r:id="rId4"/>
              </p:custDataLst>
            </p:nvPr>
          </p:nvSpPr>
          <p:spPr>
            <a:xfrm>
              <a:off x="1393" y="1886"/>
              <a:ext cx="223" cy="288"/>
            </a:xfrm>
            <a:prstGeom prst="rect">
              <a:avLst/>
            </a:prstGeom>
            <a:noFill/>
            <a:ln w="9525">
              <a:noFill/>
            </a:ln>
          </p:spPr>
          <p:txBody>
            <a:bodyPr wrap="square" anchor="t" anchorCtr="0">
              <a:spAutoFit/>
            </a:bodyPr>
            <a:lstStyle/>
            <a:p>
              <a:pPr algn="ctr" eaLnBrk="0" hangingPunct="0"/>
              <a:r>
                <a:rPr lang="en-US" altLang="zh-CN" dirty="0">
                  <a:latin typeface="Arial" panose="020B0604020202020204" pitchFamily="34" charset="0"/>
                </a:rPr>
                <a:t>5</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1.3.2 </a:t>
            </a:r>
            <a:r>
              <a:rPr lang="zh-CN" altLang="en-US" dirty="0">
                <a:sym typeface="+mn-ea"/>
              </a:rPr>
              <a:t>概念设计应用实例</a:t>
            </a:r>
            <a:endParaRPr lang="zh-CN" altLang="en-US"/>
          </a:p>
        </p:txBody>
      </p:sp>
      <p:sp>
        <p:nvSpPr>
          <p:cNvPr id="3" name="内容占位符 2"/>
          <p:cNvSpPr>
            <a:spLocks noGrp="1"/>
          </p:cNvSpPr>
          <p:nvPr>
            <p:ph idx="1"/>
          </p:nvPr>
        </p:nvSpPr>
        <p:spPr>
          <a:xfrm>
            <a:off x="457200" y="1367155"/>
            <a:ext cx="8314055" cy="4947920"/>
          </a:xfrm>
        </p:spPr>
        <p:txBody>
          <a:bodyPr/>
          <a:lstStyle/>
          <a:p>
            <a:pPr algn="l">
              <a:buSzTx/>
            </a:pPr>
            <a:r>
              <a:rPr kumimoji="1" lang="en-US" altLang="zh-CN" sz="2000" kern="100" noProof="0" dirty="0">
                <a:ln>
                  <a:noFill/>
                </a:ln>
                <a:solidFill>
                  <a:schemeClr val="tx1"/>
                </a:solidFill>
                <a:effectLst/>
                <a:uLnTx/>
                <a:uFillTx/>
                <a:latin typeface="Times New Roman" panose="02020603050405020304" pitchFamily="18" charset="0"/>
                <a:sym typeface="+mn-ea"/>
              </a:rPr>
              <a:t>1</a:t>
            </a:r>
            <a:r>
              <a:rPr kumimoji="1" lang="zh-CN" altLang="en-US" sz="2000" kern="100" noProof="0" dirty="0">
                <a:ln>
                  <a:noFill/>
                </a:ln>
                <a:solidFill>
                  <a:schemeClr val="tx1"/>
                </a:solidFill>
                <a:effectLst/>
                <a:uLnTx/>
                <a:uFillTx/>
                <a:latin typeface="Times New Roman" panose="02020603050405020304" pitchFamily="18" charset="0"/>
                <a:sym typeface="+mn-ea"/>
              </a:rPr>
              <a:t>.</a:t>
            </a:r>
            <a:r>
              <a:rPr kumimoji="1" lang="en-US" altLang="zh-CN" sz="2000" kern="100" noProof="0" dirty="0">
                <a:ln>
                  <a:noFill/>
                </a:ln>
                <a:solidFill>
                  <a:schemeClr val="tx1"/>
                </a:solidFill>
                <a:effectLst/>
                <a:uLnTx/>
                <a:uFillTx/>
                <a:latin typeface="Times New Roman" panose="02020603050405020304" pitchFamily="18" charset="0"/>
                <a:sym typeface="+mn-ea"/>
              </a:rPr>
              <a:t> </a:t>
            </a:r>
            <a:r>
              <a:rPr kumimoji="1" lang="zh-CN" altLang="en-US" sz="2000" kern="100" noProof="0" dirty="0">
                <a:ln>
                  <a:noFill/>
                </a:ln>
                <a:solidFill>
                  <a:schemeClr val="tx1"/>
                </a:solidFill>
                <a:effectLst/>
                <a:uLnTx/>
                <a:uFillTx/>
                <a:latin typeface="Times New Roman" panose="02020603050405020304" pitchFamily="18" charset="0"/>
                <a:sym typeface="+mn-ea"/>
              </a:rPr>
              <a:t>任务描述</a:t>
            </a:r>
          </a:p>
          <a:p>
            <a:pPr marL="0" indent="457200" algn="l">
              <a:buSzTx/>
              <a:buNone/>
            </a:pPr>
            <a:r>
              <a:rPr kumimoji="1" lang="zh-CN" altLang="en-US" sz="2000" kern="100" noProof="0" dirty="0">
                <a:ln>
                  <a:noFill/>
                </a:ln>
                <a:solidFill>
                  <a:schemeClr val="tx1"/>
                </a:solidFill>
                <a:effectLst/>
                <a:uLnTx/>
                <a:uFillTx/>
                <a:latin typeface="Times New Roman" panose="02020603050405020304" pitchFamily="18" charset="0"/>
                <a:sym typeface="+mn-ea"/>
              </a:rPr>
              <a:t>为了建立企业的设备检测系统，必须进行数据库设计，其中概念设计是数据库设计的重要阶段，是数据库设计的基础。概念设计的主要任务就是找实体、找属性、画E-R图。</a:t>
            </a:r>
          </a:p>
          <a:p>
            <a:pPr algn="l">
              <a:buSzTx/>
            </a:pPr>
            <a:r>
              <a:rPr kumimoji="1" lang="en-US" altLang="zh-CN" sz="2000" kern="100" noProof="0" dirty="0">
                <a:ln>
                  <a:noFill/>
                </a:ln>
                <a:solidFill>
                  <a:schemeClr val="tx1"/>
                </a:solidFill>
                <a:effectLst/>
                <a:uLnTx/>
                <a:uFillTx/>
                <a:latin typeface="Times New Roman" panose="02020603050405020304" pitchFamily="18" charset="0"/>
                <a:sym typeface="+mn-ea"/>
              </a:rPr>
              <a:t>2. </a:t>
            </a:r>
            <a:r>
              <a:rPr kumimoji="1" lang="zh-CN" altLang="en-US" sz="2000" kern="100" noProof="0" dirty="0">
                <a:ln>
                  <a:noFill/>
                </a:ln>
                <a:solidFill>
                  <a:schemeClr val="tx1"/>
                </a:solidFill>
                <a:effectLst/>
                <a:uLnTx/>
                <a:uFillTx/>
                <a:latin typeface="Times New Roman" panose="02020603050405020304" pitchFamily="18" charset="0"/>
                <a:sym typeface="+mn-ea"/>
              </a:rPr>
              <a:t>任务分解</a:t>
            </a:r>
          </a:p>
          <a:p>
            <a:pPr algn="l">
              <a:buSzTx/>
            </a:pPr>
            <a:r>
              <a:rPr kumimoji="1" lang="zh-CN" altLang="en-US" sz="2000" kern="100" noProof="0" dirty="0">
                <a:ln>
                  <a:noFill/>
                </a:ln>
                <a:solidFill>
                  <a:schemeClr val="tx1"/>
                </a:solidFill>
                <a:effectLst/>
                <a:uLnTx/>
                <a:uFillTx/>
                <a:latin typeface="Times New Roman" panose="02020603050405020304" pitchFamily="18" charset="0"/>
                <a:sym typeface="+mn-ea"/>
              </a:rPr>
              <a:t>根据设备监测系统的功能和要求，概念设计阶段必须完成以下几个任务。</a:t>
            </a:r>
          </a:p>
          <a:p>
            <a:pPr marL="914400" lvl="1" indent="-457200">
              <a:buFont typeface="+mj-ea"/>
              <a:buAutoNum type="circleNumDbPlain"/>
            </a:pPr>
            <a:r>
              <a:rPr kumimoji="1" lang="zh-CN" altLang="en-US" sz="2000" kern="100" noProof="0" dirty="0">
                <a:ln>
                  <a:noFill/>
                </a:ln>
                <a:solidFill>
                  <a:schemeClr val="tx1"/>
                </a:solidFill>
                <a:effectLst/>
                <a:uLnTx/>
                <a:uFillTx/>
                <a:latin typeface="Times New Roman" panose="02020603050405020304" pitchFamily="18" charset="0"/>
                <a:sym typeface="+mn-ea"/>
              </a:rPr>
              <a:t>找实体。</a:t>
            </a:r>
          </a:p>
          <a:p>
            <a:pPr marL="914400" lvl="1" indent="-457200">
              <a:buFont typeface="+mj-ea"/>
              <a:buAutoNum type="circleNumDbPlain"/>
            </a:pPr>
            <a:r>
              <a:rPr kumimoji="1" lang="zh-CN" altLang="en-US" sz="2000" kern="100" noProof="0" dirty="0">
                <a:ln>
                  <a:noFill/>
                </a:ln>
                <a:solidFill>
                  <a:schemeClr val="tx1"/>
                </a:solidFill>
                <a:effectLst/>
                <a:uLnTx/>
                <a:uFillTx/>
                <a:latin typeface="Times New Roman" panose="02020603050405020304" pitchFamily="18" charset="0"/>
                <a:sym typeface="+mn-ea"/>
              </a:rPr>
              <a:t>找属性。</a:t>
            </a:r>
          </a:p>
          <a:p>
            <a:pPr marL="914400" lvl="1" indent="-457200">
              <a:buFont typeface="+mj-ea"/>
              <a:buAutoNum type="circleNumDbPlain"/>
            </a:pPr>
            <a:r>
              <a:rPr kumimoji="1" lang="zh-CN" altLang="en-US" sz="2000" kern="100" noProof="0" dirty="0">
                <a:ln>
                  <a:noFill/>
                </a:ln>
                <a:solidFill>
                  <a:schemeClr val="tx1"/>
                </a:solidFill>
                <a:effectLst/>
                <a:uLnTx/>
                <a:uFillTx/>
                <a:latin typeface="Times New Roman" panose="02020603050405020304" pitchFamily="18" charset="0"/>
                <a:sym typeface="+mn-ea"/>
              </a:rPr>
              <a:t>找关系。</a:t>
            </a:r>
          </a:p>
          <a:p>
            <a:pPr marL="914400" lvl="1" indent="-457200">
              <a:buFont typeface="+mj-ea"/>
              <a:buAutoNum type="circleNumDbPlain"/>
            </a:pPr>
            <a:r>
              <a:rPr kumimoji="1" lang="zh-CN" altLang="en-US" sz="2000" kern="100" noProof="0" dirty="0">
                <a:ln>
                  <a:noFill/>
                </a:ln>
                <a:solidFill>
                  <a:schemeClr val="tx1"/>
                </a:solidFill>
                <a:effectLst/>
                <a:uLnTx/>
                <a:uFillTx/>
                <a:latin typeface="Times New Roman" panose="02020603050405020304" pitchFamily="18" charset="0"/>
                <a:sym typeface="+mn-ea"/>
              </a:rPr>
              <a:t>画出</a:t>
            </a:r>
            <a:r>
              <a:rPr kumimoji="1" lang="en-US" altLang="zh-CN" sz="2000" kern="100" noProof="0" dirty="0">
                <a:ln>
                  <a:noFill/>
                </a:ln>
                <a:solidFill>
                  <a:schemeClr val="tx1"/>
                </a:solidFill>
                <a:effectLst/>
                <a:uLnTx/>
                <a:uFillTx/>
                <a:latin typeface="Times New Roman" panose="02020603050405020304" pitchFamily="18" charset="0"/>
                <a:sym typeface="+mn-ea"/>
              </a:rPr>
              <a:t>E-R</a:t>
            </a:r>
            <a:r>
              <a:rPr kumimoji="1" lang="zh-CN" altLang="en-US" sz="2000" kern="100" noProof="0" dirty="0">
                <a:ln>
                  <a:noFill/>
                </a:ln>
                <a:solidFill>
                  <a:schemeClr val="tx1"/>
                </a:solidFill>
                <a:effectLst/>
                <a:uLnTx/>
                <a:uFillTx/>
                <a:latin typeface="Times New Roman" panose="02020603050405020304" pitchFamily="18" charset="0"/>
                <a:sym typeface="+mn-ea"/>
              </a:rPr>
              <a:t>图。</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1.3.2 </a:t>
            </a:r>
            <a:r>
              <a:rPr lang="zh-CN" altLang="en-US" dirty="0">
                <a:sym typeface="+mn-ea"/>
              </a:rPr>
              <a:t>概念设计应用实例</a:t>
            </a:r>
            <a:endParaRPr lang="zh-CN" altLang="en-US"/>
          </a:p>
        </p:txBody>
      </p:sp>
      <p:sp>
        <p:nvSpPr>
          <p:cNvPr id="3" name="内容占位符 2"/>
          <p:cNvSpPr>
            <a:spLocks noGrp="1"/>
          </p:cNvSpPr>
          <p:nvPr>
            <p:ph idx="1"/>
          </p:nvPr>
        </p:nvSpPr>
        <p:spPr>
          <a:xfrm>
            <a:off x="457200" y="1367155"/>
            <a:ext cx="8314055" cy="4947920"/>
          </a:xfrm>
        </p:spPr>
        <p:txBody>
          <a:bodyPr/>
          <a:lstStyle/>
          <a:p>
            <a:pPr algn="l">
              <a:buSzTx/>
            </a:pPr>
            <a:r>
              <a:rPr kumimoji="1" lang="en-US" altLang="zh-CN" sz="2000" kern="100" noProof="0" dirty="0">
                <a:ln>
                  <a:noFill/>
                </a:ln>
                <a:solidFill>
                  <a:schemeClr val="tx1"/>
                </a:solidFill>
                <a:effectLst/>
                <a:uLnTx/>
                <a:uFillTx/>
                <a:latin typeface="Times New Roman" panose="02020603050405020304" pitchFamily="18" charset="0"/>
                <a:sym typeface="+mn-ea"/>
              </a:rPr>
              <a:t>3</a:t>
            </a:r>
            <a:r>
              <a:rPr kumimoji="1" lang="zh-CN" altLang="en-US" sz="2000" kern="100" noProof="0" dirty="0">
                <a:ln>
                  <a:noFill/>
                </a:ln>
                <a:solidFill>
                  <a:schemeClr val="tx1"/>
                </a:solidFill>
                <a:effectLst/>
                <a:uLnTx/>
                <a:uFillTx/>
                <a:latin typeface="Times New Roman" panose="02020603050405020304" pitchFamily="18" charset="0"/>
                <a:sym typeface="+mn-ea"/>
              </a:rPr>
              <a:t>.</a:t>
            </a:r>
            <a:r>
              <a:rPr kumimoji="1" lang="en-US" altLang="zh-CN" sz="2000" kern="100" noProof="0" dirty="0">
                <a:ln>
                  <a:noFill/>
                </a:ln>
                <a:solidFill>
                  <a:schemeClr val="tx1"/>
                </a:solidFill>
                <a:effectLst/>
                <a:uLnTx/>
                <a:uFillTx/>
                <a:latin typeface="Times New Roman" panose="02020603050405020304" pitchFamily="18" charset="0"/>
                <a:sym typeface="+mn-ea"/>
              </a:rPr>
              <a:t> </a:t>
            </a:r>
            <a:r>
              <a:rPr kumimoji="1" lang="zh-CN" altLang="en-US" sz="2000" kern="100" noProof="0" dirty="0">
                <a:ln>
                  <a:noFill/>
                </a:ln>
                <a:solidFill>
                  <a:schemeClr val="tx1"/>
                </a:solidFill>
                <a:effectLst/>
                <a:uLnTx/>
                <a:uFillTx/>
                <a:latin typeface="Times New Roman" panose="02020603050405020304" pitchFamily="18" charset="0"/>
                <a:sym typeface="+mn-ea"/>
              </a:rPr>
              <a:t>操作步骤</a:t>
            </a:r>
          </a:p>
          <a:p>
            <a:pPr marL="0" indent="457200" algn="l">
              <a:buSzTx/>
              <a:buNone/>
            </a:pPr>
            <a:endParaRPr kumimoji="1" lang="zh-CN" altLang="en-US" sz="2000" kern="100" noProof="0" dirty="0">
              <a:ln>
                <a:noFill/>
              </a:ln>
              <a:solidFill>
                <a:schemeClr val="tx1"/>
              </a:solidFill>
              <a:effectLst/>
              <a:uLnTx/>
              <a:uFillTx/>
              <a:latin typeface="Times New Roman" panose="02020603050405020304" pitchFamily="18" charset="0"/>
              <a:sym typeface="+mn-ea"/>
            </a:endParaRPr>
          </a:p>
        </p:txBody>
      </p:sp>
      <p:graphicFrame>
        <p:nvGraphicFramePr>
          <p:cNvPr id="4" name="Object 150"/>
          <p:cNvGraphicFramePr>
            <a:graphicFrameLocks noChangeAspect="1"/>
          </p:cNvGraphicFramePr>
          <p:nvPr>
            <p:custDataLst>
              <p:tags r:id="rId1"/>
            </p:custDataLst>
          </p:nvPr>
        </p:nvGraphicFramePr>
        <p:xfrm>
          <a:off x="1115695" y="1844675"/>
          <a:ext cx="6057265" cy="4394200"/>
        </p:xfrm>
        <a:graphic>
          <a:graphicData uri="http://schemas.openxmlformats.org/presentationml/2006/ole">
            <mc:AlternateContent xmlns:mc="http://schemas.openxmlformats.org/markup-compatibility/2006">
              <mc:Choice xmlns:v="urn:schemas-microsoft-com:vml" Requires="v">
                <p:oleObj r:id="rId3" imgW="4771390" imgH="3464560" progId="Visio.Drawing.11">
                  <p:embed/>
                </p:oleObj>
              </mc:Choice>
              <mc:Fallback>
                <p:oleObj r:id="rId3" imgW="4771390" imgH="3464560" progId="Visio.Drawing.11">
                  <p:embed/>
                  <p:pic>
                    <p:nvPicPr>
                      <p:cNvPr id="0" name="图片 3075"/>
                      <p:cNvPicPr/>
                      <p:nvPr/>
                    </p:nvPicPr>
                    <p:blipFill>
                      <a:blip r:embed="rId4"/>
                      <a:stretch>
                        <a:fillRect/>
                      </a:stretch>
                    </p:blipFill>
                    <p:spPr>
                      <a:xfrm>
                        <a:off x="1115695" y="1844675"/>
                        <a:ext cx="6057265" cy="4394200"/>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1.3.2 </a:t>
            </a:r>
            <a:r>
              <a:rPr lang="zh-CN" altLang="en-US" dirty="0">
                <a:sym typeface="+mn-ea"/>
              </a:rPr>
              <a:t>概念设计应用实例</a:t>
            </a:r>
            <a:endParaRPr lang="en-US" altLang="zh-CN" dirty="0">
              <a:sym typeface="+mn-ea"/>
            </a:endParaRPr>
          </a:p>
        </p:txBody>
      </p:sp>
      <p:sp>
        <p:nvSpPr>
          <p:cNvPr id="3" name="内容占位符 2"/>
          <p:cNvSpPr>
            <a:spLocks noGrp="1"/>
          </p:cNvSpPr>
          <p:nvPr>
            <p:ph idx="1"/>
          </p:nvPr>
        </p:nvSpPr>
        <p:spPr>
          <a:xfrm>
            <a:off x="457200" y="1367155"/>
            <a:ext cx="8554085" cy="4947920"/>
          </a:xfrm>
        </p:spPr>
        <p:txBody>
          <a:bodyPr/>
          <a:lstStyle/>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从E-R图中可以看出，实体之间共有9个关系，分别说明如下。</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①　安装 一个场所（车间或办公室等）安装多台主设备；</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②　组成 一台主设备由多个不同的设备部件组成；</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③　监测 一个监测点监测某台主设备中的一个设备部件；</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④　预设 一个监测点预设了一组正常数据范围；</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⑤　属于 一个监测点属于一个传感（监测）类型；</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⑥　采集 一个监测点采集多组数据；</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⑦　升级 一组采集数据如果超出预设的正常数据范围，升级为预警信息；</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⑧　管理 一名工作人员管理多台主设备；</a:t>
            </a:r>
          </a:p>
          <a:p>
            <a:pPr marL="0" indent="0" algn="l">
              <a:buSzTx/>
              <a:buNone/>
            </a:pPr>
            <a:r>
              <a:rPr kumimoji="1" sz="2000" kern="100" noProof="0" dirty="0">
                <a:ln>
                  <a:noFill/>
                </a:ln>
                <a:solidFill>
                  <a:schemeClr val="tx1"/>
                </a:solidFill>
                <a:effectLst/>
                <a:uLnTx/>
                <a:uFillTx/>
                <a:latin typeface="Times New Roman" panose="02020603050405020304" pitchFamily="18" charset="0"/>
                <a:sym typeface="+mn-ea"/>
              </a:rPr>
              <a:t>⑨　出现 一台主设备可以出现多次预警信息。</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1.4 </a:t>
            </a:r>
            <a:r>
              <a:rPr lang="zh-CN" altLang="en-US" dirty="0">
                <a:sym typeface="+mn-ea"/>
              </a:rPr>
              <a:t>逻辑设计</a:t>
            </a:r>
            <a:endParaRPr lang="zh-CN" altLang="en-US"/>
          </a:p>
        </p:txBody>
      </p:sp>
      <p:sp>
        <p:nvSpPr>
          <p:cNvPr id="3" name="内容占位符 2"/>
          <p:cNvSpPr>
            <a:spLocks noGrp="1"/>
          </p:cNvSpPr>
          <p:nvPr>
            <p:ph idx="1"/>
          </p:nvPr>
        </p:nvSpPr>
        <p:spPr/>
        <p:txBody>
          <a:bodyPr/>
          <a:lstStyle/>
          <a:p>
            <a:pPr algn="l">
              <a:buSzTx/>
            </a:pPr>
            <a:endParaRPr lang="zh-CN" altLang="en-US" sz="2800"/>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数据库逻辑结构设计的任务就是把概念结构设计阶段设计好的基本E-R图转换为与具体机器上的DBMS产品所支持的数据模型相符合的逻辑结构。这一阶段是数据库结构设计的重要阶段。数据库逻辑设计的基础是概念设计的结果，而其成果应包括某 DBMS 所支持的外模式、概念模式及其说明及建立外模式和概念模式的 DDL 程序。</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1.4.1 </a:t>
            </a:r>
            <a:r>
              <a:rPr lang="zh-CN" altLang="en-US" dirty="0">
                <a:sym typeface="+mn-ea"/>
              </a:rPr>
              <a:t>将</a:t>
            </a:r>
            <a:r>
              <a:rPr lang="en-US" altLang="zh-CN" dirty="0">
                <a:sym typeface="+mn-ea"/>
              </a:rPr>
              <a:t>E-R</a:t>
            </a:r>
            <a:r>
              <a:rPr lang="zh-CN" altLang="en-US" dirty="0">
                <a:sym typeface="+mn-ea"/>
              </a:rPr>
              <a:t>图转化为关系模型</a:t>
            </a:r>
          </a:p>
        </p:txBody>
      </p:sp>
      <p:sp>
        <p:nvSpPr>
          <p:cNvPr id="3" name="内容占位符 2"/>
          <p:cNvSpPr>
            <a:spLocks noGrp="1"/>
          </p:cNvSpPr>
          <p:nvPr>
            <p:ph idx="1"/>
          </p:nvPr>
        </p:nvSpPr>
        <p:spPr/>
        <p:txBody>
          <a:bodyPr/>
          <a:lstStyle/>
          <a:p>
            <a:pPr algn="l">
              <a:buSzTx/>
            </a:pPr>
            <a:r>
              <a:rPr lang="zh-CN" altLang="en-US" sz="2800"/>
              <a:t>将E-R图转换为关系模型就是要将实体、实体属性和实体间的联系转换为关系模式。</a:t>
            </a:r>
          </a:p>
          <a:p>
            <a:pPr algn="l">
              <a:buSzTx/>
            </a:pPr>
            <a:endParaRPr lang="zh-CN" altLang="en-US" sz="2800"/>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（1）一个实体转换为一个关系模式。</a:t>
            </a:r>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（2）一个m：n联系转换为一个关系模式。</a:t>
            </a:r>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（3）一个1：n联系转换为一个独立的关系模式，也可以与n端对应的关系模式合并。</a:t>
            </a:r>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（4）一个1：1联系转换为一个独立的关系模式，也可与任一端对应的关系模式合并。</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1.4.2 </a:t>
            </a:r>
            <a:r>
              <a:rPr lang="zh-CN" altLang="en-US" dirty="0">
                <a:sym typeface="+mn-ea"/>
              </a:rPr>
              <a:t>设备监测系统的逻辑设计</a:t>
            </a:r>
          </a:p>
        </p:txBody>
      </p:sp>
      <p:sp>
        <p:nvSpPr>
          <p:cNvPr id="3" name="内容占位符 2"/>
          <p:cNvSpPr>
            <a:spLocks noGrp="1"/>
          </p:cNvSpPr>
          <p:nvPr>
            <p:ph idx="1"/>
          </p:nvPr>
        </p:nvSpPr>
        <p:spPr/>
        <p:txBody>
          <a:bodyPr/>
          <a:lstStyle/>
          <a:p>
            <a:pPr algn="l">
              <a:buSzTx/>
            </a:pPr>
            <a:r>
              <a:rPr lang="zh-CN" altLang="en-US" sz="2800">
                <a:sym typeface="+mn-ea"/>
              </a:rPr>
              <a:t>一个实体转换成一个关系模式，本项目共有九个实体，于是得到如下九个关系模式（粗体加下划线部分为关键字）。</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用户（人员）（</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姓名、电子邮件、电话、所属部门、人员工种</a:t>
            </a:r>
            <a:r>
              <a:rPr kumimoji="1" lang="zh-CN" altLang="en-US" sz="1600" kern="100" noProof="0" dirty="0">
                <a:ln>
                  <a:noFill/>
                </a:ln>
                <a:solidFill>
                  <a:schemeClr val="tx1"/>
                </a:solidFill>
                <a:effectLst/>
                <a:uLnTx/>
                <a:uFillTx/>
                <a:latin typeface="Times New Roman" panose="02020603050405020304" pitchFamily="18" charset="0"/>
                <a:sym typeface="+mn-ea"/>
              </a:rPr>
              <a:t>）</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传感类别（</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名称</a:t>
            </a:r>
            <a:r>
              <a:rPr kumimoji="1" lang="zh-CN" altLang="en-US" sz="1600" kern="100" noProof="0" dirty="0">
                <a:ln>
                  <a:noFill/>
                </a:ln>
                <a:solidFill>
                  <a:schemeClr val="tx1"/>
                </a:solidFill>
                <a:effectLst/>
                <a:uLnTx/>
                <a:uFillTx/>
                <a:latin typeface="Times New Roman" panose="02020603050405020304" pitchFamily="18" charset="0"/>
                <a:sym typeface="+mn-ea"/>
              </a:rPr>
              <a:t>）</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监测点（</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名称、所属部件编号、所属传感类别、样本区间、样本频率、样本长度、单位、所属人员</a:t>
            </a:r>
            <a:r>
              <a:rPr kumimoji="1" lang="zh-CN" altLang="en-US" sz="1600" kern="100" noProof="0" dirty="0">
                <a:ln>
                  <a:noFill/>
                </a:ln>
                <a:solidFill>
                  <a:schemeClr val="tx1"/>
                </a:solidFill>
                <a:effectLst/>
                <a:uLnTx/>
                <a:uFillTx/>
                <a:latin typeface="Times New Roman" panose="02020603050405020304" pitchFamily="18" charset="0"/>
                <a:sym typeface="+mn-ea"/>
              </a:rPr>
              <a:t>）</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监测场所（</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名称</a:t>
            </a:r>
            <a:r>
              <a:rPr kumimoji="1" lang="zh-CN" altLang="en-US" sz="1600" kern="100" noProof="0" dirty="0">
                <a:ln>
                  <a:noFill/>
                </a:ln>
                <a:solidFill>
                  <a:schemeClr val="tx1"/>
                </a:solidFill>
                <a:effectLst/>
                <a:uLnTx/>
                <a:uFillTx/>
                <a:latin typeface="Times New Roman" panose="02020603050405020304" pitchFamily="18" charset="0"/>
                <a:sym typeface="+mn-ea"/>
              </a:rPr>
              <a:t>）</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主设备部件（</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MID编号、部件名称、描述</a:t>
            </a:r>
            <a:r>
              <a:rPr kumimoji="1" lang="zh-CN" altLang="en-US" sz="1600" kern="100" noProof="0" dirty="0">
                <a:ln>
                  <a:noFill/>
                </a:ln>
                <a:solidFill>
                  <a:schemeClr val="tx1"/>
                </a:solidFill>
                <a:effectLst/>
                <a:uLnTx/>
                <a:uFillTx/>
                <a:latin typeface="Times New Roman" panose="02020603050405020304" pitchFamily="18" charset="0"/>
                <a:sym typeface="+mn-ea"/>
              </a:rPr>
              <a:t>）</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主设备（</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设备编码、设备名称、监测场所、所属人员、购入时间、第一次使用时间、使用状态</a:t>
            </a:r>
            <a:r>
              <a:rPr kumimoji="1" lang="zh-CN" altLang="en-US" sz="1600" kern="100" noProof="0" dirty="0">
                <a:ln>
                  <a:noFill/>
                </a:ln>
                <a:solidFill>
                  <a:schemeClr val="tx1"/>
                </a:solidFill>
                <a:effectLst/>
                <a:uLnTx/>
                <a:uFillTx/>
                <a:latin typeface="Times New Roman" panose="02020603050405020304" pitchFamily="18" charset="0"/>
                <a:sym typeface="+mn-ea"/>
              </a:rPr>
              <a:t>）</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监测数据（</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监测时间、监测点编号、监测值</a:t>
            </a:r>
            <a:r>
              <a:rPr kumimoji="1" lang="zh-CN" altLang="en-US" sz="1600" kern="100" noProof="0" dirty="0">
                <a:ln>
                  <a:noFill/>
                </a:ln>
                <a:solidFill>
                  <a:schemeClr val="tx1"/>
                </a:solidFill>
                <a:effectLst/>
                <a:uLnTx/>
                <a:uFillTx/>
                <a:latin typeface="Times New Roman" panose="02020603050405020304" pitchFamily="18" charset="0"/>
                <a:sym typeface="+mn-ea"/>
              </a:rPr>
              <a:t>）</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正常值（</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监测点编号、最小值、最大值、备注</a:t>
            </a:r>
            <a:r>
              <a:rPr kumimoji="1" lang="zh-CN" altLang="en-US" sz="1600" kern="100" noProof="0" dirty="0">
                <a:ln>
                  <a:noFill/>
                </a:ln>
                <a:solidFill>
                  <a:schemeClr val="tx1"/>
                </a:solidFill>
                <a:effectLst/>
                <a:uLnTx/>
                <a:uFillTx/>
                <a:latin typeface="Times New Roman" panose="02020603050405020304" pitchFamily="18" charset="0"/>
                <a:sym typeface="+mn-ea"/>
              </a:rPr>
              <a:t>）</a:t>
            </a:r>
          </a:p>
          <a:p>
            <a:pPr>
              <a:buFont typeface="+mj-ea"/>
              <a:buAutoNum type="circleNumDbPlain"/>
            </a:pPr>
            <a:r>
              <a:rPr kumimoji="1" lang="zh-CN" altLang="en-US" sz="1600" kern="100" noProof="0" dirty="0">
                <a:ln>
                  <a:noFill/>
                </a:ln>
                <a:solidFill>
                  <a:schemeClr val="tx1"/>
                </a:solidFill>
                <a:effectLst/>
                <a:uLnTx/>
                <a:uFillTx/>
                <a:latin typeface="Times New Roman" panose="02020603050405020304" pitchFamily="18" charset="0"/>
                <a:sym typeface="+mn-ea"/>
              </a:rPr>
              <a:t>预警信息（</a:t>
            </a:r>
            <a:r>
              <a:rPr kumimoji="1" lang="zh-CN" altLang="en-US" sz="1600" u="sng" kern="100" noProof="0" dirty="0">
                <a:ln>
                  <a:noFill/>
                </a:ln>
                <a:solidFill>
                  <a:schemeClr val="tx1"/>
                </a:solidFill>
                <a:effectLst/>
                <a:uLnTx/>
                <a:uFillTx/>
                <a:latin typeface="Times New Roman" panose="02020603050405020304" pitchFamily="18" charset="0"/>
                <a:sym typeface="+mn-ea"/>
              </a:rPr>
              <a:t>编号</a:t>
            </a:r>
            <a:r>
              <a:rPr kumimoji="1" lang="zh-CN" altLang="en-US" sz="1600" kern="100" noProof="0" dirty="0">
                <a:ln>
                  <a:noFill/>
                </a:ln>
                <a:solidFill>
                  <a:schemeClr val="tx1"/>
                </a:solidFill>
                <a:effectLst/>
                <a:uLnTx/>
                <a:uFillTx/>
                <a:latin typeface="Times New Roman" panose="02020603050405020304" pitchFamily="18" charset="0"/>
                <a:sym typeface="+mn-ea"/>
              </a:rPr>
              <a:t>、</a:t>
            </a:r>
            <a:r>
              <a:rPr kumimoji="1" lang="zh-CN" altLang="en-US" sz="1600" b="0" kern="100" noProof="0" dirty="0">
                <a:ln>
                  <a:noFill/>
                </a:ln>
                <a:solidFill>
                  <a:schemeClr val="tx1"/>
                </a:solidFill>
                <a:effectLst/>
                <a:uLnTx/>
                <a:uFillTx/>
                <a:latin typeface="Times New Roman" panose="02020603050405020304" pitchFamily="18" charset="0"/>
                <a:sym typeface="+mn-ea"/>
              </a:rPr>
              <a:t>监测点编号、信息内容、发生时间</a:t>
            </a:r>
            <a:r>
              <a:rPr kumimoji="1" lang="zh-CN" altLang="en-US" sz="1600" kern="100" noProof="0" dirty="0">
                <a:ln>
                  <a:noFill/>
                </a:ln>
                <a:solidFill>
                  <a:schemeClr val="tx1"/>
                </a:solidFill>
                <a:effectLst/>
                <a:uLnTx/>
                <a:uFillTx/>
                <a:latin typeface="Times New Roman" panose="02020603050405020304" pitchFamily="18" charset="0"/>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1.5 </a:t>
            </a:r>
            <a:r>
              <a:rPr lang="zh-CN" altLang="en-US" dirty="0">
                <a:sym typeface="+mn-ea"/>
              </a:rPr>
              <a:t>物理设计</a:t>
            </a:r>
            <a:endParaRPr lang="zh-CN" altLang="en-US"/>
          </a:p>
        </p:txBody>
      </p:sp>
      <p:sp>
        <p:nvSpPr>
          <p:cNvPr id="3" name="内容占位符 2"/>
          <p:cNvSpPr>
            <a:spLocks noGrp="1"/>
          </p:cNvSpPr>
          <p:nvPr>
            <p:ph idx="1"/>
            <p:custDataLst>
              <p:tags r:id="rId1"/>
            </p:custDataLst>
          </p:nvPr>
        </p:nvSpPr>
        <p:spPr/>
        <p:txBody>
          <a:bodyPr/>
          <a:lstStyle/>
          <a:p>
            <a:pPr marL="0" indent="0" algn="l">
              <a:buSzTx/>
              <a:buNone/>
            </a:pPr>
            <a:endParaRPr lang="zh-CN" altLang="en-US" sz="2800"/>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物理设计是利用数据库管理系统提供的方法、技术，对已经确定的数据库逻辑结构选取一个最合适、可实现的数据库物理结构。在这一阶段，设计人员需要考虑数据库的存储问题，即所有数据在硬件设备上的存储方式管理和存取数据的软件系统数据库存储结构，以保证用户以其所熟悉的方式存取数据以及数据在各个位置的分布方式等。</a:t>
            </a:r>
          </a:p>
          <a:p>
            <a:pPr marL="0" indent="457200">
              <a:buNone/>
            </a:pPr>
            <a:r>
              <a:rPr kumimoji="1" lang="zh-CN" altLang="en-US" sz="2400" kern="100" noProof="0" dirty="0">
                <a:ln>
                  <a:noFill/>
                </a:ln>
                <a:solidFill>
                  <a:schemeClr val="tx1"/>
                </a:solidFill>
                <a:effectLst/>
                <a:uLnTx/>
                <a:uFillTx/>
                <a:latin typeface="Times New Roman" panose="02020603050405020304" pitchFamily="18" charset="0"/>
                <a:sym typeface="+mn-ea"/>
              </a:rPr>
              <a:t>本书采用武汉达梦数据库有限公司DM8产品进行物理设计，创建语句如下（具体方法可暂时不要求掌握，详细介绍在任务5.1节）。</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1" end="1"/>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副标题 84993"/>
          <p:cNvSpPr>
            <a:spLocks noGrp="1"/>
          </p:cNvSpPr>
          <p:nvPr>
            <p:ph type="subTitle" idx="1"/>
          </p:nvPr>
        </p:nvSpPr>
        <p:spPr>
          <a:xfrm>
            <a:off x="1600200" y="1676400"/>
            <a:ext cx="3276600" cy="414338"/>
          </a:xfrm>
        </p:spPr>
        <p:txBody>
          <a:bodyPr vert="horz" wrap="square" lIns="91440" tIns="45720" rIns="91440" bIns="45720" anchor="t" anchorCtr="0"/>
          <a:lstStyle/>
          <a:p>
            <a:pPr algn="dist" eaLnBrk="1" hangingPunct="1">
              <a:lnSpc>
                <a:spcPct val="80000"/>
              </a:lnSpc>
              <a:buSzTx/>
            </a:pPr>
            <a:r>
              <a:rPr lang="en-US" altLang="zh-CN" sz="2000" kern="1200" dirty="0">
                <a:solidFill>
                  <a:schemeClr val="tx1"/>
                </a:solidFill>
                <a:latin typeface="+mn-lt"/>
                <a:ea typeface="+mn-ea"/>
                <a:cs typeface="+mn-cs"/>
              </a:rPr>
              <a:t>Click to edit company slogan .</a:t>
            </a:r>
          </a:p>
        </p:txBody>
      </p:sp>
      <p:sp>
        <p:nvSpPr>
          <p:cNvPr id="152579" name="矩形 84996"/>
          <p:cNvSpPr>
            <a:spLocks noTextEdit="1"/>
          </p:cNvSpPr>
          <p:nvPr/>
        </p:nvSpPr>
        <p:spPr>
          <a:xfrm>
            <a:off x="1187450" y="1125538"/>
            <a:ext cx="4105275" cy="1008062"/>
          </a:xfrm>
          <a:prstGeom prst="rect">
            <a:avLst/>
          </a:prstGeom>
        </p:spPr>
        <p:txBody>
          <a:bodyPr wrap="none" fromWordArt="1">
            <a:prstTxWarp prst="textDeflate">
              <a:avLst>
                <a:gd name="adj" fmla="val 23620"/>
              </a:avLst>
            </a:prstTxWarp>
            <a:normAutofit/>
          </a:bodyPr>
          <a:lstStyle/>
          <a:p>
            <a:pPr algn="ctr"/>
            <a:r>
              <a:rPr lang="zh-CN" altLang="en-US" sz="3600" b="1">
                <a:ln w="19050" cap="flat" cmpd="sng">
                  <a:solidFill>
                    <a:srgbClr val="FFFFFF"/>
                  </a:solidFill>
                  <a:prstDash val="solid"/>
                  <a:round/>
                  <a:headEnd type="none" w="med" len="med"/>
                  <a:tailEnd type="none" w="med" len="med"/>
                </a:ln>
                <a:gradFill rotWithShape="1">
                  <a:gsLst>
                    <a:gs pos="0">
                      <a:schemeClr val="tx2"/>
                    </a:gs>
                    <a:gs pos="100000">
                      <a:schemeClr val="accent1"/>
                    </a:gs>
                  </a:gsLst>
                  <a:lin ang="0" scaled="1"/>
                  <a:tileRect/>
                </a:gradFill>
                <a:effectLst>
                  <a:outerShdw dist="71842" dir="2699999" algn="ctr" rotWithShape="0">
                    <a:schemeClr val="tx1">
                      <a:alpha val="50000"/>
                    </a:schemeClr>
                  </a:outerShdw>
                </a:effectLst>
                <a:latin typeface="Arial" panose="020B0604020202020204" pitchFamily="34" charset="0"/>
                <a:ea typeface="Arial" panose="020B0604020202020204" pitchFamily="34" charset="0"/>
              </a:rPr>
              <a:t>Thank You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2579"/>
                                        </p:tgtEl>
                                        <p:attrNameLst>
                                          <p:attrName>style.visibility</p:attrName>
                                        </p:attrNameLst>
                                      </p:cBhvr>
                                      <p:to>
                                        <p:strVal val="visible"/>
                                      </p:to>
                                    </p:set>
                                    <p:anim calcmode="lin" valueType="num">
                                      <p:cBhvr>
                                        <p:cTn id="7" dur="500" fill="hold"/>
                                        <p:tgtEl>
                                          <p:spTgt spid="152579"/>
                                        </p:tgtEl>
                                        <p:attrNameLst>
                                          <p:attrName>ppt_w</p:attrName>
                                        </p:attrNameLst>
                                      </p:cBhvr>
                                      <p:tavLst>
                                        <p:tav tm="0">
                                          <p:val>
                                            <p:fltVal val="0"/>
                                          </p:val>
                                        </p:tav>
                                        <p:tav tm="100000">
                                          <p:val>
                                            <p:strVal val="#ppt_w"/>
                                          </p:val>
                                        </p:tav>
                                      </p:tavLst>
                                    </p:anim>
                                    <p:anim calcmode="lin" valueType="num">
                                      <p:cBhvr>
                                        <p:cTn id="8" dur="500" fill="hold"/>
                                        <p:tgtEl>
                                          <p:spTgt spid="152579"/>
                                        </p:tgtEl>
                                        <p:attrNameLst>
                                          <p:attrName>ppt_h</p:attrName>
                                        </p:attrNameLst>
                                      </p:cBhvr>
                                      <p:tavLst>
                                        <p:tav tm="0">
                                          <p:val>
                                            <p:fltVal val="0"/>
                                          </p:val>
                                        </p:tav>
                                        <p:tav tm="100000">
                                          <p:val>
                                            <p:strVal val="#ppt_h"/>
                                          </p:val>
                                        </p:tav>
                                      </p:tavLst>
                                    </p:anim>
                                    <p:animEffect transition="in" filter="fade">
                                      <p:cBhvr>
                                        <p:cTn id="9" dur="500"/>
                                        <p:tgtEl>
                                          <p:spTgt spid="152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学习目标</a:t>
            </a:r>
          </a:p>
        </p:txBody>
      </p:sp>
      <p:sp>
        <p:nvSpPr>
          <p:cNvPr id="3" name="内容占位符 2"/>
          <p:cNvSpPr>
            <a:spLocks noGrp="1"/>
          </p:cNvSpPr>
          <p:nvPr>
            <p:ph idx="1"/>
          </p:nvPr>
        </p:nvSpPr>
        <p:spPr/>
        <p:txBody>
          <a:bodyPr/>
          <a:lstStyle/>
          <a:p>
            <a:r>
              <a:rPr lang="zh-CN" altLang="en-US"/>
              <a:t>知识目标</a:t>
            </a:r>
          </a:p>
          <a:p>
            <a:pPr marL="0" indent="0">
              <a:buNone/>
            </a:pPr>
            <a:endParaRPr lang="zh-CN" altLang="en-US"/>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r>
              <a:rPr kumimoji="1" lang="zh-CN" altLang="zh-CN" sz="2400" kern="100" noProof="0" dirty="0">
                <a:ln>
                  <a:noFill/>
                </a:ln>
                <a:solidFill>
                  <a:schemeClr val="tx1"/>
                </a:solidFill>
                <a:effectLst/>
                <a:uLnTx/>
                <a:uFillTx/>
                <a:latin typeface="Times New Roman" panose="02020603050405020304" pitchFamily="18" charset="0"/>
                <a:sym typeface="+mn-ea"/>
              </a:rPr>
              <a:t>①　了解数据库系统的基本原理与概念。</a:t>
            </a:r>
            <a:endParaRPr kumimoji="1" lang="zh-CN" altLang="zh-CN" sz="2400" b="1" kern="100" noProof="0" dirty="0">
              <a:ln>
                <a:noFill/>
              </a:ln>
              <a:solidFill>
                <a:schemeClr val="tx1"/>
              </a:solidFill>
              <a:effectLst/>
              <a:uLnTx/>
              <a:uFillTx/>
              <a:latin typeface="Times New Roman" panose="02020603050405020304" pitchFamily="18" charset="0"/>
              <a:ea typeface="+mn-ea"/>
              <a:sym typeface="+mn-ea"/>
            </a:endParaRPr>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r>
              <a:rPr kumimoji="1" lang="zh-CN" altLang="zh-CN" sz="2400" kern="100" noProof="0" dirty="0">
                <a:ln>
                  <a:noFill/>
                </a:ln>
                <a:solidFill>
                  <a:schemeClr val="tx1"/>
                </a:solidFill>
                <a:effectLst/>
                <a:uLnTx/>
                <a:uFillTx/>
                <a:latin typeface="Times New Roman" panose="02020603050405020304" pitchFamily="18" charset="0"/>
                <a:sym typeface="+mn-ea"/>
              </a:rPr>
              <a:t>②　了解关系型数据库和非关系型数据库。</a:t>
            </a:r>
            <a:endParaRPr kumimoji="1" lang="zh-CN" altLang="zh-CN" sz="2400" b="1" kern="100" noProof="0" dirty="0">
              <a:ln>
                <a:noFill/>
              </a:ln>
              <a:solidFill>
                <a:schemeClr val="tx1"/>
              </a:solidFill>
              <a:effectLst/>
              <a:uLnTx/>
              <a:uFillTx/>
              <a:latin typeface="Times New Roman" panose="02020603050405020304" pitchFamily="18" charset="0"/>
              <a:ea typeface="+mn-ea"/>
              <a:sym typeface="+mn-ea"/>
            </a:endParaRPr>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r>
              <a:rPr kumimoji="1" lang="zh-CN" altLang="zh-CN" sz="2400" kern="100" noProof="0" dirty="0">
                <a:ln>
                  <a:noFill/>
                </a:ln>
                <a:solidFill>
                  <a:schemeClr val="tx1"/>
                </a:solidFill>
                <a:effectLst/>
                <a:uLnTx/>
                <a:uFillTx/>
                <a:latin typeface="Times New Roman" panose="02020603050405020304" pitchFamily="18" charset="0"/>
                <a:sym typeface="+mn-ea"/>
              </a:rPr>
              <a:t>③　理解E-R图、概念设计、逻辑设计、物理设计的概念和区别。</a:t>
            </a:r>
            <a:endParaRPr kumimoji="1" lang="zh-CN" altLang="zh-CN" sz="2400" b="1" kern="100" noProof="0" dirty="0">
              <a:ln>
                <a:noFill/>
              </a:ln>
              <a:solidFill>
                <a:schemeClr val="tx1"/>
              </a:solidFill>
              <a:effectLst/>
              <a:uLnTx/>
              <a:uFillTx/>
              <a:latin typeface="Times New Roman" panose="02020603050405020304" pitchFamily="18" charset="0"/>
              <a:ea typeface="+mn-ea"/>
              <a:sym typeface="+mn-ea"/>
            </a:endParaRPr>
          </a:p>
          <a:p>
            <a:pPr marL="0" indent="457200">
              <a:buNone/>
            </a:pPr>
            <a:endParaRPr lang="zh-CN" altLang="en-US"/>
          </a:p>
          <a:p>
            <a:endParaRPr lang="zh-CN" altLang="en-US"/>
          </a:p>
          <a:p>
            <a:endParaRPr lang="zh-CN" altLang="en-US"/>
          </a:p>
          <a:p>
            <a:endParaRPr lang="zh-CN" altLang="en-US"/>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学习目标</a:t>
            </a:r>
            <a:endParaRPr lang="zh-CN" altLang="en-US"/>
          </a:p>
        </p:txBody>
      </p:sp>
      <p:sp>
        <p:nvSpPr>
          <p:cNvPr id="3" name="内容占位符 2"/>
          <p:cNvSpPr>
            <a:spLocks noGrp="1"/>
          </p:cNvSpPr>
          <p:nvPr>
            <p:ph idx="1"/>
          </p:nvPr>
        </p:nvSpPr>
        <p:spPr>
          <a:xfrm>
            <a:off x="457200" y="1367155"/>
            <a:ext cx="8625205" cy="4947920"/>
          </a:xfrm>
        </p:spPr>
        <p:txBody>
          <a:bodyPr/>
          <a:lstStyle/>
          <a:p>
            <a:r>
              <a:rPr lang="zh-CN" altLang="en-US"/>
              <a:t>能力目标</a:t>
            </a:r>
          </a:p>
          <a:p>
            <a:pPr marL="0" indent="0">
              <a:buNone/>
            </a:pPr>
            <a:endParaRPr lang="zh-CN" altLang="en-US"/>
          </a:p>
          <a:p>
            <a:pPr indent="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①　能够根据系统功能，定义实体、属性和关系。</a:t>
            </a:r>
          </a:p>
          <a:p>
            <a:pPr indent="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②　能够掌握概念设计、逻辑设计、物理设计的方法。</a:t>
            </a:r>
          </a:p>
          <a:p>
            <a:pPr indent="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③　能够深入理解和熟练掌握关系数据库设计的具体方法与步骤。</a:t>
            </a:r>
          </a:p>
          <a:p>
            <a:endParaRPr lang="zh-CN" altLang="en-US"/>
          </a:p>
          <a:p>
            <a:endParaRPr lang="zh-CN" altLang="en-US"/>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学习目标</a:t>
            </a:r>
          </a:p>
        </p:txBody>
      </p:sp>
      <p:sp>
        <p:nvSpPr>
          <p:cNvPr id="3" name="内容占位符 2"/>
          <p:cNvSpPr>
            <a:spLocks noGrp="1"/>
          </p:cNvSpPr>
          <p:nvPr>
            <p:ph idx="1"/>
          </p:nvPr>
        </p:nvSpPr>
        <p:spPr>
          <a:xfrm>
            <a:off x="304800" y="1412240"/>
            <a:ext cx="8458200" cy="4947920"/>
          </a:xfrm>
        </p:spPr>
        <p:txBody>
          <a:bodyPr/>
          <a:lstStyle/>
          <a:p>
            <a:r>
              <a:rPr lang="zh-CN" altLang="en-US"/>
              <a:t>素质目标</a:t>
            </a:r>
          </a:p>
          <a:p>
            <a:endParaRPr lang="zh-CN" altLang="en-US"/>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r>
              <a:rPr kumimoji="1" lang="zh-CN" altLang="zh-CN" sz="2400" kern="100" noProof="0" dirty="0">
                <a:ln>
                  <a:noFill/>
                </a:ln>
                <a:solidFill>
                  <a:schemeClr val="tx1"/>
                </a:solidFill>
                <a:effectLst/>
                <a:uLnTx/>
                <a:uFillTx/>
                <a:latin typeface="Times New Roman" panose="02020603050405020304" pitchFamily="18" charset="0"/>
                <a:sym typeface="+mn-ea"/>
              </a:rPr>
              <a:t>①　我国各行业核心信息系统长期依赖Oracle等数据库基础软件，每年支付高昂的运行维护费还要受制于人，厚植学生的家国情怀与责任担当。</a:t>
            </a:r>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r>
              <a:rPr kumimoji="1" lang="zh-CN" altLang="zh-CN" sz="2400" kern="100" noProof="0" dirty="0">
                <a:ln>
                  <a:noFill/>
                </a:ln>
                <a:solidFill>
                  <a:schemeClr val="tx1"/>
                </a:solidFill>
                <a:effectLst/>
                <a:uLnTx/>
                <a:uFillTx/>
                <a:latin typeface="Times New Roman" panose="02020603050405020304" pitchFamily="18" charset="0"/>
                <a:sym typeface="+mn-ea"/>
              </a:rPr>
              <a:t>②　在当前去IOE浪潮下，国产数据库基础软件已经在一些大型系统得到应用，树立学生成为国产软件高端人才的信心。</a:t>
            </a:r>
          </a:p>
          <a:p>
            <a:pPr marL="342900" marR="0" lvl="0" indent="0"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r>
              <a:rPr kumimoji="1" lang="zh-CN" altLang="zh-CN" sz="2400" kern="100" noProof="0" dirty="0">
                <a:ln>
                  <a:noFill/>
                </a:ln>
                <a:solidFill>
                  <a:schemeClr val="tx1"/>
                </a:solidFill>
                <a:effectLst/>
                <a:uLnTx/>
                <a:uFillTx/>
                <a:latin typeface="Times New Roman" panose="02020603050405020304" pitchFamily="18" charset="0"/>
                <a:sym typeface="+mn-ea"/>
              </a:rPr>
              <a:t>③　国外对计算机行业的封锁和控制，促使国家反思基础研究和人才培养，提升学生创新精神和实践能力。</a:t>
            </a:r>
          </a:p>
          <a:p>
            <a:endParaRPr lang="zh-CN" altLang="en-US"/>
          </a:p>
          <a:p>
            <a:endParaRPr lang="zh-CN" altLang="en-US"/>
          </a:p>
          <a:p>
            <a:endParaRPr lang="zh-CN" altLang="en-US"/>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1.1 </a:t>
            </a:r>
            <a:r>
              <a:rPr lang="zh-CN" altLang="en-US" dirty="0">
                <a:sym typeface="+mn-ea"/>
              </a:rPr>
              <a:t>数据库概述</a:t>
            </a:r>
            <a:endParaRPr lang="zh-CN" altLang="en-US"/>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数据库是存放数据的仓库，是指长期存储在计算机内、有组织的、可共享的数据集合。数据库中的数据按一定的数据模式组织、描述和存储，具有较小的冗余度、较高的数据独立性和易扩展性，各种用户之间可以共享。数据的来源有很多，比如出行记录、消费记录、浏览的网页、发送的消息等等。除了文本类型的数据，图像、音乐、声音都是数据。</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1.1 </a:t>
            </a:r>
            <a:r>
              <a:rPr lang="zh-CN" altLang="en-US" dirty="0">
                <a:sym typeface="+mn-ea"/>
              </a:rPr>
              <a:t>数据库概述</a:t>
            </a:r>
            <a:endParaRPr lang="zh-CN" altLang="en-US"/>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数据库是一个按数据结构来存储和管理数据的计算机软件系统。数据库的概念实际包括两层意思：</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（1）数据库是一个实体，它是能够合理保管数据的“仓库”，用户在该“仓库”中存放要管理的事务数据，“数据”和“库”两个概念结合成为数据库。</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（2）数据库是数据管理的新方法和技术，它能更合适的组织数据、更方便的维护数据、更严密的控制数据和更有效的利用数据。</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数据库作为最重要的基础软件，是确保计算机系统稳定运行的基石。</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1.1 </a:t>
            </a:r>
            <a:r>
              <a:rPr lang="zh-CN" altLang="en-US" dirty="0">
                <a:sym typeface="+mn-ea"/>
              </a:rPr>
              <a:t>数据库概述</a:t>
            </a:r>
            <a:endParaRPr lang="zh-CN" altLang="en-US"/>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数据库管理系统是为管理数据库而设计的电脑软件系统，一般具有存储、截取、安全保障、备份等基础功能。数据库管理系统是数据库系统的核心组成部分，主要完成对数据库的操作与管理功能，实现数据库对象的创建、数据库存储数据的查询、添加、修改与删除操作和数据库的用户管理、权限管理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任务</a:t>
            </a:r>
            <a:r>
              <a:rPr lang="en-US" altLang="zh-CN" dirty="0">
                <a:sym typeface="+mn-ea"/>
              </a:rPr>
              <a:t>1.2 </a:t>
            </a:r>
            <a:r>
              <a:rPr lang="zh-CN" altLang="en-US" dirty="0">
                <a:sym typeface="+mn-ea"/>
              </a:rPr>
              <a:t>建模技术</a:t>
            </a:r>
            <a:endParaRPr lang="zh-CN" altLang="en-US"/>
          </a:p>
        </p:txBody>
      </p:sp>
      <p:sp>
        <p:nvSpPr>
          <p:cNvPr id="3" name="内容占位符 2"/>
          <p:cNvSpPr>
            <a:spLocks noGrp="1"/>
          </p:cNvSpPr>
          <p:nvPr>
            <p:ph idx="1"/>
          </p:nvPr>
        </p:nvSpPr>
        <p:spPr/>
        <p:txBody>
          <a:bodyPr/>
          <a:lstStyle/>
          <a:p>
            <a:endParaRPr lang="zh-CN" altLang="en-US" sz="2400"/>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在设计数据库时，对现实世界进行分析、抽象、并从中找出内在联系，进而确定数据库的结构，这一过程就称为数据库建模。它主要包括两部分内容：确定最基本的数据结构；对约束建模。</a:t>
            </a:r>
          </a:p>
          <a:p>
            <a:pPr indent="457200" algn="just" defTabSz="914400" eaLnBrk="1" hangingPunct="1">
              <a:buSzPct val="60000"/>
              <a:buNone/>
              <a:defRPr/>
            </a:pPr>
            <a:endParaRPr kumimoji="1" lang="zh-CN" altLang="zh-CN" sz="2400" kern="100" noProof="0" dirty="0">
              <a:ln>
                <a:noFill/>
              </a:ln>
              <a:solidFill>
                <a:schemeClr val="tx1"/>
              </a:solidFill>
              <a:effectLst/>
              <a:uLnTx/>
              <a:uFillTx/>
              <a:latin typeface="Times New Roman" panose="02020603050405020304" pitchFamily="18" charset="0"/>
            </a:endParaRP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数据（data）是描述事物的符号记录。</a:t>
            </a:r>
          </a:p>
          <a:p>
            <a:pPr indent="457200" algn="just" defTabSz="914400" eaLnBrk="1" hangingPunct="1">
              <a:buSzPct val="60000"/>
              <a:buNone/>
              <a:defRPr/>
            </a:pPr>
            <a:r>
              <a:rPr kumimoji="1" lang="zh-CN" altLang="zh-CN" sz="2400" kern="100" noProof="0" dirty="0">
                <a:ln>
                  <a:noFill/>
                </a:ln>
                <a:solidFill>
                  <a:schemeClr val="tx1"/>
                </a:solidFill>
                <a:effectLst/>
                <a:uLnTx/>
                <a:uFillTx/>
                <a:latin typeface="Times New Roman" panose="02020603050405020304" pitchFamily="18" charset="0"/>
              </a:rPr>
              <a:t>模型（Model)是现实世界的抽象。</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PP_MARK_KEY" val="8819bbbe-5941-4371-8006-b3a6ef0688db"/>
  <p:tag name="COMMONDATA" val="eyJoZGlkIjoiYTc5YzIxMjYyMjA1Mjc3MmU3YTQ3ZTU2N2I1YTMxMD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91727360452_1_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668,&quot;width&quot;:2652}"/>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d1cc24f7-0d60-4375-8930-369417eb9bbf}"/>
  <p:tag name="TABLE_ENDDRAG_ORIGIN_RECT" val="565*251"/>
  <p:tag name="TABLE_ENDDRAG_RECT" val="82*179*565*251"/>
</p:tagLst>
</file>

<file path=ppt/theme/theme1.xml><?xml version="1.0" encoding="utf-8"?>
<a:theme xmlns:a="http://schemas.openxmlformats.org/drawingml/2006/main" name="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Lesson">
  <a:themeElements>
    <a:clrScheme name="">
      <a:dk1>
        <a:srgbClr val="000066"/>
      </a:dk1>
      <a:lt1>
        <a:srgbClr val="FFFFFF"/>
      </a:lt1>
      <a:dk2>
        <a:srgbClr val="1D7ACF"/>
      </a:dk2>
      <a:lt2>
        <a:srgbClr val="C0C0C0"/>
      </a:lt2>
      <a:accent1>
        <a:srgbClr val="189E8E"/>
      </a:accent1>
      <a:accent2>
        <a:srgbClr val="E0BB20"/>
      </a:accent2>
      <a:accent3>
        <a:srgbClr val="FFFFFF"/>
      </a:accent3>
      <a:accent4>
        <a:srgbClr val="000057"/>
      </a:accent4>
      <a:accent5>
        <a:srgbClr val="AACCC6"/>
      </a:accent5>
      <a:accent6>
        <a:srgbClr val="C9A71C"/>
      </a:accent6>
      <a:hlink>
        <a:srgbClr val="5AA5DE"/>
      </a:hlink>
      <a:folHlink>
        <a:srgbClr val="9885A3"/>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esson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Lesson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Lesson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Lesson</Template>
  <TotalTime>0</TotalTime>
  <Words>2227</Words>
  <Application>Microsoft Office PowerPoint</Application>
  <PresentationFormat>全屏显示(4:3)</PresentationFormat>
  <Paragraphs>171</Paragraphs>
  <Slides>27</Slides>
  <Notes>0</Notes>
  <HiddenSlides>0</HiddenSlides>
  <MMClips>0</MMClips>
  <ScaleCrop>false</ScaleCrop>
  <HeadingPairs>
    <vt:vector size="8" baseType="variant">
      <vt:variant>
        <vt:lpstr>已用的字体</vt:lpstr>
      </vt:variant>
      <vt:variant>
        <vt:i4>7</vt:i4>
      </vt:variant>
      <vt:variant>
        <vt:lpstr>主题</vt:lpstr>
      </vt:variant>
      <vt:variant>
        <vt:i4>2</vt:i4>
      </vt:variant>
      <vt:variant>
        <vt:lpstr>嵌入 OLE 服务器</vt:lpstr>
      </vt:variant>
      <vt:variant>
        <vt:i4>1</vt:i4>
      </vt:variant>
      <vt:variant>
        <vt:lpstr>幻灯片标题</vt:lpstr>
      </vt:variant>
      <vt:variant>
        <vt:i4>27</vt:i4>
      </vt:variant>
    </vt:vector>
  </HeadingPairs>
  <TitlesOfParts>
    <vt:vector size="37" baseType="lpstr">
      <vt:lpstr>黑体</vt:lpstr>
      <vt:lpstr>宋体</vt:lpstr>
      <vt:lpstr>Arial</vt:lpstr>
      <vt:lpstr>Calibri</vt:lpstr>
      <vt:lpstr>Times New Roman</vt:lpstr>
      <vt:lpstr>Verdana</vt:lpstr>
      <vt:lpstr>Wingdings</vt:lpstr>
      <vt:lpstr>Lesson</vt:lpstr>
      <vt:lpstr>1_Lesson</vt:lpstr>
      <vt:lpstr>Microsoft Visio 绘图</vt:lpstr>
      <vt:lpstr>数据库应用技术</vt:lpstr>
      <vt:lpstr>总览</vt:lpstr>
      <vt:lpstr>学习目标</vt:lpstr>
      <vt:lpstr>学习目标</vt:lpstr>
      <vt:lpstr>学习目标</vt:lpstr>
      <vt:lpstr>任务1.1 数据库概述</vt:lpstr>
      <vt:lpstr>任务1.1 数据库概述</vt:lpstr>
      <vt:lpstr>任务1.1 数据库概述</vt:lpstr>
      <vt:lpstr>任务1.2 建模技术</vt:lpstr>
      <vt:lpstr>任务1.2 建模技术</vt:lpstr>
      <vt:lpstr>任务1.2 建模技术</vt:lpstr>
      <vt:lpstr>任务1.2 建模技术</vt:lpstr>
      <vt:lpstr>任务1.3 概念设计</vt:lpstr>
      <vt:lpstr>任务1.3 概念设计</vt:lpstr>
      <vt:lpstr>任务1.3.1 概念模型相关术语</vt:lpstr>
      <vt:lpstr>任务1.3.1 概念模型相关术语</vt:lpstr>
      <vt:lpstr>任务1.3.1 概念模型相关术语</vt:lpstr>
      <vt:lpstr>任务1.3.1 概念模型相关术语</vt:lpstr>
      <vt:lpstr>任务1.3.1 概念模型相关术语</vt:lpstr>
      <vt:lpstr>任务1.3.2 概念设计应用实例</vt:lpstr>
      <vt:lpstr>任务1.3.2 概念设计应用实例</vt:lpstr>
      <vt:lpstr>任务1.3.2 概念设计应用实例</vt:lpstr>
      <vt:lpstr>任务1.4 逻辑设计</vt:lpstr>
      <vt:lpstr>任务1.4.1 将E-R图转化为关系模型</vt:lpstr>
      <vt:lpstr>任务1.4.2 设备监测系统的逻辑设计</vt:lpstr>
      <vt:lpstr>任务1.5 物理设计</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网站后台开发PHP</dc:title>
  <dc:creator>USER</dc:creator>
  <cp:lastModifiedBy>Lenovo</cp:lastModifiedBy>
  <cp:revision>647</cp:revision>
  <dcterms:created xsi:type="dcterms:W3CDTF">2011-04-17T02:34:00Z</dcterms:created>
  <dcterms:modified xsi:type="dcterms:W3CDTF">2023-08-19T12:05:43Z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28A32D5F07F44A74BD19BC4819BD567A_13</vt:lpwstr>
  </property>
</Properties>
</file>