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23"/>
  </p:notesMasterIdLst>
  <p:sldIdLst>
    <p:sldId id="256" r:id="rId3"/>
    <p:sldId id="277" r:id="rId4"/>
    <p:sldId id="656" r:id="rId5"/>
    <p:sldId id="683" r:id="rId6"/>
    <p:sldId id="684" r:id="rId7"/>
    <p:sldId id="685" r:id="rId8"/>
    <p:sldId id="660" r:id="rId9"/>
    <p:sldId id="686" r:id="rId10"/>
    <p:sldId id="687" r:id="rId11"/>
    <p:sldId id="688" r:id="rId12"/>
    <p:sldId id="689" r:id="rId13"/>
    <p:sldId id="690" r:id="rId14"/>
    <p:sldId id="691" r:id="rId15"/>
    <p:sldId id="692" r:id="rId16"/>
    <p:sldId id="693" r:id="rId17"/>
    <p:sldId id="694" r:id="rId18"/>
    <p:sldId id="695" r:id="rId19"/>
    <p:sldId id="696" r:id="rId20"/>
    <p:sldId id="697" r:id="rId21"/>
    <p:sldId id="276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000"/>
    <a:srgbClr val="FF3300"/>
    <a:srgbClr val="66CCFF"/>
    <a:srgbClr val="CCECFF"/>
    <a:srgbClr val="FFCCFF"/>
    <a:srgbClr val="CCFF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23"/>
    <p:restoredTop sz="94660"/>
  </p:normalViewPr>
  <p:slideViewPr>
    <p:cSldViewPr showGuides="1">
      <p:cViewPr varScale="1">
        <p:scale>
          <a:sx n="76" d="100"/>
          <a:sy n="76" d="100"/>
        </p:scale>
        <p:origin x="1704" y="67"/>
      </p:cViewPr>
      <p:guideLst>
        <p:guide orient="horz" pos="220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C3EF38F-7EBC-49D0-ACA1-7B1DF7084A4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2023/8/28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7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106"/>
          <p:cNvSpPr/>
          <p:nvPr/>
        </p:nvSpPr>
        <p:spPr>
          <a:xfrm>
            <a:off x="38100" y="2274888"/>
            <a:ext cx="6280150" cy="4533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矩形 3107"/>
          <p:cNvSpPr/>
          <p:nvPr/>
        </p:nvSpPr>
        <p:spPr>
          <a:xfrm>
            <a:off x="50800" y="28575"/>
            <a:ext cx="6276975" cy="225742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0D3860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6" name="矩形 3109" descr="M_CG38"/>
          <p:cNvSpPr/>
          <p:nvPr/>
        </p:nvSpPr>
        <p:spPr>
          <a:xfrm>
            <a:off x="50800" y="2257425"/>
            <a:ext cx="6343650" cy="45339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7" name="矩形 3110"/>
          <p:cNvSpPr/>
          <p:nvPr/>
        </p:nvSpPr>
        <p:spPr>
          <a:xfrm>
            <a:off x="6332538" y="2297113"/>
            <a:ext cx="2811462" cy="4560887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9" name="矩形 3117"/>
          <p:cNvSpPr/>
          <p:nvPr/>
        </p:nvSpPr>
        <p:spPr>
          <a:xfrm>
            <a:off x="6324600" y="28575"/>
            <a:ext cx="2762250" cy="22288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3080" name="组合 3089"/>
          <p:cNvGrpSpPr/>
          <p:nvPr/>
        </p:nvGrpSpPr>
        <p:grpSpPr>
          <a:xfrm>
            <a:off x="0" y="-1587"/>
            <a:ext cx="9166225" cy="6859587"/>
            <a:chOff x="0" y="0"/>
            <a:chExt cx="5764" cy="4321"/>
          </a:xfrm>
        </p:grpSpPr>
        <p:sp>
          <p:nvSpPr>
            <p:cNvPr id="3081" name="圆角矩形 3090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2" name="任意多边形 3091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任意多边形 3092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任意多边形 3093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任意多边形 3094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762000" y="457200"/>
            <a:ext cx="5334000" cy="838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sz="44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en-US" altLang="zh-CN" strike="noStrike" noProof="1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914400" y="1676400"/>
            <a:ext cx="5386388" cy="5334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r">
              <a:buNone/>
              <a:defRPr sz="2400" b="0" kern="1200">
                <a:solidFill>
                  <a:srgbClr val="FFFFFF"/>
                </a:solidFill>
              </a:defRPr>
            </a:lvl1pPr>
            <a:lvl2pPr marL="457200" lvl="1" indent="-457200" algn="ctr">
              <a:buNone/>
              <a:defRPr sz="2400" b="0" kern="1200">
                <a:solidFill>
                  <a:srgbClr val="FFFFFF"/>
                </a:solidFill>
              </a:defRPr>
            </a:lvl2pPr>
            <a:lvl3pPr marL="914400" lvl="2" indent="-914400" algn="ctr">
              <a:buNone/>
              <a:defRPr sz="2400" b="0" kern="1200">
                <a:solidFill>
                  <a:srgbClr val="FFFFFF"/>
                </a:solidFill>
              </a:defRPr>
            </a:lvl3pPr>
            <a:lvl4pPr marL="1371600" lvl="3" indent="-1371600" algn="ctr">
              <a:buNone/>
              <a:defRPr sz="2400" b="0" kern="1200">
                <a:solidFill>
                  <a:srgbClr val="FFFFFF"/>
                </a:solidFill>
              </a:defRPr>
            </a:lvl4pPr>
            <a:lvl5pPr marL="1828800" lvl="4" indent="-1828800" algn="ctr">
              <a:buNone/>
              <a:defRPr sz="2400" b="0" kern="1200">
                <a:solidFill>
                  <a:srgbClr val="FFFFFF"/>
                </a:solidFill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64237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65022" cy="5964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38275"/>
            <a:ext cx="8229600" cy="47339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38275"/>
            <a:ext cx="4038600" cy="22907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881438"/>
            <a:ext cx="4038600" cy="2290762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5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106"/>
          <p:cNvSpPr/>
          <p:nvPr/>
        </p:nvSpPr>
        <p:spPr>
          <a:xfrm>
            <a:off x="38100" y="2274888"/>
            <a:ext cx="6280150" cy="4533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矩形 3107"/>
          <p:cNvSpPr/>
          <p:nvPr/>
        </p:nvSpPr>
        <p:spPr>
          <a:xfrm>
            <a:off x="50800" y="28575"/>
            <a:ext cx="6276975" cy="225742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0D3860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矩形 3109" descr="M_CG38"/>
          <p:cNvSpPr/>
          <p:nvPr/>
        </p:nvSpPr>
        <p:spPr>
          <a:xfrm>
            <a:off x="50800" y="2257425"/>
            <a:ext cx="6343650" cy="45339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矩形 3110"/>
          <p:cNvSpPr/>
          <p:nvPr/>
        </p:nvSpPr>
        <p:spPr>
          <a:xfrm>
            <a:off x="6332538" y="2297113"/>
            <a:ext cx="2811462" cy="4560887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矩形 3117"/>
          <p:cNvSpPr/>
          <p:nvPr/>
        </p:nvSpPr>
        <p:spPr>
          <a:xfrm>
            <a:off x="6324600" y="28575"/>
            <a:ext cx="2762250" cy="22288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415" name="组合 3089"/>
          <p:cNvGrpSpPr/>
          <p:nvPr/>
        </p:nvGrpSpPr>
        <p:grpSpPr>
          <a:xfrm>
            <a:off x="0" y="-1587"/>
            <a:ext cx="9166225" cy="6859587"/>
            <a:chOff x="0" y="0"/>
            <a:chExt cx="5764" cy="4321"/>
          </a:xfrm>
        </p:grpSpPr>
        <p:sp>
          <p:nvSpPr>
            <p:cNvPr id="17416" name="圆角矩形 3090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7" name="任意多边形 3091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任意多边形 3092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任意多边形 3093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任意多边形 3094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" name="标题 3073"/>
          <p:cNvSpPr>
            <a:spLocks noGrp="1"/>
          </p:cNvSpPr>
          <p:nvPr>
            <p:ph type="ctrTitle" hasCustomPrompt="1"/>
          </p:nvPr>
        </p:nvSpPr>
        <p:spPr>
          <a:xfrm>
            <a:off x="762000" y="457200"/>
            <a:ext cx="5334000" cy="838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sz="4400" kern="1200"/>
            </a:lvl1pPr>
          </a:lstStyle>
          <a:p>
            <a:pPr lvl="0" fontAlgn="base"/>
            <a:r>
              <a:rPr lang="zh-CN" altLang="en-US" strike="noStrike" noProof="1"/>
              <a:t>数据库应用技术</a:t>
            </a:r>
            <a:endParaRPr lang="en-US" altLang="zh-CN" strike="noStrike" noProof="1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 hasCustomPrompt="1"/>
          </p:nvPr>
        </p:nvSpPr>
        <p:spPr>
          <a:xfrm>
            <a:off x="1259205" y="1340485"/>
            <a:ext cx="3272155" cy="5334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r">
              <a:buNone/>
              <a:defRPr sz="2400" b="0" kern="12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  <a:lvl2pPr marL="457200" lvl="1" indent="-457200" algn="ctr">
              <a:buNone/>
              <a:defRPr sz="2400" b="0" kern="1200">
                <a:solidFill>
                  <a:srgbClr val="FFFFFF"/>
                </a:solidFill>
              </a:defRPr>
            </a:lvl2pPr>
            <a:lvl3pPr marL="914400" lvl="2" indent="-914400" algn="ctr">
              <a:buNone/>
              <a:defRPr sz="2400" b="0" kern="1200">
                <a:solidFill>
                  <a:srgbClr val="FFFFFF"/>
                </a:solidFill>
              </a:defRPr>
            </a:lvl3pPr>
            <a:lvl4pPr marL="1371600" lvl="3" indent="-1371600" algn="ctr">
              <a:buNone/>
              <a:defRPr sz="2400" b="0" kern="1200">
                <a:solidFill>
                  <a:srgbClr val="FFFFFF"/>
                </a:solidFill>
              </a:defRPr>
            </a:lvl4pPr>
            <a:lvl5pPr marL="1828800" lvl="4" indent="-1828800" algn="ctr">
              <a:buNone/>
              <a:defRPr sz="2400" b="0" kern="1200">
                <a:solidFill>
                  <a:srgbClr val="FFFFFF"/>
                </a:solidFill>
              </a:defRPr>
            </a:lvl5pPr>
          </a:lstStyle>
          <a:p>
            <a:pPr lvl="0" fontAlgn="base"/>
            <a:r>
              <a:rPr lang="en-US" altLang="zh-CN" strike="noStrike" noProof="1"/>
              <a:t>--</a:t>
            </a:r>
            <a:r>
              <a:rPr lang="zh-CN" altLang="en-US" strike="noStrike" noProof="1"/>
              <a:t>达梦数据库</a:t>
            </a:r>
            <a:r>
              <a:rPr lang="en-US" altLang="zh-CN" strike="noStrike" noProof="1"/>
              <a:t>DM8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62700" y="6443980"/>
            <a:ext cx="2057400" cy="371475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1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74790" y="6440805"/>
            <a:ext cx="1874520" cy="363855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64237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65022" cy="5964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38275"/>
            <a:ext cx="8229600" cy="47339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38275"/>
            <a:ext cx="4038600" cy="22907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881438"/>
            <a:ext cx="4038600" cy="2290762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5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1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48"/>
          <p:cNvSpPr/>
          <p:nvPr/>
        </p:nvSpPr>
        <p:spPr>
          <a:xfrm>
            <a:off x="0" y="11113"/>
            <a:ext cx="9064625" cy="11858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13518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7" name="矩形 1039"/>
          <p:cNvSpPr/>
          <p:nvPr/>
        </p:nvSpPr>
        <p:spPr>
          <a:xfrm>
            <a:off x="0" y="6453188"/>
            <a:ext cx="9129713" cy="4048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600" b="1" noProof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广东轻工职业技术学院  计算机工程系  曾凡涛   </a:t>
            </a: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b="1"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" name="标题 1025"/>
          <p:cNvSpPr>
            <a:spLocks noGrp="1"/>
          </p:cNvSpPr>
          <p:nvPr>
            <p:ph type="title"/>
          </p:nvPr>
        </p:nvSpPr>
        <p:spPr>
          <a:xfrm>
            <a:off x="304800" y="350838"/>
            <a:ext cx="8305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网站后台开发</a:t>
            </a:r>
            <a:r>
              <a:rPr lang="en-US" altLang="zh-CN" dirty="0"/>
              <a:t>---PHP</a:t>
            </a:r>
            <a:r>
              <a:rPr lang="zh-CN" altLang="en-US" dirty="0"/>
              <a:t>语法基础</a:t>
            </a:r>
          </a:p>
        </p:txBody>
      </p:sp>
      <p:sp>
        <p:nvSpPr>
          <p:cNvPr id="1031" name="矩形 1046"/>
          <p:cNvSpPr/>
          <p:nvPr/>
        </p:nvSpPr>
        <p:spPr>
          <a:xfrm>
            <a:off x="100013" y="1198563"/>
            <a:ext cx="8948737" cy="100012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32" name="文本占位符 1026"/>
          <p:cNvSpPr>
            <a:spLocks noGrp="1"/>
          </p:cNvSpPr>
          <p:nvPr>
            <p:ph type="body"/>
          </p:nvPr>
        </p:nvSpPr>
        <p:spPr>
          <a:xfrm>
            <a:off x="457200" y="1366838"/>
            <a:ext cx="8229600" cy="4948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33" name="矩形 1049"/>
          <p:cNvSpPr/>
          <p:nvPr/>
        </p:nvSpPr>
        <p:spPr>
          <a:xfrm>
            <a:off x="7086600" y="33338"/>
            <a:ext cx="2000250" cy="1150937"/>
          </a:xfrm>
          <a:prstGeom prst="rect">
            <a:avLst/>
          </a:prstGeom>
          <a:blipFill rotWithShape="1">
            <a:blip r:embed="rId16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1034" name="组合 1040"/>
          <p:cNvGrpSpPr/>
          <p:nvPr/>
        </p:nvGrpSpPr>
        <p:grpSpPr>
          <a:xfrm>
            <a:off x="-15875" y="0"/>
            <a:ext cx="9166225" cy="6859588"/>
            <a:chOff x="0" y="0"/>
            <a:chExt cx="5764" cy="4321"/>
          </a:xfrm>
        </p:grpSpPr>
        <p:sp>
          <p:nvSpPr>
            <p:cNvPr id="1035" name="圆角矩形 1041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036" name="任意多边形 1042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任意多边形 1043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任意多边形 1044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任意多边形 1045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040" name="图片 1061" descr="轻院校徽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4643438" y="6423025"/>
            <a:ext cx="3843337" cy="4349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circl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048"/>
          <p:cNvSpPr/>
          <p:nvPr/>
        </p:nvSpPr>
        <p:spPr>
          <a:xfrm>
            <a:off x="0" y="11113"/>
            <a:ext cx="9064625" cy="11858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13518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051" name="矩形 1039"/>
          <p:cNvSpPr/>
          <p:nvPr/>
        </p:nvSpPr>
        <p:spPr>
          <a:xfrm>
            <a:off x="0" y="6453188"/>
            <a:ext cx="9129713" cy="4048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600" b="1" noProof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广东轻工职业技术学院  计算机工程系  曾凡涛   </a:t>
            </a: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54" name="标题 1025"/>
          <p:cNvSpPr>
            <a:spLocks noGrp="1"/>
          </p:cNvSpPr>
          <p:nvPr>
            <p:ph type="title"/>
          </p:nvPr>
        </p:nvSpPr>
        <p:spPr>
          <a:xfrm>
            <a:off x="304800" y="350838"/>
            <a:ext cx="8305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网站后台开发</a:t>
            </a:r>
            <a:r>
              <a:rPr lang="en-US" altLang="zh-CN" dirty="0"/>
              <a:t>---PHP</a:t>
            </a:r>
            <a:r>
              <a:rPr lang="zh-CN" altLang="en-US" dirty="0"/>
              <a:t>语法基础</a:t>
            </a:r>
          </a:p>
        </p:txBody>
      </p:sp>
      <p:sp>
        <p:nvSpPr>
          <p:cNvPr id="2055" name="矩形 1046"/>
          <p:cNvSpPr/>
          <p:nvPr/>
        </p:nvSpPr>
        <p:spPr>
          <a:xfrm>
            <a:off x="100013" y="1198563"/>
            <a:ext cx="8948737" cy="100012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056" name="文本占位符 1026"/>
          <p:cNvSpPr>
            <a:spLocks noGrp="1"/>
          </p:cNvSpPr>
          <p:nvPr>
            <p:ph type="body"/>
          </p:nvPr>
        </p:nvSpPr>
        <p:spPr>
          <a:xfrm>
            <a:off x="457200" y="1366838"/>
            <a:ext cx="8229600" cy="4948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57" name="矩形 1049"/>
          <p:cNvSpPr/>
          <p:nvPr/>
        </p:nvSpPr>
        <p:spPr>
          <a:xfrm>
            <a:off x="7086600" y="33338"/>
            <a:ext cx="2000250" cy="1150937"/>
          </a:xfrm>
          <a:prstGeom prst="rect">
            <a:avLst/>
          </a:prstGeom>
          <a:blipFill rotWithShape="1">
            <a:blip r:embed="rId16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058" name="组合 1040"/>
          <p:cNvGrpSpPr/>
          <p:nvPr/>
        </p:nvGrpSpPr>
        <p:grpSpPr>
          <a:xfrm>
            <a:off x="-15875" y="0"/>
            <a:ext cx="9166225" cy="6859588"/>
            <a:chOff x="0" y="0"/>
            <a:chExt cx="5764" cy="4321"/>
          </a:xfrm>
        </p:grpSpPr>
        <p:sp>
          <p:nvSpPr>
            <p:cNvPr id="2059" name="圆角矩形 1041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060" name="任意多边形 1042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任意多边形 1043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任意多边形 1044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任意多边形 1045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64" name="图片 1061" descr="轻院校徽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4643438" y="6423025"/>
            <a:ext cx="3843337" cy="4349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ransition spd="med">
    <p:circl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2049"/>
          <p:cNvSpPr>
            <a:spLocks noGrp="1"/>
          </p:cNvSpPr>
          <p:nvPr>
            <p:ph type="ctrTitle" hasCustomPrompt="1"/>
          </p:nvPr>
        </p:nvSpPr>
        <p:spPr/>
        <p:txBody>
          <a:bodyPr anchor="ctr" anchorCtr="0"/>
          <a:lstStyle/>
          <a:p>
            <a:pPr>
              <a:buClrTx/>
              <a:buSzTx/>
              <a:buFontTx/>
            </a:pPr>
            <a:r>
              <a:rPr lang="zh-CN" altLang="en-US" kern="1200">
                <a:latin typeface="+mj-lt"/>
                <a:ea typeface="+mj-ea"/>
                <a:cs typeface="+mj-cs"/>
              </a:rPr>
              <a:t>数据库应用技术</a:t>
            </a:r>
          </a:p>
        </p:txBody>
      </p:sp>
      <p:sp>
        <p:nvSpPr>
          <p:cNvPr id="32770" name="文本框 1"/>
          <p:cNvSpPr txBox="1"/>
          <p:nvPr/>
        </p:nvSpPr>
        <p:spPr>
          <a:xfrm>
            <a:off x="971550" y="1484313"/>
            <a:ext cx="4572000" cy="392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70000"/>
              </a:lnSpc>
              <a:buSzPct val="6000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－达梦数据库</a:t>
            </a:r>
            <a:r>
              <a:rPr lang="en-US" altLang="zh-CN" sz="2800" b="1" dirty="0">
                <a:latin typeface="Arial" panose="020B0604020202020204" pitchFamily="34" charset="0"/>
              </a:rPr>
              <a:t>DM8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72225" y="3573145"/>
            <a:ext cx="27438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项目概述</a:t>
            </a: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443980" y="4293235"/>
            <a:ext cx="27438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作者：王跃胜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管理现状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7155"/>
            <a:ext cx="8625205" cy="4947920"/>
          </a:xfrm>
        </p:spPr>
        <p:txBody>
          <a:bodyPr/>
          <a:lstStyle/>
          <a:p>
            <a:r>
              <a:rPr lang="zh-CN" altLang="en-US" dirty="0"/>
              <a:t>机器设备部件信息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4ECBFF7-C440-16D3-D1DA-2709D711D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1772816"/>
            <a:ext cx="4359018" cy="525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2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管理现状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7155"/>
            <a:ext cx="8625205" cy="4947920"/>
          </a:xfrm>
        </p:spPr>
        <p:txBody>
          <a:bodyPr/>
          <a:lstStyle/>
          <a:p>
            <a:r>
              <a:rPr lang="zh-CN" altLang="en-US" dirty="0"/>
              <a:t>数据传感类型信息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E5E76C4-288F-A34D-DE0C-C988578EEB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2239680"/>
            <a:ext cx="3979248" cy="205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01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管理现状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7155"/>
            <a:ext cx="8625205" cy="4947920"/>
          </a:xfrm>
        </p:spPr>
        <p:txBody>
          <a:bodyPr/>
          <a:lstStyle/>
          <a:p>
            <a:r>
              <a:rPr lang="zh-CN" altLang="en-US" dirty="0"/>
              <a:t>检测点信息</a:t>
            </a:r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910CC37-1C68-C69E-7B46-53C9237CA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428" y="1988840"/>
            <a:ext cx="4896544" cy="411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42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管理现状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7155"/>
            <a:ext cx="8625205" cy="4947920"/>
          </a:xfrm>
        </p:spPr>
        <p:txBody>
          <a:bodyPr/>
          <a:lstStyle/>
          <a:p>
            <a:r>
              <a:rPr lang="zh-CN" altLang="en-US" dirty="0"/>
              <a:t>样本数据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12F5AD2-53F9-841B-C5AB-A3DFBE9705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916832"/>
            <a:ext cx="5001046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管理现状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7155"/>
            <a:ext cx="8625205" cy="4947920"/>
          </a:xfrm>
        </p:spPr>
        <p:txBody>
          <a:bodyPr/>
          <a:lstStyle/>
          <a:p>
            <a:r>
              <a:rPr lang="zh-CN" altLang="en-US" dirty="0"/>
              <a:t>预警信息</a:t>
            </a:r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7CEC2A0-7167-5C00-8FA1-461C05052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348880"/>
            <a:ext cx="5854840" cy="253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41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解决方案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7155"/>
            <a:ext cx="8625205" cy="4947920"/>
          </a:xfrm>
        </p:spPr>
        <p:txBody>
          <a:bodyPr/>
          <a:lstStyle/>
          <a:p>
            <a:r>
              <a:rPr lang="zh-CN" altLang="en-US" dirty="0"/>
              <a:t>人工管理阶段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20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世纪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50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年代的计算机主要用于科学计算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数据处理都是通过手工方式进行的。当时外存没有磁盘等直接存取的存储设备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数据只能存放在卡片或纸带上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;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软件方面只有汇编语言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没有操作系统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数据的处理是批处理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程序运行结束后数据不保存。这些决定了当时的数据管理主要依赖于人工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19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解决方案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7155"/>
            <a:ext cx="8625205" cy="4947920"/>
          </a:xfrm>
        </p:spPr>
        <p:txBody>
          <a:bodyPr/>
          <a:lstStyle/>
          <a:p>
            <a:r>
              <a:rPr lang="zh-CN" altLang="en-US" dirty="0"/>
              <a:t>文件系统管理阶段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20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世纪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50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年代年代末到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60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年代中期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计算机技术有了很大的发展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计算机的应用也从科学计算发展到了文档、工程管理。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421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解决方案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68760"/>
            <a:ext cx="8777605" cy="5046315"/>
          </a:xfrm>
        </p:spPr>
        <p:txBody>
          <a:bodyPr/>
          <a:lstStyle/>
          <a:p>
            <a:r>
              <a:rPr lang="zh-CN" altLang="en-US" dirty="0"/>
              <a:t>数据库管理阶段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b="0" i="0" dirty="0">
                <a:solidFill>
                  <a:srgbClr val="000000"/>
                </a:solidFill>
                <a:effectLst/>
                <a:latin typeface="PingFangSC-Regular"/>
              </a:rPr>
              <a:t>20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PingFangSC-Regular"/>
              </a:rPr>
              <a:t>世纪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PingFangSC-Regular"/>
              </a:rPr>
              <a:t>60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PingFangSC-Regular"/>
              </a:rPr>
              <a:t>年代后期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PingFangSC-Regular"/>
              </a:rPr>
              <a:t>,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PingFangSC-Regular"/>
              </a:rPr>
              <a:t>随着计算机应用越来越广泛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PingFangSC-Regular"/>
              </a:rPr>
              <a:t>,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PingFangSC-Regular"/>
              </a:rPr>
              <a:t>需要管理的数据规模也日益增长。原先的以文件系统管理数据的方式已经不再适应发展的需要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PingFangSC-Regular"/>
              </a:rPr>
              <a:t>,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PingFangSC-Regular"/>
              </a:rPr>
              <a:t>于是人们对文件系统进行了扩充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PingFangSC-Regular"/>
              </a:rPr>
              <a:t>,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PingFangSC-Regular"/>
              </a:rPr>
              <a:t>研制了一种结构化的数据组织和处理方式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PingFangSC-Regular"/>
              </a:rPr>
              <a:t>,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PingFangSC-Regular"/>
              </a:rPr>
              <a:t>才出现了真正的数据库系统。</a:t>
            </a:r>
            <a:endParaRPr lang="en-US" altLang="zh-CN" b="0" i="0" dirty="0">
              <a:solidFill>
                <a:srgbClr val="000000"/>
              </a:solidFill>
              <a:effectLst/>
              <a:latin typeface="PingFangSC-Regular"/>
            </a:endParaRPr>
          </a:p>
          <a:p>
            <a:pPr marL="0" indent="0">
              <a:buNone/>
            </a:pPr>
            <a:r>
              <a:rPr lang="zh-CN" altLang="en-US" b="0" i="0" dirty="0">
                <a:solidFill>
                  <a:srgbClr val="000000"/>
                </a:solidFill>
                <a:effectLst/>
                <a:latin typeface="PingFangSC-Regular"/>
              </a:rPr>
              <a:t>数据库为统一管理与共享数据提供了有力支撑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PingFangSC-Regular"/>
              </a:rPr>
              <a:t>,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PingFangSC-Regular"/>
              </a:rPr>
              <a:t>这个时期数据库系统蓬勃发展形成了有名的“数据库时代”。数据库系统建立了数据与数据之间的有机联系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PingFangSC-Regular"/>
              </a:rPr>
              <a:t>,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PingFangSC-Regular"/>
              </a:rPr>
              <a:t>实现了统一、集中、独立地管理数据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PingFangSC-Regular"/>
              </a:rPr>
              <a:t>,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PingFangSC-Regular"/>
              </a:rPr>
              <a:t>使数据的存取独立于使用数据的程序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PingFangSC-Regular"/>
              </a:rPr>
              <a:t>,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PingFangSC-Regular"/>
              </a:rPr>
              <a:t>实现了数据的共享。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094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解决方案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7155"/>
            <a:ext cx="8625205" cy="4947920"/>
          </a:xfrm>
        </p:spPr>
        <p:txBody>
          <a:bodyPr/>
          <a:lstStyle/>
          <a:p>
            <a:r>
              <a:rPr lang="zh-CN" altLang="en-US" dirty="0"/>
              <a:t>开源数据库</a:t>
            </a:r>
            <a:endParaRPr lang="en-US" altLang="zh-CN" dirty="0"/>
          </a:p>
          <a:p>
            <a:r>
              <a:rPr lang="zh-CN" altLang="en-US" dirty="0"/>
              <a:t>商业数据库</a:t>
            </a:r>
            <a:endParaRPr lang="en-US" altLang="zh-CN" dirty="0"/>
          </a:p>
          <a:p>
            <a:r>
              <a:rPr lang="zh-CN" altLang="en-US" dirty="0"/>
              <a:t>信创数据库</a:t>
            </a:r>
            <a:endParaRPr lang="en-US" altLang="zh-CN" dirty="0"/>
          </a:p>
          <a:p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9C99696-26C7-5DC2-621C-6F3648B3D8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212976"/>
            <a:ext cx="7460627" cy="274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99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解决方案</a:t>
            </a:r>
            <a:r>
              <a:rPr lang="en-US" altLang="zh-CN" dirty="0"/>
              <a:t>-</a:t>
            </a:r>
            <a:r>
              <a:rPr lang="zh-CN" altLang="en-US" dirty="0"/>
              <a:t>工作计划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7155"/>
            <a:ext cx="8625205" cy="4947920"/>
          </a:xfrm>
        </p:spPr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0E2EBE2-2F2D-3617-823C-4E20E8FB6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201" y="1556792"/>
            <a:ext cx="5864617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0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4131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algn="ctr" eaLnBrk="1" hangingPunct="1"/>
            <a:r>
              <a:rPr lang="zh-CN" altLang="en-US" sz="4000" dirty="0"/>
              <a:t>总览</a:t>
            </a:r>
          </a:p>
        </p:txBody>
      </p:sp>
      <p:grpSp>
        <p:nvGrpSpPr>
          <p:cNvPr id="33794" name="组合 141314"/>
          <p:cNvGrpSpPr/>
          <p:nvPr/>
        </p:nvGrpSpPr>
        <p:grpSpPr>
          <a:xfrm>
            <a:off x="2133600" y="1905000"/>
            <a:ext cx="4763770" cy="691515"/>
            <a:chOff x="1296" y="1824"/>
            <a:chExt cx="2976" cy="432"/>
          </a:xfrm>
        </p:grpSpPr>
        <p:sp>
          <p:nvSpPr>
            <p:cNvPr id="5123" name="圆角矩形 141315"/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rgbClr val="F8F1D0"/>
                </a:gs>
                <a:gs pos="100000">
                  <a:schemeClr val="accent2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796" name="菱形 141316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797" name="文本框 141317"/>
            <p:cNvSpPr txBox="1"/>
            <p:nvPr/>
          </p:nvSpPr>
          <p:spPr>
            <a:xfrm>
              <a:off x="1680" y="1934"/>
              <a:ext cx="2160" cy="2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 eaLnBrk="0" hangingPunct="0"/>
              <a:r>
                <a:rPr lang="en-US" altLang="zh-CN" sz="2000" b="1" dirty="0">
                  <a:solidFill>
                    <a:schemeClr val="tx1"/>
                  </a:solidFill>
                  <a:sym typeface="+mn-ea"/>
                </a:rPr>
                <a:t> </a:t>
              </a:r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项目背景</a:t>
              </a:r>
            </a:p>
          </p:txBody>
        </p:sp>
        <p:sp>
          <p:nvSpPr>
            <p:cNvPr id="33798" name="文本框 141318"/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3799" name="组合 141319"/>
          <p:cNvGrpSpPr/>
          <p:nvPr/>
        </p:nvGrpSpPr>
        <p:grpSpPr>
          <a:xfrm>
            <a:off x="2162413" y="2718811"/>
            <a:ext cx="4763770" cy="691515"/>
            <a:chOff x="1296" y="1824"/>
            <a:chExt cx="2976" cy="432"/>
          </a:xfrm>
        </p:grpSpPr>
        <p:sp>
          <p:nvSpPr>
            <p:cNvPr id="5128" name="圆角矩形 141320"/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rgbClr val="CEEAE7"/>
                </a:gs>
                <a:gs pos="100000">
                  <a:schemeClr val="accent1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801" name="菱形 141321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802" name="文本框 141322"/>
            <p:cNvSpPr txBox="1"/>
            <p:nvPr/>
          </p:nvSpPr>
          <p:spPr>
            <a:xfrm>
              <a:off x="1680" y="1934"/>
              <a:ext cx="2160" cy="2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管理现状</a:t>
              </a:r>
            </a:p>
          </p:txBody>
        </p:sp>
        <p:sp>
          <p:nvSpPr>
            <p:cNvPr id="33803" name="文本框 141323"/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804" name="组合 141324"/>
          <p:cNvGrpSpPr/>
          <p:nvPr/>
        </p:nvGrpSpPr>
        <p:grpSpPr>
          <a:xfrm>
            <a:off x="2133600" y="3595370"/>
            <a:ext cx="4763770" cy="691515"/>
            <a:chOff x="1296" y="1824"/>
            <a:chExt cx="2976" cy="432"/>
          </a:xfrm>
        </p:grpSpPr>
        <p:sp>
          <p:nvSpPr>
            <p:cNvPr id="5133" name="圆角矩形 141325"/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rgbClr val="DCECF8"/>
                </a:gs>
                <a:gs pos="100000">
                  <a:schemeClr val="hlink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806" name="菱形 141326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807" name="文本框 141327"/>
            <p:cNvSpPr txBox="1"/>
            <p:nvPr/>
          </p:nvSpPr>
          <p:spPr>
            <a:xfrm>
              <a:off x="1680" y="1934"/>
              <a:ext cx="2160" cy="2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解决方案</a:t>
              </a:r>
              <a:endParaRPr sz="2000" b="1" dirty="0">
                <a:solidFill>
                  <a:schemeClr val="tx1"/>
                </a:solidFill>
                <a:sym typeface="+mn-ea"/>
              </a:endParaRPr>
            </a:p>
          </p:txBody>
        </p:sp>
        <p:sp>
          <p:nvSpPr>
            <p:cNvPr id="33808" name="文本框 141328"/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3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副标题 84993"/>
          <p:cNvSpPr>
            <a:spLocks noGrp="1"/>
          </p:cNvSpPr>
          <p:nvPr>
            <p:ph type="subTitle" idx="1"/>
          </p:nvPr>
        </p:nvSpPr>
        <p:spPr>
          <a:xfrm>
            <a:off x="1600200" y="1676400"/>
            <a:ext cx="3276600" cy="414338"/>
          </a:xfrm>
        </p:spPr>
        <p:txBody>
          <a:bodyPr vert="horz" wrap="square" lIns="91440" tIns="45720" rIns="91440" bIns="45720" anchor="t" anchorCtr="0"/>
          <a:lstStyle/>
          <a:p>
            <a:pPr algn="dist" eaLnBrk="1" hangingPunct="1">
              <a:lnSpc>
                <a:spcPct val="80000"/>
              </a:lnSpc>
              <a:buSzTx/>
            </a:pPr>
            <a:r>
              <a:rPr lang="en-US" altLang="zh-CN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to edit company slogan .</a:t>
            </a:r>
          </a:p>
        </p:txBody>
      </p:sp>
      <p:sp>
        <p:nvSpPr>
          <p:cNvPr id="152579" name="矩形 84996"/>
          <p:cNvSpPr>
            <a:spLocks noTextEdit="1"/>
          </p:cNvSpPr>
          <p:nvPr/>
        </p:nvSpPr>
        <p:spPr>
          <a:xfrm>
            <a:off x="1187450" y="1125538"/>
            <a:ext cx="4105275" cy="10080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362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effectLst>
                  <a:outerShdw dist="71842" dir="2699999" algn="ctr" rotWithShape="0">
                    <a:schemeClr val="tx1">
                      <a:alpha val="50000"/>
                    </a:scheme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信创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  <a:p>
            <a:pPr indent="304800" algn="l">
              <a:spcBef>
                <a:spcPts val="600"/>
              </a:spcBef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十四五规划提出坚持创新在我国现代化建设全局中的核心地位，把科技自立自强作为国家发展的战略支撑。规划明确提出深入实施科教兴国战略、人才强国战略、创新驱动发展战略，完善国家创新体系，加快建设科技强国。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indent="304800" algn="l">
              <a:spcBef>
                <a:spcPts val="600"/>
              </a:spcBef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 algn="l">
              <a:spcBef>
                <a:spcPts val="600"/>
              </a:spcBef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信息技术应用创新产业是由计算机软硬件相关的国产企业组成，作为我国突破关键核心技术的重要举措，汇聚了我国关键核心技术的大部分产业，是加快建设科技强国的重要支点，也是完善国家创新体系的重要推动力。我国信息技术应用创新产业一直保持稳步发展中，信创产业生态体系庞大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,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从产业链角度看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,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主要由基础硬件、基础软件、应用软件、信息安全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4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部分构成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,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其中芯片、整机、操作系统、数据库、中间件是最重要的产业链环节。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信创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  <a:p>
            <a:pPr indent="304800" algn="l">
              <a:spcBef>
                <a:spcPts val="600"/>
              </a:spcBef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数据爆发式增长的时代，数据的存储是数据价值释放的前提，数据库是数据存储与计算的载体，作为信息系统的核心软件，它调动系统资源，支撑应用软件，承担着管理和组织、存储和分析数据的重任。目前，主流的数据库产品基本被国外垄断，具有完全自主知识产权的国产数据库屈指可算。但“星星之火，可以燎原”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“千里之行，始于足下”，“发展关键核心技术”必须从早开始、从学校开始、从课堂开始。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057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达梦数据库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  <a:p>
            <a:pPr indent="304800" algn="l">
              <a:spcBef>
                <a:spcPts val="600"/>
              </a:spcBef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武汉达梦数据库股份有限公司是国内领先的数据库产品开发服务商，国内数据库基础软件产业发展的关键推动者，其所研发的数据库产品“达梦数据库管理系统”是具有完全自主知识产权的数据库产品。人才作为产业发展中的重要因素，激发并配有人才创新活力，是推动产业发展的必要途径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999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项目</a:t>
            </a:r>
            <a:r>
              <a:rPr lang="en-US" altLang="zh-CN" dirty="0"/>
              <a:t>-</a:t>
            </a:r>
            <a:r>
              <a:rPr lang="zh-CN" altLang="zh-CN" sz="2400" kern="100" dirty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“机器设备在线监控系统”</a:t>
            </a:r>
            <a:endParaRPr lang="en-US" altLang="zh-CN" sz="2400" dirty="0"/>
          </a:p>
          <a:p>
            <a:pPr marL="0" indent="0">
              <a:buNone/>
            </a:pPr>
            <a:endParaRPr lang="zh-CN" altLang="en-US" dirty="0"/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公司是一家大型制造企业，拥有先进的生产线，生产线安装了大量的机器设备，这些机器设备除了检修期间之外，大部分时间需要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24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小时运行。</a:t>
            </a: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为了确保生产任务顺利完成、生产质量达标，需要对这生产线、尤其是重点机器设备进行监控，以便及早发现问题，消除隐患。</a:t>
            </a: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数据库作为基础应用软件，在数据库选型上，充分考虑国家“信创”相关政策和指引。</a:t>
            </a:r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21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350838"/>
            <a:ext cx="8305800" cy="563562"/>
          </a:xfrm>
        </p:spPr>
        <p:txBody>
          <a:bodyPr/>
          <a:lstStyle/>
          <a:p>
            <a:r>
              <a:rPr lang="zh-CN" altLang="en-US" dirty="0"/>
              <a:t>管理现状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6838"/>
            <a:ext cx="8229600" cy="4948237"/>
          </a:xfrm>
        </p:spPr>
        <p:txBody>
          <a:bodyPr/>
          <a:lstStyle/>
          <a:p>
            <a:r>
              <a:rPr lang="zh-CN" altLang="en-US" dirty="0"/>
              <a:t>职工信息</a:t>
            </a:r>
          </a:p>
          <a:p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98B5B04-4DAD-0B12-9E4B-59C97F117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13" y="2204864"/>
            <a:ext cx="8630776" cy="26642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管理现状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7155"/>
            <a:ext cx="8625205" cy="4947920"/>
          </a:xfrm>
        </p:spPr>
        <p:txBody>
          <a:bodyPr/>
          <a:lstStyle/>
          <a:p>
            <a:r>
              <a:rPr lang="zh-CN" altLang="en-US" dirty="0"/>
              <a:t>车间信息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50DBD94-8A5E-4705-EC21-E3AF87C03B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492896"/>
            <a:ext cx="5112567" cy="2422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49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管理现状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7155"/>
            <a:ext cx="8625205" cy="4947920"/>
          </a:xfrm>
        </p:spPr>
        <p:txBody>
          <a:bodyPr/>
          <a:lstStyle/>
          <a:p>
            <a:r>
              <a:rPr lang="zh-CN" altLang="en-US" dirty="0"/>
              <a:t>机器设备信息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E4C611E-ED9A-C1D3-855F-04758107D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940" y="1969643"/>
            <a:ext cx="7604459" cy="434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0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819bbbe-5941-4371-8006-b3a6ef0688db"/>
  <p:tag name="COMMONDATA" val="eyJoZGlkIjoiYTc5YzIxMjYyMjA1Mjc3MmU3YTQ3ZTU2N2I1YTMxMD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668,&quot;width&quot;:265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Lesson">
  <a:themeElements>
    <a:clrScheme name="">
      <a:dk1>
        <a:srgbClr val="000066"/>
      </a:dk1>
      <a:lt1>
        <a:srgbClr val="FFFFFF"/>
      </a:lt1>
      <a:dk2>
        <a:srgbClr val="1D7ACF"/>
      </a:dk2>
      <a:lt2>
        <a:srgbClr val="C0C0C0"/>
      </a:lt2>
      <a:accent1>
        <a:srgbClr val="189E8E"/>
      </a:accent1>
      <a:accent2>
        <a:srgbClr val="E0BB20"/>
      </a:accent2>
      <a:accent3>
        <a:srgbClr val="FFFFFF"/>
      </a:accent3>
      <a:accent4>
        <a:srgbClr val="000057"/>
      </a:accent4>
      <a:accent5>
        <a:srgbClr val="AACCC6"/>
      </a:accent5>
      <a:accent6>
        <a:srgbClr val="C9A71C"/>
      </a:accent6>
      <a:hlink>
        <a:srgbClr val="5AA5DE"/>
      </a:hlink>
      <a:folHlink>
        <a:srgbClr val="9885A3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esson 1">
        <a:dk1>
          <a:srgbClr val="000066"/>
        </a:dk1>
        <a:lt1>
          <a:srgbClr val="FFFFFF"/>
        </a:lt1>
        <a:dk2>
          <a:srgbClr val="1D7ACF"/>
        </a:dk2>
        <a:lt2>
          <a:srgbClr val="C0C0C0"/>
        </a:lt2>
        <a:accent1>
          <a:srgbClr val="189E8E"/>
        </a:accent1>
        <a:accent2>
          <a:srgbClr val="E0BB20"/>
        </a:accent2>
        <a:accent3>
          <a:srgbClr val="FFFFFF"/>
        </a:accent3>
        <a:accent4>
          <a:srgbClr val="000056"/>
        </a:accent4>
        <a:accent5>
          <a:srgbClr val="ABCCC6"/>
        </a:accent5>
        <a:accent6>
          <a:srgbClr val="CBA91C"/>
        </a:accent6>
        <a:hlink>
          <a:srgbClr val="5AA5DE"/>
        </a:hlink>
        <a:folHlink>
          <a:srgbClr val="9885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2">
        <a:dk1>
          <a:srgbClr val="000066"/>
        </a:dk1>
        <a:lt1>
          <a:srgbClr val="FFFFFF"/>
        </a:lt1>
        <a:dk2>
          <a:srgbClr val="238D3F"/>
        </a:dk2>
        <a:lt2>
          <a:srgbClr val="DDDDDD"/>
        </a:lt2>
        <a:accent1>
          <a:srgbClr val="808080"/>
        </a:accent1>
        <a:accent2>
          <a:srgbClr val="CC9900"/>
        </a:accent2>
        <a:accent3>
          <a:srgbClr val="FFFFFF"/>
        </a:accent3>
        <a:accent4>
          <a:srgbClr val="000056"/>
        </a:accent4>
        <a:accent5>
          <a:srgbClr val="C0C0C0"/>
        </a:accent5>
        <a:accent6>
          <a:srgbClr val="B98A00"/>
        </a:accent6>
        <a:hlink>
          <a:srgbClr val="D9C741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3">
        <a:dk1>
          <a:srgbClr val="000066"/>
        </a:dk1>
        <a:lt1>
          <a:srgbClr val="FFFFFF"/>
        </a:lt1>
        <a:dk2>
          <a:srgbClr val="D75F1D"/>
        </a:dk2>
        <a:lt2>
          <a:srgbClr val="DDDDDD"/>
        </a:lt2>
        <a:accent1>
          <a:srgbClr val="3885A0"/>
        </a:accent1>
        <a:accent2>
          <a:srgbClr val="3399FF"/>
        </a:accent2>
        <a:accent3>
          <a:srgbClr val="FFFFFF"/>
        </a:accent3>
        <a:accent4>
          <a:srgbClr val="000056"/>
        </a:accent4>
        <a:accent5>
          <a:srgbClr val="AEC2CD"/>
        </a:accent5>
        <a:accent6>
          <a:srgbClr val="2D8AE7"/>
        </a:accent6>
        <a:hlink>
          <a:srgbClr val="4B67B7"/>
        </a:hlink>
        <a:folHlink>
          <a:srgbClr val="7B6A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Lesson">
  <a:themeElements>
    <a:clrScheme name="">
      <a:dk1>
        <a:srgbClr val="000066"/>
      </a:dk1>
      <a:lt1>
        <a:srgbClr val="FFFFFF"/>
      </a:lt1>
      <a:dk2>
        <a:srgbClr val="1D7ACF"/>
      </a:dk2>
      <a:lt2>
        <a:srgbClr val="C0C0C0"/>
      </a:lt2>
      <a:accent1>
        <a:srgbClr val="189E8E"/>
      </a:accent1>
      <a:accent2>
        <a:srgbClr val="E0BB20"/>
      </a:accent2>
      <a:accent3>
        <a:srgbClr val="FFFFFF"/>
      </a:accent3>
      <a:accent4>
        <a:srgbClr val="000057"/>
      </a:accent4>
      <a:accent5>
        <a:srgbClr val="AACCC6"/>
      </a:accent5>
      <a:accent6>
        <a:srgbClr val="C9A71C"/>
      </a:accent6>
      <a:hlink>
        <a:srgbClr val="5AA5DE"/>
      </a:hlink>
      <a:folHlink>
        <a:srgbClr val="9885A3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esson 1">
        <a:dk1>
          <a:srgbClr val="000066"/>
        </a:dk1>
        <a:lt1>
          <a:srgbClr val="FFFFFF"/>
        </a:lt1>
        <a:dk2>
          <a:srgbClr val="1D7ACF"/>
        </a:dk2>
        <a:lt2>
          <a:srgbClr val="C0C0C0"/>
        </a:lt2>
        <a:accent1>
          <a:srgbClr val="189E8E"/>
        </a:accent1>
        <a:accent2>
          <a:srgbClr val="E0BB20"/>
        </a:accent2>
        <a:accent3>
          <a:srgbClr val="FFFFFF"/>
        </a:accent3>
        <a:accent4>
          <a:srgbClr val="000056"/>
        </a:accent4>
        <a:accent5>
          <a:srgbClr val="ABCCC6"/>
        </a:accent5>
        <a:accent6>
          <a:srgbClr val="CBA91C"/>
        </a:accent6>
        <a:hlink>
          <a:srgbClr val="5AA5DE"/>
        </a:hlink>
        <a:folHlink>
          <a:srgbClr val="9885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2">
        <a:dk1>
          <a:srgbClr val="000066"/>
        </a:dk1>
        <a:lt1>
          <a:srgbClr val="FFFFFF"/>
        </a:lt1>
        <a:dk2>
          <a:srgbClr val="238D3F"/>
        </a:dk2>
        <a:lt2>
          <a:srgbClr val="DDDDDD"/>
        </a:lt2>
        <a:accent1>
          <a:srgbClr val="808080"/>
        </a:accent1>
        <a:accent2>
          <a:srgbClr val="CC9900"/>
        </a:accent2>
        <a:accent3>
          <a:srgbClr val="FFFFFF"/>
        </a:accent3>
        <a:accent4>
          <a:srgbClr val="000056"/>
        </a:accent4>
        <a:accent5>
          <a:srgbClr val="C0C0C0"/>
        </a:accent5>
        <a:accent6>
          <a:srgbClr val="B98A00"/>
        </a:accent6>
        <a:hlink>
          <a:srgbClr val="D9C741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3">
        <a:dk1>
          <a:srgbClr val="000066"/>
        </a:dk1>
        <a:lt1>
          <a:srgbClr val="FFFFFF"/>
        </a:lt1>
        <a:dk2>
          <a:srgbClr val="D75F1D"/>
        </a:dk2>
        <a:lt2>
          <a:srgbClr val="DDDDDD"/>
        </a:lt2>
        <a:accent1>
          <a:srgbClr val="3885A0"/>
        </a:accent1>
        <a:accent2>
          <a:srgbClr val="3399FF"/>
        </a:accent2>
        <a:accent3>
          <a:srgbClr val="FFFFFF"/>
        </a:accent3>
        <a:accent4>
          <a:srgbClr val="000056"/>
        </a:accent4>
        <a:accent5>
          <a:srgbClr val="AEC2CD"/>
        </a:accent5>
        <a:accent6>
          <a:srgbClr val="2D8AE7"/>
        </a:accent6>
        <a:hlink>
          <a:srgbClr val="4B67B7"/>
        </a:hlink>
        <a:folHlink>
          <a:srgbClr val="7B6A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</Template>
  <TotalTime>43</TotalTime>
  <Words>752</Words>
  <Application>Microsoft Office PowerPoint</Application>
  <PresentationFormat>全屏显示(4:3)</PresentationFormat>
  <Paragraphs>89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PingFangSC-Regular</vt:lpstr>
      <vt:lpstr>Arial</vt:lpstr>
      <vt:lpstr>Calibri</vt:lpstr>
      <vt:lpstr>Times New Roman</vt:lpstr>
      <vt:lpstr>Verdana</vt:lpstr>
      <vt:lpstr>Wingdings</vt:lpstr>
      <vt:lpstr>Lesson</vt:lpstr>
      <vt:lpstr>1_Lesson</vt:lpstr>
      <vt:lpstr>数据库应用技术</vt:lpstr>
      <vt:lpstr>总览</vt:lpstr>
      <vt:lpstr>背景</vt:lpstr>
      <vt:lpstr>背景</vt:lpstr>
      <vt:lpstr>背景</vt:lpstr>
      <vt:lpstr>背景</vt:lpstr>
      <vt:lpstr>管理现状</vt:lpstr>
      <vt:lpstr>管理现状</vt:lpstr>
      <vt:lpstr>管理现状</vt:lpstr>
      <vt:lpstr>管理现状</vt:lpstr>
      <vt:lpstr>管理现状</vt:lpstr>
      <vt:lpstr>管理现状</vt:lpstr>
      <vt:lpstr>管理现状</vt:lpstr>
      <vt:lpstr>管理现状</vt:lpstr>
      <vt:lpstr>解决方案</vt:lpstr>
      <vt:lpstr>解决方案</vt:lpstr>
      <vt:lpstr>解决方案</vt:lpstr>
      <vt:lpstr>解决方案</vt:lpstr>
      <vt:lpstr>解决方案-工作计划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网站后台开发PHP</dc:title>
  <dc:creator>USER</dc:creator>
  <cp:lastModifiedBy>Lenovo</cp:lastModifiedBy>
  <cp:revision>651</cp:revision>
  <dcterms:created xsi:type="dcterms:W3CDTF">2011-04-17T02:34:00Z</dcterms:created>
  <dcterms:modified xsi:type="dcterms:W3CDTF">2023-08-28T01:58:40Z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28A32D5F07F44A74BD19BC4819BD567A_13</vt:lpwstr>
  </property>
</Properties>
</file>