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68"/>
  </p:notesMasterIdLst>
  <p:sldIdLst>
    <p:sldId id="256" r:id="rId3"/>
    <p:sldId id="658" r:id="rId4"/>
    <p:sldId id="648" r:id="rId5"/>
    <p:sldId id="649" r:id="rId6"/>
    <p:sldId id="656" r:id="rId7"/>
    <p:sldId id="657" r:id="rId8"/>
    <p:sldId id="651" r:id="rId9"/>
    <p:sldId id="659" r:id="rId10"/>
    <p:sldId id="660" r:id="rId11"/>
    <p:sldId id="669" r:id="rId12"/>
    <p:sldId id="670" r:id="rId13"/>
    <p:sldId id="671" r:id="rId14"/>
    <p:sldId id="661" r:id="rId15"/>
    <p:sldId id="662" r:id="rId16"/>
    <p:sldId id="663" r:id="rId17"/>
    <p:sldId id="664" r:id="rId18"/>
    <p:sldId id="665" r:id="rId19"/>
    <p:sldId id="666" r:id="rId20"/>
    <p:sldId id="668" r:id="rId21"/>
    <p:sldId id="672" r:id="rId22"/>
    <p:sldId id="674" r:id="rId23"/>
    <p:sldId id="673" r:id="rId24"/>
    <p:sldId id="675" r:id="rId25"/>
    <p:sldId id="676" r:id="rId26"/>
    <p:sldId id="677" r:id="rId27"/>
    <p:sldId id="678" r:id="rId28"/>
    <p:sldId id="679" r:id="rId29"/>
    <p:sldId id="683" r:id="rId30"/>
    <p:sldId id="684" r:id="rId31"/>
    <p:sldId id="685" r:id="rId32"/>
    <p:sldId id="686" r:id="rId33"/>
    <p:sldId id="687" r:id="rId34"/>
    <p:sldId id="688" r:id="rId35"/>
    <p:sldId id="689" r:id="rId36"/>
    <p:sldId id="690" r:id="rId37"/>
    <p:sldId id="680" r:id="rId38"/>
    <p:sldId id="681" r:id="rId39"/>
    <p:sldId id="691" r:id="rId40"/>
    <p:sldId id="692" r:id="rId41"/>
    <p:sldId id="693" r:id="rId42"/>
    <p:sldId id="694" r:id="rId43"/>
    <p:sldId id="695" r:id="rId44"/>
    <p:sldId id="696" r:id="rId45"/>
    <p:sldId id="697" r:id="rId46"/>
    <p:sldId id="698" r:id="rId47"/>
    <p:sldId id="699" r:id="rId48"/>
    <p:sldId id="700" r:id="rId49"/>
    <p:sldId id="701" r:id="rId50"/>
    <p:sldId id="702" r:id="rId51"/>
    <p:sldId id="703" r:id="rId52"/>
    <p:sldId id="704" r:id="rId53"/>
    <p:sldId id="705" r:id="rId54"/>
    <p:sldId id="706" r:id="rId55"/>
    <p:sldId id="707" r:id="rId56"/>
    <p:sldId id="708" r:id="rId57"/>
    <p:sldId id="709" r:id="rId58"/>
    <p:sldId id="712" r:id="rId59"/>
    <p:sldId id="710" r:id="rId60"/>
    <p:sldId id="713" r:id="rId61"/>
    <p:sldId id="714" r:id="rId62"/>
    <p:sldId id="715" r:id="rId63"/>
    <p:sldId id="716" r:id="rId64"/>
    <p:sldId id="717" r:id="rId65"/>
    <p:sldId id="718" r:id="rId66"/>
    <p:sldId id="276" r:id="rId67"/>
  </p:sldIdLst>
  <p:sldSz cx="9144000" cy="6858000" type="screen4x3"/>
  <p:notesSz cx="6858000" cy="9144000"/>
  <p:custDataLst>
    <p:tags r:id="rId69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7" userDrawn="1">
          <p15:clr>
            <a:srgbClr val="A4A3A4"/>
          </p15:clr>
        </p15:guide>
        <p15:guide id="2" pos="2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0000"/>
    <a:srgbClr val="FF3300"/>
    <a:srgbClr val="66CCFF"/>
    <a:srgbClr val="CCECFF"/>
    <a:srgbClr val="FFCCFF"/>
    <a:srgbClr val="CCFF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23"/>
    <p:restoredTop sz="94660"/>
  </p:normalViewPr>
  <p:slideViewPr>
    <p:cSldViewPr showGuides="1">
      <p:cViewPr varScale="1">
        <p:scale>
          <a:sx n="80" d="100"/>
          <a:sy n="80" d="100"/>
        </p:scale>
        <p:origin x="1584" y="67"/>
      </p:cViewPr>
      <p:guideLst>
        <p:guide orient="horz" pos="2207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a typeface="+mn-ea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C3EF38F-7EBC-49D0-ACA1-7B1DF7084A4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2023/5/22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7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106"/>
          <p:cNvSpPr/>
          <p:nvPr/>
        </p:nvSpPr>
        <p:spPr>
          <a:xfrm>
            <a:off x="38100" y="2274888"/>
            <a:ext cx="6280150" cy="4533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矩形 3107"/>
          <p:cNvSpPr/>
          <p:nvPr/>
        </p:nvSpPr>
        <p:spPr>
          <a:xfrm>
            <a:off x="50800" y="28575"/>
            <a:ext cx="6276975" cy="225742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0D3860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6" name="矩形 3109" descr="M_CG38"/>
          <p:cNvSpPr/>
          <p:nvPr/>
        </p:nvSpPr>
        <p:spPr>
          <a:xfrm>
            <a:off x="50800" y="2257425"/>
            <a:ext cx="6343650" cy="45339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7" name="矩形 3110"/>
          <p:cNvSpPr/>
          <p:nvPr/>
        </p:nvSpPr>
        <p:spPr>
          <a:xfrm>
            <a:off x="6332538" y="2297113"/>
            <a:ext cx="2811462" cy="4560887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9" name="矩形 3117"/>
          <p:cNvSpPr/>
          <p:nvPr/>
        </p:nvSpPr>
        <p:spPr>
          <a:xfrm>
            <a:off x="6324600" y="28575"/>
            <a:ext cx="2762250" cy="22288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3080" name="组合 3089"/>
          <p:cNvGrpSpPr/>
          <p:nvPr/>
        </p:nvGrpSpPr>
        <p:grpSpPr>
          <a:xfrm>
            <a:off x="0" y="-1587"/>
            <a:ext cx="9166225" cy="6859587"/>
            <a:chOff x="0" y="0"/>
            <a:chExt cx="5764" cy="4321"/>
          </a:xfrm>
        </p:grpSpPr>
        <p:sp>
          <p:nvSpPr>
            <p:cNvPr id="3081" name="圆角矩形 3090"/>
            <p:cNvSpPr/>
            <p:nvPr/>
          </p:nvSpPr>
          <p:spPr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82" name="任意多边形 3091"/>
            <p:cNvSpPr/>
            <p:nvPr/>
          </p:nvSpPr>
          <p:spPr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0" b="0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任意多边形 3092"/>
            <p:cNvSpPr/>
            <p:nvPr/>
          </p:nvSpPr>
          <p:spPr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66" y="335"/>
                </a:cxn>
                <a:cxn ang="0">
                  <a:pos x="145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0" b="0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任意多边形 3093"/>
            <p:cNvSpPr/>
            <p:nvPr/>
          </p:nvSpPr>
          <p:spPr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1685" y="0"/>
                </a:cxn>
                <a:cxn ang="0">
                  <a:pos x="1203" y="144"/>
                </a:cxn>
                <a:cxn ang="0">
                  <a:pos x="727" y="253"/>
                </a:cxn>
                <a:cxn ang="0">
                  <a:pos x="0" y="290"/>
                </a:cxn>
                <a:cxn ang="0">
                  <a:pos x="1702" y="287"/>
                </a:cxn>
              </a:cxnLst>
              <a:rect l="0" t="0" r="0" b="0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任意多边形 3094"/>
            <p:cNvSpPr/>
            <p:nvPr/>
          </p:nvSpPr>
          <p:spPr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0" b="0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762000" y="457200"/>
            <a:ext cx="5334000" cy="838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sz="4400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en-US" altLang="zh-CN" strike="noStrike" noProof="1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914400" y="1676400"/>
            <a:ext cx="5386388" cy="5334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r">
              <a:buNone/>
              <a:defRPr sz="2400" b="0" kern="1200">
                <a:solidFill>
                  <a:srgbClr val="FFFFFF"/>
                </a:solidFill>
              </a:defRPr>
            </a:lvl1pPr>
            <a:lvl2pPr marL="457200" lvl="1" indent="-457200" algn="ctr">
              <a:buNone/>
              <a:defRPr sz="2400" b="0" kern="1200">
                <a:solidFill>
                  <a:srgbClr val="FFFFFF"/>
                </a:solidFill>
              </a:defRPr>
            </a:lvl2pPr>
            <a:lvl3pPr marL="914400" lvl="2" indent="-914400" algn="ctr">
              <a:buNone/>
              <a:defRPr sz="2400" b="0" kern="1200">
                <a:solidFill>
                  <a:srgbClr val="FFFFFF"/>
                </a:solidFill>
              </a:defRPr>
            </a:lvl3pPr>
            <a:lvl4pPr marL="1371600" lvl="3" indent="-1371600" algn="ctr">
              <a:buNone/>
              <a:defRPr sz="2400" b="0" kern="1200">
                <a:solidFill>
                  <a:srgbClr val="FFFFFF"/>
                </a:solidFill>
              </a:defRPr>
            </a:lvl4pPr>
            <a:lvl5pPr marL="1828800" lvl="4" indent="-1828800" algn="ctr">
              <a:buNone/>
              <a:defRPr sz="2400" b="0" kern="1200">
                <a:solidFill>
                  <a:srgbClr val="FFFFFF"/>
                </a:solidFill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64237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65022" cy="5964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38275"/>
            <a:ext cx="8229600" cy="47339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38275"/>
            <a:ext cx="4038600" cy="22907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881438"/>
            <a:ext cx="4038600" cy="2290762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日期占位符 5"/>
          <p:cNvSpPr>
            <a:spLocks noGrp="1"/>
          </p:cNvSpPr>
          <p:nvPr>
            <p:ph type="dt" sz="half" idx="1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3106"/>
          <p:cNvSpPr/>
          <p:nvPr/>
        </p:nvSpPr>
        <p:spPr>
          <a:xfrm>
            <a:off x="38100" y="2274888"/>
            <a:ext cx="6280150" cy="4533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矩形 3107"/>
          <p:cNvSpPr/>
          <p:nvPr/>
        </p:nvSpPr>
        <p:spPr>
          <a:xfrm>
            <a:off x="50800" y="28575"/>
            <a:ext cx="6276975" cy="225742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0D3860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矩形 3109" descr="M_CG38"/>
          <p:cNvSpPr/>
          <p:nvPr/>
        </p:nvSpPr>
        <p:spPr>
          <a:xfrm>
            <a:off x="50800" y="2257425"/>
            <a:ext cx="6343650" cy="45339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矩形 3110"/>
          <p:cNvSpPr/>
          <p:nvPr/>
        </p:nvSpPr>
        <p:spPr>
          <a:xfrm>
            <a:off x="6332538" y="2297113"/>
            <a:ext cx="2811462" cy="4560887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矩形 3117"/>
          <p:cNvSpPr/>
          <p:nvPr/>
        </p:nvSpPr>
        <p:spPr>
          <a:xfrm>
            <a:off x="6324600" y="28575"/>
            <a:ext cx="2762250" cy="22288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415" name="组合 3089"/>
          <p:cNvGrpSpPr/>
          <p:nvPr/>
        </p:nvGrpSpPr>
        <p:grpSpPr>
          <a:xfrm>
            <a:off x="0" y="-1587"/>
            <a:ext cx="9166225" cy="6859587"/>
            <a:chOff x="0" y="0"/>
            <a:chExt cx="5764" cy="4321"/>
          </a:xfrm>
        </p:grpSpPr>
        <p:sp>
          <p:nvSpPr>
            <p:cNvPr id="17416" name="圆角矩形 3090"/>
            <p:cNvSpPr/>
            <p:nvPr/>
          </p:nvSpPr>
          <p:spPr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7" name="任意多边形 3091"/>
            <p:cNvSpPr/>
            <p:nvPr/>
          </p:nvSpPr>
          <p:spPr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0" b="0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任意多边形 3092"/>
            <p:cNvSpPr/>
            <p:nvPr/>
          </p:nvSpPr>
          <p:spPr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66" y="335"/>
                </a:cxn>
                <a:cxn ang="0">
                  <a:pos x="145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0" b="0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任意多边形 3093"/>
            <p:cNvSpPr/>
            <p:nvPr/>
          </p:nvSpPr>
          <p:spPr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1685" y="0"/>
                </a:cxn>
                <a:cxn ang="0">
                  <a:pos x="1203" y="144"/>
                </a:cxn>
                <a:cxn ang="0">
                  <a:pos x="727" y="253"/>
                </a:cxn>
                <a:cxn ang="0">
                  <a:pos x="0" y="290"/>
                </a:cxn>
                <a:cxn ang="0">
                  <a:pos x="1702" y="287"/>
                </a:cxn>
              </a:cxnLst>
              <a:rect l="0" t="0" r="0" b="0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任意多边形 3094"/>
            <p:cNvSpPr/>
            <p:nvPr/>
          </p:nvSpPr>
          <p:spPr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0" b="0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" name="标题 3073"/>
          <p:cNvSpPr>
            <a:spLocks noGrp="1"/>
          </p:cNvSpPr>
          <p:nvPr>
            <p:ph type="ctrTitle" hasCustomPrompt="1"/>
          </p:nvPr>
        </p:nvSpPr>
        <p:spPr>
          <a:xfrm>
            <a:off x="762000" y="457200"/>
            <a:ext cx="5334000" cy="838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sz="4400" kern="1200"/>
            </a:lvl1pPr>
          </a:lstStyle>
          <a:p>
            <a:pPr lvl="0" fontAlgn="base"/>
            <a:r>
              <a:rPr lang="zh-CN" altLang="en-US" strike="noStrike" noProof="1"/>
              <a:t>数据库应用技术</a:t>
            </a:r>
            <a:endParaRPr lang="en-US" altLang="zh-CN" strike="noStrike" noProof="1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 hasCustomPrompt="1"/>
          </p:nvPr>
        </p:nvSpPr>
        <p:spPr>
          <a:xfrm>
            <a:off x="1259205" y="1340485"/>
            <a:ext cx="3272155" cy="5334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r">
              <a:buNone/>
              <a:defRPr sz="2400" b="0" kern="12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  <a:lvl2pPr marL="457200" lvl="1" indent="-457200" algn="ctr">
              <a:buNone/>
              <a:defRPr sz="2400" b="0" kern="1200">
                <a:solidFill>
                  <a:srgbClr val="FFFFFF"/>
                </a:solidFill>
              </a:defRPr>
            </a:lvl2pPr>
            <a:lvl3pPr marL="914400" lvl="2" indent="-914400" algn="ctr">
              <a:buNone/>
              <a:defRPr sz="2400" b="0" kern="1200">
                <a:solidFill>
                  <a:srgbClr val="FFFFFF"/>
                </a:solidFill>
              </a:defRPr>
            </a:lvl3pPr>
            <a:lvl4pPr marL="1371600" lvl="3" indent="-1371600" algn="ctr">
              <a:buNone/>
              <a:defRPr sz="2400" b="0" kern="1200">
                <a:solidFill>
                  <a:srgbClr val="FFFFFF"/>
                </a:solidFill>
              </a:defRPr>
            </a:lvl4pPr>
            <a:lvl5pPr marL="1828800" lvl="4" indent="-1828800" algn="ctr">
              <a:buNone/>
              <a:defRPr sz="2400" b="0" kern="1200">
                <a:solidFill>
                  <a:srgbClr val="FFFFFF"/>
                </a:solidFill>
              </a:defRPr>
            </a:lvl5pPr>
          </a:lstStyle>
          <a:p>
            <a:pPr lvl="0" fontAlgn="base"/>
            <a:r>
              <a:rPr lang="en-US" altLang="zh-CN" strike="noStrike" noProof="1"/>
              <a:t>--</a:t>
            </a:r>
            <a:r>
              <a:rPr lang="zh-CN" altLang="en-US" strike="noStrike" noProof="1"/>
              <a:t>达梦数据库</a:t>
            </a:r>
            <a:r>
              <a:rPr lang="en-US" altLang="zh-CN" strike="noStrike" noProof="1"/>
              <a:t>DM8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62700" y="6443980"/>
            <a:ext cx="2057400" cy="371475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66838"/>
            <a:ext cx="4032504" cy="494823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366838"/>
            <a:ext cx="4032504" cy="494823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1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1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574790" y="6440805"/>
            <a:ext cx="1874520" cy="363855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64237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65022" cy="5964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ircl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38275"/>
            <a:ext cx="8229600" cy="47339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ircl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38275"/>
            <a:ext cx="4038600" cy="22907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881438"/>
            <a:ext cx="4038600" cy="2290762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日期占位符 5"/>
          <p:cNvSpPr>
            <a:spLocks noGrp="1"/>
          </p:cNvSpPr>
          <p:nvPr>
            <p:ph type="dt" sz="half" idx="1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66838"/>
            <a:ext cx="4032504" cy="494823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366838"/>
            <a:ext cx="4032504" cy="494823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1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1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048"/>
          <p:cNvSpPr/>
          <p:nvPr/>
        </p:nvSpPr>
        <p:spPr>
          <a:xfrm>
            <a:off x="0" y="11113"/>
            <a:ext cx="9064625" cy="1185862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13518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7" name="矩形 1039"/>
          <p:cNvSpPr/>
          <p:nvPr/>
        </p:nvSpPr>
        <p:spPr>
          <a:xfrm>
            <a:off x="0" y="6453188"/>
            <a:ext cx="9129713" cy="4048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600" b="1" noProof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广东轻工职业技术学院  计算机工程系  曾凡涛   </a:t>
            </a: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 b="1"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" name="标题 1025"/>
          <p:cNvSpPr>
            <a:spLocks noGrp="1"/>
          </p:cNvSpPr>
          <p:nvPr>
            <p:ph type="title"/>
          </p:nvPr>
        </p:nvSpPr>
        <p:spPr>
          <a:xfrm>
            <a:off x="304800" y="350838"/>
            <a:ext cx="8305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网站后台开发</a:t>
            </a:r>
            <a:r>
              <a:rPr lang="en-US" altLang="zh-CN" dirty="0"/>
              <a:t>---PHP</a:t>
            </a:r>
            <a:r>
              <a:rPr lang="zh-CN" altLang="en-US" dirty="0"/>
              <a:t>语法基础</a:t>
            </a:r>
          </a:p>
        </p:txBody>
      </p:sp>
      <p:sp>
        <p:nvSpPr>
          <p:cNvPr id="1031" name="矩形 1046"/>
          <p:cNvSpPr/>
          <p:nvPr/>
        </p:nvSpPr>
        <p:spPr>
          <a:xfrm>
            <a:off x="100013" y="1198563"/>
            <a:ext cx="8948737" cy="100012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32" name="文本占位符 1026"/>
          <p:cNvSpPr>
            <a:spLocks noGrp="1"/>
          </p:cNvSpPr>
          <p:nvPr>
            <p:ph type="body"/>
          </p:nvPr>
        </p:nvSpPr>
        <p:spPr>
          <a:xfrm>
            <a:off x="457200" y="1366838"/>
            <a:ext cx="8229600" cy="49482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33" name="矩形 1049"/>
          <p:cNvSpPr/>
          <p:nvPr/>
        </p:nvSpPr>
        <p:spPr>
          <a:xfrm>
            <a:off x="7086600" y="33338"/>
            <a:ext cx="2000250" cy="1150937"/>
          </a:xfrm>
          <a:prstGeom prst="rect">
            <a:avLst/>
          </a:prstGeom>
          <a:blipFill rotWithShape="1">
            <a:blip r:embed="rId16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1034" name="组合 1040"/>
          <p:cNvGrpSpPr/>
          <p:nvPr/>
        </p:nvGrpSpPr>
        <p:grpSpPr>
          <a:xfrm>
            <a:off x="-15875" y="0"/>
            <a:ext cx="9166225" cy="6859588"/>
            <a:chOff x="0" y="0"/>
            <a:chExt cx="5764" cy="4321"/>
          </a:xfrm>
        </p:grpSpPr>
        <p:sp>
          <p:nvSpPr>
            <p:cNvPr id="1035" name="圆角矩形 1041"/>
            <p:cNvSpPr/>
            <p:nvPr/>
          </p:nvSpPr>
          <p:spPr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lvl="0"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036" name="任意多边形 1042"/>
            <p:cNvSpPr/>
            <p:nvPr/>
          </p:nvSpPr>
          <p:spPr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0" b="0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任意多边形 1043"/>
            <p:cNvSpPr/>
            <p:nvPr/>
          </p:nvSpPr>
          <p:spPr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66" y="335"/>
                </a:cxn>
                <a:cxn ang="0">
                  <a:pos x="145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0" b="0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" name="任意多边形 1044"/>
            <p:cNvSpPr/>
            <p:nvPr/>
          </p:nvSpPr>
          <p:spPr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1685" y="0"/>
                </a:cxn>
                <a:cxn ang="0">
                  <a:pos x="1203" y="144"/>
                </a:cxn>
                <a:cxn ang="0">
                  <a:pos x="727" y="253"/>
                </a:cxn>
                <a:cxn ang="0">
                  <a:pos x="0" y="290"/>
                </a:cxn>
                <a:cxn ang="0">
                  <a:pos x="1702" y="287"/>
                </a:cxn>
              </a:cxnLst>
              <a:rect l="0" t="0" r="0" b="0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" name="任意多边形 1045"/>
            <p:cNvSpPr/>
            <p:nvPr/>
          </p:nvSpPr>
          <p:spPr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0" b="0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040" name="图片 1061" descr="轻院校徽2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4643438" y="6423025"/>
            <a:ext cx="3843337" cy="4349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circle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048"/>
          <p:cNvSpPr/>
          <p:nvPr/>
        </p:nvSpPr>
        <p:spPr>
          <a:xfrm>
            <a:off x="0" y="11113"/>
            <a:ext cx="9064625" cy="1185862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13518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051" name="矩形 1039"/>
          <p:cNvSpPr/>
          <p:nvPr/>
        </p:nvSpPr>
        <p:spPr>
          <a:xfrm>
            <a:off x="0" y="6453188"/>
            <a:ext cx="9129713" cy="4048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600" b="1" noProof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广东轻工职业技术学院  计算机工程系  曾凡涛   </a:t>
            </a: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054" name="标题 1025"/>
          <p:cNvSpPr>
            <a:spLocks noGrp="1"/>
          </p:cNvSpPr>
          <p:nvPr>
            <p:ph type="title"/>
          </p:nvPr>
        </p:nvSpPr>
        <p:spPr>
          <a:xfrm>
            <a:off x="304800" y="350838"/>
            <a:ext cx="8305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网站后台开发</a:t>
            </a:r>
            <a:r>
              <a:rPr lang="en-US" altLang="zh-CN" dirty="0"/>
              <a:t>---PHP</a:t>
            </a:r>
            <a:r>
              <a:rPr lang="zh-CN" altLang="en-US" dirty="0"/>
              <a:t>语法基础</a:t>
            </a:r>
          </a:p>
        </p:txBody>
      </p:sp>
      <p:sp>
        <p:nvSpPr>
          <p:cNvPr id="2055" name="矩形 1046"/>
          <p:cNvSpPr/>
          <p:nvPr/>
        </p:nvSpPr>
        <p:spPr>
          <a:xfrm>
            <a:off x="100013" y="1198563"/>
            <a:ext cx="8948737" cy="100012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056" name="文本占位符 1026"/>
          <p:cNvSpPr>
            <a:spLocks noGrp="1"/>
          </p:cNvSpPr>
          <p:nvPr>
            <p:ph type="body"/>
          </p:nvPr>
        </p:nvSpPr>
        <p:spPr>
          <a:xfrm>
            <a:off x="457200" y="1366838"/>
            <a:ext cx="8229600" cy="49482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57" name="矩形 1049"/>
          <p:cNvSpPr/>
          <p:nvPr/>
        </p:nvSpPr>
        <p:spPr>
          <a:xfrm>
            <a:off x="7086600" y="33338"/>
            <a:ext cx="2000250" cy="1150937"/>
          </a:xfrm>
          <a:prstGeom prst="rect">
            <a:avLst/>
          </a:prstGeom>
          <a:blipFill rotWithShape="1">
            <a:blip r:embed="rId16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2058" name="组合 1040"/>
          <p:cNvGrpSpPr/>
          <p:nvPr/>
        </p:nvGrpSpPr>
        <p:grpSpPr>
          <a:xfrm>
            <a:off x="-15875" y="0"/>
            <a:ext cx="9166225" cy="6859588"/>
            <a:chOff x="0" y="0"/>
            <a:chExt cx="5764" cy="4321"/>
          </a:xfrm>
        </p:grpSpPr>
        <p:sp>
          <p:nvSpPr>
            <p:cNvPr id="2059" name="圆角矩形 1041"/>
            <p:cNvSpPr/>
            <p:nvPr/>
          </p:nvSpPr>
          <p:spPr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lvl="0"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060" name="任意多边形 1042"/>
            <p:cNvSpPr/>
            <p:nvPr/>
          </p:nvSpPr>
          <p:spPr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0" b="0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任意多边形 1043"/>
            <p:cNvSpPr/>
            <p:nvPr/>
          </p:nvSpPr>
          <p:spPr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66" y="335"/>
                </a:cxn>
                <a:cxn ang="0">
                  <a:pos x="145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0" b="0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任意多边形 1044"/>
            <p:cNvSpPr/>
            <p:nvPr/>
          </p:nvSpPr>
          <p:spPr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1685" y="0"/>
                </a:cxn>
                <a:cxn ang="0">
                  <a:pos x="1203" y="144"/>
                </a:cxn>
                <a:cxn ang="0">
                  <a:pos x="727" y="253"/>
                </a:cxn>
                <a:cxn ang="0">
                  <a:pos x="0" y="290"/>
                </a:cxn>
                <a:cxn ang="0">
                  <a:pos x="1702" y="287"/>
                </a:cxn>
              </a:cxnLst>
              <a:rect l="0" t="0" r="0" b="0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任意多边形 1045"/>
            <p:cNvSpPr/>
            <p:nvPr/>
          </p:nvSpPr>
          <p:spPr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0" b="0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64" name="图片 1061" descr="轻院校徽2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4643438" y="6423025"/>
            <a:ext cx="3843337" cy="4349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ransition spd="med">
    <p:circle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2049"/>
          <p:cNvSpPr>
            <a:spLocks noGrp="1"/>
          </p:cNvSpPr>
          <p:nvPr>
            <p:ph type="ctrTitle" hasCustomPrompt="1"/>
          </p:nvPr>
        </p:nvSpPr>
        <p:spPr/>
        <p:txBody>
          <a:bodyPr anchor="ctr" anchorCtr="0"/>
          <a:lstStyle/>
          <a:p>
            <a:pPr>
              <a:buClrTx/>
              <a:buSzTx/>
              <a:buFontTx/>
            </a:pPr>
            <a:r>
              <a:rPr lang="zh-CN" altLang="en-US" kern="1200">
                <a:latin typeface="+mj-lt"/>
                <a:ea typeface="+mj-ea"/>
                <a:cs typeface="+mj-cs"/>
              </a:rPr>
              <a:t>数据库应用技术</a:t>
            </a:r>
          </a:p>
        </p:txBody>
      </p:sp>
      <p:sp>
        <p:nvSpPr>
          <p:cNvPr id="32770" name="文本框 1"/>
          <p:cNvSpPr txBox="1"/>
          <p:nvPr/>
        </p:nvSpPr>
        <p:spPr>
          <a:xfrm>
            <a:off x="971550" y="1484313"/>
            <a:ext cx="4572000" cy="392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70000"/>
              </a:lnSpc>
              <a:buSzPct val="60000"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－达梦数据库</a:t>
            </a:r>
            <a:r>
              <a:rPr lang="en-US" altLang="zh-CN" sz="2800" b="1" dirty="0">
                <a:latin typeface="Arial" panose="020B0604020202020204" pitchFamily="34" charset="0"/>
              </a:rPr>
              <a:t>DM8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72225" y="3573145"/>
            <a:ext cx="27438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项目</a:t>
            </a:r>
            <a:r>
              <a:rPr kumimoji="1" lang="en-US" altLang="zh-CN" b="1" dirty="0">
                <a:latin typeface="+mn-lt"/>
                <a:ea typeface="+mn-ea"/>
                <a:sym typeface="+mn-ea"/>
              </a:rPr>
              <a:t>5</a:t>
            </a:r>
            <a:r>
              <a: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 数据库对象</a:t>
            </a: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6443980" y="4293235"/>
            <a:ext cx="27438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作者：王跃胜</a:t>
            </a:r>
          </a:p>
        </p:txBody>
      </p:sp>
    </p:spTree>
  </p:cSld>
  <p:clrMapOvr>
    <a:masterClrMapping/>
  </p:clrMapOvr>
  <p:transition spd="med">
    <p:circl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en-US" altLang="zh-CN" b="1" kern="100" dirty="0">
                <a:solidFill>
                  <a:schemeClr val="tx1"/>
                </a:solidFill>
                <a:latin typeface="Cambria" panose="02040503050406030204" pitchFamily="18" charset="0"/>
              </a:rPr>
              <a:t>5.1.2 </a:t>
            </a:r>
            <a:r>
              <a:rPr lang="zh-CN" altLang="zh-CN" b="1" kern="100" dirty="0">
                <a:solidFill>
                  <a:schemeClr val="tx1"/>
                </a:solidFill>
                <a:latin typeface="Cambria" panose="02040503050406030204" pitchFamily="18" charset="0"/>
              </a:rPr>
              <a:t>使用语句管理表</a:t>
            </a:r>
            <a:endParaRPr lang="zh-CN" altLang="zh-CN" dirty="0"/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9CE92D20-FC42-EF38-5FE5-E94366877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7200800" cy="231640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57DCA49C-E8BB-338D-5DA3-4E2C0DD091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77072"/>
            <a:ext cx="7200800" cy="223864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752512"/>
      </p:ext>
    </p:extLst>
  </p:cSld>
  <p:clrMapOvr>
    <a:masterClrMapping/>
  </p:clrMapOvr>
  <p:transition spd="med"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en-US" altLang="zh-CN" b="1" kern="100" dirty="0">
                <a:solidFill>
                  <a:schemeClr val="tx1"/>
                </a:solidFill>
                <a:latin typeface="Cambria" panose="02040503050406030204" pitchFamily="18" charset="0"/>
              </a:rPr>
              <a:t>5.1.2 </a:t>
            </a:r>
            <a:r>
              <a:rPr lang="zh-CN" altLang="zh-CN" b="1" kern="100" dirty="0">
                <a:solidFill>
                  <a:schemeClr val="tx1"/>
                </a:solidFill>
                <a:latin typeface="Cambria" panose="02040503050406030204" pitchFamily="18" charset="0"/>
              </a:rPr>
              <a:t>使用语句管理表</a:t>
            </a:r>
            <a:endParaRPr lang="zh-CN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007D2B-84C7-71E6-A72A-EE83A34074B8}"/>
              </a:ext>
            </a:extLst>
          </p:cNvPr>
          <p:cNvSpPr txBox="1"/>
          <p:nvPr/>
        </p:nvSpPr>
        <p:spPr>
          <a:xfrm>
            <a:off x="539552" y="1628800"/>
            <a:ext cx="820891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en-US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修改表语法：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ALTER TABLE [&lt;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模式名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&gt;.]&lt;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表名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修改表定义子句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修改表定义子句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::=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MODIFY 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列定义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&gt;|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ADD [COLUMN] 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列定义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&gt;|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ADD [COLUMN] (&lt;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列定义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{,&lt;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列定义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&gt;})| 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REBUILD COLUMNS|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DROP [COLUMN] 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列名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[RESTRICT | CASCADE] |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ADD [CONSTRAINT [&lt;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约束名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 ] 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表级约束子句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[&lt;CHECK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选项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 [&lt;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失效生效选项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&gt;]|……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8876078"/>
      </p:ext>
    </p:extLst>
  </p:cSld>
  <p:clrMapOvr>
    <a:masterClrMapping/>
  </p:clrMapOvr>
  <p:transition spd="med"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en-US" altLang="zh-CN" b="1" kern="100" dirty="0">
                <a:solidFill>
                  <a:schemeClr val="tx1"/>
                </a:solidFill>
                <a:latin typeface="Cambria" panose="02040503050406030204" pitchFamily="18" charset="0"/>
              </a:rPr>
              <a:t>5.1.2 </a:t>
            </a:r>
            <a:r>
              <a:rPr lang="zh-CN" altLang="zh-CN" b="1" kern="100" dirty="0">
                <a:solidFill>
                  <a:schemeClr val="tx1"/>
                </a:solidFill>
                <a:latin typeface="Cambria" panose="02040503050406030204" pitchFamily="18" charset="0"/>
              </a:rPr>
              <a:t>使用语句管理表</a:t>
            </a:r>
            <a:endParaRPr lang="zh-CN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007D2B-84C7-71E6-A72A-EE83A34074B8}"/>
              </a:ext>
            </a:extLst>
          </p:cNvPr>
          <p:cNvSpPr txBox="1"/>
          <p:nvPr/>
        </p:nvSpPr>
        <p:spPr>
          <a:xfrm>
            <a:off x="539552" y="1628800"/>
            <a:ext cx="82089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en-US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删除表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语法格式</a:t>
            </a:r>
            <a:r>
              <a:rPr lang="zh-CN" altLang="en-US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en-US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DROP TABLE [IF EXISTS] [&lt;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模式名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&gt;.]&lt;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[RESTRICT|CASCADE];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7703235"/>
      </p:ext>
    </p:extLst>
  </p:cSld>
  <p:clrMapOvr>
    <a:masterClrMapping/>
  </p:clrMapOvr>
  <p:transition spd="med">
    <p:circl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工单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5.1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创建数据表</a:t>
            </a:r>
            <a:endParaRPr lang="zh-CN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0BCB316-9AFD-2F4A-D5A8-EA3E44DAC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609" y="1196752"/>
            <a:ext cx="8480871" cy="526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597770"/>
      </p:ext>
    </p:extLst>
  </p:cSld>
  <p:clrMapOvr>
    <a:masterClrMapping/>
  </p:clrMapOvr>
  <p:transition spd="med"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5.2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规划完整性约束</a:t>
            </a:r>
            <a:endParaRPr lang="zh-CN" altLang="zh-CN" dirty="0"/>
          </a:p>
        </p:txBody>
      </p:sp>
      <p:graphicFrame>
        <p:nvGraphicFramePr>
          <p:cNvPr id="2" name="Group 92">
            <a:extLst>
              <a:ext uri="{FF2B5EF4-FFF2-40B4-BE49-F238E27FC236}">
                <a16:creationId xmlns:a16="http://schemas.microsoft.com/office/drawing/2014/main" id="{25F0F54F-0E8F-3D4D-1F46-34DEA0E8B3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1501991"/>
              </p:ext>
            </p:extLst>
          </p:nvPr>
        </p:nvGraphicFramePr>
        <p:xfrm>
          <a:off x="755576" y="1700808"/>
          <a:ext cx="7772400" cy="4176714"/>
        </p:xfrm>
        <a:graphic>
          <a:graphicData uri="http://schemas.openxmlformats.org/drawingml/2006/table">
            <a:tbl>
              <a:tblPr/>
              <a:tblGrid>
                <a:gridCol w="1660525">
                  <a:extLst>
                    <a:ext uri="{9D8B030D-6E8A-4147-A177-3AD203B41FA5}">
                      <a16:colId xmlns:a16="http://schemas.microsoft.com/office/drawing/2014/main" val="4152516703"/>
                    </a:ext>
                  </a:extLst>
                </a:gridCol>
                <a:gridCol w="1441450">
                  <a:extLst>
                    <a:ext uri="{9D8B030D-6E8A-4147-A177-3AD203B41FA5}">
                      <a16:colId xmlns:a16="http://schemas.microsoft.com/office/drawing/2014/main" val="57851293"/>
                    </a:ext>
                  </a:extLst>
                </a:gridCol>
                <a:gridCol w="4670425">
                  <a:extLst>
                    <a:ext uri="{9D8B030D-6E8A-4147-A177-3AD203B41FA5}">
                      <a16:colId xmlns:a16="http://schemas.microsoft.com/office/drawing/2014/main" val="227882550"/>
                    </a:ext>
                  </a:extLst>
                </a:gridCol>
              </a:tblGrid>
              <a:tr h="1555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完整性类型</a:t>
                      </a:r>
                      <a:endParaRPr kumimoji="1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约束类型</a:t>
                      </a:r>
                      <a:endParaRPr kumimoji="1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描述</a:t>
                      </a:r>
                      <a:endParaRPr kumimoji="1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9563083"/>
                  </a:ext>
                </a:extLst>
              </a:tr>
              <a:tr h="792163">
                <a:tc row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域完整性</a:t>
                      </a:r>
                      <a:endParaRPr kumimoji="1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DEFAULT</a:t>
                      </a:r>
                      <a:endParaRPr kumimoji="1" lang="en-US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在使用</a:t>
                      </a:r>
                      <a:r>
                        <a:rPr kumimoji="1" lang="en-US" altLang="zh-CN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INSERT</a:t>
                      </a:r>
                      <a:r>
                        <a:rPr kumimoji="1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语句插入数据时，如果某个列的值没有明</a:t>
                      </a:r>
                    </a:p>
                    <a:p>
                      <a:pPr marL="342900" marR="0" lvl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确提供，则将该默认值插入到该列中。</a:t>
                      </a:r>
                      <a:endParaRPr kumimoji="1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000561"/>
                  </a:ext>
                </a:extLst>
              </a:tr>
              <a:tr h="708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CHECK</a:t>
                      </a:r>
                      <a:endParaRPr kumimoji="1" lang="en-US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指定某一个列的可接受值的范围。</a:t>
                      </a:r>
                      <a:endParaRPr kumimoji="1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5591042"/>
                  </a:ext>
                </a:extLst>
              </a:tr>
              <a:tr h="877888">
                <a:tc row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实体完整性</a:t>
                      </a:r>
                      <a:endParaRPr kumimoji="1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PRIMARY_KEY</a:t>
                      </a:r>
                      <a:endParaRPr kumimoji="1" lang="en-US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每一行的唯一标识符，确保用户不能输入冗余值和确保创</a:t>
                      </a:r>
                    </a:p>
                    <a:p>
                      <a:pPr marL="342900" marR="0" lvl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建索引提高性能，不允许空值。</a:t>
                      </a:r>
                      <a:endParaRPr kumimoji="1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3610413"/>
                  </a:ext>
                </a:extLst>
              </a:tr>
              <a:tr h="9763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UNIQUE</a:t>
                      </a:r>
                      <a:endParaRPr kumimoji="1" lang="en-US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防止出现冗余值，并且确保创建索引，提高性能，不允许</a:t>
                      </a:r>
                    </a:p>
                    <a:p>
                      <a:pPr marL="342900" marR="0" lvl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空值。</a:t>
                      </a:r>
                      <a:endParaRPr kumimoji="1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6133214"/>
                  </a:ext>
                </a:extLst>
              </a:tr>
              <a:tr h="5175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参考完整性</a:t>
                      </a:r>
                      <a:endParaRPr kumimoji="1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FOREIGN KEY</a:t>
                      </a:r>
                      <a:endParaRPr kumimoji="1" lang="en-US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定义一列或者几列，其值与本表或者另表的主键值匹配。</a:t>
                      </a:r>
                      <a:endParaRPr kumimoji="1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71536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9824343"/>
      </p:ext>
    </p:extLst>
  </p:cSld>
  <p:clrMapOvr>
    <a:masterClrMapping/>
  </p:clrMapOvr>
  <p:transition spd="med"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271"/>
            <a:ext cx="6321425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en-US" dirty="0">
                <a:sym typeface="+mn-ea"/>
              </a:rPr>
              <a:t>新建约束</a:t>
            </a:r>
            <a:endParaRPr lang="zh-CN" altLang="zh-CN" dirty="0"/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7F4704A7-0563-970A-718A-40BB5ADBB1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200800" cy="5086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2037568"/>
      </p:ext>
    </p:extLst>
  </p:cSld>
  <p:clrMapOvr>
    <a:masterClrMapping/>
  </p:clrMapOvr>
  <p:transition spd="med">
    <p:circl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271"/>
            <a:ext cx="6321425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en-US" dirty="0"/>
              <a:t>设置主键</a:t>
            </a:r>
            <a:endParaRPr lang="zh-CN" altLang="zh-CN" dirty="0"/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E6B97A5A-77EC-8436-5A7E-7934E72175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3095"/>
            <a:ext cx="6840760" cy="527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8689606"/>
      </p:ext>
    </p:extLst>
  </p:cSld>
  <p:clrMapOvr>
    <a:masterClrMapping/>
  </p:clrMapOvr>
  <p:transition spd="med">
    <p:circl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271"/>
            <a:ext cx="6321425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en-US" dirty="0"/>
              <a:t>设置外键</a:t>
            </a:r>
            <a:endParaRPr lang="zh-CN" altLang="zh-CN" dirty="0"/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FA9D9A79-B202-EB4D-3DE2-ABF25B44FC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9633"/>
            <a:ext cx="6696744" cy="526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92208"/>
      </p:ext>
    </p:extLst>
  </p:cSld>
  <p:clrMapOvr>
    <a:masterClrMapping/>
  </p:clrMapOvr>
  <p:transition spd="med">
    <p:circl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1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工单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5.2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实施完整性约束</a:t>
            </a:r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D193517-BD67-1371-6105-EBEB6C180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199830"/>
            <a:ext cx="6264696" cy="5266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684692"/>
      </p:ext>
    </p:extLst>
  </p:cSld>
  <p:clrMapOvr>
    <a:masterClrMapping/>
  </p:clrMapOvr>
  <p:transition spd="med">
    <p:circl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271"/>
            <a:ext cx="6321425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5.3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管理索引</a:t>
            </a:r>
            <a:r>
              <a:rPr lang="en-US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概述</a:t>
            </a:r>
            <a:endParaRPr lang="zh-CN" altLang="zh-CN" dirty="0"/>
          </a:p>
        </p:txBody>
      </p:sp>
      <p:graphicFrame>
        <p:nvGraphicFramePr>
          <p:cNvPr id="2" name="Group 140">
            <a:extLst>
              <a:ext uri="{FF2B5EF4-FFF2-40B4-BE49-F238E27FC236}">
                <a16:creationId xmlns:a16="http://schemas.microsoft.com/office/drawing/2014/main" id="{D3D08E26-6118-7FA0-A6BD-45EE8ECFDE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6042435"/>
              </p:ext>
            </p:extLst>
          </p:nvPr>
        </p:nvGraphicFramePr>
        <p:xfrm>
          <a:off x="827584" y="1700808"/>
          <a:ext cx="7772400" cy="4117978"/>
        </p:xfrm>
        <a:graphic>
          <a:graphicData uri="http://schemas.openxmlformats.org/drawingml/2006/table">
            <a:tbl>
              <a:tblPr/>
              <a:tblGrid>
                <a:gridCol w="1012825">
                  <a:extLst>
                    <a:ext uri="{9D8B030D-6E8A-4147-A177-3AD203B41FA5}">
                      <a16:colId xmlns:a16="http://schemas.microsoft.com/office/drawing/2014/main" val="2518526956"/>
                    </a:ext>
                  </a:extLst>
                </a:gridCol>
                <a:gridCol w="1944687">
                  <a:extLst>
                    <a:ext uri="{9D8B030D-6E8A-4147-A177-3AD203B41FA5}">
                      <a16:colId xmlns:a16="http://schemas.microsoft.com/office/drawing/2014/main" val="3294507698"/>
                    </a:ext>
                  </a:extLst>
                </a:gridCol>
                <a:gridCol w="4814888">
                  <a:extLst>
                    <a:ext uri="{9D8B030D-6E8A-4147-A177-3AD203B41FA5}">
                      <a16:colId xmlns:a16="http://schemas.microsoft.com/office/drawing/2014/main" val="3449848415"/>
                    </a:ext>
                  </a:extLst>
                </a:gridCol>
              </a:tblGrid>
              <a:tr h="211138"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分类标准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索引种类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说明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155963"/>
                  </a:ext>
                </a:extLst>
              </a:tr>
              <a:tr h="306388">
                <a:tc rowSpan="2"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存储顺序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聚集索引（</a:t>
                      </a:r>
                      <a:r>
                        <a:rPr kumimoji="1" lang="en-US" altLang="zh-CN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Clustered Index</a:t>
                      </a: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索引的排列顺序与表记录的存储顺序完全一致，一个表最多只能有一个聚集索引。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3518541"/>
                  </a:ext>
                </a:extLst>
              </a:tr>
              <a:tr h="542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非聚集索引（</a:t>
                      </a:r>
                      <a:r>
                        <a:rPr kumimoji="1" lang="en-US" altLang="zh-CN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Nonclustered Index</a:t>
                      </a: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索引的排列顺序与表记录的存储顺序不一致，一个表可以有多个非聚集索引。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2869030"/>
                  </a:ext>
                </a:extLst>
              </a:tr>
              <a:tr h="327025">
                <a:tc rowSpan="2"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索引值唯一性</a:t>
                      </a:r>
                      <a:endParaRPr kumimoji="1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唯一索引（</a:t>
                      </a:r>
                      <a:r>
                        <a:rPr kumimoji="1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Unique Index</a:t>
                      </a:r>
                      <a:r>
                        <a:rPr kumimoji="1" lang="zh-CN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kumimoji="1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索引值不能重复，当创建表的主键时，自动创建唯一索引，可以创建多个。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3169723"/>
                  </a:ext>
                </a:extLst>
              </a:tr>
              <a:tr h="3921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非唯一索引</a:t>
                      </a:r>
                      <a:endParaRPr kumimoji="1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索引值可以重复。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218698"/>
                  </a:ext>
                </a:extLst>
              </a:tr>
              <a:tr h="277813">
                <a:tc rowSpan="2"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索引值的列数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单索引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按数据表的一个列创建的索引。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6989107"/>
                  </a:ext>
                </a:extLst>
              </a:tr>
              <a:tr h="5318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复合索引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按数据表的多列创建的索引。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7890626"/>
                  </a:ext>
                </a:extLst>
              </a:tr>
              <a:tr h="241300">
                <a:tc rowSpan="3"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其它</a:t>
                      </a:r>
                      <a:endParaRPr kumimoji="1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索引视图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指创建了唯一聚集索引的视图。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8245020"/>
                  </a:ext>
                </a:extLst>
              </a:tr>
              <a:tr h="6524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XML</a:t>
                      </a:r>
                      <a:r>
                        <a:rPr kumimoji="1" lang="zh-CN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索引</a:t>
                      </a:r>
                      <a:endParaRPr kumimoji="1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为数据类型为</a:t>
                      </a:r>
                      <a:r>
                        <a:rPr kumimoji="1" lang="en-US" altLang="zh-CN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XML</a:t>
                      </a: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的列所创建的索引。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9155195"/>
                  </a:ext>
                </a:extLst>
              </a:tr>
              <a:tr h="6175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全文索引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可以对存储在数据库中的文本进行搜索</a:t>
                      </a:r>
                      <a:endParaRPr kumimoji="1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51915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6697478"/>
      </p:ext>
    </p:extLst>
  </p:cSld>
  <p:clrMapOvr>
    <a:masterClrMapping/>
  </p:clrMapOvr>
  <p:transition spd="med"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4131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algn="ctr" eaLnBrk="1" hangingPunct="1"/>
            <a:r>
              <a:rPr lang="zh-CN" altLang="en-US" sz="4000" dirty="0"/>
              <a:t>总览</a:t>
            </a:r>
          </a:p>
        </p:txBody>
      </p:sp>
      <p:grpSp>
        <p:nvGrpSpPr>
          <p:cNvPr id="33794" name="组合 141314"/>
          <p:cNvGrpSpPr/>
          <p:nvPr/>
        </p:nvGrpSpPr>
        <p:grpSpPr>
          <a:xfrm>
            <a:off x="230661" y="1756251"/>
            <a:ext cx="3898154" cy="685800"/>
            <a:chOff x="1296" y="1824"/>
            <a:chExt cx="2976" cy="432"/>
          </a:xfrm>
        </p:grpSpPr>
        <p:sp>
          <p:nvSpPr>
            <p:cNvPr id="5123" name="圆角矩形 141315"/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rgbClr val="F8F1D0"/>
                </a:gs>
                <a:gs pos="100000">
                  <a:schemeClr val="accent2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796" name="菱形 141316"/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3797" name="文本框 141317"/>
            <p:cNvSpPr txBox="1"/>
            <p:nvPr/>
          </p:nvSpPr>
          <p:spPr>
            <a:xfrm>
              <a:off x="1680" y="1934"/>
              <a:ext cx="2160" cy="2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/>
              <a:r>
                <a:rPr lang="zh-CN" altLang="en-US" sz="2000" dirty="0">
                  <a:solidFill>
                    <a:schemeClr val="tx1"/>
                  </a:solidFill>
                </a:rPr>
                <a:t>任务</a:t>
              </a:r>
              <a:r>
                <a:rPr lang="en-US" altLang="zh-CN" sz="2000" dirty="0">
                  <a:solidFill>
                    <a:schemeClr val="tx1"/>
                  </a:solidFill>
                </a:rPr>
                <a:t>5.1</a:t>
              </a:r>
              <a:r>
                <a:rPr lang="zh-CN" altLang="en-US" sz="2000" dirty="0">
                  <a:solidFill>
                    <a:schemeClr val="tx1"/>
                  </a:solidFill>
                </a:rPr>
                <a:t>学习数据表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33798" name="文本框 141318"/>
            <p:cNvSpPr txBox="1"/>
            <p:nvPr/>
          </p:nvSpPr>
          <p:spPr>
            <a:xfrm>
              <a:off x="1393" y="18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3799" name="组合 141319"/>
          <p:cNvGrpSpPr/>
          <p:nvPr/>
        </p:nvGrpSpPr>
        <p:grpSpPr>
          <a:xfrm>
            <a:off x="206282" y="2462114"/>
            <a:ext cx="3898154" cy="685800"/>
            <a:chOff x="1296" y="1824"/>
            <a:chExt cx="2976" cy="432"/>
          </a:xfrm>
        </p:grpSpPr>
        <p:sp>
          <p:nvSpPr>
            <p:cNvPr id="5128" name="圆角矩形 141320"/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rgbClr val="CEEAE7"/>
                </a:gs>
                <a:gs pos="100000">
                  <a:schemeClr val="accent1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801" name="菱形 141321"/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3802" name="文本框 141322"/>
            <p:cNvSpPr txBox="1"/>
            <p:nvPr/>
          </p:nvSpPr>
          <p:spPr>
            <a:xfrm>
              <a:off x="1680" y="1934"/>
              <a:ext cx="2160" cy="2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tx1"/>
                  </a:solidFill>
                </a:rPr>
                <a:t>任务</a:t>
              </a:r>
              <a:r>
                <a:rPr lang="en-US" altLang="zh-CN" sz="2000" dirty="0">
                  <a:solidFill>
                    <a:schemeClr val="tx1"/>
                  </a:solidFill>
                </a:rPr>
                <a:t>5.2</a:t>
              </a:r>
              <a:r>
                <a:rPr lang="zh-CN" altLang="en-US" sz="2000" dirty="0">
                  <a:solidFill>
                    <a:schemeClr val="tx1"/>
                  </a:solidFill>
                </a:rPr>
                <a:t>规划完整性约束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33803" name="文本框 141323"/>
            <p:cNvSpPr txBox="1"/>
            <p:nvPr/>
          </p:nvSpPr>
          <p:spPr>
            <a:xfrm>
              <a:off x="1393" y="18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804" name="组合 141324"/>
          <p:cNvGrpSpPr/>
          <p:nvPr/>
        </p:nvGrpSpPr>
        <p:grpSpPr>
          <a:xfrm>
            <a:off x="206282" y="3191968"/>
            <a:ext cx="3898154" cy="685800"/>
            <a:chOff x="1296" y="1824"/>
            <a:chExt cx="2976" cy="432"/>
          </a:xfrm>
        </p:grpSpPr>
        <p:sp>
          <p:nvSpPr>
            <p:cNvPr id="5133" name="圆角矩形 141325"/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50000">
                  <a:srgbClr val="DCECF8"/>
                </a:gs>
                <a:gs pos="100000">
                  <a:schemeClr val="hlink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806" name="菱形 141326"/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3807" name="文本框 141327"/>
            <p:cNvSpPr txBox="1"/>
            <p:nvPr/>
          </p:nvSpPr>
          <p:spPr>
            <a:xfrm>
              <a:off x="1680" y="1934"/>
              <a:ext cx="2160" cy="2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/>
              <a:r>
                <a:rPr lang="zh-CN" altLang="en-US" sz="2000" dirty="0">
                  <a:solidFill>
                    <a:schemeClr val="tx1"/>
                  </a:solidFill>
                </a:rPr>
                <a:t>任务</a:t>
              </a:r>
              <a:r>
                <a:rPr lang="en-US" altLang="zh-CN" sz="2000" dirty="0">
                  <a:solidFill>
                    <a:schemeClr val="tx1"/>
                  </a:solidFill>
                </a:rPr>
                <a:t>5.3</a:t>
              </a:r>
              <a:r>
                <a:rPr lang="zh-CN" altLang="en-US" sz="2000" dirty="0">
                  <a:solidFill>
                    <a:schemeClr val="tx1"/>
                  </a:solidFill>
                </a:rPr>
                <a:t>管理索引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33808" name="文本框 141328"/>
            <p:cNvSpPr txBox="1"/>
            <p:nvPr/>
          </p:nvSpPr>
          <p:spPr>
            <a:xfrm>
              <a:off x="1393" y="18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3809" name="组合 141329"/>
          <p:cNvGrpSpPr/>
          <p:nvPr/>
        </p:nvGrpSpPr>
        <p:grpSpPr>
          <a:xfrm>
            <a:off x="182788" y="3907256"/>
            <a:ext cx="3898154" cy="685800"/>
            <a:chOff x="1296" y="1824"/>
            <a:chExt cx="2976" cy="432"/>
          </a:xfrm>
        </p:grpSpPr>
        <p:sp>
          <p:nvSpPr>
            <p:cNvPr id="5138" name="圆角矩形 141330"/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rgbClr val="E9E5EC"/>
                </a:gs>
                <a:gs pos="100000">
                  <a:schemeClr val="folHlink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811" name="菱形 141331"/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3812" name="文本框 141332"/>
            <p:cNvSpPr txBox="1"/>
            <p:nvPr/>
          </p:nvSpPr>
          <p:spPr>
            <a:xfrm>
              <a:off x="1680" y="1934"/>
              <a:ext cx="2296" cy="2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eaLnBrk="0" hangingPunct="0"/>
              <a:r>
                <a:rPr lang="zh-CN" altLang="en-US" sz="2000" dirty="0">
                  <a:solidFill>
                    <a:schemeClr val="tx1"/>
                  </a:solidFill>
                </a:rPr>
                <a:t>任务</a:t>
              </a:r>
              <a:r>
                <a:rPr lang="en-US" altLang="zh-CN" sz="2000" dirty="0">
                  <a:solidFill>
                    <a:schemeClr val="tx1"/>
                  </a:solidFill>
                </a:rPr>
                <a:t>5.4</a:t>
              </a:r>
              <a:r>
                <a:rPr lang="zh-CN" altLang="en-US" sz="2000" dirty="0">
                  <a:solidFill>
                    <a:schemeClr val="tx1"/>
                  </a:solidFill>
                </a:rPr>
                <a:t>使用视图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33813" name="文本框 141333"/>
            <p:cNvSpPr txBox="1"/>
            <p:nvPr/>
          </p:nvSpPr>
          <p:spPr>
            <a:xfrm>
              <a:off x="1393" y="18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2" name="组合 141319">
            <a:extLst>
              <a:ext uri="{FF2B5EF4-FFF2-40B4-BE49-F238E27FC236}">
                <a16:creationId xmlns:a16="http://schemas.microsoft.com/office/drawing/2014/main" id="{D22D73A3-CC3B-9F1F-0040-2B604BBCB3A0}"/>
              </a:ext>
            </a:extLst>
          </p:cNvPr>
          <p:cNvGrpSpPr/>
          <p:nvPr/>
        </p:nvGrpSpPr>
        <p:grpSpPr>
          <a:xfrm>
            <a:off x="157553" y="4594644"/>
            <a:ext cx="3901213" cy="685800"/>
            <a:chOff x="1296" y="1824"/>
            <a:chExt cx="2976" cy="432"/>
          </a:xfrm>
        </p:grpSpPr>
        <p:sp>
          <p:nvSpPr>
            <p:cNvPr id="3" name="圆角矩形 141320">
              <a:extLst>
                <a:ext uri="{FF2B5EF4-FFF2-40B4-BE49-F238E27FC236}">
                  <a16:creationId xmlns:a16="http://schemas.microsoft.com/office/drawing/2014/main" id="{E650687E-F80D-DE27-0B33-67D9CDD1EC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rgbClr val="CEEAE7"/>
                </a:gs>
                <a:gs pos="100000">
                  <a:schemeClr val="accent1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" name="菱形 141321">
              <a:extLst>
                <a:ext uri="{FF2B5EF4-FFF2-40B4-BE49-F238E27FC236}">
                  <a16:creationId xmlns:a16="http://schemas.microsoft.com/office/drawing/2014/main" id="{67B8ACE2-E183-30C6-4B6F-9C4400903123}"/>
                </a:ext>
              </a:extLst>
            </p:cNvPr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  <a:ea typeface="Arial" panose="020B0604020202020204" pitchFamily="34" charset="0"/>
                </a:rPr>
                <a:t>5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5" name="文本框 141322">
              <a:extLst>
                <a:ext uri="{FF2B5EF4-FFF2-40B4-BE49-F238E27FC236}">
                  <a16:creationId xmlns:a16="http://schemas.microsoft.com/office/drawing/2014/main" id="{AD1CECA3-437E-1C36-E96F-D04E39CB0039}"/>
                </a:ext>
              </a:extLst>
            </p:cNvPr>
            <p:cNvSpPr txBox="1"/>
            <p:nvPr/>
          </p:nvSpPr>
          <p:spPr>
            <a:xfrm>
              <a:off x="1680" y="1934"/>
              <a:ext cx="2160" cy="2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tx1"/>
                  </a:solidFill>
                </a:rPr>
                <a:t>任务</a:t>
              </a:r>
              <a:r>
                <a:rPr lang="en-US" altLang="zh-CN" sz="2000" dirty="0">
                  <a:solidFill>
                    <a:schemeClr val="tx1"/>
                  </a:solidFill>
                </a:rPr>
                <a:t>5.5</a:t>
              </a:r>
              <a:r>
                <a:rPr lang="zh-CN" altLang="en-US" sz="2000" dirty="0">
                  <a:solidFill>
                    <a:schemeClr val="tx1"/>
                  </a:solidFill>
                </a:rPr>
                <a:t>使用存储过程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7" name="组合 141324">
            <a:extLst>
              <a:ext uri="{FF2B5EF4-FFF2-40B4-BE49-F238E27FC236}">
                <a16:creationId xmlns:a16="http://schemas.microsoft.com/office/drawing/2014/main" id="{FA8D7BC7-E011-C2C8-7D00-9C151AEDB8B7}"/>
              </a:ext>
            </a:extLst>
          </p:cNvPr>
          <p:cNvGrpSpPr/>
          <p:nvPr/>
        </p:nvGrpSpPr>
        <p:grpSpPr>
          <a:xfrm>
            <a:off x="4697759" y="1875314"/>
            <a:ext cx="3901213" cy="882650"/>
            <a:chOff x="1296" y="1824"/>
            <a:chExt cx="2976" cy="556"/>
          </a:xfrm>
        </p:grpSpPr>
        <p:sp>
          <p:nvSpPr>
            <p:cNvPr id="8" name="圆角矩形 141325">
              <a:extLst>
                <a:ext uri="{FF2B5EF4-FFF2-40B4-BE49-F238E27FC236}">
                  <a16:creationId xmlns:a16="http://schemas.microsoft.com/office/drawing/2014/main" id="{C3637FFF-D383-B0C9-3111-1AEF892E4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50000">
                  <a:srgbClr val="DCECF8"/>
                </a:gs>
                <a:gs pos="100000">
                  <a:schemeClr val="hlink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" name="菱形 141326">
              <a:extLst>
                <a:ext uri="{FF2B5EF4-FFF2-40B4-BE49-F238E27FC236}">
                  <a16:creationId xmlns:a16="http://schemas.microsoft.com/office/drawing/2014/main" id="{5044C434-87EE-0161-FBC2-4CFA7933AA01}"/>
                </a:ext>
              </a:extLst>
            </p:cNvPr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0" name="文本框 141327">
              <a:extLst>
                <a:ext uri="{FF2B5EF4-FFF2-40B4-BE49-F238E27FC236}">
                  <a16:creationId xmlns:a16="http://schemas.microsoft.com/office/drawing/2014/main" id="{2E526AC4-B039-B43D-A7F0-2E0B2A9D134C}"/>
                </a:ext>
              </a:extLst>
            </p:cNvPr>
            <p:cNvSpPr txBox="1"/>
            <p:nvPr/>
          </p:nvSpPr>
          <p:spPr>
            <a:xfrm>
              <a:off x="1680" y="1934"/>
              <a:ext cx="2160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/>
              <a:r>
                <a:rPr lang="zh-CN" altLang="en-US" sz="2000" dirty="0">
                  <a:solidFill>
                    <a:schemeClr val="tx1"/>
                  </a:solidFill>
                </a:rPr>
                <a:t>任务</a:t>
              </a:r>
              <a:r>
                <a:rPr lang="en-US" altLang="zh-CN" sz="2000" dirty="0">
                  <a:solidFill>
                    <a:schemeClr val="tx1"/>
                  </a:solidFill>
                </a:rPr>
                <a:t>5.6 </a:t>
              </a:r>
              <a:r>
                <a:rPr lang="zh-CN" altLang="en-US" sz="2000" dirty="0">
                  <a:solidFill>
                    <a:schemeClr val="tx1"/>
                  </a:solidFill>
                </a:rPr>
                <a:t>使用存储函数</a:t>
              </a:r>
            </a:p>
            <a:p>
              <a:pPr algn="l" eaLnBrk="0" hangingPunct="0"/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1" name="文本框 141328">
              <a:extLst>
                <a:ext uri="{FF2B5EF4-FFF2-40B4-BE49-F238E27FC236}">
                  <a16:creationId xmlns:a16="http://schemas.microsoft.com/office/drawing/2014/main" id="{EDD7A63A-7AEC-942B-F8C1-94BDF73EB4CF}"/>
                </a:ext>
              </a:extLst>
            </p:cNvPr>
            <p:cNvSpPr txBox="1"/>
            <p:nvPr/>
          </p:nvSpPr>
          <p:spPr>
            <a:xfrm>
              <a:off x="1393" y="18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</a:rPr>
                <a:t>6</a:t>
              </a:r>
            </a:p>
          </p:txBody>
        </p:sp>
      </p:grpSp>
      <p:grpSp>
        <p:nvGrpSpPr>
          <p:cNvPr id="12" name="组合 141329">
            <a:extLst>
              <a:ext uri="{FF2B5EF4-FFF2-40B4-BE49-F238E27FC236}">
                <a16:creationId xmlns:a16="http://schemas.microsoft.com/office/drawing/2014/main" id="{BD8A1B58-AAE3-D324-5913-B746D1CB5016}"/>
              </a:ext>
            </a:extLst>
          </p:cNvPr>
          <p:cNvGrpSpPr/>
          <p:nvPr/>
        </p:nvGrpSpPr>
        <p:grpSpPr>
          <a:xfrm>
            <a:off x="4666297" y="2550002"/>
            <a:ext cx="3901213" cy="685800"/>
            <a:chOff x="1296" y="1824"/>
            <a:chExt cx="2976" cy="432"/>
          </a:xfrm>
        </p:grpSpPr>
        <p:sp>
          <p:nvSpPr>
            <p:cNvPr id="13" name="圆角矩形 141330">
              <a:extLst>
                <a:ext uri="{FF2B5EF4-FFF2-40B4-BE49-F238E27FC236}">
                  <a16:creationId xmlns:a16="http://schemas.microsoft.com/office/drawing/2014/main" id="{BB463773-FFB8-CB4F-4F91-A496AF69B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rgbClr val="E9E5EC"/>
                </a:gs>
                <a:gs pos="100000">
                  <a:schemeClr val="folHlink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" name="菱形 141331">
              <a:extLst>
                <a:ext uri="{FF2B5EF4-FFF2-40B4-BE49-F238E27FC236}">
                  <a16:creationId xmlns:a16="http://schemas.microsoft.com/office/drawing/2014/main" id="{F8F4FFBC-5FE4-1E6D-8827-D4743D3CBE47}"/>
                </a:ext>
              </a:extLst>
            </p:cNvPr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5" name="文本框 141332">
              <a:extLst>
                <a:ext uri="{FF2B5EF4-FFF2-40B4-BE49-F238E27FC236}">
                  <a16:creationId xmlns:a16="http://schemas.microsoft.com/office/drawing/2014/main" id="{0A24D4BA-1DD8-54C3-F2C7-E362C1AE3EAE}"/>
                </a:ext>
              </a:extLst>
            </p:cNvPr>
            <p:cNvSpPr txBox="1"/>
            <p:nvPr/>
          </p:nvSpPr>
          <p:spPr>
            <a:xfrm>
              <a:off x="1680" y="1934"/>
              <a:ext cx="2296" cy="2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eaLnBrk="0" hangingPunct="0"/>
              <a:r>
                <a:rPr lang="zh-CN" altLang="en-US" sz="2000" dirty="0">
                  <a:solidFill>
                    <a:schemeClr val="tx1"/>
                  </a:solidFill>
                </a:rPr>
                <a:t>任务</a:t>
              </a:r>
              <a:r>
                <a:rPr lang="en-US" altLang="zh-CN" sz="2000" dirty="0">
                  <a:solidFill>
                    <a:schemeClr val="tx1"/>
                  </a:solidFill>
                </a:rPr>
                <a:t>5.7 </a:t>
              </a:r>
              <a:r>
                <a:rPr lang="zh-CN" altLang="en-US" sz="2000" dirty="0">
                  <a:solidFill>
                    <a:schemeClr val="tx1"/>
                  </a:solidFill>
                </a:rPr>
                <a:t>使用触发器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6" name="文本框 141333">
              <a:extLst>
                <a:ext uri="{FF2B5EF4-FFF2-40B4-BE49-F238E27FC236}">
                  <a16:creationId xmlns:a16="http://schemas.microsoft.com/office/drawing/2014/main" id="{5AC7DD13-BF8E-986C-ECE7-066736153940}"/>
                </a:ext>
              </a:extLst>
            </p:cNvPr>
            <p:cNvSpPr txBox="1"/>
            <p:nvPr/>
          </p:nvSpPr>
          <p:spPr>
            <a:xfrm>
              <a:off x="1393" y="18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</a:rPr>
                <a:t>7</a:t>
              </a:r>
            </a:p>
          </p:txBody>
        </p:sp>
      </p:grpSp>
      <p:grpSp>
        <p:nvGrpSpPr>
          <p:cNvPr id="19" name="组合 141324">
            <a:extLst>
              <a:ext uri="{FF2B5EF4-FFF2-40B4-BE49-F238E27FC236}">
                <a16:creationId xmlns:a16="http://schemas.microsoft.com/office/drawing/2014/main" id="{2A2E663F-C2AB-75DE-EA56-574844B66EE7}"/>
              </a:ext>
            </a:extLst>
          </p:cNvPr>
          <p:cNvGrpSpPr/>
          <p:nvPr/>
        </p:nvGrpSpPr>
        <p:grpSpPr>
          <a:xfrm>
            <a:off x="4670300" y="3248863"/>
            <a:ext cx="3901213" cy="685800"/>
            <a:chOff x="1296" y="1824"/>
            <a:chExt cx="2976" cy="432"/>
          </a:xfrm>
        </p:grpSpPr>
        <p:sp>
          <p:nvSpPr>
            <p:cNvPr id="20" name="圆角矩形 141325">
              <a:extLst>
                <a:ext uri="{FF2B5EF4-FFF2-40B4-BE49-F238E27FC236}">
                  <a16:creationId xmlns:a16="http://schemas.microsoft.com/office/drawing/2014/main" id="{35FF89EE-E945-4B62-F390-9BAF88224C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50000">
                  <a:srgbClr val="DCECF8"/>
                </a:gs>
                <a:gs pos="100000">
                  <a:schemeClr val="hlink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1" name="菱形 141326">
              <a:extLst>
                <a:ext uri="{FF2B5EF4-FFF2-40B4-BE49-F238E27FC236}">
                  <a16:creationId xmlns:a16="http://schemas.microsoft.com/office/drawing/2014/main" id="{F20AD7B9-71F4-07D8-35C5-DBAAC161F977}"/>
                </a:ext>
              </a:extLst>
            </p:cNvPr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2" name="文本框 141327">
              <a:extLst>
                <a:ext uri="{FF2B5EF4-FFF2-40B4-BE49-F238E27FC236}">
                  <a16:creationId xmlns:a16="http://schemas.microsoft.com/office/drawing/2014/main" id="{041BDB0F-827C-067D-FF8F-C9EF39ADDE98}"/>
                </a:ext>
              </a:extLst>
            </p:cNvPr>
            <p:cNvSpPr txBox="1"/>
            <p:nvPr/>
          </p:nvSpPr>
          <p:spPr>
            <a:xfrm>
              <a:off x="1680" y="1934"/>
              <a:ext cx="2160" cy="2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/>
              <a:r>
                <a:rPr lang="zh-CN" altLang="en-US" sz="2000" dirty="0">
                  <a:solidFill>
                    <a:schemeClr val="tx1"/>
                  </a:solidFill>
                </a:rPr>
                <a:t>任务</a:t>
              </a:r>
              <a:r>
                <a:rPr lang="en-US" altLang="zh-CN" sz="2000" dirty="0">
                  <a:solidFill>
                    <a:schemeClr val="tx1"/>
                  </a:solidFill>
                </a:rPr>
                <a:t>5.8 </a:t>
              </a:r>
              <a:r>
                <a:rPr lang="zh-CN" altLang="en-US" sz="2000" dirty="0">
                  <a:solidFill>
                    <a:schemeClr val="tx1"/>
                  </a:solidFill>
                </a:rPr>
                <a:t>使用游标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23" name="文本框 141328">
              <a:extLst>
                <a:ext uri="{FF2B5EF4-FFF2-40B4-BE49-F238E27FC236}">
                  <a16:creationId xmlns:a16="http://schemas.microsoft.com/office/drawing/2014/main" id="{088050C6-C448-8736-C489-29B84622C461}"/>
                </a:ext>
              </a:extLst>
            </p:cNvPr>
            <p:cNvSpPr txBox="1"/>
            <p:nvPr/>
          </p:nvSpPr>
          <p:spPr>
            <a:xfrm>
              <a:off x="1392" y="1886"/>
              <a:ext cx="224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dirty="0"/>
                <a:t>8</a:t>
              </a:r>
              <a:endParaRPr lang="en-US" altLang="zh-CN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组合 141329">
            <a:extLst>
              <a:ext uri="{FF2B5EF4-FFF2-40B4-BE49-F238E27FC236}">
                <a16:creationId xmlns:a16="http://schemas.microsoft.com/office/drawing/2014/main" id="{BF7C75EE-6F5D-A3D3-F7B0-63FA41C55CE8}"/>
              </a:ext>
            </a:extLst>
          </p:cNvPr>
          <p:cNvGrpSpPr/>
          <p:nvPr/>
        </p:nvGrpSpPr>
        <p:grpSpPr>
          <a:xfrm>
            <a:off x="4666297" y="3941375"/>
            <a:ext cx="3901213" cy="882650"/>
            <a:chOff x="1296" y="1824"/>
            <a:chExt cx="2976" cy="556"/>
          </a:xfrm>
        </p:grpSpPr>
        <p:sp>
          <p:nvSpPr>
            <p:cNvPr id="25" name="圆角矩形 141330">
              <a:extLst>
                <a:ext uri="{FF2B5EF4-FFF2-40B4-BE49-F238E27FC236}">
                  <a16:creationId xmlns:a16="http://schemas.microsoft.com/office/drawing/2014/main" id="{9138E5E1-7C53-27C3-9296-41871A1ABC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rgbClr val="E9E5EC"/>
                </a:gs>
                <a:gs pos="100000">
                  <a:schemeClr val="folHlink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" name="菱形 141331">
              <a:extLst>
                <a:ext uri="{FF2B5EF4-FFF2-40B4-BE49-F238E27FC236}">
                  <a16:creationId xmlns:a16="http://schemas.microsoft.com/office/drawing/2014/main" id="{93105A6E-6DCC-540E-E596-C2E60DA674C0}"/>
                </a:ext>
              </a:extLst>
            </p:cNvPr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7" name="文本框 141332">
              <a:extLst>
                <a:ext uri="{FF2B5EF4-FFF2-40B4-BE49-F238E27FC236}">
                  <a16:creationId xmlns:a16="http://schemas.microsoft.com/office/drawing/2014/main" id="{B7B7E015-98FB-7B89-DB6A-325B722BF831}"/>
                </a:ext>
              </a:extLst>
            </p:cNvPr>
            <p:cNvSpPr txBox="1"/>
            <p:nvPr/>
          </p:nvSpPr>
          <p:spPr>
            <a:xfrm>
              <a:off x="1680" y="1934"/>
              <a:ext cx="2296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eaLnBrk="0" hangingPunct="0"/>
              <a:r>
                <a:rPr lang="zh-CN" altLang="en-US" sz="2000" dirty="0">
                  <a:solidFill>
                    <a:schemeClr val="tx1"/>
                  </a:solidFill>
                </a:rPr>
                <a:t>任务</a:t>
              </a:r>
              <a:r>
                <a:rPr lang="en-US" altLang="zh-CN" sz="2000" dirty="0">
                  <a:solidFill>
                    <a:schemeClr val="tx1"/>
                  </a:solidFill>
                </a:rPr>
                <a:t>5.9</a:t>
              </a:r>
              <a:r>
                <a:rPr lang="zh-CN" altLang="en-US" sz="2000" dirty="0">
                  <a:solidFill>
                    <a:schemeClr val="tx1"/>
                  </a:solidFill>
                </a:rPr>
                <a:t>使用序列</a:t>
              </a:r>
            </a:p>
            <a:p>
              <a:pPr algn="l" eaLnBrk="0" hangingPunct="0"/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28" name="文本框 141333">
              <a:extLst>
                <a:ext uri="{FF2B5EF4-FFF2-40B4-BE49-F238E27FC236}">
                  <a16:creationId xmlns:a16="http://schemas.microsoft.com/office/drawing/2014/main" id="{60461530-AFB0-2345-517E-F6F6A181B47C}"/>
                </a:ext>
              </a:extLst>
            </p:cNvPr>
            <p:cNvSpPr txBox="1"/>
            <p:nvPr/>
          </p:nvSpPr>
          <p:spPr>
            <a:xfrm>
              <a:off x="1393" y="18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</a:rPr>
                <a:t>9</a:t>
              </a:r>
            </a:p>
          </p:txBody>
        </p:sp>
      </p:grpSp>
    </p:spTree>
  </p:cSld>
  <p:clrMapOvr>
    <a:masterClrMapping/>
  </p:clrMapOvr>
  <p:transition spd="med">
    <p:circl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271"/>
            <a:ext cx="6321425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5.3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管理索引</a:t>
            </a:r>
            <a:r>
              <a:rPr lang="en-US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创建</a:t>
            </a:r>
            <a:endParaRPr lang="zh-CN" altLang="zh-CN" dirty="0"/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BC27A39A-E0FA-3BD9-15F9-382FA95F8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1268760"/>
            <a:ext cx="8273231" cy="5196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5531965"/>
      </p:ext>
    </p:extLst>
  </p:cSld>
  <p:clrMapOvr>
    <a:masterClrMapping/>
  </p:clrMapOvr>
  <p:transition spd="med">
    <p:circl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271"/>
            <a:ext cx="6321425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5.3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管理索引</a:t>
            </a:r>
            <a:r>
              <a:rPr lang="en-US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创建</a:t>
            </a:r>
            <a:endParaRPr lang="zh-CN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358D94-F901-F024-4774-8208EF179D86}"/>
              </a:ext>
            </a:extLst>
          </p:cNvPr>
          <p:cNvSpPr txBox="1"/>
          <p:nvPr/>
        </p:nvSpPr>
        <p:spPr>
          <a:xfrm>
            <a:off x="546100" y="1910268"/>
            <a:ext cx="8274372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en-US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语法格式：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CREATE [OR REPLACE] [CLUSTER|NOT PARTIAL][UNIQUE | BITMAP| SPATIAL] INDEX 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索引名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ON [&lt;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模式名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&gt;.]&lt;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表名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&gt;(&lt;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索引列定义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&gt;{,&lt;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索引列定义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&gt;})  [GLOBAL] [&lt;STORAGE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子句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 [NOSORT] [ONLINE];</a:t>
            </a:r>
          </a:p>
          <a:p>
            <a:pPr indent="266700" algn="just"/>
            <a:endParaRPr lang="en-US" altLang="zh-CN" kern="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indent="266700" algn="just"/>
            <a:r>
              <a:rPr lang="zh-CN" altLang="en-US" sz="2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例子：</a:t>
            </a:r>
            <a:endParaRPr lang="en-US" altLang="zh-CN" sz="2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b="1" kern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b="1" kern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index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"DEV".IDX_TEL </a:t>
            </a:r>
            <a:r>
              <a:rPr lang="en-US" altLang="zh-CN" sz="1800" b="1" kern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on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"DEV"."DEV_PERSON"("M_TEL");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endParaRPr lang="en-US" altLang="zh-CN" sz="2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2093379"/>
      </p:ext>
    </p:extLst>
  </p:cSld>
  <p:clrMapOvr>
    <a:masterClrMapping/>
  </p:clrMapOvr>
  <p:transition spd="med">
    <p:circl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271"/>
            <a:ext cx="6321425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5.3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管理索引</a:t>
            </a:r>
            <a:r>
              <a:rPr lang="en-US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删除</a:t>
            </a:r>
            <a:endParaRPr lang="zh-CN" altLang="zh-CN" dirty="0"/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58DB41EF-DD9E-D7CF-8766-49117D1ABE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223983"/>
            <a:ext cx="5256584" cy="3960440"/>
          </a:xfrm>
          <a:ln>
            <a:solidFill>
              <a:schemeClr val="accent1"/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11269D9-DB67-9B87-B1EB-ACFD15AC7B1C}"/>
              </a:ext>
            </a:extLst>
          </p:cNvPr>
          <p:cNvSpPr txBox="1"/>
          <p:nvPr/>
        </p:nvSpPr>
        <p:spPr>
          <a:xfrm>
            <a:off x="899592" y="5184423"/>
            <a:ext cx="684076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60705" algn="just"/>
            <a:r>
              <a:rPr lang="zh-CN" altLang="zh-CN" sz="2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或语句操作：</a:t>
            </a:r>
          </a:p>
          <a:p>
            <a:pPr marL="228600" indent="560705" algn="just"/>
            <a:r>
              <a:rPr lang="en-US" altLang="zh-CN" sz="2400" kern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drop index </a:t>
            </a:r>
            <a:r>
              <a:rPr lang="en-US" altLang="zh-CN" sz="2400" kern="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dev.IDX_TEL</a:t>
            </a:r>
            <a:r>
              <a:rPr lang="en-US" altLang="zh-CN" sz="2400" kern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2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9488336"/>
      </p:ext>
    </p:extLst>
  </p:cSld>
  <p:clrMapOvr>
    <a:masterClrMapping/>
  </p:clrMapOvr>
  <p:transition spd="med">
    <p:circl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253186"/>
            <a:ext cx="6321425" cy="84459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工单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5.3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管理索引</a:t>
            </a:r>
            <a:endParaRPr lang="zh-CN" altLang="zh-CN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88F856B-D310-5448-49B9-9F0A3FD05B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711" y="1196752"/>
            <a:ext cx="8330753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527282"/>
      </p:ext>
    </p:extLst>
  </p:cSld>
  <p:clrMapOvr>
    <a:masterClrMapping/>
  </p:clrMapOvr>
  <p:transition spd="med">
    <p:circl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1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5.4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使用视图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22B07C-2A09-BBE4-A83D-5281FA39B3E4}"/>
              </a:ext>
            </a:extLst>
          </p:cNvPr>
          <p:cNvSpPr txBox="1"/>
          <p:nvPr/>
        </p:nvSpPr>
        <p:spPr>
          <a:xfrm>
            <a:off x="403225" y="1556792"/>
            <a:ext cx="7560840" cy="4090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rgbClr val="CC0000"/>
              </a:buClr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chemeClr val="tx1"/>
                </a:solidFill>
              </a:rPr>
              <a:t>概念</a:t>
            </a:r>
            <a:endParaRPr lang="en-US" altLang="zh-CN" b="1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Clr>
                <a:srgbClr val="CC0000"/>
              </a:buClr>
            </a:pPr>
            <a:r>
              <a:rPr lang="zh-CN" altLang="en-US" sz="1800" kern="100" dirty="0">
                <a:solidFill>
                  <a:schemeClr val="tx1"/>
                </a:solidFill>
                <a:latin typeface="Times New Roman" panose="02020603050405020304" pitchFamily="18" charset="0"/>
              </a:rPr>
              <a:t>  </a:t>
            </a:r>
            <a:endParaRPr lang="en-US" altLang="zh-CN" sz="1800" kern="1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Clr>
                <a:srgbClr val="CC0000"/>
              </a:buClr>
            </a:pPr>
            <a:r>
              <a:rPr lang="zh-CN" altLang="en-US" sz="1800" kern="100" dirty="0">
                <a:solidFill>
                  <a:schemeClr val="tx1"/>
                </a:solidFill>
                <a:latin typeface="Times New Roman" panose="02020603050405020304" pitchFamily="18" charset="0"/>
              </a:rPr>
              <a:t>     视图被看成是虚拟表，并不表示任何物理数据，只是用来查看数据的视窗而已。视图与真正的数据表很类似，也是由一组命名的列和数据行所组成，其内容由查询语句所定义。</a:t>
            </a:r>
            <a:endParaRPr lang="en-US" altLang="zh-CN" sz="1800" kern="1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Clr>
                <a:srgbClr val="CC0000"/>
              </a:buClr>
            </a:pPr>
            <a:endParaRPr lang="en-US" altLang="zh-CN" sz="1800" kern="1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Clr>
                <a:srgbClr val="CC0000"/>
              </a:buClr>
              <a:buFont typeface="Wingdings" panose="05000000000000000000" pitchFamily="2" charset="2"/>
              <a:buChar char="v"/>
            </a:pPr>
            <a:r>
              <a:rPr lang="zh-CN" altLang="zh-CN" b="1" dirty="0">
                <a:solidFill>
                  <a:schemeClr val="tx1"/>
                </a:solidFill>
              </a:rPr>
              <a:t>语法格式</a:t>
            </a:r>
            <a:endParaRPr lang="en-US" altLang="zh-CN" b="1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Clr>
                <a:srgbClr val="CC0000"/>
              </a:buClr>
              <a:buFont typeface="Wingdings" panose="05000000000000000000" pitchFamily="2" charset="2"/>
              <a:buChar char="v"/>
            </a:pPr>
            <a:endParaRPr lang="zh-CN" altLang="zh-CN" b="1" dirty="0">
              <a:solidFill>
                <a:schemeClr val="tx1"/>
              </a:solidFill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CREATE [OR REPLACE] VIEW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[&lt;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模式名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&gt;.]&lt;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视图名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&gt;[(&lt;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列名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{,&lt;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列名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&gt;})]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AS 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查询说明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[WITH [LOCAL|CASCADED]CHECK OPTION]|[with read only]; 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查询说明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&gt;::=&lt;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表查询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| 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表连接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表查询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&gt;::=&lt;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子查询表达式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&gt;[ORDER BY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子句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] 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136308"/>
      </p:ext>
    </p:extLst>
  </p:cSld>
  <p:clrMapOvr>
    <a:masterClrMapping/>
  </p:clrMapOvr>
  <p:transition spd="med">
    <p:circl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5.4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使用视图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D5371D-F6F4-AFE4-1AA0-88CA55E75DB3}"/>
              </a:ext>
            </a:extLst>
          </p:cNvPr>
          <p:cNvSpPr txBox="1"/>
          <p:nvPr/>
        </p:nvSpPr>
        <p:spPr>
          <a:xfrm>
            <a:off x="185541" y="1628800"/>
            <a:ext cx="8568951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60705" algn="just"/>
            <a:r>
              <a:rPr lang="en-US" altLang="zh-CN" sz="20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altLang="zh-CN" sz="20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示例</a:t>
            </a:r>
            <a:r>
              <a:rPr lang="en-US" altLang="zh-CN" sz="20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5.4]</a:t>
            </a:r>
            <a:r>
              <a:rPr lang="zh-CN" altLang="zh-CN" sz="20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任务：</a:t>
            </a:r>
            <a:r>
              <a:rPr lang="zh-CN" altLang="zh-CN" sz="20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创建员工通讯录视图（姓名，邮箱，手机号），并将其修改为只读，再删除该视图。</a:t>
            </a:r>
          </a:p>
          <a:p>
            <a:pPr indent="560705" algn="just"/>
            <a:r>
              <a:rPr lang="zh-CN" altLang="zh-CN" sz="20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任务完成过程：</a:t>
            </a:r>
            <a:endParaRPr lang="zh-CN" altLang="zh-CN" sz="2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60705" algn="just"/>
            <a:r>
              <a:rPr lang="en-US" altLang="zh-CN" sz="20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0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创建视图</a:t>
            </a:r>
          </a:p>
          <a:p>
            <a:pPr marL="228600" indent="560705" algn="just"/>
            <a:r>
              <a:rPr lang="en-US" altLang="zh-CN" sz="2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view </a:t>
            </a:r>
            <a:r>
              <a:rPr lang="en-US" altLang="zh-CN" sz="2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dev.tv_Person</a:t>
            </a:r>
            <a:endParaRPr lang="zh-CN" altLang="zh-CN" sz="2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2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endParaRPr lang="zh-CN" altLang="zh-CN" sz="2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2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 </a:t>
            </a:r>
            <a:r>
              <a:rPr lang="en-US" altLang="zh-CN" sz="2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name,mail_box,m_tel</a:t>
            </a:r>
            <a:r>
              <a:rPr lang="en-US" altLang="zh-CN" sz="2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from </a:t>
            </a:r>
            <a:r>
              <a:rPr lang="en-US" altLang="zh-CN" sz="2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dev.dev_person</a:t>
            </a:r>
            <a:r>
              <a:rPr lang="en-US" altLang="zh-CN" sz="2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2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60705" algn="just"/>
            <a:r>
              <a:rPr lang="en-US" altLang="zh-CN" sz="20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0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修改视图</a:t>
            </a:r>
          </a:p>
          <a:p>
            <a:pPr marL="228600" indent="560705" algn="just"/>
            <a:r>
              <a:rPr lang="en-US" altLang="zh-CN" sz="2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view </a:t>
            </a:r>
            <a:r>
              <a:rPr lang="en-US" altLang="zh-CN" sz="2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dev.tv_Person</a:t>
            </a:r>
            <a:endParaRPr lang="zh-CN" altLang="zh-CN" sz="2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2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endParaRPr lang="zh-CN" altLang="zh-CN" sz="2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2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 </a:t>
            </a:r>
            <a:r>
              <a:rPr lang="en-US" altLang="zh-CN" sz="2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name,mail_box,m_tel</a:t>
            </a:r>
            <a:r>
              <a:rPr lang="en-US" altLang="zh-CN" sz="2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from </a:t>
            </a:r>
            <a:r>
              <a:rPr lang="en-US" altLang="zh-CN" sz="2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dev.dev_person</a:t>
            </a:r>
            <a:endParaRPr lang="zh-CN" altLang="zh-CN" sz="2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2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with check OPTION;</a:t>
            </a:r>
            <a:endParaRPr lang="zh-CN" altLang="zh-CN" sz="2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60705" algn="just"/>
            <a:r>
              <a:rPr lang="en-US" altLang="zh-CN" sz="20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20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删除视图</a:t>
            </a:r>
          </a:p>
          <a:p>
            <a:pPr marL="228600" indent="560705" algn="just"/>
            <a:r>
              <a:rPr lang="en-US" altLang="zh-CN" sz="2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drop view </a:t>
            </a:r>
            <a:r>
              <a:rPr lang="en-US" altLang="zh-CN" sz="2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dev.tv_person</a:t>
            </a:r>
            <a:r>
              <a:rPr lang="en-US" altLang="zh-CN" sz="2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2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1761588"/>
      </p:ext>
    </p:extLst>
  </p:cSld>
  <p:clrMapOvr>
    <a:masterClrMapping/>
  </p:clrMapOvr>
  <p:transition spd="med">
    <p:circl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1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工单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5.4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管理视图</a:t>
            </a:r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DD631D4-B01E-29A6-1239-D84792CA1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604" y="1304981"/>
            <a:ext cx="7128792" cy="516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870264"/>
      </p:ext>
    </p:extLst>
  </p:cSld>
  <p:clrMapOvr>
    <a:masterClrMapping/>
  </p:clrMapOvr>
  <p:transition spd="med">
    <p:circl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5.5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使用存储过程</a:t>
            </a:r>
            <a:endParaRPr lang="zh-CN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007D2B-84C7-71E6-A72A-EE83A34074B8}"/>
              </a:ext>
            </a:extLst>
          </p:cNvPr>
          <p:cNvSpPr txBox="1"/>
          <p:nvPr/>
        </p:nvSpPr>
        <p:spPr>
          <a:xfrm>
            <a:off x="539552" y="1628800"/>
            <a:ext cx="820891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en-US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语法格式：</a:t>
            </a:r>
            <a:endParaRPr lang="en-US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的语法如下：</a:t>
            </a: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CREATE [OR REPLACE ] PROCEDURE&lt;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过程声明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&gt;&lt;AS_OR_IS&gt;&lt;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模块体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过程声明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::= 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存储过程名定义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[WITH  ENCRYPTION][(&lt;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参数名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参数模式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参数类型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默认值表达式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 {,&lt;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参数名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参数模式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参数类型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 [&lt;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默认值表达式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 })][&lt;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调用权限子句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存储过程名定义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::=[&lt;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模式名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&gt;.]&lt;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存储过程名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&lt;AS_OR_IS&gt;::= AS | IS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模块体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::= [&lt;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声明部分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BEGIN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执行部分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[&lt;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异常处理部分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END [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存储过程名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2058718"/>
      </p:ext>
    </p:extLst>
  </p:cSld>
  <p:clrMapOvr>
    <a:masterClrMapping/>
  </p:clrMapOvr>
  <p:transition spd="med">
    <p:circl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5.5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使用存储过程</a:t>
            </a:r>
            <a:endParaRPr lang="zh-CN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007D2B-84C7-71E6-A72A-EE83A34074B8}"/>
              </a:ext>
            </a:extLst>
          </p:cNvPr>
          <p:cNvSpPr txBox="1"/>
          <p:nvPr/>
        </p:nvSpPr>
        <p:spPr>
          <a:xfrm>
            <a:off x="539552" y="1628800"/>
            <a:ext cx="820891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60705" algn="just"/>
            <a:r>
              <a:rPr lang="en-US" altLang="zh-CN" sz="36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altLang="zh-CN" sz="36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示例</a:t>
            </a:r>
            <a:r>
              <a:rPr lang="en-US" altLang="zh-CN" sz="36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5.5] </a:t>
            </a:r>
            <a:r>
              <a:rPr lang="zh-CN" altLang="zh-CN" sz="3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按要求创建存储过程：</a:t>
            </a:r>
            <a:endParaRPr lang="en-US" altLang="zh-CN" sz="36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60705" algn="just"/>
            <a:endParaRPr lang="zh-CN" altLang="zh-CN" sz="36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60705" algn="just"/>
            <a:r>
              <a:rPr lang="en-US" altLang="zh-CN" sz="3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3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指定人员类别（参数）的人员清单（姓名，手机号码）；</a:t>
            </a:r>
          </a:p>
          <a:p>
            <a:pPr indent="560705" algn="just"/>
            <a:r>
              <a:rPr lang="en-US" altLang="zh-CN" sz="3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3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对该存储过程进行加密处理；</a:t>
            </a:r>
          </a:p>
          <a:p>
            <a:pPr indent="560705" algn="just"/>
            <a:r>
              <a:rPr lang="en-US" altLang="zh-CN" sz="3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3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存储过程的调用；</a:t>
            </a:r>
          </a:p>
          <a:p>
            <a:pPr indent="560705" algn="just"/>
            <a:r>
              <a:rPr lang="en-US" altLang="zh-CN" sz="3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zh-CN" sz="3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删除该存储过程。</a:t>
            </a:r>
          </a:p>
        </p:txBody>
      </p:sp>
    </p:spTree>
    <p:extLst>
      <p:ext uri="{BB962C8B-B14F-4D97-AF65-F5344CB8AC3E}">
        <p14:creationId xmlns:p14="http://schemas.microsoft.com/office/powerpoint/2010/main" val="3056530623"/>
      </p:ext>
    </p:extLst>
  </p:cSld>
  <p:clrMapOvr>
    <a:masterClrMapping/>
  </p:clrMapOvr>
  <p:transition spd="med">
    <p:circl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5.5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使用存储过程</a:t>
            </a:r>
            <a:endParaRPr lang="zh-CN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007D2B-84C7-71E6-A72A-EE83A34074B8}"/>
              </a:ext>
            </a:extLst>
          </p:cNvPr>
          <p:cNvSpPr txBox="1"/>
          <p:nvPr/>
        </p:nvSpPr>
        <p:spPr>
          <a:xfrm>
            <a:off x="0" y="1628800"/>
            <a:ext cx="9036496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60705" algn="just"/>
            <a:r>
              <a:rPr lang="en-US" altLang="zh-CN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创建</a:t>
            </a:r>
            <a:endParaRPr lang="en-US" altLang="zh-CN" sz="1200" kern="0" dirty="0">
              <a:solidFill>
                <a:schemeClr val="tx1">
                  <a:lumMod val="60000"/>
                  <a:lumOff val="40000"/>
                </a:schemeClr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PROCEDURE 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dev.Proc_Person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(pos in out char(10))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 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 select 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name,m_tel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from 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dev.dev_person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where 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per_pos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=pos;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 exception –</a:t>
            </a:r>
            <a:r>
              <a:rPr lang="zh-CN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异常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    when others then null;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60705" algn="just"/>
            <a:r>
              <a:rPr lang="en-US" altLang="zh-CN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修改</a:t>
            </a: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PROCEDURE 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dev.Proc_Person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with encryption  (pos in out char(10))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 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 select 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name,m_tel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from 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dev.dev_person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where 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per_pos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=pos;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 exception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    when others then null;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60705" algn="just"/>
            <a:r>
              <a:rPr lang="en-US" altLang="zh-CN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执行调用</a:t>
            </a: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execute 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dev.Proc_Person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'</a:t>
            </a:r>
            <a:r>
              <a:rPr lang="zh-CN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管理人员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';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execute 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dev.Proc_Person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'</a:t>
            </a:r>
            <a:r>
              <a:rPr lang="zh-CN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技术人员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’;</a:t>
            </a:r>
            <a:endParaRPr lang="en-US" altLang="zh-CN" sz="1200" kern="1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228600" indent="560705" algn="just"/>
            <a:r>
              <a:rPr lang="en-US" altLang="zh-CN" sz="1200" kern="100" dirty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4.</a:t>
            </a:r>
            <a:r>
              <a:rPr lang="zh-CN" altLang="en-US" sz="1200" kern="100" dirty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删除</a:t>
            </a:r>
            <a:endParaRPr lang="en-US" altLang="zh-CN" sz="1200" kern="100" dirty="0">
              <a:solidFill>
                <a:schemeClr val="tx1">
                  <a:lumMod val="60000"/>
                  <a:lumOff val="40000"/>
                </a:schemeClr>
              </a:solidFill>
              <a:latin typeface="Times New Roman" panose="02020603050405020304" pitchFamily="18" charset="0"/>
            </a:endParaRPr>
          </a:p>
          <a:p>
            <a:pPr marL="228600" indent="560705" algn="just"/>
            <a:endParaRPr lang="zh-CN" altLang="zh-CN" sz="1200" kern="100" dirty="0">
              <a:solidFill>
                <a:schemeClr val="tx1">
                  <a:lumMod val="60000"/>
                  <a:lumOff val="40000"/>
                </a:schemeClr>
              </a:solidFill>
              <a:latin typeface="Times New Roman" panose="02020603050405020304" pitchFamily="18" charset="0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drop procedure 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dev.Proc.Person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;--</a:t>
            </a:r>
            <a:r>
              <a:rPr lang="zh-CN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删除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675158"/>
      </p:ext>
    </p:extLst>
  </p:cSld>
  <p:clrMapOvr>
    <a:masterClrMapping/>
  </p:clrMapOvr>
  <p:transition spd="med"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object 2"/>
          <p:cNvSpPr>
            <a:spLocks noGrp="1"/>
          </p:cNvSpPr>
          <p:nvPr>
            <p:ph type="title"/>
          </p:nvPr>
        </p:nvSpPr>
        <p:spPr>
          <a:xfrm>
            <a:off x="793750" y="528796"/>
            <a:ext cx="3684588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en-US" dirty="0">
                <a:sym typeface="+mn-ea"/>
              </a:rPr>
              <a:t>学习目标</a:t>
            </a:r>
            <a:endParaRPr lang="zh-CN" altLang="zh-CN" dirty="0"/>
          </a:p>
        </p:txBody>
      </p:sp>
      <p:sp>
        <p:nvSpPr>
          <p:cNvPr id="34818" name="object 3"/>
          <p:cNvSpPr txBox="1"/>
          <p:nvPr/>
        </p:nvSpPr>
        <p:spPr>
          <a:xfrm>
            <a:off x="793750" y="1556792"/>
            <a:ext cx="7145337" cy="4481099"/>
          </a:xfrm>
          <a:prstGeom prst="rect">
            <a:avLst/>
          </a:prstGeom>
          <a:noFill/>
          <a:ln w="9525">
            <a:noFill/>
          </a:ln>
        </p:spPr>
        <p:txBody>
          <a:bodyPr lIns="0" tIns="12065" rIns="0" bIns="0" anchor="t" anchorCtr="0">
            <a:spAutoFit/>
          </a:bodyPr>
          <a:lstStyle/>
          <a:p>
            <a:pPr marL="342900" marR="0" lvl="0" indent="560705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1" lang="zh-CN" altLang="zh-CN" sz="16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知识目标：</a:t>
            </a:r>
            <a:endParaRPr kumimoji="1" lang="zh-CN" altLang="zh-CN" sz="1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①　	理解表、约束的相关概念。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②　	理解索引、视图、游标、序列相关概念。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③　	理解存储过程、存储函数和触发器的相关概念</a:t>
            </a:r>
            <a:endParaRPr kumimoji="1" lang="en-US" altLang="zh-CN" sz="1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endParaRPr kumimoji="1" lang="zh-CN" altLang="zh-CN" sz="1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lvl="0" indent="2667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tabLst>
                <a:tab pos="638175" algn="l"/>
              </a:tabLst>
              <a:defRPr/>
            </a:pPr>
            <a:r>
              <a:rPr kumimoji="1" lang="zh-CN" altLang="zh-CN" sz="16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能力目标：</a:t>
            </a:r>
            <a:endParaRPr kumimoji="1" lang="en-US" altLang="zh-CN" sz="1600" b="1" kern="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sym typeface="+mn-ea"/>
            </a:endParaRPr>
          </a:p>
          <a:p>
            <a:pPr marL="342900"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①　	能够根根据实体</a:t>
            </a:r>
            <a:r>
              <a:rPr kumimoji="1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</a:t>
            </a:r>
            <a:r>
              <a:rPr kumimoji="1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属性图创建表。</a:t>
            </a:r>
          </a:p>
          <a:p>
            <a:pPr marL="342900"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②　	能够根据业务场景创建相关约束。</a:t>
            </a:r>
          </a:p>
          <a:p>
            <a:pPr marL="342900"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③　	能够使用</a:t>
            </a:r>
            <a:r>
              <a:rPr kumimoji="1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SQL</a:t>
            </a:r>
            <a:r>
              <a:rPr kumimoji="1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语句创建索引、视图、游标、序列。</a:t>
            </a:r>
          </a:p>
          <a:p>
            <a:pPr marL="342900"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④　	使用</a:t>
            </a:r>
            <a:r>
              <a:rPr kumimoji="1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SQL</a:t>
            </a:r>
            <a:r>
              <a:rPr kumimoji="1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语句创建存储过程、存储函数和触发器。</a:t>
            </a:r>
          </a:p>
          <a:p>
            <a:pPr marL="342900"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endParaRPr kumimoji="1" lang="zh-CN" altLang="zh-CN" sz="1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endParaRPr kumimoji="1" lang="zh-CN" altLang="zh-CN" sz="1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3"/>
          </p:nvPr>
        </p:nvSpPr>
        <p:spPr>
          <a:xfrm>
            <a:off x="1873250" y="3111500"/>
            <a:ext cx="4927600" cy="320675"/>
          </a:xfrm>
        </p:spPr>
        <p:txBody>
          <a:bodyPr vert="horz" wrap="square" lIns="0" tIns="43180" rIns="0" bIns="0" rtlCol="0">
            <a:spAutoFit/>
          </a:bodyPr>
          <a:lstStyle/>
          <a:p>
            <a:pPr marL="12700" marR="0" lvl="0" indent="0" algn="ctr" defTabSz="914400" rtl="0" eaLnBrk="1" fontAlgn="base" latinLnBrk="0" hangingPunct="1">
              <a:lnSpc>
                <a:spcPct val="100000"/>
              </a:lnSpc>
              <a:spcBef>
                <a:spcPts val="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1600" b="1" i="0" u="none" strike="noStrike" kern="1200" cap="none" spc="-5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Laravel</a:t>
            </a:r>
            <a:r>
              <a:rPr kumimoji="0" sz="1600" b="1" i="0" u="none" strike="noStrike" kern="1200" cap="none" spc="-4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sz="1600" b="1" i="0" u="none" strike="noStrike" kern="1200" cap="none" spc="-5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5.2</a:t>
            </a:r>
            <a:r>
              <a:rPr kumimoji="0" sz="1600" b="1" i="0" u="none" strike="noStrike" kern="1200" cap="none" spc="-4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框架简</a:t>
            </a:r>
            <a:r>
              <a:rPr kumimoji="0" sz="1600" b="1" i="0" u="none" strike="noStrike" kern="1200" cap="none" spc="1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介</a:t>
            </a:r>
            <a:endParaRPr kumimoji="0" sz="1600" b="1" i="0" u="none" strike="noStrike" kern="1200" cap="none" spc="1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circl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5.5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使用存储过程</a:t>
            </a:r>
            <a:endParaRPr lang="zh-CN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007D2B-84C7-71E6-A72A-EE83A34074B8}"/>
              </a:ext>
            </a:extLst>
          </p:cNvPr>
          <p:cNvSpPr txBox="1"/>
          <p:nvPr/>
        </p:nvSpPr>
        <p:spPr>
          <a:xfrm>
            <a:off x="539552" y="1349735"/>
            <a:ext cx="82089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工单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5.5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管理存储过程</a:t>
            </a:r>
            <a:endParaRPr lang="zh-CN" altLang="zh-CN" sz="1800" b="1" kern="100" dirty="0"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66700" algn="just"/>
            <a:endParaRPr lang="en-US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E053641-0203-0321-7AFE-742FA9477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728916"/>
            <a:ext cx="5199620" cy="4714134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915478223"/>
      </p:ext>
    </p:extLst>
  </p:cSld>
  <p:clrMapOvr>
    <a:masterClrMapping/>
  </p:clrMapOvr>
  <p:transition spd="med">
    <p:circl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5.6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使用存储</a:t>
            </a:r>
            <a:r>
              <a:rPr lang="zh-CN" altLang="en-US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endParaRPr lang="zh-CN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007D2B-84C7-71E6-A72A-EE83A34074B8}"/>
              </a:ext>
            </a:extLst>
          </p:cNvPr>
          <p:cNvSpPr txBox="1"/>
          <p:nvPr/>
        </p:nvSpPr>
        <p:spPr>
          <a:xfrm>
            <a:off x="539552" y="1349735"/>
            <a:ext cx="8208912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定义存储函数的语法如下：</a:t>
            </a:r>
            <a:endParaRPr lang="en-US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CREATE [OR REPLACE ] FUNCTION 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函数声明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&gt;&lt;AS_OR_IS&gt;&lt;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模块体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函数声明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::= 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存储函数名定义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[WITH  ENCRYPTION][FOR CALCULATE][(&lt;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参数名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参数模式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参数类型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默认值表达式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&gt;]{,&lt;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参数名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参数模式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参数类型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默认值表达式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&gt;]})]RETURN 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返回数据类型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调用选项子句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&gt;][PIPELINED]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存储函数名定义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::=[&lt;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模式名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&gt;.]&lt;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存储函数名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调用选项子句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::= 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调用选项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{&lt;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调用选项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&gt;}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调用选项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::= 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调用权限子句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| DETERMINISTIC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&lt;AS_OR_IS&gt;::= AS | IS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模块体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::= [&lt;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声明部分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BEGIN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执行部分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[&lt;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异常处理部分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END [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存储函数名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endParaRPr lang="zh-CN" altLang="zh-CN" sz="1800" b="1" kern="100" dirty="0"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66700" algn="just"/>
            <a:endParaRPr lang="en-US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6915080"/>
      </p:ext>
    </p:extLst>
  </p:cSld>
  <p:clrMapOvr>
    <a:masterClrMapping/>
  </p:clrMapOvr>
  <p:transition spd="med">
    <p:circl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5.6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使用存储</a:t>
            </a:r>
            <a:r>
              <a:rPr lang="zh-CN" altLang="en-US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endParaRPr lang="zh-CN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007D2B-84C7-71E6-A72A-EE83A34074B8}"/>
              </a:ext>
            </a:extLst>
          </p:cNvPr>
          <p:cNvSpPr txBox="1"/>
          <p:nvPr/>
        </p:nvSpPr>
        <p:spPr>
          <a:xfrm>
            <a:off x="539552" y="1349735"/>
            <a:ext cx="820891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60705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【示例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5.6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】按要求完成任务：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建立函数，实现通过姓名查找对应的手机号码；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修改该函数为加密；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执行该函数；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删除该函数。</a:t>
            </a:r>
          </a:p>
          <a:p>
            <a:pPr indent="266700" algn="just"/>
            <a:endParaRPr lang="zh-CN" altLang="zh-CN" sz="1800" b="1" kern="100" dirty="0"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66700" algn="just"/>
            <a:endParaRPr lang="en-US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2793767"/>
      </p:ext>
    </p:extLst>
  </p:cSld>
  <p:clrMapOvr>
    <a:masterClrMapping/>
  </p:clrMapOvr>
  <p:transition spd="med">
    <p:circl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5.6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使用存储</a:t>
            </a:r>
            <a:r>
              <a:rPr lang="zh-CN" altLang="en-US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endParaRPr lang="zh-CN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007D2B-84C7-71E6-A72A-EE83A34074B8}"/>
              </a:ext>
            </a:extLst>
          </p:cNvPr>
          <p:cNvSpPr txBox="1"/>
          <p:nvPr/>
        </p:nvSpPr>
        <p:spPr>
          <a:xfrm>
            <a:off x="539552" y="1349735"/>
            <a:ext cx="8208912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60705" algn="just"/>
            <a:r>
              <a:rPr lang="zh-CN" altLang="zh-CN" sz="12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任务完成过程如下：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2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12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建立函数，实现通过姓名查找对应的手机号码；</a:t>
            </a: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function dev.fun_look4tel (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pname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in char(20))  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return char(11)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 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ptel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char(11) :='';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return (select 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m_tel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from 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dev.dev_person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where name=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pname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);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exception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   when others then null;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2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12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修改该函数为加密；</a:t>
            </a: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function dev.fun_look4tel with encryption (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pname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in char(20))  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return char(11)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 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ptel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char(11) :='';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return (select 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m_tel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from 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dev.dev_person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where name=</a:t>
            </a:r>
            <a:r>
              <a:rPr lang="en-US" altLang="zh-CN" sz="12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pname</a:t>
            </a:r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);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exception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   when others then null;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28600" indent="560705" algn="just"/>
            <a:r>
              <a:rPr lang="en-US" altLang="zh-CN" sz="12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endParaRPr lang="zh-CN" altLang="zh-CN" sz="1200" b="1" kern="100" dirty="0"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66700" algn="just"/>
            <a:endParaRPr lang="en-US" altLang="zh-CN" sz="12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0800059"/>
      </p:ext>
    </p:extLst>
  </p:cSld>
  <p:clrMapOvr>
    <a:masterClrMapping/>
  </p:clrMapOvr>
  <p:transition spd="med">
    <p:circl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5.6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使用存储</a:t>
            </a:r>
            <a:r>
              <a:rPr lang="zh-CN" altLang="en-US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endParaRPr lang="zh-CN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AF0AB3-966D-34CD-54D4-B889CFC38B82}"/>
              </a:ext>
            </a:extLst>
          </p:cNvPr>
          <p:cNvSpPr txBox="1"/>
          <p:nvPr/>
        </p:nvSpPr>
        <p:spPr>
          <a:xfrm>
            <a:off x="251520" y="5157192"/>
            <a:ext cx="82743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执行该函数；</a:t>
            </a: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 dev.FUN_LOOK4TEL('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王五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');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删除该函数。</a:t>
            </a:r>
            <a:endParaRPr lang="en-US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drop FUNCTION dev.FUN_LOOK4TEL;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8" name="图片 1">
            <a:extLst>
              <a:ext uri="{FF2B5EF4-FFF2-40B4-BE49-F238E27FC236}">
                <a16:creationId xmlns:a16="http://schemas.microsoft.com/office/drawing/2014/main" id="{71E4920F-7B9E-8788-7423-889D6B2184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90626"/>
            <a:ext cx="4274736" cy="3678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5780672"/>
      </p:ext>
    </p:extLst>
  </p:cSld>
  <p:clrMapOvr>
    <a:masterClrMapping/>
  </p:clrMapOvr>
  <p:transition spd="med">
    <p:circl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5.6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使用存储</a:t>
            </a:r>
            <a:r>
              <a:rPr lang="zh-CN" altLang="en-US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endParaRPr lang="zh-CN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AF0AB3-966D-34CD-54D4-B889CFC38B82}"/>
              </a:ext>
            </a:extLst>
          </p:cNvPr>
          <p:cNvSpPr txBox="1"/>
          <p:nvPr/>
        </p:nvSpPr>
        <p:spPr>
          <a:xfrm>
            <a:off x="-108520" y="1268760"/>
            <a:ext cx="8274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工单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5.6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管理存储函数</a:t>
            </a:r>
            <a:endParaRPr lang="zh-CN" altLang="zh-CN" sz="1800" b="1" kern="100" dirty="0"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07AD153-C5D7-F66A-CAAB-113C9E3021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1638092"/>
            <a:ext cx="5572256" cy="478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135053"/>
      </p:ext>
    </p:extLst>
  </p:cSld>
  <p:clrMapOvr>
    <a:masterClrMapping/>
  </p:clrMapOvr>
  <p:transition spd="med">
    <p:circl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253186"/>
            <a:ext cx="6321425" cy="84459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D33058-1956-8A80-EF45-7B88EDA8DA0B}"/>
              </a:ext>
            </a:extLst>
          </p:cNvPr>
          <p:cNvSpPr txBox="1"/>
          <p:nvPr/>
        </p:nvSpPr>
        <p:spPr>
          <a:xfrm>
            <a:off x="2276475" y="3110340"/>
            <a:ext cx="4591050" cy="3897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sz="18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1800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sz="18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sz="1800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sz="18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1800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sz="18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sz="1800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sz="18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1800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sz="18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sz="1800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sz="18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1800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sz="18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sz="1800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sz="24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2400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sz="24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sz="2400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A2AF87-72ED-A110-F543-4B9F05CE501C}"/>
              </a:ext>
            </a:extLst>
          </p:cNvPr>
          <p:cNvSpPr txBox="1"/>
          <p:nvPr/>
        </p:nvSpPr>
        <p:spPr>
          <a:xfrm>
            <a:off x="683568" y="1340768"/>
            <a:ext cx="7560840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zh-CN" altLang="zh-CN" sz="16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表触发器语法</a:t>
            </a:r>
            <a:endParaRPr lang="zh-CN" altLang="zh-CN" sz="16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CREATE [OR REPLACE] TRIGGER [&lt;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模式名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&gt;.]&lt;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触发器名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[WITH  ENCRYPTION]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触发限制描述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[REFERENCING &lt;</a:t>
            </a:r>
            <a:r>
              <a:rPr lang="en-US" altLang="zh-CN" sz="16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trig_referencing_list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&gt;][FOR EACH {ROW | STATEMENT}][WHEN (&lt;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条件表达式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&gt;)]&lt;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触发器体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en-US" altLang="zh-CN" sz="16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trig_referencing_list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&gt;::= &lt;referencing_1&gt;|&lt;referencing_2&gt;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&lt;referencing_1&gt;::=OLD [ROW] [AS] 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引用变量名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 NEW [ROW] [AS] 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引用变量名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&lt;referencing_2&gt;::=NEW [ROW] [AS] 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引用变量名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 OLD [ROW] [AS] 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引用变量名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触发限制描述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&gt;::=&lt;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触发限制描述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1&gt; | 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触发限制描述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2&gt;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触发限制描述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1&gt;::= &lt;BEFORE|AFTER&gt; 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触发事件列表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[LOCAL] ON 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触发表名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触发限制描述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2&gt;::= INSTEAD OF 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触发事件列表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[LOCAL] ON 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触发视图名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触发表名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&gt;::=[&lt;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模式名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&gt;.]&lt;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基表名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触发事件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&gt;::=INSERT|DELETE|{UPDATE|{UPDATE OF&lt;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触发列清单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&gt;}}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触发事件列表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&gt;::=&lt;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触发事件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| {&lt;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触发事件列表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OR &lt;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触发事件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&gt;}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7634492"/>
      </p:ext>
    </p:extLst>
  </p:cSld>
  <p:clrMapOvr>
    <a:masterClrMapping/>
  </p:clrMapOvr>
  <p:transition spd="med">
    <p:circl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BA6A04-716A-24D2-DB4B-652E6CB9DDDC}"/>
              </a:ext>
            </a:extLst>
          </p:cNvPr>
          <p:cNvSpPr txBox="1"/>
          <p:nvPr/>
        </p:nvSpPr>
        <p:spPr>
          <a:xfrm>
            <a:off x="683568" y="1484784"/>
            <a:ext cx="792088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【示例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5.7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】按下列要求完成任务：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DEV.DEV_PERSON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上建立触发器，当修改列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Name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altLang="zh-CN" sz="18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M_Tel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中的值时提示“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UPDATE OPERATION ON COLUMNS Name OR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M_Tel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OF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DEV_Person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”。</a:t>
            </a:r>
          </a:p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任务完成过程如下：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SET SCHEMA DEV; 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设置默认模式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TRIGGER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TRG_Person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AFTER UPDATE OF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Name,M_Tel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ON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DEV.Dev_Person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PRINT 'UPDATE OPERATION ON COLUMNS Name OR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M_Tel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OF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DEV_Person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SET SCHEMA SYSDBA; 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返回到原来的模式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548691"/>
      </p:ext>
    </p:extLst>
  </p:cSld>
  <p:clrMapOvr>
    <a:masterClrMapping/>
  </p:clrMapOvr>
  <p:transition spd="med">
    <p:circl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BA6A04-716A-24D2-DB4B-652E6CB9DDDC}"/>
              </a:ext>
            </a:extLst>
          </p:cNvPr>
          <p:cNvSpPr txBox="1"/>
          <p:nvPr/>
        </p:nvSpPr>
        <p:spPr>
          <a:xfrm>
            <a:off x="683568" y="1484784"/>
            <a:ext cx="792088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【示例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5.7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】按下列要求完成任务：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DEV.DEV_PERSON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上建立触发器，当修改列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Name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altLang="zh-CN" sz="18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M_Tel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中的值时提示“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UPDATE OPERATION ON COLUMNS Name OR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M_Tel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OF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DEV_Person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”。</a:t>
            </a:r>
          </a:p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任务完成过程如下：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SET SCHEMA DEV; 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设置默认模式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TRIGGER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TRG_Person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AFTER UPDATE OF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Name,M_Tel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ON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DEV.Dev_Person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PRINT 'UPDATE OPERATION ON COLUMNS Name OR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M_Tel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OF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DEV_Person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SET SCHEMA SYSDBA; 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返回到原来的模式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5554018"/>
      </p:ext>
    </p:extLst>
  </p:cSld>
  <p:clrMapOvr>
    <a:masterClrMapping/>
  </p:clrMapOvr>
  <p:transition spd="med">
    <p:circl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BA6A04-716A-24D2-DB4B-652E6CB9DDDC}"/>
              </a:ext>
            </a:extLst>
          </p:cNvPr>
          <p:cNvSpPr txBox="1"/>
          <p:nvPr/>
        </p:nvSpPr>
        <p:spPr>
          <a:xfrm>
            <a:off x="683568" y="1484784"/>
            <a:ext cx="792088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【示例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5.8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】按下列要求完成任务：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DEV.DEV_PERSON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上建立触发器，当执行插入或删除操作时提示“对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表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DEV_Person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执行了插入或删除操作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”。</a:t>
            </a:r>
          </a:p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任务完成过程如下：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SET SCHEMA DEV;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TRIGGER TRG_INS_DEL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AFTER INSERT OR DELETE ON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DEV.DEV_Person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PRINT ‘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对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表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DEV_Person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执行了插入或删除操作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’;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SET SCHEMA SYSDBA;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3494691"/>
      </p:ext>
    </p:extLst>
  </p:cSld>
  <p:clrMapOvr>
    <a:masterClrMapping/>
  </p:clrMapOvr>
  <p:transition spd="med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object 2"/>
          <p:cNvSpPr>
            <a:spLocks noGrp="1"/>
          </p:cNvSpPr>
          <p:nvPr>
            <p:ph type="title"/>
          </p:nvPr>
        </p:nvSpPr>
        <p:spPr>
          <a:xfrm>
            <a:off x="777875" y="427196"/>
            <a:ext cx="4057650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en-US" dirty="0">
                <a:sym typeface="+mn-ea"/>
              </a:rPr>
              <a:t>学习目标</a:t>
            </a:r>
            <a:endParaRPr lang="zh-CN" altLang="zh-CN" dirty="0"/>
          </a:p>
        </p:txBody>
      </p:sp>
      <p:sp>
        <p:nvSpPr>
          <p:cNvPr id="35842" name="object 3"/>
          <p:cNvSpPr txBox="1"/>
          <p:nvPr/>
        </p:nvSpPr>
        <p:spPr>
          <a:xfrm>
            <a:off x="1089025" y="1368425"/>
            <a:ext cx="7067550" cy="1719189"/>
          </a:xfrm>
          <a:prstGeom prst="rect">
            <a:avLst/>
          </a:prstGeom>
          <a:noFill/>
          <a:ln w="9525">
            <a:noFill/>
          </a:ln>
        </p:spPr>
        <p:txBody>
          <a:bodyPr lIns="0" tIns="12065" rIns="0" bIns="0" anchor="t" anchorCtr="0">
            <a:spAutoFit/>
          </a:bodyPr>
          <a:lstStyle/>
          <a:p>
            <a:pPr marL="342900" marR="0" lvl="0" indent="2667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tabLst>
                <a:tab pos="638175" algn="l"/>
              </a:tabLst>
              <a:defRPr/>
            </a:pPr>
            <a:r>
              <a:rPr kumimoji="1" lang="zh-CN" altLang="zh-CN" sz="16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素质目标：</a:t>
            </a:r>
            <a:endParaRPr kumimoji="1" lang="zh-CN" altLang="en-US" sz="1600" b="1" kern="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sym typeface="+mn-ea"/>
            </a:endParaRP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①　	通过对比学习法，坚定“四个自信”。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②　	培养学生认真细致、一丝不苟的工作态度。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③　	培养学生严谨科学、规范标准的职业素养。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endParaRPr kumimoji="1" lang="zh-CN" altLang="zh-CN" sz="1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circl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BA6A04-716A-24D2-DB4B-652E6CB9DDDC}"/>
              </a:ext>
            </a:extLst>
          </p:cNvPr>
          <p:cNvSpPr txBox="1"/>
          <p:nvPr/>
        </p:nvSpPr>
        <p:spPr>
          <a:xfrm>
            <a:off x="683568" y="1484784"/>
            <a:ext cx="792088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【示例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5.9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】按下列要求完成任务：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在表</a:t>
            </a:r>
            <a:r>
              <a:rPr lang="en-US" altLang="zh-CN" sz="18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DEV_Person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中建立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delete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元组级（行级）触发器；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删除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ID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3-5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的记录；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观察触发器执行的次数。</a:t>
            </a:r>
          </a:p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任务完成过程如下：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--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建立元组级触发器</a:t>
            </a: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SET SCHEMA DEV;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TRIGGER TRG_DEL_ROW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BEFORE DELETE ON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DEV_Person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FOR EACH ROW -- 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元组级：此子句一定不能省略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PRINT 'DELETE' || :OLD.NAME|| ' ON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DEV_Person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';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删除记录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Detele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from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DEV_Person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where ID&gt;=3 AND ID&lt;=5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记录被删除的行数和触发器执行次数，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</a:rPr>
              <a:t> 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次数是否相等，为什么？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0193761"/>
      </p:ext>
    </p:extLst>
  </p:cSld>
  <p:clrMapOvr>
    <a:masterClrMapping/>
  </p:clrMapOvr>
  <p:transition spd="med">
    <p:circl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BA6A04-716A-24D2-DB4B-652E6CB9DDDC}"/>
              </a:ext>
            </a:extLst>
          </p:cNvPr>
          <p:cNvSpPr txBox="1"/>
          <p:nvPr/>
        </p:nvSpPr>
        <p:spPr>
          <a:xfrm>
            <a:off x="683568" y="1484784"/>
            <a:ext cx="792088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【示例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5.10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】按下列要求完成任务：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在表</a:t>
            </a:r>
            <a:r>
              <a:rPr lang="en-US" altLang="zh-CN" sz="18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DEV_Person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中建立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delete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语句级触发器；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删除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ID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3-5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的记录；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观察触发器执行的次数。</a:t>
            </a:r>
          </a:p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任务完成过程如下：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--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建立触发器</a:t>
            </a: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TRIGGER TRG_INS_ST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AFTER DELETE ON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DEV_Person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FOR EACH STATEMENT -- 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语句级：此子句可省略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PRINT 'DELETE ON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DEV_Person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';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SET SCHEMA SYSDBA;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删除记录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Detele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from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DEV_Person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where ID&gt;=3 AND ID&lt;=5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记录被删除的行数和触发器执行次数，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</a:rPr>
              <a:t> 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次数是否相等，为什么？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5568183"/>
      </p:ext>
    </p:extLst>
  </p:cSld>
  <p:clrMapOvr>
    <a:masterClrMapping/>
  </p:clrMapOvr>
  <p:transition spd="med">
    <p:circl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BA6A04-716A-24D2-DB4B-652E6CB9DDDC}"/>
              </a:ext>
            </a:extLst>
          </p:cNvPr>
          <p:cNvSpPr txBox="1"/>
          <p:nvPr/>
        </p:nvSpPr>
        <p:spPr>
          <a:xfrm>
            <a:off x="683568" y="1484784"/>
            <a:ext cx="792088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【示例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5.11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BEFORE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触发器举例。</a:t>
            </a: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SET SCHEMA DEV;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TRIGGER TRG_INS_BEFORE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BEFORE INSERT ON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DEV_Place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FOR EACH ROW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:NEW.ID:=:NEW.ID+1; --ID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号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+1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SET SCHEMA SYSDBA;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验证触发器效果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insert into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dev.dev_place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values(6,'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片剂车间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'); --ID=6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 * from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dev.dev_place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 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确认插入后的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ID=7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60705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该触发器在插入一条记录前，将记录中 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ID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列的值加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1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49695446"/>
      </p:ext>
    </p:extLst>
  </p:cSld>
  <p:clrMapOvr>
    <a:masterClrMapping/>
  </p:clrMapOvr>
  <p:transition spd="med">
    <p:circl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BA6A04-716A-24D2-DB4B-652E6CB9DDDC}"/>
              </a:ext>
            </a:extLst>
          </p:cNvPr>
          <p:cNvSpPr txBox="1"/>
          <p:nvPr/>
        </p:nvSpPr>
        <p:spPr>
          <a:xfrm>
            <a:off x="683568" y="1484784"/>
            <a:ext cx="792088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60705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利用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AFTER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触发器实现数据的操作日志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记录操作时间、地点、人物和事件。</a:t>
            </a:r>
          </a:p>
          <a:p>
            <a:pPr indent="266700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）创建用于存放数据日志的表</a:t>
            </a: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 table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dev.op_his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3350"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ID BIGINT IDENTITY(1,1) , 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自增列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3350" indent="508000" algn="just"/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OP_Time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datetime,--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时间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3350"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OP_IP VARCHAR(30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）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,--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ip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地址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3350"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OP_USER VARCHAR(20),--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操作用户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3350" indent="508000" algn="just"/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OP_E_Tab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VARCHAR(30),--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表名字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3350"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OP_E_OP VARCHAR(30) 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操作方法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9815708"/>
      </p:ext>
    </p:extLst>
  </p:cSld>
  <p:clrMapOvr>
    <a:masterClrMapping/>
  </p:clrMapOvr>
  <p:transition spd="med">
    <p:circl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BA6A04-716A-24D2-DB4B-652E6CB9DDDC}"/>
              </a:ext>
            </a:extLst>
          </p:cNvPr>
          <p:cNvSpPr txBox="1"/>
          <p:nvPr/>
        </p:nvSpPr>
        <p:spPr>
          <a:xfrm>
            <a:off x="683568" y="1484784"/>
            <a:ext cx="792088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3400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）创建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AFTER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触发器</a:t>
            </a: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SET SCHEMA DEV;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TRIGGER TRG_INS_AFTER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AFTER INSERT ON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DEV.Dev_Place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FOR EACH ROW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635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INSERT INTO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DEV.OP_His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op_time,op_ip,op_user,op_e_tab,op_e_op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635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VALUES(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getdate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(),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UTL_INADDR.get_host_address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(),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635000" algn="just"/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user,'dev.dev_place','insert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');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insert into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dev.dev_place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values(8,'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液剂车间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');  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测试触发器功能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 * from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dev.OP_HIS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查看结果，如图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5-16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所示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2581147"/>
      </p:ext>
    </p:extLst>
  </p:cSld>
  <p:clrMapOvr>
    <a:masterClrMapping/>
  </p:clrMapOvr>
  <p:transition spd="med">
    <p:circl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BA6A04-716A-24D2-DB4B-652E6CB9DDDC}"/>
              </a:ext>
            </a:extLst>
          </p:cNvPr>
          <p:cNvSpPr txBox="1"/>
          <p:nvPr/>
        </p:nvSpPr>
        <p:spPr>
          <a:xfrm>
            <a:off x="179512" y="1484784"/>
            <a:ext cx="79208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【示例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5.12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AFTER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触发器举例。</a:t>
            </a:r>
            <a:endParaRPr lang="en-US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7970" algn="just"/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628F3E60-0F0E-438E-E4B1-A06996A71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90294"/>
            <a:ext cx="7676994" cy="1066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4589886"/>
      </p:ext>
    </p:extLst>
  </p:cSld>
  <p:clrMapOvr>
    <a:masterClrMapping/>
  </p:clrMapOvr>
  <p:transition spd="med">
    <p:circl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BA6A04-716A-24D2-DB4B-652E6CB9DDDC}"/>
              </a:ext>
            </a:extLst>
          </p:cNvPr>
          <p:cNvSpPr txBox="1"/>
          <p:nvPr/>
        </p:nvSpPr>
        <p:spPr>
          <a:xfrm>
            <a:off x="683568" y="1484784"/>
            <a:ext cx="7920880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60705" algn="just"/>
            <a:r>
              <a:rPr lang="zh-CN" altLang="zh-CN" sz="14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【示例</a:t>
            </a:r>
            <a:r>
              <a:rPr lang="en-US" altLang="zh-CN" sz="14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5.13</a:t>
            </a:r>
            <a:r>
              <a:rPr lang="zh-CN" altLang="zh-CN" sz="14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en-US" altLang="zh-CN" sz="1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INSTEAD OF </a:t>
            </a:r>
            <a:r>
              <a:rPr lang="zh-CN" altLang="zh-CN" sz="1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触发器举例。</a:t>
            </a:r>
          </a:p>
          <a:p>
            <a:pPr indent="560705" algn="just"/>
            <a:r>
              <a:rPr lang="en-US" altLang="zh-CN" sz="1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INSTEAD OF </a:t>
            </a:r>
            <a:r>
              <a:rPr lang="zh-CN" altLang="zh-CN" sz="1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触发器会接管原来的触发动作，它只能创建在视图上，不能创建在表上，此例进行演示。</a:t>
            </a:r>
          </a:p>
          <a:p>
            <a:pPr marL="1143000" lvl="2" indent="-228600" algn="just">
              <a:buFont typeface="+mj-lt"/>
              <a:buAutoNum type="arabicPeriod"/>
            </a:pPr>
            <a:r>
              <a:rPr lang="zh-CN" altLang="zh-CN" sz="1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创建视图 </a:t>
            </a:r>
          </a:p>
          <a:p>
            <a:pPr indent="508000" algn="just"/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VIEW </a:t>
            </a:r>
            <a:r>
              <a:rPr lang="en-US" altLang="zh-CN" sz="14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DEV.V_Person</a:t>
            </a:r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endParaRPr lang="zh-CN" altLang="zh-CN" sz="1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AS</a:t>
            </a:r>
            <a:endParaRPr lang="zh-CN" altLang="zh-CN" sz="1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SELECT </a:t>
            </a:r>
            <a:r>
              <a:rPr lang="en-US" altLang="zh-CN" sz="14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ID,NAME,M_Tel</a:t>
            </a:r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from </a:t>
            </a:r>
            <a:r>
              <a:rPr lang="en-US" altLang="zh-CN" sz="14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DEV.DEV_Person</a:t>
            </a:r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algn="just">
              <a:buFont typeface="+mj-lt"/>
              <a:buAutoNum type="arabicPeriod"/>
            </a:pPr>
            <a:r>
              <a:rPr lang="zh-CN" altLang="zh-CN" sz="1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创建</a:t>
            </a:r>
            <a:r>
              <a:rPr lang="en-US" altLang="zh-CN" sz="1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instead of </a:t>
            </a:r>
            <a:r>
              <a:rPr lang="zh-CN" altLang="zh-CN" sz="1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触发器</a:t>
            </a:r>
          </a:p>
          <a:p>
            <a:pPr indent="508000" algn="just"/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TRIGGER TRI_INSTEAD_OF</a:t>
            </a:r>
            <a:endParaRPr lang="zh-CN" altLang="zh-CN" sz="1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INSTEAD OF INSERT ON </a:t>
            </a:r>
            <a:r>
              <a:rPr lang="en-US" altLang="zh-CN" sz="14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DEV.V_Person</a:t>
            </a:r>
            <a:endParaRPr lang="zh-CN" altLang="zh-CN" sz="1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FOR EACH ROW</a:t>
            </a:r>
            <a:endParaRPr lang="zh-CN" altLang="zh-CN" sz="1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print '</a:t>
            </a:r>
            <a:r>
              <a:rPr lang="zh-CN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原语句失效，由此语句代替</a:t>
            </a:r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.';</a:t>
            </a:r>
            <a:endParaRPr lang="zh-CN" altLang="zh-CN" sz="1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algn="just">
              <a:buFont typeface="+mj-lt"/>
              <a:buAutoNum type="arabicPeriod"/>
            </a:pPr>
            <a:r>
              <a:rPr lang="zh-CN" altLang="zh-CN" sz="1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测试</a:t>
            </a:r>
          </a:p>
          <a:p>
            <a:pPr indent="508000" algn="just"/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INSERT INTO </a:t>
            </a:r>
            <a:r>
              <a:rPr lang="en-US" altLang="zh-CN" sz="14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DEV.V_Person</a:t>
            </a:r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values(10,'</a:t>
            </a:r>
            <a:r>
              <a:rPr lang="zh-CN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小花</a:t>
            </a:r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','15815840789');</a:t>
            </a:r>
            <a:endParaRPr lang="zh-CN" altLang="zh-CN" sz="1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algn="just">
              <a:buFont typeface="+mj-lt"/>
              <a:buAutoNum type="arabicPeriod"/>
            </a:pPr>
            <a:r>
              <a:rPr lang="zh-CN" altLang="zh-CN" sz="1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结果</a:t>
            </a:r>
          </a:p>
          <a:p>
            <a:pPr indent="508000" algn="just"/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 * FROM </a:t>
            </a:r>
            <a:r>
              <a:rPr lang="en-US" altLang="zh-CN" sz="14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DEV.V_Person</a:t>
            </a:r>
            <a:r>
              <a:rPr lang="en-US" altLang="zh-CN" sz="14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;</a:t>
            </a:r>
            <a:endParaRPr lang="zh-CN" altLang="zh-CN" sz="1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60705" algn="just"/>
            <a:r>
              <a:rPr lang="en-US" altLang="zh-CN" sz="1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确认没有（</a:t>
            </a:r>
            <a:r>
              <a:rPr lang="en-US" altLang="zh-CN" sz="1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1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）中插入的数据。</a:t>
            </a:r>
          </a:p>
        </p:txBody>
      </p:sp>
    </p:spTree>
    <p:extLst>
      <p:ext uri="{BB962C8B-B14F-4D97-AF65-F5344CB8AC3E}">
        <p14:creationId xmlns:p14="http://schemas.microsoft.com/office/powerpoint/2010/main" val="1201238932"/>
      </p:ext>
    </p:extLst>
  </p:cSld>
  <p:clrMapOvr>
    <a:masterClrMapping/>
  </p:clrMapOvr>
  <p:transition spd="med">
    <p:circl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BA6A04-716A-24D2-DB4B-652E6CB9DDDC}"/>
              </a:ext>
            </a:extLst>
          </p:cNvPr>
          <p:cNvSpPr txBox="1"/>
          <p:nvPr/>
        </p:nvSpPr>
        <p:spPr>
          <a:xfrm>
            <a:off x="683568" y="1484784"/>
            <a:ext cx="792088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/>
            <a:r>
              <a:rPr lang="zh-CN" altLang="zh-CN" sz="10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【示例</a:t>
            </a:r>
            <a:r>
              <a:rPr lang="en-US" altLang="zh-CN" sz="10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5.14</a:t>
            </a:r>
            <a:r>
              <a:rPr lang="zh-CN" altLang="zh-CN" sz="10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zh-CN" altLang="zh-CN" sz="10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我们用 </a:t>
            </a:r>
            <a:r>
              <a:rPr lang="en-US" altLang="zh-CN" sz="10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DEV.DEV_Place</a:t>
            </a:r>
            <a:r>
              <a:rPr lang="en-US" altLang="zh-CN" sz="10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10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表为例，并在其上创建了所有四种</a:t>
            </a:r>
            <a:r>
              <a:rPr lang="en-US" altLang="zh-CN" sz="10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UPDATE </a:t>
            </a:r>
            <a:r>
              <a:rPr lang="zh-CN" altLang="zh-CN" sz="10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触发器，即之前、之后、行级前和行级后。其代码如下：</a:t>
            </a: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SET SCHEMA OTHER;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TRIGGER </a:t>
            </a:r>
            <a:r>
              <a:rPr lang="en-US" altLang="zh-CN" sz="1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Reader_Before_St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BEFORE UPDATE ON </a:t>
            </a:r>
            <a:r>
              <a:rPr lang="en-US" altLang="zh-CN" sz="1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DEV.DEV_Place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66750" indent="560705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insert into </a:t>
            </a:r>
            <a:r>
              <a:rPr lang="en-US" altLang="zh-CN" sz="1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dev.op_his</a:t>
            </a:r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1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op_e_op</a:t>
            </a:r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 values( '1BEFORE UPDATE TRIGGER FIRED');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TRIGGER </a:t>
            </a:r>
            <a:r>
              <a:rPr lang="en-US" altLang="zh-CN" sz="1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Reader_After_St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AFTER UPDATE ON </a:t>
            </a:r>
            <a:r>
              <a:rPr lang="en-US" altLang="zh-CN" sz="1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DEV.DEV_Place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00100" indent="560705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insert into </a:t>
            </a:r>
            <a:r>
              <a:rPr lang="en-US" altLang="zh-CN" sz="1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dev.op_his</a:t>
            </a:r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1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op_e_op</a:t>
            </a:r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 values('2AFTER UPDATE TRIGGER FIRED');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TRIGGER </a:t>
            </a:r>
            <a:r>
              <a:rPr lang="en-US" altLang="zh-CN" sz="1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Reader_Before_Row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BEFORE UPDATE ON </a:t>
            </a:r>
            <a:r>
              <a:rPr lang="en-US" altLang="zh-CN" sz="1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DEV.DEV_Place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FOR EACH ROW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00100" indent="560705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insert into </a:t>
            </a:r>
            <a:r>
              <a:rPr lang="en-US" altLang="zh-CN" sz="1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dev.op_his</a:t>
            </a:r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1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op_e_op</a:t>
            </a:r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 values('3BEFORE UPDATE EACH ROW TRIGGER FIRED');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TRIGGER </a:t>
            </a:r>
            <a:r>
              <a:rPr lang="en-US" altLang="zh-CN" sz="1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Reader_After_Row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AFTER UPDATE ON </a:t>
            </a:r>
            <a:r>
              <a:rPr lang="en-US" altLang="zh-CN" sz="1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DEV.DEV_Place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FOR EACH ROW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00100" indent="560705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insert into </a:t>
            </a:r>
            <a:r>
              <a:rPr lang="en-US" altLang="zh-CN" sz="1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dev.op_his</a:t>
            </a:r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10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op_e_op</a:t>
            </a:r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 values('4AFTER UPDATE EACH ROW TRIGGER FIRED');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0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SET SCHEMA SYSDBA;</a:t>
            </a:r>
            <a:endParaRPr lang="zh-CN" altLang="zh-CN" sz="10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5790622"/>
      </p:ext>
    </p:extLst>
  </p:cSld>
  <p:clrMapOvr>
    <a:masterClrMapping/>
  </p:clrMapOvr>
  <p:transition spd="med">
    <p:circl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BA6A04-716A-24D2-DB4B-652E6CB9DDDC}"/>
              </a:ext>
            </a:extLst>
          </p:cNvPr>
          <p:cNvSpPr txBox="1"/>
          <p:nvPr/>
        </p:nvSpPr>
        <p:spPr>
          <a:xfrm>
            <a:off x="683568" y="1484784"/>
            <a:ext cx="792088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60705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【示例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5.15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创建一个触发器，当修改主设备表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DEV_MAIN_DEV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中的主管人员时将修改前后的值记录到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OP_HIS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表中。</a:t>
            </a:r>
          </a:p>
          <a:p>
            <a:pPr indent="560705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解：（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）触发器语句</a:t>
            </a: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TRIGGER TRI_UP_PERSON 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AFTER UPDATE ON DEV_MAIN_DEV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FOR EACH ROW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DECLARE OP_VAL VARCHAR(200) :='A';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SET OP_VAL=:OLD.PERSON_ID||'-&gt;'||:NEW.PERSON_ID; 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旧值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—&gt;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新值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INSERT INTO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DEV.OP_His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op_time,op_ip,op_user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op_e_tab,op_e_op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VALUES(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getdate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(),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UTL_INADDR.get_host_address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(),user,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'DEV_MAIN_DEV',OP_VAL);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5419036"/>
      </p:ext>
    </p:extLst>
  </p:cSld>
  <p:clrMapOvr>
    <a:masterClrMapping/>
  </p:clrMapOvr>
  <p:transition spd="med">
    <p:circl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BA6A04-716A-24D2-DB4B-652E6CB9DDDC}"/>
              </a:ext>
            </a:extLst>
          </p:cNvPr>
          <p:cNvSpPr txBox="1"/>
          <p:nvPr/>
        </p:nvSpPr>
        <p:spPr>
          <a:xfrm>
            <a:off x="683568" y="1484784"/>
            <a:ext cx="792088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560705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【示例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5.16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当执行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ALTER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语句时，记录到操作历史表（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OP_HIS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）。</a:t>
            </a:r>
          </a:p>
          <a:p>
            <a:pPr indent="560705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</a:p>
          <a:p>
            <a:pPr indent="560705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CREATE OR REPLACE TRIGGER TRI_ALT_EVENT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AFTER ALTER ON DATABASE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BEGIN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INSERT INTO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DEV.OP_His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op_time,op_ip,op_user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,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op_e_tab,op_e_op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)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VALUES(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getdate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(),</a:t>
            </a:r>
            <a:r>
              <a:rPr lang="en-US" altLang="zh-CN" sz="1800" kern="0" dirty="0" err="1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UTL_INADDR.get_host_address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(),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  user,'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事件触发器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','ALTER');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08000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END;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60705" algn="just"/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（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2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）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执行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ALTER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语句触发触发器</a:t>
            </a:r>
          </a:p>
          <a:p>
            <a:pPr marL="533400" indent="560705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ALTER TABLE DEV.DEV_MAIN_DEV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533400" indent="560705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MODIFY USE_STATE BIT;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560705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）查询操作历史表确认触发器执行结果</a:t>
            </a:r>
          </a:p>
          <a:p>
            <a:pPr marL="533400" indent="560705" algn="just"/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SELECT * FROM DEV.OP_HIS;--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结果如图</a:t>
            </a:r>
            <a:r>
              <a:rPr lang="en-US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5-19</a:t>
            </a:r>
            <a:r>
              <a:rPr lang="zh-CN" altLang="zh-CN" sz="1800" kern="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所示。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4923966"/>
      </p:ext>
    </p:extLst>
  </p:cSld>
  <p:clrMapOvr>
    <a:masterClrMapping/>
  </p:clrMapOvr>
  <p:transition spd="med"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思想引领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励志故事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马晓东</a:t>
            </a:r>
            <a:endParaRPr lang="en-US" altLang="zh-CN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dirty="0"/>
              <a:t>健康码</a:t>
            </a:r>
            <a:endParaRPr lang="en-US" altLang="zh-CN" dirty="0"/>
          </a:p>
          <a:p>
            <a:r>
              <a:rPr lang="zh-CN" altLang="en-US" dirty="0"/>
              <a:t>行程码</a:t>
            </a:r>
          </a:p>
        </p:txBody>
      </p:sp>
    </p:spTree>
  </p:cSld>
  <p:clrMapOvr>
    <a:masterClrMapping/>
  </p:clrMapOvr>
  <p:transition spd="med">
    <p:circl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使用触发器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BA6A04-716A-24D2-DB4B-652E6CB9DDDC}"/>
              </a:ext>
            </a:extLst>
          </p:cNvPr>
          <p:cNvSpPr txBox="1"/>
          <p:nvPr/>
        </p:nvSpPr>
        <p:spPr>
          <a:xfrm>
            <a:off x="-540568" y="1260927"/>
            <a:ext cx="7920880" cy="508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6870" algn="ctr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sz="1800" b="1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工单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5.7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管理触发器</a:t>
            </a:r>
            <a:endParaRPr lang="zh-CN" altLang="zh-CN" sz="1800" b="1" kern="100" dirty="0"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B7AC52C-5270-F15D-0F8F-FAF9FE0A2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769143"/>
            <a:ext cx="4771869" cy="457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897613"/>
      </p:ext>
    </p:extLst>
  </p:cSld>
  <p:clrMapOvr>
    <a:masterClrMapping/>
  </p:clrMapOvr>
  <p:transition spd="med">
    <p:circl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253186"/>
            <a:ext cx="6321425" cy="84459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5.8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使用游标</a:t>
            </a:r>
            <a:endParaRPr lang="zh-CN" altLang="zh-CN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C5C469-8C47-B3E2-0F70-B64965C5DC2D}"/>
              </a:ext>
            </a:extLst>
          </p:cNvPr>
          <p:cNvSpPr txBox="1"/>
          <p:nvPr/>
        </p:nvSpPr>
        <p:spPr>
          <a:xfrm>
            <a:off x="755576" y="1521634"/>
            <a:ext cx="459105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zh-CN" altLang="zh-CN" sz="2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静态游标</a:t>
            </a:r>
            <a:endParaRPr lang="en-US" altLang="zh-CN" kern="1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en-US" altLang="zh-CN" sz="2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隐式游标</a:t>
            </a:r>
            <a:endParaRPr lang="en-US" altLang="zh-CN" sz="2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/>
            <a:r>
              <a:rPr lang="en-US" altLang="zh-CN" kern="100" dirty="0">
                <a:solidFill>
                  <a:schemeClr val="tx1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kern="100" dirty="0">
                <a:solidFill>
                  <a:schemeClr val="tx1"/>
                </a:solidFill>
                <a:latin typeface="Times New Roman" panose="02020603050405020304" pitchFamily="18" charset="0"/>
              </a:rPr>
              <a:t>显式游标</a:t>
            </a:r>
            <a:endParaRPr lang="en-US" altLang="zh-CN" sz="2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/>
            <a:r>
              <a:rPr lang="en-US" altLang="zh-CN" sz="2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动态游标</a:t>
            </a:r>
            <a:endParaRPr lang="en-US" altLang="zh-CN" sz="2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just">
              <a:buFont typeface="+mj-lt"/>
              <a:buAutoNum type="arabicPeriod"/>
            </a:pPr>
            <a:endParaRPr lang="zh-CN" altLang="zh-CN" sz="24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8163657"/>
      </p:ext>
    </p:extLst>
  </p:cSld>
  <p:clrMapOvr>
    <a:masterClrMapping/>
  </p:clrMapOvr>
  <p:transition spd="med">
    <p:circl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253186"/>
            <a:ext cx="6321425" cy="84459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5.8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使用游标</a:t>
            </a:r>
            <a:endParaRPr lang="zh-CN" altLang="zh-CN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07B8FB-403C-80FA-E140-2D22803770BF}"/>
              </a:ext>
            </a:extLst>
          </p:cNvPr>
          <p:cNvSpPr txBox="1"/>
          <p:nvPr/>
        </p:nvSpPr>
        <p:spPr>
          <a:xfrm>
            <a:off x="755576" y="1268760"/>
            <a:ext cx="799288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000" dirty="0">
                <a:solidFill>
                  <a:schemeClr val="tx1"/>
                </a:solidFill>
                <a:highlight>
                  <a:srgbClr val="D3D3D3"/>
                </a:highlight>
                <a:latin typeface="Courier New" panose="02070309020205020404" pitchFamily="49" charset="0"/>
              </a:rPr>
              <a:t>--</a:t>
            </a:r>
            <a:r>
              <a:rPr lang="zh-CN" altLang="en-US" sz="2000" dirty="0">
                <a:solidFill>
                  <a:schemeClr val="tx1"/>
                </a:solidFill>
                <a:highlight>
                  <a:srgbClr val="D3D3D3"/>
                </a:highlight>
                <a:latin typeface="Courier New" panose="02070309020205020404" pitchFamily="49" charset="0"/>
              </a:rPr>
              <a:t>隐式游标</a:t>
            </a:r>
          </a:p>
          <a:p>
            <a:pPr algn="l"/>
            <a:endParaRPr lang="zh-CN" altLang="en-US" sz="2000" dirty="0">
              <a:solidFill>
                <a:schemeClr val="tx1"/>
              </a:solidFill>
              <a:latin typeface="Courier New" panose="02070309020205020404" pitchFamily="49" charset="0"/>
            </a:endParaRPr>
          </a:p>
          <a:p>
            <a:pPr algn="l"/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begin</a:t>
            </a:r>
          </a:p>
          <a:p>
            <a:pPr algn="l"/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update DEV.DEV_PERSON set sal3=sal3+1 where id=13;</a:t>
            </a:r>
          </a:p>
          <a:p>
            <a:pPr algn="l"/>
            <a:endParaRPr lang="zh-CN" altLang="en-US" sz="2000" dirty="0">
              <a:solidFill>
                <a:schemeClr val="tx1"/>
              </a:solidFill>
              <a:latin typeface="Courier New" panose="02070309020205020404" pitchFamily="49" charset="0"/>
            </a:endParaRPr>
          </a:p>
          <a:p>
            <a:pPr algn="l"/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if </a:t>
            </a:r>
            <a:r>
              <a:rPr lang="en-US" altLang="zh-CN" sz="2000" b="1" dirty="0" err="1">
                <a:solidFill>
                  <a:schemeClr val="tx1"/>
                </a:solidFill>
                <a:latin typeface="Courier New" panose="02070309020205020404" pitchFamily="49" charset="0"/>
              </a:rPr>
              <a:t>SQL%NOtFOUND</a:t>
            </a:r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 then </a:t>
            </a:r>
          </a:p>
          <a:p>
            <a:pPr algn="l"/>
            <a:r>
              <a:rPr lang="en-US" altLang="zh-CN" sz="2000" dirty="0">
                <a:solidFill>
                  <a:schemeClr val="tx1"/>
                </a:solidFill>
                <a:latin typeface="Courier New" panose="02070309020205020404" pitchFamily="49" charset="0"/>
              </a:rPr>
              <a:t>    </a:t>
            </a:r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print '</a:t>
            </a:r>
            <a:r>
              <a:rPr lang="zh-CN" altLang="en-US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没有数据被更新</a:t>
            </a:r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';</a:t>
            </a:r>
          </a:p>
          <a:p>
            <a:pPr algn="l"/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else</a:t>
            </a:r>
          </a:p>
          <a:p>
            <a:pPr algn="l"/>
            <a:r>
              <a:rPr lang="en-US" altLang="zh-CN" sz="2000" dirty="0">
                <a:solidFill>
                  <a:schemeClr val="tx1"/>
                </a:solidFill>
                <a:latin typeface="Courier New" panose="02070309020205020404" pitchFamily="49" charset="0"/>
              </a:rPr>
              <a:t>    </a:t>
            </a:r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select </a:t>
            </a:r>
            <a:r>
              <a:rPr lang="en-US" altLang="zh-CN" sz="2000" b="1" dirty="0" err="1">
                <a:solidFill>
                  <a:schemeClr val="tx1"/>
                </a:solidFill>
                <a:latin typeface="Courier New" panose="02070309020205020404" pitchFamily="49" charset="0"/>
              </a:rPr>
              <a:t>SQL%rowcount</a:t>
            </a:r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dirty="0">
                <a:solidFill>
                  <a:schemeClr val="tx1"/>
                </a:solidFill>
                <a:latin typeface="Courier New" panose="02070309020205020404" pitchFamily="49" charset="0"/>
              </a:rPr>
              <a:t>    </a:t>
            </a:r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select </a:t>
            </a:r>
            <a:r>
              <a:rPr lang="en-US" altLang="zh-CN" sz="2000" b="1" dirty="0" err="1">
                <a:solidFill>
                  <a:schemeClr val="tx1"/>
                </a:solidFill>
                <a:latin typeface="Courier New" panose="02070309020205020404" pitchFamily="49" charset="0"/>
              </a:rPr>
              <a:t>sql%isopen</a:t>
            </a:r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end if;</a:t>
            </a:r>
          </a:p>
          <a:p>
            <a:pPr algn="l"/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end;</a:t>
            </a:r>
          </a:p>
          <a:p>
            <a:pPr algn="l"/>
            <a:endParaRPr lang="zh-CN" altLang="en-US" sz="2000" dirty="0">
              <a:solidFill>
                <a:schemeClr val="tx1"/>
              </a:solidFill>
              <a:latin typeface="Courier New" panose="02070309020205020404" pitchFamily="49" charset="0"/>
            </a:endParaRPr>
          </a:p>
          <a:p>
            <a:pPr algn="l"/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rollback;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300212"/>
      </p:ext>
    </p:extLst>
  </p:cSld>
  <p:clrMapOvr>
    <a:masterClrMapping/>
  </p:clrMapOvr>
  <p:transition spd="med">
    <p:circl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253186"/>
            <a:ext cx="6321425" cy="84459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5.8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使用游标</a:t>
            </a:r>
            <a:endParaRPr lang="zh-CN" altLang="zh-CN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F12AE4-6E0C-B7E9-AFA2-A5F08BEA4BD7}"/>
              </a:ext>
            </a:extLst>
          </p:cNvPr>
          <p:cNvSpPr txBox="1"/>
          <p:nvPr/>
        </p:nvSpPr>
        <p:spPr>
          <a:xfrm>
            <a:off x="291938" y="1340768"/>
            <a:ext cx="8852062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000" dirty="0">
                <a:solidFill>
                  <a:schemeClr val="tx1"/>
                </a:solidFill>
                <a:highlight>
                  <a:srgbClr val="D3D3D3"/>
                </a:highlight>
                <a:latin typeface="Courier New" panose="02070309020205020404" pitchFamily="49" charset="0"/>
              </a:rPr>
              <a:t>--</a:t>
            </a:r>
            <a:r>
              <a:rPr lang="zh-CN" altLang="en-US" sz="2000" dirty="0">
                <a:solidFill>
                  <a:schemeClr val="tx1"/>
                </a:solidFill>
                <a:highlight>
                  <a:srgbClr val="D3D3D3"/>
                </a:highlight>
                <a:latin typeface="Courier New" panose="02070309020205020404" pitchFamily="49" charset="0"/>
              </a:rPr>
              <a:t>游标的定义</a:t>
            </a:r>
          </a:p>
          <a:p>
            <a:pPr algn="l"/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DECLARE</a:t>
            </a:r>
          </a:p>
          <a:p>
            <a:pPr algn="l"/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CURSOR c1 IS SELECT NAME FROM </a:t>
            </a:r>
            <a:r>
              <a:rPr lang="en-US" altLang="zh-CN" sz="2000" b="1" dirty="0" err="1">
                <a:solidFill>
                  <a:schemeClr val="tx1"/>
                </a:solidFill>
                <a:latin typeface="Courier New" panose="02070309020205020404" pitchFamily="49" charset="0"/>
              </a:rPr>
              <a:t>dev_main_dev</a:t>
            </a:r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 WHERE ID = 3;</a:t>
            </a:r>
          </a:p>
          <a:p>
            <a:pPr algn="l"/>
            <a:r>
              <a:rPr lang="en-US" altLang="zh-CN" sz="2000" dirty="0">
                <a:solidFill>
                  <a:schemeClr val="tx1"/>
                </a:solidFill>
                <a:latin typeface="Courier New" panose="02070309020205020404" pitchFamily="49" charset="0"/>
              </a:rPr>
              <a:t>    Var_c2 </a:t>
            </a:r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CURSOR;   --</a:t>
            </a:r>
            <a:r>
              <a:rPr lang="zh-CN" altLang="en-US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数据类型 ：游标</a:t>
            </a:r>
          </a:p>
          <a:p>
            <a:pPr algn="l"/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BEGIN</a:t>
            </a:r>
          </a:p>
          <a:p>
            <a:pPr algn="l"/>
            <a:r>
              <a:rPr lang="en-US" altLang="zh-CN" sz="2000" dirty="0">
                <a:solidFill>
                  <a:schemeClr val="tx1"/>
                </a:solidFill>
                <a:latin typeface="Courier New" panose="02070309020205020404" pitchFamily="49" charset="0"/>
              </a:rPr>
              <a:t>Var_c2 =c1;</a:t>
            </a:r>
          </a:p>
          <a:p>
            <a:pPr algn="l"/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open c2;</a:t>
            </a:r>
          </a:p>
          <a:p>
            <a:pPr algn="l"/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print c2%isopen;</a:t>
            </a:r>
          </a:p>
          <a:p>
            <a:pPr algn="l"/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close c2;</a:t>
            </a:r>
          </a:p>
          <a:p>
            <a:pPr algn="l"/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print c2%isopen;</a:t>
            </a:r>
          </a:p>
          <a:p>
            <a:pPr algn="l"/>
            <a:r>
              <a:rPr lang="en-US" altLang="zh-CN" sz="2000" b="1" dirty="0">
                <a:solidFill>
                  <a:schemeClr val="tx1"/>
                </a:solidFill>
                <a:latin typeface="Courier New" panose="02070309020205020404" pitchFamily="49" charset="0"/>
              </a:rPr>
              <a:t>END;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70143"/>
      </p:ext>
    </p:extLst>
  </p:cSld>
  <p:clrMapOvr>
    <a:masterClrMapping/>
  </p:clrMapOvr>
  <p:transition spd="med">
    <p:circl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253186"/>
            <a:ext cx="5016357" cy="84459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5.8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使用游标</a:t>
            </a:r>
            <a:endParaRPr lang="zh-CN" altLang="zh-CN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190364-6989-C82C-945A-567D7831B50B}"/>
              </a:ext>
            </a:extLst>
          </p:cNvPr>
          <p:cNvSpPr txBox="1"/>
          <p:nvPr/>
        </p:nvSpPr>
        <p:spPr>
          <a:xfrm>
            <a:off x="35496" y="1225689"/>
            <a:ext cx="885698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600" dirty="0">
                <a:solidFill>
                  <a:srgbClr val="008000"/>
                </a:solidFill>
                <a:highlight>
                  <a:srgbClr val="D3D3D3"/>
                </a:highlight>
                <a:latin typeface="Courier New" panose="02070309020205020404" pitchFamily="49" charset="0"/>
              </a:rPr>
              <a:t>--</a:t>
            </a:r>
            <a:r>
              <a:rPr lang="zh-CN" altLang="en-US" sz="1600" dirty="0">
                <a:solidFill>
                  <a:srgbClr val="008000"/>
                </a:solidFill>
                <a:highlight>
                  <a:srgbClr val="D3D3D3"/>
                </a:highlight>
                <a:latin typeface="Courier New" panose="02070309020205020404" pitchFamily="49" charset="0"/>
              </a:rPr>
              <a:t>游标的遍历：发设备责任人通知</a:t>
            </a:r>
          </a:p>
          <a:p>
            <a:pPr algn="l"/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set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SCHEMA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dev</a:t>
            </a:r>
            <a:r>
              <a:rPr lang="en-US" altLang="zh-CN" sz="16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endParaRPr lang="zh-CN" altLang="en-US" sz="1600" dirty="0">
              <a:latin typeface="Courier New" panose="02070309020205020404" pitchFamily="49" charset="0"/>
            </a:endParaRPr>
          </a:p>
          <a:p>
            <a:pPr algn="l"/>
            <a:r>
              <a:rPr lang="zh-CN" altLang="en-US" sz="1600" dirty="0">
                <a:solidFill>
                  <a:srgbClr val="000000"/>
                </a:solidFill>
                <a:latin typeface="Courier New" panose="02070309020205020404" pitchFamily="49" charset="0"/>
              </a:rPr>
              <a:t>将机器的资料（编码，名称，安装地点）发送给相应的责任人</a:t>
            </a:r>
          </a:p>
          <a:p>
            <a:pPr algn="l"/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DECLARE</a:t>
            </a:r>
          </a:p>
          <a:p>
            <a:pPr algn="l"/>
            <a:r>
              <a:rPr lang="en-US" altLang="zh-CN" sz="1600" dirty="0" err="1">
                <a:solidFill>
                  <a:srgbClr val="000000"/>
                </a:solidFill>
                <a:latin typeface="Courier New" panose="02070309020205020404" pitchFamily="49" charset="0"/>
              </a:rPr>
              <a:t>d_name</a:t>
            </a:r>
            <a:r>
              <a:rPr lang="en-US" altLang="zh-CN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dirty="0">
                <a:solidFill>
                  <a:srgbClr val="008000"/>
                </a:solidFill>
                <a:latin typeface="Courier New" panose="02070309020205020404" pitchFamily="49" charset="0"/>
              </a:rPr>
              <a:t>VARCHAR</a:t>
            </a:r>
            <a:r>
              <a:rPr lang="en-US" altLang="zh-CN" sz="1600" dirty="0">
                <a:solidFill>
                  <a:srgbClr val="C0C0C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sz="1600" dirty="0">
                <a:solidFill>
                  <a:srgbClr val="000000"/>
                </a:solidFill>
                <a:latin typeface="Courier New" panose="02070309020205020404" pitchFamily="49" charset="0"/>
              </a:rPr>
              <a:t>50</a:t>
            </a:r>
            <a:r>
              <a:rPr lang="en-US" altLang="zh-CN" sz="1600" dirty="0">
                <a:solidFill>
                  <a:srgbClr val="C0C0C0"/>
                </a:solidFill>
                <a:latin typeface="Courier New" panose="02070309020205020404" pitchFamily="49" charset="0"/>
              </a:rPr>
              <a:t>);</a:t>
            </a:r>
          </a:p>
          <a:p>
            <a:pPr algn="l"/>
            <a:r>
              <a:rPr lang="en-US" altLang="zh-CN" sz="1600" dirty="0" err="1">
                <a:solidFill>
                  <a:srgbClr val="000000"/>
                </a:solidFill>
                <a:latin typeface="Courier New" panose="02070309020205020404" pitchFamily="49" charset="0"/>
              </a:rPr>
              <a:t>p_name</a:t>
            </a:r>
            <a:r>
              <a:rPr lang="en-US" altLang="zh-CN" sz="16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dirty="0">
                <a:solidFill>
                  <a:srgbClr val="008000"/>
                </a:solidFill>
                <a:latin typeface="Courier New" panose="02070309020205020404" pitchFamily="49" charset="0"/>
              </a:rPr>
              <a:t>VARCHAR</a:t>
            </a:r>
            <a:r>
              <a:rPr lang="en-US" altLang="zh-CN" sz="1600" dirty="0">
                <a:solidFill>
                  <a:srgbClr val="C0C0C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sz="1600" dirty="0">
                <a:solidFill>
                  <a:srgbClr val="000000"/>
                </a:solidFill>
                <a:latin typeface="Courier New" panose="02070309020205020404" pitchFamily="49" charset="0"/>
              </a:rPr>
              <a:t>50</a:t>
            </a:r>
            <a:r>
              <a:rPr lang="en-US" altLang="zh-CN" sz="1600" dirty="0">
                <a:solidFill>
                  <a:srgbClr val="C0C0C0"/>
                </a:solidFill>
                <a:latin typeface="Courier New" panose="02070309020205020404" pitchFamily="49" charset="0"/>
              </a:rPr>
              <a:t>);</a:t>
            </a:r>
          </a:p>
          <a:p>
            <a:pPr algn="l"/>
            <a:r>
              <a:rPr lang="en-US" altLang="zh-CN" sz="1600" dirty="0">
                <a:solidFill>
                  <a:srgbClr val="000000"/>
                </a:solidFill>
                <a:latin typeface="Courier New" panose="02070309020205020404" pitchFamily="49" charset="0"/>
              </a:rPr>
              <a:t>c1 </a:t>
            </a:r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CURSOR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FOR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SELECT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d</a:t>
            </a:r>
            <a:r>
              <a:rPr lang="en-US" altLang="zh-CN" sz="1600" b="1" dirty="0" err="1">
                <a:solidFill>
                  <a:srgbClr val="C0C0C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16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NAME</a:t>
            </a:r>
            <a:r>
              <a:rPr lang="en-US" altLang="zh-CN" sz="1600" b="1" dirty="0" err="1">
                <a:solidFill>
                  <a:srgbClr val="C0C0C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16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p</a:t>
            </a:r>
            <a:r>
              <a:rPr lang="en-US" altLang="zh-CN" sz="1600" b="1" dirty="0" err="1">
                <a:solidFill>
                  <a:srgbClr val="C0C0C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16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name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person_id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FROM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dev_person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p</a:t>
            </a:r>
            <a:r>
              <a:rPr lang="en-US" altLang="zh-CN" sz="1600" b="1" dirty="0" err="1">
                <a:solidFill>
                  <a:srgbClr val="C0C0C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16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dev_main_dev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d</a:t>
            </a:r>
          </a:p>
          <a:p>
            <a:pPr algn="l"/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WHERE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d</a:t>
            </a:r>
            <a:r>
              <a:rPr lang="en-US" altLang="zh-CN" sz="1600" b="1" dirty="0" err="1">
                <a:solidFill>
                  <a:srgbClr val="C0C0C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16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PERSON_ID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=p</a:t>
            </a:r>
            <a:r>
              <a:rPr lang="en-US" altLang="zh-CN" sz="1600" b="1" dirty="0">
                <a:solidFill>
                  <a:srgbClr val="C0C0C0"/>
                </a:solidFill>
                <a:latin typeface="Courier New" panose="02070309020205020404" pitchFamily="49" charset="0"/>
              </a:rPr>
              <a:t>.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id</a:t>
            </a:r>
            <a:r>
              <a:rPr lang="en-US" altLang="zh-CN" sz="16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BEGIN</a:t>
            </a:r>
          </a:p>
          <a:p>
            <a:pPr algn="l"/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OPEN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c1</a:t>
            </a:r>
            <a:r>
              <a:rPr lang="en-US" altLang="zh-CN" sz="16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LOOP</a:t>
            </a:r>
          </a:p>
          <a:p>
            <a:pPr algn="l"/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FETCH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c1 </a:t>
            </a:r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INTO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d_name</a:t>
            </a:r>
            <a:r>
              <a:rPr lang="en-US" altLang="zh-CN" sz="1600" b="1" dirty="0" err="1">
                <a:solidFill>
                  <a:srgbClr val="C0C0C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16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p_name</a:t>
            </a:r>
            <a:r>
              <a:rPr lang="en-US" altLang="zh-CN" sz="16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EXIT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WHEN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c1%NOTFOUND</a:t>
            </a:r>
            <a:r>
              <a:rPr lang="en-US" altLang="zh-CN" sz="16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PRINT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Courier New" panose="02070309020205020404" pitchFamily="49" charset="0"/>
              </a:rPr>
              <a:t>'</a:t>
            </a:r>
            <a:r>
              <a:rPr lang="zh-CN" altLang="en-US" sz="1600" b="1" dirty="0">
                <a:solidFill>
                  <a:srgbClr val="FF0000"/>
                </a:solidFill>
                <a:latin typeface="Courier New" panose="02070309020205020404" pitchFamily="49" charset="0"/>
              </a:rPr>
              <a:t>尊敬的</a:t>
            </a:r>
            <a:r>
              <a:rPr lang="en-US" altLang="zh-CN" sz="1600" b="1" dirty="0">
                <a:solidFill>
                  <a:srgbClr val="FF0000"/>
                </a:solidFill>
                <a:latin typeface="Courier New" panose="02070309020205020404" pitchFamily="49" charset="0"/>
              </a:rPr>
              <a:t>'</a:t>
            </a:r>
            <a:r>
              <a:rPr lang="zh-CN" altLang="en-US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||</a:t>
            </a:r>
            <a:r>
              <a:rPr lang="en-US" altLang="zh-CN" sz="1600" b="1" dirty="0" err="1">
                <a:solidFill>
                  <a:srgbClr val="800040"/>
                </a:solidFill>
                <a:latin typeface="Courier New" panose="02070309020205020404" pitchFamily="49" charset="0"/>
              </a:rPr>
              <a:t>rtrim</a:t>
            </a:r>
            <a:r>
              <a:rPr lang="en-US" altLang="zh-CN" sz="1600" b="1" dirty="0">
                <a:solidFill>
                  <a:srgbClr val="C0C0C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sz="16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p_name</a:t>
            </a:r>
            <a:r>
              <a:rPr lang="en-US" altLang="zh-CN" sz="1600" b="1" dirty="0">
                <a:solidFill>
                  <a:srgbClr val="C0C0C0"/>
                </a:solidFill>
                <a:latin typeface="Courier New" panose="02070309020205020404" pitchFamily="49" charset="0"/>
              </a:rPr>
              <a:t>)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|| </a:t>
            </a:r>
            <a:r>
              <a:rPr lang="en-US" altLang="zh-CN" sz="1600" b="1" dirty="0">
                <a:solidFill>
                  <a:srgbClr val="FF0000"/>
                </a:solidFill>
                <a:latin typeface="Courier New" panose="02070309020205020404" pitchFamily="49" charset="0"/>
              </a:rPr>
              <a:t>':</a:t>
            </a:r>
            <a:r>
              <a:rPr lang="zh-CN" altLang="en-US" sz="1600" b="1" dirty="0">
                <a:solidFill>
                  <a:srgbClr val="FF0000"/>
                </a:solidFill>
                <a:latin typeface="Courier New" panose="02070309020205020404" pitchFamily="49" charset="0"/>
              </a:rPr>
              <a:t>您好！你负责</a:t>
            </a:r>
            <a:r>
              <a:rPr lang="en-US" altLang="zh-CN" sz="1600" b="1" dirty="0">
                <a:solidFill>
                  <a:srgbClr val="FF0000"/>
                </a:solidFill>
                <a:latin typeface="Courier New" panose="02070309020205020404" pitchFamily="49" charset="0"/>
              </a:rPr>
              <a:t>'</a:t>
            </a:r>
            <a:r>
              <a:rPr lang="zh-CN" altLang="en-US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|| </a:t>
            </a:r>
            <a:r>
              <a:rPr lang="en-US" altLang="zh-CN" sz="16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d_name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|| </a:t>
            </a:r>
            <a:r>
              <a:rPr lang="en-US" altLang="zh-CN" sz="1600" b="1" dirty="0">
                <a:solidFill>
                  <a:srgbClr val="FF0000"/>
                </a:solidFill>
                <a:latin typeface="Courier New" panose="02070309020205020404" pitchFamily="49" charset="0"/>
              </a:rPr>
              <a:t>'</a:t>
            </a:r>
            <a:r>
              <a:rPr lang="zh-CN" altLang="en-US" sz="1600" b="1" dirty="0">
                <a:solidFill>
                  <a:srgbClr val="FF0000"/>
                </a:solidFill>
                <a:latin typeface="Courier New" panose="02070309020205020404" pitchFamily="49" charset="0"/>
              </a:rPr>
              <a:t>的保养维护工作</a:t>
            </a:r>
            <a:r>
              <a:rPr lang="en-US" altLang="zh-CN" sz="1600" b="1" dirty="0">
                <a:solidFill>
                  <a:srgbClr val="FF0000"/>
                </a:solidFill>
                <a:latin typeface="Courier New" panose="02070309020205020404" pitchFamily="49" charset="0"/>
              </a:rPr>
              <a:t>!'</a:t>
            </a:r>
            <a:r>
              <a:rPr lang="en-US" altLang="zh-CN" sz="16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END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LOOP</a:t>
            </a:r>
            <a:r>
              <a:rPr lang="en-US" altLang="zh-CN" sz="16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CLOSE</a:t>
            </a:r>
            <a:r>
              <a:rPr lang="en-US" altLang="zh-CN" sz="1600" b="1" dirty="0">
                <a:solidFill>
                  <a:srgbClr val="000000"/>
                </a:solidFill>
                <a:latin typeface="Courier New" panose="02070309020205020404" pitchFamily="49" charset="0"/>
              </a:rPr>
              <a:t> c1</a:t>
            </a:r>
            <a:r>
              <a:rPr lang="en-US" altLang="zh-CN" sz="16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1600" b="1" dirty="0">
                <a:solidFill>
                  <a:srgbClr val="0000FF"/>
                </a:solidFill>
                <a:latin typeface="Courier New" panose="02070309020205020404" pitchFamily="49" charset="0"/>
              </a:rPr>
              <a:t>END</a:t>
            </a:r>
            <a:r>
              <a:rPr lang="en-US" altLang="zh-CN" sz="16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092707960"/>
      </p:ext>
    </p:extLst>
  </p:cSld>
  <p:clrMapOvr>
    <a:masterClrMapping/>
  </p:clrMapOvr>
  <p:transition spd="med">
    <p:circl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253186"/>
            <a:ext cx="6321425" cy="84459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5.8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使用游标</a:t>
            </a:r>
            <a:endParaRPr lang="zh-CN" altLang="zh-CN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7857FF-2D5D-B9FF-1817-038F0CB209CE}"/>
              </a:ext>
            </a:extLst>
          </p:cNvPr>
          <p:cNvSpPr txBox="1"/>
          <p:nvPr/>
        </p:nvSpPr>
        <p:spPr>
          <a:xfrm>
            <a:off x="0" y="1279882"/>
            <a:ext cx="9182100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000" dirty="0">
                <a:solidFill>
                  <a:srgbClr val="008000"/>
                </a:solidFill>
                <a:highlight>
                  <a:srgbClr val="D3D3D3"/>
                </a:highlight>
                <a:latin typeface="Courier New" panose="02070309020205020404" pitchFamily="49" charset="0"/>
              </a:rPr>
              <a:t>--</a:t>
            </a:r>
            <a:r>
              <a:rPr lang="zh-CN" altLang="en-US" sz="2000" dirty="0">
                <a:solidFill>
                  <a:srgbClr val="008000"/>
                </a:solidFill>
                <a:highlight>
                  <a:srgbClr val="D3D3D3"/>
                </a:highlight>
                <a:latin typeface="Courier New" panose="02070309020205020404" pitchFamily="49" charset="0"/>
              </a:rPr>
              <a:t>动态游标（先定义游标变量类型，不定义游标定义</a:t>
            </a:r>
            <a:r>
              <a:rPr lang="en-US" altLang="zh-CN" sz="2000" dirty="0">
                <a:solidFill>
                  <a:srgbClr val="008000"/>
                </a:solidFill>
                <a:highlight>
                  <a:srgbClr val="D3D3D3"/>
                </a:highlight>
                <a:latin typeface="Courier New" panose="02070309020205020404" pitchFamily="49" charset="0"/>
              </a:rPr>
              <a:t>【</a:t>
            </a:r>
            <a:r>
              <a:rPr lang="zh-CN" altLang="en-US" sz="2000" dirty="0">
                <a:solidFill>
                  <a:srgbClr val="008000"/>
                </a:solidFill>
                <a:highlight>
                  <a:srgbClr val="D3D3D3"/>
                </a:highlight>
                <a:latin typeface="Courier New" panose="02070309020205020404" pitchFamily="49" charset="0"/>
              </a:rPr>
              <a:t>无查询语解句</a:t>
            </a:r>
            <a:r>
              <a:rPr lang="en-US" altLang="zh-CN" sz="2000" dirty="0">
                <a:solidFill>
                  <a:srgbClr val="008000"/>
                </a:solidFill>
                <a:highlight>
                  <a:srgbClr val="D3D3D3"/>
                </a:highlight>
                <a:latin typeface="Courier New" panose="02070309020205020404" pitchFamily="49" charset="0"/>
              </a:rPr>
              <a:t>】</a:t>
            </a:r>
            <a:r>
              <a:rPr lang="zh-CN" altLang="en-US" sz="2000" dirty="0">
                <a:solidFill>
                  <a:srgbClr val="008000"/>
                </a:solidFill>
                <a:highlight>
                  <a:srgbClr val="D3D3D3"/>
                </a:highlight>
                <a:latin typeface="Courier New" panose="02070309020205020404" pitchFamily="49" charset="0"/>
              </a:rPr>
              <a:t>）</a:t>
            </a:r>
            <a:r>
              <a:rPr lang="en-US" altLang="zh-CN" sz="2000" dirty="0">
                <a:solidFill>
                  <a:srgbClr val="008000"/>
                </a:solidFill>
                <a:highlight>
                  <a:srgbClr val="D3D3D3"/>
                </a:highlight>
                <a:latin typeface="Courier New" panose="02070309020205020404" pitchFamily="49" charset="0"/>
              </a:rPr>
              <a:t>:</a:t>
            </a:r>
            <a:r>
              <a:rPr lang="zh-CN" altLang="en-US" sz="2000" dirty="0">
                <a:solidFill>
                  <a:srgbClr val="008000"/>
                </a:solidFill>
                <a:highlight>
                  <a:srgbClr val="D3D3D3"/>
                </a:highlight>
                <a:latin typeface="Courier New" panose="02070309020205020404" pitchFamily="49" charset="0"/>
              </a:rPr>
              <a:t>发放工资条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declare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pPr algn="l"/>
            <a:r>
              <a:rPr lang="en-US" altLang="zh-CN" sz="2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my_ename</a:t>
            </a:r>
            <a:r>
              <a:rPr lang="en-US" altLang="zh-CN" sz="20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dirty="0">
                <a:solidFill>
                  <a:srgbClr val="008000"/>
                </a:solidFill>
                <a:latin typeface="Courier New" panose="02070309020205020404" pitchFamily="49" charset="0"/>
              </a:rPr>
              <a:t>CHAR</a:t>
            </a:r>
            <a:r>
              <a:rPr lang="en-US" altLang="zh-CN" sz="2000" dirty="0">
                <a:solidFill>
                  <a:srgbClr val="C0C0C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sz="2000" dirty="0">
                <a:solidFill>
                  <a:srgbClr val="000000"/>
                </a:solidFill>
                <a:latin typeface="Courier New" panose="02070309020205020404" pitchFamily="49" charset="0"/>
              </a:rPr>
              <a:t>10</a:t>
            </a:r>
            <a:r>
              <a:rPr lang="en-US" altLang="zh-CN" sz="2000" dirty="0">
                <a:solidFill>
                  <a:srgbClr val="C0C0C0"/>
                </a:solidFill>
                <a:latin typeface="Courier New" panose="02070309020205020404" pitchFamily="49" charset="0"/>
              </a:rPr>
              <a:t>);</a:t>
            </a:r>
          </a:p>
          <a:p>
            <a:pPr algn="l"/>
            <a:r>
              <a:rPr lang="en-US" altLang="zh-CN" sz="2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my_empno</a:t>
            </a:r>
            <a:r>
              <a:rPr lang="en-US" altLang="zh-CN" sz="20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dirty="0">
                <a:solidFill>
                  <a:srgbClr val="008000"/>
                </a:solidFill>
                <a:latin typeface="Courier New" panose="02070309020205020404" pitchFamily="49" charset="0"/>
              </a:rPr>
              <a:t>NUMERIC</a:t>
            </a:r>
            <a:r>
              <a:rPr lang="en-US" altLang="zh-CN" sz="2000" dirty="0">
                <a:solidFill>
                  <a:srgbClr val="C0C0C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sz="2000" dirty="0">
                <a:solidFill>
                  <a:srgbClr val="000000"/>
                </a:solidFill>
                <a:latin typeface="Courier New" panose="02070309020205020404" pitchFamily="49" charset="0"/>
              </a:rPr>
              <a:t>4</a:t>
            </a:r>
            <a:r>
              <a:rPr lang="en-US" altLang="zh-CN" sz="2000" dirty="0">
                <a:solidFill>
                  <a:srgbClr val="C0C0C0"/>
                </a:solidFill>
                <a:latin typeface="Courier New" panose="02070309020205020404" pitchFamily="49" charset="0"/>
              </a:rPr>
              <a:t>);</a:t>
            </a:r>
          </a:p>
          <a:p>
            <a:pPr algn="l"/>
            <a:r>
              <a:rPr lang="en-US" altLang="zh-CN" sz="2000" dirty="0" err="1">
                <a:solidFill>
                  <a:srgbClr val="000000"/>
                </a:solidFill>
                <a:latin typeface="Courier New" panose="02070309020205020404" pitchFamily="49" charset="0"/>
              </a:rPr>
              <a:t>my_sal</a:t>
            </a:r>
            <a:r>
              <a:rPr lang="en-US" altLang="zh-CN" sz="20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dirty="0">
                <a:solidFill>
                  <a:srgbClr val="008000"/>
                </a:solidFill>
                <a:latin typeface="Courier New" panose="02070309020205020404" pitchFamily="49" charset="0"/>
              </a:rPr>
              <a:t>NUMERIC</a:t>
            </a:r>
            <a:r>
              <a:rPr lang="en-US" altLang="zh-CN" sz="2000" dirty="0">
                <a:solidFill>
                  <a:srgbClr val="C0C0C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sz="2000" dirty="0">
                <a:solidFill>
                  <a:srgbClr val="000000"/>
                </a:solidFill>
                <a:latin typeface="Courier New" panose="02070309020205020404" pitchFamily="49" charset="0"/>
              </a:rPr>
              <a:t>7</a:t>
            </a:r>
            <a:r>
              <a:rPr lang="en-US" altLang="zh-CN" sz="2000" dirty="0">
                <a:solidFill>
                  <a:srgbClr val="C0C0C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2000" dirty="0">
                <a:solidFill>
                  <a:srgbClr val="000000"/>
                </a:solidFill>
                <a:latin typeface="Courier New" panose="02070309020205020404" pitchFamily="49" charset="0"/>
              </a:rPr>
              <a:t>2</a:t>
            </a:r>
            <a:r>
              <a:rPr lang="en-US" altLang="zh-CN" sz="2000" dirty="0">
                <a:solidFill>
                  <a:srgbClr val="C0C0C0"/>
                </a:solidFill>
                <a:latin typeface="Courier New" panose="02070309020205020404" pitchFamily="49" charset="0"/>
              </a:rPr>
              <a:t>);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CURSOR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c1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BEGIN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OPEN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C1 </a:t>
            </a:r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FOR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SELECT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name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id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sal3 </a:t>
            </a:r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FROM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dev_person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LOOP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FETCH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c1 </a:t>
            </a:r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INTO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my_ename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my_empno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my_sal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EXIT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WHEN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c1%NOTFOUND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PRINT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'</a:t>
            </a:r>
            <a:r>
              <a:rPr lang="zh-CN" altLang="en-US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姓名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'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||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my_ename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|| 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'</a:t>
            </a:r>
            <a:r>
              <a:rPr lang="zh-CN" altLang="en-US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工号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'</a:t>
            </a:r>
            <a:r>
              <a:rPr lang="zh-CN" altLang="en-US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|| 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my_empno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|| 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' </a:t>
            </a:r>
            <a:r>
              <a:rPr lang="zh-CN" altLang="en-US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薪水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'</a:t>
            </a:r>
            <a:r>
              <a:rPr lang="zh-CN" altLang="en-US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|| 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my_sal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END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LOOP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CLOSE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c1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END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703956740"/>
      </p:ext>
    </p:extLst>
  </p:cSld>
  <p:clrMapOvr>
    <a:masterClrMapping/>
  </p:clrMapOvr>
  <p:transition spd="med">
    <p:circl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253186"/>
            <a:ext cx="6321425" cy="84459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5.8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使用游标</a:t>
            </a:r>
            <a:endParaRPr lang="zh-CN" altLang="zh-CN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41D35C-23C0-64C0-F9C9-2A0785A204F1}"/>
              </a:ext>
            </a:extLst>
          </p:cNvPr>
          <p:cNvSpPr txBox="1"/>
          <p:nvPr/>
        </p:nvSpPr>
        <p:spPr>
          <a:xfrm>
            <a:off x="89756" y="1196752"/>
            <a:ext cx="8964488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000" dirty="0">
                <a:solidFill>
                  <a:srgbClr val="008000"/>
                </a:solidFill>
                <a:highlight>
                  <a:srgbClr val="D3D3D3"/>
                </a:highlight>
                <a:latin typeface="Courier New" panose="02070309020205020404" pitchFamily="49" charset="0"/>
              </a:rPr>
              <a:t>--</a:t>
            </a:r>
            <a:r>
              <a:rPr lang="zh-CN" altLang="en-US" sz="2000" dirty="0">
                <a:solidFill>
                  <a:srgbClr val="008000"/>
                </a:solidFill>
                <a:highlight>
                  <a:srgbClr val="D3D3D3"/>
                </a:highlight>
                <a:latin typeface="Courier New" panose="02070309020205020404" pitchFamily="49" charset="0"/>
              </a:rPr>
              <a:t>动态游标参数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select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* </a:t>
            </a:r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from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dev_person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endParaRPr lang="zh-CN" altLang="en-US" sz="2000" dirty="0">
              <a:latin typeface="Courier New" panose="02070309020205020404" pitchFamily="49" charset="0"/>
            </a:endParaRP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DECLARE</a:t>
            </a:r>
          </a:p>
          <a:p>
            <a:pPr algn="l"/>
            <a:r>
              <a:rPr lang="en-US" altLang="zh-CN" sz="2000" dirty="0">
                <a:solidFill>
                  <a:srgbClr val="000000"/>
                </a:solidFill>
                <a:latin typeface="Courier New" panose="02070309020205020404" pitchFamily="49" charset="0"/>
              </a:rPr>
              <a:t>str </a:t>
            </a:r>
            <a:r>
              <a:rPr lang="en-US" altLang="zh-CN" sz="2000" dirty="0">
                <a:solidFill>
                  <a:srgbClr val="008000"/>
                </a:solidFill>
                <a:latin typeface="Courier New" panose="02070309020205020404" pitchFamily="49" charset="0"/>
              </a:rPr>
              <a:t>VARCHAR</a:t>
            </a:r>
            <a:r>
              <a:rPr lang="en-US" altLang="zh-CN" sz="2000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CURSOR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csr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BEGIN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OPEN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csr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FOR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'SELECT name FROM </a:t>
            </a:r>
            <a:r>
              <a:rPr lang="en-US" altLang="zh-CN" sz="20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dev_person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 WHERE </a:t>
            </a:r>
            <a:r>
              <a:rPr lang="en-US" altLang="zh-CN" sz="2000" b="1" dirty="0" err="1">
                <a:solidFill>
                  <a:srgbClr val="FF0000"/>
                </a:solidFill>
                <a:latin typeface="Courier New" panose="02070309020205020404" pitchFamily="49" charset="0"/>
              </a:rPr>
              <a:t>per_pos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 =? OR </a:t>
            </a:r>
          </a:p>
          <a:p>
            <a:pPr algn="l"/>
            <a:r>
              <a:rPr lang="en-US" altLang="zh-CN" sz="2000" dirty="0" err="1">
                <a:solidFill>
                  <a:srgbClr val="FF0000"/>
                </a:solidFill>
                <a:latin typeface="Courier New" panose="02070309020205020404" pitchFamily="49" charset="0"/>
              </a:rPr>
              <a:t>per_pos</a:t>
            </a:r>
            <a:r>
              <a:rPr lang="en-US" altLang="zh-CN" sz="2000" dirty="0">
                <a:solidFill>
                  <a:srgbClr val="FF0000"/>
                </a:solidFill>
                <a:latin typeface="Courier New" panose="02070309020205020404" pitchFamily="49" charset="0"/>
              </a:rPr>
              <a:t> =?'</a:t>
            </a:r>
            <a:r>
              <a:rPr lang="en-US" altLang="zh-CN" sz="20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USING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'</a:t>
            </a:r>
            <a:r>
              <a:rPr lang="zh-CN" altLang="en-US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技术员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'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,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'</a:t>
            </a:r>
            <a:r>
              <a:rPr lang="zh-CN" altLang="en-US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管理人员</a:t>
            </a:r>
            <a:r>
              <a:rPr lang="en-US" altLang="zh-CN" sz="2000" b="1" dirty="0">
                <a:solidFill>
                  <a:srgbClr val="FF0000"/>
                </a:solidFill>
                <a:latin typeface="Courier New" panose="02070309020205020404" pitchFamily="49" charset="0"/>
              </a:rPr>
              <a:t>'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LOOP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FETCH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csr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INTO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str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EXIT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WHEN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csr%NOTFOUND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PRINT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str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END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LOOP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CLOSE</a:t>
            </a:r>
            <a:r>
              <a:rPr lang="en-US" altLang="zh-CN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sz="2000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csr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</a:p>
          <a:p>
            <a:pPr algn="l"/>
            <a:r>
              <a:rPr lang="en-US" altLang="zh-CN" sz="2000" b="1" dirty="0">
                <a:solidFill>
                  <a:srgbClr val="0000FF"/>
                </a:solidFill>
                <a:latin typeface="Courier New" panose="02070309020205020404" pitchFamily="49" charset="0"/>
              </a:rPr>
              <a:t>END</a:t>
            </a:r>
            <a:r>
              <a:rPr lang="en-US" altLang="zh-CN" sz="2000" b="1" dirty="0">
                <a:solidFill>
                  <a:srgbClr val="C0C0C0"/>
                </a:solidFill>
                <a:latin typeface="Courier New" panose="02070309020205020404" pitchFamily="49" charset="0"/>
              </a:rPr>
              <a:t>;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928451952"/>
      </p:ext>
    </p:extLst>
  </p:cSld>
  <p:clrMapOvr>
    <a:masterClrMapping/>
  </p:clrMapOvr>
  <p:transition spd="med">
    <p:circl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253186"/>
            <a:ext cx="6321425" cy="84459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5.8 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使用游标</a:t>
            </a:r>
            <a:endParaRPr lang="zh-CN" altLang="zh-CN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A95914-5726-2C8F-47A9-A4660EA94B0C}"/>
              </a:ext>
            </a:extLst>
          </p:cNvPr>
          <p:cNvSpPr txBox="1"/>
          <p:nvPr/>
        </p:nvSpPr>
        <p:spPr>
          <a:xfrm>
            <a:off x="3419872" y="450932"/>
            <a:ext cx="3870970" cy="6468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6870" algn="ctr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sz="2400" b="1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工单</a:t>
            </a:r>
            <a:r>
              <a:rPr lang="en-US" altLang="zh-CN" sz="2400" b="1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5.8</a:t>
            </a:r>
            <a:r>
              <a:rPr lang="zh-CN" altLang="zh-CN" sz="2400" b="1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使用游标</a:t>
            </a:r>
            <a:endParaRPr lang="zh-CN" altLang="zh-CN" sz="2400" b="1" kern="100" dirty="0"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DD4CCB9-97E9-320B-2865-6498A508E0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886" y="1295522"/>
            <a:ext cx="6321426" cy="511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695355"/>
      </p:ext>
    </p:extLst>
  </p:cSld>
  <p:clrMapOvr>
    <a:masterClrMapping/>
  </p:clrMapOvr>
  <p:transition spd="med">
    <p:circl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253187"/>
            <a:ext cx="6321425" cy="84459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fr-FR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5.9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使用序列</a:t>
            </a:r>
            <a:endParaRPr lang="zh-CN" altLang="zh-CN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71AF8B-1A27-C151-413C-8E89229B78BE}"/>
              </a:ext>
            </a:extLst>
          </p:cNvPr>
          <p:cNvSpPr txBox="1"/>
          <p:nvPr/>
        </p:nvSpPr>
        <p:spPr>
          <a:xfrm>
            <a:off x="323528" y="1248906"/>
            <a:ext cx="8129215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/>
            <a:r>
              <a:rPr lang="zh-CN" altLang="en-US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创建序列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语法格式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CREATE SEQUENCE [ 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模式名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&gt;.] 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序列名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 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序列选项列表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序列选项列表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::= 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序列选项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&gt;{&lt;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序列选项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&gt;}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序列选项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::=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INCREMENT BY 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增量值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&gt;|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START WITH 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初值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&gt;|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MAXVALUE 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最大值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&gt;|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NOMAXVALUE|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MINVALUE 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最小值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&gt;|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NOMINVALUE|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CYCLE|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NOCYCLE|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CACHE &lt;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缓存值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&gt;|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NOCACHE|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ORDER |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NOORDER |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GLOBAL |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LOCAL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1723150"/>
      </p:ext>
    </p:extLst>
  </p:cSld>
  <p:clrMapOvr>
    <a:masterClrMapping/>
  </p:clrMapOvr>
  <p:transition spd="med">
    <p:circl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253187"/>
            <a:ext cx="6321425" cy="84459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fr-FR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5.9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使用序列</a:t>
            </a:r>
            <a:endParaRPr lang="zh-CN" altLang="zh-CN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D94F41-67E7-4228-40F7-8B9BD2130D30}"/>
              </a:ext>
            </a:extLst>
          </p:cNvPr>
          <p:cNvSpPr txBox="1"/>
          <p:nvPr/>
        </p:nvSpPr>
        <p:spPr>
          <a:xfrm>
            <a:off x="179512" y="1628800"/>
            <a:ext cx="834638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60705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【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示例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5.20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】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创建序列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SEQ_QUANTITY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 将序列的前两个值插入表</a:t>
            </a:r>
            <a:r>
              <a:rPr lang="en-US" altLang="zh-CN" sz="18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Dev.Dev_Place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中。</a:t>
            </a:r>
          </a:p>
          <a:p>
            <a:pPr indent="560705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完成过程如下：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创建序列 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SEQ_QUANTITY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CREATE SEQUENCE SEQ_QUANTITY INCREMENT BY 10;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将序列的第一个值插入表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8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Dev.Dev_Place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中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set SCHEMA dev;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insert into </a:t>
            </a:r>
            <a:r>
              <a:rPr lang="en-US" altLang="zh-CN" sz="18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dev.dev_place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values(SEQ_QUANTITY.NEXTVAL,'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车间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');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insert into </a:t>
            </a:r>
            <a:r>
              <a:rPr lang="en-US" altLang="zh-CN" sz="18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dev.dev_place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values(SEQ_QUANTITY.NEXTVAL,'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车间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');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查表中的数据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select * from </a:t>
            </a:r>
            <a:r>
              <a:rPr lang="en-US" altLang="zh-CN" sz="18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DEV.DEV_Place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8611843"/>
      </p:ext>
    </p:extLst>
  </p:cSld>
  <p:clrMapOvr>
    <a:masterClrMapping/>
  </p:clrMapOvr>
  <p:transition spd="med"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任务导航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</a:p>
          <a:p>
            <a:pPr marL="0" indent="0">
              <a:buNone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在项目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“数据库设计”概念设计、逻辑设计的基础上进一步强化物理设计，并通过对表、视图、游标、序列、存储过程、存储函数和触发器的管理，强化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SQL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语句的学习和训练，提高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SQL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语句的运用能力。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p:transition spd="med">
    <p:circl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253187"/>
            <a:ext cx="6321425" cy="84459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fr-FR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5.9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使用序列</a:t>
            </a:r>
            <a:endParaRPr lang="zh-CN" altLang="zh-CN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88F8F4-B83F-CA0D-E464-45EE1E42B9A7}"/>
              </a:ext>
            </a:extLst>
          </p:cNvPr>
          <p:cNvSpPr txBox="1"/>
          <p:nvPr/>
        </p:nvSpPr>
        <p:spPr>
          <a:xfrm>
            <a:off x="323528" y="1484784"/>
            <a:ext cx="833755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/>
            <a:r>
              <a:rPr lang="zh-CN" altLang="en-US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修改序列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语法格式</a:t>
            </a:r>
            <a:r>
              <a:rPr lang="zh-CN" altLang="en-US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ALTER SEQUENCE [ 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模式名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&gt;.] 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序列名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[ 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序列修改选项列表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序列选项列表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::= 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序列修改选项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&gt;{&lt;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序列修改选项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&gt;}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序列修改选项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::=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INCREMENT BY 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增量值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&gt;|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MAXVALUE 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最大值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&gt;|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NOMAXVALUE|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MINVALUE 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最小值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&gt;|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NOMINVALUE|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CYCLE|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NOCYCLE|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CACHE 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缓存值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&gt;|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NOCACHE|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ORDER|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NOORDER |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CURRENT VALUE 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当前值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4786465"/>
      </p:ext>
    </p:extLst>
  </p:cSld>
  <p:clrMapOvr>
    <a:masterClrMapping/>
  </p:clrMapOvr>
  <p:transition spd="med">
    <p:circl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253187"/>
            <a:ext cx="6321425" cy="84459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fr-FR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5.9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使用序列</a:t>
            </a:r>
            <a:endParaRPr lang="zh-CN" altLang="zh-CN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E122B9-C9AA-A510-33B8-07D99CDD888F}"/>
              </a:ext>
            </a:extLst>
          </p:cNvPr>
          <p:cNvSpPr txBox="1"/>
          <p:nvPr/>
        </p:nvSpPr>
        <p:spPr>
          <a:xfrm>
            <a:off x="143000" y="1628800"/>
            <a:ext cx="900100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【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示例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5.21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】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创建完序列后直接修改序列的步长。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CREATE SEQUENCE SEQ1 INCREMENT BY 1000 START WITH 5 NOMAXVALUE NOMINVALUE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CACHE 10;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ALTER SEQUENCE SEQ1 INCREMENT BY 1 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SELECT SEQ1.NEXTVAL FROM DUAL;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查询结果为：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-994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【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示例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5.22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】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创建序列后使用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NEXTVAL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访问了序列，然后修改步长。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CREATE SEQUENCE SEQ2 INCREMENT BY 1000 START WITH 5 NOMAXVALUE NOMINVALUE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NOCACHE 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SELECT SEQ2.NEXTVAL FROM DUAL;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ALTER SEQUENCE SEQ2 INCREMENT BY 1 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SELECT SEQ2.NEXTVAL FROM DUAL;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查询结果为：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5951213"/>
      </p:ext>
    </p:extLst>
  </p:cSld>
  <p:clrMapOvr>
    <a:masterClrMapping/>
  </p:clrMapOvr>
  <p:transition spd="med">
    <p:circl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253187"/>
            <a:ext cx="6321425" cy="84459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fr-FR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5.9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使用序列</a:t>
            </a:r>
            <a:endParaRPr lang="zh-CN" altLang="zh-CN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047D36-F929-479F-422C-AB9722F51E78}"/>
              </a:ext>
            </a:extLst>
          </p:cNvPr>
          <p:cNvSpPr txBox="1"/>
          <p:nvPr/>
        </p:nvSpPr>
        <p:spPr>
          <a:xfrm>
            <a:off x="107504" y="1484784"/>
            <a:ext cx="856126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【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示例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5.23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】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修改序列的最小值。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CREATE SEQUENCE SEQ3 INCREMENT BY 1 START WITH 100 MINVALUE 3 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ALTER SEQUENCE SEQ3 MINVALUE 2;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【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示例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5.24</a:t>
            </a:r>
            <a:r>
              <a:rPr lang="zh-CN" altLang="zh-CN" sz="1800" b="1" kern="100" dirty="0">
                <a:solidFill>
                  <a:schemeClr val="tx1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Courier New" panose="02070309020205020404" pitchFamily="49" charset="0"/>
              </a:rPr>
              <a:t>】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修改序列的当前值。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CREATE SEQUENCE SEQ4 INCREMENT BY 1 START WITH 100 MINVALUE 3 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ALTER SEQUENCE SEQ4 CURRENT VALUE 300;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SELECT SEQ4.NEXTVAL FROM DUAL;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查询结果为：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300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831662"/>
      </p:ext>
    </p:extLst>
  </p:cSld>
  <p:clrMapOvr>
    <a:masterClrMapping/>
  </p:clrMapOvr>
  <p:transition spd="med">
    <p:circl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253187"/>
            <a:ext cx="6321425" cy="84459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fr-FR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5.9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使用序列</a:t>
            </a:r>
            <a:endParaRPr lang="zh-CN" altLang="zh-CN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302D57-894F-CF55-44EC-A0A83AFAEFD3}"/>
              </a:ext>
            </a:extLst>
          </p:cNvPr>
          <p:cNvSpPr txBox="1"/>
          <p:nvPr/>
        </p:nvSpPr>
        <p:spPr>
          <a:xfrm>
            <a:off x="0" y="1129031"/>
            <a:ext cx="9144000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（三）删除序列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DM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系统允许用户在建立序列后还可随时删除序列。</a:t>
            </a:r>
          </a:p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语法格式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DROP SEQUENCE [IF EXISTS] [ 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模式名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&gt;.]&lt;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序列名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参数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1. 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模式名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指明被删除序列所属的模式，缺省为当前模式；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2. &lt;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序列名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指明被删除序列的名称。</a:t>
            </a:r>
          </a:p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语句功能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供具有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DBA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角色（三权分立）的用户或该序列的拥有者或具有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DROP ANY SEQUENCE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权限的用户从数据库中删除序列生成器。</a:t>
            </a:r>
          </a:p>
          <a:p>
            <a:pPr indent="267970" algn="just"/>
            <a:r>
              <a:rPr lang="zh-CN" altLang="zh-CN" sz="18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使用说明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删除不存在的序列会报错。若指定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IF EXISTS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关键字，删除不存在的序列，不会报错；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一种重新启动序列生成器的方法就是删除它然后再重新创建，例如有一序列生成器当前值为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150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，而且用户想要从值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27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开始重新启动此序列生成器，他可以：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1)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删除此序列生成器；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2)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重新以相同的名字创建序列生成器，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START WITH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选项值为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27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indent="266700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举例说明</a:t>
            </a:r>
          </a:p>
          <a:p>
            <a:pPr indent="266700" algn="just"/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例 用户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SYSDBA 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需要删除序列</a:t>
            </a:r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SEQ_QUANTITY</a:t>
            </a:r>
            <a:r>
              <a:rPr lang="zh-CN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，可以用下面的语句：</a:t>
            </a:r>
          </a:p>
          <a:p>
            <a:pPr indent="266700" algn="just"/>
            <a:r>
              <a:rPr lang="en-US" altLang="zh-CN" sz="18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DROP SEQUENCE SEQ_QUANTITY;</a:t>
            </a:r>
            <a:endParaRPr lang="zh-CN" altLang="zh-CN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2455075"/>
      </p:ext>
    </p:extLst>
  </p:cSld>
  <p:clrMapOvr>
    <a:masterClrMapping/>
  </p:clrMapOvr>
  <p:transition spd="med">
    <p:circl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35496" y="-18073"/>
            <a:ext cx="7128791" cy="1387111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indent="356870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fr-FR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5.9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使用序列</a:t>
            </a:r>
            <a:r>
              <a:rPr lang="en-US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--</a:t>
            </a:r>
            <a:r>
              <a:rPr lang="zh-CN" altLang="zh-CN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工单</a:t>
            </a:r>
            <a:r>
              <a:rPr lang="en-US" altLang="zh-CN" sz="3200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5.9</a:t>
            </a:r>
            <a:r>
              <a:rPr lang="zh-CN" altLang="zh-CN" sz="32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使用序列</a:t>
            </a:r>
            <a:br>
              <a:rPr lang="zh-CN" altLang="zh-CN" sz="1800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zh-CN" altLang="en-US" sz="1800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、</a:t>
            </a:r>
            <a:endParaRPr lang="zh-CN" altLang="zh-CN" b="1" kern="10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1E87CB4-FC82-E8F3-6576-77487776AB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196752"/>
            <a:ext cx="684076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46410"/>
      </p:ext>
    </p:extLst>
  </p:cSld>
  <p:clrMapOvr>
    <a:masterClrMapping/>
  </p:clrMapOvr>
  <p:transition spd="med">
    <p:circl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副标题 84993"/>
          <p:cNvSpPr>
            <a:spLocks noGrp="1"/>
          </p:cNvSpPr>
          <p:nvPr>
            <p:ph type="subTitle" idx="1"/>
          </p:nvPr>
        </p:nvSpPr>
        <p:spPr>
          <a:xfrm>
            <a:off x="1600200" y="1676400"/>
            <a:ext cx="3276600" cy="414338"/>
          </a:xfrm>
        </p:spPr>
        <p:txBody>
          <a:bodyPr vert="horz" wrap="square" lIns="91440" tIns="45720" rIns="91440" bIns="45720" anchor="t" anchorCtr="0"/>
          <a:lstStyle/>
          <a:p>
            <a:pPr algn="dist" eaLnBrk="1" hangingPunct="1">
              <a:lnSpc>
                <a:spcPct val="80000"/>
              </a:lnSpc>
              <a:buSzTx/>
            </a:pPr>
            <a:r>
              <a:rPr lang="en-US" altLang="zh-CN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to edit company slogan .</a:t>
            </a:r>
          </a:p>
        </p:txBody>
      </p:sp>
      <p:sp>
        <p:nvSpPr>
          <p:cNvPr id="152579" name="矩形 84996"/>
          <p:cNvSpPr>
            <a:spLocks noTextEdit="1"/>
          </p:cNvSpPr>
          <p:nvPr/>
        </p:nvSpPr>
        <p:spPr>
          <a:xfrm>
            <a:off x="1187450" y="1125538"/>
            <a:ext cx="4105275" cy="10080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362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effectLst>
                  <a:outerShdw dist="71842" dir="2699999" algn="ctr" rotWithShape="0">
                    <a:schemeClr val="tx1">
                      <a:alpha val="50000"/>
                    </a:scheme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5.1</a:t>
            </a:r>
            <a:r>
              <a:rPr lang="zh-CN" alt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学习数据表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E0E8B5-7AA5-6418-1EA4-1CA87EF60414}"/>
              </a:ext>
            </a:extLst>
          </p:cNvPr>
          <p:cNvSpPr txBox="1"/>
          <p:nvPr/>
        </p:nvSpPr>
        <p:spPr>
          <a:xfrm>
            <a:off x="179512" y="1556792"/>
            <a:ext cx="6696744" cy="2490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60705"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sz="2400" b="1" kern="100" dirty="0">
                <a:solidFill>
                  <a:schemeClr val="tx1"/>
                </a:solidFill>
                <a:effectLst/>
                <a:latin typeface="Cambria" panose="02040503050406030204" pitchFamily="18" charset="0"/>
              </a:rPr>
              <a:t>5.1.1</a:t>
            </a:r>
            <a:r>
              <a:rPr lang="zh-CN" altLang="en-US" sz="2400" b="1" kern="100" dirty="0">
                <a:solidFill>
                  <a:schemeClr val="tx1"/>
                </a:solidFill>
                <a:effectLst/>
                <a:latin typeface="Cambria" panose="02040503050406030204" pitchFamily="18" charset="0"/>
              </a:rPr>
              <a:t>使用图形界面管理表</a:t>
            </a:r>
            <a:endParaRPr lang="en-US" altLang="zh-CN" b="1" kern="100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indent="560705"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b="1" kern="100" dirty="0">
                <a:solidFill>
                  <a:schemeClr val="tx1"/>
                </a:solidFill>
                <a:latin typeface="Cambria" panose="02040503050406030204" pitchFamily="18" charset="0"/>
              </a:rPr>
              <a:t>5.1.2 </a:t>
            </a:r>
            <a:r>
              <a:rPr lang="zh-CN" altLang="zh-CN" b="1" kern="100" dirty="0">
                <a:solidFill>
                  <a:schemeClr val="tx1"/>
                </a:solidFill>
                <a:latin typeface="Cambria" panose="02040503050406030204" pitchFamily="18" charset="0"/>
              </a:rPr>
              <a:t>使用语句管理表</a:t>
            </a:r>
          </a:p>
          <a:p>
            <a:pPr indent="560705"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endParaRPr lang="zh-CN" altLang="zh-CN" sz="2400" b="1" kern="100" dirty="0"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</p:txBody>
      </p:sp>
    </p:spTree>
  </p:cSld>
  <p:clrMapOvr>
    <a:masterClrMapping/>
  </p:clrMapOvr>
  <p:transition spd="med">
    <p:circl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en-US" altLang="zh-CN" sz="3600" b="1" kern="100" dirty="0">
                <a:solidFill>
                  <a:schemeClr val="tx1"/>
                </a:solidFill>
                <a:effectLst/>
                <a:latin typeface="Cambria" panose="02040503050406030204" pitchFamily="18" charset="0"/>
              </a:rPr>
              <a:t>5.1.1</a:t>
            </a:r>
            <a:r>
              <a:rPr lang="zh-CN" altLang="en-US" sz="3600" b="1" kern="100" dirty="0">
                <a:solidFill>
                  <a:schemeClr val="tx1"/>
                </a:solidFill>
                <a:effectLst/>
                <a:latin typeface="Cambria" panose="02040503050406030204" pitchFamily="18" charset="0"/>
              </a:rPr>
              <a:t>使用图形界面管理表</a:t>
            </a:r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37E8A31-E5D3-5A4B-B8AB-477004C79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96752"/>
            <a:ext cx="6321425" cy="526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008943"/>
      </p:ext>
    </p:extLst>
  </p:cSld>
  <p:clrMapOvr>
    <a:masterClrMapping/>
  </p:clrMapOvr>
  <p:transition spd="med"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070"/>
            <a:ext cx="6321425" cy="566822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en-US" altLang="zh-CN" b="1" kern="100" dirty="0">
                <a:solidFill>
                  <a:schemeClr val="tx1"/>
                </a:solidFill>
                <a:latin typeface="Cambria" panose="02040503050406030204" pitchFamily="18" charset="0"/>
              </a:rPr>
              <a:t>5.1.2 </a:t>
            </a:r>
            <a:r>
              <a:rPr lang="zh-CN" altLang="zh-CN" b="1" kern="100" dirty="0">
                <a:solidFill>
                  <a:schemeClr val="tx1"/>
                </a:solidFill>
                <a:latin typeface="Cambria" panose="02040503050406030204" pitchFamily="18" charset="0"/>
              </a:rPr>
              <a:t>使用语句管理表</a:t>
            </a:r>
            <a:endParaRPr lang="zh-CN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B18500-D253-07F0-1A7C-DAA9663E8C77}"/>
              </a:ext>
            </a:extLst>
          </p:cNvPr>
          <p:cNvSpPr txBox="1"/>
          <p:nvPr/>
        </p:nvSpPr>
        <p:spPr>
          <a:xfrm>
            <a:off x="899592" y="1382286"/>
            <a:ext cx="6984776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语法格式：</a:t>
            </a:r>
          </a:p>
          <a:p>
            <a:pPr indent="266700" algn="just"/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CREATE [[GLOBAL] TEMPORARY] TABLE 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表名定义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表结构定义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&gt;;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表名定义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::= [&lt;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模式名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&gt;.] 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表名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表结构定义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&gt;::=&lt;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表结构定义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1&gt; | 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表结构定义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2&gt;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表结构定义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1&gt;::= (&lt;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列定义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 {,&lt;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列定义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&gt;} [,&lt;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表级约束定义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&gt;{,&lt;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表级约束定义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&gt;}]) [ON COMMIT &lt;DELETE | PRESERVE&gt;  ROWS] [&lt;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空间限制子句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 [&lt;STORAGE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子句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&gt;][&lt;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压缩子句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&gt;][&lt;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高级日志子句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 [&lt;</a:t>
            </a:r>
            <a:r>
              <a:rPr lang="en-US" altLang="zh-CN" sz="20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add_log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子句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 [&lt;DISTRIBUTE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子句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表结构定义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2&gt;::= [ON COMMIT &lt;DELETE | PRESERVE&gt;  ROWS] [&lt;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空间限制子句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 [&lt;STORAGE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子句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 [&lt;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压缩子句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&gt;]AS &lt;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不带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INTO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SELECT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&gt;[&lt;</a:t>
            </a:r>
            <a:r>
              <a:rPr lang="en-US" altLang="zh-CN" sz="20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add_log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子句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 [&lt;DISTRIBUTE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子句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&gt;];……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30652321"/>
      </p:ext>
    </p:extLst>
  </p:cSld>
  <p:clrMapOvr>
    <a:masterClrMapping/>
  </p:clrMapOvr>
  <p:transition spd="med">
    <p:circl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8819bbbe-5941-4371-8006-b3a6ef0688db"/>
  <p:tag name="COMMONDATA" val="eyJoZGlkIjoiZThjODAzMWY5ZWU0OTVmOWQ4OTRlMTZmYTU1NGFiMm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668,&quot;width&quot;:265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Lesson">
  <a:themeElements>
    <a:clrScheme name="">
      <a:dk1>
        <a:srgbClr val="000066"/>
      </a:dk1>
      <a:lt1>
        <a:srgbClr val="FFFFFF"/>
      </a:lt1>
      <a:dk2>
        <a:srgbClr val="1D7ACF"/>
      </a:dk2>
      <a:lt2>
        <a:srgbClr val="C0C0C0"/>
      </a:lt2>
      <a:accent1>
        <a:srgbClr val="189E8E"/>
      </a:accent1>
      <a:accent2>
        <a:srgbClr val="E0BB20"/>
      </a:accent2>
      <a:accent3>
        <a:srgbClr val="FFFFFF"/>
      </a:accent3>
      <a:accent4>
        <a:srgbClr val="000057"/>
      </a:accent4>
      <a:accent5>
        <a:srgbClr val="AACCC6"/>
      </a:accent5>
      <a:accent6>
        <a:srgbClr val="C9A71C"/>
      </a:accent6>
      <a:hlink>
        <a:srgbClr val="5AA5DE"/>
      </a:hlink>
      <a:folHlink>
        <a:srgbClr val="9885A3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esson 1">
        <a:dk1>
          <a:srgbClr val="000066"/>
        </a:dk1>
        <a:lt1>
          <a:srgbClr val="FFFFFF"/>
        </a:lt1>
        <a:dk2>
          <a:srgbClr val="1D7ACF"/>
        </a:dk2>
        <a:lt2>
          <a:srgbClr val="C0C0C0"/>
        </a:lt2>
        <a:accent1>
          <a:srgbClr val="189E8E"/>
        </a:accent1>
        <a:accent2>
          <a:srgbClr val="E0BB20"/>
        </a:accent2>
        <a:accent3>
          <a:srgbClr val="FFFFFF"/>
        </a:accent3>
        <a:accent4>
          <a:srgbClr val="000056"/>
        </a:accent4>
        <a:accent5>
          <a:srgbClr val="ABCCC6"/>
        </a:accent5>
        <a:accent6>
          <a:srgbClr val="CBA91C"/>
        </a:accent6>
        <a:hlink>
          <a:srgbClr val="5AA5DE"/>
        </a:hlink>
        <a:folHlink>
          <a:srgbClr val="9885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sson 2">
        <a:dk1>
          <a:srgbClr val="000066"/>
        </a:dk1>
        <a:lt1>
          <a:srgbClr val="FFFFFF"/>
        </a:lt1>
        <a:dk2>
          <a:srgbClr val="238D3F"/>
        </a:dk2>
        <a:lt2>
          <a:srgbClr val="DDDDDD"/>
        </a:lt2>
        <a:accent1>
          <a:srgbClr val="808080"/>
        </a:accent1>
        <a:accent2>
          <a:srgbClr val="CC9900"/>
        </a:accent2>
        <a:accent3>
          <a:srgbClr val="FFFFFF"/>
        </a:accent3>
        <a:accent4>
          <a:srgbClr val="000056"/>
        </a:accent4>
        <a:accent5>
          <a:srgbClr val="C0C0C0"/>
        </a:accent5>
        <a:accent6>
          <a:srgbClr val="B98A00"/>
        </a:accent6>
        <a:hlink>
          <a:srgbClr val="D9C741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sson 3">
        <a:dk1>
          <a:srgbClr val="000066"/>
        </a:dk1>
        <a:lt1>
          <a:srgbClr val="FFFFFF"/>
        </a:lt1>
        <a:dk2>
          <a:srgbClr val="D75F1D"/>
        </a:dk2>
        <a:lt2>
          <a:srgbClr val="DDDDDD"/>
        </a:lt2>
        <a:accent1>
          <a:srgbClr val="3885A0"/>
        </a:accent1>
        <a:accent2>
          <a:srgbClr val="3399FF"/>
        </a:accent2>
        <a:accent3>
          <a:srgbClr val="FFFFFF"/>
        </a:accent3>
        <a:accent4>
          <a:srgbClr val="000056"/>
        </a:accent4>
        <a:accent5>
          <a:srgbClr val="AEC2CD"/>
        </a:accent5>
        <a:accent6>
          <a:srgbClr val="2D8AE7"/>
        </a:accent6>
        <a:hlink>
          <a:srgbClr val="4B67B7"/>
        </a:hlink>
        <a:folHlink>
          <a:srgbClr val="7B6A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Lesson">
  <a:themeElements>
    <a:clrScheme name="">
      <a:dk1>
        <a:srgbClr val="000066"/>
      </a:dk1>
      <a:lt1>
        <a:srgbClr val="FFFFFF"/>
      </a:lt1>
      <a:dk2>
        <a:srgbClr val="1D7ACF"/>
      </a:dk2>
      <a:lt2>
        <a:srgbClr val="C0C0C0"/>
      </a:lt2>
      <a:accent1>
        <a:srgbClr val="189E8E"/>
      </a:accent1>
      <a:accent2>
        <a:srgbClr val="E0BB20"/>
      </a:accent2>
      <a:accent3>
        <a:srgbClr val="FFFFFF"/>
      </a:accent3>
      <a:accent4>
        <a:srgbClr val="000057"/>
      </a:accent4>
      <a:accent5>
        <a:srgbClr val="AACCC6"/>
      </a:accent5>
      <a:accent6>
        <a:srgbClr val="C9A71C"/>
      </a:accent6>
      <a:hlink>
        <a:srgbClr val="5AA5DE"/>
      </a:hlink>
      <a:folHlink>
        <a:srgbClr val="9885A3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esson 1">
        <a:dk1>
          <a:srgbClr val="000066"/>
        </a:dk1>
        <a:lt1>
          <a:srgbClr val="FFFFFF"/>
        </a:lt1>
        <a:dk2>
          <a:srgbClr val="1D7ACF"/>
        </a:dk2>
        <a:lt2>
          <a:srgbClr val="C0C0C0"/>
        </a:lt2>
        <a:accent1>
          <a:srgbClr val="189E8E"/>
        </a:accent1>
        <a:accent2>
          <a:srgbClr val="E0BB20"/>
        </a:accent2>
        <a:accent3>
          <a:srgbClr val="FFFFFF"/>
        </a:accent3>
        <a:accent4>
          <a:srgbClr val="000056"/>
        </a:accent4>
        <a:accent5>
          <a:srgbClr val="ABCCC6"/>
        </a:accent5>
        <a:accent6>
          <a:srgbClr val="CBA91C"/>
        </a:accent6>
        <a:hlink>
          <a:srgbClr val="5AA5DE"/>
        </a:hlink>
        <a:folHlink>
          <a:srgbClr val="9885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sson 2">
        <a:dk1>
          <a:srgbClr val="000066"/>
        </a:dk1>
        <a:lt1>
          <a:srgbClr val="FFFFFF"/>
        </a:lt1>
        <a:dk2>
          <a:srgbClr val="238D3F"/>
        </a:dk2>
        <a:lt2>
          <a:srgbClr val="DDDDDD"/>
        </a:lt2>
        <a:accent1>
          <a:srgbClr val="808080"/>
        </a:accent1>
        <a:accent2>
          <a:srgbClr val="CC9900"/>
        </a:accent2>
        <a:accent3>
          <a:srgbClr val="FFFFFF"/>
        </a:accent3>
        <a:accent4>
          <a:srgbClr val="000056"/>
        </a:accent4>
        <a:accent5>
          <a:srgbClr val="C0C0C0"/>
        </a:accent5>
        <a:accent6>
          <a:srgbClr val="B98A00"/>
        </a:accent6>
        <a:hlink>
          <a:srgbClr val="D9C741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sson 3">
        <a:dk1>
          <a:srgbClr val="000066"/>
        </a:dk1>
        <a:lt1>
          <a:srgbClr val="FFFFFF"/>
        </a:lt1>
        <a:dk2>
          <a:srgbClr val="D75F1D"/>
        </a:dk2>
        <a:lt2>
          <a:srgbClr val="DDDDDD"/>
        </a:lt2>
        <a:accent1>
          <a:srgbClr val="3885A0"/>
        </a:accent1>
        <a:accent2>
          <a:srgbClr val="3399FF"/>
        </a:accent2>
        <a:accent3>
          <a:srgbClr val="FFFFFF"/>
        </a:accent3>
        <a:accent4>
          <a:srgbClr val="000056"/>
        </a:accent4>
        <a:accent5>
          <a:srgbClr val="AEC2CD"/>
        </a:accent5>
        <a:accent6>
          <a:srgbClr val="2D8AE7"/>
        </a:accent6>
        <a:hlink>
          <a:srgbClr val="4B67B7"/>
        </a:hlink>
        <a:folHlink>
          <a:srgbClr val="7B6A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</Template>
  <TotalTime>284</TotalTime>
  <Words>5129</Words>
  <Application>Microsoft Office PowerPoint</Application>
  <PresentationFormat>全屏显示(4:3)</PresentationFormat>
  <Paragraphs>641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65</vt:i4>
      </vt:variant>
    </vt:vector>
  </HeadingPairs>
  <TitlesOfParts>
    <vt:vector size="76" baseType="lpstr">
      <vt:lpstr>宋体</vt:lpstr>
      <vt:lpstr>微软雅黑</vt:lpstr>
      <vt:lpstr>Arial</vt:lpstr>
      <vt:lpstr>Calibri</vt:lpstr>
      <vt:lpstr>Cambria</vt:lpstr>
      <vt:lpstr>Courier New</vt:lpstr>
      <vt:lpstr>Times New Roman</vt:lpstr>
      <vt:lpstr>Verdana</vt:lpstr>
      <vt:lpstr>Wingdings</vt:lpstr>
      <vt:lpstr>Lesson</vt:lpstr>
      <vt:lpstr>1_Lesson</vt:lpstr>
      <vt:lpstr>数据库应用技术</vt:lpstr>
      <vt:lpstr>总览</vt:lpstr>
      <vt:lpstr>学习目标</vt:lpstr>
      <vt:lpstr>学习目标</vt:lpstr>
      <vt:lpstr>思想引领</vt:lpstr>
      <vt:lpstr>任务导航</vt:lpstr>
      <vt:lpstr>任务5.1学习数据表</vt:lpstr>
      <vt:lpstr>5.1.1使用图形界面管理表</vt:lpstr>
      <vt:lpstr>5.1.2 使用语句管理表</vt:lpstr>
      <vt:lpstr>5.1.2 使用语句管理表</vt:lpstr>
      <vt:lpstr>5.1.2 使用语句管理表</vt:lpstr>
      <vt:lpstr>5.1.2 使用语句管理表</vt:lpstr>
      <vt:lpstr>工单5.1创建数据表</vt:lpstr>
      <vt:lpstr>任务5.2规划完整性约束</vt:lpstr>
      <vt:lpstr>新建约束</vt:lpstr>
      <vt:lpstr>设置主键</vt:lpstr>
      <vt:lpstr>设置外键</vt:lpstr>
      <vt:lpstr>工单5.2实施完整性约束</vt:lpstr>
      <vt:lpstr>任务5.3管理索引-概述</vt:lpstr>
      <vt:lpstr>任务5.3管理索引-创建</vt:lpstr>
      <vt:lpstr>任务5.3管理索引-创建</vt:lpstr>
      <vt:lpstr>任务5.3管理索引-删除</vt:lpstr>
      <vt:lpstr>工单5.3管理索引</vt:lpstr>
      <vt:lpstr>任务5.4使用视图</vt:lpstr>
      <vt:lpstr>任务5.4使用视图</vt:lpstr>
      <vt:lpstr>工单5.4管理视图</vt:lpstr>
      <vt:lpstr>任务5.5使用存储过程</vt:lpstr>
      <vt:lpstr>任务5.5使用存储过程</vt:lpstr>
      <vt:lpstr>任务5.5使用存储过程</vt:lpstr>
      <vt:lpstr>任务5.5使用存储过程</vt:lpstr>
      <vt:lpstr>任务5.6使用存储函数</vt:lpstr>
      <vt:lpstr>任务5.6使用存储函数</vt:lpstr>
      <vt:lpstr>任务5.6使用存储函数</vt:lpstr>
      <vt:lpstr>任务5.6使用存储函数</vt:lpstr>
      <vt:lpstr>任务5.6使用存储函数</vt:lpstr>
      <vt:lpstr>任务5.7 使用触发器</vt:lpstr>
      <vt:lpstr>任务5.7 使用触发器</vt:lpstr>
      <vt:lpstr>任务5.7 使用触发器</vt:lpstr>
      <vt:lpstr>任务5.7 使用触发器</vt:lpstr>
      <vt:lpstr>任务5.7 使用触发器</vt:lpstr>
      <vt:lpstr>任务5.7 使用触发器</vt:lpstr>
      <vt:lpstr>任务5.7 使用触发器</vt:lpstr>
      <vt:lpstr>任务5.7 使用触发器</vt:lpstr>
      <vt:lpstr>任务5.7 使用触发器</vt:lpstr>
      <vt:lpstr>任务5.7 使用触发器</vt:lpstr>
      <vt:lpstr>任务5.7 使用触发器</vt:lpstr>
      <vt:lpstr>任务5.7 使用触发器</vt:lpstr>
      <vt:lpstr>任务5.7 使用触发器</vt:lpstr>
      <vt:lpstr>任务5.7 使用触发器</vt:lpstr>
      <vt:lpstr>任务5.7 使用触发器</vt:lpstr>
      <vt:lpstr>任务5.8 使用游标</vt:lpstr>
      <vt:lpstr>任务5.8 使用游标</vt:lpstr>
      <vt:lpstr>任务5.8 使用游标</vt:lpstr>
      <vt:lpstr>任务5.8 使用游标</vt:lpstr>
      <vt:lpstr>任务5.8 使用游标</vt:lpstr>
      <vt:lpstr>任务5.8 使用游标</vt:lpstr>
      <vt:lpstr>任务5.8 使用游标</vt:lpstr>
      <vt:lpstr>任务5.9使用序列</vt:lpstr>
      <vt:lpstr>任务5.9使用序列</vt:lpstr>
      <vt:lpstr>任务5.9使用序列</vt:lpstr>
      <vt:lpstr>任务5.9使用序列</vt:lpstr>
      <vt:lpstr>任务5.9使用序列</vt:lpstr>
      <vt:lpstr>任务5.9使用序列</vt:lpstr>
      <vt:lpstr>任务5.9使用序列--工单5.9使用序列 、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网站后台开发PHP</dc:title>
  <dc:creator>USER</dc:creator>
  <cp:lastModifiedBy>Lenovo</cp:lastModifiedBy>
  <cp:revision>632</cp:revision>
  <dcterms:created xsi:type="dcterms:W3CDTF">2011-04-17T02:34:00Z</dcterms:created>
  <dcterms:modified xsi:type="dcterms:W3CDTF">2023-05-22T01:07:57Z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49D93250966748F186D4ED92B5D84637_12</vt:lpwstr>
  </property>
</Properties>
</file>