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72"/>
  </p:notesMasterIdLst>
  <p:sldIdLst>
    <p:sldId id="256" r:id="rId3"/>
    <p:sldId id="277" r:id="rId4"/>
    <p:sldId id="648" r:id="rId5"/>
    <p:sldId id="649" r:id="rId6"/>
    <p:sldId id="657" r:id="rId7"/>
    <p:sldId id="658" r:id="rId8"/>
    <p:sldId id="659" r:id="rId9"/>
    <p:sldId id="660" r:id="rId10"/>
    <p:sldId id="661" r:id="rId11"/>
    <p:sldId id="666" r:id="rId12"/>
    <p:sldId id="667" r:id="rId13"/>
    <p:sldId id="668" r:id="rId14"/>
    <p:sldId id="669" r:id="rId15"/>
    <p:sldId id="670" r:id="rId16"/>
    <p:sldId id="671" r:id="rId17"/>
    <p:sldId id="672" r:id="rId18"/>
    <p:sldId id="673" r:id="rId19"/>
    <p:sldId id="674" r:id="rId20"/>
    <p:sldId id="675" r:id="rId21"/>
    <p:sldId id="676" r:id="rId22"/>
    <p:sldId id="677" r:id="rId23"/>
    <p:sldId id="678" r:id="rId24"/>
    <p:sldId id="679" r:id="rId25"/>
    <p:sldId id="680" r:id="rId26"/>
    <p:sldId id="681" r:id="rId27"/>
    <p:sldId id="682" r:id="rId28"/>
    <p:sldId id="651" r:id="rId29"/>
    <p:sldId id="683" r:id="rId30"/>
    <p:sldId id="684" r:id="rId31"/>
    <p:sldId id="685" r:id="rId32"/>
    <p:sldId id="686" r:id="rId33"/>
    <p:sldId id="687" r:id="rId34"/>
    <p:sldId id="688" r:id="rId35"/>
    <p:sldId id="689" r:id="rId36"/>
    <p:sldId id="690" r:id="rId37"/>
    <p:sldId id="691" r:id="rId38"/>
    <p:sldId id="692" r:id="rId39"/>
    <p:sldId id="694" r:id="rId40"/>
    <p:sldId id="693" r:id="rId41"/>
    <p:sldId id="695" r:id="rId42"/>
    <p:sldId id="696" r:id="rId43"/>
    <p:sldId id="697" r:id="rId44"/>
    <p:sldId id="698" r:id="rId45"/>
    <p:sldId id="699" r:id="rId46"/>
    <p:sldId id="700" r:id="rId47"/>
    <p:sldId id="701" r:id="rId48"/>
    <p:sldId id="702" r:id="rId49"/>
    <p:sldId id="703" r:id="rId50"/>
    <p:sldId id="704" r:id="rId51"/>
    <p:sldId id="705" r:id="rId52"/>
    <p:sldId id="706" r:id="rId53"/>
    <p:sldId id="707" r:id="rId54"/>
    <p:sldId id="708" r:id="rId55"/>
    <p:sldId id="709" r:id="rId56"/>
    <p:sldId id="710" r:id="rId57"/>
    <p:sldId id="711" r:id="rId58"/>
    <p:sldId id="712" r:id="rId59"/>
    <p:sldId id="713" r:id="rId60"/>
    <p:sldId id="714" r:id="rId61"/>
    <p:sldId id="715" r:id="rId62"/>
    <p:sldId id="716" r:id="rId63"/>
    <p:sldId id="717" r:id="rId64"/>
    <p:sldId id="718" r:id="rId65"/>
    <p:sldId id="719" r:id="rId66"/>
    <p:sldId id="720" r:id="rId67"/>
    <p:sldId id="721" r:id="rId68"/>
    <p:sldId id="722" r:id="rId69"/>
    <p:sldId id="723" r:id="rId70"/>
    <p:sldId id="276" r:id="rId71"/>
  </p:sldIdLst>
  <p:sldSz cx="9144000" cy="6858000" type="screen4x3"/>
  <p:notesSz cx="6858000" cy="9144000"/>
  <p:custDataLst>
    <p:tags r:id="rId73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7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66"/>
    <a:srgbClr val="000000"/>
    <a:srgbClr val="FF3300"/>
    <a:srgbClr val="66CCFF"/>
    <a:srgbClr val="CCECFF"/>
    <a:srgbClr val="FFCCFF"/>
    <a:srgbClr val="CC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23"/>
    <p:restoredTop sz="94660"/>
  </p:normalViewPr>
  <p:slideViewPr>
    <p:cSldViewPr showGuides="1">
      <p:cViewPr varScale="1">
        <p:scale>
          <a:sx n="108" d="100"/>
          <a:sy n="108" d="100"/>
        </p:scale>
        <p:origin x="1224" y="68"/>
      </p:cViewPr>
      <p:guideLst>
        <p:guide orient="horz" pos="2207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C3EF38F-7EBC-49D0-ACA1-7B1DF7084A4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2023/5/5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80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3081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2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914400" y="1676400"/>
            <a:ext cx="5386388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solidFill>
                  <a:srgbClr val="FFFFFF"/>
                </a:solidFill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5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17416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7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 hasCustomPrompt="1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数据库应用技术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 hasCustomPrompt="1"/>
          </p:nvPr>
        </p:nvSpPr>
        <p:spPr>
          <a:xfrm>
            <a:off x="1259205" y="1340485"/>
            <a:ext cx="3272155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en-US" altLang="zh-CN" strike="noStrike" noProof="1"/>
              <a:t>--</a:t>
            </a:r>
            <a:r>
              <a:rPr lang="zh-CN" altLang="en-US" strike="noStrike" noProof="1"/>
              <a:t>达梦数据库</a:t>
            </a:r>
            <a:r>
              <a:rPr lang="en-US" altLang="zh-CN" strike="noStrike" noProof="1"/>
              <a:t>DM8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62700" y="6443980"/>
            <a:ext cx="2057400" cy="37147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74790" y="6440805"/>
            <a:ext cx="1874520" cy="36385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7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1031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32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33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034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1035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036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40" name="图片 1061" descr="轻院校徽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1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4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2055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6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7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058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2059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060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64" name="图片 1061" descr="轻院校徽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049"/>
          <p:cNvSpPr>
            <a:spLocks noGrp="1"/>
          </p:cNvSpPr>
          <p:nvPr>
            <p:ph type="ctrTitle" hasCustomPrompt="1"/>
          </p:nvPr>
        </p:nvSpPr>
        <p:spPr/>
        <p:txBody>
          <a:bodyPr anchor="ctr" anchorCtr="0"/>
          <a:lstStyle/>
          <a:p>
            <a:pPr>
              <a:buClrTx/>
              <a:buSzTx/>
              <a:buFontTx/>
            </a:pPr>
            <a:r>
              <a:rPr lang="zh-CN" altLang="en-US" kern="1200">
                <a:latin typeface="+mj-lt"/>
                <a:ea typeface="+mj-ea"/>
                <a:cs typeface="+mj-cs"/>
              </a:rPr>
              <a:t>数据库应用技术</a:t>
            </a:r>
          </a:p>
        </p:txBody>
      </p:sp>
      <p:sp>
        <p:nvSpPr>
          <p:cNvPr id="32770" name="文本框 1"/>
          <p:cNvSpPr txBox="1"/>
          <p:nvPr/>
        </p:nvSpPr>
        <p:spPr>
          <a:xfrm>
            <a:off x="971550" y="1484313"/>
            <a:ext cx="4572000" cy="392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70000"/>
              </a:lnSpc>
              <a:buSzPct val="60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－达梦数据库</a:t>
            </a:r>
            <a:r>
              <a:rPr lang="en-US" altLang="zh-CN" sz="2800" b="1" dirty="0">
                <a:latin typeface="Arial" panose="020B0604020202020204" pitchFamily="34" charset="0"/>
              </a:rPr>
              <a:t>DM8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72225" y="357314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项目</a:t>
            </a:r>
            <a:r>
              <a:rPr kumimoji="1" lang="en-US" altLang="zh-CN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6</a:t>
            </a:r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 数据查询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443980" y="429323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作者：李超</a:t>
            </a:r>
          </a:p>
        </p:txBody>
      </p:sp>
    </p:spTree>
  </p:cSld>
  <p:clrMapOvr>
    <a:masterClrMapping/>
  </p:clrMapOvr>
  <p:transition spd="med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）查询表中的多列信息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在</a:t>
            </a:r>
            <a:r>
              <a:rPr lang="en-US" altLang="zh-CN" sz="1800" dirty="0"/>
              <a:t>SELECT</a:t>
            </a:r>
            <a:r>
              <a:rPr lang="zh-CN" altLang="en-US" sz="1800" dirty="0"/>
              <a:t>后面的选择列表中可以包括多个列名或者表达式，列名之间用逗号间隔，用来给出应该返回哪些列的数据。当用户需要查出所有列的数据，且各列的显示顺序与基表中列的顺序也完全相同时，为了方便用户提高工作效率，</a:t>
            </a:r>
            <a:r>
              <a:rPr lang="en-US" altLang="zh-CN" sz="1800" dirty="0"/>
              <a:t>SQL </a:t>
            </a:r>
            <a:r>
              <a:rPr lang="zh-CN" altLang="en-US" sz="1800" dirty="0"/>
              <a:t>语言允许用户将 </a:t>
            </a:r>
            <a:r>
              <a:rPr lang="en-US" altLang="zh-CN" sz="1800" dirty="0"/>
              <a:t>SELECT </a:t>
            </a:r>
            <a:r>
              <a:rPr lang="zh-CN" altLang="en-US" sz="1800" dirty="0"/>
              <a:t>后的</a:t>
            </a:r>
            <a:r>
              <a:rPr lang="en-US" altLang="zh-CN" sz="1800" dirty="0"/>
              <a:t>&lt;</a:t>
            </a:r>
            <a:r>
              <a:rPr lang="zh-CN" altLang="en-US" sz="1800" dirty="0"/>
              <a:t>值表达式</a:t>
            </a:r>
            <a:r>
              <a:rPr lang="en-US" altLang="zh-CN" sz="1800" dirty="0"/>
              <a:t>&gt;</a:t>
            </a:r>
            <a:r>
              <a:rPr lang="zh-CN" altLang="en-US" sz="1800" dirty="0"/>
              <a:t>省略为*。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6.2】 </a:t>
            </a:r>
            <a:r>
              <a:rPr lang="zh-CN" altLang="en-US" sz="1800" dirty="0"/>
              <a:t>从主设备表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Dev_Main_Dev</a:t>
            </a:r>
            <a:r>
              <a:rPr lang="en-US" altLang="zh-CN" sz="1800" dirty="0"/>
              <a:t>)</a:t>
            </a:r>
            <a:r>
              <a:rPr lang="zh-CN" altLang="en-US" sz="1800" dirty="0"/>
              <a:t>中，查询所有主设备的信息。</a:t>
            </a:r>
          </a:p>
          <a:p>
            <a:pPr marL="0" indent="0">
              <a:buNone/>
            </a:pPr>
            <a:r>
              <a:rPr lang="zh-CN" altLang="en-US" sz="1800" dirty="0"/>
              <a:t>查询语句： 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DEV.Dev_Main_Dev</a:t>
            </a:r>
            <a:r>
              <a:rPr lang="en-US" altLang="zh-CN" sz="1800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zh-CN" altLang="en-US" sz="1800" dirty="0"/>
              <a:t>等价于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</a:t>
            </a:r>
            <a:r>
              <a:rPr lang="en-US" altLang="zh-CN" sz="1800" dirty="0" err="1">
                <a:solidFill>
                  <a:srgbClr val="FF0000"/>
                </a:solidFill>
              </a:rPr>
              <a:t>Equip_Code,Name,Pos_ID,Person_ID,Pur_Dat,First_Time,Use_State</a:t>
            </a:r>
            <a:r>
              <a:rPr lang="en-US" altLang="zh-CN" sz="1800" dirty="0">
                <a:solidFill>
                  <a:srgbClr val="FF0000"/>
                </a:solidFill>
              </a:rPr>
              <a:t> from DEV. 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zh-CN" altLang="en-US" sz="1800" dirty="0"/>
              <a:t>其中，查询所有列使用星号（*），查询所有行意味着查询时无限制条件，即</a:t>
            </a:r>
            <a:r>
              <a:rPr lang="en-US" altLang="zh-CN" sz="1800" dirty="0"/>
              <a:t>SELECT</a:t>
            </a:r>
            <a:r>
              <a:rPr lang="zh-CN" altLang="en-US" sz="1800" dirty="0"/>
              <a:t>语句中无</a:t>
            </a:r>
            <a:r>
              <a:rPr lang="en-US" altLang="zh-CN" sz="1800" dirty="0"/>
              <a:t>WHERE</a:t>
            </a:r>
            <a:r>
              <a:rPr lang="zh-CN" altLang="en-US" sz="1800" dirty="0"/>
              <a:t>子句。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24116794"/>
      </p:ext>
    </p:extLst>
  </p:cSld>
  <p:clrMapOvr>
    <a:masterClrMapping/>
  </p:clrMapOvr>
  <p:transition spd="med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）查询表中的多列信息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000" dirty="0"/>
              <a:t>查询结果如图所示。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8705C4FB-E140-8F99-A8CC-1955E702E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561662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880192"/>
      </p:ext>
    </p:extLst>
  </p:cSld>
  <p:clrMapOvr>
    <a:masterClrMapping/>
  </p:clrMapOvr>
  <p:transition spd="med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）数学运算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9126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通常情况下，</a:t>
            </a:r>
            <a:r>
              <a:rPr lang="en-US" altLang="zh-CN" sz="1800" dirty="0"/>
              <a:t>DM_SQL</a:t>
            </a:r>
            <a:r>
              <a:rPr lang="zh-CN" altLang="en-US" sz="1800" dirty="0"/>
              <a:t>语句中多配合使用算术运算符来实现预期的查询。算术运算符，即加、减、乘、除</a:t>
            </a:r>
            <a:r>
              <a:rPr lang="en-US" altLang="zh-CN" sz="1800" dirty="0"/>
              <a:t>4</a:t>
            </a:r>
            <a:r>
              <a:rPr lang="zh-CN" altLang="en-US" sz="1800" dirty="0"/>
              <a:t>种运算：</a:t>
            </a:r>
            <a:r>
              <a:rPr lang="en-US" altLang="zh-CN" sz="1800" dirty="0"/>
              <a:t>+</a:t>
            </a:r>
            <a:r>
              <a:rPr lang="zh-CN" altLang="en-US" sz="1800" dirty="0"/>
              <a:t>、</a:t>
            </a:r>
            <a:r>
              <a:rPr lang="en-US" altLang="zh-CN" sz="1800" dirty="0"/>
              <a:t>-</a:t>
            </a:r>
            <a:r>
              <a:rPr lang="zh-CN" altLang="en-US" sz="1800" dirty="0"/>
              <a:t>、*、</a:t>
            </a:r>
            <a:r>
              <a:rPr lang="en-US" altLang="zh-CN" sz="1800" dirty="0"/>
              <a:t>/</a:t>
            </a:r>
            <a:r>
              <a:rPr lang="zh-CN" altLang="en-US" sz="1800" dirty="0"/>
              <a:t>。算术运算符遵循一定的优先顺序，即“乘除”优先于“加减”，而“乘除”具有同等优先权</a:t>
            </a:r>
            <a:r>
              <a:rPr lang="en-US" altLang="zh-CN" sz="1800" dirty="0"/>
              <a:t>,“</a:t>
            </a:r>
            <a:r>
              <a:rPr lang="zh-CN" altLang="en-US" sz="1800" dirty="0"/>
              <a:t>加减”也具有相等优先级。同等优先权的运算符接照从左到右的顺序计算。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6.3】 </a:t>
            </a:r>
            <a:r>
              <a:rPr lang="zh-CN" altLang="en-US" sz="1800" dirty="0"/>
              <a:t>显示各个监测点的正常值范围幅度，范围</a:t>
            </a:r>
            <a:r>
              <a:rPr lang="en-US" altLang="zh-CN" sz="1800" dirty="0"/>
              <a:t>=</a:t>
            </a:r>
            <a:r>
              <a:rPr lang="zh-CN" altLang="en-US" sz="1800" dirty="0"/>
              <a:t>最大值</a:t>
            </a:r>
            <a:r>
              <a:rPr lang="en-US" altLang="zh-CN" sz="1800" dirty="0"/>
              <a:t>-</a:t>
            </a:r>
            <a:r>
              <a:rPr lang="zh-CN" altLang="en-US" sz="1800" dirty="0"/>
              <a:t>最小值。</a:t>
            </a:r>
          </a:p>
          <a:p>
            <a:pPr marL="0" indent="0">
              <a:buNone/>
            </a:pPr>
            <a:r>
              <a:rPr lang="zh-CN" altLang="en-US" sz="1800" dirty="0">
                <a:latin typeface="+mn-ea"/>
              </a:rPr>
              <a:t>查询语句： </a:t>
            </a:r>
            <a:r>
              <a:rPr lang="en-US" altLang="zh-CN" sz="1800" dirty="0">
                <a:solidFill>
                  <a:srgbClr val="FF0000"/>
                </a:solidFill>
                <a:latin typeface="+mn-ea"/>
              </a:rPr>
              <a:t>select </a:t>
            </a:r>
            <a:r>
              <a:rPr lang="en-US" altLang="zh-CN" sz="1800" dirty="0" err="1">
                <a:solidFill>
                  <a:srgbClr val="FF0000"/>
                </a:solidFill>
                <a:latin typeface="+mn-ea"/>
              </a:rPr>
              <a:t>Mon_ID,Max_Val-Min_Val</a:t>
            </a:r>
            <a:r>
              <a:rPr lang="en-US" altLang="zh-CN" sz="1800" dirty="0">
                <a:solidFill>
                  <a:srgbClr val="FF0000"/>
                </a:solidFill>
                <a:latin typeface="+mn-ea"/>
              </a:rPr>
              <a:t> from </a:t>
            </a:r>
            <a:r>
              <a:rPr lang="en-US" altLang="zh-CN" sz="1800" dirty="0" err="1">
                <a:solidFill>
                  <a:srgbClr val="FF0000"/>
                </a:solidFill>
                <a:latin typeface="+mn-ea"/>
              </a:rPr>
              <a:t>DEV.Dev_Normal_Val</a:t>
            </a:r>
            <a:r>
              <a:rPr lang="en-US" altLang="zh-CN" sz="1800" dirty="0">
                <a:solidFill>
                  <a:srgbClr val="FF0000"/>
                </a:solidFill>
                <a:latin typeface="+mn-ea"/>
              </a:rPr>
              <a:t>;</a:t>
            </a:r>
          </a:p>
          <a:p>
            <a:pPr marL="0" indent="0">
              <a:buNone/>
            </a:pPr>
            <a:r>
              <a:rPr lang="zh-CN" altLang="en-US" sz="1800" dirty="0">
                <a:latin typeface="+mn-ea"/>
              </a:rPr>
              <a:t>查询结果如图所示。</a:t>
            </a:r>
            <a:endParaRPr lang="en-US" altLang="zh-CN" sz="1800" dirty="0">
              <a:latin typeface="+mn-ea"/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44A5929A-B52E-B90C-3EF0-252163743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45024"/>
            <a:ext cx="5518745" cy="225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232726"/>
      </p:ext>
    </p:extLst>
  </p:cSld>
  <p:clrMapOvr>
    <a:masterClrMapping/>
  </p:clrMapOvr>
  <p:transition spd="med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）列的别名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通过使用</a:t>
            </a:r>
            <a:r>
              <a:rPr lang="en-US" altLang="zh-CN" sz="1800" dirty="0"/>
              <a:t>[as </a:t>
            </a:r>
            <a:r>
              <a:rPr lang="zh-CN" altLang="en-US" sz="1800" dirty="0"/>
              <a:t>字段列表</a:t>
            </a:r>
            <a:r>
              <a:rPr lang="en-US" altLang="zh-CN" sz="1800" dirty="0"/>
              <a:t>|</a:t>
            </a:r>
            <a:r>
              <a:rPr lang="zh-CN" altLang="en-US" sz="1800" dirty="0"/>
              <a:t>表名</a:t>
            </a:r>
            <a:r>
              <a:rPr lang="en-US" altLang="zh-CN" sz="1800" dirty="0"/>
              <a:t>]</a:t>
            </a:r>
            <a:r>
              <a:rPr lang="zh-CN" altLang="en-US" sz="1800" dirty="0"/>
              <a:t>，可以为表名称或列名称指定另一个标题名。一般创建别名是为了让列名称的可读性更强。列和表的</a:t>
            </a:r>
            <a:r>
              <a:rPr lang="en-US" altLang="zh-CN" sz="1800" dirty="0"/>
              <a:t>SQL</a:t>
            </a:r>
            <a:r>
              <a:rPr lang="zh-CN" altLang="en-US" sz="1800" dirty="0"/>
              <a:t>别名分别跟在相应的列名和表名后面，中间可以加或不加一个“</a:t>
            </a:r>
            <a:r>
              <a:rPr lang="en-US" altLang="zh-CN" sz="1800" dirty="0"/>
              <a:t>as”</a:t>
            </a:r>
            <a:r>
              <a:rPr lang="zh-CN" altLang="en-US" sz="1800" dirty="0"/>
              <a:t>关键字，改变的只是查询结果列的标题，并没有改变表中的列名。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6.4】 </a:t>
            </a:r>
            <a:r>
              <a:rPr lang="zh-CN" altLang="en-US" sz="1800" dirty="0"/>
              <a:t>查询主设备表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Dev_Main_Dev</a:t>
            </a:r>
            <a:r>
              <a:rPr lang="en-US" altLang="zh-CN" sz="1800" dirty="0"/>
              <a:t>)</a:t>
            </a:r>
            <a:r>
              <a:rPr lang="zh-CN" altLang="en-US" sz="1800" dirty="0"/>
              <a:t>中的设备编号、设备名称、安装地点、负责人、购置时间、首次运行时间、使用状态，要求列标题用汉字显示。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</a:t>
            </a:r>
            <a:r>
              <a:rPr lang="en-US" altLang="zh-CN" sz="1800" dirty="0" err="1">
                <a:solidFill>
                  <a:srgbClr val="FF0000"/>
                </a:solidFill>
              </a:rPr>
              <a:t>Equip_Code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zh-CN" altLang="en-US" sz="1800" dirty="0">
                <a:solidFill>
                  <a:srgbClr val="FF0000"/>
                </a:solidFill>
              </a:rPr>
              <a:t>设备编码</a:t>
            </a:r>
            <a:r>
              <a:rPr lang="en-US" altLang="zh-CN" sz="1800" dirty="0">
                <a:solidFill>
                  <a:srgbClr val="FF0000"/>
                </a:solidFill>
              </a:rPr>
              <a:t>,Name as </a:t>
            </a:r>
            <a:r>
              <a:rPr lang="zh-CN" altLang="en-US" sz="1800" dirty="0">
                <a:solidFill>
                  <a:srgbClr val="FF0000"/>
                </a:solidFill>
              </a:rPr>
              <a:t>设备名称</a:t>
            </a:r>
            <a:r>
              <a:rPr lang="en-US" altLang="zh-CN" sz="1800" dirty="0">
                <a:solidFill>
                  <a:srgbClr val="FF0000"/>
                </a:solidFill>
              </a:rPr>
              <a:t>,</a:t>
            </a:r>
            <a:r>
              <a:rPr lang="en-US" altLang="zh-CN" sz="1800" dirty="0" err="1">
                <a:solidFill>
                  <a:srgbClr val="FF0000"/>
                </a:solidFill>
              </a:rPr>
              <a:t>Pos_ID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安装地点</a:t>
            </a:r>
            <a:r>
              <a:rPr lang="en-US" altLang="zh-CN" sz="1800" dirty="0">
                <a:solidFill>
                  <a:srgbClr val="FF0000"/>
                </a:solidFill>
              </a:rPr>
              <a:t>,</a:t>
            </a:r>
            <a:r>
              <a:rPr lang="en-US" altLang="zh-CN" sz="1800" dirty="0" err="1">
                <a:solidFill>
                  <a:srgbClr val="FF0000"/>
                </a:solidFill>
              </a:rPr>
              <a:t>Person_ID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负责人</a:t>
            </a:r>
            <a:r>
              <a:rPr lang="en-US" altLang="zh-CN" sz="1800" dirty="0">
                <a:solidFill>
                  <a:srgbClr val="FF0000"/>
                </a:solidFill>
              </a:rPr>
              <a:t>,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购置时间</a:t>
            </a:r>
            <a:r>
              <a:rPr lang="en-US" altLang="zh-CN" sz="1800" dirty="0">
                <a:solidFill>
                  <a:srgbClr val="FF0000"/>
                </a:solidFill>
              </a:rPr>
              <a:t>,</a:t>
            </a:r>
            <a:r>
              <a:rPr lang="en-US" altLang="zh-CN" sz="1800" dirty="0" err="1">
                <a:solidFill>
                  <a:srgbClr val="FF0000"/>
                </a:solidFill>
              </a:rPr>
              <a:t>First_Time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首次运行时间</a:t>
            </a:r>
            <a:r>
              <a:rPr lang="en-US" altLang="zh-CN" sz="1800" dirty="0">
                <a:solidFill>
                  <a:srgbClr val="FF0000"/>
                </a:solidFill>
              </a:rPr>
              <a:t>,</a:t>
            </a:r>
            <a:r>
              <a:rPr lang="en-US" altLang="zh-CN" sz="1800" dirty="0" err="1">
                <a:solidFill>
                  <a:srgbClr val="FF0000"/>
                </a:solidFill>
              </a:rPr>
              <a:t>Use_State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使用状态 </a:t>
            </a:r>
            <a:r>
              <a:rPr lang="en-US" altLang="zh-CN" sz="1800" dirty="0">
                <a:solidFill>
                  <a:srgbClr val="FF0000"/>
                </a:solidFill>
              </a:rPr>
              <a:t>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DEV.Dev_Main_Dev</a:t>
            </a:r>
            <a:r>
              <a:rPr lang="en-US" altLang="zh-CN" sz="1800" dirty="0">
                <a:solidFill>
                  <a:srgbClr val="FF0000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758977762"/>
      </p:ext>
    </p:extLst>
  </p:cSld>
  <p:clrMapOvr>
    <a:masterClrMapping/>
  </p:clrMapOvr>
  <p:transition spd="med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）列的别名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查询结果如图所。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例如，为人员信息表添加一个别名为</a:t>
            </a:r>
            <a:r>
              <a:rPr lang="en-US" altLang="zh-CN" sz="1800" dirty="0"/>
              <a:t>P1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DEV.Dev_Person</a:t>
            </a:r>
            <a:r>
              <a:rPr lang="en-US" altLang="zh-CN" sz="1800" dirty="0">
                <a:solidFill>
                  <a:srgbClr val="FF0000"/>
                </a:solidFill>
              </a:rPr>
              <a:t> P1;</a:t>
            </a:r>
          </a:p>
          <a:p>
            <a:pPr marL="0" indent="0">
              <a:buNone/>
            </a:pPr>
            <a:r>
              <a:rPr lang="en-US" altLang="zh-CN" sz="1800" dirty="0"/>
              <a:t>    </a:t>
            </a:r>
            <a:r>
              <a:rPr lang="zh-CN" altLang="en-US" sz="1800" dirty="0"/>
              <a:t>以上是给</a:t>
            </a:r>
            <a:r>
              <a:rPr lang="en-US" altLang="zh-CN" sz="1800" dirty="0" err="1"/>
              <a:t>DEV.Dev_Person</a:t>
            </a:r>
            <a:r>
              <a:rPr lang="zh-CN" altLang="en-US" sz="1800" dirty="0"/>
              <a:t>表取别名</a:t>
            </a:r>
            <a:r>
              <a:rPr lang="en-US" altLang="zh-CN" sz="1800" dirty="0"/>
              <a:t>P1</a:t>
            </a:r>
            <a:r>
              <a:rPr lang="zh-CN" altLang="en-US" sz="1800" dirty="0"/>
              <a:t>，在后面的条件或子句中都可以使用别名</a:t>
            </a:r>
            <a:r>
              <a:rPr lang="en-US" altLang="zh-CN" sz="1800" dirty="0"/>
              <a:t>P1</a:t>
            </a:r>
            <a:r>
              <a:rPr lang="zh-CN" altLang="en-US" sz="1800" dirty="0"/>
              <a:t>来替代表名，运行结果从略。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4099" name="图片 1">
            <a:extLst>
              <a:ext uri="{FF2B5EF4-FFF2-40B4-BE49-F238E27FC236}">
                <a16:creationId xmlns:a16="http://schemas.microsoft.com/office/drawing/2014/main" id="{18D4CDCB-76A7-235D-6229-7AB103E51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5039287" cy="2574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24749"/>
      </p:ext>
    </p:extLst>
  </p:cSld>
  <p:clrMapOvr>
    <a:masterClrMapping/>
  </p:clrMapOvr>
  <p:transition spd="med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en-US" dirty="0"/>
              <a:t>）去重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6.5】 </a:t>
            </a:r>
            <a:r>
              <a:rPr lang="zh-CN" altLang="en-US" sz="1800" dirty="0"/>
              <a:t>从人员信息表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Dev_Person</a:t>
            </a:r>
            <a:r>
              <a:rPr lang="en-US" altLang="zh-CN" sz="1800" dirty="0"/>
              <a:t>)</a:t>
            </a:r>
            <a:r>
              <a:rPr lang="zh-CN" altLang="en-US" sz="1800" dirty="0"/>
              <a:t>中</a:t>
            </a:r>
            <a:r>
              <a:rPr lang="en-US" altLang="zh-CN" sz="1800" dirty="0"/>
              <a:t>,</a:t>
            </a:r>
            <a:r>
              <a:rPr lang="zh-CN" altLang="en-US" sz="1800" dirty="0"/>
              <a:t>查询人员岗位类别信息，并取消重复行。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distinct </a:t>
            </a:r>
            <a:r>
              <a:rPr lang="en-US" altLang="zh-CN" sz="1800" dirty="0" err="1">
                <a:solidFill>
                  <a:srgbClr val="FF0000"/>
                </a:solidFill>
              </a:rPr>
              <a:t>Per_Pos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岗位类别 </a:t>
            </a:r>
            <a:r>
              <a:rPr lang="en-US" altLang="zh-CN" sz="1800" dirty="0">
                <a:solidFill>
                  <a:srgbClr val="FF0000"/>
                </a:solidFill>
              </a:rPr>
              <a:t>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Dev.Dev_Person</a:t>
            </a:r>
            <a:r>
              <a:rPr lang="en-US" altLang="zh-CN" sz="1800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zh-CN" altLang="en-US" sz="1800" dirty="0"/>
              <a:t>其中，</a:t>
            </a:r>
            <a:r>
              <a:rPr lang="en-US" altLang="zh-CN" sz="1800" dirty="0"/>
              <a:t>distinct </a:t>
            </a:r>
            <a:r>
              <a:rPr lang="zh-CN" altLang="en-US" sz="1800" dirty="0"/>
              <a:t>保证重复的行将从结果中去除。若允许有重复的元组，改用</a:t>
            </a:r>
            <a:r>
              <a:rPr lang="en-US" altLang="zh-CN" sz="1800" dirty="0"/>
              <a:t>all</a:t>
            </a:r>
            <a:r>
              <a:rPr lang="zh-CN" altLang="en-US" sz="1800" dirty="0"/>
              <a:t>来替换 </a:t>
            </a:r>
            <a:r>
              <a:rPr lang="en-US" altLang="zh-CN" sz="1800" dirty="0"/>
              <a:t>distinct</a:t>
            </a:r>
            <a:r>
              <a:rPr lang="zh-CN" altLang="en-US" sz="1800" dirty="0"/>
              <a:t>，或直接去掉 </a:t>
            </a:r>
            <a:r>
              <a:rPr lang="en-US" altLang="zh-CN" sz="1800" dirty="0"/>
              <a:t>distinct</a:t>
            </a:r>
            <a:r>
              <a:rPr lang="zh-CN" altLang="en-US" sz="1800" dirty="0"/>
              <a:t>即可。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7008AEBF-FF22-94C5-5BBB-E0E32E1BE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56992"/>
            <a:ext cx="584411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685677"/>
      </p:ext>
    </p:extLst>
  </p:cSld>
  <p:clrMapOvr>
    <a:masterClrMapping/>
  </p:clrMapOvr>
  <p:transition spd="med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en-US" dirty="0"/>
              <a:t>）连接符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6.6】 </a:t>
            </a:r>
            <a:r>
              <a:rPr lang="zh-CN" altLang="en-US" sz="1800" dirty="0"/>
              <a:t>通过连接符</a:t>
            </a:r>
            <a:r>
              <a:rPr lang="en-US" altLang="zh-CN" sz="1800" dirty="0"/>
              <a:t>"||",</a:t>
            </a:r>
            <a:r>
              <a:rPr lang="zh-CN" altLang="en-US" sz="1800" dirty="0"/>
              <a:t>显示人员信息的姓名</a:t>
            </a:r>
            <a:r>
              <a:rPr lang="en-US" altLang="zh-CN" sz="1800" dirty="0"/>
              <a:t>+</a:t>
            </a:r>
            <a:r>
              <a:rPr lang="zh-CN" altLang="en-US" sz="1800" dirty="0"/>
              <a:t>电话号码。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Name || </a:t>
            </a:r>
            <a:r>
              <a:rPr lang="en-US" altLang="zh-CN" sz="1800" dirty="0" err="1">
                <a:solidFill>
                  <a:srgbClr val="FF0000"/>
                </a:solidFill>
              </a:rPr>
              <a:t>M_Tel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人员信息 </a:t>
            </a:r>
            <a:r>
              <a:rPr lang="en-US" altLang="zh-CN" sz="1800" dirty="0">
                <a:solidFill>
                  <a:srgbClr val="FF0000"/>
                </a:solidFill>
              </a:rPr>
              <a:t>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Dev.Dev_Person</a:t>
            </a:r>
            <a:r>
              <a:rPr lang="en-US" altLang="zh-CN" sz="1800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zh-CN" altLang="en-US" sz="1800" dirty="0"/>
              <a:t>连接符“</a:t>
            </a:r>
            <a:r>
              <a:rPr lang="en-US" altLang="zh-CN" sz="1800" dirty="0"/>
              <a:t>||”</a:t>
            </a:r>
            <a:r>
              <a:rPr lang="zh-CN" altLang="en-US" sz="1800" dirty="0"/>
              <a:t>把列与其他列连接起来。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946850D0-1BA5-ECE7-0708-AC2FEE522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52936"/>
            <a:ext cx="52768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607690"/>
      </p:ext>
    </p:extLst>
  </p:cSld>
  <p:clrMapOvr>
    <a:masterClrMapping/>
  </p:clrMapOvr>
  <p:transition spd="med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带条件的查询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使用</a:t>
            </a:r>
            <a:r>
              <a:rPr lang="en-US" altLang="zh-CN" sz="1800" dirty="0"/>
              <a:t>WHERE </a:t>
            </a:r>
            <a:r>
              <a:rPr lang="zh-CN" altLang="en-US" sz="1800" dirty="0"/>
              <a:t>子句，将不满足条件的行过滤掉。</a:t>
            </a:r>
          </a:p>
          <a:p>
            <a:pPr marL="0" indent="0">
              <a:buNone/>
            </a:pPr>
            <a:r>
              <a:rPr lang="zh-CN" altLang="en-US" sz="1800" dirty="0"/>
              <a:t>带条件的查询是指在指定表中查询出满足条件的元组。该功能是在查询语句中使用</a:t>
            </a:r>
            <a:r>
              <a:rPr lang="en-US" altLang="zh-CN" sz="1800" dirty="0"/>
              <a:t>WHERE </a:t>
            </a:r>
            <a:r>
              <a:rPr lang="zh-CN" altLang="en-US" sz="1800" dirty="0"/>
              <a:t>子句实现的。</a:t>
            </a:r>
            <a:r>
              <a:rPr lang="en-US" altLang="zh-CN" sz="1800" dirty="0"/>
              <a:t>WHERE </a:t>
            </a:r>
            <a:r>
              <a:rPr lang="zh-CN" altLang="en-US" sz="1800" dirty="0"/>
              <a:t>子句常用的查询条件由谓词和逻辑运算符组成。谓词指明了一个条件，该条件求解后，结果为一个布尔值：真、假或未知。</a:t>
            </a:r>
          </a:p>
          <a:p>
            <a:pPr marL="0" indent="0">
              <a:buNone/>
            </a:pPr>
            <a:r>
              <a:rPr lang="zh-CN" altLang="en-US" sz="1800" dirty="0"/>
              <a:t>逻辑算符有：</a:t>
            </a:r>
            <a:r>
              <a:rPr lang="en-US" altLang="zh-CN" sz="1800" dirty="0"/>
              <a:t>AND</a:t>
            </a:r>
            <a:r>
              <a:rPr lang="zh-CN" altLang="en-US" sz="1800" dirty="0"/>
              <a:t>，</a:t>
            </a:r>
            <a:r>
              <a:rPr lang="en-US" altLang="zh-CN" sz="1800" dirty="0"/>
              <a:t>OR</a:t>
            </a:r>
            <a:r>
              <a:rPr lang="zh-CN" altLang="en-US" sz="1800" dirty="0"/>
              <a:t>，</a:t>
            </a:r>
            <a:r>
              <a:rPr lang="en-US" altLang="zh-CN" sz="1800" dirty="0"/>
              <a:t>NOT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r>
              <a:rPr lang="zh-CN" altLang="en-US" sz="1800" dirty="0"/>
              <a:t>谓词包括比较谓词</a:t>
            </a:r>
            <a:r>
              <a:rPr lang="en-US" altLang="zh-CN" sz="1800" dirty="0"/>
              <a:t>(</a:t>
            </a:r>
            <a:r>
              <a:rPr lang="zh-CN" altLang="en-US" sz="1800" dirty="0"/>
              <a:t>＝、＞、＜、＞＝、＜＝、＜＞</a:t>
            </a:r>
            <a:r>
              <a:rPr lang="en-US" altLang="zh-CN" sz="1800" dirty="0"/>
              <a:t>)</a:t>
            </a:r>
            <a:r>
              <a:rPr lang="zh-CN" altLang="en-US" sz="1800" dirty="0"/>
              <a:t>，</a:t>
            </a:r>
            <a:r>
              <a:rPr lang="en-US" altLang="zh-CN" sz="1800" dirty="0"/>
              <a:t>BETWEEN </a:t>
            </a:r>
            <a:r>
              <a:rPr lang="zh-CN" altLang="en-US" sz="1800" dirty="0"/>
              <a:t>谓词、</a:t>
            </a:r>
            <a:r>
              <a:rPr lang="en-US" altLang="zh-CN" sz="1800" dirty="0"/>
              <a:t>IN </a:t>
            </a:r>
            <a:r>
              <a:rPr lang="zh-CN" altLang="en-US" sz="1800" dirty="0"/>
              <a:t>谓词、</a:t>
            </a:r>
            <a:r>
              <a:rPr lang="en-US" altLang="zh-CN" sz="1800" dirty="0"/>
              <a:t>LIKE</a:t>
            </a:r>
            <a:r>
              <a:rPr lang="zh-CN" altLang="en-US" sz="1800" dirty="0"/>
              <a:t>谓词、</a:t>
            </a:r>
            <a:r>
              <a:rPr lang="en-US" altLang="zh-CN" sz="1800" dirty="0"/>
              <a:t>NULL </a:t>
            </a:r>
            <a:r>
              <a:rPr lang="zh-CN" altLang="en-US" sz="1800" dirty="0"/>
              <a:t>谓词、</a:t>
            </a:r>
            <a:r>
              <a:rPr lang="en-US" altLang="zh-CN" sz="1800" dirty="0"/>
              <a:t>EXISTS </a:t>
            </a:r>
            <a:r>
              <a:rPr lang="zh-CN" altLang="en-US" sz="1800" dirty="0"/>
              <a:t>谓词。</a:t>
            </a:r>
          </a:p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	*|{[DISTINCT] </a:t>
            </a:r>
            <a:r>
              <a:rPr lang="en-US" altLang="zh-CN" sz="1800" dirty="0" err="1">
                <a:solidFill>
                  <a:srgbClr val="FF0000"/>
                </a:solidFill>
              </a:rPr>
              <a:t>column|expression</a:t>
            </a:r>
            <a:r>
              <a:rPr lang="en-US" altLang="zh-CN" sz="1800" dirty="0">
                <a:solidFill>
                  <a:srgbClr val="FF0000"/>
                </a:solidFill>
              </a:rPr>
              <a:t> [alias],...}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	table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[WHERE condition(s)];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46420625"/>
      </p:ext>
    </p:extLst>
  </p:cSld>
  <p:clrMapOvr>
    <a:masterClrMapping/>
  </p:clrMapOvr>
  <p:transition spd="med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）使用比较谓词的查询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当使用比较谓词时，数值数据根据它们代数值的大小进行比较，字符串的比较则按序对同一顺序位置的字符逐一进行比较。若两字符串长度不同，短的一方应在其后增加空格，使两串长度相同后再作比较。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6.7】 </a:t>
            </a:r>
            <a:r>
              <a:rPr lang="zh-CN" altLang="en-US" sz="1800" dirty="0"/>
              <a:t>查询人员信息表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Dev_Person</a:t>
            </a:r>
            <a:r>
              <a:rPr lang="en-US" altLang="zh-CN" sz="1800" dirty="0"/>
              <a:t> )</a:t>
            </a:r>
            <a:r>
              <a:rPr lang="zh-CN" altLang="en-US" sz="1800" dirty="0"/>
              <a:t>中，岗位为</a:t>
            </a:r>
            <a:r>
              <a:rPr lang="en-US" altLang="zh-CN" sz="1800" dirty="0"/>
              <a:t>"</a:t>
            </a:r>
            <a:r>
              <a:rPr lang="zh-CN" altLang="en-US" sz="1800" dirty="0"/>
              <a:t>技术员</a:t>
            </a:r>
            <a:r>
              <a:rPr lang="en-US" altLang="zh-CN" sz="1800" dirty="0"/>
              <a:t>"</a:t>
            </a:r>
            <a:r>
              <a:rPr lang="zh-CN" altLang="en-US" sz="1800" dirty="0"/>
              <a:t>的人员信息。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 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DEV.Dev_Person</a:t>
            </a:r>
            <a:r>
              <a:rPr lang="en-US" altLang="zh-CN" sz="1800" dirty="0">
                <a:solidFill>
                  <a:srgbClr val="FF0000"/>
                </a:solidFill>
              </a:rPr>
              <a:t>    where </a:t>
            </a:r>
            <a:r>
              <a:rPr lang="en-US" altLang="zh-CN" sz="1800" dirty="0" err="1">
                <a:solidFill>
                  <a:srgbClr val="FF0000"/>
                </a:solidFill>
              </a:rPr>
              <a:t>Dev_Person.Per_pos</a:t>
            </a:r>
            <a:r>
              <a:rPr lang="en-US" altLang="zh-CN" sz="1800" dirty="0">
                <a:solidFill>
                  <a:srgbClr val="FF0000"/>
                </a:solidFill>
              </a:rPr>
              <a:t>='</a:t>
            </a:r>
            <a:r>
              <a:rPr lang="zh-CN" altLang="en-US" sz="1800" dirty="0">
                <a:solidFill>
                  <a:srgbClr val="FF0000"/>
                </a:solidFill>
              </a:rPr>
              <a:t>技术员</a:t>
            </a:r>
            <a:r>
              <a:rPr lang="en-US" altLang="zh-CN" sz="1800" dirty="0">
                <a:solidFill>
                  <a:srgbClr val="FF0000"/>
                </a:solidFill>
              </a:rPr>
              <a:t>';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3220D646-E762-827B-CCCA-AA97CA952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52673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4804661"/>
      </p:ext>
    </p:extLst>
  </p:cSld>
  <p:clrMapOvr>
    <a:masterClrMapping/>
  </p:clrMapOvr>
  <p:transition spd="med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）使用 </a:t>
            </a:r>
            <a:r>
              <a:rPr lang="en-US" altLang="zh-CN" dirty="0"/>
              <a:t>BETWEEN</a:t>
            </a:r>
            <a:r>
              <a:rPr lang="zh-CN" altLang="en-US" dirty="0"/>
              <a:t>谓词的查询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6.8】 </a:t>
            </a:r>
            <a:r>
              <a:rPr lang="zh-CN" altLang="en-US" sz="1800" dirty="0"/>
              <a:t>查询数据采集结果表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Dev_Moni_Data</a:t>
            </a:r>
            <a:r>
              <a:rPr lang="en-US" altLang="zh-CN" sz="1800" dirty="0"/>
              <a:t> )</a:t>
            </a:r>
            <a:r>
              <a:rPr lang="zh-CN" altLang="en-US" sz="1800" dirty="0"/>
              <a:t>中，值大于等于</a:t>
            </a:r>
            <a:r>
              <a:rPr lang="en-US" altLang="zh-CN" sz="1800" dirty="0"/>
              <a:t>400</a:t>
            </a:r>
            <a:r>
              <a:rPr lang="zh-CN" altLang="en-US" sz="1800" dirty="0"/>
              <a:t>并且小于等于</a:t>
            </a:r>
            <a:r>
              <a:rPr lang="en-US" altLang="zh-CN" sz="1800" dirty="0"/>
              <a:t>500</a:t>
            </a:r>
            <a:r>
              <a:rPr lang="zh-CN" altLang="en-US" sz="1800" dirty="0"/>
              <a:t>的采集结果信息。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DEV.Dev_Moni_Data</a:t>
            </a:r>
            <a:r>
              <a:rPr lang="en-US" altLang="zh-CN" sz="1800" dirty="0">
                <a:solidFill>
                  <a:srgbClr val="FF0000"/>
                </a:solidFill>
              </a:rPr>
              <a:t> where </a:t>
            </a:r>
            <a:r>
              <a:rPr lang="en-US" altLang="zh-CN" sz="1800" dirty="0" err="1">
                <a:solidFill>
                  <a:srgbClr val="FF0000"/>
                </a:solidFill>
              </a:rPr>
              <a:t>Mon_value</a:t>
            </a:r>
            <a:r>
              <a:rPr lang="en-US" altLang="zh-CN" sz="1800" dirty="0">
                <a:solidFill>
                  <a:srgbClr val="FF0000"/>
                </a:solidFill>
              </a:rPr>
              <a:t> between 400 and 500;</a:t>
            </a:r>
          </a:p>
          <a:p>
            <a:pPr marL="0" indent="0">
              <a:buNone/>
            </a:pPr>
            <a:r>
              <a:rPr lang="zh-CN" altLang="en-US" sz="1800" dirty="0"/>
              <a:t>等价于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DEV.Dev_Moni_Data</a:t>
            </a:r>
            <a:r>
              <a:rPr lang="en-US" altLang="zh-CN" sz="1800" dirty="0">
                <a:solidFill>
                  <a:srgbClr val="FF0000"/>
                </a:solidFill>
              </a:rPr>
              <a:t> where </a:t>
            </a:r>
            <a:r>
              <a:rPr lang="en-US" altLang="zh-CN" sz="1800" dirty="0" err="1">
                <a:solidFill>
                  <a:srgbClr val="FF0000"/>
                </a:solidFill>
              </a:rPr>
              <a:t>Mon_value</a:t>
            </a:r>
            <a:r>
              <a:rPr lang="en-US" altLang="zh-CN" sz="1800" dirty="0">
                <a:solidFill>
                  <a:srgbClr val="FF0000"/>
                </a:solidFill>
              </a:rPr>
              <a:t> &gt;= 400 and </a:t>
            </a:r>
            <a:r>
              <a:rPr lang="en-US" altLang="zh-CN" sz="1800" dirty="0" err="1">
                <a:solidFill>
                  <a:srgbClr val="FF0000"/>
                </a:solidFill>
              </a:rPr>
              <a:t>Mon_value</a:t>
            </a:r>
            <a:r>
              <a:rPr lang="en-US" altLang="zh-CN" sz="1800" dirty="0">
                <a:solidFill>
                  <a:srgbClr val="FF0000"/>
                </a:solidFill>
              </a:rPr>
              <a:t> &lt;= 500;</a:t>
            </a:r>
          </a:p>
          <a:p>
            <a:pPr marL="0" indent="0">
              <a:buNone/>
            </a:pPr>
            <a:r>
              <a:rPr lang="zh-CN" altLang="en-US" sz="1800" dirty="0"/>
              <a:t>使用</a:t>
            </a:r>
            <a:r>
              <a:rPr lang="en-US" altLang="zh-CN" sz="1800" dirty="0"/>
              <a:t>BETWEEN</a:t>
            </a:r>
            <a:r>
              <a:rPr lang="zh-CN" altLang="en-US" sz="1800" dirty="0"/>
              <a:t>谓词查询与比较谓词查询等价，查询结果如图所示。在 </a:t>
            </a:r>
            <a:r>
              <a:rPr lang="en-US" altLang="zh-CN" sz="1800" dirty="0"/>
              <a:t>BETWEEN </a:t>
            </a:r>
            <a:r>
              <a:rPr lang="zh-CN" altLang="en-US" sz="1800" dirty="0"/>
              <a:t>谓词前面可以使用 </a:t>
            </a:r>
            <a:r>
              <a:rPr lang="en-US" altLang="zh-CN" sz="1800" dirty="0"/>
              <a:t>NOT</a:t>
            </a:r>
            <a:r>
              <a:rPr lang="zh-CN" altLang="en-US" sz="1800" dirty="0"/>
              <a:t>，以表示否定。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F34CD984-616C-2A87-B0B3-EA5F23AB3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49080"/>
            <a:ext cx="4063181" cy="2258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9626743"/>
      </p:ext>
    </p:extLst>
  </p:cSld>
  <p:clrMapOvr>
    <a:masterClrMapping/>
  </p:clrMapOvr>
  <p:transition spd="med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4131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algn="ctr" eaLnBrk="1" hangingPunct="1"/>
            <a:r>
              <a:rPr lang="zh-CN" altLang="en-US" sz="4000" dirty="0"/>
              <a:t>总览</a:t>
            </a:r>
          </a:p>
        </p:txBody>
      </p:sp>
      <p:grpSp>
        <p:nvGrpSpPr>
          <p:cNvPr id="33794" name="组合 141314"/>
          <p:cNvGrpSpPr/>
          <p:nvPr/>
        </p:nvGrpSpPr>
        <p:grpSpPr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5123" name="圆角矩形 141315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rgbClr val="F8F1D0"/>
                </a:gs>
                <a:gs pos="100000">
                  <a:schemeClr val="accent2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796" name="菱形 14131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797" name="文本框 141317"/>
            <p:cNvSpPr txBox="1"/>
            <p:nvPr/>
          </p:nvSpPr>
          <p:spPr>
            <a:xfrm>
              <a:off x="1680" y="1934"/>
              <a:ext cx="216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     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任务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6.1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使用简单查询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798" name="文本框 141318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3799" name="组合 141319"/>
          <p:cNvGrpSpPr/>
          <p:nvPr/>
        </p:nvGrpSpPr>
        <p:grpSpPr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5128" name="圆角矩形 141320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CEEAE7"/>
                </a:gs>
                <a:gs pos="100000">
                  <a:schemeClr val="accent1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01" name="菱形 141321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02" name="文本框 141322"/>
            <p:cNvSpPr txBox="1"/>
            <p:nvPr/>
          </p:nvSpPr>
          <p:spPr>
            <a:xfrm>
              <a:off x="1680" y="1934"/>
              <a:ext cx="216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任务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6.2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使用连接查询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803" name="文本框 141323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804" name="组合 141324"/>
          <p:cNvGrpSpPr/>
          <p:nvPr/>
        </p:nvGrpSpPr>
        <p:grpSpPr>
          <a:xfrm>
            <a:off x="2133600" y="3581400"/>
            <a:ext cx="4724400" cy="685800"/>
            <a:chOff x="1296" y="1824"/>
            <a:chExt cx="2976" cy="432"/>
          </a:xfrm>
        </p:grpSpPr>
        <p:sp>
          <p:nvSpPr>
            <p:cNvPr id="5133" name="圆角矩形 141325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DCECF8"/>
                </a:gs>
                <a:gs pos="100000">
                  <a:schemeClr val="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06" name="菱形 14132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07" name="文本框 141327"/>
            <p:cNvSpPr txBox="1"/>
            <p:nvPr/>
          </p:nvSpPr>
          <p:spPr>
            <a:xfrm>
              <a:off x="1680" y="1934"/>
              <a:ext cx="216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l" eaLnBrk="0" hangingPunct="0"/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     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任务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6.3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使用嵌套查询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808" name="文本框 141328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3809" name="组合 141329"/>
          <p:cNvGrpSpPr/>
          <p:nvPr/>
        </p:nvGrpSpPr>
        <p:grpSpPr>
          <a:xfrm>
            <a:off x="2133600" y="4495800"/>
            <a:ext cx="4724400" cy="685800"/>
            <a:chOff x="1296" y="1824"/>
            <a:chExt cx="2976" cy="432"/>
          </a:xfrm>
        </p:grpSpPr>
        <p:sp>
          <p:nvSpPr>
            <p:cNvPr id="5138" name="圆角矩形 141330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rgbClr val="E9E5EC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11" name="菱形 141331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12" name="文本框 141332"/>
            <p:cNvSpPr txBox="1"/>
            <p:nvPr/>
          </p:nvSpPr>
          <p:spPr>
            <a:xfrm>
              <a:off x="1680" y="1934"/>
              <a:ext cx="2296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l" eaLnBrk="0" hangingPunct="0"/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      任务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6.4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使用高级查询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813" name="文本框 141333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4</a:t>
              </a:r>
            </a:p>
          </p:txBody>
        </p:sp>
      </p:grpSp>
    </p:spTree>
  </p:cSld>
  <p:clrMapOvr>
    <a:masterClrMapping/>
  </p:clrMapOvr>
  <p:transition spd="med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）使用</a:t>
            </a:r>
            <a:r>
              <a:rPr lang="en-US" altLang="zh-CN" dirty="0"/>
              <a:t>IN</a:t>
            </a:r>
            <a:r>
              <a:rPr lang="zh-CN" altLang="en-US" dirty="0"/>
              <a:t>谓词的查询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谓词 </a:t>
            </a:r>
            <a:r>
              <a:rPr lang="en-US" altLang="zh-CN" sz="1800" dirty="0"/>
              <a:t>IN </a:t>
            </a:r>
            <a:r>
              <a:rPr lang="zh-CN" altLang="en-US" sz="1800" dirty="0"/>
              <a:t>可用来查询某列值属于指定集合的元组。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6.9】 </a:t>
            </a:r>
            <a:r>
              <a:rPr lang="zh-CN" altLang="en-US" sz="1800" dirty="0"/>
              <a:t>查询主设备部件表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Dev_Part</a:t>
            </a:r>
            <a:r>
              <a:rPr lang="en-US" altLang="zh-CN" sz="1800" dirty="0"/>
              <a:t>)</a:t>
            </a:r>
            <a:r>
              <a:rPr lang="zh-CN" altLang="en-US" sz="1800" dirty="0"/>
              <a:t>中，主设备号</a:t>
            </a:r>
            <a:r>
              <a:rPr lang="en-US" altLang="zh-CN" sz="1800" dirty="0"/>
              <a:t>ID</a:t>
            </a:r>
            <a:r>
              <a:rPr lang="zh-CN" altLang="en-US" sz="1800" dirty="0"/>
              <a:t>为</a:t>
            </a:r>
            <a:r>
              <a:rPr lang="en-US" altLang="zh-CN" sz="1800" dirty="0"/>
              <a:t>"2"</a:t>
            </a:r>
            <a:r>
              <a:rPr lang="zh-CN" altLang="en-US" sz="1800" dirty="0"/>
              <a:t>、</a:t>
            </a:r>
            <a:r>
              <a:rPr lang="en-US" altLang="zh-CN" sz="1800" dirty="0"/>
              <a:t>"7"</a:t>
            </a:r>
            <a:r>
              <a:rPr lang="zh-CN" altLang="en-US" sz="1800" dirty="0"/>
              <a:t>、</a:t>
            </a:r>
            <a:r>
              <a:rPr lang="en-US" altLang="zh-CN" sz="1800" dirty="0"/>
              <a:t>"10"</a:t>
            </a:r>
            <a:r>
              <a:rPr lang="zh-CN" altLang="en-US" sz="1800" dirty="0"/>
              <a:t>的主设备部件信息。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DEV.Dev_Part</a:t>
            </a:r>
            <a:r>
              <a:rPr lang="en-US" altLang="zh-CN" sz="1800" dirty="0">
                <a:solidFill>
                  <a:srgbClr val="FF0000"/>
                </a:solidFill>
              </a:rPr>
              <a:t>  where MID in(2,7,10);</a:t>
            </a:r>
          </a:p>
          <a:p>
            <a:pPr marL="0" indent="0">
              <a:buNone/>
            </a:pPr>
            <a:r>
              <a:rPr lang="zh-CN" altLang="en-US" sz="1800" dirty="0"/>
              <a:t>等价于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DEV.Dev_Part</a:t>
            </a:r>
            <a:r>
              <a:rPr lang="en-US" altLang="zh-CN" sz="1800" dirty="0">
                <a:solidFill>
                  <a:srgbClr val="FF0000"/>
                </a:solidFill>
              </a:rPr>
              <a:t>  where MID=2 or MID=7 or MID=10;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查询结果如图所示。在</a:t>
            </a:r>
            <a:r>
              <a:rPr lang="en-US" altLang="zh-CN" sz="1800" dirty="0"/>
              <a:t>IN </a:t>
            </a:r>
            <a:r>
              <a:rPr lang="zh-CN" altLang="en-US" sz="1800" dirty="0"/>
              <a:t>谓词前面也可用 </a:t>
            </a:r>
            <a:r>
              <a:rPr lang="en-US" altLang="zh-CN" sz="1800" dirty="0"/>
              <a:t>NOT </a:t>
            </a:r>
            <a:r>
              <a:rPr lang="zh-CN" altLang="en-US" sz="1800" dirty="0"/>
              <a:t>表示否定。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6E1E58E1-95F2-C058-A275-093A7160A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695700"/>
            <a:ext cx="526732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317568"/>
      </p:ext>
    </p:extLst>
  </p:cSld>
  <p:clrMapOvr>
    <a:masterClrMapping/>
  </p:clrMapOvr>
  <p:transition spd="med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en-US" dirty="0"/>
              <a:t>）使用</a:t>
            </a:r>
            <a:r>
              <a:rPr lang="en-US" altLang="zh-CN" dirty="0"/>
              <a:t>LIKE</a:t>
            </a:r>
            <a:r>
              <a:rPr lang="zh-CN" altLang="en-US" dirty="0"/>
              <a:t>谓词的查询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LIKE </a:t>
            </a:r>
            <a:r>
              <a:rPr lang="zh-CN" altLang="en-US" sz="1800" dirty="0"/>
              <a:t>谓词一般用来进行字符串的匹配。我们先用实例来说明 </a:t>
            </a:r>
            <a:r>
              <a:rPr lang="en-US" altLang="zh-CN" sz="1800" dirty="0"/>
              <a:t>LIKE </a:t>
            </a:r>
            <a:r>
              <a:rPr lang="zh-CN" altLang="en-US" sz="1800" dirty="0"/>
              <a:t>谓词的使用方法。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6.10】 </a:t>
            </a:r>
            <a:r>
              <a:rPr lang="zh-CN" altLang="en-US" sz="1800" dirty="0"/>
              <a:t>查询监测点表（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）中第三个字开始为</a:t>
            </a:r>
            <a:r>
              <a:rPr lang="en-US" altLang="zh-CN" sz="1800" dirty="0"/>
              <a:t>"</a:t>
            </a:r>
            <a:r>
              <a:rPr lang="zh-CN" altLang="en-US" sz="1800" dirty="0"/>
              <a:t>灭菌</a:t>
            </a:r>
            <a:r>
              <a:rPr lang="en-US" altLang="zh-CN" sz="1800" dirty="0"/>
              <a:t>"</a:t>
            </a:r>
            <a:r>
              <a:rPr lang="zh-CN" altLang="en-US" sz="1800" dirty="0"/>
              <a:t>且以 </a:t>
            </a:r>
            <a:r>
              <a:rPr lang="en-US" altLang="zh-CN" sz="1800" dirty="0"/>
              <a:t>"</a:t>
            </a:r>
            <a:r>
              <a:rPr lang="zh-CN" altLang="en-US" sz="1800" dirty="0"/>
              <a:t>温度</a:t>
            </a:r>
            <a:r>
              <a:rPr lang="en-US" altLang="zh-CN" sz="1800" dirty="0"/>
              <a:t>"</a:t>
            </a:r>
            <a:r>
              <a:rPr lang="zh-CN" altLang="en-US" sz="1800" dirty="0"/>
              <a:t>结尾的监测名称。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Dev.Dev_Moni_Point</a:t>
            </a:r>
            <a:r>
              <a:rPr lang="en-US" altLang="zh-CN" sz="1800" dirty="0">
                <a:solidFill>
                  <a:srgbClr val="FF0000"/>
                </a:solidFill>
              </a:rPr>
              <a:t> where Name like '__</a:t>
            </a:r>
            <a:r>
              <a:rPr lang="zh-CN" altLang="en-US" sz="1800" dirty="0">
                <a:solidFill>
                  <a:srgbClr val="FF0000"/>
                </a:solidFill>
              </a:rPr>
              <a:t>灭菌</a:t>
            </a:r>
            <a:r>
              <a:rPr lang="en-US" altLang="zh-CN" sz="1800" dirty="0">
                <a:solidFill>
                  <a:srgbClr val="FF0000"/>
                </a:solidFill>
              </a:rPr>
              <a:t>%</a:t>
            </a:r>
            <a:r>
              <a:rPr lang="zh-CN" altLang="en-US" sz="1800" dirty="0">
                <a:solidFill>
                  <a:srgbClr val="FF0000"/>
                </a:solidFill>
              </a:rPr>
              <a:t>温度</a:t>
            </a:r>
            <a:r>
              <a:rPr lang="en-US" altLang="zh-CN" sz="1800" dirty="0">
                <a:solidFill>
                  <a:srgbClr val="FF0000"/>
                </a:solidFill>
              </a:rPr>
              <a:t>';</a:t>
            </a:r>
          </a:p>
          <a:p>
            <a:pPr marL="0" indent="0">
              <a:buNone/>
            </a:pPr>
            <a:r>
              <a:rPr lang="en-US" altLang="zh-CN" sz="1800" dirty="0"/>
              <a:t>    </a:t>
            </a:r>
            <a:r>
              <a:rPr lang="zh-CN" altLang="en-US" sz="1800" dirty="0"/>
              <a:t>查询结果如图所示。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81AFCE61-CCDB-CAED-0E4D-BF97B20C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7" y="3643312"/>
            <a:ext cx="5267325" cy="230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947326"/>
      </p:ext>
    </p:extLst>
  </p:cSld>
  <p:clrMapOvr>
    <a:masterClrMapping/>
  </p:clrMapOvr>
  <p:transition spd="med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en-US" dirty="0"/>
              <a:t>）使用</a:t>
            </a:r>
            <a:r>
              <a:rPr lang="en-US" altLang="zh-CN" dirty="0"/>
              <a:t>LIKE</a:t>
            </a:r>
            <a:r>
              <a:rPr lang="zh-CN" altLang="en-US" dirty="0"/>
              <a:t>谓词的查询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LIKE </a:t>
            </a:r>
            <a:r>
              <a:rPr lang="zh-CN" altLang="en-US" sz="1800" dirty="0"/>
              <a:t>谓词一般用来进行字符串的匹配。我们先用实例来说明 </a:t>
            </a:r>
            <a:r>
              <a:rPr lang="en-US" altLang="zh-CN" sz="1800" dirty="0"/>
              <a:t>LIKE </a:t>
            </a:r>
            <a:r>
              <a:rPr lang="zh-CN" altLang="en-US" sz="1800" dirty="0"/>
              <a:t>谓词的使用方法。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6.10】 </a:t>
            </a:r>
            <a:r>
              <a:rPr lang="zh-CN" altLang="en-US" sz="1800" dirty="0"/>
              <a:t>查询监测点表（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）中第三个字开始为</a:t>
            </a:r>
            <a:r>
              <a:rPr lang="en-US" altLang="zh-CN" sz="1800" dirty="0"/>
              <a:t>"</a:t>
            </a:r>
            <a:r>
              <a:rPr lang="zh-CN" altLang="en-US" sz="1800" dirty="0"/>
              <a:t>灭菌</a:t>
            </a:r>
            <a:r>
              <a:rPr lang="en-US" altLang="zh-CN" sz="1800" dirty="0"/>
              <a:t>"</a:t>
            </a:r>
            <a:r>
              <a:rPr lang="zh-CN" altLang="en-US" sz="1800" dirty="0"/>
              <a:t>且以 </a:t>
            </a:r>
            <a:r>
              <a:rPr lang="en-US" altLang="zh-CN" sz="1800" dirty="0"/>
              <a:t>"</a:t>
            </a:r>
            <a:r>
              <a:rPr lang="zh-CN" altLang="en-US" sz="1800" dirty="0"/>
              <a:t>温度</a:t>
            </a:r>
            <a:r>
              <a:rPr lang="en-US" altLang="zh-CN" sz="1800" dirty="0"/>
              <a:t>"</a:t>
            </a:r>
            <a:r>
              <a:rPr lang="zh-CN" altLang="en-US" sz="1800" dirty="0"/>
              <a:t>结尾的监测名称。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Dev.Dev_Moni_Point</a:t>
            </a:r>
            <a:r>
              <a:rPr lang="en-US" altLang="zh-CN" sz="1800" dirty="0">
                <a:solidFill>
                  <a:srgbClr val="FF0000"/>
                </a:solidFill>
              </a:rPr>
              <a:t> where Name like '__</a:t>
            </a:r>
            <a:r>
              <a:rPr lang="zh-CN" altLang="en-US" sz="1800" dirty="0">
                <a:solidFill>
                  <a:srgbClr val="FF0000"/>
                </a:solidFill>
              </a:rPr>
              <a:t>灭菌</a:t>
            </a:r>
            <a:r>
              <a:rPr lang="en-US" altLang="zh-CN" sz="1800" dirty="0">
                <a:solidFill>
                  <a:srgbClr val="FF0000"/>
                </a:solidFill>
              </a:rPr>
              <a:t>%</a:t>
            </a:r>
            <a:r>
              <a:rPr lang="zh-CN" altLang="en-US" sz="1800" dirty="0">
                <a:solidFill>
                  <a:srgbClr val="FF0000"/>
                </a:solidFill>
              </a:rPr>
              <a:t>温度</a:t>
            </a:r>
            <a:r>
              <a:rPr lang="en-US" altLang="zh-CN" sz="1800" dirty="0">
                <a:solidFill>
                  <a:srgbClr val="FF0000"/>
                </a:solidFill>
              </a:rPr>
              <a:t>';</a:t>
            </a:r>
          </a:p>
          <a:p>
            <a:pPr marL="0" indent="0">
              <a:buNone/>
            </a:pPr>
            <a:r>
              <a:rPr lang="en-US" altLang="zh-CN" sz="1800" dirty="0"/>
              <a:t>    </a:t>
            </a:r>
            <a:r>
              <a:rPr lang="zh-CN" altLang="en-US" sz="1800" dirty="0"/>
              <a:t>查询结果如图所示。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81AFCE61-CCDB-CAED-0E4D-BF97B20C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7" y="3643312"/>
            <a:ext cx="5267325" cy="230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858367"/>
      </p:ext>
    </p:extLst>
  </p:cSld>
  <p:clrMapOvr>
    <a:masterClrMapping/>
  </p:clrMapOvr>
  <p:transition spd="med">
    <p:circl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en-US" dirty="0"/>
              <a:t>）使用</a:t>
            </a:r>
            <a:r>
              <a:rPr lang="en-US" altLang="zh-CN" dirty="0"/>
              <a:t>LIKE</a:t>
            </a:r>
            <a:r>
              <a:rPr lang="zh-CN" altLang="en-US" dirty="0"/>
              <a:t>谓词的查询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由上例可看出，</a:t>
            </a:r>
            <a:r>
              <a:rPr lang="en-US" altLang="zh-CN" sz="1800" dirty="0"/>
              <a:t>LIKE </a:t>
            </a:r>
            <a:r>
              <a:rPr lang="zh-CN" altLang="en-US" sz="1800" dirty="0"/>
              <a:t>谓词的一般使用格式为：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&lt;</a:t>
            </a:r>
            <a:r>
              <a:rPr lang="zh-CN" altLang="en-US" sz="1800" dirty="0">
                <a:solidFill>
                  <a:srgbClr val="FF0000"/>
                </a:solidFill>
              </a:rPr>
              <a:t>列名</a:t>
            </a:r>
            <a:r>
              <a:rPr lang="en-US" altLang="zh-CN" sz="1800" dirty="0">
                <a:solidFill>
                  <a:srgbClr val="FF0000"/>
                </a:solidFill>
              </a:rPr>
              <a:t>&gt; LIKE &lt;</a:t>
            </a:r>
            <a:r>
              <a:rPr lang="zh-CN" altLang="en-US" sz="1800" dirty="0">
                <a:solidFill>
                  <a:srgbClr val="FF0000"/>
                </a:solidFill>
              </a:rPr>
              <a:t>匹配字符串常数</a:t>
            </a:r>
            <a:r>
              <a:rPr lang="en-US" altLang="zh-CN" sz="1800" dirty="0">
                <a:solidFill>
                  <a:srgbClr val="FF0000"/>
                </a:solidFill>
              </a:rPr>
              <a:t>&gt;</a:t>
            </a:r>
          </a:p>
          <a:p>
            <a:pPr marL="0" indent="0">
              <a:buNone/>
            </a:pPr>
            <a:r>
              <a:rPr lang="zh-CN" altLang="en-US" sz="1800" dirty="0"/>
              <a:t>其中，</a:t>
            </a:r>
            <a:r>
              <a:rPr lang="en-US" altLang="zh-CN" sz="1800" dirty="0"/>
              <a:t>&lt;</a:t>
            </a:r>
            <a:r>
              <a:rPr lang="zh-CN" altLang="en-US" sz="1800" dirty="0"/>
              <a:t>列名</a:t>
            </a:r>
            <a:r>
              <a:rPr lang="en-US" altLang="zh-CN" sz="1800" dirty="0"/>
              <a:t>&gt;</a:t>
            </a:r>
            <a:r>
              <a:rPr lang="zh-CN" altLang="en-US" sz="1800" dirty="0"/>
              <a:t>必须是可以转化为字符类型的数据类型的列。对于一个给定的目标行，如果指定列值与由</a:t>
            </a:r>
            <a:r>
              <a:rPr lang="en-US" altLang="zh-CN" sz="1800" dirty="0"/>
              <a:t>&lt;</a:t>
            </a:r>
            <a:r>
              <a:rPr lang="zh-CN" altLang="en-US" sz="1800" dirty="0"/>
              <a:t>匹配字符串常数</a:t>
            </a:r>
            <a:r>
              <a:rPr lang="en-US" altLang="zh-CN" sz="1800" dirty="0"/>
              <a:t>&gt;</a:t>
            </a:r>
            <a:r>
              <a:rPr lang="zh-CN" altLang="en-US" sz="1800" dirty="0"/>
              <a:t>给出的内容一致，则谓词结果为真。</a:t>
            </a:r>
            <a:r>
              <a:rPr lang="en-US" altLang="zh-CN" sz="1800" dirty="0"/>
              <a:t>&lt;</a:t>
            </a:r>
            <a:r>
              <a:rPr lang="zh-CN" altLang="en-US" sz="1800" dirty="0"/>
              <a:t>匹配字符串常数</a:t>
            </a:r>
            <a:r>
              <a:rPr lang="en-US" altLang="zh-CN" sz="1800" dirty="0"/>
              <a:t>&gt;</a:t>
            </a:r>
            <a:r>
              <a:rPr lang="zh-CN" altLang="en-US" sz="1800" dirty="0"/>
              <a:t>中的字符可以是一个完整的字符串，也可以是百分号“</a:t>
            </a:r>
            <a:r>
              <a:rPr lang="en-US" altLang="zh-CN" sz="1800" dirty="0"/>
              <a:t>%”</a:t>
            </a:r>
            <a:r>
              <a:rPr lang="zh-CN" altLang="en-US" sz="1800" dirty="0"/>
              <a:t>和下划线“</a:t>
            </a:r>
            <a:r>
              <a:rPr lang="en-US" altLang="zh-CN" sz="1800" dirty="0"/>
              <a:t>_”</a:t>
            </a:r>
            <a:r>
              <a:rPr lang="zh-CN" altLang="en-US" sz="1800" dirty="0"/>
              <a:t>，“</a:t>
            </a:r>
            <a:r>
              <a:rPr lang="en-US" altLang="zh-CN" sz="1800" dirty="0"/>
              <a:t>%”</a:t>
            </a:r>
            <a:r>
              <a:rPr lang="zh-CN" altLang="en-US" sz="1800" dirty="0"/>
              <a:t>和“</a:t>
            </a:r>
            <a:r>
              <a:rPr lang="en-US" altLang="zh-CN" sz="1800" dirty="0"/>
              <a:t>_”</a:t>
            </a:r>
            <a:r>
              <a:rPr lang="zh-CN" altLang="en-US" sz="1800" dirty="0"/>
              <a:t>称通配符。“</a:t>
            </a:r>
            <a:r>
              <a:rPr lang="en-US" altLang="zh-CN" sz="1800" dirty="0"/>
              <a:t>%”</a:t>
            </a:r>
            <a:r>
              <a:rPr lang="zh-CN" altLang="en-US" sz="1800" dirty="0"/>
              <a:t>代表任意字符串</a:t>
            </a:r>
            <a:r>
              <a:rPr lang="en-US" altLang="zh-CN" sz="1800" dirty="0"/>
              <a:t>(</a:t>
            </a:r>
            <a:r>
              <a:rPr lang="zh-CN" altLang="en-US" sz="1800" dirty="0"/>
              <a:t>也可以是空串</a:t>
            </a:r>
            <a:r>
              <a:rPr lang="en-US" altLang="zh-CN" sz="1800" dirty="0"/>
              <a:t>)</a:t>
            </a:r>
            <a:r>
              <a:rPr lang="zh-CN" altLang="en-US" sz="1800" dirty="0"/>
              <a:t>；“</a:t>
            </a:r>
            <a:r>
              <a:rPr lang="en-US" altLang="zh-CN" sz="1800" dirty="0"/>
              <a:t>_”</a:t>
            </a:r>
            <a:r>
              <a:rPr lang="zh-CN" altLang="en-US" sz="1800" dirty="0"/>
              <a:t>代表任何一个字符。</a:t>
            </a:r>
          </a:p>
          <a:p>
            <a:pPr marL="0" indent="0">
              <a:buNone/>
            </a:pPr>
            <a:r>
              <a:rPr lang="zh-CN" altLang="en-US" sz="1800" dirty="0"/>
              <a:t>因此，上例中的 </a:t>
            </a:r>
            <a:r>
              <a:rPr lang="en-US" altLang="zh-CN" sz="1800" dirty="0"/>
              <a:t>SELECT </a:t>
            </a:r>
            <a:r>
              <a:rPr lang="zh-CN" altLang="en-US" sz="1800" dirty="0"/>
              <a:t>语句将从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表中检索出第三个字开始为</a:t>
            </a:r>
            <a:r>
              <a:rPr lang="en-US" altLang="zh-CN" sz="1800" dirty="0"/>
              <a:t>"</a:t>
            </a:r>
            <a:r>
              <a:rPr lang="zh-CN" altLang="en-US" sz="1800" dirty="0"/>
              <a:t>灭菌</a:t>
            </a:r>
            <a:r>
              <a:rPr lang="en-US" altLang="zh-CN" sz="1800" dirty="0"/>
              <a:t>"</a:t>
            </a:r>
            <a:r>
              <a:rPr lang="zh-CN" altLang="en-US" sz="1800" dirty="0"/>
              <a:t>且以 </a:t>
            </a:r>
            <a:r>
              <a:rPr lang="en-US" altLang="zh-CN" sz="1800" dirty="0"/>
              <a:t>"</a:t>
            </a:r>
            <a:r>
              <a:rPr lang="zh-CN" altLang="en-US" sz="1800" dirty="0"/>
              <a:t>温度</a:t>
            </a:r>
            <a:r>
              <a:rPr lang="en-US" altLang="zh-CN" sz="1800" dirty="0"/>
              <a:t>"</a:t>
            </a:r>
            <a:r>
              <a:rPr lang="zh-CN" altLang="en-US" sz="1800" dirty="0"/>
              <a:t>结尾的监测名称信息。从该例我们可以看出 </a:t>
            </a:r>
            <a:r>
              <a:rPr lang="en-US" altLang="zh-CN" sz="1800" dirty="0"/>
              <a:t>LIKE </a:t>
            </a:r>
            <a:r>
              <a:rPr lang="zh-CN" altLang="en-US" sz="1800" dirty="0"/>
              <a:t>谓词是非常有用的。使用 </a:t>
            </a:r>
            <a:r>
              <a:rPr lang="en-US" altLang="zh-CN" sz="1800" dirty="0"/>
              <a:t>LIKE </a:t>
            </a:r>
            <a:r>
              <a:rPr lang="zh-CN" altLang="en-US" sz="1800" dirty="0"/>
              <a:t>谓词可以找到所需要的但又记不清楚的那样一些信息。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这种查询称模糊查询或匹配查询。为了加深对 </a:t>
            </a:r>
            <a:r>
              <a:rPr lang="en-US" altLang="zh-CN" sz="1800" dirty="0"/>
              <a:t>LIKE </a:t>
            </a:r>
            <a:r>
              <a:rPr lang="zh-CN" altLang="en-US" sz="1800" dirty="0"/>
              <a:t>谓词的理解，下面我们再举几例：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Name like '%</a:t>
            </a:r>
            <a:r>
              <a:rPr lang="zh-CN" altLang="en-US" sz="1800" dirty="0">
                <a:solidFill>
                  <a:srgbClr val="FF0000"/>
                </a:solidFill>
              </a:rPr>
              <a:t>微波</a:t>
            </a:r>
            <a:r>
              <a:rPr lang="en-US" altLang="zh-CN" sz="1800" dirty="0">
                <a:solidFill>
                  <a:srgbClr val="FF0000"/>
                </a:solidFill>
              </a:rPr>
              <a:t>%'</a:t>
            </a:r>
          </a:p>
          <a:p>
            <a:pPr marL="0" indent="0">
              <a:buNone/>
            </a:pPr>
            <a:r>
              <a:rPr lang="zh-CN" altLang="en-US" sz="1800" dirty="0"/>
              <a:t>如果</a:t>
            </a:r>
            <a:r>
              <a:rPr lang="en-US" altLang="zh-CN" sz="1800" dirty="0"/>
              <a:t>Name</a:t>
            </a:r>
            <a:r>
              <a:rPr lang="zh-CN" altLang="en-US" sz="1800" dirty="0"/>
              <a:t>的值含有字符“微波”，则该谓词取真值。</a:t>
            </a:r>
          </a:p>
          <a:p>
            <a:pPr marL="0" indent="0">
              <a:buNone/>
            </a:pPr>
            <a:r>
              <a:rPr lang="en-US" altLang="zh-CN" sz="1800" dirty="0" err="1">
                <a:solidFill>
                  <a:srgbClr val="FF0000"/>
                </a:solidFill>
              </a:rPr>
              <a:t>PostCode</a:t>
            </a:r>
            <a:r>
              <a:rPr lang="en-US" altLang="zh-CN" sz="1800" dirty="0">
                <a:solidFill>
                  <a:srgbClr val="FF0000"/>
                </a:solidFill>
              </a:rPr>
              <a:t> like '43__7_'</a:t>
            </a:r>
          </a:p>
          <a:p>
            <a:pPr marL="0" indent="0">
              <a:buNone/>
            </a:pPr>
            <a:r>
              <a:rPr lang="zh-CN" altLang="en-US" sz="1800" dirty="0"/>
              <a:t>如果 </a:t>
            </a:r>
            <a:r>
              <a:rPr lang="en-US" altLang="zh-CN" sz="1800" dirty="0" err="1"/>
              <a:t>PostCode</a:t>
            </a:r>
            <a:r>
              <a:rPr lang="zh-CN" altLang="en-US" sz="1800" dirty="0"/>
              <a:t>的值由六个字符组成且前两个字符为 </a:t>
            </a:r>
            <a:r>
              <a:rPr lang="en-US" altLang="zh-CN" sz="1800" dirty="0"/>
              <a:t>43</a:t>
            </a:r>
            <a:r>
              <a:rPr lang="zh-CN" altLang="en-US" sz="1800" dirty="0"/>
              <a:t>，第五个字符为 </a:t>
            </a:r>
            <a:r>
              <a:rPr lang="en-US" altLang="zh-CN" sz="1800" dirty="0"/>
              <a:t>7</a:t>
            </a:r>
            <a:r>
              <a:rPr lang="zh-CN" altLang="en-US" sz="1800" dirty="0"/>
              <a:t>，则该谓词取真值。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05988882"/>
      </p:ext>
    </p:extLst>
  </p:cSld>
  <p:clrMapOvr>
    <a:masterClrMapping/>
  </p:clrMapOvr>
  <p:transition spd="med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en-US" dirty="0"/>
              <a:t>）使用</a:t>
            </a:r>
            <a:r>
              <a:rPr lang="en-US" altLang="zh-CN" dirty="0"/>
              <a:t>NULL</a:t>
            </a:r>
            <a:r>
              <a:rPr lang="zh-CN" altLang="en-US" dirty="0"/>
              <a:t>谓词的查询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空值是未知的值。当列的类型为数值类型时，</a:t>
            </a:r>
            <a:r>
              <a:rPr lang="en-US" altLang="zh-CN" sz="1800" dirty="0"/>
              <a:t>NULL </a:t>
            </a:r>
            <a:r>
              <a:rPr lang="zh-CN" altLang="en-US" sz="1800" dirty="0"/>
              <a:t>并不表示 </a:t>
            </a:r>
            <a:r>
              <a:rPr lang="en-US" altLang="zh-CN" sz="1800" dirty="0"/>
              <a:t>0</a:t>
            </a:r>
            <a:r>
              <a:rPr lang="zh-CN" altLang="en-US" sz="1800" dirty="0"/>
              <a:t>；当列的类型为字符串类型时，</a:t>
            </a:r>
            <a:r>
              <a:rPr lang="en-US" altLang="zh-CN" sz="1800" dirty="0"/>
              <a:t>NULL </a:t>
            </a:r>
            <a:r>
              <a:rPr lang="zh-CN" altLang="en-US" sz="1800" dirty="0"/>
              <a:t>也并不表示空串。因为 </a:t>
            </a:r>
            <a:r>
              <a:rPr lang="en-US" altLang="zh-CN" sz="1800" dirty="0"/>
              <a:t>0 </a:t>
            </a:r>
            <a:r>
              <a:rPr lang="zh-CN" altLang="en-US" sz="1800" dirty="0"/>
              <a:t>和空串也是确定值。</a:t>
            </a:r>
            <a:r>
              <a:rPr lang="en-US" altLang="zh-CN" sz="1800" dirty="0"/>
              <a:t>NULL </a:t>
            </a:r>
            <a:r>
              <a:rPr lang="zh-CN" altLang="en-US" sz="1800" dirty="0"/>
              <a:t>只能是一种标识，表示它在当前行中的相应列值还未确定或未知，对它的查询也就不能使用比较谓词而须使用</a:t>
            </a:r>
            <a:r>
              <a:rPr lang="en-US" altLang="zh-CN" sz="1800" dirty="0"/>
              <a:t>NULL </a:t>
            </a:r>
            <a:r>
              <a:rPr lang="zh-CN" altLang="en-US" sz="1800" dirty="0"/>
              <a:t>谓词。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6.11】 </a:t>
            </a:r>
            <a:r>
              <a:rPr lang="zh-CN" altLang="en-US" sz="1800" dirty="0"/>
              <a:t>查询人员信息表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Dev_Person</a:t>
            </a:r>
            <a:r>
              <a:rPr lang="en-US" altLang="zh-CN" sz="1800" dirty="0"/>
              <a:t>)</a:t>
            </a:r>
            <a:r>
              <a:rPr lang="zh-CN" altLang="en-US" sz="1800" dirty="0"/>
              <a:t>中，</a:t>
            </a:r>
            <a:r>
              <a:rPr lang="en-US" altLang="zh-CN" sz="1800" dirty="0"/>
              <a:t>"</a:t>
            </a:r>
            <a:r>
              <a:rPr lang="zh-CN" altLang="en-US" sz="1800" dirty="0"/>
              <a:t>邮箱</a:t>
            </a:r>
            <a:r>
              <a:rPr lang="en-US" altLang="zh-CN" sz="1800" dirty="0"/>
              <a:t>"</a:t>
            </a:r>
            <a:r>
              <a:rPr lang="zh-CN" altLang="en-US" sz="1800" dirty="0"/>
              <a:t>列为空的人员信息。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Dev.Dev_Person</a:t>
            </a:r>
            <a:r>
              <a:rPr lang="en-US" altLang="zh-CN" sz="1800" dirty="0">
                <a:solidFill>
                  <a:srgbClr val="FF0000"/>
                </a:solidFill>
              </a:rPr>
              <a:t> where </a:t>
            </a:r>
            <a:r>
              <a:rPr lang="en-US" altLang="zh-CN" sz="1800" dirty="0" err="1">
                <a:solidFill>
                  <a:srgbClr val="FF0000"/>
                </a:solidFill>
              </a:rPr>
              <a:t>Mail_Box</a:t>
            </a:r>
            <a:r>
              <a:rPr lang="en-US" altLang="zh-CN" sz="1800" dirty="0">
                <a:solidFill>
                  <a:srgbClr val="FF0000"/>
                </a:solidFill>
              </a:rPr>
              <a:t> is null;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查询结果如图所示。在 </a:t>
            </a:r>
            <a:r>
              <a:rPr lang="en-US" altLang="zh-CN" sz="1800" dirty="0"/>
              <a:t>NULL </a:t>
            </a:r>
            <a:r>
              <a:rPr lang="zh-CN" altLang="en-US" sz="1800" dirty="0"/>
              <a:t>谓词前，可加 </a:t>
            </a:r>
            <a:r>
              <a:rPr lang="en-US" altLang="zh-CN" sz="1800" dirty="0"/>
              <a:t>NOT </a:t>
            </a:r>
            <a:r>
              <a:rPr lang="zh-CN" altLang="en-US" sz="1800" dirty="0"/>
              <a:t>表示否定。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AA365394-D9F4-707A-A680-338D85542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89040"/>
            <a:ext cx="443363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875507"/>
      </p:ext>
    </p:extLst>
  </p:cSld>
  <p:clrMapOvr>
    <a:masterClrMapping/>
  </p:clrMapOvr>
  <p:transition spd="med"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en-US" dirty="0"/>
              <a:t>）逻辑运算符 </a:t>
            </a:r>
            <a:r>
              <a:rPr lang="en-US" altLang="zh-CN" dirty="0"/>
              <a:t>AND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可以用逻辑算符</a:t>
            </a:r>
            <a:r>
              <a:rPr lang="en-US" altLang="zh-CN" sz="1800" dirty="0"/>
              <a:t>(AND</a:t>
            </a:r>
            <a:r>
              <a:rPr lang="zh-CN" altLang="en-US" sz="1800" dirty="0"/>
              <a:t>，</a:t>
            </a:r>
            <a:r>
              <a:rPr lang="en-US" altLang="zh-CN" sz="1800" dirty="0"/>
              <a:t>OR</a:t>
            </a:r>
            <a:r>
              <a:rPr lang="zh-CN" altLang="en-US" sz="1800" dirty="0"/>
              <a:t>，</a:t>
            </a:r>
            <a:r>
              <a:rPr lang="en-US" altLang="zh-CN" sz="1800" dirty="0"/>
              <a:t>NOT)</a:t>
            </a:r>
            <a:r>
              <a:rPr lang="zh-CN" altLang="en-US" sz="1800" dirty="0"/>
              <a:t>与各种谓词相组合生成较复杂的条件查询。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6.12】 </a:t>
            </a:r>
            <a:r>
              <a:rPr lang="zh-CN" altLang="en-US" sz="1800" dirty="0"/>
              <a:t>查询主设备表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Dev_Main_Dev</a:t>
            </a:r>
            <a:r>
              <a:rPr lang="en-US" altLang="zh-CN" sz="1800" dirty="0"/>
              <a:t>)</a:t>
            </a:r>
            <a:r>
              <a:rPr lang="zh-CN" altLang="en-US" sz="1800" dirty="0"/>
              <a:t>中，购置时间在</a:t>
            </a:r>
            <a:r>
              <a:rPr lang="en-US" altLang="zh-CN" sz="1800" dirty="0"/>
              <a:t>"2020</a:t>
            </a:r>
            <a:r>
              <a:rPr lang="zh-CN" altLang="en-US" sz="1800" dirty="0"/>
              <a:t>年</a:t>
            </a:r>
            <a:r>
              <a:rPr lang="en-US" altLang="zh-CN" sz="1800" dirty="0"/>
              <a:t>6</a:t>
            </a:r>
            <a:r>
              <a:rPr lang="zh-CN" altLang="en-US" sz="1800" dirty="0"/>
              <a:t>月</a:t>
            </a:r>
            <a:r>
              <a:rPr lang="en-US" altLang="zh-CN" sz="1800" dirty="0"/>
              <a:t>8</a:t>
            </a:r>
            <a:r>
              <a:rPr lang="zh-CN" altLang="en-US" sz="1800" dirty="0"/>
              <a:t>日</a:t>
            </a:r>
            <a:r>
              <a:rPr lang="en-US" altLang="zh-CN" sz="1800" dirty="0"/>
              <a:t>"</a:t>
            </a:r>
            <a:r>
              <a:rPr lang="zh-CN" altLang="en-US" sz="1800" dirty="0"/>
              <a:t>之后，</a:t>
            </a:r>
            <a:r>
              <a:rPr lang="en-US" altLang="zh-CN" sz="1800" dirty="0"/>
              <a:t>"</a:t>
            </a:r>
            <a:r>
              <a:rPr lang="zh-CN" altLang="en-US" sz="1800" dirty="0"/>
              <a:t>在库</a:t>
            </a:r>
            <a:r>
              <a:rPr lang="en-US" altLang="zh-CN" sz="1800" dirty="0"/>
              <a:t>"</a:t>
            </a:r>
            <a:r>
              <a:rPr lang="zh-CN" altLang="en-US" sz="1800" dirty="0"/>
              <a:t>状态的设备信息。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DEV.Dev_Main_Dev</a:t>
            </a:r>
            <a:r>
              <a:rPr lang="en-US" altLang="zh-CN" sz="1800" dirty="0">
                <a:solidFill>
                  <a:srgbClr val="FF0000"/>
                </a:solidFill>
              </a:rPr>
              <a:t> where 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&gt;'2020-6-8' and </a:t>
            </a:r>
            <a:r>
              <a:rPr lang="en-US" altLang="zh-CN" sz="1800" dirty="0" err="1">
                <a:solidFill>
                  <a:srgbClr val="FF0000"/>
                </a:solidFill>
              </a:rPr>
              <a:t>Use_State</a:t>
            </a:r>
            <a:r>
              <a:rPr lang="en-US" altLang="zh-CN" sz="1800" dirty="0">
                <a:solidFill>
                  <a:srgbClr val="FF0000"/>
                </a:solidFill>
              </a:rPr>
              <a:t>=1;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966F0A65-6785-A635-91F8-02FD4CF64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3356992"/>
            <a:ext cx="527685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821425"/>
      </p:ext>
    </p:extLst>
  </p:cSld>
  <p:clrMapOvr>
    <a:masterClrMapping/>
  </p:clrMapOvr>
  <p:transition spd="med">
    <p:circl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en-US" dirty="0"/>
              <a:t>）逻辑运算符 </a:t>
            </a:r>
            <a:r>
              <a:rPr lang="en-US" altLang="zh-CN" dirty="0"/>
              <a:t>OR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66838"/>
            <a:ext cx="8273845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6.13】 </a:t>
            </a:r>
            <a:r>
              <a:rPr lang="zh-CN" altLang="en-US" sz="1800" dirty="0"/>
              <a:t>查询主设备表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Dev_Main_Dev</a:t>
            </a:r>
            <a:r>
              <a:rPr lang="en-US" altLang="zh-CN" sz="1800" dirty="0"/>
              <a:t>)</a:t>
            </a:r>
            <a:r>
              <a:rPr lang="zh-CN" altLang="en-US" sz="1800" dirty="0"/>
              <a:t>中，购置时间在</a:t>
            </a:r>
            <a:r>
              <a:rPr lang="en-US" altLang="zh-CN" sz="1800" dirty="0"/>
              <a:t>"2020</a:t>
            </a:r>
            <a:r>
              <a:rPr lang="zh-CN" altLang="en-US" sz="1800" dirty="0"/>
              <a:t>年</a:t>
            </a:r>
            <a:r>
              <a:rPr lang="en-US" altLang="zh-CN" sz="1800" dirty="0"/>
              <a:t>6</a:t>
            </a:r>
            <a:r>
              <a:rPr lang="zh-CN" altLang="en-US" sz="1800" dirty="0"/>
              <a:t>月</a:t>
            </a:r>
            <a:r>
              <a:rPr lang="en-US" altLang="zh-CN" sz="1800" dirty="0"/>
              <a:t>5</a:t>
            </a:r>
            <a:r>
              <a:rPr lang="zh-CN" altLang="en-US" sz="1800" dirty="0"/>
              <a:t>日</a:t>
            </a:r>
            <a:r>
              <a:rPr lang="en-US" altLang="zh-CN" sz="1800" dirty="0"/>
              <a:t>"</a:t>
            </a:r>
            <a:r>
              <a:rPr lang="zh-CN" altLang="en-US" sz="1800" dirty="0"/>
              <a:t>之前或者首次运行时间在</a:t>
            </a:r>
            <a:r>
              <a:rPr lang="en-US" altLang="zh-CN" sz="1800" dirty="0"/>
              <a:t>"2020</a:t>
            </a:r>
            <a:r>
              <a:rPr lang="zh-CN" altLang="en-US" sz="1800" dirty="0"/>
              <a:t>年</a:t>
            </a:r>
            <a:r>
              <a:rPr lang="en-US" altLang="zh-CN" sz="1800" dirty="0"/>
              <a:t>8</a:t>
            </a:r>
            <a:r>
              <a:rPr lang="zh-CN" altLang="en-US" sz="1800" dirty="0"/>
              <a:t>月</a:t>
            </a:r>
            <a:r>
              <a:rPr lang="en-US" altLang="zh-CN" sz="1800" dirty="0"/>
              <a:t>1</a:t>
            </a:r>
            <a:r>
              <a:rPr lang="zh-CN" altLang="en-US" sz="1800" dirty="0"/>
              <a:t>日</a:t>
            </a:r>
            <a:r>
              <a:rPr lang="en-US" altLang="zh-CN" sz="1800" dirty="0"/>
              <a:t>"</a:t>
            </a:r>
            <a:r>
              <a:rPr lang="zh-CN" altLang="en-US" sz="1800" dirty="0"/>
              <a:t>之后的设备信息。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*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DEV.Dev_Main_Dev</a:t>
            </a:r>
            <a:r>
              <a:rPr lang="en-US" altLang="zh-CN" sz="1800" dirty="0">
                <a:solidFill>
                  <a:srgbClr val="FF0000"/>
                </a:solidFill>
              </a:rPr>
              <a:t> where 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&lt;'2020-6-5' or </a:t>
            </a:r>
            <a:r>
              <a:rPr lang="en-US" altLang="zh-CN" sz="1800" dirty="0" err="1">
                <a:solidFill>
                  <a:srgbClr val="FF0000"/>
                </a:solidFill>
              </a:rPr>
              <a:t>First_Time</a:t>
            </a:r>
            <a:r>
              <a:rPr lang="en-US" altLang="zh-CN" sz="1800" dirty="0">
                <a:solidFill>
                  <a:srgbClr val="FF0000"/>
                </a:solidFill>
              </a:rPr>
              <a:t>&gt;'2020-8-1';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66D83A6C-83FA-6F2F-7C12-DFA2F3FF8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3068960"/>
            <a:ext cx="52768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699710"/>
      </p:ext>
    </p:extLst>
  </p:cSld>
  <p:clrMapOvr>
    <a:masterClrMapping/>
  </p:clrMapOvr>
  <p:transition spd="med"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任务工单</a:t>
            </a:r>
            <a:endParaRPr lang="zh-CN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8863837-3823-5125-6ED3-6D46C6797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66" y="1340768"/>
            <a:ext cx="4166175" cy="49775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96E9D75-22AE-3DFB-EE2D-273BC0E8D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213" y="1628800"/>
            <a:ext cx="4033267" cy="2713799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6.2 </a:t>
            </a:r>
            <a:r>
              <a:rPr lang="zh-CN" altLang="en-US" dirty="0"/>
              <a:t>使用连接查询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如果一个查询包含多个表</a:t>
            </a:r>
            <a:r>
              <a:rPr lang="en-US" altLang="zh-CN" sz="2400" dirty="0"/>
              <a:t>(&gt;=2)</a:t>
            </a:r>
            <a:r>
              <a:rPr lang="zh-CN" altLang="en-US" sz="2400" dirty="0"/>
              <a:t>，则称这种方式的查询为连接查询。即</a:t>
            </a:r>
            <a:r>
              <a:rPr lang="en-US" altLang="zh-CN" sz="2400" dirty="0"/>
              <a:t>&lt;FROM </a:t>
            </a:r>
            <a:r>
              <a:rPr lang="zh-CN" altLang="en-US" sz="2400" dirty="0"/>
              <a:t>子句</a:t>
            </a:r>
            <a:r>
              <a:rPr lang="en-US" altLang="zh-CN" sz="2400" dirty="0"/>
              <a:t>&gt;</a:t>
            </a:r>
            <a:r>
              <a:rPr lang="zh-CN" altLang="en-US" sz="2400" dirty="0"/>
              <a:t>中使用的是</a:t>
            </a:r>
            <a:r>
              <a:rPr lang="en-US" altLang="zh-CN" sz="2400" dirty="0"/>
              <a:t>&lt;</a:t>
            </a:r>
            <a:r>
              <a:rPr lang="zh-CN" altLang="en-US" sz="2400" dirty="0"/>
              <a:t>连接表</a:t>
            </a:r>
            <a:r>
              <a:rPr lang="en-US" altLang="zh-CN" sz="2400" dirty="0"/>
              <a:t>&gt;</a:t>
            </a:r>
            <a:r>
              <a:rPr lang="zh-CN" altLang="en-US" sz="2400" dirty="0"/>
              <a:t>。</a:t>
            </a:r>
            <a:r>
              <a:rPr lang="en-US" altLang="zh-CN" sz="2400" dirty="0"/>
              <a:t>DM </a:t>
            </a:r>
            <a:r>
              <a:rPr lang="zh-CN" altLang="en-US" sz="2400" dirty="0"/>
              <a:t>的连接查询方式包括：交叉连接（</a:t>
            </a:r>
            <a:r>
              <a:rPr lang="en-US" altLang="zh-CN" sz="2400" dirty="0"/>
              <a:t>cross join</a:t>
            </a:r>
            <a:r>
              <a:rPr lang="zh-CN" altLang="en-US" sz="2400" dirty="0"/>
              <a:t>）、自然连接（</a:t>
            </a:r>
            <a:r>
              <a:rPr lang="en-US" altLang="zh-CN" sz="2400" dirty="0" err="1"/>
              <a:t>naturaljoin</a:t>
            </a:r>
            <a:r>
              <a:rPr lang="zh-CN" altLang="en-US" sz="2400" dirty="0"/>
              <a:t>）、内连接（</a:t>
            </a:r>
            <a:r>
              <a:rPr lang="en-US" altLang="zh-CN" sz="2400" dirty="0"/>
              <a:t>inner</a:t>
            </a:r>
            <a:r>
              <a:rPr lang="zh-CN" altLang="en-US" sz="2400" dirty="0"/>
              <a:t>）、外连接（</a:t>
            </a:r>
            <a:r>
              <a:rPr lang="en-US" altLang="zh-CN" sz="2400" dirty="0"/>
              <a:t>outer</a:t>
            </a:r>
            <a:r>
              <a:rPr lang="zh-CN" altLang="en-US" sz="2400" dirty="0"/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2111482896"/>
      </p:ext>
    </p:extLst>
  </p:cSld>
  <p:clrMapOvr>
    <a:masterClrMapping/>
  </p:clrMapOvr>
  <p:transition spd="med">
    <p:circl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6.2.1</a:t>
            </a:r>
            <a:r>
              <a:rPr lang="zh-CN" altLang="en-US" dirty="0"/>
              <a:t>交叉连接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语法：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SELECT table1.column, table2.column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FROM	table1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CROSS JOIN table2 ;</a:t>
            </a:r>
          </a:p>
        </p:txBody>
      </p:sp>
    </p:spTree>
    <p:extLst>
      <p:ext uri="{BB962C8B-B14F-4D97-AF65-F5344CB8AC3E}">
        <p14:creationId xmlns:p14="http://schemas.microsoft.com/office/powerpoint/2010/main" val="4004821364"/>
      </p:ext>
    </p:extLst>
  </p:cSld>
  <p:clrMapOvr>
    <a:masterClrMapping/>
  </p:clrMapOvr>
  <p:transition spd="med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object 2"/>
          <p:cNvSpPr>
            <a:spLocks noGrp="1"/>
          </p:cNvSpPr>
          <p:nvPr>
            <p:ph type="title"/>
          </p:nvPr>
        </p:nvSpPr>
        <p:spPr>
          <a:xfrm>
            <a:off x="793750" y="528796"/>
            <a:ext cx="3684588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学习目标</a:t>
            </a:r>
            <a:endParaRPr lang="zh-CN" altLang="zh-CN" dirty="0"/>
          </a:p>
        </p:txBody>
      </p:sp>
      <p:sp>
        <p:nvSpPr>
          <p:cNvPr id="34818" name="object 3"/>
          <p:cNvSpPr txBox="1"/>
          <p:nvPr/>
        </p:nvSpPr>
        <p:spPr>
          <a:xfrm>
            <a:off x="998538" y="1589088"/>
            <a:ext cx="7145337" cy="3828612"/>
          </a:xfrm>
          <a:prstGeom prst="rect">
            <a:avLst/>
          </a:prstGeom>
          <a:noFill/>
          <a:ln w="9525">
            <a:noFill/>
          </a:ln>
        </p:spPr>
        <p:txBody>
          <a:bodyPr lIns="0" tIns="12065" rIns="0" bIns="0" anchor="t" anchorCtr="0">
            <a:spAutoFit/>
          </a:bodyPr>
          <a:lstStyle/>
          <a:p>
            <a:pPr marL="342900" indent="266700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知识目标：</a:t>
            </a:r>
            <a:endParaRPr kumimoji="1" lang="zh-CN" altLang="zh-CN" sz="1600" b="1" kern="100" dirty="0">
              <a:solidFill>
                <a:schemeClr val="tx1"/>
              </a:solidFill>
              <a:latin typeface="Times New Roman" panose="02020603050405020304" pitchFamily="18" charset="0"/>
              <a:ea typeface="+mn-ea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①掌握使用</a:t>
            </a:r>
            <a:r>
              <a:rPr kumimoji="1" lang="en-US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Select </a:t>
            </a: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语句查询数据的方法。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②掌握简单查询的定义及实现过程。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③掌握连接查询、嵌套查询和高级查询的定义及实现过程。</a:t>
            </a:r>
          </a:p>
          <a:p>
            <a:pPr marL="342900" marR="0" lvl="0" indent="2667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能力目标：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①按照简单查询活页工单要求，完成“监控系统”数据库的单表查询操作。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②按照连接查询活页工单要求，完成“监控系统”数据库的连接查询操作。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③按照嵌套查询活页工单要求，完成“监控系统”数据库的嵌套查询操作。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④按照高级查询活页工单要求，完成“监控系统”数据库的高级查询操作。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。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circl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无过滤条件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43528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对连接的两张表记录做笛卡尔集，产生最终结果输出。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6.14】 </a:t>
            </a:r>
            <a:r>
              <a:rPr lang="zh-CN" altLang="en-US" sz="1800" dirty="0"/>
              <a:t>监测点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Dev_Moni_Point</a:t>
            </a:r>
            <a:r>
              <a:rPr lang="en-US" altLang="zh-CN" sz="1800" dirty="0"/>
              <a:t>)</a:t>
            </a:r>
            <a:r>
              <a:rPr lang="zh-CN" altLang="en-US" sz="1800" dirty="0"/>
              <a:t>和 传感类型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Dev_Sense_Type</a:t>
            </a:r>
            <a:r>
              <a:rPr lang="en-US" altLang="zh-CN" sz="1800" dirty="0"/>
              <a:t>)</a:t>
            </a:r>
            <a:r>
              <a:rPr lang="zh-CN" altLang="en-US" sz="1800" dirty="0"/>
              <a:t>通过交叉连接查询监测点名称和传感器名称。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t1.Name,t2.name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DEV.Dev_Moni_Point</a:t>
            </a:r>
            <a:r>
              <a:rPr lang="en-US" altLang="zh-CN" sz="1800" dirty="0">
                <a:solidFill>
                  <a:srgbClr val="FF0000"/>
                </a:solidFill>
              </a:rPr>
              <a:t> t1 cross join </a:t>
            </a:r>
            <a:r>
              <a:rPr lang="en-US" altLang="zh-CN" sz="1800" dirty="0" err="1">
                <a:solidFill>
                  <a:srgbClr val="FF0000"/>
                </a:solidFill>
              </a:rPr>
              <a:t>DEV.Dev_Sense_Type</a:t>
            </a:r>
            <a:r>
              <a:rPr lang="en-US" altLang="zh-CN" sz="1800" dirty="0">
                <a:solidFill>
                  <a:srgbClr val="FF0000"/>
                </a:solidFill>
              </a:rPr>
              <a:t> t2;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  <p:pic>
        <p:nvPicPr>
          <p:cNvPr id="21506" name="图片 1">
            <a:extLst>
              <a:ext uri="{FF2B5EF4-FFF2-40B4-BE49-F238E27FC236}">
                <a16:creationId xmlns:a16="http://schemas.microsoft.com/office/drawing/2014/main" id="{25B6C802-E7FA-81F4-5BF0-620204065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10480"/>
            <a:ext cx="52768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9914855"/>
      </p:ext>
    </p:extLst>
  </p:cSld>
  <p:clrMapOvr>
    <a:masterClrMapping/>
  </p:clrMapOvr>
  <p:transition spd="med">
    <p:circl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有过滤条件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43528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对连接的两张表记录做笛卡尔集，根据 </a:t>
            </a:r>
            <a:r>
              <a:rPr lang="en-US" altLang="zh-CN" sz="1800" dirty="0"/>
              <a:t>WHERE </a:t>
            </a:r>
            <a:r>
              <a:rPr lang="zh-CN" altLang="en-US" sz="1800" dirty="0"/>
              <a:t>条件进行过滤，产生最终结果输出。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6.15】 </a:t>
            </a:r>
            <a:r>
              <a:rPr lang="zh-CN" altLang="en-US" sz="1800" dirty="0"/>
              <a:t>查询各个监测点部署传感类型的名称。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t1.Name as </a:t>
            </a:r>
            <a:r>
              <a:rPr lang="zh-CN" altLang="en-US" sz="1800" dirty="0">
                <a:solidFill>
                  <a:srgbClr val="FF0000"/>
                </a:solidFill>
              </a:rPr>
              <a:t>监测点名称</a:t>
            </a:r>
            <a:r>
              <a:rPr lang="en-US" altLang="zh-CN" sz="1800" dirty="0">
                <a:solidFill>
                  <a:srgbClr val="FF0000"/>
                </a:solidFill>
              </a:rPr>
              <a:t>,t2.name as </a:t>
            </a:r>
            <a:r>
              <a:rPr lang="zh-CN" altLang="en-US" sz="1800" dirty="0">
                <a:solidFill>
                  <a:srgbClr val="FF0000"/>
                </a:solidFill>
              </a:rPr>
              <a:t>传感器名称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DEV.Dev_Moni_Point</a:t>
            </a:r>
            <a:r>
              <a:rPr lang="en-US" altLang="zh-CN" sz="1800" dirty="0">
                <a:solidFill>
                  <a:srgbClr val="FF0000"/>
                </a:solidFill>
              </a:rPr>
              <a:t> t1,DEV.Dev_Sense_Type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t1.Sense_Type = t2.ID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  <p:pic>
        <p:nvPicPr>
          <p:cNvPr id="22530" name="图片 1">
            <a:extLst>
              <a:ext uri="{FF2B5EF4-FFF2-40B4-BE49-F238E27FC236}">
                <a16:creationId xmlns:a16="http://schemas.microsoft.com/office/drawing/2014/main" id="{7E8BFFD2-59F2-00F3-4994-DC8FC7CC3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3717032"/>
            <a:ext cx="527685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921355"/>
      </p:ext>
    </p:extLst>
  </p:cSld>
  <p:clrMapOvr>
    <a:masterClrMapping/>
  </p:clrMapOvr>
  <p:transition spd="med">
    <p:circl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有过滤条件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本例中的查询数据必须来自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和 </a:t>
            </a:r>
            <a:r>
              <a:rPr lang="en-US" altLang="zh-CN" sz="1800" dirty="0" err="1"/>
              <a:t>Dev_Sense_Type</a:t>
            </a:r>
            <a:r>
              <a:rPr lang="zh-CN" altLang="en-US" sz="1800" dirty="0"/>
              <a:t>两个表。因此，应在 </a:t>
            </a:r>
            <a:r>
              <a:rPr lang="en-US" altLang="zh-CN" sz="1800" dirty="0"/>
              <a:t>FROM </a:t>
            </a:r>
            <a:r>
              <a:rPr lang="zh-CN" altLang="en-US" sz="1800" dirty="0"/>
              <a:t>子句中给出这两个表的表名</a:t>
            </a:r>
            <a:r>
              <a:rPr lang="en-US" altLang="zh-CN" sz="1800" dirty="0"/>
              <a:t>(</a:t>
            </a:r>
            <a:r>
              <a:rPr lang="zh-CN" altLang="en-US" sz="1800" dirty="0"/>
              <a:t>为了简化采用了别名</a:t>
            </a:r>
            <a:r>
              <a:rPr lang="en-US" altLang="zh-CN" sz="1800" dirty="0"/>
              <a:t>)</a:t>
            </a:r>
            <a:r>
              <a:rPr lang="zh-CN" altLang="en-US" sz="1800" dirty="0"/>
              <a:t>，在 </a:t>
            </a:r>
            <a:r>
              <a:rPr lang="en-US" altLang="zh-CN" sz="1800" dirty="0"/>
              <a:t>WHERE </a:t>
            </a:r>
            <a:r>
              <a:rPr lang="zh-CN" altLang="en-US" sz="1800" dirty="0"/>
              <a:t>子句中给出连接条件</a:t>
            </a:r>
            <a:r>
              <a:rPr lang="en-US" altLang="zh-CN" sz="1800" dirty="0"/>
              <a:t>(</a:t>
            </a:r>
            <a:r>
              <a:rPr lang="zh-CN" altLang="en-US" sz="1800" dirty="0"/>
              <a:t>即要求两个表中传感器</a:t>
            </a:r>
            <a:r>
              <a:rPr lang="en-US" altLang="zh-CN" sz="1800" dirty="0"/>
              <a:t>ID</a:t>
            </a:r>
            <a:r>
              <a:rPr lang="zh-CN" altLang="en-US" sz="1800" dirty="0"/>
              <a:t>的列值相等</a:t>
            </a:r>
            <a:r>
              <a:rPr lang="en-US" altLang="zh-CN" sz="1800" dirty="0"/>
              <a:t>)</a:t>
            </a:r>
            <a:r>
              <a:rPr lang="zh-CN" altLang="en-US" sz="1800" dirty="0"/>
              <a:t>。当参加连接的表中出现相同列名时，为了避免混淆，可在这些列名前加表名前缀。</a:t>
            </a:r>
          </a:p>
          <a:p>
            <a:pPr marL="0" indent="0">
              <a:buNone/>
            </a:pPr>
            <a:r>
              <a:rPr lang="zh-CN" altLang="en-US" sz="1800" dirty="0"/>
              <a:t>该例的查询结果是 </a:t>
            </a:r>
            <a:r>
              <a:rPr lang="en-US" altLang="zh-CN" sz="1800" dirty="0" err="1"/>
              <a:t>Dev_Moni_Point</a:t>
            </a:r>
            <a:r>
              <a:rPr lang="en-US" altLang="zh-CN" sz="1800" dirty="0"/>
              <a:t> </a:t>
            </a:r>
            <a:r>
              <a:rPr lang="zh-CN" altLang="en-US" sz="1800" dirty="0"/>
              <a:t>和</a:t>
            </a:r>
            <a:r>
              <a:rPr lang="en-US" altLang="zh-CN" sz="1800" dirty="0" err="1"/>
              <a:t>Dev_Sense_Type</a:t>
            </a:r>
            <a:r>
              <a:rPr lang="zh-CN" altLang="en-US" sz="1800" dirty="0"/>
              <a:t>在 </a:t>
            </a:r>
            <a:r>
              <a:rPr lang="en-US" altLang="zh-CN" sz="1800" dirty="0"/>
              <a:t>ID </a:t>
            </a:r>
            <a:r>
              <a:rPr lang="zh-CN" altLang="en-US" sz="1800" dirty="0"/>
              <a:t>列上做等值连接产生的。条件“</a:t>
            </a:r>
            <a:r>
              <a:rPr lang="en-US" altLang="zh-CN" sz="1800" dirty="0"/>
              <a:t>t1.Sense_Type = t2.ID”</a:t>
            </a:r>
            <a:r>
              <a:rPr lang="zh-CN" altLang="en-US" sz="1800" dirty="0"/>
              <a:t>称为连接条件或连接谓词。当连接运算符为“</a:t>
            </a:r>
            <a:r>
              <a:rPr lang="en-US" altLang="zh-CN" sz="1800" dirty="0"/>
              <a:t>=”</a:t>
            </a:r>
            <a:r>
              <a:rPr lang="zh-CN" altLang="en-US" sz="1800" dirty="0"/>
              <a:t>号时，称为等值连接，使用其它运算符则称非等值连接。</a:t>
            </a:r>
          </a:p>
          <a:p>
            <a:pPr marL="0" indent="0">
              <a:buNone/>
            </a:pPr>
            <a:r>
              <a:rPr lang="zh-CN" altLang="en-US" sz="1800" dirty="0"/>
              <a:t>说明：</a:t>
            </a:r>
          </a:p>
          <a:p>
            <a:pPr marL="0" indent="0">
              <a:buNone/>
            </a:pPr>
            <a:r>
              <a:rPr lang="en-US" altLang="zh-CN" sz="1800" dirty="0"/>
              <a:t>1.</a:t>
            </a:r>
            <a:r>
              <a:rPr lang="zh-CN" altLang="en-US" sz="1800" dirty="0"/>
              <a:t>连接谓词中的列类型必须是可比较的，但不一定要相同，只要可以隐式转换即可；</a:t>
            </a:r>
          </a:p>
          <a:p>
            <a:pPr marL="0" indent="0">
              <a:buNone/>
            </a:pPr>
            <a:r>
              <a:rPr lang="en-US" altLang="zh-CN" sz="1800" dirty="0"/>
              <a:t>2.</a:t>
            </a:r>
            <a:r>
              <a:rPr lang="zh-CN" altLang="en-US" sz="1800" dirty="0"/>
              <a:t>不要求连接谓词中的列同名；</a:t>
            </a:r>
          </a:p>
          <a:p>
            <a:pPr marL="0" indent="0">
              <a:buNone/>
            </a:pPr>
            <a:r>
              <a:rPr lang="en-US" altLang="zh-CN" sz="1800" dirty="0"/>
              <a:t>3.</a:t>
            </a:r>
            <a:r>
              <a:rPr lang="zh-CN" altLang="en-US" sz="1800" dirty="0"/>
              <a:t>连接谓词中的比较操作符可以是</a:t>
            </a:r>
            <a:r>
              <a:rPr lang="en-US" altLang="zh-CN" sz="1800" dirty="0"/>
              <a:t>&gt;</a:t>
            </a:r>
            <a:r>
              <a:rPr lang="zh-CN" altLang="en-US" sz="1800" dirty="0"/>
              <a:t>、</a:t>
            </a:r>
            <a:r>
              <a:rPr lang="en-US" altLang="zh-CN" sz="1800" dirty="0"/>
              <a:t>&gt;=</a:t>
            </a:r>
            <a:r>
              <a:rPr lang="zh-CN" altLang="en-US" sz="1800" dirty="0"/>
              <a:t>、</a:t>
            </a:r>
            <a:r>
              <a:rPr lang="en-US" altLang="zh-CN" sz="1800" dirty="0"/>
              <a:t>&lt;</a:t>
            </a:r>
            <a:r>
              <a:rPr lang="zh-CN" altLang="en-US" sz="1800" dirty="0"/>
              <a:t>、</a:t>
            </a:r>
            <a:r>
              <a:rPr lang="en-US" altLang="zh-CN" sz="1800" dirty="0"/>
              <a:t>&lt;=</a:t>
            </a:r>
            <a:r>
              <a:rPr lang="zh-CN" altLang="en-US" sz="1800" dirty="0"/>
              <a:t>、</a:t>
            </a:r>
            <a:r>
              <a:rPr lang="en-US" altLang="zh-CN" sz="1800" dirty="0"/>
              <a:t>=</a:t>
            </a:r>
            <a:r>
              <a:rPr lang="zh-CN" altLang="en-US" sz="1800" dirty="0"/>
              <a:t>、</a:t>
            </a:r>
            <a:r>
              <a:rPr lang="en-US" altLang="zh-CN" sz="1800" dirty="0"/>
              <a:t>&lt; &gt;</a:t>
            </a:r>
            <a:r>
              <a:rPr lang="zh-CN" altLang="en-US" sz="1800" dirty="0"/>
              <a:t>；</a:t>
            </a:r>
          </a:p>
          <a:p>
            <a:pPr marL="0" indent="0">
              <a:buNone/>
            </a:pPr>
            <a:r>
              <a:rPr lang="en-US" altLang="zh-CN" sz="1800" dirty="0"/>
              <a:t>4.WHERE </a:t>
            </a:r>
            <a:r>
              <a:rPr lang="zh-CN" altLang="en-US" sz="1800" dirty="0"/>
              <a:t>子句中可同时包含连接条件和其它非连接条件。</a:t>
            </a: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43973"/>
      </p:ext>
    </p:extLst>
  </p:cSld>
  <p:clrMapOvr>
    <a:masterClrMapping/>
  </p:clrMapOvr>
  <p:transition spd="med">
    <p:circl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6.2.2</a:t>
            </a:r>
            <a:r>
              <a:rPr lang="zh-CN" altLang="en-US" dirty="0"/>
              <a:t>自然连接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语法：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SELECT table1.column, table2.column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FROM	table1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NATURAL JOIN table2;</a:t>
            </a:r>
          </a:p>
          <a:p>
            <a:pPr marL="0" indent="0">
              <a:buNone/>
            </a:pPr>
            <a:r>
              <a:rPr lang="zh-CN" altLang="en-US" sz="2400" dirty="0"/>
              <a:t>把两张连接表中的同名列作为连接条件，进行等值连接，我们称这样的连接为自然连接。</a:t>
            </a:r>
          </a:p>
          <a:p>
            <a:pPr marL="0" indent="0">
              <a:buNone/>
            </a:pPr>
            <a:r>
              <a:rPr lang="zh-CN" altLang="en-US" sz="2400" dirty="0"/>
              <a:t>自然连接具有以下特点：</a:t>
            </a:r>
          </a:p>
          <a:p>
            <a:pPr marL="0" indent="0">
              <a:buNone/>
            </a:pPr>
            <a:r>
              <a:rPr lang="en-US" altLang="zh-CN" sz="2400" dirty="0"/>
              <a:t>1.</a:t>
            </a:r>
            <a:r>
              <a:rPr lang="zh-CN" altLang="en-US" sz="2400" dirty="0"/>
              <a:t>连接表中存在同名列；</a:t>
            </a:r>
          </a:p>
          <a:p>
            <a:pPr marL="0" indent="0">
              <a:buNone/>
            </a:pPr>
            <a:r>
              <a:rPr lang="en-US" altLang="zh-CN" sz="2400" dirty="0"/>
              <a:t>2.</a:t>
            </a:r>
            <a:r>
              <a:rPr lang="zh-CN" altLang="en-US" sz="2400" dirty="0"/>
              <a:t>如果有多个同名列，则会产生多个等值连接条件；</a:t>
            </a:r>
          </a:p>
          <a:p>
            <a:pPr marL="0" indent="0">
              <a:buNone/>
            </a:pPr>
            <a:r>
              <a:rPr lang="en-US" altLang="zh-CN" sz="2400" dirty="0"/>
              <a:t>3.</a:t>
            </a:r>
            <a:r>
              <a:rPr lang="zh-CN" altLang="en-US" sz="2400" dirty="0"/>
              <a:t>如果连接表中的同名列类型不匹配，则报错处理。</a:t>
            </a:r>
          </a:p>
        </p:txBody>
      </p:sp>
    </p:spTree>
    <p:extLst>
      <p:ext uri="{BB962C8B-B14F-4D97-AF65-F5344CB8AC3E}">
        <p14:creationId xmlns:p14="http://schemas.microsoft.com/office/powerpoint/2010/main" val="733158494"/>
      </p:ext>
    </p:extLst>
  </p:cSld>
  <p:clrMapOvr>
    <a:masterClrMapping/>
  </p:clrMapOvr>
  <p:transition spd="med">
    <p:circl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USING</a:t>
            </a:r>
            <a:r>
              <a:rPr lang="zh-CN" altLang="en-US" dirty="0"/>
              <a:t>子句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语法：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SELECT  table1.column, table2.column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FROM	  table1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JOIN table2 USING (</a:t>
            </a:r>
            <a:r>
              <a:rPr lang="en-US" altLang="zh-CN" sz="2400" dirty="0" err="1">
                <a:solidFill>
                  <a:srgbClr val="FF0000"/>
                </a:solidFill>
              </a:rPr>
              <a:t>column_name</a:t>
            </a:r>
            <a:r>
              <a:rPr lang="en-US" altLang="zh-CN" sz="2400" dirty="0">
                <a:solidFill>
                  <a:srgbClr val="FF0000"/>
                </a:solidFill>
              </a:rPr>
              <a:t>)] ;</a:t>
            </a:r>
          </a:p>
          <a:p>
            <a:pPr marL="0" indent="0">
              <a:buNone/>
            </a:pPr>
            <a:r>
              <a:rPr lang="zh-CN" altLang="en-US" sz="2400" dirty="0"/>
              <a:t>这是自然连接的另一种写法，</a:t>
            </a:r>
            <a:r>
              <a:rPr lang="en-US" altLang="zh-CN" sz="2400" dirty="0"/>
              <a:t>JOIN </a:t>
            </a:r>
            <a:r>
              <a:rPr lang="zh-CN" altLang="en-US" sz="2400" dirty="0"/>
              <a:t>关键字指定连接的两张表，</a:t>
            </a:r>
            <a:r>
              <a:rPr lang="en-US" altLang="zh-CN" sz="2400" dirty="0"/>
              <a:t>USING </a:t>
            </a:r>
            <a:r>
              <a:rPr lang="zh-CN" altLang="en-US" sz="2400" dirty="0"/>
              <a:t>指明连接列。要求 </a:t>
            </a:r>
            <a:r>
              <a:rPr lang="en-US" altLang="zh-CN" sz="2400" dirty="0"/>
              <a:t>USING </a:t>
            </a:r>
            <a:r>
              <a:rPr lang="zh-CN" altLang="en-US" sz="2400" dirty="0"/>
              <a:t>中的列存在于两张连接表中。</a:t>
            </a:r>
          </a:p>
        </p:txBody>
      </p:sp>
    </p:spTree>
    <p:extLst>
      <p:ext uri="{BB962C8B-B14F-4D97-AF65-F5344CB8AC3E}">
        <p14:creationId xmlns:p14="http://schemas.microsoft.com/office/powerpoint/2010/main" val="2093047319"/>
      </p:ext>
    </p:extLst>
  </p:cSld>
  <p:clrMapOvr>
    <a:masterClrMapping/>
  </p:clrMapOvr>
  <p:transition spd="med">
    <p:circl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6.2.4 ON</a:t>
            </a:r>
            <a:r>
              <a:rPr lang="zh-CN" altLang="en-US" dirty="0"/>
              <a:t>子句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语法：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SELECT  table1.column, table2.column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FROM	  table1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JOIN   table2 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ON table1.column_name = table2.column_name;</a:t>
            </a:r>
          </a:p>
          <a:p>
            <a:pPr marL="0" indent="0">
              <a:buNone/>
            </a:pPr>
            <a:r>
              <a:rPr lang="zh-CN" altLang="en-US" sz="2400" dirty="0"/>
              <a:t>这是一种连接查询的常用写法，说明是一个连接查询。</a:t>
            </a:r>
            <a:r>
              <a:rPr lang="en-US" altLang="zh-CN" sz="2400" dirty="0"/>
              <a:t>JOIN </a:t>
            </a:r>
            <a:r>
              <a:rPr lang="zh-CN" altLang="en-US" sz="2400" dirty="0"/>
              <a:t>关键字指定连接的两张表，</a:t>
            </a:r>
            <a:r>
              <a:rPr lang="en-US" altLang="zh-CN" sz="2400" dirty="0"/>
              <a:t>ON </a:t>
            </a:r>
            <a:r>
              <a:rPr lang="zh-CN" altLang="en-US" sz="2400" dirty="0"/>
              <a:t>子句指定连接条件表达式，其中不允许出现 </a:t>
            </a:r>
            <a:r>
              <a:rPr lang="en-US" altLang="zh-CN" sz="2400" dirty="0"/>
              <a:t>ROWNUM</a:t>
            </a:r>
            <a:r>
              <a:rPr lang="zh-CN" altLang="en-US" sz="2400" dirty="0"/>
              <a:t>。具体采用何种连接方式，由数据库内部分析确定。</a:t>
            </a:r>
          </a:p>
        </p:txBody>
      </p:sp>
    </p:spTree>
    <p:extLst>
      <p:ext uri="{BB962C8B-B14F-4D97-AF65-F5344CB8AC3E}">
        <p14:creationId xmlns:p14="http://schemas.microsoft.com/office/powerpoint/2010/main" val="1860133438"/>
      </p:ext>
    </p:extLst>
  </p:cSld>
  <p:clrMapOvr>
    <a:masterClrMapping/>
  </p:clrMapOvr>
  <p:transition spd="med">
    <p:circl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6.2.4 ON</a:t>
            </a:r>
            <a:r>
              <a:rPr lang="zh-CN" altLang="en-US" dirty="0"/>
              <a:t>子句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6.16】 </a:t>
            </a:r>
            <a:r>
              <a:rPr lang="zh-CN" altLang="en-US" sz="1800" dirty="0"/>
              <a:t>查询各个监测点部署传感类型的名称。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t1.Name as </a:t>
            </a:r>
            <a:r>
              <a:rPr lang="zh-CN" altLang="en-US" sz="1800" dirty="0">
                <a:solidFill>
                  <a:srgbClr val="FF0000"/>
                </a:solidFill>
              </a:rPr>
              <a:t>监测点名称</a:t>
            </a:r>
            <a:r>
              <a:rPr lang="en-US" altLang="zh-CN" sz="1800" dirty="0">
                <a:solidFill>
                  <a:srgbClr val="FF0000"/>
                </a:solidFill>
              </a:rPr>
              <a:t>,t2.name as </a:t>
            </a:r>
            <a:r>
              <a:rPr lang="zh-CN" altLang="en-US" sz="1800" dirty="0">
                <a:solidFill>
                  <a:srgbClr val="FF0000"/>
                </a:solidFill>
              </a:rPr>
              <a:t>传感器名称 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DEV.Dev_Moni_Point</a:t>
            </a:r>
            <a:r>
              <a:rPr lang="en-US" altLang="zh-CN" sz="1800" dirty="0">
                <a:solidFill>
                  <a:srgbClr val="FF0000"/>
                </a:solidFill>
              </a:rPr>
              <a:t> t1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join </a:t>
            </a:r>
            <a:r>
              <a:rPr lang="en-US" altLang="zh-CN" sz="1800" dirty="0" err="1">
                <a:solidFill>
                  <a:srgbClr val="FF0000"/>
                </a:solidFill>
              </a:rPr>
              <a:t>DEV.Dev_Sense_Type</a:t>
            </a:r>
            <a:r>
              <a:rPr lang="en-US" altLang="zh-CN" sz="1800" dirty="0">
                <a:solidFill>
                  <a:srgbClr val="FF0000"/>
                </a:solidFill>
              </a:rPr>
              <a:t> 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 t1.Sense_Type = t2.ID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23554" name="图片 1">
            <a:extLst>
              <a:ext uri="{FF2B5EF4-FFF2-40B4-BE49-F238E27FC236}">
                <a16:creationId xmlns:a16="http://schemas.microsoft.com/office/drawing/2014/main" id="{E5BD062B-3F26-1686-AD7A-A89143451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3850722"/>
            <a:ext cx="5450042" cy="2098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2105787"/>
      </p:ext>
    </p:extLst>
  </p:cSld>
  <p:clrMapOvr>
    <a:masterClrMapping/>
  </p:clrMapOvr>
  <p:transition spd="med"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6.2.5</a:t>
            </a:r>
            <a:r>
              <a:rPr lang="zh-CN" altLang="en-US" dirty="0"/>
              <a:t>自连接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	 t1.column, t2.column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	table1 t1,table1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t1.column_name = t2.column_name;</a:t>
            </a:r>
          </a:p>
          <a:p>
            <a:pPr marL="0" indent="0">
              <a:buNone/>
            </a:pPr>
            <a:r>
              <a:rPr lang="zh-CN" altLang="en-US" sz="1800" dirty="0"/>
              <a:t>数据表与自身进行连接，我们称这种连接为自连接。</a:t>
            </a:r>
          </a:p>
          <a:p>
            <a:pPr marL="0" indent="0">
              <a:buNone/>
            </a:pPr>
            <a:r>
              <a:rPr lang="zh-CN" altLang="en-US" sz="1800" dirty="0"/>
              <a:t>自连接查询至少要对一张表起别名，否则，服务器无法识别要处理的是哪张表。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6.17】 </a:t>
            </a:r>
            <a:r>
              <a:rPr lang="zh-CN" altLang="en-US" sz="1800" dirty="0"/>
              <a:t>对</a:t>
            </a:r>
            <a:r>
              <a:rPr lang="en-US" altLang="zh-CN" sz="1800" dirty="0" err="1"/>
              <a:t>Dev_Sense_Type</a:t>
            </a:r>
            <a:r>
              <a:rPr lang="zh-CN" altLang="en-US" sz="1800" dirty="0"/>
              <a:t>表进行自连接查询。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t1.ID,t2.ID,t1.name,t2.name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DEV.Dev_Sense_Type</a:t>
            </a:r>
            <a:r>
              <a:rPr lang="en-US" altLang="zh-CN" sz="1800" dirty="0">
                <a:solidFill>
                  <a:srgbClr val="FF0000"/>
                </a:solidFill>
              </a:rPr>
              <a:t> t1,DEV.Dev_Sense_Type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 t1.name=t2.name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24578" name="图片 1">
            <a:extLst>
              <a:ext uri="{FF2B5EF4-FFF2-40B4-BE49-F238E27FC236}">
                <a16:creationId xmlns:a16="http://schemas.microsoft.com/office/drawing/2014/main" id="{9FC78A6B-4D60-8FAD-D649-AE7C4B41E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653136"/>
            <a:ext cx="4695056" cy="174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946811"/>
      </p:ext>
    </p:extLst>
  </p:cSld>
  <p:clrMapOvr>
    <a:masterClrMapping/>
  </p:clrMapOvr>
  <p:transition spd="med">
    <p:circl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6.2.6</a:t>
            </a:r>
            <a:r>
              <a:rPr lang="zh-CN" altLang="en-US" dirty="0"/>
              <a:t>内连接（</a:t>
            </a:r>
            <a:r>
              <a:rPr lang="en-US" altLang="zh-CN" dirty="0"/>
              <a:t>INNER JOIN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table1.column, table2.column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	table1 INNER JOIN table2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 table1.column_name = table2.column_name;</a:t>
            </a:r>
          </a:p>
          <a:p>
            <a:pPr marL="0" indent="0">
              <a:buNone/>
            </a:pPr>
            <a:r>
              <a:rPr lang="zh-CN" altLang="en-US" sz="1800" dirty="0"/>
              <a:t>根据连接条件，结果集仅包含满足全部连接条件的记录，我们称这样的连接为内连接。为了演示内连接，外连接的效果，在预警信息表中添加一条压力异常的数据记录，如：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insert into </a:t>
            </a:r>
            <a:r>
              <a:rPr lang="en-US" altLang="zh-CN" sz="1800" dirty="0" err="1">
                <a:solidFill>
                  <a:srgbClr val="FF0000"/>
                </a:solidFill>
              </a:rPr>
              <a:t>Dev_Warning</a:t>
            </a:r>
            <a:r>
              <a:rPr lang="en-US" altLang="zh-CN" sz="1800" dirty="0">
                <a:solidFill>
                  <a:srgbClr val="FF0000"/>
                </a:solidFill>
              </a:rPr>
              <a:t> (</a:t>
            </a:r>
            <a:r>
              <a:rPr lang="en-US" altLang="zh-CN" sz="1800" dirty="0" err="1">
                <a:solidFill>
                  <a:srgbClr val="FF0000"/>
                </a:solidFill>
              </a:rPr>
              <a:t>ID,Mon_ID,Msg_Text</a:t>
            </a:r>
            <a:r>
              <a:rPr lang="en-US" altLang="zh-CN" sz="1800" dirty="0">
                <a:solidFill>
                  <a:srgbClr val="FF0000"/>
                </a:solidFill>
              </a:rPr>
              <a:t>) values(2,6,’</a:t>
            </a:r>
            <a:r>
              <a:rPr lang="zh-CN" altLang="en-US" sz="1800" dirty="0">
                <a:solidFill>
                  <a:srgbClr val="FF0000"/>
                </a:solidFill>
              </a:rPr>
              <a:t>压力异常’</a:t>
            </a:r>
            <a:r>
              <a:rPr lang="en-US" altLang="zh-CN" sz="1800" dirty="0">
                <a:solidFill>
                  <a:srgbClr val="FF0000"/>
                </a:solidFill>
              </a:rPr>
              <a:t>);</a:t>
            </a:r>
          </a:p>
          <a:p>
            <a:pPr marL="0" indent="0">
              <a:buNone/>
            </a:pPr>
            <a:r>
              <a:rPr lang="zh-CN" altLang="en-US" sz="1800" dirty="0"/>
              <a:t>添加后浏览数据如图所示。</a:t>
            </a:r>
          </a:p>
        </p:txBody>
      </p:sp>
      <p:pic>
        <p:nvPicPr>
          <p:cNvPr id="25602" name="图片 1">
            <a:extLst>
              <a:ext uri="{FF2B5EF4-FFF2-40B4-BE49-F238E27FC236}">
                <a16:creationId xmlns:a16="http://schemas.microsoft.com/office/drawing/2014/main" id="{A811918A-BBA2-C8B2-5FCE-D545647BA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55" y="4209455"/>
            <a:ext cx="4536504" cy="189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1">
            <a:extLst>
              <a:ext uri="{FF2B5EF4-FFF2-40B4-BE49-F238E27FC236}">
                <a16:creationId xmlns:a16="http://schemas.microsoft.com/office/drawing/2014/main" id="{88B32FB9-B38F-6A0B-3B8F-C4A8136C0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09454"/>
            <a:ext cx="414333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7448769"/>
      </p:ext>
    </p:extLst>
  </p:cSld>
  <p:clrMapOvr>
    <a:masterClrMapping/>
  </p:clrMapOvr>
  <p:transition spd="med">
    <p:circl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6.2.6</a:t>
            </a:r>
            <a:r>
              <a:rPr lang="zh-CN" altLang="en-US" dirty="0"/>
              <a:t>内连接（</a:t>
            </a:r>
            <a:r>
              <a:rPr lang="en-US" altLang="zh-CN" dirty="0"/>
              <a:t>INNER JOIN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6.18】 </a:t>
            </a:r>
            <a:r>
              <a:rPr lang="zh-CN" altLang="en-US" sz="1800" dirty="0"/>
              <a:t>从 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Dev_Warning</a:t>
            </a:r>
            <a:r>
              <a:rPr lang="zh-CN" altLang="en-US" sz="1800" dirty="0"/>
              <a:t>中查询监测点名称和预警内容。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t1."Name",t2."Msg_Text"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t1 inner join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Dev_Warning</a:t>
            </a:r>
            <a:r>
              <a:rPr lang="en-US" altLang="zh-CN" sz="1800" dirty="0">
                <a:solidFill>
                  <a:srgbClr val="FF0000"/>
                </a:solidFill>
              </a:rPr>
              <a:t>"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t1.ID = t2."Mon_ID"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25603" name="图片 1">
            <a:extLst>
              <a:ext uri="{FF2B5EF4-FFF2-40B4-BE49-F238E27FC236}">
                <a16:creationId xmlns:a16="http://schemas.microsoft.com/office/drawing/2014/main" id="{696565FE-379A-F8AE-6BEC-C6AFCC124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6217002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288528"/>
      </p:ext>
    </p:extLst>
  </p:cSld>
  <p:clrMapOvr>
    <a:masterClrMapping/>
  </p:clrMapOvr>
  <p:transition spd="med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object 2"/>
          <p:cNvSpPr>
            <a:spLocks noGrp="1"/>
          </p:cNvSpPr>
          <p:nvPr>
            <p:ph type="title"/>
          </p:nvPr>
        </p:nvSpPr>
        <p:spPr>
          <a:xfrm>
            <a:off x="777875" y="427196"/>
            <a:ext cx="4057650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学习目标</a:t>
            </a:r>
            <a:endParaRPr lang="zh-CN" altLang="zh-CN" dirty="0"/>
          </a:p>
        </p:txBody>
      </p:sp>
      <p:sp>
        <p:nvSpPr>
          <p:cNvPr id="35842" name="object 3"/>
          <p:cNvSpPr txBox="1"/>
          <p:nvPr/>
        </p:nvSpPr>
        <p:spPr>
          <a:xfrm>
            <a:off x="1089025" y="1368425"/>
            <a:ext cx="7067550" cy="1359668"/>
          </a:xfrm>
          <a:prstGeom prst="rect">
            <a:avLst/>
          </a:prstGeom>
          <a:noFill/>
          <a:ln w="9525">
            <a:noFill/>
          </a:ln>
        </p:spPr>
        <p:txBody>
          <a:bodyPr lIns="0" tIns="12065" rIns="0" bIns="0" anchor="t" anchorCtr="0">
            <a:spAutoFit/>
          </a:bodyPr>
          <a:lstStyle/>
          <a:p>
            <a:pPr marL="342900" marR="0" lvl="0" indent="2667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素质目标：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①培养学生勇于担当的时代责任和不断开拓进取的高尚品格。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②培养学生钻研探索的自主学习能力。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③培养学生严谨科学、规范标准的职业素养。</a:t>
            </a:r>
          </a:p>
        </p:txBody>
      </p:sp>
    </p:spTree>
  </p:cSld>
  <p:clrMapOvr>
    <a:masterClrMapping/>
  </p:clrMapOvr>
  <p:transition spd="med">
    <p:circl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外连接（</a:t>
            </a:r>
            <a:r>
              <a:rPr lang="en-US" altLang="zh-CN" dirty="0"/>
              <a:t>OUTER JOIN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外连接对结果集进行了扩展，会返回一张表的所有记录，对于另一张表无法匹配的字段用 </a:t>
            </a:r>
            <a:r>
              <a:rPr lang="en-US" altLang="zh-CN" sz="1800" dirty="0"/>
              <a:t>NULL </a:t>
            </a:r>
            <a:r>
              <a:rPr lang="zh-CN" altLang="en-US" sz="1800" dirty="0"/>
              <a:t>填充返回。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DM </a:t>
            </a:r>
            <a:r>
              <a:rPr lang="zh-CN" altLang="en-US" sz="1800" dirty="0"/>
              <a:t>数据库支持三种方式的外连接：左外连接、右外连接、全外连接。外连接中常用到的术语：左表、右表。根据表所在外连接中的位置来确定，位于左侧的表，称为左表；位于右侧的表，称为右表。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例如</a:t>
            </a:r>
            <a:r>
              <a:rPr lang="en-US" altLang="zh-CN" sz="1800" dirty="0">
                <a:solidFill>
                  <a:srgbClr val="FF0000"/>
                </a:solidFill>
              </a:rPr>
              <a:t>SELECT * FROM T1 LEFT JOIN T2 ONT1.C1=T2.D1</a:t>
            </a:r>
            <a:r>
              <a:rPr lang="zh-CN" altLang="en-US" sz="1800" dirty="0"/>
              <a:t>，</a:t>
            </a:r>
            <a:r>
              <a:rPr lang="en-US" altLang="zh-CN" sz="1800" dirty="0"/>
              <a:t>T1 </a:t>
            </a:r>
            <a:r>
              <a:rPr lang="zh-CN" altLang="en-US" sz="1800" dirty="0"/>
              <a:t>表为左表，</a:t>
            </a:r>
            <a:r>
              <a:rPr lang="en-US" altLang="zh-CN" sz="1800" dirty="0"/>
              <a:t>T2 </a:t>
            </a:r>
            <a:r>
              <a:rPr lang="zh-CN" altLang="en-US" sz="1800" dirty="0"/>
              <a:t>表为右表。</a:t>
            </a:r>
          </a:p>
          <a:p>
            <a:pPr marL="0" indent="0">
              <a:buNone/>
            </a:pPr>
            <a:r>
              <a:rPr lang="zh-CN" altLang="en-US" sz="1800" dirty="0"/>
              <a:t>返回所有记录的表根据外连接的方式而定。</a:t>
            </a:r>
          </a:p>
          <a:p>
            <a:pPr marL="0" indent="0">
              <a:buNone/>
            </a:pPr>
            <a:r>
              <a:rPr lang="en-US" altLang="zh-CN" sz="1800" dirty="0"/>
              <a:t>1. </a:t>
            </a:r>
            <a:r>
              <a:rPr lang="zh-CN" altLang="en-US" sz="1800" dirty="0"/>
              <a:t>左外连接：返回左表所有记录；</a:t>
            </a:r>
          </a:p>
          <a:p>
            <a:pPr marL="0" indent="0">
              <a:buNone/>
            </a:pPr>
            <a:r>
              <a:rPr lang="en-US" altLang="zh-CN" sz="1800" dirty="0"/>
              <a:t>2. </a:t>
            </a:r>
            <a:r>
              <a:rPr lang="zh-CN" altLang="en-US" sz="1800" dirty="0"/>
              <a:t>右外连接：返回右表所有记录；</a:t>
            </a:r>
          </a:p>
          <a:p>
            <a:pPr marL="0" indent="0">
              <a:buNone/>
            </a:pPr>
            <a:r>
              <a:rPr lang="en-US" altLang="zh-CN" sz="1800" dirty="0"/>
              <a:t>3. </a:t>
            </a:r>
            <a:r>
              <a:rPr lang="zh-CN" altLang="en-US" sz="1800" dirty="0"/>
              <a:t>全外连接：返回两张表所有记录。处理过程为分别对两张表进行左外连接和右外连接，然后合并结果集。</a:t>
            </a:r>
          </a:p>
          <a:p>
            <a:pPr marL="0" indent="0">
              <a:buNone/>
            </a:pPr>
            <a:r>
              <a:rPr lang="zh-CN" altLang="en-US" sz="1800" dirty="0"/>
              <a:t>在左外连接和右外连接中，如果需要对未能匹配的缺失数据进行填充，可以使用分区外连接</a:t>
            </a:r>
            <a:r>
              <a:rPr lang="en-US" altLang="zh-CN" sz="1800" dirty="0"/>
              <a:t>(PARTITION OUTER JOIN)</a:t>
            </a:r>
            <a:r>
              <a:rPr lang="zh-CN" altLang="en-US" sz="1800" dirty="0"/>
              <a:t>，分区外连接通常用于处理稀疏数据以得到分析报表。</a:t>
            </a:r>
          </a:p>
        </p:txBody>
      </p:sp>
    </p:spTree>
    <p:extLst>
      <p:ext uri="{BB962C8B-B14F-4D97-AF65-F5344CB8AC3E}">
        <p14:creationId xmlns:p14="http://schemas.microsoft.com/office/powerpoint/2010/main" val="3428859797"/>
      </p:ext>
    </p:extLst>
  </p:cSld>
  <p:clrMapOvr>
    <a:masterClrMapping/>
  </p:clrMapOvr>
  <p:transition spd="med">
    <p:circl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6.2.7</a:t>
            </a:r>
            <a:r>
              <a:rPr lang="zh-CN" altLang="en-US" dirty="0"/>
              <a:t>左外连接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table1.column, table2.column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	table1  LEFT OUTER JOIN table2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table1.column_name = table2.column_name;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6.19】 </a:t>
            </a:r>
            <a:r>
              <a:rPr lang="zh-CN" altLang="en-US" sz="1800" dirty="0"/>
              <a:t>从 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Dev_Warning</a:t>
            </a:r>
            <a:r>
              <a:rPr lang="zh-CN" altLang="en-US" sz="1800" dirty="0"/>
              <a:t>中查询监测点名称和预警内容，包括没有对应监测点信息的预警内容。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t1."Name",t2."Msg_Text"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t1 left outer join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Dev_Warning</a:t>
            </a:r>
            <a:r>
              <a:rPr lang="en-US" altLang="zh-CN" sz="1800" dirty="0">
                <a:solidFill>
                  <a:srgbClr val="FF0000"/>
                </a:solidFill>
              </a:rPr>
              <a:t>"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t1.ID = t2."Mon_ID"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27650" name="图片 1">
            <a:extLst>
              <a:ext uri="{FF2B5EF4-FFF2-40B4-BE49-F238E27FC236}">
                <a16:creationId xmlns:a16="http://schemas.microsoft.com/office/drawing/2014/main" id="{F22A4322-13B3-38C8-5CF7-722960C08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352925"/>
            <a:ext cx="52673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011967"/>
      </p:ext>
    </p:extLst>
  </p:cSld>
  <p:clrMapOvr>
    <a:masterClrMapping/>
  </p:clrMapOvr>
  <p:transition spd="med">
    <p:circl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6.2.8</a:t>
            </a:r>
            <a:r>
              <a:rPr lang="zh-CN" altLang="en-US" dirty="0"/>
              <a:t>右外连接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table1.column, table2.column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	table1  RIGHT OUTER JOIN table2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 table1.column_name = table2.column_name;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6.20】 </a:t>
            </a:r>
            <a:r>
              <a:rPr lang="zh-CN" altLang="en-US" sz="1800" dirty="0"/>
              <a:t>从 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Dev_Warning</a:t>
            </a:r>
            <a:r>
              <a:rPr lang="zh-CN" altLang="en-US" sz="1800" dirty="0"/>
              <a:t>中查询监测点名称和预警内容，包括没有预警内容的监测点信息。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t1."Name",t2."Msg_Text"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t1 right outer join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Dev_Warning</a:t>
            </a:r>
            <a:r>
              <a:rPr lang="en-US" altLang="zh-CN" sz="1800" dirty="0">
                <a:solidFill>
                  <a:srgbClr val="FF0000"/>
                </a:solidFill>
              </a:rPr>
              <a:t>"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t1.ID = t2."Mon_ID"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28674" name="图片 1">
            <a:extLst>
              <a:ext uri="{FF2B5EF4-FFF2-40B4-BE49-F238E27FC236}">
                <a16:creationId xmlns:a16="http://schemas.microsoft.com/office/drawing/2014/main" id="{98A5F57E-CD84-BFCD-EBCC-1FC4887EA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628" y="4610100"/>
            <a:ext cx="52768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821140"/>
      </p:ext>
    </p:extLst>
  </p:cSld>
  <p:clrMapOvr>
    <a:masterClrMapping/>
  </p:clrMapOvr>
  <p:transition spd="med">
    <p:circl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6.2.9</a:t>
            </a:r>
            <a:r>
              <a:rPr lang="zh-CN" altLang="en-US" dirty="0"/>
              <a:t>全外连接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table1.column, table2.column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	table1  FULL OUTER JOIN table2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table1.column_name = table2.column_name;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6.21】 </a:t>
            </a:r>
            <a:r>
              <a:rPr lang="zh-CN" altLang="en-US" sz="1800" dirty="0"/>
              <a:t>从 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Dev_Warning</a:t>
            </a:r>
            <a:r>
              <a:rPr lang="zh-CN" altLang="en-US" sz="1800" dirty="0"/>
              <a:t>中查询监测点名称和预警内容，包括所有监测点和预警内容信息。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t1."Name",t2."Msg_Text"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t1 full outer join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Dev_Warning</a:t>
            </a:r>
            <a:r>
              <a:rPr lang="en-US" altLang="zh-CN" sz="1800" dirty="0">
                <a:solidFill>
                  <a:srgbClr val="FF0000"/>
                </a:solidFill>
              </a:rPr>
              <a:t>"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on t1.ID = t2."Mon_ID"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29698" name="图片 1">
            <a:extLst>
              <a:ext uri="{FF2B5EF4-FFF2-40B4-BE49-F238E27FC236}">
                <a16:creationId xmlns:a16="http://schemas.microsoft.com/office/drawing/2014/main" id="{C43F7754-3FD0-9CEA-B220-6AA1DFC40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21088"/>
            <a:ext cx="52768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2265502"/>
      </p:ext>
    </p:extLst>
  </p:cSld>
  <p:clrMapOvr>
    <a:masterClrMapping/>
  </p:clrMapOvr>
  <p:transition spd="med">
    <p:circl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任务工单</a:t>
            </a:r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96E9D75-22AE-3DFB-EE2D-273BC0E8D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213" y="1628800"/>
            <a:ext cx="4033267" cy="27137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F9A1374-B3CA-B706-B9DA-7BE64F079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59" y="1392438"/>
            <a:ext cx="4045728" cy="505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57893"/>
      </p:ext>
    </p:extLst>
  </p:cSld>
  <p:clrMapOvr>
    <a:masterClrMapping/>
  </p:clrMapOvr>
  <p:transition spd="med">
    <p:circl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6.3 </a:t>
            </a:r>
            <a:r>
              <a:rPr lang="zh-CN" altLang="en-US" dirty="0"/>
              <a:t>使用嵌套查询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1800" dirty="0"/>
              <a:t>嵌套查询是指在一个外层查询中包含有另一个内层查询。其中外层查询称为主查询，内层查询称为子查询。在</a:t>
            </a:r>
            <a:r>
              <a:rPr lang="en-US" altLang="zh-CN" sz="1800" dirty="0"/>
              <a:t>DM_SQL</a:t>
            </a:r>
            <a:r>
              <a:rPr lang="zh-CN" altLang="en-US" sz="1800" dirty="0"/>
              <a:t>语言中，一个 </a:t>
            </a:r>
            <a:r>
              <a:rPr lang="en-US" altLang="zh-CN" sz="1800" dirty="0"/>
              <a:t>SELECT-FROM-WHERE </a:t>
            </a:r>
            <a:r>
              <a:rPr lang="zh-CN" altLang="en-US" sz="1800" dirty="0"/>
              <a:t>语句称为一个查询块，如果在一个查询块中嵌套一个或多个查询块，我们称这种查询为嵌套查询，又称子查询。子查询会返回一个值</a:t>
            </a:r>
            <a:r>
              <a:rPr lang="en-US" altLang="zh-CN" sz="1800" dirty="0"/>
              <a:t>(</a:t>
            </a:r>
            <a:r>
              <a:rPr lang="zh-CN" altLang="en-US" sz="1800" dirty="0"/>
              <a:t>标量子查询</a:t>
            </a:r>
            <a:r>
              <a:rPr lang="en-US" altLang="zh-CN" sz="1800" dirty="0"/>
              <a:t>)</a:t>
            </a:r>
            <a:r>
              <a:rPr lang="zh-CN" altLang="en-US" sz="1800" dirty="0"/>
              <a:t>或一个表</a:t>
            </a:r>
            <a:r>
              <a:rPr lang="en-US" altLang="zh-CN" sz="1800" dirty="0"/>
              <a:t>(</a:t>
            </a:r>
            <a:r>
              <a:rPr lang="zh-CN" altLang="en-US" sz="1800" dirty="0"/>
              <a:t>表子查询</a:t>
            </a:r>
            <a:r>
              <a:rPr lang="en-US" altLang="zh-CN" sz="1800" dirty="0"/>
              <a:t>)</a:t>
            </a:r>
            <a:r>
              <a:rPr lang="zh-CN" altLang="en-US" sz="1800" dirty="0"/>
              <a:t>。它通常采用</a:t>
            </a:r>
            <a:r>
              <a:rPr lang="en-US" altLang="zh-CN" sz="1800" dirty="0"/>
              <a:t>(SELECT…)</a:t>
            </a:r>
            <a:r>
              <a:rPr lang="zh-CN" altLang="en-US" sz="1800" dirty="0"/>
              <a:t>的形式嵌套在表达式中。</a:t>
            </a:r>
          </a:p>
          <a:p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</a:t>
            </a:r>
            <a:r>
              <a:rPr lang="en-US" altLang="zh-CN" sz="1800" dirty="0" err="1">
                <a:solidFill>
                  <a:srgbClr val="FF0000"/>
                </a:solidFill>
              </a:rPr>
              <a:t>select_list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table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expr operator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   (SELECT </a:t>
            </a:r>
            <a:r>
              <a:rPr lang="en-US" altLang="zh-CN" sz="1800" dirty="0" err="1">
                <a:solidFill>
                  <a:srgbClr val="FF0000"/>
                </a:solidFill>
              </a:rPr>
              <a:t>select_list</a:t>
            </a:r>
            <a:r>
              <a:rPr lang="en-US" altLang="zh-CN" sz="1800" dirty="0">
                <a:solidFill>
                  <a:srgbClr val="FF0000"/>
                </a:solidFill>
              </a:rPr>
              <a:t> FROM table);</a:t>
            </a:r>
          </a:p>
          <a:p>
            <a:pPr marL="0" indent="0">
              <a:buNone/>
            </a:pPr>
            <a:r>
              <a:rPr lang="zh-CN" altLang="en-US" sz="1800" dirty="0"/>
              <a:t>即子查询是嵌入括弧的查询表达式，通常是一个 </a:t>
            </a:r>
            <a:r>
              <a:rPr lang="en-US" altLang="zh-CN" sz="1800" dirty="0"/>
              <a:t>SELECT </a:t>
            </a:r>
            <a:r>
              <a:rPr lang="zh-CN" altLang="en-US" sz="1800" dirty="0"/>
              <a:t>语句。</a:t>
            </a:r>
          </a:p>
        </p:txBody>
      </p:sp>
    </p:spTree>
    <p:extLst>
      <p:ext uri="{BB962C8B-B14F-4D97-AF65-F5344CB8AC3E}">
        <p14:creationId xmlns:p14="http://schemas.microsoft.com/office/powerpoint/2010/main" val="974473646"/>
      </p:ext>
    </p:extLst>
  </p:cSld>
  <p:clrMapOvr>
    <a:masterClrMapping/>
  </p:clrMapOvr>
  <p:transition spd="med">
    <p:circl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6.3 </a:t>
            </a:r>
            <a:r>
              <a:rPr lang="zh-CN" altLang="en-US" dirty="0"/>
              <a:t>使用嵌套查询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1800" dirty="0"/>
              <a:t>它有下列限制：</a:t>
            </a:r>
          </a:p>
          <a:p>
            <a:pPr marL="0" indent="0">
              <a:buNone/>
            </a:pPr>
            <a:r>
              <a:rPr lang="en-US" altLang="zh-CN" sz="1800" dirty="0"/>
              <a:t>1. </a:t>
            </a:r>
            <a:r>
              <a:rPr lang="zh-CN" altLang="en-US" sz="1800" dirty="0"/>
              <a:t>在子查询中不得有 </a:t>
            </a:r>
            <a:r>
              <a:rPr lang="en-US" altLang="zh-CN" sz="1800" dirty="0"/>
              <a:t>ORDER BY </a:t>
            </a:r>
            <a:r>
              <a:rPr lang="zh-CN" altLang="en-US" sz="1800" dirty="0"/>
              <a:t>子句；</a:t>
            </a:r>
          </a:p>
          <a:p>
            <a:pPr marL="0" indent="0">
              <a:buNone/>
            </a:pPr>
            <a:r>
              <a:rPr lang="en-US" altLang="zh-CN" sz="1800" dirty="0"/>
              <a:t>2. </a:t>
            </a:r>
            <a:r>
              <a:rPr lang="zh-CN" altLang="en-US" sz="1800" dirty="0"/>
              <a:t>子查询允许 </a:t>
            </a:r>
            <a:r>
              <a:rPr lang="en-US" altLang="zh-CN" sz="1800" dirty="0"/>
              <a:t>TEXT </a:t>
            </a:r>
            <a:r>
              <a:rPr lang="zh-CN" altLang="en-US" sz="1800" dirty="0"/>
              <a:t>类型与 </a:t>
            </a:r>
            <a:r>
              <a:rPr lang="en-US" altLang="zh-CN" sz="1800" dirty="0"/>
              <a:t>CHAR </a:t>
            </a:r>
            <a:r>
              <a:rPr lang="zh-CN" altLang="en-US" sz="1800" dirty="0"/>
              <a:t>类型值比较。比较时，取出 </a:t>
            </a:r>
            <a:r>
              <a:rPr lang="en-US" altLang="zh-CN" sz="1800" dirty="0"/>
              <a:t>TEXT </a:t>
            </a:r>
            <a:r>
              <a:rPr lang="zh-CN" altLang="en-US" sz="1800" dirty="0"/>
              <a:t>类型字段的最多</a:t>
            </a:r>
            <a:r>
              <a:rPr lang="en-US" altLang="zh-CN" sz="1800" dirty="0"/>
              <a:t>8188 </a:t>
            </a:r>
            <a:r>
              <a:rPr lang="zh-CN" altLang="en-US" sz="1800" dirty="0"/>
              <a:t>字节与 </a:t>
            </a:r>
            <a:r>
              <a:rPr lang="en-US" altLang="zh-CN" sz="1800" dirty="0"/>
              <a:t>CHAR </a:t>
            </a:r>
            <a:r>
              <a:rPr lang="zh-CN" altLang="en-US" sz="1800" dirty="0"/>
              <a:t>类型字段进行比较；如果比较的两字段都是 </a:t>
            </a:r>
            <a:r>
              <a:rPr lang="en-US" altLang="zh-CN" sz="1800" dirty="0"/>
              <a:t>TEXT </a:t>
            </a:r>
            <a:r>
              <a:rPr lang="zh-CN" altLang="en-US" sz="1800" dirty="0"/>
              <a:t>类型，则最多取</a:t>
            </a:r>
            <a:r>
              <a:rPr lang="en-US" altLang="zh-CN" sz="1800" dirty="0"/>
              <a:t>300*1024 </a:t>
            </a:r>
            <a:r>
              <a:rPr lang="zh-CN" altLang="en-US" sz="1800" dirty="0"/>
              <a:t>字节进行比较；</a:t>
            </a:r>
          </a:p>
          <a:p>
            <a:pPr marL="0" indent="0">
              <a:buNone/>
            </a:pPr>
            <a:r>
              <a:rPr lang="en-US" altLang="zh-CN" sz="1800" dirty="0"/>
              <a:t>3. </a:t>
            </a:r>
            <a:r>
              <a:rPr lang="zh-CN" altLang="en-US" sz="1800" dirty="0"/>
              <a:t>子查询不能包含在集函数中；</a:t>
            </a:r>
          </a:p>
          <a:p>
            <a:pPr marL="0" indent="0">
              <a:buNone/>
            </a:pPr>
            <a:r>
              <a:rPr lang="en-US" altLang="zh-CN" sz="1800" dirty="0"/>
              <a:t>4. </a:t>
            </a:r>
            <a:r>
              <a:rPr lang="zh-CN" altLang="en-US" sz="1800" dirty="0"/>
              <a:t>在子查询中允许嵌套子查询。</a:t>
            </a: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  <a:p>
            <a:r>
              <a:rPr lang="zh-CN" altLang="en-US" sz="1800" dirty="0"/>
              <a:t>按子查询返回结果的形式，</a:t>
            </a:r>
            <a:r>
              <a:rPr lang="en-US" altLang="zh-CN" sz="1800" dirty="0"/>
              <a:t>DM </a:t>
            </a:r>
            <a:r>
              <a:rPr lang="zh-CN" altLang="en-US" sz="1800" dirty="0"/>
              <a:t>子查询可分为两大类：</a:t>
            </a:r>
          </a:p>
          <a:p>
            <a:pPr marL="0" indent="0">
              <a:buNone/>
            </a:pPr>
            <a:r>
              <a:rPr lang="en-US" altLang="zh-CN" sz="1800" dirty="0"/>
              <a:t>1</a:t>
            </a:r>
            <a:r>
              <a:rPr lang="zh-CN" altLang="en-US" sz="1800" dirty="0"/>
              <a:t>． 标量子查询：只返回一行一列；</a:t>
            </a:r>
          </a:p>
          <a:p>
            <a:pPr marL="0" indent="0">
              <a:buNone/>
            </a:pPr>
            <a:r>
              <a:rPr lang="en-US" altLang="zh-CN" sz="1800" dirty="0"/>
              <a:t>2</a:t>
            </a:r>
            <a:r>
              <a:rPr lang="zh-CN" altLang="en-US" sz="1800" dirty="0"/>
              <a:t>． 表子查询：可返回多行多列。</a:t>
            </a:r>
          </a:p>
        </p:txBody>
      </p:sp>
    </p:spTree>
    <p:extLst>
      <p:ext uri="{BB962C8B-B14F-4D97-AF65-F5344CB8AC3E}">
        <p14:creationId xmlns:p14="http://schemas.microsoft.com/office/powerpoint/2010/main" val="4030069885"/>
      </p:ext>
    </p:extLst>
  </p:cSld>
  <p:clrMapOvr>
    <a:masterClrMapping/>
  </p:clrMapOvr>
  <p:transition spd="med">
    <p:circl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</a:t>
            </a:r>
            <a:r>
              <a:rPr lang="zh-CN" altLang="en-US" dirty="0"/>
              <a:t>标量子查询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标量子查询是一个普通 </a:t>
            </a:r>
            <a:r>
              <a:rPr lang="en-US" altLang="zh-CN" sz="1800" dirty="0"/>
              <a:t>SELECT </a:t>
            </a:r>
            <a:r>
              <a:rPr lang="zh-CN" altLang="en-US" sz="1800" dirty="0"/>
              <a:t>查询，它只应该返回一行一列记录。如果返回结果多于一行则会提示单行子查询返回多行，返回结果多于一列则会提示 </a:t>
            </a:r>
            <a:r>
              <a:rPr lang="en-US" altLang="zh-CN" sz="1800" dirty="0"/>
              <a:t>SELECT </a:t>
            </a:r>
            <a:r>
              <a:rPr lang="zh-CN" altLang="en-US" sz="1800" dirty="0"/>
              <a:t>语句列数超长。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6.22】 </a:t>
            </a:r>
            <a:r>
              <a:rPr lang="zh-CN" altLang="en-US" sz="1800" dirty="0"/>
              <a:t>查询安装在烧成车间的主设备清单信息。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"Dev_Main_Dev"."</a:t>
            </a:r>
            <a:r>
              <a:rPr lang="en-US" altLang="zh-CN" sz="1800" dirty="0" err="1">
                <a:solidFill>
                  <a:srgbClr val="FF0000"/>
                </a:solidFill>
              </a:rPr>
              <a:t>Pos_ID</a:t>
            </a:r>
            <a:r>
              <a:rPr lang="en-US" altLang="zh-CN" sz="1800" dirty="0">
                <a:solidFill>
                  <a:srgbClr val="FF0000"/>
                </a:solidFill>
              </a:rPr>
              <a:t>"=(select ID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Dev_Place</a:t>
            </a:r>
            <a:r>
              <a:rPr lang="en-US" altLang="zh-CN" sz="1800" dirty="0">
                <a:solidFill>
                  <a:srgbClr val="FF0000"/>
                </a:solidFill>
              </a:rPr>
              <a:t>"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"</a:t>
            </a:r>
            <a:r>
              <a:rPr lang="en-US" altLang="zh-CN" sz="1800" dirty="0" err="1">
                <a:solidFill>
                  <a:srgbClr val="FF0000"/>
                </a:solidFill>
              </a:rPr>
              <a:t>Dev_Place"."name</a:t>
            </a:r>
            <a:r>
              <a:rPr lang="en-US" altLang="zh-CN" sz="1800" dirty="0">
                <a:solidFill>
                  <a:srgbClr val="FF0000"/>
                </a:solidFill>
              </a:rPr>
              <a:t>"='</a:t>
            </a:r>
            <a:r>
              <a:rPr lang="zh-CN" altLang="en-US" sz="1800" dirty="0">
                <a:solidFill>
                  <a:srgbClr val="FF0000"/>
                </a:solidFill>
              </a:rPr>
              <a:t>烧成车间</a:t>
            </a:r>
            <a:r>
              <a:rPr lang="en-US" altLang="zh-CN" sz="1800" dirty="0">
                <a:solidFill>
                  <a:srgbClr val="FF0000"/>
                </a:solidFill>
              </a:rPr>
              <a:t>')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30722" name="图片 1">
            <a:extLst>
              <a:ext uri="{FF2B5EF4-FFF2-40B4-BE49-F238E27FC236}">
                <a16:creationId xmlns:a16="http://schemas.microsoft.com/office/drawing/2014/main" id="{AE91BF45-9EAC-516B-F6FE-C1FE89685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93096"/>
            <a:ext cx="45815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735555"/>
      </p:ext>
    </p:extLst>
  </p:cSld>
  <p:clrMapOvr>
    <a:masterClrMapping/>
  </p:clrMapOvr>
  <p:transition spd="med">
    <p:circl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6.3.2</a:t>
            </a:r>
            <a:r>
              <a:rPr lang="zh-CN" altLang="en-US" dirty="0"/>
              <a:t>表子查询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和标量子查询不同的是，表子查询的查询结果可以是多行多列。一般情况下，表子查询类似标量子查询，单列构成了表子查询的选择清单，但它的查询结果允许返回多行。可以从上下文中区分出表子查询：在其前面始终有一个只对表子查询的算符：</a:t>
            </a:r>
            <a:r>
              <a:rPr lang="en-US" altLang="zh-CN" sz="1800" dirty="0"/>
              <a:t>&lt;</a:t>
            </a:r>
            <a:r>
              <a:rPr lang="zh-CN" altLang="en-US" sz="1800" dirty="0"/>
              <a:t>比较算符</a:t>
            </a:r>
            <a:r>
              <a:rPr lang="en-US" altLang="zh-CN" sz="1800" dirty="0"/>
              <a:t>&gt;ALL</a:t>
            </a:r>
            <a:r>
              <a:rPr lang="zh-CN" altLang="en-US" sz="1800" dirty="0"/>
              <a:t>、</a:t>
            </a:r>
            <a:r>
              <a:rPr lang="en-US" altLang="zh-CN" sz="1800" dirty="0"/>
              <a:t>&lt;</a:t>
            </a:r>
            <a:r>
              <a:rPr lang="zh-CN" altLang="en-US" sz="1800" dirty="0"/>
              <a:t>比较算符</a:t>
            </a:r>
            <a:r>
              <a:rPr lang="en-US" altLang="zh-CN" sz="1800" dirty="0"/>
              <a:t>&gt;ANY(</a:t>
            </a:r>
            <a:r>
              <a:rPr lang="zh-CN" altLang="en-US" sz="1800" dirty="0"/>
              <a:t>或是其同义词</a:t>
            </a:r>
            <a:r>
              <a:rPr lang="en-US" altLang="zh-CN" sz="1800" dirty="0"/>
              <a:t>&lt;</a:t>
            </a:r>
            <a:r>
              <a:rPr lang="zh-CN" altLang="en-US" sz="1800" dirty="0"/>
              <a:t>比较算符</a:t>
            </a:r>
            <a:r>
              <a:rPr lang="en-US" altLang="zh-CN" sz="1800" dirty="0"/>
              <a:t>&gt; SOME)</a:t>
            </a:r>
            <a:r>
              <a:rPr lang="zh-CN" altLang="en-US" sz="1800" dirty="0"/>
              <a:t>、</a:t>
            </a:r>
            <a:r>
              <a:rPr lang="en-US" altLang="zh-CN" sz="1800" dirty="0"/>
              <a:t>IN </a:t>
            </a:r>
            <a:r>
              <a:rPr lang="zh-CN" altLang="en-US" sz="1800" dirty="0"/>
              <a:t>和 </a:t>
            </a:r>
            <a:r>
              <a:rPr lang="en-US" altLang="zh-CN" sz="1800" dirty="0"/>
              <a:t>EXISTS</a:t>
            </a:r>
            <a:r>
              <a:rPr lang="zh-CN" altLang="en-US" sz="18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15333373"/>
      </p:ext>
    </p:extLst>
  </p:cSld>
  <p:clrMapOvr>
    <a:masterClrMapping/>
  </p:clrMapOvr>
  <p:transition spd="med">
    <p:circl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1.IN/NOT IN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在 </a:t>
            </a:r>
            <a:r>
              <a:rPr lang="en-US" altLang="zh-CN" sz="1800" dirty="0"/>
              <a:t>IN/NOT IN </a:t>
            </a:r>
            <a:r>
              <a:rPr lang="zh-CN" altLang="en-US" sz="1800" dirty="0"/>
              <a:t>表子查询的情况下，</a:t>
            </a:r>
            <a:r>
              <a:rPr lang="en-US" altLang="zh-CN" sz="1800" dirty="0"/>
              <a:t>DM </a:t>
            </a:r>
            <a:r>
              <a:rPr lang="zh-CN" altLang="en-US" sz="1800" dirty="0"/>
              <a:t>支持查询结果返回多列。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6.23】 </a:t>
            </a:r>
            <a:r>
              <a:rPr lang="zh-CN" altLang="en-US" sz="1800" dirty="0"/>
              <a:t>查询技术员所负责设备的名称，购置时间和首次运行时间。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</a:t>
            </a:r>
            <a:r>
              <a:rPr lang="en-US" altLang="zh-CN" sz="1800" dirty="0" err="1">
                <a:solidFill>
                  <a:srgbClr val="FF0000"/>
                </a:solidFill>
              </a:rPr>
              <a:t>Name,Pur_Date,First_Time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"Dev_Main_Dev"."</a:t>
            </a:r>
            <a:r>
              <a:rPr lang="en-US" altLang="zh-CN" sz="1800" dirty="0" err="1">
                <a:solidFill>
                  <a:srgbClr val="FF0000"/>
                </a:solidFill>
              </a:rPr>
              <a:t>Person_ID</a:t>
            </a:r>
            <a:r>
              <a:rPr lang="en-US" altLang="zh-CN" sz="1800" dirty="0">
                <a:solidFill>
                  <a:srgbClr val="FF0000"/>
                </a:solidFill>
              </a:rPr>
              <a:t>" in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(select ID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Dev_Person</a:t>
            </a:r>
            <a:r>
              <a:rPr lang="en-US" altLang="zh-CN" sz="1800" dirty="0">
                <a:solidFill>
                  <a:srgbClr val="FF0000"/>
                </a:solidFill>
              </a:rPr>
              <a:t>"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"Dev_Person"."</a:t>
            </a:r>
            <a:r>
              <a:rPr lang="en-US" altLang="zh-CN" sz="1800" dirty="0" err="1">
                <a:solidFill>
                  <a:srgbClr val="FF0000"/>
                </a:solidFill>
              </a:rPr>
              <a:t>Per_pos</a:t>
            </a:r>
            <a:r>
              <a:rPr lang="en-US" altLang="zh-CN" sz="1800" dirty="0">
                <a:solidFill>
                  <a:srgbClr val="FF0000"/>
                </a:solidFill>
              </a:rPr>
              <a:t>"='</a:t>
            </a:r>
            <a:r>
              <a:rPr lang="zh-CN" altLang="en-US" sz="1800" dirty="0">
                <a:solidFill>
                  <a:srgbClr val="FF0000"/>
                </a:solidFill>
              </a:rPr>
              <a:t>技术员</a:t>
            </a:r>
            <a:r>
              <a:rPr lang="en-US" altLang="zh-CN" sz="1800" dirty="0">
                <a:solidFill>
                  <a:srgbClr val="FF0000"/>
                </a:solidFill>
              </a:rPr>
              <a:t>')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31746" name="图片 1">
            <a:extLst>
              <a:ext uri="{FF2B5EF4-FFF2-40B4-BE49-F238E27FC236}">
                <a16:creationId xmlns:a16="http://schemas.microsoft.com/office/drawing/2014/main" id="{D543C9AF-B75D-4540-9FC0-6209BBF52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47552"/>
            <a:ext cx="4176464" cy="209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451023"/>
      </p:ext>
    </p:extLst>
  </p:cSld>
  <p:clrMapOvr>
    <a:masterClrMapping/>
  </p:clrMapOvr>
  <p:transition spd="med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项目导航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数据查询是数据库的核心操作，</a:t>
            </a:r>
            <a:r>
              <a:rPr lang="en-US" altLang="zh-CN" sz="2400" dirty="0"/>
              <a:t>DM_SQL </a:t>
            </a:r>
            <a:r>
              <a:rPr lang="zh-CN" altLang="en-US" sz="2400" dirty="0"/>
              <a:t>语言提供了功能丰富的查询方式，满足实际应用需求。几乎所有的数据库操作均涉及到查询，在进行数据查询时，我们需要有严谨的逻辑思维能力和耐心细致的工作态度，这些都是我们在学习和实践中培养的能力，因此熟练掌握查询语句的使用是数据库从业人员必须掌握的技能。</a:t>
            </a:r>
          </a:p>
          <a:p>
            <a:r>
              <a:rPr lang="zh-CN" altLang="en-US" sz="2400" dirty="0"/>
              <a:t>每种查询都有适用的场景，使用得当会大大提高查询效率。为方便用户的使用，本章对</a:t>
            </a:r>
            <a:r>
              <a:rPr lang="en-US" altLang="zh-CN" sz="2400" dirty="0"/>
              <a:t>DM_SQL </a:t>
            </a:r>
            <a:r>
              <a:rPr lang="zh-CN" altLang="en-US" sz="2400" dirty="0"/>
              <a:t>语言支持的查询方式进行讲解，测例中所用基表及各基表均来自“监控系统”数据库，各例的建表者均为用户 </a:t>
            </a:r>
            <a:r>
              <a:rPr lang="en-US" altLang="zh-CN" sz="2400" dirty="0"/>
              <a:t>SYSDBA</a:t>
            </a:r>
            <a:r>
              <a:rPr lang="zh-CN" altLang="en-US" sz="2400" dirty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>
    <p:circl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1.IN/NOT IN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该查询语句的求解方式是：首先通过子查询</a:t>
            </a:r>
            <a:r>
              <a:rPr lang="en-US" altLang="zh-CN" sz="1800" dirty="0"/>
              <a:t>select ID from DEV."</a:t>
            </a:r>
            <a:r>
              <a:rPr lang="en-US" altLang="zh-CN" sz="1800" dirty="0" err="1"/>
              <a:t>Dev_Person</a:t>
            </a:r>
            <a:r>
              <a:rPr lang="en-US" altLang="zh-CN" sz="1800" dirty="0"/>
              <a:t>" where "Dev_Person"."</a:t>
            </a:r>
            <a:r>
              <a:rPr lang="en-US" altLang="zh-CN" sz="1800" dirty="0" err="1"/>
              <a:t>Per_pos</a:t>
            </a:r>
            <a:r>
              <a:rPr lang="en-US" altLang="zh-CN" sz="1800" dirty="0"/>
              <a:t>"='</a:t>
            </a:r>
            <a:r>
              <a:rPr lang="zh-CN" altLang="en-US" sz="1800" dirty="0"/>
              <a:t>技术员</a:t>
            </a:r>
            <a:r>
              <a:rPr lang="en-US" altLang="zh-CN" sz="1800" dirty="0"/>
              <a:t>'</a:t>
            </a:r>
            <a:r>
              <a:rPr lang="zh-CN" altLang="en-US" sz="1800" dirty="0"/>
              <a:t>查到岗位为技术员的</a:t>
            </a:r>
            <a:r>
              <a:rPr lang="en-US" altLang="zh-CN" sz="1800" dirty="0"/>
              <a:t>ID</a:t>
            </a:r>
            <a:r>
              <a:rPr lang="zh-CN" altLang="en-US" sz="1800" dirty="0"/>
              <a:t>的集合，然后，在</a:t>
            </a:r>
            <a:r>
              <a:rPr lang="en-US" altLang="zh-CN" sz="1800" dirty="0" err="1"/>
              <a:t>Dev_Main_Dev</a:t>
            </a:r>
            <a:r>
              <a:rPr lang="zh-CN" altLang="en-US" sz="1800" dirty="0"/>
              <a:t>表中找到与子查询结果集中的</a:t>
            </a:r>
            <a:r>
              <a:rPr lang="en-US" altLang="zh-CN" sz="1800" dirty="0"/>
              <a:t>ID</a:t>
            </a:r>
            <a:r>
              <a:rPr lang="zh-CN" altLang="en-US" sz="1800" dirty="0"/>
              <a:t>所对应设备的名称，购置时间和首次运行时间。</a:t>
            </a:r>
          </a:p>
          <a:p>
            <a:pPr marL="0" indent="0">
              <a:buNone/>
            </a:pPr>
            <a:r>
              <a:rPr lang="zh-CN" altLang="en-US" sz="1800" dirty="0"/>
              <a:t>需要说明的是：上例的外层查询只能用 </a:t>
            </a:r>
            <a:r>
              <a:rPr lang="en-US" altLang="zh-CN" sz="1800" dirty="0"/>
              <a:t>IN </a:t>
            </a:r>
            <a:r>
              <a:rPr lang="zh-CN" altLang="en-US" sz="1800" dirty="0"/>
              <a:t>谓词而不能用比较算符“</a:t>
            </a:r>
            <a:r>
              <a:rPr lang="en-US" altLang="zh-CN" sz="1800" dirty="0"/>
              <a:t>=”</a:t>
            </a:r>
            <a:r>
              <a:rPr lang="zh-CN" altLang="en-US" sz="1800" dirty="0"/>
              <a:t>，因为子查询的结果包含多个元组，除非能确定子查询的结果只有一个元组时，才可用等号比较。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上例语句也可以用连接查询的方式实现。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t1.Name,Pur_Date,First_Time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 t1,DEV."Dev_Person"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t1."Person_ID"=t2.ID and t2."Per_pos"='</a:t>
            </a:r>
            <a:r>
              <a:rPr lang="zh-CN" altLang="en-US" sz="1800" dirty="0">
                <a:solidFill>
                  <a:srgbClr val="FF0000"/>
                </a:solidFill>
              </a:rPr>
              <a:t>技术员</a:t>
            </a:r>
            <a:r>
              <a:rPr lang="en-US" altLang="zh-CN" sz="1800" dirty="0">
                <a:solidFill>
                  <a:srgbClr val="FF0000"/>
                </a:solidFill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1671056831"/>
      </p:ext>
    </p:extLst>
  </p:cSld>
  <p:clrMapOvr>
    <a:masterClrMapping/>
  </p:clrMapOvr>
  <p:transition spd="med">
    <p:circl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1.IN/NOT IN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6.24】 </a:t>
            </a:r>
            <a:r>
              <a:rPr lang="zh-CN" altLang="en-US" sz="1800" dirty="0"/>
              <a:t>查询报警内容为</a:t>
            </a:r>
            <a:r>
              <a:rPr lang="en-US" altLang="zh-CN" sz="1800" dirty="0"/>
              <a:t>"</a:t>
            </a:r>
            <a:r>
              <a:rPr lang="zh-CN" altLang="en-US" sz="1800" dirty="0"/>
              <a:t>温度异常</a:t>
            </a:r>
            <a:r>
              <a:rPr lang="en-US" altLang="zh-CN" sz="1800" dirty="0"/>
              <a:t>"</a:t>
            </a:r>
            <a:r>
              <a:rPr lang="zh-CN" altLang="en-US" sz="1800" dirty="0"/>
              <a:t>的主设备部件</a:t>
            </a:r>
            <a:r>
              <a:rPr lang="en-US" altLang="zh-CN" sz="1800" dirty="0"/>
              <a:t>ID</a:t>
            </a:r>
            <a:r>
              <a:rPr lang="zh-CN" altLang="en-US" sz="1800" dirty="0"/>
              <a:t>和名称。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t1.ID,t1."Part_Name"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Dev_Part</a:t>
            </a:r>
            <a:r>
              <a:rPr lang="en-US" altLang="zh-CN" sz="1800" dirty="0">
                <a:solidFill>
                  <a:srgbClr val="FF0000"/>
                </a:solidFill>
              </a:rPr>
              <a:t>" t1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ID in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(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select PART_ID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t2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where ID in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(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select </a:t>
            </a:r>
            <a:r>
              <a:rPr lang="en-US" altLang="zh-CN" sz="1800" dirty="0" err="1">
                <a:solidFill>
                  <a:srgbClr val="FF0000"/>
                </a:solidFill>
              </a:rPr>
              <a:t>Mon_ID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Dev_Warning</a:t>
            </a:r>
            <a:r>
              <a:rPr lang="en-US" altLang="zh-CN" sz="1800" dirty="0">
                <a:solidFill>
                  <a:srgbClr val="FF0000"/>
                </a:solidFill>
              </a:rPr>
              <a:t>" t3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where </a:t>
            </a:r>
            <a:r>
              <a:rPr lang="en-US" altLang="zh-CN" sz="1800" dirty="0" err="1">
                <a:solidFill>
                  <a:srgbClr val="FF0000"/>
                </a:solidFill>
              </a:rPr>
              <a:t>Msg_Text</a:t>
            </a:r>
            <a:r>
              <a:rPr lang="en-US" altLang="zh-CN" sz="1800" dirty="0">
                <a:solidFill>
                  <a:srgbClr val="FF0000"/>
                </a:solidFill>
              </a:rPr>
              <a:t>='</a:t>
            </a:r>
            <a:r>
              <a:rPr lang="zh-CN" altLang="en-US" sz="1800" dirty="0">
                <a:solidFill>
                  <a:srgbClr val="FF0000"/>
                </a:solidFill>
              </a:rPr>
              <a:t>温度异常</a:t>
            </a:r>
            <a:r>
              <a:rPr lang="en-US" altLang="zh-CN" sz="1800" dirty="0">
                <a:solidFill>
                  <a:srgbClr val="FF0000"/>
                </a:solidFill>
              </a:rPr>
              <a:t>'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   )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32770" name="图片 1">
            <a:extLst>
              <a:ext uri="{FF2B5EF4-FFF2-40B4-BE49-F238E27FC236}">
                <a16:creationId xmlns:a16="http://schemas.microsoft.com/office/drawing/2014/main" id="{46E79F6F-6977-8F41-4374-AFF2E1937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08920"/>
            <a:ext cx="4787372" cy="281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0331608"/>
      </p:ext>
    </p:extLst>
  </p:cSld>
  <p:clrMapOvr>
    <a:masterClrMapping/>
  </p:clrMapOvr>
  <p:transition spd="med">
    <p:circl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1.IN/NOT IN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该语句采用了三层嵌套查询方式，首先通过最内层子查询从</a:t>
            </a:r>
            <a:r>
              <a:rPr lang="en-US" altLang="zh-CN" sz="1800" dirty="0" err="1"/>
              <a:t>Dev_Warning</a:t>
            </a:r>
            <a:r>
              <a:rPr lang="zh-CN" altLang="en-US" sz="1800" dirty="0"/>
              <a:t>中查询监测点的编号信息，然后从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表中查出这些监测点编号对应的部件编号，最后由最外层查询查出这些主设备部件的</a:t>
            </a:r>
            <a:r>
              <a:rPr lang="en-US" altLang="zh-CN" sz="1800" dirty="0"/>
              <a:t>ID</a:t>
            </a:r>
            <a:r>
              <a:rPr lang="zh-CN" altLang="en-US" sz="1800" dirty="0"/>
              <a:t>和名称。</a:t>
            </a:r>
          </a:p>
          <a:p>
            <a:pPr marL="0" indent="0">
              <a:buNone/>
            </a:pPr>
            <a:r>
              <a:rPr lang="zh-CN" altLang="en-US" sz="1800" dirty="0"/>
              <a:t>此例也可用三个表的连接来完成。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t1.ID,t1."Part_Name"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Dev_Part</a:t>
            </a:r>
            <a:r>
              <a:rPr lang="en-US" altLang="zh-CN" sz="1800" dirty="0">
                <a:solidFill>
                  <a:srgbClr val="FF0000"/>
                </a:solidFill>
              </a:rPr>
              <a:t>" t1,DEV."Dev_Moni_Point" t2,DEV."Dev_Warning" t3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t3."Mon_ID" = t2.ID and t2.PART_ID = t1.ID</a:t>
            </a:r>
          </a:p>
          <a:p>
            <a:pPr marL="0" indent="0">
              <a:buNone/>
            </a:pPr>
            <a:r>
              <a:rPr lang="zh-CN" altLang="en-US" sz="1800" dirty="0"/>
              <a:t>从上例可以看出，当查询涉及到多个基表时，嵌套子查询与连接查询相比，前者由于是逐步求解，层次清晰，易于阅读和理解，具有结构化程序设计的优点。连接查询是关系数据库中最主要的查询。在关系数据库管理系统中，表建立时各数据之间的关系不必确定，常把一个实体的所有信息存放在一个表中。当检索数据时，通过连接操作查询出存放在多个表中的不同实体的信息，连接操作给用户带来很大的灵活性。</a:t>
            </a:r>
          </a:p>
        </p:txBody>
      </p:sp>
    </p:spTree>
    <p:extLst>
      <p:ext uri="{BB962C8B-B14F-4D97-AF65-F5344CB8AC3E}">
        <p14:creationId xmlns:p14="http://schemas.microsoft.com/office/powerpoint/2010/main" val="4210390145"/>
      </p:ext>
    </p:extLst>
  </p:cSld>
  <p:clrMapOvr>
    <a:masterClrMapping/>
  </p:clrMapOvr>
  <p:transition spd="med">
    <p:circl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2.ALL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ALL </a:t>
            </a:r>
            <a:r>
              <a:rPr lang="zh-CN" altLang="en-US" sz="1800" dirty="0"/>
              <a:t>定量比较要求的语法如下：</a:t>
            </a:r>
          </a:p>
          <a:p>
            <a:pPr marL="0" indent="0">
              <a:buNone/>
            </a:pPr>
            <a:r>
              <a:rPr lang="en-US" altLang="zh-CN" sz="1800" dirty="0"/>
              <a:t>&lt;</a:t>
            </a:r>
            <a:r>
              <a:rPr lang="zh-CN" altLang="en-US" sz="1800" dirty="0"/>
              <a:t>标量表达式</a:t>
            </a:r>
            <a:r>
              <a:rPr lang="en-US" altLang="zh-CN" sz="1800" dirty="0"/>
              <a:t>&gt; &lt;</a:t>
            </a:r>
            <a:r>
              <a:rPr lang="zh-CN" altLang="en-US" sz="1800" dirty="0"/>
              <a:t>比较算符</a:t>
            </a:r>
            <a:r>
              <a:rPr lang="en-US" altLang="zh-CN" sz="1800" dirty="0"/>
              <a:t>&gt; ALL &lt;</a:t>
            </a:r>
            <a:r>
              <a:rPr lang="zh-CN" altLang="en-US" sz="1800" dirty="0"/>
              <a:t>表子查询</a:t>
            </a:r>
            <a:r>
              <a:rPr lang="en-US" altLang="zh-CN" sz="1800" dirty="0"/>
              <a:t>&gt;</a:t>
            </a:r>
          </a:p>
          <a:p>
            <a:pPr marL="0" indent="0">
              <a:buNone/>
            </a:pPr>
            <a:r>
              <a:rPr lang="zh-CN" altLang="en-US" sz="1800" dirty="0"/>
              <a:t>其中：</a:t>
            </a:r>
          </a:p>
          <a:p>
            <a:pPr marL="0" indent="0">
              <a:buNone/>
            </a:pPr>
            <a:r>
              <a:rPr lang="en-US" altLang="zh-CN" sz="1800" dirty="0"/>
              <a:t>1) &lt;</a:t>
            </a:r>
            <a:r>
              <a:rPr lang="zh-CN" altLang="en-US" sz="1800" dirty="0"/>
              <a:t>标量表达式</a:t>
            </a:r>
            <a:r>
              <a:rPr lang="en-US" altLang="zh-CN" sz="1800" dirty="0"/>
              <a:t>&gt;</a:t>
            </a:r>
            <a:r>
              <a:rPr lang="zh-CN" altLang="en-US" sz="1800" dirty="0"/>
              <a:t>可以是对任意单值计算的表达式；</a:t>
            </a:r>
          </a:p>
          <a:p>
            <a:pPr marL="0" indent="0">
              <a:buNone/>
            </a:pPr>
            <a:r>
              <a:rPr lang="en-US" altLang="zh-CN" sz="1800" dirty="0"/>
              <a:t>2) &lt;</a:t>
            </a:r>
            <a:r>
              <a:rPr lang="zh-CN" altLang="en-US" sz="1800" dirty="0"/>
              <a:t>比较算符</a:t>
            </a:r>
            <a:r>
              <a:rPr lang="en-US" altLang="zh-CN" sz="1800" dirty="0"/>
              <a:t>&gt;</a:t>
            </a:r>
            <a:r>
              <a:rPr lang="zh-CN" altLang="en-US" sz="1800" dirty="0"/>
              <a:t>包括＝、＞、＜、＞＝、＜＝或＜＞。</a:t>
            </a:r>
          </a:p>
          <a:p>
            <a:pPr marL="0" indent="0">
              <a:buNone/>
            </a:pPr>
            <a:r>
              <a:rPr lang="zh-CN" altLang="en-US" sz="1800" dirty="0"/>
              <a:t>若表子查询返回 </a:t>
            </a:r>
            <a:r>
              <a:rPr lang="en-US" altLang="zh-CN" sz="1800" dirty="0"/>
              <a:t>0 </a:t>
            </a:r>
            <a:r>
              <a:rPr lang="zh-CN" altLang="en-US" sz="1800" dirty="0"/>
              <a:t>行或比较算符对表子查询返回的每一行都为 </a:t>
            </a:r>
            <a:r>
              <a:rPr lang="en-US" altLang="zh-CN" sz="1800" dirty="0"/>
              <a:t>TRUE</a:t>
            </a:r>
            <a:r>
              <a:rPr lang="zh-CN" altLang="en-US" sz="1800" dirty="0"/>
              <a:t>，则返回 </a:t>
            </a:r>
            <a:r>
              <a:rPr lang="en-US" altLang="zh-CN" sz="1800" dirty="0"/>
              <a:t>TRUE</a:t>
            </a:r>
            <a:r>
              <a:rPr lang="zh-CN" altLang="en-US" sz="1800" dirty="0"/>
              <a:t>。若比较算符对于表子查询返回的至少一行是 </a:t>
            </a:r>
            <a:r>
              <a:rPr lang="en-US" altLang="zh-CN" sz="1800" dirty="0"/>
              <a:t>FALSE</a:t>
            </a:r>
            <a:r>
              <a:rPr lang="zh-CN" altLang="en-US" sz="1800" dirty="0"/>
              <a:t>，则 </a:t>
            </a:r>
            <a:r>
              <a:rPr lang="en-US" altLang="zh-CN" sz="1800" dirty="0"/>
              <a:t>ALL </a:t>
            </a:r>
            <a:r>
              <a:rPr lang="zh-CN" altLang="en-US" sz="1800" dirty="0"/>
              <a:t>返回 </a:t>
            </a:r>
            <a:r>
              <a:rPr lang="en-US" altLang="zh-CN" sz="1800" dirty="0"/>
              <a:t>FALSE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6.25】 </a:t>
            </a:r>
            <a:r>
              <a:rPr lang="zh-CN" altLang="en-US" sz="1800" dirty="0"/>
              <a:t>查询没有安装主设备的场所信息。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Dev_Place</a:t>
            </a:r>
            <a:r>
              <a:rPr lang="en-US" altLang="zh-CN" sz="1800" dirty="0">
                <a:solidFill>
                  <a:srgbClr val="FF0000"/>
                </a:solidFill>
              </a:rPr>
              <a:t>“ 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ID &lt;&gt; all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(select </a:t>
            </a:r>
            <a:r>
              <a:rPr lang="en-US" altLang="zh-CN" sz="1800" dirty="0" err="1">
                <a:solidFill>
                  <a:srgbClr val="FF0000"/>
                </a:solidFill>
              </a:rPr>
              <a:t>Pos_ID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")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33794" name="图片 1">
            <a:extLst>
              <a:ext uri="{FF2B5EF4-FFF2-40B4-BE49-F238E27FC236}">
                <a16:creationId xmlns:a16="http://schemas.microsoft.com/office/drawing/2014/main" id="{00394BAB-B510-7982-47A7-7631AA05B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872" y="4509120"/>
            <a:ext cx="3923928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423874"/>
      </p:ext>
    </p:extLst>
  </p:cSld>
  <p:clrMapOvr>
    <a:masterClrMapping/>
  </p:clrMapOvr>
  <p:transition spd="med">
    <p:circl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3.ANY</a:t>
            </a:r>
            <a:r>
              <a:rPr lang="zh-CN" altLang="en-US" dirty="0"/>
              <a:t>或</a:t>
            </a:r>
            <a:r>
              <a:rPr lang="en-US" altLang="zh-CN" dirty="0"/>
              <a:t>SOME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ALL </a:t>
            </a:r>
            <a:r>
              <a:rPr lang="zh-CN" altLang="en-US" sz="1800" dirty="0"/>
              <a:t>定量比较要求的语法如下：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&lt;</a:t>
            </a:r>
            <a:r>
              <a:rPr lang="zh-CN" altLang="en-US" sz="1800" dirty="0">
                <a:solidFill>
                  <a:srgbClr val="FF0000"/>
                </a:solidFill>
              </a:rPr>
              <a:t>标量表达式</a:t>
            </a:r>
            <a:r>
              <a:rPr lang="en-US" altLang="zh-CN" sz="1800" dirty="0">
                <a:solidFill>
                  <a:srgbClr val="FF0000"/>
                </a:solidFill>
              </a:rPr>
              <a:t>&gt; &lt;</a:t>
            </a:r>
            <a:r>
              <a:rPr lang="zh-CN" altLang="en-US" sz="1800" dirty="0">
                <a:solidFill>
                  <a:srgbClr val="FF0000"/>
                </a:solidFill>
              </a:rPr>
              <a:t>比较算符</a:t>
            </a:r>
            <a:r>
              <a:rPr lang="en-US" altLang="zh-CN" sz="1800" dirty="0">
                <a:solidFill>
                  <a:srgbClr val="FF0000"/>
                </a:solidFill>
              </a:rPr>
              <a:t>&gt; ANY | SOME &lt;</a:t>
            </a:r>
            <a:r>
              <a:rPr lang="zh-CN" altLang="en-US" sz="1800" dirty="0">
                <a:solidFill>
                  <a:srgbClr val="FF0000"/>
                </a:solidFill>
              </a:rPr>
              <a:t>表子查询</a:t>
            </a:r>
            <a:r>
              <a:rPr lang="en-US" altLang="zh-CN" sz="1800" dirty="0">
                <a:solidFill>
                  <a:srgbClr val="FF0000"/>
                </a:solidFill>
              </a:rPr>
              <a:t>&gt;</a:t>
            </a:r>
          </a:p>
          <a:p>
            <a:pPr marL="0" indent="0">
              <a:buNone/>
            </a:pPr>
            <a:r>
              <a:rPr lang="en-US" altLang="zh-CN" sz="1800" dirty="0"/>
              <a:t>SOME</a:t>
            </a:r>
            <a:r>
              <a:rPr lang="zh-CN" altLang="en-US" sz="1800" dirty="0"/>
              <a:t>和</a:t>
            </a:r>
            <a:r>
              <a:rPr lang="en-US" altLang="zh-CN" sz="1800" dirty="0"/>
              <a:t>ANY</a:t>
            </a:r>
            <a:r>
              <a:rPr lang="zh-CN" altLang="en-US" sz="1800" dirty="0"/>
              <a:t>是同义词。如果它们对于表子查询返回的至少一行为 </a:t>
            </a:r>
            <a:r>
              <a:rPr lang="en-US" altLang="zh-CN" sz="1800" dirty="0"/>
              <a:t>TRUE</a:t>
            </a:r>
            <a:r>
              <a:rPr lang="zh-CN" altLang="en-US" sz="1800" dirty="0"/>
              <a:t>，则返回为</a:t>
            </a:r>
            <a:r>
              <a:rPr lang="en-US" altLang="zh-CN" sz="1800" dirty="0"/>
              <a:t>TRUE</a:t>
            </a:r>
            <a:r>
              <a:rPr lang="zh-CN" altLang="en-US" sz="1800" dirty="0"/>
              <a:t>。若表子查询返回 </a:t>
            </a:r>
            <a:r>
              <a:rPr lang="en-US" altLang="zh-CN" sz="1800" dirty="0"/>
              <a:t>0 </a:t>
            </a:r>
            <a:r>
              <a:rPr lang="zh-CN" altLang="en-US" sz="1800" dirty="0"/>
              <a:t>行或比较算符对表子查询返回的每一行都为 </a:t>
            </a:r>
            <a:r>
              <a:rPr lang="en-US" altLang="zh-CN" sz="1800" dirty="0"/>
              <a:t>FALSE</a:t>
            </a:r>
            <a:r>
              <a:rPr lang="zh-CN" altLang="en-US" sz="1800" dirty="0"/>
              <a:t>，则返回</a:t>
            </a:r>
            <a:r>
              <a:rPr lang="en-US" altLang="zh-CN" sz="1800" dirty="0"/>
              <a:t>FALSE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r>
              <a:rPr lang="en-US" altLang="zh-CN" sz="1800" dirty="0"/>
              <a:t>ANY </a:t>
            </a:r>
            <a:r>
              <a:rPr lang="zh-CN" altLang="en-US" sz="1800" dirty="0"/>
              <a:t>和 </a:t>
            </a:r>
            <a:r>
              <a:rPr lang="en-US" altLang="zh-CN" sz="1800" dirty="0"/>
              <a:t>ALL </a:t>
            </a:r>
            <a:r>
              <a:rPr lang="zh-CN" altLang="en-US" sz="1800" dirty="0"/>
              <a:t>与集函数的对应关系如表所示。</a:t>
            </a:r>
          </a:p>
          <a:p>
            <a:pPr marL="0" indent="0">
              <a:buNone/>
            </a:pPr>
            <a:r>
              <a:rPr lang="zh-CN" altLang="en-US" sz="1800" dirty="0"/>
              <a:t> </a:t>
            </a:r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34818" name="图片 1">
            <a:extLst>
              <a:ext uri="{FF2B5EF4-FFF2-40B4-BE49-F238E27FC236}">
                <a16:creationId xmlns:a16="http://schemas.microsoft.com/office/drawing/2014/main" id="{C92F0394-62D9-0A4B-C227-AE899BD03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3429000"/>
            <a:ext cx="612068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934633"/>
      </p:ext>
    </p:extLst>
  </p:cSld>
  <p:clrMapOvr>
    <a:masterClrMapping/>
  </p:clrMapOvr>
  <p:transition spd="med">
    <p:circl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4.EXISTS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带 </a:t>
            </a:r>
            <a:r>
              <a:rPr lang="en-US" altLang="zh-CN" sz="1800" dirty="0"/>
              <a:t>EXISTS </a:t>
            </a:r>
            <a:r>
              <a:rPr lang="zh-CN" altLang="en-US" sz="1800" dirty="0"/>
              <a:t>谓词的子查询语法如下：</a:t>
            </a:r>
          </a:p>
          <a:p>
            <a:pPr marL="0" indent="0">
              <a:buNone/>
            </a:pPr>
            <a:r>
              <a:rPr lang="en-US" altLang="zh-CN" sz="1800" dirty="0"/>
              <a:t>&lt;EXISTS </a:t>
            </a:r>
            <a:r>
              <a:rPr lang="zh-CN" altLang="en-US" sz="1800" dirty="0"/>
              <a:t>谓词</a:t>
            </a:r>
            <a:r>
              <a:rPr lang="en-US" altLang="zh-CN" sz="1800" dirty="0"/>
              <a:t>&gt; ::= [NOT] EXISTS &lt;</a:t>
            </a:r>
            <a:r>
              <a:rPr lang="zh-CN" altLang="en-US" sz="1800" dirty="0"/>
              <a:t>表子查询</a:t>
            </a:r>
            <a:r>
              <a:rPr lang="en-US" altLang="zh-CN" sz="1800" dirty="0"/>
              <a:t>&gt;</a:t>
            </a:r>
          </a:p>
          <a:p>
            <a:pPr marL="0" indent="0">
              <a:buNone/>
            </a:pPr>
            <a:r>
              <a:rPr lang="en-US" altLang="zh-CN" sz="1800" dirty="0"/>
              <a:t>EXISTS </a:t>
            </a:r>
            <a:r>
              <a:rPr lang="zh-CN" altLang="en-US" sz="1800" dirty="0"/>
              <a:t>判断是对非空集合的测试并返回 </a:t>
            </a:r>
            <a:r>
              <a:rPr lang="en-US" altLang="zh-CN" sz="1800" dirty="0"/>
              <a:t>TRUE </a:t>
            </a:r>
            <a:r>
              <a:rPr lang="zh-CN" altLang="en-US" sz="1800" dirty="0"/>
              <a:t>或 </a:t>
            </a:r>
            <a:r>
              <a:rPr lang="en-US" altLang="zh-CN" sz="1800" dirty="0"/>
              <a:t>FALSE</a:t>
            </a:r>
            <a:r>
              <a:rPr lang="zh-CN" altLang="en-US" sz="1800" dirty="0"/>
              <a:t>。若表子查询返回至少一行，则 </a:t>
            </a:r>
            <a:r>
              <a:rPr lang="en-US" altLang="zh-CN" sz="1800" dirty="0"/>
              <a:t>EXISTS</a:t>
            </a:r>
            <a:r>
              <a:rPr lang="zh-CN" altLang="en-US" sz="1800" dirty="0"/>
              <a:t>返回</a:t>
            </a:r>
            <a:r>
              <a:rPr lang="en-US" altLang="zh-CN" sz="1800" dirty="0"/>
              <a:t>TRUE</a:t>
            </a:r>
            <a:r>
              <a:rPr lang="zh-CN" altLang="en-US" sz="1800" dirty="0"/>
              <a:t>，否则返回</a:t>
            </a:r>
            <a:r>
              <a:rPr lang="en-US" altLang="zh-CN" sz="1800" dirty="0"/>
              <a:t>FALSE</a:t>
            </a:r>
            <a:r>
              <a:rPr lang="zh-CN" altLang="en-US" sz="1800" dirty="0"/>
              <a:t>。若表子查询返回 </a:t>
            </a:r>
            <a:r>
              <a:rPr lang="en-US" altLang="zh-CN" sz="1800" dirty="0"/>
              <a:t>0</a:t>
            </a:r>
            <a:r>
              <a:rPr lang="zh-CN" altLang="en-US" sz="1800" dirty="0"/>
              <a:t>行，则 </a:t>
            </a:r>
            <a:r>
              <a:rPr lang="en-US" altLang="zh-CN" sz="1800" dirty="0"/>
              <a:t>NOT EXISTS </a:t>
            </a:r>
            <a:r>
              <a:rPr lang="zh-CN" altLang="en-US" sz="1800" dirty="0"/>
              <a:t>返回</a:t>
            </a:r>
            <a:r>
              <a:rPr lang="en-US" altLang="zh-CN" sz="1800" dirty="0"/>
              <a:t>TRUE</a:t>
            </a:r>
            <a:r>
              <a:rPr lang="zh-CN" altLang="en-US" sz="1800" dirty="0"/>
              <a:t>，否则返回 </a:t>
            </a:r>
            <a:r>
              <a:rPr lang="en-US" altLang="zh-CN" sz="1800" dirty="0"/>
              <a:t>FALSE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6.26】 </a:t>
            </a:r>
            <a:r>
              <a:rPr lang="zh-CN" altLang="en-US" sz="1800" dirty="0"/>
              <a:t>查询岗位为管理员所负责主设备名称和购置时间。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t1."Name",t1."Pur_Date"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 t1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exists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(select *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Dev_Person</a:t>
            </a:r>
            <a:r>
              <a:rPr lang="en-US" altLang="zh-CN" sz="1800" dirty="0">
                <a:solidFill>
                  <a:srgbClr val="FF0000"/>
                </a:solidFill>
              </a:rPr>
              <a:t>"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t1."Person_ID"=t2.ID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and t2."Per_pos"='</a:t>
            </a:r>
            <a:r>
              <a:rPr lang="zh-CN" altLang="en-US" sz="1800" dirty="0">
                <a:solidFill>
                  <a:srgbClr val="FF0000"/>
                </a:solidFill>
              </a:rPr>
              <a:t>管理员</a:t>
            </a:r>
            <a:r>
              <a:rPr lang="en-US" altLang="zh-CN" sz="1800" dirty="0">
                <a:solidFill>
                  <a:srgbClr val="FF0000"/>
                </a:solidFill>
              </a:rPr>
              <a:t>'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  <a:p>
            <a:pPr marL="0" indent="0">
              <a:buNone/>
            </a:pPr>
            <a:r>
              <a:rPr lang="zh-CN" altLang="en-US" sz="1800" dirty="0"/>
              <a:t> </a:t>
            </a:r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35842" name="图片 1">
            <a:extLst>
              <a:ext uri="{FF2B5EF4-FFF2-40B4-BE49-F238E27FC236}">
                <a16:creationId xmlns:a16="http://schemas.microsoft.com/office/drawing/2014/main" id="{4CFEB40D-F3F9-2BF0-87EE-7481912BC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65104"/>
            <a:ext cx="408761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0342"/>
      </p:ext>
    </p:extLst>
  </p:cSld>
  <p:clrMapOvr>
    <a:masterClrMapping/>
  </p:clrMapOvr>
  <p:transition spd="med">
    <p:circl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任务工单</a:t>
            </a:r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96E9D75-22AE-3DFB-EE2D-273BC0E8D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213" y="1628800"/>
            <a:ext cx="4033267" cy="27137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5001BB7-EA61-E7BB-ED14-4677F5120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25" y="1340768"/>
            <a:ext cx="4323184" cy="489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88901"/>
      </p:ext>
    </p:extLst>
  </p:cSld>
  <p:clrMapOvr>
    <a:masterClrMapping/>
  </p:clrMapOvr>
  <p:transition spd="med">
    <p:circl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6.4 </a:t>
            </a:r>
            <a:r>
              <a:rPr lang="zh-CN" altLang="en-US" dirty="0"/>
              <a:t>使用高级查询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6.4.1</a:t>
            </a:r>
            <a:r>
              <a:rPr lang="zh-CN" altLang="en-US" sz="1800" dirty="0"/>
              <a:t>排序</a:t>
            </a:r>
          </a:p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	  </a:t>
            </a:r>
            <a:r>
              <a:rPr lang="en-US" altLang="zh-CN" sz="1800" dirty="0" err="1">
                <a:solidFill>
                  <a:srgbClr val="FF0000"/>
                </a:solidFill>
              </a:rPr>
              <a:t>select_list</a:t>
            </a:r>
            <a:r>
              <a:rPr lang="en-US" altLang="zh-CN" sz="1800" dirty="0">
                <a:solidFill>
                  <a:srgbClr val="FF0000"/>
                </a:solidFill>
              </a:rPr>
              <a:t>  FROM  table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[WHERE condition]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[ORDER BY column [ASC|DESC]];</a:t>
            </a:r>
          </a:p>
          <a:p>
            <a:pPr marL="0" indent="0">
              <a:buNone/>
            </a:pPr>
            <a:r>
              <a:rPr lang="en-US" altLang="zh-CN" sz="1800" dirty="0"/>
              <a:t>ORDER BY</a:t>
            </a:r>
            <a:r>
              <a:rPr lang="zh-CN" altLang="en-US" sz="1800" dirty="0"/>
              <a:t>子句提供了要排序的项目清单和他们的排序顺序：递增顺序</a:t>
            </a:r>
            <a:r>
              <a:rPr lang="en-US" altLang="zh-CN" sz="1800" dirty="0"/>
              <a:t>(ASC</a:t>
            </a:r>
            <a:r>
              <a:rPr lang="zh-CN" altLang="en-US" sz="1800" dirty="0"/>
              <a:t>，默认</a:t>
            </a:r>
            <a:r>
              <a:rPr lang="en-US" altLang="zh-CN" sz="1800" dirty="0"/>
              <a:t>)</a:t>
            </a:r>
            <a:r>
              <a:rPr lang="zh-CN" altLang="en-US" sz="1800" dirty="0"/>
              <a:t>或是递减顺序</a:t>
            </a:r>
            <a:r>
              <a:rPr lang="en-US" altLang="zh-CN" sz="1800" dirty="0"/>
              <a:t>(DESC)</a:t>
            </a:r>
            <a:r>
              <a:rPr lang="zh-CN" altLang="en-US" sz="1800" dirty="0"/>
              <a:t>。它必须跟随在</a:t>
            </a:r>
            <a:r>
              <a:rPr lang="en-US" altLang="zh-CN" sz="1800" dirty="0"/>
              <a:t>&lt;</a:t>
            </a:r>
            <a:r>
              <a:rPr lang="zh-CN" altLang="en-US" sz="1800" dirty="0"/>
              <a:t>查询表达式</a:t>
            </a:r>
            <a:r>
              <a:rPr lang="en-US" altLang="zh-CN" sz="1800" dirty="0"/>
              <a:t>&gt;</a:t>
            </a:r>
            <a:r>
              <a:rPr lang="zh-CN" altLang="en-US" sz="1800" dirty="0"/>
              <a:t>之后，因为它是在查询计算得出的最终结果上进行操作的。</a:t>
            </a:r>
          </a:p>
          <a:p>
            <a:pPr marL="0" indent="0">
              <a:buNone/>
            </a:pPr>
            <a:r>
              <a:rPr lang="en-US" altLang="zh-CN" sz="1800" dirty="0"/>
              <a:t>&lt;</a:t>
            </a:r>
            <a:r>
              <a:rPr lang="zh-CN" altLang="en-US" sz="1800" dirty="0"/>
              <a:t>无符号整数</a:t>
            </a:r>
            <a:r>
              <a:rPr lang="en-US" altLang="zh-CN" sz="1800" dirty="0"/>
              <a:t>&gt; </a:t>
            </a:r>
            <a:r>
              <a:rPr lang="zh-CN" altLang="en-US" sz="1800" dirty="0"/>
              <a:t>对应 </a:t>
            </a:r>
            <a:r>
              <a:rPr lang="en-US" altLang="zh-CN" sz="1800" dirty="0"/>
              <a:t>SELECT </a:t>
            </a:r>
            <a:r>
              <a:rPr lang="zh-CN" altLang="en-US" sz="1800" dirty="0"/>
              <a:t>后结果列的序号。当用</a:t>
            </a:r>
            <a:r>
              <a:rPr lang="en-US" altLang="zh-CN" sz="1800" dirty="0"/>
              <a:t>&lt;</a:t>
            </a:r>
            <a:r>
              <a:rPr lang="zh-CN" altLang="en-US" sz="1800" dirty="0"/>
              <a:t>无符号整数</a:t>
            </a:r>
            <a:r>
              <a:rPr lang="en-US" altLang="zh-CN" sz="1800" dirty="0"/>
              <a:t>&gt;</a:t>
            </a:r>
            <a:r>
              <a:rPr lang="zh-CN" altLang="en-US" sz="1800" dirty="0"/>
              <a:t>代替列名时，</a:t>
            </a:r>
            <a:r>
              <a:rPr lang="en-US" altLang="zh-CN" sz="1800" dirty="0"/>
              <a:t>&lt;</a:t>
            </a:r>
            <a:r>
              <a:rPr lang="zh-CN" altLang="en-US" sz="1800" dirty="0"/>
              <a:t>无符号整数</a:t>
            </a:r>
            <a:r>
              <a:rPr lang="en-US" altLang="zh-CN" sz="1800" dirty="0"/>
              <a:t>&gt;</a:t>
            </a:r>
            <a:r>
              <a:rPr lang="zh-CN" altLang="en-US" sz="1800" dirty="0"/>
              <a:t>不应大于 </a:t>
            </a:r>
            <a:r>
              <a:rPr lang="en-US" altLang="zh-CN" sz="1800" dirty="0"/>
              <a:t>SELECT </a:t>
            </a:r>
            <a:r>
              <a:rPr lang="zh-CN" altLang="en-US" sz="1800" dirty="0"/>
              <a:t>后结果列的个数。如下面例子中 </a:t>
            </a:r>
            <a:r>
              <a:rPr lang="en-US" altLang="zh-CN" sz="1800" dirty="0"/>
              <a:t>ORDER BY 3</a:t>
            </a:r>
            <a:r>
              <a:rPr lang="zh-CN" altLang="en-US" sz="1800" dirty="0"/>
              <a:t>，因查询结果列只有 </a:t>
            </a:r>
            <a:r>
              <a:rPr lang="en-US" altLang="zh-CN" sz="1800" dirty="0"/>
              <a:t>2 </a:t>
            </a:r>
            <a:r>
              <a:rPr lang="zh-CN" altLang="en-US" sz="1800" dirty="0"/>
              <a:t>列，无法进行排序，系统将会报错。</a:t>
            </a:r>
          </a:p>
          <a:p>
            <a:pPr marL="0" indent="0">
              <a:buNone/>
            </a:pPr>
            <a:r>
              <a:rPr lang="zh-CN" altLang="en-US" sz="1800" dirty="0"/>
              <a:t>排序键可以是任何在查询清单中的列的名称，或者是对最终结果表的列计算的表达式</a:t>
            </a:r>
            <a:r>
              <a:rPr lang="en-US" altLang="zh-CN" sz="1800" dirty="0"/>
              <a:t>(</a:t>
            </a:r>
            <a:r>
              <a:rPr lang="zh-CN" altLang="en-US" sz="1800" dirty="0"/>
              <a:t>即使这一列不在选择清单中</a:t>
            </a:r>
            <a:r>
              <a:rPr lang="en-US" altLang="zh-CN" sz="1800" dirty="0"/>
              <a:t>)</a:t>
            </a:r>
            <a:r>
              <a:rPr lang="zh-CN" altLang="en-US" sz="1800" dirty="0"/>
              <a:t>，也可以是子查询。</a:t>
            </a:r>
          </a:p>
          <a:p>
            <a:pPr marL="0" indent="0">
              <a:buNone/>
            </a:pPr>
            <a:r>
              <a:rPr lang="zh-CN" altLang="en-US" sz="1800" dirty="0"/>
              <a:t>当排序列包含多个列名时，系统则按列名从左到右排列的顺序，先按左边列将查询结果排序，当左边排序列值相等时，再按右边排序列排序</a:t>
            </a:r>
            <a:r>
              <a:rPr lang="en-US" altLang="zh-CN" sz="1800" dirty="0"/>
              <a:t>……</a:t>
            </a:r>
            <a:r>
              <a:rPr lang="zh-CN" altLang="en-US" sz="1800" dirty="0"/>
              <a:t>如此右推，逐个检查调整，最后得到排序结果。</a:t>
            </a:r>
          </a:p>
        </p:txBody>
      </p:sp>
    </p:spTree>
    <p:extLst>
      <p:ext uri="{BB962C8B-B14F-4D97-AF65-F5344CB8AC3E}">
        <p14:creationId xmlns:p14="http://schemas.microsoft.com/office/powerpoint/2010/main" val="1983922085"/>
      </p:ext>
    </p:extLst>
  </p:cSld>
  <p:clrMapOvr>
    <a:masterClrMapping/>
  </p:clrMapOvr>
  <p:transition spd="med">
    <p:circl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6.4.1</a:t>
            </a:r>
            <a:r>
              <a:rPr lang="zh-CN" altLang="en-US" dirty="0"/>
              <a:t>排序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6.27】 </a:t>
            </a:r>
            <a:r>
              <a:rPr lang="zh-CN" altLang="en-US" sz="1800" dirty="0"/>
              <a:t>将 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表中的采样频率值按从大到小的顺序排列。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order by </a:t>
            </a:r>
            <a:r>
              <a:rPr lang="en-US" altLang="zh-CN" sz="1800" dirty="0" err="1">
                <a:solidFill>
                  <a:srgbClr val="FF0000"/>
                </a:solidFill>
              </a:rPr>
              <a:t>Sample_Freq</a:t>
            </a:r>
            <a:r>
              <a:rPr lang="en-US" altLang="zh-CN" sz="1800" dirty="0">
                <a:solidFill>
                  <a:srgbClr val="FF0000"/>
                </a:solidFill>
              </a:rPr>
              <a:t> desc;</a:t>
            </a:r>
          </a:p>
          <a:p>
            <a:pPr marL="0" indent="0">
              <a:buNone/>
            </a:pPr>
            <a:r>
              <a:rPr lang="zh-CN" altLang="en-US" sz="1800" dirty="0">
                <a:solidFill>
                  <a:srgbClr val="FF0000"/>
                </a:solidFill>
              </a:rPr>
              <a:t>等价于</a:t>
            </a:r>
            <a:r>
              <a:rPr lang="en-US" altLang="zh-CN" sz="1800" dirty="0">
                <a:solidFill>
                  <a:srgbClr val="FF0000"/>
                </a:solidFill>
              </a:rPr>
              <a:t>: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order by 6 desc;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36866" name="图片 1">
            <a:extLst>
              <a:ext uri="{FF2B5EF4-FFF2-40B4-BE49-F238E27FC236}">
                <a16:creationId xmlns:a16="http://schemas.microsoft.com/office/drawing/2014/main" id="{0EB5DCB0-EEE7-03A5-7026-924DA1A71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93604"/>
            <a:ext cx="52768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88638"/>
      </p:ext>
    </p:extLst>
  </p:cSld>
  <p:clrMapOvr>
    <a:masterClrMapping/>
  </p:clrMapOvr>
  <p:transition spd="med">
    <p:circl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6.4.1</a:t>
            </a:r>
            <a:r>
              <a:rPr lang="zh-CN" altLang="en-US" dirty="0"/>
              <a:t>排序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6.28】 </a:t>
            </a:r>
            <a:r>
              <a:rPr lang="zh-CN" altLang="en-US" sz="1800" dirty="0"/>
              <a:t>将 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表中的采样频率值按从大到小的顺序排列，如果采样值相同，则按监测点</a:t>
            </a:r>
            <a:r>
              <a:rPr lang="en-US" altLang="zh-CN" sz="1800" dirty="0"/>
              <a:t>ID</a:t>
            </a:r>
            <a:r>
              <a:rPr lang="zh-CN" altLang="en-US" sz="1800" dirty="0"/>
              <a:t>降序排列。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order by </a:t>
            </a:r>
            <a:r>
              <a:rPr lang="en-US" altLang="zh-CN" sz="1800" dirty="0" err="1">
                <a:solidFill>
                  <a:srgbClr val="FF0000"/>
                </a:solidFill>
              </a:rPr>
              <a:t>Sample_Freq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 err="1">
                <a:solidFill>
                  <a:srgbClr val="FF0000"/>
                </a:solidFill>
              </a:rPr>
              <a:t>desc,ID</a:t>
            </a:r>
            <a:r>
              <a:rPr lang="en-US" altLang="zh-CN" sz="1800" dirty="0">
                <a:solidFill>
                  <a:srgbClr val="FF0000"/>
                </a:solidFill>
              </a:rPr>
              <a:t> desc;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Dev_Moni_Point</a:t>
            </a:r>
            <a:r>
              <a:rPr lang="en-US" altLang="zh-CN" sz="1800" dirty="0">
                <a:solidFill>
                  <a:srgbClr val="FF0000"/>
                </a:solidFill>
              </a:rPr>
              <a:t>" order by 16 desc;</a:t>
            </a:r>
          </a:p>
          <a:p>
            <a:pPr marL="0" indent="0">
              <a:buNone/>
            </a:pPr>
            <a:r>
              <a:rPr lang="zh-CN" altLang="en-US" sz="1800" dirty="0"/>
              <a:t>系统报错：无效的</a:t>
            </a:r>
            <a:r>
              <a:rPr lang="en-US" altLang="zh-CN" sz="1800" dirty="0"/>
              <a:t>ORDER BY</a:t>
            </a:r>
            <a:r>
              <a:rPr lang="zh-CN" altLang="en-US" sz="1800" dirty="0"/>
              <a:t>子句</a:t>
            </a:r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37890" name="图片 1">
            <a:extLst>
              <a:ext uri="{FF2B5EF4-FFF2-40B4-BE49-F238E27FC236}">
                <a16:creationId xmlns:a16="http://schemas.microsoft.com/office/drawing/2014/main" id="{F598FA8A-7B1B-BDB5-33E4-126675742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2780928"/>
            <a:ext cx="52768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919712"/>
      </p:ext>
    </p:extLst>
  </p:cSld>
  <p:clrMapOvr>
    <a:masterClrMapping/>
  </p:clrMapOvr>
  <p:transition spd="med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项目导航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通过本项目的学习，读者将学习到如何使用查询语句，以及使用这些语句的场合。</a:t>
            </a:r>
            <a:endParaRPr lang="en-US" altLang="zh-CN" sz="2400" dirty="0"/>
          </a:p>
          <a:p>
            <a:r>
              <a:rPr lang="zh-CN" altLang="en-US" sz="2400" dirty="0"/>
              <a:t>综上所述，本项目要完成的任务有常见数据查询语句的使用，单表查询语句的使用，多表查询语句的使用。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1661568"/>
      </p:ext>
    </p:extLst>
  </p:cSld>
  <p:clrMapOvr>
    <a:masterClrMapping/>
  </p:clrMapOvr>
  <p:transition spd="med">
    <p:circl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6.4.2</a:t>
            </a:r>
            <a:r>
              <a:rPr lang="zh-CN" altLang="en-US" dirty="0"/>
              <a:t>分组函数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语法：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	  [column,] </a:t>
            </a:r>
            <a:r>
              <a:rPr lang="en-US" altLang="zh-CN" sz="1800" dirty="0" err="1">
                <a:solidFill>
                  <a:srgbClr val="FF0000"/>
                </a:solidFill>
              </a:rPr>
              <a:t>group_function</a:t>
            </a:r>
            <a:r>
              <a:rPr lang="en-US" altLang="zh-CN" sz="1800" dirty="0">
                <a:solidFill>
                  <a:srgbClr val="FF0000"/>
                </a:solidFill>
              </a:rPr>
              <a:t>(column), ...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  table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[WHERE  condition] 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[GROUP BY  column];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[HAVING condition ];</a:t>
            </a:r>
          </a:p>
          <a:p>
            <a:pPr marL="0" indent="0">
              <a:buNone/>
            </a:pPr>
            <a:r>
              <a:rPr lang="en-US" altLang="zh-CN" sz="1800" dirty="0"/>
              <a:t>GROUP BY</a:t>
            </a:r>
            <a:r>
              <a:rPr lang="zh-CN" altLang="en-US" sz="1800" dirty="0"/>
              <a:t>子句与分组函数一起用于对表进行分组，但不保证结果集的顺序。结果是行的集合，一组内一个分组列的所有值都是相同的。</a:t>
            </a:r>
            <a:r>
              <a:rPr lang="en-US" altLang="zh-CN" sz="1800" dirty="0"/>
              <a:t>HAVING</a:t>
            </a:r>
            <a:r>
              <a:rPr lang="zh-CN" altLang="en-US" sz="1800" dirty="0"/>
              <a:t>子句用于为组设置检索条件。</a:t>
            </a:r>
          </a:p>
          <a:p>
            <a:pPr marL="0" indent="0">
              <a:buNone/>
            </a:pPr>
            <a:r>
              <a:rPr lang="zh-CN" altLang="en-US" sz="1800" dirty="0"/>
              <a:t>常见分组函数见表。</a:t>
            </a:r>
          </a:p>
        </p:txBody>
      </p:sp>
      <p:pic>
        <p:nvPicPr>
          <p:cNvPr id="37891" name="图片 1">
            <a:extLst>
              <a:ext uri="{FF2B5EF4-FFF2-40B4-BE49-F238E27FC236}">
                <a16:creationId xmlns:a16="http://schemas.microsoft.com/office/drawing/2014/main" id="{464F9719-4332-1357-C3AC-55B0DC3AC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653136"/>
            <a:ext cx="6266259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1229499"/>
      </p:ext>
    </p:extLst>
  </p:cSld>
  <p:clrMapOvr>
    <a:masterClrMapping/>
  </p:clrMapOvr>
  <p:transition spd="med">
    <p:circl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6.4.2</a:t>
            </a:r>
            <a:r>
              <a:rPr lang="zh-CN" altLang="en-US" dirty="0"/>
              <a:t>分组函数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6.29】 </a:t>
            </a:r>
            <a:r>
              <a:rPr lang="zh-CN" altLang="en-US" sz="1800" dirty="0"/>
              <a:t>统计每个负责人负责主设备的数量。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</a:t>
            </a:r>
            <a:r>
              <a:rPr lang="en-US" altLang="zh-CN" sz="1800" dirty="0" err="1">
                <a:solidFill>
                  <a:srgbClr val="FF0000"/>
                </a:solidFill>
              </a:rPr>
              <a:t>Person_ID</a:t>
            </a:r>
            <a:r>
              <a:rPr lang="en-US" altLang="zh-CN" sz="1800" dirty="0">
                <a:solidFill>
                  <a:srgbClr val="FF0000"/>
                </a:solidFill>
              </a:rPr>
              <a:t> as </a:t>
            </a:r>
            <a:r>
              <a:rPr lang="zh-CN" altLang="en-US" sz="1800" dirty="0">
                <a:solidFill>
                  <a:srgbClr val="FF0000"/>
                </a:solidFill>
              </a:rPr>
              <a:t>负责人</a:t>
            </a:r>
            <a:r>
              <a:rPr lang="en-US" altLang="zh-CN" sz="1800" dirty="0" err="1">
                <a:solidFill>
                  <a:srgbClr val="FF0000"/>
                </a:solidFill>
              </a:rPr>
              <a:t>ID,count</a:t>
            </a:r>
            <a:r>
              <a:rPr lang="en-US" altLang="zh-CN" sz="1800" dirty="0">
                <a:solidFill>
                  <a:srgbClr val="FF0000"/>
                </a:solidFill>
              </a:rPr>
              <a:t>(*) as </a:t>
            </a:r>
            <a:r>
              <a:rPr lang="zh-CN" altLang="en-US" sz="1800" dirty="0">
                <a:solidFill>
                  <a:srgbClr val="FF0000"/>
                </a:solidFill>
              </a:rPr>
              <a:t>数量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group by </a:t>
            </a:r>
            <a:r>
              <a:rPr lang="en-US" altLang="zh-CN" sz="1800" dirty="0" err="1">
                <a:solidFill>
                  <a:srgbClr val="FF0000"/>
                </a:solidFill>
              </a:rPr>
              <a:t>Person_ID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</p:txBody>
      </p:sp>
      <p:pic>
        <p:nvPicPr>
          <p:cNvPr id="38914" name="图片 1">
            <a:extLst>
              <a:ext uri="{FF2B5EF4-FFF2-40B4-BE49-F238E27FC236}">
                <a16:creationId xmlns:a16="http://schemas.microsoft.com/office/drawing/2014/main" id="{83AE452E-CE8A-0489-33A8-F5D6DCE7C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40968"/>
            <a:ext cx="527685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522175"/>
      </p:ext>
    </p:extLst>
  </p:cSld>
  <p:clrMapOvr>
    <a:masterClrMapping/>
  </p:clrMapOvr>
  <p:transition spd="med">
    <p:circl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6.4.2</a:t>
            </a:r>
            <a:r>
              <a:rPr lang="zh-CN" altLang="en-US" dirty="0"/>
              <a:t>分组函数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6.30】 </a:t>
            </a:r>
            <a:r>
              <a:rPr lang="zh-CN" altLang="en-US" sz="1800" dirty="0"/>
              <a:t>统计出同一个监测点的平均值大于</a:t>
            </a:r>
            <a:r>
              <a:rPr lang="en-US" altLang="zh-CN" sz="1800" dirty="0"/>
              <a:t>500</a:t>
            </a:r>
            <a:r>
              <a:rPr lang="zh-CN" altLang="en-US" sz="1800" dirty="0"/>
              <a:t>的监测点名称和平均值</a:t>
            </a:r>
            <a:r>
              <a:rPr lang="en-US" altLang="zh-CN" sz="1800" dirty="0"/>
              <a:t>,</a:t>
            </a:r>
            <a:r>
              <a:rPr lang="zh-CN" altLang="en-US" sz="1800" dirty="0"/>
              <a:t>并按平均值从大到小的顺序排序。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</a:t>
            </a:r>
            <a:r>
              <a:rPr lang="en-US" altLang="zh-CN" sz="1800" dirty="0" err="1">
                <a:solidFill>
                  <a:srgbClr val="FF0000"/>
                </a:solidFill>
              </a:rPr>
              <a:t>Name,avg</a:t>
            </a:r>
            <a:r>
              <a:rPr lang="en-US" altLang="zh-CN" sz="1800" dirty="0">
                <a:solidFill>
                  <a:srgbClr val="FF0000"/>
                </a:solidFill>
              </a:rPr>
              <a:t>(</a:t>
            </a:r>
            <a:r>
              <a:rPr lang="en-US" altLang="zh-CN" sz="1800" dirty="0" err="1">
                <a:solidFill>
                  <a:srgbClr val="FF0000"/>
                </a:solidFill>
              </a:rPr>
              <a:t>Mon_Value</a:t>
            </a:r>
            <a:r>
              <a:rPr lang="en-US" altLang="zh-CN" sz="1800" dirty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   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Dev_Moni_Data</a:t>
            </a:r>
            <a:r>
              <a:rPr lang="en-US" altLang="zh-CN" sz="1800" dirty="0">
                <a:solidFill>
                  <a:srgbClr val="FF0000"/>
                </a:solidFill>
              </a:rPr>
              <a:t>" t1,DEV."Dev_Moni_Point" t2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  t1."Mon_ID" = t2.ID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group by Name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having avg(</a:t>
            </a:r>
            <a:r>
              <a:rPr lang="en-US" altLang="zh-CN" sz="1800" dirty="0" err="1">
                <a:solidFill>
                  <a:srgbClr val="FF0000"/>
                </a:solidFill>
              </a:rPr>
              <a:t>Mon_Value</a:t>
            </a:r>
            <a:r>
              <a:rPr lang="en-US" altLang="zh-CN" sz="1800" dirty="0">
                <a:solidFill>
                  <a:srgbClr val="FF0000"/>
                </a:solidFill>
              </a:rPr>
              <a:t>)&gt;500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order by 2 desc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</p:txBody>
      </p:sp>
      <p:pic>
        <p:nvPicPr>
          <p:cNvPr id="39938" name="图片 1">
            <a:extLst>
              <a:ext uri="{FF2B5EF4-FFF2-40B4-BE49-F238E27FC236}">
                <a16:creationId xmlns:a16="http://schemas.microsoft.com/office/drawing/2014/main" id="{7BBC9E17-5E75-D9CC-985F-D4F95F984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28412"/>
            <a:ext cx="527685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079385"/>
      </p:ext>
    </p:extLst>
  </p:cSld>
  <p:clrMapOvr>
    <a:masterClrMapping/>
  </p:clrMapOvr>
  <p:transition spd="med">
    <p:circl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6.4.2</a:t>
            </a:r>
            <a:r>
              <a:rPr lang="zh-CN" altLang="en-US" dirty="0"/>
              <a:t>分组函数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系统执行此语句时，首先将</a:t>
            </a:r>
            <a:r>
              <a:rPr lang="en-US" altLang="zh-CN" sz="1800" dirty="0" err="1"/>
              <a:t>Dev_Moni_Data</a:t>
            </a:r>
            <a:r>
              <a:rPr lang="zh-CN" altLang="en-US" sz="1800" dirty="0"/>
              <a:t>和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表中的各行按相同的</a:t>
            </a:r>
            <a:r>
              <a:rPr lang="en-US" altLang="zh-CN" sz="1800" dirty="0"/>
              <a:t>ID</a:t>
            </a:r>
            <a:r>
              <a:rPr lang="zh-CN" altLang="en-US" sz="1800" dirty="0"/>
              <a:t>作连接，再按监测点名称进行分组，相同监测点名称的为一组，然后对每一组使用</a:t>
            </a:r>
            <a:r>
              <a:rPr lang="en-US" altLang="zh-CN" sz="1800" dirty="0"/>
              <a:t>AVG(</a:t>
            </a:r>
            <a:r>
              <a:rPr lang="en-US" altLang="zh-CN" sz="1800" dirty="0" err="1"/>
              <a:t>Mon_Value</a:t>
            </a:r>
            <a:r>
              <a:rPr lang="en-US" altLang="zh-CN" sz="1800" dirty="0"/>
              <a:t>)</a:t>
            </a:r>
            <a:r>
              <a:rPr lang="zh-CN" altLang="en-US" sz="1800" dirty="0"/>
              <a:t>，统计该组内的平均值，如此继续，直到最后一组。再选择平均值大于</a:t>
            </a:r>
            <a:r>
              <a:rPr lang="en-US" altLang="zh-CN" sz="1800" dirty="0"/>
              <a:t>500</a:t>
            </a:r>
            <a:r>
              <a:rPr lang="zh-CN" altLang="en-US" sz="1800" dirty="0"/>
              <a:t>的组作为查询结果，最后再按平均值从大到小排序，得到查询结果。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610730409"/>
      </p:ext>
    </p:extLst>
  </p:cSld>
  <p:clrMapOvr>
    <a:masterClrMapping/>
  </p:clrMapOvr>
  <p:transition spd="med">
    <p:circl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</a:t>
            </a:r>
            <a:r>
              <a:rPr lang="zh-CN" altLang="en-US" dirty="0"/>
              <a:t>复合查询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系统执行此语句时，首先将</a:t>
            </a:r>
            <a:r>
              <a:rPr lang="en-US" altLang="zh-CN" sz="1800" dirty="0" err="1"/>
              <a:t>Dev_Moni_Data</a:t>
            </a:r>
            <a:r>
              <a:rPr lang="zh-CN" altLang="en-US" sz="1800" dirty="0"/>
              <a:t>和</a:t>
            </a:r>
            <a:r>
              <a:rPr lang="en-US" altLang="zh-CN" sz="1800" dirty="0" err="1"/>
              <a:t>Dev_Moni_Point</a:t>
            </a:r>
            <a:r>
              <a:rPr lang="zh-CN" altLang="en-US" sz="1800" dirty="0"/>
              <a:t>表中的各行按相同的</a:t>
            </a:r>
            <a:r>
              <a:rPr lang="en-US" altLang="zh-CN" sz="1800" dirty="0"/>
              <a:t>ID</a:t>
            </a:r>
            <a:r>
              <a:rPr lang="zh-CN" altLang="en-US" sz="1800" dirty="0"/>
              <a:t>作连接，再按监测点名称进行分组，相同监测点名称的为一组，然后对每一组使用</a:t>
            </a:r>
            <a:r>
              <a:rPr lang="en-US" altLang="zh-CN" sz="1800" dirty="0"/>
              <a:t>AVG(</a:t>
            </a:r>
            <a:r>
              <a:rPr lang="en-US" altLang="zh-CN" sz="1800" dirty="0" err="1"/>
              <a:t>Mon_Value</a:t>
            </a:r>
            <a:r>
              <a:rPr lang="en-US" altLang="zh-CN" sz="1800" dirty="0"/>
              <a:t>)</a:t>
            </a:r>
            <a:r>
              <a:rPr lang="zh-CN" altLang="en-US" sz="1800" dirty="0"/>
              <a:t>，统计该组内的平均值，如此继续，直到最后一组。再选择平均值大于</a:t>
            </a:r>
            <a:r>
              <a:rPr lang="en-US" altLang="zh-CN" sz="1800" dirty="0"/>
              <a:t>500</a:t>
            </a:r>
            <a:r>
              <a:rPr lang="zh-CN" altLang="en-US" sz="1800" dirty="0"/>
              <a:t>的组作为查询结果，最后再按平均值从大到小排序，得到查询结果。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244785375"/>
      </p:ext>
    </p:extLst>
  </p:cSld>
  <p:clrMapOvr>
    <a:masterClrMapping/>
  </p:clrMapOvr>
  <p:transition spd="med">
    <p:circl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</a:t>
            </a:r>
            <a:r>
              <a:rPr lang="zh-CN" altLang="en-US" dirty="0"/>
              <a:t>复合查询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6.31】 </a:t>
            </a:r>
            <a:r>
              <a:rPr lang="zh-CN" altLang="en-US" sz="1800" dirty="0"/>
              <a:t>使用并集完成查询，查询主设备购置时间在</a:t>
            </a:r>
            <a:r>
              <a:rPr lang="en-US" altLang="zh-CN" sz="1800" dirty="0"/>
              <a:t>2020</a:t>
            </a:r>
            <a:r>
              <a:rPr lang="zh-CN" altLang="en-US" sz="1800" dirty="0"/>
              <a:t>年</a:t>
            </a:r>
            <a:r>
              <a:rPr lang="en-US" altLang="zh-CN" sz="1800" dirty="0"/>
              <a:t>6</a:t>
            </a:r>
            <a:r>
              <a:rPr lang="zh-CN" altLang="en-US" sz="1800" dirty="0"/>
              <a:t>月和</a:t>
            </a:r>
            <a:r>
              <a:rPr lang="en-US" altLang="zh-CN" sz="1800" dirty="0"/>
              <a:t>2021</a:t>
            </a:r>
            <a:r>
              <a:rPr lang="zh-CN" altLang="en-US" sz="1800" dirty="0"/>
              <a:t>年</a:t>
            </a:r>
            <a:r>
              <a:rPr lang="en-US" altLang="zh-CN" sz="1800" dirty="0"/>
              <a:t>7</a:t>
            </a:r>
            <a:r>
              <a:rPr lang="zh-CN" altLang="en-US" sz="1800" dirty="0"/>
              <a:t>月的设备编码，设备名称，购置时间。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ID,Name,"Dev_Main_Dev"."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 between '2020-06-01' and '2020-06-30'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union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ID,Name,"Dev_Main_Dev"."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 between '2021-07-01' and '2021-07-31'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  <a:p>
            <a:pPr marL="0" indent="0">
              <a:buNone/>
            </a:pPr>
            <a:endParaRPr lang="en-US" altLang="zh-CN" sz="1800" dirty="0"/>
          </a:p>
        </p:txBody>
      </p:sp>
      <p:pic>
        <p:nvPicPr>
          <p:cNvPr id="40962" name="图片 1">
            <a:extLst>
              <a:ext uri="{FF2B5EF4-FFF2-40B4-BE49-F238E27FC236}">
                <a16:creationId xmlns:a16="http://schemas.microsoft.com/office/drawing/2014/main" id="{50D98A53-9171-CE0C-DED8-092FE69D4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365" y="4293096"/>
            <a:ext cx="3744416" cy="2074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9328177"/>
      </p:ext>
    </p:extLst>
  </p:cSld>
  <p:clrMapOvr>
    <a:masterClrMapping/>
  </p:clrMapOvr>
  <p:transition spd="med">
    <p:circl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</a:t>
            </a:r>
            <a:r>
              <a:rPr lang="zh-CN" altLang="en-US" dirty="0"/>
              <a:t>复合查询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6.32】 </a:t>
            </a:r>
            <a:r>
              <a:rPr lang="zh-CN" altLang="en-US" sz="1800" dirty="0"/>
              <a:t>使用交集完成查询，查询主设备首次运行时间在</a:t>
            </a:r>
            <a:r>
              <a:rPr lang="en-US" altLang="zh-CN" sz="1800" dirty="0"/>
              <a:t>2020</a:t>
            </a:r>
            <a:r>
              <a:rPr lang="zh-CN" altLang="en-US" sz="1800" dirty="0"/>
              <a:t>年</a:t>
            </a:r>
            <a:r>
              <a:rPr lang="en-US" altLang="zh-CN" sz="1800" dirty="0"/>
              <a:t>7</a:t>
            </a:r>
            <a:r>
              <a:rPr lang="zh-CN" altLang="en-US" sz="1800" dirty="0"/>
              <a:t>月，购置时间在</a:t>
            </a:r>
            <a:r>
              <a:rPr lang="en-US" altLang="zh-CN" sz="1800" dirty="0"/>
              <a:t>2020</a:t>
            </a:r>
            <a:r>
              <a:rPr lang="zh-CN" altLang="en-US" sz="1800" dirty="0"/>
              <a:t>年</a:t>
            </a:r>
            <a:r>
              <a:rPr lang="en-US" altLang="zh-CN" sz="1800" dirty="0"/>
              <a:t>6</a:t>
            </a:r>
            <a:r>
              <a:rPr lang="zh-CN" altLang="en-US" sz="1800" dirty="0"/>
              <a:t>月</a:t>
            </a:r>
            <a:r>
              <a:rPr lang="en-US" altLang="zh-CN" sz="1800" dirty="0"/>
              <a:t>5</a:t>
            </a:r>
            <a:r>
              <a:rPr lang="zh-CN" altLang="en-US" sz="1800" dirty="0"/>
              <a:t>号</a:t>
            </a:r>
            <a:r>
              <a:rPr lang="en-US" altLang="zh-CN" sz="1800" dirty="0"/>
              <a:t>(</a:t>
            </a:r>
            <a:r>
              <a:rPr lang="zh-CN" altLang="en-US" sz="1800" dirty="0"/>
              <a:t>含</a:t>
            </a:r>
            <a:r>
              <a:rPr lang="en-US" altLang="zh-CN" sz="1800" dirty="0"/>
              <a:t>6</a:t>
            </a:r>
            <a:r>
              <a:rPr lang="zh-CN" altLang="en-US" sz="1800" dirty="0"/>
              <a:t>月</a:t>
            </a:r>
            <a:r>
              <a:rPr lang="en-US" altLang="zh-CN" sz="1800" dirty="0"/>
              <a:t>5</a:t>
            </a:r>
            <a:r>
              <a:rPr lang="zh-CN" altLang="en-US" sz="1800" dirty="0"/>
              <a:t>号</a:t>
            </a:r>
            <a:r>
              <a:rPr lang="en-US" altLang="zh-CN" sz="1800" dirty="0"/>
              <a:t>)</a:t>
            </a:r>
            <a:r>
              <a:rPr lang="zh-CN" altLang="en-US" sz="1800" dirty="0"/>
              <a:t>之后的设备编码，设备名称，购置时间，首次运行时间。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 </a:t>
            </a:r>
            <a:r>
              <a:rPr lang="en-US" altLang="zh-CN" sz="1800" dirty="0" err="1">
                <a:solidFill>
                  <a:srgbClr val="FF0000"/>
                </a:solidFill>
              </a:rPr>
              <a:t>ID,Name,Pur_Date,First_Time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</a:t>
            </a:r>
            <a:r>
              <a:rPr lang="en-US" altLang="zh-CN" sz="1800" dirty="0" err="1">
                <a:solidFill>
                  <a:srgbClr val="FF0000"/>
                </a:solidFill>
              </a:rPr>
              <a:t>First_Time</a:t>
            </a:r>
            <a:r>
              <a:rPr lang="en-US" altLang="zh-CN" sz="1800" dirty="0">
                <a:solidFill>
                  <a:srgbClr val="FF0000"/>
                </a:solidFill>
              </a:rPr>
              <a:t> between '2020-07-01' and '2020-07-31'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intersect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</a:t>
            </a:r>
            <a:r>
              <a:rPr lang="en-US" altLang="zh-CN" sz="1800" dirty="0" err="1">
                <a:solidFill>
                  <a:srgbClr val="FF0000"/>
                </a:solidFill>
              </a:rPr>
              <a:t>ID,Name,Pur_Date,First_Time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Dev_Main_Dev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where </a:t>
            </a:r>
            <a:r>
              <a:rPr lang="en-US" altLang="zh-CN" sz="1800" dirty="0" err="1">
                <a:solidFill>
                  <a:srgbClr val="FF0000"/>
                </a:solidFill>
              </a:rPr>
              <a:t>Pur_Date</a:t>
            </a:r>
            <a:r>
              <a:rPr lang="en-US" altLang="zh-CN" sz="1800" dirty="0">
                <a:solidFill>
                  <a:srgbClr val="FF0000"/>
                </a:solidFill>
              </a:rPr>
              <a:t>&gt;'2020-06-05'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  <a:p>
            <a:pPr marL="0" indent="0">
              <a:buNone/>
            </a:pPr>
            <a:endParaRPr lang="en-US" altLang="zh-CN" sz="1800" dirty="0"/>
          </a:p>
        </p:txBody>
      </p:sp>
      <p:pic>
        <p:nvPicPr>
          <p:cNvPr id="41986" name="图片 1">
            <a:extLst>
              <a:ext uri="{FF2B5EF4-FFF2-40B4-BE49-F238E27FC236}">
                <a16:creationId xmlns:a16="http://schemas.microsoft.com/office/drawing/2014/main" id="{ADEDD8ED-15D2-5092-E077-C0CF46A6E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65104"/>
            <a:ext cx="3923928" cy="182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558168"/>
      </p:ext>
    </p:extLst>
  </p:cSld>
  <p:clrMapOvr>
    <a:masterClrMapping/>
  </p:clrMapOvr>
  <p:transition spd="med">
    <p:circl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</a:t>
            </a:r>
            <a:r>
              <a:rPr lang="zh-CN" altLang="en-US" dirty="0"/>
              <a:t>复合查询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6.33】 </a:t>
            </a:r>
            <a:r>
              <a:rPr lang="zh-CN" altLang="en-US" sz="1800" dirty="0"/>
              <a:t>使用差集完成查询，不含岗位为</a:t>
            </a:r>
            <a:r>
              <a:rPr lang="en-US" altLang="zh-CN" sz="1800" dirty="0"/>
              <a:t>"</a:t>
            </a:r>
            <a:r>
              <a:rPr lang="zh-CN" altLang="en-US" sz="1800" dirty="0"/>
              <a:t>技术员</a:t>
            </a:r>
            <a:r>
              <a:rPr lang="en-US" altLang="zh-CN" sz="1800" dirty="0"/>
              <a:t>"</a:t>
            </a:r>
            <a:r>
              <a:rPr lang="zh-CN" altLang="en-US" sz="1800" dirty="0"/>
              <a:t>的人员名单：编号，姓名，手机号码。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Dev_Person</a:t>
            </a:r>
            <a:r>
              <a:rPr lang="en-US" altLang="zh-CN" sz="1800" dirty="0">
                <a:solidFill>
                  <a:srgbClr val="FF0000"/>
                </a:solidFill>
              </a:rPr>
              <a:t>"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minus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select * from Dev."</a:t>
            </a:r>
            <a:r>
              <a:rPr lang="en-US" altLang="zh-CN" sz="1800" dirty="0" err="1">
                <a:solidFill>
                  <a:srgbClr val="FF0000"/>
                </a:solidFill>
              </a:rPr>
              <a:t>Dev_Person</a:t>
            </a:r>
            <a:r>
              <a:rPr lang="en-US" altLang="zh-CN" sz="1800" dirty="0">
                <a:solidFill>
                  <a:srgbClr val="FF0000"/>
                </a:solidFill>
              </a:rPr>
              <a:t>" where "Dev_Person"."</a:t>
            </a:r>
            <a:r>
              <a:rPr lang="en-US" altLang="zh-CN" sz="1800" dirty="0" err="1">
                <a:solidFill>
                  <a:srgbClr val="FF0000"/>
                </a:solidFill>
              </a:rPr>
              <a:t>Per_pos</a:t>
            </a:r>
            <a:r>
              <a:rPr lang="en-US" altLang="zh-CN" sz="1800" dirty="0">
                <a:solidFill>
                  <a:srgbClr val="FF0000"/>
                </a:solidFill>
              </a:rPr>
              <a:t>"='</a:t>
            </a:r>
            <a:r>
              <a:rPr lang="zh-CN" altLang="en-US" sz="1800" dirty="0">
                <a:solidFill>
                  <a:srgbClr val="FF0000"/>
                </a:solidFill>
              </a:rPr>
              <a:t>技术员</a:t>
            </a:r>
            <a:r>
              <a:rPr lang="en-US" altLang="zh-CN" sz="1800" dirty="0">
                <a:solidFill>
                  <a:srgbClr val="FF0000"/>
                </a:solidFill>
              </a:rPr>
              <a:t>'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  <a:p>
            <a:pPr marL="0" indent="0">
              <a:buNone/>
            </a:pPr>
            <a:endParaRPr lang="en-US" altLang="zh-CN" sz="1800" dirty="0"/>
          </a:p>
        </p:txBody>
      </p:sp>
      <p:pic>
        <p:nvPicPr>
          <p:cNvPr id="43010" name="图片 1">
            <a:extLst>
              <a:ext uri="{FF2B5EF4-FFF2-40B4-BE49-F238E27FC236}">
                <a16:creationId xmlns:a16="http://schemas.microsoft.com/office/drawing/2014/main" id="{8D42CB2B-DB0E-F8D6-A6F0-D33FF342F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14" y="3573016"/>
            <a:ext cx="651837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088099"/>
      </p:ext>
    </p:extLst>
  </p:cSld>
  <p:clrMapOvr>
    <a:masterClrMapping/>
  </p:clrMapOvr>
  <p:transition spd="med">
    <p:circl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任务工单</a:t>
            </a:r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96E9D75-22AE-3DFB-EE2D-273BC0E8D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213" y="1628800"/>
            <a:ext cx="4033267" cy="27137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2B46E48-2CE0-E268-EC39-FA3EB5E81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340768"/>
            <a:ext cx="4453750" cy="499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71205"/>
      </p:ext>
    </p:extLst>
  </p:cSld>
  <p:clrMapOvr>
    <a:masterClrMapping/>
  </p:clrMapOvr>
  <p:transition spd="med">
    <p:circl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副标题 84993"/>
          <p:cNvSpPr>
            <a:spLocks noGrp="1"/>
          </p:cNvSpPr>
          <p:nvPr>
            <p:ph type="subTitle" idx="1"/>
          </p:nvPr>
        </p:nvSpPr>
        <p:spPr>
          <a:xfrm>
            <a:off x="1600200" y="1676400"/>
            <a:ext cx="3276600" cy="414338"/>
          </a:xfrm>
        </p:spPr>
        <p:txBody>
          <a:bodyPr vert="horz" wrap="square" lIns="91440" tIns="45720" rIns="91440" bIns="45720" anchor="t" anchorCtr="0"/>
          <a:lstStyle/>
          <a:p>
            <a:pPr algn="dist" eaLnBrk="1" hangingPunct="1">
              <a:lnSpc>
                <a:spcPct val="80000"/>
              </a:lnSpc>
              <a:buSzTx/>
            </a:pPr>
            <a:r>
              <a:rPr lang="en-US" altLang="zh-CN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to edit company slogan .</a:t>
            </a:r>
          </a:p>
        </p:txBody>
      </p:sp>
      <p:sp>
        <p:nvSpPr>
          <p:cNvPr id="152579" name="矩形 84996"/>
          <p:cNvSpPr>
            <a:spLocks noTextEdit="1"/>
          </p:cNvSpPr>
          <p:nvPr/>
        </p:nvSpPr>
        <p:spPr>
          <a:xfrm>
            <a:off x="1187450" y="1125538"/>
            <a:ext cx="4105275" cy="10080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362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dist="71842" dir="2699999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任务</a:t>
            </a:r>
            <a:r>
              <a:rPr lang="en-US" altLang="zh-CN" dirty="0"/>
              <a:t>6.1 </a:t>
            </a:r>
            <a:r>
              <a:rPr lang="zh-CN" altLang="en-US" dirty="0"/>
              <a:t>使用简单查询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查询表中指定列的信息</a:t>
            </a:r>
            <a:endParaRPr lang="en-US" altLang="zh-CN" sz="2400" dirty="0"/>
          </a:p>
          <a:p>
            <a:r>
              <a:rPr lang="zh-CN" altLang="en-US" sz="2400" dirty="0"/>
              <a:t>带条件的查询</a:t>
            </a:r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367914"/>
      </p:ext>
    </p:extLst>
  </p:cSld>
  <p:clrMapOvr>
    <a:masterClrMapping/>
  </p:clrMapOvr>
  <p:transition spd="med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查询表中指定列的信息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基本查询语法：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SELECT  * | {[DISTINCT] </a:t>
            </a:r>
            <a:r>
              <a:rPr lang="en-US" altLang="zh-CN" sz="2400" dirty="0" err="1">
                <a:solidFill>
                  <a:srgbClr val="FF0000"/>
                </a:solidFill>
              </a:rPr>
              <a:t>column|expression</a:t>
            </a:r>
            <a:r>
              <a:rPr lang="en-US" altLang="zh-CN" sz="2400" dirty="0">
                <a:solidFill>
                  <a:srgbClr val="FF0000"/>
                </a:solidFill>
              </a:rPr>
              <a:t> [alias],...} FROM	 table;</a:t>
            </a:r>
          </a:p>
          <a:p>
            <a:pPr marL="0" indent="0">
              <a:buNone/>
            </a:pPr>
            <a:r>
              <a:rPr lang="zh-CN" altLang="en-US" sz="2400" dirty="0"/>
              <a:t>说明：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400" dirty="0"/>
              <a:t>SELECT </a:t>
            </a:r>
            <a:r>
              <a:rPr lang="zh-CN" altLang="en-US" sz="2400" dirty="0"/>
              <a:t>标识选择哪些列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400" dirty="0"/>
              <a:t>FROM </a:t>
            </a:r>
            <a:r>
              <a:rPr lang="zh-CN" altLang="en-US" sz="2400" dirty="0"/>
              <a:t>标识从哪个表中选择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2326595"/>
      </p:ext>
    </p:extLst>
  </p:cSld>
  <p:clrMapOvr>
    <a:masterClrMapping/>
  </p:clrMapOvr>
  <p:transition spd="med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A04312-AFDB-CB7E-E45F-8AC07EC3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查询表中指定列的信息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CAE638-939D-BBE8-A9E9-02DDF4514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在</a:t>
            </a:r>
            <a:r>
              <a:rPr lang="en-US" altLang="zh-CN" sz="1800" dirty="0"/>
              <a:t>SELECT</a:t>
            </a:r>
            <a:r>
              <a:rPr lang="zh-CN" altLang="en-US" sz="1800" dirty="0"/>
              <a:t>后面的选择列表中给出具体的列名，则只查询并返回所给定的列信息。</a:t>
            </a:r>
          </a:p>
          <a:p>
            <a:pPr marL="0" indent="0">
              <a:buNone/>
            </a:pPr>
            <a:r>
              <a:rPr lang="en-US" altLang="zh-CN" sz="1800" dirty="0"/>
              <a:t>【</a:t>
            </a:r>
            <a:r>
              <a:rPr lang="zh-CN" altLang="en-US" sz="1800" dirty="0"/>
              <a:t>示例</a:t>
            </a:r>
            <a:r>
              <a:rPr lang="en-US" altLang="zh-CN" sz="1800" dirty="0"/>
              <a:t>6.1】 </a:t>
            </a:r>
            <a:r>
              <a:rPr lang="zh-CN" altLang="en-US" sz="1800" dirty="0"/>
              <a:t>从主设备表</a:t>
            </a:r>
            <a:r>
              <a:rPr lang="en-US" altLang="zh-CN" sz="1800" dirty="0"/>
              <a:t>(</a:t>
            </a:r>
            <a:r>
              <a:rPr lang="en-US" altLang="zh-CN" sz="1800" dirty="0" err="1"/>
              <a:t>Dev_Main_Dev</a:t>
            </a:r>
            <a:r>
              <a:rPr lang="en-US" altLang="zh-CN" sz="1800" dirty="0"/>
              <a:t>)</a:t>
            </a:r>
            <a:r>
              <a:rPr lang="zh-CN" altLang="en-US" sz="1800" dirty="0"/>
              <a:t>中，查询设备名称列的信息。</a:t>
            </a:r>
          </a:p>
          <a:p>
            <a:pPr marL="0" indent="0">
              <a:buNone/>
            </a:pPr>
            <a:r>
              <a:rPr lang="zh-CN" altLang="en-US" sz="1800" dirty="0"/>
              <a:t>查询语句：</a:t>
            </a:r>
            <a:r>
              <a:rPr lang="en-US" altLang="zh-CN" sz="1800" dirty="0">
                <a:solidFill>
                  <a:srgbClr val="FF0000"/>
                </a:solidFill>
              </a:rPr>
              <a:t>SELECT Name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DEV.Dev_Main_Dev</a:t>
            </a:r>
            <a:r>
              <a:rPr lang="en-US" altLang="zh-CN" sz="1800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zh-CN" altLang="en-US" sz="1800" dirty="0"/>
              <a:t>查询结果如图所示。</a:t>
            </a:r>
          </a:p>
          <a:p>
            <a:endParaRPr lang="zh-CN" altLang="en-US" sz="2000" dirty="0"/>
          </a:p>
        </p:txBody>
      </p:sp>
      <p:pic>
        <p:nvPicPr>
          <p:cNvPr id="4" name="图片 1">
            <a:extLst>
              <a:ext uri="{FF2B5EF4-FFF2-40B4-BE49-F238E27FC236}">
                <a16:creationId xmlns:a16="http://schemas.microsoft.com/office/drawing/2014/main" id="{65C499BA-0E38-760C-38D6-C699C9751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84984"/>
            <a:ext cx="6264696" cy="279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161425"/>
      </p:ext>
    </p:extLst>
  </p:cSld>
  <p:clrMapOvr>
    <a:masterClrMapping/>
  </p:clrMapOvr>
  <p:transition spd="med">
    <p:circl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819bbbe-5941-4371-8006-b3a6ef0688db"/>
  <p:tag name="COMMONDATA" val="eyJoZGlkIjoiZThjODAzMWY5ZWU0OTVmOWQ4OTRlMTZmYTU1NGFiMm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668,&quot;width&quot;:265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</Template>
  <TotalTime>663</TotalTime>
  <Words>7016</Words>
  <Application>Microsoft Office PowerPoint</Application>
  <PresentationFormat>全屏显示(4:3)</PresentationFormat>
  <Paragraphs>474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78" baseType="lpstr">
      <vt:lpstr>宋体</vt:lpstr>
      <vt:lpstr>微软雅黑</vt:lpstr>
      <vt:lpstr>Arial</vt:lpstr>
      <vt:lpstr>Calibri</vt:lpstr>
      <vt:lpstr>Times New Roman</vt:lpstr>
      <vt:lpstr>Verdana</vt:lpstr>
      <vt:lpstr>Wingdings</vt:lpstr>
      <vt:lpstr>Lesson</vt:lpstr>
      <vt:lpstr>1_Lesson</vt:lpstr>
      <vt:lpstr>数据库应用技术</vt:lpstr>
      <vt:lpstr>总览</vt:lpstr>
      <vt:lpstr>学习目标</vt:lpstr>
      <vt:lpstr>学习目标</vt:lpstr>
      <vt:lpstr>项目导航</vt:lpstr>
      <vt:lpstr>项目导航</vt:lpstr>
      <vt:lpstr> 任务6.1 使用简单查询</vt:lpstr>
      <vt:lpstr>查询表中指定列的信息</vt:lpstr>
      <vt:lpstr>查询表中指定列的信息</vt:lpstr>
      <vt:lpstr>1）查询表中的多列信息</vt:lpstr>
      <vt:lpstr>1）查询表中的多列信息</vt:lpstr>
      <vt:lpstr>2）数学运算</vt:lpstr>
      <vt:lpstr>3）列的别名</vt:lpstr>
      <vt:lpstr>3）列的别名</vt:lpstr>
      <vt:lpstr>4）去重</vt:lpstr>
      <vt:lpstr>5）连接符</vt:lpstr>
      <vt:lpstr>带条件的查询</vt:lpstr>
      <vt:lpstr>1）使用比较谓词的查询</vt:lpstr>
      <vt:lpstr>2）使用 BETWEEN谓词的查询</vt:lpstr>
      <vt:lpstr>3）使用IN谓词的查询</vt:lpstr>
      <vt:lpstr>4）使用LIKE谓词的查询</vt:lpstr>
      <vt:lpstr>4）使用LIKE谓词的查询</vt:lpstr>
      <vt:lpstr>4）使用LIKE谓词的查询</vt:lpstr>
      <vt:lpstr>5）使用NULL谓词的查询</vt:lpstr>
      <vt:lpstr>6）逻辑运算符 AND</vt:lpstr>
      <vt:lpstr>6）逻辑运算符 OR</vt:lpstr>
      <vt:lpstr>任务工单</vt:lpstr>
      <vt:lpstr>任务6.2 使用连接查询</vt:lpstr>
      <vt:lpstr>6.2.1交叉连接</vt:lpstr>
      <vt:lpstr>1.无过滤条件</vt:lpstr>
      <vt:lpstr>2.有过滤条件</vt:lpstr>
      <vt:lpstr>2.有过滤条件</vt:lpstr>
      <vt:lpstr>6.2.2自然连接</vt:lpstr>
      <vt:lpstr>6.2.3 USING子句</vt:lpstr>
      <vt:lpstr>6.2.4 ON子句</vt:lpstr>
      <vt:lpstr>6.2.4 ON子句</vt:lpstr>
      <vt:lpstr>6.2.5自连接</vt:lpstr>
      <vt:lpstr>6.2.6内连接（INNER JOIN）</vt:lpstr>
      <vt:lpstr>6.2.6内连接（INNER JOIN）</vt:lpstr>
      <vt:lpstr>外连接（OUTER JOIN）</vt:lpstr>
      <vt:lpstr>6.2.7左外连接</vt:lpstr>
      <vt:lpstr>6.2.8右外连接</vt:lpstr>
      <vt:lpstr>6.2.9全外连接</vt:lpstr>
      <vt:lpstr>任务工单</vt:lpstr>
      <vt:lpstr>任务6.3 使用嵌套查询</vt:lpstr>
      <vt:lpstr>任务6.3 使用嵌套查询</vt:lpstr>
      <vt:lpstr>6.3.1标量子查询</vt:lpstr>
      <vt:lpstr>6.3.2表子查询</vt:lpstr>
      <vt:lpstr>1.IN/NOT IN</vt:lpstr>
      <vt:lpstr>1.IN/NOT IN</vt:lpstr>
      <vt:lpstr>1.IN/NOT IN</vt:lpstr>
      <vt:lpstr>1.IN/NOT IN</vt:lpstr>
      <vt:lpstr>2.ALL</vt:lpstr>
      <vt:lpstr>3.ANY或SOME</vt:lpstr>
      <vt:lpstr>4.EXISTS</vt:lpstr>
      <vt:lpstr>任务工单</vt:lpstr>
      <vt:lpstr>任务6.4 使用高级查询</vt:lpstr>
      <vt:lpstr>6.4.1排序</vt:lpstr>
      <vt:lpstr>6.4.1排序</vt:lpstr>
      <vt:lpstr>6.4.2分组函数</vt:lpstr>
      <vt:lpstr>6.4.2分组函数</vt:lpstr>
      <vt:lpstr>6.4.2分组函数</vt:lpstr>
      <vt:lpstr>6.4.2分组函数</vt:lpstr>
      <vt:lpstr>6.4.3复合查询</vt:lpstr>
      <vt:lpstr>6.4.3复合查询</vt:lpstr>
      <vt:lpstr>6.4.3复合查询</vt:lpstr>
      <vt:lpstr>6.4.3复合查询</vt:lpstr>
      <vt:lpstr>任务工单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网站后台开发PHP</dc:title>
  <dc:creator>USER</dc:creator>
  <cp:lastModifiedBy>李 超</cp:lastModifiedBy>
  <cp:revision>665</cp:revision>
  <dcterms:created xsi:type="dcterms:W3CDTF">2011-04-17T02:34:00Z</dcterms:created>
  <dcterms:modified xsi:type="dcterms:W3CDTF">2023-05-06T01:20:32Z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49D93250966748F186D4ED92B5D84637_12</vt:lpwstr>
  </property>
</Properties>
</file>