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41"/>
  </p:notesMasterIdLst>
  <p:sldIdLst>
    <p:sldId id="256" r:id="rId3"/>
    <p:sldId id="658" r:id="rId4"/>
    <p:sldId id="648" r:id="rId5"/>
    <p:sldId id="649" r:id="rId6"/>
    <p:sldId id="656" r:id="rId7"/>
    <p:sldId id="657" r:id="rId8"/>
    <p:sldId id="651" r:id="rId9"/>
    <p:sldId id="659" r:id="rId10"/>
    <p:sldId id="660" r:id="rId11"/>
    <p:sldId id="661" r:id="rId12"/>
    <p:sldId id="662" r:id="rId13"/>
    <p:sldId id="663" r:id="rId14"/>
    <p:sldId id="664" r:id="rId15"/>
    <p:sldId id="665" r:id="rId16"/>
    <p:sldId id="666" r:id="rId17"/>
    <p:sldId id="667" r:id="rId18"/>
    <p:sldId id="668" r:id="rId19"/>
    <p:sldId id="669" r:id="rId20"/>
    <p:sldId id="670" r:id="rId21"/>
    <p:sldId id="673" r:id="rId22"/>
    <p:sldId id="674" r:id="rId23"/>
    <p:sldId id="671" r:id="rId24"/>
    <p:sldId id="675" r:id="rId25"/>
    <p:sldId id="676" r:id="rId26"/>
    <p:sldId id="677" r:id="rId27"/>
    <p:sldId id="678" r:id="rId28"/>
    <p:sldId id="679" r:id="rId29"/>
    <p:sldId id="680" r:id="rId30"/>
    <p:sldId id="681" r:id="rId31"/>
    <p:sldId id="682" r:id="rId32"/>
    <p:sldId id="683" r:id="rId33"/>
    <p:sldId id="684" r:id="rId34"/>
    <p:sldId id="685" r:id="rId35"/>
    <p:sldId id="686" r:id="rId36"/>
    <p:sldId id="687" r:id="rId37"/>
    <p:sldId id="688" r:id="rId38"/>
    <p:sldId id="689" r:id="rId39"/>
    <p:sldId id="276" r:id="rId40"/>
  </p:sldIdLst>
  <p:sldSz cx="9144000" cy="6858000" type="screen4x3"/>
  <p:notesSz cx="6858000" cy="9144000"/>
  <p:custDataLst>
    <p:tags r:id="rId42"/>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FF3300"/>
    <a:srgbClr val="66CCFF"/>
    <a:srgbClr val="CCECFF"/>
    <a:srgbClr val="FFCCFF"/>
    <a:srgbClr val="CC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3"/>
    <p:restoredTop sz="94660"/>
  </p:normalViewPr>
  <p:slideViewPr>
    <p:cSldViewPr showGuides="1">
      <p:cViewPr varScale="1">
        <p:scale>
          <a:sx n="80" d="100"/>
          <a:sy n="80" d="100"/>
        </p:scale>
        <p:origin x="1584" y="67"/>
      </p:cViewPr>
      <p:guideLst>
        <p:guide orient="horz" pos="2207"/>
        <p:guide pos="288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2023/8/11</a:t>
            </a:fld>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pn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anose="020B0604020202020204" pitchFamily="34" charset="0"/>
                <a:ea typeface="宋体" panose="02010600030101010101" pitchFamily="2" charset="-122"/>
              </a:rPr>
              <a:t>－达梦数据库</a:t>
            </a:r>
            <a:r>
              <a:rPr lang="en-US" altLang="zh-CN" sz="2800" b="1" dirty="0">
                <a:latin typeface="Arial" panose="020B0604020202020204" pitchFamily="34" charset="0"/>
              </a:rPr>
              <a:t>DM8</a:t>
            </a:r>
            <a:r>
              <a:rPr lang="zh-CN" altLang="en-US" sz="2800" b="1" dirty="0">
                <a:latin typeface="Arial" panose="020B0604020202020204" pitchFamily="34" charset="0"/>
                <a:ea typeface="宋体" panose="02010600030101010101" pitchFamily="2" charset="-122"/>
              </a:rPr>
              <a:t>－</a:t>
            </a:r>
          </a:p>
        </p:txBody>
      </p:sp>
      <p:sp>
        <p:nvSpPr>
          <p:cNvPr id="2" name="文本框 1"/>
          <p:cNvSpPr txBox="1"/>
          <p:nvPr/>
        </p:nvSpPr>
        <p:spPr>
          <a:xfrm>
            <a:off x="6372225" y="357314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latin typeface="+mn-lt"/>
                <a:ea typeface="+mn-ea"/>
                <a:sym typeface="+mn-ea"/>
              </a:rPr>
              <a:t>8 </a:t>
            </a:r>
            <a:r>
              <a:rPr kumimoji="1" lang="zh-CN" altLang="en-US" b="1" dirty="0">
                <a:latin typeface="+mn-lt"/>
                <a:ea typeface="+mn-ea"/>
                <a:sym typeface="+mn-ea"/>
              </a:rPr>
              <a:t>备份与恢复</a:t>
            </a:r>
            <a:endParaRPr kumimoji="1" lang="zh-CN" altLang="en-US" b="1" dirty="0">
              <a:solidFill>
                <a:schemeClr val="bg1"/>
              </a:solidFill>
              <a:latin typeface="+mn-lt"/>
              <a:ea typeface="+mn-ea"/>
              <a:sym typeface="+mn-ea"/>
            </a:endParaRPr>
          </a:p>
        </p:txBody>
      </p:sp>
      <p:sp>
        <p:nvSpPr>
          <p:cNvPr id="5" name="文本框 4"/>
          <p:cNvSpPr txBox="1"/>
          <p:nvPr>
            <p:custDataLst>
              <p:tags r:id="rId1"/>
            </p:custDataLst>
          </p:nvPr>
        </p:nvSpPr>
        <p:spPr>
          <a:xfrm>
            <a:off x="6443980" y="429323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作者：王跃胜</a:t>
            </a: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b="1" kern="100" dirty="0">
                <a:effectLst/>
                <a:latin typeface="Calibri" panose="020F0502020204030204" pitchFamily="34" charset="0"/>
                <a:cs typeface="Times New Roman" panose="02020603050405020304" pitchFamily="18" charset="0"/>
              </a:rPr>
              <a:t>8.2</a:t>
            </a: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了解还原与恢复</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251520" y="1700808"/>
            <a:ext cx="7986340" cy="3684983"/>
          </a:xfrm>
          <a:prstGeom prst="rect">
            <a:avLst/>
          </a:prstGeom>
          <a:noFill/>
        </p:spPr>
        <p:txBody>
          <a:bodyPr wrap="square">
            <a:spAutoFit/>
          </a:bodyPr>
          <a:lstStyle/>
          <a:p>
            <a:pPr indent="356870" algn="just">
              <a:lnSpc>
                <a:spcPct val="156000"/>
              </a:lnSpc>
              <a:spcBef>
                <a:spcPts val="1400"/>
              </a:spcBef>
              <a:spcAft>
                <a:spcPts val="1450"/>
              </a:spcAft>
            </a:pPr>
            <a:r>
              <a:rPr lang="en-US" altLang="zh-CN" sz="1800" b="1" kern="100" dirty="0">
                <a:solidFill>
                  <a:schemeClr val="accent4"/>
                </a:solidFill>
                <a:effectLst/>
                <a:latin typeface="Cambria" panose="02040503050406030204" pitchFamily="18" charset="0"/>
              </a:rPr>
              <a:t>8.2.1</a:t>
            </a:r>
            <a:r>
              <a:rPr lang="zh-CN" altLang="zh-CN" sz="1800" b="1" kern="100" dirty="0">
                <a:solidFill>
                  <a:schemeClr val="accent4"/>
                </a:solidFill>
                <a:effectLst/>
                <a:latin typeface="Cambria" panose="02040503050406030204" pitchFamily="18" charset="0"/>
                <a:ea typeface="宋体" panose="02010600030101010101" pitchFamily="2" charset="-122"/>
              </a:rPr>
              <a:t>逻辑还原和物理还原</a:t>
            </a:r>
            <a:endParaRPr lang="en-US" altLang="zh-CN" sz="1800" b="1" kern="100" dirty="0">
              <a:solidFill>
                <a:schemeClr val="accent4"/>
              </a:solidFill>
              <a:effectLst/>
              <a:latin typeface="Cambria" panose="02040503050406030204" pitchFamily="18" charset="0"/>
              <a:ea typeface="宋体" panose="02010600030101010101" pitchFamily="2" charset="-122"/>
            </a:endParaRPr>
          </a:p>
          <a:p>
            <a:pPr indent="356870" algn="just">
              <a:lnSpc>
                <a:spcPct val="156000"/>
              </a:lnSpc>
              <a:spcBef>
                <a:spcPts val="1400"/>
              </a:spcBef>
              <a:spcAft>
                <a:spcPts val="1450"/>
              </a:spcAft>
            </a:pPr>
            <a:r>
              <a:rPr lang="en-US" altLang="zh-CN" sz="1800" b="1" kern="100" dirty="0">
                <a:solidFill>
                  <a:schemeClr val="accent4"/>
                </a:solidFill>
                <a:effectLst/>
                <a:latin typeface="Cambria" panose="02040503050406030204" pitchFamily="18" charset="0"/>
              </a:rPr>
              <a:t>8.2.2</a:t>
            </a:r>
            <a:r>
              <a:rPr lang="zh-CN" altLang="zh-CN" sz="1800" b="1" kern="100" dirty="0">
                <a:solidFill>
                  <a:schemeClr val="accent4"/>
                </a:solidFill>
                <a:effectLst/>
                <a:latin typeface="Cambria" panose="02040503050406030204" pitchFamily="18" charset="0"/>
                <a:ea typeface="宋体" panose="02010600030101010101" pitchFamily="2" charset="-122"/>
              </a:rPr>
              <a:t>联机还原和脱机还原</a:t>
            </a:r>
            <a:endParaRPr lang="zh-CN" altLang="zh-CN" sz="1800" b="1" kern="100" dirty="0">
              <a:solidFill>
                <a:schemeClr val="accent4"/>
              </a:solidFill>
              <a:effectLst/>
              <a:latin typeface="Cambria" panose="02040503050406030204" pitchFamily="18" charset="0"/>
            </a:endParaRPr>
          </a:p>
          <a:p>
            <a:pPr indent="356870" algn="just">
              <a:lnSpc>
                <a:spcPct val="156000"/>
              </a:lnSpc>
              <a:spcBef>
                <a:spcPts val="1400"/>
              </a:spcBef>
              <a:spcAft>
                <a:spcPts val="1450"/>
              </a:spcAft>
            </a:pPr>
            <a:r>
              <a:rPr lang="en-US" altLang="zh-CN" sz="1800" b="1" kern="100" dirty="0">
                <a:solidFill>
                  <a:schemeClr val="accent4"/>
                </a:solidFill>
                <a:effectLst/>
                <a:latin typeface="Cambria" panose="02040503050406030204" pitchFamily="18" charset="0"/>
              </a:rPr>
              <a:t>8.2.3</a:t>
            </a:r>
            <a:r>
              <a:rPr lang="zh-CN" altLang="zh-CN" sz="1800" b="1" kern="100" dirty="0">
                <a:solidFill>
                  <a:schemeClr val="accent4"/>
                </a:solidFill>
                <a:effectLst/>
                <a:latin typeface="Cambria" panose="02040503050406030204" pitchFamily="18" charset="0"/>
                <a:ea typeface="宋体" panose="02010600030101010101" pitchFamily="2" charset="-122"/>
              </a:rPr>
              <a:t>数据还原和归档日志还原</a:t>
            </a:r>
            <a:endParaRPr lang="zh-CN" altLang="zh-CN" sz="1800" b="1" kern="100" dirty="0">
              <a:solidFill>
                <a:schemeClr val="accent4"/>
              </a:solidFill>
              <a:effectLst/>
              <a:latin typeface="Cambria" panose="02040503050406030204" pitchFamily="18" charset="0"/>
            </a:endParaRPr>
          </a:p>
          <a:p>
            <a:pPr indent="356870" algn="just">
              <a:lnSpc>
                <a:spcPct val="156000"/>
              </a:lnSpc>
              <a:spcBef>
                <a:spcPts val="1400"/>
              </a:spcBef>
              <a:spcAft>
                <a:spcPts val="1450"/>
              </a:spcAft>
            </a:pPr>
            <a:r>
              <a:rPr lang="en-US" altLang="zh-CN" sz="1800" b="1" kern="100" dirty="0">
                <a:solidFill>
                  <a:schemeClr val="accent4"/>
                </a:solidFill>
                <a:effectLst/>
                <a:latin typeface="Cambria" panose="02040503050406030204" pitchFamily="18" charset="0"/>
              </a:rPr>
              <a:t>8.2.4</a:t>
            </a:r>
            <a:r>
              <a:rPr lang="zh-CN" altLang="zh-CN" sz="1800" b="1" kern="100" dirty="0">
                <a:solidFill>
                  <a:schemeClr val="accent4"/>
                </a:solidFill>
                <a:effectLst/>
                <a:latin typeface="Cambria" panose="02040503050406030204" pitchFamily="18" charset="0"/>
                <a:ea typeface="宋体" panose="02010600030101010101" pitchFamily="2" charset="-122"/>
              </a:rPr>
              <a:t>完全还原和增量还原</a:t>
            </a:r>
            <a:endParaRPr lang="zh-CN" altLang="zh-CN" sz="1800" b="1" kern="100" dirty="0">
              <a:solidFill>
                <a:schemeClr val="accent4"/>
              </a:solidFill>
              <a:effectLst/>
              <a:latin typeface="Cambria" panose="02040503050406030204" pitchFamily="18" charset="0"/>
            </a:endParaRPr>
          </a:p>
          <a:p>
            <a:pPr indent="356870" algn="just">
              <a:lnSpc>
                <a:spcPct val="156000"/>
              </a:lnSpc>
              <a:spcBef>
                <a:spcPts val="1400"/>
              </a:spcBef>
              <a:spcAft>
                <a:spcPts val="1450"/>
              </a:spcAft>
            </a:pPr>
            <a:endParaRPr lang="zh-CN" altLang="zh-CN" sz="1800" b="1" kern="100" dirty="0">
              <a:solidFill>
                <a:schemeClr val="accent4"/>
              </a:solidFill>
              <a:effectLst/>
              <a:latin typeface="Cambria" panose="02040503050406030204" pitchFamily="18" charset="0"/>
            </a:endParaRPr>
          </a:p>
        </p:txBody>
      </p:sp>
    </p:spTree>
    <p:extLst>
      <p:ext uri="{BB962C8B-B14F-4D97-AF65-F5344CB8AC3E}">
        <p14:creationId xmlns:p14="http://schemas.microsoft.com/office/powerpoint/2010/main" val="3924957593"/>
      </p:ext>
    </p:extLst>
  </p:cSld>
  <p:clrMapOvr>
    <a:masterClrMapping/>
  </p:clrMapOvr>
  <p:transition spd="med">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sz="3600" b="1" kern="100" dirty="0">
                <a:effectLst/>
                <a:latin typeface="Cambria" panose="02040503050406030204" pitchFamily="18" charset="0"/>
              </a:rPr>
              <a:t>8.2.1</a:t>
            </a:r>
            <a:r>
              <a:rPr lang="zh-CN" altLang="zh-CN" sz="3600" b="1" kern="100" dirty="0">
                <a:effectLst/>
                <a:latin typeface="Cambria" panose="02040503050406030204" pitchFamily="18" charset="0"/>
                <a:ea typeface="宋体" panose="02010600030101010101" pitchFamily="2" charset="-122"/>
              </a:rPr>
              <a:t>逻辑还原和物理还原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403225" y="1844824"/>
            <a:ext cx="7986340" cy="2677656"/>
          </a:xfrm>
          <a:prstGeom prst="rect">
            <a:avLst/>
          </a:prstGeom>
          <a:noFill/>
        </p:spPr>
        <p:txBody>
          <a:bodyPr wrap="square">
            <a:spAutoFit/>
          </a:bodyPr>
          <a:lstStyle/>
          <a:p>
            <a:r>
              <a:rPr lang="en-US"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逻辑还原是逻辑备份的逆过程，逻辑还原就是使用</a:t>
            </a:r>
            <a:r>
              <a:rPr lang="en-US" altLang="zh-CN" sz="2800" kern="100" dirty="0">
                <a:solidFill>
                  <a:schemeClr val="tx1"/>
                </a:solidFill>
                <a:effectLst/>
                <a:latin typeface="Times New Roman" panose="02020603050405020304" pitchFamily="18" charset="0"/>
                <a:ea typeface="宋体" panose="02010600030101010101" pitchFamily="2" charset="-122"/>
              </a:rPr>
              <a:t> </a:t>
            </a:r>
            <a:r>
              <a:rPr lang="en-US" altLang="zh-CN" sz="2800" kern="100" dirty="0" err="1">
                <a:solidFill>
                  <a:schemeClr val="tx1"/>
                </a:solidFill>
                <a:effectLst/>
                <a:latin typeface="Times New Roman" panose="02020603050405020304" pitchFamily="18" charset="0"/>
                <a:ea typeface="宋体" panose="02010600030101010101" pitchFamily="2" charset="-122"/>
              </a:rPr>
              <a:t>dimp</a:t>
            </a:r>
            <a:r>
              <a:rPr lang="en-US" altLang="zh-CN" sz="2800" kern="100" dirty="0">
                <a:solidFill>
                  <a:schemeClr val="tx1"/>
                </a:solidFill>
                <a:effectLst/>
                <a:latin typeface="Times New Roman" panose="02020603050405020304" pitchFamily="18" charset="0"/>
                <a:ea typeface="宋体" panose="02010600030101010101" pitchFamily="2" charset="-122"/>
              </a:rPr>
              <a:t>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工具，把</a:t>
            </a:r>
            <a:r>
              <a:rPr lang="en-US" altLang="zh-CN" sz="2800" kern="100" dirty="0">
                <a:solidFill>
                  <a:schemeClr val="tx1"/>
                </a:solidFill>
                <a:effectLst/>
                <a:latin typeface="Times New Roman" panose="02020603050405020304" pitchFamily="18" charset="0"/>
                <a:ea typeface="宋体" panose="02010600030101010101" pitchFamily="2" charset="-122"/>
              </a:rPr>
              <a:t> </a:t>
            </a:r>
            <a:r>
              <a:rPr lang="en-US" altLang="zh-CN" sz="2800" kern="100" dirty="0" err="1">
                <a:solidFill>
                  <a:schemeClr val="tx1"/>
                </a:solidFill>
                <a:effectLst/>
                <a:latin typeface="Times New Roman" panose="02020603050405020304" pitchFamily="18" charset="0"/>
                <a:ea typeface="宋体" panose="02010600030101010101" pitchFamily="2" charset="-122"/>
              </a:rPr>
              <a:t>dexp</a:t>
            </a:r>
            <a:r>
              <a:rPr lang="en-US" altLang="zh-CN" sz="2800" kern="100" dirty="0">
                <a:solidFill>
                  <a:schemeClr val="tx1"/>
                </a:solidFill>
                <a:effectLst/>
                <a:latin typeface="Times New Roman" panose="02020603050405020304" pitchFamily="18" charset="0"/>
                <a:ea typeface="宋体" panose="02010600030101010101" pitchFamily="2" charset="-122"/>
              </a:rPr>
              <a:t>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导出的备份数据重新导入到目标数据库。物理还原是物理备份的逆过程，物理还原一般通过</a:t>
            </a:r>
            <a:r>
              <a:rPr lang="en-US" altLang="zh-CN" sz="2800" kern="100" dirty="0">
                <a:solidFill>
                  <a:schemeClr val="tx1"/>
                </a:solidFill>
                <a:effectLst/>
                <a:latin typeface="Times New Roman" panose="02020603050405020304" pitchFamily="18" charset="0"/>
                <a:ea typeface="宋体" panose="02010600030101010101" pitchFamily="2" charset="-122"/>
              </a:rPr>
              <a:t> DMRMAN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工具（或者</a:t>
            </a:r>
            <a:r>
              <a:rPr lang="en-US" altLang="zh-CN" sz="2800" kern="100" dirty="0">
                <a:solidFill>
                  <a:schemeClr val="tx1"/>
                </a:solidFill>
                <a:effectLst/>
                <a:latin typeface="Times New Roman" panose="02020603050405020304" pitchFamily="18" charset="0"/>
                <a:ea typeface="宋体" panose="02010600030101010101" pitchFamily="2" charset="-122"/>
              </a:rPr>
              <a:t> SQL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语句），把备份集中的数据内容（数据文件、数据页、归档文件）重新拷贝、写入目标文件。</a:t>
            </a:r>
            <a:endParaRPr lang="zh-CN" altLang="en-US" sz="2800" dirty="0">
              <a:solidFill>
                <a:schemeClr val="tx1"/>
              </a:solidFill>
            </a:endParaRPr>
          </a:p>
        </p:txBody>
      </p:sp>
    </p:spTree>
    <p:extLst>
      <p:ext uri="{BB962C8B-B14F-4D97-AF65-F5344CB8AC3E}">
        <p14:creationId xmlns:p14="http://schemas.microsoft.com/office/powerpoint/2010/main" val="921284962"/>
      </p:ext>
    </p:extLst>
  </p:cSld>
  <p:clrMapOvr>
    <a:masterClrMapping/>
  </p:clrMapOvr>
  <p:transition spd="med">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sz="3600" b="1" kern="100" dirty="0">
                <a:effectLst/>
                <a:latin typeface="Cambria" panose="02040503050406030204" pitchFamily="18" charset="0"/>
              </a:rPr>
              <a:t>8.2.2</a:t>
            </a:r>
            <a:r>
              <a:rPr lang="zh-CN" altLang="zh-CN" sz="3600" b="1" kern="100" dirty="0">
                <a:effectLst/>
                <a:latin typeface="Cambria" panose="02040503050406030204" pitchFamily="18" charset="0"/>
                <a:ea typeface="宋体" panose="02010600030101010101" pitchFamily="2" charset="-122"/>
              </a:rPr>
              <a:t>联机还原和脱机还原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2308324"/>
          </a:xfrm>
          <a:prstGeom prst="rect">
            <a:avLst/>
          </a:prstGeom>
          <a:noFill/>
        </p:spPr>
        <p:txBody>
          <a:bodyPr wrap="square">
            <a:spAutoFit/>
          </a:bodyPr>
          <a:lstStyle/>
          <a:p>
            <a:pPr indent="266700" algn="just"/>
            <a:r>
              <a:rPr lang="en-US" altLang="zh-CN" kern="100" dirty="0">
                <a:solidFill>
                  <a:schemeClr val="tx1"/>
                </a:solidFill>
                <a:effectLst/>
                <a:latin typeface="Times New Roman" panose="02020603050405020304" pitchFamily="18" charset="0"/>
                <a:ea typeface="宋体" panose="02010600030101010101" pitchFamily="2" charset="-122"/>
              </a:rPr>
              <a:t>   </a:t>
            </a:r>
            <a:r>
              <a:rPr lang="zh-CN" altLang="zh-CN" kern="100" dirty="0">
                <a:solidFill>
                  <a:schemeClr val="tx1"/>
                </a:solidFill>
                <a:effectLst/>
                <a:latin typeface="Times New Roman" panose="02020603050405020304" pitchFamily="18" charset="0"/>
                <a:ea typeface="宋体" panose="02010600030101010101" pitchFamily="2" charset="-122"/>
              </a:rPr>
              <a:t>联机还原指数据库处于运行状态时，通过</a:t>
            </a:r>
            <a:r>
              <a:rPr lang="en-US" altLang="zh-CN" kern="100" dirty="0">
                <a:solidFill>
                  <a:schemeClr val="tx1"/>
                </a:solidFill>
                <a:effectLst/>
                <a:latin typeface="Times New Roman" panose="02020603050405020304" pitchFamily="18" charset="0"/>
                <a:ea typeface="宋体" panose="02010600030101010101" pitchFamily="2" charset="-122"/>
              </a:rPr>
              <a:t> SQL </a:t>
            </a:r>
            <a:r>
              <a:rPr lang="zh-CN" altLang="zh-CN" kern="100" dirty="0">
                <a:solidFill>
                  <a:schemeClr val="tx1"/>
                </a:solidFill>
                <a:effectLst/>
                <a:latin typeface="Times New Roman" panose="02020603050405020304" pitchFamily="18" charset="0"/>
                <a:ea typeface="宋体" panose="02010600030101010101" pitchFamily="2" charset="-122"/>
              </a:rPr>
              <a:t>语句执行还原操作。表还原可以在联机状态下执行。脱机还原指数据库处于关闭状态时执行的还原操作，脱机还原通过</a:t>
            </a:r>
            <a:r>
              <a:rPr lang="en-US" altLang="zh-CN" kern="100" dirty="0">
                <a:solidFill>
                  <a:schemeClr val="tx1"/>
                </a:solidFill>
                <a:effectLst/>
                <a:latin typeface="Times New Roman" panose="02020603050405020304" pitchFamily="18" charset="0"/>
                <a:ea typeface="宋体" panose="02010600030101010101" pitchFamily="2" charset="-122"/>
              </a:rPr>
              <a:t> DMRMAN </a:t>
            </a:r>
            <a:r>
              <a:rPr lang="zh-CN" altLang="zh-CN" kern="100" dirty="0">
                <a:solidFill>
                  <a:schemeClr val="tx1"/>
                </a:solidFill>
                <a:effectLst/>
                <a:latin typeface="Times New Roman" panose="02020603050405020304" pitchFamily="18" charset="0"/>
                <a:ea typeface="宋体" panose="02010600030101010101" pitchFamily="2" charset="-122"/>
              </a:rPr>
              <a:t>工具进行。库备份、表空间备份和归档备份，可以执行脱机还原。脱机还原操作的目标库必须处于关闭状态。</a:t>
            </a:r>
          </a:p>
        </p:txBody>
      </p:sp>
    </p:spTree>
    <p:extLst>
      <p:ext uri="{BB962C8B-B14F-4D97-AF65-F5344CB8AC3E}">
        <p14:creationId xmlns:p14="http://schemas.microsoft.com/office/powerpoint/2010/main" val="884722544"/>
      </p:ext>
    </p:extLst>
  </p:cSld>
  <p:clrMapOvr>
    <a:masterClrMapping/>
  </p:clrMapOvr>
  <p:transition spd="med">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sz="3600" b="1" kern="100" dirty="0">
                <a:effectLst/>
                <a:latin typeface="Cambria" panose="02040503050406030204" pitchFamily="18" charset="0"/>
              </a:rPr>
              <a:t>8.2.3</a:t>
            </a:r>
            <a:r>
              <a:rPr lang="zh-CN" altLang="zh-CN" sz="3600" b="1" kern="100" dirty="0">
                <a:effectLst/>
                <a:latin typeface="Cambria" panose="02040503050406030204" pitchFamily="18" charset="0"/>
                <a:ea typeface="宋体" panose="02010600030101010101" pitchFamily="2" charset="-122"/>
              </a:rPr>
              <a:t>数据还原和归档日志还原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844824"/>
            <a:ext cx="7986340" cy="3416320"/>
          </a:xfrm>
          <a:prstGeom prst="rect">
            <a:avLst/>
          </a:prstGeom>
          <a:noFill/>
        </p:spPr>
        <p:txBody>
          <a:bodyPr wrap="square">
            <a:spAutoFit/>
          </a:bodyPr>
          <a:lstStyle/>
          <a:p>
            <a:r>
              <a:rPr lang="en-US"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根据备份集类型，数据还原可以分为库还原、表空间还原和表还原。库还原和表空间必须脱机执行；表还原操作只能联机执行。表空间还原的数据来源既可以是表空间备份集，也可以是库备份集。还原的目标表空间不能是</a:t>
            </a:r>
            <a:r>
              <a:rPr lang="en-US" altLang="zh-CN" kern="100" dirty="0">
                <a:solidFill>
                  <a:schemeClr val="tx1"/>
                </a:solidFill>
                <a:effectLst/>
                <a:latin typeface="Times New Roman" panose="02020603050405020304" pitchFamily="18" charset="0"/>
                <a:ea typeface="宋体" panose="02010600030101010101" pitchFamily="2" charset="-122"/>
              </a:rPr>
              <a:t> TEMP </a:t>
            </a:r>
            <a:r>
              <a:rPr lang="zh-CN"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表空间，只能是</a:t>
            </a:r>
            <a:r>
              <a:rPr lang="en-US" altLang="zh-CN" kern="100" dirty="0">
                <a:solidFill>
                  <a:schemeClr val="tx1"/>
                </a:solidFill>
                <a:effectLst/>
                <a:latin typeface="Times New Roman" panose="02020603050405020304" pitchFamily="18" charset="0"/>
                <a:ea typeface="宋体" panose="02010600030101010101" pitchFamily="2" charset="-122"/>
              </a:rPr>
              <a:t> MAIN</a:t>
            </a:r>
            <a:r>
              <a:rPr lang="zh-CN"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solidFill>
                  <a:schemeClr val="tx1"/>
                </a:solidFill>
                <a:effectLst/>
                <a:latin typeface="Times New Roman" panose="02020603050405020304" pitchFamily="18" charset="0"/>
                <a:ea typeface="宋体" panose="02010600030101010101" pitchFamily="2" charset="-122"/>
              </a:rPr>
              <a:t>SYSTEM</a:t>
            </a:r>
            <a:r>
              <a:rPr lang="zh-CN"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solidFill>
                  <a:schemeClr val="tx1"/>
                </a:solidFill>
                <a:effectLst/>
                <a:latin typeface="Times New Roman" panose="02020603050405020304" pitchFamily="18" charset="0"/>
                <a:ea typeface="宋体" panose="02010600030101010101" pitchFamily="2" charset="-122"/>
              </a:rPr>
              <a:t>ROLL </a:t>
            </a:r>
            <a:r>
              <a:rPr lang="zh-CN" altLang="zh-CN"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表空间，或者用户定义的表空间。表还原从表备份集读取数据，重新恢复目标表数据，还会在目标表上重建索引、约束。归档日志还原则将归档日志备份集中的归档日志内容，重新生成到指定目录中</a:t>
            </a:r>
            <a:endParaRPr lang="zh-CN" altLang="en-US" dirty="0">
              <a:solidFill>
                <a:schemeClr val="tx1"/>
              </a:solidFill>
            </a:endParaRPr>
          </a:p>
        </p:txBody>
      </p:sp>
    </p:spTree>
    <p:extLst>
      <p:ext uri="{BB962C8B-B14F-4D97-AF65-F5344CB8AC3E}">
        <p14:creationId xmlns:p14="http://schemas.microsoft.com/office/powerpoint/2010/main" val="1851704607"/>
      </p:ext>
    </p:extLst>
  </p:cSld>
  <p:clrMapOvr>
    <a:masterClrMapping/>
  </p:clrMapOvr>
  <p:transition spd="med">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sz="3600" b="1" kern="100" dirty="0">
                <a:effectLst/>
                <a:latin typeface="Cambria" panose="02040503050406030204" pitchFamily="18" charset="0"/>
              </a:rPr>
              <a:t>8.2.4</a:t>
            </a:r>
            <a:r>
              <a:rPr lang="zh-CN" altLang="zh-CN" sz="3600" b="1" kern="100" dirty="0">
                <a:effectLst/>
                <a:latin typeface="Cambria" panose="02040503050406030204" pitchFamily="18" charset="0"/>
                <a:ea typeface="宋体" panose="02010600030101010101" pitchFamily="2" charset="-122"/>
              </a:rPr>
              <a:t>完全还原和增量还原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844824"/>
            <a:ext cx="7986340" cy="2677656"/>
          </a:xfrm>
          <a:prstGeom prst="rect">
            <a:avLst/>
          </a:prstGeom>
          <a:noFill/>
        </p:spPr>
        <p:txBody>
          <a:bodyPr wrap="square">
            <a:spAutoFit/>
          </a:bodyPr>
          <a:lstStyle/>
          <a:p>
            <a:r>
              <a:rPr lang="en-US" altLang="zh-CN" kern="100" dirty="0">
                <a:solidFill>
                  <a:schemeClr val="tx1"/>
                </a:solidFill>
                <a:effectLst/>
                <a:latin typeface="Times New Roman" panose="02020603050405020304" pitchFamily="18" charset="0"/>
                <a:ea typeface="宋体" panose="02010600030101010101" pitchFamily="2" charset="-122"/>
              </a:rPr>
              <a:t>        </a:t>
            </a:r>
            <a:r>
              <a:rPr lang="zh-CN" altLang="zh-CN" kern="100" dirty="0">
                <a:solidFill>
                  <a:schemeClr val="tx1"/>
                </a:solidFill>
                <a:effectLst/>
                <a:latin typeface="Times New Roman" panose="02020603050405020304" pitchFamily="18" charset="0"/>
                <a:ea typeface="宋体" panose="02010600030101010101" pitchFamily="2" charset="-122"/>
              </a:rPr>
              <a:t>完全还原是指直接利用完全备份集进行数据还原操作。增量还原指通过增量备份集进行数据还原操作。但是考虑到增量备份集的基础一定是一个完全备份集，因此增量还原过程中隐含了一个完全还原操作。如果增量备份集的基备份集被删除了，那么单独使用这个增量备份集是无法进行还原操作的。</a:t>
            </a:r>
          </a:p>
          <a:p>
            <a:endParaRPr lang="zh-CN" altLang="en-US" dirty="0">
              <a:solidFill>
                <a:schemeClr val="tx1"/>
              </a:solidFill>
            </a:endParaRPr>
          </a:p>
        </p:txBody>
      </p:sp>
    </p:spTree>
    <p:extLst>
      <p:ext uri="{BB962C8B-B14F-4D97-AF65-F5344CB8AC3E}">
        <p14:creationId xmlns:p14="http://schemas.microsoft.com/office/powerpoint/2010/main" val="1342900163"/>
      </p:ext>
    </p:extLst>
  </p:cSld>
  <p:clrMapOvr>
    <a:masterClrMapping/>
  </p:clrMapOvr>
  <p:transition spd="med">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b="1" kern="100" dirty="0">
                <a:effectLst/>
                <a:latin typeface="Calibri" panose="020F0502020204030204" pitchFamily="34" charset="0"/>
                <a:cs typeface="Times New Roman" panose="02020603050405020304" pitchFamily="18" charset="0"/>
              </a:rPr>
              <a:t>8.3</a:t>
            </a: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掌握常用工具与方法</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403225" y="1700808"/>
            <a:ext cx="7986340" cy="3806555"/>
          </a:xfrm>
          <a:prstGeom prst="rect">
            <a:avLst/>
          </a:prstGeom>
          <a:noFill/>
        </p:spPr>
        <p:txBody>
          <a:bodyPr wrap="square">
            <a:spAutoFit/>
          </a:bodyPr>
          <a:lstStyle/>
          <a:p>
            <a:pPr indent="356870" algn="just">
              <a:lnSpc>
                <a:spcPct val="156000"/>
              </a:lnSpc>
              <a:spcBef>
                <a:spcPts val="1400"/>
              </a:spcBef>
              <a:spcAft>
                <a:spcPts val="1450"/>
              </a:spcAft>
            </a:pPr>
            <a:r>
              <a:rPr lang="en-US" altLang="zh-CN" sz="2800" b="1" kern="100" dirty="0">
                <a:solidFill>
                  <a:schemeClr val="tx1"/>
                </a:solidFill>
                <a:effectLst/>
                <a:latin typeface="Cambria" panose="02040503050406030204" pitchFamily="18" charset="0"/>
              </a:rPr>
              <a:t>8.3.1</a:t>
            </a:r>
            <a:r>
              <a:rPr lang="zh-CN" altLang="zh-CN" sz="2800" b="1" kern="100" dirty="0">
                <a:solidFill>
                  <a:schemeClr val="tx1"/>
                </a:solidFill>
                <a:effectLst/>
                <a:latin typeface="Cambria" panose="02040503050406030204" pitchFamily="18" charset="0"/>
                <a:ea typeface="宋体" panose="02010600030101010101" pitchFamily="2" charset="-122"/>
              </a:rPr>
              <a:t>常用工具</a:t>
            </a:r>
            <a:endParaRPr lang="en-US" altLang="zh-CN" sz="2800" b="1" kern="100" dirty="0">
              <a:solidFill>
                <a:schemeClr val="tx1"/>
              </a:solidFill>
              <a:effectLst/>
              <a:latin typeface="Cambria" panose="02040503050406030204" pitchFamily="18" charset="0"/>
              <a:ea typeface="宋体" panose="02010600030101010101" pitchFamily="2" charset="-122"/>
            </a:endParaRPr>
          </a:p>
          <a:p>
            <a:pPr indent="356870" algn="just">
              <a:lnSpc>
                <a:spcPct val="156000"/>
              </a:lnSpc>
              <a:spcBef>
                <a:spcPts val="1400"/>
              </a:spcBef>
              <a:spcAft>
                <a:spcPts val="1450"/>
              </a:spcAft>
            </a:pPr>
            <a:r>
              <a:rPr lang="en-US" altLang="zh-CN" sz="2800" b="1" kern="100" dirty="0">
                <a:solidFill>
                  <a:schemeClr val="tx1"/>
                </a:solidFill>
                <a:effectLst/>
                <a:latin typeface="Cambria" panose="02040503050406030204" pitchFamily="18" charset="0"/>
              </a:rPr>
              <a:t>8.3.2</a:t>
            </a:r>
            <a:r>
              <a:rPr lang="zh-CN" altLang="zh-CN" sz="2800" b="1" kern="100" dirty="0">
                <a:solidFill>
                  <a:schemeClr val="tx1"/>
                </a:solidFill>
                <a:effectLst/>
                <a:latin typeface="Cambria" panose="02040503050406030204" pitchFamily="18" charset="0"/>
                <a:ea typeface="宋体" panose="02010600030101010101" pitchFamily="2" charset="-122"/>
              </a:rPr>
              <a:t>数据库备份与还原</a:t>
            </a:r>
            <a:endParaRPr lang="en-US" altLang="zh-CN" sz="2800" b="1" kern="100" dirty="0">
              <a:solidFill>
                <a:schemeClr val="tx1"/>
              </a:solidFill>
              <a:effectLst/>
              <a:latin typeface="Cambria" panose="02040503050406030204" pitchFamily="18" charset="0"/>
              <a:ea typeface="宋体" panose="02010600030101010101" pitchFamily="2" charset="-122"/>
            </a:endParaRPr>
          </a:p>
          <a:p>
            <a:pPr indent="356870" algn="just">
              <a:lnSpc>
                <a:spcPct val="156000"/>
              </a:lnSpc>
              <a:spcBef>
                <a:spcPts val="1400"/>
              </a:spcBef>
              <a:spcAft>
                <a:spcPts val="1450"/>
              </a:spcAft>
            </a:pPr>
            <a:r>
              <a:rPr lang="en-US" altLang="zh-CN" sz="2800" b="1" kern="100" dirty="0">
                <a:solidFill>
                  <a:schemeClr val="tx1"/>
                </a:solidFill>
                <a:effectLst/>
                <a:latin typeface="Cambria" panose="02040503050406030204" pitchFamily="18" charset="0"/>
              </a:rPr>
              <a:t>8.3.3</a:t>
            </a:r>
            <a:r>
              <a:rPr lang="zh-CN" altLang="zh-CN" sz="2800" b="1" kern="100" dirty="0">
                <a:solidFill>
                  <a:schemeClr val="tx1"/>
                </a:solidFill>
                <a:effectLst/>
                <a:latin typeface="Cambria" panose="02040503050406030204" pitchFamily="18" charset="0"/>
                <a:ea typeface="宋体" panose="02010600030101010101" pitchFamily="2" charset="-122"/>
              </a:rPr>
              <a:t>表空间备份与还原</a:t>
            </a:r>
            <a:endParaRPr lang="zh-CN" altLang="zh-CN" sz="2800" b="1" kern="100" dirty="0">
              <a:solidFill>
                <a:schemeClr val="tx1"/>
              </a:solidFill>
              <a:effectLst/>
              <a:latin typeface="Cambria" panose="02040503050406030204" pitchFamily="18" charset="0"/>
            </a:endParaRPr>
          </a:p>
          <a:p>
            <a:pPr indent="356870" algn="just">
              <a:lnSpc>
                <a:spcPct val="156000"/>
              </a:lnSpc>
              <a:spcBef>
                <a:spcPts val="1400"/>
              </a:spcBef>
              <a:spcAft>
                <a:spcPts val="1450"/>
              </a:spcAft>
            </a:pPr>
            <a:r>
              <a:rPr lang="en-US" altLang="zh-CN" sz="2800" b="1" kern="100" dirty="0">
                <a:solidFill>
                  <a:schemeClr val="tx1"/>
                </a:solidFill>
                <a:effectLst/>
                <a:latin typeface="Cambria" panose="02040503050406030204" pitchFamily="18" charset="0"/>
              </a:rPr>
              <a:t>8.3.4</a:t>
            </a:r>
            <a:r>
              <a:rPr lang="zh-CN" altLang="zh-CN" sz="2800" b="1" kern="100" dirty="0">
                <a:solidFill>
                  <a:schemeClr val="tx1"/>
                </a:solidFill>
                <a:effectLst/>
                <a:latin typeface="Cambria" panose="02040503050406030204" pitchFamily="18" charset="0"/>
                <a:ea typeface="宋体" panose="02010600030101010101" pitchFamily="2" charset="-122"/>
              </a:rPr>
              <a:t>表备份与还原</a:t>
            </a:r>
            <a:endParaRPr lang="zh-CN" altLang="zh-CN" sz="2800" b="1" kern="100" dirty="0">
              <a:solidFill>
                <a:schemeClr val="tx1"/>
              </a:solidFill>
              <a:effectLst/>
              <a:latin typeface="Cambria" panose="02040503050406030204" pitchFamily="18" charset="0"/>
            </a:endParaRPr>
          </a:p>
        </p:txBody>
      </p:sp>
    </p:spTree>
    <p:extLst>
      <p:ext uri="{BB962C8B-B14F-4D97-AF65-F5344CB8AC3E}">
        <p14:creationId xmlns:p14="http://schemas.microsoft.com/office/powerpoint/2010/main" val="4256629249"/>
      </p:ext>
    </p:extLst>
  </p:cSld>
  <p:clrMapOvr>
    <a:masterClrMapping/>
  </p:clrMapOvr>
  <p:transition spd="med">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sz="3600" b="1" kern="100" dirty="0">
                <a:effectLst/>
                <a:latin typeface="Cambria" panose="02040503050406030204" pitchFamily="18" charset="0"/>
              </a:rPr>
              <a:t>8.3.1</a:t>
            </a:r>
            <a:r>
              <a:rPr lang="zh-CN" altLang="zh-CN" sz="3600" b="1" kern="100" dirty="0">
                <a:effectLst/>
                <a:latin typeface="Cambria" panose="02040503050406030204" pitchFamily="18" charset="0"/>
                <a:ea typeface="宋体" panose="02010600030101010101" pitchFamily="2" charset="-122"/>
              </a:rPr>
              <a:t>常用工具</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437902" y="1844824"/>
            <a:ext cx="7986340" cy="2246769"/>
          </a:xfrm>
          <a:prstGeom prst="rect">
            <a:avLst/>
          </a:prstGeom>
          <a:noFill/>
        </p:spPr>
        <p:txBody>
          <a:bodyPr wrap="square">
            <a:spAutoFit/>
          </a:bodyPr>
          <a:lstStyle/>
          <a:p>
            <a:pPr marL="1600200" lvl="3" indent="-228600" algn="just">
              <a:buFont typeface="+mj-lt"/>
              <a:buAutoNum type="arabicPeriod"/>
            </a:pPr>
            <a:r>
              <a:rPr lang="en-US" altLang="zh-CN" sz="2800" b="1" kern="100" dirty="0">
                <a:solidFill>
                  <a:schemeClr val="tx1"/>
                </a:solidFill>
                <a:effectLst/>
                <a:latin typeface="Times New Roman" panose="02020603050405020304" pitchFamily="18" charset="0"/>
                <a:ea typeface="宋体" panose="02010600030101010101" pitchFamily="2" charset="-122"/>
              </a:rPr>
              <a:t>DMRMAN</a:t>
            </a:r>
          </a:p>
          <a:p>
            <a:pPr marL="1600200" lvl="3" indent="-228600" algn="just">
              <a:buFont typeface="+mj-lt"/>
              <a:buAutoNum type="arabicPeriod"/>
            </a:pPr>
            <a:r>
              <a:rPr lang="en-US" altLang="zh-CN" sz="2800" b="1" kern="100" dirty="0">
                <a:solidFill>
                  <a:schemeClr val="tx1"/>
                </a:solidFill>
                <a:effectLst/>
                <a:latin typeface="Times New Roman" panose="02020603050405020304" pitchFamily="18" charset="0"/>
                <a:ea typeface="宋体" panose="02010600030101010101" pitchFamily="2" charset="-122"/>
              </a:rPr>
              <a:t>DISQL</a:t>
            </a:r>
            <a:endParaRPr lang="zh-CN" altLang="zh-CN" sz="2800" kern="100" dirty="0">
              <a:solidFill>
                <a:schemeClr val="tx1"/>
              </a:solidFill>
              <a:effectLst/>
              <a:latin typeface="Times New Roman" panose="02020603050405020304" pitchFamily="18" charset="0"/>
              <a:ea typeface="宋体" panose="02010600030101010101" pitchFamily="2" charset="-122"/>
            </a:endParaRPr>
          </a:p>
          <a:p>
            <a:pPr marL="1600200" lvl="3" indent="-228600" algn="just">
              <a:buFont typeface="+mj-lt"/>
              <a:buAutoNum type="arabicPeriod"/>
            </a:pPr>
            <a:r>
              <a:rPr lang="zh-CN" altLang="zh-CN" sz="2800" b="1" kern="100" dirty="0">
                <a:solidFill>
                  <a:schemeClr val="tx1"/>
                </a:solidFill>
                <a:effectLst/>
                <a:latin typeface="Times New Roman" panose="02020603050405020304" pitchFamily="18" charset="0"/>
                <a:ea typeface="宋体" panose="02010600030101010101" pitchFamily="2" charset="-122"/>
              </a:rPr>
              <a:t>交互查询工具</a:t>
            </a:r>
            <a:endParaRPr lang="zh-CN" altLang="zh-CN" sz="2800" kern="100" dirty="0">
              <a:solidFill>
                <a:schemeClr val="tx1"/>
              </a:solidFill>
              <a:effectLst/>
              <a:latin typeface="Times New Roman" panose="02020603050405020304" pitchFamily="18" charset="0"/>
              <a:ea typeface="宋体" panose="02010600030101010101" pitchFamily="2" charset="-122"/>
            </a:endParaRPr>
          </a:p>
          <a:p>
            <a:pPr marL="1600200" lvl="3" indent="-228600" algn="just">
              <a:buFont typeface="+mj-lt"/>
              <a:buAutoNum type="arabicPeriod"/>
            </a:pPr>
            <a:r>
              <a:rPr lang="en-US" altLang="zh-CN" sz="2800" b="1" kern="100" dirty="0">
                <a:solidFill>
                  <a:schemeClr val="tx1"/>
                </a:solidFill>
                <a:effectLst/>
                <a:latin typeface="Times New Roman" panose="02020603050405020304" pitchFamily="18" charset="0"/>
                <a:ea typeface="宋体" panose="02010600030101010101" pitchFamily="2" charset="-122"/>
              </a:rPr>
              <a:t>DM</a:t>
            </a:r>
            <a:r>
              <a:rPr lang="zh-CN" altLang="zh-CN" sz="2800" b="1" kern="100" dirty="0">
                <a:solidFill>
                  <a:schemeClr val="tx1"/>
                </a:solidFill>
                <a:effectLst/>
                <a:latin typeface="Times New Roman" panose="02020603050405020304" pitchFamily="18" charset="0"/>
                <a:ea typeface="宋体" panose="02010600030101010101" pitchFamily="2" charset="-122"/>
              </a:rPr>
              <a:t>控制台</a:t>
            </a:r>
            <a:endParaRPr lang="zh-CN" altLang="zh-CN" sz="2800" kern="100" dirty="0">
              <a:solidFill>
                <a:schemeClr val="tx1"/>
              </a:solidFill>
              <a:effectLst/>
              <a:latin typeface="Times New Roman" panose="02020603050405020304" pitchFamily="18" charset="0"/>
              <a:ea typeface="宋体" panose="02010600030101010101" pitchFamily="2" charset="-122"/>
            </a:endParaRPr>
          </a:p>
          <a:p>
            <a:pPr marL="1600200" lvl="3" indent="-228600" algn="just">
              <a:buFont typeface="+mj-lt"/>
              <a:buAutoNum type="arabicPeriod"/>
            </a:pPr>
            <a:r>
              <a:rPr lang="en-US" altLang="zh-CN" sz="2800" b="1" kern="100" dirty="0">
                <a:solidFill>
                  <a:schemeClr val="tx1"/>
                </a:solidFill>
                <a:effectLst/>
                <a:latin typeface="Times New Roman" panose="02020603050405020304" pitchFamily="18" charset="0"/>
                <a:ea typeface="宋体" panose="02010600030101010101" pitchFamily="2" charset="-122"/>
              </a:rPr>
              <a:t>DM</a:t>
            </a:r>
            <a:r>
              <a:rPr lang="zh-CN" altLang="zh-CN" sz="2800" b="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管理工具</a:t>
            </a:r>
            <a:endParaRPr lang="zh-CN" altLang="zh-CN" sz="2800" kern="100" dirty="0">
              <a:solidFill>
                <a:schemeClr val="tx1"/>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104750030"/>
      </p:ext>
    </p:extLst>
  </p:cSld>
  <p:clrMapOvr>
    <a:masterClrMapping/>
  </p:clrMapOvr>
  <p:transition spd="med">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8.3.2</a:t>
            </a:r>
            <a:r>
              <a:rPr lang="zh-CN" altLang="zh-CN" b="1" kern="100" dirty="0">
                <a:effectLst/>
                <a:latin typeface="Cambria" panose="02040503050406030204" pitchFamily="18" charset="0"/>
                <a:ea typeface="宋体" panose="02010600030101010101" pitchFamily="2" charset="-122"/>
              </a:rPr>
              <a:t>数据库备份与还原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830997"/>
          </a:xfrm>
          <a:prstGeom prst="rect">
            <a:avLst/>
          </a:prstGeom>
          <a:noFill/>
        </p:spPr>
        <p:txBody>
          <a:bodyPr wrap="square">
            <a:spAutoFit/>
          </a:bodyPr>
          <a:lstStyle/>
          <a:p>
            <a:pPr marL="342900" indent="-342900">
              <a:buFont typeface="Wingdings" panose="05000000000000000000" pitchFamily="2" charset="2"/>
              <a:buChar char="u"/>
            </a:pPr>
            <a:r>
              <a:rPr lang="zh-CN" altLang="en-US" dirty="0">
                <a:solidFill>
                  <a:schemeClr val="tx1"/>
                </a:solidFill>
              </a:rPr>
              <a:t>备份数据库</a:t>
            </a:r>
            <a:endParaRPr lang="en-US" altLang="zh-CN" dirty="0">
              <a:solidFill>
                <a:schemeClr val="tx1"/>
              </a:solidFill>
            </a:endParaRPr>
          </a:p>
          <a:p>
            <a:pPr marL="342900" indent="-342900">
              <a:buFont typeface="Wingdings" panose="05000000000000000000" pitchFamily="2" charset="2"/>
              <a:buChar char="u"/>
            </a:pPr>
            <a:r>
              <a:rPr lang="zh-CN" altLang="en-US" dirty="0">
                <a:solidFill>
                  <a:schemeClr val="tx1"/>
                </a:solidFill>
              </a:rPr>
              <a:t>还原数据库</a:t>
            </a:r>
          </a:p>
        </p:txBody>
      </p:sp>
    </p:spTree>
    <p:extLst>
      <p:ext uri="{BB962C8B-B14F-4D97-AF65-F5344CB8AC3E}">
        <p14:creationId xmlns:p14="http://schemas.microsoft.com/office/powerpoint/2010/main" val="4022945982"/>
      </p:ext>
    </p:extLst>
  </p:cSld>
  <p:clrMapOvr>
    <a:masterClrMapping/>
  </p:clrMapOvr>
  <p:transition spd="med">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8.3.2</a:t>
            </a:r>
            <a:r>
              <a:rPr lang="zh-CN" altLang="zh-CN" b="1" kern="100" dirty="0">
                <a:effectLst/>
                <a:latin typeface="Cambria" panose="02040503050406030204" pitchFamily="18" charset="0"/>
                <a:ea typeface="宋体" panose="02010600030101010101" pitchFamily="2" charset="-122"/>
              </a:rPr>
              <a:t>数据库备份与还原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700808"/>
            <a:ext cx="7986340" cy="3539430"/>
          </a:xfrm>
          <a:prstGeom prst="rect">
            <a:avLst/>
          </a:prstGeom>
          <a:noFill/>
        </p:spPr>
        <p:txBody>
          <a:bodyPr wrap="square">
            <a:spAutoFit/>
          </a:bodyPr>
          <a:lstStyle/>
          <a:p>
            <a:pPr algn="ctr"/>
            <a:r>
              <a:rPr lang="zh-CN" altLang="en-US" dirty="0">
                <a:solidFill>
                  <a:schemeClr val="tx1"/>
                </a:solidFill>
              </a:rPr>
              <a:t>备份</a:t>
            </a:r>
            <a:r>
              <a:rPr lang="zh-CN" altLang="en-US" b="1" dirty="0">
                <a:solidFill>
                  <a:schemeClr val="tx1"/>
                </a:solidFill>
              </a:rPr>
              <a:t>数据库</a:t>
            </a:r>
            <a:endParaRPr lang="en-US" altLang="zh-CN" b="1" dirty="0">
              <a:solidFill>
                <a:schemeClr val="tx1"/>
              </a:solidFill>
            </a:endParaRPr>
          </a:p>
          <a:p>
            <a:pPr marL="342900" indent="-342900">
              <a:buFont typeface="Arial" panose="020B0604020202020204" pitchFamily="34" charset="0"/>
              <a:buChar char="•"/>
            </a:pPr>
            <a:r>
              <a:rPr lang="zh-CN" altLang="en-US" dirty="0">
                <a:solidFill>
                  <a:schemeClr val="tx1"/>
                </a:solidFill>
              </a:rPr>
              <a:t>使用工具：</a:t>
            </a:r>
            <a:r>
              <a:rPr lang="en-US" altLang="zh-CN" dirty="0">
                <a:solidFill>
                  <a:schemeClr val="tx1"/>
                </a:solidFill>
              </a:rPr>
              <a:t>DMRMAN</a:t>
            </a:r>
          </a:p>
          <a:p>
            <a:pPr marL="342900" indent="-342900">
              <a:buFont typeface="Arial" panose="020B0604020202020204" pitchFamily="34" charset="0"/>
              <a:buChar char="•"/>
            </a:pPr>
            <a:r>
              <a:rPr lang="zh-CN" altLang="en-US" dirty="0">
                <a:solidFill>
                  <a:schemeClr val="tx1"/>
                </a:solidFill>
              </a:rPr>
              <a:t>步骤</a:t>
            </a:r>
            <a:endParaRPr lang="en-US" altLang="zh-CN" dirty="0">
              <a:solidFill>
                <a:schemeClr val="tx1"/>
              </a:solidFill>
            </a:endParaRPr>
          </a:p>
          <a:p>
            <a:pPr marL="457200" indent="-457200">
              <a:buFont typeface="+mj-ea"/>
              <a:buAutoNum type="circleNumDbPlain"/>
            </a:pPr>
            <a:r>
              <a:rPr lang="zh-CN" altLang="en-US" sz="2000" dirty="0">
                <a:solidFill>
                  <a:schemeClr val="tx1"/>
                </a:solidFill>
              </a:rPr>
              <a:t>停止服务</a:t>
            </a:r>
            <a:endParaRPr lang="en-US" altLang="zh-CN" sz="2000" dirty="0">
              <a:solidFill>
                <a:schemeClr val="tx1"/>
              </a:solidFill>
            </a:endParaRPr>
          </a:p>
          <a:p>
            <a:pPr marL="457200" indent="-457200">
              <a:buFont typeface="+mj-ea"/>
              <a:buAutoNum type="circleNumDbPlain"/>
            </a:pPr>
            <a:r>
              <a:rPr lang="zh-CN" altLang="en-US" sz="2000" dirty="0">
                <a:solidFill>
                  <a:schemeClr val="tx1"/>
                </a:solidFill>
              </a:rPr>
              <a:t>执行备份语句</a:t>
            </a:r>
            <a:endParaRPr lang="en-US" altLang="zh-CN" sz="2000" dirty="0">
              <a:solidFill>
                <a:schemeClr val="tx1"/>
              </a:solidFill>
            </a:endParaRPr>
          </a:p>
          <a:p>
            <a:pPr marL="457200" indent="-457200">
              <a:buFont typeface="+mj-ea"/>
              <a:buAutoNum type="circleNumDbPlain"/>
            </a:pPr>
            <a:r>
              <a:rPr lang="zh-CN" altLang="en-US" sz="2000" dirty="0">
                <a:solidFill>
                  <a:schemeClr val="tx1"/>
                </a:solidFill>
              </a:rPr>
              <a:t>查看备份集。</a:t>
            </a:r>
            <a:endParaRPr lang="en-US" altLang="zh-CN" sz="2000" dirty="0">
              <a:solidFill>
                <a:schemeClr val="tx1"/>
              </a:solidFill>
            </a:endParaRPr>
          </a:p>
          <a:p>
            <a:pPr marL="457200" indent="-457200">
              <a:buFont typeface="+mj-ea"/>
              <a:buAutoNum type="circleNumDbPlain"/>
            </a:pPr>
            <a:endParaRPr lang="en-US" altLang="zh-CN" sz="2000" dirty="0">
              <a:solidFill>
                <a:schemeClr val="tx1"/>
              </a:solidFill>
            </a:endParaRPr>
          </a:p>
          <a:p>
            <a:r>
              <a:rPr lang="zh-CN" altLang="en-US" sz="2000" dirty="0">
                <a:solidFill>
                  <a:schemeClr val="tx1"/>
                </a:solidFill>
              </a:rPr>
              <a:t>备注：备份语句如下</a:t>
            </a:r>
            <a:endParaRPr lang="en-US" altLang="zh-CN" sz="2000" dirty="0">
              <a:solidFill>
                <a:schemeClr val="tx1"/>
              </a:solidFill>
            </a:endParaRPr>
          </a:p>
          <a:p>
            <a:pPr indent="266700" algn="just"/>
            <a:r>
              <a:rPr lang="en-US" altLang="zh-CN" sz="1600" kern="100" dirty="0">
                <a:solidFill>
                  <a:srgbClr val="000000"/>
                </a:solidFill>
                <a:effectLst/>
                <a:latin typeface="Times New Roman" panose="02020603050405020304" pitchFamily="18" charset="0"/>
                <a:ea typeface="宋体" panose="02010600030101010101" pitchFamily="2" charset="-122"/>
              </a:rPr>
              <a:t>RMAN&gt;BACKUP DATABASE '/opt/</a:t>
            </a:r>
            <a:r>
              <a:rPr lang="en-US" altLang="zh-CN" sz="1600" kern="100" dirty="0" err="1">
                <a:solidFill>
                  <a:srgbClr val="000000"/>
                </a:solidFill>
                <a:effectLst/>
                <a:latin typeface="Times New Roman" panose="02020603050405020304" pitchFamily="18" charset="0"/>
                <a:ea typeface="宋体" panose="02010600030101010101" pitchFamily="2" charset="-122"/>
              </a:rPr>
              <a:t>dmdbms</a:t>
            </a:r>
            <a:r>
              <a:rPr lang="en-US" altLang="zh-CN" sz="1600" kern="100" dirty="0">
                <a:solidFill>
                  <a:srgbClr val="000000"/>
                </a:solidFill>
                <a:effectLst/>
                <a:latin typeface="Times New Roman" panose="02020603050405020304" pitchFamily="18" charset="0"/>
                <a:ea typeface="宋体" panose="02010600030101010101" pitchFamily="2" charset="-122"/>
              </a:rPr>
              <a:t>/data/DAMENG/dm.ini';--</a:t>
            </a:r>
            <a:r>
              <a:rPr lang="en-US" altLang="zh-CN" sz="1600" kern="100" dirty="0" err="1">
                <a:solidFill>
                  <a:srgbClr val="000000"/>
                </a:solidFill>
                <a:effectLst/>
                <a:latin typeface="Times New Roman" panose="02020603050405020304" pitchFamily="18" charset="0"/>
                <a:ea typeface="宋体" panose="02010600030101010101" pitchFamily="2" charset="-122"/>
              </a:rPr>
              <a:t>linux</a:t>
            </a:r>
            <a:r>
              <a:rPr lang="en-US" altLang="zh-CN" sz="1600" kern="100" dirty="0">
                <a:solidFill>
                  <a:srgbClr val="000000"/>
                </a:solidFill>
                <a:effectLst/>
                <a:latin typeface="Times New Roman" panose="02020603050405020304" pitchFamily="18" charset="0"/>
                <a:ea typeface="宋体" panose="02010600030101010101" pitchFamily="2" charset="-122"/>
              </a:rPr>
              <a:t> </a:t>
            </a:r>
            <a:r>
              <a:rPr lang="zh-CN" altLang="zh-CN" sz="1600" kern="100" dirty="0">
                <a:solidFill>
                  <a:srgbClr val="000000"/>
                </a:solidFill>
                <a:effectLst/>
                <a:latin typeface="Times New Roman" panose="02020603050405020304" pitchFamily="18" charset="0"/>
                <a:ea typeface="宋体" panose="02010600030101010101" pitchFamily="2" charset="-122"/>
              </a:rPr>
              <a:t>路径</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solidFill>
                  <a:srgbClr val="000000"/>
                </a:solidFill>
                <a:effectLst/>
                <a:latin typeface="Times New Roman" panose="02020603050405020304" pitchFamily="18" charset="0"/>
                <a:ea typeface="宋体" panose="02010600030101010101" pitchFamily="2" charset="-122"/>
              </a:rPr>
              <a:t>RMAN&gt;BACKUP DATABASE 'e:\</a:t>
            </a:r>
            <a:r>
              <a:rPr lang="en-US" altLang="zh-CN" sz="1600" kern="100" dirty="0" err="1">
                <a:solidFill>
                  <a:srgbClr val="000000"/>
                </a:solidFill>
                <a:effectLst/>
                <a:latin typeface="Times New Roman" panose="02020603050405020304" pitchFamily="18" charset="0"/>
                <a:ea typeface="宋体" panose="02010600030101010101" pitchFamily="2" charset="-122"/>
              </a:rPr>
              <a:t>dameng</a:t>
            </a:r>
            <a:r>
              <a:rPr lang="en-US" altLang="zh-CN" sz="1600" kern="100" dirty="0">
                <a:solidFill>
                  <a:srgbClr val="000000"/>
                </a:solidFill>
                <a:effectLst/>
                <a:latin typeface="Times New Roman" panose="02020603050405020304" pitchFamily="18" charset="0"/>
                <a:ea typeface="宋体" panose="02010600030101010101" pitchFamily="2" charset="-122"/>
              </a:rPr>
              <a:t>\data\</a:t>
            </a:r>
            <a:r>
              <a:rPr lang="en-US" altLang="zh-CN" sz="1600" kern="100" dirty="0" err="1">
                <a:solidFill>
                  <a:srgbClr val="000000"/>
                </a:solidFill>
                <a:effectLst/>
                <a:latin typeface="Times New Roman" panose="02020603050405020304" pitchFamily="18" charset="0"/>
                <a:ea typeface="宋体" panose="02010600030101010101" pitchFamily="2" charset="-122"/>
              </a:rPr>
              <a:t>dameng</a:t>
            </a:r>
            <a:r>
              <a:rPr lang="en-US" altLang="zh-CN" sz="1600" kern="100" dirty="0">
                <a:solidFill>
                  <a:srgbClr val="000000"/>
                </a:solidFill>
                <a:effectLst/>
                <a:latin typeface="Times New Roman" panose="02020603050405020304" pitchFamily="18" charset="0"/>
                <a:ea typeface="宋体" panose="02010600030101010101" pitchFamily="2" charset="-122"/>
              </a:rPr>
              <a:t>\dm.ini';--windows </a:t>
            </a:r>
            <a:r>
              <a:rPr lang="zh-CN" altLang="zh-CN" sz="1600" kern="100" dirty="0">
                <a:solidFill>
                  <a:srgbClr val="000000"/>
                </a:solidFill>
                <a:effectLst/>
                <a:latin typeface="Times New Roman" panose="02020603050405020304" pitchFamily="18" charset="0"/>
                <a:ea typeface="宋体" panose="02010600030101010101" pitchFamily="2" charset="-122"/>
              </a:rPr>
              <a:t>路径</a:t>
            </a:r>
            <a:endParaRPr lang="zh-CN" altLang="zh-CN" sz="1600" kern="100" dirty="0">
              <a:effectLst/>
              <a:latin typeface="Times New Roman" panose="02020603050405020304" pitchFamily="18" charset="0"/>
              <a:ea typeface="宋体" panose="02010600030101010101" pitchFamily="2" charset="-122"/>
            </a:endParaRPr>
          </a:p>
          <a:p>
            <a:endParaRPr lang="en-US" altLang="zh-CN" sz="2000" dirty="0">
              <a:solidFill>
                <a:schemeClr val="tx1"/>
              </a:solidFill>
            </a:endParaRPr>
          </a:p>
        </p:txBody>
      </p:sp>
    </p:spTree>
    <p:extLst>
      <p:ext uri="{BB962C8B-B14F-4D97-AF65-F5344CB8AC3E}">
        <p14:creationId xmlns:p14="http://schemas.microsoft.com/office/powerpoint/2010/main" val="2774290419"/>
      </p:ext>
    </p:extLst>
  </p:cSld>
  <p:clrMapOvr>
    <a:masterClrMapping/>
  </p:clrMapOvr>
  <p:transition spd="med">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8.3.2</a:t>
            </a:r>
            <a:r>
              <a:rPr lang="zh-CN" altLang="zh-CN" b="1" kern="100" dirty="0">
                <a:effectLst/>
                <a:latin typeface="Cambria" panose="02040503050406030204" pitchFamily="18" charset="0"/>
                <a:ea typeface="宋体" panose="02010600030101010101" pitchFamily="2" charset="-122"/>
              </a:rPr>
              <a:t>数据库备份与还原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700808"/>
            <a:ext cx="7986340" cy="1938992"/>
          </a:xfrm>
          <a:prstGeom prst="rect">
            <a:avLst/>
          </a:prstGeom>
          <a:noFill/>
        </p:spPr>
        <p:txBody>
          <a:bodyPr wrap="square">
            <a:spAutoFit/>
          </a:bodyPr>
          <a:lstStyle/>
          <a:p>
            <a:pPr algn="ctr"/>
            <a:r>
              <a:rPr lang="zh-CN" altLang="en-US" b="1" dirty="0">
                <a:solidFill>
                  <a:schemeClr val="tx1"/>
                </a:solidFill>
              </a:rPr>
              <a:t>还原数据库</a:t>
            </a:r>
            <a:endParaRPr lang="en-US" altLang="zh-CN" b="1" dirty="0">
              <a:solidFill>
                <a:schemeClr val="tx1"/>
              </a:solidFill>
            </a:endParaRPr>
          </a:p>
          <a:p>
            <a:pPr marL="342900" indent="-342900">
              <a:buFont typeface="Arial" panose="020B0604020202020204" pitchFamily="34" charset="0"/>
              <a:buChar char="•"/>
            </a:pPr>
            <a:r>
              <a:rPr lang="zh-CN" altLang="en-US" dirty="0">
                <a:solidFill>
                  <a:schemeClr val="tx1"/>
                </a:solidFill>
              </a:rPr>
              <a:t>使用工具：管理控制台</a:t>
            </a:r>
            <a:endParaRPr lang="en-US" altLang="zh-CN" dirty="0">
              <a:solidFill>
                <a:schemeClr val="tx1"/>
              </a:solidFill>
            </a:endParaRPr>
          </a:p>
          <a:p>
            <a:pPr marL="342900" indent="-342900">
              <a:buFont typeface="Arial" panose="020B0604020202020204" pitchFamily="34" charset="0"/>
              <a:buChar char="•"/>
            </a:pPr>
            <a:r>
              <a:rPr lang="zh-CN" altLang="en-US" dirty="0">
                <a:solidFill>
                  <a:schemeClr val="tx1"/>
                </a:solidFill>
              </a:rPr>
              <a:t>步骤</a:t>
            </a:r>
            <a:r>
              <a:rPr lang="en-US" altLang="zh-CN" dirty="0">
                <a:solidFill>
                  <a:schemeClr val="tx1"/>
                </a:solidFill>
              </a:rPr>
              <a:t>1</a:t>
            </a:r>
          </a:p>
          <a:p>
            <a:endParaRPr lang="en-US" altLang="zh-CN" b="1" dirty="0">
              <a:solidFill>
                <a:schemeClr val="tx1"/>
              </a:solidFill>
            </a:endParaRPr>
          </a:p>
          <a:p>
            <a:endParaRPr lang="zh-CN" altLang="en-US" dirty="0">
              <a:solidFill>
                <a:schemeClr val="tx1"/>
              </a:solidFill>
            </a:endParaRPr>
          </a:p>
        </p:txBody>
      </p:sp>
      <p:pic>
        <p:nvPicPr>
          <p:cNvPr id="2" name="图片 1">
            <a:extLst>
              <a:ext uri="{FF2B5EF4-FFF2-40B4-BE49-F238E27FC236}">
                <a16:creationId xmlns:a16="http://schemas.microsoft.com/office/drawing/2014/main" id="{A6487822-5B2F-FA6B-F170-B89B1555B0E1}"/>
              </a:ext>
            </a:extLst>
          </p:cNvPr>
          <p:cNvPicPr>
            <a:picLocks noChangeAspect="1"/>
          </p:cNvPicPr>
          <p:nvPr/>
        </p:nvPicPr>
        <p:blipFill>
          <a:blip r:embed="rId2"/>
          <a:stretch>
            <a:fillRect/>
          </a:stretch>
        </p:blipFill>
        <p:spPr>
          <a:xfrm>
            <a:off x="971600" y="2866663"/>
            <a:ext cx="6768752" cy="3815822"/>
          </a:xfrm>
          <a:prstGeom prst="rect">
            <a:avLst/>
          </a:prstGeom>
        </p:spPr>
      </p:pic>
    </p:spTree>
    <p:extLst>
      <p:ext uri="{BB962C8B-B14F-4D97-AF65-F5344CB8AC3E}">
        <p14:creationId xmlns:p14="http://schemas.microsoft.com/office/powerpoint/2010/main" val="16821953"/>
      </p:ext>
    </p:extLst>
  </p:cSld>
  <p:clrMapOvr>
    <a:masterClrMapping/>
  </p:clrMapOvr>
  <p:transition spd="med">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397219"/>
            <a:ext cx="4724400" cy="685800"/>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797" name="文本框 141317"/>
            <p:cNvSpPr txBox="1"/>
            <p:nvPr/>
          </p:nvSpPr>
          <p:spPr>
            <a:xfrm>
              <a:off x="1680" y="1934"/>
              <a:ext cx="2160" cy="252"/>
            </a:xfrm>
            <a:prstGeom prst="rect">
              <a:avLst/>
            </a:prstGeom>
            <a:noFill/>
            <a:ln w="9525">
              <a:noFill/>
            </a:ln>
          </p:spPr>
          <p:txBody>
            <a:bodyPr anchor="t" anchorCtr="0">
              <a:spAutoFit/>
            </a:bodyPr>
            <a:lstStyle/>
            <a:p>
              <a:pPr eaLnBrk="0" hangingPunct="0"/>
              <a:r>
                <a:rPr lang="zh-CN" altLang="en-US" sz="2000" dirty="0">
                  <a:solidFill>
                    <a:schemeClr val="tx1"/>
                  </a:solidFill>
                </a:rPr>
                <a:t>任务</a:t>
              </a:r>
              <a:r>
                <a:rPr lang="en-US" altLang="zh-CN" sz="2000" dirty="0">
                  <a:solidFill>
                    <a:schemeClr val="tx1"/>
                  </a:solidFill>
                </a:rPr>
                <a:t>8.1 </a:t>
              </a:r>
              <a:r>
                <a:rPr lang="zh-CN" altLang="en-US" sz="2000" dirty="0">
                  <a:solidFill>
                    <a:schemeClr val="tx1"/>
                  </a:solidFill>
                </a:rPr>
                <a:t>认识备份</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798" name="文本框 14131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1</a:t>
              </a:r>
            </a:p>
          </p:txBody>
        </p:sp>
      </p:grpSp>
      <p:grpSp>
        <p:nvGrpSpPr>
          <p:cNvPr id="33799" name="组合 141319"/>
          <p:cNvGrpSpPr/>
          <p:nvPr/>
        </p:nvGrpSpPr>
        <p:grpSpPr>
          <a:xfrm>
            <a:off x="2133600" y="2483567"/>
            <a:ext cx="4724400" cy="685800"/>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2" name="文本框 141322"/>
            <p:cNvSpPr txBox="1"/>
            <p:nvPr/>
          </p:nvSpPr>
          <p:spPr>
            <a:xfrm>
              <a:off x="1680" y="1934"/>
              <a:ext cx="2160" cy="252"/>
            </a:xfrm>
            <a:prstGeom prst="rect">
              <a:avLst/>
            </a:prstGeom>
            <a:noFill/>
            <a:ln w="9525">
              <a:noFill/>
            </a:ln>
          </p:spPr>
          <p:txBody>
            <a:bodyPr anchor="t" anchorCtr="0">
              <a:spAutoFit/>
            </a:bodyPr>
            <a:lstStyle/>
            <a:p>
              <a:pPr algn="ctr" eaLnBrk="0" hangingPunct="0"/>
              <a:r>
                <a:rPr lang="zh-CN" altLang="en-US" sz="2000" dirty="0">
                  <a:solidFill>
                    <a:schemeClr val="tx1"/>
                  </a:solidFill>
                </a:rPr>
                <a:t>任务</a:t>
              </a:r>
              <a:r>
                <a:rPr lang="en-US" altLang="zh-CN" sz="2000" dirty="0">
                  <a:solidFill>
                    <a:schemeClr val="tx1"/>
                  </a:solidFill>
                </a:rPr>
                <a:t>8.2</a:t>
              </a:r>
              <a:r>
                <a:rPr lang="zh-CN" altLang="en-US" sz="2000" dirty="0">
                  <a:solidFill>
                    <a:schemeClr val="tx1"/>
                  </a:solidFill>
                </a:rPr>
                <a:t>了解还原与恢复</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3" name="文本框 14132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2</a:t>
              </a:r>
            </a:p>
          </p:txBody>
        </p:sp>
      </p:grpSp>
      <p:grpSp>
        <p:nvGrpSpPr>
          <p:cNvPr id="33804" name="组合 141324"/>
          <p:cNvGrpSpPr/>
          <p:nvPr/>
        </p:nvGrpSpPr>
        <p:grpSpPr>
          <a:xfrm>
            <a:off x="2133600" y="3508402"/>
            <a:ext cx="4724400" cy="882650"/>
            <a:chOff x="1296" y="1824"/>
            <a:chExt cx="2976" cy="556"/>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7" name="文本框 141327"/>
            <p:cNvSpPr txBox="1"/>
            <p:nvPr/>
          </p:nvSpPr>
          <p:spPr>
            <a:xfrm>
              <a:off x="1680" y="1934"/>
              <a:ext cx="2160" cy="446"/>
            </a:xfrm>
            <a:prstGeom prst="rect">
              <a:avLst/>
            </a:prstGeom>
            <a:noFill/>
            <a:ln w="9525">
              <a:noFill/>
            </a:ln>
          </p:spPr>
          <p:txBody>
            <a:bodyPr anchor="t" anchorCtr="0">
              <a:spAutoFit/>
            </a:bodyPr>
            <a:lstStyle/>
            <a:p>
              <a:pPr eaLnBrk="0" hangingPunct="0"/>
              <a:r>
                <a:rPr lang="zh-CN" altLang="en-US" sz="2000" dirty="0">
                  <a:solidFill>
                    <a:schemeClr val="tx1"/>
                  </a:solidFill>
                </a:rPr>
                <a:t>任务</a:t>
              </a:r>
              <a:r>
                <a:rPr lang="en-US" altLang="zh-CN" sz="2000" dirty="0">
                  <a:solidFill>
                    <a:schemeClr val="tx1"/>
                  </a:solidFill>
                </a:rPr>
                <a:t>8.3</a:t>
              </a:r>
              <a:r>
                <a:rPr lang="zh-CN" altLang="en-US" sz="2000" dirty="0">
                  <a:solidFill>
                    <a:schemeClr val="tx1"/>
                  </a:solidFill>
                </a:rPr>
                <a:t>掌握常用工具与方法</a:t>
              </a:r>
              <a:endParaRPr lang="en-US" altLang="zh-CN" sz="2000" dirty="0">
                <a:solidFill>
                  <a:schemeClr val="tx1"/>
                </a:solidFill>
              </a:endParaRPr>
            </a:p>
            <a:p>
              <a:pPr algn="l" eaLnBrk="0" hangingPunct="0"/>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8" name="文本框 14132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3</a:t>
              </a:r>
            </a:p>
          </p:txBody>
        </p:sp>
      </p:grpSp>
    </p:spTree>
  </p:cSld>
  <p:clrMapOvr>
    <a:masterClrMapping/>
  </p:clrMapOvr>
  <p:transition spd="med">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8.3.2</a:t>
            </a:r>
            <a:r>
              <a:rPr lang="zh-CN" altLang="zh-CN" b="1" kern="100" dirty="0">
                <a:effectLst/>
                <a:latin typeface="Cambria" panose="02040503050406030204" pitchFamily="18" charset="0"/>
                <a:ea typeface="宋体" panose="02010600030101010101" pitchFamily="2" charset="-122"/>
              </a:rPr>
              <a:t>数据库备份与还原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700808"/>
            <a:ext cx="7986340" cy="1938992"/>
          </a:xfrm>
          <a:prstGeom prst="rect">
            <a:avLst/>
          </a:prstGeom>
          <a:noFill/>
        </p:spPr>
        <p:txBody>
          <a:bodyPr wrap="square">
            <a:spAutoFit/>
          </a:bodyPr>
          <a:lstStyle/>
          <a:p>
            <a:pPr algn="ctr"/>
            <a:r>
              <a:rPr lang="zh-CN" altLang="en-US" b="1" dirty="0">
                <a:solidFill>
                  <a:schemeClr val="tx1"/>
                </a:solidFill>
              </a:rPr>
              <a:t>还原数据库</a:t>
            </a:r>
            <a:endParaRPr lang="en-US" altLang="zh-CN" b="1" dirty="0">
              <a:solidFill>
                <a:schemeClr val="tx1"/>
              </a:solidFill>
            </a:endParaRPr>
          </a:p>
          <a:p>
            <a:pPr marL="342900" indent="-342900">
              <a:buFont typeface="Arial" panose="020B0604020202020204" pitchFamily="34" charset="0"/>
              <a:buChar char="•"/>
            </a:pPr>
            <a:r>
              <a:rPr lang="zh-CN" altLang="en-US" dirty="0">
                <a:solidFill>
                  <a:schemeClr val="tx1"/>
                </a:solidFill>
              </a:rPr>
              <a:t>使用工具：管理控制台</a:t>
            </a:r>
            <a:endParaRPr lang="en-US" altLang="zh-CN" dirty="0">
              <a:solidFill>
                <a:schemeClr val="tx1"/>
              </a:solidFill>
            </a:endParaRPr>
          </a:p>
          <a:p>
            <a:pPr marL="342900" indent="-342900">
              <a:buFont typeface="Arial" panose="020B0604020202020204" pitchFamily="34" charset="0"/>
              <a:buChar char="•"/>
            </a:pPr>
            <a:r>
              <a:rPr lang="zh-CN" altLang="en-US" dirty="0">
                <a:solidFill>
                  <a:schemeClr val="tx1"/>
                </a:solidFill>
              </a:rPr>
              <a:t>步骤</a:t>
            </a:r>
            <a:r>
              <a:rPr lang="en-US" altLang="zh-CN" dirty="0">
                <a:solidFill>
                  <a:schemeClr val="tx1"/>
                </a:solidFill>
              </a:rPr>
              <a:t>2</a:t>
            </a:r>
          </a:p>
          <a:p>
            <a:endParaRPr lang="en-US" altLang="zh-CN" b="1" dirty="0">
              <a:solidFill>
                <a:schemeClr val="tx1"/>
              </a:solidFill>
            </a:endParaRPr>
          </a:p>
          <a:p>
            <a:endParaRPr lang="zh-CN" altLang="en-US" dirty="0">
              <a:solidFill>
                <a:schemeClr val="tx1"/>
              </a:solidFill>
            </a:endParaRPr>
          </a:p>
        </p:txBody>
      </p:sp>
      <p:pic>
        <p:nvPicPr>
          <p:cNvPr id="2050" name="图片 1">
            <a:extLst>
              <a:ext uri="{FF2B5EF4-FFF2-40B4-BE49-F238E27FC236}">
                <a16:creationId xmlns:a16="http://schemas.microsoft.com/office/drawing/2014/main" id="{5CC224A7-8F4B-7F44-4638-98F8E973C4E3}"/>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907704" y="2492896"/>
            <a:ext cx="6048672"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2581071"/>
      </p:ext>
    </p:extLst>
  </p:cSld>
  <p:clrMapOvr>
    <a:masterClrMapping/>
  </p:clrMapOvr>
  <p:transition spd="med">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8.3.2</a:t>
            </a:r>
            <a:r>
              <a:rPr lang="zh-CN" altLang="zh-CN" b="1" kern="100" dirty="0">
                <a:effectLst/>
                <a:latin typeface="Cambria" panose="02040503050406030204" pitchFamily="18" charset="0"/>
                <a:ea typeface="宋体" panose="02010600030101010101" pitchFamily="2" charset="-122"/>
              </a:rPr>
              <a:t>数据库备份与还原</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611560" y="1412776"/>
            <a:ext cx="7986340" cy="1938992"/>
          </a:xfrm>
          <a:prstGeom prst="rect">
            <a:avLst/>
          </a:prstGeom>
          <a:noFill/>
        </p:spPr>
        <p:txBody>
          <a:bodyPr wrap="square">
            <a:spAutoFit/>
          </a:bodyPr>
          <a:lstStyle/>
          <a:p>
            <a:pPr algn="ctr"/>
            <a:r>
              <a:rPr lang="zh-CN" altLang="en-US" b="1" dirty="0">
                <a:solidFill>
                  <a:schemeClr val="tx1"/>
                </a:solidFill>
              </a:rPr>
              <a:t>还原数据库</a:t>
            </a:r>
            <a:endParaRPr lang="en-US" altLang="zh-CN" b="1" dirty="0">
              <a:solidFill>
                <a:schemeClr val="tx1"/>
              </a:solidFill>
            </a:endParaRPr>
          </a:p>
          <a:p>
            <a:pPr marL="342900" indent="-342900">
              <a:buFont typeface="Arial" panose="020B0604020202020204" pitchFamily="34" charset="0"/>
              <a:buChar char="•"/>
            </a:pPr>
            <a:r>
              <a:rPr lang="zh-CN" altLang="en-US" dirty="0">
                <a:solidFill>
                  <a:schemeClr val="tx1"/>
                </a:solidFill>
              </a:rPr>
              <a:t>使用工具：管理控制台</a:t>
            </a:r>
            <a:endParaRPr lang="en-US" altLang="zh-CN" dirty="0">
              <a:solidFill>
                <a:schemeClr val="tx1"/>
              </a:solidFill>
            </a:endParaRPr>
          </a:p>
          <a:p>
            <a:pPr marL="342900" indent="-342900">
              <a:buFont typeface="Arial" panose="020B0604020202020204" pitchFamily="34" charset="0"/>
              <a:buChar char="•"/>
            </a:pPr>
            <a:r>
              <a:rPr lang="zh-CN" altLang="en-US" dirty="0">
                <a:solidFill>
                  <a:schemeClr val="tx1"/>
                </a:solidFill>
              </a:rPr>
              <a:t>步骤</a:t>
            </a:r>
            <a:r>
              <a:rPr lang="en-US" altLang="zh-CN" dirty="0">
                <a:solidFill>
                  <a:schemeClr val="tx1"/>
                </a:solidFill>
              </a:rPr>
              <a:t>3</a:t>
            </a:r>
          </a:p>
          <a:p>
            <a:endParaRPr lang="en-US" altLang="zh-CN" b="1" dirty="0">
              <a:solidFill>
                <a:schemeClr val="tx1"/>
              </a:solidFill>
            </a:endParaRPr>
          </a:p>
          <a:p>
            <a:endParaRPr lang="zh-CN" altLang="en-US" dirty="0">
              <a:solidFill>
                <a:schemeClr val="tx1"/>
              </a:solidFill>
            </a:endParaRPr>
          </a:p>
        </p:txBody>
      </p:sp>
      <p:pic>
        <p:nvPicPr>
          <p:cNvPr id="3074" name="图片 1">
            <a:extLst>
              <a:ext uri="{FF2B5EF4-FFF2-40B4-BE49-F238E27FC236}">
                <a16:creationId xmlns:a16="http://schemas.microsoft.com/office/drawing/2014/main" id="{CA87FDDC-B9E2-251F-AA5E-88F7264C96FD}"/>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2051720" y="2276872"/>
            <a:ext cx="5268913"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0429223"/>
      </p:ext>
    </p:extLst>
  </p:cSld>
  <p:clrMapOvr>
    <a:masterClrMapping/>
  </p:clrMapOvr>
  <p:transition spd="med">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8.3.3</a:t>
            </a:r>
            <a:r>
              <a:rPr lang="zh-CN" altLang="zh-CN" b="1" kern="100" dirty="0">
                <a:effectLst/>
                <a:latin typeface="Cambria" panose="02040503050406030204" pitchFamily="18" charset="0"/>
                <a:ea typeface="宋体" panose="02010600030101010101" pitchFamily="2" charset="-122"/>
              </a:rPr>
              <a:t>表空间备份与还原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830997"/>
          </a:xfrm>
          <a:prstGeom prst="rect">
            <a:avLst/>
          </a:prstGeom>
          <a:noFill/>
        </p:spPr>
        <p:txBody>
          <a:bodyPr wrap="square">
            <a:spAutoFit/>
          </a:bodyPr>
          <a:lstStyle/>
          <a:p>
            <a:pPr marL="342900" indent="-342900">
              <a:buFont typeface="Wingdings" panose="05000000000000000000" pitchFamily="2" charset="2"/>
              <a:buChar char="u"/>
            </a:pPr>
            <a:r>
              <a:rPr lang="zh-CN" altLang="en-US" dirty="0">
                <a:solidFill>
                  <a:schemeClr val="tx1"/>
                </a:solidFill>
              </a:rPr>
              <a:t>备份表空间</a:t>
            </a:r>
            <a:endParaRPr lang="en-US" altLang="zh-CN" dirty="0">
              <a:solidFill>
                <a:schemeClr val="tx1"/>
              </a:solidFill>
            </a:endParaRPr>
          </a:p>
          <a:p>
            <a:pPr marL="342900" indent="-342900">
              <a:buFont typeface="Wingdings" panose="05000000000000000000" pitchFamily="2" charset="2"/>
              <a:buChar char="u"/>
            </a:pPr>
            <a:r>
              <a:rPr lang="zh-CN" altLang="en-US" dirty="0">
                <a:solidFill>
                  <a:schemeClr val="tx1"/>
                </a:solidFill>
              </a:rPr>
              <a:t>还原表空间</a:t>
            </a:r>
          </a:p>
        </p:txBody>
      </p:sp>
    </p:spTree>
    <p:extLst>
      <p:ext uri="{BB962C8B-B14F-4D97-AF65-F5344CB8AC3E}">
        <p14:creationId xmlns:p14="http://schemas.microsoft.com/office/powerpoint/2010/main" val="1918425662"/>
      </p:ext>
    </p:extLst>
  </p:cSld>
  <p:clrMapOvr>
    <a:masterClrMapping/>
  </p:clrMapOvr>
  <p:transition spd="med">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8.3.3</a:t>
            </a:r>
            <a:r>
              <a:rPr lang="zh-CN" altLang="zh-CN" b="1" kern="100" dirty="0">
                <a:effectLst/>
                <a:latin typeface="Cambria" panose="02040503050406030204" pitchFamily="18" charset="0"/>
                <a:ea typeface="宋体" panose="02010600030101010101" pitchFamily="2" charset="-122"/>
              </a:rPr>
              <a:t>表空间备份与还原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1569660"/>
          </a:xfrm>
          <a:prstGeom prst="rect">
            <a:avLst/>
          </a:prstGeom>
          <a:noFill/>
        </p:spPr>
        <p:txBody>
          <a:bodyPr wrap="square">
            <a:spAutoFit/>
          </a:bodyPr>
          <a:lstStyle/>
          <a:p>
            <a:pPr algn="ctr"/>
            <a:r>
              <a:rPr lang="zh-CN" altLang="en-US" dirty="0">
                <a:solidFill>
                  <a:schemeClr val="tx1"/>
                </a:solidFill>
              </a:rPr>
              <a:t>备份表空间</a:t>
            </a:r>
            <a:endParaRPr lang="en-US" altLang="zh-CN" dirty="0">
              <a:solidFill>
                <a:schemeClr val="tx1"/>
              </a:solidFill>
            </a:endParaRPr>
          </a:p>
          <a:p>
            <a:pPr algn="ct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DISQL</a:t>
            </a:r>
          </a:p>
          <a:p>
            <a:r>
              <a:rPr lang="zh-CN" altLang="en-US" dirty="0">
                <a:solidFill>
                  <a:schemeClr val="tx1"/>
                </a:solidFill>
              </a:rPr>
              <a:t>语句：</a:t>
            </a:r>
            <a:r>
              <a:rPr lang="en-US" altLang="zh-CN" sz="1800" kern="100" dirty="0">
                <a:solidFill>
                  <a:srgbClr val="000000"/>
                </a:solidFill>
                <a:effectLst/>
                <a:latin typeface="Times New Roman" panose="02020603050405020304" pitchFamily="18" charset="0"/>
                <a:ea typeface="宋体" panose="02010600030101010101" pitchFamily="2" charset="-122"/>
              </a:rPr>
              <a:t>SQL&gt;BACKUP  TABLESPACE  BACKUPSET  'ts_bak_01';</a:t>
            </a:r>
            <a:endParaRPr lang="zh-CN" altLang="en-US" dirty="0">
              <a:solidFill>
                <a:schemeClr val="tx1"/>
              </a:solidFill>
            </a:endParaRPr>
          </a:p>
        </p:txBody>
      </p:sp>
    </p:spTree>
    <p:extLst>
      <p:ext uri="{BB962C8B-B14F-4D97-AF65-F5344CB8AC3E}">
        <p14:creationId xmlns:p14="http://schemas.microsoft.com/office/powerpoint/2010/main" val="1110935794"/>
      </p:ext>
    </p:extLst>
  </p:cSld>
  <p:clrMapOvr>
    <a:masterClrMapping/>
  </p:clrMapOvr>
  <p:transition spd="med">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8.3.3</a:t>
            </a:r>
            <a:r>
              <a:rPr lang="zh-CN" altLang="zh-CN" b="1" kern="100" dirty="0">
                <a:effectLst/>
                <a:latin typeface="Cambria" panose="02040503050406030204" pitchFamily="18" charset="0"/>
                <a:ea typeface="宋体" panose="02010600030101010101" pitchFamily="2" charset="-122"/>
              </a:rPr>
              <a:t>表空间备份与还原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还原表空间</a:t>
            </a:r>
            <a:endParaRPr lang="en-US" altLang="zh-CN" dirty="0">
              <a:solidFill>
                <a:schemeClr val="tx1"/>
              </a:solidFill>
            </a:endParaRPr>
          </a:p>
          <a:p>
            <a:r>
              <a:rPr lang="zh-CN" altLang="en-US" dirty="0">
                <a:solidFill>
                  <a:schemeClr val="tx1"/>
                </a:solidFill>
              </a:rPr>
              <a:t>使用工具：控制台工具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1</a:t>
            </a:r>
          </a:p>
        </p:txBody>
      </p:sp>
      <p:pic>
        <p:nvPicPr>
          <p:cNvPr id="4098" name="图片 1">
            <a:extLst>
              <a:ext uri="{FF2B5EF4-FFF2-40B4-BE49-F238E27FC236}">
                <a16:creationId xmlns:a16="http://schemas.microsoft.com/office/drawing/2014/main" id="{4D67C095-4A57-F716-10A9-2C7E5F743383}"/>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835696" y="2204864"/>
            <a:ext cx="5275262" cy="38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046342"/>
      </p:ext>
    </p:extLst>
  </p:cSld>
  <p:clrMapOvr>
    <a:masterClrMapping/>
  </p:clrMapOvr>
  <p:transition spd="med">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8.3.3</a:t>
            </a:r>
            <a:r>
              <a:rPr lang="zh-CN" altLang="zh-CN" b="1" kern="100" dirty="0">
                <a:effectLst/>
                <a:latin typeface="Cambria" panose="02040503050406030204" pitchFamily="18" charset="0"/>
                <a:ea typeface="宋体" panose="02010600030101010101" pitchFamily="2" charset="-122"/>
              </a:rPr>
              <a:t>表空间备份与还原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还原表空间</a:t>
            </a:r>
            <a:endParaRPr lang="en-US" altLang="zh-CN" dirty="0">
              <a:solidFill>
                <a:schemeClr val="tx1"/>
              </a:solidFill>
            </a:endParaRPr>
          </a:p>
          <a:p>
            <a:r>
              <a:rPr lang="zh-CN" altLang="en-US" dirty="0">
                <a:solidFill>
                  <a:schemeClr val="tx1"/>
                </a:solidFill>
              </a:rPr>
              <a:t>使用工具：控制台工具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2</a:t>
            </a:r>
          </a:p>
        </p:txBody>
      </p:sp>
      <p:pic>
        <p:nvPicPr>
          <p:cNvPr id="5122" name="图片 1">
            <a:extLst>
              <a:ext uri="{FF2B5EF4-FFF2-40B4-BE49-F238E27FC236}">
                <a16:creationId xmlns:a16="http://schemas.microsoft.com/office/drawing/2014/main" id="{F41E7773-37CA-6087-4ABF-46EF52393C5F}"/>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934369" y="2056190"/>
            <a:ext cx="5275262"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9630657"/>
      </p:ext>
    </p:extLst>
  </p:cSld>
  <p:clrMapOvr>
    <a:masterClrMapping/>
  </p:clrMapOvr>
  <p:transition spd="med">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8.3.3</a:t>
            </a:r>
            <a:r>
              <a:rPr lang="zh-CN" altLang="zh-CN" b="1" kern="100" dirty="0">
                <a:effectLst/>
                <a:latin typeface="Cambria" panose="02040503050406030204" pitchFamily="18" charset="0"/>
                <a:ea typeface="宋体" panose="02010600030101010101" pitchFamily="2" charset="-122"/>
              </a:rPr>
              <a:t>表空间备份与还原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还原表空间</a:t>
            </a:r>
            <a:endParaRPr lang="en-US" altLang="zh-CN" dirty="0">
              <a:solidFill>
                <a:schemeClr val="tx1"/>
              </a:solidFill>
            </a:endParaRPr>
          </a:p>
          <a:p>
            <a:r>
              <a:rPr lang="zh-CN" altLang="en-US" dirty="0">
                <a:solidFill>
                  <a:schemeClr val="tx1"/>
                </a:solidFill>
              </a:rPr>
              <a:t>使用工具：控制台工具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3</a:t>
            </a:r>
          </a:p>
        </p:txBody>
      </p:sp>
      <p:pic>
        <p:nvPicPr>
          <p:cNvPr id="6146" name="图片 1">
            <a:extLst>
              <a:ext uri="{FF2B5EF4-FFF2-40B4-BE49-F238E27FC236}">
                <a16:creationId xmlns:a16="http://schemas.microsoft.com/office/drawing/2014/main" id="{80AF0A07-203E-BB13-ACA6-1610A3B3D6AB}"/>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937543" y="2227262"/>
            <a:ext cx="5268913"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554521"/>
      </p:ext>
    </p:extLst>
  </p:cSld>
  <p:clrMapOvr>
    <a:masterClrMapping/>
  </p:clrMapOvr>
  <p:transition spd="med">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8.3.4</a:t>
            </a:r>
            <a:r>
              <a:rPr lang="zh-CN" altLang="zh-CN" b="1" kern="100" dirty="0">
                <a:effectLst/>
                <a:latin typeface="Cambria" panose="02040503050406030204" pitchFamily="18" charset="0"/>
                <a:ea typeface="宋体" panose="02010600030101010101" pitchFamily="2" charset="-122"/>
              </a:rPr>
              <a:t>表备份与还原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830997"/>
          </a:xfrm>
          <a:prstGeom prst="rect">
            <a:avLst/>
          </a:prstGeom>
          <a:noFill/>
        </p:spPr>
        <p:txBody>
          <a:bodyPr wrap="square">
            <a:spAutoFit/>
          </a:bodyPr>
          <a:lstStyle/>
          <a:p>
            <a:pPr marL="342900" indent="-342900">
              <a:buFont typeface="Wingdings" panose="05000000000000000000" pitchFamily="2" charset="2"/>
              <a:buChar char="u"/>
            </a:pPr>
            <a:r>
              <a:rPr lang="zh-CN" altLang="en-US" dirty="0">
                <a:solidFill>
                  <a:schemeClr val="tx1"/>
                </a:solidFill>
              </a:rPr>
              <a:t>备份表</a:t>
            </a:r>
            <a:endParaRPr lang="en-US" altLang="zh-CN" dirty="0">
              <a:solidFill>
                <a:schemeClr val="tx1"/>
              </a:solidFill>
            </a:endParaRPr>
          </a:p>
          <a:p>
            <a:pPr marL="342900" indent="-342900">
              <a:buFont typeface="Wingdings" panose="05000000000000000000" pitchFamily="2" charset="2"/>
              <a:buChar char="u"/>
            </a:pPr>
            <a:r>
              <a:rPr lang="zh-CN" altLang="en-US" dirty="0">
                <a:solidFill>
                  <a:schemeClr val="tx1"/>
                </a:solidFill>
              </a:rPr>
              <a:t>还原表</a:t>
            </a:r>
            <a:endParaRPr lang="en-US" altLang="zh-CN" dirty="0">
              <a:solidFill>
                <a:schemeClr val="tx1"/>
              </a:solidFill>
            </a:endParaRPr>
          </a:p>
        </p:txBody>
      </p:sp>
    </p:spTree>
    <p:extLst>
      <p:ext uri="{BB962C8B-B14F-4D97-AF65-F5344CB8AC3E}">
        <p14:creationId xmlns:p14="http://schemas.microsoft.com/office/powerpoint/2010/main" val="4293741545"/>
      </p:ext>
    </p:extLst>
  </p:cSld>
  <p:clrMapOvr>
    <a:masterClrMapping/>
  </p:clrMapOvr>
  <p:transition spd="med">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8.3.4</a:t>
            </a:r>
            <a:r>
              <a:rPr lang="zh-CN" altLang="zh-CN" b="1" kern="100" dirty="0">
                <a:effectLst/>
                <a:latin typeface="Cambria" panose="02040503050406030204" pitchFamily="18" charset="0"/>
                <a:ea typeface="宋体" panose="02010600030101010101" pitchFamily="2" charset="-122"/>
              </a:rPr>
              <a:t>表备份与还原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2123658"/>
          </a:xfrm>
          <a:prstGeom prst="rect">
            <a:avLst/>
          </a:prstGeom>
          <a:noFill/>
        </p:spPr>
        <p:txBody>
          <a:bodyPr wrap="square">
            <a:spAutoFit/>
          </a:bodyPr>
          <a:lstStyle/>
          <a:p>
            <a:pPr algn="ctr"/>
            <a:r>
              <a:rPr lang="zh-CN" altLang="en-US" dirty="0">
                <a:solidFill>
                  <a:schemeClr val="tx1"/>
                </a:solidFill>
              </a:rPr>
              <a:t>备份表</a:t>
            </a:r>
            <a:endParaRPr lang="en-US" altLang="zh-CN" dirty="0">
              <a:solidFill>
                <a:schemeClr val="tx1"/>
              </a:solidFill>
            </a:endParaRPr>
          </a:p>
          <a:p>
            <a:endParaRPr lang="en-US" altLang="zh-CN" dirty="0">
              <a:solidFill>
                <a:schemeClr val="tx1"/>
              </a:solidFill>
            </a:endParaRPr>
          </a:p>
          <a:p>
            <a:r>
              <a:rPr lang="zh-CN" altLang="en-US" dirty="0">
                <a:solidFill>
                  <a:schemeClr val="tx1"/>
                </a:solidFill>
              </a:rPr>
              <a:t>使用工具：</a:t>
            </a:r>
            <a:r>
              <a:rPr lang="en-US" altLang="zh-CN" dirty="0" err="1">
                <a:solidFill>
                  <a:schemeClr val="tx1"/>
                </a:solidFill>
              </a:rPr>
              <a:t>Disql</a:t>
            </a:r>
            <a:endParaRPr lang="en-US" altLang="zh-CN" dirty="0">
              <a:solidFill>
                <a:schemeClr val="tx1"/>
              </a:solidFill>
            </a:endParaRPr>
          </a:p>
          <a:p>
            <a:r>
              <a:rPr lang="zh-CN" altLang="en-US" dirty="0">
                <a:solidFill>
                  <a:schemeClr val="tx1"/>
                </a:solidFill>
              </a:rPr>
              <a:t>语句：</a:t>
            </a:r>
            <a:endParaRPr lang="en-US" altLang="zh-CN" dirty="0">
              <a:solidFill>
                <a:schemeClr val="tx1"/>
              </a:solidFill>
            </a:endParaRPr>
          </a:p>
          <a:p>
            <a:r>
              <a:rPr lang="en-US" altLang="zh-CN" sz="1800" kern="100" dirty="0">
                <a:solidFill>
                  <a:srgbClr val="000000"/>
                </a:solidFill>
                <a:effectLst/>
                <a:latin typeface="Times New Roman" panose="02020603050405020304" pitchFamily="18" charset="0"/>
                <a:ea typeface="宋体" panose="02010600030101010101" pitchFamily="2" charset="-122"/>
              </a:rPr>
              <a:t>SQL&gt;BACKUP TABLE </a:t>
            </a:r>
            <a:r>
              <a:rPr lang="en-US" altLang="zh-CN" sz="1800" kern="100" dirty="0" err="1">
                <a:solidFill>
                  <a:srgbClr val="000000"/>
                </a:solidFill>
                <a:effectLst/>
                <a:latin typeface="Times New Roman" panose="02020603050405020304" pitchFamily="18" charset="0"/>
                <a:ea typeface="宋体" panose="02010600030101010101" pitchFamily="2" charset="-122"/>
              </a:rPr>
              <a:t>dev.dev_person</a:t>
            </a:r>
            <a:r>
              <a:rPr lang="en-US" altLang="zh-CN" sz="1800" kern="100" dirty="0">
                <a:solidFill>
                  <a:srgbClr val="000000"/>
                </a:solidFill>
                <a:effectLst/>
                <a:latin typeface="Times New Roman" panose="02020603050405020304" pitchFamily="18" charset="0"/>
                <a:ea typeface="宋体" panose="02010600030101010101" pitchFamily="2" charset="-122"/>
              </a:rPr>
              <a:t> BACKUPSET 'tab_bak_01'; --</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备份表</a:t>
            </a:r>
            <a:r>
              <a:rPr lang="en-US" altLang="zh-CN" sz="1800" kern="100" dirty="0" err="1">
                <a:solidFill>
                  <a:srgbClr val="000000"/>
                </a:solidFill>
                <a:effectLst/>
                <a:latin typeface="Times New Roman" panose="02020603050405020304" pitchFamily="18" charset="0"/>
                <a:ea typeface="宋体" panose="02010600030101010101" pitchFamily="2" charset="-122"/>
              </a:rPr>
              <a:t>dev.dev_person</a:t>
            </a:r>
            <a:endParaRPr lang="en-US" altLang="zh-CN" dirty="0">
              <a:solidFill>
                <a:schemeClr val="tx1"/>
              </a:solidFill>
            </a:endParaRPr>
          </a:p>
        </p:txBody>
      </p:sp>
    </p:spTree>
    <p:extLst>
      <p:ext uri="{BB962C8B-B14F-4D97-AF65-F5344CB8AC3E}">
        <p14:creationId xmlns:p14="http://schemas.microsoft.com/office/powerpoint/2010/main" val="1953010757"/>
      </p:ext>
    </p:extLst>
  </p:cSld>
  <p:clrMapOvr>
    <a:masterClrMapping/>
  </p:clrMapOvr>
  <p:transition spd="med">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8.3.4</a:t>
            </a:r>
            <a:r>
              <a:rPr lang="zh-CN" altLang="zh-CN" b="1" kern="100" dirty="0">
                <a:effectLst/>
                <a:latin typeface="Cambria" panose="02040503050406030204" pitchFamily="18" charset="0"/>
                <a:ea typeface="宋体" panose="02010600030101010101" pitchFamily="2" charset="-122"/>
              </a:rPr>
              <a:t>表备份与还原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管理工具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1</a:t>
            </a:r>
          </a:p>
        </p:txBody>
      </p:sp>
      <p:pic>
        <p:nvPicPr>
          <p:cNvPr id="7170" name="图片 1">
            <a:extLst>
              <a:ext uri="{FF2B5EF4-FFF2-40B4-BE49-F238E27FC236}">
                <a16:creationId xmlns:a16="http://schemas.microsoft.com/office/drawing/2014/main" id="{EAE75C96-A0E1-B7DA-C9E5-435F32D3CE37}"/>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2195736" y="2276872"/>
            <a:ext cx="3675062"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6783973"/>
      </p:ext>
    </p:extLst>
  </p:cSld>
  <p:clrMapOvr>
    <a:masterClrMapping/>
  </p:clrMapOvr>
  <p:transition spd="med">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object 2"/>
          <p:cNvSpPr>
            <a:spLocks noGrp="1"/>
          </p:cNvSpPr>
          <p:nvPr>
            <p:ph type="title"/>
          </p:nvPr>
        </p:nvSpPr>
        <p:spPr>
          <a:xfrm>
            <a:off x="793750" y="528796"/>
            <a:ext cx="3684588"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4818" name="object 3"/>
          <p:cNvSpPr txBox="1"/>
          <p:nvPr/>
        </p:nvSpPr>
        <p:spPr>
          <a:xfrm>
            <a:off x="998538" y="1589088"/>
            <a:ext cx="7145337" cy="4639603"/>
          </a:xfrm>
          <a:prstGeom prst="rect">
            <a:avLst/>
          </a:prstGeom>
          <a:noFill/>
          <a:ln w="9525">
            <a:noFill/>
          </a:ln>
        </p:spPr>
        <p:txBody>
          <a:bodyPr lIns="0" tIns="12065" rIns="0" bIns="0" anchor="t" anchorCtr="0">
            <a:spAutoFit/>
          </a:bodyPr>
          <a:lstStyle/>
          <a:p>
            <a:pPr marL="342900" marR="0" lvl="0" indent="560705"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zh-CN" sz="1600" b="1" kern="100" dirty="0">
                <a:solidFill>
                  <a:schemeClr val="tx1"/>
                </a:solidFill>
                <a:latin typeface="Times New Roman" panose="02020603050405020304" pitchFamily="18" charset="0"/>
                <a:ea typeface="+mn-ea"/>
                <a:sym typeface="+mn-ea"/>
              </a:rPr>
              <a:t>知识目标</a:t>
            </a:r>
            <a:endParaRPr kumimoji="1" lang="en-US" altLang="zh-CN" sz="1600" b="1" kern="100" dirty="0">
              <a:solidFill>
                <a:schemeClr val="tx1"/>
              </a:solidFill>
              <a:latin typeface="Times New Roman" panose="02020603050405020304" pitchFamily="18" charset="0"/>
              <a:ea typeface="+mn-ea"/>
              <a:sym typeface="+mn-ea"/>
            </a:endParaRPr>
          </a:p>
          <a:p>
            <a:pPr marL="342900" marR="0" lvl="0" indent="560705"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endParaRPr kumimoji="1" lang="en-US" altLang="zh-CN" sz="1600" b="1" kern="100" dirty="0">
              <a:solidFill>
                <a:schemeClr val="tx1"/>
              </a:solidFill>
              <a:latin typeface="Times New Roman" panose="02020603050405020304" pitchFamily="18" charset="0"/>
              <a:ea typeface="+mn-ea"/>
              <a:sym typeface="+mn-ea"/>
            </a:endParaRP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了解数据库容灾的必要性。</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理解常用的备份方法。</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理解常用的还原原理和方法。</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理解常用的备份和还原工具。</a:t>
            </a:r>
          </a:p>
          <a:p>
            <a:pPr marL="342900" marR="0" lvl="0" algn="just" defTabSz="914400" rtl="0" eaLnBrk="1" fontAlgn="base" latinLnBrk="0" hangingPunct="1">
              <a:lnSpc>
                <a:spcPct val="100000"/>
              </a:lnSpc>
              <a:spcBef>
                <a:spcPct val="20000"/>
              </a:spcBef>
              <a:spcAft>
                <a:spcPct val="0"/>
              </a:spcAft>
              <a:buClr>
                <a:schemeClr val="folHlink"/>
              </a:buClr>
              <a:buSzPct val="60000"/>
              <a:defRPr/>
            </a:pP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能力目标</a:t>
            </a:r>
            <a:endParaRPr kumimoji="1" lang="en-US" altLang="zh-CN" sz="1600" b="1" kern="100" noProof="0" dirty="0">
              <a:ln>
                <a:noFill/>
              </a:ln>
              <a:solidFill>
                <a:schemeClr val="tx1"/>
              </a:solidFill>
              <a:effectLst/>
              <a:uLnTx/>
              <a:uFillTx/>
              <a:latin typeface="Times New Roman" panose="02020603050405020304" pitchFamily="18" charset="0"/>
              <a:ea typeface="+mn-ea"/>
              <a:sym typeface="+mn-ea"/>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根据不同的场景规划数据库备份方案。</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能够根据备份方案采用合适的工具进行数据库备份。</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能够正确使用合适的还原工具对数据库备份进行还原。</a:t>
            </a:r>
          </a:p>
          <a:p>
            <a:pPr marL="342900" marR="0" lvl="0" indent="-342900" algn="l" defTabSz="914400" rtl="0" eaLnBrk="1" fontAlgn="base" latinLnBrk="0" hangingPunct="1">
              <a:lnSpc>
                <a:spcPct val="125000"/>
              </a:lnSpc>
              <a:spcBef>
                <a:spcPct val="20000"/>
              </a:spcBef>
              <a:spcAft>
                <a:spcPct val="0"/>
              </a:spcAft>
              <a:buClr>
                <a:schemeClr val="folHlink"/>
              </a:buClr>
              <a:buSzPct val="60000"/>
              <a:buFont typeface="+mj-ea"/>
              <a:buAutoNum type="ea1ChsPlain"/>
              <a:tabLst>
                <a:tab pos="638175" algn="l"/>
              </a:tabLst>
              <a:defRPr/>
            </a:pP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ransition spd="med">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8.3.4</a:t>
            </a:r>
            <a:r>
              <a:rPr lang="zh-CN" altLang="zh-CN" b="1" kern="100" dirty="0">
                <a:effectLst/>
                <a:latin typeface="Cambria" panose="02040503050406030204" pitchFamily="18" charset="0"/>
                <a:ea typeface="宋体" panose="02010600030101010101" pitchFamily="2" charset="-122"/>
              </a:rPr>
              <a:t>表备份与还原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管理工具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2</a:t>
            </a:r>
          </a:p>
        </p:txBody>
      </p:sp>
      <p:pic>
        <p:nvPicPr>
          <p:cNvPr id="8194" name="图片 1">
            <a:extLst>
              <a:ext uri="{FF2B5EF4-FFF2-40B4-BE49-F238E27FC236}">
                <a16:creationId xmlns:a16="http://schemas.microsoft.com/office/drawing/2014/main" id="{CCB6E3CA-9E4D-CFCC-2C8A-6DE9F4BBA620}"/>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835696" y="2434946"/>
            <a:ext cx="4888954" cy="383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0542115"/>
      </p:ext>
    </p:extLst>
  </p:cSld>
  <p:clrMapOvr>
    <a:masterClrMapping/>
  </p:clrMapOvr>
  <p:transition spd="med">
    <p:circl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8.3.4</a:t>
            </a:r>
            <a:r>
              <a:rPr lang="zh-CN" altLang="zh-CN" b="1" kern="100" dirty="0">
                <a:effectLst/>
                <a:latin typeface="Cambria" panose="02040503050406030204" pitchFamily="18" charset="0"/>
                <a:ea typeface="宋体" panose="02010600030101010101" pitchFamily="2" charset="-122"/>
              </a:rPr>
              <a:t>表备份与还原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还原表</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管理工具</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3</a:t>
            </a:r>
          </a:p>
        </p:txBody>
      </p:sp>
      <p:pic>
        <p:nvPicPr>
          <p:cNvPr id="9218" name="图片 1">
            <a:extLst>
              <a:ext uri="{FF2B5EF4-FFF2-40B4-BE49-F238E27FC236}">
                <a16:creationId xmlns:a16="http://schemas.microsoft.com/office/drawing/2014/main" id="{D2B4A43B-AA2C-9FDF-679F-F4DBFDF34469}"/>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934369" y="2204864"/>
            <a:ext cx="5275262"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3193223"/>
      </p:ext>
    </p:extLst>
  </p:cSld>
  <p:clrMapOvr>
    <a:masterClrMapping/>
  </p:clrMapOvr>
  <p:transition spd="med">
    <p:circl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8.3.5</a:t>
            </a:r>
            <a:r>
              <a:rPr lang="zh-CN" altLang="zh-CN" b="1" kern="100" dirty="0">
                <a:effectLst/>
                <a:latin typeface="Cambria" panose="02040503050406030204" pitchFamily="18" charset="0"/>
                <a:ea typeface="宋体" panose="02010600030101010101" pitchFamily="2" charset="-122"/>
              </a:rPr>
              <a:t>归档备份与还原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830997"/>
          </a:xfrm>
          <a:prstGeom prst="rect">
            <a:avLst/>
          </a:prstGeom>
          <a:noFill/>
        </p:spPr>
        <p:txBody>
          <a:bodyPr wrap="square">
            <a:spAutoFit/>
          </a:bodyPr>
          <a:lstStyle/>
          <a:p>
            <a:pPr marL="342900" indent="-342900">
              <a:buFont typeface="Wingdings" panose="05000000000000000000" pitchFamily="2" charset="2"/>
              <a:buChar char="u"/>
            </a:pPr>
            <a:r>
              <a:rPr lang="zh-CN" altLang="en-US" dirty="0">
                <a:solidFill>
                  <a:schemeClr val="tx1"/>
                </a:solidFill>
              </a:rPr>
              <a:t>备份归档</a:t>
            </a:r>
            <a:endParaRPr lang="en-US" altLang="zh-CN" dirty="0">
              <a:solidFill>
                <a:schemeClr val="tx1"/>
              </a:solidFill>
            </a:endParaRPr>
          </a:p>
          <a:p>
            <a:pPr marL="342900" indent="-342900">
              <a:buFont typeface="Wingdings" panose="05000000000000000000" pitchFamily="2" charset="2"/>
              <a:buChar char="u"/>
            </a:pPr>
            <a:r>
              <a:rPr lang="zh-CN" altLang="en-US" dirty="0">
                <a:solidFill>
                  <a:schemeClr val="tx1"/>
                </a:solidFill>
              </a:rPr>
              <a:t>还原还档</a:t>
            </a:r>
            <a:endParaRPr lang="en-US" altLang="zh-CN" dirty="0">
              <a:solidFill>
                <a:schemeClr val="tx1"/>
              </a:solidFill>
            </a:endParaRPr>
          </a:p>
        </p:txBody>
      </p:sp>
    </p:spTree>
    <p:extLst>
      <p:ext uri="{BB962C8B-B14F-4D97-AF65-F5344CB8AC3E}">
        <p14:creationId xmlns:p14="http://schemas.microsoft.com/office/powerpoint/2010/main" val="3515951582"/>
      </p:ext>
    </p:extLst>
  </p:cSld>
  <p:clrMapOvr>
    <a:masterClrMapping/>
  </p:clrMapOvr>
  <p:transition spd="med">
    <p:circl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8.3.5</a:t>
            </a:r>
            <a:r>
              <a:rPr lang="zh-CN" altLang="zh-CN" b="1" kern="100" dirty="0">
                <a:effectLst/>
                <a:latin typeface="Cambria" panose="02040503050406030204" pitchFamily="18" charset="0"/>
                <a:ea typeface="宋体" panose="02010600030101010101" pitchFamily="2" charset="-122"/>
              </a:rPr>
              <a:t>归档备份与还原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846659"/>
          </a:xfrm>
          <a:prstGeom prst="rect">
            <a:avLst/>
          </a:prstGeom>
          <a:noFill/>
        </p:spPr>
        <p:txBody>
          <a:bodyPr wrap="square">
            <a:spAutoFit/>
          </a:bodyPr>
          <a:lstStyle/>
          <a:p>
            <a:pPr algn="ctr"/>
            <a:r>
              <a:rPr lang="zh-CN" altLang="en-US" dirty="0">
                <a:solidFill>
                  <a:schemeClr val="tx1"/>
                </a:solidFill>
              </a:rPr>
              <a:t>备份归档</a:t>
            </a:r>
            <a:endParaRPr lang="en-US" altLang="zh-CN" dirty="0">
              <a:solidFill>
                <a:schemeClr val="tx1"/>
              </a:solidFill>
            </a:endParaRPr>
          </a:p>
          <a:p>
            <a:r>
              <a:rPr lang="zh-CN" altLang="en-US" dirty="0">
                <a:solidFill>
                  <a:schemeClr val="tx1"/>
                </a:solidFill>
              </a:rPr>
              <a:t>使用工具：</a:t>
            </a:r>
            <a:r>
              <a:rPr lang="en-US" altLang="zh-CN" dirty="0" err="1">
                <a:solidFill>
                  <a:schemeClr val="tx1"/>
                </a:solidFill>
              </a:rPr>
              <a:t>Disql</a:t>
            </a:r>
            <a:endParaRPr lang="en-US" altLang="zh-CN" dirty="0">
              <a:solidFill>
                <a:schemeClr val="tx1"/>
              </a:solidFill>
            </a:endParaRPr>
          </a:p>
          <a:p>
            <a:r>
              <a:rPr lang="zh-CN" altLang="en-US" dirty="0">
                <a:solidFill>
                  <a:schemeClr val="tx1"/>
                </a:solidFill>
              </a:rPr>
              <a:t>语句</a:t>
            </a:r>
            <a:endParaRPr lang="en-US" altLang="zh-CN" dirty="0">
              <a:solidFill>
                <a:schemeClr val="tx1"/>
              </a:solidFill>
            </a:endParaRPr>
          </a:p>
          <a:p>
            <a:r>
              <a:rPr lang="en-US" altLang="zh-CN" sz="1800" kern="100" dirty="0">
                <a:solidFill>
                  <a:srgbClr val="000000"/>
                </a:solidFill>
                <a:effectLst/>
                <a:latin typeface="Times New Roman" panose="02020603050405020304" pitchFamily="18" charset="0"/>
                <a:ea typeface="宋体" panose="02010600030101010101" pitchFamily="2" charset="-122"/>
              </a:rPr>
              <a:t>SQL&gt;BACKUP ARCHIVE LOG ALL BACKUPSET 'arch_bak_01';</a:t>
            </a:r>
            <a:endParaRPr lang="zh-CN" altLang="zh-CN" sz="1800" kern="100" dirty="0">
              <a:effectLst/>
              <a:latin typeface="Times New Roman" panose="02020603050405020304" pitchFamily="18" charset="0"/>
              <a:ea typeface="宋体" panose="02010600030101010101" pitchFamily="2" charset="-122"/>
            </a:endParaRPr>
          </a:p>
          <a:p>
            <a:endParaRPr lang="en-US" altLang="zh-CN" dirty="0">
              <a:solidFill>
                <a:schemeClr val="tx1"/>
              </a:solidFill>
            </a:endParaRPr>
          </a:p>
        </p:txBody>
      </p:sp>
    </p:spTree>
    <p:extLst>
      <p:ext uri="{BB962C8B-B14F-4D97-AF65-F5344CB8AC3E}">
        <p14:creationId xmlns:p14="http://schemas.microsoft.com/office/powerpoint/2010/main" val="2539855853"/>
      </p:ext>
    </p:extLst>
  </p:cSld>
  <p:clrMapOvr>
    <a:masterClrMapping/>
  </p:clrMapOvr>
  <p:transition spd="med">
    <p:circl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8.3.5</a:t>
            </a:r>
            <a:r>
              <a:rPr lang="zh-CN" altLang="zh-CN" b="1" kern="100" dirty="0">
                <a:effectLst/>
                <a:latin typeface="Cambria" panose="02040503050406030204" pitchFamily="18" charset="0"/>
                <a:ea typeface="宋体" panose="02010600030101010101" pitchFamily="2" charset="-122"/>
              </a:rPr>
              <a:t>归档备份与还原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还原还档</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控制台</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1</a:t>
            </a:r>
          </a:p>
        </p:txBody>
      </p:sp>
      <p:pic>
        <p:nvPicPr>
          <p:cNvPr id="10242" name="图片 1">
            <a:extLst>
              <a:ext uri="{FF2B5EF4-FFF2-40B4-BE49-F238E27FC236}">
                <a16:creationId xmlns:a16="http://schemas.microsoft.com/office/drawing/2014/main" id="{60CE3FE9-D9C8-348B-4E0B-CA4A0AD7A5DC}"/>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835696" y="2276872"/>
            <a:ext cx="5268913"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173911"/>
      </p:ext>
    </p:extLst>
  </p:cSld>
  <p:clrMapOvr>
    <a:masterClrMapping/>
  </p:clrMapOvr>
  <p:transition spd="med">
    <p:circl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8.3.5</a:t>
            </a:r>
            <a:r>
              <a:rPr lang="zh-CN" altLang="zh-CN" b="1" kern="100" dirty="0">
                <a:effectLst/>
                <a:latin typeface="Cambria" panose="02040503050406030204" pitchFamily="18" charset="0"/>
                <a:ea typeface="宋体" panose="02010600030101010101" pitchFamily="2" charset="-122"/>
              </a:rPr>
              <a:t>归档备份与还原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还原还档</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控制台</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2</a:t>
            </a:r>
          </a:p>
        </p:txBody>
      </p:sp>
      <p:pic>
        <p:nvPicPr>
          <p:cNvPr id="11266" name="图片 1">
            <a:extLst>
              <a:ext uri="{FF2B5EF4-FFF2-40B4-BE49-F238E27FC236}">
                <a16:creationId xmlns:a16="http://schemas.microsoft.com/office/drawing/2014/main" id="{CFFB4649-8EE1-F181-D476-A7F37729AF44}"/>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2051720" y="2111296"/>
            <a:ext cx="4953000" cy="426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48752616"/>
      </p:ext>
    </p:extLst>
  </p:cSld>
  <p:clrMapOvr>
    <a:masterClrMapping/>
  </p:clrMapOvr>
  <p:transition spd="med">
    <p:circl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en-US" altLang="zh-CN" b="1" kern="100" dirty="0">
                <a:effectLst/>
                <a:latin typeface="Cambria" panose="02040503050406030204" pitchFamily="18" charset="0"/>
              </a:rPr>
              <a:t>8.3.5</a:t>
            </a:r>
            <a:r>
              <a:rPr lang="zh-CN" altLang="zh-CN" b="1" kern="100" dirty="0">
                <a:effectLst/>
                <a:latin typeface="Cambria" panose="02040503050406030204" pitchFamily="18" charset="0"/>
                <a:ea typeface="宋体" panose="02010600030101010101" pitchFamily="2" charset="-122"/>
              </a:rPr>
              <a:t>归档备份与还原</a:t>
            </a:r>
            <a:endParaRPr lang="zh-CN" altLang="zh-CN" b="1" kern="100" dirty="0">
              <a:effectLst/>
              <a:latin typeface="Cambria" panose="02040503050406030204" pitchFamily="18" charset="0"/>
            </a:endParaRPr>
          </a:p>
        </p:txBody>
      </p:sp>
      <p:sp>
        <p:nvSpPr>
          <p:cNvPr id="3" name="文本框 2">
            <a:extLst>
              <a:ext uri="{FF2B5EF4-FFF2-40B4-BE49-F238E27FC236}">
                <a16:creationId xmlns:a16="http://schemas.microsoft.com/office/drawing/2014/main" id="{CDDC4BDA-CDD5-C22E-94CD-B0647ABD816C}"/>
              </a:ext>
            </a:extLst>
          </p:cNvPr>
          <p:cNvSpPr txBox="1"/>
          <p:nvPr/>
        </p:nvSpPr>
        <p:spPr>
          <a:xfrm>
            <a:off x="578830" y="1412776"/>
            <a:ext cx="7986340" cy="1200329"/>
          </a:xfrm>
          <a:prstGeom prst="rect">
            <a:avLst/>
          </a:prstGeom>
          <a:noFill/>
        </p:spPr>
        <p:txBody>
          <a:bodyPr wrap="square">
            <a:spAutoFit/>
          </a:bodyPr>
          <a:lstStyle/>
          <a:p>
            <a:pPr algn="ctr"/>
            <a:r>
              <a:rPr lang="zh-CN" altLang="en-US" dirty="0">
                <a:solidFill>
                  <a:schemeClr val="tx1"/>
                </a:solidFill>
              </a:rPr>
              <a:t>还原还档</a:t>
            </a:r>
            <a:endParaRPr lang="en-US" altLang="zh-CN" dirty="0">
              <a:solidFill>
                <a:schemeClr val="tx1"/>
              </a:solidFill>
            </a:endParaRPr>
          </a:p>
          <a:p>
            <a:r>
              <a:rPr lang="zh-CN" altLang="en-US" dirty="0">
                <a:solidFill>
                  <a:schemeClr val="tx1"/>
                </a:solidFill>
              </a:rPr>
              <a:t>使用工具：</a:t>
            </a:r>
            <a:r>
              <a:rPr lang="en-US" altLang="zh-CN" dirty="0">
                <a:solidFill>
                  <a:schemeClr val="tx1"/>
                </a:solidFill>
              </a:rPr>
              <a:t>DM</a:t>
            </a:r>
            <a:r>
              <a:rPr lang="zh-CN" altLang="en-US" dirty="0">
                <a:solidFill>
                  <a:schemeClr val="tx1"/>
                </a:solidFill>
              </a:rPr>
              <a:t>控制台</a:t>
            </a:r>
            <a:endParaRPr lang="en-US" altLang="zh-CN" dirty="0">
              <a:solidFill>
                <a:schemeClr val="tx1"/>
              </a:solidFill>
            </a:endParaRPr>
          </a:p>
          <a:p>
            <a:r>
              <a:rPr lang="zh-CN" altLang="en-US" dirty="0">
                <a:solidFill>
                  <a:schemeClr val="tx1"/>
                </a:solidFill>
              </a:rPr>
              <a:t>步骤</a:t>
            </a:r>
            <a:r>
              <a:rPr lang="en-US" altLang="zh-CN" dirty="0">
                <a:solidFill>
                  <a:schemeClr val="tx1"/>
                </a:solidFill>
              </a:rPr>
              <a:t>3</a:t>
            </a:r>
          </a:p>
        </p:txBody>
      </p:sp>
      <p:pic>
        <p:nvPicPr>
          <p:cNvPr id="12290" name="图片 1">
            <a:extLst>
              <a:ext uri="{FF2B5EF4-FFF2-40B4-BE49-F238E27FC236}">
                <a16:creationId xmlns:a16="http://schemas.microsoft.com/office/drawing/2014/main" id="{612EE15D-6004-0EE0-1471-65E63AC2F2B3}"/>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2051720" y="2219703"/>
            <a:ext cx="4953000" cy="434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2645856"/>
      </p:ext>
    </p:extLst>
  </p:cSld>
  <p:clrMapOvr>
    <a:masterClrMapping/>
  </p:clrMapOvr>
  <p:transition spd="med">
    <p:circl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294897"/>
            <a:ext cx="6321425" cy="761170"/>
          </a:xfrm>
        </p:spPr>
        <p:txBody>
          <a:bodyPr vert="horz" wrap="square" lIns="0" tIns="12700" rIns="0" bIns="0" anchor="ctr" anchorCtr="0">
            <a:spAutoFit/>
          </a:bodyPr>
          <a:lstStyle/>
          <a:p>
            <a:pPr indent="356870" algn="just">
              <a:lnSpc>
                <a:spcPct val="156000"/>
              </a:lnSpc>
              <a:spcBef>
                <a:spcPts val="1400"/>
              </a:spcBef>
              <a:spcAft>
                <a:spcPts val="1450"/>
              </a:spcAft>
            </a:pPr>
            <a:r>
              <a:rPr lang="zh-CN" altLang="en-US" b="1" kern="100" dirty="0">
                <a:effectLst/>
                <a:latin typeface="Cambria" panose="02040503050406030204" pitchFamily="18" charset="0"/>
              </a:rPr>
              <a:t>工单</a:t>
            </a:r>
            <a:r>
              <a:rPr lang="en-US" altLang="zh-CN" b="1" kern="100" dirty="0">
                <a:effectLst/>
                <a:latin typeface="Cambria" panose="02040503050406030204" pitchFamily="18" charset="0"/>
              </a:rPr>
              <a:t>8.3</a:t>
            </a:r>
            <a:r>
              <a:rPr lang="zh-CN" altLang="en-US" b="1" kern="100" dirty="0">
                <a:effectLst/>
                <a:latin typeface="Cambria" panose="02040503050406030204" pitchFamily="18" charset="0"/>
              </a:rPr>
              <a:t>实施还原与恢复</a:t>
            </a:r>
            <a:endParaRPr lang="zh-CN" altLang="zh-CN" b="1" kern="100" dirty="0">
              <a:effectLst/>
              <a:latin typeface="Cambria" panose="02040503050406030204" pitchFamily="18" charset="0"/>
            </a:endParaRPr>
          </a:p>
        </p:txBody>
      </p:sp>
      <p:pic>
        <p:nvPicPr>
          <p:cNvPr id="4" name="图片 3">
            <a:extLst>
              <a:ext uri="{FF2B5EF4-FFF2-40B4-BE49-F238E27FC236}">
                <a16:creationId xmlns:a16="http://schemas.microsoft.com/office/drawing/2014/main" id="{A8B842DE-061B-12F3-D41A-C59D995E2B5A}"/>
              </a:ext>
            </a:extLst>
          </p:cNvPr>
          <p:cNvPicPr>
            <a:picLocks noChangeAspect="1"/>
          </p:cNvPicPr>
          <p:nvPr/>
        </p:nvPicPr>
        <p:blipFill>
          <a:blip r:embed="rId2"/>
          <a:stretch>
            <a:fillRect/>
          </a:stretch>
        </p:blipFill>
        <p:spPr>
          <a:xfrm>
            <a:off x="1475656" y="1124744"/>
            <a:ext cx="5860288" cy="5189670"/>
          </a:xfrm>
          <a:prstGeom prst="rect">
            <a:avLst/>
          </a:prstGeom>
        </p:spPr>
      </p:pic>
    </p:spTree>
    <p:extLst>
      <p:ext uri="{BB962C8B-B14F-4D97-AF65-F5344CB8AC3E}">
        <p14:creationId xmlns:p14="http://schemas.microsoft.com/office/powerpoint/2010/main" val="413094745"/>
      </p:ext>
    </p:extLst>
  </p:cSld>
  <p:clrMapOvr>
    <a:masterClrMapping/>
  </p:clrMapOvr>
  <p:transition spd="med">
    <p:circl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anose="020B0604020202020204" pitchFamily="34" charset="0"/>
                <a:ea typeface="Arial" panose="020B0604020202020204" pitchFamily="34" charset="0"/>
              </a:rPr>
              <a:t>Thank You !</a:t>
            </a: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object 2"/>
          <p:cNvSpPr>
            <a:spLocks noGrp="1"/>
          </p:cNvSpPr>
          <p:nvPr>
            <p:ph type="title"/>
          </p:nvPr>
        </p:nvSpPr>
        <p:spPr>
          <a:xfrm>
            <a:off x="777875" y="427196"/>
            <a:ext cx="4057650"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5842" name="object 3"/>
          <p:cNvSpPr txBox="1"/>
          <p:nvPr/>
        </p:nvSpPr>
        <p:spPr>
          <a:xfrm>
            <a:off x="1089025" y="1368425"/>
            <a:ext cx="7067550" cy="2043893"/>
          </a:xfrm>
          <a:prstGeom prst="rect">
            <a:avLst/>
          </a:prstGeom>
          <a:noFill/>
          <a:ln w="9525">
            <a:noFill/>
          </a:ln>
        </p:spPr>
        <p:txBody>
          <a:bodyPr lIns="0" tIns="12065" rIns="0" bIns="0" anchor="t" anchorCtr="0">
            <a:spAutoFit/>
          </a:bodyPr>
          <a:lstStyle/>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素质目标</a:t>
            </a:r>
            <a:endParaRPr kumimoji="1" lang="en-US" altLang="zh-CN" sz="1600" b="1" kern="100" dirty="0">
              <a:solidFill>
                <a:schemeClr val="tx1"/>
              </a:solidFill>
              <a:latin typeface="Times New Roman" panose="02020603050405020304" pitchFamily="18" charset="0"/>
              <a:ea typeface="+mn-ea"/>
              <a:sym typeface="+mn-ea"/>
            </a:endParaRP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endParaRPr kumimoji="1" lang="en-US" altLang="zh-CN" sz="1600" b="1" kern="100" noProof="0" dirty="0">
              <a:ln>
                <a:noFill/>
              </a:ln>
              <a:solidFill>
                <a:schemeClr val="tx1"/>
              </a:solidFill>
              <a:effectLst/>
              <a:uLnTx/>
              <a:uFillTx/>
              <a:latin typeface="Times New Roman" panose="02020603050405020304" pitchFamily="18" charset="0"/>
              <a:ea typeface="+mn-ea"/>
              <a:sym typeface="+mn-ea"/>
            </a:endParaRP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培养学生数据安全意识。</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培养学生“防患于未然”的意识和工作作风。</a:t>
            </a:r>
          </a:p>
          <a:p>
            <a:pPr marL="342900" lvl="0" indent="-342900" algn="l">
              <a:lnSpc>
                <a:spcPct val="125000"/>
              </a:lnSpc>
              <a:buFont typeface="+mj-ea"/>
              <a:buAutoNum type="circleNumDbPlain"/>
              <a:tabLst>
                <a:tab pos="638175" algn="l"/>
              </a:tabLst>
            </a:pPr>
            <a:r>
              <a:rPr lang="zh-CN" altLang="zh-CN" sz="1800" kern="100" dirty="0">
                <a:solidFill>
                  <a:schemeClr val="tx1"/>
                </a:solidFill>
                <a:effectLst/>
                <a:latin typeface="Times New Roman" panose="02020603050405020304" pitchFamily="18" charset="0"/>
                <a:ea typeface="宋体" panose="02010600030101010101" pitchFamily="2" charset="-122"/>
              </a:rPr>
              <a:t>培养学生严谨科学、规范标准的职业素养。</a:t>
            </a:r>
          </a:p>
          <a:p>
            <a:pPr marL="342900"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endParaRPr kumimoji="1" lang="en-US" altLang="zh-CN" sz="1600" b="1" kern="100" noProof="0" dirty="0">
              <a:ln>
                <a:noFill/>
              </a:ln>
              <a:solidFill>
                <a:schemeClr val="tx1"/>
              </a:solidFill>
              <a:effectLst/>
              <a:uLnTx/>
              <a:uFillTx/>
              <a:latin typeface="Times New Roman" panose="02020603050405020304" pitchFamily="18" charset="0"/>
              <a:ea typeface="+mn-ea"/>
              <a:sym typeface="+mn-ea"/>
            </a:endParaRPr>
          </a:p>
        </p:txBody>
      </p:sp>
    </p:spTree>
  </p:cSld>
  <p:clrMapOvr>
    <a:masterClrMapping/>
  </p:clrMapOvr>
  <p:transition spd="med">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3200" b="1" kern="100" dirty="0">
                <a:effectLst/>
                <a:latin typeface="Cambria" panose="02040503050406030204" pitchFamily="18" charset="0"/>
              </a:rPr>
              <a:t>8.1.1</a:t>
            </a:r>
            <a:r>
              <a:rPr lang="zh-CN" altLang="zh-CN" sz="3200" b="1" kern="100" dirty="0">
                <a:effectLst/>
                <a:latin typeface="Cambria" panose="02040503050406030204" pitchFamily="18" charset="0"/>
                <a:ea typeface="宋体" panose="02010600030101010101" pitchFamily="2" charset="-122"/>
              </a:rPr>
              <a:t>基本概念</a:t>
            </a:r>
            <a:endParaRPr lang="en-US" altLang="zh-CN" sz="3200" b="1" kern="100" dirty="0">
              <a:effectLst/>
              <a:latin typeface="Cambria" panose="02040503050406030204" pitchFamily="18" charset="0"/>
              <a:ea typeface="宋体" panose="02010600030101010101" pitchFamily="2" charset="-122"/>
            </a:endParaRPr>
          </a:p>
          <a:p>
            <a:endParaRPr lang="zh-CN" altLang="zh-CN" sz="3200" b="1" kern="100" dirty="0">
              <a:effectLst/>
              <a:latin typeface="Cambria" panose="02040503050406030204" pitchFamily="18" charset="0"/>
            </a:endParaRPr>
          </a:p>
          <a:p>
            <a:r>
              <a:rPr lang="en-US" altLang="zh-CN" sz="3200" b="1" kern="100" dirty="0">
                <a:effectLst/>
                <a:latin typeface="Cambria" panose="02040503050406030204" pitchFamily="18" charset="0"/>
              </a:rPr>
              <a:t>8.1.2</a:t>
            </a:r>
            <a:r>
              <a:rPr lang="zh-CN" altLang="zh-CN" sz="3200" b="1" kern="100" dirty="0">
                <a:effectLst/>
                <a:latin typeface="Cambria" panose="02040503050406030204" pitchFamily="18" charset="0"/>
                <a:ea typeface="宋体" panose="02010600030101010101" pitchFamily="2" charset="-122"/>
              </a:rPr>
              <a:t>介质管理层</a:t>
            </a:r>
            <a:endParaRPr lang="en-US" altLang="zh-CN" sz="3200" b="1" kern="100" dirty="0">
              <a:effectLst/>
              <a:latin typeface="Cambria" panose="02040503050406030204" pitchFamily="18" charset="0"/>
              <a:ea typeface="宋体" panose="02010600030101010101" pitchFamily="2" charset="-122"/>
            </a:endParaRPr>
          </a:p>
          <a:p>
            <a:endParaRPr lang="zh-CN" altLang="zh-CN" sz="3200" b="1" kern="100" dirty="0">
              <a:effectLst/>
              <a:latin typeface="Cambria" panose="02040503050406030204" pitchFamily="18" charset="0"/>
            </a:endParaRPr>
          </a:p>
          <a:p>
            <a:r>
              <a:rPr lang="en-US" altLang="zh-CN" sz="3200" b="1" kern="100" dirty="0">
                <a:effectLst/>
                <a:latin typeface="Cambria" panose="02040503050406030204" pitchFamily="18" charset="0"/>
              </a:rPr>
              <a:t>8.1.3</a:t>
            </a:r>
            <a:r>
              <a:rPr lang="zh-CN" altLang="zh-CN" sz="3200" b="1" kern="100" dirty="0">
                <a:effectLst/>
                <a:latin typeface="Cambria" panose="02040503050406030204" pitchFamily="18" charset="0"/>
                <a:ea typeface="宋体" panose="02010600030101010101" pitchFamily="2" charset="-122"/>
              </a:rPr>
              <a:t>备份方式</a:t>
            </a:r>
            <a:endParaRPr lang="zh-CN" altLang="zh-CN" sz="3200" b="1" kern="100" dirty="0">
              <a:effectLst/>
              <a:latin typeface="Cambria" panose="02040503050406030204" pitchFamily="18" charset="0"/>
            </a:endParaRPr>
          </a:p>
          <a:p>
            <a:pPr marL="0" indent="0">
              <a:buNone/>
            </a:pPr>
            <a:endParaRPr lang="zh-CN" altLang="en-US" dirty="0"/>
          </a:p>
        </p:txBody>
      </p:sp>
      <p:sp>
        <p:nvSpPr>
          <p:cNvPr id="5" name="标题 4">
            <a:extLst>
              <a:ext uri="{FF2B5EF4-FFF2-40B4-BE49-F238E27FC236}">
                <a16:creationId xmlns:a16="http://schemas.microsoft.com/office/drawing/2014/main" id="{40FFDE1D-4331-4D99-30E3-88E856AF6065}"/>
              </a:ext>
            </a:extLst>
          </p:cNvPr>
          <p:cNvSpPr>
            <a:spLocks noGrp="1"/>
          </p:cNvSpPr>
          <p:nvPr>
            <p:ph type="title"/>
          </p:nvPr>
        </p:nvSpPr>
        <p:spPr/>
        <p:txBody>
          <a:bodyPr/>
          <a:lstStyle/>
          <a:p>
            <a:r>
              <a:rPr lang="zh-CN" altLang="en-US" sz="3600" dirty="0">
                <a:solidFill>
                  <a:schemeClr val="accent3"/>
                </a:solidFill>
              </a:rPr>
              <a:t>任务</a:t>
            </a:r>
            <a:r>
              <a:rPr lang="en-US" altLang="zh-CN" sz="3600" dirty="0">
                <a:solidFill>
                  <a:schemeClr val="accent3"/>
                </a:solidFill>
              </a:rPr>
              <a:t>8.1 </a:t>
            </a:r>
            <a:r>
              <a:rPr lang="zh-CN" altLang="en-US" sz="3600" dirty="0">
                <a:solidFill>
                  <a:schemeClr val="accent3"/>
                </a:solidFill>
              </a:rPr>
              <a:t>认识备份</a:t>
            </a:r>
            <a:endParaRPr lang="zh-CN" altLang="en-US" dirty="0">
              <a:solidFill>
                <a:schemeClr val="accent3"/>
              </a:solidFill>
            </a:endParaRPr>
          </a:p>
        </p:txBody>
      </p:sp>
    </p:spTree>
  </p:cSld>
  <p:clrMapOvr>
    <a:masterClrMapping/>
  </p:clrMapOvr>
  <p:transition spd="med">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b="1" kern="100" dirty="0">
                <a:effectLst/>
                <a:latin typeface="Cambria" panose="02040503050406030204" pitchFamily="18" charset="0"/>
              </a:rPr>
              <a:t>8.1.1</a:t>
            </a:r>
            <a:r>
              <a:rPr lang="zh-CN" altLang="zh-CN" sz="3600" b="1" kern="100" dirty="0">
                <a:effectLst/>
                <a:latin typeface="Cambria" panose="02040503050406030204" pitchFamily="18" charset="0"/>
                <a:ea typeface="宋体" panose="02010600030101010101" pitchFamily="2" charset="-122"/>
              </a:rPr>
              <a:t>基本概念</a:t>
            </a:r>
            <a:endParaRPr lang="zh-CN" altLang="en-US" dirty="0"/>
          </a:p>
        </p:txBody>
      </p:sp>
      <p:sp>
        <p:nvSpPr>
          <p:cNvPr id="3" name="内容占位符 2"/>
          <p:cNvSpPr>
            <a:spLocks noGrp="1"/>
          </p:cNvSpPr>
          <p:nvPr>
            <p:ph idx="1"/>
          </p:nvPr>
        </p:nvSpPr>
        <p:spPr/>
        <p:txBody>
          <a:bodyPr/>
          <a:lstStyle/>
          <a:p>
            <a:r>
              <a:rPr lang="zh-CN" altLang="en-US" dirty="0"/>
              <a:t>表空间与数据文件</a:t>
            </a:r>
            <a:endParaRPr lang="en-US" altLang="zh-CN" dirty="0"/>
          </a:p>
          <a:p>
            <a:r>
              <a:rPr lang="zh-CN" altLang="en-US" dirty="0"/>
              <a:t>重做日志</a:t>
            </a:r>
            <a:endParaRPr lang="en-US" altLang="zh-CN" dirty="0"/>
          </a:p>
          <a:p>
            <a:r>
              <a:rPr lang="zh-CN" altLang="en-US" dirty="0"/>
              <a:t>归档日志</a:t>
            </a:r>
            <a:endParaRPr lang="en-US" altLang="zh-CN" dirty="0"/>
          </a:p>
          <a:p>
            <a:r>
              <a:rPr lang="en-US" altLang="zh-CN" dirty="0"/>
              <a:t>LSN</a:t>
            </a:r>
          </a:p>
          <a:p>
            <a:r>
              <a:rPr lang="zh-CN" altLang="en-US" dirty="0"/>
              <a:t>包序号</a:t>
            </a:r>
            <a:endParaRPr lang="en-US" altLang="zh-CN" dirty="0"/>
          </a:p>
          <a:p>
            <a:r>
              <a:rPr lang="zh-CN" altLang="en-US" dirty="0"/>
              <a:t>检查点</a:t>
            </a:r>
            <a:endParaRPr lang="en-US" altLang="zh-CN" dirty="0"/>
          </a:p>
          <a:p>
            <a:r>
              <a:rPr lang="zh-CN" altLang="en-US" dirty="0"/>
              <a:t>备份集</a:t>
            </a:r>
            <a:endParaRPr lang="en-US" altLang="zh-CN" dirty="0"/>
          </a:p>
          <a:p>
            <a:r>
              <a:rPr lang="zh-CN" altLang="en-US" dirty="0"/>
              <a:t>备份</a:t>
            </a:r>
            <a:endParaRPr lang="en-US" altLang="zh-CN" dirty="0"/>
          </a:p>
          <a:p>
            <a:r>
              <a:rPr lang="zh-CN" altLang="en-US" dirty="0"/>
              <a:t>还原与恢复</a:t>
            </a:r>
          </a:p>
        </p:txBody>
      </p:sp>
    </p:spTree>
  </p:cSld>
  <p:clrMapOvr>
    <a:masterClrMapping/>
  </p:clrMapOvr>
  <p:transition spd="med">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0"/>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8.1.2</a:t>
            </a:r>
            <a:r>
              <a:rPr lang="zh-CN" altLang="zh-CN" b="1" kern="100" dirty="0">
                <a:effectLst/>
                <a:latin typeface="Cambria" panose="02040503050406030204" pitchFamily="18" charset="0"/>
                <a:ea typeface="宋体" panose="02010600030101010101" pitchFamily="2" charset="-122"/>
              </a:rPr>
              <a:t>介质管理层</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1569660"/>
          </a:xfrm>
          <a:prstGeom prst="rect">
            <a:avLst/>
          </a:prstGeom>
          <a:noFill/>
        </p:spPr>
        <p:txBody>
          <a:bodyPr wrap="square">
            <a:spAutoFit/>
          </a:bodyPr>
          <a:lstStyle/>
          <a:p>
            <a:r>
              <a:rPr lang="en-US" altLang="zh-CN" sz="2400" kern="100" dirty="0">
                <a:solidFill>
                  <a:schemeClr val="tx1"/>
                </a:solidFill>
                <a:effectLst/>
                <a:latin typeface="Times New Roman" panose="02020603050405020304" pitchFamily="18" charset="0"/>
                <a:ea typeface="宋体" panose="02010600030101010101" pitchFamily="2" charset="-122"/>
              </a:rPr>
              <a:t>        DM </a:t>
            </a:r>
            <a:r>
              <a:rPr lang="zh-CN" altLang="zh-CN" sz="2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通过介质管理层</a:t>
            </a:r>
            <a:r>
              <a:rPr lang="en-US" altLang="zh-CN" sz="2400" kern="100" dirty="0">
                <a:solidFill>
                  <a:schemeClr val="tx1"/>
                </a:solidFill>
                <a:effectLst/>
                <a:latin typeface="Times New Roman" panose="02020603050405020304" pitchFamily="18" charset="0"/>
                <a:ea typeface="宋体" panose="02010600030101010101" pitchFamily="2" charset="-122"/>
              </a:rPr>
              <a:t> MML</a:t>
            </a:r>
            <a:r>
              <a:rPr lang="zh-CN" altLang="zh-CN" sz="2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，将备份、还原和恢复过程中备份片文件和元数据文件的读取写入动作进行抽象、隔离，备份还原过程中</a:t>
            </a:r>
            <a:r>
              <a:rPr lang="en-US" altLang="zh-CN" sz="2400" kern="100" dirty="0">
                <a:solidFill>
                  <a:schemeClr val="tx1"/>
                </a:solidFill>
                <a:effectLst/>
                <a:latin typeface="Times New Roman" panose="02020603050405020304" pitchFamily="18" charset="0"/>
                <a:ea typeface="宋体" panose="02010600030101010101" pitchFamily="2" charset="-122"/>
              </a:rPr>
              <a:t> MML </a:t>
            </a:r>
            <a:r>
              <a:rPr lang="zh-CN" altLang="zh-CN" sz="2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层会调用一组</a:t>
            </a:r>
            <a:r>
              <a:rPr lang="en-US" altLang="zh-CN" sz="2400" kern="100" dirty="0">
                <a:solidFill>
                  <a:schemeClr val="tx1"/>
                </a:solidFill>
                <a:effectLst/>
                <a:latin typeface="Times New Roman" panose="02020603050405020304" pitchFamily="18" charset="0"/>
                <a:ea typeface="宋体" panose="02010600030101010101" pitchFamily="2" charset="-122"/>
              </a:rPr>
              <a:t> SBT </a:t>
            </a:r>
            <a:r>
              <a:rPr lang="zh-CN" altLang="zh-CN" sz="2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接口来访问备份存储介质</a:t>
            </a:r>
            <a:r>
              <a:rPr lang="zh-CN" altLang="en-US" sz="2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solidFill>
                <a:schemeClr val="tx1"/>
              </a:solidFill>
            </a:endParaRPr>
          </a:p>
        </p:txBody>
      </p:sp>
    </p:spTree>
  </p:cSld>
  <p:clrMapOvr>
    <a:masterClrMapping/>
  </p:clrMapOvr>
  <p:transition spd="med">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071"/>
            <a:ext cx="6321425" cy="566822"/>
          </a:xfrm>
        </p:spPr>
        <p:txBody>
          <a:bodyPr vert="horz" wrap="square" lIns="0" tIns="12700" rIns="0" bIns="0" anchor="ctr" anchorCtr="0">
            <a:spAutoFit/>
          </a:bodyPr>
          <a:lstStyle/>
          <a:p>
            <a:pPr marL="12700" eaLnBrk="1" hangingPunct="1">
              <a:spcBef>
                <a:spcPts val="100"/>
              </a:spcBef>
            </a:pPr>
            <a:r>
              <a:rPr lang="en-US" altLang="zh-CN" b="1" kern="100" dirty="0">
                <a:effectLst/>
                <a:latin typeface="Cambria" panose="02040503050406030204" pitchFamily="18" charset="0"/>
              </a:rPr>
              <a:t>8.1.3</a:t>
            </a:r>
            <a:r>
              <a:rPr lang="zh-CN" altLang="zh-CN" b="1" kern="100" dirty="0">
                <a:effectLst/>
                <a:latin typeface="Cambria" panose="02040503050406030204" pitchFamily="18" charset="0"/>
                <a:ea typeface="宋体" panose="02010600030101010101" pitchFamily="2" charset="-122"/>
              </a:rPr>
              <a:t>备份方式</a:t>
            </a:r>
            <a:endParaRPr lang="zh-CN" altLang="zh-CN" dirty="0"/>
          </a:p>
        </p:txBody>
      </p:sp>
      <p:sp>
        <p:nvSpPr>
          <p:cNvPr id="3" name="文本框 2">
            <a:extLst>
              <a:ext uri="{FF2B5EF4-FFF2-40B4-BE49-F238E27FC236}">
                <a16:creationId xmlns:a16="http://schemas.microsoft.com/office/drawing/2014/main" id="{CDDC4BDA-CDD5-C22E-94CD-B0647ABD816C}"/>
              </a:ext>
            </a:extLst>
          </p:cNvPr>
          <p:cNvSpPr txBox="1"/>
          <p:nvPr/>
        </p:nvSpPr>
        <p:spPr>
          <a:xfrm>
            <a:off x="546100" y="2279600"/>
            <a:ext cx="7986340" cy="2369880"/>
          </a:xfrm>
          <a:prstGeom prst="rect">
            <a:avLst/>
          </a:prstGeom>
          <a:noFill/>
        </p:spPr>
        <p:txBody>
          <a:bodyPr wrap="square">
            <a:spAutoFit/>
          </a:bodyPr>
          <a:lstStyle/>
          <a:p>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当前仅支持备份集方式的备份还原，不再支持其他备份方式。</a:t>
            </a:r>
            <a:endParaRPr lang="en-US"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备份还原实现策略有两种：</a:t>
            </a:r>
            <a:r>
              <a:rPr lang="en-US" altLang="zh-CN" sz="2800" kern="100" dirty="0" err="1">
                <a:solidFill>
                  <a:schemeClr val="tx1"/>
                </a:solidFill>
                <a:effectLst/>
                <a:latin typeface="Times New Roman" panose="02020603050405020304" pitchFamily="18" charset="0"/>
                <a:ea typeface="宋体" panose="02010600030101010101" pitchFamily="2" charset="-122"/>
              </a:rPr>
              <a:t>dmap</a:t>
            </a:r>
            <a:r>
              <a:rPr lang="en-US" altLang="zh-CN" sz="2800" kern="100" dirty="0">
                <a:solidFill>
                  <a:schemeClr val="tx1"/>
                </a:solidFill>
                <a:effectLst/>
                <a:latin typeface="Times New Roman" panose="02020603050405020304" pitchFamily="18" charset="0"/>
                <a:ea typeface="宋体" panose="02010600030101010101" pitchFamily="2" charset="-122"/>
              </a:rPr>
              <a:t> </a:t>
            </a:r>
            <a:r>
              <a:rPr lang="zh-CN"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辅助进程方式和无辅助进程方式</a:t>
            </a:r>
            <a:endParaRPr lang="en-US" altLang="zh-CN" sz="2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285750" indent="-285750">
              <a:buFont typeface="Arial" panose="020B0604020202020204" pitchFamily="34" charset="0"/>
              <a:buChar char="•"/>
            </a:pPr>
            <a:r>
              <a:rPr lang="en-US" altLang="zh-CN" sz="1800" kern="100" dirty="0">
                <a:solidFill>
                  <a:schemeClr val="tx1"/>
                </a:solidFill>
                <a:effectLst/>
                <a:latin typeface="Times New Roman" panose="02020603050405020304" pitchFamily="18" charset="0"/>
                <a:ea typeface="宋体" panose="02010600030101010101" pitchFamily="2" charset="-122"/>
              </a:rPr>
              <a:t>DMAP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辅助进程方式，可支持第三方备份</a:t>
            </a:r>
            <a:endPar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285750" indent="-285750">
              <a:buFont typeface="Arial" panose="020B0604020202020204" pitchFamily="34" charset="0"/>
              <a:buChar char="•"/>
            </a:pPr>
            <a:r>
              <a:rPr lang="en-US"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辅助进程方式</a:t>
            </a:r>
            <a:r>
              <a:rPr lang="zh-CN" altLang="en-US" sz="1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，不支持第三方备份</a:t>
            </a:r>
            <a:endParaRPr lang="zh-CN" altLang="en-US" sz="2800" dirty="0">
              <a:solidFill>
                <a:schemeClr val="tx1"/>
              </a:solidFill>
            </a:endParaRPr>
          </a:p>
        </p:txBody>
      </p:sp>
    </p:spTree>
    <p:extLst>
      <p:ext uri="{BB962C8B-B14F-4D97-AF65-F5344CB8AC3E}">
        <p14:creationId xmlns:p14="http://schemas.microsoft.com/office/powerpoint/2010/main" val="2159929703"/>
      </p:ext>
    </p:extLst>
  </p:cSld>
  <p:clrMapOvr>
    <a:masterClrMapping/>
  </p:clrMapOvr>
  <p:transition spd="med">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251520" y="116632"/>
            <a:ext cx="6321425" cy="844590"/>
          </a:xfrm>
        </p:spPr>
        <p:txBody>
          <a:bodyPr vert="horz" wrap="square" lIns="0" tIns="12700" rIns="0" bIns="0" anchor="ctr" anchorCtr="0">
            <a:spAutoFit/>
          </a:bodyPr>
          <a:lstStyle/>
          <a:p>
            <a:pPr indent="356870">
              <a:lnSpc>
                <a:spcPct val="173000"/>
              </a:lnSpc>
              <a:spcBef>
                <a:spcPts val="1300"/>
              </a:spcBef>
              <a:spcAft>
                <a:spcPts val="1300"/>
              </a:spcAft>
            </a:pP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工单</a:t>
            </a:r>
            <a:r>
              <a:rPr lang="en-US" altLang="zh-CN" b="1" kern="100" dirty="0">
                <a:effectLst/>
                <a:latin typeface="Calibri" panose="020F0502020204030204" pitchFamily="34" charset="0"/>
                <a:cs typeface="Times New Roman" panose="02020603050405020304" pitchFamily="18" charset="0"/>
              </a:rPr>
              <a:t>8.1</a:t>
            </a:r>
            <a:r>
              <a:rPr lang="zh-CN" altLang="zh-CN" b="1" kern="100" dirty="0">
                <a:effectLst/>
                <a:latin typeface="Calibri" panose="020F0502020204030204" pitchFamily="34" charset="0"/>
                <a:ea typeface="宋体" panose="02010600030101010101" pitchFamily="2" charset="-122"/>
                <a:cs typeface="Times New Roman" panose="02020603050405020304" pitchFamily="18" charset="0"/>
              </a:rPr>
              <a:t>备份数据</a:t>
            </a:r>
            <a:endParaRPr lang="zh-CN" altLang="zh-CN" dirty="0"/>
          </a:p>
        </p:txBody>
      </p:sp>
      <p:pic>
        <p:nvPicPr>
          <p:cNvPr id="4" name="图片 3">
            <a:extLst>
              <a:ext uri="{FF2B5EF4-FFF2-40B4-BE49-F238E27FC236}">
                <a16:creationId xmlns:a16="http://schemas.microsoft.com/office/drawing/2014/main" id="{C35EE47F-BDEA-2000-C1B0-DE91BC90D996}"/>
              </a:ext>
            </a:extLst>
          </p:cNvPr>
          <p:cNvPicPr>
            <a:picLocks noChangeAspect="1"/>
          </p:cNvPicPr>
          <p:nvPr/>
        </p:nvPicPr>
        <p:blipFill>
          <a:blip r:embed="rId2"/>
          <a:stretch>
            <a:fillRect/>
          </a:stretch>
        </p:blipFill>
        <p:spPr>
          <a:xfrm>
            <a:off x="1403648" y="1196752"/>
            <a:ext cx="5768840" cy="5159187"/>
          </a:xfrm>
          <a:prstGeom prst="rect">
            <a:avLst/>
          </a:prstGeom>
        </p:spPr>
      </p:pic>
    </p:spTree>
    <p:extLst>
      <p:ext uri="{BB962C8B-B14F-4D97-AF65-F5344CB8AC3E}">
        <p14:creationId xmlns:p14="http://schemas.microsoft.com/office/powerpoint/2010/main" val="1548347889"/>
      </p:ext>
    </p:extLst>
  </p:cSld>
  <p:clrMapOvr>
    <a:masterClrMapping/>
  </p:clrMapOvr>
  <p:transition spd="med">
    <p:circle/>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8819bbbe-5941-4371-8006-b3a6ef0688db"/>
  <p:tag name="COMMONDATA" val="eyJoZGlkIjoiZThjODAzMWY5ZWU0OTVmOWQ4OTRlMTZmYTU1NGFiMm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148</TotalTime>
  <Words>1127</Words>
  <Application>Microsoft Office PowerPoint</Application>
  <PresentationFormat>全屏显示(4:3)</PresentationFormat>
  <Paragraphs>168</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38</vt:i4>
      </vt:variant>
    </vt:vector>
  </HeadingPairs>
  <TitlesOfParts>
    <vt:vector size="47" baseType="lpstr">
      <vt:lpstr>微软雅黑</vt:lpstr>
      <vt:lpstr>Arial</vt:lpstr>
      <vt:lpstr>Calibri</vt:lpstr>
      <vt:lpstr>Cambria</vt:lpstr>
      <vt:lpstr>Times New Roman</vt:lpstr>
      <vt:lpstr>Verdana</vt:lpstr>
      <vt:lpstr>Wingdings</vt:lpstr>
      <vt:lpstr>Lesson</vt:lpstr>
      <vt:lpstr>1_Lesson</vt:lpstr>
      <vt:lpstr>数据库应用技术</vt:lpstr>
      <vt:lpstr>总览</vt:lpstr>
      <vt:lpstr>学习目标</vt:lpstr>
      <vt:lpstr>学习目标</vt:lpstr>
      <vt:lpstr>任务8.1 认识备份</vt:lpstr>
      <vt:lpstr>8.1.1基本概念</vt:lpstr>
      <vt:lpstr>8.1.2介质管理层</vt:lpstr>
      <vt:lpstr>8.1.3备份方式</vt:lpstr>
      <vt:lpstr>工单8.1备份数据</vt:lpstr>
      <vt:lpstr>任务8.2了解还原与恢复</vt:lpstr>
      <vt:lpstr>8.2.1逻辑还原和物理还原</vt:lpstr>
      <vt:lpstr>8.2.2联机还原和脱机还原</vt:lpstr>
      <vt:lpstr>8.2.3数据还原和归档日志还原</vt:lpstr>
      <vt:lpstr>8.2.4完全还原和增量还原</vt:lpstr>
      <vt:lpstr>任务8.3掌握常用工具与方法</vt:lpstr>
      <vt:lpstr>8.3.1常用工具</vt:lpstr>
      <vt:lpstr>8.3.2数据库备份与还原</vt:lpstr>
      <vt:lpstr>8.3.2数据库备份与还原</vt:lpstr>
      <vt:lpstr>8.3.2数据库备份与还原</vt:lpstr>
      <vt:lpstr>8.3.2数据库备份与还原</vt:lpstr>
      <vt:lpstr>8.3.2数据库备份与还原</vt:lpstr>
      <vt:lpstr>8.3.3表空间备份与还原</vt:lpstr>
      <vt:lpstr>8.3.3表空间备份与还原</vt:lpstr>
      <vt:lpstr>8.3.3表空间备份与还原</vt:lpstr>
      <vt:lpstr>8.3.3表空间备份与还原</vt:lpstr>
      <vt:lpstr>8.3.3表空间备份与还原</vt:lpstr>
      <vt:lpstr>8.3.4表备份与还原</vt:lpstr>
      <vt:lpstr>8.3.4表备份与还原</vt:lpstr>
      <vt:lpstr>8.3.4表备份与还原</vt:lpstr>
      <vt:lpstr>8.3.4表备份与还原</vt:lpstr>
      <vt:lpstr>8.3.4表备份与还原</vt:lpstr>
      <vt:lpstr>8.3.5归档备份与还原</vt:lpstr>
      <vt:lpstr>8.3.5归档备份与还原</vt:lpstr>
      <vt:lpstr>8.3.5归档备份与还原</vt:lpstr>
      <vt:lpstr>8.3.5归档备份与还原</vt:lpstr>
      <vt:lpstr>8.3.5归档备份与还原</vt:lpstr>
      <vt:lpstr>工单8.3实施还原与恢复</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Lenovo</cp:lastModifiedBy>
  <cp:revision>621</cp:revision>
  <dcterms:created xsi:type="dcterms:W3CDTF">2011-04-17T02:34:00Z</dcterms:created>
  <dcterms:modified xsi:type="dcterms:W3CDTF">2023-08-11T08:14:48Z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49D93250966748F186D4ED92B5D84637_12</vt:lpwstr>
  </property>
</Properties>
</file>