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2"/>
  </p:notesMasterIdLst>
  <p:sldIdLst>
    <p:sldId id="256" r:id="rId3"/>
    <p:sldId id="277" r:id="rId4"/>
    <p:sldId id="648" r:id="rId5"/>
    <p:sldId id="649" r:id="rId6"/>
    <p:sldId id="656" r:id="rId7"/>
    <p:sldId id="657" r:id="rId8"/>
    <p:sldId id="663" r:id="rId9"/>
    <p:sldId id="664" r:id="rId10"/>
    <p:sldId id="665" r:id="rId11"/>
    <p:sldId id="666" r:id="rId12"/>
    <p:sldId id="667" r:id="rId13"/>
    <p:sldId id="668" r:id="rId14"/>
    <p:sldId id="669" r:id="rId15"/>
    <p:sldId id="670" r:id="rId16"/>
    <p:sldId id="671" r:id="rId17"/>
    <p:sldId id="672" r:id="rId18"/>
    <p:sldId id="673" r:id="rId19"/>
    <p:sldId id="674" r:id="rId20"/>
    <p:sldId id="675" r:id="rId21"/>
    <p:sldId id="676" r:id="rId22"/>
    <p:sldId id="677" r:id="rId23"/>
    <p:sldId id="678" r:id="rId24"/>
    <p:sldId id="679" r:id="rId25"/>
    <p:sldId id="680" r:id="rId26"/>
    <p:sldId id="651" r:id="rId27"/>
    <p:sldId id="660" r:id="rId28"/>
    <p:sldId id="661" r:id="rId29"/>
    <p:sldId id="662" r:id="rId30"/>
    <p:sldId id="276" r:id="rId31"/>
  </p:sldIdLst>
  <p:sldSz cx="9144000" cy="6858000" type="screen4x3"/>
  <p:notesSz cx="6858000" cy="9144000"/>
  <p:custDataLst>
    <p:tags r:id="rId33"/>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FF3300"/>
    <a:srgbClr val="66CCFF"/>
    <a:srgbClr val="CCECFF"/>
    <a:srgbClr val="FFCCFF"/>
    <a:srgbClr val="CC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3"/>
    <p:restoredTop sz="94660"/>
  </p:normalViewPr>
  <p:slideViewPr>
    <p:cSldViewPr showGuides="1">
      <p:cViewPr varScale="1">
        <p:scale>
          <a:sx n="76" d="100"/>
          <a:sy n="76" d="100"/>
        </p:scale>
        <p:origin x="1704"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2023/8/19</a:t>
            </a:fld>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pn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3.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5.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7.xml"/><Relationship Id="rId1" Type="http://schemas.openxmlformats.org/officeDocument/2006/relationships/tags" Target="../tags/tag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anose="020B0604020202020204" pitchFamily="34" charset="0"/>
                <a:ea typeface="宋体" panose="02010600030101010101" pitchFamily="2" charset="-122"/>
              </a:rPr>
              <a:t>－达梦数据库</a:t>
            </a:r>
            <a:r>
              <a:rPr lang="en-US" altLang="zh-CN" sz="2800" b="1" dirty="0">
                <a:latin typeface="Arial" panose="020B0604020202020204" pitchFamily="34" charset="0"/>
              </a:rPr>
              <a:t>DM8</a:t>
            </a:r>
            <a:r>
              <a:rPr lang="zh-CN" altLang="en-US" sz="2800" b="1" dirty="0">
                <a:latin typeface="Arial" panose="020B0604020202020204" pitchFamily="34" charset="0"/>
                <a:ea typeface="宋体" panose="02010600030101010101" pitchFamily="2" charset="-122"/>
              </a:rPr>
              <a:t>－</a:t>
            </a:r>
          </a:p>
        </p:txBody>
      </p:sp>
      <p:sp>
        <p:nvSpPr>
          <p:cNvPr id="2" name="文本框 1"/>
          <p:cNvSpPr txBox="1"/>
          <p:nvPr/>
        </p:nvSpPr>
        <p:spPr>
          <a:xfrm>
            <a:off x="6300470" y="3573145"/>
            <a:ext cx="2884170"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solidFill>
                  <a:schemeClr val="bg1"/>
                </a:solidFill>
                <a:latin typeface="+mn-lt"/>
                <a:ea typeface="+mn-ea"/>
                <a:sym typeface="+mn-ea"/>
              </a:rPr>
              <a:t>3</a:t>
            </a:r>
            <a:r>
              <a:rPr kumimoji="1" lang="zh-CN" altLang="en-US" b="1" dirty="0">
                <a:solidFill>
                  <a:schemeClr val="bg1"/>
                </a:solidFill>
                <a:latin typeface="+mn-lt"/>
                <a:ea typeface="+mn-ea"/>
                <a:sym typeface="+mn-ea"/>
              </a:rPr>
              <a:t> </a:t>
            </a:r>
            <a:r>
              <a:rPr kumimoji="1" lang="en-US" altLang="zh-CN" b="1" dirty="0">
                <a:solidFill>
                  <a:schemeClr val="bg1"/>
                </a:solidFill>
                <a:latin typeface="+mn-lt"/>
                <a:ea typeface="+mn-ea"/>
                <a:sym typeface="+mn-ea"/>
              </a:rPr>
              <a:t>DMSQL</a:t>
            </a:r>
            <a:r>
              <a:rPr kumimoji="1" lang="zh-CN" altLang="en-US" b="1" dirty="0">
                <a:solidFill>
                  <a:schemeClr val="bg1"/>
                </a:solidFill>
                <a:latin typeface="+mn-lt"/>
                <a:ea typeface="+mn-ea"/>
                <a:sym typeface="+mn-ea"/>
              </a:rPr>
              <a:t>设计</a:t>
            </a:r>
          </a:p>
        </p:txBody>
      </p:sp>
      <p:sp>
        <p:nvSpPr>
          <p:cNvPr id="3" name="文本框 4">
            <a:extLst>
              <a:ext uri="{FF2B5EF4-FFF2-40B4-BE49-F238E27FC236}">
                <a16:creationId xmlns:a16="http://schemas.microsoft.com/office/drawing/2014/main" id="{99E1BEB1-313A-0919-0F29-ACA289BE2503}"/>
              </a:ext>
            </a:extLst>
          </p:cNvPr>
          <p:cNvSpPr txBox="1"/>
          <p:nvPr/>
        </p:nvSpPr>
        <p:spPr>
          <a:xfrm>
            <a:off x="6370637" y="4581128"/>
            <a:ext cx="2743835" cy="460375"/>
          </a:xfrm>
          <a:prstGeom prst="rect">
            <a:avLst/>
          </a:prstGeom>
          <a:noFill/>
        </p:spPr>
        <p:txBody>
          <a:bodyPr wrap="square" rtlCol="0" anchor="t">
            <a:spAutoFit/>
          </a:bodyPr>
          <a:ls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a:lstStyle>
          <a:p>
            <a:r>
              <a:rPr kumimoji="1" lang="zh-CN" altLang="en-US" b="1" dirty="0">
                <a:solidFill>
                  <a:schemeClr val="bg1"/>
                </a:solidFill>
                <a:latin typeface="+mn-lt"/>
                <a:ea typeface="+mn-ea"/>
                <a:sym typeface="+mn-ea"/>
              </a:rPr>
              <a:t>作者：曾凡涛</a:t>
            </a: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字符型</a:t>
            </a:r>
          </a:p>
          <a:p>
            <a:pPr lvl="1"/>
            <a:r>
              <a:rPr lang="zh-CN" altLang="en-US"/>
              <a:t> CHAR/CHARACTER 类型</a:t>
            </a:r>
          </a:p>
          <a:p>
            <a:pPr marL="457200" lvl="1" indent="0">
              <a:buNone/>
            </a:pPr>
            <a:r>
              <a:rPr lang="zh-CN" altLang="en-US" sz="2000">
                <a:solidFill>
                  <a:schemeClr val="tx1"/>
                </a:solidFill>
              </a:rPr>
              <a:t>语法：CHAR[(长度)]</a:t>
            </a:r>
            <a:r>
              <a:rPr lang="en-US" altLang="zh-CN" sz="2000">
                <a:solidFill>
                  <a:schemeClr val="tx1"/>
                </a:solidFill>
              </a:rPr>
              <a:t>  /</a:t>
            </a:r>
            <a:r>
              <a:rPr lang="zh-CN" altLang="en-US" sz="2000">
                <a:solidFill>
                  <a:schemeClr val="tx1"/>
                </a:solidFill>
              </a:rPr>
              <a:t>CHARACTER[(长度)]</a:t>
            </a:r>
            <a:r>
              <a:rPr lang="zh-CN" altLang="en-US"/>
              <a:t> </a:t>
            </a:r>
          </a:p>
          <a:p>
            <a:pPr lvl="1"/>
            <a:r>
              <a:rPr lang="zh-CN" altLang="en-US"/>
              <a:t>VARCHAR 类型</a:t>
            </a:r>
          </a:p>
          <a:p>
            <a:pPr marL="0" lvl="0" indent="0">
              <a:buNone/>
            </a:pPr>
            <a:endParaRPr lang="zh-CN" altLang="en-US" sz="2000"/>
          </a:p>
          <a:p>
            <a:r>
              <a:rPr lang="zh-CN" altLang="en-US"/>
              <a:t>多媒体数据类型</a:t>
            </a:r>
          </a:p>
          <a:p>
            <a:pPr lvl="1"/>
            <a:r>
              <a:rPr lang="zh-CN" altLang="en-US"/>
              <a:t>TEXT/LONGVARCHAR 类型</a:t>
            </a:r>
          </a:p>
          <a:p>
            <a:pPr lvl="1"/>
            <a:r>
              <a:rPr lang="zh-CN" altLang="en-US"/>
              <a:t>IMAGE/LONGVARBINARY 类型</a:t>
            </a:r>
          </a:p>
          <a:p>
            <a:pPr lvl="1"/>
            <a:r>
              <a:rPr lang="zh-CN" altLang="en-US"/>
              <a:t> BLOB</a:t>
            </a:r>
            <a:r>
              <a:rPr lang="en-US" altLang="zh-CN"/>
              <a:t>/CLOB</a:t>
            </a:r>
            <a:r>
              <a:rPr lang="zh-CN" altLang="en-US"/>
              <a:t> 类型</a:t>
            </a:r>
          </a:p>
          <a:p>
            <a:pPr lvl="1"/>
            <a:r>
              <a:rPr lang="zh-CN" altLang="en-US"/>
              <a:t>BFILE 类型</a:t>
            </a:r>
          </a:p>
        </p:txBody>
      </p:sp>
    </p:spTree>
  </p:cSld>
  <p:clrMapOvr>
    <a:masterClrMapping/>
  </p:clrMapOvr>
  <p:transition spd="med">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日期时间类型</a:t>
            </a:r>
          </a:p>
          <a:p>
            <a:pPr lvl="1"/>
            <a:r>
              <a:rPr lang="zh-CN" altLang="en-US"/>
              <a:t> 一般日期时间数据类型</a:t>
            </a:r>
          </a:p>
          <a:p>
            <a:pPr marL="457200" lvl="1" indent="0">
              <a:buNone/>
            </a:pPr>
            <a:r>
              <a:rPr lang="zh-CN" altLang="en-US" sz="2000">
                <a:solidFill>
                  <a:schemeClr val="tx1"/>
                </a:solidFill>
              </a:rPr>
              <a:t>例如：</a:t>
            </a:r>
            <a:r>
              <a:rPr sz="2000">
                <a:solidFill>
                  <a:schemeClr val="tx1"/>
                </a:solidFill>
              </a:rPr>
              <a:t>DATE 类型</a:t>
            </a:r>
            <a:r>
              <a:rPr lang="zh-CN" sz="2000">
                <a:solidFill>
                  <a:schemeClr val="tx1"/>
                </a:solidFill>
              </a:rPr>
              <a:t>、TIME 类型、TIMESTAMP/DATETIME 类型</a:t>
            </a:r>
            <a:r>
              <a:rPr lang="zh-CN" altLang="en-US"/>
              <a:t> </a:t>
            </a:r>
          </a:p>
          <a:p>
            <a:pPr lvl="1"/>
            <a:r>
              <a:rPr lang="zh-CN" altLang="en-US"/>
              <a:t>时区数据类型</a:t>
            </a:r>
          </a:p>
          <a:p>
            <a:pPr marL="457200" lvl="1" indent="0">
              <a:buNone/>
            </a:pPr>
            <a:r>
              <a:rPr lang="zh-CN" altLang="en-US" sz="2000"/>
              <a:t>例如：TIME WITH TIME ZONE 类型、 TIMESTAMP WITH TIME ZONE 类型、TIMESTAMP WITH LOCAL TIME ZONE 类型</a:t>
            </a:r>
          </a:p>
          <a:p>
            <a:pPr lvl="1"/>
            <a:r>
              <a:rPr lang="zh-CN" altLang="en-US"/>
              <a:t>时间间隔数据类型</a:t>
            </a:r>
          </a:p>
          <a:p>
            <a:pPr marL="0" lvl="0" indent="0">
              <a:buNone/>
            </a:pPr>
            <a:endParaRPr lang="zh-CN" altLang="en-US" sz="2000"/>
          </a:p>
          <a:p>
            <a:endParaRPr lang="zh-CN" altLang="en-US"/>
          </a:p>
        </p:txBody>
      </p:sp>
    </p:spTree>
  </p:cSld>
  <p:clrMapOvr>
    <a:masterClrMapping/>
  </p:clrMapOvr>
  <p:transition spd="med">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 %TYPE 和%ROWTYPE</a:t>
            </a:r>
          </a:p>
          <a:p>
            <a:pPr lvl="1"/>
            <a:r>
              <a:rPr lang="zh-CN" altLang="en-US"/>
              <a:t> </a:t>
            </a:r>
            <a:r>
              <a:rPr lang="zh-CN" altLang="en-US">
                <a:sym typeface="+mn-ea"/>
              </a:rPr>
              <a:t>%TYPE</a:t>
            </a:r>
            <a:r>
              <a:rPr lang="zh-CN" altLang="en-US"/>
              <a:t>类型</a:t>
            </a:r>
          </a:p>
          <a:p>
            <a:pPr marL="457200" lvl="1" indent="0">
              <a:buNone/>
            </a:pPr>
            <a:r>
              <a:rPr sz="2000">
                <a:solidFill>
                  <a:schemeClr val="tx1"/>
                </a:solidFill>
              </a:rPr>
              <a:t>DMSQL 程序提供了%TYPE 类型。%TYPE 可以将变量同表列的类</a:t>
            </a:r>
          </a:p>
          <a:p>
            <a:pPr marL="457200" lvl="1" indent="0">
              <a:buNone/>
            </a:pPr>
            <a:r>
              <a:rPr sz="2000">
                <a:solidFill>
                  <a:schemeClr val="tx1"/>
                </a:solidFill>
              </a:rPr>
              <a:t>型进行绑定。下例中，使用%TYPE 把变量 v_type 的类型和表 DEV.DEV_PERSON的NAME列类型进行绑定</a:t>
            </a:r>
            <a:r>
              <a:rPr lang="zh-CN" sz="2000">
                <a:solidFill>
                  <a:schemeClr val="tx1"/>
                </a:solidFill>
              </a:rPr>
              <a:t>。</a:t>
            </a:r>
            <a:endParaRPr lang="zh-CN" altLang="en-US"/>
          </a:p>
          <a:p>
            <a:pPr marL="0" lvl="0" indent="0">
              <a:buNone/>
            </a:pPr>
            <a:endParaRPr lang="zh-CN" altLang="en-US" sz="2000"/>
          </a:p>
          <a:p>
            <a:pPr marL="914400" lvl="2" indent="0">
              <a:buNone/>
            </a:pPr>
            <a:r>
              <a:rPr lang="zh-CN" altLang="en-US" sz="1200"/>
              <a:t>DECLARE </a:t>
            </a:r>
          </a:p>
          <a:p>
            <a:pPr marL="914400" lvl="2" indent="0">
              <a:buNone/>
            </a:pPr>
            <a:r>
              <a:rPr lang="zh-CN" altLang="en-US" sz="1200"/>
              <a:t>	v_type DEV.DEV_PERSON.NAME%TYPE;</a:t>
            </a:r>
          </a:p>
          <a:p>
            <a:pPr marL="914400" lvl="2" indent="0">
              <a:buNone/>
            </a:pPr>
            <a:r>
              <a:rPr lang="zh-CN" altLang="en-US" sz="1200"/>
              <a:t>BEGIN</a:t>
            </a:r>
          </a:p>
          <a:p>
            <a:pPr marL="914400" lvl="2" indent="0">
              <a:buNone/>
            </a:pPr>
            <a:r>
              <a:rPr lang="zh-CN" altLang="en-US" sz="1200"/>
              <a:t>	SELECT NAME INTO v_type FROM DEV.DEV_PERSON WHERE ID=1;</a:t>
            </a:r>
          </a:p>
          <a:p>
            <a:pPr marL="914400" lvl="2" indent="0">
              <a:buNone/>
            </a:pPr>
            <a:r>
              <a:rPr lang="zh-CN" altLang="en-US" sz="1200"/>
              <a:t>	PRINT v_type; </a:t>
            </a:r>
          </a:p>
          <a:p>
            <a:pPr marL="914400" lvl="2" indent="0">
              <a:buNone/>
            </a:pPr>
            <a:r>
              <a:rPr lang="zh-CN" altLang="en-US" sz="1200"/>
              <a:t>END;</a:t>
            </a:r>
          </a:p>
          <a:p>
            <a:pPr marL="914400" lvl="2" indent="0">
              <a:buNone/>
            </a:pPr>
            <a:r>
              <a:rPr lang="zh-CN" altLang="en-US" sz="1200"/>
              <a:t>输出结果为：</a:t>
            </a:r>
          </a:p>
          <a:p>
            <a:pPr marL="914400" lvl="2" indent="0">
              <a:buNone/>
            </a:pPr>
            <a:r>
              <a:rPr lang="zh-CN" altLang="en-US" sz="1200"/>
              <a:t>张三</a:t>
            </a:r>
          </a:p>
        </p:txBody>
      </p:sp>
    </p:spTree>
  </p:cSld>
  <p:clrMapOvr>
    <a:masterClrMapping/>
  </p:clrMapOvr>
  <p:transition spd="med">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 %TYPE 和%ROWTYPE</a:t>
            </a:r>
          </a:p>
          <a:p>
            <a:pPr lvl="1"/>
            <a:r>
              <a:rPr lang="zh-CN" altLang="en-US"/>
              <a:t> </a:t>
            </a:r>
            <a:r>
              <a:rPr lang="zh-CN" altLang="en-US">
                <a:sym typeface="+mn-ea"/>
              </a:rPr>
              <a:t>%ROWTYPE</a:t>
            </a:r>
            <a:r>
              <a:rPr lang="zh-CN" altLang="en-US"/>
              <a:t>类型</a:t>
            </a:r>
          </a:p>
          <a:p>
            <a:pPr marL="457200" lvl="1" indent="0">
              <a:buNone/>
            </a:pPr>
            <a:r>
              <a:rPr sz="2000">
                <a:solidFill>
                  <a:schemeClr val="tx1"/>
                </a:solidFill>
              </a:rPr>
              <a:t>与%TYPE 类似，%ROWTYPE 将返回一个基于表定义的运算类型，它将一个记录声明为具有相同类型的数据库行。</a:t>
            </a:r>
            <a:r>
              <a:rPr lang="zh-CN" sz="2000">
                <a:solidFill>
                  <a:schemeClr val="tx1"/>
                </a:solidFill>
              </a:rPr>
              <a:t>。</a:t>
            </a:r>
            <a:endParaRPr lang="zh-CN" altLang="en-US"/>
          </a:p>
          <a:p>
            <a:pPr marL="0" lvl="0" indent="0">
              <a:buNone/>
            </a:pPr>
            <a:endParaRPr lang="zh-CN" altLang="en-US" sz="1200"/>
          </a:p>
        </p:txBody>
      </p:sp>
    </p:spTree>
  </p:cSld>
  <p:clrMapOvr>
    <a:masterClrMapping/>
  </p:clrMapOvr>
  <p:transition spd="med">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记录类型</a:t>
            </a:r>
          </a:p>
          <a:p>
            <a:pPr lvl="1"/>
            <a:r>
              <a:rPr lang="zh-CN" altLang="en-US" sz="1800"/>
              <a:t>记录类型是由单行多列的标量类型构成复合类型，类似于 C 语言中的结构。记录类型提供了处理分立但又作为一个整体单元的相关变量的一种机制。</a:t>
            </a:r>
            <a:endParaRPr lang="zh-CN" altLang="en-US"/>
          </a:p>
          <a:p>
            <a:pPr marL="457200" lvl="1" indent="0">
              <a:buNone/>
            </a:pPr>
            <a:r>
              <a:rPr lang="zh-CN" altLang="en-US" sz="1400"/>
              <a:t>下例中定义了一个记录类型 dev_person，声明一个该记录类型的变v_rec，使用点标记为 v_rec 的两个字段赋值，之后使用 v_rec 更新表的一行数据。</a:t>
            </a:r>
          </a:p>
          <a:p>
            <a:pPr marL="457200" lvl="1" indent="0">
              <a:buNone/>
            </a:pPr>
            <a:r>
              <a:rPr lang="zh-CN" altLang="en-US" sz="1400"/>
              <a:t>DECLARE</a:t>
            </a:r>
          </a:p>
          <a:p>
            <a:pPr marL="457200" lvl="1" indent="0">
              <a:buNone/>
            </a:pPr>
            <a:r>
              <a:rPr lang="zh-CN" altLang="en-US" sz="1400"/>
              <a:t>TYPE dev_person IS RECORD( </a:t>
            </a:r>
          </a:p>
          <a:p>
            <a:pPr marL="457200" lvl="1" indent="0">
              <a:buNone/>
            </a:pPr>
            <a:r>
              <a:rPr lang="zh-CN" altLang="en-US" sz="1400"/>
              <a:t>ID DEV.DEV_PERSON.ID%TYPE, </a:t>
            </a:r>
          </a:p>
          <a:p>
            <a:pPr marL="457200" lvl="1" indent="0">
              <a:buNone/>
            </a:pPr>
            <a:r>
              <a:rPr lang="zh-CN" altLang="en-US" sz="1400"/>
              <a:t>NAME DEV.DEV_PERSON.NAME%TYPE); </a:t>
            </a:r>
          </a:p>
          <a:p>
            <a:pPr marL="457200" lvl="1" indent="0">
              <a:buNone/>
            </a:pPr>
            <a:r>
              <a:rPr lang="zh-CN" altLang="en-US" sz="1400"/>
              <a:t>v_rec dev_person;</a:t>
            </a:r>
          </a:p>
          <a:p>
            <a:pPr marL="457200" lvl="1" indent="0">
              <a:buNone/>
            </a:pPr>
            <a:r>
              <a:rPr lang="zh-CN" altLang="en-US" sz="1400"/>
              <a:t>BEGIN</a:t>
            </a:r>
          </a:p>
          <a:p>
            <a:pPr marL="457200" lvl="1" indent="0">
              <a:buNone/>
            </a:pPr>
            <a:r>
              <a:rPr lang="zh-CN" altLang="en-US" sz="1400"/>
              <a:t>v_rec.ID := 1; </a:t>
            </a:r>
          </a:p>
          <a:p>
            <a:pPr marL="457200" lvl="1" indent="0">
              <a:buNone/>
            </a:pPr>
            <a:r>
              <a:rPr lang="zh-CN" altLang="en-US" sz="1400"/>
              <a:t>v_rec.NAME:= 'gdqy'; </a:t>
            </a:r>
          </a:p>
          <a:p>
            <a:pPr marL="457200" lvl="1" indent="0">
              <a:buNone/>
            </a:pPr>
            <a:r>
              <a:rPr lang="zh-CN" altLang="en-US" sz="1400"/>
              <a:t>UPDATE DEV.DEV_PERSON SET NAME=v_rec.NAME WHERE ID=v_rec.ID;</a:t>
            </a:r>
          </a:p>
          <a:p>
            <a:pPr marL="457200" lvl="1" indent="0">
              <a:buNone/>
            </a:pPr>
            <a:r>
              <a:rPr lang="zh-CN" altLang="en-US" sz="1400"/>
              <a:t>END;</a:t>
            </a:r>
          </a:p>
          <a:p>
            <a:endParaRPr lang="zh-CN" altLang="en-US" sz="1400"/>
          </a:p>
        </p:txBody>
      </p:sp>
    </p:spTree>
  </p:cSld>
  <p:clrMapOvr>
    <a:masterClrMapping/>
  </p:clrMapOvr>
  <p:transition spd="med">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数组类型</a:t>
            </a:r>
          </a:p>
          <a:p>
            <a:pPr lvl="1"/>
            <a:r>
              <a:rPr lang="zh-CN" altLang="en-US" sz="1800"/>
              <a:t>分类：静态数组类型、动态数组类型、复杂类型数组</a:t>
            </a:r>
          </a:p>
          <a:p>
            <a:pPr lvl="1"/>
            <a:r>
              <a:rPr lang="zh-CN" altLang="en-US" sz="1800"/>
              <a:t>案例：动态数组的使用</a:t>
            </a:r>
          </a:p>
          <a:p>
            <a:pPr marL="914400" lvl="2" indent="0">
              <a:buNone/>
            </a:pPr>
            <a:endParaRPr lang="zh-CN" altLang="en-US" sz="1200"/>
          </a:p>
          <a:p>
            <a:pPr marL="914400" lvl="2" indent="0">
              <a:buNone/>
            </a:pPr>
            <a:r>
              <a:rPr lang="zh-CN" altLang="en-US" sz="1200"/>
              <a:t>DECLARE</a:t>
            </a:r>
          </a:p>
          <a:p>
            <a:pPr marL="914400" lvl="2" indent="0">
              <a:buNone/>
            </a:pPr>
            <a:r>
              <a:rPr lang="zh-CN" altLang="en-US" sz="1200"/>
              <a:t>TYPE Stu IS ARRAY NUMBER[]; </a:t>
            </a:r>
          </a:p>
          <a:p>
            <a:pPr marL="914400" lvl="2" indent="0">
              <a:buNone/>
            </a:pPr>
            <a:r>
              <a:rPr lang="zh-CN" altLang="en-US" sz="1200"/>
              <a:t>P1 Stu; </a:t>
            </a:r>
          </a:p>
          <a:p>
            <a:pPr marL="914400" lvl="2" indent="0">
              <a:buNone/>
            </a:pPr>
            <a:r>
              <a:rPr lang="zh-CN" altLang="en-US" sz="1200"/>
              <a:t>BEGIN</a:t>
            </a:r>
          </a:p>
          <a:p>
            <a:pPr marL="914400" lvl="2" indent="0">
              <a:buNone/>
            </a:pPr>
            <a:r>
              <a:rPr lang="zh-CN" altLang="en-US" sz="1200"/>
              <a:t>P1 := NEW NUMBER[4];--动态分配空间</a:t>
            </a:r>
          </a:p>
          <a:p>
            <a:pPr marL="914400" lvl="2" indent="0">
              <a:buNone/>
            </a:pPr>
            <a:r>
              <a:rPr lang="zh-CN" altLang="en-US" sz="1200"/>
              <a:t>FOR I IN 1..3 LOOP </a:t>
            </a:r>
          </a:p>
          <a:p>
            <a:pPr marL="914400" lvl="2" indent="0">
              <a:buNone/>
            </a:pPr>
            <a:r>
              <a:rPr lang="zh-CN" altLang="en-US" sz="1200"/>
              <a:t>P1[I] := I * RAND();</a:t>
            </a:r>
          </a:p>
          <a:p>
            <a:pPr marL="914400" lvl="2" indent="0">
              <a:buNone/>
            </a:pPr>
            <a:r>
              <a:rPr lang="zh-CN" altLang="en-US" sz="1200"/>
              <a:t>PRINT P1[I];</a:t>
            </a:r>
          </a:p>
          <a:p>
            <a:pPr marL="914400" lvl="2" indent="0">
              <a:buNone/>
            </a:pPr>
            <a:r>
              <a:rPr lang="zh-CN" altLang="en-US" sz="1200"/>
              <a:t>END LOOP;</a:t>
            </a:r>
          </a:p>
          <a:p>
            <a:pPr marL="914400" lvl="2" indent="0">
              <a:buNone/>
            </a:pPr>
            <a:r>
              <a:rPr lang="zh-CN" altLang="en-US" sz="1200"/>
              <a:t>END;</a:t>
            </a:r>
          </a:p>
        </p:txBody>
      </p:sp>
    </p:spTree>
  </p:cSld>
  <p:clrMapOvr>
    <a:masterClrMapping/>
  </p:clrMapOvr>
  <p:transition spd="med">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集合类型</a:t>
            </a:r>
          </a:p>
          <a:p>
            <a:pPr lvl="1"/>
            <a:r>
              <a:rPr lang="zh-CN" altLang="en-US" sz="1800"/>
              <a:t>分类：VARRAY 类型、索引表类型和嵌套表类型</a:t>
            </a:r>
          </a:p>
          <a:p>
            <a:pPr lvl="1"/>
            <a:r>
              <a:rPr lang="zh-CN" altLang="en-US" sz="1800"/>
              <a:t>案例： VARRAY 的使用案例，查询人员姓名并将其存入一个 VARRAY 变量中</a:t>
            </a:r>
          </a:p>
          <a:p>
            <a:pPr marL="914400" lvl="2" indent="0">
              <a:buNone/>
            </a:pPr>
            <a:r>
              <a:rPr lang="zh-CN" altLang="en-US" sz="1200"/>
              <a:t>DECLARE</a:t>
            </a:r>
          </a:p>
          <a:p>
            <a:pPr marL="914400" lvl="2" indent="0">
              <a:buNone/>
            </a:pPr>
            <a:r>
              <a:rPr lang="zh-CN" altLang="en-US" sz="1200"/>
              <a:t>TYPE MY_ARRAY_TYPE IS VARRAY(10) OF VARCHAR(100);</a:t>
            </a:r>
          </a:p>
          <a:p>
            <a:pPr marL="914400" lvl="2" indent="0">
              <a:buNone/>
            </a:pPr>
            <a:r>
              <a:rPr lang="zh-CN" altLang="en-US" sz="1200"/>
              <a:t>    v MY_ARRAY_TYPE;</a:t>
            </a:r>
          </a:p>
          <a:p>
            <a:pPr marL="914400" lvl="2" indent="0">
              <a:buNone/>
            </a:pPr>
            <a:r>
              <a:rPr lang="zh-CN" altLang="en-US" sz="1200"/>
              <a:t>BEGIN</a:t>
            </a:r>
          </a:p>
          <a:p>
            <a:pPr marL="914400" lvl="2" indent="0">
              <a:buNone/>
            </a:pPr>
            <a:r>
              <a:rPr lang="zh-CN" altLang="en-US" sz="1200"/>
              <a:t>v:=MY_ARRAY_TYPE();</a:t>
            </a:r>
          </a:p>
          <a:p>
            <a:pPr marL="914400" lvl="2" indent="0">
              <a:buNone/>
            </a:pPr>
            <a:r>
              <a:rPr lang="zh-CN" altLang="en-US" sz="1200"/>
              <a:t>PRINT 'v.COUNT()=' || v.COUNT();</a:t>
            </a:r>
          </a:p>
          <a:p>
            <a:pPr marL="914400" lvl="2" indent="0">
              <a:buNone/>
            </a:pPr>
            <a:r>
              <a:rPr lang="zh-CN" altLang="en-US" sz="1200"/>
              <a:t>FOR I IN 1..8 LOOP</a:t>
            </a:r>
          </a:p>
          <a:p>
            <a:pPr marL="914400" lvl="2" indent="0">
              <a:buNone/>
            </a:pPr>
            <a:r>
              <a:rPr lang="zh-CN" altLang="en-US" sz="1200"/>
              <a:t>v.EXTEND();</a:t>
            </a:r>
          </a:p>
          <a:p>
            <a:pPr marL="914400" lvl="2" indent="0">
              <a:buNone/>
            </a:pPr>
            <a:r>
              <a:rPr lang="zh-CN" altLang="en-US" sz="1200"/>
              <a:t>SELECT NAME INTO v(I) FROM DEV.DEV_PERSON WHERE DEV.DEV_PERSON.ID=I;</a:t>
            </a:r>
          </a:p>
          <a:p>
            <a:pPr marL="914400" lvl="2" indent="0">
              <a:buNone/>
            </a:pPr>
            <a:r>
              <a:rPr lang="zh-CN" altLang="en-US" sz="1200"/>
              <a:t>END LOOP;</a:t>
            </a:r>
          </a:p>
          <a:p>
            <a:pPr marL="914400" lvl="2" indent="0">
              <a:buNone/>
            </a:pPr>
            <a:r>
              <a:rPr lang="zh-CN" altLang="en-US" sz="1200"/>
              <a:t>PRINT 'v.COUNT()=' || v.COUNT();</a:t>
            </a:r>
          </a:p>
          <a:p>
            <a:pPr marL="914400" lvl="2" indent="0">
              <a:buNone/>
            </a:pPr>
            <a:r>
              <a:rPr lang="zh-CN" altLang="en-US" sz="1200"/>
              <a:t>FOR I IN 1..v.COUNT() LOOP</a:t>
            </a:r>
          </a:p>
          <a:p>
            <a:pPr marL="914400" lvl="2" indent="0">
              <a:buNone/>
            </a:pPr>
            <a:r>
              <a:rPr lang="zh-CN" altLang="en-US" sz="1200"/>
              <a:t>PRINT 'v(' || i || ')=' ||v(i);</a:t>
            </a:r>
          </a:p>
          <a:p>
            <a:pPr marL="914400" lvl="2" indent="0">
              <a:buNone/>
            </a:pPr>
            <a:r>
              <a:rPr lang="zh-CN" altLang="en-US" sz="1200"/>
              <a:t>END LOOP;</a:t>
            </a:r>
          </a:p>
          <a:p>
            <a:pPr marL="914400" lvl="2" indent="0">
              <a:buNone/>
            </a:pPr>
            <a:r>
              <a:rPr lang="zh-CN" altLang="en-US" sz="1200"/>
              <a:t>END;</a:t>
            </a:r>
          </a:p>
        </p:txBody>
      </p:sp>
    </p:spTree>
  </p:cSld>
  <p:clrMapOvr>
    <a:masterClrMapping/>
  </p:clrMapOvr>
  <p:transition spd="med">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变量与操作符</a:t>
            </a:r>
          </a:p>
        </p:txBody>
      </p:sp>
      <p:sp>
        <p:nvSpPr>
          <p:cNvPr id="3" name="内容占位符 2"/>
          <p:cNvSpPr>
            <a:spLocks noGrp="1"/>
          </p:cNvSpPr>
          <p:nvPr>
            <p:ph idx="1"/>
          </p:nvPr>
        </p:nvSpPr>
        <p:spPr/>
        <p:txBody>
          <a:bodyPr/>
          <a:lstStyle/>
          <a:p>
            <a:r>
              <a:rPr lang="zh-CN" altLang="en-US"/>
              <a:t>变量的定义</a:t>
            </a:r>
          </a:p>
          <a:p>
            <a:pPr lvl="1"/>
            <a:r>
              <a:rPr lang="zh-CN" altLang="en-US" sz="1800"/>
              <a:t>变量名必须以字母开头，包含数字、字母、下划线以及$、#符号。</a:t>
            </a:r>
          </a:p>
          <a:p>
            <a:pPr lvl="1"/>
            <a:r>
              <a:rPr lang="zh-CN" altLang="en-US" sz="1800"/>
              <a:t>长度不能超过 128 个字符。</a:t>
            </a:r>
          </a:p>
          <a:p>
            <a:pPr lvl="1"/>
            <a:r>
              <a:rPr lang="zh-CN" altLang="en-US" sz="1800"/>
              <a:t>并且不能与 DM 的 DMSQL 程序保留字相同。</a:t>
            </a:r>
          </a:p>
          <a:p>
            <a:pPr lvl="1"/>
            <a:r>
              <a:rPr lang="zh-CN" altLang="en-US" sz="1800"/>
              <a:t>变量名与大小写是无关的。</a:t>
            </a:r>
          </a:p>
          <a:p>
            <a:pPr marL="457200" lvl="1" indent="0">
              <a:buNone/>
            </a:pPr>
            <a:endParaRPr lang="zh-CN" altLang="en-US" sz="1200"/>
          </a:p>
        </p:txBody>
      </p:sp>
    </p:spTree>
  </p:cSld>
  <p:clrMapOvr>
    <a:masterClrMapping/>
  </p:clrMapOvr>
  <p:transition spd="med">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变量与操作符</a:t>
            </a:r>
          </a:p>
        </p:txBody>
      </p:sp>
      <p:sp>
        <p:nvSpPr>
          <p:cNvPr id="3" name="内容占位符 2"/>
          <p:cNvSpPr>
            <a:spLocks noGrp="1"/>
          </p:cNvSpPr>
          <p:nvPr>
            <p:ph idx="1"/>
          </p:nvPr>
        </p:nvSpPr>
        <p:spPr/>
        <p:txBody>
          <a:bodyPr/>
          <a:lstStyle/>
          <a:p>
            <a:r>
              <a:rPr lang="zh-CN" altLang="en-US"/>
              <a:t>操作符</a:t>
            </a:r>
          </a:p>
          <a:p>
            <a:pPr marL="457200" lvl="1" indent="0">
              <a:buNone/>
            </a:pPr>
            <a:endParaRPr lang="zh-CN" altLang="en-US" sz="1200"/>
          </a:p>
        </p:txBody>
      </p:sp>
      <p:graphicFrame>
        <p:nvGraphicFramePr>
          <p:cNvPr id="4" name="表格 3"/>
          <p:cNvGraphicFramePr/>
          <p:nvPr>
            <p:custDataLst>
              <p:tags r:id="rId1"/>
            </p:custDataLst>
          </p:nvPr>
        </p:nvGraphicFramePr>
        <p:xfrm>
          <a:off x="683577" y="2060575"/>
          <a:ext cx="2274888" cy="1079500"/>
        </p:xfrm>
        <a:graphic>
          <a:graphicData uri="http://schemas.openxmlformats.org/drawingml/2006/table">
            <a:tbl>
              <a:tblPr/>
              <a:tblGrid>
                <a:gridCol w="1063625">
                  <a:extLst>
                    <a:ext uri="{9D8B030D-6E8A-4147-A177-3AD203B41FA5}">
                      <a16:colId xmlns:a16="http://schemas.microsoft.com/office/drawing/2014/main" val="20000"/>
                    </a:ext>
                  </a:extLst>
                </a:gridCol>
                <a:gridCol w="1211263">
                  <a:extLst>
                    <a:ext uri="{9D8B030D-6E8A-4147-A177-3AD203B41FA5}">
                      <a16:colId xmlns:a16="http://schemas.microsoft.com/office/drawing/2014/main" val="20001"/>
                    </a:ext>
                  </a:extLst>
                </a:gridCol>
              </a:tblGrid>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对应操作</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加</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减</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乘</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除</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5" name="表格 4"/>
          <p:cNvGraphicFramePr/>
          <p:nvPr>
            <p:custDataLst>
              <p:tags r:id="rId2"/>
            </p:custDataLst>
          </p:nvPr>
        </p:nvGraphicFramePr>
        <p:xfrm>
          <a:off x="5581650" y="1916430"/>
          <a:ext cx="3105150" cy="2030095"/>
        </p:xfrm>
        <a:graphic>
          <a:graphicData uri="http://schemas.openxmlformats.org/drawingml/2006/table">
            <a:tbl>
              <a:tblPr/>
              <a:tblGrid>
                <a:gridCol w="1060450">
                  <a:extLst>
                    <a:ext uri="{9D8B030D-6E8A-4147-A177-3AD203B41FA5}">
                      <a16:colId xmlns:a16="http://schemas.microsoft.com/office/drawing/2014/main" val="20000"/>
                    </a:ext>
                  </a:extLst>
                </a:gridCol>
                <a:gridCol w="2044700">
                  <a:extLst>
                    <a:ext uri="{9D8B030D-6E8A-4147-A177-3AD203B41FA5}">
                      <a16:colId xmlns:a16="http://schemas.microsoft.com/office/drawing/2014/main" val="20001"/>
                    </a:ext>
                  </a:extLst>
                </a:gridCol>
              </a:tblGrid>
              <a:tr h="302895">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对应操作</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&lt;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小于操作符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&lt;=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小于或等于操作符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&gt;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大于操作符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&gt;=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大于或等于操作符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等于操作符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不等于操作符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&lt;&gt;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不等于操作符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赋值操作符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6" name="表格 5"/>
          <p:cNvGraphicFramePr/>
          <p:nvPr>
            <p:custDataLst>
              <p:tags r:id="rId3"/>
            </p:custDataLst>
          </p:nvPr>
        </p:nvGraphicFramePr>
        <p:xfrm>
          <a:off x="683895" y="4796790"/>
          <a:ext cx="4729163" cy="1079500"/>
        </p:xfrm>
        <a:graphic>
          <a:graphicData uri="http://schemas.openxmlformats.org/drawingml/2006/table">
            <a:tbl>
              <a:tblPr/>
              <a:tblGrid>
                <a:gridCol w="1352550">
                  <a:extLst>
                    <a:ext uri="{9D8B030D-6E8A-4147-A177-3AD203B41FA5}">
                      <a16:colId xmlns:a16="http://schemas.microsoft.com/office/drawing/2014/main" val="20000"/>
                    </a:ext>
                  </a:extLst>
                </a:gridCol>
                <a:gridCol w="3376613">
                  <a:extLst>
                    <a:ext uri="{9D8B030D-6E8A-4147-A177-3AD203B41FA5}">
                      <a16:colId xmlns:a16="http://schemas.microsoft.com/office/drawing/2014/main" val="20001"/>
                    </a:ext>
                  </a:extLst>
                </a:gridCol>
              </a:tblGrid>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对应操作</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IS NULL</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如果操作数为NULL返回TRUE</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LIKE</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比较字符串值</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BETWEEN</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验证值是否在范围之内</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IN</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验证操作数在设定的一系列值中</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7" name="表格 6"/>
          <p:cNvGraphicFramePr/>
          <p:nvPr>
            <p:custDataLst>
              <p:tags r:id="rId4"/>
            </p:custDataLst>
          </p:nvPr>
        </p:nvGraphicFramePr>
        <p:xfrm>
          <a:off x="682943" y="3500755"/>
          <a:ext cx="3914775" cy="863600"/>
        </p:xfrm>
        <a:graphic>
          <a:graphicData uri="http://schemas.openxmlformats.org/drawingml/2006/table">
            <a:tbl>
              <a:tblPr/>
              <a:tblGrid>
                <a:gridCol w="1063625">
                  <a:extLst>
                    <a:ext uri="{9D8B030D-6E8A-4147-A177-3AD203B41FA5}">
                      <a16:colId xmlns:a16="http://schemas.microsoft.com/office/drawing/2014/main" val="20000"/>
                    </a:ext>
                  </a:extLst>
                </a:gridCol>
                <a:gridCol w="2851150">
                  <a:extLst>
                    <a:ext uri="{9D8B030D-6E8A-4147-A177-3AD203B41FA5}">
                      <a16:colId xmlns:a16="http://schemas.microsoft.com/office/drawing/2014/main" val="20001"/>
                    </a:ext>
                  </a:extLst>
                </a:gridCol>
              </a:tblGrid>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操作符</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对应操作</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AND</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两个条件都必须满足</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OR</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只要满足两个条件中的一个</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0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NOT</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取反</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 name="文本框 7"/>
          <p:cNvSpPr txBox="1"/>
          <p:nvPr/>
        </p:nvSpPr>
        <p:spPr>
          <a:xfrm>
            <a:off x="1187450" y="3163570"/>
            <a:ext cx="3048000" cy="306705"/>
          </a:xfrm>
          <a:prstGeom prst="rect">
            <a:avLst/>
          </a:prstGeom>
          <a:noFill/>
        </p:spPr>
        <p:txBody>
          <a:bodyPr wrap="square" rtlCol="0">
            <a:spAutoFit/>
          </a:bodyPr>
          <a:lstStyle/>
          <a:p>
            <a:r>
              <a:rPr lang="zh-CN" altLang="en-US" sz="1400">
                <a:solidFill>
                  <a:schemeClr val="tx1"/>
                </a:solidFill>
              </a:rPr>
              <a:t>表</a:t>
            </a:r>
            <a:r>
              <a:rPr lang="en-US" altLang="zh-CN" sz="1400">
                <a:solidFill>
                  <a:schemeClr val="tx1"/>
                </a:solidFill>
              </a:rPr>
              <a:t>3.1  </a:t>
            </a:r>
            <a:r>
              <a:rPr lang="zh-CN" altLang="en-US" sz="1400">
                <a:solidFill>
                  <a:schemeClr val="tx1"/>
                </a:solidFill>
              </a:rPr>
              <a:t>算术运算符</a:t>
            </a:r>
          </a:p>
        </p:txBody>
      </p:sp>
      <p:sp>
        <p:nvSpPr>
          <p:cNvPr id="9" name="文本框 8"/>
          <p:cNvSpPr txBox="1"/>
          <p:nvPr>
            <p:custDataLst>
              <p:tags r:id="rId5"/>
            </p:custDataLst>
          </p:nvPr>
        </p:nvSpPr>
        <p:spPr>
          <a:xfrm>
            <a:off x="5796280" y="4057650"/>
            <a:ext cx="3048000" cy="306705"/>
          </a:xfrm>
          <a:prstGeom prst="rect">
            <a:avLst/>
          </a:prstGeom>
          <a:noFill/>
        </p:spPr>
        <p:txBody>
          <a:bodyPr wrap="square" rtlCol="0">
            <a:spAutoFit/>
          </a:bodyPr>
          <a:lstStyle/>
          <a:p>
            <a:r>
              <a:rPr lang="zh-CN" altLang="en-US" sz="1400">
                <a:solidFill>
                  <a:schemeClr val="tx1"/>
                </a:solidFill>
              </a:rPr>
              <a:t>表</a:t>
            </a:r>
            <a:r>
              <a:rPr lang="en-US" altLang="zh-CN" sz="1400">
                <a:solidFill>
                  <a:schemeClr val="tx1"/>
                </a:solidFill>
              </a:rPr>
              <a:t>3.2  </a:t>
            </a:r>
            <a:r>
              <a:rPr lang="zh-CN" altLang="en-US" sz="1400">
                <a:solidFill>
                  <a:schemeClr val="tx1"/>
                </a:solidFill>
              </a:rPr>
              <a:t>关系运算符</a:t>
            </a:r>
          </a:p>
        </p:txBody>
      </p:sp>
      <p:sp>
        <p:nvSpPr>
          <p:cNvPr id="10" name="文本框 9"/>
          <p:cNvSpPr txBox="1"/>
          <p:nvPr>
            <p:custDataLst>
              <p:tags r:id="rId6"/>
            </p:custDataLst>
          </p:nvPr>
        </p:nvSpPr>
        <p:spPr>
          <a:xfrm>
            <a:off x="971550" y="4394835"/>
            <a:ext cx="3048000" cy="306705"/>
          </a:xfrm>
          <a:prstGeom prst="rect">
            <a:avLst/>
          </a:prstGeom>
          <a:noFill/>
        </p:spPr>
        <p:txBody>
          <a:bodyPr wrap="square" rtlCol="0">
            <a:spAutoFit/>
          </a:bodyPr>
          <a:lstStyle/>
          <a:p>
            <a:r>
              <a:rPr lang="zh-CN" altLang="en-US" sz="1400">
                <a:solidFill>
                  <a:schemeClr val="tx1"/>
                </a:solidFill>
              </a:rPr>
              <a:t>表</a:t>
            </a:r>
            <a:r>
              <a:rPr lang="en-US" altLang="zh-CN" sz="1400">
                <a:solidFill>
                  <a:schemeClr val="tx1"/>
                </a:solidFill>
              </a:rPr>
              <a:t>3.3  </a:t>
            </a:r>
            <a:r>
              <a:rPr lang="zh-CN" altLang="en-US" sz="1400">
                <a:solidFill>
                  <a:schemeClr val="tx1"/>
                </a:solidFill>
              </a:rPr>
              <a:t>比较运算符</a:t>
            </a:r>
          </a:p>
        </p:txBody>
      </p:sp>
      <p:sp>
        <p:nvSpPr>
          <p:cNvPr id="11" name="文本框 10"/>
          <p:cNvSpPr txBox="1"/>
          <p:nvPr>
            <p:custDataLst>
              <p:tags r:id="rId7"/>
            </p:custDataLst>
          </p:nvPr>
        </p:nvSpPr>
        <p:spPr>
          <a:xfrm>
            <a:off x="1115695" y="5949315"/>
            <a:ext cx="3048000" cy="306705"/>
          </a:xfrm>
          <a:prstGeom prst="rect">
            <a:avLst/>
          </a:prstGeom>
          <a:noFill/>
        </p:spPr>
        <p:txBody>
          <a:bodyPr wrap="square" rtlCol="0">
            <a:spAutoFit/>
          </a:bodyPr>
          <a:lstStyle/>
          <a:p>
            <a:r>
              <a:rPr lang="zh-CN" altLang="en-US" sz="1400">
                <a:solidFill>
                  <a:schemeClr val="tx1"/>
                </a:solidFill>
              </a:rPr>
              <a:t>表</a:t>
            </a:r>
            <a:r>
              <a:rPr lang="en-US" altLang="zh-CN" sz="1400">
                <a:solidFill>
                  <a:schemeClr val="tx1"/>
                </a:solidFill>
              </a:rPr>
              <a:t>3.4  </a:t>
            </a:r>
            <a:r>
              <a:rPr lang="zh-CN" altLang="en-US" sz="1400">
                <a:solidFill>
                  <a:schemeClr val="tx1"/>
                </a:solidFill>
              </a:rPr>
              <a:t>逻辑运算符</a:t>
            </a:r>
          </a:p>
        </p:txBody>
      </p:sp>
    </p:spTree>
  </p:cSld>
  <p:clrMapOvr>
    <a:masterClrMapping/>
  </p:clrMapOvr>
  <p:transition spd="med">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控制结构</a:t>
            </a:r>
          </a:p>
        </p:txBody>
      </p:sp>
      <p:sp>
        <p:nvSpPr>
          <p:cNvPr id="3" name="内容占位符 2"/>
          <p:cNvSpPr>
            <a:spLocks noGrp="1"/>
          </p:cNvSpPr>
          <p:nvPr>
            <p:ph idx="1"/>
          </p:nvPr>
        </p:nvSpPr>
        <p:spPr/>
        <p:txBody>
          <a:bodyPr/>
          <a:lstStyle/>
          <a:p>
            <a:r>
              <a:rPr lang="zh-CN" altLang="en-US"/>
              <a:t>分支结构</a:t>
            </a:r>
          </a:p>
          <a:p>
            <a:pPr lvl="1"/>
            <a:r>
              <a:rPr lang="zh-CN" altLang="en-US" sz="1800"/>
              <a:t>IF语句控制执行基于布尔条件的语句序列，以实现条件分支控制结构</a:t>
            </a:r>
          </a:p>
          <a:p>
            <a:pPr marL="457200" lvl="1" indent="0">
              <a:buNone/>
            </a:pPr>
            <a:r>
              <a:rPr lang="zh-CN" altLang="en-US" sz="1400"/>
              <a:t>语法如下：</a:t>
            </a:r>
          </a:p>
          <a:p>
            <a:pPr marL="457200" lvl="1" indent="0">
              <a:buNone/>
            </a:pPr>
            <a:r>
              <a:rPr lang="zh-CN" altLang="en-US" sz="1400"/>
              <a:t>IF &lt;条件表达式&gt; </a:t>
            </a:r>
          </a:p>
          <a:p>
            <a:pPr marL="457200" lvl="1" indent="0">
              <a:buNone/>
            </a:pPr>
            <a:r>
              <a:rPr lang="zh-CN" altLang="en-US" sz="1400"/>
              <a:t>THEN &lt;执行部分&gt;; </a:t>
            </a:r>
          </a:p>
          <a:p>
            <a:pPr marL="457200" lvl="1" indent="0">
              <a:buNone/>
            </a:pPr>
            <a:r>
              <a:rPr lang="zh-CN" altLang="en-US" sz="1400"/>
              <a:t>[&lt;ELSEIF_OR_ELSIF&gt;&lt;条件表达式&gt; THEN &lt;执行部分&gt;;{&lt;ELSEIF_OR_ELSIF&gt;&lt;条件表达式&gt; THEN </a:t>
            </a:r>
          </a:p>
          <a:p>
            <a:pPr marL="457200" lvl="1" indent="0">
              <a:buNone/>
            </a:pPr>
            <a:r>
              <a:rPr lang="zh-CN" altLang="en-US" sz="1400"/>
              <a:t>&lt;执行部分&gt;;}] </a:t>
            </a:r>
          </a:p>
          <a:p>
            <a:pPr marL="457200" lvl="1" indent="0">
              <a:buNone/>
            </a:pPr>
            <a:r>
              <a:rPr lang="zh-CN" altLang="en-US" sz="1400"/>
              <a:t>[ELSE &lt;执行部分&gt;;] </a:t>
            </a:r>
          </a:p>
          <a:p>
            <a:pPr marL="457200" lvl="1" indent="0">
              <a:buNone/>
            </a:pPr>
            <a:r>
              <a:rPr lang="zh-CN" altLang="en-US" sz="1400"/>
              <a:t>END IF;</a:t>
            </a:r>
          </a:p>
          <a:p>
            <a:pPr lvl="1"/>
            <a:r>
              <a:rPr lang="zh-CN" altLang="en-US" sz="1800"/>
              <a:t>CASE语句从系列条件中进行选择，并且执行相应的语句块</a:t>
            </a:r>
          </a:p>
          <a:p>
            <a:pPr marL="457200" lvl="1" indent="0">
              <a:buNone/>
            </a:pPr>
            <a:r>
              <a:rPr lang="zh-CN" altLang="en-US" sz="1400"/>
              <a:t>语法如下： </a:t>
            </a:r>
          </a:p>
          <a:p>
            <a:pPr marL="457200" lvl="1" indent="0">
              <a:buNone/>
            </a:pPr>
            <a:r>
              <a:rPr lang="zh-CN" altLang="en-US" sz="1400"/>
              <a:t>CASE &lt;条件表达式&gt; </a:t>
            </a:r>
          </a:p>
          <a:p>
            <a:pPr marL="457200" lvl="1" indent="0">
              <a:buNone/>
            </a:pPr>
            <a:r>
              <a:rPr lang="zh-CN" altLang="en-US" sz="1400"/>
              <a:t>WHEN &lt;条件&gt; THEN &lt;执行部分&gt;; </a:t>
            </a:r>
          </a:p>
          <a:p>
            <a:pPr marL="457200" lvl="1" indent="0">
              <a:buNone/>
            </a:pPr>
            <a:r>
              <a:rPr lang="zh-CN" altLang="en-US" sz="1400"/>
              <a:t>{WHEN &lt;条件&gt; THEN &lt;执行部分&gt;;} </a:t>
            </a:r>
          </a:p>
          <a:p>
            <a:pPr marL="457200" lvl="1" indent="0">
              <a:buNone/>
            </a:pPr>
            <a:r>
              <a:rPr lang="zh-CN" altLang="en-US" sz="1400"/>
              <a:t>[ ELSE &lt;执行部分&gt; ] </a:t>
            </a:r>
          </a:p>
          <a:p>
            <a:pPr marL="457200" lvl="1" indent="0">
              <a:buNone/>
            </a:pPr>
            <a:r>
              <a:rPr lang="zh-CN" altLang="en-US" sz="1400"/>
              <a:t>END [CASE];</a:t>
            </a:r>
          </a:p>
          <a:p>
            <a:pPr marL="457200" lvl="1" indent="0">
              <a:buNone/>
            </a:pPr>
            <a:endParaRPr lang="zh-CN" altLang="en-US" sz="1400"/>
          </a:p>
        </p:txBody>
      </p:sp>
    </p:spTree>
  </p:cSld>
  <p:clrMapOvr>
    <a:masterClrMapping/>
  </p:clrMapOvr>
  <p:transition spd="med">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227857"/>
            <a:ext cx="4724400" cy="685800"/>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797" name="文本框 141317"/>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    任务3.1 初识DMSQL</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798" name="文本框 14131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1</a:t>
              </a:r>
            </a:p>
          </p:txBody>
        </p:sp>
      </p:grpSp>
      <p:grpSp>
        <p:nvGrpSpPr>
          <p:cNvPr id="33799" name="组合 141319"/>
          <p:cNvGrpSpPr/>
          <p:nvPr/>
        </p:nvGrpSpPr>
        <p:grpSpPr>
          <a:xfrm>
            <a:off x="2133600" y="1916832"/>
            <a:ext cx="4724400" cy="685800"/>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2" name="文本框 141322"/>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dirty="0">
                  <a:solidFill>
                    <a:schemeClr val="tx1"/>
                  </a:solidFill>
                </a:rPr>
                <a:t>任务3.2 学习程序块结构</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3" name="文本框 14132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2</a:t>
              </a:r>
            </a:p>
          </p:txBody>
        </p:sp>
      </p:grpSp>
      <p:grpSp>
        <p:nvGrpSpPr>
          <p:cNvPr id="33804" name="组合 141324"/>
          <p:cNvGrpSpPr/>
          <p:nvPr/>
        </p:nvGrpSpPr>
        <p:grpSpPr>
          <a:xfrm>
            <a:off x="2133600" y="2564904"/>
            <a:ext cx="4724400" cy="685800"/>
            <a:chOff x="1296" y="1824"/>
            <a:chExt cx="2976" cy="432"/>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7" name="文本框 141327"/>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    任务3.3 定义编写规则</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8" name="文本框 14132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3</a:t>
              </a:r>
            </a:p>
          </p:txBody>
        </p:sp>
      </p:grpSp>
      <p:grpSp>
        <p:nvGrpSpPr>
          <p:cNvPr id="33809" name="组合 141329"/>
          <p:cNvGrpSpPr/>
          <p:nvPr/>
        </p:nvGrpSpPr>
        <p:grpSpPr>
          <a:xfrm>
            <a:off x="2124075" y="3211815"/>
            <a:ext cx="4724400" cy="685800"/>
            <a:chOff x="1296" y="1824"/>
            <a:chExt cx="2976" cy="432"/>
          </a:xfrm>
        </p:grpSpPr>
        <p:sp>
          <p:nvSpPr>
            <p:cNvPr id="5138" name="圆角矩形 141330"/>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11" name="菱形 141331"/>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12" name="文本框 141332"/>
            <p:cNvSpPr txBox="1"/>
            <p:nvPr/>
          </p:nvSpPr>
          <p:spPr>
            <a:xfrm>
              <a:off x="1680" y="1934"/>
              <a:ext cx="2296" cy="251"/>
            </a:xfrm>
            <a:prstGeom prst="rect">
              <a:avLst/>
            </a:prstGeom>
            <a:noFill/>
            <a:ln w="9525">
              <a:noFill/>
            </a:ln>
          </p:spPr>
          <p:txBody>
            <a:bodyPr wrap="square" anchor="t" anchorCtr="0">
              <a:spAutoFit/>
            </a:bodyPr>
            <a:lstStyle/>
            <a:p>
              <a:pPr algn="l" eaLnBrk="0" hangingPunct="0"/>
              <a:r>
                <a:rPr lang="zh-CN" altLang="en-US" sz="2000" dirty="0">
                  <a:solidFill>
                    <a:schemeClr val="tx1"/>
                  </a:solidFill>
                </a:rPr>
                <a:t>    任务3.4学习数据类型</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13" name="文本框 14133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4</a:t>
              </a:r>
            </a:p>
          </p:txBody>
        </p:sp>
      </p:grpSp>
      <p:grpSp>
        <p:nvGrpSpPr>
          <p:cNvPr id="2" name="组合 141319">
            <a:extLst>
              <a:ext uri="{FF2B5EF4-FFF2-40B4-BE49-F238E27FC236}">
                <a16:creationId xmlns:a16="http://schemas.microsoft.com/office/drawing/2014/main" id="{D22D73A3-CC3B-9F1F-0040-2B604BBCB3A0}"/>
              </a:ext>
            </a:extLst>
          </p:cNvPr>
          <p:cNvGrpSpPr/>
          <p:nvPr/>
        </p:nvGrpSpPr>
        <p:grpSpPr>
          <a:xfrm>
            <a:off x="2095500" y="3898836"/>
            <a:ext cx="4724400" cy="685800"/>
            <a:chOff x="1296" y="1824"/>
            <a:chExt cx="2976" cy="432"/>
          </a:xfrm>
        </p:grpSpPr>
        <p:sp>
          <p:nvSpPr>
            <p:cNvPr id="3" name="圆角矩形 141320">
              <a:extLst>
                <a:ext uri="{FF2B5EF4-FFF2-40B4-BE49-F238E27FC236}">
                  <a16:creationId xmlns:a16="http://schemas.microsoft.com/office/drawing/2014/main" id="{E650687E-F80D-DE27-0B33-67D9CDD1EC0C}"/>
                </a:ext>
              </a:extLst>
            </p:cNvPr>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4" name="菱形 141321">
              <a:extLst>
                <a:ext uri="{FF2B5EF4-FFF2-40B4-BE49-F238E27FC236}">
                  <a16:creationId xmlns:a16="http://schemas.microsoft.com/office/drawing/2014/main" id="{67B8ACE2-E183-30C6-4B6F-9C4400903123}"/>
                </a:ext>
              </a:extLst>
            </p:cNvPr>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5" name="文本框 141322">
              <a:extLst>
                <a:ext uri="{FF2B5EF4-FFF2-40B4-BE49-F238E27FC236}">
                  <a16:creationId xmlns:a16="http://schemas.microsoft.com/office/drawing/2014/main" id="{AD1CECA3-437E-1C36-E96F-D04E39CB0039}"/>
                </a:ext>
              </a:extLst>
            </p:cNvPr>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dirty="0">
                  <a:solidFill>
                    <a:schemeClr val="tx1"/>
                  </a:solidFill>
                </a:rPr>
                <a:t>  任务3.5学习变量与操作符</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6" name="文本框 141323">
              <a:extLst>
                <a:ext uri="{FF2B5EF4-FFF2-40B4-BE49-F238E27FC236}">
                  <a16:creationId xmlns:a16="http://schemas.microsoft.com/office/drawing/2014/main" id="{DB3B08E8-1786-C084-E9FF-2C9E574CA276}"/>
                </a:ext>
              </a:extLst>
            </p:cNvPr>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2</a:t>
              </a:r>
            </a:p>
          </p:txBody>
        </p:sp>
      </p:grpSp>
      <p:grpSp>
        <p:nvGrpSpPr>
          <p:cNvPr id="7" name="组合 141324">
            <a:extLst>
              <a:ext uri="{FF2B5EF4-FFF2-40B4-BE49-F238E27FC236}">
                <a16:creationId xmlns:a16="http://schemas.microsoft.com/office/drawing/2014/main" id="{FA8D7BC7-E011-C2C8-7D00-9C151AEDB8B7}"/>
              </a:ext>
            </a:extLst>
          </p:cNvPr>
          <p:cNvGrpSpPr/>
          <p:nvPr/>
        </p:nvGrpSpPr>
        <p:grpSpPr>
          <a:xfrm>
            <a:off x="2095500" y="4596604"/>
            <a:ext cx="4724400" cy="685800"/>
            <a:chOff x="1296" y="1824"/>
            <a:chExt cx="2976" cy="432"/>
          </a:xfrm>
        </p:grpSpPr>
        <p:sp>
          <p:nvSpPr>
            <p:cNvPr id="8" name="圆角矩形 141325">
              <a:extLst>
                <a:ext uri="{FF2B5EF4-FFF2-40B4-BE49-F238E27FC236}">
                  <a16:creationId xmlns:a16="http://schemas.microsoft.com/office/drawing/2014/main" id="{C3637FFF-D383-B0C9-3111-1AEF892E4523}"/>
                </a:ext>
              </a:extLst>
            </p:cNvPr>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9" name="菱形 141326">
              <a:extLst>
                <a:ext uri="{FF2B5EF4-FFF2-40B4-BE49-F238E27FC236}">
                  <a16:creationId xmlns:a16="http://schemas.microsoft.com/office/drawing/2014/main" id="{5044C434-87EE-0161-FBC2-4CFA7933AA01}"/>
                </a:ext>
              </a:extLst>
            </p:cNvPr>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10" name="文本框 141327">
              <a:extLst>
                <a:ext uri="{FF2B5EF4-FFF2-40B4-BE49-F238E27FC236}">
                  <a16:creationId xmlns:a16="http://schemas.microsoft.com/office/drawing/2014/main" id="{2E526AC4-B039-B43D-A7F0-2E0B2A9D134C}"/>
                </a:ext>
              </a:extLst>
            </p:cNvPr>
            <p:cNvSpPr txBox="1"/>
            <p:nvPr/>
          </p:nvSpPr>
          <p:spPr>
            <a:xfrm>
              <a:off x="1680" y="1934"/>
              <a:ext cx="2160" cy="251"/>
            </a:xfrm>
            <a:prstGeom prst="rect">
              <a:avLst/>
            </a:prstGeom>
            <a:noFill/>
            <a:ln w="9525">
              <a:noFill/>
            </a:ln>
          </p:spPr>
          <p:txBody>
            <a:bodyPr anchor="t" anchorCtr="0">
              <a:spAutoFit/>
            </a:bodyPr>
            <a:lstStyle/>
            <a:p>
              <a:pPr algn="l" eaLnBrk="0" hangingPunct="0"/>
              <a:r>
                <a:rPr lang="zh-CN" altLang="en-US" sz="2000" dirty="0">
                  <a:solidFill>
                    <a:schemeClr val="tx1"/>
                  </a:solidFill>
                </a:rPr>
                <a:t>    任务3.6使用程序控制结构</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11" name="文本框 141328">
              <a:extLst>
                <a:ext uri="{FF2B5EF4-FFF2-40B4-BE49-F238E27FC236}">
                  <a16:creationId xmlns:a16="http://schemas.microsoft.com/office/drawing/2014/main" id="{EDD7A63A-7AEC-942B-F8C1-94BDF73EB4CF}"/>
                </a:ext>
              </a:extLst>
            </p:cNvPr>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3</a:t>
              </a:r>
            </a:p>
          </p:txBody>
        </p:sp>
      </p:grpSp>
      <p:grpSp>
        <p:nvGrpSpPr>
          <p:cNvPr id="12" name="组合 141329">
            <a:extLst>
              <a:ext uri="{FF2B5EF4-FFF2-40B4-BE49-F238E27FC236}">
                <a16:creationId xmlns:a16="http://schemas.microsoft.com/office/drawing/2014/main" id="{BD8A1B58-AAE3-D324-5913-B746D1CB5016}"/>
              </a:ext>
            </a:extLst>
          </p:cNvPr>
          <p:cNvGrpSpPr/>
          <p:nvPr/>
        </p:nvGrpSpPr>
        <p:grpSpPr>
          <a:xfrm>
            <a:off x="2095500" y="5271414"/>
            <a:ext cx="4724400" cy="882650"/>
            <a:chOff x="1296" y="1824"/>
            <a:chExt cx="2976" cy="556"/>
          </a:xfrm>
        </p:grpSpPr>
        <p:sp>
          <p:nvSpPr>
            <p:cNvPr id="13" name="圆角矩形 141330">
              <a:extLst>
                <a:ext uri="{FF2B5EF4-FFF2-40B4-BE49-F238E27FC236}">
                  <a16:creationId xmlns:a16="http://schemas.microsoft.com/office/drawing/2014/main" id="{BB463773-FFB8-CB4F-4F91-A496AF69B0AD}"/>
                </a:ext>
              </a:extLst>
            </p:cNvPr>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4" name="菱形 141331">
              <a:extLst>
                <a:ext uri="{FF2B5EF4-FFF2-40B4-BE49-F238E27FC236}">
                  <a16:creationId xmlns:a16="http://schemas.microsoft.com/office/drawing/2014/main" id="{F8F4FFBC-5FE4-1E6D-8827-D4743D3CBE47}"/>
                </a:ext>
              </a:extLst>
            </p:cNvPr>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15" name="文本框 141332">
              <a:extLst>
                <a:ext uri="{FF2B5EF4-FFF2-40B4-BE49-F238E27FC236}">
                  <a16:creationId xmlns:a16="http://schemas.microsoft.com/office/drawing/2014/main" id="{0A24D4BA-1DD8-54C3-F2C7-E362C1AE3EAE}"/>
                </a:ext>
              </a:extLst>
            </p:cNvPr>
            <p:cNvSpPr txBox="1"/>
            <p:nvPr/>
          </p:nvSpPr>
          <p:spPr>
            <a:xfrm>
              <a:off x="1680" y="1934"/>
              <a:ext cx="2296" cy="446"/>
            </a:xfrm>
            <a:prstGeom prst="rect">
              <a:avLst/>
            </a:prstGeom>
            <a:noFill/>
            <a:ln w="9525">
              <a:noFill/>
            </a:ln>
          </p:spPr>
          <p:txBody>
            <a:bodyPr wrap="square" anchor="t" anchorCtr="0">
              <a:spAutoFit/>
            </a:bodyPr>
            <a:lstStyle/>
            <a:p>
              <a:pPr eaLnBrk="0" hangingPunct="0"/>
              <a:r>
                <a:rPr lang="zh-CN" altLang="en-US" sz="2000" dirty="0">
                  <a:solidFill>
                    <a:schemeClr val="tx1"/>
                  </a:solidFill>
                </a:rPr>
                <a:t>    任务3.7 处理异常</a:t>
              </a:r>
            </a:p>
            <a:p>
              <a:pPr algn="l" eaLnBrk="0" hangingPunct="0"/>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16" name="文本框 141333">
              <a:extLst>
                <a:ext uri="{FF2B5EF4-FFF2-40B4-BE49-F238E27FC236}">
                  <a16:creationId xmlns:a16="http://schemas.microsoft.com/office/drawing/2014/main" id="{5AC7DD13-BF8E-986C-ECE7-066736153940}"/>
                </a:ext>
              </a:extLst>
            </p:cNvPr>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4</a:t>
              </a:r>
            </a:p>
          </p:txBody>
        </p:sp>
      </p:grpSp>
    </p:spTree>
  </p:cSld>
  <p:clrMapOvr>
    <a:masterClrMapping/>
  </p:clrMapOvr>
  <p:transition spd="med">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控制结构</a:t>
            </a:r>
          </a:p>
        </p:txBody>
      </p:sp>
      <p:sp>
        <p:nvSpPr>
          <p:cNvPr id="3" name="内容占位符 2"/>
          <p:cNvSpPr>
            <a:spLocks noGrp="1"/>
          </p:cNvSpPr>
          <p:nvPr>
            <p:ph idx="1"/>
          </p:nvPr>
        </p:nvSpPr>
        <p:spPr/>
        <p:txBody>
          <a:bodyPr/>
          <a:lstStyle/>
          <a:p>
            <a:r>
              <a:rPr lang="zh-CN" altLang="en-US"/>
              <a:t>循环结构</a:t>
            </a:r>
          </a:p>
          <a:p>
            <a:pPr lvl="1"/>
            <a:r>
              <a:rPr lang="zh-CN" altLang="en-US" sz="1800"/>
              <a:t>LOOP语句</a:t>
            </a:r>
          </a:p>
          <a:p>
            <a:pPr marL="457200" lvl="1" indent="0">
              <a:buNone/>
            </a:pPr>
            <a:r>
              <a:rPr lang="zh-CN" altLang="en-US" sz="1400"/>
              <a:t>语法如下：</a:t>
            </a:r>
          </a:p>
          <a:p>
            <a:pPr marL="457200" lvl="1" indent="0">
              <a:buNone/>
            </a:pPr>
            <a:r>
              <a:rPr lang="zh-CN" altLang="en-US" sz="1400"/>
              <a:t>LOOP </a:t>
            </a:r>
          </a:p>
          <a:p>
            <a:pPr marL="457200" lvl="1" indent="0">
              <a:buNone/>
            </a:pPr>
            <a:r>
              <a:rPr lang="zh-CN" altLang="en-US" sz="1400"/>
              <a:t>&lt;执行部分&gt;; </a:t>
            </a:r>
          </a:p>
          <a:p>
            <a:pPr marL="457200" lvl="1" indent="0">
              <a:buNone/>
            </a:pPr>
            <a:r>
              <a:rPr lang="zh-CN" altLang="en-US" sz="1400"/>
              <a:t>END LOOP [标号名];</a:t>
            </a:r>
            <a:endParaRPr lang="zh-CN" altLang="en-US" sz="1800"/>
          </a:p>
          <a:p>
            <a:pPr lvl="1">
              <a:buFont typeface="Wingdings" panose="05000000000000000000" charset="0"/>
              <a:buChar char="n"/>
            </a:pPr>
            <a:r>
              <a:rPr lang="zh-CN" altLang="en-US" sz="1800"/>
              <a:t>案例：</a:t>
            </a:r>
          </a:p>
          <a:p>
            <a:pPr marL="457200" lvl="1" indent="0">
              <a:buFont typeface="Wingdings" panose="05000000000000000000" charset="0"/>
              <a:buNone/>
            </a:pPr>
            <a:r>
              <a:rPr lang="zh-CN" altLang="en-US" sz="1400"/>
              <a:t>DECLARE</a:t>
            </a:r>
          </a:p>
          <a:p>
            <a:pPr marL="457200" lvl="1" indent="0">
              <a:buFont typeface="Wingdings" panose="05000000000000000000" charset="0"/>
              <a:buNone/>
            </a:pPr>
            <a:r>
              <a:rPr lang="zh-CN" altLang="en-US" sz="1400"/>
              <a:t>	PN NUMBER;</a:t>
            </a:r>
          </a:p>
          <a:p>
            <a:pPr marL="457200" lvl="1" indent="0">
              <a:buFont typeface="Wingdings" panose="05000000000000000000" charset="0"/>
              <a:buNone/>
            </a:pPr>
            <a:r>
              <a:rPr lang="zh-CN" altLang="en-US" sz="1400"/>
              <a:t>	BEGIN</a:t>
            </a:r>
          </a:p>
          <a:p>
            <a:pPr marL="457200" lvl="1" indent="0">
              <a:buFont typeface="Wingdings" panose="05000000000000000000" charset="0"/>
              <a:buNone/>
            </a:pPr>
            <a:r>
              <a:rPr lang="zh-CN" altLang="en-US" sz="1400"/>
              <a:t>	  PN :=0;</a:t>
            </a:r>
          </a:p>
          <a:p>
            <a:pPr marL="457200" lvl="1" indent="0">
              <a:buFont typeface="Wingdings" panose="05000000000000000000" charset="0"/>
              <a:buNone/>
            </a:pPr>
            <a:r>
              <a:rPr lang="zh-CN" altLang="en-US" sz="1400"/>
              <a:t>	  LOOP</a:t>
            </a:r>
          </a:p>
          <a:p>
            <a:pPr marL="457200" lvl="1" indent="0">
              <a:buFont typeface="Wingdings" panose="05000000000000000000" charset="0"/>
              <a:buNone/>
            </a:pPr>
            <a:r>
              <a:rPr lang="zh-CN" altLang="en-US" sz="1400"/>
              <a:t>	    PN := PN +1;</a:t>
            </a:r>
          </a:p>
          <a:p>
            <a:pPr marL="457200" lvl="1" indent="0">
              <a:buFont typeface="Wingdings" panose="05000000000000000000" charset="0"/>
              <a:buNone/>
            </a:pPr>
            <a:r>
              <a:rPr lang="zh-CN" altLang="en-US" sz="1400"/>
              <a:t>	  EXIT WHEN PN &gt;10 ;</a:t>
            </a:r>
          </a:p>
          <a:p>
            <a:pPr marL="457200" lvl="1" indent="0">
              <a:buFont typeface="Wingdings" panose="05000000000000000000" charset="0"/>
              <a:buNone/>
            </a:pPr>
            <a:r>
              <a:rPr lang="zh-CN" altLang="en-US" sz="1400"/>
              <a:t>	  END LOOP;</a:t>
            </a:r>
          </a:p>
          <a:p>
            <a:pPr marL="457200" lvl="1" indent="0">
              <a:buFont typeface="Wingdings" panose="05000000000000000000" charset="0"/>
              <a:buNone/>
            </a:pPr>
            <a:r>
              <a:rPr lang="zh-CN" altLang="en-US" sz="1400"/>
              <a:t>    DBMS_OUTPUT.PUT_LINE('PN：'||PN);</a:t>
            </a:r>
          </a:p>
          <a:p>
            <a:pPr marL="457200" lvl="1" indent="0">
              <a:buFont typeface="Wingdings" panose="05000000000000000000" charset="0"/>
              <a:buNone/>
            </a:pPr>
            <a:r>
              <a:rPr lang="zh-CN" altLang="en-US" sz="1400"/>
              <a:t>END;</a:t>
            </a:r>
          </a:p>
        </p:txBody>
      </p:sp>
    </p:spTree>
  </p:cSld>
  <p:clrMapOvr>
    <a:masterClrMapping/>
  </p:clrMapOvr>
  <p:transition spd="med">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控制结构</a:t>
            </a:r>
          </a:p>
        </p:txBody>
      </p:sp>
      <p:sp>
        <p:nvSpPr>
          <p:cNvPr id="3" name="内容占位符 2"/>
          <p:cNvSpPr>
            <a:spLocks noGrp="1"/>
          </p:cNvSpPr>
          <p:nvPr>
            <p:ph idx="1"/>
          </p:nvPr>
        </p:nvSpPr>
        <p:spPr/>
        <p:txBody>
          <a:bodyPr/>
          <a:lstStyle/>
          <a:p>
            <a:r>
              <a:rPr lang="zh-CN" altLang="en-US"/>
              <a:t>循环结构</a:t>
            </a:r>
          </a:p>
          <a:p>
            <a:pPr lvl="1"/>
            <a:r>
              <a:rPr lang="zh-CN" altLang="en-US" sz="1800"/>
              <a:t>WHILE 语句</a:t>
            </a:r>
          </a:p>
          <a:p>
            <a:pPr marL="457200" lvl="1" indent="0">
              <a:buNone/>
            </a:pPr>
            <a:r>
              <a:rPr lang="zh-CN" altLang="en-US" sz="1400"/>
              <a:t>语法如下：</a:t>
            </a:r>
          </a:p>
          <a:p>
            <a:pPr marL="457200" lvl="1" indent="0">
              <a:buNone/>
            </a:pPr>
            <a:r>
              <a:rPr lang="zh-CN" altLang="en-US" sz="1400"/>
              <a:t>WHILE &lt;条件表达式&gt; LOOP </a:t>
            </a:r>
          </a:p>
          <a:p>
            <a:pPr marL="457200" lvl="1" indent="0">
              <a:buNone/>
            </a:pPr>
            <a:r>
              <a:rPr lang="zh-CN" altLang="en-US" sz="1400"/>
              <a:t>&lt;执行部分&gt;; </a:t>
            </a:r>
          </a:p>
          <a:p>
            <a:pPr marL="457200" lvl="1" indent="0">
              <a:buNone/>
            </a:pPr>
            <a:r>
              <a:rPr lang="zh-CN" altLang="en-US" sz="1400"/>
              <a:t>END LOOP [标号名]; </a:t>
            </a:r>
          </a:p>
          <a:p>
            <a:pPr marL="914400" lvl="2" indent="-285750">
              <a:buFont typeface="Wingdings" panose="05000000000000000000" charset="0"/>
              <a:buChar char="§"/>
            </a:pPr>
            <a:r>
              <a:rPr lang="zh-CN" altLang="en-US" sz="1800">
                <a:solidFill>
                  <a:schemeClr val="tx1"/>
                </a:solidFill>
              </a:rPr>
              <a:t>案例：</a:t>
            </a:r>
            <a:endParaRPr lang="zh-CN" altLang="en-US" sz="1800"/>
          </a:p>
          <a:p>
            <a:pPr marL="457200" lvl="1" indent="0">
              <a:buFont typeface="Wingdings" panose="05000000000000000000" charset="0"/>
              <a:buNone/>
            </a:pPr>
            <a:r>
              <a:rPr lang="zh-CN" altLang="en-US" sz="1200"/>
              <a:t>DECLARE</a:t>
            </a:r>
          </a:p>
          <a:p>
            <a:pPr marL="457200" lvl="1" indent="0">
              <a:buFont typeface="Wingdings" panose="05000000000000000000" charset="0"/>
              <a:buNone/>
            </a:pPr>
            <a:r>
              <a:rPr lang="zh-CN" altLang="en-US" sz="1200"/>
              <a:t>	PN NUMBER;</a:t>
            </a:r>
          </a:p>
          <a:p>
            <a:pPr marL="457200" lvl="1" indent="0">
              <a:buFont typeface="Wingdings" panose="05000000000000000000" charset="0"/>
              <a:buNone/>
            </a:pPr>
            <a:r>
              <a:rPr lang="zh-CN" altLang="en-US" sz="1200"/>
              <a:t>	BEGIN</a:t>
            </a:r>
          </a:p>
          <a:p>
            <a:pPr marL="457200" lvl="1" indent="0">
              <a:buFont typeface="Wingdings" panose="05000000000000000000" charset="0"/>
              <a:buNone/>
            </a:pPr>
            <a:r>
              <a:rPr lang="zh-CN" altLang="en-US" sz="1200"/>
              <a:t>	  PN := 10 ;</a:t>
            </a:r>
          </a:p>
          <a:p>
            <a:pPr marL="457200" lvl="1" indent="0">
              <a:buFont typeface="Wingdings" panose="05000000000000000000" charset="0"/>
              <a:buNone/>
            </a:pPr>
            <a:r>
              <a:rPr lang="zh-CN" altLang="en-US" sz="1200"/>
              <a:t>	 WHILE PN &gt;0 LOOP</a:t>
            </a:r>
          </a:p>
          <a:p>
            <a:pPr marL="457200" lvl="1" indent="0">
              <a:buFont typeface="Wingdings" panose="05000000000000000000" charset="0"/>
              <a:buNone/>
            </a:pPr>
            <a:r>
              <a:rPr lang="zh-CN" altLang="en-US" sz="1200"/>
              <a:t>	   PN  := PN - 1;</a:t>
            </a:r>
          </a:p>
          <a:p>
            <a:pPr marL="457200" lvl="1" indent="0">
              <a:buFont typeface="Wingdings" panose="05000000000000000000" charset="0"/>
              <a:buNone/>
            </a:pPr>
            <a:r>
              <a:rPr lang="zh-CN" altLang="en-US" sz="1200"/>
              <a:t>	   IF  PN = 5 THEN</a:t>
            </a:r>
          </a:p>
          <a:p>
            <a:pPr marL="457200" lvl="1" indent="0">
              <a:buFont typeface="Wingdings" panose="05000000000000000000" charset="0"/>
              <a:buNone/>
            </a:pPr>
            <a:r>
              <a:rPr lang="zh-CN" altLang="en-US" sz="1200"/>
              <a:t>	       RETURN;</a:t>
            </a:r>
          </a:p>
          <a:p>
            <a:pPr marL="457200" lvl="1" indent="0">
              <a:buFont typeface="Wingdings" panose="05000000000000000000" charset="0"/>
              <a:buNone/>
            </a:pPr>
            <a:r>
              <a:rPr lang="zh-CN" altLang="en-US" sz="1200"/>
              <a:t>	   ELSE</a:t>
            </a:r>
          </a:p>
          <a:p>
            <a:pPr marL="457200" lvl="1" indent="0">
              <a:buFont typeface="Wingdings" panose="05000000000000000000" charset="0"/>
              <a:buNone/>
            </a:pPr>
            <a:r>
              <a:rPr lang="zh-CN" altLang="en-US" sz="1200"/>
              <a:t>	      DBMS_OUTPUT.PUT_LINE('PN:'||PN);</a:t>
            </a:r>
          </a:p>
          <a:p>
            <a:pPr marL="457200" lvl="1" indent="0">
              <a:buFont typeface="Wingdings" panose="05000000000000000000" charset="0"/>
              <a:buNone/>
            </a:pPr>
            <a:r>
              <a:rPr lang="zh-CN" altLang="en-US" sz="1200"/>
              <a:t>	   END IF;</a:t>
            </a:r>
          </a:p>
          <a:p>
            <a:pPr marL="457200" lvl="1" indent="0">
              <a:buFont typeface="Wingdings" panose="05000000000000000000" charset="0"/>
              <a:buNone/>
            </a:pPr>
            <a:r>
              <a:rPr lang="zh-CN" altLang="en-US" sz="1200"/>
              <a:t>     END LOOP;</a:t>
            </a:r>
          </a:p>
          <a:p>
            <a:pPr marL="457200" lvl="1" indent="0">
              <a:buFont typeface="Wingdings" panose="05000000000000000000" charset="0"/>
              <a:buNone/>
            </a:pPr>
            <a:r>
              <a:rPr lang="zh-CN" altLang="en-US" sz="1200"/>
              <a:t>END;</a:t>
            </a:r>
          </a:p>
        </p:txBody>
      </p:sp>
    </p:spTree>
  </p:cSld>
  <p:clrMapOvr>
    <a:masterClrMapping/>
  </p:clrMapOvr>
  <p:transition spd="med">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控制结构</a:t>
            </a:r>
          </a:p>
        </p:txBody>
      </p:sp>
      <p:sp>
        <p:nvSpPr>
          <p:cNvPr id="3" name="内容占位符 2"/>
          <p:cNvSpPr>
            <a:spLocks noGrp="1"/>
          </p:cNvSpPr>
          <p:nvPr>
            <p:ph idx="1"/>
          </p:nvPr>
        </p:nvSpPr>
        <p:spPr/>
        <p:txBody>
          <a:bodyPr/>
          <a:lstStyle/>
          <a:p>
            <a:r>
              <a:rPr lang="zh-CN" altLang="en-US"/>
              <a:t>循环结构</a:t>
            </a:r>
          </a:p>
          <a:p>
            <a:pPr lvl="1"/>
            <a:r>
              <a:rPr lang="zh-CN" altLang="en-US" sz="1800"/>
              <a:t>WHILE 语句</a:t>
            </a:r>
          </a:p>
          <a:p>
            <a:pPr marL="914400" lvl="2" indent="0">
              <a:buNone/>
            </a:pPr>
            <a:r>
              <a:rPr lang="zh-CN" altLang="en-US" sz="1540">
                <a:sym typeface="+mn-ea"/>
              </a:rPr>
              <a:t>语法如下：</a:t>
            </a:r>
            <a:endParaRPr lang="zh-CN" altLang="en-US" sz="1540"/>
          </a:p>
          <a:p>
            <a:pPr marL="914400" lvl="2" indent="0">
              <a:buNone/>
            </a:pPr>
            <a:r>
              <a:rPr lang="zh-CN" altLang="en-US" sz="1540">
                <a:sym typeface="+mn-ea"/>
              </a:rPr>
              <a:t>WHILE &lt;条件表达式&gt; LOOP </a:t>
            </a:r>
            <a:endParaRPr lang="zh-CN" altLang="en-US" sz="1540"/>
          </a:p>
          <a:p>
            <a:pPr marL="914400" lvl="2" indent="0">
              <a:buNone/>
            </a:pPr>
            <a:r>
              <a:rPr lang="zh-CN" altLang="en-US" sz="1540">
                <a:sym typeface="+mn-ea"/>
              </a:rPr>
              <a:t>&lt;执行部分&gt;; </a:t>
            </a:r>
            <a:endParaRPr lang="zh-CN" altLang="en-US" sz="1540"/>
          </a:p>
          <a:p>
            <a:pPr marL="914400" lvl="2" indent="0">
              <a:buNone/>
            </a:pPr>
            <a:r>
              <a:rPr lang="zh-CN" altLang="en-US" sz="1540">
                <a:sym typeface="+mn-ea"/>
              </a:rPr>
              <a:t>END LOOP [标号名]; </a:t>
            </a:r>
            <a:endParaRPr lang="zh-CN" altLang="en-US" sz="1540"/>
          </a:p>
          <a:p>
            <a:pPr lvl="1"/>
            <a:r>
              <a:rPr lang="zh-CN" altLang="en-US" sz="1800"/>
              <a:t>FOR 语句</a:t>
            </a:r>
          </a:p>
          <a:p>
            <a:pPr marL="914400" lvl="2" indent="0">
              <a:buNone/>
            </a:pPr>
            <a:r>
              <a:rPr lang="zh-CN" altLang="en-US" sz="1540"/>
              <a:t>FOR &lt;循环计数器&gt; IN [REVERSE] &lt;下限表达式&gt; .. &lt;上限表达式&gt; LOOP </a:t>
            </a:r>
          </a:p>
          <a:p>
            <a:pPr marL="914400" lvl="2" indent="0">
              <a:buNone/>
            </a:pPr>
            <a:r>
              <a:rPr lang="zh-CN" altLang="en-US" sz="1540"/>
              <a:t>&lt;执行部分&gt;; </a:t>
            </a:r>
          </a:p>
          <a:p>
            <a:pPr marL="914400" lvl="2" indent="0">
              <a:buNone/>
            </a:pPr>
            <a:r>
              <a:rPr lang="zh-CN" altLang="en-US" sz="1540"/>
              <a:t>END LOOP [标号名];</a:t>
            </a:r>
          </a:p>
          <a:p>
            <a:pPr marL="342900" lvl="0" indent="-342900">
              <a:buFont typeface="Wingdings" panose="05000000000000000000" charset="0"/>
              <a:buChar char="v"/>
            </a:pPr>
            <a:r>
              <a:rPr lang="zh-CN" altLang="en-US"/>
              <a:t>顺序结构</a:t>
            </a:r>
          </a:p>
          <a:p>
            <a:pPr lvl="1">
              <a:buFont typeface="Wingdings" panose="05000000000000000000" charset="0"/>
              <a:buChar char="n"/>
            </a:pPr>
            <a:r>
              <a:rPr lang="zh-CN" altLang="en-US" sz="1800"/>
              <a:t>GOTO语句的使用有下列限制：</a:t>
            </a:r>
          </a:p>
          <a:p>
            <a:pPr lvl="2">
              <a:buFont typeface="Wingdings" panose="05000000000000000000" charset="0"/>
              <a:buChar char="n"/>
            </a:pPr>
            <a:r>
              <a:rPr lang="zh-CN" altLang="en-US" sz="1025"/>
              <a:t>GOTO语句不能跳入一个IF语句、CASE语句、循环语句或下层语句块中；</a:t>
            </a:r>
          </a:p>
          <a:p>
            <a:pPr lvl="2">
              <a:buFont typeface="Wingdings" panose="05000000000000000000" charset="0"/>
              <a:buChar char="n"/>
            </a:pPr>
            <a:r>
              <a:rPr lang="zh-CN" altLang="en-US" sz="1025"/>
              <a:t>GOTO语句不能从一个异常处理器跳回当前块，但是可以跳转到包含当前块的上层语句块。</a:t>
            </a:r>
          </a:p>
        </p:txBody>
      </p:sp>
    </p:spTree>
  </p:cSld>
  <p:clrMapOvr>
    <a:masterClrMapping/>
  </p:clrMapOvr>
  <p:transition spd="med">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异常处理</a:t>
            </a:r>
          </a:p>
        </p:txBody>
      </p:sp>
      <p:sp>
        <p:nvSpPr>
          <p:cNvPr id="3" name="内容占位符 2"/>
          <p:cNvSpPr>
            <a:spLocks noGrp="1"/>
          </p:cNvSpPr>
          <p:nvPr>
            <p:ph idx="1"/>
          </p:nvPr>
        </p:nvSpPr>
        <p:spPr/>
        <p:txBody>
          <a:bodyPr/>
          <a:lstStyle/>
          <a:p>
            <a:r>
              <a:rPr lang="zh-CN" altLang="en-US"/>
              <a:t>异常的分类</a:t>
            </a:r>
          </a:p>
          <a:p>
            <a:pPr lvl="1"/>
            <a:r>
              <a:rPr lang="zh-CN" altLang="en-US" sz="1800"/>
              <a:t>预定义异常</a:t>
            </a:r>
          </a:p>
          <a:p>
            <a:pPr marL="457200" lvl="1" indent="0">
              <a:buNone/>
            </a:pPr>
            <a:endParaRPr lang="zh-CN" altLang="en-US" sz="1800"/>
          </a:p>
          <a:p>
            <a:pPr marL="457200" lvl="1" indent="0">
              <a:buNone/>
            </a:pPr>
            <a:endParaRPr lang="zh-CN" altLang="en-US" sz="1800"/>
          </a:p>
          <a:p>
            <a:pPr marL="457200" lvl="1" indent="0">
              <a:buNone/>
            </a:pPr>
            <a:endParaRPr lang="zh-CN" altLang="en-US" sz="1800"/>
          </a:p>
          <a:p>
            <a:pPr marL="457200" lvl="1" indent="0">
              <a:buNone/>
            </a:pPr>
            <a:endParaRPr lang="zh-CN" altLang="en-US" sz="1800"/>
          </a:p>
          <a:p>
            <a:pPr marL="1828800" lvl="4" indent="457200">
              <a:buNone/>
            </a:pPr>
            <a:r>
              <a:rPr lang="zh-CN" altLang="en-US" sz="1400"/>
              <a:t>表3.5 DM预定义异常</a:t>
            </a:r>
            <a:endParaRPr lang="zh-CN" altLang="en-US" sz="1800"/>
          </a:p>
          <a:p>
            <a:pPr lvl="1"/>
            <a:r>
              <a:rPr lang="zh-CN" altLang="en-US" sz="1800"/>
              <a:t>用户自定义异常</a:t>
            </a:r>
          </a:p>
          <a:p>
            <a:pPr lvl="1"/>
            <a:endParaRPr lang="zh-CN" altLang="en-US" sz="1800"/>
          </a:p>
          <a:p>
            <a:pPr marL="457200" lvl="1" indent="0">
              <a:buNone/>
            </a:pPr>
            <a:endParaRPr lang="zh-CN" altLang="en-US" sz="1200"/>
          </a:p>
        </p:txBody>
      </p:sp>
      <p:graphicFrame>
        <p:nvGraphicFramePr>
          <p:cNvPr id="4" name="表格 3"/>
          <p:cNvGraphicFramePr/>
          <p:nvPr>
            <p:custDataLst>
              <p:tags r:id="rId1"/>
            </p:custDataLst>
          </p:nvPr>
        </p:nvGraphicFramePr>
        <p:xfrm>
          <a:off x="1187450" y="2276475"/>
          <a:ext cx="4851400" cy="0"/>
        </p:xfrm>
        <a:graphic>
          <a:graphicData uri="http://schemas.openxmlformats.org/drawingml/2006/table">
            <a:tbl>
              <a:tblPr/>
              <a:tblGrid>
                <a:gridCol w="1735138">
                  <a:extLst>
                    <a:ext uri="{9D8B030D-6E8A-4147-A177-3AD203B41FA5}">
                      <a16:colId xmlns:a16="http://schemas.microsoft.com/office/drawing/2014/main" val="20000"/>
                    </a:ext>
                  </a:extLst>
                </a:gridCol>
                <a:gridCol w="831850">
                  <a:extLst>
                    <a:ext uri="{9D8B030D-6E8A-4147-A177-3AD203B41FA5}">
                      <a16:colId xmlns:a16="http://schemas.microsoft.com/office/drawing/2014/main" val="20001"/>
                    </a:ext>
                  </a:extLst>
                </a:gridCol>
                <a:gridCol w="2284412">
                  <a:extLst>
                    <a:ext uri="{9D8B030D-6E8A-4147-A177-3AD203B41FA5}">
                      <a16:colId xmlns:a16="http://schemas.microsoft.com/office/drawing/2014/main" val="20002"/>
                    </a:ext>
                  </a:extLst>
                </a:gridCol>
              </a:tblGrid>
              <a:tr h="0">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异常名</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错误号</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错误描述</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a:buNone/>
                      </a:pP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-4535</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Times New Roman" panose="02020603050405020304" pitchFamily="18" charset="0"/>
                          <a:cs typeface="Times New Roman" panose="02020603050405020304" pitchFamily="18" charset="0"/>
                        </a:rPr>
                        <a:t>无效的游标操作</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buNone/>
                      </a:pPr>
                      <a:r>
                        <a:rPr lang="en-US" sz="1000">
                          <a:latin typeface="Times New Roman" panose="02020603050405020304" pitchFamily="18" charset="0"/>
                          <a:cs typeface="Times New Roman" panose="02020603050405020304" pitchFamily="18" charset="0"/>
                        </a:rPr>
                        <a:t>ZERO_DIVIDE</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-6103</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Times New Roman" panose="02020603050405020304" pitchFamily="18" charset="0"/>
                          <a:cs typeface="Times New Roman" panose="02020603050405020304" pitchFamily="18" charset="0"/>
                        </a:rPr>
                        <a:t>除0错误</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a:buNone/>
                      </a:pPr>
                      <a:r>
                        <a:rPr lang="en-US" sz="1000">
                          <a:latin typeface="Times New Roman" panose="02020603050405020304" pitchFamily="18" charset="0"/>
                          <a:cs typeface="Times New Roman" panose="02020603050405020304" pitchFamily="18" charset="0"/>
                        </a:rPr>
                        <a:t>DUP_V</a:t>
                      </a:r>
                      <a:r>
                        <a:rPr lang="en-US" sz="1000">
                          <a:latin typeface="宋体" panose="02010600030101010101" pitchFamily="2" charset="-122"/>
                          <a:ea typeface="宋体" panose="02010600030101010101" pitchFamily="2" charset="-122"/>
                          <a:cs typeface="宋体" panose="02010600030101010101" pitchFamily="2" charset="-122"/>
                        </a:rPr>
                        <a:t>A</a:t>
                      </a:r>
                      <a:r>
                        <a:rPr lang="en-US" sz="1000">
                          <a:latin typeface="Times New Roman" panose="02020603050405020304" pitchFamily="18" charset="0"/>
                          <a:cs typeface="Times New Roman" panose="02020603050405020304" pitchFamily="18" charset="0"/>
                        </a:rPr>
                        <a:t>L_ON_INDEX</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-6602</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Times New Roman" panose="02020603050405020304" pitchFamily="18" charset="0"/>
                          <a:cs typeface="Times New Roman" panose="02020603050405020304" pitchFamily="18" charset="0"/>
                        </a:rPr>
                        <a:t>违反唯一性约束</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a:buNone/>
                      </a:pPr>
                      <a:r>
                        <a:rPr lang="en-US" sz="1000">
                          <a:latin typeface="Times New Roman" panose="02020603050405020304" pitchFamily="18" charset="0"/>
                          <a:cs typeface="Times New Roman" panose="02020603050405020304" pitchFamily="18" charset="0"/>
                        </a:rPr>
                        <a:t>TOO_MANY_ROWS</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-7046</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Times New Roman" panose="02020603050405020304" pitchFamily="18" charset="0"/>
                          <a:cs typeface="Times New Roman" panose="02020603050405020304" pitchFamily="18" charset="0"/>
                        </a:rPr>
                        <a:t>SELECT INTO中包含多行数据</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p>
                      <a:pPr>
                        <a:buNone/>
                      </a:pPr>
                      <a:r>
                        <a:rPr lang="en-US" sz="1000">
                          <a:latin typeface="Times New Roman" panose="02020603050405020304" pitchFamily="18" charset="0"/>
                          <a:cs typeface="Times New Roman" panose="02020603050405020304" pitchFamily="18" charset="0"/>
                        </a:rPr>
                        <a:t>NO_DATA_FOUND</a:t>
                      </a:r>
                      <a:endParaRPr lang="en-US" altLang="en-US" sz="1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17779"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-7065</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17779"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数据未找到</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med">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异常处理</a:t>
            </a:r>
          </a:p>
        </p:txBody>
      </p:sp>
      <p:sp>
        <p:nvSpPr>
          <p:cNvPr id="3" name="内容占位符 2"/>
          <p:cNvSpPr>
            <a:spLocks noGrp="1"/>
          </p:cNvSpPr>
          <p:nvPr>
            <p:ph idx="1"/>
          </p:nvPr>
        </p:nvSpPr>
        <p:spPr/>
        <p:txBody>
          <a:bodyPr/>
          <a:lstStyle/>
          <a:p>
            <a:r>
              <a:rPr lang="zh-CN" altLang="en-US"/>
              <a:t>异常的分类</a:t>
            </a:r>
          </a:p>
          <a:p>
            <a:pPr lvl="1">
              <a:buFont typeface="Wingdings" panose="05000000000000000000" charset="0"/>
              <a:buChar char="n"/>
            </a:pPr>
            <a:r>
              <a:rPr lang="zh-CN" altLang="en-US" sz="1800"/>
              <a:t>用户自定义异常</a:t>
            </a:r>
          </a:p>
          <a:p>
            <a:pPr lvl="1">
              <a:buFont typeface="Wingdings" panose="05000000000000000000" charset="0"/>
              <a:buChar char="n"/>
            </a:pPr>
            <a:r>
              <a:rPr lang="zh-CN" altLang="en-US" sz="1800"/>
              <a:t>案例：自定义异常my_exception，检查数据表DEV_PERSON的记录M_TEL字段值是否为空</a:t>
            </a:r>
          </a:p>
          <a:p>
            <a:pPr marL="457200" lvl="1" indent="0">
              <a:buNone/>
            </a:pPr>
            <a:r>
              <a:rPr lang="zh-CN" altLang="en-US" sz="1000"/>
              <a:t>CREATE OR REPLACE PROCEDURE my_exception (personid INT)</a:t>
            </a:r>
          </a:p>
          <a:p>
            <a:pPr marL="457200" lvl="1" indent="0">
              <a:buNone/>
            </a:pPr>
            <a:r>
              <a:rPr lang="zh-CN" altLang="en-US" sz="1000"/>
              <a:t>IS</a:t>
            </a:r>
          </a:p>
          <a:p>
            <a:pPr marL="457200" lvl="1" indent="0">
              <a:buNone/>
            </a:pPr>
            <a:r>
              <a:rPr lang="zh-CN" altLang="en-US" sz="1000"/>
              <a:t>	v_name VARCHAR(30);</a:t>
            </a:r>
          </a:p>
          <a:p>
            <a:pPr marL="457200" lvl="1" indent="0">
              <a:buNone/>
            </a:pPr>
            <a:r>
              <a:rPr lang="zh-CN" altLang="en-US" sz="1000"/>
              <a:t>	v_tel VARCHAR(30);</a:t>
            </a:r>
          </a:p>
          <a:p>
            <a:pPr marL="457200" lvl="1" indent="0">
              <a:buNone/>
            </a:pPr>
            <a:r>
              <a:rPr lang="zh-CN" altLang="en-US" sz="1000"/>
              <a:t>	E1 EXCEPTION FOR -20000,'电话号码为空';</a:t>
            </a:r>
          </a:p>
          <a:p>
            <a:pPr marL="457200" lvl="1" indent="0">
              <a:buNone/>
            </a:pPr>
            <a:r>
              <a:rPr lang="zh-CN" altLang="en-US" sz="1000"/>
              <a:t>BEGIN</a:t>
            </a:r>
          </a:p>
          <a:p>
            <a:pPr marL="457200" lvl="1" indent="0">
              <a:buNone/>
            </a:pPr>
            <a:r>
              <a:rPr lang="zh-CN" altLang="en-US" sz="1000"/>
              <a:t>	SELECT NAME,M_TEL INTO v_name,v_tel FROM DEV.DEV_PERSON WHERE ID=personid;</a:t>
            </a:r>
          </a:p>
          <a:p>
            <a:pPr marL="457200" lvl="1" indent="0">
              <a:buNone/>
            </a:pPr>
            <a:r>
              <a:rPr lang="zh-CN" altLang="en-US" sz="1000"/>
              <a:t>IF v_tel='' THEN</a:t>
            </a:r>
          </a:p>
          <a:p>
            <a:pPr marL="457200" lvl="1" indent="0">
              <a:buNone/>
            </a:pPr>
            <a:r>
              <a:rPr lang="zh-CN" altLang="en-US" sz="1000"/>
              <a:t>RAISE E1;</a:t>
            </a:r>
          </a:p>
          <a:p>
            <a:pPr marL="457200" lvl="1" indent="0">
              <a:buNone/>
            </a:pPr>
            <a:r>
              <a:rPr lang="zh-CN" altLang="en-US" sz="1000"/>
              <a:t>ELSE</a:t>
            </a:r>
          </a:p>
          <a:p>
            <a:pPr marL="457200" lvl="1" indent="0">
              <a:buNone/>
            </a:pPr>
            <a:r>
              <a:rPr lang="zh-CN" altLang="en-US" sz="1000"/>
              <a:t>PRINT v_name || v_tel;</a:t>
            </a:r>
          </a:p>
          <a:p>
            <a:pPr marL="457200" lvl="1" indent="0">
              <a:buNone/>
            </a:pPr>
            <a:r>
              <a:rPr lang="zh-CN" altLang="en-US" sz="1000"/>
              <a:t>END IF;</a:t>
            </a:r>
          </a:p>
          <a:p>
            <a:pPr marL="457200" lvl="1" indent="0">
              <a:buNone/>
            </a:pPr>
            <a:r>
              <a:rPr lang="zh-CN" altLang="en-US" sz="1000"/>
              <a:t>EXCEPTION</a:t>
            </a:r>
          </a:p>
          <a:p>
            <a:pPr marL="457200" lvl="1" indent="0">
              <a:buNone/>
            </a:pPr>
            <a:r>
              <a:rPr lang="zh-CN" altLang="en-US" sz="1000"/>
              <a:t>WHEN E1 THEN</a:t>
            </a:r>
          </a:p>
          <a:p>
            <a:pPr marL="457200" lvl="1" indent="0">
              <a:buNone/>
            </a:pPr>
            <a:r>
              <a:rPr lang="zh-CN" altLang="en-US" sz="1000"/>
              <a:t>PRINT v_name ||' '||SQLCODE||' '||SQLERRM;</a:t>
            </a:r>
          </a:p>
          <a:p>
            <a:pPr marL="457200" lvl="1" indent="0">
              <a:buNone/>
            </a:pPr>
            <a:r>
              <a:rPr lang="zh-CN" altLang="en-US" sz="1000"/>
              <a:t>END;</a:t>
            </a:r>
          </a:p>
          <a:p>
            <a:pPr marL="457200" lvl="1" indent="0">
              <a:buNone/>
            </a:pPr>
            <a:r>
              <a:rPr lang="zh-CN" altLang="en-US" sz="1000"/>
              <a:t>CALL my_exception(2);</a:t>
            </a:r>
          </a:p>
          <a:p>
            <a:pPr marL="457200" lvl="1" indent="0">
              <a:buNone/>
            </a:pPr>
            <a:r>
              <a:rPr lang="zh-CN" altLang="en-US" sz="1000"/>
              <a:t>CALL my_exception(6);</a:t>
            </a:r>
          </a:p>
        </p:txBody>
      </p:sp>
    </p:spTree>
  </p:cSld>
  <p:clrMapOvr>
    <a:masterClrMapping/>
  </p:clrMapOvr>
  <p:transition spd="med">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sp>
        <p:nvSpPr>
          <p:cNvPr id="3" name="内容占位符 2"/>
          <p:cNvSpPr>
            <a:spLocks noGrp="1"/>
          </p:cNvSpPr>
          <p:nvPr>
            <p:ph idx="1"/>
            <p:custDataLst>
              <p:tags r:id="rId1"/>
            </p:custDataLst>
          </p:nvPr>
        </p:nvSpPr>
        <p:spPr/>
        <p:txBody>
          <a:bodyPr/>
          <a:lstStyle/>
          <a:p>
            <a:r>
              <a:rPr lang="zh-CN"/>
              <a:t>工单</a:t>
            </a:r>
            <a:r>
              <a:rPr lang="en-US" altLang="zh-CN"/>
              <a:t>3.2  </a:t>
            </a:r>
            <a:r>
              <a:rPr lang="zh-CN" altLang="en-US"/>
              <a:t>程序块结构</a:t>
            </a:r>
          </a:p>
          <a:p>
            <a:endParaRPr lang="zh-CN" altLang="en-US"/>
          </a:p>
          <a:p>
            <a:endParaRPr lang="zh-CN" altLang="en-US"/>
          </a:p>
          <a:p>
            <a:endParaRPr lang="zh-CN" altLang="en-US"/>
          </a:p>
        </p:txBody>
      </p:sp>
      <p:graphicFrame>
        <p:nvGraphicFramePr>
          <p:cNvPr id="4" name="表格 3"/>
          <p:cNvGraphicFramePr/>
          <p:nvPr>
            <p:custDataLst>
              <p:tags r:id="rId2"/>
            </p:custDataLst>
          </p:nvPr>
        </p:nvGraphicFramePr>
        <p:xfrm>
          <a:off x="1403985" y="1988820"/>
          <a:ext cx="6472555" cy="4123055"/>
        </p:xfrm>
        <a:graphic>
          <a:graphicData uri="http://schemas.openxmlformats.org/drawingml/2006/table">
            <a:tbl>
              <a:tblPr/>
              <a:tblGrid>
                <a:gridCol w="1050925">
                  <a:extLst>
                    <a:ext uri="{9D8B030D-6E8A-4147-A177-3AD203B41FA5}">
                      <a16:colId xmlns:a16="http://schemas.microsoft.com/office/drawing/2014/main" val="20000"/>
                    </a:ext>
                  </a:extLst>
                </a:gridCol>
                <a:gridCol w="5421630">
                  <a:extLst>
                    <a:ext uri="{9D8B030D-6E8A-4147-A177-3AD203B41FA5}">
                      <a16:colId xmlns:a16="http://schemas.microsoft.com/office/drawing/2014/main" val="20001"/>
                    </a:ext>
                  </a:extLst>
                </a:gridCol>
              </a:tblGrid>
              <a:tr h="230505">
                <a:tc>
                  <a:txBody>
                    <a:bodyPr/>
                    <a:lstStyle/>
                    <a:p>
                      <a:pPr>
                        <a:buNone/>
                      </a:pPr>
                      <a:r>
                        <a:rPr lang="en-US" sz="1000">
                          <a:latin typeface="等线" panose="02010600030101010101" charset="-122"/>
                          <a:ea typeface="等线" panose="02010600030101010101" charset="-122"/>
                          <a:cs typeface="等线" panose="02010600030101010101" charset="-122"/>
                        </a:rPr>
                        <a:t>实训题目</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程序块结构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0505">
                <a:tc>
                  <a:txBody>
                    <a:bodyPr/>
                    <a:lstStyle/>
                    <a:p>
                      <a:pPr>
                        <a:buNone/>
                      </a:pPr>
                      <a:r>
                        <a:rPr lang="en-US" sz="1000">
                          <a:latin typeface="等线" panose="02010600030101010101" charset="-122"/>
                          <a:ea typeface="等线" panose="02010600030101010101" charset="-122"/>
                          <a:cs typeface="等线" panose="02010600030101010101" charset="-122"/>
                        </a:rPr>
                        <a:t>实训目的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了解并掌握程序块基本结构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4665">
                <a:tc>
                  <a:txBody>
                    <a:bodyPr/>
                    <a:lstStyle/>
                    <a:p>
                      <a:pPr algn="ctr">
                        <a:buNone/>
                      </a:pPr>
                      <a:r>
                        <a:rPr lang="en-US" sz="1000">
                          <a:latin typeface="等线" panose="02010600030101010101" charset="-122"/>
                          <a:ea typeface="等线" panose="02010600030101010101" charset="-122"/>
                          <a:cs typeface="等线" panose="02010600030101010101" charset="-122"/>
                        </a:rPr>
                        <a:t>实训情境</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利用存储过程对工厂的人员数据表DEV_PERSION中批量添加数据。</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5300">
                <a:tc>
                  <a:txBody>
                    <a:bodyPr/>
                    <a:lstStyle/>
                    <a:p>
                      <a:pPr algn="ctr">
                        <a:buNone/>
                      </a:pPr>
                      <a:r>
                        <a:rPr lang="en-US" sz="1000">
                          <a:latin typeface="等线" panose="02010600030101010101" charset="-122"/>
                          <a:ea typeface="等线" panose="02010600030101010101" charset="-122"/>
                          <a:cs typeface="等线" panose="02010600030101010101" charset="-122"/>
                        </a:rPr>
                        <a:t>实训任务</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进一步熟悉掌握DM管理工具使用掌握DM数据库中SQL脚本的编写方法了解常见的程序块结构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5935">
                <a:tc>
                  <a:txBody>
                    <a:bodyPr/>
                    <a:lstStyle/>
                    <a:p>
                      <a:pPr>
                        <a:buNone/>
                      </a:pPr>
                      <a:r>
                        <a:rPr lang="en-US" sz="1000">
                          <a:latin typeface="等线" panose="02010600030101010101" charset="-122"/>
                          <a:ea typeface="等线" panose="02010600030101010101" charset="-122"/>
                          <a:cs typeface="等线" panose="02010600030101010101" charset="-122"/>
                        </a:rPr>
                        <a:t>实训目标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掌握DM8中程序块的基本结构和常见应用</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4665">
                <a:tc>
                  <a:txBody>
                    <a:bodyPr/>
                    <a:lstStyle/>
                    <a:p>
                      <a:pPr>
                        <a:buNone/>
                      </a:pPr>
                      <a:r>
                        <a:rPr lang="en-US" sz="1000">
                          <a:latin typeface="等线" panose="02010600030101010101" charset="-122"/>
                          <a:ea typeface="等线" panose="02010600030101010101" charset="-122"/>
                          <a:cs typeface="等线" panose="02010600030101010101" charset="-122"/>
                        </a:rPr>
                        <a:t>实训准备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安装DM8数据库，创建DEV_PERSION数据表</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90880">
                <a:tc>
                  <a:txBody>
                    <a:bodyPr/>
                    <a:lstStyle/>
                    <a:p>
                      <a:pPr algn="ctr">
                        <a:buNone/>
                      </a:pPr>
                      <a:r>
                        <a:rPr lang="en-US" sz="1000">
                          <a:latin typeface="等线" panose="02010600030101010101" charset="-122"/>
                          <a:ea typeface="等线" panose="02010600030101010101" charset="-122"/>
                          <a:cs typeface="等线" panose="02010600030101010101" charset="-122"/>
                        </a:rPr>
                        <a:t>实训过程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b="1">
                          <a:latin typeface="等线" panose="02010600030101010101" charset="-122"/>
                          <a:ea typeface="等线" panose="02010600030101010101" charset="-122"/>
                          <a:cs typeface="等线" panose="02010600030101010101" charset="-122"/>
                        </a:rPr>
                        <a:t>实施步骤：</a:t>
                      </a:r>
                      <a:r>
                        <a:rPr lang="en-US" sz="1000">
                          <a:latin typeface="等线" panose="02010600030101010101" charset="-122"/>
                          <a:ea typeface="等线" panose="02010600030101010101" charset="-122"/>
                          <a:cs typeface="等线" panose="02010600030101010101" charset="-122"/>
                        </a:rPr>
                        <a:t>编写指令，查看DEV_PERSION数据表结构定义存储过程，其功能可向DEV_PERSION数据表批量添加记录调用存储过程，查看执行结果 </a:t>
                      </a:r>
                    </a:p>
                    <a:p>
                      <a:pPr>
                        <a:buNone/>
                      </a:pPr>
                      <a:r>
                        <a:rPr lang="en-US" sz="1000" b="1">
                          <a:latin typeface="等线" panose="02010600030101010101" charset="-122"/>
                          <a:ea typeface="等线" panose="02010600030101010101" charset="-122"/>
                          <a:cs typeface="等线" panose="02010600030101010101" charset="-122"/>
                        </a:rPr>
                        <a:t>问题讨论</a:t>
                      </a:r>
                    </a:p>
                    <a:p>
                      <a:pPr>
                        <a:buNone/>
                      </a:pPr>
                      <a:r>
                        <a:rPr lang="en-US" sz="1000">
                          <a:latin typeface="等线" panose="02010600030101010101" charset="-122"/>
                          <a:ea typeface="等线" panose="02010600030101010101" charset="-122"/>
                          <a:cs typeface="等线" panose="02010600030101010101" charset="-122"/>
                        </a:rPr>
                        <a:t>1．BEGIN和哪个保留字成对出现？2．存储过程的定义和使用方法</a:t>
                      </a:r>
                      <a:endParaRPr lang="en-US" altLang="en-US" sz="1000" b="1">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95300">
                <a:tc>
                  <a:txBody>
                    <a:bodyPr/>
                    <a:lstStyle/>
                    <a:p>
                      <a:pPr algn="ctr">
                        <a:buNone/>
                      </a:pPr>
                      <a:r>
                        <a:rPr lang="en-US" sz="1000">
                          <a:latin typeface="等线" panose="02010600030101010101" charset="-122"/>
                          <a:ea typeface="等线" panose="02010600030101010101" charset="-122"/>
                          <a:cs typeface="等线" panose="02010600030101010101" charset="-122"/>
                        </a:rPr>
                        <a:t>实训结果</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95300">
                <a:tc>
                  <a:txBody>
                    <a:bodyPr/>
                    <a:lstStyle/>
                    <a:p>
                      <a:pPr algn="ctr">
                        <a:buNone/>
                      </a:pPr>
                      <a:r>
                        <a:rPr lang="en-US" sz="1000">
                          <a:latin typeface="等线" panose="02010600030101010101" charset="-122"/>
                          <a:ea typeface="等线" panose="02010600030101010101" charset="-122"/>
                          <a:cs typeface="等线" panose="02010600030101010101" charset="-122"/>
                        </a:rPr>
                        <a:t> 实训小结</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transition spd="med">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sp>
        <p:nvSpPr>
          <p:cNvPr id="3" name="内容占位符 2"/>
          <p:cNvSpPr>
            <a:spLocks noGrp="1"/>
          </p:cNvSpPr>
          <p:nvPr>
            <p:ph idx="1"/>
            <p:custDataLst>
              <p:tags r:id="rId1"/>
            </p:custDataLst>
          </p:nvPr>
        </p:nvSpPr>
        <p:spPr/>
        <p:txBody>
          <a:bodyPr/>
          <a:lstStyle/>
          <a:p>
            <a:r>
              <a:rPr lang="zh-CN"/>
              <a:t>工单</a:t>
            </a:r>
            <a:r>
              <a:rPr lang="en-US" altLang="zh-CN"/>
              <a:t>3.5  </a:t>
            </a:r>
            <a:r>
              <a:rPr lang="zh-CN" altLang="en-US"/>
              <a:t>变量与操作符</a:t>
            </a:r>
          </a:p>
          <a:p>
            <a:endParaRPr lang="zh-CN" altLang="en-US"/>
          </a:p>
          <a:p>
            <a:endParaRPr lang="zh-CN" altLang="en-US"/>
          </a:p>
          <a:p>
            <a:endParaRPr lang="zh-CN" altLang="en-US"/>
          </a:p>
        </p:txBody>
      </p:sp>
      <p:graphicFrame>
        <p:nvGraphicFramePr>
          <p:cNvPr id="2" name="表格 1"/>
          <p:cNvGraphicFramePr/>
          <p:nvPr>
            <p:custDataLst>
              <p:tags r:id="rId2"/>
            </p:custDataLst>
          </p:nvPr>
        </p:nvGraphicFramePr>
        <p:xfrm>
          <a:off x="1120140" y="1939290"/>
          <a:ext cx="6897370" cy="4299585"/>
        </p:xfrm>
        <a:graphic>
          <a:graphicData uri="http://schemas.openxmlformats.org/drawingml/2006/table">
            <a:tbl>
              <a:tblPr/>
              <a:tblGrid>
                <a:gridCol w="894715">
                  <a:extLst>
                    <a:ext uri="{9D8B030D-6E8A-4147-A177-3AD203B41FA5}">
                      <a16:colId xmlns:a16="http://schemas.microsoft.com/office/drawing/2014/main" val="20000"/>
                    </a:ext>
                  </a:extLst>
                </a:gridCol>
                <a:gridCol w="6002655">
                  <a:extLst>
                    <a:ext uri="{9D8B030D-6E8A-4147-A177-3AD203B41FA5}">
                      <a16:colId xmlns:a16="http://schemas.microsoft.com/office/drawing/2014/main" val="20001"/>
                    </a:ext>
                  </a:extLst>
                </a:gridCol>
              </a:tblGrid>
              <a:tr h="308610">
                <a:tc>
                  <a:txBody>
                    <a:bodyPr/>
                    <a:lstStyle/>
                    <a:p>
                      <a:pPr>
                        <a:buNone/>
                      </a:pPr>
                      <a:r>
                        <a:rPr lang="en-US" sz="1000">
                          <a:latin typeface="等线" panose="02010600030101010101" charset="-122"/>
                          <a:ea typeface="等线" panose="02010600030101010101" charset="-122"/>
                          <a:cs typeface="等线" panose="02010600030101010101" charset="-122"/>
                        </a:rPr>
                        <a:t>实训题目</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变量与操作符</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7340">
                <a:tc>
                  <a:txBody>
                    <a:bodyPr/>
                    <a:lstStyle/>
                    <a:p>
                      <a:pPr>
                        <a:buNone/>
                      </a:pPr>
                      <a:r>
                        <a:rPr lang="en-US" sz="1000">
                          <a:latin typeface="等线" panose="02010600030101010101" charset="-122"/>
                          <a:ea typeface="等线" panose="02010600030101010101" charset="-122"/>
                          <a:cs typeface="等线" panose="02010600030101010101" charset="-122"/>
                        </a:rPr>
                        <a:t>实训目的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了解并掌握变量与操作符的使用</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16585">
                <a:tc>
                  <a:txBody>
                    <a:bodyPr/>
                    <a:lstStyle/>
                    <a:p>
                      <a:pPr algn="ctr">
                        <a:buNone/>
                      </a:pPr>
                      <a:r>
                        <a:rPr lang="en-US" sz="1000">
                          <a:latin typeface="等线" panose="02010600030101010101" charset="-122"/>
                          <a:ea typeface="等线" panose="02010600030101010101" charset="-122"/>
                          <a:cs typeface="等线" panose="02010600030101010101" charset="-122"/>
                        </a:rPr>
                        <a:t>实训情境</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为了实现对某工厂主要机器设备的运行状态进行监控和管理，需要处理收集到的机器设备信息，为此，本工单对设备的各种数据操作与修改。</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5285">
                <a:tc>
                  <a:txBody>
                    <a:bodyPr/>
                    <a:lstStyle/>
                    <a:p>
                      <a:pPr algn="ctr">
                        <a:buNone/>
                      </a:pPr>
                      <a:r>
                        <a:rPr lang="en-US" sz="1000">
                          <a:latin typeface="等线" panose="02010600030101010101" charset="-122"/>
                          <a:ea typeface="等线" panose="02010600030101010101" charset="-122"/>
                          <a:cs typeface="等线" panose="02010600030101010101" charset="-122"/>
                        </a:rPr>
                        <a:t>实训任务</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判断设备的温度是否在有效范围之间查询职员表中的员工信息对设备运行状态进行查询</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68630">
                <a:tc>
                  <a:txBody>
                    <a:bodyPr/>
                    <a:lstStyle/>
                    <a:p>
                      <a:pPr>
                        <a:buNone/>
                      </a:pPr>
                      <a:r>
                        <a:rPr lang="en-US" sz="1000">
                          <a:latin typeface="等线" panose="02010600030101010101" charset="-122"/>
                          <a:ea typeface="等线" panose="02010600030101010101" charset="-122"/>
                          <a:cs typeface="等线" panose="02010600030101010101" charset="-122"/>
                        </a:rPr>
                        <a:t>实训目标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根据给定的监控和管理要求，使用合适的操作符查询各类设备表，通过查询结果来验证对操作符的掌握情况。</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4650">
                <a:tc>
                  <a:txBody>
                    <a:bodyPr/>
                    <a:lstStyle/>
                    <a:p>
                      <a:pPr>
                        <a:buNone/>
                      </a:pPr>
                      <a:r>
                        <a:rPr lang="en-US" sz="1000">
                          <a:latin typeface="等线" panose="02010600030101010101" charset="-122"/>
                          <a:ea typeface="等线" panose="02010600030101010101" charset="-122"/>
                          <a:cs typeface="等线" panose="02010600030101010101" charset="-122"/>
                        </a:rPr>
                        <a:t>实训准备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安装DM8数据库创建相关设备信息数据表掌握数据表查询语句基本语法</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848485">
                <a:tc>
                  <a:txBody>
                    <a:bodyPr/>
                    <a:lstStyle/>
                    <a:p>
                      <a:pPr algn="ctr">
                        <a:buNone/>
                      </a:pPr>
                      <a:r>
                        <a:rPr lang="en-US" sz="1000">
                          <a:latin typeface="等线" panose="02010600030101010101" charset="-122"/>
                          <a:ea typeface="等线" panose="02010600030101010101" charset="-122"/>
                          <a:cs typeface="等线" panose="02010600030101010101" charset="-122"/>
                        </a:rPr>
                        <a:t>实训过程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b="1">
                          <a:latin typeface="等线" panose="02010600030101010101" charset="-122"/>
                          <a:ea typeface="等线" panose="02010600030101010101" charset="-122"/>
                          <a:cs typeface="等线" panose="02010600030101010101" charset="-122"/>
                        </a:rPr>
                        <a:t>实施步骤：</a:t>
                      </a:r>
                      <a:r>
                        <a:rPr lang="en-US" sz="1000">
                          <a:latin typeface="等线" panose="02010600030101010101" charset="-122"/>
                          <a:ea typeface="等线" panose="02010600030101010101" charset="-122"/>
                          <a:cs typeface="等线" panose="02010600030101010101" charset="-122"/>
                        </a:rPr>
                        <a:t>在达梦数据库服务器中，查看DEV_PERSION数据表结构查看DEV_PERSON数据表中的岗位信息，了解“=”比较运算符使用在DEV_MONI_DATA数据表中查看设备编号为1的蓖式冷却机的温度是否在正常范围之间，掌握“&gt;=”和”&lt;=“运算符使用在设备的正常状态表DEV_NORMAL_VAL判断设备温度是否正常在设备的位置表DEV_PLACE表中，模糊查询包含“烧成”两字的部门所有设备</a:t>
                      </a:r>
                    </a:p>
                    <a:p>
                      <a:pPr>
                        <a:buNone/>
                      </a:pPr>
                      <a:r>
                        <a:rPr lang="en-US" sz="1000" b="1">
                          <a:latin typeface="等线" panose="02010600030101010101" charset="-122"/>
                          <a:ea typeface="等线" panose="02010600030101010101" charset="-122"/>
                          <a:cs typeface="等线" panose="02010600030101010101" charset="-122"/>
                        </a:rPr>
                        <a:t>问题讨论：</a:t>
                      </a:r>
                    </a:p>
                    <a:p>
                      <a:pPr>
                        <a:buNone/>
                      </a:pPr>
                      <a:r>
                        <a:rPr lang="en-US" sz="1000">
                          <a:latin typeface="等线" panose="02010600030101010101" charset="-122"/>
                          <a:ea typeface="等线" panose="02010600030101010101" charset="-122"/>
                          <a:cs typeface="等线" panose="02010600030101010101" charset="-122"/>
                        </a:rPr>
                        <a:t>1．字符串比较时LIKE和=有什么区别？</a:t>
                      </a:r>
                    </a:p>
                    <a:p>
                      <a:pPr>
                        <a:buNone/>
                      </a:pPr>
                      <a:r>
                        <a:rPr lang="en-US" sz="1000">
                          <a:latin typeface="等线" panose="02010600030101010101" charset="-122"/>
                          <a:ea typeface="等线" panose="02010600030101010101" charset="-122"/>
                          <a:cs typeface="等线" panose="02010600030101010101" charset="-122"/>
                        </a:rPr>
                        <a:t>2．关系操作符“不等于”有哪几种表示方式？</a:t>
                      </a:r>
                      <a:endParaRPr lang="en-US" altLang="en-US" sz="1000" b="1">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ransition spd="med">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sp>
        <p:nvSpPr>
          <p:cNvPr id="3" name="内容占位符 2"/>
          <p:cNvSpPr>
            <a:spLocks noGrp="1"/>
          </p:cNvSpPr>
          <p:nvPr>
            <p:ph idx="1"/>
            <p:custDataLst>
              <p:tags r:id="rId1"/>
            </p:custDataLst>
          </p:nvPr>
        </p:nvSpPr>
        <p:spPr/>
        <p:txBody>
          <a:bodyPr/>
          <a:lstStyle/>
          <a:p>
            <a:r>
              <a:rPr lang="zh-CN"/>
              <a:t>工单</a:t>
            </a:r>
            <a:r>
              <a:rPr lang="en-US" altLang="zh-CN"/>
              <a:t>3.6  </a:t>
            </a:r>
            <a:r>
              <a:rPr lang="zh-CN" altLang="en-US"/>
              <a:t>程序控制结构</a:t>
            </a:r>
          </a:p>
          <a:p>
            <a:endParaRPr lang="zh-CN" altLang="en-US"/>
          </a:p>
          <a:p>
            <a:endParaRPr lang="zh-CN" altLang="en-US"/>
          </a:p>
          <a:p>
            <a:endParaRPr lang="zh-CN" altLang="en-US"/>
          </a:p>
        </p:txBody>
      </p:sp>
      <p:graphicFrame>
        <p:nvGraphicFramePr>
          <p:cNvPr id="2" name="表格 1"/>
          <p:cNvGraphicFramePr/>
          <p:nvPr>
            <p:custDataLst>
              <p:tags r:id="rId2"/>
            </p:custDataLst>
          </p:nvPr>
        </p:nvGraphicFramePr>
        <p:xfrm>
          <a:off x="1005205" y="1953260"/>
          <a:ext cx="6200775" cy="3997960"/>
        </p:xfrm>
        <a:graphic>
          <a:graphicData uri="http://schemas.openxmlformats.org/drawingml/2006/table">
            <a:tbl>
              <a:tblPr/>
              <a:tblGrid>
                <a:gridCol w="1162050">
                  <a:extLst>
                    <a:ext uri="{9D8B030D-6E8A-4147-A177-3AD203B41FA5}">
                      <a16:colId xmlns:a16="http://schemas.microsoft.com/office/drawing/2014/main" val="20000"/>
                    </a:ext>
                  </a:extLst>
                </a:gridCol>
                <a:gridCol w="5038725">
                  <a:extLst>
                    <a:ext uri="{9D8B030D-6E8A-4147-A177-3AD203B41FA5}">
                      <a16:colId xmlns:a16="http://schemas.microsoft.com/office/drawing/2014/main" val="20001"/>
                    </a:ext>
                  </a:extLst>
                </a:gridCol>
              </a:tblGrid>
              <a:tr h="192405">
                <a:tc>
                  <a:txBody>
                    <a:bodyPr/>
                    <a:lstStyle/>
                    <a:p>
                      <a:pPr>
                        <a:buNone/>
                      </a:pPr>
                      <a:r>
                        <a:rPr lang="en-US" sz="1000">
                          <a:latin typeface="等线" panose="02010600030101010101" charset="-122"/>
                          <a:ea typeface="等线" panose="02010600030101010101" charset="-122"/>
                          <a:cs typeface="等线" panose="02010600030101010101" charset="-122"/>
                        </a:rPr>
                        <a:t>实训题目</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程序控制结构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2405">
                <a:tc>
                  <a:txBody>
                    <a:bodyPr/>
                    <a:lstStyle/>
                    <a:p>
                      <a:pPr>
                        <a:buNone/>
                      </a:pPr>
                      <a:r>
                        <a:rPr lang="en-US" sz="1000">
                          <a:latin typeface="等线" panose="02010600030101010101" charset="-122"/>
                          <a:ea typeface="等线" panose="02010600030101010101" charset="-122"/>
                          <a:cs typeface="等线" panose="02010600030101010101" charset="-122"/>
                        </a:rPr>
                        <a:t>实训目的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掌握DMSQL分支结构和循环结构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54380">
                <a:tc>
                  <a:txBody>
                    <a:bodyPr/>
                    <a:lstStyle/>
                    <a:p>
                      <a:pPr algn="ctr">
                        <a:buNone/>
                      </a:pPr>
                      <a:r>
                        <a:rPr lang="en-US" sz="1000">
                          <a:latin typeface="等线" panose="02010600030101010101" charset="-122"/>
                          <a:ea typeface="等线" panose="02010600030101010101" charset="-122"/>
                          <a:cs typeface="等线" panose="02010600030101010101" charset="-122"/>
                        </a:rPr>
                        <a:t>实训情境</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在获得某工厂主要机器设备的运行状态信息（如温度）后进行分析，判断设备状态是否正常。同时掌握循环获取各种机器设备信息的方法。</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53110">
                <a:tc>
                  <a:txBody>
                    <a:bodyPr/>
                    <a:lstStyle/>
                    <a:p>
                      <a:pPr algn="ctr">
                        <a:buNone/>
                      </a:pPr>
                      <a:r>
                        <a:rPr lang="en-US" sz="1000">
                          <a:latin typeface="等线" panose="02010600030101010101" charset="-122"/>
                          <a:ea typeface="等线" panose="02010600030101010101" charset="-122"/>
                          <a:cs typeface="等线" panose="02010600030101010101" charset="-122"/>
                        </a:rPr>
                        <a:t>实训任务</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获取设备温度，判断温度是否在正常范围。通过循环获取工厂主要设备名称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06425">
                <a:tc>
                  <a:txBody>
                    <a:bodyPr/>
                    <a:lstStyle/>
                    <a:p>
                      <a:pPr>
                        <a:buNone/>
                      </a:pPr>
                      <a:r>
                        <a:rPr lang="en-US" sz="1000">
                          <a:latin typeface="等线" panose="02010600030101010101" charset="-122"/>
                          <a:ea typeface="等线" panose="02010600030101010101" charset="-122"/>
                          <a:cs typeface="等线" panose="02010600030101010101" charset="-122"/>
                        </a:rPr>
                        <a:t>实训目标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掌握DM8中条件分支的基本结构和常见应用掌握DM8中循环结构的使用方法</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37210">
                <a:tc>
                  <a:txBody>
                    <a:bodyPr/>
                    <a:lstStyle/>
                    <a:p>
                      <a:pPr>
                        <a:buNone/>
                      </a:pPr>
                      <a:r>
                        <a:rPr lang="en-US" sz="1000">
                          <a:latin typeface="等线" panose="02010600030101010101" charset="-122"/>
                          <a:ea typeface="等线" panose="02010600030101010101" charset="-122"/>
                          <a:cs typeface="等线" panose="02010600030101010101" charset="-122"/>
                        </a:rPr>
                        <a:t>实训准备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安装DM8数据库，创建DEV_PERSION数据表定义过程TEMP_IF来判断设备温度是否超过正常范围了解程序设计中各种分支结构和循环结构的使用</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962025">
                <a:tc>
                  <a:txBody>
                    <a:bodyPr/>
                    <a:lstStyle/>
                    <a:p>
                      <a:pPr algn="ctr">
                        <a:buNone/>
                      </a:pPr>
                      <a:r>
                        <a:rPr lang="en-US" sz="1000">
                          <a:latin typeface="等线" panose="02010600030101010101" charset="-122"/>
                          <a:ea typeface="等线" panose="02010600030101010101" charset="-122"/>
                          <a:cs typeface="等线" panose="02010600030101010101" charset="-122"/>
                        </a:rPr>
                        <a:t>实训过程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b="1">
                          <a:latin typeface="等线" panose="02010600030101010101" charset="-122"/>
                          <a:ea typeface="等线" panose="02010600030101010101" charset="-122"/>
                          <a:cs typeface="等线" panose="02010600030101010101" charset="-122"/>
                        </a:rPr>
                        <a:t>实施步骤：</a:t>
                      </a:r>
                      <a:r>
                        <a:rPr lang="en-US" sz="1000">
                          <a:latin typeface="等线" panose="02010600030101010101" charset="-122"/>
                          <a:ea typeface="等线" panose="02010600030101010101" charset="-122"/>
                          <a:cs typeface="等线" panose="02010600030101010101" charset="-122"/>
                        </a:rPr>
                        <a:t>定义存储过程temp_if，通过传递过来的温度值判断是否在正常范围内利用for...loop循环输出DEV_MAIN_DEV表中的主要设备名称利用while循环获取数据表DEV_PERSON中的所有雇员名称执行上述操作，将执行结果截图保存</a:t>
                      </a:r>
                    </a:p>
                    <a:p>
                      <a:pPr>
                        <a:buNone/>
                      </a:pPr>
                      <a:r>
                        <a:rPr lang="en-US" sz="1000" b="1">
                          <a:latin typeface="等线" panose="02010600030101010101" charset="-122"/>
                          <a:ea typeface="等线" panose="02010600030101010101" charset="-122"/>
                          <a:cs typeface="等线" panose="02010600030101010101" charset="-122"/>
                        </a:rPr>
                        <a:t>问题讨论：</a:t>
                      </a:r>
                    </a:p>
                    <a:p>
                      <a:pPr>
                        <a:buNone/>
                      </a:pPr>
                      <a:r>
                        <a:rPr lang="en-US" sz="1000">
                          <a:latin typeface="等线" panose="02010600030101010101" charset="-122"/>
                          <a:ea typeface="等线" panose="02010600030101010101" charset="-122"/>
                          <a:cs typeface="等线" panose="02010600030101010101" charset="-122"/>
                        </a:rPr>
                        <a:t>1．IF..ELSE和SWITCH...CASE各有什么特点？</a:t>
                      </a:r>
                    </a:p>
                    <a:p>
                      <a:pPr>
                        <a:buNone/>
                      </a:pPr>
                      <a:r>
                        <a:rPr lang="en-US" sz="1000">
                          <a:latin typeface="等线" panose="02010600030101010101" charset="-122"/>
                          <a:ea typeface="等线" panose="02010600030101010101" charset="-122"/>
                          <a:cs typeface="等线" panose="02010600030101010101" charset="-122"/>
                        </a:rPr>
                        <a:t>2．在while循环中配合游标如何使用?</a:t>
                      </a:r>
                      <a:endParaRPr lang="en-US" altLang="en-US" sz="1000" b="1">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ransition spd="med">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sp>
        <p:nvSpPr>
          <p:cNvPr id="3" name="内容占位符 2"/>
          <p:cNvSpPr>
            <a:spLocks noGrp="1"/>
          </p:cNvSpPr>
          <p:nvPr>
            <p:ph idx="1"/>
            <p:custDataLst>
              <p:tags r:id="rId1"/>
            </p:custDataLst>
          </p:nvPr>
        </p:nvSpPr>
        <p:spPr/>
        <p:txBody>
          <a:bodyPr/>
          <a:lstStyle/>
          <a:p>
            <a:r>
              <a:rPr lang="zh-CN"/>
              <a:t>工单</a:t>
            </a:r>
            <a:r>
              <a:rPr lang="en-US" altLang="zh-CN"/>
              <a:t>3.7  </a:t>
            </a:r>
            <a:r>
              <a:rPr lang="zh-CN" altLang="en-US"/>
              <a:t>异常处理</a:t>
            </a:r>
          </a:p>
          <a:p>
            <a:endParaRPr lang="zh-CN" altLang="en-US"/>
          </a:p>
          <a:p>
            <a:endParaRPr lang="zh-CN" altLang="en-US"/>
          </a:p>
          <a:p>
            <a:endParaRPr lang="zh-CN" altLang="en-US"/>
          </a:p>
        </p:txBody>
      </p:sp>
      <p:graphicFrame>
        <p:nvGraphicFramePr>
          <p:cNvPr id="2" name="表格 1"/>
          <p:cNvGraphicFramePr/>
          <p:nvPr>
            <p:custDataLst>
              <p:tags r:id="rId2"/>
            </p:custDataLst>
          </p:nvPr>
        </p:nvGraphicFramePr>
        <p:xfrm>
          <a:off x="1159510" y="1844675"/>
          <a:ext cx="6117590" cy="3222625"/>
        </p:xfrm>
        <a:graphic>
          <a:graphicData uri="http://schemas.openxmlformats.org/drawingml/2006/table">
            <a:tbl>
              <a:tblPr/>
              <a:tblGrid>
                <a:gridCol w="767715">
                  <a:extLst>
                    <a:ext uri="{9D8B030D-6E8A-4147-A177-3AD203B41FA5}">
                      <a16:colId xmlns:a16="http://schemas.microsoft.com/office/drawing/2014/main" val="20000"/>
                    </a:ext>
                  </a:extLst>
                </a:gridCol>
                <a:gridCol w="5349875">
                  <a:extLst>
                    <a:ext uri="{9D8B030D-6E8A-4147-A177-3AD203B41FA5}">
                      <a16:colId xmlns:a16="http://schemas.microsoft.com/office/drawing/2014/main" val="20001"/>
                    </a:ext>
                  </a:extLst>
                </a:gridCol>
              </a:tblGrid>
              <a:tr h="174625">
                <a:tc>
                  <a:txBody>
                    <a:bodyPr/>
                    <a:lstStyle/>
                    <a:p>
                      <a:pPr>
                        <a:buNone/>
                      </a:pPr>
                      <a:r>
                        <a:rPr lang="en-US" sz="1000">
                          <a:latin typeface="等线" panose="02010600030101010101" charset="-122"/>
                          <a:ea typeface="等线" panose="02010600030101010101" charset="-122"/>
                          <a:cs typeface="等线" panose="02010600030101010101" charset="-122"/>
                        </a:rPr>
                        <a:t>实训题目</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异常处理</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4625">
                <a:tc>
                  <a:txBody>
                    <a:bodyPr/>
                    <a:lstStyle/>
                    <a:p>
                      <a:pPr>
                        <a:buNone/>
                      </a:pPr>
                      <a:r>
                        <a:rPr lang="en-US" sz="1000">
                          <a:latin typeface="等线" panose="02010600030101010101" charset="-122"/>
                          <a:ea typeface="等线" panose="02010600030101010101" charset="-122"/>
                          <a:cs typeface="等线" panose="02010600030101010101" charset="-122"/>
                        </a:rPr>
                        <a:t>实训目的</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掌握各种异常的使用方法</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1475">
                <a:tc>
                  <a:txBody>
                    <a:bodyPr/>
                    <a:lstStyle/>
                    <a:p>
                      <a:pPr>
                        <a:buNone/>
                      </a:pPr>
                      <a:r>
                        <a:rPr lang="en-US" sz="1000">
                          <a:latin typeface="等线" panose="02010600030101010101" charset="-122"/>
                          <a:ea typeface="等线" panose="02010600030101010101" charset="-122"/>
                          <a:cs typeface="等线" panose="02010600030101010101" charset="-122"/>
                        </a:rPr>
                        <a:t>实训情境</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为了实现对某工厂主要设备使用人员的管理，查询人员信息表DEV_PERSON，对各种异常情况进行相应处理。</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9905">
                <a:tc>
                  <a:txBody>
                    <a:bodyPr/>
                    <a:lstStyle/>
                    <a:p>
                      <a:pPr>
                        <a:buNone/>
                      </a:pPr>
                      <a:r>
                        <a:rPr lang="en-US" sz="1000">
                          <a:latin typeface="等线" panose="02010600030101010101" charset="-122"/>
                          <a:ea typeface="等线" panose="02010600030101010101" charset="-122"/>
                          <a:cs typeface="等线" panose="02010600030101010101" charset="-122"/>
                        </a:rPr>
                        <a:t>实训任务</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根据以下异常处理相关法则，实现各种异常处理。</a:t>
                      </a:r>
                      <a:r>
                        <a:rPr lang="en-US" sz="1000" b="1">
                          <a:latin typeface="等线" panose="02010600030101010101" charset="-122"/>
                          <a:ea typeface="等线" panose="02010600030101010101" charset="-122"/>
                          <a:cs typeface="等线" panose="02010600030101010101" charset="-122"/>
                        </a:rPr>
                        <a:t>当人员信息（姓名NAME,电话M_TEL</a:t>
                      </a:r>
                      <a:r>
                        <a:rPr lang="en-US" sz="1000">
                          <a:latin typeface="等线" panose="02010600030101010101" charset="-122"/>
                          <a:ea typeface="等线" panose="02010600030101010101" charset="-122"/>
                          <a:cs typeface="等线" panose="02010600030101010101" charset="-122"/>
                        </a:rPr>
                        <a:t>）不为空时，抛出“SELECT INTO中包含多行数据”系统预定义异常当人员信息（电话M_TEL）为空时，抛出自定义“-20000 电话号码为空”异常 </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4630">
                <a:tc>
                  <a:txBody>
                    <a:bodyPr/>
                    <a:lstStyle/>
                    <a:p>
                      <a:pPr>
                        <a:buNone/>
                      </a:pPr>
                      <a:r>
                        <a:rPr lang="en-US" sz="1000">
                          <a:latin typeface="等线" panose="02010600030101010101" charset="-122"/>
                          <a:ea typeface="等线" panose="02010600030101010101" charset="-122"/>
                          <a:cs typeface="等线" panose="02010600030101010101" charset="-122"/>
                        </a:rPr>
                        <a:t>实训目标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 根据给定的异常条件，以不同方式抛出异常，用于检查工厂使用人员信息的完整性。</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a:txBody>
                    <a:bodyPr/>
                    <a:lstStyle/>
                    <a:p>
                      <a:pPr>
                        <a:buNone/>
                      </a:pPr>
                      <a:r>
                        <a:rPr lang="en-US" sz="1000">
                          <a:latin typeface="等线" panose="02010600030101010101" charset="-122"/>
                          <a:ea typeface="等线" panose="02010600030101010101" charset="-122"/>
                          <a:cs typeface="等线" panose="02010600030101010101" charset="-122"/>
                        </a:rPr>
                        <a:t>实训准备</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a:latin typeface="等线" panose="02010600030101010101" charset="-122"/>
                          <a:ea typeface="等线" panose="02010600030101010101" charset="-122"/>
                          <a:cs typeface="等线" panose="02010600030101010101" charset="-122"/>
                        </a:rPr>
                        <a:t>准备需要的工具：DM8.0；准备需要的数据表：DEV_PERSON准备数据类型、程序块、存储过程和循环语句等相关知识内容。</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396365">
                <a:tc>
                  <a:txBody>
                    <a:bodyPr/>
                    <a:lstStyle/>
                    <a:p>
                      <a:pPr algn="ctr">
                        <a:buNone/>
                      </a:pPr>
                      <a:r>
                        <a:rPr lang="en-US" sz="1000">
                          <a:latin typeface="等线" panose="02010600030101010101" charset="-122"/>
                          <a:ea typeface="等线" panose="02010600030101010101" charset="-122"/>
                          <a:cs typeface="等线" panose="02010600030101010101" charset="-122"/>
                        </a:rPr>
                        <a:t>实训过程</a:t>
                      </a:r>
                      <a:endParaRPr lang="en-US" altLang="en-US" sz="1000">
                        <a:latin typeface="等线" panose="02010600030101010101" charset="-122"/>
                        <a:ea typeface="等线" panose="02010600030101010101" charset="-122"/>
                        <a:cs typeface="等线" panose="0201060003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000" b="1">
                          <a:latin typeface="等线" panose="02010600030101010101" charset="-122"/>
                          <a:ea typeface="等线" panose="02010600030101010101" charset="-122"/>
                          <a:cs typeface="等线" panose="02010600030101010101" charset="-122"/>
                        </a:rPr>
                        <a:t>实施步骤：</a:t>
                      </a:r>
                      <a:r>
                        <a:rPr lang="en-US" sz="1000">
                          <a:latin typeface="等线" panose="02010600030101010101" charset="-122"/>
                          <a:ea typeface="等线" panose="02010600030101010101" charset="-122"/>
                          <a:cs typeface="等线" panose="02010600030101010101" charset="-122"/>
                        </a:rPr>
                        <a:t>创建并查询工厂使用人员信息表DEV_PERSON，如下图3-3所示。 图3-3 DEV_PERSON结构查询DEV_PERSON数据表中岗位名称为“技术员”的记录，如查询结果有多条不唯一，则抛出“TOO_MANY_ROWS”预定义异常创建存储过程my_exception，自定义异常E1，如果查询DEV_PERSON数据表中的人员电话号码不为空，则输出人员姓名和电话号码，如果电话号码为空，则输出“-20000 电话号码为空”异常查询不同的人员信息，输出不同的结果查询ID为2的人员信息，查询ID为6的人员信息， </a:t>
                      </a:r>
                    </a:p>
                    <a:p>
                      <a:pPr>
                        <a:buNone/>
                      </a:pPr>
                      <a:r>
                        <a:rPr lang="en-US" sz="1000" b="1">
                          <a:latin typeface="等线" panose="02010600030101010101" charset="-122"/>
                          <a:ea typeface="等线" panose="02010600030101010101" charset="-122"/>
                          <a:cs typeface="等线" panose="02010600030101010101" charset="-122"/>
                        </a:rPr>
                        <a:t>问题讨论：</a:t>
                      </a:r>
                      <a:r>
                        <a:rPr lang="en-US" sz="1000">
                          <a:latin typeface="等线" panose="02010600030101010101" charset="-122"/>
                          <a:ea typeface="等线" panose="02010600030101010101" charset="-122"/>
                          <a:cs typeface="等线" panose="02010600030101010101" charset="-122"/>
                        </a:rPr>
                        <a:t>1．异常有什么作用？2．为什么调用存储过程my_exception()时，给定不同的参数会输出不同结果？</a:t>
                      </a:r>
                      <a:endParaRPr lang="en-US" altLang="en-US" sz="1000" b="1">
                        <a:latin typeface="等线" panose="02010600030101010101" charset="-122"/>
                        <a:ea typeface="等线" panose="02010600030101010101" charset="-122"/>
                        <a:cs typeface="等线" panose="02010600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pic>
        <p:nvPicPr>
          <p:cNvPr id="5" name="图片 4"/>
          <p:cNvPicPr/>
          <p:nvPr/>
        </p:nvPicPr>
        <p:blipFill>
          <a:blip r:embed="rId4"/>
          <a:stretch>
            <a:fillRect/>
          </a:stretch>
        </p:blipFill>
        <p:spPr>
          <a:xfrm>
            <a:off x="2123440" y="5085080"/>
            <a:ext cx="4600575" cy="1466850"/>
          </a:xfrm>
          <a:prstGeom prst="rect">
            <a:avLst/>
          </a:prstGeom>
          <a:noFill/>
          <a:ln w="9525">
            <a:noFill/>
          </a:ln>
        </p:spPr>
      </p:pic>
    </p:spTree>
  </p:cSld>
  <p:clrMapOvr>
    <a:masterClrMapping/>
  </p:clrMapOvr>
  <p:transition spd="med">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anose="020B0604020202020204" pitchFamily="34" charset="0"/>
                <a:ea typeface="Arial" panose="020B0604020202020204" pitchFamily="34" charset="0"/>
              </a:rPr>
              <a:t>Thank You !</a:t>
            </a: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object 2"/>
          <p:cNvSpPr>
            <a:spLocks noGrp="1"/>
          </p:cNvSpPr>
          <p:nvPr>
            <p:ph type="title"/>
          </p:nvPr>
        </p:nvSpPr>
        <p:spPr>
          <a:xfrm>
            <a:off x="793750" y="528796"/>
            <a:ext cx="3684588"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4818" name="object 3"/>
          <p:cNvSpPr txBox="1"/>
          <p:nvPr/>
        </p:nvSpPr>
        <p:spPr>
          <a:xfrm>
            <a:off x="998538" y="1589088"/>
            <a:ext cx="7145337" cy="3761740"/>
          </a:xfrm>
          <a:prstGeom prst="rect">
            <a:avLst/>
          </a:prstGeom>
          <a:noFill/>
          <a:ln w="9525">
            <a:noFill/>
          </a:ln>
        </p:spPr>
        <p:txBody>
          <a:bodyPr lIns="0" tIns="12065" rIns="0" bIns="0" anchor="t" anchorCtr="0">
            <a:spAutoFit/>
          </a:bodyPr>
          <a:lstStyle/>
          <a:p>
            <a:pPr marL="342900" marR="0" lvl="0" indent="560705"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知识目标：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理解DMSQL概念、了解DMSQL应用场景。</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了解程序块的基本结构和编写规则。</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altLang="zh-CN" sz="1600" kern="100" noProof="0" dirty="0">
                <a:ln>
                  <a:noFill/>
                </a:ln>
                <a:solidFill>
                  <a:schemeClr val="tx1"/>
                </a:solidFill>
                <a:effectLst/>
                <a:uLnTx/>
                <a:uFillTx/>
                <a:latin typeface="Times New Roman" panose="02020603050405020304" pitchFamily="18" charset="0"/>
                <a:ea typeface="+mn-ea"/>
                <a:sym typeface="+mn-ea"/>
              </a:rPr>
              <a:t>了解常用数据类型、变量与操作符的定义与功能</a:t>
            </a:r>
            <a:r>
              <a:rPr kumimoji="1" lang="zh-CN" altLang="zh-CN" sz="1600" kern="100" noProof="0" dirty="0">
                <a:ln>
                  <a:noFill/>
                </a:ln>
                <a:solidFill>
                  <a:schemeClr val="tx1"/>
                </a:solidFill>
                <a:effectLst/>
                <a:uLnTx/>
                <a:uFillTx/>
                <a:latin typeface="Times New Roman" panose="02020603050405020304" pitchFamily="18" charset="0"/>
                <a:ea typeface="+mn-ea"/>
                <a:sym typeface="+mn-ea"/>
              </a:rPr>
              <a:t>。</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了解常用的程序控制结构，理解异常处理的概念和功能</a:t>
            </a:r>
            <a:r>
              <a:rPr kumimoji="1" lang="zh-CN" altLang="zh-CN" sz="1600" kern="100" noProof="0" dirty="0">
                <a:ln>
                  <a:noFill/>
                </a:ln>
                <a:solidFill>
                  <a:schemeClr val="tx1"/>
                </a:solidFill>
                <a:effectLst/>
                <a:uLnTx/>
                <a:uFillTx/>
                <a:latin typeface="Times New Roman" panose="02020603050405020304" pitchFamily="18" charset="0"/>
                <a:ea typeface="+mn-ea"/>
                <a:sym typeface="+mn-ea"/>
              </a:rPr>
              <a:t>。</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能力目标：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能够根据DMSQL程序要求正确定义标识符并合理定义程序块结构。</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能够根据DMSQL程序，定义使用各种数据类型。</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能够正确使用变量和操作符，运用各种控制结构实现DMSQL程序功能。</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rPr>
              <a:t>能够合理使用异常处理，避免DMSQL程序的非正常退出</a:t>
            </a:r>
            <a:r>
              <a:rPr kumimoji="1" lang="zh-CN" altLang="zh-CN" sz="1600" kern="100" noProof="0" dirty="0">
                <a:ln>
                  <a:noFill/>
                </a:ln>
                <a:solidFill>
                  <a:schemeClr val="tx1"/>
                </a:solidFill>
                <a:effectLst/>
                <a:uLnTx/>
                <a:uFillTx/>
                <a:latin typeface="Times New Roman" panose="02020603050405020304" pitchFamily="18" charset="0"/>
                <a:ea typeface="+mn-ea"/>
                <a:sym typeface="+mn-ea"/>
              </a:rPr>
              <a:t>。</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lang="en-US" altLang="zh-CN" sz="1600" dirty="0">
              <a:latin typeface="微软雅黑" panose="020B0503020204020204" pitchFamily="34" charset="-122"/>
              <a:ea typeface="微软雅黑" panose="020B0503020204020204" pitchFamily="34" charset="-122"/>
            </a:endParaRPr>
          </a:p>
        </p:txBody>
      </p:sp>
      <p:sp>
        <p:nvSpPr>
          <p:cNvPr id="5" name="object 5"/>
          <p:cNvSpPr txBox="1">
            <a:spLocks noGrp="1"/>
          </p:cNvSpPr>
          <p:nvPr>
            <p:ph type="ftr" sz="quarter" idx="3"/>
          </p:nvPr>
        </p:nvSpPr>
        <p:spPr>
          <a:xfrm>
            <a:off x="1873250" y="3111500"/>
            <a:ext cx="4927600" cy="320675"/>
          </a:xfrm>
        </p:spPr>
        <p:txBody>
          <a:bodyPr vert="horz" wrap="square" lIns="0" tIns="43180" rIns="0" bIns="0" rtlCol="0">
            <a:spAutoFit/>
          </a:bodyPr>
          <a:lstStyle/>
          <a:p>
            <a:pPr marL="12700" marR="0" lvl="0" indent="0" algn="ctr" defTabSz="914400" rtl="0" eaLnBrk="1" fontAlgn="base" latinLnBrk="0" hangingPunct="1">
              <a:lnSpc>
                <a:spcPct val="100000"/>
              </a:lnSpc>
              <a:spcBef>
                <a:spcPts val="340"/>
              </a:spcBef>
              <a:spcAft>
                <a:spcPct val="0"/>
              </a:spcAft>
              <a:buClrTx/>
              <a:buSzTx/>
              <a:buFont typeface="Arial" panose="020B0604020202020204" pitchFamily="34" charset="0"/>
              <a:buNone/>
              <a:defRPr/>
            </a:pPr>
            <a:r>
              <a:rPr kumimoji="0" sz="1600" b="1" i="0" u="none" strike="noStrike" kern="1200" cap="none" spc="-5"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Laravel</a:t>
            </a:r>
            <a:r>
              <a:rPr kumimoji="0" sz="1600" b="1" i="0" u="none" strike="noStrike" kern="1200" cap="none" spc="-4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 </a:t>
            </a:r>
            <a:r>
              <a:rPr kumimoji="0" sz="1600" b="1" i="0" u="none" strike="noStrike" kern="1200" cap="none" spc="-5"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5.2</a:t>
            </a:r>
            <a:r>
              <a:rPr kumimoji="0" sz="1600" b="1" i="0" u="none" strike="noStrike" kern="1200" cap="none" spc="-4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 </a:t>
            </a:r>
            <a:r>
              <a:rPr kumimoji="0"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框架简</a:t>
            </a:r>
            <a:r>
              <a:rPr kumimoji="0" sz="1600" b="1" i="0" u="none" strike="noStrike" kern="1200" cap="none" spc="1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介</a:t>
            </a:r>
            <a:endParaRPr kumimoji="0" sz="1600" b="1" i="0" u="none" strike="noStrike" kern="1200" cap="none" spc="10" normalizeH="0" baseline="0" noProof="1">
              <a:ln>
                <a:noFill/>
              </a:ln>
              <a:solidFill>
                <a:schemeClr val="bg1"/>
              </a:solidFill>
              <a:effectLst/>
              <a:uLnTx/>
              <a:uFillTx/>
              <a:latin typeface="Verdana" panose="020B0604030504040204" pitchFamily="34" charset="0"/>
              <a:ea typeface="宋体" panose="02010600030101010101" pitchFamily="2" charset="-122"/>
              <a:cs typeface="+mn-ea"/>
            </a:endParaRPr>
          </a:p>
        </p:txBody>
      </p:sp>
    </p:spTree>
  </p:cSld>
  <p:clrMapOvr>
    <a:masterClrMapping/>
  </p:clrMapOvr>
  <p:transition spd="med">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object 2"/>
          <p:cNvSpPr>
            <a:spLocks noGrp="1"/>
          </p:cNvSpPr>
          <p:nvPr>
            <p:ph type="title"/>
          </p:nvPr>
        </p:nvSpPr>
        <p:spPr>
          <a:xfrm>
            <a:off x="777875" y="427196"/>
            <a:ext cx="4057650"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5842" name="object 3"/>
          <p:cNvSpPr txBox="1"/>
          <p:nvPr/>
        </p:nvSpPr>
        <p:spPr>
          <a:xfrm>
            <a:off x="1089025" y="1368425"/>
            <a:ext cx="7067550" cy="2360930"/>
          </a:xfrm>
          <a:prstGeom prst="rect">
            <a:avLst/>
          </a:prstGeom>
          <a:noFill/>
          <a:ln w="9525">
            <a:noFill/>
          </a:ln>
        </p:spPr>
        <p:txBody>
          <a:bodyPr lIns="0" tIns="12065" rIns="0" bIns="0" anchor="t" anchorCtr="0">
            <a:spAutoFit/>
          </a:bodyPr>
          <a:lstStyle/>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素质目标：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我国各行业核心信息系统长期依赖</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Oracle</a:t>
            </a:r>
            <a:r>
              <a:rPr kumimoji="1" lang="zh-CN" altLang="zh-CN" sz="1600" kern="100" noProof="0" dirty="0">
                <a:ln>
                  <a:noFill/>
                </a:ln>
                <a:solidFill>
                  <a:schemeClr val="tx1"/>
                </a:solidFill>
                <a:effectLst/>
                <a:uLnTx/>
                <a:uFillTx/>
                <a:latin typeface="Times New Roman" panose="02020603050405020304" pitchFamily="18" charset="0"/>
                <a:ea typeface="+mn-ea"/>
                <a:sym typeface="+mn-ea"/>
              </a:rPr>
              <a:t>等数据库基础软件，每年支付高昂的运行维护费还要受制于人，厚植学生的家国情怀与责任担当。</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在当前去</a:t>
            </a:r>
            <a:r>
              <a:rPr kumimoji="1" lang="en-US" altLang="zh-CN" sz="1600" kern="100" noProof="0" dirty="0">
                <a:ln>
                  <a:noFill/>
                </a:ln>
                <a:solidFill>
                  <a:schemeClr val="tx1"/>
                </a:solidFill>
                <a:effectLst/>
                <a:uLnTx/>
                <a:uFillTx/>
                <a:latin typeface="Times New Roman" panose="02020603050405020304" pitchFamily="18" charset="0"/>
                <a:ea typeface="+mn-ea"/>
                <a:sym typeface="+mn-ea"/>
              </a:rPr>
              <a:t>IOE</a:t>
            </a:r>
            <a:r>
              <a:rPr kumimoji="1" lang="zh-CN" altLang="zh-CN" sz="1600" kern="100" noProof="0" dirty="0">
                <a:ln>
                  <a:noFill/>
                </a:ln>
                <a:solidFill>
                  <a:schemeClr val="tx1"/>
                </a:solidFill>
                <a:effectLst/>
                <a:uLnTx/>
                <a:uFillTx/>
                <a:latin typeface="Times New Roman" panose="02020603050405020304" pitchFamily="18" charset="0"/>
                <a:ea typeface="+mn-ea"/>
                <a:sym typeface="+mn-ea"/>
              </a:rPr>
              <a:t>浪潮下，国产数据库基础软件已经在一些大型系统得到应用，树立学生成为国产软件高端人才的信心。</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培养学生认真细致、一丝不苟的工作态度。</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r>
              <a:rPr lang="en-US" altLang="zh-CN" sz="1600" dirty="0">
                <a:solidFill>
                  <a:schemeClr val="tx1"/>
                </a:solidFill>
                <a:latin typeface="宋体" panose="02010600030101010101" pitchFamily="2" charset="-122"/>
              </a:rPr>
              <a:t>培养学生严谨科学、规范标准的职业素养</a:t>
            </a:r>
            <a:r>
              <a:rPr lang="zh-CN" altLang="en-US" sz="1600" dirty="0">
                <a:solidFill>
                  <a:schemeClr val="tx1"/>
                </a:solidFill>
                <a:latin typeface="宋体" panose="02010600030101010101" pitchFamily="2" charset="-122"/>
              </a:rPr>
              <a:t>。</a:t>
            </a:r>
          </a:p>
        </p:txBody>
      </p:sp>
    </p:spTree>
  </p:cSld>
  <p:clrMapOvr>
    <a:masterClrMapping/>
  </p:clrMapOvr>
  <p:transition spd="med">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思想引领</a:t>
            </a:r>
            <a:endParaRPr lang="zh-CN" altLang="en-US"/>
          </a:p>
        </p:txBody>
      </p:sp>
      <p:sp>
        <p:nvSpPr>
          <p:cNvPr id="3" name="内容占位符 2"/>
          <p:cNvSpPr>
            <a:spLocks noGrp="1"/>
          </p:cNvSpPr>
          <p:nvPr>
            <p:ph idx="1"/>
          </p:nvPr>
        </p:nvSpPr>
        <p:spPr/>
        <p:txBody>
          <a:bodyPr/>
          <a:lstStyle/>
          <a:p>
            <a:r>
              <a:rPr lang="zh-CN" altLang="en-US" sz="2400" b="0">
                <a:solidFill>
                  <a:schemeClr val="tx1"/>
                </a:solidFill>
              </a:rPr>
              <a:t>本项目的学习思路</a:t>
            </a:r>
          </a:p>
          <a:p>
            <a:pPr lvl="1"/>
            <a:r>
              <a:rPr lang="zh-CN" altLang="en-US" sz="2400" b="0">
                <a:solidFill>
                  <a:schemeClr val="tx1"/>
                </a:solidFill>
              </a:rPr>
              <a:t>以“监控系统”数据库中的各种数据表为基础，按照监控系统数据操作的具体要求，定义变量的数据类型</a:t>
            </a:r>
          </a:p>
          <a:p>
            <a:pPr lvl="1"/>
            <a:r>
              <a:rPr lang="zh-CN" altLang="en-US" sz="2400" b="0">
                <a:solidFill>
                  <a:schemeClr val="tx1"/>
                </a:solidFill>
              </a:rPr>
              <a:t>合理创建程序块结构、使用正确的程序控制结构和异常处理方法，通过执行编写的DMSQL程序满足用户的各种数据处理要求。</a:t>
            </a:r>
          </a:p>
        </p:txBody>
      </p:sp>
    </p:spTree>
  </p:cSld>
  <p:clrMapOvr>
    <a:masterClrMapping/>
  </p:clrMapOvr>
  <p:transition spd="med">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endParaRPr lang="zh-CN" altLang="en-US"/>
          </a:p>
        </p:txBody>
      </p:sp>
      <p:sp>
        <p:nvSpPr>
          <p:cNvPr id="3" name="内容占位符 2"/>
          <p:cNvSpPr>
            <a:spLocks noGrp="1"/>
          </p:cNvSpPr>
          <p:nvPr>
            <p:ph idx="1"/>
          </p:nvPr>
        </p:nvSpPr>
        <p:spPr/>
        <p:txBody>
          <a:bodyPr/>
          <a:lstStyle/>
          <a:p>
            <a:r>
              <a:rPr lang="zh-CN" altLang="en-US"/>
              <a:t>了解</a:t>
            </a:r>
            <a:r>
              <a:rPr lang="en-US" altLang="zh-CN"/>
              <a:t>DMSQL</a:t>
            </a:r>
          </a:p>
          <a:p>
            <a:r>
              <a:rPr lang="zh-CN" altLang="en-US"/>
              <a:t>程序块基本结构</a:t>
            </a:r>
          </a:p>
          <a:p>
            <a:r>
              <a:rPr lang="zh-CN" altLang="en-US"/>
              <a:t>标识符的定义规则</a:t>
            </a:r>
          </a:p>
          <a:p>
            <a:r>
              <a:rPr lang="zh-CN" altLang="en-US"/>
              <a:t>数据类型</a:t>
            </a:r>
          </a:p>
          <a:p>
            <a:r>
              <a:rPr lang="zh-CN" altLang="en-US"/>
              <a:t>变量与操作符</a:t>
            </a:r>
          </a:p>
          <a:p>
            <a:r>
              <a:rPr lang="zh-CN" altLang="en-US"/>
              <a:t>程序控制结构</a:t>
            </a:r>
          </a:p>
          <a:p>
            <a:r>
              <a:rPr lang="zh-CN" altLang="en-US"/>
              <a:t>异常处理</a:t>
            </a:r>
          </a:p>
          <a:p>
            <a:endParaRPr lang="zh-CN" altLang="en-US"/>
          </a:p>
          <a:p>
            <a:endParaRPr lang="zh-CN" altLang="en-US"/>
          </a:p>
        </p:txBody>
      </p:sp>
    </p:spTree>
  </p:cSld>
  <p:clrMapOvr>
    <a:masterClrMapping/>
  </p:clrMapOvr>
  <p:transition spd="med">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程序块结构</a:t>
            </a:r>
          </a:p>
        </p:txBody>
      </p:sp>
      <p:sp>
        <p:nvSpPr>
          <p:cNvPr id="3" name="内容占位符 2"/>
          <p:cNvSpPr>
            <a:spLocks noGrp="1"/>
          </p:cNvSpPr>
          <p:nvPr>
            <p:ph idx="1"/>
          </p:nvPr>
        </p:nvSpPr>
        <p:spPr/>
        <p:txBody>
          <a:bodyPr/>
          <a:lstStyle/>
          <a:p>
            <a:r>
              <a:rPr lang="zh-CN" altLang="en-US"/>
              <a:t>程序块基本结构</a:t>
            </a:r>
          </a:p>
          <a:p>
            <a:pPr lvl="1"/>
            <a:r>
              <a:rPr lang="zh-CN" altLang="en-US"/>
              <a:t>程序块语法</a:t>
            </a:r>
            <a:endParaRPr lang="zh-CN" altLang="en-US" sz="2000">
              <a:solidFill>
                <a:schemeClr val="tx1"/>
              </a:solidFill>
            </a:endParaRPr>
          </a:p>
          <a:p>
            <a:pPr marL="457200" lvl="1" indent="0">
              <a:buNone/>
            </a:pPr>
            <a:r>
              <a:rPr lang="zh-CN" altLang="en-US" sz="2000">
                <a:solidFill>
                  <a:schemeClr val="tx1"/>
                </a:solidFill>
              </a:rPr>
              <a:t>[DECLARE &lt;变量说明&gt;{,&lt;变量说明&gt;};] </a:t>
            </a:r>
          </a:p>
          <a:p>
            <a:pPr marL="457200" lvl="1" indent="0">
              <a:buNone/>
            </a:pPr>
            <a:r>
              <a:rPr lang="zh-CN" altLang="en-US" sz="2000">
                <a:solidFill>
                  <a:schemeClr val="tx1"/>
                </a:solidFill>
              </a:rPr>
              <a:t>BEGIN </a:t>
            </a:r>
          </a:p>
          <a:p>
            <a:pPr marL="457200" lvl="1" indent="0">
              <a:buNone/>
            </a:pPr>
            <a:r>
              <a:rPr lang="zh-CN" altLang="en-US" sz="2000">
                <a:solidFill>
                  <a:schemeClr val="tx1"/>
                </a:solidFill>
              </a:rPr>
              <a:t>&lt;执行部分&gt; </a:t>
            </a:r>
          </a:p>
          <a:p>
            <a:pPr marL="457200" lvl="1" indent="0">
              <a:buNone/>
            </a:pPr>
            <a:r>
              <a:rPr lang="zh-CN" altLang="en-US" sz="2000">
                <a:solidFill>
                  <a:schemeClr val="tx1"/>
                </a:solidFill>
              </a:rPr>
              <a:t>[&lt;异常处理部分&gt;] </a:t>
            </a:r>
          </a:p>
          <a:p>
            <a:pPr marL="457200" lvl="1" indent="0">
              <a:buNone/>
            </a:pPr>
            <a:r>
              <a:rPr lang="zh-CN" altLang="en-US" sz="2000">
                <a:solidFill>
                  <a:schemeClr val="tx1"/>
                </a:solidFill>
              </a:rPr>
              <a:t>END</a:t>
            </a:r>
          </a:p>
          <a:p>
            <a:pPr lvl="1"/>
            <a:r>
              <a:rPr lang="zh-CN" altLang="en-US"/>
              <a:t>案例：</a:t>
            </a:r>
          </a:p>
          <a:p>
            <a:pPr marL="457200" lvl="1" indent="0">
              <a:buNone/>
            </a:pPr>
            <a:r>
              <a:rPr lang="zh-CN" altLang="en-US" sz="2000"/>
              <a:t>定义了一个存储过程SET_NAME，调用存储过程SET_NAME可在数据表DEV_PERSON中添加记录</a:t>
            </a:r>
          </a:p>
          <a:p>
            <a:endParaRPr lang="zh-CN" altLang="en-US" sz="2000"/>
          </a:p>
        </p:txBody>
      </p:sp>
    </p:spTree>
  </p:cSld>
  <p:clrMapOvr>
    <a:masterClrMapping/>
  </p:clrMapOvr>
  <p:transition spd="med">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标识符</a:t>
            </a:r>
          </a:p>
        </p:txBody>
      </p:sp>
      <p:sp>
        <p:nvSpPr>
          <p:cNvPr id="3" name="内容占位符 2"/>
          <p:cNvSpPr>
            <a:spLocks noGrp="1"/>
          </p:cNvSpPr>
          <p:nvPr>
            <p:ph idx="1"/>
          </p:nvPr>
        </p:nvSpPr>
        <p:spPr/>
        <p:txBody>
          <a:bodyPr/>
          <a:lstStyle/>
          <a:p>
            <a:r>
              <a:rPr lang="zh-CN" altLang="en-US"/>
              <a:t>标识符定义规则</a:t>
            </a:r>
          </a:p>
          <a:p>
            <a:pPr lvl="1"/>
            <a:r>
              <a:rPr lang="zh-CN" altLang="en-US" sz="2000"/>
              <a:t>第一个字符必须为字母 ；</a:t>
            </a:r>
          </a:p>
          <a:p>
            <a:pPr lvl="1"/>
            <a:r>
              <a:rPr lang="zh-CN" altLang="en-US" sz="2000"/>
              <a:t>不能用’-‘(减号)；</a:t>
            </a:r>
          </a:p>
          <a:p>
            <a:pPr lvl="1"/>
            <a:r>
              <a:rPr lang="zh-CN" altLang="en-US" sz="2000"/>
              <a:t>不分大小写 ；</a:t>
            </a:r>
          </a:p>
          <a:p>
            <a:pPr lvl="1"/>
            <a:r>
              <a:rPr lang="zh-CN" altLang="en-US" sz="2000"/>
              <a:t>不能是SQL保留字； </a:t>
            </a:r>
          </a:p>
          <a:p>
            <a:pPr lvl="1"/>
            <a:r>
              <a:rPr lang="zh-CN" altLang="en-US" sz="2000"/>
              <a:t>变量名与表中字段名不能一致。</a:t>
            </a:r>
          </a:p>
        </p:txBody>
      </p:sp>
    </p:spTree>
  </p:cSld>
  <p:clrMapOvr>
    <a:masterClrMapping/>
  </p:clrMapOvr>
  <p:transition spd="med">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任务导航</a:t>
            </a:r>
            <a:r>
              <a:rPr lang="en-US" altLang="zh-CN" dirty="0">
                <a:sym typeface="+mn-ea"/>
              </a:rPr>
              <a:t>-</a:t>
            </a:r>
            <a:r>
              <a:rPr lang="zh-CN" altLang="en-US" dirty="0">
                <a:sym typeface="+mn-ea"/>
              </a:rPr>
              <a:t>数据类型</a:t>
            </a:r>
          </a:p>
        </p:txBody>
      </p:sp>
      <p:sp>
        <p:nvSpPr>
          <p:cNvPr id="3" name="内容占位符 2"/>
          <p:cNvSpPr>
            <a:spLocks noGrp="1"/>
          </p:cNvSpPr>
          <p:nvPr>
            <p:ph idx="1"/>
          </p:nvPr>
        </p:nvSpPr>
        <p:spPr/>
        <p:txBody>
          <a:bodyPr/>
          <a:lstStyle/>
          <a:p>
            <a:r>
              <a:rPr lang="zh-CN" altLang="en-US"/>
              <a:t>数值型</a:t>
            </a:r>
          </a:p>
          <a:p>
            <a:pPr lvl="1"/>
            <a:r>
              <a:rPr lang="zh-CN" altLang="en-US"/>
              <a:t> NUMERIC 类型</a:t>
            </a:r>
          </a:p>
          <a:p>
            <a:pPr marL="457200" lvl="1" indent="0">
              <a:buNone/>
            </a:pPr>
            <a:r>
              <a:rPr lang="zh-CN" altLang="en-US" sz="2000">
                <a:solidFill>
                  <a:schemeClr val="tx1"/>
                </a:solidFill>
              </a:rPr>
              <a:t>语法：NUMERIC[( 精度 [, 标度])]</a:t>
            </a:r>
          </a:p>
          <a:p>
            <a:pPr lvl="1"/>
            <a:r>
              <a:rPr lang="zh-CN" altLang="en-US"/>
              <a:t> NUMBER 类型</a:t>
            </a:r>
          </a:p>
          <a:p>
            <a:pPr lvl="1"/>
            <a:r>
              <a:rPr lang="zh-CN" altLang="en-US"/>
              <a:t>DECIMAL/DEC 类型</a:t>
            </a:r>
          </a:p>
          <a:p>
            <a:pPr lvl="1"/>
            <a:r>
              <a:rPr lang="zh-CN" altLang="en-US"/>
              <a:t>BIT 类型</a:t>
            </a:r>
          </a:p>
          <a:p>
            <a:pPr lvl="1"/>
            <a:r>
              <a:rPr lang="zh-CN" altLang="en-US"/>
              <a:t>INTEGER/INT 类型</a:t>
            </a:r>
          </a:p>
          <a:p>
            <a:pPr lvl="1"/>
            <a:r>
              <a:rPr lang="zh-CN" altLang="en-US"/>
              <a:t>PLS_INTEGER 类型</a:t>
            </a:r>
          </a:p>
          <a:p>
            <a:pPr lvl="1"/>
            <a:r>
              <a:rPr lang="zh-CN" altLang="en-US"/>
              <a:t>BIGINT 类型</a:t>
            </a:r>
          </a:p>
          <a:p>
            <a:pPr marL="457200" lvl="1" indent="0">
              <a:buNone/>
            </a:pPr>
            <a:r>
              <a:rPr lang="en-US" altLang="zh-CN"/>
              <a:t>...</a:t>
            </a:r>
            <a:endParaRPr lang="zh-CN" altLang="en-US"/>
          </a:p>
          <a:p>
            <a:pPr marL="457200" lvl="1" indent="0">
              <a:buNone/>
            </a:pPr>
            <a:endParaRPr lang="zh-CN" altLang="en-US" sz="2000"/>
          </a:p>
          <a:p>
            <a:endParaRPr lang="zh-CN" altLang="en-US" sz="2000"/>
          </a:p>
        </p:txBody>
      </p:sp>
    </p:spTree>
  </p:cSld>
  <p:clrMapOvr>
    <a:masterClrMapping/>
  </p:clrMapOvr>
  <p:transition spd="med">
    <p:circle/>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8819bbbe-5941-4371-8006-b3a6ef0688db"/>
  <p:tag name="COMMONDATA" val="eyJoZGlkIjoiYzY3YjYzMzUyZDZiMWVjMDUxYzRlMzAwNWQyZDYwMzA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79a32fa-e027-4c5b-acfc-a32ff47ebfc5}"/>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19724516-2a34-4d7c-9bf6-5bf2ab6dfa3e}"/>
  <p:tag name="TABLE_ENDDRAG_ORIGIN_RECT" val="509*324"/>
  <p:tag name="TABLE_ENDDRAG_RECT" val="135*166*509*32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4f5b906a-d4b1-48fa-b1b0-51297049078f}"/>
  <p:tag name="TABLE_ENDDRAG_ORIGIN_RECT" val="543*350"/>
  <p:tag name="TABLE_ENDDRAG_RECT" val="88*152*543*350"/>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99494760-7903-43f3-8c61-fa8aeed951b2}"/>
  <p:tag name="TABLE_ENDDRAG_ORIGIN_RECT" val="488*343"/>
  <p:tag name="TABLE_ENDDRAG_RECT" val="79*153*488*34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43fa952f-357e-462f-aa21-d457d5582e48}"/>
  <p:tag name="TABLE_ENDDRAG_ORIGIN_RECT" val="481*352"/>
  <p:tag name="TABLE_ENDDRAG_RECT" val="91*149*481*352"/>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45f15149-246b-4ac4-87c8-478f1fe21daf}"/>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457c9f0-55a1-4765-b1e2-683167f553a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e378413-1e1d-4a64-b0b5-93e9286e2ae9}"/>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31f055dc-8bc1-463e-8496-ef8bb662d06e}"/>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10</TotalTime>
  <Words>2357</Words>
  <Application>Microsoft Office PowerPoint</Application>
  <PresentationFormat>全屏显示(4:3)</PresentationFormat>
  <Paragraphs>421</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等线</vt:lpstr>
      <vt:lpstr>宋体</vt:lpstr>
      <vt:lpstr>微软雅黑</vt:lpstr>
      <vt:lpstr>Arial</vt:lpstr>
      <vt:lpstr>Calibri</vt:lpstr>
      <vt:lpstr>Times New Roman</vt:lpstr>
      <vt:lpstr>Verdana</vt:lpstr>
      <vt:lpstr>Wingdings</vt:lpstr>
      <vt:lpstr>Lesson</vt:lpstr>
      <vt:lpstr>1_Lesson</vt:lpstr>
      <vt:lpstr>数据库应用技术</vt:lpstr>
      <vt:lpstr>总览</vt:lpstr>
      <vt:lpstr>学习目标</vt:lpstr>
      <vt:lpstr>学习目标</vt:lpstr>
      <vt:lpstr>思想引领</vt:lpstr>
      <vt:lpstr>任务导航</vt:lpstr>
      <vt:lpstr>任务导航-程序块结构</vt:lpstr>
      <vt:lpstr>任务导航-标识符</vt:lpstr>
      <vt:lpstr>任务导航-数据类型</vt:lpstr>
      <vt:lpstr>任务导航-数据类型</vt:lpstr>
      <vt:lpstr>任务导航-数据类型</vt:lpstr>
      <vt:lpstr>任务导航-数据类型</vt:lpstr>
      <vt:lpstr>任务导航-数据类型</vt:lpstr>
      <vt:lpstr>任务导航-数据类型</vt:lpstr>
      <vt:lpstr>任务导航-数据类型</vt:lpstr>
      <vt:lpstr>任务导航-数据类型</vt:lpstr>
      <vt:lpstr>任务导航-变量与操作符</vt:lpstr>
      <vt:lpstr>任务导航-变量与操作符</vt:lpstr>
      <vt:lpstr>任务导航-控制结构</vt:lpstr>
      <vt:lpstr>任务导航-控制结构</vt:lpstr>
      <vt:lpstr>任务导航-控制结构</vt:lpstr>
      <vt:lpstr>任务导航-控制结构</vt:lpstr>
      <vt:lpstr>任务导航-异常处理</vt:lpstr>
      <vt:lpstr>任务导航-异常处理</vt:lpstr>
      <vt:lpstr>任务工单</vt:lpstr>
      <vt:lpstr>任务工单</vt:lpstr>
      <vt:lpstr>任务工单</vt:lpstr>
      <vt:lpstr>任务工单</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Lenovo</cp:lastModifiedBy>
  <cp:revision>642</cp:revision>
  <dcterms:created xsi:type="dcterms:W3CDTF">2011-04-17T02:34:00Z</dcterms:created>
  <dcterms:modified xsi:type="dcterms:W3CDTF">2023-08-19T12:06:53Z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49D93250966748F186D4ED92B5D84637_12</vt:lpwstr>
  </property>
</Properties>
</file>