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2"/>
  </p:sldMasterIdLst>
  <p:notesMasterIdLst>
    <p:notesMasterId r:id="rId32"/>
  </p:notesMasterIdLst>
  <p:sldIdLst>
    <p:sldId id="256" r:id="rId3"/>
    <p:sldId id="277" r:id="rId4"/>
    <p:sldId id="648" r:id="rId5"/>
    <p:sldId id="649" r:id="rId6"/>
    <p:sldId id="657" r:id="rId7"/>
    <p:sldId id="658" r:id="rId8"/>
    <p:sldId id="389" r:id="rId9"/>
    <p:sldId id="761" r:id="rId10"/>
    <p:sldId id="764" r:id="rId11"/>
    <p:sldId id="765" r:id="rId12"/>
    <p:sldId id="762" r:id="rId13"/>
    <p:sldId id="769" r:id="rId14"/>
    <p:sldId id="770" r:id="rId15"/>
    <p:sldId id="771" r:id="rId16"/>
    <p:sldId id="772" r:id="rId17"/>
    <p:sldId id="766" r:id="rId18"/>
    <p:sldId id="774" r:id="rId19"/>
    <p:sldId id="767" r:id="rId20"/>
    <p:sldId id="775" r:id="rId21"/>
    <p:sldId id="776" r:id="rId22"/>
    <p:sldId id="777" r:id="rId23"/>
    <p:sldId id="773" r:id="rId24"/>
    <p:sldId id="778" r:id="rId25"/>
    <p:sldId id="779" r:id="rId26"/>
    <p:sldId id="780" r:id="rId27"/>
    <p:sldId id="781" r:id="rId28"/>
    <p:sldId id="768" r:id="rId29"/>
    <p:sldId id="723" r:id="rId30"/>
    <p:sldId id="276" r:id="rId31"/>
  </p:sldIdLst>
  <p:sldSz cx="9144000" cy="6858000" type="screen4x3"/>
  <p:notesSz cx="6858000" cy="9144000"/>
  <p:custDataLst>
    <p:tags r:id="rId33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7" userDrawn="1">
          <p15:clr>
            <a:srgbClr val="A4A3A4"/>
          </p15:clr>
        </p15:guide>
        <p15:guide id="2" pos="288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3300"/>
    <a:srgbClr val="000066"/>
    <a:srgbClr val="000000"/>
    <a:srgbClr val="FF3300"/>
    <a:srgbClr val="66CCFF"/>
    <a:srgbClr val="CCECFF"/>
    <a:srgbClr val="FFCCFF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23"/>
    <p:restoredTop sz="94660"/>
  </p:normalViewPr>
  <p:slideViewPr>
    <p:cSldViewPr showGuides="1">
      <p:cViewPr varScale="1">
        <p:scale>
          <a:sx n="108" d="100"/>
          <a:sy n="108" d="100"/>
        </p:scale>
        <p:origin x="1224" y="68"/>
      </p:cViewPr>
      <p:guideLst>
        <p:guide orient="horz" pos="2207"/>
        <p:guide pos="288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ea typeface="+mn-ea"/>
                <a:cs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C3EF38F-7EBC-49D0-ACA1-7B1DF7084A4F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2023/5/6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174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1749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BF2FF-AB26-42B1-B18B-19F5B70C603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6048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106"/>
          <p:cNvSpPr/>
          <p:nvPr/>
        </p:nvSpPr>
        <p:spPr>
          <a:xfrm>
            <a:off x="38100" y="2274888"/>
            <a:ext cx="6280150" cy="4533900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noFill/>
          </a:ln>
        </p:spPr>
        <p:txBody>
          <a:bodyPr anchor="t" anchorCtr="0"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矩形 3107"/>
          <p:cNvSpPr/>
          <p:nvPr/>
        </p:nvSpPr>
        <p:spPr>
          <a:xfrm>
            <a:off x="50800" y="28575"/>
            <a:ext cx="6276975" cy="2257425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rgbClr val="0D3860"/>
              </a:gs>
            </a:gsLst>
            <a:lin ang="5400000" scaled="1"/>
            <a:tileRect/>
          </a:gradFill>
          <a:ln w="9525">
            <a:noFill/>
          </a:ln>
        </p:spPr>
        <p:txBody>
          <a:bodyPr anchor="t" anchorCtr="0"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6" name="矩形 3109" descr="M_CG38"/>
          <p:cNvSpPr/>
          <p:nvPr/>
        </p:nvSpPr>
        <p:spPr>
          <a:xfrm>
            <a:off x="50800" y="2257425"/>
            <a:ext cx="6343650" cy="453390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9525">
            <a:noFill/>
          </a:ln>
        </p:spPr>
        <p:txBody>
          <a:bodyPr anchor="t" anchorCtr="0"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7" name="矩形 3110"/>
          <p:cNvSpPr/>
          <p:nvPr/>
        </p:nvSpPr>
        <p:spPr>
          <a:xfrm>
            <a:off x="6332538" y="2297113"/>
            <a:ext cx="2811462" cy="4560887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anchor="t" anchorCtr="0"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9" name="矩形 3117"/>
          <p:cNvSpPr/>
          <p:nvPr/>
        </p:nvSpPr>
        <p:spPr>
          <a:xfrm>
            <a:off x="6324600" y="28575"/>
            <a:ext cx="2762250" cy="2228850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 w="9525">
            <a:noFill/>
          </a:ln>
        </p:spPr>
        <p:txBody>
          <a:bodyPr anchor="t" anchorCtr="0"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3080" name="组合 3089"/>
          <p:cNvGrpSpPr/>
          <p:nvPr/>
        </p:nvGrpSpPr>
        <p:grpSpPr>
          <a:xfrm>
            <a:off x="0" y="-1587"/>
            <a:ext cx="9166225" cy="6859587"/>
            <a:chOff x="0" y="0"/>
            <a:chExt cx="5764" cy="4321"/>
          </a:xfrm>
        </p:grpSpPr>
        <p:sp>
          <p:nvSpPr>
            <p:cNvPr id="3081" name="圆角矩形 3090"/>
            <p:cNvSpPr/>
            <p:nvPr/>
          </p:nvSpPr>
          <p:spPr>
            <a:xfrm>
              <a:off x="27" y="24"/>
              <a:ext cx="5712" cy="4274"/>
            </a:xfrm>
            <a:prstGeom prst="roundRect">
              <a:avLst>
                <a:gd name="adj" fmla="val 6227"/>
              </a:avLst>
            </a:prstGeom>
            <a:noFill/>
            <a:ln w="762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lvl="0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082" name="任意多边形 3091"/>
            <p:cNvSpPr/>
            <p:nvPr/>
          </p:nvSpPr>
          <p:spPr>
            <a:xfrm>
              <a:off x="0" y="0"/>
              <a:ext cx="288" cy="282"/>
            </a:xfrm>
            <a:custGeom>
              <a:avLst/>
              <a:gdLst/>
              <a:ahLst/>
              <a:cxnLst>
                <a:cxn ang="0">
                  <a:pos x="2" y="282"/>
                </a:cxn>
                <a:cxn ang="0">
                  <a:pos x="82" y="144"/>
                </a:cxn>
                <a:cxn ang="0">
                  <a:pos x="165" y="36"/>
                </a:cxn>
                <a:cxn ang="0">
                  <a:pos x="288" y="0"/>
                </a:cxn>
                <a:cxn ang="0">
                  <a:pos x="0" y="0"/>
                </a:cxn>
              </a:cxnLst>
              <a:rect l="0" t="0" r="0" b="0"/>
              <a:pathLst>
                <a:path w="288" h="282">
                  <a:moveTo>
                    <a:pt x="2" y="282"/>
                  </a:moveTo>
                  <a:lnTo>
                    <a:pt x="82" y="144"/>
                  </a:lnTo>
                  <a:lnTo>
                    <a:pt x="165" y="36"/>
                  </a:lnTo>
                  <a:lnTo>
                    <a:pt x="288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3" name="任意多边形 3092"/>
            <p:cNvSpPr/>
            <p:nvPr/>
          </p:nvSpPr>
          <p:spPr>
            <a:xfrm>
              <a:off x="5" y="3985"/>
              <a:ext cx="244" cy="336"/>
            </a:xfrm>
            <a:custGeom>
              <a:avLst/>
              <a:gdLst/>
              <a:ahLst/>
              <a:cxnLst>
                <a:cxn ang="0">
                  <a:pos x="266" y="335"/>
                </a:cxn>
                <a:cxn ang="0">
                  <a:pos x="145" y="239"/>
                </a:cxn>
                <a:cxn ang="0">
                  <a:pos x="30" y="144"/>
                </a:cxn>
                <a:cxn ang="0">
                  <a:pos x="0" y="0"/>
                </a:cxn>
                <a:cxn ang="0">
                  <a:pos x="1" y="336"/>
                </a:cxn>
              </a:cxnLst>
              <a:rect l="0" t="0" r="0" b="0"/>
              <a:pathLst>
                <a:path w="243" h="336">
                  <a:moveTo>
                    <a:pt x="243" y="335"/>
                  </a:moveTo>
                  <a:lnTo>
                    <a:pt x="122" y="239"/>
                  </a:lnTo>
                  <a:lnTo>
                    <a:pt x="30" y="144"/>
                  </a:lnTo>
                  <a:lnTo>
                    <a:pt x="0" y="0"/>
                  </a:lnTo>
                  <a:lnTo>
                    <a:pt x="1" y="336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4" name="任意多边形 3093"/>
            <p:cNvSpPr/>
            <p:nvPr/>
          </p:nvSpPr>
          <p:spPr>
            <a:xfrm>
              <a:off x="5511" y="4029"/>
              <a:ext cx="253" cy="290"/>
            </a:xfrm>
            <a:custGeom>
              <a:avLst/>
              <a:gdLst/>
              <a:ahLst/>
              <a:cxnLst>
                <a:cxn ang="0">
                  <a:pos x="1685" y="0"/>
                </a:cxn>
                <a:cxn ang="0">
                  <a:pos x="1203" y="144"/>
                </a:cxn>
                <a:cxn ang="0">
                  <a:pos x="727" y="253"/>
                </a:cxn>
                <a:cxn ang="0">
                  <a:pos x="0" y="290"/>
                </a:cxn>
                <a:cxn ang="0">
                  <a:pos x="1702" y="287"/>
                </a:cxn>
              </a:cxnLst>
              <a:rect l="0" t="0" r="0" b="0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5" name="任意多边形 3094"/>
            <p:cNvSpPr/>
            <p:nvPr/>
          </p:nvSpPr>
          <p:spPr>
            <a:xfrm>
              <a:off x="5472" y="0"/>
              <a:ext cx="288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4" y="82"/>
                </a:cxn>
                <a:cxn ang="0">
                  <a:pos x="252" y="165"/>
                </a:cxn>
                <a:cxn ang="0">
                  <a:pos x="288" y="288"/>
                </a:cxn>
                <a:cxn ang="0">
                  <a:pos x="288" y="0"/>
                </a:cxn>
              </a:cxnLst>
              <a:rect l="0" t="0" r="0" b="0"/>
              <a:pathLst>
                <a:path w="288" h="288">
                  <a:moveTo>
                    <a:pt x="0" y="0"/>
                  </a:moveTo>
                  <a:lnTo>
                    <a:pt x="144" y="82"/>
                  </a:lnTo>
                  <a:lnTo>
                    <a:pt x="252" y="165"/>
                  </a:lnTo>
                  <a:lnTo>
                    <a:pt x="288" y="288"/>
                  </a:lnTo>
                  <a:lnTo>
                    <a:pt x="288" y="0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74" name="标题 3073"/>
          <p:cNvSpPr>
            <a:spLocks noGrp="1"/>
          </p:cNvSpPr>
          <p:nvPr>
            <p:ph type="ctrTitle"/>
          </p:nvPr>
        </p:nvSpPr>
        <p:spPr>
          <a:xfrm>
            <a:off x="762000" y="457200"/>
            <a:ext cx="5334000" cy="838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>
              <a:defRPr sz="4400" kern="1200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  <a:endParaRPr lang="en-US" altLang="zh-CN" strike="noStrike" noProof="1"/>
          </a:p>
        </p:txBody>
      </p:sp>
      <p:sp>
        <p:nvSpPr>
          <p:cNvPr id="3075" name="副标题 3074"/>
          <p:cNvSpPr>
            <a:spLocks noGrp="1"/>
          </p:cNvSpPr>
          <p:nvPr>
            <p:ph type="subTitle" idx="1"/>
          </p:nvPr>
        </p:nvSpPr>
        <p:spPr>
          <a:xfrm>
            <a:off x="914400" y="1676400"/>
            <a:ext cx="5386388" cy="5334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r">
              <a:buNone/>
              <a:defRPr sz="2400" b="0" kern="1200">
                <a:solidFill>
                  <a:srgbClr val="FFFFFF"/>
                </a:solidFill>
              </a:defRPr>
            </a:lvl1pPr>
            <a:lvl2pPr marL="457200" lvl="1" indent="-457200" algn="ctr">
              <a:buNone/>
              <a:defRPr sz="2400" b="0" kern="1200">
                <a:solidFill>
                  <a:srgbClr val="FFFFFF"/>
                </a:solidFill>
              </a:defRPr>
            </a:lvl2pPr>
            <a:lvl3pPr marL="914400" lvl="2" indent="-914400" algn="ctr">
              <a:buNone/>
              <a:defRPr sz="2400" b="0" kern="1200">
                <a:solidFill>
                  <a:srgbClr val="FFFFFF"/>
                </a:solidFill>
              </a:defRPr>
            </a:lvl3pPr>
            <a:lvl4pPr marL="1371600" lvl="3" indent="-1371600" algn="ctr">
              <a:buNone/>
              <a:defRPr sz="2400" b="0" kern="1200">
                <a:solidFill>
                  <a:srgbClr val="FFFFFF"/>
                </a:solidFill>
              </a:defRPr>
            </a:lvl4pPr>
            <a:lvl5pPr marL="1828800" lvl="4" indent="-1828800" algn="ctr">
              <a:buNone/>
              <a:defRPr sz="2400" b="0" kern="1200">
                <a:solidFill>
                  <a:srgbClr val="FFFFFF"/>
                </a:solidFill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</a:p>
        </p:txBody>
      </p:sp>
    </p:spTree>
  </p:cSld>
  <p:clrMapOvr>
    <a:masterClrMapping/>
  </p:clrMapOvr>
  <p:transition spd="med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91300" y="350838"/>
            <a:ext cx="2095500" cy="5964237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4800" y="350838"/>
            <a:ext cx="6165022" cy="596423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850" y="238125"/>
            <a:ext cx="6477000" cy="8683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438275"/>
            <a:ext cx="4038600" cy="473392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38275"/>
            <a:ext cx="4038600" cy="473392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7" name="日期占位符 4"/>
          <p:cNvSpPr>
            <a:spLocks noGrp="1"/>
          </p:cNvSpPr>
          <p:nvPr>
            <p:ph type="dt" sz="half" idx="12"/>
          </p:nvPr>
        </p:nvSpPr>
        <p:spPr>
          <a:xfrm>
            <a:off x="3048000" y="6311900"/>
            <a:ext cx="1712913" cy="290513"/>
          </a:xfrm>
        </p:spPr>
        <p:txBody>
          <a:bodyPr/>
          <a:lstStyle>
            <a:lvl1pPr>
              <a:buFontTx/>
              <a:buNone/>
              <a:defRPr sz="1000"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页脚占位符 5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Tx/>
              <a:buNone/>
              <a:defRPr sz="1000" b="0" noProof="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circl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850" y="238125"/>
            <a:ext cx="6477000" cy="8683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438275"/>
            <a:ext cx="8229600" cy="47339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日期占位符 3"/>
          <p:cNvSpPr>
            <a:spLocks noGrp="1"/>
          </p:cNvSpPr>
          <p:nvPr>
            <p:ph type="dt" sz="half" idx="2"/>
          </p:nvPr>
        </p:nvSpPr>
        <p:spPr>
          <a:xfrm>
            <a:off x="3048000" y="6311900"/>
            <a:ext cx="1712913" cy="290513"/>
          </a:xfrm>
        </p:spPr>
        <p:txBody>
          <a:bodyPr/>
          <a:lstStyle>
            <a:lvl1pPr>
              <a:buFontTx/>
              <a:buNone/>
              <a:defRPr sz="1000"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Tx/>
              <a:buNone/>
              <a:defRPr sz="1000" b="0" noProof="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circl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850" y="238125"/>
            <a:ext cx="6477000" cy="8683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438275"/>
            <a:ext cx="4038600" cy="473392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438275"/>
            <a:ext cx="4038600" cy="22907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881438"/>
            <a:ext cx="4038600" cy="2290762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7" name="日期占位符 5"/>
          <p:cNvSpPr>
            <a:spLocks noGrp="1"/>
          </p:cNvSpPr>
          <p:nvPr>
            <p:ph type="dt" sz="half" idx="12"/>
          </p:nvPr>
        </p:nvSpPr>
        <p:spPr>
          <a:xfrm>
            <a:off x="3048000" y="6311900"/>
            <a:ext cx="1712913" cy="290513"/>
          </a:xfrm>
        </p:spPr>
        <p:txBody>
          <a:bodyPr/>
          <a:lstStyle>
            <a:lvl1pPr>
              <a:buFontTx/>
              <a:buNone/>
              <a:defRPr sz="1000"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页脚占位符 6"/>
          <p:cNvSpPr>
            <a:spLocks noGrp="1"/>
          </p:cNvSpPr>
          <p:nvPr>
            <p:ph type="ftr" sz="quarter" idx="1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Tx/>
              <a:buNone/>
              <a:defRPr sz="1000" b="0" noProof="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灯片编号占位符 7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>
    <p:dissolv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 userDrawn="1"/>
        </p:nvCxnSpPr>
        <p:spPr>
          <a:xfrm>
            <a:off x="1289189" y="1016779"/>
            <a:ext cx="7549911" cy="0"/>
          </a:xfrm>
          <a:prstGeom prst="line">
            <a:avLst/>
          </a:prstGeom>
          <a:ln w="38100">
            <a:gradFill>
              <a:gsLst>
                <a:gs pos="20000">
                  <a:srgbClr val="213A66"/>
                </a:gs>
                <a:gs pos="20000">
                  <a:schemeClr val="bg1">
                    <a:lumMod val="75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 rot="13403169">
            <a:off x="72640" y="243673"/>
            <a:ext cx="279293" cy="372389"/>
          </a:xfrm>
          <a:prstGeom prst="ellipse">
            <a:avLst/>
          </a:prstGeom>
          <a:noFill/>
          <a:ln w="12700" cap="flat" cmpd="sng" algn="ctr">
            <a:solidFill>
              <a:schemeClr val="bg1">
                <a:lumMod val="50000"/>
                <a:alpha val="70000"/>
              </a:schemeClr>
            </a:solidFill>
            <a:prstDash val="solid"/>
            <a:miter lim="800000"/>
          </a:ln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pPr marL="0" marR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11" name="椭圆 10"/>
          <p:cNvSpPr/>
          <p:nvPr userDrawn="1"/>
        </p:nvSpPr>
        <p:spPr>
          <a:xfrm>
            <a:off x="267873" y="283368"/>
            <a:ext cx="620224" cy="826962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1270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101600" dist="25400" dir="5400000" algn="t" rotWithShape="0">
              <a:schemeClr val="tx1">
                <a:lumMod val="85000"/>
                <a:lumOff val="15000"/>
                <a:alpha val="20000"/>
              </a:scheme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 dirty="0">
              <a:solidFill>
                <a:srgbClr val="00AABC"/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12" name="椭圆 11"/>
          <p:cNvSpPr/>
          <p:nvPr userDrawn="1"/>
        </p:nvSpPr>
        <p:spPr>
          <a:xfrm>
            <a:off x="339134" y="378385"/>
            <a:ext cx="477699" cy="636931"/>
          </a:xfrm>
          <a:prstGeom prst="ellipse">
            <a:avLst/>
          </a:prstGeom>
          <a:solidFill>
            <a:srgbClr val="213A66"/>
          </a:solidFill>
          <a:ln w="76200" cap="flat" cmpd="sng" algn="ctr">
            <a:noFill/>
            <a:prstDash val="solid"/>
            <a:miter lim="800000"/>
          </a:ln>
          <a:effectLst>
            <a:outerShdw blurRad="101600" dist="25400" dir="2700000" algn="tl" rotWithShape="0">
              <a:prstClr val="black">
                <a:alpha val="20000"/>
              </a:prstClr>
            </a:outerShdw>
          </a:effectLst>
        </p:spPr>
        <p:txBody>
          <a:bodyPr wrap="none" rtlCol="0" anchor="ctr"/>
          <a:lstStyle/>
          <a:p>
            <a:pPr marL="0" marR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5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13" name="椭圆 12"/>
          <p:cNvSpPr/>
          <p:nvPr userDrawn="1"/>
        </p:nvSpPr>
        <p:spPr>
          <a:xfrm rot="5400000">
            <a:off x="94765" y="334434"/>
            <a:ext cx="966438" cy="724830"/>
          </a:xfrm>
          <a:prstGeom prst="ellipse">
            <a:avLst/>
          </a:prstGeom>
          <a:noFill/>
          <a:ln w="19050" cap="flat" cmpd="sng" algn="ctr">
            <a:solidFill>
              <a:srgbClr val="213A66"/>
            </a:solidFill>
            <a:prstDash val="solid"/>
            <a:miter lim="800000"/>
          </a:ln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pPr marL="0" marR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grpSp>
        <p:nvGrpSpPr>
          <p:cNvPr id="14" name="组合 13"/>
          <p:cNvGrpSpPr/>
          <p:nvPr userDrawn="1"/>
        </p:nvGrpSpPr>
        <p:grpSpPr>
          <a:xfrm>
            <a:off x="833501" y="1114926"/>
            <a:ext cx="165156" cy="220208"/>
            <a:chOff x="4430779" y="-2835331"/>
            <a:chExt cx="3926793" cy="3926793"/>
          </a:xfrm>
        </p:grpSpPr>
        <p:sp>
          <p:nvSpPr>
            <p:cNvPr id="15" name="椭圆 14"/>
            <p:cNvSpPr/>
            <p:nvPr/>
          </p:nvSpPr>
          <p:spPr>
            <a:xfrm>
              <a:off x="5159866" y="-2106208"/>
              <a:ext cx="2468618" cy="2468583"/>
            </a:xfrm>
            <a:prstGeom prst="ellipse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1270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101600" dist="25400" dir="5400000" algn="t" rotWithShape="0">
                <a:schemeClr val="tx1">
                  <a:lumMod val="85000"/>
                  <a:lumOff val="15000"/>
                  <a:alpha val="20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 dirty="0">
                <a:solidFill>
                  <a:srgbClr val="00AABC"/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 rot="13403169">
              <a:off x="4430779" y="-2835331"/>
              <a:ext cx="3926793" cy="3926793"/>
            </a:xfrm>
            <a:prstGeom prst="ellipse">
              <a:avLst/>
            </a:prstGeom>
            <a:noFill/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miter lim="800000"/>
            </a:ln>
            <a:effectLst>
              <a:outerShdw blurRad="1270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  <p:sp>
        <p:nvSpPr>
          <p:cNvPr id="17" name="椭圆 16"/>
          <p:cNvSpPr/>
          <p:nvPr userDrawn="1"/>
        </p:nvSpPr>
        <p:spPr>
          <a:xfrm>
            <a:off x="121370" y="308647"/>
            <a:ext cx="181832" cy="242441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1270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101600" dist="25400" dir="5400000" algn="t" rotWithShape="0">
              <a:schemeClr val="tx1">
                <a:lumMod val="85000"/>
                <a:lumOff val="15000"/>
                <a:alpha val="20000"/>
              </a:scheme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 dirty="0">
              <a:solidFill>
                <a:srgbClr val="00AABC"/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grpSp>
        <p:nvGrpSpPr>
          <p:cNvPr id="18" name="组合 17"/>
          <p:cNvGrpSpPr/>
          <p:nvPr userDrawn="1"/>
        </p:nvGrpSpPr>
        <p:grpSpPr>
          <a:xfrm>
            <a:off x="924028" y="183113"/>
            <a:ext cx="273686" cy="364914"/>
            <a:chOff x="4430779" y="-2835331"/>
            <a:chExt cx="3926793" cy="3926793"/>
          </a:xfrm>
        </p:grpSpPr>
        <p:sp>
          <p:nvSpPr>
            <p:cNvPr id="19" name="椭圆 18"/>
            <p:cNvSpPr/>
            <p:nvPr/>
          </p:nvSpPr>
          <p:spPr>
            <a:xfrm>
              <a:off x="5159866" y="-2106208"/>
              <a:ext cx="2468618" cy="2468583"/>
            </a:xfrm>
            <a:prstGeom prst="ellipse">
              <a:avLst/>
            </a:prstGeom>
            <a:solidFill>
              <a:srgbClr val="213A66"/>
            </a:solidFill>
            <a:ln w="1270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101600" dist="25400" dir="5400000" algn="t" rotWithShape="0">
                <a:schemeClr val="tx1">
                  <a:lumMod val="85000"/>
                  <a:lumOff val="15000"/>
                  <a:alpha val="20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 dirty="0">
                <a:solidFill>
                  <a:srgbClr val="00AABC"/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13403169">
              <a:off x="4430779" y="-2835331"/>
              <a:ext cx="3926793" cy="3926793"/>
            </a:xfrm>
            <a:prstGeom prst="ellipse">
              <a:avLst/>
            </a:prstGeom>
            <a:noFill/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miter lim="800000"/>
            </a:ln>
            <a:effectLst>
              <a:outerShdw blurRad="1270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  <p:grpSp>
        <p:nvGrpSpPr>
          <p:cNvPr id="21" name="组合 20"/>
          <p:cNvGrpSpPr/>
          <p:nvPr userDrawn="1"/>
        </p:nvGrpSpPr>
        <p:grpSpPr>
          <a:xfrm>
            <a:off x="8652352" y="6600177"/>
            <a:ext cx="394844" cy="137659"/>
            <a:chOff x="11279204" y="6567990"/>
            <a:chExt cx="526459" cy="137659"/>
          </a:xfrm>
        </p:grpSpPr>
        <p:sp>
          <p:nvSpPr>
            <p:cNvPr id="22" name="等腰三角形 21"/>
            <p:cNvSpPr/>
            <p:nvPr userDrawn="1"/>
          </p:nvSpPr>
          <p:spPr>
            <a:xfrm rot="5400000">
              <a:off x="11269710" y="6577484"/>
              <a:ext cx="137659" cy="118671"/>
            </a:xfrm>
            <a:prstGeom prst="triangle">
              <a:avLst/>
            </a:prstGeom>
            <a:solidFill>
              <a:srgbClr val="213A66"/>
            </a:solidFill>
            <a:ln w="762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3" name="等腰三角形 22"/>
            <p:cNvSpPr/>
            <p:nvPr userDrawn="1"/>
          </p:nvSpPr>
          <p:spPr>
            <a:xfrm rot="16200000" flipH="1">
              <a:off x="11677498" y="6577484"/>
              <a:ext cx="137659" cy="118671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 w="762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  <p:sp>
        <p:nvSpPr>
          <p:cNvPr id="24" name="TextBox 19"/>
          <p:cNvSpPr txBox="1"/>
          <p:nvPr userDrawn="1"/>
        </p:nvSpPr>
        <p:spPr>
          <a:xfrm>
            <a:off x="8660574" y="6545895"/>
            <a:ext cx="36991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E33E7C02-82D1-42DA-AA8B-2AEC9E450366}" type="slidenum">
              <a:rPr lang="zh-CN" altLang="en-US" sz="750" smtClean="0">
                <a:solidFill>
                  <a:srgbClr val="213A66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‹#›</a:t>
            </a:fld>
            <a:endParaRPr lang="zh-CN" altLang="en-US" sz="750" dirty="0">
              <a:solidFill>
                <a:srgbClr val="213A66"/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25" name="Shape 3980"/>
          <p:cNvSpPr/>
          <p:nvPr userDrawn="1"/>
        </p:nvSpPr>
        <p:spPr>
          <a:xfrm>
            <a:off x="8459837" y="433430"/>
            <a:ext cx="340078" cy="4534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8" h="21320" extrusionOk="0">
                <a:moveTo>
                  <a:pt x="6122" y="19157"/>
                </a:moveTo>
                <a:lnTo>
                  <a:pt x="3902" y="19634"/>
                </a:lnTo>
                <a:cubicBezTo>
                  <a:pt x="3688" y="19233"/>
                  <a:pt x="3431" y="18833"/>
                  <a:pt x="2957" y="18361"/>
                </a:cubicBezTo>
                <a:cubicBezTo>
                  <a:pt x="2486" y="17889"/>
                  <a:pt x="2085" y="17631"/>
                  <a:pt x="1685" y="17417"/>
                </a:cubicBezTo>
                <a:lnTo>
                  <a:pt x="2162" y="15198"/>
                </a:lnTo>
                <a:lnTo>
                  <a:pt x="2804" y="14556"/>
                </a:lnTo>
                <a:cubicBezTo>
                  <a:pt x="2804" y="14556"/>
                  <a:pt x="4012" y="14580"/>
                  <a:pt x="5374" y="15944"/>
                </a:cubicBezTo>
                <a:cubicBezTo>
                  <a:pt x="6737" y="17307"/>
                  <a:pt x="6762" y="18516"/>
                  <a:pt x="6762" y="18516"/>
                </a:cubicBezTo>
                <a:cubicBezTo>
                  <a:pt x="6762" y="18516"/>
                  <a:pt x="6122" y="19157"/>
                  <a:pt x="6122" y="19157"/>
                </a:cubicBezTo>
                <a:close/>
                <a:moveTo>
                  <a:pt x="19625" y="1692"/>
                </a:moveTo>
                <a:cubicBezTo>
                  <a:pt x="17654" y="-280"/>
                  <a:pt x="16174" y="15"/>
                  <a:pt x="16174" y="15"/>
                </a:cubicBezTo>
                <a:lnTo>
                  <a:pt x="9270" y="6920"/>
                </a:lnTo>
                <a:lnTo>
                  <a:pt x="1379" y="14810"/>
                </a:lnTo>
                <a:lnTo>
                  <a:pt x="0" y="21320"/>
                </a:lnTo>
                <a:lnTo>
                  <a:pt x="6508" y="19939"/>
                </a:lnTo>
                <a:lnTo>
                  <a:pt x="14399" y="12048"/>
                </a:lnTo>
                <a:lnTo>
                  <a:pt x="21302" y="5145"/>
                </a:lnTo>
                <a:cubicBezTo>
                  <a:pt x="21302" y="5145"/>
                  <a:pt x="21600" y="3665"/>
                  <a:pt x="19625" y="1692"/>
                </a:cubicBezTo>
                <a:close/>
              </a:path>
            </a:pathLst>
          </a:custGeom>
          <a:solidFill>
            <a:srgbClr val="213A66"/>
          </a:solidFill>
          <a:ln w="12700">
            <a:miter lim="400000"/>
          </a:ln>
          <a:effectLst>
            <a:outerShdw blurRad="101600" dist="38100" dir="2700000" algn="tl" rotWithShape="0">
              <a:prstClr val="black">
                <a:alpha val="30000"/>
              </a:prstClr>
            </a:outerShdw>
          </a:effectLst>
        </p:spPr>
        <p:txBody>
          <a:bodyPr lIns="0" tIns="0" rIns="0" bIns="0" anchor="ctr"/>
          <a:lstStyle/>
          <a:p>
            <a:pPr lvl="0"/>
            <a:endParaRPr sz="975" dirty="0"/>
          </a:p>
        </p:txBody>
      </p:sp>
    </p:spTree>
    <p:extLst>
      <p:ext uri="{BB962C8B-B14F-4D97-AF65-F5344CB8AC3E}">
        <p14:creationId xmlns:p14="http://schemas.microsoft.com/office/powerpoint/2010/main" val="1953797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3106"/>
          <p:cNvSpPr/>
          <p:nvPr/>
        </p:nvSpPr>
        <p:spPr>
          <a:xfrm>
            <a:off x="38100" y="2274888"/>
            <a:ext cx="6280150" cy="4533900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noFill/>
          </a:ln>
        </p:spPr>
        <p:txBody>
          <a:bodyPr anchor="t" anchorCtr="0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1" name="矩形 3107"/>
          <p:cNvSpPr/>
          <p:nvPr/>
        </p:nvSpPr>
        <p:spPr>
          <a:xfrm>
            <a:off x="50800" y="28575"/>
            <a:ext cx="6276975" cy="2257425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rgbClr val="0D3860"/>
              </a:gs>
            </a:gsLst>
            <a:lin ang="5400000" scaled="1"/>
            <a:tileRect/>
          </a:gradFill>
          <a:ln w="9525">
            <a:noFill/>
          </a:ln>
        </p:spPr>
        <p:txBody>
          <a:bodyPr anchor="t" anchorCtr="0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2" name="矩形 3109" descr="M_CG38"/>
          <p:cNvSpPr/>
          <p:nvPr/>
        </p:nvSpPr>
        <p:spPr>
          <a:xfrm>
            <a:off x="50800" y="2257425"/>
            <a:ext cx="6343650" cy="453390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9525">
            <a:noFill/>
          </a:ln>
        </p:spPr>
        <p:txBody>
          <a:bodyPr anchor="t" anchorCtr="0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3" name="矩形 3110"/>
          <p:cNvSpPr/>
          <p:nvPr/>
        </p:nvSpPr>
        <p:spPr>
          <a:xfrm>
            <a:off x="6332538" y="2297113"/>
            <a:ext cx="2811462" cy="4560887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anchor="t" anchorCtr="0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4" name="矩形 3117"/>
          <p:cNvSpPr/>
          <p:nvPr/>
        </p:nvSpPr>
        <p:spPr>
          <a:xfrm>
            <a:off x="6324600" y="28575"/>
            <a:ext cx="2762250" cy="2228850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 w="9525">
            <a:noFill/>
          </a:ln>
        </p:spPr>
        <p:txBody>
          <a:bodyPr anchor="t" anchorCtr="0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7415" name="组合 3089"/>
          <p:cNvGrpSpPr/>
          <p:nvPr/>
        </p:nvGrpSpPr>
        <p:grpSpPr>
          <a:xfrm>
            <a:off x="0" y="-1587"/>
            <a:ext cx="9166225" cy="6859587"/>
            <a:chOff x="0" y="0"/>
            <a:chExt cx="5764" cy="4321"/>
          </a:xfrm>
        </p:grpSpPr>
        <p:sp>
          <p:nvSpPr>
            <p:cNvPr id="17416" name="圆角矩形 3090"/>
            <p:cNvSpPr/>
            <p:nvPr/>
          </p:nvSpPr>
          <p:spPr>
            <a:xfrm>
              <a:off x="27" y="24"/>
              <a:ext cx="5712" cy="4274"/>
            </a:xfrm>
            <a:prstGeom prst="roundRect">
              <a:avLst>
                <a:gd name="adj" fmla="val 6227"/>
              </a:avLst>
            </a:prstGeom>
            <a:noFill/>
            <a:ln w="762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17" name="任意多边形 3091"/>
            <p:cNvSpPr/>
            <p:nvPr/>
          </p:nvSpPr>
          <p:spPr>
            <a:xfrm>
              <a:off x="0" y="0"/>
              <a:ext cx="288" cy="282"/>
            </a:xfrm>
            <a:custGeom>
              <a:avLst/>
              <a:gdLst/>
              <a:ahLst/>
              <a:cxnLst>
                <a:cxn ang="0">
                  <a:pos x="2" y="282"/>
                </a:cxn>
                <a:cxn ang="0">
                  <a:pos x="82" y="144"/>
                </a:cxn>
                <a:cxn ang="0">
                  <a:pos x="165" y="36"/>
                </a:cxn>
                <a:cxn ang="0">
                  <a:pos x="288" y="0"/>
                </a:cxn>
                <a:cxn ang="0">
                  <a:pos x="0" y="0"/>
                </a:cxn>
              </a:cxnLst>
              <a:rect l="0" t="0" r="0" b="0"/>
              <a:pathLst>
                <a:path w="288" h="282">
                  <a:moveTo>
                    <a:pt x="2" y="282"/>
                  </a:moveTo>
                  <a:lnTo>
                    <a:pt x="82" y="144"/>
                  </a:lnTo>
                  <a:lnTo>
                    <a:pt x="165" y="36"/>
                  </a:lnTo>
                  <a:lnTo>
                    <a:pt x="288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8" name="任意多边形 3092"/>
            <p:cNvSpPr/>
            <p:nvPr/>
          </p:nvSpPr>
          <p:spPr>
            <a:xfrm>
              <a:off x="5" y="3985"/>
              <a:ext cx="244" cy="336"/>
            </a:xfrm>
            <a:custGeom>
              <a:avLst/>
              <a:gdLst/>
              <a:ahLst/>
              <a:cxnLst>
                <a:cxn ang="0">
                  <a:pos x="266" y="335"/>
                </a:cxn>
                <a:cxn ang="0">
                  <a:pos x="145" y="239"/>
                </a:cxn>
                <a:cxn ang="0">
                  <a:pos x="30" y="144"/>
                </a:cxn>
                <a:cxn ang="0">
                  <a:pos x="0" y="0"/>
                </a:cxn>
                <a:cxn ang="0">
                  <a:pos x="1" y="336"/>
                </a:cxn>
              </a:cxnLst>
              <a:rect l="0" t="0" r="0" b="0"/>
              <a:pathLst>
                <a:path w="243" h="336">
                  <a:moveTo>
                    <a:pt x="243" y="335"/>
                  </a:moveTo>
                  <a:lnTo>
                    <a:pt x="122" y="239"/>
                  </a:lnTo>
                  <a:lnTo>
                    <a:pt x="30" y="144"/>
                  </a:lnTo>
                  <a:lnTo>
                    <a:pt x="0" y="0"/>
                  </a:lnTo>
                  <a:lnTo>
                    <a:pt x="1" y="336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9" name="任意多边形 3093"/>
            <p:cNvSpPr/>
            <p:nvPr/>
          </p:nvSpPr>
          <p:spPr>
            <a:xfrm>
              <a:off x="5511" y="4029"/>
              <a:ext cx="253" cy="290"/>
            </a:xfrm>
            <a:custGeom>
              <a:avLst/>
              <a:gdLst/>
              <a:ahLst/>
              <a:cxnLst>
                <a:cxn ang="0">
                  <a:pos x="1685" y="0"/>
                </a:cxn>
                <a:cxn ang="0">
                  <a:pos x="1203" y="144"/>
                </a:cxn>
                <a:cxn ang="0">
                  <a:pos x="727" y="253"/>
                </a:cxn>
                <a:cxn ang="0">
                  <a:pos x="0" y="290"/>
                </a:cxn>
                <a:cxn ang="0">
                  <a:pos x="1702" y="287"/>
                </a:cxn>
              </a:cxnLst>
              <a:rect l="0" t="0" r="0" b="0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0" name="任意多边形 3094"/>
            <p:cNvSpPr/>
            <p:nvPr/>
          </p:nvSpPr>
          <p:spPr>
            <a:xfrm>
              <a:off x="5472" y="0"/>
              <a:ext cx="288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4" y="82"/>
                </a:cxn>
                <a:cxn ang="0">
                  <a:pos x="252" y="165"/>
                </a:cxn>
                <a:cxn ang="0">
                  <a:pos x="288" y="288"/>
                </a:cxn>
                <a:cxn ang="0">
                  <a:pos x="288" y="0"/>
                </a:cxn>
              </a:cxnLst>
              <a:rect l="0" t="0" r="0" b="0"/>
              <a:pathLst>
                <a:path w="288" h="288">
                  <a:moveTo>
                    <a:pt x="0" y="0"/>
                  </a:moveTo>
                  <a:lnTo>
                    <a:pt x="144" y="82"/>
                  </a:lnTo>
                  <a:lnTo>
                    <a:pt x="252" y="165"/>
                  </a:lnTo>
                  <a:lnTo>
                    <a:pt x="288" y="288"/>
                  </a:lnTo>
                  <a:lnTo>
                    <a:pt x="288" y="0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74" name="标题 3073"/>
          <p:cNvSpPr>
            <a:spLocks noGrp="1"/>
          </p:cNvSpPr>
          <p:nvPr>
            <p:ph type="ctrTitle" hasCustomPrompt="1"/>
          </p:nvPr>
        </p:nvSpPr>
        <p:spPr>
          <a:xfrm>
            <a:off x="762000" y="457200"/>
            <a:ext cx="5334000" cy="838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>
              <a:defRPr sz="4400" kern="1200"/>
            </a:lvl1pPr>
          </a:lstStyle>
          <a:p>
            <a:pPr lvl="0" fontAlgn="base"/>
            <a:r>
              <a:rPr lang="zh-CN" altLang="en-US" strike="noStrike" noProof="1"/>
              <a:t>数据库应用技术</a:t>
            </a:r>
            <a:endParaRPr lang="en-US" altLang="zh-CN" strike="noStrike" noProof="1"/>
          </a:p>
        </p:txBody>
      </p:sp>
      <p:sp>
        <p:nvSpPr>
          <p:cNvPr id="3075" name="副标题 3074"/>
          <p:cNvSpPr>
            <a:spLocks noGrp="1"/>
          </p:cNvSpPr>
          <p:nvPr>
            <p:ph type="subTitle" idx="1" hasCustomPrompt="1"/>
          </p:nvPr>
        </p:nvSpPr>
        <p:spPr>
          <a:xfrm>
            <a:off x="1259205" y="1340485"/>
            <a:ext cx="3272155" cy="5334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r">
              <a:buNone/>
              <a:defRPr sz="2400" b="0" kern="120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  <a:lvl2pPr marL="457200" lvl="1" indent="-457200" algn="ctr">
              <a:buNone/>
              <a:defRPr sz="2400" b="0" kern="1200">
                <a:solidFill>
                  <a:srgbClr val="FFFFFF"/>
                </a:solidFill>
              </a:defRPr>
            </a:lvl2pPr>
            <a:lvl3pPr marL="914400" lvl="2" indent="-914400" algn="ctr">
              <a:buNone/>
              <a:defRPr sz="2400" b="0" kern="1200">
                <a:solidFill>
                  <a:srgbClr val="FFFFFF"/>
                </a:solidFill>
              </a:defRPr>
            </a:lvl3pPr>
            <a:lvl4pPr marL="1371600" lvl="3" indent="-1371600" algn="ctr">
              <a:buNone/>
              <a:defRPr sz="2400" b="0" kern="1200">
                <a:solidFill>
                  <a:srgbClr val="FFFFFF"/>
                </a:solidFill>
              </a:defRPr>
            </a:lvl4pPr>
            <a:lvl5pPr marL="1828800" lvl="4" indent="-1828800" algn="ctr">
              <a:buNone/>
              <a:defRPr sz="2400" b="0" kern="1200">
                <a:solidFill>
                  <a:srgbClr val="FFFFFF"/>
                </a:solidFill>
              </a:defRPr>
            </a:lvl5pPr>
          </a:lstStyle>
          <a:p>
            <a:pPr lvl="0" fontAlgn="base"/>
            <a:r>
              <a:rPr lang="en-US" altLang="zh-CN" strike="noStrike" noProof="1"/>
              <a:t>--</a:t>
            </a:r>
            <a:r>
              <a:rPr lang="zh-CN" altLang="en-US" strike="noStrike" noProof="1"/>
              <a:t>达梦数据库</a:t>
            </a:r>
            <a:r>
              <a:rPr lang="en-US" altLang="zh-CN" strike="noStrike" noProof="1"/>
              <a:t>DM8</a:t>
            </a:r>
          </a:p>
        </p:txBody>
      </p:sp>
    </p:spTree>
  </p:cSld>
  <p:clrMapOvr>
    <a:masterClrMapping/>
  </p:clrMapOvr>
  <p:transition spd="med">
    <p:circl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62700" y="6443980"/>
            <a:ext cx="2057400" cy="371475"/>
          </a:xfrm>
          <a:prstGeom prst="rect">
            <a:avLst/>
          </a:prstGeom>
        </p:spPr>
      </p:pic>
    </p:spTree>
  </p:cSld>
  <p:clrMapOvr>
    <a:masterClrMapping/>
  </p:clrMapOvr>
  <p:transition spd="med">
    <p:circl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66838"/>
            <a:ext cx="4032504" cy="4948237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366838"/>
            <a:ext cx="4032504" cy="4948237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574790" y="6440805"/>
            <a:ext cx="1874520" cy="363855"/>
          </a:xfrm>
          <a:prstGeom prst="rect">
            <a:avLst/>
          </a:prstGeom>
        </p:spPr>
      </p:pic>
    </p:spTree>
  </p:cSld>
  <p:clrMapOvr>
    <a:masterClrMapping/>
  </p:clrMapOvr>
  <p:transition spd="med">
    <p:circl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1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1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91300" y="350838"/>
            <a:ext cx="2095500" cy="5964237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4800" y="350838"/>
            <a:ext cx="6165022" cy="596423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850" y="238125"/>
            <a:ext cx="6477000" cy="8683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438275"/>
            <a:ext cx="4038600" cy="473392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38275"/>
            <a:ext cx="4038600" cy="473392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7" name="日期占位符 4"/>
          <p:cNvSpPr>
            <a:spLocks noGrp="1"/>
          </p:cNvSpPr>
          <p:nvPr>
            <p:ph type="dt" sz="half" idx="12"/>
          </p:nvPr>
        </p:nvSpPr>
        <p:spPr>
          <a:xfrm>
            <a:off x="3048000" y="6311900"/>
            <a:ext cx="1712913" cy="290513"/>
          </a:xfrm>
        </p:spPr>
        <p:txBody>
          <a:bodyPr/>
          <a:lstStyle>
            <a:lvl1pPr>
              <a:buFontTx/>
              <a:buNone/>
              <a:defRPr sz="1000"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页脚占位符 5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Tx/>
              <a:buNone/>
              <a:defRPr sz="1000" b="0" noProof="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circl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850" y="238125"/>
            <a:ext cx="6477000" cy="8683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438275"/>
            <a:ext cx="8229600" cy="47339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日期占位符 3"/>
          <p:cNvSpPr>
            <a:spLocks noGrp="1"/>
          </p:cNvSpPr>
          <p:nvPr>
            <p:ph type="dt" sz="half" idx="2"/>
          </p:nvPr>
        </p:nvSpPr>
        <p:spPr>
          <a:xfrm>
            <a:off x="3048000" y="6311900"/>
            <a:ext cx="1712913" cy="290513"/>
          </a:xfrm>
        </p:spPr>
        <p:txBody>
          <a:bodyPr/>
          <a:lstStyle>
            <a:lvl1pPr>
              <a:buFontTx/>
              <a:buNone/>
              <a:defRPr sz="1000"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Tx/>
              <a:buNone/>
              <a:defRPr sz="1000" b="0" noProof="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circl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850" y="238125"/>
            <a:ext cx="6477000" cy="8683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438275"/>
            <a:ext cx="4038600" cy="473392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438275"/>
            <a:ext cx="4038600" cy="22907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881438"/>
            <a:ext cx="4038600" cy="2290762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7" name="日期占位符 5"/>
          <p:cNvSpPr>
            <a:spLocks noGrp="1"/>
          </p:cNvSpPr>
          <p:nvPr>
            <p:ph type="dt" sz="half" idx="12"/>
          </p:nvPr>
        </p:nvSpPr>
        <p:spPr>
          <a:xfrm>
            <a:off x="3048000" y="6311900"/>
            <a:ext cx="1712913" cy="290513"/>
          </a:xfrm>
        </p:spPr>
        <p:txBody>
          <a:bodyPr/>
          <a:lstStyle>
            <a:lvl1pPr>
              <a:buFontTx/>
              <a:buNone/>
              <a:defRPr sz="1000"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页脚占位符 6"/>
          <p:cNvSpPr>
            <a:spLocks noGrp="1"/>
          </p:cNvSpPr>
          <p:nvPr>
            <p:ph type="ftr" sz="quarter" idx="1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Tx/>
              <a:buNone/>
              <a:defRPr sz="1000" b="0" noProof="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灯片编号占位符 7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66838"/>
            <a:ext cx="4032504" cy="4948237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366838"/>
            <a:ext cx="4032504" cy="4948237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1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1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>
                <a:cs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广东轻工职业技术学院  计算机工程系  曾凡涛   </a:t>
            </a:r>
          </a:p>
        </p:txBody>
      </p:sp>
      <p:sp>
        <p:nvSpPr>
          <p:cNvPr id="1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17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矩形 1048"/>
          <p:cNvSpPr/>
          <p:nvPr/>
        </p:nvSpPr>
        <p:spPr>
          <a:xfrm>
            <a:off x="0" y="11113"/>
            <a:ext cx="9064625" cy="1185862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rgbClr val="13518A"/>
              </a:gs>
            </a:gsLst>
            <a:lin ang="0" scaled="1"/>
            <a:tileRect/>
          </a:gradFill>
          <a:ln w="9525">
            <a:noFill/>
          </a:ln>
        </p:spPr>
        <p:txBody>
          <a:bodyPr anchor="t" anchorCtr="0"/>
          <a:lstStyle/>
          <a:p>
            <a:pPr lvl="0" algn="ctr" eaLnBrk="0" hangingPunct="0"/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027" name="矩形 1039"/>
          <p:cNvSpPr/>
          <p:nvPr/>
        </p:nvSpPr>
        <p:spPr>
          <a:xfrm>
            <a:off x="0" y="6453188"/>
            <a:ext cx="9129713" cy="404812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anchor="t" anchorCtr="0"/>
          <a:lstStyle/>
          <a:p>
            <a:pPr lvl="0" algn="ctr" eaLnBrk="0" hangingPunct="0"/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600" b="1" noProof="1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广东轻工职业技术学院  计算机工程系  曾凡涛   </a:t>
            </a: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200" b="1">
                <a:latin typeface="Verdana" panose="020B0604030504040204" pitchFamily="34" charset="0"/>
              </a:defRPr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2" name="标题 1025"/>
          <p:cNvSpPr>
            <a:spLocks noGrp="1"/>
          </p:cNvSpPr>
          <p:nvPr>
            <p:ph type="title"/>
          </p:nvPr>
        </p:nvSpPr>
        <p:spPr>
          <a:xfrm>
            <a:off x="304800" y="350838"/>
            <a:ext cx="8305800" cy="5635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网站后台开发</a:t>
            </a:r>
            <a:r>
              <a:rPr lang="en-US" altLang="zh-CN" dirty="0"/>
              <a:t>---PHP</a:t>
            </a:r>
            <a:r>
              <a:rPr lang="zh-CN" altLang="en-US" dirty="0"/>
              <a:t>语法基础</a:t>
            </a:r>
          </a:p>
        </p:txBody>
      </p:sp>
      <p:sp>
        <p:nvSpPr>
          <p:cNvPr id="1031" name="矩形 1046"/>
          <p:cNvSpPr/>
          <p:nvPr/>
        </p:nvSpPr>
        <p:spPr>
          <a:xfrm>
            <a:off x="100013" y="1198563"/>
            <a:ext cx="8948737" cy="100012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100000">
                <a:srgbClr val="FFFFFF"/>
              </a:gs>
            </a:gsLst>
            <a:lin ang="5400000" scaled="1"/>
            <a:tileRect/>
          </a:gradFill>
          <a:ln w="9525">
            <a:noFill/>
          </a:ln>
        </p:spPr>
        <p:txBody>
          <a:bodyPr anchor="t" anchorCtr="0"/>
          <a:lstStyle/>
          <a:p>
            <a:pPr lvl="0" algn="ctr" eaLnBrk="0" hangingPunct="0"/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032" name="文本占位符 1026"/>
          <p:cNvSpPr>
            <a:spLocks noGrp="1"/>
          </p:cNvSpPr>
          <p:nvPr>
            <p:ph type="body"/>
          </p:nvPr>
        </p:nvSpPr>
        <p:spPr>
          <a:xfrm>
            <a:off x="457200" y="1366838"/>
            <a:ext cx="8229600" cy="4948237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33" name="矩形 1049"/>
          <p:cNvSpPr/>
          <p:nvPr/>
        </p:nvSpPr>
        <p:spPr>
          <a:xfrm>
            <a:off x="7086600" y="33338"/>
            <a:ext cx="2000250" cy="1150937"/>
          </a:xfrm>
          <a:prstGeom prst="rect">
            <a:avLst/>
          </a:prstGeom>
          <a:blipFill rotWithShape="1">
            <a:blip r:embed="rId17"/>
            <a:stretch>
              <a:fillRect/>
            </a:stretch>
          </a:blipFill>
          <a:ln w="9525">
            <a:noFill/>
          </a:ln>
        </p:spPr>
        <p:txBody>
          <a:bodyPr anchor="t" anchorCtr="0"/>
          <a:lstStyle/>
          <a:p>
            <a:pPr lvl="0" algn="ctr" eaLnBrk="0" hangingPunct="0"/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grpSp>
        <p:nvGrpSpPr>
          <p:cNvPr id="1034" name="组合 1040"/>
          <p:cNvGrpSpPr/>
          <p:nvPr/>
        </p:nvGrpSpPr>
        <p:grpSpPr>
          <a:xfrm>
            <a:off x="-15875" y="0"/>
            <a:ext cx="9166225" cy="6859588"/>
            <a:chOff x="0" y="0"/>
            <a:chExt cx="5764" cy="4321"/>
          </a:xfrm>
        </p:grpSpPr>
        <p:sp>
          <p:nvSpPr>
            <p:cNvPr id="1035" name="圆角矩形 1041"/>
            <p:cNvSpPr/>
            <p:nvPr/>
          </p:nvSpPr>
          <p:spPr>
            <a:xfrm>
              <a:off x="27" y="24"/>
              <a:ext cx="5712" cy="4274"/>
            </a:xfrm>
            <a:prstGeom prst="roundRect">
              <a:avLst>
                <a:gd name="adj" fmla="val 6227"/>
              </a:avLst>
            </a:prstGeom>
            <a:noFill/>
            <a:ln w="762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lvl="0" algn="ctr" eaLnBrk="0" hangingPunct="0"/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1036" name="任意多边形 1042"/>
            <p:cNvSpPr/>
            <p:nvPr/>
          </p:nvSpPr>
          <p:spPr>
            <a:xfrm>
              <a:off x="0" y="0"/>
              <a:ext cx="288" cy="282"/>
            </a:xfrm>
            <a:custGeom>
              <a:avLst/>
              <a:gdLst/>
              <a:ahLst/>
              <a:cxnLst>
                <a:cxn ang="0">
                  <a:pos x="2" y="282"/>
                </a:cxn>
                <a:cxn ang="0">
                  <a:pos x="82" y="144"/>
                </a:cxn>
                <a:cxn ang="0">
                  <a:pos x="165" y="36"/>
                </a:cxn>
                <a:cxn ang="0">
                  <a:pos x="288" y="0"/>
                </a:cxn>
                <a:cxn ang="0">
                  <a:pos x="0" y="0"/>
                </a:cxn>
              </a:cxnLst>
              <a:rect l="0" t="0" r="0" b="0"/>
              <a:pathLst>
                <a:path w="288" h="282">
                  <a:moveTo>
                    <a:pt x="2" y="282"/>
                  </a:moveTo>
                  <a:lnTo>
                    <a:pt x="82" y="144"/>
                  </a:lnTo>
                  <a:lnTo>
                    <a:pt x="165" y="36"/>
                  </a:lnTo>
                  <a:lnTo>
                    <a:pt x="288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7" name="任意多边形 1043"/>
            <p:cNvSpPr/>
            <p:nvPr/>
          </p:nvSpPr>
          <p:spPr>
            <a:xfrm>
              <a:off x="5" y="3985"/>
              <a:ext cx="244" cy="336"/>
            </a:xfrm>
            <a:custGeom>
              <a:avLst/>
              <a:gdLst/>
              <a:ahLst/>
              <a:cxnLst>
                <a:cxn ang="0">
                  <a:pos x="266" y="335"/>
                </a:cxn>
                <a:cxn ang="0">
                  <a:pos x="145" y="239"/>
                </a:cxn>
                <a:cxn ang="0">
                  <a:pos x="30" y="144"/>
                </a:cxn>
                <a:cxn ang="0">
                  <a:pos x="0" y="0"/>
                </a:cxn>
                <a:cxn ang="0">
                  <a:pos x="1" y="336"/>
                </a:cxn>
              </a:cxnLst>
              <a:rect l="0" t="0" r="0" b="0"/>
              <a:pathLst>
                <a:path w="243" h="336">
                  <a:moveTo>
                    <a:pt x="243" y="335"/>
                  </a:moveTo>
                  <a:lnTo>
                    <a:pt x="122" y="239"/>
                  </a:lnTo>
                  <a:lnTo>
                    <a:pt x="30" y="144"/>
                  </a:lnTo>
                  <a:lnTo>
                    <a:pt x="0" y="0"/>
                  </a:lnTo>
                  <a:lnTo>
                    <a:pt x="1" y="336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8" name="任意多边形 1044"/>
            <p:cNvSpPr/>
            <p:nvPr/>
          </p:nvSpPr>
          <p:spPr>
            <a:xfrm>
              <a:off x="5511" y="4029"/>
              <a:ext cx="253" cy="290"/>
            </a:xfrm>
            <a:custGeom>
              <a:avLst/>
              <a:gdLst/>
              <a:ahLst/>
              <a:cxnLst>
                <a:cxn ang="0">
                  <a:pos x="1685" y="0"/>
                </a:cxn>
                <a:cxn ang="0">
                  <a:pos x="1203" y="144"/>
                </a:cxn>
                <a:cxn ang="0">
                  <a:pos x="727" y="253"/>
                </a:cxn>
                <a:cxn ang="0">
                  <a:pos x="0" y="290"/>
                </a:cxn>
                <a:cxn ang="0">
                  <a:pos x="1702" y="287"/>
                </a:cxn>
              </a:cxnLst>
              <a:rect l="0" t="0" r="0" b="0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9" name="任意多边形 1045"/>
            <p:cNvSpPr/>
            <p:nvPr/>
          </p:nvSpPr>
          <p:spPr>
            <a:xfrm>
              <a:off x="5472" y="0"/>
              <a:ext cx="288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4" y="82"/>
                </a:cxn>
                <a:cxn ang="0">
                  <a:pos x="252" y="165"/>
                </a:cxn>
                <a:cxn ang="0">
                  <a:pos x="288" y="288"/>
                </a:cxn>
                <a:cxn ang="0">
                  <a:pos x="288" y="0"/>
                </a:cxn>
              </a:cxnLst>
              <a:rect l="0" t="0" r="0" b="0"/>
              <a:pathLst>
                <a:path w="288" h="288">
                  <a:moveTo>
                    <a:pt x="0" y="0"/>
                  </a:moveTo>
                  <a:lnTo>
                    <a:pt x="144" y="82"/>
                  </a:lnTo>
                  <a:lnTo>
                    <a:pt x="252" y="165"/>
                  </a:lnTo>
                  <a:lnTo>
                    <a:pt x="288" y="288"/>
                  </a:lnTo>
                  <a:lnTo>
                    <a:pt x="288" y="0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040" name="图片 1061" descr="轻院校徽2"/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4643438" y="6423025"/>
            <a:ext cx="3843337" cy="4349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78" r:id="rId15"/>
  </p:sldLayoutIdLst>
  <p:transition spd="med">
    <p:circle/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2pPr>
      <a:lvl3pPr marL="914400" lvl="2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3pPr>
      <a:lvl4pPr marL="1371600" lvl="3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4pPr>
      <a:lvl5pPr marL="1828800" lvl="4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5pPr>
      <a:lvl6pPr marL="2286000" lvl="5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6pPr>
      <a:lvl7pPr marL="2743200" lvl="6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7pPr>
      <a:lvl8pPr marL="3200400" lvl="7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8pPr>
      <a:lvl9pPr marL="3657600" lvl="8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矩形 1048"/>
          <p:cNvSpPr/>
          <p:nvPr/>
        </p:nvSpPr>
        <p:spPr>
          <a:xfrm>
            <a:off x="0" y="11113"/>
            <a:ext cx="9064625" cy="1185862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rgbClr val="13518A"/>
              </a:gs>
            </a:gsLst>
            <a:lin ang="0" scaled="1"/>
            <a:tileRect/>
          </a:gradFill>
          <a:ln w="9525">
            <a:noFill/>
          </a:ln>
        </p:spPr>
        <p:txBody>
          <a:bodyPr anchor="t" anchorCtr="0"/>
          <a:lstStyle/>
          <a:p>
            <a:pPr lvl="0" algn="ctr" eaLnBrk="0" hangingPunct="0"/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051" name="矩形 1039"/>
          <p:cNvSpPr/>
          <p:nvPr/>
        </p:nvSpPr>
        <p:spPr>
          <a:xfrm>
            <a:off x="0" y="6453188"/>
            <a:ext cx="9129713" cy="404812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anchor="t" anchorCtr="0"/>
          <a:lstStyle/>
          <a:p>
            <a:pPr lvl="0" algn="ctr" eaLnBrk="0" hangingPunct="0"/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92500" y="3644900"/>
            <a:ext cx="4927600" cy="3206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600" b="1" noProof="1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广东轻工职业技术学院  计算机工程系  曾凡涛   </a:t>
            </a: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509588" y="6443663"/>
            <a:ext cx="914400" cy="31591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200" b="1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2054" name="标题 1025"/>
          <p:cNvSpPr>
            <a:spLocks noGrp="1"/>
          </p:cNvSpPr>
          <p:nvPr>
            <p:ph type="title"/>
          </p:nvPr>
        </p:nvSpPr>
        <p:spPr>
          <a:xfrm>
            <a:off x="304800" y="350838"/>
            <a:ext cx="8305800" cy="5635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网站后台开发</a:t>
            </a:r>
            <a:r>
              <a:rPr lang="en-US" altLang="zh-CN" dirty="0"/>
              <a:t>---PHP</a:t>
            </a:r>
            <a:r>
              <a:rPr lang="zh-CN" altLang="en-US" dirty="0"/>
              <a:t>语法基础</a:t>
            </a:r>
          </a:p>
        </p:txBody>
      </p:sp>
      <p:sp>
        <p:nvSpPr>
          <p:cNvPr id="2055" name="矩形 1046"/>
          <p:cNvSpPr/>
          <p:nvPr/>
        </p:nvSpPr>
        <p:spPr>
          <a:xfrm>
            <a:off x="100013" y="1198563"/>
            <a:ext cx="8948737" cy="100012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100000">
                <a:srgbClr val="FFFFFF"/>
              </a:gs>
            </a:gsLst>
            <a:lin ang="5400000" scaled="1"/>
            <a:tileRect/>
          </a:gradFill>
          <a:ln w="9525">
            <a:noFill/>
          </a:ln>
        </p:spPr>
        <p:txBody>
          <a:bodyPr anchor="t" anchorCtr="0"/>
          <a:lstStyle/>
          <a:p>
            <a:pPr lvl="0" algn="ctr" eaLnBrk="0" hangingPunct="0"/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056" name="文本占位符 1026"/>
          <p:cNvSpPr>
            <a:spLocks noGrp="1"/>
          </p:cNvSpPr>
          <p:nvPr>
            <p:ph type="body"/>
          </p:nvPr>
        </p:nvSpPr>
        <p:spPr>
          <a:xfrm>
            <a:off x="457200" y="1366838"/>
            <a:ext cx="8229600" cy="4948237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2057" name="矩形 1049"/>
          <p:cNvSpPr/>
          <p:nvPr/>
        </p:nvSpPr>
        <p:spPr>
          <a:xfrm>
            <a:off x="7086600" y="33338"/>
            <a:ext cx="2000250" cy="1150937"/>
          </a:xfrm>
          <a:prstGeom prst="rect">
            <a:avLst/>
          </a:prstGeom>
          <a:blipFill rotWithShape="1">
            <a:blip r:embed="rId16"/>
            <a:stretch>
              <a:fillRect/>
            </a:stretch>
          </a:blipFill>
          <a:ln w="9525">
            <a:noFill/>
          </a:ln>
        </p:spPr>
        <p:txBody>
          <a:bodyPr anchor="t" anchorCtr="0"/>
          <a:lstStyle/>
          <a:p>
            <a:pPr lvl="0" algn="ctr" eaLnBrk="0" hangingPunct="0"/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grpSp>
        <p:nvGrpSpPr>
          <p:cNvPr id="2058" name="组合 1040"/>
          <p:cNvGrpSpPr/>
          <p:nvPr/>
        </p:nvGrpSpPr>
        <p:grpSpPr>
          <a:xfrm>
            <a:off x="-15875" y="0"/>
            <a:ext cx="9166225" cy="6859588"/>
            <a:chOff x="0" y="0"/>
            <a:chExt cx="5764" cy="4321"/>
          </a:xfrm>
        </p:grpSpPr>
        <p:sp>
          <p:nvSpPr>
            <p:cNvPr id="2059" name="圆角矩形 1041"/>
            <p:cNvSpPr/>
            <p:nvPr/>
          </p:nvSpPr>
          <p:spPr>
            <a:xfrm>
              <a:off x="27" y="24"/>
              <a:ext cx="5712" cy="4274"/>
            </a:xfrm>
            <a:prstGeom prst="roundRect">
              <a:avLst>
                <a:gd name="adj" fmla="val 6227"/>
              </a:avLst>
            </a:prstGeom>
            <a:noFill/>
            <a:ln w="762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lvl="0" algn="ctr" eaLnBrk="0" hangingPunct="0"/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2060" name="任意多边形 1042"/>
            <p:cNvSpPr/>
            <p:nvPr/>
          </p:nvSpPr>
          <p:spPr>
            <a:xfrm>
              <a:off x="0" y="0"/>
              <a:ext cx="288" cy="282"/>
            </a:xfrm>
            <a:custGeom>
              <a:avLst/>
              <a:gdLst/>
              <a:ahLst/>
              <a:cxnLst>
                <a:cxn ang="0">
                  <a:pos x="2" y="282"/>
                </a:cxn>
                <a:cxn ang="0">
                  <a:pos x="82" y="144"/>
                </a:cxn>
                <a:cxn ang="0">
                  <a:pos x="165" y="36"/>
                </a:cxn>
                <a:cxn ang="0">
                  <a:pos x="288" y="0"/>
                </a:cxn>
                <a:cxn ang="0">
                  <a:pos x="0" y="0"/>
                </a:cxn>
              </a:cxnLst>
              <a:rect l="0" t="0" r="0" b="0"/>
              <a:pathLst>
                <a:path w="288" h="282">
                  <a:moveTo>
                    <a:pt x="2" y="282"/>
                  </a:moveTo>
                  <a:lnTo>
                    <a:pt x="82" y="144"/>
                  </a:lnTo>
                  <a:lnTo>
                    <a:pt x="165" y="36"/>
                  </a:lnTo>
                  <a:lnTo>
                    <a:pt x="288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" name="任意多边形 1043"/>
            <p:cNvSpPr/>
            <p:nvPr/>
          </p:nvSpPr>
          <p:spPr>
            <a:xfrm>
              <a:off x="5" y="3985"/>
              <a:ext cx="244" cy="336"/>
            </a:xfrm>
            <a:custGeom>
              <a:avLst/>
              <a:gdLst/>
              <a:ahLst/>
              <a:cxnLst>
                <a:cxn ang="0">
                  <a:pos x="266" y="335"/>
                </a:cxn>
                <a:cxn ang="0">
                  <a:pos x="145" y="239"/>
                </a:cxn>
                <a:cxn ang="0">
                  <a:pos x="30" y="144"/>
                </a:cxn>
                <a:cxn ang="0">
                  <a:pos x="0" y="0"/>
                </a:cxn>
                <a:cxn ang="0">
                  <a:pos x="1" y="336"/>
                </a:cxn>
              </a:cxnLst>
              <a:rect l="0" t="0" r="0" b="0"/>
              <a:pathLst>
                <a:path w="243" h="336">
                  <a:moveTo>
                    <a:pt x="243" y="335"/>
                  </a:moveTo>
                  <a:lnTo>
                    <a:pt x="122" y="239"/>
                  </a:lnTo>
                  <a:lnTo>
                    <a:pt x="30" y="144"/>
                  </a:lnTo>
                  <a:lnTo>
                    <a:pt x="0" y="0"/>
                  </a:lnTo>
                  <a:lnTo>
                    <a:pt x="1" y="336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" name="任意多边形 1044"/>
            <p:cNvSpPr/>
            <p:nvPr/>
          </p:nvSpPr>
          <p:spPr>
            <a:xfrm>
              <a:off x="5511" y="4029"/>
              <a:ext cx="253" cy="290"/>
            </a:xfrm>
            <a:custGeom>
              <a:avLst/>
              <a:gdLst/>
              <a:ahLst/>
              <a:cxnLst>
                <a:cxn ang="0">
                  <a:pos x="1685" y="0"/>
                </a:cxn>
                <a:cxn ang="0">
                  <a:pos x="1203" y="144"/>
                </a:cxn>
                <a:cxn ang="0">
                  <a:pos x="727" y="253"/>
                </a:cxn>
                <a:cxn ang="0">
                  <a:pos x="0" y="290"/>
                </a:cxn>
                <a:cxn ang="0">
                  <a:pos x="1702" y="287"/>
                </a:cxn>
              </a:cxnLst>
              <a:rect l="0" t="0" r="0" b="0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" name="任意多边形 1045"/>
            <p:cNvSpPr/>
            <p:nvPr/>
          </p:nvSpPr>
          <p:spPr>
            <a:xfrm>
              <a:off x="5472" y="0"/>
              <a:ext cx="288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4" y="82"/>
                </a:cxn>
                <a:cxn ang="0">
                  <a:pos x="252" y="165"/>
                </a:cxn>
                <a:cxn ang="0">
                  <a:pos x="288" y="288"/>
                </a:cxn>
                <a:cxn ang="0">
                  <a:pos x="288" y="0"/>
                </a:cxn>
              </a:cxnLst>
              <a:rect l="0" t="0" r="0" b="0"/>
              <a:pathLst>
                <a:path w="288" h="288">
                  <a:moveTo>
                    <a:pt x="0" y="0"/>
                  </a:moveTo>
                  <a:lnTo>
                    <a:pt x="144" y="82"/>
                  </a:lnTo>
                  <a:lnTo>
                    <a:pt x="252" y="165"/>
                  </a:lnTo>
                  <a:lnTo>
                    <a:pt x="288" y="288"/>
                  </a:lnTo>
                  <a:lnTo>
                    <a:pt x="288" y="0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064" name="图片 1061" descr="轻院校徽2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4643438" y="6423025"/>
            <a:ext cx="3843337" cy="4349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</p:sldLayoutIdLst>
  <p:transition spd="med">
    <p:circle/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2pPr>
      <a:lvl3pPr marL="914400" lvl="2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3pPr>
      <a:lvl4pPr marL="1371600" lvl="3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4pPr>
      <a:lvl5pPr marL="1828800" lvl="4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5pPr>
      <a:lvl6pPr marL="2286000" lvl="5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6pPr>
      <a:lvl7pPr marL="2743200" lvl="6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7pPr>
      <a:lvl8pPr marL="3200400" lvl="7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8pPr>
      <a:lvl9pPr marL="3657600" lvl="8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标题 2049"/>
          <p:cNvSpPr>
            <a:spLocks noGrp="1"/>
          </p:cNvSpPr>
          <p:nvPr>
            <p:ph type="ctrTitle" hasCustomPrompt="1"/>
          </p:nvPr>
        </p:nvSpPr>
        <p:spPr/>
        <p:txBody>
          <a:bodyPr anchor="ctr" anchorCtr="0"/>
          <a:lstStyle/>
          <a:p>
            <a:pPr>
              <a:buClrTx/>
              <a:buSzTx/>
              <a:buFontTx/>
            </a:pPr>
            <a:r>
              <a:rPr lang="zh-CN" altLang="en-US" kern="1200">
                <a:latin typeface="+mj-lt"/>
                <a:ea typeface="+mj-ea"/>
                <a:cs typeface="+mj-cs"/>
              </a:rPr>
              <a:t>数据库应用技术</a:t>
            </a:r>
          </a:p>
        </p:txBody>
      </p:sp>
      <p:sp>
        <p:nvSpPr>
          <p:cNvPr id="32770" name="文本框 1"/>
          <p:cNvSpPr txBox="1"/>
          <p:nvPr/>
        </p:nvSpPr>
        <p:spPr>
          <a:xfrm>
            <a:off x="971550" y="1484313"/>
            <a:ext cx="4572000" cy="392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70000"/>
              </a:lnSpc>
              <a:buSzPct val="60000"/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－达梦数据库</a:t>
            </a:r>
            <a:r>
              <a:rPr lang="en-US" altLang="zh-CN" sz="2800" b="1" dirty="0">
                <a:latin typeface="Arial" panose="020B0604020202020204" pitchFamily="34" charset="0"/>
              </a:rPr>
              <a:t>DM8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－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372225" y="3573145"/>
            <a:ext cx="274383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kumimoji="1" lang="zh-CN" altLang="en-US" b="1" dirty="0">
                <a:solidFill>
                  <a:schemeClr val="bg1"/>
                </a:solidFill>
                <a:latin typeface="+mn-lt"/>
                <a:ea typeface="+mn-ea"/>
                <a:sym typeface="+mn-ea"/>
              </a:rPr>
              <a:t>项目</a:t>
            </a:r>
            <a:r>
              <a:rPr kumimoji="1" lang="en-US" altLang="zh-CN" b="1" dirty="0">
                <a:solidFill>
                  <a:schemeClr val="bg1"/>
                </a:solidFill>
                <a:latin typeface="+mn-lt"/>
                <a:ea typeface="+mn-ea"/>
                <a:sym typeface="+mn-ea"/>
              </a:rPr>
              <a:t>9 </a:t>
            </a:r>
            <a:r>
              <a:rPr kumimoji="1" lang="zh-CN" altLang="en-US" b="1" dirty="0">
                <a:latin typeface="+mn-lt"/>
                <a:ea typeface="+mn-ea"/>
                <a:sym typeface="+mn-ea"/>
              </a:rPr>
              <a:t>开发接口</a:t>
            </a:r>
            <a:endParaRPr kumimoji="1" lang="zh-CN" altLang="en-US" b="1" dirty="0">
              <a:solidFill>
                <a:schemeClr val="bg1"/>
              </a:solidFill>
              <a:latin typeface="+mn-lt"/>
              <a:ea typeface="+mn-ea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6443980" y="4293235"/>
            <a:ext cx="274383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kumimoji="1" lang="zh-CN" altLang="en-US" b="1" dirty="0">
                <a:solidFill>
                  <a:schemeClr val="bg1"/>
                </a:solidFill>
                <a:latin typeface="+mn-lt"/>
                <a:ea typeface="+mn-ea"/>
                <a:sym typeface="+mn-ea"/>
              </a:rPr>
              <a:t>作者：李超</a:t>
            </a:r>
          </a:p>
        </p:txBody>
      </p:sp>
    </p:spTree>
  </p:cSld>
  <p:clrMapOvr>
    <a:masterClrMapping/>
  </p:clrMapOvr>
  <p:transition spd="med">
    <p:circl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CCD119-906F-5DE1-7984-623C7741A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9.1.1</a:t>
            </a:r>
            <a:r>
              <a:rPr lang="zh-CN" altLang="en-US" dirty="0"/>
              <a:t>建立</a:t>
            </a:r>
            <a:r>
              <a:rPr lang="en-US" altLang="zh-CN" dirty="0"/>
              <a:t>JDBC</a:t>
            </a:r>
            <a:r>
              <a:rPr lang="zh-CN" altLang="en-US" dirty="0"/>
              <a:t>连接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11ECF1A-B4FA-06BD-4F37-FFD5E96D23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1800" dirty="0"/>
              <a:t>通过以下代码建立与</a:t>
            </a:r>
            <a:r>
              <a:rPr lang="en-US" altLang="zh-CN" sz="1800" dirty="0"/>
              <a:t>DM</a:t>
            </a:r>
            <a:r>
              <a:rPr lang="zh-CN" altLang="en-US" sz="1800" dirty="0"/>
              <a:t>数据库的连接。</a:t>
            </a:r>
          </a:p>
          <a:p>
            <a:pPr marL="0" indent="0">
              <a:buNone/>
            </a:pPr>
            <a:r>
              <a:rPr lang="en-US" altLang="zh-CN" sz="1800" dirty="0"/>
              <a:t>//</a:t>
            </a:r>
            <a:r>
              <a:rPr lang="zh-CN" altLang="en-US" sz="1800" dirty="0"/>
              <a:t>定义 </a:t>
            </a:r>
            <a:r>
              <a:rPr lang="en-US" altLang="zh-CN" sz="1800" dirty="0"/>
              <a:t>DM JDBC</a:t>
            </a:r>
            <a:r>
              <a:rPr lang="zh-CN" altLang="en-US" sz="1800" dirty="0"/>
              <a:t>驱动串</a:t>
            </a:r>
          </a:p>
          <a:p>
            <a:pPr marL="0" indent="0">
              <a:buNone/>
            </a:pPr>
            <a:r>
              <a:rPr lang="en-US" altLang="zh-CN" sz="1800" dirty="0"/>
              <a:t>String </a:t>
            </a:r>
            <a:r>
              <a:rPr lang="en-US" altLang="zh-CN" sz="1800" dirty="0" err="1"/>
              <a:t>jdbcString</a:t>
            </a:r>
            <a:r>
              <a:rPr lang="en-US" altLang="zh-CN" sz="1800" dirty="0"/>
              <a:t> = "</a:t>
            </a:r>
            <a:r>
              <a:rPr lang="en-US" altLang="zh-CN" sz="1800" dirty="0" err="1"/>
              <a:t>dm.jdbc.driver.DmDriver</a:t>
            </a:r>
            <a:r>
              <a:rPr lang="en-US" altLang="zh-CN" sz="1800" dirty="0"/>
              <a:t>";</a:t>
            </a:r>
          </a:p>
          <a:p>
            <a:pPr marL="0" indent="0">
              <a:buNone/>
            </a:pPr>
            <a:r>
              <a:rPr lang="en-US" altLang="zh-CN" sz="1800" dirty="0"/>
              <a:t>//</a:t>
            </a:r>
            <a:r>
              <a:rPr lang="zh-CN" altLang="en-US" sz="1800" dirty="0"/>
              <a:t>定义 </a:t>
            </a:r>
            <a:r>
              <a:rPr lang="en-US" altLang="zh-CN" sz="1800" dirty="0"/>
              <a:t>DM URL </a:t>
            </a:r>
            <a:r>
              <a:rPr lang="zh-CN" altLang="en-US" sz="1800" dirty="0"/>
              <a:t>连接串</a:t>
            </a:r>
          </a:p>
          <a:p>
            <a:pPr marL="0" indent="0">
              <a:buNone/>
            </a:pPr>
            <a:r>
              <a:rPr lang="en-US" altLang="zh-CN" sz="1800" dirty="0"/>
              <a:t>String </a:t>
            </a:r>
            <a:r>
              <a:rPr lang="en-US" altLang="zh-CN" sz="1800" dirty="0" err="1"/>
              <a:t>urlString</a:t>
            </a:r>
            <a:r>
              <a:rPr lang="en-US" altLang="zh-CN" sz="1800" dirty="0"/>
              <a:t> = "</a:t>
            </a:r>
            <a:r>
              <a:rPr lang="en-US" altLang="zh-CN" sz="1800" dirty="0" err="1"/>
              <a:t>jdbc:dm</a:t>
            </a:r>
            <a:r>
              <a:rPr lang="en-US" altLang="zh-CN" sz="1800" dirty="0"/>
              <a:t>://localhost:5236";</a:t>
            </a:r>
          </a:p>
          <a:p>
            <a:pPr marL="0" indent="0">
              <a:buNone/>
            </a:pPr>
            <a:r>
              <a:rPr lang="en-US" altLang="zh-CN" sz="1800" dirty="0"/>
              <a:t>//</a:t>
            </a:r>
            <a:r>
              <a:rPr lang="zh-CN" altLang="en-US" sz="1800" dirty="0"/>
              <a:t>定义连接用户名</a:t>
            </a:r>
          </a:p>
          <a:p>
            <a:pPr marL="0" indent="0">
              <a:buNone/>
            </a:pPr>
            <a:r>
              <a:rPr lang="en-US" altLang="zh-CN" sz="1800" dirty="0"/>
              <a:t>String </a:t>
            </a:r>
            <a:r>
              <a:rPr lang="en-US" altLang="zh-CN" sz="1800" dirty="0" err="1"/>
              <a:t>userName</a:t>
            </a:r>
            <a:r>
              <a:rPr lang="en-US" altLang="zh-CN" sz="1800" dirty="0"/>
              <a:t> = "SYSDBA";</a:t>
            </a:r>
          </a:p>
          <a:p>
            <a:pPr marL="0" indent="0">
              <a:buNone/>
            </a:pPr>
            <a:r>
              <a:rPr lang="en-US" altLang="zh-CN" sz="1800" dirty="0"/>
              <a:t>//</a:t>
            </a:r>
            <a:r>
              <a:rPr lang="zh-CN" altLang="en-US" sz="1800" dirty="0"/>
              <a:t>定义连接用户口令</a:t>
            </a:r>
          </a:p>
          <a:p>
            <a:pPr marL="0" indent="0">
              <a:buNone/>
            </a:pPr>
            <a:r>
              <a:rPr lang="en-US" altLang="zh-CN" sz="1800" dirty="0"/>
              <a:t>String password = "SYSDBA";</a:t>
            </a:r>
          </a:p>
          <a:p>
            <a:pPr marL="0" indent="0">
              <a:buNone/>
            </a:pPr>
            <a:r>
              <a:rPr lang="en-US" altLang="zh-CN" sz="1800" dirty="0"/>
              <a:t>//</a:t>
            </a:r>
            <a:r>
              <a:rPr lang="zh-CN" altLang="en-US" sz="1800" dirty="0"/>
              <a:t>定义连接对象</a:t>
            </a:r>
          </a:p>
          <a:p>
            <a:pPr marL="0" indent="0">
              <a:buNone/>
            </a:pPr>
            <a:r>
              <a:rPr lang="en-US" altLang="zh-CN" sz="1800" dirty="0"/>
              <a:t>Connection conn = null;</a:t>
            </a:r>
          </a:p>
          <a:p>
            <a:pPr marL="0" indent="0">
              <a:buNone/>
            </a:pPr>
            <a:r>
              <a:rPr lang="en-US" altLang="zh-CN" sz="1800" dirty="0"/>
              <a:t>//</a:t>
            </a:r>
            <a:r>
              <a:rPr lang="zh-CN" altLang="en-US" sz="1800" dirty="0"/>
              <a:t>加载</a:t>
            </a:r>
            <a:r>
              <a:rPr lang="en-US" altLang="zh-CN" sz="1800" dirty="0"/>
              <a:t>JDBC</a:t>
            </a:r>
            <a:r>
              <a:rPr lang="zh-CN" altLang="en-US" sz="1800" dirty="0"/>
              <a:t>驱动</a:t>
            </a:r>
          </a:p>
          <a:p>
            <a:pPr marL="0" indent="0">
              <a:buNone/>
            </a:pPr>
            <a:r>
              <a:rPr lang="en-US" altLang="zh-CN" sz="1800" dirty="0" err="1"/>
              <a:t>Class.forName</a:t>
            </a:r>
            <a:r>
              <a:rPr lang="en-US" altLang="zh-CN" sz="1800" dirty="0"/>
              <a:t>(</a:t>
            </a:r>
            <a:r>
              <a:rPr lang="en-US" altLang="zh-CN" sz="1800" dirty="0" err="1"/>
              <a:t>jdbcString</a:t>
            </a:r>
            <a:r>
              <a:rPr lang="en-US" altLang="zh-CN" sz="1800" dirty="0"/>
              <a:t>);</a:t>
            </a:r>
          </a:p>
          <a:p>
            <a:pPr marL="0" indent="0">
              <a:buNone/>
            </a:pPr>
            <a:r>
              <a:rPr lang="en-US" altLang="zh-CN" sz="1800" dirty="0"/>
              <a:t>//</a:t>
            </a:r>
            <a:r>
              <a:rPr lang="zh-CN" altLang="en-US" sz="1800" dirty="0"/>
              <a:t>连接</a:t>
            </a:r>
            <a:r>
              <a:rPr lang="en-US" altLang="zh-CN" sz="1800" dirty="0"/>
              <a:t>DM</a:t>
            </a:r>
            <a:r>
              <a:rPr lang="zh-CN" altLang="en-US" sz="1800" dirty="0"/>
              <a:t>数据库</a:t>
            </a:r>
          </a:p>
          <a:p>
            <a:pPr marL="0" indent="0">
              <a:buNone/>
            </a:pPr>
            <a:r>
              <a:rPr lang="en-US" altLang="zh-CN" sz="1800" dirty="0"/>
              <a:t>conn = </a:t>
            </a:r>
            <a:r>
              <a:rPr lang="en-US" altLang="zh-CN" sz="1800" dirty="0" err="1"/>
              <a:t>DriverManager.getConnection</a:t>
            </a:r>
            <a:r>
              <a:rPr lang="en-US" altLang="zh-CN" sz="1800" dirty="0"/>
              <a:t>(</a:t>
            </a:r>
            <a:r>
              <a:rPr lang="en-US" altLang="zh-CN" sz="1800" dirty="0" err="1"/>
              <a:t>urlString</a:t>
            </a:r>
            <a:r>
              <a:rPr lang="en-US" altLang="zh-CN" sz="1800" dirty="0"/>
              <a:t>, </a:t>
            </a:r>
            <a:r>
              <a:rPr lang="en-US" altLang="zh-CN" sz="1800" dirty="0" err="1"/>
              <a:t>userName</a:t>
            </a:r>
            <a:r>
              <a:rPr lang="en-US" altLang="zh-CN" sz="1800" dirty="0"/>
              <a:t>, password);</a:t>
            </a:r>
          </a:p>
          <a:p>
            <a:pPr marL="0" indent="0">
              <a:buNone/>
            </a:pP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429057028"/>
      </p:ext>
    </p:extLst>
  </p:cSld>
  <p:clrMapOvr>
    <a:masterClrMapping/>
  </p:clrMapOvr>
  <p:transition spd="med">
    <p:circl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96784B1-2B30-4DD8-821C-2A3B722FA2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400" dirty="0"/>
              <a:t>9.1.2</a:t>
            </a:r>
            <a:r>
              <a:rPr lang="zh-CN" altLang="en-US" sz="2400" dirty="0"/>
              <a:t>创建</a:t>
            </a:r>
            <a:r>
              <a:rPr lang="en-US" altLang="zh-CN" sz="2400" dirty="0"/>
              <a:t>Statement/</a:t>
            </a:r>
            <a:r>
              <a:rPr lang="en-US" altLang="zh-CN" sz="2400" dirty="0" err="1"/>
              <a:t>PreparedStatement</a:t>
            </a:r>
            <a:r>
              <a:rPr lang="zh-CN" altLang="en-US" sz="2400" dirty="0"/>
              <a:t>对象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8C680ED-6619-6965-E49B-2E01703C2A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1800" dirty="0"/>
              <a:t>1.Statement</a:t>
            </a:r>
          </a:p>
          <a:p>
            <a:pPr marL="0" indent="0">
              <a:buNone/>
            </a:pPr>
            <a:r>
              <a:rPr lang="en-US" altLang="zh-CN" sz="1800" dirty="0"/>
              <a:t>1)</a:t>
            </a:r>
            <a:r>
              <a:rPr lang="zh-CN" altLang="en-US" sz="1800" dirty="0"/>
              <a:t>创建</a:t>
            </a:r>
            <a:r>
              <a:rPr lang="en-US" altLang="zh-CN" sz="1800" dirty="0"/>
              <a:t>Statement</a:t>
            </a:r>
            <a:r>
              <a:rPr lang="zh-CN" altLang="en-US" sz="1800" dirty="0"/>
              <a:t>对象</a:t>
            </a:r>
          </a:p>
          <a:p>
            <a:pPr marL="0" indent="0">
              <a:buNone/>
            </a:pPr>
            <a:r>
              <a:rPr lang="zh-CN" altLang="en-US" sz="1800" dirty="0"/>
              <a:t>建立连接后，</a:t>
            </a:r>
            <a:r>
              <a:rPr lang="en-US" altLang="zh-CN" sz="1800" dirty="0"/>
              <a:t>Statement </a:t>
            </a:r>
            <a:r>
              <a:rPr lang="zh-CN" altLang="en-US" sz="1800" dirty="0"/>
              <a:t>对象用 </a:t>
            </a:r>
            <a:r>
              <a:rPr lang="en-US" altLang="zh-CN" sz="1800" dirty="0"/>
              <a:t>Connection </a:t>
            </a:r>
            <a:r>
              <a:rPr lang="zh-CN" altLang="en-US" sz="1800" dirty="0"/>
              <a:t>对象的 </a:t>
            </a:r>
            <a:r>
              <a:rPr lang="en-US" altLang="zh-CN" sz="1800" dirty="0" err="1"/>
              <a:t>createStatement</a:t>
            </a:r>
            <a:r>
              <a:rPr lang="en-US" altLang="zh-CN" sz="1800" dirty="0"/>
              <a:t> </a:t>
            </a:r>
            <a:r>
              <a:rPr lang="zh-CN" altLang="en-US" sz="1800" dirty="0"/>
              <a:t>方法创建，以下代码创建 </a:t>
            </a:r>
            <a:r>
              <a:rPr lang="en-US" altLang="zh-CN" sz="1800" dirty="0"/>
              <a:t>Statement </a:t>
            </a:r>
            <a:r>
              <a:rPr lang="zh-CN" altLang="en-US" sz="1800" dirty="0"/>
              <a:t>对象：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conn = </a:t>
            </a:r>
            <a:r>
              <a:rPr lang="en-US" altLang="zh-CN" sz="1800" dirty="0" err="1">
                <a:solidFill>
                  <a:srgbClr val="FF0000"/>
                </a:solidFill>
              </a:rPr>
              <a:t>DriverManager.getConnection</a:t>
            </a:r>
            <a:r>
              <a:rPr lang="en-US" altLang="zh-CN" sz="1800" dirty="0">
                <a:solidFill>
                  <a:srgbClr val="FF0000"/>
                </a:solidFill>
              </a:rPr>
              <a:t>(</a:t>
            </a:r>
            <a:r>
              <a:rPr lang="en-US" altLang="zh-CN" sz="1800" dirty="0" err="1">
                <a:solidFill>
                  <a:srgbClr val="FF0000"/>
                </a:solidFill>
              </a:rPr>
              <a:t>urlString</a:t>
            </a:r>
            <a:r>
              <a:rPr lang="en-US" altLang="zh-CN" sz="1800" dirty="0">
                <a:solidFill>
                  <a:srgbClr val="FF0000"/>
                </a:solidFill>
              </a:rPr>
              <a:t>, </a:t>
            </a:r>
            <a:r>
              <a:rPr lang="en-US" altLang="zh-CN" sz="1800" dirty="0" err="1">
                <a:solidFill>
                  <a:srgbClr val="FF0000"/>
                </a:solidFill>
              </a:rPr>
              <a:t>userName</a:t>
            </a:r>
            <a:r>
              <a:rPr lang="en-US" altLang="zh-CN" sz="1800" dirty="0">
                <a:solidFill>
                  <a:srgbClr val="FF0000"/>
                </a:solidFill>
              </a:rPr>
              <a:t>, password);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Statement </a:t>
            </a:r>
            <a:r>
              <a:rPr lang="en-US" altLang="zh-CN" sz="1800" dirty="0" err="1">
                <a:solidFill>
                  <a:srgbClr val="FF0000"/>
                </a:solidFill>
              </a:rPr>
              <a:t>stmt</a:t>
            </a:r>
            <a:r>
              <a:rPr lang="en-US" altLang="zh-CN" sz="1800" dirty="0">
                <a:solidFill>
                  <a:srgbClr val="FF0000"/>
                </a:solidFill>
              </a:rPr>
              <a:t> = </a:t>
            </a:r>
            <a:r>
              <a:rPr lang="en-US" altLang="zh-CN" sz="1800" dirty="0" err="1">
                <a:solidFill>
                  <a:srgbClr val="FF0000"/>
                </a:solidFill>
              </a:rPr>
              <a:t>conn.createStatement</a:t>
            </a:r>
            <a:r>
              <a:rPr lang="en-US" altLang="zh-CN" sz="1800" dirty="0">
                <a:solidFill>
                  <a:srgbClr val="FF0000"/>
                </a:solidFill>
              </a:rPr>
              <a:t>();</a:t>
            </a:r>
          </a:p>
          <a:p>
            <a:pPr marL="0" indent="0">
              <a:buNone/>
            </a:pP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1540774"/>
      </p:ext>
    </p:extLst>
  </p:cSld>
  <p:clrMapOvr>
    <a:masterClrMapping/>
  </p:clrMapOvr>
  <p:transition spd="med">
    <p:circl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96784B1-2B30-4DD8-821C-2A3B722FA2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400" dirty="0"/>
              <a:t>9.1.2</a:t>
            </a:r>
            <a:r>
              <a:rPr lang="zh-CN" altLang="en-US" sz="2400" dirty="0"/>
              <a:t>创建</a:t>
            </a:r>
            <a:r>
              <a:rPr lang="en-US" altLang="zh-CN" sz="2400" dirty="0"/>
              <a:t>Statement/</a:t>
            </a:r>
            <a:r>
              <a:rPr lang="en-US" altLang="zh-CN" sz="2400" dirty="0" err="1"/>
              <a:t>PreparedStatement</a:t>
            </a:r>
            <a:r>
              <a:rPr lang="zh-CN" altLang="en-US" sz="2400" dirty="0"/>
              <a:t>对象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8C680ED-6619-6965-E49B-2E01703C2A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1800" dirty="0"/>
              <a:t>2)</a:t>
            </a:r>
            <a:r>
              <a:rPr lang="zh-CN" altLang="en-US" sz="1800" dirty="0"/>
              <a:t>使用</a:t>
            </a:r>
            <a:r>
              <a:rPr lang="en-US" altLang="zh-CN" sz="1800" dirty="0"/>
              <a:t>Statement</a:t>
            </a:r>
            <a:r>
              <a:rPr lang="zh-CN" altLang="en-US" sz="1800" dirty="0"/>
              <a:t>对象执行</a:t>
            </a:r>
          </a:p>
          <a:p>
            <a:pPr marL="0" indent="0">
              <a:buNone/>
            </a:pPr>
            <a:r>
              <a:rPr lang="zh-CN" altLang="en-US" sz="1800" dirty="0"/>
              <a:t>    </a:t>
            </a:r>
            <a:r>
              <a:rPr lang="en-US" altLang="zh-CN" sz="1800" dirty="0"/>
              <a:t>Statement </a:t>
            </a:r>
            <a:r>
              <a:rPr lang="zh-CN" altLang="en-US" sz="1800" dirty="0"/>
              <a:t>接口提供了三种执行</a:t>
            </a:r>
            <a:r>
              <a:rPr lang="en-US" altLang="zh-CN" sz="1800" dirty="0"/>
              <a:t>SQL</a:t>
            </a:r>
            <a:r>
              <a:rPr lang="zh-CN" altLang="en-US" sz="1800" dirty="0"/>
              <a:t>语句的方法：</a:t>
            </a:r>
            <a:r>
              <a:rPr lang="en-US" altLang="zh-CN" sz="1800" dirty="0" err="1"/>
              <a:t>executeQuery</a:t>
            </a:r>
            <a:r>
              <a:rPr lang="en-US" altLang="zh-CN" sz="1800" dirty="0"/>
              <a:t> </a:t>
            </a:r>
            <a:r>
              <a:rPr lang="zh-CN" altLang="en-US" sz="1800" dirty="0"/>
              <a:t>、</a:t>
            </a:r>
            <a:r>
              <a:rPr lang="en-US" altLang="zh-CN" sz="1800" dirty="0" err="1"/>
              <a:t>executeUpdate</a:t>
            </a:r>
            <a:r>
              <a:rPr lang="zh-CN" altLang="en-US" sz="1800" dirty="0"/>
              <a:t>和 </a:t>
            </a:r>
            <a:r>
              <a:rPr lang="en-US" altLang="zh-CN" sz="1800" dirty="0"/>
              <a:t>execute</a:t>
            </a:r>
            <a:r>
              <a:rPr lang="zh-CN" altLang="en-US" sz="1800" dirty="0"/>
              <a:t>。</a:t>
            </a:r>
          </a:p>
          <a:p>
            <a:pPr marL="0" indent="0">
              <a:buNone/>
            </a:pPr>
            <a:r>
              <a:rPr lang="zh-CN" altLang="en-US" sz="1800" dirty="0"/>
              <a:t>方法</a:t>
            </a:r>
            <a:r>
              <a:rPr lang="en-US" altLang="zh-CN" sz="1800" dirty="0" err="1"/>
              <a:t>executeQuery</a:t>
            </a:r>
            <a:r>
              <a:rPr lang="en-US" altLang="zh-CN" sz="1800" dirty="0"/>
              <a:t> </a:t>
            </a:r>
            <a:r>
              <a:rPr lang="zh-CN" altLang="en-US" sz="1800" dirty="0"/>
              <a:t>用于产生单个结果集的语句，例如</a:t>
            </a:r>
            <a:r>
              <a:rPr lang="en-US" altLang="zh-CN" sz="1800" dirty="0"/>
              <a:t>SELECT</a:t>
            </a:r>
            <a:r>
              <a:rPr lang="zh-CN" altLang="en-US" sz="1800" dirty="0"/>
              <a:t>语句。</a:t>
            </a:r>
          </a:p>
          <a:p>
            <a:pPr marL="0" indent="0">
              <a:buNone/>
            </a:pPr>
            <a:r>
              <a:rPr lang="zh-CN" altLang="en-US" sz="1800" dirty="0"/>
              <a:t>方法</a:t>
            </a:r>
            <a:r>
              <a:rPr lang="en-US" altLang="zh-CN" sz="1800" dirty="0" err="1"/>
              <a:t>executeUpdate</a:t>
            </a:r>
            <a:r>
              <a:rPr lang="zh-CN" altLang="en-US" sz="1800" dirty="0"/>
              <a:t>用于执行</a:t>
            </a:r>
            <a:r>
              <a:rPr lang="en-US" altLang="zh-CN" sz="1800" dirty="0"/>
              <a:t>INSERT</a:t>
            </a:r>
            <a:r>
              <a:rPr lang="zh-CN" altLang="en-US" sz="1800" dirty="0"/>
              <a:t>、</a:t>
            </a:r>
            <a:r>
              <a:rPr lang="en-US" altLang="zh-CN" sz="1800" dirty="0"/>
              <a:t>UPDATE</a:t>
            </a:r>
            <a:r>
              <a:rPr lang="zh-CN" altLang="en-US" sz="1800" dirty="0"/>
              <a:t>或</a:t>
            </a:r>
            <a:r>
              <a:rPr lang="en-US" altLang="zh-CN" sz="1800" dirty="0"/>
              <a:t>DELETE </a:t>
            </a:r>
            <a:r>
              <a:rPr lang="zh-CN" altLang="en-US" sz="1800" dirty="0"/>
              <a:t>语句以及</a:t>
            </a:r>
            <a:r>
              <a:rPr lang="en-US" altLang="zh-CN" sz="1800" dirty="0"/>
              <a:t>SQL DDL</a:t>
            </a:r>
            <a:r>
              <a:rPr lang="zh-CN" altLang="en-US" sz="1800" dirty="0"/>
              <a:t>语句，如</a:t>
            </a:r>
            <a:r>
              <a:rPr lang="en-US" altLang="zh-CN" sz="1800" dirty="0"/>
              <a:t>CREATE TABLE</a:t>
            </a:r>
            <a:r>
              <a:rPr lang="zh-CN" altLang="en-US" sz="1800" dirty="0"/>
              <a:t>和</a:t>
            </a:r>
            <a:r>
              <a:rPr lang="en-US" altLang="zh-CN" sz="1800" dirty="0"/>
              <a:t>DROP TABLE</a:t>
            </a:r>
            <a:r>
              <a:rPr lang="zh-CN" altLang="en-US" sz="1800" dirty="0"/>
              <a:t>。</a:t>
            </a:r>
            <a:r>
              <a:rPr lang="en-US" altLang="zh-CN" sz="1800" dirty="0"/>
              <a:t>INSERT</a:t>
            </a:r>
            <a:r>
              <a:rPr lang="zh-CN" altLang="en-US" sz="1800" dirty="0"/>
              <a:t>、</a:t>
            </a:r>
            <a:r>
              <a:rPr lang="en-US" altLang="zh-CN" sz="1800" dirty="0"/>
              <a:t>UPDATE </a:t>
            </a:r>
            <a:r>
              <a:rPr lang="zh-CN" altLang="en-US" sz="1800" dirty="0"/>
              <a:t>或 </a:t>
            </a:r>
            <a:r>
              <a:rPr lang="en-US" altLang="zh-CN" sz="1800" dirty="0"/>
              <a:t>DELETE </a:t>
            </a:r>
            <a:r>
              <a:rPr lang="zh-CN" altLang="en-US" sz="1800" dirty="0"/>
              <a:t>语句的效果是修改表中零行或多行中的一列或多列。</a:t>
            </a:r>
            <a:r>
              <a:rPr lang="en-US" altLang="zh-CN" sz="1800" dirty="0" err="1"/>
              <a:t>executeUpdate</a:t>
            </a:r>
            <a:r>
              <a:rPr lang="en-US" altLang="zh-CN" sz="1800" dirty="0"/>
              <a:t> </a:t>
            </a:r>
            <a:r>
              <a:rPr lang="zh-CN" altLang="en-US" sz="1800" dirty="0"/>
              <a:t>的返回值是一个整数，表示受影响的行数。对于</a:t>
            </a:r>
            <a:r>
              <a:rPr lang="en-US" altLang="zh-CN" sz="1800" dirty="0"/>
              <a:t>CREATE TABLE</a:t>
            </a:r>
            <a:r>
              <a:rPr lang="zh-CN" altLang="en-US" sz="1800" dirty="0"/>
              <a:t>或</a:t>
            </a:r>
            <a:r>
              <a:rPr lang="en-US" altLang="zh-CN" sz="1800" dirty="0"/>
              <a:t>DROP TABLE</a:t>
            </a:r>
            <a:r>
              <a:rPr lang="zh-CN" altLang="en-US" sz="1800" dirty="0"/>
              <a:t>等</a:t>
            </a:r>
            <a:r>
              <a:rPr lang="en-US" altLang="zh-CN" sz="1800" dirty="0"/>
              <a:t>DDL</a:t>
            </a:r>
            <a:r>
              <a:rPr lang="zh-CN" altLang="en-US" sz="1800" dirty="0"/>
              <a:t>语句，</a:t>
            </a:r>
            <a:r>
              <a:rPr lang="en-US" altLang="zh-CN" sz="1800" dirty="0" err="1"/>
              <a:t>executeUpdate</a:t>
            </a:r>
            <a:r>
              <a:rPr lang="en-US" altLang="zh-CN" sz="1800" dirty="0"/>
              <a:t> </a:t>
            </a:r>
            <a:r>
              <a:rPr lang="zh-CN" altLang="en-US" sz="1800" dirty="0"/>
              <a:t>的返回值总为零。</a:t>
            </a:r>
          </a:p>
          <a:p>
            <a:pPr marL="0" indent="0">
              <a:buNone/>
            </a:pPr>
            <a:r>
              <a:rPr lang="zh-CN" altLang="en-US" sz="1800" dirty="0"/>
              <a:t>方法</a:t>
            </a:r>
            <a:r>
              <a:rPr lang="en-US" altLang="zh-CN" sz="1800" dirty="0"/>
              <a:t>execute</a:t>
            </a:r>
            <a:r>
              <a:rPr lang="zh-CN" altLang="en-US" sz="1800" dirty="0"/>
              <a:t>用于执行返回多个结果集、多个更新元组数或二者组合的语句。</a:t>
            </a:r>
          </a:p>
          <a:p>
            <a:pPr marL="0" indent="0">
              <a:buNone/>
            </a:pPr>
            <a:r>
              <a:rPr lang="zh-CN" altLang="en-US" sz="1800" dirty="0"/>
              <a:t>如创建好</a:t>
            </a:r>
            <a:r>
              <a:rPr lang="en-US" altLang="zh-CN" sz="1800" dirty="0" err="1"/>
              <a:t>sql</a:t>
            </a:r>
            <a:r>
              <a:rPr lang="zh-CN" altLang="en-US" sz="1800" dirty="0"/>
              <a:t>语句后，使用</a:t>
            </a:r>
            <a:r>
              <a:rPr lang="en-US" altLang="zh-CN" sz="1800" dirty="0" err="1"/>
              <a:t>executeQuery</a:t>
            </a:r>
            <a:r>
              <a:rPr lang="zh-CN" altLang="en-US" sz="1800" dirty="0"/>
              <a:t>用于产生单个结果集语句。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String </a:t>
            </a:r>
            <a:r>
              <a:rPr lang="en-US" altLang="zh-CN" sz="1800" dirty="0" err="1">
                <a:solidFill>
                  <a:srgbClr val="FF0000"/>
                </a:solidFill>
              </a:rPr>
              <a:t>sql</a:t>
            </a:r>
            <a:r>
              <a:rPr lang="en-US" altLang="zh-CN" sz="1800" dirty="0">
                <a:solidFill>
                  <a:srgbClr val="FF0000"/>
                </a:solidFill>
              </a:rPr>
              <a:t> = "SELECT </a:t>
            </a:r>
            <a:r>
              <a:rPr lang="en-US" altLang="zh-CN" sz="1800" dirty="0" err="1">
                <a:solidFill>
                  <a:srgbClr val="FF0000"/>
                </a:solidFill>
              </a:rPr>
              <a:t>ID,Name,Mail_Box,M_Tel,Per_pos</a:t>
            </a:r>
            <a:r>
              <a:rPr lang="en-US" altLang="zh-CN" sz="1800" dirty="0">
                <a:solidFill>
                  <a:srgbClr val="FF0000"/>
                </a:solidFill>
              </a:rPr>
              <a:t> FROM </a:t>
            </a:r>
            <a:r>
              <a:rPr lang="en-US" altLang="zh-CN" sz="1800" dirty="0" err="1">
                <a:solidFill>
                  <a:srgbClr val="FF0000"/>
                </a:solidFill>
              </a:rPr>
              <a:t>DEV.Dev_person</a:t>
            </a:r>
            <a:r>
              <a:rPr lang="en-US" altLang="zh-CN" sz="1800" dirty="0">
                <a:solidFill>
                  <a:srgbClr val="FF0000"/>
                </a:solidFill>
              </a:rPr>
              <a:t>;";</a:t>
            </a:r>
          </a:p>
          <a:p>
            <a:pPr marL="0" indent="0">
              <a:buNone/>
            </a:pPr>
            <a:r>
              <a:rPr lang="en-US" altLang="zh-CN" sz="1800" dirty="0" err="1">
                <a:solidFill>
                  <a:srgbClr val="FF0000"/>
                </a:solidFill>
              </a:rPr>
              <a:t>stmt.executeUpdate</a:t>
            </a:r>
            <a:r>
              <a:rPr lang="en-US" altLang="zh-CN" sz="1800" dirty="0">
                <a:solidFill>
                  <a:srgbClr val="FF0000"/>
                </a:solidFill>
              </a:rPr>
              <a:t>(</a:t>
            </a:r>
            <a:r>
              <a:rPr lang="en-US" altLang="zh-CN" sz="1800" dirty="0" err="1">
                <a:solidFill>
                  <a:srgbClr val="FF0000"/>
                </a:solidFill>
              </a:rPr>
              <a:t>sql</a:t>
            </a:r>
            <a:r>
              <a:rPr lang="en-US" altLang="zh-CN" sz="1800" dirty="0">
                <a:solidFill>
                  <a:srgbClr val="FF0000"/>
                </a:solidFill>
              </a:rPr>
              <a:t>);</a:t>
            </a:r>
          </a:p>
          <a:p>
            <a:pPr marL="0" indent="0">
              <a:buNone/>
            </a:pP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540131801"/>
      </p:ext>
    </p:extLst>
  </p:cSld>
  <p:clrMapOvr>
    <a:masterClrMapping/>
  </p:clrMapOvr>
  <p:transition spd="med">
    <p:circl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96784B1-2B30-4DD8-821C-2A3B722FA2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400" dirty="0"/>
              <a:t>9.1.2</a:t>
            </a:r>
            <a:r>
              <a:rPr lang="zh-CN" altLang="en-US" sz="2400" dirty="0"/>
              <a:t>创建</a:t>
            </a:r>
            <a:r>
              <a:rPr lang="en-US" altLang="zh-CN" sz="2400" dirty="0"/>
              <a:t>Statement/</a:t>
            </a:r>
            <a:r>
              <a:rPr lang="en-US" altLang="zh-CN" sz="2400" dirty="0" err="1"/>
              <a:t>PreparedStatement</a:t>
            </a:r>
            <a:r>
              <a:rPr lang="zh-CN" altLang="en-US" sz="2400" dirty="0"/>
              <a:t>对象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8C680ED-6619-6965-E49B-2E01703C2A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1800" dirty="0"/>
              <a:t>3)</a:t>
            </a:r>
            <a:r>
              <a:rPr lang="zh-CN" altLang="en-US" sz="1800" dirty="0"/>
              <a:t>关闭</a:t>
            </a:r>
            <a:r>
              <a:rPr lang="en-US" altLang="zh-CN" sz="1800" dirty="0"/>
              <a:t>Statement</a:t>
            </a:r>
            <a:r>
              <a:rPr lang="zh-CN" altLang="en-US" sz="1800" dirty="0"/>
              <a:t>对象</a:t>
            </a:r>
          </a:p>
          <a:p>
            <a:pPr marL="0" indent="0">
              <a:buNone/>
            </a:pPr>
            <a:r>
              <a:rPr lang="en-US" altLang="zh-CN" sz="1800" dirty="0"/>
              <a:t>Statement</a:t>
            </a:r>
            <a:r>
              <a:rPr lang="zh-CN" altLang="en-US" sz="1800" dirty="0"/>
              <a:t>对象可由</a:t>
            </a:r>
            <a:r>
              <a:rPr lang="en-US" altLang="zh-CN" sz="1800" dirty="0"/>
              <a:t>Java</a:t>
            </a:r>
            <a:r>
              <a:rPr lang="zh-CN" altLang="en-US" sz="1800" dirty="0"/>
              <a:t>垃圾收集程序自动关闭。但作为一种良好的编程风格，应在不需要</a:t>
            </a:r>
            <a:r>
              <a:rPr lang="en-US" altLang="zh-CN" sz="1800" dirty="0"/>
              <a:t>Statement</a:t>
            </a:r>
            <a:r>
              <a:rPr lang="zh-CN" altLang="en-US" sz="1800" dirty="0"/>
              <a:t>对象时显式地关闭它们。这将立即释放数据库服务器资源，有助于避免潜在的内存问题。</a:t>
            </a:r>
          </a:p>
          <a:p>
            <a:pPr marL="0" indent="0">
              <a:buNone/>
            </a:pPr>
            <a:r>
              <a:rPr lang="en-US" altLang="zh-CN" sz="1800" dirty="0" err="1">
                <a:solidFill>
                  <a:srgbClr val="FF0000"/>
                </a:solidFill>
              </a:rPr>
              <a:t>stmt.close</a:t>
            </a:r>
            <a:r>
              <a:rPr lang="en-US" altLang="zh-CN" sz="1800" dirty="0">
                <a:solidFill>
                  <a:srgbClr val="FF0000"/>
                </a:solidFill>
              </a:rPr>
              <a:t>();</a:t>
            </a:r>
          </a:p>
          <a:p>
            <a:pPr marL="0" indent="0">
              <a:buNone/>
            </a:pPr>
            <a:r>
              <a:rPr lang="en-US" altLang="zh-CN" sz="1800" dirty="0"/>
              <a:t>2.PreparedStatement</a:t>
            </a:r>
          </a:p>
          <a:p>
            <a:pPr marL="0" indent="0">
              <a:buNone/>
            </a:pPr>
            <a:r>
              <a:rPr lang="en-US" altLang="zh-CN" sz="1800" dirty="0" err="1"/>
              <a:t>PreparedStatement</a:t>
            </a:r>
            <a:r>
              <a:rPr lang="zh-CN" altLang="en-US" sz="1800" dirty="0"/>
              <a:t>继承</a:t>
            </a:r>
            <a:r>
              <a:rPr lang="en-US" altLang="zh-CN" sz="1800" dirty="0"/>
              <a:t>Statement</a:t>
            </a:r>
            <a:r>
              <a:rPr lang="zh-CN" altLang="en-US" sz="1800" dirty="0"/>
              <a:t>，并与之在两方面有所不同：第一是</a:t>
            </a:r>
            <a:r>
              <a:rPr lang="en-US" altLang="zh-CN" sz="1800" dirty="0" err="1"/>
              <a:t>PreparedStatement</a:t>
            </a:r>
            <a:r>
              <a:rPr lang="en-US" altLang="zh-CN" sz="1800" dirty="0"/>
              <a:t> </a:t>
            </a:r>
            <a:r>
              <a:rPr lang="zh-CN" altLang="en-US" sz="1800" dirty="0"/>
              <a:t>对象包含已编译的 </a:t>
            </a:r>
            <a:r>
              <a:rPr lang="en-US" altLang="zh-CN" sz="1800" dirty="0"/>
              <a:t>SQL </a:t>
            </a:r>
            <a:r>
              <a:rPr lang="zh-CN" altLang="en-US" sz="1800" dirty="0"/>
              <a:t>语句，语句已经“准备好”；第二是包含于</a:t>
            </a:r>
            <a:r>
              <a:rPr lang="en-US" altLang="zh-CN" sz="1800" dirty="0" err="1"/>
              <a:t>PreparedStatement</a:t>
            </a:r>
            <a:r>
              <a:rPr lang="zh-CN" altLang="en-US" sz="1800" dirty="0"/>
              <a:t>对象中的 </a:t>
            </a:r>
            <a:r>
              <a:rPr lang="en-US" altLang="zh-CN" sz="1800" dirty="0"/>
              <a:t>SQL </a:t>
            </a:r>
            <a:r>
              <a:rPr lang="zh-CN" altLang="en-US" sz="1800" dirty="0"/>
              <a:t>语句可具有一个或多个</a:t>
            </a:r>
            <a:r>
              <a:rPr lang="en-US" altLang="zh-CN" sz="1800" dirty="0"/>
              <a:t>IN</a:t>
            </a:r>
            <a:r>
              <a:rPr lang="zh-CN" altLang="en-US" sz="1800" dirty="0"/>
              <a:t>参数。</a:t>
            </a:r>
          </a:p>
          <a:p>
            <a:pPr marL="0" indent="0">
              <a:buNone/>
            </a:pPr>
            <a:r>
              <a:rPr lang="en-US" altLang="zh-CN" sz="1800" dirty="0"/>
              <a:t>IN</a:t>
            </a:r>
            <a:r>
              <a:rPr lang="zh-CN" altLang="en-US" sz="1800" dirty="0"/>
              <a:t>参数的值在</a:t>
            </a:r>
            <a:r>
              <a:rPr lang="en-US" altLang="zh-CN" sz="1800" dirty="0"/>
              <a:t>SQL</a:t>
            </a:r>
            <a:r>
              <a:rPr lang="zh-CN" altLang="en-US" sz="1800" dirty="0"/>
              <a:t>语句创建时未被指定。相反，该语句为每个 </a:t>
            </a:r>
            <a:r>
              <a:rPr lang="en-US" altLang="zh-CN" sz="1800" dirty="0"/>
              <a:t>IN </a:t>
            </a:r>
            <a:r>
              <a:rPr lang="zh-CN" altLang="en-US" sz="1800" dirty="0"/>
              <a:t>参数保留一个问号（“</a:t>
            </a:r>
            <a:r>
              <a:rPr lang="en-US" altLang="zh-CN" sz="1800" dirty="0"/>
              <a:t>?”</a:t>
            </a:r>
            <a:r>
              <a:rPr lang="zh-CN" altLang="en-US" sz="1800" dirty="0"/>
              <a:t>）作为占位符。每个问号所对应的值必须在该语句执行之前，通过适当的</a:t>
            </a:r>
            <a:r>
              <a:rPr lang="en-US" altLang="zh-CN" sz="1800" dirty="0" err="1"/>
              <a:t>setXXX</a:t>
            </a:r>
            <a:r>
              <a:rPr lang="zh-CN" altLang="en-US" sz="1800" dirty="0"/>
              <a:t>（</a:t>
            </a:r>
            <a:r>
              <a:rPr lang="en-US" altLang="zh-CN" sz="1800" dirty="0" err="1"/>
              <a:t>setInt</a:t>
            </a:r>
            <a:r>
              <a:rPr lang="zh-CN" altLang="en-US" sz="1800" dirty="0"/>
              <a:t>、</a:t>
            </a:r>
            <a:r>
              <a:rPr lang="en-US" altLang="zh-CN" sz="1800" dirty="0" err="1"/>
              <a:t>setFloat</a:t>
            </a:r>
            <a:r>
              <a:rPr lang="zh-CN" altLang="en-US" sz="1800" dirty="0"/>
              <a:t>、</a:t>
            </a:r>
            <a:r>
              <a:rPr lang="en-US" altLang="zh-CN" sz="1800" dirty="0" err="1"/>
              <a:t>setString</a:t>
            </a:r>
            <a:r>
              <a:rPr lang="zh-CN" altLang="en-US" sz="1800" dirty="0"/>
              <a:t>等）方法来提供。</a:t>
            </a:r>
          </a:p>
          <a:p>
            <a:pPr marL="0" indent="0">
              <a:buNone/>
            </a:pPr>
            <a:r>
              <a:rPr lang="zh-CN" altLang="en-US" sz="1800" dirty="0"/>
              <a:t>由于</a:t>
            </a:r>
            <a:r>
              <a:rPr lang="en-US" altLang="zh-CN" sz="1800" dirty="0" err="1"/>
              <a:t>PreparedStatement</a:t>
            </a:r>
            <a:r>
              <a:rPr lang="zh-CN" altLang="en-US" sz="1800" dirty="0"/>
              <a:t>对象已预编译过，所以其执行速度要快于 </a:t>
            </a:r>
            <a:r>
              <a:rPr lang="en-US" altLang="zh-CN" sz="1800" dirty="0"/>
              <a:t>Statement</a:t>
            </a:r>
            <a:r>
              <a:rPr lang="zh-CN" altLang="en-US" sz="1800" dirty="0"/>
              <a:t>对象。因此，需要多次重复执行的 </a:t>
            </a:r>
            <a:r>
              <a:rPr lang="en-US" altLang="zh-CN" sz="1800" dirty="0"/>
              <a:t>SQL </a:t>
            </a:r>
            <a:r>
              <a:rPr lang="zh-CN" altLang="en-US" sz="1800" dirty="0"/>
              <a:t>语句经常创建为</a:t>
            </a:r>
            <a:r>
              <a:rPr lang="en-US" altLang="zh-CN" sz="1800" dirty="0" err="1"/>
              <a:t>PreparedStatement</a:t>
            </a:r>
            <a:r>
              <a:rPr lang="zh-CN" altLang="en-US" sz="1800" dirty="0"/>
              <a:t>对象，以提高效率。</a:t>
            </a:r>
          </a:p>
          <a:p>
            <a:pPr marL="0" indent="0">
              <a:buNone/>
            </a:pP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709602333"/>
      </p:ext>
    </p:extLst>
  </p:cSld>
  <p:clrMapOvr>
    <a:masterClrMapping/>
  </p:clrMapOvr>
  <p:transition spd="med">
    <p:circl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96784B1-2B30-4DD8-821C-2A3B722FA2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400" dirty="0"/>
              <a:t>9.1.2</a:t>
            </a:r>
            <a:r>
              <a:rPr lang="zh-CN" altLang="en-US" sz="2400" dirty="0"/>
              <a:t>创建</a:t>
            </a:r>
            <a:r>
              <a:rPr lang="en-US" altLang="zh-CN" sz="2400" dirty="0"/>
              <a:t>Statement/</a:t>
            </a:r>
            <a:r>
              <a:rPr lang="en-US" altLang="zh-CN" sz="2400" dirty="0" err="1"/>
              <a:t>PreparedStatement</a:t>
            </a:r>
            <a:r>
              <a:rPr lang="zh-CN" altLang="en-US" sz="2400" dirty="0"/>
              <a:t>对象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8C680ED-6619-6965-E49B-2E01703C2A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1800" dirty="0"/>
              <a:t>1)</a:t>
            </a:r>
            <a:r>
              <a:rPr lang="zh-CN" altLang="en-US" sz="1800" dirty="0"/>
              <a:t>创建</a:t>
            </a:r>
            <a:r>
              <a:rPr lang="en-US" altLang="zh-CN" sz="1800" dirty="0" err="1"/>
              <a:t>PreparedStatement</a:t>
            </a:r>
            <a:r>
              <a:rPr lang="zh-CN" altLang="en-US" sz="1800" dirty="0"/>
              <a:t>对象</a:t>
            </a:r>
          </a:p>
          <a:p>
            <a:pPr marL="0" indent="0">
              <a:buNone/>
            </a:pPr>
            <a:r>
              <a:rPr lang="zh-CN" altLang="en-US" sz="1800" dirty="0"/>
              <a:t>以下的代码段（其中</a:t>
            </a:r>
            <a:r>
              <a:rPr lang="en-US" altLang="zh-CN" sz="1800" dirty="0"/>
              <a:t>conn</a:t>
            </a:r>
            <a:r>
              <a:rPr lang="zh-CN" altLang="en-US" sz="1800" dirty="0"/>
              <a:t>是 </a:t>
            </a:r>
            <a:r>
              <a:rPr lang="en-US" altLang="zh-CN" sz="1800" dirty="0"/>
              <a:t>Connection </a:t>
            </a:r>
            <a:r>
              <a:rPr lang="zh-CN" altLang="en-US" sz="1800" dirty="0"/>
              <a:t>对象）创建一个 </a:t>
            </a:r>
            <a:r>
              <a:rPr lang="en-US" altLang="zh-CN" sz="1800" dirty="0" err="1"/>
              <a:t>PreparedStatement</a:t>
            </a:r>
            <a:r>
              <a:rPr lang="zh-CN" altLang="en-US" sz="1800" dirty="0"/>
              <a:t>对象：</a:t>
            </a:r>
          </a:p>
          <a:p>
            <a:pPr marL="0" indent="0">
              <a:buNone/>
            </a:pPr>
            <a:r>
              <a:rPr lang="en-US" altLang="zh-CN" sz="1800" dirty="0"/>
              <a:t>String </a:t>
            </a:r>
            <a:r>
              <a:rPr lang="en-US" altLang="zh-CN" sz="1800" dirty="0" err="1"/>
              <a:t>sql</a:t>
            </a:r>
            <a:r>
              <a:rPr lang="en-US" altLang="zh-CN" sz="1800" dirty="0"/>
              <a:t> = "update </a:t>
            </a:r>
            <a:r>
              <a:rPr lang="en-US" altLang="zh-CN" sz="1800" dirty="0" err="1"/>
              <a:t>DEV.Dev_person</a:t>
            </a:r>
            <a:r>
              <a:rPr lang="en-US" altLang="zh-CN" sz="1800" dirty="0"/>
              <a:t> set name = ? WHERE ID=?";</a:t>
            </a:r>
          </a:p>
          <a:p>
            <a:pPr marL="0" indent="0">
              <a:buNone/>
            </a:pPr>
            <a:r>
              <a:rPr lang="en-US" altLang="zh-CN" sz="1800" dirty="0" err="1"/>
              <a:t>PreparedStatement</a:t>
            </a:r>
            <a:r>
              <a:rPr lang="en-US" altLang="zh-CN" sz="1800" dirty="0"/>
              <a:t> </a:t>
            </a:r>
            <a:r>
              <a:rPr lang="en-US" altLang="zh-CN" sz="1800" dirty="0" err="1"/>
              <a:t>pstmt</a:t>
            </a:r>
            <a:r>
              <a:rPr lang="en-US" altLang="zh-CN" sz="1800" dirty="0"/>
              <a:t> = </a:t>
            </a:r>
            <a:r>
              <a:rPr lang="en-US" altLang="zh-CN" sz="1800" dirty="0" err="1"/>
              <a:t>conn.prepareStatement</a:t>
            </a:r>
            <a:r>
              <a:rPr lang="en-US" altLang="zh-CN" sz="1800" dirty="0"/>
              <a:t>(</a:t>
            </a:r>
            <a:r>
              <a:rPr lang="en-US" altLang="zh-CN" sz="1800" dirty="0" err="1"/>
              <a:t>sql</a:t>
            </a:r>
            <a:r>
              <a:rPr lang="en-US" altLang="zh-CN" sz="1800" dirty="0"/>
              <a:t>);</a:t>
            </a:r>
          </a:p>
          <a:p>
            <a:pPr marL="0" indent="0">
              <a:buNone/>
            </a:pPr>
            <a:r>
              <a:rPr lang="zh-CN" altLang="en-US" sz="1800" dirty="0"/>
              <a:t>对象</a:t>
            </a:r>
            <a:r>
              <a:rPr lang="en-US" altLang="zh-CN" sz="1800" dirty="0" err="1"/>
              <a:t>pstmt</a:t>
            </a:r>
            <a:r>
              <a:rPr lang="zh-CN" altLang="en-US" sz="1800" dirty="0"/>
              <a:t>包含语句 </a:t>
            </a:r>
            <a:r>
              <a:rPr lang="en-US" altLang="zh-CN" sz="1800" dirty="0"/>
              <a:t>" update </a:t>
            </a:r>
            <a:r>
              <a:rPr lang="en-US" altLang="zh-CN" sz="1800" dirty="0" err="1"/>
              <a:t>DEV.Dev_person</a:t>
            </a:r>
            <a:r>
              <a:rPr lang="en-US" altLang="zh-CN" sz="1800" dirty="0"/>
              <a:t> set name = ? WHERE ID=?"</a:t>
            </a:r>
            <a:r>
              <a:rPr lang="zh-CN" altLang="en-US" sz="1800" dirty="0"/>
              <a:t>，该语句带两个 </a:t>
            </a:r>
            <a:r>
              <a:rPr lang="en-US" altLang="zh-CN" sz="1800" dirty="0"/>
              <a:t>IN</a:t>
            </a:r>
            <a:r>
              <a:rPr lang="zh-CN" altLang="en-US" sz="1800" dirty="0"/>
              <a:t>参数占位符，它已发送给数据库，并由服务器为其执行作好了准备。</a:t>
            </a:r>
          </a:p>
          <a:p>
            <a:pPr marL="0" indent="0">
              <a:buNone/>
            </a:pP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504535155"/>
      </p:ext>
    </p:extLst>
  </p:cSld>
  <p:clrMapOvr>
    <a:masterClrMapping/>
  </p:clrMapOvr>
  <p:transition spd="med">
    <p:circl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96784B1-2B30-4DD8-821C-2A3B722FA2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400" dirty="0"/>
              <a:t>9.1.2</a:t>
            </a:r>
            <a:r>
              <a:rPr lang="zh-CN" altLang="en-US" sz="2400" dirty="0"/>
              <a:t>创建</a:t>
            </a:r>
            <a:r>
              <a:rPr lang="en-US" altLang="zh-CN" sz="2400" dirty="0"/>
              <a:t>Statement/</a:t>
            </a:r>
            <a:r>
              <a:rPr lang="en-US" altLang="zh-CN" sz="2400" dirty="0" err="1"/>
              <a:t>PreparedStatement</a:t>
            </a:r>
            <a:r>
              <a:rPr lang="zh-CN" altLang="en-US" sz="2400" dirty="0"/>
              <a:t>对象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8C680ED-6619-6965-E49B-2E01703C2A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1800" dirty="0"/>
              <a:t>2)</a:t>
            </a:r>
            <a:r>
              <a:rPr lang="zh-CN" altLang="en-US" sz="1800" dirty="0"/>
              <a:t>传递</a:t>
            </a:r>
            <a:r>
              <a:rPr lang="en-US" altLang="zh-CN" sz="1800" dirty="0"/>
              <a:t>IN</a:t>
            </a:r>
            <a:r>
              <a:rPr lang="zh-CN" altLang="en-US" sz="1800" dirty="0"/>
              <a:t>参数</a:t>
            </a:r>
          </a:p>
          <a:p>
            <a:pPr marL="0" indent="0">
              <a:buNone/>
            </a:pPr>
            <a:r>
              <a:rPr lang="zh-CN" altLang="en-US" sz="1800" dirty="0"/>
              <a:t>在执行</a:t>
            </a:r>
            <a:r>
              <a:rPr lang="en-US" altLang="zh-CN" sz="1800" dirty="0" err="1"/>
              <a:t>PreparedStatement</a:t>
            </a:r>
            <a:r>
              <a:rPr lang="zh-CN" altLang="en-US" sz="1800" dirty="0"/>
              <a:t>对象之前，必须设置占位符（“</a:t>
            </a:r>
            <a:r>
              <a:rPr lang="en-US" altLang="zh-CN" sz="1800" dirty="0"/>
              <a:t>?”</a:t>
            </a:r>
            <a:r>
              <a:rPr lang="zh-CN" altLang="en-US" sz="1800" dirty="0"/>
              <a:t>）的值。这可通过调用 </a:t>
            </a:r>
            <a:r>
              <a:rPr lang="en-US" altLang="zh-CN" sz="1800" dirty="0" err="1"/>
              <a:t>setXXX</a:t>
            </a:r>
            <a:r>
              <a:rPr lang="en-US" altLang="zh-CN" sz="1800" dirty="0"/>
              <a:t> </a:t>
            </a:r>
            <a:r>
              <a:rPr lang="zh-CN" altLang="en-US" sz="1800" dirty="0"/>
              <a:t>方法来完成，其中</a:t>
            </a:r>
            <a:r>
              <a:rPr lang="en-US" altLang="zh-CN" sz="1800" dirty="0"/>
              <a:t>XXX</a:t>
            </a:r>
            <a:r>
              <a:rPr lang="zh-CN" altLang="en-US" sz="1800" dirty="0"/>
              <a:t>是与该参数相应的类型。例如，如果参数具有 </a:t>
            </a:r>
            <a:r>
              <a:rPr lang="en-US" altLang="zh-CN" sz="1800" dirty="0"/>
              <a:t>Java </a:t>
            </a:r>
            <a:r>
              <a:rPr lang="zh-CN" altLang="en-US" sz="1800" dirty="0"/>
              <a:t>类型 </a:t>
            </a:r>
            <a:r>
              <a:rPr lang="en-US" altLang="zh-CN" sz="1800" dirty="0"/>
              <a:t>String</a:t>
            </a:r>
            <a:r>
              <a:rPr lang="zh-CN" altLang="en-US" sz="1800" dirty="0"/>
              <a:t>，则使用的方法就是</a:t>
            </a:r>
            <a:r>
              <a:rPr lang="en-US" altLang="zh-CN" sz="1800" dirty="0" err="1"/>
              <a:t>setString</a:t>
            </a:r>
            <a:r>
              <a:rPr lang="zh-CN" altLang="en-US" sz="1800" dirty="0"/>
              <a:t>。</a:t>
            </a:r>
            <a:r>
              <a:rPr lang="en-US" altLang="zh-CN" sz="1800" dirty="0" err="1"/>
              <a:t>setXXX</a:t>
            </a:r>
            <a:r>
              <a:rPr lang="zh-CN" altLang="en-US" sz="1800" dirty="0"/>
              <a:t>方法的第一个参数是要设置的参数的序号（从 </a:t>
            </a:r>
            <a:r>
              <a:rPr lang="en-US" altLang="zh-CN" sz="1800" dirty="0"/>
              <a:t>1 </a:t>
            </a:r>
            <a:r>
              <a:rPr lang="zh-CN" altLang="en-US" sz="1800" dirty="0"/>
              <a:t>算起），第二个参数是设置给该参数的值。譬如，以下代码将第一个参数设为“张三”，第二个参数设为“</a:t>
            </a:r>
            <a:r>
              <a:rPr lang="en-US" altLang="zh-CN" sz="1800" dirty="0"/>
              <a:t>6”</a:t>
            </a:r>
            <a:r>
              <a:rPr lang="zh-CN" altLang="en-US" sz="1800" dirty="0"/>
              <a:t>：</a:t>
            </a:r>
          </a:p>
          <a:p>
            <a:pPr marL="0" indent="0">
              <a:buNone/>
            </a:pPr>
            <a:r>
              <a:rPr lang="en-US" altLang="zh-CN" sz="1800" dirty="0" err="1"/>
              <a:t>pstmt.setString</a:t>
            </a:r>
            <a:r>
              <a:rPr lang="en-US" altLang="zh-CN" sz="1800" dirty="0"/>
              <a:t>(1, "</a:t>
            </a:r>
            <a:r>
              <a:rPr lang="zh-CN" altLang="en-US" sz="1800" dirty="0"/>
              <a:t>张三</a:t>
            </a:r>
            <a:r>
              <a:rPr lang="en-US" altLang="zh-CN" sz="1800" dirty="0"/>
              <a:t>");</a:t>
            </a:r>
          </a:p>
          <a:p>
            <a:pPr marL="0" indent="0">
              <a:buNone/>
            </a:pPr>
            <a:r>
              <a:rPr lang="en-US" altLang="zh-CN" sz="1800" dirty="0" err="1"/>
              <a:t>pstmt.setInt</a:t>
            </a:r>
            <a:r>
              <a:rPr lang="en-US" altLang="zh-CN" sz="1800" dirty="0"/>
              <a:t>(2, 6);</a:t>
            </a:r>
          </a:p>
          <a:p>
            <a:pPr marL="0" indent="0">
              <a:buNone/>
            </a:pPr>
            <a:r>
              <a:rPr lang="zh-CN" altLang="en-US" sz="1800" dirty="0"/>
              <a:t>每当设置了给定语句的参数值，就可执行该语句。设置一组新的参数值之前，应先调用</a:t>
            </a:r>
            <a:r>
              <a:rPr lang="en-US" altLang="zh-CN" sz="1800" dirty="0" err="1"/>
              <a:t>clearParameters</a:t>
            </a:r>
            <a:r>
              <a:rPr lang="zh-CN" altLang="en-US" sz="1800" dirty="0"/>
              <a:t>方法清除原先设置的参数值。</a:t>
            </a:r>
          </a:p>
          <a:p>
            <a:pPr marL="0" indent="0">
              <a:buNone/>
            </a:pP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918321026"/>
      </p:ext>
    </p:extLst>
  </p:cSld>
  <p:clrMapOvr>
    <a:masterClrMapping/>
  </p:clrMapOvr>
  <p:transition spd="med">
    <p:circl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7B1630-01B8-50FA-5E59-2874D1D66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9.1.3 </a:t>
            </a:r>
            <a:r>
              <a:rPr lang="en-US" altLang="zh-CN" dirty="0" err="1"/>
              <a:t>ResultSet</a:t>
            </a:r>
            <a:r>
              <a:rPr lang="zh-CN" altLang="en-US" dirty="0"/>
              <a:t>结果集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490BAB3-FF13-5933-AEEE-00ADC99455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err="1"/>
              <a:t>ResultSet</a:t>
            </a:r>
            <a:r>
              <a:rPr lang="zh-CN" altLang="en-US" dirty="0"/>
              <a:t>提供执行</a:t>
            </a:r>
            <a:r>
              <a:rPr lang="en-US" altLang="zh-CN" dirty="0"/>
              <a:t>SQL</a:t>
            </a:r>
            <a:r>
              <a:rPr lang="zh-CN" altLang="en-US" dirty="0"/>
              <a:t>语句后从数据库返回结果中获取数据的方法。执行</a:t>
            </a:r>
            <a:r>
              <a:rPr lang="en-US" altLang="zh-CN" dirty="0"/>
              <a:t>SQL</a:t>
            </a:r>
            <a:r>
              <a:rPr lang="zh-CN" altLang="en-US" dirty="0"/>
              <a:t>语句后数据库返回结果被</a:t>
            </a:r>
            <a:r>
              <a:rPr lang="en-US" altLang="zh-CN" dirty="0"/>
              <a:t>JDBC</a:t>
            </a:r>
            <a:r>
              <a:rPr lang="zh-CN" altLang="en-US" dirty="0"/>
              <a:t>处理成结果集对象，可以用</a:t>
            </a:r>
            <a:r>
              <a:rPr lang="en-US" altLang="zh-CN" dirty="0" err="1"/>
              <a:t>ResultSet</a:t>
            </a:r>
            <a:r>
              <a:rPr lang="zh-CN" altLang="en-US" dirty="0"/>
              <a:t>对象的</a:t>
            </a:r>
            <a:r>
              <a:rPr lang="en-US" altLang="zh-CN" dirty="0"/>
              <a:t>next</a:t>
            </a:r>
            <a:r>
              <a:rPr lang="zh-CN" altLang="en-US" dirty="0"/>
              <a:t>方法以行为单位进行浏览，用</a:t>
            </a:r>
            <a:r>
              <a:rPr lang="en-US" altLang="zh-CN" dirty="0" err="1"/>
              <a:t>getXXX</a:t>
            </a:r>
            <a:r>
              <a:rPr lang="zh-CN" altLang="en-US" dirty="0"/>
              <a:t>方法取出当前行的某一列的值。通过 </a:t>
            </a:r>
            <a:r>
              <a:rPr lang="en-US" altLang="zh-CN" dirty="0"/>
              <a:t>Statement</a:t>
            </a:r>
            <a:r>
              <a:rPr lang="zh-CN" altLang="en-US" dirty="0"/>
              <a:t>，</a:t>
            </a:r>
            <a:r>
              <a:rPr lang="en-US" altLang="zh-CN" dirty="0" err="1"/>
              <a:t>PreparedStatement</a:t>
            </a:r>
            <a:r>
              <a:rPr lang="zh-CN" altLang="en-US" dirty="0"/>
              <a:t>，</a:t>
            </a:r>
            <a:r>
              <a:rPr lang="en-US" altLang="zh-CN" dirty="0" err="1"/>
              <a:t>CallableStatement</a:t>
            </a:r>
            <a:r>
              <a:rPr lang="zh-CN" altLang="en-US" dirty="0"/>
              <a:t>三种不同类型的语句进行查询都可以返回</a:t>
            </a:r>
            <a:r>
              <a:rPr lang="en-US" altLang="zh-CN" dirty="0" err="1"/>
              <a:t>ResultSet</a:t>
            </a:r>
            <a:r>
              <a:rPr lang="zh-CN" altLang="en-US" dirty="0"/>
              <a:t>类型的对象。</a:t>
            </a:r>
          </a:p>
        </p:txBody>
      </p:sp>
    </p:spTree>
    <p:extLst>
      <p:ext uri="{BB962C8B-B14F-4D97-AF65-F5344CB8AC3E}">
        <p14:creationId xmlns:p14="http://schemas.microsoft.com/office/powerpoint/2010/main" val="2206124654"/>
      </p:ext>
    </p:extLst>
  </p:cSld>
  <p:clrMapOvr>
    <a:masterClrMapping/>
  </p:clrMapOvr>
  <p:transition spd="med">
    <p:circl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7B1630-01B8-50FA-5E59-2874D1D66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9.1.3 </a:t>
            </a:r>
            <a:r>
              <a:rPr lang="en-US" altLang="zh-CN" dirty="0" err="1"/>
              <a:t>ResultSet</a:t>
            </a:r>
            <a:r>
              <a:rPr lang="zh-CN" altLang="en-US" dirty="0"/>
              <a:t>结果集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490BAB3-FF13-5933-AEEE-00ADC99455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1800" dirty="0"/>
              <a:t>1.</a:t>
            </a:r>
            <a:r>
              <a:rPr lang="zh-CN" altLang="en-US" sz="1800" dirty="0"/>
              <a:t>行和光标</a:t>
            </a:r>
          </a:p>
          <a:p>
            <a:pPr marL="0" indent="0">
              <a:buNone/>
            </a:pPr>
            <a:r>
              <a:rPr lang="en-US" altLang="zh-CN" sz="1800" dirty="0" err="1"/>
              <a:t>ResultSet</a:t>
            </a:r>
            <a:r>
              <a:rPr lang="zh-CN" altLang="en-US" sz="1800" dirty="0"/>
              <a:t>维护指向其当前数据行的逻辑光标。每调用一次</a:t>
            </a:r>
            <a:r>
              <a:rPr lang="en-US" altLang="zh-CN" sz="1800" dirty="0"/>
              <a:t>next</a:t>
            </a:r>
            <a:r>
              <a:rPr lang="zh-CN" altLang="en-US" sz="1800" dirty="0"/>
              <a:t>方法，光标向下移动一行。最初它位于第一行之前，因此第一次调用 </a:t>
            </a:r>
            <a:r>
              <a:rPr lang="en-US" altLang="zh-CN" sz="1800" dirty="0"/>
              <a:t>next </a:t>
            </a:r>
            <a:r>
              <a:rPr lang="zh-CN" altLang="en-US" sz="1800" dirty="0"/>
              <a:t>将把光标置于第一行上，使它成为当前行。随着每次调用</a:t>
            </a:r>
            <a:r>
              <a:rPr lang="en-US" altLang="zh-CN" sz="1800" dirty="0"/>
              <a:t>next</a:t>
            </a:r>
            <a:r>
              <a:rPr lang="zh-CN" altLang="en-US" sz="1800" dirty="0"/>
              <a:t>导致光标向下移动一行，按照从上至下的次序获取</a:t>
            </a:r>
            <a:r>
              <a:rPr lang="en-US" altLang="zh-CN" sz="1800" dirty="0" err="1"/>
              <a:t>ResultSet</a:t>
            </a:r>
            <a:r>
              <a:rPr lang="zh-CN" altLang="en-US" sz="1800" dirty="0"/>
              <a:t>行。在 </a:t>
            </a:r>
            <a:r>
              <a:rPr lang="en-US" altLang="zh-CN" sz="1800" dirty="0" err="1"/>
              <a:t>ResultSet</a:t>
            </a:r>
            <a:r>
              <a:rPr lang="en-US" altLang="zh-CN" sz="1800" dirty="0"/>
              <a:t> </a:t>
            </a:r>
            <a:r>
              <a:rPr lang="zh-CN" altLang="en-US" sz="1800" dirty="0"/>
              <a:t>对象或对应的 </a:t>
            </a:r>
            <a:r>
              <a:rPr lang="en-US" altLang="zh-CN" sz="1800" dirty="0"/>
              <a:t>Statement </a:t>
            </a:r>
            <a:r>
              <a:rPr lang="zh-CN" altLang="en-US" sz="1800" dirty="0"/>
              <a:t>对象关闭之前，光标一直保持有效。</a:t>
            </a:r>
          </a:p>
          <a:p>
            <a:pPr marL="0" indent="0">
              <a:buNone/>
            </a:pPr>
            <a:r>
              <a:rPr lang="en-US" altLang="zh-CN" sz="1800" dirty="0"/>
              <a:t>2.</a:t>
            </a:r>
            <a:r>
              <a:rPr lang="zh-CN" altLang="en-US" sz="1800" dirty="0"/>
              <a:t>列</a:t>
            </a:r>
          </a:p>
          <a:p>
            <a:pPr marL="0" indent="0">
              <a:buNone/>
            </a:pPr>
            <a:r>
              <a:rPr lang="zh-CN" altLang="en-US" sz="1800" dirty="0"/>
              <a:t>方法</a:t>
            </a:r>
            <a:r>
              <a:rPr lang="en-US" altLang="zh-CN" sz="1800" dirty="0" err="1"/>
              <a:t>getXXX</a:t>
            </a:r>
            <a:r>
              <a:rPr lang="zh-CN" altLang="en-US" sz="1800" dirty="0"/>
              <a:t>提供了获取当前行中某列值的途径。在每一行内，可按任何次序获取列值。</a:t>
            </a:r>
          </a:p>
          <a:p>
            <a:pPr marL="0" indent="0">
              <a:buNone/>
            </a:pPr>
            <a:r>
              <a:rPr lang="zh-CN" altLang="en-US" sz="1800" dirty="0"/>
              <a:t>列名或列号可用于标识要从中获取数据的列。</a:t>
            </a:r>
          </a:p>
        </p:txBody>
      </p:sp>
    </p:spTree>
    <p:extLst>
      <p:ext uri="{BB962C8B-B14F-4D97-AF65-F5344CB8AC3E}">
        <p14:creationId xmlns:p14="http://schemas.microsoft.com/office/powerpoint/2010/main" val="3042172435"/>
      </p:ext>
    </p:extLst>
  </p:cSld>
  <p:clrMapOvr>
    <a:masterClrMapping/>
  </p:clrMapOvr>
  <p:transition spd="med">
    <p:circl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1991B28-C63A-2B76-0C60-32E3A1F7F3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9.1.3 </a:t>
            </a:r>
            <a:r>
              <a:rPr lang="en-US" altLang="zh-CN" dirty="0" err="1"/>
              <a:t>ResultSet</a:t>
            </a:r>
            <a:r>
              <a:rPr lang="zh-CN" altLang="en-US" dirty="0"/>
              <a:t>结果集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25343-A5C7-5EF5-1042-5C2CFCC318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1800" dirty="0"/>
              <a:t>例如，如果</a:t>
            </a:r>
            <a:r>
              <a:rPr lang="en-US" altLang="zh-CN" sz="1800" dirty="0" err="1"/>
              <a:t>ResultSet</a:t>
            </a:r>
            <a:r>
              <a:rPr lang="zh-CN" altLang="en-US" sz="1800" dirty="0"/>
              <a:t>对象</a:t>
            </a:r>
            <a:r>
              <a:rPr lang="en-US" altLang="zh-CN" sz="1800" dirty="0" err="1"/>
              <a:t>rs</a:t>
            </a:r>
            <a:r>
              <a:rPr lang="zh-CN" altLang="en-US" sz="1800" dirty="0"/>
              <a:t>的第二列名为“</a:t>
            </a:r>
            <a:r>
              <a:rPr lang="en-US" altLang="zh-CN" sz="1800" dirty="0"/>
              <a:t>title”</a:t>
            </a:r>
            <a:r>
              <a:rPr lang="zh-CN" altLang="en-US" sz="1800" dirty="0"/>
              <a:t>，则下列两种方法都可以获取存储在该列中的值：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String s = </a:t>
            </a:r>
            <a:r>
              <a:rPr lang="en-US" altLang="zh-CN" sz="1800" dirty="0" err="1">
                <a:solidFill>
                  <a:srgbClr val="FF0000"/>
                </a:solidFill>
              </a:rPr>
              <a:t>rs.getString</a:t>
            </a:r>
            <a:r>
              <a:rPr lang="en-US" altLang="zh-CN" sz="1800" dirty="0">
                <a:solidFill>
                  <a:srgbClr val="FF0000"/>
                </a:solidFill>
              </a:rPr>
              <a:t>("title");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String s = </a:t>
            </a:r>
            <a:r>
              <a:rPr lang="en-US" altLang="zh-CN" sz="1800" dirty="0" err="1">
                <a:solidFill>
                  <a:srgbClr val="FF0000"/>
                </a:solidFill>
              </a:rPr>
              <a:t>rs.getString</a:t>
            </a:r>
            <a:r>
              <a:rPr lang="en-US" altLang="zh-CN" sz="1800" dirty="0">
                <a:solidFill>
                  <a:srgbClr val="FF0000"/>
                </a:solidFill>
              </a:rPr>
              <a:t>(2);</a:t>
            </a:r>
          </a:p>
          <a:p>
            <a:pPr marL="0" indent="0">
              <a:buNone/>
            </a:pPr>
            <a:r>
              <a:rPr lang="zh-CN" altLang="en-US" sz="1800" dirty="0"/>
              <a:t>注意列是从左至右编号的，并且从</a:t>
            </a:r>
            <a:r>
              <a:rPr lang="en-US" altLang="zh-CN" sz="1800" dirty="0"/>
              <a:t>1</a:t>
            </a:r>
            <a:r>
              <a:rPr lang="zh-CN" altLang="en-US" sz="1800" dirty="0"/>
              <a:t>开始。</a:t>
            </a:r>
          </a:p>
          <a:p>
            <a:pPr marL="0" indent="0">
              <a:buNone/>
            </a:pPr>
            <a:r>
              <a:rPr lang="zh-CN" altLang="en-US" sz="1800" dirty="0"/>
              <a:t>在</a:t>
            </a:r>
            <a:r>
              <a:rPr lang="en-US" altLang="zh-CN" sz="1800" dirty="0"/>
              <a:t>DM JDBC</a:t>
            </a:r>
            <a:r>
              <a:rPr lang="zh-CN" altLang="en-US" sz="1800" dirty="0"/>
              <a:t>驱动程序中，如果列的全名为“表名</a:t>
            </a:r>
            <a:r>
              <a:rPr lang="en-US" altLang="zh-CN" sz="1800" dirty="0"/>
              <a:t>.</a:t>
            </a:r>
            <a:r>
              <a:rPr lang="zh-CN" altLang="en-US" sz="1800" dirty="0"/>
              <a:t>列名”的形式。在不引起混淆的情况下（结果集中有两个表具有相同的列名），可以省略表名，直接使用列名来获取列值。</a:t>
            </a:r>
          </a:p>
          <a:p>
            <a:pPr marL="0" indent="0">
              <a:buNone/>
            </a:pPr>
            <a:r>
              <a:rPr lang="zh-CN" altLang="en-US" sz="1800" dirty="0"/>
              <a:t>关于</a:t>
            </a:r>
            <a:r>
              <a:rPr lang="en-US" altLang="zh-CN" sz="1800" dirty="0" err="1"/>
              <a:t>ResultSet</a:t>
            </a:r>
            <a:r>
              <a:rPr lang="zh-CN" altLang="en-US" sz="1800" dirty="0"/>
              <a:t>中列的信息，可通过调用方法</a:t>
            </a:r>
            <a:r>
              <a:rPr lang="en-US" altLang="zh-CN" sz="1800" dirty="0" err="1"/>
              <a:t>ResultSet.getMetaData</a:t>
            </a:r>
            <a:r>
              <a:rPr lang="zh-CN" altLang="en-US" sz="1800" dirty="0"/>
              <a:t>得到。返回的 </a:t>
            </a:r>
            <a:r>
              <a:rPr lang="en-US" altLang="zh-CN" sz="1800" dirty="0" err="1"/>
              <a:t>ResultSetMetaData</a:t>
            </a:r>
            <a:r>
              <a:rPr lang="en-US" altLang="zh-CN" sz="1800" dirty="0"/>
              <a:t> </a:t>
            </a:r>
            <a:r>
              <a:rPr lang="zh-CN" altLang="en-US" sz="1800" dirty="0"/>
              <a:t>对象将给出其</a:t>
            </a:r>
            <a:r>
              <a:rPr lang="en-US" altLang="zh-CN" sz="1800" dirty="0" err="1"/>
              <a:t>ResultSet</a:t>
            </a:r>
            <a:r>
              <a:rPr lang="zh-CN" altLang="en-US" sz="1800" dirty="0"/>
              <a:t>对象各列的名称、类型和其他属性。</a:t>
            </a:r>
          </a:p>
          <a:p>
            <a:pPr marL="0" indent="0">
              <a:buNone/>
            </a:pP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414028709"/>
      </p:ext>
    </p:extLst>
  </p:cSld>
  <p:clrMapOvr>
    <a:masterClrMapping/>
  </p:clrMapOvr>
  <p:transition spd="med">
    <p:circl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1991B28-C63A-2B76-0C60-32E3A1F7F3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9.1.3 </a:t>
            </a:r>
            <a:r>
              <a:rPr lang="en-US" altLang="zh-CN" dirty="0" err="1"/>
              <a:t>ResultSet</a:t>
            </a:r>
            <a:r>
              <a:rPr lang="zh-CN" altLang="en-US" dirty="0"/>
              <a:t>结果集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25343-A5C7-5EF5-1042-5C2CFCC318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66838"/>
            <a:ext cx="8305800" cy="4948237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1800" dirty="0"/>
              <a:t>3.NULL</a:t>
            </a:r>
            <a:r>
              <a:rPr lang="zh-CN" altLang="en-US" sz="1800" dirty="0"/>
              <a:t>结果值</a:t>
            </a:r>
          </a:p>
          <a:p>
            <a:pPr marL="0" indent="0">
              <a:buNone/>
            </a:pPr>
            <a:r>
              <a:rPr lang="zh-CN" altLang="en-US" sz="1800" dirty="0"/>
              <a:t>要确定给定结果值是否是</a:t>
            </a:r>
            <a:r>
              <a:rPr lang="en-US" altLang="zh-CN" sz="1800" dirty="0"/>
              <a:t>JDBC NULL</a:t>
            </a:r>
            <a:r>
              <a:rPr lang="zh-CN" altLang="en-US" sz="1800" dirty="0"/>
              <a:t>，必须先读取该列，然后使用</a:t>
            </a:r>
            <a:r>
              <a:rPr lang="en-US" altLang="zh-CN" sz="1800" dirty="0" err="1"/>
              <a:t>ResultSet</a:t>
            </a:r>
            <a:r>
              <a:rPr lang="zh-CN" altLang="en-US" sz="1800" dirty="0"/>
              <a:t>对象的 </a:t>
            </a:r>
            <a:r>
              <a:rPr lang="en-US" altLang="zh-CN" sz="1800" dirty="0" err="1"/>
              <a:t>wasNull</a:t>
            </a:r>
            <a:r>
              <a:rPr lang="zh-CN" altLang="en-US" sz="1800" dirty="0"/>
              <a:t>方法检查该次读取是否返回 </a:t>
            </a:r>
            <a:r>
              <a:rPr lang="en-US" altLang="zh-CN" sz="1800" dirty="0"/>
              <a:t>JDBC NULL</a:t>
            </a:r>
            <a:r>
              <a:rPr lang="zh-CN" altLang="en-US" sz="1800" dirty="0"/>
              <a:t>，如下：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String </a:t>
            </a:r>
            <a:r>
              <a:rPr lang="en-US" altLang="zh-CN" sz="1800" dirty="0" err="1">
                <a:solidFill>
                  <a:srgbClr val="FF0000"/>
                </a:solidFill>
              </a:rPr>
              <a:t>sql</a:t>
            </a:r>
            <a:r>
              <a:rPr lang="en-US" altLang="zh-CN" sz="1800" dirty="0">
                <a:solidFill>
                  <a:srgbClr val="FF0000"/>
                </a:solidFill>
              </a:rPr>
              <a:t>="select * from DEV. </a:t>
            </a:r>
            <a:r>
              <a:rPr lang="en-US" altLang="zh-CN" sz="1800" dirty="0" err="1">
                <a:solidFill>
                  <a:srgbClr val="FF0000"/>
                </a:solidFill>
              </a:rPr>
              <a:t>Dev_person</a:t>
            </a:r>
            <a:r>
              <a:rPr lang="en-US" altLang="zh-CN" sz="1800" dirty="0">
                <a:solidFill>
                  <a:srgbClr val="FF0000"/>
                </a:solidFill>
              </a:rPr>
              <a:t> ";</a:t>
            </a:r>
          </a:p>
          <a:p>
            <a:pPr marL="0" indent="0">
              <a:buNone/>
            </a:pPr>
            <a:r>
              <a:rPr lang="en-US" altLang="zh-CN" sz="1800" dirty="0" err="1">
                <a:solidFill>
                  <a:srgbClr val="FF0000"/>
                </a:solidFill>
              </a:rPr>
              <a:t>ResultSet</a:t>
            </a:r>
            <a:r>
              <a:rPr lang="en-US" altLang="zh-CN" sz="1800" dirty="0">
                <a:solidFill>
                  <a:srgbClr val="FF0000"/>
                </a:solidFill>
              </a:rPr>
              <a:t> </a:t>
            </a:r>
            <a:r>
              <a:rPr lang="en-US" altLang="zh-CN" sz="1800" dirty="0" err="1">
                <a:solidFill>
                  <a:srgbClr val="FF0000"/>
                </a:solidFill>
              </a:rPr>
              <a:t>rs</a:t>
            </a:r>
            <a:r>
              <a:rPr lang="en-US" altLang="zh-CN" sz="1800" dirty="0">
                <a:solidFill>
                  <a:srgbClr val="FF0000"/>
                </a:solidFill>
              </a:rPr>
              <a:t>;</a:t>
            </a:r>
          </a:p>
          <a:p>
            <a:pPr marL="0" indent="0">
              <a:buNone/>
            </a:pPr>
            <a:r>
              <a:rPr lang="en-US" altLang="zh-CN" sz="1800" dirty="0" err="1">
                <a:solidFill>
                  <a:srgbClr val="FF0000"/>
                </a:solidFill>
              </a:rPr>
              <a:t>rs</a:t>
            </a:r>
            <a:r>
              <a:rPr lang="en-US" altLang="zh-CN" sz="1800" dirty="0">
                <a:solidFill>
                  <a:srgbClr val="FF0000"/>
                </a:solidFill>
              </a:rPr>
              <a:t> = </a:t>
            </a:r>
            <a:r>
              <a:rPr lang="en-US" altLang="zh-CN" sz="1800" dirty="0" err="1">
                <a:solidFill>
                  <a:srgbClr val="FF0000"/>
                </a:solidFill>
              </a:rPr>
              <a:t>stmt.executeQuery</a:t>
            </a:r>
            <a:r>
              <a:rPr lang="en-US" altLang="zh-CN" sz="1800" dirty="0">
                <a:solidFill>
                  <a:srgbClr val="FF0000"/>
                </a:solidFill>
              </a:rPr>
              <a:t>(</a:t>
            </a:r>
            <a:r>
              <a:rPr lang="en-US" altLang="zh-CN" sz="1800" dirty="0" err="1">
                <a:solidFill>
                  <a:srgbClr val="FF0000"/>
                </a:solidFill>
              </a:rPr>
              <a:t>sql</a:t>
            </a:r>
            <a:r>
              <a:rPr lang="en-US" altLang="zh-CN" sz="1800" dirty="0">
                <a:solidFill>
                  <a:srgbClr val="FF0000"/>
                </a:solidFill>
              </a:rPr>
              <a:t>);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while (</a:t>
            </a:r>
            <a:r>
              <a:rPr lang="en-US" altLang="zh-CN" sz="1800" dirty="0" err="1">
                <a:solidFill>
                  <a:srgbClr val="FF0000"/>
                </a:solidFill>
              </a:rPr>
              <a:t>rs.next</a:t>
            </a:r>
            <a:r>
              <a:rPr lang="en-US" altLang="zh-CN" sz="1800" dirty="0">
                <a:solidFill>
                  <a:srgbClr val="FF0000"/>
                </a:solidFill>
              </a:rPr>
              <a:t>()){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if(</a:t>
            </a:r>
            <a:r>
              <a:rPr lang="en-US" altLang="zh-CN" sz="1800" dirty="0" err="1">
                <a:solidFill>
                  <a:srgbClr val="FF0000"/>
                </a:solidFill>
              </a:rPr>
              <a:t>rs.wasNull</a:t>
            </a:r>
            <a:r>
              <a:rPr lang="en-US" altLang="zh-CN" sz="1800" dirty="0">
                <a:solidFill>
                  <a:srgbClr val="FF0000"/>
                </a:solidFill>
              </a:rPr>
              <a:t>())</a:t>
            </a:r>
          </a:p>
          <a:p>
            <a:pPr marL="0" indent="0">
              <a:buNone/>
            </a:pPr>
            <a:r>
              <a:rPr lang="en-US" altLang="zh-CN" sz="1800" dirty="0" err="1">
                <a:solidFill>
                  <a:srgbClr val="FF0000"/>
                </a:solidFill>
              </a:rPr>
              <a:t>System.out.println</a:t>
            </a:r>
            <a:r>
              <a:rPr lang="en-US" altLang="zh-CN" sz="1800" dirty="0">
                <a:solidFill>
                  <a:srgbClr val="FF0000"/>
                </a:solidFill>
              </a:rPr>
              <a:t>("Get A Null Value");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</a:rPr>
              <a:t>}</a:t>
            </a:r>
          </a:p>
          <a:p>
            <a:pPr marL="0" indent="0">
              <a:buNone/>
            </a:pPr>
            <a:r>
              <a:rPr lang="zh-CN" altLang="en-US" sz="1800" dirty="0"/>
              <a:t>当使用 </a:t>
            </a:r>
            <a:r>
              <a:rPr lang="en-US" altLang="zh-CN" sz="1800" dirty="0" err="1"/>
              <a:t>ResultSet</a:t>
            </a:r>
            <a:r>
              <a:rPr lang="zh-CN" altLang="en-US" sz="1800" dirty="0"/>
              <a:t>对象的</a:t>
            </a:r>
            <a:r>
              <a:rPr lang="en-US" altLang="zh-CN" sz="1800" dirty="0" err="1"/>
              <a:t>getXXX</a:t>
            </a:r>
            <a:r>
              <a:rPr lang="zh-CN" altLang="en-US" sz="1800" dirty="0"/>
              <a:t>方法读取</a:t>
            </a:r>
            <a:r>
              <a:rPr lang="en-US" altLang="zh-CN" sz="1800" dirty="0"/>
              <a:t>JDBC NULL</a:t>
            </a:r>
            <a:r>
              <a:rPr lang="zh-CN" altLang="en-US" sz="1800" dirty="0"/>
              <a:t>时，将返回下列值之一：</a:t>
            </a:r>
          </a:p>
          <a:p>
            <a:pPr marL="0" indent="0">
              <a:buNone/>
            </a:pPr>
            <a:r>
              <a:rPr lang="en-US" altLang="zh-CN" sz="1800" dirty="0"/>
              <a:t>1)Java null</a:t>
            </a:r>
            <a:r>
              <a:rPr lang="zh-CN" altLang="en-US" sz="1800" dirty="0"/>
              <a:t>值：对于返回</a:t>
            </a:r>
            <a:r>
              <a:rPr lang="en-US" altLang="zh-CN" sz="1800" dirty="0"/>
              <a:t>Java</a:t>
            </a:r>
            <a:r>
              <a:rPr lang="zh-CN" altLang="en-US" sz="1800" dirty="0"/>
              <a:t>对象的</a:t>
            </a:r>
            <a:r>
              <a:rPr lang="en-US" altLang="zh-CN" sz="1800" dirty="0" err="1"/>
              <a:t>getXXX</a:t>
            </a:r>
            <a:r>
              <a:rPr lang="zh-CN" altLang="en-US" sz="1800" dirty="0"/>
              <a:t>方法（如 </a:t>
            </a:r>
            <a:r>
              <a:rPr lang="en-US" altLang="zh-CN" sz="1800" dirty="0" err="1"/>
              <a:t>getString</a:t>
            </a:r>
            <a:r>
              <a:rPr lang="zh-CN" altLang="en-US" sz="1800" dirty="0"/>
              <a:t>、</a:t>
            </a:r>
            <a:r>
              <a:rPr lang="en-US" altLang="zh-CN" sz="1800" dirty="0" err="1"/>
              <a:t>getBigDecimal</a:t>
            </a:r>
            <a:r>
              <a:rPr lang="en-US" altLang="zh-CN" sz="1800" dirty="0"/>
              <a:t> </a:t>
            </a:r>
            <a:r>
              <a:rPr lang="zh-CN" altLang="en-US" sz="1800" dirty="0"/>
              <a:t>、 </a:t>
            </a:r>
            <a:r>
              <a:rPr lang="en-US" altLang="zh-CN" sz="1800" dirty="0" err="1"/>
              <a:t>getBytes</a:t>
            </a:r>
            <a:r>
              <a:rPr lang="zh-CN" altLang="en-US" sz="1800" dirty="0"/>
              <a:t>、</a:t>
            </a:r>
            <a:r>
              <a:rPr lang="en-US" altLang="zh-CN" sz="1800" dirty="0" err="1"/>
              <a:t>getDate</a:t>
            </a:r>
            <a:r>
              <a:rPr lang="zh-CN" altLang="en-US" sz="1800" dirty="0"/>
              <a:t>、</a:t>
            </a:r>
            <a:r>
              <a:rPr lang="en-US" altLang="zh-CN" sz="1800" dirty="0" err="1"/>
              <a:t>getTime</a:t>
            </a:r>
            <a:r>
              <a:rPr lang="zh-CN" altLang="en-US" sz="1800" dirty="0"/>
              <a:t>、</a:t>
            </a:r>
            <a:r>
              <a:rPr lang="en-US" altLang="zh-CN" sz="1800" dirty="0" err="1"/>
              <a:t>getTimestamp</a:t>
            </a:r>
            <a:r>
              <a:rPr lang="zh-CN" altLang="en-US" sz="1800" dirty="0"/>
              <a:t>、</a:t>
            </a:r>
            <a:r>
              <a:rPr lang="en-US" altLang="zh-CN" sz="1800" dirty="0" err="1"/>
              <a:t>getAsciiStream</a:t>
            </a:r>
            <a:r>
              <a:rPr lang="zh-CN" altLang="en-US" sz="1800" dirty="0"/>
              <a:t>、</a:t>
            </a:r>
            <a:r>
              <a:rPr lang="en-US" altLang="zh-CN" sz="1800" dirty="0" err="1"/>
              <a:t>getUnicodeStream</a:t>
            </a:r>
            <a:r>
              <a:rPr lang="zh-CN" altLang="en-US" sz="1800" dirty="0"/>
              <a:t>、</a:t>
            </a:r>
            <a:r>
              <a:rPr lang="en-US" altLang="zh-CN" sz="1800" dirty="0" err="1"/>
              <a:t>getBinaryStream</a:t>
            </a:r>
            <a:r>
              <a:rPr lang="zh-CN" altLang="en-US" sz="1800" dirty="0"/>
              <a:t>、</a:t>
            </a:r>
            <a:r>
              <a:rPr lang="en-US" altLang="zh-CN" sz="1800" dirty="0" err="1"/>
              <a:t>getObject</a:t>
            </a:r>
            <a:r>
              <a:rPr lang="zh-CN" altLang="en-US" sz="1800" dirty="0"/>
              <a:t>等）；</a:t>
            </a:r>
          </a:p>
          <a:p>
            <a:pPr marL="0" indent="0">
              <a:buNone/>
            </a:pPr>
            <a:r>
              <a:rPr lang="en-US" altLang="zh-CN" sz="1800" dirty="0"/>
              <a:t>2)</a:t>
            </a:r>
            <a:r>
              <a:rPr lang="zh-CN" altLang="en-US" sz="1800" dirty="0"/>
              <a:t>零值：对于</a:t>
            </a:r>
            <a:r>
              <a:rPr lang="en-US" altLang="zh-CN" sz="1800" dirty="0" err="1"/>
              <a:t>getByte</a:t>
            </a:r>
            <a:r>
              <a:rPr lang="zh-CN" altLang="en-US" sz="1800" dirty="0"/>
              <a:t>、</a:t>
            </a:r>
            <a:r>
              <a:rPr lang="en-US" altLang="zh-CN" sz="1800" dirty="0" err="1"/>
              <a:t>getShort</a:t>
            </a:r>
            <a:r>
              <a:rPr lang="zh-CN" altLang="en-US" sz="1800" dirty="0"/>
              <a:t>、</a:t>
            </a:r>
            <a:r>
              <a:rPr lang="en-US" altLang="zh-CN" sz="1800" dirty="0" err="1"/>
              <a:t>getInt</a:t>
            </a:r>
            <a:r>
              <a:rPr lang="zh-CN" altLang="en-US" sz="1800" dirty="0"/>
              <a:t>、</a:t>
            </a:r>
            <a:r>
              <a:rPr lang="en-US" altLang="zh-CN" sz="1800" dirty="0" err="1"/>
              <a:t>getLong</a:t>
            </a:r>
            <a:r>
              <a:rPr lang="zh-CN" altLang="en-US" sz="1800" dirty="0"/>
              <a:t>、</a:t>
            </a:r>
            <a:r>
              <a:rPr lang="en-US" altLang="zh-CN" sz="1800" dirty="0" err="1"/>
              <a:t>getFloat</a:t>
            </a:r>
            <a:r>
              <a:rPr lang="zh-CN" altLang="en-US" sz="1800" dirty="0"/>
              <a:t>和</a:t>
            </a:r>
            <a:r>
              <a:rPr lang="en-US" altLang="zh-CN" sz="1800" dirty="0" err="1"/>
              <a:t>getDouble</a:t>
            </a:r>
            <a:r>
              <a:rPr lang="zh-CN" altLang="en-US" sz="1800" dirty="0"/>
              <a:t>；</a:t>
            </a:r>
          </a:p>
          <a:p>
            <a:pPr marL="0" indent="0">
              <a:buNone/>
            </a:pPr>
            <a:r>
              <a:rPr lang="en-US" altLang="zh-CN" sz="1800" dirty="0"/>
              <a:t>3)false</a:t>
            </a:r>
            <a:r>
              <a:rPr lang="zh-CN" altLang="en-US" sz="1800" dirty="0"/>
              <a:t>值：对于</a:t>
            </a:r>
            <a:r>
              <a:rPr lang="en-US" altLang="zh-CN" sz="1800" dirty="0" err="1"/>
              <a:t>getBoolean</a:t>
            </a:r>
            <a:r>
              <a:rPr lang="zh-CN" altLang="en-US" sz="1800" dirty="0"/>
              <a:t>。</a:t>
            </a:r>
          </a:p>
          <a:p>
            <a:pPr marL="0" indent="0">
              <a:buNone/>
            </a:pP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655614853"/>
      </p:ext>
    </p:extLst>
  </p:cSld>
  <p:clrMapOvr>
    <a:masterClrMapping/>
  </p:clrMapOvr>
  <p:transition spd="med">
    <p:circl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标题 141313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pPr algn="ctr" eaLnBrk="1" hangingPunct="1"/>
            <a:r>
              <a:rPr lang="zh-CN" altLang="en-US" sz="4000" dirty="0"/>
              <a:t>总览</a:t>
            </a:r>
          </a:p>
        </p:txBody>
      </p:sp>
      <p:grpSp>
        <p:nvGrpSpPr>
          <p:cNvPr id="33794" name="组合 141314"/>
          <p:cNvGrpSpPr/>
          <p:nvPr/>
        </p:nvGrpSpPr>
        <p:grpSpPr>
          <a:xfrm>
            <a:off x="2133600" y="1905000"/>
            <a:ext cx="4724400" cy="685800"/>
            <a:chOff x="1296" y="1824"/>
            <a:chExt cx="2976" cy="432"/>
          </a:xfrm>
        </p:grpSpPr>
        <p:sp>
          <p:nvSpPr>
            <p:cNvPr id="5123" name="圆角矩形 141315"/>
            <p:cNvSpPr>
              <a:spLocks noChangeArrowheads="1"/>
            </p:cNvSpPr>
            <p:nvPr/>
          </p:nvSpPr>
          <p:spPr bwMode="auto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rgbClr val="F8F1D0"/>
                </a:gs>
                <a:gs pos="100000">
                  <a:schemeClr val="accent2"/>
                </a:gs>
              </a:gsLst>
              <a:lin ang="5400000" scaled="1"/>
            </a:gradFill>
            <a:ln w="12700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3796" name="菱形 141316"/>
            <p:cNvSpPr/>
            <p:nvPr/>
          </p:nvSpPr>
          <p:spPr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2"/>
            </a:solidFill>
            <a:ln w="254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 eaLnBrk="0" hangingPunct="0"/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33797" name="文本框 141317"/>
            <p:cNvSpPr txBox="1"/>
            <p:nvPr/>
          </p:nvSpPr>
          <p:spPr>
            <a:xfrm>
              <a:off x="1845" y="1936"/>
              <a:ext cx="2160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eaLnBrk="0" hangingPunct="0"/>
              <a:r>
                <a:rPr lang="zh-CN" altLang="en-US" sz="2000" b="1" dirty="0">
                  <a:solidFill>
                    <a:schemeClr val="tx1"/>
                  </a:solidFill>
                  <a:sym typeface="+mn-ea"/>
                </a:rPr>
                <a:t>任务</a:t>
              </a:r>
              <a:r>
                <a:rPr lang="en-US" altLang="zh-CN" sz="2000" b="1" dirty="0">
                  <a:solidFill>
                    <a:schemeClr val="tx1"/>
                  </a:solidFill>
                  <a:sym typeface="+mn-ea"/>
                </a:rPr>
                <a:t>9.1 </a:t>
              </a:r>
              <a:r>
                <a:rPr lang="zh-CN" altLang="en-US" sz="2000" b="1" dirty="0">
                  <a:solidFill>
                    <a:schemeClr val="tx1"/>
                  </a:solidFill>
                  <a:sym typeface="+mn-ea"/>
                </a:rPr>
                <a:t>使用</a:t>
              </a:r>
              <a:r>
                <a:rPr lang="en-US" altLang="zh-CN" sz="2000" b="1" dirty="0">
                  <a:solidFill>
                    <a:schemeClr val="tx1"/>
                  </a:solidFill>
                  <a:sym typeface="+mn-ea"/>
                </a:rPr>
                <a:t>Java </a:t>
              </a:r>
              <a:r>
                <a:rPr lang="zh-CN" altLang="en-US" sz="2000" b="1" dirty="0">
                  <a:solidFill>
                    <a:schemeClr val="tx1"/>
                  </a:solidFill>
                  <a:sym typeface="+mn-ea"/>
                </a:rPr>
                <a:t>开发</a:t>
              </a:r>
              <a:endPara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33798" name="文本框 141318"/>
            <p:cNvSpPr txBox="1"/>
            <p:nvPr/>
          </p:nvSpPr>
          <p:spPr>
            <a:xfrm>
              <a:off x="1393" y="1886"/>
              <a:ext cx="22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algn="ctr" eaLnBrk="0" hangingPunct="0"/>
              <a:r>
                <a:rPr lang="en-US" altLang="zh-CN" dirty="0">
                  <a:latin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33799" name="组合 141319"/>
          <p:cNvGrpSpPr/>
          <p:nvPr/>
        </p:nvGrpSpPr>
        <p:grpSpPr>
          <a:xfrm>
            <a:off x="2133600" y="2743200"/>
            <a:ext cx="4724400" cy="685800"/>
            <a:chOff x="1296" y="1824"/>
            <a:chExt cx="2976" cy="432"/>
          </a:xfrm>
        </p:grpSpPr>
        <p:sp>
          <p:nvSpPr>
            <p:cNvPr id="5128" name="圆角矩形 141320"/>
            <p:cNvSpPr>
              <a:spLocks noChangeArrowheads="1"/>
            </p:cNvSpPr>
            <p:nvPr/>
          </p:nvSpPr>
          <p:spPr bwMode="auto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rgbClr val="CEEAE7"/>
                </a:gs>
                <a:gs pos="100000">
                  <a:schemeClr val="accent1"/>
                </a:gs>
              </a:gsLst>
              <a:lin ang="5400000" scaled="1"/>
            </a:gradFill>
            <a:ln w="12700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3801" name="菱形 141321"/>
            <p:cNvSpPr/>
            <p:nvPr/>
          </p:nvSpPr>
          <p:spPr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1"/>
            </a:solidFill>
            <a:ln w="254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algn="ctr" eaLnBrk="0" hangingPunct="0"/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33802" name="文本框 141322"/>
            <p:cNvSpPr txBox="1"/>
            <p:nvPr/>
          </p:nvSpPr>
          <p:spPr>
            <a:xfrm>
              <a:off x="1753" y="1936"/>
              <a:ext cx="2160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 eaLnBrk="0" hangingPunct="0"/>
              <a:r>
                <a:rPr lang="zh-CN" altLang="en-US" sz="2000" b="1" dirty="0">
                  <a:solidFill>
                    <a:schemeClr val="tx1"/>
                  </a:solidFill>
                  <a:sym typeface="+mn-ea"/>
                </a:rPr>
                <a:t>任务</a:t>
              </a:r>
              <a:r>
                <a:rPr lang="en-US" altLang="zh-CN" sz="2000" b="1" dirty="0">
                  <a:solidFill>
                    <a:schemeClr val="tx1"/>
                  </a:solidFill>
                  <a:sym typeface="+mn-ea"/>
                </a:rPr>
                <a:t>9.2  </a:t>
              </a:r>
              <a:r>
                <a:rPr lang="zh-CN" altLang="en-US" sz="2000" b="1" dirty="0">
                  <a:solidFill>
                    <a:schemeClr val="tx1"/>
                  </a:solidFill>
                  <a:sym typeface="+mn-ea"/>
                </a:rPr>
                <a:t>使用</a:t>
              </a:r>
              <a:r>
                <a:rPr lang="en-US" altLang="zh-CN" sz="2000" b="1" dirty="0">
                  <a:solidFill>
                    <a:schemeClr val="tx1"/>
                  </a:solidFill>
                  <a:sym typeface="+mn-ea"/>
                </a:rPr>
                <a:t>Python </a:t>
              </a:r>
              <a:r>
                <a:rPr lang="zh-CN" altLang="en-US" sz="2000" b="1" dirty="0">
                  <a:solidFill>
                    <a:schemeClr val="tx1"/>
                  </a:solidFill>
                  <a:sym typeface="+mn-ea"/>
                </a:rPr>
                <a:t>开发</a:t>
              </a:r>
              <a:endPara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33803" name="文本框 141323"/>
            <p:cNvSpPr txBox="1"/>
            <p:nvPr/>
          </p:nvSpPr>
          <p:spPr>
            <a:xfrm>
              <a:off x="1393" y="1886"/>
              <a:ext cx="22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algn="ctr" eaLnBrk="0" hangingPunct="0"/>
              <a:r>
                <a:rPr lang="en-US" altLang="zh-CN" dirty="0">
                  <a:latin typeface="Arial" panose="020B0604020202020204" pitchFamily="34" charset="0"/>
                </a:rPr>
                <a:t>2</a:t>
              </a:r>
            </a:p>
          </p:txBody>
        </p:sp>
      </p:grpSp>
    </p:spTree>
  </p:cSld>
  <p:clrMapOvr>
    <a:masterClrMapping/>
  </p:clrMapOvr>
  <p:transition spd="med">
    <p:circl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1991B28-C63A-2B76-0C60-32E3A1F7F3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9.1.3 </a:t>
            </a:r>
            <a:r>
              <a:rPr lang="en-US" altLang="zh-CN" dirty="0" err="1"/>
              <a:t>ResultSet</a:t>
            </a:r>
            <a:r>
              <a:rPr lang="zh-CN" altLang="en-US" dirty="0"/>
              <a:t>结果集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25343-A5C7-5EF5-1042-5C2CFCC318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66838"/>
            <a:ext cx="8305800" cy="4948237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1800" dirty="0"/>
              <a:t>以下的代码段，获取</a:t>
            </a:r>
            <a:r>
              <a:rPr lang="en-US" altLang="zh-CN" sz="1800" dirty="0" err="1"/>
              <a:t>ResultSet</a:t>
            </a:r>
            <a:r>
              <a:rPr lang="zh-CN" altLang="en-US" sz="1800" dirty="0"/>
              <a:t>对象数据的元信息和数据列信息。</a:t>
            </a:r>
          </a:p>
          <a:p>
            <a:pPr marL="0" indent="0">
              <a:buNone/>
            </a:pPr>
            <a:r>
              <a:rPr lang="en-US" altLang="zh-CN" sz="1800" dirty="0"/>
              <a:t>//</a:t>
            </a:r>
            <a:r>
              <a:rPr lang="zh-CN" altLang="en-US" sz="1800" dirty="0"/>
              <a:t>取得结果集元数据</a:t>
            </a:r>
          </a:p>
          <a:p>
            <a:pPr marL="0" indent="0">
              <a:buNone/>
            </a:pPr>
            <a:r>
              <a:rPr lang="en-US" altLang="zh-CN" sz="1800" dirty="0" err="1"/>
              <a:t>ResultSetMetaData</a:t>
            </a:r>
            <a:r>
              <a:rPr lang="en-US" altLang="zh-CN" sz="1800" dirty="0"/>
              <a:t> </a:t>
            </a:r>
            <a:r>
              <a:rPr lang="en-US" altLang="zh-CN" sz="1800" dirty="0" err="1"/>
              <a:t>rsmd</a:t>
            </a:r>
            <a:r>
              <a:rPr lang="en-US" altLang="zh-CN" sz="1800" dirty="0"/>
              <a:t> = </a:t>
            </a:r>
            <a:r>
              <a:rPr lang="en-US" altLang="zh-CN" sz="1800" dirty="0" err="1"/>
              <a:t>rs.getMetaData</a:t>
            </a:r>
            <a:r>
              <a:rPr lang="en-US" altLang="zh-CN" sz="1800" dirty="0"/>
              <a:t>();</a:t>
            </a:r>
          </a:p>
          <a:p>
            <a:pPr marL="0" indent="0">
              <a:buNone/>
            </a:pPr>
            <a:r>
              <a:rPr lang="en-US" altLang="zh-CN" sz="1800" dirty="0"/>
              <a:t>//</a:t>
            </a:r>
            <a:r>
              <a:rPr lang="zh-CN" altLang="en-US" sz="1800" dirty="0"/>
              <a:t>取得结果集所包含的列数</a:t>
            </a:r>
          </a:p>
          <a:p>
            <a:pPr marL="0" indent="0">
              <a:buNone/>
            </a:pPr>
            <a:r>
              <a:rPr lang="en-US" altLang="zh-CN" sz="1800" dirty="0"/>
              <a:t>int </a:t>
            </a:r>
            <a:r>
              <a:rPr lang="en-US" altLang="zh-CN" sz="1800" dirty="0" err="1"/>
              <a:t>numCols</a:t>
            </a:r>
            <a:r>
              <a:rPr lang="en-US" altLang="zh-CN" sz="1800" dirty="0"/>
              <a:t> = </a:t>
            </a:r>
            <a:r>
              <a:rPr lang="en-US" altLang="zh-CN" sz="1800" dirty="0" err="1"/>
              <a:t>rsmd.getColumnCount</a:t>
            </a:r>
            <a:r>
              <a:rPr lang="en-US" altLang="zh-CN" sz="1800" dirty="0"/>
              <a:t>();</a:t>
            </a:r>
          </a:p>
          <a:p>
            <a:pPr marL="0" indent="0">
              <a:buNone/>
            </a:pPr>
            <a:r>
              <a:rPr lang="en-US" altLang="zh-CN" sz="1800" dirty="0"/>
              <a:t>//</a:t>
            </a:r>
            <a:r>
              <a:rPr lang="zh-CN" altLang="en-US" sz="1800" dirty="0"/>
              <a:t>显示列标头</a:t>
            </a:r>
          </a:p>
          <a:p>
            <a:pPr marL="0" indent="0">
              <a:buNone/>
            </a:pPr>
            <a:r>
              <a:rPr lang="en-US" altLang="zh-CN" sz="1800" dirty="0"/>
              <a:t>for (int </a:t>
            </a:r>
            <a:r>
              <a:rPr lang="en-US" altLang="zh-CN" sz="1800" dirty="0" err="1"/>
              <a:t>i</a:t>
            </a:r>
            <a:r>
              <a:rPr lang="en-US" altLang="zh-CN" sz="1800" dirty="0"/>
              <a:t> = 1; </a:t>
            </a:r>
            <a:r>
              <a:rPr lang="en-US" altLang="zh-CN" sz="1800" dirty="0" err="1"/>
              <a:t>i</a:t>
            </a:r>
            <a:r>
              <a:rPr lang="en-US" altLang="zh-CN" sz="1800" dirty="0"/>
              <a:t> &lt;= </a:t>
            </a:r>
            <a:r>
              <a:rPr lang="en-US" altLang="zh-CN" sz="1800" dirty="0" err="1"/>
              <a:t>numCols</a:t>
            </a:r>
            <a:r>
              <a:rPr lang="en-US" altLang="zh-CN" sz="1800" dirty="0"/>
              <a:t>; </a:t>
            </a:r>
            <a:r>
              <a:rPr lang="en-US" altLang="zh-CN" sz="1800" dirty="0" err="1"/>
              <a:t>i</a:t>
            </a:r>
            <a:r>
              <a:rPr lang="en-US" altLang="zh-CN" sz="1800" dirty="0"/>
              <a:t>++) {</a:t>
            </a:r>
          </a:p>
          <a:p>
            <a:pPr marL="0" indent="0">
              <a:buNone/>
            </a:pPr>
            <a:r>
              <a:rPr lang="en-US" altLang="zh-CN" sz="1800" dirty="0"/>
              <a:t>    if (</a:t>
            </a:r>
            <a:r>
              <a:rPr lang="en-US" altLang="zh-CN" sz="1800" dirty="0" err="1"/>
              <a:t>i</a:t>
            </a:r>
            <a:r>
              <a:rPr lang="en-US" altLang="zh-CN" sz="1800" dirty="0"/>
              <a:t> &gt; 1) {</a:t>
            </a:r>
          </a:p>
          <a:p>
            <a:pPr marL="0" indent="0">
              <a:buNone/>
            </a:pPr>
            <a:r>
              <a:rPr lang="en-US" altLang="zh-CN" sz="1800" dirty="0"/>
              <a:t>        </a:t>
            </a:r>
            <a:r>
              <a:rPr lang="en-US" altLang="zh-CN" sz="1800" dirty="0" err="1"/>
              <a:t>System.out.print</a:t>
            </a:r>
            <a:r>
              <a:rPr lang="en-US" altLang="zh-CN" sz="1800" dirty="0"/>
              <a:t>(",");</a:t>
            </a:r>
          </a:p>
          <a:p>
            <a:pPr marL="0" indent="0">
              <a:buNone/>
            </a:pPr>
            <a:r>
              <a:rPr lang="en-US" altLang="zh-CN" sz="1800" dirty="0"/>
              <a:t>    }</a:t>
            </a:r>
          </a:p>
          <a:p>
            <a:pPr marL="0" indent="0">
              <a:buNone/>
            </a:pPr>
            <a:r>
              <a:rPr lang="en-US" altLang="zh-CN" sz="1800" dirty="0"/>
              <a:t>    </a:t>
            </a:r>
            <a:r>
              <a:rPr lang="en-US" altLang="zh-CN" sz="1800" dirty="0" err="1"/>
              <a:t>System.out.print</a:t>
            </a:r>
            <a:r>
              <a:rPr lang="en-US" altLang="zh-CN" sz="1800" dirty="0"/>
              <a:t>(</a:t>
            </a:r>
            <a:r>
              <a:rPr lang="en-US" altLang="zh-CN" sz="1800" dirty="0" err="1"/>
              <a:t>rsmd.getColumnLabel</a:t>
            </a:r>
            <a:r>
              <a:rPr lang="en-US" altLang="zh-CN" sz="1800" dirty="0"/>
              <a:t>(</a:t>
            </a:r>
            <a:r>
              <a:rPr lang="en-US" altLang="zh-CN" sz="1800" dirty="0" err="1"/>
              <a:t>i</a:t>
            </a:r>
            <a:r>
              <a:rPr lang="en-US" altLang="zh-CN" sz="1800" dirty="0"/>
              <a:t>));</a:t>
            </a:r>
          </a:p>
          <a:p>
            <a:pPr marL="0" indent="0">
              <a:buNone/>
            </a:pPr>
            <a:r>
              <a:rPr lang="en-US" altLang="zh-CN" sz="1800" dirty="0"/>
              <a:t>}</a:t>
            </a:r>
          </a:p>
          <a:p>
            <a:pPr marL="0" indent="0">
              <a:buNone/>
            </a:pPr>
            <a:r>
              <a:rPr lang="en-US" altLang="zh-CN" sz="1800" dirty="0" err="1"/>
              <a:t>System.out.println</a:t>
            </a:r>
            <a:r>
              <a:rPr lang="en-US" altLang="zh-CN" sz="1800" dirty="0"/>
              <a:t>("");</a:t>
            </a:r>
          </a:p>
        </p:txBody>
      </p:sp>
    </p:spTree>
    <p:extLst>
      <p:ext uri="{BB962C8B-B14F-4D97-AF65-F5344CB8AC3E}">
        <p14:creationId xmlns:p14="http://schemas.microsoft.com/office/powerpoint/2010/main" val="4175750338"/>
      </p:ext>
    </p:extLst>
  </p:cSld>
  <p:clrMapOvr>
    <a:masterClrMapping/>
  </p:clrMapOvr>
  <p:transition spd="med">
    <p:circl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1991B28-C63A-2B76-0C60-32E3A1F7F3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9.1.3 </a:t>
            </a:r>
            <a:r>
              <a:rPr lang="en-US" altLang="zh-CN" dirty="0" err="1"/>
              <a:t>ResultSet</a:t>
            </a:r>
            <a:r>
              <a:rPr lang="zh-CN" altLang="en-US" dirty="0"/>
              <a:t>结果集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25343-A5C7-5EF5-1042-5C2CFCC318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66838"/>
            <a:ext cx="8305800" cy="4948237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1800" dirty="0"/>
              <a:t>//</a:t>
            </a:r>
            <a:r>
              <a:rPr lang="zh-CN" altLang="en-US" sz="1800" dirty="0"/>
              <a:t>显示结果集中所有数据</a:t>
            </a:r>
          </a:p>
          <a:p>
            <a:pPr marL="0" indent="0">
              <a:buNone/>
            </a:pPr>
            <a:r>
              <a:rPr lang="en-US" altLang="zh-CN" sz="1800" dirty="0"/>
              <a:t>while (</a:t>
            </a:r>
            <a:r>
              <a:rPr lang="en-US" altLang="zh-CN" sz="1800" dirty="0" err="1"/>
              <a:t>rs.next</a:t>
            </a:r>
            <a:r>
              <a:rPr lang="en-US" altLang="zh-CN" sz="1800" dirty="0"/>
              <a:t>()) {</a:t>
            </a:r>
          </a:p>
          <a:p>
            <a:pPr marL="0" indent="0">
              <a:buNone/>
            </a:pPr>
            <a:r>
              <a:rPr lang="en-US" altLang="zh-CN" sz="1800" dirty="0"/>
              <a:t>    for (int </a:t>
            </a:r>
            <a:r>
              <a:rPr lang="en-US" altLang="zh-CN" sz="1800" dirty="0" err="1"/>
              <a:t>i</a:t>
            </a:r>
            <a:r>
              <a:rPr lang="en-US" altLang="zh-CN" sz="1800" dirty="0"/>
              <a:t> = 1; </a:t>
            </a:r>
            <a:r>
              <a:rPr lang="en-US" altLang="zh-CN" sz="1800" dirty="0" err="1"/>
              <a:t>i</a:t>
            </a:r>
            <a:r>
              <a:rPr lang="en-US" altLang="zh-CN" sz="1800" dirty="0"/>
              <a:t> &lt;= </a:t>
            </a:r>
            <a:r>
              <a:rPr lang="en-US" altLang="zh-CN" sz="1800" dirty="0" err="1"/>
              <a:t>numCols</a:t>
            </a:r>
            <a:r>
              <a:rPr lang="en-US" altLang="zh-CN" sz="1800" dirty="0"/>
              <a:t>; </a:t>
            </a:r>
            <a:r>
              <a:rPr lang="en-US" altLang="zh-CN" sz="1800" dirty="0" err="1"/>
              <a:t>i</a:t>
            </a:r>
            <a:r>
              <a:rPr lang="en-US" altLang="zh-CN" sz="1800" dirty="0"/>
              <a:t>++) {</a:t>
            </a:r>
          </a:p>
          <a:p>
            <a:pPr marL="0" indent="0">
              <a:buNone/>
            </a:pPr>
            <a:r>
              <a:rPr lang="en-US" altLang="zh-CN" sz="1800" dirty="0"/>
              <a:t>    if (</a:t>
            </a:r>
            <a:r>
              <a:rPr lang="en-US" altLang="zh-CN" sz="1800" dirty="0" err="1"/>
              <a:t>i</a:t>
            </a:r>
            <a:r>
              <a:rPr lang="en-US" altLang="zh-CN" sz="1800" dirty="0"/>
              <a:t> &gt; 1) {</a:t>
            </a:r>
          </a:p>
          <a:p>
            <a:pPr marL="0" indent="0">
              <a:buNone/>
            </a:pPr>
            <a:r>
              <a:rPr lang="en-US" altLang="zh-CN" sz="1800" dirty="0"/>
              <a:t>        </a:t>
            </a:r>
            <a:r>
              <a:rPr lang="en-US" altLang="zh-CN" sz="1800" dirty="0" err="1"/>
              <a:t>System.out.print</a:t>
            </a:r>
            <a:r>
              <a:rPr lang="en-US" altLang="zh-CN" sz="1800" dirty="0"/>
              <a:t>(",");</a:t>
            </a:r>
          </a:p>
          <a:p>
            <a:pPr marL="0" indent="0">
              <a:buNone/>
            </a:pPr>
            <a:r>
              <a:rPr lang="en-US" altLang="zh-CN" sz="1800" dirty="0"/>
              <a:t>    }</a:t>
            </a:r>
          </a:p>
          <a:p>
            <a:pPr marL="0" indent="0">
              <a:buNone/>
            </a:pPr>
            <a:r>
              <a:rPr lang="en-US" altLang="zh-CN" sz="1800" dirty="0"/>
              <a:t>    // </a:t>
            </a:r>
            <a:r>
              <a:rPr lang="zh-CN" altLang="en-US" sz="1800" dirty="0"/>
              <a:t>普通字段</a:t>
            </a:r>
          </a:p>
          <a:p>
            <a:pPr marL="0" indent="0">
              <a:buNone/>
            </a:pPr>
            <a:r>
              <a:rPr lang="zh-CN" altLang="en-US" sz="1800" dirty="0"/>
              <a:t>    </a:t>
            </a:r>
            <a:r>
              <a:rPr lang="en-US" altLang="zh-CN" sz="1800" dirty="0" err="1"/>
              <a:t>System.out.print</a:t>
            </a:r>
            <a:r>
              <a:rPr lang="en-US" altLang="zh-CN" sz="1800" dirty="0"/>
              <a:t>(</a:t>
            </a:r>
            <a:r>
              <a:rPr lang="en-US" altLang="zh-CN" sz="1800" dirty="0" err="1"/>
              <a:t>rs.getString</a:t>
            </a:r>
            <a:r>
              <a:rPr lang="en-US" altLang="zh-CN" sz="1800" dirty="0"/>
              <a:t>(</a:t>
            </a:r>
            <a:r>
              <a:rPr lang="en-US" altLang="zh-CN" sz="1800" dirty="0" err="1"/>
              <a:t>i</a:t>
            </a:r>
            <a:r>
              <a:rPr lang="en-US" altLang="zh-CN" sz="1800" dirty="0"/>
              <a:t>));</a:t>
            </a:r>
          </a:p>
          <a:p>
            <a:pPr marL="0" indent="0">
              <a:buNone/>
            </a:pPr>
            <a:r>
              <a:rPr lang="en-US" altLang="zh-CN" sz="1800" dirty="0"/>
              <a:t>    }</a:t>
            </a:r>
          </a:p>
          <a:p>
            <a:pPr marL="0" indent="0">
              <a:buNone/>
            </a:pPr>
            <a:r>
              <a:rPr lang="en-US" altLang="zh-CN" sz="1800" dirty="0"/>
              <a:t>    </a:t>
            </a:r>
            <a:r>
              <a:rPr lang="en-US" altLang="zh-CN" sz="1800" dirty="0" err="1"/>
              <a:t>System.out.println</a:t>
            </a:r>
            <a:r>
              <a:rPr lang="en-US" altLang="zh-CN" sz="1800" dirty="0"/>
              <a:t>("");</a:t>
            </a:r>
          </a:p>
          <a:p>
            <a:pPr marL="0" indent="0">
              <a:buNone/>
            </a:pPr>
            <a:r>
              <a:rPr lang="en-US" altLang="zh-CN" sz="1800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022776188"/>
      </p:ext>
    </p:extLst>
  </p:cSld>
  <p:clrMapOvr>
    <a:masterClrMapping/>
  </p:clrMapOvr>
  <p:transition spd="med">
    <p:circl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1991B28-C63A-2B76-0C60-32E3A1F7F3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9.1.4 Java</a:t>
            </a:r>
            <a:r>
              <a:rPr lang="zh-CN" altLang="en-US" dirty="0"/>
              <a:t>应用程序开发接口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25343-A5C7-5EF5-1042-5C2CFCC318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1800" dirty="0"/>
              <a:t>下面用一个具体的编程实例来展示利用 </a:t>
            </a:r>
            <a:r>
              <a:rPr lang="en-US" altLang="zh-CN" sz="1800" dirty="0"/>
              <a:t>JDBC </a:t>
            </a:r>
            <a:r>
              <a:rPr lang="zh-CN" altLang="en-US" sz="1800" dirty="0"/>
              <a:t>驱动程序进行数据库操作的基本步骤：</a:t>
            </a:r>
          </a:p>
          <a:p>
            <a:pPr marL="0" indent="0">
              <a:buNone/>
            </a:pPr>
            <a:r>
              <a:rPr lang="zh-CN" altLang="en-US" sz="1800" dirty="0"/>
              <a:t>开发环境：</a:t>
            </a:r>
            <a:r>
              <a:rPr lang="en-US" altLang="zh-CN" sz="1800" dirty="0"/>
              <a:t>Eclipse</a:t>
            </a:r>
            <a:r>
              <a:rPr lang="zh-CN" altLang="en-US" sz="1800" dirty="0"/>
              <a:t>、</a:t>
            </a:r>
            <a:r>
              <a:rPr lang="en-US" altLang="zh-CN" sz="1800" dirty="0"/>
              <a:t>DM 8.0</a:t>
            </a:r>
            <a:r>
              <a:rPr lang="zh-CN" altLang="en-US" sz="1800" dirty="0"/>
              <a:t>及以上版本、</a:t>
            </a:r>
            <a:r>
              <a:rPr lang="en-US" altLang="zh-CN" sz="1800" dirty="0"/>
              <a:t>JDK1.8</a:t>
            </a:r>
            <a:r>
              <a:rPr lang="zh-CN" altLang="en-US" sz="1800" dirty="0"/>
              <a:t>、</a:t>
            </a:r>
            <a:r>
              <a:rPr lang="en-US" altLang="zh-CN" sz="1800" dirty="0"/>
              <a:t>DmJdbcDriver18.jar</a:t>
            </a:r>
          </a:p>
          <a:p>
            <a:pPr marL="0" indent="0">
              <a:buNone/>
            </a:pPr>
            <a:r>
              <a:rPr lang="zh-CN" altLang="en-US" sz="1800" dirty="0"/>
              <a:t>示例中所用表来自设备故障诊断案例，用户 </a:t>
            </a:r>
            <a:r>
              <a:rPr lang="en-US" altLang="zh-CN" sz="1800" dirty="0"/>
              <a:t>SYSDBA</a:t>
            </a:r>
            <a:r>
              <a:rPr lang="zh-CN" altLang="en-US" sz="1800" dirty="0"/>
              <a:t>，密码</a:t>
            </a:r>
            <a:r>
              <a:rPr lang="en-US" altLang="zh-CN" sz="1800" dirty="0"/>
              <a:t>SYSDBA</a:t>
            </a:r>
            <a:r>
              <a:rPr lang="zh-CN" altLang="en-US" sz="1800" dirty="0"/>
              <a:t>。</a:t>
            </a:r>
          </a:p>
          <a:p>
            <a:pPr marL="0" indent="0">
              <a:buNone/>
            </a:pPr>
            <a:r>
              <a:rPr lang="zh-CN" altLang="en-US" sz="1800" dirty="0">
                <a:sym typeface="Wingdings" panose="05000000000000000000" pitchFamily="2" charset="2"/>
              </a:rPr>
              <a:t></a:t>
            </a:r>
            <a:r>
              <a:rPr lang="zh-CN" altLang="en-US" sz="1800" dirty="0"/>
              <a:t>在</a:t>
            </a:r>
            <a:r>
              <a:rPr lang="en-US" altLang="zh-CN" sz="1800" dirty="0"/>
              <a:t>Eclipse</a:t>
            </a:r>
            <a:r>
              <a:rPr lang="zh-CN" altLang="en-US" sz="1800" dirty="0"/>
              <a:t>集成开发环境中，选择“文件”</a:t>
            </a:r>
            <a:r>
              <a:rPr lang="en-US" altLang="zh-CN" sz="1800" dirty="0"/>
              <a:t>—&gt;“</a:t>
            </a:r>
            <a:r>
              <a:rPr lang="zh-CN" altLang="en-US" sz="1800" dirty="0"/>
              <a:t>新建”</a:t>
            </a:r>
            <a:r>
              <a:rPr lang="en-US" altLang="zh-CN" sz="1800" dirty="0"/>
              <a:t>—&gt;“Java</a:t>
            </a:r>
            <a:r>
              <a:rPr lang="zh-CN" altLang="en-US" sz="1800" dirty="0"/>
              <a:t>项目”菜单命令打开如图</a:t>
            </a:r>
            <a:r>
              <a:rPr lang="en-US" altLang="zh-CN" sz="1800" dirty="0"/>
              <a:t>9-1</a:t>
            </a:r>
            <a:r>
              <a:rPr lang="zh-CN" altLang="en-US" sz="1800" dirty="0"/>
              <a:t>所示的创建</a:t>
            </a:r>
            <a:r>
              <a:rPr lang="en-US" altLang="zh-CN" sz="1800" dirty="0"/>
              <a:t>Java</a:t>
            </a:r>
            <a:r>
              <a:rPr lang="zh-CN" altLang="en-US" sz="1800" dirty="0"/>
              <a:t>项目对话框，输入“</a:t>
            </a:r>
            <a:r>
              <a:rPr lang="en-US" altLang="zh-CN" sz="1800" dirty="0" err="1"/>
              <a:t>jdbc</a:t>
            </a:r>
            <a:r>
              <a:rPr lang="en-US" altLang="zh-CN" sz="1800" dirty="0"/>
              <a:t>”</a:t>
            </a:r>
            <a:r>
              <a:rPr lang="zh-CN" altLang="en-US" sz="1800" dirty="0"/>
              <a:t>项目名称，点击完成按钮。</a:t>
            </a:r>
            <a:endParaRPr lang="en-US" altLang="zh-CN" sz="1800" dirty="0"/>
          </a:p>
          <a:p>
            <a:pPr marL="0" indent="0">
              <a:buNone/>
            </a:pPr>
            <a:endParaRPr lang="zh-CN" altLang="en-US" sz="1800" dirty="0"/>
          </a:p>
          <a:p>
            <a:pPr marL="0" indent="0">
              <a:buNone/>
            </a:pPr>
            <a:endParaRPr lang="zh-CN" altLang="en-US" sz="1800" dirty="0"/>
          </a:p>
        </p:txBody>
      </p:sp>
      <p:pic>
        <p:nvPicPr>
          <p:cNvPr id="1026" name="图片 1">
            <a:extLst>
              <a:ext uri="{FF2B5EF4-FFF2-40B4-BE49-F238E27FC236}">
                <a16:creationId xmlns:a16="http://schemas.microsoft.com/office/drawing/2014/main" id="{9A40764B-B402-7859-61FD-E1293CA270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284984"/>
            <a:ext cx="3960440" cy="3011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9117318"/>
      </p:ext>
    </p:extLst>
  </p:cSld>
  <p:clrMapOvr>
    <a:masterClrMapping/>
  </p:clrMapOvr>
  <p:transition spd="med">
    <p:circl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1991B28-C63A-2B76-0C60-32E3A1F7F3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9.1.4 Java</a:t>
            </a:r>
            <a:r>
              <a:rPr lang="zh-CN" altLang="en-US" dirty="0"/>
              <a:t>应用程序开发接口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25343-A5C7-5EF5-1042-5C2CFCC318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1800" dirty="0">
                <a:sym typeface="Wingdings" panose="05000000000000000000" pitchFamily="2" charset="2"/>
              </a:rPr>
              <a:t></a:t>
            </a:r>
            <a:r>
              <a:rPr lang="zh-CN" altLang="en-US" sz="1800" dirty="0"/>
              <a:t>右键单击新建的项目名</a:t>
            </a:r>
            <a:r>
              <a:rPr lang="en-US" altLang="zh-CN" sz="1800" dirty="0" err="1"/>
              <a:t>jdbc</a:t>
            </a:r>
            <a:r>
              <a:rPr lang="zh-CN" altLang="en-US" sz="1800" dirty="0"/>
              <a:t>，打开“属性”对话框，</a:t>
            </a:r>
            <a:r>
              <a:rPr lang="en-US" altLang="zh-CN" sz="1800" dirty="0"/>
              <a:t>Java</a:t>
            </a:r>
            <a:r>
              <a:rPr lang="zh-CN" altLang="en-US" sz="1800" dirty="0"/>
              <a:t>构建路径导航中选择“库（</a:t>
            </a:r>
            <a:r>
              <a:rPr lang="en-US" altLang="zh-CN" sz="1800" dirty="0"/>
              <a:t>L</a:t>
            </a:r>
            <a:r>
              <a:rPr lang="zh-CN" altLang="en-US" sz="1800" dirty="0"/>
              <a:t>）”，并选择添加外部</a:t>
            </a:r>
            <a:r>
              <a:rPr lang="en-US" altLang="zh-CN" sz="1800" dirty="0"/>
              <a:t>JAR(X)</a:t>
            </a:r>
            <a:r>
              <a:rPr lang="zh-CN" altLang="en-US" sz="1800" dirty="0"/>
              <a:t>，添加</a:t>
            </a:r>
            <a:r>
              <a:rPr lang="en-US" altLang="zh-CN" sz="1800" dirty="0"/>
              <a:t>C:\dmdbms\drivers\jdbc</a:t>
            </a:r>
            <a:r>
              <a:rPr lang="zh-CN" altLang="en-US" sz="1800" dirty="0"/>
              <a:t>目录（根据实际安装情况选择目录）下达梦数据库驱动程序</a:t>
            </a:r>
            <a:r>
              <a:rPr lang="en-US" altLang="zh-CN" sz="1800" dirty="0"/>
              <a:t>DmJdbcDriver18.jar</a:t>
            </a:r>
            <a:r>
              <a:rPr lang="zh-CN" altLang="en-US" sz="1800" dirty="0"/>
              <a:t>文件，并点击</a:t>
            </a:r>
            <a:r>
              <a:rPr lang="en-US" altLang="zh-CN" sz="1800" dirty="0"/>
              <a:t>Apply and close</a:t>
            </a:r>
            <a:r>
              <a:rPr lang="zh-CN" altLang="en-US" sz="1800" dirty="0"/>
              <a:t>按钮，完成外部</a:t>
            </a:r>
            <a:r>
              <a:rPr lang="en-US" altLang="zh-CN" sz="1800" dirty="0"/>
              <a:t>Jar</a:t>
            </a:r>
            <a:r>
              <a:rPr lang="zh-CN" altLang="en-US" sz="1800" dirty="0"/>
              <a:t>库的引用。其中，</a:t>
            </a:r>
            <a:r>
              <a:rPr lang="en-US" altLang="zh-CN" sz="1800" dirty="0"/>
              <a:t>DmJdbcDriver.jar </a:t>
            </a:r>
            <a:r>
              <a:rPr lang="zh-CN" altLang="en-US" sz="1800" dirty="0"/>
              <a:t>有三个版本： </a:t>
            </a:r>
            <a:r>
              <a:rPr lang="en-US" altLang="zh-CN" sz="1800" dirty="0"/>
              <a:t>DmJdbcDriver16.jar</a:t>
            </a:r>
            <a:r>
              <a:rPr lang="zh-CN" altLang="en-US" sz="1800" dirty="0"/>
              <a:t>、</a:t>
            </a:r>
            <a:r>
              <a:rPr lang="en-US" altLang="zh-CN" sz="1800" dirty="0"/>
              <a:t>DmJdbcDriver17.jar</a:t>
            </a:r>
            <a:r>
              <a:rPr lang="zh-CN" altLang="en-US" sz="1800" dirty="0"/>
              <a:t>和 </a:t>
            </a:r>
            <a:r>
              <a:rPr lang="en-US" altLang="zh-CN" sz="1800" dirty="0"/>
              <a:t>DmJdbcDriver18.jar</a:t>
            </a:r>
            <a:r>
              <a:rPr lang="zh-CN" altLang="en-US" sz="1800" dirty="0"/>
              <a:t>，分别对应</a:t>
            </a:r>
            <a:r>
              <a:rPr lang="en-US" altLang="zh-CN" sz="1800" dirty="0"/>
              <a:t>JDK</a:t>
            </a:r>
            <a:r>
              <a:rPr lang="zh-CN" altLang="en-US" sz="1800" dirty="0"/>
              <a:t>版本</a:t>
            </a:r>
            <a:r>
              <a:rPr lang="en-US" altLang="zh-CN" sz="1800" dirty="0"/>
              <a:t>1.6</a:t>
            </a:r>
            <a:r>
              <a:rPr lang="zh-CN" altLang="en-US" sz="1800" dirty="0"/>
              <a:t>、</a:t>
            </a:r>
            <a:r>
              <a:rPr lang="en-US" altLang="zh-CN" sz="1800" dirty="0"/>
              <a:t>1.7</a:t>
            </a:r>
            <a:r>
              <a:rPr lang="zh-CN" altLang="en-US" sz="1800" dirty="0"/>
              <a:t>和</a:t>
            </a:r>
            <a:r>
              <a:rPr lang="en-US" altLang="zh-CN" sz="1800" dirty="0"/>
              <a:t>1.8</a:t>
            </a:r>
            <a:r>
              <a:rPr lang="zh-CN" altLang="en-US" sz="1800" dirty="0"/>
              <a:t>，用户根据需要自行选择。</a:t>
            </a:r>
          </a:p>
          <a:p>
            <a:pPr marL="0" indent="0">
              <a:buNone/>
            </a:pPr>
            <a:endParaRPr lang="zh-CN" altLang="en-US" sz="1800" dirty="0"/>
          </a:p>
        </p:txBody>
      </p:sp>
      <p:pic>
        <p:nvPicPr>
          <p:cNvPr id="2050" name="图片 1">
            <a:extLst>
              <a:ext uri="{FF2B5EF4-FFF2-40B4-BE49-F238E27FC236}">
                <a16:creationId xmlns:a16="http://schemas.microsoft.com/office/drawing/2014/main" id="{313E311D-7B85-B0A8-C2BA-07AB02D7F3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140968"/>
            <a:ext cx="4772025" cy="306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7386382"/>
      </p:ext>
    </p:extLst>
  </p:cSld>
  <p:clrMapOvr>
    <a:masterClrMapping/>
  </p:clrMapOvr>
  <p:transition spd="med">
    <p:circl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1991B28-C63A-2B76-0C60-32E3A1F7F3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9.1.4 Java</a:t>
            </a:r>
            <a:r>
              <a:rPr lang="zh-CN" altLang="en-US" dirty="0"/>
              <a:t>应用程序开发接口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25343-A5C7-5EF5-1042-5C2CFCC318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1800" dirty="0">
                <a:sym typeface="Wingdings" panose="05000000000000000000" pitchFamily="2" charset="2"/>
              </a:rPr>
              <a:t> 新建</a:t>
            </a:r>
            <a:r>
              <a:rPr lang="en-US" altLang="zh-CN" sz="1800" dirty="0" err="1">
                <a:sym typeface="Wingdings" panose="05000000000000000000" pitchFamily="2" charset="2"/>
              </a:rPr>
              <a:t>BasicAPP</a:t>
            </a:r>
            <a:r>
              <a:rPr lang="zh-CN" altLang="en-US" sz="1800" dirty="0">
                <a:sym typeface="Wingdings" panose="05000000000000000000" pitchFamily="2" charset="2"/>
              </a:rPr>
              <a:t>类，并输入如下</a:t>
            </a:r>
            <a:r>
              <a:rPr lang="en-US" altLang="zh-CN" sz="1800" dirty="0">
                <a:sym typeface="Wingdings" panose="05000000000000000000" pitchFamily="2" charset="2"/>
              </a:rPr>
              <a:t>Java</a:t>
            </a:r>
            <a:r>
              <a:rPr lang="zh-CN" altLang="en-US" sz="1800" dirty="0">
                <a:sym typeface="Wingdings" panose="05000000000000000000" pitchFamily="2" charset="2"/>
              </a:rPr>
              <a:t>代码：</a:t>
            </a:r>
          </a:p>
          <a:p>
            <a:pPr marL="0" indent="0">
              <a:buNone/>
            </a:pPr>
            <a:r>
              <a:rPr lang="en-US" altLang="zh-CN" sz="1800" dirty="0">
                <a:sym typeface="Wingdings" panose="05000000000000000000" pitchFamily="2" charset="2"/>
              </a:rPr>
              <a:t>/*</a:t>
            </a:r>
            <a:r>
              <a:rPr lang="zh-CN" altLang="en-US" sz="1800" dirty="0">
                <a:sym typeface="Wingdings" panose="05000000000000000000" pitchFamily="2" charset="2"/>
              </a:rPr>
              <a:t>该例程实现插入数据，修改数据，删除数据，数据查询等基本操作。*</a:t>
            </a:r>
            <a:r>
              <a:rPr lang="en-US" altLang="zh-CN" sz="1800" dirty="0">
                <a:sym typeface="Wingdings" panose="05000000000000000000" pitchFamily="2" charset="2"/>
              </a:rPr>
              <a:t>/</a:t>
            </a:r>
          </a:p>
          <a:p>
            <a:pPr marL="0" indent="0">
              <a:buNone/>
            </a:pPr>
            <a:endParaRPr lang="zh-CN" altLang="en-US" sz="1800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4F748C6-746F-0FCF-2894-74B393D851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634" y="2033006"/>
            <a:ext cx="2713161" cy="443711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A4BEFBA-4CC6-27C2-4043-D6D1F3D0C3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9045" y="2017112"/>
            <a:ext cx="2713161" cy="445300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3E169520-47AE-E7AB-09BC-21002B5ABA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7441" y="1989269"/>
            <a:ext cx="2729717" cy="4453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417984"/>
      </p:ext>
    </p:extLst>
  </p:cSld>
  <p:clrMapOvr>
    <a:masterClrMapping/>
  </p:clrMapOvr>
  <p:transition spd="med">
    <p:circl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1991B28-C63A-2B76-0C60-32E3A1F7F3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9.1.4 Java</a:t>
            </a:r>
            <a:r>
              <a:rPr lang="zh-CN" altLang="en-US" dirty="0"/>
              <a:t>应用程序开发接口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798DB0C-E368-B468-25AE-550287B3F1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1340768"/>
            <a:ext cx="3106660" cy="507624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3372361-AF0D-D587-14F4-ED53EE5B02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1046" y="1340768"/>
            <a:ext cx="4262334" cy="148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922268"/>
      </p:ext>
    </p:extLst>
  </p:cSld>
  <p:clrMapOvr>
    <a:masterClrMapping/>
  </p:clrMapOvr>
  <p:transition spd="med">
    <p:circl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1991B28-C63A-2B76-0C60-32E3A1F7F3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9.1.4 Java</a:t>
            </a:r>
            <a:r>
              <a:rPr lang="zh-CN" altLang="en-US" dirty="0"/>
              <a:t>应用程序开发接口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9412107-9417-E411-EB7D-23BDEA30EC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1800" dirty="0">
                <a:sym typeface="Wingdings" panose="05000000000000000000" pitchFamily="2" charset="2"/>
              </a:rPr>
              <a:t></a:t>
            </a:r>
            <a:r>
              <a:rPr lang="zh-CN" altLang="en-US" sz="1800" dirty="0"/>
              <a:t>完成编译后，运行结果如图</a:t>
            </a:r>
            <a:r>
              <a:rPr lang="en-US" altLang="zh-CN" sz="1800" dirty="0"/>
              <a:t>9-3</a:t>
            </a:r>
            <a:r>
              <a:rPr lang="zh-CN" altLang="en-US" sz="1800" dirty="0"/>
              <a:t>所示：</a:t>
            </a:r>
          </a:p>
        </p:txBody>
      </p:sp>
      <p:pic>
        <p:nvPicPr>
          <p:cNvPr id="3074" name="图片 1">
            <a:extLst>
              <a:ext uri="{FF2B5EF4-FFF2-40B4-BE49-F238E27FC236}">
                <a16:creationId xmlns:a16="http://schemas.microsoft.com/office/drawing/2014/main" id="{1FBBA418-B2BD-C57F-4BB7-530870C934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916832"/>
            <a:ext cx="5275262" cy="417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7276777"/>
      </p:ext>
    </p:extLst>
  </p:cSld>
  <p:clrMapOvr>
    <a:masterClrMapping/>
  </p:clrMapOvr>
  <p:transition spd="med">
    <p:circl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CC6774-74E5-F5D4-7808-59BA520E97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/>
              <a:t>9.2  </a:t>
            </a:r>
            <a:r>
              <a:rPr lang="zh-CN" altLang="en-US" dirty="0"/>
              <a:t>使用</a:t>
            </a:r>
            <a:r>
              <a:rPr lang="en-US" altLang="zh-CN" dirty="0"/>
              <a:t>Python </a:t>
            </a:r>
            <a:r>
              <a:rPr lang="zh-CN" altLang="en-US" dirty="0"/>
              <a:t>开发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B07CFC6-9691-0B22-DF65-CBE243C956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1800" dirty="0" err="1"/>
              <a:t>dmPython</a:t>
            </a:r>
            <a:r>
              <a:rPr lang="en-US" altLang="zh-CN" sz="1800" dirty="0"/>
              <a:t> </a:t>
            </a:r>
            <a:r>
              <a:rPr lang="zh-CN" altLang="en-US" sz="1800" dirty="0"/>
              <a:t>是 </a:t>
            </a:r>
            <a:r>
              <a:rPr lang="en-US" altLang="zh-CN" sz="1800" dirty="0"/>
              <a:t>DM </a:t>
            </a:r>
            <a:r>
              <a:rPr lang="zh-CN" altLang="en-US" sz="1800" dirty="0"/>
              <a:t>提供的依据 </a:t>
            </a:r>
            <a:r>
              <a:rPr lang="en-US" altLang="zh-CN" sz="1800" dirty="0"/>
              <a:t>Python DB API version 2.0 </a:t>
            </a:r>
            <a:r>
              <a:rPr lang="zh-CN" altLang="en-US" sz="1800" dirty="0"/>
              <a:t>中 </a:t>
            </a:r>
            <a:r>
              <a:rPr lang="en-US" altLang="zh-CN" sz="1800" dirty="0"/>
              <a:t>API </a:t>
            </a:r>
            <a:r>
              <a:rPr lang="zh-CN" altLang="en-US" sz="1800" dirty="0"/>
              <a:t>使用规定而开发的数据库访问接口。</a:t>
            </a:r>
            <a:r>
              <a:rPr lang="en-US" altLang="zh-CN" sz="1800" dirty="0" err="1"/>
              <a:t>dmPython</a:t>
            </a:r>
            <a:r>
              <a:rPr lang="en-US" altLang="zh-CN" sz="1800" dirty="0"/>
              <a:t> </a:t>
            </a:r>
            <a:r>
              <a:rPr lang="zh-CN" altLang="en-US" sz="1800" dirty="0"/>
              <a:t>实现这些 </a:t>
            </a:r>
            <a:r>
              <a:rPr lang="en-US" altLang="zh-CN" sz="1800" dirty="0"/>
              <a:t>API</a:t>
            </a:r>
            <a:r>
              <a:rPr lang="zh-CN" altLang="en-US" sz="1800" dirty="0"/>
              <a:t>，使 </a:t>
            </a:r>
            <a:r>
              <a:rPr lang="en-US" altLang="zh-CN" sz="1800" dirty="0"/>
              <a:t>Python </a:t>
            </a:r>
            <a:r>
              <a:rPr lang="zh-CN" altLang="en-US" sz="1800" dirty="0"/>
              <a:t>应用程序能够对 </a:t>
            </a:r>
            <a:r>
              <a:rPr lang="en-US" altLang="zh-CN" sz="1800" dirty="0"/>
              <a:t>DM </a:t>
            </a:r>
            <a:r>
              <a:rPr lang="zh-CN" altLang="en-US" sz="1800" dirty="0"/>
              <a:t>数据库进行访问。</a:t>
            </a:r>
            <a:r>
              <a:rPr lang="en-US" altLang="zh-CN" sz="1800" dirty="0" err="1"/>
              <a:t>dmPython</a:t>
            </a:r>
            <a:r>
              <a:rPr lang="en-US" altLang="zh-CN" sz="1800" dirty="0"/>
              <a:t> </a:t>
            </a:r>
            <a:r>
              <a:rPr lang="zh-CN" altLang="en-US" sz="1800" dirty="0"/>
              <a:t>通过调用 </a:t>
            </a:r>
            <a:r>
              <a:rPr lang="en-US" altLang="zh-CN" sz="1800" dirty="0"/>
              <a:t>DM DPI </a:t>
            </a:r>
            <a:r>
              <a:rPr lang="zh-CN" altLang="en-US" sz="1800" dirty="0"/>
              <a:t>接口完成 </a:t>
            </a:r>
            <a:r>
              <a:rPr lang="en-US" altLang="zh-CN" sz="1800" dirty="0"/>
              <a:t>python </a:t>
            </a:r>
            <a:r>
              <a:rPr lang="zh-CN" altLang="en-US" sz="1800" dirty="0"/>
              <a:t>模块扩展。在其使用过程中，除 </a:t>
            </a:r>
            <a:r>
              <a:rPr lang="en-US" altLang="zh-CN" sz="1800" dirty="0"/>
              <a:t>Python </a:t>
            </a:r>
            <a:r>
              <a:rPr lang="zh-CN" altLang="en-US" sz="1800" dirty="0"/>
              <a:t>标准库以外，还需要 </a:t>
            </a:r>
            <a:r>
              <a:rPr lang="en-US" altLang="zh-CN" sz="1800" dirty="0"/>
              <a:t>DPI </a:t>
            </a:r>
            <a:r>
              <a:rPr lang="zh-CN" altLang="en-US" sz="1800" dirty="0"/>
              <a:t>的运行环境。</a:t>
            </a:r>
          </a:p>
          <a:p>
            <a:r>
              <a:rPr lang="zh-CN" altLang="en-US" sz="1800" dirty="0"/>
              <a:t>关于</a:t>
            </a:r>
            <a:r>
              <a:rPr lang="en-US" altLang="zh-CN" sz="1800" dirty="0"/>
              <a:t>Python</a:t>
            </a:r>
            <a:r>
              <a:rPr lang="zh-CN" altLang="en-US" sz="1800" dirty="0"/>
              <a:t>开发接口的实现，请读者通过扫二维码进行阅读学习。</a:t>
            </a:r>
          </a:p>
          <a:p>
            <a:endParaRPr lang="zh-CN" altLang="en-US" sz="18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32E9B7B-E754-4DB5-35BA-2CF2D98CB5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6733" y="3212976"/>
            <a:ext cx="28575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083391"/>
      </p:ext>
    </p:extLst>
  </p:cSld>
  <p:clrMapOvr>
    <a:masterClrMapping/>
  </p:clrMapOvr>
  <p:transition spd="med">
    <p:circl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403225" y="392271"/>
            <a:ext cx="6321425" cy="566420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marL="12700" indent="0" eaLnBrk="1" hangingPunct="1">
              <a:spcBef>
                <a:spcPts val="100"/>
              </a:spcBef>
            </a:pPr>
            <a:r>
              <a:rPr lang="zh-CN" altLang="en-US" dirty="0">
                <a:sym typeface="+mn-ea"/>
              </a:rPr>
              <a:t>任务工单</a:t>
            </a:r>
            <a:endParaRPr lang="zh-CN" altLang="zh-CN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996E9D75-22AE-3DFB-EE2D-273BC0E8DB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9213" y="1628800"/>
            <a:ext cx="4033267" cy="271379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E6B6D8B-F5CA-7DDA-AEE2-C32725AC4F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522" y="1368152"/>
            <a:ext cx="4323211" cy="422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271205"/>
      </p:ext>
    </p:extLst>
  </p:cSld>
  <p:clrMapOvr>
    <a:masterClrMapping/>
  </p:clrMapOvr>
  <p:transition spd="med">
    <p:circl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1" name="副标题 84993"/>
          <p:cNvSpPr>
            <a:spLocks noGrp="1"/>
          </p:cNvSpPr>
          <p:nvPr>
            <p:ph type="subTitle" idx="1"/>
          </p:nvPr>
        </p:nvSpPr>
        <p:spPr>
          <a:xfrm>
            <a:off x="1600200" y="1676400"/>
            <a:ext cx="3276600" cy="414338"/>
          </a:xfrm>
        </p:spPr>
        <p:txBody>
          <a:bodyPr vert="horz" wrap="square" lIns="91440" tIns="45720" rIns="91440" bIns="45720" anchor="t" anchorCtr="0"/>
          <a:lstStyle/>
          <a:p>
            <a:pPr algn="dist" eaLnBrk="1" hangingPunct="1">
              <a:lnSpc>
                <a:spcPct val="80000"/>
              </a:lnSpc>
              <a:buSzTx/>
            </a:pPr>
            <a:r>
              <a:rPr lang="en-US" altLang="zh-CN" sz="20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to edit company slogan .</a:t>
            </a:r>
          </a:p>
        </p:txBody>
      </p:sp>
      <p:sp>
        <p:nvSpPr>
          <p:cNvPr id="152579" name="矩形 84996"/>
          <p:cNvSpPr>
            <a:spLocks noTextEdit="1"/>
          </p:cNvSpPr>
          <p:nvPr/>
        </p:nvSpPr>
        <p:spPr>
          <a:xfrm>
            <a:off x="1187450" y="1125538"/>
            <a:ext cx="4105275" cy="1008062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362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0" scaled="1"/>
                  <a:tileRect/>
                </a:gradFill>
                <a:effectLst>
                  <a:outerShdw dist="71842" dir="2699999" algn="ctr" rotWithShape="0">
                    <a:schemeClr val="tx1">
                      <a:alpha val="50000"/>
                    </a:scheme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Thank You !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2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object 2"/>
          <p:cNvSpPr>
            <a:spLocks noGrp="1"/>
          </p:cNvSpPr>
          <p:nvPr>
            <p:ph type="title"/>
          </p:nvPr>
        </p:nvSpPr>
        <p:spPr>
          <a:xfrm>
            <a:off x="793750" y="528796"/>
            <a:ext cx="3684588" cy="566420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marL="12700" indent="0" eaLnBrk="1" hangingPunct="1">
              <a:spcBef>
                <a:spcPts val="100"/>
              </a:spcBef>
            </a:pPr>
            <a:r>
              <a:rPr lang="zh-CN" altLang="en-US" dirty="0">
                <a:sym typeface="+mn-ea"/>
              </a:rPr>
              <a:t>学习目标</a:t>
            </a:r>
            <a:endParaRPr lang="zh-CN" altLang="zh-CN" dirty="0"/>
          </a:p>
        </p:txBody>
      </p:sp>
      <p:sp>
        <p:nvSpPr>
          <p:cNvPr id="34818" name="object 3"/>
          <p:cNvSpPr txBox="1"/>
          <p:nvPr/>
        </p:nvSpPr>
        <p:spPr>
          <a:xfrm>
            <a:off x="998538" y="1589088"/>
            <a:ext cx="7145337" cy="3373103"/>
          </a:xfrm>
          <a:prstGeom prst="rect">
            <a:avLst/>
          </a:prstGeom>
          <a:noFill/>
          <a:ln w="9525">
            <a:noFill/>
          </a:ln>
        </p:spPr>
        <p:txBody>
          <a:bodyPr lIns="0" tIns="12065" rIns="0" bIns="0" anchor="t" anchorCtr="0">
            <a:spAutoFit/>
          </a:bodyPr>
          <a:lstStyle/>
          <a:p>
            <a:pPr marL="342900" indent="266700">
              <a:lnSpc>
                <a:spcPct val="125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tabLst>
                <a:tab pos="638175" algn="l"/>
              </a:tabLst>
              <a:defRPr/>
            </a:pPr>
            <a:r>
              <a:rPr kumimoji="1" lang="zh-CN" altLang="zh-CN" sz="1600" b="1" kern="1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sym typeface="+mn-ea"/>
              </a:rPr>
              <a:t>知识目标：</a:t>
            </a:r>
            <a:endParaRPr kumimoji="1" lang="zh-CN" altLang="zh-CN" sz="1600" b="1" kern="100" dirty="0">
              <a:solidFill>
                <a:schemeClr val="tx1"/>
              </a:solidFill>
              <a:latin typeface="Times New Roman" panose="02020603050405020304" pitchFamily="18" charset="0"/>
              <a:ea typeface="+mn-ea"/>
            </a:endParaRPr>
          </a:p>
          <a:p>
            <a:pPr marR="0" lvl="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tabLst>
                <a:tab pos="638175" algn="l"/>
              </a:tabLst>
              <a:defRPr/>
            </a:pPr>
            <a:r>
              <a:rPr kumimoji="1" lang="zh-CN" altLang="en-US" sz="1600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①掌握</a:t>
            </a:r>
            <a:r>
              <a:rPr kumimoji="1" lang="en-US" altLang="zh-CN" sz="1600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Java</a:t>
            </a:r>
            <a:r>
              <a:rPr kumimoji="1" lang="zh-CN" altLang="en-US" sz="1600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与</a:t>
            </a:r>
            <a:r>
              <a:rPr kumimoji="1" lang="en-US" altLang="zh-CN" sz="1600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DM</a:t>
            </a:r>
            <a:r>
              <a:rPr kumimoji="1" lang="zh-CN" altLang="en-US" sz="1600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数据库的访问接口相关知识。</a:t>
            </a:r>
          </a:p>
          <a:p>
            <a:pPr marR="0" lvl="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tabLst>
                <a:tab pos="638175" algn="l"/>
              </a:tabLst>
              <a:defRPr/>
            </a:pPr>
            <a:r>
              <a:rPr kumimoji="1" lang="zh-CN" altLang="en-US" sz="1600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②掌握</a:t>
            </a:r>
            <a:r>
              <a:rPr kumimoji="1" lang="en-US" altLang="zh-CN" sz="1600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Python</a:t>
            </a:r>
            <a:r>
              <a:rPr kumimoji="1" lang="zh-CN" altLang="en-US" sz="1600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与</a:t>
            </a:r>
            <a:r>
              <a:rPr kumimoji="1" lang="en-US" altLang="zh-CN" sz="1600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DM</a:t>
            </a:r>
            <a:r>
              <a:rPr kumimoji="1" lang="zh-CN" altLang="en-US" sz="1600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数据库的访问接口相关知识。</a:t>
            </a:r>
          </a:p>
          <a:p>
            <a:pPr marL="342900" marR="0" lvl="0" indent="26670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tabLst>
                <a:tab pos="638175" algn="l"/>
              </a:tabLst>
              <a:defRPr/>
            </a:pPr>
            <a:r>
              <a:rPr kumimoji="1" lang="zh-CN" altLang="zh-CN" sz="16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能力目标：</a:t>
            </a:r>
            <a:endParaRPr kumimoji="1" lang="zh-CN" altLang="zh-CN" sz="1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R="0" lvl="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tabLst>
                <a:tab pos="638175" algn="l"/>
              </a:tabLst>
              <a:defRPr/>
            </a:pPr>
            <a:r>
              <a:rPr kumimoji="1" lang="zh-CN" altLang="en-US" sz="1600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①按照开发接口活页工单要求，基于</a:t>
            </a:r>
            <a:r>
              <a:rPr kumimoji="1" lang="en-US" altLang="zh-CN" sz="1600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Java</a:t>
            </a:r>
            <a:r>
              <a:rPr kumimoji="1" lang="zh-CN" altLang="en-US" sz="1600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语言完成“监控系统”数据库的增、删、改、查操作。</a:t>
            </a:r>
          </a:p>
          <a:p>
            <a:pPr marR="0" lvl="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tabLst>
                <a:tab pos="638175" algn="l"/>
              </a:tabLst>
              <a:defRPr/>
            </a:pPr>
            <a:r>
              <a:rPr kumimoji="1" lang="zh-CN" altLang="en-US" sz="1600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②按照开发接口活页工单要求，基于</a:t>
            </a:r>
            <a:r>
              <a:rPr kumimoji="1" lang="en-US" altLang="zh-CN" sz="1600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Python</a:t>
            </a:r>
            <a:r>
              <a:rPr kumimoji="1" lang="zh-CN" altLang="en-US" sz="1600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语言完成“监控系统”数据库的增、删、改、查操作。</a:t>
            </a:r>
          </a:p>
          <a:p>
            <a:pPr marR="0" lvl="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tabLst>
                <a:tab pos="638175" algn="l"/>
              </a:tabLst>
              <a:defRPr/>
            </a:pPr>
            <a:r>
              <a:rPr kumimoji="1" lang="zh-CN" altLang="zh-CN" sz="1600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。</a:t>
            </a:r>
            <a:endParaRPr kumimoji="1" lang="zh-CN" altLang="zh-CN" sz="1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circl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object 2"/>
          <p:cNvSpPr>
            <a:spLocks noGrp="1"/>
          </p:cNvSpPr>
          <p:nvPr>
            <p:ph type="title"/>
          </p:nvPr>
        </p:nvSpPr>
        <p:spPr>
          <a:xfrm>
            <a:off x="777875" y="427196"/>
            <a:ext cx="4057650" cy="566420"/>
          </a:xfrm>
        </p:spPr>
        <p:txBody>
          <a:bodyPr vert="horz" wrap="square" lIns="0" tIns="12700" rIns="0" bIns="0" anchor="ctr" anchorCtr="0">
            <a:spAutoFit/>
          </a:bodyPr>
          <a:lstStyle/>
          <a:p>
            <a:pPr marL="12700" indent="0" eaLnBrk="1" hangingPunct="1">
              <a:spcBef>
                <a:spcPts val="100"/>
              </a:spcBef>
            </a:pPr>
            <a:r>
              <a:rPr lang="zh-CN" altLang="en-US" dirty="0">
                <a:sym typeface="+mn-ea"/>
              </a:rPr>
              <a:t>学习目标</a:t>
            </a:r>
            <a:endParaRPr lang="zh-CN" altLang="zh-CN" dirty="0"/>
          </a:p>
        </p:txBody>
      </p:sp>
      <p:sp>
        <p:nvSpPr>
          <p:cNvPr id="35842" name="object 3"/>
          <p:cNvSpPr txBox="1"/>
          <p:nvPr/>
        </p:nvSpPr>
        <p:spPr>
          <a:xfrm>
            <a:off x="1089025" y="1368425"/>
            <a:ext cx="7067550" cy="1359668"/>
          </a:xfrm>
          <a:prstGeom prst="rect">
            <a:avLst/>
          </a:prstGeom>
          <a:noFill/>
          <a:ln w="9525">
            <a:noFill/>
          </a:ln>
        </p:spPr>
        <p:txBody>
          <a:bodyPr lIns="0" tIns="12065" rIns="0" bIns="0" anchor="t" anchorCtr="0">
            <a:spAutoFit/>
          </a:bodyPr>
          <a:lstStyle/>
          <a:p>
            <a:pPr marL="342900" marR="0" lvl="0" indent="26670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tabLst>
                <a:tab pos="638175" algn="l"/>
              </a:tabLst>
              <a:defRPr/>
            </a:pPr>
            <a:r>
              <a:rPr kumimoji="1" lang="zh-CN" altLang="zh-CN" sz="16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素质目标：</a:t>
            </a:r>
            <a:endParaRPr kumimoji="1" lang="zh-CN" altLang="zh-CN" sz="1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R="0" lvl="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tabLst>
                <a:tab pos="638175" algn="l"/>
              </a:tabLst>
              <a:defRPr/>
            </a:pPr>
            <a:r>
              <a:rPr kumimoji="1" lang="zh-CN" altLang="en-US" sz="1600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①加强学生的民族自豪感。</a:t>
            </a:r>
          </a:p>
          <a:p>
            <a:pPr marR="0" lvl="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tabLst>
                <a:tab pos="638175" algn="l"/>
              </a:tabLst>
              <a:defRPr/>
            </a:pPr>
            <a:r>
              <a:rPr kumimoji="1" lang="zh-CN" altLang="en-US" sz="1600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②养成良好的编码规范，提升职业素养。</a:t>
            </a:r>
          </a:p>
          <a:p>
            <a:pPr marR="0" lvl="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tabLst>
                <a:tab pos="638175" algn="l"/>
              </a:tabLst>
              <a:defRPr/>
            </a:pPr>
            <a:r>
              <a:rPr kumimoji="1" lang="zh-CN" altLang="en-US" sz="1600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③在学习中努力发扬工匠精神。</a:t>
            </a:r>
          </a:p>
        </p:txBody>
      </p:sp>
    </p:spTree>
  </p:cSld>
  <p:clrMapOvr>
    <a:masterClrMapping/>
  </p:clrMapOvr>
  <p:transition spd="med">
    <p:circl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项目导航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66838"/>
            <a:ext cx="8363272" cy="4948237"/>
          </a:xfrm>
        </p:spPr>
        <p:txBody>
          <a:bodyPr/>
          <a:lstStyle/>
          <a:p>
            <a:r>
              <a:rPr lang="en-US" altLang="zh-CN" sz="1800" dirty="0"/>
              <a:t>DM </a:t>
            </a:r>
            <a:r>
              <a:rPr lang="zh-CN" altLang="en-US" sz="1800" dirty="0"/>
              <a:t>作为一个通用数据库管理系统，提供了多种数据库访问接口，包括 </a:t>
            </a:r>
            <a:r>
              <a:rPr lang="en-US" altLang="zh-CN" sz="1800" dirty="0"/>
              <a:t>ODBC</a:t>
            </a:r>
            <a:r>
              <a:rPr lang="zh-CN" altLang="en-US" sz="1800" dirty="0"/>
              <a:t>、 </a:t>
            </a:r>
            <a:r>
              <a:rPr lang="en-US" altLang="zh-CN" sz="1800" dirty="0"/>
              <a:t>JDBC</a:t>
            </a:r>
            <a:r>
              <a:rPr lang="zh-CN" altLang="en-US" sz="1800" dirty="0"/>
              <a:t>、 </a:t>
            </a:r>
            <a:r>
              <a:rPr lang="en-US" altLang="zh-CN" sz="1800" dirty="0"/>
              <a:t>DPI</a:t>
            </a:r>
            <a:r>
              <a:rPr lang="zh-CN" altLang="en-US" sz="1800" dirty="0"/>
              <a:t>、</a:t>
            </a:r>
            <a:r>
              <a:rPr lang="en-US" altLang="zh-CN" sz="1800" dirty="0"/>
              <a:t>DCI</a:t>
            </a:r>
            <a:r>
              <a:rPr lang="zh-CN" altLang="en-US" sz="1800" dirty="0"/>
              <a:t>、</a:t>
            </a:r>
            <a:r>
              <a:rPr lang="en-US" altLang="zh-CN" sz="1800" dirty="0"/>
              <a:t>OLEDB </a:t>
            </a:r>
            <a:r>
              <a:rPr lang="zh-CN" altLang="en-US" sz="1800" dirty="0"/>
              <a:t>以及嵌入方式等。</a:t>
            </a:r>
          </a:p>
          <a:p>
            <a:r>
              <a:rPr lang="en-US" altLang="zh-CN" sz="1800" dirty="0"/>
              <a:t>DM </a:t>
            </a:r>
            <a:r>
              <a:rPr lang="zh-CN" altLang="en-US" sz="1800" dirty="0"/>
              <a:t>提供 </a:t>
            </a:r>
            <a:r>
              <a:rPr lang="en-US" altLang="zh-CN" sz="1800" dirty="0"/>
              <a:t>ODBC </a:t>
            </a:r>
            <a:r>
              <a:rPr lang="zh-CN" altLang="en-US" sz="1800" dirty="0"/>
              <a:t>驱动程序，支持 </a:t>
            </a:r>
            <a:r>
              <a:rPr lang="en-US" altLang="zh-CN" sz="1800" dirty="0"/>
              <a:t>ADO</a:t>
            </a:r>
            <a:r>
              <a:rPr lang="zh-CN" altLang="en-US" sz="1800" dirty="0"/>
              <a:t>、</a:t>
            </a:r>
            <a:r>
              <a:rPr lang="en-US" altLang="zh-CN" sz="1800" dirty="0"/>
              <a:t>.NET </a:t>
            </a:r>
            <a:r>
              <a:rPr lang="zh-CN" altLang="en-US" sz="1800" dirty="0"/>
              <a:t>应用。支持在 </a:t>
            </a:r>
            <a:r>
              <a:rPr lang="en-US" altLang="zh-CN" sz="1800" dirty="0"/>
              <a:t>ASP </a:t>
            </a:r>
            <a:r>
              <a:rPr lang="zh-CN" altLang="en-US" sz="1800" dirty="0"/>
              <a:t>动态网页中访问 </a:t>
            </a:r>
            <a:r>
              <a:rPr lang="en-US" altLang="zh-CN" sz="1800" dirty="0"/>
              <a:t>DM</a:t>
            </a:r>
            <a:r>
              <a:rPr lang="zh-CN" altLang="en-US" sz="1800" dirty="0"/>
              <a:t>。</a:t>
            </a:r>
          </a:p>
          <a:p>
            <a:r>
              <a:rPr lang="en-US" altLang="zh-CN" sz="1800" dirty="0"/>
              <a:t>DM </a:t>
            </a:r>
            <a:r>
              <a:rPr lang="zh-CN" altLang="en-US" sz="1800" dirty="0"/>
              <a:t>还提供 </a:t>
            </a:r>
            <a:r>
              <a:rPr lang="en-US" altLang="zh-CN" sz="1800" dirty="0"/>
              <a:t>PHP </a:t>
            </a:r>
            <a:r>
              <a:rPr lang="zh-CN" altLang="en-US" sz="1800" dirty="0"/>
              <a:t>接口，支持 </a:t>
            </a:r>
            <a:r>
              <a:rPr lang="en-US" altLang="zh-CN" sz="1800" dirty="0"/>
              <a:t>PHP </a:t>
            </a:r>
            <a:r>
              <a:rPr lang="zh-CN" altLang="en-US" sz="1800" dirty="0"/>
              <a:t>动态网页技术。</a:t>
            </a:r>
          </a:p>
          <a:p>
            <a:r>
              <a:rPr lang="en-US" altLang="zh-CN" sz="1800" dirty="0"/>
              <a:t>DM </a:t>
            </a:r>
            <a:r>
              <a:rPr lang="zh-CN" altLang="en-US" sz="1800" dirty="0"/>
              <a:t>提供符合 </a:t>
            </a:r>
            <a:r>
              <a:rPr lang="en-US" altLang="zh-CN" sz="1800" dirty="0"/>
              <a:t>JDBC Compliant TM </a:t>
            </a:r>
            <a:r>
              <a:rPr lang="zh-CN" altLang="en-US" sz="1800" dirty="0"/>
              <a:t>规范的第四类纯 </a:t>
            </a:r>
            <a:r>
              <a:rPr lang="en-US" altLang="zh-CN" sz="1800" dirty="0"/>
              <a:t>Java </a:t>
            </a:r>
            <a:r>
              <a:rPr lang="zh-CN" altLang="en-US" sz="1800" dirty="0"/>
              <a:t>的 </a:t>
            </a:r>
            <a:r>
              <a:rPr lang="en-US" altLang="zh-CN" sz="1800" dirty="0"/>
              <a:t>JDBC </a:t>
            </a:r>
            <a:r>
              <a:rPr lang="zh-CN" altLang="en-US" sz="1800" dirty="0"/>
              <a:t>驱动程序，可以在以下情形中通过 </a:t>
            </a:r>
            <a:r>
              <a:rPr lang="en-US" altLang="zh-CN" sz="1800" dirty="0"/>
              <a:t>JDBC </a:t>
            </a:r>
            <a:r>
              <a:rPr lang="zh-CN" altLang="en-US" sz="1800" dirty="0"/>
              <a:t>访问 </a:t>
            </a:r>
            <a:r>
              <a:rPr lang="en-US" altLang="zh-CN" sz="1800" dirty="0"/>
              <a:t>DM</a:t>
            </a:r>
            <a:r>
              <a:rPr lang="zh-CN" altLang="en-US" sz="1800" dirty="0"/>
              <a:t>：</a:t>
            </a:r>
          </a:p>
          <a:p>
            <a:pPr marL="0" indent="0">
              <a:buNone/>
            </a:pPr>
            <a:r>
              <a:rPr lang="en-US" altLang="zh-CN" sz="1800" dirty="0"/>
              <a:t>1. </a:t>
            </a:r>
            <a:r>
              <a:rPr lang="zh-CN" altLang="en-US" sz="1800" dirty="0"/>
              <a:t>在 </a:t>
            </a:r>
            <a:r>
              <a:rPr lang="en-US" altLang="zh-CN" sz="1800" dirty="0"/>
              <a:t>Eclipse</a:t>
            </a:r>
            <a:r>
              <a:rPr lang="zh-CN" altLang="en-US" sz="1800" dirty="0"/>
              <a:t>、</a:t>
            </a:r>
            <a:r>
              <a:rPr lang="en-US" altLang="zh-CN" sz="1800" dirty="0"/>
              <a:t>JBuilder </a:t>
            </a:r>
            <a:r>
              <a:rPr lang="zh-CN" altLang="en-US" sz="1800" dirty="0"/>
              <a:t>等应用开发工具中；</a:t>
            </a:r>
          </a:p>
          <a:p>
            <a:pPr marL="0" indent="0">
              <a:buNone/>
            </a:pPr>
            <a:r>
              <a:rPr lang="en-US" altLang="zh-CN" sz="1800" dirty="0"/>
              <a:t>2. </a:t>
            </a:r>
            <a:r>
              <a:rPr lang="zh-CN" altLang="en-US" sz="1800" dirty="0"/>
              <a:t>在 </a:t>
            </a:r>
            <a:r>
              <a:rPr lang="en-US" altLang="zh-CN" sz="1800" dirty="0"/>
              <a:t>JavaBeans </a:t>
            </a:r>
            <a:r>
              <a:rPr lang="zh-CN" altLang="en-US" sz="1800" dirty="0"/>
              <a:t>组件、</a:t>
            </a:r>
            <a:r>
              <a:rPr lang="en-US" altLang="zh-CN" sz="1800" dirty="0"/>
              <a:t>EJB </a:t>
            </a:r>
            <a:r>
              <a:rPr lang="zh-CN" altLang="en-US" sz="1800" dirty="0"/>
              <a:t>组件中；</a:t>
            </a:r>
          </a:p>
          <a:p>
            <a:pPr marL="0" indent="0">
              <a:buNone/>
            </a:pPr>
            <a:r>
              <a:rPr lang="en-US" altLang="zh-CN" sz="1800" dirty="0"/>
              <a:t>3. </a:t>
            </a:r>
            <a:r>
              <a:rPr lang="zh-CN" altLang="en-US" sz="1800" dirty="0"/>
              <a:t>在 </a:t>
            </a:r>
            <a:r>
              <a:rPr lang="en-US" altLang="zh-CN" sz="1800" dirty="0"/>
              <a:t>JSP</a:t>
            </a:r>
            <a:r>
              <a:rPr lang="zh-CN" altLang="en-US" sz="1800" dirty="0"/>
              <a:t>、</a:t>
            </a:r>
            <a:r>
              <a:rPr lang="en-US" altLang="zh-CN" sz="1800" dirty="0"/>
              <a:t>Applet</a:t>
            </a:r>
            <a:r>
              <a:rPr lang="zh-CN" altLang="en-US" sz="1800" dirty="0"/>
              <a:t>、</a:t>
            </a:r>
            <a:r>
              <a:rPr lang="en-US" altLang="zh-CN" sz="1800" dirty="0"/>
              <a:t>Servlet </a:t>
            </a:r>
            <a:r>
              <a:rPr lang="zh-CN" altLang="en-US" sz="1800" dirty="0"/>
              <a:t>等基于 </a:t>
            </a:r>
            <a:r>
              <a:rPr lang="en-US" altLang="zh-CN" sz="1800" dirty="0"/>
              <a:t>Java </a:t>
            </a:r>
            <a:r>
              <a:rPr lang="zh-CN" altLang="en-US" sz="1800" dirty="0"/>
              <a:t>的动态网页中。</a:t>
            </a:r>
          </a:p>
          <a:p>
            <a:r>
              <a:rPr lang="zh-CN" altLang="en-US" sz="1800" dirty="0"/>
              <a:t>以上特性使得 </a:t>
            </a:r>
            <a:r>
              <a:rPr lang="en-US" altLang="zh-CN" sz="1800" dirty="0"/>
              <a:t>DM </a:t>
            </a:r>
            <a:r>
              <a:rPr lang="zh-CN" altLang="en-US" sz="1800" dirty="0"/>
              <a:t>适应 </a:t>
            </a:r>
            <a:r>
              <a:rPr lang="en-US" altLang="zh-CN" sz="1800" dirty="0"/>
              <a:t>Web </a:t>
            </a:r>
            <a:r>
              <a:rPr lang="zh-CN" altLang="en-US" sz="1800" dirty="0"/>
              <a:t>应用，用户只用浏览器就可以访问 </a:t>
            </a:r>
            <a:r>
              <a:rPr lang="en-US" altLang="zh-CN" sz="1800" dirty="0"/>
              <a:t>DM </a:t>
            </a:r>
            <a:r>
              <a:rPr lang="zh-CN" altLang="en-US" sz="1800" dirty="0"/>
              <a:t>数据库。</a:t>
            </a:r>
          </a:p>
          <a:p>
            <a:r>
              <a:rPr lang="en-US" altLang="zh-CN" sz="1800" dirty="0"/>
              <a:t>DM </a:t>
            </a:r>
            <a:r>
              <a:rPr lang="zh-CN" altLang="en-US" sz="1800" dirty="0"/>
              <a:t>支持 </a:t>
            </a:r>
            <a:r>
              <a:rPr lang="en-US" altLang="zh-CN" sz="1800" dirty="0"/>
              <a:t>Java </a:t>
            </a:r>
            <a:r>
              <a:rPr lang="zh-CN" altLang="en-US" sz="1800" dirty="0"/>
              <a:t>数据对象 </a:t>
            </a:r>
            <a:r>
              <a:rPr lang="en-US" altLang="zh-CN" sz="1800" dirty="0"/>
              <a:t>JDO</a:t>
            </a:r>
            <a:r>
              <a:rPr lang="zh-CN" altLang="en-US" sz="1800" dirty="0"/>
              <a:t>（</a:t>
            </a:r>
            <a:r>
              <a:rPr lang="en-US" altLang="zh-CN" sz="1800" dirty="0"/>
              <a:t>Java Data Objects </a:t>
            </a:r>
            <a:r>
              <a:rPr lang="zh-CN" altLang="en-US" sz="1800" dirty="0"/>
              <a:t>），</a:t>
            </a:r>
            <a:r>
              <a:rPr lang="en-US" altLang="zh-CN" sz="1800" dirty="0"/>
              <a:t>JDO </a:t>
            </a:r>
            <a:r>
              <a:rPr lang="zh-CN" altLang="en-US" sz="1800" dirty="0"/>
              <a:t>为对象持久性提供了第一个标准化的、完全面向对象的方法。</a:t>
            </a:r>
            <a:r>
              <a:rPr lang="en-US" altLang="zh-CN" sz="1800" dirty="0"/>
              <a:t>JDO </a:t>
            </a:r>
            <a:r>
              <a:rPr lang="zh-CN" altLang="en-US" sz="1800" dirty="0"/>
              <a:t>简化了用 </a:t>
            </a:r>
            <a:r>
              <a:rPr lang="en-US" altLang="zh-CN" sz="1800" dirty="0"/>
              <a:t>Java </a:t>
            </a:r>
            <a:r>
              <a:rPr lang="zh-CN" altLang="en-US" sz="1800" dirty="0"/>
              <a:t>语言进行数据库编程的复杂性，而且对原始的 </a:t>
            </a:r>
            <a:r>
              <a:rPr lang="en-US" altLang="zh-CN" sz="1800" dirty="0"/>
              <a:t>Java </a:t>
            </a:r>
            <a:r>
              <a:rPr lang="zh-CN" altLang="en-US" sz="1800" dirty="0"/>
              <a:t>源代码的打乱程度最小。</a:t>
            </a:r>
          </a:p>
        </p:txBody>
      </p:sp>
    </p:spTree>
  </p:cSld>
  <p:clrMapOvr>
    <a:masterClrMapping/>
  </p:clrMapOvr>
  <p:transition spd="med">
    <p:circl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项目导航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000" dirty="0"/>
              <a:t>在本项目中，我们将介绍</a:t>
            </a:r>
            <a:r>
              <a:rPr lang="en-US" altLang="zh-CN" sz="2000" dirty="0"/>
              <a:t>Java</a:t>
            </a:r>
            <a:r>
              <a:rPr lang="zh-CN" altLang="en-US" sz="2000" dirty="0"/>
              <a:t>、</a:t>
            </a:r>
            <a:r>
              <a:rPr lang="en-US" altLang="zh-CN" sz="2000" dirty="0"/>
              <a:t>Python</a:t>
            </a:r>
            <a:r>
              <a:rPr lang="zh-CN" altLang="en-US" sz="2000" dirty="0"/>
              <a:t>与</a:t>
            </a:r>
            <a:r>
              <a:rPr lang="en-US" altLang="zh-CN" sz="2000" dirty="0"/>
              <a:t>DM</a:t>
            </a:r>
            <a:r>
              <a:rPr lang="zh-CN" altLang="en-US" sz="2000" dirty="0"/>
              <a:t>数据库的访问接口，通过实际开发案例，让学生了解如何使用不同的接口与</a:t>
            </a:r>
            <a:r>
              <a:rPr lang="en-US" altLang="zh-CN" sz="2000" dirty="0"/>
              <a:t>DM</a:t>
            </a:r>
            <a:r>
              <a:rPr lang="zh-CN" altLang="en-US" sz="2000" dirty="0"/>
              <a:t>数据库进行交互，掌握开发相关应用的基本技能和知识。同时，本项目也将注重培养学生的实际操作能力和团队协作精神，提高学生的综合素质和创新能力，使其具备更强的竞争力和适应性。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531661568"/>
      </p:ext>
    </p:extLst>
  </p:cSld>
  <p:clrMapOvr>
    <a:masterClrMapping/>
  </p:clrMapOvr>
  <p:transition spd="med">
    <p:circl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圆角矩形 80"/>
          <p:cNvSpPr/>
          <p:nvPr/>
        </p:nvSpPr>
        <p:spPr>
          <a:xfrm>
            <a:off x="755576" y="1628800"/>
            <a:ext cx="7776864" cy="4287750"/>
          </a:xfrm>
          <a:prstGeom prst="roundRect">
            <a:avLst>
              <a:gd name="adj" fmla="val 11520"/>
            </a:avLst>
          </a:prstGeom>
          <a:solidFill>
            <a:srgbClr val="F3F3F3"/>
          </a:solidFill>
          <a:ln w="22225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76200" dist="38100" dir="162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1289188" y="1881827"/>
            <a:ext cx="6883212" cy="4034723"/>
          </a:xfrm>
          <a:prstGeom prst="rect">
            <a:avLst/>
          </a:prstGeom>
        </p:spPr>
        <p:txBody>
          <a:bodyPr wrap="square" lIns="68862" tIns="34431" rIns="68862" bIns="34431">
            <a:spAutoFit/>
          </a:bodyPr>
          <a:lstStyle/>
          <a:p>
            <a:pPr indent="467916" algn="just">
              <a:spcBef>
                <a:spcPts val="450"/>
              </a:spcBef>
              <a:spcAft>
                <a:spcPts val="450"/>
              </a:spcAft>
            </a:pPr>
            <a:r>
              <a:rPr lang="en-US" altLang="zh-CN" sz="1800" b="1" dirty="0">
                <a:solidFill>
                  <a:schemeClr val="tx2"/>
                </a:solidFill>
                <a:latin typeface="+mn-lt"/>
                <a:ea typeface="+mn-ea"/>
              </a:rPr>
              <a:t>DM JDBC(Java Database Connectivity)</a:t>
            </a:r>
            <a:r>
              <a:rPr lang="zh-CN" altLang="en-US" sz="1800" b="1" dirty="0">
                <a:solidFill>
                  <a:schemeClr val="tx2"/>
                </a:solidFill>
                <a:latin typeface="+mn-lt"/>
                <a:ea typeface="+mn-ea"/>
              </a:rPr>
              <a:t>是用</a:t>
            </a:r>
            <a:r>
              <a:rPr lang="en-US" altLang="zh-CN" sz="1800" b="1" dirty="0">
                <a:solidFill>
                  <a:schemeClr val="tx2"/>
                </a:solidFill>
                <a:latin typeface="+mn-lt"/>
                <a:ea typeface="+mn-ea"/>
              </a:rPr>
              <a:t>Java</a:t>
            </a:r>
            <a:r>
              <a:rPr lang="zh-CN" altLang="en-US" sz="1800" b="1" dirty="0">
                <a:solidFill>
                  <a:schemeClr val="tx2"/>
                </a:solidFill>
                <a:latin typeface="+mn-lt"/>
                <a:ea typeface="+mn-ea"/>
              </a:rPr>
              <a:t>编程语言编写的类和接口，为</a:t>
            </a:r>
            <a:r>
              <a:rPr lang="en-US" altLang="zh-CN" sz="1800" b="1" dirty="0">
                <a:solidFill>
                  <a:schemeClr val="tx2"/>
                </a:solidFill>
                <a:latin typeface="+mn-lt"/>
                <a:ea typeface="+mn-ea"/>
              </a:rPr>
              <a:t>JAVA</a:t>
            </a:r>
            <a:r>
              <a:rPr lang="zh-CN" altLang="en-US" sz="1800" b="1" dirty="0">
                <a:solidFill>
                  <a:schemeClr val="tx2"/>
                </a:solidFill>
                <a:latin typeface="+mn-lt"/>
                <a:ea typeface="+mn-ea"/>
              </a:rPr>
              <a:t>语言访问和操作达梦数据库提供支撑。</a:t>
            </a:r>
            <a:r>
              <a:rPr lang="en-US" altLang="zh-CN" sz="1800" b="1" dirty="0">
                <a:solidFill>
                  <a:schemeClr val="tx2"/>
                </a:solidFill>
                <a:latin typeface="+mn-lt"/>
                <a:ea typeface="+mn-ea"/>
              </a:rPr>
              <a:t>JDBC</a:t>
            </a:r>
            <a:r>
              <a:rPr lang="zh-CN" altLang="en-US" sz="1800" b="1" dirty="0">
                <a:solidFill>
                  <a:schemeClr val="tx2"/>
                </a:solidFill>
                <a:latin typeface="+mn-lt"/>
                <a:ea typeface="+mn-ea"/>
              </a:rPr>
              <a:t>是</a:t>
            </a:r>
            <a:r>
              <a:rPr lang="en-US" altLang="zh-CN" sz="1800" b="1" dirty="0">
                <a:solidFill>
                  <a:schemeClr val="tx2"/>
                </a:solidFill>
                <a:latin typeface="+mn-lt"/>
                <a:ea typeface="+mn-ea"/>
              </a:rPr>
              <a:t>Java</a:t>
            </a:r>
            <a:r>
              <a:rPr lang="zh-CN" altLang="en-US" sz="1800" b="1" dirty="0">
                <a:solidFill>
                  <a:schemeClr val="tx2"/>
                </a:solidFill>
                <a:latin typeface="+mn-lt"/>
                <a:ea typeface="+mn-ea"/>
              </a:rPr>
              <a:t>语言访问数据库的主要方式，以便利用连接池的功能来提高应用系统访问数据库的性能。</a:t>
            </a:r>
          </a:p>
          <a:p>
            <a:pPr indent="467916" algn="just">
              <a:spcBef>
                <a:spcPts val="450"/>
              </a:spcBef>
              <a:spcAft>
                <a:spcPts val="450"/>
              </a:spcAft>
            </a:pPr>
            <a:r>
              <a:rPr lang="en-US" altLang="zh-CN" sz="1800" b="1" dirty="0">
                <a:solidFill>
                  <a:schemeClr val="tx2"/>
                </a:solidFill>
                <a:latin typeface="+mn-lt"/>
                <a:ea typeface="+mn-ea"/>
              </a:rPr>
              <a:t>DM JDBC </a:t>
            </a:r>
            <a:r>
              <a:rPr lang="zh-CN" altLang="en-US" sz="1800" b="1" dirty="0">
                <a:solidFill>
                  <a:schemeClr val="tx2"/>
                </a:solidFill>
                <a:latin typeface="+mn-lt"/>
                <a:ea typeface="+mn-ea"/>
              </a:rPr>
              <a:t>驱动程序是 </a:t>
            </a:r>
            <a:r>
              <a:rPr lang="en-US" altLang="zh-CN" sz="1800" b="1" dirty="0">
                <a:solidFill>
                  <a:schemeClr val="tx2"/>
                </a:solidFill>
                <a:latin typeface="+mn-lt"/>
                <a:ea typeface="+mn-ea"/>
              </a:rPr>
              <a:t>DM </a:t>
            </a:r>
            <a:r>
              <a:rPr lang="zh-CN" altLang="en-US" sz="1800" b="1" dirty="0">
                <a:solidFill>
                  <a:schemeClr val="tx2"/>
                </a:solidFill>
                <a:latin typeface="+mn-lt"/>
                <a:ea typeface="+mn-ea"/>
              </a:rPr>
              <a:t>数据库的 </a:t>
            </a:r>
            <a:r>
              <a:rPr lang="en-US" altLang="zh-CN" sz="1800" b="1" dirty="0">
                <a:solidFill>
                  <a:schemeClr val="tx2"/>
                </a:solidFill>
                <a:latin typeface="+mn-lt"/>
                <a:ea typeface="+mn-ea"/>
              </a:rPr>
              <a:t>JDBC </a:t>
            </a:r>
            <a:r>
              <a:rPr lang="zh-CN" altLang="en-US" sz="1800" b="1" dirty="0">
                <a:solidFill>
                  <a:schemeClr val="tx2"/>
                </a:solidFill>
                <a:latin typeface="+mn-lt"/>
                <a:ea typeface="+mn-ea"/>
              </a:rPr>
              <a:t>驱动程序，它是一个能够支持基本 </a:t>
            </a:r>
            <a:r>
              <a:rPr lang="en-US" altLang="zh-CN" sz="1800" b="1" dirty="0">
                <a:solidFill>
                  <a:schemeClr val="tx2"/>
                </a:solidFill>
                <a:latin typeface="+mn-lt"/>
                <a:ea typeface="+mn-ea"/>
              </a:rPr>
              <a:t>SQL </a:t>
            </a:r>
            <a:r>
              <a:rPr lang="zh-CN" altLang="en-US" sz="1800" b="1" dirty="0">
                <a:solidFill>
                  <a:schemeClr val="tx2"/>
                </a:solidFill>
                <a:latin typeface="+mn-lt"/>
                <a:ea typeface="+mn-ea"/>
              </a:rPr>
              <a:t>功能的通用应用程序编程接口，支持一般的 </a:t>
            </a:r>
            <a:r>
              <a:rPr lang="en-US" altLang="zh-CN" sz="1800" b="1" dirty="0">
                <a:solidFill>
                  <a:schemeClr val="tx2"/>
                </a:solidFill>
                <a:latin typeface="+mn-lt"/>
                <a:ea typeface="+mn-ea"/>
              </a:rPr>
              <a:t>SQL </a:t>
            </a:r>
            <a:r>
              <a:rPr lang="zh-CN" altLang="en-US" sz="1800" b="1" dirty="0">
                <a:solidFill>
                  <a:schemeClr val="tx2"/>
                </a:solidFill>
                <a:latin typeface="+mn-lt"/>
                <a:ea typeface="+mn-ea"/>
              </a:rPr>
              <a:t>数据库访问。</a:t>
            </a:r>
          </a:p>
          <a:p>
            <a:pPr indent="467916" algn="just">
              <a:spcBef>
                <a:spcPts val="450"/>
              </a:spcBef>
              <a:spcAft>
                <a:spcPts val="450"/>
              </a:spcAft>
            </a:pPr>
            <a:r>
              <a:rPr lang="zh-CN" altLang="en-US" sz="1800" b="1" dirty="0">
                <a:solidFill>
                  <a:schemeClr val="tx2"/>
                </a:solidFill>
                <a:latin typeface="+mn-lt"/>
                <a:ea typeface="+mn-ea"/>
              </a:rPr>
              <a:t>通过 </a:t>
            </a:r>
            <a:r>
              <a:rPr lang="en-US" altLang="zh-CN" sz="1800" b="1" dirty="0">
                <a:solidFill>
                  <a:schemeClr val="tx2"/>
                </a:solidFill>
                <a:latin typeface="+mn-lt"/>
                <a:ea typeface="+mn-ea"/>
              </a:rPr>
              <a:t>JDBC </a:t>
            </a:r>
            <a:r>
              <a:rPr lang="zh-CN" altLang="en-US" sz="1800" b="1" dirty="0">
                <a:solidFill>
                  <a:schemeClr val="tx2"/>
                </a:solidFill>
                <a:latin typeface="+mn-lt"/>
                <a:ea typeface="+mn-ea"/>
              </a:rPr>
              <a:t>驱动程序，用户可以在应用程序中实现对 </a:t>
            </a:r>
            <a:r>
              <a:rPr lang="en-US" altLang="zh-CN" sz="1800" b="1" dirty="0">
                <a:solidFill>
                  <a:schemeClr val="tx2"/>
                </a:solidFill>
                <a:latin typeface="+mn-lt"/>
                <a:ea typeface="+mn-ea"/>
              </a:rPr>
              <a:t>DM </a:t>
            </a:r>
            <a:r>
              <a:rPr lang="zh-CN" altLang="en-US" sz="1800" b="1" dirty="0">
                <a:solidFill>
                  <a:schemeClr val="tx2"/>
                </a:solidFill>
                <a:latin typeface="+mn-lt"/>
                <a:ea typeface="+mn-ea"/>
              </a:rPr>
              <a:t>数据库的连接与访问，</a:t>
            </a:r>
            <a:r>
              <a:rPr lang="en-US" altLang="zh-CN" sz="1800" b="1" dirty="0">
                <a:solidFill>
                  <a:schemeClr val="tx2"/>
                </a:solidFill>
                <a:latin typeface="+mn-lt"/>
                <a:ea typeface="+mn-ea"/>
              </a:rPr>
              <a:t>JDBC</a:t>
            </a:r>
            <a:r>
              <a:rPr lang="zh-CN" altLang="en-US" sz="1800" b="1" dirty="0">
                <a:solidFill>
                  <a:schemeClr val="tx2"/>
                </a:solidFill>
                <a:latin typeface="+mn-lt"/>
                <a:ea typeface="+mn-ea"/>
              </a:rPr>
              <a:t>驱动程序的主要功能包括：</a:t>
            </a:r>
          </a:p>
          <a:p>
            <a:pPr indent="467916" algn="just">
              <a:spcBef>
                <a:spcPts val="450"/>
              </a:spcBef>
              <a:spcAft>
                <a:spcPts val="450"/>
              </a:spcAft>
            </a:pPr>
            <a:r>
              <a:rPr lang="en-US" altLang="zh-CN" sz="1800" b="1" dirty="0">
                <a:solidFill>
                  <a:schemeClr val="tx2"/>
                </a:solidFill>
                <a:latin typeface="+mn-lt"/>
                <a:ea typeface="+mn-ea"/>
              </a:rPr>
              <a:t>1. </a:t>
            </a:r>
            <a:r>
              <a:rPr lang="zh-CN" altLang="en-US" sz="1800" b="1" dirty="0">
                <a:solidFill>
                  <a:schemeClr val="tx2"/>
                </a:solidFill>
                <a:latin typeface="+mn-lt"/>
                <a:ea typeface="+mn-ea"/>
              </a:rPr>
              <a:t>建立与</a:t>
            </a:r>
            <a:r>
              <a:rPr lang="en-US" altLang="zh-CN" sz="1800" b="1" dirty="0">
                <a:solidFill>
                  <a:schemeClr val="tx2"/>
                </a:solidFill>
                <a:latin typeface="+mn-lt"/>
                <a:ea typeface="+mn-ea"/>
              </a:rPr>
              <a:t>DM</a:t>
            </a:r>
            <a:r>
              <a:rPr lang="zh-CN" altLang="en-US" sz="1800" b="1" dirty="0">
                <a:solidFill>
                  <a:schemeClr val="tx2"/>
                </a:solidFill>
                <a:latin typeface="+mn-lt"/>
                <a:ea typeface="+mn-ea"/>
              </a:rPr>
              <a:t>数据库的连接；</a:t>
            </a:r>
          </a:p>
          <a:p>
            <a:pPr indent="467916" algn="just">
              <a:spcBef>
                <a:spcPts val="450"/>
              </a:spcBef>
              <a:spcAft>
                <a:spcPts val="450"/>
              </a:spcAft>
            </a:pPr>
            <a:r>
              <a:rPr lang="en-US" altLang="zh-CN" sz="1800" b="1" dirty="0">
                <a:solidFill>
                  <a:schemeClr val="tx2"/>
                </a:solidFill>
                <a:latin typeface="+mn-lt"/>
                <a:ea typeface="+mn-ea"/>
              </a:rPr>
              <a:t>2. </a:t>
            </a:r>
            <a:r>
              <a:rPr lang="zh-CN" altLang="en-US" sz="1800" b="1" dirty="0">
                <a:solidFill>
                  <a:schemeClr val="tx2"/>
                </a:solidFill>
                <a:latin typeface="+mn-lt"/>
                <a:ea typeface="+mn-ea"/>
              </a:rPr>
              <a:t>转接发送</a:t>
            </a:r>
            <a:r>
              <a:rPr lang="en-US" altLang="zh-CN" sz="1800" b="1" dirty="0">
                <a:solidFill>
                  <a:schemeClr val="tx2"/>
                </a:solidFill>
                <a:latin typeface="+mn-lt"/>
                <a:ea typeface="+mn-ea"/>
              </a:rPr>
              <a:t>SQL</a:t>
            </a:r>
            <a:r>
              <a:rPr lang="zh-CN" altLang="en-US" sz="1800" b="1" dirty="0">
                <a:solidFill>
                  <a:schemeClr val="tx2"/>
                </a:solidFill>
                <a:latin typeface="+mn-lt"/>
                <a:ea typeface="+mn-ea"/>
              </a:rPr>
              <a:t>语句到数据库；</a:t>
            </a:r>
          </a:p>
          <a:p>
            <a:pPr indent="467916" algn="just">
              <a:spcBef>
                <a:spcPts val="450"/>
              </a:spcBef>
              <a:spcAft>
                <a:spcPts val="450"/>
              </a:spcAft>
            </a:pPr>
            <a:r>
              <a:rPr lang="en-US" altLang="zh-CN" sz="1800" b="1" dirty="0">
                <a:solidFill>
                  <a:schemeClr val="tx2"/>
                </a:solidFill>
                <a:latin typeface="+mn-lt"/>
                <a:ea typeface="+mn-ea"/>
              </a:rPr>
              <a:t>3. </a:t>
            </a:r>
            <a:r>
              <a:rPr lang="zh-CN" altLang="en-US" sz="1800" b="1" dirty="0">
                <a:solidFill>
                  <a:schemeClr val="tx2"/>
                </a:solidFill>
                <a:latin typeface="+mn-lt"/>
                <a:ea typeface="+mn-ea"/>
              </a:rPr>
              <a:t>处理并返回语句执行结果。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AFBE9583-3B6B-F708-B8F1-11C27C9F1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/>
              <a:t>9.1 </a:t>
            </a:r>
            <a:r>
              <a:rPr lang="zh-CN" altLang="en-US" dirty="0"/>
              <a:t>使用</a:t>
            </a:r>
            <a:r>
              <a:rPr lang="en-US" altLang="zh-CN" dirty="0"/>
              <a:t>Java </a:t>
            </a:r>
            <a:r>
              <a:rPr lang="zh-CN" altLang="en-US" dirty="0"/>
              <a:t>开发</a:t>
            </a:r>
          </a:p>
        </p:txBody>
      </p:sp>
    </p:spTree>
    <p:extLst>
      <p:ext uri="{BB962C8B-B14F-4D97-AF65-F5344CB8AC3E}">
        <p14:creationId xmlns:p14="http://schemas.microsoft.com/office/powerpoint/2010/main" val="3893890594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</p:bldLst>
  </p:timing>
  <p:extLst>
    <p:ext uri="{E180D4A7-C9FB-4DFB-919C-405C955672EB}">
      <p14:showEvtLst xmlns:p14="http://schemas.microsoft.com/office/powerpoint/2010/main">
        <p14:playEvt time="1" objId="2"/>
      </p14:showEvtLst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CCD119-906F-5DE1-7984-623C7741A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9.1.1</a:t>
            </a:r>
            <a:r>
              <a:rPr lang="zh-CN" altLang="en-US" dirty="0"/>
              <a:t>建立</a:t>
            </a:r>
            <a:r>
              <a:rPr lang="en-US" altLang="zh-CN" dirty="0"/>
              <a:t>JDBC</a:t>
            </a:r>
            <a:r>
              <a:rPr lang="zh-CN" altLang="en-US" dirty="0"/>
              <a:t>连接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11ECF1A-B4FA-06BD-4F37-FFD5E96D23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1800" dirty="0"/>
              <a:t>通常有两种途径来获得 </a:t>
            </a:r>
            <a:r>
              <a:rPr lang="en-US" altLang="zh-CN" sz="1800" dirty="0"/>
              <a:t>JDBC </a:t>
            </a:r>
            <a:r>
              <a:rPr lang="zh-CN" altLang="en-US" sz="1800" dirty="0"/>
              <a:t>的连接对象，一种是通过驱动管理器 </a:t>
            </a:r>
            <a:r>
              <a:rPr lang="en-US" altLang="zh-CN" sz="1800" dirty="0" err="1"/>
              <a:t>DriverManager</a:t>
            </a:r>
            <a:r>
              <a:rPr lang="zh-CN" altLang="en-US" sz="1800" dirty="0"/>
              <a:t>的 </a:t>
            </a:r>
            <a:r>
              <a:rPr lang="en-US" altLang="zh-CN" sz="1800" dirty="0" err="1"/>
              <a:t>getConnection</a:t>
            </a:r>
            <a:r>
              <a:rPr lang="en-US" altLang="zh-CN" sz="1800" dirty="0"/>
              <a:t>(String </a:t>
            </a:r>
            <a:r>
              <a:rPr lang="en-US" altLang="zh-CN" sz="1800" dirty="0" err="1"/>
              <a:t>url</a:t>
            </a:r>
            <a:r>
              <a:rPr lang="en-US" altLang="zh-CN" sz="1800" dirty="0"/>
              <a:t>, String user, String password)</a:t>
            </a:r>
            <a:r>
              <a:rPr lang="zh-CN" altLang="en-US" sz="1800" dirty="0"/>
              <a:t>方法来建立，另外一种就是通过数据源的方式来建立。</a:t>
            </a:r>
            <a:r>
              <a:rPr lang="en-US" altLang="zh-CN" sz="1800" dirty="0"/>
              <a:t>JDBC 3.0 </a:t>
            </a:r>
            <a:r>
              <a:rPr lang="zh-CN" altLang="en-US" sz="1800" dirty="0"/>
              <a:t>支持这两种建立连接的方式。</a:t>
            </a:r>
          </a:p>
          <a:p>
            <a:r>
              <a:rPr lang="zh-CN" altLang="en-US" sz="1800" dirty="0"/>
              <a:t>通过</a:t>
            </a:r>
            <a:r>
              <a:rPr lang="en-US" altLang="zh-CN" sz="1800" dirty="0" err="1"/>
              <a:t>DriverManager</a:t>
            </a:r>
            <a:r>
              <a:rPr lang="zh-CN" altLang="en-US" sz="1800" dirty="0"/>
              <a:t>建立连接是最常用的，也称作编程式连接。通过 </a:t>
            </a:r>
            <a:r>
              <a:rPr lang="en-US" altLang="zh-CN" sz="1800" dirty="0" err="1"/>
              <a:t>DriverManager</a:t>
            </a:r>
            <a:r>
              <a:rPr lang="en-US" altLang="zh-CN" sz="1800" dirty="0"/>
              <a:t> </a:t>
            </a:r>
            <a:r>
              <a:rPr lang="zh-CN" altLang="en-US" sz="1800" dirty="0"/>
              <a:t>建立连接的具体过程如下：</a:t>
            </a:r>
          </a:p>
          <a:p>
            <a:r>
              <a:rPr lang="en-US" altLang="zh-CN" sz="1800" dirty="0"/>
              <a:t>1.</a:t>
            </a:r>
            <a:r>
              <a:rPr lang="zh-CN" altLang="en-US" sz="1800" dirty="0"/>
              <a:t>加载 </a:t>
            </a:r>
            <a:r>
              <a:rPr lang="en-US" altLang="zh-CN" sz="1800" dirty="0"/>
              <a:t>DM JDBC</a:t>
            </a:r>
            <a:r>
              <a:rPr lang="zh-CN" altLang="en-US" sz="1800" dirty="0"/>
              <a:t>驱动程序</a:t>
            </a:r>
          </a:p>
          <a:p>
            <a:pPr marL="0" indent="0">
              <a:buNone/>
            </a:pPr>
            <a:r>
              <a:rPr lang="en-US" altLang="zh-CN" sz="1800" dirty="0" err="1"/>
              <a:t>dm.jdbc.driver.DmDriver</a:t>
            </a:r>
            <a:r>
              <a:rPr lang="en-US" altLang="zh-CN" sz="1800" dirty="0"/>
              <a:t> </a:t>
            </a:r>
            <a:r>
              <a:rPr lang="zh-CN" altLang="en-US" sz="1800" dirty="0"/>
              <a:t>类包含一静态部分，它创建该类的实例。当加载驱动程序时，驱动程序会自动调用</a:t>
            </a:r>
            <a:r>
              <a:rPr lang="en-US" altLang="zh-CN" sz="1800" dirty="0" err="1"/>
              <a:t>DriverManager.registerDriver</a:t>
            </a:r>
            <a:r>
              <a:rPr lang="zh-CN" altLang="en-US" sz="1800" dirty="0"/>
              <a:t>方法向</a:t>
            </a:r>
            <a:r>
              <a:rPr lang="en-US" altLang="zh-CN" sz="1800" dirty="0" err="1"/>
              <a:t>DriverManager</a:t>
            </a:r>
            <a:r>
              <a:rPr lang="zh-CN" altLang="en-US" sz="1800" dirty="0"/>
              <a:t>注册自己。通过调用方法 </a:t>
            </a:r>
            <a:r>
              <a:rPr lang="en-US" altLang="zh-CN" sz="1800" dirty="0" err="1"/>
              <a:t>Class.forName</a:t>
            </a:r>
            <a:r>
              <a:rPr lang="en-US" altLang="zh-CN" sz="1800" dirty="0"/>
              <a:t>(String str)</a:t>
            </a:r>
            <a:r>
              <a:rPr lang="zh-CN" altLang="en-US" sz="1800" dirty="0"/>
              <a:t>，将显式地加载驱动程序。以下代码加载 </a:t>
            </a:r>
            <a:r>
              <a:rPr lang="en-US" altLang="zh-CN" sz="1800" dirty="0"/>
              <a:t>DM </a:t>
            </a:r>
            <a:r>
              <a:rPr lang="zh-CN" altLang="en-US" sz="1800" dirty="0"/>
              <a:t>的 </a:t>
            </a:r>
            <a:r>
              <a:rPr lang="en-US" altLang="zh-CN" sz="1800" dirty="0"/>
              <a:t>JDBC </a:t>
            </a:r>
            <a:r>
              <a:rPr lang="zh-CN" altLang="en-US" sz="1800" dirty="0"/>
              <a:t>驱动程序：</a:t>
            </a:r>
          </a:p>
          <a:p>
            <a:pPr marL="0" indent="0">
              <a:buNone/>
            </a:pPr>
            <a:r>
              <a:rPr lang="en-US" altLang="zh-CN" sz="1800" dirty="0" err="1">
                <a:solidFill>
                  <a:srgbClr val="FF0000"/>
                </a:solidFill>
              </a:rPr>
              <a:t>Class.forName</a:t>
            </a:r>
            <a:r>
              <a:rPr lang="en-US" altLang="zh-CN" sz="1800" dirty="0">
                <a:solidFill>
                  <a:srgbClr val="FF0000"/>
                </a:solidFill>
              </a:rPr>
              <a:t>("</a:t>
            </a:r>
            <a:r>
              <a:rPr lang="en-US" altLang="zh-CN" sz="1800" dirty="0" err="1">
                <a:solidFill>
                  <a:srgbClr val="FF0000"/>
                </a:solidFill>
              </a:rPr>
              <a:t>dm.jdbc.driver.DmDriver</a:t>
            </a:r>
            <a:r>
              <a:rPr lang="en-US" altLang="zh-CN" sz="1800" dirty="0">
                <a:solidFill>
                  <a:srgbClr val="FF0000"/>
                </a:solidFill>
              </a:rPr>
              <a:t>");</a:t>
            </a:r>
          </a:p>
          <a:p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760058483"/>
      </p:ext>
    </p:extLst>
  </p:cSld>
  <p:clrMapOvr>
    <a:masterClrMapping/>
  </p:clrMapOvr>
  <p:transition spd="med">
    <p:circl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CCD119-906F-5DE1-7984-623C7741A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9.1.1</a:t>
            </a:r>
            <a:r>
              <a:rPr lang="zh-CN" altLang="en-US" dirty="0"/>
              <a:t>建立</a:t>
            </a:r>
            <a:r>
              <a:rPr lang="en-US" altLang="zh-CN" dirty="0"/>
              <a:t>JDBC</a:t>
            </a:r>
            <a:r>
              <a:rPr lang="zh-CN" altLang="en-US" dirty="0"/>
              <a:t>连接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11ECF1A-B4FA-06BD-4F37-FFD5E96D23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1800" dirty="0"/>
              <a:t>2.</a:t>
            </a:r>
            <a:r>
              <a:rPr lang="zh-CN" altLang="en-US" sz="1800" dirty="0"/>
              <a:t>建立连接</a:t>
            </a:r>
          </a:p>
          <a:p>
            <a:pPr marL="0" indent="0">
              <a:buNone/>
            </a:pPr>
            <a:r>
              <a:rPr lang="zh-CN" altLang="en-US" sz="1800" dirty="0"/>
              <a:t>加载 </a:t>
            </a:r>
            <a:r>
              <a:rPr lang="en-US" altLang="zh-CN" sz="1800" dirty="0"/>
              <a:t>DM JDBC </a:t>
            </a:r>
            <a:r>
              <a:rPr lang="zh-CN" altLang="en-US" sz="1800" dirty="0"/>
              <a:t>驱动程序并在 </a:t>
            </a:r>
            <a:r>
              <a:rPr lang="en-US" altLang="zh-CN" sz="1800" dirty="0" err="1"/>
              <a:t>DriverManager</a:t>
            </a:r>
            <a:r>
              <a:rPr lang="en-US" altLang="zh-CN" sz="1800" dirty="0"/>
              <a:t> </a:t>
            </a:r>
            <a:r>
              <a:rPr lang="zh-CN" altLang="en-US" sz="1800" dirty="0"/>
              <a:t>类中注册后，即可用来与数据库建立连接。</a:t>
            </a:r>
            <a:r>
              <a:rPr lang="en-US" altLang="zh-CN" sz="1800" dirty="0" err="1"/>
              <a:t>DriverManager</a:t>
            </a:r>
            <a:r>
              <a:rPr lang="en-US" altLang="zh-CN" sz="1800" dirty="0"/>
              <a:t> </a:t>
            </a:r>
            <a:r>
              <a:rPr lang="zh-CN" altLang="en-US" sz="1800" dirty="0"/>
              <a:t>对象提供三种建立数据库连接的方法。每种方法都返回一个</a:t>
            </a:r>
            <a:r>
              <a:rPr lang="en-US" altLang="zh-CN" sz="1800" dirty="0"/>
              <a:t>Connection </a:t>
            </a:r>
            <a:r>
              <a:rPr lang="zh-CN" altLang="en-US" sz="1800" dirty="0"/>
              <a:t>对象实例，区别是参数不同。</a:t>
            </a:r>
          </a:p>
          <a:p>
            <a:pPr marL="0" indent="0">
              <a:buNone/>
            </a:pPr>
            <a:r>
              <a:rPr lang="en-US" altLang="zh-CN" sz="1800" dirty="0"/>
              <a:t>Connection </a:t>
            </a:r>
            <a:r>
              <a:rPr lang="en-US" altLang="zh-CN" sz="1800" dirty="0" err="1"/>
              <a:t>DriverManager.getConnection</a:t>
            </a:r>
            <a:r>
              <a:rPr lang="en-US" altLang="zh-CN" sz="1800" dirty="0"/>
              <a:t>(String </a:t>
            </a:r>
            <a:r>
              <a:rPr lang="en-US" altLang="zh-CN" sz="1800" dirty="0" err="1"/>
              <a:t>url</a:t>
            </a:r>
            <a:r>
              <a:rPr lang="en-US" altLang="zh-CN" sz="1800" dirty="0"/>
              <a:t>, </a:t>
            </a:r>
            <a:r>
              <a:rPr lang="en-US" altLang="zh-CN" sz="1800" dirty="0" err="1"/>
              <a:t>java.util.Properties</a:t>
            </a:r>
            <a:r>
              <a:rPr lang="en-US" altLang="zh-CN" sz="1800" dirty="0"/>
              <a:t> info);</a:t>
            </a:r>
          </a:p>
          <a:p>
            <a:pPr marL="0" indent="0">
              <a:buNone/>
            </a:pPr>
            <a:r>
              <a:rPr lang="en-US" altLang="zh-CN" sz="1800" dirty="0"/>
              <a:t>Connection </a:t>
            </a:r>
            <a:r>
              <a:rPr lang="en-US" altLang="zh-CN" sz="1800" dirty="0" err="1"/>
              <a:t>DriverManager.getConnection</a:t>
            </a:r>
            <a:r>
              <a:rPr lang="en-US" altLang="zh-CN" sz="1800" dirty="0"/>
              <a:t>(String </a:t>
            </a:r>
            <a:r>
              <a:rPr lang="en-US" altLang="zh-CN" sz="1800" dirty="0" err="1"/>
              <a:t>url</a:t>
            </a:r>
            <a:r>
              <a:rPr lang="en-US" altLang="zh-CN" sz="1800" dirty="0"/>
              <a:t>);</a:t>
            </a:r>
          </a:p>
          <a:p>
            <a:pPr marL="0" indent="0">
              <a:buNone/>
            </a:pPr>
            <a:r>
              <a:rPr lang="en-US" altLang="zh-CN" sz="1800" dirty="0"/>
              <a:t>Connection </a:t>
            </a:r>
            <a:r>
              <a:rPr lang="en-US" altLang="zh-CN" sz="1800" dirty="0" err="1"/>
              <a:t>DriverManager.getConnection</a:t>
            </a:r>
            <a:r>
              <a:rPr lang="en-US" altLang="zh-CN" sz="1800" dirty="0"/>
              <a:t>(String </a:t>
            </a:r>
            <a:r>
              <a:rPr lang="en-US" altLang="zh-CN" sz="1800" dirty="0" err="1"/>
              <a:t>url</a:t>
            </a:r>
            <a:r>
              <a:rPr lang="zh-CN" altLang="en-US" sz="1800" dirty="0"/>
              <a:t>，</a:t>
            </a:r>
            <a:r>
              <a:rPr lang="en-US" altLang="zh-CN" sz="1800" dirty="0"/>
              <a:t>String user</a:t>
            </a:r>
            <a:r>
              <a:rPr lang="zh-CN" altLang="en-US" sz="1800" dirty="0"/>
              <a:t>，</a:t>
            </a:r>
            <a:r>
              <a:rPr lang="en-US" altLang="zh-CN" sz="1800" dirty="0"/>
              <a:t>String password);</a:t>
            </a:r>
          </a:p>
          <a:p>
            <a:pPr marL="0" indent="0">
              <a:buNone/>
            </a:pPr>
            <a:r>
              <a:rPr lang="zh-CN" altLang="en-US" sz="1800" dirty="0"/>
              <a:t>通常采用第三种方式进行数据库连接，该方法通过指定数据库 </a:t>
            </a:r>
            <a:r>
              <a:rPr lang="en-US" altLang="zh-CN" sz="1800" dirty="0" err="1"/>
              <a:t>url</a:t>
            </a:r>
            <a:r>
              <a:rPr lang="zh-CN" altLang="en-US" sz="1800" dirty="0"/>
              <a:t>、用户名、口令来连接数据库。</a:t>
            </a:r>
          </a:p>
          <a:p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835214376"/>
      </p:ext>
    </p:extLst>
  </p:cSld>
  <p:clrMapOvr>
    <a:masterClrMapping/>
  </p:clrMapOvr>
  <p:transition spd="med">
    <p:circl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8819bbbe-5941-4371-8006-b3a6ef0688db"/>
  <p:tag name="COMMONDATA" val="eyJoZGlkIjoiZThjODAzMWY5ZWU0OTVmOWQ4OTRlMTZmYTU1NGFiMm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PLACING_PICTURE_USER_VIEWPORT" val="{&quot;height&quot;:668,&quot;width&quot;:2652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Lesson">
  <a:themeElements>
    <a:clrScheme name="">
      <a:dk1>
        <a:srgbClr val="000066"/>
      </a:dk1>
      <a:lt1>
        <a:srgbClr val="FFFFFF"/>
      </a:lt1>
      <a:dk2>
        <a:srgbClr val="1D7ACF"/>
      </a:dk2>
      <a:lt2>
        <a:srgbClr val="C0C0C0"/>
      </a:lt2>
      <a:accent1>
        <a:srgbClr val="189E8E"/>
      </a:accent1>
      <a:accent2>
        <a:srgbClr val="E0BB20"/>
      </a:accent2>
      <a:accent3>
        <a:srgbClr val="FFFFFF"/>
      </a:accent3>
      <a:accent4>
        <a:srgbClr val="000057"/>
      </a:accent4>
      <a:accent5>
        <a:srgbClr val="AACCC6"/>
      </a:accent5>
      <a:accent6>
        <a:srgbClr val="C9A71C"/>
      </a:accent6>
      <a:hlink>
        <a:srgbClr val="5AA5DE"/>
      </a:hlink>
      <a:folHlink>
        <a:srgbClr val="9885A3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Lesson 1">
        <a:dk1>
          <a:srgbClr val="000066"/>
        </a:dk1>
        <a:lt1>
          <a:srgbClr val="FFFFFF"/>
        </a:lt1>
        <a:dk2>
          <a:srgbClr val="1D7ACF"/>
        </a:dk2>
        <a:lt2>
          <a:srgbClr val="C0C0C0"/>
        </a:lt2>
        <a:accent1>
          <a:srgbClr val="189E8E"/>
        </a:accent1>
        <a:accent2>
          <a:srgbClr val="E0BB20"/>
        </a:accent2>
        <a:accent3>
          <a:srgbClr val="FFFFFF"/>
        </a:accent3>
        <a:accent4>
          <a:srgbClr val="000056"/>
        </a:accent4>
        <a:accent5>
          <a:srgbClr val="ABCCC6"/>
        </a:accent5>
        <a:accent6>
          <a:srgbClr val="CBA91C"/>
        </a:accent6>
        <a:hlink>
          <a:srgbClr val="5AA5DE"/>
        </a:hlink>
        <a:folHlink>
          <a:srgbClr val="9885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sson 2">
        <a:dk1>
          <a:srgbClr val="000066"/>
        </a:dk1>
        <a:lt1>
          <a:srgbClr val="FFFFFF"/>
        </a:lt1>
        <a:dk2>
          <a:srgbClr val="238D3F"/>
        </a:dk2>
        <a:lt2>
          <a:srgbClr val="DDDDDD"/>
        </a:lt2>
        <a:accent1>
          <a:srgbClr val="808080"/>
        </a:accent1>
        <a:accent2>
          <a:srgbClr val="CC9900"/>
        </a:accent2>
        <a:accent3>
          <a:srgbClr val="FFFFFF"/>
        </a:accent3>
        <a:accent4>
          <a:srgbClr val="000056"/>
        </a:accent4>
        <a:accent5>
          <a:srgbClr val="C0C0C0"/>
        </a:accent5>
        <a:accent6>
          <a:srgbClr val="B98A00"/>
        </a:accent6>
        <a:hlink>
          <a:srgbClr val="D9C741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sson 3">
        <a:dk1>
          <a:srgbClr val="000066"/>
        </a:dk1>
        <a:lt1>
          <a:srgbClr val="FFFFFF"/>
        </a:lt1>
        <a:dk2>
          <a:srgbClr val="D75F1D"/>
        </a:dk2>
        <a:lt2>
          <a:srgbClr val="DDDDDD"/>
        </a:lt2>
        <a:accent1>
          <a:srgbClr val="3885A0"/>
        </a:accent1>
        <a:accent2>
          <a:srgbClr val="3399FF"/>
        </a:accent2>
        <a:accent3>
          <a:srgbClr val="FFFFFF"/>
        </a:accent3>
        <a:accent4>
          <a:srgbClr val="000056"/>
        </a:accent4>
        <a:accent5>
          <a:srgbClr val="AEC2CD"/>
        </a:accent5>
        <a:accent6>
          <a:srgbClr val="2D8AE7"/>
        </a:accent6>
        <a:hlink>
          <a:srgbClr val="4B67B7"/>
        </a:hlink>
        <a:folHlink>
          <a:srgbClr val="7B6A9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Lesson">
  <a:themeElements>
    <a:clrScheme name="">
      <a:dk1>
        <a:srgbClr val="000066"/>
      </a:dk1>
      <a:lt1>
        <a:srgbClr val="FFFFFF"/>
      </a:lt1>
      <a:dk2>
        <a:srgbClr val="1D7ACF"/>
      </a:dk2>
      <a:lt2>
        <a:srgbClr val="C0C0C0"/>
      </a:lt2>
      <a:accent1>
        <a:srgbClr val="189E8E"/>
      </a:accent1>
      <a:accent2>
        <a:srgbClr val="E0BB20"/>
      </a:accent2>
      <a:accent3>
        <a:srgbClr val="FFFFFF"/>
      </a:accent3>
      <a:accent4>
        <a:srgbClr val="000057"/>
      </a:accent4>
      <a:accent5>
        <a:srgbClr val="AACCC6"/>
      </a:accent5>
      <a:accent6>
        <a:srgbClr val="C9A71C"/>
      </a:accent6>
      <a:hlink>
        <a:srgbClr val="5AA5DE"/>
      </a:hlink>
      <a:folHlink>
        <a:srgbClr val="9885A3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Lesson 1">
        <a:dk1>
          <a:srgbClr val="000066"/>
        </a:dk1>
        <a:lt1>
          <a:srgbClr val="FFFFFF"/>
        </a:lt1>
        <a:dk2>
          <a:srgbClr val="1D7ACF"/>
        </a:dk2>
        <a:lt2>
          <a:srgbClr val="C0C0C0"/>
        </a:lt2>
        <a:accent1>
          <a:srgbClr val="189E8E"/>
        </a:accent1>
        <a:accent2>
          <a:srgbClr val="E0BB20"/>
        </a:accent2>
        <a:accent3>
          <a:srgbClr val="FFFFFF"/>
        </a:accent3>
        <a:accent4>
          <a:srgbClr val="000056"/>
        </a:accent4>
        <a:accent5>
          <a:srgbClr val="ABCCC6"/>
        </a:accent5>
        <a:accent6>
          <a:srgbClr val="CBA91C"/>
        </a:accent6>
        <a:hlink>
          <a:srgbClr val="5AA5DE"/>
        </a:hlink>
        <a:folHlink>
          <a:srgbClr val="9885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sson 2">
        <a:dk1>
          <a:srgbClr val="000066"/>
        </a:dk1>
        <a:lt1>
          <a:srgbClr val="FFFFFF"/>
        </a:lt1>
        <a:dk2>
          <a:srgbClr val="238D3F"/>
        </a:dk2>
        <a:lt2>
          <a:srgbClr val="DDDDDD"/>
        </a:lt2>
        <a:accent1>
          <a:srgbClr val="808080"/>
        </a:accent1>
        <a:accent2>
          <a:srgbClr val="CC9900"/>
        </a:accent2>
        <a:accent3>
          <a:srgbClr val="FFFFFF"/>
        </a:accent3>
        <a:accent4>
          <a:srgbClr val="000056"/>
        </a:accent4>
        <a:accent5>
          <a:srgbClr val="C0C0C0"/>
        </a:accent5>
        <a:accent6>
          <a:srgbClr val="B98A00"/>
        </a:accent6>
        <a:hlink>
          <a:srgbClr val="D9C741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sson 3">
        <a:dk1>
          <a:srgbClr val="000066"/>
        </a:dk1>
        <a:lt1>
          <a:srgbClr val="FFFFFF"/>
        </a:lt1>
        <a:dk2>
          <a:srgbClr val="D75F1D"/>
        </a:dk2>
        <a:lt2>
          <a:srgbClr val="DDDDDD"/>
        </a:lt2>
        <a:accent1>
          <a:srgbClr val="3885A0"/>
        </a:accent1>
        <a:accent2>
          <a:srgbClr val="3399FF"/>
        </a:accent2>
        <a:accent3>
          <a:srgbClr val="FFFFFF"/>
        </a:accent3>
        <a:accent4>
          <a:srgbClr val="000056"/>
        </a:accent4>
        <a:accent5>
          <a:srgbClr val="AEC2CD"/>
        </a:accent5>
        <a:accent6>
          <a:srgbClr val="2D8AE7"/>
        </a:accent6>
        <a:hlink>
          <a:srgbClr val="4B67B7"/>
        </a:hlink>
        <a:folHlink>
          <a:srgbClr val="7B6A9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Lesson</Template>
  <TotalTime>810</TotalTime>
  <Words>2788</Words>
  <Application>Microsoft Office PowerPoint</Application>
  <PresentationFormat>全屏显示(4:3)</PresentationFormat>
  <Paragraphs>180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思源黑体</vt:lpstr>
      <vt:lpstr>微软雅黑</vt:lpstr>
      <vt:lpstr>Arial</vt:lpstr>
      <vt:lpstr>Calibri</vt:lpstr>
      <vt:lpstr>Times New Roman</vt:lpstr>
      <vt:lpstr>Verdana</vt:lpstr>
      <vt:lpstr>Wingdings</vt:lpstr>
      <vt:lpstr>Lesson</vt:lpstr>
      <vt:lpstr>1_Lesson</vt:lpstr>
      <vt:lpstr>数据库应用技术</vt:lpstr>
      <vt:lpstr>总览</vt:lpstr>
      <vt:lpstr>学习目标</vt:lpstr>
      <vt:lpstr>学习目标</vt:lpstr>
      <vt:lpstr>项目导航</vt:lpstr>
      <vt:lpstr>项目导航</vt:lpstr>
      <vt:lpstr>任务9.1 使用Java 开发</vt:lpstr>
      <vt:lpstr>9.1.1建立JDBC连接</vt:lpstr>
      <vt:lpstr>9.1.1建立JDBC连接</vt:lpstr>
      <vt:lpstr>9.1.1建立JDBC连接</vt:lpstr>
      <vt:lpstr>9.1.2创建Statement/PreparedStatement对象</vt:lpstr>
      <vt:lpstr>9.1.2创建Statement/PreparedStatement对象</vt:lpstr>
      <vt:lpstr>9.1.2创建Statement/PreparedStatement对象</vt:lpstr>
      <vt:lpstr>9.1.2创建Statement/PreparedStatement对象</vt:lpstr>
      <vt:lpstr>9.1.2创建Statement/PreparedStatement对象</vt:lpstr>
      <vt:lpstr>9.1.3 ResultSet结果集</vt:lpstr>
      <vt:lpstr>9.1.3 ResultSet结果集</vt:lpstr>
      <vt:lpstr>9.1.3 ResultSet结果集</vt:lpstr>
      <vt:lpstr>9.1.3 ResultSet结果集</vt:lpstr>
      <vt:lpstr>9.1.3 ResultSet结果集</vt:lpstr>
      <vt:lpstr>9.1.3 ResultSet结果集</vt:lpstr>
      <vt:lpstr>9.1.4 Java应用程序开发接口</vt:lpstr>
      <vt:lpstr>9.1.4 Java应用程序开发接口</vt:lpstr>
      <vt:lpstr>9.1.4 Java应用程序开发接口</vt:lpstr>
      <vt:lpstr>9.1.4 Java应用程序开发接口</vt:lpstr>
      <vt:lpstr>9.1.4 Java应用程序开发接口</vt:lpstr>
      <vt:lpstr>任务9.2  使用Python 开发</vt:lpstr>
      <vt:lpstr>任务工单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网站后台开发PHP</dc:title>
  <dc:creator>USER</dc:creator>
  <cp:lastModifiedBy>李 超</cp:lastModifiedBy>
  <cp:revision>722</cp:revision>
  <dcterms:created xsi:type="dcterms:W3CDTF">2011-04-17T02:34:00Z</dcterms:created>
  <dcterms:modified xsi:type="dcterms:W3CDTF">2023-05-06T03:54:49Z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49D93250966748F186D4ED92B5D84637_12</vt:lpwstr>
  </property>
</Properties>
</file>