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ags/tag2.xml" ContentType="application/vnd.openxmlformats-officedocument.presentationml.tags+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heme/theme3.xml" ContentType="application/vnd.openxmlformats-officedocument.theme+xml"/>
  <Override PartName="/ppt/tags/tag4.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2"/>
  </p:sldMasterIdLst>
  <p:notesMasterIdLst>
    <p:notesMasterId r:id="rId43"/>
  </p:notesMasterIdLst>
  <p:sldIdLst>
    <p:sldId id="256" r:id="rId3"/>
    <p:sldId id="277" r:id="rId4"/>
    <p:sldId id="648" r:id="rId5"/>
    <p:sldId id="649" r:id="rId6"/>
    <p:sldId id="657" r:id="rId7"/>
    <p:sldId id="658" r:id="rId8"/>
    <p:sldId id="389" r:id="rId9"/>
    <p:sldId id="724" r:id="rId10"/>
    <p:sldId id="725" r:id="rId11"/>
    <p:sldId id="727" r:id="rId12"/>
    <p:sldId id="730" r:id="rId13"/>
    <p:sldId id="393" r:id="rId14"/>
    <p:sldId id="394" r:id="rId15"/>
    <p:sldId id="729" r:id="rId16"/>
    <p:sldId id="726" r:id="rId17"/>
    <p:sldId id="728" r:id="rId18"/>
    <p:sldId id="731" r:id="rId19"/>
    <p:sldId id="733" r:id="rId20"/>
    <p:sldId id="737" r:id="rId21"/>
    <p:sldId id="736" r:id="rId22"/>
    <p:sldId id="734" r:id="rId23"/>
    <p:sldId id="735" r:id="rId24"/>
    <p:sldId id="742" r:id="rId25"/>
    <p:sldId id="738" r:id="rId26"/>
    <p:sldId id="743" r:id="rId27"/>
    <p:sldId id="744" r:id="rId28"/>
    <p:sldId id="745" r:id="rId29"/>
    <p:sldId id="746" r:id="rId30"/>
    <p:sldId id="739" r:id="rId31"/>
    <p:sldId id="747" r:id="rId32"/>
    <p:sldId id="748" r:id="rId33"/>
    <p:sldId id="740" r:id="rId34"/>
    <p:sldId id="756" r:id="rId35"/>
    <p:sldId id="753" r:id="rId36"/>
    <p:sldId id="757" r:id="rId37"/>
    <p:sldId id="758" r:id="rId38"/>
    <p:sldId id="759" r:id="rId39"/>
    <p:sldId id="760" r:id="rId40"/>
    <p:sldId id="723" r:id="rId41"/>
    <p:sldId id="276" r:id="rId42"/>
  </p:sldIdLst>
  <p:sldSz cx="9144000" cy="6858000" type="screen4x3"/>
  <p:notesSz cx="6858000" cy="9144000"/>
  <p:custDataLst>
    <p:tags r:id="rId44"/>
  </p:custDataLst>
  <p:defaultTextStyle>
    <a:defPPr>
      <a:defRPr lang="en-US"/>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207" userDrawn="1">
          <p15:clr>
            <a:srgbClr val="A4A3A4"/>
          </p15:clr>
        </p15:guide>
        <p15:guide id="2" pos="288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CC3300"/>
    <a:srgbClr val="000066"/>
    <a:srgbClr val="000000"/>
    <a:srgbClr val="FF3300"/>
    <a:srgbClr val="66CCFF"/>
    <a:srgbClr val="CCECFF"/>
    <a:srgbClr val="FFCCFF"/>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23"/>
    <p:restoredTop sz="94660"/>
  </p:normalViewPr>
  <p:slideViewPr>
    <p:cSldViewPr showGuides="1">
      <p:cViewPr varScale="1">
        <p:scale>
          <a:sx n="108" d="100"/>
          <a:sy n="108" d="100"/>
        </p:scale>
        <p:origin x="1224" y="68"/>
      </p:cViewPr>
      <p:guideLst>
        <p:guide orient="horz" pos="2207"/>
        <p:guide pos="2886"/>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lstStyle>
            <a:lvl1pPr>
              <a:defRPr sz="1200">
                <a:ea typeface="+mn-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bg1"/>
              </a:solidFill>
              <a:effectLst/>
              <a:uLnTx/>
              <a:uFillTx/>
              <a:latin typeface="Arial" panose="020B0604020202020204" pitchFamily="34" charset="0"/>
              <a:ea typeface="+mn-ea"/>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wrap="square" lIns="91440" tIns="45720" rIns="91440" bIns="45720" numCol="1" anchor="t" anchorCtr="0" compatLnSpc="1"/>
          <a:lstStyle>
            <a:lvl1pPr algn="r">
              <a:defRPr sz="1200">
                <a:ea typeface="+mn-ea"/>
                <a:cs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2C3EF38F-7EBC-49D0-ACA1-7B1DF7084A4F}" type="datetime1">
              <a:rPr kumimoji="0" lang="zh-CN" altLang="en-US" sz="12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2023/5/6</a:t>
            </a:fld>
            <a:endParaRPr kumimoji="0" lang="zh-CN" altLang="en-US" sz="1200" b="0" i="0" u="none" strike="noStrike" kern="1200" cap="none" spc="0" normalizeH="0" baseline="0" noProof="0">
              <a:ln>
                <a:noFill/>
              </a:ln>
              <a:solidFill>
                <a:schemeClr val="bg1"/>
              </a:solidFill>
              <a:effectLst/>
              <a:uLnTx/>
              <a:uFillTx/>
              <a:latin typeface="Arial" panose="020B0604020202020204" pitchFamily="34" charset="0"/>
              <a:ea typeface="+mn-ea"/>
              <a:cs typeface="+mn-cs"/>
            </a:endParaRPr>
          </a:p>
        </p:txBody>
      </p:sp>
      <p:sp>
        <p:nvSpPr>
          <p:cNvPr id="31748" name="幻灯片图像占位符 3"/>
          <p:cNvSpPr>
            <a:spLocks noGrp="1" noRot="1" noChangeAspect="1"/>
          </p:cNvSpPr>
          <p:nvPr>
            <p:ph type="sldImg"/>
          </p:nvPr>
        </p:nvSpPr>
        <p:spPr>
          <a:xfrm>
            <a:off x="1371600" y="1143000"/>
            <a:ext cx="4114800" cy="3086100"/>
          </a:xfrm>
          <a:prstGeom prst="rect">
            <a:avLst/>
          </a:prstGeom>
          <a:noFill/>
          <a:ln w="12700" cap="flat" cmpd="sng">
            <a:solidFill>
              <a:srgbClr val="000000"/>
            </a:solidFill>
            <a:prstDash val="solid"/>
            <a:round/>
            <a:headEnd type="none" w="med" len="med"/>
            <a:tailEnd type="none" w="med" len="med"/>
          </a:ln>
        </p:spPr>
      </p:sp>
      <p:sp>
        <p:nvSpPr>
          <p:cNvPr id="31749" name="备注占位符 4"/>
          <p:cNvSpPr>
            <a:spLocks noGrp="1"/>
          </p:cNvSpPr>
          <p:nvPr>
            <p:ph type="body" sz="quarter"/>
          </p:nvPr>
        </p:nvSpPr>
        <p:spPr>
          <a:xfrm>
            <a:off x="685800" y="4400550"/>
            <a:ext cx="5486400" cy="3600450"/>
          </a:xfrm>
          <a:prstGeom prst="rect">
            <a:avLst/>
          </a:prstGeom>
          <a:noFill/>
          <a:ln w="9525">
            <a:noFill/>
          </a:ln>
        </p:spPr>
        <p:txBody>
          <a:bodyPr vert="horz" wrap="square" lIns="91440" tIns="45720" rIns="91440" bIns="45720" anchor="t" anchorCtr="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8788"/>
          </a:xfrm>
          <a:prstGeom prst="rect">
            <a:avLst/>
          </a:prstGeom>
        </p:spPr>
        <p:txBody>
          <a:bodyPr vert="horz" wrap="square" lIns="91440" tIns="45720" rIns="91440" bIns="45720" numCol="1" anchor="b" anchorCtr="0" compatLnSpc="1"/>
          <a:lstStyle>
            <a:lvl1pPr>
              <a:defRPr sz="1200">
                <a:ea typeface="+mn-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bg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p>
            <a:pPr lvl="0" algn="r" eaLnBrk="1" fontAlgn="base" hangingPunct="1">
              <a:buNone/>
            </a:pPr>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t>‹#›</a:t>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7BF2FF-AB26-42B1-B18B-19F5B70C603D}" type="slidenum">
              <a:rPr lang="zh-CN" altLang="en-US" smtClean="0"/>
              <a:t>7</a:t>
            </a:fld>
            <a:endParaRPr lang="zh-CN" altLang="en-US"/>
          </a:p>
        </p:txBody>
      </p:sp>
    </p:spTree>
    <p:extLst>
      <p:ext uri="{BB962C8B-B14F-4D97-AF65-F5344CB8AC3E}">
        <p14:creationId xmlns:p14="http://schemas.microsoft.com/office/powerpoint/2010/main" val="9636048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7BF2FF-AB26-42B1-B18B-19F5B70C603D}" type="slidenum">
              <a:rPr lang="zh-CN" altLang="en-US" smtClean="0"/>
              <a:t>23</a:t>
            </a:fld>
            <a:endParaRPr lang="zh-CN" altLang="en-US"/>
          </a:p>
        </p:txBody>
      </p:sp>
    </p:spTree>
    <p:extLst>
      <p:ext uri="{BB962C8B-B14F-4D97-AF65-F5344CB8AC3E}">
        <p14:creationId xmlns:p14="http://schemas.microsoft.com/office/powerpoint/2010/main" val="27709498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7BF2FF-AB26-42B1-B18B-19F5B70C603D}" type="slidenum">
              <a:rPr lang="zh-CN" altLang="en-US" smtClean="0"/>
              <a:t>28</a:t>
            </a:fld>
            <a:endParaRPr lang="zh-CN" altLang="en-US"/>
          </a:p>
        </p:txBody>
      </p:sp>
    </p:spTree>
    <p:extLst>
      <p:ext uri="{BB962C8B-B14F-4D97-AF65-F5344CB8AC3E}">
        <p14:creationId xmlns:p14="http://schemas.microsoft.com/office/powerpoint/2010/main" val="134461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Master" Target="../slideMasters/slideMaster2.xml"/><Relationship Id="rId1" Type="http://schemas.openxmlformats.org/officeDocument/2006/relationships/tags" Target="../tags/tag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sp>
        <p:nvSpPr>
          <p:cNvPr id="2" name="矩形 3106"/>
          <p:cNvSpPr/>
          <p:nvPr/>
        </p:nvSpPr>
        <p:spPr>
          <a:xfrm>
            <a:off x="38100" y="2274888"/>
            <a:ext cx="6280150" cy="4533900"/>
          </a:xfrm>
          <a:prstGeom prst="rect">
            <a:avLst/>
          </a:prstGeom>
          <a:solidFill>
            <a:schemeClr val="accent1">
              <a:alpha val="50195"/>
            </a:schemeClr>
          </a:solidFill>
          <a:ln w="9525">
            <a:noFill/>
          </a:ln>
        </p:spPr>
        <p:txBody>
          <a:bodyPr anchor="t" anchorCtr="0"/>
          <a:lstStyle/>
          <a:p>
            <a:pPr lvl="0"/>
            <a:endParaRPr lang="zh-CN" altLang="en-US" dirty="0">
              <a:latin typeface="Arial" panose="020B0604020202020204" pitchFamily="34" charset="0"/>
            </a:endParaRPr>
          </a:p>
        </p:txBody>
      </p:sp>
      <p:sp>
        <p:nvSpPr>
          <p:cNvPr id="3" name="矩形 3107"/>
          <p:cNvSpPr/>
          <p:nvPr/>
        </p:nvSpPr>
        <p:spPr>
          <a:xfrm>
            <a:off x="50800" y="28575"/>
            <a:ext cx="6276975" cy="2257425"/>
          </a:xfrm>
          <a:prstGeom prst="rect">
            <a:avLst/>
          </a:prstGeom>
          <a:gradFill rotWithShape="1">
            <a:gsLst>
              <a:gs pos="0">
                <a:schemeClr val="tx2"/>
              </a:gs>
              <a:gs pos="100000">
                <a:srgbClr val="0D3860"/>
              </a:gs>
            </a:gsLst>
            <a:lin ang="5400000" scaled="1"/>
            <a:tileRect/>
          </a:gradFill>
          <a:ln w="9525">
            <a:noFill/>
          </a:ln>
        </p:spPr>
        <p:txBody>
          <a:bodyPr anchor="t" anchorCtr="0"/>
          <a:lstStyle/>
          <a:p>
            <a:pPr lvl="0"/>
            <a:endParaRPr lang="zh-CN" altLang="en-US" dirty="0">
              <a:latin typeface="Arial" panose="020B0604020202020204" pitchFamily="34" charset="0"/>
            </a:endParaRPr>
          </a:p>
        </p:txBody>
      </p:sp>
      <p:sp>
        <p:nvSpPr>
          <p:cNvPr id="3076" name="矩形 3109" descr="M_CG38"/>
          <p:cNvSpPr/>
          <p:nvPr/>
        </p:nvSpPr>
        <p:spPr>
          <a:xfrm>
            <a:off x="50800" y="2257425"/>
            <a:ext cx="6343650" cy="4533900"/>
          </a:xfrm>
          <a:prstGeom prst="rect">
            <a:avLst/>
          </a:prstGeom>
          <a:blipFill rotWithShape="1">
            <a:blip r:embed="rId2"/>
            <a:stretch>
              <a:fillRect/>
            </a:stretch>
          </a:blipFill>
          <a:ln w="9525">
            <a:noFill/>
          </a:ln>
        </p:spPr>
        <p:txBody>
          <a:bodyPr anchor="t" anchorCtr="0"/>
          <a:lstStyle/>
          <a:p>
            <a:pPr lvl="0"/>
            <a:endParaRPr lang="zh-CN" altLang="en-US" dirty="0">
              <a:latin typeface="Arial" panose="020B0604020202020204" pitchFamily="34" charset="0"/>
            </a:endParaRPr>
          </a:p>
        </p:txBody>
      </p:sp>
      <p:sp>
        <p:nvSpPr>
          <p:cNvPr id="3077" name="矩形 3110"/>
          <p:cNvSpPr/>
          <p:nvPr/>
        </p:nvSpPr>
        <p:spPr>
          <a:xfrm>
            <a:off x="6332538" y="2297113"/>
            <a:ext cx="2811462" cy="4560887"/>
          </a:xfrm>
          <a:prstGeom prst="rect">
            <a:avLst/>
          </a:prstGeom>
          <a:solidFill>
            <a:schemeClr val="hlink"/>
          </a:solidFill>
          <a:ln w="9525">
            <a:noFill/>
          </a:ln>
        </p:spPr>
        <p:txBody>
          <a:bodyPr anchor="t" anchorCtr="0"/>
          <a:lstStyle/>
          <a:p>
            <a:pPr lvl="0"/>
            <a:endParaRPr lang="zh-CN" altLang="en-US" dirty="0">
              <a:latin typeface="Arial" panose="020B0604020202020204" pitchFamily="34" charset="0"/>
            </a:endParaRPr>
          </a:p>
        </p:txBody>
      </p:sp>
      <p:sp>
        <p:nvSpPr>
          <p:cNvPr id="3079" name="矩形 3117"/>
          <p:cNvSpPr/>
          <p:nvPr/>
        </p:nvSpPr>
        <p:spPr>
          <a:xfrm>
            <a:off x="6324600" y="28575"/>
            <a:ext cx="2762250" cy="2228850"/>
          </a:xfrm>
          <a:prstGeom prst="rect">
            <a:avLst/>
          </a:prstGeom>
          <a:blipFill rotWithShape="1">
            <a:blip r:embed="rId3"/>
            <a:stretch>
              <a:fillRect/>
            </a:stretch>
          </a:blipFill>
          <a:ln w="9525">
            <a:noFill/>
          </a:ln>
        </p:spPr>
        <p:txBody>
          <a:bodyPr anchor="t" anchorCtr="0"/>
          <a:lstStyle/>
          <a:p>
            <a:pPr lvl="0"/>
            <a:endParaRPr lang="zh-CN" altLang="en-US" dirty="0">
              <a:latin typeface="Arial" panose="020B0604020202020204" pitchFamily="34" charset="0"/>
            </a:endParaRPr>
          </a:p>
        </p:txBody>
      </p:sp>
      <p:grpSp>
        <p:nvGrpSpPr>
          <p:cNvPr id="3080" name="组合 3089"/>
          <p:cNvGrpSpPr/>
          <p:nvPr/>
        </p:nvGrpSpPr>
        <p:grpSpPr>
          <a:xfrm>
            <a:off x="0" y="-1587"/>
            <a:ext cx="9166225" cy="6859587"/>
            <a:chOff x="0" y="0"/>
            <a:chExt cx="5764" cy="4321"/>
          </a:xfrm>
        </p:grpSpPr>
        <p:sp>
          <p:nvSpPr>
            <p:cNvPr id="3081" name="圆角矩形 3090"/>
            <p:cNvSpPr/>
            <p:nvPr/>
          </p:nvSpPr>
          <p:spPr>
            <a:xfrm>
              <a:off x="27" y="24"/>
              <a:ext cx="5712" cy="4274"/>
            </a:xfrm>
            <a:prstGeom prst="roundRect">
              <a:avLst>
                <a:gd name="adj" fmla="val 6227"/>
              </a:avLst>
            </a:prstGeom>
            <a:noFill/>
            <a:ln w="76200" cap="flat" cmpd="sng">
              <a:solidFill>
                <a:schemeClr val="bg1"/>
              </a:solidFill>
              <a:prstDash val="solid"/>
              <a:round/>
              <a:headEnd type="none" w="med" len="med"/>
              <a:tailEnd type="none" w="med" len="med"/>
            </a:ln>
          </p:spPr>
          <p:txBody>
            <a:bodyPr anchor="t" anchorCtr="0"/>
            <a:lstStyle/>
            <a:p>
              <a:pPr lvl="0"/>
              <a:endParaRPr lang="zh-CN" altLang="en-US" dirty="0">
                <a:latin typeface="Arial" panose="020B0604020202020204" pitchFamily="34" charset="0"/>
              </a:endParaRPr>
            </a:p>
          </p:txBody>
        </p:sp>
        <p:sp>
          <p:nvSpPr>
            <p:cNvPr id="3082" name="任意多边形 3091"/>
            <p:cNvSpPr/>
            <p:nvPr/>
          </p:nvSpPr>
          <p:spPr>
            <a:xfrm>
              <a:off x="0" y="0"/>
              <a:ext cx="288" cy="282"/>
            </a:xfrm>
            <a:custGeom>
              <a:avLst/>
              <a:gdLst/>
              <a:ahLst/>
              <a:cxnLst>
                <a:cxn ang="0">
                  <a:pos x="2" y="282"/>
                </a:cxn>
                <a:cxn ang="0">
                  <a:pos x="82" y="144"/>
                </a:cxn>
                <a:cxn ang="0">
                  <a:pos x="165" y="36"/>
                </a:cxn>
                <a:cxn ang="0">
                  <a:pos x="288" y="0"/>
                </a:cxn>
                <a:cxn ang="0">
                  <a:pos x="0" y="0"/>
                </a:cxn>
              </a:cxnLst>
              <a:rect l="0" t="0" r="0" b="0"/>
              <a:pathLst>
                <a:path w="288" h="282">
                  <a:moveTo>
                    <a:pt x="2" y="282"/>
                  </a:moveTo>
                  <a:lnTo>
                    <a:pt x="82" y="144"/>
                  </a:lnTo>
                  <a:lnTo>
                    <a:pt x="165" y="36"/>
                  </a:lnTo>
                  <a:lnTo>
                    <a:pt x="288" y="0"/>
                  </a:lnTo>
                  <a:lnTo>
                    <a:pt x="0" y="0"/>
                  </a:lnTo>
                </a:path>
              </a:pathLst>
            </a:custGeom>
            <a:solidFill>
              <a:schemeClr val="bg1"/>
            </a:solidFill>
            <a:ln w="9525">
              <a:noFill/>
            </a:ln>
          </p:spPr>
          <p:txBody>
            <a:bodyPr/>
            <a:lstStyle/>
            <a:p>
              <a:endParaRPr lang="zh-CN" altLang="en-US"/>
            </a:p>
          </p:txBody>
        </p:sp>
        <p:sp>
          <p:nvSpPr>
            <p:cNvPr id="3083" name="任意多边形 3092"/>
            <p:cNvSpPr/>
            <p:nvPr/>
          </p:nvSpPr>
          <p:spPr>
            <a:xfrm>
              <a:off x="5" y="3985"/>
              <a:ext cx="244" cy="336"/>
            </a:xfrm>
            <a:custGeom>
              <a:avLst/>
              <a:gdLst/>
              <a:ahLst/>
              <a:cxnLst>
                <a:cxn ang="0">
                  <a:pos x="266" y="335"/>
                </a:cxn>
                <a:cxn ang="0">
                  <a:pos x="145" y="239"/>
                </a:cxn>
                <a:cxn ang="0">
                  <a:pos x="30" y="144"/>
                </a:cxn>
                <a:cxn ang="0">
                  <a:pos x="0" y="0"/>
                </a:cxn>
                <a:cxn ang="0">
                  <a:pos x="1" y="336"/>
                </a:cxn>
              </a:cxnLst>
              <a:rect l="0" t="0" r="0" b="0"/>
              <a:pathLst>
                <a:path w="243" h="336">
                  <a:moveTo>
                    <a:pt x="243" y="335"/>
                  </a:moveTo>
                  <a:lnTo>
                    <a:pt x="122" y="239"/>
                  </a:lnTo>
                  <a:lnTo>
                    <a:pt x="30" y="144"/>
                  </a:lnTo>
                  <a:lnTo>
                    <a:pt x="0" y="0"/>
                  </a:lnTo>
                  <a:lnTo>
                    <a:pt x="1" y="336"/>
                  </a:lnTo>
                </a:path>
              </a:pathLst>
            </a:custGeom>
            <a:solidFill>
              <a:schemeClr val="bg1"/>
            </a:solidFill>
            <a:ln w="9525">
              <a:noFill/>
            </a:ln>
          </p:spPr>
          <p:txBody>
            <a:bodyPr/>
            <a:lstStyle/>
            <a:p>
              <a:endParaRPr lang="zh-CN" altLang="en-US"/>
            </a:p>
          </p:txBody>
        </p:sp>
        <p:sp>
          <p:nvSpPr>
            <p:cNvPr id="3084" name="任意多边形 3093"/>
            <p:cNvSpPr/>
            <p:nvPr/>
          </p:nvSpPr>
          <p:spPr>
            <a:xfrm>
              <a:off x="5511" y="4029"/>
              <a:ext cx="253" cy="290"/>
            </a:xfrm>
            <a:custGeom>
              <a:avLst/>
              <a:gdLst/>
              <a:ahLst/>
              <a:cxnLst>
                <a:cxn ang="0">
                  <a:pos x="1685" y="0"/>
                </a:cxn>
                <a:cxn ang="0">
                  <a:pos x="1203" y="144"/>
                </a:cxn>
                <a:cxn ang="0">
                  <a:pos x="727" y="253"/>
                </a:cxn>
                <a:cxn ang="0">
                  <a:pos x="0" y="290"/>
                </a:cxn>
                <a:cxn ang="0">
                  <a:pos x="1702" y="287"/>
                </a:cxn>
              </a:cxnLst>
              <a:rect l="0" t="0" r="0" b="0"/>
              <a:pathLst>
                <a:path w="232" h="290">
                  <a:moveTo>
                    <a:pt x="229" y="0"/>
                  </a:moveTo>
                  <a:lnTo>
                    <a:pt x="164" y="144"/>
                  </a:lnTo>
                  <a:lnTo>
                    <a:pt x="98" y="253"/>
                  </a:lnTo>
                  <a:lnTo>
                    <a:pt x="0" y="290"/>
                  </a:lnTo>
                  <a:lnTo>
                    <a:pt x="232" y="287"/>
                  </a:lnTo>
                </a:path>
              </a:pathLst>
            </a:custGeom>
            <a:solidFill>
              <a:schemeClr val="bg1"/>
            </a:solidFill>
            <a:ln w="9525" cap="flat" cmpd="sng">
              <a:solidFill>
                <a:schemeClr val="bg1"/>
              </a:solidFill>
              <a:prstDash val="solid"/>
              <a:round/>
              <a:headEnd type="none" w="med" len="med"/>
              <a:tailEnd type="none" w="med" len="med"/>
            </a:ln>
          </p:spPr>
          <p:txBody>
            <a:bodyPr/>
            <a:lstStyle/>
            <a:p>
              <a:endParaRPr lang="zh-CN" altLang="en-US"/>
            </a:p>
          </p:txBody>
        </p:sp>
        <p:sp>
          <p:nvSpPr>
            <p:cNvPr id="3085" name="任意多边形 3094"/>
            <p:cNvSpPr/>
            <p:nvPr/>
          </p:nvSpPr>
          <p:spPr>
            <a:xfrm>
              <a:off x="5472" y="0"/>
              <a:ext cx="288" cy="288"/>
            </a:xfrm>
            <a:custGeom>
              <a:avLst/>
              <a:gdLst/>
              <a:ahLst/>
              <a:cxnLst>
                <a:cxn ang="0">
                  <a:pos x="0" y="0"/>
                </a:cxn>
                <a:cxn ang="0">
                  <a:pos x="144" y="82"/>
                </a:cxn>
                <a:cxn ang="0">
                  <a:pos x="252" y="165"/>
                </a:cxn>
                <a:cxn ang="0">
                  <a:pos x="288" y="288"/>
                </a:cxn>
                <a:cxn ang="0">
                  <a:pos x="288" y="0"/>
                </a:cxn>
              </a:cxnLst>
              <a:rect l="0" t="0" r="0" b="0"/>
              <a:pathLst>
                <a:path w="288" h="288">
                  <a:moveTo>
                    <a:pt x="0" y="0"/>
                  </a:moveTo>
                  <a:lnTo>
                    <a:pt x="144" y="82"/>
                  </a:lnTo>
                  <a:lnTo>
                    <a:pt x="252" y="165"/>
                  </a:lnTo>
                  <a:lnTo>
                    <a:pt x="288" y="288"/>
                  </a:lnTo>
                  <a:lnTo>
                    <a:pt x="288" y="0"/>
                  </a:lnTo>
                </a:path>
              </a:pathLst>
            </a:custGeom>
            <a:solidFill>
              <a:schemeClr val="bg1"/>
            </a:solidFill>
            <a:ln w="9525">
              <a:noFill/>
            </a:ln>
          </p:spPr>
          <p:txBody>
            <a:bodyPr/>
            <a:lstStyle/>
            <a:p>
              <a:endParaRPr lang="zh-CN" altLang="en-US"/>
            </a:p>
          </p:txBody>
        </p:sp>
      </p:grpSp>
      <p:sp>
        <p:nvSpPr>
          <p:cNvPr id="3074" name="标题 3073"/>
          <p:cNvSpPr>
            <a:spLocks noGrp="1"/>
          </p:cNvSpPr>
          <p:nvPr>
            <p:ph type="ctrTitle"/>
          </p:nvPr>
        </p:nvSpPr>
        <p:spPr>
          <a:xfrm>
            <a:off x="762000" y="457200"/>
            <a:ext cx="5334000" cy="838200"/>
          </a:xfrm>
          <a:prstGeom prst="rect">
            <a:avLst/>
          </a:prstGeom>
          <a:noFill/>
          <a:ln w="9525">
            <a:noFill/>
            <a:miter/>
          </a:ln>
        </p:spPr>
        <p:txBody>
          <a:bodyPr/>
          <a:lstStyle>
            <a:lvl1pPr lvl="0">
              <a:defRPr sz="4400" kern="1200"/>
            </a:lvl1pPr>
          </a:lstStyle>
          <a:p>
            <a:pPr lvl="0" fontAlgn="base"/>
            <a:r>
              <a:rPr lang="zh-CN" altLang="en-US" strike="noStrike" noProof="1"/>
              <a:t>单击此处编辑母版标题样式</a:t>
            </a:r>
            <a:endParaRPr lang="en-US" altLang="zh-CN" strike="noStrike" noProof="1"/>
          </a:p>
        </p:txBody>
      </p:sp>
      <p:sp>
        <p:nvSpPr>
          <p:cNvPr id="3075" name="副标题 3074"/>
          <p:cNvSpPr>
            <a:spLocks noGrp="1"/>
          </p:cNvSpPr>
          <p:nvPr>
            <p:ph type="subTitle" idx="1"/>
          </p:nvPr>
        </p:nvSpPr>
        <p:spPr>
          <a:xfrm>
            <a:off x="914400" y="1676400"/>
            <a:ext cx="5386388" cy="533400"/>
          </a:xfrm>
          <a:prstGeom prst="rect">
            <a:avLst/>
          </a:prstGeom>
          <a:noFill/>
          <a:ln w="9525">
            <a:noFill/>
            <a:miter/>
          </a:ln>
        </p:spPr>
        <p:txBody>
          <a:bodyPr/>
          <a:lstStyle>
            <a:lvl1pPr marL="0" lvl="0" indent="0" algn="r">
              <a:buNone/>
              <a:defRPr sz="2400" b="0" kern="1200">
                <a:solidFill>
                  <a:srgbClr val="FFFFFF"/>
                </a:solidFill>
              </a:defRPr>
            </a:lvl1pPr>
            <a:lvl2pPr marL="457200" lvl="1" indent="-457200" algn="ctr">
              <a:buNone/>
              <a:defRPr sz="2400" b="0" kern="1200">
                <a:solidFill>
                  <a:srgbClr val="FFFFFF"/>
                </a:solidFill>
              </a:defRPr>
            </a:lvl2pPr>
            <a:lvl3pPr marL="914400" lvl="2" indent="-914400" algn="ctr">
              <a:buNone/>
              <a:defRPr sz="2400" b="0" kern="1200">
                <a:solidFill>
                  <a:srgbClr val="FFFFFF"/>
                </a:solidFill>
              </a:defRPr>
            </a:lvl3pPr>
            <a:lvl4pPr marL="1371600" lvl="3" indent="-1371600" algn="ctr">
              <a:buNone/>
              <a:defRPr sz="2400" b="0" kern="1200">
                <a:solidFill>
                  <a:srgbClr val="FFFFFF"/>
                </a:solidFill>
              </a:defRPr>
            </a:lvl4pPr>
            <a:lvl5pPr marL="1828800" lvl="4" indent="-1828800" algn="ctr">
              <a:buNone/>
              <a:defRPr sz="2400" b="0" kern="1200">
                <a:solidFill>
                  <a:srgbClr val="FFFFFF"/>
                </a:solidFill>
              </a:defRPr>
            </a:lvl5pPr>
          </a:lstStyle>
          <a:p>
            <a:pPr lvl="0" fontAlgn="base"/>
            <a:r>
              <a:rPr lang="zh-CN" altLang="en-US" strike="noStrike" noProof="1"/>
              <a:t>单击此处编辑母版副标题样式</a:t>
            </a:r>
          </a:p>
        </p:txBody>
      </p:sp>
    </p:spTree>
  </p:cSld>
  <p:clrMapOvr>
    <a:masterClrMapping/>
  </p:clrMapOvr>
  <p:transition spd="med">
    <p:circl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91300" y="350838"/>
            <a:ext cx="2095500" cy="5964237"/>
          </a:xfr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304800" y="350838"/>
            <a:ext cx="6165022" cy="5964237"/>
          </a:xfr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23850" y="238125"/>
            <a:ext cx="6477000" cy="868363"/>
          </a:xfrm>
        </p:spPr>
        <p:txBody>
          <a:bodyPr/>
          <a:lstStyle/>
          <a:p>
            <a:pPr fontAlgn="base"/>
            <a:r>
              <a:rPr lang="zh-CN" altLang="en-US" strike="noStrike" noProof="1"/>
              <a:t>单击此处编辑母版标题样式</a:t>
            </a:r>
          </a:p>
        </p:txBody>
      </p:sp>
      <p:sp>
        <p:nvSpPr>
          <p:cNvPr id="3" name="文本占位符 2"/>
          <p:cNvSpPr>
            <a:spLocks noGrp="1"/>
          </p:cNvSpPr>
          <p:nvPr>
            <p:ph type="body" sz="half" idx="1"/>
          </p:nvPr>
        </p:nvSpPr>
        <p:spPr>
          <a:xfrm>
            <a:off x="457200" y="1438275"/>
            <a:ext cx="4038600" cy="4733925"/>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48200" y="1438275"/>
            <a:ext cx="4038600" cy="4733925"/>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日期占位符 4"/>
          <p:cNvSpPr>
            <a:spLocks noGrp="1"/>
          </p:cNvSpPr>
          <p:nvPr>
            <p:ph type="dt" sz="half" idx="12"/>
          </p:nvPr>
        </p:nvSpPr>
        <p:spPr>
          <a:xfrm>
            <a:off x="3048000" y="6311900"/>
            <a:ext cx="1712913" cy="290513"/>
          </a:xfrm>
        </p:spPr>
        <p:txBody>
          <a:bodyPr/>
          <a:lstStyle>
            <a:lvl1pPr>
              <a:buFontTx/>
              <a:buNone/>
              <a:defRPr sz="1000">
                <a:solidFill>
                  <a:srgbClr val="000000"/>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8" name="页脚占位符 5"/>
          <p:cNvSpPr>
            <a:spLocks noGrp="1"/>
          </p:cNvSpPr>
          <p:nvPr>
            <p:ph type="ftr" sz="quarter" idx="3"/>
          </p:nvPr>
        </p:nvSpPr>
        <p:spPr>
          <a:xfrm>
            <a:off x="3492500" y="3644900"/>
            <a:ext cx="4927600" cy="320675"/>
          </a:xfrm>
          <a:prstGeom prst="rect">
            <a:avLst/>
          </a:prstGeom>
          <a:noFill/>
          <a:ln w="9525">
            <a:noFill/>
            <a:miter/>
          </a:ln>
        </p:spPr>
        <p:txBody>
          <a:bodyPr/>
          <a:lstStyle>
            <a:lvl1pPr>
              <a:buFontTx/>
              <a:buNone/>
              <a:defRPr sz="1000" b="0" noProof="0">
                <a:solidFill>
                  <a:srgbClr val="000000"/>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9" name="灯片编号占位符 6"/>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p>
        </p:txBody>
      </p:sp>
    </p:spTree>
  </p:cSld>
  <p:clrMapOvr>
    <a:masterClrMapping/>
  </p:clrMapOvr>
  <p:transition spd="med">
    <p:circl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标题和表格">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23850" y="238125"/>
            <a:ext cx="6477000" cy="868363"/>
          </a:xfrm>
        </p:spPr>
        <p:txBody>
          <a:bodyPr/>
          <a:lstStyle/>
          <a:p>
            <a:pPr fontAlgn="base"/>
            <a:r>
              <a:rPr lang="zh-CN" altLang="en-US" strike="noStrike" noProof="1"/>
              <a:t>单击此处编辑母版标题样式</a:t>
            </a:r>
          </a:p>
        </p:txBody>
      </p:sp>
      <p:sp>
        <p:nvSpPr>
          <p:cNvPr id="3" name="表格占位符 2"/>
          <p:cNvSpPr>
            <a:spLocks noGrp="1"/>
          </p:cNvSpPr>
          <p:nvPr>
            <p:ph type="tbl" idx="1"/>
          </p:nvPr>
        </p:nvSpPr>
        <p:spPr>
          <a:xfrm>
            <a:off x="457200" y="1438275"/>
            <a:ext cx="8229600" cy="4733925"/>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Char char="v"/>
              <a:defRPr/>
            </a:pPr>
            <a:endParaRPr kumimoji="0" lang="zh-CN" altLang="en-US" sz="2800" b="1" i="0" u="none" strike="noStrike" kern="1200" cap="none" spc="0" normalizeH="0" baseline="0" noProof="0">
              <a:ln>
                <a:noFill/>
              </a:ln>
              <a:solidFill>
                <a:schemeClr val="tx2"/>
              </a:solidFill>
              <a:effectLst/>
              <a:uLnTx/>
              <a:uFillTx/>
              <a:latin typeface="+mn-lt"/>
              <a:ea typeface="+mn-ea"/>
              <a:cs typeface="+mn-cs"/>
            </a:endParaRPr>
          </a:p>
        </p:txBody>
      </p:sp>
      <p:sp>
        <p:nvSpPr>
          <p:cNvPr id="17" name="日期占位符 3"/>
          <p:cNvSpPr>
            <a:spLocks noGrp="1"/>
          </p:cNvSpPr>
          <p:nvPr>
            <p:ph type="dt" sz="half" idx="2"/>
          </p:nvPr>
        </p:nvSpPr>
        <p:spPr>
          <a:xfrm>
            <a:off x="3048000" y="6311900"/>
            <a:ext cx="1712913" cy="290513"/>
          </a:xfrm>
        </p:spPr>
        <p:txBody>
          <a:bodyPr/>
          <a:lstStyle>
            <a:lvl1pPr>
              <a:buFontTx/>
              <a:buNone/>
              <a:defRPr sz="1000">
                <a:solidFill>
                  <a:srgbClr val="000000"/>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8" name="页脚占位符 4"/>
          <p:cNvSpPr>
            <a:spLocks noGrp="1"/>
          </p:cNvSpPr>
          <p:nvPr>
            <p:ph type="ftr" sz="quarter" idx="3"/>
          </p:nvPr>
        </p:nvSpPr>
        <p:spPr>
          <a:xfrm>
            <a:off x="3492500" y="3644900"/>
            <a:ext cx="4927600" cy="320675"/>
          </a:xfrm>
          <a:prstGeom prst="rect">
            <a:avLst/>
          </a:prstGeom>
          <a:noFill/>
          <a:ln w="9525">
            <a:noFill/>
            <a:miter/>
          </a:ln>
        </p:spPr>
        <p:txBody>
          <a:bodyPr/>
          <a:lstStyle>
            <a:lvl1pPr>
              <a:buFontTx/>
              <a:buNone/>
              <a:defRPr sz="1000" b="0" noProof="0">
                <a:solidFill>
                  <a:srgbClr val="000000"/>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9" name="灯片编号占位符 5"/>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p>
        </p:txBody>
      </p:sp>
    </p:spTree>
  </p:cSld>
  <p:clrMapOvr>
    <a:masterClrMapping/>
  </p:clrMapOvr>
  <p:transition spd="med">
    <p:circl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23850" y="238125"/>
            <a:ext cx="6477000" cy="868363"/>
          </a:xfrm>
        </p:spPr>
        <p:txBody>
          <a:bodyPr/>
          <a:lstStyle/>
          <a:p>
            <a:pPr fontAlgn="base"/>
            <a:r>
              <a:rPr lang="zh-CN" altLang="en-US" strike="noStrike" noProof="1"/>
              <a:t>单击此处编辑母版标题样式</a:t>
            </a:r>
          </a:p>
        </p:txBody>
      </p:sp>
      <p:sp>
        <p:nvSpPr>
          <p:cNvPr id="3" name="文本占位符 2"/>
          <p:cNvSpPr>
            <a:spLocks noGrp="1"/>
          </p:cNvSpPr>
          <p:nvPr>
            <p:ph type="body" sz="half" idx="1"/>
          </p:nvPr>
        </p:nvSpPr>
        <p:spPr>
          <a:xfrm>
            <a:off x="457200" y="1438275"/>
            <a:ext cx="4038600" cy="4733925"/>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quarter" idx="2"/>
          </p:nvPr>
        </p:nvSpPr>
        <p:spPr>
          <a:xfrm>
            <a:off x="4648200" y="1438275"/>
            <a:ext cx="4038600" cy="2290763"/>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内容占位符 4"/>
          <p:cNvSpPr>
            <a:spLocks noGrp="1"/>
          </p:cNvSpPr>
          <p:nvPr>
            <p:ph sz="quarter" idx="3"/>
          </p:nvPr>
        </p:nvSpPr>
        <p:spPr>
          <a:xfrm>
            <a:off x="4648200" y="3881438"/>
            <a:ext cx="4038600" cy="2290762"/>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日期占位符 5"/>
          <p:cNvSpPr>
            <a:spLocks noGrp="1"/>
          </p:cNvSpPr>
          <p:nvPr>
            <p:ph type="dt" sz="half" idx="12"/>
          </p:nvPr>
        </p:nvSpPr>
        <p:spPr>
          <a:xfrm>
            <a:off x="3048000" y="6311900"/>
            <a:ext cx="1712913" cy="290513"/>
          </a:xfrm>
        </p:spPr>
        <p:txBody>
          <a:bodyPr/>
          <a:lstStyle>
            <a:lvl1pPr>
              <a:buFontTx/>
              <a:buNone/>
              <a:defRPr sz="1000">
                <a:solidFill>
                  <a:srgbClr val="000000"/>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8" name="页脚占位符 6"/>
          <p:cNvSpPr>
            <a:spLocks noGrp="1"/>
          </p:cNvSpPr>
          <p:nvPr>
            <p:ph type="ftr" sz="quarter" idx="13"/>
          </p:nvPr>
        </p:nvSpPr>
        <p:spPr>
          <a:xfrm>
            <a:off x="3492500" y="3644900"/>
            <a:ext cx="4927600" cy="320675"/>
          </a:xfrm>
          <a:prstGeom prst="rect">
            <a:avLst/>
          </a:prstGeom>
          <a:noFill/>
          <a:ln w="9525">
            <a:noFill/>
            <a:miter/>
          </a:ln>
        </p:spPr>
        <p:txBody>
          <a:bodyPr/>
          <a:lstStyle>
            <a:lvl1pPr>
              <a:buFontTx/>
              <a:buNone/>
              <a:defRPr sz="1000" b="0" noProof="0">
                <a:solidFill>
                  <a:srgbClr val="000000"/>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9" name="灯片编号占位符 7"/>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p>
        </p:txBody>
      </p:sp>
    </p:spTree>
  </p:cSld>
  <p:clrMapOvr>
    <a:masterClrMapping/>
  </p:clrMapOvr>
  <p:transition>
    <p:dissolv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cxnSp>
        <p:nvCxnSpPr>
          <p:cNvPr id="8" name="直接连接符 7"/>
          <p:cNvCxnSpPr/>
          <p:nvPr userDrawn="1"/>
        </p:nvCxnSpPr>
        <p:spPr>
          <a:xfrm>
            <a:off x="1289189" y="1016779"/>
            <a:ext cx="7549911" cy="0"/>
          </a:xfrm>
          <a:prstGeom prst="line">
            <a:avLst/>
          </a:prstGeom>
          <a:ln w="38100">
            <a:gradFill>
              <a:gsLst>
                <a:gs pos="20000">
                  <a:srgbClr val="213A66"/>
                </a:gs>
                <a:gs pos="20000">
                  <a:schemeClr val="bg1">
                    <a:lumMod val="75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10" name="椭圆 9"/>
          <p:cNvSpPr/>
          <p:nvPr userDrawn="1"/>
        </p:nvSpPr>
        <p:spPr>
          <a:xfrm rot="13403169">
            <a:off x="72640" y="243673"/>
            <a:ext cx="279293" cy="372389"/>
          </a:xfrm>
          <a:prstGeom prst="ellipse">
            <a:avLst/>
          </a:prstGeom>
          <a:noFill/>
          <a:ln w="12700" cap="flat" cmpd="sng" algn="ctr">
            <a:solidFill>
              <a:schemeClr val="bg1">
                <a:lumMod val="50000"/>
                <a:alpha val="70000"/>
              </a:schemeClr>
            </a:solidFill>
            <a:prstDash val="solid"/>
            <a:miter lim="800000"/>
          </a:ln>
          <a:effectLst>
            <a:outerShdw blurRad="127000" dist="38100" dir="2700000" algn="tl" rotWithShape="0">
              <a:prstClr val="black">
                <a:alpha val="20000"/>
              </a:prstClr>
            </a:outerShdw>
          </a:effectLst>
        </p:spPr>
        <p:txBody>
          <a:bodyPr rtlCol="0" anchor="ctr"/>
          <a:lstStyle/>
          <a:p>
            <a:pPr marL="0" marR="0" indent="0" algn="ctr" defTabSz="685800" eaLnBrk="1" fontAlgn="auto" latinLnBrk="0" hangingPunct="1">
              <a:lnSpc>
                <a:spcPct val="100000"/>
              </a:lnSpc>
              <a:spcBef>
                <a:spcPts val="0"/>
              </a:spcBef>
              <a:spcAft>
                <a:spcPts val="0"/>
              </a:spcAft>
              <a:buClrTx/>
              <a:buSzTx/>
              <a:buFontTx/>
              <a:buNone/>
              <a:tabLst/>
            </a:pPr>
            <a:endParaRPr kumimoji="0" lang="zh-CN" altLang="en-US" sz="1350" b="0" i="0" u="none" strike="noStrike" kern="0" cap="none" spc="0" normalizeH="0" baseline="0" noProof="0">
              <a:ln>
                <a:noFill/>
              </a:ln>
              <a:solidFill>
                <a:prstClr val="white"/>
              </a:solidFill>
              <a:effectLst/>
              <a:uLnTx/>
              <a:uFillTx/>
              <a:latin typeface="Arial"/>
              <a:ea typeface="微软雅黑"/>
            </a:endParaRPr>
          </a:p>
        </p:txBody>
      </p:sp>
      <p:sp>
        <p:nvSpPr>
          <p:cNvPr id="11" name="椭圆 10"/>
          <p:cNvSpPr/>
          <p:nvPr userDrawn="1"/>
        </p:nvSpPr>
        <p:spPr>
          <a:xfrm>
            <a:off x="267873" y="283368"/>
            <a:ext cx="620224" cy="826962"/>
          </a:xfrm>
          <a:prstGeom prst="ellipse">
            <a:avLst/>
          </a:prstGeom>
          <a:gradFill>
            <a:gsLst>
              <a:gs pos="0">
                <a:srgbClr val="DEDEDE"/>
              </a:gs>
              <a:gs pos="100000">
                <a:srgbClr val="FBFBFB"/>
              </a:gs>
            </a:gsLst>
            <a:lin ang="5400000" scaled="1"/>
          </a:gradFill>
          <a:ln w="12700" cap="flat">
            <a:gradFill>
              <a:gsLst>
                <a:gs pos="0">
                  <a:schemeClr val="bg1"/>
                </a:gs>
                <a:gs pos="100000">
                  <a:srgbClr val="DDDDDD"/>
                </a:gs>
              </a:gsLst>
              <a:lin ang="5400000" scaled="1"/>
            </a:gradFill>
            <a:prstDash val="solid"/>
            <a:miter lim="800000"/>
            <a:headEnd/>
            <a:tailEnd/>
          </a:ln>
          <a:effectLst>
            <a:outerShdw blurRad="101600" dist="25400" dir="5400000" algn="t" rotWithShape="0">
              <a:schemeClr val="tx1">
                <a:lumMod val="85000"/>
                <a:lumOff val="15000"/>
                <a:alpha val="20000"/>
              </a:schemeClr>
            </a:outerShdw>
          </a:effectLst>
        </p:spPr>
        <p:txBody>
          <a:bodyPr vert="horz" wrap="square" lIns="68580" tIns="34290" rIns="68580" bIns="34290" numCol="1" anchor="t" anchorCtr="0" compatLnSpc="1">
            <a:prstTxWarp prst="textNoShape">
              <a:avLst/>
            </a:prstTxWarp>
          </a:bodyPr>
          <a:lstStyle/>
          <a:p>
            <a:endParaRPr lang="zh-CN" altLang="en-US" sz="1800" dirty="0">
              <a:solidFill>
                <a:srgbClr val="00AABC"/>
              </a:solidFill>
              <a:latin typeface="思源黑体" panose="020B0500000000000000" pitchFamily="34" charset="-122"/>
              <a:ea typeface="思源黑体" panose="020B0500000000000000" pitchFamily="34" charset="-122"/>
            </a:endParaRPr>
          </a:p>
        </p:txBody>
      </p:sp>
      <p:sp>
        <p:nvSpPr>
          <p:cNvPr id="12" name="椭圆 11"/>
          <p:cNvSpPr/>
          <p:nvPr userDrawn="1"/>
        </p:nvSpPr>
        <p:spPr>
          <a:xfrm>
            <a:off x="339134" y="378385"/>
            <a:ext cx="477699" cy="636931"/>
          </a:xfrm>
          <a:prstGeom prst="ellipse">
            <a:avLst/>
          </a:prstGeom>
          <a:solidFill>
            <a:srgbClr val="213A66"/>
          </a:solidFill>
          <a:ln w="76200" cap="flat" cmpd="sng" algn="ctr">
            <a:noFill/>
            <a:prstDash val="solid"/>
            <a:miter lim="800000"/>
          </a:ln>
          <a:effectLst>
            <a:outerShdw blurRad="101600" dist="25400" dir="2700000" algn="tl" rotWithShape="0">
              <a:prstClr val="black">
                <a:alpha val="20000"/>
              </a:prstClr>
            </a:outerShdw>
          </a:effectLst>
        </p:spPr>
        <p:txBody>
          <a:bodyPr wrap="none" rtlCol="0" anchor="ctr"/>
          <a:lstStyle/>
          <a:p>
            <a:pPr marL="0" marR="0" indent="0" algn="ctr" defTabSz="685800" eaLnBrk="1" fontAlgn="auto" latinLnBrk="0" hangingPunct="1">
              <a:lnSpc>
                <a:spcPct val="100000"/>
              </a:lnSpc>
              <a:spcBef>
                <a:spcPts val="0"/>
              </a:spcBef>
              <a:spcAft>
                <a:spcPts val="0"/>
              </a:spcAft>
              <a:buClrTx/>
              <a:buSzTx/>
              <a:buFontTx/>
              <a:buNone/>
              <a:tabLst/>
            </a:pPr>
            <a:endParaRPr kumimoji="0" lang="zh-CN" altLang="en-US" sz="1500" b="0" i="0" u="none" strike="noStrike" kern="0" cap="none" spc="0" normalizeH="0" baseline="0" noProof="0" dirty="0">
              <a:ln>
                <a:noFill/>
              </a:ln>
              <a:solidFill>
                <a:prstClr val="white"/>
              </a:solidFill>
              <a:effectLst/>
              <a:uLnTx/>
              <a:uFillTx/>
              <a:latin typeface="思源黑体" panose="020B0500000000000000" pitchFamily="34" charset="-122"/>
              <a:ea typeface="思源黑体" panose="020B0500000000000000" pitchFamily="34" charset="-122"/>
            </a:endParaRPr>
          </a:p>
        </p:txBody>
      </p:sp>
      <p:sp>
        <p:nvSpPr>
          <p:cNvPr id="13" name="椭圆 12"/>
          <p:cNvSpPr/>
          <p:nvPr userDrawn="1"/>
        </p:nvSpPr>
        <p:spPr>
          <a:xfrm rot="5400000">
            <a:off x="94765" y="334434"/>
            <a:ext cx="966438" cy="724830"/>
          </a:xfrm>
          <a:prstGeom prst="ellipse">
            <a:avLst/>
          </a:prstGeom>
          <a:noFill/>
          <a:ln w="19050" cap="flat" cmpd="sng" algn="ctr">
            <a:solidFill>
              <a:srgbClr val="213A66"/>
            </a:solidFill>
            <a:prstDash val="solid"/>
            <a:miter lim="800000"/>
          </a:ln>
          <a:effectLst>
            <a:outerShdw blurRad="127000" dist="38100" dir="2700000" algn="tl" rotWithShape="0">
              <a:prstClr val="black">
                <a:alpha val="20000"/>
              </a:prstClr>
            </a:outerShdw>
          </a:effectLst>
        </p:spPr>
        <p:txBody>
          <a:bodyPr rtlCol="0" anchor="ctr"/>
          <a:lstStyle/>
          <a:p>
            <a:pPr marL="0" marR="0" indent="0" algn="ctr" defTabSz="685800" eaLnBrk="1" fontAlgn="auto" latinLnBrk="0" hangingPunct="1">
              <a:lnSpc>
                <a:spcPct val="100000"/>
              </a:lnSpc>
              <a:spcBef>
                <a:spcPts val="0"/>
              </a:spcBef>
              <a:spcAft>
                <a:spcPts val="0"/>
              </a:spcAft>
              <a:buClrTx/>
              <a:buSzTx/>
              <a:buFontTx/>
              <a:buNone/>
              <a:tabLst/>
            </a:pPr>
            <a:endParaRPr kumimoji="0" lang="zh-CN" altLang="en-US" sz="1350" b="0" i="0" u="none" strike="noStrike" kern="0" cap="none" spc="0" normalizeH="0" baseline="0" noProof="0">
              <a:ln>
                <a:noFill/>
              </a:ln>
              <a:solidFill>
                <a:prstClr val="white"/>
              </a:solidFill>
              <a:effectLst/>
              <a:uLnTx/>
              <a:uFillTx/>
              <a:latin typeface="Arial"/>
              <a:ea typeface="微软雅黑"/>
            </a:endParaRPr>
          </a:p>
        </p:txBody>
      </p:sp>
      <p:grpSp>
        <p:nvGrpSpPr>
          <p:cNvPr id="14" name="组合 13"/>
          <p:cNvGrpSpPr/>
          <p:nvPr userDrawn="1"/>
        </p:nvGrpSpPr>
        <p:grpSpPr>
          <a:xfrm>
            <a:off x="833501" y="1114926"/>
            <a:ext cx="165156" cy="220208"/>
            <a:chOff x="4430779" y="-2835331"/>
            <a:chExt cx="3926793" cy="3926793"/>
          </a:xfrm>
        </p:grpSpPr>
        <p:sp>
          <p:nvSpPr>
            <p:cNvPr id="15" name="椭圆 14"/>
            <p:cNvSpPr/>
            <p:nvPr/>
          </p:nvSpPr>
          <p:spPr>
            <a:xfrm>
              <a:off x="5159866" y="-2106208"/>
              <a:ext cx="2468618" cy="2468583"/>
            </a:xfrm>
            <a:prstGeom prst="ellipse">
              <a:avLst/>
            </a:prstGeom>
            <a:gradFill>
              <a:gsLst>
                <a:gs pos="0">
                  <a:srgbClr val="DEDEDE"/>
                </a:gs>
                <a:gs pos="100000">
                  <a:srgbClr val="FBFBFB"/>
                </a:gs>
              </a:gsLst>
              <a:lin ang="5400000" scaled="1"/>
            </a:gradFill>
            <a:ln w="12700" cap="flat">
              <a:gradFill>
                <a:gsLst>
                  <a:gs pos="0">
                    <a:schemeClr val="bg1"/>
                  </a:gs>
                  <a:gs pos="100000">
                    <a:srgbClr val="DDDDDD"/>
                  </a:gs>
                </a:gsLst>
                <a:lin ang="5400000" scaled="1"/>
              </a:gradFill>
              <a:prstDash val="solid"/>
              <a:miter lim="800000"/>
              <a:headEnd/>
              <a:tailEnd/>
            </a:ln>
            <a:effectLst>
              <a:outerShdw blurRad="101600" dist="25400" dir="5400000" algn="t" rotWithShape="0">
                <a:schemeClr val="tx1">
                  <a:lumMod val="85000"/>
                  <a:lumOff val="15000"/>
                  <a:alpha val="20000"/>
                </a:schemeClr>
              </a:outerShdw>
            </a:effectLst>
          </p:spPr>
          <p:txBody>
            <a:bodyPr vert="horz" wrap="square" lIns="91440" tIns="45720" rIns="91440" bIns="45720" numCol="1" anchor="t" anchorCtr="0" compatLnSpc="1">
              <a:prstTxWarp prst="textNoShape">
                <a:avLst/>
              </a:prstTxWarp>
            </a:bodyPr>
            <a:lstStyle/>
            <a:p>
              <a:endParaRPr lang="zh-CN" altLang="en-US" sz="1800" dirty="0">
                <a:solidFill>
                  <a:srgbClr val="00AABC"/>
                </a:solidFill>
                <a:latin typeface="思源黑体" panose="020B0500000000000000" pitchFamily="34" charset="-122"/>
                <a:ea typeface="思源黑体" panose="020B0500000000000000" pitchFamily="34" charset="-122"/>
              </a:endParaRPr>
            </a:p>
          </p:txBody>
        </p:sp>
        <p:sp>
          <p:nvSpPr>
            <p:cNvPr id="16" name="椭圆 15"/>
            <p:cNvSpPr/>
            <p:nvPr/>
          </p:nvSpPr>
          <p:spPr>
            <a:xfrm rot="13403169">
              <a:off x="4430779" y="-2835331"/>
              <a:ext cx="3926793" cy="3926793"/>
            </a:xfrm>
            <a:prstGeom prst="ellipse">
              <a:avLst/>
            </a:prstGeom>
            <a:noFill/>
            <a:ln w="12700" cap="flat" cmpd="sng" algn="ctr">
              <a:solidFill>
                <a:schemeClr val="bg1">
                  <a:lumMod val="50000"/>
                </a:schemeClr>
              </a:solidFill>
              <a:prstDash val="solid"/>
              <a:miter lim="800000"/>
            </a:ln>
            <a:effectLst>
              <a:outerShdw blurRad="127000" dist="38100" dir="2700000" algn="tl" rotWithShape="0">
                <a:prstClr val="black">
                  <a:alpha val="20000"/>
                </a:prstClr>
              </a:outerShdw>
            </a:effectLst>
          </p:spPr>
          <p:txBody>
            <a:bodyPr rtlCol="0" anchor="ctr"/>
            <a:lstStyle/>
            <a:p>
              <a:pPr marL="0" marR="0" indent="0" algn="ctr" defTabSz="685800" eaLnBrk="1" fontAlgn="auto" latinLnBrk="0" hangingPunct="1">
                <a:lnSpc>
                  <a:spcPct val="100000"/>
                </a:lnSpc>
                <a:spcBef>
                  <a:spcPts val="0"/>
                </a:spcBef>
                <a:spcAft>
                  <a:spcPts val="0"/>
                </a:spcAft>
                <a:buClrTx/>
                <a:buSzTx/>
                <a:buFontTx/>
                <a:buNone/>
                <a:tabLst/>
              </a:pPr>
              <a:endParaRPr kumimoji="0" lang="zh-CN" altLang="en-US" sz="1350" b="0" i="0" u="none" strike="noStrike" kern="0" cap="none" spc="0" normalizeH="0" baseline="0" noProof="0">
                <a:ln>
                  <a:noFill/>
                </a:ln>
                <a:solidFill>
                  <a:prstClr val="white"/>
                </a:solidFill>
                <a:effectLst/>
                <a:uLnTx/>
                <a:uFillTx/>
                <a:latin typeface="Arial"/>
                <a:ea typeface="微软雅黑"/>
              </a:endParaRPr>
            </a:p>
          </p:txBody>
        </p:sp>
      </p:grpSp>
      <p:sp>
        <p:nvSpPr>
          <p:cNvPr id="17" name="椭圆 16"/>
          <p:cNvSpPr/>
          <p:nvPr userDrawn="1"/>
        </p:nvSpPr>
        <p:spPr>
          <a:xfrm>
            <a:off x="121370" y="308647"/>
            <a:ext cx="181832" cy="242441"/>
          </a:xfrm>
          <a:prstGeom prst="ellipse">
            <a:avLst/>
          </a:prstGeom>
          <a:gradFill>
            <a:gsLst>
              <a:gs pos="0">
                <a:srgbClr val="DEDEDE"/>
              </a:gs>
              <a:gs pos="100000">
                <a:srgbClr val="FBFBFB"/>
              </a:gs>
            </a:gsLst>
            <a:lin ang="5400000" scaled="1"/>
          </a:gradFill>
          <a:ln w="12700" cap="flat">
            <a:gradFill>
              <a:gsLst>
                <a:gs pos="0">
                  <a:schemeClr val="bg1"/>
                </a:gs>
                <a:gs pos="100000">
                  <a:srgbClr val="DDDDDD"/>
                </a:gs>
              </a:gsLst>
              <a:lin ang="5400000" scaled="1"/>
            </a:gradFill>
            <a:prstDash val="solid"/>
            <a:miter lim="800000"/>
            <a:headEnd/>
            <a:tailEnd/>
          </a:ln>
          <a:effectLst>
            <a:outerShdw blurRad="101600" dist="25400" dir="5400000" algn="t" rotWithShape="0">
              <a:schemeClr val="tx1">
                <a:lumMod val="85000"/>
                <a:lumOff val="15000"/>
                <a:alpha val="20000"/>
              </a:schemeClr>
            </a:outerShdw>
          </a:effectLst>
        </p:spPr>
        <p:txBody>
          <a:bodyPr vert="horz" wrap="square" lIns="68580" tIns="34290" rIns="68580" bIns="34290" numCol="1" anchor="t" anchorCtr="0" compatLnSpc="1">
            <a:prstTxWarp prst="textNoShape">
              <a:avLst/>
            </a:prstTxWarp>
          </a:bodyPr>
          <a:lstStyle/>
          <a:p>
            <a:endParaRPr lang="zh-CN" altLang="en-US" sz="1800" dirty="0">
              <a:solidFill>
                <a:srgbClr val="00AABC"/>
              </a:solidFill>
              <a:latin typeface="思源黑体" panose="020B0500000000000000" pitchFamily="34" charset="-122"/>
              <a:ea typeface="思源黑体" panose="020B0500000000000000" pitchFamily="34" charset="-122"/>
            </a:endParaRPr>
          </a:p>
        </p:txBody>
      </p:sp>
      <p:grpSp>
        <p:nvGrpSpPr>
          <p:cNvPr id="18" name="组合 17"/>
          <p:cNvGrpSpPr/>
          <p:nvPr userDrawn="1"/>
        </p:nvGrpSpPr>
        <p:grpSpPr>
          <a:xfrm>
            <a:off x="924028" y="183113"/>
            <a:ext cx="273686" cy="364914"/>
            <a:chOff x="4430779" y="-2835331"/>
            <a:chExt cx="3926793" cy="3926793"/>
          </a:xfrm>
        </p:grpSpPr>
        <p:sp>
          <p:nvSpPr>
            <p:cNvPr id="19" name="椭圆 18"/>
            <p:cNvSpPr/>
            <p:nvPr/>
          </p:nvSpPr>
          <p:spPr>
            <a:xfrm>
              <a:off x="5159866" y="-2106208"/>
              <a:ext cx="2468618" cy="2468583"/>
            </a:xfrm>
            <a:prstGeom prst="ellipse">
              <a:avLst/>
            </a:prstGeom>
            <a:solidFill>
              <a:srgbClr val="213A66"/>
            </a:solidFill>
            <a:ln w="12700" cap="flat">
              <a:gradFill>
                <a:gsLst>
                  <a:gs pos="0">
                    <a:schemeClr val="bg1"/>
                  </a:gs>
                  <a:gs pos="100000">
                    <a:srgbClr val="DDDDDD"/>
                  </a:gs>
                </a:gsLst>
                <a:lin ang="5400000" scaled="1"/>
              </a:gradFill>
              <a:prstDash val="solid"/>
              <a:miter lim="800000"/>
              <a:headEnd/>
              <a:tailEnd/>
            </a:ln>
            <a:effectLst>
              <a:outerShdw blurRad="101600" dist="25400" dir="5400000" algn="t" rotWithShape="0">
                <a:schemeClr val="tx1">
                  <a:lumMod val="85000"/>
                  <a:lumOff val="15000"/>
                  <a:alpha val="20000"/>
                </a:schemeClr>
              </a:outerShdw>
            </a:effectLst>
          </p:spPr>
          <p:txBody>
            <a:bodyPr vert="horz" wrap="square" lIns="91440" tIns="45720" rIns="91440" bIns="45720" numCol="1" anchor="t" anchorCtr="0" compatLnSpc="1">
              <a:prstTxWarp prst="textNoShape">
                <a:avLst/>
              </a:prstTxWarp>
            </a:bodyPr>
            <a:lstStyle/>
            <a:p>
              <a:endParaRPr lang="zh-CN" altLang="en-US" sz="1800" dirty="0">
                <a:solidFill>
                  <a:srgbClr val="00AABC"/>
                </a:solidFill>
                <a:latin typeface="思源黑体" panose="020B0500000000000000" pitchFamily="34" charset="-122"/>
                <a:ea typeface="思源黑体" panose="020B0500000000000000" pitchFamily="34" charset="-122"/>
              </a:endParaRPr>
            </a:p>
          </p:txBody>
        </p:sp>
        <p:sp>
          <p:nvSpPr>
            <p:cNvPr id="20" name="椭圆 19"/>
            <p:cNvSpPr/>
            <p:nvPr/>
          </p:nvSpPr>
          <p:spPr>
            <a:xfrm rot="13403169">
              <a:off x="4430779" y="-2835331"/>
              <a:ext cx="3926793" cy="3926793"/>
            </a:xfrm>
            <a:prstGeom prst="ellipse">
              <a:avLst/>
            </a:prstGeom>
            <a:noFill/>
            <a:ln w="12700" cap="flat" cmpd="sng" algn="ctr">
              <a:solidFill>
                <a:schemeClr val="bg1">
                  <a:lumMod val="50000"/>
                </a:schemeClr>
              </a:solidFill>
              <a:prstDash val="solid"/>
              <a:miter lim="800000"/>
            </a:ln>
            <a:effectLst>
              <a:outerShdw blurRad="127000" dist="38100" dir="2700000" algn="tl" rotWithShape="0">
                <a:prstClr val="black">
                  <a:alpha val="20000"/>
                </a:prstClr>
              </a:outerShdw>
            </a:effectLst>
          </p:spPr>
          <p:txBody>
            <a:bodyPr rtlCol="0" anchor="ctr"/>
            <a:lstStyle/>
            <a:p>
              <a:pPr marL="0" marR="0" indent="0" algn="ctr" defTabSz="685800" eaLnBrk="1" fontAlgn="auto" latinLnBrk="0" hangingPunct="1">
                <a:lnSpc>
                  <a:spcPct val="100000"/>
                </a:lnSpc>
                <a:spcBef>
                  <a:spcPts val="0"/>
                </a:spcBef>
                <a:spcAft>
                  <a:spcPts val="0"/>
                </a:spcAft>
                <a:buClrTx/>
                <a:buSzTx/>
                <a:buFontTx/>
                <a:buNone/>
                <a:tabLst/>
              </a:pPr>
              <a:endParaRPr kumimoji="0" lang="zh-CN" altLang="en-US" sz="1350" b="0" i="0" u="none" strike="noStrike" kern="0" cap="none" spc="0" normalizeH="0" baseline="0" noProof="0">
                <a:ln>
                  <a:noFill/>
                </a:ln>
                <a:solidFill>
                  <a:prstClr val="white"/>
                </a:solidFill>
                <a:effectLst/>
                <a:uLnTx/>
                <a:uFillTx/>
                <a:latin typeface="Arial"/>
                <a:ea typeface="微软雅黑"/>
              </a:endParaRPr>
            </a:p>
          </p:txBody>
        </p:sp>
      </p:grpSp>
      <p:grpSp>
        <p:nvGrpSpPr>
          <p:cNvPr id="21" name="组合 20"/>
          <p:cNvGrpSpPr/>
          <p:nvPr userDrawn="1"/>
        </p:nvGrpSpPr>
        <p:grpSpPr>
          <a:xfrm>
            <a:off x="8652352" y="6600177"/>
            <a:ext cx="394844" cy="137659"/>
            <a:chOff x="11279204" y="6567990"/>
            <a:chExt cx="526459" cy="137659"/>
          </a:xfrm>
        </p:grpSpPr>
        <p:sp>
          <p:nvSpPr>
            <p:cNvPr id="22" name="等腰三角形 21"/>
            <p:cNvSpPr/>
            <p:nvPr userDrawn="1"/>
          </p:nvSpPr>
          <p:spPr>
            <a:xfrm rot="5400000">
              <a:off x="11269710" y="6577484"/>
              <a:ext cx="137659" cy="118671"/>
            </a:xfrm>
            <a:prstGeom prst="triangle">
              <a:avLst/>
            </a:prstGeom>
            <a:solidFill>
              <a:srgbClr val="213A66"/>
            </a:solidFill>
            <a:ln w="76200" cap="flat" cmpd="sng" algn="ctr">
              <a:noFill/>
              <a:prstDash val="solid"/>
              <a:miter lim="800000"/>
            </a:ln>
            <a:effectLst/>
          </p:spPr>
          <p:txBody>
            <a:bodyPr rtlCol="0" anchor="ctr"/>
            <a:lstStyle/>
            <a:p>
              <a:pPr marL="0" marR="0" indent="0" algn="ctr" defTabSz="685800" eaLnBrk="1" fontAlgn="auto" latinLnBrk="0" hangingPunct="1">
                <a:lnSpc>
                  <a:spcPct val="100000"/>
                </a:lnSpc>
                <a:spcBef>
                  <a:spcPts val="0"/>
                </a:spcBef>
                <a:spcAft>
                  <a:spcPts val="0"/>
                </a:spcAft>
                <a:buClrTx/>
                <a:buSzTx/>
                <a:buFontTx/>
                <a:buNone/>
                <a:tabLst/>
              </a:pPr>
              <a:endParaRPr kumimoji="0" lang="zh-CN" altLang="en-US" sz="1350" b="0" i="0" u="none" strike="noStrike" kern="0" cap="none" spc="0" normalizeH="0" baseline="0" noProof="0">
                <a:ln>
                  <a:noFill/>
                </a:ln>
                <a:solidFill>
                  <a:prstClr val="white"/>
                </a:solidFill>
                <a:effectLst/>
                <a:uLnTx/>
                <a:uFillTx/>
                <a:latin typeface="Arial"/>
                <a:ea typeface="微软雅黑"/>
              </a:endParaRPr>
            </a:p>
          </p:txBody>
        </p:sp>
        <p:sp>
          <p:nvSpPr>
            <p:cNvPr id="23" name="等腰三角形 22"/>
            <p:cNvSpPr/>
            <p:nvPr userDrawn="1"/>
          </p:nvSpPr>
          <p:spPr>
            <a:xfrm rot="16200000" flipH="1">
              <a:off x="11677498" y="6577484"/>
              <a:ext cx="137659" cy="118671"/>
            </a:xfrm>
            <a:prstGeom prst="triangle">
              <a:avLst/>
            </a:prstGeom>
            <a:solidFill>
              <a:schemeClr val="tx1">
                <a:lumMod val="65000"/>
                <a:lumOff val="35000"/>
              </a:schemeClr>
            </a:solidFill>
            <a:ln w="76200" cap="flat" cmpd="sng" algn="ctr">
              <a:noFill/>
              <a:prstDash val="solid"/>
              <a:miter lim="800000"/>
            </a:ln>
            <a:effectLst/>
          </p:spPr>
          <p:txBody>
            <a:bodyPr rtlCol="0" anchor="ctr"/>
            <a:lstStyle/>
            <a:p>
              <a:pPr marL="0" marR="0" indent="0" algn="ctr" defTabSz="685800" eaLnBrk="1" fontAlgn="auto" latinLnBrk="0" hangingPunct="1">
                <a:lnSpc>
                  <a:spcPct val="100000"/>
                </a:lnSpc>
                <a:spcBef>
                  <a:spcPts val="0"/>
                </a:spcBef>
                <a:spcAft>
                  <a:spcPts val="0"/>
                </a:spcAft>
                <a:buClrTx/>
                <a:buSzTx/>
                <a:buFontTx/>
                <a:buNone/>
                <a:tabLst/>
              </a:pPr>
              <a:endParaRPr kumimoji="0" lang="zh-CN" altLang="en-US" sz="1350" b="0" i="0" u="none" strike="noStrike" kern="0" cap="none" spc="0" normalizeH="0" baseline="0" noProof="0">
                <a:ln>
                  <a:noFill/>
                </a:ln>
                <a:solidFill>
                  <a:prstClr val="white"/>
                </a:solidFill>
                <a:effectLst/>
                <a:uLnTx/>
                <a:uFillTx/>
                <a:latin typeface="Arial"/>
                <a:ea typeface="微软雅黑"/>
              </a:endParaRPr>
            </a:p>
          </p:txBody>
        </p:sp>
      </p:grpSp>
      <p:sp>
        <p:nvSpPr>
          <p:cNvPr id="24" name="TextBox 19"/>
          <p:cNvSpPr txBox="1"/>
          <p:nvPr userDrawn="1"/>
        </p:nvSpPr>
        <p:spPr>
          <a:xfrm>
            <a:off x="8660574" y="6545895"/>
            <a:ext cx="369912" cy="207749"/>
          </a:xfrm>
          <a:prstGeom prst="rect">
            <a:avLst/>
          </a:prstGeom>
          <a:noFill/>
        </p:spPr>
        <p:txBody>
          <a:bodyPr wrap="square" rtlCol="0">
            <a:spAutoFit/>
          </a:bodyPr>
          <a:lstStyle/>
          <a:p>
            <a:pPr algn="ctr"/>
            <a:fld id="{E33E7C02-82D1-42DA-AA8B-2AEC9E450366}" type="slidenum">
              <a:rPr lang="zh-CN" altLang="en-US" sz="750" smtClean="0">
                <a:solidFill>
                  <a:srgbClr val="213A66"/>
                </a:solidFill>
                <a:latin typeface="思源黑体" panose="020B0500000000000000" pitchFamily="34" charset="-122"/>
                <a:ea typeface="思源黑体" panose="020B0500000000000000" pitchFamily="34" charset="-122"/>
              </a:rPr>
              <a:t>‹#›</a:t>
            </a:fld>
            <a:endParaRPr lang="zh-CN" altLang="en-US" sz="750" dirty="0">
              <a:solidFill>
                <a:srgbClr val="213A66"/>
              </a:solidFill>
              <a:latin typeface="思源黑体" panose="020B0500000000000000" pitchFamily="34" charset="-122"/>
              <a:ea typeface="思源黑体" panose="020B0500000000000000" pitchFamily="34" charset="-122"/>
            </a:endParaRPr>
          </a:p>
        </p:txBody>
      </p:sp>
      <p:sp>
        <p:nvSpPr>
          <p:cNvPr id="25" name="Shape 3980"/>
          <p:cNvSpPr/>
          <p:nvPr userDrawn="1"/>
        </p:nvSpPr>
        <p:spPr>
          <a:xfrm>
            <a:off x="8459837" y="433430"/>
            <a:ext cx="340078" cy="453466"/>
          </a:xfrm>
          <a:custGeom>
            <a:avLst/>
            <a:gdLst/>
            <a:ahLst/>
            <a:cxnLst>
              <a:cxn ang="0">
                <a:pos x="wd2" y="hd2"/>
              </a:cxn>
              <a:cxn ang="5400000">
                <a:pos x="wd2" y="hd2"/>
              </a:cxn>
              <a:cxn ang="10800000">
                <a:pos x="wd2" y="hd2"/>
              </a:cxn>
              <a:cxn ang="16200000">
                <a:pos x="wd2" y="hd2"/>
              </a:cxn>
            </a:cxnLst>
            <a:rect l="0" t="0" r="r" b="b"/>
            <a:pathLst>
              <a:path w="21318" h="21320" extrusionOk="0">
                <a:moveTo>
                  <a:pt x="6122" y="19157"/>
                </a:moveTo>
                <a:lnTo>
                  <a:pt x="3902" y="19634"/>
                </a:lnTo>
                <a:cubicBezTo>
                  <a:pt x="3688" y="19233"/>
                  <a:pt x="3431" y="18833"/>
                  <a:pt x="2957" y="18361"/>
                </a:cubicBezTo>
                <a:cubicBezTo>
                  <a:pt x="2486" y="17889"/>
                  <a:pt x="2085" y="17631"/>
                  <a:pt x="1685" y="17417"/>
                </a:cubicBezTo>
                <a:lnTo>
                  <a:pt x="2162" y="15198"/>
                </a:lnTo>
                <a:lnTo>
                  <a:pt x="2804" y="14556"/>
                </a:lnTo>
                <a:cubicBezTo>
                  <a:pt x="2804" y="14556"/>
                  <a:pt x="4012" y="14580"/>
                  <a:pt x="5374" y="15944"/>
                </a:cubicBezTo>
                <a:cubicBezTo>
                  <a:pt x="6737" y="17307"/>
                  <a:pt x="6762" y="18516"/>
                  <a:pt x="6762" y="18516"/>
                </a:cubicBezTo>
                <a:cubicBezTo>
                  <a:pt x="6762" y="18516"/>
                  <a:pt x="6122" y="19157"/>
                  <a:pt x="6122" y="19157"/>
                </a:cubicBezTo>
                <a:close/>
                <a:moveTo>
                  <a:pt x="19625" y="1692"/>
                </a:moveTo>
                <a:cubicBezTo>
                  <a:pt x="17654" y="-280"/>
                  <a:pt x="16174" y="15"/>
                  <a:pt x="16174" y="15"/>
                </a:cubicBezTo>
                <a:lnTo>
                  <a:pt x="9270" y="6920"/>
                </a:lnTo>
                <a:lnTo>
                  <a:pt x="1379" y="14810"/>
                </a:lnTo>
                <a:lnTo>
                  <a:pt x="0" y="21320"/>
                </a:lnTo>
                <a:lnTo>
                  <a:pt x="6508" y="19939"/>
                </a:lnTo>
                <a:lnTo>
                  <a:pt x="14399" y="12048"/>
                </a:lnTo>
                <a:lnTo>
                  <a:pt x="21302" y="5145"/>
                </a:lnTo>
                <a:cubicBezTo>
                  <a:pt x="21302" y="5145"/>
                  <a:pt x="21600" y="3665"/>
                  <a:pt x="19625" y="1692"/>
                </a:cubicBezTo>
                <a:close/>
              </a:path>
            </a:pathLst>
          </a:custGeom>
          <a:solidFill>
            <a:srgbClr val="213A66"/>
          </a:solidFill>
          <a:ln w="12700">
            <a:miter lim="400000"/>
          </a:ln>
          <a:effectLst>
            <a:outerShdw blurRad="101600" dist="38100" dir="2700000" algn="tl" rotWithShape="0">
              <a:prstClr val="black">
                <a:alpha val="30000"/>
              </a:prstClr>
            </a:outerShdw>
          </a:effectLst>
        </p:spPr>
        <p:txBody>
          <a:bodyPr lIns="0" tIns="0" rIns="0" bIns="0" anchor="ctr"/>
          <a:lstStyle/>
          <a:p>
            <a:pPr lvl="0"/>
            <a:endParaRPr sz="975" dirty="0"/>
          </a:p>
        </p:txBody>
      </p:sp>
    </p:spTree>
    <p:extLst>
      <p:ext uri="{BB962C8B-B14F-4D97-AF65-F5344CB8AC3E}">
        <p14:creationId xmlns:p14="http://schemas.microsoft.com/office/powerpoint/2010/main" val="1953797520"/>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sp>
        <p:nvSpPr>
          <p:cNvPr id="17410" name="矩形 3106"/>
          <p:cNvSpPr/>
          <p:nvPr/>
        </p:nvSpPr>
        <p:spPr>
          <a:xfrm>
            <a:off x="38100" y="2274888"/>
            <a:ext cx="6280150" cy="4533900"/>
          </a:xfrm>
          <a:prstGeom prst="rect">
            <a:avLst/>
          </a:prstGeom>
          <a:solidFill>
            <a:schemeClr val="accent1">
              <a:alpha val="50195"/>
            </a:schemeClr>
          </a:solidFill>
          <a:ln w="9525">
            <a:noFill/>
          </a:ln>
        </p:spPr>
        <p:txBody>
          <a:bodyPr anchor="t" anchorCtr="0"/>
          <a:lstStyle/>
          <a:p>
            <a:pPr lvl="0"/>
            <a:endParaRPr lang="zh-CN" altLang="en-US" dirty="0">
              <a:latin typeface="Arial" panose="020B0604020202020204" pitchFamily="34" charset="0"/>
              <a:ea typeface="宋体" panose="02010600030101010101" pitchFamily="2" charset="-122"/>
            </a:endParaRPr>
          </a:p>
        </p:txBody>
      </p:sp>
      <p:sp>
        <p:nvSpPr>
          <p:cNvPr id="17411" name="矩形 3107"/>
          <p:cNvSpPr/>
          <p:nvPr/>
        </p:nvSpPr>
        <p:spPr>
          <a:xfrm>
            <a:off x="50800" y="28575"/>
            <a:ext cx="6276975" cy="2257425"/>
          </a:xfrm>
          <a:prstGeom prst="rect">
            <a:avLst/>
          </a:prstGeom>
          <a:gradFill rotWithShape="1">
            <a:gsLst>
              <a:gs pos="0">
                <a:schemeClr val="tx2"/>
              </a:gs>
              <a:gs pos="100000">
                <a:srgbClr val="0D3860"/>
              </a:gs>
            </a:gsLst>
            <a:lin ang="5400000" scaled="1"/>
            <a:tileRect/>
          </a:gradFill>
          <a:ln w="9525">
            <a:noFill/>
          </a:ln>
        </p:spPr>
        <p:txBody>
          <a:bodyPr anchor="t" anchorCtr="0"/>
          <a:lstStyle/>
          <a:p>
            <a:pPr lvl="0"/>
            <a:endParaRPr lang="zh-CN" altLang="en-US" dirty="0">
              <a:latin typeface="Arial" panose="020B0604020202020204" pitchFamily="34" charset="0"/>
              <a:ea typeface="宋体" panose="02010600030101010101" pitchFamily="2" charset="-122"/>
            </a:endParaRPr>
          </a:p>
        </p:txBody>
      </p:sp>
      <p:sp>
        <p:nvSpPr>
          <p:cNvPr id="17412" name="矩形 3109" descr="M_CG38"/>
          <p:cNvSpPr/>
          <p:nvPr/>
        </p:nvSpPr>
        <p:spPr>
          <a:xfrm>
            <a:off x="50800" y="2257425"/>
            <a:ext cx="6343650" cy="4533900"/>
          </a:xfrm>
          <a:prstGeom prst="rect">
            <a:avLst/>
          </a:prstGeom>
          <a:blipFill rotWithShape="1">
            <a:blip r:embed="rId2"/>
            <a:stretch>
              <a:fillRect/>
            </a:stretch>
          </a:blipFill>
          <a:ln w="9525">
            <a:noFill/>
          </a:ln>
        </p:spPr>
        <p:txBody>
          <a:bodyPr anchor="t" anchorCtr="0"/>
          <a:lstStyle/>
          <a:p>
            <a:pPr lvl="0"/>
            <a:endParaRPr lang="zh-CN" altLang="en-US" dirty="0">
              <a:latin typeface="Arial" panose="020B0604020202020204" pitchFamily="34" charset="0"/>
              <a:ea typeface="宋体" panose="02010600030101010101" pitchFamily="2" charset="-122"/>
            </a:endParaRPr>
          </a:p>
        </p:txBody>
      </p:sp>
      <p:sp>
        <p:nvSpPr>
          <p:cNvPr id="17413" name="矩形 3110"/>
          <p:cNvSpPr/>
          <p:nvPr/>
        </p:nvSpPr>
        <p:spPr>
          <a:xfrm>
            <a:off x="6332538" y="2297113"/>
            <a:ext cx="2811462" cy="4560887"/>
          </a:xfrm>
          <a:prstGeom prst="rect">
            <a:avLst/>
          </a:prstGeom>
          <a:solidFill>
            <a:schemeClr val="hlink"/>
          </a:solidFill>
          <a:ln w="9525">
            <a:noFill/>
          </a:ln>
        </p:spPr>
        <p:txBody>
          <a:bodyPr anchor="t" anchorCtr="0"/>
          <a:lstStyle/>
          <a:p>
            <a:pPr lvl="0"/>
            <a:endParaRPr lang="zh-CN" altLang="en-US" dirty="0">
              <a:latin typeface="Arial" panose="020B0604020202020204" pitchFamily="34" charset="0"/>
              <a:ea typeface="宋体" panose="02010600030101010101" pitchFamily="2" charset="-122"/>
            </a:endParaRPr>
          </a:p>
        </p:txBody>
      </p:sp>
      <p:sp>
        <p:nvSpPr>
          <p:cNvPr id="17414" name="矩形 3117"/>
          <p:cNvSpPr/>
          <p:nvPr/>
        </p:nvSpPr>
        <p:spPr>
          <a:xfrm>
            <a:off x="6324600" y="28575"/>
            <a:ext cx="2762250" cy="2228850"/>
          </a:xfrm>
          <a:prstGeom prst="rect">
            <a:avLst/>
          </a:prstGeom>
          <a:blipFill rotWithShape="1">
            <a:blip r:embed="rId3"/>
            <a:stretch>
              <a:fillRect/>
            </a:stretch>
          </a:blipFill>
          <a:ln w="9525">
            <a:noFill/>
          </a:ln>
        </p:spPr>
        <p:txBody>
          <a:bodyPr anchor="t" anchorCtr="0"/>
          <a:lstStyle/>
          <a:p>
            <a:pPr lvl="0"/>
            <a:endParaRPr lang="zh-CN" altLang="en-US" dirty="0">
              <a:latin typeface="Arial" panose="020B0604020202020204" pitchFamily="34" charset="0"/>
              <a:ea typeface="宋体" panose="02010600030101010101" pitchFamily="2" charset="-122"/>
            </a:endParaRPr>
          </a:p>
        </p:txBody>
      </p:sp>
      <p:grpSp>
        <p:nvGrpSpPr>
          <p:cNvPr id="17415" name="组合 3089"/>
          <p:cNvGrpSpPr/>
          <p:nvPr/>
        </p:nvGrpSpPr>
        <p:grpSpPr>
          <a:xfrm>
            <a:off x="0" y="-1587"/>
            <a:ext cx="9166225" cy="6859587"/>
            <a:chOff x="0" y="0"/>
            <a:chExt cx="5764" cy="4321"/>
          </a:xfrm>
        </p:grpSpPr>
        <p:sp>
          <p:nvSpPr>
            <p:cNvPr id="17416" name="圆角矩形 3090"/>
            <p:cNvSpPr/>
            <p:nvPr/>
          </p:nvSpPr>
          <p:spPr>
            <a:xfrm>
              <a:off x="27" y="24"/>
              <a:ext cx="5712" cy="4274"/>
            </a:xfrm>
            <a:prstGeom prst="roundRect">
              <a:avLst>
                <a:gd name="adj" fmla="val 6227"/>
              </a:avLst>
            </a:prstGeom>
            <a:noFill/>
            <a:ln w="76200" cap="flat" cmpd="sng">
              <a:solidFill>
                <a:schemeClr val="bg1"/>
              </a:solidFill>
              <a:prstDash val="solid"/>
              <a:round/>
              <a:headEnd type="none" w="med" len="med"/>
              <a:tailEnd type="none" w="med" len="med"/>
            </a:ln>
          </p:spPr>
          <p:txBody>
            <a:bodyPr anchor="t" anchorCtr="0"/>
            <a:lstStyle/>
            <a:p>
              <a:pPr lvl="0"/>
              <a:endParaRPr lang="zh-CN" altLang="en-US" dirty="0">
                <a:latin typeface="Arial" panose="020B0604020202020204" pitchFamily="34" charset="0"/>
                <a:ea typeface="宋体" panose="02010600030101010101" pitchFamily="2" charset="-122"/>
              </a:endParaRPr>
            </a:p>
          </p:txBody>
        </p:sp>
        <p:sp>
          <p:nvSpPr>
            <p:cNvPr id="17417" name="任意多边形 3091"/>
            <p:cNvSpPr/>
            <p:nvPr/>
          </p:nvSpPr>
          <p:spPr>
            <a:xfrm>
              <a:off x="0" y="0"/>
              <a:ext cx="288" cy="282"/>
            </a:xfrm>
            <a:custGeom>
              <a:avLst/>
              <a:gdLst/>
              <a:ahLst/>
              <a:cxnLst>
                <a:cxn ang="0">
                  <a:pos x="2" y="282"/>
                </a:cxn>
                <a:cxn ang="0">
                  <a:pos x="82" y="144"/>
                </a:cxn>
                <a:cxn ang="0">
                  <a:pos x="165" y="36"/>
                </a:cxn>
                <a:cxn ang="0">
                  <a:pos x="288" y="0"/>
                </a:cxn>
                <a:cxn ang="0">
                  <a:pos x="0" y="0"/>
                </a:cxn>
              </a:cxnLst>
              <a:rect l="0" t="0" r="0" b="0"/>
              <a:pathLst>
                <a:path w="288" h="282">
                  <a:moveTo>
                    <a:pt x="2" y="282"/>
                  </a:moveTo>
                  <a:lnTo>
                    <a:pt x="82" y="144"/>
                  </a:lnTo>
                  <a:lnTo>
                    <a:pt x="165" y="36"/>
                  </a:lnTo>
                  <a:lnTo>
                    <a:pt x="288" y="0"/>
                  </a:lnTo>
                  <a:lnTo>
                    <a:pt x="0" y="0"/>
                  </a:lnTo>
                </a:path>
              </a:pathLst>
            </a:custGeom>
            <a:solidFill>
              <a:schemeClr val="bg1"/>
            </a:solidFill>
            <a:ln w="9525">
              <a:noFill/>
            </a:ln>
          </p:spPr>
          <p:txBody>
            <a:bodyPr/>
            <a:lstStyle/>
            <a:p>
              <a:endParaRPr lang="zh-CN" altLang="en-US"/>
            </a:p>
          </p:txBody>
        </p:sp>
        <p:sp>
          <p:nvSpPr>
            <p:cNvPr id="17418" name="任意多边形 3092"/>
            <p:cNvSpPr/>
            <p:nvPr/>
          </p:nvSpPr>
          <p:spPr>
            <a:xfrm>
              <a:off x="5" y="3985"/>
              <a:ext cx="244" cy="336"/>
            </a:xfrm>
            <a:custGeom>
              <a:avLst/>
              <a:gdLst/>
              <a:ahLst/>
              <a:cxnLst>
                <a:cxn ang="0">
                  <a:pos x="266" y="335"/>
                </a:cxn>
                <a:cxn ang="0">
                  <a:pos x="145" y="239"/>
                </a:cxn>
                <a:cxn ang="0">
                  <a:pos x="30" y="144"/>
                </a:cxn>
                <a:cxn ang="0">
                  <a:pos x="0" y="0"/>
                </a:cxn>
                <a:cxn ang="0">
                  <a:pos x="1" y="336"/>
                </a:cxn>
              </a:cxnLst>
              <a:rect l="0" t="0" r="0" b="0"/>
              <a:pathLst>
                <a:path w="243" h="336">
                  <a:moveTo>
                    <a:pt x="243" y="335"/>
                  </a:moveTo>
                  <a:lnTo>
                    <a:pt x="122" y="239"/>
                  </a:lnTo>
                  <a:lnTo>
                    <a:pt x="30" y="144"/>
                  </a:lnTo>
                  <a:lnTo>
                    <a:pt x="0" y="0"/>
                  </a:lnTo>
                  <a:lnTo>
                    <a:pt x="1" y="336"/>
                  </a:lnTo>
                </a:path>
              </a:pathLst>
            </a:custGeom>
            <a:solidFill>
              <a:schemeClr val="bg1"/>
            </a:solidFill>
            <a:ln w="9525">
              <a:noFill/>
            </a:ln>
          </p:spPr>
          <p:txBody>
            <a:bodyPr/>
            <a:lstStyle/>
            <a:p>
              <a:endParaRPr lang="zh-CN" altLang="en-US"/>
            </a:p>
          </p:txBody>
        </p:sp>
        <p:sp>
          <p:nvSpPr>
            <p:cNvPr id="17419" name="任意多边形 3093"/>
            <p:cNvSpPr/>
            <p:nvPr/>
          </p:nvSpPr>
          <p:spPr>
            <a:xfrm>
              <a:off x="5511" y="4029"/>
              <a:ext cx="253" cy="290"/>
            </a:xfrm>
            <a:custGeom>
              <a:avLst/>
              <a:gdLst/>
              <a:ahLst/>
              <a:cxnLst>
                <a:cxn ang="0">
                  <a:pos x="1685" y="0"/>
                </a:cxn>
                <a:cxn ang="0">
                  <a:pos x="1203" y="144"/>
                </a:cxn>
                <a:cxn ang="0">
                  <a:pos x="727" y="253"/>
                </a:cxn>
                <a:cxn ang="0">
                  <a:pos x="0" y="290"/>
                </a:cxn>
                <a:cxn ang="0">
                  <a:pos x="1702" y="287"/>
                </a:cxn>
              </a:cxnLst>
              <a:rect l="0" t="0" r="0" b="0"/>
              <a:pathLst>
                <a:path w="232" h="290">
                  <a:moveTo>
                    <a:pt x="229" y="0"/>
                  </a:moveTo>
                  <a:lnTo>
                    <a:pt x="164" y="144"/>
                  </a:lnTo>
                  <a:lnTo>
                    <a:pt x="98" y="253"/>
                  </a:lnTo>
                  <a:lnTo>
                    <a:pt x="0" y="290"/>
                  </a:lnTo>
                  <a:lnTo>
                    <a:pt x="232" y="287"/>
                  </a:lnTo>
                </a:path>
              </a:pathLst>
            </a:custGeom>
            <a:solidFill>
              <a:schemeClr val="bg1"/>
            </a:solidFill>
            <a:ln w="9525" cap="flat" cmpd="sng">
              <a:solidFill>
                <a:schemeClr val="bg1"/>
              </a:solidFill>
              <a:prstDash val="solid"/>
              <a:round/>
              <a:headEnd type="none" w="med" len="med"/>
              <a:tailEnd type="none" w="med" len="med"/>
            </a:ln>
          </p:spPr>
          <p:txBody>
            <a:bodyPr/>
            <a:lstStyle/>
            <a:p>
              <a:endParaRPr lang="zh-CN" altLang="en-US"/>
            </a:p>
          </p:txBody>
        </p:sp>
        <p:sp>
          <p:nvSpPr>
            <p:cNvPr id="17420" name="任意多边形 3094"/>
            <p:cNvSpPr/>
            <p:nvPr/>
          </p:nvSpPr>
          <p:spPr>
            <a:xfrm>
              <a:off x="5472" y="0"/>
              <a:ext cx="288" cy="288"/>
            </a:xfrm>
            <a:custGeom>
              <a:avLst/>
              <a:gdLst/>
              <a:ahLst/>
              <a:cxnLst>
                <a:cxn ang="0">
                  <a:pos x="0" y="0"/>
                </a:cxn>
                <a:cxn ang="0">
                  <a:pos x="144" y="82"/>
                </a:cxn>
                <a:cxn ang="0">
                  <a:pos x="252" y="165"/>
                </a:cxn>
                <a:cxn ang="0">
                  <a:pos x="288" y="288"/>
                </a:cxn>
                <a:cxn ang="0">
                  <a:pos x="288" y="0"/>
                </a:cxn>
              </a:cxnLst>
              <a:rect l="0" t="0" r="0" b="0"/>
              <a:pathLst>
                <a:path w="288" h="288">
                  <a:moveTo>
                    <a:pt x="0" y="0"/>
                  </a:moveTo>
                  <a:lnTo>
                    <a:pt x="144" y="82"/>
                  </a:lnTo>
                  <a:lnTo>
                    <a:pt x="252" y="165"/>
                  </a:lnTo>
                  <a:lnTo>
                    <a:pt x="288" y="288"/>
                  </a:lnTo>
                  <a:lnTo>
                    <a:pt x="288" y="0"/>
                  </a:lnTo>
                </a:path>
              </a:pathLst>
            </a:custGeom>
            <a:solidFill>
              <a:schemeClr val="bg1"/>
            </a:solidFill>
            <a:ln w="9525">
              <a:noFill/>
            </a:ln>
          </p:spPr>
          <p:txBody>
            <a:bodyPr/>
            <a:lstStyle/>
            <a:p>
              <a:endParaRPr lang="zh-CN" altLang="en-US"/>
            </a:p>
          </p:txBody>
        </p:sp>
      </p:grpSp>
      <p:sp>
        <p:nvSpPr>
          <p:cNvPr id="3074" name="标题 3073"/>
          <p:cNvSpPr>
            <a:spLocks noGrp="1"/>
          </p:cNvSpPr>
          <p:nvPr>
            <p:ph type="ctrTitle" hasCustomPrompt="1"/>
          </p:nvPr>
        </p:nvSpPr>
        <p:spPr>
          <a:xfrm>
            <a:off x="762000" y="457200"/>
            <a:ext cx="5334000" cy="838200"/>
          </a:xfrm>
          <a:prstGeom prst="rect">
            <a:avLst/>
          </a:prstGeom>
          <a:noFill/>
          <a:ln w="9525">
            <a:noFill/>
            <a:miter/>
          </a:ln>
        </p:spPr>
        <p:txBody>
          <a:bodyPr/>
          <a:lstStyle>
            <a:lvl1pPr lvl="0">
              <a:defRPr sz="4400" kern="1200"/>
            </a:lvl1pPr>
          </a:lstStyle>
          <a:p>
            <a:pPr lvl="0" fontAlgn="base"/>
            <a:r>
              <a:rPr lang="zh-CN" altLang="en-US" strike="noStrike" noProof="1"/>
              <a:t>数据库应用技术</a:t>
            </a:r>
            <a:endParaRPr lang="en-US" altLang="zh-CN" strike="noStrike" noProof="1"/>
          </a:p>
        </p:txBody>
      </p:sp>
      <p:sp>
        <p:nvSpPr>
          <p:cNvPr id="3075" name="副标题 3074"/>
          <p:cNvSpPr>
            <a:spLocks noGrp="1"/>
          </p:cNvSpPr>
          <p:nvPr>
            <p:ph type="subTitle" idx="1" hasCustomPrompt="1"/>
          </p:nvPr>
        </p:nvSpPr>
        <p:spPr>
          <a:xfrm>
            <a:off x="1259205" y="1340485"/>
            <a:ext cx="3272155" cy="533400"/>
          </a:xfrm>
          <a:prstGeom prst="rect">
            <a:avLst/>
          </a:prstGeom>
          <a:noFill/>
          <a:ln w="9525">
            <a:noFill/>
            <a:miter/>
          </a:ln>
        </p:spPr>
        <p:txBody>
          <a:bodyPr/>
          <a:lstStyle>
            <a:lvl1pPr marL="0" lvl="0" indent="0" algn="r">
              <a:buNone/>
              <a:defRPr sz="2400" b="0" kern="1200">
                <a:ln w="10160">
                  <a:solidFill>
                    <a:schemeClr val="accent5"/>
                  </a:solidFill>
                  <a:prstDash val="solid"/>
                </a:ln>
                <a:solidFill>
                  <a:schemeClr val="bg1"/>
                </a:solidFill>
                <a:effectLst>
                  <a:outerShdw blurRad="38100" dist="22860" dir="5400000" algn="tl" rotWithShape="0">
                    <a:srgbClr val="000000">
                      <a:alpha val="30000"/>
                    </a:srgbClr>
                  </a:outerShdw>
                </a:effectLst>
              </a:defRPr>
            </a:lvl1pPr>
            <a:lvl2pPr marL="457200" lvl="1" indent="-457200" algn="ctr">
              <a:buNone/>
              <a:defRPr sz="2400" b="0" kern="1200">
                <a:solidFill>
                  <a:srgbClr val="FFFFFF"/>
                </a:solidFill>
              </a:defRPr>
            </a:lvl2pPr>
            <a:lvl3pPr marL="914400" lvl="2" indent="-914400" algn="ctr">
              <a:buNone/>
              <a:defRPr sz="2400" b="0" kern="1200">
                <a:solidFill>
                  <a:srgbClr val="FFFFFF"/>
                </a:solidFill>
              </a:defRPr>
            </a:lvl3pPr>
            <a:lvl4pPr marL="1371600" lvl="3" indent="-1371600" algn="ctr">
              <a:buNone/>
              <a:defRPr sz="2400" b="0" kern="1200">
                <a:solidFill>
                  <a:srgbClr val="FFFFFF"/>
                </a:solidFill>
              </a:defRPr>
            </a:lvl4pPr>
            <a:lvl5pPr marL="1828800" lvl="4" indent="-1828800" algn="ctr">
              <a:buNone/>
              <a:defRPr sz="2400" b="0" kern="1200">
                <a:solidFill>
                  <a:srgbClr val="FFFFFF"/>
                </a:solidFill>
              </a:defRPr>
            </a:lvl5pPr>
          </a:lstStyle>
          <a:p>
            <a:pPr lvl="0" fontAlgn="base"/>
            <a:r>
              <a:rPr lang="en-US" altLang="zh-CN" strike="noStrike" noProof="1"/>
              <a:t>--</a:t>
            </a:r>
            <a:r>
              <a:rPr lang="zh-CN" altLang="en-US" strike="noStrike" noProof="1"/>
              <a:t>达梦数据库</a:t>
            </a:r>
            <a:r>
              <a:rPr lang="en-US" altLang="zh-CN" strike="noStrike" noProof="1"/>
              <a:t>DM8</a:t>
            </a:r>
          </a:p>
        </p:txBody>
      </p:sp>
    </p:spTree>
  </p:cSld>
  <p:clrMapOvr>
    <a:masterClrMapping/>
  </p:clrMapOvr>
  <p:transition spd="med">
    <p:circl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pic>
        <p:nvPicPr>
          <p:cNvPr id="4" name="图片 3"/>
          <p:cNvPicPr>
            <a:picLocks noChangeAspect="1"/>
          </p:cNvPicPr>
          <p:nvPr userDrawn="1">
            <p:custDataLst>
              <p:tags r:id="rId1"/>
            </p:custDataLst>
          </p:nvPr>
        </p:nvPicPr>
        <p:blipFill>
          <a:blip r:embed="rId3"/>
          <a:stretch>
            <a:fillRect/>
          </a:stretch>
        </p:blipFill>
        <p:spPr>
          <a:xfrm>
            <a:off x="6362700" y="6443980"/>
            <a:ext cx="2057400" cy="371475"/>
          </a:xfrm>
          <a:prstGeom prst="rect">
            <a:avLst/>
          </a:prstGeom>
        </p:spPr>
      </p:pic>
    </p:spTree>
  </p:cSld>
  <p:clrMapOvr>
    <a:masterClrMapping/>
  </p:clrMapOvr>
  <p:transition spd="med">
    <p:circl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a:t>单击此处编辑母版文本样式</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457200" y="1366838"/>
            <a:ext cx="4032504" cy="4948237"/>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54296" y="1366838"/>
            <a:ext cx="4032504" cy="4948237"/>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pic>
        <p:nvPicPr>
          <p:cNvPr id="6" name="图片 5"/>
          <p:cNvPicPr>
            <a:picLocks noChangeAspect="1"/>
          </p:cNvPicPr>
          <p:nvPr userDrawn="1">
            <p:custDataLst>
              <p:tags r:id="rId1"/>
            </p:custDataLst>
          </p:nvPr>
        </p:nvPicPr>
        <p:blipFill>
          <a:blip r:embed="rId3"/>
          <a:stretch>
            <a:fillRect/>
          </a:stretch>
        </p:blipFill>
        <p:spPr>
          <a:xfrm>
            <a:off x="6574790" y="6440805"/>
            <a:ext cx="1874520" cy="363855"/>
          </a:xfrm>
          <a:prstGeom prst="rect">
            <a:avLst/>
          </a:prstGeom>
        </p:spPr>
      </p:pic>
    </p:spTree>
  </p:cSld>
  <p:clrMapOvr>
    <a:masterClrMapping/>
  </p:clrMapOvr>
  <p:transition spd="med">
    <p:circl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1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1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a:t>单击此处编辑母版标题样式</a:t>
            </a:r>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a:t>单击此处编辑母版文本样式</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tx2"/>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a:t>单击此处编辑母版文本样式</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版">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91300" y="350838"/>
            <a:ext cx="2095500" cy="5964237"/>
          </a:xfr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304800" y="350838"/>
            <a:ext cx="6165022" cy="5964237"/>
          </a:xfr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xAndObj" preserve="1">
  <p:cSld name="标题，文本与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23850" y="238125"/>
            <a:ext cx="6477000" cy="868363"/>
          </a:xfrm>
        </p:spPr>
        <p:txBody>
          <a:bodyPr/>
          <a:lstStyle/>
          <a:p>
            <a:pPr fontAlgn="base"/>
            <a:r>
              <a:rPr lang="zh-CN" altLang="en-US" strike="noStrike" noProof="1"/>
              <a:t>单击此处编辑母版标题样式</a:t>
            </a:r>
          </a:p>
        </p:txBody>
      </p:sp>
      <p:sp>
        <p:nvSpPr>
          <p:cNvPr id="3" name="文本占位符 2"/>
          <p:cNvSpPr>
            <a:spLocks noGrp="1"/>
          </p:cNvSpPr>
          <p:nvPr>
            <p:ph type="body" sz="half" idx="1"/>
          </p:nvPr>
        </p:nvSpPr>
        <p:spPr>
          <a:xfrm>
            <a:off x="457200" y="1438275"/>
            <a:ext cx="4038600" cy="4733925"/>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48200" y="1438275"/>
            <a:ext cx="4038600" cy="4733925"/>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日期占位符 4"/>
          <p:cNvSpPr>
            <a:spLocks noGrp="1"/>
          </p:cNvSpPr>
          <p:nvPr>
            <p:ph type="dt" sz="half" idx="12"/>
          </p:nvPr>
        </p:nvSpPr>
        <p:spPr>
          <a:xfrm>
            <a:off x="3048000" y="6311900"/>
            <a:ext cx="1712913" cy="290513"/>
          </a:xfrm>
        </p:spPr>
        <p:txBody>
          <a:bodyPr/>
          <a:lstStyle>
            <a:lvl1pPr>
              <a:buFontTx/>
              <a:buNone/>
              <a:defRPr sz="1000">
                <a:solidFill>
                  <a:srgbClr val="000000"/>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8" name="页脚占位符 5"/>
          <p:cNvSpPr>
            <a:spLocks noGrp="1"/>
          </p:cNvSpPr>
          <p:nvPr>
            <p:ph type="ftr" sz="quarter" idx="3"/>
          </p:nvPr>
        </p:nvSpPr>
        <p:spPr>
          <a:xfrm>
            <a:off x="3492500" y="3644900"/>
            <a:ext cx="4927600" cy="320675"/>
          </a:xfrm>
          <a:prstGeom prst="rect">
            <a:avLst/>
          </a:prstGeom>
          <a:noFill/>
          <a:ln w="9525">
            <a:noFill/>
            <a:miter/>
          </a:ln>
        </p:spPr>
        <p:txBody>
          <a:bodyPr/>
          <a:lstStyle>
            <a:lvl1pPr>
              <a:buFontTx/>
              <a:buNone/>
              <a:defRPr sz="1000" b="0" noProof="0">
                <a:solidFill>
                  <a:srgbClr val="000000"/>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9" name="灯片编号占位符 6"/>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p>
        </p:txBody>
      </p:sp>
    </p:spTree>
  </p:cSld>
  <p:clrMapOvr>
    <a:masterClrMapping/>
  </p:clrMapOvr>
  <p:transition spd="med">
    <p:circl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bl" preserve="1">
  <p:cSld name="标题和表格">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23850" y="238125"/>
            <a:ext cx="6477000" cy="868363"/>
          </a:xfrm>
        </p:spPr>
        <p:txBody>
          <a:bodyPr/>
          <a:lstStyle/>
          <a:p>
            <a:pPr fontAlgn="base"/>
            <a:r>
              <a:rPr lang="zh-CN" altLang="en-US" strike="noStrike" noProof="1"/>
              <a:t>单击此处编辑母版标题样式</a:t>
            </a:r>
          </a:p>
        </p:txBody>
      </p:sp>
      <p:sp>
        <p:nvSpPr>
          <p:cNvPr id="3" name="表格占位符 2"/>
          <p:cNvSpPr>
            <a:spLocks noGrp="1"/>
          </p:cNvSpPr>
          <p:nvPr>
            <p:ph type="tbl" idx="1"/>
          </p:nvPr>
        </p:nvSpPr>
        <p:spPr>
          <a:xfrm>
            <a:off x="457200" y="1438275"/>
            <a:ext cx="8229600" cy="4733925"/>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Char char="v"/>
              <a:defRPr/>
            </a:pPr>
            <a:endParaRPr kumimoji="0" lang="zh-CN" altLang="en-US" sz="2800" b="1" i="0" u="none" strike="noStrike" kern="1200" cap="none" spc="0" normalizeH="0" baseline="0" noProof="0">
              <a:ln>
                <a:noFill/>
              </a:ln>
              <a:solidFill>
                <a:schemeClr val="tx2"/>
              </a:solidFill>
              <a:effectLst/>
              <a:uLnTx/>
              <a:uFillTx/>
              <a:latin typeface="+mn-lt"/>
              <a:ea typeface="+mn-ea"/>
              <a:cs typeface="+mn-cs"/>
            </a:endParaRPr>
          </a:p>
        </p:txBody>
      </p:sp>
      <p:sp>
        <p:nvSpPr>
          <p:cNvPr id="17" name="日期占位符 3"/>
          <p:cNvSpPr>
            <a:spLocks noGrp="1"/>
          </p:cNvSpPr>
          <p:nvPr>
            <p:ph type="dt" sz="half" idx="2"/>
          </p:nvPr>
        </p:nvSpPr>
        <p:spPr>
          <a:xfrm>
            <a:off x="3048000" y="6311900"/>
            <a:ext cx="1712913" cy="290513"/>
          </a:xfrm>
        </p:spPr>
        <p:txBody>
          <a:bodyPr/>
          <a:lstStyle>
            <a:lvl1pPr>
              <a:buFontTx/>
              <a:buNone/>
              <a:defRPr sz="1000">
                <a:solidFill>
                  <a:srgbClr val="000000"/>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8" name="页脚占位符 4"/>
          <p:cNvSpPr>
            <a:spLocks noGrp="1"/>
          </p:cNvSpPr>
          <p:nvPr>
            <p:ph type="ftr" sz="quarter" idx="3"/>
          </p:nvPr>
        </p:nvSpPr>
        <p:spPr>
          <a:xfrm>
            <a:off x="3492500" y="3644900"/>
            <a:ext cx="4927600" cy="320675"/>
          </a:xfrm>
          <a:prstGeom prst="rect">
            <a:avLst/>
          </a:prstGeom>
          <a:noFill/>
          <a:ln w="9525">
            <a:noFill/>
            <a:miter/>
          </a:ln>
        </p:spPr>
        <p:txBody>
          <a:bodyPr/>
          <a:lstStyle>
            <a:lvl1pPr>
              <a:buFontTx/>
              <a:buNone/>
              <a:defRPr sz="1000" b="0" noProof="0">
                <a:solidFill>
                  <a:srgbClr val="000000"/>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9" name="灯片编号占位符 5"/>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p>
        </p:txBody>
      </p:sp>
    </p:spTree>
  </p:cSld>
  <p:clrMapOvr>
    <a:masterClrMapping/>
  </p:clrMapOvr>
  <p:transition spd="med">
    <p:circl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23850" y="238125"/>
            <a:ext cx="6477000" cy="868363"/>
          </a:xfrm>
        </p:spPr>
        <p:txBody>
          <a:bodyPr/>
          <a:lstStyle/>
          <a:p>
            <a:pPr fontAlgn="base"/>
            <a:r>
              <a:rPr lang="zh-CN" altLang="en-US" strike="noStrike" noProof="1"/>
              <a:t>单击此处编辑母版标题样式</a:t>
            </a:r>
          </a:p>
        </p:txBody>
      </p:sp>
      <p:sp>
        <p:nvSpPr>
          <p:cNvPr id="3" name="文本占位符 2"/>
          <p:cNvSpPr>
            <a:spLocks noGrp="1"/>
          </p:cNvSpPr>
          <p:nvPr>
            <p:ph type="body" sz="half" idx="1"/>
          </p:nvPr>
        </p:nvSpPr>
        <p:spPr>
          <a:xfrm>
            <a:off x="457200" y="1438275"/>
            <a:ext cx="4038600" cy="4733925"/>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quarter" idx="2"/>
          </p:nvPr>
        </p:nvSpPr>
        <p:spPr>
          <a:xfrm>
            <a:off x="4648200" y="1438275"/>
            <a:ext cx="4038600" cy="2290763"/>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内容占位符 4"/>
          <p:cNvSpPr>
            <a:spLocks noGrp="1"/>
          </p:cNvSpPr>
          <p:nvPr>
            <p:ph sz="quarter" idx="3"/>
          </p:nvPr>
        </p:nvSpPr>
        <p:spPr>
          <a:xfrm>
            <a:off x="4648200" y="3881438"/>
            <a:ext cx="4038600" cy="2290762"/>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日期占位符 5"/>
          <p:cNvSpPr>
            <a:spLocks noGrp="1"/>
          </p:cNvSpPr>
          <p:nvPr>
            <p:ph type="dt" sz="half" idx="12"/>
          </p:nvPr>
        </p:nvSpPr>
        <p:spPr>
          <a:xfrm>
            <a:off x="3048000" y="6311900"/>
            <a:ext cx="1712913" cy="290513"/>
          </a:xfrm>
        </p:spPr>
        <p:txBody>
          <a:bodyPr/>
          <a:lstStyle>
            <a:lvl1pPr>
              <a:buFontTx/>
              <a:buNone/>
              <a:defRPr sz="1000">
                <a:solidFill>
                  <a:srgbClr val="000000"/>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8" name="页脚占位符 6"/>
          <p:cNvSpPr>
            <a:spLocks noGrp="1"/>
          </p:cNvSpPr>
          <p:nvPr>
            <p:ph type="ftr" sz="quarter" idx="13"/>
          </p:nvPr>
        </p:nvSpPr>
        <p:spPr>
          <a:xfrm>
            <a:off x="3492500" y="3644900"/>
            <a:ext cx="4927600" cy="320675"/>
          </a:xfrm>
          <a:prstGeom prst="rect">
            <a:avLst/>
          </a:prstGeom>
          <a:noFill/>
          <a:ln w="9525">
            <a:noFill/>
            <a:miter/>
          </a:ln>
        </p:spPr>
        <p:txBody>
          <a:bodyPr/>
          <a:lstStyle>
            <a:lvl1pPr>
              <a:buFontTx/>
              <a:buNone/>
              <a:defRPr sz="1000" b="0" noProof="0">
                <a:solidFill>
                  <a:srgbClr val="000000"/>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9" name="灯片编号占位符 7"/>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a:t>单击此处编辑母版文本样式</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457200" y="1366838"/>
            <a:ext cx="4032504" cy="4948237"/>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54296" y="1366838"/>
            <a:ext cx="4032504" cy="4948237"/>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1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1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a:t>单击此处编辑母版标题样式</a:t>
            </a:r>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a:t>单击此处编辑母版文本样式</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tx2"/>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a:t>单击此处编辑母版文本样式</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image" Target="../media/image2.png"/><Relationship Id="rId2" Type="http://schemas.openxmlformats.org/officeDocument/2006/relationships/slideLayout" Target="../slideLayouts/slideLayout17.xml"/><Relationship Id="rId16" Type="http://schemas.openxmlformats.org/officeDocument/2006/relationships/image" Target="../media/image1.jpeg"/><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theme" Target="../theme/theme2.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矩形 1048"/>
          <p:cNvSpPr/>
          <p:nvPr/>
        </p:nvSpPr>
        <p:spPr>
          <a:xfrm>
            <a:off x="0" y="11113"/>
            <a:ext cx="9064625" cy="1185862"/>
          </a:xfrm>
          <a:prstGeom prst="rect">
            <a:avLst/>
          </a:prstGeom>
          <a:gradFill rotWithShape="1">
            <a:gsLst>
              <a:gs pos="0">
                <a:schemeClr val="tx2"/>
              </a:gs>
              <a:gs pos="100000">
                <a:srgbClr val="13518A"/>
              </a:gs>
            </a:gsLst>
            <a:lin ang="0" scaled="1"/>
            <a:tileRect/>
          </a:gradFill>
          <a:ln w="9525">
            <a:noFill/>
          </a:ln>
        </p:spPr>
        <p:txBody>
          <a:bodyPr anchor="t" anchorCtr="0"/>
          <a:lstStyle/>
          <a:p>
            <a:pPr lvl="0" algn="ctr" eaLnBrk="0" hangingPunct="0"/>
            <a:endParaRPr lang="zh-CN" altLang="en-US" dirty="0">
              <a:latin typeface="Arial" panose="020B0604020202020204" pitchFamily="34" charset="0"/>
              <a:ea typeface="Arial" panose="020B0604020202020204" pitchFamily="34" charset="0"/>
            </a:endParaRPr>
          </a:p>
        </p:txBody>
      </p:sp>
      <p:sp>
        <p:nvSpPr>
          <p:cNvPr id="1027" name="矩形 1039"/>
          <p:cNvSpPr/>
          <p:nvPr/>
        </p:nvSpPr>
        <p:spPr>
          <a:xfrm>
            <a:off x="0" y="6453188"/>
            <a:ext cx="9129713" cy="404812"/>
          </a:xfrm>
          <a:prstGeom prst="rect">
            <a:avLst/>
          </a:prstGeom>
          <a:solidFill>
            <a:schemeClr val="hlink"/>
          </a:solidFill>
          <a:ln w="9525">
            <a:noFill/>
          </a:ln>
        </p:spPr>
        <p:txBody>
          <a:bodyPr anchor="t" anchorCtr="0"/>
          <a:lstStyle/>
          <a:p>
            <a:pPr lvl="0" algn="ctr" eaLnBrk="0" hangingPunct="0"/>
            <a:endParaRPr lang="zh-CN" altLang="en-US" dirty="0">
              <a:latin typeface="Arial" panose="020B0604020202020204" pitchFamily="34" charset="0"/>
              <a:ea typeface="Arial" panose="020B0604020202020204" pitchFamily="34" charset="0"/>
            </a:endParaRPr>
          </a:p>
        </p:txBody>
      </p:sp>
      <p:sp>
        <p:nvSpPr>
          <p:cNvPr id="1029"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lgn="ctr">
              <a:defRPr sz="1600" b="1" noProof="1">
                <a:latin typeface="Verdana" panose="020B060403050404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cs"/>
              </a:rPr>
              <a:t>广东轻工职业技术学院  计算机工程系  曾凡涛   </a:t>
            </a:r>
          </a:p>
        </p:txBody>
      </p:sp>
      <p:sp>
        <p:nvSpPr>
          <p:cNvPr id="1030"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lvl1pPr algn="ctr">
              <a:defRPr sz="1200" b="1">
                <a:latin typeface="Verdana" panose="020B0604030504040204" pitchFamily="34" charset="0"/>
              </a:defRPr>
            </a:lvl1pPr>
          </a:lstStyle>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
        <p:nvSpPr>
          <p:cNvPr id="2" name="标题 1025"/>
          <p:cNvSpPr>
            <a:spLocks noGrp="1"/>
          </p:cNvSpPr>
          <p:nvPr>
            <p:ph type="title"/>
          </p:nvPr>
        </p:nvSpPr>
        <p:spPr>
          <a:xfrm>
            <a:off x="304800" y="350838"/>
            <a:ext cx="8305800" cy="563562"/>
          </a:xfrm>
          <a:prstGeom prst="rect">
            <a:avLst/>
          </a:prstGeom>
          <a:noFill/>
          <a:ln w="9525">
            <a:noFill/>
          </a:ln>
        </p:spPr>
        <p:txBody>
          <a:bodyPr anchor="ctr" anchorCtr="0"/>
          <a:lstStyle/>
          <a:p>
            <a:pPr lvl="0"/>
            <a:r>
              <a:rPr lang="zh-CN" altLang="en-US" dirty="0"/>
              <a:t>网站后台开发</a:t>
            </a:r>
            <a:r>
              <a:rPr lang="en-US" altLang="zh-CN" dirty="0"/>
              <a:t>---PHP</a:t>
            </a:r>
            <a:r>
              <a:rPr lang="zh-CN" altLang="en-US" dirty="0"/>
              <a:t>语法基础</a:t>
            </a:r>
          </a:p>
        </p:txBody>
      </p:sp>
      <p:sp>
        <p:nvSpPr>
          <p:cNvPr id="1031" name="矩形 1046"/>
          <p:cNvSpPr/>
          <p:nvPr/>
        </p:nvSpPr>
        <p:spPr>
          <a:xfrm>
            <a:off x="100013" y="1198563"/>
            <a:ext cx="8948737" cy="100012"/>
          </a:xfrm>
          <a:prstGeom prst="rect">
            <a:avLst/>
          </a:prstGeom>
          <a:gradFill rotWithShape="1">
            <a:gsLst>
              <a:gs pos="0">
                <a:schemeClr val="bg2"/>
              </a:gs>
              <a:gs pos="100000">
                <a:srgbClr val="FFFFFF"/>
              </a:gs>
            </a:gsLst>
            <a:lin ang="5400000" scaled="1"/>
            <a:tileRect/>
          </a:gradFill>
          <a:ln w="9525">
            <a:noFill/>
          </a:ln>
        </p:spPr>
        <p:txBody>
          <a:bodyPr anchor="t" anchorCtr="0"/>
          <a:lstStyle/>
          <a:p>
            <a:pPr lvl="0" algn="ctr" eaLnBrk="0" hangingPunct="0"/>
            <a:endParaRPr lang="zh-CN" altLang="en-US" dirty="0">
              <a:latin typeface="Arial" panose="020B0604020202020204" pitchFamily="34" charset="0"/>
              <a:ea typeface="Arial" panose="020B0604020202020204" pitchFamily="34" charset="0"/>
            </a:endParaRPr>
          </a:p>
        </p:txBody>
      </p:sp>
      <p:sp>
        <p:nvSpPr>
          <p:cNvPr id="1032" name="文本占位符 1026"/>
          <p:cNvSpPr>
            <a:spLocks noGrp="1"/>
          </p:cNvSpPr>
          <p:nvPr>
            <p:ph type="body"/>
          </p:nvPr>
        </p:nvSpPr>
        <p:spPr>
          <a:xfrm>
            <a:off x="457200" y="1366838"/>
            <a:ext cx="8229600" cy="4948237"/>
          </a:xfrm>
          <a:prstGeom prst="rect">
            <a:avLst/>
          </a:prstGeom>
          <a:noFill/>
          <a:ln w="9525">
            <a:noFill/>
          </a:ln>
        </p:spPr>
        <p:txBody>
          <a:bodyPr anchor="t" anchorCtr="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33" name="矩形 1049"/>
          <p:cNvSpPr/>
          <p:nvPr/>
        </p:nvSpPr>
        <p:spPr>
          <a:xfrm>
            <a:off x="7086600" y="33338"/>
            <a:ext cx="2000250" cy="1150937"/>
          </a:xfrm>
          <a:prstGeom prst="rect">
            <a:avLst/>
          </a:prstGeom>
          <a:blipFill rotWithShape="1">
            <a:blip r:embed="rId17"/>
            <a:stretch>
              <a:fillRect/>
            </a:stretch>
          </a:blipFill>
          <a:ln w="9525">
            <a:noFill/>
          </a:ln>
        </p:spPr>
        <p:txBody>
          <a:bodyPr anchor="t" anchorCtr="0"/>
          <a:lstStyle/>
          <a:p>
            <a:pPr lvl="0" algn="ctr" eaLnBrk="0" hangingPunct="0"/>
            <a:endParaRPr lang="zh-CN" altLang="en-US" dirty="0">
              <a:latin typeface="Arial" panose="020B0604020202020204" pitchFamily="34" charset="0"/>
              <a:ea typeface="Arial" panose="020B0604020202020204" pitchFamily="34" charset="0"/>
            </a:endParaRPr>
          </a:p>
        </p:txBody>
      </p:sp>
      <p:grpSp>
        <p:nvGrpSpPr>
          <p:cNvPr id="1034" name="组合 1040"/>
          <p:cNvGrpSpPr/>
          <p:nvPr/>
        </p:nvGrpSpPr>
        <p:grpSpPr>
          <a:xfrm>
            <a:off x="-15875" y="0"/>
            <a:ext cx="9166225" cy="6859588"/>
            <a:chOff x="0" y="0"/>
            <a:chExt cx="5764" cy="4321"/>
          </a:xfrm>
        </p:grpSpPr>
        <p:sp>
          <p:nvSpPr>
            <p:cNvPr id="1035" name="圆角矩形 1041"/>
            <p:cNvSpPr/>
            <p:nvPr/>
          </p:nvSpPr>
          <p:spPr>
            <a:xfrm>
              <a:off x="27" y="24"/>
              <a:ext cx="5712" cy="4274"/>
            </a:xfrm>
            <a:prstGeom prst="roundRect">
              <a:avLst>
                <a:gd name="adj" fmla="val 6227"/>
              </a:avLst>
            </a:prstGeom>
            <a:noFill/>
            <a:ln w="76200" cap="flat" cmpd="sng">
              <a:solidFill>
                <a:schemeClr val="bg1"/>
              </a:solidFill>
              <a:prstDash val="solid"/>
              <a:round/>
              <a:headEnd type="none" w="med" len="med"/>
              <a:tailEnd type="none" w="med" len="med"/>
            </a:ln>
          </p:spPr>
          <p:txBody>
            <a:bodyPr anchor="t" anchorCtr="0"/>
            <a:lstStyle/>
            <a:p>
              <a:pPr lvl="0" algn="ctr" eaLnBrk="0" hangingPunct="0"/>
              <a:endParaRPr lang="zh-CN" altLang="en-US" dirty="0">
                <a:latin typeface="Arial" panose="020B0604020202020204" pitchFamily="34" charset="0"/>
                <a:ea typeface="Arial" panose="020B0604020202020204" pitchFamily="34" charset="0"/>
              </a:endParaRPr>
            </a:p>
          </p:txBody>
        </p:sp>
        <p:sp>
          <p:nvSpPr>
            <p:cNvPr id="1036" name="任意多边形 1042"/>
            <p:cNvSpPr/>
            <p:nvPr/>
          </p:nvSpPr>
          <p:spPr>
            <a:xfrm>
              <a:off x="0" y="0"/>
              <a:ext cx="288" cy="282"/>
            </a:xfrm>
            <a:custGeom>
              <a:avLst/>
              <a:gdLst/>
              <a:ahLst/>
              <a:cxnLst>
                <a:cxn ang="0">
                  <a:pos x="2" y="282"/>
                </a:cxn>
                <a:cxn ang="0">
                  <a:pos x="82" y="144"/>
                </a:cxn>
                <a:cxn ang="0">
                  <a:pos x="165" y="36"/>
                </a:cxn>
                <a:cxn ang="0">
                  <a:pos x="288" y="0"/>
                </a:cxn>
                <a:cxn ang="0">
                  <a:pos x="0" y="0"/>
                </a:cxn>
              </a:cxnLst>
              <a:rect l="0" t="0" r="0" b="0"/>
              <a:pathLst>
                <a:path w="288" h="282">
                  <a:moveTo>
                    <a:pt x="2" y="282"/>
                  </a:moveTo>
                  <a:lnTo>
                    <a:pt x="82" y="144"/>
                  </a:lnTo>
                  <a:lnTo>
                    <a:pt x="165" y="36"/>
                  </a:lnTo>
                  <a:lnTo>
                    <a:pt x="288" y="0"/>
                  </a:lnTo>
                  <a:lnTo>
                    <a:pt x="0" y="0"/>
                  </a:lnTo>
                </a:path>
              </a:pathLst>
            </a:custGeom>
            <a:solidFill>
              <a:schemeClr val="bg1"/>
            </a:solidFill>
            <a:ln w="9525">
              <a:noFill/>
            </a:ln>
          </p:spPr>
          <p:txBody>
            <a:bodyPr/>
            <a:lstStyle/>
            <a:p>
              <a:endParaRPr lang="zh-CN" altLang="en-US"/>
            </a:p>
          </p:txBody>
        </p:sp>
        <p:sp>
          <p:nvSpPr>
            <p:cNvPr id="1037" name="任意多边形 1043"/>
            <p:cNvSpPr/>
            <p:nvPr/>
          </p:nvSpPr>
          <p:spPr>
            <a:xfrm>
              <a:off x="5" y="3985"/>
              <a:ext cx="244" cy="336"/>
            </a:xfrm>
            <a:custGeom>
              <a:avLst/>
              <a:gdLst/>
              <a:ahLst/>
              <a:cxnLst>
                <a:cxn ang="0">
                  <a:pos x="266" y="335"/>
                </a:cxn>
                <a:cxn ang="0">
                  <a:pos x="145" y="239"/>
                </a:cxn>
                <a:cxn ang="0">
                  <a:pos x="30" y="144"/>
                </a:cxn>
                <a:cxn ang="0">
                  <a:pos x="0" y="0"/>
                </a:cxn>
                <a:cxn ang="0">
                  <a:pos x="1" y="336"/>
                </a:cxn>
              </a:cxnLst>
              <a:rect l="0" t="0" r="0" b="0"/>
              <a:pathLst>
                <a:path w="243" h="336">
                  <a:moveTo>
                    <a:pt x="243" y="335"/>
                  </a:moveTo>
                  <a:lnTo>
                    <a:pt x="122" y="239"/>
                  </a:lnTo>
                  <a:lnTo>
                    <a:pt x="30" y="144"/>
                  </a:lnTo>
                  <a:lnTo>
                    <a:pt x="0" y="0"/>
                  </a:lnTo>
                  <a:lnTo>
                    <a:pt x="1" y="336"/>
                  </a:lnTo>
                </a:path>
              </a:pathLst>
            </a:custGeom>
            <a:solidFill>
              <a:schemeClr val="bg1"/>
            </a:solidFill>
            <a:ln w="9525">
              <a:noFill/>
            </a:ln>
          </p:spPr>
          <p:txBody>
            <a:bodyPr/>
            <a:lstStyle/>
            <a:p>
              <a:endParaRPr lang="zh-CN" altLang="en-US"/>
            </a:p>
          </p:txBody>
        </p:sp>
        <p:sp>
          <p:nvSpPr>
            <p:cNvPr id="1038" name="任意多边形 1044"/>
            <p:cNvSpPr/>
            <p:nvPr/>
          </p:nvSpPr>
          <p:spPr>
            <a:xfrm>
              <a:off x="5511" y="4029"/>
              <a:ext cx="253" cy="290"/>
            </a:xfrm>
            <a:custGeom>
              <a:avLst/>
              <a:gdLst/>
              <a:ahLst/>
              <a:cxnLst>
                <a:cxn ang="0">
                  <a:pos x="1685" y="0"/>
                </a:cxn>
                <a:cxn ang="0">
                  <a:pos x="1203" y="144"/>
                </a:cxn>
                <a:cxn ang="0">
                  <a:pos x="727" y="253"/>
                </a:cxn>
                <a:cxn ang="0">
                  <a:pos x="0" y="290"/>
                </a:cxn>
                <a:cxn ang="0">
                  <a:pos x="1702" y="287"/>
                </a:cxn>
              </a:cxnLst>
              <a:rect l="0" t="0" r="0" b="0"/>
              <a:pathLst>
                <a:path w="232" h="290">
                  <a:moveTo>
                    <a:pt x="229" y="0"/>
                  </a:moveTo>
                  <a:lnTo>
                    <a:pt x="164" y="144"/>
                  </a:lnTo>
                  <a:lnTo>
                    <a:pt x="98" y="253"/>
                  </a:lnTo>
                  <a:lnTo>
                    <a:pt x="0" y="290"/>
                  </a:lnTo>
                  <a:lnTo>
                    <a:pt x="232" y="287"/>
                  </a:lnTo>
                </a:path>
              </a:pathLst>
            </a:custGeom>
            <a:solidFill>
              <a:schemeClr val="bg1"/>
            </a:solidFill>
            <a:ln w="9525" cap="flat" cmpd="sng">
              <a:solidFill>
                <a:schemeClr val="bg1"/>
              </a:solidFill>
              <a:prstDash val="solid"/>
              <a:round/>
              <a:headEnd type="none" w="med" len="med"/>
              <a:tailEnd type="none" w="med" len="med"/>
            </a:ln>
          </p:spPr>
          <p:txBody>
            <a:bodyPr/>
            <a:lstStyle/>
            <a:p>
              <a:endParaRPr lang="zh-CN" altLang="en-US"/>
            </a:p>
          </p:txBody>
        </p:sp>
        <p:sp>
          <p:nvSpPr>
            <p:cNvPr id="1039" name="任意多边形 1045"/>
            <p:cNvSpPr/>
            <p:nvPr/>
          </p:nvSpPr>
          <p:spPr>
            <a:xfrm>
              <a:off x="5472" y="0"/>
              <a:ext cx="288" cy="288"/>
            </a:xfrm>
            <a:custGeom>
              <a:avLst/>
              <a:gdLst/>
              <a:ahLst/>
              <a:cxnLst>
                <a:cxn ang="0">
                  <a:pos x="0" y="0"/>
                </a:cxn>
                <a:cxn ang="0">
                  <a:pos x="144" y="82"/>
                </a:cxn>
                <a:cxn ang="0">
                  <a:pos x="252" y="165"/>
                </a:cxn>
                <a:cxn ang="0">
                  <a:pos x="288" y="288"/>
                </a:cxn>
                <a:cxn ang="0">
                  <a:pos x="288" y="0"/>
                </a:cxn>
              </a:cxnLst>
              <a:rect l="0" t="0" r="0" b="0"/>
              <a:pathLst>
                <a:path w="288" h="288">
                  <a:moveTo>
                    <a:pt x="0" y="0"/>
                  </a:moveTo>
                  <a:lnTo>
                    <a:pt x="144" y="82"/>
                  </a:lnTo>
                  <a:lnTo>
                    <a:pt x="252" y="165"/>
                  </a:lnTo>
                  <a:lnTo>
                    <a:pt x="288" y="288"/>
                  </a:lnTo>
                  <a:lnTo>
                    <a:pt x="288" y="0"/>
                  </a:lnTo>
                </a:path>
              </a:pathLst>
            </a:custGeom>
            <a:solidFill>
              <a:schemeClr val="bg1"/>
            </a:solidFill>
            <a:ln w="9525">
              <a:noFill/>
            </a:ln>
          </p:spPr>
          <p:txBody>
            <a:bodyPr/>
            <a:lstStyle/>
            <a:p>
              <a:endParaRPr lang="zh-CN" altLang="en-US"/>
            </a:p>
          </p:txBody>
        </p:sp>
      </p:grpSp>
      <p:pic>
        <p:nvPicPr>
          <p:cNvPr id="1040" name="图片 1061" descr="轻院校徽2"/>
          <p:cNvPicPr>
            <a:picLocks noChangeAspect="1"/>
          </p:cNvPicPr>
          <p:nvPr userDrawn="1"/>
        </p:nvPicPr>
        <p:blipFill>
          <a:blip r:embed="rId18"/>
          <a:stretch>
            <a:fillRect/>
          </a:stretch>
        </p:blipFill>
        <p:spPr>
          <a:xfrm>
            <a:off x="4643438" y="6423025"/>
            <a:ext cx="3843337" cy="43497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78" r:id="rId15"/>
  </p:sldLayoutIdLst>
  <p:transition spd="med">
    <p:circle/>
  </p:transition>
  <p:hf sldNum="0" hdr="0" ftr="0" dt="0"/>
  <p:txStyles>
    <p:titleStyle>
      <a:lvl1pPr algn="l" rtl="0" eaLnBrk="0" fontAlgn="base" hangingPunct="0">
        <a:spcBef>
          <a:spcPct val="0"/>
        </a:spcBef>
        <a:spcAft>
          <a:spcPct val="0"/>
        </a:spcAft>
        <a:defRPr sz="3600" b="1" kern="1200">
          <a:solidFill>
            <a:schemeClr val="bg1"/>
          </a:solidFill>
          <a:latin typeface="+mj-lt"/>
          <a:ea typeface="+mj-ea"/>
          <a:cs typeface="+mj-cs"/>
        </a:defRPr>
      </a:lvl1pPr>
      <a:lvl2pPr algn="l"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36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36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36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3600" b="1">
          <a:solidFill>
            <a:schemeClr val="bg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2"/>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Font typeface="Wingdings" panose="05000000000000000000" pitchFamily="2" charset="2"/>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1pPr>
      <a:lvl2pPr marL="457200" lvl="1"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2pPr>
      <a:lvl3pPr marL="914400" lvl="2"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3pPr>
      <a:lvl4pPr marL="1371600" lvl="3"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4pPr>
      <a:lvl5pPr marL="1828800" lvl="4"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5pPr>
      <a:lvl6pPr marL="2286000" lvl="5"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6pPr>
      <a:lvl7pPr marL="2743200" lvl="6"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7pPr>
      <a:lvl8pPr marL="3200400" lvl="7"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8pPr>
      <a:lvl9pPr marL="3657600" lvl="8"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矩形 1048"/>
          <p:cNvSpPr/>
          <p:nvPr/>
        </p:nvSpPr>
        <p:spPr>
          <a:xfrm>
            <a:off x="0" y="11113"/>
            <a:ext cx="9064625" cy="1185862"/>
          </a:xfrm>
          <a:prstGeom prst="rect">
            <a:avLst/>
          </a:prstGeom>
          <a:gradFill rotWithShape="1">
            <a:gsLst>
              <a:gs pos="0">
                <a:schemeClr val="tx2"/>
              </a:gs>
              <a:gs pos="100000">
                <a:srgbClr val="13518A"/>
              </a:gs>
            </a:gsLst>
            <a:lin ang="0" scaled="1"/>
            <a:tileRect/>
          </a:gradFill>
          <a:ln w="9525">
            <a:noFill/>
          </a:ln>
        </p:spPr>
        <p:txBody>
          <a:bodyPr anchor="t" anchorCtr="0"/>
          <a:lstStyle/>
          <a:p>
            <a:pPr lvl="0" algn="ctr" eaLnBrk="0" hangingPunct="0"/>
            <a:endParaRPr lang="zh-CN" altLang="en-US" dirty="0">
              <a:latin typeface="Arial" panose="020B0604020202020204" pitchFamily="34" charset="0"/>
              <a:ea typeface="Arial" panose="020B0604020202020204" pitchFamily="34" charset="0"/>
            </a:endParaRPr>
          </a:p>
        </p:txBody>
      </p:sp>
      <p:sp>
        <p:nvSpPr>
          <p:cNvPr id="2051" name="矩形 1039"/>
          <p:cNvSpPr/>
          <p:nvPr/>
        </p:nvSpPr>
        <p:spPr>
          <a:xfrm>
            <a:off x="0" y="6453188"/>
            <a:ext cx="9129713" cy="404812"/>
          </a:xfrm>
          <a:prstGeom prst="rect">
            <a:avLst/>
          </a:prstGeom>
          <a:solidFill>
            <a:schemeClr val="hlink"/>
          </a:solidFill>
          <a:ln w="9525">
            <a:noFill/>
          </a:ln>
        </p:spPr>
        <p:txBody>
          <a:bodyPr anchor="t" anchorCtr="0"/>
          <a:lstStyle/>
          <a:p>
            <a:pPr lvl="0" algn="ctr" eaLnBrk="0" hangingPunct="0"/>
            <a:endParaRPr lang="zh-CN" altLang="en-US" dirty="0">
              <a:latin typeface="Arial" panose="020B0604020202020204" pitchFamily="34" charset="0"/>
              <a:ea typeface="Arial" panose="020B0604020202020204" pitchFamily="34" charset="0"/>
            </a:endParaRPr>
          </a:p>
        </p:txBody>
      </p:sp>
      <p:sp>
        <p:nvSpPr>
          <p:cNvPr id="1029"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lgn="ctr">
              <a:defRPr sz="1600" b="1" noProof="1">
                <a:latin typeface="Verdana" panose="020B060403050404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cs"/>
              </a:rPr>
              <a:t>广东轻工职业技术学院  计算机工程系  曾凡涛   </a:t>
            </a:r>
          </a:p>
        </p:txBody>
      </p:sp>
      <p:sp>
        <p:nvSpPr>
          <p:cNvPr id="1030"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lvl1pPr algn="ctr">
              <a:defRPr sz="1200" b="1">
                <a:solidFill>
                  <a:schemeClr val="tx1"/>
                </a:solidFill>
                <a:latin typeface="Verdana" panose="020B0604030504040204" pitchFamily="34" charset="0"/>
              </a:defRPr>
            </a:lvl1pPr>
          </a:lstStyle>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
        <p:nvSpPr>
          <p:cNvPr id="2054" name="标题 1025"/>
          <p:cNvSpPr>
            <a:spLocks noGrp="1"/>
          </p:cNvSpPr>
          <p:nvPr>
            <p:ph type="title"/>
          </p:nvPr>
        </p:nvSpPr>
        <p:spPr>
          <a:xfrm>
            <a:off x="304800" y="350838"/>
            <a:ext cx="8305800" cy="563562"/>
          </a:xfrm>
          <a:prstGeom prst="rect">
            <a:avLst/>
          </a:prstGeom>
          <a:noFill/>
          <a:ln w="9525">
            <a:noFill/>
          </a:ln>
        </p:spPr>
        <p:txBody>
          <a:bodyPr anchor="ctr" anchorCtr="0"/>
          <a:lstStyle/>
          <a:p>
            <a:pPr lvl="0"/>
            <a:r>
              <a:rPr lang="zh-CN" altLang="en-US" dirty="0"/>
              <a:t>网站后台开发</a:t>
            </a:r>
            <a:r>
              <a:rPr lang="en-US" altLang="zh-CN" dirty="0"/>
              <a:t>---PHP</a:t>
            </a:r>
            <a:r>
              <a:rPr lang="zh-CN" altLang="en-US" dirty="0"/>
              <a:t>语法基础</a:t>
            </a:r>
          </a:p>
        </p:txBody>
      </p:sp>
      <p:sp>
        <p:nvSpPr>
          <p:cNvPr id="2055" name="矩形 1046"/>
          <p:cNvSpPr/>
          <p:nvPr/>
        </p:nvSpPr>
        <p:spPr>
          <a:xfrm>
            <a:off x="100013" y="1198563"/>
            <a:ext cx="8948737" cy="100012"/>
          </a:xfrm>
          <a:prstGeom prst="rect">
            <a:avLst/>
          </a:prstGeom>
          <a:gradFill rotWithShape="1">
            <a:gsLst>
              <a:gs pos="0">
                <a:schemeClr val="bg2"/>
              </a:gs>
              <a:gs pos="100000">
                <a:srgbClr val="FFFFFF"/>
              </a:gs>
            </a:gsLst>
            <a:lin ang="5400000" scaled="1"/>
            <a:tileRect/>
          </a:gradFill>
          <a:ln w="9525">
            <a:noFill/>
          </a:ln>
        </p:spPr>
        <p:txBody>
          <a:bodyPr anchor="t" anchorCtr="0"/>
          <a:lstStyle/>
          <a:p>
            <a:pPr lvl="0" algn="ctr" eaLnBrk="0" hangingPunct="0"/>
            <a:endParaRPr lang="zh-CN" altLang="en-US" dirty="0">
              <a:latin typeface="Arial" panose="020B0604020202020204" pitchFamily="34" charset="0"/>
              <a:ea typeface="Arial" panose="020B0604020202020204" pitchFamily="34" charset="0"/>
            </a:endParaRPr>
          </a:p>
        </p:txBody>
      </p:sp>
      <p:sp>
        <p:nvSpPr>
          <p:cNvPr id="2056" name="文本占位符 1026"/>
          <p:cNvSpPr>
            <a:spLocks noGrp="1"/>
          </p:cNvSpPr>
          <p:nvPr>
            <p:ph type="body"/>
          </p:nvPr>
        </p:nvSpPr>
        <p:spPr>
          <a:xfrm>
            <a:off x="457200" y="1366838"/>
            <a:ext cx="8229600" cy="4948237"/>
          </a:xfrm>
          <a:prstGeom prst="rect">
            <a:avLst/>
          </a:prstGeom>
          <a:noFill/>
          <a:ln w="9525">
            <a:noFill/>
          </a:ln>
        </p:spPr>
        <p:txBody>
          <a:bodyPr anchor="t" anchorCtr="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057" name="矩形 1049"/>
          <p:cNvSpPr/>
          <p:nvPr/>
        </p:nvSpPr>
        <p:spPr>
          <a:xfrm>
            <a:off x="7086600" y="33338"/>
            <a:ext cx="2000250" cy="1150937"/>
          </a:xfrm>
          <a:prstGeom prst="rect">
            <a:avLst/>
          </a:prstGeom>
          <a:blipFill rotWithShape="1">
            <a:blip r:embed="rId16"/>
            <a:stretch>
              <a:fillRect/>
            </a:stretch>
          </a:blipFill>
          <a:ln w="9525">
            <a:noFill/>
          </a:ln>
        </p:spPr>
        <p:txBody>
          <a:bodyPr anchor="t" anchorCtr="0"/>
          <a:lstStyle/>
          <a:p>
            <a:pPr lvl="0" algn="ctr" eaLnBrk="0" hangingPunct="0"/>
            <a:endParaRPr lang="zh-CN" altLang="en-US" dirty="0">
              <a:latin typeface="Arial" panose="020B0604020202020204" pitchFamily="34" charset="0"/>
              <a:ea typeface="Arial" panose="020B0604020202020204" pitchFamily="34" charset="0"/>
            </a:endParaRPr>
          </a:p>
        </p:txBody>
      </p:sp>
      <p:grpSp>
        <p:nvGrpSpPr>
          <p:cNvPr id="2058" name="组合 1040"/>
          <p:cNvGrpSpPr/>
          <p:nvPr/>
        </p:nvGrpSpPr>
        <p:grpSpPr>
          <a:xfrm>
            <a:off x="-15875" y="0"/>
            <a:ext cx="9166225" cy="6859588"/>
            <a:chOff x="0" y="0"/>
            <a:chExt cx="5764" cy="4321"/>
          </a:xfrm>
        </p:grpSpPr>
        <p:sp>
          <p:nvSpPr>
            <p:cNvPr id="2059" name="圆角矩形 1041"/>
            <p:cNvSpPr/>
            <p:nvPr/>
          </p:nvSpPr>
          <p:spPr>
            <a:xfrm>
              <a:off x="27" y="24"/>
              <a:ext cx="5712" cy="4274"/>
            </a:xfrm>
            <a:prstGeom prst="roundRect">
              <a:avLst>
                <a:gd name="adj" fmla="val 6227"/>
              </a:avLst>
            </a:prstGeom>
            <a:noFill/>
            <a:ln w="76200" cap="flat" cmpd="sng">
              <a:solidFill>
                <a:schemeClr val="bg1"/>
              </a:solidFill>
              <a:prstDash val="solid"/>
              <a:round/>
              <a:headEnd type="none" w="med" len="med"/>
              <a:tailEnd type="none" w="med" len="med"/>
            </a:ln>
          </p:spPr>
          <p:txBody>
            <a:bodyPr anchor="t" anchorCtr="0"/>
            <a:lstStyle/>
            <a:p>
              <a:pPr lvl="0" algn="ctr" eaLnBrk="0" hangingPunct="0"/>
              <a:endParaRPr lang="zh-CN" altLang="en-US" dirty="0">
                <a:latin typeface="Arial" panose="020B0604020202020204" pitchFamily="34" charset="0"/>
                <a:ea typeface="Arial" panose="020B0604020202020204" pitchFamily="34" charset="0"/>
              </a:endParaRPr>
            </a:p>
          </p:txBody>
        </p:sp>
        <p:sp>
          <p:nvSpPr>
            <p:cNvPr id="2060" name="任意多边形 1042"/>
            <p:cNvSpPr/>
            <p:nvPr/>
          </p:nvSpPr>
          <p:spPr>
            <a:xfrm>
              <a:off x="0" y="0"/>
              <a:ext cx="288" cy="282"/>
            </a:xfrm>
            <a:custGeom>
              <a:avLst/>
              <a:gdLst/>
              <a:ahLst/>
              <a:cxnLst>
                <a:cxn ang="0">
                  <a:pos x="2" y="282"/>
                </a:cxn>
                <a:cxn ang="0">
                  <a:pos x="82" y="144"/>
                </a:cxn>
                <a:cxn ang="0">
                  <a:pos x="165" y="36"/>
                </a:cxn>
                <a:cxn ang="0">
                  <a:pos x="288" y="0"/>
                </a:cxn>
                <a:cxn ang="0">
                  <a:pos x="0" y="0"/>
                </a:cxn>
              </a:cxnLst>
              <a:rect l="0" t="0" r="0" b="0"/>
              <a:pathLst>
                <a:path w="288" h="282">
                  <a:moveTo>
                    <a:pt x="2" y="282"/>
                  </a:moveTo>
                  <a:lnTo>
                    <a:pt x="82" y="144"/>
                  </a:lnTo>
                  <a:lnTo>
                    <a:pt x="165" y="36"/>
                  </a:lnTo>
                  <a:lnTo>
                    <a:pt x="288" y="0"/>
                  </a:lnTo>
                  <a:lnTo>
                    <a:pt x="0" y="0"/>
                  </a:lnTo>
                </a:path>
              </a:pathLst>
            </a:custGeom>
            <a:solidFill>
              <a:schemeClr val="bg1"/>
            </a:solidFill>
            <a:ln w="9525">
              <a:noFill/>
            </a:ln>
          </p:spPr>
          <p:txBody>
            <a:bodyPr/>
            <a:lstStyle/>
            <a:p>
              <a:endParaRPr lang="zh-CN" altLang="en-US"/>
            </a:p>
          </p:txBody>
        </p:sp>
        <p:sp>
          <p:nvSpPr>
            <p:cNvPr id="2061" name="任意多边形 1043"/>
            <p:cNvSpPr/>
            <p:nvPr/>
          </p:nvSpPr>
          <p:spPr>
            <a:xfrm>
              <a:off x="5" y="3985"/>
              <a:ext cx="244" cy="336"/>
            </a:xfrm>
            <a:custGeom>
              <a:avLst/>
              <a:gdLst/>
              <a:ahLst/>
              <a:cxnLst>
                <a:cxn ang="0">
                  <a:pos x="266" y="335"/>
                </a:cxn>
                <a:cxn ang="0">
                  <a:pos x="145" y="239"/>
                </a:cxn>
                <a:cxn ang="0">
                  <a:pos x="30" y="144"/>
                </a:cxn>
                <a:cxn ang="0">
                  <a:pos x="0" y="0"/>
                </a:cxn>
                <a:cxn ang="0">
                  <a:pos x="1" y="336"/>
                </a:cxn>
              </a:cxnLst>
              <a:rect l="0" t="0" r="0" b="0"/>
              <a:pathLst>
                <a:path w="243" h="336">
                  <a:moveTo>
                    <a:pt x="243" y="335"/>
                  </a:moveTo>
                  <a:lnTo>
                    <a:pt x="122" y="239"/>
                  </a:lnTo>
                  <a:lnTo>
                    <a:pt x="30" y="144"/>
                  </a:lnTo>
                  <a:lnTo>
                    <a:pt x="0" y="0"/>
                  </a:lnTo>
                  <a:lnTo>
                    <a:pt x="1" y="336"/>
                  </a:lnTo>
                </a:path>
              </a:pathLst>
            </a:custGeom>
            <a:solidFill>
              <a:schemeClr val="bg1"/>
            </a:solidFill>
            <a:ln w="9525">
              <a:noFill/>
            </a:ln>
          </p:spPr>
          <p:txBody>
            <a:bodyPr/>
            <a:lstStyle/>
            <a:p>
              <a:endParaRPr lang="zh-CN" altLang="en-US"/>
            </a:p>
          </p:txBody>
        </p:sp>
        <p:sp>
          <p:nvSpPr>
            <p:cNvPr id="2062" name="任意多边形 1044"/>
            <p:cNvSpPr/>
            <p:nvPr/>
          </p:nvSpPr>
          <p:spPr>
            <a:xfrm>
              <a:off x="5511" y="4029"/>
              <a:ext cx="253" cy="290"/>
            </a:xfrm>
            <a:custGeom>
              <a:avLst/>
              <a:gdLst/>
              <a:ahLst/>
              <a:cxnLst>
                <a:cxn ang="0">
                  <a:pos x="1685" y="0"/>
                </a:cxn>
                <a:cxn ang="0">
                  <a:pos x="1203" y="144"/>
                </a:cxn>
                <a:cxn ang="0">
                  <a:pos x="727" y="253"/>
                </a:cxn>
                <a:cxn ang="0">
                  <a:pos x="0" y="290"/>
                </a:cxn>
                <a:cxn ang="0">
                  <a:pos x="1702" y="287"/>
                </a:cxn>
              </a:cxnLst>
              <a:rect l="0" t="0" r="0" b="0"/>
              <a:pathLst>
                <a:path w="232" h="290">
                  <a:moveTo>
                    <a:pt x="229" y="0"/>
                  </a:moveTo>
                  <a:lnTo>
                    <a:pt x="164" y="144"/>
                  </a:lnTo>
                  <a:lnTo>
                    <a:pt x="98" y="253"/>
                  </a:lnTo>
                  <a:lnTo>
                    <a:pt x="0" y="290"/>
                  </a:lnTo>
                  <a:lnTo>
                    <a:pt x="232" y="287"/>
                  </a:lnTo>
                </a:path>
              </a:pathLst>
            </a:custGeom>
            <a:solidFill>
              <a:schemeClr val="bg1"/>
            </a:solidFill>
            <a:ln w="9525" cap="flat" cmpd="sng">
              <a:solidFill>
                <a:schemeClr val="bg1"/>
              </a:solidFill>
              <a:prstDash val="solid"/>
              <a:round/>
              <a:headEnd type="none" w="med" len="med"/>
              <a:tailEnd type="none" w="med" len="med"/>
            </a:ln>
          </p:spPr>
          <p:txBody>
            <a:bodyPr/>
            <a:lstStyle/>
            <a:p>
              <a:endParaRPr lang="zh-CN" altLang="en-US"/>
            </a:p>
          </p:txBody>
        </p:sp>
        <p:sp>
          <p:nvSpPr>
            <p:cNvPr id="2063" name="任意多边形 1045"/>
            <p:cNvSpPr/>
            <p:nvPr/>
          </p:nvSpPr>
          <p:spPr>
            <a:xfrm>
              <a:off x="5472" y="0"/>
              <a:ext cx="288" cy="288"/>
            </a:xfrm>
            <a:custGeom>
              <a:avLst/>
              <a:gdLst/>
              <a:ahLst/>
              <a:cxnLst>
                <a:cxn ang="0">
                  <a:pos x="0" y="0"/>
                </a:cxn>
                <a:cxn ang="0">
                  <a:pos x="144" y="82"/>
                </a:cxn>
                <a:cxn ang="0">
                  <a:pos x="252" y="165"/>
                </a:cxn>
                <a:cxn ang="0">
                  <a:pos x="288" y="288"/>
                </a:cxn>
                <a:cxn ang="0">
                  <a:pos x="288" y="0"/>
                </a:cxn>
              </a:cxnLst>
              <a:rect l="0" t="0" r="0" b="0"/>
              <a:pathLst>
                <a:path w="288" h="288">
                  <a:moveTo>
                    <a:pt x="0" y="0"/>
                  </a:moveTo>
                  <a:lnTo>
                    <a:pt x="144" y="82"/>
                  </a:lnTo>
                  <a:lnTo>
                    <a:pt x="252" y="165"/>
                  </a:lnTo>
                  <a:lnTo>
                    <a:pt x="288" y="288"/>
                  </a:lnTo>
                  <a:lnTo>
                    <a:pt x="288" y="0"/>
                  </a:lnTo>
                </a:path>
              </a:pathLst>
            </a:custGeom>
            <a:solidFill>
              <a:schemeClr val="bg1"/>
            </a:solidFill>
            <a:ln w="9525">
              <a:noFill/>
            </a:ln>
          </p:spPr>
          <p:txBody>
            <a:bodyPr/>
            <a:lstStyle/>
            <a:p>
              <a:endParaRPr lang="zh-CN" altLang="en-US"/>
            </a:p>
          </p:txBody>
        </p:sp>
      </p:grpSp>
      <p:pic>
        <p:nvPicPr>
          <p:cNvPr id="2064" name="图片 1061" descr="轻院校徽2"/>
          <p:cNvPicPr>
            <a:picLocks noChangeAspect="1"/>
          </p:cNvPicPr>
          <p:nvPr userDrawn="1"/>
        </p:nvPicPr>
        <p:blipFill>
          <a:blip r:embed="rId17"/>
          <a:stretch>
            <a:fillRect/>
          </a:stretch>
        </p:blipFill>
        <p:spPr>
          <a:xfrm>
            <a:off x="4643438" y="6423025"/>
            <a:ext cx="3843337" cy="43497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transition spd="med">
    <p:circle/>
  </p:transition>
  <p:hf sldNum="0" hdr="0" ftr="0" dt="0"/>
  <p:txStyles>
    <p:titleStyle>
      <a:lvl1pPr algn="l" rtl="0" eaLnBrk="0" fontAlgn="base" hangingPunct="0">
        <a:spcBef>
          <a:spcPct val="0"/>
        </a:spcBef>
        <a:spcAft>
          <a:spcPct val="0"/>
        </a:spcAft>
        <a:defRPr sz="3600" b="1" kern="1200">
          <a:solidFill>
            <a:schemeClr val="bg1"/>
          </a:solidFill>
          <a:latin typeface="+mj-lt"/>
          <a:ea typeface="+mj-ea"/>
          <a:cs typeface="+mj-cs"/>
        </a:defRPr>
      </a:lvl1pPr>
      <a:lvl2pPr algn="l"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36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36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36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3600" b="1">
          <a:solidFill>
            <a:schemeClr val="bg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2"/>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Font typeface="Wingdings" panose="05000000000000000000" pitchFamily="2" charset="2"/>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1pPr>
      <a:lvl2pPr marL="457200" lvl="1"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2pPr>
      <a:lvl3pPr marL="914400" lvl="2"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3pPr>
      <a:lvl4pPr marL="1371600" lvl="3"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4pPr>
      <a:lvl5pPr marL="1828800" lvl="4"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5pPr>
      <a:lvl6pPr marL="2286000" lvl="5"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6pPr>
      <a:lvl7pPr marL="2743200" lvl="6"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7pPr>
      <a:lvl8pPr marL="3200400" lvl="7"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8pPr>
      <a:lvl9pPr marL="3657600" lvl="8"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标题 2049"/>
          <p:cNvSpPr>
            <a:spLocks noGrp="1"/>
          </p:cNvSpPr>
          <p:nvPr>
            <p:ph type="ctrTitle" hasCustomPrompt="1"/>
          </p:nvPr>
        </p:nvSpPr>
        <p:spPr/>
        <p:txBody>
          <a:bodyPr anchor="ctr" anchorCtr="0"/>
          <a:lstStyle/>
          <a:p>
            <a:pPr>
              <a:buClrTx/>
              <a:buSzTx/>
              <a:buFontTx/>
            </a:pPr>
            <a:r>
              <a:rPr lang="zh-CN" altLang="en-US" kern="1200">
                <a:latin typeface="+mj-lt"/>
                <a:ea typeface="+mj-ea"/>
                <a:cs typeface="+mj-cs"/>
              </a:rPr>
              <a:t>数据库应用技术</a:t>
            </a:r>
          </a:p>
        </p:txBody>
      </p:sp>
      <p:sp>
        <p:nvSpPr>
          <p:cNvPr id="32770" name="文本框 1"/>
          <p:cNvSpPr txBox="1"/>
          <p:nvPr/>
        </p:nvSpPr>
        <p:spPr>
          <a:xfrm>
            <a:off x="971550" y="1484313"/>
            <a:ext cx="4572000" cy="392112"/>
          </a:xfrm>
          <a:prstGeom prst="rect">
            <a:avLst/>
          </a:prstGeom>
          <a:noFill/>
          <a:ln w="9525">
            <a:noFill/>
          </a:ln>
        </p:spPr>
        <p:txBody>
          <a:bodyPr wrap="square" anchor="t" anchorCtr="0">
            <a:spAutoFit/>
          </a:bodyPr>
          <a:lstStyle/>
          <a:p>
            <a:pPr>
              <a:lnSpc>
                <a:spcPct val="70000"/>
              </a:lnSpc>
              <a:buSzPct val="60000"/>
            </a:pPr>
            <a:r>
              <a:rPr lang="zh-CN" altLang="en-US" sz="2800" b="1" dirty="0">
                <a:latin typeface="Arial" panose="020B0604020202020204" pitchFamily="34" charset="0"/>
                <a:ea typeface="宋体" panose="02010600030101010101" pitchFamily="2" charset="-122"/>
              </a:rPr>
              <a:t>－达梦数据库</a:t>
            </a:r>
            <a:r>
              <a:rPr lang="en-US" altLang="zh-CN" sz="2800" b="1" dirty="0">
                <a:latin typeface="Arial" panose="020B0604020202020204" pitchFamily="34" charset="0"/>
              </a:rPr>
              <a:t>DM8</a:t>
            </a:r>
            <a:r>
              <a:rPr lang="zh-CN" altLang="en-US" sz="2800" b="1" dirty="0">
                <a:latin typeface="Arial" panose="020B0604020202020204" pitchFamily="34" charset="0"/>
                <a:ea typeface="宋体" panose="02010600030101010101" pitchFamily="2" charset="-122"/>
              </a:rPr>
              <a:t>－</a:t>
            </a:r>
          </a:p>
        </p:txBody>
      </p:sp>
      <p:sp>
        <p:nvSpPr>
          <p:cNvPr id="2" name="文本框 1"/>
          <p:cNvSpPr txBox="1"/>
          <p:nvPr/>
        </p:nvSpPr>
        <p:spPr>
          <a:xfrm>
            <a:off x="6372225" y="3573145"/>
            <a:ext cx="2743835" cy="460375"/>
          </a:xfrm>
          <a:prstGeom prst="rect">
            <a:avLst/>
          </a:prstGeom>
          <a:noFill/>
        </p:spPr>
        <p:txBody>
          <a:bodyPr wrap="square" rtlCol="0" anchor="t">
            <a:spAutoFit/>
          </a:bodyPr>
          <a:lstStyle/>
          <a:p>
            <a:r>
              <a:rPr kumimoji="1" lang="zh-CN" altLang="en-US" b="1" dirty="0">
                <a:solidFill>
                  <a:schemeClr val="bg1"/>
                </a:solidFill>
                <a:latin typeface="+mn-lt"/>
                <a:ea typeface="+mn-ea"/>
                <a:sym typeface="+mn-ea"/>
              </a:rPr>
              <a:t>项目</a:t>
            </a:r>
            <a:r>
              <a:rPr kumimoji="1" lang="en-US" altLang="zh-CN" b="1" dirty="0">
                <a:solidFill>
                  <a:schemeClr val="bg1"/>
                </a:solidFill>
                <a:latin typeface="+mn-lt"/>
                <a:ea typeface="+mn-ea"/>
                <a:sym typeface="+mn-ea"/>
              </a:rPr>
              <a:t>7 </a:t>
            </a:r>
            <a:r>
              <a:rPr kumimoji="1" lang="zh-CN" altLang="en-US" b="1" dirty="0">
                <a:solidFill>
                  <a:schemeClr val="bg1"/>
                </a:solidFill>
                <a:latin typeface="+mn-lt"/>
                <a:ea typeface="+mn-ea"/>
                <a:sym typeface="+mn-ea"/>
              </a:rPr>
              <a:t>安全管理</a:t>
            </a:r>
          </a:p>
        </p:txBody>
      </p:sp>
      <p:sp>
        <p:nvSpPr>
          <p:cNvPr id="5" name="文本框 4"/>
          <p:cNvSpPr txBox="1"/>
          <p:nvPr>
            <p:custDataLst>
              <p:tags r:id="rId1"/>
            </p:custDataLst>
          </p:nvPr>
        </p:nvSpPr>
        <p:spPr>
          <a:xfrm>
            <a:off x="6443980" y="4293235"/>
            <a:ext cx="2743835" cy="460375"/>
          </a:xfrm>
          <a:prstGeom prst="rect">
            <a:avLst/>
          </a:prstGeom>
          <a:noFill/>
        </p:spPr>
        <p:txBody>
          <a:bodyPr wrap="square" rtlCol="0" anchor="t">
            <a:spAutoFit/>
          </a:bodyPr>
          <a:lstStyle/>
          <a:p>
            <a:r>
              <a:rPr kumimoji="1" lang="zh-CN" altLang="en-US" b="1" dirty="0">
                <a:solidFill>
                  <a:schemeClr val="bg1"/>
                </a:solidFill>
                <a:latin typeface="+mn-lt"/>
                <a:ea typeface="+mn-ea"/>
                <a:sym typeface="+mn-ea"/>
              </a:rPr>
              <a:t>作者：李超</a:t>
            </a:r>
          </a:p>
        </p:txBody>
      </p:sp>
    </p:spTree>
  </p:cSld>
  <p:clrMapOvr>
    <a:masterClrMapping/>
  </p:clrMapOvr>
  <p:transition spd="med">
    <p:circl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01802E2-F186-B7D7-1089-7BC943869E7A}"/>
              </a:ext>
            </a:extLst>
          </p:cNvPr>
          <p:cNvSpPr>
            <a:spLocks noGrp="1"/>
          </p:cNvSpPr>
          <p:nvPr>
            <p:ph type="title"/>
          </p:nvPr>
        </p:nvSpPr>
        <p:spPr/>
        <p:txBody>
          <a:bodyPr/>
          <a:lstStyle/>
          <a:p>
            <a:r>
              <a:rPr lang="zh-CN" altLang="en-US" dirty="0"/>
              <a:t>（</a:t>
            </a:r>
            <a:r>
              <a:rPr lang="en-US" altLang="zh-CN" dirty="0"/>
              <a:t>1</a:t>
            </a:r>
            <a:r>
              <a:rPr lang="zh-CN" altLang="en-US" dirty="0"/>
              <a:t>）创建用户</a:t>
            </a:r>
          </a:p>
        </p:txBody>
      </p:sp>
      <p:sp>
        <p:nvSpPr>
          <p:cNvPr id="3" name="内容占位符 2">
            <a:extLst>
              <a:ext uri="{FF2B5EF4-FFF2-40B4-BE49-F238E27FC236}">
                <a16:creationId xmlns:a16="http://schemas.microsoft.com/office/drawing/2014/main" id="{8A19F0AB-8552-3191-7280-86A902824846}"/>
              </a:ext>
            </a:extLst>
          </p:cNvPr>
          <p:cNvSpPr>
            <a:spLocks noGrp="1"/>
          </p:cNvSpPr>
          <p:nvPr>
            <p:ph idx="1"/>
          </p:nvPr>
        </p:nvSpPr>
        <p:spPr/>
        <p:txBody>
          <a:bodyPr/>
          <a:lstStyle/>
          <a:p>
            <a:pPr marL="0" indent="0">
              <a:buNone/>
            </a:pPr>
            <a:r>
              <a:rPr lang="zh-CN" altLang="en-US" sz="1800" dirty="0"/>
              <a:t>除了在创建用户语句中指定该用户的口令策略，</a:t>
            </a:r>
            <a:r>
              <a:rPr lang="en-US" altLang="zh-CN" sz="1800" dirty="0"/>
              <a:t>DM </a:t>
            </a:r>
            <a:r>
              <a:rPr lang="zh-CN" altLang="en-US" sz="1800" dirty="0"/>
              <a:t>的 </a:t>
            </a:r>
            <a:r>
              <a:rPr lang="en-US" altLang="zh-CN" sz="1800" dirty="0"/>
              <a:t>INI </a:t>
            </a:r>
            <a:r>
              <a:rPr lang="zh-CN" altLang="en-US" sz="1800" dirty="0"/>
              <a:t>参数 </a:t>
            </a:r>
            <a:r>
              <a:rPr lang="en-US" altLang="zh-CN" sz="1800" dirty="0"/>
              <a:t>PWD_POLICY </a:t>
            </a:r>
            <a:r>
              <a:rPr lang="zh-CN" altLang="en-US" sz="1800" dirty="0"/>
              <a:t>可以指定系统的默认口令策略，其参数值的设置规则与 </a:t>
            </a:r>
            <a:r>
              <a:rPr lang="en-US" altLang="zh-CN" sz="1800" dirty="0"/>
              <a:t>PASSWORD_POLICY &lt;</a:t>
            </a:r>
            <a:r>
              <a:rPr lang="zh-CN" altLang="en-US" sz="1800" dirty="0"/>
              <a:t>口令策略</a:t>
            </a:r>
            <a:r>
              <a:rPr lang="en-US" altLang="zh-CN" sz="1800" dirty="0"/>
              <a:t>&gt;</a:t>
            </a:r>
            <a:r>
              <a:rPr lang="zh-CN" altLang="en-US" sz="1800" dirty="0"/>
              <a:t>子句一致，缺省值为</a:t>
            </a:r>
            <a:r>
              <a:rPr lang="en-US" altLang="zh-CN" sz="1800" dirty="0"/>
              <a:t>2,</a:t>
            </a:r>
            <a:r>
              <a:rPr lang="zh-CN" altLang="en-US" sz="1800" dirty="0"/>
              <a:t>若在创建用户时没有使用 </a:t>
            </a:r>
            <a:r>
              <a:rPr lang="en-US" altLang="zh-CN" sz="1800" dirty="0"/>
              <a:t>PASSWORD_POLICY &lt;</a:t>
            </a:r>
            <a:r>
              <a:rPr lang="zh-CN" altLang="en-US" sz="1800" dirty="0"/>
              <a:t>口令策略</a:t>
            </a:r>
            <a:r>
              <a:rPr lang="en-US" altLang="zh-CN" sz="1800" dirty="0"/>
              <a:t>&gt;</a:t>
            </a:r>
            <a:r>
              <a:rPr lang="zh-CN" altLang="en-US" sz="1800" dirty="0"/>
              <a:t>子句指定用户的口令策略，则使用系统的默认口令策略。</a:t>
            </a:r>
          </a:p>
          <a:p>
            <a:pPr marL="0" indent="0">
              <a:buNone/>
            </a:pPr>
            <a:r>
              <a:rPr lang="zh-CN" altLang="en-US" sz="1800" dirty="0"/>
              <a:t>系统管理员可通过查询 </a:t>
            </a:r>
            <a:r>
              <a:rPr lang="en-US" altLang="zh-CN" sz="1800" dirty="0"/>
              <a:t>V$PARAMETER </a:t>
            </a:r>
            <a:r>
              <a:rPr lang="zh-CN" altLang="en-US" sz="1800" dirty="0"/>
              <a:t>动态视图查询 </a:t>
            </a:r>
            <a:r>
              <a:rPr lang="en-US" altLang="zh-CN" sz="1800" dirty="0"/>
              <a:t>PWD_POLICY </a:t>
            </a:r>
            <a:r>
              <a:rPr lang="zh-CN" altLang="en-US" sz="1800" dirty="0"/>
              <a:t>的当前值。</a:t>
            </a:r>
          </a:p>
          <a:p>
            <a:pPr marL="0" indent="0">
              <a:buNone/>
            </a:pPr>
            <a:r>
              <a:rPr lang="en-US" altLang="zh-CN" sz="1800" dirty="0">
                <a:solidFill>
                  <a:srgbClr val="FF0000"/>
                </a:solidFill>
              </a:rPr>
              <a:t>SELECT * FROM V$PARAMETER WHERE NAME= 'PWD_POLICY';</a:t>
            </a:r>
          </a:p>
          <a:p>
            <a:pPr marL="0" indent="0">
              <a:buNone/>
            </a:pPr>
            <a:r>
              <a:rPr lang="zh-CN" altLang="en-US" sz="1800" dirty="0"/>
              <a:t>目前密码策略是 </a:t>
            </a:r>
            <a:r>
              <a:rPr lang="en-US" altLang="zh-CN" sz="1800" dirty="0"/>
              <a:t>2</a:t>
            </a:r>
            <a:r>
              <a:rPr lang="zh-CN" altLang="en-US" sz="1800" dirty="0"/>
              <a:t>：口令长度不小于</a:t>
            </a:r>
            <a:r>
              <a:rPr lang="en-US" altLang="zh-CN" sz="1800" dirty="0"/>
              <a:t>9</a:t>
            </a:r>
            <a:r>
              <a:rPr lang="zh-CN" altLang="en-US" sz="1800" dirty="0"/>
              <a:t>。</a:t>
            </a:r>
            <a:r>
              <a:rPr lang="en-US" altLang="zh-CN" sz="1800" dirty="0"/>
              <a:t>PWD_POLICY </a:t>
            </a:r>
            <a:r>
              <a:rPr lang="zh-CN" altLang="en-US" sz="1800" dirty="0"/>
              <a:t>参数是比较特殊，属于不包含在 </a:t>
            </a:r>
            <a:r>
              <a:rPr lang="en-US" altLang="zh-CN" sz="1800" dirty="0"/>
              <a:t>DM.INI </a:t>
            </a:r>
            <a:r>
              <a:rPr lang="zh-CN" altLang="en-US" sz="1800" dirty="0"/>
              <a:t>中的 </a:t>
            </a:r>
            <a:r>
              <a:rPr lang="en-US" altLang="zh-CN" sz="1800" dirty="0"/>
              <a:t>INI </a:t>
            </a:r>
            <a:r>
              <a:rPr lang="zh-CN" altLang="en-US" sz="1800" dirty="0"/>
              <a:t>配置项，因此不能使用 </a:t>
            </a:r>
            <a:r>
              <a:rPr lang="en-US" altLang="zh-CN" sz="1800" dirty="0"/>
              <a:t>Console </a:t>
            </a:r>
            <a:r>
              <a:rPr lang="zh-CN" altLang="en-US" sz="1800" dirty="0"/>
              <a:t>工具进行修改。</a:t>
            </a:r>
            <a:r>
              <a:rPr lang="en-US" altLang="zh-CN" sz="1800" dirty="0"/>
              <a:t>DBA </a:t>
            </a:r>
            <a:r>
              <a:rPr lang="zh-CN" altLang="en-US" sz="1800" dirty="0"/>
              <a:t>用户可以使用系统过程 </a:t>
            </a:r>
            <a:r>
              <a:rPr lang="en-US" altLang="zh-CN" sz="1800" dirty="0"/>
              <a:t>SP_SET_PARA_VALUE </a:t>
            </a:r>
            <a:r>
              <a:rPr lang="zh-CN" altLang="en-US" sz="1800" dirty="0"/>
              <a:t>来配置</a:t>
            </a:r>
            <a:r>
              <a:rPr lang="en-US" altLang="zh-CN" sz="1800" dirty="0"/>
              <a:t>PWD_POLICY </a:t>
            </a:r>
            <a:r>
              <a:rPr lang="zh-CN" altLang="en-US" sz="1800" dirty="0"/>
              <a:t>参数值。</a:t>
            </a:r>
            <a:endParaRPr lang="en-US" altLang="zh-CN" sz="1800" dirty="0"/>
          </a:p>
          <a:p>
            <a:pPr marL="0" indent="0">
              <a:buNone/>
            </a:pPr>
            <a:r>
              <a:rPr lang="zh-CN" altLang="en-US" sz="1800" dirty="0"/>
              <a:t>例如，将 </a:t>
            </a:r>
            <a:r>
              <a:rPr lang="en-US" altLang="zh-CN" sz="1800" dirty="0"/>
              <a:t>PWD_POLICY </a:t>
            </a:r>
            <a:r>
              <a:rPr lang="zh-CN" altLang="en-US" sz="1800" dirty="0"/>
              <a:t>置为</a:t>
            </a:r>
            <a:r>
              <a:rPr lang="en-US" altLang="zh-CN" sz="1800" dirty="0"/>
              <a:t>31</a:t>
            </a:r>
            <a:r>
              <a:rPr lang="zh-CN" altLang="en-US" sz="1800" dirty="0"/>
              <a:t>，同时修改文件和内存参数，由于 </a:t>
            </a:r>
            <a:r>
              <a:rPr lang="en-US" altLang="zh-CN" sz="1800" dirty="0"/>
              <a:t>PWD_POLICY </a:t>
            </a:r>
            <a:r>
              <a:rPr lang="zh-CN" altLang="en-US" sz="1800" dirty="0"/>
              <a:t>为动态</a:t>
            </a:r>
            <a:r>
              <a:rPr lang="en-US" altLang="zh-CN" sz="1800" dirty="0"/>
              <a:t>INI </a:t>
            </a:r>
            <a:r>
              <a:rPr lang="zh-CN" altLang="en-US" sz="1800" dirty="0"/>
              <a:t>参数，这样设置后新的参数值可以立即生效。</a:t>
            </a:r>
          </a:p>
          <a:p>
            <a:pPr marL="0" indent="0">
              <a:buNone/>
            </a:pPr>
            <a:r>
              <a:rPr lang="en-US" altLang="zh-CN" sz="1800" dirty="0"/>
              <a:t>SP_SET_PARA_VALUE(1,‘PWD_POLICY’,31);</a:t>
            </a:r>
          </a:p>
          <a:p>
            <a:pPr marL="0" indent="0">
              <a:buNone/>
            </a:pPr>
            <a:r>
              <a:rPr lang="en-US" altLang="zh-CN" sz="1800" dirty="0"/>
              <a:t>【</a:t>
            </a:r>
            <a:r>
              <a:rPr lang="zh-CN" altLang="en-US" sz="1800" dirty="0"/>
              <a:t>示例</a:t>
            </a:r>
            <a:r>
              <a:rPr lang="en-US" altLang="zh-CN" sz="1800" dirty="0"/>
              <a:t>7.2】 </a:t>
            </a:r>
            <a:r>
              <a:rPr lang="zh-CN" altLang="en-US" sz="1800" dirty="0"/>
              <a:t>创建用户名</a:t>
            </a:r>
            <a:r>
              <a:rPr lang="en-US" altLang="zh-CN" sz="1800" dirty="0"/>
              <a:t>TEST</a:t>
            </a:r>
            <a:r>
              <a:rPr lang="zh-CN" altLang="en-US" sz="1800" dirty="0"/>
              <a:t>、设定符合口令策略为</a:t>
            </a:r>
            <a:r>
              <a:rPr lang="en-US" altLang="zh-CN" sz="1800" dirty="0"/>
              <a:t>31</a:t>
            </a:r>
            <a:r>
              <a:rPr lang="zh-CN" altLang="en-US" sz="1800" dirty="0"/>
              <a:t>的密码。</a:t>
            </a:r>
          </a:p>
          <a:p>
            <a:pPr marL="0" indent="0">
              <a:buNone/>
            </a:pPr>
            <a:r>
              <a:rPr lang="en-US" altLang="zh-CN" sz="1800" dirty="0">
                <a:solidFill>
                  <a:srgbClr val="FF0000"/>
                </a:solidFill>
              </a:rPr>
              <a:t>CREATE USER TEST IDENTIFIED BY "TEST,123456";</a:t>
            </a:r>
          </a:p>
          <a:p>
            <a:pPr marL="0" indent="0">
              <a:buNone/>
            </a:pPr>
            <a:endParaRPr lang="en-US" altLang="zh-CN" sz="1800" dirty="0"/>
          </a:p>
          <a:p>
            <a:endParaRPr lang="zh-CN" altLang="en-US" sz="1800" dirty="0"/>
          </a:p>
        </p:txBody>
      </p:sp>
    </p:spTree>
    <p:extLst>
      <p:ext uri="{BB962C8B-B14F-4D97-AF65-F5344CB8AC3E}">
        <p14:creationId xmlns:p14="http://schemas.microsoft.com/office/powerpoint/2010/main" val="4079392038"/>
      </p:ext>
    </p:extLst>
  </p:cSld>
  <p:clrMapOvr>
    <a:masterClrMapping/>
  </p:clrMapOvr>
  <p:transition spd="med">
    <p:circl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00EB88F-4216-41BE-7F80-358B95FE1517}"/>
              </a:ext>
            </a:extLst>
          </p:cNvPr>
          <p:cNvSpPr>
            <a:spLocks noGrp="1"/>
          </p:cNvSpPr>
          <p:nvPr>
            <p:ph type="title"/>
          </p:nvPr>
        </p:nvSpPr>
        <p:spPr/>
        <p:txBody>
          <a:bodyPr/>
          <a:lstStyle/>
          <a:p>
            <a:r>
              <a:rPr lang="zh-CN" altLang="en-US" dirty="0"/>
              <a:t>附加说明</a:t>
            </a:r>
          </a:p>
        </p:txBody>
      </p:sp>
      <p:sp>
        <p:nvSpPr>
          <p:cNvPr id="3" name="内容占位符 2">
            <a:extLst>
              <a:ext uri="{FF2B5EF4-FFF2-40B4-BE49-F238E27FC236}">
                <a16:creationId xmlns:a16="http://schemas.microsoft.com/office/drawing/2014/main" id="{A0F103CB-3037-6667-4D70-979FF3B811AF}"/>
              </a:ext>
            </a:extLst>
          </p:cNvPr>
          <p:cNvSpPr>
            <a:spLocks noGrp="1"/>
          </p:cNvSpPr>
          <p:nvPr>
            <p:ph idx="1"/>
          </p:nvPr>
        </p:nvSpPr>
        <p:spPr/>
        <p:txBody>
          <a:bodyPr/>
          <a:lstStyle/>
          <a:p>
            <a:pPr marL="0" indent="0">
              <a:buNone/>
            </a:pPr>
            <a:r>
              <a:rPr lang="zh-CN" altLang="en-US" sz="1800" dirty="0"/>
              <a:t>（</a:t>
            </a:r>
            <a:r>
              <a:rPr lang="en-US" altLang="zh-CN" sz="1800" dirty="0"/>
              <a:t>1</a:t>
            </a:r>
            <a:r>
              <a:rPr lang="zh-CN" altLang="en-US" sz="1800" dirty="0"/>
              <a:t>）用户名在服务器中必须唯一；</a:t>
            </a:r>
          </a:p>
          <a:p>
            <a:pPr marL="0" indent="0">
              <a:buNone/>
            </a:pPr>
            <a:r>
              <a:rPr lang="zh-CN" altLang="en-US" sz="1800" dirty="0"/>
              <a:t>（</a:t>
            </a:r>
            <a:r>
              <a:rPr lang="en-US" altLang="zh-CN" sz="1800" dirty="0"/>
              <a:t>2</a:t>
            </a:r>
            <a:r>
              <a:rPr lang="zh-CN" altLang="en-US" sz="1800" dirty="0"/>
              <a:t>）用户口令以密文形式存储；</a:t>
            </a:r>
          </a:p>
          <a:p>
            <a:pPr marL="0" indent="0">
              <a:buNone/>
            </a:pPr>
            <a:r>
              <a:rPr lang="zh-CN" altLang="en-US" sz="1800" dirty="0"/>
              <a:t>（</a:t>
            </a:r>
            <a:r>
              <a:rPr lang="en-US" altLang="zh-CN" sz="1800" dirty="0"/>
              <a:t>3</a:t>
            </a:r>
            <a:r>
              <a:rPr lang="zh-CN" altLang="en-US" sz="1800" dirty="0"/>
              <a:t>）系统预先设置了三个用户，分别为</a:t>
            </a:r>
            <a:r>
              <a:rPr lang="en-US" altLang="zh-CN" sz="1800" dirty="0"/>
              <a:t>SYSDBA</a:t>
            </a:r>
            <a:r>
              <a:rPr lang="zh-CN" altLang="en-US" sz="1800" dirty="0"/>
              <a:t>、</a:t>
            </a:r>
            <a:r>
              <a:rPr lang="en-US" altLang="zh-CN" sz="1800" dirty="0"/>
              <a:t>SYSAUDITOR</a:t>
            </a:r>
            <a:r>
              <a:rPr lang="zh-CN" altLang="en-US" sz="1800" dirty="0"/>
              <a:t>和</a:t>
            </a:r>
            <a:r>
              <a:rPr lang="en-US" altLang="zh-CN" sz="1800" dirty="0"/>
              <a:t>SYSSSO</a:t>
            </a:r>
            <a:r>
              <a:rPr lang="zh-CN" altLang="en-US" sz="1800" dirty="0"/>
              <a:t>，其中</a:t>
            </a:r>
            <a:r>
              <a:rPr lang="en-US" altLang="zh-CN" sz="1800" dirty="0"/>
              <a:t>SYSDBA</a:t>
            </a:r>
            <a:r>
              <a:rPr lang="zh-CN" altLang="en-US" sz="1800" dirty="0"/>
              <a:t>是系统管理员，具备</a:t>
            </a:r>
            <a:r>
              <a:rPr lang="en-US" altLang="zh-CN" sz="1800" dirty="0"/>
              <a:t>DBA</a:t>
            </a:r>
            <a:r>
              <a:rPr lang="zh-CN" altLang="en-US" sz="1800" dirty="0"/>
              <a:t>角色；</a:t>
            </a:r>
            <a:r>
              <a:rPr lang="en-US" altLang="zh-CN" sz="1800" dirty="0"/>
              <a:t>SYSAUDITOR</a:t>
            </a:r>
            <a:r>
              <a:rPr lang="zh-CN" altLang="en-US" sz="1800" dirty="0"/>
              <a:t>是审计管理员，而</a:t>
            </a:r>
            <a:r>
              <a:rPr lang="en-US" altLang="zh-CN" sz="1800" dirty="0"/>
              <a:t>SYSSSO</a:t>
            </a:r>
            <a:r>
              <a:rPr lang="zh-CN" altLang="en-US" sz="1800" dirty="0"/>
              <a:t>为安全管理员；</a:t>
            </a:r>
          </a:p>
          <a:p>
            <a:pPr marL="0" indent="0">
              <a:buNone/>
            </a:pPr>
            <a:r>
              <a:rPr lang="zh-CN" altLang="en-US" sz="1800" dirty="0"/>
              <a:t>（</a:t>
            </a:r>
            <a:r>
              <a:rPr lang="en-US" altLang="zh-CN" sz="1800" dirty="0"/>
              <a:t>4</a:t>
            </a:r>
            <a:r>
              <a:rPr lang="zh-CN" altLang="en-US" sz="1800" dirty="0"/>
              <a:t>）</a:t>
            </a:r>
            <a:r>
              <a:rPr lang="en-US" altLang="zh-CN" sz="1800" dirty="0"/>
              <a:t>DM</a:t>
            </a:r>
            <a:r>
              <a:rPr lang="zh-CN" altLang="en-US" sz="1800" dirty="0"/>
              <a:t>提供三种身份验证模式来保护对服务器访问的安全，即数据库身份验证模式、外部身份验证模式和混合身份验证模式。数据库身份验证模式需要利用数据库口令；外部身份验证模式既支持基于操作系统</a:t>
            </a:r>
            <a:r>
              <a:rPr lang="en-US" altLang="zh-CN" sz="1800" dirty="0"/>
              <a:t>(OS)</a:t>
            </a:r>
            <a:r>
              <a:rPr lang="zh-CN" altLang="en-US" sz="1800" dirty="0"/>
              <a:t>的身份验证又提供口令管理策略；混合身份验证模式是同时支持数字证书和数据库身份的双重验证；</a:t>
            </a:r>
          </a:p>
          <a:p>
            <a:pPr marL="0" indent="0">
              <a:buNone/>
            </a:pPr>
            <a:endParaRPr lang="zh-CN" altLang="en-US" sz="1800" dirty="0"/>
          </a:p>
        </p:txBody>
      </p:sp>
    </p:spTree>
    <p:extLst>
      <p:ext uri="{BB962C8B-B14F-4D97-AF65-F5344CB8AC3E}">
        <p14:creationId xmlns:p14="http://schemas.microsoft.com/office/powerpoint/2010/main" val="2665667838"/>
      </p:ext>
    </p:extLst>
  </p:cSld>
  <p:clrMapOvr>
    <a:masterClrMapping/>
  </p:clrMapOvr>
  <p:transition spd="med">
    <p:circl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4">
            <a:extLst>
              <a:ext uri="{FF2B5EF4-FFF2-40B4-BE49-F238E27FC236}">
                <a16:creationId xmlns:a16="http://schemas.microsoft.com/office/drawing/2014/main" id="{941A751A-FD99-4EE8-BCC1-4EEFC1FF31B4}"/>
              </a:ext>
            </a:extLst>
          </p:cNvPr>
          <p:cNvSpPr>
            <a:spLocks noChangeArrowheads="1"/>
          </p:cNvSpPr>
          <p:nvPr/>
        </p:nvSpPr>
        <p:spPr bwMode="auto">
          <a:xfrm>
            <a:off x="554100" y="1448927"/>
            <a:ext cx="8026276" cy="14542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indent="200025" defTabSz="685800"/>
            <a:r>
              <a:rPr lang="zh-CN" altLang="zh-CN" sz="1800" dirty="0">
                <a:latin typeface="Times New Roman" panose="02020603050405020304" pitchFamily="18" charset="0"/>
                <a:cs typeface="Times New Roman" panose="02020603050405020304" pitchFamily="18" charset="0"/>
              </a:rPr>
              <a:t>【例</a:t>
            </a:r>
            <a:r>
              <a:rPr lang="en-US" altLang="zh-CN" sz="1800" dirty="0">
                <a:latin typeface="Times New Roman" panose="02020603050405020304" pitchFamily="18" charset="0"/>
                <a:cs typeface="Times New Roman" panose="02020603050405020304" pitchFamily="18" charset="0"/>
              </a:rPr>
              <a:t>】</a:t>
            </a:r>
            <a:r>
              <a:rPr lang="zh-CN" altLang="en-US" sz="1800" dirty="0">
                <a:latin typeface="Times New Roman" panose="02020603050405020304" pitchFamily="18" charset="0"/>
                <a:cs typeface="Times New Roman" panose="02020603050405020304" pitchFamily="18" charset="0"/>
              </a:rPr>
              <a:t>创建</a:t>
            </a:r>
            <a:r>
              <a:rPr lang="en-US" altLang="zh-CN" sz="1800" dirty="0">
                <a:latin typeface="Times New Roman" panose="02020603050405020304" pitchFamily="18" charset="0"/>
                <a:cs typeface="Times New Roman" panose="02020603050405020304" pitchFamily="18" charset="0"/>
              </a:rPr>
              <a:t>USER3</a:t>
            </a:r>
            <a:r>
              <a:rPr lang="zh-CN" altLang="en-US" sz="1800" dirty="0">
                <a:latin typeface="Times New Roman" panose="02020603050405020304" pitchFamily="18" charset="0"/>
                <a:cs typeface="Times New Roman" panose="02020603050405020304" pitchFamily="18" charset="0"/>
              </a:rPr>
              <a:t>用户，采用密码验证方式，口令为</a:t>
            </a:r>
            <a:r>
              <a:rPr lang="en-US" altLang="zh-CN" sz="1800" dirty="0">
                <a:latin typeface="Times New Roman" panose="02020603050405020304" pitchFamily="18" charset="0"/>
                <a:cs typeface="Times New Roman" panose="02020603050405020304" pitchFamily="18" charset="0"/>
              </a:rPr>
              <a:t>DMUSER123</a:t>
            </a:r>
            <a:r>
              <a:rPr lang="zh-CN" altLang="en-US" sz="1800" dirty="0">
                <a:latin typeface="Times New Roman" panose="02020603050405020304" pitchFamily="18" charset="0"/>
                <a:cs typeface="Times New Roman" panose="02020603050405020304" pitchFamily="18" charset="0"/>
              </a:rPr>
              <a:t>，使用表空间为</a:t>
            </a:r>
            <a:r>
              <a:rPr lang="en-US" altLang="zh-CN" sz="1800" dirty="0">
                <a:latin typeface="Times New Roman" panose="02020603050405020304" pitchFamily="18" charset="0"/>
                <a:cs typeface="Times New Roman" panose="02020603050405020304" pitchFamily="18" charset="0"/>
              </a:rPr>
              <a:t>TS1</a:t>
            </a:r>
            <a:r>
              <a:rPr lang="zh-CN" altLang="en-US" sz="1800" dirty="0">
                <a:latin typeface="Times New Roman" panose="02020603050405020304" pitchFamily="18" charset="0"/>
                <a:cs typeface="Times New Roman" panose="02020603050405020304" pitchFamily="18" charset="0"/>
              </a:rPr>
              <a:t>，会话持续期（会话超时）为</a:t>
            </a:r>
            <a:r>
              <a:rPr lang="en-US" altLang="zh-CN" sz="1800" dirty="0">
                <a:latin typeface="Times New Roman" panose="02020603050405020304" pitchFamily="18" charset="0"/>
                <a:cs typeface="Times New Roman" panose="02020603050405020304" pitchFamily="18" charset="0"/>
              </a:rPr>
              <a:t>3</a:t>
            </a:r>
            <a:r>
              <a:rPr lang="zh-CN" altLang="en-US" sz="1800" dirty="0">
                <a:latin typeface="Times New Roman" panose="02020603050405020304" pitchFamily="18" charset="0"/>
                <a:cs typeface="Times New Roman" panose="02020603050405020304" pitchFamily="18" charset="0"/>
              </a:rPr>
              <a:t>分钟。</a:t>
            </a:r>
            <a:endParaRPr lang="zh-CN" altLang="en-US" sz="1800" dirty="0"/>
          </a:p>
          <a:p>
            <a:pPr indent="200025" defTabSz="685800"/>
            <a:r>
              <a:rPr lang="zh-CN" altLang="en-US" sz="1800" b="1" dirty="0">
                <a:solidFill>
                  <a:srgbClr val="FF0000"/>
                </a:solidFill>
                <a:latin typeface="Times New Roman" panose="02020603050405020304" pitchFamily="18" charset="0"/>
                <a:cs typeface="Times New Roman" panose="02020603050405020304" pitchFamily="18" charset="0"/>
              </a:rPr>
              <a:t>操作步骤</a:t>
            </a:r>
            <a:r>
              <a:rPr lang="zh-CN" altLang="en-US" sz="1800" dirty="0">
                <a:latin typeface="Times New Roman" panose="02020603050405020304" pitchFamily="18" charset="0"/>
                <a:cs typeface="Times New Roman" panose="02020603050405020304" pitchFamily="18" charset="0"/>
              </a:rPr>
              <a:t>如下：</a:t>
            </a:r>
            <a:endParaRPr lang="zh-CN" altLang="en-US" sz="1800" dirty="0"/>
          </a:p>
          <a:p>
            <a:pPr indent="200025" defTabSz="685800"/>
            <a:r>
              <a:rPr lang="zh-CN" altLang="en-US" sz="1800" dirty="0">
                <a:latin typeface="Times New Roman" panose="02020603050405020304" pitchFamily="18" charset="0"/>
                <a:cs typeface="Times New Roman" panose="02020603050405020304" pitchFamily="18" charset="0"/>
              </a:rPr>
              <a:t>（</a:t>
            </a:r>
            <a:r>
              <a:rPr lang="en-US" altLang="zh-CN" sz="1800" dirty="0">
                <a:latin typeface="Times New Roman" panose="02020603050405020304" pitchFamily="18" charset="0"/>
                <a:cs typeface="Times New Roman" panose="02020603050405020304" pitchFamily="18" charset="0"/>
              </a:rPr>
              <a:t>1</a:t>
            </a:r>
            <a:r>
              <a:rPr lang="zh-CN" altLang="en-US" sz="1800" dirty="0">
                <a:latin typeface="Times New Roman" panose="02020603050405020304" pitchFamily="18" charset="0"/>
                <a:cs typeface="Times New Roman" panose="02020603050405020304" pitchFamily="18" charset="0"/>
              </a:rPr>
              <a:t>）右键点击管理用户，在弹出菜单中选择“新建用户</a:t>
            </a:r>
            <a:r>
              <a:rPr lang="en-US" altLang="zh-CN" sz="1800" dirty="0">
                <a:latin typeface="Times New Roman" panose="02020603050405020304" pitchFamily="18" charset="0"/>
                <a:cs typeface="Times New Roman" panose="02020603050405020304" pitchFamily="18" charset="0"/>
              </a:rPr>
              <a:t>(</a:t>
            </a:r>
            <a:r>
              <a:rPr lang="en-US" altLang="zh-CN" sz="1800" u="sng" dirty="0">
                <a:latin typeface="Times New Roman" panose="02020603050405020304" pitchFamily="18" charset="0"/>
                <a:cs typeface="Times New Roman" panose="02020603050405020304" pitchFamily="18" charset="0"/>
              </a:rPr>
              <a:t>N</a:t>
            </a:r>
            <a:r>
              <a:rPr lang="en-US" altLang="zh-CN" sz="1800" dirty="0">
                <a:latin typeface="Times New Roman" panose="02020603050405020304" pitchFamily="18" charset="0"/>
                <a:cs typeface="Times New Roman" panose="02020603050405020304" pitchFamily="18" charset="0"/>
              </a:rPr>
              <a:t>)…”</a:t>
            </a:r>
            <a:r>
              <a:rPr lang="zh-CN" altLang="en-US" sz="1800" dirty="0">
                <a:latin typeface="Times New Roman" panose="02020603050405020304" pitchFamily="18" charset="0"/>
                <a:cs typeface="Times New Roman" panose="02020603050405020304" pitchFamily="18" charset="0"/>
              </a:rPr>
              <a:t>菜单项，打开新建用户对话框，如图所示。</a:t>
            </a:r>
            <a:endParaRPr lang="zh-CN" altLang="en-US" sz="1800" dirty="0"/>
          </a:p>
        </p:txBody>
      </p:sp>
      <p:pic>
        <p:nvPicPr>
          <p:cNvPr id="11" name="图片 10">
            <a:extLst>
              <a:ext uri="{FF2B5EF4-FFF2-40B4-BE49-F238E27FC236}">
                <a16:creationId xmlns:a16="http://schemas.microsoft.com/office/drawing/2014/main" id="{C06C902A-83AD-4CAF-874D-A346B91A0BFC}"/>
              </a:ext>
            </a:extLst>
          </p:cNvPr>
          <p:cNvPicPr>
            <a:picLocks noChangeAspect="1"/>
          </p:cNvPicPr>
          <p:nvPr/>
        </p:nvPicPr>
        <p:blipFill>
          <a:blip r:embed="rId2"/>
          <a:stretch>
            <a:fillRect/>
          </a:stretch>
        </p:blipFill>
        <p:spPr>
          <a:xfrm>
            <a:off x="723762" y="3284984"/>
            <a:ext cx="3873818" cy="2183628"/>
          </a:xfrm>
          <a:prstGeom prst="rect">
            <a:avLst/>
          </a:prstGeom>
        </p:spPr>
      </p:pic>
      <p:pic>
        <p:nvPicPr>
          <p:cNvPr id="12" name="图片 11">
            <a:extLst>
              <a:ext uri="{FF2B5EF4-FFF2-40B4-BE49-F238E27FC236}">
                <a16:creationId xmlns:a16="http://schemas.microsoft.com/office/drawing/2014/main" id="{7BBB17B1-15D0-4FFC-998B-791F90EB71C3}"/>
              </a:ext>
            </a:extLst>
          </p:cNvPr>
          <p:cNvPicPr>
            <a:picLocks noChangeAspect="1"/>
          </p:cNvPicPr>
          <p:nvPr/>
        </p:nvPicPr>
        <p:blipFill>
          <a:blip r:embed="rId3"/>
          <a:stretch>
            <a:fillRect/>
          </a:stretch>
        </p:blipFill>
        <p:spPr>
          <a:xfrm>
            <a:off x="5220072" y="3140968"/>
            <a:ext cx="3114675" cy="2672936"/>
          </a:xfrm>
          <a:prstGeom prst="rect">
            <a:avLst/>
          </a:prstGeom>
        </p:spPr>
      </p:pic>
      <p:sp>
        <p:nvSpPr>
          <p:cNvPr id="7" name="标题 1">
            <a:extLst>
              <a:ext uri="{FF2B5EF4-FFF2-40B4-BE49-F238E27FC236}">
                <a16:creationId xmlns:a16="http://schemas.microsoft.com/office/drawing/2014/main" id="{A7CC6197-72A9-8060-E376-AA28874F4E2E}"/>
              </a:ext>
            </a:extLst>
          </p:cNvPr>
          <p:cNvSpPr txBox="1">
            <a:spLocks/>
          </p:cNvSpPr>
          <p:nvPr/>
        </p:nvSpPr>
        <p:spPr>
          <a:xfrm>
            <a:off x="304800" y="350838"/>
            <a:ext cx="8305800" cy="563562"/>
          </a:xfrm>
          <a:prstGeom prst="rect">
            <a:avLst/>
          </a:prstGeom>
          <a:noFill/>
          <a:ln w="9525">
            <a:noFill/>
          </a:ln>
        </p:spPr>
        <p:txBody>
          <a:bodyPr anchor="b" anchorCtr="0"/>
          <a:lstStyle>
            <a:lvl1pPr algn="l" rtl="0" eaLnBrk="0" fontAlgn="base" hangingPunct="0">
              <a:spcBef>
                <a:spcPct val="0"/>
              </a:spcBef>
              <a:spcAft>
                <a:spcPct val="0"/>
              </a:spcAft>
              <a:defRPr sz="4500" b="1" kern="1200">
                <a:solidFill>
                  <a:schemeClr val="bg1"/>
                </a:solidFill>
                <a:latin typeface="+mj-lt"/>
                <a:ea typeface="+mj-ea"/>
                <a:cs typeface="+mj-cs"/>
              </a:defRPr>
            </a:lvl1pPr>
            <a:lvl2pPr algn="l"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36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36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36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3600" b="1">
                <a:solidFill>
                  <a:schemeClr val="bg1"/>
                </a:solidFill>
                <a:latin typeface="Arial" panose="020B0604020202020204" pitchFamily="34" charset="0"/>
                <a:ea typeface="宋体" panose="02010600030101010101" pitchFamily="2" charset="-122"/>
              </a:defRPr>
            </a:lvl9pPr>
          </a:lstStyle>
          <a:p>
            <a:pPr>
              <a:buFontTx/>
            </a:pPr>
            <a:r>
              <a:rPr lang="zh-CN" altLang="en-US" dirty="0"/>
              <a:t>用管理工具创建用户</a:t>
            </a:r>
          </a:p>
        </p:txBody>
      </p:sp>
    </p:spTree>
    <p:extLst>
      <p:ext uri="{BB962C8B-B14F-4D97-AF65-F5344CB8AC3E}">
        <p14:creationId xmlns:p14="http://schemas.microsoft.com/office/powerpoint/2010/main" val="665521783"/>
      </p:ext>
    </p:extLst>
  </p:cSld>
  <p:clrMapOvr>
    <a:masterClrMapping/>
  </p:clrMapOvr>
  <p:transition spd="med">
    <p:circl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
            <a:extLst>
              <a:ext uri="{FF2B5EF4-FFF2-40B4-BE49-F238E27FC236}">
                <a16:creationId xmlns:a16="http://schemas.microsoft.com/office/drawing/2014/main" id="{283C3859-2790-4D13-9908-6ECC16981EE2}"/>
              </a:ext>
            </a:extLst>
          </p:cNvPr>
          <p:cNvSpPr>
            <a:spLocks noChangeArrowheads="1"/>
          </p:cNvSpPr>
          <p:nvPr/>
        </p:nvSpPr>
        <p:spPr bwMode="auto">
          <a:xfrm>
            <a:off x="304800" y="2271355"/>
            <a:ext cx="3929063" cy="18594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indent="200025" defTabSz="685800" eaLnBrk="0" hangingPunct="0">
              <a:spcBef>
                <a:spcPts val="450"/>
              </a:spcBef>
              <a:spcAft>
                <a:spcPts val="450"/>
              </a:spcAft>
            </a:pPr>
            <a:r>
              <a:rPr lang="zh-CN" altLang="zh-CN" sz="1800" dirty="0">
                <a:solidFill>
                  <a:schemeClr val="tx1"/>
                </a:solidFill>
                <a:latin typeface="Times New Roman" panose="02020603050405020304" pitchFamily="18" charset="0"/>
                <a:cs typeface="Times New Roman" panose="02020603050405020304" pitchFamily="18" charset="0"/>
              </a:rPr>
              <a:t>（</a:t>
            </a:r>
            <a:r>
              <a:rPr lang="en-US" altLang="zh-CN" sz="1800" dirty="0">
                <a:solidFill>
                  <a:schemeClr val="tx1"/>
                </a:solidFill>
                <a:latin typeface="Times New Roman" panose="02020603050405020304" pitchFamily="18" charset="0"/>
                <a:cs typeface="Times New Roman" panose="02020603050405020304" pitchFamily="18" charset="0"/>
              </a:rPr>
              <a:t>2</a:t>
            </a:r>
            <a:r>
              <a:rPr lang="zh-CN" altLang="en-US" sz="1800" dirty="0">
                <a:solidFill>
                  <a:schemeClr val="tx1"/>
                </a:solidFill>
                <a:latin typeface="Times New Roman" panose="02020603050405020304" pitchFamily="18" charset="0"/>
                <a:cs typeface="Times New Roman" panose="02020603050405020304" pitchFamily="18" charset="0"/>
              </a:rPr>
              <a:t>）用户名设置为</a:t>
            </a:r>
            <a:r>
              <a:rPr lang="en-US" altLang="zh-CN" sz="1800" dirty="0">
                <a:solidFill>
                  <a:schemeClr val="tx1"/>
                </a:solidFill>
                <a:latin typeface="Times New Roman" panose="02020603050405020304" pitchFamily="18" charset="0"/>
                <a:cs typeface="Times New Roman" panose="02020603050405020304" pitchFamily="18" charset="0"/>
              </a:rPr>
              <a:t>USER3</a:t>
            </a:r>
            <a:r>
              <a:rPr lang="zh-CN" altLang="en-US" sz="1800" dirty="0">
                <a:solidFill>
                  <a:schemeClr val="tx1"/>
                </a:solidFill>
                <a:latin typeface="Times New Roman" panose="02020603050405020304" pitchFamily="18" charset="0"/>
                <a:cs typeface="Times New Roman" panose="02020603050405020304" pitchFamily="18" charset="0"/>
              </a:rPr>
              <a:t>，连接验证方式选择为密码验证，密码为</a:t>
            </a:r>
            <a:r>
              <a:rPr lang="en-US" altLang="zh-CN" sz="1800" dirty="0">
                <a:solidFill>
                  <a:schemeClr val="tx1"/>
                </a:solidFill>
                <a:latin typeface="Times New Roman" panose="02020603050405020304" pitchFamily="18" charset="0"/>
                <a:cs typeface="Times New Roman" panose="02020603050405020304" pitchFamily="18" charset="0"/>
              </a:rPr>
              <a:t>DMUSER123</a:t>
            </a:r>
            <a:r>
              <a:rPr lang="zh-CN" altLang="en-US" sz="1800" dirty="0">
                <a:solidFill>
                  <a:schemeClr val="tx1"/>
                </a:solidFill>
                <a:latin typeface="Times New Roman" panose="02020603050405020304" pitchFamily="18" charset="0"/>
                <a:cs typeface="Times New Roman" panose="02020603050405020304" pitchFamily="18" charset="0"/>
              </a:rPr>
              <a:t>，表空间为</a:t>
            </a:r>
            <a:r>
              <a:rPr lang="en-US" altLang="zh-CN" sz="1800" dirty="0">
                <a:solidFill>
                  <a:schemeClr val="tx1"/>
                </a:solidFill>
                <a:latin typeface="Times New Roman" panose="02020603050405020304" pitchFamily="18" charset="0"/>
                <a:cs typeface="Times New Roman" panose="02020603050405020304" pitchFamily="18" charset="0"/>
              </a:rPr>
              <a:t>TS1</a:t>
            </a:r>
            <a:r>
              <a:rPr lang="zh-CN" altLang="en-US" sz="1800" dirty="0">
                <a:solidFill>
                  <a:schemeClr val="tx1"/>
                </a:solidFill>
                <a:latin typeface="Times New Roman" panose="02020603050405020304" pitchFamily="18" charset="0"/>
                <a:cs typeface="Times New Roman" panose="02020603050405020304" pitchFamily="18" charset="0"/>
              </a:rPr>
              <a:t>。</a:t>
            </a:r>
            <a:endParaRPr lang="zh-CN" altLang="en-US" sz="1800" dirty="0">
              <a:solidFill>
                <a:schemeClr val="tx1"/>
              </a:solidFill>
            </a:endParaRPr>
          </a:p>
          <a:p>
            <a:pPr indent="200025" defTabSz="685800" eaLnBrk="0" hangingPunct="0">
              <a:spcBef>
                <a:spcPts val="450"/>
              </a:spcBef>
              <a:spcAft>
                <a:spcPts val="450"/>
              </a:spcAft>
            </a:pPr>
            <a:r>
              <a:rPr lang="zh-CN" altLang="en-US" sz="1800" dirty="0">
                <a:solidFill>
                  <a:schemeClr val="tx1"/>
                </a:solidFill>
                <a:latin typeface="Times New Roman" panose="02020603050405020304" pitchFamily="18" charset="0"/>
                <a:cs typeface="Times New Roman" panose="02020603050405020304" pitchFamily="18" charset="0"/>
              </a:rPr>
              <a:t>（</a:t>
            </a:r>
            <a:r>
              <a:rPr lang="en-US" altLang="zh-CN" sz="1800" dirty="0">
                <a:solidFill>
                  <a:schemeClr val="tx1"/>
                </a:solidFill>
                <a:latin typeface="Times New Roman" panose="02020603050405020304" pitchFamily="18" charset="0"/>
                <a:cs typeface="Times New Roman" panose="02020603050405020304" pitchFamily="18" charset="0"/>
              </a:rPr>
              <a:t>3</a:t>
            </a:r>
            <a:r>
              <a:rPr lang="zh-CN" altLang="en-US" sz="1800" dirty="0">
                <a:solidFill>
                  <a:schemeClr val="tx1"/>
                </a:solidFill>
                <a:latin typeface="Times New Roman" panose="02020603050405020304" pitchFamily="18" charset="0"/>
                <a:cs typeface="Times New Roman" panose="02020603050405020304" pitchFamily="18" charset="0"/>
              </a:rPr>
              <a:t>）选择“资源限制”页面，如图所示，勾选会话持续期限制，限制为</a:t>
            </a:r>
            <a:r>
              <a:rPr lang="en-US" altLang="zh-CN" sz="1800" dirty="0">
                <a:solidFill>
                  <a:schemeClr val="tx1"/>
                </a:solidFill>
                <a:latin typeface="Times New Roman" panose="02020603050405020304" pitchFamily="18" charset="0"/>
                <a:cs typeface="Times New Roman" panose="02020603050405020304" pitchFamily="18" charset="0"/>
              </a:rPr>
              <a:t>3</a:t>
            </a:r>
            <a:r>
              <a:rPr lang="zh-CN" altLang="en-US" sz="1800" dirty="0">
                <a:solidFill>
                  <a:schemeClr val="tx1"/>
                </a:solidFill>
                <a:latin typeface="Times New Roman" panose="02020603050405020304" pitchFamily="18" charset="0"/>
                <a:cs typeface="Times New Roman" panose="02020603050405020304" pitchFamily="18" charset="0"/>
              </a:rPr>
              <a:t>分钟。其它参数忽略，不勾选。</a:t>
            </a:r>
            <a:endParaRPr lang="zh-CN" altLang="en-US" sz="1800" dirty="0">
              <a:solidFill>
                <a:schemeClr val="tx1"/>
              </a:solidFill>
            </a:endParaRPr>
          </a:p>
        </p:txBody>
      </p:sp>
      <p:pic>
        <p:nvPicPr>
          <p:cNvPr id="4" name="图片 3">
            <a:extLst>
              <a:ext uri="{FF2B5EF4-FFF2-40B4-BE49-F238E27FC236}">
                <a16:creationId xmlns:a16="http://schemas.microsoft.com/office/drawing/2014/main" id="{33F2690D-9ABA-47DF-AD61-B42FB36165B1}"/>
              </a:ext>
            </a:extLst>
          </p:cNvPr>
          <p:cNvPicPr>
            <a:picLocks noChangeAspect="1"/>
          </p:cNvPicPr>
          <p:nvPr/>
        </p:nvPicPr>
        <p:blipFill>
          <a:blip r:embed="rId2"/>
          <a:stretch>
            <a:fillRect/>
          </a:stretch>
        </p:blipFill>
        <p:spPr>
          <a:xfrm>
            <a:off x="4879617" y="1848241"/>
            <a:ext cx="3714750" cy="3161518"/>
          </a:xfrm>
          <a:prstGeom prst="rect">
            <a:avLst/>
          </a:prstGeom>
        </p:spPr>
      </p:pic>
      <p:sp>
        <p:nvSpPr>
          <p:cNvPr id="7" name="标题 1">
            <a:extLst>
              <a:ext uri="{FF2B5EF4-FFF2-40B4-BE49-F238E27FC236}">
                <a16:creationId xmlns:a16="http://schemas.microsoft.com/office/drawing/2014/main" id="{29716DF9-4F87-3BFC-EB4D-23BF51AF4D49}"/>
              </a:ext>
            </a:extLst>
          </p:cNvPr>
          <p:cNvSpPr txBox="1">
            <a:spLocks/>
          </p:cNvSpPr>
          <p:nvPr/>
        </p:nvSpPr>
        <p:spPr>
          <a:xfrm>
            <a:off x="304800" y="350838"/>
            <a:ext cx="8305800" cy="563562"/>
          </a:xfrm>
          <a:prstGeom prst="rect">
            <a:avLst/>
          </a:prstGeom>
          <a:noFill/>
          <a:ln w="9525">
            <a:noFill/>
          </a:ln>
        </p:spPr>
        <p:txBody>
          <a:bodyPr anchor="b" anchorCtr="0"/>
          <a:lstStyle>
            <a:lvl1pPr algn="l" rtl="0" eaLnBrk="0" fontAlgn="base" hangingPunct="0">
              <a:spcBef>
                <a:spcPct val="0"/>
              </a:spcBef>
              <a:spcAft>
                <a:spcPct val="0"/>
              </a:spcAft>
              <a:defRPr sz="4500" b="1" kern="1200">
                <a:solidFill>
                  <a:schemeClr val="bg1"/>
                </a:solidFill>
                <a:latin typeface="+mj-lt"/>
                <a:ea typeface="+mj-ea"/>
                <a:cs typeface="+mj-cs"/>
              </a:defRPr>
            </a:lvl1pPr>
            <a:lvl2pPr algn="l"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36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36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36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3600" b="1">
                <a:solidFill>
                  <a:schemeClr val="bg1"/>
                </a:solidFill>
                <a:latin typeface="Arial" panose="020B0604020202020204" pitchFamily="34" charset="0"/>
                <a:ea typeface="宋体" panose="02010600030101010101" pitchFamily="2" charset="-122"/>
              </a:defRPr>
            </a:lvl9pPr>
          </a:lstStyle>
          <a:p>
            <a:pPr>
              <a:buFontTx/>
            </a:pPr>
            <a:r>
              <a:rPr lang="zh-CN" altLang="en-US" dirty="0"/>
              <a:t>用管理工具创建用户</a:t>
            </a:r>
          </a:p>
        </p:txBody>
      </p:sp>
    </p:spTree>
    <p:extLst>
      <p:ext uri="{BB962C8B-B14F-4D97-AF65-F5344CB8AC3E}">
        <p14:creationId xmlns:p14="http://schemas.microsoft.com/office/powerpoint/2010/main" val="479796206"/>
      </p:ext>
    </p:extLst>
  </p:cSld>
  <p:clrMapOvr>
    <a:masterClrMapping/>
  </p:clrMapOvr>
  <p:transition spd="med">
    <p:circl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34D85C8-7A97-B8A1-4FBA-5BC1FE6A496B}"/>
              </a:ext>
            </a:extLst>
          </p:cNvPr>
          <p:cNvSpPr>
            <a:spLocks noGrp="1"/>
          </p:cNvSpPr>
          <p:nvPr>
            <p:ph type="title"/>
          </p:nvPr>
        </p:nvSpPr>
        <p:spPr/>
        <p:txBody>
          <a:bodyPr/>
          <a:lstStyle/>
          <a:p>
            <a:r>
              <a:rPr lang="zh-CN" altLang="en-US" dirty="0"/>
              <a:t>（</a:t>
            </a:r>
            <a:r>
              <a:rPr lang="en-US" altLang="zh-CN" dirty="0"/>
              <a:t>2</a:t>
            </a:r>
            <a:r>
              <a:rPr lang="zh-CN" altLang="en-US" dirty="0"/>
              <a:t>）修改用户</a:t>
            </a:r>
          </a:p>
        </p:txBody>
      </p:sp>
      <p:sp>
        <p:nvSpPr>
          <p:cNvPr id="4" name="圆角矩形 80">
            <a:extLst>
              <a:ext uri="{FF2B5EF4-FFF2-40B4-BE49-F238E27FC236}">
                <a16:creationId xmlns:a16="http://schemas.microsoft.com/office/drawing/2014/main" id="{7C383285-EA99-1516-E3B6-7AB3977F68D8}"/>
              </a:ext>
            </a:extLst>
          </p:cNvPr>
          <p:cNvSpPr/>
          <p:nvPr/>
        </p:nvSpPr>
        <p:spPr>
          <a:xfrm>
            <a:off x="218509" y="2348880"/>
            <a:ext cx="8706981" cy="3444743"/>
          </a:xfrm>
          <a:prstGeom prst="roundRect">
            <a:avLst>
              <a:gd name="adj" fmla="val 11520"/>
            </a:avLst>
          </a:prstGeom>
          <a:solidFill>
            <a:srgbClr val="F3F3F3"/>
          </a:soli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思源黑体" panose="020B0500000000000000" pitchFamily="34" charset="-122"/>
              <a:ea typeface="思源黑体" panose="020B0500000000000000" pitchFamily="34" charset="-122"/>
            </a:endParaRPr>
          </a:p>
        </p:txBody>
      </p:sp>
      <p:sp>
        <p:nvSpPr>
          <p:cNvPr id="5" name="矩形 4">
            <a:extLst>
              <a:ext uri="{FF2B5EF4-FFF2-40B4-BE49-F238E27FC236}">
                <a16:creationId xmlns:a16="http://schemas.microsoft.com/office/drawing/2014/main" id="{69506074-4BEE-AFA8-4453-0E3C4CA4C3AA}"/>
              </a:ext>
            </a:extLst>
          </p:cNvPr>
          <p:cNvSpPr/>
          <p:nvPr/>
        </p:nvSpPr>
        <p:spPr>
          <a:xfrm>
            <a:off x="296505" y="2348880"/>
            <a:ext cx="8353093" cy="2976900"/>
          </a:xfrm>
          <a:prstGeom prst="rect">
            <a:avLst/>
          </a:prstGeom>
        </p:spPr>
        <p:txBody>
          <a:bodyPr wrap="square" lIns="91816" tIns="45908" rIns="91816" bIns="45908">
            <a:spAutoFit/>
          </a:bodyPr>
          <a:lstStyle/>
          <a:p>
            <a:pPr indent="266700" algn="just">
              <a:lnSpc>
                <a:spcPts val="3500"/>
              </a:lnSpc>
              <a:spcBef>
                <a:spcPts val="780"/>
              </a:spcBef>
              <a:spcAft>
                <a:spcPts val="1200"/>
              </a:spcAft>
            </a:pPr>
            <a:r>
              <a:rPr lang="zh-CN" altLang="zh-CN" sz="1800" b="1" kern="100" dirty="0">
                <a:solidFill>
                  <a:srgbClr val="0000FF"/>
                </a:solidFill>
                <a:effectLst/>
                <a:latin typeface="Times New Roman" panose="02020603050405020304" pitchFamily="18" charset="0"/>
                <a:ea typeface="楷体_GB2312"/>
              </a:rPr>
              <a:t>（</a:t>
            </a:r>
            <a:r>
              <a:rPr lang="en-US" altLang="zh-CN" sz="1800" b="1" kern="100" dirty="0">
                <a:solidFill>
                  <a:srgbClr val="0000FF"/>
                </a:solidFill>
                <a:effectLst/>
                <a:latin typeface="Times New Roman" panose="02020603050405020304" pitchFamily="18" charset="0"/>
                <a:ea typeface="楷体_GB2312"/>
              </a:rPr>
              <a:t>1</a:t>
            </a:r>
            <a:r>
              <a:rPr lang="zh-CN" altLang="zh-CN" sz="1800" b="1" kern="100" dirty="0">
                <a:solidFill>
                  <a:srgbClr val="0000FF"/>
                </a:solidFill>
                <a:effectLst/>
                <a:latin typeface="Times New Roman" panose="02020603050405020304" pitchFamily="18" charset="0"/>
                <a:ea typeface="楷体_GB2312"/>
              </a:rPr>
              <a:t>）语法格式</a:t>
            </a:r>
          </a:p>
          <a:p>
            <a:pPr indent="266700" algn="just">
              <a:lnSpc>
                <a:spcPts val="3500"/>
              </a:lnSpc>
            </a:pPr>
            <a:r>
              <a:rPr lang="zh-CN" altLang="zh-CN" sz="1800" kern="100" dirty="0">
                <a:solidFill>
                  <a:srgbClr val="0000FF"/>
                </a:solidFill>
                <a:effectLst/>
                <a:latin typeface="Times New Roman" panose="02020603050405020304" pitchFamily="18" charset="0"/>
                <a:ea typeface="宋体" panose="02010600030101010101" pitchFamily="2" charset="-122"/>
              </a:rPr>
              <a:t>修改用户的的</a:t>
            </a:r>
            <a:r>
              <a:rPr lang="en-US" altLang="zh-CN" sz="1800" kern="100" dirty="0">
                <a:solidFill>
                  <a:srgbClr val="0000FF"/>
                </a:solidFill>
                <a:effectLst/>
                <a:latin typeface="Times New Roman" panose="02020603050405020304" pitchFamily="18" charset="0"/>
                <a:ea typeface="宋体" panose="02010600030101010101" pitchFamily="2" charset="-122"/>
              </a:rPr>
              <a:t>SQL</a:t>
            </a:r>
            <a:r>
              <a:rPr lang="zh-CN" altLang="zh-CN" sz="1800" kern="100" dirty="0">
                <a:solidFill>
                  <a:srgbClr val="0000FF"/>
                </a:solidFill>
                <a:effectLst/>
                <a:latin typeface="Times New Roman" panose="02020603050405020304" pitchFamily="18" charset="0"/>
                <a:ea typeface="宋体" panose="02010600030101010101" pitchFamily="2" charset="-122"/>
              </a:rPr>
              <a:t>命令格式如下：</a:t>
            </a:r>
          </a:p>
          <a:p>
            <a:pPr algn="just" latinLnBrk="1">
              <a:lnSpc>
                <a:spcPts val="3500"/>
              </a:lnSpc>
              <a:spcBef>
                <a:spcPts val="600"/>
              </a:spcBef>
              <a:spcAft>
                <a:spcPts val="600"/>
              </a:spcAft>
            </a:pPr>
            <a:r>
              <a:rPr lang="en-US" altLang="zh-CN" sz="18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ALTER USER &lt;</a:t>
            </a:r>
            <a:r>
              <a:rPr lang="zh-CN" altLang="zh-CN" sz="18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用户名</a:t>
            </a:r>
            <a:r>
              <a:rPr lang="en-US" altLang="zh-CN" sz="18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&gt; [IDENTIFIED &lt;</a:t>
            </a:r>
            <a:r>
              <a:rPr lang="zh-CN" altLang="zh-CN" sz="18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身份验证模式</a:t>
            </a:r>
            <a:r>
              <a:rPr lang="en-US" altLang="zh-CN" sz="18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&gt;] [PASSWORD_POLICY &lt;</a:t>
            </a:r>
            <a:r>
              <a:rPr lang="zh-CN" altLang="zh-CN" sz="18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口令策略</a:t>
            </a:r>
            <a:r>
              <a:rPr lang="en-US" altLang="zh-CN" sz="18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&gt;] [&lt;</a:t>
            </a:r>
            <a:r>
              <a:rPr lang="zh-CN" altLang="zh-CN" sz="18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锁定子句</a:t>
            </a:r>
            <a:r>
              <a:rPr lang="en-US" altLang="zh-CN" sz="18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&gt;] [&lt;</a:t>
            </a:r>
            <a:r>
              <a:rPr lang="zh-CN" altLang="zh-CN" sz="18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存储加密密钥</a:t>
            </a:r>
            <a:r>
              <a:rPr lang="en-US" altLang="zh-CN" sz="18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&gt;] [&lt;</a:t>
            </a:r>
            <a:r>
              <a:rPr lang="zh-CN" altLang="zh-CN" sz="18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空间限制子句</a:t>
            </a:r>
            <a:r>
              <a:rPr lang="en-US" altLang="zh-CN" sz="18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&gt;] [&lt;</a:t>
            </a:r>
            <a:r>
              <a:rPr lang="zh-CN" altLang="zh-CN" sz="18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只读标志</a:t>
            </a:r>
            <a:r>
              <a:rPr lang="en-US" altLang="zh-CN" sz="18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&gt;][&lt;</a:t>
            </a:r>
            <a:r>
              <a:rPr lang="zh-CN" altLang="zh-CN" sz="18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资源限制子句</a:t>
            </a:r>
            <a:r>
              <a:rPr lang="en-US" altLang="zh-CN" sz="18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&gt;][&lt;</a:t>
            </a:r>
            <a:r>
              <a:rPr lang="zh-CN" altLang="zh-CN" sz="18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允许</a:t>
            </a:r>
            <a:r>
              <a:rPr lang="en-US" altLang="zh-CN" sz="18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 IP </a:t>
            </a:r>
            <a:r>
              <a:rPr lang="zh-CN" altLang="zh-CN" sz="18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子句</a:t>
            </a:r>
            <a:r>
              <a:rPr lang="en-US" altLang="zh-CN" sz="18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&gt;][&lt;</a:t>
            </a:r>
            <a:r>
              <a:rPr lang="zh-CN" altLang="zh-CN" sz="18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禁止</a:t>
            </a:r>
            <a:r>
              <a:rPr lang="en-US" altLang="zh-CN" sz="18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 IP </a:t>
            </a:r>
            <a:r>
              <a:rPr lang="zh-CN" altLang="zh-CN" sz="18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子句</a:t>
            </a:r>
            <a:r>
              <a:rPr lang="en-US" altLang="zh-CN" sz="18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&gt;][&lt;</a:t>
            </a:r>
            <a:r>
              <a:rPr lang="zh-CN" altLang="zh-CN" sz="18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允许时间子句</a:t>
            </a:r>
            <a:r>
              <a:rPr lang="en-US" altLang="zh-CN" sz="18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&gt;][&lt;</a:t>
            </a:r>
            <a:r>
              <a:rPr lang="zh-CN" altLang="zh-CN" sz="18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禁止时间子句</a:t>
            </a:r>
            <a:r>
              <a:rPr lang="en-US" altLang="zh-CN" sz="18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&gt;][&lt; TABLESPACE </a:t>
            </a:r>
            <a:r>
              <a:rPr lang="zh-CN" altLang="zh-CN" sz="18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子句</a:t>
            </a:r>
            <a:r>
              <a:rPr lang="en-US" altLang="zh-CN" sz="18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&gt;]</a:t>
            </a:r>
            <a:endParaRPr lang="zh-CN" altLang="zh-CN" sz="18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endParaRPr>
          </a:p>
        </p:txBody>
      </p:sp>
      <p:sp>
        <p:nvSpPr>
          <p:cNvPr id="6" name="文本框 5">
            <a:extLst>
              <a:ext uri="{FF2B5EF4-FFF2-40B4-BE49-F238E27FC236}">
                <a16:creationId xmlns:a16="http://schemas.microsoft.com/office/drawing/2014/main" id="{919297A9-5634-3D32-DBF3-348FD576B68C}"/>
              </a:ext>
            </a:extLst>
          </p:cNvPr>
          <p:cNvSpPr txBox="1"/>
          <p:nvPr/>
        </p:nvSpPr>
        <p:spPr>
          <a:xfrm>
            <a:off x="-79647" y="1318927"/>
            <a:ext cx="9027399" cy="769441"/>
          </a:xfrm>
          <a:prstGeom prst="rect">
            <a:avLst/>
          </a:prstGeom>
          <a:noFill/>
        </p:spPr>
        <p:txBody>
          <a:bodyPr wrap="square">
            <a:spAutoFit/>
          </a:bodyPr>
          <a:lstStyle/>
          <a:p>
            <a:pPr indent="534988" algn="just">
              <a:spcBef>
                <a:spcPts val="600"/>
              </a:spcBef>
              <a:spcAft>
                <a:spcPts val="600"/>
              </a:spcAft>
            </a:pPr>
            <a:r>
              <a:rPr lang="zh-CN" altLang="zh-CN" sz="2200" b="1" kern="100" dirty="0">
                <a:solidFill>
                  <a:srgbClr val="0000FF"/>
                </a:solidFill>
                <a:latin typeface="Courier New" panose="02070309020205020404" pitchFamily="49" charset="0"/>
                <a:cs typeface="Courier New" panose="02070309020205020404" pitchFamily="49" charset="0"/>
              </a:rPr>
              <a:t>在数据库使用过程中，我们可能需要修改用户的登录密码，修改用户默认表空间等。可以采用</a:t>
            </a:r>
            <a:r>
              <a:rPr lang="en-US" altLang="zh-CN" sz="2200" b="1" kern="100" dirty="0">
                <a:solidFill>
                  <a:srgbClr val="0000FF"/>
                </a:solidFill>
                <a:latin typeface="Courier New" panose="02070309020205020404" pitchFamily="49" charset="0"/>
                <a:cs typeface="Courier New" panose="02070309020205020404" pitchFamily="49" charset="0"/>
              </a:rPr>
              <a:t>SQL</a:t>
            </a:r>
            <a:r>
              <a:rPr lang="zh-CN" altLang="zh-CN" sz="2200" b="1" kern="100" dirty="0">
                <a:solidFill>
                  <a:srgbClr val="0000FF"/>
                </a:solidFill>
                <a:latin typeface="Courier New" panose="02070309020205020404" pitchFamily="49" charset="0"/>
                <a:cs typeface="Courier New" panose="02070309020205020404" pitchFamily="49" charset="0"/>
              </a:rPr>
              <a:t>命令或</a:t>
            </a:r>
            <a:r>
              <a:rPr lang="en-US" altLang="zh-CN" sz="2200" b="1" kern="100" dirty="0">
                <a:solidFill>
                  <a:srgbClr val="0000FF"/>
                </a:solidFill>
                <a:latin typeface="Courier New" panose="02070309020205020404" pitchFamily="49" charset="0"/>
                <a:cs typeface="Courier New" panose="02070309020205020404" pitchFamily="49" charset="0"/>
              </a:rPr>
              <a:t>DM</a:t>
            </a:r>
            <a:r>
              <a:rPr lang="zh-CN" altLang="zh-CN" sz="2200" b="1" kern="100" dirty="0">
                <a:solidFill>
                  <a:srgbClr val="0000FF"/>
                </a:solidFill>
                <a:latin typeface="Courier New" panose="02070309020205020404" pitchFamily="49" charset="0"/>
                <a:cs typeface="Courier New" panose="02070309020205020404" pitchFamily="49" charset="0"/>
              </a:rPr>
              <a:t>管理工具来修改用户。</a:t>
            </a:r>
          </a:p>
        </p:txBody>
      </p:sp>
    </p:spTree>
    <p:extLst>
      <p:ext uri="{BB962C8B-B14F-4D97-AF65-F5344CB8AC3E}">
        <p14:creationId xmlns:p14="http://schemas.microsoft.com/office/powerpoint/2010/main" val="3083358865"/>
      </p:ext>
    </p:extLst>
  </p:cSld>
  <p:clrMapOvr>
    <a:masterClrMapping/>
  </p:clrMapOvr>
  <p:transition spd="med">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34D85C8-7A97-B8A1-4FBA-5BC1FE6A496B}"/>
              </a:ext>
            </a:extLst>
          </p:cNvPr>
          <p:cNvSpPr>
            <a:spLocks noGrp="1"/>
          </p:cNvSpPr>
          <p:nvPr>
            <p:ph type="title"/>
          </p:nvPr>
        </p:nvSpPr>
        <p:spPr/>
        <p:txBody>
          <a:bodyPr/>
          <a:lstStyle/>
          <a:p>
            <a:r>
              <a:rPr lang="zh-CN" altLang="en-US" dirty="0"/>
              <a:t>（</a:t>
            </a:r>
            <a:r>
              <a:rPr lang="en-US" altLang="zh-CN" dirty="0"/>
              <a:t>2</a:t>
            </a:r>
            <a:r>
              <a:rPr lang="zh-CN" altLang="en-US" dirty="0"/>
              <a:t>）修改用户</a:t>
            </a:r>
          </a:p>
        </p:txBody>
      </p:sp>
      <p:sp>
        <p:nvSpPr>
          <p:cNvPr id="3" name="内容占位符 2">
            <a:extLst>
              <a:ext uri="{FF2B5EF4-FFF2-40B4-BE49-F238E27FC236}">
                <a16:creationId xmlns:a16="http://schemas.microsoft.com/office/drawing/2014/main" id="{4580AB32-3955-DD3C-B2D6-4A4287F810B1}"/>
              </a:ext>
            </a:extLst>
          </p:cNvPr>
          <p:cNvSpPr>
            <a:spLocks noGrp="1"/>
          </p:cNvSpPr>
          <p:nvPr>
            <p:ph idx="1"/>
          </p:nvPr>
        </p:nvSpPr>
        <p:spPr>
          <a:xfrm>
            <a:off x="457200" y="1366838"/>
            <a:ext cx="8435280" cy="4948237"/>
          </a:xfrm>
        </p:spPr>
        <p:txBody>
          <a:bodyPr/>
          <a:lstStyle/>
          <a:p>
            <a:pPr marL="0" indent="0">
              <a:buNone/>
            </a:pPr>
            <a:r>
              <a:rPr lang="en-US" altLang="zh-CN" sz="1800" dirty="0"/>
              <a:t>【</a:t>
            </a:r>
            <a:r>
              <a:rPr lang="zh-CN" altLang="en-US" sz="1800" dirty="0"/>
              <a:t>示例</a:t>
            </a:r>
            <a:r>
              <a:rPr lang="en-US" altLang="zh-CN" sz="1800" dirty="0"/>
              <a:t>7.3】 </a:t>
            </a:r>
            <a:r>
              <a:rPr lang="zh-CN" altLang="en-US" sz="1800" dirty="0"/>
              <a:t>修改用户名</a:t>
            </a:r>
            <a:r>
              <a:rPr lang="en-US" altLang="zh-CN" sz="1800" dirty="0"/>
              <a:t>DEV_USER</a:t>
            </a:r>
            <a:r>
              <a:rPr lang="zh-CN" altLang="en-US" sz="1800" dirty="0"/>
              <a:t>、口令为</a:t>
            </a:r>
            <a:r>
              <a:rPr lang="en-US" altLang="zh-CN" sz="1800" dirty="0"/>
              <a:t>DAMENG_2022, </a:t>
            </a:r>
            <a:r>
              <a:rPr lang="zh-CN" altLang="en-US" sz="1800" dirty="0"/>
              <a:t>空间限制为</a:t>
            </a:r>
            <a:r>
              <a:rPr lang="en-US" altLang="zh-CN" sz="1800" dirty="0"/>
              <a:t>50M</a:t>
            </a:r>
            <a:r>
              <a:rPr lang="zh-CN" altLang="en-US" sz="1800" dirty="0"/>
              <a:t>。</a:t>
            </a:r>
          </a:p>
          <a:p>
            <a:pPr marL="0" indent="0">
              <a:buNone/>
            </a:pPr>
            <a:r>
              <a:rPr lang="en-US" altLang="zh-CN" sz="1800" dirty="0">
                <a:solidFill>
                  <a:srgbClr val="FF0000"/>
                </a:solidFill>
              </a:rPr>
              <a:t>ALTER USER DEV_USER IDENTIFIED BY "DAMENG_2022" DISKSPACE LIMIT 50;</a:t>
            </a:r>
          </a:p>
          <a:p>
            <a:pPr marL="0" indent="0">
              <a:buNone/>
            </a:pPr>
            <a:endParaRPr lang="en-US" altLang="zh-CN" sz="1800" dirty="0"/>
          </a:p>
          <a:p>
            <a:pPr marL="0" indent="0">
              <a:buNone/>
            </a:pPr>
            <a:r>
              <a:rPr lang="en-US" altLang="zh-CN" sz="1800" dirty="0"/>
              <a:t>【</a:t>
            </a:r>
            <a:r>
              <a:rPr lang="zh-CN" altLang="en-US" sz="1800" dirty="0"/>
              <a:t>拓展示例</a:t>
            </a:r>
            <a:r>
              <a:rPr lang="en-US" altLang="zh-CN" sz="1800" dirty="0"/>
              <a:t>】</a:t>
            </a:r>
            <a:r>
              <a:rPr lang="zh-CN" altLang="en-US" sz="1800" dirty="0"/>
              <a:t>将</a:t>
            </a:r>
            <a:r>
              <a:rPr lang="en-US" altLang="zh-CN" sz="1800" dirty="0"/>
              <a:t>DMHR</a:t>
            </a:r>
            <a:r>
              <a:rPr lang="zh-CN" altLang="en-US" sz="1800" dirty="0"/>
              <a:t>用户的密码修改为</a:t>
            </a:r>
            <a:r>
              <a:rPr lang="en-US" altLang="zh-CN" sz="1800" dirty="0"/>
              <a:t>DMHR12345</a:t>
            </a:r>
            <a:r>
              <a:rPr lang="zh-CN" altLang="en-US" sz="1800" dirty="0"/>
              <a:t>。</a:t>
            </a:r>
          </a:p>
          <a:p>
            <a:pPr marL="0" indent="0">
              <a:buNone/>
            </a:pPr>
            <a:r>
              <a:rPr lang="zh-CN" altLang="en-US" sz="1800" dirty="0"/>
              <a:t>如果不知道</a:t>
            </a:r>
            <a:r>
              <a:rPr lang="en-US" altLang="zh-CN" sz="1800" dirty="0"/>
              <a:t>DMHR</a:t>
            </a:r>
            <a:r>
              <a:rPr lang="zh-CN" altLang="en-US" sz="1800" dirty="0"/>
              <a:t>用户的密码，可以以</a:t>
            </a:r>
            <a:r>
              <a:rPr lang="en-US" altLang="zh-CN" sz="1800" dirty="0"/>
              <a:t>SYSDBA</a:t>
            </a:r>
            <a:r>
              <a:rPr lang="zh-CN" altLang="en-US" sz="1800" dirty="0"/>
              <a:t>用户登录来修改</a:t>
            </a:r>
            <a:r>
              <a:rPr lang="en-US" altLang="zh-CN" sz="1800" dirty="0"/>
              <a:t>DMHR</a:t>
            </a:r>
            <a:r>
              <a:rPr lang="zh-CN" altLang="en-US" sz="1800" dirty="0"/>
              <a:t>用户的密码。</a:t>
            </a:r>
          </a:p>
          <a:p>
            <a:pPr marL="0" indent="0">
              <a:buNone/>
            </a:pPr>
            <a:r>
              <a:rPr lang="en-US" altLang="zh-CN" sz="1800" dirty="0">
                <a:solidFill>
                  <a:srgbClr val="FF0000"/>
                </a:solidFill>
              </a:rPr>
              <a:t>SQL&gt;CONN SYSDBA/SYSDBA</a:t>
            </a:r>
          </a:p>
          <a:p>
            <a:pPr marL="0" indent="0">
              <a:buNone/>
            </a:pPr>
            <a:r>
              <a:rPr lang="en-US" altLang="zh-CN" sz="1800" dirty="0">
                <a:solidFill>
                  <a:srgbClr val="FF0000"/>
                </a:solidFill>
              </a:rPr>
              <a:t>SQL&gt;ALTER USER DMHR IDENTIFIED BY DMHR12345;</a:t>
            </a:r>
          </a:p>
          <a:p>
            <a:pPr marL="0" indent="0">
              <a:buNone/>
            </a:pPr>
            <a:r>
              <a:rPr lang="zh-CN" altLang="en-US" sz="1800" dirty="0"/>
              <a:t>这个例子的前提条件数据库中已经存在</a:t>
            </a:r>
            <a:r>
              <a:rPr lang="en-US" altLang="zh-CN" sz="1800" dirty="0"/>
              <a:t>DMHR</a:t>
            </a:r>
            <a:r>
              <a:rPr lang="zh-CN" altLang="en-US" sz="1800" dirty="0"/>
              <a:t>用户。</a:t>
            </a:r>
          </a:p>
          <a:p>
            <a:pPr marL="0" indent="0">
              <a:buNone/>
            </a:pPr>
            <a:endParaRPr lang="zh-CN" altLang="en-US" sz="1800" dirty="0"/>
          </a:p>
        </p:txBody>
      </p:sp>
    </p:spTree>
    <p:extLst>
      <p:ext uri="{BB962C8B-B14F-4D97-AF65-F5344CB8AC3E}">
        <p14:creationId xmlns:p14="http://schemas.microsoft.com/office/powerpoint/2010/main" val="1172559986"/>
      </p:ext>
    </p:extLst>
  </p:cSld>
  <p:clrMapOvr>
    <a:masterClrMapping/>
  </p:clrMapOvr>
  <p:transition spd="med">
    <p:circl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34D85C8-7A97-B8A1-4FBA-5BC1FE6A496B}"/>
              </a:ext>
            </a:extLst>
          </p:cNvPr>
          <p:cNvSpPr>
            <a:spLocks noGrp="1"/>
          </p:cNvSpPr>
          <p:nvPr>
            <p:ph type="title"/>
          </p:nvPr>
        </p:nvSpPr>
        <p:spPr/>
        <p:txBody>
          <a:bodyPr/>
          <a:lstStyle/>
          <a:p>
            <a:r>
              <a:rPr lang="zh-CN" altLang="en-US" dirty="0"/>
              <a:t>附加说明</a:t>
            </a:r>
          </a:p>
        </p:txBody>
      </p:sp>
      <p:sp>
        <p:nvSpPr>
          <p:cNvPr id="3" name="内容占位符 2">
            <a:extLst>
              <a:ext uri="{FF2B5EF4-FFF2-40B4-BE49-F238E27FC236}">
                <a16:creationId xmlns:a16="http://schemas.microsoft.com/office/drawing/2014/main" id="{4580AB32-3955-DD3C-B2D6-4A4287F810B1}"/>
              </a:ext>
            </a:extLst>
          </p:cNvPr>
          <p:cNvSpPr>
            <a:spLocks noGrp="1"/>
          </p:cNvSpPr>
          <p:nvPr>
            <p:ph idx="1"/>
          </p:nvPr>
        </p:nvSpPr>
        <p:spPr/>
        <p:txBody>
          <a:bodyPr/>
          <a:lstStyle/>
          <a:p>
            <a:pPr marL="0" indent="0">
              <a:buNone/>
            </a:pPr>
            <a:r>
              <a:rPr lang="zh-CN" altLang="en-US" sz="1800" dirty="0"/>
              <a:t>（</a:t>
            </a:r>
            <a:r>
              <a:rPr lang="en-US" altLang="zh-CN" sz="1800" dirty="0"/>
              <a:t>1</a:t>
            </a:r>
            <a:r>
              <a:rPr lang="zh-CN" altLang="en-US" sz="1800" dirty="0"/>
              <a:t>）每个用户均可修改自身的口令，</a:t>
            </a:r>
            <a:r>
              <a:rPr lang="en-US" altLang="zh-CN" sz="1800" dirty="0"/>
              <a:t>SYSDBA</a:t>
            </a:r>
            <a:r>
              <a:rPr lang="zh-CN" altLang="en-US" sz="1800" dirty="0"/>
              <a:t>用户可强制修改非系统预设用户的口令</a:t>
            </a:r>
            <a:r>
              <a:rPr lang="en-US" altLang="zh-CN" sz="1800" dirty="0"/>
              <a:t>(</a:t>
            </a:r>
            <a:r>
              <a:rPr lang="zh-CN" altLang="en-US" sz="1800" dirty="0"/>
              <a:t>在数据库验证方式下</a:t>
            </a:r>
            <a:r>
              <a:rPr lang="en-US" altLang="zh-CN" sz="1800" dirty="0"/>
              <a:t>)</a:t>
            </a:r>
            <a:r>
              <a:rPr lang="zh-CN" altLang="en-US" sz="1800" dirty="0"/>
              <a:t>；</a:t>
            </a:r>
          </a:p>
          <a:p>
            <a:pPr marL="0" indent="0">
              <a:buNone/>
            </a:pPr>
            <a:r>
              <a:rPr lang="zh-CN" altLang="en-US" sz="1800" dirty="0"/>
              <a:t>（</a:t>
            </a:r>
            <a:r>
              <a:rPr lang="en-US" altLang="zh-CN" sz="1800" dirty="0"/>
              <a:t>2</a:t>
            </a:r>
            <a:r>
              <a:rPr lang="zh-CN" altLang="en-US" sz="1800" dirty="0"/>
              <a:t>）只有具备</a:t>
            </a:r>
            <a:r>
              <a:rPr lang="en-US" altLang="zh-CN" sz="1800" dirty="0"/>
              <a:t>ALTER USER</a:t>
            </a:r>
            <a:r>
              <a:rPr lang="zh-CN" altLang="en-US" sz="1800" dirty="0"/>
              <a:t>权限的用户才能修改其身份验证模式、系统角色及资源限制项；</a:t>
            </a:r>
          </a:p>
          <a:p>
            <a:pPr marL="0" indent="0">
              <a:buNone/>
            </a:pPr>
            <a:r>
              <a:rPr lang="zh-CN" altLang="en-US" sz="1800" dirty="0"/>
              <a:t>（</a:t>
            </a:r>
            <a:r>
              <a:rPr lang="en-US" altLang="zh-CN" sz="1800" dirty="0"/>
              <a:t>3</a:t>
            </a:r>
            <a:r>
              <a:rPr lang="zh-CN" altLang="en-US" sz="1800" dirty="0"/>
              <a:t>）不论</a:t>
            </a:r>
            <a:r>
              <a:rPr lang="en-US" altLang="zh-CN" sz="1800" dirty="0"/>
              <a:t>dm.ini</a:t>
            </a:r>
            <a:r>
              <a:rPr lang="zh-CN" altLang="en-US" sz="1800" dirty="0"/>
              <a:t>的</a:t>
            </a:r>
            <a:r>
              <a:rPr lang="en-US" altLang="zh-CN" sz="1800" dirty="0"/>
              <a:t>DDL_AUTO_COMMIT</a:t>
            </a:r>
            <a:r>
              <a:rPr lang="zh-CN" altLang="en-US" sz="1800" dirty="0"/>
              <a:t>设置为自动提交还是非自动提交，</a:t>
            </a:r>
            <a:r>
              <a:rPr lang="en-US" altLang="zh-CN" sz="1800" dirty="0"/>
              <a:t>ALTER USER</a:t>
            </a:r>
            <a:r>
              <a:rPr lang="zh-CN" altLang="en-US" sz="1800" dirty="0"/>
              <a:t>操作都会被自动提交。</a:t>
            </a:r>
          </a:p>
          <a:p>
            <a:pPr marL="0" indent="0">
              <a:buNone/>
            </a:pPr>
            <a:r>
              <a:rPr lang="zh-CN" altLang="en-US" sz="1800" dirty="0"/>
              <a:t>（</a:t>
            </a:r>
            <a:r>
              <a:rPr lang="en-US" altLang="zh-CN" sz="1800" dirty="0"/>
              <a:t>4</a:t>
            </a:r>
            <a:r>
              <a:rPr lang="zh-CN" altLang="en-US" sz="1800" dirty="0"/>
              <a:t>）系统预设用户不能修改其系统角色和资源限制项；</a:t>
            </a:r>
          </a:p>
          <a:p>
            <a:pPr marL="0" indent="0">
              <a:buNone/>
            </a:pPr>
            <a:endParaRPr lang="zh-CN" altLang="en-US" dirty="0"/>
          </a:p>
        </p:txBody>
      </p:sp>
    </p:spTree>
    <p:extLst>
      <p:ext uri="{BB962C8B-B14F-4D97-AF65-F5344CB8AC3E}">
        <p14:creationId xmlns:p14="http://schemas.microsoft.com/office/powerpoint/2010/main" val="1864184147"/>
      </p:ext>
    </p:extLst>
  </p:cSld>
  <p:clrMapOvr>
    <a:masterClrMapping/>
  </p:clrMapOvr>
  <p:transition spd="med">
    <p:circl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4E0C7CC-4051-4B8D-53EB-FD826A843DF5}"/>
              </a:ext>
            </a:extLst>
          </p:cNvPr>
          <p:cNvSpPr>
            <a:spLocks noGrp="1"/>
          </p:cNvSpPr>
          <p:nvPr>
            <p:ph type="title"/>
          </p:nvPr>
        </p:nvSpPr>
        <p:spPr/>
        <p:txBody>
          <a:bodyPr/>
          <a:lstStyle/>
          <a:p>
            <a:r>
              <a:rPr lang="zh-CN" altLang="en-US" dirty="0"/>
              <a:t>用管理工具修改用户</a:t>
            </a:r>
          </a:p>
        </p:txBody>
      </p:sp>
      <p:sp>
        <p:nvSpPr>
          <p:cNvPr id="3" name="内容占位符 2">
            <a:extLst>
              <a:ext uri="{FF2B5EF4-FFF2-40B4-BE49-F238E27FC236}">
                <a16:creationId xmlns:a16="http://schemas.microsoft.com/office/drawing/2014/main" id="{49E3BA67-2368-F979-184E-19FE00609222}"/>
              </a:ext>
            </a:extLst>
          </p:cNvPr>
          <p:cNvSpPr>
            <a:spLocks noGrp="1"/>
          </p:cNvSpPr>
          <p:nvPr>
            <p:ph idx="1"/>
          </p:nvPr>
        </p:nvSpPr>
        <p:spPr/>
        <p:txBody>
          <a:bodyPr/>
          <a:lstStyle/>
          <a:p>
            <a:pPr marL="0" indent="0">
              <a:buNone/>
            </a:pPr>
            <a:r>
              <a:rPr lang="en-US" altLang="zh-CN" sz="1800" dirty="0"/>
              <a:t>【</a:t>
            </a:r>
            <a:r>
              <a:rPr lang="zh-CN" altLang="en-US" sz="1800" dirty="0"/>
              <a:t>例</a:t>
            </a:r>
            <a:r>
              <a:rPr lang="en-US" altLang="zh-CN" sz="1800" dirty="0"/>
              <a:t>】</a:t>
            </a:r>
            <a:r>
              <a:rPr lang="zh-CN" altLang="en-US" sz="1800" dirty="0"/>
              <a:t>修改用户</a:t>
            </a:r>
            <a:r>
              <a:rPr lang="en-US" altLang="zh-CN" sz="1800" dirty="0"/>
              <a:t>USER3</a:t>
            </a:r>
            <a:r>
              <a:rPr lang="zh-CN" altLang="en-US" sz="1800" dirty="0"/>
              <a:t>，口令为</a:t>
            </a:r>
            <a:r>
              <a:rPr lang="en-US" altLang="zh-CN" sz="1800" dirty="0"/>
              <a:t>USER33333</a:t>
            </a:r>
            <a:r>
              <a:rPr lang="zh-CN" altLang="en-US" sz="1800" dirty="0"/>
              <a:t>，口令登录错误</a:t>
            </a:r>
            <a:r>
              <a:rPr lang="en-US" altLang="zh-CN" sz="1800" dirty="0"/>
              <a:t>5</a:t>
            </a:r>
            <a:r>
              <a:rPr lang="zh-CN" altLang="en-US" sz="1800" dirty="0"/>
              <a:t>次就锁定账户。</a:t>
            </a:r>
          </a:p>
          <a:p>
            <a:pPr marL="0" indent="0">
              <a:buNone/>
            </a:pPr>
            <a:r>
              <a:rPr lang="zh-CN" altLang="en-US" sz="1800" dirty="0"/>
              <a:t>操作步骤如下：</a:t>
            </a:r>
          </a:p>
          <a:p>
            <a:pPr marL="0" indent="0">
              <a:buNone/>
            </a:pPr>
            <a:r>
              <a:rPr lang="zh-CN" altLang="en-US" sz="1800" dirty="0"/>
              <a:t>（</a:t>
            </a:r>
            <a:r>
              <a:rPr lang="en-US" altLang="zh-CN" sz="1800" dirty="0"/>
              <a:t>1</a:t>
            </a:r>
            <a:r>
              <a:rPr lang="zh-CN" altLang="en-US" sz="1800" dirty="0"/>
              <a:t>）右键点击用户</a:t>
            </a:r>
            <a:r>
              <a:rPr lang="en-US" altLang="zh-CN" sz="1800" dirty="0"/>
              <a:t>USER3</a:t>
            </a:r>
            <a:r>
              <a:rPr lang="zh-CN" altLang="en-US" sz="1800" dirty="0"/>
              <a:t>，在弹出菜单中选择“修改</a:t>
            </a:r>
            <a:r>
              <a:rPr lang="en-US" altLang="zh-CN" sz="1800" dirty="0"/>
              <a:t>(M)…”</a:t>
            </a:r>
            <a:r>
              <a:rPr lang="zh-CN" altLang="en-US" sz="1800" dirty="0"/>
              <a:t>菜单项，打开修改用户对方框，如图所示。</a:t>
            </a:r>
          </a:p>
          <a:p>
            <a:pPr marL="0" indent="0">
              <a:buNone/>
            </a:pPr>
            <a:endParaRPr lang="zh-CN" altLang="en-US" dirty="0"/>
          </a:p>
        </p:txBody>
      </p:sp>
      <p:pic>
        <p:nvPicPr>
          <p:cNvPr id="4" name="图片 3">
            <a:extLst>
              <a:ext uri="{FF2B5EF4-FFF2-40B4-BE49-F238E27FC236}">
                <a16:creationId xmlns:a16="http://schemas.microsoft.com/office/drawing/2014/main" id="{33675F3D-45CC-1E28-527A-EC2279554E09}"/>
              </a:ext>
            </a:extLst>
          </p:cNvPr>
          <p:cNvPicPr>
            <a:picLocks noChangeAspect="1"/>
          </p:cNvPicPr>
          <p:nvPr/>
        </p:nvPicPr>
        <p:blipFill>
          <a:blip r:embed="rId2"/>
          <a:stretch>
            <a:fillRect/>
          </a:stretch>
        </p:blipFill>
        <p:spPr>
          <a:xfrm>
            <a:off x="672746" y="2780928"/>
            <a:ext cx="3523992" cy="3390243"/>
          </a:xfrm>
          <a:prstGeom prst="rect">
            <a:avLst/>
          </a:prstGeom>
        </p:spPr>
      </p:pic>
      <p:pic>
        <p:nvPicPr>
          <p:cNvPr id="5" name="图片 4">
            <a:extLst>
              <a:ext uri="{FF2B5EF4-FFF2-40B4-BE49-F238E27FC236}">
                <a16:creationId xmlns:a16="http://schemas.microsoft.com/office/drawing/2014/main" id="{BE0E2369-3C4C-8624-AAA9-5FA031E062D5}"/>
              </a:ext>
            </a:extLst>
          </p:cNvPr>
          <p:cNvPicPr>
            <a:picLocks noChangeAspect="1"/>
          </p:cNvPicPr>
          <p:nvPr/>
        </p:nvPicPr>
        <p:blipFill>
          <a:blip r:embed="rId3"/>
          <a:stretch>
            <a:fillRect/>
          </a:stretch>
        </p:blipFill>
        <p:spPr>
          <a:xfrm>
            <a:off x="4843648" y="2996952"/>
            <a:ext cx="3595522" cy="3015892"/>
          </a:xfrm>
          <a:prstGeom prst="rect">
            <a:avLst/>
          </a:prstGeom>
        </p:spPr>
      </p:pic>
    </p:spTree>
    <p:extLst>
      <p:ext uri="{BB962C8B-B14F-4D97-AF65-F5344CB8AC3E}">
        <p14:creationId xmlns:p14="http://schemas.microsoft.com/office/powerpoint/2010/main" val="2772739231"/>
      </p:ext>
    </p:extLst>
  </p:cSld>
  <p:clrMapOvr>
    <a:masterClrMapping/>
  </p:clrMapOvr>
  <p:transition spd="med">
    <p:circl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AE33AF-D173-55A2-6561-0E0D85F3C20C}"/>
              </a:ext>
            </a:extLst>
          </p:cNvPr>
          <p:cNvSpPr>
            <a:spLocks noGrp="1"/>
          </p:cNvSpPr>
          <p:nvPr>
            <p:ph type="title"/>
          </p:nvPr>
        </p:nvSpPr>
        <p:spPr/>
        <p:txBody>
          <a:bodyPr/>
          <a:lstStyle/>
          <a:p>
            <a:r>
              <a:rPr lang="zh-CN" altLang="en-US" dirty="0"/>
              <a:t>用管理工具修改用户</a:t>
            </a:r>
          </a:p>
        </p:txBody>
      </p:sp>
      <p:sp>
        <p:nvSpPr>
          <p:cNvPr id="3" name="内容占位符 2">
            <a:extLst>
              <a:ext uri="{FF2B5EF4-FFF2-40B4-BE49-F238E27FC236}">
                <a16:creationId xmlns:a16="http://schemas.microsoft.com/office/drawing/2014/main" id="{76038EB4-BEE4-A77B-AAB2-8AA7D21F1E4C}"/>
              </a:ext>
            </a:extLst>
          </p:cNvPr>
          <p:cNvSpPr>
            <a:spLocks noGrp="1"/>
          </p:cNvSpPr>
          <p:nvPr>
            <p:ph idx="1"/>
          </p:nvPr>
        </p:nvSpPr>
        <p:spPr/>
        <p:txBody>
          <a:bodyPr/>
          <a:lstStyle/>
          <a:p>
            <a:pPr marL="0" indent="0">
              <a:buNone/>
            </a:pPr>
            <a:r>
              <a:rPr lang="zh-CN" altLang="en-US" sz="1600" dirty="0"/>
              <a:t>（</a:t>
            </a:r>
            <a:r>
              <a:rPr lang="en-US" altLang="zh-CN" sz="1600" dirty="0"/>
              <a:t>2</a:t>
            </a:r>
            <a:r>
              <a:rPr lang="zh-CN" altLang="en-US" sz="1600" dirty="0"/>
              <a:t>）将密码和密码确认修改为</a:t>
            </a:r>
            <a:r>
              <a:rPr lang="en-US" altLang="zh-CN" sz="1600" dirty="0"/>
              <a:t>USER33333</a:t>
            </a:r>
            <a:r>
              <a:rPr lang="zh-CN" altLang="en-US" sz="1600" dirty="0"/>
              <a:t>。</a:t>
            </a:r>
          </a:p>
          <a:p>
            <a:pPr marL="0" indent="0">
              <a:buNone/>
            </a:pPr>
            <a:r>
              <a:rPr lang="zh-CN" altLang="en-US" sz="1600" dirty="0"/>
              <a:t>（</a:t>
            </a:r>
            <a:r>
              <a:rPr lang="en-US" altLang="zh-CN" sz="1600" dirty="0"/>
              <a:t>3</a:t>
            </a:r>
            <a:r>
              <a:rPr lang="zh-CN" altLang="en-US" sz="1600" dirty="0"/>
              <a:t>）选择“资源限制”页面，如图所示，勾选登录失败次数，并将失败次数修改为</a:t>
            </a:r>
            <a:r>
              <a:rPr lang="en-US" altLang="zh-CN" sz="1600" dirty="0"/>
              <a:t>5</a:t>
            </a:r>
            <a:r>
              <a:rPr lang="zh-CN" altLang="en-US" sz="1600" dirty="0"/>
              <a:t>。</a:t>
            </a:r>
          </a:p>
          <a:p>
            <a:pPr marL="0" indent="0">
              <a:buNone/>
            </a:pPr>
            <a:r>
              <a:rPr lang="zh-CN" altLang="en-US" sz="1600" dirty="0"/>
              <a:t>（</a:t>
            </a:r>
            <a:r>
              <a:rPr lang="en-US" altLang="zh-CN" sz="1600" dirty="0"/>
              <a:t>4</a:t>
            </a:r>
            <a:r>
              <a:rPr lang="zh-CN" altLang="en-US" sz="1600" dirty="0"/>
              <a:t>）点击“确定”按钮，完成修改用户过程。</a:t>
            </a:r>
          </a:p>
          <a:p>
            <a:pPr marL="0" indent="0">
              <a:buNone/>
            </a:pPr>
            <a:endParaRPr lang="zh-CN" altLang="en-US" sz="1600" dirty="0"/>
          </a:p>
        </p:txBody>
      </p:sp>
      <p:pic>
        <p:nvPicPr>
          <p:cNvPr id="4" name="图片 3">
            <a:extLst>
              <a:ext uri="{FF2B5EF4-FFF2-40B4-BE49-F238E27FC236}">
                <a16:creationId xmlns:a16="http://schemas.microsoft.com/office/drawing/2014/main" id="{6FC2F3D0-804E-87FA-16D7-E95B002EBBFF}"/>
              </a:ext>
            </a:extLst>
          </p:cNvPr>
          <p:cNvPicPr>
            <a:picLocks noChangeAspect="1"/>
          </p:cNvPicPr>
          <p:nvPr/>
        </p:nvPicPr>
        <p:blipFill>
          <a:blip r:embed="rId2"/>
          <a:stretch>
            <a:fillRect/>
          </a:stretch>
        </p:blipFill>
        <p:spPr>
          <a:xfrm>
            <a:off x="2325340" y="2420888"/>
            <a:ext cx="4264719" cy="3650119"/>
          </a:xfrm>
          <a:prstGeom prst="rect">
            <a:avLst/>
          </a:prstGeom>
        </p:spPr>
      </p:pic>
    </p:spTree>
    <p:extLst>
      <p:ext uri="{BB962C8B-B14F-4D97-AF65-F5344CB8AC3E}">
        <p14:creationId xmlns:p14="http://schemas.microsoft.com/office/powerpoint/2010/main" val="1531914368"/>
      </p:ext>
    </p:extLst>
  </p:cSld>
  <p:clrMapOvr>
    <a:masterClrMapping/>
  </p:clrMapOvr>
  <p:transition spd="med">
    <p:circl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4545B4D-46F5-2BC7-0B5F-A26C870CD630}"/>
              </a:ext>
            </a:extLst>
          </p:cNvPr>
          <p:cNvSpPr>
            <a:spLocks noGrp="1"/>
          </p:cNvSpPr>
          <p:nvPr>
            <p:ph type="title"/>
          </p:nvPr>
        </p:nvSpPr>
        <p:spPr/>
        <p:txBody>
          <a:bodyPr/>
          <a:lstStyle/>
          <a:p>
            <a:r>
              <a:rPr lang="zh-CN" altLang="en-US" dirty="0"/>
              <a:t>（</a:t>
            </a:r>
            <a:r>
              <a:rPr lang="en-US" altLang="zh-CN" dirty="0"/>
              <a:t>3</a:t>
            </a:r>
            <a:r>
              <a:rPr lang="zh-CN" altLang="en-US" dirty="0"/>
              <a:t>）删除用户</a:t>
            </a:r>
          </a:p>
        </p:txBody>
      </p:sp>
      <p:sp>
        <p:nvSpPr>
          <p:cNvPr id="3" name="内容占位符 2">
            <a:extLst>
              <a:ext uri="{FF2B5EF4-FFF2-40B4-BE49-F238E27FC236}">
                <a16:creationId xmlns:a16="http://schemas.microsoft.com/office/drawing/2014/main" id="{811D3C75-2DEE-72C9-14F0-04B106C6826F}"/>
              </a:ext>
            </a:extLst>
          </p:cNvPr>
          <p:cNvSpPr>
            <a:spLocks noGrp="1"/>
          </p:cNvSpPr>
          <p:nvPr>
            <p:ph idx="1"/>
          </p:nvPr>
        </p:nvSpPr>
        <p:spPr/>
        <p:txBody>
          <a:bodyPr/>
          <a:lstStyle/>
          <a:p>
            <a:r>
              <a:rPr lang="zh-CN" altLang="en-US" sz="1800" dirty="0"/>
              <a:t>当一个用户不再需要访问数据库系统时，应将这个用户及时地从数据库中删除，否则可能会有安全隐患。</a:t>
            </a:r>
          </a:p>
          <a:p>
            <a:r>
              <a:rPr lang="zh-CN" altLang="en-US" sz="1800" dirty="0"/>
              <a:t>删除用户的操作一般由</a:t>
            </a:r>
            <a:r>
              <a:rPr lang="en-US" altLang="zh-CN" sz="1800" dirty="0"/>
              <a:t>SYSDBA</a:t>
            </a:r>
            <a:r>
              <a:rPr lang="zh-CN" altLang="en-US" sz="1800" dirty="0"/>
              <a:t>、</a:t>
            </a:r>
            <a:r>
              <a:rPr lang="en-US" altLang="zh-CN" sz="1800" dirty="0"/>
              <a:t>SYSSSO</a:t>
            </a:r>
            <a:r>
              <a:rPr lang="zh-CN" altLang="en-US" sz="1800" dirty="0"/>
              <a:t>、</a:t>
            </a:r>
            <a:r>
              <a:rPr lang="en-US" altLang="zh-CN" sz="1800" dirty="0"/>
              <a:t>SYSAUDITOR</a:t>
            </a:r>
            <a:r>
              <a:rPr lang="zh-CN" altLang="en-US" sz="1800" dirty="0"/>
              <a:t>完成，他们可以删除同类型的其他用户。普通用户要删除其他用户，需要具有</a:t>
            </a:r>
            <a:r>
              <a:rPr lang="en-US" altLang="zh-CN" sz="1800" dirty="0"/>
              <a:t>DROP USER</a:t>
            </a:r>
            <a:r>
              <a:rPr lang="zh-CN" altLang="en-US" sz="1800" dirty="0"/>
              <a:t>权限。</a:t>
            </a:r>
          </a:p>
          <a:p>
            <a:r>
              <a:rPr lang="zh-CN" altLang="en-US" sz="1800" dirty="0"/>
              <a:t>使用</a:t>
            </a:r>
            <a:r>
              <a:rPr lang="en-US" altLang="zh-CN" sz="1800" dirty="0"/>
              <a:t>DROP USER</a:t>
            </a:r>
            <a:r>
              <a:rPr lang="zh-CN" altLang="en-US" sz="1800" dirty="0"/>
              <a:t>语句删除语句，语法格式为：</a:t>
            </a:r>
          </a:p>
          <a:p>
            <a:pPr marL="0" indent="0">
              <a:buNone/>
            </a:pPr>
            <a:r>
              <a:rPr lang="en-US" altLang="zh-CN" sz="1800" dirty="0">
                <a:solidFill>
                  <a:srgbClr val="FF0000"/>
                </a:solidFill>
              </a:rPr>
              <a:t>DROP USER &lt;</a:t>
            </a:r>
            <a:r>
              <a:rPr lang="zh-CN" altLang="en-US" sz="1800" dirty="0">
                <a:solidFill>
                  <a:srgbClr val="FF0000"/>
                </a:solidFill>
              </a:rPr>
              <a:t>用户名</a:t>
            </a:r>
            <a:r>
              <a:rPr lang="en-US" altLang="zh-CN" sz="1800" dirty="0">
                <a:solidFill>
                  <a:srgbClr val="FF0000"/>
                </a:solidFill>
              </a:rPr>
              <a:t>&gt; [RESTRICT | CASCADE];</a:t>
            </a:r>
          </a:p>
          <a:p>
            <a:r>
              <a:rPr lang="zh-CN" altLang="en-US" sz="1800" dirty="0"/>
              <a:t>一个用户被删除后，这个用户本身的信息，以及它所拥有的数据库对象的信息都将从数据字典中被删除。如果在删除用户时未使用 </a:t>
            </a:r>
            <a:r>
              <a:rPr lang="en-US" altLang="zh-CN" sz="1800" dirty="0"/>
              <a:t>CASCADE </a:t>
            </a:r>
            <a:r>
              <a:rPr lang="zh-CN" altLang="en-US" sz="1800" dirty="0"/>
              <a:t>选项（缺省使用 </a:t>
            </a:r>
            <a:r>
              <a:rPr lang="en-US" altLang="zh-CN" sz="1800" dirty="0"/>
              <a:t>RESTRICT </a:t>
            </a:r>
            <a:r>
              <a:rPr lang="zh-CN" altLang="en-US" sz="1800" dirty="0"/>
              <a:t>选项），若该用户建立了数据库对象，</a:t>
            </a:r>
            <a:r>
              <a:rPr lang="en-US" altLang="zh-CN" sz="1800" dirty="0"/>
              <a:t>DM </a:t>
            </a:r>
            <a:r>
              <a:rPr lang="zh-CN" altLang="en-US" sz="1800" dirty="0"/>
              <a:t>将返回错误信息，而不删除此用户。如果在删除用户时使用了 </a:t>
            </a:r>
            <a:r>
              <a:rPr lang="en-US" altLang="zh-CN" sz="1800" dirty="0"/>
              <a:t>CASCADE </a:t>
            </a:r>
            <a:r>
              <a:rPr lang="zh-CN" altLang="en-US" sz="1800" dirty="0"/>
              <a:t>选项，除数据库中该用户及其创建的所有对象被删除外，若其他用户创建的对象引用了该用户的对象，</a:t>
            </a:r>
            <a:r>
              <a:rPr lang="en-US" altLang="zh-CN" sz="1800" dirty="0"/>
              <a:t>DM </a:t>
            </a:r>
            <a:r>
              <a:rPr lang="zh-CN" altLang="en-US" sz="1800" dirty="0"/>
              <a:t>还将自动删除相应的引用完整性约束及依赖关系。</a:t>
            </a:r>
          </a:p>
          <a:p>
            <a:endParaRPr lang="zh-CN" altLang="en-US" sz="1800" dirty="0"/>
          </a:p>
        </p:txBody>
      </p:sp>
    </p:spTree>
    <p:extLst>
      <p:ext uri="{BB962C8B-B14F-4D97-AF65-F5344CB8AC3E}">
        <p14:creationId xmlns:p14="http://schemas.microsoft.com/office/powerpoint/2010/main" val="2918423259"/>
      </p:ext>
    </p:extLst>
  </p:cSld>
  <p:clrMapOvr>
    <a:masterClrMapping/>
  </p:clrMapOvr>
  <p:transition spd="med">
    <p:circl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141313"/>
          <p:cNvSpPr>
            <a:spLocks noGrp="1"/>
          </p:cNvSpPr>
          <p:nvPr>
            <p:ph type="title"/>
          </p:nvPr>
        </p:nvSpPr>
        <p:spPr/>
        <p:txBody>
          <a:bodyPr vert="horz" wrap="square" lIns="91440" tIns="45720" rIns="91440" bIns="45720" anchor="ctr" anchorCtr="0"/>
          <a:lstStyle/>
          <a:p>
            <a:pPr algn="ctr" eaLnBrk="1" hangingPunct="1"/>
            <a:r>
              <a:rPr lang="zh-CN" altLang="en-US" sz="4000" dirty="0"/>
              <a:t>总览</a:t>
            </a:r>
          </a:p>
        </p:txBody>
      </p:sp>
      <p:grpSp>
        <p:nvGrpSpPr>
          <p:cNvPr id="33794" name="组合 141314"/>
          <p:cNvGrpSpPr/>
          <p:nvPr/>
        </p:nvGrpSpPr>
        <p:grpSpPr>
          <a:xfrm>
            <a:off x="2133600" y="1905000"/>
            <a:ext cx="4724400" cy="685800"/>
            <a:chOff x="1296" y="1824"/>
            <a:chExt cx="2976" cy="432"/>
          </a:xfrm>
        </p:grpSpPr>
        <p:sp>
          <p:nvSpPr>
            <p:cNvPr id="5123" name="圆角矩形 141315"/>
            <p:cNvSpPr>
              <a:spLocks noChangeArrowheads="1"/>
            </p:cNvSpPr>
            <p:nvPr/>
          </p:nvSpPr>
          <p:spPr bwMode="auto">
            <a:xfrm>
              <a:off x="1536" y="1899"/>
              <a:ext cx="2736" cy="288"/>
            </a:xfrm>
            <a:prstGeom prst="roundRect">
              <a:avLst>
                <a:gd name="adj" fmla="val 16667"/>
              </a:avLst>
            </a:prstGeom>
            <a:gradFill rotWithShape="1">
              <a:gsLst>
                <a:gs pos="0">
                  <a:schemeClr val="accent2"/>
                </a:gs>
                <a:gs pos="50000">
                  <a:srgbClr val="F8F1D0"/>
                </a:gs>
                <a:gs pos="100000">
                  <a:schemeClr val="accent2"/>
                </a:gs>
              </a:gsLst>
              <a:lin ang="5400000" scaled="1"/>
            </a:gradFill>
            <a:ln w="12700">
              <a:solidFill>
                <a:schemeClr val="bg1"/>
              </a:solidFill>
              <a:round/>
            </a:ln>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33796" name="菱形 141316"/>
            <p:cNvSpPr/>
            <p:nvPr/>
          </p:nvSpPr>
          <p:spPr>
            <a:xfrm>
              <a:off x="1296" y="1824"/>
              <a:ext cx="432" cy="432"/>
            </a:xfrm>
            <a:prstGeom prst="diamond">
              <a:avLst/>
            </a:prstGeom>
            <a:solidFill>
              <a:schemeClr val="accent2"/>
            </a:solidFill>
            <a:ln w="25400" cap="flat" cmpd="sng">
              <a:solidFill>
                <a:schemeClr val="bg1"/>
              </a:solidFill>
              <a:prstDash val="solid"/>
              <a:miter/>
              <a:headEnd type="none" w="med" len="med"/>
              <a:tailEnd type="none" w="med" len="med"/>
            </a:ln>
          </p:spPr>
          <p:txBody>
            <a:bodyPr anchor="t" anchorCtr="0"/>
            <a:lstStyle/>
            <a:p>
              <a:pPr algn="ctr" eaLnBrk="0" hangingPunct="0"/>
              <a:endParaRPr lang="zh-CN" altLang="en-US" dirty="0">
                <a:latin typeface="Arial" panose="020B0604020202020204" pitchFamily="34" charset="0"/>
                <a:ea typeface="Arial" panose="020B0604020202020204" pitchFamily="34" charset="0"/>
              </a:endParaRPr>
            </a:p>
          </p:txBody>
        </p:sp>
        <p:sp>
          <p:nvSpPr>
            <p:cNvPr id="33797" name="文本框 141317"/>
            <p:cNvSpPr txBox="1"/>
            <p:nvPr/>
          </p:nvSpPr>
          <p:spPr>
            <a:xfrm>
              <a:off x="1680" y="1934"/>
              <a:ext cx="2160" cy="251"/>
            </a:xfrm>
            <a:prstGeom prst="rect">
              <a:avLst/>
            </a:prstGeom>
            <a:noFill/>
            <a:ln w="9525">
              <a:noFill/>
            </a:ln>
          </p:spPr>
          <p:txBody>
            <a:bodyPr anchor="t" anchorCtr="0">
              <a:spAutoFit/>
            </a:bodyPr>
            <a:lstStyle/>
            <a:p>
              <a:pPr algn="ctr" eaLnBrk="0" hangingPunct="0"/>
              <a:r>
                <a:rPr lang="zh-CN" altLang="en-US" sz="2000" b="1" dirty="0">
                  <a:solidFill>
                    <a:schemeClr val="tx1"/>
                  </a:solidFill>
                  <a:sym typeface="+mn-ea"/>
                </a:rPr>
                <a:t>任务</a:t>
              </a:r>
              <a:r>
                <a:rPr lang="en-US" altLang="zh-CN" sz="2000" b="1" dirty="0">
                  <a:solidFill>
                    <a:schemeClr val="tx1"/>
                  </a:solidFill>
                  <a:sym typeface="+mn-ea"/>
                </a:rPr>
                <a:t>7.1 </a:t>
              </a:r>
              <a:r>
                <a:rPr lang="zh-CN" altLang="en-US" sz="2000" b="1" dirty="0">
                  <a:solidFill>
                    <a:schemeClr val="tx1"/>
                  </a:solidFill>
                  <a:sym typeface="+mn-ea"/>
                </a:rPr>
                <a:t>管理用户</a:t>
              </a:r>
              <a:endParaRPr lang="zh-CN" altLang="en-US" sz="2000" b="1" dirty="0">
                <a:solidFill>
                  <a:schemeClr val="tx1"/>
                </a:solidFill>
                <a:latin typeface="Arial" panose="020B0604020202020204" pitchFamily="34" charset="0"/>
                <a:ea typeface="宋体" panose="02010600030101010101" pitchFamily="2" charset="-122"/>
                <a:sym typeface="+mn-ea"/>
              </a:endParaRPr>
            </a:p>
          </p:txBody>
        </p:sp>
        <p:sp>
          <p:nvSpPr>
            <p:cNvPr id="33798" name="文本框 141318"/>
            <p:cNvSpPr txBox="1"/>
            <p:nvPr/>
          </p:nvSpPr>
          <p:spPr>
            <a:xfrm>
              <a:off x="1393" y="1886"/>
              <a:ext cx="223" cy="288"/>
            </a:xfrm>
            <a:prstGeom prst="rect">
              <a:avLst/>
            </a:prstGeom>
            <a:noFill/>
            <a:ln w="9525">
              <a:noFill/>
            </a:ln>
          </p:spPr>
          <p:txBody>
            <a:bodyPr wrap="none" anchor="t" anchorCtr="0">
              <a:spAutoFit/>
            </a:bodyPr>
            <a:lstStyle/>
            <a:p>
              <a:pPr algn="ctr" eaLnBrk="0" hangingPunct="0"/>
              <a:r>
                <a:rPr lang="en-US" altLang="zh-CN" dirty="0">
                  <a:latin typeface="Arial" panose="020B0604020202020204" pitchFamily="34" charset="0"/>
                </a:rPr>
                <a:t>1</a:t>
              </a:r>
            </a:p>
          </p:txBody>
        </p:sp>
      </p:grpSp>
      <p:grpSp>
        <p:nvGrpSpPr>
          <p:cNvPr id="33799" name="组合 141319"/>
          <p:cNvGrpSpPr/>
          <p:nvPr/>
        </p:nvGrpSpPr>
        <p:grpSpPr>
          <a:xfrm>
            <a:off x="2133600" y="2743200"/>
            <a:ext cx="4724400" cy="685800"/>
            <a:chOff x="1296" y="1824"/>
            <a:chExt cx="2976" cy="432"/>
          </a:xfrm>
        </p:grpSpPr>
        <p:sp>
          <p:nvSpPr>
            <p:cNvPr id="5128" name="圆角矩形 141320"/>
            <p:cNvSpPr>
              <a:spLocks noChangeArrowheads="1"/>
            </p:cNvSpPr>
            <p:nvPr/>
          </p:nvSpPr>
          <p:spPr bwMode="auto">
            <a:xfrm>
              <a:off x="1536" y="1899"/>
              <a:ext cx="2736" cy="288"/>
            </a:xfrm>
            <a:prstGeom prst="roundRect">
              <a:avLst>
                <a:gd name="adj" fmla="val 16667"/>
              </a:avLst>
            </a:prstGeom>
            <a:gradFill rotWithShape="1">
              <a:gsLst>
                <a:gs pos="0">
                  <a:schemeClr val="accent1"/>
                </a:gs>
                <a:gs pos="50000">
                  <a:srgbClr val="CEEAE7"/>
                </a:gs>
                <a:gs pos="100000">
                  <a:schemeClr val="accent1"/>
                </a:gs>
              </a:gsLst>
              <a:lin ang="5400000" scaled="1"/>
            </a:gradFill>
            <a:ln w="12700">
              <a:solidFill>
                <a:schemeClr val="bg1"/>
              </a:solidFill>
              <a:round/>
            </a:ln>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33801" name="菱形 141321"/>
            <p:cNvSpPr/>
            <p:nvPr/>
          </p:nvSpPr>
          <p:spPr>
            <a:xfrm>
              <a:off x="1296" y="1824"/>
              <a:ext cx="432" cy="432"/>
            </a:xfrm>
            <a:prstGeom prst="diamond">
              <a:avLst/>
            </a:prstGeom>
            <a:solidFill>
              <a:schemeClr val="accent1"/>
            </a:solidFill>
            <a:ln w="25400" cap="flat" cmpd="sng">
              <a:solidFill>
                <a:schemeClr val="bg1"/>
              </a:solidFill>
              <a:prstDash val="solid"/>
              <a:miter/>
              <a:headEnd type="none" w="med" len="med"/>
              <a:tailEnd type="none" w="med" len="med"/>
            </a:ln>
          </p:spPr>
          <p:txBody>
            <a:bodyPr anchor="t" anchorCtr="0"/>
            <a:lstStyle/>
            <a:p>
              <a:pPr algn="ctr" eaLnBrk="0" hangingPunct="0"/>
              <a:endParaRPr lang="zh-CN" altLang="en-US" dirty="0">
                <a:latin typeface="Arial" panose="020B0604020202020204" pitchFamily="34" charset="0"/>
                <a:ea typeface="Arial" panose="020B0604020202020204" pitchFamily="34" charset="0"/>
              </a:endParaRPr>
            </a:p>
          </p:txBody>
        </p:sp>
        <p:sp>
          <p:nvSpPr>
            <p:cNvPr id="33802" name="文本框 141322"/>
            <p:cNvSpPr txBox="1"/>
            <p:nvPr/>
          </p:nvSpPr>
          <p:spPr>
            <a:xfrm>
              <a:off x="1680" y="1934"/>
              <a:ext cx="2160" cy="251"/>
            </a:xfrm>
            <a:prstGeom prst="rect">
              <a:avLst/>
            </a:prstGeom>
            <a:noFill/>
            <a:ln w="9525">
              <a:noFill/>
            </a:ln>
          </p:spPr>
          <p:txBody>
            <a:bodyPr anchor="t" anchorCtr="0">
              <a:spAutoFit/>
            </a:bodyPr>
            <a:lstStyle/>
            <a:p>
              <a:pPr algn="ctr" eaLnBrk="0" hangingPunct="0"/>
              <a:r>
                <a:rPr lang="zh-CN" altLang="en-US" sz="2000" b="1" dirty="0">
                  <a:solidFill>
                    <a:schemeClr val="tx1"/>
                  </a:solidFill>
                  <a:sym typeface="+mn-ea"/>
                </a:rPr>
                <a:t>任务</a:t>
              </a:r>
              <a:r>
                <a:rPr lang="en-US" altLang="zh-CN" sz="2000" b="1" dirty="0">
                  <a:solidFill>
                    <a:schemeClr val="tx1"/>
                  </a:solidFill>
                  <a:sym typeface="+mn-ea"/>
                </a:rPr>
                <a:t>7.2 </a:t>
              </a:r>
              <a:r>
                <a:rPr lang="zh-CN" altLang="en-US" sz="2000" b="1" dirty="0">
                  <a:solidFill>
                    <a:schemeClr val="tx1"/>
                  </a:solidFill>
                  <a:sym typeface="+mn-ea"/>
                </a:rPr>
                <a:t>管理角色</a:t>
              </a:r>
              <a:endParaRPr lang="zh-CN" altLang="en-US" sz="2000" b="1" dirty="0">
                <a:solidFill>
                  <a:schemeClr val="tx1"/>
                </a:solidFill>
                <a:latin typeface="Arial" panose="020B0604020202020204" pitchFamily="34" charset="0"/>
                <a:ea typeface="宋体" panose="02010600030101010101" pitchFamily="2" charset="-122"/>
                <a:sym typeface="+mn-ea"/>
              </a:endParaRPr>
            </a:p>
          </p:txBody>
        </p:sp>
        <p:sp>
          <p:nvSpPr>
            <p:cNvPr id="33803" name="文本框 141323"/>
            <p:cNvSpPr txBox="1"/>
            <p:nvPr/>
          </p:nvSpPr>
          <p:spPr>
            <a:xfrm>
              <a:off x="1393" y="1886"/>
              <a:ext cx="223" cy="288"/>
            </a:xfrm>
            <a:prstGeom prst="rect">
              <a:avLst/>
            </a:prstGeom>
            <a:noFill/>
            <a:ln w="9525">
              <a:noFill/>
            </a:ln>
          </p:spPr>
          <p:txBody>
            <a:bodyPr wrap="none" anchor="t" anchorCtr="0">
              <a:spAutoFit/>
            </a:bodyPr>
            <a:lstStyle/>
            <a:p>
              <a:pPr algn="ctr" eaLnBrk="0" hangingPunct="0"/>
              <a:r>
                <a:rPr lang="en-US" altLang="zh-CN" dirty="0">
                  <a:latin typeface="Arial" panose="020B0604020202020204" pitchFamily="34" charset="0"/>
                </a:rPr>
                <a:t>2</a:t>
              </a:r>
            </a:p>
          </p:txBody>
        </p:sp>
      </p:grpSp>
      <p:grpSp>
        <p:nvGrpSpPr>
          <p:cNvPr id="33804" name="组合 141324"/>
          <p:cNvGrpSpPr/>
          <p:nvPr/>
        </p:nvGrpSpPr>
        <p:grpSpPr>
          <a:xfrm>
            <a:off x="2133600" y="3581400"/>
            <a:ext cx="4724400" cy="685800"/>
            <a:chOff x="1296" y="1824"/>
            <a:chExt cx="2976" cy="432"/>
          </a:xfrm>
        </p:grpSpPr>
        <p:sp>
          <p:nvSpPr>
            <p:cNvPr id="5133" name="圆角矩形 141325"/>
            <p:cNvSpPr>
              <a:spLocks noChangeArrowheads="1"/>
            </p:cNvSpPr>
            <p:nvPr/>
          </p:nvSpPr>
          <p:spPr bwMode="auto">
            <a:xfrm>
              <a:off x="1536" y="1899"/>
              <a:ext cx="2736" cy="288"/>
            </a:xfrm>
            <a:prstGeom prst="roundRect">
              <a:avLst>
                <a:gd name="adj" fmla="val 16667"/>
              </a:avLst>
            </a:prstGeom>
            <a:gradFill rotWithShape="1">
              <a:gsLst>
                <a:gs pos="0">
                  <a:schemeClr val="hlink"/>
                </a:gs>
                <a:gs pos="50000">
                  <a:srgbClr val="DCECF8"/>
                </a:gs>
                <a:gs pos="100000">
                  <a:schemeClr val="hlink"/>
                </a:gs>
              </a:gsLst>
              <a:lin ang="5400000" scaled="1"/>
            </a:gradFill>
            <a:ln w="12700">
              <a:solidFill>
                <a:schemeClr val="bg1"/>
              </a:solidFill>
              <a:round/>
            </a:ln>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33806" name="菱形 141326"/>
            <p:cNvSpPr/>
            <p:nvPr/>
          </p:nvSpPr>
          <p:spPr>
            <a:xfrm>
              <a:off x="1296" y="1824"/>
              <a:ext cx="432" cy="432"/>
            </a:xfrm>
            <a:prstGeom prst="diamond">
              <a:avLst/>
            </a:prstGeom>
            <a:solidFill>
              <a:schemeClr val="hlink"/>
            </a:solidFill>
            <a:ln w="25400" cap="flat" cmpd="sng">
              <a:solidFill>
                <a:schemeClr val="bg1"/>
              </a:solidFill>
              <a:prstDash val="solid"/>
              <a:miter/>
              <a:headEnd type="none" w="med" len="med"/>
              <a:tailEnd type="none" w="med" len="med"/>
            </a:ln>
          </p:spPr>
          <p:txBody>
            <a:bodyPr anchor="t" anchorCtr="0"/>
            <a:lstStyle/>
            <a:p>
              <a:pPr algn="ctr" eaLnBrk="0" hangingPunct="0"/>
              <a:endParaRPr lang="zh-CN" altLang="en-US" dirty="0">
                <a:latin typeface="Arial" panose="020B0604020202020204" pitchFamily="34" charset="0"/>
                <a:ea typeface="Arial" panose="020B0604020202020204" pitchFamily="34" charset="0"/>
              </a:endParaRPr>
            </a:p>
          </p:txBody>
        </p:sp>
        <p:sp>
          <p:nvSpPr>
            <p:cNvPr id="33807" name="文本框 141327"/>
            <p:cNvSpPr txBox="1"/>
            <p:nvPr/>
          </p:nvSpPr>
          <p:spPr>
            <a:xfrm>
              <a:off x="1680" y="1934"/>
              <a:ext cx="2160" cy="251"/>
            </a:xfrm>
            <a:prstGeom prst="rect">
              <a:avLst/>
            </a:prstGeom>
            <a:noFill/>
            <a:ln w="9525">
              <a:noFill/>
            </a:ln>
          </p:spPr>
          <p:txBody>
            <a:bodyPr anchor="t" anchorCtr="0">
              <a:spAutoFit/>
            </a:bodyPr>
            <a:lstStyle/>
            <a:p>
              <a:pPr algn="ctr" eaLnBrk="0" hangingPunct="0"/>
              <a:r>
                <a:rPr lang="zh-CN" altLang="en-US" sz="2000" b="1" dirty="0">
                  <a:solidFill>
                    <a:schemeClr val="tx1"/>
                  </a:solidFill>
                  <a:sym typeface="+mn-ea"/>
                </a:rPr>
                <a:t>任务</a:t>
              </a:r>
              <a:r>
                <a:rPr lang="en-US" altLang="zh-CN" sz="2000" b="1" dirty="0">
                  <a:solidFill>
                    <a:schemeClr val="tx1"/>
                  </a:solidFill>
                  <a:sym typeface="+mn-ea"/>
                </a:rPr>
                <a:t>7.3 </a:t>
              </a:r>
              <a:r>
                <a:rPr lang="zh-CN" altLang="en-US" sz="2000" b="1" dirty="0">
                  <a:solidFill>
                    <a:schemeClr val="tx1"/>
                  </a:solidFill>
                  <a:sym typeface="+mn-ea"/>
                </a:rPr>
                <a:t>管理权限</a:t>
              </a:r>
              <a:endParaRPr lang="zh-CN" altLang="en-US" sz="2000" b="1" dirty="0">
                <a:solidFill>
                  <a:schemeClr val="tx1"/>
                </a:solidFill>
                <a:latin typeface="Arial" panose="020B0604020202020204" pitchFamily="34" charset="0"/>
                <a:ea typeface="宋体" panose="02010600030101010101" pitchFamily="2" charset="-122"/>
                <a:sym typeface="+mn-ea"/>
              </a:endParaRPr>
            </a:p>
          </p:txBody>
        </p:sp>
        <p:sp>
          <p:nvSpPr>
            <p:cNvPr id="33808" name="文本框 141328"/>
            <p:cNvSpPr txBox="1"/>
            <p:nvPr/>
          </p:nvSpPr>
          <p:spPr>
            <a:xfrm>
              <a:off x="1393" y="1886"/>
              <a:ext cx="223" cy="288"/>
            </a:xfrm>
            <a:prstGeom prst="rect">
              <a:avLst/>
            </a:prstGeom>
            <a:noFill/>
            <a:ln w="9525">
              <a:noFill/>
            </a:ln>
          </p:spPr>
          <p:txBody>
            <a:bodyPr wrap="none" anchor="t" anchorCtr="0">
              <a:spAutoFit/>
            </a:bodyPr>
            <a:lstStyle/>
            <a:p>
              <a:pPr algn="ctr" eaLnBrk="0" hangingPunct="0"/>
              <a:r>
                <a:rPr lang="en-US" altLang="zh-CN" dirty="0">
                  <a:latin typeface="Arial" panose="020B0604020202020204" pitchFamily="34" charset="0"/>
                </a:rPr>
                <a:t>3</a:t>
              </a:r>
            </a:p>
          </p:txBody>
        </p:sp>
      </p:grpSp>
    </p:spTree>
  </p:cSld>
  <p:clrMapOvr>
    <a:masterClrMapping/>
  </p:clrMapOvr>
  <p:transition spd="med">
    <p:circl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76D21F-33FF-52D1-1D09-C8A15B1102EB}"/>
              </a:ext>
            </a:extLst>
          </p:cNvPr>
          <p:cNvSpPr>
            <a:spLocks noGrp="1"/>
          </p:cNvSpPr>
          <p:nvPr>
            <p:ph type="title"/>
          </p:nvPr>
        </p:nvSpPr>
        <p:spPr/>
        <p:txBody>
          <a:bodyPr/>
          <a:lstStyle/>
          <a:p>
            <a:r>
              <a:rPr lang="zh-CN" altLang="en-US" dirty="0"/>
              <a:t>（</a:t>
            </a:r>
            <a:r>
              <a:rPr lang="en-US" altLang="zh-CN" dirty="0"/>
              <a:t>3</a:t>
            </a:r>
            <a:r>
              <a:rPr lang="zh-CN" altLang="en-US" dirty="0"/>
              <a:t>）删除用户</a:t>
            </a:r>
          </a:p>
        </p:txBody>
      </p:sp>
      <p:sp>
        <p:nvSpPr>
          <p:cNvPr id="3" name="内容占位符 2">
            <a:extLst>
              <a:ext uri="{FF2B5EF4-FFF2-40B4-BE49-F238E27FC236}">
                <a16:creationId xmlns:a16="http://schemas.microsoft.com/office/drawing/2014/main" id="{D979AFA9-C7EA-9F47-54E8-DAA28E3E89B4}"/>
              </a:ext>
            </a:extLst>
          </p:cNvPr>
          <p:cNvSpPr>
            <a:spLocks noGrp="1"/>
          </p:cNvSpPr>
          <p:nvPr>
            <p:ph idx="1"/>
          </p:nvPr>
        </p:nvSpPr>
        <p:spPr/>
        <p:txBody>
          <a:bodyPr/>
          <a:lstStyle/>
          <a:p>
            <a:pPr marL="0" indent="0">
              <a:buNone/>
            </a:pPr>
            <a:r>
              <a:rPr lang="en-US" altLang="zh-CN" sz="1600" dirty="0"/>
              <a:t>【</a:t>
            </a:r>
            <a:r>
              <a:rPr lang="zh-CN" altLang="en-US" sz="1600" dirty="0"/>
              <a:t>示例</a:t>
            </a:r>
            <a:r>
              <a:rPr lang="en-US" altLang="zh-CN" sz="1600" dirty="0"/>
              <a:t>7.4】 </a:t>
            </a:r>
            <a:r>
              <a:rPr lang="zh-CN" altLang="en-US" sz="1600" dirty="0"/>
              <a:t>使用新建用户</a:t>
            </a:r>
            <a:r>
              <a:rPr lang="en-US" altLang="zh-CN" sz="1600" dirty="0"/>
              <a:t>DEV_USER</a:t>
            </a:r>
            <a:r>
              <a:rPr lang="zh-CN" altLang="en-US" sz="1600" dirty="0"/>
              <a:t>创建</a:t>
            </a:r>
            <a:r>
              <a:rPr lang="en-US" altLang="zh-CN" sz="1600" dirty="0"/>
              <a:t>TEST</a:t>
            </a:r>
            <a:r>
              <a:rPr lang="zh-CN" altLang="en-US" sz="1600" dirty="0"/>
              <a:t>模式和</a:t>
            </a:r>
            <a:r>
              <a:rPr lang="en-US" altLang="zh-CN" sz="1600" dirty="0"/>
              <a:t>TEMP</a:t>
            </a:r>
            <a:r>
              <a:rPr lang="zh-CN" altLang="en-US" sz="1600" dirty="0"/>
              <a:t>表，然后分别使用</a:t>
            </a:r>
            <a:r>
              <a:rPr lang="en-US" altLang="zh-CN" sz="1600" dirty="0"/>
              <a:t>RESTRICT</a:t>
            </a:r>
            <a:r>
              <a:rPr lang="zh-CN" altLang="en-US" sz="1600" dirty="0"/>
              <a:t>（默认）和</a:t>
            </a:r>
            <a:r>
              <a:rPr lang="en-US" altLang="zh-CN" sz="1600" dirty="0"/>
              <a:t>CASCADE</a:t>
            </a:r>
            <a:r>
              <a:rPr lang="zh-CN" altLang="en-US" sz="1600" dirty="0"/>
              <a:t>删除。</a:t>
            </a:r>
          </a:p>
          <a:p>
            <a:pPr marL="0" indent="0">
              <a:buNone/>
            </a:pPr>
            <a:r>
              <a:rPr lang="zh-CN" altLang="en-US" sz="1600" dirty="0"/>
              <a:t>因新建的用户</a:t>
            </a:r>
            <a:r>
              <a:rPr lang="en-US" altLang="zh-CN" sz="1600" dirty="0"/>
              <a:t>DEV_USER</a:t>
            </a:r>
            <a:r>
              <a:rPr lang="zh-CN" altLang="en-US" sz="1600" dirty="0"/>
              <a:t>没有创建模式和表的权限，先授权相关权限：</a:t>
            </a:r>
          </a:p>
          <a:p>
            <a:pPr marL="0" indent="0">
              <a:buNone/>
            </a:pPr>
            <a:r>
              <a:rPr lang="en-US" altLang="zh-CN" sz="1600" dirty="0">
                <a:solidFill>
                  <a:srgbClr val="FF0000"/>
                </a:solidFill>
              </a:rPr>
              <a:t>GRANT CREATE SCHEMA,CREATE TABLE TO DEV_USER;</a:t>
            </a:r>
          </a:p>
          <a:p>
            <a:pPr marL="0" indent="0">
              <a:buNone/>
            </a:pPr>
            <a:r>
              <a:rPr lang="zh-CN" altLang="en-US" sz="1600" dirty="0"/>
              <a:t>使用</a:t>
            </a:r>
            <a:r>
              <a:rPr lang="en-US" altLang="zh-CN" sz="1600" dirty="0"/>
              <a:t>DEV_USER</a:t>
            </a:r>
            <a:r>
              <a:rPr lang="zh-CN" altLang="en-US" sz="1600" dirty="0"/>
              <a:t>用户名登录系统，并创建</a:t>
            </a:r>
            <a:r>
              <a:rPr lang="en-US" altLang="zh-CN" sz="1600" dirty="0"/>
              <a:t>TEST</a:t>
            </a:r>
            <a:r>
              <a:rPr lang="zh-CN" altLang="en-US" sz="1600" dirty="0"/>
              <a:t>模式和</a:t>
            </a:r>
            <a:r>
              <a:rPr lang="en-US" altLang="zh-CN" sz="1600" dirty="0"/>
              <a:t>TEMP</a:t>
            </a:r>
            <a:r>
              <a:rPr lang="zh-CN" altLang="en-US" sz="1600" dirty="0"/>
              <a:t>表。</a:t>
            </a:r>
          </a:p>
          <a:p>
            <a:pPr marL="0" indent="0">
              <a:buNone/>
            </a:pPr>
            <a:r>
              <a:rPr lang="zh-CN" altLang="en-US" sz="1600" dirty="0"/>
              <a:t>执行下面的语句</a:t>
            </a:r>
            <a:r>
              <a:rPr lang="en-US" altLang="zh-CN" sz="1600" dirty="0"/>
              <a:t>:</a:t>
            </a:r>
          </a:p>
          <a:p>
            <a:pPr marL="0" indent="0">
              <a:buNone/>
            </a:pPr>
            <a:r>
              <a:rPr lang="en-US" altLang="zh-CN" sz="1600" dirty="0">
                <a:solidFill>
                  <a:srgbClr val="FF0000"/>
                </a:solidFill>
              </a:rPr>
              <a:t>DROP USER DEV_USER RESTRICT;</a:t>
            </a:r>
          </a:p>
          <a:p>
            <a:pPr marL="0" indent="0">
              <a:buNone/>
            </a:pPr>
            <a:r>
              <a:rPr lang="zh-CN" altLang="en-US" sz="1600" dirty="0"/>
              <a:t>将提示错误信息“试图删除被依赖对象</a:t>
            </a:r>
            <a:r>
              <a:rPr lang="en-US" altLang="zh-CN" sz="1600" dirty="0"/>
              <a:t>[DEV_USER]”</a:t>
            </a:r>
            <a:r>
              <a:rPr lang="zh-CN" altLang="en-US" sz="1600" dirty="0"/>
              <a:t>。</a:t>
            </a:r>
          </a:p>
          <a:p>
            <a:pPr marL="0" indent="0">
              <a:buNone/>
            </a:pPr>
            <a:r>
              <a:rPr lang="zh-CN" altLang="en-US" sz="1600" dirty="0"/>
              <a:t>执行下面的语句则能成功执行，会将</a:t>
            </a:r>
            <a:r>
              <a:rPr lang="en-US" altLang="zh-CN" sz="1600" dirty="0"/>
              <a:t>DEV_USER</a:t>
            </a:r>
            <a:r>
              <a:rPr lang="zh-CN" altLang="en-US" sz="1600" dirty="0"/>
              <a:t>所建立的数据库对象一并删除。</a:t>
            </a:r>
          </a:p>
          <a:p>
            <a:pPr marL="0" indent="0">
              <a:buNone/>
            </a:pPr>
            <a:r>
              <a:rPr lang="en-US" altLang="zh-CN" sz="1600" dirty="0">
                <a:solidFill>
                  <a:srgbClr val="FF0000"/>
                </a:solidFill>
              </a:rPr>
              <a:t>DROP USER DEV_USER CASCADE;</a:t>
            </a:r>
          </a:p>
          <a:p>
            <a:pPr marL="0" indent="0">
              <a:buNone/>
            </a:pPr>
            <a:endParaRPr lang="zh-CN" altLang="en-US" sz="1600" dirty="0"/>
          </a:p>
        </p:txBody>
      </p:sp>
    </p:spTree>
    <p:extLst>
      <p:ext uri="{BB962C8B-B14F-4D97-AF65-F5344CB8AC3E}">
        <p14:creationId xmlns:p14="http://schemas.microsoft.com/office/powerpoint/2010/main" val="1192054908"/>
      </p:ext>
    </p:extLst>
  </p:cSld>
  <p:clrMapOvr>
    <a:masterClrMapping/>
  </p:clrMapOvr>
  <p:transition spd="med">
    <p:circl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BE6B570-17E8-2EC2-EFFF-B894E58A6827}"/>
              </a:ext>
            </a:extLst>
          </p:cNvPr>
          <p:cNvSpPr>
            <a:spLocks noGrp="1"/>
          </p:cNvSpPr>
          <p:nvPr>
            <p:ph type="title"/>
          </p:nvPr>
        </p:nvSpPr>
        <p:spPr/>
        <p:txBody>
          <a:bodyPr/>
          <a:lstStyle/>
          <a:p>
            <a:r>
              <a:rPr lang="zh-CN" altLang="en-US" dirty="0"/>
              <a:t>附加说明</a:t>
            </a:r>
          </a:p>
        </p:txBody>
      </p:sp>
      <p:sp>
        <p:nvSpPr>
          <p:cNvPr id="3" name="内容占位符 2">
            <a:extLst>
              <a:ext uri="{FF2B5EF4-FFF2-40B4-BE49-F238E27FC236}">
                <a16:creationId xmlns:a16="http://schemas.microsoft.com/office/drawing/2014/main" id="{570AD17E-A842-E429-27B1-6C5317DAC1F3}"/>
              </a:ext>
            </a:extLst>
          </p:cNvPr>
          <p:cNvSpPr>
            <a:spLocks noGrp="1"/>
          </p:cNvSpPr>
          <p:nvPr>
            <p:ph idx="1"/>
          </p:nvPr>
        </p:nvSpPr>
        <p:spPr/>
        <p:txBody>
          <a:bodyPr/>
          <a:lstStyle/>
          <a:p>
            <a:pPr marL="0" indent="0">
              <a:buNone/>
            </a:pPr>
            <a:r>
              <a:rPr lang="zh-CN" altLang="en-US" sz="1800" dirty="0"/>
              <a:t>（</a:t>
            </a:r>
            <a:r>
              <a:rPr lang="en-US" altLang="zh-CN" sz="1800" dirty="0"/>
              <a:t>1</a:t>
            </a:r>
            <a:r>
              <a:rPr lang="zh-CN" altLang="en-US" sz="1800" dirty="0"/>
              <a:t>）系统自动创建的三个系统用户</a:t>
            </a:r>
            <a:r>
              <a:rPr lang="en-US" altLang="zh-CN" sz="1800" dirty="0"/>
              <a:t>SYSDBA</a:t>
            </a:r>
            <a:r>
              <a:rPr lang="zh-CN" altLang="en-US" sz="1800" dirty="0"/>
              <a:t>、</a:t>
            </a:r>
            <a:r>
              <a:rPr lang="en-US" altLang="zh-CN" sz="1800" dirty="0"/>
              <a:t>SYSAUDITOR</a:t>
            </a:r>
            <a:r>
              <a:rPr lang="zh-CN" altLang="en-US" sz="1800" dirty="0"/>
              <a:t>和 </a:t>
            </a:r>
            <a:r>
              <a:rPr lang="en-US" altLang="zh-CN" sz="1800" dirty="0"/>
              <a:t>SYSSSO</a:t>
            </a:r>
            <a:r>
              <a:rPr lang="zh-CN" altLang="en-US" sz="1800" dirty="0"/>
              <a:t>不能被删除； </a:t>
            </a:r>
          </a:p>
          <a:p>
            <a:pPr marL="0" indent="0">
              <a:buNone/>
            </a:pPr>
            <a:r>
              <a:rPr lang="zh-CN" altLang="en-US" sz="1800" dirty="0"/>
              <a:t>（</a:t>
            </a:r>
            <a:r>
              <a:rPr lang="en-US" altLang="zh-CN" sz="1800" dirty="0"/>
              <a:t>2</a:t>
            </a:r>
            <a:r>
              <a:rPr lang="zh-CN" altLang="en-US" sz="1800" dirty="0"/>
              <a:t>）具有相应的</a:t>
            </a:r>
            <a:r>
              <a:rPr lang="en-US" altLang="zh-CN" sz="1800" dirty="0"/>
              <a:t>DROP USER</a:t>
            </a:r>
            <a:r>
              <a:rPr lang="zh-CN" altLang="en-US" sz="1800" dirty="0"/>
              <a:t>权限的用户即可进行删除用户操作；</a:t>
            </a:r>
          </a:p>
          <a:p>
            <a:pPr marL="0" indent="0">
              <a:buNone/>
            </a:pPr>
            <a:r>
              <a:rPr lang="zh-CN" altLang="en-US" sz="1800" dirty="0"/>
              <a:t>（</a:t>
            </a:r>
            <a:r>
              <a:rPr lang="en-US" altLang="zh-CN" sz="1800" dirty="0"/>
              <a:t>3</a:t>
            </a:r>
            <a:r>
              <a:rPr lang="zh-CN" altLang="en-US" sz="1800" dirty="0"/>
              <a:t>）删除用户会删除该用户建立的所有对象，且不可恢复。如果要保存这些实体，请参考 </a:t>
            </a:r>
            <a:r>
              <a:rPr lang="en-US" altLang="zh-CN" sz="1800" dirty="0"/>
              <a:t>REVOKE</a:t>
            </a:r>
            <a:r>
              <a:rPr lang="zh-CN" altLang="en-US" sz="1800" dirty="0"/>
              <a:t>语句；</a:t>
            </a:r>
          </a:p>
          <a:p>
            <a:pPr marL="0" indent="0">
              <a:buNone/>
            </a:pPr>
            <a:r>
              <a:rPr lang="zh-CN" altLang="en-US" sz="1800" dirty="0"/>
              <a:t>（</a:t>
            </a:r>
            <a:r>
              <a:rPr lang="en-US" altLang="zh-CN" sz="1800" dirty="0"/>
              <a:t>4</a:t>
            </a:r>
            <a:r>
              <a:rPr lang="zh-CN" altLang="en-US" sz="1800" dirty="0"/>
              <a:t>）如果未使用 </a:t>
            </a:r>
            <a:r>
              <a:rPr lang="en-US" altLang="zh-CN" sz="1800" dirty="0"/>
              <a:t>CASCADE </a:t>
            </a:r>
            <a:r>
              <a:rPr lang="zh-CN" altLang="en-US" sz="1800" dirty="0"/>
              <a:t>选项，若该用户建立了数据库对象  </a:t>
            </a:r>
            <a:r>
              <a:rPr lang="en-US" altLang="zh-CN" sz="1800" dirty="0"/>
              <a:t>(</a:t>
            </a:r>
            <a:r>
              <a:rPr lang="zh-CN" altLang="en-US" sz="1800" dirty="0"/>
              <a:t>如表、视图、过程或函数</a:t>
            </a:r>
            <a:r>
              <a:rPr lang="en-US" altLang="zh-CN" sz="1800" dirty="0"/>
              <a:t>)</a:t>
            </a:r>
            <a:r>
              <a:rPr lang="zh-CN" altLang="en-US" sz="1800" dirty="0"/>
              <a:t>，或其他用户对象引用了该用户的对象，或在该用户的表上存在其它用户建立的视图，</a:t>
            </a:r>
            <a:r>
              <a:rPr lang="en-US" altLang="zh-CN" sz="1800" dirty="0"/>
              <a:t>DM</a:t>
            </a:r>
            <a:r>
              <a:rPr lang="zh-CN" altLang="en-US" sz="1800" dirty="0"/>
              <a:t>将返回错误信息，而不删除此用户； </a:t>
            </a:r>
          </a:p>
          <a:p>
            <a:pPr marL="0" indent="0">
              <a:buNone/>
            </a:pPr>
            <a:r>
              <a:rPr lang="zh-CN" altLang="en-US" sz="1800" dirty="0"/>
              <a:t>（</a:t>
            </a:r>
            <a:r>
              <a:rPr lang="en-US" altLang="zh-CN" sz="1800" dirty="0"/>
              <a:t>5</a:t>
            </a:r>
            <a:r>
              <a:rPr lang="zh-CN" altLang="en-US" sz="1800" dirty="0"/>
              <a:t>）如果使用了 </a:t>
            </a:r>
            <a:r>
              <a:rPr lang="en-US" altLang="zh-CN" sz="1800" dirty="0"/>
              <a:t>CASCADE </a:t>
            </a:r>
            <a:r>
              <a:rPr lang="zh-CN" altLang="en-US" sz="1800" dirty="0"/>
              <a:t>选项，除数据库中该用户及其创建的所有对象被删除外，如果其他用户创建的表引用了该用户表上的主关键字或唯一关键字，或者在该表上创建了视图，</a:t>
            </a:r>
            <a:r>
              <a:rPr lang="en-US" altLang="zh-CN" sz="1800" dirty="0"/>
              <a:t>DM</a:t>
            </a:r>
            <a:r>
              <a:rPr lang="zh-CN" altLang="en-US" sz="1800" dirty="0"/>
              <a:t>还将自动删除相应的参照完整性约束及视图依赖关系； </a:t>
            </a:r>
          </a:p>
          <a:p>
            <a:pPr marL="0" indent="0">
              <a:buNone/>
            </a:pPr>
            <a:r>
              <a:rPr lang="zh-CN" altLang="en-US" sz="1800" dirty="0"/>
              <a:t>（</a:t>
            </a:r>
            <a:r>
              <a:rPr lang="en-US" altLang="zh-CN" sz="1800" dirty="0"/>
              <a:t>6</a:t>
            </a:r>
            <a:r>
              <a:rPr lang="zh-CN" altLang="en-US" sz="1800" dirty="0"/>
              <a:t>）正在使用中的用户可以被删除，删除后重登录或者做操作会报错。</a:t>
            </a:r>
          </a:p>
          <a:p>
            <a:pPr marL="0" indent="0">
              <a:buNone/>
            </a:pPr>
            <a:endParaRPr lang="zh-CN" altLang="en-US" sz="1800" dirty="0"/>
          </a:p>
        </p:txBody>
      </p:sp>
    </p:spTree>
    <p:extLst>
      <p:ext uri="{BB962C8B-B14F-4D97-AF65-F5344CB8AC3E}">
        <p14:creationId xmlns:p14="http://schemas.microsoft.com/office/powerpoint/2010/main" val="2020511388"/>
      </p:ext>
    </p:extLst>
  </p:cSld>
  <p:clrMapOvr>
    <a:masterClrMapping/>
  </p:clrMapOvr>
  <p:transition spd="med">
    <p:circl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326C756-7B61-6B89-CE5F-BFF55BC8B4FD}"/>
              </a:ext>
            </a:extLst>
          </p:cNvPr>
          <p:cNvSpPr>
            <a:spLocks noGrp="1"/>
          </p:cNvSpPr>
          <p:nvPr>
            <p:ph type="title"/>
          </p:nvPr>
        </p:nvSpPr>
        <p:spPr/>
        <p:txBody>
          <a:bodyPr/>
          <a:lstStyle/>
          <a:p>
            <a:r>
              <a:rPr lang="zh-CN" altLang="en-US" dirty="0"/>
              <a:t>用管理工具删除用户</a:t>
            </a:r>
          </a:p>
        </p:txBody>
      </p:sp>
      <p:sp>
        <p:nvSpPr>
          <p:cNvPr id="3" name="内容占位符 2">
            <a:extLst>
              <a:ext uri="{FF2B5EF4-FFF2-40B4-BE49-F238E27FC236}">
                <a16:creationId xmlns:a16="http://schemas.microsoft.com/office/drawing/2014/main" id="{65EB440C-3AF3-4B94-6FB0-BC9CEFF46BF6}"/>
              </a:ext>
            </a:extLst>
          </p:cNvPr>
          <p:cNvSpPr>
            <a:spLocks noGrp="1"/>
          </p:cNvSpPr>
          <p:nvPr>
            <p:ph idx="1"/>
          </p:nvPr>
        </p:nvSpPr>
        <p:spPr/>
        <p:txBody>
          <a:bodyPr/>
          <a:lstStyle/>
          <a:p>
            <a:r>
              <a:rPr lang="en-US" altLang="zh-CN" sz="1800" dirty="0"/>
              <a:t>【</a:t>
            </a:r>
            <a:r>
              <a:rPr lang="zh-CN" altLang="en-US" sz="1800" dirty="0"/>
              <a:t>例</a:t>
            </a:r>
            <a:r>
              <a:rPr lang="en-US" altLang="zh-CN" sz="1800" dirty="0"/>
              <a:t>】</a:t>
            </a:r>
            <a:r>
              <a:rPr lang="zh-CN" altLang="en-US" sz="1800" dirty="0"/>
              <a:t>删除用户</a:t>
            </a:r>
            <a:r>
              <a:rPr lang="en-US" altLang="zh-CN" sz="1800" dirty="0"/>
              <a:t>USER3</a:t>
            </a:r>
            <a:r>
              <a:rPr lang="zh-CN" altLang="en-US" sz="1800" dirty="0"/>
              <a:t>。</a:t>
            </a:r>
          </a:p>
          <a:p>
            <a:pPr marL="0" indent="0">
              <a:buNone/>
            </a:pPr>
            <a:r>
              <a:rPr lang="zh-CN" altLang="en-US" sz="1800" dirty="0"/>
              <a:t>右键点击</a:t>
            </a:r>
            <a:r>
              <a:rPr lang="en-US" altLang="zh-CN" sz="1800" dirty="0"/>
              <a:t>USER3</a:t>
            </a:r>
            <a:r>
              <a:rPr lang="zh-CN" altLang="en-US" sz="1800" dirty="0"/>
              <a:t>用户，在弹出菜单中选择“删除</a:t>
            </a:r>
            <a:r>
              <a:rPr lang="en-US" altLang="zh-CN" sz="1800" dirty="0"/>
              <a:t>(D)”</a:t>
            </a:r>
            <a:r>
              <a:rPr lang="zh-CN" altLang="en-US" sz="1800" dirty="0"/>
              <a:t>菜单项，打开删除对象对话框。点击“确定”按钮，删除</a:t>
            </a:r>
            <a:r>
              <a:rPr lang="en-US" altLang="zh-CN" sz="1800" dirty="0"/>
              <a:t>USER3</a:t>
            </a:r>
            <a:r>
              <a:rPr lang="zh-CN" altLang="en-US" sz="1800" dirty="0"/>
              <a:t>用户。</a:t>
            </a:r>
          </a:p>
          <a:p>
            <a:endParaRPr lang="zh-CN" altLang="en-US" dirty="0"/>
          </a:p>
        </p:txBody>
      </p:sp>
      <p:pic>
        <p:nvPicPr>
          <p:cNvPr id="4" name="图片 3">
            <a:extLst>
              <a:ext uri="{FF2B5EF4-FFF2-40B4-BE49-F238E27FC236}">
                <a16:creationId xmlns:a16="http://schemas.microsoft.com/office/drawing/2014/main" id="{7857F2CA-6C44-D09C-B3B9-A98F9539FE04}"/>
              </a:ext>
            </a:extLst>
          </p:cNvPr>
          <p:cNvPicPr>
            <a:picLocks noChangeAspect="1"/>
          </p:cNvPicPr>
          <p:nvPr/>
        </p:nvPicPr>
        <p:blipFill>
          <a:blip r:embed="rId2"/>
          <a:stretch>
            <a:fillRect/>
          </a:stretch>
        </p:blipFill>
        <p:spPr>
          <a:xfrm>
            <a:off x="1018979" y="2543262"/>
            <a:ext cx="2730500" cy="3445078"/>
          </a:xfrm>
          <a:prstGeom prst="rect">
            <a:avLst/>
          </a:prstGeom>
        </p:spPr>
      </p:pic>
      <p:pic>
        <p:nvPicPr>
          <p:cNvPr id="5" name="图片 4">
            <a:extLst>
              <a:ext uri="{FF2B5EF4-FFF2-40B4-BE49-F238E27FC236}">
                <a16:creationId xmlns:a16="http://schemas.microsoft.com/office/drawing/2014/main" id="{8C72822D-B45F-8C94-3D63-F22FF1018BD6}"/>
              </a:ext>
            </a:extLst>
          </p:cNvPr>
          <p:cNvPicPr>
            <a:picLocks noChangeAspect="1"/>
          </p:cNvPicPr>
          <p:nvPr/>
        </p:nvPicPr>
        <p:blipFill>
          <a:blip r:embed="rId3"/>
          <a:stretch>
            <a:fillRect/>
          </a:stretch>
        </p:blipFill>
        <p:spPr>
          <a:xfrm>
            <a:off x="4274889" y="2730561"/>
            <a:ext cx="3782376" cy="3257779"/>
          </a:xfrm>
          <a:prstGeom prst="rect">
            <a:avLst/>
          </a:prstGeom>
        </p:spPr>
      </p:pic>
    </p:spTree>
    <p:extLst>
      <p:ext uri="{BB962C8B-B14F-4D97-AF65-F5344CB8AC3E}">
        <p14:creationId xmlns:p14="http://schemas.microsoft.com/office/powerpoint/2010/main" val="2315863202"/>
      </p:ext>
    </p:extLst>
  </p:cSld>
  <p:clrMapOvr>
    <a:masterClrMapping/>
  </p:clrMapOvr>
  <p:transition spd="med">
    <p:circl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圆角矩形 80"/>
          <p:cNvSpPr/>
          <p:nvPr/>
        </p:nvSpPr>
        <p:spPr>
          <a:xfrm>
            <a:off x="683568" y="1919262"/>
            <a:ext cx="7560840" cy="4030017"/>
          </a:xfrm>
          <a:prstGeom prst="roundRect">
            <a:avLst>
              <a:gd name="adj" fmla="val 11520"/>
            </a:avLst>
          </a:prstGeom>
          <a:solidFill>
            <a:srgbClr val="F3F3F3"/>
          </a:soli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思源黑体" panose="020B0500000000000000" pitchFamily="34" charset="-122"/>
              <a:ea typeface="思源黑体" panose="020B0500000000000000" pitchFamily="34" charset="-122"/>
            </a:endParaRPr>
          </a:p>
        </p:txBody>
      </p:sp>
      <p:sp>
        <p:nvSpPr>
          <p:cNvPr id="120" name="矩形 119"/>
          <p:cNvSpPr/>
          <p:nvPr/>
        </p:nvSpPr>
        <p:spPr>
          <a:xfrm>
            <a:off x="1043608" y="2172290"/>
            <a:ext cx="6840760" cy="3275540"/>
          </a:xfrm>
          <a:prstGeom prst="rect">
            <a:avLst/>
          </a:prstGeom>
        </p:spPr>
        <p:txBody>
          <a:bodyPr wrap="square" lIns="68862" tIns="34431" rIns="68862" bIns="34431">
            <a:spAutoFit/>
          </a:bodyPr>
          <a:lstStyle/>
          <a:p>
            <a:pPr indent="467916" algn="just">
              <a:spcBef>
                <a:spcPts val="450"/>
              </a:spcBef>
              <a:spcAft>
                <a:spcPts val="450"/>
              </a:spcAft>
            </a:pPr>
            <a:r>
              <a:rPr lang="zh-CN" altLang="en-US" sz="2000" b="1" dirty="0">
                <a:solidFill>
                  <a:schemeClr val="tx2"/>
                </a:solidFill>
                <a:latin typeface="+mn-lt"/>
                <a:ea typeface="+mn-ea"/>
              </a:rPr>
              <a:t>为了使用角色，首先在数据库中创建一个角色，这时角色中没有任何权限。然后向角色中添加权限。最后将这个角色授予用户，这个用户就具有了角色中的所有权限。在使用角色的过程中，可以随时向角色中添加权限，也可以随时从角色中删除权限，用户的权限也随之改变。如果要回收所有权限，只需将角色从用户回收即可。</a:t>
            </a:r>
          </a:p>
          <a:p>
            <a:pPr indent="467916" algn="just">
              <a:spcBef>
                <a:spcPts val="450"/>
              </a:spcBef>
              <a:spcAft>
                <a:spcPts val="450"/>
              </a:spcAft>
            </a:pPr>
            <a:r>
              <a:rPr lang="zh-CN" altLang="en-US" sz="2000" b="1" dirty="0">
                <a:solidFill>
                  <a:schemeClr val="tx2"/>
                </a:solidFill>
                <a:latin typeface="+mn-lt"/>
                <a:ea typeface="+mn-ea"/>
              </a:rPr>
              <a:t>在数据库中有两类角色，一类是</a:t>
            </a:r>
            <a:r>
              <a:rPr lang="en-US" altLang="zh-CN" sz="2000" b="1" dirty="0">
                <a:solidFill>
                  <a:schemeClr val="tx2"/>
                </a:solidFill>
                <a:latin typeface="+mn-lt"/>
                <a:ea typeface="+mn-ea"/>
              </a:rPr>
              <a:t>DM</a:t>
            </a:r>
            <a:r>
              <a:rPr lang="zh-CN" altLang="en-US" sz="2000" b="1" dirty="0">
                <a:solidFill>
                  <a:schemeClr val="tx2"/>
                </a:solidFill>
                <a:latin typeface="+mn-lt"/>
                <a:ea typeface="+mn-ea"/>
              </a:rPr>
              <a:t>预设定的角色，一类是用户自定义的角色。</a:t>
            </a:r>
            <a:r>
              <a:rPr lang="en-US" altLang="zh-CN" sz="2000" b="1" dirty="0">
                <a:solidFill>
                  <a:schemeClr val="tx2"/>
                </a:solidFill>
                <a:latin typeface="+mn-lt"/>
                <a:ea typeface="+mn-ea"/>
              </a:rPr>
              <a:t>DM</a:t>
            </a:r>
            <a:r>
              <a:rPr lang="zh-CN" altLang="en-US" sz="2000" b="1" dirty="0">
                <a:solidFill>
                  <a:schemeClr val="tx2"/>
                </a:solidFill>
                <a:latin typeface="+mn-lt"/>
                <a:ea typeface="+mn-ea"/>
              </a:rPr>
              <a:t>预定义的角色在数据库被创建之后即存在，并且已经包含了一些权限，数据库管理员可以将这些角色直接授予用户。</a:t>
            </a:r>
          </a:p>
        </p:txBody>
      </p:sp>
      <p:sp>
        <p:nvSpPr>
          <p:cNvPr id="2" name="标题 1">
            <a:extLst>
              <a:ext uri="{FF2B5EF4-FFF2-40B4-BE49-F238E27FC236}">
                <a16:creationId xmlns:a16="http://schemas.microsoft.com/office/drawing/2014/main" id="{AFBE9583-3B6B-F708-B8F1-11C27C9F12AC}"/>
              </a:ext>
            </a:extLst>
          </p:cNvPr>
          <p:cNvSpPr>
            <a:spLocks noGrp="1"/>
          </p:cNvSpPr>
          <p:nvPr>
            <p:ph type="title"/>
          </p:nvPr>
        </p:nvSpPr>
        <p:spPr/>
        <p:txBody>
          <a:bodyPr/>
          <a:lstStyle/>
          <a:p>
            <a:r>
              <a:rPr lang="zh-CN" altLang="en-US" dirty="0"/>
              <a:t>任务</a:t>
            </a:r>
            <a:r>
              <a:rPr lang="en-US" altLang="zh-CN" dirty="0"/>
              <a:t>7.2 </a:t>
            </a:r>
            <a:r>
              <a:rPr lang="zh-CN" altLang="en-US" dirty="0"/>
              <a:t>管理角色</a:t>
            </a:r>
          </a:p>
        </p:txBody>
      </p:sp>
    </p:spTree>
    <p:extLst>
      <p:ext uri="{BB962C8B-B14F-4D97-AF65-F5344CB8AC3E}">
        <p14:creationId xmlns:p14="http://schemas.microsoft.com/office/powerpoint/2010/main" val="1907607386"/>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additive="base">
                                        <p:cTn id="7" dur="500" fill="hold"/>
                                        <p:tgtEl>
                                          <p:spTgt spid="81"/>
                                        </p:tgtEl>
                                        <p:attrNameLst>
                                          <p:attrName>ppt_x</p:attrName>
                                        </p:attrNameLst>
                                      </p:cBhvr>
                                      <p:tavLst>
                                        <p:tav tm="0">
                                          <p:val>
                                            <p:strVal val="#ppt_x"/>
                                          </p:val>
                                        </p:tav>
                                        <p:tav tm="100000">
                                          <p:val>
                                            <p:strVal val="#ppt_x"/>
                                          </p:val>
                                        </p:tav>
                                      </p:tavLst>
                                    </p:anim>
                                    <p:anim calcmode="lin" valueType="num">
                                      <p:cBhvr additive="base">
                                        <p:cTn id="8"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Lst>
  </p:timing>
  <p:extLst>
    <p:ext uri="{E180D4A7-C9FB-4DFB-919C-405C955672EB}">
      <p14:showEvtLst xmlns:p14="http://schemas.microsoft.com/office/powerpoint/2010/main">
        <p14:playEvt time="1" objId="2"/>
      </p14:showEvtLst>
    </p:ext>
  </p:extLs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3DABEFC-9154-46D6-1DD0-F77BE30EC826}"/>
              </a:ext>
            </a:extLst>
          </p:cNvPr>
          <p:cNvSpPr>
            <a:spLocks noGrp="1"/>
          </p:cNvSpPr>
          <p:nvPr>
            <p:ph type="title"/>
          </p:nvPr>
        </p:nvSpPr>
        <p:spPr/>
        <p:txBody>
          <a:bodyPr/>
          <a:lstStyle/>
          <a:p>
            <a:r>
              <a:rPr lang="zh-CN" altLang="en-US" dirty="0"/>
              <a:t>（</a:t>
            </a:r>
            <a:r>
              <a:rPr lang="en-US" altLang="zh-CN" dirty="0"/>
              <a:t>1</a:t>
            </a:r>
            <a:r>
              <a:rPr lang="zh-CN" altLang="en-US" dirty="0"/>
              <a:t>）创建角色</a:t>
            </a:r>
          </a:p>
        </p:txBody>
      </p:sp>
      <p:sp>
        <p:nvSpPr>
          <p:cNvPr id="3" name="内容占位符 2">
            <a:extLst>
              <a:ext uri="{FF2B5EF4-FFF2-40B4-BE49-F238E27FC236}">
                <a16:creationId xmlns:a16="http://schemas.microsoft.com/office/drawing/2014/main" id="{6D1C3539-53DB-F946-E44E-EC1B43A4A415}"/>
              </a:ext>
            </a:extLst>
          </p:cNvPr>
          <p:cNvSpPr>
            <a:spLocks noGrp="1"/>
          </p:cNvSpPr>
          <p:nvPr>
            <p:ph idx="1"/>
          </p:nvPr>
        </p:nvSpPr>
        <p:spPr/>
        <p:txBody>
          <a:bodyPr/>
          <a:lstStyle/>
          <a:p>
            <a:pPr marL="0" indent="0">
              <a:buNone/>
            </a:pPr>
            <a:r>
              <a:rPr lang="zh-CN" altLang="en-US" sz="1800" dirty="0"/>
              <a:t>具有“</a:t>
            </a:r>
            <a:r>
              <a:rPr lang="en-US" altLang="zh-CN" sz="1800" dirty="0"/>
              <a:t>CREATE ROLE”</a:t>
            </a:r>
            <a:r>
              <a:rPr lang="zh-CN" altLang="en-US" sz="1800" dirty="0"/>
              <a:t>数据库权限的用户也可以创建新的角色，其语法如下：</a:t>
            </a:r>
          </a:p>
          <a:p>
            <a:pPr marL="0" indent="0">
              <a:buNone/>
            </a:pPr>
            <a:r>
              <a:rPr lang="en-US" altLang="zh-CN" sz="1800" dirty="0"/>
              <a:t>CREATE ROLE  &lt;</a:t>
            </a:r>
            <a:r>
              <a:rPr lang="zh-CN" altLang="en-US" sz="1800" dirty="0"/>
              <a:t>角色名</a:t>
            </a:r>
            <a:r>
              <a:rPr lang="en-US" altLang="zh-CN" sz="1800" dirty="0"/>
              <a:t>&gt;;</a:t>
            </a:r>
          </a:p>
          <a:p>
            <a:pPr marL="0" indent="0">
              <a:buNone/>
            </a:pPr>
            <a:r>
              <a:rPr lang="zh-CN" altLang="en-US" sz="1800" dirty="0"/>
              <a:t>使用说明：</a:t>
            </a:r>
          </a:p>
          <a:p>
            <a:pPr marL="0" indent="0">
              <a:buNone/>
            </a:pPr>
            <a:r>
              <a:rPr lang="zh-CN" altLang="en-US" sz="1800" dirty="0"/>
              <a:t>创建者必须具有</a:t>
            </a:r>
            <a:r>
              <a:rPr lang="en-US" altLang="zh-CN" sz="1800" dirty="0"/>
              <a:t>CREATE ROLE</a:t>
            </a:r>
            <a:r>
              <a:rPr lang="zh-CN" altLang="en-US" sz="1800" dirty="0"/>
              <a:t>数据库权限；</a:t>
            </a:r>
          </a:p>
          <a:p>
            <a:pPr marL="0" indent="0">
              <a:buNone/>
            </a:pPr>
            <a:r>
              <a:rPr lang="zh-CN" altLang="en-US" sz="1800" dirty="0"/>
              <a:t>角色名的长度不能超过</a:t>
            </a:r>
            <a:r>
              <a:rPr lang="en-US" altLang="zh-CN" sz="1800" dirty="0"/>
              <a:t>128</a:t>
            </a:r>
            <a:r>
              <a:rPr lang="zh-CN" altLang="en-US" sz="1800" dirty="0"/>
              <a:t>个字符；</a:t>
            </a:r>
          </a:p>
          <a:p>
            <a:pPr marL="0" indent="0">
              <a:buNone/>
            </a:pPr>
            <a:r>
              <a:rPr lang="zh-CN" altLang="en-US" sz="1800" dirty="0"/>
              <a:t>角色名不允许和系统已存在的用户名重名；</a:t>
            </a:r>
          </a:p>
          <a:p>
            <a:pPr marL="0" indent="0">
              <a:buNone/>
            </a:pPr>
            <a:r>
              <a:rPr lang="zh-CN" altLang="en-US" sz="1800" dirty="0"/>
              <a:t>角色名不允许是</a:t>
            </a:r>
            <a:r>
              <a:rPr lang="en-US" altLang="zh-CN" sz="1800" dirty="0"/>
              <a:t>DM</a:t>
            </a:r>
            <a:r>
              <a:rPr lang="zh-CN" altLang="en-US" sz="1800" dirty="0"/>
              <a:t>保留字。</a:t>
            </a:r>
          </a:p>
          <a:p>
            <a:pPr marL="0" indent="0">
              <a:buNone/>
            </a:pPr>
            <a:endParaRPr lang="zh-CN" altLang="en-US" sz="1800" dirty="0"/>
          </a:p>
        </p:txBody>
      </p:sp>
    </p:spTree>
    <p:extLst>
      <p:ext uri="{BB962C8B-B14F-4D97-AF65-F5344CB8AC3E}">
        <p14:creationId xmlns:p14="http://schemas.microsoft.com/office/powerpoint/2010/main" val="1485264424"/>
      </p:ext>
    </p:extLst>
  </p:cSld>
  <p:clrMapOvr>
    <a:masterClrMapping/>
  </p:clrMapOvr>
  <p:transition spd="med">
    <p:circl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3DABEFC-9154-46D6-1DD0-F77BE30EC826}"/>
              </a:ext>
            </a:extLst>
          </p:cNvPr>
          <p:cNvSpPr>
            <a:spLocks noGrp="1"/>
          </p:cNvSpPr>
          <p:nvPr>
            <p:ph type="title"/>
          </p:nvPr>
        </p:nvSpPr>
        <p:spPr/>
        <p:txBody>
          <a:bodyPr/>
          <a:lstStyle/>
          <a:p>
            <a:r>
              <a:rPr lang="zh-CN" altLang="en-US" dirty="0"/>
              <a:t>（</a:t>
            </a:r>
            <a:r>
              <a:rPr lang="en-US" altLang="zh-CN" dirty="0"/>
              <a:t>1</a:t>
            </a:r>
            <a:r>
              <a:rPr lang="zh-CN" altLang="en-US" dirty="0"/>
              <a:t>）创建角色</a:t>
            </a:r>
          </a:p>
        </p:txBody>
      </p:sp>
      <p:sp>
        <p:nvSpPr>
          <p:cNvPr id="3" name="内容占位符 2">
            <a:extLst>
              <a:ext uri="{FF2B5EF4-FFF2-40B4-BE49-F238E27FC236}">
                <a16:creationId xmlns:a16="http://schemas.microsoft.com/office/drawing/2014/main" id="{6D1C3539-53DB-F946-E44E-EC1B43A4A415}"/>
              </a:ext>
            </a:extLst>
          </p:cNvPr>
          <p:cNvSpPr>
            <a:spLocks noGrp="1"/>
          </p:cNvSpPr>
          <p:nvPr>
            <p:ph idx="1"/>
          </p:nvPr>
        </p:nvSpPr>
        <p:spPr/>
        <p:txBody>
          <a:bodyPr/>
          <a:lstStyle/>
          <a:p>
            <a:pPr marL="0" indent="0">
              <a:buNone/>
            </a:pPr>
            <a:r>
              <a:rPr lang="en-US" altLang="zh-CN" sz="1800" dirty="0"/>
              <a:t>【</a:t>
            </a:r>
            <a:r>
              <a:rPr lang="zh-CN" altLang="en-US" sz="1800" dirty="0"/>
              <a:t>示例</a:t>
            </a:r>
            <a:r>
              <a:rPr lang="en-US" altLang="zh-CN" sz="1800" dirty="0"/>
              <a:t>7.5】 </a:t>
            </a:r>
            <a:r>
              <a:rPr lang="zh-CN" altLang="en-US" sz="1800" dirty="0"/>
              <a:t>创建角色 </a:t>
            </a:r>
            <a:r>
              <a:rPr lang="en-US" altLang="zh-CN" sz="1800" dirty="0"/>
              <a:t>DEV_ROLE1</a:t>
            </a:r>
            <a:r>
              <a:rPr lang="zh-CN" altLang="en-US" sz="1800" dirty="0"/>
              <a:t>，赋予其 </a:t>
            </a:r>
            <a:r>
              <a:rPr lang="en-US" altLang="zh-CN" sz="1800" dirty="0" err="1"/>
              <a:t>DEV.DEV_Main_Dev</a:t>
            </a:r>
            <a:r>
              <a:rPr lang="en-US" altLang="zh-CN" sz="1800" dirty="0"/>
              <a:t> </a:t>
            </a:r>
            <a:r>
              <a:rPr lang="zh-CN" altLang="en-US" sz="1800" dirty="0"/>
              <a:t>表的 </a:t>
            </a:r>
            <a:r>
              <a:rPr lang="en-US" altLang="zh-CN" sz="1800" dirty="0"/>
              <a:t>SELECT </a:t>
            </a:r>
            <a:r>
              <a:rPr lang="zh-CN" altLang="en-US" sz="1800" dirty="0"/>
              <a:t>权限，并将角色权限赋予用户</a:t>
            </a:r>
            <a:r>
              <a:rPr lang="en-US" altLang="zh-CN" sz="1800" dirty="0"/>
              <a:t>DEV_USER</a:t>
            </a:r>
            <a:r>
              <a:rPr lang="zh-CN" altLang="en-US" sz="1800" dirty="0"/>
              <a:t>。</a:t>
            </a:r>
          </a:p>
          <a:p>
            <a:pPr marL="0" indent="0">
              <a:buNone/>
            </a:pPr>
            <a:r>
              <a:rPr lang="en-US" altLang="zh-CN" sz="1800" dirty="0">
                <a:solidFill>
                  <a:srgbClr val="FF0000"/>
                </a:solidFill>
              </a:rPr>
              <a:t>CREATE USER DEV_USER IDENTIFIED BY "DAMENG_2022"; //</a:t>
            </a:r>
            <a:r>
              <a:rPr lang="zh-CN" altLang="en-US" sz="1800" dirty="0">
                <a:solidFill>
                  <a:srgbClr val="FF0000"/>
                </a:solidFill>
              </a:rPr>
              <a:t>创建用户</a:t>
            </a:r>
          </a:p>
          <a:p>
            <a:pPr marL="0" indent="0">
              <a:buNone/>
            </a:pPr>
            <a:r>
              <a:rPr lang="en-US" altLang="zh-CN" sz="1800" dirty="0">
                <a:solidFill>
                  <a:srgbClr val="FF0000"/>
                </a:solidFill>
              </a:rPr>
              <a:t>CREATE ROLE DEV_ROLE1;  //</a:t>
            </a:r>
            <a:r>
              <a:rPr lang="zh-CN" altLang="en-US" sz="1800" dirty="0">
                <a:solidFill>
                  <a:srgbClr val="FF0000"/>
                </a:solidFill>
              </a:rPr>
              <a:t>创建角色</a:t>
            </a:r>
          </a:p>
          <a:p>
            <a:pPr marL="0" indent="0">
              <a:buNone/>
            </a:pPr>
            <a:r>
              <a:rPr lang="en-US" altLang="zh-CN" sz="1800" dirty="0">
                <a:solidFill>
                  <a:srgbClr val="FF0000"/>
                </a:solidFill>
              </a:rPr>
              <a:t>GRANT SELECT ON </a:t>
            </a:r>
            <a:r>
              <a:rPr lang="en-US" altLang="zh-CN" sz="1800" dirty="0" err="1">
                <a:solidFill>
                  <a:srgbClr val="FF0000"/>
                </a:solidFill>
              </a:rPr>
              <a:t>DEV.DEV_main_Dev</a:t>
            </a:r>
            <a:r>
              <a:rPr lang="en-US" altLang="zh-CN" sz="1800" dirty="0">
                <a:solidFill>
                  <a:srgbClr val="FF0000"/>
                </a:solidFill>
              </a:rPr>
              <a:t> TO DEV_ROLE1;  //</a:t>
            </a:r>
            <a:r>
              <a:rPr lang="zh-CN" altLang="en-US" sz="1800" dirty="0">
                <a:solidFill>
                  <a:srgbClr val="FF0000"/>
                </a:solidFill>
              </a:rPr>
              <a:t>授权角色权限</a:t>
            </a:r>
          </a:p>
          <a:p>
            <a:pPr marL="0" indent="0">
              <a:buNone/>
            </a:pPr>
            <a:r>
              <a:rPr lang="en-US" altLang="zh-CN" sz="1800" dirty="0">
                <a:solidFill>
                  <a:srgbClr val="FF0000"/>
                </a:solidFill>
              </a:rPr>
              <a:t>GRANT DEV_ROLE1 TO DEV_USER; /*</a:t>
            </a:r>
            <a:r>
              <a:rPr lang="zh-CN" altLang="en-US" sz="1800" dirty="0">
                <a:solidFill>
                  <a:srgbClr val="FF0000"/>
                </a:solidFill>
              </a:rPr>
              <a:t>让用户</a:t>
            </a:r>
            <a:r>
              <a:rPr lang="en-US" altLang="zh-CN" sz="1800" dirty="0">
                <a:solidFill>
                  <a:srgbClr val="FF0000"/>
                </a:solidFill>
              </a:rPr>
              <a:t>DEV_USER</a:t>
            </a:r>
            <a:r>
              <a:rPr lang="zh-CN" altLang="en-US" sz="1800" dirty="0">
                <a:solidFill>
                  <a:srgbClr val="FF0000"/>
                </a:solidFill>
              </a:rPr>
              <a:t>继承角色 </a:t>
            </a:r>
            <a:r>
              <a:rPr lang="en-US" altLang="zh-CN" sz="1800" dirty="0">
                <a:solidFill>
                  <a:srgbClr val="FF0000"/>
                </a:solidFill>
              </a:rPr>
              <a:t>DEV_ROLE1 </a:t>
            </a:r>
            <a:r>
              <a:rPr lang="zh-CN" altLang="en-US" sz="1800" dirty="0">
                <a:solidFill>
                  <a:srgbClr val="FF0000"/>
                </a:solidFill>
              </a:rPr>
              <a:t>的权限*</a:t>
            </a:r>
            <a:r>
              <a:rPr lang="en-US" altLang="zh-CN" sz="1800" dirty="0">
                <a:solidFill>
                  <a:srgbClr val="FF0000"/>
                </a:solidFill>
              </a:rPr>
              <a:t>/</a:t>
            </a:r>
          </a:p>
          <a:p>
            <a:pPr marL="0" indent="0">
              <a:buNone/>
            </a:pPr>
            <a:r>
              <a:rPr lang="zh-CN" altLang="en-US" sz="1800" dirty="0"/>
              <a:t>其中，最后一句让用户</a:t>
            </a:r>
            <a:r>
              <a:rPr lang="en-US" altLang="zh-CN" sz="1800" dirty="0"/>
              <a:t>DEV_USER</a:t>
            </a:r>
            <a:r>
              <a:rPr lang="zh-CN" altLang="en-US" sz="1800" dirty="0"/>
              <a:t>继承角色 </a:t>
            </a:r>
            <a:r>
              <a:rPr lang="en-US" altLang="zh-CN" sz="1800" dirty="0"/>
              <a:t>DEV_ROLE1 </a:t>
            </a:r>
            <a:r>
              <a:rPr lang="zh-CN" altLang="en-US" sz="1800" dirty="0"/>
              <a:t>的权限，即将用户</a:t>
            </a:r>
            <a:r>
              <a:rPr lang="en-US" altLang="zh-CN" sz="1800" dirty="0"/>
              <a:t>DEV_USER</a:t>
            </a:r>
            <a:r>
              <a:rPr lang="zh-CN" altLang="en-US" sz="1800" dirty="0"/>
              <a:t>加入角色</a:t>
            </a:r>
            <a:r>
              <a:rPr lang="en-US" altLang="zh-CN" sz="1800" dirty="0"/>
              <a:t>DEV_ROLE1</a:t>
            </a:r>
            <a:r>
              <a:rPr lang="zh-CN" altLang="en-US" sz="1800" dirty="0"/>
              <a:t>。可以使用 </a:t>
            </a:r>
            <a:r>
              <a:rPr lang="en-US" altLang="zh-CN" sz="1800" dirty="0"/>
              <a:t>REVOKE </a:t>
            </a:r>
            <a:r>
              <a:rPr lang="zh-CN" altLang="en-US" sz="1800" dirty="0"/>
              <a:t>语句回收用户从指定角色继承过来的权限。</a:t>
            </a:r>
          </a:p>
          <a:p>
            <a:pPr marL="0" indent="0">
              <a:buNone/>
            </a:pPr>
            <a:r>
              <a:rPr lang="en-US" altLang="zh-CN" sz="1800" dirty="0">
                <a:solidFill>
                  <a:srgbClr val="FF0000"/>
                </a:solidFill>
              </a:rPr>
              <a:t>REVOKE DEV_ROLE1 FROM DEV_USER;</a:t>
            </a:r>
          </a:p>
          <a:p>
            <a:pPr marL="0" indent="0">
              <a:buNone/>
            </a:pPr>
            <a:endParaRPr lang="zh-CN" altLang="en-US" sz="1800" dirty="0"/>
          </a:p>
        </p:txBody>
      </p:sp>
    </p:spTree>
    <p:extLst>
      <p:ext uri="{BB962C8B-B14F-4D97-AF65-F5344CB8AC3E}">
        <p14:creationId xmlns:p14="http://schemas.microsoft.com/office/powerpoint/2010/main" val="1576816434"/>
      </p:ext>
    </p:extLst>
  </p:cSld>
  <p:clrMapOvr>
    <a:masterClrMapping/>
  </p:clrMapOvr>
  <p:transition spd="med">
    <p:circl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3DABEFC-9154-46D6-1DD0-F77BE30EC826}"/>
              </a:ext>
            </a:extLst>
          </p:cNvPr>
          <p:cNvSpPr>
            <a:spLocks noGrp="1"/>
          </p:cNvSpPr>
          <p:nvPr>
            <p:ph type="title"/>
          </p:nvPr>
        </p:nvSpPr>
        <p:spPr/>
        <p:txBody>
          <a:bodyPr/>
          <a:lstStyle/>
          <a:p>
            <a:r>
              <a:rPr lang="zh-CN" altLang="en-US" dirty="0"/>
              <a:t>（</a:t>
            </a:r>
            <a:r>
              <a:rPr lang="en-US" altLang="zh-CN" dirty="0"/>
              <a:t>1</a:t>
            </a:r>
            <a:r>
              <a:rPr lang="zh-CN" altLang="en-US" dirty="0"/>
              <a:t>）删除角色</a:t>
            </a:r>
          </a:p>
        </p:txBody>
      </p:sp>
      <p:sp>
        <p:nvSpPr>
          <p:cNvPr id="3" name="内容占位符 2">
            <a:extLst>
              <a:ext uri="{FF2B5EF4-FFF2-40B4-BE49-F238E27FC236}">
                <a16:creationId xmlns:a16="http://schemas.microsoft.com/office/drawing/2014/main" id="{6D1C3539-53DB-F946-E44E-EC1B43A4A415}"/>
              </a:ext>
            </a:extLst>
          </p:cNvPr>
          <p:cNvSpPr>
            <a:spLocks noGrp="1"/>
          </p:cNvSpPr>
          <p:nvPr>
            <p:ph idx="1"/>
          </p:nvPr>
        </p:nvSpPr>
        <p:spPr/>
        <p:txBody>
          <a:bodyPr/>
          <a:lstStyle/>
          <a:p>
            <a:pPr marL="0" indent="0">
              <a:buNone/>
            </a:pPr>
            <a:r>
              <a:rPr lang="zh-CN" altLang="en-US" sz="1800" dirty="0"/>
              <a:t>具有“</a:t>
            </a:r>
            <a:r>
              <a:rPr lang="en-US" altLang="zh-CN" sz="1800" dirty="0"/>
              <a:t>DROP ROLE”</a:t>
            </a:r>
            <a:r>
              <a:rPr lang="zh-CN" altLang="en-US" sz="1800" dirty="0"/>
              <a:t>权限的用户可以删除角色，其语法如下：</a:t>
            </a:r>
          </a:p>
          <a:p>
            <a:pPr marL="0" indent="0">
              <a:buNone/>
            </a:pPr>
            <a:r>
              <a:rPr lang="en-US" altLang="zh-CN" sz="1800" dirty="0">
                <a:solidFill>
                  <a:srgbClr val="FF0000"/>
                </a:solidFill>
              </a:rPr>
              <a:t>DROP ROLE  &lt;</a:t>
            </a:r>
            <a:r>
              <a:rPr lang="zh-CN" altLang="en-US" sz="1800" dirty="0">
                <a:solidFill>
                  <a:srgbClr val="FF0000"/>
                </a:solidFill>
              </a:rPr>
              <a:t>角色名</a:t>
            </a:r>
            <a:r>
              <a:rPr lang="en-US" altLang="zh-CN" sz="1800" dirty="0">
                <a:solidFill>
                  <a:srgbClr val="FF0000"/>
                </a:solidFill>
              </a:rPr>
              <a:t>&gt;;</a:t>
            </a:r>
          </a:p>
          <a:p>
            <a:pPr marL="0" indent="0">
              <a:buNone/>
            </a:pPr>
            <a:r>
              <a:rPr lang="en-US" altLang="zh-CN" sz="1800" dirty="0"/>
              <a:t>【</a:t>
            </a:r>
            <a:r>
              <a:rPr lang="zh-CN" altLang="en-US" sz="1800" dirty="0"/>
              <a:t>示例</a:t>
            </a:r>
            <a:r>
              <a:rPr lang="en-US" altLang="zh-CN" sz="1800" dirty="0"/>
              <a:t>7.6】 </a:t>
            </a:r>
            <a:r>
              <a:rPr lang="zh-CN" altLang="en-US" sz="1800" dirty="0"/>
              <a:t>删除角色 </a:t>
            </a:r>
            <a:r>
              <a:rPr lang="en-US" altLang="zh-CN" sz="1800" dirty="0"/>
              <a:t>DEV_ROLE1</a:t>
            </a:r>
            <a:r>
              <a:rPr lang="zh-CN" altLang="en-US" sz="1800" dirty="0"/>
              <a:t>。</a:t>
            </a:r>
          </a:p>
          <a:p>
            <a:pPr marL="0" indent="0">
              <a:buNone/>
            </a:pPr>
            <a:r>
              <a:rPr lang="en-US" altLang="zh-CN" sz="1800" dirty="0">
                <a:solidFill>
                  <a:srgbClr val="FF0000"/>
                </a:solidFill>
              </a:rPr>
              <a:t>DROP ROLE DEV_ROLE1;</a:t>
            </a:r>
          </a:p>
          <a:p>
            <a:pPr marL="0" indent="0">
              <a:buNone/>
            </a:pPr>
            <a:r>
              <a:rPr lang="zh-CN" altLang="en-US" sz="1800" dirty="0"/>
              <a:t>将角色</a:t>
            </a:r>
            <a:r>
              <a:rPr lang="en-US" altLang="zh-CN" sz="1800" dirty="0"/>
              <a:t>DEV_ROLE1 </a:t>
            </a:r>
            <a:r>
              <a:rPr lang="zh-CN" altLang="en-US" sz="1800" dirty="0"/>
              <a:t>授予用户</a:t>
            </a:r>
            <a:r>
              <a:rPr lang="en-US" altLang="zh-CN" sz="1800" dirty="0"/>
              <a:t>DEV_USER</a:t>
            </a:r>
            <a:r>
              <a:rPr lang="zh-CN" altLang="en-US" sz="1800" dirty="0"/>
              <a:t>，则用户</a:t>
            </a:r>
            <a:r>
              <a:rPr lang="en-US" altLang="zh-CN" sz="1800" dirty="0"/>
              <a:t>DEV_USER </a:t>
            </a:r>
            <a:r>
              <a:rPr lang="zh-CN" altLang="en-US" sz="1800" dirty="0"/>
              <a:t>具有了 </a:t>
            </a:r>
            <a:r>
              <a:rPr lang="en-US" altLang="zh-CN" sz="1800" dirty="0"/>
              <a:t>SELECT </a:t>
            </a:r>
            <a:r>
              <a:rPr lang="zh-CN" altLang="en-US" sz="1800" dirty="0"/>
              <a:t>表 </a:t>
            </a:r>
            <a:r>
              <a:rPr lang="en-US" altLang="zh-CN" sz="1800" dirty="0" err="1"/>
              <a:t>DEV.DEV_Main_Dev</a:t>
            </a:r>
            <a:r>
              <a:rPr lang="zh-CN" altLang="en-US" sz="1800" dirty="0"/>
              <a:t>的权限。此时删除角色</a:t>
            </a:r>
            <a:r>
              <a:rPr lang="en-US" altLang="zh-CN" sz="1800" dirty="0"/>
              <a:t>DEV_ROLE1</a:t>
            </a:r>
            <a:r>
              <a:rPr lang="zh-CN" altLang="en-US" sz="1800" dirty="0"/>
              <a:t>，那么用户 </a:t>
            </a:r>
            <a:r>
              <a:rPr lang="en-US" altLang="zh-CN" sz="1800" dirty="0"/>
              <a:t>DEV_USER </a:t>
            </a:r>
            <a:r>
              <a:rPr lang="zh-CN" altLang="en-US" sz="1800" dirty="0"/>
              <a:t>将不再能查询表</a:t>
            </a:r>
            <a:r>
              <a:rPr lang="en-US" altLang="zh-CN" sz="1800" dirty="0" err="1"/>
              <a:t>DEV.DEV_Main_Dev</a:t>
            </a:r>
            <a:r>
              <a:rPr lang="zh-CN" altLang="en-US" sz="1800" dirty="0"/>
              <a:t>。但是如果用户 </a:t>
            </a:r>
            <a:r>
              <a:rPr lang="en-US" altLang="zh-CN" sz="1800" dirty="0"/>
              <a:t>DEV_USER </a:t>
            </a:r>
            <a:r>
              <a:rPr lang="zh-CN" altLang="en-US" sz="1800" dirty="0"/>
              <a:t>从别的途径（直接授权或通过别的角色授权）重复获得了</a:t>
            </a:r>
            <a:r>
              <a:rPr lang="en-US" altLang="zh-CN" sz="1800" dirty="0"/>
              <a:t>SELECT </a:t>
            </a:r>
            <a:r>
              <a:rPr lang="zh-CN" altLang="en-US" sz="1800" dirty="0"/>
              <a:t>表</a:t>
            </a:r>
            <a:r>
              <a:rPr lang="en-US" altLang="zh-CN" sz="1800" dirty="0" err="1"/>
              <a:t>DEV.DEV_Main_Dev</a:t>
            </a:r>
            <a:r>
              <a:rPr lang="zh-CN" altLang="en-US" sz="1800" dirty="0"/>
              <a:t>的权限，那么即使删除了角色 </a:t>
            </a:r>
            <a:r>
              <a:rPr lang="en-US" altLang="zh-CN" sz="1800" dirty="0"/>
              <a:t>DEV_ROLE1</a:t>
            </a:r>
            <a:r>
              <a:rPr lang="zh-CN" altLang="en-US" sz="1800" dirty="0"/>
              <a:t>，用户</a:t>
            </a:r>
            <a:r>
              <a:rPr lang="en-US" altLang="zh-CN" sz="1800" dirty="0"/>
              <a:t>DEV_USER </a:t>
            </a:r>
            <a:r>
              <a:rPr lang="zh-CN" altLang="en-US" sz="1800" dirty="0"/>
              <a:t>仍然具有 </a:t>
            </a:r>
            <a:r>
              <a:rPr lang="en-US" altLang="zh-CN" sz="1800" dirty="0"/>
              <a:t>SELECT </a:t>
            </a:r>
            <a:r>
              <a:rPr lang="zh-CN" altLang="en-US" sz="1800" dirty="0"/>
              <a:t>表 </a:t>
            </a:r>
            <a:r>
              <a:rPr lang="en-US" altLang="zh-CN" sz="1800" dirty="0" err="1"/>
              <a:t>DEV.DEV_Main_Dev</a:t>
            </a:r>
            <a:r>
              <a:rPr lang="zh-CN" altLang="en-US" sz="1800" dirty="0"/>
              <a:t>的权限。</a:t>
            </a:r>
          </a:p>
          <a:p>
            <a:pPr marL="0" indent="0">
              <a:buNone/>
            </a:pPr>
            <a:endParaRPr lang="zh-CN" altLang="en-US" sz="1800" dirty="0"/>
          </a:p>
        </p:txBody>
      </p:sp>
    </p:spTree>
    <p:extLst>
      <p:ext uri="{BB962C8B-B14F-4D97-AF65-F5344CB8AC3E}">
        <p14:creationId xmlns:p14="http://schemas.microsoft.com/office/powerpoint/2010/main" val="1097554701"/>
      </p:ext>
    </p:extLst>
  </p:cSld>
  <p:clrMapOvr>
    <a:masterClrMapping/>
  </p:clrMapOvr>
  <p:transition spd="med">
    <p:circl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3DABEFC-9154-46D6-1DD0-F77BE30EC826}"/>
              </a:ext>
            </a:extLst>
          </p:cNvPr>
          <p:cNvSpPr>
            <a:spLocks noGrp="1"/>
          </p:cNvSpPr>
          <p:nvPr>
            <p:ph type="title"/>
          </p:nvPr>
        </p:nvSpPr>
        <p:spPr/>
        <p:txBody>
          <a:bodyPr/>
          <a:lstStyle/>
          <a:p>
            <a:r>
              <a:rPr lang="en-US" altLang="zh-CN" dirty="0"/>
              <a:t>(3) </a:t>
            </a:r>
            <a:r>
              <a:rPr lang="zh-CN" altLang="en-US" dirty="0"/>
              <a:t>角色的启用与禁用</a:t>
            </a:r>
          </a:p>
        </p:txBody>
      </p:sp>
      <p:sp>
        <p:nvSpPr>
          <p:cNvPr id="3" name="内容占位符 2">
            <a:extLst>
              <a:ext uri="{FF2B5EF4-FFF2-40B4-BE49-F238E27FC236}">
                <a16:creationId xmlns:a16="http://schemas.microsoft.com/office/drawing/2014/main" id="{6D1C3539-53DB-F946-E44E-EC1B43A4A415}"/>
              </a:ext>
            </a:extLst>
          </p:cNvPr>
          <p:cNvSpPr>
            <a:spLocks noGrp="1"/>
          </p:cNvSpPr>
          <p:nvPr>
            <p:ph idx="1"/>
          </p:nvPr>
        </p:nvSpPr>
        <p:spPr/>
        <p:txBody>
          <a:bodyPr/>
          <a:lstStyle/>
          <a:p>
            <a:pPr marL="0" indent="0">
              <a:buNone/>
            </a:pPr>
            <a:r>
              <a:rPr lang="zh-CN" altLang="en-US" sz="1800" dirty="0"/>
              <a:t>某些时候，用户不愿意删除一个角色，但是却希望这个角色失效，此时可以使用 </a:t>
            </a:r>
            <a:r>
              <a:rPr lang="en-US" altLang="zh-CN" sz="1800" dirty="0"/>
              <a:t>DM </a:t>
            </a:r>
            <a:r>
              <a:rPr lang="zh-CN" altLang="en-US" sz="1800" dirty="0"/>
              <a:t>系统过程 </a:t>
            </a:r>
            <a:r>
              <a:rPr lang="en-US" altLang="zh-CN" sz="1800" dirty="0"/>
              <a:t>SP_SET_ROLE </a:t>
            </a:r>
            <a:r>
              <a:rPr lang="zh-CN" altLang="en-US" sz="1800" dirty="0"/>
              <a:t>来设置这个角色为不可用，将第二参数置为 </a:t>
            </a:r>
            <a:r>
              <a:rPr lang="en-US" altLang="zh-CN" sz="1800" dirty="0"/>
              <a:t>0 </a:t>
            </a:r>
            <a:r>
              <a:rPr lang="zh-CN" altLang="en-US" sz="1800" dirty="0"/>
              <a:t>表示禁用角色。当用户希望启用某个角色时，同样可以通过 </a:t>
            </a:r>
            <a:r>
              <a:rPr lang="en-US" altLang="zh-CN" sz="1800" dirty="0"/>
              <a:t>SP_SET_ROLE </a:t>
            </a:r>
            <a:r>
              <a:rPr lang="zh-CN" altLang="en-US" sz="1800" dirty="0"/>
              <a:t>来启用角色，只要将第二个参数置为 </a:t>
            </a:r>
            <a:r>
              <a:rPr lang="en-US" altLang="zh-CN" sz="1800" dirty="0"/>
              <a:t>1 </a:t>
            </a:r>
            <a:r>
              <a:rPr lang="zh-CN" altLang="en-US" sz="1800" dirty="0"/>
              <a:t>即可。</a:t>
            </a:r>
          </a:p>
          <a:p>
            <a:pPr marL="0" indent="0">
              <a:buNone/>
            </a:pPr>
            <a:r>
              <a:rPr lang="en-US" altLang="zh-CN" sz="1800" dirty="0"/>
              <a:t>【</a:t>
            </a:r>
            <a:r>
              <a:rPr lang="zh-CN" altLang="en-US" sz="1800" dirty="0"/>
              <a:t>示例</a:t>
            </a:r>
            <a:r>
              <a:rPr lang="en-US" altLang="zh-CN" sz="1800" dirty="0"/>
              <a:t>7.7】 </a:t>
            </a:r>
            <a:r>
              <a:rPr lang="zh-CN" altLang="en-US" sz="1800" dirty="0"/>
              <a:t>禁用角色 </a:t>
            </a:r>
            <a:r>
              <a:rPr lang="en-US" altLang="zh-CN" sz="1800" dirty="0"/>
              <a:t>DEV_ROLE1</a:t>
            </a:r>
            <a:r>
              <a:rPr lang="zh-CN" altLang="en-US" sz="1800" dirty="0"/>
              <a:t>。</a:t>
            </a:r>
          </a:p>
          <a:p>
            <a:pPr marL="0" indent="0">
              <a:buNone/>
            </a:pPr>
            <a:r>
              <a:rPr lang="en-US" altLang="zh-CN" sz="1800" dirty="0">
                <a:solidFill>
                  <a:srgbClr val="FF0000"/>
                </a:solidFill>
              </a:rPr>
              <a:t>SP_SET_ROLE('DEV_ROLE1', 0);</a:t>
            </a:r>
          </a:p>
          <a:p>
            <a:pPr marL="0" indent="0">
              <a:buNone/>
            </a:pPr>
            <a:r>
              <a:rPr lang="zh-CN" altLang="en-US" sz="1800" dirty="0"/>
              <a:t>使用说明：</a:t>
            </a:r>
          </a:p>
          <a:p>
            <a:pPr marL="0" indent="0">
              <a:buNone/>
            </a:pPr>
            <a:r>
              <a:rPr lang="en-US" altLang="zh-CN" sz="1800" dirty="0"/>
              <a:t>1. </a:t>
            </a:r>
            <a:r>
              <a:rPr lang="zh-CN" altLang="en-US" sz="1800" dirty="0"/>
              <a:t>只有拥有 </a:t>
            </a:r>
            <a:r>
              <a:rPr lang="en-US" altLang="zh-CN" sz="1800" dirty="0"/>
              <a:t>ADMIN_ANY_ROLE </a:t>
            </a:r>
            <a:r>
              <a:rPr lang="zh-CN" altLang="en-US" sz="1800" dirty="0"/>
              <a:t>权限的用户才能启用和禁用角色，并且设置后立即生效；</a:t>
            </a:r>
          </a:p>
          <a:p>
            <a:pPr marL="0" indent="0">
              <a:buNone/>
            </a:pPr>
            <a:r>
              <a:rPr lang="en-US" altLang="zh-CN" sz="1800" dirty="0"/>
              <a:t>2. </a:t>
            </a:r>
            <a:r>
              <a:rPr lang="zh-CN" altLang="en-US" sz="1800" dirty="0"/>
              <a:t>凡是包含禁用角色 </a:t>
            </a:r>
            <a:r>
              <a:rPr lang="en-US" altLang="zh-CN" sz="1800" dirty="0"/>
              <a:t>A </a:t>
            </a:r>
            <a:r>
              <a:rPr lang="zh-CN" altLang="en-US" sz="1800" dirty="0"/>
              <a:t>的角色 </a:t>
            </a:r>
            <a:r>
              <a:rPr lang="en-US" altLang="zh-CN" sz="1800" dirty="0"/>
              <a:t>M</a:t>
            </a:r>
            <a:r>
              <a:rPr lang="zh-CN" altLang="en-US" sz="1800" dirty="0"/>
              <a:t>，</a:t>
            </a:r>
            <a:r>
              <a:rPr lang="en-US" altLang="zh-CN" sz="1800" dirty="0"/>
              <a:t>M </a:t>
            </a:r>
            <a:r>
              <a:rPr lang="zh-CN" altLang="en-US" sz="1800" dirty="0"/>
              <a:t>中禁用的角色 </a:t>
            </a:r>
            <a:r>
              <a:rPr lang="en-US" altLang="zh-CN" sz="1800" dirty="0"/>
              <a:t>A </a:t>
            </a:r>
            <a:r>
              <a:rPr lang="zh-CN" altLang="en-US" sz="1800" dirty="0"/>
              <a:t>将无效，但是 </a:t>
            </a:r>
            <a:r>
              <a:rPr lang="en-US" altLang="zh-CN" sz="1800" dirty="0"/>
              <a:t>M </a:t>
            </a:r>
            <a:r>
              <a:rPr lang="zh-CN" altLang="en-US" sz="1800" dirty="0"/>
              <a:t>仍有效；</a:t>
            </a:r>
          </a:p>
          <a:p>
            <a:pPr marL="0" indent="0">
              <a:buNone/>
            </a:pPr>
            <a:r>
              <a:rPr lang="en-US" altLang="zh-CN" sz="1800" dirty="0"/>
              <a:t>3. </a:t>
            </a:r>
            <a:r>
              <a:rPr lang="zh-CN" altLang="en-US" sz="1800" dirty="0"/>
              <a:t>系统预设的角色是不能设置的，如：</a:t>
            </a:r>
            <a:r>
              <a:rPr lang="en-US" altLang="zh-CN" sz="1800" dirty="0"/>
              <a:t>DBA</a:t>
            </a:r>
            <a:r>
              <a:rPr lang="zh-CN" altLang="en-US" sz="1800" dirty="0"/>
              <a:t>、</a:t>
            </a:r>
            <a:r>
              <a:rPr lang="en-US" altLang="zh-CN" sz="1800" dirty="0"/>
              <a:t>PUBLIC</a:t>
            </a:r>
            <a:r>
              <a:rPr lang="zh-CN" altLang="en-US" sz="1800" dirty="0"/>
              <a:t>、</a:t>
            </a:r>
            <a:r>
              <a:rPr lang="en-US" altLang="zh-CN" sz="1800" dirty="0"/>
              <a:t>RESOURCE</a:t>
            </a:r>
            <a:r>
              <a:rPr lang="zh-CN" altLang="en-US" sz="1800" dirty="0"/>
              <a:t>。</a:t>
            </a:r>
          </a:p>
          <a:p>
            <a:pPr marL="0" indent="0">
              <a:buNone/>
            </a:pPr>
            <a:r>
              <a:rPr lang="en-US" altLang="zh-CN" sz="1800" dirty="0"/>
              <a:t>【</a:t>
            </a:r>
            <a:r>
              <a:rPr lang="zh-CN" altLang="en-US" sz="1800" dirty="0"/>
              <a:t>示例</a:t>
            </a:r>
            <a:r>
              <a:rPr lang="en-US" altLang="zh-CN" sz="1800" dirty="0"/>
              <a:t>7.8】 </a:t>
            </a:r>
            <a:r>
              <a:rPr lang="zh-CN" altLang="en-US" sz="1800" dirty="0"/>
              <a:t>启用角色 </a:t>
            </a:r>
            <a:r>
              <a:rPr lang="en-US" altLang="zh-CN" sz="1800" dirty="0"/>
              <a:t>DEV_ROLE1</a:t>
            </a:r>
            <a:r>
              <a:rPr lang="zh-CN" altLang="en-US" sz="1800" dirty="0"/>
              <a:t>。</a:t>
            </a:r>
          </a:p>
          <a:p>
            <a:pPr marL="0" indent="0">
              <a:buNone/>
            </a:pPr>
            <a:r>
              <a:rPr lang="en-US" altLang="zh-CN" sz="1800" dirty="0">
                <a:solidFill>
                  <a:srgbClr val="FF0000"/>
                </a:solidFill>
              </a:rPr>
              <a:t>SP_SET_ROLE('DEV_ROLE1', 1);</a:t>
            </a:r>
          </a:p>
          <a:p>
            <a:pPr marL="0" indent="0">
              <a:buNone/>
            </a:pPr>
            <a:endParaRPr lang="zh-CN" altLang="en-US" sz="1800" dirty="0"/>
          </a:p>
        </p:txBody>
      </p:sp>
    </p:spTree>
    <p:extLst>
      <p:ext uri="{BB962C8B-B14F-4D97-AF65-F5344CB8AC3E}">
        <p14:creationId xmlns:p14="http://schemas.microsoft.com/office/powerpoint/2010/main" val="1651380081"/>
      </p:ext>
    </p:extLst>
  </p:cSld>
  <p:clrMapOvr>
    <a:masterClrMapping/>
  </p:clrMapOvr>
  <p:transition spd="med">
    <p:circl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圆角矩形 80"/>
          <p:cNvSpPr/>
          <p:nvPr/>
        </p:nvSpPr>
        <p:spPr>
          <a:xfrm>
            <a:off x="683568" y="1919262"/>
            <a:ext cx="7560840" cy="4030017"/>
          </a:xfrm>
          <a:prstGeom prst="roundRect">
            <a:avLst>
              <a:gd name="adj" fmla="val 11520"/>
            </a:avLst>
          </a:prstGeom>
          <a:solidFill>
            <a:srgbClr val="F3F3F3"/>
          </a:soli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思源黑体" panose="020B0500000000000000" pitchFamily="34" charset="-122"/>
              <a:ea typeface="思源黑体" panose="020B0500000000000000" pitchFamily="34" charset="-122"/>
            </a:endParaRPr>
          </a:p>
        </p:txBody>
      </p:sp>
      <p:sp>
        <p:nvSpPr>
          <p:cNvPr id="120" name="矩形 119"/>
          <p:cNvSpPr/>
          <p:nvPr/>
        </p:nvSpPr>
        <p:spPr>
          <a:xfrm>
            <a:off x="1043608" y="2172290"/>
            <a:ext cx="6840760" cy="1608417"/>
          </a:xfrm>
          <a:prstGeom prst="rect">
            <a:avLst/>
          </a:prstGeom>
        </p:spPr>
        <p:txBody>
          <a:bodyPr wrap="square" lIns="68862" tIns="34431" rIns="68862" bIns="34431">
            <a:spAutoFit/>
          </a:bodyPr>
          <a:lstStyle/>
          <a:p>
            <a:pPr indent="467916" algn="just">
              <a:spcBef>
                <a:spcPts val="450"/>
              </a:spcBef>
              <a:spcAft>
                <a:spcPts val="450"/>
              </a:spcAft>
            </a:pPr>
            <a:r>
              <a:rPr lang="zh-CN" altLang="en-US" sz="2000" b="1" dirty="0">
                <a:solidFill>
                  <a:schemeClr val="tx2"/>
                </a:solidFill>
                <a:latin typeface="+mn-lt"/>
                <a:ea typeface="+mn-ea"/>
              </a:rPr>
              <a:t>达梦数据库对用户的权限有着严格的规定，如果没有权限，用户将无法完成任何操作。用户权限有两类，即</a:t>
            </a:r>
            <a:r>
              <a:rPr lang="zh-CN" altLang="en-US" sz="2000" b="1" dirty="0">
                <a:solidFill>
                  <a:srgbClr val="FF0000"/>
                </a:solidFill>
                <a:latin typeface="+mn-lt"/>
                <a:ea typeface="+mn-ea"/>
              </a:rPr>
              <a:t>数据库权限</a:t>
            </a:r>
            <a:r>
              <a:rPr lang="zh-CN" altLang="en-US" sz="2000" b="1" dirty="0">
                <a:solidFill>
                  <a:schemeClr val="tx2"/>
                </a:solidFill>
                <a:latin typeface="+mn-lt"/>
                <a:ea typeface="+mn-ea"/>
              </a:rPr>
              <a:t>和</a:t>
            </a:r>
            <a:r>
              <a:rPr lang="zh-CN" altLang="en-US" sz="2000" b="1" dirty="0">
                <a:solidFill>
                  <a:srgbClr val="FF0000"/>
                </a:solidFill>
                <a:latin typeface="+mn-lt"/>
                <a:ea typeface="+mn-ea"/>
              </a:rPr>
              <a:t>对象权限</a:t>
            </a:r>
            <a:r>
              <a:rPr lang="zh-CN" altLang="en-US" sz="2000" b="1" dirty="0">
                <a:solidFill>
                  <a:schemeClr val="tx2"/>
                </a:solidFill>
                <a:latin typeface="+mn-lt"/>
                <a:ea typeface="+mn-ea"/>
              </a:rPr>
              <a:t>。数据库权限主要是指针对数据库对象的创建、删除、修改数据库对象的权限，以及对数据库备份等权限。而对象权限主要是指对数据库对象中的数据的访问权限。</a:t>
            </a:r>
          </a:p>
        </p:txBody>
      </p:sp>
      <p:sp>
        <p:nvSpPr>
          <p:cNvPr id="2" name="标题 1">
            <a:extLst>
              <a:ext uri="{FF2B5EF4-FFF2-40B4-BE49-F238E27FC236}">
                <a16:creationId xmlns:a16="http://schemas.microsoft.com/office/drawing/2014/main" id="{AFBE9583-3B6B-F708-B8F1-11C27C9F12AC}"/>
              </a:ext>
            </a:extLst>
          </p:cNvPr>
          <p:cNvSpPr>
            <a:spLocks noGrp="1"/>
          </p:cNvSpPr>
          <p:nvPr>
            <p:ph type="title"/>
          </p:nvPr>
        </p:nvSpPr>
        <p:spPr/>
        <p:txBody>
          <a:bodyPr/>
          <a:lstStyle/>
          <a:p>
            <a:r>
              <a:rPr lang="zh-CN" altLang="en-US" dirty="0"/>
              <a:t>任务</a:t>
            </a:r>
            <a:r>
              <a:rPr lang="en-US" altLang="zh-CN" dirty="0"/>
              <a:t>7.2 </a:t>
            </a:r>
            <a:r>
              <a:rPr lang="zh-CN" altLang="en-US" dirty="0"/>
              <a:t>管理权限</a:t>
            </a:r>
          </a:p>
        </p:txBody>
      </p:sp>
    </p:spTree>
    <p:extLst>
      <p:ext uri="{BB962C8B-B14F-4D97-AF65-F5344CB8AC3E}">
        <p14:creationId xmlns:p14="http://schemas.microsoft.com/office/powerpoint/2010/main" val="4058171169"/>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additive="base">
                                        <p:cTn id="7" dur="500" fill="hold"/>
                                        <p:tgtEl>
                                          <p:spTgt spid="81"/>
                                        </p:tgtEl>
                                        <p:attrNameLst>
                                          <p:attrName>ppt_x</p:attrName>
                                        </p:attrNameLst>
                                      </p:cBhvr>
                                      <p:tavLst>
                                        <p:tav tm="0">
                                          <p:val>
                                            <p:strVal val="#ppt_x"/>
                                          </p:val>
                                        </p:tav>
                                        <p:tav tm="100000">
                                          <p:val>
                                            <p:strVal val="#ppt_x"/>
                                          </p:val>
                                        </p:tav>
                                      </p:tavLst>
                                    </p:anim>
                                    <p:anim calcmode="lin" valueType="num">
                                      <p:cBhvr additive="base">
                                        <p:cTn id="8"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Lst>
  </p:timing>
  <p:extLst>
    <p:ext uri="{E180D4A7-C9FB-4DFB-919C-405C955672EB}">
      <p14:showEvtLst xmlns:p14="http://schemas.microsoft.com/office/powerpoint/2010/main">
        <p14:playEvt time="1" objId="2"/>
      </p14:showEvtLst>
    </p:ext>
  </p:extLs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01E7502-ECAC-83CC-3DCF-38FC2E44905E}"/>
              </a:ext>
            </a:extLst>
          </p:cNvPr>
          <p:cNvSpPr>
            <a:spLocks noGrp="1"/>
          </p:cNvSpPr>
          <p:nvPr>
            <p:ph type="title"/>
          </p:nvPr>
        </p:nvSpPr>
        <p:spPr/>
        <p:txBody>
          <a:bodyPr/>
          <a:lstStyle/>
          <a:p>
            <a:r>
              <a:rPr lang="en-US" altLang="zh-CN" dirty="0"/>
              <a:t>1.</a:t>
            </a:r>
            <a:r>
              <a:rPr lang="zh-CN" altLang="en-US" dirty="0"/>
              <a:t>数据库权限</a:t>
            </a:r>
          </a:p>
        </p:txBody>
      </p:sp>
      <p:sp>
        <p:nvSpPr>
          <p:cNvPr id="3" name="内容占位符 2">
            <a:extLst>
              <a:ext uri="{FF2B5EF4-FFF2-40B4-BE49-F238E27FC236}">
                <a16:creationId xmlns:a16="http://schemas.microsoft.com/office/drawing/2014/main" id="{78D47A55-7D91-3B04-D790-9A4FEFDEEC5F}"/>
              </a:ext>
            </a:extLst>
          </p:cNvPr>
          <p:cNvSpPr>
            <a:spLocks noGrp="1"/>
          </p:cNvSpPr>
          <p:nvPr>
            <p:ph idx="1"/>
          </p:nvPr>
        </p:nvSpPr>
        <p:spPr/>
        <p:txBody>
          <a:bodyPr/>
          <a:lstStyle/>
          <a:p>
            <a:r>
              <a:rPr lang="zh-CN" altLang="en-US" sz="1800" dirty="0"/>
              <a:t>数据库权限是与数据库安全有关的最重要的权限，这类权限一般是针对数据库管理员的。数据库权限的管理主要包括权限的分配、回收和查询等操作。</a:t>
            </a:r>
            <a:endParaRPr lang="en-US" altLang="zh-CN" sz="1800" dirty="0"/>
          </a:p>
          <a:p>
            <a:r>
              <a:rPr lang="zh-CN" altLang="en-US" sz="1800" dirty="0"/>
              <a:t> 对于表、视图、用户、触发器这些数据库对象，有关的数据库权限包括创建、删除和修改他们的权限，相关的命令分别是</a:t>
            </a:r>
            <a:r>
              <a:rPr lang="en-US" altLang="zh-CN" sz="1800" dirty="0"/>
              <a:t>CREATE</a:t>
            </a:r>
            <a:r>
              <a:rPr lang="zh-CN" altLang="en-US" sz="1800" dirty="0"/>
              <a:t>、</a:t>
            </a:r>
            <a:r>
              <a:rPr lang="en-US" altLang="zh-CN" sz="1800" dirty="0"/>
              <a:t>DROP</a:t>
            </a:r>
            <a:r>
              <a:rPr lang="zh-CN" altLang="en-US" sz="1800" dirty="0"/>
              <a:t>和</a:t>
            </a:r>
            <a:r>
              <a:rPr lang="en-US" altLang="zh-CN" sz="1800" dirty="0"/>
              <a:t>ALTER</a:t>
            </a:r>
            <a:r>
              <a:rPr lang="zh-CN" altLang="en-US" sz="1800" dirty="0"/>
              <a:t>。表、视图、触发器、存储程序等对象是与用户有关的，在默认情况下对这些对象的操作都是在当前用户自己的模式下进行的。</a:t>
            </a:r>
          </a:p>
          <a:p>
            <a:endParaRPr lang="zh-CN" altLang="en-US" dirty="0"/>
          </a:p>
        </p:txBody>
      </p:sp>
      <p:graphicFrame>
        <p:nvGraphicFramePr>
          <p:cNvPr id="4" name="表格 3">
            <a:extLst>
              <a:ext uri="{FF2B5EF4-FFF2-40B4-BE49-F238E27FC236}">
                <a16:creationId xmlns:a16="http://schemas.microsoft.com/office/drawing/2014/main" id="{96B7CB39-EC76-EC60-AC4A-711C290FBB2E}"/>
              </a:ext>
            </a:extLst>
          </p:cNvPr>
          <p:cNvGraphicFramePr>
            <a:graphicFrameLocks noGrp="1"/>
          </p:cNvGraphicFramePr>
          <p:nvPr>
            <p:extLst>
              <p:ext uri="{D42A27DB-BD31-4B8C-83A1-F6EECF244321}">
                <p14:modId xmlns:p14="http://schemas.microsoft.com/office/powerpoint/2010/main" val="3312215324"/>
              </p:ext>
            </p:extLst>
          </p:nvPr>
        </p:nvGraphicFramePr>
        <p:xfrm>
          <a:off x="2195736" y="3571030"/>
          <a:ext cx="5904656" cy="2724175"/>
        </p:xfrm>
        <a:graphic>
          <a:graphicData uri="http://schemas.openxmlformats.org/drawingml/2006/table">
            <a:tbl>
              <a:tblPr firstRow="1" firstCol="1" bandRow="1">
                <a:tableStyleId>{1E171933-4619-4E11-9A3F-F7608DF75F80}</a:tableStyleId>
              </a:tblPr>
              <a:tblGrid>
                <a:gridCol w="1958659">
                  <a:extLst>
                    <a:ext uri="{9D8B030D-6E8A-4147-A177-3AD203B41FA5}">
                      <a16:colId xmlns:a16="http://schemas.microsoft.com/office/drawing/2014/main" val="2609885781"/>
                    </a:ext>
                  </a:extLst>
                </a:gridCol>
                <a:gridCol w="3945997">
                  <a:extLst>
                    <a:ext uri="{9D8B030D-6E8A-4147-A177-3AD203B41FA5}">
                      <a16:colId xmlns:a16="http://schemas.microsoft.com/office/drawing/2014/main" val="3414633396"/>
                    </a:ext>
                  </a:extLst>
                </a:gridCol>
              </a:tblGrid>
              <a:tr h="294438">
                <a:tc>
                  <a:txBody>
                    <a:bodyPr/>
                    <a:lstStyle/>
                    <a:p>
                      <a:pPr algn="ctr">
                        <a:lnSpc>
                          <a:spcPts val="1650"/>
                        </a:lnSpc>
                        <a:spcBef>
                          <a:spcPts val="780"/>
                        </a:spcBef>
                      </a:pPr>
                      <a:r>
                        <a:rPr lang="zh-CN" sz="1600" kern="100" dirty="0">
                          <a:effectLst/>
                        </a:rPr>
                        <a:t>数据库权限</a:t>
                      </a:r>
                      <a:endParaRPr lang="zh-CN" sz="2000" kern="100" dirty="0">
                        <a:effectLst/>
                        <a:latin typeface="等线" panose="02010600030101010101" pitchFamily="2" charset="-122"/>
                        <a:ea typeface="等线" panose="02010600030101010101" pitchFamily="2" charset="-122"/>
                        <a:cs typeface="Courier New" panose="02070309020205020404" pitchFamily="49" charset="0"/>
                      </a:endParaRPr>
                    </a:p>
                  </a:txBody>
                  <a:tcPr marL="68580" marR="68580" marT="0" marB="0" anchor="ctr"/>
                </a:tc>
                <a:tc>
                  <a:txBody>
                    <a:bodyPr/>
                    <a:lstStyle/>
                    <a:p>
                      <a:pPr algn="ctr">
                        <a:lnSpc>
                          <a:spcPts val="1650"/>
                        </a:lnSpc>
                        <a:spcBef>
                          <a:spcPts val="780"/>
                        </a:spcBef>
                      </a:pPr>
                      <a:r>
                        <a:rPr lang="zh-CN" sz="1600" kern="100">
                          <a:effectLst/>
                        </a:rPr>
                        <a:t>说明</a:t>
                      </a:r>
                      <a:endParaRPr lang="zh-CN" sz="2000" kern="100">
                        <a:effectLst/>
                        <a:latin typeface="等线" panose="02010600030101010101" pitchFamily="2" charset="-122"/>
                        <a:ea typeface="等线" panose="02010600030101010101" pitchFamily="2" charset="-122"/>
                        <a:cs typeface="Courier New" panose="02070309020205020404" pitchFamily="49" charset="0"/>
                      </a:endParaRPr>
                    </a:p>
                  </a:txBody>
                  <a:tcPr marL="68580" marR="68580" marT="0" marB="0" anchor="ctr"/>
                </a:tc>
                <a:extLst>
                  <a:ext uri="{0D108BD9-81ED-4DB2-BD59-A6C34878D82A}">
                    <a16:rowId xmlns:a16="http://schemas.microsoft.com/office/drawing/2014/main" val="2212668674"/>
                  </a:ext>
                </a:extLst>
              </a:tr>
              <a:tr h="371541">
                <a:tc>
                  <a:txBody>
                    <a:bodyPr/>
                    <a:lstStyle/>
                    <a:p>
                      <a:pPr algn="l">
                        <a:lnSpc>
                          <a:spcPts val="1650"/>
                        </a:lnSpc>
                        <a:spcBef>
                          <a:spcPts val="780"/>
                        </a:spcBef>
                      </a:pPr>
                      <a:r>
                        <a:rPr lang="en-US" sz="1600" kern="100">
                          <a:effectLst/>
                        </a:rPr>
                        <a:t>CREATE TABLE</a:t>
                      </a:r>
                      <a:endParaRPr lang="zh-CN" sz="2000" kern="100">
                        <a:effectLst/>
                        <a:latin typeface="等线" panose="02010600030101010101" pitchFamily="2" charset="-122"/>
                        <a:ea typeface="等线" panose="02010600030101010101" pitchFamily="2" charset="-122"/>
                        <a:cs typeface="Courier New" panose="02070309020205020404" pitchFamily="49" charset="0"/>
                      </a:endParaRPr>
                    </a:p>
                  </a:txBody>
                  <a:tcPr marL="68580" marR="68580" marT="0" marB="0" anchor="ctr"/>
                </a:tc>
                <a:tc>
                  <a:txBody>
                    <a:bodyPr/>
                    <a:lstStyle/>
                    <a:p>
                      <a:pPr algn="l">
                        <a:lnSpc>
                          <a:spcPts val="1650"/>
                        </a:lnSpc>
                        <a:spcBef>
                          <a:spcPts val="780"/>
                        </a:spcBef>
                      </a:pPr>
                      <a:r>
                        <a:rPr lang="zh-CN" sz="1600" kern="100" dirty="0">
                          <a:effectLst/>
                        </a:rPr>
                        <a:t>在自己的模式中创建表的权限</a:t>
                      </a:r>
                      <a:endParaRPr lang="zh-CN" sz="2000" kern="100" dirty="0">
                        <a:effectLst/>
                        <a:latin typeface="等线" panose="02010600030101010101" pitchFamily="2" charset="-122"/>
                        <a:ea typeface="等线" panose="02010600030101010101" pitchFamily="2" charset="-122"/>
                        <a:cs typeface="Courier New" panose="02070309020205020404" pitchFamily="49" charset="0"/>
                      </a:endParaRPr>
                    </a:p>
                  </a:txBody>
                  <a:tcPr marL="68580" marR="68580" marT="0" marB="0" anchor="ctr"/>
                </a:tc>
                <a:extLst>
                  <a:ext uri="{0D108BD9-81ED-4DB2-BD59-A6C34878D82A}">
                    <a16:rowId xmlns:a16="http://schemas.microsoft.com/office/drawing/2014/main" val="70240238"/>
                  </a:ext>
                </a:extLst>
              </a:tr>
              <a:tr h="294438">
                <a:tc>
                  <a:txBody>
                    <a:bodyPr/>
                    <a:lstStyle/>
                    <a:p>
                      <a:pPr algn="l">
                        <a:lnSpc>
                          <a:spcPts val="1650"/>
                        </a:lnSpc>
                        <a:spcBef>
                          <a:spcPts val="780"/>
                        </a:spcBef>
                      </a:pPr>
                      <a:r>
                        <a:rPr lang="en-US" sz="1600" kern="100" dirty="0">
                          <a:effectLst/>
                        </a:rPr>
                        <a:t>CREATE VIEW</a:t>
                      </a:r>
                      <a:endParaRPr lang="zh-CN" sz="2000" kern="100" dirty="0">
                        <a:effectLst/>
                        <a:latin typeface="等线" panose="02010600030101010101" pitchFamily="2" charset="-122"/>
                        <a:ea typeface="等线" panose="02010600030101010101" pitchFamily="2" charset="-122"/>
                        <a:cs typeface="Courier New" panose="02070309020205020404" pitchFamily="49" charset="0"/>
                      </a:endParaRPr>
                    </a:p>
                  </a:txBody>
                  <a:tcPr marL="68580" marR="68580" marT="0" marB="0" anchor="ctr"/>
                </a:tc>
                <a:tc>
                  <a:txBody>
                    <a:bodyPr/>
                    <a:lstStyle/>
                    <a:p>
                      <a:pPr algn="l">
                        <a:lnSpc>
                          <a:spcPts val="1650"/>
                        </a:lnSpc>
                        <a:spcBef>
                          <a:spcPts val="780"/>
                        </a:spcBef>
                      </a:pPr>
                      <a:r>
                        <a:rPr lang="zh-CN" sz="1600" kern="100" dirty="0">
                          <a:effectLst/>
                        </a:rPr>
                        <a:t>在自己的模式中创建视图的权限</a:t>
                      </a:r>
                      <a:endParaRPr lang="zh-CN" sz="2000" kern="100" dirty="0">
                        <a:effectLst/>
                        <a:latin typeface="等线" panose="02010600030101010101" pitchFamily="2" charset="-122"/>
                        <a:ea typeface="等线" panose="02010600030101010101" pitchFamily="2" charset="-122"/>
                        <a:cs typeface="Courier New" panose="02070309020205020404" pitchFamily="49" charset="0"/>
                      </a:endParaRPr>
                    </a:p>
                  </a:txBody>
                  <a:tcPr marL="68580" marR="68580" marT="0" marB="0" anchor="ctr"/>
                </a:tc>
                <a:extLst>
                  <a:ext uri="{0D108BD9-81ED-4DB2-BD59-A6C34878D82A}">
                    <a16:rowId xmlns:a16="http://schemas.microsoft.com/office/drawing/2014/main" val="839667091"/>
                  </a:ext>
                </a:extLst>
              </a:tr>
              <a:tr h="294438">
                <a:tc>
                  <a:txBody>
                    <a:bodyPr/>
                    <a:lstStyle/>
                    <a:p>
                      <a:pPr algn="l">
                        <a:lnSpc>
                          <a:spcPts val="1650"/>
                        </a:lnSpc>
                        <a:spcBef>
                          <a:spcPts val="780"/>
                        </a:spcBef>
                      </a:pPr>
                      <a:r>
                        <a:rPr lang="en-US" sz="1600" kern="100">
                          <a:effectLst/>
                        </a:rPr>
                        <a:t>CREATE USER</a:t>
                      </a:r>
                      <a:endParaRPr lang="zh-CN" sz="2000" kern="100">
                        <a:effectLst/>
                        <a:latin typeface="等线" panose="02010600030101010101" pitchFamily="2" charset="-122"/>
                        <a:ea typeface="等线" panose="02010600030101010101" pitchFamily="2" charset="-122"/>
                        <a:cs typeface="Courier New" panose="02070309020205020404" pitchFamily="49" charset="0"/>
                      </a:endParaRPr>
                    </a:p>
                  </a:txBody>
                  <a:tcPr marL="68580" marR="68580" marT="0" marB="0" anchor="ctr"/>
                </a:tc>
                <a:tc>
                  <a:txBody>
                    <a:bodyPr/>
                    <a:lstStyle/>
                    <a:p>
                      <a:pPr algn="l">
                        <a:lnSpc>
                          <a:spcPts val="1650"/>
                        </a:lnSpc>
                        <a:spcBef>
                          <a:spcPts val="780"/>
                        </a:spcBef>
                      </a:pPr>
                      <a:r>
                        <a:rPr lang="zh-CN" sz="1600" kern="100">
                          <a:effectLst/>
                        </a:rPr>
                        <a:t>创建用户的权限</a:t>
                      </a:r>
                      <a:endParaRPr lang="zh-CN" sz="2000" kern="100">
                        <a:effectLst/>
                        <a:latin typeface="等线" panose="02010600030101010101" pitchFamily="2" charset="-122"/>
                        <a:ea typeface="等线" panose="02010600030101010101" pitchFamily="2" charset="-122"/>
                        <a:cs typeface="Courier New" panose="02070309020205020404" pitchFamily="49" charset="0"/>
                      </a:endParaRPr>
                    </a:p>
                  </a:txBody>
                  <a:tcPr marL="68580" marR="68580" marT="0" marB="0" anchor="ctr"/>
                </a:tc>
                <a:extLst>
                  <a:ext uri="{0D108BD9-81ED-4DB2-BD59-A6C34878D82A}">
                    <a16:rowId xmlns:a16="http://schemas.microsoft.com/office/drawing/2014/main" val="2184635716"/>
                  </a:ext>
                </a:extLst>
              </a:tr>
              <a:tr h="371541">
                <a:tc>
                  <a:txBody>
                    <a:bodyPr/>
                    <a:lstStyle/>
                    <a:p>
                      <a:pPr algn="l">
                        <a:lnSpc>
                          <a:spcPts val="1650"/>
                        </a:lnSpc>
                        <a:spcBef>
                          <a:spcPts val="780"/>
                        </a:spcBef>
                      </a:pPr>
                      <a:r>
                        <a:rPr lang="en-US" sz="1600" kern="100">
                          <a:effectLst/>
                        </a:rPr>
                        <a:t>CREATE TRIGGER</a:t>
                      </a:r>
                      <a:endParaRPr lang="zh-CN" sz="2000" kern="100">
                        <a:effectLst/>
                        <a:latin typeface="等线" panose="02010600030101010101" pitchFamily="2" charset="-122"/>
                        <a:ea typeface="等线" panose="02010600030101010101" pitchFamily="2" charset="-122"/>
                        <a:cs typeface="Courier New" panose="02070309020205020404" pitchFamily="49" charset="0"/>
                      </a:endParaRPr>
                    </a:p>
                  </a:txBody>
                  <a:tcPr marL="68580" marR="68580" marT="0" marB="0" anchor="ctr"/>
                </a:tc>
                <a:tc>
                  <a:txBody>
                    <a:bodyPr/>
                    <a:lstStyle/>
                    <a:p>
                      <a:pPr algn="l">
                        <a:lnSpc>
                          <a:spcPts val="1650"/>
                        </a:lnSpc>
                        <a:spcBef>
                          <a:spcPts val="780"/>
                        </a:spcBef>
                      </a:pPr>
                      <a:r>
                        <a:rPr lang="zh-CN" sz="1600" kern="100">
                          <a:effectLst/>
                        </a:rPr>
                        <a:t>在自己的模式中创建触发器的权限</a:t>
                      </a:r>
                      <a:endParaRPr lang="zh-CN" sz="2000" kern="100">
                        <a:effectLst/>
                        <a:latin typeface="等线" panose="02010600030101010101" pitchFamily="2" charset="-122"/>
                        <a:ea typeface="等线" panose="02010600030101010101" pitchFamily="2" charset="-122"/>
                        <a:cs typeface="Courier New" panose="02070309020205020404" pitchFamily="49" charset="0"/>
                      </a:endParaRPr>
                    </a:p>
                  </a:txBody>
                  <a:tcPr marL="68580" marR="68580" marT="0" marB="0" anchor="ctr"/>
                </a:tc>
                <a:extLst>
                  <a:ext uri="{0D108BD9-81ED-4DB2-BD59-A6C34878D82A}">
                    <a16:rowId xmlns:a16="http://schemas.microsoft.com/office/drawing/2014/main" val="3320248721"/>
                  </a:ext>
                </a:extLst>
              </a:tr>
              <a:tr h="294438">
                <a:tc>
                  <a:txBody>
                    <a:bodyPr/>
                    <a:lstStyle/>
                    <a:p>
                      <a:pPr algn="l">
                        <a:lnSpc>
                          <a:spcPts val="1650"/>
                        </a:lnSpc>
                        <a:spcBef>
                          <a:spcPts val="780"/>
                        </a:spcBef>
                      </a:pPr>
                      <a:r>
                        <a:rPr lang="en-US" sz="1600" kern="100">
                          <a:effectLst/>
                        </a:rPr>
                        <a:t>ALTER USER</a:t>
                      </a:r>
                      <a:endParaRPr lang="zh-CN" sz="2000" kern="100">
                        <a:effectLst/>
                        <a:latin typeface="等线" panose="02010600030101010101" pitchFamily="2" charset="-122"/>
                        <a:ea typeface="等线" panose="02010600030101010101" pitchFamily="2" charset="-122"/>
                        <a:cs typeface="Courier New" panose="02070309020205020404" pitchFamily="49" charset="0"/>
                      </a:endParaRPr>
                    </a:p>
                  </a:txBody>
                  <a:tcPr marL="68580" marR="68580" marT="0" marB="0" anchor="ctr"/>
                </a:tc>
                <a:tc>
                  <a:txBody>
                    <a:bodyPr/>
                    <a:lstStyle/>
                    <a:p>
                      <a:pPr algn="l">
                        <a:lnSpc>
                          <a:spcPts val="1650"/>
                        </a:lnSpc>
                        <a:spcBef>
                          <a:spcPts val="780"/>
                        </a:spcBef>
                      </a:pPr>
                      <a:r>
                        <a:rPr lang="zh-CN" sz="1600" kern="100">
                          <a:effectLst/>
                        </a:rPr>
                        <a:t>修改用户的权限</a:t>
                      </a:r>
                      <a:endParaRPr lang="zh-CN" sz="2000" kern="100">
                        <a:effectLst/>
                        <a:latin typeface="等线" panose="02010600030101010101" pitchFamily="2" charset="-122"/>
                        <a:ea typeface="等线" panose="02010600030101010101" pitchFamily="2" charset="-122"/>
                        <a:cs typeface="Courier New" panose="02070309020205020404" pitchFamily="49" charset="0"/>
                      </a:endParaRPr>
                    </a:p>
                  </a:txBody>
                  <a:tcPr marL="68580" marR="68580" marT="0" marB="0" anchor="ctr"/>
                </a:tc>
                <a:extLst>
                  <a:ext uri="{0D108BD9-81ED-4DB2-BD59-A6C34878D82A}">
                    <a16:rowId xmlns:a16="http://schemas.microsoft.com/office/drawing/2014/main" val="2250853884"/>
                  </a:ext>
                </a:extLst>
              </a:tr>
              <a:tr h="371541">
                <a:tc>
                  <a:txBody>
                    <a:bodyPr/>
                    <a:lstStyle/>
                    <a:p>
                      <a:pPr algn="l">
                        <a:lnSpc>
                          <a:spcPts val="1650"/>
                        </a:lnSpc>
                        <a:spcBef>
                          <a:spcPts val="780"/>
                        </a:spcBef>
                      </a:pPr>
                      <a:r>
                        <a:rPr lang="en-US" sz="1600" kern="100">
                          <a:effectLst/>
                        </a:rPr>
                        <a:t>ALTER DATABASE</a:t>
                      </a:r>
                      <a:endParaRPr lang="zh-CN" sz="2000" kern="100">
                        <a:effectLst/>
                        <a:latin typeface="等线" panose="02010600030101010101" pitchFamily="2" charset="-122"/>
                        <a:ea typeface="等线" panose="02010600030101010101" pitchFamily="2" charset="-122"/>
                        <a:cs typeface="Courier New" panose="02070309020205020404" pitchFamily="49" charset="0"/>
                      </a:endParaRPr>
                    </a:p>
                  </a:txBody>
                  <a:tcPr marL="68580" marR="68580" marT="0" marB="0" anchor="ctr"/>
                </a:tc>
                <a:tc>
                  <a:txBody>
                    <a:bodyPr/>
                    <a:lstStyle/>
                    <a:p>
                      <a:pPr algn="l">
                        <a:lnSpc>
                          <a:spcPts val="1650"/>
                        </a:lnSpc>
                        <a:spcBef>
                          <a:spcPts val="780"/>
                        </a:spcBef>
                      </a:pPr>
                      <a:r>
                        <a:rPr lang="zh-CN" sz="1600" kern="100">
                          <a:effectLst/>
                        </a:rPr>
                        <a:t>修改数据库的权限</a:t>
                      </a:r>
                      <a:endParaRPr lang="zh-CN" sz="2000" kern="100">
                        <a:effectLst/>
                        <a:latin typeface="等线" panose="02010600030101010101" pitchFamily="2" charset="-122"/>
                        <a:ea typeface="等线" panose="02010600030101010101" pitchFamily="2" charset="-122"/>
                        <a:cs typeface="Courier New" panose="02070309020205020404" pitchFamily="49" charset="0"/>
                      </a:endParaRPr>
                    </a:p>
                  </a:txBody>
                  <a:tcPr marL="68580" marR="68580" marT="0" marB="0" anchor="ctr"/>
                </a:tc>
                <a:extLst>
                  <a:ext uri="{0D108BD9-81ED-4DB2-BD59-A6C34878D82A}">
                    <a16:rowId xmlns:a16="http://schemas.microsoft.com/office/drawing/2014/main" val="2562925821"/>
                  </a:ext>
                </a:extLst>
              </a:tr>
              <a:tr h="371541">
                <a:tc>
                  <a:txBody>
                    <a:bodyPr/>
                    <a:lstStyle/>
                    <a:p>
                      <a:pPr algn="l">
                        <a:lnSpc>
                          <a:spcPts val="1650"/>
                        </a:lnSpc>
                        <a:spcBef>
                          <a:spcPts val="780"/>
                        </a:spcBef>
                      </a:pPr>
                      <a:r>
                        <a:rPr lang="en-US" sz="1600" kern="100">
                          <a:effectLst/>
                        </a:rPr>
                        <a:t>CREATE PROCEDURE</a:t>
                      </a:r>
                      <a:endParaRPr lang="zh-CN" sz="2000" kern="100">
                        <a:effectLst/>
                        <a:latin typeface="等线" panose="02010600030101010101" pitchFamily="2" charset="-122"/>
                        <a:ea typeface="等线" panose="02010600030101010101" pitchFamily="2" charset="-122"/>
                        <a:cs typeface="Courier New" panose="02070309020205020404" pitchFamily="49" charset="0"/>
                      </a:endParaRPr>
                    </a:p>
                  </a:txBody>
                  <a:tcPr marL="68580" marR="68580" marT="0" marB="0" anchor="ctr"/>
                </a:tc>
                <a:tc>
                  <a:txBody>
                    <a:bodyPr/>
                    <a:lstStyle/>
                    <a:p>
                      <a:pPr algn="l">
                        <a:lnSpc>
                          <a:spcPts val="1650"/>
                        </a:lnSpc>
                        <a:spcBef>
                          <a:spcPts val="780"/>
                        </a:spcBef>
                      </a:pPr>
                      <a:r>
                        <a:rPr lang="zh-CN" sz="1600" kern="100" dirty="0">
                          <a:effectLst/>
                        </a:rPr>
                        <a:t>在自己模式中创建存储过程的权限</a:t>
                      </a:r>
                      <a:endParaRPr lang="zh-CN" sz="2000" kern="100" dirty="0">
                        <a:effectLst/>
                        <a:latin typeface="等线" panose="02010600030101010101" pitchFamily="2" charset="-122"/>
                        <a:ea typeface="等线" panose="02010600030101010101" pitchFamily="2" charset="-122"/>
                        <a:cs typeface="Courier New" panose="02070309020205020404" pitchFamily="49" charset="0"/>
                      </a:endParaRPr>
                    </a:p>
                  </a:txBody>
                  <a:tcPr marL="68580" marR="68580" marT="0" marB="0" anchor="ctr"/>
                </a:tc>
                <a:extLst>
                  <a:ext uri="{0D108BD9-81ED-4DB2-BD59-A6C34878D82A}">
                    <a16:rowId xmlns:a16="http://schemas.microsoft.com/office/drawing/2014/main" val="3157962278"/>
                  </a:ext>
                </a:extLst>
              </a:tr>
            </a:tbl>
          </a:graphicData>
        </a:graphic>
      </p:graphicFrame>
      <p:sp>
        <p:nvSpPr>
          <p:cNvPr id="5" name="文本框 4">
            <a:extLst>
              <a:ext uri="{FF2B5EF4-FFF2-40B4-BE49-F238E27FC236}">
                <a16:creationId xmlns:a16="http://schemas.microsoft.com/office/drawing/2014/main" id="{B6DAF6C5-8282-4DA9-4BA9-EC3AEB8CBF0E}"/>
              </a:ext>
            </a:extLst>
          </p:cNvPr>
          <p:cNvSpPr txBox="1"/>
          <p:nvPr/>
        </p:nvSpPr>
        <p:spPr>
          <a:xfrm>
            <a:off x="3923928" y="3109365"/>
            <a:ext cx="2775943" cy="461665"/>
          </a:xfrm>
          <a:prstGeom prst="rect">
            <a:avLst/>
          </a:prstGeom>
          <a:noFill/>
        </p:spPr>
        <p:txBody>
          <a:bodyPr wrap="square" rtlCol="0">
            <a:spAutoFit/>
          </a:bodyPr>
          <a:lstStyle/>
          <a:p>
            <a:r>
              <a:rPr lang="zh-CN" altLang="en-US" dirty="0">
                <a:solidFill>
                  <a:srgbClr val="FF0000"/>
                </a:solidFill>
              </a:rPr>
              <a:t>常用的数据库权限</a:t>
            </a:r>
          </a:p>
        </p:txBody>
      </p:sp>
    </p:spTree>
    <p:extLst>
      <p:ext uri="{BB962C8B-B14F-4D97-AF65-F5344CB8AC3E}">
        <p14:creationId xmlns:p14="http://schemas.microsoft.com/office/powerpoint/2010/main" val="70031823"/>
      </p:ext>
    </p:extLst>
  </p:cSld>
  <p:clrMapOvr>
    <a:masterClrMapping/>
  </p:clrMapOvr>
  <p:transition spd="med">
    <p:circl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object 2"/>
          <p:cNvSpPr>
            <a:spLocks noGrp="1"/>
          </p:cNvSpPr>
          <p:nvPr>
            <p:ph type="title"/>
          </p:nvPr>
        </p:nvSpPr>
        <p:spPr>
          <a:xfrm>
            <a:off x="793750" y="528796"/>
            <a:ext cx="3684588" cy="566420"/>
          </a:xfrm>
        </p:spPr>
        <p:txBody>
          <a:bodyPr vert="horz" wrap="square" lIns="0" tIns="12700" rIns="0" bIns="0" anchor="ctr" anchorCtr="0">
            <a:spAutoFit/>
          </a:bodyPr>
          <a:lstStyle/>
          <a:p>
            <a:pPr marL="12700" indent="0" eaLnBrk="1" hangingPunct="1">
              <a:spcBef>
                <a:spcPts val="100"/>
              </a:spcBef>
            </a:pPr>
            <a:r>
              <a:rPr lang="zh-CN" altLang="en-US" dirty="0">
                <a:sym typeface="+mn-ea"/>
              </a:rPr>
              <a:t>学习目标</a:t>
            </a:r>
            <a:endParaRPr lang="zh-CN" altLang="zh-CN" dirty="0"/>
          </a:p>
        </p:txBody>
      </p:sp>
      <p:sp>
        <p:nvSpPr>
          <p:cNvPr id="34818" name="object 3"/>
          <p:cNvSpPr txBox="1"/>
          <p:nvPr/>
        </p:nvSpPr>
        <p:spPr>
          <a:xfrm>
            <a:off x="998538" y="1589088"/>
            <a:ext cx="7145337" cy="3114571"/>
          </a:xfrm>
          <a:prstGeom prst="rect">
            <a:avLst/>
          </a:prstGeom>
          <a:noFill/>
          <a:ln w="9525">
            <a:noFill/>
          </a:ln>
        </p:spPr>
        <p:txBody>
          <a:bodyPr lIns="0" tIns="12065" rIns="0" bIns="0" anchor="t" anchorCtr="0">
            <a:spAutoFit/>
          </a:bodyPr>
          <a:lstStyle/>
          <a:p>
            <a:pPr marL="342900" indent="266700">
              <a:lnSpc>
                <a:spcPct val="125000"/>
              </a:lnSpc>
              <a:spcBef>
                <a:spcPct val="20000"/>
              </a:spcBef>
              <a:buClr>
                <a:schemeClr val="folHlink"/>
              </a:buClr>
              <a:buSzPct val="60000"/>
              <a:buFont typeface="Wingdings" panose="05000000000000000000" pitchFamily="2" charset="2"/>
              <a:buChar char="n"/>
              <a:tabLst>
                <a:tab pos="638175" algn="l"/>
              </a:tabLst>
              <a:defRPr/>
            </a:pPr>
            <a:r>
              <a:rPr kumimoji="1" lang="zh-CN" altLang="zh-CN" sz="1600" b="1" kern="100" dirty="0">
                <a:solidFill>
                  <a:schemeClr val="tx1"/>
                </a:solidFill>
                <a:latin typeface="Times New Roman" panose="02020603050405020304" pitchFamily="18" charset="0"/>
                <a:ea typeface="+mn-ea"/>
                <a:sym typeface="+mn-ea"/>
              </a:rPr>
              <a:t>知识目标：</a:t>
            </a:r>
            <a:endParaRPr kumimoji="1" lang="zh-CN" altLang="zh-CN" sz="1600" b="1" kern="100" dirty="0">
              <a:solidFill>
                <a:schemeClr val="tx1"/>
              </a:solidFill>
              <a:latin typeface="Times New Roman" panose="02020603050405020304" pitchFamily="18" charset="0"/>
              <a:ea typeface="+mn-ea"/>
            </a:endParaRPr>
          </a:p>
          <a:p>
            <a:pPr marR="0" lvl="0" algn="l" defTabSz="914400" rtl="0" eaLnBrk="1" fontAlgn="base" latinLnBrk="0" hangingPunct="1">
              <a:lnSpc>
                <a:spcPct val="125000"/>
              </a:lnSpc>
              <a:spcBef>
                <a:spcPct val="20000"/>
              </a:spcBef>
              <a:spcAft>
                <a:spcPct val="0"/>
              </a:spcAft>
              <a:buClr>
                <a:schemeClr val="folHlink"/>
              </a:buClr>
              <a:buSzPct val="60000"/>
              <a:tabLst>
                <a:tab pos="638175" algn="l"/>
              </a:tabLst>
              <a:defRPr/>
            </a:pPr>
            <a:r>
              <a:rPr kumimoji="1" lang="zh-CN" altLang="en-US" sz="1600" kern="100" noProof="0" dirty="0">
                <a:ln>
                  <a:noFill/>
                </a:ln>
                <a:solidFill>
                  <a:schemeClr val="tx1"/>
                </a:solidFill>
                <a:effectLst/>
                <a:uLnTx/>
                <a:uFillTx/>
                <a:latin typeface="Times New Roman" panose="02020603050405020304" pitchFamily="18" charset="0"/>
                <a:ea typeface="+mn-ea"/>
                <a:sym typeface="+mn-ea"/>
              </a:rPr>
              <a:t>①了解达梦数据库安全管理体系的相关概念。</a:t>
            </a:r>
          </a:p>
          <a:p>
            <a:pPr marR="0" lvl="0" algn="l" defTabSz="914400" rtl="0" eaLnBrk="1" fontAlgn="base" latinLnBrk="0" hangingPunct="1">
              <a:lnSpc>
                <a:spcPct val="125000"/>
              </a:lnSpc>
              <a:spcBef>
                <a:spcPct val="20000"/>
              </a:spcBef>
              <a:spcAft>
                <a:spcPct val="0"/>
              </a:spcAft>
              <a:buClr>
                <a:schemeClr val="folHlink"/>
              </a:buClr>
              <a:buSzPct val="60000"/>
              <a:tabLst>
                <a:tab pos="638175" algn="l"/>
              </a:tabLst>
              <a:defRPr/>
            </a:pPr>
            <a:r>
              <a:rPr kumimoji="1" lang="zh-CN" altLang="en-US" sz="1600" kern="100" noProof="0" dirty="0">
                <a:ln>
                  <a:noFill/>
                </a:ln>
                <a:solidFill>
                  <a:schemeClr val="tx1"/>
                </a:solidFill>
                <a:effectLst/>
                <a:uLnTx/>
                <a:uFillTx/>
                <a:latin typeface="Times New Roman" panose="02020603050405020304" pitchFamily="18" charset="0"/>
                <a:ea typeface="+mn-ea"/>
                <a:sym typeface="+mn-ea"/>
              </a:rPr>
              <a:t>②掌握用户管理、角色管理和权限管理的相关知识和操作。</a:t>
            </a:r>
          </a:p>
          <a:p>
            <a:pPr marL="342900" marR="0" lvl="0" indent="266700" algn="l" defTabSz="914400" rtl="0" eaLnBrk="1" fontAlgn="base" latinLnBrk="0" hangingPunct="1">
              <a:lnSpc>
                <a:spcPct val="125000"/>
              </a:lnSpc>
              <a:spcBef>
                <a:spcPct val="20000"/>
              </a:spcBef>
              <a:spcAft>
                <a:spcPct val="0"/>
              </a:spcAft>
              <a:buClr>
                <a:schemeClr val="folHlink"/>
              </a:buClr>
              <a:buSzPct val="60000"/>
              <a:buFont typeface="Wingdings" panose="05000000000000000000" pitchFamily="2" charset="2"/>
              <a:buChar char="n"/>
              <a:tabLst>
                <a:tab pos="638175" algn="l"/>
              </a:tabLst>
              <a:defRPr/>
            </a:pPr>
            <a:r>
              <a:rPr kumimoji="1" lang="zh-CN" altLang="zh-CN" sz="1600" b="1" kern="100" noProof="0" dirty="0">
                <a:ln>
                  <a:noFill/>
                </a:ln>
                <a:solidFill>
                  <a:schemeClr val="tx1"/>
                </a:solidFill>
                <a:effectLst/>
                <a:uLnTx/>
                <a:uFillTx/>
                <a:latin typeface="Times New Roman" panose="02020603050405020304" pitchFamily="18" charset="0"/>
                <a:ea typeface="+mn-ea"/>
                <a:sym typeface="+mn-ea"/>
              </a:rPr>
              <a:t>能力目标：</a:t>
            </a:r>
            <a:endParaRPr kumimoji="1" lang="zh-CN" altLang="zh-CN" sz="1600" b="0" i="0" u="none" strike="noStrike" kern="100" cap="none" spc="0" normalizeH="0" baseline="0" noProof="0" dirty="0">
              <a:ln>
                <a:noFill/>
              </a:ln>
              <a:solidFill>
                <a:schemeClr val="tx1"/>
              </a:solidFill>
              <a:effectLst/>
              <a:uLnTx/>
              <a:uFillTx/>
              <a:latin typeface="Times New Roman" panose="02020603050405020304" pitchFamily="18" charset="0"/>
              <a:ea typeface="+mn-ea"/>
              <a:cs typeface="+mn-cs"/>
            </a:endParaRPr>
          </a:p>
          <a:p>
            <a:pPr marR="0" lvl="0" algn="l" defTabSz="914400" rtl="0" eaLnBrk="1" fontAlgn="base" latinLnBrk="0" hangingPunct="1">
              <a:lnSpc>
                <a:spcPct val="125000"/>
              </a:lnSpc>
              <a:spcBef>
                <a:spcPct val="20000"/>
              </a:spcBef>
              <a:spcAft>
                <a:spcPct val="0"/>
              </a:spcAft>
              <a:buClr>
                <a:schemeClr val="folHlink"/>
              </a:buClr>
              <a:buSzPct val="60000"/>
              <a:tabLst>
                <a:tab pos="638175" algn="l"/>
              </a:tabLst>
              <a:defRPr/>
            </a:pPr>
            <a:r>
              <a:rPr kumimoji="1" lang="zh-CN" altLang="en-US" sz="1600" kern="100" noProof="0" dirty="0">
                <a:ln>
                  <a:noFill/>
                </a:ln>
                <a:solidFill>
                  <a:schemeClr val="tx1"/>
                </a:solidFill>
                <a:effectLst/>
                <a:uLnTx/>
                <a:uFillTx/>
                <a:latin typeface="Times New Roman" panose="02020603050405020304" pitchFamily="18" charset="0"/>
                <a:ea typeface="+mn-ea"/>
                <a:sym typeface="+mn-ea"/>
              </a:rPr>
              <a:t>①按照安全管理活页工单要求，完成“监控系统”用户管理操作。</a:t>
            </a:r>
          </a:p>
          <a:p>
            <a:pPr marR="0" lvl="0" algn="l" defTabSz="914400" rtl="0" eaLnBrk="1" fontAlgn="base" latinLnBrk="0" hangingPunct="1">
              <a:lnSpc>
                <a:spcPct val="125000"/>
              </a:lnSpc>
              <a:spcBef>
                <a:spcPct val="20000"/>
              </a:spcBef>
              <a:spcAft>
                <a:spcPct val="0"/>
              </a:spcAft>
              <a:buClr>
                <a:schemeClr val="folHlink"/>
              </a:buClr>
              <a:buSzPct val="60000"/>
              <a:tabLst>
                <a:tab pos="638175" algn="l"/>
              </a:tabLst>
              <a:defRPr/>
            </a:pPr>
            <a:r>
              <a:rPr kumimoji="1" lang="zh-CN" altLang="en-US" sz="1600" kern="100" noProof="0" dirty="0">
                <a:ln>
                  <a:noFill/>
                </a:ln>
                <a:solidFill>
                  <a:schemeClr val="tx1"/>
                </a:solidFill>
                <a:effectLst/>
                <a:uLnTx/>
                <a:uFillTx/>
                <a:latin typeface="Times New Roman" panose="02020603050405020304" pitchFamily="18" charset="0"/>
                <a:ea typeface="+mn-ea"/>
                <a:sym typeface="+mn-ea"/>
              </a:rPr>
              <a:t>②按照安全管理活页工单要求，完成“监控系统”角色管理操作。</a:t>
            </a:r>
          </a:p>
          <a:p>
            <a:pPr marR="0" lvl="0" algn="l" defTabSz="914400" rtl="0" eaLnBrk="1" fontAlgn="base" latinLnBrk="0" hangingPunct="1">
              <a:lnSpc>
                <a:spcPct val="125000"/>
              </a:lnSpc>
              <a:spcBef>
                <a:spcPct val="20000"/>
              </a:spcBef>
              <a:spcAft>
                <a:spcPct val="0"/>
              </a:spcAft>
              <a:buClr>
                <a:schemeClr val="folHlink"/>
              </a:buClr>
              <a:buSzPct val="60000"/>
              <a:tabLst>
                <a:tab pos="638175" algn="l"/>
              </a:tabLst>
              <a:defRPr/>
            </a:pPr>
            <a:r>
              <a:rPr kumimoji="1" lang="zh-CN" altLang="en-US" sz="1600" kern="100" noProof="0" dirty="0">
                <a:ln>
                  <a:noFill/>
                </a:ln>
                <a:solidFill>
                  <a:schemeClr val="tx1"/>
                </a:solidFill>
                <a:effectLst/>
                <a:uLnTx/>
                <a:uFillTx/>
                <a:latin typeface="Times New Roman" panose="02020603050405020304" pitchFamily="18" charset="0"/>
                <a:ea typeface="+mn-ea"/>
                <a:sym typeface="+mn-ea"/>
              </a:rPr>
              <a:t>③按照安全管理活页工单要求，完成“监控系统”权限管理操作。</a:t>
            </a:r>
          </a:p>
          <a:p>
            <a:pPr marR="0" lvl="0" algn="l" defTabSz="914400" rtl="0" eaLnBrk="1" fontAlgn="base" latinLnBrk="0" hangingPunct="1">
              <a:lnSpc>
                <a:spcPct val="125000"/>
              </a:lnSpc>
              <a:spcBef>
                <a:spcPct val="20000"/>
              </a:spcBef>
              <a:spcAft>
                <a:spcPct val="0"/>
              </a:spcAft>
              <a:buClr>
                <a:schemeClr val="folHlink"/>
              </a:buClr>
              <a:buSzPct val="60000"/>
              <a:tabLst>
                <a:tab pos="638175" algn="l"/>
              </a:tabLst>
              <a:defRPr/>
            </a:pPr>
            <a:r>
              <a:rPr kumimoji="1" lang="zh-CN" altLang="zh-CN" sz="1600" kern="100" noProof="0" dirty="0">
                <a:ln>
                  <a:noFill/>
                </a:ln>
                <a:solidFill>
                  <a:schemeClr val="tx1"/>
                </a:solidFill>
                <a:effectLst/>
                <a:uLnTx/>
                <a:uFillTx/>
                <a:latin typeface="Times New Roman" panose="02020603050405020304" pitchFamily="18" charset="0"/>
                <a:ea typeface="+mn-ea"/>
                <a:sym typeface="+mn-ea"/>
              </a:rPr>
              <a:t>。</a:t>
            </a:r>
            <a:endParaRPr kumimoji="1" lang="zh-CN" altLang="zh-CN" sz="1600" b="0" i="0" u="none" strike="noStrike" kern="100" cap="none" spc="0" normalizeH="0" baseline="0" noProof="0" dirty="0">
              <a:ln>
                <a:noFill/>
              </a:ln>
              <a:solidFill>
                <a:schemeClr val="tx1"/>
              </a:solidFill>
              <a:effectLst/>
              <a:uLnTx/>
              <a:uFillTx/>
              <a:latin typeface="Times New Roman" panose="02020603050405020304" pitchFamily="18" charset="0"/>
              <a:ea typeface="+mn-ea"/>
              <a:cs typeface="+mn-cs"/>
            </a:endParaRPr>
          </a:p>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defRPr/>
            </a:pPr>
            <a:endParaRPr lang="en-US" altLang="zh-CN" sz="1600" dirty="0">
              <a:latin typeface="微软雅黑" panose="020B0503020204020204" pitchFamily="34" charset="-122"/>
              <a:ea typeface="微软雅黑" panose="020B0503020204020204" pitchFamily="34" charset="-122"/>
            </a:endParaRPr>
          </a:p>
        </p:txBody>
      </p:sp>
    </p:spTree>
  </p:cSld>
  <p:clrMapOvr>
    <a:masterClrMapping/>
  </p:clrMapOvr>
  <p:transition spd="med">
    <p:circl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01E7502-ECAC-83CC-3DCF-38FC2E44905E}"/>
              </a:ext>
            </a:extLst>
          </p:cNvPr>
          <p:cNvSpPr>
            <a:spLocks noGrp="1"/>
          </p:cNvSpPr>
          <p:nvPr>
            <p:ph type="title"/>
          </p:nvPr>
        </p:nvSpPr>
        <p:spPr/>
        <p:txBody>
          <a:bodyPr/>
          <a:lstStyle/>
          <a:p>
            <a:r>
              <a:rPr lang="en-US" altLang="zh-CN" dirty="0"/>
              <a:t>2.</a:t>
            </a:r>
            <a:r>
              <a:rPr lang="zh-CN" altLang="en-US" dirty="0"/>
              <a:t>对象权限</a:t>
            </a:r>
          </a:p>
        </p:txBody>
      </p:sp>
      <p:sp>
        <p:nvSpPr>
          <p:cNvPr id="3" name="内容占位符 2">
            <a:extLst>
              <a:ext uri="{FF2B5EF4-FFF2-40B4-BE49-F238E27FC236}">
                <a16:creationId xmlns:a16="http://schemas.microsoft.com/office/drawing/2014/main" id="{78D47A55-7D91-3B04-D790-9A4FEFDEEC5F}"/>
              </a:ext>
            </a:extLst>
          </p:cNvPr>
          <p:cNvSpPr>
            <a:spLocks noGrp="1"/>
          </p:cNvSpPr>
          <p:nvPr>
            <p:ph idx="1"/>
          </p:nvPr>
        </p:nvSpPr>
        <p:spPr/>
        <p:txBody>
          <a:bodyPr/>
          <a:lstStyle/>
          <a:p>
            <a:r>
              <a:rPr lang="zh-CN" altLang="en-US" sz="1800" dirty="0"/>
              <a:t>对象权限主要是对数据库对象中的数据的访问权限，这类权限主要是针对普通用户的。</a:t>
            </a:r>
          </a:p>
          <a:p>
            <a:pPr marL="0" indent="0">
              <a:buNone/>
            </a:pPr>
            <a:endParaRPr lang="zh-CN" altLang="en-US" sz="1800" dirty="0"/>
          </a:p>
          <a:p>
            <a:endParaRPr lang="zh-CN" altLang="en-US" dirty="0"/>
          </a:p>
        </p:txBody>
      </p:sp>
      <p:graphicFrame>
        <p:nvGraphicFramePr>
          <p:cNvPr id="6" name="表格 5">
            <a:extLst>
              <a:ext uri="{FF2B5EF4-FFF2-40B4-BE49-F238E27FC236}">
                <a16:creationId xmlns:a16="http://schemas.microsoft.com/office/drawing/2014/main" id="{B44B5D94-C559-3A93-6B8C-CBEA97F33E8F}"/>
              </a:ext>
            </a:extLst>
          </p:cNvPr>
          <p:cNvGraphicFramePr>
            <a:graphicFrameLocks noGrp="1"/>
          </p:cNvGraphicFramePr>
          <p:nvPr>
            <p:extLst>
              <p:ext uri="{D42A27DB-BD31-4B8C-83A1-F6EECF244321}">
                <p14:modId xmlns:p14="http://schemas.microsoft.com/office/powerpoint/2010/main" val="1942559561"/>
              </p:ext>
            </p:extLst>
          </p:nvPr>
        </p:nvGraphicFramePr>
        <p:xfrm>
          <a:off x="1691680" y="2544835"/>
          <a:ext cx="6179843" cy="3693297"/>
        </p:xfrm>
        <a:graphic>
          <a:graphicData uri="http://schemas.openxmlformats.org/drawingml/2006/table">
            <a:tbl>
              <a:tblPr firstRow="1" firstCol="1" bandRow="1">
                <a:tableStyleId>{17292A2E-F333-43FB-9621-5CBBE7FDCDCB}</a:tableStyleId>
              </a:tblPr>
              <a:tblGrid>
                <a:gridCol w="1373201">
                  <a:extLst>
                    <a:ext uri="{9D8B030D-6E8A-4147-A177-3AD203B41FA5}">
                      <a16:colId xmlns:a16="http://schemas.microsoft.com/office/drawing/2014/main" val="1763454590"/>
                    </a:ext>
                  </a:extLst>
                </a:gridCol>
                <a:gridCol w="335572">
                  <a:extLst>
                    <a:ext uri="{9D8B030D-6E8A-4147-A177-3AD203B41FA5}">
                      <a16:colId xmlns:a16="http://schemas.microsoft.com/office/drawing/2014/main" val="307451261"/>
                    </a:ext>
                  </a:extLst>
                </a:gridCol>
                <a:gridCol w="625226">
                  <a:extLst>
                    <a:ext uri="{9D8B030D-6E8A-4147-A177-3AD203B41FA5}">
                      <a16:colId xmlns:a16="http://schemas.microsoft.com/office/drawing/2014/main" val="2001708620"/>
                    </a:ext>
                  </a:extLst>
                </a:gridCol>
                <a:gridCol w="671147">
                  <a:extLst>
                    <a:ext uri="{9D8B030D-6E8A-4147-A177-3AD203B41FA5}">
                      <a16:colId xmlns:a16="http://schemas.microsoft.com/office/drawing/2014/main" val="1343395853"/>
                    </a:ext>
                  </a:extLst>
                </a:gridCol>
                <a:gridCol w="335572">
                  <a:extLst>
                    <a:ext uri="{9D8B030D-6E8A-4147-A177-3AD203B41FA5}">
                      <a16:colId xmlns:a16="http://schemas.microsoft.com/office/drawing/2014/main" val="1160593772"/>
                    </a:ext>
                  </a:extLst>
                </a:gridCol>
                <a:gridCol w="335572">
                  <a:extLst>
                    <a:ext uri="{9D8B030D-6E8A-4147-A177-3AD203B41FA5}">
                      <a16:colId xmlns:a16="http://schemas.microsoft.com/office/drawing/2014/main" val="3697370158"/>
                    </a:ext>
                  </a:extLst>
                </a:gridCol>
                <a:gridCol w="626109">
                  <a:extLst>
                    <a:ext uri="{9D8B030D-6E8A-4147-A177-3AD203B41FA5}">
                      <a16:colId xmlns:a16="http://schemas.microsoft.com/office/drawing/2014/main" val="1055183085"/>
                    </a:ext>
                  </a:extLst>
                </a:gridCol>
                <a:gridCol w="626109">
                  <a:extLst>
                    <a:ext uri="{9D8B030D-6E8A-4147-A177-3AD203B41FA5}">
                      <a16:colId xmlns:a16="http://schemas.microsoft.com/office/drawing/2014/main" val="1062176742"/>
                    </a:ext>
                  </a:extLst>
                </a:gridCol>
                <a:gridCol w="625226">
                  <a:extLst>
                    <a:ext uri="{9D8B030D-6E8A-4147-A177-3AD203B41FA5}">
                      <a16:colId xmlns:a16="http://schemas.microsoft.com/office/drawing/2014/main" val="2806037128"/>
                    </a:ext>
                  </a:extLst>
                </a:gridCol>
                <a:gridCol w="626109">
                  <a:extLst>
                    <a:ext uri="{9D8B030D-6E8A-4147-A177-3AD203B41FA5}">
                      <a16:colId xmlns:a16="http://schemas.microsoft.com/office/drawing/2014/main" val="1346262594"/>
                    </a:ext>
                  </a:extLst>
                </a:gridCol>
              </a:tblGrid>
              <a:tr h="638024">
                <a:tc>
                  <a:txBody>
                    <a:bodyPr/>
                    <a:lstStyle/>
                    <a:p>
                      <a:pPr algn="ctr">
                        <a:lnSpc>
                          <a:spcPts val="1650"/>
                        </a:lnSpc>
                      </a:pPr>
                      <a:r>
                        <a:rPr lang="zh-CN" sz="1600" kern="100">
                          <a:effectLst/>
                        </a:rPr>
                        <a:t>数据库对象类型对象权限</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zh-CN" sz="1600" kern="100" dirty="0">
                          <a:effectLst/>
                        </a:rPr>
                        <a:t>表</a:t>
                      </a:r>
                      <a:endParaRPr lang="zh-CN" sz="16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zh-CN" sz="1600" kern="100">
                          <a:effectLst/>
                        </a:rPr>
                        <a:t>视图</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zh-CN" sz="1600" kern="100">
                          <a:effectLst/>
                        </a:rPr>
                        <a:t>存储程序</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zh-CN" sz="1600" kern="100">
                          <a:effectLst/>
                        </a:rPr>
                        <a:t>包</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zh-CN" sz="1600" kern="100">
                          <a:effectLst/>
                        </a:rPr>
                        <a:t>类</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zh-CN" sz="1600" kern="100">
                          <a:effectLst/>
                        </a:rPr>
                        <a:t>类型</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zh-CN" sz="1600" kern="100">
                          <a:effectLst/>
                        </a:rPr>
                        <a:t>序列</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zh-CN" sz="1600" kern="100">
                          <a:effectLst/>
                        </a:rPr>
                        <a:t>目录</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zh-CN" sz="1600" kern="100">
                          <a:effectLst/>
                        </a:rPr>
                        <a:t>域</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866707679"/>
                  </a:ext>
                </a:extLst>
              </a:tr>
              <a:tr h="291497">
                <a:tc>
                  <a:txBody>
                    <a:bodyPr/>
                    <a:lstStyle/>
                    <a:p>
                      <a:pPr algn="just">
                        <a:lnSpc>
                          <a:spcPts val="1650"/>
                        </a:lnSpc>
                      </a:pPr>
                      <a:r>
                        <a:rPr lang="en-US" sz="1600" kern="100">
                          <a:effectLst/>
                        </a:rPr>
                        <a:t>SELECT</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sym typeface="Wingdings 2" panose="05020102010507070707" pitchFamily="18" charset="2"/>
                        </a:rPr>
                        <a:t></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sym typeface="Wingdings 2" panose="05020102010507070707" pitchFamily="18" charset="2"/>
                        </a:rPr>
                        <a:t></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sym typeface="Wingdings 2" panose="05020102010507070707" pitchFamily="18" charset="2"/>
                        </a:rPr>
                        <a:t></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330053429"/>
                  </a:ext>
                </a:extLst>
              </a:tr>
              <a:tr h="291497">
                <a:tc>
                  <a:txBody>
                    <a:bodyPr/>
                    <a:lstStyle/>
                    <a:p>
                      <a:pPr algn="just">
                        <a:lnSpc>
                          <a:spcPts val="1650"/>
                        </a:lnSpc>
                      </a:pPr>
                      <a:r>
                        <a:rPr lang="en-US" sz="1600" kern="100">
                          <a:effectLst/>
                        </a:rPr>
                        <a:t>INSERT</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sym typeface="Wingdings 2" panose="05020102010507070707" pitchFamily="18" charset="2"/>
                        </a:rPr>
                        <a:t></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sym typeface="Wingdings 2" panose="05020102010507070707" pitchFamily="18" charset="2"/>
                        </a:rPr>
                        <a:t></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142828726"/>
                  </a:ext>
                </a:extLst>
              </a:tr>
              <a:tr h="291497">
                <a:tc>
                  <a:txBody>
                    <a:bodyPr/>
                    <a:lstStyle/>
                    <a:p>
                      <a:pPr algn="just">
                        <a:lnSpc>
                          <a:spcPts val="1650"/>
                        </a:lnSpc>
                      </a:pPr>
                      <a:r>
                        <a:rPr lang="en-US" sz="1600" kern="100">
                          <a:effectLst/>
                        </a:rPr>
                        <a:t>DELETE</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sym typeface="Wingdings 2" panose="05020102010507070707" pitchFamily="18" charset="2"/>
                        </a:rPr>
                        <a:t></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sym typeface="Wingdings 2" panose="05020102010507070707" pitchFamily="18" charset="2"/>
                        </a:rPr>
                        <a:t></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dirty="0">
                          <a:effectLst/>
                        </a:rPr>
                        <a:t> </a:t>
                      </a:r>
                      <a:endParaRPr lang="zh-CN" sz="16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278041432"/>
                  </a:ext>
                </a:extLst>
              </a:tr>
              <a:tr h="291497">
                <a:tc>
                  <a:txBody>
                    <a:bodyPr/>
                    <a:lstStyle/>
                    <a:p>
                      <a:pPr algn="just">
                        <a:lnSpc>
                          <a:spcPts val="1650"/>
                        </a:lnSpc>
                      </a:pPr>
                      <a:r>
                        <a:rPr lang="en-US" sz="1600" kern="100">
                          <a:effectLst/>
                        </a:rPr>
                        <a:t>UPDATE</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sym typeface="Wingdings 2" panose="05020102010507070707" pitchFamily="18" charset="2"/>
                        </a:rPr>
                        <a:t></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sym typeface="Wingdings 2" panose="05020102010507070707" pitchFamily="18" charset="2"/>
                        </a:rPr>
                        <a:t></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dirty="0">
                          <a:effectLst/>
                        </a:rPr>
                        <a:t> </a:t>
                      </a:r>
                      <a:endParaRPr lang="zh-CN" sz="16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375461626"/>
                  </a:ext>
                </a:extLst>
              </a:tr>
              <a:tr h="392726">
                <a:tc>
                  <a:txBody>
                    <a:bodyPr/>
                    <a:lstStyle/>
                    <a:p>
                      <a:pPr algn="just">
                        <a:lnSpc>
                          <a:spcPts val="1650"/>
                        </a:lnSpc>
                      </a:pPr>
                      <a:r>
                        <a:rPr lang="en-US" sz="1600" kern="100">
                          <a:effectLst/>
                        </a:rPr>
                        <a:t>REFERENCES</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sym typeface="Wingdings 2" panose="05020102010507070707" pitchFamily="18" charset="2"/>
                        </a:rPr>
                        <a:t></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53208375"/>
                  </a:ext>
                </a:extLst>
              </a:tr>
              <a:tr h="291497">
                <a:tc>
                  <a:txBody>
                    <a:bodyPr/>
                    <a:lstStyle/>
                    <a:p>
                      <a:pPr algn="just">
                        <a:lnSpc>
                          <a:spcPts val="1650"/>
                        </a:lnSpc>
                      </a:pPr>
                      <a:r>
                        <a:rPr lang="en-US" sz="1600" kern="100">
                          <a:effectLst/>
                        </a:rPr>
                        <a:t>DUMP</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sym typeface="Wingdings 2" panose="05020102010507070707" pitchFamily="18" charset="2"/>
                        </a:rPr>
                        <a:t></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262340891"/>
                  </a:ext>
                </a:extLst>
              </a:tr>
              <a:tr h="291497">
                <a:tc>
                  <a:txBody>
                    <a:bodyPr/>
                    <a:lstStyle/>
                    <a:p>
                      <a:pPr algn="just">
                        <a:lnSpc>
                          <a:spcPts val="1650"/>
                        </a:lnSpc>
                      </a:pPr>
                      <a:r>
                        <a:rPr lang="en-US" sz="1600" kern="100">
                          <a:effectLst/>
                        </a:rPr>
                        <a:t>EXECUTE</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sym typeface="Wingdings 2" panose="05020102010507070707" pitchFamily="18" charset="2"/>
                        </a:rPr>
                        <a:t></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sym typeface="Wingdings 2" panose="05020102010507070707" pitchFamily="18" charset="2"/>
                        </a:rPr>
                        <a:t></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sym typeface="Wingdings 2" panose="05020102010507070707" pitchFamily="18" charset="2"/>
                        </a:rPr>
                        <a:t></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sym typeface="Wingdings 2" panose="05020102010507070707" pitchFamily="18" charset="2"/>
                        </a:rPr>
                        <a:t></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sym typeface="Wingdings 2" panose="05020102010507070707" pitchFamily="18" charset="2"/>
                        </a:rPr>
                        <a:t></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966944305"/>
                  </a:ext>
                </a:extLst>
              </a:tr>
              <a:tr h="291497">
                <a:tc>
                  <a:txBody>
                    <a:bodyPr/>
                    <a:lstStyle/>
                    <a:p>
                      <a:pPr algn="just">
                        <a:lnSpc>
                          <a:spcPts val="1650"/>
                        </a:lnSpc>
                      </a:pPr>
                      <a:r>
                        <a:rPr lang="en-US" sz="1600" kern="100">
                          <a:effectLst/>
                        </a:rPr>
                        <a:t>READ</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sym typeface="Wingdings 2" panose="05020102010507070707" pitchFamily="18" charset="2"/>
                        </a:rPr>
                        <a:t></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127963027"/>
                  </a:ext>
                </a:extLst>
              </a:tr>
              <a:tr h="291497">
                <a:tc>
                  <a:txBody>
                    <a:bodyPr/>
                    <a:lstStyle/>
                    <a:p>
                      <a:pPr algn="just">
                        <a:lnSpc>
                          <a:spcPts val="1650"/>
                        </a:lnSpc>
                      </a:pPr>
                      <a:r>
                        <a:rPr lang="en-US" sz="1600" kern="100">
                          <a:effectLst/>
                        </a:rPr>
                        <a:t>WRITE</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sym typeface="Wingdings 2" panose="05020102010507070707" pitchFamily="18" charset="2"/>
                        </a:rPr>
                        <a:t></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279829060"/>
                  </a:ext>
                </a:extLst>
              </a:tr>
              <a:tr h="291497">
                <a:tc>
                  <a:txBody>
                    <a:bodyPr/>
                    <a:lstStyle/>
                    <a:p>
                      <a:pPr algn="just">
                        <a:lnSpc>
                          <a:spcPts val="1650"/>
                        </a:lnSpc>
                      </a:pPr>
                      <a:r>
                        <a:rPr lang="en-US" sz="1600" kern="100">
                          <a:effectLst/>
                        </a:rPr>
                        <a:t>USAGE</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dirty="0">
                          <a:effectLst/>
                        </a:rPr>
                        <a:t> </a:t>
                      </a:r>
                      <a:endParaRPr lang="zh-CN" sz="16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a:effectLst/>
                        </a:rPr>
                        <a:t> </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50"/>
                        </a:lnSpc>
                      </a:pPr>
                      <a:r>
                        <a:rPr lang="en-US" sz="1600" kern="100" dirty="0">
                          <a:effectLst/>
                          <a:sym typeface="Wingdings 2" panose="05020102010507070707" pitchFamily="18" charset="2"/>
                        </a:rPr>
                        <a:t></a:t>
                      </a:r>
                      <a:endParaRPr lang="zh-CN" sz="16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625121073"/>
                  </a:ext>
                </a:extLst>
              </a:tr>
            </a:tbl>
          </a:graphicData>
        </a:graphic>
      </p:graphicFrame>
      <p:sp>
        <p:nvSpPr>
          <p:cNvPr id="7" name="文本框 6">
            <a:extLst>
              <a:ext uri="{FF2B5EF4-FFF2-40B4-BE49-F238E27FC236}">
                <a16:creationId xmlns:a16="http://schemas.microsoft.com/office/drawing/2014/main" id="{1263865A-3E90-F853-5C81-461847AECCE1}"/>
              </a:ext>
            </a:extLst>
          </p:cNvPr>
          <p:cNvSpPr txBox="1"/>
          <p:nvPr/>
        </p:nvSpPr>
        <p:spPr>
          <a:xfrm>
            <a:off x="3347864" y="2006228"/>
            <a:ext cx="3708400" cy="461665"/>
          </a:xfrm>
          <a:prstGeom prst="rect">
            <a:avLst/>
          </a:prstGeom>
          <a:noFill/>
        </p:spPr>
        <p:txBody>
          <a:bodyPr wrap="square" rtlCol="0">
            <a:spAutoFit/>
          </a:bodyPr>
          <a:lstStyle/>
          <a:p>
            <a:r>
              <a:rPr lang="zh-CN" altLang="en-US" dirty="0">
                <a:solidFill>
                  <a:srgbClr val="FF0000"/>
                </a:solidFill>
              </a:rPr>
              <a:t>常用对象权限</a:t>
            </a:r>
          </a:p>
        </p:txBody>
      </p:sp>
    </p:spTree>
    <p:extLst>
      <p:ext uri="{BB962C8B-B14F-4D97-AF65-F5344CB8AC3E}">
        <p14:creationId xmlns:p14="http://schemas.microsoft.com/office/powerpoint/2010/main" val="2637873546"/>
      </p:ext>
    </p:extLst>
  </p:cSld>
  <p:clrMapOvr>
    <a:masterClrMapping/>
  </p:clrMapOvr>
  <p:transition spd="med">
    <p:circl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01E7502-ECAC-83CC-3DCF-38FC2E44905E}"/>
              </a:ext>
            </a:extLst>
          </p:cNvPr>
          <p:cNvSpPr>
            <a:spLocks noGrp="1"/>
          </p:cNvSpPr>
          <p:nvPr>
            <p:ph type="title"/>
          </p:nvPr>
        </p:nvSpPr>
        <p:spPr/>
        <p:txBody>
          <a:bodyPr/>
          <a:lstStyle/>
          <a:p>
            <a:r>
              <a:rPr lang="en-US" altLang="zh-CN" dirty="0"/>
              <a:t>2.</a:t>
            </a:r>
            <a:r>
              <a:rPr lang="zh-CN" altLang="en-US" dirty="0"/>
              <a:t>对象权限</a:t>
            </a:r>
          </a:p>
        </p:txBody>
      </p:sp>
      <p:sp>
        <p:nvSpPr>
          <p:cNvPr id="3" name="内容占位符 2">
            <a:extLst>
              <a:ext uri="{FF2B5EF4-FFF2-40B4-BE49-F238E27FC236}">
                <a16:creationId xmlns:a16="http://schemas.microsoft.com/office/drawing/2014/main" id="{78D47A55-7D91-3B04-D790-9A4FEFDEEC5F}"/>
              </a:ext>
            </a:extLst>
          </p:cNvPr>
          <p:cNvSpPr>
            <a:spLocks noGrp="1"/>
          </p:cNvSpPr>
          <p:nvPr>
            <p:ph idx="1"/>
          </p:nvPr>
        </p:nvSpPr>
        <p:spPr/>
        <p:txBody>
          <a:bodyPr/>
          <a:lstStyle/>
          <a:p>
            <a:r>
              <a:rPr lang="zh-CN" altLang="en-US" sz="1800" dirty="0"/>
              <a:t>对于表和视图来说，删除操作是整行进行的，而查询、插入和修改却可以在一行的某个列上进行，所以在指定权限时，</a:t>
            </a:r>
            <a:r>
              <a:rPr lang="en-US" altLang="zh-CN" sz="1800" dirty="0"/>
              <a:t>DELETE</a:t>
            </a:r>
            <a:r>
              <a:rPr lang="zh-CN" altLang="en-US" sz="1800" dirty="0"/>
              <a:t>权限只要指定所要访问的表就可以了，而</a:t>
            </a:r>
            <a:r>
              <a:rPr lang="en-US" altLang="zh-CN" sz="1800" dirty="0"/>
              <a:t>SELECT</a:t>
            </a:r>
            <a:r>
              <a:rPr lang="zh-CN" altLang="en-US" sz="1800" dirty="0"/>
              <a:t>、</a:t>
            </a:r>
            <a:r>
              <a:rPr lang="en-US" altLang="zh-CN" sz="1800" dirty="0"/>
              <a:t>INSERT</a:t>
            </a:r>
            <a:r>
              <a:rPr lang="zh-CN" altLang="en-US" sz="1800" dirty="0"/>
              <a:t>和</a:t>
            </a:r>
            <a:r>
              <a:rPr lang="en-US" altLang="zh-CN" sz="1800" dirty="0"/>
              <a:t>UPDATE</a:t>
            </a:r>
            <a:r>
              <a:rPr lang="zh-CN" altLang="en-US" sz="1800" dirty="0"/>
              <a:t>权限还可以进一步指定是对哪个列的权限。</a:t>
            </a:r>
          </a:p>
          <a:p>
            <a:r>
              <a:rPr lang="en-US" altLang="zh-CN" sz="1800" dirty="0"/>
              <a:t>REFERENCES</a:t>
            </a:r>
            <a:r>
              <a:rPr lang="zh-CN" altLang="en-US" sz="1800" dirty="0"/>
              <a:t>权限是指可以与一个表建立关联关系的权限，关联关系是通过主键和外键进行的，所以在授予这个权限时，可以指定表中的列，也可以不指定。</a:t>
            </a:r>
          </a:p>
          <a:p>
            <a:r>
              <a:rPr lang="en-US" altLang="zh-CN" sz="1800" dirty="0"/>
              <a:t>EXECUTE</a:t>
            </a:r>
            <a:r>
              <a:rPr lang="zh-CN" altLang="en-US" sz="1800" dirty="0"/>
              <a:t>权限是指可以执行存储函数、存储过程的权限。有了这个权限，一个用户就可以执行另一个用户的存储程序。</a:t>
            </a:r>
          </a:p>
          <a:p>
            <a:pPr marL="0" indent="0">
              <a:buNone/>
            </a:pPr>
            <a:endParaRPr lang="zh-CN" altLang="en-US" sz="1800" dirty="0"/>
          </a:p>
          <a:p>
            <a:endParaRPr lang="zh-CN" altLang="en-US" dirty="0"/>
          </a:p>
        </p:txBody>
      </p:sp>
    </p:spTree>
    <p:extLst>
      <p:ext uri="{BB962C8B-B14F-4D97-AF65-F5344CB8AC3E}">
        <p14:creationId xmlns:p14="http://schemas.microsoft.com/office/powerpoint/2010/main" val="1054992194"/>
      </p:ext>
    </p:extLst>
  </p:cSld>
  <p:clrMapOvr>
    <a:masterClrMapping/>
  </p:clrMapOvr>
  <p:transition spd="med">
    <p:circl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D7CBEEF-B267-72D3-8392-16EF4EB72754}"/>
              </a:ext>
            </a:extLst>
          </p:cNvPr>
          <p:cNvSpPr>
            <a:spLocks noGrp="1"/>
          </p:cNvSpPr>
          <p:nvPr>
            <p:ph type="title"/>
          </p:nvPr>
        </p:nvSpPr>
        <p:spPr/>
        <p:txBody>
          <a:bodyPr/>
          <a:lstStyle/>
          <a:p>
            <a:r>
              <a:rPr lang="zh-CN" altLang="en-US" dirty="0"/>
              <a:t>（</a:t>
            </a:r>
            <a:r>
              <a:rPr lang="en-US" altLang="zh-CN" dirty="0"/>
              <a:t>1</a:t>
            </a:r>
            <a:r>
              <a:rPr lang="zh-CN" altLang="en-US" dirty="0"/>
              <a:t>）数据库权限的分配与回收</a:t>
            </a:r>
          </a:p>
        </p:txBody>
      </p:sp>
      <p:sp>
        <p:nvSpPr>
          <p:cNvPr id="3" name="内容占位符 2">
            <a:extLst>
              <a:ext uri="{FF2B5EF4-FFF2-40B4-BE49-F238E27FC236}">
                <a16:creationId xmlns:a16="http://schemas.microsoft.com/office/drawing/2014/main" id="{B2ED7D1A-EFB5-CB47-6CB3-4CE340DB0CEC}"/>
              </a:ext>
            </a:extLst>
          </p:cNvPr>
          <p:cNvSpPr>
            <a:spLocks noGrp="1"/>
          </p:cNvSpPr>
          <p:nvPr>
            <p:ph idx="1"/>
          </p:nvPr>
        </p:nvSpPr>
        <p:spPr/>
        <p:txBody>
          <a:bodyPr/>
          <a:lstStyle/>
          <a:p>
            <a:pPr marL="0" indent="0">
              <a:buNone/>
            </a:pPr>
            <a:r>
              <a:rPr lang="en-US" altLang="zh-CN" sz="1600" dirty="0"/>
              <a:t>1</a:t>
            </a:r>
            <a:r>
              <a:rPr lang="zh-CN" altLang="en-US" sz="1600" dirty="0"/>
              <a:t>）数据库权限的分配</a:t>
            </a:r>
          </a:p>
          <a:p>
            <a:pPr marL="0" indent="0">
              <a:buNone/>
            </a:pPr>
            <a:r>
              <a:rPr lang="zh-CN" altLang="en-US" sz="1600" dirty="0"/>
              <a:t>可以使用</a:t>
            </a:r>
            <a:r>
              <a:rPr lang="en-US" altLang="zh-CN" sz="1600" dirty="0"/>
              <a:t>GRANT</a:t>
            </a:r>
            <a:r>
              <a:rPr lang="zh-CN" altLang="en-US" sz="1600" dirty="0"/>
              <a:t>语句授予用户和角色数据库权限。</a:t>
            </a:r>
          </a:p>
          <a:p>
            <a:pPr marL="0" indent="0">
              <a:buNone/>
            </a:pPr>
            <a:r>
              <a:rPr lang="zh-CN" altLang="en-US" sz="1600" dirty="0"/>
              <a:t>数据库权限的授权语句语法为：</a:t>
            </a:r>
          </a:p>
          <a:p>
            <a:pPr marL="0" indent="0">
              <a:buNone/>
            </a:pPr>
            <a:r>
              <a:rPr lang="en-US" altLang="zh-CN" sz="1600" dirty="0">
                <a:solidFill>
                  <a:srgbClr val="FF0000"/>
                </a:solidFill>
              </a:rPr>
              <a:t>GRANT &lt;</a:t>
            </a:r>
            <a:r>
              <a:rPr lang="zh-CN" altLang="en-US" sz="1600" dirty="0">
                <a:solidFill>
                  <a:srgbClr val="FF0000"/>
                </a:solidFill>
              </a:rPr>
              <a:t>特权</a:t>
            </a:r>
            <a:r>
              <a:rPr lang="en-US" altLang="zh-CN" sz="1600" dirty="0">
                <a:solidFill>
                  <a:srgbClr val="FF0000"/>
                </a:solidFill>
              </a:rPr>
              <a:t>&gt; TO &lt;</a:t>
            </a:r>
            <a:r>
              <a:rPr lang="zh-CN" altLang="en-US" sz="1600" dirty="0">
                <a:solidFill>
                  <a:srgbClr val="FF0000"/>
                </a:solidFill>
              </a:rPr>
              <a:t>用户或角色</a:t>
            </a:r>
            <a:r>
              <a:rPr lang="en-US" altLang="zh-CN" sz="1600" dirty="0">
                <a:solidFill>
                  <a:srgbClr val="FF0000"/>
                </a:solidFill>
              </a:rPr>
              <a:t>&gt;{,&lt;</a:t>
            </a:r>
            <a:r>
              <a:rPr lang="zh-CN" altLang="en-US" sz="1600" dirty="0">
                <a:solidFill>
                  <a:srgbClr val="FF0000"/>
                </a:solidFill>
              </a:rPr>
              <a:t>用户或角色</a:t>
            </a:r>
            <a:r>
              <a:rPr lang="en-US" altLang="zh-CN" sz="1600" dirty="0">
                <a:solidFill>
                  <a:srgbClr val="FF0000"/>
                </a:solidFill>
              </a:rPr>
              <a:t>&gt;} [WITH  ADMIN OPTION];</a:t>
            </a:r>
          </a:p>
          <a:p>
            <a:pPr marL="0" indent="0">
              <a:buNone/>
            </a:pPr>
            <a:r>
              <a:rPr lang="en-US" altLang="zh-CN" sz="1600" dirty="0">
                <a:solidFill>
                  <a:srgbClr val="FF0000"/>
                </a:solidFill>
              </a:rPr>
              <a:t>&lt;</a:t>
            </a:r>
            <a:r>
              <a:rPr lang="zh-CN" altLang="en-US" sz="1600" dirty="0">
                <a:solidFill>
                  <a:srgbClr val="FF0000"/>
                </a:solidFill>
              </a:rPr>
              <a:t>特权</a:t>
            </a:r>
            <a:r>
              <a:rPr lang="en-US" altLang="zh-CN" sz="1600" dirty="0">
                <a:solidFill>
                  <a:srgbClr val="FF0000"/>
                </a:solidFill>
              </a:rPr>
              <a:t>&gt; ::= &lt;</a:t>
            </a:r>
            <a:r>
              <a:rPr lang="zh-CN" altLang="en-US" sz="1600" dirty="0">
                <a:solidFill>
                  <a:srgbClr val="FF0000"/>
                </a:solidFill>
              </a:rPr>
              <a:t>数据库权限</a:t>
            </a:r>
            <a:r>
              <a:rPr lang="en-US" altLang="zh-CN" sz="1600" dirty="0">
                <a:solidFill>
                  <a:srgbClr val="FF0000"/>
                </a:solidFill>
              </a:rPr>
              <a:t>&gt;{,&lt;</a:t>
            </a:r>
            <a:r>
              <a:rPr lang="zh-CN" altLang="en-US" sz="1600" dirty="0">
                <a:solidFill>
                  <a:srgbClr val="FF0000"/>
                </a:solidFill>
              </a:rPr>
              <a:t>数据库权限</a:t>
            </a:r>
            <a:r>
              <a:rPr lang="en-US" altLang="zh-CN" sz="1600" dirty="0">
                <a:solidFill>
                  <a:srgbClr val="FF0000"/>
                </a:solidFill>
              </a:rPr>
              <a:t>&gt;};</a:t>
            </a:r>
          </a:p>
          <a:p>
            <a:pPr marL="0" indent="0">
              <a:buNone/>
            </a:pPr>
            <a:r>
              <a:rPr lang="en-US" altLang="zh-CN" sz="1600" dirty="0">
                <a:solidFill>
                  <a:srgbClr val="FF0000"/>
                </a:solidFill>
              </a:rPr>
              <a:t>&lt;</a:t>
            </a:r>
            <a:r>
              <a:rPr lang="zh-CN" altLang="en-US" sz="1600" dirty="0">
                <a:solidFill>
                  <a:srgbClr val="FF0000"/>
                </a:solidFill>
              </a:rPr>
              <a:t>用户或角色</a:t>
            </a:r>
            <a:r>
              <a:rPr lang="en-US" altLang="zh-CN" sz="1600" dirty="0">
                <a:solidFill>
                  <a:srgbClr val="FF0000"/>
                </a:solidFill>
              </a:rPr>
              <a:t>&gt;::= &lt;</a:t>
            </a:r>
            <a:r>
              <a:rPr lang="zh-CN" altLang="en-US" sz="1600" dirty="0">
                <a:solidFill>
                  <a:srgbClr val="FF0000"/>
                </a:solidFill>
              </a:rPr>
              <a:t>用户名</a:t>
            </a:r>
            <a:r>
              <a:rPr lang="en-US" altLang="zh-CN" sz="1600" dirty="0">
                <a:solidFill>
                  <a:srgbClr val="FF0000"/>
                </a:solidFill>
              </a:rPr>
              <a:t>&gt; | &lt;</a:t>
            </a:r>
            <a:r>
              <a:rPr lang="zh-CN" altLang="en-US" sz="1600" dirty="0">
                <a:solidFill>
                  <a:srgbClr val="FF0000"/>
                </a:solidFill>
              </a:rPr>
              <a:t>角色名</a:t>
            </a:r>
            <a:r>
              <a:rPr lang="en-US" altLang="zh-CN" sz="1600" dirty="0">
                <a:solidFill>
                  <a:srgbClr val="FF0000"/>
                </a:solidFill>
              </a:rPr>
              <a:t>&gt;</a:t>
            </a:r>
          </a:p>
          <a:p>
            <a:pPr marL="0" indent="0">
              <a:buNone/>
            </a:pPr>
            <a:r>
              <a:rPr lang="zh-CN" altLang="en-US" sz="1600" dirty="0"/>
              <a:t>使用说明：</a:t>
            </a:r>
          </a:p>
          <a:p>
            <a:pPr>
              <a:buFont typeface="Wingdings" panose="05000000000000000000" pitchFamily="2" charset="2"/>
              <a:buChar char="l"/>
            </a:pPr>
            <a:r>
              <a:rPr lang="zh-CN" altLang="en-US" sz="1600" dirty="0"/>
              <a:t>授权者必须具有对应的数据库权限以及其转授权；</a:t>
            </a:r>
          </a:p>
          <a:p>
            <a:pPr>
              <a:buFont typeface="Wingdings" panose="05000000000000000000" pitchFamily="2" charset="2"/>
              <a:buChar char="l"/>
            </a:pPr>
            <a:r>
              <a:rPr lang="zh-CN" altLang="en-US" sz="1600" dirty="0"/>
              <a:t>接受者必须与授权者用户类型一致；</a:t>
            </a:r>
          </a:p>
          <a:p>
            <a:pPr>
              <a:buFont typeface="Wingdings" panose="05000000000000000000" pitchFamily="2" charset="2"/>
              <a:buChar char="l"/>
            </a:pPr>
            <a:r>
              <a:rPr lang="zh-CN" altLang="en-US" sz="1600" dirty="0"/>
              <a:t>如果有</a:t>
            </a:r>
            <a:r>
              <a:rPr lang="en-US" altLang="zh-CN" sz="1600" dirty="0"/>
              <a:t>WITH ADMIN OPTION</a:t>
            </a:r>
            <a:r>
              <a:rPr lang="zh-CN" altLang="en-US" sz="1600" dirty="0"/>
              <a:t>选项，接受者可以再把这些权限转授给其他用户</a:t>
            </a:r>
            <a:r>
              <a:rPr lang="en-US" altLang="zh-CN" sz="1600" dirty="0"/>
              <a:t>/</a:t>
            </a:r>
            <a:r>
              <a:rPr lang="zh-CN" altLang="en-US" sz="1600" dirty="0"/>
              <a:t>角色。</a:t>
            </a:r>
            <a:endParaRPr lang="en-US" altLang="zh-CN" sz="1600" dirty="0"/>
          </a:p>
          <a:p>
            <a:pPr>
              <a:buFont typeface="Wingdings" panose="05000000000000000000" pitchFamily="2" charset="2"/>
              <a:buChar char="l"/>
            </a:pPr>
            <a:endParaRPr lang="zh-CN" altLang="en-US" sz="1600" dirty="0"/>
          </a:p>
          <a:p>
            <a:pPr marL="0" indent="0">
              <a:buNone/>
            </a:pPr>
            <a:r>
              <a:rPr lang="en-US" altLang="zh-CN" sz="1600" dirty="0"/>
              <a:t>【</a:t>
            </a:r>
            <a:r>
              <a:rPr lang="zh-CN" altLang="en-US" sz="1600" dirty="0"/>
              <a:t>示例</a:t>
            </a:r>
            <a:r>
              <a:rPr lang="en-US" altLang="zh-CN" sz="1600" dirty="0"/>
              <a:t>7.9】 </a:t>
            </a:r>
            <a:r>
              <a:rPr lang="zh-CN" altLang="en-US" sz="1600" dirty="0"/>
              <a:t>系统管理员</a:t>
            </a:r>
            <a:r>
              <a:rPr lang="en-US" altLang="zh-CN" sz="1600" dirty="0"/>
              <a:t>SYSDBA</a:t>
            </a:r>
            <a:r>
              <a:rPr lang="zh-CN" altLang="en-US" sz="1600" dirty="0"/>
              <a:t>把创建模式、创建表和创建视图的权限授给用户</a:t>
            </a:r>
            <a:r>
              <a:rPr lang="en-US" altLang="zh-CN" sz="1600" dirty="0"/>
              <a:t>DEV_USER1</a:t>
            </a:r>
            <a:r>
              <a:rPr lang="zh-CN" altLang="en-US" sz="1600" dirty="0"/>
              <a:t>，并允许其转授。</a:t>
            </a:r>
          </a:p>
          <a:p>
            <a:pPr marL="0" indent="0">
              <a:buNone/>
            </a:pPr>
            <a:r>
              <a:rPr lang="en-US" altLang="zh-CN" sz="1600" dirty="0">
                <a:solidFill>
                  <a:srgbClr val="FF0000"/>
                </a:solidFill>
              </a:rPr>
              <a:t>GRANT CREATE SCHEMA, CREATE TABLE, CREATE VIEW TO DEV_USER1 WITH ADMIN OPTION;</a:t>
            </a:r>
          </a:p>
          <a:p>
            <a:pPr marL="0" indent="0">
              <a:buNone/>
            </a:pPr>
            <a:endParaRPr lang="zh-CN" altLang="en-US" sz="1600" dirty="0"/>
          </a:p>
        </p:txBody>
      </p:sp>
    </p:spTree>
    <p:extLst>
      <p:ext uri="{BB962C8B-B14F-4D97-AF65-F5344CB8AC3E}">
        <p14:creationId xmlns:p14="http://schemas.microsoft.com/office/powerpoint/2010/main" val="2325742953"/>
      </p:ext>
    </p:extLst>
  </p:cSld>
  <p:clrMapOvr>
    <a:masterClrMapping/>
  </p:clrMapOvr>
  <p:transition spd="med">
    <p:circl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D7CBEEF-B267-72D3-8392-16EF4EB72754}"/>
              </a:ext>
            </a:extLst>
          </p:cNvPr>
          <p:cNvSpPr>
            <a:spLocks noGrp="1"/>
          </p:cNvSpPr>
          <p:nvPr>
            <p:ph type="title"/>
          </p:nvPr>
        </p:nvSpPr>
        <p:spPr/>
        <p:txBody>
          <a:bodyPr/>
          <a:lstStyle/>
          <a:p>
            <a:r>
              <a:rPr lang="zh-CN" altLang="en-US" dirty="0"/>
              <a:t>（</a:t>
            </a:r>
            <a:r>
              <a:rPr lang="en-US" altLang="zh-CN" dirty="0"/>
              <a:t>1</a:t>
            </a:r>
            <a:r>
              <a:rPr lang="zh-CN" altLang="en-US" dirty="0"/>
              <a:t>）数据库权限的分配与回收</a:t>
            </a:r>
          </a:p>
        </p:txBody>
      </p:sp>
      <p:sp>
        <p:nvSpPr>
          <p:cNvPr id="3" name="内容占位符 2">
            <a:extLst>
              <a:ext uri="{FF2B5EF4-FFF2-40B4-BE49-F238E27FC236}">
                <a16:creationId xmlns:a16="http://schemas.microsoft.com/office/drawing/2014/main" id="{B2ED7D1A-EFB5-CB47-6CB3-4CE340DB0CEC}"/>
              </a:ext>
            </a:extLst>
          </p:cNvPr>
          <p:cNvSpPr>
            <a:spLocks noGrp="1"/>
          </p:cNvSpPr>
          <p:nvPr>
            <p:ph idx="1"/>
          </p:nvPr>
        </p:nvSpPr>
        <p:spPr/>
        <p:txBody>
          <a:bodyPr/>
          <a:lstStyle/>
          <a:p>
            <a:pPr marL="0" indent="0">
              <a:buNone/>
            </a:pPr>
            <a:r>
              <a:rPr lang="en-US" altLang="zh-CN" sz="1600" dirty="0"/>
              <a:t>2</a:t>
            </a:r>
            <a:r>
              <a:rPr lang="zh-CN" altLang="en-US" sz="1600" dirty="0"/>
              <a:t>）数据库权限的回收</a:t>
            </a:r>
          </a:p>
          <a:p>
            <a:pPr marL="0" indent="0">
              <a:buNone/>
            </a:pPr>
            <a:r>
              <a:rPr lang="zh-CN" altLang="en-US" sz="1600" dirty="0"/>
              <a:t>可以使用</a:t>
            </a:r>
            <a:r>
              <a:rPr lang="en-US" altLang="zh-CN" sz="1600" dirty="0"/>
              <a:t>REVOKE</a:t>
            </a:r>
            <a:r>
              <a:rPr lang="zh-CN" altLang="en-US" sz="1600" dirty="0"/>
              <a:t>语句回收授出的指定数据库权限。</a:t>
            </a:r>
          </a:p>
          <a:p>
            <a:pPr marL="0" indent="0">
              <a:buNone/>
            </a:pPr>
            <a:r>
              <a:rPr lang="zh-CN" altLang="en-US" sz="1600" dirty="0"/>
              <a:t>回收数据库权限的语句语法为：</a:t>
            </a:r>
          </a:p>
          <a:p>
            <a:pPr marL="0" indent="0">
              <a:buNone/>
            </a:pPr>
            <a:r>
              <a:rPr lang="en-US" altLang="zh-CN" sz="1600" dirty="0"/>
              <a:t>REVOKE [ADMIN OPTION FOR]&lt;</a:t>
            </a:r>
            <a:r>
              <a:rPr lang="zh-CN" altLang="en-US" sz="1600" dirty="0"/>
              <a:t>特权</a:t>
            </a:r>
            <a:r>
              <a:rPr lang="en-US" altLang="zh-CN" sz="1600" dirty="0"/>
              <a:t>&gt; FROM &lt;</a:t>
            </a:r>
            <a:r>
              <a:rPr lang="zh-CN" altLang="en-US" sz="1600" dirty="0"/>
              <a:t>用户或角色</a:t>
            </a:r>
            <a:r>
              <a:rPr lang="en-US" altLang="zh-CN" sz="1600" dirty="0"/>
              <a:t>&gt;{,&lt;</a:t>
            </a:r>
            <a:r>
              <a:rPr lang="zh-CN" altLang="en-US" sz="1600" dirty="0"/>
              <a:t>用户或角色</a:t>
            </a:r>
            <a:r>
              <a:rPr lang="en-US" altLang="zh-CN" sz="1600" dirty="0"/>
              <a:t>&gt;} ;</a:t>
            </a:r>
          </a:p>
          <a:p>
            <a:pPr marL="0" indent="0">
              <a:buNone/>
            </a:pPr>
            <a:r>
              <a:rPr lang="en-US" altLang="zh-CN" sz="1600" dirty="0"/>
              <a:t>&lt;</a:t>
            </a:r>
            <a:r>
              <a:rPr lang="zh-CN" altLang="en-US" sz="1600" dirty="0"/>
              <a:t>特权</a:t>
            </a:r>
            <a:r>
              <a:rPr lang="en-US" altLang="zh-CN" sz="1600" dirty="0"/>
              <a:t>&gt; ::= &lt;</a:t>
            </a:r>
            <a:r>
              <a:rPr lang="zh-CN" altLang="en-US" sz="1600" dirty="0"/>
              <a:t>数据库权限</a:t>
            </a:r>
            <a:r>
              <a:rPr lang="en-US" altLang="zh-CN" sz="1600" dirty="0"/>
              <a:t>&gt;{,&lt;</a:t>
            </a:r>
            <a:r>
              <a:rPr lang="zh-CN" altLang="en-US" sz="1600" dirty="0"/>
              <a:t>数据库权限</a:t>
            </a:r>
            <a:r>
              <a:rPr lang="en-US" altLang="zh-CN" sz="1600" dirty="0"/>
              <a:t>&gt;}</a:t>
            </a:r>
          </a:p>
          <a:p>
            <a:pPr marL="0" indent="0">
              <a:buNone/>
            </a:pPr>
            <a:r>
              <a:rPr lang="en-US" altLang="zh-CN" sz="1600" dirty="0"/>
              <a:t>&lt;</a:t>
            </a:r>
            <a:r>
              <a:rPr lang="zh-CN" altLang="en-US" sz="1600" dirty="0"/>
              <a:t>用户或角色</a:t>
            </a:r>
            <a:r>
              <a:rPr lang="en-US" altLang="zh-CN" sz="1600" dirty="0"/>
              <a:t>&gt;::= &lt;</a:t>
            </a:r>
            <a:r>
              <a:rPr lang="zh-CN" altLang="en-US" sz="1600" dirty="0"/>
              <a:t>用户名</a:t>
            </a:r>
            <a:r>
              <a:rPr lang="en-US" altLang="zh-CN" sz="1600" dirty="0"/>
              <a:t>&gt; | &lt;</a:t>
            </a:r>
            <a:r>
              <a:rPr lang="zh-CN" altLang="en-US" sz="1600" dirty="0"/>
              <a:t>角色名</a:t>
            </a:r>
            <a:r>
              <a:rPr lang="en-US" altLang="zh-CN" sz="1600" dirty="0"/>
              <a:t>&gt;</a:t>
            </a:r>
          </a:p>
          <a:p>
            <a:pPr marL="0" indent="0">
              <a:buNone/>
            </a:pPr>
            <a:r>
              <a:rPr lang="zh-CN" altLang="en-US" sz="1600" dirty="0"/>
              <a:t>使用说明：</a:t>
            </a:r>
          </a:p>
          <a:p>
            <a:pPr>
              <a:buFont typeface="Wingdings" panose="05000000000000000000" pitchFamily="2" charset="2"/>
              <a:buChar char="l"/>
            </a:pPr>
            <a:r>
              <a:rPr lang="zh-CN" altLang="en-US" sz="1600" dirty="0"/>
              <a:t>权限回收者必须是具有回收相应数据库权限以及转授权的用户；</a:t>
            </a:r>
          </a:p>
          <a:p>
            <a:pPr>
              <a:buFont typeface="Wingdings" panose="05000000000000000000" pitchFamily="2" charset="2"/>
              <a:buChar char="l"/>
            </a:pPr>
            <a:r>
              <a:rPr lang="en-US" altLang="zh-CN" sz="1600" dirty="0"/>
              <a:t>ADMIN OPTION FOR</a:t>
            </a:r>
            <a:r>
              <a:rPr lang="zh-CN" altLang="en-US" sz="1600" dirty="0"/>
              <a:t>选项的意义是取消用户或角色的转授权限，但是权限不回收。</a:t>
            </a:r>
          </a:p>
          <a:p>
            <a:pPr marL="0" indent="0">
              <a:buNone/>
            </a:pPr>
            <a:r>
              <a:rPr lang="en-US" altLang="zh-CN" sz="1600" dirty="0"/>
              <a:t>【</a:t>
            </a:r>
            <a:r>
              <a:rPr lang="zh-CN" altLang="en-US" sz="1600" dirty="0"/>
              <a:t>示例</a:t>
            </a:r>
            <a:r>
              <a:rPr lang="en-US" altLang="zh-CN" sz="1600" dirty="0"/>
              <a:t>7.10】 </a:t>
            </a:r>
            <a:r>
              <a:rPr lang="zh-CN" altLang="en-US" sz="1600" dirty="0"/>
              <a:t>接上节例子，现在 </a:t>
            </a:r>
            <a:r>
              <a:rPr lang="en-US" altLang="zh-CN" sz="1600" dirty="0"/>
              <a:t>SYSDBA </a:t>
            </a:r>
            <a:r>
              <a:rPr lang="zh-CN" altLang="en-US" sz="1600" dirty="0"/>
              <a:t>把用户 </a:t>
            </a:r>
            <a:r>
              <a:rPr lang="en-US" altLang="zh-CN" sz="1600" dirty="0"/>
              <a:t>DEV_USER1 </a:t>
            </a:r>
            <a:r>
              <a:rPr lang="zh-CN" altLang="en-US" sz="1600" dirty="0"/>
              <a:t>的建视图的权限收回</a:t>
            </a:r>
            <a:r>
              <a:rPr lang="en-US" altLang="zh-CN" sz="1600" dirty="0"/>
              <a:t>,</a:t>
            </a:r>
            <a:r>
              <a:rPr lang="zh-CN" altLang="en-US" sz="1600" dirty="0"/>
              <a:t>并不让用户</a:t>
            </a:r>
            <a:r>
              <a:rPr lang="en-US" altLang="zh-CN" sz="1600" dirty="0"/>
              <a:t>DEV_USER1 </a:t>
            </a:r>
            <a:r>
              <a:rPr lang="zh-CN" altLang="en-US" sz="1600" dirty="0"/>
              <a:t>转授</a:t>
            </a:r>
            <a:r>
              <a:rPr lang="en-US" altLang="zh-CN" sz="1600" dirty="0"/>
              <a:t>CREATE TABLE</a:t>
            </a:r>
            <a:r>
              <a:rPr lang="zh-CN" altLang="en-US" sz="1600" dirty="0"/>
              <a:t>的权限。</a:t>
            </a:r>
          </a:p>
          <a:p>
            <a:pPr marL="0" indent="0">
              <a:buNone/>
            </a:pPr>
            <a:r>
              <a:rPr lang="en-US" altLang="zh-CN" sz="1600" dirty="0">
                <a:solidFill>
                  <a:srgbClr val="FF0000"/>
                </a:solidFill>
              </a:rPr>
              <a:t>REVOKE CREATE VIEW FROM DEV_USER1;</a:t>
            </a:r>
          </a:p>
          <a:p>
            <a:pPr marL="0" indent="0">
              <a:buNone/>
            </a:pPr>
            <a:r>
              <a:rPr lang="en-US" altLang="zh-CN" sz="1600" dirty="0">
                <a:solidFill>
                  <a:srgbClr val="FF0000"/>
                </a:solidFill>
              </a:rPr>
              <a:t>REVOKE ADMIN OPTION FOR CREATE TABLE FROM DEV_USER1;</a:t>
            </a:r>
          </a:p>
          <a:p>
            <a:pPr marL="0" indent="0">
              <a:buNone/>
            </a:pPr>
            <a:endParaRPr lang="en-US" altLang="zh-CN" sz="1600" dirty="0"/>
          </a:p>
          <a:p>
            <a:pPr marL="0" indent="0">
              <a:buNone/>
            </a:pPr>
            <a:endParaRPr lang="zh-CN" altLang="en-US" sz="1600" dirty="0"/>
          </a:p>
        </p:txBody>
      </p:sp>
    </p:spTree>
    <p:extLst>
      <p:ext uri="{BB962C8B-B14F-4D97-AF65-F5344CB8AC3E}">
        <p14:creationId xmlns:p14="http://schemas.microsoft.com/office/powerpoint/2010/main" val="875931223"/>
      </p:ext>
    </p:extLst>
  </p:cSld>
  <p:clrMapOvr>
    <a:masterClrMapping/>
  </p:clrMapOvr>
  <p:transition spd="med">
    <p:circl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78D6B1E-3164-87FC-30A3-292A3CB24937}"/>
              </a:ext>
            </a:extLst>
          </p:cNvPr>
          <p:cNvSpPr>
            <a:spLocks noGrp="1"/>
          </p:cNvSpPr>
          <p:nvPr>
            <p:ph type="title"/>
          </p:nvPr>
        </p:nvSpPr>
        <p:spPr/>
        <p:txBody>
          <a:bodyPr/>
          <a:lstStyle/>
          <a:p>
            <a:r>
              <a:rPr lang="zh-CN" altLang="en-US" dirty="0"/>
              <a:t>（</a:t>
            </a:r>
            <a:r>
              <a:rPr lang="en-US" altLang="zh-CN" dirty="0"/>
              <a:t>2</a:t>
            </a:r>
            <a:r>
              <a:rPr lang="zh-CN" altLang="en-US" dirty="0"/>
              <a:t>）对象权限的分配与回收</a:t>
            </a:r>
          </a:p>
        </p:txBody>
      </p:sp>
      <p:sp>
        <p:nvSpPr>
          <p:cNvPr id="3" name="内容占位符 2">
            <a:extLst>
              <a:ext uri="{FF2B5EF4-FFF2-40B4-BE49-F238E27FC236}">
                <a16:creationId xmlns:a16="http://schemas.microsoft.com/office/drawing/2014/main" id="{AF6D34D2-96C0-AC66-B68C-7F133E07ADBD}"/>
              </a:ext>
            </a:extLst>
          </p:cNvPr>
          <p:cNvSpPr>
            <a:spLocks noGrp="1"/>
          </p:cNvSpPr>
          <p:nvPr>
            <p:ph idx="1"/>
          </p:nvPr>
        </p:nvSpPr>
        <p:spPr/>
        <p:txBody>
          <a:bodyPr/>
          <a:lstStyle/>
          <a:p>
            <a:pPr marL="0" indent="0">
              <a:buNone/>
            </a:pPr>
            <a:r>
              <a:rPr lang="en-US" altLang="zh-CN" sz="1800" dirty="0"/>
              <a:t>1</a:t>
            </a:r>
            <a:r>
              <a:rPr lang="zh-CN" altLang="en-US" sz="1800" dirty="0"/>
              <a:t>）对象权限的分配</a:t>
            </a:r>
          </a:p>
          <a:p>
            <a:pPr marL="0" indent="0">
              <a:buNone/>
            </a:pPr>
            <a:r>
              <a:rPr lang="zh-CN" altLang="en-US" sz="1800" dirty="0"/>
              <a:t>可以使用</a:t>
            </a:r>
            <a:r>
              <a:rPr lang="en-US" altLang="zh-CN" sz="1800" dirty="0"/>
              <a:t>GRANT</a:t>
            </a:r>
            <a:r>
              <a:rPr lang="zh-CN" altLang="en-US" sz="1800" dirty="0"/>
              <a:t>语句将对象权限授予用户和角色。</a:t>
            </a:r>
          </a:p>
          <a:p>
            <a:pPr marL="0" indent="0">
              <a:buNone/>
            </a:pPr>
            <a:r>
              <a:rPr lang="zh-CN" altLang="en-US" sz="1800" dirty="0"/>
              <a:t>对象权限的授权语句语法为：</a:t>
            </a:r>
          </a:p>
          <a:p>
            <a:pPr marL="0" indent="0">
              <a:buNone/>
            </a:pPr>
            <a:r>
              <a:rPr lang="en-US" altLang="zh-CN" sz="1800" dirty="0"/>
              <a:t>GRANT &lt;</a:t>
            </a:r>
            <a:r>
              <a:rPr lang="zh-CN" altLang="en-US" sz="1800" dirty="0"/>
              <a:t>特权</a:t>
            </a:r>
            <a:r>
              <a:rPr lang="en-US" altLang="zh-CN" sz="1800" dirty="0"/>
              <a:t>&gt; ON [&lt;</a:t>
            </a:r>
            <a:r>
              <a:rPr lang="zh-CN" altLang="en-US" sz="1800" dirty="0"/>
              <a:t>对象类型</a:t>
            </a:r>
            <a:r>
              <a:rPr lang="en-US" altLang="zh-CN" sz="1800" dirty="0"/>
              <a:t>&gt;] &lt;</a:t>
            </a:r>
            <a:r>
              <a:rPr lang="zh-CN" altLang="en-US" sz="1800" dirty="0"/>
              <a:t>对象</a:t>
            </a:r>
            <a:r>
              <a:rPr lang="en-US" altLang="zh-CN" sz="1800" dirty="0"/>
              <a:t>&gt; TO &lt;</a:t>
            </a:r>
            <a:r>
              <a:rPr lang="zh-CN" altLang="en-US" sz="1800" dirty="0"/>
              <a:t>用户或角色</a:t>
            </a:r>
            <a:r>
              <a:rPr lang="en-US" altLang="zh-CN" sz="1800" dirty="0"/>
              <a:t>&gt;{,&lt;</a:t>
            </a:r>
            <a:r>
              <a:rPr lang="zh-CN" altLang="en-US" sz="1800" dirty="0"/>
              <a:t>用户或角色</a:t>
            </a:r>
            <a:r>
              <a:rPr lang="en-US" altLang="zh-CN" sz="1800" dirty="0"/>
              <a:t>&gt;} [WITH GRANT OPTION];</a:t>
            </a:r>
          </a:p>
          <a:p>
            <a:pPr marL="0" indent="0">
              <a:buNone/>
            </a:pPr>
            <a:r>
              <a:rPr lang="en-US" altLang="zh-CN" sz="1800" dirty="0"/>
              <a:t>【</a:t>
            </a:r>
            <a:r>
              <a:rPr lang="zh-CN" altLang="en-US" sz="1800" dirty="0"/>
              <a:t>示例</a:t>
            </a:r>
            <a:r>
              <a:rPr lang="en-US" altLang="zh-CN" sz="1800" dirty="0"/>
              <a:t>7.11】 SYSDBA </a:t>
            </a:r>
            <a:r>
              <a:rPr lang="zh-CN" altLang="en-US" sz="1800" dirty="0"/>
              <a:t>把</a:t>
            </a:r>
            <a:r>
              <a:rPr lang="en-US" altLang="zh-CN" sz="1800" dirty="0" err="1"/>
              <a:t>DEV.DEV_main_Dev</a:t>
            </a:r>
            <a:r>
              <a:rPr lang="zh-CN" altLang="en-US" sz="1800" dirty="0"/>
              <a:t>表的全部权限授给用户</a:t>
            </a:r>
            <a:r>
              <a:rPr lang="en-US" altLang="zh-CN" sz="1800" dirty="0"/>
              <a:t>DEV_USER1</a:t>
            </a:r>
            <a:r>
              <a:rPr lang="zh-CN" altLang="en-US" sz="1800" dirty="0"/>
              <a:t>。</a:t>
            </a:r>
          </a:p>
          <a:p>
            <a:pPr marL="0" indent="0">
              <a:buNone/>
            </a:pPr>
            <a:r>
              <a:rPr lang="en-US" altLang="zh-CN" sz="1800" dirty="0">
                <a:solidFill>
                  <a:srgbClr val="FF0000"/>
                </a:solidFill>
              </a:rPr>
              <a:t>GRANT SELECT, INSERT, DELETE, UPDATE, REFERENCES ON </a:t>
            </a:r>
            <a:r>
              <a:rPr lang="en-US" altLang="zh-CN" sz="1800" dirty="0" err="1">
                <a:solidFill>
                  <a:srgbClr val="FF0000"/>
                </a:solidFill>
              </a:rPr>
              <a:t>DEV.DEV_main_Dev</a:t>
            </a:r>
            <a:r>
              <a:rPr lang="en-US" altLang="zh-CN" sz="1800" dirty="0">
                <a:solidFill>
                  <a:srgbClr val="FF0000"/>
                </a:solidFill>
              </a:rPr>
              <a:t> TO DEV_USER1;</a:t>
            </a:r>
          </a:p>
          <a:p>
            <a:pPr marL="0" indent="0">
              <a:buNone/>
            </a:pPr>
            <a:r>
              <a:rPr lang="zh-CN" altLang="en-US" sz="1800" dirty="0"/>
              <a:t>等价于：</a:t>
            </a:r>
          </a:p>
          <a:p>
            <a:pPr marL="0" indent="0">
              <a:buNone/>
            </a:pPr>
            <a:r>
              <a:rPr lang="en-US" altLang="zh-CN" sz="1800" dirty="0">
                <a:solidFill>
                  <a:srgbClr val="FF0000"/>
                </a:solidFill>
              </a:rPr>
              <a:t>GRANT ALL PRIVILEGES ON </a:t>
            </a:r>
            <a:r>
              <a:rPr lang="en-US" altLang="zh-CN" sz="1800" dirty="0" err="1">
                <a:solidFill>
                  <a:srgbClr val="FF0000"/>
                </a:solidFill>
              </a:rPr>
              <a:t>DEV.DEV_main_Dev</a:t>
            </a:r>
            <a:r>
              <a:rPr lang="en-US" altLang="zh-CN" sz="1800" dirty="0">
                <a:solidFill>
                  <a:srgbClr val="FF0000"/>
                </a:solidFill>
              </a:rPr>
              <a:t> TO DEV_USER1;</a:t>
            </a:r>
          </a:p>
          <a:p>
            <a:pPr marL="0" indent="0">
              <a:buNone/>
            </a:pPr>
            <a:endParaRPr lang="zh-CN" altLang="en-US" sz="1800" dirty="0"/>
          </a:p>
        </p:txBody>
      </p:sp>
    </p:spTree>
    <p:extLst>
      <p:ext uri="{BB962C8B-B14F-4D97-AF65-F5344CB8AC3E}">
        <p14:creationId xmlns:p14="http://schemas.microsoft.com/office/powerpoint/2010/main" val="3826486460"/>
      </p:ext>
    </p:extLst>
  </p:cSld>
  <p:clrMapOvr>
    <a:masterClrMapping/>
  </p:clrMapOvr>
  <p:transition spd="med">
    <p:circl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78D6B1E-3164-87FC-30A3-292A3CB24937}"/>
              </a:ext>
            </a:extLst>
          </p:cNvPr>
          <p:cNvSpPr>
            <a:spLocks noGrp="1"/>
          </p:cNvSpPr>
          <p:nvPr>
            <p:ph type="title"/>
          </p:nvPr>
        </p:nvSpPr>
        <p:spPr/>
        <p:txBody>
          <a:bodyPr/>
          <a:lstStyle/>
          <a:p>
            <a:r>
              <a:rPr lang="zh-CN" altLang="en-US" dirty="0"/>
              <a:t>（</a:t>
            </a:r>
            <a:r>
              <a:rPr lang="en-US" altLang="zh-CN" dirty="0"/>
              <a:t>2</a:t>
            </a:r>
            <a:r>
              <a:rPr lang="zh-CN" altLang="en-US" dirty="0"/>
              <a:t>）对象权限的分配与回收</a:t>
            </a:r>
          </a:p>
        </p:txBody>
      </p:sp>
      <p:sp>
        <p:nvSpPr>
          <p:cNvPr id="3" name="内容占位符 2">
            <a:extLst>
              <a:ext uri="{FF2B5EF4-FFF2-40B4-BE49-F238E27FC236}">
                <a16:creationId xmlns:a16="http://schemas.microsoft.com/office/drawing/2014/main" id="{AF6D34D2-96C0-AC66-B68C-7F133E07ADBD}"/>
              </a:ext>
            </a:extLst>
          </p:cNvPr>
          <p:cNvSpPr>
            <a:spLocks noGrp="1"/>
          </p:cNvSpPr>
          <p:nvPr>
            <p:ph idx="1"/>
          </p:nvPr>
        </p:nvSpPr>
        <p:spPr/>
        <p:txBody>
          <a:bodyPr/>
          <a:lstStyle/>
          <a:p>
            <a:pPr marL="0" indent="0">
              <a:buNone/>
            </a:pPr>
            <a:r>
              <a:rPr lang="en-US" altLang="zh-CN" sz="1800" dirty="0"/>
              <a:t>【</a:t>
            </a:r>
            <a:r>
              <a:rPr lang="zh-CN" altLang="en-US" sz="1800" dirty="0"/>
              <a:t>示例</a:t>
            </a:r>
            <a:r>
              <a:rPr lang="en-US" altLang="zh-CN" sz="1800" dirty="0"/>
              <a:t>7.12】 </a:t>
            </a:r>
            <a:r>
              <a:rPr lang="zh-CN" altLang="en-US" sz="1800" dirty="0"/>
              <a:t>假设用户</a:t>
            </a:r>
            <a:r>
              <a:rPr lang="en-US" altLang="zh-CN" sz="1800" dirty="0"/>
              <a:t>DEV_USER1</a:t>
            </a:r>
            <a:r>
              <a:rPr lang="zh-CN" altLang="en-US" sz="1800" dirty="0"/>
              <a:t>创建了储存过程</a:t>
            </a:r>
            <a:r>
              <a:rPr lang="en-US" altLang="zh-CN" sz="1800" dirty="0"/>
              <a:t>DEV_USER1_PROC1,</a:t>
            </a:r>
            <a:r>
              <a:rPr lang="zh-CN" altLang="en-US" sz="1800" dirty="0"/>
              <a:t>数据库管理员 </a:t>
            </a:r>
            <a:r>
              <a:rPr lang="en-US" altLang="zh-CN" sz="1800" dirty="0"/>
              <a:t>SYSDBA </a:t>
            </a:r>
            <a:r>
              <a:rPr lang="zh-CN" altLang="en-US" sz="1800" dirty="0"/>
              <a:t>把该存储过程的执行权 </a:t>
            </a:r>
            <a:r>
              <a:rPr lang="en-US" altLang="zh-CN" sz="1800" dirty="0"/>
              <a:t>EXECUTE </a:t>
            </a:r>
            <a:r>
              <a:rPr lang="zh-CN" altLang="en-US" sz="1800" dirty="0"/>
              <a:t>授给已存在用户</a:t>
            </a:r>
            <a:r>
              <a:rPr lang="en-US" altLang="zh-CN" sz="1800" dirty="0"/>
              <a:t>DEV_USER2</a:t>
            </a:r>
            <a:r>
              <a:rPr lang="zh-CN" altLang="en-US" sz="1800" dirty="0"/>
              <a:t>，并使其具有该权限的转授权。</a:t>
            </a:r>
          </a:p>
          <a:p>
            <a:pPr marL="0" indent="0">
              <a:buNone/>
            </a:pPr>
            <a:r>
              <a:rPr lang="en-US" altLang="zh-CN" sz="1800" dirty="0">
                <a:solidFill>
                  <a:srgbClr val="FF0000"/>
                </a:solidFill>
              </a:rPr>
              <a:t>GRANT EXECUTE ON PROCEDURE DEV_USER1.DEV_USER1_PROC1 TO DEV_USER2 WITH GRANT OPTION;</a:t>
            </a:r>
          </a:p>
          <a:p>
            <a:pPr marL="0" indent="0">
              <a:buNone/>
            </a:pPr>
            <a:r>
              <a:rPr lang="en-US" altLang="zh-CN" sz="1800" dirty="0"/>
              <a:t>【</a:t>
            </a:r>
            <a:r>
              <a:rPr lang="zh-CN" altLang="en-US" sz="1800" dirty="0"/>
              <a:t>示例</a:t>
            </a:r>
            <a:r>
              <a:rPr lang="en-US" altLang="zh-CN" sz="1800" dirty="0"/>
              <a:t>7.13】 </a:t>
            </a:r>
            <a:r>
              <a:rPr lang="zh-CN" altLang="en-US" sz="1800" dirty="0"/>
              <a:t>假设 </a:t>
            </a:r>
            <a:r>
              <a:rPr lang="en-US" altLang="zh-CN" sz="1800" dirty="0"/>
              <a:t>SYSDBA </a:t>
            </a:r>
            <a:r>
              <a:rPr lang="zh-CN" altLang="en-US" sz="1800" dirty="0"/>
              <a:t>是表</a:t>
            </a:r>
            <a:r>
              <a:rPr lang="en-US" altLang="zh-CN" sz="1800" dirty="0"/>
              <a:t>DEV_T1 </a:t>
            </a:r>
            <a:r>
              <a:rPr lang="zh-CN" altLang="en-US" sz="1800" dirty="0"/>
              <a:t>的创建者，用户</a:t>
            </a:r>
            <a:r>
              <a:rPr lang="en-US" altLang="zh-CN" sz="1800" dirty="0"/>
              <a:t>DEV_USER1</a:t>
            </a:r>
            <a:r>
              <a:rPr lang="zh-CN" altLang="en-US" sz="1800" dirty="0"/>
              <a:t>、</a:t>
            </a:r>
            <a:r>
              <a:rPr lang="en-US" altLang="zh-CN" sz="1800" dirty="0"/>
              <a:t>DEV_USER2</a:t>
            </a:r>
            <a:r>
              <a:rPr lang="zh-CN" altLang="en-US" sz="1800" dirty="0"/>
              <a:t>、</a:t>
            </a:r>
            <a:r>
              <a:rPr lang="en-US" altLang="zh-CN" sz="1800" dirty="0"/>
              <a:t>DEV_USER3 </a:t>
            </a:r>
            <a:r>
              <a:rPr lang="zh-CN" altLang="en-US" sz="1800" dirty="0"/>
              <a:t>存在，且都不是 </a:t>
            </a:r>
            <a:r>
              <a:rPr lang="en-US" altLang="zh-CN" sz="1800" dirty="0"/>
              <a:t>DBA </a:t>
            </a:r>
            <a:r>
              <a:rPr lang="zh-CN" altLang="en-US" sz="1800" dirty="0"/>
              <a:t>权限用户。</a:t>
            </a:r>
          </a:p>
          <a:p>
            <a:pPr marL="0" indent="0">
              <a:buNone/>
            </a:pPr>
            <a:r>
              <a:rPr lang="zh-CN" altLang="en-US" sz="1800" dirty="0"/>
              <a:t>（</a:t>
            </a:r>
            <a:r>
              <a:rPr lang="en-US" altLang="zh-CN" sz="1800" dirty="0"/>
              <a:t>1</a:t>
            </a:r>
            <a:r>
              <a:rPr lang="zh-CN" altLang="en-US" sz="1800" dirty="0"/>
              <a:t>）以</a:t>
            </a:r>
            <a:r>
              <a:rPr lang="en-US" altLang="zh-CN" sz="1800" dirty="0"/>
              <a:t>SYSDBA</a:t>
            </a:r>
            <a:r>
              <a:rPr lang="zh-CN" altLang="en-US" sz="1800" dirty="0"/>
              <a:t>身份登录，并执行语句：</a:t>
            </a:r>
          </a:p>
          <a:p>
            <a:pPr marL="0" indent="0">
              <a:buNone/>
            </a:pPr>
            <a:r>
              <a:rPr lang="en-US" altLang="zh-CN" sz="1800" dirty="0">
                <a:solidFill>
                  <a:srgbClr val="FF0000"/>
                </a:solidFill>
              </a:rPr>
              <a:t>GRANT SELECT ON DEV_T1 TO DEV_USER1 WITH GRANT OPTION;   /*</a:t>
            </a:r>
            <a:r>
              <a:rPr lang="zh-CN" altLang="en-US" sz="1800" dirty="0">
                <a:solidFill>
                  <a:srgbClr val="FF0000"/>
                </a:solidFill>
              </a:rPr>
              <a:t>正确*</a:t>
            </a:r>
            <a:r>
              <a:rPr lang="en-US" altLang="zh-CN" sz="1800" dirty="0">
                <a:solidFill>
                  <a:srgbClr val="FF0000"/>
                </a:solidFill>
              </a:rPr>
              <a:t>/</a:t>
            </a:r>
          </a:p>
          <a:p>
            <a:pPr marL="0" indent="0">
              <a:buNone/>
            </a:pPr>
            <a:r>
              <a:rPr lang="zh-CN" altLang="en-US" sz="1800" dirty="0"/>
              <a:t>（</a:t>
            </a:r>
            <a:r>
              <a:rPr lang="en-US" altLang="zh-CN" sz="1800" dirty="0"/>
              <a:t>2</a:t>
            </a:r>
            <a:r>
              <a:rPr lang="zh-CN" altLang="en-US" sz="1800" dirty="0"/>
              <a:t>）以</a:t>
            </a:r>
            <a:r>
              <a:rPr lang="en-US" altLang="zh-CN" sz="1800" dirty="0"/>
              <a:t>DEV_USER1</a:t>
            </a:r>
            <a:r>
              <a:rPr lang="zh-CN" altLang="en-US" sz="1800" dirty="0"/>
              <a:t>身份登录，并执行语句：</a:t>
            </a:r>
          </a:p>
          <a:p>
            <a:pPr marL="0" indent="0">
              <a:buNone/>
            </a:pPr>
            <a:r>
              <a:rPr lang="en-US" altLang="zh-CN" sz="1800" dirty="0">
                <a:solidFill>
                  <a:srgbClr val="FF0000"/>
                </a:solidFill>
              </a:rPr>
              <a:t>GRANT SELECT ON SYSDBA.DEV_T1 TO DEV_USER2;   /*</a:t>
            </a:r>
            <a:r>
              <a:rPr lang="zh-CN" altLang="en-US" sz="1800" dirty="0">
                <a:solidFill>
                  <a:srgbClr val="FF0000"/>
                </a:solidFill>
              </a:rPr>
              <a:t>正确*</a:t>
            </a:r>
            <a:r>
              <a:rPr lang="en-US" altLang="zh-CN" sz="1800" dirty="0">
                <a:solidFill>
                  <a:srgbClr val="FF0000"/>
                </a:solidFill>
              </a:rPr>
              <a:t>/</a:t>
            </a:r>
          </a:p>
          <a:p>
            <a:pPr marL="0" indent="0">
              <a:buNone/>
            </a:pPr>
            <a:r>
              <a:rPr lang="zh-CN" altLang="en-US" sz="1800" dirty="0"/>
              <a:t>（</a:t>
            </a:r>
            <a:r>
              <a:rPr lang="en-US" altLang="zh-CN" sz="1800" dirty="0"/>
              <a:t>3</a:t>
            </a:r>
            <a:r>
              <a:rPr lang="zh-CN" altLang="en-US" sz="1800" dirty="0"/>
              <a:t>）以</a:t>
            </a:r>
            <a:r>
              <a:rPr lang="en-US" altLang="zh-CN" sz="1800" dirty="0"/>
              <a:t>DEV_USER2</a:t>
            </a:r>
            <a:r>
              <a:rPr lang="zh-CN" altLang="en-US" sz="1800" dirty="0"/>
              <a:t>身份登录，并执行语句：</a:t>
            </a:r>
          </a:p>
          <a:p>
            <a:pPr marL="0" indent="0">
              <a:buNone/>
            </a:pPr>
            <a:r>
              <a:rPr lang="en-US" altLang="zh-CN" sz="1800" dirty="0">
                <a:solidFill>
                  <a:srgbClr val="FF0000"/>
                </a:solidFill>
              </a:rPr>
              <a:t>GRANT SELECT ON SYSDBA.DEV_T1 TO DEV_USER3;</a:t>
            </a:r>
          </a:p>
          <a:p>
            <a:pPr marL="0" indent="0">
              <a:buNone/>
            </a:pPr>
            <a:r>
              <a:rPr lang="en-US" altLang="zh-CN" sz="1800" dirty="0"/>
              <a:t>/*</a:t>
            </a:r>
            <a:r>
              <a:rPr lang="zh-CN" altLang="en-US" sz="1800" dirty="0"/>
              <a:t>错误，用户 </a:t>
            </a:r>
            <a:r>
              <a:rPr lang="en-US" altLang="zh-CN" sz="1800" dirty="0"/>
              <a:t>DEV_USER2 </a:t>
            </a:r>
            <a:r>
              <a:rPr lang="zh-CN" altLang="en-US" sz="1800" dirty="0"/>
              <a:t>没有 </a:t>
            </a:r>
            <a:r>
              <a:rPr lang="en-US" altLang="zh-CN" sz="1800" dirty="0"/>
              <a:t>SELECT </a:t>
            </a:r>
            <a:r>
              <a:rPr lang="zh-CN" altLang="en-US" sz="1800" dirty="0"/>
              <a:t>权限的转授权*</a:t>
            </a:r>
            <a:r>
              <a:rPr lang="en-US" altLang="zh-CN" sz="1800" dirty="0"/>
              <a:t>/</a:t>
            </a:r>
          </a:p>
          <a:p>
            <a:pPr marL="0" indent="0">
              <a:buNone/>
            </a:pPr>
            <a:endParaRPr lang="zh-CN" altLang="en-US" sz="1800" dirty="0"/>
          </a:p>
        </p:txBody>
      </p:sp>
    </p:spTree>
    <p:extLst>
      <p:ext uri="{BB962C8B-B14F-4D97-AF65-F5344CB8AC3E}">
        <p14:creationId xmlns:p14="http://schemas.microsoft.com/office/powerpoint/2010/main" val="1088270441"/>
      </p:ext>
    </p:extLst>
  </p:cSld>
  <p:clrMapOvr>
    <a:masterClrMapping/>
  </p:clrMapOvr>
  <p:transition spd="med">
    <p:circl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78D6B1E-3164-87FC-30A3-292A3CB24937}"/>
              </a:ext>
            </a:extLst>
          </p:cNvPr>
          <p:cNvSpPr>
            <a:spLocks noGrp="1"/>
          </p:cNvSpPr>
          <p:nvPr>
            <p:ph type="title"/>
          </p:nvPr>
        </p:nvSpPr>
        <p:spPr/>
        <p:txBody>
          <a:bodyPr/>
          <a:lstStyle/>
          <a:p>
            <a:r>
              <a:rPr lang="zh-CN" altLang="en-US" dirty="0"/>
              <a:t>（</a:t>
            </a:r>
            <a:r>
              <a:rPr lang="en-US" altLang="zh-CN" dirty="0"/>
              <a:t>2</a:t>
            </a:r>
            <a:r>
              <a:rPr lang="zh-CN" altLang="en-US" dirty="0"/>
              <a:t>）对象权限的分配与回收</a:t>
            </a:r>
          </a:p>
        </p:txBody>
      </p:sp>
      <p:sp>
        <p:nvSpPr>
          <p:cNvPr id="3" name="内容占位符 2">
            <a:extLst>
              <a:ext uri="{FF2B5EF4-FFF2-40B4-BE49-F238E27FC236}">
                <a16:creationId xmlns:a16="http://schemas.microsoft.com/office/drawing/2014/main" id="{AF6D34D2-96C0-AC66-B68C-7F133E07ADBD}"/>
              </a:ext>
            </a:extLst>
          </p:cNvPr>
          <p:cNvSpPr>
            <a:spLocks noGrp="1"/>
          </p:cNvSpPr>
          <p:nvPr>
            <p:ph idx="1"/>
          </p:nvPr>
        </p:nvSpPr>
        <p:spPr/>
        <p:txBody>
          <a:bodyPr/>
          <a:lstStyle/>
          <a:p>
            <a:pPr marL="0" indent="0">
              <a:buNone/>
            </a:pPr>
            <a:r>
              <a:rPr lang="en-US" altLang="zh-CN" sz="1800" dirty="0"/>
              <a:t>【</a:t>
            </a:r>
            <a:r>
              <a:rPr lang="zh-CN" altLang="en-US" sz="1800" dirty="0"/>
              <a:t>示例</a:t>
            </a:r>
            <a:r>
              <a:rPr lang="en-US" altLang="zh-CN" sz="1800" dirty="0"/>
              <a:t>7.14】 </a:t>
            </a:r>
            <a:r>
              <a:rPr lang="zh-CN" altLang="en-US" sz="1800" dirty="0"/>
              <a:t>用户</a:t>
            </a:r>
            <a:r>
              <a:rPr lang="en-US" altLang="zh-CN" sz="1800" dirty="0"/>
              <a:t>SYSDBA </a:t>
            </a:r>
            <a:r>
              <a:rPr lang="zh-CN" altLang="en-US" sz="1800" dirty="0"/>
              <a:t>创建一个名为</a:t>
            </a:r>
            <a:r>
              <a:rPr lang="en-US" altLang="zh-CN" sz="1800" dirty="0"/>
              <a:t>VIEW_PERSON</a:t>
            </a:r>
            <a:r>
              <a:rPr lang="zh-CN" altLang="en-US" sz="1800" dirty="0"/>
              <a:t>的视图，要求对于该视图，允许</a:t>
            </a:r>
            <a:r>
              <a:rPr lang="en-US" altLang="zh-CN" sz="1800" dirty="0"/>
              <a:t>DEV_USER1 </a:t>
            </a:r>
            <a:r>
              <a:rPr lang="zh-CN" altLang="en-US" sz="1800" dirty="0"/>
              <a:t>能够进行查询、插入、删除和更新操作，用户 </a:t>
            </a:r>
            <a:r>
              <a:rPr lang="en-US" altLang="zh-CN" sz="1800" dirty="0"/>
              <a:t>DEV_USER2 </a:t>
            </a:r>
            <a:r>
              <a:rPr lang="zh-CN" altLang="en-US" sz="1800" dirty="0"/>
              <a:t>和</a:t>
            </a:r>
            <a:r>
              <a:rPr lang="en-US" altLang="zh-CN" sz="1800" dirty="0"/>
              <a:t>DEV_USER3 </a:t>
            </a:r>
            <a:r>
              <a:rPr lang="zh-CN" altLang="en-US" sz="1800" dirty="0"/>
              <a:t>也可进行同样的工作，但要求其操作权限由用户 </a:t>
            </a:r>
            <a:r>
              <a:rPr lang="en-US" altLang="zh-CN" sz="1800" dirty="0"/>
              <a:t>DEV_USER1 </a:t>
            </a:r>
            <a:r>
              <a:rPr lang="zh-CN" altLang="en-US" sz="1800" dirty="0"/>
              <a:t>控制。</a:t>
            </a:r>
          </a:p>
          <a:p>
            <a:pPr marL="0" indent="0">
              <a:buNone/>
            </a:pPr>
            <a:r>
              <a:rPr lang="zh-CN" altLang="en-US" sz="1800" dirty="0"/>
              <a:t>（</a:t>
            </a:r>
            <a:r>
              <a:rPr lang="en-US" altLang="zh-CN" sz="1800" dirty="0"/>
              <a:t>1</a:t>
            </a:r>
            <a:r>
              <a:rPr lang="zh-CN" altLang="en-US" sz="1800" dirty="0"/>
              <a:t>）以 </a:t>
            </a:r>
            <a:r>
              <a:rPr lang="en-US" altLang="zh-CN" sz="1800" dirty="0"/>
              <a:t>SYSDBA </a:t>
            </a:r>
            <a:r>
              <a:rPr lang="zh-CN" altLang="en-US" sz="1800" dirty="0"/>
              <a:t>的身份登录：</a:t>
            </a:r>
          </a:p>
          <a:p>
            <a:pPr marL="0" indent="0">
              <a:buNone/>
            </a:pPr>
            <a:r>
              <a:rPr lang="en-US" altLang="zh-CN" sz="1800" dirty="0">
                <a:solidFill>
                  <a:srgbClr val="FF0000"/>
                </a:solidFill>
              </a:rPr>
              <a:t>CREATE VIEW VIEW_PERSON AS</a:t>
            </a:r>
          </a:p>
          <a:p>
            <a:pPr marL="0" indent="0">
              <a:buNone/>
            </a:pPr>
            <a:r>
              <a:rPr lang="en-US" altLang="zh-CN" sz="1800" dirty="0">
                <a:solidFill>
                  <a:srgbClr val="FF0000"/>
                </a:solidFill>
              </a:rPr>
              <a:t>SELECT * FROM DEV. </a:t>
            </a:r>
            <a:r>
              <a:rPr lang="en-US" altLang="zh-CN" sz="1800" dirty="0" err="1">
                <a:solidFill>
                  <a:srgbClr val="FF0000"/>
                </a:solidFill>
              </a:rPr>
              <a:t>Dev_person</a:t>
            </a:r>
            <a:endParaRPr lang="en-US" altLang="zh-CN" sz="1800" dirty="0">
              <a:solidFill>
                <a:srgbClr val="FF0000"/>
              </a:solidFill>
            </a:endParaRPr>
          </a:p>
          <a:p>
            <a:pPr marL="0" indent="0">
              <a:buNone/>
            </a:pPr>
            <a:r>
              <a:rPr lang="en-US" altLang="zh-CN" sz="1800" dirty="0">
                <a:solidFill>
                  <a:srgbClr val="FF0000"/>
                </a:solidFill>
              </a:rPr>
              <a:t>WHERE </a:t>
            </a:r>
            <a:r>
              <a:rPr lang="en-US" altLang="zh-CN" sz="1800" dirty="0" err="1">
                <a:solidFill>
                  <a:srgbClr val="FF0000"/>
                </a:solidFill>
              </a:rPr>
              <a:t>Per_Pos</a:t>
            </a:r>
            <a:r>
              <a:rPr lang="en-US" altLang="zh-CN" sz="1800" dirty="0">
                <a:solidFill>
                  <a:srgbClr val="FF0000"/>
                </a:solidFill>
              </a:rPr>
              <a:t>=’</a:t>
            </a:r>
            <a:r>
              <a:rPr lang="zh-CN" altLang="en-US" sz="1800" dirty="0">
                <a:solidFill>
                  <a:srgbClr val="FF0000"/>
                </a:solidFill>
              </a:rPr>
              <a:t>技术员’</a:t>
            </a:r>
            <a:r>
              <a:rPr lang="en-US" altLang="zh-CN" sz="1800" dirty="0">
                <a:solidFill>
                  <a:srgbClr val="FF0000"/>
                </a:solidFill>
              </a:rPr>
              <a:t>;</a:t>
            </a:r>
          </a:p>
          <a:p>
            <a:pPr marL="0" indent="0">
              <a:buNone/>
            </a:pPr>
            <a:r>
              <a:rPr lang="en-US" altLang="zh-CN" sz="1800" dirty="0"/>
              <a:t>//</a:t>
            </a:r>
            <a:r>
              <a:rPr lang="zh-CN" altLang="en-US" sz="1800" dirty="0"/>
              <a:t>授权对视图查询、插入、删除和更新操作权限给用户</a:t>
            </a:r>
            <a:r>
              <a:rPr lang="en-US" altLang="zh-CN" sz="1800" dirty="0"/>
              <a:t>DEV_USER1</a:t>
            </a:r>
            <a:r>
              <a:rPr lang="zh-CN" altLang="en-US" sz="1800" dirty="0"/>
              <a:t>，并允许转授权</a:t>
            </a:r>
          </a:p>
          <a:p>
            <a:pPr marL="0" indent="0">
              <a:buNone/>
            </a:pPr>
            <a:r>
              <a:rPr lang="en-US" altLang="zh-CN" sz="1800" dirty="0">
                <a:solidFill>
                  <a:srgbClr val="FF0000"/>
                </a:solidFill>
              </a:rPr>
              <a:t>GRANT SELECT, INSERT, DELETE, UPDATE ON VIEW_PERSON</a:t>
            </a:r>
          </a:p>
          <a:p>
            <a:pPr marL="0" indent="0">
              <a:buNone/>
            </a:pPr>
            <a:r>
              <a:rPr lang="en-US" altLang="zh-CN" sz="1800" dirty="0">
                <a:solidFill>
                  <a:srgbClr val="FF0000"/>
                </a:solidFill>
              </a:rPr>
              <a:t>TO DEV_USER1 WITH GRANT OPTION;</a:t>
            </a:r>
          </a:p>
          <a:p>
            <a:pPr marL="0" indent="0">
              <a:buNone/>
            </a:pPr>
            <a:r>
              <a:rPr lang="zh-CN" altLang="en-US" sz="1800" dirty="0"/>
              <a:t>（</a:t>
            </a:r>
            <a:r>
              <a:rPr lang="en-US" altLang="zh-CN" sz="1800" dirty="0"/>
              <a:t>2</a:t>
            </a:r>
            <a:r>
              <a:rPr lang="zh-CN" altLang="en-US" sz="1800" dirty="0"/>
              <a:t>）以用户 </a:t>
            </a:r>
            <a:r>
              <a:rPr lang="en-US" altLang="zh-CN" sz="1800" dirty="0"/>
              <a:t>DEV_USER1 </a:t>
            </a:r>
            <a:r>
              <a:rPr lang="zh-CN" altLang="en-US" sz="1800" dirty="0"/>
              <a:t>的身份登录：</a:t>
            </a:r>
          </a:p>
          <a:p>
            <a:pPr marL="0" indent="0">
              <a:buNone/>
            </a:pPr>
            <a:r>
              <a:rPr lang="en-US" altLang="zh-CN" sz="1800" dirty="0">
                <a:solidFill>
                  <a:srgbClr val="FF0000"/>
                </a:solidFill>
              </a:rPr>
              <a:t>GRANT SELECT, INSERT, DELETE, UPDATE ON SYSDBA.VIEW_PERSON TO DEV_USER2,DEV_USER3;</a:t>
            </a:r>
          </a:p>
          <a:p>
            <a:pPr marL="0" indent="0">
              <a:buNone/>
            </a:pPr>
            <a:endParaRPr lang="zh-CN" altLang="en-US" sz="1800" dirty="0"/>
          </a:p>
        </p:txBody>
      </p:sp>
    </p:spTree>
    <p:extLst>
      <p:ext uri="{BB962C8B-B14F-4D97-AF65-F5344CB8AC3E}">
        <p14:creationId xmlns:p14="http://schemas.microsoft.com/office/powerpoint/2010/main" val="4121397477"/>
      </p:ext>
    </p:extLst>
  </p:cSld>
  <p:clrMapOvr>
    <a:masterClrMapping/>
  </p:clrMapOvr>
  <p:transition spd="med">
    <p:circl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78D6B1E-3164-87FC-30A3-292A3CB24937}"/>
              </a:ext>
            </a:extLst>
          </p:cNvPr>
          <p:cNvSpPr>
            <a:spLocks noGrp="1"/>
          </p:cNvSpPr>
          <p:nvPr>
            <p:ph type="title"/>
          </p:nvPr>
        </p:nvSpPr>
        <p:spPr/>
        <p:txBody>
          <a:bodyPr/>
          <a:lstStyle/>
          <a:p>
            <a:r>
              <a:rPr lang="zh-CN" altLang="en-US" dirty="0"/>
              <a:t>（</a:t>
            </a:r>
            <a:r>
              <a:rPr lang="en-US" altLang="zh-CN" dirty="0"/>
              <a:t>2</a:t>
            </a:r>
            <a:r>
              <a:rPr lang="zh-CN" altLang="en-US" dirty="0"/>
              <a:t>）对象权限的分配与回收</a:t>
            </a:r>
          </a:p>
        </p:txBody>
      </p:sp>
      <p:sp>
        <p:nvSpPr>
          <p:cNvPr id="3" name="内容占位符 2">
            <a:extLst>
              <a:ext uri="{FF2B5EF4-FFF2-40B4-BE49-F238E27FC236}">
                <a16:creationId xmlns:a16="http://schemas.microsoft.com/office/drawing/2014/main" id="{AF6D34D2-96C0-AC66-B68C-7F133E07ADBD}"/>
              </a:ext>
            </a:extLst>
          </p:cNvPr>
          <p:cNvSpPr>
            <a:spLocks noGrp="1"/>
          </p:cNvSpPr>
          <p:nvPr>
            <p:ph idx="1"/>
          </p:nvPr>
        </p:nvSpPr>
        <p:spPr/>
        <p:txBody>
          <a:bodyPr/>
          <a:lstStyle/>
          <a:p>
            <a:pPr marL="0" indent="0">
              <a:buNone/>
            </a:pPr>
            <a:r>
              <a:rPr lang="en-US" altLang="zh-CN" sz="1800" dirty="0"/>
              <a:t>【</a:t>
            </a:r>
            <a:r>
              <a:rPr lang="zh-CN" altLang="en-US" sz="1800" dirty="0"/>
              <a:t>示例</a:t>
            </a:r>
            <a:r>
              <a:rPr lang="en-US" altLang="zh-CN" sz="1800" dirty="0"/>
              <a:t>7.15】 </a:t>
            </a:r>
            <a:r>
              <a:rPr lang="zh-CN" altLang="en-US" sz="1800" dirty="0"/>
              <a:t>假定表的创建者 </a:t>
            </a:r>
            <a:r>
              <a:rPr lang="en-US" altLang="zh-CN" sz="1800" dirty="0"/>
              <a:t>SYSDBA </a:t>
            </a:r>
            <a:r>
              <a:rPr lang="zh-CN" altLang="en-US" sz="1800" dirty="0"/>
              <a:t>把所创建的 </a:t>
            </a:r>
            <a:r>
              <a:rPr lang="en-US" altLang="zh-CN" sz="1800" dirty="0" err="1"/>
              <a:t>DEV.Dev_Main_Dev</a:t>
            </a:r>
            <a:r>
              <a:rPr lang="zh-CN" altLang="en-US" sz="1800" dirty="0"/>
              <a:t>表的部分列的更新权限授予用户</a:t>
            </a:r>
            <a:r>
              <a:rPr lang="en-US" altLang="zh-CN" sz="1800" dirty="0"/>
              <a:t>DEV_USER1</a:t>
            </a:r>
            <a:r>
              <a:rPr lang="zh-CN" altLang="en-US" sz="1800" dirty="0"/>
              <a:t>，</a:t>
            </a:r>
            <a:r>
              <a:rPr lang="en-US" altLang="zh-CN" sz="1800" dirty="0"/>
              <a:t>DEV_USER1 </a:t>
            </a:r>
            <a:r>
              <a:rPr lang="zh-CN" altLang="en-US" sz="1800" dirty="0"/>
              <a:t>再将此更新权限转授给用户</a:t>
            </a:r>
            <a:r>
              <a:rPr lang="en-US" altLang="zh-CN" sz="1800" dirty="0"/>
              <a:t>DEV_USER2</a:t>
            </a:r>
            <a:r>
              <a:rPr lang="zh-CN" altLang="en-US" sz="1800" dirty="0"/>
              <a:t>。</a:t>
            </a:r>
          </a:p>
          <a:p>
            <a:pPr marL="0" indent="0">
              <a:buNone/>
            </a:pPr>
            <a:r>
              <a:rPr lang="zh-CN" altLang="en-US" sz="1800" dirty="0"/>
              <a:t>（</a:t>
            </a:r>
            <a:r>
              <a:rPr lang="en-US" altLang="zh-CN" sz="1800" dirty="0"/>
              <a:t>1</a:t>
            </a:r>
            <a:r>
              <a:rPr lang="zh-CN" altLang="en-US" sz="1800" dirty="0"/>
              <a:t>）以 </a:t>
            </a:r>
            <a:r>
              <a:rPr lang="en-US" altLang="zh-CN" sz="1800" dirty="0"/>
              <a:t>SYSDBA </a:t>
            </a:r>
            <a:r>
              <a:rPr lang="zh-CN" altLang="en-US" sz="1800" dirty="0"/>
              <a:t>的身份登录，并执行语句：</a:t>
            </a:r>
          </a:p>
          <a:p>
            <a:pPr marL="0" indent="0">
              <a:buNone/>
            </a:pPr>
            <a:r>
              <a:rPr lang="en-US" altLang="zh-CN" sz="1800" dirty="0">
                <a:solidFill>
                  <a:srgbClr val="FF0000"/>
                </a:solidFill>
              </a:rPr>
              <a:t>GRANT UPDATE (</a:t>
            </a:r>
            <a:r>
              <a:rPr lang="en-US" altLang="zh-CN" sz="1800" dirty="0" err="1">
                <a:solidFill>
                  <a:srgbClr val="FF0000"/>
                </a:solidFill>
              </a:rPr>
              <a:t>Pur_Date</a:t>
            </a:r>
            <a:r>
              <a:rPr lang="en-US" altLang="zh-CN" sz="1800" dirty="0">
                <a:solidFill>
                  <a:srgbClr val="FF0000"/>
                </a:solidFill>
              </a:rPr>
              <a:t>, </a:t>
            </a:r>
            <a:r>
              <a:rPr lang="en-US" altLang="zh-CN" sz="1800" dirty="0" err="1">
                <a:solidFill>
                  <a:srgbClr val="FF0000"/>
                </a:solidFill>
              </a:rPr>
              <a:t>First_Time</a:t>
            </a:r>
            <a:r>
              <a:rPr lang="en-US" altLang="zh-CN" sz="1800" dirty="0">
                <a:solidFill>
                  <a:srgbClr val="FF0000"/>
                </a:solidFill>
              </a:rPr>
              <a:t>) ON </a:t>
            </a:r>
            <a:r>
              <a:rPr lang="en-US" altLang="zh-CN" sz="1800" dirty="0" err="1">
                <a:solidFill>
                  <a:srgbClr val="FF0000"/>
                </a:solidFill>
              </a:rPr>
              <a:t>DEV.Dev_Main_Dev</a:t>
            </a:r>
            <a:r>
              <a:rPr lang="en-US" altLang="zh-CN" sz="1800" dirty="0">
                <a:solidFill>
                  <a:srgbClr val="FF0000"/>
                </a:solidFill>
              </a:rPr>
              <a:t> TO DEV_USER1 WITH GRANT OPTION;</a:t>
            </a:r>
          </a:p>
          <a:p>
            <a:pPr marL="0" indent="0">
              <a:buNone/>
            </a:pPr>
            <a:r>
              <a:rPr lang="zh-CN" altLang="en-US" sz="1800" dirty="0"/>
              <a:t>（</a:t>
            </a:r>
            <a:r>
              <a:rPr lang="en-US" altLang="zh-CN" sz="1800" dirty="0"/>
              <a:t>2</a:t>
            </a:r>
            <a:r>
              <a:rPr lang="zh-CN" altLang="en-US" sz="1800" dirty="0"/>
              <a:t>）以</a:t>
            </a:r>
            <a:r>
              <a:rPr lang="en-US" altLang="zh-CN" sz="1800" dirty="0"/>
              <a:t>DEV_USER1</a:t>
            </a:r>
            <a:r>
              <a:rPr lang="zh-CN" altLang="en-US" sz="1800" dirty="0"/>
              <a:t>的身份登录，并执行语句，把列级更新权限授给用户</a:t>
            </a:r>
            <a:r>
              <a:rPr lang="en-US" altLang="zh-CN" sz="1800" dirty="0"/>
              <a:t>DEV_USER2</a:t>
            </a:r>
            <a:r>
              <a:rPr lang="zh-CN" altLang="en-US" sz="1800" dirty="0"/>
              <a:t>：</a:t>
            </a:r>
          </a:p>
          <a:p>
            <a:pPr marL="0" indent="0">
              <a:buNone/>
            </a:pPr>
            <a:r>
              <a:rPr lang="en-US" altLang="zh-CN" sz="1800" dirty="0">
                <a:solidFill>
                  <a:srgbClr val="FF0000"/>
                </a:solidFill>
              </a:rPr>
              <a:t>GRANT UPDATE(</a:t>
            </a:r>
            <a:r>
              <a:rPr lang="en-US" altLang="zh-CN" sz="1800" dirty="0" err="1">
                <a:solidFill>
                  <a:srgbClr val="FF0000"/>
                </a:solidFill>
              </a:rPr>
              <a:t>Pur_Date</a:t>
            </a:r>
            <a:r>
              <a:rPr lang="en-US" altLang="zh-CN" sz="1800" dirty="0">
                <a:solidFill>
                  <a:srgbClr val="FF0000"/>
                </a:solidFill>
              </a:rPr>
              <a:t>, </a:t>
            </a:r>
            <a:r>
              <a:rPr lang="en-US" altLang="zh-CN" sz="1800" dirty="0" err="1">
                <a:solidFill>
                  <a:srgbClr val="FF0000"/>
                </a:solidFill>
              </a:rPr>
              <a:t>First_Time</a:t>
            </a:r>
            <a:r>
              <a:rPr lang="en-US" altLang="zh-CN" sz="1800" dirty="0">
                <a:solidFill>
                  <a:srgbClr val="FF0000"/>
                </a:solidFill>
              </a:rPr>
              <a:t>) ON </a:t>
            </a:r>
            <a:r>
              <a:rPr lang="en-US" altLang="zh-CN" sz="1800" dirty="0" err="1">
                <a:solidFill>
                  <a:srgbClr val="FF0000"/>
                </a:solidFill>
              </a:rPr>
              <a:t>DEV.Dev_Main_Dev</a:t>
            </a:r>
            <a:r>
              <a:rPr lang="en-US" altLang="zh-CN" sz="1800" dirty="0">
                <a:solidFill>
                  <a:srgbClr val="FF0000"/>
                </a:solidFill>
              </a:rPr>
              <a:t> TO DEV_USER2;</a:t>
            </a:r>
          </a:p>
          <a:p>
            <a:pPr marL="0" indent="0">
              <a:buNone/>
            </a:pPr>
            <a:endParaRPr lang="zh-CN" altLang="en-US" sz="1800" dirty="0"/>
          </a:p>
        </p:txBody>
      </p:sp>
    </p:spTree>
    <p:extLst>
      <p:ext uri="{BB962C8B-B14F-4D97-AF65-F5344CB8AC3E}">
        <p14:creationId xmlns:p14="http://schemas.microsoft.com/office/powerpoint/2010/main" val="2841232426"/>
      </p:ext>
    </p:extLst>
  </p:cSld>
  <p:clrMapOvr>
    <a:masterClrMapping/>
  </p:clrMapOvr>
  <p:transition spd="med">
    <p:circl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78D6B1E-3164-87FC-30A3-292A3CB24937}"/>
              </a:ext>
            </a:extLst>
          </p:cNvPr>
          <p:cNvSpPr>
            <a:spLocks noGrp="1"/>
          </p:cNvSpPr>
          <p:nvPr>
            <p:ph type="title"/>
          </p:nvPr>
        </p:nvSpPr>
        <p:spPr/>
        <p:txBody>
          <a:bodyPr/>
          <a:lstStyle/>
          <a:p>
            <a:r>
              <a:rPr lang="zh-CN" altLang="en-US" dirty="0"/>
              <a:t>（</a:t>
            </a:r>
            <a:r>
              <a:rPr lang="en-US" altLang="zh-CN" dirty="0"/>
              <a:t>2</a:t>
            </a:r>
            <a:r>
              <a:rPr lang="zh-CN" altLang="en-US" dirty="0"/>
              <a:t>）对象权限的分配与回收</a:t>
            </a:r>
          </a:p>
        </p:txBody>
      </p:sp>
      <p:sp>
        <p:nvSpPr>
          <p:cNvPr id="3" name="内容占位符 2">
            <a:extLst>
              <a:ext uri="{FF2B5EF4-FFF2-40B4-BE49-F238E27FC236}">
                <a16:creationId xmlns:a16="http://schemas.microsoft.com/office/drawing/2014/main" id="{AF6D34D2-96C0-AC66-B68C-7F133E07ADBD}"/>
              </a:ext>
            </a:extLst>
          </p:cNvPr>
          <p:cNvSpPr>
            <a:spLocks noGrp="1"/>
          </p:cNvSpPr>
          <p:nvPr>
            <p:ph idx="1"/>
          </p:nvPr>
        </p:nvSpPr>
        <p:spPr/>
        <p:txBody>
          <a:bodyPr/>
          <a:lstStyle/>
          <a:p>
            <a:pPr marL="0" indent="0">
              <a:buNone/>
            </a:pPr>
            <a:r>
              <a:rPr lang="en-US" altLang="zh-CN" sz="1800" dirty="0"/>
              <a:t>2</a:t>
            </a:r>
            <a:r>
              <a:rPr lang="zh-CN" altLang="en-US" sz="1800" dirty="0"/>
              <a:t>）对象权限的回收</a:t>
            </a:r>
          </a:p>
          <a:p>
            <a:pPr marL="0" indent="0">
              <a:buNone/>
            </a:pPr>
            <a:r>
              <a:rPr lang="zh-CN" altLang="en-US" sz="1800" dirty="0"/>
              <a:t>可以使用</a:t>
            </a:r>
            <a:r>
              <a:rPr lang="en-US" altLang="zh-CN" sz="1800" dirty="0"/>
              <a:t>REVOKE</a:t>
            </a:r>
            <a:r>
              <a:rPr lang="zh-CN" altLang="en-US" sz="1800" dirty="0"/>
              <a:t>语句回收授出的指定数据库对象的指定权限。</a:t>
            </a:r>
          </a:p>
          <a:p>
            <a:pPr marL="0" indent="0">
              <a:buNone/>
            </a:pPr>
            <a:r>
              <a:rPr lang="zh-CN" altLang="en-US" sz="1800" dirty="0"/>
              <a:t>对象权限的回收语句语法为：</a:t>
            </a:r>
          </a:p>
          <a:p>
            <a:pPr marL="0" indent="0">
              <a:buNone/>
            </a:pPr>
            <a:r>
              <a:rPr lang="en-US" altLang="zh-CN" sz="1800" dirty="0">
                <a:solidFill>
                  <a:srgbClr val="FF0000"/>
                </a:solidFill>
              </a:rPr>
              <a:t>REVOKE [GRANT OPTION FOR] &lt;</a:t>
            </a:r>
            <a:r>
              <a:rPr lang="zh-CN" altLang="en-US" sz="1800" dirty="0">
                <a:solidFill>
                  <a:srgbClr val="FF0000"/>
                </a:solidFill>
              </a:rPr>
              <a:t>特权</a:t>
            </a:r>
            <a:r>
              <a:rPr lang="en-US" altLang="zh-CN" sz="1800" dirty="0">
                <a:solidFill>
                  <a:srgbClr val="FF0000"/>
                </a:solidFill>
              </a:rPr>
              <a:t>&gt; ON [&lt;</a:t>
            </a:r>
            <a:r>
              <a:rPr lang="zh-CN" altLang="en-US" sz="1800" dirty="0">
                <a:solidFill>
                  <a:srgbClr val="FF0000"/>
                </a:solidFill>
              </a:rPr>
              <a:t>对象类型</a:t>
            </a:r>
            <a:r>
              <a:rPr lang="en-US" altLang="zh-CN" sz="1800" dirty="0">
                <a:solidFill>
                  <a:srgbClr val="FF0000"/>
                </a:solidFill>
              </a:rPr>
              <a:t>&gt;]&lt;</a:t>
            </a:r>
            <a:r>
              <a:rPr lang="zh-CN" altLang="en-US" sz="1800" dirty="0">
                <a:solidFill>
                  <a:srgbClr val="FF0000"/>
                </a:solidFill>
              </a:rPr>
              <a:t>对象</a:t>
            </a:r>
            <a:r>
              <a:rPr lang="en-US" altLang="zh-CN" sz="1800" dirty="0">
                <a:solidFill>
                  <a:srgbClr val="FF0000"/>
                </a:solidFill>
              </a:rPr>
              <a:t>&gt; FROM &lt;</a:t>
            </a:r>
            <a:r>
              <a:rPr lang="zh-CN" altLang="en-US" sz="1800" dirty="0">
                <a:solidFill>
                  <a:srgbClr val="FF0000"/>
                </a:solidFill>
              </a:rPr>
              <a:t>用户或角色</a:t>
            </a:r>
            <a:r>
              <a:rPr lang="en-US" altLang="zh-CN" sz="1800" dirty="0">
                <a:solidFill>
                  <a:srgbClr val="FF0000"/>
                </a:solidFill>
              </a:rPr>
              <a:t>&gt; {,&lt;</a:t>
            </a:r>
            <a:r>
              <a:rPr lang="zh-CN" altLang="en-US" sz="1800" dirty="0">
                <a:solidFill>
                  <a:srgbClr val="FF0000"/>
                </a:solidFill>
              </a:rPr>
              <a:t>用户或角色</a:t>
            </a:r>
            <a:r>
              <a:rPr lang="en-US" altLang="zh-CN" sz="1800" dirty="0">
                <a:solidFill>
                  <a:srgbClr val="FF0000"/>
                </a:solidFill>
              </a:rPr>
              <a:t>&gt;} [&lt;</a:t>
            </a:r>
            <a:r>
              <a:rPr lang="zh-CN" altLang="en-US" sz="1800" dirty="0">
                <a:solidFill>
                  <a:srgbClr val="FF0000"/>
                </a:solidFill>
              </a:rPr>
              <a:t>回收选项</a:t>
            </a:r>
            <a:r>
              <a:rPr lang="en-US" altLang="zh-CN" sz="1800" dirty="0">
                <a:solidFill>
                  <a:srgbClr val="FF0000"/>
                </a:solidFill>
              </a:rPr>
              <a:t>&gt;];</a:t>
            </a:r>
          </a:p>
          <a:p>
            <a:pPr marL="0" indent="0">
              <a:buNone/>
            </a:pPr>
            <a:endParaRPr lang="en-US" altLang="zh-CN" sz="1800" dirty="0">
              <a:solidFill>
                <a:srgbClr val="FF0000"/>
              </a:solidFill>
            </a:endParaRPr>
          </a:p>
          <a:p>
            <a:pPr marL="0" indent="0">
              <a:buNone/>
            </a:pPr>
            <a:r>
              <a:rPr lang="en-US" altLang="zh-CN" sz="1800" dirty="0"/>
              <a:t>【</a:t>
            </a:r>
            <a:r>
              <a:rPr lang="zh-CN" altLang="en-US" sz="1800" dirty="0"/>
              <a:t>示例</a:t>
            </a:r>
            <a:r>
              <a:rPr lang="en-US" altLang="zh-CN" sz="1800" dirty="0"/>
              <a:t>7.16】 </a:t>
            </a:r>
            <a:r>
              <a:rPr lang="zh-CN" altLang="en-US" sz="1800" dirty="0"/>
              <a:t>接上节的例子，</a:t>
            </a:r>
            <a:r>
              <a:rPr lang="en-US" altLang="zh-CN" sz="1800" dirty="0"/>
              <a:t>SYSDBA</a:t>
            </a:r>
            <a:r>
              <a:rPr lang="zh-CN" altLang="en-US" sz="1800" dirty="0"/>
              <a:t>从用户</a:t>
            </a:r>
            <a:r>
              <a:rPr lang="en-US" altLang="zh-CN" sz="1800" dirty="0"/>
              <a:t>DEV_USER1</a:t>
            </a:r>
            <a:r>
              <a:rPr lang="zh-CN" altLang="en-US" sz="1800" dirty="0"/>
              <a:t>收回其授出的</a:t>
            </a:r>
            <a:r>
              <a:rPr lang="en-US" altLang="zh-CN" sz="1800" dirty="0" err="1"/>
              <a:t>DEV.DEV_main_Dev</a:t>
            </a:r>
            <a:r>
              <a:rPr lang="zh-CN" altLang="en-US" sz="1800" dirty="0"/>
              <a:t>表的全部权限。</a:t>
            </a:r>
          </a:p>
          <a:p>
            <a:pPr marL="0" indent="0">
              <a:buNone/>
            </a:pPr>
            <a:r>
              <a:rPr lang="en-US" altLang="zh-CN" sz="1800" dirty="0">
                <a:solidFill>
                  <a:srgbClr val="FF0000"/>
                </a:solidFill>
              </a:rPr>
              <a:t>REVOKE ALL PRIVILEGES ON </a:t>
            </a:r>
            <a:r>
              <a:rPr lang="en-US" altLang="zh-CN" sz="1800" dirty="0" err="1">
                <a:solidFill>
                  <a:srgbClr val="FF0000"/>
                </a:solidFill>
              </a:rPr>
              <a:t>DEV.DEV_main_Dev</a:t>
            </a:r>
            <a:r>
              <a:rPr lang="en-US" altLang="zh-CN" sz="1800" dirty="0">
                <a:solidFill>
                  <a:srgbClr val="FF0000"/>
                </a:solidFill>
              </a:rPr>
              <a:t> FROM DEV_USER1 CASCADE;</a:t>
            </a:r>
          </a:p>
          <a:p>
            <a:pPr marL="0" indent="0">
              <a:buNone/>
            </a:pPr>
            <a:endParaRPr lang="en-US" altLang="zh-CN" sz="1800" dirty="0"/>
          </a:p>
          <a:p>
            <a:pPr marL="0" indent="0">
              <a:buNone/>
            </a:pPr>
            <a:r>
              <a:rPr lang="en-US" altLang="zh-CN" sz="1800" dirty="0"/>
              <a:t>【</a:t>
            </a:r>
            <a:r>
              <a:rPr lang="zh-CN" altLang="en-US" sz="1800" dirty="0"/>
              <a:t>示例</a:t>
            </a:r>
            <a:r>
              <a:rPr lang="en-US" altLang="zh-CN" sz="1800" dirty="0"/>
              <a:t>7.17】 </a:t>
            </a:r>
            <a:r>
              <a:rPr lang="zh-CN" altLang="en-US" sz="1800" dirty="0"/>
              <a:t>接上节的例子，</a:t>
            </a:r>
            <a:r>
              <a:rPr lang="en-US" altLang="zh-CN" sz="1800" dirty="0"/>
              <a:t>SYSDBA </a:t>
            </a:r>
            <a:r>
              <a:rPr lang="zh-CN" altLang="en-US" sz="1800" dirty="0"/>
              <a:t>从用户</a:t>
            </a:r>
            <a:r>
              <a:rPr lang="en-US" altLang="zh-CN" sz="1800" dirty="0"/>
              <a:t>DEV_USER2 </a:t>
            </a:r>
            <a:r>
              <a:rPr lang="zh-CN" altLang="en-US" sz="1800" dirty="0"/>
              <a:t>处回收其授出的存储过程 </a:t>
            </a:r>
            <a:r>
              <a:rPr lang="en-US" altLang="zh-CN" sz="1800" dirty="0"/>
              <a:t>DEV_USER1_PROC1 </a:t>
            </a:r>
            <a:r>
              <a:rPr lang="zh-CN" altLang="en-US" sz="1800" dirty="0"/>
              <a:t>的 </a:t>
            </a:r>
            <a:r>
              <a:rPr lang="en-US" altLang="zh-CN" sz="1800" dirty="0"/>
              <a:t>EXECUTE </a:t>
            </a:r>
            <a:r>
              <a:rPr lang="zh-CN" altLang="en-US" sz="1800" dirty="0"/>
              <a:t>权限。</a:t>
            </a:r>
          </a:p>
          <a:p>
            <a:pPr marL="0" indent="0">
              <a:buNone/>
            </a:pPr>
            <a:r>
              <a:rPr lang="en-US" altLang="zh-CN" sz="1800" dirty="0">
                <a:solidFill>
                  <a:srgbClr val="FF0000"/>
                </a:solidFill>
              </a:rPr>
              <a:t>REVOKE EXECUTE ON PROCEDURE DEV_USER1.DEV_USER1_PROC1</a:t>
            </a:r>
          </a:p>
          <a:p>
            <a:pPr marL="0" indent="0">
              <a:buNone/>
            </a:pPr>
            <a:r>
              <a:rPr lang="en-US" altLang="zh-CN" sz="1800" dirty="0">
                <a:solidFill>
                  <a:srgbClr val="FF0000"/>
                </a:solidFill>
              </a:rPr>
              <a:t>FROM DEV_USER2 CASCADE;</a:t>
            </a:r>
          </a:p>
          <a:p>
            <a:pPr marL="0" indent="0">
              <a:buNone/>
            </a:pPr>
            <a:endParaRPr lang="zh-CN" altLang="en-US" sz="1800" dirty="0"/>
          </a:p>
        </p:txBody>
      </p:sp>
    </p:spTree>
    <p:extLst>
      <p:ext uri="{BB962C8B-B14F-4D97-AF65-F5344CB8AC3E}">
        <p14:creationId xmlns:p14="http://schemas.microsoft.com/office/powerpoint/2010/main" val="3216575961"/>
      </p:ext>
    </p:extLst>
  </p:cSld>
  <p:clrMapOvr>
    <a:masterClrMapping/>
  </p:clrMapOvr>
  <p:transition spd="med">
    <p:circl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object 2"/>
          <p:cNvSpPr>
            <a:spLocks noGrp="1"/>
          </p:cNvSpPr>
          <p:nvPr>
            <p:ph type="title"/>
          </p:nvPr>
        </p:nvSpPr>
        <p:spPr>
          <a:xfrm>
            <a:off x="403225" y="392271"/>
            <a:ext cx="6321425" cy="566420"/>
          </a:xfrm>
        </p:spPr>
        <p:txBody>
          <a:bodyPr vert="horz" wrap="square" lIns="0" tIns="12700" rIns="0" bIns="0" anchor="ctr" anchorCtr="0">
            <a:spAutoFit/>
          </a:bodyPr>
          <a:lstStyle/>
          <a:p>
            <a:pPr marL="12700" indent="0" eaLnBrk="1" hangingPunct="1">
              <a:spcBef>
                <a:spcPts val="100"/>
              </a:spcBef>
            </a:pPr>
            <a:r>
              <a:rPr lang="zh-CN" altLang="en-US" dirty="0">
                <a:sym typeface="+mn-ea"/>
              </a:rPr>
              <a:t>任务工单</a:t>
            </a:r>
            <a:endParaRPr lang="zh-CN" altLang="zh-CN" dirty="0"/>
          </a:p>
        </p:txBody>
      </p:sp>
      <p:pic>
        <p:nvPicPr>
          <p:cNvPr id="7" name="图片 6">
            <a:extLst>
              <a:ext uri="{FF2B5EF4-FFF2-40B4-BE49-F238E27FC236}">
                <a16:creationId xmlns:a16="http://schemas.microsoft.com/office/drawing/2014/main" id="{996E9D75-22AE-3DFB-EE2D-273BC0E8DB9F}"/>
              </a:ext>
            </a:extLst>
          </p:cNvPr>
          <p:cNvPicPr>
            <a:picLocks noChangeAspect="1"/>
          </p:cNvPicPr>
          <p:nvPr/>
        </p:nvPicPr>
        <p:blipFill>
          <a:blip r:embed="rId2"/>
          <a:stretch>
            <a:fillRect/>
          </a:stretch>
        </p:blipFill>
        <p:spPr>
          <a:xfrm>
            <a:off x="4859213" y="1628800"/>
            <a:ext cx="4033267" cy="2713799"/>
          </a:xfrm>
          <a:prstGeom prst="rect">
            <a:avLst/>
          </a:prstGeom>
        </p:spPr>
      </p:pic>
      <p:pic>
        <p:nvPicPr>
          <p:cNvPr id="3" name="图片 2">
            <a:extLst>
              <a:ext uri="{FF2B5EF4-FFF2-40B4-BE49-F238E27FC236}">
                <a16:creationId xmlns:a16="http://schemas.microsoft.com/office/drawing/2014/main" id="{8DE48379-E894-8463-D6A6-9697E240B51D}"/>
              </a:ext>
            </a:extLst>
          </p:cNvPr>
          <p:cNvPicPr>
            <a:picLocks noChangeAspect="1"/>
          </p:cNvPicPr>
          <p:nvPr/>
        </p:nvPicPr>
        <p:blipFill>
          <a:blip r:embed="rId3"/>
          <a:stretch>
            <a:fillRect/>
          </a:stretch>
        </p:blipFill>
        <p:spPr>
          <a:xfrm>
            <a:off x="899592" y="1412776"/>
            <a:ext cx="3744416" cy="4815211"/>
          </a:xfrm>
          <a:prstGeom prst="rect">
            <a:avLst/>
          </a:prstGeom>
        </p:spPr>
      </p:pic>
    </p:spTree>
    <p:extLst>
      <p:ext uri="{BB962C8B-B14F-4D97-AF65-F5344CB8AC3E}">
        <p14:creationId xmlns:p14="http://schemas.microsoft.com/office/powerpoint/2010/main" val="3119271205"/>
      </p:ext>
    </p:extLst>
  </p:cSld>
  <p:clrMapOvr>
    <a:masterClrMapping/>
  </p:clrMapOvr>
  <p:transition spd="med">
    <p:circl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object 2"/>
          <p:cNvSpPr>
            <a:spLocks noGrp="1"/>
          </p:cNvSpPr>
          <p:nvPr>
            <p:ph type="title"/>
          </p:nvPr>
        </p:nvSpPr>
        <p:spPr>
          <a:xfrm>
            <a:off x="777875" y="427196"/>
            <a:ext cx="4057650" cy="566420"/>
          </a:xfrm>
        </p:spPr>
        <p:txBody>
          <a:bodyPr vert="horz" wrap="square" lIns="0" tIns="12700" rIns="0" bIns="0" anchor="ctr" anchorCtr="0">
            <a:spAutoFit/>
          </a:bodyPr>
          <a:lstStyle/>
          <a:p>
            <a:pPr marL="12700" indent="0" eaLnBrk="1" hangingPunct="1">
              <a:spcBef>
                <a:spcPts val="100"/>
              </a:spcBef>
            </a:pPr>
            <a:r>
              <a:rPr lang="zh-CN" altLang="en-US" dirty="0">
                <a:sym typeface="+mn-ea"/>
              </a:rPr>
              <a:t>学习目标</a:t>
            </a:r>
            <a:endParaRPr lang="zh-CN" altLang="zh-CN" dirty="0"/>
          </a:p>
        </p:txBody>
      </p:sp>
      <p:sp>
        <p:nvSpPr>
          <p:cNvPr id="35842" name="object 3"/>
          <p:cNvSpPr txBox="1"/>
          <p:nvPr/>
        </p:nvSpPr>
        <p:spPr>
          <a:xfrm>
            <a:off x="1089025" y="1368425"/>
            <a:ext cx="7067550" cy="1359668"/>
          </a:xfrm>
          <a:prstGeom prst="rect">
            <a:avLst/>
          </a:prstGeom>
          <a:noFill/>
          <a:ln w="9525">
            <a:noFill/>
          </a:ln>
        </p:spPr>
        <p:txBody>
          <a:bodyPr lIns="0" tIns="12065" rIns="0" bIns="0" anchor="t" anchorCtr="0">
            <a:spAutoFit/>
          </a:bodyPr>
          <a:lstStyle/>
          <a:p>
            <a:pPr marL="342900" marR="0" lvl="0" indent="266700" algn="l" defTabSz="914400" rtl="0" eaLnBrk="1" fontAlgn="base" latinLnBrk="0" hangingPunct="1">
              <a:lnSpc>
                <a:spcPct val="125000"/>
              </a:lnSpc>
              <a:spcBef>
                <a:spcPct val="20000"/>
              </a:spcBef>
              <a:spcAft>
                <a:spcPct val="0"/>
              </a:spcAft>
              <a:buClr>
                <a:schemeClr val="folHlink"/>
              </a:buClr>
              <a:buSzPct val="60000"/>
              <a:buFont typeface="Wingdings" panose="05000000000000000000" pitchFamily="2" charset="2"/>
              <a:buChar char="n"/>
              <a:tabLst>
                <a:tab pos="638175" algn="l"/>
              </a:tabLst>
              <a:defRPr/>
            </a:pPr>
            <a:r>
              <a:rPr kumimoji="1" lang="zh-CN" altLang="zh-CN" sz="1600" b="1" kern="100" noProof="0" dirty="0">
                <a:ln>
                  <a:noFill/>
                </a:ln>
                <a:solidFill>
                  <a:schemeClr val="tx1"/>
                </a:solidFill>
                <a:effectLst/>
                <a:uLnTx/>
                <a:uFillTx/>
                <a:latin typeface="Times New Roman" panose="02020603050405020304" pitchFamily="18" charset="0"/>
                <a:ea typeface="+mn-ea"/>
                <a:sym typeface="+mn-ea"/>
              </a:rPr>
              <a:t>素质目标：</a:t>
            </a:r>
            <a:endParaRPr kumimoji="1" lang="zh-CN" altLang="zh-CN" sz="1600" b="0" i="0" u="none" strike="noStrike" kern="100" cap="none" spc="0" normalizeH="0" baseline="0" noProof="0" dirty="0">
              <a:ln>
                <a:noFill/>
              </a:ln>
              <a:solidFill>
                <a:schemeClr val="tx1"/>
              </a:solidFill>
              <a:effectLst/>
              <a:uLnTx/>
              <a:uFillTx/>
              <a:latin typeface="Times New Roman" panose="02020603050405020304" pitchFamily="18" charset="0"/>
              <a:ea typeface="+mn-ea"/>
              <a:cs typeface="+mn-cs"/>
            </a:endParaRPr>
          </a:p>
          <a:p>
            <a:pPr marR="0" lvl="0" algn="l" defTabSz="914400" rtl="0" eaLnBrk="1" fontAlgn="base" latinLnBrk="0" hangingPunct="1">
              <a:lnSpc>
                <a:spcPct val="125000"/>
              </a:lnSpc>
              <a:spcBef>
                <a:spcPct val="20000"/>
              </a:spcBef>
              <a:spcAft>
                <a:spcPct val="0"/>
              </a:spcAft>
              <a:buClr>
                <a:schemeClr val="folHlink"/>
              </a:buClr>
              <a:buSzPct val="60000"/>
              <a:tabLst>
                <a:tab pos="638175" algn="l"/>
              </a:tabLst>
              <a:defRPr/>
            </a:pPr>
            <a:r>
              <a:rPr kumimoji="1" lang="zh-CN" altLang="en-US" sz="1600" kern="100" noProof="0" dirty="0">
                <a:ln>
                  <a:noFill/>
                </a:ln>
                <a:solidFill>
                  <a:schemeClr val="tx1"/>
                </a:solidFill>
                <a:effectLst/>
                <a:uLnTx/>
                <a:uFillTx/>
                <a:latin typeface="Times New Roman" panose="02020603050405020304" pitchFamily="18" charset="0"/>
                <a:ea typeface="+mn-ea"/>
                <a:sym typeface="+mn-ea"/>
              </a:rPr>
              <a:t>①培养学生的安全意识。</a:t>
            </a:r>
          </a:p>
          <a:p>
            <a:pPr marR="0" lvl="0" algn="l" defTabSz="914400" rtl="0" eaLnBrk="1" fontAlgn="base" latinLnBrk="0" hangingPunct="1">
              <a:lnSpc>
                <a:spcPct val="125000"/>
              </a:lnSpc>
              <a:spcBef>
                <a:spcPct val="20000"/>
              </a:spcBef>
              <a:spcAft>
                <a:spcPct val="0"/>
              </a:spcAft>
              <a:buClr>
                <a:schemeClr val="folHlink"/>
              </a:buClr>
              <a:buSzPct val="60000"/>
              <a:tabLst>
                <a:tab pos="638175" algn="l"/>
              </a:tabLst>
              <a:defRPr/>
            </a:pPr>
            <a:r>
              <a:rPr kumimoji="1" lang="zh-CN" altLang="en-US" sz="1600" kern="100" noProof="0" dirty="0">
                <a:ln>
                  <a:noFill/>
                </a:ln>
                <a:solidFill>
                  <a:schemeClr val="tx1"/>
                </a:solidFill>
                <a:effectLst/>
                <a:uLnTx/>
                <a:uFillTx/>
                <a:latin typeface="Times New Roman" panose="02020603050405020304" pitchFamily="18" charset="0"/>
                <a:ea typeface="+mn-ea"/>
                <a:sym typeface="+mn-ea"/>
              </a:rPr>
              <a:t>②加强数据思维和科学素养。</a:t>
            </a:r>
          </a:p>
          <a:p>
            <a:pPr marR="0" lvl="0" algn="l" defTabSz="914400" rtl="0" eaLnBrk="1" fontAlgn="base" latinLnBrk="0" hangingPunct="1">
              <a:lnSpc>
                <a:spcPct val="125000"/>
              </a:lnSpc>
              <a:spcBef>
                <a:spcPct val="20000"/>
              </a:spcBef>
              <a:spcAft>
                <a:spcPct val="0"/>
              </a:spcAft>
              <a:buClr>
                <a:schemeClr val="folHlink"/>
              </a:buClr>
              <a:buSzPct val="60000"/>
              <a:tabLst>
                <a:tab pos="638175" algn="l"/>
              </a:tabLst>
              <a:defRPr/>
            </a:pPr>
            <a:r>
              <a:rPr kumimoji="1" lang="zh-CN" altLang="en-US" sz="1600" kern="100" noProof="0" dirty="0">
                <a:ln>
                  <a:noFill/>
                </a:ln>
                <a:solidFill>
                  <a:schemeClr val="tx1"/>
                </a:solidFill>
                <a:effectLst/>
                <a:uLnTx/>
                <a:uFillTx/>
                <a:latin typeface="Times New Roman" panose="02020603050405020304" pitchFamily="18" charset="0"/>
                <a:ea typeface="+mn-ea"/>
                <a:sym typeface="+mn-ea"/>
              </a:rPr>
              <a:t>③培养学生自主学习和团队协作能力。</a:t>
            </a:r>
          </a:p>
        </p:txBody>
      </p:sp>
    </p:spTree>
  </p:cSld>
  <p:clrMapOvr>
    <a:masterClrMapping/>
  </p:clrMapOvr>
  <p:transition spd="med">
    <p:circl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1" name="副标题 84993"/>
          <p:cNvSpPr>
            <a:spLocks noGrp="1"/>
          </p:cNvSpPr>
          <p:nvPr>
            <p:ph type="subTitle" idx="1"/>
          </p:nvPr>
        </p:nvSpPr>
        <p:spPr>
          <a:xfrm>
            <a:off x="1600200" y="1676400"/>
            <a:ext cx="3276600" cy="414338"/>
          </a:xfrm>
        </p:spPr>
        <p:txBody>
          <a:bodyPr vert="horz" wrap="square" lIns="91440" tIns="45720" rIns="91440" bIns="45720" anchor="t" anchorCtr="0"/>
          <a:lstStyle/>
          <a:p>
            <a:pPr algn="dist" eaLnBrk="1" hangingPunct="1">
              <a:lnSpc>
                <a:spcPct val="80000"/>
              </a:lnSpc>
              <a:buSzTx/>
            </a:pPr>
            <a:r>
              <a:rPr lang="en-US" altLang="zh-CN" sz="2000" kern="1200" dirty="0">
                <a:solidFill>
                  <a:schemeClr val="tx1"/>
                </a:solidFill>
                <a:latin typeface="+mn-lt"/>
                <a:ea typeface="+mn-ea"/>
                <a:cs typeface="+mn-cs"/>
              </a:rPr>
              <a:t>Click to edit company slogan .</a:t>
            </a:r>
          </a:p>
        </p:txBody>
      </p:sp>
      <p:sp>
        <p:nvSpPr>
          <p:cNvPr id="152579" name="矩形 84996"/>
          <p:cNvSpPr>
            <a:spLocks noTextEdit="1"/>
          </p:cNvSpPr>
          <p:nvPr/>
        </p:nvSpPr>
        <p:spPr>
          <a:xfrm>
            <a:off x="1187450" y="1125538"/>
            <a:ext cx="4105275" cy="1008062"/>
          </a:xfrm>
          <a:prstGeom prst="rect">
            <a:avLst/>
          </a:prstGeom>
        </p:spPr>
        <p:txBody>
          <a:bodyPr wrap="none" fromWordArt="1">
            <a:prstTxWarp prst="textDeflate">
              <a:avLst>
                <a:gd name="adj" fmla="val 23620"/>
              </a:avLst>
            </a:prstTxWarp>
            <a:normAutofit/>
          </a:bodyPr>
          <a:lstStyle/>
          <a:p>
            <a:pPr algn="ctr"/>
            <a:r>
              <a:rPr lang="zh-CN" altLang="en-US" sz="3600" b="1">
                <a:ln w="19050" cap="flat" cmpd="sng">
                  <a:solidFill>
                    <a:srgbClr val="FFFFFF"/>
                  </a:solidFill>
                  <a:prstDash val="solid"/>
                  <a:round/>
                  <a:headEnd type="none" w="med" len="med"/>
                  <a:tailEnd type="none" w="med" len="med"/>
                </a:ln>
                <a:gradFill rotWithShape="1">
                  <a:gsLst>
                    <a:gs pos="0">
                      <a:schemeClr val="tx2"/>
                    </a:gs>
                    <a:gs pos="100000">
                      <a:schemeClr val="accent1"/>
                    </a:gs>
                  </a:gsLst>
                  <a:lin ang="0" scaled="1"/>
                  <a:tileRect/>
                </a:gradFill>
                <a:effectLst>
                  <a:outerShdw dist="71842" dir="2699999" algn="ctr" rotWithShape="0">
                    <a:schemeClr val="tx1">
                      <a:alpha val="50000"/>
                    </a:schemeClr>
                  </a:outerShdw>
                </a:effectLst>
                <a:latin typeface="Arial" panose="020B0604020202020204" pitchFamily="34" charset="0"/>
                <a:ea typeface="Arial" panose="020B0604020202020204" pitchFamily="34" charset="0"/>
              </a:rPr>
              <a:t>Thank You !</a:t>
            </a:r>
          </a:p>
        </p:txBody>
      </p:sp>
    </p:spTree>
  </p:cSld>
  <p:clrMapOvr>
    <a:masterClrMapping/>
  </p:clrMapOvr>
  <p:transition spd="med">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2579"/>
                                        </p:tgtEl>
                                        <p:attrNameLst>
                                          <p:attrName>style.visibility</p:attrName>
                                        </p:attrNameLst>
                                      </p:cBhvr>
                                      <p:to>
                                        <p:strVal val="visible"/>
                                      </p:to>
                                    </p:set>
                                    <p:anim calcmode="lin" valueType="num">
                                      <p:cBhvr>
                                        <p:cTn id="7" dur="500" fill="hold"/>
                                        <p:tgtEl>
                                          <p:spTgt spid="152579"/>
                                        </p:tgtEl>
                                        <p:attrNameLst>
                                          <p:attrName>ppt_w</p:attrName>
                                        </p:attrNameLst>
                                      </p:cBhvr>
                                      <p:tavLst>
                                        <p:tav tm="0">
                                          <p:val>
                                            <p:fltVal val="0"/>
                                          </p:val>
                                        </p:tav>
                                        <p:tav tm="100000">
                                          <p:val>
                                            <p:strVal val="#ppt_w"/>
                                          </p:val>
                                        </p:tav>
                                      </p:tavLst>
                                    </p:anim>
                                    <p:anim calcmode="lin" valueType="num">
                                      <p:cBhvr>
                                        <p:cTn id="8" dur="500" fill="hold"/>
                                        <p:tgtEl>
                                          <p:spTgt spid="152579"/>
                                        </p:tgtEl>
                                        <p:attrNameLst>
                                          <p:attrName>ppt_h</p:attrName>
                                        </p:attrNameLst>
                                      </p:cBhvr>
                                      <p:tavLst>
                                        <p:tav tm="0">
                                          <p:val>
                                            <p:fltVal val="0"/>
                                          </p:val>
                                        </p:tav>
                                        <p:tav tm="100000">
                                          <p:val>
                                            <p:strVal val="#ppt_h"/>
                                          </p:val>
                                        </p:tav>
                                      </p:tavLst>
                                    </p:anim>
                                    <p:animEffect transition="in" filter="fade">
                                      <p:cBhvr>
                                        <p:cTn id="9" dur="500"/>
                                        <p:tgtEl>
                                          <p:spTgt spid="152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项目导航</a:t>
            </a:r>
            <a:endParaRPr lang="zh-CN" altLang="en-US" dirty="0"/>
          </a:p>
        </p:txBody>
      </p:sp>
      <p:sp>
        <p:nvSpPr>
          <p:cNvPr id="3" name="内容占位符 2"/>
          <p:cNvSpPr>
            <a:spLocks noGrp="1"/>
          </p:cNvSpPr>
          <p:nvPr>
            <p:ph idx="1"/>
          </p:nvPr>
        </p:nvSpPr>
        <p:spPr>
          <a:xfrm>
            <a:off x="457200" y="1366838"/>
            <a:ext cx="8305800" cy="4948237"/>
          </a:xfrm>
        </p:spPr>
        <p:txBody>
          <a:bodyPr/>
          <a:lstStyle/>
          <a:p>
            <a:r>
              <a:rPr lang="zh-CN" altLang="en-US" sz="2000" dirty="0"/>
              <a:t>数据库安全管理是指采取各种安全措施对数据库及其相关文件和数据进行保护。数据库系统的重要指标之一是确保系统安全，以各种防范措施防止非授权使用数据库，主要通过数据库管理系统进行实现。数据库系统中一般采用用户标识与鉴别、存取控制以及密码存储等技术进行安全控制。数据库安全的核心和关键是其数据安全。数据安全指以保护措施确保数据的完整性、保密性、可用性、可控性和可审查性。由于数据库存储着大量的重要信息和机密数据，而且在数据库系统中大量数据集中存放，供多用户共享，因此，必须加强对数据库访问的控制和数据安全防护。</a:t>
            </a:r>
            <a:endParaRPr lang="en-US" altLang="zh-CN" sz="2000" dirty="0"/>
          </a:p>
        </p:txBody>
      </p:sp>
    </p:spTree>
  </p:cSld>
  <p:clrMapOvr>
    <a:masterClrMapping/>
  </p:clrMapOvr>
  <p:transition spd="med">
    <p:circl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项目导航</a:t>
            </a:r>
            <a:endParaRPr lang="zh-CN" altLang="en-US" dirty="0"/>
          </a:p>
        </p:txBody>
      </p:sp>
      <p:sp>
        <p:nvSpPr>
          <p:cNvPr id="3" name="内容占位符 2"/>
          <p:cNvSpPr>
            <a:spLocks noGrp="1"/>
          </p:cNvSpPr>
          <p:nvPr>
            <p:ph idx="1"/>
          </p:nvPr>
        </p:nvSpPr>
        <p:spPr/>
        <p:txBody>
          <a:bodyPr/>
          <a:lstStyle/>
          <a:p>
            <a:r>
              <a:rPr lang="zh-CN" altLang="en-US" sz="2000" dirty="0"/>
              <a:t>在学习数据库安全管理的过程中，我们需要认识到保护数据安全和隐私的重要性。作为从事数据库相关工作的从业者，我们需要始终具备责任心和保密意识，严格控制数据的访问权限，并保护数据库中存储的重要信息和机密数据。这不仅是我们职业道德的体现，也是我们对社会和用户的责任担当。</a:t>
            </a:r>
            <a:endParaRPr lang="en-US" altLang="zh-CN" sz="2000" dirty="0"/>
          </a:p>
          <a:p>
            <a:r>
              <a:rPr lang="zh-CN" altLang="en-US" sz="2000" dirty="0"/>
              <a:t>同时，在数据库安全管理中，我们也需要注重保护用户的个人隐私和信息安全。在进行用户管理、角色管理、权限管理等相关操作时，我们应该秉持着尊重用户权益和保护用户隐私的原则，避免滥用用户信息和数据。因此，数据库安全管理不仅仅是一项技术工作，更是一个反映我们思想道德品质和职业道德的重要领域。</a:t>
            </a:r>
          </a:p>
          <a:p>
            <a:r>
              <a:rPr lang="zh-CN" altLang="en-US" sz="2000" dirty="0"/>
              <a:t>本项目需要完成</a:t>
            </a:r>
            <a:r>
              <a:rPr lang="en-US" altLang="zh-CN" sz="2000" dirty="0"/>
              <a:t>DM</a:t>
            </a:r>
            <a:r>
              <a:rPr lang="zh-CN" altLang="en-US" sz="2000" dirty="0"/>
              <a:t>数据库的用户管理、角色管理、权限管理等相关操作。</a:t>
            </a:r>
          </a:p>
          <a:p>
            <a:endParaRPr lang="zh-CN" altLang="en-US" sz="2400" dirty="0"/>
          </a:p>
        </p:txBody>
      </p:sp>
    </p:spTree>
    <p:extLst>
      <p:ext uri="{BB962C8B-B14F-4D97-AF65-F5344CB8AC3E}">
        <p14:creationId xmlns:p14="http://schemas.microsoft.com/office/powerpoint/2010/main" val="1531661568"/>
      </p:ext>
    </p:extLst>
  </p:cSld>
  <p:clrMapOvr>
    <a:masterClrMapping/>
  </p:clrMapOvr>
  <p:transition spd="med">
    <p:circl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圆角矩形 80"/>
          <p:cNvSpPr/>
          <p:nvPr/>
        </p:nvSpPr>
        <p:spPr>
          <a:xfrm>
            <a:off x="1149798" y="1919263"/>
            <a:ext cx="6801022" cy="3114120"/>
          </a:xfrm>
          <a:prstGeom prst="roundRect">
            <a:avLst>
              <a:gd name="adj" fmla="val 11520"/>
            </a:avLst>
          </a:prstGeom>
          <a:solidFill>
            <a:srgbClr val="F3F3F3"/>
          </a:soli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思源黑体" panose="020B0500000000000000" pitchFamily="34" charset="-122"/>
              <a:ea typeface="思源黑体" panose="020B0500000000000000" pitchFamily="34" charset="-122"/>
            </a:endParaRPr>
          </a:p>
        </p:txBody>
      </p:sp>
      <p:sp>
        <p:nvSpPr>
          <p:cNvPr id="120" name="矩形 119"/>
          <p:cNvSpPr/>
          <p:nvPr/>
        </p:nvSpPr>
        <p:spPr>
          <a:xfrm>
            <a:off x="1289188" y="2172290"/>
            <a:ext cx="6410729" cy="2659987"/>
          </a:xfrm>
          <a:prstGeom prst="rect">
            <a:avLst/>
          </a:prstGeom>
        </p:spPr>
        <p:txBody>
          <a:bodyPr wrap="square" lIns="68862" tIns="34431" rIns="68862" bIns="34431">
            <a:spAutoFit/>
          </a:bodyPr>
          <a:lstStyle/>
          <a:p>
            <a:pPr indent="467916" algn="just">
              <a:spcBef>
                <a:spcPts val="450"/>
              </a:spcBef>
              <a:spcAft>
                <a:spcPts val="450"/>
              </a:spcAft>
            </a:pPr>
            <a:r>
              <a:rPr lang="zh-CN" altLang="zh-CN" sz="2000" b="1" dirty="0">
                <a:solidFill>
                  <a:schemeClr val="tx2"/>
                </a:solidFill>
                <a:latin typeface="+mn-lt"/>
                <a:ea typeface="+mn-ea"/>
              </a:rPr>
              <a:t>创建用户时要指定相关的要素，通常包括用户登录数据库时的身份验证模式与口令、用户拥有对象存储的默认表空间、对用户访问数据库资源的各项限制等。我们可以通过</a:t>
            </a:r>
            <a:r>
              <a:rPr lang="en-US" altLang="zh-CN" sz="2000" b="1" dirty="0">
                <a:solidFill>
                  <a:schemeClr val="tx2"/>
                </a:solidFill>
                <a:latin typeface="+mn-lt"/>
                <a:ea typeface="+mn-ea"/>
              </a:rPr>
              <a:t>SQL</a:t>
            </a:r>
            <a:r>
              <a:rPr lang="zh-CN" altLang="zh-CN" sz="2000" b="1" dirty="0">
                <a:solidFill>
                  <a:schemeClr val="tx2"/>
                </a:solidFill>
                <a:latin typeface="+mn-lt"/>
                <a:ea typeface="+mn-ea"/>
              </a:rPr>
              <a:t>命令和</a:t>
            </a:r>
            <a:r>
              <a:rPr lang="en-US" altLang="zh-CN" sz="2000" b="1" dirty="0">
                <a:solidFill>
                  <a:schemeClr val="tx2"/>
                </a:solidFill>
                <a:latin typeface="+mn-lt"/>
                <a:ea typeface="+mn-ea"/>
              </a:rPr>
              <a:t>DM</a:t>
            </a:r>
            <a:r>
              <a:rPr lang="zh-CN" altLang="zh-CN" sz="2000" b="1" dirty="0">
                <a:solidFill>
                  <a:schemeClr val="tx2"/>
                </a:solidFill>
                <a:latin typeface="+mn-lt"/>
                <a:ea typeface="+mn-ea"/>
              </a:rPr>
              <a:t>管理工具来创建用户。</a:t>
            </a:r>
            <a:endParaRPr lang="en-US" altLang="zh-CN" sz="2000" b="1" dirty="0">
              <a:solidFill>
                <a:schemeClr val="tx2"/>
              </a:solidFill>
              <a:latin typeface="+mn-lt"/>
              <a:ea typeface="+mn-ea"/>
            </a:endParaRPr>
          </a:p>
          <a:p>
            <a:pPr indent="467916" algn="just">
              <a:spcBef>
                <a:spcPts val="450"/>
              </a:spcBef>
              <a:spcAft>
                <a:spcPts val="450"/>
              </a:spcAft>
            </a:pPr>
            <a:r>
              <a:rPr lang="zh-CN" altLang="zh-CN" sz="2000" b="1" dirty="0">
                <a:solidFill>
                  <a:schemeClr val="tx2"/>
                </a:solidFill>
                <a:latin typeface="+mn-lt"/>
                <a:ea typeface="+mn-ea"/>
              </a:rPr>
              <a:t>为保证数据库系统的安全性，达梦数据库采用“三权分立”或“四权分立”的安全机制</a:t>
            </a:r>
            <a:r>
              <a:rPr lang="zh-CN" altLang="en-US" sz="2000" b="1" dirty="0">
                <a:solidFill>
                  <a:schemeClr val="tx2"/>
                </a:solidFill>
                <a:latin typeface="+mn-lt"/>
                <a:ea typeface="+mn-ea"/>
              </a:rPr>
              <a:t>（安全版本）</a:t>
            </a:r>
            <a:r>
              <a:rPr lang="zh-CN" altLang="zh-CN" sz="2000" b="1" dirty="0">
                <a:solidFill>
                  <a:schemeClr val="tx2"/>
                </a:solidFill>
                <a:latin typeface="+mn-lt"/>
                <a:ea typeface="+mn-ea"/>
              </a:rPr>
              <a:t>。“三权分立”时系统内置三种系统管理员，包括</a:t>
            </a:r>
            <a:r>
              <a:rPr lang="zh-CN" altLang="zh-CN" sz="2000" b="1" dirty="0">
                <a:solidFill>
                  <a:srgbClr val="FF0000"/>
                </a:solidFill>
                <a:latin typeface="+mn-lt"/>
                <a:ea typeface="+mn-ea"/>
              </a:rPr>
              <a:t>数据库管理员、数据库安全员和数据库审计员</a:t>
            </a:r>
            <a:r>
              <a:rPr lang="zh-CN" altLang="en-US" sz="2000" b="1" dirty="0">
                <a:solidFill>
                  <a:schemeClr val="tx2"/>
                </a:solidFill>
                <a:latin typeface="+mn-lt"/>
                <a:ea typeface="+mn-ea"/>
              </a:rPr>
              <a:t>。</a:t>
            </a:r>
          </a:p>
        </p:txBody>
      </p:sp>
      <p:sp>
        <p:nvSpPr>
          <p:cNvPr id="2" name="标题 1">
            <a:extLst>
              <a:ext uri="{FF2B5EF4-FFF2-40B4-BE49-F238E27FC236}">
                <a16:creationId xmlns:a16="http://schemas.microsoft.com/office/drawing/2014/main" id="{AFBE9583-3B6B-F708-B8F1-11C27C9F12AC}"/>
              </a:ext>
            </a:extLst>
          </p:cNvPr>
          <p:cNvSpPr>
            <a:spLocks noGrp="1"/>
          </p:cNvSpPr>
          <p:nvPr>
            <p:ph type="title"/>
          </p:nvPr>
        </p:nvSpPr>
        <p:spPr/>
        <p:txBody>
          <a:bodyPr/>
          <a:lstStyle/>
          <a:p>
            <a:r>
              <a:rPr lang="zh-CN" altLang="en-US" dirty="0"/>
              <a:t>任务</a:t>
            </a:r>
            <a:r>
              <a:rPr lang="en-US" altLang="zh-CN" dirty="0"/>
              <a:t>7.1 </a:t>
            </a:r>
            <a:r>
              <a:rPr lang="zh-CN" altLang="en-US" dirty="0"/>
              <a:t>管理用户</a:t>
            </a:r>
          </a:p>
        </p:txBody>
      </p:sp>
    </p:spTree>
    <p:extLst>
      <p:ext uri="{BB962C8B-B14F-4D97-AF65-F5344CB8AC3E}">
        <p14:creationId xmlns:p14="http://schemas.microsoft.com/office/powerpoint/2010/main" val="3893890594"/>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additive="base">
                                        <p:cTn id="7" dur="500" fill="hold"/>
                                        <p:tgtEl>
                                          <p:spTgt spid="81"/>
                                        </p:tgtEl>
                                        <p:attrNameLst>
                                          <p:attrName>ppt_x</p:attrName>
                                        </p:attrNameLst>
                                      </p:cBhvr>
                                      <p:tavLst>
                                        <p:tav tm="0">
                                          <p:val>
                                            <p:strVal val="#ppt_x"/>
                                          </p:val>
                                        </p:tav>
                                        <p:tav tm="100000">
                                          <p:val>
                                            <p:strVal val="#ppt_x"/>
                                          </p:val>
                                        </p:tav>
                                      </p:tavLst>
                                    </p:anim>
                                    <p:anim calcmode="lin" valueType="num">
                                      <p:cBhvr additive="base">
                                        <p:cTn id="8"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Lst>
  </p:timing>
  <p:extLst>
    <p:ext uri="{E180D4A7-C9FB-4DFB-919C-405C955672EB}">
      <p14:showEvtLst xmlns:p14="http://schemas.microsoft.com/office/powerpoint/2010/main">
        <p14:playEvt time="1" objId="2"/>
      </p14:showEvtLst>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382217D-19DE-2143-1EF3-8FC23362CF12}"/>
              </a:ext>
            </a:extLst>
          </p:cNvPr>
          <p:cNvSpPr>
            <a:spLocks noGrp="1"/>
          </p:cNvSpPr>
          <p:nvPr>
            <p:ph type="title"/>
          </p:nvPr>
        </p:nvSpPr>
        <p:spPr/>
        <p:txBody>
          <a:bodyPr/>
          <a:lstStyle/>
          <a:p>
            <a:r>
              <a:rPr lang="zh-CN" altLang="en-US" dirty="0"/>
              <a:t>（</a:t>
            </a:r>
            <a:r>
              <a:rPr lang="en-US" altLang="zh-CN" dirty="0"/>
              <a:t>1</a:t>
            </a:r>
            <a:r>
              <a:rPr lang="zh-CN" altLang="en-US" dirty="0"/>
              <a:t>）创建用户</a:t>
            </a:r>
          </a:p>
        </p:txBody>
      </p:sp>
      <p:sp>
        <p:nvSpPr>
          <p:cNvPr id="5" name="圆角矩形 80">
            <a:extLst>
              <a:ext uri="{FF2B5EF4-FFF2-40B4-BE49-F238E27FC236}">
                <a16:creationId xmlns:a16="http://schemas.microsoft.com/office/drawing/2014/main" id="{BEACE6AA-8FB2-C7BC-3C4B-6650E5FA0D5C}"/>
              </a:ext>
            </a:extLst>
          </p:cNvPr>
          <p:cNvSpPr/>
          <p:nvPr/>
        </p:nvSpPr>
        <p:spPr>
          <a:xfrm>
            <a:off x="187468" y="1556792"/>
            <a:ext cx="8769063" cy="4376581"/>
          </a:xfrm>
          <a:prstGeom prst="roundRect">
            <a:avLst>
              <a:gd name="adj" fmla="val 11520"/>
            </a:avLst>
          </a:prstGeom>
          <a:solidFill>
            <a:srgbClr val="F3F3F3"/>
          </a:soli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思源黑体" panose="020B0500000000000000" pitchFamily="34" charset="-122"/>
              <a:ea typeface="思源黑体" panose="020B0500000000000000" pitchFamily="34" charset="-122"/>
            </a:endParaRPr>
          </a:p>
        </p:txBody>
      </p:sp>
      <p:grpSp>
        <p:nvGrpSpPr>
          <p:cNvPr id="6" name="组合 5">
            <a:extLst>
              <a:ext uri="{FF2B5EF4-FFF2-40B4-BE49-F238E27FC236}">
                <a16:creationId xmlns:a16="http://schemas.microsoft.com/office/drawing/2014/main" id="{A56FE26C-A5E1-2AD8-773B-DE68B909AFBF}"/>
              </a:ext>
            </a:extLst>
          </p:cNvPr>
          <p:cNvGrpSpPr/>
          <p:nvPr/>
        </p:nvGrpSpPr>
        <p:grpSpPr>
          <a:xfrm>
            <a:off x="421469" y="1845222"/>
            <a:ext cx="8279929" cy="3986056"/>
            <a:chOff x="1665481" y="1412435"/>
            <a:chExt cx="2857599" cy="3986056"/>
          </a:xfrm>
        </p:grpSpPr>
        <p:sp>
          <p:nvSpPr>
            <p:cNvPr id="7" name="矩形 6">
              <a:extLst>
                <a:ext uri="{FF2B5EF4-FFF2-40B4-BE49-F238E27FC236}">
                  <a16:creationId xmlns:a16="http://schemas.microsoft.com/office/drawing/2014/main" id="{32D95997-8268-7750-6C92-5E8B789FF1FA}"/>
                </a:ext>
              </a:extLst>
            </p:cNvPr>
            <p:cNvSpPr/>
            <p:nvPr/>
          </p:nvSpPr>
          <p:spPr>
            <a:xfrm>
              <a:off x="1689915" y="2720455"/>
              <a:ext cx="2833165" cy="2678036"/>
            </a:xfrm>
            <a:prstGeom prst="rect">
              <a:avLst/>
            </a:prstGeom>
          </p:spPr>
          <p:txBody>
            <a:bodyPr wrap="square" lIns="91816" tIns="45908" rIns="91816" bIns="45908">
              <a:spAutoFit/>
            </a:bodyPr>
            <a:lstStyle/>
            <a:p>
              <a:pPr indent="266700" algn="just"/>
              <a:r>
                <a:rPr lang="zh-CN" altLang="zh-CN" sz="2400" kern="100" dirty="0">
                  <a:solidFill>
                    <a:srgbClr val="0000FF"/>
                  </a:solidFill>
                  <a:effectLst/>
                  <a:latin typeface="Times New Roman" panose="02020603050405020304" pitchFamily="18" charset="0"/>
                  <a:ea typeface="宋体" panose="02010600030101010101" pitchFamily="2" charset="-122"/>
                </a:rPr>
                <a:t>创建用户的</a:t>
              </a:r>
              <a:r>
                <a:rPr lang="en-US" altLang="zh-CN" sz="2400" kern="100" dirty="0">
                  <a:solidFill>
                    <a:srgbClr val="0000FF"/>
                  </a:solidFill>
                  <a:effectLst/>
                  <a:latin typeface="Times New Roman" panose="02020603050405020304" pitchFamily="18" charset="0"/>
                  <a:ea typeface="宋体" panose="02010600030101010101" pitchFamily="2" charset="-122"/>
                </a:rPr>
                <a:t>SQL</a:t>
              </a:r>
              <a:r>
                <a:rPr lang="zh-CN" altLang="zh-CN" sz="2400" kern="100" dirty="0">
                  <a:solidFill>
                    <a:srgbClr val="0000FF"/>
                  </a:solidFill>
                  <a:effectLst/>
                  <a:latin typeface="Times New Roman" panose="02020603050405020304" pitchFamily="18" charset="0"/>
                  <a:ea typeface="宋体" panose="02010600030101010101" pitchFamily="2" charset="-122"/>
                </a:rPr>
                <a:t>命令格式如下：</a:t>
              </a:r>
            </a:p>
            <a:p>
              <a:pPr algn="just" latinLnBrk="1"/>
              <a:r>
                <a:rPr lang="en-US" altLang="zh-CN" sz="24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CREATE USER &lt;</a:t>
              </a:r>
              <a:r>
                <a:rPr lang="zh-CN" altLang="zh-CN" sz="24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用户名</a:t>
              </a:r>
              <a:r>
                <a:rPr lang="en-US" altLang="zh-CN" sz="24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&gt; IDENTIFIED &lt;</a:t>
              </a:r>
              <a:r>
                <a:rPr lang="zh-CN" altLang="zh-CN" sz="24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身份验证模式</a:t>
              </a:r>
              <a:r>
                <a:rPr lang="en-US" altLang="zh-CN" sz="24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&gt;  [PASSWORD_POLICY &lt;</a:t>
              </a:r>
              <a:r>
                <a:rPr lang="zh-CN" altLang="zh-CN" sz="24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口令策略</a:t>
              </a:r>
              <a:r>
                <a:rPr lang="en-US" altLang="zh-CN" sz="24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&gt;][&lt;</a:t>
              </a:r>
              <a:endParaRPr lang="zh-CN" altLang="zh-CN" sz="24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endParaRPr>
            </a:p>
            <a:p>
              <a:pPr algn="just" latinLnBrk="1"/>
              <a:r>
                <a:rPr lang="zh-CN" altLang="zh-CN" sz="24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锁定子句</a:t>
              </a:r>
              <a:r>
                <a:rPr lang="en-US" altLang="zh-CN" sz="24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&gt;][&lt;</a:t>
              </a:r>
              <a:r>
                <a:rPr lang="zh-CN" altLang="zh-CN" sz="24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存储加密密钥</a:t>
              </a:r>
              <a:r>
                <a:rPr lang="en-US" altLang="zh-CN" sz="24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&gt;][&lt;</a:t>
              </a:r>
              <a:r>
                <a:rPr lang="zh-CN" altLang="zh-CN" sz="24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空间限制子句</a:t>
              </a:r>
              <a:r>
                <a:rPr lang="en-US" altLang="zh-CN" sz="24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&gt;][&lt;</a:t>
              </a:r>
              <a:r>
                <a:rPr lang="zh-CN" altLang="zh-CN" sz="24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只读标志</a:t>
              </a:r>
              <a:r>
                <a:rPr lang="en-US" altLang="zh-CN" sz="24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&gt;][&lt;</a:t>
              </a:r>
              <a:r>
                <a:rPr lang="zh-CN" altLang="zh-CN" sz="24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资源限制子句</a:t>
              </a:r>
              <a:r>
                <a:rPr lang="en-US" altLang="zh-CN" sz="24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&gt;][&lt;</a:t>
              </a:r>
              <a:r>
                <a:rPr lang="zh-CN" altLang="zh-CN" sz="24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允许</a:t>
              </a:r>
              <a:r>
                <a:rPr lang="en-US" altLang="zh-CN" sz="24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 IP </a:t>
              </a:r>
              <a:r>
                <a:rPr lang="zh-CN" altLang="zh-CN" sz="24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子句</a:t>
              </a:r>
              <a:r>
                <a:rPr lang="en-US" altLang="zh-CN" sz="24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&gt;][&lt;</a:t>
              </a:r>
              <a:endParaRPr lang="zh-CN" altLang="zh-CN" sz="24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endParaRPr>
            </a:p>
            <a:p>
              <a:pPr algn="just" latinLnBrk="1"/>
              <a:r>
                <a:rPr lang="zh-CN" altLang="zh-CN" sz="24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禁止</a:t>
              </a:r>
              <a:r>
                <a:rPr lang="en-US" altLang="zh-CN" sz="24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 IP </a:t>
              </a:r>
              <a:r>
                <a:rPr lang="zh-CN" altLang="zh-CN" sz="24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子句</a:t>
              </a:r>
              <a:r>
                <a:rPr lang="en-US" altLang="zh-CN" sz="24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&gt;][&lt;</a:t>
              </a:r>
              <a:r>
                <a:rPr lang="zh-CN" altLang="zh-CN" sz="24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允许时间子句</a:t>
              </a:r>
              <a:r>
                <a:rPr lang="en-US" altLang="zh-CN" sz="24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&gt;][&lt;</a:t>
              </a:r>
              <a:r>
                <a:rPr lang="zh-CN" altLang="zh-CN" sz="24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禁止时间子句</a:t>
              </a:r>
              <a:r>
                <a:rPr lang="en-US" altLang="zh-CN" sz="24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&gt;][&lt; TABLESPACE </a:t>
              </a:r>
              <a:r>
                <a:rPr lang="zh-CN" altLang="zh-CN" sz="24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子句</a:t>
              </a:r>
              <a:r>
                <a:rPr lang="en-US" altLang="zh-CN" sz="24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rPr>
                <a:t>&gt;] </a:t>
              </a:r>
              <a:endParaRPr lang="zh-CN" altLang="zh-CN" sz="2400" b="1" kern="100" dirty="0">
                <a:solidFill>
                  <a:srgbClr val="0000FF"/>
                </a:solidFill>
                <a:effectLst/>
                <a:latin typeface="Courier New" panose="02070309020205020404" pitchFamily="49" charset="0"/>
                <a:ea typeface="宋体" panose="02010600030101010101" pitchFamily="2" charset="-122"/>
                <a:cs typeface="Courier New" panose="02070309020205020404" pitchFamily="49" charset="0"/>
              </a:endParaRPr>
            </a:p>
          </p:txBody>
        </p:sp>
        <p:grpSp>
          <p:nvGrpSpPr>
            <p:cNvPr id="8" name="组合 7">
              <a:extLst>
                <a:ext uri="{FF2B5EF4-FFF2-40B4-BE49-F238E27FC236}">
                  <a16:creationId xmlns:a16="http://schemas.microsoft.com/office/drawing/2014/main" id="{FD1A91E7-8D05-4E1E-3ABE-90140E3D09B1}"/>
                </a:ext>
              </a:extLst>
            </p:cNvPr>
            <p:cNvGrpSpPr/>
            <p:nvPr/>
          </p:nvGrpSpPr>
          <p:grpSpPr>
            <a:xfrm>
              <a:off x="1665481" y="1412435"/>
              <a:ext cx="1533845" cy="610379"/>
              <a:chOff x="132655" y="1474994"/>
              <a:chExt cx="1533845" cy="610379"/>
            </a:xfrm>
          </p:grpSpPr>
          <p:sp>
            <p:nvSpPr>
              <p:cNvPr id="10" name="文本框 3629">
                <a:extLst>
                  <a:ext uri="{FF2B5EF4-FFF2-40B4-BE49-F238E27FC236}">
                    <a16:creationId xmlns:a16="http://schemas.microsoft.com/office/drawing/2014/main" id="{D03621B0-7B50-F75C-844A-21F3F761F9D9}"/>
                  </a:ext>
                </a:extLst>
              </p:cNvPr>
              <p:cNvSpPr txBox="1"/>
              <p:nvPr/>
            </p:nvSpPr>
            <p:spPr>
              <a:xfrm>
                <a:off x="132655" y="1474994"/>
                <a:ext cx="1305498" cy="461641"/>
              </a:xfrm>
              <a:prstGeom prst="rect">
                <a:avLst/>
              </a:prstGeom>
              <a:noFill/>
              <a:effectLst>
                <a:innerShdw blurRad="63500" dist="50800" dir="10800000">
                  <a:prstClr val="black">
                    <a:alpha val="50000"/>
                  </a:prstClr>
                </a:innerShdw>
              </a:effectLst>
            </p:spPr>
            <p:txBody>
              <a:bodyPr wrap="square" lIns="91415" tIns="45708" rIns="91415" bIns="45708" rtlCol="0">
                <a:spAutoFit/>
              </a:bodyPr>
              <a:lstStyle/>
              <a:p>
                <a:pPr algn="ctr"/>
                <a:r>
                  <a:rPr lang="en-US" altLang="zh-CN" sz="2400" dirty="0">
                    <a:solidFill>
                      <a:schemeClr val="tx1">
                        <a:lumMod val="85000"/>
                        <a:lumOff val="15000"/>
                      </a:schemeClr>
                    </a:solidFill>
                    <a:effectLst>
                      <a:innerShdw blurRad="50800" dist="25400" dir="10800000">
                        <a:prstClr val="black">
                          <a:alpha val="50000"/>
                        </a:prstClr>
                      </a:innerShdw>
                    </a:effectLst>
                    <a:latin typeface="思源黑体 Normal" panose="020B0400000000000000" pitchFamily="34" charset="-122"/>
                    <a:ea typeface="造字工房尚黑 G0v1 长体" pitchFamily="50" charset="-122"/>
                  </a:rPr>
                  <a:t>1. </a:t>
                </a:r>
                <a:r>
                  <a:rPr lang="zh-CN" altLang="en-US" sz="2400" dirty="0">
                    <a:solidFill>
                      <a:schemeClr val="tx1">
                        <a:lumMod val="85000"/>
                        <a:lumOff val="15000"/>
                      </a:schemeClr>
                    </a:solidFill>
                    <a:effectLst>
                      <a:innerShdw blurRad="50800" dist="25400" dir="10800000">
                        <a:prstClr val="black">
                          <a:alpha val="50000"/>
                        </a:prstClr>
                      </a:innerShdw>
                    </a:effectLst>
                    <a:latin typeface="思源黑体 Normal" panose="020B0400000000000000" pitchFamily="34" charset="-122"/>
                    <a:ea typeface="造字工房尚黑 G0v1 长体" pitchFamily="50" charset="-122"/>
                  </a:rPr>
                  <a:t>用</a:t>
                </a:r>
                <a:r>
                  <a:rPr lang="en-US" altLang="zh-CN" sz="2400" dirty="0">
                    <a:solidFill>
                      <a:schemeClr val="tx1">
                        <a:lumMod val="85000"/>
                        <a:lumOff val="15000"/>
                      </a:schemeClr>
                    </a:solidFill>
                    <a:effectLst>
                      <a:innerShdw blurRad="50800" dist="25400" dir="10800000">
                        <a:prstClr val="black">
                          <a:alpha val="50000"/>
                        </a:prstClr>
                      </a:innerShdw>
                    </a:effectLst>
                    <a:latin typeface="思源黑体 Normal" panose="020B0400000000000000" pitchFamily="34" charset="-122"/>
                    <a:ea typeface="造字工房尚黑 G0v1 长体" pitchFamily="50" charset="-122"/>
                  </a:rPr>
                  <a:t>SQL</a:t>
                </a:r>
                <a:r>
                  <a:rPr lang="zh-CN" altLang="en-US" sz="2400" dirty="0">
                    <a:solidFill>
                      <a:schemeClr val="tx1">
                        <a:lumMod val="85000"/>
                        <a:lumOff val="15000"/>
                      </a:schemeClr>
                    </a:solidFill>
                    <a:effectLst>
                      <a:innerShdw blurRad="50800" dist="25400" dir="10800000">
                        <a:prstClr val="black">
                          <a:alpha val="50000"/>
                        </a:prstClr>
                      </a:innerShdw>
                    </a:effectLst>
                    <a:latin typeface="思源黑体 Normal" panose="020B0400000000000000" pitchFamily="34" charset="-122"/>
                    <a:ea typeface="造字工房尚黑 G0v1 长体" pitchFamily="50" charset="-122"/>
                  </a:rPr>
                  <a:t>命令创建用户</a:t>
                </a:r>
              </a:p>
            </p:txBody>
          </p:sp>
          <p:sp>
            <p:nvSpPr>
              <p:cNvPr id="11" name="圆角矩形 124">
                <a:extLst>
                  <a:ext uri="{FF2B5EF4-FFF2-40B4-BE49-F238E27FC236}">
                    <a16:creationId xmlns:a16="http://schemas.microsoft.com/office/drawing/2014/main" id="{89D6C3F9-2CA1-AB49-10E3-788BC9BFC050}"/>
                  </a:ext>
                </a:extLst>
              </p:cNvPr>
              <p:cNvSpPr/>
              <p:nvPr/>
            </p:nvSpPr>
            <p:spPr>
              <a:xfrm>
                <a:off x="228929" y="2025261"/>
                <a:ext cx="1437571" cy="60112"/>
              </a:xfrm>
              <a:prstGeom prst="roundRect">
                <a:avLst>
                  <a:gd name="adj" fmla="val 8586"/>
                </a:avLst>
              </a:prstGeom>
              <a:solidFill>
                <a:srgbClr val="213A66"/>
              </a:solidFill>
              <a:ln w="25400">
                <a:gradFill flip="none" rotWithShape="1">
                  <a:gsLst>
                    <a:gs pos="0">
                      <a:schemeClr val="bg1">
                        <a:lumMod val="71000"/>
                      </a:schemeClr>
                    </a:gs>
                    <a:gs pos="100000">
                      <a:schemeClr val="bg1"/>
                    </a:gs>
                  </a:gsLst>
                  <a:lin ang="2700000" scaled="1"/>
                  <a:tileRect/>
                </a:grad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5" tIns="45708" rIns="91415" bIns="45708" rtlCol="0" anchor="ctr"/>
              <a:lstStyle/>
              <a:p>
                <a:pPr algn="ctr"/>
                <a:endParaRPr lang="zh-CN" altLang="en-US" dirty="0">
                  <a:solidFill>
                    <a:prstClr val="white"/>
                  </a:solidFill>
                  <a:latin typeface="思源黑体 Light" panose="020B0300000000000000" pitchFamily="34" charset="-122"/>
                  <a:ea typeface="思源黑体" panose="020B0500000000000000" pitchFamily="34" charset="-122"/>
                </a:endParaRPr>
              </a:p>
            </p:txBody>
          </p:sp>
        </p:grpSp>
        <p:sp>
          <p:nvSpPr>
            <p:cNvPr id="9" name="TextBox 127">
              <a:extLst>
                <a:ext uri="{FF2B5EF4-FFF2-40B4-BE49-F238E27FC236}">
                  <a16:creationId xmlns:a16="http://schemas.microsoft.com/office/drawing/2014/main" id="{2D1D6219-B5BF-E16F-412C-46727A115EDF}"/>
                </a:ext>
              </a:extLst>
            </p:cNvPr>
            <p:cNvSpPr txBox="1"/>
            <p:nvPr/>
          </p:nvSpPr>
          <p:spPr>
            <a:xfrm>
              <a:off x="1739115" y="2171756"/>
              <a:ext cx="590947" cy="369308"/>
            </a:xfrm>
            <a:prstGeom prst="rect">
              <a:avLst/>
            </a:prstGeom>
            <a:noFill/>
          </p:spPr>
          <p:txBody>
            <a:bodyPr wrap="none" lIns="91415" tIns="45708" rIns="91415" bIns="45708" rtlCol="0">
              <a:spAutoFit/>
            </a:bodyPr>
            <a:lstStyle/>
            <a:p>
              <a:r>
                <a:rPr lang="zh-CN" altLang="en-US" b="1" dirty="0">
                  <a:solidFill>
                    <a:schemeClr val="tx1">
                      <a:lumMod val="85000"/>
                      <a:lumOff val="15000"/>
                    </a:schemeClr>
                  </a:solidFill>
                  <a:latin typeface="思源黑体" panose="020B0500000000000000" pitchFamily="34" charset="-122"/>
                  <a:ea typeface="思源黑体" panose="020B0500000000000000" pitchFamily="34" charset="-122"/>
                </a:rPr>
                <a:t>（</a:t>
              </a:r>
              <a:r>
                <a:rPr lang="en-US" altLang="zh-CN" b="1" dirty="0">
                  <a:solidFill>
                    <a:schemeClr val="tx1">
                      <a:lumMod val="85000"/>
                      <a:lumOff val="15000"/>
                    </a:schemeClr>
                  </a:solidFill>
                  <a:latin typeface="思源黑体" panose="020B0500000000000000" pitchFamily="34" charset="-122"/>
                  <a:ea typeface="思源黑体" panose="020B0500000000000000" pitchFamily="34" charset="-122"/>
                </a:rPr>
                <a:t>1</a:t>
              </a:r>
              <a:r>
                <a:rPr lang="zh-CN" altLang="en-US" b="1" dirty="0">
                  <a:solidFill>
                    <a:schemeClr val="tx1">
                      <a:lumMod val="85000"/>
                      <a:lumOff val="15000"/>
                    </a:schemeClr>
                  </a:solidFill>
                  <a:latin typeface="思源黑体" panose="020B0500000000000000" pitchFamily="34" charset="-122"/>
                  <a:ea typeface="思源黑体" panose="020B0500000000000000" pitchFamily="34" charset="-122"/>
                </a:rPr>
                <a:t>）语法格式</a:t>
              </a:r>
            </a:p>
          </p:txBody>
        </p:sp>
      </p:grpSp>
    </p:spTree>
    <p:extLst>
      <p:ext uri="{BB962C8B-B14F-4D97-AF65-F5344CB8AC3E}">
        <p14:creationId xmlns:p14="http://schemas.microsoft.com/office/powerpoint/2010/main" val="1307918612"/>
      </p:ext>
    </p:extLst>
  </p:cSld>
  <p:clrMapOvr>
    <a:masterClrMapping/>
  </p:clrMapOvr>
  <p:transition spd="med">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01802E2-F186-B7D7-1089-7BC943869E7A}"/>
              </a:ext>
            </a:extLst>
          </p:cNvPr>
          <p:cNvSpPr>
            <a:spLocks noGrp="1"/>
          </p:cNvSpPr>
          <p:nvPr>
            <p:ph type="title"/>
          </p:nvPr>
        </p:nvSpPr>
        <p:spPr/>
        <p:txBody>
          <a:bodyPr/>
          <a:lstStyle/>
          <a:p>
            <a:r>
              <a:rPr lang="zh-CN" altLang="en-US" dirty="0"/>
              <a:t>（</a:t>
            </a:r>
            <a:r>
              <a:rPr lang="en-US" altLang="zh-CN" dirty="0"/>
              <a:t>1</a:t>
            </a:r>
            <a:r>
              <a:rPr lang="zh-CN" altLang="en-US" dirty="0"/>
              <a:t>）创建用户</a:t>
            </a:r>
          </a:p>
        </p:txBody>
      </p:sp>
      <p:sp>
        <p:nvSpPr>
          <p:cNvPr id="3" name="内容占位符 2">
            <a:extLst>
              <a:ext uri="{FF2B5EF4-FFF2-40B4-BE49-F238E27FC236}">
                <a16:creationId xmlns:a16="http://schemas.microsoft.com/office/drawing/2014/main" id="{8A19F0AB-8552-3191-7280-86A902824846}"/>
              </a:ext>
            </a:extLst>
          </p:cNvPr>
          <p:cNvSpPr>
            <a:spLocks noGrp="1"/>
          </p:cNvSpPr>
          <p:nvPr>
            <p:ph idx="1"/>
          </p:nvPr>
        </p:nvSpPr>
        <p:spPr/>
        <p:txBody>
          <a:bodyPr/>
          <a:lstStyle/>
          <a:p>
            <a:pPr marL="0" indent="0">
              <a:buNone/>
            </a:pPr>
            <a:r>
              <a:rPr lang="en-US" altLang="zh-CN" sz="1800" dirty="0"/>
              <a:t>【</a:t>
            </a:r>
            <a:r>
              <a:rPr lang="zh-CN" altLang="en-US" sz="1800" dirty="0"/>
              <a:t>示例</a:t>
            </a:r>
            <a:r>
              <a:rPr lang="en-US" altLang="zh-CN" sz="1800" dirty="0"/>
              <a:t>7.1】</a:t>
            </a:r>
            <a:r>
              <a:rPr lang="zh-CN" altLang="en-US" sz="1800" dirty="0"/>
              <a:t>创建用户名</a:t>
            </a:r>
            <a:r>
              <a:rPr lang="en-US" altLang="zh-CN" sz="1800" dirty="0"/>
              <a:t>DEV_USER</a:t>
            </a:r>
            <a:r>
              <a:rPr lang="zh-CN" altLang="en-US" sz="1800" dirty="0"/>
              <a:t>、口令为</a:t>
            </a:r>
            <a:r>
              <a:rPr lang="en-US" altLang="zh-CN" sz="1800" dirty="0"/>
              <a:t>DEV_PASSWORD</a:t>
            </a:r>
            <a:r>
              <a:rPr lang="zh-CN" altLang="en-US" sz="1800" dirty="0"/>
              <a:t>、会话超时为</a:t>
            </a:r>
            <a:r>
              <a:rPr lang="en-US" altLang="zh-CN" sz="1800" dirty="0"/>
              <a:t>5</a:t>
            </a:r>
            <a:r>
              <a:rPr lang="zh-CN" altLang="en-US" sz="1800" dirty="0"/>
              <a:t>分钟的用户。</a:t>
            </a:r>
          </a:p>
          <a:p>
            <a:pPr marL="0" indent="0">
              <a:buNone/>
            </a:pPr>
            <a:r>
              <a:rPr lang="en-US" altLang="zh-CN" sz="1800" dirty="0">
                <a:solidFill>
                  <a:srgbClr val="FF0000"/>
                </a:solidFill>
              </a:rPr>
              <a:t>CREATE USER DEV_USER IDENTIFIED BY DEV_PASSWORD LIMIT CONNECT_TIME 5;</a:t>
            </a:r>
          </a:p>
          <a:p>
            <a:pPr>
              <a:buFont typeface="Wingdings" panose="05000000000000000000" pitchFamily="2" charset="2"/>
              <a:buChar char="l"/>
            </a:pPr>
            <a:r>
              <a:rPr lang="zh-CN" altLang="en-US" sz="1800" dirty="0"/>
              <a:t>用户口令最长为 </a:t>
            </a:r>
            <a:r>
              <a:rPr lang="en-US" altLang="zh-CN" sz="1800" dirty="0"/>
              <a:t>48 </a:t>
            </a:r>
            <a:r>
              <a:rPr lang="zh-CN" altLang="en-US" sz="1800" dirty="0"/>
              <a:t>字节，创建用户语句中的 </a:t>
            </a:r>
            <a:r>
              <a:rPr lang="en-US" altLang="zh-CN" sz="1800" dirty="0"/>
              <a:t>PASSWORD POLICY </a:t>
            </a:r>
            <a:r>
              <a:rPr lang="zh-CN" altLang="en-US" sz="1800" dirty="0"/>
              <a:t>子句用来指定该用户的口令策略，系统支持的口令策略有：</a:t>
            </a:r>
          </a:p>
          <a:p>
            <a:pPr>
              <a:buFont typeface="Wingdings" panose="05000000000000000000" pitchFamily="2" charset="2"/>
              <a:buChar char="l"/>
            </a:pPr>
            <a:r>
              <a:rPr lang="zh-CN" altLang="en-US" sz="1800" dirty="0"/>
              <a:t>无限制。但总长度不得超过</a:t>
            </a:r>
            <a:r>
              <a:rPr lang="en-US" altLang="zh-CN" sz="1800" dirty="0"/>
              <a:t>48</a:t>
            </a:r>
            <a:r>
              <a:rPr lang="zh-CN" altLang="en-US" sz="1800" dirty="0"/>
              <a:t>个字节</a:t>
            </a:r>
          </a:p>
          <a:p>
            <a:pPr>
              <a:buFont typeface="Wingdings" panose="05000000000000000000" pitchFamily="2" charset="2"/>
              <a:buChar char="l"/>
            </a:pPr>
            <a:r>
              <a:rPr lang="zh-CN" altLang="en-US" sz="1800" dirty="0"/>
              <a:t>禁止与用户名相同</a:t>
            </a:r>
          </a:p>
          <a:p>
            <a:pPr>
              <a:buFont typeface="Wingdings" panose="05000000000000000000" pitchFamily="2" charset="2"/>
              <a:buChar char="l"/>
            </a:pPr>
            <a:r>
              <a:rPr lang="zh-CN" altLang="en-US" sz="1800" dirty="0"/>
              <a:t>口令长度需大于等于 </a:t>
            </a:r>
            <a:r>
              <a:rPr lang="en-US" altLang="zh-CN" sz="1800" dirty="0"/>
              <a:t>INI </a:t>
            </a:r>
            <a:r>
              <a:rPr lang="zh-CN" altLang="en-US" sz="1800" dirty="0"/>
              <a:t>参数 </a:t>
            </a:r>
            <a:r>
              <a:rPr lang="en-US" altLang="zh-CN" sz="1800" dirty="0"/>
              <a:t>PWD_MIN_LEN </a:t>
            </a:r>
            <a:r>
              <a:rPr lang="zh-CN" altLang="en-US" sz="1800" dirty="0"/>
              <a:t>设置的值</a:t>
            </a:r>
          </a:p>
          <a:p>
            <a:pPr>
              <a:buFont typeface="Wingdings" panose="05000000000000000000" pitchFamily="2" charset="2"/>
              <a:buChar char="l"/>
            </a:pPr>
            <a:r>
              <a:rPr lang="zh-CN" altLang="en-US" sz="1800" dirty="0"/>
              <a:t>至少包含一个大写字母（</a:t>
            </a:r>
            <a:r>
              <a:rPr lang="en-US" altLang="zh-CN" sz="1800" dirty="0"/>
              <a:t>A-Z</a:t>
            </a:r>
            <a:r>
              <a:rPr lang="zh-CN" altLang="en-US" sz="1800" dirty="0"/>
              <a:t>）</a:t>
            </a:r>
          </a:p>
          <a:p>
            <a:pPr>
              <a:buFont typeface="Wingdings" panose="05000000000000000000" pitchFamily="2" charset="2"/>
              <a:buChar char="l"/>
            </a:pPr>
            <a:r>
              <a:rPr lang="en-US" altLang="zh-CN" sz="1800" dirty="0"/>
              <a:t>8  </a:t>
            </a:r>
            <a:r>
              <a:rPr lang="zh-CN" altLang="en-US" sz="1800" dirty="0"/>
              <a:t>至少包含一个数字（</a:t>
            </a:r>
            <a:r>
              <a:rPr lang="en-US" altLang="zh-CN" sz="1800" dirty="0"/>
              <a:t>0-9</a:t>
            </a:r>
            <a:r>
              <a:rPr lang="zh-CN" altLang="en-US" sz="1800" dirty="0"/>
              <a:t>）</a:t>
            </a:r>
          </a:p>
          <a:p>
            <a:pPr>
              <a:buFont typeface="Wingdings" panose="05000000000000000000" pitchFamily="2" charset="2"/>
              <a:buChar char="l"/>
            </a:pPr>
            <a:r>
              <a:rPr lang="en-US" altLang="zh-CN" sz="1800" dirty="0"/>
              <a:t>16  </a:t>
            </a:r>
            <a:r>
              <a:rPr lang="zh-CN" altLang="en-US" sz="1800" dirty="0"/>
              <a:t>至少包含一个标点符号（英文输入法状态下，除“和空格外的所有符号）</a:t>
            </a:r>
          </a:p>
          <a:p>
            <a:pPr marL="0" indent="0">
              <a:buNone/>
            </a:pPr>
            <a:r>
              <a:rPr lang="zh-CN" altLang="en-US" sz="1800" dirty="0"/>
              <a:t>口令策略可单独应用，也可组合应用。组合应用时，如需要应用策略 </a:t>
            </a:r>
            <a:r>
              <a:rPr lang="en-US" altLang="zh-CN" sz="1800" dirty="0"/>
              <a:t>2 </a:t>
            </a:r>
            <a:r>
              <a:rPr lang="zh-CN" altLang="en-US" sz="1800" dirty="0"/>
              <a:t>和 </a:t>
            </a:r>
            <a:r>
              <a:rPr lang="en-US" altLang="zh-CN" sz="1800" dirty="0"/>
              <a:t>4</a:t>
            </a:r>
            <a:r>
              <a:rPr lang="zh-CN" altLang="en-US" sz="1800" dirty="0"/>
              <a:t>，则设置口令策略为 </a:t>
            </a:r>
            <a:r>
              <a:rPr lang="en-US" altLang="zh-CN" sz="1800" dirty="0"/>
              <a:t>2+4=6 </a:t>
            </a:r>
            <a:r>
              <a:rPr lang="zh-CN" altLang="en-US" sz="1800" dirty="0"/>
              <a:t>即可。</a:t>
            </a:r>
          </a:p>
          <a:p>
            <a:endParaRPr lang="zh-CN" altLang="en-US" sz="1800" dirty="0"/>
          </a:p>
        </p:txBody>
      </p:sp>
    </p:spTree>
    <p:extLst>
      <p:ext uri="{BB962C8B-B14F-4D97-AF65-F5344CB8AC3E}">
        <p14:creationId xmlns:p14="http://schemas.microsoft.com/office/powerpoint/2010/main" val="762402349"/>
      </p:ext>
    </p:extLst>
  </p:cSld>
  <p:clrMapOvr>
    <a:masterClrMapping/>
  </p:clrMapOvr>
  <p:transition spd="med">
    <p:circle/>
  </p:transition>
</p:sld>
</file>

<file path=ppt/tags/tag1.xml><?xml version="1.0" encoding="utf-8"?>
<p:tagLst xmlns:a="http://schemas.openxmlformats.org/drawingml/2006/main" xmlns:r="http://schemas.openxmlformats.org/officeDocument/2006/relationships" xmlns:p="http://schemas.openxmlformats.org/presentationml/2006/main">
  <p:tag name="KSO_WPP_MARK_KEY" val="8819bbbe-5941-4371-8006-b3a6ef0688db"/>
  <p:tag name="COMMONDATA" val="eyJoZGlkIjoiZThjODAzMWY5ZWU0OTVmOWQ4OTRlMTZmYTU1NGFiMmIifQ=="/>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 name="KSO_WM_UNIT_PLACING_PICTURE_USER_VIEWPORT" val="{&quot;height&quot;:668,&quot;width&quot;:2652}"/>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Lesson">
  <a:themeElements>
    <a:clrScheme name="">
      <a:dk1>
        <a:srgbClr val="000066"/>
      </a:dk1>
      <a:lt1>
        <a:srgbClr val="FFFFFF"/>
      </a:lt1>
      <a:dk2>
        <a:srgbClr val="1D7ACF"/>
      </a:dk2>
      <a:lt2>
        <a:srgbClr val="C0C0C0"/>
      </a:lt2>
      <a:accent1>
        <a:srgbClr val="189E8E"/>
      </a:accent1>
      <a:accent2>
        <a:srgbClr val="E0BB20"/>
      </a:accent2>
      <a:accent3>
        <a:srgbClr val="FFFFFF"/>
      </a:accent3>
      <a:accent4>
        <a:srgbClr val="000057"/>
      </a:accent4>
      <a:accent5>
        <a:srgbClr val="AACCC6"/>
      </a:accent5>
      <a:accent6>
        <a:srgbClr val="C9A71C"/>
      </a:accent6>
      <a:hlink>
        <a:srgbClr val="5AA5DE"/>
      </a:hlink>
      <a:folHlink>
        <a:srgbClr val="9885A3"/>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Lesson 1">
        <a:dk1>
          <a:srgbClr val="000066"/>
        </a:dk1>
        <a:lt1>
          <a:srgbClr val="FFFFFF"/>
        </a:lt1>
        <a:dk2>
          <a:srgbClr val="1D7ACF"/>
        </a:dk2>
        <a:lt2>
          <a:srgbClr val="C0C0C0"/>
        </a:lt2>
        <a:accent1>
          <a:srgbClr val="189E8E"/>
        </a:accent1>
        <a:accent2>
          <a:srgbClr val="E0BB20"/>
        </a:accent2>
        <a:accent3>
          <a:srgbClr val="FFFFFF"/>
        </a:accent3>
        <a:accent4>
          <a:srgbClr val="000056"/>
        </a:accent4>
        <a:accent5>
          <a:srgbClr val="ABCCC6"/>
        </a:accent5>
        <a:accent6>
          <a:srgbClr val="CBA91C"/>
        </a:accent6>
        <a:hlink>
          <a:srgbClr val="5AA5DE"/>
        </a:hlink>
        <a:folHlink>
          <a:srgbClr val="9885A3"/>
        </a:folHlink>
      </a:clrScheme>
      <a:clrMap bg1="lt1" tx1="dk1" bg2="lt2" tx2="dk2" accent1="accent1" accent2="accent2" accent3="accent3" accent4="accent4" accent5="accent5" accent6="accent6" hlink="hlink" folHlink="folHlink"/>
    </a:extraClrScheme>
    <a:extraClrScheme>
      <a:clrScheme name="Lesson 2">
        <a:dk1>
          <a:srgbClr val="000066"/>
        </a:dk1>
        <a:lt1>
          <a:srgbClr val="FFFFFF"/>
        </a:lt1>
        <a:dk2>
          <a:srgbClr val="238D3F"/>
        </a:dk2>
        <a:lt2>
          <a:srgbClr val="DDDDDD"/>
        </a:lt2>
        <a:accent1>
          <a:srgbClr val="808080"/>
        </a:accent1>
        <a:accent2>
          <a:srgbClr val="CC9900"/>
        </a:accent2>
        <a:accent3>
          <a:srgbClr val="FFFFFF"/>
        </a:accent3>
        <a:accent4>
          <a:srgbClr val="000056"/>
        </a:accent4>
        <a:accent5>
          <a:srgbClr val="C0C0C0"/>
        </a:accent5>
        <a:accent6>
          <a:srgbClr val="B98A00"/>
        </a:accent6>
        <a:hlink>
          <a:srgbClr val="D9C741"/>
        </a:hlink>
        <a:folHlink>
          <a:srgbClr val="336699"/>
        </a:folHlink>
      </a:clrScheme>
      <a:clrMap bg1="lt1" tx1="dk1" bg2="lt2" tx2="dk2" accent1="accent1" accent2="accent2" accent3="accent3" accent4="accent4" accent5="accent5" accent6="accent6" hlink="hlink" folHlink="folHlink"/>
    </a:extraClrScheme>
    <a:extraClrScheme>
      <a:clrScheme name="Lesson 3">
        <a:dk1>
          <a:srgbClr val="000066"/>
        </a:dk1>
        <a:lt1>
          <a:srgbClr val="FFFFFF"/>
        </a:lt1>
        <a:dk2>
          <a:srgbClr val="D75F1D"/>
        </a:dk2>
        <a:lt2>
          <a:srgbClr val="DDDDDD"/>
        </a:lt2>
        <a:accent1>
          <a:srgbClr val="3885A0"/>
        </a:accent1>
        <a:accent2>
          <a:srgbClr val="3399FF"/>
        </a:accent2>
        <a:accent3>
          <a:srgbClr val="FFFFFF"/>
        </a:accent3>
        <a:accent4>
          <a:srgbClr val="000056"/>
        </a:accent4>
        <a:accent5>
          <a:srgbClr val="AEC2CD"/>
        </a:accent5>
        <a:accent6>
          <a:srgbClr val="2D8AE7"/>
        </a:accent6>
        <a:hlink>
          <a:srgbClr val="4B67B7"/>
        </a:hlink>
        <a:folHlink>
          <a:srgbClr val="7B6A9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Lesson">
  <a:themeElements>
    <a:clrScheme name="">
      <a:dk1>
        <a:srgbClr val="000066"/>
      </a:dk1>
      <a:lt1>
        <a:srgbClr val="FFFFFF"/>
      </a:lt1>
      <a:dk2>
        <a:srgbClr val="1D7ACF"/>
      </a:dk2>
      <a:lt2>
        <a:srgbClr val="C0C0C0"/>
      </a:lt2>
      <a:accent1>
        <a:srgbClr val="189E8E"/>
      </a:accent1>
      <a:accent2>
        <a:srgbClr val="E0BB20"/>
      </a:accent2>
      <a:accent3>
        <a:srgbClr val="FFFFFF"/>
      </a:accent3>
      <a:accent4>
        <a:srgbClr val="000057"/>
      </a:accent4>
      <a:accent5>
        <a:srgbClr val="AACCC6"/>
      </a:accent5>
      <a:accent6>
        <a:srgbClr val="C9A71C"/>
      </a:accent6>
      <a:hlink>
        <a:srgbClr val="5AA5DE"/>
      </a:hlink>
      <a:folHlink>
        <a:srgbClr val="9885A3"/>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Lesson 1">
        <a:dk1>
          <a:srgbClr val="000066"/>
        </a:dk1>
        <a:lt1>
          <a:srgbClr val="FFFFFF"/>
        </a:lt1>
        <a:dk2>
          <a:srgbClr val="1D7ACF"/>
        </a:dk2>
        <a:lt2>
          <a:srgbClr val="C0C0C0"/>
        </a:lt2>
        <a:accent1>
          <a:srgbClr val="189E8E"/>
        </a:accent1>
        <a:accent2>
          <a:srgbClr val="E0BB20"/>
        </a:accent2>
        <a:accent3>
          <a:srgbClr val="FFFFFF"/>
        </a:accent3>
        <a:accent4>
          <a:srgbClr val="000056"/>
        </a:accent4>
        <a:accent5>
          <a:srgbClr val="ABCCC6"/>
        </a:accent5>
        <a:accent6>
          <a:srgbClr val="CBA91C"/>
        </a:accent6>
        <a:hlink>
          <a:srgbClr val="5AA5DE"/>
        </a:hlink>
        <a:folHlink>
          <a:srgbClr val="9885A3"/>
        </a:folHlink>
      </a:clrScheme>
      <a:clrMap bg1="lt1" tx1="dk1" bg2="lt2" tx2="dk2" accent1="accent1" accent2="accent2" accent3="accent3" accent4="accent4" accent5="accent5" accent6="accent6" hlink="hlink" folHlink="folHlink"/>
    </a:extraClrScheme>
    <a:extraClrScheme>
      <a:clrScheme name="Lesson 2">
        <a:dk1>
          <a:srgbClr val="000066"/>
        </a:dk1>
        <a:lt1>
          <a:srgbClr val="FFFFFF"/>
        </a:lt1>
        <a:dk2>
          <a:srgbClr val="238D3F"/>
        </a:dk2>
        <a:lt2>
          <a:srgbClr val="DDDDDD"/>
        </a:lt2>
        <a:accent1>
          <a:srgbClr val="808080"/>
        </a:accent1>
        <a:accent2>
          <a:srgbClr val="CC9900"/>
        </a:accent2>
        <a:accent3>
          <a:srgbClr val="FFFFFF"/>
        </a:accent3>
        <a:accent4>
          <a:srgbClr val="000056"/>
        </a:accent4>
        <a:accent5>
          <a:srgbClr val="C0C0C0"/>
        </a:accent5>
        <a:accent6>
          <a:srgbClr val="B98A00"/>
        </a:accent6>
        <a:hlink>
          <a:srgbClr val="D9C741"/>
        </a:hlink>
        <a:folHlink>
          <a:srgbClr val="336699"/>
        </a:folHlink>
      </a:clrScheme>
      <a:clrMap bg1="lt1" tx1="dk1" bg2="lt2" tx2="dk2" accent1="accent1" accent2="accent2" accent3="accent3" accent4="accent4" accent5="accent5" accent6="accent6" hlink="hlink" folHlink="folHlink"/>
    </a:extraClrScheme>
    <a:extraClrScheme>
      <a:clrScheme name="Lesson 3">
        <a:dk1>
          <a:srgbClr val="000066"/>
        </a:dk1>
        <a:lt1>
          <a:srgbClr val="FFFFFF"/>
        </a:lt1>
        <a:dk2>
          <a:srgbClr val="D75F1D"/>
        </a:dk2>
        <a:lt2>
          <a:srgbClr val="DDDDDD"/>
        </a:lt2>
        <a:accent1>
          <a:srgbClr val="3885A0"/>
        </a:accent1>
        <a:accent2>
          <a:srgbClr val="3399FF"/>
        </a:accent2>
        <a:accent3>
          <a:srgbClr val="FFFFFF"/>
        </a:accent3>
        <a:accent4>
          <a:srgbClr val="000056"/>
        </a:accent4>
        <a:accent5>
          <a:srgbClr val="AEC2CD"/>
        </a:accent5>
        <a:accent6>
          <a:srgbClr val="2D8AE7"/>
        </a:accent6>
        <a:hlink>
          <a:srgbClr val="4B67B7"/>
        </a:hlink>
        <a:folHlink>
          <a:srgbClr val="7B6A9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Lesson</Template>
  <TotalTime>759</TotalTime>
  <Words>4840</Words>
  <Application>Microsoft Office PowerPoint</Application>
  <PresentationFormat>全屏显示(4:3)</PresentationFormat>
  <Paragraphs>382</Paragraphs>
  <Slides>40</Slides>
  <Notes>3</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40</vt:i4>
      </vt:variant>
    </vt:vector>
  </HeadingPairs>
  <TitlesOfParts>
    <vt:vector size="54" baseType="lpstr">
      <vt:lpstr>等线</vt:lpstr>
      <vt:lpstr>思源黑体</vt:lpstr>
      <vt:lpstr>思源黑体 Light</vt:lpstr>
      <vt:lpstr>思源黑体 Normal</vt:lpstr>
      <vt:lpstr>微软雅黑</vt:lpstr>
      <vt:lpstr>Arial</vt:lpstr>
      <vt:lpstr>Calibri</vt:lpstr>
      <vt:lpstr>Courier New</vt:lpstr>
      <vt:lpstr>Times New Roman</vt:lpstr>
      <vt:lpstr>Verdana</vt:lpstr>
      <vt:lpstr>Wingdings</vt:lpstr>
      <vt:lpstr>Wingdings 2</vt:lpstr>
      <vt:lpstr>Lesson</vt:lpstr>
      <vt:lpstr>1_Lesson</vt:lpstr>
      <vt:lpstr>数据库应用技术</vt:lpstr>
      <vt:lpstr>总览</vt:lpstr>
      <vt:lpstr>学习目标</vt:lpstr>
      <vt:lpstr>学习目标</vt:lpstr>
      <vt:lpstr>项目导航</vt:lpstr>
      <vt:lpstr>项目导航</vt:lpstr>
      <vt:lpstr>任务7.1 管理用户</vt:lpstr>
      <vt:lpstr>（1）创建用户</vt:lpstr>
      <vt:lpstr>（1）创建用户</vt:lpstr>
      <vt:lpstr>（1）创建用户</vt:lpstr>
      <vt:lpstr>附加说明</vt:lpstr>
      <vt:lpstr>PowerPoint 演示文稿</vt:lpstr>
      <vt:lpstr>PowerPoint 演示文稿</vt:lpstr>
      <vt:lpstr>（2）修改用户</vt:lpstr>
      <vt:lpstr>（2）修改用户</vt:lpstr>
      <vt:lpstr>附加说明</vt:lpstr>
      <vt:lpstr>用管理工具修改用户</vt:lpstr>
      <vt:lpstr>用管理工具修改用户</vt:lpstr>
      <vt:lpstr>（3）删除用户</vt:lpstr>
      <vt:lpstr>（3）删除用户</vt:lpstr>
      <vt:lpstr>附加说明</vt:lpstr>
      <vt:lpstr>用管理工具删除用户</vt:lpstr>
      <vt:lpstr>任务7.2 管理角色</vt:lpstr>
      <vt:lpstr>（1）创建角色</vt:lpstr>
      <vt:lpstr>（1）创建角色</vt:lpstr>
      <vt:lpstr>（1）删除角色</vt:lpstr>
      <vt:lpstr>(3) 角色的启用与禁用</vt:lpstr>
      <vt:lpstr>任务7.2 管理权限</vt:lpstr>
      <vt:lpstr>1.数据库权限</vt:lpstr>
      <vt:lpstr>2.对象权限</vt:lpstr>
      <vt:lpstr>2.对象权限</vt:lpstr>
      <vt:lpstr>（1）数据库权限的分配与回收</vt:lpstr>
      <vt:lpstr>（1）数据库权限的分配与回收</vt:lpstr>
      <vt:lpstr>（2）对象权限的分配与回收</vt:lpstr>
      <vt:lpstr>（2）对象权限的分配与回收</vt:lpstr>
      <vt:lpstr>（2）对象权限的分配与回收</vt:lpstr>
      <vt:lpstr>（2）对象权限的分配与回收</vt:lpstr>
      <vt:lpstr>（2）对象权限的分配与回收</vt:lpstr>
      <vt:lpstr>任务工单</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网站后台开发PHP</dc:title>
  <dc:creator>USER</dc:creator>
  <cp:lastModifiedBy>李 超</cp:lastModifiedBy>
  <cp:revision>697</cp:revision>
  <dcterms:created xsi:type="dcterms:W3CDTF">2011-04-17T02:34:00Z</dcterms:created>
  <dcterms:modified xsi:type="dcterms:W3CDTF">2023-05-06T02:58:02Z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49D93250966748F186D4ED92B5D84637_12</vt:lpwstr>
  </property>
</Properties>
</file>