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48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5.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6" r:id="rId3"/>
    <p:sldId id="307" r:id="rId5"/>
    <p:sldId id="309" r:id="rId6"/>
    <p:sldId id="346" r:id="rId7"/>
    <p:sldId id="316" r:id="rId8"/>
    <p:sldId id="385" r:id="rId9"/>
    <p:sldId id="386" r:id="rId10"/>
    <p:sldId id="387" r:id="rId11"/>
    <p:sldId id="388" r:id="rId12"/>
    <p:sldId id="389" r:id="rId13"/>
    <p:sldId id="390" r:id="rId14"/>
    <p:sldId id="391" r:id="rId15"/>
    <p:sldId id="393" r:id="rId16"/>
    <p:sldId id="394" r:id="rId17"/>
    <p:sldId id="395" r:id="rId18"/>
    <p:sldId id="396" r:id="rId19"/>
    <p:sldId id="397" r:id="rId20"/>
    <p:sldId id="398" r:id="rId21"/>
    <p:sldId id="399" r:id="rId22"/>
    <p:sldId id="400" r:id="rId23"/>
    <p:sldId id="402" r:id="rId24"/>
    <p:sldId id="403" r:id="rId25"/>
    <p:sldId id="405" r:id="rId26"/>
    <p:sldId id="406" r:id="rId27"/>
    <p:sldId id="409" r:id="rId28"/>
    <p:sldId id="411"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347" r:id="rId44"/>
    <p:sldId id="430" r:id="rId45"/>
    <p:sldId id="431" r:id="rId46"/>
    <p:sldId id="432" r:id="rId47"/>
    <p:sldId id="433" r:id="rId48"/>
    <p:sldId id="439" r:id="rId49"/>
    <p:sldId id="445" r:id="rId50"/>
    <p:sldId id="443" r:id="rId51"/>
    <p:sldId id="444" r:id="rId52"/>
    <p:sldId id="434" r:id="rId53"/>
    <p:sldId id="447" r:id="rId54"/>
    <p:sldId id="448" r:id="rId55"/>
    <p:sldId id="449" r:id="rId56"/>
    <p:sldId id="450" r:id="rId57"/>
    <p:sldId id="451" r:id="rId58"/>
    <p:sldId id="452" r:id="rId59"/>
    <p:sldId id="453" r:id="rId60"/>
    <p:sldId id="435" r:id="rId61"/>
    <p:sldId id="454" r:id="rId62"/>
    <p:sldId id="455" r:id="rId63"/>
    <p:sldId id="456" r:id="rId64"/>
    <p:sldId id="457" r:id="rId65"/>
    <p:sldId id="436" r:id="rId66"/>
    <p:sldId id="437" r:id="rId67"/>
    <p:sldId id="308" r:id="rId68"/>
  </p:sldIdLst>
  <p:sldSz cx="12192000" cy="6858000"/>
  <p:notesSz cx="6858000" cy="9144000"/>
  <p:embeddedFontLst>
    <p:embeddedFont>
      <p:font typeface="Calibri" panose="020F0502020204030204" charset="0"/>
      <p:regular r:id="rId74"/>
      <p:bold r:id="rId75"/>
      <p:italic r:id="rId76"/>
      <p:boldItalic r:id="rId77"/>
    </p:embeddedFont>
    <p:embeddedFont>
      <p:font typeface="微软雅黑" panose="020B0503020204020204" charset="-122"/>
      <p:regular r:id="rId78"/>
    </p:embeddedFont>
    <p:embeddedFont>
      <p:font typeface="楷体" panose="02010609060101010101" charset="-122"/>
      <p:regular r:id="rId79"/>
    </p:embeddedFont>
    <p:embeddedFont>
      <p:font typeface="华文行楷" panose="02010800040101010101" charset="-122"/>
      <p:regular r:id="rId80"/>
    </p:embeddedFont>
  </p:embeddedFontLst>
  <p:custDataLst>
    <p:tags r:id="rId81"/>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5" userDrawn="1">
          <p15:clr>
            <a:srgbClr val="A4A3A4"/>
          </p15:clr>
        </p15:guide>
        <p15:guide id="2" pos="38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3512"/>
    <a:srgbClr val="199F84"/>
    <a:srgbClr val="24B999"/>
    <a:srgbClr val="FFFFFF"/>
    <a:srgbClr val="FDC31A"/>
    <a:srgbClr val="384A66"/>
    <a:srgbClr val="5F8CFF"/>
    <a:srgbClr val="485F84"/>
    <a:srgbClr val="E4C9AE"/>
    <a:srgbClr val="7097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1" d="100"/>
          <a:sy n="71" d="100"/>
        </p:scale>
        <p:origin x="43" y="48"/>
      </p:cViewPr>
      <p:guideLst>
        <p:guide orient="horz" pos="2255"/>
        <p:guide pos="3844"/>
      </p:guideLst>
    </p:cSldViewPr>
  </p:slideViewPr>
  <p:notesTextViewPr>
    <p:cViewPr>
      <p:scale>
        <a:sx n="100" d="100"/>
        <a:sy n="100" d="100"/>
      </p:scale>
      <p:origin x="0" y="0"/>
    </p:cViewPr>
  </p:notesTextViewPr>
  <p:notesViewPr>
    <p:cSldViewPr showGuides="1">
      <p:cViewPr varScale="1">
        <p:scale>
          <a:sx n="61" d="100"/>
          <a:sy n="61" d="100"/>
        </p:scale>
        <p:origin x="-3216" y="-72"/>
      </p:cViewPr>
      <p:guideLst>
        <p:guide orient="horz" pos="2824"/>
        <p:guide pos="216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485.xml"/><Relationship Id="rId80" Type="http://schemas.openxmlformats.org/officeDocument/2006/relationships/font" Target="fonts/font7.fntdata"/><Relationship Id="rId8" Type="http://schemas.openxmlformats.org/officeDocument/2006/relationships/slide" Target="slides/slide5.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customXml" Target="../customXml/item1.xml"/><Relationship Id="rId72" Type="http://schemas.openxmlformats.org/officeDocument/2006/relationships/customXmlProps" Target="../customXml/itemProps484.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CDB1E-9234-4DE3-B1B0-A3145D9229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A8746-F1BF-4756-BE87-F7DCC251CE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A8746-F1BF-4756-BE87-F7DCC251CE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1" Type="http://schemas.openxmlformats.org/officeDocument/2006/relationships/notesSlide" Target="../notesSlides/notesSlide10.xml"/><Relationship Id="rId50" Type="http://schemas.openxmlformats.org/officeDocument/2006/relationships/slideLayout" Target="../slideLayouts/slideLayout7.xml"/><Relationship Id="rId5" Type="http://schemas.openxmlformats.org/officeDocument/2006/relationships/tags" Target="../tags/tag31.xml"/><Relationship Id="rId49" Type="http://schemas.openxmlformats.org/officeDocument/2006/relationships/tags" Target="../tags/tag75.xml"/><Relationship Id="rId48" Type="http://schemas.openxmlformats.org/officeDocument/2006/relationships/tags" Target="../tags/tag74.xml"/><Relationship Id="rId47" Type="http://schemas.openxmlformats.org/officeDocument/2006/relationships/tags" Target="../tags/tag73.xml"/><Relationship Id="rId46" Type="http://schemas.openxmlformats.org/officeDocument/2006/relationships/tags" Target="../tags/tag72.xml"/><Relationship Id="rId45" Type="http://schemas.openxmlformats.org/officeDocument/2006/relationships/tags" Target="../tags/tag71.xml"/><Relationship Id="rId44" Type="http://schemas.openxmlformats.org/officeDocument/2006/relationships/tags" Target="../tags/tag70.xml"/><Relationship Id="rId43" Type="http://schemas.openxmlformats.org/officeDocument/2006/relationships/tags" Target="../tags/tag69.xml"/><Relationship Id="rId42" Type="http://schemas.openxmlformats.org/officeDocument/2006/relationships/tags" Target="../tags/tag68.xml"/><Relationship Id="rId41" Type="http://schemas.openxmlformats.org/officeDocument/2006/relationships/tags" Target="../tags/tag67.xml"/><Relationship Id="rId40" Type="http://schemas.openxmlformats.org/officeDocument/2006/relationships/tags" Target="../tags/tag66.xml"/><Relationship Id="rId4" Type="http://schemas.openxmlformats.org/officeDocument/2006/relationships/tags" Target="../tags/tag30.xml"/><Relationship Id="rId39" Type="http://schemas.openxmlformats.org/officeDocument/2006/relationships/tags" Target="../tags/tag65.xml"/><Relationship Id="rId38" Type="http://schemas.openxmlformats.org/officeDocument/2006/relationships/tags" Target="../tags/tag64.xml"/><Relationship Id="rId37" Type="http://schemas.openxmlformats.org/officeDocument/2006/relationships/tags" Target="../tags/tag63.xml"/><Relationship Id="rId36" Type="http://schemas.openxmlformats.org/officeDocument/2006/relationships/tags" Target="../tags/tag62.xml"/><Relationship Id="rId35" Type="http://schemas.openxmlformats.org/officeDocument/2006/relationships/tags" Target="../tags/tag61.xml"/><Relationship Id="rId34" Type="http://schemas.openxmlformats.org/officeDocument/2006/relationships/tags" Target="../tags/tag60.xml"/><Relationship Id="rId33" Type="http://schemas.openxmlformats.org/officeDocument/2006/relationships/tags" Target="../tags/tag59.xml"/><Relationship Id="rId32" Type="http://schemas.openxmlformats.org/officeDocument/2006/relationships/tags" Target="../tags/tag58.xml"/><Relationship Id="rId31" Type="http://schemas.openxmlformats.org/officeDocument/2006/relationships/tags" Target="../tags/tag57.xml"/><Relationship Id="rId30" Type="http://schemas.openxmlformats.org/officeDocument/2006/relationships/tags" Target="../tags/tag56.xml"/><Relationship Id="rId3" Type="http://schemas.openxmlformats.org/officeDocument/2006/relationships/tags" Target="../tags/tag29.xml"/><Relationship Id="rId29" Type="http://schemas.openxmlformats.org/officeDocument/2006/relationships/tags" Target="../tags/tag55.xml"/><Relationship Id="rId28" Type="http://schemas.openxmlformats.org/officeDocument/2006/relationships/tags" Target="../tags/tag54.xml"/><Relationship Id="rId27" Type="http://schemas.openxmlformats.org/officeDocument/2006/relationships/tags" Target="../tags/tag53.xml"/><Relationship Id="rId26" Type="http://schemas.openxmlformats.org/officeDocument/2006/relationships/tags" Target="../tags/tag5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image" Target="../media/image7.jpeg"/><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tags" Target="../tags/tag77.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6" Type="http://schemas.openxmlformats.org/officeDocument/2006/relationships/notesSlide" Target="../notesSlides/notesSlide12.xml"/><Relationship Id="rId15" Type="http://schemas.openxmlformats.org/officeDocument/2006/relationships/slideLayout" Target="../slideLayouts/slideLayout7.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5" Type="http://schemas.openxmlformats.org/officeDocument/2006/relationships/notesSlide" Target="../notesSlides/notesSlide13.xml"/><Relationship Id="rId24" Type="http://schemas.openxmlformats.org/officeDocument/2006/relationships/slideLayout" Target="../slideLayouts/slideLayout7.xml"/><Relationship Id="rId23" Type="http://schemas.openxmlformats.org/officeDocument/2006/relationships/tags" Target="../tags/tag114.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image" Target="../media/image14.jpeg"/><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2" Type="http://schemas.openxmlformats.org/officeDocument/2006/relationships/notesSlide" Target="../notesSlides/notesSlide19.xml"/><Relationship Id="rId11" Type="http://schemas.openxmlformats.org/officeDocument/2006/relationships/slideLayout" Target="../slideLayouts/slideLayout7.xml"/><Relationship Id="rId10" Type="http://schemas.openxmlformats.org/officeDocument/2006/relationships/image" Target="../media/image15.jpeg"/><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3" Type="http://schemas.openxmlformats.org/officeDocument/2006/relationships/notesSlide" Target="../notesSlides/notesSlide20.xml"/><Relationship Id="rId12" Type="http://schemas.openxmlformats.org/officeDocument/2006/relationships/slideLayout" Target="../slideLayouts/slideLayout7.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146.xml"/><Relationship Id="rId2" Type="http://schemas.openxmlformats.org/officeDocument/2006/relationships/image" Target="../media/image16.png"/><Relationship Id="rId1" Type="http://schemas.openxmlformats.org/officeDocument/2006/relationships/tags" Target="../tags/tag145.xml"/></Relationships>
</file>

<file path=ppt/slides/_rels/slide2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1" Type="http://schemas.openxmlformats.org/officeDocument/2006/relationships/notesSlide" Target="../notesSlides/notesSlide22.xml"/><Relationship Id="rId20" Type="http://schemas.openxmlformats.org/officeDocument/2006/relationships/slideLayout" Target="../slideLayouts/slideLayout7.xml"/><Relationship Id="rId2" Type="http://schemas.openxmlformats.org/officeDocument/2006/relationships/image" Target="../media/image17.png"/><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7.xml"/></Relationships>
</file>

<file path=ppt/slides/_rels/slide23.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1" Type="http://schemas.openxmlformats.org/officeDocument/2006/relationships/notesSlide" Target="../notesSlides/notesSlide23.xml"/><Relationship Id="rId10" Type="http://schemas.openxmlformats.org/officeDocument/2006/relationships/slideLayout" Target="../slideLayouts/slideLayout7.xml"/><Relationship Id="rId1" Type="http://schemas.openxmlformats.org/officeDocument/2006/relationships/tags" Target="../tags/tag165.xml"/></Relationships>
</file>

<file path=ppt/slides/_rels/slide24.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tags" Target="../tags/tag177.xml"/><Relationship Id="rId39" Type="http://schemas.openxmlformats.org/officeDocument/2006/relationships/notesSlide" Target="../notesSlides/notesSlide24.xml"/><Relationship Id="rId38" Type="http://schemas.openxmlformats.org/officeDocument/2006/relationships/slideLayout" Target="../slideLayouts/slideLayout7.xml"/><Relationship Id="rId37" Type="http://schemas.openxmlformats.org/officeDocument/2006/relationships/tags" Target="../tags/tag202.xml"/><Relationship Id="rId36" Type="http://schemas.openxmlformats.org/officeDocument/2006/relationships/image" Target="../media/image25.svg"/><Relationship Id="rId35" Type="http://schemas.openxmlformats.org/officeDocument/2006/relationships/image" Target="../media/image24.png"/><Relationship Id="rId34" Type="http://schemas.openxmlformats.org/officeDocument/2006/relationships/tags" Target="../tags/tag201.xml"/><Relationship Id="rId33" Type="http://schemas.openxmlformats.org/officeDocument/2006/relationships/image" Target="../media/image23.svg"/><Relationship Id="rId32" Type="http://schemas.openxmlformats.org/officeDocument/2006/relationships/image" Target="../media/image22.png"/><Relationship Id="rId31" Type="http://schemas.openxmlformats.org/officeDocument/2006/relationships/tags" Target="../tags/tag200.xml"/><Relationship Id="rId30" Type="http://schemas.openxmlformats.org/officeDocument/2006/relationships/tags" Target="../tags/tag199.xml"/><Relationship Id="rId3" Type="http://schemas.openxmlformats.org/officeDocument/2006/relationships/tags" Target="../tags/tag176.xml"/><Relationship Id="rId29" Type="http://schemas.openxmlformats.org/officeDocument/2006/relationships/tags" Target="../tags/tag198.xml"/><Relationship Id="rId28" Type="http://schemas.openxmlformats.org/officeDocument/2006/relationships/tags" Target="../tags/tag197.xml"/><Relationship Id="rId27" Type="http://schemas.openxmlformats.org/officeDocument/2006/relationships/tags" Target="../tags/tag196.xml"/><Relationship Id="rId26" Type="http://schemas.openxmlformats.org/officeDocument/2006/relationships/tags" Target="../tags/tag195.xml"/><Relationship Id="rId25" Type="http://schemas.openxmlformats.org/officeDocument/2006/relationships/tags" Target="../tags/tag194.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tags" Target="../tags/tag175.xml"/><Relationship Id="rId19" Type="http://schemas.openxmlformats.org/officeDocument/2006/relationships/tags" Target="../tags/tag188.xml"/><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image" Target="../media/image21.svg"/><Relationship Id="rId13" Type="http://schemas.openxmlformats.org/officeDocument/2006/relationships/image" Target="../media/image20.png"/><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4.xml"/></Relationships>
</file>

<file path=ppt/slides/_rels/slide25.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7" Type="http://schemas.openxmlformats.org/officeDocument/2006/relationships/notesSlide" Target="../notesSlides/notesSlide25.xml"/><Relationship Id="rId26" Type="http://schemas.openxmlformats.org/officeDocument/2006/relationships/slideLayout" Target="../slideLayouts/slideLayout7.xml"/><Relationship Id="rId25" Type="http://schemas.openxmlformats.org/officeDocument/2006/relationships/tags" Target="../tags/tag221.xml"/><Relationship Id="rId24" Type="http://schemas.openxmlformats.org/officeDocument/2006/relationships/image" Target="../media/image31.svg"/><Relationship Id="rId23" Type="http://schemas.openxmlformats.org/officeDocument/2006/relationships/image" Target="../media/image30.png"/><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tags" Target="../tags/tag204.xml"/><Relationship Id="rId19" Type="http://schemas.openxmlformats.org/officeDocument/2006/relationships/image" Target="../media/image29.svg"/><Relationship Id="rId18" Type="http://schemas.openxmlformats.org/officeDocument/2006/relationships/image" Target="../media/image28.png"/><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image" Target="../media/image27.svg"/><Relationship Id="rId13" Type="http://schemas.openxmlformats.org/officeDocument/2006/relationships/image" Target="../media/image26.png"/><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26.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7" Type="http://schemas.openxmlformats.org/officeDocument/2006/relationships/notesSlide" Target="../notesSlides/notesSlide26.xml"/><Relationship Id="rId16" Type="http://schemas.openxmlformats.org/officeDocument/2006/relationships/slideLayout" Target="../slideLayouts/slideLayout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tags" Target="../tags/tag238.xml"/><Relationship Id="rId1" Type="http://schemas.openxmlformats.org/officeDocument/2006/relationships/tags" Target="../tags/tag237.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7.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image" Target="../media/image9.jpe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tags" Target="../tags/tag249.xml"/><Relationship Id="rId3" Type="http://schemas.openxmlformats.org/officeDocument/2006/relationships/image" Target="../media/image33.png"/><Relationship Id="rId2" Type="http://schemas.openxmlformats.org/officeDocument/2006/relationships/tags" Target="../tags/tag248.xml"/><Relationship Id="rId1" Type="http://schemas.openxmlformats.org/officeDocument/2006/relationships/tags" Target="../tags/tag247.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tags" Target="../tags/tag251.xml"/><Relationship Id="rId1" Type="http://schemas.openxmlformats.org/officeDocument/2006/relationships/tags" Target="../tags/tag250.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tags" Target="../tags/tag253.xml"/><Relationship Id="rId1" Type="http://schemas.openxmlformats.org/officeDocument/2006/relationships/tags" Target="../tags/tag25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tags" Target="../tags/tag254.xml"/></Relationships>
</file>

<file path=ppt/slides/_rels/slide34.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8" Type="http://schemas.openxmlformats.org/officeDocument/2006/relationships/notesSlide" Target="../notesSlides/notesSlide34.xml"/><Relationship Id="rId17" Type="http://schemas.openxmlformats.org/officeDocument/2006/relationships/slideLayout" Target="../slideLayouts/slideLayout7.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5.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37.png"/><Relationship Id="rId2" Type="http://schemas.openxmlformats.org/officeDocument/2006/relationships/tags" Target="../tags/tag272.xml"/><Relationship Id="rId1" Type="http://schemas.openxmlformats.org/officeDocument/2006/relationships/tags" Target="../tags/tag27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tags" Target="../tags/tag274.xml"/><Relationship Id="rId1" Type="http://schemas.openxmlformats.org/officeDocument/2006/relationships/tags" Target="../tags/tag273.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tags" Target="../tags/tag276.xml"/><Relationship Id="rId1" Type="http://schemas.openxmlformats.org/officeDocument/2006/relationships/tags" Target="../tags/tag275.xml"/></Relationships>
</file>

<file path=ppt/slides/_rels/slide3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0" Type="http://schemas.openxmlformats.org/officeDocument/2006/relationships/notesSlide" Target="../notesSlides/notesSlide38.xml"/><Relationship Id="rId2" Type="http://schemas.openxmlformats.org/officeDocument/2006/relationships/tags" Target="../tags/tag278.xml"/><Relationship Id="rId19" Type="http://schemas.openxmlformats.org/officeDocument/2006/relationships/slideLayout" Target="../slideLayouts/slideLayout7.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tags" Target="../tags/tag277.xml"/></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slideLayout" Target="../slideLayouts/slideLayout7.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7.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41.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5" Type="http://schemas.openxmlformats.org/officeDocument/2006/relationships/notesSlide" Target="../notesSlides/notesSlide41.xml"/><Relationship Id="rId14" Type="http://schemas.openxmlformats.org/officeDocument/2006/relationships/slideLayout" Target="../slideLayouts/slideLayout7.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42.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notesSlide" Target="../notesSlides/notesSlide42.xml"/><Relationship Id="rId13" Type="http://schemas.openxmlformats.org/officeDocument/2006/relationships/slideLayout" Target="../slideLayouts/slideLayout7.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43.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3" Type="http://schemas.openxmlformats.org/officeDocument/2006/relationships/notesSlide" Target="../notesSlides/notesSlide43.xml"/><Relationship Id="rId12" Type="http://schemas.openxmlformats.org/officeDocument/2006/relationships/slideLayout" Target="../slideLayouts/slideLayout7.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7.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45.xml.rels><?xml version="1.0" encoding="UTF-8" standalone="yes"?>
<Relationships xmlns="http://schemas.openxmlformats.org/package/2006/relationships"><Relationship Id="rId9" Type="http://schemas.openxmlformats.org/officeDocument/2006/relationships/image" Target="../media/image41.svg"/><Relationship Id="rId8" Type="http://schemas.openxmlformats.org/officeDocument/2006/relationships/image" Target="../media/image40.png"/><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5" Type="http://schemas.openxmlformats.org/officeDocument/2006/relationships/notesSlide" Target="../notesSlides/notesSlide45.xml"/><Relationship Id="rId24" Type="http://schemas.openxmlformats.org/officeDocument/2006/relationships/slideLayout" Target="../slideLayouts/slideLayout7.xml"/><Relationship Id="rId23" Type="http://schemas.openxmlformats.org/officeDocument/2006/relationships/tags" Target="../tags/tag360.xml"/><Relationship Id="rId22" Type="http://schemas.openxmlformats.org/officeDocument/2006/relationships/image" Target="../media/image45.svg"/><Relationship Id="rId21" Type="http://schemas.openxmlformats.org/officeDocument/2006/relationships/image" Target="../media/image44.png"/><Relationship Id="rId20" Type="http://schemas.openxmlformats.org/officeDocument/2006/relationships/tags" Target="../tags/tag359.xml"/><Relationship Id="rId2" Type="http://schemas.openxmlformats.org/officeDocument/2006/relationships/tags" Target="../tags/tag345.xml"/><Relationship Id="rId19" Type="http://schemas.openxmlformats.org/officeDocument/2006/relationships/tags" Target="../tags/tag358.xml"/><Relationship Id="rId18" Type="http://schemas.openxmlformats.org/officeDocument/2006/relationships/tags" Target="../tags/tag357.xml"/><Relationship Id="rId17" Type="http://schemas.openxmlformats.org/officeDocument/2006/relationships/image" Target="../media/image43.svg"/><Relationship Id="rId16" Type="http://schemas.openxmlformats.org/officeDocument/2006/relationships/image" Target="../media/image42.png"/><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4.xml"/></Relationships>
</file>

<file path=ppt/slides/_rels/slide46.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tags" Target="../tags/tag362.xml"/><Relationship Id="rId3" Type="http://schemas.openxmlformats.org/officeDocument/2006/relationships/image" Target="../media/image47.svg"/><Relationship Id="rId29" Type="http://schemas.openxmlformats.org/officeDocument/2006/relationships/notesSlide" Target="../notesSlides/notesSlide46.xml"/><Relationship Id="rId28" Type="http://schemas.openxmlformats.org/officeDocument/2006/relationships/slideLayout" Target="../slideLayouts/slideLayout7.xml"/><Relationship Id="rId27" Type="http://schemas.openxmlformats.org/officeDocument/2006/relationships/tags" Target="../tags/tag382.xml"/><Relationship Id="rId26" Type="http://schemas.openxmlformats.org/officeDocument/2006/relationships/tags" Target="../tags/tag381.xml"/><Relationship Id="rId25" Type="http://schemas.openxmlformats.org/officeDocument/2006/relationships/image" Target="../media/image50.jpeg"/><Relationship Id="rId24" Type="http://schemas.openxmlformats.org/officeDocument/2006/relationships/tags" Target="../tags/tag380.xml"/><Relationship Id="rId23" Type="http://schemas.openxmlformats.org/officeDocument/2006/relationships/tags" Target="../tags/tag379.xml"/><Relationship Id="rId22" Type="http://schemas.openxmlformats.org/officeDocument/2006/relationships/tags" Target="../tags/tag378.xml"/><Relationship Id="rId21" Type="http://schemas.openxmlformats.org/officeDocument/2006/relationships/tags" Target="../tags/tag377.xml"/><Relationship Id="rId20" Type="http://schemas.openxmlformats.org/officeDocument/2006/relationships/tags" Target="../tags/tag376.xml"/><Relationship Id="rId2" Type="http://schemas.openxmlformats.org/officeDocument/2006/relationships/image" Target="../media/image46.png"/><Relationship Id="rId19" Type="http://schemas.openxmlformats.org/officeDocument/2006/relationships/tags" Target="../tags/tag375.xml"/><Relationship Id="rId18" Type="http://schemas.openxmlformats.org/officeDocument/2006/relationships/tags" Target="../tags/tag374.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61.xml"/></Relationships>
</file>

<file path=ppt/slides/_rels/slide47.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6" Type="http://schemas.openxmlformats.org/officeDocument/2006/relationships/notesSlide" Target="../notesSlides/notesSlide47.xml"/><Relationship Id="rId15" Type="http://schemas.openxmlformats.org/officeDocument/2006/relationships/slideLayout" Target="../slideLayouts/slideLayout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tags" Target="../tags/tag383.xml"/></Relationships>
</file>

<file path=ppt/slides/_rels/slide48.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tags" Target="../tags/tag398.xml"/><Relationship Id="rId3" Type="http://schemas.openxmlformats.org/officeDocument/2006/relationships/image" Target="../media/image47.svg"/><Relationship Id="rId2" Type="http://schemas.openxmlformats.org/officeDocument/2006/relationships/image" Target="../media/image46.png"/><Relationship Id="rId17" Type="http://schemas.openxmlformats.org/officeDocument/2006/relationships/notesSlide" Target="../notesSlides/notesSlide48.xml"/><Relationship Id="rId16" Type="http://schemas.openxmlformats.org/officeDocument/2006/relationships/slideLayout" Target="../slideLayouts/slideLayout7.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image" Target="../media/image50.jpeg"/><Relationship Id="rId1" Type="http://schemas.openxmlformats.org/officeDocument/2006/relationships/tags" Target="../tags/tag397.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7.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image" Target="../media/image51.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image" Target="../media/image52.jpeg"/><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1" Type="http://schemas.openxmlformats.org/officeDocument/2006/relationships/notesSlide" Target="../notesSlides/notesSlide50.xml"/><Relationship Id="rId10" Type="http://schemas.openxmlformats.org/officeDocument/2006/relationships/slideLayout" Target="../slideLayouts/slideLayout7.xml"/><Relationship Id="rId1" Type="http://schemas.openxmlformats.org/officeDocument/2006/relationships/tags" Target="../tags/tag409.xml"/></Relationships>
</file>

<file path=ppt/slides/_rels/slide51.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image" Target="../media/image54.png"/><Relationship Id="rId11" Type="http://schemas.openxmlformats.org/officeDocument/2006/relationships/notesSlide" Target="../notesSlides/notesSlide51.xml"/><Relationship Id="rId10" Type="http://schemas.openxmlformats.org/officeDocument/2006/relationships/slideLayout" Target="../slideLayouts/slideLayout7.xml"/><Relationship Id="rId1" Type="http://schemas.openxmlformats.org/officeDocument/2006/relationships/tags" Target="../tags/tag416.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5.png"/><Relationship Id="rId7" Type="http://schemas.openxmlformats.org/officeDocument/2006/relationships/image" Target="../media/image53.jpeg"/><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0" Type="http://schemas.openxmlformats.org/officeDocument/2006/relationships/notesSlide" Target="../notesSlides/notesSlide52.xml"/><Relationship Id="rId1" Type="http://schemas.openxmlformats.org/officeDocument/2006/relationships/tags" Target="../tags/tag423.xml"/></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6.jpeg"/><Relationship Id="rId7" Type="http://schemas.openxmlformats.org/officeDocument/2006/relationships/image" Target="../media/image53.jpeg"/><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0" Type="http://schemas.openxmlformats.org/officeDocument/2006/relationships/notesSlide" Target="../notesSlides/notesSlide53.xml"/><Relationship Id="rId1" Type="http://schemas.openxmlformats.org/officeDocument/2006/relationships/tags" Target="../tags/tag429.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7.jpeg"/><Relationship Id="rId7" Type="http://schemas.openxmlformats.org/officeDocument/2006/relationships/image" Target="../media/image53.jpeg"/><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0" Type="http://schemas.openxmlformats.org/officeDocument/2006/relationships/notesSlide" Target="../notesSlides/notesSlide54.xml"/><Relationship Id="rId1" Type="http://schemas.openxmlformats.org/officeDocument/2006/relationships/tags" Target="../tags/tag435.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8.png"/><Relationship Id="rId7" Type="http://schemas.openxmlformats.org/officeDocument/2006/relationships/image" Target="../media/image53.jpeg"/><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0" Type="http://schemas.openxmlformats.org/officeDocument/2006/relationships/notesSlide" Target="../notesSlides/notesSlide55.xml"/><Relationship Id="rId1" Type="http://schemas.openxmlformats.org/officeDocument/2006/relationships/tags" Target="../tags/tag441.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9.jpeg"/><Relationship Id="rId7" Type="http://schemas.openxmlformats.org/officeDocument/2006/relationships/image" Target="../media/image53.jpeg"/><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0" Type="http://schemas.openxmlformats.org/officeDocument/2006/relationships/notesSlide" Target="../notesSlides/notesSlide56.xml"/><Relationship Id="rId1" Type="http://schemas.openxmlformats.org/officeDocument/2006/relationships/tags" Target="../tags/tag447.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3.jpeg"/><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0" Type="http://schemas.openxmlformats.org/officeDocument/2006/relationships/notesSlide" Target="../notesSlides/notesSlide57.xml"/><Relationship Id="rId1" Type="http://schemas.openxmlformats.org/officeDocument/2006/relationships/image" Target="../media/image60.jpeg"/></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image" Target="../media/image61.jpeg"/><Relationship Id="rId2" Type="http://schemas.openxmlformats.org/officeDocument/2006/relationships/tags" Target="../tags/tag460.xml"/><Relationship Id="rId10" Type="http://schemas.openxmlformats.org/officeDocument/2006/relationships/notesSlide" Target="../notesSlides/notesSlide58.xml"/><Relationship Id="rId1" Type="http://schemas.openxmlformats.org/officeDocument/2006/relationships/tags" Target="../tags/tag459.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7.xml"/><Relationship Id="rId3" Type="http://schemas.openxmlformats.org/officeDocument/2006/relationships/image" Target="../media/image62.jpeg"/><Relationship Id="rId2" Type="http://schemas.openxmlformats.org/officeDocument/2006/relationships/tags" Target="../tags/tag467.xml"/><Relationship Id="rId1" Type="http://schemas.openxmlformats.org/officeDocument/2006/relationships/tags" Target="../tags/tag466.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tags" Target="../tags/tag13.xml"/><Relationship Id="rId1" Type="http://schemas.openxmlformats.org/officeDocument/2006/relationships/tags" Target="../tags/tag12.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7.xml"/><Relationship Id="rId3" Type="http://schemas.openxmlformats.org/officeDocument/2006/relationships/image" Target="../media/image63.jpeg"/><Relationship Id="rId2" Type="http://schemas.openxmlformats.org/officeDocument/2006/relationships/tags" Target="../tags/tag469.xml"/><Relationship Id="rId1" Type="http://schemas.openxmlformats.org/officeDocument/2006/relationships/tags" Target="../tags/tag468.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7.xml"/><Relationship Id="rId4" Type="http://schemas.openxmlformats.org/officeDocument/2006/relationships/tags" Target="../tags/tag472.xml"/><Relationship Id="rId3" Type="http://schemas.openxmlformats.org/officeDocument/2006/relationships/image" Target="../media/image64.jpeg"/><Relationship Id="rId2" Type="http://schemas.openxmlformats.org/officeDocument/2006/relationships/tags" Target="../tags/tag471.xml"/><Relationship Id="rId1" Type="http://schemas.openxmlformats.org/officeDocument/2006/relationships/tags" Target="../tags/tag470.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7.xml"/><Relationship Id="rId3" Type="http://schemas.openxmlformats.org/officeDocument/2006/relationships/image" Target="../media/image65.jpeg"/><Relationship Id="rId2" Type="http://schemas.openxmlformats.org/officeDocument/2006/relationships/tags" Target="../tags/tag474.xml"/><Relationship Id="rId1" Type="http://schemas.openxmlformats.org/officeDocument/2006/relationships/tags" Target="../tags/tag473.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7.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image" Target="../media/image9.jpe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64.xml"/><Relationship Id="rId5" Type="http://schemas.openxmlformats.org/officeDocument/2006/relationships/slideLayout" Target="../slideLayouts/slideLayout7.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483.xml"/></Relationships>
</file>

<file path=ppt/slides/_rels/slide7.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2" Type="http://schemas.openxmlformats.org/officeDocument/2006/relationships/notesSlide" Target="../notesSlides/notesSlide7.xml"/><Relationship Id="rId11" Type="http://schemas.openxmlformats.org/officeDocument/2006/relationships/slideLayout" Target="../slideLayouts/slideLayout7.xml"/><Relationship Id="rId10" Type="http://schemas.openxmlformats.org/officeDocument/2006/relationships/tags" Target="../tags/tag23.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1" name="文本框 20"/>
          <p:cNvSpPr txBox="1"/>
          <p:nvPr/>
        </p:nvSpPr>
        <p:spPr>
          <a:xfrm>
            <a:off x="6887845" y="1800225"/>
            <a:ext cx="4740275" cy="2553335"/>
          </a:xfrm>
          <a:prstGeom prst="rect">
            <a:avLst/>
          </a:prstGeom>
          <a:noFill/>
        </p:spPr>
        <p:txBody>
          <a:bodyPr wrap="square" rtlCol="0">
            <a:spAutoFit/>
          </a:bodyPr>
          <a:lstStyle/>
          <a:p>
            <a:r>
              <a:rPr lang="zh-CN" altLang="en-US" sz="8000" dirty="0">
                <a:solidFill>
                  <a:schemeClr val="bg1"/>
                </a:solidFill>
                <a:latin typeface="思源黑体 CN Light" panose="020B0300000000000000" pitchFamily="34" charset="-122"/>
                <a:ea typeface="思源黑体 CN Light" panose="020B0300000000000000" pitchFamily="34" charset="-122"/>
              </a:rPr>
              <a:t>室内设计</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a:p>
            <a:r>
              <a:rPr lang="zh-CN" altLang="en-US" sz="8000" dirty="0">
                <a:solidFill>
                  <a:schemeClr val="bg1"/>
                </a:solidFill>
                <a:latin typeface="思源黑体 CN Light" panose="020B0300000000000000" pitchFamily="34" charset="-122"/>
                <a:ea typeface="思源黑体 CN Light" panose="020B0300000000000000" pitchFamily="34" charset="-122"/>
              </a:rPr>
              <a:t>谈单技巧</a:t>
            </a:r>
            <a:endParaRPr lang="zh-CN" altLang="en-US" sz="80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6887845" y="540034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887845" y="4607947"/>
            <a:ext cx="2688299" cy="420370"/>
          </a:xfrm>
          <a:prstGeom prst="rect">
            <a:avLst/>
          </a:prstGeom>
          <a:noFill/>
        </p:spPr>
        <p:txBody>
          <a:bodyPr wrap="square" rtlCol="0">
            <a:spAutoFit/>
          </a:bodyPr>
          <a:lstStyle/>
          <a:p>
            <a:pPr algn="l" defTabSz="1625600"/>
            <a:r>
              <a:rPr lang="zh-CN" altLang="en-US" sz="2135" dirty="0">
                <a:solidFill>
                  <a:prstClr val="white"/>
                </a:solidFill>
                <a:latin typeface="思源黑体 CN Light" panose="020B0300000000000000" pitchFamily="34" charset="-122"/>
                <a:ea typeface="思源黑体 CN Light" panose="020B0300000000000000" pitchFamily="34" charset="-122"/>
              </a:rPr>
              <a:t>主讲教师：</a:t>
            </a:r>
            <a:endParaRPr lang="zh-CN" altLang="en-US" sz="2135"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六、客户关系的确定</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29" name="组合 28"/>
          <p:cNvGrpSpPr/>
          <p:nvPr/>
        </p:nvGrpSpPr>
        <p:grpSpPr>
          <a:xfrm>
            <a:off x="702945" y="1910080"/>
            <a:ext cx="10786110" cy="4556760"/>
            <a:chOff x="1291" y="3120"/>
            <a:chExt cx="16986" cy="7176"/>
          </a:xfrm>
        </p:grpSpPr>
        <p:pic>
          <p:nvPicPr>
            <p:cNvPr id="9" name="图片 8"/>
            <p:cNvPicPr>
              <a:picLocks noChangeAspect="1"/>
            </p:cNvPicPr>
            <p:nvPr>
              <p:custDataLst>
                <p:tags r:id="rId1"/>
              </p:custDataLst>
            </p:nvPr>
          </p:nvPicPr>
          <p:blipFill rotWithShape="1">
            <a:blip r:embed="rId2"/>
            <a:srcRect/>
            <a:stretch>
              <a:fillRect/>
            </a:stretch>
          </p:blipFill>
          <p:spPr>
            <a:xfrm>
              <a:off x="8108" y="4279"/>
              <a:ext cx="2992" cy="5227"/>
            </a:xfrm>
            <a:prstGeom prst="rect">
              <a:avLst/>
            </a:prstGeom>
          </p:spPr>
        </p:pic>
        <p:sp>
          <p:nvSpPr>
            <p:cNvPr id="72" name="椭圆 71"/>
            <p:cNvSpPr/>
            <p:nvPr>
              <p:custDataLst>
                <p:tags r:id="rId3"/>
              </p:custDataLst>
            </p:nvPr>
          </p:nvSpPr>
          <p:spPr>
            <a:xfrm>
              <a:off x="11809" y="4970"/>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dirty="0">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82" name="椭圆 81"/>
            <p:cNvSpPr/>
            <p:nvPr>
              <p:custDataLst>
                <p:tags r:id="rId4"/>
              </p:custDataLst>
            </p:nvPr>
          </p:nvSpPr>
          <p:spPr>
            <a:xfrm>
              <a:off x="11809" y="7004"/>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63" name="椭圆 62"/>
            <p:cNvSpPr/>
            <p:nvPr>
              <p:custDataLst>
                <p:tags r:id="rId5"/>
              </p:custDataLst>
            </p:nvPr>
          </p:nvSpPr>
          <p:spPr>
            <a:xfrm>
              <a:off x="11809" y="3152"/>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88" name="椭圆 87"/>
            <p:cNvSpPr/>
            <p:nvPr>
              <p:custDataLst>
                <p:tags r:id="rId6"/>
              </p:custDataLst>
            </p:nvPr>
          </p:nvSpPr>
          <p:spPr>
            <a:xfrm>
              <a:off x="6246" y="3149"/>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89" name="Freeform 158"/>
            <p:cNvSpPr>
              <a:spLocks noEditPoints="1"/>
            </p:cNvSpPr>
            <p:nvPr>
              <p:custDataLst>
                <p:tags r:id="rId7"/>
              </p:custDataLst>
            </p:nvPr>
          </p:nvSpPr>
          <p:spPr bwMode="auto">
            <a:xfrm>
              <a:off x="6585" y="3524"/>
              <a:ext cx="505" cy="433"/>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1E1E1E"/>
            </a:solidFill>
            <a:ln w="9525">
              <a:noFill/>
              <a:round/>
            </a:ln>
            <a:effectLst/>
          </p:spPr>
          <p:txBody>
            <a:bodyPr vert="horz" wrap="square" lIns="91440" tIns="45720" rIns="91440" bIns="45720" numCol="1" anchor="t" anchorCtr="0" compatLnSpc="1"/>
            <a:lstStyle/>
            <a:p>
              <a:endParaRPr lang="en-US" dirty="0">
                <a:sym typeface="Arial" panose="020B0604020202020204" pitchFamily="34" charset="0"/>
              </a:endParaRPr>
            </a:p>
          </p:txBody>
        </p:sp>
        <p:sp>
          <p:nvSpPr>
            <p:cNvPr id="91" name="椭圆 90"/>
            <p:cNvSpPr/>
            <p:nvPr>
              <p:custDataLst>
                <p:tags r:id="rId8"/>
              </p:custDataLst>
            </p:nvPr>
          </p:nvSpPr>
          <p:spPr>
            <a:xfrm>
              <a:off x="6246" y="4962"/>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dirty="0">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93" name="Freeform 13"/>
            <p:cNvSpPr/>
            <p:nvPr>
              <p:custDataLst>
                <p:tags r:id="rId9"/>
              </p:custDataLst>
            </p:nvPr>
          </p:nvSpPr>
          <p:spPr bwMode="auto">
            <a:xfrm>
              <a:off x="6599" y="5717"/>
              <a:ext cx="476" cy="53"/>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4" name="Freeform 14"/>
            <p:cNvSpPr/>
            <p:nvPr>
              <p:custDataLst>
                <p:tags r:id="rId10"/>
              </p:custDataLst>
            </p:nvPr>
          </p:nvSpPr>
          <p:spPr bwMode="auto">
            <a:xfrm>
              <a:off x="6658" y="5524"/>
              <a:ext cx="56" cy="165"/>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5" name="Freeform 15"/>
            <p:cNvSpPr/>
            <p:nvPr>
              <p:custDataLst>
                <p:tags r:id="rId11"/>
              </p:custDataLst>
            </p:nvPr>
          </p:nvSpPr>
          <p:spPr bwMode="auto">
            <a:xfrm>
              <a:off x="6760" y="5524"/>
              <a:ext cx="53" cy="165"/>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6" name="Freeform 16"/>
            <p:cNvSpPr/>
            <p:nvPr>
              <p:custDataLst>
                <p:tags r:id="rId12"/>
              </p:custDataLst>
            </p:nvPr>
          </p:nvSpPr>
          <p:spPr bwMode="auto">
            <a:xfrm>
              <a:off x="6861" y="5524"/>
              <a:ext cx="53" cy="165"/>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7" name="Freeform 17"/>
            <p:cNvSpPr/>
            <p:nvPr>
              <p:custDataLst>
                <p:tags r:id="rId13"/>
              </p:custDataLst>
            </p:nvPr>
          </p:nvSpPr>
          <p:spPr bwMode="auto">
            <a:xfrm>
              <a:off x="6960" y="5524"/>
              <a:ext cx="56" cy="165"/>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8" name="Freeform 18"/>
            <p:cNvSpPr/>
            <p:nvPr>
              <p:custDataLst>
                <p:tags r:id="rId14"/>
              </p:custDataLst>
            </p:nvPr>
          </p:nvSpPr>
          <p:spPr bwMode="auto">
            <a:xfrm>
              <a:off x="6689" y="5337"/>
              <a:ext cx="294" cy="88"/>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99" name="Freeform 19"/>
            <p:cNvSpPr/>
            <p:nvPr>
              <p:custDataLst>
                <p:tags r:id="rId15"/>
              </p:custDataLst>
            </p:nvPr>
          </p:nvSpPr>
          <p:spPr bwMode="auto">
            <a:xfrm>
              <a:off x="6626" y="5454"/>
              <a:ext cx="420" cy="56"/>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ym typeface="Arial" panose="020B0604020202020204" pitchFamily="34" charset="0"/>
              </a:endParaRPr>
            </a:p>
          </p:txBody>
        </p:sp>
        <p:sp>
          <p:nvSpPr>
            <p:cNvPr id="101" name="椭圆 100"/>
            <p:cNvSpPr/>
            <p:nvPr>
              <p:custDataLst>
                <p:tags r:id="rId16"/>
              </p:custDataLst>
            </p:nvPr>
          </p:nvSpPr>
          <p:spPr>
            <a:xfrm>
              <a:off x="6246" y="6997"/>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102" name="Freeform 116"/>
            <p:cNvSpPr>
              <a:spLocks noEditPoints="1"/>
            </p:cNvSpPr>
            <p:nvPr>
              <p:custDataLst>
                <p:tags r:id="rId17"/>
              </p:custDataLst>
            </p:nvPr>
          </p:nvSpPr>
          <p:spPr bwMode="auto">
            <a:xfrm>
              <a:off x="6569" y="7372"/>
              <a:ext cx="536" cy="43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1E1E1E"/>
            </a:solidFill>
            <a:ln w="9525">
              <a:noFill/>
              <a:round/>
            </a:ln>
            <a:effectLst/>
          </p:spPr>
          <p:txBody>
            <a:bodyPr vert="horz" wrap="square" lIns="91440" tIns="45720" rIns="91440" bIns="45720" numCol="1" anchor="t" anchorCtr="0" compatLnSpc="1"/>
            <a:lstStyle/>
            <a:p>
              <a:endParaRPr lang="en-US" dirty="0">
                <a:sym typeface="Arial" panose="020B0604020202020204" pitchFamily="34" charset="0"/>
              </a:endParaRPr>
            </a:p>
          </p:txBody>
        </p:sp>
        <p:sp>
          <p:nvSpPr>
            <p:cNvPr id="47" name="椭圆 46"/>
            <p:cNvSpPr/>
            <p:nvPr>
              <p:custDataLst>
                <p:tags r:id="rId18"/>
              </p:custDataLst>
            </p:nvPr>
          </p:nvSpPr>
          <p:spPr>
            <a:xfrm>
              <a:off x="11809" y="9007"/>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52" name="椭圆 51"/>
            <p:cNvSpPr/>
            <p:nvPr>
              <p:custDataLst>
                <p:tags r:id="rId19"/>
              </p:custDataLst>
            </p:nvPr>
          </p:nvSpPr>
          <p:spPr>
            <a:xfrm>
              <a:off x="6246" y="9002"/>
              <a:ext cx="1182" cy="1182"/>
            </a:xfrm>
            <a:prstGeom prst="ellipse">
              <a:avLst/>
            </a:prstGeom>
            <a:solidFill>
              <a:srgbClr val="CCC6B0"/>
            </a:solidFill>
            <a:ln w="12700" cap="flat" cmpd="sng" algn="ctr">
              <a:noFill/>
              <a:prstDash val="solid"/>
              <a:miter lim="800000"/>
            </a:ln>
            <a:effectLst/>
          </p:spPr>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67" name="Freeform 73"/>
            <p:cNvSpPr>
              <a:spLocks noEditPoints="1"/>
            </p:cNvSpPr>
            <p:nvPr>
              <p:custDataLst>
                <p:tags r:id="rId20"/>
              </p:custDataLst>
            </p:nvPr>
          </p:nvSpPr>
          <p:spPr bwMode="auto">
            <a:xfrm>
              <a:off x="6592" y="9196"/>
              <a:ext cx="424" cy="794"/>
            </a:xfrm>
            <a:custGeom>
              <a:avLst/>
              <a:gdLst>
                <a:gd name="T0" fmla="*/ 245744 w 96"/>
                <a:gd name="T1" fmla="*/ 0 h 180"/>
                <a:gd name="T2" fmla="*/ 45508 w 96"/>
                <a:gd name="T3" fmla="*/ 0 h 180"/>
                <a:gd name="T4" fmla="*/ 0 w 96"/>
                <a:gd name="T5" fmla="*/ 45400 h 180"/>
                <a:gd name="T6" fmla="*/ 0 w 96"/>
                <a:gd name="T7" fmla="*/ 499400 h 180"/>
                <a:gd name="T8" fmla="*/ 45508 w 96"/>
                <a:gd name="T9" fmla="*/ 544800 h 180"/>
                <a:gd name="T10" fmla="*/ 245744 w 96"/>
                <a:gd name="T11" fmla="*/ 544800 h 180"/>
                <a:gd name="T12" fmla="*/ 291252 w 96"/>
                <a:gd name="T13" fmla="*/ 499400 h 180"/>
                <a:gd name="T14" fmla="*/ 291252 w 96"/>
                <a:gd name="T15" fmla="*/ 45400 h 180"/>
                <a:gd name="T16" fmla="*/ 245744 w 96"/>
                <a:gd name="T17" fmla="*/ 0 h 180"/>
                <a:gd name="T18" fmla="*/ 118321 w 96"/>
                <a:gd name="T19" fmla="*/ 36320 h 180"/>
                <a:gd name="T20" fmla="*/ 172931 w 96"/>
                <a:gd name="T21" fmla="*/ 36320 h 180"/>
                <a:gd name="T22" fmla="*/ 182033 w 96"/>
                <a:gd name="T23" fmla="*/ 45400 h 180"/>
                <a:gd name="T24" fmla="*/ 172931 w 96"/>
                <a:gd name="T25" fmla="*/ 54480 h 180"/>
                <a:gd name="T26" fmla="*/ 118321 w 96"/>
                <a:gd name="T27" fmla="*/ 54480 h 180"/>
                <a:gd name="T28" fmla="*/ 109220 w 96"/>
                <a:gd name="T29" fmla="*/ 45400 h 180"/>
                <a:gd name="T30" fmla="*/ 118321 w 96"/>
                <a:gd name="T31" fmla="*/ 36320 h 180"/>
                <a:gd name="T32" fmla="*/ 145626 w 96"/>
                <a:gd name="T33" fmla="*/ 526640 h 180"/>
                <a:gd name="T34" fmla="*/ 118321 w 96"/>
                <a:gd name="T35" fmla="*/ 499400 h 180"/>
                <a:gd name="T36" fmla="*/ 145626 w 96"/>
                <a:gd name="T37" fmla="*/ 472160 h 180"/>
                <a:gd name="T38" fmla="*/ 172931 w 96"/>
                <a:gd name="T39" fmla="*/ 499400 h 180"/>
                <a:gd name="T40" fmla="*/ 145626 w 96"/>
                <a:gd name="T41" fmla="*/ 526640 h 180"/>
                <a:gd name="T42" fmla="*/ 273049 w 96"/>
                <a:gd name="T43" fmla="*/ 454000 h 180"/>
                <a:gd name="T44" fmla="*/ 18203 w 96"/>
                <a:gd name="T45" fmla="*/ 454000 h 180"/>
                <a:gd name="T46" fmla="*/ 18203 w 96"/>
                <a:gd name="T47" fmla="*/ 90800 h 180"/>
                <a:gd name="T48" fmla="*/ 273049 w 96"/>
                <a:gd name="T49" fmla="*/ 90800 h 180"/>
                <a:gd name="T50" fmla="*/ 273049 w 96"/>
                <a:gd name="T51" fmla="*/ 454000 h 1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1E1E1E">
                <a:alpha val="70195"/>
              </a:srgbClr>
            </a:solidFill>
            <a:ln>
              <a:noFill/>
            </a:ln>
          </p:spPr>
          <p:txBody>
            <a:bodyPr lIns="121920" tIns="60960" rIns="121920" bIns="60960"/>
            <a:lstStyle/>
            <a:p>
              <a:endParaRPr lang="zh-CN" altLang="en-US"/>
            </a:p>
          </p:txBody>
        </p:sp>
        <p:sp>
          <p:nvSpPr>
            <p:cNvPr id="12" name="文本框 11"/>
            <p:cNvSpPr txBox="1"/>
            <p:nvPr>
              <p:custDataLst>
                <p:tags r:id="rId21"/>
              </p:custDataLst>
            </p:nvPr>
          </p:nvSpPr>
          <p:spPr>
            <a:xfrm>
              <a:off x="13267" y="3456"/>
              <a:ext cx="5010" cy="628"/>
            </a:xfrm>
            <a:prstGeom prst="rect">
              <a:avLst/>
            </a:prstGeom>
          </p:spPr>
          <p:txBody>
            <a:bodyPr wrap="square">
              <a:spAutoFit/>
            </a:bodyPr>
            <a:lstStyle>
              <a:defPPr>
                <a:defRPr lang="zh-CN"/>
              </a:defPPr>
              <a:lvl1pPr>
                <a:defRPr sz="2800" i="1">
                  <a:cs typeface="+mn-ea"/>
                </a:defRPr>
              </a:lvl1pPr>
            </a:lstStyle>
            <a:p>
              <a:r>
                <a:rPr lang="en-US" altLang="zh-CN" sz="2000">
                  <a:latin typeface="Arial" panose="020B0604020202020204" pitchFamily="34" charset="0"/>
                  <a:ea typeface="+mn-ea"/>
                  <a:cs typeface="+mn-ea"/>
                </a:rPr>
                <a:t>购买欲望强烈、购买力大</a:t>
              </a:r>
              <a:endParaRPr lang="en-US" altLang="zh-CN" sz="2000">
                <a:latin typeface="Arial" panose="020B0604020202020204" pitchFamily="34" charset="0"/>
                <a:ea typeface="+mn-ea"/>
                <a:cs typeface="+mn-ea"/>
              </a:endParaRPr>
            </a:p>
          </p:txBody>
        </p:sp>
        <p:sp>
          <p:nvSpPr>
            <p:cNvPr id="14" name="文本框 13"/>
            <p:cNvSpPr txBox="1"/>
            <p:nvPr>
              <p:custDataLst>
                <p:tags r:id="rId22"/>
              </p:custDataLst>
            </p:nvPr>
          </p:nvSpPr>
          <p:spPr>
            <a:xfrm>
              <a:off x="13267" y="5062"/>
              <a:ext cx="5010" cy="1113"/>
            </a:xfrm>
            <a:prstGeom prst="rect">
              <a:avLst/>
            </a:prstGeom>
          </p:spPr>
          <p:txBody>
            <a:bodyPr wrap="square">
              <a:spAutoFit/>
            </a:bodyPr>
            <a:lstStyle>
              <a:defPPr>
                <a:defRPr lang="zh-CN"/>
              </a:defPPr>
              <a:lvl1pPr>
                <a:defRPr sz="2800" i="1">
                  <a:cs typeface="+mn-ea"/>
                </a:defRPr>
              </a:lvl1pPr>
            </a:lstStyle>
            <a:p>
              <a:r>
                <a:rPr lang="en-US" altLang="zh-CN" sz="2000">
                  <a:latin typeface="Arial" panose="020B0604020202020204" pitchFamily="34" charset="0"/>
                  <a:ea typeface="+mn-ea"/>
                  <a:cs typeface="+mn-ea"/>
                </a:rPr>
                <a:t>能够保证企业盈利，对价格的敏感度低</a:t>
              </a:r>
              <a:endParaRPr lang="en-US" altLang="zh-CN" sz="2000">
                <a:latin typeface="Arial" panose="020B0604020202020204" pitchFamily="34" charset="0"/>
                <a:ea typeface="+mn-ea"/>
                <a:cs typeface="+mn-ea"/>
              </a:endParaRPr>
            </a:p>
          </p:txBody>
        </p:sp>
        <p:sp>
          <p:nvSpPr>
            <p:cNvPr id="17" name="文本框 16"/>
            <p:cNvSpPr txBox="1"/>
            <p:nvPr>
              <p:custDataLst>
                <p:tags r:id="rId23"/>
              </p:custDataLst>
            </p:nvPr>
          </p:nvSpPr>
          <p:spPr>
            <a:xfrm>
              <a:off x="13267" y="9071"/>
              <a:ext cx="5010" cy="1113"/>
            </a:xfrm>
            <a:prstGeom prst="rect">
              <a:avLst/>
            </a:prstGeom>
          </p:spPr>
          <p:txBody>
            <a:bodyPr wrap="square">
              <a:spAutoFit/>
            </a:bodyPr>
            <a:lstStyle>
              <a:defPPr>
                <a:defRPr lang="zh-CN"/>
              </a:defPPr>
              <a:lvl1pPr>
                <a:defRPr sz="2800" i="1">
                  <a:cs typeface="+mn-ea"/>
                </a:defRPr>
              </a:lvl1pPr>
            </a:lstStyle>
            <a:p>
              <a:r>
                <a:rPr lang="en-US" altLang="zh-CN" sz="2000">
                  <a:latin typeface="Arial" panose="020B0604020202020204" pitchFamily="34" charset="0"/>
                  <a:ea typeface="+mn-ea"/>
                  <a:cs typeface="+mn-ea"/>
                </a:rPr>
                <a:t>愿意与企业建立长期的伙伴关系</a:t>
              </a:r>
              <a:endParaRPr lang="en-US" altLang="zh-CN" sz="2000">
                <a:latin typeface="Arial" panose="020B0604020202020204" pitchFamily="34" charset="0"/>
                <a:ea typeface="+mn-ea"/>
                <a:cs typeface="+mn-ea"/>
              </a:endParaRPr>
            </a:p>
          </p:txBody>
        </p:sp>
        <p:sp>
          <p:nvSpPr>
            <p:cNvPr id="20" name="文本框 19"/>
            <p:cNvSpPr txBox="1"/>
            <p:nvPr>
              <p:custDataLst>
                <p:tags r:id="rId24"/>
              </p:custDataLst>
            </p:nvPr>
          </p:nvSpPr>
          <p:spPr>
            <a:xfrm>
              <a:off x="13267" y="7293"/>
              <a:ext cx="5010" cy="628"/>
            </a:xfrm>
            <a:prstGeom prst="rect">
              <a:avLst/>
            </a:prstGeom>
          </p:spPr>
          <p:txBody>
            <a:bodyPr wrap="square">
              <a:spAutoFit/>
            </a:bodyPr>
            <a:lstStyle>
              <a:defPPr>
                <a:defRPr lang="zh-CN"/>
              </a:defPPr>
              <a:lvl1pPr>
                <a:defRPr sz="2800" i="1">
                  <a:cs typeface="+mn-ea"/>
                </a:defRPr>
              </a:lvl1pPr>
            </a:lstStyle>
            <a:p>
              <a:r>
                <a:rPr lang="en-US" altLang="zh-CN" sz="2000">
                  <a:latin typeface="Arial" panose="020B0604020202020204" pitchFamily="34" charset="0"/>
                  <a:ea typeface="+mn-ea"/>
                  <a:cs typeface="+mn-ea"/>
                </a:rPr>
                <a:t>服务成本低</a:t>
              </a:r>
              <a:endParaRPr lang="en-US" altLang="zh-CN" sz="2000">
                <a:latin typeface="Arial" panose="020B0604020202020204" pitchFamily="34" charset="0"/>
                <a:ea typeface="+mn-ea"/>
                <a:cs typeface="+mn-ea"/>
              </a:endParaRPr>
            </a:p>
          </p:txBody>
        </p:sp>
        <p:sp>
          <p:nvSpPr>
            <p:cNvPr id="22" name="文本框 21"/>
            <p:cNvSpPr txBox="1"/>
            <p:nvPr>
              <p:custDataLst>
                <p:tags r:id="rId25"/>
              </p:custDataLst>
            </p:nvPr>
          </p:nvSpPr>
          <p:spPr>
            <a:xfrm>
              <a:off x="1339" y="9184"/>
              <a:ext cx="4745" cy="1113"/>
            </a:xfrm>
            <a:prstGeom prst="rect">
              <a:avLst/>
            </a:prstGeom>
          </p:spPr>
          <p:txBody>
            <a:bodyPr wrap="square">
              <a:spAutoFit/>
            </a:bodyPr>
            <a:lstStyle>
              <a:defPPr>
                <a:defRPr lang="zh-CN"/>
              </a:defPPr>
              <a:lvl1pPr algn="r">
                <a:defRPr sz="2800" i="1">
                  <a:cs typeface="+mn-ea"/>
                </a:defRPr>
              </a:lvl1pPr>
            </a:lstStyle>
            <a:p>
              <a:pPr algn="l"/>
              <a:r>
                <a:rPr lang="en-US" altLang="zh-CN" sz="2000">
                  <a:latin typeface="Arial" panose="020B0604020202020204" pitchFamily="34" charset="0"/>
                  <a:ea typeface="+mn-ea"/>
                  <a:cs typeface="+mn-ea"/>
                </a:rPr>
                <a:t>选择正确的客户是成功开发客户的前提</a:t>
              </a:r>
              <a:endParaRPr lang="en-US" altLang="zh-CN" sz="2000">
                <a:latin typeface="Arial" panose="020B0604020202020204" pitchFamily="34" charset="0"/>
                <a:ea typeface="+mn-ea"/>
                <a:cs typeface="+mn-ea"/>
              </a:endParaRPr>
            </a:p>
          </p:txBody>
        </p:sp>
        <p:sp>
          <p:nvSpPr>
            <p:cNvPr id="24" name="文本框 23"/>
            <p:cNvSpPr txBox="1"/>
            <p:nvPr>
              <p:custDataLst>
                <p:tags r:id="rId26"/>
              </p:custDataLst>
            </p:nvPr>
          </p:nvSpPr>
          <p:spPr>
            <a:xfrm>
              <a:off x="1339" y="7180"/>
              <a:ext cx="4745" cy="1113"/>
            </a:xfrm>
            <a:prstGeom prst="rect">
              <a:avLst/>
            </a:prstGeom>
          </p:spPr>
          <p:txBody>
            <a:bodyPr wrap="square">
              <a:spAutoFit/>
            </a:bodyPr>
            <a:lstStyle>
              <a:defPPr>
                <a:defRPr lang="zh-CN"/>
              </a:defPPr>
              <a:lvl1pPr algn="r">
                <a:defRPr sz="2800" i="1">
                  <a:cs typeface="+mn-ea"/>
                </a:defRPr>
              </a:lvl1pPr>
            </a:lstStyle>
            <a:p>
              <a:pPr algn="l"/>
              <a:r>
                <a:rPr lang="en-US" altLang="zh-CN" sz="2000">
                  <a:latin typeface="Arial" panose="020B0604020202020204" pitchFamily="34" charset="0"/>
                  <a:ea typeface="+mn-ea"/>
                  <a:cs typeface="+mn-ea"/>
                </a:rPr>
                <a:t>没有选择客户可能造成企业定位的模糊</a:t>
              </a:r>
              <a:endParaRPr lang="en-US" altLang="zh-CN" sz="2000">
                <a:latin typeface="Arial" panose="020B0604020202020204" pitchFamily="34" charset="0"/>
                <a:ea typeface="+mn-ea"/>
                <a:cs typeface="+mn-ea"/>
              </a:endParaRPr>
            </a:p>
          </p:txBody>
        </p:sp>
        <p:sp>
          <p:nvSpPr>
            <p:cNvPr id="26" name="文本框 25"/>
            <p:cNvSpPr txBox="1"/>
            <p:nvPr>
              <p:custDataLst>
                <p:tags r:id="rId27"/>
              </p:custDataLst>
            </p:nvPr>
          </p:nvSpPr>
          <p:spPr>
            <a:xfrm>
              <a:off x="1341" y="5173"/>
              <a:ext cx="4745" cy="1113"/>
            </a:xfrm>
            <a:prstGeom prst="rect">
              <a:avLst/>
            </a:prstGeom>
          </p:spPr>
          <p:txBody>
            <a:bodyPr wrap="square">
              <a:spAutoFit/>
            </a:bodyPr>
            <a:lstStyle>
              <a:defPPr>
                <a:defRPr lang="zh-CN"/>
              </a:defPPr>
              <a:lvl1pPr algn="r">
                <a:defRPr sz="2800" i="1">
                  <a:cs typeface="+mn-ea"/>
                </a:defRPr>
              </a:lvl1pPr>
            </a:lstStyle>
            <a:p>
              <a:pPr algn="l"/>
              <a:r>
                <a:rPr lang="en-US" altLang="zh-CN" sz="2000">
                  <a:latin typeface="Arial" panose="020B0604020202020204" pitchFamily="34" charset="0"/>
                  <a:ea typeface="+mn-ea"/>
                  <a:cs typeface="+mn-ea"/>
                </a:rPr>
                <a:t>不是所有的客户都能给企业带来效益</a:t>
              </a:r>
              <a:endParaRPr lang="en-US" altLang="zh-CN" sz="2000">
                <a:latin typeface="Arial" panose="020B0604020202020204" pitchFamily="34" charset="0"/>
                <a:ea typeface="+mn-ea"/>
                <a:cs typeface="+mn-ea"/>
              </a:endParaRPr>
            </a:p>
          </p:txBody>
        </p:sp>
        <p:sp>
          <p:nvSpPr>
            <p:cNvPr id="28" name="文本框 27"/>
            <p:cNvSpPr txBox="1"/>
            <p:nvPr>
              <p:custDataLst>
                <p:tags r:id="rId28"/>
              </p:custDataLst>
            </p:nvPr>
          </p:nvSpPr>
          <p:spPr>
            <a:xfrm>
              <a:off x="1291" y="3120"/>
              <a:ext cx="4745" cy="1113"/>
            </a:xfrm>
            <a:prstGeom prst="rect">
              <a:avLst/>
            </a:prstGeom>
          </p:spPr>
          <p:txBody>
            <a:bodyPr wrap="square">
              <a:spAutoFit/>
            </a:bodyPr>
            <a:lstStyle>
              <a:defPPr>
                <a:defRPr lang="zh-CN"/>
              </a:defPPr>
              <a:lvl1pPr algn="r">
                <a:defRPr sz="2800" i="1">
                  <a:cs typeface="+mn-ea"/>
                </a:defRPr>
              </a:lvl1pPr>
            </a:lstStyle>
            <a:p>
              <a:pPr algn="l"/>
              <a:r>
                <a:rPr lang="en-US" altLang="zh-CN" sz="2000">
                  <a:latin typeface="Arial" panose="020B0604020202020204" pitchFamily="34" charset="0"/>
                  <a:ea typeface="+mn-ea"/>
                  <a:cs typeface="+mn-ea"/>
                </a:rPr>
                <a:t>不是所有的购买者都会是企业的客户</a:t>
              </a:r>
              <a:endParaRPr lang="en-US" altLang="zh-CN" sz="2000">
                <a:latin typeface="Arial" panose="020B0604020202020204" pitchFamily="34" charset="0"/>
                <a:ea typeface="+mn-ea"/>
                <a:cs typeface="+mn-ea"/>
              </a:endParaRPr>
            </a:p>
          </p:txBody>
        </p:sp>
        <p:sp>
          <p:nvSpPr>
            <p:cNvPr id="53" name="Rectangle 135"/>
            <p:cNvSpPr>
              <a:spLocks noChangeArrowheads="1"/>
            </p:cNvSpPr>
            <p:nvPr>
              <p:custDataLst>
                <p:tags r:id="rId29"/>
              </p:custDataLst>
            </p:nvPr>
          </p:nvSpPr>
          <p:spPr bwMode="auto">
            <a:xfrm>
              <a:off x="12206" y="3398"/>
              <a:ext cx="49"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4" name="Rectangle 136"/>
            <p:cNvSpPr>
              <a:spLocks noChangeArrowheads="1"/>
            </p:cNvSpPr>
            <p:nvPr>
              <p:custDataLst>
                <p:tags r:id="rId30"/>
              </p:custDataLst>
            </p:nvPr>
          </p:nvSpPr>
          <p:spPr bwMode="auto">
            <a:xfrm>
              <a:off x="12206" y="3398"/>
              <a:ext cx="49"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5" name="Rectangle 137"/>
            <p:cNvSpPr>
              <a:spLocks noChangeArrowheads="1"/>
            </p:cNvSpPr>
            <p:nvPr>
              <p:custDataLst>
                <p:tags r:id="rId31"/>
              </p:custDataLst>
            </p:nvPr>
          </p:nvSpPr>
          <p:spPr bwMode="auto">
            <a:xfrm>
              <a:off x="12206" y="3398"/>
              <a:ext cx="49"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6" name="Rectangle 138"/>
            <p:cNvSpPr>
              <a:spLocks noChangeArrowheads="1"/>
            </p:cNvSpPr>
            <p:nvPr>
              <p:custDataLst>
                <p:tags r:id="rId32"/>
              </p:custDataLst>
            </p:nvPr>
          </p:nvSpPr>
          <p:spPr bwMode="auto">
            <a:xfrm>
              <a:off x="12206" y="3398"/>
              <a:ext cx="49"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7" name="Rectangle 139"/>
            <p:cNvSpPr>
              <a:spLocks noChangeArrowheads="1"/>
            </p:cNvSpPr>
            <p:nvPr>
              <p:custDataLst>
                <p:tags r:id="rId33"/>
              </p:custDataLst>
            </p:nvPr>
          </p:nvSpPr>
          <p:spPr bwMode="auto">
            <a:xfrm>
              <a:off x="12495" y="3398"/>
              <a:ext cx="56"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8" name="Rectangle 140"/>
            <p:cNvSpPr>
              <a:spLocks noChangeArrowheads="1"/>
            </p:cNvSpPr>
            <p:nvPr>
              <p:custDataLst>
                <p:tags r:id="rId34"/>
              </p:custDataLst>
            </p:nvPr>
          </p:nvSpPr>
          <p:spPr bwMode="auto">
            <a:xfrm>
              <a:off x="12495" y="3398"/>
              <a:ext cx="56"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59" name="Rectangle 141"/>
            <p:cNvSpPr>
              <a:spLocks noChangeArrowheads="1"/>
            </p:cNvSpPr>
            <p:nvPr>
              <p:custDataLst>
                <p:tags r:id="rId35"/>
              </p:custDataLst>
            </p:nvPr>
          </p:nvSpPr>
          <p:spPr bwMode="auto">
            <a:xfrm>
              <a:off x="12495" y="3398"/>
              <a:ext cx="56"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60" name="Rectangle 142"/>
            <p:cNvSpPr>
              <a:spLocks noChangeArrowheads="1"/>
            </p:cNvSpPr>
            <p:nvPr>
              <p:custDataLst>
                <p:tags r:id="rId36"/>
              </p:custDataLst>
            </p:nvPr>
          </p:nvSpPr>
          <p:spPr bwMode="auto">
            <a:xfrm>
              <a:off x="12495" y="3398"/>
              <a:ext cx="56" cy="134"/>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61" name="Freeform 143"/>
            <p:cNvSpPr/>
            <p:nvPr>
              <p:custDataLst>
                <p:tags r:id="rId37"/>
              </p:custDataLst>
            </p:nvPr>
          </p:nvSpPr>
          <p:spPr bwMode="auto">
            <a:xfrm>
              <a:off x="12072" y="3477"/>
              <a:ext cx="609" cy="81"/>
            </a:xfrm>
            <a:custGeom>
              <a:avLst/>
              <a:gdLst>
                <a:gd name="T0" fmla="*/ 399854 w 138"/>
                <a:gd name="T1" fmla="*/ 0 h 18"/>
                <a:gd name="T2" fmla="*/ 327153 w 138"/>
                <a:gd name="T3" fmla="*/ 0 h 18"/>
                <a:gd name="T4" fmla="*/ 327153 w 138"/>
                <a:gd name="T5" fmla="*/ 36549 h 18"/>
                <a:gd name="T6" fmla="*/ 290803 w 138"/>
                <a:gd name="T7" fmla="*/ 36549 h 18"/>
                <a:gd name="T8" fmla="*/ 290803 w 138"/>
                <a:gd name="T9" fmla="*/ 0 h 18"/>
                <a:gd name="T10" fmla="*/ 127226 w 138"/>
                <a:gd name="T11" fmla="*/ 0 h 18"/>
                <a:gd name="T12" fmla="*/ 127226 w 138"/>
                <a:gd name="T13" fmla="*/ 36549 h 18"/>
                <a:gd name="T14" fmla="*/ 90876 w 138"/>
                <a:gd name="T15" fmla="*/ 36549 h 18"/>
                <a:gd name="T16" fmla="*/ 90876 w 138"/>
                <a:gd name="T17" fmla="*/ 0 h 18"/>
                <a:gd name="T18" fmla="*/ 18175 w 138"/>
                <a:gd name="T19" fmla="*/ 0 h 18"/>
                <a:gd name="T20" fmla="*/ 0 w 138"/>
                <a:gd name="T21" fmla="*/ 18274 h 18"/>
                <a:gd name="T22" fmla="*/ 0 w 138"/>
                <a:gd name="T23" fmla="*/ 54823 h 18"/>
                <a:gd name="T24" fmla="*/ 418029 w 138"/>
                <a:gd name="T25" fmla="*/ 54823 h 18"/>
                <a:gd name="T26" fmla="*/ 418029 w 138"/>
                <a:gd name="T27" fmla="*/ 18274 h 18"/>
                <a:gd name="T28" fmla="*/ 399854 w 138"/>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solidFill>
              <a:srgbClr val="1E1E1E">
                <a:alpha val="70195"/>
              </a:srgbClr>
            </a:solidFill>
            <a:ln>
              <a:noFill/>
            </a:ln>
          </p:spPr>
          <p:txBody>
            <a:bodyPr lIns="121920" tIns="60960" rIns="121920" bIns="60960"/>
            <a:lstStyle/>
            <a:p>
              <a:endParaRPr lang="zh-CN" altLang="en-US"/>
            </a:p>
          </p:txBody>
        </p:sp>
        <p:sp>
          <p:nvSpPr>
            <p:cNvPr id="62" name="Freeform 144"/>
            <p:cNvSpPr>
              <a:spLocks noEditPoints="1"/>
            </p:cNvSpPr>
            <p:nvPr>
              <p:custDataLst>
                <p:tags r:id="rId38"/>
              </p:custDataLst>
            </p:nvPr>
          </p:nvSpPr>
          <p:spPr bwMode="auto">
            <a:xfrm>
              <a:off x="12072" y="3588"/>
              <a:ext cx="609" cy="474"/>
            </a:xfrm>
            <a:custGeom>
              <a:avLst/>
              <a:gdLst>
                <a:gd name="T0" fmla="*/ 18175 w 138"/>
                <a:gd name="T1" fmla="*/ 325508 h 108"/>
                <a:gd name="T2" fmla="*/ 418029 w 138"/>
                <a:gd name="T3" fmla="*/ 307424 h 108"/>
                <a:gd name="T4" fmla="*/ 0 w 138"/>
                <a:gd name="T5" fmla="*/ 0 h 108"/>
                <a:gd name="T6" fmla="*/ 308978 w 138"/>
                <a:gd name="T7" fmla="*/ 36168 h 108"/>
                <a:gd name="T8" fmla="*/ 381679 w 138"/>
                <a:gd name="T9" fmla="*/ 108503 h 108"/>
                <a:gd name="T10" fmla="*/ 308978 w 138"/>
                <a:gd name="T11" fmla="*/ 36168 h 108"/>
                <a:gd name="T12" fmla="*/ 381679 w 138"/>
                <a:gd name="T13" fmla="*/ 126586 h 108"/>
                <a:gd name="T14" fmla="*/ 308978 w 138"/>
                <a:gd name="T15" fmla="*/ 198922 h 108"/>
                <a:gd name="T16" fmla="*/ 308978 w 138"/>
                <a:gd name="T17" fmla="*/ 217005 h 108"/>
                <a:gd name="T18" fmla="*/ 381679 w 138"/>
                <a:gd name="T19" fmla="*/ 289340 h 108"/>
                <a:gd name="T20" fmla="*/ 308978 w 138"/>
                <a:gd name="T21" fmla="*/ 217005 h 108"/>
                <a:gd name="T22" fmla="*/ 290803 w 138"/>
                <a:gd name="T23" fmla="*/ 36168 h 108"/>
                <a:gd name="T24" fmla="*/ 218102 w 138"/>
                <a:gd name="T25" fmla="*/ 108503 h 108"/>
                <a:gd name="T26" fmla="*/ 218102 w 138"/>
                <a:gd name="T27" fmla="*/ 126586 h 108"/>
                <a:gd name="T28" fmla="*/ 290803 w 138"/>
                <a:gd name="T29" fmla="*/ 198922 h 108"/>
                <a:gd name="T30" fmla="*/ 218102 w 138"/>
                <a:gd name="T31" fmla="*/ 126586 h 108"/>
                <a:gd name="T32" fmla="*/ 290803 w 138"/>
                <a:gd name="T33" fmla="*/ 217005 h 108"/>
                <a:gd name="T34" fmla="*/ 218102 w 138"/>
                <a:gd name="T35" fmla="*/ 289340 h 108"/>
                <a:gd name="T36" fmla="*/ 127226 w 138"/>
                <a:gd name="T37" fmla="*/ 36168 h 108"/>
                <a:gd name="T38" fmla="*/ 199927 w 138"/>
                <a:gd name="T39" fmla="*/ 108503 h 108"/>
                <a:gd name="T40" fmla="*/ 127226 w 138"/>
                <a:gd name="T41" fmla="*/ 36168 h 108"/>
                <a:gd name="T42" fmla="*/ 199927 w 138"/>
                <a:gd name="T43" fmla="*/ 126586 h 108"/>
                <a:gd name="T44" fmla="*/ 127226 w 138"/>
                <a:gd name="T45" fmla="*/ 198922 h 108"/>
                <a:gd name="T46" fmla="*/ 127226 w 138"/>
                <a:gd name="T47" fmla="*/ 217005 h 108"/>
                <a:gd name="T48" fmla="*/ 199927 w 138"/>
                <a:gd name="T49" fmla="*/ 289340 h 108"/>
                <a:gd name="T50" fmla="*/ 127226 w 138"/>
                <a:gd name="T51" fmla="*/ 217005 h 108"/>
                <a:gd name="T52" fmla="*/ 109051 w 138"/>
                <a:gd name="T53" fmla="*/ 36168 h 108"/>
                <a:gd name="T54" fmla="*/ 36350 w 138"/>
                <a:gd name="T55" fmla="*/ 108503 h 108"/>
                <a:gd name="T56" fmla="*/ 36350 w 138"/>
                <a:gd name="T57" fmla="*/ 126586 h 108"/>
                <a:gd name="T58" fmla="*/ 109051 w 138"/>
                <a:gd name="T59" fmla="*/ 198922 h 108"/>
                <a:gd name="T60" fmla="*/ 36350 w 138"/>
                <a:gd name="T61" fmla="*/ 126586 h 108"/>
                <a:gd name="T62" fmla="*/ 109051 w 138"/>
                <a:gd name="T63" fmla="*/ 217005 h 108"/>
                <a:gd name="T64" fmla="*/ 36350 w 138"/>
                <a:gd name="T65" fmla="*/ 289340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solidFill>
              <a:srgbClr val="1E1E1E">
                <a:alpha val="70195"/>
              </a:srgbClr>
            </a:solidFill>
            <a:ln>
              <a:noFill/>
            </a:ln>
          </p:spPr>
          <p:txBody>
            <a:bodyPr lIns="121920" tIns="60960" rIns="121920" bIns="60960"/>
            <a:lstStyle/>
            <a:p>
              <a:endParaRPr lang="zh-CN" altLang="en-US"/>
            </a:p>
          </p:txBody>
        </p:sp>
        <p:sp>
          <p:nvSpPr>
            <p:cNvPr id="65" name="Oval 85"/>
            <p:cNvSpPr>
              <a:spLocks noChangeArrowheads="1"/>
            </p:cNvSpPr>
            <p:nvPr>
              <p:custDataLst>
                <p:tags r:id="rId39"/>
              </p:custDataLst>
            </p:nvPr>
          </p:nvSpPr>
          <p:spPr bwMode="auto">
            <a:xfrm>
              <a:off x="12333" y="5479"/>
              <a:ext cx="160" cy="160"/>
            </a:xfrm>
            <a:prstGeom prst="ellipse">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66" name="Freeform 86"/>
            <p:cNvSpPr>
              <a:spLocks noEditPoints="1"/>
            </p:cNvSpPr>
            <p:nvPr>
              <p:custDataLst>
                <p:tags r:id="rId40"/>
              </p:custDataLst>
            </p:nvPr>
          </p:nvSpPr>
          <p:spPr bwMode="auto">
            <a:xfrm>
              <a:off x="12069" y="5294"/>
              <a:ext cx="634" cy="474"/>
            </a:xfrm>
            <a:custGeom>
              <a:avLst/>
              <a:gdLst>
                <a:gd name="T0" fmla="*/ 398899 w 144"/>
                <a:gd name="T1" fmla="*/ 36168 h 108"/>
                <a:gd name="T2" fmla="*/ 181318 w 144"/>
                <a:gd name="T3" fmla="*/ 36168 h 108"/>
                <a:gd name="T4" fmla="*/ 145054 w 144"/>
                <a:gd name="T5" fmla="*/ 0 h 108"/>
                <a:gd name="T6" fmla="*/ 108791 w 144"/>
                <a:gd name="T7" fmla="*/ 0 h 108"/>
                <a:gd name="T8" fmla="*/ 72527 w 144"/>
                <a:gd name="T9" fmla="*/ 36168 h 108"/>
                <a:gd name="T10" fmla="*/ 36264 w 144"/>
                <a:gd name="T11" fmla="*/ 36168 h 108"/>
                <a:gd name="T12" fmla="*/ 0 w 144"/>
                <a:gd name="T13" fmla="*/ 72335 h 108"/>
                <a:gd name="T14" fmla="*/ 36264 w 144"/>
                <a:gd name="T15" fmla="*/ 72335 h 108"/>
                <a:gd name="T16" fmla="*/ 72527 w 144"/>
                <a:gd name="T17" fmla="*/ 108503 h 108"/>
                <a:gd name="T18" fmla="*/ 72527 w 144"/>
                <a:gd name="T19" fmla="*/ 253173 h 108"/>
                <a:gd name="T20" fmla="*/ 36264 w 144"/>
                <a:gd name="T21" fmla="*/ 289340 h 108"/>
                <a:gd name="T22" fmla="*/ 0 w 144"/>
                <a:gd name="T23" fmla="*/ 289340 h 108"/>
                <a:gd name="T24" fmla="*/ 36264 w 144"/>
                <a:gd name="T25" fmla="*/ 325508 h 108"/>
                <a:gd name="T26" fmla="*/ 398899 w 144"/>
                <a:gd name="T27" fmla="*/ 325508 h 108"/>
                <a:gd name="T28" fmla="*/ 435163 w 144"/>
                <a:gd name="T29" fmla="*/ 289340 h 108"/>
                <a:gd name="T30" fmla="*/ 435163 w 144"/>
                <a:gd name="T31" fmla="*/ 72335 h 108"/>
                <a:gd name="T32" fmla="*/ 398899 w 144"/>
                <a:gd name="T33" fmla="*/ 36168 h 108"/>
                <a:gd name="T34" fmla="*/ 235713 w 144"/>
                <a:gd name="T35" fmla="*/ 271257 h 108"/>
                <a:gd name="T36" fmla="*/ 145054 w 144"/>
                <a:gd name="T37" fmla="*/ 180838 h 108"/>
                <a:gd name="T38" fmla="*/ 235713 w 144"/>
                <a:gd name="T39" fmla="*/ 90419 h 108"/>
                <a:gd name="T40" fmla="*/ 326372 w 144"/>
                <a:gd name="T41" fmla="*/ 180838 h 108"/>
                <a:gd name="T42" fmla="*/ 235713 w 144"/>
                <a:gd name="T43" fmla="*/ 271257 h 108"/>
                <a:gd name="T44" fmla="*/ 371702 w 144"/>
                <a:gd name="T45" fmla="*/ 144670 h 108"/>
                <a:gd name="T46" fmla="*/ 344504 w 144"/>
                <a:gd name="T47" fmla="*/ 117545 h 108"/>
                <a:gd name="T48" fmla="*/ 371702 w 144"/>
                <a:gd name="T49" fmla="*/ 90419 h 108"/>
                <a:gd name="T50" fmla="*/ 398899 w 144"/>
                <a:gd name="T51" fmla="*/ 117545 h 108"/>
                <a:gd name="T52" fmla="*/ 371702 w 144"/>
                <a:gd name="T53" fmla="*/ 144670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1E1E1E">
                <a:alpha val="70195"/>
              </a:srgbClr>
            </a:solidFill>
            <a:ln>
              <a:noFill/>
            </a:ln>
          </p:spPr>
          <p:txBody>
            <a:bodyPr lIns="121920" tIns="60960" rIns="121920" bIns="60960"/>
            <a:lstStyle/>
            <a:p>
              <a:endParaRPr lang="zh-CN" altLang="en-US"/>
            </a:p>
          </p:txBody>
        </p:sp>
        <p:sp>
          <p:nvSpPr>
            <p:cNvPr id="69" name="Rectangle 87"/>
            <p:cNvSpPr>
              <a:spLocks noChangeArrowheads="1"/>
            </p:cNvSpPr>
            <p:nvPr>
              <p:custDataLst>
                <p:tags r:id="rId41"/>
              </p:custDataLst>
            </p:nvPr>
          </p:nvSpPr>
          <p:spPr bwMode="auto">
            <a:xfrm>
              <a:off x="12574" y="5424"/>
              <a:ext cx="79" cy="81"/>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70" name="Rectangle 88"/>
            <p:cNvSpPr>
              <a:spLocks noChangeArrowheads="1"/>
            </p:cNvSpPr>
            <p:nvPr>
              <p:custDataLst>
                <p:tags r:id="rId42"/>
              </p:custDataLst>
            </p:nvPr>
          </p:nvSpPr>
          <p:spPr bwMode="auto">
            <a:xfrm>
              <a:off x="12574" y="5424"/>
              <a:ext cx="79" cy="81"/>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71" name="Oval 89"/>
            <p:cNvSpPr>
              <a:spLocks noChangeArrowheads="1"/>
            </p:cNvSpPr>
            <p:nvPr>
              <p:custDataLst>
                <p:tags r:id="rId43"/>
              </p:custDataLst>
            </p:nvPr>
          </p:nvSpPr>
          <p:spPr bwMode="auto">
            <a:xfrm>
              <a:off x="12574" y="5424"/>
              <a:ext cx="79" cy="81"/>
            </a:xfrm>
            <a:prstGeom prst="ellipse">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81" name="Freeform 90"/>
            <p:cNvSpPr/>
            <p:nvPr>
              <p:custDataLst>
                <p:tags r:id="rId44"/>
              </p:custDataLst>
            </p:nvPr>
          </p:nvSpPr>
          <p:spPr bwMode="auto">
            <a:xfrm>
              <a:off x="12069" y="5398"/>
              <a:ext cx="0" cy="319"/>
            </a:xfrm>
            <a:custGeom>
              <a:avLst/>
              <a:gdLst>
                <a:gd name="T0" fmla="*/ 219289 h 64"/>
                <a:gd name="T1" fmla="*/ 219289 h 64"/>
                <a:gd name="T2" fmla="*/ 0 h 64"/>
                <a:gd name="T3" fmla="*/ 219289 h 64"/>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4">
                  <a:moveTo>
                    <a:pt x="0" y="64"/>
                  </a:moveTo>
                  <a:lnTo>
                    <a:pt x="0" y="64"/>
                  </a:lnTo>
                  <a:lnTo>
                    <a:pt x="0" y="0"/>
                  </a:lnTo>
                  <a:lnTo>
                    <a:pt x="0" y="64"/>
                  </a:lnTo>
                  <a:close/>
                </a:path>
              </a:pathLst>
            </a:custGeom>
            <a:solidFill>
              <a:srgbClr val="1E1E1E">
                <a:alpha val="70195"/>
              </a:srgbClr>
            </a:solidFill>
            <a:ln>
              <a:noFill/>
            </a:ln>
          </p:spPr>
          <p:txBody>
            <a:bodyPr lIns="121920" tIns="60960" rIns="121920" bIns="60960"/>
            <a:lstStyle/>
            <a:p>
              <a:endParaRPr lang="zh-CN" altLang="en-US"/>
            </a:p>
          </p:txBody>
        </p:sp>
        <p:sp>
          <p:nvSpPr>
            <p:cNvPr id="84" name="Rectangle 91"/>
            <p:cNvSpPr>
              <a:spLocks noChangeArrowheads="1"/>
            </p:cNvSpPr>
            <p:nvPr>
              <p:custDataLst>
                <p:tags r:id="rId45"/>
              </p:custDataLst>
            </p:nvPr>
          </p:nvSpPr>
          <p:spPr bwMode="auto">
            <a:xfrm>
              <a:off x="12069" y="5398"/>
              <a:ext cx="104" cy="319"/>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85" name="Rectangle 92"/>
            <p:cNvSpPr>
              <a:spLocks noChangeArrowheads="1"/>
            </p:cNvSpPr>
            <p:nvPr>
              <p:custDataLst>
                <p:tags r:id="rId46"/>
              </p:custDataLst>
            </p:nvPr>
          </p:nvSpPr>
          <p:spPr bwMode="auto">
            <a:xfrm>
              <a:off x="12069" y="5398"/>
              <a:ext cx="104" cy="319"/>
            </a:xfrm>
            <a:prstGeom prst="rect">
              <a:avLst/>
            </a:prstGeom>
            <a:solidFill>
              <a:srgbClr val="1E1E1E">
                <a:alpha val="70195"/>
              </a:srgbClr>
            </a:solidFill>
            <a:ln>
              <a:noFill/>
            </a:ln>
          </p:spPr>
          <p:txBody>
            <a:bodyPr lIns="121920" tIns="60960" rIns="121920" bIns="60960"/>
            <a:lstStyle>
              <a:lvl1pPr>
                <a:defRPr>
                  <a:solidFill>
                    <a:srgbClr val="0C0C0C"/>
                  </a:solidFill>
                  <a:latin typeface="华文细黑" panose="02010600040101010101" pitchFamily="2" charset="-122"/>
                  <a:ea typeface="微软雅黑" panose="020B0503020204020204" charset="-122"/>
                </a:defRPr>
              </a:lvl1pPr>
              <a:lvl2pPr marL="742950" indent="-285750">
                <a:defRPr>
                  <a:solidFill>
                    <a:srgbClr val="0C0C0C"/>
                  </a:solidFill>
                  <a:latin typeface="华文细黑" panose="02010600040101010101" pitchFamily="2" charset="-122"/>
                  <a:ea typeface="微软雅黑" panose="020B0503020204020204" charset="-122"/>
                </a:defRPr>
              </a:lvl2pPr>
              <a:lvl3pPr marL="1143000" indent="-228600">
                <a:defRPr>
                  <a:solidFill>
                    <a:srgbClr val="0C0C0C"/>
                  </a:solidFill>
                  <a:latin typeface="华文细黑" panose="02010600040101010101" pitchFamily="2" charset="-122"/>
                  <a:ea typeface="微软雅黑" panose="020B0503020204020204" charset="-122"/>
                </a:defRPr>
              </a:lvl3pPr>
              <a:lvl4pPr marL="1600200" indent="-228600">
                <a:defRPr>
                  <a:solidFill>
                    <a:srgbClr val="0C0C0C"/>
                  </a:solidFill>
                  <a:latin typeface="华文细黑" panose="02010600040101010101" pitchFamily="2" charset="-122"/>
                  <a:ea typeface="微软雅黑" panose="020B0503020204020204" charset="-122"/>
                </a:defRPr>
              </a:lvl4pPr>
              <a:lvl5pPr marL="2057400" indent="-228600">
                <a:defRPr>
                  <a:solidFill>
                    <a:srgbClr val="0C0C0C"/>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C0C0C"/>
                  </a:solidFill>
                  <a:latin typeface="华文细黑" panose="02010600040101010101" pitchFamily="2" charset="-122"/>
                  <a:ea typeface="微软雅黑" panose="020B0503020204020204" charset="-122"/>
                </a:defRPr>
              </a:lvl9pPr>
            </a:lstStyle>
            <a:p>
              <a:pPr eaLnBrk="1" hangingPunct="1"/>
              <a:endParaRPr lang="zh-CN" altLang="en-US" sz="2400">
                <a:latin typeface="Arial" panose="020B0604020202020204" pitchFamily="34" charset="0"/>
                <a:ea typeface="黑体" panose="02010609060101010101" charset="-122"/>
              </a:endParaRPr>
            </a:p>
          </p:txBody>
        </p:sp>
        <p:sp>
          <p:nvSpPr>
            <p:cNvPr id="86" name="Freeform 93"/>
            <p:cNvSpPr/>
            <p:nvPr>
              <p:custDataLst>
                <p:tags r:id="rId47"/>
              </p:custDataLst>
            </p:nvPr>
          </p:nvSpPr>
          <p:spPr bwMode="auto">
            <a:xfrm>
              <a:off x="12069" y="5398"/>
              <a:ext cx="104" cy="319"/>
            </a:xfrm>
            <a:custGeom>
              <a:avLst/>
              <a:gdLst>
                <a:gd name="T0" fmla="*/ 35978 w 24"/>
                <a:gd name="T1" fmla="*/ 0 h 72"/>
                <a:gd name="T2" fmla="*/ 0 w 24"/>
                <a:gd name="T3" fmla="*/ 0 h 72"/>
                <a:gd name="T4" fmla="*/ 0 w 24"/>
                <a:gd name="T5" fmla="*/ 0 h 72"/>
                <a:gd name="T6" fmla="*/ 0 w 24"/>
                <a:gd name="T7" fmla="*/ 219289 h 72"/>
                <a:gd name="T8" fmla="*/ 35978 w 24"/>
                <a:gd name="T9" fmla="*/ 219289 h 72"/>
                <a:gd name="T10" fmla="*/ 71956 w 24"/>
                <a:gd name="T11" fmla="*/ 182741 h 72"/>
                <a:gd name="T12" fmla="*/ 71956 w 24"/>
                <a:gd name="T13" fmla="*/ 36548 h 72"/>
                <a:gd name="T14" fmla="*/ 35978 w 24"/>
                <a:gd name="T15" fmla="*/ 0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1E1E1E">
                <a:alpha val="70195"/>
              </a:srgbClr>
            </a:solidFill>
            <a:ln>
              <a:noFill/>
            </a:ln>
          </p:spPr>
          <p:txBody>
            <a:bodyPr lIns="121920" tIns="60960" rIns="121920" bIns="60960"/>
            <a:lstStyle/>
            <a:p>
              <a:endParaRPr lang="zh-CN" altLang="en-US"/>
            </a:p>
          </p:txBody>
        </p:sp>
        <p:sp>
          <p:nvSpPr>
            <p:cNvPr id="87" name="Freeform 383"/>
            <p:cNvSpPr/>
            <p:nvPr>
              <p:custDataLst>
                <p:tags r:id="rId48"/>
              </p:custDataLst>
            </p:nvPr>
          </p:nvSpPr>
          <p:spPr bwMode="auto">
            <a:xfrm>
              <a:off x="12011" y="7244"/>
              <a:ext cx="731" cy="690"/>
            </a:xfrm>
            <a:custGeom>
              <a:avLst/>
              <a:gdLst>
                <a:gd name="T0" fmla="*/ 497235 w 165"/>
                <a:gd name="T1" fmla="*/ 397068 h 156"/>
                <a:gd name="T2" fmla="*/ 439629 w 165"/>
                <a:gd name="T3" fmla="*/ 360695 h 156"/>
                <a:gd name="T4" fmla="*/ 360799 w 165"/>
                <a:gd name="T5" fmla="*/ 327354 h 156"/>
                <a:gd name="T6" fmla="*/ 339575 w 165"/>
                <a:gd name="T7" fmla="*/ 321291 h 156"/>
                <a:gd name="T8" fmla="*/ 318352 w 165"/>
                <a:gd name="T9" fmla="*/ 284919 h 156"/>
                <a:gd name="T10" fmla="*/ 306224 w 165"/>
                <a:gd name="T11" fmla="*/ 284919 h 156"/>
                <a:gd name="T12" fmla="*/ 318352 w 165"/>
                <a:gd name="T13" fmla="*/ 257639 h 156"/>
                <a:gd name="T14" fmla="*/ 324416 w 165"/>
                <a:gd name="T15" fmla="*/ 224298 h 156"/>
                <a:gd name="T16" fmla="*/ 339575 w 165"/>
                <a:gd name="T17" fmla="*/ 212174 h 156"/>
                <a:gd name="T18" fmla="*/ 345639 w 165"/>
                <a:gd name="T19" fmla="*/ 190956 h 156"/>
                <a:gd name="T20" fmla="*/ 345639 w 165"/>
                <a:gd name="T21" fmla="*/ 154584 h 156"/>
                <a:gd name="T22" fmla="*/ 339575 w 165"/>
                <a:gd name="T23" fmla="*/ 139428 h 156"/>
                <a:gd name="T24" fmla="*/ 342607 w 165"/>
                <a:gd name="T25" fmla="*/ 90932 h 156"/>
                <a:gd name="T26" fmla="*/ 336543 w 165"/>
                <a:gd name="T27" fmla="*/ 57590 h 156"/>
                <a:gd name="T28" fmla="*/ 324416 w 165"/>
                <a:gd name="T29" fmla="*/ 36373 h 156"/>
                <a:gd name="T30" fmla="*/ 309256 w 165"/>
                <a:gd name="T31" fmla="*/ 33342 h 156"/>
                <a:gd name="T32" fmla="*/ 300160 w 165"/>
                <a:gd name="T33" fmla="*/ 24248 h 156"/>
                <a:gd name="T34" fmla="*/ 194043 w 165"/>
                <a:gd name="T35" fmla="*/ 27279 h 156"/>
                <a:gd name="T36" fmla="*/ 154628 w 165"/>
                <a:gd name="T37" fmla="*/ 139428 h 156"/>
                <a:gd name="T38" fmla="*/ 148564 w 165"/>
                <a:gd name="T39" fmla="*/ 160646 h 156"/>
                <a:gd name="T40" fmla="*/ 163724 w 165"/>
                <a:gd name="T41" fmla="*/ 218236 h 156"/>
                <a:gd name="T42" fmla="*/ 175851 w 165"/>
                <a:gd name="T43" fmla="*/ 221267 h 156"/>
                <a:gd name="T44" fmla="*/ 178883 w 165"/>
                <a:gd name="T45" fmla="*/ 260670 h 156"/>
                <a:gd name="T46" fmla="*/ 191011 w 165"/>
                <a:gd name="T47" fmla="*/ 284919 h 156"/>
                <a:gd name="T48" fmla="*/ 181915 w 165"/>
                <a:gd name="T49" fmla="*/ 284919 h 156"/>
                <a:gd name="T50" fmla="*/ 160692 w 165"/>
                <a:gd name="T51" fmla="*/ 321291 h 156"/>
                <a:gd name="T52" fmla="*/ 139468 w 165"/>
                <a:gd name="T53" fmla="*/ 327354 h 156"/>
                <a:gd name="T54" fmla="*/ 60638 w 165"/>
                <a:gd name="T55" fmla="*/ 360695 h 156"/>
                <a:gd name="T56" fmla="*/ 3032 w 165"/>
                <a:gd name="T57" fmla="*/ 397068 h 156"/>
                <a:gd name="T58" fmla="*/ 0 w 165"/>
                <a:gd name="T59" fmla="*/ 472844 h 156"/>
                <a:gd name="T60" fmla="*/ 218298 w 165"/>
                <a:gd name="T61" fmla="*/ 472844 h 156"/>
                <a:gd name="T62" fmla="*/ 236490 w 165"/>
                <a:gd name="T63" fmla="*/ 363726 h 156"/>
                <a:gd name="T64" fmla="*/ 221330 w 165"/>
                <a:gd name="T65" fmla="*/ 336447 h 156"/>
                <a:gd name="T66" fmla="*/ 251649 w 165"/>
                <a:gd name="T67" fmla="*/ 321291 h 156"/>
                <a:gd name="T68" fmla="*/ 278937 w 165"/>
                <a:gd name="T69" fmla="*/ 336447 h 156"/>
                <a:gd name="T70" fmla="*/ 263777 w 165"/>
                <a:gd name="T71" fmla="*/ 363726 h 156"/>
                <a:gd name="T72" fmla="*/ 291064 w 165"/>
                <a:gd name="T73" fmla="*/ 472844 h 156"/>
                <a:gd name="T74" fmla="*/ 497235 w 165"/>
                <a:gd name="T75" fmla="*/ 472844 h 156"/>
                <a:gd name="T76" fmla="*/ 497235 w 165"/>
                <a:gd name="T77" fmla="*/ 397068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E1E1E">
                <a:alpha val="70195"/>
              </a:srgbClr>
            </a:solidFill>
            <a:ln>
              <a:noFill/>
            </a:ln>
          </p:spPr>
          <p:txBody>
            <a:bodyPr lIns="121920" tIns="60960" rIns="121920" bIns="60960"/>
            <a:lstStyle/>
            <a:p>
              <a:endParaRPr lang="zh-CN" altLang="en-US"/>
            </a:p>
          </p:txBody>
        </p:sp>
        <p:sp>
          <p:nvSpPr>
            <p:cNvPr id="90" name="Freeform 79"/>
            <p:cNvSpPr>
              <a:spLocks noEditPoints="1"/>
            </p:cNvSpPr>
            <p:nvPr>
              <p:custDataLst>
                <p:tags r:id="rId49"/>
              </p:custDataLst>
            </p:nvPr>
          </p:nvSpPr>
          <p:spPr bwMode="auto">
            <a:xfrm>
              <a:off x="12000" y="9378"/>
              <a:ext cx="794" cy="505"/>
            </a:xfrm>
            <a:custGeom>
              <a:avLst/>
              <a:gdLst>
                <a:gd name="T0" fmla="*/ 508490 w 180"/>
                <a:gd name="T1" fmla="*/ 0 h 114"/>
                <a:gd name="T2" fmla="*/ 36321 w 180"/>
                <a:gd name="T3" fmla="*/ 0 h 114"/>
                <a:gd name="T4" fmla="*/ 0 w 180"/>
                <a:gd name="T5" fmla="*/ 36428 h 114"/>
                <a:gd name="T6" fmla="*/ 0 w 180"/>
                <a:gd name="T7" fmla="*/ 273211 h 114"/>
                <a:gd name="T8" fmla="*/ 36321 w 180"/>
                <a:gd name="T9" fmla="*/ 309639 h 114"/>
                <a:gd name="T10" fmla="*/ 236085 w 180"/>
                <a:gd name="T11" fmla="*/ 309639 h 114"/>
                <a:gd name="T12" fmla="*/ 236085 w 180"/>
                <a:gd name="T13" fmla="*/ 327853 h 114"/>
                <a:gd name="T14" fmla="*/ 199764 w 180"/>
                <a:gd name="T15" fmla="*/ 327853 h 114"/>
                <a:gd name="T16" fmla="*/ 181604 w 180"/>
                <a:gd name="T17" fmla="*/ 346067 h 114"/>
                <a:gd name="T18" fmla="*/ 363207 w 180"/>
                <a:gd name="T19" fmla="*/ 346067 h 114"/>
                <a:gd name="T20" fmla="*/ 345047 w 180"/>
                <a:gd name="T21" fmla="*/ 327853 h 114"/>
                <a:gd name="T22" fmla="*/ 308726 w 180"/>
                <a:gd name="T23" fmla="*/ 327853 h 114"/>
                <a:gd name="T24" fmla="*/ 308726 w 180"/>
                <a:gd name="T25" fmla="*/ 309639 h 114"/>
                <a:gd name="T26" fmla="*/ 508490 w 180"/>
                <a:gd name="T27" fmla="*/ 309639 h 114"/>
                <a:gd name="T28" fmla="*/ 544811 w 180"/>
                <a:gd name="T29" fmla="*/ 273211 h 114"/>
                <a:gd name="T30" fmla="*/ 544811 w 180"/>
                <a:gd name="T31" fmla="*/ 36428 h 114"/>
                <a:gd name="T32" fmla="*/ 508490 w 180"/>
                <a:gd name="T33" fmla="*/ 0 h 114"/>
                <a:gd name="T34" fmla="*/ 526651 w 180"/>
                <a:gd name="T35" fmla="*/ 273211 h 114"/>
                <a:gd name="T36" fmla="*/ 508490 w 180"/>
                <a:gd name="T37" fmla="*/ 291425 h 114"/>
                <a:gd name="T38" fmla="*/ 36321 w 180"/>
                <a:gd name="T39" fmla="*/ 291425 h 114"/>
                <a:gd name="T40" fmla="*/ 18160 w 180"/>
                <a:gd name="T41" fmla="*/ 273211 h 114"/>
                <a:gd name="T42" fmla="*/ 18160 w 180"/>
                <a:gd name="T43" fmla="*/ 36428 h 114"/>
                <a:gd name="T44" fmla="*/ 36321 w 180"/>
                <a:gd name="T45" fmla="*/ 18214 h 114"/>
                <a:gd name="T46" fmla="*/ 508490 w 180"/>
                <a:gd name="T47" fmla="*/ 18214 h 114"/>
                <a:gd name="T48" fmla="*/ 526651 w 180"/>
                <a:gd name="T49" fmla="*/ 36428 h 114"/>
                <a:gd name="T50" fmla="*/ 526651 w 180"/>
                <a:gd name="T51" fmla="*/ 273211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rgbClr val="1E1E1E">
                <a:alpha val="70195"/>
              </a:srgbClr>
            </a:solidFill>
            <a:ln>
              <a:noFill/>
            </a:ln>
          </p:spPr>
          <p:txBody>
            <a:bodyPr lIns="121920" tIns="60960" rIns="121920" bIns="60960"/>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七、关系客户选择的指导思想</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1"/>
            </p:custDataLst>
          </p:nvPr>
        </p:nvSpPr>
        <p:spPr>
          <a:xfrm>
            <a:off x="814070" y="2493645"/>
            <a:ext cx="5782310" cy="2306955"/>
          </a:xfrm>
          <a:prstGeom prst="rect">
            <a:avLst/>
          </a:prstGeom>
          <a:noFill/>
        </p:spPr>
        <p:txBody>
          <a:bodyPr wrap="square" rtlCol="0">
            <a:spAutoFit/>
          </a:bodyPr>
          <a:p>
            <a:pPr>
              <a:lnSpc>
                <a:spcPct val="150000"/>
              </a:lnSpc>
            </a:pPr>
            <a:r>
              <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rPr>
              <a:t>（1）选择有潜力的客户。</a:t>
            </a:r>
            <a:endPar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50000"/>
              </a:lnSpc>
            </a:pPr>
            <a:r>
              <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rPr>
              <a:t>（2）选择与企业定位一致的客户。</a:t>
            </a:r>
            <a:endPar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50000"/>
              </a:lnSpc>
            </a:pPr>
            <a:r>
              <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rPr>
              <a:t>（3）选择门当户对的客户。</a:t>
            </a:r>
            <a:endPar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50000"/>
              </a:lnSpc>
            </a:pPr>
            <a:r>
              <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rPr>
              <a:t>（4）选择与“忠诚客户”相似的客户。</a:t>
            </a:r>
            <a:endParaRPr lang="en-US" altLang="zh-CN"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sp>
        <p:nvSpPr>
          <p:cNvPr id="14" name="等腰三角形 13"/>
          <p:cNvSpPr/>
          <p:nvPr>
            <p:custDataLst>
              <p:tags r:id="rId2"/>
            </p:custDataLst>
          </p:nvPr>
        </p:nvSpPr>
        <p:spPr>
          <a:xfrm rot="5400000">
            <a:off x="-227771" y="3224736"/>
            <a:ext cx="1240107" cy="784540"/>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nvPicPr>
        <p:blipFill>
          <a:blip r:embed="rId3"/>
          <a:srcRect l="45471" t="743" r="10195" b="12206"/>
          <a:stretch>
            <a:fillRect/>
          </a:stretch>
        </p:blipFill>
        <p:spPr>
          <a:xfrm>
            <a:off x="6888480" y="1557020"/>
            <a:ext cx="4391025" cy="435038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八、客户的开发</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7" name="AutoShape 10"/>
          <p:cNvSpPr>
            <a:spLocks noChangeArrowheads="1"/>
          </p:cNvSpPr>
          <p:nvPr>
            <p:custDataLst>
              <p:tags r:id="rId1"/>
            </p:custDataLst>
          </p:nvPr>
        </p:nvSpPr>
        <p:spPr bwMode="gray">
          <a:xfrm>
            <a:off x="6197828" y="5203430"/>
            <a:ext cx="4212328" cy="749580"/>
          </a:xfrm>
          <a:prstGeom prst="roundRect">
            <a:avLst>
              <a:gd name="adj" fmla="val 50000"/>
            </a:avLst>
          </a:prstGeom>
          <a:solidFill>
            <a:schemeClr val="accent4"/>
          </a:solidFill>
          <a:ln>
            <a:noFill/>
          </a:ln>
        </p:spPr>
        <p:txBody>
          <a:bodyPr wrap="square" lIns="45720" tIns="44450" rIns="45720" bIns="4445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eaLnBrk="1" hangingPunct="1">
              <a:spcBef>
                <a:spcPct val="0"/>
              </a:spcBef>
              <a:buFontTx/>
              <a:buNone/>
            </a:pPr>
            <a:endParaRPr lang="zh-TW" altLang="en-US" sz="1200" b="0" dirty="0">
              <a:solidFill>
                <a:schemeClr val="lt1">
                  <a:lumMod val="100000"/>
                </a:schemeClr>
              </a:solidFill>
              <a:latin typeface="+mn-lt"/>
              <a:ea typeface="微软雅黑" panose="020B0503020204020204" charset="-122"/>
              <a:cs typeface="微软雅黑" panose="020B0503020204020204" charset="-122"/>
              <a:sym typeface="Arial" panose="020B0604020202020204" pitchFamily="34" charset="0"/>
            </a:endParaRPr>
          </a:p>
        </p:txBody>
      </p:sp>
      <p:sp>
        <p:nvSpPr>
          <p:cNvPr id="8" name="Line 11"/>
          <p:cNvSpPr>
            <a:spLocks noChangeShapeType="1"/>
          </p:cNvSpPr>
          <p:nvPr>
            <p:custDataLst>
              <p:tags r:id="rId2"/>
            </p:custDataLst>
          </p:nvPr>
        </p:nvSpPr>
        <p:spPr bwMode="auto">
          <a:xfrm flipV="1">
            <a:off x="3449981" y="2211199"/>
            <a:ext cx="2712543" cy="1427587"/>
          </a:xfrm>
          <a:prstGeom prst="line">
            <a:avLst/>
          </a:prstGeom>
          <a:noFill/>
          <a:ln w="38100" cap="rnd">
            <a:solidFill>
              <a:schemeClr val="accent1">
                <a:lumMod val="20000"/>
                <a:lumOff val="80000"/>
              </a:schemeClr>
            </a:solidFill>
            <a:prstDash val="sysDot"/>
            <a:round/>
            <a:tailEnd type="triangle" w="med" len="med"/>
          </a:ln>
          <a:extLst>
            <a:ext uri="{909E8E84-426E-40DD-AFC4-6F175D3DCCD1}">
              <a14:hiddenFill xmlns:a14="http://schemas.microsoft.com/office/drawing/2010/main">
                <a:noFill/>
              </a14:hiddenFill>
            </a:ext>
          </a:extLst>
        </p:spPr>
        <p:txBody>
          <a:bodyPr>
            <a:normAutofit/>
          </a:bodyPr>
          <a:lstStyle/>
          <a:p>
            <a:endParaRPr lang="zh-CN" altLang="en-US">
              <a:cs typeface="微软雅黑" panose="020B0503020204020204" charset="-122"/>
              <a:sym typeface="Arial" panose="020B0604020202020204" pitchFamily="34" charset="0"/>
            </a:endParaRPr>
          </a:p>
        </p:txBody>
      </p:sp>
      <p:sp>
        <p:nvSpPr>
          <p:cNvPr id="9" name="Line 12"/>
          <p:cNvSpPr>
            <a:spLocks noChangeShapeType="1"/>
          </p:cNvSpPr>
          <p:nvPr>
            <p:custDataLst>
              <p:tags r:id="rId3"/>
            </p:custDataLst>
          </p:nvPr>
        </p:nvSpPr>
        <p:spPr bwMode="auto">
          <a:xfrm flipV="1">
            <a:off x="3449981" y="3314607"/>
            <a:ext cx="2730233" cy="422295"/>
          </a:xfrm>
          <a:prstGeom prst="line">
            <a:avLst/>
          </a:prstGeom>
          <a:noFill/>
          <a:ln w="38100" cap="rnd">
            <a:solidFill>
              <a:schemeClr val="accent1">
                <a:lumMod val="20000"/>
                <a:lumOff val="80000"/>
              </a:schemeClr>
            </a:solidFill>
            <a:prstDash val="sysDot"/>
            <a:round/>
            <a:tailEnd type="triangle" w="med" len="med"/>
          </a:ln>
          <a:extLst>
            <a:ext uri="{909E8E84-426E-40DD-AFC4-6F175D3DCCD1}">
              <a14:hiddenFill xmlns:a14="http://schemas.microsoft.com/office/drawing/2010/main">
                <a:noFill/>
              </a14:hiddenFill>
            </a:ext>
          </a:extLst>
        </p:spPr>
        <p:txBody>
          <a:bodyPr>
            <a:normAutofit fontScale="85000"/>
          </a:bodyPr>
          <a:lstStyle/>
          <a:p>
            <a:endParaRPr lang="zh-CN" altLang="en-US">
              <a:cs typeface="微软雅黑" panose="020B0503020204020204" charset="-122"/>
              <a:sym typeface="Arial" panose="020B0604020202020204" pitchFamily="34" charset="0"/>
            </a:endParaRPr>
          </a:p>
        </p:txBody>
      </p:sp>
      <p:sp>
        <p:nvSpPr>
          <p:cNvPr id="10" name="Line 13"/>
          <p:cNvSpPr>
            <a:spLocks noChangeShapeType="1"/>
          </p:cNvSpPr>
          <p:nvPr>
            <p:custDataLst>
              <p:tags r:id="rId4"/>
            </p:custDataLst>
          </p:nvPr>
        </p:nvSpPr>
        <p:spPr bwMode="auto">
          <a:xfrm>
            <a:off x="3556715" y="3885082"/>
            <a:ext cx="2605873" cy="406826"/>
          </a:xfrm>
          <a:prstGeom prst="line">
            <a:avLst/>
          </a:prstGeom>
          <a:noFill/>
          <a:ln w="38100" cap="rnd">
            <a:solidFill>
              <a:schemeClr val="accent1">
                <a:lumMod val="20000"/>
                <a:lumOff val="80000"/>
              </a:schemeClr>
            </a:solidFill>
            <a:prstDash val="sysDot"/>
            <a:round/>
            <a:tailEnd type="triangle" w="med" len="med"/>
          </a:ln>
          <a:extLst>
            <a:ext uri="{909E8E84-426E-40DD-AFC4-6F175D3DCCD1}">
              <a14:hiddenFill xmlns:a14="http://schemas.microsoft.com/office/drawing/2010/main">
                <a:noFill/>
              </a14:hiddenFill>
            </a:ext>
          </a:extLst>
        </p:spPr>
        <p:txBody>
          <a:bodyPr>
            <a:normAutofit fontScale="85000"/>
          </a:bodyPr>
          <a:lstStyle/>
          <a:p>
            <a:endParaRPr lang="zh-CN" altLang="en-US">
              <a:cs typeface="微软雅黑" panose="020B0503020204020204" charset="-122"/>
              <a:sym typeface="Arial" panose="020B0604020202020204" pitchFamily="34" charset="0"/>
            </a:endParaRPr>
          </a:p>
        </p:txBody>
      </p:sp>
      <p:sp>
        <p:nvSpPr>
          <p:cNvPr id="11" name="Line 14"/>
          <p:cNvSpPr>
            <a:spLocks noChangeShapeType="1"/>
          </p:cNvSpPr>
          <p:nvPr>
            <p:custDataLst>
              <p:tags r:id="rId5"/>
            </p:custDataLst>
          </p:nvPr>
        </p:nvSpPr>
        <p:spPr bwMode="auto">
          <a:xfrm>
            <a:off x="3700990" y="4088244"/>
            <a:ext cx="2496574" cy="1458756"/>
          </a:xfrm>
          <a:prstGeom prst="line">
            <a:avLst/>
          </a:prstGeom>
          <a:noFill/>
          <a:ln w="38100" cap="rnd">
            <a:solidFill>
              <a:schemeClr val="accent1">
                <a:lumMod val="20000"/>
                <a:lumOff val="80000"/>
              </a:schemeClr>
            </a:solidFill>
            <a:prstDash val="sysDot"/>
            <a:round/>
            <a:tailEnd type="triangle" w="med" len="med"/>
          </a:ln>
          <a:extLst>
            <a:ext uri="{909E8E84-426E-40DD-AFC4-6F175D3DCCD1}">
              <a14:hiddenFill xmlns:a14="http://schemas.microsoft.com/office/drawing/2010/main">
                <a:noFill/>
              </a14:hiddenFill>
            </a:ext>
          </a:extLst>
        </p:spPr>
        <p:txBody>
          <a:bodyPr>
            <a:normAutofit/>
          </a:bodyPr>
          <a:lstStyle/>
          <a:p>
            <a:endParaRPr lang="zh-CN" altLang="en-US">
              <a:cs typeface="微软雅黑" panose="020B0503020204020204" charset="-122"/>
              <a:sym typeface="Arial" panose="020B0604020202020204" pitchFamily="34" charset="0"/>
            </a:endParaRPr>
          </a:p>
        </p:txBody>
      </p:sp>
      <p:sp>
        <p:nvSpPr>
          <p:cNvPr id="13" name="AutoShape 4"/>
          <p:cNvSpPr>
            <a:spLocks noChangeArrowheads="1"/>
          </p:cNvSpPr>
          <p:nvPr>
            <p:custDataLst>
              <p:tags r:id="rId6"/>
            </p:custDataLst>
          </p:nvPr>
        </p:nvSpPr>
        <p:spPr bwMode="gray">
          <a:xfrm>
            <a:off x="6197828" y="1787208"/>
            <a:ext cx="4212328" cy="749580"/>
          </a:xfrm>
          <a:prstGeom prst="roundRect">
            <a:avLst>
              <a:gd name="adj" fmla="val 50000"/>
            </a:avLst>
          </a:prstGeom>
          <a:solidFill>
            <a:schemeClr val="accent1"/>
          </a:solidFill>
          <a:ln>
            <a:noFill/>
          </a:ln>
        </p:spPr>
        <p:txBody>
          <a:bodyPr wrap="square" lIns="45720" tIns="44450" rIns="45720" bIns="4445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eaLnBrk="1" hangingPunct="1">
              <a:spcBef>
                <a:spcPct val="0"/>
              </a:spcBef>
              <a:buFontTx/>
              <a:buNone/>
            </a:pPr>
            <a:endParaRPr lang="zh-TW" altLang="en-US" sz="1200" b="0" dirty="0">
              <a:solidFill>
                <a:schemeClr val="lt1">
                  <a:lumMod val="100000"/>
                </a:schemeClr>
              </a:solidFill>
              <a:latin typeface="+mn-lt"/>
              <a:ea typeface="微软雅黑" panose="020B0503020204020204" charset="-122"/>
              <a:cs typeface="微软雅黑" panose="020B0503020204020204" charset="-122"/>
              <a:sym typeface="Arial" panose="020B0604020202020204" pitchFamily="34" charset="0"/>
            </a:endParaRPr>
          </a:p>
        </p:txBody>
      </p:sp>
      <p:sp>
        <p:nvSpPr>
          <p:cNvPr id="15" name="AutoShape 6"/>
          <p:cNvSpPr>
            <a:spLocks noChangeArrowheads="1"/>
          </p:cNvSpPr>
          <p:nvPr>
            <p:custDataLst>
              <p:tags r:id="rId7"/>
            </p:custDataLst>
          </p:nvPr>
        </p:nvSpPr>
        <p:spPr bwMode="gray">
          <a:xfrm>
            <a:off x="6197828" y="2925949"/>
            <a:ext cx="4212328" cy="749580"/>
          </a:xfrm>
          <a:prstGeom prst="roundRect">
            <a:avLst>
              <a:gd name="adj" fmla="val 50000"/>
            </a:avLst>
          </a:prstGeom>
          <a:solidFill>
            <a:schemeClr val="accent2"/>
          </a:solidFill>
          <a:ln>
            <a:noFill/>
          </a:ln>
        </p:spPr>
        <p:txBody>
          <a:bodyPr wrap="square" lIns="45720" tIns="44450" rIns="45720" bIns="4445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eaLnBrk="1" hangingPunct="1">
              <a:spcBef>
                <a:spcPct val="0"/>
              </a:spcBef>
              <a:buFontTx/>
              <a:buNone/>
            </a:pPr>
            <a:endParaRPr lang="zh-TW" altLang="en-US" sz="1200" b="0" dirty="0">
              <a:solidFill>
                <a:schemeClr val="lt1">
                  <a:lumMod val="100000"/>
                </a:schemeClr>
              </a:solidFill>
              <a:latin typeface="+mn-lt"/>
              <a:ea typeface="微软雅黑" panose="020B0503020204020204" charset="-122"/>
              <a:cs typeface="微软雅黑" panose="020B0503020204020204" charset="-122"/>
              <a:sym typeface="Arial" panose="020B0604020202020204" pitchFamily="34" charset="0"/>
            </a:endParaRPr>
          </a:p>
        </p:txBody>
      </p:sp>
      <p:sp>
        <p:nvSpPr>
          <p:cNvPr id="16" name="AutoShape 8"/>
          <p:cNvSpPr>
            <a:spLocks noChangeArrowheads="1"/>
          </p:cNvSpPr>
          <p:nvPr>
            <p:custDataLst>
              <p:tags r:id="rId8"/>
            </p:custDataLst>
          </p:nvPr>
        </p:nvSpPr>
        <p:spPr bwMode="gray">
          <a:xfrm>
            <a:off x="6197828" y="4064689"/>
            <a:ext cx="4212328" cy="749580"/>
          </a:xfrm>
          <a:prstGeom prst="roundRect">
            <a:avLst>
              <a:gd name="adj" fmla="val 50000"/>
            </a:avLst>
          </a:prstGeom>
          <a:solidFill>
            <a:schemeClr val="accent3"/>
          </a:solidFill>
          <a:ln>
            <a:noFill/>
          </a:ln>
        </p:spPr>
        <p:txBody>
          <a:bodyPr wrap="square" lIns="45720" tIns="44450" rIns="45720" bIns="4445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eaLnBrk="1" hangingPunct="1">
              <a:spcBef>
                <a:spcPct val="0"/>
              </a:spcBef>
              <a:buFontTx/>
              <a:buNone/>
            </a:pPr>
            <a:endParaRPr lang="zh-TW" altLang="en-US" sz="1200" b="0" dirty="0">
              <a:solidFill>
                <a:schemeClr val="lt1">
                  <a:lumMod val="100000"/>
                </a:schemeClr>
              </a:solidFill>
              <a:latin typeface="+mn-lt"/>
              <a:ea typeface="微软雅黑" panose="020B0503020204020204" charset="-122"/>
              <a:cs typeface="微软雅黑" panose="020B0503020204020204" charset="-122"/>
              <a:sym typeface="Arial" panose="020B0604020202020204" pitchFamily="34" charset="0"/>
            </a:endParaRPr>
          </a:p>
        </p:txBody>
      </p:sp>
      <p:sp>
        <p:nvSpPr>
          <p:cNvPr id="17" name="Oval 3"/>
          <p:cNvSpPr>
            <a:spLocks noChangeArrowheads="1"/>
          </p:cNvSpPr>
          <p:nvPr>
            <p:custDataLst>
              <p:tags r:id="rId9"/>
            </p:custDataLst>
          </p:nvPr>
        </p:nvSpPr>
        <p:spPr bwMode="gray">
          <a:xfrm>
            <a:off x="1595755" y="2717633"/>
            <a:ext cx="2206773" cy="2206729"/>
          </a:xfrm>
          <a:prstGeom prst="ellipse">
            <a:avLst/>
          </a:prstGeom>
          <a:solidFill>
            <a:schemeClr val="accent1">
              <a:lumMod val="20000"/>
              <a:lumOff val="80000"/>
            </a:schemeClr>
          </a:solidFill>
          <a:ln>
            <a:noFill/>
          </a:ln>
        </p:spPr>
        <p:txBody>
          <a:bodyPr lIns="45720" tIns="44450" rIns="45720" bIns="4445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algn="ctr" eaLnBrk="1" hangingPunct="1">
              <a:spcBef>
                <a:spcPct val="0"/>
              </a:spcBef>
              <a:buFontTx/>
              <a:buNone/>
            </a:pPr>
            <a:endParaRPr lang="zh-TW" altLang="en-US" sz="2400" b="0" dirty="0">
              <a:solidFill>
                <a:schemeClr val="bg1"/>
              </a:solidFill>
              <a:latin typeface="+mn-lt"/>
              <a:ea typeface="微软雅黑" panose="020B0503020204020204" charset="-122"/>
              <a:cs typeface="微软雅黑" panose="020B0503020204020204" charset="-122"/>
              <a:sym typeface="Arial" panose="020B0604020202020204" pitchFamily="34" charset="0"/>
            </a:endParaRPr>
          </a:p>
        </p:txBody>
      </p:sp>
      <p:sp>
        <p:nvSpPr>
          <p:cNvPr id="18" name="椭圆 17"/>
          <p:cNvSpPr/>
          <p:nvPr>
            <p:custDataLst>
              <p:tags r:id="rId10"/>
            </p:custDataLst>
          </p:nvPr>
        </p:nvSpPr>
        <p:spPr>
          <a:xfrm>
            <a:off x="1841611" y="2963490"/>
            <a:ext cx="1715002" cy="17150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zh-CN" altLang="zh-TW" sz="2000" b="1" dirty="0">
                <a:solidFill>
                  <a:schemeClr val="lt1">
                    <a:lumMod val="100000"/>
                  </a:schemeClr>
                </a:solidFill>
                <a:latin typeface="+mj-ea"/>
                <a:ea typeface="+mj-ea"/>
                <a:cs typeface="微软雅黑" panose="020B0503020204020204" charset="-122"/>
                <a:sym typeface="Arial" panose="020B0604020202020204" pitchFamily="34" charset="0"/>
              </a:rPr>
              <a:t>有吸引力</a:t>
            </a:r>
            <a:endParaRPr lang="zh-CN" altLang="zh-TW" sz="2000" b="1" dirty="0">
              <a:solidFill>
                <a:schemeClr val="lt1">
                  <a:lumMod val="100000"/>
                </a:schemeClr>
              </a:solidFill>
              <a:latin typeface="+mj-ea"/>
              <a:ea typeface="+mj-ea"/>
              <a:cs typeface="微软雅黑" panose="020B0503020204020204" charset="-122"/>
              <a:sym typeface="Arial" panose="020B0604020202020204" pitchFamily="34" charset="0"/>
            </a:endParaRPr>
          </a:p>
        </p:txBody>
      </p:sp>
      <p:sp>
        <p:nvSpPr>
          <p:cNvPr id="19" name="文本框 18"/>
          <p:cNvSpPr txBox="1"/>
          <p:nvPr>
            <p:custDataLst>
              <p:tags r:id="rId11"/>
            </p:custDataLst>
          </p:nvPr>
        </p:nvSpPr>
        <p:spPr>
          <a:xfrm>
            <a:off x="6197828" y="1787208"/>
            <a:ext cx="4211942" cy="749346"/>
          </a:xfrm>
          <a:prstGeom prst="rect">
            <a:avLst/>
          </a:prstGeom>
          <a:noFill/>
        </p:spPr>
        <p:txBody>
          <a:bodyPr wrap="square" rtlCol="0" anchor="ctr" anchorCtr="0">
            <a:normAutofit/>
          </a:bodyPr>
          <a:lstStyle/>
          <a:p>
            <a:pPr algn="ctr"/>
            <a:r>
              <a:rPr lang="zh-CN" altLang="en-US" sz="2000" dirty="0">
                <a:solidFill>
                  <a:schemeClr val="lt1">
                    <a:lumMod val="100000"/>
                  </a:schemeClr>
                </a:solidFill>
              </a:rPr>
              <a:t>产品或服务</a:t>
            </a:r>
            <a:endParaRPr lang="zh-CN" altLang="en-US" sz="2000" dirty="0">
              <a:solidFill>
                <a:schemeClr val="lt1">
                  <a:lumMod val="100000"/>
                </a:schemeClr>
              </a:solidFill>
            </a:endParaRPr>
          </a:p>
        </p:txBody>
      </p:sp>
      <p:sp>
        <p:nvSpPr>
          <p:cNvPr id="20" name="文本框 19"/>
          <p:cNvSpPr txBox="1"/>
          <p:nvPr>
            <p:custDataLst>
              <p:tags r:id="rId12"/>
            </p:custDataLst>
          </p:nvPr>
        </p:nvSpPr>
        <p:spPr>
          <a:xfrm>
            <a:off x="6197828" y="2925949"/>
            <a:ext cx="4211942" cy="749346"/>
          </a:xfrm>
          <a:prstGeom prst="rect">
            <a:avLst/>
          </a:prstGeom>
          <a:noFill/>
        </p:spPr>
        <p:txBody>
          <a:bodyPr wrap="square" rtlCol="0" anchor="ctr" anchorCtr="0">
            <a:normAutofit/>
          </a:bodyPr>
          <a:lstStyle/>
          <a:p>
            <a:pPr algn="ctr"/>
            <a:r>
              <a:rPr lang="zh-CN" altLang="en-US" sz="2000">
                <a:solidFill>
                  <a:schemeClr val="lt1">
                    <a:lumMod val="100000"/>
                  </a:schemeClr>
                </a:solidFill>
              </a:rPr>
              <a:t>价格或收费</a:t>
            </a:r>
            <a:endParaRPr lang="zh-CN" altLang="en-US" sz="2000">
              <a:solidFill>
                <a:schemeClr val="lt1">
                  <a:lumMod val="100000"/>
                </a:schemeClr>
              </a:solidFill>
            </a:endParaRPr>
          </a:p>
        </p:txBody>
      </p:sp>
      <p:sp>
        <p:nvSpPr>
          <p:cNvPr id="22" name="文本框 21"/>
          <p:cNvSpPr txBox="1"/>
          <p:nvPr>
            <p:custDataLst>
              <p:tags r:id="rId13"/>
            </p:custDataLst>
          </p:nvPr>
        </p:nvSpPr>
        <p:spPr>
          <a:xfrm>
            <a:off x="6197828" y="4064689"/>
            <a:ext cx="4211942" cy="749346"/>
          </a:xfrm>
          <a:prstGeom prst="rect">
            <a:avLst/>
          </a:prstGeom>
          <a:noFill/>
        </p:spPr>
        <p:txBody>
          <a:bodyPr wrap="square" rtlCol="0" anchor="ctr" anchorCtr="0">
            <a:normAutofit/>
          </a:bodyPr>
          <a:lstStyle/>
          <a:p>
            <a:pPr algn="ctr"/>
            <a:r>
              <a:rPr lang="zh-CN" altLang="en-US" sz="2000">
                <a:solidFill>
                  <a:schemeClr val="lt1">
                    <a:lumMod val="100000"/>
                  </a:schemeClr>
                </a:solidFill>
              </a:rPr>
              <a:t>购买渠道</a:t>
            </a:r>
            <a:endParaRPr lang="zh-CN" altLang="en-US" sz="2000">
              <a:solidFill>
                <a:schemeClr val="lt1">
                  <a:lumMod val="100000"/>
                </a:schemeClr>
              </a:solidFill>
            </a:endParaRPr>
          </a:p>
        </p:txBody>
      </p:sp>
      <p:sp>
        <p:nvSpPr>
          <p:cNvPr id="23" name="文本框 22"/>
          <p:cNvSpPr txBox="1"/>
          <p:nvPr>
            <p:custDataLst>
              <p:tags r:id="rId14"/>
            </p:custDataLst>
          </p:nvPr>
        </p:nvSpPr>
        <p:spPr>
          <a:xfrm>
            <a:off x="6197828" y="5203430"/>
            <a:ext cx="4211942" cy="749346"/>
          </a:xfrm>
          <a:prstGeom prst="rect">
            <a:avLst/>
          </a:prstGeom>
          <a:noFill/>
        </p:spPr>
        <p:txBody>
          <a:bodyPr wrap="square" rtlCol="0" anchor="ctr" anchorCtr="0">
            <a:normAutofit/>
          </a:bodyPr>
          <a:lstStyle/>
          <a:p>
            <a:pPr algn="ctr"/>
            <a:r>
              <a:rPr lang="zh-CN" altLang="en-US" sz="2000">
                <a:solidFill>
                  <a:schemeClr val="lt1">
                    <a:lumMod val="100000"/>
                  </a:schemeClr>
                </a:solidFill>
              </a:rPr>
              <a:t>促销方案</a:t>
            </a:r>
            <a:endParaRPr lang="zh-CN" altLang="en-US" sz="2000">
              <a:solidFill>
                <a:schemeClr val="lt1">
                  <a:lumMod val="10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2"/>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九、客户信息的重要性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31" name="椭圆 30"/>
          <p:cNvSpPr/>
          <p:nvPr>
            <p:custDataLst>
              <p:tags r:id="rId1"/>
            </p:custDataLst>
          </p:nvPr>
        </p:nvSpPr>
        <p:spPr>
          <a:xfrm>
            <a:off x="5219657" y="3087686"/>
            <a:ext cx="1843092" cy="1843091"/>
          </a:xfrm>
          <a:prstGeom prst="ellipse">
            <a:avLst/>
          </a:prstGeom>
          <a:noFill/>
          <a:ln w="50800" cap="flat" cmpd="sng" algn="ctr">
            <a:solidFill>
              <a:srgbClr val="E7E6E6">
                <a:lumMod val="75000"/>
              </a:srgbClr>
            </a:solidFill>
            <a:prstDash val="sysDot"/>
            <a:miter lim="800000"/>
          </a:ln>
          <a:effectLst/>
        </p:spPr>
        <p:txBody>
          <a:bodyPr rtlCol="0" anchor="ctr">
            <a:normAutofit/>
          </a:bodyPr>
          <a:p>
            <a:pPr algn="ctr"/>
            <a:endParaRPr lang="zh-CN" altLang="en-US">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2"/>
            </p:custDataLst>
          </p:nvPr>
        </p:nvSpPr>
        <p:spPr>
          <a:xfrm>
            <a:off x="5374769" y="3242798"/>
            <a:ext cx="1532869" cy="1532868"/>
          </a:xfrm>
          <a:prstGeom prst="ellipse">
            <a:avLst/>
          </a:prstGeom>
          <a:solidFill>
            <a:srgbClr val="E7E6E6"/>
          </a:solidFill>
          <a:ln w="50800" cap="flat" cmpd="sng" algn="ctr">
            <a:noFill/>
            <a:prstDash val="solid"/>
            <a:miter lim="800000"/>
          </a:ln>
          <a:effectLst/>
        </p:spPr>
        <p:txBody>
          <a:bodyPr rtlCol="0" anchor="ctr">
            <a:normAutofit/>
          </a:bodyPr>
          <a:p>
            <a:pPr algn="ctr"/>
            <a:endParaRPr lang="zh-CN" altLang="en-US">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33" name="KSO_Shape"/>
          <p:cNvSpPr/>
          <p:nvPr>
            <p:custDataLst>
              <p:tags r:id="rId3"/>
            </p:custDataLst>
          </p:nvPr>
        </p:nvSpPr>
        <p:spPr bwMode="auto">
          <a:xfrm>
            <a:off x="5703240" y="3515020"/>
            <a:ext cx="875926" cy="1055331"/>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stCxn id="31" idx="3"/>
            <a:endCxn id="71" idx="7"/>
          </p:cNvCxnSpPr>
          <p:nvPr>
            <p:custDataLst>
              <p:tags r:id="rId4"/>
            </p:custDataLst>
          </p:nvPr>
        </p:nvCxnSpPr>
        <p:spPr>
          <a:xfrm flipH="1">
            <a:off x="4943472" y="4660862"/>
            <a:ext cx="546100" cy="386080"/>
          </a:xfrm>
          <a:prstGeom prst="line">
            <a:avLst/>
          </a:prstGeom>
          <a:noFill/>
          <a:ln w="38100" cap="flat" cmpd="sng" algn="ctr">
            <a:solidFill>
              <a:srgbClr val="1AA3AA"/>
            </a:solidFill>
            <a:prstDash val="solid"/>
            <a:miter lim="800000"/>
          </a:ln>
          <a:effectLst/>
        </p:spPr>
      </p:cxnSp>
      <p:sp>
        <p:nvSpPr>
          <p:cNvPr id="45" name="圆角矩形 2"/>
          <p:cNvSpPr/>
          <p:nvPr>
            <p:custDataLst>
              <p:tags r:id="rId5"/>
            </p:custDataLst>
          </p:nvPr>
        </p:nvSpPr>
        <p:spPr>
          <a:xfrm>
            <a:off x="861060" y="2323465"/>
            <a:ext cx="4202827" cy="821509"/>
          </a:xfrm>
          <a:prstGeom prst="roundRect">
            <a:avLst>
              <a:gd name="adj" fmla="val 50000"/>
            </a:avLst>
          </a:prstGeom>
          <a:solidFill>
            <a:sysClr val="window" lastClr="FFFFFF"/>
          </a:solidFill>
          <a:ln w="38100" cap="flat" cmpd="sng" algn="ctr">
            <a:solidFill>
              <a:srgbClr val="1F74AD"/>
            </a:solidFill>
            <a:prstDash val="solid"/>
            <a:miter lim="800000"/>
          </a:ln>
          <a:effectLst/>
        </p:spPr>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6"/>
            </p:custDataLst>
          </p:nvPr>
        </p:nvSpPr>
        <p:spPr>
          <a:xfrm>
            <a:off x="4261998" y="2323534"/>
            <a:ext cx="821180" cy="821180"/>
          </a:xfrm>
          <a:prstGeom prst="ellipse">
            <a:avLst/>
          </a:prstGeom>
          <a:solidFill>
            <a:sysClr val="window" lastClr="FFFFFF"/>
          </a:solidFill>
          <a:ln w="38100" cap="flat" cmpd="sng" algn="ctr">
            <a:solidFill>
              <a:srgbClr val="1F74AD"/>
            </a:solidFill>
            <a:prstDash val="solid"/>
            <a:miter lim="800000"/>
          </a:ln>
          <a:effectLst/>
        </p:spPr>
        <p:txBody>
          <a:bodyPr rtlCol="0" anchor="ctr">
            <a:normAutofit/>
          </a:bodyPr>
          <a:p>
            <a:pPr algn="ctr"/>
            <a:endParaRPr lang="zh-CN" altLang="en-US">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7"/>
            </p:custDataLst>
          </p:nvPr>
        </p:nvSpPr>
        <p:spPr bwMode="auto">
          <a:xfrm>
            <a:off x="4434217" y="2495754"/>
            <a:ext cx="476740" cy="476740"/>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fontScale="90000"/>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1"/>
          </p:cNvCxnSpPr>
          <p:nvPr>
            <p:custDataLst>
              <p:tags r:id="rId8"/>
            </p:custDataLst>
          </p:nvPr>
        </p:nvCxnSpPr>
        <p:spPr>
          <a:xfrm flipH="1" flipV="1">
            <a:off x="4986945" y="3014641"/>
            <a:ext cx="502627" cy="342794"/>
          </a:xfrm>
          <a:prstGeom prst="line">
            <a:avLst/>
          </a:prstGeom>
          <a:noFill/>
          <a:ln w="38100" cap="flat" cmpd="sng" algn="ctr">
            <a:solidFill>
              <a:srgbClr val="1F74AD"/>
            </a:solidFill>
            <a:prstDash val="solid"/>
            <a:miter lim="800000"/>
          </a:ln>
          <a:effectLst/>
        </p:spPr>
      </p:cxnSp>
      <p:cxnSp>
        <p:nvCxnSpPr>
          <p:cNvPr id="53" name="直接连接符 52"/>
          <p:cNvCxnSpPr>
            <a:stCxn id="31" idx="5"/>
            <a:endCxn id="78" idx="1"/>
          </p:cNvCxnSpPr>
          <p:nvPr>
            <p:custDataLst>
              <p:tags r:id="rId9"/>
            </p:custDataLst>
          </p:nvPr>
        </p:nvCxnSpPr>
        <p:spPr>
          <a:xfrm>
            <a:off x="6793439" y="4661073"/>
            <a:ext cx="527050" cy="372110"/>
          </a:xfrm>
          <a:prstGeom prst="line">
            <a:avLst/>
          </a:prstGeom>
          <a:noFill/>
          <a:ln w="38100" cap="flat" cmpd="sng" algn="ctr">
            <a:solidFill>
              <a:srgbClr val="1F74AD"/>
            </a:solidFill>
            <a:prstDash val="solid"/>
            <a:miter lim="800000"/>
          </a:ln>
          <a:effectLst/>
        </p:spPr>
      </p:cxnSp>
      <p:sp>
        <p:nvSpPr>
          <p:cNvPr id="62" name="圆角矩形 5"/>
          <p:cNvSpPr/>
          <p:nvPr>
            <p:custDataLst>
              <p:tags r:id="rId10"/>
            </p:custDataLst>
          </p:nvPr>
        </p:nvSpPr>
        <p:spPr>
          <a:xfrm>
            <a:off x="7218546" y="2323465"/>
            <a:ext cx="4057101" cy="821509"/>
          </a:xfrm>
          <a:prstGeom prst="roundRect">
            <a:avLst>
              <a:gd name="adj" fmla="val 50000"/>
            </a:avLst>
          </a:prstGeom>
          <a:solidFill>
            <a:sysClr val="window" lastClr="FFFFFF"/>
          </a:solidFill>
          <a:ln w="38100" cap="flat" cmpd="sng" algn="ctr">
            <a:solidFill>
              <a:srgbClr val="3498DB"/>
            </a:solidFill>
            <a:prstDash val="solid"/>
            <a:miter lim="800000"/>
          </a:ln>
          <a:effectLst/>
        </p:spPr>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1"/>
            </p:custDataLst>
          </p:nvPr>
        </p:nvSpPr>
        <p:spPr>
          <a:xfrm>
            <a:off x="7209158" y="2323534"/>
            <a:ext cx="821180" cy="821180"/>
          </a:xfrm>
          <a:prstGeom prst="ellipse">
            <a:avLst/>
          </a:prstGeom>
          <a:solidFill>
            <a:sysClr val="window" lastClr="FFFFFF"/>
          </a:solidFill>
          <a:ln w="38100" cap="flat" cmpd="sng" algn="ctr">
            <a:solidFill>
              <a:srgbClr val="3498DB"/>
            </a:solidFill>
            <a:prstDash val="solid"/>
            <a:miter lim="800000"/>
          </a:ln>
          <a:effectLst/>
        </p:spPr>
        <p:txBody>
          <a:bodyPr rtlCol="0" anchor="ctr">
            <a:normAutofit/>
          </a:bodyPr>
          <a:p>
            <a:pPr algn="ctr"/>
            <a:endParaRPr lang="zh-CN" altLang="en-US"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2"/>
            </p:custDataLst>
          </p:nvPr>
        </p:nvSpPr>
        <p:spPr bwMode="auto">
          <a:xfrm>
            <a:off x="7390501" y="2534042"/>
            <a:ext cx="458492" cy="436659"/>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fontScale="8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65" name="直接连接符 64"/>
          <p:cNvCxnSpPr>
            <a:endCxn id="63" idx="3"/>
          </p:cNvCxnSpPr>
          <p:nvPr>
            <p:custDataLst>
              <p:tags r:id="rId13"/>
            </p:custDataLst>
          </p:nvPr>
        </p:nvCxnSpPr>
        <p:spPr>
          <a:xfrm flipV="1">
            <a:off x="6792834" y="3024455"/>
            <a:ext cx="536583" cy="333145"/>
          </a:xfrm>
          <a:prstGeom prst="line">
            <a:avLst/>
          </a:prstGeom>
          <a:noFill/>
          <a:ln w="38100" cap="flat" cmpd="sng" algn="ctr">
            <a:solidFill>
              <a:srgbClr val="3498DB"/>
            </a:solidFill>
            <a:prstDash val="solid"/>
            <a:miter lim="800000"/>
          </a:ln>
          <a:effectLst/>
        </p:spPr>
      </p:cxnSp>
      <p:sp>
        <p:nvSpPr>
          <p:cNvPr id="34" name="文本框 33"/>
          <p:cNvSpPr txBox="1"/>
          <p:nvPr>
            <p:custDataLst>
              <p:tags r:id="rId14"/>
            </p:custDataLst>
          </p:nvPr>
        </p:nvSpPr>
        <p:spPr>
          <a:xfrm>
            <a:off x="1182938" y="2542036"/>
            <a:ext cx="3031416" cy="398780"/>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企业决策的基础</a:t>
            </a:r>
            <a:endParaRPr lang="zh-CN" altLang="en-US" sz="2000" b="1" kern="0">
              <a:solidFill>
                <a:schemeClr val="tx1"/>
              </a:solidFill>
              <a:uFillTx/>
              <a:latin typeface="微软雅黑" panose="020B0503020204020204" charset="-122"/>
              <a:ea typeface="微软雅黑" panose="020B0503020204020204" charset="-122"/>
            </a:endParaRPr>
          </a:p>
        </p:txBody>
      </p:sp>
      <p:sp>
        <p:nvSpPr>
          <p:cNvPr id="37" name="文本框 36"/>
          <p:cNvSpPr txBox="1"/>
          <p:nvPr>
            <p:custDataLst>
              <p:tags r:id="rId15"/>
            </p:custDataLst>
          </p:nvPr>
        </p:nvSpPr>
        <p:spPr>
          <a:xfrm>
            <a:off x="8085694" y="2542036"/>
            <a:ext cx="2774394" cy="398780"/>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客户沟通的基础</a:t>
            </a:r>
            <a:endParaRPr lang="zh-CN" altLang="en-US" sz="2000" b="1" kern="0">
              <a:solidFill>
                <a:schemeClr val="tx1"/>
              </a:solidFill>
              <a:uFillTx/>
              <a:latin typeface="微软雅黑" panose="020B0503020204020204" charset="-122"/>
              <a:ea typeface="微软雅黑" panose="020B0503020204020204" charset="-122"/>
            </a:endParaRPr>
          </a:p>
        </p:txBody>
      </p:sp>
      <p:sp>
        <p:nvSpPr>
          <p:cNvPr id="69" name="圆角矩形 1"/>
          <p:cNvSpPr/>
          <p:nvPr>
            <p:custDataLst>
              <p:tags r:id="rId16"/>
            </p:custDataLst>
          </p:nvPr>
        </p:nvSpPr>
        <p:spPr>
          <a:xfrm>
            <a:off x="861060" y="4926511"/>
            <a:ext cx="4202827" cy="821509"/>
          </a:xfrm>
          <a:prstGeom prst="roundRect">
            <a:avLst>
              <a:gd name="adj" fmla="val 50000"/>
            </a:avLst>
          </a:prstGeom>
          <a:solidFill>
            <a:sysClr val="window" lastClr="FFFFFF"/>
          </a:solidFill>
          <a:ln w="38100" cap="flat" cmpd="sng" algn="ctr">
            <a:solidFill>
              <a:srgbClr val="1AA3AA"/>
            </a:solidFill>
            <a:prstDash val="solid"/>
            <a:miter lim="800000"/>
          </a:ln>
          <a:effectLst/>
        </p:spPr>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71" name="椭圆 70"/>
          <p:cNvSpPr/>
          <p:nvPr>
            <p:custDataLst>
              <p:tags r:id="rId17"/>
            </p:custDataLst>
          </p:nvPr>
        </p:nvSpPr>
        <p:spPr>
          <a:xfrm>
            <a:off x="4242645" y="4926799"/>
            <a:ext cx="821180" cy="821180"/>
          </a:xfrm>
          <a:prstGeom prst="ellipse">
            <a:avLst/>
          </a:prstGeom>
          <a:solidFill>
            <a:sysClr val="window" lastClr="FFFFFF"/>
          </a:solidFill>
          <a:ln w="38100" cap="flat" cmpd="sng" algn="ctr">
            <a:solidFill>
              <a:srgbClr val="1AA3AA"/>
            </a:solidFill>
            <a:prstDash val="solid"/>
            <a:miter lim="800000"/>
          </a:ln>
          <a:effectLst/>
        </p:spPr>
        <p:txBody>
          <a:bodyPr rtlCol="0" anchor="ctr">
            <a:normAutofit/>
          </a:bodyPr>
          <a:p>
            <a:pPr algn="ctr"/>
            <a:endParaRPr lang="zh-CN" altLang="en-US">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73" name="KSO_Shape"/>
          <p:cNvSpPr/>
          <p:nvPr>
            <p:custDataLst>
              <p:tags r:id="rId18"/>
            </p:custDataLst>
          </p:nvPr>
        </p:nvSpPr>
        <p:spPr bwMode="auto">
          <a:xfrm>
            <a:off x="4393194" y="5097463"/>
            <a:ext cx="508676" cy="479850"/>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rgbClr val="1AA3AA"/>
          </a:solidFill>
          <a:ln>
            <a:solidFill>
              <a:srgbClr val="1AA3AA"/>
            </a:solidFill>
          </a:ln>
        </p:spPr>
        <p:txBody>
          <a:bodyPr anchor="ctr">
            <a:normAutofit fontScale="90000"/>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19"/>
            </p:custDataLst>
          </p:nvPr>
        </p:nvSpPr>
        <p:spPr>
          <a:xfrm>
            <a:off x="1179735" y="5138676"/>
            <a:ext cx="3031416" cy="398780"/>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客户分级的基础</a:t>
            </a:r>
            <a:endParaRPr lang="zh-CN" altLang="en-US" sz="2000" b="1" kern="0">
              <a:solidFill>
                <a:schemeClr val="tx1"/>
              </a:solidFill>
              <a:uFillTx/>
              <a:latin typeface="微软雅黑" panose="020B0503020204020204" charset="-122"/>
              <a:ea typeface="微软雅黑" panose="020B0503020204020204" charset="-122"/>
            </a:endParaRPr>
          </a:p>
        </p:txBody>
      </p:sp>
      <p:sp>
        <p:nvSpPr>
          <p:cNvPr id="77" name="圆角矩形 6"/>
          <p:cNvSpPr/>
          <p:nvPr>
            <p:custDataLst>
              <p:tags r:id="rId20"/>
            </p:custDataLst>
          </p:nvPr>
        </p:nvSpPr>
        <p:spPr>
          <a:xfrm>
            <a:off x="7220948" y="4903291"/>
            <a:ext cx="4057101" cy="821509"/>
          </a:xfrm>
          <a:prstGeom prst="roundRect">
            <a:avLst>
              <a:gd name="adj" fmla="val 50000"/>
            </a:avLst>
          </a:prstGeom>
          <a:solidFill>
            <a:sysClr val="window" lastClr="FFFFFF"/>
          </a:solidFill>
          <a:ln w="38100" cap="flat" cmpd="sng" algn="ctr">
            <a:solidFill>
              <a:srgbClr val="1F74AD"/>
            </a:solidFill>
            <a:prstDash val="solid"/>
            <a:miter lim="800000"/>
          </a:ln>
          <a:effectLst/>
        </p:spPr>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78" name="椭圆 77"/>
          <p:cNvSpPr/>
          <p:nvPr>
            <p:custDataLst>
              <p:tags r:id="rId21"/>
            </p:custDataLst>
          </p:nvPr>
        </p:nvSpPr>
        <p:spPr>
          <a:xfrm>
            <a:off x="7200072" y="4912991"/>
            <a:ext cx="821180" cy="821180"/>
          </a:xfrm>
          <a:prstGeom prst="ellipse">
            <a:avLst/>
          </a:prstGeom>
          <a:solidFill>
            <a:sysClr val="window" lastClr="FFFFFF"/>
          </a:solidFill>
          <a:ln w="38100" cap="flat" cmpd="sng" algn="ctr">
            <a:solidFill>
              <a:srgbClr val="1F74AD"/>
            </a:solidFill>
            <a:prstDash val="solid"/>
            <a:miter lim="800000"/>
          </a:ln>
          <a:effectLst/>
        </p:spPr>
        <p:txBody>
          <a:bodyPr rtlCol="0" anchor="ctr">
            <a:normAutofit/>
          </a:bodyPr>
          <a:p>
            <a:pPr algn="ctr"/>
            <a:endParaRPr lang="zh-CN" altLang="en-US">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79" name="KSO_Shape"/>
          <p:cNvSpPr/>
          <p:nvPr>
            <p:custDataLst>
              <p:tags r:id="rId22"/>
            </p:custDataLst>
          </p:nvPr>
        </p:nvSpPr>
        <p:spPr bwMode="auto">
          <a:xfrm>
            <a:off x="7401944" y="5166399"/>
            <a:ext cx="417434" cy="314364"/>
          </a:xfrm>
          <a:custGeom>
            <a:avLst/>
            <a:gdLst>
              <a:gd name="T0" fmla="*/ 1800397 w 3421"/>
              <a:gd name="T1" fmla="*/ 1243052 h 2574"/>
              <a:gd name="T2" fmla="*/ 1775662 w 3421"/>
              <a:gd name="T3" fmla="*/ 1330976 h 2574"/>
              <a:gd name="T4" fmla="*/ 1694089 w 3421"/>
              <a:gd name="T5" fmla="*/ 1355195 h 2574"/>
              <a:gd name="T6" fmla="*/ 105782 w 3421"/>
              <a:gd name="T7" fmla="*/ 1355195 h 2574"/>
              <a:gd name="T8" fmla="*/ 33682 w 3421"/>
              <a:gd name="T9" fmla="*/ 1330976 h 2574"/>
              <a:gd name="T10" fmla="*/ 0 w 3421"/>
              <a:gd name="T11" fmla="*/ 1243052 h 2574"/>
              <a:gd name="T12" fmla="*/ 0 w 3421"/>
              <a:gd name="T13" fmla="*/ 102666 h 2574"/>
              <a:gd name="T14" fmla="*/ 33156 w 3421"/>
              <a:gd name="T15" fmla="*/ 30010 h 2574"/>
              <a:gd name="T16" fmla="*/ 105782 w 3421"/>
              <a:gd name="T17" fmla="*/ 0 h 2574"/>
              <a:gd name="T18" fmla="*/ 1694089 w 3421"/>
              <a:gd name="T19" fmla="*/ 0 h 2574"/>
              <a:gd name="T20" fmla="*/ 1773557 w 3421"/>
              <a:gd name="T21" fmla="*/ 28431 h 2574"/>
              <a:gd name="T22" fmla="*/ 1800397 w 3421"/>
              <a:gd name="T23" fmla="*/ 102666 h 2574"/>
              <a:gd name="T24" fmla="*/ 1800397 w 3421"/>
              <a:gd name="T25" fmla="*/ 1243052 h 2574"/>
              <a:gd name="T26" fmla="*/ 576274 w 3421"/>
              <a:gd name="T27" fmla="*/ 677071 h 2574"/>
              <a:gd name="T28" fmla="*/ 105256 w 3421"/>
              <a:gd name="T29" fmla="*/ 211651 h 2574"/>
              <a:gd name="T30" fmla="*/ 105256 w 3421"/>
              <a:gd name="T31" fmla="*/ 1155654 h 2574"/>
              <a:gd name="T32" fmla="*/ 576274 w 3421"/>
              <a:gd name="T33" fmla="*/ 677071 h 2574"/>
              <a:gd name="T34" fmla="*/ 1619884 w 3421"/>
              <a:gd name="T35" fmla="*/ 100560 h 2574"/>
              <a:gd name="T36" fmla="*/ 180513 w 3421"/>
              <a:gd name="T37" fmla="*/ 100560 h 2574"/>
              <a:gd name="T38" fmla="*/ 783628 w 3421"/>
              <a:gd name="T39" fmla="*/ 702869 h 2574"/>
              <a:gd name="T40" fmla="*/ 899935 w 3421"/>
              <a:gd name="T41" fmla="*/ 781843 h 2574"/>
              <a:gd name="T42" fmla="*/ 1016769 w 3421"/>
              <a:gd name="T43" fmla="*/ 702869 h 2574"/>
              <a:gd name="T44" fmla="*/ 1619884 w 3421"/>
              <a:gd name="T45" fmla="*/ 100560 h 2574"/>
              <a:gd name="T46" fmla="*/ 1615673 w 3421"/>
              <a:gd name="T47" fmla="*/ 1241999 h 2574"/>
              <a:gd name="T48" fmla="*/ 1143076 w 3421"/>
              <a:gd name="T49" fmla="*/ 769207 h 2574"/>
              <a:gd name="T50" fmla="*/ 1065713 w 3421"/>
              <a:gd name="T51" fmla="*/ 845549 h 2574"/>
              <a:gd name="T52" fmla="*/ 900462 w 3421"/>
              <a:gd name="T53" fmla="*/ 912940 h 2574"/>
              <a:gd name="T54" fmla="*/ 734684 w 3421"/>
              <a:gd name="T55" fmla="*/ 845549 h 2574"/>
              <a:gd name="T56" fmla="*/ 657321 w 3421"/>
              <a:gd name="T57" fmla="*/ 769207 h 2574"/>
              <a:gd name="T58" fmla="*/ 184724 w 3421"/>
              <a:gd name="T59" fmla="*/ 1241999 h 2574"/>
              <a:gd name="T60" fmla="*/ 1615673 w 3421"/>
              <a:gd name="T61" fmla="*/ 1241999 h 2574"/>
              <a:gd name="T62" fmla="*/ 1695141 w 3421"/>
              <a:gd name="T63" fmla="*/ 1155654 h 2574"/>
              <a:gd name="T64" fmla="*/ 1695141 w 3421"/>
              <a:gd name="T65" fmla="*/ 211651 h 2574"/>
              <a:gd name="T66" fmla="*/ 1224123 w 3421"/>
              <a:gd name="T67" fmla="*/ 677071 h 2574"/>
              <a:gd name="T68" fmla="*/ 1695141 w 3421"/>
              <a:gd name="T69" fmla="*/ 1155654 h 25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21" h="2574">
                <a:moveTo>
                  <a:pt x="3421" y="2361"/>
                </a:moveTo>
                <a:cubicBezTo>
                  <a:pt x="3421" y="2441"/>
                  <a:pt x="3405" y="2497"/>
                  <a:pt x="3374" y="2528"/>
                </a:cubicBezTo>
                <a:cubicBezTo>
                  <a:pt x="3343" y="2559"/>
                  <a:pt x="3291" y="2574"/>
                  <a:pt x="3219" y="2574"/>
                </a:cubicBezTo>
                <a:cubicBezTo>
                  <a:pt x="201" y="2574"/>
                  <a:pt x="201" y="2574"/>
                  <a:pt x="201" y="2574"/>
                </a:cubicBezTo>
                <a:cubicBezTo>
                  <a:pt x="146" y="2574"/>
                  <a:pt x="100" y="2559"/>
                  <a:pt x="64" y="2528"/>
                </a:cubicBezTo>
                <a:cubicBezTo>
                  <a:pt x="21" y="2490"/>
                  <a:pt x="0" y="2434"/>
                  <a:pt x="0" y="2361"/>
                </a:cubicBezTo>
                <a:cubicBezTo>
                  <a:pt x="0" y="195"/>
                  <a:pt x="0" y="195"/>
                  <a:pt x="0" y="195"/>
                </a:cubicBezTo>
                <a:cubicBezTo>
                  <a:pt x="0" y="142"/>
                  <a:pt x="21" y="96"/>
                  <a:pt x="63" y="57"/>
                </a:cubicBezTo>
                <a:cubicBezTo>
                  <a:pt x="105" y="19"/>
                  <a:pt x="151" y="0"/>
                  <a:pt x="201" y="0"/>
                </a:cubicBezTo>
                <a:cubicBezTo>
                  <a:pt x="3219" y="0"/>
                  <a:pt x="3219" y="0"/>
                  <a:pt x="3219" y="0"/>
                </a:cubicBezTo>
                <a:cubicBezTo>
                  <a:pt x="3286" y="0"/>
                  <a:pt x="3337" y="18"/>
                  <a:pt x="3370" y="54"/>
                </a:cubicBezTo>
                <a:cubicBezTo>
                  <a:pt x="3404" y="90"/>
                  <a:pt x="3421" y="137"/>
                  <a:pt x="3421" y="195"/>
                </a:cubicBezTo>
                <a:cubicBezTo>
                  <a:pt x="3421" y="2361"/>
                  <a:pt x="3421" y="2361"/>
                  <a:pt x="3421" y="2361"/>
                </a:cubicBezTo>
                <a:close/>
                <a:moveTo>
                  <a:pt x="1095" y="1286"/>
                </a:moveTo>
                <a:cubicBezTo>
                  <a:pt x="200" y="402"/>
                  <a:pt x="200" y="402"/>
                  <a:pt x="200" y="402"/>
                </a:cubicBezTo>
                <a:cubicBezTo>
                  <a:pt x="200" y="2195"/>
                  <a:pt x="200" y="2195"/>
                  <a:pt x="200" y="2195"/>
                </a:cubicBezTo>
                <a:cubicBezTo>
                  <a:pt x="1095" y="1286"/>
                  <a:pt x="1095" y="1286"/>
                  <a:pt x="1095" y="1286"/>
                </a:cubicBezTo>
                <a:close/>
                <a:moveTo>
                  <a:pt x="3078" y="191"/>
                </a:moveTo>
                <a:cubicBezTo>
                  <a:pt x="343" y="191"/>
                  <a:pt x="343" y="191"/>
                  <a:pt x="343" y="191"/>
                </a:cubicBezTo>
                <a:cubicBezTo>
                  <a:pt x="1489" y="1335"/>
                  <a:pt x="1489" y="1335"/>
                  <a:pt x="1489" y="1335"/>
                </a:cubicBezTo>
                <a:cubicBezTo>
                  <a:pt x="1589" y="1435"/>
                  <a:pt x="1663" y="1485"/>
                  <a:pt x="1710" y="1485"/>
                </a:cubicBezTo>
                <a:cubicBezTo>
                  <a:pt x="1758" y="1485"/>
                  <a:pt x="1832" y="1435"/>
                  <a:pt x="1932" y="1335"/>
                </a:cubicBezTo>
                <a:cubicBezTo>
                  <a:pt x="3078" y="191"/>
                  <a:pt x="3078" y="191"/>
                  <a:pt x="3078" y="191"/>
                </a:cubicBezTo>
                <a:close/>
                <a:moveTo>
                  <a:pt x="3070" y="2359"/>
                </a:moveTo>
                <a:cubicBezTo>
                  <a:pt x="2172" y="1461"/>
                  <a:pt x="2172" y="1461"/>
                  <a:pt x="2172" y="1461"/>
                </a:cubicBezTo>
                <a:cubicBezTo>
                  <a:pt x="2025" y="1606"/>
                  <a:pt x="2025" y="1606"/>
                  <a:pt x="2025" y="1606"/>
                </a:cubicBezTo>
                <a:cubicBezTo>
                  <a:pt x="1940" y="1691"/>
                  <a:pt x="1835" y="1734"/>
                  <a:pt x="1711" y="1734"/>
                </a:cubicBezTo>
                <a:cubicBezTo>
                  <a:pt x="1586" y="1734"/>
                  <a:pt x="1481" y="1691"/>
                  <a:pt x="1396" y="1606"/>
                </a:cubicBezTo>
                <a:cubicBezTo>
                  <a:pt x="1249" y="1461"/>
                  <a:pt x="1249" y="1461"/>
                  <a:pt x="1249" y="1461"/>
                </a:cubicBezTo>
                <a:cubicBezTo>
                  <a:pt x="351" y="2359"/>
                  <a:pt x="351" y="2359"/>
                  <a:pt x="351" y="2359"/>
                </a:cubicBezTo>
                <a:cubicBezTo>
                  <a:pt x="3070" y="2359"/>
                  <a:pt x="3070" y="2359"/>
                  <a:pt x="3070" y="2359"/>
                </a:cubicBezTo>
                <a:close/>
                <a:moveTo>
                  <a:pt x="3221" y="2195"/>
                </a:moveTo>
                <a:cubicBezTo>
                  <a:pt x="3221" y="402"/>
                  <a:pt x="3221" y="402"/>
                  <a:pt x="3221" y="402"/>
                </a:cubicBezTo>
                <a:cubicBezTo>
                  <a:pt x="2326" y="1286"/>
                  <a:pt x="2326" y="1286"/>
                  <a:pt x="2326" y="1286"/>
                </a:cubicBezTo>
                <a:cubicBezTo>
                  <a:pt x="3221" y="2195"/>
                  <a:pt x="3221" y="2195"/>
                  <a:pt x="3221" y="2195"/>
                </a:cubicBezTo>
                <a:close/>
              </a:path>
            </a:pathLst>
          </a:custGeom>
          <a:solidFill>
            <a:srgbClr val="1F74AD"/>
          </a:solidFill>
          <a:ln>
            <a:solidFill>
              <a:srgbClr val="1F74AD"/>
            </a:solidFill>
          </a:ln>
        </p:spPr>
        <p:txBody>
          <a:bodyPr anchor="ctr" anchorCtr="1">
            <a:normAutofit fontScale="52500" lnSpcReduction="20000"/>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0" name="文本框 79"/>
          <p:cNvSpPr txBox="1"/>
          <p:nvPr>
            <p:custDataLst>
              <p:tags r:id="rId23"/>
            </p:custDataLst>
          </p:nvPr>
        </p:nvSpPr>
        <p:spPr>
          <a:xfrm>
            <a:off x="8057670" y="5113855"/>
            <a:ext cx="2774394" cy="398780"/>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客户满意的基础</a:t>
            </a:r>
            <a:endParaRPr lang="zh-CN" altLang="en-US" sz="2000" b="1" kern="0">
              <a:solidFill>
                <a:schemeClr val="tx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2134880"/>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973213"/>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3214370"/>
            <a:ext cx="4755515" cy="193802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签单难的主要原因不在于客户本身，而在于设计师的思路，思路影响方向，策略决定结果。要想和客户良性发展，必须先明白什么是你的客户，你的客户需要什么样的产品，如何管理好你的客户，明确了这些，我们的思路就清晰了。</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09700"/>
            <a:chOff x="-719" y="-497"/>
            <a:chExt cx="11108" cy="2220"/>
          </a:xfrm>
        </p:grpSpPr>
        <p:grpSp>
          <p:nvGrpSpPr>
            <p:cNvPr id="3" name="组合 2"/>
            <p:cNvGrpSpPr/>
            <p:nvPr/>
          </p:nvGrpSpPr>
          <p:grpSpPr>
            <a:xfrm>
              <a:off x="1549" y="347"/>
              <a:ext cx="8840" cy="1199"/>
              <a:chOff x="1828468" y="2747536"/>
              <a:chExt cx="4210044" cy="571023"/>
            </a:xfrm>
          </p:grpSpPr>
          <p:sp>
            <p:nvSpPr>
              <p:cNvPr id="4" name="文本框 3"/>
              <p:cNvSpPr txBox="1"/>
              <p:nvPr>
                <p:custDataLst>
                  <p:tags r:id="rId4"/>
                </p:custDataLst>
              </p:nvPr>
            </p:nvSpPr>
            <p:spPr>
              <a:xfrm>
                <a:off x="1828468" y="2927082"/>
                <a:ext cx="3631406"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6" name="椭圆 5"/>
            <p:cNvSpPr/>
            <p:nvPr>
              <p:custDataLst>
                <p:tags r:id="rId6"/>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7"/>
              </p:custDataLst>
            </p:nvPr>
          </p:nvSpPr>
          <p:spPr>
            <a:xfrm>
              <a:off x="75" y="333"/>
              <a:ext cx="1854" cy="1212"/>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772920"/>
            <a:ext cx="10222230" cy="107632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请用一个例子来分析客户的选择、管理和开发之间的关系，并用自己的理解进行论述。</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09700"/>
            <a:chOff x="-719" y="-497"/>
            <a:chExt cx="11108" cy="2220"/>
          </a:xfrm>
        </p:grpSpPr>
        <p:grpSp>
          <p:nvGrpSpPr>
            <p:cNvPr id="3" name="组合 2"/>
            <p:cNvGrpSpPr/>
            <p:nvPr/>
          </p:nvGrpSpPr>
          <p:grpSpPr>
            <a:xfrm>
              <a:off x="1549" y="347"/>
              <a:ext cx="8840" cy="1199"/>
              <a:chOff x="1828468" y="2747536"/>
              <a:chExt cx="4210044" cy="571023"/>
            </a:xfrm>
          </p:grpSpPr>
          <p:sp>
            <p:nvSpPr>
              <p:cNvPr id="4" name="文本框 3"/>
              <p:cNvSpPr txBox="1"/>
              <p:nvPr>
                <p:custDataLst>
                  <p:tags r:id="rId1"/>
                </p:custDataLst>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2"/>
                </p:custDataLst>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6" name="椭圆 5"/>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4"/>
              </p:custDataLst>
            </p:nvPr>
          </p:nvSpPr>
          <p:spPr>
            <a:xfrm>
              <a:off x="75" y="333"/>
              <a:ext cx="1854" cy="1212"/>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一、为什么要对客户进行分级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
            </p:custDataLst>
          </p:nvPr>
        </p:nvSpPr>
        <p:spPr>
          <a:xfrm>
            <a:off x="389890" y="1772920"/>
            <a:ext cx="7392670" cy="1476375"/>
          </a:xfrm>
          <a:prstGeom prst="rect">
            <a:avLst/>
          </a:prstGeom>
          <a:noFill/>
        </p:spPr>
        <p:txBody>
          <a:bodyPr wrap="square" rtlCol="0">
            <a:spAutoFit/>
          </a:bodyPr>
          <a:p>
            <a:pPr>
              <a:lnSpc>
                <a:spcPct val="150000"/>
              </a:lnSpc>
            </a:pPr>
            <a:r>
              <a:rPr lang="en-US" altLang="zh-CN" sz="2000" dirty="0">
                <a:solidFill>
                  <a:srgbClr val="575B47"/>
                </a:solidFill>
                <a:latin typeface="思源黑体 CN Light" panose="020B0300000000000000" pitchFamily="34" charset="-122"/>
                <a:ea typeface="思源黑体 CN Light" panose="020B0300000000000000" pitchFamily="34" charset="-122"/>
              </a:rPr>
              <a:t>（1）不同的客户带来不同的的价值。</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a:p>
            <a:pPr>
              <a:lnSpc>
                <a:spcPct val="150000"/>
              </a:lnSpc>
            </a:pPr>
            <a:r>
              <a:rPr lang="en-US" altLang="zh-CN" sz="2000" dirty="0">
                <a:solidFill>
                  <a:srgbClr val="575B47"/>
                </a:solidFill>
                <a:latin typeface="思源黑体 CN Light" panose="020B0300000000000000" pitchFamily="34" charset="-122"/>
                <a:ea typeface="思源黑体 CN Light" panose="020B0300000000000000" pitchFamily="34" charset="-122"/>
              </a:rPr>
              <a:t>（2）根据客户的不同价值分配不同的资源。</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a:p>
            <a:pPr>
              <a:lnSpc>
                <a:spcPct val="150000"/>
              </a:lnSpc>
            </a:pPr>
            <a:r>
              <a:rPr lang="en-US" altLang="zh-CN" sz="2000" dirty="0">
                <a:solidFill>
                  <a:srgbClr val="575B47"/>
                </a:solidFill>
                <a:latin typeface="思源黑体 CN Light" panose="020B0300000000000000" pitchFamily="34" charset="-122"/>
                <a:ea typeface="思源黑体 CN Light" panose="020B0300000000000000" pitchFamily="34" charset="-122"/>
              </a:rPr>
              <a:t>（3）可以有效地进行客户沟通、实现客户满意的前提。</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p:txBody>
      </p:sp>
      <p:pic>
        <p:nvPicPr>
          <p:cNvPr id="7" name="图片 6" descr="图片4-7-1"/>
          <p:cNvPicPr>
            <a:picLocks noChangeAspect="1"/>
          </p:cNvPicPr>
          <p:nvPr/>
        </p:nvPicPr>
        <p:blipFill>
          <a:blip r:embed="rId2"/>
          <a:stretch>
            <a:fillRect/>
          </a:stretch>
        </p:blipFill>
        <p:spPr>
          <a:xfrm>
            <a:off x="3719830" y="3392805"/>
            <a:ext cx="4876800" cy="29184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二、如何对客户进行分级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343660" y="1845310"/>
            <a:ext cx="9608820" cy="47485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三、关键客户的管理</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8" name="图片 7"/>
          <p:cNvPicPr>
            <a:picLocks noChangeAspect="1"/>
          </p:cNvPicPr>
          <p:nvPr>
            <p:custDataLst>
              <p:tags r:id="rId1"/>
            </p:custDataLst>
          </p:nvPr>
        </p:nvPicPr>
        <p:blipFill>
          <a:blip r:embed="rId2"/>
          <a:stretch>
            <a:fillRect/>
          </a:stretch>
        </p:blipFill>
        <p:spPr>
          <a:xfrm>
            <a:off x="566420" y="1812925"/>
            <a:ext cx="11058525" cy="45980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四、普通客户的管理</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7" name="矩形 6"/>
          <p:cNvSpPr/>
          <p:nvPr>
            <p:custDataLst>
              <p:tags r:id="rId1"/>
            </p:custDataLst>
          </p:nvPr>
        </p:nvSpPr>
        <p:spPr>
          <a:xfrm>
            <a:off x="908685" y="2029460"/>
            <a:ext cx="5824855" cy="1979930"/>
          </a:xfrm>
          <a:prstGeom prst="rect">
            <a:avLst/>
          </a:prstGeom>
          <a:solidFill>
            <a:schemeClr val="accent1">
              <a:alpha val="10000"/>
            </a:schemeClr>
          </a:solidFill>
          <a:ln w="19050">
            <a:noFil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9" name="矩形 8"/>
          <p:cNvSpPr/>
          <p:nvPr>
            <p:custDataLst>
              <p:tags r:id="rId2"/>
            </p:custDataLst>
          </p:nvPr>
        </p:nvSpPr>
        <p:spPr>
          <a:xfrm>
            <a:off x="4799330" y="4368800"/>
            <a:ext cx="5824855" cy="1979930"/>
          </a:xfrm>
          <a:prstGeom prst="rect">
            <a:avLst/>
          </a:prstGeom>
          <a:solidFill>
            <a:schemeClr val="accent1">
              <a:alpha val="10000"/>
            </a:schemeClr>
          </a:solidFill>
          <a:ln w="19050">
            <a:noFil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15" name="圆角矩形 14"/>
          <p:cNvSpPr/>
          <p:nvPr>
            <p:custDataLst>
              <p:tags r:id="rId3"/>
            </p:custDataLst>
          </p:nvPr>
        </p:nvSpPr>
        <p:spPr>
          <a:xfrm>
            <a:off x="1395095" y="2453868"/>
            <a:ext cx="3416935" cy="471984"/>
          </a:xfrm>
          <a:prstGeom prst="roundRect">
            <a:avLst>
              <a:gd name="adj" fmla="val 50000"/>
            </a:avLst>
          </a:prstGeom>
          <a:gradFill>
            <a:gsLst>
              <a:gs pos="100000">
                <a:schemeClr val="accent1">
                  <a:lumMod val="60000"/>
                  <a:lumOff val="40000"/>
                </a:schemeClr>
              </a:gs>
              <a:gs pos="10000">
                <a:schemeClr val="accent1"/>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wrap="square" tIns="0" bIns="0" rtlCol="0" anchor="ctr">
            <a:spAutoFit/>
          </a:bodyPr>
          <a:lstStyle/>
          <a:p>
            <a:pPr indent="0" algn="ctr" fontAlgn="auto">
              <a:lnSpc>
                <a:spcPct val="100000"/>
              </a:lnSpc>
            </a:pPr>
            <a:r>
              <a:rPr lang="zh-CN" altLang="en-US" sz="2000" b="1" dirty="0">
                <a:solidFill>
                  <a:schemeClr val="bg1"/>
                </a:solidFill>
                <a:latin typeface="+mj-ea"/>
                <a:ea typeface="+mj-ea"/>
                <a:cs typeface="微软雅黑" panose="020B0503020204020204" charset="-122"/>
              </a:rPr>
              <a:t>有升级潜力的客户</a:t>
            </a:r>
            <a:endParaRPr lang="zh-CN" altLang="en-US" sz="2000" b="1" dirty="0">
              <a:solidFill>
                <a:schemeClr val="bg1"/>
              </a:solidFill>
              <a:latin typeface="+mj-ea"/>
              <a:ea typeface="+mj-ea"/>
              <a:cs typeface="微软雅黑" panose="020B0503020204020204" charset="-122"/>
            </a:endParaRPr>
          </a:p>
        </p:txBody>
      </p:sp>
      <p:sp>
        <p:nvSpPr>
          <p:cNvPr id="10" name="文本框 9"/>
          <p:cNvSpPr txBox="1"/>
          <p:nvPr>
            <p:custDataLst>
              <p:tags r:id="rId4"/>
            </p:custDataLst>
          </p:nvPr>
        </p:nvSpPr>
        <p:spPr>
          <a:xfrm>
            <a:off x="1420495" y="3160713"/>
            <a:ext cx="3394710" cy="307340"/>
          </a:xfrm>
          <a:prstGeom prst="rect">
            <a:avLst/>
          </a:prstGeom>
          <a:ln>
            <a:noFill/>
            <a:prstDash val="sysDash"/>
          </a:ln>
        </p:spPr>
        <p:txBody>
          <a:bodyPr vert="horz" wrap="square" lIns="90170" tIns="0" rIns="90170" bIns="0" rtlCol="0" anchor="ctr" anchorCtr="0">
            <a:sp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000" spc="130" dirty="0">
                <a:ln>
                  <a:noFill/>
                  <a:prstDash val="sysDot"/>
                </a:ln>
                <a:latin typeface="+mn-ea"/>
                <a:ea typeface="+mn-ea"/>
                <a:sym typeface="+mn-ea"/>
              </a:rPr>
              <a:t>努力培养其成为关键客户</a:t>
            </a:r>
            <a:endParaRPr lang="zh-CN" altLang="en-US" sz="2000" spc="130" dirty="0">
              <a:ln>
                <a:noFill/>
                <a:prstDash val="sysDot"/>
              </a:ln>
              <a:latin typeface="+mn-ea"/>
              <a:ea typeface="+mn-ea"/>
              <a:sym typeface="+mn-ea"/>
            </a:endParaRPr>
          </a:p>
        </p:txBody>
      </p:sp>
      <p:sp>
        <p:nvSpPr>
          <p:cNvPr id="25" name="圆角矩形 24"/>
          <p:cNvSpPr/>
          <p:nvPr>
            <p:custDataLst>
              <p:tags r:id="rId5"/>
            </p:custDataLst>
          </p:nvPr>
        </p:nvSpPr>
        <p:spPr>
          <a:xfrm>
            <a:off x="5293360" y="4793208"/>
            <a:ext cx="3416935" cy="471984"/>
          </a:xfrm>
          <a:prstGeom prst="roundRect">
            <a:avLst>
              <a:gd name="adj" fmla="val 50000"/>
            </a:avLst>
          </a:prstGeom>
          <a:gradFill>
            <a:gsLst>
              <a:gs pos="100000">
                <a:schemeClr val="accent1">
                  <a:lumMod val="60000"/>
                  <a:lumOff val="40000"/>
                </a:schemeClr>
              </a:gs>
              <a:gs pos="10000">
                <a:schemeClr val="accent1"/>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wrap="square" tIns="0" bIns="0" rtlCol="0" anchor="ctr">
            <a:spAutoFit/>
          </a:bodyPr>
          <a:lstStyle/>
          <a:p>
            <a:pPr indent="0" algn="ctr" fontAlgn="auto">
              <a:lnSpc>
                <a:spcPct val="100000"/>
              </a:lnSpc>
            </a:pPr>
            <a:r>
              <a:rPr lang="zh-CN" altLang="en-US" sz="2000" b="1">
                <a:solidFill>
                  <a:schemeClr val="bg1"/>
                </a:solidFill>
                <a:latin typeface="+mj-ea"/>
                <a:ea typeface="+mj-ea"/>
                <a:sym typeface="+mn-ea"/>
              </a:rPr>
              <a:t>没有升级潜力的普通客户</a:t>
            </a:r>
            <a:endParaRPr lang="zh-CN" altLang="en-US" sz="2000" b="1">
              <a:solidFill>
                <a:schemeClr val="bg1"/>
              </a:solidFill>
              <a:latin typeface="+mj-ea"/>
              <a:ea typeface="+mj-ea"/>
              <a:sym typeface="+mn-ea"/>
            </a:endParaRPr>
          </a:p>
        </p:txBody>
      </p:sp>
      <p:sp>
        <p:nvSpPr>
          <p:cNvPr id="27" name="文本框 26"/>
          <p:cNvSpPr txBox="1"/>
          <p:nvPr>
            <p:custDataLst>
              <p:tags r:id="rId6"/>
            </p:custDataLst>
          </p:nvPr>
        </p:nvSpPr>
        <p:spPr>
          <a:xfrm>
            <a:off x="5163820" y="5504815"/>
            <a:ext cx="3547110" cy="307340"/>
          </a:xfrm>
          <a:prstGeom prst="rect">
            <a:avLst/>
          </a:prstGeom>
          <a:ln>
            <a:noFill/>
            <a:prstDash val="sysDash"/>
          </a:ln>
        </p:spPr>
        <p:txBody>
          <a:bodyPr vert="horz" wrap="square" lIns="90170" tIns="0" rIns="90170" bIns="0" rtlCol="0" anchor="ctr" anchorCtr="0">
            <a:sp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00000"/>
              </a:lnSpc>
              <a:buClrTx/>
              <a:buSzTx/>
              <a:buNone/>
            </a:pPr>
            <a:r>
              <a:rPr lang="zh-CN" altLang="en-US" sz="2000" spc="130" dirty="0">
                <a:ln>
                  <a:noFill/>
                  <a:prstDash val="sysDot"/>
                </a:ln>
                <a:latin typeface="+mn-ea"/>
                <a:ea typeface="+mn-ea"/>
                <a:sym typeface="+mn-ea"/>
              </a:rPr>
              <a:t>减少服务，降低成本</a:t>
            </a:r>
            <a:endParaRPr lang="zh-CN" altLang="en-US" sz="2000" spc="130" dirty="0">
              <a:ln>
                <a:noFill/>
                <a:prstDash val="sysDot"/>
              </a:ln>
              <a:latin typeface="+mn-ea"/>
              <a:ea typeface="+mn-ea"/>
              <a:sym typeface="+mn-ea"/>
            </a:endParaRPr>
          </a:p>
        </p:txBody>
      </p:sp>
      <p:pic>
        <p:nvPicPr>
          <p:cNvPr id="13" name="图片 12" descr="7830917"/>
          <p:cNvPicPr/>
          <p:nvPr>
            <p:custDataLst>
              <p:tags r:id="rId7"/>
            </p:custDataLst>
          </p:nvPr>
        </p:nvPicPr>
        <p:blipFill>
          <a:blip r:embed="rId8"/>
          <a:srcRect l="22713" t="1000" r="14329" b="1197"/>
          <a:stretch>
            <a:fillRect/>
          </a:stretch>
        </p:blipFill>
        <p:spPr>
          <a:xfrm>
            <a:off x="5324563" y="1986598"/>
            <a:ext cx="2066542" cy="2065812"/>
          </a:xfrm>
          <a:prstGeom prst="ellipse">
            <a:avLst/>
          </a:prstGeom>
          <a:ln w="19050">
            <a:solidFill>
              <a:schemeClr val="accent1">
                <a:alpha val="60000"/>
              </a:schemeClr>
            </a:solidFill>
          </a:ln>
        </p:spPr>
      </p:pic>
      <p:pic>
        <p:nvPicPr>
          <p:cNvPr id="69" name="图片 68" descr="7598818"/>
          <p:cNvPicPr/>
          <p:nvPr>
            <p:custDataLst>
              <p:tags r:id="rId9"/>
            </p:custDataLst>
          </p:nvPr>
        </p:nvPicPr>
        <p:blipFill>
          <a:blip r:embed="rId10"/>
          <a:srcRect l="23911" r="10614"/>
          <a:stretch>
            <a:fillRect/>
          </a:stretch>
        </p:blipFill>
        <p:spPr>
          <a:xfrm>
            <a:off x="9181816" y="4325781"/>
            <a:ext cx="2066542" cy="2065812"/>
          </a:xfrm>
          <a:prstGeom prst="ellipse">
            <a:avLst/>
          </a:prstGeom>
          <a:ln w="19050">
            <a:solidFill>
              <a:schemeClr val="accent1">
                <a:alpha val="60000"/>
              </a:schemeClr>
            </a:solid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12192000" cy="6870700"/>
          </a:xfrm>
          <a:prstGeom prst="rect">
            <a:avLst/>
          </a:prstGeom>
        </p:spPr>
      </p:pic>
      <p:sp>
        <p:nvSpPr>
          <p:cNvPr id="11" name="文本框 10"/>
          <p:cNvSpPr txBox="1"/>
          <p:nvPr/>
        </p:nvSpPr>
        <p:spPr>
          <a:xfrm>
            <a:off x="4511605" y="337923"/>
            <a:ext cx="3072341" cy="1445260"/>
          </a:xfrm>
          <a:prstGeom prst="rect">
            <a:avLst/>
          </a:prstGeom>
          <a:noFill/>
        </p:spPr>
        <p:txBody>
          <a:bodyPr wrap="square" rtlCol="0">
            <a:spAutoFit/>
          </a:bodyPr>
          <a:lstStyle/>
          <a:p>
            <a:pPr algn="ctr">
              <a:lnSpc>
                <a:spcPct val="100000"/>
              </a:lnSpc>
            </a:pPr>
            <a:r>
              <a:rPr lang="zh-CN" altLang="en-US" sz="8800" dirty="0">
                <a:solidFill>
                  <a:schemeClr val="bg1"/>
                </a:solidFill>
                <a:latin typeface="思源黑体 CN Light" panose="020B0300000000000000" pitchFamily="34" charset="-122"/>
                <a:ea typeface="思源黑体 CN Light" panose="020B0300000000000000" pitchFamily="34" charset="-122"/>
              </a:rPr>
              <a:t>目录</a:t>
            </a:r>
            <a:endParaRPr lang="zh-CN" altLang="en-US" sz="8800" dirty="0">
              <a:solidFill>
                <a:schemeClr val="bg1"/>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4415593" y="1701253"/>
            <a:ext cx="3264363" cy="583565"/>
          </a:xfrm>
          <a:prstGeom prst="rect">
            <a:avLst/>
          </a:prstGeom>
          <a:noFill/>
        </p:spPr>
        <p:txBody>
          <a:bodyPr wrap="square" rtlCol="0">
            <a:spAutoFit/>
          </a:bodyPr>
          <a:lstStyle/>
          <a:p>
            <a:pPr algn="ctr">
              <a:lnSpc>
                <a:spcPct val="100000"/>
              </a:lnSpc>
            </a:pPr>
            <a:r>
              <a:rPr lang="en-US" altLang="zh-CN" sz="3200" dirty="0">
                <a:solidFill>
                  <a:schemeClr val="bg1"/>
                </a:solidFill>
                <a:latin typeface="思源黑体 CN Light" panose="020B0300000000000000" pitchFamily="34" charset="-122"/>
                <a:ea typeface="思源黑体 CN Light" panose="020B0300000000000000" pitchFamily="34" charset="-122"/>
              </a:rPr>
              <a:t>CATALOG</a:t>
            </a:r>
            <a:endParaRPr lang="en-US" altLang="zh-CN" sz="3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39350" y="164638"/>
            <a:ext cx="11713301" cy="278430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任意多边形: 形状 7"/>
          <p:cNvSpPr/>
          <p:nvPr/>
        </p:nvSpPr>
        <p:spPr>
          <a:xfrm>
            <a:off x="0" y="1815251"/>
            <a:ext cx="12192000" cy="5042749"/>
          </a:xfrm>
          <a:custGeom>
            <a:avLst/>
            <a:gdLst>
              <a:gd name="connsiteX0" fmla="*/ 0 w 9144000"/>
              <a:gd name="connsiteY0" fmla="*/ 0 h 3782062"/>
              <a:gd name="connsiteX1" fmla="*/ 40216 w 9144000"/>
              <a:gd name="connsiteY1" fmla="*/ 17740 h 3782062"/>
              <a:gd name="connsiteX2" fmla="*/ 4572000 w 9144000"/>
              <a:gd name="connsiteY2" fmla="*/ 490232 h 3782062"/>
              <a:gd name="connsiteX3" fmla="*/ 9103784 w 9144000"/>
              <a:gd name="connsiteY3" fmla="*/ 17740 h 3782062"/>
              <a:gd name="connsiteX4" fmla="*/ 9144000 w 9144000"/>
              <a:gd name="connsiteY4" fmla="*/ 0 h 3782062"/>
              <a:gd name="connsiteX5" fmla="*/ 9144000 w 9144000"/>
              <a:gd name="connsiteY5" fmla="*/ 3782062 h 3782062"/>
              <a:gd name="connsiteX6" fmla="*/ 0 w 9144000"/>
              <a:gd name="connsiteY6" fmla="*/ 3782062 h 3782062"/>
              <a:gd name="connsiteX7" fmla="*/ 0 w 9144000"/>
              <a:gd name="connsiteY7" fmla="*/ 0 h 37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782062">
                <a:moveTo>
                  <a:pt x="0" y="0"/>
                </a:moveTo>
                <a:lnTo>
                  <a:pt x="40216" y="17740"/>
                </a:lnTo>
                <a:cubicBezTo>
                  <a:pt x="716613" y="293460"/>
                  <a:pt x="2490345" y="490232"/>
                  <a:pt x="4572000" y="490232"/>
                </a:cubicBezTo>
                <a:cubicBezTo>
                  <a:pt x="6653655" y="490232"/>
                  <a:pt x="8427387" y="293460"/>
                  <a:pt x="9103784" y="17740"/>
                </a:cubicBezTo>
                <a:lnTo>
                  <a:pt x="9144000" y="0"/>
                </a:lnTo>
                <a:lnTo>
                  <a:pt x="9144000" y="3782062"/>
                </a:lnTo>
                <a:lnTo>
                  <a:pt x="0" y="3782062"/>
                </a:ln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15"/>
          <p:cNvSpPr txBox="1"/>
          <p:nvPr/>
        </p:nvSpPr>
        <p:spPr>
          <a:xfrm>
            <a:off x="910590" y="3312795"/>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1 章 室内设计师综合能力素养</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910590" y="5229225"/>
            <a:ext cx="504507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3 章 签单步骤及技巧</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910590" y="4271010"/>
            <a:ext cx="504571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2 章 了解客户和分析客户</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671310" y="3312795"/>
            <a:ext cx="4467225"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4 章 客户关系维护与管理</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3" name="文本框 2"/>
          <p:cNvSpPr txBox="1"/>
          <p:nvPr>
            <p:custDataLst>
              <p:tags r:id="rId3"/>
            </p:custDataLst>
          </p:nvPr>
        </p:nvSpPr>
        <p:spPr>
          <a:xfrm>
            <a:off x="6671310" y="4271010"/>
            <a:ext cx="4467225" cy="460375"/>
          </a:xfrm>
          <a:prstGeom prst="rect">
            <a:avLst/>
          </a:prstGeom>
          <a:noFill/>
        </p:spPr>
        <p:txBody>
          <a:bodyPr wrap="square" rtlCol="0">
            <a:spAutoFit/>
          </a:bodyPr>
          <a:p>
            <a:r>
              <a:rPr lang="zh-CN" altLang="en-US" dirty="0">
                <a:solidFill>
                  <a:schemeClr val="bg1"/>
                </a:solidFill>
                <a:latin typeface="思源黑体 CN Light" panose="020B0300000000000000" pitchFamily="34" charset="-122"/>
                <a:ea typeface="思源黑体 CN Light" panose="020B0300000000000000" pitchFamily="34" charset="-122"/>
              </a:rPr>
              <a:t>第 5 章 营销型设计师生存手册</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4" name="文本框 3"/>
          <p:cNvSpPr txBox="1"/>
          <p:nvPr>
            <p:custDataLst>
              <p:tags r:id="rId4"/>
            </p:custDataLst>
          </p:nvPr>
        </p:nvSpPr>
        <p:spPr>
          <a:xfrm>
            <a:off x="6671310" y="5229225"/>
            <a:ext cx="3840480" cy="460375"/>
          </a:xfrm>
          <a:prstGeom prst="rect">
            <a:avLst/>
          </a:prstGeom>
          <a:noFill/>
        </p:spPr>
        <p:txBody>
          <a:bodyPr wrap="square" rtlCol="0">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第 6 章 家居设计风格</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五、小客户的管理</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
            </p:custDataLst>
          </p:nvPr>
        </p:nvSpPr>
        <p:spPr>
          <a:xfrm>
            <a:off x="389890" y="1772920"/>
            <a:ext cx="10892155" cy="706755"/>
          </a:xfrm>
          <a:prstGeom prst="rect">
            <a:avLst/>
          </a:prstGeom>
          <a:noFill/>
        </p:spPr>
        <p:txBody>
          <a:bodyPr wrap="square" rtlCol="0">
            <a:spAutoFit/>
          </a:bodyPr>
          <a:p>
            <a:pPr>
              <a:lnSpc>
                <a:spcPct val="100000"/>
              </a:lnSpc>
            </a:pPr>
            <a:r>
              <a:rPr lang="en-US" altLang="zh-CN" sz="2000" dirty="0">
                <a:solidFill>
                  <a:srgbClr val="575B47"/>
                </a:solidFill>
                <a:latin typeface="思源黑体 CN Light" panose="020B0300000000000000" pitchFamily="34" charset="-122"/>
                <a:ea typeface="思源黑体 CN Light" panose="020B0300000000000000" pitchFamily="34" charset="-122"/>
              </a:rPr>
              <a:t>（1）向小客户提高服务价格或者收取以前属于免费的费用。</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a:p>
            <a:pPr>
              <a:lnSpc>
                <a:spcPct val="100000"/>
              </a:lnSpc>
            </a:pPr>
            <a:r>
              <a:rPr lang="en-US" altLang="zh-CN" sz="2000" dirty="0">
                <a:solidFill>
                  <a:srgbClr val="575B47"/>
                </a:solidFill>
                <a:latin typeface="思源黑体 CN Light" panose="020B0300000000000000" pitchFamily="34" charset="-122"/>
                <a:ea typeface="思源黑体 CN Light" panose="020B0300000000000000" pitchFamily="34" charset="-122"/>
              </a:rPr>
              <a:t>（2）降低为小客户服务的成本，运用更经济、更省钱的方式提供服务。</a:t>
            </a:r>
            <a:endParaRPr lang="en-US" altLang="zh-CN" sz="2000" dirty="0">
              <a:solidFill>
                <a:srgbClr val="575B47"/>
              </a:solidFill>
              <a:latin typeface="思源黑体 CN Light" panose="020B0300000000000000" pitchFamily="34" charset="-122"/>
              <a:ea typeface="思源黑体 CN Light" panose="020B0300000000000000" pitchFamily="34" charset="-122"/>
            </a:endParaRPr>
          </a:p>
        </p:txBody>
      </p:sp>
      <p:grpSp>
        <p:nvGrpSpPr>
          <p:cNvPr id="13" name="组合 12"/>
          <p:cNvGrpSpPr/>
          <p:nvPr/>
        </p:nvGrpSpPr>
        <p:grpSpPr>
          <a:xfrm>
            <a:off x="2999740" y="2781935"/>
            <a:ext cx="5256530" cy="720090"/>
            <a:chOff x="4724" y="4607"/>
            <a:chExt cx="8278" cy="1134"/>
          </a:xfrm>
        </p:grpSpPr>
        <p:sp>
          <p:nvSpPr>
            <p:cNvPr id="8" name="矩形 7"/>
            <p:cNvSpPr/>
            <p:nvPr/>
          </p:nvSpPr>
          <p:spPr>
            <a:xfrm>
              <a:off x="472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t>普通客户</a:t>
              </a:r>
              <a:endParaRPr lang="zh-CN" altLang="en-US" sz="2000"/>
            </a:p>
            <a:p>
              <a:pPr algn="ctr"/>
              <a:r>
                <a:rPr lang="zh-CN" altLang="en-US" sz="2000"/>
                <a:t>关键客户</a:t>
              </a:r>
              <a:endParaRPr lang="zh-CN" altLang="en-US" sz="2000"/>
            </a:p>
          </p:txBody>
        </p:sp>
        <p:sp>
          <p:nvSpPr>
            <p:cNvPr id="9" name="矩形 8"/>
            <p:cNvSpPr/>
            <p:nvPr>
              <p:custDataLst>
                <p:tags r:id="rId2"/>
              </p:custDataLst>
            </p:nvPr>
          </p:nvSpPr>
          <p:spPr>
            <a:xfrm>
              <a:off x="1005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养</a:t>
              </a:r>
              <a:endParaRPr lang="zh-CN" altLang="en-US"/>
            </a:p>
          </p:txBody>
        </p:sp>
        <p:cxnSp>
          <p:nvCxnSpPr>
            <p:cNvPr id="10" name="直接连接符 9"/>
            <p:cNvCxnSpPr>
              <a:stCxn id="8" idx="3"/>
              <a:endCxn id="9" idx="1"/>
            </p:cNvCxnSpPr>
            <p:nvPr/>
          </p:nvCxnSpPr>
          <p:spPr>
            <a:xfrm>
              <a:off x="7672" y="5174"/>
              <a:ext cx="2382"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4" name="组合 13"/>
          <p:cNvGrpSpPr/>
          <p:nvPr/>
        </p:nvGrpSpPr>
        <p:grpSpPr>
          <a:xfrm>
            <a:off x="2999740" y="3765550"/>
            <a:ext cx="5256530" cy="720090"/>
            <a:chOff x="4724" y="4607"/>
            <a:chExt cx="8278" cy="1134"/>
          </a:xfrm>
        </p:grpSpPr>
        <p:sp>
          <p:nvSpPr>
            <p:cNvPr id="15" name="矩形 14"/>
            <p:cNvSpPr/>
            <p:nvPr>
              <p:custDataLst>
                <p:tags r:id="rId3"/>
              </p:custDataLst>
            </p:nvPr>
          </p:nvSpPr>
          <p:spPr>
            <a:xfrm>
              <a:off x="472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t>有升级潜力</a:t>
              </a:r>
              <a:endParaRPr lang="zh-CN" altLang="en-US" sz="2000"/>
            </a:p>
          </p:txBody>
        </p:sp>
        <p:sp>
          <p:nvSpPr>
            <p:cNvPr id="16" name="矩形 15"/>
            <p:cNvSpPr/>
            <p:nvPr>
              <p:custDataLst>
                <p:tags r:id="rId4"/>
              </p:custDataLst>
            </p:nvPr>
          </p:nvSpPr>
          <p:spPr>
            <a:xfrm>
              <a:off x="1005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培</a:t>
              </a:r>
              <a:endParaRPr lang="zh-CN" altLang="en-US"/>
            </a:p>
          </p:txBody>
        </p:sp>
        <p:cxnSp>
          <p:nvCxnSpPr>
            <p:cNvPr id="17" name="直接连接符 16"/>
            <p:cNvCxnSpPr>
              <a:stCxn id="15" idx="3"/>
              <a:endCxn id="16" idx="1"/>
            </p:cNvCxnSpPr>
            <p:nvPr>
              <p:custDataLst>
                <p:tags r:id="rId5"/>
              </p:custDataLst>
            </p:nvPr>
          </p:nvCxnSpPr>
          <p:spPr>
            <a:xfrm>
              <a:off x="7672" y="5174"/>
              <a:ext cx="2382"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8" name="组合 17"/>
          <p:cNvGrpSpPr/>
          <p:nvPr/>
        </p:nvGrpSpPr>
        <p:grpSpPr>
          <a:xfrm>
            <a:off x="2999740" y="4749165"/>
            <a:ext cx="5256530" cy="720090"/>
            <a:chOff x="4724" y="4607"/>
            <a:chExt cx="8278" cy="1134"/>
          </a:xfrm>
        </p:grpSpPr>
        <p:sp>
          <p:nvSpPr>
            <p:cNvPr id="19" name="矩形 18"/>
            <p:cNvSpPr/>
            <p:nvPr>
              <p:custDataLst>
                <p:tags r:id="rId6"/>
              </p:custDataLst>
            </p:nvPr>
          </p:nvSpPr>
          <p:spPr>
            <a:xfrm>
              <a:off x="472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t>没有升级潜力</a:t>
              </a:r>
              <a:endParaRPr lang="zh-CN" altLang="en-US" sz="2000"/>
            </a:p>
          </p:txBody>
        </p:sp>
        <p:sp>
          <p:nvSpPr>
            <p:cNvPr id="20" name="矩形 19"/>
            <p:cNvSpPr/>
            <p:nvPr>
              <p:custDataLst>
                <p:tags r:id="rId7"/>
              </p:custDataLst>
            </p:nvPr>
          </p:nvSpPr>
          <p:spPr>
            <a:xfrm>
              <a:off x="1005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榨</a:t>
              </a:r>
              <a:endParaRPr lang="zh-CN" altLang="en-US"/>
            </a:p>
          </p:txBody>
        </p:sp>
        <p:cxnSp>
          <p:nvCxnSpPr>
            <p:cNvPr id="22" name="直接连接符 21"/>
            <p:cNvCxnSpPr>
              <a:stCxn id="19" idx="3"/>
              <a:endCxn id="20" idx="1"/>
            </p:cNvCxnSpPr>
            <p:nvPr>
              <p:custDataLst>
                <p:tags r:id="rId8"/>
              </p:custDataLst>
            </p:nvPr>
          </p:nvCxnSpPr>
          <p:spPr>
            <a:xfrm>
              <a:off x="7672" y="5174"/>
              <a:ext cx="2382"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23" name="组合 22"/>
          <p:cNvGrpSpPr/>
          <p:nvPr/>
        </p:nvGrpSpPr>
        <p:grpSpPr>
          <a:xfrm>
            <a:off x="2999740" y="5732780"/>
            <a:ext cx="5256530" cy="720090"/>
            <a:chOff x="4724" y="4607"/>
            <a:chExt cx="8278" cy="1134"/>
          </a:xfrm>
        </p:grpSpPr>
        <p:sp>
          <p:nvSpPr>
            <p:cNvPr id="24" name="矩形 23"/>
            <p:cNvSpPr/>
            <p:nvPr>
              <p:custDataLst>
                <p:tags r:id="rId9"/>
              </p:custDataLst>
            </p:nvPr>
          </p:nvSpPr>
          <p:spPr>
            <a:xfrm>
              <a:off x="472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t>最后的价值</a:t>
              </a:r>
              <a:endParaRPr lang="zh-CN" altLang="en-US" sz="2000"/>
            </a:p>
          </p:txBody>
        </p:sp>
        <p:sp>
          <p:nvSpPr>
            <p:cNvPr id="25" name="矩形 24"/>
            <p:cNvSpPr/>
            <p:nvPr>
              <p:custDataLst>
                <p:tags r:id="rId10"/>
              </p:custDataLst>
            </p:nvPr>
          </p:nvSpPr>
          <p:spPr>
            <a:xfrm>
              <a:off x="10054" y="4607"/>
              <a:ext cx="2948" cy="1134"/>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取</a:t>
              </a:r>
              <a:endParaRPr lang="zh-CN" altLang="en-US"/>
            </a:p>
          </p:txBody>
        </p:sp>
        <p:cxnSp>
          <p:nvCxnSpPr>
            <p:cNvPr id="26" name="直接连接符 25"/>
            <p:cNvCxnSpPr>
              <a:stCxn id="24" idx="3"/>
              <a:endCxn id="25" idx="1"/>
            </p:cNvCxnSpPr>
            <p:nvPr>
              <p:custDataLst>
                <p:tags r:id="rId11"/>
              </p:custDataLst>
            </p:nvPr>
          </p:nvCxnSpPr>
          <p:spPr>
            <a:xfrm>
              <a:off x="7672" y="5174"/>
              <a:ext cx="2382" cy="0"/>
            </a:xfrm>
            <a:prstGeom prst="line">
              <a:avLst/>
            </a:prstGeom>
          </p:spPr>
          <p:style>
            <a:lnRef idx="2">
              <a:schemeClr val="accent1"/>
            </a:lnRef>
            <a:fillRef idx="0">
              <a:srgbClr val="FFFFFF"/>
            </a:fillRef>
            <a:effectRef idx="0">
              <a:srgbClr val="FFFFFF"/>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六、客户沟通</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3647440" y="1196975"/>
            <a:ext cx="7291705" cy="5251450"/>
          </a:xfrm>
          <a:prstGeom prst="rect">
            <a:avLst/>
          </a:prstGeom>
        </p:spPr>
      </p:pic>
      <p:sp>
        <p:nvSpPr>
          <p:cNvPr id="27" name="文本框 26"/>
          <p:cNvSpPr txBox="1"/>
          <p:nvPr>
            <p:custDataLst>
              <p:tags r:id="rId3"/>
            </p:custDataLst>
          </p:nvPr>
        </p:nvSpPr>
        <p:spPr>
          <a:xfrm>
            <a:off x="407035" y="2132965"/>
            <a:ext cx="3011170" cy="953135"/>
          </a:xfrm>
          <a:prstGeom prst="rect">
            <a:avLst/>
          </a:prstGeom>
          <a:noFill/>
        </p:spPr>
        <p:txBody>
          <a:bodyPr wrap="square" rtlCol="0">
            <a:spAutoFit/>
          </a:bodyPr>
          <a:p>
            <a:pPr algn="ctr"/>
            <a:r>
              <a:rPr lang="zh-CN" altLang="en-US" sz="2800" b="1" dirty="0">
                <a:solidFill>
                  <a:schemeClr val="tx1"/>
                </a:solidFill>
                <a:latin typeface="思源黑体 CN Light" panose="020B0300000000000000" pitchFamily="34" charset="-122"/>
                <a:ea typeface="思源黑体 CN Light" panose="020B0300000000000000" pitchFamily="34" charset="-122"/>
              </a:rPr>
              <a:t>（一）</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a:p>
            <a:pPr algn="ctr"/>
            <a:r>
              <a:rPr lang="zh-CN" altLang="en-US" sz="2800" b="1" dirty="0">
                <a:solidFill>
                  <a:schemeClr val="tx1"/>
                </a:solidFill>
                <a:latin typeface="思源黑体 CN Light" panose="020B0300000000000000" pitchFamily="34" charset="-122"/>
                <a:ea typeface="思源黑体 CN Light" panose="020B0300000000000000" pitchFamily="34" charset="-122"/>
              </a:rPr>
              <a:t>客户沟通的作用</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pic>
        <p:nvPicPr>
          <p:cNvPr id="8" name="图片 7" descr="图片1"/>
          <p:cNvPicPr>
            <a:picLocks noChangeAspect="1"/>
          </p:cNvPicPr>
          <p:nvPr>
            <p:custDataLst>
              <p:tags r:id="rId1"/>
            </p:custDataLst>
          </p:nvPr>
        </p:nvPicPr>
        <p:blipFill>
          <a:blip r:embed="rId2"/>
          <a:stretch>
            <a:fillRect/>
          </a:stretch>
        </p:blipFill>
        <p:spPr>
          <a:xfrm>
            <a:off x="1259523" y="1129983"/>
            <a:ext cx="2421255" cy="5118100"/>
          </a:xfrm>
          <a:prstGeom prst="rect">
            <a:avLst/>
          </a:prstGeom>
        </p:spPr>
      </p:pic>
      <p:sp>
        <p:nvSpPr>
          <p:cNvPr id="9" name="任意多边形 8"/>
          <p:cNvSpPr/>
          <p:nvPr>
            <p:custDataLst>
              <p:tags r:id="rId3"/>
            </p:custDataLst>
          </p:nvPr>
        </p:nvSpPr>
        <p:spPr>
          <a:xfrm>
            <a:off x="49848" y="2907348"/>
            <a:ext cx="2621915" cy="16198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384A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zh-CN" altLang="en-US" sz="2400" b="1">
                <a:solidFill>
                  <a:schemeClr val="lt1"/>
                </a:solidFill>
                <a:latin typeface="+mj-ea"/>
                <a:ea typeface="+mj-ea"/>
              </a:rPr>
              <a:t>（二）</a:t>
            </a:r>
            <a:endParaRPr lang="zh-CN" altLang="en-US" sz="2400" b="1">
              <a:solidFill>
                <a:schemeClr val="lt1"/>
              </a:solidFill>
              <a:latin typeface="+mj-ea"/>
              <a:ea typeface="+mj-ea"/>
            </a:endParaRPr>
          </a:p>
          <a:p>
            <a:pPr algn="ctr"/>
            <a:r>
              <a:rPr lang="zh-CN" altLang="en-US" sz="2400" b="1">
                <a:solidFill>
                  <a:schemeClr val="lt1"/>
                </a:solidFill>
                <a:latin typeface="+mj-ea"/>
                <a:ea typeface="+mj-ea"/>
              </a:rPr>
              <a:t>客户沟通的内容</a:t>
            </a:r>
            <a:endParaRPr lang="zh-CN" altLang="en-US" sz="2400" b="1">
              <a:solidFill>
                <a:schemeClr val="lt1"/>
              </a:solidFill>
              <a:latin typeface="+mj-ea"/>
              <a:ea typeface="+mj-ea"/>
            </a:endParaRPr>
          </a:p>
        </p:txBody>
      </p:sp>
      <p:sp>
        <p:nvSpPr>
          <p:cNvPr id="29" name="圆角矩形 28"/>
          <p:cNvSpPr/>
          <p:nvPr>
            <p:custDataLst>
              <p:tags r:id="rId4"/>
            </p:custDataLst>
          </p:nvPr>
        </p:nvSpPr>
        <p:spPr>
          <a:xfrm>
            <a:off x="4427538" y="3499803"/>
            <a:ext cx="2035810" cy="523875"/>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zh-CN" altLang="en-US" sz="2000" b="1">
                <a:latin typeface="+mj-ea"/>
                <a:ea typeface="+mj-ea"/>
                <a:sym typeface="+mn-ea"/>
              </a:rPr>
              <a:t>理念沟通</a:t>
            </a:r>
            <a:endParaRPr lang="zh-CN" altLang="en-US" sz="2000" b="1">
              <a:latin typeface="+mj-ea"/>
              <a:ea typeface="+mj-ea"/>
              <a:sym typeface="+mn-ea"/>
            </a:endParaRPr>
          </a:p>
        </p:txBody>
      </p:sp>
      <p:sp>
        <p:nvSpPr>
          <p:cNvPr id="34" name="椭圆 33"/>
          <p:cNvSpPr/>
          <p:nvPr>
            <p:custDataLst>
              <p:tags r:id="rId5"/>
            </p:custDataLst>
          </p:nvPr>
        </p:nvSpPr>
        <p:spPr>
          <a:xfrm>
            <a:off x="3369628" y="3479483"/>
            <a:ext cx="556895" cy="556895"/>
          </a:xfrm>
          <a:prstGeom prst="ellipse">
            <a:avLst/>
          </a:prstGeom>
          <a:solidFill>
            <a:schemeClr val="accent1">
              <a:lumMod val="20000"/>
              <a:lumOff val="80000"/>
            </a:schemeClr>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algn="ctr"/>
            <a:r>
              <a:rPr lang="en-US" altLang="zh-CN">
                <a:solidFill>
                  <a:schemeClr val="dk1">
                    <a:lumMod val="100000"/>
                  </a:schemeClr>
                </a:solidFill>
              </a:rPr>
              <a:t>3</a:t>
            </a:r>
            <a:endParaRPr lang="en-US" altLang="zh-CN">
              <a:solidFill>
                <a:schemeClr val="dk1">
                  <a:lumMod val="100000"/>
                </a:schemeClr>
              </a:solidFill>
            </a:endParaRPr>
          </a:p>
        </p:txBody>
      </p:sp>
      <p:sp>
        <p:nvSpPr>
          <p:cNvPr id="16" name="文本框 15"/>
          <p:cNvSpPr txBox="1"/>
          <p:nvPr>
            <p:custDataLst>
              <p:tags r:id="rId6"/>
            </p:custDataLst>
          </p:nvPr>
        </p:nvSpPr>
        <p:spPr>
          <a:xfrm>
            <a:off x="6753543" y="3471863"/>
            <a:ext cx="5093335" cy="661035"/>
          </a:xfrm>
          <a:prstGeom prst="rect">
            <a:avLst/>
          </a:prstGeom>
          <a:noFill/>
        </p:spPr>
        <p:txBody>
          <a:bodyPr wrap="square" tIns="0" rIns="0" rtlCol="0" anchor="t" anchorCtr="0">
            <a:spAutoFit/>
            <a:scene3d>
              <a:camera prst="orthographicFront"/>
              <a:lightRig rig="threePt" dir="t"/>
            </a:scene3d>
          </a:bodyPr>
          <a:p>
            <a:pPr algn="l" fontAlgn="auto">
              <a:lnSpc>
                <a:spcPct val="100000"/>
              </a:lnSpc>
              <a:spcAft>
                <a:spcPts val="1000"/>
              </a:spcAft>
            </a:pPr>
            <a:r>
              <a:rPr lang="zh-CN" altLang="en-US" sz="2000">
                <a:solidFill>
                  <a:schemeClr val="tx1"/>
                </a:solidFill>
                <a:effectLst/>
                <a:uFillTx/>
                <a:latin typeface="楷体" panose="02010609060101010101" charset="-122"/>
                <a:ea typeface="楷体" panose="02010609060101010101" charset="-122"/>
              </a:rPr>
              <a:t>指企业把其宗旨、理念介绍给客户，并使客户认同和接受所采取的行动。</a:t>
            </a:r>
            <a:endParaRPr lang="zh-CN" altLang="en-US" sz="2000">
              <a:solidFill>
                <a:schemeClr val="tx1"/>
              </a:solidFill>
              <a:effectLst/>
              <a:uFillTx/>
              <a:latin typeface="楷体" panose="02010609060101010101" charset="-122"/>
              <a:ea typeface="楷体" panose="02010609060101010101" charset="-122"/>
            </a:endParaRPr>
          </a:p>
        </p:txBody>
      </p:sp>
      <p:sp>
        <p:nvSpPr>
          <p:cNvPr id="32" name="圆角矩形 31"/>
          <p:cNvSpPr/>
          <p:nvPr>
            <p:custDataLst>
              <p:tags r:id="rId7"/>
            </p:custDataLst>
          </p:nvPr>
        </p:nvSpPr>
        <p:spPr>
          <a:xfrm>
            <a:off x="3665538" y="1578293"/>
            <a:ext cx="2035810" cy="523875"/>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zh-CN" altLang="en-US" sz="2000" b="1">
                <a:latin typeface="+mj-ea"/>
                <a:ea typeface="+mj-ea"/>
                <a:sym typeface="+mn-ea"/>
              </a:rPr>
              <a:t>信息沟通</a:t>
            </a:r>
            <a:endParaRPr lang="zh-CN" altLang="en-US" sz="2000" b="1">
              <a:latin typeface="+mj-ea"/>
              <a:ea typeface="+mj-ea"/>
              <a:sym typeface="+mn-ea"/>
            </a:endParaRPr>
          </a:p>
        </p:txBody>
      </p:sp>
      <p:sp>
        <p:nvSpPr>
          <p:cNvPr id="38" name="椭圆 37"/>
          <p:cNvSpPr/>
          <p:nvPr>
            <p:custDataLst>
              <p:tags r:id="rId8"/>
            </p:custDataLst>
          </p:nvPr>
        </p:nvSpPr>
        <p:spPr>
          <a:xfrm>
            <a:off x="2695258" y="1564323"/>
            <a:ext cx="556895" cy="5568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algn="ctr"/>
            <a:r>
              <a:rPr lang="en-US" altLang="zh-CN">
                <a:solidFill>
                  <a:schemeClr val="dk1">
                    <a:lumMod val="100000"/>
                  </a:schemeClr>
                </a:solidFill>
              </a:rPr>
              <a:t>1</a:t>
            </a:r>
            <a:endParaRPr lang="en-US" altLang="zh-CN">
              <a:solidFill>
                <a:schemeClr val="dk1">
                  <a:lumMod val="100000"/>
                </a:schemeClr>
              </a:solidFill>
            </a:endParaRPr>
          </a:p>
        </p:txBody>
      </p:sp>
      <p:sp>
        <p:nvSpPr>
          <p:cNvPr id="17" name="文本框 16"/>
          <p:cNvSpPr txBox="1"/>
          <p:nvPr>
            <p:custDataLst>
              <p:tags r:id="rId9"/>
            </p:custDataLst>
          </p:nvPr>
        </p:nvSpPr>
        <p:spPr>
          <a:xfrm>
            <a:off x="6086158" y="1488123"/>
            <a:ext cx="5093335" cy="661035"/>
          </a:xfrm>
          <a:prstGeom prst="rect">
            <a:avLst/>
          </a:prstGeom>
          <a:noFill/>
        </p:spPr>
        <p:txBody>
          <a:bodyPr wrap="square" tIns="0" rIns="0" rtlCol="0" anchor="t" anchorCtr="0">
            <a:spAutoFit/>
            <a:scene3d>
              <a:camera prst="orthographicFront"/>
              <a:lightRig rig="threePt" dir="t"/>
            </a:scene3d>
          </a:bodyPr>
          <a:p>
            <a:pPr algn="l" fontAlgn="auto">
              <a:lnSpc>
                <a:spcPct val="100000"/>
              </a:lnSpc>
              <a:spcAft>
                <a:spcPts val="1000"/>
              </a:spcAft>
            </a:pPr>
            <a:r>
              <a:rPr lang="zh-CN" altLang="en-US" sz="2000" dirty="0">
                <a:solidFill>
                  <a:schemeClr val="tx1"/>
                </a:solidFill>
                <a:effectLst/>
                <a:uFillTx/>
                <a:latin typeface="楷体" panose="02010609060101010101" charset="-122"/>
                <a:ea typeface="楷体" panose="02010609060101010101" charset="-122"/>
              </a:rPr>
              <a:t>把产品或者服务的信息传递给客户，也包括客户将其需求或者要求的信息反映给企业。</a:t>
            </a:r>
            <a:endParaRPr lang="zh-CN" altLang="en-US" sz="2000" dirty="0">
              <a:solidFill>
                <a:schemeClr val="tx1"/>
              </a:solidFill>
              <a:effectLst/>
              <a:uFillTx/>
              <a:latin typeface="楷体" panose="02010609060101010101" charset="-122"/>
              <a:ea typeface="楷体" panose="02010609060101010101" charset="-122"/>
            </a:endParaRPr>
          </a:p>
        </p:txBody>
      </p:sp>
      <p:sp>
        <p:nvSpPr>
          <p:cNvPr id="28" name="圆角矩形 27"/>
          <p:cNvSpPr/>
          <p:nvPr>
            <p:custDataLst>
              <p:tags r:id="rId10"/>
            </p:custDataLst>
          </p:nvPr>
        </p:nvSpPr>
        <p:spPr>
          <a:xfrm>
            <a:off x="4204018" y="2539048"/>
            <a:ext cx="2035810" cy="523875"/>
          </a:xfrm>
          <a:prstGeom prst="roundRect">
            <a:avLst>
              <a:gd name="adj" fmla="val 50000"/>
            </a:avLst>
          </a:prstGeom>
          <a:solidFill>
            <a:srgbClr val="384A66"/>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zh-CN" altLang="en-US" sz="2000" b="1">
                <a:latin typeface="+mj-ea"/>
                <a:ea typeface="+mj-ea"/>
                <a:sym typeface="+mn-ea"/>
              </a:rPr>
              <a:t>情感沟通</a:t>
            </a:r>
            <a:endParaRPr lang="zh-CN" altLang="en-US" sz="2000" b="1">
              <a:latin typeface="+mj-ea"/>
              <a:ea typeface="+mj-ea"/>
              <a:sym typeface="+mn-ea"/>
            </a:endParaRPr>
          </a:p>
        </p:txBody>
      </p:sp>
      <p:sp>
        <p:nvSpPr>
          <p:cNvPr id="33" name="椭圆 32"/>
          <p:cNvSpPr/>
          <p:nvPr>
            <p:custDataLst>
              <p:tags r:id="rId11"/>
            </p:custDataLst>
          </p:nvPr>
        </p:nvSpPr>
        <p:spPr>
          <a:xfrm>
            <a:off x="3229293" y="2521903"/>
            <a:ext cx="556895" cy="5568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algn="ctr"/>
            <a:r>
              <a:rPr lang="en-US" altLang="zh-CN">
                <a:solidFill>
                  <a:schemeClr val="dk1">
                    <a:lumMod val="100000"/>
                  </a:schemeClr>
                </a:solidFill>
              </a:rPr>
              <a:t>2</a:t>
            </a:r>
            <a:endParaRPr lang="en-US" altLang="zh-CN">
              <a:solidFill>
                <a:schemeClr val="dk1">
                  <a:lumMod val="100000"/>
                </a:schemeClr>
              </a:solidFill>
            </a:endParaRPr>
          </a:p>
        </p:txBody>
      </p:sp>
      <p:sp>
        <p:nvSpPr>
          <p:cNvPr id="10" name="文本框 9"/>
          <p:cNvSpPr txBox="1"/>
          <p:nvPr>
            <p:custDataLst>
              <p:tags r:id="rId12"/>
            </p:custDataLst>
          </p:nvPr>
        </p:nvSpPr>
        <p:spPr>
          <a:xfrm>
            <a:off x="6445885" y="2446020"/>
            <a:ext cx="5451475" cy="661035"/>
          </a:xfrm>
          <a:prstGeom prst="rect">
            <a:avLst/>
          </a:prstGeom>
          <a:noFill/>
        </p:spPr>
        <p:txBody>
          <a:bodyPr wrap="square" tIns="0" rIns="0" rtlCol="0" anchor="t" anchorCtr="0">
            <a:spAutoFit/>
            <a:scene3d>
              <a:camera prst="orthographicFront"/>
              <a:lightRig rig="threePt" dir="t"/>
            </a:scene3d>
          </a:bodyPr>
          <a:p>
            <a:pPr algn="l" fontAlgn="auto">
              <a:lnSpc>
                <a:spcPct val="100000"/>
              </a:lnSpc>
              <a:spcAft>
                <a:spcPts val="1000"/>
              </a:spcAft>
            </a:pPr>
            <a:r>
              <a:rPr lang="zh-CN" altLang="en-US" sz="2000">
                <a:solidFill>
                  <a:schemeClr val="tx1"/>
                </a:solidFill>
                <a:effectLst/>
                <a:uFillTx/>
                <a:latin typeface="楷体" panose="02010609060101010101" charset="-122"/>
                <a:ea typeface="楷体" panose="02010609060101010101" charset="-122"/>
              </a:rPr>
              <a:t>指企业主动采取相关措施，加强与客户的情感交流，加深客户对企业的感情依恋所采取的行动。</a:t>
            </a:r>
            <a:endParaRPr lang="zh-CN" altLang="en-US" sz="2000">
              <a:solidFill>
                <a:schemeClr val="tx1"/>
              </a:solidFill>
              <a:effectLst/>
              <a:uFillTx/>
              <a:latin typeface="楷体" panose="02010609060101010101" charset="-122"/>
              <a:ea typeface="楷体" panose="02010609060101010101" charset="-122"/>
            </a:endParaRPr>
          </a:p>
        </p:txBody>
      </p:sp>
      <p:sp>
        <p:nvSpPr>
          <p:cNvPr id="31" name="圆角矩形 30"/>
          <p:cNvSpPr/>
          <p:nvPr>
            <p:custDataLst>
              <p:tags r:id="rId13"/>
            </p:custDataLst>
          </p:nvPr>
        </p:nvSpPr>
        <p:spPr>
          <a:xfrm>
            <a:off x="3665538" y="5413693"/>
            <a:ext cx="2035810" cy="523875"/>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zh-CN" altLang="en-US" sz="2000" b="1">
                <a:latin typeface="+mj-ea"/>
                <a:ea typeface="+mj-ea"/>
                <a:sym typeface="+mn-ea"/>
              </a:rPr>
              <a:t>政策沟通</a:t>
            </a:r>
            <a:endParaRPr lang="zh-CN" altLang="en-US" sz="2000" b="1">
              <a:latin typeface="+mj-ea"/>
              <a:ea typeface="+mj-ea"/>
              <a:sym typeface="+mn-ea"/>
            </a:endParaRPr>
          </a:p>
        </p:txBody>
      </p:sp>
      <p:sp>
        <p:nvSpPr>
          <p:cNvPr id="36" name="椭圆 35"/>
          <p:cNvSpPr/>
          <p:nvPr>
            <p:custDataLst>
              <p:tags r:id="rId14"/>
            </p:custDataLst>
          </p:nvPr>
        </p:nvSpPr>
        <p:spPr>
          <a:xfrm>
            <a:off x="2695258" y="5394643"/>
            <a:ext cx="556895" cy="5568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algn="ctr"/>
            <a:r>
              <a:rPr lang="en-US" altLang="zh-CN">
                <a:solidFill>
                  <a:schemeClr val="dk1">
                    <a:lumMod val="100000"/>
                  </a:schemeClr>
                </a:solidFill>
              </a:rPr>
              <a:t>5</a:t>
            </a:r>
            <a:endParaRPr lang="en-US" altLang="zh-CN">
              <a:solidFill>
                <a:schemeClr val="dk1">
                  <a:lumMod val="100000"/>
                </a:schemeClr>
              </a:solidFill>
            </a:endParaRPr>
          </a:p>
        </p:txBody>
      </p:sp>
      <p:sp>
        <p:nvSpPr>
          <p:cNvPr id="22" name="文本框 21"/>
          <p:cNvSpPr txBox="1"/>
          <p:nvPr>
            <p:custDataLst>
              <p:tags r:id="rId15"/>
            </p:custDataLst>
          </p:nvPr>
        </p:nvSpPr>
        <p:spPr>
          <a:xfrm>
            <a:off x="6086158" y="5400993"/>
            <a:ext cx="5093335" cy="661035"/>
          </a:xfrm>
          <a:prstGeom prst="rect">
            <a:avLst/>
          </a:prstGeom>
          <a:noFill/>
        </p:spPr>
        <p:txBody>
          <a:bodyPr wrap="square" tIns="0" rIns="0" rtlCol="0" anchor="t" anchorCtr="0">
            <a:spAutoFit/>
            <a:scene3d>
              <a:camera prst="orthographicFront"/>
              <a:lightRig rig="threePt" dir="t"/>
            </a:scene3d>
          </a:bodyPr>
          <a:p>
            <a:pPr algn="l" fontAlgn="auto">
              <a:lnSpc>
                <a:spcPct val="100000"/>
              </a:lnSpc>
              <a:spcAft>
                <a:spcPts val="1000"/>
              </a:spcAft>
            </a:pPr>
            <a:r>
              <a:rPr lang="zh-CN" altLang="en-US" sz="2000">
                <a:solidFill>
                  <a:schemeClr val="tx1"/>
                </a:solidFill>
                <a:effectLst/>
                <a:uFillTx/>
                <a:latin typeface="楷体" panose="02010609060101010101" charset="-122"/>
                <a:ea typeface="楷体" panose="02010609060101010101" charset="-122"/>
              </a:rPr>
              <a:t>指企业把有关的政策向客户传达、宣传所采取的行动。</a:t>
            </a:r>
            <a:endParaRPr lang="zh-CN" altLang="en-US" sz="2000">
              <a:solidFill>
                <a:schemeClr val="tx1"/>
              </a:solidFill>
              <a:effectLst/>
              <a:uFillTx/>
              <a:latin typeface="楷体" panose="02010609060101010101" charset="-122"/>
              <a:ea typeface="楷体" panose="02010609060101010101" charset="-122"/>
            </a:endParaRPr>
          </a:p>
        </p:txBody>
      </p:sp>
      <p:sp>
        <p:nvSpPr>
          <p:cNvPr id="11" name="任意多边形 10"/>
          <p:cNvSpPr/>
          <p:nvPr>
            <p:custDataLst>
              <p:tags r:id="rId16"/>
            </p:custDataLst>
          </p:nvPr>
        </p:nvSpPr>
        <p:spPr>
          <a:xfrm>
            <a:off x="49848" y="2859723"/>
            <a:ext cx="2719070" cy="17157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chemeClr val="accent2"/>
            </a:solidFill>
            <a:prstDash val="lgDash"/>
          </a:ln>
          <a:effectLst>
            <a:outerShdw blurRad="63500" sx="102000" sy="102000" algn="ctr" rotWithShape="0">
              <a:schemeClr val="lt1">
                <a:lumMod val="65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5" name="椭圆 34"/>
          <p:cNvSpPr/>
          <p:nvPr>
            <p:custDataLst>
              <p:tags r:id="rId17"/>
            </p:custDataLst>
          </p:nvPr>
        </p:nvSpPr>
        <p:spPr>
          <a:xfrm>
            <a:off x="3229293" y="4437063"/>
            <a:ext cx="556895" cy="5568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algn="ctr"/>
            <a:r>
              <a:rPr lang="en-US" altLang="zh-CN">
                <a:solidFill>
                  <a:schemeClr val="dk1">
                    <a:lumMod val="100000"/>
                  </a:schemeClr>
                </a:solidFill>
              </a:rPr>
              <a:t>4</a:t>
            </a:r>
            <a:endParaRPr lang="en-US" altLang="zh-CN">
              <a:solidFill>
                <a:schemeClr val="dk1">
                  <a:lumMod val="100000"/>
                </a:schemeClr>
              </a:solidFill>
            </a:endParaRPr>
          </a:p>
        </p:txBody>
      </p:sp>
      <p:sp>
        <p:nvSpPr>
          <p:cNvPr id="13" name="圆角矩形 12"/>
          <p:cNvSpPr/>
          <p:nvPr>
            <p:custDataLst>
              <p:tags r:id="rId18"/>
            </p:custDataLst>
          </p:nvPr>
        </p:nvSpPr>
        <p:spPr>
          <a:xfrm>
            <a:off x="4204018" y="4460558"/>
            <a:ext cx="2035810" cy="523875"/>
          </a:xfrm>
          <a:prstGeom prst="roundRect">
            <a:avLst>
              <a:gd name="adj" fmla="val 50000"/>
            </a:avLst>
          </a:prstGeom>
          <a:solidFill>
            <a:srgbClr val="384A66"/>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zh-CN" altLang="en-US" sz="2000" b="1">
                <a:latin typeface="+mj-ea"/>
                <a:ea typeface="+mj-ea"/>
                <a:sym typeface="+mn-ea"/>
              </a:rPr>
              <a:t>意见沟通</a:t>
            </a:r>
            <a:endParaRPr lang="zh-CN" altLang="en-US" sz="2000" b="1">
              <a:latin typeface="+mj-ea"/>
              <a:ea typeface="+mj-ea"/>
              <a:sym typeface="+mn-ea"/>
            </a:endParaRPr>
          </a:p>
        </p:txBody>
      </p:sp>
      <p:sp>
        <p:nvSpPr>
          <p:cNvPr id="14" name="文本框 13"/>
          <p:cNvSpPr txBox="1"/>
          <p:nvPr>
            <p:custDataLst>
              <p:tags r:id="rId19"/>
            </p:custDataLst>
          </p:nvPr>
        </p:nvSpPr>
        <p:spPr>
          <a:xfrm>
            <a:off x="6445568" y="4438968"/>
            <a:ext cx="5093335" cy="661035"/>
          </a:xfrm>
          <a:prstGeom prst="rect">
            <a:avLst/>
          </a:prstGeom>
          <a:noFill/>
        </p:spPr>
        <p:txBody>
          <a:bodyPr wrap="square" tIns="0" rIns="0" rtlCol="0" anchor="t" anchorCtr="0">
            <a:spAutoFit/>
            <a:scene3d>
              <a:camera prst="orthographicFront"/>
              <a:lightRig rig="threePt" dir="t"/>
            </a:scene3d>
          </a:bodyPr>
          <a:p>
            <a:pPr algn="l" fontAlgn="auto">
              <a:lnSpc>
                <a:spcPct val="100000"/>
              </a:lnSpc>
              <a:spcAft>
                <a:spcPts val="1000"/>
              </a:spcAft>
            </a:pPr>
            <a:r>
              <a:rPr lang="zh-CN" altLang="en-US" sz="2000">
                <a:solidFill>
                  <a:schemeClr val="tx1"/>
                </a:solidFill>
                <a:effectLst/>
                <a:uFillTx/>
                <a:latin typeface="楷体" panose="02010609060101010101" charset="-122"/>
                <a:ea typeface="楷体" panose="02010609060101010101" charset="-122"/>
              </a:rPr>
              <a:t>指企业主动向客户征求意见，或者客户主动将其对企业的意见反映给企业。</a:t>
            </a:r>
            <a:endParaRPr lang="zh-CN" altLang="en-US" sz="2000">
              <a:solidFill>
                <a:schemeClr val="tx1"/>
              </a:solidFill>
              <a:effectLst/>
              <a:uFillTx/>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7" name="文本框 26"/>
          <p:cNvSpPr txBox="1"/>
          <p:nvPr>
            <p:custDataLst>
              <p:tags r:id="rId1"/>
            </p:custDataLst>
          </p:nvPr>
        </p:nvSpPr>
        <p:spPr>
          <a:xfrm>
            <a:off x="5125147" y="2476659"/>
            <a:ext cx="1887817" cy="1876635"/>
          </a:xfrm>
          <a:prstGeom prst="rect">
            <a:avLst/>
          </a:prstGeom>
          <a:noFill/>
        </p:spPr>
        <p:txBody>
          <a:bodyPr wrap="square" tIns="323850" bIns="432000" rtlCol="0" anchor="b" anchorCtr="0">
            <a:normAutofit lnSpcReduction="10000"/>
          </a:bodyPr>
          <a:p>
            <a:pPr algn="ctr"/>
            <a:r>
              <a:rPr lang="zh-CN" altLang="en-US" b="1" spc="130" dirty="0">
                <a:solidFill>
                  <a:srgbClr val="000000"/>
                </a:solidFill>
                <a:uFillTx/>
                <a:latin typeface="+中文标题" charset="0"/>
                <a:ea typeface="微软雅黑" panose="020B0503020204020204" charset="-122"/>
                <a:cs typeface="微软雅黑" panose="020B0503020204020204" charset="-122"/>
                <a:sym typeface="微软雅黑" panose="020B0503020204020204" charset="-122"/>
              </a:rPr>
              <a:t>（三）</a:t>
            </a:r>
            <a:endParaRPr lang="zh-CN" altLang="en-US" b="1" spc="130" dirty="0">
              <a:solidFill>
                <a:srgbClr val="000000"/>
              </a:solidFill>
              <a:uFillTx/>
              <a:latin typeface="+中文标题" charset="0"/>
              <a:ea typeface="微软雅黑" panose="020B0503020204020204" charset="-122"/>
              <a:cs typeface="微软雅黑" panose="020B0503020204020204" charset="-122"/>
              <a:sym typeface="微软雅黑" panose="020B0503020204020204" charset="-122"/>
            </a:endParaRPr>
          </a:p>
          <a:p>
            <a:pPr algn="ctr"/>
            <a:r>
              <a:rPr lang="zh-CN" altLang="en-US" b="1" spc="130" dirty="0">
                <a:solidFill>
                  <a:srgbClr val="000000"/>
                </a:solidFill>
                <a:uFillTx/>
                <a:latin typeface="+中文标题" charset="0"/>
                <a:ea typeface="微软雅黑" panose="020B0503020204020204" charset="-122"/>
                <a:cs typeface="微软雅黑" panose="020B0503020204020204" charset="-122"/>
                <a:sym typeface="微软雅黑" panose="020B0503020204020204" charset="-122"/>
              </a:rPr>
              <a:t>如何处理客户投诉</a:t>
            </a:r>
            <a:endParaRPr lang="zh-CN" altLang="en-US" b="1" spc="130" dirty="0">
              <a:solidFill>
                <a:srgbClr val="000000"/>
              </a:solidFill>
              <a:uFillTx/>
              <a:latin typeface="+中文标题" charset="0"/>
              <a:ea typeface="微软雅黑" panose="020B0503020204020204" charset="-122"/>
              <a:cs typeface="微软雅黑" panose="020B0503020204020204" charset="-122"/>
              <a:sym typeface="微软雅黑" panose="020B0503020204020204" charset="-122"/>
            </a:endParaRPr>
          </a:p>
        </p:txBody>
      </p:sp>
      <p:sp>
        <p:nvSpPr>
          <p:cNvPr id="7" name="任意多边形 6"/>
          <p:cNvSpPr/>
          <p:nvPr>
            <p:custDataLst>
              <p:tags r:id="rId2"/>
            </p:custDataLst>
          </p:nvPr>
        </p:nvSpPr>
        <p:spPr>
          <a:xfrm rot="10800000">
            <a:off x="4482187" y="2416460"/>
            <a:ext cx="3602988" cy="2581598"/>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rgbClr val="FF7429">
                  <a:lumMod val="90000"/>
                </a:srgbClr>
              </a:gs>
              <a:gs pos="100000">
                <a:srgbClr val="FF7429">
                  <a:lumMod val="80000"/>
                  <a:lumOff val="20000"/>
                </a:srgbClr>
              </a:gs>
            </a:gsLst>
            <a:lin ang="11940000" scaled="0"/>
          </a:gradFill>
          <a:ln w="12700" cap="flat" cmpd="sng" algn="ctr">
            <a:no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sz="1800">
              <a:solidFill>
                <a:srgbClr val="000000"/>
              </a:solidFill>
              <a:latin typeface="Arial" panose="020B0604020202020204" pitchFamily="34" charset="0"/>
              <a:ea typeface="微软雅黑" panose="020B0503020204020204" charset="-122"/>
              <a:sym typeface="微软雅黑" panose="020B0503020204020204" charset="-122"/>
            </a:endParaRPr>
          </a:p>
        </p:txBody>
      </p:sp>
      <p:sp>
        <p:nvSpPr>
          <p:cNvPr id="15" name="任意多边形 14"/>
          <p:cNvSpPr/>
          <p:nvPr>
            <p:custDataLst>
              <p:tags r:id="rId3"/>
            </p:custDataLst>
          </p:nvPr>
        </p:nvSpPr>
        <p:spPr>
          <a:xfrm>
            <a:off x="4023169" y="1851257"/>
            <a:ext cx="3602988" cy="2581598"/>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solidFill>
            <a:srgbClr val="384A66"/>
          </a:solidFill>
          <a:ln w="22225" cap="flat" cmpd="sng" algn="ctr">
            <a:no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sz="1800">
              <a:solidFill>
                <a:srgbClr val="000000"/>
              </a:solidFill>
              <a:latin typeface="Arial" panose="020B0604020202020204" pitchFamily="34" charset="0"/>
              <a:ea typeface="微软雅黑" panose="020B0503020204020204" charset="-122"/>
              <a:sym typeface="微软雅黑" panose="020B0503020204020204" charset="-122"/>
            </a:endParaRPr>
          </a:p>
        </p:txBody>
      </p:sp>
      <p:grpSp>
        <p:nvGrpSpPr>
          <p:cNvPr id="24" name="组合 23"/>
          <p:cNvGrpSpPr/>
          <p:nvPr/>
        </p:nvGrpSpPr>
        <p:grpSpPr>
          <a:xfrm>
            <a:off x="617220" y="1747520"/>
            <a:ext cx="2959735" cy="1529080"/>
            <a:chOff x="972" y="2752"/>
            <a:chExt cx="4661" cy="2408"/>
          </a:xfrm>
        </p:grpSpPr>
        <p:sp>
          <p:nvSpPr>
            <p:cNvPr id="18" name="标题"/>
            <p:cNvSpPr txBox="1"/>
            <p:nvPr>
              <p:custDataLst>
                <p:tags r:id="rId4"/>
              </p:custDataLst>
            </p:nvPr>
          </p:nvSpPr>
          <p:spPr>
            <a:xfrm>
              <a:off x="972" y="2752"/>
              <a:ext cx="4661" cy="581"/>
            </a:xfrm>
            <a:prstGeom prst="rect">
              <a:avLst/>
            </a:prstGeom>
            <a:noFill/>
          </p:spPr>
          <p:txBody>
            <a:bodyPr wrap="square" lIns="0" tIns="0" rIns="0" bIns="0" rtlCol="0" anchor="t" anchorCtr="0">
              <a:spAutoFit/>
            </a:bodyPr>
            <a:p>
              <a:pPr algn="l">
                <a:lnSpc>
                  <a:spcPct val="100000"/>
                </a:lnSpc>
              </a:pPr>
              <a:r>
                <a:rPr lang="zh-CN" altLang="en-US" b="1" dirty="0">
                  <a:solidFill>
                    <a:srgbClr val="384A66"/>
                  </a:solidFill>
                  <a:latin typeface="微软雅黑" panose="020B0503020204020204" charset="-122"/>
                  <a:ea typeface="微软雅黑" panose="020B0503020204020204" charset="-122"/>
                </a:rPr>
                <a:t>客户投诉的原因</a:t>
              </a:r>
              <a:endParaRPr lang="zh-CN" altLang="en-US" b="1" dirty="0">
                <a:solidFill>
                  <a:srgbClr val="384A66"/>
                </a:solidFill>
                <a:latin typeface="微软雅黑" panose="020B0503020204020204" charset="-122"/>
                <a:ea typeface="微软雅黑" panose="020B0503020204020204" charset="-122"/>
              </a:endParaRPr>
            </a:p>
          </p:txBody>
        </p:sp>
        <p:sp>
          <p:nvSpPr>
            <p:cNvPr id="19" name="正文"/>
            <p:cNvSpPr txBox="1"/>
            <p:nvPr>
              <p:custDataLst>
                <p:tags r:id="rId5"/>
              </p:custDataLst>
            </p:nvPr>
          </p:nvSpPr>
          <p:spPr>
            <a:xfrm>
              <a:off x="973" y="3706"/>
              <a:ext cx="4660" cy="1454"/>
            </a:xfrm>
            <a:prstGeom prst="rect">
              <a:avLst/>
            </a:prstGeom>
            <a:noFill/>
          </p:spPr>
          <p:txBody>
            <a:bodyPr wrap="square" lIns="0" tIns="0" rIns="0" bIns="0" rtlCol="0" anchor="t" anchorCtr="0">
              <a:spAutoFit/>
            </a:bodyPr>
            <a:p>
              <a:pPr lvl="0" algn="l">
                <a:lnSpc>
                  <a:spcPct val="100000"/>
                </a:lnSpc>
                <a:buClrTx/>
                <a:buSzTx/>
                <a:buFontTx/>
              </a:pPr>
              <a:r>
                <a:rPr lang="zh-CN" altLang="en-US" sz="2000" dirty="0">
                  <a:solidFill>
                    <a:srgbClr val="000000">
                      <a:lumMod val="65000"/>
                      <a:lumOff val="35000"/>
                    </a:srgbClr>
                  </a:solidFill>
                  <a:latin typeface="微软雅黑" panose="020B0503020204020204" charset="-122"/>
                  <a:sym typeface="微软雅黑" panose="020B0503020204020204" charset="-122"/>
                </a:rPr>
                <a:t>产品或服务的质量问题，服务态度或者服务方式问题。</a:t>
              </a:r>
              <a:endParaRPr lang="zh-CN" altLang="en-US" sz="2000" dirty="0">
                <a:solidFill>
                  <a:srgbClr val="000000">
                    <a:lumMod val="65000"/>
                    <a:lumOff val="35000"/>
                  </a:srgbClr>
                </a:solidFill>
                <a:latin typeface="微软雅黑" panose="020B0503020204020204" charset="-122"/>
                <a:sym typeface="微软雅黑" panose="020B0503020204020204" charset="-122"/>
              </a:endParaRPr>
            </a:p>
          </p:txBody>
        </p:sp>
      </p:grpSp>
      <p:sp>
        <p:nvSpPr>
          <p:cNvPr id="52" name="序号"/>
          <p:cNvSpPr/>
          <p:nvPr>
            <p:custDataLst>
              <p:tags r:id="rId6"/>
            </p:custDataLst>
          </p:nvPr>
        </p:nvSpPr>
        <p:spPr>
          <a:xfrm>
            <a:off x="4146912" y="1856274"/>
            <a:ext cx="566039" cy="566039"/>
          </a:xfrm>
          <a:prstGeom prst="rect">
            <a:avLst/>
          </a:prstGeom>
          <a:noFill/>
          <a:ln w="34925" cap="flat" cmpd="sng" algn="ctr">
            <a:noFill/>
            <a:prstDash val="solid"/>
            <a:miter lim="800000"/>
          </a:ln>
          <a:effectLst/>
        </p:spPr>
        <p:txBody>
          <a:bodyPr vertOverflow="overflow" horzOverflow="overflow" vert="horz" wrap="square" lIns="91440" tIns="64770" rIns="91440" bIns="45720" numCol="1" spcCol="0" rtlCol="0" fromWordArt="0" anchor="ctr" anchorCtr="0" forceAA="0" compatLnSpc="1">
            <a:normAutofit/>
          </a:bodyPr>
          <a:p>
            <a:pPr lvl="0" algn="ctr">
              <a:buClrTx/>
              <a:buSzTx/>
              <a:buFontTx/>
            </a:pPr>
            <a:r>
              <a:rPr lang="en-US" altLang="zh-CN" sz="1400" b="1" dirty="0">
                <a:solidFill>
                  <a:srgbClr val="FFFFFF">
                    <a:lumMod val="100000"/>
                  </a:srgbClr>
                </a:solidFill>
                <a:latin typeface="Arial" panose="020B0604020202020204" pitchFamily="34" charset="0"/>
                <a:ea typeface="微软雅黑" panose="020B0503020204020204" charset="-122"/>
                <a:sym typeface="微软雅黑" panose="020B0503020204020204" charset="-122"/>
              </a:rPr>
              <a:t>01</a:t>
            </a:r>
            <a:endParaRPr lang="en-US" altLang="zh-CN" sz="1400" b="1" dirty="0">
              <a:solidFill>
                <a:srgbClr val="FFFFFF">
                  <a:lumMod val="100000"/>
                </a:srgbClr>
              </a:solidFill>
              <a:latin typeface="Arial" panose="020B0604020202020204" pitchFamily="34" charset="0"/>
              <a:ea typeface="微软雅黑" panose="020B0503020204020204" charset="-122"/>
              <a:sym typeface="微软雅黑" panose="020B0503020204020204" charset="-122"/>
            </a:endParaRPr>
          </a:p>
        </p:txBody>
      </p:sp>
      <p:sp>
        <p:nvSpPr>
          <p:cNvPr id="23" name="序号"/>
          <p:cNvSpPr/>
          <p:nvPr>
            <p:custDataLst>
              <p:tags r:id="rId7"/>
            </p:custDataLst>
          </p:nvPr>
        </p:nvSpPr>
        <p:spPr>
          <a:xfrm>
            <a:off x="7395155" y="4428949"/>
            <a:ext cx="566039" cy="566039"/>
          </a:xfrm>
          <a:prstGeom prst="rect">
            <a:avLst/>
          </a:prstGeom>
          <a:noFill/>
          <a:ln w="34925" cap="flat" cmpd="sng" algn="ctr">
            <a:noFill/>
            <a:prstDash val="solid"/>
            <a:miter lim="800000"/>
          </a:ln>
          <a:effectLst/>
        </p:spPr>
        <p:txBody>
          <a:bodyPr vertOverflow="overflow" horzOverflow="overflow" vert="horz" wrap="square" lIns="91440" tIns="64770" rIns="91440" bIns="45720" numCol="1" spcCol="0" rtlCol="0" fromWordArt="0" anchor="ctr" anchorCtr="0" forceAA="0" compatLnSpc="1">
            <a:normAutofit/>
          </a:bodyPr>
          <a:p>
            <a:pPr lvl="0" algn="ctr">
              <a:buClrTx/>
              <a:buSzTx/>
              <a:buFontTx/>
            </a:pPr>
            <a:r>
              <a:rPr lang="en-US" altLang="zh-CN" sz="1400" b="1" dirty="0">
                <a:solidFill>
                  <a:srgbClr val="FFFFFF">
                    <a:lumMod val="100000"/>
                  </a:srgbClr>
                </a:solidFill>
                <a:latin typeface="Arial" panose="020B0604020202020204" pitchFamily="34" charset="0"/>
                <a:ea typeface="微软雅黑" panose="020B0503020204020204" charset="-122"/>
                <a:sym typeface="微软雅黑" panose="020B0503020204020204" charset="-122"/>
              </a:rPr>
              <a:t>02</a:t>
            </a:r>
            <a:endParaRPr lang="en-US" altLang="zh-CN" sz="1400" b="1" dirty="0">
              <a:solidFill>
                <a:srgbClr val="FFFFFF">
                  <a:lumMod val="100000"/>
                </a:srgbClr>
              </a:solidFill>
              <a:latin typeface="Arial" panose="020B0604020202020204" pitchFamily="34" charset="0"/>
              <a:ea typeface="微软雅黑" panose="020B0503020204020204" charset="-122"/>
              <a:sym typeface="微软雅黑" panose="020B0503020204020204" charset="-122"/>
            </a:endParaRPr>
          </a:p>
        </p:txBody>
      </p:sp>
      <p:grpSp>
        <p:nvGrpSpPr>
          <p:cNvPr id="25" name="组合 24"/>
          <p:cNvGrpSpPr/>
          <p:nvPr/>
        </p:nvGrpSpPr>
        <p:grpSpPr>
          <a:xfrm>
            <a:off x="8472170" y="4077335"/>
            <a:ext cx="2959735" cy="2144395"/>
            <a:chOff x="972" y="2752"/>
            <a:chExt cx="4661" cy="3377"/>
          </a:xfrm>
        </p:grpSpPr>
        <p:sp>
          <p:nvSpPr>
            <p:cNvPr id="26" name="标题"/>
            <p:cNvSpPr txBox="1"/>
            <p:nvPr>
              <p:custDataLst>
                <p:tags r:id="rId8"/>
              </p:custDataLst>
            </p:nvPr>
          </p:nvSpPr>
          <p:spPr>
            <a:xfrm>
              <a:off x="972" y="2752"/>
              <a:ext cx="4661" cy="581"/>
            </a:xfrm>
            <a:prstGeom prst="rect">
              <a:avLst/>
            </a:prstGeom>
            <a:noFill/>
          </p:spPr>
          <p:txBody>
            <a:bodyPr wrap="square" lIns="0" tIns="0" rIns="0" bIns="0" rtlCol="0" anchor="t" anchorCtr="0">
              <a:spAutoFit/>
            </a:bodyPr>
            <a:p>
              <a:pPr algn="l">
                <a:lnSpc>
                  <a:spcPct val="100000"/>
                </a:lnSpc>
              </a:pPr>
              <a:r>
                <a:rPr lang="zh-CN" altLang="en-US" b="1" dirty="0">
                  <a:solidFill>
                    <a:schemeClr val="accent6">
                      <a:lumMod val="75000"/>
                    </a:schemeClr>
                  </a:solidFill>
                  <a:latin typeface="微软雅黑" panose="020B0503020204020204" charset="-122"/>
                  <a:ea typeface="微软雅黑" panose="020B0503020204020204" charset="-122"/>
                </a:rPr>
                <a:t>为什么重视客户投诉</a:t>
              </a:r>
              <a:endParaRPr lang="zh-CN" altLang="en-US" b="1" dirty="0">
                <a:solidFill>
                  <a:schemeClr val="accent6">
                    <a:lumMod val="75000"/>
                  </a:schemeClr>
                </a:solidFill>
                <a:latin typeface="微软雅黑" panose="020B0503020204020204" charset="-122"/>
                <a:ea typeface="微软雅黑" panose="020B0503020204020204" charset="-122"/>
              </a:endParaRPr>
            </a:p>
          </p:txBody>
        </p:sp>
        <p:sp>
          <p:nvSpPr>
            <p:cNvPr id="30" name="正文"/>
            <p:cNvSpPr txBox="1"/>
            <p:nvPr>
              <p:custDataLst>
                <p:tags r:id="rId9"/>
              </p:custDataLst>
            </p:nvPr>
          </p:nvSpPr>
          <p:spPr>
            <a:xfrm>
              <a:off x="973" y="3706"/>
              <a:ext cx="4660" cy="2423"/>
            </a:xfrm>
            <a:prstGeom prst="rect">
              <a:avLst/>
            </a:prstGeom>
            <a:noFill/>
          </p:spPr>
          <p:txBody>
            <a:bodyPr wrap="square" lIns="0" tIns="0" rIns="0" bIns="0" rtlCol="0" anchor="t" anchorCtr="0">
              <a:spAutoFit/>
            </a:bodyPr>
            <a:p>
              <a:pPr lvl="0" algn="l">
                <a:lnSpc>
                  <a:spcPct val="100000"/>
                </a:lnSpc>
                <a:buClrTx/>
                <a:buSzTx/>
                <a:buFontTx/>
              </a:pPr>
              <a:r>
                <a:rPr lang="zh-CN" altLang="en-US" sz="2000" dirty="0">
                  <a:solidFill>
                    <a:srgbClr val="000000">
                      <a:lumMod val="65000"/>
                      <a:lumOff val="35000"/>
                    </a:srgbClr>
                  </a:solidFill>
                  <a:latin typeface="微软雅黑" panose="020B0503020204020204" charset="-122"/>
                  <a:sym typeface="微软雅黑" panose="020B0503020204020204" charset="-122"/>
                </a:rPr>
                <a:t>——投诉的客户是忠实的客户</a:t>
              </a:r>
              <a:endParaRPr lang="zh-CN" altLang="en-US" sz="2000" dirty="0">
                <a:solidFill>
                  <a:srgbClr val="000000">
                    <a:lumMod val="65000"/>
                    <a:lumOff val="35000"/>
                  </a:srgbClr>
                </a:solidFill>
                <a:latin typeface="微软雅黑" panose="020B0503020204020204" charset="-122"/>
                <a:sym typeface="微软雅黑" panose="020B0503020204020204" charset="-122"/>
              </a:endParaRPr>
            </a:p>
            <a:p>
              <a:pPr lvl="0" algn="l">
                <a:lnSpc>
                  <a:spcPct val="100000"/>
                </a:lnSpc>
                <a:buClrTx/>
                <a:buSzTx/>
                <a:buFontTx/>
              </a:pPr>
              <a:r>
                <a:rPr lang="zh-CN" altLang="en-US" sz="2000" dirty="0">
                  <a:solidFill>
                    <a:srgbClr val="000000">
                      <a:lumMod val="65000"/>
                      <a:lumOff val="35000"/>
                    </a:srgbClr>
                  </a:solidFill>
                  <a:latin typeface="微软雅黑" panose="020B0503020204020204" charset="-122"/>
                  <a:sym typeface="微软雅黑" panose="020B0503020204020204" charset="-122"/>
                </a:rPr>
                <a:t>——投诉带来珍贵的信息</a:t>
              </a:r>
              <a:endParaRPr lang="zh-CN" altLang="en-US" sz="2000" dirty="0">
                <a:solidFill>
                  <a:srgbClr val="000000">
                    <a:lumMod val="65000"/>
                    <a:lumOff val="35000"/>
                  </a:srgbClr>
                </a:solidFill>
                <a:latin typeface="微软雅黑" panose="020B0503020204020204" charset="-122"/>
                <a:sym typeface="微软雅黑" panose="020B0503020204020204" charset="-122"/>
              </a:endParaRPr>
            </a:p>
            <a:p>
              <a:pPr lvl="0" algn="l">
                <a:lnSpc>
                  <a:spcPct val="100000"/>
                </a:lnSpc>
                <a:buClrTx/>
                <a:buSzTx/>
                <a:buFontTx/>
              </a:pPr>
              <a:r>
                <a:rPr lang="zh-CN" altLang="en-US" sz="2000" dirty="0">
                  <a:solidFill>
                    <a:srgbClr val="000000">
                      <a:lumMod val="65000"/>
                      <a:lumOff val="35000"/>
                    </a:srgbClr>
                  </a:solidFill>
                  <a:latin typeface="微软雅黑" panose="020B0503020204020204" charset="-122"/>
                  <a:sym typeface="微软雅黑" panose="020B0503020204020204" charset="-122"/>
                </a:rPr>
                <a:t>——妥善处理投诉，可以令客户满意</a:t>
              </a:r>
              <a:endParaRPr lang="zh-CN" altLang="en-US" sz="2000" dirty="0">
                <a:solidFill>
                  <a:srgbClr val="000000">
                    <a:lumMod val="65000"/>
                    <a:lumOff val="35000"/>
                  </a:srgbClr>
                </a:solidFill>
                <a:latin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7" name="图形 135" descr="箭头资源 1"/>
          <p:cNvSpPr/>
          <p:nvPr>
            <p:custDataLst>
              <p:tags r:id="rId1"/>
            </p:custDataLst>
          </p:nvPr>
        </p:nvSpPr>
        <p:spPr>
          <a:xfrm>
            <a:off x="8356283" y="2459038"/>
            <a:ext cx="2139315" cy="1441450"/>
          </a:xfrm>
          <a:custGeom>
            <a:avLst/>
            <a:gdLst>
              <a:gd name="connsiteX0" fmla="*/ 0 w 2139215"/>
              <a:gd name="connsiteY0" fmla="*/ 1134815 h 1441441"/>
              <a:gd name="connsiteX1" fmla="*/ 831342 w 2139215"/>
              <a:gd name="connsiteY1" fmla="*/ 303037 h 1441441"/>
              <a:gd name="connsiteX2" fmla="*/ 1363089 w 2139215"/>
              <a:gd name="connsiteY2" fmla="*/ 303037 h 1441441"/>
              <a:gd name="connsiteX3" fmla="*/ 1379294 w 2139215"/>
              <a:gd name="connsiteY3" fmla="*/ 293526 h 1441441"/>
              <a:gd name="connsiteX4" fmla="*/ 1378629 w 2139215"/>
              <a:gd name="connsiteY4" fmla="*/ 274741 h 1441441"/>
              <a:gd name="connsiteX5" fmla="*/ 1349570 w 2139215"/>
              <a:gd name="connsiteY5" fmla="*/ 230120 h 1441441"/>
              <a:gd name="connsiteX6" fmla="*/ 1321445 w 2139215"/>
              <a:gd name="connsiteY6" fmla="*/ 90195 h 1441441"/>
              <a:gd name="connsiteX7" fmla="*/ 1359671 w 2139215"/>
              <a:gd name="connsiteY7" fmla="*/ 22720 h 1441441"/>
              <a:gd name="connsiteX8" fmla="*/ 1421827 w 2139215"/>
              <a:gd name="connsiteY8" fmla="*/ 487 h 1441441"/>
              <a:gd name="connsiteX9" fmla="*/ 1559037 w 2139215"/>
              <a:gd name="connsiteY9" fmla="*/ 53659 h 1441441"/>
              <a:gd name="connsiteX10" fmla="*/ 2097778 w 2139215"/>
              <a:gd name="connsiteY10" fmla="*/ 606208 h 1441441"/>
              <a:gd name="connsiteX11" fmla="*/ 2097778 w 2139215"/>
              <a:gd name="connsiteY11" fmla="*/ 808323 h 1441441"/>
              <a:gd name="connsiteX12" fmla="*/ 1559037 w 2139215"/>
              <a:gd name="connsiteY12" fmla="*/ 1392433 h 1441441"/>
              <a:gd name="connsiteX13" fmla="*/ 1453682 w 2139215"/>
              <a:gd name="connsiteY13" fmla="*/ 1441407 h 1441441"/>
              <a:gd name="connsiteX14" fmla="*/ 1344909 w 2139215"/>
              <a:gd name="connsiteY14" fmla="*/ 1391034 h 1441441"/>
              <a:gd name="connsiteX15" fmla="*/ 1334653 w 2139215"/>
              <a:gd name="connsiteY15" fmla="*/ 1373776 h 1441441"/>
              <a:gd name="connsiteX16" fmla="*/ 1358583 w 2139215"/>
              <a:gd name="connsiteY16" fmla="*/ 1210219 h 1441441"/>
              <a:gd name="connsiteX17" fmla="*/ 1386553 w 2139215"/>
              <a:gd name="connsiteY17" fmla="*/ 1170885 h 1441441"/>
              <a:gd name="connsiteX18" fmla="*/ 1388134 w 2139215"/>
              <a:gd name="connsiteY18" fmla="*/ 1151987 h 1441441"/>
              <a:gd name="connsiteX19" fmla="*/ 1371947 w 2139215"/>
              <a:gd name="connsiteY19" fmla="*/ 1142122 h 1441441"/>
              <a:gd name="connsiteX20" fmla="*/ 0 w 2139215"/>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215" h="1441441">
                <a:moveTo>
                  <a:pt x="0" y="1134815"/>
                </a:moveTo>
                <a:lnTo>
                  <a:pt x="831342" y="303037"/>
                </a:lnTo>
                <a:lnTo>
                  <a:pt x="1363089" y="303037"/>
                </a:lnTo>
                <a:cubicBezTo>
                  <a:pt x="1369827" y="303086"/>
                  <a:pt x="1376049" y="299434"/>
                  <a:pt x="1379294" y="293526"/>
                </a:cubicBezTo>
                <a:cubicBezTo>
                  <a:pt x="1382538" y="287617"/>
                  <a:pt x="1382283" y="280404"/>
                  <a:pt x="1378629" y="274741"/>
                </a:cubicBezTo>
                <a:lnTo>
                  <a:pt x="1349570" y="230120"/>
                </a:lnTo>
                <a:cubicBezTo>
                  <a:pt x="1322029" y="189052"/>
                  <a:pt x="1311913" y="138723"/>
                  <a:pt x="1321445" y="90195"/>
                </a:cubicBezTo>
                <a:cubicBezTo>
                  <a:pt x="1325472" y="63769"/>
                  <a:pt x="1339078" y="39751"/>
                  <a:pt x="1359671" y="22720"/>
                </a:cubicBezTo>
                <a:cubicBezTo>
                  <a:pt x="1377935" y="9698"/>
                  <a:pt x="1399451" y="2002"/>
                  <a:pt x="1421827" y="487"/>
                </a:cubicBezTo>
                <a:cubicBezTo>
                  <a:pt x="1473238" y="-3400"/>
                  <a:pt x="1523656" y="16138"/>
                  <a:pt x="1559037" y="53659"/>
                </a:cubicBezTo>
                <a:lnTo>
                  <a:pt x="2097778" y="606208"/>
                </a:lnTo>
                <a:cubicBezTo>
                  <a:pt x="2097778" y="606208"/>
                  <a:pt x="2191012" y="684722"/>
                  <a:pt x="2097778" y="808323"/>
                </a:cubicBezTo>
                <a:cubicBezTo>
                  <a:pt x="2020082" y="911712"/>
                  <a:pt x="1672784" y="1274740"/>
                  <a:pt x="1559037" y="1392433"/>
                </a:cubicBezTo>
                <a:cubicBezTo>
                  <a:pt x="1531344" y="1421458"/>
                  <a:pt x="1493714" y="1438950"/>
                  <a:pt x="1453682" y="1441407"/>
                </a:cubicBezTo>
                <a:cubicBezTo>
                  <a:pt x="1411590" y="1442351"/>
                  <a:pt x="1371429" y="1423753"/>
                  <a:pt x="1344909" y="1391034"/>
                </a:cubicBezTo>
                <a:cubicBezTo>
                  <a:pt x="1340758" y="1385749"/>
                  <a:pt x="1337312" y="1379949"/>
                  <a:pt x="1334653" y="1373776"/>
                </a:cubicBezTo>
                <a:cubicBezTo>
                  <a:pt x="1314696" y="1318694"/>
                  <a:pt x="1323682" y="1257267"/>
                  <a:pt x="1358583" y="1210219"/>
                </a:cubicBezTo>
                <a:lnTo>
                  <a:pt x="1386553" y="1170885"/>
                </a:lnTo>
                <a:cubicBezTo>
                  <a:pt x="1390615" y="1165393"/>
                  <a:pt x="1391226" y="1158077"/>
                  <a:pt x="1388134" y="1151987"/>
                </a:cubicBezTo>
                <a:cubicBezTo>
                  <a:pt x="1385041" y="1145897"/>
                  <a:pt x="1378775" y="1142077"/>
                  <a:pt x="1371947" y="1142122"/>
                </a:cubicBezTo>
                <a:lnTo>
                  <a:pt x="0" y="1134815"/>
                </a:lnTo>
                <a:close/>
              </a:path>
            </a:pathLst>
          </a:custGeom>
          <a:gradFill>
            <a:gsLst>
              <a:gs pos="0">
                <a:srgbClr val="376FFF">
                  <a:lumMod val="60000"/>
                  <a:lumOff val="40000"/>
                </a:srgbClr>
              </a:gs>
              <a:gs pos="63000">
                <a:srgbClr val="376FFF"/>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8" name="图形 111" descr="箭头资源 1"/>
          <p:cNvSpPr/>
          <p:nvPr>
            <p:custDataLst>
              <p:tags r:id="rId2"/>
            </p:custDataLst>
          </p:nvPr>
        </p:nvSpPr>
        <p:spPr>
          <a:xfrm>
            <a:off x="1695768" y="2459038"/>
            <a:ext cx="2139315" cy="1441450"/>
          </a:xfrm>
          <a:custGeom>
            <a:avLst/>
            <a:gdLst>
              <a:gd name="connsiteX0" fmla="*/ 0 w 2139215"/>
              <a:gd name="connsiteY0" fmla="*/ 1134815 h 1441441"/>
              <a:gd name="connsiteX1" fmla="*/ 831342 w 2139215"/>
              <a:gd name="connsiteY1" fmla="*/ 303037 h 1441441"/>
              <a:gd name="connsiteX2" fmla="*/ 1363089 w 2139215"/>
              <a:gd name="connsiteY2" fmla="*/ 303037 h 1441441"/>
              <a:gd name="connsiteX3" fmla="*/ 1379294 w 2139215"/>
              <a:gd name="connsiteY3" fmla="*/ 293526 h 1441441"/>
              <a:gd name="connsiteX4" fmla="*/ 1378629 w 2139215"/>
              <a:gd name="connsiteY4" fmla="*/ 274741 h 1441441"/>
              <a:gd name="connsiteX5" fmla="*/ 1349570 w 2139215"/>
              <a:gd name="connsiteY5" fmla="*/ 230120 h 1441441"/>
              <a:gd name="connsiteX6" fmla="*/ 1321445 w 2139215"/>
              <a:gd name="connsiteY6" fmla="*/ 90195 h 1441441"/>
              <a:gd name="connsiteX7" fmla="*/ 1359671 w 2139215"/>
              <a:gd name="connsiteY7" fmla="*/ 22720 h 1441441"/>
              <a:gd name="connsiteX8" fmla="*/ 1421827 w 2139215"/>
              <a:gd name="connsiteY8" fmla="*/ 487 h 1441441"/>
              <a:gd name="connsiteX9" fmla="*/ 1559037 w 2139215"/>
              <a:gd name="connsiteY9" fmla="*/ 53659 h 1441441"/>
              <a:gd name="connsiteX10" fmla="*/ 2097778 w 2139215"/>
              <a:gd name="connsiteY10" fmla="*/ 606208 h 1441441"/>
              <a:gd name="connsiteX11" fmla="*/ 2097778 w 2139215"/>
              <a:gd name="connsiteY11" fmla="*/ 808323 h 1441441"/>
              <a:gd name="connsiteX12" fmla="*/ 1559037 w 2139215"/>
              <a:gd name="connsiteY12" fmla="*/ 1392433 h 1441441"/>
              <a:gd name="connsiteX13" fmla="*/ 1453682 w 2139215"/>
              <a:gd name="connsiteY13" fmla="*/ 1441407 h 1441441"/>
              <a:gd name="connsiteX14" fmla="*/ 1344909 w 2139215"/>
              <a:gd name="connsiteY14" fmla="*/ 1391034 h 1441441"/>
              <a:gd name="connsiteX15" fmla="*/ 1334653 w 2139215"/>
              <a:gd name="connsiteY15" fmla="*/ 1373776 h 1441441"/>
              <a:gd name="connsiteX16" fmla="*/ 1358583 w 2139215"/>
              <a:gd name="connsiteY16" fmla="*/ 1210219 h 1441441"/>
              <a:gd name="connsiteX17" fmla="*/ 1386553 w 2139215"/>
              <a:gd name="connsiteY17" fmla="*/ 1170885 h 1441441"/>
              <a:gd name="connsiteX18" fmla="*/ 1388134 w 2139215"/>
              <a:gd name="connsiteY18" fmla="*/ 1151987 h 1441441"/>
              <a:gd name="connsiteX19" fmla="*/ 1371947 w 2139215"/>
              <a:gd name="connsiteY19" fmla="*/ 1142122 h 1441441"/>
              <a:gd name="connsiteX20" fmla="*/ 0 w 2139215"/>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215" h="1441441">
                <a:moveTo>
                  <a:pt x="0" y="1134815"/>
                </a:moveTo>
                <a:lnTo>
                  <a:pt x="831342" y="303037"/>
                </a:lnTo>
                <a:lnTo>
                  <a:pt x="1363089" y="303037"/>
                </a:lnTo>
                <a:cubicBezTo>
                  <a:pt x="1369827" y="303086"/>
                  <a:pt x="1376049" y="299434"/>
                  <a:pt x="1379294" y="293526"/>
                </a:cubicBezTo>
                <a:cubicBezTo>
                  <a:pt x="1382538" y="287617"/>
                  <a:pt x="1382283" y="280404"/>
                  <a:pt x="1378629" y="274741"/>
                </a:cubicBezTo>
                <a:lnTo>
                  <a:pt x="1349570" y="230120"/>
                </a:lnTo>
                <a:cubicBezTo>
                  <a:pt x="1322029" y="189052"/>
                  <a:pt x="1311913" y="138723"/>
                  <a:pt x="1321445" y="90195"/>
                </a:cubicBezTo>
                <a:cubicBezTo>
                  <a:pt x="1325472" y="63769"/>
                  <a:pt x="1339078" y="39751"/>
                  <a:pt x="1359671" y="22720"/>
                </a:cubicBezTo>
                <a:cubicBezTo>
                  <a:pt x="1377935" y="9698"/>
                  <a:pt x="1399451" y="2002"/>
                  <a:pt x="1421827" y="487"/>
                </a:cubicBezTo>
                <a:cubicBezTo>
                  <a:pt x="1473238" y="-3400"/>
                  <a:pt x="1523656" y="16138"/>
                  <a:pt x="1559037" y="53659"/>
                </a:cubicBezTo>
                <a:lnTo>
                  <a:pt x="2097778" y="606208"/>
                </a:lnTo>
                <a:cubicBezTo>
                  <a:pt x="2097778" y="606208"/>
                  <a:pt x="2191012" y="684722"/>
                  <a:pt x="2097778" y="808323"/>
                </a:cubicBezTo>
                <a:cubicBezTo>
                  <a:pt x="2020082" y="911712"/>
                  <a:pt x="1672784" y="1274740"/>
                  <a:pt x="1559037" y="1392433"/>
                </a:cubicBezTo>
                <a:cubicBezTo>
                  <a:pt x="1531344" y="1421458"/>
                  <a:pt x="1493714" y="1438950"/>
                  <a:pt x="1453682" y="1441407"/>
                </a:cubicBezTo>
                <a:cubicBezTo>
                  <a:pt x="1411590" y="1442351"/>
                  <a:pt x="1371429" y="1423753"/>
                  <a:pt x="1344909" y="1391034"/>
                </a:cubicBezTo>
                <a:cubicBezTo>
                  <a:pt x="1340758" y="1385749"/>
                  <a:pt x="1337312" y="1379949"/>
                  <a:pt x="1334653" y="1373776"/>
                </a:cubicBezTo>
                <a:cubicBezTo>
                  <a:pt x="1314696" y="1318694"/>
                  <a:pt x="1323682" y="1257267"/>
                  <a:pt x="1358583" y="1210219"/>
                </a:cubicBezTo>
                <a:lnTo>
                  <a:pt x="1386553" y="1170885"/>
                </a:lnTo>
                <a:cubicBezTo>
                  <a:pt x="1390615" y="1165393"/>
                  <a:pt x="1391226" y="1158077"/>
                  <a:pt x="1388134" y="1151987"/>
                </a:cubicBezTo>
                <a:cubicBezTo>
                  <a:pt x="1385041" y="1145897"/>
                  <a:pt x="1378775" y="1142077"/>
                  <a:pt x="1371947" y="1142122"/>
                </a:cubicBezTo>
                <a:lnTo>
                  <a:pt x="0" y="1134815"/>
                </a:lnTo>
                <a:close/>
              </a:path>
            </a:pathLst>
          </a:custGeom>
          <a:gradFill>
            <a:gsLst>
              <a:gs pos="0">
                <a:srgbClr val="376FFF">
                  <a:lumMod val="60000"/>
                  <a:lumOff val="40000"/>
                  <a:alpha val="70000"/>
                </a:srgbClr>
              </a:gs>
              <a:gs pos="63000">
                <a:srgbClr val="376FFF">
                  <a:alpha val="70000"/>
                </a:srgb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9" name="直角三角形 8"/>
          <p:cNvSpPr/>
          <p:nvPr>
            <p:custDataLst>
              <p:tags r:id="rId3"/>
            </p:custDataLst>
          </p:nvPr>
        </p:nvSpPr>
        <p:spPr>
          <a:xfrm rot="5400000">
            <a:off x="1694498" y="3591878"/>
            <a:ext cx="255270" cy="255270"/>
          </a:xfrm>
          <a:prstGeom prst="rtTriangle">
            <a:avLst/>
          </a:prstGeom>
          <a:solidFill>
            <a:srgbClr val="376FFF">
              <a:alpha val="70000"/>
            </a:srgb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pic>
        <p:nvPicPr>
          <p:cNvPr id="10" name="图形 50" descr="343439383331313b343532303033313bd3a6d3c3c9ccb3c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264333" y="3017838"/>
            <a:ext cx="323215" cy="323850"/>
          </a:xfrm>
          <a:prstGeom prst="rect">
            <a:avLst/>
          </a:prstGeom>
          <a:effectLst>
            <a:outerShdw blurRad="50800" dist="38100" dir="5400000" algn="t" rotWithShape="0">
              <a:srgbClr val="376FFF">
                <a:lumMod val="75000"/>
                <a:alpha val="20000"/>
              </a:srgbClr>
            </a:outerShdw>
          </a:effectLst>
        </p:spPr>
      </p:pic>
      <p:cxnSp>
        <p:nvCxnSpPr>
          <p:cNvPr id="11" name="直接连接符 10"/>
          <p:cNvCxnSpPr/>
          <p:nvPr>
            <p:custDataLst>
              <p:tags r:id="rId7"/>
            </p:custDataLst>
          </p:nvPr>
        </p:nvCxnSpPr>
        <p:spPr>
          <a:xfrm>
            <a:off x="1695133" y="3778568"/>
            <a:ext cx="1905" cy="647700"/>
          </a:xfrm>
          <a:prstGeom prst="line">
            <a:avLst/>
          </a:prstGeom>
          <a:noFill/>
          <a:ln w="3175" cap="flat" cmpd="sng" algn="ctr">
            <a:solidFill>
              <a:srgbClr val="376FFF">
                <a:alpha val="20000"/>
              </a:srgbClr>
            </a:solidFill>
            <a:prstDash val="dash"/>
            <a:miter lim="800000"/>
          </a:ln>
          <a:effectLst/>
        </p:spPr>
      </p:cxnSp>
      <p:sp>
        <p:nvSpPr>
          <p:cNvPr id="13" name="椭圆 12"/>
          <p:cNvSpPr/>
          <p:nvPr>
            <p:custDataLst>
              <p:tags r:id="rId8"/>
            </p:custDataLst>
          </p:nvPr>
        </p:nvSpPr>
        <p:spPr>
          <a:xfrm>
            <a:off x="1571308" y="4440238"/>
            <a:ext cx="249555" cy="249555"/>
          </a:xfrm>
          <a:prstGeom prst="ellipse">
            <a:avLst/>
          </a:prstGeom>
          <a:solidFill>
            <a:srgbClr val="376FFF">
              <a:alpha val="15000"/>
            </a:srgbClr>
          </a:solidFill>
          <a:ln w="12700" cap="flat" cmpd="sng" algn="ctr">
            <a:noFill/>
            <a:prstDash val="solid"/>
            <a:miter lim="800000"/>
          </a:ln>
          <a:effectLst/>
        </p:spPr>
        <p:txBody>
          <a:bodyPr rtlCol="0" anchor="ctr">
            <a:normAutofit fontScale="325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9"/>
            </p:custDataLst>
          </p:nvPr>
        </p:nvSpPr>
        <p:spPr>
          <a:xfrm rot="5400000">
            <a:off x="1647508" y="4516438"/>
            <a:ext cx="97155" cy="97155"/>
          </a:xfrm>
          <a:prstGeom prst="ellipse">
            <a:avLst/>
          </a:prstGeom>
          <a:solidFill>
            <a:srgbClr val="376FFF">
              <a:alpha val="75000"/>
            </a:srgbClr>
          </a:solidFill>
          <a:ln w="12700" cap="flat" cmpd="sng" algn="ctr">
            <a:noFill/>
            <a:prstDash val="solid"/>
            <a:miter lim="800000"/>
          </a:ln>
          <a:effectLst/>
        </p:spPr>
        <p:txBody>
          <a:bodyPr rtlCol="0" anchor="ctr">
            <a:normAutofit fontScale="250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文本框 25"/>
          <p:cNvSpPr txBox="1"/>
          <p:nvPr>
            <p:custDataLst>
              <p:tags r:id="rId10"/>
            </p:custDataLst>
          </p:nvPr>
        </p:nvSpPr>
        <p:spPr>
          <a:xfrm>
            <a:off x="1908175" y="4391025"/>
            <a:ext cx="1661795" cy="923290"/>
          </a:xfrm>
          <a:prstGeom prst="rect">
            <a:avLst/>
          </a:prstGeom>
          <a:noFill/>
        </p:spPr>
        <p:txBody>
          <a:bodyPr wrap="square" lIns="0" tIns="0" rIns="0" bIns="0" rtlCol="0" anchor="t" anchorCtr="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（1）</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让客户发泄，聆听和认同。</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p:txBody>
      </p:sp>
      <p:sp>
        <p:nvSpPr>
          <p:cNvPr id="14" name="图形 119" descr="箭头资源 1"/>
          <p:cNvSpPr/>
          <p:nvPr>
            <p:custDataLst>
              <p:tags r:id="rId11"/>
            </p:custDataLst>
          </p:nvPr>
        </p:nvSpPr>
        <p:spPr>
          <a:xfrm>
            <a:off x="3909378" y="2459038"/>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rgbClr val="376FFF">
                  <a:lumMod val="60000"/>
                  <a:lumOff val="40000"/>
                  <a:alpha val="80000"/>
                </a:srgbClr>
              </a:gs>
              <a:gs pos="63000">
                <a:srgbClr val="376FFF">
                  <a:alpha val="80000"/>
                </a:srgb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pic>
        <p:nvPicPr>
          <p:cNvPr id="19" name="图形 120" descr="343439383331313b343532303032383bbfcdbba7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2603818" y="3017838"/>
            <a:ext cx="323215" cy="323850"/>
          </a:xfrm>
          <a:prstGeom prst="rect">
            <a:avLst/>
          </a:prstGeom>
          <a:effectLst>
            <a:outerShdw blurRad="50800" dist="38100" dir="5400000" algn="t" rotWithShape="0">
              <a:srgbClr val="376FFF">
                <a:lumMod val="75000"/>
                <a:alpha val="20000"/>
              </a:srgbClr>
            </a:outerShdw>
          </a:effectLst>
        </p:spPr>
      </p:pic>
      <p:sp>
        <p:nvSpPr>
          <p:cNvPr id="20" name="直角三角形 19"/>
          <p:cNvSpPr/>
          <p:nvPr>
            <p:custDataLst>
              <p:tags r:id="rId15"/>
            </p:custDataLst>
          </p:nvPr>
        </p:nvSpPr>
        <p:spPr>
          <a:xfrm rot="5400000">
            <a:off x="3912553" y="3591878"/>
            <a:ext cx="255270" cy="255270"/>
          </a:xfrm>
          <a:prstGeom prst="rtTriangle">
            <a:avLst/>
          </a:prstGeom>
          <a:solidFill>
            <a:srgbClr val="376FFF">
              <a:alpha val="80000"/>
            </a:srgb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cxnSp>
        <p:nvCxnSpPr>
          <p:cNvPr id="21" name="直接连接符 20"/>
          <p:cNvCxnSpPr/>
          <p:nvPr>
            <p:custDataLst>
              <p:tags r:id="rId16"/>
            </p:custDataLst>
          </p:nvPr>
        </p:nvCxnSpPr>
        <p:spPr>
          <a:xfrm>
            <a:off x="3912553" y="3778568"/>
            <a:ext cx="1905" cy="647700"/>
          </a:xfrm>
          <a:prstGeom prst="line">
            <a:avLst/>
          </a:prstGeom>
          <a:noFill/>
          <a:ln w="3175" cap="flat" cmpd="sng" algn="ctr">
            <a:solidFill>
              <a:srgbClr val="376FFF">
                <a:alpha val="20000"/>
              </a:srgbClr>
            </a:solidFill>
            <a:prstDash val="dash"/>
            <a:miter lim="800000"/>
          </a:ln>
          <a:effectLst/>
        </p:spPr>
      </p:cxnSp>
      <p:sp>
        <p:nvSpPr>
          <p:cNvPr id="22" name="椭圆 21"/>
          <p:cNvSpPr/>
          <p:nvPr>
            <p:custDataLst>
              <p:tags r:id="rId17"/>
            </p:custDataLst>
          </p:nvPr>
        </p:nvSpPr>
        <p:spPr>
          <a:xfrm>
            <a:off x="3788728" y="4440238"/>
            <a:ext cx="249555" cy="249555"/>
          </a:xfrm>
          <a:prstGeom prst="ellipse">
            <a:avLst/>
          </a:prstGeom>
          <a:solidFill>
            <a:srgbClr val="376FFF">
              <a:alpha val="15000"/>
            </a:srgbClr>
          </a:solidFill>
          <a:ln w="12700" cap="flat" cmpd="sng" algn="ctr">
            <a:noFill/>
            <a:prstDash val="solid"/>
            <a:miter lim="800000"/>
          </a:ln>
          <a:effectLst/>
        </p:spPr>
        <p:txBody>
          <a:bodyPr rtlCol="0" anchor="ctr">
            <a:normAutofit fontScale="325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18"/>
            </p:custDataLst>
          </p:nvPr>
        </p:nvSpPr>
        <p:spPr>
          <a:xfrm rot="5400000">
            <a:off x="3864928" y="4516438"/>
            <a:ext cx="97155" cy="97155"/>
          </a:xfrm>
          <a:prstGeom prst="ellipse">
            <a:avLst/>
          </a:prstGeom>
          <a:solidFill>
            <a:srgbClr val="376FFF">
              <a:alpha val="75000"/>
            </a:srgbClr>
          </a:solidFill>
          <a:ln w="12700" cap="flat" cmpd="sng" algn="ctr">
            <a:noFill/>
            <a:prstDash val="solid"/>
            <a:miter lim="800000"/>
          </a:ln>
          <a:effectLst/>
        </p:spPr>
        <p:txBody>
          <a:bodyPr rtlCol="0" anchor="ctr">
            <a:normAutofit fontScale="250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27" name="文本框 34"/>
          <p:cNvSpPr txBox="1"/>
          <p:nvPr>
            <p:custDataLst>
              <p:tags r:id="rId19"/>
            </p:custDataLst>
          </p:nvPr>
        </p:nvSpPr>
        <p:spPr>
          <a:xfrm>
            <a:off x="4122420" y="4390390"/>
            <a:ext cx="1661795" cy="1230630"/>
          </a:xfrm>
          <a:prstGeom prst="rect">
            <a:avLst/>
          </a:prstGeom>
          <a:noFill/>
        </p:spPr>
        <p:txBody>
          <a:bodyPr wrap="square" lIns="0" tIns="0" rIns="0" bIns="0" rtlCol="0" anchor="t" anchorCtr="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（2）</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提出并实施令客户可以接受的方案。</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p:txBody>
      </p:sp>
      <p:sp>
        <p:nvSpPr>
          <p:cNvPr id="15" name="图形 127" descr="箭头资源 1"/>
          <p:cNvSpPr/>
          <p:nvPr>
            <p:custDataLst>
              <p:tags r:id="rId20"/>
            </p:custDataLst>
          </p:nvPr>
        </p:nvSpPr>
        <p:spPr>
          <a:xfrm>
            <a:off x="6130608" y="2459038"/>
            <a:ext cx="2139950" cy="1441450"/>
          </a:xfrm>
          <a:custGeom>
            <a:avLst/>
            <a:gdLst>
              <a:gd name="connsiteX0" fmla="*/ 0 w 2139848"/>
              <a:gd name="connsiteY0" fmla="*/ 1134815 h 1441441"/>
              <a:gd name="connsiteX1" fmla="*/ 831588 w 2139848"/>
              <a:gd name="connsiteY1" fmla="*/ 303037 h 1441441"/>
              <a:gd name="connsiteX2" fmla="*/ 1363493 w 2139848"/>
              <a:gd name="connsiteY2" fmla="*/ 303037 h 1441441"/>
              <a:gd name="connsiteX3" fmla="*/ 1379702 w 2139848"/>
              <a:gd name="connsiteY3" fmla="*/ 293526 h 1441441"/>
              <a:gd name="connsiteX4" fmla="*/ 1379037 w 2139848"/>
              <a:gd name="connsiteY4" fmla="*/ 274741 h 1441441"/>
              <a:gd name="connsiteX5" fmla="*/ 1349970 w 2139848"/>
              <a:gd name="connsiteY5" fmla="*/ 230120 h 1441441"/>
              <a:gd name="connsiteX6" fmla="*/ 1321836 w 2139848"/>
              <a:gd name="connsiteY6" fmla="*/ 90195 h 1441441"/>
              <a:gd name="connsiteX7" fmla="*/ 1360073 w 2139848"/>
              <a:gd name="connsiteY7" fmla="*/ 22720 h 1441441"/>
              <a:gd name="connsiteX8" fmla="*/ 1422248 w 2139848"/>
              <a:gd name="connsiteY8" fmla="*/ 487 h 1441441"/>
              <a:gd name="connsiteX9" fmla="*/ 1559499 w 2139848"/>
              <a:gd name="connsiteY9" fmla="*/ 53659 h 1441441"/>
              <a:gd name="connsiteX10" fmla="*/ 2098399 w 2139848"/>
              <a:gd name="connsiteY10" fmla="*/ 606208 h 1441441"/>
              <a:gd name="connsiteX11" fmla="*/ 2098399 w 2139848"/>
              <a:gd name="connsiteY11" fmla="*/ 808323 h 1441441"/>
              <a:gd name="connsiteX12" fmla="*/ 1559499 w 2139848"/>
              <a:gd name="connsiteY12" fmla="*/ 1392433 h 1441441"/>
              <a:gd name="connsiteX13" fmla="*/ 1454113 w 2139848"/>
              <a:gd name="connsiteY13" fmla="*/ 1441407 h 1441441"/>
              <a:gd name="connsiteX14" fmla="*/ 1345307 w 2139848"/>
              <a:gd name="connsiteY14" fmla="*/ 1391034 h 1441441"/>
              <a:gd name="connsiteX15" fmla="*/ 1335048 w 2139848"/>
              <a:gd name="connsiteY15" fmla="*/ 1373776 h 1441441"/>
              <a:gd name="connsiteX16" fmla="*/ 1358985 w 2139848"/>
              <a:gd name="connsiteY16" fmla="*/ 1210219 h 1441441"/>
              <a:gd name="connsiteX17" fmla="*/ 1386964 w 2139848"/>
              <a:gd name="connsiteY17" fmla="*/ 1170885 h 1441441"/>
              <a:gd name="connsiteX18" fmla="*/ 1388545 w 2139848"/>
              <a:gd name="connsiteY18" fmla="*/ 1151987 h 1441441"/>
              <a:gd name="connsiteX19" fmla="*/ 1372353 w 2139848"/>
              <a:gd name="connsiteY19" fmla="*/ 1142122 h 1441441"/>
              <a:gd name="connsiteX20" fmla="*/ 0 w 2139848"/>
              <a:gd name="connsiteY20" fmla="*/ 1134815 h 144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9848" h="1441441">
                <a:moveTo>
                  <a:pt x="0" y="1134815"/>
                </a:moveTo>
                <a:lnTo>
                  <a:pt x="831588" y="303037"/>
                </a:lnTo>
                <a:lnTo>
                  <a:pt x="1363493" y="303037"/>
                </a:lnTo>
                <a:cubicBezTo>
                  <a:pt x="1370233" y="303086"/>
                  <a:pt x="1376457" y="299434"/>
                  <a:pt x="1379702" y="293526"/>
                </a:cubicBezTo>
                <a:cubicBezTo>
                  <a:pt x="1382948" y="287617"/>
                  <a:pt x="1382693" y="280404"/>
                  <a:pt x="1379037" y="274741"/>
                </a:cubicBezTo>
                <a:lnTo>
                  <a:pt x="1349970" y="230120"/>
                </a:lnTo>
                <a:cubicBezTo>
                  <a:pt x="1322420" y="189052"/>
                  <a:pt x="1312301" y="138723"/>
                  <a:pt x="1321836" y="90195"/>
                </a:cubicBezTo>
                <a:cubicBezTo>
                  <a:pt x="1325865" y="63769"/>
                  <a:pt x="1339475" y="39751"/>
                  <a:pt x="1360073" y="22720"/>
                </a:cubicBezTo>
                <a:cubicBezTo>
                  <a:pt x="1378343" y="9698"/>
                  <a:pt x="1399865" y="2002"/>
                  <a:pt x="1422248" y="487"/>
                </a:cubicBezTo>
                <a:cubicBezTo>
                  <a:pt x="1473675" y="-3400"/>
                  <a:pt x="1524108" y="16138"/>
                  <a:pt x="1559499" y="53659"/>
                </a:cubicBezTo>
                <a:lnTo>
                  <a:pt x="2098399" y="606208"/>
                </a:lnTo>
                <a:cubicBezTo>
                  <a:pt x="2098399" y="606208"/>
                  <a:pt x="2191661" y="684722"/>
                  <a:pt x="2098399" y="808323"/>
                </a:cubicBezTo>
                <a:cubicBezTo>
                  <a:pt x="2020680" y="911712"/>
                  <a:pt x="1673279" y="1274740"/>
                  <a:pt x="1559499" y="1392433"/>
                </a:cubicBezTo>
                <a:cubicBezTo>
                  <a:pt x="1531797" y="1421458"/>
                  <a:pt x="1494156" y="1438950"/>
                  <a:pt x="1454113" y="1441407"/>
                </a:cubicBezTo>
                <a:cubicBezTo>
                  <a:pt x="1412008" y="1442351"/>
                  <a:pt x="1371835" y="1423753"/>
                  <a:pt x="1345307" y="1391034"/>
                </a:cubicBezTo>
                <a:cubicBezTo>
                  <a:pt x="1341155" y="1385749"/>
                  <a:pt x="1337708" y="1379949"/>
                  <a:pt x="1335048" y="1373776"/>
                </a:cubicBezTo>
                <a:cubicBezTo>
                  <a:pt x="1315085" y="1318694"/>
                  <a:pt x="1324074" y="1257267"/>
                  <a:pt x="1358985" y="1210219"/>
                </a:cubicBezTo>
                <a:lnTo>
                  <a:pt x="1386964" y="1170885"/>
                </a:lnTo>
                <a:cubicBezTo>
                  <a:pt x="1391027" y="1165393"/>
                  <a:pt x="1391638" y="1158077"/>
                  <a:pt x="1388545" y="1151987"/>
                </a:cubicBezTo>
                <a:cubicBezTo>
                  <a:pt x="1385452" y="1145897"/>
                  <a:pt x="1379183" y="1142077"/>
                  <a:pt x="1372353" y="1142122"/>
                </a:cubicBezTo>
                <a:lnTo>
                  <a:pt x="0" y="1134815"/>
                </a:lnTo>
                <a:close/>
              </a:path>
            </a:pathLst>
          </a:custGeom>
          <a:gradFill>
            <a:gsLst>
              <a:gs pos="0">
                <a:srgbClr val="376FFF">
                  <a:lumMod val="60000"/>
                  <a:lumOff val="40000"/>
                  <a:alpha val="90000"/>
                </a:srgbClr>
              </a:gs>
              <a:gs pos="63000">
                <a:srgbClr val="376FFF">
                  <a:alpha val="90000"/>
                </a:srgbClr>
              </a:gs>
            </a:gsLst>
            <a:lin ang="2700000" scaled="1"/>
          </a:gra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sp>
        <p:nvSpPr>
          <p:cNvPr id="28" name="直角三角形 27"/>
          <p:cNvSpPr/>
          <p:nvPr>
            <p:custDataLst>
              <p:tags r:id="rId21"/>
            </p:custDataLst>
          </p:nvPr>
        </p:nvSpPr>
        <p:spPr>
          <a:xfrm rot="5400000">
            <a:off x="6130608" y="3591878"/>
            <a:ext cx="255270" cy="255270"/>
          </a:xfrm>
          <a:prstGeom prst="rtTriangle">
            <a:avLst/>
          </a:prstGeom>
          <a:solidFill>
            <a:srgbClr val="376FFF">
              <a:alpha val="90000"/>
            </a:srgbClr>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cxnSp>
        <p:nvCxnSpPr>
          <p:cNvPr id="31" name="直接连接符 30"/>
          <p:cNvCxnSpPr/>
          <p:nvPr>
            <p:custDataLst>
              <p:tags r:id="rId22"/>
            </p:custDataLst>
          </p:nvPr>
        </p:nvCxnSpPr>
        <p:spPr>
          <a:xfrm>
            <a:off x="6131243" y="3778568"/>
            <a:ext cx="1905" cy="647700"/>
          </a:xfrm>
          <a:prstGeom prst="line">
            <a:avLst/>
          </a:prstGeom>
          <a:noFill/>
          <a:ln w="3175" cap="flat" cmpd="sng" algn="ctr">
            <a:solidFill>
              <a:srgbClr val="376FFF">
                <a:alpha val="20000"/>
              </a:srgbClr>
            </a:solidFill>
            <a:prstDash val="dash"/>
            <a:miter lim="800000"/>
          </a:ln>
          <a:effectLst/>
        </p:spPr>
      </p:cxnSp>
      <p:sp>
        <p:nvSpPr>
          <p:cNvPr id="34" name="椭圆 33"/>
          <p:cNvSpPr/>
          <p:nvPr>
            <p:custDataLst>
              <p:tags r:id="rId23"/>
            </p:custDataLst>
          </p:nvPr>
        </p:nvSpPr>
        <p:spPr>
          <a:xfrm>
            <a:off x="6011228" y="4440238"/>
            <a:ext cx="249555" cy="249555"/>
          </a:xfrm>
          <a:prstGeom prst="ellipse">
            <a:avLst/>
          </a:prstGeom>
          <a:solidFill>
            <a:srgbClr val="376FFF">
              <a:alpha val="15000"/>
            </a:srgbClr>
          </a:solidFill>
          <a:ln w="12700" cap="flat" cmpd="sng" algn="ctr">
            <a:noFill/>
            <a:prstDash val="solid"/>
            <a:miter lim="800000"/>
          </a:ln>
          <a:effectLst/>
        </p:spPr>
        <p:txBody>
          <a:bodyPr rtlCol="0" anchor="ctr">
            <a:normAutofit fontScale="325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35" name="椭圆 34"/>
          <p:cNvSpPr/>
          <p:nvPr>
            <p:custDataLst>
              <p:tags r:id="rId24"/>
            </p:custDataLst>
          </p:nvPr>
        </p:nvSpPr>
        <p:spPr>
          <a:xfrm rot="5400000">
            <a:off x="6083618" y="4516438"/>
            <a:ext cx="97155" cy="97155"/>
          </a:xfrm>
          <a:prstGeom prst="ellipse">
            <a:avLst/>
          </a:prstGeom>
          <a:solidFill>
            <a:srgbClr val="376FFF">
              <a:alpha val="75000"/>
            </a:srgbClr>
          </a:solidFill>
          <a:ln w="12700" cap="flat" cmpd="sng" algn="ctr">
            <a:noFill/>
            <a:prstDash val="solid"/>
            <a:miter lim="800000"/>
          </a:ln>
          <a:effectLst/>
        </p:spPr>
        <p:txBody>
          <a:bodyPr rtlCol="0" anchor="ctr">
            <a:normAutofit fontScale="250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35" name="文本框 42"/>
          <p:cNvSpPr txBox="1"/>
          <p:nvPr>
            <p:custDataLst>
              <p:tags r:id="rId25"/>
            </p:custDataLst>
          </p:nvPr>
        </p:nvSpPr>
        <p:spPr>
          <a:xfrm>
            <a:off x="6346190" y="4390390"/>
            <a:ext cx="1661795" cy="1230630"/>
          </a:xfrm>
          <a:prstGeom prst="rect">
            <a:avLst/>
          </a:prstGeom>
          <a:noFill/>
        </p:spPr>
        <p:txBody>
          <a:bodyPr wrap="square" lIns="0" tIns="0" rIns="0" bIns="0" rtlCol="0" anchor="t" anchorCtr="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（3）</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记录投诉要点，判断投诉是否成立。</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p:txBody>
      </p:sp>
      <p:sp>
        <p:nvSpPr>
          <p:cNvPr id="42" name="直角三角形 41"/>
          <p:cNvSpPr/>
          <p:nvPr>
            <p:custDataLst>
              <p:tags r:id="rId26"/>
            </p:custDataLst>
          </p:nvPr>
        </p:nvSpPr>
        <p:spPr>
          <a:xfrm rot="5400000">
            <a:off x="8356283" y="3591878"/>
            <a:ext cx="255270" cy="255270"/>
          </a:xfrm>
          <a:prstGeom prst="rtTriangle">
            <a:avLst/>
          </a:prstGeom>
          <a:solidFill>
            <a:srgbClr val="376FFF"/>
          </a:solidFill>
          <a:ln w="1553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buClrTx/>
              <a:buSzTx/>
              <a:buFontTx/>
            </a:pPr>
            <a:endParaRPr lang="zh-CN" altLang="en-US">
              <a:sym typeface="微软雅黑" panose="020B0503020204020204" charset="-122"/>
            </a:endParaRPr>
          </a:p>
        </p:txBody>
      </p:sp>
      <p:cxnSp>
        <p:nvCxnSpPr>
          <p:cNvPr id="43" name="直接连接符 42"/>
          <p:cNvCxnSpPr/>
          <p:nvPr>
            <p:custDataLst>
              <p:tags r:id="rId27"/>
            </p:custDataLst>
          </p:nvPr>
        </p:nvCxnSpPr>
        <p:spPr>
          <a:xfrm>
            <a:off x="8360093" y="3778568"/>
            <a:ext cx="1905" cy="647700"/>
          </a:xfrm>
          <a:prstGeom prst="line">
            <a:avLst/>
          </a:prstGeom>
          <a:noFill/>
          <a:ln w="3175" cap="flat" cmpd="sng" algn="ctr">
            <a:solidFill>
              <a:srgbClr val="376FFF">
                <a:alpha val="20000"/>
              </a:srgbClr>
            </a:solidFill>
            <a:prstDash val="dash"/>
            <a:miter lim="800000"/>
          </a:ln>
          <a:effectLst/>
        </p:spPr>
      </p:cxnSp>
      <p:sp>
        <p:nvSpPr>
          <p:cNvPr id="44" name="椭圆 43"/>
          <p:cNvSpPr/>
          <p:nvPr>
            <p:custDataLst>
              <p:tags r:id="rId28"/>
            </p:custDataLst>
          </p:nvPr>
        </p:nvSpPr>
        <p:spPr>
          <a:xfrm>
            <a:off x="8236268" y="4440238"/>
            <a:ext cx="249555" cy="249555"/>
          </a:xfrm>
          <a:prstGeom prst="ellipse">
            <a:avLst/>
          </a:prstGeom>
          <a:solidFill>
            <a:srgbClr val="376FFF">
              <a:alpha val="15000"/>
            </a:srgbClr>
          </a:solidFill>
          <a:ln w="12700" cap="flat" cmpd="sng" algn="ctr">
            <a:noFill/>
            <a:prstDash val="solid"/>
            <a:miter lim="800000"/>
          </a:ln>
          <a:effectLst/>
        </p:spPr>
        <p:txBody>
          <a:bodyPr rtlCol="0" anchor="ctr">
            <a:normAutofit fontScale="325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47" name="椭圆 46"/>
          <p:cNvSpPr/>
          <p:nvPr>
            <p:custDataLst>
              <p:tags r:id="rId29"/>
            </p:custDataLst>
          </p:nvPr>
        </p:nvSpPr>
        <p:spPr>
          <a:xfrm rot="5400000">
            <a:off x="8312468" y="4516438"/>
            <a:ext cx="97155" cy="97155"/>
          </a:xfrm>
          <a:prstGeom prst="ellipse">
            <a:avLst/>
          </a:prstGeom>
          <a:solidFill>
            <a:srgbClr val="376FFF">
              <a:alpha val="75000"/>
            </a:srgbClr>
          </a:solidFill>
          <a:ln w="12700" cap="flat" cmpd="sng" algn="ctr">
            <a:noFill/>
            <a:prstDash val="solid"/>
            <a:miter lim="800000"/>
          </a:ln>
          <a:effectLst/>
        </p:spPr>
        <p:txBody>
          <a:bodyPr rtlCol="0" anchor="ctr">
            <a:normAutofit fontScale="25000" lnSpcReduction="20000"/>
          </a:bodyPr>
          <a:lstStyle>
            <a:defPPr>
              <a:defRPr lang="en-US"/>
            </a:defPPr>
            <a:lvl1pPr marL="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43" name="文本框 51"/>
          <p:cNvSpPr txBox="1"/>
          <p:nvPr>
            <p:custDataLst>
              <p:tags r:id="rId30"/>
            </p:custDataLst>
          </p:nvPr>
        </p:nvSpPr>
        <p:spPr>
          <a:xfrm>
            <a:off x="8571865" y="4391025"/>
            <a:ext cx="1661795" cy="615315"/>
          </a:xfrm>
          <a:prstGeom prst="rect">
            <a:avLst/>
          </a:prstGeom>
          <a:noFill/>
        </p:spPr>
        <p:txBody>
          <a:bodyPr wrap="square" lIns="0" tIns="0" rIns="0" bIns="0" rtlCol="0" anchor="t" anchorCtr="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（4）</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a:p>
            <a:pPr lvl="0" algn="l">
              <a:lnSpc>
                <a:spcPct val="100000"/>
              </a:lnSpc>
              <a:buClrTx/>
              <a:buSzTx/>
              <a:buFontTx/>
            </a:pPr>
            <a:r>
              <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rPr>
              <a:t>跟踪服务。</a:t>
            </a:r>
            <a:endParaRPr lang="zh-CN" altLang="en-US" sz="2000" spc="150">
              <a:solidFill>
                <a:srgbClr val="5F8CFF"/>
              </a:solidFill>
              <a:uFillTx/>
              <a:latin typeface="微软雅黑" panose="020B0503020204020204" charset="-122"/>
              <a:cs typeface="微软雅黑" panose="020B0503020204020204" charset="-122"/>
              <a:sym typeface="微软雅黑" panose="020B0503020204020204" charset="-122"/>
            </a:endParaRPr>
          </a:p>
        </p:txBody>
      </p:sp>
      <p:pic>
        <p:nvPicPr>
          <p:cNvPr id="16" name="图形 136" descr="343439383331313b343532303033323bd3a6d3c3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041198" y="3017838"/>
            <a:ext cx="323215" cy="323850"/>
          </a:xfrm>
          <a:prstGeom prst="rect">
            <a:avLst/>
          </a:prstGeom>
          <a:effectLst>
            <a:outerShdw blurRad="50800" dist="38100" dir="5400000" algn="t" rotWithShape="0">
              <a:srgbClr val="376FFF">
                <a:lumMod val="75000"/>
                <a:alpha val="20000"/>
              </a:srgbClr>
            </a:outerShdw>
          </a:effectLst>
        </p:spPr>
      </p:pic>
      <p:pic>
        <p:nvPicPr>
          <p:cNvPr id="18" name="图形 128" descr="343439383331313b343532303034303bcffacadbb9dcc0e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821238" y="3017838"/>
            <a:ext cx="323215" cy="323850"/>
          </a:xfrm>
          <a:prstGeom prst="rect">
            <a:avLst/>
          </a:prstGeom>
          <a:effectLst>
            <a:outerShdw blurRad="50800" dist="38100" dir="5400000" algn="t" rotWithShape="0">
              <a:srgbClr val="376FFF">
                <a:lumMod val="75000"/>
                <a:alpha val="20000"/>
              </a:srgbClr>
            </a:outerShdw>
          </a:effectLst>
        </p:spPr>
      </p:pic>
      <p:sp>
        <p:nvSpPr>
          <p:cNvPr id="24" name="文本框 23"/>
          <p:cNvSpPr txBox="1"/>
          <p:nvPr>
            <p:custDataLst>
              <p:tags r:id="rId37"/>
            </p:custDataLst>
          </p:nvPr>
        </p:nvSpPr>
        <p:spPr>
          <a:xfrm>
            <a:off x="2826385" y="1341120"/>
            <a:ext cx="6539230" cy="521970"/>
          </a:xfrm>
          <a:prstGeom prst="rect">
            <a:avLst/>
          </a:prstGeom>
          <a:noFill/>
        </p:spPr>
        <p:txBody>
          <a:bodyPr wrap="square" rtlCol="0">
            <a:spAutoFit/>
          </a:bodyPr>
          <a:p>
            <a:pPr algn="ctr"/>
            <a:r>
              <a:rPr lang="zh-CN" altLang="en-US" sz="2800" b="1" dirty="0">
                <a:solidFill>
                  <a:schemeClr val="tx1"/>
                </a:solidFill>
                <a:latin typeface="思源黑体 CN Light" panose="020B0300000000000000" pitchFamily="34" charset="-122"/>
                <a:ea typeface="思源黑体 CN Light" panose="020B0300000000000000" pitchFamily="34" charset="-122"/>
              </a:rPr>
              <a:t>（四）处理客户问题四部曲</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5" name="Rectangle"/>
          <p:cNvSpPr/>
          <p:nvPr>
            <p:custDataLst>
              <p:tags r:id="rId1"/>
            </p:custDataLst>
          </p:nvPr>
        </p:nvSpPr>
        <p:spPr>
          <a:xfrm>
            <a:off x="521653" y="2347595"/>
            <a:ext cx="1902777" cy="3801776"/>
          </a:xfrm>
          <a:prstGeom prst="roundRect">
            <a:avLst>
              <a:gd name="adj" fmla="val 538"/>
            </a:avLst>
          </a:prstGeom>
          <a:solidFill>
            <a:srgbClr val="384A66"/>
          </a:solidFill>
          <a:ln w="12700" cap="flat" cmpd="sng" algn="ctr">
            <a:noFill/>
            <a:prstDash val="solid"/>
            <a:miter lim="800000"/>
          </a:ln>
          <a:effectLst/>
        </p:spPr>
        <p:txBody>
          <a:bodyPr rtlCol="0" anchor="ctr">
            <a:normAutofit/>
          </a:bodyPr>
          <a:p>
            <a:pPr algn="ctr"/>
            <a:endParaRPr lang="id-ID" sz="845" dirty="0">
              <a:solidFill>
                <a:srgbClr val="FFFFFF"/>
              </a:solidFill>
              <a:latin typeface="微软雅黑" panose="020B0503020204020204" charset="-122"/>
            </a:endParaRPr>
          </a:p>
        </p:txBody>
      </p:sp>
      <p:sp>
        <p:nvSpPr>
          <p:cNvPr id="26" name="Rectangle"/>
          <p:cNvSpPr/>
          <p:nvPr>
            <p:custDataLst>
              <p:tags r:id="rId2"/>
            </p:custDataLst>
          </p:nvPr>
        </p:nvSpPr>
        <p:spPr>
          <a:xfrm>
            <a:off x="2316163" y="2035175"/>
            <a:ext cx="1902777" cy="3844591"/>
          </a:xfrm>
          <a:prstGeom prst="roundRect">
            <a:avLst>
              <a:gd name="adj" fmla="val 538"/>
            </a:avLst>
          </a:prstGeom>
          <a:solidFill>
            <a:srgbClr val="EE8526"/>
          </a:solidFill>
          <a:ln w="12700" cap="flat" cmpd="sng" algn="ctr">
            <a:noFill/>
            <a:prstDash val="solid"/>
            <a:miter lim="800000"/>
          </a:ln>
          <a:effectLst/>
        </p:spPr>
        <p:txBody>
          <a:bodyPr rtlCol="0" anchor="ctr">
            <a:normAutofit/>
          </a:bodyPr>
          <a:p>
            <a:pPr algn="ctr"/>
            <a:endParaRPr lang="id-ID" sz="845">
              <a:solidFill>
                <a:srgbClr val="FFFFFF"/>
              </a:solidFill>
              <a:latin typeface="微软雅黑" panose="020B0503020204020204" charset="-122"/>
            </a:endParaRPr>
          </a:p>
        </p:txBody>
      </p:sp>
      <p:sp>
        <p:nvSpPr>
          <p:cNvPr id="27" name="Rectangle"/>
          <p:cNvSpPr/>
          <p:nvPr>
            <p:custDataLst>
              <p:tags r:id="rId3"/>
            </p:custDataLst>
          </p:nvPr>
        </p:nvSpPr>
        <p:spPr>
          <a:xfrm>
            <a:off x="4110673" y="2309495"/>
            <a:ext cx="1902777" cy="3839554"/>
          </a:xfrm>
          <a:prstGeom prst="roundRect">
            <a:avLst>
              <a:gd name="adj" fmla="val 538"/>
            </a:avLst>
          </a:prstGeom>
          <a:solidFill>
            <a:srgbClr val="384A66"/>
          </a:solidFill>
          <a:ln w="12700" cap="flat" cmpd="sng" algn="ctr">
            <a:noFill/>
            <a:prstDash val="solid"/>
            <a:miter lim="800000"/>
          </a:ln>
          <a:effectLst/>
        </p:spPr>
        <p:txBody>
          <a:bodyPr rtlCol="0" anchor="ctr">
            <a:normAutofit/>
          </a:bodyPr>
          <a:p>
            <a:pPr algn="ctr"/>
            <a:endParaRPr lang="id-ID" sz="845">
              <a:solidFill>
                <a:srgbClr val="FFFFFF"/>
              </a:solidFill>
              <a:latin typeface="微软雅黑" panose="020B0503020204020204" charset="-122"/>
            </a:endParaRPr>
          </a:p>
        </p:txBody>
      </p:sp>
      <p:sp>
        <p:nvSpPr>
          <p:cNvPr id="29" name="Freeform 3"/>
          <p:cNvSpPr>
            <a:spLocks noChangeArrowheads="1"/>
          </p:cNvSpPr>
          <p:nvPr>
            <p:custDataLst>
              <p:tags r:id="rId4"/>
            </p:custDataLst>
          </p:nvPr>
        </p:nvSpPr>
        <p:spPr bwMode="auto">
          <a:xfrm>
            <a:off x="1333183" y="2755265"/>
            <a:ext cx="280021" cy="224414"/>
          </a:xfrm>
          <a:custGeom>
            <a:avLst/>
            <a:gdLst>
              <a:gd name="T0" fmla="*/ 219334 w 497"/>
              <a:gd name="T1" fmla="*/ 31841 h 400"/>
              <a:gd name="T2" fmla="*/ 219334 w 497"/>
              <a:gd name="T3" fmla="*/ 31841 h 400"/>
              <a:gd name="T4" fmla="*/ 167541 w 497"/>
              <a:gd name="T5" fmla="*/ 0 h 400"/>
              <a:gd name="T6" fmla="*/ 159434 w 497"/>
              <a:gd name="T7" fmla="*/ 0 h 400"/>
              <a:gd name="T8" fmla="*/ 111694 w 497"/>
              <a:gd name="T9" fmla="*/ 31841 h 400"/>
              <a:gd name="T10" fmla="*/ 63954 w 497"/>
              <a:gd name="T11" fmla="*/ 0 h 400"/>
              <a:gd name="T12" fmla="*/ 55397 w 497"/>
              <a:gd name="T13" fmla="*/ 0 h 400"/>
              <a:gd name="T14" fmla="*/ 3603 w 497"/>
              <a:gd name="T15" fmla="*/ 31841 h 400"/>
              <a:gd name="T16" fmla="*/ 0 w 497"/>
              <a:gd name="T17" fmla="*/ 39914 h 400"/>
              <a:gd name="T18" fmla="*/ 0 w 497"/>
              <a:gd name="T19" fmla="*/ 171316 h 400"/>
              <a:gd name="T20" fmla="*/ 3603 w 497"/>
              <a:gd name="T21" fmla="*/ 174903 h 400"/>
              <a:gd name="T22" fmla="*/ 11710 w 497"/>
              <a:gd name="T23" fmla="*/ 174903 h 400"/>
              <a:gd name="T24" fmla="*/ 59450 w 497"/>
              <a:gd name="T25" fmla="*/ 147098 h 400"/>
              <a:gd name="T26" fmla="*/ 107640 w 497"/>
              <a:gd name="T27" fmla="*/ 174903 h 400"/>
              <a:gd name="T28" fmla="*/ 115747 w 497"/>
              <a:gd name="T29" fmla="*/ 174903 h 400"/>
              <a:gd name="T30" fmla="*/ 163487 w 497"/>
              <a:gd name="T31" fmla="*/ 147098 h 400"/>
              <a:gd name="T32" fmla="*/ 211678 w 497"/>
              <a:gd name="T33" fmla="*/ 174903 h 400"/>
              <a:gd name="T34" fmla="*/ 215281 w 497"/>
              <a:gd name="T35" fmla="*/ 178940 h 400"/>
              <a:gd name="T36" fmla="*/ 219334 w 497"/>
              <a:gd name="T37" fmla="*/ 174903 h 400"/>
              <a:gd name="T38" fmla="*/ 223388 w 497"/>
              <a:gd name="T39" fmla="*/ 171316 h 400"/>
              <a:gd name="T40" fmla="*/ 223388 w 497"/>
              <a:gd name="T41" fmla="*/ 39914 h 400"/>
              <a:gd name="T42" fmla="*/ 219334 w 497"/>
              <a:gd name="T43" fmla="*/ 31841 h 400"/>
              <a:gd name="T44" fmla="*/ 51794 w 497"/>
              <a:gd name="T45" fmla="*/ 131402 h 400"/>
              <a:gd name="T46" fmla="*/ 51794 w 497"/>
              <a:gd name="T47" fmla="*/ 131402 h 400"/>
              <a:gd name="T48" fmla="*/ 15763 w 497"/>
              <a:gd name="T49" fmla="*/ 155171 h 400"/>
              <a:gd name="T50" fmla="*/ 15763 w 497"/>
              <a:gd name="T51" fmla="*/ 43950 h 400"/>
              <a:gd name="T52" fmla="*/ 51794 w 497"/>
              <a:gd name="T53" fmla="*/ 19733 h 400"/>
              <a:gd name="T54" fmla="*/ 51794 w 497"/>
              <a:gd name="T55" fmla="*/ 131402 h 400"/>
              <a:gd name="T56" fmla="*/ 103587 w 497"/>
              <a:gd name="T57" fmla="*/ 155171 h 400"/>
              <a:gd name="T58" fmla="*/ 103587 w 497"/>
              <a:gd name="T59" fmla="*/ 155171 h 400"/>
              <a:gd name="T60" fmla="*/ 67557 w 497"/>
              <a:gd name="T61" fmla="*/ 131402 h 400"/>
              <a:gd name="T62" fmla="*/ 67557 w 497"/>
              <a:gd name="T63" fmla="*/ 19733 h 400"/>
              <a:gd name="T64" fmla="*/ 103587 w 497"/>
              <a:gd name="T65" fmla="*/ 43950 h 400"/>
              <a:gd name="T66" fmla="*/ 103587 w 497"/>
              <a:gd name="T67" fmla="*/ 155171 h 400"/>
              <a:gd name="T68" fmla="*/ 155381 w 497"/>
              <a:gd name="T69" fmla="*/ 131402 h 400"/>
              <a:gd name="T70" fmla="*/ 155381 w 497"/>
              <a:gd name="T71" fmla="*/ 131402 h 400"/>
              <a:gd name="T72" fmla="*/ 119801 w 497"/>
              <a:gd name="T73" fmla="*/ 155171 h 400"/>
              <a:gd name="T74" fmla="*/ 119801 w 497"/>
              <a:gd name="T75" fmla="*/ 43950 h 400"/>
              <a:gd name="T76" fmla="*/ 155381 w 497"/>
              <a:gd name="T77" fmla="*/ 19733 h 400"/>
              <a:gd name="T78" fmla="*/ 155381 w 497"/>
              <a:gd name="T79" fmla="*/ 131402 h 400"/>
              <a:gd name="T80" fmla="*/ 207624 w 497"/>
              <a:gd name="T81" fmla="*/ 155171 h 400"/>
              <a:gd name="T82" fmla="*/ 207624 w 497"/>
              <a:gd name="T83" fmla="*/ 155171 h 400"/>
              <a:gd name="T84" fmla="*/ 171144 w 497"/>
              <a:gd name="T85" fmla="*/ 131402 h 400"/>
              <a:gd name="T86" fmla="*/ 171144 w 497"/>
              <a:gd name="T87" fmla="*/ 19733 h 400"/>
              <a:gd name="T88" fmla="*/ 207624 w 497"/>
              <a:gd name="T89" fmla="*/ 43950 h 400"/>
              <a:gd name="T90" fmla="*/ 207624 w 497"/>
              <a:gd name="T91" fmla="*/ 155171 h 4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rgbClr val="FFFFFF"/>
          </a:solidFill>
          <a:ln>
            <a:noFill/>
          </a:ln>
          <a:effectLst/>
        </p:spPr>
        <p:txBody>
          <a:bodyPr wrap="none" lIns="16098" tIns="8049" rIns="16098" bIns="8049" anchor="ctr">
            <a:normAutofit/>
          </a:bodyPr>
          <a:p>
            <a:endParaRPr lang="en-US" sz="845" dirty="0">
              <a:solidFill>
                <a:srgbClr val="FFFFFF"/>
              </a:solidFill>
              <a:latin typeface="微软雅黑" panose="020B0503020204020204" charset="-122"/>
            </a:endParaRPr>
          </a:p>
        </p:txBody>
      </p:sp>
      <p:sp>
        <p:nvSpPr>
          <p:cNvPr id="30" name="Freeform 39"/>
          <p:cNvSpPr>
            <a:spLocks noChangeArrowheads="1"/>
          </p:cNvSpPr>
          <p:nvPr>
            <p:custDataLst>
              <p:tags r:id="rId5"/>
            </p:custDataLst>
          </p:nvPr>
        </p:nvSpPr>
        <p:spPr bwMode="auto">
          <a:xfrm>
            <a:off x="3142933" y="2444115"/>
            <a:ext cx="250230" cy="250230"/>
          </a:xfrm>
          <a:custGeom>
            <a:avLst/>
            <a:gdLst>
              <a:gd name="T0" fmla="*/ 179752 w 444"/>
              <a:gd name="T1" fmla="*/ 23877 h 444"/>
              <a:gd name="T2" fmla="*/ 179752 w 444"/>
              <a:gd name="T3" fmla="*/ 23877 h 444"/>
              <a:gd name="T4" fmla="*/ 167589 w 444"/>
              <a:gd name="T5" fmla="*/ 23877 h 444"/>
              <a:gd name="T6" fmla="*/ 167589 w 444"/>
              <a:gd name="T7" fmla="*/ 44150 h 444"/>
              <a:gd name="T8" fmla="*/ 131998 w 444"/>
              <a:gd name="T9" fmla="*/ 44150 h 444"/>
              <a:gd name="T10" fmla="*/ 131998 w 444"/>
              <a:gd name="T11" fmla="*/ 23877 h 444"/>
              <a:gd name="T12" fmla="*/ 68027 w 444"/>
              <a:gd name="T13" fmla="*/ 23877 h 444"/>
              <a:gd name="T14" fmla="*/ 68027 w 444"/>
              <a:gd name="T15" fmla="*/ 44150 h 444"/>
              <a:gd name="T16" fmla="*/ 31986 w 444"/>
              <a:gd name="T17" fmla="*/ 44150 h 444"/>
              <a:gd name="T18" fmla="*/ 31986 w 444"/>
              <a:gd name="T19" fmla="*/ 23877 h 444"/>
              <a:gd name="T20" fmla="*/ 20273 w 444"/>
              <a:gd name="T21" fmla="*/ 23877 h 444"/>
              <a:gd name="T22" fmla="*/ 0 w 444"/>
              <a:gd name="T23" fmla="*/ 44150 h 444"/>
              <a:gd name="T24" fmla="*/ 0 w 444"/>
              <a:gd name="T25" fmla="*/ 179752 h 444"/>
              <a:gd name="T26" fmla="*/ 20273 w 444"/>
              <a:gd name="T27" fmla="*/ 199574 h 444"/>
              <a:gd name="T28" fmla="*/ 179752 w 444"/>
              <a:gd name="T29" fmla="*/ 199574 h 444"/>
              <a:gd name="T30" fmla="*/ 199574 w 444"/>
              <a:gd name="T31" fmla="*/ 179752 h 444"/>
              <a:gd name="T32" fmla="*/ 199574 w 444"/>
              <a:gd name="T33" fmla="*/ 44150 h 444"/>
              <a:gd name="T34" fmla="*/ 179752 w 444"/>
              <a:gd name="T35" fmla="*/ 23877 h 444"/>
              <a:gd name="T36" fmla="*/ 179752 w 444"/>
              <a:gd name="T37" fmla="*/ 179752 h 444"/>
              <a:gd name="T38" fmla="*/ 179752 w 444"/>
              <a:gd name="T39" fmla="*/ 179752 h 444"/>
              <a:gd name="T40" fmla="*/ 20273 w 444"/>
              <a:gd name="T41" fmla="*/ 179752 h 444"/>
              <a:gd name="T42" fmla="*/ 20273 w 444"/>
              <a:gd name="T43" fmla="*/ 88299 h 444"/>
              <a:gd name="T44" fmla="*/ 179752 w 444"/>
              <a:gd name="T45" fmla="*/ 88299 h 444"/>
              <a:gd name="T46" fmla="*/ 179752 w 444"/>
              <a:gd name="T47" fmla="*/ 179752 h 444"/>
              <a:gd name="T48" fmla="*/ 55863 w 444"/>
              <a:gd name="T49" fmla="*/ 0 h 444"/>
              <a:gd name="T50" fmla="*/ 55863 w 444"/>
              <a:gd name="T51" fmla="*/ 0 h 444"/>
              <a:gd name="T52" fmla="*/ 40095 w 444"/>
              <a:gd name="T53" fmla="*/ 0 h 444"/>
              <a:gd name="T54" fmla="*/ 40095 w 444"/>
              <a:gd name="T55" fmla="*/ 40095 h 444"/>
              <a:gd name="T56" fmla="*/ 55863 w 444"/>
              <a:gd name="T57" fmla="*/ 40095 h 444"/>
              <a:gd name="T58" fmla="*/ 55863 w 444"/>
              <a:gd name="T59" fmla="*/ 0 h 444"/>
              <a:gd name="T60" fmla="*/ 159479 w 444"/>
              <a:gd name="T61" fmla="*/ 0 h 444"/>
              <a:gd name="T62" fmla="*/ 159479 w 444"/>
              <a:gd name="T63" fmla="*/ 0 h 444"/>
              <a:gd name="T64" fmla="*/ 143712 w 444"/>
              <a:gd name="T65" fmla="*/ 0 h 444"/>
              <a:gd name="T66" fmla="*/ 143712 w 444"/>
              <a:gd name="T67" fmla="*/ 40095 h 444"/>
              <a:gd name="T68" fmla="*/ 159479 w 444"/>
              <a:gd name="T69" fmla="*/ 40095 h 444"/>
              <a:gd name="T70" fmla="*/ 159479 w 444"/>
              <a:gd name="T71" fmla="*/ 0 h 4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rgbClr val="FFFFFF"/>
          </a:solidFill>
          <a:ln>
            <a:noFill/>
          </a:ln>
          <a:effectLst/>
        </p:spPr>
        <p:txBody>
          <a:bodyPr wrap="none" lIns="16098" tIns="8049" rIns="16098" bIns="8049" anchor="ctr">
            <a:normAutofit/>
          </a:bodyPr>
          <a:p>
            <a:endParaRPr lang="en-US" sz="845" dirty="0">
              <a:solidFill>
                <a:srgbClr val="000000"/>
              </a:solidFill>
              <a:latin typeface="微软雅黑" panose="020B0503020204020204" charset="-122"/>
            </a:endParaRPr>
          </a:p>
        </p:txBody>
      </p:sp>
      <p:sp>
        <p:nvSpPr>
          <p:cNvPr id="32" name="Freeform 79"/>
          <p:cNvSpPr>
            <a:spLocks noChangeArrowheads="1"/>
          </p:cNvSpPr>
          <p:nvPr>
            <p:custDataLst>
              <p:tags r:id="rId6"/>
            </p:custDataLst>
          </p:nvPr>
        </p:nvSpPr>
        <p:spPr bwMode="auto">
          <a:xfrm>
            <a:off x="4928553" y="2717165"/>
            <a:ext cx="268104" cy="270089"/>
          </a:xfrm>
          <a:custGeom>
            <a:avLst/>
            <a:gdLst>
              <a:gd name="T0" fmla="*/ 106933 w 479"/>
              <a:gd name="T1" fmla="*/ 0 h 479"/>
              <a:gd name="T2" fmla="*/ 106933 w 479"/>
              <a:gd name="T3" fmla="*/ 0 h 479"/>
              <a:gd name="T4" fmla="*/ 0 w 479"/>
              <a:gd name="T5" fmla="*/ 107725 h 479"/>
              <a:gd name="T6" fmla="*/ 106933 w 479"/>
              <a:gd name="T7" fmla="*/ 215449 h 479"/>
              <a:gd name="T8" fmla="*/ 213866 w 479"/>
              <a:gd name="T9" fmla="*/ 107725 h 479"/>
              <a:gd name="T10" fmla="*/ 106933 w 479"/>
              <a:gd name="T11" fmla="*/ 0 h 479"/>
              <a:gd name="T12" fmla="*/ 198206 w 479"/>
              <a:gd name="T13" fmla="*/ 107725 h 479"/>
              <a:gd name="T14" fmla="*/ 198206 w 479"/>
              <a:gd name="T15" fmla="*/ 107725 h 479"/>
              <a:gd name="T16" fmla="*/ 178520 w 479"/>
              <a:gd name="T17" fmla="*/ 163615 h 479"/>
              <a:gd name="T18" fmla="*/ 174493 w 479"/>
              <a:gd name="T19" fmla="*/ 147840 h 479"/>
              <a:gd name="T20" fmla="*/ 178520 w 479"/>
              <a:gd name="T21" fmla="*/ 115838 h 479"/>
              <a:gd name="T22" fmla="*/ 166439 w 479"/>
              <a:gd name="T23" fmla="*/ 91949 h 479"/>
              <a:gd name="T24" fmla="*/ 142726 w 479"/>
              <a:gd name="T25" fmla="*/ 80230 h 479"/>
              <a:gd name="T26" fmla="*/ 154806 w 479"/>
              <a:gd name="T27" fmla="*/ 39664 h 479"/>
              <a:gd name="T28" fmla="*/ 131093 w 479"/>
              <a:gd name="T29" fmla="*/ 27945 h 479"/>
              <a:gd name="T30" fmla="*/ 134673 w 479"/>
              <a:gd name="T31" fmla="*/ 23889 h 479"/>
              <a:gd name="T32" fmla="*/ 198206 w 479"/>
              <a:gd name="T33" fmla="*/ 107725 h 479"/>
              <a:gd name="T34" fmla="*/ 94853 w 479"/>
              <a:gd name="T35" fmla="*/ 19832 h 479"/>
              <a:gd name="T36" fmla="*/ 94853 w 479"/>
              <a:gd name="T37" fmla="*/ 19832 h 479"/>
              <a:gd name="T38" fmla="*/ 83220 w 479"/>
              <a:gd name="T39" fmla="*/ 27945 h 479"/>
              <a:gd name="T40" fmla="*/ 67113 w 479"/>
              <a:gd name="T41" fmla="*/ 39664 h 479"/>
              <a:gd name="T42" fmla="*/ 51453 w 479"/>
              <a:gd name="T43" fmla="*/ 59947 h 479"/>
              <a:gd name="T44" fmla="*/ 59507 w 479"/>
              <a:gd name="T45" fmla="*/ 71666 h 479"/>
              <a:gd name="T46" fmla="*/ 79193 w 479"/>
              <a:gd name="T47" fmla="*/ 71666 h 479"/>
              <a:gd name="T48" fmla="*/ 110960 w 479"/>
              <a:gd name="T49" fmla="*/ 107725 h 479"/>
              <a:gd name="T50" fmla="*/ 83220 w 479"/>
              <a:gd name="T51" fmla="*/ 131613 h 479"/>
              <a:gd name="T52" fmla="*/ 79193 w 479"/>
              <a:gd name="T53" fmla="*/ 151896 h 479"/>
              <a:gd name="T54" fmla="*/ 79193 w 479"/>
              <a:gd name="T55" fmla="*/ 175785 h 479"/>
              <a:gd name="T56" fmla="*/ 59507 w 479"/>
              <a:gd name="T57" fmla="*/ 155502 h 479"/>
              <a:gd name="T58" fmla="*/ 55480 w 479"/>
              <a:gd name="T59" fmla="*/ 128008 h 479"/>
              <a:gd name="T60" fmla="*/ 39373 w 479"/>
              <a:gd name="T61" fmla="*/ 107725 h 479"/>
              <a:gd name="T62" fmla="*/ 47426 w 479"/>
              <a:gd name="T63" fmla="*/ 83836 h 479"/>
              <a:gd name="T64" fmla="*/ 23713 w 479"/>
              <a:gd name="T65" fmla="*/ 76173 h 479"/>
              <a:gd name="T66" fmla="*/ 94853 w 479"/>
              <a:gd name="T67" fmla="*/ 19832 h 479"/>
              <a:gd name="T68" fmla="*/ 79193 w 479"/>
              <a:gd name="T69" fmla="*/ 195617 h 479"/>
              <a:gd name="T70" fmla="*/ 79193 w 479"/>
              <a:gd name="T71" fmla="*/ 195617 h 479"/>
              <a:gd name="T72" fmla="*/ 91273 w 479"/>
              <a:gd name="T73" fmla="*/ 187504 h 479"/>
              <a:gd name="T74" fmla="*/ 106933 w 479"/>
              <a:gd name="T75" fmla="*/ 183447 h 479"/>
              <a:gd name="T76" fmla="*/ 131093 w 479"/>
              <a:gd name="T77" fmla="*/ 175785 h 479"/>
              <a:gd name="T78" fmla="*/ 158386 w 479"/>
              <a:gd name="T79" fmla="*/ 183447 h 479"/>
              <a:gd name="T80" fmla="*/ 106933 w 479"/>
              <a:gd name="T81" fmla="*/ 199674 h 479"/>
              <a:gd name="T82" fmla="*/ 79193 w 479"/>
              <a:gd name="T83" fmla="*/ 195617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rgbClr val="FFFFFF"/>
          </a:solidFill>
          <a:ln>
            <a:noFill/>
          </a:ln>
          <a:effectLst/>
        </p:spPr>
        <p:txBody>
          <a:bodyPr wrap="none" lIns="16098" tIns="8049" rIns="16098" bIns="8049" anchor="ctr">
            <a:normAutofit/>
          </a:bodyPr>
          <a:p>
            <a:endParaRPr lang="en-US" sz="845" dirty="0">
              <a:solidFill>
                <a:srgbClr val="000000"/>
              </a:solidFill>
              <a:latin typeface="微软雅黑" panose="020B0503020204020204" charset="-122"/>
            </a:endParaRPr>
          </a:p>
        </p:txBody>
      </p:sp>
      <p:sp>
        <p:nvSpPr>
          <p:cNvPr id="33" name="文本框 32"/>
          <p:cNvSpPr txBox="1"/>
          <p:nvPr>
            <p:custDataLst>
              <p:tags r:id="rId7"/>
            </p:custDataLst>
          </p:nvPr>
        </p:nvSpPr>
        <p:spPr>
          <a:xfrm>
            <a:off x="767398" y="3130550"/>
            <a:ext cx="1367581" cy="1938020"/>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rPr>
              <a:t>在事实澄清以前便承担责任，一味地道歉或者批评自己的同事。</a:t>
            </a:r>
            <a:endParaRPr lang="zh-CN" altLang="en-US" sz="2000" dirty="0">
              <a:solidFill>
                <a:srgbClr val="FFFFFF">
                  <a:lumMod val="100000"/>
                </a:srgbClr>
              </a:solidFill>
              <a:uFillTx/>
              <a:latin typeface="微软雅黑" panose="020B0503020204020204" charset="-122"/>
            </a:endParaRPr>
          </a:p>
        </p:txBody>
      </p:sp>
      <p:sp>
        <p:nvSpPr>
          <p:cNvPr id="36" name="文本框 35"/>
          <p:cNvSpPr txBox="1"/>
          <p:nvPr>
            <p:custDataLst>
              <p:tags r:id="rId8"/>
            </p:custDataLst>
          </p:nvPr>
        </p:nvSpPr>
        <p:spPr>
          <a:xfrm>
            <a:off x="2562543" y="2837180"/>
            <a:ext cx="1367581" cy="2245360"/>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sym typeface="微软雅黑" panose="020B0503020204020204" charset="-122"/>
              </a:rPr>
              <a:t>与客户争辩、争吵、不承认错误，只强调自己正确的方面，言辞激烈，带攻击性。</a:t>
            </a:r>
            <a:endParaRPr lang="zh-CN" altLang="en-US" sz="2000" dirty="0">
              <a:solidFill>
                <a:srgbClr val="FFFFFF">
                  <a:lumMod val="100000"/>
                </a:srgbClr>
              </a:solidFill>
              <a:uFillTx/>
              <a:latin typeface="微软雅黑" panose="020B0503020204020204" charset="-122"/>
              <a:sym typeface="微软雅黑" panose="020B0503020204020204" charset="-122"/>
            </a:endParaRPr>
          </a:p>
        </p:txBody>
      </p:sp>
      <p:sp>
        <p:nvSpPr>
          <p:cNvPr id="37" name="文本框 36"/>
          <p:cNvSpPr txBox="1"/>
          <p:nvPr>
            <p:custDataLst>
              <p:tags r:id="rId9"/>
            </p:custDataLst>
          </p:nvPr>
        </p:nvSpPr>
        <p:spPr>
          <a:xfrm>
            <a:off x="4387533" y="3130550"/>
            <a:ext cx="1367581" cy="2553335"/>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sym typeface="微软雅黑" panose="020B0503020204020204" charset="-122"/>
              </a:rPr>
              <a:t>教育、批评、讽刺、怀疑客户，或者直接拒绝客户，说“这种事情绝不可能会发生”。</a:t>
            </a:r>
            <a:endParaRPr lang="zh-CN" altLang="en-US" sz="2000" dirty="0">
              <a:solidFill>
                <a:srgbClr val="FFFFFF">
                  <a:lumMod val="100000"/>
                </a:srgbClr>
              </a:solidFill>
              <a:uFillTx/>
              <a:latin typeface="微软雅黑" panose="020B0503020204020204" charset="-122"/>
              <a:sym typeface="微软雅黑" panose="020B0503020204020204" charset="-122"/>
            </a:endParaRPr>
          </a:p>
        </p:txBody>
      </p:sp>
      <p:sp>
        <p:nvSpPr>
          <p:cNvPr id="38" name="Rectangle"/>
          <p:cNvSpPr/>
          <p:nvPr>
            <p:custDataLst>
              <p:tags r:id="rId10"/>
            </p:custDataLst>
          </p:nvPr>
        </p:nvSpPr>
        <p:spPr>
          <a:xfrm>
            <a:off x="5937568" y="2035175"/>
            <a:ext cx="1902777" cy="3844591"/>
          </a:xfrm>
          <a:prstGeom prst="roundRect">
            <a:avLst>
              <a:gd name="adj" fmla="val 538"/>
            </a:avLst>
          </a:prstGeom>
          <a:solidFill>
            <a:srgbClr val="EE8526"/>
          </a:solidFill>
          <a:ln w="12700" cap="flat" cmpd="sng" algn="ctr">
            <a:noFill/>
            <a:prstDash val="solid"/>
            <a:miter lim="800000"/>
          </a:ln>
          <a:effectLst/>
        </p:spPr>
        <p:txBody>
          <a:bodyPr rtlCol="0" anchor="ctr">
            <a:normAutofit/>
          </a:bodyPr>
          <a:p>
            <a:pPr algn="ctr"/>
            <a:endParaRPr lang="id-ID" sz="845">
              <a:solidFill>
                <a:srgbClr val="FFFFFF"/>
              </a:solidFill>
              <a:latin typeface="微软雅黑" panose="020B0503020204020204" charset="-122"/>
            </a:endParaRPr>
          </a:p>
        </p:txBody>
      </p:sp>
      <p:sp>
        <p:nvSpPr>
          <p:cNvPr id="39" name="文本框 38"/>
          <p:cNvSpPr txBox="1"/>
          <p:nvPr>
            <p:custDataLst>
              <p:tags r:id="rId11"/>
            </p:custDataLst>
          </p:nvPr>
        </p:nvSpPr>
        <p:spPr>
          <a:xfrm>
            <a:off x="6211888" y="2837180"/>
            <a:ext cx="1367581" cy="1938020"/>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sym typeface="微软雅黑" panose="020B0503020204020204" charset="-122"/>
              </a:rPr>
              <a:t>表示或者暗示客户不重要，为解决问题设置障碍，期待客户打退堂鼓。</a:t>
            </a:r>
            <a:endParaRPr lang="zh-CN" altLang="en-US" sz="2000" dirty="0">
              <a:solidFill>
                <a:srgbClr val="FFFFFF">
                  <a:lumMod val="100000"/>
                </a:srgbClr>
              </a:solidFill>
              <a:uFillTx/>
              <a:latin typeface="微软雅黑" panose="020B0503020204020204" charset="-122"/>
              <a:sym typeface="微软雅黑" panose="020B0503020204020204" charset="-122"/>
            </a:endParaRPr>
          </a:p>
        </p:txBody>
      </p:sp>
      <p:pic>
        <p:nvPicPr>
          <p:cNvPr id="40" name="图片 39" descr="333438303937363b333438313038383bcfeec4bfd0a7c2ca"/>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59258" y="2446655"/>
            <a:ext cx="270116" cy="270116"/>
          </a:xfrm>
          <a:prstGeom prst="rect">
            <a:avLst/>
          </a:prstGeom>
        </p:spPr>
      </p:pic>
      <p:sp>
        <p:nvSpPr>
          <p:cNvPr id="41" name="Rectangle"/>
          <p:cNvSpPr/>
          <p:nvPr>
            <p:custDataLst>
              <p:tags r:id="rId15"/>
            </p:custDataLst>
          </p:nvPr>
        </p:nvSpPr>
        <p:spPr>
          <a:xfrm>
            <a:off x="7760018" y="2309495"/>
            <a:ext cx="1902777" cy="3839554"/>
          </a:xfrm>
          <a:prstGeom prst="roundRect">
            <a:avLst>
              <a:gd name="adj" fmla="val 538"/>
            </a:avLst>
          </a:prstGeom>
          <a:solidFill>
            <a:srgbClr val="384A66"/>
          </a:solidFill>
          <a:ln w="12700" cap="flat" cmpd="sng" algn="ctr">
            <a:noFill/>
            <a:prstDash val="solid"/>
            <a:miter lim="800000"/>
          </a:ln>
          <a:effectLst/>
        </p:spPr>
        <p:txBody>
          <a:bodyPr rtlCol="0" anchor="ctr">
            <a:normAutofit/>
          </a:bodyPr>
          <a:p>
            <a:pPr algn="ctr"/>
            <a:endParaRPr lang="id-ID" sz="845">
              <a:solidFill>
                <a:srgbClr val="FFFFFF"/>
              </a:solidFill>
              <a:latin typeface="微软雅黑" panose="020B0503020204020204" charset="-122"/>
            </a:endParaRPr>
          </a:p>
        </p:txBody>
      </p:sp>
      <p:sp>
        <p:nvSpPr>
          <p:cNvPr id="45" name="文本框 44"/>
          <p:cNvSpPr txBox="1"/>
          <p:nvPr>
            <p:custDataLst>
              <p:tags r:id="rId16"/>
            </p:custDataLst>
          </p:nvPr>
        </p:nvSpPr>
        <p:spPr>
          <a:xfrm>
            <a:off x="8036878" y="3130550"/>
            <a:ext cx="1367581" cy="2861310"/>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sym typeface="微软雅黑" panose="020B0503020204020204" charset="-122"/>
              </a:rPr>
              <a:t>问一些没有意义的问题，以求找到客户的错误，避重就轻，假装关心，实际却无视客户的关键需求。</a:t>
            </a:r>
            <a:endParaRPr lang="zh-CN" altLang="en-US" sz="2000" dirty="0">
              <a:solidFill>
                <a:srgbClr val="FFFFFF">
                  <a:lumMod val="100000"/>
                </a:srgbClr>
              </a:solidFill>
              <a:uFillTx/>
              <a:latin typeface="微软雅黑" panose="020B0503020204020204" charset="-122"/>
              <a:sym typeface="微软雅黑" panose="020B0503020204020204" charset="-122"/>
            </a:endParaRPr>
          </a:p>
        </p:txBody>
      </p:sp>
      <p:pic>
        <p:nvPicPr>
          <p:cNvPr id="46" name="图片 45" descr="333438303937363b333438313037303bb6a8cebbb2fac6b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579803" y="2715895"/>
            <a:ext cx="264449" cy="264449"/>
          </a:xfrm>
          <a:prstGeom prst="rect">
            <a:avLst/>
          </a:prstGeom>
        </p:spPr>
      </p:pic>
      <p:sp>
        <p:nvSpPr>
          <p:cNvPr id="48" name="Rectangle"/>
          <p:cNvSpPr/>
          <p:nvPr>
            <p:custDataLst>
              <p:tags r:id="rId20"/>
            </p:custDataLst>
          </p:nvPr>
        </p:nvSpPr>
        <p:spPr>
          <a:xfrm>
            <a:off x="9586913" y="2035175"/>
            <a:ext cx="1902777" cy="3844591"/>
          </a:xfrm>
          <a:prstGeom prst="roundRect">
            <a:avLst>
              <a:gd name="adj" fmla="val 538"/>
            </a:avLst>
          </a:prstGeom>
          <a:solidFill>
            <a:srgbClr val="EE8526"/>
          </a:solidFill>
          <a:ln w="12700" cap="flat" cmpd="sng" algn="ctr">
            <a:noFill/>
            <a:prstDash val="solid"/>
            <a:miter lim="800000"/>
          </a:ln>
          <a:effectLst/>
        </p:spPr>
        <p:txBody>
          <a:bodyPr rtlCol="0" anchor="ctr">
            <a:normAutofit/>
          </a:bodyPr>
          <a:p>
            <a:pPr algn="ctr"/>
            <a:endParaRPr lang="id-ID" sz="845">
              <a:solidFill>
                <a:srgbClr val="FFFFFF"/>
              </a:solidFill>
              <a:latin typeface="微软雅黑" panose="020B0503020204020204" charset="-122"/>
            </a:endParaRPr>
          </a:p>
        </p:txBody>
      </p:sp>
      <p:sp>
        <p:nvSpPr>
          <p:cNvPr id="49" name="文本框 48"/>
          <p:cNvSpPr txBox="1"/>
          <p:nvPr>
            <p:custDataLst>
              <p:tags r:id="rId21"/>
            </p:custDataLst>
          </p:nvPr>
        </p:nvSpPr>
        <p:spPr>
          <a:xfrm>
            <a:off x="9861233" y="2837180"/>
            <a:ext cx="1367581" cy="1014730"/>
          </a:xfrm>
          <a:prstGeom prst="rect">
            <a:avLst/>
          </a:prstGeom>
          <a:noFill/>
        </p:spPr>
        <p:txBody>
          <a:bodyPr wrap="square" lIns="0" rIns="0" anchor="t" anchorCtr="0">
            <a:spAutoFit/>
          </a:bodyPr>
          <a:p>
            <a:pPr algn="l">
              <a:lnSpc>
                <a:spcPct val="100000"/>
              </a:lnSpc>
            </a:pPr>
            <a:r>
              <a:rPr lang="zh-CN" altLang="en-US" sz="2000" dirty="0">
                <a:solidFill>
                  <a:srgbClr val="FFFFFF">
                    <a:lumMod val="100000"/>
                  </a:srgbClr>
                </a:solidFill>
                <a:uFillTx/>
                <a:latin typeface="微软雅黑" panose="020B0503020204020204" charset="-122"/>
                <a:sym typeface="微软雅黑" panose="020B0503020204020204" charset="-122"/>
              </a:rPr>
              <a:t>言行不一，缺乏诚意，拖延或隐瞒。</a:t>
            </a:r>
            <a:endParaRPr lang="zh-CN" altLang="en-US" sz="2000" dirty="0">
              <a:solidFill>
                <a:srgbClr val="FFFFFF">
                  <a:lumMod val="100000"/>
                </a:srgbClr>
              </a:solidFill>
              <a:uFillTx/>
              <a:latin typeface="微软雅黑" panose="020B0503020204020204" charset="-122"/>
              <a:sym typeface="微软雅黑" panose="020B0503020204020204" charset="-122"/>
            </a:endParaRPr>
          </a:p>
        </p:txBody>
      </p:sp>
      <p:pic>
        <p:nvPicPr>
          <p:cNvPr id="50" name="图片 49" descr="32313538333630393b32313538333731303bbdbbd7f7d2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10384473" y="2428875"/>
            <a:ext cx="301598" cy="286487"/>
          </a:xfrm>
          <a:prstGeom prst="rect">
            <a:avLst/>
          </a:prstGeom>
        </p:spPr>
      </p:pic>
      <p:sp>
        <p:nvSpPr>
          <p:cNvPr id="51" name="文本框 50"/>
          <p:cNvSpPr txBox="1"/>
          <p:nvPr>
            <p:custDataLst>
              <p:tags r:id="rId25"/>
            </p:custDataLst>
          </p:nvPr>
        </p:nvSpPr>
        <p:spPr>
          <a:xfrm>
            <a:off x="2826385" y="1197610"/>
            <a:ext cx="6539230" cy="521970"/>
          </a:xfrm>
          <a:prstGeom prst="rect">
            <a:avLst/>
          </a:prstGeom>
          <a:noFill/>
        </p:spPr>
        <p:txBody>
          <a:bodyPr wrap="square" rtlCol="0">
            <a:spAutoFit/>
          </a:bodyPr>
          <a:p>
            <a:pPr algn="ctr"/>
            <a:r>
              <a:rPr lang="zh-CN" altLang="en-US" sz="2800" b="1" dirty="0">
                <a:solidFill>
                  <a:schemeClr val="tx1"/>
                </a:solidFill>
                <a:latin typeface="思源黑体 CN Light" panose="020B0300000000000000" pitchFamily="34" charset="-122"/>
                <a:ea typeface="思源黑体 CN Light" panose="020B0300000000000000" pitchFamily="34" charset="-122"/>
              </a:rPr>
              <a:t>（五）处理客户投诉常见的错误行为</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7" name="任意多边形: 形状 11"/>
          <p:cNvSpPr/>
          <p:nvPr>
            <p:custDataLst>
              <p:tags r:id="rId1"/>
            </p:custDataLst>
          </p:nvPr>
        </p:nvSpPr>
        <p:spPr>
          <a:xfrm>
            <a:off x="4403061" y="1026160"/>
            <a:ext cx="3168135" cy="5470320"/>
          </a:xfrm>
          <a:custGeom>
            <a:avLst/>
            <a:gdLst>
              <a:gd name="connsiteX0" fmla="*/ 1 w 2403317"/>
              <a:gd name="connsiteY0" fmla="*/ 0 h 5043600"/>
              <a:gd name="connsiteX1" fmla="*/ 2403317 w 2403317"/>
              <a:gd name="connsiteY1" fmla="*/ 0 h 5043600"/>
              <a:gd name="connsiteX2" fmla="*/ 2343009 w 2403317"/>
              <a:gd name="connsiteY2" fmla="*/ 178236 h 5043600"/>
              <a:gd name="connsiteX3" fmla="*/ 1988696 w 2403317"/>
              <a:gd name="connsiteY3" fmla="*/ 2521800 h 5043600"/>
              <a:gd name="connsiteX4" fmla="*/ 2343009 w 2403317"/>
              <a:gd name="connsiteY4" fmla="*/ 4865364 h 5043600"/>
              <a:gd name="connsiteX5" fmla="*/ 2403317 w 2403317"/>
              <a:gd name="connsiteY5" fmla="*/ 5043600 h 5043600"/>
              <a:gd name="connsiteX6" fmla="*/ 0 w 2403317"/>
              <a:gd name="connsiteY6" fmla="*/ 5043600 h 5043600"/>
              <a:gd name="connsiteX7" fmla="*/ 60309 w 2403317"/>
              <a:gd name="connsiteY7" fmla="*/ 4865364 h 5043600"/>
              <a:gd name="connsiteX8" fmla="*/ 414622 w 2403317"/>
              <a:gd name="connsiteY8" fmla="*/ 2521800 h 5043600"/>
              <a:gd name="connsiteX9" fmla="*/ 60309 w 2403317"/>
              <a:gd name="connsiteY9" fmla="*/ 178236 h 504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3317" h="5043600">
                <a:moveTo>
                  <a:pt x="1" y="0"/>
                </a:moveTo>
                <a:lnTo>
                  <a:pt x="2403317" y="0"/>
                </a:lnTo>
                <a:lnTo>
                  <a:pt x="2343009" y="178236"/>
                </a:lnTo>
                <a:cubicBezTo>
                  <a:pt x="2112742" y="918568"/>
                  <a:pt x="1988696" y="1705698"/>
                  <a:pt x="1988696" y="2521800"/>
                </a:cubicBezTo>
                <a:cubicBezTo>
                  <a:pt x="1988696" y="3337903"/>
                  <a:pt x="2112742" y="4125033"/>
                  <a:pt x="2343009" y="4865364"/>
                </a:cubicBezTo>
                <a:lnTo>
                  <a:pt x="2403317" y="5043600"/>
                </a:lnTo>
                <a:lnTo>
                  <a:pt x="0" y="5043600"/>
                </a:lnTo>
                <a:lnTo>
                  <a:pt x="60309" y="4865364"/>
                </a:lnTo>
                <a:cubicBezTo>
                  <a:pt x="290576" y="4125033"/>
                  <a:pt x="414622" y="3337903"/>
                  <a:pt x="414622" y="2521800"/>
                </a:cubicBezTo>
                <a:cubicBezTo>
                  <a:pt x="414622" y="1705697"/>
                  <a:pt x="290576" y="918567"/>
                  <a:pt x="60309" y="178236"/>
                </a:cubicBezTo>
                <a:close/>
              </a:path>
            </a:pathLst>
          </a:custGeom>
          <a:noFill/>
          <a:ln w="12700" cap="flat" cmpd="sng" algn="ctr">
            <a:gradFill>
              <a:gsLst>
                <a:gs pos="52000">
                  <a:srgbClr val="8830FE"/>
                </a:gs>
                <a:gs pos="0">
                  <a:srgbClr val="8830FE">
                    <a:alpha val="0"/>
                  </a:srgbClr>
                </a:gs>
                <a:gs pos="99000">
                  <a:srgbClr val="8830FE">
                    <a:alpha val="0"/>
                  </a:srgbClr>
                </a:gs>
              </a:gsLst>
              <a:lin ang="5400000" scaled="1"/>
            </a:gradFill>
            <a:prstDash val="solid"/>
            <a:miter lim="800000"/>
          </a:ln>
          <a:effectLst/>
        </p:spPr>
        <p:txBody>
          <a:bodyPr wrap="square" rtlCol="0" anchor="ctr">
            <a:noAutofit/>
          </a:bodyP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11" name="任意多边形: 形状 10"/>
          <p:cNvSpPr/>
          <p:nvPr>
            <p:custDataLst>
              <p:tags r:id="rId2"/>
            </p:custDataLst>
          </p:nvPr>
        </p:nvSpPr>
        <p:spPr>
          <a:xfrm>
            <a:off x="4684061" y="1026160"/>
            <a:ext cx="2606653" cy="5470320"/>
          </a:xfrm>
          <a:custGeom>
            <a:avLst/>
            <a:gdLst>
              <a:gd name="connsiteX0" fmla="*/ 1 w 2403317"/>
              <a:gd name="connsiteY0" fmla="*/ 0 h 5043600"/>
              <a:gd name="connsiteX1" fmla="*/ 2403317 w 2403317"/>
              <a:gd name="connsiteY1" fmla="*/ 0 h 5043600"/>
              <a:gd name="connsiteX2" fmla="*/ 2343009 w 2403317"/>
              <a:gd name="connsiteY2" fmla="*/ 178236 h 5043600"/>
              <a:gd name="connsiteX3" fmla="*/ 1988696 w 2403317"/>
              <a:gd name="connsiteY3" fmla="*/ 2521800 h 5043600"/>
              <a:gd name="connsiteX4" fmla="*/ 2343009 w 2403317"/>
              <a:gd name="connsiteY4" fmla="*/ 4865364 h 5043600"/>
              <a:gd name="connsiteX5" fmla="*/ 2403317 w 2403317"/>
              <a:gd name="connsiteY5" fmla="*/ 5043600 h 5043600"/>
              <a:gd name="connsiteX6" fmla="*/ 0 w 2403317"/>
              <a:gd name="connsiteY6" fmla="*/ 5043600 h 5043600"/>
              <a:gd name="connsiteX7" fmla="*/ 60309 w 2403317"/>
              <a:gd name="connsiteY7" fmla="*/ 4865364 h 5043600"/>
              <a:gd name="connsiteX8" fmla="*/ 414622 w 2403317"/>
              <a:gd name="connsiteY8" fmla="*/ 2521800 h 5043600"/>
              <a:gd name="connsiteX9" fmla="*/ 60309 w 2403317"/>
              <a:gd name="connsiteY9" fmla="*/ 178236 h 504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3317" h="5043600">
                <a:moveTo>
                  <a:pt x="1" y="0"/>
                </a:moveTo>
                <a:lnTo>
                  <a:pt x="2403317" y="0"/>
                </a:lnTo>
                <a:lnTo>
                  <a:pt x="2343009" y="178236"/>
                </a:lnTo>
                <a:cubicBezTo>
                  <a:pt x="2112742" y="918568"/>
                  <a:pt x="1988696" y="1705698"/>
                  <a:pt x="1988696" y="2521800"/>
                </a:cubicBezTo>
                <a:cubicBezTo>
                  <a:pt x="1988696" y="3337903"/>
                  <a:pt x="2112742" y="4125033"/>
                  <a:pt x="2343009" y="4865364"/>
                </a:cubicBezTo>
                <a:lnTo>
                  <a:pt x="2403317" y="5043600"/>
                </a:lnTo>
                <a:lnTo>
                  <a:pt x="0" y="5043600"/>
                </a:lnTo>
                <a:lnTo>
                  <a:pt x="60309" y="4865364"/>
                </a:lnTo>
                <a:cubicBezTo>
                  <a:pt x="290576" y="4125033"/>
                  <a:pt x="414622" y="3337903"/>
                  <a:pt x="414622" y="2521800"/>
                </a:cubicBezTo>
                <a:cubicBezTo>
                  <a:pt x="414622" y="1705697"/>
                  <a:pt x="290576" y="918567"/>
                  <a:pt x="60309" y="178236"/>
                </a:cubicBezTo>
                <a:close/>
              </a:path>
            </a:pathLst>
          </a:custGeom>
          <a:gradFill flip="none" rotWithShape="1">
            <a:gsLst>
              <a:gs pos="0">
                <a:srgbClr val="8830FE">
                  <a:alpha val="0"/>
                </a:srgbClr>
              </a:gs>
              <a:gs pos="50000">
                <a:srgbClr val="8830FE">
                  <a:alpha val="40000"/>
                </a:srgbClr>
              </a:gs>
              <a:gs pos="100000">
                <a:srgbClr val="8830FE">
                  <a:alpha val="0"/>
                </a:srgbClr>
              </a:gs>
            </a:gsLst>
            <a:lin ang="5400000" scaled="1"/>
            <a:tileRect/>
          </a:gradFill>
          <a:ln w="12700" cap="flat" cmpd="sng" algn="ctr">
            <a:noFill/>
            <a:prstDash val="solid"/>
            <a:miter lim="800000"/>
          </a:ln>
          <a:effectLst/>
        </p:spPr>
        <p:txBody>
          <a:bodyPr wrap="square" rtlCol="0" anchor="ctr">
            <a:noAutofit/>
          </a:bodyP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15" name="菱形 12"/>
          <p:cNvSpPr/>
          <p:nvPr>
            <p:custDataLst>
              <p:tags r:id="rId3"/>
            </p:custDataLst>
          </p:nvPr>
        </p:nvSpPr>
        <p:spPr>
          <a:xfrm>
            <a:off x="4783926" y="2648796"/>
            <a:ext cx="157793" cy="157793"/>
          </a:xfrm>
          <a:custGeom>
            <a:avLst/>
            <a:gdLst>
              <a:gd name="connsiteX0" fmla="*/ 21078 w 638831"/>
              <a:gd name="connsiteY0" fmla="*/ 268504 h 638832"/>
              <a:gd name="connsiteX1" fmla="*/ 268504 w 638831"/>
              <a:gd name="connsiteY1" fmla="*/ 21078 h 638832"/>
              <a:gd name="connsiteX2" fmla="*/ 370328 w 638831"/>
              <a:gd name="connsiteY2" fmla="*/ 21078 h 638832"/>
              <a:gd name="connsiteX3" fmla="*/ 617754 w 638831"/>
              <a:gd name="connsiteY3" fmla="*/ 268504 h 638832"/>
              <a:gd name="connsiteX4" fmla="*/ 617754 w 638831"/>
              <a:gd name="connsiteY4" fmla="*/ 370328 h 638832"/>
              <a:gd name="connsiteX5" fmla="*/ 370328 w 638831"/>
              <a:gd name="connsiteY5" fmla="*/ 617754 h 638832"/>
              <a:gd name="connsiteX6" fmla="*/ 268504 w 638831"/>
              <a:gd name="connsiteY6" fmla="*/ 617754 h 638832"/>
              <a:gd name="connsiteX7" fmla="*/ 21078 w 638831"/>
              <a:gd name="connsiteY7" fmla="*/ 370328 h 638832"/>
              <a:gd name="connsiteX8" fmla="*/ 21078 w 638831"/>
              <a:gd name="connsiteY8" fmla="*/ 268504 h 63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831" h="638832">
                <a:moveTo>
                  <a:pt x="21078" y="268504"/>
                </a:moveTo>
                <a:lnTo>
                  <a:pt x="268504" y="21078"/>
                </a:lnTo>
                <a:cubicBezTo>
                  <a:pt x="296608" y="-7026"/>
                  <a:pt x="342224" y="-7026"/>
                  <a:pt x="370328" y="21078"/>
                </a:cubicBezTo>
                <a:lnTo>
                  <a:pt x="617754" y="268504"/>
                </a:lnTo>
                <a:cubicBezTo>
                  <a:pt x="645857" y="296608"/>
                  <a:pt x="645857" y="342224"/>
                  <a:pt x="617754" y="370328"/>
                </a:cubicBezTo>
                <a:lnTo>
                  <a:pt x="370328" y="617754"/>
                </a:lnTo>
                <a:cubicBezTo>
                  <a:pt x="342224" y="645858"/>
                  <a:pt x="296608" y="645858"/>
                  <a:pt x="268504" y="617754"/>
                </a:cubicBezTo>
                <a:lnTo>
                  <a:pt x="21078" y="370328"/>
                </a:lnTo>
                <a:cubicBezTo>
                  <a:pt x="-7026" y="342224"/>
                  <a:pt x="-7026" y="296608"/>
                  <a:pt x="21078" y="268504"/>
                </a:cubicBezTo>
              </a:path>
            </a:pathLst>
          </a:custGeom>
          <a:gradFill flip="none" rotWithShape="1">
            <a:gsLst>
              <a:gs pos="76000">
                <a:srgbClr val="8830FE">
                  <a:lumMod val="75000"/>
                </a:srgbClr>
              </a:gs>
              <a:gs pos="37772">
                <a:srgbClr val="8830FE"/>
              </a:gs>
              <a:gs pos="0">
                <a:srgbClr val="8830FE">
                  <a:lumMod val="60000"/>
                  <a:lumOff val="40000"/>
                </a:srgbClr>
              </a:gs>
              <a:gs pos="99000">
                <a:srgbClr val="8830FE"/>
              </a:gs>
            </a:gsLst>
            <a:path path="circle">
              <a:fillToRect r="100000" b="100000"/>
            </a:path>
            <a:tileRect l="-100000" t="-100000"/>
          </a:gradFill>
          <a:ln w="38100" cap="flat" cmpd="sng" algn="ctr">
            <a:solidFill>
              <a:srgbClr val="FFFFFF"/>
            </a:solidFill>
            <a:prstDash val="solid"/>
            <a:miter lim="800000"/>
          </a:ln>
          <a:effectLst>
            <a:outerShdw blurRad="152400" sx="102000" sy="102000" algn="ctr" rotWithShape="0">
              <a:srgbClr val="8830FE">
                <a:alpha val="31000"/>
              </a:srgbClr>
            </a:outerShdw>
          </a:effectLst>
        </p:spPr>
        <p:txBody>
          <a:bodyPr rtlCol="0" anchor="ct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21" name="任意多边形: 形状 20"/>
          <p:cNvSpPr/>
          <p:nvPr>
            <p:custDataLst>
              <p:tags r:id="rId4"/>
            </p:custDataLst>
          </p:nvPr>
        </p:nvSpPr>
        <p:spPr>
          <a:xfrm rot="7030199">
            <a:off x="3014592" y="1474392"/>
            <a:ext cx="1206579" cy="1969815"/>
          </a:xfrm>
          <a:custGeom>
            <a:avLst/>
            <a:gdLst>
              <a:gd name="connsiteX0" fmla="*/ 571246 w 1112458"/>
              <a:gd name="connsiteY0" fmla="*/ 1660489 h 1816157"/>
              <a:gd name="connsiteX1" fmla="*/ 31660 w 1112458"/>
              <a:gd name="connsiteY1" fmla="*/ 609216 h 1816157"/>
              <a:gd name="connsiteX2" fmla="*/ 155668 w 1112458"/>
              <a:gd name="connsiteY2" fmla="*/ 223671 h 1816157"/>
              <a:gd name="connsiteX3" fmla="*/ 231088 w 1112458"/>
              <a:gd name="connsiteY3" fmla="*/ 202392 h 1816157"/>
              <a:gd name="connsiteX4" fmla="*/ 298553 w 1112458"/>
              <a:gd name="connsiteY4" fmla="*/ 0 h 1816157"/>
              <a:gd name="connsiteX5" fmla="*/ 366873 w 1112458"/>
              <a:gd name="connsiteY5" fmla="*/ 204960 h 1816157"/>
              <a:gd name="connsiteX6" fmla="*/ 374123 w 1112458"/>
              <a:gd name="connsiteY6" fmla="*/ 205826 h 1816157"/>
              <a:gd name="connsiteX7" fmla="*/ 541213 w 1112458"/>
              <a:gd name="connsiteY7" fmla="*/ 347679 h 1816157"/>
              <a:gd name="connsiteX8" fmla="*/ 1080798 w 1112458"/>
              <a:gd name="connsiteY8" fmla="*/ 1398952 h 1816157"/>
              <a:gd name="connsiteX9" fmla="*/ 956790 w 1112458"/>
              <a:gd name="connsiteY9" fmla="*/ 1784497 h 1816157"/>
              <a:gd name="connsiteX10" fmla="*/ 571246 w 1112458"/>
              <a:gd name="connsiteY10" fmla="*/ 1660489 h 181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2458" h="1816157">
                <a:moveTo>
                  <a:pt x="571246" y="1660489"/>
                </a:moveTo>
                <a:lnTo>
                  <a:pt x="31660" y="609216"/>
                </a:lnTo>
                <a:cubicBezTo>
                  <a:pt x="-40561" y="468507"/>
                  <a:pt x="14959" y="295893"/>
                  <a:pt x="155668" y="223671"/>
                </a:cubicBezTo>
                <a:lnTo>
                  <a:pt x="231088" y="202392"/>
                </a:lnTo>
                <a:lnTo>
                  <a:pt x="298553" y="0"/>
                </a:lnTo>
                <a:lnTo>
                  <a:pt x="366873" y="204960"/>
                </a:lnTo>
                <a:lnTo>
                  <a:pt x="374123" y="205826"/>
                </a:lnTo>
                <a:cubicBezTo>
                  <a:pt x="443893" y="228267"/>
                  <a:pt x="505102" y="277325"/>
                  <a:pt x="541213" y="347679"/>
                </a:cubicBezTo>
                <a:lnTo>
                  <a:pt x="1080798" y="1398952"/>
                </a:lnTo>
                <a:cubicBezTo>
                  <a:pt x="1153019" y="1539661"/>
                  <a:pt x="1097499" y="1712275"/>
                  <a:pt x="956790" y="1784497"/>
                </a:cubicBezTo>
                <a:cubicBezTo>
                  <a:pt x="816081" y="1856718"/>
                  <a:pt x="643467" y="1801198"/>
                  <a:pt x="571246" y="1660489"/>
                </a:cubicBezTo>
                <a:close/>
              </a:path>
            </a:pathLst>
          </a:custGeom>
          <a:gradFill flip="none" rotWithShape="0">
            <a:gsLst>
              <a:gs pos="11000">
                <a:srgbClr val="8830FE">
                  <a:lumMod val="75000"/>
                  <a:lumOff val="25000"/>
                </a:srgbClr>
              </a:gs>
              <a:gs pos="80000">
                <a:srgbClr val="8830FE"/>
              </a:gs>
            </a:gsLst>
            <a:path path="circle">
              <a:fillToRect r="100000" b="100000"/>
            </a:path>
            <a:tileRect l="-100000" t="-100000"/>
          </a:gradFill>
          <a:ln w="25400" cap="flat" cmpd="sng" algn="ctr">
            <a:gradFill flip="none" rotWithShape="1">
              <a:gsLst>
                <a:gs pos="0">
                  <a:srgbClr val="8830FE">
                    <a:lumMod val="40000"/>
                    <a:lumOff val="60000"/>
                    <a:alpha val="0"/>
                  </a:srgbClr>
                </a:gs>
                <a:gs pos="100000">
                  <a:srgbClr val="8830FE">
                    <a:lumMod val="40000"/>
                    <a:lumOff val="60000"/>
                  </a:srgbClr>
                </a:gs>
              </a:gsLst>
              <a:lin ang="0" scaled="1"/>
              <a:tileRect/>
            </a:gradFill>
            <a:prstDash val="solid"/>
            <a:miter lim="800000"/>
          </a:ln>
          <a:effectLst>
            <a:outerShdw blurRad="50800" dist="38100" dir="2700000" algn="tl" rotWithShape="0">
              <a:srgbClr val="8830FE">
                <a:alpha val="40000"/>
              </a:srgbClr>
            </a:outerShdw>
          </a:effectLst>
        </p:spPr>
        <p:txBody>
          <a:bodyPr wrap="square" rtlCol="0" anchor="ctr">
            <a:noAutofit/>
          </a:bodyP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22" name="序号"/>
          <p:cNvSpPr txBox="1"/>
          <p:nvPr>
            <p:custDataLst>
              <p:tags r:id="rId5"/>
            </p:custDataLst>
          </p:nvPr>
        </p:nvSpPr>
        <p:spPr>
          <a:xfrm>
            <a:off x="2847104" y="2167938"/>
            <a:ext cx="1413264" cy="488306"/>
          </a:xfrm>
          <a:prstGeom prst="rect">
            <a:avLst/>
          </a:prstGeom>
          <a:noFill/>
        </p:spPr>
        <p:txBody>
          <a:bodyPr wrap="square" lIns="0" tIns="0" rIns="0" bIns="0" rtlCol="0" anchor="ctr">
            <a:normAutofit/>
          </a:bodyPr>
          <a:p>
            <a:pPr algn="ctr"/>
            <a:r>
              <a:rPr lang="en-US" sz="2000" b="1" dirty="0">
                <a:solidFill>
                  <a:srgbClr val="FFFFFF"/>
                </a:solidFill>
                <a:latin typeface="微软雅黑" panose="020B0503020204020204" charset="-122"/>
                <a:ea typeface="微软雅黑" panose="020B0503020204020204" charset="-122"/>
              </a:rPr>
              <a:t>感情用事者</a:t>
            </a:r>
            <a:endParaRPr lang="en-US" sz="2000" b="1" dirty="0">
              <a:solidFill>
                <a:srgbClr val="FFFFFF"/>
              </a:solidFill>
              <a:latin typeface="微软雅黑" panose="020B0503020204020204" charset="-122"/>
              <a:ea typeface="微软雅黑" panose="020B0503020204020204" charset="-122"/>
            </a:endParaRPr>
          </a:p>
        </p:txBody>
      </p:sp>
      <p:sp>
        <p:nvSpPr>
          <p:cNvPr id="24" name="正文"/>
          <p:cNvSpPr txBox="1"/>
          <p:nvPr>
            <p:custDataLst>
              <p:tags r:id="rId6"/>
            </p:custDataLst>
          </p:nvPr>
        </p:nvSpPr>
        <p:spPr>
          <a:xfrm>
            <a:off x="414655" y="2831869"/>
            <a:ext cx="4106497" cy="1107440"/>
          </a:xfrm>
          <a:prstGeom prst="rect">
            <a:avLst/>
          </a:prstGeom>
          <a:noFill/>
        </p:spPr>
        <p:txBody>
          <a:bodyPr wrap="square" lIns="0" tIns="0" rIns="0" bIns="0" rtlCol="0" anchor="t" anchorCtr="0">
            <a:spAutoFit/>
          </a:bodyPr>
          <a:p>
            <a:pPr indent="0" algn="l" fontAlgn="auto">
              <a:lnSpc>
                <a:spcPct val="100000"/>
              </a:lnSpc>
            </a:pPr>
            <a:r>
              <a:rPr lang="zh-CN" altLang="en-US" sz="1800" dirty="0">
                <a:solidFill>
                  <a:srgbClr val="000000">
                    <a:lumMod val="65000"/>
                    <a:lumOff val="35000"/>
                  </a:srgbClr>
                </a:solidFill>
                <a:uFillTx/>
                <a:latin typeface="微软雅黑" panose="020B0503020204020204" charset="-122"/>
                <a:sym typeface="微软雅黑" panose="020B0503020204020204" charset="-122"/>
              </a:rPr>
              <a:t>遇到这样的客户，务必保持冷静、镇定，让其发泄，仔细聆听，表示理解，尽力安抚，告诉客户一定会有满意的解决方案，语气谦和但又有原则。</a:t>
            </a:r>
            <a:endParaRPr lang="zh-CN" altLang="en-US" sz="1800" dirty="0">
              <a:solidFill>
                <a:srgbClr val="000000">
                  <a:lumMod val="65000"/>
                  <a:lumOff val="35000"/>
                </a:srgbClr>
              </a:solidFill>
              <a:uFillTx/>
              <a:latin typeface="微软雅黑" panose="020B0503020204020204" charset="-122"/>
              <a:sym typeface="微软雅黑" panose="020B0503020204020204" charset="-122"/>
            </a:endParaRPr>
          </a:p>
        </p:txBody>
      </p:sp>
      <p:sp>
        <p:nvSpPr>
          <p:cNvPr id="8" name="菱形 12"/>
          <p:cNvSpPr/>
          <p:nvPr>
            <p:custDataLst>
              <p:tags r:id="rId7"/>
            </p:custDataLst>
          </p:nvPr>
        </p:nvSpPr>
        <p:spPr>
          <a:xfrm flipH="1">
            <a:off x="6952032" y="3535874"/>
            <a:ext cx="157793" cy="157793"/>
          </a:xfrm>
          <a:custGeom>
            <a:avLst/>
            <a:gdLst>
              <a:gd name="connsiteX0" fmla="*/ 21078 w 638831"/>
              <a:gd name="connsiteY0" fmla="*/ 268504 h 638832"/>
              <a:gd name="connsiteX1" fmla="*/ 268504 w 638831"/>
              <a:gd name="connsiteY1" fmla="*/ 21078 h 638832"/>
              <a:gd name="connsiteX2" fmla="*/ 370328 w 638831"/>
              <a:gd name="connsiteY2" fmla="*/ 21078 h 638832"/>
              <a:gd name="connsiteX3" fmla="*/ 617754 w 638831"/>
              <a:gd name="connsiteY3" fmla="*/ 268504 h 638832"/>
              <a:gd name="connsiteX4" fmla="*/ 617754 w 638831"/>
              <a:gd name="connsiteY4" fmla="*/ 370328 h 638832"/>
              <a:gd name="connsiteX5" fmla="*/ 370328 w 638831"/>
              <a:gd name="connsiteY5" fmla="*/ 617754 h 638832"/>
              <a:gd name="connsiteX6" fmla="*/ 268504 w 638831"/>
              <a:gd name="connsiteY6" fmla="*/ 617754 h 638832"/>
              <a:gd name="connsiteX7" fmla="*/ 21078 w 638831"/>
              <a:gd name="connsiteY7" fmla="*/ 370328 h 638832"/>
              <a:gd name="connsiteX8" fmla="*/ 21078 w 638831"/>
              <a:gd name="connsiteY8" fmla="*/ 268504 h 63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831" h="638832">
                <a:moveTo>
                  <a:pt x="21078" y="268504"/>
                </a:moveTo>
                <a:lnTo>
                  <a:pt x="268504" y="21078"/>
                </a:lnTo>
                <a:cubicBezTo>
                  <a:pt x="296608" y="-7026"/>
                  <a:pt x="342224" y="-7026"/>
                  <a:pt x="370328" y="21078"/>
                </a:cubicBezTo>
                <a:lnTo>
                  <a:pt x="617754" y="268504"/>
                </a:lnTo>
                <a:cubicBezTo>
                  <a:pt x="645857" y="296608"/>
                  <a:pt x="645857" y="342224"/>
                  <a:pt x="617754" y="370328"/>
                </a:cubicBezTo>
                <a:lnTo>
                  <a:pt x="370328" y="617754"/>
                </a:lnTo>
                <a:cubicBezTo>
                  <a:pt x="342224" y="645858"/>
                  <a:pt x="296608" y="645858"/>
                  <a:pt x="268504" y="617754"/>
                </a:cubicBezTo>
                <a:lnTo>
                  <a:pt x="21078" y="370328"/>
                </a:lnTo>
                <a:cubicBezTo>
                  <a:pt x="-7026" y="342224"/>
                  <a:pt x="-7026" y="296608"/>
                  <a:pt x="21078" y="268504"/>
                </a:cubicBezTo>
              </a:path>
            </a:pathLst>
          </a:custGeom>
          <a:gradFill flip="none" rotWithShape="1">
            <a:gsLst>
              <a:gs pos="76000">
                <a:srgbClr val="8830FE">
                  <a:lumMod val="75000"/>
                </a:srgbClr>
              </a:gs>
              <a:gs pos="37772">
                <a:srgbClr val="8830FE"/>
              </a:gs>
              <a:gs pos="0">
                <a:srgbClr val="8830FE">
                  <a:lumMod val="60000"/>
                  <a:lumOff val="40000"/>
                </a:srgbClr>
              </a:gs>
              <a:gs pos="99000">
                <a:srgbClr val="8830FE"/>
              </a:gs>
            </a:gsLst>
            <a:path path="circle">
              <a:fillToRect r="100000" b="100000"/>
            </a:path>
            <a:tileRect l="-100000" t="-100000"/>
          </a:gradFill>
          <a:ln w="38100" cap="flat" cmpd="sng" algn="ctr">
            <a:solidFill>
              <a:srgbClr val="FFFFFF"/>
            </a:solidFill>
            <a:prstDash val="solid"/>
            <a:miter lim="800000"/>
          </a:ln>
          <a:effectLst>
            <a:outerShdw blurRad="152400" sx="102000" sy="102000" algn="ctr" rotWithShape="0">
              <a:srgbClr val="8830FE">
                <a:alpha val="31000"/>
              </a:srgbClr>
            </a:outerShdw>
          </a:effectLst>
        </p:spPr>
        <p:txBody>
          <a:bodyPr rtlCol="0" anchor="ct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9" name="任意多边形: 形状 39"/>
          <p:cNvSpPr/>
          <p:nvPr>
            <p:custDataLst>
              <p:tags r:id="rId8"/>
            </p:custDataLst>
          </p:nvPr>
        </p:nvSpPr>
        <p:spPr>
          <a:xfrm rot="14569801" flipH="1">
            <a:off x="7673127" y="2433225"/>
            <a:ext cx="1206579" cy="1969815"/>
          </a:xfrm>
          <a:custGeom>
            <a:avLst/>
            <a:gdLst>
              <a:gd name="connsiteX0" fmla="*/ 571246 w 1112458"/>
              <a:gd name="connsiteY0" fmla="*/ 1660489 h 1816157"/>
              <a:gd name="connsiteX1" fmla="*/ 31660 w 1112458"/>
              <a:gd name="connsiteY1" fmla="*/ 609216 h 1816157"/>
              <a:gd name="connsiteX2" fmla="*/ 155668 w 1112458"/>
              <a:gd name="connsiteY2" fmla="*/ 223671 h 1816157"/>
              <a:gd name="connsiteX3" fmla="*/ 231088 w 1112458"/>
              <a:gd name="connsiteY3" fmla="*/ 202392 h 1816157"/>
              <a:gd name="connsiteX4" fmla="*/ 298553 w 1112458"/>
              <a:gd name="connsiteY4" fmla="*/ 0 h 1816157"/>
              <a:gd name="connsiteX5" fmla="*/ 366873 w 1112458"/>
              <a:gd name="connsiteY5" fmla="*/ 204960 h 1816157"/>
              <a:gd name="connsiteX6" fmla="*/ 374123 w 1112458"/>
              <a:gd name="connsiteY6" fmla="*/ 205826 h 1816157"/>
              <a:gd name="connsiteX7" fmla="*/ 541213 w 1112458"/>
              <a:gd name="connsiteY7" fmla="*/ 347679 h 1816157"/>
              <a:gd name="connsiteX8" fmla="*/ 1080798 w 1112458"/>
              <a:gd name="connsiteY8" fmla="*/ 1398952 h 1816157"/>
              <a:gd name="connsiteX9" fmla="*/ 956790 w 1112458"/>
              <a:gd name="connsiteY9" fmla="*/ 1784497 h 1816157"/>
              <a:gd name="connsiteX10" fmla="*/ 571246 w 1112458"/>
              <a:gd name="connsiteY10" fmla="*/ 1660489 h 181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2458" h="1816157">
                <a:moveTo>
                  <a:pt x="571246" y="1660489"/>
                </a:moveTo>
                <a:lnTo>
                  <a:pt x="31660" y="609216"/>
                </a:lnTo>
                <a:cubicBezTo>
                  <a:pt x="-40561" y="468507"/>
                  <a:pt x="14959" y="295893"/>
                  <a:pt x="155668" y="223671"/>
                </a:cubicBezTo>
                <a:lnTo>
                  <a:pt x="231088" y="202392"/>
                </a:lnTo>
                <a:lnTo>
                  <a:pt x="298553" y="0"/>
                </a:lnTo>
                <a:lnTo>
                  <a:pt x="366873" y="204960"/>
                </a:lnTo>
                <a:lnTo>
                  <a:pt x="374123" y="205826"/>
                </a:lnTo>
                <a:cubicBezTo>
                  <a:pt x="443893" y="228267"/>
                  <a:pt x="505102" y="277325"/>
                  <a:pt x="541213" y="347679"/>
                </a:cubicBezTo>
                <a:lnTo>
                  <a:pt x="1080798" y="1398952"/>
                </a:lnTo>
                <a:cubicBezTo>
                  <a:pt x="1153019" y="1539661"/>
                  <a:pt x="1097499" y="1712275"/>
                  <a:pt x="956790" y="1784497"/>
                </a:cubicBezTo>
                <a:cubicBezTo>
                  <a:pt x="816081" y="1856718"/>
                  <a:pt x="643467" y="1801198"/>
                  <a:pt x="571246" y="1660489"/>
                </a:cubicBezTo>
                <a:close/>
              </a:path>
            </a:pathLst>
          </a:custGeom>
          <a:gradFill flip="none" rotWithShape="0">
            <a:gsLst>
              <a:gs pos="11000">
                <a:srgbClr val="8830FE">
                  <a:lumMod val="75000"/>
                  <a:lumOff val="25000"/>
                </a:srgbClr>
              </a:gs>
              <a:gs pos="80000">
                <a:srgbClr val="8830FE"/>
              </a:gs>
            </a:gsLst>
            <a:path path="circle">
              <a:fillToRect r="100000" b="100000"/>
            </a:path>
            <a:tileRect l="-100000" t="-100000"/>
          </a:gradFill>
          <a:ln w="25400" cap="flat" cmpd="sng" algn="ctr">
            <a:gradFill flip="none" rotWithShape="1">
              <a:gsLst>
                <a:gs pos="0">
                  <a:srgbClr val="8830FE">
                    <a:lumMod val="40000"/>
                    <a:lumOff val="60000"/>
                    <a:alpha val="0"/>
                  </a:srgbClr>
                </a:gs>
                <a:gs pos="100000">
                  <a:srgbClr val="8830FE">
                    <a:lumMod val="40000"/>
                    <a:lumOff val="60000"/>
                  </a:srgbClr>
                </a:gs>
              </a:gsLst>
              <a:lin ang="0" scaled="1"/>
              <a:tileRect/>
            </a:gradFill>
            <a:prstDash val="solid"/>
            <a:miter lim="800000"/>
          </a:ln>
          <a:effectLst>
            <a:outerShdw blurRad="50800" dist="38100" dir="2700000" algn="tl" rotWithShape="0">
              <a:srgbClr val="8830FE">
                <a:alpha val="40000"/>
              </a:srgbClr>
            </a:outerShdw>
          </a:effectLst>
        </p:spPr>
        <p:txBody>
          <a:bodyPr wrap="square" rtlCol="0" anchor="ctr">
            <a:noAutofit/>
          </a:bodyP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10" name="序号"/>
          <p:cNvSpPr txBox="1"/>
          <p:nvPr>
            <p:custDataLst>
              <p:tags r:id="rId9"/>
            </p:custDataLst>
          </p:nvPr>
        </p:nvSpPr>
        <p:spPr>
          <a:xfrm flipH="1">
            <a:off x="7683331" y="3126771"/>
            <a:ext cx="1413264" cy="488306"/>
          </a:xfrm>
          <a:prstGeom prst="rect">
            <a:avLst/>
          </a:prstGeom>
          <a:noFill/>
        </p:spPr>
        <p:txBody>
          <a:bodyPr wrap="square" lIns="0" tIns="0" rIns="0" bIns="0" rtlCol="0" anchor="ctr">
            <a:normAutofit/>
          </a:bodyPr>
          <a:p>
            <a:pPr algn="ctr"/>
            <a:r>
              <a:rPr lang="en-US" sz="2000" b="1" dirty="0">
                <a:solidFill>
                  <a:srgbClr val="FFFFFF"/>
                </a:solidFill>
                <a:latin typeface="微软雅黑" panose="020B0503020204020204" charset="-122"/>
                <a:ea typeface="微软雅黑" panose="020B0503020204020204" charset="-122"/>
              </a:rPr>
              <a:t>固执己见者</a:t>
            </a:r>
            <a:endParaRPr lang="en-US" sz="2000" b="1" dirty="0">
              <a:solidFill>
                <a:srgbClr val="FFFFFF"/>
              </a:solidFill>
              <a:latin typeface="微软雅黑" panose="020B0503020204020204" charset="-122"/>
              <a:ea typeface="微软雅黑" panose="020B0503020204020204" charset="-122"/>
            </a:endParaRPr>
          </a:p>
        </p:txBody>
      </p:sp>
      <p:sp>
        <p:nvSpPr>
          <p:cNvPr id="43" name="正文"/>
          <p:cNvSpPr txBox="1"/>
          <p:nvPr>
            <p:custDataLst>
              <p:tags r:id="rId10"/>
            </p:custDataLst>
          </p:nvPr>
        </p:nvSpPr>
        <p:spPr>
          <a:xfrm flipH="1">
            <a:off x="7372843" y="3790702"/>
            <a:ext cx="4106497" cy="830580"/>
          </a:xfrm>
          <a:prstGeom prst="rect">
            <a:avLst/>
          </a:prstGeom>
          <a:noFill/>
        </p:spPr>
        <p:txBody>
          <a:bodyPr wrap="square" lIns="0" tIns="0" rIns="0" bIns="0" rtlCol="0" anchor="t" anchorCtr="0">
            <a:spAutoFit/>
          </a:bodyPr>
          <a:p>
            <a:pPr indent="0" algn="l" fontAlgn="auto">
              <a:lnSpc>
                <a:spcPct val="100000"/>
              </a:lnSpc>
            </a:pPr>
            <a:r>
              <a:rPr lang="zh-CN" altLang="en-US" sz="1800" dirty="0">
                <a:solidFill>
                  <a:srgbClr val="000000">
                    <a:lumMod val="65000"/>
                    <a:lumOff val="35000"/>
                  </a:srgbClr>
                </a:solidFill>
                <a:uFillTx/>
                <a:latin typeface="微软雅黑" panose="020B0503020204020204" charset="-122"/>
                <a:sym typeface="微软雅黑" panose="020B0503020204020204" charset="-122"/>
              </a:rPr>
              <a:t>遇到这样的客户，先表示理解客户，然后劝导客户站在相互理解的角度看问题，并耐心地劝说和解释所提供的处理方案。</a:t>
            </a:r>
            <a:endParaRPr lang="zh-CN" altLang="en-US" sz="1800" dirty="0">
              <a:solidFill>
                <a:srgbClr val="000000">
                  <a:lumMod val="65000"/>
                  <a:lumOff val="35000"/>
                </a:srgbClr>
              </a:solidFill>
              <a:uFillTx/>
              <a:latin typeface="微软雅黑" panose="020B0503020204020204" charset="-122"/>
              <a:sym typeface="微软雅黑" panose="020B0503020204020204" charset="-122"/>
            </a:endParaRPr>
          </a:p>
        </p:txBody>
      </p:sp>
      <p:sp>
        <p:nvSpPr>
          <p:cNvPr id="13" name="菱形 12"/>
          <p:cNvSpPr/>
          <p:nvPr>
            <p:custDataLst>
              <p:tags r:id="rId11"/>
            </p:custDataLst>
          </p:nvPr>
        </p:nvSpPr>
        <p:spPr>
          <a:xfrm>
            <a:off x="4783926" y="4717726"/>
            <a:ext cx="157793" cy="157793"/>
          </a:xfrm>
          <a:custGeom>
            <a:avLst/>
            <a:gdLst>
              <a:gd name="connsiteX0" fmla="*/ 21078 w 638831"/>
              <a:gd name="connsiteY0" fmla="*/ 268504 h 638832"/>
              <a:gd name="connsiteX1" fmla="*/ 268504 w 638831"/>
              <a:gd name="connsiteY1" fmla="*/ 21078 h 638832"/>
              <a:gd name="connsiteX2" fmla="*/ 370328 w 638831"/>
              <a:gd name="connsiteY2" fmla="*/ 21078 h 638832"/>
              <a:gd name="connsiteX3" fmla="*/ 617754 w 638831"/>
              <a:gd name="connsiteY3" fmla="*/ 268504 h 638832"/>
              <a:gd name="connsiteX4" fmla="*/ 617754 w 638831"/>
              <a:gd name="connsiteY4" fmla="*/ 370328 h 638832"/>
              <a:gd name="connsiteX5" fmla="*/ 370328 w 638831"/>
              <a:gd name="connsiteY5" fmla="*/ 617754 h 638832"/>
              <a:gd name="connsiteX6" fmla="*/ 268504 w 638831"/>
              <a:gd name="connsiteY6" fmla="*/ 617754 h 638832"/>
              <a:gd name="connsiteX7" fmla="*/ 21078 w 638831"/>
              <a:gd name="connsiteY7" fmla="*/ 370328 h 638832"/>
              <a:gd name="connsiteX8" fmla="*/ 21078 w 638831"/>
              <a:gd name="connsiteY8" fmla="*/ 268504 h 63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831" h="638832">
                <a:moveTo>
                  <a:pt x="21078" y="268504"/>
                </a:moveTo>
                <a:lnTo>
                  <a:pt x="268504" y="21078"/>
                </a:lnTo>
                <a:cubicBezTo>
                  <a:pt x="296608" y="-7026"/>
                  <a:pt x="342224" y="-7026"/>
                  <a:pt x="370328" y="21078"/>
                </a:cubicBezTo>
                <a:lnTo>
                  <a:pt x="617754" y="268504"/>
                </a:lnTo>
                <a:cubicBezTo>
                  <a:pt x="645857" y="296608"/>
                  <a:pt x="645857" y="342224"/>
                  <a:pt x="617754" y="370328"/>
                </a:cubicBezTo>
                <a:lnTo>
                  <a:pt x="370328" y="617754"/>
                </a:lnTo>
                <a:cubicBezTo>
                  <a:pt x="342224" y="645858"/>
                  <a:pt x="296608" y="645858"/>
                  <a:pt x="268504" y="617754"/>
                </a:cubicBezTo>
                <a:lnTo>
                  <a:pt x="21078" y="370328"/>
                </a:lnTo>
                <a:cubicBezTo>
                  <a:pt x="-7026" y="342224"/>
                  <a:pt x="-7026" y="296608"/>
                  <a:pt x="21078" y="268504"/>
                </a:cubicBezTo>
              </a:path>
            </a:pathLst>
          </a:custGeom>
          <a:gradFill flip="none" rotWithShape="1">
            <a:gsLst>
              <a:gs pos="76000">
                <a:srgbClr val="8830FE">
                  <a:lumMod val="75000"/>
                </a:srgbClr>
              </a:gs>
              <a:gs pos="37772">
                <a:srgbClr val="8830FE"/>
              </a:gs>
              <a:gs pos="0">
                <a:srgbClr val="8830FE">
                  <a:lumMod val="60000"/>
                  <a:lumOff val="40000"/>
                </a:srgbClr>
              </a:gs>
              <a:gs pos="99000">
                <a:srgbClr val="8830FE"/>
              </a:gs>
            </a:gsLst>
            <a:path path="circle">
              <a:fillToRect r="100000" b="100000"/>
            </a:path>
            <a:tileRect l="-100000" t="-100000"/>
          </a:gradFill>
          <a:ln w="38100" cap="flat" cmpd="sng" algn="ctr">
            <a:solidFill>
              <a:srgbClr val="FFFFFF"/>
            </a:solidFill>
            <a:prstDash val="solid"/>
            <a:miter lim="800000"/>
          </a:ln>
          <a:effectLst>
            <a:outerShdw blurRad="152400" sx="102000" sy="102000" algn="ctr" rotWithShape="0">
              <a:srgbClr val="8830FE">
                <a:alpha val="31000"/>
              </a:srgbClr>
            </a:outerShdw>
          </a:effectLst>
        </p:spPr>
        <p:txBody>
          <a:bodyPr rtlCol="0" anchor="ct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34" name="任意多边形: 形状 33"/>
          <p:cNvSpPr/>
          <p:nvPr>
            <p:custDataLst>
              <p:tags r:id="rId12"/>
            </p:custDataLst>
          </p:nvPr>
        </p:nvSpPr>
        <p:spPr>
          <a:xfrm rot="7030199">
            <a:off x="3014592" y="3615766"/>
            <a:ext cx="1206579" cy="1969815"/>
          </a:xfrm>
          <a:custGeom>
            <a:avLst/>
            <a:gdLst>
              <a:gd name="connsiteX0" fmla="*/ 571246 w 1112458"/>
              <a:gd name="connsiteY0" fmla="*/ 1660489 h 1816157"/>
              <a:gd name="connsiteX1" fmla="*/ 31660 w 1112458"/>
              <a:gd name="connsiteY1" fmla="*/ 609216 h 1816157"/>
              <a:gd name="connsiteX2" fmla="*/ 155668 w 1112458"/>
              <a:gd name="connsiteY2" fmla="*/ 223671 h 1816157"/>
              <a:gd name="connsiteX3" fmla="*/ 231088 w 1112458"/>
              <a:gd name="connsiteY3" fmla="*/ 202392 h 1816157"/>
              <a:gd name="connsiteX4" fmla="*/ 298553 w 1112458"/>
              <a:gd name="connsiteY4" fmla="*/ 0 h 1816157"/>
              <a:gd name="connsiteX5" fmla="*/ 366873 w 1112458"/>
              <a:gd name="connsiteY5" fmla="*/ 204960 h 1816157"/>
              <a:gd name="connsiteX6" fmla="*/ 374123 w 1112458"/>
              <a:gd name="connsiteY6" fmla="*/ 205826 h 1816157"/>
              <a:gd name="connsiteX7" fmla="*/ 541213 w 1112458"/>
              <a:gd name="connsiteY7" fmla="*/ 347679 h 1816157"/>
              <a:gd name="connsiteX8" fmla="*/ 1080798 w 1112458"/>
              <a:gd name="connsiteY8" fmla="*/ 1398952 h 1816157"/>
              <a:gd name="connsiteX9" fmla="*/ 956790 w 1112458"/>
              <a:gd name="connsiteY9" fmla="*/ 1784497 h 1816157"/>
              <a:gd name="connsiteX10" fmla="*/ 571246 w 1112458"/>
              <a:gd name="connsiteY10" fmla="*/ 1660489 h 181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2458" h="1816157">
                <a:moveTo>
                  <a:pt x="571246" y="1660489"/>
                </a:moveTo>
                <a:lnTo>
                  <a:pt x="31660" y="609216"/>
                </a:lnTo>
                <a:cubicBezTo>
                  <a:pt x="-40561" y="468507"/>
                  <a:pt x="14959" y="295893"/>
                  <a:pt x="155668" y="223671"/>
                </a:cubicBezTo>
                <a:lnTo>
                  <a:pt x="231088" y="202392"/>
                </a:lnTo>
                <a:lnTo>
                  <a:pt x="298553" y="0"/>
                </a:lnTo>
                <a:lnTo>
                  <a:pt x="366873" y="204960"/>
                </a:lnTo>
                <a:lnTo>
                  <a:pt x="374123" y="205826"/>
                </a:lnTo>
                <a:cubicBezTo>
                  <a:pt x="443893" y="228267"/>
                  <a:pt x="505102" y="277325"/>
                  <a:pt x="541213" y="347679"/>
                </a:cubicBezTo>
                <a:lnTo>
                  <a:pt x="1080798" y="1398952"/>
                </a:lnTo>
                <a:cubicBezTo>
                  <a:pt x="1153019" y="1539661"/>
                  <a:pt x="1097499" y="1712275"/>
                  <a:pt x="956790" y="1784497"/>
                </a:cubicBezTo>
                <a:cubicBezTo>
                  <a:pt x="816081" y="1856718"/>
                  <a:pt x="643467" y="1801198"/>
                  <a:pt x="571246" y="1660489"/>
                </a:cubicBezTo>
                <a:close/>
              </a:path>
            </a:pathLst>
          </a:custGeom>
          <a:gradFill flip="none" rotWithShape="0">
            <a:gsLst>
              <a:gs pos="11000">
                <a:srgbClr val="8830FE">
                  <a:lumMod val="75000"/>
                  <a:lumOff val="25000"/>
                </a:srgbClr>
              </a:gs>
              <a:gs pos="80000">
                <a:srgbClr val="8830FE"/>
              </a:gs>
            </a:gsLst>
            <a:path path="circle">
              <a:fillToRect r="100000" b="100000"/>
            </a:path>
            <a:tileRect l="-100000" t="-100000"/>
          </a:gradFill>
          <a:ln w="25400" cap="flat" cmpd="sng" algn="ctr">
            <a:gradFill flip="none" rotWithShape="1">
              <a:gsLst>
                <a:gs pos="0">
                  <a:srgbClr val="8830FE">
                    <a:lumMod val="40000"/>
                    <a:lumOff val="60000"/>
                    <a:alpha val="0"/>
                  </a:srgbClr>
                </a:gs>
                <a:gs pos="100000">
                  <a:srgbClr val="8830FE">
                    <a:lumMod val="40000"/>
                    <a:lumOff val="60000"/>
                  </a:srgbClr>
                </a:gs>
              </a:gsLst>
              <a:lin ang="0" scaled="1"/>
              <a:tileRect/>
            </a:gradFill>
            <a:prstDash val="solid"/>
            <a:miter lim="800000"/>
          </a:ln>
          <a:effectLst>
            <a:outerShdw blurRad="50800" dist="38100" dir="2700000" algn="tl" rotWithShape="0">
              <a:srgbClr val="8830FE">
                <a:alpha val="40000"/>
              </a:srgbClr>
            </a:outerShdw>
          </a:effectLst>
        </p:spPr>
        <p:txBody>
          <a:bodyPr wrap="square" rtlCol="0" anchor="ctr">
            <a:noAutofit/>
          </a:bodyPr>
          <a:p>
            <a:pPr algn="ctr"/>
            <a:endParaRPr lang="zh-CN" altLang="en-US" sz="1800">
              <a:solidFill>
                <a:srgbClr val="FFFFFF"/>
              </a:solidFill>
              <a:latin typeface="Arial" panose="020B0604020202020204" pitchFamily="34" charset="0"/>
              <a:ea typeface="微软雅黑" panose="020B0503020204020204" charset="-122"/>
            </a:endParaRPr>
          </a:p>
        </p:txBody>
      </p:sp>
      <p:sp>
        <p:nvSpPr>
          <p:cNvPr id="35" name="序号"/>
          <p:cNvSpPr txBox="1"/>
          <p:nvPr>
            <p:custDataLst>
              <p:tags r:id="rId13"/>
            </p:custDataLst>
          </p:nvPr>
        </p:nvSpPr>
        <p:spPr>
          <a:xfrm>
            <a:off x="2847104" y="4308623"/>
            <a:ext cx="1413264" cy="488306"/>
          </a:xfrm>
          <a:prstGeom prst="rect">
            <a:avLst/>
          </a:prstGeom>
          <a:noFill/>
        </p:spPr>
        <p:txBody>
          <a:bodyPr wrap="square" lIns="0" tIns="0" rIns="0" bIns="0" rtlCol="0" anchor="ctr">
            <a:normAutofit/>
          </a:bodyPr>
          <a:p>
            <a:pPr algn="ctr"/>
            <a:r>
              <a:rPr lang="en-US" sz="2000" b="1" dirty="0">
                <a:solidFill>
                  <a:srgbClr val="FFFFFF"/>
                </a:solidFill>
                <a:latin typeface="微软雅黑" panose="020B0503020204020204" charset="-122"/>
                <a:ea typeface="微软雅黑" panose="020B0503020204020204" charset="-122"/>
              </a:rPr>
              <a:t>有备而来者</a:t>
            </a:r>
            <a:endParaRPr lang="en-US" sz="2000" b="1" dirty="0">
              <a:solidFill>
                <a:srgbClr val="FFFFFF"/>
              </a:solidFill>
              <a:latin typeface="微软雅黑" panose="020B0503020204020204" charset="-122"/>
              <a:ea typeface="微软雅黑" panose="020B0503020204020204" charset="-122"/>
            </a:endParaRPr>
          </a:p>
        </p:txBody>
      </p:sp>
      <p:sp>
        <p:nvSpPr>
          <p:cNvPr id="16" name="正文"/>
          <p:cNvSpPr txBox="1"/>
          <p:nvPr>
            <p:custDataLst>
              <p:tags r:id="rId14"/>
            </p:custDataLst>
          </p:nvPr>
        </p:nvSpPr>
        <p:spPr>
          <a:xfrm>
            <a:off x="414655" y="4972554"/>
            <a:ext cx="4106497" cy="830580"/>
          </a:xfrm>
          <a:prstGeom prst="rect">
            <a:avLst/>
          </a:prstGeom>
          <a:noFill/>
        </p:spPr>
        <p:txBody>
          <a:bodyPr wrap="square" lIns="0" tIns="0" rIns="0" bIns="0" rtlCol="0" anchor="t" anchorCtr="0">
            <a:spAutoFit/>
          </a:bodyPr>
          <a:p>
            <a:pPr indent="0" algn="l" fontAlgn="auto">
              <a:lnSpc>
                <a:spcPct val="100000"/>
              </a:lnSpc>
            </a:pPr>
            <a:r>
              <a:rPr lang="zh-CN" altLang="en-US" sz="1800" dirty="0">
                <a:solidFill>
                  <a:srgbClr val="000000">
                    <a:lumMod val="65000"/>
                    <a:lumOff val="35000"/>
                  </a:srgbClr>
                </a:solidFill>
                <a:uFillTx/>
                <a:latin typeface="微软雅黑" panose="020B0503020204020204" charset="-122"/>
                <a:sym typeface="微软雅黑" panose="020B0503020204020204" charset="-122"/>
              </a:rPr>
              <a:t>遇到这样的客户，要言辞谨慎，尽量避免使用文字，要充满自信，明确表示解决问题的诚意。</a:t>
            </a:r>
            <a:endParaRPr lang="zh-CN" altLang="en-US" sz="1800" dirty="0">
              <a:solidFill>
                <a:srgbClr val="000000">
                  <a:lumMod val="65000"/>
                  <a:lumOff val="35000"/>
                </a:srgbClr>
              </a:solidFill>
              <a:uFillTx/>
              <a:latin typeface="微软雅黑" panose="020B0503020204020204" charset="-122"/>
              <a:sym typeface="微软雅黑" panose="020B0503020204020204" charset="-122"/>
            </a:endParaRPr>
          </a:p>
        </p:txBody>
      </p:sp>
      <p:sp>
        <p:nvSpPr>
          <p:cNvPr id="59" name="标题"/>
          <p:cNvSpPr txBox="1"/>
          <p:nvPr>
            <p:custDataLst>
              <p:tags r:id="rId15"/>
            </p:custDataLst>
          </p:nvPr>
        </p:nvSpPr>
        <p:spPr>
          <a:xfrm>
            <a:off x="5530850" y="1196975"/>
            <a:ext cx="881380" cy="4967605"/>
          </a:xfrm>
          <a:prstGeom prst="rect">
            <a:avLst/>
          </a:prstGeom>
          <a:noFill/>
        </p:spPr>
        <p:txBody>
          <a:bodyPr vert="eaVert" wrap="square" lIns="0" tIns="0" rIns="0" bIns="0" rtlCol="0" anchor="ctr" anchorCtr="1"/>
          <a:p>
            <a:pPr algn="ctr"/>
            <a:r>
              <a:rPr lang="zh-CN" altLang="en-US" b="1" dirty="0">
                <a:solidFill>
                  <a:srgbClr val="000000">
                    <a:lumMod val="85000"/>
                    <a:lumOff val="15000"/>
                  </a:srgbClr>
                </a:solidFill>
                <a:uFillTx/>
                <a:latin typeface="微软雅黑" panose="020B0503020204020204" charset="-122"/>
                <a:ea typeface="微软雅黑" panose="020B0503020204020204" charset="-122"/>
              </a:rPr>
              <a:t>（六）如何应对三种特殊客户的投诉</a:t>
            </a:r>
            <a:endParaRPr lang="zh-CN" altLang="en-US" b="1" dirty="0">
              <a:solidFill>
                <a:srgbClr val="000000">
                  <a:lumMod val="85000"/>
                  <a:lumOff val="15000"/>
                </a:srgbClr>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2826385" y="1197610"/>
            <a:ext cx="6539230" cy="521970"/>
          </a:xfrm>
          <a:prstGeom prst="rect">
            <a:avLst/>
          </a:prstGeom>
          <a:noFill/>
        </p:spPr>
        <p:txBody>
          <a:bodyPr wrap="square" rtlCol="0">
            <a:spAutoFit/>
          </a:bodyPr>
          <a:p>
            <a:pPr algn="ctr"/>
            <a:r>
              <a:rPr lang="zh-CN" altLang="en-US" sz="2800" b="1" dirty="0">
                <a:solidFill>
                  <a:schemeClr val="tx1"/>
                </a:solidFill>
                <a:latin typeface="思源黑体 CN Light" panose="020B0300000000000000" pitchFamily="34" charset="-122"/>
                <a:ea typeface="思源黑体 CN Light" panose="020B0300000000000000" pitchFamily="34" charset="-122"/>
              </a:rPr>
              <a:t>（七）投诉处理人的心理调节</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8" name="图片 7"/>
          <p:cNvPicPr>
            <a:picLocks noChangeAspect="1"/>
          </p:cNvPicPr>
          <p:nvPr>
            <p:custDataLst>
              <p:tags r:id="rId2"/>
            </p:custDataLst>
          </p:nvPr>
        </p:nvPicPr>
        <p:blipFill>
          <a:blip r:embed="rId3"/>
          <a:stretch>
            <a:fillRect/>
          </a:stretch>
        </p:blipFill>
        <p:spPr>
          <a:xfrm>
            <a:off x="300990" y="2061210"/>
            <a:ext cx="11589385" cy="31699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861310"/>
          </a:xfrm>
          <a:prstGeom prst="rect">
            <a:avLst/>
          </a:prstGeom>
          <a:noFill/>
        </p:spPr>
        <p:txBody>
          <a:bodyPr wrap="square" rtlCol="0">
            <a:spAutoFit/>
          </a:bodyPr>
          <a:lstStyle/>
          <a:p>
            <a:pPr>
              <a:lnSpc>
                <a:spcPct val="10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客户分级的好处在于，依据客户价值来策划配套的客户关怀项目，针对不同客户群的需求特征、消费行为、期望值、信誉度等制定不同的营销策略，配置不同的市场销售、服务和管理资源，对关键客户定期拜访与问候，确保关键客户的满意程度，借以刺激有潜力的客户升级至上一层，使企业在维持成本不变的情况下，创造出更多的价值和效益。</a:t>
            </a:r>
            <a:endParaRPr lang="en-US" altLang="zh-CN" sz="2000" dirty="0">
              <a:solidFill>
                <a:schemeClr val="bg1"/>
              </a:solidFill>
              <a:latin typeface="思源黑体 CN Light" panose="020B0300000000000000" pitchFamily="34" charset="-122"/>
              <a:ea typeface="思源黑体 CN Light" panose="020B0300000000000000" pitchFamily="34" charset="-122"/>
            </a:endParaRPr>
          </a:p>
        </p:txBody>
      </p:sp>
      <p:grpSp>
        <p:nvGrpSpPr>
          <p:cNvPr id="12" name="组合 11"/>
          <p:cNvGrpSpPr/>
          <p:nvPr/>
        </p:nvGrpSpPr>
        <p:grpSpPr>
          <a:xfrm>
            <a:off x="-456565" y="-315595"/>
            <a:ext cx="7053580" cy="1410335"/>
            <a:chOff x="-719" y="-497"/>
            <a:chExt cx="11108" cy="2221"/>
          </a:xfrm>
        </p:grpSpPr>
        <p:grpSp>
          <p:nvGrpSpPr>
            <p:cNvPr id="11" name="组合 10"/>
            <p:cNvGrpSpPr/>
            <p:nvPr/>
          </p:nvGrpSpPr>
          <p:grpSpPr>
            <a:xfrm>
              <a:off x="1549" y="347"/>
              <a:ext cx="8840" cy="1199"/>
              <a:chOff x="1828468" y="2747536"/>
              <a:chExt cx="4210044" cy="571023"/>
            </a:xfrm>
          </p:grpSpPr>
          <p:sp>
            <p:nvSpPr>
              <p:cNvPr id="13" name="文本框 12"/>
              <p:cNvSpPr txBox="1"/>
              <p:nvPr>
                <p:custDataLst>
                  <p:tags r:id="rId4"/>
                </p:custDataLst>
              </p:nvPr>
            </p:nvSpPr>
            <p:spPr>
              <a:xfrm>
                <a:off x="1828468" y="2927082"/>
                <a:ext cx="3631406"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6"/>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custDataLst>
                <p:tags r:id="rId7"/>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772920"/>
            <a:ext cx="10222230" cy="107632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结合并分析你身边的朋友、家人、同学，然后对他们进行分级，分级要求有理有据，以表格的形式列举出来。</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9" name="组合 18"/>
          <p:cNvGrpSpPr/>
          <p:nvPr/>
        </p:nvGrpSpPr>
        <p:grpSpPr>
          <a:xfrm>
            <a:off x="-456565" y="-315595"/>
            <a:ext cx="7053580" cy="1410335"/>
            <a:chOff x="-719" y="-497"/>
            <a:chExt cx="11108" cy="2221"/>
          </a:xfrm>
        </p:grpSpPr>
        <p:grpSp>
          <p:nvGrpSpPr>
            <p:cNvPr id="20" name="组合 19"/>
            <p:cNvGrpSpPr/>
            <p:nvPr/>
          </p:nvGrpSpPr>
          <p:grpSpPr>
            <a:xfrm>
              <a:off x="1549" y="347"/>
              <a:ext cx="8840" cy="1199"/>
              <a:chOff x="1828468" y="2747536"/>
              <a:chExt cx="4210044" cy="571023"/>
            </a:xfrm>
          </p:grpSpPr>
          <p:sp>
            <p:nvSpPr>
              <p:cNvPr id="22" name="文本框 21"/>
              <p:cNvSpPr txBox="1"/>
              <p:nvPr>
                <p:custDataLst>
                  <p:tags r:id="rId1"/>
                </p:custDataLst>
              </p:nvPr>
            </p:nvSpPr>
            <p:spPr>
              <a:xfrm>
                <a:off x="1828468" y="2927082"/>
                <a:ext cx="3631406"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客户的分级与客户的沟通</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23" name="文本框 22"/>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二</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24" name="椭圆 23"/>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02</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rcRect b="42754"/>
          <a:stretch>
            <a:fillRect/>
          </a:stretch>
        </p:blipFill>
        <p:spPr>
          <a:xfrm>
            <a:off x="0" y="0"/>
            <a:ext cx="12192000" cy="4212590"/>
          </a:xfrm>
          <a:prstGeom prst="rect">
            <a:avLst/>
          </a:prstGeom>
        </p:spPr>
      </p:pic>
      <p:sp>
        <p:nvSpPr>
          <p:cNvPr id="18" name="矩形 17"/>
          <p:cNvSpPr/>
          <p:nvPr/>
        </p:nvSpPr>
        <p:spPr>
          <a:xfrm>
            <a:off x="3143671" y="3284377"/>
            <a:ext cx="5904656" cy="2520887"/>
          </a:xfrm>
          <a:prstGeom prst="rect">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34" t="32060" r="-34" b="16059"/>
          <a:stretch>
            <a:fillRect/>
          </a:stretch>
        </p:blipFill>
        <p:spPr>
          <a:xfrm>
            <a:off x="0" y="0"/>
            <a:ext cx="12192000" cy="4212622"/>
          </a:xfrm>
          <a:prstGeom prst="rect">
            <a:avLst/>
          </a:prstGeom>
        </p:spPr>
      </p:pic>
      <p:sp>
        <p:nvSpPr>
          <p:cNvPr id="3" name="矩形 2"/>
          <p:cNvSpPr/>
          <p:nvPr/>
        </p:nvSpPr>
        <p:spPr>
          <a:xfrm>
            <a:off x="3359696" y="3068960"/>
            <a:ext cx="5472608" cy="2447665"/>
          </a:xfrm>
          <a:prstGeom prst="rect">
            <a:avLst/>
          </a:prstGeom>
          <a:solidFill>
            <a:srgbClr val="485F8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47928" y="3257294"/>
            <a:ext cx="1728192" cy="1198880"/>
          </a:xfrm>
          <a:prstGeom prst="rect">
            <a:avLst/>
          </a:prstGeom>
          <a:noFill/>
        </p:spPr>
        <p:txBody>
          <a:bodyPr wrap="square" rtlCol="0">
            <a:spAutoFit/>
          </a:bodyPr>
          <a:lstStyle/>
          <a:p>
            <a:r>
              <a:rPr lang="en-US" altLang="zh-CN" sz="7200" dirty="0">
                <a:solidFill>
                  <a:schemeClr val="bg1"/>
                </a:solidFill>
                <a:latin typeface="思源黑体 CN Light" panose="020B0300000000000000" pitchFamily="34" charset="-122"/>
                <a:ea typeface="思源黑体 CN Light" panose="020B0300000000000000" pitchFamily="34" charset="-122"/>
              </a:rPr>
              <a:t>04</a:t>
            </a:r>
            <a:endParaRPr lang="zh-CN" altLang="en-US" sz="7200"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3425190" y="4457700"/>
            <a:ext cx="5341620" cy="645160"/>
          </a:xfrm>
          <a:prstGeom prst="rect">
            <a:avLst/>
          </a:prstGeom>
          <a:no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客户关系维护与管理</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一、客户满意度的概念</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
            </p:custDataLst>
          </p:nvPr>
        </p:nvSpPr>
        <p:spPr>
          <a:xfrm>
            <a:off x="396240" y="25628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（一）满意的意义</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custDataLst>
              <p:tags r:id="rId2"/>
            </p:custDataLst>
          </p:nvPr>
        </p:nvPicPr>
        <p:blipFill>
          <a:blip r:embed="rId3"/>
          <a:stretch>
            <a:fillRect/>
          </a:stretch>
        </p:blipFill>
        <p:spPr>
          <a:xfrm>
            <a:off x="814705" y="3354705"/>
            <a:ext cx="10563225" cy="2924175"/>
          </a:xfrm>
          <a:prstGeom prst="rect">
            <a:avLst/>
          </a:prstGeom>
        </p:spPr>
      </p:pic>
      <p:sp>
        <p:nvSpPr>
          <p:cNvPr id="27" name="文本框 26"/>
          <p:cNvSpPr txBox="1"/>
          <p:nvPr>
            <p:custDataLst>
              <p:tags r:id="rId4"/>
            </p:custDataLst>
          </p:nvPr>
        </p:nvSpPr>
        <p:spPr>
          <a:xfrm>
            <a:off x="396240" y="1916430"/>
            <a:ext cx="11099165" cy="398780"/>
          </a:xfrm>
          <a:prstGeom prst="rect">
            <a:avLst/>
          </a:prstGeom>
          <a:noFill/>
        </p:spPr>
        <p:txBody>
          <a:bodyPr wrap="square" rtlCol="0">
            <a:spAutoFit/>
          </a:bodyPr>
          <a:p>
            <a:pPr indent="0" fontAlgn="auto">
              <a:lnSpc>
                <a:spcPct val="100000"/>
              </a:lnSpc>
              <a:spcAft>
                <a:spcPts val="500"/>
              </a:spcAft>
            </a:pPr>
            <a:r>
              <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rPr>
              <a:t>客户满意是一种心理活动，是客户的需求被满足后形成的愉悦或状态；</a:t>
            </a:r>
            <a:endPar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（二）客户满意度的衡量</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8" name="图片 7"/>
          <p:cNvPicPr>
            <a:picLocks noChangeAspect="1"/>
          </p:cNvPicPr>
          <p:nvPr>
            <p:custDataLst>
              <p:tags r:id="rId2"/>
            </p:custDataLst>
          </p:nvPr>
        </p:nvPicPr>
        <p:blipFill>
          <a:blip r:embed="rId3"/>
          <a:stretch>
            <a:fillRect/>
          </a:stretch>
        </p:blipFill>
        <p:spPr>
          <a:xfrm>
            <a:off x="3719830" y="1701165"/>
            <a:ext cx="4781550" cy="47815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（三）影响客户期望的因素</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custDataLst>
              <p:tags r:id="rId2"/>
            </p:custDataLst>
          </p:nvPr>
        </p:nvPicPr>
        <p:blipFill>
          <a:blip r:embed="rId3"/>
          <a:stretch>
            <a:fillRect/>
          </a:stretch>
        </p:blipFill>
        <p:spPr>
          <a:xfrm>
            <a:off x="2639695" y="1590675"/>
            <a:ext cx="6829425" cy="4979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（四）影响客户满意的因素</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9" name="C9F754DE-2CAD-44b6-B708-469DEB6407EB-1" descr="C:/Users/HD/AppData/Local/Temp/wpp.kipKKjwpp"/>
          <p:cNvPicPr>
            <a:picLocks noChangeAspect="1"/>
          </p:cNvPicPr>
          <p:nvPr/>
        </p:nvPicPr>
        <p:blipFill>
          <a:blip r:embed="rId2"/>
          <a:stretch>
            <a:fillRect/>
          </a:stretch>
        </p:blipFill>
        <p:spPr>
          <a:xfrm>
            <a:off x="2342515" y="1628775"/>
            <a:ext cx="7506335" cy="5029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（五）把握客户期望</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
        <p:nvSpPr>
          <p:cNvPr id="7" name="五边形 16"/>
          <p:cNvSpPr/>
          <p:nvPr>
            <p:custDataLst>
              <p:tags r:id="rId2"/>
            </p:custDataLst>
          </p:nvPr>
        </p:nvSpPr>
        <p:spPr>
          <a:xfrm rot="16200000" flipH="1">
            <a:off x="8651766" y="1710209"/>
            <a:ext cx="861512" cy="250681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9" name="五边形 17"/>
          <p:cNvSpPr/>
          <p:nvPr>
            <p:custDataLst>
              <p:tags r:id="rId3"/>
            </p:custDataLst>
          </p:nvPr>
        </p:nvSpPr>
        <p:spPr>
          <a:xfrm rot="16200000" flipH="1">
            <a:off x="8672986" y="4502890"/>
            <a:ext cx="818986" cy="2249461"/>
          </a:xfrm>
          <a:prstGeom prst="homePlat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0" name="任意多边形 18"/>
          <p:cNvSpPr/>
          <p:nvPr>
            <p:custDataLst>
              <p:tags r:id="rId4"/>
            </p:custDataLst>
          </p:nvPr>
        </p:nvSpPr>
        <p:spPr>
          <a:xfrm>
            <a:off x="7957644" y="2529976"/>
            <a:ext cx="2249461" cy="3394722"/>
          </a:xfrm>
          <a:custGeom>
            <a:avLst/>
            <a:gdLst>
              <a:gd name="connsiteX0" fmla="*/ 0 w 2424214"/>
              <a:gd name="connsiteY0" fmla="*/ 0 h 3657136"/>
              <a:gd name="connsiteX1" fmla="*/ 2424214 w 2424214"/>
              <a:gd name="connsiteY1" fmla="*/ 0 h 3657136"/>
              <a:gd name="connsiteX2" fmla="*/ 2424214 w 2424214"/>
              <a:gd name="connsiteY2" fmla="*/ 2775392 h 3657136"/>
              <a:gd name="connsiteX3" fmla="*/ 2424214 w 2424214"/>
              <a:gd name="connsiteY3" fmla="*/ 2838918 h 3657136"/>
              <a:gd name="connsiteX4" fmla="*/ 2424214 w 2424214"/>
              <a:gd name="connsiteY4" fmla="*/ 3216264 h 3657136"/>
              <a:gd name="connsiteX5" fmla="*/ 1212107 w 2424214"/>
              <a:gd name="connsiteY5" fmla="*/ 3657136 h 3657136"/>
              <a:gd name="connsiteX6" fmla="*/ 0 w 2424214"/>
              <a:gd name="connsiteY6" fmla="*/ 3216264 h 3657136"/>
              <a:gd name="connsiteX7" fmla="*/ 0 w 2424214"/>
              <a:gd name="connsiteY7" fmla="*/ 2838918 h 3657136"/>
              <a:gd name="connsiteX8" fmla="*/ 0 w 2424214"/>
              <a:gd name="connsiteY8" fmla="*/ 2775392 h 36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214" h="3657136">
                <a:moveTo>
                  <a:pt x="0" y="0"/>
                </a:moveTo>
                <a:lnTo>
                  <a:pt x="2424214" y="0"/>
                </a:lnTo>
                <a:lnTo>
                  <a:pt x="2424214" y="2775392"/>
                </a:lnTo>
                <a:lnTo>
                  <a:pt x="2424214" y="2838918"/>
                </a:lnTo>
                <a:lnTo>
                  <a:pt x="2424214" y="3216264"/>
                </a:lnTo>
                <a:lnTo>
                  <a:pt x="1212107" y="3657136"/>
                </a:lnTo>
                <a:lnTo>
                  <a:pt x="0" y="3216264"/>
                </a:lnTo>
                <a:lnTo>
                  <a:pt x="0" y="2838918"/>
                </a:lnTo>
                <a:lnTo>
                  <a:pt x="0" y="2775392"/>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1" name="任意多边形 19"/>
          <p:cNvSpPr/>
          <p:nvPr>
            <p:custDataLst>
              <p:tags r:id="rId5"/>
            </p:custDataLst>
          </p:nvPr>
        </p:nvSpPr>
        <p:spPr>
          <a:xfrm flipV="1">
            <a:off x="7829207" y="1886113"/>
            <a:ext cx="2506815" cy="1204650"/>
          </a:xfrm>
          <a:custGeom>
            <a:avLst/>
            <a:gdLst>
              <a:gd name="connsiteX0" fmla="*/ 0 w 2700000"/>
              <a:gd name="connsiteY0" fmla="*/ 1299162 h 1299162"/>
              <a:gd name="connsiteX1" fmla="*/ 2700000 w 2700000"/>
              <a:gd name="connsiteY1" fmla="*/ 1299162 h 1299162"/>
              <a:gd name="connsiteX2" fmla="*/ 2700000 w 2700000"/>
              <a:gd name="connsiteY2" fmla="*/ 982054 h 1299162"/>
              <a:gd name="connsiteX3" fmla="*/ 2700000 w 2700000"/>
              <a:gd name="connsiteY3" fmla="*/ 927772 h 1299162"/>
              <a:gd name="connsiteX4" fmla="*/ 2700000 w 2700000"/>
              <a:gd name="connsiteY4" fmla="*/ 491027 h 1299162"/>
              <a:gd name="connsiteX5" fmla="*/ 1350000 w 2700000"/>
              <a:gd name="connsiteY5" fmla="*/ 0 h 1299162"/>
              <a:gd name="connsiteX6" fmla="*/ 0 w 2700000"/>
              <a:gd name="connsiteY6" fmla="*/ 491027 h 1299162"/>
              <a:gd name="connsiteX7" fmla="*/ 0 w 2700000"/>
              <a:gd name="connsiteY7" fmla="*/ 927772 h 1299162"/>
              <a:gd name="connsiteX8" fmla="*/ 0 w 2700000"/>
              <a:gd name="connsiteY8" fmla="*/ 982054 h 12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0000" h="1299162">
                <a:moveTo>
                  <a:pt x="0" y="1299162"/>
                </a:moveTo>
                <a:lnTo>
                  <a:pt x="2700000" y="1299162"/>
                </a:lnTo>
                <a:lnTo>
                  <a:pt x="2700000" y="982054"/>
                </a:lnTo>
                <a:lnTo>
                  <a:pt x="2700000" y="927772"/>
                </a:lnTo>
                <a:lnTo>
                  <a:pt x="2700000" y="491027"/>
                </a:lnTo>
                <a:lnTo>
                  <a:pt x="1350000" y="0"/>
                </a:lnTo>
                <a:lnTo>
                  <a:pt x="0" y="491027"/>
                </a:lnTo>
                <a:lnTo>
                  <a:pt x="0" y="927772"/>
                </a:lnTo>
                <a:lnTo>
                  <a:pt x="0" y="98205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3" name="五边形 2"/>
          <p:cNvSpPr/>
          <p:nvPr>
            <p:custDataLst>
              <p:tags r:id="rId6"/>
            </p:custDataLst>
          </p:nvPr>
        </p:nvSpPr>
        <p:spPr>
          <a:xfrm rot="16200000" flipH="1">
            <a:off x="2908929" y="1710767"/>
            <a:ext cx="861512" cy="250534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4" name="五边形 3"/>
          <p:cNvSpPr/>
          <p:nvPr>
            <p:custDataLst>
              <p:tags r:id="rId7"/>
            </p:custDataLst>
          </p:nvPr>
        </p:nvSpPr>
        <p:spPr>
          <a:xfrm rot="16200000" flipH="1">
            <a:off x="2931266" y="4502890"/>
            <a:ext cx="818986" cy="2249461"/>
          </a:xfrm>
          <a:prstGeom prst="homePlat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5" name="任意多边形 4"/>
          <p:cNvSpPr/>
          <p:nvPr>
            <p:custDataLst>
              <p:tags r:id="rId8"/>
            </p:custDataLst>
          </p:nvPr>
        </p:nvSpPr>
        <p:spPr>
          <a:xfrm>
            <a:off x="2215924" y="2529976"/>
            <a:ext cx="2249461" cy="3394722"/>
          </a:xfrm>
          <a:custGeom>
            <a:avLst/>
            <a:gdLst>
              <a:gd name="connsiteX0" fmla="*/ 0 w 2424214"/>
              <a:gd name="connsiteY0" fmla="*/ 0 h 3657136"/>
              <a:gd name="connsiteX1" fmla="*/ 2424214 w 2424214"/>
              <a:gd name="connsiteY1" fmla="*/ 0 h 3657136"/>
              <a:gd name="connsiteX2" fmla="*/ 2424214 w 2424214"/>
              <a:gd name="connsiteY2" fmla="*/ 2775392 h 3657136"/>
              <a:gd name="connsiteX3" fmla="*/ 2424214 w 2424214"/>
              <a:gd name="connsiteY3" fmla="*/ 2838918 h 3657136"/>
              <a:gd name="connsiteX4" fmla="*/ 2424214 w 2424214"/>
              <a:gd name="connsiteY4" fmla="*/ 3216264 h 3657136"/>
              <a:gd name="connsiteX5" fmla="*/ 1212107 w 2424214"/>
              <a:gd name="connsiteY5" fmla="*/ 3657136 h 3657136"/>
              <a:gd name="connsiteX6" fmla="*/ 0 w 2424214"/>
              <a:gd name="connsiteY6" fmla="*/ 3216264 h 3657136"/>
              <a:gd name="connsiteX7" fmla="*/ 0 w 2424214"/>
              <a:gd name="connsiteY7" fmla="*/ 2838918 h 3657136"/>
              <a:gd name="connsiteX8" fmla="*/ 0 w 2424214"/>
              <a:gd name="connsiteY8" fmla="*/ 2775392 h 36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214" h="3657136">
                <a:moveTo>
                  <a:pt x="0" y="0"/>
                </a:moveTo>
                <a:lnTo>
                  <a:pt x="2424214" y="0"/>
                </a:lnTo>
                <a:lnTo>
                  <a:pt x="2424214" y="2775392"/>
                </a:lnTo>
                <a:lnTo>
                  <a:pt x="2424214" y="2838918"/>
                </a:lnTo>
                <a:lnTo>
                  <a:pt x="2424214" y="3216264"/>
                </a:lnTo>
                <a:lnTo>
                  <a:pt x="1212107" y="3657136"/>
                </a:lnTo>
                <a:lnTo>
                  <a:pt x="0" y="3216264"/>
                </a:lnTo>
                <a:lnTo>
                  <a:pt x="0" y="2838918"/>
                </a:lnTo>
                <a:lnTo>
                  <a:pt x="0" y="2775392"/>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6" name="任意多边形 5"/>
          <p:cNvSpPr/>
          <p:nvPr>
            <p:custDataLst>
              <p:tags r:id="rId9"/>
            </p:custDataLst>
          </p:nvPr>
        </p:nvSpPr>
        <p:spPr>
          <a:xfrm flipV="1">
            <a:off x="2086928" y="1886113"/>
            <a:ext cx="2505349" cy="1204650"/>
          </a:xfrm>
          <a:custGeom>
            <a:avLst/>
            <a:gdLst>
              <a:gd name="connsiteX0" fmla="*/ 0 w 2700000"/>
              <a:gd name="connsiteY0" fmla="*/ 1299162 h 1299162"/>
              <a:gd name="connsiteX1" fmla="*/ 2700000 w 2700000"/>
              <a:gd name="connsiteY1" fmla="*/ 1299162 h 1299162"/>
              <a:gd name="connsiteX2" fmla="*/ 2700000 w 2700000"/>
              <a:gd name="connsiteY2" fmla="*/ 982054 h 1299162"/>
              <a:gd name="connsiteX3" fmla="*/ 2700000 w 2700000"/>
              <a:gd name="connsiteY3" fmla="*/ 927772 h 1299162"/>
              <a:gd name="connsiteX4" fmla="*/ 2700000 w 2700000"/>
              <a:gd name="connsiteY4" fmla="*/ 491027 h 1299162"/>
              <a:gd name="connsiteX5" fmla="*/ 1350000 w 2700000"/>
              <a:gd name="connsiteY5" fmla="*/ 0 h 1299162"/>
              <a:gd name="connsiteX6" fmla="*/ 0 w 2700000"/>
              <a:gd name="connsiteY6" fmla="*/ 491027 h 1299162"/>
              <a:gd name="connsiteX7" fmla="*/ 0 w 2700000"/>
              <a:gd name="connsiteY7" fmla="*/ 927772 h 1299162"/>
              <a:gd name="connsiteX8" fmla="*/ 0 w 2700000"/>
              <a:gd name="connsiteY8" fmla="*/ 982054 h 12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0000" h="1299162">
                <a:moveTo>
                  <a:pt x="0" y="1299162"/>
                </a:moveTo>
                <a:lnTo>
                  <a:pt x="2700000" y="1299162"/>
                </a:lnTo>
                <a:lnTo>
                  <a:pt x="2700000" y="982054"/>
                </a:lnTo>
                <a:lnTo>
                  <a:pt x="2700000" y="927772"/>
                </a:lnTo>
                <a:lnTo>
                  <a:pt x="2700000" y="491027"/>
                </a:lnTo>
                <a:lnTo>
                  <a:pt x="1350000" y="0"/>
                </a:lnTo>
                <a:lnTo>
                  <a:pt x="0" y="491027"/>
                </a:lnTo>
                <a:lnTo>
                  <a:pt x="0" y="927772"/>
                </a:lnTo>
                <a:lnTo>
                  <a:pt x="0" y="98205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1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custDataLst>
              <p:tags r:id="rId10"/>
            </p:custDataLst>
          </p:nvPr>
        </p:nvSpPr>
        <p:spPr bwMode="auto">
          <a:xfrm>
            <a:off x="2215924" y="3243642"/>
            <a:ext cx="2249461"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R="0" lvl="0" indent="0" algn="ctr" defTabSz="1219200" rtl="0" eaLnBrk="1" fontAlgn="auto" latinLnBrk="0" hangingPunct="1">
              <a:lnSpc>
                <a:spcPct val="100000"/>
              </a:lnSpc>
              <a:spcBef>
                <a:spcPts val="0"/>
              </a:spcBef>
              <a:spcAft>
                <a:spcPts val="0"/>
              </a:spcAft>
              <a:buClrTx/>
              <a:buSzTx/>
              <a:buFont typeface="Arial" panose="020B0604020202020204" pitchFamily="34" charset="0"/>
              <a:buNone/>
            </a:pPr>
            <a:r>
              <a:rPr kumimoji="0" lang="zh-CN" altLang="en-US" sz="24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rPr>
              <a:t>（1）</a:t>
            </a: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endParaRPr>
          </a:p>
          <a:p>
            <a:pPr marR="0" lvl="0" indent="0" algn="ctr" defTabSz="1219200" rtl="0" eaLnBrk="1" fontAlgn="auto" latinLnBrk="0" hangingPunct="1">
              <a:lnSpc>
                <a:spcPct val="100000"/>
              </a:lnSpc>
              <a:spcBef>
                <a:spcPts val="0"/>
              </a:spcBef>
              <a:spcAft>
                <a:spcPts val="0"/>
              </a:spcAft>
              <a:buClrTx/>
              <a:buSzTx/>
              <a:buFont typeface="Arial" panose="020B0604020202020204" pitchFamily="34" charset="0"/>
              <a:buNone/>
            </a:pPr>
            <a:r>
              <a:rPr kumimoji="0" lang="zh-CN" altLang="en-US" sz="24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rPr>
              <a:t>不过度承诺，留有余地地宣传。</a:t>
            </a: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mn-ea"/>
              <a:ea typeface="+mn-ea"/>
              <a:cs typeface="+mn-ea"/>
              <a:sym typeface="+mn-lt"/>
            </a:endParaRPr>
          </a:p>
        </p:txBody>
      </p:sp>
      <p:sp>
        <p:nvSpPr>
          <p:cNvPr id="1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custDataLst>
              <p:tags r:id="rId11"/>
            </p:custDataLst>
          </p:nvPr>
        </p:nvSpPr>
        <p:spPr bwMode="auto">
          <a:xfrm>
            <a:off x="7957644" y="3243642"/>
            <a:ext cx="224946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lvl="0" indent="0" algn="ctr" defTabSz="1219200">
              <a:lnSpc>
                <a:spcPct val="100000"/>
              </a:lnSpc>
              <a:buFont typeface="Arial" panose="020B0604020202020204" pitchFamily="34" charset="0"/>
              <a:buNone/>
            </a:pPr>
            <a:r>
              <a:rPr sz="2400" dirty="0" err="1">
                <a:solidFill>
                  <a:schemeClr val="tx1">
                    <a:lumMod val="75000"/>
                    <a:lumOff val="25000"/>
                  </a:schemeClr>
                </a:solidFill>
                <a:latin typeface="+mn-ea"/>
                <a:ea typeface="+mn-ea"/>
                <a:cs typeface="+mn-ea"/>
                <a:sym typeface="+mn-lt"/>
              </a:rPr>
              <a:t>（3）</a:t>
            </a:r>
            <a:endParaRPr sz="2400" dirty="0" err="1">
              <a:solidFill>
                <a:schemeClr val="tx1">
                  <a:lumMod val="75000"/>
                  <a:lumOff val="25000"/>
                </a:schemeClr>
              </a:solidFill>
              <a:latin typeface="+mn-ea"/>
              <a:ea typeface="+mn-ea"/>
              <a:cs typeface="+mn-ea"/>
              <a:sym typeface="+mn-lt"/>
            </a:endParaRPr>
          </a:p>
          <a:p>
            <a:pPr lvl="0" indent="0" algn="ctr" defTabSz="1219200">
              <a:lnSpc>
                <a:spcPct val="100000"/>
              </a:lnSpc>
              <a:buFont typeface="Arial" panose="020B0604020202020204" pitchFamily="34" charset="0"/>
              <a:buNone/>
            </a:pPr>
            <a:r>
              <a:rPr sz="2400" dirty="0" err="1">
                <a:solidFill>
                  <a:schemeClr val="tx1">
                    <a:lumMod val="75000"/>
                    <a:lumOff val="25000"/>
                  </a:schemeClr>
                </a:solidFill>
                <a:latin typeface="+mn-ea"/>
                <a:ea typeface="+mn-ea"/>
                <a:cs typeface="+mn-ea"/>
                <a:sym typeface="+mn-lt"/>
              </a:rPr>
              <a:t>通过价格、包装、有形展示等来影响客户期望。</a:t>
            </a:r>
            <a:endParaRPr sz="2400" dirty="0" err="1">
              <a:solidFill>
                <a:schemeClr val="tx1">
                  <a:lumMod val="75000"/>
                  <a:lumOff val="25000"/>
                </a:schemeClr>
              </a:solidFill>
              <a:latin typeface="+mn-ea"/>
              <a:ea typeface="+mn-ea"/>
              <a:cs typeface="+mn-ea"/>
              <a:sym typeface="+mn-lt"/>
            </a:endParaRPr>
          </a:p>
        </p:txBody>
      </p:sp>
      <p:sp>
        <p:nvSpPr>
          <p:cNvPr id="19" name="五边形 9"/>
          <p:cNvSpPr/>
          <p:nvPr>
            <p:custDataLst>
              <p:tags r:id="rId12"/>
            </p:custDataLst>
          </p:nvPr>
        </p:nvSpPr>
        <p:spPr>
          <a:xfrm rot="16200000" flipH="1">
            <a:off x="5854059" y="1724169"/>
            <a:ext cx="861512" cy="250534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20" name="五边形 10"/>
          <p:cNvSpPr/>
          <p:nvPr>
            <p:custDataLst>
              <p:tags r:id="rId13"/>
            </p:custDataLst>
          </p:nvPr>
        </p:nvSpPr>
        <p:spPr>
          <a:xfrm rot="16200000" flipH="1">
            <a:off x="5875838" y="4516292"/>
            <a:ext cx="818986" cy="2249461"/>
          </a:xfrm>
          <a:prstGeom prst="homePlat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21" name="任意多边形 11"/>
          <p:cNvSpPr/>
          <p:nvPr>
            <p:custDataLst>
              <p:tags r:id="rId14"/>
            </p:custDataLst>
          </p:nvPr>
        </p:nvSpPr>
        <p:spPr>
          <a:xfrm>
            <a:off x="5160496" y="2542261"/>
            <a:ext cx="2249461" cy="3394722"/>
          </a:xfrm>
          <a:custGeom>
            <a:avLst/>
            <a:gdLst>
              <a:gd name="connsiteX0" fmla="*/ 0 w 2424214"/>
              <a:gd name="connsiteY0" fmla="*/ 0 h 3657136"/>
              <a:gd name="connsiteX1" fmla="*/ 2424214 w 2424214"/>
              <a:gd name="connsiteY1" fmla="*/ 0 h 3657136"/>
              <a:gd name="connsiteX2" fmla="*/ 2424214 w 2424214"/>
              <a:gd name="connsiteY2" fmla="*/ 2775392 h 3657136"/>
              <a:gd name="connsiteX3" fmla="*/ 2424214 w 2424214"/>
              <a:gd name="connsiteY3" fmla="*/ 2838918 h 3657136"/>
              <a:gd name="connsiteX4" fmla="*/ 2424214 w 2424214"/>
              <a:gd name="connsiteY4" fmla="*/ 3216264 h 3657136"/>
              <a:gd name="connsiteX5" fmla="*/ 1212107 w 2424214"/>
              <a:gd name="connsiteY5" fmla="*/ 3657136 h 3657136"/>
              <a:gd name="connsiteX6" fmla="*/ 0 w 2424214"/>
              <a:gd name="connsiteY6" fmla="*/ 3216264 h 3657136"/>
              <a:gd name="connsiteX7" fmla="*/ 0 w 2424214"/>
              <a:gd name="connsiteY7" fmla="*/ 2838918 h 3657136"/>
              <a:gd name="connsiteX8" fmla="*/ 0 w 2424214"/>
              <a:gd name="connsiteY8" fmla="*/ 2775392 h 36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214" h="3657136">
                <a:moveTo>
                  <a:pt x="0" y="0"/>
                </a:moveTo>
                <a:lnTo>
                  <a:pt x="2424214" y="0"/>
                </a:lnTo>
                <a:lnTo>
                  <a:pt x="2424214" y="2775392"/>
                </a:lnTo>
                <a:lnTo>
                  <a:pt x="2424214" y="2838918"/>
                </a:lnTo>
                <a:lnTo>
                  <a:pt x="2424214" y="3216264"/>
                </a:lnTo>
                <a:lnTo>
                  <a:pt x="1212107" y="3657136"/>
                </a:lnTo>
                <a:lnTo>
                  <a:pt x="0" y="3216264"/>
                </a:lnTo>
                <a:lnTo>
                  <a:pt x="0" y="2838918"/>
                </a:lnTo>
                <a:lnTo>
                  <a:pt x="0" y="2775392"/>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50000"/>
              </a:lnSpc>
              <a:spcBef>
                <a:spcPts val="0"/>
              </a:spcBef>
              <a:spcAft>
                <a:spcPts val="0"/>
              </a:spcAft>
              <a:buClrTx/>
              <a:buSzTx/>
              <a:buFontTx/>
              <a:buNone/>
            </a:pPr>
            <a:endParaRPr kumimoji="0" lang="zh-CN" altLang="en-US" sz="1400" b="0" i="0" u="none" strike="noStrike" kern="1200" cap="none" spc="0" normalizeH="0" baseline="0" noProof="1">
              <a:ln>
                <a:noFill/>
              </a:ln>
              <a:solidFill>
                <a:prstClr val="black"/>
              </a:solidFill>
              <a:effectLst/>
              <a:uLnTx/>
              <a:uFillTx/>
              <a:latin typeface="+mn-ea"/>
              <a:cs typeface="+mn-ea"/>
              <a:sym typeface="+mn-lt"/>
            </a:endParaRPr>
          </a:p>
        </p:txBody>
      </p:sp>
      <p:sp>
        <p:nvSpPr>
          <p:cNvPr id="22" name="任意多边形 12"/>
          <p:cNvSpPr/>
          <p:nvPr>
            <p:custDataLst>
              <p:tags r:id="rId15"/>
            </p:custDataLst>
          </p:nvPr>
        </p:nvSpPr>
        <p:spPr>
          <a:xfrm flipV="1">
            <a:off x="5032059" y="1899515"/>
            <a:ext cx="2505349" cy="1204650"/>
          </a:xfrm>
          <a:custGeom>
            <a:avLst/>
            <a:gdLst>
              <a:gd name="connsiteX0" fmla="*/ 0 w 2700000"/>
              <a:gd name="connsiteY0" fmla="*/ 1299162 h 1299162"/>
              <a:gd name="connsiteX1" fmla="*/ 2700000 w 2700000"/>
              <a:gd name="connsiteY1" fmla="*/ 1299162 h 1299162"/>
              <a:gd name="connsiteX2" fmla="*/ 2700000 w 2700000"/>
              <a:gd name="connsiteY2" fmla="*/ 982054 h 1299162"/>
              <a:gd name="connsiteX3" fmla="*/ 2700000 w 2700000"/>
              <a:gd name="connsiteY3" fmla="*/ 927772 h 1299162"/>
              <a:gd name="connsiteX4" fmla="*/ 2700000 w 2700000"/>
              <a:gd name="connsiteY4" fmla="*/ 491027 h 1299162"/>
              <a:gd name="connsiteX5" fmla="*/ 1350000 w 2700000"/>
              <a:gd name="connsiteY5" fmla="*/ 0 h 1299162"/>
              <a:gd name="connsiteX6" fmla="*/ 0 w 2700000"/>
              <a:gd name="connsiteY6" fmla="*/ 491027 h 1299162"/>
              <a:gd name="connsiteX7" fmla="*/ 0 w 2700000"/>
              <a:gd name="connsiteY7" fmla="*/ 927772 h 1299162"/>
              <a:gd name="connsiteX8" fmla="*/ 0 w 2700000"/>
              <a:gd name="connsiteY8" fmla="*/ 982054 h 12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0000" h="1299162">
                <a:moveTo>
                  <a:pt x="0" y="1299162"/>
                </a:moveTo>
                <a:lnTo>
                  <a:pt x="2700000" y="1299162"/>
                </a:lnTo>
                <a:lnTo>
                  <a:pt x="2700000" y="982054"/>
                </a:lnTo>
                <a:lnTo>
                  <a:pt x="2700000" y="927772"/>
                </a:lnTo>
                <a:lnTo>
                  <a:pt x="2700000" y="491027"/>
                </a:lnTo>
                <a:lnTo>
                  <a:pt x="1350000" y="0"/>
                </a:lnTo>
                <a:lnTo>
                  <a:pt x="0" y="491027"/>
                </a:lnTo>
                <a:lnTo>
                  <a:pt x="0" y="927772"/>
                </a:lnTo>
                <a:lnTo>
                  <a:pt x="0" y="98205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1219200" rtl="0" eaLnBrk="1" fontAlgn="auto" latinLnBrk="0" hangingPunct="1">
              <a:lnSpc>
                <a:spcPct val="100000"/>
              </a:lnSpc>
              <a:spcBef>
                <a:spcPts val="0"/>
              </a:spcBef>
              <a:spcAft>
                <a:spcPts val="0"/>
              </a:spcAft>
              <a:buClrTx/>
              <a:buSzTx/>
              <a:buFontTx/>
              <a:buNone/>
            </a:pPr>
            <a:endParaRPr kumimoji="0" lang="zh-CN" altLang="en-US" sz="1865" b="0" i="0" u="none" strike="noStrike" kern="1200" cap="none" spc="0" normalizeH="0" baseline="0" noProof="1">
              <a:ln>
                <a:noFill/>
              </a:ln>
              <a:solidFill>
                <a:prstClr val="white"/>
              </a:solidFill>
              <a:effectLst/>
              <a:uLnTx/>
              <a:uFillTx/>
              <a:latin typeface="+mn-ea"/>
              <a:cs typeface="+mn-ea"/>
              <a:sym typeface="+mn-lt"/>
            </a:endParaRPr>
          </a:p>
        </p:txBody>
      </p:sp>
      <p:sp>
        <p:nvSpPr>
          <p:cNvPr id="30"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custDataLst>
              <p:tags r:id="rId16"/>
            </p:custDataLst>
          </p:nvPr>
        </p:nvSpPr>
        <p:spPr bwMode="auto">
          <a:xfrm>
            <a:off x="5160496" y="3256486"/>
            <a:ext cx="2249461"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lvl="0" indent="0" algn="ctr" defTabSz="1219200">
              <a:lnSpc>
                <a:spcPct val="100000"/>
              </a:lnSpc>
              <a:buFont typeface="Arial" panose="020B0604020202020204" pitchFamily="34" charset="0"/>
              <a:buNone/>
            </a:pPr>
            <a:r>
              <a:rPr lang="zh-CN" altLang="en-US" sz="2400" dirty="0">
                <a:solidFill>
                  <a:schemeClr val="tx1">
                    <a:lumMod val="75000"/>
                    <a:lumOff val="25000"/>
                  </a:schemeClr>
                </a:solidFill>
                <a:latin typeface="+mn-ea"/>
                <a:ea typeface="+mn-ea"/>
                <a:cs typeface="+mn-ea"/>
                <a:sym typeface="+mn-lt"/>
              </a:rPr>
              <a:t>（2）</a:t>
            </a:r>
            <a:endParaRPr lang="zh-CN" altLang="en-US" sz="2400" dirty="0">
              <a:solidFill>
                <a:schemeClr val="tx1">
                  <a:lumMod val="75000"/>
                  <a:lumOff val="25000"/>
                </a:schemeClr>
              </a:solidFill>
              <a:latin typeface="+mn-ea"/>
              <a:ea typeface="+mn-ea"/>
              <a:cs typeface="+mn-ea"/>
              <a:sym typeface="+mn-lt"/>
            </a:endParaRPr>
          </a:p>
          <a:p>
            <a:pPr lvl="0" indent="0" algn="ctr" defTabSz="1219200">
              <a:lnSpc>
                <a:spcPct val="100000"/>
              </a:lnSpc>
              <a:buFont typeface="Arial" panose="020B0604020202020204" pitchFamily="34" charset="0"/>
              <a:buNone/>
            </a:pPr>
            <a:r>
              <a:rPr lang="zh-CN" altLang="en-US" sz="2400" dirty="0">
                <a:solidFill>
                  <a:schemeClr val="tx1">
                    <a:lumMod val="75000"/>
                    <a:lumOff val="25000"/>
                  </a:schemeClr>
                </a:solidFill>
                <a:latin typeface="+mn-ea"/>
                <a:ea typeface="+mn-ea"/>
                <a:cs typeface="+mn-ea"/>
                <a:sym typeface="+mn-lt"/>
              </a:rPr>
              <a:t>以当前的努力培养良好的客户期望。</a:t>
            </a:r>
            <a:endParaRPr lang="zh-CN" altLang="en-US" sz="2400" dirty="0">
              <a:solidFill>
                <a:schemeClr val="tx1">
                  <a:lumMod val="75000"/>
                  <a:lumOff val="25000"/>
                </a:schemeClr>
              </a:solidFill>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nvSpPr>
        <p:spPr>
          <a:xfrm>
            <a:off x="396240" y="1095375"/>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二、客户关系的挽留</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
            </p:custDataLst>
          </p:nvPr>
        </p:nvSpPr>
        <p:spPr>
          <a:xfrm>
            <a:off x="396240" y="184531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（一）客户流失的原因</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8" name="图片 7"/>
          <p:cNvPicPr>
            <a:picLocks noChangeAspect="1"/>
          </p:cNvPicPr>
          <p:nvPr>
            <p:custDataLst>
              <p:tags r:id="rId2"/>
            </p:custDataLst>
          </p:nvPr>
        </p:nvPicPr>
        <p:blipFill>
          <a:blip r:embed="rId3"/>
          <a:stretch>
            <a:fillRect/>
          </a:stretch>
        </p:blipFill>
        <p:spPr>
          <a:xfrm>
            <a:off x="2624455" y="2925445"/>
            <a:ext cx="6943725" cy="15716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（二）如何挽救客户关系</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custDataLst>
              <p:tags r:id="rId2"/>
            </p:custDataLst>
          </p:nvPr>
        </p:nvPicPr>
        <p:blipFill>
          <a:blip r:embed="rId3"/>
          <a:stretch>
            <a:fillRect/>
          </a:stretch>
        </p:blipFill>
        <p:spPr>
          <a:xfrm>
            <a:off x="857250" y="2276475"/>
            <a:ext cx="10477500" cy="2305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（三）如何看待客户流失</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pic>
        <p:nvPicPr>
          <p:cNvPr id="8" name="图片 7"/>
          <p:cNvPicPr>
            <a:picLocks noChangeAspect="1"/>
          </p:cNvPicPr>
          <p:nvPr>
            <p:custDataLst>
              <p:tags r:id="rId2"/>
            </p:custDataLst>
          </p:nvPr>
        </p:nvPicPr>
        <p:blipFill>
          <a:blip r:embed="rId3"/>
          <a:stretch>
            <a:fillRect/>
          </a:stretch>
        </p:blipFill>
        <p:spPr>
          <a:xfrm>
            <a:off x="1343660" y="1917065"/>
            <a:ext cx="9315450" cy="3219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56565" y="-315595"/>
            <a:ext cx="7053580" cy="1410335"/>
            <a:chOff x="-719" y="-497"/>
            <a:chExt cx="11108" cy="2221"/>
          </a:xfrm>
        </p:grpSpPr>
        <p:grpSp>
          <p:nvGrpSpPr>
            <p:cNvPr id="2" name="组合 1"/>
            <p:cNvGrpSpPr/>
            <p:nvPr/>
          </p:nvGrpSpPr>
          <p:grpSpPr>
            <a:xfrm>
              <a:off x="1549" y="347"/>
              <a:ext cx="8840" cy="1199"/>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（四）挽回流失客户的策略</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
        <p:nvSpPr>
          <p:cNvPr id="17" name="矩形: 圆角 20"/>
          <p:cNvSpPr>
            <a:spLocks noChangeAspect="1"/>
          </p:cNvSpPr>
          <p:nvPr>
            <p:custDataLst>
              <p:tags r:id="rId2"/>
            </p:custDataLst>
          </p:nvPr>
        </p:nvSpPr>
        <p:spPr>
          <a:xfrm rot="2700000">
            <a:off x="7696448" y="4069453"/>
            <a:ext cx="1804018" cy="1804018"/>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18" name="矩形: 圆角 23"/>
          <p:cNvSpPr>
            <a:spLocks noChangeAspect="1"/>
          </p:cNvSpPr>
          <p:nvPr>
            <p:custDataLst>
              <p:tags r:id="rId3"/>
            </p:custDataLst>
          </p:nvPr>
        </p:nvSpPr>
        <p:spPr>
          <a:xfrm rot="2700000">
            <a:off x="5791789" y="2402781"/>
            <a:ext cx="2030058" cy="2030058"/>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19" name="矩形: 圆角 19"/>
          <p:cNvSpPr>
            <a:spLocks noChangeAspect="1"/>
          </p:cNvSpPr>
          <p:nvPr>
            <p:custDataLst>
              <p:tags r:id="rId4"/>
            </p:custDataLst>
          </p:nvPr>
        </p:nvSpPr>
        <p:spPr>
          <a:xfrm rot="2700000">
            <a:off x="4099183" y="4069453"/>
            <a:ext cx="1804018" cy="1804018"/>
          </a:xfrm>
          <a:prstGeom prst="roundRect">
            <a:avLst>
              <a:gd name="adj" fmla="val 14848"/>
            </a:avLst>
          </a:prstGeom>
          <a:noFill/>
          <a:ln w="22225" cap="flat">
            <a:gradFill flip="none" rotWithShape="1">
              <a:gsLst>
                <a:gs pos="0">
                  <a:schemeClr val="accent1">
                    <a:alpha val="11000"/>
                  </a:schemeClr>
                </a:gs>
                <a:gs pos="100000">
                  <a:schemeClr val="accent1">
                    <a:alpha val="0"/>
                  </a:schemeClr>
                </a:gs>
              </a:gsLst>
              <a:lin ang="16200000" scaled="1"/>
              <a:tileRect/>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2" name="矩形: 圆角 2"/>
          <p:cNvSpPr>
            <a:spLocks noChangeAspect="1"/>
          </p:cNvSpPr>
          <p:nvPr>
            <p:custDataLst>
              <p:tags r:id="rId5"/>
            </p:custDataLst>
          </p:nvPr>
        </p:nvSpPr>
        <p:spPr>
          <a:xfrm rot="2700000">
            <a:off x="2187658" y="3205987"/>
            <a:ext cx="2030058" cy="203005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3" name="矩形: 圆角 11"/>
          <p:cNvSpPr>
            <a:spLocks noChangeAspect="1"/>
          </p:cNvSpPr>
          <p:nvPr>
            <p:custDataLst>
              <p:tags r:id="rId6"/>
            </p:custDataLst>
          </p:nvPr>
        </p:nvSpPr>
        <p:spPr>
          <a:xfrm rot="2700000">
            <a:off x="3986291" y="2395153"/>
            <a:ext cx="2030058" cy="2030058"/>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5" name="矩形: 圆角 12"/>
          <p:cNvSpPr>
            <a:spLocks noChangeAspect="1"/>
          </p:cNvSpPr>
          <p:nvPr>
            <p:custDataLst>
              <p:tags r:id="rId7"/>
            </p:custDataLst>
          </p:nvPr>
        </p:nvSpPr>
        <p:spPr>
          <a:xfrm rot="2700000">
            <a:off x="5791789" y="3205987"/>
            <a:ext cx="2030058" cy="2030058"/>
          </a:xfrm>
          <a:prstGeom prst="roundRect">
            <a:avLst>
              <a:gd name="adj" fmla="val 14848"/>
            </a:avLst>
          </a:pr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6" name="矩形: 圆角 13"/>
          <p:cNvSpPr>
            <a:spLocks noChangeAspect="1"/>
          </p:cNvSpPr>
          <p:nvPr>
            <p:custDataLst>
              <p:tags r:id="rId8"/>
            </p:custDataLst>
          </p:nvPr>
        </p:nvSpPr>
        <p:spPr>
          <a:xfrm rot="2700000">
            <a:off x="7583557" y="2395153"/>
            <a:ext cx="2030058" cy="2030058"/>
          </a:xfrm>
          <a:prstGeom prst="roundRect">
            <a:avLst>
              <a:gd name="adj" fmla="val 14848"/>
            </a:avLst>
          </a:pr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7" name="任意多边形: 形状 32"/>
          <p:cNvSpPr/>
          <p:nvPr>
            <p:custDataLst>
              <p:tags r:id="rId9"/>
            </p:custDataLst>
          </p:nvPr>
        </p:nvSpPr>
        <p:spPr>
          <a:xfrm>
            <a:off x="8468381" y="3838331"/>
            <a:ext cx="260426" cy="260427"/>
          </a:xfrm>
          <a:custGeom>
            <a:avLst/>
            <a:gdLst>
              <a:gd name="connsiteX0" fmla="*/ 216236 w 216800"/>
              <a:gd name="connsiteY0" fmla="*/ 137858 h 216801"/>
              <a:gd name="connsiteX1" fmla="*/ 216004 w 216800"/>
              <a:gd name="connsiteY1" fmla="*/ 144612 h 216801"/>
              <a:gd name="connsiteX2" fmla="*/ 213679 w 216800"/>
              <a:gd name="connsiteY2" fmla="*/ 152646 h 216801"/>
              <a:gd name="connsiteX3" fmla="*/ 209726 w 216800"/>
              <a:gd name="connsiteY3" fmla="*/ 159981 h 216801"/>
              <a:gd name="connsiteX4" fmla="*/ 204611 w 216800"/>
              <a:gd name="connsiteY4" fmla="*/ 164638 h 216801"/>
              <a:gd name="connsiteX5" fmla="*/ 199728 w 216800"/>
              <a:gd name="connsiteY5" fmla="*/ 166036 h 216801"/>
              <a:gd name="connsiteX6" fmla="*/ 195078 w 216800"/>
              <a:gd name="connsiteY6" fmla="*/ 165104 h 216801"/>
              <a:gd name="connsiteX7" fmla="*/ 189265 w 216800"/>
              <a:gd name="connsiteY7" fmla="*/ 163823 h 216801"/>
              <a:gd name="connsiteX8" fmla="*/ 182173 w 216800"/>
              <a:gd name="connsiteY8" fmla="*/ 163590 h 216801"/>
              <a:gd name="connsiteX9" fmla="*/ 174966 w 216800"/>
              <a:gd name="connsiteY9" fmla="*/ 165104 h 216801"/>
              <a:gd name="connsiteX10" fmla="*/ 168804 w 216800"/>
              <a:gd name="connsiteY10" fmla="*/ 169063 h 216801"/>
              <a:gd name="connsiteX11" fmla="*/ 162293 w 216800"/>
              <a:gd name="connsiteY11" fmla="*/ 182336 h 216801"/>
              <a:gd name="connsiteX12" fmla="*/ 164386 w 216800"/>
              <a:gd name="connsiteY12" fmla="*/ 196542 h 216801"/>
              <a:gd name="connsiteX13" fmla="*/ 163688 w 216800"/>
              <a:gd name="connsiteY13" fmla="*/ 205856 h 216801"/>
              <a:gd name="connsiteX14" fmla="*/ 159271 w 216800"/>
              <a:gd name="connsiteY14" fmla="*/ 209698 h 216801"/>
              <a:gd name="connsiteX15" fmla="*/ 152644 w 216800"/>
              <a:gd name="connsiteY15" fmla="*/ 213307 h 216801"/>
              <a:gd name="connsiteX16" fmla="*/ 145087 w 216800"/>
              <a:gd name="connsiteY16" fmla="*/ 215870 h 216801"/>
              <a:gd name="connsiteX17" fmla="*/ 138112 w 216800"/>
              <a:gd name="connsiteY17" fmla="*/ 216802 h 216801"/>
              <a:gd name="connsiteX18" fmla="*/ 134159 w 216800"/>
              <a:gd name="connsiteY18" fmla="*/ 215171 h 216801"/>
              <a:gd name="connsiteX19" fmla="*/ 131602 w 216800"/>
              <a:gd name="connsiteY19" fmla="*/ 211679 h 216801"/>
              <a:gd name="connsiteX20" fmla="*/ 131369 w 216800"/>
              <a:gd name="connsiteY20" fmla="*/ 211679 h 216801"/>
              <a:gd name="connsiteX21" fmla="*/ 122650 w 216800"/>
              <a:gd name="connsiteY21" fmla="*/ 199219 h 216801"/>
              <a:gd name="connsiteX22" fmla="*/ 108350 w 216800"/>
              <a:gd name="connsiteY22" fmla="*/ 193979 h 216801"/>
              <a:gd name="connsiteX23" fmla="*/ 94051 w 216800"/>
              <a:gd name="connsiteY23" fmla="*/ 199219 h 216801"/>
              <a:gd name="connsiteX24" fmla="*/ 85099 w 216800"/>
              <a:gd name="connsiteY24" fmla="*/ 211444 h 216801"/>
              <a:gd name="connsiteX25" fmla="*/ 81611 w 216800"/>
              <a:gd name="connsiteY25" fmla="*/ 215520 h 216801"/>
              <a:gd name="connsiteX26" fmla="*/ 76496 w 216800"/>
              <a:gd name="connsiteY26" fmla="*/ 216802 h 216801"/>
              <a:gd name="connsiteX27" fmla="*/ 69172 w 216800"/>
              <a:gd name="connsiteY27" fmla="*/ 215636 h 216801"/>
              <a:gd name="connsiteX28" fmla="*/ 61034 w 216800"/>
              <a:gd name="connsiteY28" fmla="*/ 212725 h 216801"/>
              <a:gd name="connsiteX29" fmla="*/ 53710 w 216800"/>
              <a:gd name="connsiteY29" fmla="*/ 208651 h 216801"/>
              <a:gd name="connsiteX30" fmla="*/ 48827 w 216800"/>
              <a:gd name="connsiteY30" fmla="*/ 203993 h 216801"/>
              <a:gd name="connsiteX31" fmla="*/ 47548 w 216800"/>
              <a:gd name="connsiteY31" fmla="*/ 200151 h 216801"/>
              <a:gd name="connsiteX32" fmla="*/ 49292 w 216800"/>
              <a:gd name="connsiteY32" fmla="*/ 193979 h 216801"/>
              <a:gd name="connsiteX33" fmla="*/ 51268 w 216800"/>
              <a:gd name="connsiteY33" fmla="*/ 181754 h 216801"/>
              <a:gd name="connsiteX34" fmla="*/ 45339 w 216800"/>
              <a:gd name="connsiteY34" fmla="*/ 169063 h 216801"/>
              <a:gd name="connsiteX35" fmla="*/ 37434 w 216800"/>
              <a:gd name="connsiteY35" fmla="*/ 164522 h 216801"/>
              <a:gd name="connsiteX36" fmla="*/ 28598 w 216800"/>
              <a:gd name="connsiteY36" fmla="*/ 163707 h 216801"/>
              <a:gd name="connsiteX37" fmla="*/ 18600 w 216800"/>
              <a:gd name="connsiteY37" fmla="*/ 165570 h 216801"/>
              <a:gd name="connsiteX38" fmla="*/ 12090 w 216800"/>
              <a:gd name="connsiteY38" fmla="*/ 165104 h 216801"/>
              <a:gd name="connsiteX39" fmla="*/ 7323 w 216800"/>
              <a:gd name="connsiteY39" fmla="*/ 160796 h 216801"/>
              <a:gd name="connsiteX40" fmla="*/ 3371 w 216800"/>
              <a:gd name="connsiteY40" fmla="*/ 153344 h 216801"/>
              <a:gd name="connsiteX41" fmla="*/ 696 w 216800"/>
              <a:gd name="connsiteY41" fmla="*/ 144961 h 216801"/>
              <a:gd name="connsiteX42" fmla="*/ 231 w 216800"/>
              <a:gd name="connsiteY42" fmla="*/ 137858 h 216801"/>
              <a:gd name="connsiteX43" fmla="*/ 4882 w 216800"/>
              <a:gd name="connsiteY43" fmla="*/ 131338 h 216801"/>
              <a:gd name="connsiteX44" fmla="*/ 17437 w 216800"/>
              <a:gd name="connsiteY44" fmla="*/ 122140 h 216801"/>
              <a:gd name="connsiteX45" fmla="*/ 23018 w 216800"/>
              <a:gd name="connsiteY45" fmla="*/ 107818 h 216801"/>
              <a:gd name="connsiteX46" fmla="*/ 17437 w 216800"/>
              <a:gd name="connsiteY46" fmla="*/ 93613 h 216801"/>
              <a:gd name="connsiteX47" fmla="*/ 4882 w 216800"/>
              <a:gd name="connsiteY47" fmla="*/ 84764 h 216801"/>
              <a:gd name="connsiteX48" fmla="*/ 1394 w 216800"/>
              <a:gd name="connsiteY48" fmla="*/ 81388 h 216801"/>
              <a:gd name="connsiteX49" fmla="*/ -1 w 216800"/>
              <a:gd name="connsiteY49" fmla="*/ 75915 h 216801"/>
              <a:gd name="connsiteX50" fmla="*/ 929 w 216800"/>
              <a:gd name="connsiteY50" fmla="*/ 69162 h 216801"/>
              <a:gd name="connsiteX51" fmla="*/ 3371 w 216800"/>
              <a:gd name="connsiteY51" fmla="*/ 61943 h 216801"/>
              <a:gd name="connsiteX52" fmla="*/ 6858 w 216800"/>
              <a:gd name="connsiteY52" fmla="*/ 55539 h 216801"/>
              <a:gd name="connsiteX53" fmla="*/ 11160 w 216800"/>
              <a:gd name="connsiteY53" fmla="*/ 51231 h 216801"/>
              <a:gd name="connsiteX54" fmla="*/ 14764 w 216800"/>
              <a:gd name="connsiteY54" fmla="*/ 50300 h 216801"/>
              <a:gd name="connsiteX55" fmla="*/ 18600 w 216800"/>
              <a:gd name="connsiteY55" fmla="*/ 51231 h 216801"/>
              <a:gd name="connsiteX56" fmla="*/ 33132 w 216800"/>
              <a:gd name="connsiteY56" fmla="*/ 52978 h 216801"/>
              <a:gd name="connsiteX57" fmla="*/ 46502 w 216800"/>
              <a:gd name="connsiteY57" fmla="*/ 46341 h 216801"/>
              <a:gd name="connsiteX58" fmla="*/ 50571 w 216800"/>
              <a:gd name="connsiteY58" fmla="*/ 39471 h 216801"/>
              <a:gd name="connsiteX59" fmla="*/ 52198 w 216800"/>
              <a:gd name="connsiteY59" fmla="*/ 31437 h 216801"/>
              <a:gd name="connsiteX60" fmla="*/ 52198 w 216800"/>
              <a:gd name="connsiteY60" fmla="*/ 24218 h 216801"/>
              <a:gd name="connsiteX61" fmla="*/ 51617 w 216800"/>
              <a:gd name="connsiteY61" fmla="*/ 19561 h 216801"/>
              <a:gd name="connsiteX62" fmla="*/ 50803 w 216800"/>
              <a:gd name="connsiteY62" fmla="*/ 16301 h 216801"/>
              <a:gd name="connsiteX63" fmla="*/ 51152 w 216800"/>
              <a:gd name="connsiteY63" fmla="*/ 13041 h 216801"/>
              <a:gd name="connsiteX64" fmla="*/ 56151 w 216800"/>
              <a:gd name="connsiteY64" fmla="*/ 7335 h 216801"/>
              <a:gd name="connsiteX65" fmla="*/ 63940 w 216800"/>
              <a:gd name="connsiteY65" fmla="*/ 3260 h 216801"/>
              <a:gd name="connsiteX66" fmla="*/ 72078 w 216800"/>
              <a:gd name="connsiteY66" fmla="*/ 815 h 216801"/>
              <a:gd name="connsiteX67" fmla="*/ 78356 w 216800"/>
              <a:gd name="connsiteY67" fmla="*/ 0 h 216801"/>
              <a:gd name="connsiteX68" fmla="*/ 83123 w 216800"/>
              <a:gd name="connsiteY68" fmla="*/ 1980 h 216801"/>
              <a:gd name="connsiteX69" fmla="*/ 85564 w 216800"/>
              <a:gd name="connsiteY69" fmla="*/ 6055 h 216801"/>
              <a:gd name="connsiteX70" fmla="*/ 93934 w 216800"/>
              <a:gd name="connsiteY70" fmla="*/ 17116 h 216801"/>
              <a:gd name="connsiteX71" fmla="*/ 107653 w 216800"/>
              <a:gd name="connsiteY71" fmla="*/ 21890 h 216801"/>
              <a:gd name="connsiteX72" fmla="*/ 122069 w 216800"/>
              <a:gd name="connsiteY72" fmla="*/ 17349 h 216801"/>
              <a:gd name="connsiteX73" fmla="*/ 130904 w 216800"/>
              <a:gd name="connsiteY73" fmla="*/ 5822 h 216801"/>
              <a:gd name="connsiteX74" fmla="*/ 133811 w 216800"/>
              <a:gd name="connsiteY74" fmla="*/ 1980 h 216801"/>
              <a:gd name="connsiteX75" fmla="*/ 137879 w 216800"/>
              <a:gd name="connsiteY75" fmla="*/ 0 h 216801"/>
              <a:gd name="connsiteX76" fmla="*/ 144971 w 216800"/>
              <a:gd name="connsiteY76" fmla="*/ 931 h 216801"/>
              <a:gd name="connsiteX77" fmla="*/ 152528 w 216800"/>
              <a:gd name="connsiteY77" fmla="*/ 3493 h 216801"/>
              <a:gd name="connsiteX78" fmla="*/ 159387 w 216800"/>
              <a:gd name="connsiteY78" fmla="*/ 7685 h 216801"/>
              <a:gd name="connsiteX79" fmla="*/ 164386 w 216800"/>
              <a:gd name="connsiteY79" fmla="*/ 13273 h 216801"/>
              <a:gd name="connsiteX80" fmla="*/ 165083 w 216800"/>
              <a:gd name="connsiteY80" fmla="*/ 17349 h 216801"/>
              <a:gd name="connsiteX81" fmla="*/ 164153 w 216800"/>
              <a:gd name="connsiteY81" fmla="*/ 20493 h 216801"/>
              <a:gd name="connsiteX82" fmla="*/ 162293 w 216800"/>
              <a:gd name="connsiteY82" fmla="*/ 34697 h 216801"/>
              <a:gd name="connsiteX83" fmla="*/ 169036 w 216800"/>
              <a:gd name="connsiteY83" fmla="*/ 47738 h 216801"/>
              <a:gd name="connsiteX84" fmla="*/ 182755 w 216800"/>
              <a:gd name="connsiteY84" fmla="*/ 53909 h 216801"/>
              <a:gd name="connsiteX85" fmla="*/ 197869 w 216800"/>
              <a:gd name="connsiteY85" fmla="*/ 51231 h 216801"/>
              <a:gd name="connsiteX86" fmla="*/ 202402 w 216800"/>
              <a:gd name="connsiteY86" fmla="*/ 50300 h 216801"/>
              <a:gd name="connsiteX87" fmla="*/ 206935 w 216800"/>
              <a:gd name="connsiteY87" fmla="*/ 52395 h 216801"/>
              <a:gd name="connsiteX88" fmla="*/ 213097 w 216800"/>
              <a:gd name="connsiteY88" fmla="*/ 62292 h 216801"/>
              <a:gd name="connsiteX89" fmla="*/ 216701 w 216800"/>
              <a:gd name="connsiteY89" fmla="*/ 75682 h 216801"/>
              <a:gd name="connsiteX90" fmla="*/ 215424 w 216800"/>
              <a:gd name="connsiteY90" fmla="*/ 81853 h 216801"/>
              <a:gd name="connsiteX91" fmla="*/ 211818 w 216800"/>
              <a:gd name="connsiteY91" fmla="*/ 84764 h 216801"/>
              <a:gd name="connsiteX92" fmla="*/ 199496 w 216800"/>
              <a:gd name="connsiteY92" fmla="*/ 93730 h 216801"/>
              <a:gd name="connsiteX93" fmla="*/ 194380 w 216800"/>
              <a:gd name="connsiteY93" fmla="*/ 108284 h 216801"/>
              <a:gd name="connsiteX94" fmla="*/ 198681 w 216800"/>
              <a:gd name="connsiteY94" fmla="*/ 122140 h 216801"/>
              <a:gd name="connsiteX95" fmla="*/ 209959 w 216800"/>
              <a:gd name="connsiteY95" fmla="*/ 130639 h 216801"/>
              <a:gd name="connsiteX96" fmla="*/ 212748 w 216800"/>
              <a:gd name="connsiteY96" fmla="*/ 132502 h 216801"/>
              <a:gd name="connsiteX97" fmla="*/ 216236 w 216800"/>
              <a:gd name="connsiteY97" fmla="*/ 137858 h 216801"/>
              <a:gd name="connsiteX98" fmla="*/ 108118 w 216800"/>
              <a:gd name="connsiteY98" fmla="*/ 158816 h 216801"/>
              <a:gd name="connsiteX99" fmla="*/ 127881 w 216800"/>
              <a:gd name="connsiteY99" fmla="*/ 154858 h 216801"/>
              <a:gd name="connsiteX100" fmla="*/ 144041 w 216800"/>
              <a:gd name="connsiteY100" fmla="*/ 143913 h 216801"/>
              <a:gd name="connsiteX101" fmla="*/ 154853 w 216800"/>
              <a:gd name="connsiteY101" fmla="*/ 127729 h 216801"/>
              <a:gd name="connsiteX102" fmla="*/ 158805 w 216800"/>
              <a:gd name="connsiteY102" fmla="*/ 108051 h 216801"/>
              <a:gd name="connsiteX103" fmla="*/ 154853 w 216800"/>
              <a:gd name="connsiteY103" fmla="*/ 88374 h 216801"/>
              <a:gd name="connsiteX104" fmla="*/ 144041 w 216800"/>
              <a:gd name="connsiteY104" fmla="*/ 72306 h 216801"/>
              <a:gd name="connsiteX105" fmla="*/ 127881 w 216800"/>
              <a:gd name="connsiteY105" fmla="*/ 61477 h 216801"/>
              <a:gd name="connsiteX106" fmla="*/ 108118 w 216800"/>
              <a:gd name="connsiteY106" fmla="*/ 57519 h 216801"/>
              <a:gd name="connsiteX107" fmla="*/ 88470 w 216800"/>
              <a:gd name="connsiteY107" fmla="*/ 61477 h 216801"/>
              <a:gd name="connsiteX108" fmla="*/ 72427 w 216800"/>
              <a:gd name="connsiteY108" fmla="*/ 72306 h 216801"/>
              <a:gd name="connsiteX109" fmla="*/ 61615 w 216800"/>
              <a:gd name="connsiteY109" fmla="*/ 88374 h 216801"/>
              <a:gd name="connsiteX110" fmla="*/ 57662 w 216800"/>
              <a:gd name="connsiteY110" fmla="*/ 108051 h 216801"/>
              <a:gd name="connsiteX111" fmla="*/ 61615 w 216800"/>
              <a:gd name="connsiteY111" fmla="*/ 127729 h 216801"/>
              <a:gd name="connsiteX112" fmla="*/ 72427 w 216800"/>
              <a:gd name="connsiteY112" fmla="*/ 143913 h 216801"/>
              <a:gd name="connsiteX113" fmla="*/ 88470 w 216800"/>
              <a:gd name="connsiteY113" fmla="*/ 154858 h 216801"/>
              <a:gd name="connsiteX114" fmla="*/ 108118 w 216800"/>
              <a:gd name="connsiteY114" fmla="*/ 158816 h 21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6800" h="216801">
                <a:moveTo>
                  <a:pt x="216236" y="137858"/>
                </a:moveTo>
                <a:cubicBezTo>
                  <a:pt x="216547" y="139721"/>
                  <a:pt x="216471" y="141972"/>
                  <a:pt x="216004" y="144612"/>
                </a:cubicBezTo>
                <a:cubicBezTo>
                  <a:pt x="215539" y="147251"/>
                  <a:pt x="214765" y="149929"/>
                  <a:pt x="213679" y="152646"/>
                </a:cubicBezTo>
                <a:cubicBezTo>
                  <a:pt x="212594" y="155362"/>
                  <a:pt x="211277" y="157808"/>
                  <a:pt x="209726" y="159981"/>
                </a:cubicBezTo>
                <a:cubicBezTo>
                  <a:pt x="208175" y="162154"/>
                  <a:pt x="206470" y="163707"/>
                  <a:pt x="204611" y="164638"/>
                </a:cubicBezTo>
                <a:cubicBezTo>
                  <a:pt x="202750" y="165570"/>
                  <a:pt x="201123" y="166036"/>
                  <a:pt x="199728" y="166036"/>
                </a:cubicBezTo>
                <a:cubicBezTo>
                  <a:pt x="198334" y="166036"/>
                  <a:pt x="196783" y="165725"/>
                  <a:pt x="195078" y="165104"/>
                </a:cubicBezTo>
                <a:cubicBezTo>
                  <a:pt x="193527" y="164638"/>
                  <a:pt x="191589" y="164211"/>
                  <a:pt x="189265" y="163823"/>
                </a:cubicBezTo>
                <a:cubicBezTo>
                  <a:pt x="186939" y="163435"/>
                  <a:pt x="184575" y="163358"/>
                  <a:pt x="182173" y="163590"/>
                </a:cubicBezTo>
                <a:cubicBezTo>
                  <a:pt x="179771" y="163823"/>
                  <a:pt x="177368" y="164328"/>
                  <a:pt x="174966" y="165104"/>
                </a:cubicBezTo>
                <a:cubicBezTo>
                  <a:pt x="172563" y="165880"/>
                  <a:pt x="170509" y="167200"/>
                  <a:pt x="168804" y="169063"/>
                </a:cubicBezTo>
                <a:cubicBezTo>
                  <a:pt x="165083" y="172944"/>
                  <a:pt x="162913" y="177369"/>
                  <a:pt x="162293" y="182336"/>
                </a:cubicBezTo>
                <a:cubicBezTo>
                  <a:pt x="161673" y="187303"/>
                  <a:pt x="162371" y="192039"/>
                  <a:pt x="164386" y="196542"/>
                </a:cubicBezTo>
                <a:cubicBezTo>
                  <a:pt x="165936" y="199645"/>
                  <a:pt x="165704" y="202751"/>
                  <a:pt x="163688" y="205856"/>
                </a:cubicBezTo>
                <a:cubicBezTo>
                  <a:pt x="162758" y="207098"/>
                  <a:pt x="161286" y="208380"/>
                  <a:pt x="159271" y="209698"/>
                </a:cubicBezTo>
                <a:cubicBezTo>
                  <a:pt x="157255" y="211018"/>
                  <a:pt x="155046" y="212221"/>
                  <a:pt x="152644" y="213307"/>
                </a:cubicBezTo>
                <a:cubicBezTo>
                  <a:pt x="150241" y="214395"/>
                  <a:pt x="147722" y="215249"/>
                  <a:pt x="145087" y="215870"/>
                </a:cubicBezTo>
                <a:cubicBezTo>
                  <a:pt x="142452" y="216491"/>
                  <a:pt x="140127" y="216802"/>
                  <a:pt x="138112" y="216802"/>
                </a:cubicBezTo>
                <a:cubicBezTo>
                  <a:pt x="136717" y="216802"/>
                  <a:pt x="135399" y="216257"/>
                  <a:pt x="134159" y="215171"/>
                </a:cubicBezTo>
                <a:cubicBezTo>
                  <a:pt x="132919" y="214085"/>
                  <a:pt x="132067" y="212919"/>
                  <a:pt x="131602" y="211679"/>
                </a:cubicBezTo>
                <a:lnTo>
                  <a:pt x="131369" y="211679"/>
                </a:lnTo>
                <a:cubicBezTo>
                  <a:pt x="129664" y="206866"/>
                  <a:pt x="126757" y="202712"/>
                  <a:pt x="122650" y="199219"/>
                </a:cubicBezTo>
                <a:cubicBezTo>
                  <a:pt x="118542" y="195727"/>
                  <a:pt x="113775" y="193979"/>
                  <a:pt x="108350" y="193979"/>
                </a:cubicBezTo>
                <a:cubicBezTo>
                  <a:pt x="103080" y="193979"/>
                  <a:pt x="98313" y="195727"/>
                  <a:pt x="94051" y="199219"/>
                </a:cubicBezTo>
                <a:cubicBezTo>
                  <a:pt x="89788" y="202712"/>
                  <a:pt x="86804" y="206788"/>
                  <a:pt x="85099" y="211444"/>
                </a:cubicBezTo>
                <a:cubicBezTo>
                  <a:pt x="84324" y="213307"/>
                  <a:pt x="83161" y="214667"/>
                  <a:pt x="81611" y="215520"/>
                </a:cubicBezTo>
                <a:cubicBezTo>
                  <a:pt x="80061" y="216374"/>
                  <a:pt x="78356" y="216802"/>
                  <a:pt x="76496" y="216802"/>
                </a:cubicBezTo>
                <a:cubicBezTo>
                  <a:pt x="74326" y="216802"/>
                  <a:pt x="71884" y="216413"/>
                  <a:pt x="69172" y="215636"/>
                </a:cubicBezTo>
                <a:cubicBezTo>
                  <a:pt x="66459" y="214860"/>
                  <a:pt x="63746" y="213889"/>
                  <a:pt x="61034" y="212725"/>
                </a:cubicBezTo>
                <a:cubicBezTo>
                  <a:pt x="58321" y="211561"/>
                  <a:pt x="55879" y="210204"/>
                  <a:pt x="53710" y="208651"/>
                </a:cubicBezTo>
                <a:cubicBezTo>
                  <a:pt x="51540" y="207098"/>
                  <a:pt x="49912" y="205546"/>
                  <a:pt x="48827" y="203993"/>
                </a:cubicBezTo>
                <a:cubicBezTo>
                  <a:pt x="48052" y="202907"/>
                  <a:pt x="47625" y="201626"/>
                  <a:pt x="47548" y="200151"/>
                </a:cubicBezTo>
                <a:cubicBezTo>
                  <a:pt x="47471" y="198676"/>
                  <a:pt x="48052" y="196620"/>
                  <a:pt x="49292" y="193979"/>
                </a:cubicBezTo>
                <a:cubicBezTo>
                  <a:pt x="50997" y="190409"/>
                  <a:pt x="51656" y="186334"/>
                  <a:pt x="51268" y="181754"/>
                </a:cubicBezTo>
                <a:cubicBezTo>
                  <a:pt x="50881" y="177174"/>
                  <a:pt x="48904" y="172944"/>
                  <a:pt x="45339" y="169063"/>
                </a:cubicBezTo>
                <a:cubicBezTo>
                  <a:pt x="43169" y="166734"/>
                  <a:pt x="40534" y="165220"/>
                  <a:pt x="37434" y="164522"/>
                </a:cubicBezTo>
                <a:cubicBezTo>
                  <a:pt x="34334" y="163823"/>
                  <a:pt x="31388" y="163551"/>
                  <a:pt x="28598" y="163707"/>
                </a:cubicBezTo>
                <a:cubicBezTo>
                  <a:pt x="25343" y="163862"/>
                  <a:pt x="22010" y="164483"/>
                  <a:pt x="18600" y="165570"/>
                </a:cubicBezTo>
                <a:cubicBezTo>
                  <a:pt x="16430" y="166191"/>
                  <a:pt x="14260" y="166036"/>
                  <a:pt x="12090" y="165104"/>
                </a:cubicBezTo>
                <a:cubicBezTo>
                  <a:pt x="10385" y="164483"/>
                  <a:pt x="8796" y="163047"/>
                  <a:pt x="7323" y="160796"/>
                </a:cubicBezTo>
                <a:cubicBezTo>
                  <a:pt x="5851" y="158545"/>
                  <a:pt x="4533" y="156061"/>
                  <a:pt x="3371" y="153344"/>
                </a:cubicBezTo>
                <a:cubicBezTo>
                  <a:pt x="2208" y="150627"/>
                  <a:pt x="1317" y="147833"/>
                  <a:pt x="696" y="144961"/>
                </a:cubicBezTo>
                <a:cubicBezTo>
                  <a:pt x="77" y="142089"/>
                  <a:pt x="-79" y="139721"/>
                  <a:pt x="231" y="137858"/>
                </a:cubicBezTo>
                <a:cubicBezTo>
                  <a:pt x="696" y="134443"/>
                  <a:pt x="2246" y="132270"/>
                  <a:pt x="4882" y="131338"/>
                </a:cubicBezTo>
                <a:cubicBezTo>
                  <a:pt x="9532" y="129475"/>
                  <a:pt x="13717" y="126409"/>
                  <a:pt x="17437" y="122140"/>
                </a:cubicBezTo>
                <a:cubicBezTo>
                  <a:pt x="21158" y="117870"/>
                  <a:pt x="23018" y="113097"/>
                  <a:pt x="23018" y="107818"/>
                </a:cubicBezTo>
                <a:cubicBezTo>
                  <a:pt x="23018" y="102385"/>
                  <a:pt x="21158" y="97650"/>
                  <a:pt x="17437" y="93613"/>
                </a:cubicBezTo>
                <a:cubicBezTo>
                  <a:pt x="13717" y="89577"/>
                  <a:pt x="9532" y="86627"/>
                  <a:pt x="4882" y="84764"/>
                </a:cubicBezTo>
                <a:cubicBezTo>
                  <a:pt x="3487" y="84299"/>
                  <a:pt x="2324" y="83173"/>
                  <a:pt x="1394" y="81388"/>
                </a:cubicBezTo>
                <a:cubicBezTo>
                  <a:pt x="464" y="79602"/>
                  <a:pt x="-1" y="77778"/>
                  <a:pt x="-1" y="75915"/>
                </a:cubicBezTo>
                <a:cubicBezTo>
                  <a:pt x="-1" y="73897"/>
                  <a:pt x="309" y="71646"/>
                  <a:pt x="929" y="69162"/>
                </a:cubicBezTo>
                <a:cubicBezTo>
                  <a:pt x="1549" y="66678"/>
                  <a:pt x="2363" y="64272"/>
                  <a:pt x="3371" y="61943"/>
                </a:cubicBezTo>
                <a:cubicBezTo>
                  <a:pt x="4378" y="59615"/>
                  <a:pt x="5541" y="57480"/>
                  <a:pt x="6858" y="55539"/>
                </a:cubicBezTo>
                <a:cubicBezTo>
                  <a:pt x="8176" y="53599"/>
                  <a:pt x="9609" y="52163"/>
                  <a:pt x="11160" y="51231"/>
                </a:cubicBezTo>
                <a:cubicBezTo>
                  <a:pt x="12400" y="50455"/>
                  <a:pt x="13601" y="50144"/>
                  <a:pt x="14764" y="50300"/>
                </a:cubicBezTo>
                <a:cubicBezTo>
                  <a:pt x="15926" y="50455"/>
                  <a:pt x="17205" y="50765"/>
                  <a:pt x="18600" y="51231"/>
                </a:cubicBezTo>
                <a:cubicBezTo>
                  <a:pt x="23250" y="53094"/>
                  <a:pt x="28094" y="53676"/>
                  <a:pt x="33132" y="52978"/>
                </a:cubicBezTo>
                <a:cubicBezTo>
                  <a:pt x="38170" y="52279"/>
                  <a:pt x="42626" y="50067"/>
                  <a:pt x="46502" y="46341"/>
                </a:cubicBezTo>
                <a:cubicBezTo>
                  <a:pt x="48362" y="44478"/>
                  <a:pt x="49718" y="42188"/>
                  <a:pt x="50571" y="39471"/>
                </a:cubicBezTo>
                <a:cubicBezTo>
                  <a:pt x="51423" y="36754"/>
                  <a:pt x="51966" y="34076"/>
                  <a:pt x="52198" y="31437"/>
                </a:cubicBezTo>
                <a:cubicBezTo>
                  <a:pt x="52431" y="28798"/>
                  <a:pt x="52431" y="26392"/>
                  <a:pt x="52198" y="24218"/>
                </a:cubicBezTo>
                <a:cubicBezTo>
                  <a:pt x="51966" y="22045"/>
                  <a:pt x="51772" y="20493"/>
                  <a:pt x="51617" y="19561"/>
                </a:cubicBezTo>
                <a:cubicBezTo>
                  <a:pt x="51307" y="18630"/>
                  <a:pt x="51036" y="17543"/>
                  <a:pt x="50803" y="16301"/>
                </a:cubicBezTo>
                <a:cubicBezTo>
                  <a:pt x="50571" y="15059"/>
                  <a:pt x="50687" y="13972"/>
                  <a:pt x="51152" y="13041"/>
                </a:cubicBezTo>
                <a:cubicBezTo>
                  <a:pt x="52082" y="10867"/>
                  <a:pt x="53748" y="8966"/>
                  <a:pt x="56151" y="7335"/>
                </a:cubicBezTo>
                <a:cubicBezTo>
                  <a:pt x="58554" y="5705"/>
                  <a:pt x="61150" y="4347"/>
                  <a:pt x="63940" y="3260"/>
                </a:cubicBezTo>
                <a:cubicBezTo>
                  <a:pt x="66730" y="2173"/>
                  <a:pt x="69443" y="1358"/>
                  <a:pt x="72078" y="815"/>
                </a:cubicBezTo>
                <a:cubicBezTo>
                  <a:pt x="74713" y="272"/>
                  <a:pt x="76806" y="0"/>
                  <a:pt x="78356" y="0"/>
                </a:cubicBezTo>
                <a:cubicBezTo>
                  <a:pt x="80371" y="0"/>
                  <a:pt x="81960" y="660"/>
                  <a:pt x="83123" y="1980"/>
                </a:cubicBezTo>
                <a:cubicBezTo>
                  <a:pt x="84285" y="3299"/>
                  <a:pt x="85099" y="4658"/>
                  <a:pt x="85564" y="6055"/>
                </a:cubicBezTo>
                <a:cubicBezTo>
                  <a:pt x="87269" y="10246"/>
                  <a:pt x="90059" y="13933"/>
                  <a:pt x="93934" y="17116"/>
                </a:cubicBezTo>
                <a:cubicBezTo>
                  <a:pt x="97810" y="20298"/>
                  <a:pt x="102382" y="21890"/>
                  <a:pt x="107653" y="21890"/>
                </a:cubicBezTo>
                <a:cubicBezTo>
                  <a:pt x="113078" y="21890"/>
                  <a:pt x="117883" y="20376"/>
                  <a:pt x="122069" y="17349"/>
                </a:cubicBezTo>
                <a:cubicBezTo>
                  <a:pt x="126254" y="14322"/>
                  <a:pt x="129199" y="10479"/>
                  <a:pt x="130904" y="5822"/>
                </a:cubicBezTo>
                <a:cubicBezTo>
                  <a:pt x="131524" y="4580"/>
                  <a:pt x="132493" y="3299"/>
                  <a:pt x="133811" y="1980"/>
                </a:cubicBezTo>
                <a:cubicBezTo>
                  <a:pt x="135128" y="660"/>
                  <a:pt x="136484" y="0"/>
                  <a:pt x="137879" y="0"/>
                </a:cubicBezTo>
                <a:cubicBezTo>
                  <a:pt x="140049" y="0"/>
                  <a:pt x="142413" y="311"/>
                  <a:pt x="144971" y="931"/>
                </a:cubicBezTo>
                <a:cubicBezTo>
                  <a:pt x="147529" y="1553"/>
                  <a:pt x="150047" y="2406"/>
                  <a:pt x="152528" y="3493"/>
                </a:cubicBezTo>
                <a:cubicBezTo>
                  <a:pt x="155008" y="4580"/>
                  <a:pt x="157294" y="5977"/>
                  <a:pt x="159387" y="7685"/>
                </a:cubicBezTo>
                <a:cubicBezTo>
                  <a:pt x="161480" y="9392"/>
                  <a:pt x="163146" y="11255"/>
                  <a:pt x="164386" y="13273"/>
                </a:cubicBezTo>
                <a:cubicBezTo>
                  <a:pt x="165161" y="14515"/>
                  <a:pt x="165393" y="15874"/>
                  <a:pt x="165083" y="17349"/>
                </a:cubicBezTo>
                <a:cubicBezTo>
                  <a:pt x="164774" y="18824"/>
                  <a:pt x="164463" y="19871"/>
                  <a:pt x="164153" y="20493"/>
                </a:cubicBezTo>
                <a:cubicBezTo>
                  <a:pt x="162138" y="24995"/>
                  <a:pt x="161518" y="29730"/>
                  <a:pt x="162293" y="34697"/>
                </a:cubicBezTo>
                <a:cubicBezTo>
                  <a:pt x="163068" y="39665"/>
                  <a:pt x="165316" y="44012"/>
                  <a:pt x="169036" y="47738"/>
                </a:cubicBezTo>
                <a:cubicBezTo>
                  <a:pt x="172756" y="51464"/>
                  <a:pt x="177329" y="53521"/>
                  <a:pt x="182755" y="53909"/>
                </a:cubicBezTo>
                <a:cubicBezTo>
                  <a:pt x="188179" y="54297"/>
                  <a:pt x="193218" y="53404"/>
                  <a:pt x="197869" y="51231"/>
                </a:cubicBezTo>
                <a:cubicBezTo>
                  <a:pt x="199107" y="50455"/>
                  <a:pt x="200619" y="50144"/>
                  <a:pt x="202402" y="50300"/>
                </a:cubicBezTo>
                <a:cubicBezTo>
                  <a:pt x="204185" y="50455"/>
                  <a:pt x="205695" y="51154"/>
                  <a:pt x="206935" y="52395"/>
                </a:cubicBezTo>
                <a:cubicBezTo>
                  <a:pt x="209261" y="54569"/>
                  <a:pt x="211314" y="57868"/>
                  <a:pt x="213097" y="62292"/>
                </a:cubicBezTo>
                <a:cubicBezTo>
                  <a:pt x="214881" y="66717"/>
                  <a:pt x="216082" y="71180"/>
                  <a:pt x="216701" y="75682"/>
                </a:cubicBezTo>
                <a:cubicBezTo>
                  <a:pt x="217012" y="78321"/>
                  <a:pt x="216586" y="80379"/>
                  <a:pt x="215424" y="81853"/>
                </a:cubicBezTo>
                <a:cubicBezTo>
                  <a:pt x="214260" y="83328"/>
                  <a:pt x="213058" y="84299"/>
                  <a:pt x="211818" y="84764"/>
                </a:cubicBezTo>
                <a:cubicBezTo>
                  <a:pt x="207013" y="86472"/>
                  <a:pt x="202906" y="89461"/>
                  <a:pt x="199496" y="93730"/>
                </a:cubicBezTo>
                <a:cubicBezTo>
                  <a:pt x="196085" y="97999"/>
                  <a:pt x="194380" y="102850"/>
                  <a:pt x="194380" y="108284"/>
                </a:cubicBezTo>
                <a:cubicBezTo>
                  <a:pt x="194380" y="113563"/>
                  <a:pt x="195814" y="118181"/>
                  <a:pt x="198681" y="122140"/>
                </a:cubicBezTo>
                <a:cubicBezTo>
                  <a:pt x="201548" y="126098"/>
                  <a:pt x="205308" y="128932"/>
                  <a:pt x="209959" y="130639"/>
                </a:cubicBezTo>
                <a:cubicBezTo>
                  <a:pt x="211043" y="131261"/>
                  <a:pt x="211974" y="131881"/>
                  <a:pt x="212748" y="132502"/>
                </a:cubicBezTo>
                <a:cubicBezTo>
                  <a:pt x="214453" y="133900"/>
                  <a:pt x="215617" y="135685"/>
                  <a:pt x="216236" y="137858"/>
                </a:cubicBezTo>
                <a:close/>
                <a:moveTo>
                  <a:pt x="108118" y="158816"/>
                </a:moveTo>
                <a:cubicBezTo>
                  <a:pt x="115093" y="158816"/>
                  <a:pt x="121681" y="157497"/>
                  <a:pt x="127881" y="154858"/>
                </a:cubicBezTo>
                <a:cubicBezTo>
                  <a:pt x="134082" y="152219"/>
                  <a:pt x="139468" y="148570"/>
                  <a:pt x="144041" y="143913"/>
                </a:cubicBezTo>
                <a:cubicBezTo>
                  <a:pt x="148614" y="139256"/>
                  <a:pt x="152218" y="133861"/>
                  <a:pt x="154853" y="127729"/>
                </a:cubicBezTo>
                <a:cubicBezTo>
                  <a:pt x="157488" y="121596"/>
                  <a:pt x="158805" y="115037"/>
                  <a:pt x="158805" y="108051"/>
                </a:cubicBezTo>
                <a:cubicBezTo>
                  <a:pt x="158805" y="101065"/>
                  <a:pt x="157488" y="94506"/>
                  <a:pt x="154853" y="88374"/>
                </a:cubicBezTo>
                <a:cubicBezTo>
                  <a:pt x="152218" y="82242"/>
                  <a:pt x="148614" y="76886"/>
                  <a:pt x="144041" y="72306"/>
                </a:cubicBezTo>
                <a:cubicBezTo>
                  <a:pt x="139468" y="67726"/>
                  <a:pt x="134082" y="64116"/>
                  <a:pt x="127881" y="61477"/>
                </a:cubicBezTo>
                <a:cubicBezTo>
                  <a:pt x="121681" y="58838"/>
                  <a:pt x="115093" y="57519"/>
                  <a:pt x="108118" y="57519"/>
                </a:cubicBezTo>
                <a:cubicBezTo>
                  <a:pt x="101142" y="57519"/>
                  <a:pt x="94593" y="58838"/>
                  <a:pt x="88470" y="61477"/>
                </a:cubicBezTo>
                <a:cubicBezTo>
                  <a:pt x="82348" y="64116"/>
                  <a:pt x="77000" y="67726"/>
                  <a:pt x="72427" y="72306"/>
                </a:cubicBezTo>
                <a:cubicBezTo>
                  <a:pt x="67854" y="76886"/>
                  <a:pt x="64250" y="82242"/>
                  <a:pt x="61615" y="88374"/>
                </a:cubicBezTo>
                <a:cubicBezTo>
                  <a:pt x="58980" y="94506"/>
                  <a:pt x="57662" y="101065"/>
                  <a:pt x="57662" y="108051"/>
                </a:cubicBezTo>
                <a:cubicBezTo>
                  <a:pt x="57662" y="115037"/>
                  <a:pt x="58980" y="121596"/>
                  <a:pt x="61615" y="127729"/>
                </a:cubicBezTo>
                <a:cubicBezTo>
                  <a:pt x="64250" y="133861"/>
                  <a:pt x="67854" y="139256"/>
                  <a:pt x="72427" y="143913"/>
                </a:cubicBezTo>
                <a:cubicBezTo>
                  <a:pt x="77000" y="148570"/>
                  <a:pt x="82348" y="152219"/>
                  <a:pt x="88470" y="154858"/>
                </a:cubicBezTo>
                <a:cubicBezTo>
                  <a:pt x="94593" y="157497"/>
                  <a:pt x="101142" y="158816"/>
                  <a:pt x="108118" y="158816"/>
                </a:cubicBezTo>
                <a:close/>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50800" dist="50800" dir="5400000" sx="102000" sy="102000" algn="ctr" rotWithShape="0">
              <a:schemeClr val="accent1">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p>
        </p:txBody>
      </p:sp>
      <p:sp>
        <p:nvSpPr>
          <p:cNvPr id="28" name="图片 11" descr="343439383331313b343532303031393bd2b5bca8b9dcc0ed"/>
          <p:cNvSpPr/>
          <p:nvPr>
            <p:custDataLst>
              <p:tags r:id="rId10"/>
            </p:custDataLst>
          </p:nvPr>
        </p:nvSpPr>
        <p:spPr>
          <a:xfrm>
            <a:off x="4871878" y="3858926"/>
            <a:ext cx="258590" cy="240060"/>
          </a:xfrm>
          <a:custGeom>
            <a:avLst/>
            <a:gdLst>
              <a:gd name="connsiteX0" fmla="*/ 190126 w 215272"/>
              <a:gd name="connsiteY0" fmla="*/ 115 h 199846"/>
              <a:gd name="connsiteX1" fmla="*/ 24826 w 215272"/>
              <a:gd name="connsiteY1" fmla="*/ 115 h 199846"/>
              <a:gd name="connsiteX2" fmla="*/ 114 w 215272"/>
              <a:gd name="connsiteY2" fmla="*/ 25027 h 199846"/>
              <a:gd name="connsiteX3" fmla="*/ 114 w 215272"/>
              <a:gd name="connsiteY3" fmla="*/ 132423 h 199846"/>
              <a:gd name="connsiteX4" fmla="*/ 24826 w 215272"/>
              <a:gd name="connsiteY4" fmla="*/ 157335 h 199846"/>
              <a:gd name="connsiteX5" fmla="*/ 86883 w 215272"/>
              <a:gd name="connsiteY5" fmla="*/ 157335 h 199846"/>
              <a:gd name="connsiteX6" fmla="*/ 86883 w 215272"/>
              <a:gd name="connsiteY6" fmla="*/ 187783 h 199846"/>
              <a:gd name="connsiteX7" fmla="*/ 52834 w 215272"/>
              <a:gd name="connsiteY7" fmla="*/ 187783 h 199846"/>
              <a:gd name="connsiteX8" fmla="*/ 46793 w 215272"/>
              <a:gd name="connsiteY8" fmla="*/ 193872 h 199846"/>
              <a:gd name="connsiteX9" fmla="*/ 52834 w 215272"/>
              <a:gd name="connsiteY9" fmla="*/ 199961 h 199846"/>
              <a:gd name="connsiteX10" fmla="*/ 157725 w 215272"/>
              <a:gd name="connsiteY10" fmla="*/ 199961 h 199846"/>
              <a:gd name="connsiteX11" fmla="*/ 163765 w 215272"/>
              <a:gd name="connsiteY11" fmla="*/ 193872 h 199846"/>
              <a:gd name="connsiteX12" fmla="*/ 157725 w 215272"/>
              <a:gd name="connsiteY12" fmla="*/ 187783 h 199846"/>
              <a:gd name="connsiteX13" fmla="*/ 124226 w 215272"/>
              <a:gd name="connsiteY13" fmla="*/ 187783 h 199846"/>
              <a:gd name="connsiteX14" fmla="*/ 124226 w 215272"/>
              <a:gd name="connsiteY14" fmla="*/ 157335 h 199846"/>
              <a:gd name="connsiteX15" fmla="*/ 190674 w 215272"/>
              <a:gd name="connsiteY15" fmla="*/ 157335 h 199846"/>
              <a:gd name="connsiteX16" fmla="*/ 215387 w 215272"/>
              <a:gd name="connsiteY16" fmla="*/ 132423 h 199846"/>
              <a:gd name="connsiteX17" fmla="*/ 215387 w 215272"/>
              <a:gd name="connsiteY17" fmla="*/ 25027 h 199846"/>
              <a:gd name="connsiteX18" fmla="*/ 190126 w 215272"/>
              <a:gd name="connsiteY18" fmla="*/ 115 h 199846"/>
              <a:gd name="connsiteX19" fmla="*/ 179142 w 215272"/>
              <a:gd name="connsiteY19" fmla="*/ 37206 h 199846"/>
              <a:gd name="connsiteX20" fmla="*/ 179142 w 215272"/>
              <a:gd name="connsiteY20" fmla="*/ 37206 h 199846"/>
              <a:gd name="connsiteX21" fmla="*/ 179142 w 215272"/>
              <a:gd name="connsiteY21" fmla="*/ 37759 h 199846"/>
              <a:gd name="connsiteX22" fmla="*/ 117636 w 215272"/>
              <a:gd name="connsiteY22" fmla="*/ 120245 h 199846"/>
              <a:gd name="connsiteX23" fmla="*/ 115988 w 215272"/>
              <a:gd name="connsiteY23" fmla="*/ 119137 h 199846"/>
              <a:gd name="connsiteX24" fmla="*/ 67661 w 215272"/>
              <a:gd name="connsiteY24" fmla="*/ 83708 h 199846"/>
              <a:gd name="connsiteX25" fmla="*/ 50637 w 215272"/>
              <a:gd name="connsiteY25" fmla="*/ 105851 h 199846"/>
              <a:gd name="connsiteX26" fmla="*/ 42949 w 215272"/>
              <a:gd name="connsiteY26" fmla="*/ 108619 h 199846"/>
              <a:gd name="connsiteX27" fmla="*/ 39105 w 215272"/>
              <a:gd name="connsiteY27" fmla="*/ 100315 h 199846"/>
              <a:gd name="connsiteX28" fmla="*/ 39654 w 215272"/>
              <a:gd name="connsiteY28" fmla="*/ 99208 h 199846"/>
              <a:gd name="connsiteX29" fmla="*/ 62719 w 215272"/>
              <a:gd name="connsiteY29" fmla="*/ 68760 h 199846"/>
              <a:gd name="connsiteX30" fmla="*/ 64916 w 215272"/>
              <a:gd name="connsiteY30" fmla="*/ 65992 h 199846"/>
              <a:gd name="connsiteX31" fmla="*/ 114889 w 215272"/>
              <a:gd name="connsiteY31" fmla="*/ 103083 h 199846"/>
              <a:gd name="connsiteX32" fmla="*/ 169257 w 215272"/>
              <a:gd name="connsiteY32" fmla="*/ 30562 h 199846"/>
              <a:gd name="connsiteX33" fmla="*/ 175847 w 215272"/>
              <a:gd name="connsiteY33" fmla="*/ 29455 h 199846"/>
              <a:gd name="connsiteX34" fmla="*/ 179142 w 215272"/>
              <a:gd name="connsiteY34" fmla="*/ 37206 h 19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5272" h="199846">
                <a:moveTo>
                  <a:pt x="190126" y="115"/>
                </a:moveTo>
                <a:lnTo>
                  <a:pt x="24826" y="115"/>
                </a:lnTo>
                <a:cubicBezTo>
                  <a:pt x="11097" y="115"/>
                  <a:pt x="114" y="11187"/>
                  <a:pt x="114" y="25027"/>
                </a:cubicBezTo>
                <a:lnTo>
                  <a:pt x="114" y="132423"/>
                </a:lnTo>
                <a:cubicBezTo>
                  <a:pt x="114" y="146263"/>
                  <a:pt x="11097" y="157335"/>
                  <a:pt x="24826" y="157335"/>
                </a:cubicBezTo>
                <a:lnTo>
                  <a:pt x="86883" y="157335"/>
                </a:lnTo>
                <a:lnTo>
                  <a:pt x="86883" y="187783"/>
                </a:lnTo>
                <a:lnTo>
                  <a:pt x="52834" y="187783"/>
                </a:lnTo>
                <a:cubicBezTo>
                  <a:pt x="49539" y="187783"/>
                  <a:pt x="46793" y="190550"/>
                  <a:pt x="46793" y="193872"/>
                </a:cubicBezTo>
                <a:cubicBezTo>
                  <a:pt x="46793" y="197194"/>
                  <a:pt x="49539" y="199961"/>
                  <a:pt x="52834" y="199961"/>
                </a:cubicBezTo>
                <a:lnTo>
                  <a:pt x="157725" y="199961"/>
                </a:lnTo>
                <a:cubicBezTo>
                  <a:pt x="161020" y="199961"/>
                  <a:pt x="163765" y="197194"/>
                  <a:pt x="163765" y="193872"/>
                </a:cubicBezTo>
                <a:cubicBezTo>
                  <a:pt x="163765" y="190550"/>
                  <a:pt x="161020" y="187783"/>
                  <a:pt x="157725" y="187783"/>
                </a:cubicBezTo>
                <a:lnTo>
                  <a:pt x="124226" y="187783"/>
                </a:lnTo>
                <a:lnTo>
                  <a:pt x="124226" y="157335"/>
                </a:lnTo>
                <a:lnTo>
                  <a:pt x="190674" y="157335"/>
                </a:lnTo>
                <a:cubicBezTo>
                  <a:pt x="204404" y="157335"/>
                  <a:pt x="215387" y="146263"/>
                  <a:pt x="215387" y="132423"/>
                </a:cubicBezTo>
                <a:lnTo>
                  <a:pt x="215387" y="25027"/>
                </a:lnTo>
                <a:cubicBezTo>
                  <a:pt x="214838" y="11740"/>
                  <a:pt x="203854" y="115"/>
                  <a:pt x="190126" y="115"/>
                </a:cubicBezTo>
                <a:moveTo>
                  <a:pt x="179142" y="37206"/>
                </a:moveTo>
                <a:cubicBezTo>
                  <a:pt x="179142" y="37206"/>
                  <a:pt x="179142" y="37759"/>
                  <a:pt x="179142" y="37206"/>
                </a:cubicBezTo>
                <a:lnTo>
                  <a:pt x="179142" y="37759"/>
                </a:lnTo>
                <a:lnTo>
                  <a:pt x="117636" y="120245"/>
                </a:lnTo>
                <a:lnTo>
                  <a:pt x="115988" y="119137"/>
                </a:lnTo>
                <a:lnTo>
                  <a:pt x="67661" y="83708"/>
                </a:lnTo>
                <a:lnTo>
                  <a:pt x="50637" y="105851"/>
                </a:lnTo>
                <a:cubicBezTo>
                  <a:pt x="48990" y="108619"/>
                  <a:pt x="45695" y="109726"/>
                  <a:pt x="42949" y="108619"/>
                </a:cubicBezTo>
                <a:cubicBezTo>
                  <a:pt x="39654" y="107511"/>
                  <a:pt x="38006" y="103636"/>
                  <a:pt x="39105" y="100315"/>
                </a:cubicBezTo>
                <a:cubicBezTo>
                  <a:pt x="39105" y="99762"/>
                  <a:pt x="39105" y="99762"/>
                  <a:pt x="39654" y="99208"/>
                </a:cubicBezTo>
                <a:lnTo>
                  <a:pt x="62719" y="68760"/>
                </a:lnTo>
                <a:lnTo>
                  <a:pt x="64916" y="65992"/>
                </a:lnTo>
                <a:lnTo>
                  <a:pt x="114889" y="103083"/>
                </a:lnTo>
                <a:lnTo>
                  <a:pt x="169257" y="30562"/>
                </a:lnTo>
                <a:cubicBezTo>
                  <a:pt x="170905" y="28902"/>
                  <a:pt x="173651" y="28348"/>
                  <a:pt x="175847" y="29455"/>
                </a:cubicBezTo>
                <a:cubicBezTo>
                  <a:pt x="179142" y="30562"/>
                  <a:pt x="180789" y="33884"/>
                  <a:pt x="179142" y="37206"/>
                </a:cubicBezTo>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50800" dist="50800" dir="5400000" sx="102000" sy="102000" algn="ctr" rotWithShape="0">
              <a:schemeClr val="accent1">
                <a:alpha val="20000"/>
              </a:schemeClr>
            </a:outerShdw>
          </a:effectLst>
        </p:spPr>
        <p:txBody>
          <a:bodyPr rtlCol="0" anchor="ctr"/>
          <a:p>
            <a:endParaRPr lang="zh-CN" altLang="en-US"/>
          </a:p>
        </p:txBody>
      </p:sp>
      <p:sp>
        <p:nvSpPr>
          <p:cNvPr id="29" name="图形 15"/>
          <p:cNvSpPr/>
          <p:nvPr>
            <p:custDataLst>
              <p:tags r:id="rId11"/>
            </p:custDataLst>
          </p:nvPr>
        </p:nvSpPr>
        <p:spPr>
          <a:xfrm>
            <a:off x="6673562" y="3550763"/>
            <a:ext cx="266204" cy="259388"/>
          </a:xfrm>
          <a:custGeom>
            <a:avLst/>
            <a:gdLst>
              <a:gd name="connsiteX0" fmla="*/ 754063 w 1547773"/>
              <a:gd name="connsiteY0" fmla="*/ 19 h 1508143"/>
              <a:gd name="connsiteX1" fmla="*/ 1066998 w 1547773"/>
              <a:gd name="connsiteY1" fmla="*/ 67805 h 1508143"/>
              <a:gd name="connsiteX2" fmla="*/ 947341 w 1547773"/>
              <a:gd name="connsiteY2" fmla="*/ 181430 h 1508143"/>
              <a:gd name="connsiteX3" fmla="*/ 916583 w 1547773"/>
              <a:gd name="connsiteY3" fmla="*/ 293944 h 1508143"/>
              <a:gd name="connsiteX4" fmla="*/ 918766 w 1547773"/>
              <a:gd name="connsiteY4" fmla="*/ 301406 h 1508143"/>
              <a:gd name="connsiteX5" fmla="*/ 936784 w 1547773"/>
              <a:gd name="connsiteY5" fmla="*/ 357484 h 1508143"/>
              <a:gd name="connsiteX6" fmla="*/ 754063 w 1547773"/>
              <a:gd name="connsiteY6" fmla="*/ 317519 h 1508143"/>
              <a:gd name="connsiteX7" fmla="*/ 317500 w 1547773"/>
              <a:gd name="connsiteY7" fmla="*/ 754081 h 1508143"/>
              <a:gd name="connsiteX8" fmla="*/ 754063 w 1547773"/>
              <a:gd name="connsiteY8" fmla="*/ 1190644 h 1508143"/>
              <a:gd name="connsiteX9" fmla="*/ 1190625 w 1547773"/>
              <a:gd name="connsiteY9" fmla="*/ 754081 h 1508143"/>
              <a:gd name="connsiteX10" fmla="*/ 1163280 w 1547773"/>
              <a:gd name="connsiteY10" fmla="*/ 601681 h 1508143"/>
              <a:gd name="connsiteX11" fmla="*/ 1264722 w 1547773"/>
              <a:gd name="connsiteY11" fmla="*/ 630455 h 1508143"/>
              <a:gd name="connsiteX12" fmla="*/ 1373148 w 1547773"/>
              <a:gd name="connsiteY12" fmla="*/ 586640 h 1508143"/>
              <a:gd name="connsiteX13" fmla="*/ 1378188 w 1547773"/>
              <a:gd name="connsiteY13" fmla="*/ 581639 h 1508143"/>
              <a:gd name="connsiteX14" fmla="*/ 1462326 w 1547773"/>
              <a:gd name="connsiteY14" fmla="*/ 494604 h 1508143"/>
              <a:gd name="connsiteX15" fmla="*/ 1508125 w 1547773"/>
              <a:gd name="connsiteY15" fmla="*/ 754081 h 1508143"/>
              <a:gd name="connsiteX16" fmla="*/ 754063 w 1547773"/>
              <a:gd name="connsiteY16" fmla="*/ 1508144 h 1508143"/>
              <a:gd name="connsiteX17" fmla="*/ 0 w 1547773"/>
              <a:gd name="connsiteY17" fmla="*/ 754081 h 1508143"/>
              <a:gd name="connsiteX18" fmla="*/ 754063 w 1547773"/>
              <a:gd name="connsiteY18" fmla="*/ 19 h 1508143"/>
              <a:gd name="connsiteX19" fmla="*/ 754063 w 1547773"/>
              <a:gd name="connsiteY19" fmla="*/ 436581 h 1508143"/>
              <a:gd name="connsiteX20" fmla="*/ 895429 w 1547773"/>
              <a:gd name="connsiteY20" fmla="*/ 469720 h 1508143"/>
              <a:gd name="connsiteX21" fmla="*/ 700842 w 1547773"/>
              <a:gd name="connsiteY21" fmla="*/ 673952 h 1508143"/>
              <a:gd name="connsiteX22" fmla="*/ 720765 w 1547773"/>
              <a:gd name="connsiteY22" fmla="*/ 828138 h 1508143"/>
              <a:gd name="connsiteX23" fmla="*/ 887889 w 1547773"/>
              <a:gd name="connsiteY23" fmla="*/ 833139 h 1508143"/>
              <a:gd name="connsiteX24" fmla="*/ 892294 w 1547773"/>
              <a:gd name="connsiteY24" fmla="*/ 829170 h 1508143"/>
              <a:gd name="connsiteX25" fmla="*/ 1059299 w 1547773"/>
              <a:gd name="connsiteY25" fmla="*/ 666372 h 1508143"/>
              <a:gd name="connsiteX26" fmla="*/ 841864 w 1547773"/>
              <a:gd name="connsiteY26" fmla="*/ 1059226 h 1508143"/>
              <a:gd name="connsiteX27" fmla="*/ 449010 w 1547773"/>
              <a:gd name="connsiteY27" fmla="*/ 841791 h 1508143"/>
              <a:gd name="connsiteX28" fmla="*/ 666445 w 1547773"/>
              <a:gd name="connsiteY28" fmla="*/ 448936 h 1508143"/>
              <a:gd name="connsiteX29" fmla="*/ 754063 w 1547773"/>
              <a:gd name="connsiteY29" fmla="*/ 436581 h 1508143"/>
              <a:gd name="connsiteX30" fmla="*/ 1290876 w 1547773"/>
              <a:gd name="connsiteY30" fmla="*/ 11330 h 1508143"/>
              <a:gd name="connsiteX31" fmla="*/ 1300202 w 1547773"/>
              <a:gd name="connsiteY31" fmla="*/ 26451 h 1508143"/>
              <a:gd name="connsiteX32" fmla="*/ 1355368 w 1547773"/>
              <a:gd name="connsiteY32" fmla="*/ 192543 h 1508143"/>
              <a:gd name="connsiteX33" fmla="*/ 1521341 w 1547773"/>
              <a:gd name="connsiteY33" fmla="*/ 247629 h 1508143"/>
              <a:gd name="connsiteX34" fmla="*/ 1545787 w 1547773"/>
              <a:gd name="connsiteY34" fmla="*/ 296463 h 1508143"/>
              <a:gd name="connsiteX35" fmla="*/ 1536502 w 1547773"/>
              <a:gd name="connsiteY35" fmla="*/ 311526 h 1508143"/>
              <a:gd name="connsiteX36" fmla="*/ 1313259 w 1547773"/>
              <a:gd name="connsiteY36" fmla="*/ 534808 h 1508143"/>
              <a:gd name="connsiteX37" fmla="*/ 1234202 w 1547773"/>
              <a:gd name="connsiteY37" fmla="*/ 553461 h 1508143"/>
              <a:gd name="connsiteX38" fmla="*/ 1115854 w 1547773"/>
              <a:gd name="connsiteY38" fmla="*/ 513853 h 1508143"/>
              <a:gd name="connsiteX39" fmla="*/ 852884 w 1547773"/>
              <a:gd name="connsiteY39" fmla="*/ 776822 h 1508143"/>
              <a:gd name="connsiteX40" fmla="*/ 771009 w 1547773"/>
              <a:gd name="connsiteY40" fmla="*/ 778303 h 1508143"/>
              <a:gd name="connsiteX41" fmla="*/ 769528 w 1547773"/>
              <a:gd name="connsiteY41" fmla="*/ 696428 h 1508143"/>
              <a:gd name="connsiteX42" fmla="*/ 771009 w 1547773"/>
              <a:gd name="connsiteY42" fmla="*/ 694947 h 1508143"/>
              <a:gd name="connsiteX43" fmla="*/ 1033423 w 1547773"/>
              <a:gd name="connsiteY43" fmla="*/ 432533 h 1508143"/>
              <a:gd name="connsiteX44" fmla="*/ 994132 w 1547773"/>
              <a:gd name="connsiteY44" fmla="*/ 313471 h 1508143"/>
              <a:gd name="connsiteX45" fmla="*/ 1012904 w 1547773"/>
              <a:gd name="connsiteY45" fmla="*/ 234731 h 1508143"/>
              <a:gd name="connsiteX46" fmla="*/ 1236305 w 1547773"/>
              <a:gd name="connsiteY46" fmla="*/ 11290 h 1508143"/>
              <a:gd name="connsiteX47" fmla="*/ 1290876 w 1547773"/>
              <a:gd name="connsiteY47" fmla="*/ 11290 h 150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47773" h="1508143">
                <a:moveTo>
                  <a:pt x="754063" y="19"/>
                </a:moveTo>
                <a:cubicBezTo>
                  <a:pt x="865704" y="19"/>
                  <a:pt x="971669" y="24268"/>
                  <a:pt x="1066998" y="67805"/>
                </a:cubicBezTo>
                <a:lnTo>
                  <a:pt x="947341" y="181430"/>
                </a:lnTo>
                <a:cubicBezTo>
                  <a:pt x="917906" y="210853"/>
                  <a:pt x="906210" y="253639"/>
                  <a:pt x="916583" y="293944"/>
                </a:cubicBezTo>
                <a:lnTo>
                  <a:pt x="918766" y="301406"/>
                </a:lnTo>
                <a:lnTo>
                  <a:pt x="936784" y="357484"/>
                </a:lnTo>
                <a:cubicBezTo>
                  <a:pt x="879496" y="331069"/>
                  <a:pt x="817147" y="317432"/>
                  <a:pt x="754063" y="317519"/>
                </a:cubicBezTo>
                <a:cubicBezTo>
                  <a:pt x="512961" y="317519"/>
                  <a:pt x="317500" y="512980"/>
                  <a:pt x="317500" y="754081"/>
                </a:cubicBezTo>
                <a:cubicBezTo>
                  <a:pt x="317500" y="995183"/>
                  <a:pt x="512961" y="1190644"/>
                  <a:pt x="754063" y="1190644"/>
                </a:cubicBezTo>
                <a:cubicBezTo>
                  <a:pt x="995164" y="1190644"/>
                  <a:pt x="1190625" y="995183"/>
                  <a:pt x="1190625" y="754081"/>
                </a:cubicBezTo>
                <a:cubicBezTo>
                  <a:pt x="1190625" y="700503"/>
                  <a:pt x="1180981" y="649147"/>
                  <a:pt x="1163280" y="601681"/>
                </a:cubicBezTo>
                <a:lnTo>
                  <a:pt x="1264722" y="630455"/>
                </a:lnTo>
                <a:cubicBezTo>
                  <a:pt x="1304766" y="643829"/>
                  <a:pt x="1342509" y="616366"/>
                  <a:pt x="1373148" y="586640"/>
                </a:cubicBezTo>
                <a:lnTo>
                  <a:pt x="1378188" y="581639"/>
                </a:lnTo>
                <a:lnTo>
                  <a:pt x="1462326" y="494604"/>
                </a:lnTo>
                <a:cubicBezTo>
                  <a:pt x="1492732" y="577730"/>
                  <a:pt x="1508236" y="665569"/>
                  <a:pt x="1508125" y="754081"/>
                </a:cubicBezTo>
                <a:cubicBezTo>
                  <a:pt x="1508125" y="1170522"/>
                  <a:pt x="1170503" y="1508144"/>
                  <a:pt x="754063" y="1508144"/>
                </a:cubicBezTo>
                <a:cubicBezTo>
                  <a:pt x="337622" y="1508144"/>
                  <a:pt x="0" y="1170522"/>
                  <a:pt x="0" y="754081"/>
                </a:cubicBezTo>
                <a:cubicBezTo>
                  <a:pt x="0" y="337640"/>
                  <a:pt x="337622" y="19"/>
                  <a:pt x="754063" y="19"/>
                </a:cubicBezTo>
                <a:close/>
                <a:moveTo>
                  <a:pt x="754063" y="436581"/>
                </a:moveTo>
                <a:cubicBezTo>
                  <a:pt x="804862" y="436581"/>
                  <a:pt x="852845" y="448487"/>
                  <a:pt x="895429" y="469720"/>
                </a:cubicBezTo>
                <a:lnTo>
                  <a:pt x="700842" y="673952"/>
                </a:lnTo>
                <a:cubicBezTo>
                  <a:pt x="666393" y="708401"/>
                  <a:pt x="677188" y="786784"/>
                  <a:pt x="720765" y="828138"/>
                </a:cubicBezTo>
                <a:cubicBezTo>
                  <a:pt x="762595" y="867826"/>
                  <a:pt x="850463" y="864016"/>
                  <a:pt x="887889" y="833139"/>
                </a:cubicBezTo>
                <a:lnTo>
                  <a:pt x="892294" y="829170"/>
                </a:lnTo>
                <a:lnTo>
                  <a:pt x="1059299" y="666372"/>
                </a:lnTo>
                <a:cubicBezTo>
                  <a:pt x="1107740" y="834899"/>
                  <a:pt x="1010390" y="1010785"/>
                  <a:pt x="841864" y="1059226"/>
                </a:cubicBezTo>
                <a:cubicBezTo>
                  <a:pt x="673337" y="1107667"/>
                  <a:pt x="497450" y="1010317"/>
                  <a:pt x="449010" y="841791"/>
                </a:cubicBezTo>
                <a:cubicBezTo>
                  <a:pt x="400569" y="673264"/>
                  <a:pt x="497918" y="497377"/>
                  <a:pt x="666445" y="448936"/>
                </a:cubicBezTo>
                <a:cubicBezTo>
                  <a:pt x="694931" y="440749"/>
                  <a:pt x="724423" y="436590"/>
                  <a:pt x="754063" y="436581"/>
                </a:cubicBezTo>
                <a:close/>
                <a:moveTo>
                  <a:pt x="1290876" y="11330"/>
                </a:moveTo>
                <a:cubicBezTo>
                  <a:pt x="1295118" y="15577"/>
                  <a:pt x="1298311" y="20754"/>
                  <a:pt x="1300202" y="26451"/>
                </a:cubicBezTo>
                <a:lnTo>
                  <a:pt x="1355368" y="192543"/>
                </a:lnTo>
                <a:lnTo>
                  <a:pt x="1521341" y="247629"/>
                </a:lnTo>
                <a:cubicBezTo>
                  <a:pt x="1541577" y="254363"/>
                  <a:pt x="1552522" y="276227"/>
                  <a:pt x="1545787" y="296463"/>
                </a:cubicBezTo>
                <a:cubicBezTo>
                  <a:pt x="1543900" y="302135"/>
                  <a:pt x="1540721" y="307291"/>
                  <a:pt x="1536502" y="311526"/>
                </a:cubicBezTo>
                <a:lnTo>
                  <a:pt x="1313259" y="534808"/>
                </a:lnTo>
                <a:cubicBezTo>
                  <a:pt x="1292573" y="555509"/>
                  <a:pt x="1261960" y="562732"/>
                  <a:pt x="1234202" y="553461"/>
                </a:cubicBezTo>
                <a:lnTo>
                  <a:pt x="1115854" y="513853"/>
                </a:lnTo>
                <a:lnTo>
                  <a:pt x="852884" y="776822"/>
                </a:lnTo>
                <a:cubicBezTo>
                  <a:pt x="830684" y="799840"/>
                  <a:pt x="794027" y="800504"/>
                  <a:pt x="771009" y="778303"/>
                </a:cubicBezTo>
                <a:cubicBezTo>
                  <a:pt x="747991" y="756103"/>
                  <a:pt x="747328" y="719446"/>
                  <a:pt x="769528" y="696428"/>
                </a:cubicBezTo>
                <a:cubicBezTo>
                  <a:pt x="770013" y="695925"/>
                  <a:pt x="770506" y="695432"/>
                  <a:pt x="771009" y="694947"/>
                </a:cubicBezTo>
                <a:lnTo>
                  <a:pt x="1033423" y="432533"/>
                </a:lnTo>
                <a:lnTo>
                  <a:pt x="994132" y="313471"/>
                </a:lnTo>
                <a:cubicBezTo>
                  <a:pt x="985023" y="285785"/>
                  <a:pt x="992284" y="255328"/>
                  <a:pt x="1012904" y="234731"/>
                </a:cubicBezTo>
                <a:lnTo>
                  <a:pt x="1236305" y="11290"/>
                </a:lnTo>
                <a:cubicBezTo>
                  <a:pt x="1251381" y="-3763"/>
                  <a:pt x="1275800" y="-3763"/>
                  <a:pt x="1290876" y="11290"/>
                </a:cubicBezTo>
                <a:close/>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30" name="图片 11"/>
          <p:cNvSpPr/>
          <p:nvPr>
            <p:custDataLst>
              <p:tags r:id="rId12"/>
            </p:custDataLst>
          </p:nvPr>
        </p:nvSpPr>
        <p:spPr>
          <a:xfrm>
            <a:off x="3074008" y="3550763"/>
            <a:ext cx="258487" cy="258590"/>
          </a:xfrm>
          <a:custGeom>
            <a:avLst/>
            <a:gdLst>
              <a:gd name="connsiteX0" fmla="*/ 195517 w 215186"/>
              <a:gd name="connsiteY0" fmla="*/ 114 h 215272"/>
              <a:gd name="connsiteX1" fmla="*/ 157339 w 215186"/>
              <a:gd name="connsiteY1" fmla="*/ 114 h 215272"/>
              <a:gd name="connsiteX2" fmla="*/ 156298 w 215186"/>
              <a:gd name="connsiteY2" fmla="*/ 114 h 215272"/>
              <a:gd name="connsiteX3" fmla="*/ 33780 w 215186"/>
              <a:gd name="connsiteY3" fmla="*/ 462 h 215272"/>
              <a:gd name="connsiteX4" fmla="*/ 14344 w 215186"/>
              <a:gd name="connsiteY4" fmla="*/ 19937 h 215272"/>
              <a:gd name="connsiteX5" fmla="*/ 14344 w 215186"/>
              <a:gd name="connsiteY5" fmla="*/ 49150 h 215272"/>
              <a:gd name="connsiteX6" fmla="*/ 36557 w 215186"/>
              <a:gd name="connsiteY6" fmla="*/ 49150 h 215272"/>
              <a:gd name="connsiteX7" fmla="*/ 43845 w 215186"/>
              <a:gd name="connsiteY7" fmla="*/ 56454 h 215272"/>
              <a:gd name="connsiteX8" fmla="*/ 43845 w 215186"/>
              <a:gd name="connsiteY8" fmla="*/ 61323 h 215272"/>
              <a:gd name="connsiteX9" fmla="*/ 36557 w 215186"/>
              <a:gd name="connsiteY9" fmla="*/ 68626 h 215272"/>
              <a:gd name="connsiteX10" fmla="*/ 34127 w 215186"/>
              <a:gd name="connsiteY10" fmla="*/ 68626 h 215272"/>
              <a:gd name="connsiteX11" fmla="*/ 34127 w 215186"/>
              <a:gd name="connsiteY11" fmla="*/ 66191 h 215272"/>
              <a:gd name="connsiteX12" fmla="*/ 26839 w 215186"/>
              <a:gd name="connsiteY12" fmla="*/ 58888 h 215272"/>
              <a:gd name="connsiteX13" fmla="*/ 6708 w 215186"/>
              <a:gd name="connsiteY13" fmla="*/ 58888 h 215272"/>
              <a:gd name="connsiteX14" fmla="*/ 461 w 215186"/>
              <a:gd name="connsiteY14" fmla="*/ 63757 h 215272"/>
              <a:gd name="connsiteX15" fmla="*/ 114 w 215186"/>
              <a:gd name="connsiteY15" fmla="*/ 66191 h 215272"/>
              <a:gd name="connsiteX16" fmla="*/ 114 w 215186"/>
              <a:gd name="connsiteY16" fmla="*/ 71060 h 215272"/>
              <a:gd name="connsiteX17" fmla="*/ 7403 w 215186"/>
              <a:gd name="connsiteY17" fmla="*/ 78363 h 215272"/>
              <a:gd name="connsiteX18" fmla="*/ 14691 w 215186"/>
              <a:gd name="connsiteY18" fmla="*/ 78363 h 215272"/>
              <a:gd name="connsiteX19" fmla="*/ 14691 w 215186"/>
              <a:gd name="connsiteY19" fmla="*/ 132269 h 215272"/>
              <a:gd name="connsiteX20" fmla="*/ 36904 w 215186"/>
              <a:gd name="connsiteY20" fmla="*/ 132269 h 215272"/>
              <a:gd name="connsiteX21" fmla="*/ 44193 w 215186"/>
              <a:gd name="connsiteY21" fmla="*/ 139572 h 215272"/>
              <a:gd name="connsiteX22" fmla="*/ 44193 w 215186"/>
              <a:gd name="connsiteY22" fmla="*/ 144441 h 215272"/>
              <a:gd name="connsiteX23" fmla="*/ 36904 w 215186"/>
              <a:gd name="connsiteY23" fmla="*/ 151744 h 215272"/>
              <a:gd name="connsiteX24" fmla="*/ 34474 w 215186"/>
              <a:gd name="connsiteY24" fmla="*/ 151744 h 215272"/>
              <a:gd name="connsiteX25" fmla="*/ 34474 w 215186"/>
              <a:gd name="connsiteY25" fmla="*/ 149658 h 215272"/>
              <a:gd name="connsiteX26" fmla="*/ 27186 w 215186"/>
              <a:gd name="connsiteY26" fmla="*/ 142354 h 215272"/>
              <a:gd name="connsiteX27" fmla="*/ 7056 w 215186"/>
              <a:gd name="connsiteY27" fmla="*/ 142354 h 215272"/>
              <a:gd name="connsiteX28" fmla="*/ 808 w 215186"/>
              <a:gd name="connsiteY28" fmla="*/ 147223 h 215272"/>
              <a:gd name="connsiteX29" fmla="*/ 461 w 215186"/>
              <a:gd name="connsiteY29" fmla="*/ 149658 h 215272"/>
              <a:gd name="connsiteX30" fmla="*/ 461 w 215186"/>
              <a:gd name="connsiteY30" fmla="*/ 154526 h 215272"/>
              <a:gd name="connsiteX31" fmla="*/ 7750 w 215186"/>
              <a:gd name="connsiteY31" fmla="*/ 161830 h 215272"/>
              <a:gd name="connsiteX32" fmla="*/ 15038 w 215186"/>
              <a:gd name="connsiteY32" fmla="*/ 161830 h 215272"/>
              <a:gd name="connsiteX33" fmla="*/ 15038 w 215186"/>
              <a:gd name="connsiteY33" fmla="*/ 195912 h 215272"/>
              <a:gd name="connsiteX34" fmla="*/ 34474 w 215186"/>
              <a:gd name="connsiteY34" fmla="*/ 215387 h 215272"/>
              <a:gd name="connsiteX35" fmla="*/ 195864 w 215186"/>
              <a:gd name="connsiteY35" fmla="*/ 215387 h 215272"/>
              <a:gd name="connsiteX36" fmla="*/ 215300 w 215186"/>
              <a:gd name="connsiteY36" fmla="*/ 195912 h 215272"/>
              <a:gd name="connsiteX37" fmla="*/ 215300 w 215186"/>
              <a:gd name="connsiteY37" fmla="*/ 19589 h 215272"/>
              <a:gd name="connsiteX38" fmla="*/ 195517 w 215186"/>
              <a:gd name="connsiteY38" fmla="*/ 114 h 215272"/>
              <a:gd name="connsiteX39" fmla="*/ 181287 w 215186"/>
              <a:gd name="connsiteY39" fmla="*/ 159395 h 215272"/>
              <a:gd name="connsiteX40" fmla="*/ 180940 w 215186"/>
              <a:gd name="connsiteY40" fmla="*/ 160439 h 215272"/>
              <a:gd name="connsiteX41" fmla="*/ 178858 w 215186"/>
              <a:gd name="connsiteY41" fmla="*/ 162873 h 215272"/>
              <a:gd name="connsiteX42" fmla="*/ 176776 w 215186"/>
              <a:gd name="connsiteY42" fmla="*/ 163916 h 215272"/>
              <a:gd name="connsiteX43" fmla="*/ 175387 w 215186"/>
              <a:gd name="connsiteY43" fmla="*/ 164264 h 215272"/>
              <a:gd name="connsiteX44" fmla="*/ 70570 w 215186"/>
              <a:gd name="connsiteY44" fmla="*/ 164264 h 215272"/>
              <a:gd name="connsiteX45" fmla="*/ 68141 w 215186"/>
              <a:gd name="connsiteY45" fmla="*/ 163221 h 215272"/>
              <a:gd name="connsiteX46" fmla="*/ 66405 w 215186"/>
              <a:gd name="connsiteY46" fmla="*/ 160787 h 215272"/>
              <a:gd name="connsiteX47" fmla="*/ 66058 w 215186"/>
              <a:gd name="connsiteY47" fmla="*/ 159743 h 215272"/>
              <a:gd name="connsiteX48" fmla="*/ 66058 w 215186"/>
              <a:gd name="connsiteY48" fmla="*/ 150006 h 215272"/>
              <a:gd name="connsiteX49" fmla="*/ 66058 w 215186"/>
              <a:gd name="connsiteY49" fmla="*/ 149658 h 215272"/>
              <a:gd name="connsiteX50" fmla="*/ 66405 w 215186"/>
              <a:gd name="connsiteY50" fmla="*/ 149309 h 215272"/>
              <a:gd name="connsiteX51" fmla="*/ 87230 w 215186"/>
              <a:gd name="connsiteY51" fmla="*/ 135051 h 215272"/>
              <a:gd name="connsiteX52" fmla="*/ 107707 w 215186"/>
              <a:gd name="connsiteY52" fmla="*/ 120097 h 215272"/>
              <a:gd name="connsiteX53" fmla="*/ 107707 w 215186"/>
              <a:gd name="connsiteY53" fmla="*/ 118010 h 215272"/>
              <a:gd name="connsiteX54" fmla="*/ 106666 w 215186"/>
              <a:gd name="connsiteY54" fmla="*/ 115576 h 215272"/>
              <a:gd name="connsiteX55" fmla="*/ 95560 w 215186"/>
              <a:gd name="connsiteY55" fmla="*/ 87406 h 215272"/>
              <a:gd name="connsiteX56" fmla="*/ 123672 w 215186"/>
              <a:gd name="connsiteY56" fmla="*/ 51933 h 215272"/>
              <a:gd name="connsiteX57" fmla="*/ 151786 w 215186"/>
              <a:gd name="connsiteY57" fmla="*/ 87406 h 215272"/>
              <a:gd name="connsiteX58" fmla="*/ 140679 w 215186"/>
              <a:gd name="connsiteY58" fmla="*/ 115576 h 215272"/>
              <a:gd name="connsiteX59" fmla="*/ 139638 w 215186"/>
              <a:gd name="connsiteY59" fmla="*/ 118010 h 215272"/>
              <a:gd name="connsiteX60" fmla="*/ 139638 w 215186"/>
              <a:gd name="connsiteY60" fmla="*/ 120097 h 215272"/>
              <a:gd name="connsiteX61" fmla="*/ 160116 w 215186"/>
              <a:gd name="connsiteY61" fmla="*/ 135051 h 215272"/>
              <a:gd name="connsiteX62" fmla="*/ 180940 w 215186"/>
              <a:gd name="connsiteY62" fmla="*/ 149309 h 215272"/>
              <a:gd name="connsiteX63" fmla="*/ 181287 w 215186"/>
              <a:gd name="connsiteY63" fmla="*/ 149658 h 215272"/>
              <a:gd name="connsiteX64" fmla="*/ 181287 w 215186"/>
              <a:gd name="connsiteY64" fmla="*/ 150006 h 215272"/>
              <a:gd name="connsiteX65" fmla="*/ 181287 w 215186"/>
              <a:gd name="connsiteY65" fmla="*/ 159395 h 21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5186" h="215272">
                <a:moveTo>
                  <a:pt x="195517" y="114"/>
                </a:moveTo>
                <a:lnTo>
                  <a:pt x="157339" y="114"/>
                </a:lnTo>
                <a:lnTo>
                  <a:pt x="156298" y="114"/>
                </a:lnTo>
                <a:lnTo>
                  <a:pt x="33780" y="462"/>
                </a:lnTo>
                <a:cubicBezTo>
                  <a:pt x="23021" y="462"/>
                  <a:pt x="14344" y="9156"/>
                  <a:pt x="14344" y="19937"/>
                </a:cubicBezTo>
                <a:lnTo>
                  <a:pt x="14344" y="49150"/>
                </a:lnTo>
                <a:lnTo>
                  <a:pt x="36557" y="49150"/>
                </a:lnTo>
                <a:cubicBezTo>
                  <a:pt x="40722" y="49150"/>
                  <a:pt x="43845" y="52280"/>
                  <a:pt x="43845" y="56454"/>
                </a:cubicBezTo>
                <a:lnTo>
                  <a:pt x="43845" y="61323"/>
                </a:lnTo>
                <a:cubicBezTo>
                  <a:pt x="43845" y="65496"/>
                  <a:pt x="40722" y="68626"/>
                  <a:pt x="36557" y="68626"/>
                </a:cubicBezTo>
                <a:lnTo>
                  <a:pt x="34127" y="68626"/>
                </a:lnTo>
                <a:lnTo>
                  <a:pt x="34127" y="66191"/>
                </a:lnTo>
                <a:cubicBezTo>
                  <a:pt x="34127" y="62018"/>
                  <a:pt x="31004" y="58888"/>
                  <a:pt x="26839" y="58888"/>
                </a:cubicBezTo>
                <a:lnTo>
                  <a:pt x="6708" y="58888"/>
                </a:lnTo>
                <a:cubicBezTo>
                  <a:pt x="3932" y="59236"/>
                  <a:pt x="1502" y="60975"/>
                  <a:pt x="461" y="63757"/>
                </a:cubicBezTo>
                <a:cubicBezTo>
                  <a:pt x="114" y="64452"/>
                  <a:pt x="114" y="65496"/>
                  <a:pt x="114" y="66191"/>
                </a:cubicBezTo>
                <a:lnTo>
                  <a:pt x="114" y="71060"/>
                </a:lnTo>
                <a:cubicBezTo>
                  <a:pt x="114" y="75234"/>
                  <a:pt x="3238" y="78363"/>
                  <a:pt x="7403" y="78363"/>
                </a:cubicBezTo>
                <a:lnTo>
                  <a:pt x="14691" y="78363"/>
                </a:lnTo>
                <a:lnTo>
                  <a:pt x="14691" y="132269"/>
                </a:lnTo>
                <a:lnTo>
                  <a:pt x="36904" y="132269"/>
                </a:lnTo>
                <a:cubicBezTo>
                  <a:pt x="41069" y="132269"/>
                  <a:pt x="44193" y="135399"/>
                  <a:pt x="44193" y="139572"/>
                </a:cubicBezTo>
                <a:lnTo>
                  <a:pt x="44193" y="144441"/>
                </a:lnTo>
                <a:cubicBezTo>
                  <a:pt x="44193" y="148614"/>
                  <a:pt x="41069" y="151744"/>
                  <a:pt x="36904" y="151744"/>
                </a:cubicBezTo>
                <a:lnTo>
                  <a:pt x="34474" y="151744"/>
                </a:lnTo>
                <a:lnTo>
                  <a:pt x="34474" y="149658"/>
                </a:lnTo>
                <a:cubicBezTo>
                  <a:pt x="34474" y="145484"/>
                  <a:pt x="31351" y="142354"/>
                  <a:pt x="27186" y="142354"/>
                </a:cubicBezTo>
                <a:lnTo>
                  <a:pt x="7056" y="142354"/>
                </a:lnTo>
                <a:cubicBezTo>
                  <a:pt x="4279" y="142702"/>
                  <a:pt x="1849" y="144441"/>
                  <a:pt x="808" y="147223"/>
                </a:cubicBezTo>
                <a:cubicBezTo>
                  <a:pt x="461" y="147919"/>
                  <a:pt x="461" y="148962"/>
                  <a:pt x="461" y="149658"/>
                </a:cubicBezTo>
                <a:lnTo>
                  <a:pt x="461" y="154526"/>
                </a:lnTo>
                <a:cubicBezTo>
                  <a:pt x="461" y="158699"/>
                  <a:pt x="3585" y="161830"/>
                  <a:pt x="7750" y="161830"/>
                </a:cubicBezTo>
                <a:lnTo>
                  <a:pt x="15038" y="161830"/>
                </a:lnTo>
                <a:lnTo>
                  <a:pt x="15038" y="195912"/>
                </a:lnTo>
                <a:cubicBezTo>
                  <a:pt x="15038" y="206693"/>
                  <a:pt x="23715" y="215387"/>
                  <a:pt x="34474" y="215387"/>
                </a:cubicBezTo>
                <a:lnTo>
                  <a:pt x="195864" y="215387"/>
                </a:lnTo>
                <a:cubicBezTo>
                  <a:pt x="206624" y="215387"/>
                  <a:pt x="215300" y="206693"/>
                  <a:pt x="215300" y="195912"/>
                </a:cubicBezTo>
                <a:lnTo>
                  <a:pt x="215300" y="19589"/>
                </a:lnTo>
                <a:cubicBezTo>
                  <a:pt x="214953" y="8808"/>
                  <a:pt x="206277" y="114"/>
                  <a:pt x="195517" y="114"/>
                </a:cubicBezTo>
                <a:moveTo>
                  <a:pt x="181287" y="159395"/>
                </a:moveTo>
                <a:cubicBezTo>
                  <a:pt x="181287" y="159395"/>
                  <a:pt x="180940" y="160091"/>
                  <a:pt x="180940" y="160439"/>
                </a:cubicBezTo>
                <a:cubicBezTo>
                  <a:pt x="180593" y="161134"/>
                  <a:pt x="179552" y="162177"/>
                  <a:pt x="178858" y="162873"/>
                </a:cubicBezTo>
                <a:lnTo>
                  <a:pt x="176776" y="163916"/>
                </a:lnTo>
                <a:lnTo>
                  <a:pt x="175387" y="164264"/>
                </a:lnTo>
                <a:lnTo>
                  <a:pt x="70570" y="164264"/>
                </a:lnTo>
                <a:cubicBezTo>
                  <a:pt x="69876" y="163916"/>
                  <a:pt x="68835" y="163568"/>
                  <a:pt x="68141" y="163221"/>
                </a:cubicBezTo>
                <a:cubicBezTo>
                  <a:pt x="67447" y="162873"/>
                  <a:pt x="66752" y="161830"/>
                  <a:pt x="66405" y="160787"/>
                </a:cubicBezTo>
                <a:cubicBezTo>
                  <a:pt x="66405" y="160439"/>
                  <a:pt x="66058" y="159743"/>
                  <a:pt x="66058" y="159743"/>
                </a:cubicBezTo>
                <a:cubicBezTo>
                  <a:pt x="65711" y="159395"/>
                  <a:pt x="64670" y="154875"/>
                  <a:pt x="66058" y="150006"/>
                </a:cubicBezTo>
                <a:lnTo>
                  <a:pt x="66058" y="149658"/>
                </a:lnTo>
                <a:lnTo>
                  <a:pt x="66405" y="149309"/>
                </a:lnTo>
                <a:cubicBezTo>
                  <a:pt x="69876" y="144789"/>
                  <a:pt x="78206" y="139920"/>
                  <a:pt x="87230" y="135051"/>
                </a:cubicBezTo>
                <a:cubicBezTo>
                  <a:pt x="95560" y="130530"/>
                  <a:pt x="107707" y="123574"/>
                  <a:pt x="107707" y="120097"/>
                </a:cubicBezTo>
                <a:lnTo>
                  <a:pt x="107707" y="118010"/>
                </a:lnTo>
                <a:cubicBezTo>
                  <a:pt x="107707" y="116967"/>
                  <a:pt x="107360" y="116271"/>
                  <a:pt x="106666" y="115576"/>
                </a:cubicBezTo>
                <a:cubicBezTo>
                  <a:pt x="99377" y="108272"/>
                  <a:pt x="95560" y="98186"/>
                  <a:pt x="95560" y="87406"/>
                </a:cubicBezTo>
                <a:cubicBezTo>
                  <a:pt x="95560" y="70017"/>
                  <a:pt x="99030" y="51933"/>
                  <a:pt x="123672" y="51933"/>
                </a:cubicBezTo>
                <a:cubicBezTo>
                  <a:pt x="148315" y="51933"/>
                  <a:pt x="151786" y="69669"/>
                  <a:pt x="151786" y="87406"/>
                </a:cubicBezTo>
                <a:cubicBezTo>
                  <a:pt x="151786" y="98186"/>
                  <a:pt x="147968" y="108272"/>
                  <a:pt x="140679" y="115576"/>
                </a:cubicBezTo>
                <a:cubicBezTo>
                  <a:pt x="139985" y="116271"/>
                  <a:pt x="139638" y="116967"/>
                  <a:pt x="139638" y="118010"/>
                </a:cubicBezTo>
                <a:lnTo>
                  <a:pt x="139638" y="120097"/>
                </a:lnTo>
                <a:cubicBezTo>
                  <a:pt x="139638" y="123574"/>
                  <a:pt x="152133" y="130530"/>
                  <a:pt x="160116" y="135051"/>
                </a:cubicBezTo>
                <a:cubicBezTo>
                  <a:pt x="169139" y="139920"/>
                  <a:pt x="177469" y="144789"/>
                  <a:pt x="180940" y="149309"/>
                </a:cubicBezTo>
                <a:lnTo>
                  <a:pt x="181287" y="149658"/>
                </a:lnTo>
                <a:lnTo>
                  <a:pt x="181287" y="150006"/>
                </a:lnTo>
                <a:cubicBezTo>
                  <a:pt x="183023" y="154526"/>
                  <a:pt x="181634" y="159047"/>
                  <a:pt x="181287" y="159395"/>
                </a:cubicBezTo>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rtlCol="0" anchor="ctr"/>
          <a:p>
            <a:endParaRPr lang="zh-CN" altLang="en-US"/>
          </a:p>
        </p:txBody>
      </p:sp>
      <p:sp>
        <p:nvSpPr>
          <p:cNvPr id="31" name="矩形: 圆角 38"/>
          <p:cNvSpPr>
            <a:spLocks noChangeAspect="1"/>
          </p:cNvSpPr>
          <p:nvPr>
            <p:custDataLst>
              <p:tags r:id="rId13"/>
            </p:custDataLst>
          </p:nvPr>
        </p:nvSpPr>
        <p:spPr>
          <a:xfrm rot="2700000">
            <a:off x="9643823" y="3981733"/>
            <a:ext cx="1044916" cy="104491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8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32" name="矩形: 圆角 39"/>
          <p:cNvSpPr>
            <a:spLocks noChangeAspect="1"/>
          </p:cNvSpPr>
          <p:nvPr>
            <p:custDataLst>
              <p:tags r:id="rId14"/>
            </p:custDataLst>
          </p:nvPr>
        </p:nvSpPr>
        <p:spPr>
          <a:xfrm rot="2700000">
            <a:off x="1857375" y="2025968"/>
            <a:ext cx="1044916" cy="1044916"/>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8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34" name="正文"/>
          <p:cNvSpPr txBox="1"/>
          <p:nvPr>
            <p:custDataLst>
              <p:tags r:id="rId15"/>
            </p:custDataLst>
          </p:nvPr>
        </p:nvSpPr>
        <p:spPr>
          <a:xfrm>
            <a:off x="2392846" y="4072558"/>
            <a:ext cx="1597228" cy="368935"/>
          </a:xfrm>
          <a:prstGeom prst="rect">
            <a:avLst/>
          </a:prstGeom>
          <a:noFill/>
        </p:spPr>
        <p:txBody>
          <a:bodyPr wrap="square" lIns="0" tIns="0" rIns="0" bIns="0" rtlCol="0" anchor="t" anchorCtr="0">
            <a:spAutoFit/>
          </a:bodyPr>
          <a:p>
            <a:pPr indent="0" algn="ctr" fontAlgn="auto">
              <a:lnSpc>
                <a:spcPct val="100000"/>
              </a:lnSpc>
            </a:pPr>
            <a:r>
              <a:rPr lang="zh-CN" altLang="en-US" spc="150" dirty="0">
                <a:solidFill>
                  <a:srgbClr val="FFFFFF"/>
                </a:solidFill>
                <a:latin typeface="思源黑体 CN Bold" panose="020B0800000000000000" charset="-122"/>
                <a:ea typeface="思源黑体 CN Bold" panose="020B0800000000000000" charset="-122"/>
              </a:rPr>
              <a:t>调查原因</a:t>
            </a:r>
            <a:endParaRPr lang="zh-CN" altLang="en-US" spc="150" dirty="0">
              <a:solidFill>
                <a:srgbClr val="FFFFFF"/>
              </a:solidFill>
              <a:latin typeface="思源黑体 CN Bold" panose="020B0800000000000000" charset="-122"/>
              <a:ea typeface="思源黑体 CN Bold" panose="020B0800000000000000" charset="-122"/>
            </a:endParaRPr>
          </a:p>
        </p:txBody>
      </p:sp>
      <p:sp>
        <p:nvSpPr>
          <p:cNvPr id="37" name="正文"/>
          <p:cNvSpPr txBox="1"/>
          <p:nvPr>
            <p:custDataLst>
              <p:tags r:id="rId16"/>
            </p:custDataLst>
          </p:nvPr>
        </p:nvSpPr>
        <p:spPr>
          <a:xfrm>
            <a:off x="5999265" y="4072558"/>
            <a:ext cx="1597228" cy="368935"/>
          </a:xfrm>
          <a:prstGeom prst="rect">
            <a:avLst/>
          </a:prstGeom>
          <a:noFill/>
        </p:spPr>
        <p:txBody>
          <a:bodyPr wrap="square" lIns="0" tIns="0" rIns="0" bIns="0" rtlCol="0" anchor="t" anchorCtr="0">
            <a:spAutoFit/>
          </a:bodyPr>
          <a:p>
            <a:pPr indent="0" algn="ctr" fontAlgn="auto">
              <a:lnSpc>
                <a:spcPct val="100000"/>
              </a:lnSpc>
            </a:pPr>
            <a:r>
              <a:rPr lang="zh-CN" altLang="en-US" spc="150" dirty="0">
                <a:solidFill>
                  <a:srgbClr val="FFFFFF"/>
                </a:solidFill>
                <a:latin typeface="思源黑体 CN Bold" panose="020B0800000000000000" charset="-122"/>
                <a:ea typeface="思源黑体 CN Bold" panose="020B0800000000000000" charset="-122"/>
              </a:rPr>
              <a:t>对症下药</a:t>
            </a:r>
            <a:endParaRPr lang="zh-CN" altLang="en-US" spc="150" dirty="0">
              <a:solidFill>
                <a:srgbClr val="FFFFFF"/>
              </a:solidFill>
              <a:latin typeface="思源黑体 CN Bold" panose="020B0800000000000000" charset="-122"/>
              <a:ea typeface="思源黑体 CN Bold" panose="020B0800000000000000" charset="-122"/>
            </a:endParaRPr>
          </a:p>
        </p:txBody>
      </p:sp>
      <p:sp>
        <p:nvSpPr>
          <p:cNvPr id="41" name="正文"/>
          <p:cNvSpPr txBox="1"/>
          <p:nvPr>
            <p:custDataLst>
              <p:tags r:id="rId17"/>
            </p:custDataLst>
          </p:nvPr>
        </p:nvSpPr>
        <p:spPr>
          <a:xfrm>
            <a:off x="4202920" y="3262809"/>
            <a:ext cx="1597228" cy="368935"/>
          </a:xfrm>
          <a:prstGeom prst="rect">
            <a:avLst/>
          </a:prstGeom>
          <a:noFill/>
        </p:spPr>
        <p:txBody>
          <a:bodyPr wrap="square" lIns="0" tIns="0" rIns="0" bIns="0" rtlCol="0" anchor="t" anchorCtr="0">
            <a:spAutoFit/>
          </a:bodyPr>
          <a:p>
            <a:pPr indent="0" algn="ctr" fontAlgn="auto">
              <a:lnSpc>
                <a:spcPct val="100000"/>
              </a:lnSpc>
            </a:pPr>
            <a:r>
              <a:rPr lang="zh-CN" altLang="en-US" spc="150" dirty="0">
                <a:solidFill>
                  <a:schemeClr val="tx1">
                    <a:lumMod val="75000"/>
                    <a:lumOff val="25000"/>
                  </a:schemeClr>
                </a:solidFill>
                <a:latin typeface="思源黑体 CN Bold" panose="020B0800000000000000" charset="-122"/>
                <a:ea typeface="思源黑体 CN Bold" panose="020B0800000000000000" charset="-122"/>
              </a:rPr>
              <a:t>亡羊补牢</a:t>
            </a:r>
            <a:endParaRPr lang="zh-CN" altLang="en-US" spc="150" dirty="0">
              <a:solidFill>
                <a:schemeClr val="tx1">
                  <a:lumMod val="75000"/>
                  <a:lumOff val="25000"/>
                </a:schemeClr>
              </a:solidFill>
              <a:latin typeface="思源黑体 CN Bold" panose="020B0800000000000000" charset="-122"/>
              <a:ea typeface="思源黑体 CN Bold" panose="020B0800000000000000" charset="-122"/>
            </a:endParaRPr>
          </a:p>
        </p:txBody>
      </p:sp>
      <p:sp>
        <p:nvSpPr>
          <p:cNvPr id="42" name="正文"/>
          <p:cNvSpPr txBox="1"/>
          <p:nvPr>
            <p:custDataLst>
              <p:tags r:id="rId18"/>
            </p:custDataLst>
          </p:nvPr>
        </p:nvSpPr>
        <p:spPr>
          <a:xfrm>
            <a:off x="7799424" y="3262809"/>
            <a:ext cx="1597228" cy="368935"/>
          </a:xfrm>
          <a:prstGeom prst="rect">
            <a:avLst/>
          </a:prstGeom>
          <a:noFill/>
        </p:spPr>
        <p:txBody>
          <a:bodyPr wrap="square" lIns="0" tIns="0" rIns="0" bIns="0" rtlCol="0" anchor="t" anchorCtr="0">
            <a:spAutoFit/>
          </a:bodyPr>
          <a:p>
            <a:pPr indent="0" algn="ctr" fontAlgn="auto">
              <a:lnSpc>
                <a:spcPct val="100000"/>
              </a:lnSpc>
            </a:pPr>
            <a:r>
              <a:rPr lang="zh-CN" altLang="en-US" spc="150" dirty="0">
                <a:solidFill>
                  <a:schemeClr val="tx1">
                    <a:lumMod val="75000"/>
                    <a:lumOff val="25000"/>
                  </a:schemeClr>
                </a:solidFill>
                <a:latin typeface="思源黑体 CN Bold" panose="020B0800000000000000" charset="-122"/>
                <a:ea typeface="思源黑体 CN Bold" panose="020B0800000000000000" charset="-122"/>
              </a:rPr>
              <a:t>争取挽回</a:t>
            </a:r>
            <a:endParaRPr lang="zh-CN" altLang="en-US" spc="150" dirty="0">
              <a:solidFill>
                <a:schemeClr val="tx1">
                  <a:lumMod val="75000"/>
                  <a:lumOff val="25000"/>
                </a:schemeClr>
              </a:solidFill>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861310"/>
          </a:xfrm>
          <a:prstGeom prst="rect">
            <a:avLst/>
          </a:prstGeom>
          <a:noFill/>
        </p:spPr>
        <p:txBody>
          <a:bodyPr wrap="square" rtlCol="0">
            <a:spAutoFit/>
          </a:bodyPr>
          <a:lstStyle/>
          <a:p>
            <a:pPr>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影响客户满意的因素是多方面的，涉及企业、产品、营销与服务体系、企业与客户的沟通、客户关怀、客户期望值等各种因素。其中任何一个方面给客户创造了更多的价值，都有可能增加客户的满意度；反之，上述任何一个方面客户价值的减少或缺乏，都将降低客户的满意度。客户是公司的财富，只有客户资源丰富、客户的满意度提升了，客户的贡献度才会更高，相应的客户流失也会减少，所以，提高客户满意度才是关键所在。</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10335"/>
            <a:chOff x="-719" y="-497"/>
            <a:chExt cx="11108" cy="2221"/>
          </a:xfrm>
        </p:grpSpPr>
        <p:grpSp>
          <p:nvGrpSpPr>
            <p:cNvPr id="3" name="组合 2"/>
            <p:cNvGrpSpPr/>
            <p:nvPr/>
          </p:nvGrpSpPr>
          <p:grpSpPr>
            <a:xfrm>
              <a:off x="1549" y="347"/>
              <a:ext cx="8840" cy="1199"/>
              <a:chOff x="1828468" y="2747536"/>
              <a:chExt cx="4210044" cy="571023"/>
            </a:xfrm>
          </p:grpSpPr>
          <p:sp>
            <p:nvSpPr>
              <p:cNvPr id="4" name="文本框 3"/>
              <p:cNvSpPr txBox="1"/>
              <p:nvPr>
                <p:custDataLst>
                  <p:tags r:id="rId4"/>
                </p:custDataLst>
              </p:nvPr>
            </p:nvSpPr>
            <p:spPr>
              <a:xfrm>
                <a:off x="1828468" y="2927082"/>
                <a:ext cx="3631406"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6" name="椭圆 5"/>
            <p:cNvSpPr/>
            <p:nvPr>
              <p:custDataLst>
                <p:tags r:id="rId6"/>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7"/>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4078235"/>
            <a:ext cx="12192000" cy="2349500"/>
            <a:chOff x="0" y="4508765"/>
            <a:chExt cx="12192000" cy="2349500"/>
          </a:xfrm>
        </p:grpSpPr>
        <p:sp>
          <p:nvSpPr>
            <p:cNvPr id="7" name="矩形 6"/>
            <p:cNvSpPr/>
            <p:nvPr/>
          </p:nvSpPr>
          <p:spPr>
            <a:xfrm>
              <a:off x="0" y="4509120"/>
              <a:ext cx="12192000" cy="2348880"/>
            </a:xfrm>
            <a:prstGeom prst="rect">
              <a:avLst/>
            </a:prstGeom>
            <a:blipFill>
              <a:blip r:embed="rId1"/>
              <a:srcRect/>
              <a:stretch>
                <a:fillRect l="-131" t="-116494" r="131" b="-129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03705" y="4508765"/>
              <a:ext cx="9577070" cy="2349500"/>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183698" y="910238"/>
            <a:ext cx="3672408" cy="3137159"/>
            <a:chOff x="8183698" y="1450484"/>
            <a:chExt cx="3672408" cy="3137159"/>
          </a:xfrm>
        </p:grpSpPr>
        <p:sp>
          <p:nvSpPr>
            <p:cNvPr id="10" name="矩形: 圆角 9"/>
            <p:cNvSpPr/>
            <p:nvPr/>
          </p:nvSpPr>
          <p:spPr>
            <a:xfrm>
              <a:off x="8183698" y="1450484"/>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8832304" y="4117887"/>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35894" y="910240"/>
            <a:ext cx="3672408" cy="3168350"/>
            <a:chOff x="335894" y="1450486"/>
            <a:chExt cx="3672408" cy="3168350"/>
          </a:xfrm>
        </p:grpSpPr>
        <p:sp>
          <p:nvSpPr>
            <p:cNvPr id="9" name="矩形: 圆角 8"/>
            <p:cNvSpPr/>
            <p:nvPr/>
          </p:nvSpPr>
          <p:spPr>
            <a:xfrm>
              <a:off x="335894" y="1450486"/>
              <a:ext cx="3672408" cy="2703239"/>
            </a:xfrm>
            <a:prstGeom prst="round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2890028" y="4149080"/>
              <a:ext cx="469668" cy="469756"/>
            </a:xfrm>
            <a:prstGeom prst="triangl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259796" y="910239"/>
            <a:ext cx="3672408" cy="3168351"/>
            <a:chOff x="4259796" y="1450485"/>
            <a:chExt cx="3672408" cy="3168351"/>
          </a:xfrm>
        </p:grpSpPr>
        <p:sp>
          <p:nvSpPr>
            <p:cNvPr id="11" name="矩形: 圆角 10"/>
            <p:cNvSpPr/>
            <p:nvPr/>
          </p:nvSpPr>
          <p:spPr>
            <a:xfrm>
              <a:off x="4259796" y="1450485"/>
              <a:ext cx="3672408" cy="2703239"/>
            </a:xfrm>
            <a:prstGeom prst="round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61166" y="4149080"/>
              <a:ext cx="469668" cy="469756"/>
            </a:xfrm>
            <a:prstGeom prst="triangl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p:cNvSpPr txBox="1"/>
          <p:nvPr/>
        </p:nvSpPr>
        <p:spPr>
          <a:xfrm>
            <a:off x="518179" y="1341755"/>
            <a:ext cx="2315845"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学习目标</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18179" y="1997974"/>
            <a:ext cx="3307838" cy="64516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掌握客户管理、客户开发、客户分级与客户关系维护的方法。</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4499006"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知识重点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4499006" y="1997974"/>
            <a:ext cx="3291510" cy="64516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运用客户管理和客户分级的方法，维系良好的客户关系。</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8366205" y="1341755"/>
            <a:ext cx="2308860" cy="521970"/>
          </a:xfrm>
          <a:prstGeom prst="rect">
            <a:avLst/>
          </a:prstGeom>
          <a:noFill/>
        </p:spPr>
        <p:txBody>
          <a:bodyPr wrap="square" rtlCol="0">
            <a:spAutoFit/>
          </a:bodyPr>
          <a:lstStyle/>
          <a:p>
            <a:r>
              <a:rPr lang="zh-CN" altLang="en-US" sz="2800" b="1" dirty="0">
                <a:solidFill>
                  <a:schemeClr val="bg1"/>
                </a:solidFill>
                <a:latin typeface="思源黑体 CN Light" panose="020B0300000000000000" pitchFamily="34" charset="-122"/>
                <a:ea typeface="思源黑体 CN Light" panose="020B0300000000000000" pitchFamily="34" charset="-122"/>
              </a:rPr>
              <a:t>知识难点</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8366205" y="1997974"/>
            <a:ext cx="3351844" cy="922020"/>
          </a:xfrm>
          <a:prstGeom prst="rect">
            <a:avLst/>
          </a:prstGeom>
          <a:noFill/>
        </p:spPr>
        <p:txBody>
          <a:bodyPr wrap="square" rtlCol="0">
            <a:spAutoFit/>
          </a:bodyPr>
          <a:lstStyle/>
          <a:p>
            <a:pPr algn="l">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如何从客户管理、客户开发、客户分级与客户关系维护方面来提高客户满意度。</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sp>
        <p:nvSpPr>
          <p:cNvPr id="27" name="文本框 26"/>
          <p:cNvSpPr txBox="1"/>
          <p:nvPr/>
        </p:nvSpPr>
        <p:spPr>
          <a:xfrm>
            <a:off x="1991360" y="4294505"/>
            <a:ext cx="9743440" cy="1938020"/>
          </a:xfrm>
          <a:prstGeom prst="rect">
            <a:avLst/>
          </a:prstGeom>
          <a:noFill/>
        </p:spPr>
        <p:txBody>
          <a:bodyPr wrap="square" rtlCol="0">
            <a:spAutoFit/>
          </a:bodyPr>
          <a:lstStyle/>
          <a:p>
            <a:pPr>
              <a:lnSpc>
                <a:spcPct val="120000"/>
              </a:lnSpc>
            </a:pPr>
            <a:r>
              <a:rPr sz="2000" dirty="0">
                <a:solidFill>
                  <a:schemeClr val="bg1"/>
                </a:solidFill>
                <a:latin typeface="思源黑体 CN Light" panose="020B0300000000000000" pitchFamily="34" charset="-122"/>
                <a:ea typeface="思源黑体 CN Light" panose="020B0300000000000000" pitchFamily="34" charset="-122"/>
              </a:rPr>
              <a:t>在现代社会，企业要想长期盈利、走向强盛，就要赢得永久客户，保持客户忠诚度，提高客户满意度。随着市场竞争的日趋激烈，产品和服务的差异越来越小。以生产为中心、以销售产品为目的的市场战略逐渐被以客户为中心、以服务为目的的市场战略所取代。谁能掌握客户的需求趋势、加强与客户的关系、有效发掘和管理客户资源，谁就能获得市场竞争优势，在激烈的竞争中立于不败之地。</a:t>
            </a:r>
            <a:endParaRPr sz="2000"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629410"/>
            <a:ext cx="10222230" cy="1511935"/>
          </a:xfrm>
          <a:prstGeom prst="rect">
            <a:avLst/>
          </a:prstGeom>
          <a:noFill/>
        </p:spPr>
        <p:txBody>
          <a:bodyPr wrap="square" rtlCol="0">
            <a:spAutoFit/>
          </a:bodyPr>
          <a:lstStyle/>
          <a:p>
            <a:pPr indent="0" algn="l" fontAlgn="auto">
              <a:spcAft>
                <a:spcPts val="1000"/>
              </a:spcAft>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1. 请以你自己身边的例子来分析客户的满意度。</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0" algn="l" fontAlgn="auto">
              <a:spcAft>
                <a:spcPts val="1000"/>
              </a:spcAft>
            </a:pPr>
            <a:r>
              <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2. 你如何看待客户的流失问题，客户的流失对企业或是对设计师本身的影响是什么？</a:t>
            </a:r>
            <a:endParaRPr lang="zh-CN" altLang="en-US" sz="28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456565" y="-315595"/>
            <a:ext cx="7053580" cy="1410335"/>
            <a:chOff x="-719" y="-497"/>
            <a:chExt cx="11108" cy="2221"/>
          </a:xfrm>
        </p:grpSpPr>
        <p:grpSp>
          <p:nvGrpSpPr>
            <p:cNvPr id="3" name="组合 2"/>
            <p:cNvGrpSpPr/>
            <p:nvPr/>
          </p:nvGrpSpPr>
          <p:grpSpPr>
            <a:xfrm>
              <a:off x="1549" y="347"/>
              <a:ext cx="8840" cy="1199"/>
              <a:chOff x="1828468" y="2747536"/>
              <a:chExt cx="4210044" cy="571023"/>
            </a:xfrm>
          </p:grpSpPr>
          <p:sp>
            <p:nvSpPr>
              <p:cNvPr id="4" name="文本框 3"/>
              <p:cNvSpPr txBox="1"/>
              <p:nvPr>
                <p:custDataLst>
                  <p:tags r:id="rId1"/>
                </p:custDataLst>
              </p:nvPr>
            </p:nvSpPr>
            <p:spPr>
              <a:xfrm>
                <a:off x="1828468" y="2927082"/>
                <a:ext cx="3631406"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客户的满意与客户的挽留</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5" name="文本框 4"/>
              <p:cNvSpPr txBox="1"/>
              <p:nvPr>
                <p:custDataLst>
                  <p:tags r:id="rId2"/>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三</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6" name="椭圆 5"/>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4"/>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03</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240" y="1095375"/>
            <a:ext cx="9729470" cy="645160"/>
          </a:xfrm>
          <a:prstGeom prst="rect">
            <a:avLst/>
          </a:prstGeom>
          <a:noFill/>
        </p:spPr>
        <p:txBody>
          <a:bodyPr wrap="square" rtlCol="0">
            <a:spAutoFit/>
          </a:bodyPr>
          <a:p>
            <a:r>
              <a:rPr lang="zh-CN" altLang="en-US" sz="3600" b="1" dirty="0">
                <a:solidFill>
                  <a:srgbClr val="384A66"/>
                </a:solidFill>
                <a:latin typeface="思源黑体 CN Light" panose="020B0300000000000000" pitchFamily="34" charset="-122"/>
                <a:ea typeface="思源黑体 CN Light" panose="020B0300000000000000" pitchFamily="34" charset="-122"/>
              </a:rPr>
              <a:t>一、维护客户关系的方法</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846786"/>
            <a:ext cx="10266486" cy="1036749"/>
            <a:chOff x="1056" y="3473"/>
            <a:chExt cx="16168" cy="1633"/>
          </a:xfrm>
        </p:grpSpPr>
        <p:sp>
          <p:nvSpPr>
            <p:cNvPr id="9" name="椭圆 8"/>
            <p:cNvSpPr/>
            <p:nvPr>
              <p:custDataLst>
                <p:tags r:id="rId2"/>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01</a:t>
              </a:r>
              <a:endParaRPr lang="zh-CN" altLang="en-US" sz="2800" dirty="0"/>
            </a:p>
          </p:txBody>
        </p:sp>
        <p:sp>
          <p:nvSpPr>
            <p:cNvPr id="14" name="文本框 13"/>
            <p:cNvSpPr txBox="1"/>
            <p:nvPr>
              <p:custDataLst>
                <p:tags r:id="rId3"/>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建立健全的客户档案</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5" name="文本框 14"/>
            <p:cNvSpPr txBox="1"/>
            <p:nvPr>
              <p:custDataLst>
                <p:tags r:id="rId4"/>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客户档案的内容不仅限于客户的姓名、年龄等，而且要包括客户的爱好、家庭情况以及购买产品的类型、使用情况、年限等，越详细越好，这些对于后期维系客户会有非常重要的作用。</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16" name="组合 15"/>
          <p:cNvGrpSpPr/>
          <p:nvPr/>
        </p:nvGrpSpPr>
        <p:grpSpPr>
          <a:xfrm>
            <a:off x="670560" y="3031490"/>
            <a:ext cx="10266680" cy="1047115"/>
            <a:chOff x="1056" y="3586"/>
            <a:chExt cx="16168" cy="1649"/>
          </a:xfrm>
        </p:grpSpPr>
        <p:sp>
          <p:nvSpPr>
            <p:cNvPr id="22" name="椭圆 21"/>
            <p:cNvSpPr/>
            <p:nvPr>
              <p:custDataLst>
                <p:tags r:id="rId5"/>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02</a:t>
              </a:r>
              <a:endParaRPr lang="zh-CN" altLang="en-US" sz="2800" dirty="0"/>
            </a:p>
          </p:txBody>
        </p:sp>
        <p:sp>
          <p:nvSpPr>
            <p:cNvPr id="27" name="文本框 26"/>
            <p:cNvSpPr txBox="1"/>
            <p:nvPr>
              <p:custDataLst>
                <p:tags r:id="rId6"/>
              </p:custDataLst>
            </p:nvPr>
          </p:nvSpPr>
          <p:spPr>
            <a:xfrm>
              <a:off x="2456" y="3586"/>
              <a:ext cx="8525"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拉近客户距离就是维护客户关系</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28" name="文本框 27"/>
            <p:cNvSpPr txBox="1"/>
            <p:nvPr>
              <p:custDataLst>
                <p:tags r:id="rId7"/>
              </p:custDataLst>
            </p:nvPr>
          </p:nvSpPr>
          <p:spPr>
            <a:xfrm>
              <a:off x="2456" y="4316"/>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要经常与客户联系</a:t>
              </a:r>
              <a:r>
                <a:rPr lang="zh-CN" altLang="en-US"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a:t>
              </a: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可以采取电话、短信、微信、QQ 等各种聊天方式与客户取得联系，谈谈他们 购买的产品用得如何？谈谈他们的爱好，谈谈他们的孩子，等等。</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9" name="组合 28"/>
          <p:cNvGrpSpPr/>
          <p:nvPr/>
        </p:nvGrpSpPr>
        <p:grpSpPr>
          <a:xfrm>
            <a:off x="670560" y="4226560"/>
            <a:ext cx="10266680" cy="1045845"/>
            <a:chOff x="1056" y="3473"/>
            <a:chExt cx="16168" cy="1647"/>
          </a:xfrm>
        </p:grpSpPr>
        <p:sp>
          <p:nvSpPr>
            <p:cNvPr id="30" name="椭圆 29"/>
            <p:cNvSpPr/>
            <p:nvPr>
              <p:custDataLst>
                <p:tags r:id="rId8"/>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03</a:t>
              </a:r>
              <a:endParaRPr lang="zh-CN" altLang="en-US" sz="2800" dirty="0"/>
            </a:p>
          </p:txBody>
        </p:sp>
        <p:sp>
          <p:nvSpPr>
            <p:cNvPr id="31" name="文本框 30"/>
            <p:cNvSpPr txBox="1"/>
            <p:nvPr>
              <p:custDataLst>
                <p:tags r:id="rId9"/>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建立客户信誉</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10"/>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当客户提出任何要求时，你要多用诸如“我尽量帮你想办法”，给自己留有周旋余地，事后满足客户的要求，客户心目中对你就建立了良好的信誉度，以后就能放心与你合作了。</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670560" y="5420360"/>
            <a:ext cx="10266680" cy="1045845"/>
            <a:chOff x="1056" y="3473"/>
            <a:chExt cx="16168" cy="1647"/>
          </a:xfrm>
        </p:grpSpPr>
        <p:sp>
          <p:nvSpPr>
            <p:cNvPr id="34" name="椭圆 33"/>
            <p:cNvSpPr/>
            <p:nvPr>
              <p:custDataLst>
                <p:tags r:id="rId11"/>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04</a:t>
              </a:r>
              <a:endParaRPr lang="zh-CN" altLang="en-US" sz="2800" dirty="0"/>
            </a:p>
          </p:txBody>
        </p:sp>
        <p:sp>
          <p:nvSpPr>
            <p:cNvPr id="35" name="文本框 34"/>
            <p:cNvSpPr txBox="1"/>
            <p:nvPr>
              <p:custDataLst>
                <p:tags r:id="rId1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互惠互利原则</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6" name="文本框 35"/>
            <p:cNvSpPr txBox="1"/>
            <p:nvPr>
              <p:custDataLst>
                <p:tags r:id="rId13"/>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业务人员在跟客户交涉过程中，可以先按市场价来交谈，当产品赢得了客户的满意后，在保证利润的前提下可以适当让利给客户，使客户感觉到你的诚信，愿意与你合作。</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20" name="组合 19"/>
          <p:cNvGrpSpPr/>
          <p:nvPr/>
        </p:nvGrpSpPr>
        <p:grpSpPr>
          <a:xfrm>
            <a:off x="670560" y="1129236"/>
            <a:ext cx="10266486" cy="1036749"/>
            <a:chOff x="1056" y="3473"/>
            <a:chExt cx="16168" cy="1633"/>
          </a:xfrm>
        </p:grpSpPr>
        <p:sp>
          <p:nvSpPr>
            <p:cNvPr id="9" name="椭圆 8"/>
            <p:cNvSpPr/>
            <p:nvPr>
              <p:custDataLst>
                <p:tags r:id="rId1"/>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05</a:t>
              </a:r>
              <a:endParaRPr lang="zh-CN" altLang="en-US" sz="2800" dirty="0"/>
            </a:p>
          </p:txBody>
        </p:sp>
        <p:sp>
          <p:nvSpPr>
            <p:cNvPr id="14" name="文本框 13"/>
            <p:cNvSpPr txBox="1"/>
            <p:nvPr>
              <p:custDataLst>
                <p:tags r:id="rId2"/>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及时跟踪原则</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15" name="文本框 14"/>
            <p:cNvSpPr txBox="1"/>
            <p:nvPr>
              <p:custDataLst>
                <p:tags r:id="rId3"/>
              </p:custDataLst>
            </p:nvPr>
          </p:nvSpPr>
          <p:spPr>
            <a:xfrm>
              <a:off x="2456" y="4187"/>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产品销售出去后要做好后续跟踪，是不是好用，有没有什么问题需要及时解决，以及有些什么功能还可</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以加以完善等，让客户从心里觉得你并不是为了赚钱而销售，而是把产品质量放在第一位的。</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16" name="组合 15"/>
          <p:cNvGrpSpPr/>
          <p:nvPr/>
        </p:nvGrpSpPr>
        <p:grpSpPr>
          <a:xfrm>
            <a:off x="670560" y="2385695"/>
            <a:ext cx="10266680" cy="800735"/>
            <a:chOff x="1056" y="3586"/>
            <a:chExt cx="16168" cy="1261"/>
          </a:xfrm>
        </p:grpSpPr>
        <p:sp>
          <p:nvSpPr>
            <p:cNvPr id="22" name="椭圆 21"/>
            <p:cNvSpPr/>
            <p:nvPr>
              <p:custDataLst>
                <p:tags r:id="rId4"/>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06</a:t>
              </a:r>
              <a:endParaRPr lang="zh-CN" altLang="en-US" sz="2800" dirty="0"/>
            </a:p>
          </p:txBody>
        </p:sp>
        <p:sp>
          <p:nvSpPr>
            <p:cNvPr id="27" name="文本框 26"/>
            <p:cNvSpPr txBox="1"/>
            <p:nvPr>
              <p:custDataLst>
                <p:tags r:id="rId5"/>
              </p:custDataLst>
            </p:nvPr>
          </p:nvSpPr>
          <p:spPr>
            <a:xfrm>
              <a:off x="2456" y="3586"/>
              <a:ext cx="8525"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利益共享的原则</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28" name="文本框 27"/>
            <p:cNvSpPr txBox="1"/>
            <p:nvPr>
              <p:custDataLst>
                <p:tags r:id="rId6"/>
              </p:custDataLst>
            </p:nvPr>
          </p:nvSpPr>
          <p:spPr>
            <a:xfrm>
              <a:off x="2456" y="4316"/>
              <a:ext cx="14768" cy="531"/>
            </a:xfrm>
            <a:prstGeom prst="rect">
              <a:avLst/>
            </a:prstGeom>
            <a:noFill/>
          </p:spPr>
          <p:txBody>
            <a:bodyPr wrap="square" rtlCol="0">
              <a:spAutoFit/>
            </a:bodyPr>
            <a:p>
              <a:pPr>
                <a:lnSpc>
                  <a:spcPct val="100000"/>
                </a:lnSpc>
              </a:pPr>
              <a:r>
                <a:rPr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每一次合作的成功都是为下一次合作打下一个良好的基础</a:t>
              </a:r>
              <a:r>
                <a:rPr 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a:t>
              </a:r>
              <a:endParaRPr 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29" name="组合 28"/>
          <p:cNvGrpSpPr/>
          <p:nvPr/>
        </p:nvGrpSpPr>
        <p:grpSpPr>
          <a:xfrm>
            <a:off x="670560" y="3406140"/>
            <a:ext cx="10266680" cy="1292225"/>
            <a:chOff x="1056" y="3473"/>
            <a:chExt cx="16168" cy="2035"/>
          </a:xfrm>
        </p:grpSpPr>
        <p:sp>
          <p:nvSpPr>
            <p:cNvPr id="30" name="椭圆 29"/>
            <p:cNvSpPr/>
            <p:nvPr>
              <p:custDataLst>
                <p:tags r:id="rId7"/>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07</a:t>
              </a:r>
              <a:endParaRPr lang="zh-CN" altLang="en-US" sz="2800" dirty="0"/>
            </a:p>
          </p:txBody>
        </p:sp>
        <p:sp>
          <p:nvSpPr>
            <p:cNvPr id="31" name="文本框 30"/>
            <p:cNvSpPr txBox="1"/>
            <p:nvPr>
              <p:custDataLst>
                <p:tags r:id="rId8"/>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用心倾听原则</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2" name="文本框 31"/>
            <p:cNvSpPr txBox="1"/>
            <p:nvPr>
              <p:custDataLst>
                <p:tags r:id="rId9"/>
              </p:custDataLst>
            </p:nvPr>
          </p:nvSpPr>
          <p:spPr>
            <a:xfrm>
              <a:off x="2456" y="4201"/>
              <a:ext cx="14768" cy="1307"/>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在维护客户关系过程中，一定要耐心听取客户的意见，并能及时判断客户所要表达的意思，就算遇到再怎么难缠的客户也要平心静气，积极想办法帮他解决问题，这样客户会从心底里感激你，也会与你建立长期合作的关系。</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670560" y="4918075"/>
            <a:ext cx="10266680" cy="1045845"/>
            <a:chOff x="1056" y="3473"/>
            <a:chExt cx="16168" cy="1647"/>
          </a:xfrm>
        </p:grpSpPr>
        <p:sp>
          <p:nvSpPr>
            <p:cNvPr id="34" name="椭圆 33"/>
            <p:cNvSpPr/>
            <p:nvPr>
              <p:custDataLst>
                <p:tags r:id="rId10"/>
              </p:custDataLst>
            </p:nvPr>
          </p:nvSpPr>
          <p:spPr>
            <a:xfrm>
              <a:off x="1056" y="3637"/>
              <a:ext cx="1247" cy="1134"/>
            </a:xfrm>
            <a:prstGeom prst="ellipse">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t>08</a:t>
              </a:r>
              <a:endParaRPr lang="zh-CN" altLang="en-US" sz="2800" dirty="0"/>
            </a:p>
          </p:txBody>
        </p:sp>
        <p:sp>
          <p:nvSpPr>
            <p:cNvPr id="35" name="文本框 34"/>
            <p:cNvSpPr txBox="1"/>
            <p:nvPr>
              <p:custDataLst>
                <p:tags r:id="rId11"/>
              </p:custDataLst>
            </p:nvPr>
          </p:nvSpPr>
          <p:spPr>
            <a:xfrm>
              <a:off x="2456" y="3473"/>
              <a:ext cx="5380" cy="725"/>
            </a:xfrm>
            <a:prstGeom prst="rect">
              <a:avLst/>
            </a:prstGeom>
            <a:noFill/>
          </p:spPr>
          <p:txBody>
            <a:bodyPr wrap="square" rtlCol="0">
              <a:spAutoFit/>
            </a:bodyPr>
            <a:p>
              <a:r>
                <a:rPr lang="zh-CN" altLang="en-US" b="1" dirty="0">
                  <a:solidFill>
                    <a:srgbClr val="485F84"/>
                  </a:solidFill>
                  <a:latin typeface="思源黑体 CN Light" panose="020B0300000000000000" pitchFamily="34" charset="-122"/>
                  <a:ea typeface="思源黑体 CN Light" panose="020B0300000000000000" pitchFamily="34" charset="-122"/>
                </a:rPr>
                <a:t>灵活掌控原则</a:t>
              </a:r>
              <a:endParaRPr lang="zh-CN" altLang="en-US" b="1" dirty="0">
                <a:solidFill>
                  <a:srgbClr val="485F84"/>
                </a:solidFill>
                <a:latin typeface="思源黑体 CN Light" panose="020B0300000000000000" pitchFamily="34" charset="-122"/>
                <a:ea typeface="思源黑体 CN Light" panose="020B0300000000000000" pitchFamily="34" charset="-122"/>
              </a:endParaRPr>
            </a:p>
          </p:txBody>
        </p:sp>
        <p:sp>
          <p:nvSpPr>
            <p:cNvPr id="36" name="文本框 35"/>
            <p:cNvSpPr txBox="1"/>
            <p:nvPr>
              <p:custDataLst>
                <p:tags r:id="rId12"/>
              </p:custDataLst>
            </p:nvPr>
          </p:nvSpPr>
          <p:spPr>
            <a:xfrm>
              <a:off x="2456" y="4201"/>
              <a:ext cx="14768" cy="919"/>
            </a:xfrm>
            <a:prstGeom prst="rect">
              <a:avLst/>
            </a:prstGeom>
            <a:noFill/>
          </p:spPr>
          <p:txBody>
            <a:bodyPr wrap="square" rtlCol="0">
              <a:spAutoFit/>
            </a:bodyPr>
            <a:p>
              <a:pPr>
                <a:lnSpc>
                  <a:spcPct val="100000"/>
                </a:lnSpc>
              </a:pPr>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销售工作没有止境，在维护客户关系中一定要善始善终、刚柔并济，做到真正用心想客户所想、急客户所急，让客户从心理上对你产生依赖。</a:t>
              </a:r>
              <a:endPar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240" y="1095375"/>
            <a:ext cx="9729470" cy="645160"/>
          </a:xfrm>
          <a:prstGeom prst="rect">
            <a:avLst/>
          </a:prstGeom>
          <a:noFill/>
        </p:spPr>
        <p:txBody>
          <a:bodyPr wrap="square" rtlCol="0">
            <a:spAutoFit/>
          </a:bodyPr>
          <a:p>
            <a:r>
              <a:rPr lang="zh-CN" altLang="en-US" sz="3600" b="1" dirty="0">
                <a:solidFill>
                  <a:srgbClr val="384A66"/>
                </a:solidFill>
                <a:latin typeface="思源黑体 CN Light" panose="020B0300000000000000" pitchFamily="34" charset="-122"/>
                <a:ea typeface="思源黑体 CN Light" panose="020B0300000000000000" pitchFamily="34" charset="-122"/>
              </a:rPr>
              <a:t>二、如何维护已签约但是还没有装修的客户</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2"/>
            </p:custDataLst>
          </p:nvPr>
        </p:nvSpPr>
        <p:spPr>
          <a:xfrm>
            <a:off x="396240" y="184531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（一）老客户维护</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grpSp>
        <p:nvGrpSpPr>
          <p:cNvPr id="8" name="组合 7"/>
          <p:cNvGrpSpPr/>
          <p:nvPr/>
        </p:nvGrpSpPr>
        <p:grpSpPr>
          <a:xfrm>
            <a:off x="1257300" y="2564765"/>
            <a:ext cx="2844165" cy="3749675"/>
            <a:chOff x="789" y="3928"/>
            <a:chExt cx="4479" cy="5905"/>
          </a:xfrm>
        </p:grpSpPr>
        <p:sp>
          <p:nvSpPr>
            <p:cNvPr id="7" name="矩形 6"/>
            <p:cNvSpPr/>
            <p:nvPr>
              <p:custDataLst>
                <p:tags r:id="rId3"/>
              </p:custDataLst>
            </p:nvPr>
          </p:nvSpPr>
          <p:spPr>
            <a:xfrm>
              <a:off x="789" y="3928"/>
              <a:ext cx="4479" cy="590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4"/>
              </p:custDataLst>
            </p:nvPr>
          </p:nvSpPr>
          <p:spPr>
            <a:xfrm>
              <a:off x="1181" y="4493"/>
              <a:ext cx="313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情感交流</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2" name="文本框 11"/>
            <p:cNvSpPr txBox="1"/>
            <p:nvPr>
              <p:custDataLst>
                <p:tags r:id="rId5"/>
              </p:custDataLst>
            </p:nvPr>
          </p:nvSpPr>
          <p:spPr>
            <a:xfrm>
              <a:off x="1181" y="5639"/>
              <a:ext cx="3785" cy="3197"/>
            </a:xfrm>
            <a:prstGeom prst="rect">
              <a:avLst/>
            </a:prstGeom>
            <a:noFill/>
          </p:spPr>
          <p:txBody>
            <a:bodyPr wrap="square" rtlCol="0">
              <a:spAutoFit/>
            </a:bodyPr>
            <a:p>
              <a:pPr>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老客户营销，简单说就是怎样用情感维护客户关系，让客户感受到温暖，愿意与企业做朋友，愿意再次消费并介绍朋友来购买。</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10" name="组合 9"/>
          <p:cNvGrpSpPr/>
          <p:nvPr/>
        </p:nvGrpSpPr>
        <p:grpSpPr>
          <a:xfrm>
            <a:off x="4712335" y="2565400"/>
            <a:ext cx="2844165" cy="3749675"/>
            <a:chOff x="789" y="3928"/>
            <a:chExt cx="4479" cy="5905"/>
          </a:xfrm>
        </p:grpSpPr>
        <p:sp>
          <p:nvSpPr>
            <p:cNvPr id="13" name="矩形 12"/>
            <p:cNvSpPr/>
            <p:nvPr>
              <p:custDataLst>
                <p:tags r:id="rId6"/>
              </p:custDataLst>
            </p:nvPr>
          </p:nvSpPr>
          <p:spPr>
            <a:xfrm>
              <a:off x="789" y="3928"/>
              <a:ext cx="4479" cy="590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custDataLst>
                <p:tags r:id="rId7"/>
              </p:custDataLst>
            </p:nvPr>
          </p:nvSpPr>
          <p:spPr>
            <a:xfrm>
              <a:off x="1181" y="4493"/>
              <a:ext cx="313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日常拜访</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18" name="文本框 17"/>
            <p:cNvSpPr txBox="1"/>
            <p:nvPr>
              <p:custDataLst>
                <p:tags r:id="rId8"/>
              </p:custDataLst>
            </p:nvPr>
          </p:nvSpPr>
          <p:spPr>
            <a:xfrm>
              <a:off x="1181" y="5639"/>
              <a:ext cx="3785" cy="3197"/>
            </a:xfrm>
            <a:prstGeom prst="rect">
              <a:avLst/>
            </a:prstGeom>
            <a:noFill/>
          </p:spPr>
          <p:txBody>
            <a:bodyPr wrap="square" rtlCol="0">
              <a:spAutoFit/>
            </a:bodyPr>
            <a:p>
              <a:pPr>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日常拜访、节日的问候、婚庆喜事、过生日时的一句祝福、一束鲜花，都会使客户感到温暖，并且让客户知道他是企业的重要客户。</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19" name="组合 18"/>
          <p:cNvGrpSpPr/>
          <p:nvPr/>
        </p:nvGrpSpPr>
        <p:grpSpPr>
          <a:xfrm>
            <a:off x="8167370" y="2565400"/>
            <a:ext cx="2844165" cy="3749675"/>
            <a:chOff x="789" y="3928"/>
            <a:chExt cx="4479" cy="5905"/>
          </a:xfrm>
        </p:grpSpPr>
        <p:sp>
          <p:nvSpPr>
            <p:cNvPr id="23" name="矩形 22"/>
            <p:cNvSpPr/>
            <p:nvPr>
              <p:custDataLst>
                <p:tags r:id="rId9"/>
              </p:custDataLst>
            </p:nvPr>
          </p:nvSpPr>
          <p:spPr>
            <a:xfrm>
              <a:off x="789" y="3928"/>
              <a:ext cx="4479" cy="5905"/>
            </a:xfrm>
            <a:prstGeom prst="rect">
              <a:avLst/>
            </a:prstGeom>
            <a:noFill/>
            <a:ln w="63500">
              <a:solidFill>
                <a:srgbClr val="485F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custDataLst>
                <p:tags r:id="rId10"/>
              </p:custDataLst>
            </p:nvPr>
          </p:nvSpPr>
          <p:spPr>
            <a:xfrm>
              <a:off x="1181" y="4493"/>
              <a:ext cx="3132" cy="822"/>
            </a:xfrm>
            <a:prstGeom prst="rect">
              <a:avLst/>
            </a:prstGeom>
            <a:noFill/>
          </p:spPr>
          <p:txBody>
            <a:bodyPr wrap="square" rtlCol="0">
              <a:spAutoFit/>
            </a:bodyPr>
            <a:p>
              <a:r>
                <a:rPr lang="zh-CN" altLang="en-US" sz="2800" b="1" dirty="0">
                  <a:solidFill>
                    <a:srgbClr val="384A66"/>
                  </a:solidFill>
                  <a:latin typeface="思源黑体 CN Light" panose="020B0300000000000000" pitchFamily="34" charset="-122"/>
                  <a:ea typeface="思源黑体 CN Light" panose="020B0300000000000000" pitchFamily="34" charset="-122"/>
                </a:rPr>
                <a:t>优惠措施</a:t>
              </a:r>
              <a:endParaRPr lang="zh-CN" altLang="en-US" sz="2800" b="1" dirty="0">
                <a:solidFill>
                  <a:srgbClr val="384A66"/>
                </a:solidFill>
                <a:latin typeface="思源黑体 CN Light" panose="020B0300000000000000" pitchFamily="34" charset="-122"/>
                <a:ea typeface="思源黑体 CN Light" panose="020B0300000000000000" pitchFamily="34" charset="-122"/>
              </a:endParaRPr>
            </a:p>
          </p:txBody>
        </p:sp>
        <p:sp>
          <p:nvSpPr>
            <p:cNvPr id="25" name="文本框 24"/>
            <p:cNvSpPr txBox="1"/>
            <p:nvPr>
              <p:custDataLst>
                <p:tags r:id="rId11"/>
              </p:custDataLst>
            </p:nvPr>
          </p:nvSpPr>
          <p:spPr>
            <a:xfrm>
              <a:off x="1181" y="5639"/>
              <a:ext cx="3785" cy="3197"/>
            </a:xfrm>
            <a:prstGeom prst="rect">
              <a:avLst/>
            </a:prstGeom>
            <a:noFill/>
          </p:spPr>
          <p:txBody>
            <a:bodyPr wrap="square" rtlCol="0">
              <a:spAutoFit/>
            </a:bodyPr>
            <a:p>
              <a:pPr>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针对老客户还可以推出更多的优惠措施，如数量折扣、赠品等，并且通过赠送礼品、有偿介绍等方式，增加老客户介绍业务的意愿。</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
            </p:custDataLst>
          </p:nvPr>
        </p:nvSpPr>
        <p:spPr>
          <a:xfrm>
            <a:off x="396240" y="1127760"/>
            <a:ext cx="6539230" cy="521970"/>
          </a:xfrm>
          <a:prstGeom prst="rect">
            <a:avLst/>
          </a:prstGeom>
          <a:noFill/>
        </p:spPr>
        <p:txBody>
          <a:bodyPr wrap="square" rtlCol="0">
            <a:spAutoFit/>
          </a:bodyPr>
          <a:p>
            <a:pPr algn="l"/>
            <a:r>
              <a:rPr lang="zh-CN" altLang="en-US" sz="2800" b="1" dirty="0">
                <a:solidFill>
                  <a:schemeClr val="tx1"/>
                </a:solidFill>
                <a:latin typeface="思源黑体 CN Light" panose="020B0300000000000000" pitchFamily="34" charset="-122"/>
                <a:ea typeface="思源黑体 CN Light" panose="020B0300000000000000" pitchFamily="34" charset="-122"/>
              </a:rPr>
              <a:t>（二）个性化服务</a:t>
            </a:r>
            <a:endParaRPr lang="zh-CN" altLang="en-US" sz="2800" b="1" dirty="0">
              <a:solidFill>
                <a:schemeClr val="tx1"/>
              </a:solidFill>
              <a:latin typeface="思源黑体 CN Light" panose="020B0300000000000000" pitchFamily="34" charset="-122"/>
              <a:ea typeface="思源黑体 CN Light" panose="020B0300000000000000" pitchFamily="34" charset="-122"/>
            </a:endParaRPr>
          </a:p>
        </p:txBody>
      </p:sp>
      <p:sp>
        <p:nvSpPr>
          <p:cNvPr id="7" name="文本框 6"/>
          <p:cNvSpPr txBox="1"/>
          <p:nvPr>
            <p:custDataLst>
              <p:tags r:id="rId2"/>
            </p:custDataLst>
          </p:nvPr>
        </p:nvSpPr>
        <p:spPr>
          <a:xfrm>
            <a:off x="479425" y="2710180"/>
            <a:ext cx="11206480" cy="1476375"/>
          </a:xfrm>
          <a:prstGeom prst="rect">
            <a:avLst/>
          </a:prstGeom>
          <a:noFill/>
        </p:spPr>
        <p:txBody>
          <a:bodyPr wrap="square" rtlCol="0">
            <a:spAutoFit/>
          </a:bodyPr>
          <a:p>
            <a:pPr>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个性化服务要求企业更加全面地了解客户情况，从客户的职业、身份、地位到兴趣爱好、家庭关系等，都有一个系统的掌握，通过现有的资料，预测客户的发展趋势，包括职业发展和购买力预测，并且根据客户的变化在服务上做相应的调整，这就是定制服务，让客户更加感受到企业的关怀和温暖。定制化是一种发展思路，其体现的是企业的数据库营销能力。不仅要拥有更多的数据，条目更加明晰，而且还要有数据挖掘分析的能力，从数据中获得更多的客户信息，最终服务好客户。</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0" name="圆角矩形 9"/>
          <p:cNvSpPr/>
          <p:nvPr>
            <p:custDataLst>
              <p:tags r:id="rId3"/>
            </p:custDataLst>
          </p:nvPr>
        </p:nvSpPr>
        <p:spPr>
          <a:xfrm>
            <a:off x="479425" y="1772920"/>
            <a:ext cx="11109325" cy="802005"/>
          </a:xfrm>
          <a:prstGeom prst="round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000" dirty="0">
                <a:solidFill>
                  <a:schemeClr val="bg1"/>
                </a:solidFill>
                <a:latin typeface="思源黑体 CN Light" panose="020B0300000000000000" pitchFamily="34" charset="-122"/>
                <a:ea typeface="思源黑体 CN Light" panose="020B0300000000000000" pitchFamily="34" charset="-122"/>
                <a:sym typeface="+mn-ea"/>
              </a:rPr>
              <a:t>（1）从标准化服务阶段到个性化服务阶段，是一个变化的过程，要求企业花费更多的人力和物力在客户关系维护上。</a:t>
            </a:r>
            <a:endParaRPr lang="en-US" altLang="zh-CN" sz="2000" dirty="0">
              <a:solidFill>
                <a:schemeClr val="bg1"/>
              </a:solidFill>
              <a:latin typeface="思源黑体 CN Light" panose="020B0300000000000000" pitchFamily="34" charset="-122"/>
              <a:ea typeface="思源黑体 CN Light" panose="020B0300000000000000" pitchFamily="34" charset="-122"/>
              <a:sym typeface="+mn-ea"/>
            </a:endParaRPr>
          </a:p>
        </p:txBody>
      </p:sp>
      <p:sp>
        <p:nvSpPr>
          <p:cNvPr id="8" name="文本框 7"/>
          <p:cNvSpPr txBox="1"/>
          <p:nvPr>
            <p:custDataLst>
              <p:tags r:id="rId4"/>
            </p:custDataLst>
          </p:nvPr>
        </p:nvSpPr>
        <p:spPr>
          <a:xfrm>
            <a:off x="479425" y="5352415"/>
            <a:ext cx="11206480" cy="645160"/>
          </a:xfrm>
          <a:prstGeom prst="rect">
            <a:avLst/>
          </a:prstGeom>
          <a:noFill/>
        </p:spPr>
        <p:txBody>
          <a:bodyPr wrap="square" rtlCol="0">
            <a:spAutoFit/>
          </a:bodyPr>
          <a:p>
            <a:pPr>
              <a:lnSpc>
                <a:spcPct val="100000"/>
              </a:lnSpc>
            </a:pPr>
            <a:r>
              <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rPr>
              <a:t>忠诚的客户才愿意更多地购买企业的产品和服务。随着忠诚客户年龄的增长、经济收入的提高，客户的购买力也将进一步增强。并且通过忠诚客户的影响，带动他们的亲朋好友也来购买。</a:t>
            </a:r>
            <a:endParaRPr lang="en-US" altLang="zh-CN" sz="18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9" name="圆角矩形 8"/>
          <p:cNvSpPr/>
          <p:nvPr>
            <p:custDataLst>
              <p:tags r:id="rId5"/>
            </p:custDataLst>
          </p:nvPr>
        </p:nvSpPr>
        <p:spPr>
          <a:xfrm>
            <a:off x="479425" y="4415155"/>
            <a:ext cx="11109325" cy="802005"/>
          </a:xfrm>
          <a:prstGeom prst="round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000" dirty="0">
                <a:solidFill>
                  <a:schemeClr val="bg1"/>
                </a:solidFill>
                <a:latin typeface="思源黑体 CN Light" panose="020B0300000000000000" pitchFamily="34" charset="-122"/>
                <a:ea typeface="思源黑体 CN Light" panose="020B0300000000000000" pitchFamily="34" charset="-122"/>
                <a:sym typeface="+mn-ea"/>
              </a:rPr>
              <a:t>（2）企业应该着眼于和客户发展长期的互惠互利的合作关系，从而提高客户对企业的忠诚度。</a:t>
            </a:r>
            <a:endParaRPr lang="en-US" altLang="zh-CN" sz="2000" dirty="0">
              <a:solidFill>
                <a:schemeClr val="bg1"/>
              </a:solidFill>
              <a:latin typeface="思源黑体 CN Light" panose="020B0300000000000000" pitchFamily="34" charset="-122"/>
              <a:ea typeface="思源黑体 CN Light" panose="020B0300000000000000"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240" y="1095375"/>
            <a:ext cx="4578350" cy="645160"/>
          </a:xfrm>
          <a:prstGeom prst="rect">
            <a:avLst/>
          </a:prstGeom>
          <a:noFill/>
        </p:spPr>
        <p:txBody>
          <a:bodyPr wrap="square" rtlCol="0">
            <a:spAutoFit/>
          </a:bodyPr>
          <a:p>
            <a:r>
              <a:rPr lang="zh-CN" altLang="en-US" sz="3600" b="1" dirty="0">
                <a:solidFill>
                  <a:srgbClr val="384A66"/>
                </a:solidFill>
                <a:latin typeface="思源黑体 CN Light" panose="020B0300000000000000" pitchFamily="34" charset="-122"/>
                <a:ea typeface="思源黑体 CN Light" panose="020B0300000000000000" pitchFamily="34" charset="-122"/>
              </a:rPr>
              <a:t>三、新老客户的对比</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28" name="组合 27"/>
          <p:cNvGrpSpPr/>
          <p:nvPr/>
        </p:nvGrpSpPr>
        <p:grpSpPr>
          <a:xfrm>
            <a:off x="901065" y="1820545"/>
            <a:ext cx="10315575" cy="4326890"/>
            <a:chOff x="1419" y="2867"/>
            <a:chExt cx="16245" cy="6814"/>
          </a:xfrm>
        </p:grpSpPr>
        <p:sp>
          <p:nvSpPr>
            <p:cNvPr id="610" name="椭圆 609"/>
            <p:cNvSpPr/>
            <p:nvPr>
              <p:custDataLst>
                <p:tags r:id="rId2"/>
              </p:custDataLst>
            </p:nvPr>
          </p:nvSpPr>
          <p:spPr>
            <a:xfrm>
              <a:off x="5990" y="2867"/>
              <a:ext cx="6814" cy="6814"/>
            </a:xfrm>
            <a:prstGeom prst="ellipse">
              <a:avLst/>
            </a:prstGeom>
            <a:gradFill>
              <a:gsLst>
                <a:gs pos="0">
                  <a:schemeClr val="accent1">
                    <a:lumMod val="20000"/>
                    <a:lumOff val="80000"/>
                    <a:alpha val="0"/>
                  </a:schemeClr>
                </a:gs>
                <a:gs pos="100000">
                  <a:schemeClr val="accent1">
                    <a:lumMod val="20000"/>
                    <a:lumOff val="80000"/>
                    <a:alpha val="51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09" name="椭圆 608"/>
            <p:cNvSpPr/>
            <p:nvPr>
              <p:custDataLst>
                <p:tags r:id="rId3"/>
              </p:custDataLst>
            </p:nvPr>
          </p:nvSpPr>
          <p:spPr>
            <a:xfrm>
              <a:off x="7627" y="4504"/>
              <a:ext cx="3540" cy="3540"/>
            </a:xfrm>
            <a:prstGeom prst="ellipse">
              <a:avLst/>
            </a:prstGeom>
            <a:solidFill>
              <a:schemeClr val="accent1">
                <a:lumMod val="20000"/>
                <a:lumOff val="8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9" name="椭圆 8"/>
            <p:cNvSpPr/>
            <p:nvPr>
              <p:custDataLst>
                <p:tags r:id="rId4"/>
              </p:custDataLst>
            </p:nvPr>
          </p:nvSpPr>
          <p:spPr>
            <a:xfrm>
              <a:off x="7880" y="4744"/>
              <a:ext cx="3061" cy="3061"/>
            </a:xfrm>
            <a:prstGeom prst="ellipse">
              <a:avLst/>
            </a:prstGeom>
            <a:gradFill>
              <a:gsLst>
                <a:gs pos="100000">
                  <a:schemeClr val="accent1"/>
                </a:gs>
                <a:gs pos="50000">
                  <a:schemeClr val="accent1">
                    <a:lumMod val="80000"/>
                    <a:lumOff val="20000"/>
                  </a:schemeClr>
                </a:gs>
                <a:gs pos="0">
                  <a:schemeClr val="accent1">
                    <a:lumMod val="60000"/>
                    <a:lumOff val="40000"/>
                  </a:schemeClr>
                </a:gs>
              </a:gsLst>
              <a:lin ang="16200000" scaled="0"/>
            </a:gra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mj-ea"/>
                <a:ea typeface="+mj-ea"/>
                <a:cs typeface="微软雅黑" panose="020B0503020204020204" charset="-122"/>
                <a:sym typeface="+mn-ea"/>
              </a:endParaRPr>
            </a:p>
          </p:txBody>
        </p:sp>
        <p:sp>
          <p:nvSpPr>
            <p:cNvPr id="585" name="椭圆 584"/>
            <p:cNvSpPr/>
            <p:nvPr>
              <p:custDataLst>
                <p:tags r:id="rId5"/>
              </p:custDataLst>
            </p:nvPr>
          </p:nvSpPr>
          <p:spPr>
            <a:xfrm>
              <a:off x="6691" y="3568"/>
              <a:ext cx="5412" cy="5413"/>
            </a:xfrm>
            <a:prstGeom prst="ellipse">
              <a:avLst/>
            </a:prstGeom>
            <a:noFill/>
            <a:ln>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592" name="弧形 591"/>
            <p:cNvSpPr/>
            <p:nvPr>
              <p:custDataLst>
                <p:tags r:id="rId6"/>
              </p:custDataLst>
            </p:nvPr>
          </p:nvSpPr>
          <p:spPr>
            <a:xfrm rot="14400000">
              <a:off x="7217" y="4094"/>
              <a:ext cx="4361" cy="4361"/>
            </a:xfrm>
            <a:prstGeom prst="arc">
              <a:avLst>
                <a:gd name="adj1" fmla="val 18745312"/>
                <a:gd name="adj2" fmla="val 5566165"/>
              </a:avLst>
            </a:prstGeom>
            <a:ln w="6350">
              <a:gradFill>
                <a:gsLst>
                  <a:gs pos="0">
                    <a:schemeClr val="accent1">
                      <a:alpha val="0"/>
                    </a:schemeClr>
                  </a:gs>
                  <a:gs pos="60000">
                    <a:schemeClr val="accent1"/>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pic>
          <p:nvPicPr>
            <p:cNvPr id="14" name="图片 13" descr="343439383331313b343532303032373bbfcdbba7b5b5b0b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057" y="5260"/>
              <a:ext cx="679" cy="680"/>
            </a:xfrm>
            <a:prstGeom prst="rect">
              <a:avLst/>
            </a:prstGeom>
          </p:spPr>
        </p:pic>
        <p:sp>
          <p:nvSpPr>
            <p:cNvPr id="15" name="正文"/>
            <p:cNvSpPr txBox="1"/>
            <p:nvPr>
              <p:custDataLst>
                <p:tags r:id="rId10"/>
              </p:custDataLst>
            </p:nvPr>
          </p:nvSpPr>
          <p:spPr>
            <a:xfrm>
              <a:off x="1433" y="5930"/>
              <a:ext cx="4317" cy="2423"/>
            </a:xfrm>
            <a:prstGeom prst="rect">
              <a:avLst/>
            </a:prstGeom>
            <a:noFill/>
          </p:spPr>
          <p:txBody>
            <a:bodyPr wrap="square" lIns="0" tIns="0" rIns="0" bIns="0" rtlCol="0" anchor="t" anchorCtr="0">
              <a:spAutoFit/>
            </a:bodyPr>
            <a:lstStyle/>
            <a:p>
              <a:pPr indent="0" algn="l" fontAlgn="auto">
                <a:lnSpc>
                  <a:spcPct val="100000"/>
                </a:lnSpc>
              </a:pPr>
              <a:r>
                <a:rPr lang="zh-CN" altLang="en-US" sz="2000" dirty="0">
                  <a:solidFill>
                    <a:schemeClr val="tx1">
                      <a:lumMod val="65000"/>
                      <a:lumOff val="35000"/>
                    </a:schemeClr>
                  </a:solidFill>
                  <a:latin typeface="+mn-ea"/>
                </a:rPr>
                <a:t>利用传统的市场营销组合策略，进行大量的广告宣传和促销活动，吸引潜在客户来初次购买产品。</a:t>
              </a:r>
              <a:endParaRPr lang="zh-CN" altLang="en-US" sz="2000" dirty="0">
                <a:solidFill>
                  <a:schemeClr val="tx1">
                    <a:lumMod val="65000"/>
                    <a:lumOff val="35000"/>
                  </a:schemeClr>
                </a:solidFill>
                <a:latin typeface="+mn-ea"/>
              </a:endParaRPr>
            </a:p>
          </p:txBody>
        </p:sp>
        <p:sp>
          <p:nvSpPr>
            <p:cNvPr id="16" name="标题"/>
            <p:cNvSpPr txBox="1"/>
            <p:nvPr>
              <p:custDataLst>
                <p:tags r:id="rId11"/>
              </p:custDataLst>
            </p:nvPr>
          </p:nvSpPr>
          <p:spPr>
            <a:xfrm>
              <a:off x="1419" y="5057"/>
              <a:ext cx="4332" cy="581"/>
            </a:xfrm>
            <a:prstGeom prst="rect">
              <a:avLst/>
            </a:prstGeom>
            <a:noFill/>
          </p:spPr>
          <p:txBody>
            <a:bodyPr wrap="square" lIns="0" tIns="0" rIns="0" bIns="0" rtlCol="0" anchor="t" anchorCtr="0">
              <a:spAutoFit/>
            </a:bodyPr>
            <a:lstStyle/>
            <a:p>
              <a:pPr algn="l">
                <a:lnSpc>
                  <a:spcPct val="100000"/>
                </a:lnSpc>
              </a:pPr>
              <a:r>
                <a:rPr lang="zh-CN" altLang="en-US" b="1" dirty="0">
                  <a:solidFill>
                    <a:schemeClr val="accent1"/>
                  </a:solidFill>
                  <a:latin typeface="+mj-ea"/>
                  <a:ea typeface="+mj-ea"/>
                </a:rPr>
                <a:t>新客户</a:t>
              </a:r>
              <a:endParaRPr lang="zh-CN" altLang="en-US" b="1" dirty="0">
                <a:solidFill>
                  <a:schemeClr val="accent1"/>
                </a:solidFill>
                <a:latin typeface="+mj-ea"/>
                <a:ea typeface="+mj-ea"/>
              </a:endParaRPr>
            </a:p>
          </p:txBody>
        </p:sp>
        <p:sp>
          <p:nvSpPr>
            <p:cNvPr id="30" name="正文"/>
            <p:cNvSpPr txBox="1"/>
            <p:nvPr>
              <p:custDataLst>
                <p:tags r:id="rId12"/>
              </p:custDataLst>
            </p:nvPr>
          </p:nvSpPr>
          <p:spPr>
            <a:xfrm>
              <a:off x="13382" y="5930"/>
              <a:ext cx="4282" cy="2423"/>
            </a:xfrm>
            <a:prstGeom prst="rect">
              <a:avLst/>
            </a:prstGeom>
            <a:noFill/>
          </p:spPr>
          <p:txBody>
            <a:bodyPr wrap="square" lIns="0" tIns="0" rIns="0" bIns="0" rtlCol="0" anchor="t" anchorCtr="0">
              <a:spAutoFit/>
            </a:bodyPr>
            <a:lstStyle/>
            <a:p>
              <a:pPr indent="0" algn="l" fontAlgn="auto">
                <a:lnSpc>
                  <a:spcPct val="100000"/>
                </a:lnSpc>
              </a:pPr>
              <a:r>
                <a:rPr lang="zh-CN" altLang="en-US" sz="2000" dirty="0">
                  <a:solidFill>
                    <a:schemeClr val="tx1">
                      <a:lumMod val="65000"/>
                      <a:lumOff val="35000"/>
                    </a:schemeClr>
                  </a:solidFill>
                  <a:latin typeface="+mn-ea"/>
                </a:rPr>
                <a:t>已经购买过企业的产品，使用后感到满意，没有抱怨和不满，经企业加以维护愿意连续购买产品的消费者。</a:t>
              </a:r>
              <a:endParaRPr lang="zh-CN" altLang="en-US" sz="2000" dirty="0">
                <a:solidFill>
                  <a:schemeClr val="tx1">
                    <a:lumMod val="65000"/>
                    <a:lumOff val="35000"/>
                  </a:schemeClr>
                </a:solidFill>
                <a:latin typeface="+mn-ea"/>
              </a:endParaRPr>
            </a:p>
          </p:txBody>
        </p:sp>
        <p:sp>
          <p:nvSpPr>
            <p:cNvPr id="31" name="标题"/>
            <p:cNvSpPr txBox="1"/>
            <p:nvPr>
              <p:custDataLst>
                <p:tags r:id="rId13"/>
              </p:custDataLst>
            </p:nvPr>
          </p:nvSpPr>
          <p:spPr>
            <a:xfrm>
              <a:off x="13383" y="5057"/>
              <a:ext cx="4267" cy="581"/>
            </a:xfrm>
            <a:prstGeom prst="rect">
              <a:avLst/>
            </a:prstGeom>
            <a:noFill/>
          </p:spPr>
          <p:txBody>
            <a:bodyPr wrap="square" lIns="0" tIns="0" rIns="0" bIns="0" rtlCol="0" anchor="t" anchorCtr="0">
              <a:spAutoFit/>
            </a:bodyPr>
            <a:lstStyle/>
            <a:p>
              <a:pPr algn="l">
                <a:lnSpc>
                  <a:spcPct val="100000"/>
                </a:lnSpc>
              </a:pPr>
              <a:r>
                <a:rPr lang="zh-CN" altLang="en-US" b="1" dirty="0">
                  <a:solidFill>
                    <a:schemeClr val="accent1"/>
                  </a:solidFill>
                  <a:latin typeface="+mj-ea"/>
                  <a:ea typeface="+mj-ea"/>
                </a:rPr>
                <a:t>原有企业的消费者</a:t>
              </a:r>
              <a:endParaRPr lang="zh-CN" altLang="en-US" b="1" dirty="0">
                <a:solidFill>
                  <a:schemeClr val="accent1"/>
                </a:solidFill>
                <a:latin typeface="+mj-ea"/>
                <a:ea typeface="+mj-ea"/>
              </a:endParaRPr>
            </a:p>
          </p:txBody>
        </p:sp>
        <p:sp>
          <p:nvSpPr>
            <p:cNvPr id="587" name="椭圆 586"/>
            <p:cNvSpPr/>
            <p:nvPr>
              <p:custDataLst>
                <p:tags r:id="rId14"/>
              </p:custDataLst>
            </p:nvPr>
          </p:nvSpPr>
          <p:spPr>
            <a:xfrm>
              <a:off x="6251" y="5591"/>
              <a:ext cx="976" cy="976"/>
            </a:xfrm>
            <a:prstGeom prst="ellipse">
              <a:avLst/>
            </a:prstGeom>
            <a:gradFill>
              <a:gsLst>
                <a:gs pos="50000">
                  <a:schemeClr val="accent1">
                    <a:lumMod val="80000"/>
                    <a:lumOff val="20000"/>
                  </a:schemeClr>
                </a:gs>
                <a:gs pos="100000">
                  <a:schemeClr val="accent1"/>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pic>
          <p:nvPicPr>
            <p:cNvPr id="20" name="图片 19" descr="343439383331313b343532303033323bd3a6d3c3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531" y="5871"/>
              <a:ext cx="416" cy="416"/>
            </a:xfrm>
            <a:prstGeom prst="rect">
              <a:avLst/>
            </a:prstGeom>
          </p:spPr>
        </p:pic>
        <p:sp>
          <p:nvSpPr>
            <p:cNvPr id="588" name="椭圆 587"/>
            <p:cNvSpPr/>
            <p:nvPr>
              <p:custDataLst>
                <p:tags r:id="rId18"/>
              </p:custDataLst>
            </p:nvPr>
          </p:nvSpPr>
          <p:spPr>
            <a:xfrm>
              <a:off x="11583" y="5641"/>
              <a:ext cx="976" cy="976"/>
            </a:xfrm>
            <a:prstGeom prst="ellipse">
              <a:avLst/>
            </a:prstGeom>
            <a:gradFill>
              <a:gsLst>
                <a:gs pos="50000">
                  <a:schemeClr val="accent1">
                    <a:lumMod val="80000"/>
                    <a:lumOff val="20000"/>
                  </a:schemeClr>
                </a:gs>
                <a:gs pos="100000">
                  <a:schemeClr val="accent1"/>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22" name="弧形 21"/>
            <p:cNvSpPr/>
            <p:nvPr>
              <p:custDataLst>
                <p:tags r:id="rId19"/>
              </p:custDataLst>
            </p:nvPr>
          </p:nvSpPr>
          <p:spPr>
            <a:xfrm rot="4080000">
              <a:off x="7218" y="4095"/>
              <a:ext cx="4361" cy="4361"/>
            </a:xfrm>
            <a:prstGeom prst="arc">
              <a:avLst>
                <a:gd name="adj1" fmla="val 18745312"/>
                <a:gd name="adj2" fmla="val 5566165"/>
              </a:avLst>
            </a:prstGeom>
            <a:ln w="6350">
              <a:gradFill>
                <a:gsLst>
                  <a:gs pos="0">
                    <a:schemeClr val="accent1">
                      <a:alpha val="0"/>
                    </a:schemeClr>
                  </a:gs>
                  <a:gs pos="60000">
                    <a:schemeClr val="accent1"/>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pic>
          <p:nvPicPr>
            <p:cNvPr id="26" name="图片 25" descr="343439383331313b34353230303230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874" y="5932"/>
              <a:ext cx="395" cy="395"/>
            </a:xfrm>
            <a:prstGeom prst="rect">
              <a:avLst/>
            </a:prstGeom>
          </p:spPr>
        </p:pic>
        <p:sp>
          <p:nvSpPr>
            <p:cNvPr id="27" name="标题"/>
            <p:cNvSpPr txBox="1"/>
            <p:nvPr>
              <p:custDataLst>
                <p:tags r:id="rId23"/>
              </p:custDataLst>
            </p:nvPr>
          </p:nvSpPr>
          <p:spPr>
            <a:xfrm>
              <a:off x="8059" y="6116"/>
              <a:ext cx="2760" cy="1277"/>
            </a:xfrm>
            <a:prstGeom prst="rect">
              <a:avLst/>
            </a:prstGeom>
            <a:noFill/>
          </p:spPr>
          <p:txBody>
            <a:bodyPr wrap="square" lIns="36195" tIns="36195" rIns="36195" bIns="36195" rtlCol="0" anchor="t" anchorCtr="0">
              <a:spAutoFit/>
            </a:bodyPr>
            <a:lstStyle/>
            <a:p>
              <a:pPr algn="ctr">
                <a:lnSpc>
                  <a:spcPct val="100000"/>
                </a:lnSpc>
              </a:pPr>
              <a:r>
                <a:rPr lang="zh-CN" altLang="en-US" b="1" dirty="0">
                  <a:solidFill>
                    <a:schemeClr val="bg1"/>
                  </a:solidFill>
                  <a:uFillTx/>
                  <a:latin typeface="+中文标题" charset="0"/>
                  <a:ea typeface="+mj-ea"/>
                  <a:cs typeface="微软雅黑" panose="020B0503020204020204" charset="-122"/>
                </a:rPr>
                <a:t>企业的利润来源</a:t>
              </a:r>
              <a:endParaRPr lang="zh-CN" altLang="en-US" b="1" dirty="0">
                <a:solidFill>
                  <a:schemeClr val="bg1"/>
                </a:solidFill>
                <a:uFillTx/>
                <a:latin typeface="+中文标题" charset="0"/>
                <a:ea typeface="+mj-ea"/>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7" name="图片 6" descr="343439383331313b343532303032303bb8f6c8cbd0c5cfa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998470" y="1198245"/>
            <a:ext cx="992505" cy="992505"/>
          </a:xfrm>
          <a:prstGeom prst="rect">
            <a:avLst/>
          </a:prstGeom>
        </p:spPr>
      </p:pic>
      <p:pic>
        <p:nvPicPr>
          <p:cNvPr id="8" name="图片 7" descr="343439383331313b343532303032303bb8f6c8cbd0c5cfa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110855" y="1198245"/>
            <a:ext cx="992505" cy="992505"/>
          </a:xfrm>
          <a:prstGeom prst="rect">
            <a:avLst/>
          </a:prstGeom>
        </p:spPr>
      </p:pic>
      <p:sp>
        <p:nvSpPr>
          <p:cNvPr id="10" name="文本框 9"/>
          <p:cNvSpPr txBox="1"/>
          <p:nvPr>
            <p:custDataLst>
              <p:tags r:id="rId7"/>
            </p:custDataLst>
          </p:nvPr>
        </p:nvSpPr>
        <p:spPr>
          <a:xfrm>
            <a:off x="2182495" y="2278380"/>
            <a:ext cx="2623820" cy="645160"/>
          </a:xfrm>
          <a:prstGeom prst="rect">
            <a:avLst/>
          </a:prstGeom>
          <a:noFill/>
        </p:spPr>
        <p:txBody>
          <a:bodyPr wrap="square" rtlCol="0">
            <a:spAutoFit/>
          </a:bodyPr>
          <a:p>
            <a:pPr algn="ctr"/>
            <a:r>
              <a:rPr lang="zh-CN" altLang="en-US" sz="3600" b="1" dirty="0">
                <a:solidFill>
                  <a:srgbClr val="384A66"/>
                </a:solidFill>
                <a:latin typeface="思源黑体 CN Light" panose="020B0300000000000000" pitchFamily="34" charset="-122"/>
                <a:ea typeface="思源黑体 CN Light" panose="020B0300000000000000" pitchFamily="34" charset="-122"/>
              </a:rPr>
              <a:t>新客户开发</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7318375" y="2278380"/>
            <a:ext cx="2623820" cy="645160"/>
          </a:xfrm>
          <a:prstGeom prst="rect">
            <a:avLst/>
          </a:prstGeom>
          <a:noFill/>
        </p:spPr>
        <p:txBody>
          <a:bodyPr wrap="square" rtlCol="0">
            <a:spAutoFit/>
          </a:bodyPr>
          <a:p>
            <a:pPr algn="ctr"/>
            <a:r>
              <a:rPr lang="zh-CN" altLang="en-US" sz="3600" b="1" dirty="0">
                <a:solidFill>
                  <a:srgbClr val="384A66"/>
                </a:solidFill>
                <a:latin typeface="思源黑体 CN Light" panose="020B0300000000000000" pitchFamily="34" charset="-122"/>
                <a:ea typeface="思源黑体 CN Light" panose="020B0300000000000000" pitchFamily="34" charset="-122"/>
              </a:rPr>
              <a:t>原有老客户</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19" name="组合 18"/>
          <p:cNvGrpSpPr/>
          <p:nvPr/>
        </p:nvGrpSpPr>
        <p:grpSpPr>
          <a:xfrm>
            <a:off x="1619885" y="3116580"/>
            <a:ext cx="3987165" cy="3391535"/>
            <a:chOff x="2551" y="4569"/>
            <a:chExt cx="6279" cy="5341"/>
          </a:xfrm>
        </p:grpSpPr>
        <p:cxnSp>
          <p:nvCxnSpPr>
            <p:cNvPr id="12" name="直接连接符 11"/>
            <p:cNvCxnSpPr/>
            <p:nvPr>
              <p:custDataLst>
                <p:tags r:id="rId9"/>
              </p:custDataLst>
            </p:nvPr>
          </p:nvCxnSpPr>
          <p:spPr>
            <a:xfrm>
              <a:off x="2551" y="5291"/>
              <a:ext cx="472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2551" y="8398"/>
              <a:ext cx="472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99" name="弧形 98"/>
            <p:cNvSpPr>
              <a:spLocks noChangeAspect="1"/>
            </p:cNvSpPr>
            <p:nvPr>
              <p:custDataLst>
                <p:tags r:id="rId11"/>
              </p:custDataLst>
            </p:nvPr>
          </p:nvSpPr>
          <p:spPr>
            <a:xfrm>
              <a:off x="5720" y="5291"/>
              <a:ext cx="3110" cy="3110"/>
            </a:xfrm>
            <a:prstGeom prst="arc">
              <a:avLst>
                <a:gd name="adj1" fmla="val 16182496"/>
                <a:gd name="adj2" fmla="val 5427152"/>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正文"/>
            <p:cNvSpPr txBox="1"/>
            <p:nvPr>
              <p:custDataLst>
                <p:tags r:id="rId12"/>
              </p:custDataLst>
            </p:nvPr>
          </p:nvSpPr>
          <p:spPr>
            <a:xfrm>
              <a:off x="2600" y="6204"/>
              <a:ext cx="2561" cy="775"/>
            </a:xfrm>
            <a:prstGeom prst="rect">
              <a:avLst/>
            </a:prstGeom>
            <a:noFill/>
          </p:spPr>
          <p:txBody>
            <a:bodyPr wrap="square" lIns="0" tIns="0" rIns="0" bIns="0" rtlCol="0" anchor="t" anchorCtr="0">
              <a:spAutoFit/>
            </a:bodyPr>
            <a:lstStyle/>
            <a:p>
              <a:pPr indent="0" algn="ctr" fontAlgn="auto">
                <a:lnSpc>
                  <a:spcPct val="100000"/>
                </a:lnSpc>
              </a:pPr>
              <a:r>
                <a:rPr lang="zh-CN" altLang="en-US" sz="1600" dirty="0">
                  <a:solidFill>
                    <a:schemeClr val="tx1">
                      <a:lumMod val="65000"/>
                      <a:lumOff val="35000"/>
                    </a:schemeClr>
                  </a:solidFill>
                  <a:latin typeface="+mn-ea"/>
                </a:rPr>
                <a:t>了解客户各个方面的感受</a:t>
              </a:r>
              <a:endParaRPr lang="zh-CN" altLang="en-US" sz="1600" dirty="0">
                <a:solidFill>
                  <a:schemeClr val="tx1">
                    <a:lumMod val="65000"/>
                    <a:lumOff val="35000"/>
                  </a:schemeClr>
                </a:solidFill>
                <a:latin typeface="+mn-ea"/>
              </a:endParaRPr>
            </a:p>
          </p:txBody>
        </p:sp>
        <p:sp>
          <p:nvSpPr>
            <p:cNvPr id="18" name="标题"/>
            <p:cNvSpPr txBox="1"/>
            <p:nvPr>
              <p:custDataLst>
                <p:tags r:id="rId13"/>
              </p:custDataLst>
            </p:nvPr>
          </p:nvSpPr>
          <p:spPr>
            <a:xfrm>
              <a:off x="2826" y="5485"/>
              <a:ext cx="2212" cy="581"/>
            </a:xfrm>
            <a:prstGeom prst="rect">
              <a:avLst/>
            </a:prstGeom>
            <a:noFill/>
          </p:spPr>
          <p:txBody>
            <a:bodyPr wrap="square" lIns="0" tIns="0" rIns="0" bIns="0" rtlCol="0" anchor="t" anchorCtr="0">
              <a:spAutoFit/>
            </a:bodyPr>
            <a:lstStyle/>
            <a:p>
              <a:pPr algn="ctr">
                <a:lnSpc>
                  <a:spcPct val="100000"/>
                </a:lnSpc>
              </a:pPr>
              <a:r>
                <a:rPr lang="zh-CN" altLang="en-US" b="1" dirty="0">
                  <a:latin typeface="+mj-ea"/>
                  <a:ea typeface="+mj-ea"/>
                </a:rPr>
                <a:t>市场调查</a:t>
              </a:r>
              <a:endParaRPr lang="zh-CN" altLang="en-US" b="1" dirty="0">
                <a:latin typeface="+mj-ea"/>
                <a:ea typeface="+mj-ea"/>
              </a:endParaRPr>
            </a:p>
          </p:txBody>
        </p:sp>
        <p:sp>
          <p:nvSpPr>
            <p:cNvPr id="112" name="图片 11" descr="343439383331313b343532303031393bd2b5bca8b9dcc0ed"/>
            <p:cNvSpPr/>
            <p:nvPr>
              <p:custDataLst>
                <p:tags r:id="rId14"/>
              </p:custDataLst>
            </p:nvPr>
          </p:nvSpPr>
          <p:spPr>
            <a:xfrm>
              <a:off x="3722" y="4580"/>
              <a:ext cx="418" cy="388"/>
            </a:xfrm>
            <a:custGeom>
              <a:avLst/>
              <a:gdLst>
                <a:gd name="connsiteX0" fmla="*/ 190126 w 215272"/>
                <a:gd name="connsiteY0" fmla="*/ 115 h 199846"/>
                <a:gd name="connsiteX1" fmla="*/ 24826 w 215272"/>
                <a:gd name="connsiteY1" fmla="*/ 115 h 199846"/>
                <a:gd name="connsiteX2" fmla="*/ 114 w 215272"/>
                <a:gd name="connsiteY2" fmla="*/ 25027 h 199846"/>
                <a:gd name="connsiteX3" fmla="*/ 114 w 215272"/>
                <a:gd name="connsiteY3" fmla="*/ 132423 h 199846"/>
                <a:gd name="connsiteX4" fmla="*/ 24826 w 215272"/>
                <a:gd name="connsiteY4" fmla="*/ 157335 h 199846"/>
                <a:gd name="connsiteX5" fmla="*/ 86883 w 215272"/>
                <a:gd name="connsiteY5" fmla="*/ 157335 h 199846"/>
                <a:gd name="connsiteX6" fmla="*/ 86883 w 215272"/>
                <a:gd name="connsiteY6" fmla="*/ 187783 h 199846"/>
                <a:gd name="connsiteX7" fmla="*/ 52834 w 215272"/>
                <a:gd name="connsiteY7" fmla="*/ 187783 h 199846"/>
                <a:gd name="connsiteX8" fmla="*/ 46793 w 215272"/>
                <a:gd name="connsiteY8" fmla="*/ 193872 h 199846"/>
                <a:gd name="connsiteX9" fmla="*/ 52834 w 215272"/>
                <a:gd name="connsiteY9" fmla="*/ 199961 h 199846"/>
                <a:gd name="connsiteX10" fmla="*/ 157725 w 215272"/>
                <a:gd name="connsiteY10" fmla="*/ 199961 h 199846"/>
                <a:gd name="connsiteX11" fmla="*/ 163765 w 215272"/>
                <a:gd name="connsiteY11" fmla="*/ 193872 h 199846"/>
                <a:gd name="connsiteX12" fmla="*/ 157725 w 215272"/>
                <a:gd name="connsiteY12" fmla="*/ 187783 h 199846"/>
                <a:gd name="connsiteX13" fmla="*/ 124226 w 215272"/>
                <a:gd name="connsiteY13" fmla="*/ 187783 h 199846"/>
                <a:gd name="connsiteX14" fmla="*/ 124226 w 215272"/>
                <a:gd name="connsiteY14" fmla="*/ 157335 h 199846"/>
                <a:gd name="connsiteX15" fmla="*/ 190674 w 215272"/>
                <a:gd name="connsiteY15" fmla="*/ 157335 h 199846"/>
                <a:gd name="connsiteX16" fmla="*/ 215387 w 215272"/>
                <a:gd name="connsiteY16" fmla="*/ 132423 h 199846"/>
                <a:gd name="connsiteX17" fmla="*/ 215387 w 215272"/>
                <a:gd name="connsiteY17" fmla="*/ 25027 h 199846"/>
                <a:gd name="connsiteX18" fmla="*/ 190126 w 215272"/>
                <a:gd name="connsiteY18" fmla="*/ 115 h 199846"/>
                <a:gd name="connsiteX19" fmla="*/ 179142 w 215272"/>
                <a:gd name="connsiteY19" fmla="*/ 37206 h 199846"/>
                <a:gd name="connsiteX20" fmla="*/ 179142 w 215272"/>
                <a:gd name="connsiteY20" fmla="*/ 37206 h 199846"/>
                <a:gd name="connsiteX21" fmla="*/ 179142 w 215272"/>
                <a:gd name="connsiteY21" fmla="*/ 37759 h 199846"/>
                <a:gd name="connsiteX22" fmla="*/ 117636 w 215272"/>
                <a:gd name="connsiteY22" fmla="*/ 120245 h 199846"/>
                <a:gd name="connsiteX23" fmla="*/ 115988 w 215272"/>
                <a:gd name="connsiteY23" fmla="*/ 119137 h 199846"/>
                <a:gd name="connsiteX24" fmla="*/ 67661 w 215272"/>
                <a:gd name="connsiteY24" fmla="*/ 83708 h 199846"/>
                <a:gd name="connsiteX25" fmla="*/ 50637 w 215272"/>
                <a:gd name="connsiteY25" fmla="*/ 105851 h 199846"/>
                <a:gd name="connsiteX26" fmla="*/ 42949 w 215272"/>
                <a:gd name="connsiteY26" fmla="*/ 108619 h 199846"/>
                <a:gd name="connsiteX27" fmla="*/ 39105 w 215272"/>
                <a:gd name="connsiteY27" fmla="*/ 100315 h 199846"/>
                <a:gd name="connsiteX28" fmla="*/ 39654 w 215272"/>
                <a:gd name="connsiteY28" fmla="*/ 99208 h 199846"/>
                <a:gd name="connsiteX29" fmla="*/ 62719 w 215272"/>
                <a:gd name="connsiteY29" fmla="*/ 68760 h 199846"/>
                <a:gd name="connsiteX30" fmla="*/ 64916 w 215272"/>
                <a:gd name="connsiteY30" fmla="*/ 65992 h 199846"/>
                <a:gd name="connsiteX31" fmla="*/ 114889 w 215272"/>
                <a:gd name="connsiteY31" fmla="*/ 103083 h 199846"/>
                <a:gd name="connsiteX32" fmla="*/ 169257 w 215272"/>
                <a:gd name="connsiteY32" fmla="*/ 30562 h 199846"/>
                <a:gd name="connsiteX33" fmla="*/ 175847 w 215272"/>
                <a:gd name="connsiteY33" fmla="*/ 29455 h 199846"/>
                <a:gd name="connsiteX34" fmla="*/ 179142 w 215272"/>
                <a:gd name="connsiteY34" fmla="*/ 37206 h 19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5272" h="199846">
                  <a:moveTo>
                    <a:pt x="190126" y="115"/>
                  </a:moveTo>
                  <a:lnTo>
                    <a:pt x="24826" y="115"/>
                  </a:lnTo>
                  <a:cubicBezTo>
                    <a:pt x="11097" y="115"/>
                    <a:pt x="114" y="11187"/>
                    <a:pt x="114" y="25027"/>
                  </a:cubicBezTo>
                  <a:lnTo>
                    <a:pt x="114" y="132423"/>
                  </a:lnTo>
                  <a:cubicBezTo>
                    <a:pt x="114" y="146263"/>
                    <a:pt x="11097" y="157335"/>
                    <a:pt x="24826" y="157335"/>
                  </a:cubicBezTo>
                  <a:lnTo>
                    <a:pt x="86883" y="157335"/>
                  </a:lnTo>
                  <a:lnTo>
                    <a:pt x="86883" y="187783"/>
                  </a:lnTo>
                  <a:lnTo>
                    <a:pt x="52834" y="187783"/>
                  </a:lnTo>
                  <a:cubicBezTo>
                    <a:pt x="49539" y="187783"/>
                    <a:pt x="46793" y="190550"/>
                    <a:pt x="46793" y="193872"/>
                  </a:cubicBezTo>
                  <a:cubicBezTo>
                    <a:pt x="46793" y="197194"/>
                    <a:pt x="49539" y="199961"/>
                    <a:pt x="52834" y="199961"/>
                  </a:cubicBezTo>
                  <a:lnTo>
                    <a:pt x="157725" y="199961"/>
                  </a:lnTo>
                  <a:cubicBezTo>
                    <a:pt x="161020" y="199961"/>
                    <a:pt x="163765" y="197194"/>
                    <a:pt x="163765" y="193872"/>
                  </a:cubicBezTo>
                  <a:cubicBezTo>
                    <a:pt x="163765" y="190550"/>
                    <a:pt x="161020" y="187783"/>
                    <a:pt x="157725" y="187783"/>
                  </a:cubicBezTo>
                  <a:lnTo>
                    <a:pt x="124226" y="187783"/>
                  </a:lnTo>
                  <a:lnTo>
                    <a:pt x="124226" y="157335"/>
                  </a:lnTo>
                  <a:lnTo>
                    <a:pt x="190674" y="157335"/>
                  </a:lnTo>
                  <a:cubicBezTo>
                    <a:pt x="204404" y="157335"/>
                    <a:pt x="215387" y="146263"/>
                    <a:pt x="215387" y="132423"/>
                  </a:cubicBezTo>
                  <a:lnTo>
                    <a:pt x="215387" y="25027"/>
                  </a:lnTo>
                  <a:cubicBezTo>
                    <a:pt x="214838" y="11740"/>
                    <a:pt x="203854" y="115"/>
                    <a:pt x="190126" y="115"/>
                  </a:cubicBezTo>
                  <a:moveTo>
                    <a:pt x="179142" y="37206"/>
                  </a:moveTo>
                  <a:cubicBezTo>
                    <a:pt x="179142" y="37206"/>
                    <a:pt x="179142" y="37759"/>
                    <a:pt x="179142" y="37206"/>
                  </a:cubicBezTo>
                  <a:lnTo>
                    <a:pt x="179142" y="37759"/>
                  </a:lnTo>
                  <a:lnTo>
                    <a:pt x="117636" y="120245"/>
                  </a:lnTo>
                  <a:lnTo>
                    <a:pt x="115988" y="119137"/>
                  </a:lnTo>
                  <a:lnTo>
                    <a:pt x="67661" y="83708"/>
                  </a:lnTo>
                  <a:lnTo>
                    <a:pt x="50637" y="105851"/>
                  </a:lnTo>
                  <a:cubicBezTo>
                    <a:pt x="48990" y="108619"/>
                    <a:pt x="45695" y="109726"/>
                    <a:pt x="42949" y="108619"/>
                  </a:cubicBezTo>
                  <a:cubicBezTo>
                    <a:pt x="39654" y="107511"/>
                    <a:pt x="38006" y="103636"/>
                    <a:pt x="39105" y="100315"/>
                  </a:cubicBezTo>
                  <a:cubicBezTo>
                    <a:pt x="39105" y="99762"/>
                    <a:pt x="39105" y="99762"/>
                    <a:pt x="39654" y="99208"/>
                  </a:cubicBezTo>
                  <a:lnTo>
                    <a:pt x="62719" y="68760"/>
                  </a:lnTo>
                  <a:lnTo>
                    <a:pt x="64916" y="65992"/>
                  </a:lnTo>
                  <a:lnTo>
                    <a:pt x="114889" y="103083"/>
                  </a:lnTo>
                  <a:lnTo>
                    <a:pt x="169257" y="30562"/>
                  </a:lnTo>
                  <a:cubicBezTo>
                    <a:pt x="170905" y="28902"/>
                    <a:pt x="173651" y="28348"/>
                    <a:pt x="175847" y="29455"/>
                  </a:cubicBezTo>
                  <a:cubicBezTo>
                    <a:pt x="179142" y="30562"/>
                    <a:pt x="180789" y="33884"/>
                    <a:pt x="179142" y="37206"/>
                  </a:cubicBezTo>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190500" sx="102000" sy="102000" algn="ctr" rotWithShape="0">
                <a:schemeClr val="accent1">
                  <a:alpha val="12000"/>
                </a:schemeClr>
              </a:outerShdw>
            </a:effectLst>
          </p:spPr>
          <p:txBody>
            <a:bodyPr rtlCol="0" anchor="ctr"/>
            <a:lstStyle/>
            <a:p>
              <a:endParaRPr lang="zh-CN" altLang="en-US"/>
            </a:p>
          </p:txBody>
        </p:sp>
        <p:sp>
          <p:nvSpPr>
            <p:cNvPr id="115" name="等腰三角形 112"/>
            <p:cNvSpPr/>
            <p:nvPr>
              <p:custDataLst>
                <p:tags r:id="rId15"/>
              </p:custDataLst>
            </p:nvPr>
          </p:nvSpPr>
          <p:spPr>
            <a:xfrm>
              <a:off x="3872" y="5186"/>
              <a:ext cx="186" cy="221"/>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schemeClr>
                </a:gs>
                <a:gs pos="99000">
                  <a:schemeClr val="accent1"/>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标题"/>
            <p:cNvSpPr txBox="1"/>
            <p:nvPr>
              <p:custDataLst>
                <p:tags r:id="rId16"/>
              </p:custDataLst>
            </p:nvPr>
          </p:nvSpPr>
          <p:spPr>
            <a:xfrm>
              <a:off x="5746" y="5485"/>
              <a:ext cx="2212" cy="581"/>
            </a:xfrm>
            <a:prstGeom prst="rect">
              <a:avLst/>
            </a:prstGeom>
            <a:noFill/>
          </p:spPr>
          <p:txBody>
            <a:bodyPr wrap="square" lIns="0" tIns="0" rIns="0" bIns="0" rtlCol="0" anchor="t" anchorCtr="0">
              <a:spAutoFit/>
            </a:bodyPr>
            <a:lstStyle>
              <a:defPPr>
                <a:defRPr lang="zh-CN"/>
              </a:defPPr>
              <a:lvl1pPr algn="ctr">
                <a:defRPr b="1" spc="300">
                  <a:latin typeface="+mj-ea"/>
                  <a:ea typeface="+mj-ea"/>
                </a:defRPr>
              </a:lvl1pPr>
            </a:lstStyle>
            <a:p>
              <a:pPr>
                <a:lnSpc>
                  <a:spcPct val="100000"/>
                </a:lnSpc>
              </a:pPr>
              <a:r>
                <a:rPr lang="zh-CN" altLang="en-US" spc="0" dirty="0"/>
                <a:t>总结分析</a:t>
              </a:r>
              <a:endParaRPr lang="zh-CN" altLang="en-US" spc="0" dirty="0"/>
            </a:p>
          </p:txBody>
        </p:sp>
        <p:sp>
          <p:nvSpPr>
            <p:cNvPr id="110" name="图片 11"/>
            <p:cNvSpPr/>
            <p:nvPr>
              <p:custDataLst>
                <p:tags r:id="rId17"/>
              </p:custDataLst>
            </p:nvPr>
          </p:nvSpPr>
          <p:spPr>
            <a:xfrm>
              <a:off x="6647" y="4569"/>
              <a:ext cx="418" cy="418"/>
            </a:xfrm>
            <a:custGeom>
              <a:avLst/>
              <a:gdLst>
                <a:gd name="connsiteX0" fmla="*/ 207991 w 215273"/>
                <a:gd name="connsiteY0" fmla="*/ 199918 h 215273"/>
                <a:gd name="connsiteX1" fmla="*/ 215387 w 215273"/>
                <a:gd name="connsiteY1" fmla="*/ 207991 h 215273"/>
                <a:gd name="connsiteX2" fmla="*/ 207991 w 215273"/>
                <a:gd name="connsiteY2" fmla="*/ 215387 h 215273"/>
                <a:gd name="connsiteX3" fmla="*/ 7495 w 215273"/>
                <a:gd name="connsiteY3" fmla="*/ 215387 h 215273"/>
                <a:gd name="connsiteX4" fmla="*/ 114 w 215273"/>
                <a:gd name="connsiteY4" fmla="*/ 207314 h 215273"/>
                <a:gd name="connsiteX5" fmla="*/ 7510 w 215273"/>
                <a:gd name="connsiteY5" fmla="*/ 199918 h 215273"/>
                <a:gd name="connsiteX6" fmla="*/ 18950 w 215273"/>
                <a:gd name="connsiteY6" fmla="*/ 199918 h 215273"/>
                <a:gd name="connsiteX7" fmla="*/ 18950 w 215273"/>
                <a:gd name="connsiteY7" fmla="*/ 10878 h 215273"/>
                <a:gd name="connsiteX8" fmla="*/ 29714 w 215273"/>
                <a:gd name="connsiteY8" fmla="*/ 114 h 215273"/>
                <a:gd name="connsiteX9" fmla="*/ 128601 w 215273"/>
                <a:gd name="connsiteY9" fmla="*/ 114 h 215273"/>
                <a:gd name="connsiteX10" fmla="*/ 139365 w 215273"/>
                <a:gd name="connsiteY10" fmla="*/ 10878 h 215273"/>
                <a:gd name="connsiteX11" fmla="*/ 139365 w 215273"/>
                <a:gd name="connsiteY11" fmla="*/ 70754 h 215273"/>
                <a:gd name="connsiteX12" fmla="*/ 181758 w 215273"/>
                <a:gd name="connsiteY12" fmla="*/ 84209 h 215273"/>
                <a:gd name="connsiteX13" fmla="*/ 196551 w 215273"/>
                <a:gd name="connsiteY13" fmla="*/ 104383 h 215273"/>
                <a:gd name="connsiteX14" fmla="*/ 196551 w 215273"/>
                <a:gd name="connsiteY14" fmla="*/ 199918 h 215273"/>
                <a:gd name="connsiteX15" fmla="*/ 207991 w 215273"/>
                <a:gd name="connsiteY15" fmla="*/ 199918 h 215273"/>
                <a:gd name="connsiteX16" fmla="*/ 88914 w 215273"/>
                <a:gd name="connsiteY16" fmla="*/ 45168 h 215273"/>
                <a:gd name="connsiteX17" fmla="*/ 88914 w 215273"/>
                <a:gd name="connsiteY17" fmla="*/ 64004 h 215273"/>
                <a:gd name="connsiteX18" fmla="*/ 119191 w 215273"/>
                <a:gd name="connsiteY18" fmla="*/ 64004 h 215273"/>
                <a:gd name="connsiteX19" fmla="*/ 119191 w 215273"/>
                <a:gd name="connsiteY19" fmla="*/ 45183 h 215273"/>
                <a:gd name="connsiteX20" fmla="*/ 88914 w 215273"/>
                <a:gd name="connsiteY20" fmla="*/ 45183 h 215273"/>
                <a:gd name="connsiteX21" fmla="*/ 88914 w 215273"/>
                <a:gd name="connsiteY21" fmla="*/ 45183 h 215273"/>
                <a:gd name="connsiteX22" fmla="*/ 88914 w 215273"/>
                <a:gd name="connsiteY22" fmla="*/ 45168 h 215273"/>
                <a:gd name="connsiteX23" fmla="*/ 69401 w 215273"/>
                <a:gd name="connsiteY23" fmla="*/ 164244 h 215273"/>
                <a:gd name="connsiteX24" fmla="*/ 69401 w 215273"/>
                <a:gd name="connsiteY24" fmla="*/ 145423 h 215273"/>
                <a:gd name="connsiteX25" fmla="*/ 39140 w 215273"/>
                <a:gd name="connsiteY25" fmla="*/ 145423 h 215273"/>
                <a:gd name="connsiteX26" fmla="*/ 39140 w 215273"/>
                <a:gd name="connsiteY26" fmla="*/ 164260 h 215273"/>
                <a:gd name="connsiteX27" fmla="*/ 69401 w 215273"/>
                <a:gd name="connsiteY27" fmla="*/ 164260 h 215273"/>
                <a:gd name="connsiteX28" fmla="*/ 69401 w 215273"/>
                <a:gd name="connsiteY28" fmla="*/ 164260 h 215273"/>
                <a:gd name="connsiteX29" fmla="*/ 69401 w 215273"/>
                <a:gd name="connsiteY29" fmla="*/ 164244 h 215273"/>
                <a:gd name="connsiteX30" fmla="*/ 39140 w 215273"/>
                <a:gd name="connsiteY30" fmla="*/ 114470 h 215273"/>
                <a:gd name="connsiteX31" fmla="*/ 69401 w 215273"/>
                <a:gd name="connsiteY31" fmla="*/ 114470 h 215273"/>
                <a:gd name="connsiteX32" fmla="*/ 69401 w 215273"/>
                <a:gd name="connsiteY32" fmla="*/ 95649 h 215273"/>
                <a:gd name="connsiteX33" fmla="*/ 39140 w 215273"/>
                <a:gd name="connsiteY33" fmla="*/ 95649 h 215273"/>
                <a:gd name="connsiteX34" fmla="*/ 39140 w 215273"/>
                <a:gd name="connsiteY34" fmla="*/ 114501 h 215273"/>
                <a:gd name="connsiteX35" fmla="*/ 39140 w 215273"/>
                <a:gd name="connsiteY35" fmla="*/ 114470 h 215273"/>
                <a:gd name="connsiteX36" fmla="*/ 39140 w 215273"/>
                <a:gd name="connsiteY36" fmla="*/ 64035 h 215273"/>
                <a:gd name="connsiteX37" fmla="*/ 69401 w 215273"/>
                <a:gd name="connsiteY37" fmla="*/ 64035 h 215273"/>
                <a:gd name="connsiteX38" fmla="*/ 69401 w 215273"/>
                <a:gd name="connsiteY38" fmla="*/ 45168 h 215273"/>
                <a:gd name="connsiteX39" fmla="*/ 39140 w 215273"/>
                <a:gd name="connsiteY39" fmla="*/ 45168 h 215273"/>
                <a:gd name="connsiteX40" fmla="*/ 39140 w 215273"/>
                <a:gd name="connsiteY40" fmla="*/ 64004 h 215273"/>
                <a:gd name="connsiteX41" fmla="*/ 39140 w 215273"/>
                <a:gd name="connsiteY41" fmla="*/ 64035 h 215273"/>
                <a:gd name="connsiteX42" fmla="*/ 88914 w 215273"/>
                <a:gd name="connsiteY42" fmla="*/ 94973 h 215273"/>
                <a:gd name="connsiteX43" fmla="*/ 88914 w 215273"/>
                <a:gd name="connsiteY43" fmla="*/ 114486 h 215273"/>
                <a:gd name="connsiteX44" fmla="*/ 119191 w 215273"/>
                <a:gd name="connsiteY44" fmla="*/ 114486 h 215273"/>
                <a:gd name="connsiteX45" fmla="*/ 119191 w 215273"/>
                <a:gd name="connsiteY45" fmla="*/ 94957 h 215273"/>
                <a:gd name="connsiteX46" fmla="*/ 88914 w 215273"/>
                <a:gd name="connsiteY46" fmla="*/ 94957 h 215273"/>
                <a:gd name="connsiteX47" fmla="*/ 88914 w 215273"/>
                <a:gd name="connsiteY47" fmla="*/ 94957 h 215273"/>
                <a:gd name="connsiteX48" fmla="*/ 88914 w 215273"/>
                <a:gd name="connsiteY48" fmla="*/ 94973 h 215273"/>
                <a:gd name="connsiteX49" fmla="*/ 119867 w 215273"/>
                <a:gd name="connsiteY49" fmla="*/ 164260 h 215273"/>
                <a:gd name="connsiteX50" fmla="*/ 119867 w 215273"/>
                <a:gd name="connsiteY50" fmla="*/ 145423 h 215273"/>
                <a:gd name="connsiteX51" fmla="*/ 89575 w 215273"/>
                <a:gd name="connsiteY51" fmla="*/ 145423 h 215273"/>
                <a:gd name="connsiteX52" fmla="*/ 89575 w 215273"/>
                <a:gd name="connsiteY52" fmla="*/ 164260 h 215273"/>
                <a:gd name="connsiteX53" fmla="*/ 119867 w 215273"/>
                <a:gd name="connsiteY53" fmla="*/ 164260 h 215273"/>
                <a:gd name="connsiteX54" fmla="*/ 119867 w 215273"/>
                <a:gd name="connsiteY54" fmla="*/ 164260 h 215273"/>
                <a:gd name="connsiteX55" fmla="*/ 152158 w 215273"/>
                <a:gd name="connsiteY55" fmla="*/ 186464 h 215273"/>
                <a:gd name="connsiteX56" fmla="*/ 167627 w 215273"/>
                <a:gd name="connsiteY56" fmla="*/ 186464 h 215273"/>
                <a:gd name="connsiteX57" fmla="*/ 167627 w 215273"/>
                <a:gd name="connsiteY57" fmla="*/ 155510 h 215273"/>
                <a:gd name="connsiteX58" fmla="*/ 152158 w 215273"/>
                <a:gd name="connsiteY58" fmla="*/ 155510 h 215273"/>
                <a:gd name="connsiteX59" fmla="*/ 152158 w 215273"/>
                <a:gd name="connsiteY59" fmla="*/ 186464 h 215273"/>
                <a:gd name="connsiteX60" fmla="*/ 152158 w 215273"/>
                <a:gd name="connsiteY60" fmla="*/ 141395 h 215273"/>
                <a:gd name="connsiteX61" fmla="*/ 167627 w 215273"/>
                <a:gd name="connsiteY61" fmla="*/ 141395 h 215273"/>
                <a:gd name="connsiteX62" fmla="*/ 167627 w 215273"/>
                <a:gd name="connsiteY62" fmla="*/ 110441 h 215273"/>
                <a:gd name="connsiteX63" fmla="*/ 152158 w 215273"/>
                <a:gd name="connsiteY63" fmla="*/ 110441 h 215273"/>
                <a:gd name="connsiteX64" fmla="*/ 152158 w 215273"/>
                <a:gd name="connsiteY64" fmla="*/ 141395 h 21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15273" h="215273">
                  <a:moveTo>
                    <a:pt x="207991" y="199918"/>
                  </a:moveTo>
                  <a:cubicBezTo>
                    <a:pt x="212020" y="199918"/>
                    <a:pt x="215387" y="203270"/>
                    <a:pt x="215387" y="207991"/>
                  </a:cubicBezTo>
                  <a:cubicBezTo>
                    <a:pt x="215346" y="212058"/>
                    <a:pt x="212058" y="215346"/>
                    <a:pt x="207991" y="215387"/>
                  </a:cubicBezTo>
                  <a:lnTo>
                    <a:pt x="7495" y="215387"/>
                  </a:lnTo>
                  <a:cubicBezTo>
                    <a:pt x="3497" y="215387"/>
                    <a:pt x="114" y="212020"/>
                    <a:pt x="114" y="207314"/>
                  </a:cubicBezTo>
                  <a:cubicBezTo>
                    <a:pt x="114" y="203270"/>
                    <a:pt x="3481" y="199918"/>
                    <a:pt x="7510" y="199918"/>
                  </a:cubicBezTo>
                  <a:lnTo>
                    <a:pt x="18950" y="199918"/>
                  </a:lnTo>
                  <a:lnTo>
                    <a:pt x="18950" y="10878"/>
                  </a:lnTo>
                  <a:cubicBezTo>
                    <a:pt x="18950" y="4819"/>
                    <a:pt x="23656" y="114"/>
                    <a:pt x="29714" y="114"/>
                  </a:cubicBezTo>
                  <a:lnTo>
                    <a:pt x="128601" y="114"/>
                  </a:lnTo>
                  <a:cubicBezTo>
                    <a:pt x="134660" y="114"/>
                    <a:pt x="139365" y="4819"/>
                    <a:pt x="139365" y="10878"/>
                  </a:cubicBezTo>
                  <a:lnTo>
                    <a:pt x="139365" y="70754"/>
                  </a:lnTo>
                  <a:lnTo>
                    <a:pt x="181758" y="84209"/>
                  </a:lnTo>
                  <a:cubicBezTo>
                    <a:pt x="190492" y="86900"/>
                    <a:pt x="196551" y="94973"/>
                    <a:pt x="196551" y="104383"/>
                  </a:cubicBezTo>
                  <a:lnTo>
                    <a:pt x="196551" y="199918"/>
                  </a:lnTo>
                  <a:lnTo>
                    <a:pt x="207991" y="199918"/>
                  </a:lnTo>
                  <a:moveTo>
                    <a:pt x="88914" y="45168"/>
                  </a:moveTo>
                  <a:lnTo>
                    <a:pt x="88914" y="64004"/>
                  </a:lnTo>
                  <a:lnTo>
                    <a:pt x="119191" y="64004"/>
                  </a:lnTo>
                  <a:lnTo>
                    <a:pt x="119191" y="45183"/>
                  </a:lnTo>
                  <a:lnTo>
                    <a:pt x="88914" y="45183"/>
                  </a:lnTo>
                  <a:cubicBezTo>
                    <a:pt x="89591" y="44506"/>
                    <a:pt x="88914" y="44506"/>
                    <a:pt x="88914" y="45183"/>
                  </a:cubicBezTo>
                  <a:lnTo>
                    <a:pt x="88914" y="45168"/>
                  </a:lnTo>
                  <a:moveTo>
                    <a:pt x="69401" y="164244"/>
                  </a:moveTo>
                  <a:lnTo>
                    <a:pt x="69401" y="145423"/>
                  </a:lnTo>
                  <a:lnTo>
                    <a:pt x="39140" y="145423"/>
                  </a:lnTo>
                  <a:lnTo>
                    <a:pt x="39140" y="164260"/>
                  </a:lnTo>
                  <a:lnTo>
                    <a:pt x="69401" y="164260"/>
                  </a:lnTo>
                  <a:cubicBezTo>
                    <a:pt x="69401" y="164936"/>
                    <a:pt x="69401" y="164260"/>
                    <a:pt x="69401" y="164260"/>
                  </a:cubicBezTo>
                  <a:lnTo>
                    <a:pt x="69401" y="164244"/>
                  </a:lnTo>
                  <a:moveTo>
                    <a:pt x="39140" y="114470"/>
                  </a:moveTo>
                  <a:lnTo>
                    <a:pt x="69401" y="114470"/>
                  </a:lnTo>
                  <a:lnTo>
                    <a:pt x="69401" y="95649"/>
                  </a:lnTo>
                  <a:lnTo>
                    <a:pt x="39140" y="95649"/>
                  </a:lnTo>
                  <a:lnTo>
                    <a:pt x="39140" y="114501"/>
                  </a:lnTo>
                  <a:lnTo>
                    <a:pt x="39140" y="114470"/>
                  </a:lnTo>
                  <a:moveTo>
                    <a:pt x="39140" y="64035"/>
                  </a:moveTo>
                  <a:lnTo>
                    <a:pt x="69401" y="64035"/>
                  </a:lnTo>
                  <a:lnTo>
                    <a:pt x="69401" y="45168"/>
                  </a:lnTo>
                  <a:lnTo>
                    <a:pt x="39140" y="45168"/>
                  </a:lnTo>
                  <a:lnTo>
                    <a:pt x="39140" y="64004"/>
                  </a:lnTo>
                  <a:lnTo>
                    <a:pt x="39140" y="64035"/>
                  </a:lnTo>
                  <a:moveTo>
                    <a:pt x="88914" y="94973"/>
                  </a:moveTo>
                  <a:lnTo>
                    <a:pt x="88914" y="114486"/>
                  </a:lnTo>
                  <a:lnTo>
                    <a:pt x="119191" y="114486"/>
                  </a:lnTo>
                  <a:lnTo>
                    <a:pt x="119191" y="94957"/>
                  </a:lnTo>
                  <a:lnTo>
                    <a:pt x="88914" y="94957"/>
                  </a:lnTo>
                  <a:cubicBezTo>
                    <a:pt x="89591" y="94957"/>
                    <a:pt x="88914" y="94957"/>
                    <a:pt x="88914" y="94957"/>
                  </a:cubicBezTo>
                  <a:lnTo>
                    <a:pt x="88914" y="94973"/>
                  </a:lnTo>
                  <a:moveTo>
                    <a:pt x="119867" y="164260"/>
                  </a:moveTo>
                  <a:lnTo>
                    <a:pt x="119867" y="145423"/>
                  </a:lnTo>
                  <a:lnTo>
                    <a:pt x="89575" y="145423"/>
                  </a:lnTo>
                  <a:lnTo>
                    <a:pt x="89575" y="164260"/>
                  </a:lnTo>
                  <a:lnTo>
                    <a:pt x="119867" y="164260"/>
                  </a:lnTo>
                  <a:cubicBezTo>
                    <a:pt x="119867" y="164936"/>
                    <a:pt x="119867" y="164260"/>
                    <a:pt x="119867" y="164260"/>
                  </a:cubicBezTo>
                  <a:moveTo>
                    <a:pt x="152158" y="186464"/>
                  </a:moveTo>
                  <a:lnTo>
                    <a:pt x="167627" y="186464"/>
                  </a:lnTo>
                  <a:lnTo>
                    <a:pt x="167627" y="155510"/>
                  </a:lnTo>
                  <a:lnTo>
                    <a:pt x="152158" y="155510"/>
                  </a:lnTo>
                  <a:lnTo>
                    <a:pt x="152158" y="186464"/>
                  </a:lnTo>
                  <a:moveTo>
                    <a:pt x="152158" y="141395"/>
                  </a:moveTo>
                  <a:lnTo>
                    <a:pt x="167627" y="141395"/>
                  </a:lnTo>
                  <a:lnTo>
                    <a:pt x="167627" y="110441"/>
                  </a:lnTo>
                  <a:lnTo>
                    <a:pt x="152158" y="110441"/>
                  </a:lnTo>
                  <a:lnTo>
                    <a:pt x="152158" y="141395"/>
                  </a:lnTo>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190500" sx="102000" sy="102000" algn="ctr" rotWithShape="0">
                <a:schemeClr val="accent1">
                  <a:alpha val="12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116" name="等腰三角形 112"/>
            <p:cNvSpPr/>
            <p:nvPr>
              <p:custDataLst>
                <p:tags r:id="rId18"/>
              </p:custDataLst>
            </p:nvPr>
          </p:nvSpPr>
          <p:spPr>
            <a:xfrm>
              <a:off x="6738" y="5186"/>
              <a:ext cx="186" cy="221"/>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schemeClr>
                </a:gs>
                <a:gs pos="99000">
                  <a:schemeClr val="accent1"/>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标题"/>
            <p:cNvSpPr txBox="1"/>
            <p:nvPr>
              <p:custDataLst>
                <p:tags r:id="rId19"/>
              </p:custDataLst>
            </p:nvPr>
          </p:nvSpPr>
          <p:spPr>
            <a:xfrm>
              <a:off x="5915" y="8594"/>
              <a:ext cx="2212" cy="1163"/>
            </a:xfrm>
            <a:prstGeom prst="rect">
              <a:avLst/>
            </a:prstGeom>
            <a:noFill/>
          </p:spPr>
          <p:txBody>
            <a:bodyPr wrap="square" lIns="0" tIns="0" rIns="0" bIns="0" rtlCol="0" anchor="t" anchorCtr="0">
              <a:spAutoFit/>
            </a:bodyPr>
            <a:lstStyle>
              <a:defPPr>
                <a:defRPr lang="zh-CN"/>
              </a:defPPr>
              <a:lvl1pPr algn="ctr">
                <a:defRPr b="1" spc="300">
                  <a:latin typeface="+mj-ea"/>
                  <a:ea typeface="+mj-ea"/>
                </a:defRPr>
              </a:lvl1pPr>
            </a:lstStyle>
            <a:p>
              <a:pPr>
                <a:lnSpc>
                  <a:spcPct val="100000"/>
                </a:lnSpc>
              </a:pPr>
              <a:r>
                <a:rPr lang="zh-CN" altLang="en-US" spc="0" dirty="0"/>
                <a:t>制定广告宣传</a:t>
              </a:r>
              <a:endParaRPr lang="zh-CN" altLang="en-US" spc="0" dirty="0"/>
            </a:p>
          </p:txBody>
        </p:sp>
        <p:sp>
          <p:nvSpPr>
            <p:cNvPr id="101" name="任意多边形: 形状 100"/>
            <p:cNvSpPr/>
            <p:nvPr>
              <p:custDataLst>
                <p:tags r:id="rId20"/>
              </p:custDataLst>
            </p:nvPr>
          </p:nvSpPr>
          <p:spPr>
            <a:xfrm>
              <a:off x="6821" y="7723"/>
              <a:ext cx="398" cy="357"/>
            </a:xfrm>
            <a:custGeom>
              <a:avLst/>
              <a:gdLst>
                <a:gd name="connsiteX0" fmla="*/ 157737 w 204559"/>
                <a:gd name="connsiteY0" fmla="*/ 94739 h 183756"/>
                <a:gd name="connsiteX1" fmla="*/ 89403 w 204559"/>
                <a:gd name="connsiteY1" fmla="*/ 94739 h 183756"/>
                <a:gd name="connsiteX2" fmla="*/ 79153 w 204559"/>
                <a:gd name="connsiteY2" fmla="*/ 84477 h 183756"/>
                <a:gd name="connsiteX3" fmla="*/ 89403 w 204559"/>
                <a:gd name="connsiteY3" fmla="*/ 74216 h 183756"/>
                <a:gd name="connsiteX4" fmla="*/ 157737 w 204559"/>
                <a:gd name="connsiteY4" fmla="*/ 74216 h 183756"/>
                <a:gd name="connsiteX5" fmla="*/ 167988 w 204559"/>
                <a:gd name="connsiteY5" fmla="*/ 84477 h 183756"/>
                <a:gd name="connsiteX6" fmla="*/ 157737 w 204559"/>
                <a:gd name="connsiteY6" fmla="*/ 94739 h 183756"/>
                <a:gd name="connsiteX7" fmla="*/ 41000 w 204559"/>
                <a:gd name="connsiteY7" fmla="*/ 124952 h 183756"/>
                <a:gd name="connsiteX8" fmla="*/ 51819 w 204559"/>
                <a:gd name="connsiteY8" fmla="*/ 135784 h 183756"/>
                <a:gd name="connsiteX9" fmla="*/ 62639 w 204559"/>
                <a:gd name="connsiteY9" fmla="*/ 124952 h 183756"/>
                <a:gd name="connsiteX10" fmla="*/ 51819 w 204559"/>
                <a:gd name="connsiteY10" fmla="*/ 114121 h 183756"/>
                <a:gd name="connsiteX11" fmla="*/ 41000 w 204559"/>
                <a:gd name="connsiteY11" fmla="*/ 124952 h 183756"/>
                <a:gd name="connsiteX12" fmla="*/ 41000 w 204559"/>
                <a:gd name="connsiteY12" fmla="*/ 84477 h 183756"/>
                <a:gd name="connsiteX13" fmla="*/ 51819 w 204559"/>
                <a:gd name="connsiteY13" fmla="*/ 95309 h 183756"/>
                <a:gd name="connsiteX14" fmla="*/ 62639 w 204559"/>
                <a:gd name="connsiteY14" fmla="*/ 84477 h 183756"/>
                <a:gd name="connsiteX15" fmla="*/ 51819 w 204559"/>
                <a:gd name="connsiteY15" fmla="*/ 73646 h 183756"/>
                <a:gd name="connsiteX16" fmla="*/ 41000 w 204559"/>
                <a:gd name="connsiteY16" fmla="*/ 84477 h 183756"/>
                <a:gd name="connsiteX17" fmla="*/ 157737 w 204559"/>
                <a:gd name="connsiteY17" fmla="*/ 135214 h 183756"/>
                <a:gd name="connsiteX18" fmla="*/ 89403 w 204559"/>
                <a:gd name="connsiteY18" fmla="*/ 135214 h 183756"/>
                <a:gd name="connsiteX19" fmla="*/ 79153 w 204559"/>
                <a:gd name="connsiteY19" fmla="*/ 124952 h 183756"/>
                <a:gd name="connsiteX20" fmla="*/ 89403 w 204559"/>
                <a:gd name="connsiteY20" fmla="*/ 114691 h 183756"/>
                <a:gd name="connsiteX21" fmla="*/ 157737 w 204559"/>
                <a:gd name="connsiteY21" fmla="*/ 114691 h 183756"/>
                <a:gd name="connsiteX22" fmla="*/ 167988 w 204559"/>
                <a:gd name="connsiteY22" fmla="*/ 124952 h 183756"/>
                <a:gd name="connsiteX23" fmla="*/ 157737 w 204559"/>
                <a:gd name="connsiteY23" fmla="*/ 135214 h 183756"/>
                <a:gd name="connsiteX24" fmla="*/ 204432 w 204559"/>
                <a:gd name="connsiteY24" fmla="*/ 168278 h 183756"/>
                <a:gd name="connsiteX25" fmla="*/ 204432 w 204559"/>
                <a:gd name="connsiteY25" fmla="*/ 40012 h 183756"/>
                <a:gd name="connsiteX26" fmla="*/ 190196 w 204559"/>
                <a:gd name="connsiteY26" fmla="*/ 25760 h 183756"/>
                <a:gd name="connsiteX27" fmla="*/ 109903 w 204559"/>
                <a:gd name="connsiteY27" fmla="*/ 25760 h 183756"/>
                <a:gd name="connsiteX28" fmla="*/ 102500 w 204559"/>
                <a:gd name="connsiteY28" fmla="*/ 23480 h 183756"/>
                <a:gd name="connsiteX29" fmla="*/ 92820 w 204559"/>
                <a:gd name="connsiteY29" fmla="*/ 8658 h 183756"/>
                <a:gd name="connsiteX30" fmla="*/ 79722 w 204559"/>
                <a:gd name="connsiteY30" fmla="*/ 107 h 183756"/>
                <a:gd name="connsiteX31" fmla="*/ 17652 w 204559"/>
                <a:gd name="connsiteY31" fmla="*/ 107 h 183756"/>
                <a:gd name="connsiteX32" fmla="*/ -1 w 204559"/>
                <a:gd name="connsiteY32" fmla="*/ 16639 h 183756"/>
                <a:gd name="connsiteX33" fmla="*/ -1 w 204559"/>
                <a:gd name="connsiteY33" fmla="*/ 167138 h 183756"/>
                <a:gd name="connsiteX34" fmla="*/ 14235 w 204559"/>
                <a:gd name="connsiteY34" fmla="*/ 183670 h 183756"/>
                <a:gd name="connsiteX35" fmla="*/ 191905 w 204559"/>
                <a:gd name="connsiteY35" fmla="*/ 183670 h 183756"/>
                <a:gd name="connsiteX36" fmla="*/ 204432 w 204559"/>
                <a:gd name="connsiteY36" fmla="*/ 168278 h 18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4559" h="183756">
                  <a:moveTo>
                    <a:pt x="157737" y="94739"/>
                  </a:moveTo>
                  <a:lnTo>
                    <a:pt x="89403" y="94739"/>
                  </a:lnTo>
                  <a:cubicBezTo>
                    <a:pt x="83709" y="94739"/>
                    <a:pt x="79153" y="90178"/>
                    <a:pt x="79153" y="84477"/>
                  </a:cubicBezTo>
                  <a:cubicBezTo>
                    <a:pt x="79153" y="78777"/>
                    <a:pt x="83709" y="74216"/>
                    <a:pt x="89403" y="74216"/>
                  </a:cubicBezTo>
                  <a:lnTo>
                    <a:pt x="157737" y="74216"/>
                  </a:lnTo>
                  <a:cubicBezTo>
                    <a:pt x="163432" y="74216"/>
                    <a:pt x="167988" y="78777"/>
                    <a:pt x="167988" y="84477"/>
                  </a:cubicBezTo>
                  <a:cubicBezTo>
                    <a:pt x="167988" y="90178"/>
                    <a:pt x="163432" y="94739"/>
                    <a:pt x="157737" y="94739"/>
                  </a:cubicBezTo>
                  <a:close/>
                  <a:moveTo>
                    <a:pt x="41000" y="124952"/>
                  </a:moveTo>
                  <a:cubicBezTo>
                    <a:pt x="41000" y="131223"/>
                    <a:pt x="45555" y="135784"/>
                    <a:pt x="51819" y="135784"/>
                  </a:cubicBezTo>
                  <a:cubicBezTo>
                    <a:pt x="58083" y="135784"/>
                    <a:pt x="62639" y="130653"/>
                    <a:pt x="62639" y="124952"/>
                  </a:cubicBezTo>
                  <a:cubicBezTo>
                    <a:pt x="62639" y="119252"/>
                    <a:pt x="58083" y="114121"/>
                    <a:pt x="51819" y="114121"/>
                  </a:cubicBezTo>
                  <a:cubicBezTo>
                    <a:pt x="45555" y="114121"/>
                    <a:pt x="41000" y="118682"/>
                    <a:pt x="41000" y="124952"/>
                  </a:cubicBezTo>
                  <a:close/>
                  <a:moveTo>
                    <a:pt x="41000" y="84477"/>
                  </a:moveTo>
                  <a:cubicBezTo>
                    <a:pt x="41000" y="90748"/>
                    <a:pt x="45555" y="95309"/>
                    <a:pt x="51819" y="95309"/>
                  </a:cubicBezTo>
                  <a:cubicBezTo>
                    <a:pt x="58083" y="95309"/>
                    <a:pt x="62639" y="90178"/>
                    <a:pt x="62639" y="84477"/>
                  </a:cubicBezTo>
                  <a:cubicBezTo>
                    <a:pt x="62639" y="78777"/>
                    <a:pt x="58083" y="73646"/>
                    <a:pt x="51819" y="73646"/>
                  </a:cubicBezTo>
                  <a:cubicBezTo>
                    <a:pt x="45555" y="73646"/>
                    <a:pt x="41000" y="78777"/>
                    <a:pt x="41000" y="84477"/>
                  </a:cubicBezTo>
                  <a:close/>
                  <a:moveTo>
                    <a:pt x="157737" y="135214"/>
                  </a:moveTo>
                  <a:lnTo>
                    <a:pt x="89403" y="135214"/>
                  </a:lnTo>
                  <a:cubicBezTo>
                    <a:pt x="83709" y="135214"/>
                    <a:pt x="79153" y="130653"/>
                    <a:pt x="79153" y="124952"/>
                  </a:cubicBezTo>
                  <a:cubicBezTo>
                    <a:pt x="79153" y="119252"/>
                    <a:pt x="83709" y="114691"/>
                    <a:pt x="89403" y="114691"/>
                  </a:cubicBezTo>
                  <a:lnTo>
                    <a:pt x="157737" y="114691"/>
                  </a:lnTo>
                  <a:cubicBezTo>
                    <a:pt x="163432" y="114691"/>
                    <a:pt x="167988" y="119252"/>
                    <a:pt x="167988" y="124952"/>
                  </a:cubicBezTo>
                  <a:cubicBezTo>
                    <a:pt x="167988" y="130653"/>
                    <a:pt x="163432" y="135214"/>
                    <a:pt x="157737" y="135214"/>
                  </a:cubicBezTo>
                  <a:close/>
                  <a:moveTo>
                    <a:pt x="204432" y="168278"/>
                  </a:moveTo>
                  <a:lnTo>
                    <a:pt x="204432" y="40012"/>
                  </a:lnTo>
                  <a:cubicBezTo>
                    <a:pt x="204432" y="24620"/>
                    <a:pt x="190196" y="25760"/>
                    <a:pt x="190196" y="25760"/>
                  </a:cubicBezTo>
                  <a:lnTo>
                    <a:pt x="109903" y="25760"/>
                  </a:lnTo>
                  <a:cubicBezTo>
                    <a:pt x="105348" y="25760"/>
                    <a:pt x="102500" y="23480"/>
                    <a:pt x="102500" y="23480"/>
                  </a:cubicBezTo>
                  <a:cubicBezTo>
                    <a:pt x="102500" y="23480"/>
                    <a:pt x="99084" y="17779"/>
                    <a:pt x="92820" y="8658"/>
                  </a:cubicBezTo>
                  <a:cubicBezTo>
                    <a:pt x="87125" y="-1603"/>
                    <a:pt x="79722" y="107"/>
                    <a:pt x="79722" y="107"/>
                  </a:cubicBezTo>
                  <a:lnTo>
                    <a:pt x="17652" y="107"/>
                  </a:lnTo>
                  <a:cubicBezTo>
                    <a:pt x="-1" y="107"/>
                    <a:pt x="-1" y="16639"/>
                    <a:pt x="-1" y="16639"/>
                  </a:cubicBezTo>
                  <a:lnTo>
                    <a:pt x="-1" y="167138"/>
                  </a:lnTo>
                  <a:cubicBezTo>
                    <a:pt x="-1" y="185950"/>
                    <a:pt x="14235" y="183670"/>
                    <a:pt x="14235" y="183670"/>
                  </a:cubicBezTo>
                  <a:lnTo>
                    <a:pt x="191905" y="183670"/>
                  </a:lnTo>
                  <a:cubicBezTo>
                    <a:pt x="206710" y="183670"/>
                    <a:pt x="204432" y="168278"/>
                    <a:pt x="204432" y="168278"/>
                  </a:cubicBezTo>
                  <a:close/>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190500" sx="102000" sy="102000" algn="ctr" rotWithShape="0">
                <a:schemeClr val="accent1">
                  <a:alpha val="12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18" name="等腰三角形 112"/>
            <p:cNvSpPr/>
            <p:nvPr>
              <p:custDataLst>
                <p:tags r:id="rId21"/>
              </p:custDataLst>
            </p:nvPr>
          </p:nvSpPr>
          <p:spPr>
            <a:xfrm flipH="1">
              <a:off x="6904" y="8296"/>
              <a:ext cx="186" cy="221"/>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schemeClr>
                </a:gs>
                <a:gs pos="99000">
                  <a:schemeClr val="accent1"/>
                </a:gs>
              </a:gsLst>
              <a:lin ang="5400000" scaled="1"/>
              <a:tileRect/>
            </a:gradFill>
            <a:ln>
              <a:noFill/>
            </a:ln>
            <a:effectLst>
              <a:outerShdw blurRad="63500" dist="114300" dir="3900000" sx="102000" sy="102000" algn="ctr" rotWithShape="0">
                <a:schemeClr val="accent1">
                  <a:lumMod val="10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66" name="正文"/>
            <p:cNvSpPr txBox="1"/>
            <p:nvPr>
              <p:custDataLst>
                <p:tags r:id="rId22"/>
              </p:custDataLst>
            </p:nvPr>
          </p:nvSpPr>
          <p:spPr>
            <a:xfrm>
              <a:off x="2756" y="8748"/>
              <a:ext cx="2561" cy="1163"/>
            </a:xfrm>
            <a:prstGeom prst="rect">
              <a:avLst/>
            </a:prstGeom>
            <a:noFill/>
          </p:spPr>
          <p:txBody>
            <a:bodyPr wrap="square" lIns="0" tIns="0" rIns="0" bIns="0" rtlCol="0" anchor="t" anchorCtr="0">
              <a:spAutoFit/>
            </a:bodyPr>
            <a:lstStyle>
              <a:defPPr>
                <a:defRPr lang="zh-CN"/>
              </a:defPPr>
              <a:lvl1pPr indent="0" algn="ctr" fontAlgn="auto">
                <a:lnSpc>
                  <a:spcPct val="130000"/>
                </a:lnSpc>
                <a:defRPr sz="1200" spc="150">
                  <a:solidFill>
                    <a:schemeClr val="tx1">
                      <a:lumMod val="65000"/>
                      <a:lumOff val="35000"/>
                    </a:schemeClr>
                  </a:solidFill>
                  <a:latin typeface="+mn-ea"/>
                </a:defRPr>
              </a:lvl1pPr>
            </a:lstStyle>
            <a:p>
              <a:pPr>
                <a:lnSpc>
                  <a:spcPct val="100000"/>
                </a:lnSpc>
              </a:pPr>
              <a:r>
                <a:rPr lang="zh-CN" altLang="en-US" sz="1600" spc="0" dirty="0"/>
                <a:t>不定期地进行大规模促销活动来提醒消费者购买。</a:t>
              </a:r>
              <a:endParaRPr lang="zh-CN" altLang="en-US" sz="1600" spc="0" dirty="0"/>
            </a:p>
          </p:txBody>
        </p:sp>
        <p:sp>
          <p:nvSpPr>
            <p:cNvPr id="102" name="任意多边形: 形状 101"/>
            <p:cNvSpPr/>
            <p:nvPr>
              <p:custDataLst>
                <p:tags r:id="rId23"/>
              </p:custDataLst>
            </p:nvPr>
          </p:nvSpPr>
          <p:spPr>
            <a:xfrm>
              <a:off x="3872" y="7677"/>
              <a:ext cx="421" cy="421"/>
            </a:xfrm>
            <a:custGeom>
              <a:avLst/>
              <a:gdLst>
                <a:gd name="connsiteX0" fmla="*/ 216236 w 216800"/>
                <a:gd name="connsiteY0" fmla="*/ 137858 h 216801"/>
                <a:gd name="connsiteX1" fmla="*/ 216004 w 216800"/>
                <a:gd name="connsiteY1" fmla="*/ 144612 h 216801"/>
                <a:gd name="connsiteX2" fmla="*/ 213679 w 216800"/>
                <a:gd name="connsiteY2" fmla="*/ 152646 h 216801"/>
                <a:gd name="connsiteX3" fmla="*/ 209726 w 216800"/>
                <a:gd name="connsiteY3" fmla="*/ 159981 h 216801"/>
                <a:gd name="connsiteX4" fmla="*/ 204611 w 216800"/>
                <a:gd name="connsiteY4" fmla="*/ 164638 h 216801"/>
                <a:gd name="connsiteX5" fmla="*/ 199728 w 216800"/>
                <a:gd name="connsiteY5" fmla="*/ 166036 h 216801"/>
                <a:gd name="connsiteX6" fmla="*/ 195078 w 216800"/>
                <a:gd name="connsiteY6" fmla="*/ 165104 h 216801"/>
                <a:gd name="connsiteX7" fmla="*/ 189265 w 216800"/>
                <a:gd name="connsiteY7" fmla="*/ 163823 h 216801"/>
                <a:gd name="connsiteX8" fmla="*/ 182173 w 216800"/>
                <a:gd name="connsiteY8" fmla="*/ 163590 h 216801"/>
                <a:gd name="connsiteX9" fmla="*/ 174966 w 216800"/>
                <a:gd name="connsiteY9" fmla="*/ 165104 h 216801"/>
                <a:gd name="connsiteX10" fmla="*/ 168804 w 216800"/>
                <a:gd name="connsiteY10" fmla="*/ 169063 h 216801"/>
                <a:gd name="connsiteX11" fmla="*/ 162293 w 216800"/>
                <a:gd name="connsiteY11" fmla="*/ 182336 h 216801"/>
                <a:gd name="connsiteX12" fmla="*/ 164386 w 216800"/>
                <a:gd name="connsiteY12" fmla="*/ 196542 h 216801"/>
                <a:gd name="connsiteX13" fmla="*/ 163688 w 216800"/>
                <a:gd name="connsiteY13" fmla="*/ 205856 h 216801"/>
                <a:gd name="connsiteX14" fmla="*/ 159271 w 216800"/>
                <a:gd name="connsiteY14" fmla="*/ 209698 h 216801"/>
                <a:gd name="connsiteX15" fmla="*/ 152644 w 216800"/>
                <a:gd name="connsiteY15" fmla="*/ 213307 h 216801"/>
                <a:gd name="connsiteX16" fmla="*/ 145087 w 216800"/>
                <a:gd name="connsiteY16" fmla="*/ 215870 h 216801"/>
                <a:gd name="connsiteX17" fmla="*/ 138112 w 216800"/>
                <a:gd name="connsiteY17" fmla="*/ 216802 h 216801"/>
                <a:gd name="connsiteX18" fmla="*/ 134159 w 216800"/>
                <a:gd name="connsiteY18" fmla="*/ 215171 h 216801"/>
                <a:gd name="connsiteX19" fmla="*/ 131602 w 216800"/>
                <a:gd name="connsiteY19" fmla="*/ 211679 h 216801"/>
                <a:gd name="connsiteX20" fmla="*/ 131369 w 216800"/>
                <a:gd name="connsiteY20" fmla="*/ 211679 h 216801"/>
                <a:gd name="connsiteX21" fmla="*/ 122650 w 216800"/>
                <a:gd name="connsiteY21" fmla="*/ 199219 h 216801"/>
                <a:gd name="connsiteX22" fmla="*/ 108350 w 216800"/>
                <a:gd name="connsiteY22" fmla="*/ 193979 h 216801"/>
                <a:gd name="connsiteX23" fmla="*/ 94051 w 216800"/>
                <a:gd name="connsiteY23" fmla="*/ 199219 h 216801"/>
                <a:gd name="connsiteX24" fmla="*/ 85099 w 216800"/>
                <a:gd name="connsiteY24" fmla="*/ 211444 h 216801"/>
                <a:gd name="connsiteX25" fmla="*/ 81611 w 216800"/>
                <a:gd name="connsiteY25" fmla="*/ 215520 h 216801"/>
                <a:gd name="connsiteX26" fmla="*/ 76496 w 216800"/>
                <a:gd name="connsiteY26" fmla="*/ 216802 h 216801"/>
                <a:gd name="connsiteX27" fmla="*/ 69172 w 216800"/>
                <a:gd name="connsiteY27" fmla="*/ 215636 h 216801"/>
                <a:gd name="connsiteX28" fmla="*/ 61034 w 216800"/>
                <a:gd name="connsiteY28" fmla="*/ 212725 h 216801"/>
                <a:gd name="connsiteX29" fmla="*/ 53710 w 216800"/>
                <a:gd name="connsiteY29" fmla="*/ 208651 h 216801"/>
                <a:gd name="connsiteX30" fmla="*/ 48827 w 216800"/>
                <a:gd name="connsiteY30" fmla="*/ 203993 h 216801"/>
                <a:gd name="connsiteX31" fmla="*/ 47548 w 216800"/>
                <a:gd name="connsiteY31" fmla="*/ 200151 h 216801"/>
                <a:gd name="connsiteX32" fmla="*/ 49292 w 216800"/>
                <a:gd name="connsiteY32" fmla="*/ 193979 h 216801"/>
                <a:gd name="connsiteX33" fmla="*/ 51268 w 216800"/>
                <a:gd name="connsiteY33" fmla="*/ 181754 h 216801"/>
                <a:gd name="connsiteX34" fmla="*/ 45339 w 216800"/>
                <a:gd name="connsiteY34" fmla="*/ 169063 h 216801"/>
                <a:gd name="connsiteX35" fmla="*/ 37434 w 216800"/>
                <a:gd name="connsiteY35" fmla="*/ 164522 h 216801"/>
                <a:gd name="connsiteX36" fmla="*/ 28598 w 216800"/>
                <a:gd name="connsiteY36" fmla="*/ 163707 h 216801"/>
                <a:gd name="connsiteX37" fmla="*/ 18600 w 216800"/>
                <a:gd name="connsiteY37" fmla="*/ 165570 h 216801"/>
                <a:gd name="connsiteX38" fmla="*/ 12090 w 216800"/>
                <a:gd name="connsiteY38" fmla="*/ 165104 h 216801"/>
                <a:gd name="connsiteX39" fmla="*/ 7323 w 216800"/>
                <a:gd name="connsiteY39" fmla="*/ 160796 h 216801"/>
                <a:gd name="connsiteX40" fmla="*/ 3371 w 216800"/>
                <a:gd name="connsiteY40" fmla="*/ 153344 h 216801"/>
                <a:gd name="connsiteX41" fmla="*/ 696 w 216800"/>
                <a:gd name="connsiteY41" fmla="*/ 144961 h 216801"/>
                <a:gd name="connsiteX42" fmla="*/ 231 w 216800"/>
                <a:gd name="connsiteY42" fmla="*/ 137858 h 216801"/>
                <a:gd name="connsiteX43" fmla="*/ 4882 w 216800"/>
                <a:gd name="connsiteY43" fmla="*/ 131338 h 216801"/>
                <a:gd name="connsiteX44" fmla="*/ 17437 w 216800"/>
                <a:gd name="connsiteY44" fmla="*/ 122140 h 216801"/>
                <a:gd name="connsiteX45" fmla="*/ 23018 w 216800"/>
                <a:gd name="connsiteY45" fmla="*/ 107818 h 216801"/>
                <a:gd name="connsiteX46" fmla="*/ 17437 w 216800"/>
                <a:gd name="connsiteY46" fmla="*/ 93613 h 216801"/>
                <a:gd name="connsiteX47" fmla="*/ 4882 w 216800"/>
                <a:gd name="connsiteY47" fmla="*/ 84764 h 216801"/>
                <a:gd name="connsiteX48" fmla="*/ 1394 w 216800"/>
                <a:gd name="connsiteY48" fmla="*/ 81388 h 216801"/>
                <a:gd name="connsiteX49" fmla="*/ -1 w 216800"/>
                <a:gd name="connsiteY49" fmla="*/ 75915 h 216801"/>
                <a:gd name="connsiteX50" fmla="*/ 929 w 216800"/>
                <a:gd name="connsiteY50" fmla="*/ 69162 h 216801"/>
                <a:gd name="connsiteX51" fmla="*/ 3371 w 216800"/>
                <a:gd name="connsiteY51" fmla="*/ 61943 h 216801"/>
                <a:gd name="connsiteX52" fmla="*/ 6858 w 216800"/>
                <a:gd name="connsiteY52" fmla="*/ 55539 h 216801"/>
                <a:gd name="connsiteX53" fmla="*/ 11160 w 216800"/>
                <a:gd name="connsiteY53" fmla="*/ 51231 h 216801"/>
                <a:gd name="connsiteX54" fmla="*/ 14764 w 216800"/>
                <a:gd name="connsiteY54" fmla="*/ 50300 h 216801"/>
                <a:gd name="connsiteX55" fmla="*/ 18600 w 216800"/>
                <a:gd name="connsiteY55" fmla="*/ 51231 h 216801"/>
                <a:gd name="connsiteX56" fmla="*/ 33132 w 216800"/>
                <a:gd name="connsiteY56" fmla="*/ 52978 h 216801"/>
                <a:gd name="connsiteX57" fmla="*/ 46502 w 216800"/>
                <a:gd name="connsiteY57" fmla="*/ 46341 h 216801"/>
                <a:gd name="connsiteX58" fmla="*/ 50571 w 216800"/>
                <a:gd name="connsiteY58" fmla="*/ 39471 h 216801"/>
                <a:gd name="connsiteX59" fmla="*/ 52198 w 216800"/>
                <a:gd name="connsiteY59" fmla="*/ 31437 h 216801"/>
                <a:gd name="connsiteX60" fmla="*/ 52198 w 216800"/>
                <a:gd name="connsiteY60" fmla="*/ 24218 h 216801"/>
                <a:gd name="connsiteX61" fmla="*/ 51617 w 216800"/>
                <a:gd name="connsiteY61" fmla="*/ 19561 h 216801"/>
                <a:gd name="connsiteX62" fmla="*/ 50803 w 216800"/>
                <a:gd name="connsiteY62" fmla="*/ 16301 h 216801"/>
                <a:gd name="connsiteX63" fmla="*/ 51152 w 216800"/>
                <a:gd name="connsiteY63" fmla="*/ 13041 h 216801"/>
                <a:gd name="connsiteX64" fmla="*/ 56151 w 216800"/>
                <a:gd name="connsiteY64" fmla="*/ 7335 h 216801"/>
                <a:gd name="connsiteX65" fmla="*/ 63940 w 216800"/>
                <a:gd name="connsiteY65" fmla="*/ 3260 h 216801"/>
                <a:gd name="connsiteX66" fmla="*/ 72078 w 216800"/>
                <a:gd name="connsiteY66" fmla="*/ 815 h 216801"/>
                <a:gd name="connsiteX67" fmla="*/ 78356 w 216800"/>
                <a:gd name="connsiteY67" fmla="*/ 0 h 216801"/>
                <a:gd name="connsiteX68" fmla="*/ 83123 w 216800"/>
                <a:gd name="connsiteY68" fmla="*/ 1980 h 216801"/>
                <a:gd name="connsiteX69" fmla="*/ 85564 w 216800"/>
                <a:gd name="connsiteY69" fmla="*/ 6055 h 216801"/>
                <a:gd name="connsiteX70" fmla="*/ 93934 w 216800"/>
                <a:gd name="connsiteY70" fmla="*/ 17116 h 216801"/>
                <a:gd name="connsiteX71" fmla="*/ 107653 w 216800"/>
                <a:gd name="connsiteY71" fmla="*/ 21890 h 216801"/>
                <a:gd name="connsiteX72" fmla="*/ 122069 w 216800"/>
                <a:gd name="connsiteY72" fmla="*/ 17349 h 216801"/>
                <a:gd name="connsiteX73" fmla="*/ 130904 w 216800"/>
                <a:gd name="connsiteY73" fmla="*/ 5822 h 216801"/>
                <a:gd name="connsiteX74" fmla="*/ 133811 w 216800"/>
                <a:gd name="connsiteY74" fmla="*/ 1980 h 216801"/>
                <a:gd name="connsiteX75" fmla="*/ 137879 w 216800"/>
                <a:gd name="connsiteY75" fmla="*/ 0 h 216801"/>
                <a:gd name="connsiteX76" fmla="*/ 144971 w 216800"/>
                <a:gd name="connsiteY76" fmla="*/ 931 h 216801"/>
                <a:gd name="connsiteX77" fmla="*/ 152528 w 216800"/>
                <a:gd name="connsiteY77" fmla="*/ 3493 h 216801"/>
                <a:gd name="connsiteX78" fmla="*/ 159387 w 216800"/>
                <a:gd name="connsiteY78" fmla="*/ 7685 h 216801"/>
                <a:gd name="connsiteX79" fmla="*/ 164386 w 216800"/>
                <a:gd name="connsiteY79" fmla="*/ 13273 h 216801"/>
                <a:gd name="connsiteX80" fmla="*/ 165083 w 216800"/>
                <a:gd name="connsiteY80" fmla="*/ 17349 h 216801"/>
                <a:gd name="connsiteX81" fmla="*/ 164153 w 216800"/>
                <a:gd name="connsiteY81" fmla="*/ 20493 h 216801"/>
                <a:gd name="connsiteX82" fmla="*/ 162293 w 216800"/>
                <a:gd name="connsiteY82" fmla="*/ 34697 h 216801"/>
                <a:gd name="connsiteX83" fmla="*/ 169036 w 216800"/>
                <a:gd name="connsiteY83" fmla="*/ 47738 h 216801"/>
                <a:gd name="connsiteX84" fmla="*/ 182755 w 216800"/>
                <a:gd name="connsiteY84" fmla="*/ 53909 h 216801"/>
                <a:gd name="connsiteX85" fmla="*/ 197869 w 216800"/>
                <a:gd name="connsiteY85" fmla="*/ 51231 h 216801"/>
                <a:gd name="connsiteX86" fmla="*/ 202402 w 216800"/>
                <a:gd name="connsiteY86" fmla="*/ 50300 h 216801"/>
                <a:gd name="connsiteX87" fmla="*/ 206935 w 216800"/>
                <a:gd name="connsiteY87" fmla="*/ 52395 h 216801"/>
                <a:gd name="connsiteX88" fmla="*/ 213097 w 216800"/>
                <a:gd name="connsiteY88" fmla="*/ 62292 h 216801"/>
                <a:gd name="connsiteX89" fmla="*/ 216701 w 216800"/>
                <a:gd name="connsiteY89" fmla="*/ 75682 h 216801"/>
                <a:gd name="connsiteX90" fmla="*/ 215424 w 216800"/>
                <a:gd name="connsiteY90" fmla="*/ 81853 h 216801"/>
                <a:gd name="connsiteX91" fmla="*/ 211818 w 216800"/>
                <a:gd name="connsiteY91" fmla="*/ 84764 h 216801"/>
                <a:gd name="connsiteX92" fmla="*/ 199496 w 216800"/>
                <a:gd name="connsiteY92" fmla="*/ 93730 h 216801"/>
                <a:gd name="connsiteX93" fmla="*/ 194380 w 216800"/>
                <a:gd name="connsiteY93" fmla="*/ 108284 h 216801"/>
                <a:gd name="connsiteX94" fmla="*/ 198681 w 216800"/>
                <a:gd name="connsiteY94" fmla="*/ 122140 h 216801"/>
                <a:gd name="connsiteX95" fmla="*/ 209959 w 216800"/>
                <a:gd name="connsiteY95" fmla="*/ 130639 h 216801"/>
                <a:gd name="connsiteX96" fmla="*/ 212748 w 216800"/>
                <a:gd name="connsiteY96" fmla="*/ 132502 h 216801"/>
                <a:gd name="connsiteX97" fmla="*/ 216236 w 216800"/>
                <a:gd name="connsiteY97" fmla="*/ 137858 h 216801"/>
                <a:gd name="connsiteX98" fmla="*/ 108118 w 216800"/>
                <a:gd name="connsiteY98" fmla="*/ 158816 h 216801"/>
                <a:gd name="connsiteX99" fmla="*/ 127881 w 216800"/>
                <a:gd name="connsiteY99" fmla="*/ 154858 h 216801"/>
                <a:gd name="connsiteX100" fmla="*/ 144041 w 216800"/>
                <a:gd name="connsiteY100" fmla="*/ 143913 h 216801"/>
                <a:gd name="connsiteX101" fmla="*/ 154853 w 216800"/>
                <a:gd name="connsiteY101" fmla="*/ 127729 h 216801"/>
                <a:gd name="connsiteX102" fmla="*/ 158805 w 216800"/>
                <a:gd name="connsiteY102" fmla="*/ 108051 h 216801"/>
                <a:gd name="connsiteX103" fmla="*/ 154853 w 216800"/>
                <a:gd name="connsiteY103" fmla="*/ 88374 h 216801"/>
                <a:gd name="connsiteX104" fmla="*/ 144041 w 216800"/>
                <a:gd name="connsiteY104" fmla="*/ 72306 h 216801"/>
                <a:gd name="connsiteX105" fmla="*/ 127881 w 216800"/>
                <a:gd name="connsiteY105" fmla="*/ 61477 h 216801"/>
                <a:gd name="connsiteX106" fmla="*/ 108118 w 216800"/>
                <a:gd name="connsiteY106" fmla="*/ 57519 h 216801"/>
                <a:gd name="connsiteX107" fmla="*/ 88470 w 216800"/>
                <a:gd name="connsiteY107" fmla="*/ 61477 h 216801"/>
                <a:gd name="connsiteX108" fmla="*/ 72427 w 216800"/>
                <a:gd name="connsiteY108" fmla="*/ 72306 h 216801"/>
                <a:gd name="connsiteX109" fmla="*/ 61615 w 216800"/>
                <a:gd name="connsiteY109" fmla="*/ 88374 h 216801"/>
                <a:gd name="connsiteX110" fmla="*/ 57662 w 216800"/>
                <a:gd name="connsiteY110" fmla="*/ 108051 h 216801"/>
                <a:gd name="connsiteX111" fmla="*/ 61615 w 216800"/>
                <a:gd name="connsiteY111" fmla="*/ 127729 h 216801"/>
                <a:gd name="connsiteX112" fmla="*/ 72427 w 216800"/>
                <a:gd name="connsiteY112" fmla="*/ 143913 h 216801"/>
                <a:gd name="connsiteX113" fmla="*/ 88470 w 216800"/>
                <a:gd name="connsiteY113" fmla="*/ 154858 h 216801"/>
                <a:gd name="connsiteX114" fmla="*/ 108118 w 216800"/>
                <a:gd name="connsiteY114" fmla="*/ 158816 h 21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6800" h="216801">
                  <a:moveTo>
                    <a:pt x="216236" y="137858"/>
                  </a:moveTo>
                  <a:cubicBezTo>
                    <a:pt x="216547" y="139721"/>
                    <a:pt x="216471" y="141972"/>
                    <a:pt x="216004" y="144612"/>
                  </a:cubicBezTo>
                  <a:cubicBezTo>
                    <a:pt x="215539" y="147251"/>
                    <a:pt x="214765" y="149929"/>
                    <a:pt x="213679" y="152646"/>
                  </a:cubicBezTo>
                  <a:cubicBezTo>
                    <a:pt x="212594" y="155362"/>
                    <a:pt x="211277" y="157808"/>
                    <a:pt x="209726" y="159981"/>
                  </a:cubicBezTo>
                  <a:cubicBezTo>
                    <a:pt x="208175" y="162154"/>
                    <a:pt x="206470" y="163707"/>
                    <a:pt x="204611" y="164638"/>
                  </a:cubicBezTo>
                  <a:cubicBezTo>
                    <a:pt x="202750" y="165570"/>
                    <a:pt x="201123" y="166036"/>
                    <a:pt x="199728" y="166036"/>
                  </a:cubicBezTo>
                  <a:cubicBezTo>
                    <a:pt x="198334" y="166036"/>
                    <a:pt x="196783" y="165725"/>
                    <a:pt x="195078" y="165104"/>
                  </a:cubicBezTo>
                  <a:cubicBezTo>
                    <a:pt x="193527" y="164638"/>
                    <a:pt x="191589" y="164211"/>
                    <a:pt x="189265" y="163823"/>
                  </a:cubicBezTo>
                  <a:cubicBezTo>
                    <a:pt x="186939" y="163435"/>
                    <a:pt x="184575" y="163358"/>
                    <a:pt x="182173" y="163590"/>
                  </a:cubicBezTo>
                  <a:cubicBezTo>
                    <a:pt x="179771" y="163823"/>
                    <a:pt x="177368" y="164328"/>
                    <a:pt x="174966" y="165104"/>
                  </a:cubicBezTo>
                  <a:cubicBezTo>
                    <a:pt x="172563" y="165880"/>
                    <a:pt x="170509" y="167200"/>
                    <a:pt x="168804" y="169063"/>
                  </a:cubicBezTo>
                  <a:cubicBezTo>
                    <a:pt x="165083" y="172944"/>
                    <a:pt x="162913" y="177369"/>
                    <a:pt x="162293" y="182336"/>
                  </a:cubicBezTo>
                  <a:cubicBezTo>
                    <a:pt x="161673" y="187303"/>
                    <a:pt x="162371" y="192039"/>
                    <a:pt x="164386" y="196542"/>
                  </a:cubicBezTo>
                  <a:cubicBezTo>
                    <a:pt x="165936" y="199645"/>
                    <a:pt x="165704" y="202751"/>
                    <a:pt x="163688" y="205856"/>
                  </a:cubicBezTo>
                  <a:cubicBezTo>
                    <a:pt x="162758" y="207098"/>
                    <a:pt x="161286" y="208380"/>
                    <a:pt x="159271" y="209698"/>
                  </a:cubicBezTo>
                  <a:cubicBezTo>
                    <a:pt x="157255" y="211018"/>
                    <a:pt x="155046" y="212221"/>
                    <a:pt x="152644" y="213307"/>
                  </a:cubicBezTo>
                  <a:cubicBezTo>
                    <a:pt x="150241" y="214395"/>
                    <a:pt x="147722" y="215249"/>
                    <a:pt x="145087" y="215870"/>
                  </a:cubicBezTo>
                  <a:cubicBezTo>
                    <a:pt x="142452" y="216491"/>
                    <a:pt x="140127" y="216802"/>
                    <a:pt x="138112" y="216802"/>
                  </a:cubicBezTo>
                  <a:cubicBezTo>
                    <a:pt x="136717" y="216802"/>
                    <a:pt x="135399" y="216257"/>
                    <a:pt x="134159" y="215171"/>
                  </a:cubicBezTo>
                  <a:cubicBezTo>
                    <a:pt x="132919" y="214085"/>
                    <a:pt x="132067" y="212919"/>
                    <a:pt x="131602" y="211679"/>
                  </a:cubicBezTo>
                  <a:lnTo>
                    <a:pt x="131369" y="211679"/>
                  </a:lnTo>
                  <a:cubicBezTo>
                    <a:pt x="129664" y="206866"/>
                    <a:pt x="126757" y="202712"/>
                    <a:pt x="122650" y="199219"/>
                  </a:cubicBezTo>
                  <a:cubicBezTo>
                    <a:pt x="118542" y="195727"/>
                    <a:pt x="113775" y="193979"/>
                    <a:pt x="108350" y="193979"/>
                  </a:cubicBezTo>
                  <a:cubicBezTo>
                    <a:pt x="103080" y="193979"/>
                    <a:pt x="98313" y="195727"/>
                    <a:pt x="94051" y="199219"/>
                  </a:cubicBezTo>
                  <a:cubicBezTo>
                    <a:pt x="89788" y="202712"/>
                    <a:pt x="86804" y="206788"/>
                    <a:pt x="85099" y="211444"/>
                  </a:cubicBezTo>
                  <a:cubicBezTo>
                    <a:pt x="84324" y="213307"/>
                    <a:pt x="83161" y="214667"/>
                    <a:pt x="81611" y="215520"/>
                  </a:cubicBezTo>
                  <a:cubicBezTo>
                    <a:pt x="80061" y="216374"/>
                    <a:pt x="78356" y="216802"/>
                    <a:pt x="76496" y="216802"/>
                  </a:cubicBezTo>
                  <a:cubicBezTo>
                    <a:pt x="74326" y="216802"/>
                    <a:pt x="71884" y="216413"/>
                    <a:pt x="69172" y="215636"/>
                  </a:cubicBezTo>
                  <a:cubicBezTo>
                    <a:pt x="66459" y="214860"/>
                    <a:pt x="63746" y="213889"/>
                    <a:pt x="61034" y="212725"/>
                  </a:cubicBezTo>
                  <a:cubicBezTo>
                    <a:pt x="58321" y="211561"/>
                    <a:pt x="55879" y="210204"/>
                    <a:pt x="53710" y="208651"/>
                  </a:cubicBezTo>
                  <a:cubicBezTo>
                    <a:pt x="51540" y="207098"/>
                    <a:pt x="49912" y="205546"/>
                    <a:pt x="48827" y="203993"/>
                  </a:cubicBezTo>
                  <a:cubicBezTo>
                    <a:pt x="48052" y="202907"/>
                    <a:pt x="47625" y="201626"/>
                    <a:pt x="47548" y="200151"/>
                  </a:cubicBezTo>
                  <a:cubicBezTo>
                    <a:pt x="47471" y="198676"/>
                    <a:pt x="48052" y="196620"/>
                    <a:pt x="49292" y="193979"/>
                  </a:cubicBezTo>
                  <a:cubicBezTo>
                    <a:pt x="50997" y="190409"/>
                    <a:pt x="51656" y="186334"/>
                    <a:pt x="51268" y="181754"/>
                  </a:cubicBezTo>
                  <a:cubicBezTo>
                    <a:pt x="50881" y="177174"/>
                    <a:pt x="48904" y="172944"/>
                    <a:pt x="45339" y="169063"/>
                  </a:cubicBezTo>
                  <a:cubicBezTo>
                    <a:pt x="43169" y="166734"/>
                    <a:pt x="40534" y="165220"/>
                    <a:pt x="37434" y="164522"/>
                  </a:cubicBezTo>
                  <a:cubicBezTo>
                    <a:pt x="34334" y="163823"/>
                    <a:pt x="31388" y="163551"/>
                    <a:pt x="28598" y="163707"/>
                  </a:cubicBezTo>
                  <a:cubicBezTo>
                    <a:pt x="25343" y="163862"/>
                    <a:pt x="22010" y="164483"/>
                    <a:pt x="18600" y="165570"/>
                  </a:cubicBezTo>
                  <a:cubicBezTo>
                    <a:pt x="16430" y="166191"/>
                    <a:pt x="14260" y="166036"/>
                    <a:pt x="12090" y="165104"/>
                  </a:cubicBezTo>
                  <a:cubicBezTo>
                    <a:pt x="10385" y="164483"/>
                    <a:pt x="8796" y="163047"/>
                    <a:pt x="7323" y="160796"/>
                  </a:cubicBezTo>
                  <a:cubicBezTo>
                    <a:pt x="5851" y="158545"/>
                    <a:pt x="4533" y="156061"/>
                    <a:pt x="3371" y="153344"/>
                  </a:cubicBezTo>
                  <a:cubicBezTo>
                    <a:pt x="2208" y="150627"/>
                    <a:pt x="1317" y="147833"/>
                    <a:pt x="696" y="144961"/>
                  </a:cubicBezTo>
                  <a:cubicBezTo>
                    <a:pt x="77" y="142089"/>
                    <a:pt x="-79" y="139721"/>
                    <a:pt x="231" y="137858"/>
                  </a:cubicBezTo>
                  <a:cubicBezTo>
                    <a:pt x="696" y="134443"/>
                    <a:pt x="2246" y="132270"/>
                    <a:pt x="4882" y="131338"/>
                  </a:cubicBezTo>
                  <a:cubicBezTo>
                    <a:pt x="9532" y="129475"/>
                    <a:pt x="13717" y="126409"/>
                    <a:pt x="17437" y="122140"/>
                  </a:cubicBezTo>
                  <a:cubicBezTo>
                    <a:pt x="21158" y="117870"/>
                    <a:pt x="23018" y="113097"/>
                    <a:pt x="23018" y="107818"/>
                  </a:cubicBezTo>
                  <a:cubicBezTo>
                    <a:pt x="23018" y="102385"/>
                    <a:pt x="21158" y="97650"/>
                    <a:pt x="17437" y="93613"/>
                  </a:cubicBezTo>
                  <a:cubicBezTo>
                    <a:pt x="13717" y="89577"/>
                    <a:pt x="9532" y="86627"/>
                    <a:pt x="4882" y="84764"/>
                  </a:cubicBezTo>
                  <a:cubicBezTo>
                    <a:pt x="3487" y="84299"/>
                    <a:pt x="2324" y="83173"/>
                    <a:pt x="1394" y="81388"/>
                  </a:cubicBezTo>
                  <a:cubicBezTo>
                    <a:pt x="464" y="79602"/>
                    <a:pt x="-1" y="77778"/>
                    <a:pt x="-1" y="75915"/>
                  </a:cubicBezTo>
                  <a:cubicBezTo>
                    <a:pt x="-1" y="73897"/>
                    <a:pt x="309" y="71646"/>
                    <a:pt x="929" y="69162"/>
                  </a:cubicBezTo>
                  <a:cubicBezTo>
                    <a:pt x="1549" y="66678"/>
                    <a:pt x="2363" y="64272"/>
                    <a:pt x="3371" y="61943"/>
                  </a:cubicBezTo>
                  <a:cubicBezTo>
                    <a:pt x="4378" y="59615"/>
                    <a:pt x="5541" y="57480"/>
                    <a:pt x="6858" y="55539"/>
                  </a:cubicBezTo>
                  <a:cubicBezTo>
                    <a:pt x="8176" y="53599"/>
                    <a:pt x="9609" y="52163"/>
                    <a:pt x="11160" y="51231"/>
                  </a:cubicBezTo>
                  <a:cubicBezTo>
                    <a:pt x="12400" y="50455"/>
                    <a:pt x="13601" y="50144"/>
                    <a:pt x="14764" y="50300"/>
                  </a:cubicBezTo>
                  <a:cubicBezTo>
                    <a:pt x="15926" y="50455"/>
                    <a:pt x="17205" y="50765"/>
                    <a:pt x="18600" y="51231"/>
                  </a:cubicBezTo>
                  <a:cubicBezTo>
                    <a:pt x="23250" y="53094"/>
                    <a:pt x="28094" y="53676"/>
                    <a:pt x="33132" y="52978"/>
                  </a:cubicBezTo>
                  <a:cubicBezTo>
                    <a:pt x="38170" y="52279"/>
                    <a:pt x="42626" y="50067"/>
                    <a:pt x="46502" y="46341"/>
                  </a:cubicBezTo>
                  <a:cubicBezTo>
                    <a:pt x="48362" y="44478"/>
                    <a:pt x="49718" y="42188"/>
                    <a:pt x="50571" y="39471"/>
                  </a:cubicBezTo>
                  <a:cubicBezTo>
                    <a:pt x="51423" y="36754"/>
                    <a:pt x="51966" y="34076"/>
                    <a:pt x="52198" y="31437"/>
                  </a:cubicBezTo>
                  <a:cubicBezTo>
                    <a:pt x="52431" y="28798"/>
                    <a:pt x="52431" y="26392"/>
                    <a:pt x="52198" y="24218"/>
                  </a:cubicBezTo>
                  <a:cubicBezTo>
                    <a:pt x="51966" y="22045"/>
                    <a:pt x="51772" y="20493"/>
                    <a:pt x="51617" y="19561"/>
                  </a:cubicBezTo>
                  <a:cubicBezTo>
                    <a:pt x="51307" y="18630"/>
                    <a:pt x="51036" y="17543"/>
                    <a:pt x="50803" y="16301"/>
                  </a:cubicBezTo>
                  <a:cubicBezTo>
                    <a:pt x="50571" y="15059"/>
                    <a:pt x="50687" y="13972"/>
                    <a:pt x="51152" y="13041"/>
                  </a:cubicBezTo>
                  <a:cubicBezTo>
                    <a:pt x="52082" y="10867"/>
                    <a:pt x="53748" y="8966"/>
                    <a:pt x="56151" y="7335"/>
                  </a:cubicBezTo>
                  <a:cubicBezTo>
                    <a:pt x="58554" y="5705"/>
                    <a:pt x="61150" y="4347"/>
                    <a:pt x="63940" y="3260"/>
                  </a:cubicBezTo>
                  <a:cubicBezTo>
                    <a:pt x="66730" y="2173"/>
                    <a:pt x="69443" y="1358"/>
                    <a:pt x="72078" y="815"/>
                  </a:cubicBezTo>
                  <a:cubicBezTo>
                    <a:pt x="74713" y="272"/>
                    <a:pt x="76806" y="0"/>
                    <a:pt x="78356" y="0"/>
                  </a:cubicBezTo>
                  <a:cubicBezTo>
                    <a:pt x="80371" y="0"/>
                    <a:pt x="81960" y="660"/>
                    <a:pt x="83123" y="1980"/>
                  </a:cubicBezTo>
                  <a:cubicBezTo>
                    <a:pt x="84285" y="3299"/>
                    <a:pt x="85099" y="4658"/>
                    <a:pt x="85564" y="6055"/>
                  </a:cubicBezTo>
                  <a:cubicBezTo>
                    <a:pt x="87269" y="10246"/>
                    <a:pt x="90059" y="13933"/>
                    <a:pt x="93934" y="17116"/>
                  </a:cubicBezTo>
                  <a:cubicBezTo>
                    <a:pt x="97810" y="20298"/>
                    <a:pt x="102382" y="21890"/>
                    <a:pt x="107653" y="21890"/>
                  </a:cubicBezTo>
                  <a:cubicBezTo>
                    <a:pt x="113078" y="21890"/>
                    <a:pt x="117883" y="20376"/>
                    <a:pt x="122069" y="17349"/>
                  </a:cubicBezTo>
                  <a:cubicBezTo>
                    <a:pt x="126254" y="14322"/>
                    <a:pt x="129199" y="10479"/>
                    <a:pt x="130904" y="5822"/>
                  </a:cubicBezTo>
                  <a:cubicBezTo>
                    <a:pt x="131524" y="4580"/>
                    <a:pt x="132493" y="3299"/>
                    <a:pt x="133811" y="1980"/>
                  </a:cubicBezTo>
                  <a:cubicBezTo>
                    <a:pt x="135128" y="660"/>
                    <a:pt x="136484" y="0"/>
                    <a:pt x="137879" y="0"/>
                  </a:cubicBezTo>
                  <a:cubicBezTo>
                    <a:pt x="140049" y="0"/>
                    <a:pt x="142413" y="311"/>
                    <a:pt x="144971" y="931"/>
                  </a:cubicBezTo>
                  <a:cubicBezTo>
                    <a:pt x="147529" y="1553"/>
                    <a:pt x="150047" y="2406"/>
                    <a:pt x="152528" y="3493"/>
                  </a:cubicBezTo>
                  <a:cubicBezTo>
                    <a:pt x="155008" y="4580"/>
                    <a:pt x="157294" y="5977"/>
                    <a:pt x="159387" y="7685"/>
                  </a:cubicBezTo>
                  <a:cubicBezTo>
                    <a:pt x="161480" y="9392"/>
                    <a:pt x="163146" y="11255"/>
                    <a:pt x="164386" y="13273"/>
                  </a:cubicBezTo>
                  <a:cubicBezTo>
                    <a:pt x="165161" y="14515"/>
                    <a:pt x="165393" y="15874"/>
                    <a:pt x="165083" y="17349"/>
                  </a:cubicBezTo>
                  <a:cubicBezTo>
                    <a:pt x="164774" y="18824"/>
                    <a:pt x="164463" y="19871"/>
                    <a:pt x="164153" y="20493"/>
                  </a:cubicBezTo>
                  <a:cubicBezTo>
                    <a:pt x="162138" y="24995"/>
                    <a:pt x="161518" y="29730"/>
                    <a:pt x="162293" y="34697"/>
                  </a:cubicBezTo>
                  <a:cubicBezTo>
                    <a:pt x="163068" y="39665"/>
                    <a:pt x="165316" y="44012"/>
                    <a:pt x="169036" y="47738"/>
                  </a:cubicBezTo>
                  <a:cubicBezTo>
                    <a:pt x="172756" y="51464"/>
                    <a:pt x="177329" y="53521"/>
                    <a:pt x="182755" y="53909"/>
                  </a:cubicBezTo>
                  <a:cubicBezTo>
                    <a:pt x="188179" y="54297"/>
                    <a:pt x="193218" y="53404"/>
                    <a:pt x="197869" y="51231"/>
                  </a:cubicBezTo>
                  <a:cubicBezTo>
                    <a:pt x="199107" y="50455"/>
                    <a:pt x="200619" y="50144"/>
                    <a:pt x="202402" y="50300"/>
                  </a:cubicBezTo>
                  <a:cubicBezTo>
                    <a:pt x="204185" y="50455"/>
                    <a:pt x="205695" y="51154"/>
                    <a:pt x="206935" y="52395"/>
                  </a:cubicBezTo>
                  <a:cubicBezTo>
                    <a:pt x="209261" y="54569"/>
                    <a:pt x="211314" y="57868"/>
                    <a:pt x="213097" y="62292"/>
                  </a:cubicBezTo>
                  <a:cubicBezTo>
                    <a:pt x="214881" y="66717"/>
                    <a:pt x="216082" y="71180"/>
                    <a:pt x="216701" y="75682"/>
                  </a:cubicBezTo>
                  <a:cubicBezTo>
                    <a:pt x="217012" y="78321"/>
                    <a:pt x="216586" y="80379"/>
                    <a:pt x="215424" y="81853"/>
                  </a:cubicBezTo>
                  <a:cubicBezTo>
                    <a:pt x="214260" y="83328"/>
                    <a:pt x="213058" y="84299"/>
                    <a:pt x="211818" y="84764"/>
                  </a:cubicBezTo>
                  <a:cubicBezTo>
                    <a:pt x="207013" y="86472"/>
                    <a:pt x="202906" y="89461"/>
                    <a:pt x="199496" y="93730"/>
                  </a:cubicBezTo>
                  <a:cubicBezTo>
                    <a:pt x="196085" y="97999"/>
                    <a:pt x="194380" y="102850"/>
                    <a:pt x="194380" y="108284"/>
                  </a:cubicBezTo>
                  <a:cubicBezTo>
                    <a:pt x="194380" y="113563"/>
                    <a:pt x="195814" y="118181"/>
                    <a:pt x="198681" y="122140"/>
                  </a:cubicBezTo>
                  <a:cubicBezTo>
                    <a:pt x="201548" y="126098"/>
                    <a:pt x="205308" y="128932"/>
                    <a:pt x="209959" y="130639"/>
                  </a:cubicBezTo>
                  <a:cubicBezTo>
                    <a:pt x="211043" y="131261"/>
                    <a:pt x="211974" y="131881"/>
                    <a:pt x="212748" y="132502"/>
                  </a:cubicBezTo>
                  <a:cubicBezTo>
                    <a:pt x="214453" y="133900"/>
                    <a:pt x="215617" y="135685"/>
                    <a:pt x="216236" y="137858"/>
                  </a:cubicBezTo>
                  <a:close/>
                  <a:moveTo>
                    <a:pt x="108118" y="158816"/>
                  </a:moveTo>
                  <a:cubicBezTo>
                    <a:pt x="115093" y="158816"/>
                    <a:pt x="121681" y="157497"/>
                    <a:pt x="127881" y="154858"/>
                  </a:cubicBezTo>
                  <a:cubicBezTo>
                    <a:pt x="134082" y="152219"/>
                    <a:pt x="139468" y="148570"/>
                    <a:pt x="144041" y="143913"/>
                  </a:cubicBezTo>
                  <a:cubicBezTo>
                    <a:pt x="148614" y="139256"/>
                    <a:pt x="152218" y="133861"/>
                    <a:pt x="154853" y="127729"/>
                  </a:cubicBezTo>
                  <a:cubicBezTo>
                    <a:pt x="157488" y="121596"/>
                    <a:pt x="158805" y="115037"/>
                    <a:pt x="158805" y="108051"/>
                  </a:cubicBezTo>
                  <a:cubicBezTo>
                    <a:pt x="158805" y="101065"/>
                    <a:pt x="157488" y="94506"/>
                    <a:pt x="154853" y="88374"/>
                  </a:cubicBezTo>
                  <a:cubicBezTo>
                    <a:pt x="152218" y="82242"/>
                    <a:pt x="148614" y="76886"/>
                    <a:pt x="144041" y="72306"/>
                  </a:cubicBezTo>
                  <a:cubicBezTo>
                    <a:pt x="139468" y="67726"/>
                    <a:pt x="134082" y="64116"/>
                    <a:pt x="127881" y="61477"/>
                  </a:cubicBezTo>
                  <a:cubicBezTo>
                    <a:pt x="121681" y="58838"/>
                    <a:pt x="115093" y="57519"/>
                    <a:pt x="108118" y="57519"/>
                  </a:cubicBezTo>
                  <a:cubicBezTo>
                    <a:pt x="101142" y="57519"/>
                    <a:pt x="94593" y="58838"/>
                    <a:pt x="88470" y="61477"/>
                  </a:cubicBezTo>
                  <a:cubicBezTo>
                    <a:pt x="82348" y="64116"/>
                    <a:pt x="77000" y="67726"/>
                    <a:pt x="72427" y="72306"/>
                  </a:cubicBezTo>
                  <a:cubicBezTo>
                    <a:pt x="67854" y="76886"/>
                    <a:pt x="64250" y="82242"/>
                    <a:pt x="61615" y="88374"/>
                  </a:cubicBezTo>
                  <a:cubicBezTo>
                    <a:pt x="58980" y="94506"/>
                    <a:pt x="57662" y="101065"/>
                    <a:pt x="57662" y="108051"/>
                  </a:cubicBezTo>
                  <a:cubicBezTo>
                    <a:pt x="57662" y="115037"/>
                    <a:pt x="58980" y="121596"/>
                    <a:pt x="61615" y="127729"/>
                  </a:cubicBezTo>
                  <a:cubicBezTo>
                    <a:pt x="64250" y="133861"/>
                    <a:pt x="67854" y="139256"/>
                    <a:pt x="72427" y="143913"/>
                  </a:cubicBezTo>
                  <a:cubicBezTo>
                    <a:pt x="77000" y="148570"/>
                    <a:pt x="82348" y="152219"/>
                    <a:pt x="88470" y="154858"/>
                  </a:cubicBezTo>
                  <a:cubicBezTo>
                    <a:pt x="94593" y="157497"/>
                    <a:pt x="101142" y="158816"/>
                    <a:pt x="108118" y="158816"/>
                  </a:cubicBezTo>
                  <a:close/>
                </a:path>
              </a:pathLst>
            </a:custGeom>
            <a:gradFill flip="none" rotWithShape="1">
              <a:gsLst>
                <a:gs pos="99301">
                  <a:schemeClr val="accent1">
                    <a:lumMod val="75000"/>
                  </a:schemeClr>
                </a:gs>
                <a:gs pos="0">
                  <a:schemeClr val="accent1">
                    <a:lumMod val="60000"/>
                    <a:lumOff val="40000"/>
                  </a:schemeClr>
                </a:gs>
                <a:gs pos="68000">
                  <a:schemeClr val="accent1"/>
                </a:gs>
              </a:gsLst>
              <a:lin ang="2700000" scaled="1"/>
              <a:tileRect/>
            </a:gradFill>
            <a:ln w="7495" cap="flat">
              <a:noFill/>
              <a:prstDash val="solid"/>
              <a:miter/>
            </a:ln>
            <a:effectLst>
              <a:outerShdw blurRad="190500" sx="102000" sy="102000" algn="ctr" rotWithShape="0">
                <a:schemeClr val="accent1">
                  <a:alpha val="12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19" name="等腰三角形 112"/>
            <p:cNvSpPr/>
            <p:nvPr>
              <p:custDataLst>
                <p:tags r:id="rId24"/>
              </p:custDataLst>
            </p:nvPr>
          </p:nvSpPr>
          <p:spPr>
            <a:xfrm flipH="1">
              <a:off x="3968" y="8296"/>
              <a:ext cx="186" cy="221"/>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schemeClr>
                </a:gs>
                <a:gs pos="99000">
                  <a:schemeClr val="accent1"/>
                </a:gs>
              </a:gsLst>
              <a:lin ang="5400000" scaled="1"/>
              <a:tileRect/>
            </a:gradFill>
            <a:ln>
              <a:noFill/>
            </a:ln>
            <a:effectLst>
              <a:outerShdw blurRad="63500" dist="114300" dir="3900000" sx="102000" sy="102000" algn="ctr" rotWithShape="0">
                <a:schemeClr val="accent1">
                  <a:lumMod val="10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grpSp>
      <p:pic>
        <p:nvPicPr>
          <p:cNvPr id="23" name="图片 22"/>
          <p:cNvPicPr/>
          <p:nvPr/>
        </p:nvPicPr>
        <p:blipFill>
          <a:blip r:embed="rId25">
            <a:clrChange>
              <a:clrFrom>
                <a:srgbClr val="F6F6F6">
                  <a:alpha val="100000"/>
                </a:srgbClr>
              </a:clrFrom>
              <a:clrTo>
                <a:srgbClr val="F6F6F6">
                  <a:alpha val="100000"/>
                  <a:alpha val="0"/>
                </a:srgbClr>
              </a:clrTo>
            </a:clrChange>
          </a:blip>
          <a:stretch>
            <a:fillRect/>
          </a:stretch>
        </p:blipFill>
        <p:spPr>
          <a:xfrm>
            <a:off x="5415915" y="1917065"/>
            <a:ext cx="1292860" cy="1292860"/>
          </a:xfrm>
          <a:prstGeom prst="rect">
            <a:avLst/>
          </a:prstGeom>
          <a:noFill/>
          <a:ln w="9525">
            <a:noFill/>
          </a:ln>
        </p:spPr>
      </p:pic>
      <p:sp>
        <p:nvSpPr>
          <p:cNvPr id="24" name="文本框 23"/>
          <p:cNvSpPr txBox="1"/>
          <p:nvPr>
            <p:custDataLst>
              <p:tags r:id="rId26"/>
            </p:custDataLst>
          </p:nvPr>
        </p:nvSpPr>
        <p:spPr>
          <a:xfrm>
            <a:off x="4655820" y="2204720"/>
            <a:ext cx="775970" cy="768350"/>
          </a:xfrm>
          <a:prstGeom prst="rect">
            <a:avLst/>
          </a:prstGeom>
          <a:noFill/>
        </p:spPr>
        <p:txBody>
          <a:bodyPr wrap="square" rtlCol="0">
            <a:spAutoFit/>
          </a:bodyPr>
          <a:p>
            <a:pPr algn="ctr"/>
            <a:r>
              <a:rPr lang="en-US" altLang="zh-CN" sz="4400" b="1" dirty="0">
                <a:solidFill>
                  <a:srgbClr val="00B050"/>
                </a:solidFill>
                <a:latin typeface="思源宋体 CN Heavy" panose="02020900000000000000" charset="-122"/>
                <a:ea typeface="思源宋体 CN Heavy" panose="02020900000000000000" charset="-122"/>
              </a:rPr>
              <a:t>√</a:t>
            </a:r>
            <a:endParaRPr lang="en-US" altLang="zh-CN" sz="4400" b="1" dirty="0">
              <a:solidFill>
                <a:srgbClr val="00B050"/>
              </a:solidFill>
              <a:latin typeface="思源宋体 CN Heavy" panose="02020900000000000000" charset="-122"/>
              <a:ea typeface="思源宋体 CN Heavy" panose="02020900000000000000" charset="-122"/>
            </a:endParaRPr>
          </a:p>
        </p:txBody>
      </p:sp>
      <p:sp>
        <p:nvSpPr>
          <p:cNvPr id="25" name="文本框 24"/>
          <p:cNvSpPr txBox="1"/>
          <p:nvPr>
            <p:custDataLst>
              <p:tags r:id="rId27"/>
            </p:custDataLst>
          </p:nvPr>
        </p:nvSpPr>
        <p:spPr>
          <a:xfrm>
            <a:off x="6671945" y="2190750"/>
            <a:ext cx="775970" cy="768350"/>
          </a:xfrm>
          <a:prstGeom prst="rect">
            <a:avLst/>
          </a:prstGeom>
          <a:noFill/>
        </p:spPr>
        <p:txBody>
          <a:bodyPr wrap="square" rtlCol="0">
            <a:spAutoFit/>
          </a:bodyPr>
          <a:p>
            <a:pPr algn="ctr"/>
            <a:r>
              <a:rPr lang="zh-CN" altLang="en-US" sz="4400" b="1" dirty="0">
                <a:solidFill>
                  <a:srgbClr val="FF0000"/>
                </a:solidFill>
                <a:latin typeface="思源宋体 CN Heavy" panose="02020900000000000000" charset="-122"/>
                <a:ea typeface="思源宋体 CN Heavy" panose="02020900000000000000" charset="-122"/>
              </a:rPr>
              <a:t>×</a:t>
            </a:r>
            <a:endParaRPr lang="zh-CN" altLang="en-US" sz="4400" b="1" dirty="0">
              <a:solidFill>
                <a:srgbClr val="FF0000"/>
              </a:solidFill>
              <a:latin typeface="思源宋体 CN Heavy" panose="02020900000000000000" charset="-122"/>
              <a:ea typeface="思源宋体 CN Heavy" panose="020209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4"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4" name="组合 13"/>
          <p:cNvGrpSpPr/>
          <p:nvPr/>
        </p:nvGrpSpPr>
        <p:grpSpPr>
          <a:xfrm>
            <a:off x="588858" y="1362710"/>
            <a:ext cx="10819552" cy="4523042"/>
            <a:chOff x="927" y="1468"/>
            <a:chExt cx="17039" cy="7123"/>
          </a:xfrm>
        </p:grpSpPr>
        <p:sp>
          <p:nvSpPr>
            <p:cNvPr id="7" name="对象1"/>
            <p:cNvSpPr/>
            <p:nvPr>
              <p:custDataLst>
                <p:tags r:id="rId1"/>
              </p:custDataLst>
            </p:nvPr>
          </p:nvSpPr>
          <p:spPr>
            <a:xfrm>
              <a:off x="5166" y="2237"/>
              <a:ext cx="10699" cy="662"/>
            </a:xfrm>
            <a:custGeom>
              <a:avLst/>
              <a:gdLst/>
              <a:ahLst/>
              <a:cxnLst/>
              <a:rect l="l" t="t" r="r" b="b"/>
              <a:pathLst>
                <a:path w="6793992" h="420624">
                  <a:moveTo>
                    <a:pt x="1755648" y="0"/>
                  </a:moveTo>
                  <a:lnTo>
                    <a:pt x="1773936" y="0"/>
                  </a:lnTo>
                  <a:lnTo>
                    <a:pt x="1773936" y="27432"/>
                  </a:lnTo>
                  <a:lnTo>
                    <a:pt x="1764792" y="27432"/>
                  </a:lnTo>
                  <a:lnTo>
                    <a:pt x="1764792" y="27432"/>
                  </a:lnTo>
                  <a:lnTo>
                    <a:pt x="1746504" y="18288"/>
                  </a:lnTo>
                  <a:lnTo>
                    <a:pt x="1755648" y="0"/>
                  </a:lnTo>
                  <a:moveTo>
                    <a:pt x="1819656" y="27432"/>
                  </a:moveTo>
                  <a:lnTo>
                    <a:pt x="1801368" y="27432"/>
                  </a:lnTo>
                  <a:lnTo>
                    <a:pt x="1801368" y="0"/>
                  </a:lnTo>
                  <a:lnTo>
                    <a:pt x="1819656" y="0"/>
                  </a:lnTo>
                  <a:lnTo>
                    <a:pt x="1819656" y="27432"/>
                  </a:lnTo>
                  <a:moveTo>
                    <a:pt x="1874520" y="27432"/>
                  </a:moveTo>
                  <a:lnTo>
                    <a:pt x="1847088" y="27432"/>
                  </a:lnTo>
                  <a:lnTo>
                    <a:pt x="1847088" y="0"/>
                  </a:lnTo>
                  <a:lnTo>
                    <a:pt x="1874520" y="0"/>
                  </a:lnTo>
                  <a:lnTo>
                    <a:pt x="1874520" y="27432"/>
                  </a:lnTo>
                  <a:moveTo>
                    <a:pt x="1920240" y="27432"/>
                  </a:moveTo>
                  <a:lnTo>
                    <a:pt x="1901952" y="27432"/>
                  </a:lnTo>
                  <a:lnTo>
                    <a:pt x="1901952" y="0"/>
                  </a:lnTo>
                  <a:lnTo>
                    <a:pt x="1920240" y="0"/>
                  </a:lnTo>
                  <a:lnTo>
                    <a:pt x="1920240" y="27432"/>
                  </a:lnTo>
                  <a:moveTo>
                    <a:pt x="1975104" y="27432"/>
                  </a:moveTo>
                  <a:lnTo>
                    <a:pt x="1947672" y="27432"/>
                  </a:lnTo>
                  <a:lnTo>
                    <a:pt x="1947672" y="0"/>
                  </a:lnTo>
                  <a:lnTo>
                    <a:pt x="1975104" y="0"/>
                  </a:lnTo>
                  <a:lnTo>
                    <a:pt x="1975104" y="27432"/>
                  </a:lnTo>
                  <a:moveTo>
                    <a:pt x="2029968" y="27432"/>
                  </a:moveTo>
                  <a:lnTo>
                    <a:pt x="2002536" y="27432"/>
                  </a:lnTo>
                  <a:lnTo>
                    <a:pt x="2002536" y="0"/>
                  </a:lnTo>
                  <a:lnTo>
                    <a:pt x="2029968" y="0"/>
                  </a:lnTo>
                  <a:lnTo>
                    <a:pt x="2029968" y="27432"/>
                  </a:lnTo>
                  <a:moveTo>
                    <a:pt x="2075688" y="27432"/>
                  </a:moveTo>
                  <a:lnTo>
                    <a:pt x="2048256" y="27432"/>
                  </a:lnTo>
                  <a:lnTo>
                    <a:pt x="2048256" y="0"/>
                  </a:lnTo>
                  <a:lnTo>
                    <a:pt x="2075688" y="0"/>
                  </a:lnTo>
                  <a:lnTo>
                    <a:pt x="2075688" y="27432"/>
                  </a:lnTo>
                  <a:moveTo>
                    <a:pt x="2130552" y="27432"/>
                  </a:moveTo>
                  <a:lnTo>
                    <a:pt x="2103120" y="27432"/>
                  </a:lnTo>
                  <a:lnTo>
                    <a:pt x="2103120" y="0"/>
                  </a:lnTo>
                  <a:lnTo>
                    <a:pt x="2130552" y="0"/>
                  </a:lnTo>
                  <a:lnTo>
                    <a:pt x="2130552" y="27432"/>
                  </a:lnTo>
                  <a:moveTo>
                    <a:pt x="2176272" y="27432"/>
                  </a:moveTo>
                  <a:lnTo>
                    <a:pt x="2148840" y="27432"/>
                  </a:lnTo>
                  <a:lnTo>
                    <a:pt x="2148840" y="0"/>
                  </a:lnTo>
                  <a:lnTo>
                    <a:pt x="2176272" y="0"/>
                  </a:lnTo>
                  <a:lnTo>
                    <a:pt x="2176272" y="27432"/>
                  </a:lnTo>
                  <a:moveTo>
                    <a:pt x="2231136" y="27432"/>
                  </a:moveTo>
                  <a:lnTo>
                    <a:pt x="2203704" y="27432"/>
                  </a:lnTo>
                  <a:lnTo>
                    <a:pt x="2203704" y="0"/>
                  </a:lnTo>
                  <a:lnTo>
                    <a:pt x="2231136" y="0"/>
                  </a:lnTo>
                  <a:lnTo>
                    <a:pt x="2231136" y="27432"/>
                  </a:lnTo>
                  <a:moveTo>
                    <a:pt x="2276856" y="27432"/>
                  </a:moveTo>
                  <a:lnTo>
                    <a:pt x="2258568" y="27432"/>
                  </a:lnTo>
                  <a:lnTo>
                    <a:pt x="2258568" y="0"/>
                  </a:lnTo>
                  <a:lnTo>
                    <a:pt x="2276856" y="0"/>
                  </a:lnTo>
                  <a:lnTo>
                    <a:pt x="2276856" y="27432"/>
                  </a:lnTo>
                  <a:moveTo>
                    <a:pt x="2331720" y="27432"/>
                  </a:moveTo>
                  <a:lnTo>
                    <a:pt x="2304288" y="27432"/>
                  </a:lnTo>
                  <a:lnTo>
                    <a:pt x="2304288" y="0"/>
                  </a:lnTo>
                  <a:lnTo>
                    <a:pt x="2331720" y="0"/>
                  </a:lnTo>
                  <a:lnTo>
                    <a:pt x="2331720" y="27432"/>
                  </a:lnTo>
                  <a:moveTo>
                    <a:pt x="2386584" y="27432"/>
                  </a:moveTo>
                  <a:lnTo>
                    <a:pt x="2359152" y="27432"/>
                  </a:lnTo>
                  <a:lnTo>
                    <a:pt x="2359152" y="0"/>
                  </a:lnTo>
                  <a:lnTo>
                    <a:pt x="2386584" y="0"/>
                  </a:lnTo>
                  <a:lnTo>
                    <a:pt x="2386584" y="27432"/>
                  </a:lnTo>
                  <a:moveTo>
                    <a:pt x="2432304" y="27432"/>
                  </a:moveTo>
                  <a:lnTo>
                    <a:pt x="2404872" y="27432"/>
                  </a:lnTo>
                  <a:lnTo>
                    <a:pt x="2404872" y="0"/>
                  </a:lnTo>
                  <a:lnTo>
                    <a:pt x="2432304" y="0"/>
                  </a:lnTo>
                  <a:lnTo>
                    <a:pt x="2432304" y="27432"/>
                  </a:lnTo>
                  <a:moveTo>
                    <a:pt x="2487168" y="27432"/>
                  </a:moveTo>
                  <a:lnTo>
                    <a:pt x="2459736" y="27432"/>
                  </a:lnTo>
                  <a:lnTo>
                    <a:pt x="2459736" y="0"/>
                  </a:lnTo>
                  <a:lnTo>
                    <a:pt x="2487168" y="0"/>
                  </a:lnTo>
                  <a:lnTo>
                    <a:pt x="2487168" y="27432"/>
                  </a:lnTo>
                  <a:moveTo>
                    <a:pt x="2532888" y="27432"/>
                  </a:moveTo>
                  <a:lnTo>
                    <a:pt x="2505456" y="27432"/>
                  </a:lnTo>
                  <a:lnTo>
                    <a:pt x="2505456" y="0"/>
                  </a:lnTo>
                  <a:lnTo>
                    <a:pt x="2532888" y="0"/>
                  </a:lnTo>
                  <a:lnTo>
                    <a:pt x="2532888" y="27432"/>
                  </a:lnTo>
                  <a:moveTo>
                    <a:pt x="2587752" y="27432"/>
                  </a:moveTo>
                  <a:lnTo>
                    <a:pt x="2560320" y="27432"/>
                  </a:lnTo>
                  <a:lnTo>
                    <a:pt x="2560320" y="0"/>
                  </a:lnTo>
                  <a:lnTo>
                    <a:pt x="2587752" y="0"/>
                  </a:lnTo>
                  <a:lnTo>
                    <a:pt x="2587752" y="27432"/>
                  </a:lnTo>
                  <a:moveTo>
                    <a:pt x="2633472" y="27432"/>
                  </a:moveTo>
                  <a:lnTo>
                    <a:pt x="2615184" y="27432"/>
                  </a:lnTo>
                  <a:lnTo>
                    <a:pt x="2615184" y="0"/>
                  </a:lnTo>
                  <a:lnTo>
                    <a:pt x="2633472" y="0"/>
                  </a:lnTo>
                  <a:lnTo>
                    <a:pt x="2633472" y="27432"/>
                  </a:lnTo>
                  <a:moveTo>
                    <a:pt x="2688336" y="27432"/>
                  </a:moveTo>
                  <a:lnTo>
                    <a:pt x="2660904" y="27432"/>
                  </a:lnTo>
                  <a:lnTo>
                    <a:pt x="2660904" y="0"/>
                  </a:lnTo>
                  <a:lnTo>
                    <a:pt x="2688336" y="0"/>
                  </a:lnTo>
                  <a:lnTo>
                    <a:pt x="2688336" y="27432"/>
                  </a:lnTo>
                  <a:moveTo>
                    <a:pt x="2734056" y="27432"/>
                  </a:moveTo>
                  <a:lnTo>
                    <a:pt x="2715768" y="27432"/>
                  </a:lnTo>
                  <a:lnTo>
                    <a:pt x="2715768" y="0"/>
                  </a:lnTo>
                  <a:lnTo>
                    <a:pt x="2734056" y="0"/>
                  </a:lnTo>
                  <a:lnTo>
                    <a:pt x="2734056" y="27432"/>
                  </a:lnTo>
                  <a:moveTo>
                    <a:pt x="2788920" y="27432"/>
                  </a:moveTo>
                  <a:lnTo>
                    <a:pt x="2761488" y="27432"/>
                  </a:lnTo>
                  <a:lnTo>
                    <a:pt x="2761488" y="0"/>
                  </a:lnTo>
                  <a:lnTo>
                    <a:pt x="2788920" y="0"/>
                  </a:lnTo>
                  <a:lnTo>
                    <a:pt x="2788920" y="27432"/>
                  </a:lnTo>
                  <a:moveTo>
                    <a:pt x="2843784" y="27432"/>
                  </a:moveTo>
                  <a:lnTo>
                    <a:pt x="2816352" y="27432"/>
                  </a:lnTo>
                  <a:lnTo>
                    <a:pt x="2816352" y="0"/>
                  </a:lnTo>
                  <a:lnTo>
                    <a:pt x="2843784" y="0"/>
                  </a:lnTo>
                  <a:lnTo>
                    <a:pt x="2843784" y="27432"/>
                  </a:lnTo>
                  <a:moveTo>
                    <a:pt x="2889504" y="27432"/>
                  </a:moveTo>
                  <a:lnTo>
                    <a:pt x="2862072" y="27432"/>
                  </a:lnTo>
                  <a:lnTo>
                    <a:pt x="2862072" y="0"/>
                  </a:lnTo>
                  <a:lnTo>
                    <a:pt x="2889504" y="0"/>
                  </a:lnTo>
                  <a:lnTo>
                    <a:pt x="2889504" y="27432"/>
                  </a:lnTo>
                  <a:moveTo>
                    <a:pt x="2944368" y="27432"/>
                  </a:moveTo>
                  <a:lnTo>
                    <a:pt x="2916936" y="27432"/>
                  </a:lnTo>
                  <a:lnTo>
                    <a:pt x="2916936" y="0"/>
                  </a:lnTo>
                  <a:lnTo>
                    <a:pt x="2944368" y="0"/>
                  </a:lnTo>
                  <a:lnTo>
                    <a:pt x="2944368" y="27432"/>
                  </a:lnTo>
                  <a:moveTo>
                    <a:pt x="2990088" y="27432"/>
                  </a:moveTo>
                  <a:lnTo>
                    <a:pt x="2962656" y="27432"/>
                  </a:lnTo>
                  <a:lnTo>
                    <a:pt x="2962656" y="0"/>
                  </a:lnTo>
                  <a:lnTo>
                    <a:pt x="2990088" y="0"/>
                  </a:lnTo>
                  <a:lnTo>
                    <a:pt x="2990088" y="27432"/>
                  </a:lnTo>
                  <a:moveTo>
                    <a:pt x="3044952" y="27432"/>
                  </a:moveTo>
                  <a:lnTo>
                    <a:pt x="3017520" y="27432"/>
                  </a:lnTo>
                  <a:lnTo>
                    <a:pt x="3017520" y="0"/>
                  </a:lnTo>
                  <a:lnTo>
                    <a:pt x="3044952" y="0"/>
                  </a:lnTo>
                  <a:lnTo>
                    <a:pt x="3044952" y="27432"/>
                  </a:lnTo>
                  <a:moveTo>
                    <a:pt x="3090672" y="27432"/>
                  </a:moveTo>
                  <a:lnTo>
                    <a:pt x="3072384" y="27432"/>
                  </a:lnTo>
                  <a:lnTo>
                    <a:pt x="3072384" y="0"/>
                  </a:lnTo>
                  <a:lnTo>
                    <a:pt x="3090672" y="0"/>
                  </a:lnTo>
                  <a:lnTo>
                    <a:pt x="3090672" y="27432"/>
                  </a:lnTo>
                  <a:moveTo>
                    <a:pt x="3145536" y="27432"/>
                  </a:moveTo>
                  <a:lnTo>
                    <a:pt x="3118104" y="27432"/>
                  </a:lnTo>
                  <a:lnTo>
                    <a:pt x="3118104" y="0"/>
                  </a:lnTo>
                  <a:lnTo>
                    <a:pt x="3145536" y="0"/>
                  </a:lnTo>
                  <a:lnTo>
                    <a:pt x="3145536" y="27432"/>
                  </a:lnTo>
                  <a:moveTo>
                    <a:pt x="3200400" y="27432"/>
                  </a:moveTo>
                  <a:lnTo>
                    <a:pt x="3172968" y="27432"/>
                  </a:lnTo>
                  <a:lnTo>
                    <a:pt x="3172968" y="0"/>
                  </a:lnTo>
                  <a:lnTo>
                    <a:pt x="3200400" y="0"/>
                  </a:lnTo>
                  <a:lnTo>
                    <a:pt x="3200400" y="27432"/>
                  </a:lnTo>
                  <a:moveTo>
                    <a:pt x="3246120" y="27432"/>
                  </a:moveTo>
                  <a:lnTo>
                    <a:pt x="3218688" y="27432"/>
                  </a:lnTo>
                  <a:lnTo>
                    <a:pt x="3218688" y="0"/>
                  </a:lnTo>
                  <a:lnTo>
                    <a:pt x="3246120" y="0"/>
                  </a:lnTo>
                  <a:lnTo>
                    <a:pt x="3246120" y="27432"/>
                  </a:lnTo>
                  <a:moveTo>
                    <a:pt x="3300984" y="27432"/>
                  </a:moveTo>
                  <a:lnTo>
                    <a:pt x="3273552" y="27432"/>
                  </a:lnTo>
                  <a:lnTo>
                    <a:pt x="3273552" y="0"/>
                  </a:lnTo>
                  <a:lnTo>
                    <a:pt x="3300984" y="0"/>
                  </a:lnTo>
                  <a:lnTo>
                    <a:pt x="3300984" y="27432"/>
                  </a:lnTo>
                  <a:moveTo>
                    <a:pt x="3346704" y="27432"/>
                  </a:moveTo>
                  <a:lnTo>
                    <a:pt x="3319272" y="27432"/>
                  </a:lnTo>
                  <a:lnTo>
                    <a:pt x="3319272" y="0"/>
                  </a:lnTo>
                  <a:lnTo>
                    <a:pt x="3346704" y="0"/>
                  </a:lnTo>
                  <a:lnTo>
                    <a:pt x="3346704" y="27432"/>
                  </a:lnTo>
                  <a:moveTo>
                    <a:pt x="3401568" y="27432"/>
                  </a:moveTo>
                  <a:lnTo>
                    <a:pt x="3374136" y="27432"/>
                  </a:lnTo>
                  <a:lnTo>
                    <a:pt x="3374136" y="0"/>
                  </a:lnTo>
                  <a:lnTo>
                    <a:pt x="3401568" y="0"/>
                  </a:lnTo>
                  <a:lnTo>
                    <a:pt x="3401568" y="27432"/>
                  </a:lnTo>
                  <a:moveTo>
                    <a:pt x="3447288" y="27432"/>
                  </a:moveTo>
                  <a:lnTo>
                    <a:pt x="3429000" y="27432"/>
                  </a:lnTo>
                  <a:lnTo>
                    <a:pt x="3429000" y="0"/>
                  </a:lnTo>
                  <a:lnTo>
                    <a:pt x="3447288" y="0"/>
                  </a:lnTo>
                  <a:lnTo>
                    <a:pt x="3447288" y="27432"/>
                  </a:lnTo>
                  <a:moveTo>
                    <a:pt x="3502152" y="27432"/>
                  </a:moveTo>
                  <a:lnTo>
                    <a:pt x="3474720" y="27432"/>
                  </a:lnTo>
                  <a:lnTo>
                    <a:pt x="3474720" y="0"/>
                  </a:lnTo>
                  <a:lnTo>
                    <a:pt x="3502152" y="0"/>
                  </a:lnTo>
                  <a:lnTo>
                    <a:pt x="3502152" y="27432"/>
                  </a:lnTo>
                  <a:moveTo>
                    <a:pt x="3547872" y="27432"/>
                  </a:moveTo>
                  <a:lnTo>
                    <a:pt x="3529584" y="27432"/>
                  </a:lnTo>
                  <a:lnTo>
                    <a:pt x="3529584" y="0"/>
                  </a:lnTo>
                  <a:lnTo>
                    <a:pt x="3547872" y="0"/>
                  </a:lnTo>
                  <a:lnTo>
                    <a:pt x="3547872" y="27432"/>
                  </a:lnTo>
                  <a:moveTo>
                    <a:pt x="3602736" y="27432"/>
                  </a:moveTo>
                  <a:lnTo>
                    <a:pt x="3575304" y="27432"/>
                  </a:lnTo>
                  <a:lnTo>
                    <a:pt x="3575304" y="0"/>
                  </a:lnTo>
                  <a:lnTo>
                    <a:pt x="3602736" y="0"/>
                  </a:lnTo>
                  <a:lnTo>
                    <a:pt x="3602736" y="27432"/>
                  </a:lnTo>
                  <a:moveTo>
                    <a:pt x="3657600" y="27432"/>
                  </a:moveTo>
                  <a:lnTo>
                    <a:pt x="3630168" y="27432"/>
                  </a:lnTo>
                  <a:lnTo>
                    <a:pt x="3630168" y="0"/>
                  </a:lnTo>
                  <a:lnTo>
                    <a:pt x="3657600" y="0"/>
                  </a:lnTo>
                  <a:lnTo>
                    <a:pt x="3657600" y="27432"/>
                  </a:lnTo>
                  <a:moveTo>
                    <a:pt x="3703320" y="27432"/>
                  </a:moveTo>
                  <a:lnTo>
                    <a:pt x="3675888" y="27432"/>
                  </a:lnTo>
                  <a:lnTo>
                    <a:pt x="3675888" y="0"/>
                  </a:lnTo>
                  <a:lnTo>
                    <a:pt x="3703320" y="0"/>
                  </a:lnTo>
                  <a:lnTo>
                    <a:pt x="3703320" y="27432"/>
                  </a:lnTo>
                  <a:moveTo>
                    <a:pt x="3758184" y="27432"/>
                  </a:moveTo>
                  <a:lnTo>
                    <a:pt x="3730752" y="27432"/>
                  </a:lnTo>
                  <a:lnTo>
                    <a:pt x="3730752" y="0"/>
                  </a:lnTo>
                  <a:lnTo>
                    <a:pt x="3758184" y="0"/>
                  </a:lnTo>
                  <a:lnTo>
                    <a:pt x="3758184" y="27432"/>
                  </a:lnTo>
                  <a:moveTo>
                    <a:pt x="3803904" y="27432"/>
                  </a:moveTo>
                  <a:lnTo>
                    <a:pt x="3776472" y="27432"/>
                  </a:lnTo>
                  <a:lnTo>
                    <a:pt x="3776472" y="0"/>
                  </a:lnTo>
                  <a:lnTo>
                    <a:pt x="3803904" y="0"/>
                  </a:lnTo>
                  <a:lnTo>
                    <a:pt x="3803904" y="27432"/>
                  </a:lnTo>
                  <a:moveTo>
                    <a:pt x="3858768" y="27432"/>
                  </a:moveTo>
                  <a:lnTo>
                    <a:pt x="3831336" y="27432"/>
                  </a:lnTo>
                  <a:lnTo>
                    <a:pt x="3831336" y="0"/>
                  </a:lnTo>
                  <a:lnTo>
                    <a:pt x="3858768" y="0"/>
                  </a:lnTo>
                  <a:lnTo>
                    <a:pt x="3858768" y="27432"/>
                  </a:lnTo>
                  <a:moveTo>
                    <a:pt x="3904488" y="27432"/>
                  </a:moveTo>
                  <a:lnTo>
                    <a:pt x="3886200" y="27432"/>
                  </a:lnTo>
                  <a:lnTo>
                    <a:pt x="3886200" y="0"/>
                  </a:lnTo>
                  <a:lnTo>
                    <a:pt x="3904488" y="0"/>
                  </a:lnTo>
                  <a:lnTo>
                    <a:pt x="3904488" y="27432"/>
                  </a:lnTo>
                  <a:moveTo>
                    <a:pt x="3959352" y="27432"/>
                  </a:moveTo>
                  <a:lnTo>
                    <a:pt x="3931920" y="27432"/>
                  </a:lnTo>
                  <a:lnTo>
                    <a:pt x="3931920" y="0"/>
                  </a:lnTo>
                  <a:lnTo>
                    <a:pt x="3959352" y="0"/>
                  </a:lnTo>
                  <a:lnTo>
                    <a:pt x="3959352" y="27432"/>
                  </a:lnTo>
                  <a:moveTo>
                    <a:pt x="4014216" y="27432"/>
                  </a:moveTo>
                  <a:lnTo>
                    <a:pt x="3986784" y="27432"/>
                  </a:lnTo>
                  <a:lnTo>
                    <a:pt x="3986784" y="0"/>
                  </a:lnTo>
                  <a:lnTo>
                    <a:pt x="4014216" y="0"/>
                  </a:lnTo>
                  <a:lnTo>
                    <a:pt x="4014216" y="27432"/>
                  </a:lnTo>
                  <a:moveTo>
                    <a:pt x="4059936" y="27432"/>
                  </a:moveTo>
                  <a:lnTo>
                    <a:pt x="4032504" y="27432"/>
                  </a:lnTo>
                  <a:lnTo>
                    <a:pt x="4032504" y="0"/>
                  </a:lnTo>
                  <a:lnTo>
                    <a:pt x="4059936" y="0"/>
                  </a:lnTo>
                  <a:lnTo>
                    <a:pt x="4059936" y="27432"/>
                  </a:lnTo>
                  <a:moveTo>
                    <a:pt x="4114800" y="27432"/>
                  </a:moveTo>
                  <a:lnTo>
                    <a:pt x="4087368" y="27432"/>
                  </a:lnTo>
                  <a:lnTo>
                    <a:pt x="4087368" y="0"/>
                  </a:lnTo>
                  <a:lnTo>
                    <a:pt x="4114800" y="0"/>
                  </a:lnTo>
                  <a:lnTo>
                    <a:pt x="4114800" y="27432"/>
                  </a:lnTo>
                  <a:moveTo>
                    <a:pt x="4160520" y="27432"/>
                  </a:moveTo>
                  <a:lnTo>
                    <a:pt x="4133088" y="27432"/>
                  </a:lnTo>
                  <a:lnTo>
                    <a:pt x="4133088" y="0"/>
                  </a:lnTo>
                  <a:lnTo>
                    <a:pt x="4160520" y="0"/>
                  </a:lnTo>
                  <a:lnTo>
                    <a:pt x="4160520" y="27432"/>
                  </a:lnTo>
                  <a:moveTo>
                    <a:pt x="4215384" y="27432"/>
                  </a:moveTo>
                  <a:lnTo>
                    <a:pt x="4187952" y="27432"/>
                  </a:lnTo>
                  <a:lnTo>
                    <a:pt x="4187952" y="0"/>
                  </a:lnTo>
                  <a:lnTo>
                    <a:pt x="4215384" y="0"/>
                  </a:lnTo>
                  <a:lnTo>
                    <a:pt x="4215384" y="27432"/>
                  </a:lnTo>
                  <a:moveTo>
                    <a:pt x="4261104" y="27432"/>
                  </a:moveTo>
                  <a:lnTo>
                    <a:pt x="4242816" y="27432"/>
                  </a:lnTo>
                  <a:lnTo>
                    <a:pt x="4242816" y="0"/>
                  </a:lnTo>
                  <a:lnTo>
                    <a:pt x="4261104" y="0"/>
                  </a:lnTo>
                  <a:lnTo>
                    <a:pt x="4261104" y="27432"/>
                  </a:lnTo>
                  <a:moveTo>
                    <a:pt x="4315968" y="27432"/>
                  </a:moveTo>
                  <a:lnTo>
                    <a:pt x="4288536" y="27432"/>
                  </a:lnTo>
                  <a:lnTo>
                    <a:pt x="4288536" y="0"/>
                  </a:lnTo>
                  <a:lnTo>
                    <a:pt x="4315968" y="0"/>
                  </a:lnTo>
                  <a:lnTo>
                    <a:pt x="4315968" y="27432"/>
                  </a:lnTo>
                  <a:moveTo>
                    <a:pt x="4361688" y="27432"/>
                  </a:moveTo>
                  <a:lnTo>
                    <a:pt x="4343400" y="27432"/>
                  </a:lnTo>
                  <a:lnTo>
                    <a:pt x="4343400" y="0"/>
                  </a:lnTo>
                  <a:lnTo>
                    <a:pt x="4361688" y="0"/>
                  </a:lnTo>
                  <a:lnTo>
                    <a:pt x="4361688" y="27432"/>
                  </a:lnTo>
                  <a:moveTo>
                    <a:pt x="4416552" y="27432"/>
                  </a:moveTo>
                  <a:lnTo>
                    <a:pt x="4389120" y="27432"/>
                  </a:lnTo>
                  <a:lnTo>
                    <a:pt x="4389120" y="0"/>
                  </a:lnTo>
                  <a:lnTo>
                    <a:pt x="4416552" y="0"/>
                  </a:lnTo>
                  <a:lnTo>
                    <a:pt x="4416552" y="27432"/>
                  </a:lnTo>
                  <a:moveTo>
                    <a:pt x="4471416" y="27432"/>
                  </a:moveTo>
                  <a:lnTo>
                    <a:pt x="4443984" y="27432"/>
                  </a:lnTo>
                  <a:lnTo>
                    <a:pt x="4443984" y="0"/>
                  </a:lnTo>
                  <a:lnTo>
                    <a:pt x="4471416" y="0"/>
                  </a:lnTo>
                  <a:lnTo>
                    <a:pt x="4471416" y="27432"/>
                  </a:lnTo>
                  <a:moveTo>
                    <a:pt x="4517136" y="27432"/>
                  </a:moveTo>
                  <a:lnTo>
                    <a:pt x="4489704" y="27432"/>
                  </a:lnTo>
                  <a:lnTo>
                    <a:pt x="4489704" y="0"/>
                  </a:lnTo>
                  <a:lnTo>
                    <a:pt x="4517136" y="0"/>
                  </a:lnTo>
                  <a:lnTo>
                    <a:pt x="4517136" y="27432"/>
                  </a:lnTo>
                  <a:moveTo>
                    <a:pt x="4572000" y="27432"/>
                  </a:moveTo>
                  <a:lnTo>
                    <a:pt x="4544568" y="27432"/>
                  </a:lnTo>
                  <a:lnTo>
                    <a:pt x="4544568" y="0"/>
                  </a:lnTo>
                  <a:lnTo>
                    <a:pt x="4572000" y="0"/>
                  </a:lnTo>
                  <a:lnTo>
                    <a:pt x="4572000" y="27432"/>
                  </a:lnTo>
                  <a:moveTo>
                    <a:pt x="4617720" y="27432"/>
                  </a:moveTo>
                  <a:lnTo>
                    <a:pt x="4590288" y="27432"/>
                  </a:lnTo>
                  <a:lnTo>
                    <a:pt x="4590288" y="0"/>
                  </a:lnTo>
                  <a:lnTo>
                    <a:pt x="4617720" y="0"/>
                  </a:lnTo>
                  <a:lnTo>
                    <a:pt x="4617720" y="27432"/>
                  </a:lnTo>
                  <a:moveTo>
                    <a:pt x="4672584" y="27432"/>
                  </a:moveTo>
                  <a:lnTo>
                    <a:pt x="4645152" y="27432"/>
                  </a:lnTo>
                  <a:lnTo>
                    <a:pt x="4645152" y="0"/>
                  </a:lnTo>
                  <a:lnTo>
                    <a:pt x="4672584" y="0"/>
                  </a:lnTo>
                  <a:lnTo>
                    <a:pt x="4672584" y="27432"/>
                  </a:lnTo>
                  <a:moveTo>
                    <a:pt x="4718304" y="27432"/>
                  </a:moveTo>
                  <a:lnTo>
                    <a:pt x="4700016" y="27432"/>
                  </a:lnTo>
                  <a:lnTo>
                    <a:pt x="4700016" y="0"/>
                  </a:lnTo>
                  <a:lnTo>
                    <a:pt x="4718304" y="0"/>
                  </a:lnTo>
                  <a:lnTo>
                    <a:pt x="4718304" y="27432"/>
                  </a:lnTo>
                  <a:moveTo>
                    <a:pt x="4773168" y="27432"/>
                  </a:moveTo>
                  <a:lnTo>
                    <a:pt x="4745736" y="27432"/>
                  </a:lnTo>
                  <a:lnTo>
                    <a:pt x="4745736" y="0"/>
                  </a:lnTo>
                  <a:lnTo>
                    <a:pt x="4773168" y="0"/>
                  </a:lnTo>
                  <a:lnTo>
                    <a:pt x="4773168" y="27432"/>
                  </a:lnTo>
                  <a:moveTo>
                    <a:pt x="4828032" y="27432"/>
                  </a:moveTo>
                  <a:lnTo>
                    <a:pt x="4800600" y="27432"/>
                  </a:lnTo>
                  <a:lnTo>
                    <a:pt x="4800600" y="0"/>
                  </a:lnTo>
                  <a:lnTo>
                    <a:pt x="4828032" y="0"/>
                  </a:lnTo>
                  <a:lnTo>
                    <a:pt x="4828032" y="27432"/>
                  </a:lnTo>
                  <a:moveTo>
                    <a:pt x="4873752" y="27432"/>
                  </a:moveTo>
                  <a:lnTo>
                    <a:pt x="4846320" y="27432"/>
                  </a:lnTo>
                  <a:lnTo>
                    <a:pt x="4846320" y="0"/>
                  </a:lnTo>
                  <a:lnTo>
                    <a:pt x="4873752" y="0"/>
                  </a:lnTo>
                  <a:lnTo>
                    <a:pt x="4873752" y="27432"/>
                  </a:lnTo>
                  <a:moveTo>
                    <a:pt x="4928616" y="27432"/>
                  </a:moveTo>
                  <a:lnTo>
                    <a:pt x="4901184" y="27432"/>
                  </a:lnTo>
                  <a:lnTo>
                    <a:pt x="4901184" y="0"/>
                  </a:lnTo>
                  <a:lnTo>
                    <a:pt x="4928616" y="0"/>
                  </a:lnTo>
                  <a:lnTo>
                    <a:pt x="4928616" y="27432"/>
                  </a:lnTo>
                  <a:moveTo>
                    <a:pt x="4974336" y="27432"/>
                  </a:moveTo>
                  <a:lnTo>
                    <a:pt x="4946904" y="27432"/>
                  </a:lnTo>
                  <a:lnTo>
                    <a:pt x="4946904" y="0"/>
                  </a:lnTo>
                  <a:lnTo>
                    <a:pt x="4974336" y="0"/>
                  </a:lnTo>
                  <a:lnTo>
                    <a:pt x="4974336" y="27432"/>
                  </a:lnTo>
                  <a:moveTo>
                    <a:pt x="5029200" y="27432"/>
                  </a:moveTo>
                  <a:lnTo>
                    <a:pt x="5001768" y="27432"/>
                  </a:lnTo>
                  <a:lnTo>
                    <a:pt x="5001768" y="0"/>
                  </a:lnTo>
                  <a:lnTo>
                    <a:pt x="5029200" y="0"/>
                  </a:lnTo>
                  <a:lnTo>
                    <a:pt x="5029200" y="27432"/>
                  </a:lnTo>
                  <a:moveTo>
                    <a:pt x="5074920" y="27432"/>
                  </a:moveTo>
                  <a:lnTo>
                    <a:pt x="5056632" y="27432"/>
                  </a:lnTo>
                  <a:lnTo>
                    <a:pt x="5056632" y="0"/>
                  </a:lnTo>
                  <a:lnTo>
                    <a:pt x="5074920" y="0"/>
                  </a:lnTo>
                  <a:lnTo>
                    <a:pt x="5074920" y="27432"/>
                  </a:lnTo>
                  <a:moveTo>
                    <a:pt x="5129784" y="27432"/>
                  </a:moveTo>
                  <a:lnTo>
                    <a:pt x="5102352" y="27432"/>
                  </a:lnTo>
                  <a:lnTo>
                    <a:pt x="5102352" y="0"/>
                  </a:lnTo>
                  <a:lnTo>
                    <a:pt x="5129784" y="0"/>
                  </a:lnTo>
                  <a:lnTo>
                    <a:pt x="5129784" y="27432"/>
                  </a:lnTo>
                  <a:moveTo>
                    <a:pt x="5175504" y="27432"/>
                  </a:moveTo>
                  <a:lnTo>
                    <a:pt x="5157216" y="27432"/>
                  </a:lnTo>
                  <a:lnTo>
                    <a:pt x="5157216" y="0"/>
                  </a:lnTo>
                  <a:lnTo>
                    <a:pt x="5175504" y="0"/>
                  </a:lnTo>
                  <a:lnTo>
                    <a:pt x="5175504" y="27432"/>
                  </a:lnTo>
                  <a:moveTo>
                    <a:pt x="5230368" y="27432"/>
                  </a:moveTo>
                  <a:lnTo>
                    <a:pt x="5202936" y="27432"/>
                  </a:lnTo>
                  <a:lnTo>
                    <a:pt x="5202936" y="0"/>
                  </a:lnTo>
                  <a:lnTo>
                    <a:pt x="5230368" y="0"/>
                  </a:lnTo>
                  <a:lnTo>
                    <a:pt x="5230368" y="27432"/>
                  </a:lnTo>
                  <a:moveTo>
                    <a:pt x="5285232" y="27432"/>
                  </a:moveTo>
                  <a:lnTo>
                    <a:pt x="5257800" y="27432"/>
                  </a:lnTo>
                  <a:lnTo>
                    <a:pt x="5257800" y="0"/>
                  </a:lnTo>
                  <a:lnTo>
                    <a:pt x="5285232" y="0"/>
                  </a:lnTo>
                  <a:lnTo>
                    <a:pt x="5285232" y="27432"/>
                  </a:lnTo>
                  <a:moveTo>
                    <a:pt x="5330952" y="27432"/>
                  </a:moveTo>
                  <a:lnTo>
                    <a:pt x="5303520" y="27432"/>
                  </a:lnTo>
                  <a:lnTo>
                    <a:pt x="5303520" y="0"/>
                  </a:lnTo>
                  <a:lnTo>
                    <a:pt x="5330952" y="0"/>
                  </a:lnTo>
                  <a:lnTo>
                    <a:pt x="5330952" y="27432"/>
                  </a:lnTo>
                  <a:moveTo>
                    <a:pt x="5385816" y="27432"/>
                  </a:moveTo>
                  <a:lnTo>
                    <a:pt x="5358384" y="27432"/>
                  </a:lnTo>
                  <a:lnTo>
                    <a:pt x="5358384" y="0"/>
                  </a:lnTo>
                  <a:lnTo>
                    <a:pt x="5385816" y="0"/>
                  </a:lnTo>
                  <a:lnTo>
                    <a:pt x="5385816" y="27432"/>
                  </a:lnTo>
                  <a:moveTo>
                    <a:pt x="5431536" y="27432"/>
                  </a:moveTo>
                  <a:lnTo>
                    <a:pt x="5404104" y="27432"/>
                  </a:lnTo>
                  <a:lnTo>
                    <a:pt x="5404104" y="0"/>
                  </a:lnTo>
                  <a:lnTo>
                    <a:pt x="5431536" y="0"/>
                  </a:lnTo>
                  <a:lnTo>
                    <a:pt x="5431536" y="27432"/>
                  </a:lnTo>
                  <a:moveTo>
                    <a:pt x="5486400" y="27432"/>
                  </a:moveTo>
                  <a:lnTo>
                    <a:pt x="5458968" y="27432"/>
                  </a:lnTo>
                  <a:lnTo>
                    <a:pt x="5458968" y="0"/>
                  </a:lnTo>
                  <a:lnTo>
                    <a:pt x="5486400" y="0"/>
                  </a:lnTo>
                  <a:lnTo>
                    <a:pt x="5486400" y="27432"/>
                  </a:lnTo>
                  <a:moveTo>
                    <a:pt x="5532120" y="27432"/>
                  </a:moveTo>
                  <a:lnTo>
                    <a:pt x="5513832" y="27432"/>
                  </a:lnTo>
                  <a:lnTo>
                    <a:pt x="5513832" y="0"/>
                  </a:lnTo>
                  <a:lnTo>
                    <a:pt x="5532120" y="0"/>
                  </a:lnTo>
                  <a:lnTo>
                    <a:pt x="5532120" y="27432"/>
                  </a:lnTo>
                  <a:moveTo>
                    <a:pt x="5586984" y="27432"/>
                  </a:moveTo>
                  <a:lnTo>
                    <a:pt x="5559552" y="27432"/>
                  </a:lnTo>
                  <a:lnTo>
                    <a:pt x="5559552" y="0"/>
                  </a:lnTo>
                  <a:lnTo>
                    <a:pt x="5586984" y="0"/>
                  </a:lnTo>
                  <a:lnTo>
                    <a:pt x="5586984" y="27432"/>
                  </a:lnTo>
                  <a:moveTo>
                    <a:pt x="5641848" y="27432"/>
                  </a:moveTo>
                  <a:lnTo>
                    <a:pt x="5614416" y="27432"/>
                  </a:lnTo>
                  <a:lnTo>
                    <a:pt x="5614416" y="0"/>
                  </a:lnTo>
                  <a:lnTo>
                    <a:pt x="5641848" y="0"/>
                  </a:lnTo>
                  <a:lnTo>
                    <a:pt x="5641848" y="27432"/>
                  </a:lnTo>
                  <a:moveTo>
                    <a:pt x="5687568" y="27432"/>
                  </a:moveTo>
                  <a:lnTo>
                    <a:pt x="5660136" y="27432"/>
                  </a:lnTo>
                  <a:lnTo>
                    <a:pt x="5660136" y="0"/>
                  </a:lnTo>
                  <a:lnTo>
                    <a:pt x="5687568" y="0"/>
                  </a:lnTo>
                  <a:lnTo>
                    <a:pt x="5687568" y="27432"/>
                  </a:lnTo>
                  <a:moveTo>
                    <a:pt x="5742432" y="27432"/>
                  </a:moveTo>
                  <a:lnTo>
                    <a:pt x="5715000" y="27432"/>
                  </a:lnTo>
                  <a:lnTo>
                    <a:pt x="5715000" y="0"/>
                  </a:lnTo>
                  <a:lnTo>
                    <a:pt x="5742432" y="0"/>
                  </a:lnTo>
                  <a:lnTo>
                    <a:pt x="5742432" y="27432"/>
                  </a:lnTo>
                  <a:moveTo>
                    <a:pt x="5788152" y="27432"/>
                  </a:moveTo>
                  <a:lnTo>
                    <a:pt x="5760720" y="27432"/>
                  </a:lnTo>
                  <a:lnTo>
                    <a:pt x="5760720" y="0"/>
                  </a:lnTo>
                  <a:lnTo>
                    <a:pt x="5788152" y="0"/>
                  </a:lnTo>
                  <a:lnTo>
                    <a:pt x="5788152" y="27432"/>
                  </a:lnTo>
                  <a:moveTo>
                    <a:pt x="5843016" y="27432"/>
                  </a:moveTo>
                  <a:lnTo>
                    <a:pt x="5815584" y="27432"/>
                  </a:lnTo>
                  <a:lnTo>
                    <a:pt x="5815584" y="0"/>
                  </a:lnTo>
                  <a:lnTo>
                    <a:pt x="5843016" y="0"/>
                  </a:lnTo>
                  <a:lnTo>
                    <a:pt x="5843016" y="27432"/>
                  </a:lnTo>
                  <a:moveTo>
                    <a:pt x="5888736" y="27432"/>
                  </a:moveTo>
                  <a:lnTo>
                    <a:pt x="5870448" y="27432"/>
                  </a:lnTo>
                  <a:lnTo>
                    <a:pt x="5870448" y="0"/>
                  </a:lnTo>
                  <a:lnTo>
                    <a:pt x="5888736" y="0"/>
                  </a:lnTo>
                  <a:lnTo>
                    <a:pt x="5888736" y="27432"/>
                  </a:lnTo>
                  <a:moveTo>
                    <a:pt x="5943600" y="27432"/>
                  </a:moveTo>
                  <a:lnTo>
                    <a:pt x="5916168" y="27432"/>
                  </a:lnTo>
                  <a:lnTo>
                    <a:pt x="5916168" y="0"/>
                  </a:lnTo>
                  <a:lnTo>
                    <a:pt x="5943600" y="0"/>
                  </a:lnTo>
                  <a:lnTo>
                    <a:pt x="5943600" y="27432"/>
                  </a:lnTo>
                  <a:moveTo>
                    <a:pt x="5989320" y="27432"/>
                  </a:moveTo>
                  <a:lnTo>
                    <a:pt x="5971032" y="27432"/>
                  </a:lnTo>
                  <a:lnTo>
                    <a:pt x="5971032" y="0"/>
                  </a:lnTo>
                  <a:lnTo>
                    <a:pt x="5989320" y="0"/>
                  </a:lnTo>
                  <a:lnTo>
                    <a:pt x="5989320" y="27432"/>
                  </a:lnTo>
                  <a:moveTo>
                    <a:pt x="6044184" y="27432"/>
                  </a:moveTo>
                  <a:lnTo>
                    <a:pt x="6016752" y="27432"/>
                  </a:lnTo>
                  <a:lnTo>
                    <a:pt x="6016752" y="0"/>
                  </a:lnTo>
                  <a:lnTo>
                    <a:pt x="6044184" y="0"/>
                  </a:lnTo>
                  <a:lnTo>
                    <a:pt x="6044184" y="27432"/>
                  </a:lnTo>
                  <a:moveTo>
                    <a:pt x="6099048" y="27432"/>
                  </a:moveTo>
                  <a:lnTo>
                    <a:pt x="6071616" y="27432"/>
                  </a:lnTo>
                  <a:lnTo>
                    <a:pt x="6071616" y="0"/>
                  </a:lnTo>
                  <a:lnTo>
                    <a:pt x="6099048" y="0"/>
                  </a:lnTo>
                  <a:lnTo>
                    <a:pt x="6099048" y="27432"/>
                  </a:lnTo>
                  <a:moveTo>
                    <a:pt x="6144768" y="27432"/>
                  </a:moveTo>
                  <a:lnTo>
                    <a:pt x="6117336" y="27432"/>
                  </a:lnTo>
                  <a:lnTo>
                    <a:pt x="6117336" y="0"/>
                  </a:lnTo>
                  <a:lnTo>
                    <a:pt x="6144768" y="0"/>
                  </a:lnTo>
                  <a:lnTo>
                    <a:pt x="6144768" y="27432"/>
                  </a:lnTo>
                  <a:moveTo>
                    <a:pt x="6199632" y="27432"/>
                  </a:moveTo>
                  <a:lnTo>
                    <a:pt x="6172200" y="27432"/>
                  </a:lnTo>
                  <a:lnTo>
                    <a:pt x="6172200" y="0"/>
                  </a:lnTo>
                  <a:lnTo>
                    <a:pt x="6199632" y="0"/>
                  </a:lnTo>
                  <a:lnTo>
                    <a:pt x="6199632" y="27432"/>
                  </a:lnTo>
                  <a:moveTo>
                    <a:pt x="6245352" y="27432"/>
                  </a:moveTo>
                  <a:lnTo>
                    <a:pt x="6217920" y="27432"/>
                  </a:lnTo>
                  <a:lnTo>
                    <a:pt x="6217920" y="0"/>
                  </a:lnTo>
                  <a:lnTo>
                    <a:pt x="6245352" y="0"/>
                  </a:lnTo>
                  <a:lnTo>
                    <a:pt x="6245352" y="27432"/>
                  </a:lnTo>
                  <a:moveTo>
                    <a:pt x="6300216" y="27432"/>
                  </a:moveTo>
                  <a:lnTo>
                    <a:pt x="6272784" y="27432"/>
                  </a:lnTo>
                  <a:lnTo>
                    <a:pt x="6272784" y="0"/>
                  </a:lnTo>
                  <a:lnTo>
                    <a:pt x="6300216" y="0"/>
                  </a:lnTo>
                  <a:lnTo>
                    <a:pt x="6300216" y="27432"/>
                  </a:lnTo>
                  <a:moveTo>
                    <a:pt x="6345936" y="27432"/>
                  </a:moveTo>
                  <a:lnTo>
                    <a:pt x="6327648" y="27432"/>
                  </a:lnTo>
                  <a:lnTo>
                    <a:pt x="6327648" y="0"/>
                  </a:lnTo>
                  <a:lnTo>
                    <a:pt x="6345936" y="0"/>
                  </a:lnTo>
                  <a:lnTo>
                    <a:pt x="6345936" y="27432"/>
                  </a:lnTo>
                  <a:moveTo>
                    <a:pt x="6400800" y="27432"/>
                  </a:moveTo>
                  <a:lnTo>
                    <a:pt x="6373368" y="27432"/>
                  </a:lnTo>
                  <a:lnTo>
                    <a:pt x="6373368" y="0"/>
                  </a:lnTo>
                  <a:lnTo>
                    <a:pt x="6400800" y="0"/>
                  </a:lnTo>
                  <a:lnTo>
                    <a:pt x="6400800" y="27432"/>
                  </a:lnTo>
                  <a:moveTo>
                    <a:pt x="6455664" y="27432"/>
                  </a:moveTo>
                  <a:lnTo>
                    <a:pt x="6428232" y="27432"/>
                  </a:lnTo>
                  <a:lnTo>
                    <a:pt x="6428232" y="0"/>
                  </a:lnTo>
                  <a:lnTo>
                    <a:pt x="6455664" y="0"/>
                  </a:lnTo>
                  <a:lnTo>
                    <a:pt x="6455664" y="27432"/>
                  </a:lnTo>
                  <a:moveTo>
                    <a:pt x="6501384" y="27432"/>
                  </a:moveTo>
                  <a:lnTo>
                    <a:pt x="6473952" y="27432"/>
                  </a:lnTo>
                  <a:lnTo>
                    <a:pt x="6473952" y="0"/>
                  </a:lnTo>
                  <a:lnTo>
                    <a:pt x="6501384" y="0"/>
                  </a:lnTo>
                  <a:lnTo>
                    <a:pt x="6501384" y="27432"/>
                  </a:lnTo>
                  <a:moveTo>
                    <a:pt x="6556248" y="27432"/>
                  </a:moveTo>
                  <a:lnTo>
                    <a:pt x="6528816" y="27432"/>
                  </a:lnTo>
                  <a:lnTo>
                    <a:pt x="6528816" y="0"/>
                  </a:lnTo>
                  <a:lnTo>
                    <a:pt x="6556248" y="0"/>
                  </a:lnTo>
                  <a:lnTo>
                    <a:pt x="6556248" y="27432"/>
                  </a:lnTo>
                  <a:moveTo>
                    <a:pt x="6601968" y="27432"/>
                  </a:moveTo>
                  <a:lnTo>
                    <a:pt x="6574536" y="27432"/>
                  </a:lnTo>
                  <a:lnTo>
                    <a:pt x="6574536" y="0"/>
                  </a:lnTo>
                  <a:lnTo>
                    <a:pt x="6601968" y="0"/>
                  </a:lnTo>
                  <a:lnTo>
                    <a:pt x="6601968" y="27432"/>
                  </a:lnTo>
                  <a:moveTo>
                    <a:pt x="6656832" y="27432"/>
                  </a:moveTo>
                  <a:lnTo>
                    <a:pt x="6629400" y="27432"/>
                  </a:lnTo>
                  <a:lnTo>
                    <a:pt x="6629400" y="0"/>
                  </a:lnTo>
                  <a:lnTo>
                    <a:pt x="6656832" y="0"/>
                  </a:lnTo>
                  <a:lnTo>
                    <a:pt x="6656832" y="27432"/>
                  </a:lnTo>
                  <a:moveTo>
                    <a:pt x="6702552" y="27432"/>
                  </a:moveTo>
                  <a:lnTo>
                    <a:pt x="6684264" y="27432"/>
                  </a:lnTo>
                  <a:lnTo>
                    <a:pt x="6684264" y="0"/>
                  </a:lnTo>
                  <a:lnTo>
                    <a:pt x="6702552" y="0"/>
                  </a:lnTo>
                  <a:lnTo>
                    <a:pt x="6702552" y="27432"/>
                  </a:lnTo>
                  <a:moveTo>
                    <a:pt x="6757416" y="27432"/>
                  </a:moveTo>
                  <a:lnTo>
                    <a:pt x="6729984" y="27432"/>
                  </a:lnTo>
                  <a:lnTo>
                    <a:pt x="6729984" y="0"/>
                  </a:lnTo>
                  <a:lnTo>
                    <a:pt x="6757416" y="0"/>
                  </a:lnTo>
                  <a:lnTo>
                    <a:pt x="6757416" y="27432"/>
                  </a:lnTo>
                  <a:moveTo>
                    <a:pt x="6793992" y="27432"/>
                  </a:moveTo>
                  <a:lnTo>
                    <a:pt x="6784848" y="27432"/>
                  </a:lnTo>
                  <a:lnTo>
                    <a:pt x="6784848" y="0"/>
                  </a:lnTo>
                  <a:lnTo>
                    <a:pt x="6793992" y="0"/>
                  </a:lnTo>
                  <a:lnTo>
                    <a:pt x="6793992" y="27432"/>
                  </a:lnTo>
                  <a:moveTo>
                    <a:pt x="1755648" y="54864"/>
                  </a:moveTo>
                  <a:lnTo>
                    <a:pt x="1746504" y="73152"/>
                  </a:lnTo>
                  <a:lnTo>
                    <a:pt x="1719072" y="64008"/>
                  </a:lnTo>
                  <a:lnTo>
                    <a:pt x="1728216" y="36576"/>
                  </a:lnTo>
                  <a:lnTo>
                    <a:pt x="1755648" y="54864"/>
                  </a:lnTo>
                  <a:moveTo>
                    <a:pt x="1728216" y="91440"/>
                  </a:moveTo>
                  <a:lnTo>
                    <a:pt x="1719072" y="118872"/>
                  </a:lnTo>
                  <a:lnTo>
                    <a:pt x="1700784" y="109728"/>
                  </a:lnTo>
                  <a:lnTo>
                    <a:pt x="1709928" y="82296"/>
                  </a:lnTo>
                  <a:lnTo>
                    <a:pt x="1728216" y="91440"/>
                  </a:lnTo>
                  <a:moveTo>
                    <a:pt x="1709928" y="137160"/>
                  </a:moveTo>
                  <a:lnTo>
                    <a:pt x="1700784" y="164592"/>
                  </a:lnTo>
                  <a:lnTo>
                    <a:pt x="1673352" y="146304"/>
                  </a:lnTo>
                  <a:lnTo>
                    <a:pt x="1691640" y="128016"/>
                  </a:lnTo>
                  <a:lnTo>
                    <a:pt x="1709928" y="137160"/>
                  </a:lnTo>
                  <a:moveTo>
                    <a:pt x="1691640" y="182880"/>
                  </a:moveTo>
                  <a:lnTo>
                    <a:pt x="1673352" y="201168"/>
                  </a:lnTo>
                  <a:lnTo>
                    <a:pt x="1655064" y="192024"/>
                  </a:lnTo>
                  <a:lnTo>
                    <a:pt x="1664208" y="173736"/>
                  </a:lnTo>
                  <a:lnTo>
                    <a:pt x="1691640" y="182880"/>
                  </a:lnTo>
                  <a:moveTo>
                    <a:pt x="1664208" y="228600"/>
                  </a:moveTo>
                  <a:lnTo>
                    <a:pt x="1655064" y="246888"/>
                  </a:lnTo>
                  <a:lnTo>
                    <a:pt x="1636776" y="237744"/>
                  </a:lnTo>
                  <a:lnTo>
                    <a:pt x="1645920" y="210312"/>
                  </a:lnTo>
                  <a:lnTo>
                    <a:pt x="1664208" y="228600"/>
                  </a:lnTo>
                  <a:moveTo>
                    <a:pt x="1645920" y="274320"/>
                  </a:moveTo>
                  <a:lnTo>
                    <a:pt x="1636776" y="292608"/>
                  </a:lnTo>
                  <a:lnTo>
                    <a:pt x="1609344" y="283464"/>
                  </a:lnTo>
                  <a:lnTo>
                    <a:pt x="1618488" y="256032"/>
                  </a:lnTo>
                  <a:lnTo>
                    <a:pt x="1645920" y="274320"/>
                  </a:lnTo>
                  <a:moveTo>
                    <a:pt x="1618488" y="310896"/>
                  </a:moveTo>
                  <a:lnTo>
                    <a:pt x="1609344" y="338328"/>
                  </a:lnTo>
                  <a:lnTo>
                    <a:pt x="1591056" y="320040"/>
                  </a:lnTo>
                  <a:lnTo>
                    <a:pt x="1600200" y="301752"/>
                  </a:lnTo>
                  <a:lnTo>
                    <a:pt x="1618488" y="310896"/>
                  </a:lnTo>
                  <a:moveTo>
                    <a:pt x="1600200" y="356616"/>
                  </a:moveTo>
                  <a:lnTo>
                    <a:pt x="1591056" y="374904"/>
                  </a:lnTo>
                  <a:lnTo>
                    <a:pt x="1563624" y="365760"/>
                  </a:lnTo>
                  <a:lnTo>
                    <a:pt x="1581912" y="347472"/>
                  </a:lnTo>
                  <a:lnTo>
                    <a:pt x="1600200" y="356616"/>
                  </a:lnTo>
                  <a:moveTo>
                    <a:pt x="1581912" y="402336"/>
                  </a:moveTo>
                  <a:lnTo>
                    <a:pt x="1572768" y="420624"/>
                  </a:lnTo>
                  <a:lnTo>
                    <a:pt x="1545336" y="420624"/>
                  </a:lnTo>
                  <a:lnTo>
                    <a:pt x="1545336" y="393192"/>
                  </a:lnTo>
                  <a:lnTo>
                    <a:pt x="1554480" y="393192"/>
                  </a:lnTo>
                  <a:lnTo>
                    <a:pt x="1554480" y="393192"/>
                  </a:lnTo>
                  <a:lnTo>
                    <a:pt x="1581912" y="402336"/>
                  </a:lnTo>
                  <a:moveTo>
                    <a:pt x="9144" y="420624"/>
                  </a:moveTo>
                  <a:lnTo>
                    <a:pt x="0" y="420624"/>
                  </a:lnTo>
                  <a:lnTo>
                    <a:pt x="0" y="393192"/>
                  </a:lnTo>
                  <a:lnTo>
                    <a:pt x="9144" y="393192"/>
                  </a:lnTo>
                  <a:lnTo>
                    <a:pt x="9144" y="420624"/>
                  </a:lnTo>
                  <a:moveTo>
                    <a:pt x="64008" y="420624"/>
                  </a:moveTo>
                  <a:lnTo>
                    <a:pt x="36576" y="420624"/>
                  </a:lnTo>
                  <a:lnTo>
                    <a:pt x="36576" y="393192"/>
                  </a:lnTo>
                  <a:lnTo>
                    <a:pt x="64008" y="393192"/>
                  </a:lnTo>
                  <a:lnTo>
                    <a:pt x="64008" y="420624"/>
                  </a:lnTo>
                  <a:moveTo>
                    <a:pt x="109728" y="420624"/>
                  </a:moveTo>
                  <a:lnTo>
                    <a:pt x="91440" y="420624"/>
                  </a:lnTo>
                  <a:lnTo>
                    <a:pt x="91440" y="393192"/>
                  </a:lnTo>
                  <a:lnTo>
                    <a:pt x="109728" y="393192"/>
                  </a:lnTo>
                  <a:lnTo>
                    <a:pt x="109728" y="420624"/>
                  </a:lnTo>
                  <a:moveTo>
                    <a:pt x="164592" y="420624"/>
                  </a:moveTo>
                  <a:lnTo>
                    <a:pt x="137160" y="420624"/>
                  </a:lnTo>
                  <a:lnTo>
                    <a:pt x="137160" y="393192"/>
                  </a:lnTo>
                  <a:lnTo>
                    <a:pt x="164592" y="393192"/>
                  </a:lnTo>
                  <a:lnTo>
                    <a:pt x="164592" y="420624"/>
                  </a:lnTo>
                  <a:moveTo>
                    <a:pt x="210312" y="420624"/>
                  </a:moveTo>
                  <a:lnTo>
                    <a:pt x="192024" y="420624"/>
                  </a:lnTo>
                  <a:lnTo>
                    <a:pt x="192024" y="393192"/>
                  </a:lnTo>
                  <a:lnTo>
                    <a:pt x="210312" y="393192"/>
                  </a:lnTo>
                  <a:lnTo>
                    <a:pt x="210312" y="420624"/>
                  </a:lnTo>
                  <a:moveTo>
                    <a:pt x="265176" y="420624"/>
                  </a:moveTo>
                  <a:lnTo>
                    <a:pt x="237744" y="420624"/>
                  </a:lnTo>
                  <a:lnTo>
                    <a:pt x="237744" y="393192"/>
                  </a:lnTo>
                  <a:lnTo>
                    <a:pt x="265176" y="393192"/>
                  </a:lnTo>
                  <a:lnTo>
                    <a:pt x="265176" y="420624"/>
                  </a:lnTo>
                  <a:moveTo>
                    <a:pt x="310896" y="420624"/>
                  </a:moveTo>
                  <a:lnTo>
                    <a:pt x="292608" y="420624"/>
                  </a:lnTo>
                  <a:lnTo>
                    <a:pt x="292608" y="393192"/>
                  </a:lnTo>
                  <a:lnTo>
                    <a:pt x="310896" y="393192"/>
                  </a:lnTo>
                  <a:lnTo>
                    <a:pt x="310896" y="420624"/>
                  </a:lnTo>
                  <a:moveTo>
                    <a:pt x="365760" y="420624"/>
                  </a:moveTo>
                  <a:lnTo>
                    <a:pt x="338328" y="420624"/>
                  </a:lnTo>
                  <a:lnTo>
                    <a:pt x="338328" y="393192"/>
                  </a:lnTo>
                  <a:lnTo>
                    <a:pt x="365760" y="393192"/>
                  </a:lnTo>
                  <a:lnTo>
                    <a:pt x="365760" y="420624"/>
                  </a:lnTo>
                  <a:moveTo>
                    <a:pt x="411480" y="420624"/>
                  </a:moveTo>
                  <a:lnTo>
                    <a:pt x="393192" y="420624"/>
                  </a:lnTo>
                  <a:lnTo>
                    <a:pt x="393192" y="393192"/>
                  </a:lnTo>
                  <a:lnTo>
                    <a:pt x="411480" y="393192"/>
                  </a:lnTo>
                  <a:lnTo>
                    <a:pt x="411480" y="420624"/>
                  </a:lnTo>
                  <a:moveTo>
                    <a:pt x="466344" y="420624"/>
                  </a:moveTo>
                  <a:lnTo>
                    <a:pt x="438912" y="420624"/>
                  </a:lnTo>
                  <a:lnTo>
                    <a:pt x="438912" y="393192"/>
                  </a:lnTo>
                  <a:lnTo>
                    <a:pt x="466344" y="393192"/>
                  </a:lnTo>
                  <a:lnTo>
                    <a:pt x="466344" y="420624"/>
                  </a:lnTo>
                  <a:moveTo>
                    <a:pt x="512064" y="420624"/>
                  </a:moveTo>
                  <a:lnTo>
                    <a:pt x="493776" y="420624"/>
                  </a:lnTo>
                  <a:lnTo>
                    <a:pt x="493776" y="393192"/>
                  </a:lnTo>
                  <a:lnTo>
                    <a:pt x="512064" y="393192"/>
                  </a:lnTo>
                  <a:lnTo>
                    <a:pt x="512064" y="420624"/>
                  </a:lnTo>
                  <a:moveTo>
                    <a:pt x="566928" y="420624"/>
                  </a:moveTo>
                  <a:lnTo>
                    <a:pt x="539496" y="420624"/>
                  </a:lnTo>
                  <a:lnTo>
                    <a:pt x="539496" y="393192"/>
                  </a:lnTo>
                  <a:lnTo>
                    <a:pt x="566928" y="393192"/>
                  </a:lnTo>
                  <a:lnTo>
                    <a:pt x="566928" y="420624"/>
                  </a:lnTo>
                  <a:moveTo>
                    <a:pt x="621792" y="420624"/>
                  </a:moveTo>
                  <a:lnTo>
                    <a:pt x="594360" y="420624"/>
                  </a:lnTo>
                  <a:lnTo>
                    <a:pt x="594360" y="393192"/>
                  </a:lnTo>
                  <a:lnTo>
                    <a:pt x="621792" y="393192"/>
                  </a:lnTo>
                  <a:lnTo>
                    <a:pt x="621792" y="420624"/>
                  </a:lnTo>
                  <a:moveTo>
                    <a:pt x="667512" y="420624"/>
                  </a:moveTo>
                  <a:lnTo>
                    <a:pt x="640080" y="420624"/>
                  </a:lnTo>
                  <a:lnTo>
                    <a:pt x="640080" y="393192"/>
                  </a:lnTo>
                  <a:lnTo>
                    <a:pt x="667512" y="393192"/>
                  </a:lnTo>
                  <a:lnTo>
                    <a:pt x="667512" y="420624"/>
                  </a:lnTo>
                  <a:moveTo>
                    <a:pt x="722376" y="420624"/>
                  </a:moveTo>
                  <a:lnTo>
                    <a:pt x="694944" y="420624"/>
                  </a:lnTo>
                  <a:lnTo>
                    <a:pt x="694944" y="393192"/>
                  </a:lnTo>
                  <a:lnTo>
                    <a:pt x="722376" y="393192"/>
                  </a:lnTo>
                  <a:lnTo>
                    <a:pt x="722376" y="420624"/>
                  </a:lnTo>
                  <a:moveTo>
                    <a:pt x="768096" y="420624"/>
                  </a:moveTo>
                  <a:lnTo>
                    <a:pt x="740664" y="420624"/>
                  </a:lnTo>
                  <a:lnTo>
                    <a:pt x="740664" y="393192"/>
                  </a:lnTo>
                  <a:lnTo>
                    <a:pt x="768096" y="393192"/>
                  </a:lnTo>
                  <a:lnTo>
                    <a:pt x="768096" y="420624"/>
                  </a:lnTo>
                  <a:moveTo>
                    <a:pt x="822960" y="420624"/>
                  </a:moveTo>
                  <a:lnTo>
                    <a:pt x="795528" y="420624"/>
                  </a:lnTo>
                  <a:lnTo>
                    <a:pt x="795528" y="393192"/>
                  </a:lnTo>
                  <a:lnTo>
                    <a:pt x="822960" y="393192"/>
                  </a:lnTo>
                  <a:lnTo>
                    <a:pt x="822960" y="420624"/>
                  </a:lnTo>
                  <a:moveTo>
                    <a:pt x="868680" y="420624"/>
                  </a:moveTo>
                  <a:lnTo>
                    <a:pt x="841248" y="420624"/>
                  </a:lnTo>
                  <a:lnTo>
                    <a:pt x="841248" y="393192"/>
                  </a:lnTo>
                  <a:lnTo>
                    <a:pt x="868680" y="393192"/>
                  </a:lnTo>
                  <a:lnTo>
                    <a:pt x="868680" y="420624"/>
                  </a:lnTo>
                  <a:moveTo>
                    <a:pt x="923544" y="420624"/>
                  </a:moveTo>
                  <a:lnTo>
                    <a:pt x="896112" y="420624"/>
                  </a:lnTo>
                  <a:lnTo>
                    <a:pt x="896112" y="393192"/>
                  </a:lnTo>
                  <a:lnTo>
                    <a:pt x="923544" y="393192"/>
                  </a:lnTo>
                  <a:lnTo>
                    <a:pt x="923544" y="420624"/>
                  </a:lnTo>
                  <a:moveTo>
                    <a:pt x="969264" y="420624"/>
                  </a:moveTo>
                  <a:lnTo>
                    <a:pt x="941832" y="420624"/>
                  </a:lnTo>
                  <a:lnTo>
                    <a:pt x="941832" y="393192"/>
                  </a:lnTo>
                  <a:lnTo>
                    <a:pt x="969264" y="393192"/>
                  </a:lnTo>
                  <a:lnTo>
                    <a:pt x="969264" y="420624"/>
                  </a:lnTo>
                  <a:moveTo>
                    <a:pt x="1024128" y="420624"/>
                  </a:moveTo>
                  <a:lnTo>
                    <a:pt x="996696" y="420624"/>
                  </a:lnTo>
                  <a:lnTo>
                    <a:pt x="996696" y="393192"/>
                  </a:lnTo>
                  <a:lnTo>
                    <a:pt x="1024128" y="393192"/>
                  </a:lnTo>
                  <a:lnTo>
                    <a:pt x="1024128" y="420624"/>
                  </a:lnTo>
                  <a:moveTo>
                    <a:pt x="1069848" y="420624"/>
                  </a:moveTo>
                  <a:lnTo>
                    <a:pt x="1042416" y="420624"/>
                  </a:lnTo>
                  <a:lnTo>
                    <a:pt x="1042416" y="393192"/>
                  </a:lnTo>
                  <a:lnTo>
                    <a:pt x="1069848" y="393192"/>
                  </a:lnTo>
                  <a:lnTo>
                    <a:pt x="1069848" y="420624"/>
                  </a:lnTo>
                  <a:moveTo>
                    <a:pt x="1124712" y="420624"/>
                  </a:moveTo>
                  <a:lnTo>
                    <a:pt x="1097280" y="420624"/>
                  </a:lnTo>
                  <a:lnTo>
                    <a:pt x="1097280" y="393192"/>
                  </a:lnTo>
                  <a:lnTo>
                    <a:pt x="1124712" y="393192"/>
                  </a:lnTo>
                  <a:lnTo>
                    <a:pt x="1124712" y="420624"/>
                  </a:lnTo>
                  <a:moveTo>
                    <a:pt x="1170432" y="420624"/>
                  </a:moveTo>
                  <a:lnTo>
                    <a:pt x="1143000" y="420624"/>
                  </a:lnTo>
                  <a:lnTo>
                    <a:pt x="1143000" y="393192"/>
                  </a:lnTo>
                  <a:lnTo>
                    <a:pt x="1170432" y="393192"/>
                  </a:lnTo>
                  <a:lnTo>
                    <a:pt x="1170432" y="420624"/>
                  </a:lnTo>
                  <a:moveTo>
                    <a:pt x="1225296" y="420624"/>
                  </a:moveTo>
                  <a:lnTo>
                    <a:pt x="1197864" y="420624"/>
                  </a:lnTo>
                  <a:lnTo>
                    <a:pt x="1197864" y="393192"/>
                  </a:lnTo>
                  <a:lnTo>
                    <a:pt x="1225296" y="393192"/>
                  </a:lnTo>
                  <a:lnTo>
                    <a:pt x="1225296" y="420624"/>
                  </a:lnTo>
                  <a:moveTo>
                    <a:pt x="1271016" y="420624"/>
                  </a:moveTo>
                  <a:lnTo>
                    <a:pt x="1243584" y="420624"/>
                  </a:lnTo>
                  <a:lnTo>
                    <a:pt x="1243584" y="393192"/>
                  </a:lnTo>
                  <a:lnTo>
                    <a:pt x="1271016" y="393192"/>
                  </a:lnTo>
                  <a:lnTo>
                    <a:pt x="1271016" y="420624"/>
                  </a:lnTo>
                  <a:moveTo>
                    <a:pt x="1325880" y="420624"/>
                  </a:moveTo>
                  <a:lnTo>
                    <a:pt x="1298448" y="420624"/>
                  </a:lnTo>
                  <a:lnTo>
                    <a:pt x="1298448" y="393192"/>
                  </a:lnTo>
                  <a:lnTo>
                    <a:pt x="1325880" y="393192"/>
                  </a:lnTo>
                  <a:lnTo>
                    <a:pt x="1325880" y="420624"/>
                  </a:lnTo>
                  <a:moveTo>
                    <a:pt x="1371600" y="420624"/>
                  </a:moveTo>
                  <a:lnTo>
                    <a:pt x="1344168" y="420624"/>
                  </a:lnTo>
                  <a:lnTo>
                    <a:pt x="1344168" y="393192"/>
                  </a:lnTo>
                  <a:lnTo>
                    <a:pt x="1371600" y="393192"/>
                  </a:lnTo>
                  <a:lnTo>
                    <a:pt x="1371600" y="420624"/>
                  </a:lnTo>
                  <a:moveTo>
                    <a:pt x="1426464" y="420624"/>
                  </a:moveTo>
                  <a:lnTo>
                    <a:pt x="1399032" y="420624"/>
                  </a:lnTo>
                  <a:lnTo>
                    <a:pt x="1399032" y="393192"/>
                  </a:lnTo>
                  <a:lnTo>
                    <a:pt x="1426464" y="393192"/>
                  </a:lnTo>
                  <a:lnTo>
                    <a:pt x="1426464" y="420624"/>
                  </a:lnTo>
                  <a:moveTo>
                    <a:pt x="1472184" y="420624"/>
                  </a:moveTo>
                  <a:lnTo>
                    <a:pt x="1444752" y="420624"/>
                  </a:lnTo>
                  <a:lnTo>
                    <a:pt x="1444752" y="393192"/>
                  </a:lnTo>
                  <a:lnTo>
                    <a:pt x="1472184" y="393192"/>
                  </a:lnTo>
                  <a:lnTo>
                    <a:pt x="1472184" y="420624"/>
                  </a:lnTo>
                  <a:moveTo>
                    <a:pt x="1527048" y="420624"/>
                  </a:moveTo>
                  <a:lnTo>
                    <a:pt x="1499616" y="420624"/>
                  </a:lnTo>
                  <a:lnTo>
                    <a:pt x="1499616" y="393192"/>
                  </a:lnTo>
                  <a:lnTo>
                    <a:pt x="1527048" y="393192"/>
                  </a:lnTo>
                  <a:lnTo>
                    <a:pt x="1527048" y="420624"/>
                  </a:lnTo>
                </a:path>
              </a:pathLst>
            </a:custGeom>
            <a:gradFill>
              <a:gsLst>
                <a:gs pos="0">
                  <a:schemeClr val="accent2">
                    <a:lumMod val="20000"/>
                    <a:lumOff val="80000"/>
                  </a:schemeClr>
                </a:gs>
                <a:gs pos="100000">
                  <a:schemeClr val="accent2"/>
                </a:gs>
              </a:gsLst>
              <a:lin ang="108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10" name="对象2"/>
            <p:cNvSpPr/>
            <p:nvPr>
              <p:custDataLst>
                <p:tags r:id="rId2"/>
              </p:custDataLst>
            </p:nvPr>
          </p:nvSpPr>
          <p:spPr>
            <a:xfrm>
              <a:off x="5264" y="5714"/>
              <a:ext cx="11506" cy="662"/>
            </a:xfrm>
            <a:custGeom>
              <a:avLst/>
              <a:gdLst/>
              <a:ahLst/>
              <a:cxnLst/>
              <a:rect l="l" t="t" r="r" b="b"/>
              <a:pathLst>
                <a:path w="7306056" h="420624">
                  <a:moveTo>
                    <a:pt x="2258568" y="0"/>
                  </a:moveTo>
                  <a:lnTo>
                    <a:pt x="2276856" y="0"/>
                  </a:lnTo>
                  <a:lnTo>
                    <a:pt x="2276856" y="27432"/>
                  </a:lnTo>
                  <a:lnTo>
                    <a:pt x="2276856" y="27432"/>
                  </a:lnTo>
                  <a:lnTo>
                    <a:pt x="2276856" y="27432"/>
                  </a:lnTo>
                  <a:lnTo>
                    <a:pt x="2249424" y="18288"/>
                  </a:lnTo>
                  <a:lnTo>
                    <a:pt x="2258568" y="0"/>
                  </a:lnTo>
                  <a:moveTo>
                    <a:pt x="2331720" y="27432"/>
                  </a:moveTo>
                  <a:lnTo>
                    <a:pt x="2304288" y="27432"/>
                  </a:lnTo>
                  <a:lnTo>
                    <a:pt x="2304288" y="0"/>
                  </a:lnTo>
                  <a:lnTo>
                    <a:pt x="2331720" y="0"/>
                  </a:lnTo>
                  <a:lnTo>
                    <a:pt x="2331720" y="27432"/>
                  </a:lnTo>
                  <a:moveTo>
                    <a:pt x="2377440" y="27432"/>
                  </a:moveTo>
                  <a:lnTo>
                    <a:pt x="2359152" y="27432"/>
                  </a:lnTo>
                  <a:lnTo>
                    <a:pt x="2359152" y="0"/>
                  </a:lnTo>
                  <a:lnTo>
                    <a:pt x="2377440" y="0"/>
                  </a:lnTo>
                  <a:lnTo>
                    <a:pt x="2377440" y="27432"/>
                  </a:lnTo>
                  <a:moveTo>
                    <a:pt x="2432304" y="27432"/>
                  </a:moveTo>
                  <a:lnTo>
                    <a:pt x="2404872" y="27432"/>
                  </a:lnTo>
                  <a:lnTo>
                    <a:pt x="2404872" y="0"/>
                  </a:lnTo>
                  <a:lnTo>
                    <a:pt x="2432304" y="0"/>
                  </a:lnTo>
                  <a:lnTo>
                    <a:pt x="2432304" y="27432"/>
                  </a:lnTo>
                  <a:moveTo>
                    <a:pt x="2487168" y="27432"/>
                  </a:moveTo>
                  <a:lnTo>
                    <a:pt x="2459736" y="27432"/>
                  </a:lnTo>
                  <a:lnTo>
                    <a:pt x="2459736" y="0"/>
                  </a:lnTo>
                  <a:lnTo>
                    <a:pt x="2487168" y="0"/>
                  </a:lnTo>
                  <a:lnTo>
                    <a:pt x="2487168" y="27432"/>
                  </a:lnTo>
                  <a:moveTo>
                    <a:pt x="2532888" y="27432"/>
                  </a:moveTo>
                  <a:lnTo>
                    <a:pt x="2505456" y="27432"/>
                  </a:lnTo>
                  <a:lnTo>
                    <a:pt x="2505456" y="0"/>
                  </a:lnTo>
                  <a:lnTo>
                    <a:pt x="2532888" y="0"/>
                  </a:lnTo>
                  <a:lnTo>
                    <a:pt x="2532888" y="27432"/>
                  </a:lnTo>
                  <a:moveTo>
                    <a:pt x="2587752" y="27432"/>
                  </a:moveTo>
                  <a:lnTo>
                    <a:pt x="2560320" y="27432"/>
                  </a:lnTo>
                  <a:lnTo>
                    <a:pt x="2560320" y="0"/>
                  </a:lnTo>
                  <a:lnTo>
                    <a:pt x="2587752" y="0"/>
                  </a:lnTo>
                  <a:lnTo>
                    <a:pt x="2587752" y="27432"/>
                  </a:lnTo>
                  <a:moveTo>
                    <a:pt x="2633472" y="27432"/>
                  </a:moveTo>
                  <a:lnTo>
                    <a:pt x="2606040" y="27432"/>
                  </a:lnTo>
                  <a:lnTo>
                    <a:pt x="2606040" y="0"/>
                  </a:lnTo>
                  <a:lnTo>
                    <a:pt x="2633472" y="0"/>
                  </a:lnTo>
                  <a:lnTo>
                    <a:pt x="2633472" y="27432"/>
                  </a:lnTo>
                  <a:moveTo>
                    <a:pt x="2688336" y="27432"/>
                  </a:moveTo>
                  <a:lnTo>
                    <a:pt x="2660904" y="27432"/>
                  </a:lnTo>
                  <a:lnTo>
                    <a:pt x="2660904" y="0"/>
                  </a:lnTo>
                  <a:lnTo>
                    <a:pt x="2688336" y="0"/>
                  </a:lnTo>
                  <a:lnTo>
                    <a:pt x="2688336" y="27432"/>
                  </a:lnTo>
                  <a:moveTo>
                    <a:pt x="2734056" y="27432"/>
                  </a:moveTo>
                  <a:lnTo>
                    <a:pt x="2715768" y="27432"/>
                  </a:lnTo>
                  <a:lnTo>
                    <a:pt x="2715768" y="0"/>
                  </a:lnTo>
                  <a:lnTo>
                    <a:pt x="2734056" y="0"/>
                  </a:lnTo>
                  <a:lnTo>
                    <a:pt x="2734056" y="27432"/>
                  </a:lnTo>
                  <a:moveTo>
                    <a:pt x="2788920" y="27432"/>
                  </a:moveTo>
                  <a:lnTo>
                    <a:pt x="2761488" y="27432"/>
                  </a:lnTo>
                  <a:lnTo>
                    <a:pt x="2761488" y="0"/>
                  </a:lnTo>
                  <a:lnTo>
                    <a:pt x="2788920" y="0"/>
                  </a:lnTo>
                  <a:lnTo>
                    <a:pt x="2788920" y="27432"/>
                  </a:lnTo>
                  <a:moveTo>
                    <a:pt x="2834640" y="27432"/>
                  </a:moveTo>
                  <a:lnTo>
                    <a:pt x="2816352" y="27432"/>
                  </a:lnTo>
                  <a:lnTo>
                    <a:pt x="2816352" y="0"/>
                  </a:lnTo>
                  <a:lnTo>
                    <a:pt x="2834640" y="0"/>
                  </a:lnTo>
                  <a:lnTo>
                    <a:pt x="2834640" y="27432"/>
                  </a:lnTo>
                  <a:moveTo>
                    <a:pt x="2889504" y="27432"/>
                  </a:moveTo>
                  <a:lnTo>
                    <a:pt x="2862072" y="27432"/>
                  </a:lnTo>
                  <a:lnTo>
                    <a:pt x="2862072" y="0"/>
                  </a:lnTo>
                  <a:lnTo>
                    <a:pt x="2889504" y="0"/>
                  </a:lnTo>
                  <a:lnTo>
                    <a:pt x="2889504" y="27432"/>
                  </a:lnTo>
                  <a:moveTo>
                    <a:pt x="2944368" y="27432"/>
                  </a:moveTo>
                  <a:lnTo>
                    <a:pt x="2916936" y="27432"/>
                  </a:lnTo>
                  <a:lnTo>
                    <a:pt x="2916936" y="0"/>
                  </a:lnTo>
                  <a:lnTo>
                    <a:pt x="2944368" y="0"/>
                  </a:lnTo>
                  <a:lnTo>
                    <a:pt x="2944368" y="27432"/>
                  </a:lnTo>
                  <a:moveTo>
                    <a:pt x="2990088" y="27432"/>
                  </a:moveTo>
                  <a:lnTo>
                    <a:pt x="2962656" y="27432"/>
                  </a:lnTo>
                  <a:lnTo>
                    <a:pt x="2962656" y="0"/>
                  </a:lnTo>
                  <a:lnTo>
                    <a:pt x="2990088" y="0"/>
                  </a:lnTo>
                  <a:lnTo>
                    <a:pt x="2990088" y="27432"/>
                  </a:lnTo>
                  <a:moveTo>
                    <a:pt x="3044952" y="27432"/>
                  </a:moveTo>
                  <a:lnTo>
                    <a:pt x="3017520" y="27432"/>
                  </a:lnTo>
                  <a:lnTo>
                    <a:pt x="3017520" y="0"/>
                  </a:lnTo>
                  <a:lnTo>
                    <a:pt x="3044952" y="0"/>
                  </a:lnTo>
                  <a:lnTo>
                    <a:pt x="3044952" y="27432"/>
                  </a:lnTo>
                  <a:moveTo>
                    <a:pt x="3090672" y="27432"/>
                  </a:moveTo>
                  <a:lnTo>
                    <a:pt x="3072384" y="27432"/>
                  </a:lnTo>
                  <a:lnTo>
                    <a:pt x="3072384" y="0"/>
                  </a:lnTo>
                  <a:lnTo>
                    <a:pt x="3090672" y="0"/>
                  </a:lnTo>
                  <a:lnTo>
                    <a:pt x="3090672" y="27432"/>
                  </a:lnTo>
                  <a:moveTo>
                    <a:pt x="3145536" y="27432"/>
                  </a:moveTo>
                  <a:lnTo>
                    <a:pt x="3118104" y="27432"/>
                  </a:lnTo>
                  <a:lnTo>
                    <a:pt x="3118104" y="0"/>
                  </a:lnTo>
                  <a:lnTo>
                    <a:pt x="3145536" y="0"/>
                  </a:lnTo>
                  <a:lnTo>
                    <a:pt x="3145536" y="27432"/>
                  </a:lnTo>
                  <a:moveTo>
                    <a:pt x="3191256" y="27432"/>
                  </a:moveTo>
                  <a:lnTo>
                    <a:pt x="3172968" y="27432"/>
                  </a:lnTo>
                  <a:lnTo>
                    <a:pt x="3172968" y="0"/>
                  </a:lnTo>
                  <a:lnTo>
                    <a:pt x="3191256" y="0"/>
                  </a:lnTo>
                  <a:lnTo>
                    <a:pt x="3191256" y="27432"/>
                  </a:lnTo>
                  <a:moveTo>
                    <a:pt x="3246120" y="27432"/>
                  </a:moveTo>
                  <a:lnTo>
                    <a:pt x="3218688" y="27432"/>
                  </a:lnTo>
                  <a:lnTo>
                    <a:pt x="3218688" y="0"/>
                  </a:lnTo>
                  <a:lnTo>
                    <a:pt x="3246120" y="0"/>
                  </a:lnTo>
                  <a:lnTo>
                    <a:pt x="3246120" y="27432"/>
                  </a:lnTo>
                  <a:moveTo>
                    <a:pt x="3300984" y="27432"/>
                  </a:moveTo>
                  <a:lnTo>
                    <a:pt x="3273552" y="27432"/>
                  </a:lnTo>
                  <a:lnTo>
                    <a:pt x="3273552" y="0"/>
                  </a:lnTo>
                  <a:lnTo>
                    <a:pt x="3300984" y="0"/>
                  </a:lnTo>
                  <a:lnTo>
                    <a:pt x="3300984" y="27432"/>
                  </a:lnTo>
                  <a:moveTo>
                    <a:pt x="3346704" y="27432"/>
                  </a:moveTo>
                  <a:lnTo>
                    <a:pt x="3319272" y="27432"/>
                  </a:lnTo>
                  <a:lnTo>
                    <a:pt x="3319272" y="0"/>
                  </a:lnTo>
                  <a:lnTo>
                    <a:pt x="3346704" y="0"/>
                  </a:lnTo>
                  <a:lnTo>
                    <a:pt x="3346704" y="27432"/>
                  </a:lnTo>
                  <a:moveTo>
                    <a:pt x="3401568" y="27432"/>
                  </a:moveTo>
                  <a:lnTo>
                    <a:pt x="3374136" y="27432"/>
                  </a:lnTo>
                  <a:lnTo>
                    <a:pt x="3374136" y="0"/>
                  </a:lnTo>
                  <a:lnTo>
                    <a:pt x="3401568" y="0"/>
                  </a:lnTo>
                  <a:lnTo>
                    <a:pt x="3401568" y="27432"/>
                  </a:lnTo>
                  <a:moveTo>
                    <a:pt x="3447288" y="27432"/>
                  </a:moveTo>
                  <a:lnTo>
                    <a:pt x="3419856" y="27432"/>
                  </a:lnTo>
                  <a:lnTo>
                    <a:pt x="3419856" y="0"/>
                  </a:lnTo>
                  <a:lnTo>
                    <a:pt x="3447288" y="0"/>
                  </a:lnTo>
                  <a:lnTo>
                    <a:pt x="3447288" y="27432"/>
                  </a:lnTo>
                  <a:moveTo>
                    <a:pt x="3502152" y="27432"/>
                  </a:moveTo>
                  <a:lnTo>
                    <a:pt x="3474720" y="27432"/>
                  </a:lnTo>
                  <a:lnTo>
                    <a:pt x="3474720" y="0"/>
                  </a:lnTo>
                  <a:lnTo>
                    <a:pt x="3502152" y="0"/>
                  </a:lnTo>
                  <a:lnTo>
                    <a:pt x="3502152" y="27432"/>
                  </a:lnTo>
                  <a:moveTo>
                    <a:pt x="3547872" y="27432"/>
                  </a:moveTo>
                  <a:lnTo>
                    <a:pt x="3529584" y="27432"/>
                  </a:lnTo>
                  <a:lnTo>
                    <a:pt x="3529584" y="0"/>
                  </a:lnTo>
                  <a:lnTo>
                    <a:pt x="3547872" y="0"/>
                  </a:lnTo>
                  <a:lnTo>
                    <a:pt x="3547872" y="27432"/>
                  </a:lnTo>
                  <a:moveTo>
                    <a:pt x="3602736" y="27432"/>
                  </a:moveTo>
                  <a:lnTo>
                    <a:pt x="3575304" y="27432"/>
                  </a:lnTo>
                  <a:lnTo>
                    <a:pt x="3575304" y="0"/>
                  </a:lnTo>
                  <a:lnTo>
                    <a:pt x="3602736" y="0"/>
                  </a:lnTo>
                  <a:lnTo>
                    <a:pt x="3602736" y="27432"/>
                  </a:lnTo>
                  <a:moveTo>
                    <a:pt x="3648456" y="27432"/>
                  </a:moveTo>
                  <a:lnTo>
                    <a:pt x="3630168" y="27432"/>
                  </a:lnTo>
                  <a:lnTo>
                    <a:pt x="3630168" y="0"/>
                  </a:lnTo>
                  <a:lnTo>
                    <a:pt x="3648456" y="0"/>
                  </a:lnTo>
                  <a:lnTo>
                    <a:pt x="3648456" y="27432"/>
                  </a:lnTo>
                  <a:moveTo>
                    <a:pt x="3703320" y="27432"/>
                  </a:moveTo>
                  <a:lnTo>
                    <a:pt x="3675888" y="27432"/>
                  </a:lnTo>
                  <a:lnTo>
                    <a:pt x="3675888" y="0"/>
                  </a:lnTo>
                  <a:lnTo>
                    <a:pt x="3703320" y="0"/>
                  </a:lnTo>
                  <a:lnTo>
                    <a:pt x="3703320" y="27432"/>
                  </a:lnTo>
                  <a:moveTo>
                    <a:pt x="3758184" y="27432"/>
                  </a:moveTo>
                  <a:lnTo>
                    <a:pt x="3730752" y="27432"/>
                  </a:lnTo>
                  <a:lnTo>
                    <a:pt x="3730752" y="0"/>
                  </a:lnTo>
                  <a:lnTo>
                    <a:pt x="3758184" y="0"/>
                  </a:lnTo>
                  <a:lnTo>
                    <a:pt x="3758184" y="27432"/>
                  </a:lnTo>
                  <a:moveTo>
                    <a:pt x="3803904" y="27432"/>
                  </a:moveTo>
                  <a:lnTo>
                    <a:pt x="3776472" y="27432"/>
                  </a:lnTo>
                  <a:lnTo>
                    <a:pt x="3776472" y="0"/>
                  </a:lnTo>
                  <a:lnTo>
                    <a:pt x="3803904" y="0"/>
                  </a:lnTo>
                  <a:lnTo>
                    <a:pt x="3803904" y="27432"/>
                  </a:lnTo>
                  <a:moveTo>
                    <a:pt x="3858768" y="27432"/>
                  </a:moveTo>
                  <a:lnTo>
                    <a:pt x="3831336" y="27432"/>
                  </a:lnTo>
                  <a:lnTo>
                    <a:pt x="3831336" y="0"/>
                  </a:lnTo>
                  <a:lnTo>
                    <a:pt x="3858768" y="0"/>
                  </a:lnTo>
                  <a:lnTo>
                    <a:pt x="3858768" y="27432"/>
                  </a:lnTo>
                  <a:moveTo>
                    <a:pt x="3904488" y="27432"/>
                  </a:moveTo>
                  <a:lnTo>
                    <a:pt x="3886200" y="27432"/>
                  </a:lnTo>
                  <a:lnTo>
                    <a:pt x="3886200" y="0"/>
                  </a:lnTo>
                  <a:lnTo>
                    <a:pt x="3904488" y="0"/>
                  </a:lnTo>
                  <a:lnTo>
                    <a:pt x="3904488" y="27432"/>
                  </a:lnTo>
                  <a:moveTo>
                    <a:pt x="3959352" y="27432"/>
                  </a:moveTo>
                  <a:lnTo>
                    <a:pt x="3931920" y="27432"/>
                  </a:lnTo>
                  <a:lnTo>
                    <a:pt x="3931920" y="0"/>
                  </a:lnTo>
                  <a:lnTo>
                    <a:pt x="3959352" y="0"/>
                  </a:lnTo>
                  <a:lnTo>
                    <a:pt x="3959352" y="27432"/>
                  </a:lnTo>
                  <a:moveTo>
                    <a:pt x="4005072" y="27432"/>
                  </a:moveTo>
                  <a:lnTo>
                    <a:pt x="3986784" y="27432"/>
                  </a:lnTo>
                  <a:lnTo>
                    <a:pt x="3986784" y="0"/>
                  </a:lnTo>
                  <a:lnTo>
                    <a:pt x="4005072" y="0"/>
                  </a:lnTo>
                  <a:lnTo>
                    <a:pt x="4005072" y="27432"/>
                  </a:lnTo>
                  <a:moveTo>
                    <a:pt x="4059936" y="27432"/>
                  </a:moveTo>
                  <a:lnTo>
                    <a:pt x="4032504" y="27432"/>
                  </a:lnTo>
                  <a:lnTo>
                    <a:pt x="4032504" y="0"/>
                  </a:lnTo>
                  <a:lnTo>
                    <a:pt x="4059936" y="0"/>
                  </a:lnTo>
                  <a:lnTo>
                    <a:pt x="4059936" y="27432"/>
                  </a:lnTo>
                  <a:moveTo>
                    <a:pt x="4114800" y="27432"/>
                  </a:moveTo>
                  <a:lnTo>
                    <a:pt x="4087368" y="27432"/>
                  </a:lnTo>
                  <a:lnTo>
                    <a:pt x="4087368" y="0"/>
                  </a:lnTo>
                  <a:lnTo>
                    <a:pt x="4114800" y="0"/>
                  </a:lnTo>
                  <a:lnTo>
                    <a:pt x="4114800" y="27432"/>
                  </a:lnTo>
                  <a:moveTo>
                    <a:pt x="4160520" y="27432"/>
                  </a:moveTo>
                  <a:lnTo>
                    <a:pt x="4133088" y="27432"/>
                  </a:lnTo>
                  <a:lnTo>
                    <a:pt x="4133088" y="0"/>
                  </a:lnTo>
                  <a:lnTo>
                    <a:pt x="4160520" y="0"/>
                  </a:lnTo>
                  <a:lnTo>
                    <a:pt x="4160520" y="27432"/>
                  </a:lnTo>
                  <a:moveTo>
                    <a:pt x="4215384" y="27432"/>
                  </a:moveTo>
                  <a:lnTo>
                    <a:pt x="4187952" y="27432"/>
                  </a:lnTo>
                  <a:lnTo>
                    <a:pt x="4187952" y="0"/>
                  </a:lnTo>
                  <a:lnTo>
                    <a:pt x="4215384" y="0"/>
                  </a:lnTo>
                  <a:lnTo>
                    <a:pt x="4215384" y="27432"/>
                  </a:lnTo>
                  <a:moveTo>
                    <a:pt x="4261104" y="27432"/>
                  </a:moveTo>
                  <a:lnTo>
                    <a:pt x="4233672" y="27432"/>
                  </a:lnTo>
                  <a:lnTo>
                    <a:pt x="4233672" y="0"/>
                  </a:lnTo>
                  <a:lnTo>
                    <a:pt x="4261104" y="0"/>
                  </a:lnTo>
                  <a:lnTo>
                    <a:pt x="4261104" y="27432"/>
                  </a:lnTo>
                  <a:moveTo>
                    <a:pt x="4315968" y="27432"/>
                  </a:moveTo>
                  <a:lnTo>
                    <a:pt x="4288536" y="27432"/>
                  </a:lnTo>
                  <a:lnTo>
                    <a:pt x="4288536" y="0"/>
                  </a:lnTo>
                  <a:lnTo>
                    <a:pt x="4315968" y="0"/>
                  </a:lnTo>
                  <a:lnTo>
                    <a:pt x="4315968" y="27432"/>
                  </a:lnTo>
                  <a:moveTo>
                    <a:pt x="4361688" y="27432"/>
                  </a:moveTo>
                  <a:lnTo>
                    <a:pt x="4343400" y="27432"/>
                  </a:lnTo>
                  <a:lnTo>
                    <a:pt x="4343400" y="0"/>
                  </a:lnTo>
                  <a:lnTo>
                    <a:pt x="4361688" y="0"/>
                  </a:lnTo>
                  <a:lnTo>
                    <a:pt x="4361688" y="27432"/>
                  </a:lnTo>
                  <a:moveTo>
                    <a:pt x="4416552" y="27432"/>
                  </a:moveTo>
                  <a:lnTo>
                    <a:pt x="4389120" y="27432"/>
                  </a:lnTo>
                  <a:lnTo>
                    <a:pt x="4389120" y="0"/>
                  </a:lnTo>
                  <a:lnTo>
                    <a:pt x="4416552" y="0"/>
                  </a:lnTo>
                  <a:lnTo>
                    <a:pt x="4416552" y="27432"/>
                  </a:lnTo>
                  <a:moveTo>
                    <a:pt x="4462272" y="27432"/>
                  </a:moveTo>
                  <a:lnTo>
                    <a:pt x="4443984" y="27432"/>
                  </a:lnTo>
                  <a:lnTo>
                    <a:pt x="4443984" y="0"/>
                  </a:lnTo>
                  <a:lnTo>
                    <a:pt x="4462272" y="0"/>
                  </a:lnTo>
                  <a:lnTo>
                    <a:pt x="4462272" y="27432"/>
                  </a:lnTo>
                  <a:moveTo>
                    <a:pt x="4517136" y="27432"/>
                  </a:moveTo>
                  <a:lnTo>
                    <a:pt x="4489704" y="27432"/>
                  </a:lnTo>
                  <a:lnTo>
                    <a:pt x="4489704" y="0"/>
                  </a:lnTo>
                  <a:lnTo>
                    <a:pt x="4517136" y="0"/>
                  </a:lnTo>
                  <a:lnTo>
                    <a:pt x="4517136" y="27432"/>
                  </a:lnTo>
                  <a:moveTo>
                    <a:pt x="4572000" y="27432"/>
                  </a:moveTo>
                  <a:lnTo>
                    <a:pt x="4544568" y="27432"/>
                  </a:lnTo>
                  <a:lnTo>
                    <a:pt x="4544568" y="0"/>
                  </a:lnTo>
                  <a:lnTo>
                    <a:pt x="4572000" y="0"/>
                  </a:lnTo>
                  <a:lnTo>
                    <a:pt x="4572000" y="27432"/>
                  </a:lnTo>
                  <a:moveTo>
                    <a:pt x="4617720" y="27432"/>
                  </a:moveTo>
                  <a:lnTo>
                    <a:pt x="4590288" y="27432"/>
                  </a:lnTo>
                  <a:lnTo>
                    <a:pt x="4590288" y="0"/>
                  </a:lnTo>
                  <a:lnTo>
                    <a:pt x="4617720" y="0"/>
                  </a:lnTo>
                  <a:lnTo>
                    <a:pt x="4617720" y="27432"/>
                  </a:lnTo>
                  <a:moveTo>
                    <a:pt x="4672584" y="27432"/>
                  </a:moveTo>
                  <a:lnTo>
                    <a:pt x="4645152" y="27432"/>
                  </a:lnTo>
                  <a:lnTo>
                    <a:pt x="4645152" y="0"/>
                  </a:lnTo>
                  <a:lnTo>
                    <a:pt x="4672584" y="0"/>
                  </a:lnTo>
                  <a:lnTo>
                    <a:pt x="4672584" y="27432"/>
                  </a:lnTo>
                  <a:moveTo>
                    <a:pt x="4718304" y="27432"/>
                  </a:moveTo>
                  <a:lnTo>
                    <a:pt x="4700016" y="27432"/>
                  </a:lnTo>
                  <a:lnTo>
                    <a:pt x="4700016" y="0"/>
                  </a:lnTo>
                  <a:lnTo>
                    <a:pt x="4718304" y="0"/>
                  </a:lnTo>
                  <a:lnTo>
                    <a:pt x="4718304" y="27432"/>
                  </a:lnTo>
                  <a:moveTo>
                    <a:pt x="4773168" y="27432"/>
                  </a:moveTo>
                  <a:lnTo>
                    <a:pt x="4745736" y="27432"/>
                  </a:lnTo>
                  <a:lnTo>
                    <a:pt x="4745736" y="0"/>
                  </a:lnTo>
                  <a:lnTo>
                    <a:pt x="4773168" y="0"/>
                  </a:lnTo>
                  <a:lnTo>
                    <a:pt x="4773168" y="27432"/>
                  </a:lnTo>
                  <a:moveTo>
                    <a:pt x="4818888" y="27432"/>
                  </a:moveTo>
                  <a:lnTo>
                    <a:pt x="4800600" y="27432"/>
                  </a:lnTo>
                  <a:lnTo>
                    <a:pt x="4800600" y="0"/>
                  </a:lnTo>
                  <a:lnTo>
                    <a:pt x="4818888" y="0"/>
                  </a:lnTo>
                  <a:lnTo>
                    <a:pt x="4818888" y="27432"/>
                  </a:lnTo>
                  <a:moveTo>
                    <a:pt x="4873752" y="27432"/>
                  </a:moveTo>
                  <a:lnTo>
                    <a:pt x="4846320" y="27432"/>
                  </a:lnTo>
                  <a:lnTo>
                    <a:pt x="4846320" y="0"/>
                  </a:lnTo>
                  <a:lnTo>
                    <a:pt x="4873752" y="0"/>
                  </a:lnTo>
                  <a:lnTo>
                    <a:pt x="4873752" y="27432"/>
                  </a:lnTo>
                  <a:moveTo>
                    <a:pt x="4928616" y="27432"/>
                  </a:moveTo>
                  <a:lnTo>
                    <a:pt x="4901184" y="27432"/>
                  </a:lnTo>
                  <a:lnTo>
                    <a:pt x="4901184" y="0"/>
                  </a:lnTo>
                  <a:lnTo>
                    <a:pt x="4928616" y="0"/>
                  </a:lnTo>
                  <a:lnTo>
                    <a:pt x="4928616" y="27432"/>
                  </a:lnTo>
                  <a:moveTo>
                    <a:pt x="4974336" y="27432"/>
                  </a:moveTo>
                  <a:lnTo>
                    <a:pt x="4946904" y="27432"/>
                  </a:lnTo>
                  <a:lnTo>
                    <a:pt x="4946904" y="0"/>
                  </a:lnTo>
                  <a:lnTo>
                    <a:pt x="4974336" y="0"/>
                  </a:lnTo>
                  <a:lnTo>
                    <a:pt x="4974336" y="27432"/>
                  </a:lnTo>
                  <a:moveTo>
                    <a:pt x="5029200" y="27432"/>
                  </a:moveTo>
                  <a:lnTo>
                    <a:pt x="5001768" y="27432"/>
                  </a:lnTo>
                  <a:lnTo>
                    <a:pt x="5001768" y="0"/>
                  </a:lnTo>
                  <a:lnTo>
                    <a:pt x="5029200" y="0"/>
                  </a:lnTo>
                  <a:lnTo>
                    <a:pt x="5029200" y="27432"/>
                  </a:lnTo>
                  <a:moveTo>
                    <a:pt x="5074920" y="27432"/>
                  </a:moveTo>
                  <a:lnTo>
                    <a:pt x="5047488" y="27432"/>
                  </a:lnTo>
                  <a:lnTo>
                    <a:pt x="5047488" y="0"/>
                  </a:lnTo>
                  <a:lnTo>
                    <a:pt x="5074920" y="0"/>
                  </a:lnTo>
                  <a:lnTo>
                    <a:pt x="5074920" y="27432"/>
                  </a:lnTo>
                  <a:moveTo>
                    <a:pt x="5129784" y="27432"/>
                  </a:moveTo>
                  <a:lnTo>
                    <a:pt x="5102352" y="27432"/>
                  </a:lnTo>
                  <a:lnTo>
                    <a:pt x="5102352" y="0"/>
                  </a:lnTo>
                  <a:lnTo>
                    <a:pt x="5129784" y="0"/>
                  </a:lnTo>
                  <a:lnTo>
                    <a:pt x="5129784" y="27432"/>
                  </a:lnTo>
                  <a:moveTo>
                    <a:pt x="5175504" y="27432"/>
                  </a:moveTo>
                  <a:lnTo>
                    <a:pt x="5157216" y="27432"/>
                  </a:lnTo>
                  <a:lnTo>
                    <a:pt x="5157216" y="0"/>
                  </a:lnTo>
                  <a:lnTo>
                    <a:pt x="5175504" y="0"/>
                  </a:lnTo>
                  <a:lnTo>
                    <a:pt x="5175504" y="27432"/>
                  </a:lnTo>
                  <a:moveTo>
                    <a:pt x="5230368" y="27432"/>
                  </a:moveTo>
                  <a:lnTo>
                    <a:pt x="5202936" y="27432"/>
                  </a:lnTo>
                  <a:lnTo>
                    <a:pt x="5202936" y="0"/>
                  </a:lnTo>
                  <a:lnTo>
                    <a:pt x="5230368" y="0"/>
                  </a:lnTo>
                  <a:lnTo>
                    <a:pt x="5230368" y="27432"/>
                  </a:lnTo>
                  <a:moveTo>
                    <a:pt x="5285232" y="27432"/>
                  </a:moveTo>
                  <a:lnTo>
                    <a:pt x="5257800" y="27432"/>
                  </a:lnTo>
                  <a:lnTo>
                    <a:pt x="5257800" y="0"/>
                  </a:lnTo>
                  <a:lnTo>
                    <a:pt x="5285232" y="0"/>
                  </a:lnTo>
                  <a:lnTo>
                    <a:pt x="5285232" y="27432"/>
                  </a:lnTo>
                  <a:moveTo>
                    <a:pt x="5330952" y="27432"/>
                  </a:moveTo>
                  <a:lnTo>
                    <a:pt x="5303520" y="27432"/>
                  </a:lnTo>
                  <a:lnTo>
                    <a:pt x="5303520" y="0"/>
                  </a:lnTo>
                  <a:lnTo>
                    <a:pt x="5330952" y="0"/>
                  </a:lnTo>
                  <a:lnTo>
                    <a:pt x="5330952" y="27432"/>
                  </a:lnTo>
                  <a:moveTo>
                    <a:pt x="5385816" y="27432"/>
                  </a:moveTo>
                  <a:lnTo>
                    <a:pt x="5358384" y="27432"/>
                  </a:lnTo>
                  <a:lnTo>
                    <a:pt x="5358384" y="0"/>
                  </a:lnTo>
                  <a:lnTo>
                    <a:pt x="5385816" y="0"/>
                  </a:lnTo>
                  <a:lnTo>
                    <a:pt x="5385816" y="27432"/>
                  </a:lnTo>
                  <a:moveTo>
                    <a:pt x="5431536" y="27432"/>
                  </a:moveTo>
                  <a:lnTo>
                    <a:pt x="5404104" y="27432"/>
                  </a:lnTo>
                  <a:lnTo>
                    <a:pt x="5404104" y="0"/>
                  </a:lnTo>
                  <a:lnTo>
                    <a:pt x="5431536" y="0"/>
                  </a:lnTo>
                  <a:lnTo>
                    <a:pt x="5431536" y="27432"/>
                  </a:lnTo>
                  <a:moveTo>
                    <a:pt x="5486400" y="27432"/>
                  </a:moveTo>
                  <a:lnTo>
                    <a:pt x="5458968" y="27432"/>
                  </a:lnTo>
                  <a:lnTo>
                    <a:pt x="5458968" y="0"/>
                  </a:lnTo>
                  <a:lnTo>
                    <a:pt x="5486400" y="0"/>
                  </a:lnTo>
                  <a:lnTo>
                    <a:pt x="5486400" y="27432"/>
                  </a:lnTo>
                  <a:moveTo>
                    <a:pt x="5532120" y="27432"/>
                  </a:moveTo>
                  <a:lnTo>
                    <a:pt x="5513832" y="27432"/>
                  </a:lnTo>
                  <a:lnTo>
                    <a:pt x="5513832" y="0"/>
                  </a:lnTo>
                  <a:lnTo>
                    <a:pt x="5532120" y="0"/>
                  </a:lnTo>
                  <a:lnTo>
                    <a:pt x="5532120" y="27432"/>
                  </a:lnTo>
                  <a:moveTo>
                    <a:pt x="5586984" y="27432"/>
                  </a:moveTo>
                  <a:lnTo>
                    <a:pt x="5559552" y="27432"/>
                  </a:lnTo>
                  <a:lnTo>
                    <a:pt x="5559552" y="0"/>
                  </a:lnTo>
                  <a:lnTo>
                    <a:pt x="5586984" y="0"/>
                  </a:lnTo>
                  <a:lnTo>
                    <a:pt x="5586984" y="27432"/>
                  </a:lnTo>
                  <a:moveTo>
                    <a:pt x="5632704" y="27432"/>
                  </a:moveTo>
                  <a:lnTo>
                    <a:pt x="5614416" y="27432"/>
                  </a:lnTo>
                  <a:lnTo>
                    <a:pt x="5614416" y="0"/>
                  </a:lnTo>
                  <a:lnTo>
                    <a:pt x="5632704" y="0"/>
                  </a:lnTo>
                  <a:lnTo>
                    <a:pt x="5632704" y="27432"/>
                  </a:lnTo>
                  <a:moveTo>
                    <a:pt x="5687568" y="27432"/>
                  </a:moveTo>
                  <a:lnTo>
                    <a:pt x="5660136" y="27432"/>
                  </a:lnTo>
                  <a:lnTo>
                    <a:pt x="5660136" y="0"/>
                  </a:lnTo>
                  <a:lnTo>
                    <a:pt x="5687568" y="0"/>
                  </a:lnTo>
                  <a:lnTo>
                    <a:pt x="5687568" y="27432"/>
                  </a:lnTo>
                  <a:moveTo>
                    <a:pt x="5742432" y="27432"/>
                  </a:moveTo>
                  <a:lnTo>
                    <a:pt x="5715000" y="27432"/>
                  </a:lnTo>
                  <a:lnTo>
                    <a:pt x="5715000" y="0"/>
                  </a:lnTo>
                  <a:lnTo>
                    <a:pt x="5742432" y="0"/>
                  </a:lnTo>
                  <a:lnTo>
                    <a:pt x="5742432" y="27432"/>
                  </a:lnTo>
                  <a:moveTo>
                    <a:pt x="5788152" y="27432"/>
                  </a:moveTo>
                  <a:lnTo>
                    <a:pt x="5760720" y="27432"/>
                  </a:lnTo>
                  <a:lnTo>
                    <a:pt x="5760720" y="0"/>
                  </a:lnTo>
                  <a:lnTo>
                    <a:pt x="5788152" y="0"/>
                  </a:lnTo>
                  <a:lnTo>
                    <a:pt x="5788152" y="27432"/>
                  </a:lnTo>
                  <a:moveTo>
                    <a:pt x="5843016" y="27432"/>
                  </a:moveTo>
                  <a:lnTo>
                    <a:pt x="5815584" y="27432"/>
                  </a:lnTo>
                  <a:lnTo>
                    <a:pt x="5815584" y="0"/>
                  </a:lnTo>
                  <a:lnTo>
                    <a:pt x="5843016" y="0"/>
                  </a:lnTo>
                  <a:lnTo>
                    <a:pt x="5843016" y="27432"/>
                  </a:lnTo>
                  <a:moveTo>
                    <a:pt x="5888736" y="27432"/>
                  </a:moveTo>
                  <a:lnTo>
                    <a:pt x="5861304" y="27432"/>
                  </a:lnTo>
                  <a:lnTo>
                    <a:pt x="5861304" y="0"/>
                  </a:lnTo>
                  <a:lnTo>
                    <a:pt x="5888736" y="0"/>
                  </a:lnTo>
                  <a:lnTo>
                    <a:pt x="5888736" y="27432"/>
                  </a:lnTo>
                  <a:moveTo>
                    <a:pt x="5943600" y="27432"/>
                  </a:moveTo>
                  <a:lnTo>
                    <a:pt x="5916168" y="27432"/>
                  </a:lnTo>
                  <a:lnTo>
                    <a:pt x="5916168" y="0"/>
                  </a:lnTo>
                  <a:lnTo>
                    <a:pt x="5943600" y="0"/>
                  </a:lnTo>
                  <a:lnTo>
                    <a:pt x="5943600" y="27432"/>
                  </a:lnTo>
                  <a:moveTo>
                    <a:pt x="5989320" y="27432"/>
                  </a:moveTo>
                  <a:lnTo>
                    <a:pt x="5971032" y="27432"/>
                  </a:lnTo>
                  <a:lnTo>
                    <a:pt x="5971032" y="0"/>
                  </a:lnTo>
                  <a:lnTo>
                    <a:pt x="5989320" y="0"/>
                  </a:lnTo>
                  <a:lnTo>
                    <a:pt x="5989320" y="27432"/>
                  </a:lnTo>
                  <a:moveTo>
                    <a:pt x="6044184" y="27432"/>
                  </a:moveTo>
                  <a:lnTo>
                    <a:pt x="6016752" y="27432"/>
                  </a:lnTo>
                  <a:lnTo>
                    <a:pt x="6016752" y="0"/>
                  </a:lnTo>
                  <a:lnTo>
                    <a:pt x="6044184" y="0"/>
                  </a:lnTo>
                  <a:lnTo>
                    <a:pt x="6044184" y="27432"/>
                  </a:lnTo>
                  <a:moveTo>
                    <a:pt x="6099048" y="27432"/>
                  </a:moveTo>
                  <a:lnTo>
                    <a:pt x="6071616" y="27432"/>
                  </a:lnTo>
                  <a:lnTo>
                    <a:pt x="6071616" y="0"/>
                  </a:lnTo>
                  <a:lnTo>
                    <a:pt x="6099048" y="0"/>
                  </a:lnTo>
                  <a:lnTo>
                    <a:pt x="6099048" y="27432"/>
                  </a:lnTo>
                  <a:moveTo>
                    <a:pt x="6144768" y="27432"/>
                  </a:moveTo>
                  <a:lnTo>
                    <a:pt x="6117336" y="27432"/>
                  </a:lnTo>
                  <a:lnTo>
                    <a:pt x="6117336" y="0"/>
                  </a:lnTo>
                  <a:lnTo>
                    <a:pt x="6144768" y="0"/>
                  </a:lnTo>
                  <a:lnTo>
                    <a:pt x="6144768" y="27432"/>
                  </a:lnTo>
                  <a:moveTo>
                    <a:pt x="6199632" y="27432"/>
                  </a:moveTo>
                  <a:lnTo>
                    <a:pt x="6172200" y="27432"/>
                  </a:lnTo>
                  <a:lnTo>
                    <a:pt x="6172200" y="0"/>
                  </a:lnTo>
                  <a:lnTo>
                    <a:pt x="6199632" y="0"/>
                  </a:lnTo>
                  <a:lnTo>
                    <a:pt x="6199632" y="27432"/>
                  </a:lnTo>
                  <a:moveTo>
                    <a:pt x="6245352" y="27432"/>
                  </a:moveTo>
                  <a:lnTo>
                    <a:pt x="6217920" y="27432"/>
                  </a:lnTo>
                  <a:lnTo>
                    <a:pt x="6217920" y="0"/>
                  </a:lnTo>
                  <a:lnTo>
                    <a:pt x="6245352" y="0"/>
                  </a:lnTo>
                  <a:lnTo>
                    <a:pt x="6245352" y="27432"/>
                  </a:lnTo>
                  <a:moveTo>
                    <a:pt x="6300216" y="27432"/>
                  </a:moveTo>
                  <a:lnTo>
                    <a:pt x="6272784" y="27432"/>
                  </a:lnTo>
                  <a:lnTo>
                    <a:pt x="6272784" y="0"/>
                  </a:lnTo>
                  <a:lnTo>
                    <a:pt x="6300216" y="0"/>
                  </a:lnTo>
                  <a:lnTo>
                    <a:pt x="6300216" y="27432"/>
                  </a:lnTo>
                  <a:moveTo>
                    <a:pt x="6345936" y="27432"/>
                  </a:moveTo>
                  <a:lnTo>
                    <a:pt x="6327648" y="27432"/>
                  </a:lnTo>
                  <a:lnTo>
                    <a:pt x="6327648" y="0"/>
                  </a:lnTo>
                  <a:lnTo>
                    <a:pt x="6345936" y="0"/>
                  </a:lnTo>
                  <a:lnTo>
                    <a:pt x="6345936" y="27432"/>
                  </a:lnTo>
                  <a:moveTo>
                    <a:pt x="6400800" y="27432"/>
                  </a:moveTo>
                  <a:lnTo>
                    <a:pt x="6373368" y="27432"/>
                  </a:lnTo>
                  <a:lnTo>
                    <a:pt x="6373368" y="0"/>
                  </a:lnTo>
                  <a:lnTo>
                    <a:pt x="6400800" y="0"/>
                  </a:lnTo>
                  <a:lnTo>
                    <a:pt x="6400800" y="27432"/>
                  </a:lnTo>
                  <a:moveTo>
                    <a:pt x="6446520" y="27432"/>
                  </a:moveTo>
                  <a:lnTo>
                    <a:pt x="6428232" y="27432"/>
                  </a:lnTo>
                  <a:lnTo>
                    <a:pt x="6428232" y="0"/>
                  </a:lnTo>
                  <a:lnTo>
                    <a:pt x="6446520" y="0"/>
                  </a:lnTo>
                  <a:lnTo>
                    <a:pt x="6446520" y="27432"/>
                  </a:lnTo>
                  <a:moveTo>
                    <a:pt x="6501384" y="27432"/>
                  </a:moveTo>
                  <a:lnTo>
                    <a:pt x="6473952" y="27432"/>
                  </a:lnTo>
                  <a:lnTo>
                    <a:pt x="6473952" y="0"/>
                  </a:lnTo>
                  <a:lnTo>
                    <a:pt x="6501384" y="0"/>
                  </a:lnTo>
                  <a:lnTo>
                    <a:pt x="6501384" y="27432"/>
                  </a:lnTo>
                  <a:moveTo>
                    <a:pt x="6556248" y="27432"/>
                  </a:moveTo>
                  <a:lnTo>
                    <a:pt x="6528816" y="27432"/>
                  </a:lnTo>
                  <a:lnTo>
                    <a:pt x="6528816" y="0"/>
                  </a:lnTo>
                  <a:lnTo>
                    <a:pt x="6556248" y="0"/>
                  </a:lnTo>
                  <a:lnTo>
                    <a:pt x="6556248" y="27432"/>
                  </a:lnTo>
                  <a:moveTo>
                    <a:pt x="6601968" y="27432"/>
                  </a:moveTo>
                  <a:lnTo>
                    <a:pt x="6574536" y="27432"/>
                  </a:lnTo>
                  <a:lnTo>
                    <a:pt x="6574536" y="0"/>
                  </a:lnTo>
                  <a:lnTo>
                    <a:pt x="6601968" y="0"/>
                  </a:lnTo>
                  <a:lnTo>
                    <a:pt x="6601968" y="27432"/>
                  </a:lnTo>
                  <a:moveTo>
                    <a:pt x="6656832" y="27432"/>
                  </a:moveTo>
                  <a:lnTo>
                    <a:pt x="6629400" y="27432"/>
                  </a:lnTo>
                  <a:lnTo>
                    <a:pt x="6629400" y="0"/>
                  </a:lnTo>
                  <a:lnTo>
                    <a:pt x="6656832" y="0"/>
                  </a:lnTo>
                  <a:lnTo>
                    <a:pt x="6656832" y="27432"/>
                  </a:lnTo>
                  <a:moveTo>
                    <a:pt x="6702552" y="27432"/>
                  </a:moveTo>
                  <a:lnTo>
                    <a:pt x="6675120" y="27432"/>
                  </a:lnTo>
                  <a:lnTo>
                    <a:pt x="6675120" y="0"/>
                  </a:lnTo>
                  <a:lnTo>
                    <a:pt x="6702552" y="0"/>
                  </a:lnTo>
                  <a:lnTo>
                    <a:pt x="6702552" y="27432"/>
                  </a:lnTo>
                  <a:moveTo>
                    <a:pt x="6757416" y="27432"/>
                  </a:moveTo>
                  <a:lnTo>
                    <a:pt x="6729984" y="27432"/>
                  </a:lnTo>
                  <a:lnTo>
                    <a:pt x="6729984" y="0"/>
                  </a:lnTo>
                  <a:lnTo>
                    <a:pt x="6757416" y="0"/>
                  </a:lnTo>
                  <a:lnTo>
                    <a:pt x="6757416" y="27432"/>
                  </a:lnTo>
                  <a:moveTo>
                    <a:pt x="6803136" y="27432"/>
                  </a:moveTo>
                  <a:lnTo>
                    <a:pt x="6784848" y="27432"/>
                  </a:lnTo>
                  <a:lnTo>
                    <a:pt x="6784848" y="0"/>
                  </a:lnTo>
                  <a:lnTo>
                    <a:pt x="6803136" y="0"/>
                  </a:lnTo>
                  <a:lnTo>
                    <a:pt x="6803136" y="27432"/>
                  </a:lnTo>
                  <a:moveTo>
                    <a:pt x="6858000" y="27432"/>
                  </a:moveTo>
                  <a:lnTo>
                    <a:pt x="6830568" y="27432"/>
                  </a:lnTo>
                  <a:lnTo>
                    <a:pt x="6830568" y="0"/>
                  </a:lnTo>
                  <a:lnTo>
                    <a:pt x="6858000" y="0"/>
                  </a:lnTo>
                  <a:lnTo>
                    <a:pt x="6858000" y="27432"/>
                  </a:lnTo>
                  <a:moveTo>
                    <a:pt x="6912864" y="27432"/>
                  </a:moveTo>
                  <a:lnTo>
                    <a:pt x="6885432" y="27432"/>
                  </a:lnTo>
                  <a:lnTo>
                    <a:pt x="6885432" y="0"/>
                  </a:lnTo>
                  <a:lnTo>
                    <a:pt x="6912864" y="0"/>
                  </a:lnTo>
                  <a:lnTo>
                    <a:pt x="6912864" y="27432"/>
                  </a:lnTo>
                  <a:moveTo>
                    <a:pt x="6958584" y="27432"/>
                  </a:moveTo>
                  <a:lnTo>
                    <a:pt x="6931152" y="27432"/>
                  </a:lnTo>
                  <a:lnTo>
                    <a:pt x="6931152" y="0"/>
                  </a:lnTo>
                  <a:lnTo>
                    <a:pt x="6958584" y="0"/>
                  </a:lnTo>
                  <a:lnTo>
                    <a:pt x="6958584" y="27432"/>
                  </a:lnTo>
                  <a:moveTo>
                    <a:pt x="7013448" y="27432"/>
                  </a:moveTo>
                  <a:lnTo>
                    <a:pt x="6986016" y="27432"/>
                  </a:lnTo>
                  <a:lnTo>
                    <a:pt x="6986016" y="0"/>
                  </a:lnTo>
                  <a:lnTo>
                    <a:pt x="7013448" y="0"/>
                  </a:lnTo>
                  <a:lnTo>
                    <a:pt x="7013448" y="27432"/>
                  </a:lnTo>
                  <a:moveTo>
                    <a:pt x="7059168" y="27432"/>
                  </a:moveTo>
                  <a:lnTo>
                    <a:pt x="7031736" y="27432"/>
                  </a:lnTo>
                  <a:lnTo>
                    <a:pt x="7031736" y="0"/>
                  </a:lnTo>
                  <a:lnTo>
                    <a:pt x="7059168" y="0"/>
                  </a:lnTo>
                  <a:lnTo>
                    <a:pt x="7059168" y="27432"/>
                  </a:lnTo>
                  <a:moveTo>
                    <a:pt x="7114032" y="27432"/>
                  </a:moveTo>
                  <a:lnTo>
                    <a:pt x="7086600" y="27432"/>
                  </a:lnTo>
                  <a:lnTo>
                    <a:pt x="7086600" y="0"/>
                  </a:lnTo>
                  <a:lnTo>
                    <a:pt x="7114032" y="0"/>
                  </a:lnTo>
                  <a:lnTo>
                    <a:pt x="7114032" y="27432"/>
                  </a:lnTo>
                  <a:moveTo>
                    <a:pt x="7159752" y="27432"/>
                  </a:moveTo>
                  <a:lnTo>
                    <a:pt x="7141464" y="27432"/>
                  </a:lnTo>
                  <a:lnTo>
                    <a:pt x="7141464" y="0"/>
                  </a:lnTo>
                  <a:lnTo>
                    <a:pt x="7159752" y="0"/>
                  </a:lnTo>
                  <a:lnTo>
                    <a:pt x="7159752" y="27432"/>
                  </a:lnTo>
                  <a:moveTo>
                    <a:pt x="7214616" y="27432"/>
                  </a:moveTo>
                  <a:lnTo>
                    <a:pt x="7187184" y="27432"/>
                  </a:lnTo>
                  <a:lnTo>
                    <a:pt x="7187184" y="0"/>
                  </a:lnTo>
                  <a:lnTo>
                    <a:pt x="7214616" y="0"/>
                  </a:lnTo>
                  <a:lnTo>
                    <a:pt x="7214616" y="27432"/>
                  </a:lnTo>
                  <a:moveTo>
                    <a:pt x="7260336" y="27432"/>
                  </a:moveTo>
                  <a:lnTo>
                    <a:pt x="7242048" y="27432"/>
                  </a:lnTo>
                  <a:lnTo>
                    <a:pt x="7242048" y="0"/>
                  </a:lnTo>
                  <a:lnTo>
                    <a:pt x="7260336" y="0"/>
                  </a:lnTo>
                  <a:lnTo>
                    <a:pt x="7260336" y="27432"/>
                  </a:lnTo>
                  <a:moveTo>
                    <a:pt x="7306056" y="27432"/>
                  </a:moveTo>
                  <a:lnTo>
                    <a:pt x="7287768" y="27432"/>
                  </a:lnTo>
                  <a:lnTo>
                    <a:pt x="7287768" y="0"/>
                  </a:lnTo>
                  <a:lnTo>
                    <a:pt x="7306056" y="0"/>
                  </a:lnTo>
                  <a:lnTo>
                    <a:pt x="7306056" y="27432"/>
                  </a:lnTo>
                  <a:moveTo>
                    <a:pt x="2258568" y="54864"/>
                  </a:moveTo>
                  <a:lnTo>
                    <a:pt x="2249424" y="73152"/>
                  </a:lnTo>
                  <a:lnTo>
                    <a:pt x="2231136" y="64008"/>
                  </a:lnTo>
                  <a:lnTo>
                    <a:pt x="2240280" y="36576"/>
                  </a:lnTo>
                  <a:lnTo>
                    <a:pt x="2258568" y="54864"/>
                  </a:lnTo>
                  <a:moveTo>
                    <a:pt x="2240280" y="91440"/>
                  </a:moveTo>
                  <a:lnTo>
                    <a:pt x="2231136" y="118872"/>
                  </a:lnTo>
                  <a:lnTo>
                    <a:pt x="2203704" y="109728"/>
                  </a:lnTo>
                  <a:lnTo>
                    <a:pt x="2212848" y="82296"/>
                  </a:lnTo>
                  <a:lnTo>
                    <a:pt x="2240280" y="91440"/>
                  </a:lnTo>
                  <a:moveTo>
                    <a:pt x="2221992" y="137160"/>
                  </a:moveTo>
                  <a:lnTo>
                    <a:pt x="2203704" y="164592"/>
                  </a:lnTo>
                  <a:lnTo>
                    <a:pt x="2185416" y="146304"/>
                  </a:lnTo>
                  <a:lnTo>
                    <a:pt x="2194560" y="128016"/>
                  </a:lnTo>
                  <a:lnTo>
                    <a:pt x="2221992" y="137160"/>
                  </a:lnTo>
                  <a:moveTo>
                    <a:pt x="2194560" y="182880"/>
                  </a:moveTo>
                  <a:lnTo>
                    <a:pt x="2185416" y="201168"/>
                  </a:lnTo>
                  <a:lnTo>
                    <a:pt x="2167128" y="192024"/>
                  </a:lnTo>
                  <a:lnTo>
                    <a:pt x="2176272" y="173736"/>
                  </a:lnTo>
                  <a:lnTo>
                    <a:pt x="2194560" y="182880"/>
                  </a:lnTo>
                  <a:moveTo>
                    <a:pt x="2176272" y="228600"/>
                  </a:moveTo>
                  <a:lnTo>
                    <a:pt x="2167128" y="246888"/>
                  </a:lnTo>
                  <a:lnTo>
                    <a:pt x="2139696" y="237744"/>
                  </a:lnTo>
                  <a:lnTo>
                    <a:pt x="2148840" y="210312"/>
                  </a:lnTo>
                  <a:lnTo>
                    <a:pt x="2176272" y="228600"/>
                  </a:lnTo>
                  <a:moveTo>
                    <a:pt x="2148840" y="274320"/>
                  </a:moveTo>
                  <a:lnTo>
                    <a:pt x="2139696" y="292608"/>
                  </a:lnTo>
                  <a:lnTo>
                    <a:pt x="2121408" y="283464"/>
                  </a:lnTo>
                  <a:lnTo>
                    <a:pt x="2130552" y="256032"/>
                  </a:lnTo>
                  <a:lnTo>
                    <a:pt x="2148840" y="274320"/>
                  </a:lnTo>
                  <a:moveTo>
                    <a:pt x="2130552" y="310896"/>
                  </a:moveTo>
                  <a:lnTo>
                    <a:pt x="2121408" y="338328"/>
                  </a:lnTo>
                  <a:lnTo>
                    <a:pt x="2093976" y="320040"/>
                  </a:lnTo>
                  <a:lnTo>
                    <a:pt x="2112264" y="301752"/>
                  </a:lnTo>
                  <a:lnTo>
                    <a:pt x="2130552" y="310896"/>
                  </a:lnTo>
                  <a:moveTo>
                    <a:pt x="2112264" y="356616"/>
                  </a:moveTo>
                  <a:lnTo>
                    <a:pt x="2093976" y="374904"/>
                  </a:lnTo>
                  <a:lnTo>
                    <a:pt x="2075688" y="365760"/>
                  </a:lnTo>
                  <a:lnTo>
                    <a:pt x="2084832" y="347472"/>
                  </a:lnTo>
                  <a:lnTo>
                    <a:pt x="2112264" y="356616"/>
                  </a:lnTo>
                  <a:moveTo>
                    <a:pt x="2084832" y="402336"/>
                  </a:moveTo>
                  <a:lnTo>
                    <a:pt x="2075688" y="420624"/>
                  </a:lnTo>
                  <a:lnTo>
                    <a:pt x="2057400" y="420624"/>
                  </a:lnTo>
                  <a:lnTo>
                    <a:pt x="2057400" y="393192"/>
                  </a:lnTo>
                  <a:lnTo>
                    <a:pt x="2066544" y="393192"/>
                  </a:lnTo>
                  <a:lnTo>
                    <a:pt x="2066544" y="393192"/>
                  </a:lnTo>
                  <a:lnTo>
                    <a:pt x="2084832" y="402336"/>
                  </a:lnTo>
                  <a:moveTo>
                    <a:pt x="9144" y="420624"/>
                  </a:moveTo>
                  <a:lnTo>
                    <a:pt x="0" y="420624"/>
                  </a:lnTo>
                  <a:lnTo>
                    <a:pt x="0" y="393192"/>
                  </a:lnTo>
                  <a:lnTo>
                    <a:pt x="9144" y="393192"/>
                  </a:lnTo>
                  <a:lnTo>
                    <a:pt x="9144" y="420624"/>
                  </a:lnTo>
                  <a:moveTo>
                    <a:pt x="64008" y="420624"/>
                  </a:moveTo>
                  <a:lnTo>
                    <a:pt x="36576" y="420624"/>
                  </a:lnTo>
                  <a:lnTo>
                    <a:pt x="36576" y="393192"/>
                  </a:lnTo>
                  <a:lnTo>
                    <a:pt x="64008" y="393192"/>
                  </a:lnTo>
                  <a:lnTo>
                    <a:pt x="64008" y="420624"/>
                  </a:lnTo>
                  <a:moveTo>
                    <a:pt x="109728" y="420624"/>
                  </a:moveTo>
                  <a:lnTo>
                    <a:pt x="91440" y="420624"/>
                  </a:lnTo>
                  <a:lnTo>
                    <a:pt x="91440" y="393192"/>
                  </a:lnTo>
                  <a:lnTo>
                    <a:pt x="109728" y="393192"/>
                  </a:lnTo>
                  <a:lnTo>
                    <a:pt x="109728" y="420624"/>
                  </a:lnTo>
                  <a:moveTo>
                    <a:pt x="164592" y="420624"/>
                  </a:moveTo>
                  <a:lnTo>
                    <a:pt x="137160" y="420624"/>
                  </a:lnTo>
                  <a:lnTo>
                    <a:pt x="137160" y="393192"/>
                  </a:lnTo>
                  <a:lnTo>
                    <a:pt x="164592" y="393192"/>
                  </a:lnTo>
                  <a:lnTo>
                    <a:pt x="164592" y="420624"/>
                  </a:lnTo>
                  <a:moveTo>
                    <a:pt x="210312" y="420624"/>
                  </a:moveTo>
                  <a:lnTo>
                    <a:pt x="192024" y="420624"/>
                  </a:lnTo>
                  <a:lnTo>
                    <a:pt x="192024" y="393192"/>
                  </a:lnTo>
                  <a:lnTo>
                    <a:pt x="210312" y="393192"/>
                  </a:lnTo>
                  <a:lnTo>
                    <a:pt x="210312" y="420624"/>
                  </a:lnTo>
                  <a:moveTo>
                    <a:pt x="265176" y="420624"/>
                  </a:moveTo>
                  <a:lnTo>
                    <a:pt x="237744" y="420624"/>
                  </a:lnTo>
                  <a:lnTo>
                    <a:pt x="237744" y="393192"/>
                  </a:lnTo>
                  <a:lnTo>
                    <a:pt x="265176" y="393192"/>
                  </a:lnTo>
                  <a:lnTo>
                    <a:pt x="265176" y="420624"/>
                  </a:lnTo>
                  <a:moveTo>
                    <a:pt x="320040" y="420624"/>
                  </a:moveTo>
                  <a:lnTo>
                    <a:pt x="292608" y="420624"/>
                  </a:lnTo>
                  <a:lnTo>
                    <a:pt x="292608" y="393192"/>
                  </a:lnTo>
                  <a:lnTo>
                    <a:pt x="320040" y="393192"/>
                  </a:lnTo>
                  <a:lnTo>
                    <a:pt x="320040" y="420624"/>
                  </a:lnTo>
                  <a:moveTo>
                    <a:pt x="365760" y="420624"/>
                  </a:moveTo>
                  <a:lnTo>
                    <a:pt x="338328" y="420624"/>
                  </a:lnTo>
                  <a:lnTo>
                    <a:pt x="338328" y="393192"/>
                  </a:lnTo>
                  <a:lnTo>
                    <a:pt x="365760" y="393192"/>
                  </a:lnTo>
                  <a:lnTo>
                    <a:pt x="365760" y="420624"/>
                  </a:lnTo>
                  <a:moveTo>
                    <a:pt x="420624" y="420624"/>
                  </a:moveTo>
                  <a:lnTo>
                    <a:pt x="393192" y="420624"/>
                  </a:lnTo>
                  <a:lnTo>
                    <a:pt x="393192" y="393192"/>
                  </a:lnTo>
                  <a:lnTo>
                    <a:pt x="420624" y="393192"/>
                  </a:lnTo>
                  <a:lnTo>
                    <a:pt x="420624" y="420624"/>
                  </a:lnTo>
                  <a:moveTo>
                    <a:pt x="466344" y="420624"/>
                  </a:moveTo>
                  <a:lnTo>
                    <a:pt x="438912" y="420624"/>
                  </a:lnTo>
                  <a:lnTo>
                    <a:pt x="438912" y="393192"/>
                  </a:lnTo>
                  <a:lnTo>
                    <a:pt x="466344" y="393192"/>
                  </a:lnTo>
                  <a:lnTo>
                    <a:pt x="466344" y="420624"/>
                  </a:lnTo>
                  <a:moveTo>
                    <a:pt x="521208" y="420624"/>
                  </a:moveTo>
                  <a:lnTo>
                    <a:pt x="493776" y="420624"/>
                  </a:lnTo>
                  <a:lnTo>
                    <a:pt x="493776" y="393192"/>
                  </a:lnTo>
                  <a:lnTo>
                    <a:pt x="521208" y="393192"/>
                  </a:lnTo>
                  <a:lnTo>
                    <a:pt x="521208" y="420624"/>
                  </a:lnTo>
                  <a:moveTo>
                    <a:pt x="566928" y="420624"/>
                  </a:moveTo>
                  <a:lnTo>
                    <a:pt x="539496" y="420624"/>
                  </a:lnTo>
                  <a:lnTo>
                    <a:pt x="539496" y="393192"/>
                  </a:lnTo>
                  <a:lnTo>
                    <a:pt x="566928" y="393192"/>
                  </a:lnTo>
                  <a:lnTo>
                    <a:pt x="566928" y="420624"/>
                  </a:lnTo>
                  <a:moveTo>
                    <a:pt x="621792" y="420624"/>
                  </a:moveTo>
                  <a:lnTo>
                    <a:pt x="594360" y="420624"/>
                  </a:lnTo>
                  <a:lnTo>
                    <a:pt x="594360" y="393192"/>
                  </a:lnTo>
                  <a:lnTo>
                    <a:pt x="621792" y="393192"/>
                  </a:lnTo>
                  <a:lnTo>
                    <a:pt x="621792" y="420624"/>
                  </a:lnTo>
                  <a:moveTo>
                    <a:pt x="667512" y="420624"/>
                  </a:moveTo>
                  <a:lnTo>
                    <a:pt x="640080" y="420624"/>
                  </a:lnTo>
                  <a:lnTo>
                    <a:pt x="640080" y="393192"/>
                  </a:lnTo>
                  <a:lnTo>
                    <a:pt x="667512" y="393192"/>
                  </a:lnTo>
                  <a:lnTo>
                    <a:pt x="667512" y="420624"/>
                  </a:lnTo>
                  <a:moveTo>
                    <a:pt x="722376" y="420624"/>
                  </a:moveTo>
                  <a:lnTo>
                    <a:pt x="694944" y="420624"/>
                  </a:lnTo>
                  <a:lnTo>
                    <a:pt x="694944" y="393192"/>
                  </a:lnTo>
                  <a:lnTo>
                    <a:pt x="722376" y="393192"/>
                  </a:lnTo>
                  <a:lnTo>
                    <a:pt x="722376" y="420624"/>
                  </a:lnTo>
                  <a:moveTo>
                    <a:pt x="768096" y="420624"/>
                  </a:moveTo>
                  <a:lnTo>
                    <a:pt x="740664" y="420624"/>
                  </a:lnTo>
                  <a:lnTo>
                    <a:pt x="740664" y="393192"/>
                  </a:lnTo>
                  <a:lnTo>
                    <a:pt x="768096" y="393192"/>
                  </a:lnTo>
                  <a:lnTo>
                    <a:pt x="768096" y="420624"/>
                  </a:lnTo>
                  <a:moveTo>
                    <a:pt x="822960" y="420624"/>
                  </a:moveTo>
                  <a:lnTo>
                    <a:pt x="795528" y="420624"/>
                  </a:lnTo>
                  <a:lnTo>
                    <a:pt x="795528" y="393192"/>
                  </a:lnTo>
                  <a:lnTo>
                    <a:pt x="822960" y="393192"/>
                  </a:lnTo>
                  <a:lnTo>
                    <a:pt x="822960" y="420624"/>
                  </a:lnTo>
                  <a:moveTo>
                    <a:pt x="868680" y="420624"/>
                  </a:moveTo>
                  <a:lnTo>
                    <a:pt x="841248" y="420624"/>
                  </a:lnTo>
                  <a:lnTo>
                    <a:pt x="841248" y="393192"/>
                  </a:lnTo>
                  <a:lnTo>
                    <a:pt x="868680" y="393192"/>
                  </a:lnTo>
                  <a:lnTo>
                    <a:pt x="868680" y="420624"/>
                  </a:lnTo>
                  <a:moveTo>
                    <a:pt x="923544" y="420624"/>
                  </a:moveTo>
                  <a:lnTo>
                    <a:pt x="896112" y="420624"/>
                  </a:lnTo>
                  <a:lnTo>
                    <a:pt x="896112" y="393192"/>
                  </a:lnTo>
                  <a:lnTo>
                    <a:pt x="923544" y="393192"/>
                  </a:lnTo>
                  <a:lnTo>
                    <a:pt x="923544" y="420624"/>
                  </a:lnTo>
                  <a:moveTo>
                    <a:pt x="969264" y="420624"/>
                  </a:moveTo>
                  <a:lnTo>
                    <a:pt x="950976" y="420624"/>
                  </a:lnTo>
                  <a:lnTo>
                    <a:pt x="950976" y="393192"/>
                  </a:lnTo>
                  <a:lnTo>
                    <a:pt x="969264" y="393192"/>
                  </a:lnTo>
                  <a:lnTo>
                    <a:pt x="969264" y="420624"/>
                  </a:lnTo>
                  <a:moveTo>
                    <a:pt x="1024128" y="420624"/>
                  </a:moveTo>
                  <a:lnTo>
                    <a:pt x="996696" y="420624"/>
                  </a:lnTo>
                  <a:lnTo>
                    <a:pt x="996696" y="393192"/>
                  </a:lnTo>
                  <a:lnTo>
                    <a:pt x="1024128" y="393192"/>
                  </a:lnTo>
                  <a:lnTo>
                    <a:pt x="1024128" y="420624"/>
                  </a:lnTo>
                  <a:moveTo>
                    <a:pt x="1069848" y="420624"/>
                  </a:moveTo>
                  <a:lnTo>
                    <a:pt x="1051560" y="420624"/>
                  </a:lnTo>
                  <a:lnTo>
                    <a:pt x="1051560" y="393192"/>
                  </a:lnTo>
                  <a:lnTo>
                    <a:pt x="1069848" y="393192"/>
                  </a:lnTo>
                  <a:lnTo>
                    <a:pt x="1069848" y="420624"/>
                  </a:lnTo>
                  <a:moveTo>
                    <a:pt x="1124712" y="420624"/>
                  </a:moveTo>
                  <a:lnTo>
                    <a:pt x="1097280" y="420624"/>
                  </a:lnTo>
                  <a:lnTo>
                    <a:pt x="1097280" y="393192"/>
                  </a:lnTo>
                  <a:lnTo>
                    <a:pt x="1124712" y="393192"/>
                  </a:lnTo>
                  <a:lnTo>
                    <a:pt x="1124712" y="420624"/>
                  </a:lnTo>
                  <a:moveTo>
                    <a:pt x="1170432" y="420624"/>
                  </a:moveTo>
                  <a:lnTo>
                    <a:pt x="1152144" y="420624"/>
                  </a:lnTo>
                  <a:lnTo>
                    <a:pt x="1152144" y="393192"/>
                  </a:lnTo>
                  <a:lnTo>
                    <a:pt x="1170432" y="393192"/>
                  </a:lnTo>
                  <a:lnTo>
                    <a:pt x="1170432" y="420624"/>
                  </a:lnTo>
                  <a:moveTo>
                    <a:pt x="1225296" y="420624"/>
                  </a:moveTo>
                  <a:lnTo>
                    <a:pt x="1197864" y="420624"/>
                  </a:lnTo>
                  <a:lnTo>
                    <a:pt x="1197864" y="393192"/>
                  </a:lnTo>
                  <a:lnTo>
                    <a:pt x="1225296" y="393192"/>
                  </a:lnTo>
                  <a:lnTo>
                    <a:pt x="1225296" y="420624"/>
                  </a:lnTo>
                  <a:moveTo>
                    <a:pt x="1271016" y="420624"/>
                  </a:moveTo>
                  <a:lnTo>
                    <a:pt x="1252728" y="420624"/>
                  </a:lnTo>
                  <a:lnTo>
                    <a:pt x="1252728" y="393192"/>
                  </a:lnTo>
                  <a:lnTo>
                    <a:pt x="1271016" y="393192"/>
                  </a:lnTo>
                  <a:lnTo>
                    <a:pt x="1271016" y="420624"/>
                  </a:lnTo>
                  <a:moveTo>
                    <a:pt x="1325880" y="420624"/>
                  </a:moveTo>
                  <a:lnTo>
                    <a:pt x="1298448" y="420624"/>
                  </a:lnTo>
                  <a:lnTo>
                    <a:pt x="1298448" y="393192"/>
                  </a:lnTo>
                  <a:lnTo>
                    <a:pt x="1325880" y="393192"/>
                  </a:lnTo>
                  <a:lnTo>
                    <a:pt x="1325880" y="420624"/>
                  </a:lnTo>
                  <a:moveTo>
                    <a:pt x="1371600" y="420624"/>
                  </a:moveTo>
                  <a:lnTo>
                    <a:pt x="1353312" y="420624"/>
                  </a:lnTo>
                  <a:lnTo>
                    <a:pt x="1353312" y="393192"/>
                  </a:lnTo>
                  <a:lnTo>
                    <a:pt x="1371600" y="393192"/>
                  </a:lnTo>
                  <a:lnTo>
                    <a:pt x="1371600" y="420624"/>
                  </a:lnTo>
                  <a:moveTo>
                    <a:pt x="1426464" y="420624"/>
                  </a:moveTo>
                  <a:lnTo>
                    <a:pt x="1399032" y="420624"/>
                  </a:lnTo>
                  <a:lnTo>
                    <a:pt x="1399032" y="393192"/>
                  </a:lnTo>
                  <a:lnTo>
                    <a:pt x="1426464" y="393192"/>
                  </a:lnTo>
                  <a:lnTo>
                    <a:pt x="1426464" y="420624"/>
                  </a:lnTo>
                  <a:moveTo>
                    <a:pt x="1481328" y="420624"/>
                  </a:moveTo>
                  <a:lnTo>
                    <a:pt x="1453896" y="420624"/>
                  </a:lnTo>
                  <a:lnTo>
                    <a:pt x="1453896" y="393192"/>
                  </a:lnTo>
                  <a:lnTo>
                    <a:pt x="1481328" y="393192"/>
                  </a:lnTo>
                  <a:lnTo>
                    <a:pt x="1481328" y="420624"/>
                  </a:lnTo>
                  <a:moveTo>
                    <a:pt x="1527048" y="420624"/>
                  </a:moveTo>
                  <a:lnTo>
                    <a:pt x="1499616" y="420624"/>
                  </a:lnTo>
                  <a:lnTo>
                    <a:pt x="1499616" y="393192"/>
                  </a:lnTo>
                  <a:lnTo>
                    <a:pt x="1527048" y="393192"/>
                  </a:lnTo>
                  <a:lnTo>
                    <a:pt x="1527048" y="420624"/>
                  </a:lnTo>
                  <a:moveTo>
                    <a:pt x="1581912" y="420624"/>
                  </a:moveTo>
                  <a:lnTo>
                    <a:pt x="1554480" y="420624"/>
                  </a:lnTo>
                  <a:lnTo>
                    <a:pt x="1554480" y="393192"/>
                  </a:lnTo>
                  <a:lnTo>
                    <a:pt x="1581912" y="393192"/>
                  </a:lnTo>
                  <a:lnTo>
                    <a:pt x="1581912" y="420624"/>
                  </a:lnTo>
                  <a:moveTo>
                    <a:pt x="1627632" y="420624"/>
                  </a:moveTo>
                  <a:lnTo>
                    <a:pt x="1600200" y="420624"/>
                  </a:lnTo>
                  <a:lnTo>
                    <a:pt x="1600200" y="393192"/>
                  </a:lnTo>
                  <a:lnTo>
                    <a:pt x="1627632" y="393192"/>
                  </a:lnTo>
                  <a:lnTo>
                    <a:pt x="1627632" y="420624"/>
                  </a:lnTo>
                  <a:moveTo>
                    <a:pt x="1682496" y="420624"/>
                  </a:moveTo>
                  <a:lnTo>
                    <a:pt x="1655064" y="420624"/>
                  </a:lnTo>
                  <a:lnTo>
                    <a:pt x="1655064" y="393192"/>
                  </a:lnTo>
                  <a:lnTo>
                    <a:pt x="1682496" y="393192"/>
                  </a:lnTo>
                  <a:lnTo>
                    <a:pt x="1682496" y="420624"/>
                  </a:lnTo>
                  <a:moveTo>
                    <a:pt x="1728216" y="420624"/>
                  </a:moveTo>
                  <a:lnTo>
                    <a:pt x="1700784" y="420624"/>
                  </a:lnTo>
                  <a:lnTo>
                    <a:pt x="1700784" y="393192"/>
                  </a:lnTo>
                  <a:lnTo>
                    <a:pt x="1728216" y="393192"/>
                  </a:lnTo>
                  <a:lnTo>
                    <a:pt x="1728216" y="420624"/>
                  </a:lnTo>
                  <a:moveTo>
                    <a:pt x="1783080" y="420624"/>
                  </a:moveTo>
                  <a:lnTo>
                    <a:pt x="1755648" y="420624"/>
                  </a:lnTo>
                  <a:lnTo>
                    <a:pt x="1755648" y="393192"/>
                  </a:lnTo>
                  <a:lnTo>
                    <a:pt x="1783080" y="393192"/>
                  </a:lnTo>
                  <a:lnTo>
                    <a:pt x="1783080" y="420624"/>
                  </a:lnTo>
                  <a:moveTo>
                    <a:pt x="1828800" y="420624"/>
                  </a:moveTo>
                  <a:lnTo>
                    <a:pt x="1801368" y="420624"/>
                  </a:lnTo>
                  <a:lnTo>
                    <a:pt x="1801368" y="393192"/>
                  </a:lnTo>
                  <a:lnTo>
                    <a:pt x="1828800" y="393192"/>
                  </a:lnTo>
                  <a:lnTo>
                    <a:pt x="1828800" y="420624"/>
                  </a:lnTo>
                  <a:moveTo>
                    <a:pt x="1883664" y="420624"/>
                  </a:moveTo>
                  <a:lnTo>
                    <a:pt x="1856232" y="420624"/>
                  </a:lnTo>
                  <a:lnTo>
                    <a:pt x="1856232" y="393192"/>
                  </a:lnTo>
                  <a:lnTo>
                    <a:pt x="1883664" y="393192"/>
                  </a:lnTo>
                  <a:lnTo>
                    <a:pt x="1883664" y="420624"/>
                  </a:lnTo>
                  <a:moveTo>
                    <a:pt x="1929384" y="420624"/>
                  </a:moveTo>
                  <a:lnTo>
                    <a:pt x="1901952" y="420624"/>
                  </a:lnTo>
                  <a:lnTo>
                    <a:pt x="1901952" y="393192"/>
                  </a:lnTo>
                  <a:lnTo>
                    <a:pt x="1929384" y="393192"/>
                  </a:lnTo>
                  <a:lnTo>
                    <a:pt x="1929384" y="420624"/>
                  </a:lnTo>
                  <a:moveTo>
                    <a:pt x="1984248" y="420624"/>
                  </a:moveTo>
                  <a:lnTo>
                    <a:pt x="1956816" y="420624"/>
                  </a:lnTo>
                  <a:lnTo>
                    <a:pt x="1956816" y="393192"/>
                  </a:lnTo>
                  <a:lnTo>
                    <a:pt x="1984248" y="393192"/>
                  </a:lnTo>
                  <a:lnTo>
                    <a:pt x="1984248" y="420624"/>
                  </a:lnTo>
                  <a:moveTo>
                    <a:pt x="2029968" y="420624"/>
                  </a:moveTo>
                  <a:lnTo>
                    <a:pt x="2002536" y="420624"/>
                  </a:lnTo>
                  <a:lnTo>
                    <a:pt x="2002536" y="393192"/>
                  </a:lnTo>
                  <a:lnTo>
                    <a:pt x="2029968" y="393192"/>
                  </a:lnTo>
                  <a:lnTo>
                    <a:pt x="2029968" y="420624"/>
                  </a:lnTo>
                </a:path>
              </a:pathLst>
            </a:custGeom>
            <a:gradFill>
              <a:gsLst>
                <a:gs pos="0">
                  <a:schemeClr val="accent2">
                    <a:lumMod val="20000"/>
                    <a:lumOff val="80000"/>
                  </a:schemeClr>
                </a:gs>
                <a:gs pos="100000">
                  <a:schemeClr val="accent2"/>
                </a:gs>
              </a:gsLst>
              <a:lin ang="108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11" name="对象3"/>
            <p:cNvSpPr/>
            <p:nvPr>
              <p:custDataLst>
                <p:tags r:id="rId3"/>
              </p:custDataLst>
            </p:nvPr>
          </p:nvSpPr>
          <p:spPr>
            <a:xfrm>
              <a:off x="3726" y="7624"/>
              <a:ext cx="12125" cy="662"/>
            </a:xfrm>
            <a:custGeom>
              <a:avLst/>
              <a:gdLst/>
              <a:ahLst/>
              <a:cxnLst/>
              <a:rect l="l" t="t" r="r" b="b"/>
              <a:pathLst>
                <a:path w="7699248" h="420624">
                  <a:moveTo>
                    <a:pt x="2660904" y="0"/>
                  </a:moveTo>
                  <a:lnTo>
                    <a:pt x="2679192" y="0"/>
                  </a:lnTo>
                  <a:lnTo>
                    <a:pt x="2679192" y="27432"/>
                  </a:lnTo>
                  <a:lnTo>
                    <a:pt x="2679192" y="27432"/>
                  </a:lnTo>
                  <a:lnTo>
                    <a:pt x="2670048" y="27432"/>
                  </a:lnTo>
                  <a:lnTo>
                    <a:pt x="2651760" y="18288"/>
                  </a:lnTo>
                  <a:lnTo>
                    <a:pt x="2660904" y="0"/>
                  </a:lnTo>
                  <a:moveTo>
                    <a:pt x="2734056" y="27432"/>
                  </a:moveTo>
                  <a:lnTo>
                    <a:pt x="2706624" y="27432"/>
                  </a:lnTo>
                  <a:lnTo>
                    <a:pt x="2706624" y="0"/>
                  </a:lnTo>
                  <a:lnTo>
                    <a:pt x="2734056" y="0"/>
                  </a:lnTo>
                  <a:lnTo>
                    <a:pt x="2734056" y="27432"/>
                  </a:lnTo>
                  <a:moveTo>
                    <a:pt x="2779776" y="27432"/>
                  </a:moveTo>
                  <a:lnTo>
                    <a:pt x="2752344" y="27432"/>
                  </a:lnTo>
                  <a:lnTo>
                    <a:pt x="2752344" y="0"/>
                  </a:lnTo>
                  <a:lnTo>
                    <a:pt x="2779776" y="0"/>
                  </a:lnTo>
                  <a:lnTo>
                    <a:pt x="2779776" y="27432"/>
                  </a:lnTo>
                  <a:moveTo>
                    <a:pt x="2834640" y="27432"/>
                  </a:moveTo>
                  <a:lnTo>
                    <a:pt x="2807208" y="27432"/>
                  </a:lnTo>
                  <a:lnTo>
                    <a:pt x="2807208" y="0"/>
                  </a:lnTo>
                  <a:lnTo>
                    <a:pt x="2834640" y="0"/>
                  </a:lnTo>
                  <a:lnTo>
                    <a:pt x="2834640" y="27432"/>
                  </a:lnTo>
                  <a:moveTo>
                    <a:pt x="2880360" y="27432"/>
                  </a:moveTo>
                  <a:lnTo>
                    <a:pt x="2862072" y="27432"/>
                  </a:lnTo>
                  <a:lnTo>
                    <a:pt x="2862072" y="0"/>
                  </a:lnTo>
                  <a:lnTo>
                    <a:pt x="2880360" y="0"/>
                  </a:lnTo>
                  <a:lnTo>
                    <a:pt x="2880360" y="27432"/>
                  </a:lnTo>
                  <a:moveTo>
                    <a:pt x="2935224" y="27432"/>
                  </a:moveTo>
                  <a:lnTo>
                    <a:pt x="2907792" y="27432"/>
                  </a:lnTo>
                  <a:lnTo>
                    <a:pt x="2907792" y="0"/>
                  </a:lnTo>
                  <a:lnTo>
                    <a:pt x="2935224" y="0"/>
                  </a:lnTo>
                  <a:lnTo>
                    <a:pt x="2935224" y="27432"/>
                  </a:lnTo>
                  <a:moveTo>
                    <a:pt x="2980944" y="27432"/>
                  </a:moveTo>
                  <a:lnTo>
                    <a:pt x="2962656" y="27432"/>
                  </a:lnTo>
                  <a:lnTo>
                    <a:pt x="2962656" y="0"/>
                  </a:lnTo>
                  <a:lnTo>
                    <a:pt x="2980944" y="0"/>
                  </a:lnTo>
                  <a:lnTo>
                    <a:pt x="2980944" y="27432"/>
                  </a:lnTo>
                  <a:moveTo>
                    <a:pt x="3035808" y="27432"/>
                  </a:moveTo>
                  <a:lnTo>
                    <a:pt x="3008376" y="27432"/>
                  </a:lnTo>
                  <a:lnTo>
                    <a:pt x="3008376" y="0"/>
                  </a:lnTo>
                  <a:lnTo>
                    <a:pt x="3035808" y="0"/>
                  </a:lnTo>
                  <a:lnTo>
                    <a:pt x="3035808" y="27432"/>
                  </a:lnTo>
                  <a:moveTo>
                    <a:pt x="3090672" y="27432"/>
                  </a:moveTo>
                  <a:lnTo>
                    <a:pt x="3063240" y="27432"/>
                  </a:lnTo>
                  <a:lnTo>
                    <a:pt x="3063240" y="0"/>
                  </a:lnTo>
                  <a:lnTo>
                    <a:pt x="3090672" y="0"/>
                  </a:lnTo>
                  <a:lnTo>
                    <a:pt x="3090672" y="27432"/>
                  </a:lnTo>
                  <a:moveTo>
                    <a:pt x="3136392" y="27432"/>
                  </a:moveTo>
                  <a:lnTo>
                    <a:pt x="3108960" y="27432"/>
                  </a:lnTo>
                  <a:lnTo>
                    <a:pt x="3108960" y="0"/>
                  </a:lnTo>
                  <a:lnTo>
                    <a:pt x="3136392" y="0"/>
                  </a:lnTo>
                  <a:lnTo>
                    <a:pt x="3136392" y="27432"/>
                  </a:lnTo>
                  <a:moveTo>
                    <a:pt x="3191256" y="27432"/>
                  </a:moveTo>
                  <a:lnTo>
                    <a:pt x="3163824" y="27432"/>
                  </a:lnTo>
                  <a:lnTo>
                    <a:pt x="3163824" y="0"/>
                  </a:lnTo>
                  <a:lnTo>
                    <a:pt x="3191256" y="0"/>
                  </a:lnTo>
                  <a:lnTo>
                    <a:pt x="3191256" y="27432"/>
                  </a:lnTo>
                  <a:moveTo>
                    <a:pt x="3236976" y="27432"/>
                  </a:moveTo>
                  <a:lnTo>
                    <a:pt x="3209544" y="27432"/>
                  </a:lnTo>
                  <a:lnTo>
                    <a:pt x="3209544" y="0"/>
                  </a:lnTo>
                  <a:lnTo>
                    <a:pt x="3236976" y="0"/>
                  </a:lnTo>
                  <a:lnTo>
                    <a:pt x="3236976" y="27432"/>
                  </a:lnTo>
                  <a:moveTo>
                    <a:pt x="3291840" y="27432"/>
                  </a:moveTo>
                  <a:lnTo>
                    <a:pt x="3264408" y="27432"/>
                  </a:lnTo>
                  <a:lnTo>
                    <a:pt x="3264408" y="0"/>
                  </a:lnTo>
                  <a:lnTo>
                    <a:pt x="3291840" y="0"/>
                  </a:lnTo>
                  <a:lnTo>
                    <a:pt x="3291840" y="27432"/>
                  </a:lnTo>
                  <a:moveTo>
                    <a:pt x="3337560" y="27432"/>
                  </a:moveTo>
                  <a:lnTo>
                    <a:pt x="3319272" y="27432"/>
                  </a:lnTo>
                  <a:lnTo>
                    <a:pt x="3319272" y="0"/>
                  </a:lnTo>
                  <a:lnTo>
                    <a:pt x="3337560" y="0"/>
                  </a:lnTo>
                  <a:lnTo>
                    <a:pt x="3337560" y="27432"/>
                  </a:lnTo>
                  <a:moveTo>
                    <a:pt x="3392424" y="27432"/>
                  </a:moveTo>
                  <a:lnTo>
                    <a:pt x="3364992" y="27432"/>
                  </a:lnTo>
                  <a:lnTo>
                    <a:pt x="3364992" y="0"/>
                  </a:lnTo>
                  <a:lnTo>
                    <a:pt x="3392424" y="0"/>
                  </a:lnTo>
                  <a:lnTo>
                    <a:pt x="3392424" y="27432"/>
                  </a:lnTo>
                  <a:moveTo>
                    <a:pt x="3438144" y="27432"/>
                  </a:moveTo>
                  <a:lnTo>
                    <a:pt x="3419856" y="27432"/>
                  </a:lnTo>
                  <a:lnTo>
                    <a:pt x="3419856" y="0"/>
                  </a:lnTo>
                  <a:lnTo>
                    <a:pt x="3438144" y="0"/>
                  </a:lnTo>
                  <a:lnTo>
                    <a:pt x="3438144" y="27432"/>
                  </a:lnTo>
                  <a:moveTo>
                    <a:pt x="3493008" y="27432"/>
                  </a:moveTo>
                  <a:lnTo>
                    <a:pt x="3465576" y="27432"/>
                  </a:lnTo>
                  <a:lnTo>
                    <a:pt x="3465576" y="0"/>
                  </a:lnTo>
                  <a:lnTo>
                    <a:pt x="3493008" y="0"/>
                  </a:lnTo>
                  <a:lnTo>
                    <a:pt x="3493008" y="27432"/>
                  </a:lnTo>
                  <a:moveTo>
                    <a:pt x="3547872" y="27432"/>
                  </a:moveTo>
                  <a:lnTo>
                    <a:pt x="3520440" y="27432"/>
                  </a:lnTo>
                  <a:lnTo>
                    <a:pt x="3520440" y="0"/>
                  </a:lnTo>
                  <a:lnTo>
                    <a:pt x="3547872" y="0"/>
                  </a:lnTo>
                  <a:lnTo>
                    <a:pt x="3547872" y="27432"/>
                  </a:lnTo>
                  <a:moveTo>
                    <a:pt x="3593592" y="27432"/>
                  </a:moveTo>
                  <a:lnTo>
                    <a:pt x="3566160" y="27432"/>
                  </a:lnTo>
                  <a:lnTo>
                    <a:pt x="3566160" y="0"/>
                  </a:lnTo>
                  <a:lnTo>
                    <a:pt x="3593592" y="0"/>
                  </a:lnTo>
                  <a:lnTo>
                    <a:pt x="3593592" y="27432"/>
                  </a:lnTo>
                  <a:moveTo>
                    <a:pt x="3648456" y="27432"/>
                  </a:moveTo>
                  <a:lnTo>
                    <a:pt x="3621024" y="27432"/>
                  </a:lnTo>
                  <a:lnTo>
                    <a:pt x="3621024" y="0"/>
                  </a:lnTo>
                  <a:lnTo>
                    <a:pt x="3648456" y="0"/>
                  </a:lnTo>
                  <a:lnTo>
                    <a:pt x="3648456" y="27432"/>
                  </a:lnTo>
                  <a:moveTo>
                    <a:pt x="3694176" y="27432"/>
                  </a:moveTo>
                  <a:lnTo>
                    <a:pt x="3675888" y="27432"/>
                  </a:lnTo>
                  <a:lnTo>
                    <a:pt x="3675888" y="0"/>
                  </a:lnTo>
                  <a:lnTo>
                    <a:pt x="3694176" y="0"/>
                  </a:lnTo>
                  <a:lnTo>
                    <a:pt x="3694176" y="27432"/>
                  </a:lnTo>
                  <a:moveTo>
                    <a:pt x="3749040" y="27432"/>
                  </a:moveTo>
                  <a:lnTo>
                    <a:pt x="3721608" y="27432"/>
                  </a:lnTo>
                  <a:lnTo>
                    <a:pt x="3721608" y="0"/>
                  </a:lnTo>
                  <a:lnTo>
                    <a:pt x="3749040" y="0"/>
                  </a:lnTo>
                  <a:lnTo>
                    <a:pt x="3749040" y="27432"/>
                  </a:lnTo>
                  <a:moveTo>
                    <a:pt x="3794760" y="27432"/>
                  </a:moveTo>
                  <a:lnTo>
                    <a:pt x="3776472" y="27432"/>
                  </a:lnTo>
                  <a:lnTo>
                    <a:pt x="3776472" y="0"/>
                  </a:lnTo>
                  <a:lnTo>
                    <a:pt x="3794760" y="0"/>
                  </a:lnTo>
                  <a:lnTo>
                    <a:pt x="3794760" y="27432"/>
                  </a:lnTo>
                  <a:moveTo>
                    <a:pt x="3849624" y="27432"/>
                  </a:moveTo>
                  <a:lnTo>
                    <a:pt x="3822192" y="27432"/>
                  </a:lnTo>
                  <a:lnTo>
                    <a:pt x="3822192" y="0"/>
                  </a:lnTo>
                  <a:lnTo>
                    <a:pt x="3849624" y="0"/>
                  </a:lnTo>
                  <a:lnTo>
                    <a:pt x="3849624" y="27432"/>
                  </a:lnTo>
                  <a:moveTo>
                    <a:pt x="3904488" y="27432"/>
                  </a:moveTo>
                  <a:lnTo>
                    <a:pt x="3877056" y="27432"/>
                  </a:lnTo>
                  <a:lnTo>
                    <a:pt x="3877056" y="0"/>
                  </a:lnTo>
                  <a:lnTo>
                    <a:pt x="3904488" y="0"/>
                  </a:lnTo>
                  <a:lnTo>
                    <a:pt x="3904488" y="27432"/>
                  </a:lnTo>
                  <a:moveTo>
                    <a:pt x="3950208" y="27432"/>
                  </a:moveTo>
                  <a:lnTo>
                    <a:pt x="3922776" y="27432"/>
                  </a:lnTo>
                  <a:lnTo>
                    <a:pt x="3922776" y="0"/>
                  </a:lnTo>
                  <a:lnTo>
                    <a:pt x="3950208" y="0"/>
                  </a:lnTo>
                  <a:lnTo>
                    <a:pt x="3950208" y="27432"/>
                  </a:lnTo>
                  <a:moveTo>
                    <a:pt x="4005072" y="27432"/>
                  </a:moveTo>
                  <a:lnTo>
                    <a:pt x="3977640" y="27432"/>
                  </a:lnTo>
                  <a:lnTo>
                    <a:pt x="3977640" y="0"/>
                  </a:lnTo>
                  <a:lnTo>
                    <a:pt x="4005072" y="0"/>
                  </a:lnTo>
                  <a:lnTo>
                    <a:pt x="4005072" y="27432"/>
                  </a:lnTo>
                  <a:moveTo>
                    <a:pt x="4050792" y="27432"/>
                  </a:moveTo>
                  <a:lnTo>
                    <a:pt x="4023360" y="27432"/>
                  </a:lnTo>
                  <a:lnTo>
                    <a:pt x="4023360" y="0"/>
                  </a:lnTo>
                  <a:lnTo>
                    <a:pt x="4050792" y="0"/>
                  </a:lnTo>
                  <a:lnTo>
                    <a:pt x="4050792" y="27432"/>
                  </a:lnTo>
                  <a:moveTo>
                    <a:pt x="4105656" y="27432"/>
                  </a:moveTo>
                  <a:lnTo>
                    <a:pt x="4078224" y="27432"/>
                  </a:lnTo>
                  <a:lnTo>
                    <a:pt x="4078224" y="0"/>
                  </a:lnTo>
                  <a:lnTo>
                    <a:pt x="4105656" y="0"/>
                  </a:lnTo>
                  <a:lnTo>
                    <a:pt x="4105656" y="27432"/>
                  </a:lnTo>
                  <a:moveTo>
                    <a:pt x="4151376" y="27432"/>
                  </a:moveTo>
                  <a:lnTo>
                    <a:pt x="4133088" y="27432"/>
                  </a:lnTo>
                  <a:lnTo>
                    <a:pt x="4133088" y="0"/>
                  </a:lnTo>
                  <a:lnTo>
                    <a:pt x="4151376" y="0"/>
                  </a:lnTo>
                  <a:lnTo>
                    <a:pt x="4151376" y="27432"/>
                  </a:lnTo>
                  <a:moveTo>
                    <a:pt x="4206240" y="27432"/>
                  </a:moveTo>
                  <a:lnTo>
                    <a:pt x="4178808" y="27432"/>
                  </a:lnTo>
                  <a:lnTo>
                    <a:pt x="4178808" y="0"/>
                  </a:lnTo>
                  <a:lnTo>
                    <a:pt x="4206240" y="0"/>
                  </a:lnTo>
                  <a:lnTo>
                    <a:pt x="4206240" y="27432"/>
                  </a:lnTo>
                  <a:moveTo>
                    <a:pt x="4251960" y="27432"/>
                  </a:moveTo>
                  <a:lnTo>
                    <a:pt x="4233672" y="27432"/>
                  </a:lnTo>
                  <a:lnTo>
                    <a:pt x="4233672" y="0"/>
                  </a:lnTo>
                  <a:lnTo>
                    <a:pt x="4251960" y="0"/>
                  </a:lnTo>
                  <a:lnTo>
                    <a:pt x="4251960" y="27432"/>
                  </a:lnTo>
                  <a:moveTo>
                    <a:pt x="4306824" y="27432"/>
                  </a:moveTo>
                  <a:lnTo>
                    <a:pt x="4279392" y="27432"/>
                  </a:lnTo>
                  <a:lnTo>
                    <a:pt x="4279392" y="0"/>
                  </a:lnTo>
                  <a:lnTo>
                    <a:pt x="4306824" y="0"/>
                  </a:lnTo>
                  <a:lnTo>
                    <a:pt x="4306824" y="27432"/>
                  </a:lnTo>
                  <a:moveTo>
                    <a:pt x="4361688" y="27432"/>
                  </a:moveTo>
                  <a:lnTo>
                    <a:pt x="4334256" y="27432"/>
                  </a:lnTo>
                  <a:lnTo>
                    <a:pt x="4334256" y="0"/>
                  </a:lnTo>
                  <a:lnTo>
                    <a:pt x="4361688" y="0"/>
                  </a:lnTo>
                  <a:lnTo>
                    <a:pt x="4361688" y="27432"/>
                  </a:lnTo>
                  <a:moveTo>
                    <a:pt x="4407408" y="27432"/>
                  </a:moveTo>
                  <a:lnTo>
                    <a:pt x="4379976" y="27432"/>
                  </a:lnTo>
                  <a:lnTo>
                    <a:pt x="4379976" y="0"/>
                  </a:lnTo>
                  <a:lnTo>
                    <a:pt x="4407408" y="0"/>
                  </a:lnTo>
                  <a:lnTo>
                    <a:pt x="4407408" y="27432"/>
                  </a:lnTo>
                  <a:moveTo>
                    <a:pt x="4462272" y="27432"/>
                  </a:moveTo>
                  <a:lnTo>
                    <a:pt x="4434840" y="27432"/>
                  </a:lnTo>
                  <a:lnTo>
                    <a:pt x="4434840" y="0"/>
                  </a:lnTo>
                  <a:lnTo>
                    <a:pt x="4462272" y="0"/>
                  </a:lnTo>
                  <a:lnTo>
                    <a:pt x="4462272" y="27432"/>
                  </a:lnTo>
                  <a:moveTo>
                    <a:pt x="4507992" y="27432"/>
                  </a:moveTo>
                  <a:lnTo>
                    <a:pt x="4489704" y="27432"/>
                  </a:lnTo>
                  <a:lnTo>
                    <a:pt x="4489704" y="0"/>
                  </a:lnTo>
                  <a:lnTo>
                    <a:pt x="4507992" y="0"/>
                  </a:lnTo>
                  <a:lnTo>
                    <a:pt x="4507992" y="27432"/>
                  </a:lnTo>
                  <a:moveTo>
                    <a:pt x="4562856" y="27432"/>
                  </a:moveTo>
                  <a:lnTo>
                    <a:pt x="4535424" y="27432"/>
                  </a:lnTo>
                  <a:lnTo>
                    <a:pt x="4535424" y="0"/>
                  </a:lnTo>
                  <a:lnTo>
                    <a:pt x="4562856" y="0"/>
                  </a:lnTo>
                  <a:lnTo>
                    <a:pt x="4562856" y="27432"/>
                  </a:lnTo>
                  <a:moveTo>
                    <a:pt x="4608576" y="27432"/>
                  </a:moveTo>
                  <a:lnTo>
                    <a:pt x="4590288" y="27432"/>
                  </a:lnTo>
                  <a:lnTo>
                    <a:pt x="4590288" y="0"/>
                  </a:lnTo>
                  <a:lnTo>
                    <a:pt x="4608576" y="0"/>
                  </a:lnTo>
                  <a:lnTo>
                    <a:pt x="4608576" y="27432"/>
                  </a:lnTo>
                  <a:moveTo>
                    <a:pt x="4663440" y="27432"/>
                  </a:moveTo>
                  <a:lnTo>
                    <a:pt x="4636008" y="27432"/>
                  </a:lnTo>
                  <a:lnTo>
                    <a:pt x="4636008" y="0"/>
                  </a:lnTo>
                  <a:lnTo>
                    <a:pt x="4663440" y="0"/>
                  </a:lnTo>
                  <a:lnTo>
                    <a:pt x="4663440" y="27432"/>
                  </a:lnTo>
                  <a:moveTo>
                    <a:pt x="4718304" y="27432"/>
                  </a:moveTo>
                  <a:lnTo>
                    <a:pt x="4690872" y="27432"/>
                  </a:lnTo>
                  <a:lnTo>
                    <a:pt x="4690872" y="0"/>
                  </a:lnTo>
                  <a:lnTo>
                    <a:pt x="4718304" y="0"/>
                  </a:lnTo>
                  <a:lnTo>
                    <a:pt x="4718304" y="27432"/>
                  </a:lnTo>
                  <a:moveTo>
                    <a:pt x="4764024" y="27432"/>
                  </a:moveTo>
                  <a:lnTo>
                    <a:pt x="4736592" y="27432"/>
                  </a:lnTo>
                  <a:lnTo>
                    <a:pt x="4736592" y="0"/>
                  </a:lnTo>
                  <a:lnTo>
                    <a:pt x="4764024" y="0"/>
                  </a:lnTo>
                  <a:lnTo>
                    <a:pt x="4764024" y="27432"/>
                  </a:lnTo>
                  <a:moveTo>
                    <a:pt x="4818888" y="27432"/>
                  </a:moveTo>
                  <a:lnTo>
                    <a:pt x="4791456" y="27432"/>
                  </a:lnTo>
                  <a:lnTo>
                    <a:pt x="4791456" y="0"/>
                  </a:lnTo>
                  <a:lnTo>
                    <a:pt x="4818888" y="0"/>
                  </a:lnTo>
                  <a:lnTo>
                    <a:pt x="4818888" y="27432"/>
                  </a:lnTo>
                  <a:moveTo>
                    <a:pt x="4864608" y="27432"/>
                  </a:moveTo>
                  <a:lnTo>
                    <a:pt x="4837176" y="27432"/>
                  </a:lnTo>
                  <a:lnTo>
                    <a:pt x="4837176" y="0"/>
                  </a:lnTo>
                  <a:lnTo>
                    <a:pt x="4864608" y="0"/>
                  </a:lnTo>
                  <a:lnTo>
                    <a:pt x="4864608" y="27432"/>
                  </a:lnTo>
                  <a:moveTo>
                    <a:pt x="4919472" y="27432"/>
                  </a:moveTo>
                  <a:lnTo>
                    <a:pt x="4892040" y="27432"/>
                  </a:lnTo>
                  <a:lnTo>
                    <a:pt x="4892040" y="0"/>
                  </a:lnTo>
                  <a:lnTo>
                    <a:pt x="4919472" y="0"/>
                  </a:lnTo>
                  <a:lnTo>
                    <a:pt x="4919472" y="27432"/>
                  </a:lnTo>
                  <a:moveTo>
                    <a:pt x="4965192" y="27432"/>
                  </a:moveTo>
                  <a:lnTo>
                    <a:pt x="4946904" y="27432"/>
                  </a:lnTo>
                  <a:lnTo>
                    <a:pt x="4946904" y="0"/>
                  </a:lnTo>
                  <a:lnTo>
                    <a:pt x="4965192" y="0"/>
                  </a:lnTo>
                  <a:lnTo>
                    <a:pt x="4965192" y="27432"/>
                  </a:lnTo>
                  <a:moveTo>
                    <a:pt x="5020056" y="27432"/>
                  </a:moveTo>
                  <a:lnTo>
                    <a:pt x="4992624" y="27432"/>
                  </a:lnTo>
                  <a:lnTo>
                    <a:pt x="4992624" y="0"/>
                  </a:lnTo>
                  <a:lnTo>
                    <a:pt x="5020056" y="0"/>
                  </a:lnTo>
                  <a:lnTo>
                    <a:pt x="5020056" y="27432"/>
                  </a:lnTo>
                  <a:moveTo>
                    <a:pt x="5065776" y="27432"/>
                  </a:moveTo>
                  <a:lnTo>
                    <a:pt x="5047488" y="27432"/>
                  </a:lnTo>
                  <a:lnTo>
                    <a:pt x="5047488" y="0"/>
                  </a:lnTo>
                  <a:lnTo>
                    <a:pt x="5065776" y="0"/>
                  </a:lnTo>
                  <a:lnTo>
                    <a:pt x="5065776" y="27432"/>
                  </a:lnTo>
                  <a:moveTo>
                    <a:pt x="5120640" y="27432"/>
                  </a:moveTo>
                  <a:lnTo>
                    <a:pt x="5093208" y="27432"/>
                  </a:lnTo>
                  <a:lnTo>
                    <a:pt x="5093208" y="0"/>
                  </a:lnTo>
                  <a:lnTo>
                    <a:pt x="5120640" y="0"/>
                  </a:lnTo>
                  <a:lnTo>
                    <a:pt x="5120640" y="27432"/>
                  </a:lnTo>
                  <a:moveTo>
                    <a:pt x="5175504" y="27432"/>
                  </a:moveTo>
                  <a:lnTo>
                    <a:pt x="5148072" y="27432"/>
                  </a:lnTo>
                  <a:lnTo>
                    <a:pt x="5148072" y="0"/>
                  </a:lnTo>
                  <a:lnTo>
                    <a:pt x="5175504" y="0"/>
                  </a:lnTo>
                  <a:lnTo>
                    <a:pt x="5175504" y="27432"/>
                  </a:lnTo>
                  <a:moveTo>
                    <a:pt x="5221224" y="27432"/>
                  </a:moveTo>
                  <a:lnTo>
                    <a:pt x="5193792" y="27432"/>
                  </a:lnTo>
                  <a:lnTo>
                    <a:pt x="5193792" y="0"/>
                  </a:lnTo>
                  <a:lnTo>
                    <a:pt x="5221224" y="0"/>
                  </a:lnTo>
                  <a:lnTo>
                    <a:pt x="5221224" y="27432"/>
                  </a:lnTo>
                  <a:moveTo>
                    <a:pt x="5276088" y="27432"/>
                  </a:moveTo>
                  <a:lnTo>
                    <a:pt x="5248656" y="27432"/>
                  </a:lnTo>
                  <a:lnTo>
                    <a:pt x="5248656" y="0"/>
                  </a:lnTo>
                  <a:lnTo>
                    <a:pt x="5276088" y="0"/>
                  </a:lnTo>
                  <a:lnTo>
                    <a:pt x="5276088" y="27432"/>
                  </a:lnTo>
                  <a:moveTo>
                    <a:pt x="5321808" y="27432"/>
                  </a:moveTo>
                  <a:lnTo>
                    <a:pt x="5303520" y="27432"/>
                  </a:lnTo>
                  <a:lnTo>
                    <a:pt x="5303520" y="0"/>
                  </a:lnTo>
                  <a:lnTo>
                    <a:pt x="5321808" y="0"/>
                  </a:lnTo>
                  <a:lnTo>
                    <a:pt x="5321808" y="27432"/>
                  </a:lnTo>
                  <a:moveTo>
                    <a:pt x="5376672" y="27432"/>
                  </a:moveTo>
                  <a:lnTo>
                    <a:pt x="5349240" y="27432"/>
                  </a:lnTo>
                  <a:lnTo>
                    <a:pt x="5349240" y="0"/>
                  </a:lnTo>
                  <a:lnTo>
                    <a:pt x="5376672" y="0"/>
                  </a:lnTo>
                  <a:lnTo>
                    <a:pt x="5376672" y="27432"/>
                  </a:lnTo>
                  <a:moveTo>
                    <a:pt x="5422392" y="27432"/>
                  </a:moveTo>
                  <a:lnTo>
                    <a:pt x="5404104" y="27432"/>
                  </a:lnTo>
                  <a:lnTo>
                    <a:pt x="5404104" y="0"/>
                  </a:lnTo>
                  <a:lnTo>
                    <a:pt x="5422392" y="0"/>
                  </a:lnTo>
                  <a:lnTo>
                    <a:pt x="5422392" y="27432"/>
                  </a:lnTo>
                  <a:moveTo>
                    <a:pt x="5477256" y="27432"/>
                  </a:moveTo>
                  <a:lnTo>
                    <a:pt x="5449824" y="27432"/>
                  </a:lnTo>
                  <a:lnTo>
                    <a:pt x="5449824" y="0"/>
                  </a:lnTo>
                  <a:lnTo>
                    <a:pt x="5477256" y="0"/>
                  </a:lnTo>
                  <a:lnTo>
                    <a:pt x="5477256" y="27432"/>
                  </a:lnTo>
                  <a:moveTo>
                    <a:pt x="5532120" y="27432"/>
                  </a:moveTo>
                  <a:lnTo>
                    <a:pt x="5504688" y="27432"/>
                  </a:lnTo>
                  <a:lnTo>
                    <a:pt x="5504688" y="0"/>
                  </a:lnTo>
                  <a:lnTo>
                    <a:pt x="5532120" y="0"/>
                  </a:lnTo>
                  <a:lnTo>
                    <a:pt x="5532120" y="27432"/>
                  </a:lnTo>
                  <a:moveTo>
                    <a:pt x="5577840" y="27432"/>
                  </a:moveTo>
                  <a:lnTo>
                    <a:pt x="5550408" y="27432"/>
                  </a:lnTo>
                  <a:lnTo>
                    <a:pt x="5550408" y="0"/>
                  </a:lnTo>
                  <a:lnTo>
                    <a:pt x="5577840" y="0"/>
                  </a:lnTo>
                  <a:lnTo>
                    <a:pt x="5577840" y="27432"/>
                  </a:lnTo>
                  <a:moveTo>
                    <a:pt x="5632704" y="27432"/>
                  </a:moveTo>
                  <a:lnTo>
                    <a:pt x="5605272" y="27432"/>
                  </a:lnTo>
                  <a:lnTo>
                    <a:pt x="5605272" y="0"/>
                  </a:lnTo>
                  <a:lnTo>
                    <a:pt x="5632704" y="0"/>
                  </a:lnTo>
                  <a:lnTo>
                    <a:pt x="5632704" y="27432"/>
                  </a:lnTo>
                  <a:moveTo>
                    <a:pt x="5678424" y="27432"/>
                  </a:moveTo>
                  <a:lnTo>
                    <a:pt x="5650992" y="27432"/>
                  </a:lnTo>
                  <a:lnTo>
                    <a:pt x="5650992" y="0"/>
                  </a:lnTo>
                  <a:lnTo>
                    <a:pt x="5678424" y="0"/>
                  </a:lnTo>
                  <a:lnTo>
                    <a:pt x="5678424" y="27432"/>
                  </a:lnTo>
                  <a:moveTo>
                    <a:pt x="5733288" y="27432"/>
                  </a:moveTo>
                  <a:lnTo>
                    <a:pt x="5705856" y="27432"/>
                  </a:lnTo>
                  <a:lnTo>
                    <a:pt x="5705856" y="0"/>
                  </a:lnTo>
                  <a:lnTo>
                    <a:pt x="5733288" y="0"/>
                  </a:lnTo>
                  <a:lnTo>
                    <a:pt x="5733288" y="27432"/>
                  </a:lnTo>
                  <a:moveTo>
                    <a:pt x="5779008" y="27432"/>
                  </a:moveTo>
                  <a:lnTo>
                    <a:pt x="5760720" y="27432"/>
                  </a:lnTo>
                  <a:lnTo>
                    <a:pt x="5760720" y="0"/>
                  </a:lnTo>
                  <a:lnTo>
                    <a:pt x="5779008" y="0"/>
                  </a:lnTo>
                  <a:lnTo>
                    <a:pt x="5779008" y="27432"/>
                  </a:lnTo>
                  <a:moveTo>
                    <a:pt x="5833872" y="27432"/>
                  </a:moveTo>
                  <a:lnTo>
                    <a:pt x="5806440" y="27432"/>
                  </a:lnTo>
                  <a:lnTo>
                    <a:pt x="5806440" y="0"/>
                  </a:lnTo>
                  <a:lnTo>
                    <a:pt x="5833872" y="0"/>
                  </a:lnTo>
                  <a:lnTo>
                    <a:pt x="5833872" y="27432"/>
                  </a:lnTo>
                  <a:moveTo>
                    <a:pt x="5888736" y="27432"/>
                  </a:moveTo>
                  <a:lnTo>
                    <a:pt x="5861304" y="27432"/>
                  </a:lnTo>
                  <a:lnTo>
                    <a:pt x="5861304" y="0"/>
                  </a:lnTo>
                  <a:lnTo>
                    <a:pt x="5888736" y="0"/>
                  </a:lnTo>
                  <a:lnTo>
                    <a:pt x="5888736" y="27432"/>
                  </a:lnTo>
                  <a:moveTo>
                    <a:pt x="5934456" y="27432"/>
                  </a:moveTo>
                  <a:lnTo>
                    <a:pt x="5907024" y="27432"/>
                  </a:lnTo>
                  <a:lnTo>
                    <a:pt x="5907024" y="0"/>
                  </a:lnTo>
                  <a:lnTo>
                    <a:pt x="5934456" y="0"/>
                  </a:lnTo>
                  <a:lnTo>
                    <a:pt x="5934456" y="27432"/>
                  </a:lnTo>
                  <a:moveTo>
                    <a:pt x="5989320" y="27432"/>
                  </a:moveTo>
                  <a:lnTo>
                    <a:pt x="5961888" y="27432"/>
                  </a:lnTo>
                  <a:lnTo>
                    <a:pt x="5961888" y="0"/>
                  </a:lnTo>
                  <a:lnTo>
                    <a:pt x="5989320" y="0"/>
                  </a:lnTo>
                  <a:lnTo>
                    <a:pt x="5989320" y="27432"/>
                  </a:lnTo>
                  <a:moveTo>
                    <a:pt x="6035040" y="27432"/>
                  </a:moveTo>
                  <a:lnTo>
                    <a:pt x="6007608" y="27432"/>
                  </a:lnTo>
                  <a:lnTo>
                    <a:pt x="6007608" y="0"/>
                  </a:lnTo>
                  <a:lnTo>
                    <a:pt x="6035040" y="0"/>
                  </a:lnTo>
                  <a:lnTo>
                    <a:pt x="6035040" y="27432"/>
                  </a:lnTo>
                  <a:moveTo>
                    <a:pt x="6089904" y="27432"/>
                  </a:moveTo>
                  <a:lnTo>
                    <a:pt x="6062472" y="27432"/>
                  </a:lnTo>
                  <a:lnTo>
                    <a:pt x="6062472" y="0"/>
                  </a:lnTo>
                  <a:lnTo>
                    <a:pt x="6089904" y="0"/>
                  </a:lnTo>
                  <a:lnTo>
                    <a:pt x="6089904" y="27432"/>
                  </a:lnTo>
                  <a:moveTo>
                    <a:pt x="6135624" y="27432"/>
                  </a:moveTo>
                  <a:lnTo>
                    <a:pt x="6117336" y="27432"/>
                  </a:lnTo>
                  <a:lnTo>
                    <a:pt x="6117336" y="0"/>
                  </a:lnTo>
                  <a:lnTo>
                    <a:pt x="6135624" y="0"/>
                  </a:lnTo>
                  <a:lnTo>
                    <a:pt x="6135624" y="27432"/>
                  </a:lnTo>
                  <a:moveTo>
                    <a:pt x="6190488" y="27432"/>
                  </a:moveTo>
                  <a:lnTo>
                    <a:pt x="6163056" y="27432"/>
                  </a:lnTo>
                  <a:lnTo>
                    <a:pt x="6163056" y="0"/>
                  </a:lnTo>
                  <a:lnTo>
                    <a:pt x="6190488" y="0"/>
                  </a:lnTo>
                  <a:lnTo>
                    <a:pt x="6190488" y="27432"/>
                  </a:lnTo>
                  <a:moveTo>
                    <a:pt x="6236208" y="27432"/>
                  </a:moveTo>
                  <a:lnTo>
                    <a:pt x="6217920" y="27432"/>
                  </a:lnTo>
                  <a:lnTo>
                    <a:pt x="6217920" y="0"/>
                  </a:lnTo>
                  <a:lnTo>
                    <a:pt x="6236208" y="0"/>
                  </a:lnTo>
                  <a:lnTo>
                    <a:pt x="6236208" y="27432"/>
                  </a:lnTo>
                  <a:moveTo>
                    <a:pt x="6291072" y="27432"/>
                  </a:moveTo>
                  <a:lnTo>
                    <a:pt x="6263640" y="27432"/>
                  </a:lnTo>
                  <a:lnTo>
                    <a:pt x="6263640" y="0"/>
                  </a:lnTo>
                  <a:lnTo>
                    <a:pt x="6291072" y="0"/>
                  </a:lnTo>
                  <a:lnTo>
                    <a:pt x="6291072" y="27432"/>
                  </a:lnTo>
                  <a:moveTo>
                    <a:pt x="6345936" y="27432"/>
                  </a:moveTo>
                  <a:lnTo>
                    <a:pt x="6318504" y="27432"/>
                  </a:lnTo>
                  <a:lnTo>
                    <a:pt x="6318504" y="0"/>
                  </a:lnTo>
                  <a:lnTo>
                    <a:pt x="6345936" y="0"/>
                  </a:lnTo>
                  <a:lnTo>
                    <a:pt x="6345936" y="27432"/>
                  </a:lnTo>
                  <a:moveTo>
                    <a:pt x="6391656" y="27432"/>
                  </a:moveTo>
                  <a:lnTo>
                    <a:pt x="6364224" y="27432"/>
                  </a:lnTo>
                  <a:lnTo>
                    <a:pt x="6364224" y="0"/>
                  </a:lnTo>
                  <a:lnTo>
                    <a:pt x="6391656" y="0"/>
                  </a:lnTo>
                  <a:lnTo>
                    <a:pt x="6391656" y="27432"/>
                  </a:lnTo>
                  <a:moveTo>
                    <a:pt x="6446520" y="27432"/>
                  </a:moveTo>
                  <a:lnTo>
                    <a:pt x="6419088" y="27432"/>
                  </a:lnTo>
                  <a:lnTo>
                    <a:pt x="6419088" y="0"/>
                  </a:lnTo>
                  <a:lnTo>
                    <a:pt x="6446520" y="0"/>
                  </a:lnTo>
                  <a:lnTo>
                    <a:pt x="6446520" y="27432"/>
                  </a:lnTo>
                  <a:moveTo>
                    <a:pt x="6492240" y="27432"/>
                  </a:moveTo>
                  <a:lnTo>
                    <a:pt x="6464808" y="27432"/>
                  </a:lnTo>
                  <a:lnTo>
                    <a:pt x="6464808" y="0"/>
                  </a:lnTo>
                  <a:lnTo>
                    <a:pt x="6492240" y="0"/>
                  </a:lnTo>
                  <a:lnTo>
                    <a:pt x="6492240" y="27432"/>
                  </a:lnTo>
                  <a:moveTo>
                    <a:pt x="6547104" y="27432"/>
                  </a:moveTo>
                  <a:lnTo>
                    <a:pt x="6519672" y="27432"/>
                  </a:lnTo>
                  <a:lnTo>
                    <a:pt x="6519672" y="0"/>
                  </a:lnTo>
                  <a:lnTo>
                    <a:pt x="6547104" y="0"/>
                  </a:lnTo>
                  <a:lnTo>
                    <a:pt x="6547104" y="27432"/>
                  </a:lnTo>
                  <a:moveTo>
                    <a:pt x="6592824" y="27432"/>
                  </a:moveTo>
                  <a:lnTo>
                    <a:pt x="6574536" y="27432"/>
                  </a:lnTo>
                  <a:lnTo>
                    <a:pt x="6574536" y="0"/>
                  </a:lnTo>
                  <a:lnTo>
                    <a:pt x="6592824" y="0"/>
                  </a:lnTo>
                  <a:lnTo>
                    <a:pt x="6592824" y="27432"/>
                  </a:lnTo>
                  <a:moveTo>
                    <a:pt x="6647688" y="27432"/>
                  </a:moveTo>
                  <a:lnTo>
                    <a:pt x="6620256" y="27432"/>
                  </a:lnTo>
                  <a:lnTo>
                    <a:pt x="6620256" y="0"/>
                  </a:lnTo>
                  <a:lnTo>
                    <a:pt x="6647688" y="0"/>
                  </a:lnTo>
                  <a:lnTo>
                    <a:pt x="6647688" y="27432"/>
                  </a:lnTo>
                  <a:moveTo>
                    <a:pt x="6702552" y="27432"/>
                  </a:moveTo>
                  <a:lnTo>
                    <a:pt x="6675120" y="27432"/>
                  </a:lnTo>
                  <a:lnTo>
                    <a:pt x="6675120" y="0"/>
                  </a:lnTo>
                  <a:lnTo>
                    <a:pt x="6702552" y="0"/>
                  </a:lnTo>
                  <a:lnTo>
                    <a:pt x="6702552" y="27432"/>
                  </a:lnTo>
                  <a:moveTo>
                    <a:pt x="6748272" y="27432"/>
                  </a:moveTo>
                  <a:lnTo>
                    <a:pt x="6720840" y="27432"/>
                  </a:lnTo>
                  <a:lnTo>
                    <a:pt x="6720840" y="0"/>
                  </a:lnTo>
                  <a:lnTo>
                    <a:pt x="6748272" y="0"/>
                  </a:lnTo>
                  <a:lnTo>
                    <a:pt x="6748272" y="27432"/>
                  </a:lnTo>
                  <a:moveTo>
                    <a:pt x="6803136" y="27432"/>
                  </a:moveTo>
                  <a:lnTo>
                    <a:pt x="6775704" y="27432"/>
                  </a:lnTo>
                  <a:lnTo>
                    <a:pt x="6775704" y="0"/>
                  </a:lnTo>
                  <a:lnTo>
                    <a:pt x="6803136" y="0"/>
                  </a:lnTo>
                  <a:lnTo>
                    <a:pt x="6803136" y="27432"/>
                  </a:lnTo>
                  <a:moveTo>
                    <a:pt x="6848856" y="27432"/>
                  </a:moveTo>
                  <a:lnTo>
                    <a:pt x="6821424" y="27432"/>
                  </a:lnTo>
                  <a:lnTo>
                    <a:pt x="6821424" y="0"/>
                  </a:lnTo>
                  <a:lnTo>
                    <a:pt x="6848856" y="0"/>
                  </a:lnTo>
                  <a:lnTo>
                    <a:pt x="6848856" y="27432"/>
                  </a:lnTo>
                  <a:moveTo>
                    <a:pt x="6903720" y="27432"/>
                  </a:moveTo>
                  <a:lnTo>
                    <a:pt x="6876288" y="27432"/>
                  </a:lnTo>
                  <a:lnTo>
                    <a:pt x="6876288" y="0"/>
                  </a:lnTo>
                  <a:lnTo>
                    <a:pt x="6903720" y="0"/>
                  </a:lnTo>
                  <a:lnTo>
                    <a:pt x="6903720" y="27432"/>
                  </a:lnTo>
                  <a:moveTo>
                    <a:pt x="6949440" y="27432"/>
                  </a:moveTo>
                  <a:lnTo>
                    <a:pt x="6931152" y="27432"/>
                  </a:lnTo>
                  <a:lnTo>
                    <a:pt x="6931152" y="0"/>
                  </a:lnTo>
                  <a:lnTo>
                    <a:pt x="6949440" y="0"/>
                  </a:lnTo>
                  <a:lnTo>
                    <a:pt x="6949440" y="27432"/>
                  </a:lnTo>
                  <a:moveTo>
                    <a:pt x="7004304" y="27432"/>
                  </a:moveTo>
                  <a:lnTo>
                    <a:pt x="6976872" y="27432"/>
                  </a:lnTo>
                  <a:lnTo>
                    <a:pt x="6976872" y="0"/>
                  </a:lnTo>
                  <a:lnTo>
                    <a:pt x="7004304" y="0"/>
                  </a:lnTo>
                  <a:lnTo>
                    <a:pt x="7004304" y="27432"/>
                  </a:lnTo>
                  <a:moveTo>
                    <a:pt x="7050024" y="27432"/>
                  </a:moveTo>
                  <a:lnTo>
                    <a:pt x="7031736" y="27432"/>
                  </a:lnTo>
                  <a:lnTo>
                    <a:pt x="7031736" y="0"/>
                  </a:lnTo>
                  <a:lnTo>
                    <a:pt x="7050024" y="0"/>
                  </a:lnTo>
                  <a:lnTo>
                    <a:pt x="7050024" y="27432"/>
                  </a:lnTo>
                  <a:moveTo>
                    <a:pt x="7104888" y="27432"/>
                  </a:moveTo>
                  <a:lnTo>
                    <a:pt x="7077456" y="27432"/>
                  </a:lnTo>
                  <a:lnTo>
                    <a:pt x="7077456" y="0"/>
                  </a:lnTo>
                  <a:lnTo>
                    <a:pt x="7104888" y="0"/>
                  </a:lnTo>
                  <a:lnTo>
                    <a:pt x="7104888" y="27432"/>
                  </a:lnTo>
                  <a:moveTo>
                    <a:pt x="7159752" y="27432"/>
                  </a:moveTo>
                  <a:lnTo>
                    <a:pt x="7132320" y="27432"/>
                  </a:lnTo>
                  <a:lnTo>
                    <a:pt x="7132320" y="0"/>
                  </a:lnTo>
                  <a:lnTo>
                    <a:pt x="7159752" y="0"/>
                  </a:lnTo>
                  <a:lnTo>
                    <a:pt x="7159752" y="27432"/>
                  </a:lnTo>
                  <a:moveTo>
                    <a:pt x="7205472" y="27432"/>
                  </a:moveTo>
                  <a:lnTo>
                    <a:pt x="7178040" y="27432"/>
                  </a:lnTo>
                  <a:lnTo>
                    <a:pt x="7178040" y="0"/>
                  </a:lnTo>
                  <a:lnTo>
                    <a:pt x="7205472" y="0"/>
                  </a:lnTo>
                  <a:lnTo>
                    <a:pt x="7205472" y="27432"/>
                  </a:lnTo>
                  <a:moveTo>
                    <a:pt x="7260336" y="27432"/>
                  </a:moveTo>
                  <a:lnTo>
                    <a:pt x="7232904" y="27432"/>
                  </a:lnTo>
                  <a:lnTo>
                    <a:pt x="7232904" y="0"/>
                  </a:lnTo>
                  <a:lnTo>
                    <a:pt x="7260336" y="0"/>
                  </a:lnTo>
                  <a:lnTo>
                    <a:pt x="7260336" y="27432"/>
                  </a:lnTo>
                  <a:moveTo>
                    <a:pt x="7306056" y="27432"/>
                  </a:moveTo>
                  <a:lnTo>
                    <a:pt x="7278624" y="27432"/>
                  </a:lnTo>
                  <a:lnTo>
                    <a:pt x="7278624" y="0"/>
                  </a:lnTo>
                  <a:lnTo>
                    <a:pt x="7306056" y="0"/>
                  </a:lnTo>
                  <a:lnTo>
                    <a:pt x="7306056" y="27432"/>
                  </a:lnTo>
                  <a:moveTo>
                    <a:pt x="7360920" y="27432"/>
                  </a:moveTo>
                  <a:lnTo>
                    <a:pt x="7333488" y="27432"/>
                  </a:lnTo>
                  <a:lnTo>
                    <a:pt x="7333488" y="0"/>
                  </a:lnTo>
                  <a:lnTo>
                    <a:pt x="7360920" y="0"/>
                  </a:lnTo>
                  <a:lnTo>
                    <a:pt x="7360920" y="27432"/>
                  </a:lnTo>
                  <a:moveTo>
                    <a:pt x="7406640" y="27432"/>
                  </a:moveTo>
                  <a:lnTo>
                    <a:pt x="7388352" y="27432"/>
                  </a:lnTo>
                  <a:lnTo>
                    <a:pt x="7388352" y="0"/>
                  </a:lnTo>
                  <a:lnTo>
                    <a:pt x="7406640" y="0"/>
                  </a:lnTo>
                  <a:lnTo>
                    <a:pt x="7406640" y="27432"/>
                  </a:lnTo>
                  <a:moveTo>
                    <a:pt x="7461504" y="27432"/>
                  </a:moveTo>
                  <a:lnTo>
                    <a:pt x="7434072" y="27432"/>
                  </a:lnTo>
                  <a:lnTo>
                    <a:pt x="7434072" y="0"/>
                  </a:lnTo>
                  <a:lnTo>
                    <a:pt x="7461504" y="0"/>
                  </a:lnTo>
                  <a:lnTo>
                    <a:pt x="7461504" y="27432"/>
                  </a:lnTo>
                  <a:moveTo>
                    <a:pt x="7516368" y="27432"/>
                  </a:moveTo>
                  <a:lnTo>
                    <a:pt x="7488936" y="27432"/>
                  </a:lnTo>
                  <a:lnTo>
                    <a:pt x="7488936" y="0"/>
                  </a:lnTo>
                  <a:lnTo>
                    <a:pt x="7516368" y="0"/>
                  </a:lnTo>
                  <a:lnTo>
                    <a:pt x="7516368" y="27432"/>
                  </a:lnTo>
                  <a:moveTo>
                    <a:pt x="7562088" y="27432"/>
                  </a:moveTo>
                  <a:lnTo>
                    <a:pt x="7534656" y="27432"/>
                  </a:lnTo>
                  <a:lnTo>
                    <a:pt x="7534656" y="0"/>
                  </a:lnTo>
                  <a:lnTo>
                    <a:pt x="7562088" y="0"/>
                  </a:lnTo>
                  <a:lnTo>
                    <a:pt x="7562088" y="27432"/>
                  </a:lnTo>
                  <a:moveTo>
                    <a:pt x="7616952" y="27432"/>
                  </a:moveTo>
                  <a:lnTo>
                    <a:pt x="7589520" y="27432"/>
                  </a:lnTo>
                  <a:lnTo>
                    <a:pt x="7589520" y="0"/>
                  </a:lnTo>
                  <a:lnTo>
                    <a:pt x="7616952" y="0"/>
                  </a:lnTo>
                  <a:lnTo>
                    <a:pt x="7616952" y="27432"/>
                  </a:lnTo>
                  <a:moveTo>
                    <a:pt x="7662672" y="27432"/>
                  </a:moveTo>
                  <a:lnTo>
                    <a:pt x="7635240" y="27432"/>
                  </a:lnTo>
                  <a:lnTo>
                    <a:pt x="7635240" y="0"/>
                  </a:lnTo>
                  <a:lnTo>
                    <a:pt x="7662672" y="0"/>
                  </a:lnTo>
                  <a:lnTo>
                    <a:pt x="7662672" y="27432"/>
                  </a:lnTo>
                  <a:moveTo>
                    <a:pt x="7699248" y="27432"/>
                  </a:moveTo>
                  <a:lnTo>
                    <a:pt x="7690104" y="27432"/>
                  </a:lnTo>
                  <a:lnTo>
                    <a:pt x="7690104" y="0"/>
                  </a:lnTo>
                  <a:lnTo>
                    <a:pt x="7699248" y="0"/>
                  </a:lnTo>
                  <a:lnTo>
                    <a:pt x="7699248" y="27432"/>
                  </a:lnTo>
                  <a:moveTo>
                    <a:pt x="2660904" y="54864"/>
                  </a:moveTo>
                  <a:lnTo>
                    <a:pt x="2651760" y="73152"/>
                  </a:lnTo>
                  <a:lnTo>
                    <a:pt x="2624328" y="64008"/>
                  </a:lnTo>
                  <a:lnTo>
                    <a:pt x="2642616" y="36576"/>
                  </a:lnTo>
                  <a:lnTo>
                    <a:pt x="2660904" y="54864"/>
                  </a:lnTo>
                  <a:moveTo>
                    <a:pt x="2642616" y="91440"/>
                  </a:moveTo>
                  <a:lnTo>
                    <a:pt x="2633472" y="118872"/>
                  </a:lnTo>
                  <a:lnTo>
                    <a:pt x="2606040" y="109728"/>
                  </a:lnTo>
                  <a:lnTo>
                    <a:pt x="2615184" y="82296"/>
                  </a:lnTo>
                  <a:lnTo>
                    <a:pt x="2642616" y="91440"/>
                  </a:lnTo>
                  <a:moveTo>
                    <a:pt x="2615184" y="137160"/>
                  </a:moveTo>
                  <a:lnTo>
                    <a:pt x="2606040" y="164592"/>
                  </a:lnTo>
                  <a:lnTo>
                    <a:pt x="2587752" y="146304"/>
                  </a:lnTo>
                  <a:lnTo>
                    <a:pt x="2596896" y="128016"/>
                  </a:lnTo>
                  <a:lnTo>
                    <a:pt x="2615184" y="137160"/>
                  </a:lnTo>
                  <a:moveTo>
                    <a:pt x="2596896" y="182880"/>
                  </a:moveTo>
                  <a:lnTo>
                    <a:pt x="2587752" y="201168"/>
                  </a:lnTo>
                  <a:lnTo>
                    <a:pt x="2560320" y="192024"/>
                  </a:lnTo>
                  <a:lnTo>
                    <a:pt x="2569464" y="173736"/>
                  </a:lnTo>
                  <a:lnTo>
                    <a:pt x="2596896" y="182880"/>
                  </a:lnTo>
                  <a:moveTo>
                    <a:pt x="2578608" y="228600"/>
                  </a:moveTo>
                  <a:lnTo>
                    <a:pt x="2560320" y="246888"/>
                  </a:lnTo>
                  <a:lnTo>
                    <a:pt x="2542032" y="237744"/>
                  </a:lnTo>
                  <a:lnTo>
                    <a:pt x="2551176" y="210312"/>
                  </a:lnTo>
                  <a:lnTo>
                    <a:pt x="2578608" y="228600"/>
                  </a:lnTo>
                  <a:moveTo>
                    <a:pt x="2551176" y="274320"/>
                  </a:moveTo>
                  <a:lnTo>
                    <a:pt x="2542032" y="292608"/>
                  </a:lnTo>
                  <a:lnTo>
                    <a:pt x="2514600" y="283464"/>
                  </a:lnTo>
                  <a:lnTo>
                    <a:pt x="2532888" y="256032"/>
                  </a:lnTo>
                  <a:lnTo>
                    <a:pt x="2551176" y="274320"/>
                  </a:lnTo>
                  <a:moveTo>
                    <a:pt x="2532888" y="310896"/>
                  </a:moveTo>
                  <a:lnTo>
                    <a:pt x="2523744" y="338328"/>
                  </a:lnTo>
                  <a:lnTo>
                    <a:pt x="2496312" y="320040"/>
                  </a:lnTo>
                  <a:lnTo>
                    <a:pt x="2505456" y="301752"/>
                  </a:lnTo>
                  <a:lnTo>
                    <a:pt x="2532888" y="310896"/>
                  </a:lnTo>
                  <a:moveTo>
                    <a:pt x="2505456" y="356616"/>
                  </a:moveTo>
                  <a:lnTo>
                    <a:pt x="2496312" y="374904"/>
                  </a:lnTo>
                  <a:lnTo>
                    <a:pt x="2478024" y="365760"/>
                  </a:lnTo>
                  <a:lnTo>
                    <a:pt x="2487168" y="347472"/>
                  </a:lnTo>
                  <a:lnTo>
                    <a:pt x="2505456" y="356616"/>
                  </a:lnTo>
                  <a:moveTo>
                    <a:pt x="2487168" y="402336"/>
                  </a:moveTo>
                  <a:lnTo>
                    <a:pt x="2478024" y="420624"/>
                  </a:lnTo>
                  <a:lnTo>
                    <a:pt x="2459736" y="420624"/>
                  </a:lnTo>
                  <a:lnTo>
                    <a:pt x="2459736" y="393192"/>
                  </a:lnTo>
                  <a:lnTo>
                    <a:pt x="2459736" y="393192"/>
                  </a:lnTo>
                  <a:lnTo>
                    <a:pt x="2459736" y="393192"/>
                  </a:lnTo>
                  <a:lnTo>
                    <a:pt x="2487168" y="402336"/>
                  </a:lnTo>
                  <a:moveTo>
                    <a:pt x="9144" y="420624"/>
                  </a:moveTo>
                  <a:lnTo>
                    <a:pt x="0" y="420624"/>
                  </a:lnTo>
                  <a:lnTo>
                    <a:pt x="0" y="393192"/>
                  </a:lnTo>
                  <a:lnTo>
                    <a:pt x="9144" y="393192"/>
                  </a:lnTo>
                  <a:lnTo>
                    <a:pt x="9144" y="420624"/>
                  </a:lnTo>
                  <a:moveTo>
                    <a:pt x="64008" y="420624"/>
                  </a:moveTo>
                  <a:lnTo>
                    <a:pt x="36576" y="420624"/>
                  </a:lnTo>
                  <a:lnTo>
                    <a:pt x="36576" y="393192"/>
                  </a:lnTo>
                  <a:lnTo>
                    <a:pt x="64008" y="393192"/>
                  </a:lnTo>
                  <a:lnTo>
                    <a:pt x="64008" y="420624"/>
                  </a:lnTo>
                  <a:moveTo>
                    <a:pt x="109728" y="420624"/>
                  </a:moveTo>
                  <a:lnTo>
                    <a:pt x="91440" y="420624"/>
                  </a:lnTo>
                  <a:lnTo>
                    <a:pt x="91440" y="393192"/>
                  </a:lnTo>
                  <a:lnTo>
                    <a:pt x="109728" y="393192"/>
                  </a:lnTo>
                  <a:lnTo>
                    <a:pt x="109728" y="420624"/>
                  </a:lnTo>
                  <a:moveTo>
                    <a:pt x="164592" y="420624"/>
                  </a:moveTo>
                  <a:lnTo>
                    <a:pt x="137160" y="420624"/>
                  </a:lnTo>
                  <a:lnTo>
                    <a:pt x="137160" y="393192"/>
                  </a:lnTo>
                  <a:lnTo>
                    <a:pt x="164592" y="393192"/>
                  </a:lnTo>
                  <a:lnTo>
                    <a:pt x="164592" y="420624"/>
                  </a:lnTo>
                  <a:moveTo>
                    <a:pt x="210312" y="420624"/>
                  </a:moveTo>
                  <a:lnTo>
                    <a:pt x="192024" y="420624"/>
                  </a:lnTo>
                  <a:lnTo>
                    <a:pt x="192024" y="393192"/>
                  </a:lnTo>
                  <a:lnTo>
                    <a:pt x="210312" y="393192"/>
                  </a:lnTo>
                  <a:lnTo>
                    <a:pt x="210312" y="420624"/>
                  </a:lnTo>
                  <a:moveTo>
                    <a:pt x="265176" y="420624"/>
                  </a:moveTo>
                  <a:lnTo>
                    <a:pt x="237744" y="420624"/>
                  </a:lnTo>
                  <a:lnTo>
                    <a:pt x="237744" y="393192"/>
                  </a:lnTo>
                  <a:lnTo>
                    <a:pt x="265176" y="393192"/>
                  </a:lnTo>
                  <a:lnTo>
                    <a:pt x="265176" y="420624"/>
                  </a:lnTo>
                  <a:moveTo>
                    <a:pt x="310896" y="420624"/>
                  </a:moveTo>
                  <a:lnTo>
                    <a:pt x="292608" y="420624"/>
                  </a:lnTo>
                  <a:lnTo>
                    <a:pt x="292608" y="393192"/>
                  </a:lnTo>
                  <a:lnTo>
                    <a:pt x="310896" y="393192"/>
                  </a:lnTo>
                  <a:lnTo>
                    <a:pt x="310896" y="420624"/>
                  </a:lnTo>
                  <a:moveTo>
                    <a:pt x="365760" y="420624"/>
                  </a:moveTo>
                  <a:lnTo>
                    <a:pt x="338328" y="420624"/>
                  </a:lnTo>
                  <a:lnTo>
                    <a:pt x="338328" y="393192"/>
                  </a:lnTo>
                  <a:lnTo>
                    <a:pt x="365760" y="393192"/>
                  </a:lnTo>
                  <a:lnTo>
                    <a:pt x="365760" y="420624"/>
                  </a:lnTo>
                  <a:moveTo>
                    <a:pt x="411480" y="420624"/>
                  </a:moveTo>
                  <a:lnTo>
                    <a:pt x="393192" y="420624"/>
                  </a:lnTo>
                  <a:lnTo>
                    <a:pt x="393192" y="393192"/>
                  </a:lnTo>
                  <a:lnTo>
                    <a:pt x="411480" y="393192"/>
                  </a:lnTo>
                  <a:lnTo>
                    <a:pt x="411480" y="420624"/>
                  </a:lnTo>
                  <a:moveTo>
                    <a:pt x="466344" y="420624"/>
                  </a:moveTo>
                  <a:lnTo>
                    <a:pt x="438912" y="420624"/>
                  </a:lnTo>
                  <a:lnTo>
                    <a:pt x="438912" y="393192"/>
                  </a:lnTo>
                  <a:lnTo>
                    <a:pt x="466344" y="393192"/>
                  </a:lnTo>
                  <a:lnTo>
                    <a:pt x="466344" y="420624"/>
                  </a:lnTo>
                  <a:moveTo>
                    <a:pt x="521208" y="420624"/>
                  </a:moveTo>
                  <a:lnTo>
                    <a:pt x="493776" y="420624"/>
                  </a:lnTo>
                  <a:lnTo>
                    <a:pt x="493776" y="393192"/>
                  </a:lnTo>
                  <a:lnTo>
                    <a:pt x="521208" y="393192"/>
                  </a:lnTo>
                  <a:lnTo>
                    <a:pt x="521208" y="420624"/>
                  </a:lnTo>
                  <a:moveTo>
                    <a:pt x="566928" y="420624"/>
                  </a:moveTo>
                  <a:lnTo>
                    <a:pt x="539496" y="420624"/>
                  </a:lnTo>
                  <a:lnTo>
                    <a:pt x="539496" y="393192"/>
                  </a:lnTo>
                  <a:lnTo>
                    <a:pt x="566928" y="393192"/>
                  </a:lnTo>
                  <a:lnTo>
                    <a:pt x="566928" y="420624"/>
                  </a:lnTo>
                  <a:moveTo>
                    <a:pt x="621792" y="420624"/>
                  </a:moveTo>
                  <a:lnTo>
                    <a:pt x="594360" y="420624"/>
                  </a:lnTo>
                  <a:lnTo>
                    <a:pt x="594360" y="393192"/>
                  </a:lnTo>
                  <a:lnTo>
                    <a:pt x="621792" y="393192"/>
                  </a:lnTo>
                  <a:lnTo>
                    <a:pt x="621792" y="420624"/>
                  </a:lnTo>
                  <a:moveTo>
                    <a:pt x="667512" y="420624"/>
                  </a:moveTo>
                  <a:lnTo>
                    <a:pt x="640080" y="420624"/>
                  </a:lnTo>
                  <a:lnTo>
                    <a:pt x="640080" y="393192"/>
                  </a:lnTo>
                  <a:lnTo>
                    <a:pt x="667512" y="393192"/>
                  </a:lnTo>
                  <a:lnTo>
                    <a:pt x="667512" y="420624"/>
                  </a:lnTo>
                  <a:moveTo>
                    <a:pt x="722376" y="420624"/>
                  </a:moveTo>
                  <a:lnTo>
                    <a:pt x="694944" y="420624"/>
                  </a:lnTo>
                  <a:lnTo>
                    <a:pt x="694944" y="393192"/>
                  </a:lnTo>
                  <a:lnTo>
                    <a:pt x="722376" y="393192"/>
                  </a:lnTo>
                  <a:lnTo>
                    <a:pt x="722376" y="420624"/>
                  </a:lnTo>
                  <a:moveTo>
                    <a:pt x="768096" y="420624"/>
                  </a:moveTo>
                  <a:lnTo>
                    <a:pt x="740664" y="420624"/>
                  </a:lnTo>
                  <a:lnTo>
                    <a:pt x="740664" y="393192"/>
                  </a:lnTo>
                  <a:lnTo>
                    <a:pt x="768096" y="393192"/>
                  </a:lnTo>
                  <a:lnTo>
                    <a:pt x="768096" y="420624"/>
                  </a:lnTo>
                  <a:moveTo>
                    <a:pt x="822960" y="420624"/>
                  </a:moveTo>
                  <a:lnTo>
                    <a:pt x="795528" y="420624"/>
                  </a:lnTo>
                  <a:lnTo>
                    <a:pt x="795528" y="393192"/>
                  </a:lnTo>
                  <a:lnTo>
                    <a:pt x="822960" y="393192"/>
                  </a:lnTo>
                  <a:lnTo>
                    <a:pt x="822960" y="420624"/>
                  </a:lnTo>
                  <a:moveTo>
                    <a:pt x="868680" y="420624"/>
                  </a:moveTo>
                  <a:lnTo>
                    <a:pt x="841248" y="420624"/>
                  </a:lnTo>
                  <a:lnTo>
                    <a:pt x="841248" y="393192"/>
                  </a:lnTo>
                  <a:lnTo>
                    <a:pt x="868680" y="393192"/>
                  </a:lnTo>
                  <a:lnTo>
                    <a:pt x="868680" y="420624"/>
                  </a:lnTo>
                  <a:moveTo>
                    <a:pt x="923544" y="420624"/>
                  </a:moveTo>
                  <a:lnTo>
                    <a:pt x="896112" y="420624"/>
                  </a:lnTo>
                  <a:lnTo>
                    <a:pt x="896112" y="393192"/>
                  </a:lnTo>
                  <a:lnTo>
                    <a:pt x="923544" y="393192"/>
                  </a:lnTo>
                  <a:lnTo>
                    <a:pt x="923544" y="420624"/>
                  </a:lnTo>
                  <a:moveTo>
                    <a:pt x="969264" y="420624"/>
                  </a:moveTo>
                  <a:lnTo>
                    <a:pt x="941832" y="420624"/>
                  </a:lnTo>
                  <a:lnTo>
                    <a:pt x="941832" y="393192"/>
                  </a:lnTo>
                  <a:lnTo>
                    <a:pt x="969264" y="393192"/>
                  </a:lnTo>
                  <a:lnTo>
                    <a:pt x="969264" y="420624"/>
                  </a:lnTo>
                  <a:moveTo>
                    <a:pt x="1024128" y="420624"/>
                  </a:moveTo>
                  <a:lnTo>
                    <a:pt x="996696" y="420624"/>
                  </a:lnTo>
                  <a:lnTo>
                    <a:pt x="996696" y="393192"/>
                  </a:lnTo>
                  <a:lnTo>
                    <a:pt x="1024128" y="393192"/>
                  </a:lnTo>
                  <a:lnTo>
                    <a:pt x="1024128" y="420624"/>
                  </a:lnTo>
                  <a:moveTo>
                    <a:pt x="1069848" y="420624"/>
                  </a:moveTo>
                  <a:lnTo>
                    <a:pt x="1042416" y="420624"/>
                  </a:lnTo>
                  <a:lnTo>
                    <a:pt x="1042416" y="393192"/>
                  </a:lnTo>
                  <a:lnTo>
                    <a:pt x="1069848" y="393192"/>
                  </a:lnTo>
                  <a:lnTo>
                    <a:pt x="1069848" y="420624"/>
                  </a:lnTo>
                  <a:moveTo>
                    <a:pt x="1124712" y="420624"/>
                  </a:moveTo>
                  <a:lnTo>
                    <a:pt x="1097280" y="420624"/>
                  </a:lnTo>
                  <a:lnTo>
                    <a:pt x="1097280" y="393192"/>
                  </a:lnTo>
                  <a:lnTo>
                    <a:pt x="1124712" y="393192"/>
                  </a:lnTo>
                  <a:lnTo>
                    <a:pt x="1124712" y="420624"/>
                  </a:lnTo>
                  <a:moveTo>
                    <a:pt x="1170432" y="420624"/>
                  </a:moveTo>
                  <a:lnTo>
                    <a:pt x="1143000" y="420624"/>
                  </a:lnTo>
                  <a:lnTo>
                    <a:pt x="1143000" y="393192"/>
                  </a:lnTo>
                  <a:lnTo>
                    <a:pt x="1170432" y="393192"/>
                  </a:lnTo>
                  <a:lnTo>
                    <a:pt x="1170432" y="420624"/>
                  </a:lnTo>
                  <a:moveTo>
                    <a:pt x="1225296" y="420624"/>
                  </a:moveTo>
                  <a:lnTo>
                    <a:pt x="1197864" y="420624"/>
                  </a:lnTo>
                  <a:lnTo>
                    <a:pt x="1197864" y="393192"/>
                  </a:lnTo>
                  <a:lnTo>
                    <a:pt x="1225296" y="393192"/>
                  </a:lnTo>
                  <a:lnTo>
                    <a:pt x="1225296" y="420624"/>
                  </a:lnTo>
                  <a:moveTo>
                    <a:pt x="1271016" y="420624"/>
                  </a:moveTo>
                  <a:lnTo>
                    <a:pt x="1243584" y="420624"/>
                  </a:lnTo>
                  <a:lnTo>
                    <a:pt x="1243584" y="393192"/>
                  </a:lnTo>
                  <a:lnTo>
                    <a:pt x="1271016" y="393192"/>
                  </a:lnTo>
                  <a:lnTo>
                    <a:pt x="1271016" y="420624"/>
                  </a:lnTo>
                  <a:moveTo>
                    <a:pt x="1325880" y="420624"/>
                  </a:moveTo>
                  <a:lnTo>
                    <a:pt x="1298448" y="420624"/>
                  </a:lnTo>
                  <a:lnTo>
                    <a:pt x="1298448" y="393192"/>
                  </a:lnTo>
                  <a:lnTo>
                    <a:pt x="1325880" y="393192"/>
                  </a:lnTo>
                  <a:lnTo>
                    <a:pt x="1325880" y="420624"/>
                  </a:lnTo>
                  <a:moveTo>
                    <a:pt x="1371600" y="420624"/>
                  </a:moveTo>
                  <a:lnTo>
                    <a:pt x="1344168" y="420624"/>
                  </a:lnTo>
                  <a:lnTo>
                    <a:pt x="1344168" y="393192"/>
                  </a:lnTo>
                  <a:lnTo>
                    <a:pt x="1371600" y="393192"/>
                  </a:lnTo>
                  <a:lnTo>
                    <a:pt x="1371600" y="420624"/>
                  </a:lnTo>
                  <a:moveTo>
                    <a:pt x="1426464" y="420624"/>
                  </a:moveTo>
                  <a:lnTo>
                    <a:pt x="1399032" y="420624"/>
                  </a:lnTo>
                  <a:lnTo>
                    <a:pt x="1399032" y="393192"/>
                  </a:lnTo>
                  <a:lnTo>
                    <a:pt x="1426464" y="393192"/>
                  </a:lnTo>
                  <a:lnTo>
                    <a:pt x="1426464" y="420624"/>
                  </a:lnTo>
                  <a:moveTo>
                    <a:pt x="1472184" y="420624"/>
                  </a:moveTo>
                  <a:lnTo>
                    <a:pt x="1453896" y="420624"/>
                  </a:lnTo>
                  <a:lnTo>
                    <a:pt x="1453896" y="393192"/>
                  </a:lnTo>
                  <a:lnTo>
                    <a:pt x="1472184" y="393192"/>
                  </a:lnTo>
                  <a:lnTo>
                    <a:pt x="1472184" y="420624"/>
                  </a:lnTo>
                  <a:moveTo>
                    <a:pt x="1527048" y="420624"/>
                  </a:moveTo>
                  <a:lnTo>
                    <a:pt x="1499616" y="420624"/>
                  </a:lnTo>
                  <a:lnTo>
                    <a:pt x="1499616" y="393192"/>
                  </a:lnTo>
                  <a:lnTo>
                    <a:pt x="1527048" y="393192"/>
                  </a:lnTo>
                  <a:lnTo>
                    <a:pt x="1527048" y="420624"/>
                  </a:lnTo>
                  <a:moveTo>
                    <a:pt x="1572768" y="420624"/>
                  </a:moveTo>
                  <a:lnTo>
                    <a:pt x="1554480" y="420624"/>
                  </a:lnTo>
                  <a:lnTo>
                    <a:pt x="1554480" y="393192"/>
                  </a:lnTo>
                  <a:lnTo>
                    <a:pt x="1572768" y="393192"/>
                  </a:lnTo>
                  <a:lnTo>
                    <a:pt x="1572768" y="420624"/>
                  </a:lnTo>
                  <a:moveTo>
                    <a:pt x="1627632" y="420624"/>
                  </a:moveTo>
                  <a:lnTo>
                    <a:pt x="1600200" y="420624"/>
                  </a:lnTo>
                  <a:lnTo>
                    <a:pt x="1600200" y="393192"/>
                  </a:lnTo>
                  <a:lnTo>
                    <a:pt x="1627632" y="393192"/>
                  </a:lnTo>
                  <a:lnTo>
                    <a:pt x="1627632" y="420624"/>
                  </a:lnTo>
                  <a:moveTo>
                    <a:pt x="1673352" y="420624"/>
                  </a:moveTo>
                  <a:lnTo>
                    <a:pt x="1655064" y="420624"/>
                  </a:lnTo>
                  <a:lnTo>
                    <a:pt x="1655064" y="393192"/>
                  </a:lnTo>
                  <a:lnTo>
                    <a:pt x="1673352" y="393192"/>
                  </a:lnTo>
                  <a:lnTo>
                    <a:pt x="1673352" y="420624"/>
                  </a:lnTo>
                  <a:moveTo>
                    <a:pt x="1728216" y="420624"/>
                  </a:moveTo>
                  <a:lnTo>
                    <a:pt x="1700784" y="420624"/>
                  </a:lnTo>
                  <a:lnTo>
                    <a:pt x="1700784" y="393192"/>
                  </a:lnTo>
                  <a:lnTo>
                    <a:pt x="1728216" y="393192"/>
                  </a:lnTo>
                  <a:lnTo>
                    <a:pt x="1728216" y="420624"/>
                  </a:lnTo>
                  <a:moveTo>
                    <a:pt x="1773936" y="420624"/>
                  </a:moveTo>
                  <a:lnTo>
                    <a:pt x="1755648" y="420624"/>
                  </a:lnTo>
                  <a:lnTo>
                    <a:pt x="1755648" y="393192"/>
                  </a:lnTo>
                  <a:lnTo>
                    <a:pt x="1773936" y="393192"/>
                  </a:lnTo>
                  <a:lnTo>
                    <a:pt x="1773936" y="420624"/>
                  </a:lnTo>
                  <a:moveTo>
                    <a:pt x="1828800" y="420624"/>
                  </a:moveTo>
                  <a:lnTo>
                    <a:pt x="1801368" y="420624"/>
                  </a:lnTo>
                  <a:lnTo>
                    <a:pt x="1801368" y="393192"/>
                  </a:lnTo>
                  <a:lnTo>
                    <a:pt x="1828800" y="393192"/>
                  </a:lnTo>
                  <a:lnTo>
                    <a:pt x="1828800" y="420624"/>
                  </a:lnTo>
                  <a:moveTo>
                    <a:pt x="1874520" y="420624"/>
                  </a:moveTo>
                  <a:lnTo>
                    <a:pt x="1856232" y="420624"/>
                  </a:lnTo>
                  <a:lnTo>
                    <a:pt x="1856232" y="393192"/>
                  </a:lnTo>
                  <a:lnTo>
                    <a:pt x="1874520" y="393192"/>
                  </a:lnTo>
                  <a:lnTo>
                    <a:pt x="1874520" y="420624"/>
                  </a:lnTo>
                  <a:moveTo>
                    <a:pt x="1929384" y="420624"/>
                  </a:moveTo>
                  <a:lnTo>
                    <a:pt x="1901952" y="420624"/>
                  </a:lnTo>
                  <a:lnTo>
                    <a:pt x="1901952" y="393192"/>
                  </a:lnTo>
                  <a:lnTo>
                    <a:pt x="1929384" y="393192"/>
                  </a:lnTo>
                  <a:lnTo>
                    <a:pt x="1929384" y="420624"/>
                  </a:lnTo>
                  <a:moveTo>
                    <a:pt x="1975104" y="420624"/>
                  </a:moveTo>
                  <a:lnTo>
                    <a:pt x="1956816" y="420624"/>
                  </a:lnTo>
                  <a:lnTo>
                    <a:pt x="1956816" y="393192"/>
                  </a:lnTo>
                  <a:lnTo>
                    <a:pt x="1975104" y="393192"/>
                  </a:lnTo>
                  <a:lnTo>
                    <a:pt x="1975104" y="420624"/>
                  </a:lnTo>
                  <a:moveTo>
                    <a:pt x="2029968" y="420624"/>
                  </a:moveTo>
                  <a:lnTo>
                    <a:pt x="2002536" y="420624"/>
                  </a:lnTo>
                  <a:lnTo>
                    <a:pt x="2002536" y="393192"/>
                  </a:lnTo>
                  <a:lnTo>
                    <a:pt x="2029968" y="393192"/>
                  </a:lnTo>
                  <a:lnTo>
                    <a:pt x="2029968" y="420624"/>
                  </a:lnTo>
                  <a:moveTo>
                    <a:pt x="2075688" y="420624"/>
                  </a:moveTo>
                  <a:lnTo>
                    <a:pt x="2057400" y="420624"/>
                  </a:lnTo>
                  <a:lnTo>
                    <a:pt x="2057400" y="393192"/>
                  </a:lnTo>
                  <a:lnTo>
                    <a:pt x="2075688" y="393192"/>
                  </a:lnTo>
                  <a:lnTo>
                    <a:pt x="2075688" y="420624"/>
                  </a:lnTo>
                  <a:moveTo>
                    <a:pt x="2130552" y="420624"/>
                  </a:moveTo>
                  <a:lnTo>
                    <a:pt x="2103120" y="420624"/>
                  </a:lnTo>
                  <a:lnTo>
                    <a:pt x="2103120" y="393192"/>
                  </a:lnTo>
                  <a:lnTo>
                    <a:pt x="2130552" y="393192"/>
                  </a:lnTo>
                  <a:lnTo>
                    <a:pt x="2130552" y="420624"/>
                  </a:lnTo>
                  <a:moveTo>
                    <a:pt x="2176272" y="420624"/>
                  </a:moveTo>
                  <a:lnTo>
                    <a:pt x="2157984" y="420624"/>
                  </a:lnTo>
                  <a:lnTo>
                    <a:pt x="2157984" y="393192"/>
                  </a:lnTo>
                  <a:lnTo>
                    <a:pt x="2176272" y="393192"/>
                  </a:lnTo>
                  <a:lnTo>
                    <a:pt x="2176272" y="420624"/>
                  </a:lnTo>
                  <a:moveTo>
                    <a:pt x="2231136" y="420624"/>
                  </a:moveTo>
                  <a:lnTo>
                    <a:pt x="2203704" y="420624"/>
                  </a:lnTo>
                  <a:lnTo>
                    <a:pt x="2203704" y="393192"/>
                  </a:lnTo>
                  <a:lnTo>
                    <a:pt x="2231136" y="393192"/>
                  </a:lnTo>
                  <a:lnTo>
                    <a:pt x="2231136" y="420624"/>
                  </a:lnTo>
                  <a:moveTo>
                    <a:pt x="2276856" y="420624"/>
                  </a:moveTo>
                  <a:lnTo>
                    <a:pt x="2258568" y="420624"/>
                  </a:lnTo>
                  <a:lnTo>
                    <a:pt x="2258568" y="393192"/>
                  </a:lnTo>
                  <a:lnTo>
                    <a:pt x="2276856" y="393192"/>
                  </a:lnTo>
                  <a:lnTo>
                    <a:pt x="2276856" y="420624"/>
                  </a:lnTo>
                  <a:moveTo>
                    <a:pt x="2331720" y="420624"/>
                  </a:moveTo>
                  <a:lnTo>
                    <a:pt x="2304288" y="420624"/>
                  </a:lnTo>
                  <a:lnTo>
                    <a:pt x="2304288" y="393192"/>
                  </a:lnTo>
                  <a:lnTo>
                    <a:pt x="2331720" y="393192"/>
                  </a:lnTo>
                  <a:lnTo>
                    <a:pt x="2331720" y="420624"/>
                  </a:lnTo>
                  <a:moveTo>
                    <a:pt x="2377440" y="420624"/>
                  </a:moveTo>
                  <a:lnTo>
                    <a:pt x="2359152" y="420624"/>
                  </a:lnTo>
                  <a:lnTo>
                    <a:pt x="2359152" y="393192"/>
                  </a:lnTo>
                  <a:lnTo>
                    <a:pt x="2377440" y="393192"/>
                  </a:lnTo>
                  <a:lnTo>
                    <a:pt x="2377440" y="420624"/>
                  </a:lnTo>
                  <a:moveTo>
                    <a:pt x="2432304" y="420624"/>
                  </a:moveTo>
                  <a:lnTo>
                    <a:pt x="2404872" y="420624"/>
                  </a:lnTo>
                  <a:lnTo>
                    <a:pt x="2404872" y="393192"/>
                  </a:lnTo>
                  <a:lnTo>
                    <a:pt x="2432304" y="393192"/>
                  </a:lnTo>
                  <a:lnTo>
                    <a:pt x="2432304" y="420624"/>
                  </a:lnTo>
                </a:path>
              </a:pathLst>
            </a:custGeom>
            <a:gradFill>
              <a:gsLst>
                <a:gs pos="0">
                  <a:schemeClr val="accent2">
                    <a:lumMod val="20000"/>
                    <a:lumOff val="80000"/>
                  </a:schemeClr>
                </a:gs>
                <a:gs pos="100000">
                  <a:schemeClr val="accent2"/>
                </a:gs>
              </a:gsLst>
              <a:lin ang="108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8" name="对象4"/>
            <p:cNvSpPr/>
            <p:nvPr>
              <p:custDataLst>
                <p:tags r:id="rId4"/>
              </p:custDataLst>
            </p:nvPr>
          </p:nvSpPr>
          <p:spPr>
            <a:xfrm>
              <a:off x="927" y="3090"/>
              <a:ext cx="5026" cy="5026"/>
            </a:xfrm>
            <a:prstGeom prst="ellipse">
              <a:avLst/>
            </a:prstGeom>
            <a:solidFill>
              <a:schemeClr val="accent1">
                <a:alpha val="10000"/>
              </a:schemeClr>
            </a:solidFill>
          </p:spPr>
          <p:txBody>
            <a:bodyPr/>
            <a:p>
              <a:endParaRPr lang="zh-CN" altLang="en-US" sz="1800"/>
            </a:p>
          </p:txBody>
        </p:sp>
        <p:sp>
          <p:nvSpPr>
            <p:cNvPr id="12" name="对象5"/>
            <p:cNvSpPr/>
            <p:nvPr>
              <p:custDataLst>
                <p:tags r:id="rId5"/>
              </p:custDataLst>
            </p:nvPr>
          </p:nvSpPr>
          <p:spPr>
            <a:xfrm>
              <a:off x="3464" y="5668"/>
              <a:ext cx="2563" cy="2923"/>
            </a:xfrm>
            <a:custGeom>
              <a:avLst/>
              <a:gdLst/>
              <a:ahLst/>
              <a:cxnLst/>
              <a:rect l="l" t="t" r="r" b="b"/>
              <a:pathLst>
                <a:path w="1627632" h="1856232">
                  <a:moveTo>
                    <a:pt x="0" y="1792224"/>
                  </a:moveTo>
                  <a:cubicBezTo>
                    <a:pt x="0" y="1828800"/>
                    <a:pt x="27432" y="1856232"/>
                    <a:pt x="54864" y="1856232"/>
                  </a:cubicBezTo>
                  <a:cubicBezTo>
                    <a:pt x="356616" y="1856232"/>
                    <a:pt x="676656" y="1764792"/>
                    <a:pt x="950976" y="1609344"/>
                  </a:cubicBezTo>
                  <a:cubicBezTo>
                    <a:pt x="1225296" y="1444752"/>
                    <a:pt x="1453896" y="1225296"/>
                    <a:pt x="1618488" y="960120"/>
                  </a:cubicBezTo>
                  <a:cubicBezTo>
                    <a:pt x="1636776" y="932688"/>
                    <a:pt x="1627632" y="905256"/>
                    <a:pt x="1600200" y="886968"/>
                  </a:cubicBezTo>
                  <a:lnTo>
                    <a:pt x="73152" y="9144"/>
                  </a:lnTo>
                  <a:cubicBezTo>
                    <a:pt x="45720" y="-9144"/>
                    <a:pt x="18288" y="9144"/>
                    <a:pt x="0" y="54864"/>
                  </a:cubicBezTo>
                  <a:lnTo>
                    <a:pt x="0" y="1792224"/>
                  </a:lnTo>
                </a:path>
              </a:pathLst>
            </a:custGeom>
            <a:gradFill>
              <a:gsLst>
                <a:gs pos="0">
                  <a:schemeClr val="accent3">
                    <a:alpha val="100000"/>
                  </a:schemeClr>
                </a:gs>
                <a:gs pos="100000">
                  <a:schemeClr val="accent2">
                    <a:alpha val="100000"/>
                  </a:schemeClr>
                </a:gs>
              </a:gsLst>
              <a:lin ang="14391897" scaled="0"/>
            </a:gradFill>
            <a:ln w="25400">
              <a:solidFill>
                <a:schemeClr val="lt1"/>
              </a:solidFill>
              <a:prstDash val="solid"/>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13" name="对象6"/>
            <p:cNvSpPr/>
            <p:nvPr>
              <p:custDataLst>
                <p:tags r:id="rId6"/>
              </p:custDataLst>
            </p:nvPr>
          </p:nvSpPr>
          <p:spPr>
            <a:xfrm>
              <a:off x="3521" y="4055"/>
              <a:ext cx="3067" cy="3096"/>
            </a:xfrm>
            <a:custGeom>
              <a:avLst/>
              <a:gdLst/>
              <a:ahLst/>
              <a:cxnLst/>
              <a:rect l="l" t="t" r="r" b="b"/>
              <a:pathLst>
                <a:path w="1947672" h="1965960">
                  <a:moveTo>
                    <a:pt x="1636776" y="1956816"/>
                  </a:moveTo>
                  <a:cubicBezTo>
                    <a:pt x="1664208" y="1965960"/>
                    <a:pt x="1691640" y="1965960"/>
                    <a:pt x="1709928" y="1938528"/>
                  </a:cubicBezTo>
                  <a:cubicBezTo>
                    <a:pt x="1865376" y="1645920"/>
                    <a:pt x="1947672" y="1316736"/>
                    <a:pt x="1947672" y="978408"/>
                  </a:cubicBezTo>
                  <a:cubicBezTo>
                    <a:pt x="1947672" y="649224"/>
                    <a:pt x="1865376" y="320040"/>
                    <a:pt x="1709928" y="27432"/>
                  </a:cubicBezTo>
                  <a:cubicBezTo>
                    <a:pt x="1691640" y="0"/>
                    <a:pt x="1664208" y="-9144"/>
                    <a:pt x="1636776" y="9144"/>
                  </a:cubicBezTo>
                  <a:lnTo>
                    <a:pt x="27432" y="941832"/>
                  </a:lnTo>
                  <a:cubicBezTo>
                    <a:pt x="-9144" y="960120"/>
                    <a:pt x="-9144" y="1005840"/>
                    <a:pt x="27432" y="1024128"/>
                  </a:cubicBezTo>
                  <a:lnTo>
                    <a:pt x="1636776" y="1956816"/>
                  </a:lnTo>
                </a:path>
              </a:pathLst>
            </a:custGeom>
            <a:gradFill>
              <a:gsLst>
                <a:gs pos="0">
                  <a:schemeClr val="accent1">
                    <a:alpha val="100000"/>
                  </a:schemeClr>
                </a:gs>
                <a:gs pos="100000">
                  <a:schemeClr val="accent2">
                    <a:alpha val="100000"/>
                  </a:schemeClr>
                </a:gs>
              </a:gsLst>
              <a:lin ang="10702551" scaled="0"/>
            </a:gradFill>
            <a:ln w="25400">
              <a:solidFill>
                <a:schemeClr val="lt1"/>
              </a:solidFill>
              <a:prstDash val="solid"/>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18" name="对象7"/>
            <p:cNvSpPr/>
            <p:nvPr>
              <p:custDataLst>
                <p:tags r:id="rId7"/>
              </p:custDataLst>
            </p:nvPr>
          </p:nvSpPr>
          <p:spPr>
            <a:xfrm>
              <a:off x="3435" y="2298"/>
              <a:ext cx="2837" cy="3254"/>
            </a:xfrm>
            <a:custGeom>
              <a:avLst/>
              <a:gdLst/>
              <a:ahLst/>
              <a:cxnLst/>
              <a:rect l="l" t="t" r="r" b="b"/>
              <a:pathLst>
                <a:path w="1801368" h="2066544">
                  <a:moveTo>
                    <a:pt x="1773936" y="1078992"/>
                  </a:moveTo>
                  <a:cubicBezTo>
                    <a:pt x="1801368" y="1060704"/>
                    <a:pt x="1810512" y="1033272"/>
                    <a:pt x="1792224" y="1005840"/>
                  </a:cubicBezTo>
                  <a:cubicBezTo>
                    <a:pt x="1609344" y="704088"/>
                    <a:pt x="1353312" y="457200"/>
                    <a:pt x="1051560" y="283464"/>
                  </a:cubicBezTo>
                  <a:cubicBezTo>
                    <a:pt x="749808" y="100584"/>
                    <a:pt x="402336" y="9144"/>
                    <a:pt x="54864" y="0"/>
                  </a:cubicBezTo>
                  <a:cubicBezTo>
                    <a:pt x="18288" y="0"/>
                    <a:pt x="-9144" y="18288"/>
                    <a:pt x="0" y="45720"/>
                  </a:cubicBezTo>
                  <a:lnTo>
                    <a:pt x="91440" y="2011680"/>
                  </a:lnTo>
                  <a:cubicBezTo>
                    <a:pt x="91440" y="2048256"/>
                    <a:pt x="45720" y="2075688"/>
                    <a:pt x="73152" y="2057400"/>
                  </a:cubicBezTo>
                  <a:lnTo>
                    <a:pt x="1773936" y="1078992"/>
                  </a:lnTo>
                </a:path>
              </a:pathLst>
            </a:custGeom>
            <a:gradFill>
              <a:gsLst>
                <a:gs pos="0">
                  <a:schemeClr val="accent3">
                    <a:alpha val="100000"/>
                  </a:schemeClr>
                </a:gs>
                <a:gs pos="100000">
                  <a:schemeClr val="accent2">
                    <a:alpha val="100000"/>
                  </a:schemeClr>
                </a:gs>
              </a:gsLst>
              <a:lin ang="7310709" scaled="0"/>
            </a:gradFill>
            <a:ln w="25400">
              <a:solidFill>
                <a:schemeClr val="lt1"/>
              </a:solidFill>
              <a:prstDash val="solid"/>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800"/>
            </a:p>
          </p:txBody>
        </p:sp>
        <p:sp>
          <p:nvSpPr>
            <p:cNvPr id="30" name="对象15"/>
            <p:cNvSpPr/>
            <p:nvPr>
              <p:custDataLst>
                <p:tags r:id="rId8"/>
              </p:custDataLst>
            </p:nvPr>
          </p:nvSpPr>
          <p:spPr>
            <a:xfrm>
              <a:off x="1707" y="3882"/>
              <a:ext cx="3441" cy="3441"/>
            </a:xfrm>
            <a:prstGeom prst="ellipse">
              <a:avLst/>
            </a:prstGeom>
            <a:solidFill>
              <a:schemeClr val="bg1"/>
            </a:solidFill>
            <a:ln w="12700">
              <a:noFill/>
            </a:ln>
            <a:effectLst/>
            <a:extLst>
              <a:ext uri="{AF507438-7753-43E0-B8FC-AC1667EBCBE1}">
                <a14:hiddenEffects xmlns:a14="http://schemas.microsoft.com/office/drawing/2010/main">
                  <a:effectLst>
                    <a:outerShdw blurRad="127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rmAutofit/>
            </a:bodyPr>
            <a:p>
              <a:pPr marL="0" lvl="0" indent="0" algn="ctr">
                <a:lnSpc>
                  <a:spcPct val="100000"/>
                </a:lnSpc>
                <a:spcBef>
                  <a:spcPts val="0"/>
                </a:spcBef>
                <a:spcAft>
                  <a:spcPts val="0"/>
                </a:spcAft>
                <a:buSzPct val="100000"/>
                <a:buFontTx/>
              </a:pPr>
              <a:r>
                <a:rPr lang="zh-CN" altLang="en-US" sz="2800" b="1" dirty="0">
                  <a:solidFill>
                    <a:schemeClr val="tx1"/>
                  </a:solidFill>
                  <a:uFillTx/>
                  <a:latin typeface="思源黑体 CN Bold" panose="020B0800000000000000" charset="-122"/>
                  <a:ea typeface="思源黑体 CN Bold" panose="020B0800000000000000" charset="-122"/>
                  <a:cs typeface="+mj-ea"/>
                  <a:sym typeface="+mn-ea"/>
                </a:rPr>
                <a:t>客户维护的作用</a:t>
              </a:r>
              <a:endParaRPr lang="zh-CN" altLang="en-US" sz="2800" b="1" dirty="0">
                <a:solidFill>
                  <a:schemeClr val="tx1"/>
                </a:solidFill>
                <a:uFillTx/>
                <a:latin typeface="思源黑体 CN Bold" panose="020B0800000000000000" charset="-122"/>
                <a:ea typeface="思源黑体 CN Bold" panose="020B0800000000000000" charset="-122"/>
                <a:cs typeface="+mj-ea"/>
                <a:sym typeface="+mn-ea"/>
              </a:endParaRPr>
            </a:p>
          </p:txBody>
        </p:sp>
        <p:sp>
          <p:nvSpPr>
            <p:cNvPr id="31" name="对象16"/>
            <p:cNvSpPr/>
            <p:nvPr>
              <p:custDataLst>
                <p:tags r:id="rId9"/>
              </p:custDataLst>
            </p:nvPr>
          </p:nvSpPr>
          <p:spPr>
            <a:xfrm>
              <a:off x="1851" y="4025"/>
              <a:ext cx="3154" cy="3154"/>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2"/>
            </a:solidFill>
          </p:spPr>
          <p:txBody>
            <a:bodyPr/>
            <a:p>
              <a:endParaRPr lang="zh-CN" altLang="en-US" sz="1800"/>
            </a:p>
          </p:txBody>
        </p:sp>
        <p:sp>
          <p:nvSpPr>
            <p:cNvPr id="27" name="对象9"/>
            <p:cNvSpPr txBox="1"/>
            <p:nvPr>
              <p:custDataLst>
                <p:tags r:id="rId10"/>
              </p:custDataLst>
            </p:nvPr>
          </p:nvSpPr>
          <p:spPr>
            <a:xfrm>
              <a:off x="7932" y="2424"/>
              <a:ext cx="9283" cy="2181"/>
            </a:xfrm>
            <a:prstGeom prst="rect">
              <a:avLst/>
            </a:prstGeom>
            <a:noFill/>
          </p:spPr>
          <p:txBody>
            <a:bodyPr wrap="square" lIns="0" tIns="0" rIns="0" bIns="0" rtlCol="0" anchor="t" anchorCtr="0">
              <a:spAutoFit/>
            </a:bodyPr>
            <a:p>
              <a:pPr indent="0" algn="l" fontAlgn="auto">
                <a:lnSpc>
                  <a:spcPct val="100000"/>
                </a:lnSpc>
              </a:pPr>
              <a:r>
                <a:rPr lang="zh-CN" altLang="en-US" sz="1800" dirty="0">
                  <a:solidFill>
                    <a:schemeClr val="tx1">
                      <a:lumMod val="65000"/>
                      <a:lumOff val="35000"/>
                    </a:schemeClr>
                  </a:solidFill>
                  <a:uFillTx/>
                  <a:latin typeface="+中文正文" charset="0"/>
                </a:rPr>
                <a:t>企业的服务已经由标准化细致入微服务阶段发展到个性化客户参与阶段。成功的企业和成功的营销员，把留住老客户作为企业与自己发展的头等大事来抓。据某顾问公司多次调查证明：留住老客户比只注重市场占有率和发展规模经济对企业效益奉献要大得多。</a:t>
              </a:r>
              <a:endParaRPr lang="zh-CN" altLang="en-US" sz="1800" dirty="0">
                <a:solidFill>
                  <a:schemeClr val="tx1">
                    <a:lumMod val="65000"/>
                    <a:lumOff val="35000"/>
                  </a:schemeClr>
                </a:solidFill>
                <a:uFillTx/>
                <a:latin typeface="+中文正文" charset="0"/>
              </a:endParaRPr>
            </a:p>
          </p:txBody>
        </p:sp>
        <p:sp>
          <p:nvSpPr>
            <p:cNvPr id="28" name="对象11"/>
            <p:cNvSpPr txBox="1"/>
            <p:nvPr>
              <p:custDataLst>
                <p:tags r:id="rId11"/>
              </p:custDataLst>
            </p:nvPr>
          </p:nvSpPr>
          <p:spPr>
            <a:xfrm>
              <a:off x="8806" y="4947"/>
              <a:ext cx="9160" cy="581"/>
            </a:xfrm>
            <a:prstGeom prst="rect">
              <a:avLst/>
            </a:prstGeom>
            <a:noFill/>
          </p:spPr>
          <p:txBody>
            <a:bodyPr wrap="square" lIns="0" tIns="0" rIns="0" bIns="0" rtlCol="0" anchor="t" anchorCtr="0">
              <a:spAutoFit/>
            </a:bodyPr>
            <a:p>
              <a:pPr algn="l">
                <a:lnSpc>
                  <a:spcPct val="100000"/>
                </a:lnSpc>
              </a:pPr>
              <a:r>
                <a:rPr lang="en-US" b="1">
                  <a:solidFill>
                    <a:schemeClr val="accent1"/>
                  </a:solidFill>
                  <a:latin typeface="+mj-lt"/>
                  <a:ea typeface="微软雅黑" panose="020B0503020204020204" charset="-122"/>
                  <a:cs typeface="+mj-lt"/>
                </a:rPr>
                <a:t>其次，留住老客户还会使成本大幅度降低。</a:t>
              </a:r>
              <a:endParaRPr lang="en-US" b="1">
                <a:solidFill>
                  <a:schemeClr val="accent1"/>
                </a:solidFill>
                <a:latin typeface="+mj-lt"/>
                <a:ea typeface="微软雅黑" panose="020B0503020204020204" charset="-122"/>
                <a:cs typeface="+mj-lt"/>
              </a:endParaRPr>
            </a:p>
          </p:txBody>
        </p:sp>
        <p:sp>
          <p:nvSpPr>
            <p:cNvPr id="29" name="对象12"/>
            <p:cNvSpPr txBox="1"/>
            <p:nvPr>
              <p:custDataLst>
                <p:tags r:id="rId12"/>
              </p:custDataLst>
            </p:nvPr>
          </p:nvSpPr>
          <p:spPr>
            <a:xfrm>
              <a:off x="7939" y="1468"/>
              <a:ext cx="9648" cy="581"/>
            </a:xfrm>
            <a:prstGeom prst="rect">
              <a:avLst/>
            </a:prstGeom>
            <a:noFill/>
          </p:spPr>
          <p:txBody>
            <a:bodyPr wrap="square" lIns="0" tIns="0" rIns="0" bIns="0" rtlCol="0" anchor="t" anchorCtr="0">
              <a:spAutoFit/>
            </a:bodyPr>
            <a:p>
              <a:pPr algn="l">
                <a:lnSpc>
                  <a:spcPct val="100000"/>
                </a:lnSpc>
              </a:pPr>
              <a:r>
                <a:rPr lang="en-US" b="1">
                  <a:solidFill>
                    <a:schemeClr val="accent3"/>
                  </a:solidFill>
                  <a:latin typeface="+mj-lt"/>
                  <a:ea typeface="微软雅黑" panose="020B0503020204020204" charset="-122"/>
                  <a:cs typeface="+mj-lt"/>
                </a:rPr>
                <a:t>首先，留住老客户可使企业的竞争优势长久。</a:t>
              </a:r>
              <a:endParaRPr lang="en-US" b="1">
                <a:solidFill>
                  <a:schemeClr val="accent3"/>
                </a:solidFill>
                <a:latin typeface="+mj-lt"/>
                <a:ea typeface="微软雅黑" panose="020B0503020204020204" charset="-122"/>
                <a:cs typeface="+mj-lt"/>
              </a:endParaRPr>
            </a:p>
          </p:txBody>
        </p:sp>
        <p:sp>
          <p:nvSpPr>
            <p:cNvPr id="9" name="对象12"/>
            <p:cNvSpPr txBox="1"/>
            <p:nvPr>
              <p:custDataLst>
                <p:tags r:id="rId13"/>
              </p:custDataLst>
            </p:nvPr>
          </p:nvSpPr>
          <p:spPr>
            <a:xfrm>
              <a:off x="7932" y="6874"/>
              <a:ext cx="9648" cy="581"/>
            </a:xfrm>
            <a:prstGeom prst="rect">
              <a:avLst/>
            </a:prstGeom>
            <a:noFill/>
          </p:spPr>
          <p:txBody>
            <a:bodyPr wrap="square" lIns="0" tIns="0" rIns="0" bIns="0" rtlCol="0" anchor="t" anchorCtr="0">
              <a:spAutoFit/>
            </a:bodyPr>
            <a:p>
              <a:pPr algn="l">
                <a:lnSpc>
                  <a:spcPct val="100000"/>
                </a:lnSpc>
              </a:pPr>
              <a:r>
                <a:rPr lang="en-US" b="1">
                  <a:solidFill>
                    <a:schemeClr val="accent3"/>
                  </a:solidFill>
                  <a:latin typeface="+mj-lt"/>
                  <a:ea typeface="微软雅黑" panose="020B0503020204020204" charset="-122"/>
                  <a:cs typeface="+mj-lt"/>
                </a:rPr>
                <a:t>留住老客户，还会大大有利于发展新客户。</a:t>
              </a:r>
              <a:endParaRPr lang="en-US" b="1">
                <a:solidFill>
                  <a:schemeClr val="accent3"/>
                </a:solidFill>
                <a:latin typeface="+mj-lt"/>
                <a:ea typeface="微软雅黑" panose="020B0503020204020204" charset="-122"/>
                <a:cs typeface="+mj-lt"/>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7" name="图片 6" descr="343439383331313b343532303032303bb8f6c8cbd0c5cfa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998470" y="1485265"/>
            <a:ext cx="992505" cy="992505"/>
          </a:xfrm>
          <a:prstGeom prst="rect">
            <a:avLst/>
          </a:prstGeom>
        </p:spPr>
      </p:pic>
      <p:pic>
        <p:nvPicPr>
          <p:cNvPr id="8" name="图片 7" descr="343439383331313b343532303032303bb8f6c8cbd0c5cfa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110855" y="1485265"/>
            <a:ext cx="992505" cy="992505"/>
          </a:xfrm>
          <a:prstGeom prst="rect">
            <a:avLst/>
          </a:prstGeom>
        </p:spPr>
      </p:pic>
      <p:sp>
        <p:nvSpPr>
          <p:cNvPr id="10" name="文本框 9"/>
          <p:cNvSpPr txBox="1"/>
          <p:nvPr>
            <p:custDataLst>
              <p:tags r:id="rId7"/>
            </p:custDataLst>
          </p:nvPr>
        </p:nvSpPr>
        <p:spPr>
          <a:xfrm>
            <a:off x="2182495" y="2565400"/>
            <a:ext cx="2623820" cy="645160"/>
          </a:xfrm>
          <a:prstGeom prst="rect">
            <a:avLst/>
          </a:prstGeom>
          <a:noFill/>
        </p:spPr>
        <p:txBody>
          <a:bodyPr wrap="square" rtlCol="0">
            <a:spAutoFit/>
          </a:bodyPr>
          <a:p>
            <a:pPr algn="ctr"/>
            <a:r>
              <a:rPr lang="zh-CN" altLang="en-US" sz="3600" b="1" dirty="0">
                <a:solidFill>
                  <a:srgbClr val="384A66"/>
                </a:solidFill>
                <a:latin typeface="思源黑体 CN Light" panose="020B0300000000000000" pitchFamily="34" charset="-122"/>
                <a:ea typeface="思源黑体 CN Light" panose="020B0300000000000000" pitchFamily="34" charset="-122"/>
              </a:rPr>
              <a:t>新客户</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8"/>
            </p:custDataLst>
          </p:nvPr>
        </p:nvSpPr>
        <p:spPr>
          <a:xfrm>
            <a:off x="7318375" y="2565400"/>
            <a:ext cx="2623820" cy="645160"/>
          </a:xfrm>
          <a:prstGeom prst="rect">
            <a:avLst/>
          </a:prstGeom>
          <a:noFill/>
        </p:spPr>
        <p:txBody>
          <a:bodyPr wrap="square" rtlCol="0">
            <a:spAutoFit/>
          </a:bodyPr>
          <a:p>
            <a:pPr algn="ctr"/>
            <a:r>
              <a:rPr lang="zh-CN" altLang="en-US" sz="3600" b="1" dirty="0">
                <a:solidFill>
                  <a:srgbClr val="384A66"/>
                </a:solidFill>
                <a:latin typeface="思源黑体 CN Light" panose="020B0300000000000000" pitchFamily="34" charset="-122"/>
                <a:ea typeface="思源黑体 CN Light" panose="020B0300000000000000" pitchFamily="34" charset="-122"/>
              </a:rPr>
              <a:t>老客户</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23" name="图片 22"/>
          <p:cNvPicPr/>
          <p:nvPr>
            <p:custDataLst>
              <p:tags r:id="rId9"/>
            </p:custDataLst>
          </p:nvPr>
        </p:nvPicPr>
        <p:blipFill>
          <a:blip r:embed="rId10">
            <a:clrChange>
              <a:clrFrom>
                <a:srgbClr val="F6F6F6">
                  <a:alpha val="100000"/>
                </a:srgbClr>
              </a:clrFrom>
              <a:clrTo>
                <a:srgbClr val="F6F6F6">
                  <a:alpha val="100000"/>
                  <a:alpha val="0"/>
                </a:srgbClr>
              </a:clrTo>
            </a:clrChange>
          </a:blip>
          <a:stretch>
            <a:fillRect/>
          </a:stretch>
        </p:blipFill>
        <p:spPr>
          <a:xfrm>
            <a:off x="8040370" y="3933190"/>
            <a:ext cx="1292860" cy="1292860"/>
          </a:xfrm>
          <a:prstGeom prst="rect">
            <a:avLst/>
          </a:prstGeom>
          <a:noFill/>
          <a:ln w="9525">
            <a:noFill/>
          </a:ln>
        </p:spPr>
      </p:pic>
      <p:pic>
        <p:nvPicPr>
          <p:cNvPr id="12" name="图片 11"/>
          <p:cNvPicPr/>
          <p:nvPr>
            <p:custDataLst>
              <p:tags r:id="rId11"/>
            </p:custDataLst>
          </p:nvPr>
        </p:nvPicPr>
        <p:blipFill>
          <a:blip r:embed="rId10">
            <a:clrChange>
              <a:clrFrom>
                <a:srgbClr val="F6F6F6">
                  <a:alpha val="100000"/>
                </a:srgbClr>
              </a:clrFrom>
              <a:clrTo>
                <a:srgbClr val="F6F6F6">
                  <a:alpha val="100000"/>
                  <a:alpha val="0"/>
                </a:srgbClr>
              </a:clrTo>
            </a:clrChange>
          </a:blip>
          <a:stretch>
            <a:fillRect/>
          </a:stretch>
        </p:blipFill>
        <p:spPr>
          <a:xfrm>
            <a:off x="2119630" y="3357245"/>
            <a:ext cx="1292860" cy="1292860"/>
          </a:xfrm>
          <a:prstGeom prst="rect">
            <a:avLst/>
          </a:prstGeom>
          <a:noFill/>
          <a:ln w="9525">
            <a:noFill/>
          </a:ln>
        </p:spPr>
      </p:pic>
      <p:pic>
        <p:nvPicPr>
          <p:cNvPr id="13" name="图片 12"/>
          <p:cNvPicPr/>
          <p:nvPr>
            <p:custDataLst>
              <p:tags r:id="rId12"/>
            </p:custDataLst>
          </p:nvPr>
        </p:nvPicPr>
        <p:blipFill>
          <a:blip r:embed="rId10">
            <a:clrChange>
              <a:clrFrom>
                <a:srgbClr val="F6F6F6">
                  <a:alpha val="100000"/>
                </a:srgbClr>
              </a:clrFrom>
              <a:clrTo>
                <a:srgbClr val="F6F6F6">
                  <a:alpha val="100000"/>
                  <a:alpha val="0"/>
                </a:srgbClr>
              </a:clrTo>
            </a:clrChange>
          </a:blip>
          <a:stretch>
            <a:fillRect/>
          </a:stretch>
        </p:blipFill>
        <p:spPr>
          <a:xfrm>
            <a:off x="3573780" y="3348355"/>
            <a:ext cx="1292860" cy="1292860"/>
          </a:xfrm>
          <a:prstGeom prst="rect">
            <a:avLst/>
          </a:prstGeom>
          <a:noFill/>
          <a:ln w="9525">
            <a:noFill/>
          </a:ln>
        </p:spPr>
      </p:pic>
      <p:pic>
        <p:nvPicPr>
          <p:cNvPr id="17" name="图片 16"/>
          <p:cNvPicPr/>
          <p:nvPr>
            <p:custDataLst>
              <p:tags r:id="rId13"/>
            </p:custDataLst>
          </p:nvPr>
        </p:nvPicPr>
        <p:blipFill>
          <a:blip r:embed="rId10">
            <a:clrChange>
              <a:clrFrom>
                <a:srgbClr val="F6F6F6">
                  <a:alpha val="100000"/>
                </a:srgbClr>
              </a:clrFrom>
              <a:clrTo>
                <a:srgbClr val="F6F6F6">
                  <a:alpha val="100000"/>
                  <a:alpha val="0"/>
                </a:srgbClr>
              </a:clrTo>
            </a:clrChange>
          </a:blip>
          <a:stretch>
            <a:fillRect/>
          </a:stretch>
        </p:blipFill>
        <p:spPr>
          <a:xfrm>
            <a:off x="1255395" y="4662170"/>
            <a:ext cx="1292860" cy="1292860"/>
          </a:xfrm>
          <a:prstGeom prst="rect">
            <a:avLst/>
          </a:prstGeom>
          <a:noFill/>
          <a:ln w="9525">
            <a:noFill/>
          </a:ln>
        </p:spPr>
      </p:pic>
      <p:pic>
        <p:nvPicPr>
          <p:cNvPr id="18" name="图片 17"/>
          <p:cNvPicPr/>
          <p:nvPr>
            <p:custDataLst>
              <p:tags r:id="rId14"/>
            </p:custDataLst>
          </p:nvPr>
        </p:nvPicPr>
        <p:blipFill>
          <a:blip r:embed="rId10">
            <a:clrChange>
              <a:clrFrom>
                <a:srgbClr val="F6F6F6">
                  <a:alpha val="100000"/>
                </a:srgbClr>
              </a:clrFrom>
              <a:clrTo>
                <a:srgbClr val="F6F6F6">
                  <a:alpha val="100000"/>
                  <a:alpha val="0"/>
                </a:srgbClr>
              </a:clrTo>
            </a:clrChange>
          </a:blip>
          <a:stretch>
            <a:fillRect/>
          </a:stretch>
        </p:blipFill>
        <p:spPr>
          <a:xfrm>
            <a:off x="2709545" y="4653280"/>
            <a:ext cx="1292860" cy="1292860"/>
          </a:xfrm>
          <a:prstGeom prst="rect">
            <a:avLst/>
          </a:prstGeom>
          <a:noFill/>
          <a:ln w="9525">
            <a:noFill/>
          </a:ln>
        </p:spPr>
      </p:pic>
      <p:pic>
        <p:nvPicPr>
          <p:cNvPr id="19" name="图片 18"/>
          <p:cNvPicPr/>
          <p:nvPr>
            <p:custDataLst>
              <p:tags r:id="rId15"/>
            </p:custDataLst>
          </p:nvPr>
        </p:nvPicPr>
        <p:blipFill>
          <a:blip r:embed="rId10">
            <a:clrChange>
              <a:clrFrom>
                <a:srgbClr val="F6F6F6">
                  <a:alpha val="100000"/>
                </a:srgbClr>
              </a:clrFrom>
              <a:clrTo>
                <a:srgbClr val="F6F6F6">
                  <a:alpha val="100000"/>
                  <a:alpha val="0"/>
                </a:srgbClr>
              </a:clrTo>
            </a:clrChange>
          </a:blip>
          <a:stretch>
            <a:fillRect/>
          </a:stretch>
        </p:blipFill>
        <p:spPr>
          <a:xfrm>
            <a:off x="4365625" y="4671695"/>
            <a:ext cx="1292860" cy="12928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pic>
        <p:nvPicPr>
          <p:cNvPr id="102" name="图片 101"/>
          <p:cNvPicPr/>
          <p:nvPr/>
        </p:nvPicPr>
        <p:blipFill>
          <a:blip r:embed="rId1"/>
          <a:stretch>
            <a:fillRect/>
          </a:stretch>
        </p:blipFill>
        <p:spPr>
          <a:xfrm>
            <a:off x="3048000" y="2060575"/>
            <a:ext cx="6096000" cy="2228850"/>
          </a:xfrm>
          <a:prstGeom prst="rect">
            <a:avLst/>
          </a:prstGeom>
          <a:noFill/>
          <a:ln w="9525">
            <a:noFill/>
          </a:ln>
        </p:spPr>
      </p:pic>
      <p:sp>
        <p:nvSpPr>
          <p:cNvPr id="10" name="文本框 9"/>
          <p:cNvSpPr txBox="1"/>
          <p:nvPr>
            <p:custDataLst>
              <p:tags r:id="rId2"/>
            </p:custDataLst>
          </p:nvPr>
        </p:nvSpPr>
        <p:spPr>
          <a:xfrm>
            <a:off x="3698875" y="1246505"/>
            <a:ext cx="4793615" cy="521970"/>
          </a:xfrm>
          <a:prstGeom prst="rect">
            <a:avLst/>
          </a:prstGeom>
          <a:noFill/>
        </p:spPr>
        <p:txBody>
          <a:bodyPr wrap="square" rtlCol="0">
            <a:spAutoFit/>
          </a:bodyPr>
          <a:p>
            <a:pPr algn="ctr"/>
            <a:r>
              <a:rPr lang="zh-CN" altLang="en-US" sz="2800" b="1" dirty="0">
                <a:solidFill>
                  <a:srgbClr val="384A66"/>
                </a:solidFill>
                <a:highlight>
                  <a:srgbClr val="FFFF00"/>
                </a:highlight>
                <a:latin typeface="思源黑体 CN Light" panose="020B0300000000000000" pitchFamily="34" charset="-122"/>
                <a:ea typeface="思源黑体 CN Light" panose="020B0300000000000000" pitchFamily="34" charset="-122"/>
              </a:rPr>
              <a:t>客户的口碑效应</a:t>
            </a:r>
            <a:endParaRPr lang="zh-CN" altLang="en-US" sz="2800" b="1" dirty="0">
              <a:solidFill>
                <a:srgbClr val="384A66"/>
              </a:solidFill>
              <a:highlight>
                <a:srgbClr val="FFFF00"/>
              </a:highlight>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3"/>
            </p:custDataLst>
          </p:nvPr>
        </p:nvSpPr>
        <p:spPr>
          <a:xfrm>
            <a:off x="650240" y="4725035"/>
            <a:ext cx="10892155" cy="1014730"/>
          </a:xfrm>
          <a:prstGeom prst="rect">
            <a:avLst/>
          </a:prstGeom>
          <a:noFill/>
        </p:spPr>
        <p:txBody>
          <a:bodyPr wrap="square" rtlCol="0">
            <a:spAutoFit/>
          </a:bodyPr>
          <a:p>
            <a:pPr>
              <a:lnSpc>
                <a:spcPct val="15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一个满意的客户会引发 8 笔潜在的生意，其中至少有 1 笔成交；</a:t>
            </a:r>
            <a:endParaRPr lang="en-US" altLang="zh-CN" sz="2000" dirty="0">
              <a:solidFill>
                <a:srgbClr val="FF0000"/>
              </a:solidFill>
              <a:latin typeface="思源黑体 CN Light" panose="020B0300000000000000" pitchFamily="34" charset="-122"/>
              <a:ea typeface="思源黑体 CN Light" panose="020B0300000000000000" pitchFamily="34" charset="-122"/>
            </a:endParaRPr>
          </a:p>
          <a:p>
            <a:pPr>
              <a:lnSpc>
                <a:spcPct val="150000"/>
              </a:lnSpc>
            </a:pPr>
            <a:r>
              <a:rPr lang="en-US" altLang="zh-CN" sz="2000" dirty="0">
                <a:solidFill>
                  <a:srgbClr val="FF0000"/>
                </a:solidFill>
                <a:latin typeface="思源黑体 CN Light" panose="020B0300000000000000" pitchFamily="34" charset="-122"/>
                <a:ea typeface="思源黑体 CN Light" panose="020B0300000000000000" pitchFamily="34" charset="-122"/>
              </a:rPr>
              <a:t>一个不满意的客户会影响 25 个人的购买意向。最后获取更多的客户资源。</a:t>
            </a:r>
            <a:endParaRPr lang="en-US" altLang="zh-CN" sz="2000" dirty="0">
              <a:solidFill>
                <a:srgbClr val="FF0000"/>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515" y="1167297"/>
            <a:ext cx="4647534"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一、消费者关系维护</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641985" y="2056130"/>
            <a:ext cx="5128260" cy="3543935"/>
            <a:chOff x="1237" y="3125"/>
            <a:chExt cx="8076" cy="5581"/>
          </a:xfrm>
        </p:grpSpPr>
        <p:sp>
          <p:nvSpPr>
            <p:cNvPr id="7" name="椭圆 6"/>
            <p:cNvSpPr/>
            <p:nvPr>
              <p:custDataLst>
                <p:tags r:id="rId1"/>
              </p:custDataLst>
            </p:nvPr>
          </p:nvSpPr>
          <p:spPr>
            <a:xfrm>
              <a:off x="1237" y="3125"/>
              <a:ext cx="1526" cy="1467"/>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dirty="0">
                  <a:latin typeface="思源黑体 CN Light" panose="020B0300000000000000" pitchFamily="34" charset="-122"/>
                  <a:ea typeface="思源黑体 CN Light" panose="020B0300000000000000" pitchFamily="34" charset="-122"/>
                </a:rPr>
                <a:t>01</a:t>
              </a:r>
              <a:endParaRPr lang="en-US" altLang="zh-CN" sz="3600" dirty="0">
                <a:latin typeface="思源黑体 CN Light" panose="020B0300000000000000" pitchFamily="34" charset="-122"/>
                <a:ea typeface="思源黑体 CN Light" panose="020B0300000000000000" pitchFamily="34" charset="-122"/>
              </a:endParaRPr>
            </a:p>
          </p:txBody>
        </p:sp>
        <p:sp>
          <p:nvSpPr>
            <p:cNvPr id="9" name="文本框 8"/>
            <p:cNvSpPr txBox="1"/>
            <p:nvPr>
              <p:custDataLst>
                <p:tags r:id="rId2"/>
              </p:custDataLst>
            </p:nvPr>
          </p:nvSpPr>
          <p:spPr>
            <a:xfrm>
              <a:off x="2974" y="3247"/>
              <a:ext cx="6283" cy="822"/>
            </a:xfrm>
            <a:prstGeom prst="rect">
              <a:avLst/>
            </a:prstGeom>
            <a:noFill/>
          </p:spPr>
          <p:txBody>
            <a:bodyPr wrap="square" rtlCol="0">
              <a:spAutoFit/>
            </a:bodyPr>
            <a:p>
              <a:r>
                <a:rPr lang="zh-CN" altLang="en-US" sz="2800" b="1" u="sng" dirty="0">
                  <a:solidFill>
                    <a:schemeClr val="tx1">
                      <a:lumMod val="75000"/>
                      <a:lumOff val="25000"/>
                    </a:schemeClr>
                  </a:solidFill>
                  <a:latin typeface="思源黑体 CN Light" panose="020B0300000000000000" pitchFamily="34" charset="-122"/>
                  <a:ea typeface="思源黑体 CN Light" panose="020B0300000000000000" pitchFamily="34" charset="-122"/>
                </a:rPr>
                <a:t>关注客户满意度</a:t>
              </a:r>
              <a:endParaRPr lang="zh-CN" altLang="en-US" sz="2800" b="1" u="sng"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0" name="文本框 9"/>
            <p:cNvSpPr txBox="1"/>
            <p:nvPr>
              <p:custDataLst>
                <p:tags r:id="rId3"/>
              </p:custDataLst>
            </p:nvPr>
          </p:nvSpPr>
          <p:spPr>
            <a:xfrm>
              <a:off x="2974" y="4281"/>
              <a:ext cx="6339" cy="4425"/>
            </a:xfrm>
            <a:prstGeom prst="rect">
              <a:avLst/>
            </a:prstGeom>
            <a:noFill/>
          </p:spPr>
          <p:txBody>
            <a:bodyPr wrap="square" rtlCol="0">
              <a:spAutoFit/>
            </a:bodyPr>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客户满意度的含义，客户满意调查的重要意义。</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客户满意是品牌店铺持续发展的根基。</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客户满意是店铺持续盈利的保证。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客户满意是店铺竞争的安全保障。</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客户满意是店铺应对需求变化的调解器。</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grpSp>
        <p:nvGrpSpPr>
          <p:cNvPr id="12" name="组合 11"/>
          <p:cNvGrpSpPr/>
          <p:nvPr/>
        </p:nvGrpSpPr>
        <p:grpSpPr>
          <a:xfrm>
            <a:off x="6297295" y="2056130"/>
            <a:ext cx="5181600" cy="3991610"/>
            <a:chOff x="10369" y="3246"/>
            <a:chExt cx="8160" cy="6286"/>
          </a:xfrm>
        </p:grpSpPr>
        <p:sp>
          <p:nvSpPr>
            <p:cNvPr id="8" name="椭圆 7"/>
            <p:cNvSpPr/>
            <p:nvPr>
              <p:custDataLst>
                <p:tags r:id="rId4"/>
              </p:custDataLst>
            </p:nvPr>
          </p:nvSpPr>
          <p:spPr>
            <a:xfrm>
              <a:off x="10369" y="3246"/>
              <a:ext cx="1526" cy="1467"/>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dirty="0">
                  <a:latin typeface="思源黑体 CN Light" panose="020B0300000000000000" pitchFamily="34" charset="-122"/>
                  <a:ea typeface="思源黑体 CN Light" panose="020B0300000000000000" pitchFamily="34" charset="-122"/>
                </a:rPr>
                <a:t>02</a:t>
              </a:r>
              <a:endParaRPr lang="en-US" altLang="zh-CN" sz="3600" dirty="0">
                <a:latin typeface="思源黑体 CN Light" panose="020B0300000000000000" pitchFamily="34" charset="-122"/>
                <a:ea typeface="思源黑体 CN Light" panose="020B0300000000000000" pitchFamily="34" charset="-122"/>
              </a:endParaRPr>
            </a:p>
          </p:txBody>
        </p:sp>
        <p:sp>
          <p:nvSpPr>
            <p:cNvPr id="26" name="文本框 25"/>
            <p:cNvSpPr txBox="1"/>
            <p:nvPr>
              <p:custDataLst>
                <p:tags r:id="rId5"/>
              </p:custDataLst>
            </p:nvPr>
          </p:nvSpPr>
          <p:spPr>
            <a:xfrm>
              <a:off x="12072" y="3286"/>
              <a:ext cx="6283" cy="822"/>
            </a:xfrm>
            <a:prstGeom prst="rect">
              <a:avLst/>
            </a:prstGeom>
            <a:noFill/>
          </p:spPr>
          <p:txBody>
            <a:bodyPr wrap="square" rtlCol="0">
              <a:spAutoFit/>
            </a:bodyPr>
            <a:p>
              <a:r>
                <a:rPr lang="zh-CN" altLang="en-US" sz="2800" b="1" u="sng" dirty="0">
                  <a:solidFill>
                    <a:schemeClr val="tx1">
                      <a:lumMod val="75000"/>
                      <a:lumOff val="25000"/>
                    </a:schemeClr>
                  </a:solidFill>
                  <a:latin typeface="思源黑体 CN Light" panose="020B0300000000000000" pitchFamily="34" charset="-122"/>
                  <a:ea typeface="思源黑体 CN Light" panose="020B0300000000000000" pitchFamily="34" charset="-122"/>
                </a:rPr>
                <a:t>变客户满意为客户信任</a:t>
              </a:r>
              <a:endParaRPr lang="zh-CN" altLang="en-US" sz="2800" b="1" u="sng"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7" name="文本框 26"/>
            <p:cNvSpPr txBox="1"/>
            <p:nvPr>
              <p:custDataLst>
                <p:tags r:id="rId6"/>
              </p:custDataLst>
            </p:nvPr>
          </p:nvSpPr>
          <p:spPr>
            <a:xfrm>
              <a:off x="12072" y="4319"/>
              <a:ext cx="6457" cy="5213"/>
            </a:xfrm>
            <a:prstGeom prst="rect">
              <a:avLst/>
            </a:prstGeom>
            <a:noFill/>
          </p:spPr>
          <p:txBody>
            <a:bodyPr wrap="square" rtlCol="0">
              <a:spAutoFit/>
            </a:bodyPr>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用行动留住客户，培养客户信任的重要意义。</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为客户提供个性化的产品。</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提供有效服务。</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让你的客户知道更多。</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提高客户获得值。</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给客户更多的关怀。</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提高客户对产品、服务的评价。</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a:p>
              <a:pPr indent="0" fontAlgn="auto">
                <a:lnSpc>
                  <a:spcPct val="100000"/>
                </a:lnSpc>
                <a:spcAft>
                  <a:spcPts val="500"/>
                </a:spcAft>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rPr>
                <a:t>与客户保持联系。</a:t>
              </a:r>
              <a:endPar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custDataLst>
              <p:tags r:id="rId1"/>
            </p:custDataLst>
          </p:nvPr>
        </p:nvSpPr>
        <p:spPr>
          <a:xfrm>
            <a:off x="396240" y="1095375"/>
            <a:ext cx="7582535" cy="645160"/>
          </a:xfrm>
          <a:prstGeom prst="rect">
            <a:avLst/>
          </a:prstGeom>
          <a:noFill/>
        </p:spPr>
        <p:txBody>
          <a:bodyPr wrap="square" rtlCol="0">
            <a:spAutoFit/>
          </a:bodyPr>
          <a:p>
            <a:r>
              <a:rPr lang="zh-CN" altLang="en-US" sz="3600" b="1" dirty="0">
                <a:solidFill>
                  <a:srgbClr val="384A66"/>
                </a:solidFill>
                <a:latin typeface="思源黑体 CN Light" panose="020B0300000000000000" pitchFamily="34" charset="-122"/>
                <a:ea typeface="思源黑体 CN Light" panose="020B0300000000000000" pitchFamily="34" charset="-122"/>
              </a:rPr>
              <a:t>四、老客户维护的有效途径和方法</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2"/>
            </p:custDataLst>
          </p:nvPr>
        </p:nvSpPr>
        <p:spPr>
          <a:xfrm flipH="1">
            <a:off x="840423" y="2110105"/>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3"/>
            </p:custDataLst>
          </p:nvPr>
        </p:nvSpPr>
        <p:spPr>
          <a:xfrm rot="10800000" flipH="1" flipV="1">
            <a:off x="10901998" y="2110740"/>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4"/>
            </p:custDataLst>
          </p:nvPr>
        </p:nvSpPr>
        <p:spPr>
          <a:xfrm>
            <a:off x="857885" y="2077085"/>
            <a:ext cx="10489565" cy="411924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5"/>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6"/>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7"/>
            </p:custDataLst>
          </p:nvPr>
        </p:nvSpPr>
        <p:spPr>
          <a:xfrm>
            <a:off x="1224915" y="2420620"/>
            <a:ext cx="5774690" cy="169164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（1）</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明确客户需求，细分客户，积极满足客户需求；更多优惠措施，如数量折扣、赠品、更长期的赊销等；而且经常和客户沟通交流，可以保持良好融洽的关系与和睦的气氛。</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4" name="图片 103"/>
          <p:cNvPicPr/>
          <p:nvPr/>
        </p:nvPicPr>
        <p:blipFill>
          <a:blip r:embed="rId8"/>
          <a:stretch>
            <a:fillRect/>
          </a:stretch>
        </p:blipFill>
        <p:spPr>
          <a:xfrm>
            <a:off x="7267575" y="2292985"/>
            <a:ext cx="3705860" cy="3705860"/>
          </a:xfrm>
          <a:prstGeom prst="rect">
            <a:avLst/>
          </a:prstGeom>
          <a:noFill/>
          <a:ln w="9525">
            <a:noFill/>
          </a:ln>
        </p:spPr>
      </p:pic>
      <p:pic>
        <p:nvPicPr>
          <p:cNvPr id="103" name="图片 102"/>
          <p:cNvPicPr/>
          <p:nvPr/>
        </p:nvPicPr>
        <p:blipFill>
          <a:blip r:embed="rId9">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2"/>
          <a:stretch>
            <a:fillRect/>
          </a:stretch>
        </p:blipFill>
        <p:spPr>
          <a:xfrm>
            <a:off x="6816090" y="2708275"/>
            <a:ext cx="4281805" cy="2909570"/>
          </a:xfrm>
          <a:prstGeom prst="rect">
            <a:avLst/>
          </a:prstGeom>
        </p:spPr>
      </p:pic>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3"/>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4"/>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5"/>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6"/>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7"/>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8"/>
            </p:custDataLst>
          </p:nvPr>
        </p:nvSpPr>
        <p:spPr>
          <a:xfrm>
            <a:off x="1224915" y="2133600"/>
            <a:ext cx="5774690" cy="353822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2</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特殊客户特殊对待，根据二八原则，公司的利润 80% 是由 20% 的客户创造的，并不是所有的客户对企业都具有同样的价值，有的客户带来了较高的利润率，有的客户对于企业具有更长期的战略意义。美国哈佛商业杂志发表的一篇研究报告指出：多次光顾的客户比初次登门的人可为企业多带来 20%~85% 的利润。所以善于经营的企业要根据客户本身的价值和利润率来细分客户，并密切关注高价值的客户，保证他们可以获得应得的特殊服务和待遇，使他们成为企业的忠诚客户。</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9">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1"/>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2"/>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3"/>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4"/>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5"/>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6"/>
            </p:custDataLst>
          </p:nvPr>
        </p:nvSpPr>
        <p:spPr>
          <a:xfrm>
            <a:off x="1224915" y="2133600"/>
            <a:ext cx="5774690" cy="230695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3</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提供系统化解决方案，不仅仅停留在向客户销售产品层面上，要主动为他们量身定做一套适合的系统化解决方案，在更广的范围内关心和支持客户发展，增强客户的购买力，扩大其购买规模，或者和客户共同探讨新的消费途径和消费方式，创造和推动新的需求。</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7">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pic>
        <p:nvPicPr>
          <p:cNvPr id="105" name="图片 104"/>
          <p:cNvPicPr/>
          <p:nvPr/>
        </p:nvPicPr>
        <p:blipFill>
          <a:blip r:embed="rId8"/>
          <a:stretch>
            <a:fillRect/>
          </a:stretch>
        </p:blipFill>
        <p:spPr>
          <a:xfrm>
            <a:off x="6960235" y="2277110"/>
            <a:ext cx="3788410" cy="3488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1"/>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2"/>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3"/>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4"/>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5"/>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6"/>
            </p:custDataLst>
          </p:nvPr>
        </p:nvSpPr>
        <p:spPr>
          <a:xfrm>
            <a:off x="1224915" y="2133600"/>
            <a:ext cx="5774690" cy="323024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4</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建立客户数据库，和客户建立良好关系。</a:t>
            </a:r>
            <a:endPar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与客户的感情交流是企业用来维系客户关系的重要方式，日常的拜访、节假日的真诚问候、婚庆喜事、过生日时的一句真诚祝福、一束鲜花，都会使客户深为感动。由于客户更愿意和与他们类似的人交往，他们希望与企业的关系超过简单的售买关系，因此企业需要快速地和每一个客户建立良好的互动关系，为客户提供个性化的服务，使客户在购买过程中获得产品以外的良好心理体验。</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7">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pic>
        <p:nvPicPr>
          <p:cNvPr id="106" name="图片 105"/>
          <p:cNvPicPr/>
          <p:nvPr/>
        </p:nvPicPr>
        <p:blipFill>
          <a:blip r:embed="rId8"/>
          <a:stretch>
            <a:fillRect/>
          </a:stretch>
        </p:blipFill>
        <p:spPr>
          <a:xfrm>
            <a:off x="7320280" y="2925127"/>
            <a:ext cx="3403600" cy="2221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1"/>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2"/>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3"/>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4"/>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5"/>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6"/>
            </p:custDataLst>
          </p:nvPr>
        </p:nvSpPr>
        <p:spPr>
          <a:xfrm>
            <a:off x="1224915" y="2133600"/>
            <a:ext cx="5774690" cy="323024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5</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深入与客户进行沟通，防止出现误解。</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客户的需求不能得到切实有效的满足往往是导致企业客户流失的最关键因素。一方面，企业应及时将企业经营战略与策略的变化信息传递给客户，便于客户工作的顺利开展。另一方面，善于倾听客户的意见和建议，建立相应的投诉和售后服务沟通渠道，鼓励不满客户提出意见，及时处理客户不满，并且从尊重和理解客户的角度出发，站在客户的立场去思考问题，采用积极、热情和及时的态度。</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7">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pic>
        <p:nvPicPr>
          <p:cNvPr id="107" name="图片 106"/>
          <p:cNvPicPr/>
          <p:nvPr/>
        </p:nvPicPr>
        <p:blipFill>
          <a:blip r:embed="rId8"/>
          <a:stretch>
            <a:fillRect/>
          </a:stretch>
        </p:blipFill>
        <p:spPr>
          <a:xfrm>
            <a:off x="7320280" y="2780665"/>
            <a:ext cx="3497580" cy="23342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1"/>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2"/>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3"/>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4"/>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5"/>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6"/>
            </p:custDataLst>
          </p:nvPr>
        </p:nvSpPr>
        <p:spPr>
          <a:xfrm>
            <a:off x="1224915" y="2133600"/>
            <a:ext cx="5502910" cy="292290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6</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制造客户离开的障碍。</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从企业自身角度上，要不断创新，改进技术手段和管理方式，提高客户的转移成本和门槛；从心理因素上，企业要努力和客户保持亲密关系，让客户在情感上忠诚于企业，对企业形象、价值观和产品产生依赖和习惯心理，就能够和企业建立长久关系。品牌的层次与其客户参与的程度存在着一种正比的关系。</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7">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pic>
        <p:nvPicPr>
          <p:cNvPr id="108" name="图片 107"/>
          <p:cNvPicPr/>
          <p:nvPr/>
        </p:nvPicPr>
        <p:blipFill>
          <a:blip r:embed="rId8"/>
          <a:stretch>
            <a:fillRect/>
          </a:stretch>
        </p:blipFill>
        <p:spPr>
          <a:xfrm>
            <a:off x="6847840" y="1772920"/>
            <a:ext cx="4478655" cy="44786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1"/>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2"/>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3"/>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4"/>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5"/>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6"/>
            </p:custDataLst>
          </p:nvPr>
        </p:nvSpPr>
        <p:spPr>
          <a:xfrm>
            <a:off x="1224915" y="2133600"/>
            <a:ext cx="5629275" cy="261493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7</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培养忠实的员工，不断培训服务人员。</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忠实的员工才能够带来忠实的客户。</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一位推销专家深刻地指出，失败的推销员常常是从找到新客户来取代老客户的角度考虑问题，成功的推销员则是从保持现有客户并且扩充新客户，使销售额越来越多，销售业绩越来越好的角度考虑问题的。</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7">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pic>
        <p:nvPicPr>
          <p:cNvPr id="109" name="图片 108"/>
          <p:cNvPicPr/>
          <p:nvPr/>
        </p:nvPicPr>
        <p:blipFill>
          <a:blip r:embed="rId8">
            <a:clrChange>
              <a:clrFrom>
                <a:srgbClr val="F6F6F6">
                  <a:alpha val="100000"/>
                </a:srgbClr>
              </a:clrFrom>
              <a:clrTo>
                <a:srgbClr val="F6F6F6">
                  <a:alpha val="100000"/>
                  <a:alpha val="0"/>
                </a:srgbClr>
              </a:clrTo>
            </a:clrChange>
          </a:blip>
          <a:stretch>
            <a:fillRect/>
          </a:stretch>
        </p:blipFill>
        <p:spPr>
          <a:xfrm>
            <a:off x="7176135" y="2924810"/>
            <a:ext cx="3555365" cy="25673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图片 109"/>
          <p:cNvPicPr/>
          <p:nvPr/>
        </p:nvPicPr>
        <p:blipFill>
          <a:blip r:embed="rId1">
            <a:clrChange>
              <a:clrFrom>
                <a:srgbClr val="F6F6F6">
                  <a:alpha val="100000"/>
                </a:srgbClr>
              </a:clrFrom>
              <a:clrTo>
                <a:srgbClr val="F6F6F6">
                  <a:alpha val="100000"/>
                  <a:alpha val="0"/>
                </a:srgbClr>
              </a:clrTo>
            </a:clrChange>
          </a:blip>
          <a:stretch>
            <a:fillRect/>
          </a:stretch>
        </p:blipFill>
        <p:spPr>
          <a:xfrm>
            <a:off x="7320280" y="2408555"/>
            <a:ext cx="3384550" cy="3263265"/>
          </a:xfrm>
          <a:prstGeom prst="rect">
            <a:avLst/>
          </a:prstGeom>
          <a:noFill/>
          <a:ln w="9525">
            <a:noFill/>
          </a:ln>
        </p:spPr>
      </p:pic>
      <p:grpSp>
        <p:nvGrpSpPr>
          <p:cNvPr id="2" name="组合 1"/>
          <p:cNvGrpSpPr/>
          <p:nvPr/>
        </p:nvGrpSpPr>
        <p:grpSpPr>
          <a:xfrm>
            <a:off x="983432" y="220560"/>
            <a:ext cx="5613393" cy="761186"/>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835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1261" name="Rectangle"/>
          <p:cNvSpPr/>
          <p:nvPr>
            <p:custDataLst>
              <p:tags r:id="rId2"/>
            </p:custDataLst>
          </p:nvPr>
        </p:nvSpPr>
        <p:spPr>
          <a:xfrm flipH="1">
            <a:off x="840423" y="1607820"/>
            <a:ext cx="478027" cy="158346"/>
          </a:xfrm>
          <a:custGeom>
            <a:avLst/>
            <a:gdLst>
              <a:gd name="connsiteX0" fmla="*/ 0 w 406402"/>
              <a:gd name="connsiteY0" fmla="*/ 0 h 134403"/>
              <a:gd name="connsiteX1" fmla="*/ 406402 w 406402"/>
              <a:gd name="connsiteY1" fmla="*/ 4 h 134403"/>
              <a:gd name="connsiteX2" fmla="*/ 406402 w 406402"/>
              <a:gd name="connsiteY2" fmla="*/ 134400 h 134403"/>
              <a:gd name="connsiteX3" fmla="*/ 0 w 406402"/>
              <a:gd name="connsiteY3" fmla="*/ 134403 h 134403"/>
            </a:gdLst>
            <a:ahLst/>
            <a:cxnLst>
              <a:cxn ang="0">
                <a:pos x="connsiteX0" y="connsiteY0"/>
              </a:cxn>
              <a:cxn ang="0">
                <a:pos x="connsiteX1" y="connsiteY1"/>
              </a:cxn>
              <a:cxn ang="0">
                <a:pos x="connsiteX2" y="connsiteY2"/>
              </a:cxn>
              <a:cxn ang="0">
                <a:pos x="connsiteX3" y="connsiteY3"/>
              </a:cxn>
            </a:cxnLst>
            <a:rect l="l" t="t" r="r" b="b"/>
            <a:pathLst>
              <a:path w="406402" h="134403">
                <a:moveTo>
                  <a:pt x="0" y="0"/>
                </a:moveTo>
                <a:lnTo>
                  <a:pt x="406402" y="4"/>
                </a:lnTo>
                <a:lnTo>
                  <a:pt x="406402" y="134400"/>
                </a:lnTo>
                <a:lnTo>
                  <a:pt x="0" y="134403"/>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1543" name="Rectangle"/>
          <p:cNvSpPr/>
          <p:nvPr>
            <p:custDataLst>
              <p:tags r:id="rId3"/>
            </p:custDataLst>
          </p:nvPr>
        </p:nvSpPr>
        <p:spPr>
          <a:xfrm rot="10800000" flipH="1" flipV="1">
            <a:off x="10901998" y="1608455"/>
            <a:ext cx="478027" cy="157599"/>
          </a:xfrm>
          <a:custGeom>
            <a:avLst/>
            <a:gdLst>
              <a:gd name="connsiteX0" fmla="*/ 8 w 134403"/>
              <a:gd name="connsiteY0" fmla="*/ 0 h 406408"/>
              <a:gd name="connsiteX1" fmla="*/ 134400 w 134403"/>
              <a:gd name="connsiteY1" fmla="*/ 5 h 406408"/>
              <a:gd name="connsiteX2" fmla="*/ 134403 w 134403"/>
              <a:gd name="connsiteY2" fmla="*/ 406405 h 406408"/>
              <a:gd name="connsiteX3" fmla="*/ 0 w 134403"/>
              <a:gd name="connsiteY3" fmla="*/ 406408 h 406408"/>
            </a:gdLst>
            <a:ahLst/>
            <a:cxnLst>
              <a:cxn ang="0">
                <a:pos x="connsiteX0" y="connsiteY0"/>
              </a:cxn>
              <a:cxn ang="0">
                <a:pos x="connsiteX1" y="connsiteY1"/>
              </a:cxn>
              <a:cxn ang="0">
                <a:pos x="connsiteX2" y="connsiteY2"/>
              </a:cxn>
              <a:cxn ang="0">
                <a:pos x="connsiteX3" y="connsiteY3"/>
              </a:cxn>
            </a:cxnLst>
            <a:rect l="l" t="t" r="r" b="b"/>
            <a:pathLst>
              <a:path w="134403" h="406408">
                <a:moveTo>
                  <a:pt x="8" y="0"/>
                </a:moveTo>
                <a:lnTo>
                  <a:pt x="134400" y="5"/>
                </a:lnTo>
                <a:lnTo>
                  <a:pt x="134403" y="406405"/>
                </a:lnTo>
                <a:lnTo>
                  <a:pt x="0" y="406408"/>
                </a:lnTo>
                <a:close/>
              </a:path>
            </a:pathLst>
          </a:cu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ctr"/>
            <a:endParaRPr lang="zh-CN" altLang="en-US">
              <a:solidFill>
                <a:schemeClr val="tx1"/>
              </a:solidFill>
              <a:latin typeface="+mn-ea"/>
            </a:endParaRPr>
          </a:p>
        </p:txBody>
      </p:sp>
      <p:sp>
        <p:nvSpPr>
          <p:cNvPr id="9" name="矩形 8"/>
          <p:cNvSpPr/>
          <p:nvPr>
            <p:custDataLst>
              <p:tags r:id="rId4"/>
            </p:custDataLst>
          </p:nvPr>
        </p:nvSpPr>
        <p:spPr>
          <a:xfrm>
            <a:off x="857885" y="1589405"/>
            <a:ext cx="10489565" cy="4606925"/>
          </a:xfrm>
          <a:prstGeom prst="rect">
            <a:avLst/>
          </a:prstGeom>
          <a:no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latin typeface="+mn-ea"/>
            </a:endParaRPr>
          </a:p>
        </p:txBody>
      </p:sp>
      <p:sp>
        <p:nvSpPr>
          <p:cNvPr id="37" name="矩形 36"/>
          <p:cNvSpPr/>
          <p:nvPr>
            <p:custDataLst>
              <p:tags r:id="rId5"/>
            </p:custDataLst>
          </p:nvPr>
        </p:nvSpPr>
        <p:spPr>
          <a:xfrm>
            <a:off x="10848023" y="6024880"/>
            <a:ext cx="478155"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3" name="矩形 72"/>
          <p:cNvSpPr/>
          <p:nvPr>
            <p:custDataLst>
              <p:tags r:id="rId6"/>
            </p:custDataLst>
          </p:nvPr>
        </p:nvSpPr>
        <p:spPr>
          <a:xfrm flipH="1">
            <a:off x="857568" y="6024880"/>
            <a:ext cx="378460" cy="158115"/>
          </a:xfrm>
          <a:prstGeom prst="rect">
            <a:avLst/>
          </a:prstGeom>
          <a:gradFill flip="none" rotWithShape="1">
            <a:gsLst>
              <a:gs pos="43000">
                <a:schemeClr val="accent1">
                  <a:alpha val="0"/>
                </a:schemeClr>
              </a:gs>
              <a:gs pos="0">
                <a:schemeClr val="accent1">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tx1"/>
              </a:solidFill>
              <a:latin typeface="+mn-ea"/>
            </a:endParaRPr>
          </a:p>
        </p:txBody>
      </p:sp>
      <p:sp>
        <p:nvSpPr>
          <p:cNvPr id="7" name="文本框 6"/>
          <p:cNvSpPr txBox="1"/>
          <p:nvPr>
            <p:custDataLst>
              <p:tags r:id="rId7"/>
            </p:custDataLst>
          </p:nvPr>
        </p:nvSpPr>
        <p:spPr>
          <a:xfrm>
            <a:off x="1224915" y="2133600"/>
            <a:ext cx="5880100" cy="353822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spcBef>
                <a:spcPts val="0"/>
              </a:spcBef>
              <a:spcAft>
                <a:spcPts val="0"/>
              </a:spcAft>
            </a:pP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r>
              <a:rPr lang="en-US" altLang="zh-CN"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8</a:t>
            </a:r>
            <a:r>
              <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24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要保持客户忠诚必须从员工着手，具体可采取以下手段：</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①注重员工培训、教育，为企业员工提供发展、晋升的机会。</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②为员工尽可能创造良好的工作条件，以利于他们高效地完成工作。</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③切实了解员工的各种需求，并有针对性地加以满足。</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00000"/>
              </a:lnSpc>
              <a:spcBef>
                <a:spcPts val="0"/>
              </a:spcBef>
              <a:spcAft>
                <a:spcPts val="0"/>
              </a:spcAft>
            </a:pPr>
            <a:r>
              <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④提倡内部协作的企业文化，倡导团队合作和协作精神。</a:t>
            </a:r>
            <a:endParaRPr lang="zh-CN" altLang="en-US" sz="2000" dirty="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03" name="图片 102"/>
          <p:cNvPicPr/>
          <p:nvPr/>
        </p:nvPicPr>
        <p:blipFill>
          <a:blip r:embed="rId8">
            <a:clrChange>
              <a:clrFrom>
                <a:srgbClr val="FFFFFF">
                  <a:alpha val="100000"/>
                </a:srgbClr>
              </a:clrFrom>
              <a:clrTo>
                <a:srgbClr val="FFFFFF">
                  <a:alpha val="100000"/>
                  <a:alpha val="0"/>
                </a:srgbClr>
              </a:clrTo>
            </a:clrChange>
          </a:blip>
          <a:stretch>
            <a:fillRect/>
          </a:stretch>
        </p:blipFill>
        <p:spPr>
          <a:xfrm>
            <a:off x="7680325" y="188595"/>
            <a:ext cx="4130675" cy="2476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21" name="文本框 20"/>
          <p:cNvSpPr txBox="1"/>
          <p:nvPr>
            <p:custDataLst>
              <p:tags r:id="rId1"/>
            </p:custDataLst>
          </p:nvPr>
        </p:nvSpPr>
        <p:spPr>
          <a:xfrm>
            <a:off x="396240" y="1095375"/>
            <a:ext cx="7582535" cy="645160"/>
          </a:xfrm>
          <a:prstGeom prst="rect">
            <a:avLst/>
          </a:prstGeom>
          <a:noFill/>
        </p:spPr>
        <p:txBody>
          <a:bodyPr wrap="square" rtlCol="0">
            <a:spAutoFit/>
          </a:bodyPr>
          <a:p>
            <a:r>
              <a:rPr lang="zh-CN" altLang="en-US" sz="3600" b="1" dirty="0">
                <a:solidFill>
                  <a:srgbClr val="384A66"/>
                </a:solidFill>
                <a:latin typeface="思源黑体 CN Light" panose="020B0300000000000000" pitchFamily="34" charset="-122"/>
                <a:ea typeface="思源黑体 CN Light" panose="020B0300000000000000" pitchFamily="34" charset="-122"/>
              </a:rPr>
              <a:t>五、客户维护的具体实施措施</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0" name="矩形 9"/>
          <p:cNvSpPr/>
          <p:nvPr>
            <p:custDataLst>
              <p:tags r:id="rId2"/>
            </p:custDataLst>
          </p:nvPr>
        </p:nvSpPr>
        <p:spPr>
          <a:xfrm>
            <a:off x="479425" y="1844675"/>
            <a:ext cx="2750185" cy="56261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黑体 CN Bold" panose="020B0800000000000000" charset="-122"/>
                <a:ea typeface="思源黑体 CN Bold" panose="020B0800000000000000" charset="-122"/>
                <a:sym typeface="+mn-ea"/>
              </a:rPr>
              <a:t>（一）将客户分组</a:t>
            </a:r>
            <a:endParaRPr lang="en-US" altLang="zh-CN" dirty="0">
              <a:solidFill>
                <a:schemeClr val="bg1"/>
              </a:solidFill>
              <a:latin typeface="思源黑体 CN Bold" panose="020B0800000000000000" charset="-122"/>
              <a:ea typeface="思源黑体 CN Bold" panose="020B0800000000000000" charset="-122"/>
              <a:sym typeface="+mn-ea"/>
            </a:endParaRPr>
          </a:p>
        </p:txBody>
      </p:sp>
      <p:grpSp>
        <p:nvGrpSpPr>
          <p:cNvPr id="15" name="组合 14"/>
          <p:cNvGrpSpPr/>
          <p:nvPr/>
        </p:nvGrpSpPr>
        <p:grpSpPr>
          <a:xfrm>
            <a:off x="4871720" y="2637155"/>
            <a:ext cx="6807835" cy="3020060"/>
            <a:chOff x="2456" y="3926"/>
            <a:chExt cx="13267" cy="5886"/>
          </a:xfrm>
        </p:grpSpPr>
        <p:pic>
          <p:nvPicPr>
            <p:cNvPr id="111" name="图片 110"/>
            <p:cNvPicPr/>
            <p:nvPr/>
          </p:nvPicPr>
          <p:blipFill>
            <a:blip r:embed="rId3">
              <a:clrChange>
                <a:clrFrom>
                  <a:srgbClr val="F6F6F6">
                    <a:alpha val="100000"/>
                  </a:srgbClr>
                </a:clrFrom>
                <a:clrTo>
                  <a:srgbClr val="F6F6F6">
                    <a:alpha val="100000"/>
                    <a:alpha val="0"/>
                  </a:srgbClr>
                </a:clrTo>
              </a:clrChange>
            </a:blip>
            <a:stretch>
              <a:fillRect/>
            </a:stretch>
          </p:blipFill>
          <p:spPr>
            <a:xfrm>
              <a:off x="6538" y="3926"/>
              <a:ext cx="4519" cy="5886"/>
            </a:xfrm>
            <a:prstGeom prst="rect">
              <a:avLst/>
            </a:prstGeom>
            <a:noFill/>
            <a:ln w="9525">
              <a:noFill/>
            </a:ln>
          </p:spPr>
        </p:pic>
        <p:sp>
          <p:nvSpPr>
            <p:cNvPr id="8" name="圆角矩形标注 7"/>
            <p:cNvSpPr/>
            <p:nvPr/>
          </p:nvSpPr>
          <p:spPr>
            <a:xfrm>
              <a:off x="2683" y="4833"/>
              <a:ext cx="4082" cy="1360"/>
            </a:xfrm>
            <a:prstGeom prst="wedgeRoundRectCallout">
              <a:avLst>
                <a:gd name="adj1" fmla="val 58035"/>
                <a:gd name="adj2" fmla="val 21397"/>
                <a:gd name="adj3" fmla="val 16667"/>
              </a:avLst>
            </a:prstGeom>
          </p:spPr>
          <p:style>
            <a:lnRef idx="0">
              <a:srgbClr val="FFFFFF"/>
            </a:lnRef>
            <a:fillRef idx="1">
              <a:schemeClr val="accent3"/>
            </a:fillRef>
            <a:effectRef idx="1">
              <a:schemeClr val="accent3"/>
            </a:effectRef>
            <a:fontRef idx="minor">
              <a:schemeClr val="dk1"/>
            </a:fontRef>
          </p:style>
          <p:txBody>
            <a:bodyPr rtlCol="0" anchor="ctr"/>
            <a:p>
              <a:pPr algn="ctr"/>
              <a:r>
                <a:rPr lang="zh-CN" altLang="en-US" sz="2000">
                  <a:solidFill>
                    <a:schemeClr val="bg1"/>
                  </a:solidFill>
                  <a:latin typeface="思源黑体 CN Bold" panose="020B0800000000000000" charset="-122"/>
                  <a:ea typeface="思源黑体 CN Bold" panose="020B0800000000000000" charset="-122"/>
                </a:rPr>
                <a:t>家人</a:t>
              </a:r>
              <a:endParaRPr lang="zh-CN" altLang="en-US" sz="2000">
                <a:solidFill>
                  <a:schemeClr val="bg1"/>
                </a:solidFill>
                <a:latin typeface="思源黑体 CN Bold" panose="020B0800000000000000" charset="-122"/>
                <a:ea typeface="思源黑体 CN Bold" panose="020B0800000000000000" charset="-122"/>
              </a:endParaRPr>
            </a:p>
          </p:txBody>
        </p:sp>
        <p:sp>
          <p:nvSpPr>
            <p:cNvPr id="9" name="圆角矩形标注 8"/>
            <p:cNvSpPr/>
            <p:nvPr>
              <p:custDataLst>
                <p:tags r:id="rId4"/>
              </p:custDataLst>
            </p:nvPr>
          </p:nvSpPr>
          <p:spPr>
            <a:xfrm>
              <a:off x="2456" y="6761"/>
              <a:ext cx="4082" cy="1360"/>
            </a:xfrm>
            <a:prstGeom prst="wedgeRoundRectCallout">
              <a:avLst>
                <a:gd name="adj1" fmla="val 58378"/>
                <a:gd name="adj2" fmla="val 11985"/>
                <a:gd name="adj3" fmla="val 16667"/>
              </a:avLst>
            </a:prstGeom>
            <a:solidFill>
              <a:srgbClr val="199F84"/>
            </a:solidFill>
          </p:spPr>
          <p:style>
            <a:lnRef idx="0">
              <a:srgbClr val="FFFFFF"/>
            </a:lnRef>
            <a:fillRef idx="1">
              <a:schemeClr val="accent2"/>
            </a:fillRef>
            <a:effectRef idx="1">
              <a:schemeClr val="accent2"/>
            </a:effectRef>
            <a:fontRef idx="minor">
              <a:schemeClr val="lt1"/>
            </a:fontRef>
          </p:style>
          <p:txBody>
            <a:bodyPr rtlCol="0" anchor="ctr"/>
            <a:p>
              <a:pPr algn="ctr"/>
              <a:r>
                <a:rPr lang="zh-CN" altLang="en-US" sz="2000">
                  <a:solidFill>
                    <a:schemeClr val="bg1"/>
                  </a:solidFill>
                  <a:latin typeface="思源黑体 CN Bold" panose="020B0800000000000000" charset="-122"/>
                  <a:ea typeface="思源黑体 CN Bold" panose="020B0800000000000000" charset="-122"/>
                </a:rPr>
                <a:t>朋友</a:t>
              </a:r>
              <a:endParaRPr lang="zh-CN" altLang="en-US" sz="2000">
                <a:solidFill>
                  <a:schemeClr val="bg1"/>
                </a:solidFill>
                <a:latin typeface="思源黑体 CN Bold" panose="020B0800000000000000" charset="-122"/>
                <a:ea typeface="思源黑体 CN Bold" panose="020B0800000000000000" charset="-122"/>
              </a:endParaRPr>
            </a:p>
          </p:txBody>
        </p:sp>
        <p:sp>
          <p:nvSpPr>
            <p:cNvPr id="11" name="圆角矩形标注 10"/>
            <p:cNvSpPr/>
            <p:nvPr>
              <p:custDataLst>
                <p:tags r:id="rId5"/>
              </p:custDataLst>
            </p:nvPr>
          </p:nvSpPr>
          <p:spPr>
            <a:xfrm>
              <a:off x="11528" y="4266"/>
              <a:ext cx="4082" cy="1360"/>
            </a:xfrm>
            <a:prstGeom prst="wedgeRoundRectCallout">
              <a:avLst>
                <a:gd name="adj1" fmla="val -59382"/>
                <a:gd name="adj2" fmla="val 42500"/>
                <a:gd name="adj3" fmla="val 16667"/>
              </a:avLst>
            </a:prstGeom>
          </p:spPr>
          <p:style>
            <a:lnRef idx="0">
              <a:srgbClr val="FFFFFF"/>
            </a:lnRef>
            <a:fillRef idx="1">
              <a:schemeClr val="accent6"/>
            </a:fillRef>
            <a:effectRef idx="1">
              <a:schemeClr val="accent6"/>
            </a:effectRef>
            <a:fontRef idx="minor">
              <a:schemeClr val="dk1"/>
            </a:fontRef>
          </p:style>
          <p:txBody>
            <a:bodyPr rtlCol="0" anchor="ctr"/>
            <a:p>
              <a:pPr algn="ctr"/>
              <a:r>
                <a:rPr lang="zh-CN" altLang="en-US" sz="2000">
                  <a:solidFill>
                    <a:schemeClr val="bg1"/>
                  </a:solidFill>
                  <a:latin typeface="思源黑体 CN Bold" panose="020B0800000000000000" charset="-122"/>
                  <a:ea typeface="思源黑体 CN Bold" panose="020B0800000000000000" charset="-122"/>
                </a:rPr>
                <a:t>重要客户</a:t>
              </a:r>
              <a:endParaRPr lang="zh-CN" altLang="en-US" sz="2000">
                <a:solidFill>
                  <a:schemeClr val="bg1"/>
                </a:solidFill>
                <a:latin typeface="思源黑体 CN Bold" panose="020B0800000000000000" charset="-122"/>
                <a:ea typeface="思源黑体 CN Bold" panose="020B0800000000000000" charset="-122"/>
              </a:endParaRPr>
            </a:p>
          </p:txBody>
        </p:sp>
        <p:sp>
          <p:nvSpPr>
            <p:cNvPr id="13" name="圆角矩形标注 12"/>
            <p:cNvSpPr/>
            <p:nvPr>
              <p:custDataLst>
                <p:tags r:id="rId6"/>
              </p:custDataLst>
            </p:nvPr>
          </p:nvSpPr>
          <p:spPr>
            <a:xfrm>
              <a:off x="11641" y="6307"/>
              <a:ext cx="4082" cy="1360"/>
            </a:xfrm>
            <a:prstGeom prst="wedgeRoundRectCallout">
              <a:avLst>
                <a:gd name="adj1" fmla="val -63228"/>
                <a:gd name="adj2" fmla="val -20588"/>
                <a:gd name="adj3" fmla="val 16667"/>
              </a:avLst>
            </a:prstGeom>
            <a:solidFill>
              <a:srgbClr val="FDC31A"/>
            </a:solidFill>
          </p:spPr>
          <p:style>
            <a:lnRef idx="0">
              <a:srgbClr val="FFFFFF"/>
            </a:lnRef>
            <a:fillRef idx="1">
              <a:schemeClr val="accent1"/>
            </a:fillRef>
            <a:effectRef idx="1">
              <a:schemeClr val="accent1"/>
            </a:effectRef>
            <a:fontRef idx="minor">
              <a:schemeClr val="lt1"/>
            </a:fontRef>
          </p:style>
          <p:txBody>
            <a:bodyPr rtlCol="0" anchor="ctr"/>
            <a:p>
              <a:pPr algn="ctr"/>
              <a:r>
                <a:rPr lang="zh-CN" altLang="en-US" sz="2000">
                  <a:solidFill>
                    <a:schemeClr val="bg1"/>
                  </a:solidFill>
                  <a:latin typeface="思源黑体 CN Bold" panose="020B0800000000000000" charset="-122"/>
                  <a:ea typeface="思源黑体 CN Bold" panose="020B0800000000000000" charset="-122"/>
                </a:rPr>
                <a:t>普通用户</a:t>
              </a:r>
              <a:endParaRPr lang="zh-CN" altLang="en-US" sz="2000">
                <a:solidFill>
                  <a:schemeClr val="bg1"/>
                </a:solidFill>
                <a:latin typeface="思源黑体 CN Bold" panose="020B0800000000000000" charset="-122"/>
                <a:ea typeface="思源黑体 CN Bold" panose="020B0800000000000000" charset="-122"/>
              </a:endParaRPr>
            </a:p>
          </p:txBody>
        </p:sp>
        <p:sp>
          <p:nvSpPr>
            <p:cNvPr id="14" name="圆角矩形标注 13"/>
            <p:cNvSpPr/>
            <p:nvPr>
              <p:custDataLst>
                <p:tags r:id="rId7"/>
              </p:custDataLst>
            </p:nvPr>
          </p:nvSpPr>
          <p:spPr>
            <a:xfrm>
              <a:off x="11414" y="8008"/>
              <a:ext cx="4082" cy="1360"/>
            </a:xfrm>
            <a:prstGeom prst="wedgeRoundRectCallout">
              <a:avLst>
                <a:gd name="adj1" fmla="val -63596"/>
                <a:gd name="adj2" fmla="val -52132"/>
                <a:gd name="adj3" fmla="val 16667"/>
              </a:avLst>
            </a:prstGeom>
          </p:spPr>
          <p:style>
            <a:lnRef idx="0">
              <a:srgbClr val="FFFFFF"/>
            </a:lnRef>
            <a:fillRef idx="1">
              <a:schemeClr val="accent2"/>
            </a:fillRef>
            <a:effectRef idx="1">
              <a:schemeClr val="accent2"/>
            </a:effectRef>
            <a:fontRef idx="minor">
              <a:schemeClr val="lt1"/>
            </a:fontRef>
          </p:style>
          <p:txBody>
            <a:bodyPr rtlCol="0" anchor="ctr"/>
            <a:p>
              <a:pPr algn="ctr"/>
              <a:r>
                <a:rPr lang="zh-CN" altLang="en-US" sz="2000">
                  <a:solidFill>
                    <a:schemeClr val="bg1"/>
                  </a:solidFill>
                  <a:latin typeface="思源黑体 CN Bold" panose="020B0800000000000000" charset="-122"/>
                  <a:ea typeface="思源黑体 CN Bold" panose="020B0800000000000000" charset="-122"/>
                </a:rPr>
                <a:t>集团客户</a:t>
              </a:r>
              <a:endParaRPr lang="zh-CN" altLang="en-US" sz="2000">
                <a:solidFill>
                  <a:schemeClr val="bg1"/>
                </a:solidFill>
                <a:latin typeface="思源黑体 CN Bold" panose="020B0800000000000000" charset="-122"/>
                <a:ea typeface="思源黑体 CN Bold" panose="020B0800000000000000" charset="-122"/>
              </a:endParaRPr>
            </a:p>
          </p:txBody>
        </p:sp>
      </p:grpSp>
      <p:sp>
        <p:nvSpPr>
          <p:cNvPr id="16" name="文本框 15"/>
          <p:cNvSpPr txBox="1"/>
          <p:nvPr>
            <p:custDataLst>
              <p:tags r:id="rId8"/>
            </p:custDataLst>
          </p:nvPr>
        </p:nvSpPr>
        <p:spPr>
          <a:xfrm>
            <a:off x="479425" y="2639695"/>
            <a:ext cx="4217035" cy="316928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在通讯录数据库中将忠诚的、能带来利润的客户按照您的标准来进行分组，然后用不同的策略予以特别对待，或根据利润大小来分配工作时间，赢得更多的商业利润。</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也可以仔细观察客户的需求和习惯，并详细地记录下来，这些记录就是以后的客户服务中需要注意的细节。</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10" name="矩形 9"/>
          <p:cNvSpPr/>
          <p:nvPr>
            <p:custDataLst>
              <p:tags r:id="rId1"/>
            </p:custDataLst>
          </p:nvPr>
        </p:nvSpPr>
        <p:spPr>
          <a:xfrm>
            <a:off x="479425" y="1270635"/>
            <a:ext cx="4217035" cy="56261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黑体 CN Bold" panose="020B0800000000000000" charset="-122"/>
                <a:ea typeface="思源黑体 CN Bold" panose="020B0800000000000000" charset="-122"/>
                <a:sym typeface="+mn-ea"/>
              </a:rPr>
              <a:t>（二）客户维护的二八理论</a:t>
            </a:r>
            <a:endParaRPr lang="en-US" altLang="zh-CN" dirty="0">
              <a:solidFill>
                <a:schemeClr val="bg1"/>
              </a:solidFill>
              <a:latin typeface="思源黑体 CN Bold" panose="020B0800000000000000" charset="-122"/>
              <a:ea typeface="思源黑体 CN Bold" panose="020B0800000000000000" charset="-122"/>
              <a:sym typeface="+mn-ea"/>
            </a:endParaRPr>
          </a:p>
        </p:txBody>
      </p:sp>
      <p:sp>
        <p:nvSpPr>
          <p:cNvPr id="16" name="文本框 15"/>
          <p:cNvSpPr txBox="1"/>
          <p:nvPr>
            <p:custDataLst>
              <p:tags r:id="rId2"/>
            </p:custDataLst>
          </p:nvPr>
        </p:nvSpPr>
        <p:spPr>
          <a:xfrm>
            <a:off x="479425" y="2639695"/>
            <a:ext cx="4865370" cy="2245360"/>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在很多行业，20% 的最有价值的客户能给企业带来 80% 的利润。</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我们要研究和找出那 </a:t>
            </a:r>
            <a:r>
              <a:rPr sz="2000" dirty="0">
                <a:solidFill>
                  <a:srgbClr val="384A66"/>
                </a:solidFill>
                <a:highlight>
                  <a:srgbClr val="FFFF00"/>
                </a:highlight>
                <a:uFillTx/>
                <a:latin typeface="思源黑体 CN Normal" panose="020B0400000000000000" charset="-122"/>
                <a:ea typeface="思源黑体 CN Normal" panose="020B0400000000000000" charset="-122"/>
                <a:cs typeface="思源黑体 CN Normal" panose="020B0400000000000000" charset="-122"/>
                <a:sym typeface="+mn-ea"/>
              </a:rPr>
              <a:t>20%</a:t>
            </a: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 的人有什么特征，他们为什么会忠诚于这个品牌，该采取什么策略让他们继续保持忠诚，来产生企业的利润。</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12" name="图片 111"/>
          <p:cNvPicPr/>
          <p:nvPr/>
        </p:nvPicPr>
        <p:blipFill>
          <a:blip r:embed="rId3"/>
          <a:stretch>
            <a:fillRect/>
          </a:stretch>
        </p:blipFill>
        <p:spPr>
          <a:xfrm>
            <a:off x="6167755" y="2493010"/>
            <a:ext cx="5049520" cy="31978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二、客户关系维护产生的背景和客户的重要性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3" name="文本框 12"/>
          <p:cNvSpPr txBox="1"/>
          <p:nvPr>
            <p:custDataLst>
              <p:tags r:id="rId1"/>
            </p:custDataLst>
          </p:nvPr>
        </p:nvSpPr>
        <p:spPr>
          <a:xfrm>
            <a:off x="814070" y="1919605"/>
            <a:ext cx="7849235" cy="706755"/>
          </a:xfrm>
          <a:prstGeom prst="rect">
            <a:avLst/>
          </a:prstGeom>
          <a:noFill/>
        </p:spPr>
        <p:txBody>
          <a:bodyPr wrap="square" rtlCol="0">
            <a:spAutoFit/>
          </a:bodyPr>
          <a:p>
            <a:pPr>
              <a:lnSpc>
                <a:spcPct val="10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（1）客户关系维护产生的背景是需求与技术之间的一种关系。</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a:p>
            <a:pPr>
              <a:lnSpc>
                <a:spcPct val="100000"/>
              </a:lnSpc>
            </a:pPr>
            <a:r>
              <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rPr>
              <a:t>（2）客户的重要性（图 4-1-1）。</a:t>
            </a:r>
            <a:endParaRPr lang="en-US" altLang="zh-CN" sz="20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pic>
        <p:nvPicPr>
          <p:cNvPr id="14" name="图片 13"/>
          <p:cNvPicPr>
            <a:picLocks noChangeAspect="1"/>
          </p:cNvPicPr>
          <p:nvPr>
            <p:custDataLst>
              <p:tags r:id="rId2"/>
            </p:custDataLst>
          </p:nvPr>
        </p:nvPicPr>
        <p:blipFill>
          <a:blip r:embed="rId3"/>
          <a:stretch>
            <a:fillRect/>
          </a:stretch>
        </p:blipFill>
        <p:spPr>
          <a:xfrm>
            <a:off x="2927985" y="2924810"/>
            <a:ext cx="6486525" cy="31527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10" name="矩形 9"/>
          <p:cNvSpPr/>
          <p:nvPr>
            <p:custDataLst>
              <p:tags r:id="rId1"/>
            </p:custDataLst>
          </p:nvPr>
        </p:nvSpPr>
        <p:spPr>
          <a:xfrm>
            <a:off x="479425" y="1270635"/>
            <a:ext cx="4820285" cy="56261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黑体 CN Bold" panose="020B0800000000000000" charset="-122"/>
                <a:ea typeface="思源黑体 CN Bold" panose="020B0800000000000000" charset="-122"/>
                <a:sym typeface="+mn-ea"/>
              </a:rPr>
              <a:t>（三）客户维护的时间分割技巧</a:t>
            </a:r>
            <a:endParaRPr lang="en-US" altLang="zh-CN" dirty="0">
              <a:solidFill>
                <a:schemeClr val="bg1"/>
              </a:solidFill>
              <a:latin typeface="思源黑体 CN Bold" panose="020B0800000000000000" charset="-122"/>
              <a:ea typeface="思源黑体 CN Bold" panose="020B0800000000000000" charset="-122"/>
              <a:sym typeface="+mn-ea"/>
            </a:endParaRPr>
          </a:p>
        </p:txBody>
      </p:sp>
      <p:sp>
        <p:nvSpPr>
          <p:cNvPr id="16" name="文本框 15"/>
          <p:cNvSpPr txBox="1"/>
          <p:nvPr>
            <p:custDataLst>
              <p:tags r:id="rId2"/>
            </p:custDataLst>
          </p:nvPr>
        </p:nvSpPr>
        <p:spPr>
          <a:xfrm>
            <a:off x="479425" y="2639695"/>
            <a:ext cx="4865370" cy="163004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如果您与客户进行面谈，我向您推荐</a:t>
            </a:r>
            <a:r>
              <a:rPr sz="2000" dirty="0">
                <a:solidFill>
                  <a:srgbClr val="384A66"/>
                </a:solidFill>
                <a:highlight>
                  <a:srgbClr val="FFFF00"/>
                </a:highlight>
                <a:uFillTx/>
                <a:latin typeface="思源黑体 CN Normal" panose="020B0400000000000000" charset="-122"/>
                <a:ea typeface="思源黑体 CN Normal" panose="020B0400000000000000" charset="-122"/>
                <a:cs typeface="思源黑体 CN Normal" panose="020B0400000000000000" charset="-122"/>
                <a:sym typeface="+mn-ea"/>
              </a:rPr>
              <a:t>“两分钟谈主题，八分钟聊家常或时事”</a:t>
            </a: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的时间分配和谈判技巧，因为这样做可能会让双方很愉快，有了这种体验，客户维护就成功了。</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16" name="图片 115"/>
          <p:cNvPicPr/>
          <p:nvPr/>
        </p:nvPicPr>
        <p:blipFill>
          <a:blip r:embed="rId3">
            <a:clrChange>
              <a:clrFrom>
                <a:srgbClr val="F6F6F6">
                  <a:alpha val="100000"/>
                </a:srgbClr>
              </a:clrFrom>
              <a:clrTo>
                <a:srgbClr val="F6F6F6">
                  <a:alpha val="100000"/>
                  <a:alpha val="0"/>
                </a:srgbClr>
              </a:clrTo>
            </a:clrChange>
          </a:blip>
          <a:stretch>
            <a:fillRect/>
          </a:stretch>
        </p:blipFill>
        <p:spPr>
          <a:xfrm>
            <a:off x="6384290" y="1270635"/>
            <a:ext cx="4650740" cy="46583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10" name="矩形 9"/>
          <p:cNvSpPr/>
          <p:nvPr>
            <p:custDataLst>
              <p:tags r:id="rId1"/>
            </p:custDataLst>
          </p:nvPr>
        </p:nvSpPr>
        <p:spPr>
          <a:xfrm>
            <a:off x="479425" y="1270635"/>
            <a:ext cx="4051300" cy="56261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黑体 CN Bold" panose="020B0800000000000000" charset="-122"/>
                <a:ea typeface="思源黑体 CN Bold" panose="020B0800000000000000" charset="-122"/>
                <a:sym typeface="+mn-ea"/>
              </a:rPr>
              <a:t>（四）客户维护成败分析</a:t>
            </a:r>
            <a:endParaRPr lang="en-US" altLang="zh-CN" dirty="0">
              <a:solidFill>
                <a:schemeClr val="bg1"/>
              </a:solidFill>
              <a:latin typeface="思源黑体 CN Bold" panose="020B0800000000000000" charset="-122"/>
              <a:ea typeface="思源黑体 CN Bold" panose="020B0800000000000000" charset="-122"/>
              <a:sym typeface="+mn-ea"/>
            </a:endParaRPr>
          </a:p>
        </p:txBody>
      </p:sp>
      <p:sp>
        <p:nvSpPr>
          <p:cNvPr id="16" name="文本框 15"/>
          <p:cNvSpPr txBox="1"/>
          <p:nvPr>
            <p:custDataLst>
              <p:tags r:id="rId2"/>
            </p:custDataLst>
          </p:nvPr>
        </p:nvSpPr>
        <p:spPr>
          <a:xfrm>
            <a:off x="479425" y="2280920"/>
            <a:ext cx="3662680" cy="316928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总结记录，随时记录和分析客户维护情况，以备忘或提高自己的工作能力。</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要把更多的工作重点放在症结所在，而不是放在流失的客户身上。</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根据发现的问题深度挖掘，对症下药。</a:t>
            </a:r>
            <a:endParaRPr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grpSp>
        <p:nvGrpSpPr>
          <p:cNvPr id="11" name="组合 10"/>
          <p:cNvGrpSpPr/>
          <p:nvPr/>
        </p:nvGrpSpPr>
        <p:grpSpPr>
          <a:xfrm>
            <a:off x="4007485" y="260985"/>
            <a:ext cx="7885430" cy="5911850"/>
            <a:chOff x="6311" y="411"/>
            <a:chExt cx="12418" cy="9310"/>
          </a:xfrm>
        </p:grpSpPr>
        <p:pic>
          <p:nvPicPr>
            <p:cNvPr id="117" name="图片 116"/>
            <p:cNvPicPr/>
            <p:nvPr/>
          </p:nvPicPr>
          <p:blipFill>
            <a:blip r:embed="rId3">
              <a:clrChange>
                <a:clrFrom>
                  <a:srgbClr val="F6F6F6">
                    <a:alpha val="100000"/>
                  </a:srgbClr>
                </a:clrFrom>
                <a:clrTo>
                  <a:srgbClr val="F6F6F6">
                    <a:alpha val="100000"/>
                    <a:alpha val="0"/>
                  </a:srgbClr>
                </a:clrTo>
              </a:clrChange>
            </a:blip>
            <a:stretch>
              <a:fillRect/>
            </a:stretch>
          </p:blipFill>
          <p:spPr>
            <a:xfrm>
              <a:off x="6311" y="411"/>
              <a:ext cx="12419" cy="9310"/>
            </a:xfrm>
            <a:prstGeom prst="rect">
              <a:avLst/>
            </a:prstGeom>
            <a:noFill/>
            <a:ln w="9525">
              <a:noFill/>
            </a:ln>
          </p:spPr>
        </p:pic>
        <p:sp>
          <p:nvSpPr>
            <p:cNvPr id="8" name="文本框 7"/>
            <p:cNvSpPr txBox="1"/>
            <p:nvPr/>
          </p:nvSpPr>
          <p:spPr>
            <a:xfrm rot="21360000">
              <a:off x="8240" y="2452"/>
              <a:ext cx="5586" cy="822"/>
            </a:xfrm>
            <a:prstGeom prst="rect">
              <a:avLst/>
            </a:prstGeom>
            <a:noFill/>
          </p:spPr>
          <p:txBody>
            <a:bodyPr wrap="square" rtlCol="0" anchor="t">
              <a:spAutoFit/>
            </a:bodyPr>
            <a:p>
              <a:pPr algn="ctr"/>
              <a:r>
                <a:rPr lang="zh-CN" altLang="en-US" sz="2800">
                  <a:solidFill>
                    <a:srgbClr val="753512"/>
                  </a:solidFill>
                  <a:latin typeface="华文行楷" panose="02010800040101010101" charset="-122"/>
                  <a:ea typeface="华文行楷" panose="02010800040101010101" charset="-122"/>
                </a:rPr>
                <a:t>对于流失的客户</a:t>
              </a:r>
              <a:endParaRPr lang="zh-CN" altLang="en-US" sz="2800">
                <a:solidFill>
                  <a:srgbClr val="753512"/>
                </a:solidFill>
                <a:latin typeface="华文行楷" panose="02010800040101010101" charset="-122"/>
                <a:ea typeface="华文行楷" panose="02010800040101010101" charset="-122"/>
              </a:endParaRPr>
            </a:p>
          </p:txBody>
        </p:sp>
        <p:sp>
          <p:nvSpPr>
            <p:cNvPr id="9" name="文本框 8"/>
            <p:cNvSpPr txBox="1"/>
            <p:nvPr>
              <p:custDataLst>
                <p:tags r:id="rId4"/>
              </p:custDataLst>
            </p:nvPr>
          </p:nvSpPr>
          <p:spPr>
            <a:xfrm>
              <a:off x="8715" y="3662"/>
              <a:ext cx="8054" cy="3536"/>
            </a:xfrm>
            <a:prstGeom prst="rect">
              <a:avLst/>
            </a:prstGeom>
            <a:noFill/>
          </p:spPr>
          <p:txBody>
            <a:bodyPr wrap="square" rtlCol="0" anchor="t">
              <a:spAutoFit/>
            </a:bodyPr>
            <a:p>
              <a:pPr algn="ctr"/>
              <a:r>
                <a:rPr lang="zh-CN" altLang="en-US" sz="2800">
                  <a:solidFill>
                    <a:srgbClr val="753512"/>
                  </a:solidFill>
                  <a:latin typeface="华文行楷" panose="02010800040101010101" charset="-122"/>
                  <a:ea typeface="华文行楷" panose="02010800040101010101" charset="-122"/>
                </a:rPr>
                <a:t>客户为什么会流失？</a:t>
              </a:r>
              <a:endParaRPr lang="zh-CN" altLang="en-US" sz="2800">
                <a:solidFill>
                  <a:srgbClr val="753512"/>
                </a:solidFill>
                <a:latin typeface="华文行楷" panose="02010800040101010101" charset="-122"/>
                <a:ea typeface="华文行楷" panose="02010800040101010101" charset="-122"/>
              </a:endParaRPr>
            </a:p>
            <a:p>
              <a:pPr algn="ctr"/>
              <a:endParaRPr lang="zh-CN" altLang="en-US" sz="2800">
                <a:solidFill>
                  <a:srgbClr val="753512"/>
                </a:solidFill>
                <a:latin typeface="华文行楷" panose="02010800040101010101" charset="-122"/>
                <a:ea typeface="华文行楷" panose="02010800040101010101" charset="-122"/>
              </a:endParaRPr>
            </a:p>
            <a:p>
              <a:pPr algn="ctr"/>
              <a:r>
                <a:rPr lang="zh-CN" altLang="en-US" sz="2800">
                  <a:solidFill>
                    <a:srgbClr val="753512"/>
                  </a:solidFill>
                  <a:latin typeface="华文行楷" panose="02010800040101010101" charset="-122"/>
                  <a:ea typeface="华文行楷" panose="02010800040101010101" charset="-122"/>
                </a:rPr>
                <a:t>哪一类的客户在流失？</a:t>
              </a:r>
              <a:endParaRPr lang="zh-CN" altLang="en-US" sz="2800">
                <a:solidFill>
                  <a:srgbClr val="753512"/>
                </a:solidFill>
                <a:latin typeface="华文行楷" panose="02010800040101010101" charset="-122"/>
                <a:ea typeface="华文行楷" panose="02010800040101010101" charset="-122"/>
              </a:endParaRPr>
            </a:p>
            <a:p>
              <a:pPr algn="ctr"/>
              <a:endParaRPr lang="zh-CN" altLang="en-US" sz="2800">
                <a:solidFill>
                  <a:srgbClr val="753512"/>
                </a:solidFill>
                <a:latin typeface="华文行楷" panose="02010800040101010101" charset="-122"/>
                <a:ea typeface="华文行楷" panose="02010800040101010101" charset="-122"/>
              </a:endParaRPr>
            </a:p>
            <a:p>
              <a:pPr algn="ctr"/>
              <a:r>
                <a:rPr lang="zh-CN" altLang="en-US" sz="2800">
                  <a:solidFill>
                    <a:srgbClr val="753512"/>
                  </a:solidFill>
                  <a:latin typeface="华文行楷" panose="02010800040101010101" charset="-122"/>
                  <a:ea typeface="华文行楷" panose="02010800040101010101" charset="-122"/>
                </a:rPr>
                <a:t>是什么时候流失的？</a:t>
              </a:r>
              <a:endParaRPr lang="zh-CN" altLang="en-US" sz="2800">
                <a:solidFill>
                  <a:srgbClr val="753512"/>
                </a:solidFill>
                <a:latin typeface="华文行楷" panose="02010800040101010101" charset="-122"/>
                <a:ea typeface="华文行楷" panose="020108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6565" y="-315595"/>
            <a:ext cx="7053580" cy="1409700"/>
            <a:chOff x="-719" y="-497"/>
            <a:chExt cx="11108" cy="2220"/>
          </a:xfrm>
        </p:grpSpPr>
        <p:grpSp>
          <p:nvGrpSpPr>
            <p:cNvPr id="2" name="组合 1"/>
            <p:cNvGrpSpPr/>
            <p:nvPr/>
          </p:nvGrpSpPr>
          <p:grpSpPr>
            <a:xfrm>
              <a:off x="1549" y="347"/>
              <a:ext cx="8840" cy="1199"/>
              <a:chOff x="1828468" y="2747536"/>
              <a:chExt cx="4210044" cy="570889"/>
            </a:xfrm>
          </p:grpSpPr>
          <p:sp>
            <p:nvSpPr>
              <p:cNvPr id="3" name="文本框 2"/>
              <p:cNvSpPr txBox="1"/>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
        <p:nvSpPr>
          <p:cNvPr id="10" name="矩形 9"/>
          <p:cNvSpPr/>
          <p:nvPr>
            <p:custDataLst>
              <p:tags r:id="rId1"/>
            </p:custDataLst>
          </p:nvPr>
        </p:nvSpPr>
        <p:spPr>
          <a:xfrm>
            <a:off x="479425" y="1270635"/>
            <a:ext cx="4284345" cy="56261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黑体 CN Bold" panose="020B0800000000000000" charset="-122"/>
                <a:ea typeface="思源黑体 CN Bold" panose="020B0800000000000000" charset="-122"/>
                <a:sym typeface="+mn-ea"/>
              </a:rPr>
              <a:t>（五）经常联络或回访客户</a:t>
            </a:r>
            <a:endParaRPr lang="en-US" altLang="zh-CN" dirty="0">
              <a:solidFill>
                <a:schemeClr val="bg1"/>
              </a:solidFill>
              <a:latin typeface="思源黑体 CN Bold" panose="020B0800000000000000" charset="-122"/>
              <a:ea typeface="思源黑体 CN Bold" panose="020B0800000000000000" charset="-122"/>
              <a:sym typeface="+mn-ea"/>
            </a:endParaRPr>
          </a:p>
        </p:txBody>
      </p:sp>
      <p:sp>
        <p:nvSpPr>
          <p:cNvPr id="16" name="文本框 15"/>
          <p:cNvSpPr txBox="1"/>
          <p:nvPr>
            <p:custDataLst>
              <p:tags r:id="rId2"/>
            </p:custDataLst>
          </p:nvPr>
        </p:nvSpPr>
        <p:spPr>
          <a:xfrm>
            <a:off x="479425" y="2065655"/>
            <a:ext cx="7129145" cy="4399915"/>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lnSpc>
                <a:spcPct val="100000"/>
              </a:lnSpc>
              <a:spcBef>
                <a:spcPts val="0"/>
              </a:spcBef>
              <a:spcAft>
                <a:spcPts val="0"/>
              </a:spcAft>
              <a:buFont typeface="Wingdings" panose="05000000000000000000" charset="0"/>
              <a:buChar char="l"/>
            </a:pPr>
            <a:r>
              <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利用网络平台通讯录下的多选发送短信和多选发送电子邮件可以十分轻松地在节假日给客户发短信或者 E-mall 问候。时时联络感情！</a:t>
            </a:r>
            <a:endPar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部分用户可适当并且要有规律的隔一段时间打电话问候；比较重要的客户要上门拜访、交流，并带上公司的小礼品，关键时机宴请重要的客户；及时在您的客户资料库中添加客户尤其是大客户的生日和家庭住址，毕竟重要客户占了您大部分的销售额，引起足够的重视是没错的。</a:t>
            </a:r>
            <a:endPar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回访客户时，销售人员应随时了解客户使用产品的情况；了解客户近期有无新的需求，以便发现新的销售机会；向客户宣传、推荐新产品，创造再销售。</a:t>
            </a:r>
            <a:endPar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marL="342900" indent="-342900" algn="l">
              <a:lnSpc>
                <a:spcPct val="100000"/>
              </a:lnSpc>
              <a:spcBef>
                <a:spcPts val="0"/>
              </a:spcBef>
              <a:spcAft>
                <a:spcPts val="0"/>
              </a:spcAft>
              <a:buFont typeface="Wingdings" panose="05000000000000000000" charset="0"/>
              <a:buChar char="l"/>
            </a:pPr>
            <a:r>
              <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rPr>
              <a:t>另外，注意你的正装穿着和言谈的严肃性与随和性，这是面见客户时必需的，既提升了自己的形象，也是尊重客户的表现。</a:t>
            </a:r>
            <a:endParaRPr lang="en-US" sz="2000" dirty="0">
              <a:solidFill>
                <a:srgbClr val="384A66"/>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pic>
        <p:nvPicPr>
          <p:cNvPr id="119" name="图片 118"/>
          <p:cNvPicPr/>
          <p:nvPr/>
        </p:nvPicPr>
        <p:blipFill>
          <a:blip r:embed="rId3"/>
          <a:stretch>
            <a:fillRect/>
          </a:stretch>
        </p:blipFill>
        <p:spPr>
          <a:xfrm>
            <a:off x="7608570" y="0"/>
            <a:ext cx="4578350" cy="44202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7368" y="1560473"/>
            <a:ext cx="2448272" cy="4608512"/>
          </a:xfrm>
          <a:prstGeom prst="rect">
            <a:avLst/>
          </a:prstGeom>
          <a:blipFill>
            <a:blip r:embed="rId1"/>
            <a:srcRect/>
            <a:stretch>
              <a:fillRect l="-12745" r="-127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99656" y="1560473"/>
            <a:ext cx="3096344" cy="2088232"/>
          </a:xfrm>
          <a:prstGeom prst="rect">
            <a:avLst/>
          </a:prstGeom>
          <a:blipFill>
            <a:blip r:embed="rId2"/>
            <a:srcRect/>
            <a:stretch>
              <a:fillRect l="-581" r="-5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7202" y="3801105"/>
            <a:ext cx="3096344" cy="2367880"/>
          </a:xfrm>
          <a:prstGeom prst="rect">
            <a:avLst/>
          </a:prstGeom>
          <a:blipFill>
            <a:blip r:embed="rId3"/>
            <a:srcRect/>
            <a:stretch>
              <a:fillRect l="-7413" r="-74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0017" y="1560473"/>
            <a:ext cx="5472608" cy="4608512"/>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6593594" y="1919615"/>
            <a:ext cx="4647534" cy="645160"/>
          </a:xfrm>
          <a:prstGeom prst="rect">
            <a:avLst/>
          </a:prstGeom>
          <a:noFill/>
        </p:spPr>
        <p:txBody>
          <a:bodyPr wrap="square" rtlCol="0">
            <a:spAutoFit/>
          </a:bodyPr>
          <a:lstStyle/>
          <a:p>
            <a:r>
              <a:rPr lang="zh-CN" altLang="en-US" sz="3600" b="1" dirty="0">
                <a:solidFill>
                  <a:schemeClr val="bg1"/>
                </a:solidFill>
                <a:latin typeface="思源黑体 CN Light" panose="020B0300000000000000" pitchFamily="34" charset="-122"/>
                <a:ea typeface="思源黑体 CN Light" panose="020B0300000000000000" pitchFamily="34" charset="-122"/>
              </a:rPr>
              <a:t>课后小结</a:t>
            </a:r>
            <a:endParaRPr lang="zh-CN" altLang="en-US" sz="3600" b="1" dirty="0">
              <a:solidFill>
                <a:schemeClr val="bg1"/>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flipV="1">
            <a:off x="6880614" y="2757948"/>
            <a:ext cx="153191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593594" y="2999105"/>
            <a:ext cx="4755515" cy="2861310"/>
          </a:xfrm>
          <a:prstGeom prst="rect">
            <a:avLst/>
          </a:prstGeom>
          <a:noFill/>
        </p:spPr>
        <p:txBody>
          <a:bodyPr wrap="square" rtlCol="0">
            <a:spAutoFit/>
          </a:bodyPr>
          <a:lstStyle/>
          <a:p>
            <a:pPr>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客户维护的核心是让客户不但对其所使用的产品放心，而且要让客户感受到我们良好的服务</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a:p>
            <a:pPr>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与产品附加值，最终形成比较稳定的、忠诚度高的用户群，形成一定规模的产品市场。在企业营销活动中，开发新客户与保持老客户应该并重，实际工作中应该尽量避免将重心置于售前与售中而忽视了售后，尽量避免因客户提出的问题得不到及时有效的解决而造成老客户</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a:p>
            <a:pPr>
              <a:lnSpc>
                <a:spcPct val="100000"/>
              </a:lnSpc>
            </a:pPr>
            <a:r>
              <a:rPr lang="en-US" altLang="zh-CN" sz="1800" dirty="0">
                <a:solidFill>
                  <a:schemeClr val="bg1"/>
                </a:solidFill>
                <a:latin typeface="思源黑体 CN Light" panose="020B0300000000000000" pitchFamily="34" charset="-122"/>
                <a:ea typeface="思源黑体 CN Light" panose="020B0300000000000000" pitchFamily="34" charset="-122"/>
              </a:rPr>
              <a:t>大量流失。应该采取有效办法增进与客户的关系来创造再销售。</a:t>
            </a:r>
            <a:endParaRPr lang="en-US" altLang="zh-CN" sz="1800" dirty="0">
              <a:solidFill>
                <a:schemeClr val="bg1"/>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456565" y="-315595"/>
            <a:ext cx="7053580" cy="1409700"/>
            <a:chOff x="-719" y="-497"/>
            <a:chExt cx="11108" cy="2220"/>
          </a:xfrm>
        </p:grpSpPr>
        <p:grpSp>
          <p:nvGrpSpPr>
            <p:cNvPr id="12" name="组合 11"/>
            <p:cNvGrpSpPr/>
            <p:nvPr/>
          </p:nvGrpSpPr>
          <p:grpSpPr>
            <a:xfrm>
              <a:off x="1549" y="347"/>
              <a:ext cx="8840" cy="1199"/>
              <a:chOff x="1828468" y="2747536"/>
              <a:chExt cx="4210044" cy="570889"/>
            </a:xfrm>
          </p:grpSpPr>
          <p:sp>
            <p:nvSpPr>
              <p:cNvPr id="13" name="文本框 12"/>
              <p:cNvSpPr txBox="1"/>
              <p:nvPr>
                <p:custDataLst>
                  <p:tags r:id="rId4"/>
                </p:custDataLst>
              </p:nvPr>
            </p:nvSpPr>
            <p:spPr>
              <a:xfrm>
                <a:off x="1828468" y="2926948"/>
                <a:ext cx="2880320" cy="391477"/>
              </a:xfrm>
              <a:prstGeom prst="rect">
                <a:avLst/>
              </a:prstGeom>
              <a:noFill/>
            </p:spPr>
            <p:txBody>
              <a:bodyPr wrap="square" rtlCol="0">
                <a:spAutoFit/>
              </a:bodyPr>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7" name="文本框 16"/>
              <p:cNvSpPr txBox="1"/>
              <p:nvPr>
                <p:custDataLst>
                  <p:tags r:id="rId5"/>
                </p:custDataLst>
              </p:nvPr>
            </p:nvSpPr>
            <p:spPr>
              <a:xfrm>
                <a:off x="1828468" y="2747536"/>
                <a:ext cx="4210044" cy="276225"/>
              </a:xfrm>
              <a:prstGeom prst="rect">
                <a:avLst/>
              </a:prstGeom>
              <a:noFill/>
            </p:spPr>
            <p:txBody>
              <a:bodyPr wrap="square" rtlCol="0">
                <a:spAutoFit/>
              </a:bodyPr>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8" name="椭圆 17"/>
            <p:cNvSpPr/>
            <p:nvPr>
              <p:custDataLst>
                <p:tags r:id="rId6"/>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custDataLst>
                <p:tags r:id="rId7"/>
              </p:custDataLst>
            </p:nvPr>
          </p:nvSpPr>
          <p:spPr>
            <a:xfrm>
              <a:off x="75" y="333"/>
              <a:ext cx="1854" cy="1210"/>
            </a:xfrm>
            <a:prstGeom prst="rect">
              <a:avLst/>
            </a:prstGeom>
            <a:noFill/>
          </p:spPr>
          <p:txBody>
            <a:bodyPr wrap="square" rtlCol="0">
              <a:spAutoFit/>
            </a:bodyPr>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934200"/>
            <a:ext cx="12192000" cy="2923800"/>
          </a:xfrm>
          <a:prstGeom prst="rect">
            <a:avLst/>
          </a:pr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6320" y="4676020"/>
            <a:ext cx="2880320" cy="14401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984" y="4676020"/>
            <a:ext cx="288032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1269" y="5085184"/>
            <a:ext cx="1301750" cy="768350"/>
          </a:xfrm>
          <a:prstGeom prst="rect">
            <a:avLst/>
          </a:prstGeom>
        </p:spPr>
        <p:txBody>
          <a:bodyPr wrap="none">
            <a:spAutoFit/>
          </a:bodyPr>
          <a:lstStyle/>
          <a:p>
            <a:pPr algn="dist"/>
            <a:r>
              <a:rPr lang="zh-CN" altLang="en-US" sz="4400" b="1" dirty="0">
                <a:solidFill>
                  <a:srgbClr val="384A66"/>
                </a:solidFill>
                <a:latin typeface="思源黑体 CN Light" panose="020B0300000000000000" pitchFamily="34" charset="-122"/>
                <a:ea typeface="思源黑体 CN Light" panose="020B0300000000000000" pitchFamily="34" charset="-122"/>
              </a:rPr>
              <a:t>课后</a:t>
            </a:r>
            <a:endParaRPr lang="zh-CN" altLang="en-US" sz="4400" b="1" dirty="0">
              <a:solidFill>
                <a:srgbClr val="384A66"/>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9765605" y="5089082"/>
            <a:ext cx="1301750" cy="768350"/>
          </a:xfrm>
          <a:prstGeom prst="rect">
            <a:avLst/>
          </a:prstGeom>
        </p:spPr>
        <p:txBody>
          <a:bodyPr wrap="none">
            <a:spAutoFit/>
          </a:bodyPr>
          <a:lstStyle/>
          <a:p>
            <a:pPr algn="dist"/>
            <a:r>
              <a:rPr lang="zh-CN" altLang="en-US" sz="4400" b="1" dirty="0">
                <a:solidFill>
                  <a:schemeClr val="bg1"/>
                </a:solidFill>
                <a:latin typeface="思源黑体 CN Light" panose="020B0300000000000000" pitchFamily="34" charset="-122"/>
                <a:ea typeface="思源黑体 CN Light" panose="020B0300000000000000" pitchFamily="34" charset="-122"/>
              </a:rPr>
              <a:t>思考</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983615" y="1629410"/>
            <a:ext cx="10222230" cy="1076325"/>
          </a:xfrm>
          <a:prstGeom prst="rect">
            <a:avLst/>
          </a:prstGeom>
          <a:noFill/>
        </p:spPr>
        <p:txBody>
          <a:bodyPr wrap="square" rtlCol="0">
            <a:spAutoFit/>
          </a:bodyPr>
          <a:lstStyle/>
          <a:p>
            <a:pPr indent="0" algn="ctr" fontAlgn="auto">
              <a:spcAft>
                <a:spcPts val="1000"/>
              </a:spcAft>
            </a:pPr>
            <a:r>
              <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如何理解维系一个老客户带来的好处比开发一个新客户的好处要多？</a:t>
            </a:r>
            <a:endParaRPr lang="zh-CN" altLang="en-US" sz="32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456565" y="-315595"/>
            <a:ext cx="7053580" cy="1409700"/>
            <a:chOff x="-719" y="-497"/>
            <a:chExt cx="11108" cy="2220"/>
          </a:xfrm>
        </p:grpSpPr>
        <p:grpSp>
          <p:nvGrpSpPr>
            <p:cNvPr id="12" name="组合 11"/>
            <p:cNvGrpSpPr/>
            <p:nvPr/>
          </p:nvGrpSpPr>
          <p:grpSpPr>
            <a:xfrm>
              <a:off x="1549" y="347"/>
              <a:ext cx="8840" cy="1199"/>
              <a:chOff x="1828468" y="2747536"/>
              <a:chExt cx="4210044" cy="570889"/>
            </a:xfrm>
          </p:grpSpPr>
          <p:sp>
            <p:nvSpPr>
              <p:cNvPr id="15" name="文本框 14"/>
              <p:cNvSpPr txBox="1"/>
              <p:nvPr>
                <p:custDataLst>
                  <p:tags r:id="rId1"/>
                </p:custDataLst>
              </p:nvPr>
            </p:nvSpPr>
            <p:spPr>
              <a:xfrm>
                <a:off x="1828468" y="2926948"/>
                <a:ext cx="2880320"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维护客户关系的办法</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16" name="文本框 15"/>
              <p:cNvSpPr txBox="1"/>
              <p:nvPr>
                <p:custDataLst>
                  <p:tags r:id="rId2"/>
                </p:custDataLst>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a:t>
                </a:r>
                <a:r>
                  <a:rPr lang="zh-CN" altLang="en-US" sz="1800" dirty="0">
                    <a:solidFill>
                      <a:srgbClr val="384A66"/>
                    </a:solidFill>
                    <a:latin typeface="思源黑体 CN Light" panose="020B0300000000000000" pitchFamily="34" charset="-122"/>
                    <a:ea typeface="思源黑体 CN Light" panose="020B0300000000000000" pitchFamily="34" charset="-122"/>
                  </a:rPr>
                  <a:t>四</a:t>
                </a:r>
                <a:r>
                  <a:rPr lang="en-US" altLang="zh-CN" sz="1800" dirty="0">
                    <a:solidFill>
                      <a:srgbClr val="384A66"/>
                    </a:solidFill>
                    <a:latin typeface="思源黑体 CN Light" panose="020B0300000000000000" pitchFamily="34" charset="-122"/>
                    <a:ea typeface="思源黑体 CN Light" panose="020B0300000000000000" pitchFamily="34" charset="-122"/>
                  </a:rPr>
                  <a:t>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17" name="椭圆 16"/>
            <p:cNvSpPr/>
            <p:nvPr>
              <p:custDataLst>
                <p:tags r:id="rId3"/>
              </p:custDataLst>
            </p:nvPr>
          </p:nvSpPr>
          <p:spPr>
            <a:xfrm>
              <a:off x="-719" y="-497"/>
              <a:ext cx="2268" cy="2221"/>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4"/>
              </p:custDataLst>
            </p:nvPr>
          </p:nvSpPr>
          <p:spPr>
            <a:xfrm>
              <a:off x="75" y="333"/>
              <a:ext cx="1854" cy="1210"/>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04</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4765" y="0"/>
            <a:ext cx="8011160" cy="6870700"/>
          </a:xfrm>
          <a:prstGeom prst="rect">
            <a:avLst/>
          </a:prstGeom>
        </p:spPr>
      </p:pic>
      <p:sp>
        <p:nvSpPr>
          <p:cNvPr id="18" name="任意多边形: 形状 17"/>
          <p:cNvSpPr/>
          <p:nvPr/>
        </p:nvSpPr>
        <p:spPr>
          <a:xfrm>
            <a:off x="4044045" y="0"/>
            <a:ext cx="8147955" cy="6858000"/>
          </a:xfrm>
          <a:custGeom>
            <a:avLst/>
            <a:gdLst>
              <a:gd name="connsiteX0" fmla="*/ 0 w 6110966"/>
              <a:gd name="connsiteY0" fmla="*/ 0 h 5143500"/>
              <a:gd name="connsiteX1" fmla="*/ 6110966 w 6110966"/>
              <a:gd name="connsiteY1" fmla="*/ 0 h 5143500"/>
              <a:gd name="connsiteX2" fmla="*/ 6110966 w 6110966"/>
              <a:gd name="connsiteY2" fmla="*/ 5143500 h 5143500"/>
              <a:gd name="connsiteX3" fmla="*/ 0 w 6110966"/>
              <a:gd name="connsiteY3" fmla="*/ 5143500 h 5143500"/>
              <a:gd name="connsiteX4" fmla="*/ 8870 w 6110966"/>
              <a:gd name="connsiteY4" fmla="*/ 5139287 h 5143500"/>
              <a:gd name="connsiteX5" fmla="*/ 1754990 w 6110966"/>
              <a:gd name="connsiteY5" fmla="*/ 2571750 h 5143500"/>
              <a:gd name="connsiteX6" fmla="*/ 8870 w 6110966"/>
              <a:gd name="connsiteY6" fmla="*/ 4213 h 5143500"/>
              <a:gd name="connsiteX7" fmla="*/ 0 w 6110966"/>
              <a:gd name="connsiteY7"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966" h="5143500">
                <a:moveTo>
                  <a:pt x="0" y="0"/>
                </a:moveTo>
                <a:lnTo>
                  <a:pt x="6110966" y="0"/>
                </a:lnTo>
                <a:lnTo>
                  <a:pt x="6110966" y="5143500"/>
                </a:lnTo>
                <a:lnTo>
                  <a:pt x="0" y="5143500"/>
                </a:lnTo>
                <a:lnTo>
                  <a:pt x="8870" y="5139287"/>
                </a:lnTo>
                <a:cubicBezTo>
                  <a:pt x="1062354" y="4582852"/>
                  <a:pt x="1754990" y="3640540"/>
                  <a:pt x="1754990" y="2571750"/>
                </a:cubicBezTo>
                <a:cubicBezTo>
                  <a:pt x="1754990" y="1502960"/>
                  <a:pt x="1062354" y="560648"/>
                  <a:pt x="8870" y="4213"/>
                </a:cubicBezTo>
                <a:lnTo>
                  <a:pt x="0" y="0"/>
                </a:lnTo>
                <a:close/>
              </a:path>
            </a:pathLst>
          </a:custGeom>
          <a:solidFill>
            <a:srgbClr val="48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Calibri" panose="020F0502020204030204"/>
              <a:ea typeface="宋体" panose="02010600030101010101" pitchFamily="2" charset="-122"/>
            </a:endParaRPr>
          </a:p>
        </p:txBody>
      </p:sp>
      <p:sp>
        <p:nvSpPr>
          <p:cNvPr id="21" name="文本框 20"/>
          <p:cNvSpPr txBox="1"/>
          <p:nvPr/>
        </p:nvSpPr>
        <p:spPr>
          <a:xfrm>
            <a:off x="7091260" y="2958465"/>
            <a:ext cx="4412615" cy="1322070"/>
          </a:xfrm>
          <a:prstGeom prst="rect">
            <a:avLst/>
          </a:prstGeom>
          <a:noFill/>
        </p:spPr>
        <p:txBody>
          <a:bodyPr wrap="square" rtlCol="0">
            <a:spAutoFit/>
          </a:bodyPr>
          <a:lstStyle/>
          <a:p>
            <a:pPr algn="r">
              <a:defRPr/>
            </a:pPr>
            <a:r>
              <a:rPr lang="zh-CN" altLang="en-US" sz="8000" dirty="0">
                <a:solidFill>
                  <a:prstClr val="white"/>
                </a:solidFill>
                <a:latin typeface="思源黑体 CN Light" panose="020B0300000000000000" pitchFamily="34" charset="-122"/>
                <a:ea typeface="思源黑体 CN Light" panose="020B0300000000000000" pitchFamily="34" charset="-122"/>
              </a:rPr>
              <a:t>感谢观看</a:t>
            </a:r>
            <a:endParaRPr lang="zh-CN" altLang="en-US" sz="8000" dirty="0">
              <a:solidFill>
                <a:prstClr val="white"/>
              </a:solidFill>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9523310" y="2131889"/>
            <a:ext cx="1980565" cy="768350"/>
          </a:xfrm>
          <a:prstGeom prst="rect">
            <a:avLst/>
          </a:prstGeom>
        </p:spPr>
        <p:txBody>
          <a:bodyPr wrap="none">
            <a:spAutoFit/>
          </a:bodyPr>
          <a:lstStyle/>
          <a:p>
            <a:pPr lvl="0" algn="r"/>
            <a:r>
              <a:rPr lang="en-US" altLang="zh-CN" sz="4400" b="1" dirty="0">
                <a:solidFill>
                  <a:prstClr val="white"/>
                </a:solidFill>
                <a:latin typeface="思源黑体 CN Light" panose="020B0300000000000000" pitchFamily="34" charset="-122"/>
                <a:ea typeface="思源黑体 CN Light" panose="020B0300000000000000" pitchFamily="34" charset="-122"/>
              </a:rPr>
              <a:t>THANK</a:t>
            </a:r>
            <a:endParaRPr lang="zh-CN" altLang="en-US" sz="4400" b="1" dirty="0">
              <a:solidFill>
                <a:prstClr val="white"/>
              </a:solidFill>
              <a:latin typeface="思源黑体 CN Light" panose="020B0300000000000000" pitchFamily="34" charset="-122"/>
              <a:ea typeface="思源黑体 CN Light" panose="020B0300000000000000" pitchFamily="34" charset="-122"/>
            </a:endParaRPr>
          </a:p>
        </p:txBody>
      </p:sp>
      <p:cxnSp>
        <p:nvCxnSpPr>
          <p:cNvPr id="30" name="直接连接符 29"/>
          <p:cNvCxnSpPr/>
          <p:nvPr/>
        </p:nvCxnSpPr>
        <p:spPr>
          <a:xfrm>
            <a:off x="10704512" y="4463086"/>
            <a:ext cx="79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三、客户关系管理的重要性</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grpSp>
        <p:nvGrpSpPr>
          <p:cNvPr id="16" name="组合 15"/>
          <p:cNvGrpSpPr/>
          <p:nvPr/>
        </p:nvGrpSpPr>
        <p:grpSpPr>
          <a:xfrm>
            <a:off x="2603574" y="1917174"/>
            <a:ext cx="6130290" cy="748030"/>
            <a:chOff x="2299727" y="1816716"/>
            <a:chExt cx="6130290" cy="748030"/>
          </a:xfrm>
        </p:grpSpPr>
        <p:sp>
          <p:nvSpPr>
            <p:cNvPr id="10" name="矩形: 圆角 9"/>
            <p:cNvSpPr/>
            <p:nvPr>
              <p:custDataLst>
                <p:tags r:id="rId1"/>
              </p:custDataLst>
            </p:nvPr>
          </p:nvSpPr>
          <p:spPr>
            <a:xfrm>
              <a:off x="2299727" y="1816716"/>
              <a:ext cx="6130290" cy="74803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5" name="矩形 14"/>
            <p:cNvSpPr/>
            <p:nvPr>
              <p:custDataLst>
                <p:tags r:id="rId2"/>
              </p:custDataLst>
            </p:nvPr>
          </p:nvSpPr>
          <p:spPr>
            <a:xfrm>
              <a:off x="2541268" y="1961496"/>
              <a:ext cx="5680710" cy="460375"/>
            </a:xfrm>
            <a:prstGeom prst="rect">
              <a:avLst/>
            </a:prstGeom>
          </p:spPr>
          <p:txBody>
            <a:bodyPr wrap="none">
              <a:spAutoFit/>
            </a:bodyPr>
            <a:p>
              <a:pPr algn="l"/>
              <a:r>
                <a:rPr lang="en-US" altLang="zh-CN" b="1" dirty="0">
                  <a:solidFill>
                    <a:srgbClr val="384A66"/>
                  </a:solidFill>
                  <a:latin typeface="思源黑体 CN Light" panose="020B0300000000000000" pitchFamily="34" charset="-122"/>
                  <a:ea typeface="思源黑体 CN Light" panose="020B0300000000000000" pitchFamily="34" charset="-122"/>
                </a:rPr>
                <a:t>降低企业维系老客户和开发新客户的成本</a:t>
              </a:r>
              <a:endParaRPr lang="en-US" altLang="zh-CN" b="1"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24" name="组合 23"/>
          <p:cNvGrpSpPr/>
          <p:nvPr/>
        </p:nvGrpSpPr>
        <p:grpSpPr>
          <a:xfrm>
            <a:off x="2603574" y="2835493"/>
            <a:ext cx="6130290" cy="748030"/>
            <a:chOff x="4157" y="4435"/>
            <a:chExt cx="9654" cy="1178"/>
          </a:xfrm>
        </p:grpSpPr>
        <p:sp>
          <p:nvSpPr>
            <p:cNvPr id="7" name="矩形: 圆角 9"/>
            <p:cNvSpPr/>
            <p:nvPr>
              <p:custDataLst>
                <p:tags r:id="rId3"/>
              </p:custDataLst>
            </p:nvPr>
          </p:nvSpPr>
          <p:spPr>
            <a:xfrm>
              <a:off x="4157" y="4435"/>
              <a:ext cx="9654" cy="1178"/>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8" name="矩形 7"/>
            <p:cNvSpPr/>
            <p:nvPr>
              <p:custDataLst>
                <p:tags r:id="rId4"/>
              </p:custDataLst>
            </p:nvPr>
          </p:nvSpPr>
          <p:spPr>
            <a:xfrm>
              <a:off x="4537" y="4663"/>
              <a:ext cx="6060" cy="725"/>
            </a:xfrm>
            <a:prstGeom prst="rect">
              <a:avLst/>
            </a:prstGeom>
          </p:spPr>
          <p:txBody>
            <a:bodyPr wrap="none">
              <a:spAutoFit/>
            </a:bodyPr>
            <a:p>
              <a:pPr algn="l"/>
              <a:r>
                <a:rPr lang="en-US" altLang="zh-CN" b="1" dirty="0">
                  <a:solidFill>
                    <a:srgbClr val="384A66"/>
                  </a:solidFill>
                  <a:latin typeface="思源黑体 CN Light" panose="020B0300000000000000" pitchFamily="34" charset="-122"/>
                  <a:ea typeface="思源黑体 CN Light" panose="020B0300000000000000" pitchFamily="34" charset="-122"/>
                </a:rPr>
                <a:t>降低企业与客户的交易成本</a:t>
              </a:r>
              <a:endParaRPr lang="en-US" altLang="zh-CN" b="1"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9" name="组合 8"/>
          <p:cNvGrpSpPr/>
          <p:nvPr/>
        </p:nvGrpSpPr>
        <p:grpSpPr>
          <a:xfrm>
            <a:off x="2603574" y="3753594"/>
            <a:ext cx="6130290" cy="748030"/>
            <a:chOff x="2299727" y="1816716"/>
            <a:chExt cx="6130290" cy="748030"/>
          </a:xfrm>
        </p:grpSpPr>
        <p:sp>
          <p:nvSpPr>
            <p:cNvPr id="11" name="矩形: 圆角 9"/>
            <p:cNvSpPr/>
            <p:nvPr>
              <p:custDataLst>
                <p:tags r:id="rId5"/>
              </p:custDataLst>
            </p:nvPr>
          </p:nvSpPr>
          <p:spPr>
            <a:xfrm>
              <a:off x="2299727" y="1816716"/>
              <a:ext cx="6130290" cy="74803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2" name="矩形 11"/>
            <p:cNvSpPr/>
            <p:nvPr>
              <p:custDataLst>
                <p:tags r:id="rId6"/>
              </p:custDataLst>
            </p:nvPr>
          </p:nvSpPr>
          <p:spPr>
            <a:xfrm>
              <a:off x="2541268" y="1961496"/>
              <a:ext cx="3542665" cy="460375"/>
            </a:xfrm>
            <a:prstGeom prst="rect">
              <a:avLst/>
            </a:prstGeom>
          </p:spPr>
          <p:txBody>
            <a:bodyPr wrap="none">
              <a:spAutoFit/>
            </a:bodyPr>
            <a:p>
              <a:pPr algn="l"/>
              <a:r>
                <a:rPr lang="en-US" altLang="zh-CN" b="1" dirty="0">
                  <a:solidFill>
                    <a:srgbClr val="384A66"/>
                  </a:solidFill>
                  <a:latin typeface="思源黑体 CN Light" panose="020B0300000000000000" pitchFamily="34" charset="-122"/>
                  <a:ea typeface="思源黑体 CN Light" panose="020B0300000000000000" pitchFamily="34" charset="-122"/>
                </a:rPr>
                <a:t>促进增量购买和交叉购买</a:t>
              </a:r>
              <a:endParaRPr lang="en-US" altLang="zh-CN" b="1"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23" name="组合 22"/>
          <p:cNvGrpSpPr/>
          <p:nvPr/>
        </p:nvGrpSpPr>
        <p:grpSpPr>
          <a:xfrm>
            <a:off x="2603574" y="4671913"/>
            <a:ext cx="6130290" cy="748030"/>
            <a:chOff x="4157" y="7295"/>
            <a:chExt cx="9654" cy="1178"/>
          </a:xfrm>
        </p:grpSpPr>
        <p:sp>
          <p:nvSpPr>
            <p:cNvPr id="17" name="矩形: 圆角 9"/>
            <p:cNvSpPr/>
            <p:nvPr>
              <p:custDataLst>
                <p:tags r:id="rId7"/>
              </p:custDataLst>
            </p:nvPr>
          </p:nvSpPr>
          <p:spPr>
            <a:xfrm>
              <a:off x="4157" y="7295"/>
              <a:ext cx="9654" cy="1178"/>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18" name="矩形 17"/>
            <p:cNvSpPr/>
            <p:nvPr>
              <p:custDataLst>
                <p:tags r:id="rId8"/>
              </p:custDataLst>
            </p:nvPr>
          </p:nvSpPr>
          <p:spPr>
            <a:xfrm>
              <a:off x="4537" y="7523"/>
              <a:ext cx="6060" cy="725"/>
            </a:xfrm>
            <a:prstGeom prst="rect">
              <a:avLst/>
            </a:prstGeom>
          </p:spPr>
          <p:txBody>
            <a:bodyPr wrap="none">
              <a:spAutoFit/>
            </a:bodyPr>
            <a:p>
              <a:pPr algn="l"/>
              <a:r>
                <a:rPr lang="en-US" altLang="zh-CN" b="1" dirty="0">
                  <a:solidFill>
                    <a:srgbClr val="384A66"/>
                  </a:solidFill>
                  <a:latin typeface="思源黑体 CN Light" panose="020B0300000000000000" pitchFamily="34" charset="-122"/>
                  <a:ea typeface="思源黑体 CN Light" panose="020B0300000000000000" pitchFamily="34" charset="-122"/>
                </a:rPr>
                <a:t>给企业带来源源不断的利润</a:t>
              </a:r>
              <a:endParaRPr lang="en-US" altLang="zh-CN" b="1" dirty="0">
                <a:solidFill>
                  <a:srgbClr val="384A66"/>
                </a:solidFill>
                <a:latin typeface="思源黑体 CN Light" panose="020B0300000000000000" pitchFamily="34" charset="-122"/>
                <a:ea typeface="思源黑体 CN Light" panose="020B0300000000000000" pitchFamily="34" charset="-122"/>
              </a:endParaRPr>
            </a:p>
          </p:txBody>
        </p:sp>
      </p:grpSp>
      <p:grpSp>
        <p:nvGrpSpPr>
          <p:cNvPr id="19" name="组合 18"/>
          <p:cNvGrpSpPr/>
          <p:nvPr/>
        </p:nvGrpSpPr>
        <p:grpSpPr>
          <a:xfrm>
            <a:off x="2603574" y="5590014"/>
            <a:ext cx="6130290" cy="748030"/>
            <a:chOff x="2299727" y="1816716"/>
            <a:chExt cx="6130290" cy="748030"/>
          </a:xfrm>
        </p:grpSpPr>
        <p:sp>
          <p:nvSpPr>
            <p:cNvPr id="20" name="矩形: 圆角 9"/>
            <p:cNvSpPr/>
            <p:nvPr>
              <p:custDataLst>
                <p:tags r:id="rId9"/>
              </p:custDataLst>
            </p:nvPr>
          </p:nvSpPr>
          <p:spPr>
            <a:xfrm>
              <a:off x="2299727" y="1816716"/>
              <a:ext cx="6130290" cy="748030"/>
            </a:xfrm>
            <a:prstGeom prst="roundRect">
              <a:avLst>
                <a:gd name="adj" fmla="val 50000"/>
              </a:avLst>
            </a:prstGeom>
            <a:noFill/>
            <a:ln w="38100">
              <a:solidFill>
                <a:srgbClr val="384A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384A66"/>
                </a:solidFill>
              </a:endParaRPr>
            </a:p>
          </p:txBody>
        </p:sp>
        <p:sp>
          <p:nvSpPr>
            <p:cNvPr id="22" name="矩形 21"/>
            <p:cNvSpPr/>
            <p:nvPr>
              <p:custDataLst>
                <p:tags r:id="rId10"/>
              </p:custDataLst>
            </p:nvPr>
          </p:nvSpPr>
          <p:spPr>
            <a:xfrm>
              <a:off x="2541268" y="1961496"/>
              <a:ext cx="5680710" cy="460375"/>
            </a:xfrm>
            <a:prstGeom prst="rect">
              <a:avLst/>
            </a:prstGeom>
          </p:spPr>
          <p:txBody>
            <a:bodyPr wrap="none">
              <a:spAutoFit/>
            </a:bodyPr>
            <a:p>
              <a:pPr algn="l"/>
              <a:r>
                <a:rPr lang="en-US" altLang="zh-CN" b="1" dirty="0">
                  <a:solidFill>
                    <a:srgbClr val="384A66"/>
                  </a:solidFill>
                  <a:latin typeface="思源黑体 CN Light" panose="020B0300000000000000" pitchFamily="34" charset="-122"/>
                  <a:ea typeface="思源黑体 CN Light" panose="020B0300000000000000" pitchFamily="34" charset="-122"/>
                </a:rPr>
                <a:t>以个性化服务提高客户的满意度与忠诚度</a:t>
              </a:r>
              <a:endParaRPr lang="en-US" altLang="zh-CN" b="1" dirty="0">
                <a:solidFill>
                  <a:srgbClr val="384A66"/>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四、客户关系的生命周期</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pic>
        <p:nvPicPr>
          <p:cNvPr id="13" name="图片 12"/>
          <p:cNvPicPr>
            <a:picLocks noChangeAspect="1"/>
          </p:cNvPicPr>
          <p:nvPr>
            <p:custDataLst>
              <p:tags r:id="rId1"/>
            </p:custDataLst>
          </p:nvPr>
        </p:nvPicPr>
        <p:blipFill>
          <a:blip r:embed="rId2"/>
          <a:stretch>
            <a:fillRect/>
          </a:stretch>
        </p:blipFill>
        <p:spPr>
          <a:xfrm>
            <a:off x="1371600" y="2204720"/>
            <a:ext cx="9448800" cy="33635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2" y="220560"/>
            <a:ext cx="5613393" cy="761365"/>
            <a:chOff x="1828468" y="2747536"/>
            <a:chExt cx="4210044" cy="571023"/>
          </a:xfrm>
        </p:grpSpPr>
        <p:sp>
          <p:nvSpPr>
            <p:cNvPr id="3" name="文本框 2"/>
            <p:cNvSpPr txBox="1"/>
            <p:nvPr/>
          </p:nvSpPr>
          <p:spPr>
            <a:xfrm>
              <a:off x="1828468" y="2927082"/>
              <a:ext cx="3631406" cy="391477"/>
            </a:xfrm>
            <a:prstGeom prst="rect">
              <a:avLst/>
            </a:prstGeom>
            <a:noFill/>
          </p:spPr>
          <p:txBody>
            <a:bodyPr wrap="square" rtlCol="0">
              <a:spAutoFit/>
            </a:bodyPr>
            <a:lstStyle/>
            <a:p>
              <a:r>
                <a:rPr lang="zh-CN" altLang="en-US" sz="2800" dirty="0">
                  <a:solidFill>
                    <a:srgbClr val="384A66"/>
                  </a:solidFill>
                  <a:latin typeface="思源黑体 CN Light" panose="020B0300000000000000" pitchFamily="34" charset="-122"/>
                  <a:ea typeface="思源黑体 CN Light" panose="020B0300000000000000" pitchFamily="34" charset="-122"/>
                </a:rPr>
                <a:t>客户的选择、管理与开发</a:t>
              </a:r>
              <a:endParaRPr lang="zh-CN" altLang="en-US" sz="2800" dirty="0">
                <a:solidFill>
                  <a:srgbClr val="384A66"/>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1828468" y="2747536"/>
              <a:ext cx="4210044" cy="276225"/>
            </a:xfrm>
            <a:prstGeom prst="rect">
              <a:avLst/>
            </a:prstGeom>
            <a:noFill/>
          </p:spPr>
          <p:txBody>
            <a:bodyPr wrap="square" rtlCol="0">
              <a:spAutoFit/>
            </a:bodyPr>
            <a:lstStyle/>
            <a:p>
              <a:r>
                <a:rPr lang="en-US" altLang="zh-CN" sz="1800" dirty="0">
                  <a:solidFill>
                    <a:srgbClr val="384A66"/>
                  </a:solidFill>
                  <a:latin typeface="思源黑体 CN Light" panose="020B0300000000000000" pitchFamily="34" charset="-122"/>
                  <a:ea typeface="思源黑体 CN Light" panose="020B0300000000000000" pitchFamily="34" charset="-122"/>
                </a:rPr>
                <a:t>第一节</a:t>
              </a:r>
              <a:endParaRPr lang="en-US" altLang="zh-CN" sz="1800" dirty="0">
                <a:solidFill>
                  <a:srgbClr val="384A66"/>
                </a:solidFill>
                <a:latin typeface="思源黑体 CN Light" panose="020B0300000000000000" pitchFamily="34" charset="-122"/>
                <a:ea typeface="思源黑体 CN Light" panose="020B0300000000000000" pitchFamily="34" charset="-122"/>
              </a:endParaRPr>
            </a:p>
          </p:txBody>
        </p:sp>
      </p:grpSp>
      <p:sp>
        <p:nvSpPr>
          <p:cNvPr id="5" name="椭圆 4"/>
          <p:cNvSpPr/>
          <p:nvPr/>
        </p:nvSpPr>
        <p:spPr>
          <a:xfrm>
            <a:off x="-456728" y="-315417"/>
            <a:ext cx="1440160" cy="1410509"/>
          </a:xfrm>
          <a:prstGeom prst="ellipse">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28" y="211287"/>
            <a:ext cx="1177490" cy="769441"/>
          </a:xfrm>
          <a:prstGeom prst="rect">
            <a:avLst/>
          </a:prstGeom>
          <a:noFill/>
        </p:spPr>
        <p:txBody>
          <a:bodyPr wrap="square" rtlCol="0">
            <a:spAutoFit/>
          </a:bodyPr>
          <a:lstStyle/>
          <a:p>
            <a:r>
              <a:rPr lang="en-US" altLang="zh-CN" sz="4400" b="1" dirty="0">
                <a:solidFill>
                  <a:schemeClr val="bg1"/>
                </a:solidFill>
                <a:latin typeface="思源黑体 CN Light" panose="020B0300000000000000" pitchFamily="34" charset="-122"/>
                <a:ea typeface="思源黑体 CN Light" panose="020B0300000000000000" pitchFamily="34" charset="-122"/>
              </a:rPr>
              <a:t>01</a:t>
            </a:r>
            <a:endParaRPr lang="zh-CN" altLang="en-US" sz="44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96240" y="1167130"/>
            <a:ext cx="9729470" cy="645160"/>
          </a:xfrm>
          <a:prstGeom prst="rect">
            <a:avLst/>
          </a:prstGeom>
          <a:noFill/>
        </p:spPr>
        <p:txBody>
          <a:bodyPr wrap="square" rtlCol="0">
            <a:spAutoFit/>
          </a:bodyPr>
          <a:lstStyle/>
          <a:p>
            <a:r>
              <a:rPr lang="zh-CN" altLang="en-US" sz="3600" b="1" dirty="0">
                <a:solidFill>
                  <a:srgbClr val="384A66"/>
                </a:solidFill>
                <a:latin typeface="思源黑体 CN Light" panose="020B0300000000000000" pitchFamily="34" charset="-122"/>
                <a:ea typeface="思源黑体 CN Light" panose="020B0300000000000000" pitchFamily="34" charset="-122"/>
              </a:rPr>
              <a:t>五、客户关系管理的定义及认识误区</a:t>
            </a:r>
            <a:endParaRPr lang="zh-CN" altLang="en-US" sz="3600" b="1" dirty="0">
              <a:solidFill>
                <a:srgbClr val="384A66"/>
              </a:solidFill>
              <a:latin typeface="思源黑体 CN Light" panose="020B0300000000000000" pitchFamily="34" charset="-122"/>
              <a:ea typeface="思源黑体 CN Light" panose="020B0300000000000000" pitchFamily="34" charset="-122"/>
            </a:endParaRPr>
          </a:p>
        </p:txBody>
      </p:sp>
      <p:sp>
        <p:nvSpPr>
          <p:cNvPr id="11" name="文本框 10"/>
          <p:cNvSpPr txBox="1"/>
          <p:nvPr>
            <p:custDataLst>
              <p:tags r:id="rId1"/>
            </p:custDataLst>
          </p:nvPr>
        </p:nvSpPr>
        <p:spPr>
          <a:xfrm>
            <a:off x="389890" y="1916430"/>
            <a:ext cx="5992495" cy="1758315"/>
          </a:xfrm>
          <a:prstGeom prst="rect">
            <a:avLst/>
          </a:prstGeom>
          <a:noFill/>
        </p:spPr>
        <p:txBody>
          <a:bodyPr wrap="square" rtlCol="0">
            <a:spAutoFit/>
          </a:bodyPr>
          <a:p>
            <a:pPr indent="0" fontAlgn="auto">
              <a:lnSpc>
                <a:spcPct val="100000"/>
              </a:lnSpc>
              <a:spcAft>
                <a:spcPts val="500"/>
              </a:spcAft>
            </a:pPr>
            <a:r>
              <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rPr>
              <a:t>（1）客户关系管理是建立在营销思想和信息技术的基础上的一种先进的管理理念。</a:t>
            </a:r>
            <a:endPar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500"/>
              </a:spcAft>
            </a:pPr>
            <a:r>
              <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rPr>
              <a:t>（2）是借助各种先进的管理理念和技术手段来研究建立客户关系、维护客户关系、挽救客户关系。</a:t>
            </a:r>
            <a:endParaRPr lang="en-US" altLang="zh-CN" sz="2000" dirty="0">
              <a:solidFill>
                <a:srgbClr val="575B47"/>
              </a:solidFill>
              <a:latin typeface="思源黑体 CN Normal" panose="020B0400000000000000" charset="-122"/>
              <a:ea typeface="思源黑体 CN Normal" panose="020B0400000000000000" charset="-122"/>
              <a:cs typeface="思源黑体 CN Normal" panose="020B0400000000000000" charset="-122"/>
            </a:endParaRPr>
          </a:p>
          <a:p>
            <a:pPr indent="0" fontAlgn="auto">
              <a:lnSpc>
                <a:spcPct val="100000"/>
              </a:lnSpc>
              <a:spcAft>
                <a:spcPts val="500"/>
              </a:spcAft>
            </a:pPr>
            <a:r>
              <a:rPr lang="en-US" altLang="zh-CN" sz="2000" b="1" dirty="0">
                <a:solidFill>
                  <a:srgbClr val="FF0000"/>
                </a:solidFill>
                <a:latin typeface="思源黑体 CN Normal" panose="020B0400000000000000" charset="-122"/>
                <a:ea typeface="思源黑体 CN Normal" panose="020B0400000000000000" charset="-122"/>
                <a:cs typeface="思源黑体 CN Normal" panose="020B0400000000000000" charset="-122"/>
              </a:rPr>
              <a:t>（3）客户关系管理系统定义↓</a:t>
            </a:r>
            <a:endParaRPr lang="en-US" altLang="zh-CN" sz="2000" b="1" dirty="0">
              <a:solidFill>
                <a:srgbClr val="FF0000"/>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7" name="矩形 6"/>
          <p:cNvSpPr/>
          <p:nvPr>
            <p:custDataLst>
              <p:tags r:id="rId2"/>
            </p:custDataLst>
          </p:nvPr>
        </p:nvSpPr>
        <p:spPr>
          <a:xfrm>
            <a:off x="389890" y="3717290"/>
            <a:ext cx="6206490" cy="2588260"/>
          </a:xfrm>
          <a:prstGeom prst="rect">
            <a:avLst/>
          </a:prstGeom>
          <a:solidFill>
            <a:srgbClr val="384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dirty="0">
                <a:solidFill>
                  <a:srgbClr val="FFFF00"/>
                </a:solidFill>
              </a:rPr>
              <a:t>客户关系管理系统</a:t>
            </a:r>
            <a:r>
              <a:rPr lang="zh-CN" altLang="en-US" sz="2000" dirty="0"/>
              <a:t>是以客户数据的管理为核心，利用现代化信息技术、网络技术、电子商务、智能管理、集成系统等多种技术，记录企业在市场营销与销售过程中和客户发生的各种交互行为，以及各类有关的活动状态，提供各类数据模型，从而建立一个客户信息的收集、管理、分析、利用的系统，帮助企业实现以客户为中心的管理模式。</a:t>
            </a:r>
            <a:endParaRPr lang="zh-CN" altLang="en-US" sz="2000" dirty="0"/>
          </a:p>
        </p:txBody>
      </p:sp>
      <p:pic>
        <p:nvPicPr>
          <p:cNvPr id="8" name="图片 7"/>
          <p:cNvPicPr>
            <a:picLocks noChangeAspect="1"/>
          </p:cNvPicPr>
          <p:nvPr>
            <p:custDataLst>
              <p:tags r:id="rId3"/>
            </p:custDataLst>
          </p:nvPr>
        </p:nvPicPr>
        <p:blipFill>
          <a:blip r:embed="rId4"/>
          <a:stretch>
            <a:fillRect/>
          </a:stretch>
        </p:blipFill>
        <p:spPr>
          <a:xfrm>
            <a:off x="6888480" y="2132965"/>
            <a:ext cx="4876800" cy="38576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49_4*l_h_i*1_4_4"/>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1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4*l_h_i*1_2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4*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03.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4*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9_4*l_h_i*1_2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105.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4*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6.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4*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49_4*l_h_i*1_3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9_4*l_h_i*1_3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109.xml><?xml version="1.0" encoding="utf-8"?>
<p:tagLst xmlns:p="http://schemas.openxmlformats.org/presentationml/2006/main">
  <p:tag name="KSO_WM_UNIT_VALUE" val="106*11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9_4*l_h_x*1_3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9_4*l_h_f*1_3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49_4*l_h_i*1_4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49_4*l_h_i*1_4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13.xml><?xml version="1.0" encoding="utf-8"?>
<p:tagLst xmlns:p="http://schemas.openxmlformats.org/presentationml/2006/main">
  <p:tag name="KSO_WM_UNIT_VALUE" val="69*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649_4*l_h_x*1_4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14.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49_4*l_h_f*1_4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28_1*l_h_i*1_1_1"/>
  <p:tag name="KSO_WM_TEMPLATE_CATEGORY" val="diagram"/>
  <p:tag name="KSO_WM_TEMPLATE_INDEX" val="20231128"/>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324.25,&quot;width&quot;:684.9}"/>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128_1*l_h_i*1_2_1"/>
  <p:tag name="KSO_WM_TEMPLATE_CATEGORY" val="diagram"/>
  <p:tag name="KSO_WM_TEMPLATE_INDEX" val="20231128"/>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324.25,&quot;width&quot;:684.9}"/>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28_1*l_h_a*1_1_1"/>
  <p:tag name="KSO_WM_TEMPLATE_CATEGORY" val="diagram"/>
  <p:tag name="KSO_WM_TEMPLATE_INDEX" val="20231128"/>
  <p:tag name="KSO_WM_UNIT_LAYERLEVEL" val="1_1_1"/>
  <p:tag name="KSO_WM_TAG_VERSION" val="3.0"/>
  <p:tag name="KSO_WM_BEAUTIFY_FLAG" val="#wm#"/>
  <p:tag name="KSO_WM_UNIT_PRESET_TEXT" val="添加标题"/>
  <p:tag name="KSO_WM_UNIT_FILL_FORE_SCHEMECOLOR_INDEX" val="5"/>
  <p:tag name="KSO_WM_DIAGRAM_MAX_ITEMCNT" val="6"/>
  <p:tag name="KSO_WM_DIAGRAM_MIN_ITEMCNT" val="2"/>
  <p:tag name="KSO_WM_DIAGRAM_VIRTUALLY_FRAME" val="{&quot;height&quot;:324.25,&quot;width&quot;:684.9}"/>
  <p:tag name="KSO_WM_DIAGRAM_COLOR_MATCH_VALUE" val="{&quot;shape&quot;:{&quot;fill&quot;:{&quot;gradient&quot;:[{&quot;brightness&quot;:0.4000000059604645,&quot;colorType&quot;:1,&quot;foreColorIndex&quot;:5,&quot;pos&quot;:1,&quot;transparency&quot;:0},{&quot;brightness&quot;:0,&quot;colorType&quot;:1,&quot;foreColorIndex&quot;:5,&quot;pos&quot;:0.10000000149011612,&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28_1*l_h_f*1_1_1"/>
  <p:tag name="KSO_WM_TEMPLATE_CATEGORY" val="diagram"/>
  <p:tag name="KSO_WM_TEMPLATE_INDEX" val="20231128"/>
  <p:tag name="KSO_WM_UNIT_LAYERLEVEL" val="1_1_1"/>
  <p:tag name="KSO_WM_TAG_VERSION" val="3.0"/>
  <p:tag name="KSO_WM_BEAUTIFY_FLAG" val="#wm#"/>
  <p:tag name="KSO_WM_UNIT_PRESET_TEXT" val="单击此处添加内容简明扼要阐述观点"/>
  <p:tag name="KSO_WM_DIAGRAM_MAX_ITEMCNT" val="6"/>
  <p:tag name="KSO_WM_DIAGRAM_MIN_ITEMCNT" val="2"/>
  <p:tag name="KSO_WM_DIAGRAM_VIRTUALLY_FRAME" val="{&quot;height&quot;:324.25,&quot;width&quot;: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128_1*l_h_a*1_2_1"/>
  <p:tag name="KSO_WM_TEMPLATE_CATEGORY" val="diagram"/>
  <p:tag name="KSO_WM_TEMPLATE_INDEX" val="20231128"/>
  <p:tag name="KSO_WM_UNIT_LAYERLEVEL" val="1_1_1"/>
  <p:tag name="KSO_WM_TAG_VERSION" val="3.0"/>
  <p:tag name="KSO_WM_BEAUTIFY_FLAG" val="#wm#"/>
  <p:tag name="KSO_WM_UNIT_VALUE" val="16"/>
  <p:tag name="KSO_WM_UNIT_PRESET_TEXT" val="添加标题"/>
  <p:tag name="KSO_WM_UNIT_FILL_FORE_SCHEMECOLOR_INDEX" val="5"/>
  <p:tag name="KSO_WM_DIAGRAM_MAX_ITEMCNT" val="6"/>
  <p:tag name="KSO_WM_DIAGRAM_MIN_ITEMCNT" val="2"/>
  <p:tag name="KSO_WM_DIAGRAM_VIRTUALLY_FRAME" val="{&quot;height&quot;:324.25,&quot;width&quot;:684.9}"/>
  <p:tag name="KSO_WM_DIAGRAM_COLOR_MATCH_VALUE" val="{&quot;shape&quot;:{&quot;fill&quot;:{&quot;gradient&quot;:[{&quot;brightness&quot;:0.4000000059604645,&quot;colorType&quot;:1,&quot;foreColorIndex&quot;:5,&quot;pos&quot;:1,&quot;transparency&quot;:0},{&quot;brightness&quot;:0,&quot;colorType&quot;:1,&quot;foreColorIndex&quot;:5,&quot;pos&quot;:0.10000000149011612,&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128_1*l_h_f*1_2_1"/>
  <p:tag name="KSO_WM_TEMPLATE_CATEGORY" val="diagram"/>
  <p:tag name="KSO_WM_TEMPLATE_INDEX" val="20231128"/>
  <p:tag name="KSO_WM_UNIT_LAYERLEVEL" val="1_1_1"/>
  <p:tag name="KSO_WM_TAG_VERSION" val="3.0"/>
  <p:tag name="KSO_WM_BEAUTIFY_FLAG" val="#wm#"/>
  <p:tag name="KSO_WM_UNIT_PRESET_TEXT" val="单击此处添加内容简明扼要阐述观点"/>
  <p:tag name="KSO_WM_DIAGRAM_MAX_ITEMCNT" val="6"/>
  <p:tag name="KSO_WM_DIAGRAM_MIN_ITEMCNT" val="2"/>
  <p:tag name="KSO_WM_DIAGRAM_VIRTUALLY_FRAME" val="{&quot;height&quot;:324.25,&quot;width&quot;:6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2.xml><?xml version="1.0" encoding="utf-8"?>
<p:tagLst xmlns:p="http://schemas.openxmlformats.org/presentationml/2006/main">
  <p:tag name="KSO_WM_DIAGRAM_VERSION" val="3"/>
  <p:tag name="KSO_WM_DIAGRAM_COLOR_TRICK" val="1"/>
  <p:tag name="KSO_WM_DIAGRAM_COLOR_TEXT_CAN_REMOVE" val="n"/>
  <p:tag name="KSO_WM_UNIT_VALUE" val="499*4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128_1*l_h_d*1_1_1"/>
  <p:tag name="KSO_WM_TEMPLATE_CATEGORY" val="diagram"/>
  <p:tag name="KSO_WM_TEMPLATE_INDEX" val="20231128"/>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324.25,&quot;width&quot;:684.9}"/>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33.xml><?xml version="1.0" encoding="utf-8"?>
<p:tagLst xmlns:p="http://schemas.openxmlformats.org/presentationml/2006/main">
  <p:tag name="KSO_WM_DIAGRAM_VERSION" val="3"/>
  <p:tag name="KSO_WM_DIAGRAM_COLOR_TRICK" val="1"/>
  <p:tag name="KSO_WM_DIAGRAM_COLOR_TEXT_CAN_REMOVE" val="n"/>
  <p:tag name="KSO_WM_UNIT_VALUE" val="499*4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128_1*l_h_d*1_2_1"/>
  <p:tag name="KSO_WM_TEMPLATE_CATEGORY" val="diagram"/>
  <p:tag name="KSO_WM_TEMPLATE_INDEX" val="20231128"/>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324.25,&quot;width&quot;:684.9}"/>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5*n_h_i*1_2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8.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5*n_h_a*1_1_1"/>
  <p:tag name="KSO_WM_TEMPLATE_CATEGORY" val="diagram"/>
  <p:tag name="KSO_WM_TEMPLATE_INDEX" val="20231486"/>
  <p:tag name="KSO_WM_UNIT_LAYERLEVEL" val="1_1_1"/>
  <p:tag name="KSO_WM_TAG_VERSION" val="3.0"/>
  <p:tag name="KSO_WM_BEAUTIFY_FLAG" val="#wm#"/>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31486_5*n_h_h_a*1_2_3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UNIT_PRESET_TEXT" val="项标题"/>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5*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BEAUTIFY_FLAG" val="#wm#"/>
  <p:tag name="KSO_WM_UNIT_SUBTYPE" val="d"/>
  <p:tag name="KSO_WM_DIAGRAM_VERSION" val="3"/>
  <p:tag name="KSO_WM_DIAGRAM_COLOR_TRICK" val="1"/>
  <p:tag name="KSO_WM_DIAGRAM_COLOR_TEXT_CAN_REMOVE" val="n"/>
  <p:tag name="KSO_WM_UNIT_PRESET_TEXT" val="3"/>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1.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31486_5*n_h_h_f*1_2_3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UNIT_PRESET_TEXT" val="单击此处输入你的正文，文字是您思想的提炼"/>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486_5*n_h_h_a*1_2_1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DIAGRAM_COLOR_TRICK" val="1"/>
  <p:tag name="KSO_WM_DIAGRAM_COLOR_TEXT_CAN_REMOVE" val="n"/>
  <p:tag name="KSO_WM_UNIT_PRESET_TEXT" val="项标题"/>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UNIT_PRESET_TEXT" val="1"/>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4.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1486_5*n_h_h_f*1_2_1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UNIT_PRESET_TEXT" val="单击此处输入你的正文，文字是您思想的提炼"/>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1486_5*n_h_h_a*1_2_2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UNIT_PRESET_TEXT" val="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UNIT_PRESET_TEXT" val="2"/>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7.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1486_5*n_h_h_f*1_2_2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UNIT_PRESET_TEXT" val="单击此处输入你的正文，文字是您思想的提炼"/>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31486_5*n_h_h_a*1_2_5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UNIT_PRESET_TEXT" val="项标题"/>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UNIT_PRESET_TEXT" val="5"/>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31486_5*n_h_h_f*1_2_5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UNIT_PRESET_TEXT" val="单击此处输入你的正文，文字是您思想的提炼"/>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1.xml><?xml version="1.0" encoding="utf-8"?>
<p:tagLst xmlns:p="http://schemas.openxmlformats.org/presentationml/2006/main">
  <p:tag name="KSO_WM_UNIT_LINE_FORE_SCHEMECOLOR_INDEX_BRIGHTNESS" val="0"/>
  <p:tag name="KSO_WM_UNIT_LINE_FILL_TYPE" val="2"/>
  <p:tag name="KSO_WM_UNIT_SHADOW_SCHEMECOLOR_INDEX_BRIGHTNESS" val="-0.35"/>
  <p:tag name="KSO_WM_UNIT_SHADOW_SCHEMECOLOR_INDEX" val="14"/>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86_5*n_h_i*1_1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solidLine&quot;:{&quot;brightness&quot;:0,&quot;colorType&quot;:1,&quot;foreColorIndex&quot;:6,&quot;transparency&quot;:0},&quot;type&quot;:1},&quot;shadow&quot;:{&quot;brightness&quot;:-0.349999994039535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5*n_h_h_i*1_2_4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UNIT_PRESET_TEXT" val="4"/>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31486_5*n_h_h_a*1_2_4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UNIT_PRESET_TEXT" val="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4.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31486_5*n_h_h_f*1_2_4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UNIT_PRESET_TEXT" val="单击此处输入你的正文，文字是您思想的提炼"/>
  <p:tag name="KSO_WM_UNIT_TEXT_FILL_FORE_SCHEMECOLOR_INDEX" val="1"/>
  <p:tag name="KSO_WM_UNIT_TEXT_FILL_TYPE" val="1"/>
  <p:tag name="KSO_WM_DIAGRAM_MAX_ITEMCNT" val="6"/>
  <p:tag name="KSO_WM_DIAGRAM_MIN_ITEMCNT" val="1"/>
  <p:tag name="KSO_WM_DIAGRAM_VIRTUALLY_FRAME" val="{&quot;height&quot;:409.05,&quot;width&quot;:9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5.xml><?xml version="1.0" encoding="utf-8"?>
<p:tagLst xmlns:p="http://schemas.openxmlformats.org/presentationml/2006/main">
  <p:tag name="KSO_WM_BEAUTIFY_FLAG" val="#wm#"/>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112_1*n_h_a*1_1_1"/>
  <p:tag name="KSO_WM_TEMPLATE_CATEGORY" val="diagram"/>
  <p:tag name="KSO_WM_TEMPLATE_INDEX" val="20231112"/>
  <p:tag name="KSO_WM_UNIT_LAYERLEVEL" val="1_1_1"/>
  <p:tag name="KSO_WM_TAG_VERSION" val="3.0"/>
  <p:tag name="KSO_WM_DIAGRAM_VERSION" val="3"/>
  <p:tag name="KSO_WM_DIAGRAM_COLOR_TRICK" val="4"/>
  <p:tag name="KSO_WM_DIAGRAM_COLOR_TEXT_CAN_REMOVE" val="n"/>
  <p:tag name="KSO_WM_UNIT_PRESET_TEXT" val="单击此处&#10;添加项标题"/>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112_1*n_h_h_i*1_2_2_1"/>
  <p:tag name="KSO_WM_TEMPLATE_CATEGORY" val="diagram"/>
  <p:tag name="KSO_WM_TEMPLATE_INDEX" val="20231112"/>
  <p:tag name="KSO_WM_UNIT_LAYERLEVEL" val="1_1_1_1"/>
  <p:tag name="KSO_WM_TAG_VERSION" val="3.0"/>
  <p:tag name="KSO_WM_DIAGRAM_VERSION" val="3"/>
  <p:tag name="KSO_WM_DIAGRAM_COLOR_TRICK" val="4"/>
  <p:tag name="KSO_WM_DIAGRAM_COLOR_TEXT_CAN_REMOVE" val="n"/>
  <p:tag name="KSO_WM_UNIT_FILL_FORE_SCHEMECOLOR_INDEX" val="6"/>
  <p:tag name="KSO_WM_DIAGRAM_MAX_ITEMCNT" val="5"/>
  <p:tag name="KSO_WM_DIAGRAM_MIN_ITEMCNT" val="2"/>
  <p:tag name="KSO_WM_DIAGRAM_VIRTUALLY_FRAME" val="{&quot;height&quot;:354.4381102362205,&quot;width&quot;:689.7911023622048}"/>
  <p:tag name="KSO_WM_DIAGRAM_COLOR_MATCH_VALUE" val="{&quot;shape&quot;:{&quot;fill&quot;:{&quot;gradient&quot;:[{&quot;brightness&quot;:-0.10000000149011612,&quot;colorType&quot;:1,&quot;foreColorIndex&quot;:6,&quot;pos&quot;:0,&quot;transparency&quot;:0},{&quot;brightness&quot;:0.20000000298023224,&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112_1*n_h_h_i*1_2_1_1"/>
  <p:tag name="KSO_WM_TEMPLATE_CATEGORY" val="diagram"/>
  <p:tag name="KSO_WM_TEMPLATE_INDEX" val="20231112"/>
  <p:tag name="KSO_WM_UNIT_LAYERLEVEL" val="1_1_1_1"/>
  <p:tag name="KSO_WM_TAG_VERSION" val="3.0"/>
  <p:tag name="KSO_WM_DIAGRAM_VERSION" val="3"/>
  <p:tag name="KSO_WM_DIAGRAM_COLOR_TRICK" val="4"/>
  <p:tag name="KSO_WM_DIAGRAM_COLOR_TEXT_CAN_REMOVE" val="n"/>
  <p:tag name="KSO_WM_UNIT_FILL_FORE_SCHEMECOLOR_INDEX" val="5"/>
  <p:tag name="KSO_WM_DIAGRAM_MAX_ITEMCNT" val="5"/>
  <p:tag name="KSO_WM_DIAGRAM_MIN_ITEMCNT" val="2"/>
  <p:tag name="KSO_WM_DIAGRAM_VIRTUALLY_FRAME" val="{&quot;height&quot;:354.4381102362205,&quot;width&quot;:689.7911023622048}"/>
  <p:tag name="KSO_WM_DIAGRAM_COLOR_MATCH_VALUE" val="{&quot;shape&quot;:{&quot;fill&quot;:{&quot;gradient&quot;:[{&quot;brightness&quot;:-0.10000000149011612,&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2_1*n_h_h_a*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UNIT_PRESET_TEXT" val="添加项标题"/>
  <p:tag name="KSO_WM_UNIT_TEXT_FILL_FORE_SCHEMECOLOR_INDEX" val="5"/>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UNIT_PRESET_TEXT" val="单击此处输入你的智能图形项正文，文字是您思想提炼"/>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2"/>
  <p:tag name="KSO_WM_UNIT_ID" val="diagram20231112_1*n_h_h_i*1_2_1_2"/>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UNIT_PRESET_TEXT" val="01"/>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2"/>
  <p:tag name="KSO_WM_UNIT_ID" val="diagram20231112_1*n_h_h_i*1_2_2_2"/>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UNIT_PRESET_TEXT" val="02"/>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2_1*n_h_h_a*1_2_1_1"/>
  <p:tag name="KSO_WM_TEMPLATE_CATEGORY" val="diagram"/>
  <p:tag name="KSO_WM_TEMPLATE_INDEX" val="20231112"/>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UNIT_PRESET_TEXT" val="添加项标题"/>
  <p:tag name="KSO_WM_UNIT_TEXT_FILL_FORE_SCHEMECOLOR_INDEX" val="5"/>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2_1*n_h_h_f*1_2_1_1"/>
  <p:tag name="KSO_WM_TEMPLATE_CATEGORY" val="diagram"/>
  <p:tag name="KSO_WM_TEMPLATE_INDEX" val="20231112"/>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UNIT_PRESET_TEXT" val="单击此处输入你的智能图形项正文，文字是您思想提炼"/>
  <p:tag name="KSO_WM_DIAGRAM_MAX_ITEMCNT" val="5"/>
  <p:tag name="KSO_WM_DIAGRAM_MIN_ITEMCNT" val="2"/>
  <p:tag name="KSO_WM_DIAGRAM_VIRTUALLY_FRAME" val="{&quot;height&quot;:354.4381102362205,&quot;width&quot;:689.79110236220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4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1"/>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gradient&quot;:[{&quot;brightness&quot;:0.4000000059604645,&quot;colorType&quot;:1,&quot;foreColorIndex&quot;:5,&quot;pos&quot;:0,&quot;transparency&quot;:0},{&quot;brightness&quot;:0,&quot;colorType&quot;:1,&quot;foreColorIndex&quot;:5,&quot;pos&quot;:0.62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1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1"/>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gradient&quot;:[{&quot;brightness&quot;:0.4000000059604645,&quot;colorType&quot;:1,&quot;foreColorIndex&quot;:5,&quot;pos&quot;:0,&quot;transparency&quot;:0.30000001192092896},{&quot;brightness&quot;:0,&quot;colorType&quot;:1,&quot;foreColorIndex&quot;:5,&quot;pos&quot;:0.6299999952316284,&quot;transparency&quot;:0.3000000119209289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1_2"/>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2"/>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x*1_4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VALUE" val="90*90"/>
  <p:tag name="KSO_WM_DIAGRAM_GROUP_CODE" val="m1-1"/>
  <p:tag name="KSO_WM_UNIT_TYPE" val="m_h_x"/>
  <p:tag name="KSO_WM_UNIT_INDEX" val="1_4_1"/>
  <p:tag name="KSO_WM_DIAGRAM_MAX_ITEMCNT" val="6"/>
  <p:tag name="KSO_WM_DIAGRAM_MIN_ITEMCNT" val="2"/>
  <p:tag name="KSO_WM_DIAGRAM_VIRTUALLY_FRAME" val="{&quot;height&quot;:219.1,&quot;width&quot;:860.3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1_3"/>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3"/>
  <p:tag name="KSO_WM_UNIT_LINE_FORE_SCHEMECOLOR_INDEX" val="5"/>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1_4"/>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4"/>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1_5"/>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5"/>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f*1_1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1_1"/>
  <p:tag name="KSO_WM_UNIT_PRESET_TEXT" val="单击此处输入&#10;你的智能图形项正文"/>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2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1"/>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gradient&quot;:[{&quot;brightness&quot;:0.4000000059604645,&quot;colorType&quot;:1,&quot;foreColorIndex&quot;:5,&quot;pos&quot;:0,&quot;transparency&quot;:0.20000000298023224},{&quot;brightness&quot;:0,&quot;colorType&quot;:1,&quot;foreColorIndex&quot;:5,&quot;pos&quot;:0.6299999952316284,&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x*1_1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VALUE" val="90*90"/>
  <p:tag name="KSO_WM_DIAGRAM_GROUP_CODE" val="m1-1"/>
  <p:tag name="KSO_WM_UNIT_TYPE" val="m_h_x"/>
  <p:tag name="KSO_WM_UNIT_INDEX" val="1_1_1"/>
  <p:tag name="KSO_WM_DIAGRAM_MAX_ITEMCNT" val="6"/>
  <p:tag name="KSO_WM_DIAGRAM_MIN_ITEMCNT" val="2"/>
  <p:tag name="KSO_WM_DIAGRAM_VIRTUALLY_FRAME" val="{&quot;height&quot;:219.1,&quot;width&quot;:860.3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2_2"/>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2"/>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2_5"/>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5"/>
  <p:tag name="KSO_WM_UNIT_LINE_FORE_SCHEMECOLOR_INDEX" val="5"/>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2_3"/>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3"/>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2_4"/>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4"/>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f*1_2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2_1"/>
  <p:tag name="KSO_WM_UNIT_PRESET_TEXT" val="单击此处输入&#10;你的智能图形项正文"/>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3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1"/>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gradient&quot;:[{&quot;brightness&quot;:0.4000000059604645,&quot;colorType&quot;:1,&quot;foreColorIndex&quot;:5,&quot;pos&quot;:0,&quot;transparency&quot;:0.10000000149011612},{&quot;brightness&quot;:0,&quot;colorType&quot;:1,&quot;foreColorIndex&quot;:5,&quot;pos&quot;:0.6299999952316284,&quot;transparency&quot;:0.1000000014901161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3_2"/>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2"/>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3_3"/>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3"/>
  <p:tag name="KSO_WM_UNIT_LINE_FORE_SCHEMECOLOR_INDEX" val="5"/>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3_4"/>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4"/>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3_5"/>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5"/>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f*1_3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3_1"/>
  <p:tag name="KSO_WM_UNIT_PRESET_TEXT" val="单击此处输入&#10;你的智能图形项正文"/>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4_2"/>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2"/>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4_3"/>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3"/>
  <p:tag name="KSO_WM_UNIT_LINE_FORE_SCHEMECOLOR_INDEX" val="5"/>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4_4"/>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4"/>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i*1_4_5"/>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4_5"/>
  <p:tag name="KSO_WM_UNIT_FILL_FORE_SCHEMECOLOR_INDEX" val="5"/>
  <p:tag name="KSO_WM_DIAGRAM_MAX_ITEMCNT" val="6"/>
  <p:tag name="KSO_WM_DIAGRAM_MIN_ITEMCNT" val="2"/>
  <p:tag name="KSO_WM_DIAGRAM_VIRTUALLY_FRAME" val="{&quot;height&quot;:219.1,&quot;width&quot;:860.3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f*1_4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4_1"/>
  <p:tag name="KSO_WM_UNIT_PRESET_TEXT" val="单击此处输入&#10;你的智能图形项正文"/>
  <p:tag name="KSO_WM_DIAGRAM_MAX_ITEMCNT" val="6"/>
  <p:tag name="KSO_WM_DIAGRAM_MIN_ITEMCNT" val="2"/>
  <p:tag name="KSO_WM_DIAGRAM_VIRTUALLY_FRAME" val="{&quot;height&quot;:219.1,&quot;width&quot;:86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x*1_3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VALUE" val="90*90"/>
  <p:tag name="KSO_WM_DIAGRAM_GROUP_CODE" val="m1-1"/>
  <p:tag name="KSO_WM_UNIT_TYPE" val="m_h_x"/>
  <p:tag name="KSO_WM_UNIT_INDEX" val="1_3_1"/>
  <p:tag name="KSO_WM_DIAGRAM_MAX_ITEMCNT" val="6"/>
  <p:tag name="KSO_WM_DIAGRAM_MIN_ITEMCNT" val="2"/>
  <p:tag name="KSO_WM_DIAGRAM_VIRTUALLY_FRAME" val="{&quot;height&quot;:219.1,&quot;width&quot;:860.3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0_3*m_h_x*1_2_1"/>
  <p:tag name="KSO_WM_TEMPLATE_CATEGORY" val="diagram"/>
  <p:tag name="KSO_WM_TEMPLATE_INDEX" val="20230940"/>
  <p:tag name="KSO_WM_UNIT_LAYERLEVEL" val="1_1_1"/>
  <p:tag name="KSO_WM_TAG_VERSION" val="3.0"/>
  <p:tag name="KSO_WM_BEAUTIFY_FLAG" val="#wm#"/>
  <p:tag name="KSO_WM_DIAGRAM_VERSION" val="3"/>
  <p:tag name="KSO_WM_DIAGRAM_COLOR_TRICK" val="1"/>
  <p:tag name="KSO_WM_DIAGRAM_COLOR_TEXT_CAN_REMOVE" val="n"/>
  <p:tag name="KSO_WM_UNIT_VALUE" val="90*90"/>
  <p:tag name="KSO_WM_DIAGRAM_GROUP_CODE" val="m1-1"/>
  <p:tag name="KSO_WM_UNIT_TYPE" val="m_h_x"/>
  <p:tag name="KSO_WM_UNIT_INDEX" val="1_2_1"/>
  <p:tag name="KSO_WM_DIAGRAM_MAX_ITEMCNT" val="6"/>
  <p:tag name="KSO_WM_DIAGRAM_MIN_ITEMCNT" val="2"/>
  <p:tag name="KSO_WM_DIAGRAM_VIRTUALLY_FRAME" val="{&quot;height&quot;:219.1,&quot;width&quot;:860.3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1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1_1"/>
  <p:tag name="KSO_WM_UNIT_FILL_FORE_SCHEMECOLOR_INDEX" val="5"/>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2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2_1"/>
  <p:tag name="KSO_WM_UNIT_FILL_FORE_SCHEMECOLOR_INDEX" val="6"/>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3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3_1"/>
  <p:tag name="KSO_WM_UNIT_FILL_FORE_SCHEMECOLOR_INDEX" val="5"/>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1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63*78"/>
  <p:tag name="KSO_WM_DIAGRAM_GROUP_CODE" val="l1-1"/>
  <p:tag name="KSO_WM_UNIT_TYPE" val="l_h_x"/>
  <p:tag name="KSO_WM_UNIT_INDEX" val="1_1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2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70*70"/>
  <p:tag name="KSO_WM_DIAGRAM_GROUP_CODE" val="l1-1"/>
  <p:tag name="KSO_WM_UNIT_TYPE" val="l_h_x"/>
  <p:tag name="KSO_WM_UNIT_INDEX" val="1_2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3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76*75"/>
  <p:tag name="KSO_WM_DIAGRAM_GROUP_CODE" val="l1-1"/>
  <p:tag name="KSO_WM_UNIT_TYPE" val="l_h_x"/>
  <p:tag name="KSO_WM_UNIT_INDEX" val="1_3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1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1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2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2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3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3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4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4_1"/>
  <p:tag name="KSO_WM_UNIT_FILL_FORE_SCHEMECOLOR_INDEX" val="6"/>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4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4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4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76*76"/>
  <p:tag name="KSO_WM_DIAGRAM_GROUP_CODE" val="l1-1"/>
  <p:tag name="KSO_WM_UNIT_TYPE" val="l_h_x"/>
  <p:tag name="KSO_WM_UNIT_INDEX" val="1_4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5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5_1"/>
  <p:tag name="KSO_WM_UNIT_FILL_FORE_SCHEMECOLOR_INDEX" val="5"/>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5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5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5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74*74"/>
  <p:tag name="KSO_WM_DIAGRAM_GROUP_CODE" val="l1-1"/>
  <p:tag name="KSO_WM_UNIT_TYPE" val="l_h_x"/>
  <p:tag name="KSO_WM_UNIT_INDEX" val="1_5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i*1_6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DIAGRAM_GROUP_CODE" val="l1-1"/>
  <p:tag name="KSO_WM_UNIT_TYPE" val="l_h_i"/>
  <p:tag name="KSO_WM_UNIT_INDEX" val="1_6_1"/>
  <p:tag name="KSO_WM_UNIT_FILL_FORE_SCHEMECOLOR_INDEX" val="6"/>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f*1_6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DIAGRAM_GROUP_CODE" val="l1-1"/>
  <p:tag name="KSO_WM_UNIT_TYPE" val="l_h_f"/>
  <p:tag name="KSO_WM_UNIT_INDEX" val="1_6_1"/>
  <p:tag name="KSO_WM_UNIT_PRESET_TEXT" val="单击此处输入你的正文文字是您思想的提炼，为了最终演示发布的良好效果"/>
  <p:tag name="KSO_WM_DIAGRAM_MAX_ITEMCNT" val="6"/>
  <p:tag name="KSO_WM_DIAGRAM_MIN_ITEMCNT" val="2"/>
  <p:tag name="KSO_WM_DIAGRAM_VIRTUALLY_FRAME" val="{&quot;height&quot;:323.94314960629924,&quot;width&quot;:863.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296_5*l_h_x*1_6_1"/>
  <p:tag name="KSO_WM_TEMPLATE_CATEGORY" val="diagram"/>
  <p:tag name="KSO_WM_TEMPLATE_INDEX" val="20231296"/>
  <p:tag name="KSO_WM_UNIT_LAYERLEVEL" val="1_1_1"/>
  <p:tag name="KSO_WM_TAG_VERSION" val="3.0"/>
  <p:tag name="KSO_WM_BEAUTIFY_FLAG" val="#wm#"/>
  <p:tag name="KSO_WM_DIAGRAM_VERSION" val="3"/>
  <p:tag name="KSO_WM_DIAGRAM_COLOR_TEXT_CAN_REMOVE" val="n"/>
  <p:tag name="KSO_WM_UNIT_VALUE" val="80*84"/>
  <p:tag name="KSO_WM_DIAGRAM_GROUP_CODE" val="l1-1"/>
  <p:tag name="KSO_WM_UNIT_TYPE" val="l_h_x"/>
  <p:tag name="KSO_WM_UNIT_INDEX" val="1_6_1"/>
  <p:tag name="KSO_WM_DIAGRAM_MAX_ITEMCNT" val="6"/>
  <p:tag name="KSO_WM_DIAGRAM_MIN_ITEMCNT" val="2"/>
  <p:tag name="KSO_WM_DIAGRAM_VIRTUALLY_FRAME" val="{&quot;height&quot;:323.94314960629924,&quot;width&quot;:863.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75_2*n_h_i*1_2_1"/>
  <p:tag name="KSO_WM_TEMPLATE_CATEGORY" val="diagram"/>
  <p:tag name="KSO_WM_TEMPLATE_INDEX" val="2023147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gradient&quot;:[{&quot;brightness&quot;:0,&quot;colorType&quot;:1,&quot;foreColorIndex&quot;:5,&quot;pos&quot;:0.5199999809265137,&quot;transparency&quot;:0},{&quot;brightness&quot;:0,&quot;colorType&quot;:1,&quot;foreColorIndex&quot;:5,&quot;pos&quot;:0,&quot;transparency&quot;:1},{&quot;brightness&quot;:0,&quot;colorType&quot;:1,&quot;foreColorIndex&quot;:5,&quot;pos&quot;:0.990000009536743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75_2*n_h_i*1_1_1"/>
  <p:tag name="KSO_WM_TEMPLATE_CATEGORY" val="diagram"/>
  <p:tag name="KSO_WM_TEMPLATE_INDEX" val="20231475"/>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75_2*n_h_h_i*1_2_1_2"/>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7599999904632568,&quot;transparency&quot;:0},{&quot;brightness&quot;:0,&quot;colorType&quot;:1,&quot;foreColorIndex&quot;:5,&quot;pos&quot;:0.3777199983596802,&quot;transparency&quot;:0},{&quot;brightness&quot;:0.4000000059604645,&quot;colorType&quot;:1,&quot;foreColorIndex&quot;:5,&quot;pos&quot;:0,&quot;transparency&quot;:0},{&quot;brightness&quot;:0,&quot;colorType&quot;:1,&quot;foreColorIndex&quot;:5,&quot;pos&quot;:0.9900000095367432,&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475_2*n_h_h_i*1_2_1_1"/>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10999999940395355,&quot;transparency&quot;:0},{&quot;brightness&quot;:0,&quot;colorType&quot;:1,&quot;foreColorIndex&quot;:5,&quot;pos&quot;:0.800000011920929,&quot;transparency&quot;:0}],&quot;type&quot;:3},&quot;glow&quot;:{&quot;colorType&quot;:0},&quot;line&quot;:{&quot;gradient&quot;:[{&quot;brightness&quot;:0.6000000238418579,&quot;colorType&quot;:1,&quot;foreColorIndex&quot;:5,&quot;pos&quot;:0,&quot;transparency&quot;:1},{&quot;brightness&quot;:0.6000000238418579,&quot;colorType&quot;:1,&quot;foreColorIndex&quot;:5,&quot;pos&quot;:1,&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75_2*n_h_h_a*1_2_1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100,000"/>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75_2*n_h_h_f*1_2_1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文字是您思想的提炼"/>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75_2*n_h_h_i*1_2_2_2"/>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7599999904632568,&quot;transparency&quot;:0},{&quot;brightness&quot;:0,&quot;colorType&quot;:1,&quot;foreColorIndex&quot;:5,&quot;pos&quot;:0.3777199983596802,&quot;transparency&quot;:0},{&quot;brightness&quot;:0.4000000059604645,&quot;colorType&quot;:1,&quot;foreColorIndex&quot;:5,&quot;pos&quot;:0,&quot;transparency&quot;:0},{&quot;brightness&quot;:0,&quot;colorType&quot;:1,&quot;foreColorIndex&quot;:5,&quot;pos&quot;:0.9900000095367432,&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475_2*n_h_h_i*1_2_2_1"/>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10999999940395355,&quot;transparency&quot;:0},{&quot;brightness&quot;:0,&quot;colorType&quot;:1,&quot;foreColorIndex&quot;:5,&quot;pos&quot;:0.800000011920929,&quot;transparency&quot;:0}],&quot;type&quot;:3},&quot;glow&quot;:{&quot;colorType&quot;:0},&quot;line&quot;:{&quot;gradient&quot;:[{&quot;brightness&quot;:0.6000000238418579,&quot;colorType&quot;:1,&quot;foreColorIndex&quot;:5,&quot;pos&quot;:0,&quot;transparency&quot;:1},{&quot;brightness&quot;:0.6000000238418579,&quot;colorType&quot;:1,&quot;foreColorIndex&quot;:5,&quot;pos&quot;:1,&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75_2*n_h_h_a*1_2_2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200,000"/>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75_2*n_h_h_f*1_2_2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文字是您思想的提炼"/>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75_2*n_h_h_i*1_2_3_2"/>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7599999904632568,&quot;transparency&quot;:0},{&quot;brightness&quot;:0,&quot;colorType&quot;:1,&quot;foreColorIndex&quot;:5,&quot;pos&quot;:0.3777199983596802,&quot;transparency&quot;:0},{&quot;brightness&quot;:0.4000000059604645,&quot;colorType&quot;:1,&quot;foreColorIndex&quot;:5,&quot;pos&quot;:0,&quot;transparency&quot;:0},{&quot;brightness&quot;:0,&quot;colorType&quot;:1,&quot;foreColorIndex&quot;:5,&quot;pos&quot;:0.9900000095367432,&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1475_2*n_h_h_i*1_2_3_1"/>
  <p:tag name="KSO_WM_TEMPLATE_CATEGORY" val="diagram"/>
  <p:tag name="KSO_WM_TEMPLATE_INDEX" val="20231475"/>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06.73027006978907,&quot;width&quot;:826.7037007874014}"/>
  <p:tag name="KSO_WM_DIAGRAM_COLOR_MATCH_VALUE" val="{&quot;shape&quot;:{&quot;fill&quot;:{&quot;gradient&quot;:[{&quot;brightness&quot;:0.25,&quot;colorType&quot;:1,&quot;foreColorIndex&quot;:5,&quot;pos&quot;:0.10999999940395355,&quot;transparency&quot;:0},{&quot;brightness&quot;:0,&quot;colorType&quot;:1,&quot;foreColorIndex&quot;:5,&quot;pos&quot;:0.800000011920929,&quot;transparency&quot;:0}],&quot;type&quot;:3},&quot;glow&quot;:{&quot;colorType&quot;:0},&quot;line&quot;:{&quot;gradient&quot;:[{&quot;brightness&quot;:0.6000000238418579,&quot;colorType&quot;:1,&quot;foreColorIndex&quot;:5,&quot;pos&quot;:0,&quot;transparency&quot;:1},{&quot;brightness&quot;:0.6000000238418579,&quot;colorType&quot;:1,&quot;foreColorIndex&quot;:5,&quot;pos&quot;:1,&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75_2*n_h_h_a*1_2_3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300,000"/>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75_2*n_h_h_f*1_2_3_1"/>
  <p:tag name="KSO_WM_TEMPLATE_CATEGORY" val="diagram"/>
  <p:tag name="KSO_WM_TEMPLATE_INDEX" val="20231475"/>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文字是您思想的提炼"/>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75_2*n_h_a*1_1_1"/>
  <p:tag name="KSO_WM_TEMPLATE_CATEGORY" val="diagram"/>
  <p:tag name="KSO_WM_TEMPLATE_INDEX" val="20231475"/>
  <p:tag name="KSO_WM_UNIT_LAYERLEVEL" val="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添加项标题"/>
  <p:tag name="KSO_WM_DIAGRAM_MAX_ITEMCNT" val="6"/>
  <p:tag name="KSO_WM_DIAGRAM_MIN_ITEMCNT" val="2"/>
  <p:tag name="KSO_WM_DIAGRAM_VIRTUALLY_FRAME" val="{&quot;height&quot;:406.73027006978907,&quot;width&quot;:826.70370078740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16_2*l_h_i*1_3_3"/>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316_2*l_h_i*1_3_4"/>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16_2*l_h_i*1_3_1"/>
  <p:tag name="KSO_WM_TEMPLATE_CATEGORY" val="diagram"/>
  <p:tag name="KSO_WM_TEMPLATE_INDEX" val="20231316"/>
  <p:tag name="KSO_WM_UNIT_LAYERLEVEL" val="1_1_1"/>
  <p:tag name="KSO_WM_TAG_VERSION" val="3.0"/>
  <p:tag name="KSO_WM_BEAUTIFY_FLAG" val="#wm#"/>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16_2*l_h_i*1_3_2"/>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6_2*l_h_i*1_1_3"/>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6_2*l_h_i*1_1_4"/>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6_2*l_h_i*1_1_1"/>
  <p:tag name="KSO_WM_TEMPLATE_CATEGORY" val="diagram"/>
  <p:tag name="KSO_WM_TEMPLATE_INDEX" val="20231316"/>
  <p:tag name="KSO_WM_UNIT_LAYERLEVEL" val="1_1_1"/>
  <p:tag name="KSO_WM_TAG_VERSION" val="3.0"/>
  <p:tag name="KSO_WM_BEAUTIFY_FLAG" val="#wm#"/>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6_2*l_h_i*1_1_2"/>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4.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6_2*l_h_f*1_1_1"/>
  <p:tag name="KSO_WM_TEMPLATE_CATEGORY" val="diagram"/>
  <p:tag name="KSO_WM_TEMPLATE_INDEX" val="20231316"/>
  <p:tag name="KSO_WM_UNIT_LAYERLEVEL" val="1_1_1"/>
  <p:tag name="KSO_WM_TAG_VERSION" val="3.0"/>
  <p:tag name="KSO_WM_BEAUTIFY_FLAG" val="#wm#"/>
  <p:tag name="KSO_WM_UNIT_PRESET_TEXT" val="单击此处输入你的智能图形项正文，文字是您思想的提炼。"/>
  <p:tag name="KSO_WM_DIAGRAM_MAX_ITEMCNT" val="6"/>
  <p:tag name="KSO_WM_DIAGRAM_MIN_ITEMCNT" val="2"/>
  <p:tag name="KSO_WM_DIAGRAM_VIRTUALLY_FRAME" val="{&quot;height&quot;:233.0264960629921,&quot;width&quot;:863.650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5.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16_2*l_h_f*1_3_1"/>
  <p:tag name="KSO_WM_TEMPLATE_CATEGORY" val="diagram"/>
  <p:tag name="KSO_WM_TEMPLATE_INDEX" val="20231316"/>
  <p:tag name="KSO_WM_UNIT_LAYERLEVEL" val="1_1_1"/>
  <p:tag name="KSO_WM_TAG_VERSION" val="3.0"/>
  <p:tag name="KSO_WM_BEAUTIFY_FLAG" val="#wm#"/>
  <p:tag name="KSO_WM_UNIT_PRESET_TEXT" val="单击此处输入你的智能图形项正文，文字是您思想的提炼。"/>
  <p:tag name="KSO_WM_DIAGRAM_MAX_ITEMCNT" val="6"/>
  <p:tag name="KSO_WM_DIAGRAM_MIN_ITEMCNT" val="2"/>
  <p:tag name="KSO_WM_DIAGRAM_VIRTUALLY_FRAME" val="{&quot;height&quot;:233.0264960629921,&quot;width&quot;:863.650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16_2*l_h_i*1_2_3"/>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316_2*l_h_i*1_2_4"/>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16_2*l_h_i*1_2_1"/>
  <p:tag name="KSO_WM_TEMPLATE_CATEGORY" val="diagram"/>
  <p:tag name="KSO_WM_TEMPLATE_INDEX" val="20231316"/>
  <p:tag name="KSO_WM_UNIT_LAYERLEVEL" val="1_1_1"/>
  <p:tag name="KSO_WM_TAG_VERSION" val="3.0"/>
  <p:tag name="KSO_WM_BEAUTIFY_FLAG" val="#wm#"/>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16_2*l_h_i*1_2_2"/>
  <p:tag name="KSO_WM_TEMPLATE_CATEGORY" val="diagram"/>
  <p:tag name="KSO_WM_TEMPLATE_INDEX" val="20231316"/>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33.0264960629921,&quot;width&quot;:863.650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16_2*l_h_f*1_2_1"/>
  <p:tag name="KSO_WM_TEMPLATE_CATEGORY" val="diagram"/>
  <p:tag name="KSO_WM_TEMPLATE_INDEX" val="20231316"/>
  <p:tag name="KSO_WM_UNIT_LAYERLEVEL" val="1_1_1"/>
  <p:tag name="KSO_WM_TAG_VERSION" val="3.0"/>
  <p:tag name="KSO_WM_BEAUTIFY_FLAG" val="#wm#"/>
  <p:tag name="KSO_WM_UNIT_PRESET_TEXT" val="单击此处输入你的智能图形项正文，文字是您思想的提炼。"/>
  <p:tag name="KSO_WM_DIAGRAM_MAX_ITEMCNT" val="6"/>
  <p:tag name="KSO_WM_DIAGRAM_MIN_ITEMCNT" val="2"/>
  <p:tag name="KSO_WM_DIAGRAM_VIRTUALLY_FRAME" val="{&quot;height&quot;:233.0264960629921,&quot;width&quot;:863.650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VALUE" val="995*570"/>
  <p:tag name="KSO_WM_UNIT_HIGHLIGHT" val="0"/>
  <p:tag name="KSO_WM_UNIT_COMPATIBLE" val="0"/>
  <p:tag name="KSO_WM_UNIT_DIAGRAM_ISNUMVISUAL" val="0"/>
  <p:tag name="KSO_WM_UNIT_DIAGRAM_ISREFERUNIT" val="0"/>
  <p:tag name="KSO_WM_DIAGRAM_GROUP_CODE" val="l1-1"/>
  <p:tag name="KSO_WM_UNIT_TYPE" val="l_d"/>
  <p:tag name="KSO_WM_UNIT_INDEX" val="1_1"/>
  <p:tag name="KSO_WM_UNIT_ID" val="diagram20170208_7*l_d*1_1"/>
  <p:tag name="KSO_WM_TEMPLATE_CATEGORY" val="diagram"/>
  <p:tag name="KSO_WM_TEMPLATE_INDEX" val="20170208"/>
  <p:tag name="KSO_WM_UNIT_SUPPORT_UNIT_TYPE" val="[&quot;all&quot;]"/>
  <p:tag name="KSO_WM_UNIT_LAYERLEVEL" val="1_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i*1_4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4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4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2_1"/>
  <p:tag name="KSO_WM_TEMPLATE_CATEGORY" val="diagram"/>
  <p:tag name="KSO_WM_TEMPLATE_INDEX" val="20231440"/>
  <p:tag name="KSO_WM_UNIT_LAYERLEVEL" val="1_1_1"/>
  <p:tag name="KSO_WM_TAG_VERSION" val="3.0"/>
  <p:tag name="KSO_WM_BEAUTIFY_FLAG" val="#wm#"/>
  <p:tag name="KSO_WM_UNIT_VALUE" val="55*60"/>
  <p:tag name="KSO_WM_DIAGRAM_GROUP_CODE" val="l1-1"/>
  <p:tag name="KSO_WM_UNIT_TYPE" val="l_h_x"/>
  <p:tag name="KSO_WM_UNIT_INDEX" val="1_2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3_1"/>
  <p:tag name="KSO_WM_TEMPLATE_CATEGORY" val="diagram"/>
  <p:tag name="KSO_WM_TEMPLATE_INDEX" val="20231440"/>
  <p:tag name="KSO_WM_UNIT_LAYERLEVEL" val="1_1_1"/>
  <p:tag name="KSO_WM_TAG_VERSION" val="3.0"/>
  <p:tag name="KSO_WM_BEAUTIFY_FLAG" val="#wm#"/>
  <p:tag name="KSO_WM_UNIT_VALUE" val="60*6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h_x*1_1_1"/>
  <p:tag name="KSO_WM_TEMPLATE_CATEGORY" val="diagram"/>
  <p:tag name="KSO_WM_TEMPLATE_INDEX" val="20231440"/>
  <p:tag name="KSO_WM_UNIT_LAYERLEVEL" val="1_1_1"/>
  <p:tag name="KSO_WM_TAG_VERSION" val="3.0"/>
  <p:tag name="KSO_WM_BEAUTIFY_FLAG" val="#wm#"/>
  <p:tag name="KSO_WM_UNIT_VALUE" val="60*6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208_7*l_h_i*1_4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3*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290.88515437417163,&quot;width&quot;:785.9491001570848}"/>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0_3*l_h_f*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440_3*l_h_f*1_3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0_3*l_h_f*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440_3*l_h_f*1_4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2"/>
  <p:tag name="KSO_WM_DIAGRAM_VIRTUALLY_FRAME" val="{&quot;height&quot;:290.88515437417163,&quot;width&quot;:785.9491001570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208_7*l_h_i*1_6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208_7*l_h_i*1_2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208_7*l_h_i*1_1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208_7*l_h_i*1_1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208_7*l_h_i*1_3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0957_1*n_h_i*1_1_3"/>
  <p:tag name="KSO_WM_TEMPLATE_CATEGORY" val="diagram"/>
  <p:tag name="KSO_WM_TEMPLATE_INDEX" val="20230957"/>
  <p:tag name="KSO_WM_UNIT_LAYERLEVEL" val="1_1_1"/>
  <p:tag name="KSO_WM_TAG_VERSION" val="3.0"/>
  <p:tag name="KSO_WM_UNIT_FILL_FORE_SCHEMECOLOR_INDEX" val="5"/>
  <p:tag name="KSO_WM_DIAGRAM_MAX_ITEMCNT" val="6"/>
  <p:tag name="KSO_WM_DIAGRAM_MIN_ITEMCNT" val="2"/>
  <p:tag name="KSO_WM_DIAGRAM_VIRTUALLY_FRAME" val="{&quot;height&quot;:342,&quot;width&quot;:852.0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4900000095367431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57_1*n_h_i*1_1_1"/>
  <p:tag name="KSO_WM_TEMPLATE_CATEGORY" val="diagram"/>
  <p:tag name="KSO_WM_TEMPLATE_INDEX" val="20230957"/>
  <p:tag name="KSO_WM_UNIT_LAYERLEVEL" val="1_1_1"/>
  <p:tag name="KSO_WM_TAG_VERSION" val="3.0"/>
  <p:tag name="KSO_WM_UNIT_FILL_FORE_SCHEMECOLOR_INDEX" val="5"/>
  <p:tag name="KSO_WM_DIAGRAM_MAX_ITEMCNT" val="6"/>
  <p:tag name="KSO_WM_DIAGRAM_MIN_ITEMCNT" val="2"/>
  <p:tag name="KSO_WM_DIAGRAM_VIRTUALLY_FRAME" val="{&quot;height&quot;:342,&quot;width&quot;:852.05}"/>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0957_1*n_h_i*1_1_4"/>
  <p:tag name="KSO_WM_TEMPLATE_CATEGORY" val="diagram"/>
  <p:tag name="KSO_WM_TEMPLATE_INDEX" val="20230957"/>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342,&quot;width&quot;:852.05}"/>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0957_1*n_h_i*1_1_2"/>
  <p:tag name="KSO_WM_TEMPLATE_CATEGORY" val="diagram"/>
  <p:tag name="KSO_WM_TEMPLATE_INDEX" val="20230957"/>
  <p:tag name="KSO_WM_UNIT_LAYERLEVEL" val="1_1_1"/>
  <p:tag name="KSO_WM_TAG_VERSION" val="3.0"/>
  <p:tag name="KSO_WM_UNIT_LINE_FORE_SCHEMECOLOR_INDEX" val="5"/>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957_1*n_h_h_i*1_2_2_2"/>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208_7*l_h_i*1_3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5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0957_1*n_h_x*1_1_1"/>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1*n_h_h_f*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单击此处输入你的智能图形项正文文字是您思想的提炼"/>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1*n_h_h_a*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57_1*n_h_h_f*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单击此处输入你的智能图形项正文文字是您思想的提炼"/>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57_1*n_h_h_a*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957_1*n_h_h_i*1_2_1_1"/>
  <p:tag name="KSO_WM_TEMPLATE_CATEGORY" val="diagram"/>
  <p:tag name="KSO_WM_TEMPLATE_INDEX" val="20230957"/>
  <p:tag name="KSO_WM_UNIT_LAYERLEVEL" val="1_1_1_1"/>
  <p:tag name="KSO_WM_TAG_VERSION" val="3.0"/>
  <p:tag name="KSO_WM_UNIT_FILL_FORE_SCHEMECOLOR_INDEX" val="5"/>
  <p:tag name="KSO_WM_DIAGRAM_MAX_ITEMCNT" val="6"/>
  <p:tag name="KSO_WM_DIAGRAM_MIN_ITEMCNT" val="2"/>
  <p:tag name="KSO_WM_DIAGRAM_VIRTUALLY_FRAME" val="{&quot;height&quot;:342,&quot;width&quot;:852.0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VALUE" val="73*7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0957_1*n_h_h_x*1_2_1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957_1*n_h_h_i*1_2_2_1"/>
  <p:tag name="KSO_WM_TEMPLATE_CATEGORY" val="diagram"/>
  <p:tag name="KSO_WM_TEMPLATE_INDEX" val="20230957"/>
  <p:tag name="KSO_WM_UNIT_LAYERLEVEL" val="1_1_1_1"/>
  <p:tag name="KSO_WM_TAG_VERSION" val="3.0"/>
  <p:tag name="KSO_WM_UNIT_FILL_FORE_SCHEMECOLOR_INDEX" val="5"/>
  <p:tag name="KSO_WM_DIAGRAM_MAX_ITEMCNT" val="6"/>
  <p:tag name="KSO_WM_DIAGRAM_MIN_ITEMCNT" val="2"/>
  <p:tag name="KSO_WM_DIAGRAM_VIRTUALLY_FRAME" val="{&quot;height&quot;:342,&quot;width&quot;:852.0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957_1*n_h_h_i*1_2_1_2"/>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208_7*l_h_i*1_3_3"/>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0957_1*n_h_a*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标题"/>
  <p:tag name="KSO_WM_DIAGRAM_MAX_ITEMCNT" val="6"/>
  <p:tag name="KSO_WM_DIAGRAM_MIN_ITEMCNT" val="2"/>
  <p:tag name="KSO_WM_DIAGRAM_VIRTUALLY_FRAME" val="{&quot;height&quot;:342,&quot;width&quot;:85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1.xml><?xml version="1.0" encoding="utf-8"?>
<p:tagLst xmlns:p="http://schemas.openxmlformats.org/presentationml/2006/main">
  <p:tag name="KSO_WM_BEAUTIFY_FLAG" val=""/>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2.xml><?xml version="1.0" encoding="utf-8"?>
<p:tagLst xmlns:p="http://schemas.openxmlformats.org/presentationml/2006/main">
  <p:tag name="KSO_WM_BEAUTIFY_FLAG" val=""/>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i*1_1"/>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UNIT_LINE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i*1_2"/>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UNIT_LINE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i*1_3"/>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3"/>
  <p:tag name="KSO_WM_DIAGRAM_VERSION" val="3"/>
  <p:tag name="KSO_WM_DIAGRAM_COLOR_TRICK" val="1"/>
  <p:tag name="KSO_WM_DIAGRAM_COLOR_TEXT_CAN_REMOVE" val="n"/>
  <p:tag name="KSO_WM_UNIT_LINE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08_2*m_h_f*1_1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UNIT_PRESET_TEXT" val="单击此处输入你的项正文，请阐述观点"/>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08_2*m_h_a*1_1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UNIT_PRESET_TEXT" val="添加标题"/>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208_7*l_h_i*1_3_4"/>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x*1_1_1"/>
  <p:tag name="KSO_WM_TEMPLATE_CATEGORY" val="diagram"/>
  <p:tag name="KSO_WM_TEMPLATE_INDEX" val="20231408"/>
  <p:tag name="KSO_WM_UNIT_LAYERLEVEL" val="1_1_1"/>
  <p:tag name="KSO_WM_TAG_VERSION" val="3.0"/>
  <p:tag name="KSO_WM_BEAUTIFY_FLAG" val="#wm#"/>
  <p:tag name="KSO_WM_UNIT_VALUE" val="78*84"/>
  <p:tag name="KSO_WM_DIAGRAM_GROUP_CODE" val="m1-1"/>
  <p:tag name="KSO_WM_UNIT_TYPE" val="m_h_x"/>
  <p:tag name="KSO_WM_UNIT_INDEX" val="1_1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i*1_1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08_2*m_h_a*1_2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UNIT_PRESET_TEXT" val="添加标题"/>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x*1_2_1"/>
  <p:tag name="KSO_WM_TEMPLATE_CATEGORY" val="diagram"/>
  <p:tag name="KSO_WM_TEMPLATE_INDEX" val="20231408"/>
  <p:tag name="KSO_WM_UNIT_LAYERLEVEL" val="1_1_1"/>
  <p:tag name="KSO_WM_TAG_VERSION" val="3.0"/>
  <p:tag name="KSO_WM_BEAUTIFY_FLAG" val="#wm#"/>
  <p:tag name="KSO_WM_UNIT_VALUE" val="84*84"/>
  <p:tag name="KSO_WM_DIAGRAM_GROUP_CODE" val="m1-1"/>
  <p:tag name="KSO_WM_UNIT_TYPE" val="m_h_x"/>
  <p:tag name="KSO_WM_UNIT_INDEX" val="1_2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i*1_2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08_2*m_h_a*1_3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UNIT_PRESET_TEXT" val="添加标题"/>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x*1_3_1"/>
  <p:tag name="KSO_WM_TEMPLATE_CATEGORY" val="diagram"/>
  <p:tag name="KSO_WM_TEMPLATE_INDEX" val="20231408"/>
  <p:tag name="KSO_WM_UNIT_LAYERLEVEL" val="1_1_1"/>
  <p:tag name="KSO_WM_TAG_VERSION" val="3.0"/>
  <p:tag name="KSO_WM_BEAUTIFY_FLAG" val="#wm#"/>
  <p:tag name="KSO_WM_UNIT_VALUE" val="72*80"/>
  <p:tag name="KSO_WM_DIAGRAM_GROUP_CODE" val="m1-1"/>
  <p:tag name="KSO_WM_UNIT_TYPE" val="m_h_x"/>
  <p:tag name="KSO_WM_UNIT_INDEX" val="1_3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i*1_3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1408_2*m_h_f*1_4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UNIT_PRESET_TEXT" val="单击此处输入你的项正文，请阐述观点"/>
  <p:tag name="KSO_WM_DIAGRAM_MAX_ITEMCNT" val="10"/>
  <p:tag name="KSO_WM_DIAGRAM_MIN_ITEMCNT" val="3"/>
  <p:tag name="KSO_WM_DIAGRAM_VIRTUALLY_FRAME" val="{&quot;height&quot;:324.54094488188974,&quot;width&quot;:840.04677165354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x*1_4_1"/>
  <p:tag name="KSO_WM_TEMPLATE_CATEGORY" val="diagram"/>
  <p:tag name="KSO_WM_TEMPLATE_INDEX" val="20231408"/>
  <p:tag name="KSO_WM_UNIT_LAYERLEVEL" val="1_1_1"/>
  <p:tag name="KSO_WM_TAG_VERSION" val="3.0"/>
  <p:tag name="KSO_WM_BEAUTIFY_FLAG" val="#wm#"/>
  <p:tag name="KSO_WM_UNIT_VALUE" val="85*85"/>
  <p:tag name="KSO_WM_DIAGRAM_GROUP_CODE" val="m1-1"/>
  <p:tag name="KSO_WM_UNIT_TYPE" val="m_h_x"/>
  <p:tag name="KSO_WM_UNIT_INDEX" val="1_4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208_7*l_h_i*1_3_5"/>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2*m_h_i*1_4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1"/>
  <p:tag name="KSO_WM_DIAGRAM_COLOR_TEXT_CAN_REMOVE" val="n"/>
  <p:tag name="KSO_WM_UNIT_FILL_FORE_SCHEMECOLOR_INDEX" val="5"/>
  <p:tag name="KSO_WM_DIAGRAM_MAX_ITEMCNT" val="10"/>
  <p:tag name="KSO_WM_DIAGRAM_MIN_ITEMCNT" val="3"/>
  <p:tag name="KSO_WM_DIAGRAM_VIRTUALLY_FRAME" val="{&quot;height&quot;:324.54094488188974,&quot;width&quot;:840.0467716535434}"/>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1_1"/>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2"/>
  <p:tag name="KSO_WM_DIAGRAM_COLOR_TEXT_CAN_REMOVE" val="n"/>
  <p:tag name="KSO_WM_UNIT_FILL_TYPE" val="3"/>
  <p:tag name="KSO_WM_DIAGRAM_MAX_ITEMCNT" val="6"/>
  <p:tag name="KSO_WM_DIAGRAM_MIN_ITEMCNT" val="2"/>
  <p:tag name="KSO_WM_DIAGRAM_VIRTUALLY_FRAME" val="{&quot;height&quot;:373.5,&quot;width&quot;:863.7165354330707}"/>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2_2"/>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2"/>
  <p:tag name="KSO_WM_DIAGRAM_COLOR_TEXT_CAN_REMOVE" val="n"/>
  <p:tag name="KSO_WM_UNIT_FILL_TYPE" val="3"/>
  <p:tag name="KSO_WM_DIAGRAM_MAX_ITEMCNT" val="6"/>
  <p:tag name="KSO_WM_DIAGRAM_MIN_ITEMCNT" val="2"/>
  <p:tag name="KSO_WM_DIAGRAM_VIRTUALLY_FRAME" val="{&quot;height&quot;:373.5,&quot;width&quot;:863.7165354330707}"/>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3_1"/>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2"/>
  <p:tag name="KSO_WM_DIAGRAM_COLOR_TEXT_CAN_REMOVE" val="n"/>
  <p:tag name="KSO_WM_UNIT_FILL_TYPE" val="3"/>
  <p:tag name="KSO_WM_DIAGRAM_MAX_ITEMCNT" val="6"/>
  <p:tag name="KSO_WM_DIAGRAM_MIN_ITEMCNT" val="2"/>
  <p:tag name="KSO_WM_DIAGRAM_VIRTUALLY_FRAME" val="{&quot;height&quot;:373.5,&quot;width&quot;:863.7165354330707}"/>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i*1_1_1"/>
  <p:tag name="KSO_WM_TEMPLATE_CATEGORY" val="diagram"/>
  <p:tag name="KSO_WM_TEMPLATE_INDEX" val="20231701"/>
  <p:tag name="KSO_WM_UNIT_LAYERLEVEL" val="1_1_1"/>
  <p:tag name="KSO_WM_TAG_VERSION" val="3.0"/>
  <p:tag name="KSO_WM_BEAUTIFY_FLAG" val="#wm#"/>
  <p:tag name="KSO_WM_UNIT_ISCONTENTSTITLE" val="0"/>
  <p:tag name="KSO_WM_UNIT_ISNUMDGMTITLE" val="0"/>
  <p:tag name="KSO_WM_UNIT_NOCLEAR" val="0"/>
  <p:tag name="KSO_WM_DIAGRAM_GROUP_CODE" val="n1-1"/>
  <p:tag name="KSO_WM_UNIT_TYPE" val="n_h_i"/>
  <p:tag name="KSO_WM_UNIT_INDEX" val="1_1_1"/>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373.5,&quot;width&quot;:863.716535433070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3_2"/>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3_2"/>
  <p:tag name="KSO_WM_DIAGRAM_VERSION" val="3"/>
  <p:tag name="KSO_WM_DIAGRAM_COLOR_TRICK" val="2"/>
  <p:tag name="KSO_WM_DIAGRAM_COLOR_TEXT_CAN_REMOVE" val="n"/>
  <p:tag name="KSO_WM_UNIT_FILL_TYPE" val="3"/>
  <p:tag name="KSO_WM_UNIT_LINE_FORE_SCHEMECOLOR_INDEX" val="2"/>
  <p:tag name="KSO_WM_DIAGRAM_MAX_ITEMCNT" val="6"/>
  <p:tag name="KSO_WM_DIAGRAM_MIN_ITEMCNT" val="2"/>
  <p:tag name="KSO_WM_DIAGRAM_VIRTUALLY_FRAME" val="{&quot;height&quot;:373.5,&quot;width&quot;:863.7165354330707}"/>
  <p:tag name="KSO_WM_DIAGRAM_COLOR_MATCH_VALUE" val="{&quot;shape&quot;:{&quot;fill&quot;:{&quot;gradient&quot;:[{&quot;brightness&quot;:0,&quot;colorType&quot;:1,&quot;foreColorIndex&quot;:7,&quot;pos&quot;:0,&quot;transparency&quot;:0},{&quot;brightness&quot;:0,&quot;colorType&quot;:1,&quot;foreColorIndex&quot;:6,&quot;pos&quot;:1,&quot;transparency&quot;:0}],&quot;type&quot;:3},&quot;glow&quot;:{&quot;colorType&quot;:0},&quot;line&quot;:{&quot;solidLine&quot;:{&quot;brightness&quot;:0,&quot;colorType&quot;:1,&quot;foreColorIndex&quot;:2,&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2_3"/>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2_3"/>
  <p:tag name="KSO_WM_DIAGRAM_VERSION" val="3"/>
  <p:tag name="KSO_WM_DIAGRAM_COLOR_TRICK" val="2"/>
  <p:tag name="KSO_WM_DIAGRAM_COLOR_TEXT_CAN_REMOVE" val="n"/>
  <p:tag name="KSO_WM_UNIT_FILL_TYPE" val="3"/>
  <p:tag name="KSO_WM_UNIT_LINE_FORE_SCHEMECOLOR_INDEX" val="2"/>
  <p:tag name="KSO_WM_DIAGRAM_MAX_ITEMCNT" val="6"/>
  <p:tag name="KSO_WM_DIAGRAM_MIN_ITEMCNT" val="2"/>
  <p:tag name="KSO_WM_DIAGRAM_VIRTUALLY_FRAME" val="{&quot;height&quot;:373.5,&quot;width&quot;:863.7165354330707}"/>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solidLine&quot;:{&quot;brightness&quot;:0,&quot;colorType&quot;:1,&quot;foreColorIndex&quot;:2,&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1_2*n_h_h_i*1_2_1_3"/>
  <p:tag name="KSO_WM_TEMPLATE_CATEGORY" val="diagram"/>
  <p:tag name="KSO_WM_TEMPLATE_INDEX" val="20231701"/>
  <p:tag name="KSO_WM_UNIT_LAYERLEVEL" val="1_1_1_1"/>
  <p:tag name="KSO_WM_TAG_VERSION" val="3.0"/>
  <p:tag name="KSO_WM_BEAUTIFY_FLAG" val="#wm#"/>
  <p:tag name="KSO_WM_DIAGRAM_GROUP_CODE" val="n1-1"/>
  <p:tag name="KSO_WM_UNIT_TYPE" val="n_h_h_i"/>
  <p:tag name="KSO_WM_UNIT_INDEX" val="1_2_1_3"/>
  <p:tag name="KSO_WM_DIAGRAM_VERSION" val="3"/>
  <p:tag name="KSO_WM_DIAGRAM_COLOR_TRICK" val="2"/>
  <p:tag name="KSO_WM_DIAGRAM_COLOR_TEXT_CAN_REMOVE" val="n"/>
  <p:tag name="KSO_WM_UNIT_FILL_TYPE" val="3"/>
  <p:tag name="KSO_WM_UNIT_LINE_FORE_SCHEMECOLOR_INDEX" val="2"/>
  <p:tag name="KSO_WM_DIAGRAM_MAX_ITEMCNT" val="6"/>
  <p:tag name="KSO_WM_DIAGRAM_MIN_ITEMCNT" val="2"/>
  <p:tag name="KSO_WM_DIAGRAM_VIRTUALLY_FRAME" val="{&quot;height&quot;:373.5,&quot;width&quot;:863.7165354330707}"/>
  <p:tag name="KSO_WM_DIAGRAM_COLOR_MATCH_VALUE" val="{&quot;shape&quot;:{&quot;fill&quot;:{&quot;gradient&quot;:[{&quot;brightness&quot;:0,&quot;colorType&quot;:1,&quot;foreColorIndex&quot;:7,&quot;pos&quot;:0,&quot;transparency&quot;:0},{&quot;brightness&quot;:0,&quot;colorType&quot;:1,&quot;foreColorIndex&quot;:6,&quot;pos&quot;:1,&quot;transparency&quot;:0}],&quot;type&quot;:3},&quot;glow&quot;:{&quot;colorType&quot;:0},&quot;line&quot;:{&quot;solidLine&quot;:{&quot;brightness&quot;:0,&quot;colorType&quot;:1,&quot;foreColorIndex&quot;:2,&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70208_7*l_h_i*1_3_6"/>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701_2*n_h_a*1_1_1"/>
  <p:tag name="KSO_WM_TEMPLATE_CATEGORY" val="diagram"/>
  <p:tag name="KSO_WM_TEMPLATE_INDEX" val="20231701"/>
  <p:tag name="KSO_WM_UNIT_LAYERLEVEL" val="1_1_1"/>
  <p:tag name="KSO_WM_TAG_VERSION" val="3.0"/>
  <p:tag name="KSO_WM_BEAUTIFY_FLAG" val="#wm#"/>
  <p:tag name="KSO_WM_DIAGRAM_GROUP_CODE" val="n1-1"/>
  <p:tag name="KSO_WM_DIAGRAM_VERSION" val="3"/>
  <p:tag name="KSO_WM_DIAGRAM_COLOR_TRICK" val="2"/>
  <p:tag name="KSO_WM_DIAGRAM_COLOR_TEXT_CAN_REMOVE" val="n"/>
  <p:tag name="KSO_WM_UNIT_PRESET_TEXT" val="单击此处&#10;添加标题"/>
  <p:tag name="KSO_WM_UNIT_FILL_TYPE" val="1"/>
  <p:tag name="KSO_WM_UNIT_FILL_FORE_SCHEMECOLOR_INDEX" val="14"/>
  <p:tag name="KSO_WM_UNIT_FILL_FORE_SCHEMECOLOR_INDEX_BRIGHTNESS" val="0"/>
  <p:tag name="KSO_WM_UNIT_TEXT_FILL_FORE_SCHEMECOLOR_INDEX" val="1"/>
  <p:tag name="KSO_WM_UNIT_TEXT_FILL_TYPE" val="1"/>
  <p:tag name="KSO_WM_DIAGRAM_MAX_ITEMCNT" val="6"/>
  <p:tag name="KSO_WM_DIAGRAM_MIN_ITEMCNT" val="2"/>
  <p:tag name="KSO_WM_DIAGRAM_VIRTUALLY_FRAME" val="{&quot;height&quot;:373.5,&quot;width&quot;:863.7165354330707}"/>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
</p:tagLst>
</file>

<file path=ppt/tags/tag3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01_2*n_h_i*1_1_2"/>
  <p:tag name="KSO_WM_TEMPLATE_CATEGORY" val="diagram"/>
  <p:tag name="KSO_WM_TEMPLATE_INDEX" val="20231701"/>
  <p:tag name="KSO_WM_UNIT_LAYERLEVEL" val="1_1_1"/>
  <p:tag name="KSO_WM_TAG_VERSION" val="3.0"/>
  <p:tag name="KSO_WM_DIAGRAM_GROUP_CODE" val="n1-1"/>
  <p:tag name="KSO_WM_UNIT_TYPE" val="n_h_i"/>
  <p:tag name="KSO_WM_UNIT_INDEX" val="1_1_2"/>
  <p:tag name="KSO_WM_DIAGRAM_VERSION" val="3"/>
  <p:tag name="KSO_WM_DIAGRAM_COLOR_TRICK" val="2"/>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2"/>
  <p:tag name="KSO_WM_DIAGRAM_VIRTUALLY_FRAME" val="{&quot;height&quot;:373.5,&quot;width&quot;:863.716535433070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701_1*n_h_h_f*1_2_1_1"/>
  <p:tag name="KSO_WM_TEMPLATE_CATEGORY" val="diagram"/>
  <p:tag name="KSO_WM_TEMPLATE_INDEX" val="20231701"/>
  <p:tag name="KSO_WM_UNIT_LAYERLEVEL" val="1_1_1_1"/>
  <p:tag name="KSO_WM_TAG_VERSION" val="3.0"/>
  <p:tag name="KSO_WM_BEAUTIFY_FLAG" val=""/>
  <p:tag name="KSO_WM_DIAGRAM_GROUP_CODE" val="n1-1"/>
  <p:tag name="KSO_WM_DIAGRAM_VERSION" val="3"/>
  <p:tag name="KSO_WM_DIAGRAM_COLOR_TRICK" val="2"/>
  <p:tag name="KSO_WM_DIAGRAM_COLOR_TEXT_CAN_REMOVE" val="n"/>
  <p:tag name="KSO_WM_UNIT_PRESET_TEXT" val="单击此处输入你的项正文，请言简意赅的阐述观点。"/>
  <p:tag name="KSO_WM_UNIT_TEXT_FILL_FORE_SCHEMECOLOR_INDEX" val="1"/>
  <p:tag name="KSO_WM_UNIT_TEXT_FILL_TYPE" val="1"/>
  <p:tag name="KSO_WM_DIAGRAM_MAX_ITEMCNT" val="6"/>
  <p:tag name="KSO_WM_DIAGRAM_MIN_ITEMCNT" val="2"/>
  <p:tag name="KSO_WM_DIAGRAM_VIRTUALLY_FRAME" val="{&quot;height&quot;:373.5,&quot;width&quot;:863.71653543307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3"/>
  <p:tag name="KSO_WM_UNIT_ID" val="diagram20231701_1*n_h_h_i*1_2_2_3"/>
  <p:tag name="KSO_WM_TEMPLATE_CATEGORY" val="diagram"/>
  <p:tag name="KSO_WM_TEMPLATE_INDEX" val="20231701"/>
  <p:tag name="KSO_WM_UNIT_LAYERLEVEL" val="1_1_1_1"/>
  <p:tag name="KSO_WM_TAG_VERSION" val="3.0"/>
  <p:tag name="KSO_WM_BEAUTIFY_FLAG" val=""/>
  <p:tag name="KSO_WM_DIAGRAM_GROUP_CODE" val="n1-1"/>
  <p:tag name="KSO_WM_DIAGRAM_VERSION" val="3"/>
  <p:tag name="KSO_WM_DIAGRAM_COLOR_TRICK" val="2"/>
  <p:tag name="KSO_WM_DIAGRAM_COLOR_TEXT_CAN_REMOVE" val="n"/>
  <p:tag name="KSO_WM_UNIT_PRESET_TEXT" val="02"/>
  <p:tag name="KSO_WM_UNIT_TEXT_FILL_FORE_SCHEMECOLOR_INDEX" val="1"/>
  <p:tag name="KSO_WM_UNIT_TEXT_FILL_TYPE" val="1"/>
  <p:tag name="KSO_WM_DIAGRAM_MAX_ITEMCNT" val="6"/>
  <p:tag name="KSO_WM_DIAGRAM_MIN_ITEMCNT" val="2"/>
  <p:tag name="KSO_WM_DIAGRAM_VIRTUALLY_FRAME" val="{&quot;height&quot;:373.5,&quot;width&quot;:863.71653543307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3"/>
  <p:tag name="KSO_WM_UNIT_ID" val="diagram20231701_1*n_h_h_i*1_2_1_3"/>
  <p:tag name="KSO_WM_TEMPLATE_CATEGORY" val="diagram"/>
  <p:tag name="KSO_WM_TEMPLATE_INDEX" val="20231701"/>
  <p:tag name="KSO_WM_UNIT_LAYERLEVEL" val="1_1_1_1"/>
  <p:tag name="KSO_WM_TAG_VERSION" val="3.0"/>
  <p:tag name="KSO_WM_BEAUTIFY_FLAG" val=""/>
  <p:tag name="KSO_WM_DIAGRAM_GROUP_CODE" val="n1-1"/>
  <p:tag name="KSO_WM_DIAGRAM_VERSION" val="3"/>
  <p:tag name="KSO_WM_DIAGRAM_COLOR_TRICK" val="2"/>
  <p:tag name="KSO_WM_DIAGRAM_COLOR_TEXT_CAN_REMOVE" val="n"/>
  <p:tag name="KSO_WM_UNIT_PRESET_TEXT" val="01"/>
  <p:tag name="KSO_WM_UNIT_TEXT_FILL_FORE_SCHEMECOLOR_INDEX" val="1"/>
  <p:tag name="KSO_WM_UNIT_TEXT_FILL_TYPE" val="1"/>
  <p:tag name="KSO_WM_DIAGRAM_MAX_ITEMCNT" val="6"/>
  <p:tag name="KSO_WM_DIAGRAM_MIN_ITEMCNT" val="2"/>
  <p:tag name="KSO_WM_DIAGRAM_VIRTUALLY_FRAME" val="{&quot;height&quot;:373.5,&quot;width&quot;:863.71653543307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3"/>
  <p:tag name="KSO_WM_UNIT_ID" val="diagram20231701_1*n_h_h_i*1_2_1_3"/>
  <p:tag name="KSO_WM_TEMPLATE_CATEGORY" val="diagram"/>
  <p:tag name="KSO_WM_TEMPLATE_INDEX" val="20231701"/>
  <p:tag name="KSO_WM_UNIT_LAYERLEVEL" val="1_1_1_1"/>
  <p:tag name="KSO_WM_TAG_VERSION" val="3.0"/>
  <p:tag name="KSO_WM_BEAUTIFY_FLAG" val=""/>
  <p:tag name="KSO_WM_DIAGRAM_GROUP_CODE" val="n1-1"/>
  <p:tag name="KSO_WM_DIAGRAM_VERSION" val="3"/>
  <p:tag name="KSO_WM_DIAGRAM_COLOR_TRICK" val="2"/>
  <p:tag name="KSO_WM_DIAGRAM_COLOR_TEXT_CAN_REMOVE" val="n"/>
  <p:tag name="KSO_WM_UNIT_PRESET_TEXT" val="01"/>
  <p:tag name="KSO_WM_UNIT_TEXT_FILL_FORE_SCHEMECOLOR_INDEX" val="1"/>
  <p:tag name="KSO_WM_UNIT_TEXT_FILL_TYPE" val="1"/>
  <p:tag name="KSO_WM_DIAGRAM_MAX_ITEMCNT" val="6"/>
  <p:tag name="KSO_WM_DIAGRAM_MIN_ITEMCNT" val="2"/>
  <p:tag name="KSO_WM_DIAGRAM_VIRTUALLY_FRAME" val="{&quot;height&quot;:373.5,&quot;width&quot;:863.71653543307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6.xml><?xml version="1.0" encoding="utf-8"?>
<p:tagLst xmlns:p="http://schemas.openxmlformats.org/presentationml/2006/main">
  <p:tag name="KSO_WM_SLIDE_ITEM_CNT" val="3"/>
</p:tagLst>
</file>

<file path=ppt/tags/tag397.xml><?xml version="1.0" encoding="utf-8"?>
<p:tagLst xmlns:p="http://schemas.openxmlformats.org/presentationml/2006/main">
  <p:tag name="KSO_WM_BEAUTIFY_FLAG" val=""/>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8.xml><?xml version="1.0" encoding="utf-8"?>
<p:tagLst xmlns:p="http://schemas.openxmlformats.org/presentationml/2006/main">
  <p:tag name="KSO_WM_BEAUTIFY_FLAG" val=""/>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42,&quot;width&quot;:852.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170208_7*l_h_i*1_3_7"/>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170208_7*l_h_i*1_3_8"/>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1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5.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208_7*l_h_i*1_5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2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2.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8.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208_7*l_h_i*1_5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3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4.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170208_7*l_h_i*1_8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40.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6.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70208_7*l_h_i*1_7_1"/>
  <p:tag name="KSO_WM_TEMPLATE_CATEGORY" val="diagram"/>
  <p:tag name="KSO_WM_TEMPLATE_INDEX" val="2017020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2.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312_1*l_h_i*1_1_4"/>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2_1*l_h_i*1_1_3"/>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12_1*l_h_i*1_1_1"/>
  <p:tag name="KSO_WM_TEMPLATE_CATEGORY" val="diagram"/>
  <p:tag name="KSO_WM_TEMPLATE_INDEX" val="20231312"/>
  <p:tag name="KSO_WM_UNIT_LAYERLEVEL" val="1_1_1"/>
  <p:tag name="KSO_WM_TAG_VERSION" val="3.0"/>
  <p:tag name="KSO_WM_BEAUTIFY_FLAG" val="#wm#"/>
  <p:tag name="KSO_WM_UNIT_LINE_FORE_SCHEMECOLOR_INDEX" val="5"/>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312_1*l_h_i*1_1_5"/>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2_1*l_h_i*1_1_2"/>
  <p:tag name="KSO_WM_TEMPLATE_CATEGORY" val="diagram"/>
  <p:tag name="KSO_WM_TEMPLATE_INDEX" val="20231312"/>
  <p:tag name="KSO_WM_UNIT_LAYERLEVEL" val="1_1_1"/>
  <p:tag name="KSO_WM_TAG_VERSION" val="3.0"/>
  <p:tag name="KSO_WM_BEAUTIFY_FLAG" val="#wm#"/>
  <p:tag name="KSO_WM_UNIT_FILL_FORE_SCHEMECOLOR_INDEX" val="5"/>
  <p:tag name="KSO_WM_DIAGRAM_MAX_ITEMCNT" val="6"/>
  <p:tag name="KSO_WM_DIAGRAM_MIN_ITEMCNT" val="2"/>
  <p:tag name="KSO_WM_DIAGRAM_VIRTUALLY_FRAME" val="{&quot;height&quot;:261.45,&quot;width&quot;:829.05}"/>
  <p:tag name="KSO_WM_DIAGRAM_COLOR_MATCH_VALUE" val="{&quot;shape&quot;:{&quot;fill&quot;:{&quot;gradient&quot;:[{&quot;brightness&quot;:0,&quot;colorType&quot;:1,&quot;foreColorIndex&quot;:5,&quot;pos&quot;:0.4300000071525574,&quot;transparency&quot;:1},{&quot;brightness&quot;:0,&quot;colorType&quot;:1,&quot;foreColorIndex&quot;:5,&quot;pos&quot;:0,&quot;transparency&quot;:0.43999999761581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8.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wm#"/>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70208_7*l_h_i*1_7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208_7*l_h_a*1_2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2_1*l_h_f*1_1_1"/>
  <p:tag name="KSO_WM_TEMPLATE_CATEGORY" val="diagram"/>
  <p:tag name="KSO_WM_TEMPLATE_INDEX" val="20231312"/>
  <p:tag name="KSO_WM_UNIT_LAYERLEVEL" val="1_1_1"/>
  <p:tag name="KSO_WM_TAG_VERSION" val="3.0"/>
  <p:tag name="KSO_WM_BEAUTIFY_FLAG" val=""/>
  <p:tag name="KSO_WM_UNIT_PRESET_TEXT" val="单击此处输入你的正文，文字是您思想的提炼。"/>
  <p:tag name="KSO_WM_DIAGRAM_MAX_ITEMCNT" val="6"/>
  <p:tag name="KSO_WM_DIAGRAM_MIN_ITEMCNT" val="2"/>
  <p:tag name="KSO_WM_DIAGRAM_VIRTUALLY_FRAME" val="{&quot;height&quot;:261.45,&quot;width&quot;:82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208_7*l_h_a*1_4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5.xml><?xml version="1.0" encoding="utf-8"?>
<p:tagLst xmlns:p="http://schemas.openxmlformats.org/presentationml/2006/main">
  <p:tag name="ISPRING_PRESENTATION_TITLE" val="简洁2018运营总结报告ppt模板"/>
  <p:tag name="ISPRING_FIRST_PUBLISH" val="1"/>
  <p:tag name="COMMONDATA" val="eyJoZGlkIjoiZWNhYzc5NThlMmQ4YTlhZTI0ZTMyYWFhZWUyMTMxNjcifQ=="/>
  <p:tag name="resource_record_key" val="{&quot;70&quot;:[3317775,3313678,3317673,3314649,3312371,3315971,3318513,3318323,3316064,3312479,3317130,3319434,3316014]}"/>
</p:tagLst>
</file>

<file path=ppt/tags/tag4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8_1"/>
  <p:tag name="KSO_WM_UNIT_ID" val="diagram20170208_7*l_h_a*1_8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208_7*l_h_a*1_6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170208_7*l_h_a*1_7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208_7*l_h_a*1_5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208_7*l_h_a*1_3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BEAUTIFY_FLAG" val="#wm#"/>
  <p:tag name="KSO_WM_UNIT_PRESET_TEXT" val="LOREM IPSUM"/>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208_7*l_h_i*1_2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208_7*l_h_i*1_2_3"/>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208_7*l_h_i*1_2_4"/>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208_7*l_h_i*1_2_5"/>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70208_7*l_h_i*1_2_6"/>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170208_7*l_h_i*1_2_7"/>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170208_7*l_h_i*1_2_8"/>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170208_7*l_h_i*1_2_9"/>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170208_7*l_h_i*1_2_10"/>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170208_7*l_h_i*1_2_11"/>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208_7*l_h_i*1_4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208_7*l_h_i*1_4_3"/>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70208_7*l_h_i*1_4_4"/>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70208_7*l_h_i*1_4_5"/>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70208_7*l_h_i*1_4_6"/>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170208_7*l_h_i*1_4_7"/>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170208_7*l_h_i*1_4_8"/>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170208_7*l_h_i*1_4_9"/>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170208_7*l_h_i*1_4_10"/>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208_7*l_h_i*1_6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70208_7*l_h_i*1_8_2"/>
  <p:tag name="KSO_WM_TEMPLATE_CATEGORY" val="diagram"/>
  <p:tag name="KSO_WM_TEMPLATE_INDEX" val="20170208"/>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4_1"/>
  <p:tag name="KSO_WM_UNIT_ID" val="diagram20231494_4*n_h_h_i*1_2_4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FILL_FORE_SCHEMECOLOR_INDEX" val="8"/>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9.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1_2"/>
  <p:tag name="KSO_WM_UNIT_ID" val="diagram20231494_4*n_h_h_i*1_2_1_2"/>
  <p:tag name="KSO_WM_UNIT_LAYERLEVEL" val="1_1_1_1"/>
  <p:tag name="KSO_WM_DIAGRAM_GROUP_CODE" val="n1-1"/>
  <p:tag name="KSO_WM_UNIT_HIGHLIGHT" val="0"/>
  <p:tag name="KSO_WM_UNIT_COMPATIBLE"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2_2"/>
  <p:tag name="KSO_WM_UNIT_ID" val="diagram20231494_4*n_h_h_i*1_2_2_2"/>
  <p:tag name="KSO_WM_UNIT_LAYERLEVEL" val="1_1_1_1"/>
  <p:tag name="KSO_WM_DIAGRAM_GROUP_CODE" val="n1-1"/>
  <p:tag name="KSO_WM_UNIT_HIGHLIGHT" val="0"/>
  <p:tag name="KSO_WM_UNIT_COMPATIBLE"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1.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3_2"/>
  <p:tag name="KSO_WM_UNIT_ID" val="diagram20231494_4*n_h_h_i*1_2_3_2"/>
  <p:tag name="KSO_WM_UNIT_LAYERLEVEL" val="1_1_1_1"/>
  <p:tag name="KSO_WM_DIAGRAM_GROUP_CODE" val="n1-1"/>
  <p:tag name="KSO_WM_UNIT_HIGHLIGHT" val="0"/>
  <p:tag name="KSO_WM_UNIT_COMPATIBLE"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2.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4_2"/>
  <p:tag name="KSO_WM_UNIT_ID" val="diagram20231494_4*n_h_h_i*1_2_4_2"/>
  <p:tag name="KSO_WM_UNIT_LAYERLEVEL" val="1_1_1_1"/>
  <p:tag name="KSO_WM_DIAGRAM_GROUP_CODE" val="n1-1"/>
  <p:tag name="KSO_WM_UNIT_HIGHLIGHT" val="0"/>
  <p:tag name="KSO_WM_UNIT_COMPATIBLE"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3.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1_1"/>
  <p:tag name="KSO_WM_UNIT_ID" val="diagram20231494_4*n_h_h_i*1_2_1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FILL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4.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2_1"/>
  <p:tag name="KSO_WM_UNIT_ID" val="diagram20231494_4*n_h_h_i*1_2_2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FILL_FORE_SCHEMECOLOR_INDEX" val="6"/>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5.xml><?xml version="1.0" encoding="utf-8"?>
<p:tagLst xmlns:p="http://schemas.openxmlformats.org/presentationml/2006/main">
  <p:tag name="KSO_WM_TAG_VERSION" val="3.0"/>
  <p:tag name="KSO_WM_TEMPLATE_CATEGORY" val="diagram"/>
  <p:tag name="KSO_WM_TEMPLATE_INDEX" val="20231494"/>
  <p:tag name="KSO_WM_UNIT_TYPE" val="n_h_h_i"/>
  <p:tag name="KSO_WM_UNIT_INDEX" val="1_2_3_1"/>
  <p:tag name="KSO_WM_UNIT_ID" val="diagram20231494_4*n_h_h_i*1_2_3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FILL_FORE_SCHEMECOLOR_INDEX" val="7"/>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6.xml><?xml version="1.0" encoding="utf-8"?>
<p:tagLst xmlns:p="http://schemas.openxmlformats.org/presentationml/2006/main">
  <p:tag name="KSO_WM_TAG_VERSION" val="3.0"/>
  <p:tag name="KSO_WM_TEMPLATE_CATEGORY" val="diagram"/>
  <p:tag name="KSO_WM_TEMPLATE_INDEX" val="20231494"/>
  <p:tag name="KSO_WM_UNIT_TYPE" val="n_h_i"/>
  <p:tag name="KSO_WM_UNIT_INDEX" val="1_1_1"/>
  <p:tag name="KSO_WM_UNIT_ID" val="diagram20231494_4*n_h_i*1_1_1"/>
  <p:tag name="KSO_WM_UNIT_LAYERLEVEL" val="1_1_1"/>
  <p:tag name="KSO_WM_DIAGRAM_GROUP_CODE" val="n1-1"/>
  <p:tag name="KSO_WM_UNIT_HIGHLIGHT" val="0"/>
  <p:tag name="KSO_WM_UNIT_COMPATIBLE" val="0"/>
  <p:tag name="KSO_WM_UNIT_DIAGRAM_ISNUMVISUAL" val="0"/>
  <p:tag name="KSO_WM_UNIT_DIAGRAM_ISREFERUNIT" val="0"/>
  <p:tag name="KSO_WM_BEAUTIFY_FLAG" val="#wm#"/>
  <p:tag name="KSO_WM_DIAGRAM_VERSION" val="3"/>
  <p:tag name="KSO_WM_DIAGRAM_COLOR_TRICK" val="4"/>
  <p:tag name="KSO_WM_DIAGRAM_COLOR_TEXT_CAN_REMOVE" val="n"/>
  <p:tag name="KSO_WM_UNIT_FILL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7.xml><?xml version="1.0" encoding="utf-8"?>
<p:tagLst xmlns:p="http://schemas.openxmlformats.org/presentationml/2006/main">
  <p:tag name="KSO_WM_TAG_VERSION" val="3.0"/>
  <p:tag name="KSO_WM_TEMPLATE_CATEGORY" val="diagram"/>
  <p:tag name="KSO_WM_TEMPLATE_INDEX" val="20231494"/>
  <p:tag name="KSO_WM_UNIT_TYPE" val="n_h_a"/>
  <p:tag name="KSO_WM_UNIT_INDEX" val="1_1_1"/>
  <p:tag name="KSO_WM_UNIT_ID" val="diagram20231494_4*n_h_a*1_1_1"/>
  <p:tag name="KSO_WM_UNIT_LAYERLEVEL" val="1_1_1"/>
  <p:tag name="KSO_WM_UNIT_VALUE" val="30"/>
  <p:tag name="KSO_WM_UNIT_HIGHLIGHT" val="0"/>
  <p:tag name="KSO_WM_UNIT_COMPATIBLE" val="0"/>
  <p:tag name="KSO_WM_DIAGRAM_GROUP_CODE" val="n1-1"/>
  <p:tag name="KSO_WM_UNIT_NOCLEAR" val="0"/>
  <p:tag name="KSO_WM_UNIT_DIAGRAM_ISNUMVISUAL" val="0"/>
  <p:tag name="KSO_WM_UNIT_DIAGRAM_ISREFERUNIT" val="0"/>
  <p:tag name="KSO_WM_BEAUTIFY_FLAG" val="#wm#"/>
  <p:tag name="KSO_WM_UNIT_ISCONTENTSTITLE" val="0"/>
  <p:tag name="KSO_WM_UNIT_ISNUMDGMTITLE" val="0"/>
  <p:tag name="KSO_WM_DIAGRAM_VERSION" val="3"/>
  <p:tag name="KSO_WM_DIAGRAM_COLOR_TRICK" val="4"/>
  <p:tag name="KSO_WM_DIAGRAM_COLOR_TEXT_CAN_REMOVE" val="n"/>
  <p:tag name="KSO_WM_UNIT_PRESET_TEXT" val="添加标题"/>
  <p:tag name="KSO_WM_UNIT_FILL_FORE_SCHEMECOLOR_INDEX" val="5"/>
  <p:tag name="KSO_WM_DIAGRAM_MAX_ITEMCNT" val="6"/>
  <p:tag name="KSO_WM_DIAGRAM_MIN_ITEMCNT" val="1"/>
  <p:tag name="KSO_WM_DIAGRAM_VIRTUALLY_FRAME" val="{&quot;height&quot;:382.67653543307085,&quot;width&quot;:598.61527559055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1494_4*n_h_h_f*1_2_1_1"/>
  <p:tag name="KSO_WM_TEMPLATE_CATEGORY" val="diagram"/>
  <p:tag name="KSO_WM_TEMPLATE_INDEX" val="20231494"/>
  <p:tag name="KSO_WM_UNIT_LAYERLEVEL" val="1_1_1_1"/>
  <p:tag name="KSO_WM_TAG_VERSION" val="3.0"/>
  <p:tag name="KSO_WM_UNIT_SUBTYPE" val="a"/>
  <p:tag name="KSO_WM_UNIT_PRESET_TEXT_INDEX" val="0"/>
  <p:tag name="KSO_WM_UNIT_PRESET_TEXT_LEN" val="0"/>
  <p:tag name="KSO_WM_UNIT_NOCLEAR" val="0"/>
  <p:tag name="KSO_WM_UNIT_TYPE" val="n_h_h_f"/>
  <p:tag name="KSO_WM_UNIT_INDEX" val="1_2_1_1"/>
  <p:tag name="KSO_WM_UNIT_VALUE" val="66"/>
  <p:tag name="KSO_WM_DIAGRAM_VERSION" val="3"/>
  <p:tag name="KSO_WM_DIAGRAM_COLOR_TRICK" val="4"/>
  <p:tag name="KSO_WM_DIAGRAM_COLOR_TEXT_CAN_REMOVE" val="n"/>
  <p:tag name="KSO_WM_UNIT_PRESET_TEXT" val="单击输入你的项正文，文字是您思想的提炼"/>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1494_4*n_h_h_f*1_2_2_1"/>
  <p:tag name="KSO_WM_TEMPLATE_CATEGORY" val="diagram"/>
  <p:tag name="KSO_WM_TEMPLATE_INDEX" val="20231494"/>
  <p:tag name="KSO_WM_UNIT_LAYERLEVEL" val="1_1_1_1"/>
  <p:tag name="KSO_WM_TAG_VERSION" val="3.0"/>
  <p:tag name="KSO_WM_UNIT_SUBTYPE" val="a"/>
  <p:tag name="KSO_WM_UNIT_PRESET_TEXT_INDEX" val="0"/>
  <p:tag name="KSO_WM_UNIT_PRESET_TEXT_LEN" val="0"/>
  <p:tag name="KSO_WM_UNIT_NOCLEAR" val="0"/>
  <p:tag name="KSO_WM_UNIT_TYPE" val="n_h_h_f"/>
  <p:tag name="KSO_WM_UNIT_INDEX" val="1_2_2_1"/>
  <p:tag name="KSO_WM_UNIT_VALUE" val="66"/>
  <p:tag name="KSO_WM_DIAGRAM_VERSION" val="3"/>
  <p:tag name="KSO_WM_DIAGRAM_COLOR_TRICK" val="4"/>
  <p:tag name="KSO_WM_DIAGRAM_COLOR_TEXT_CAN_REMOVE" val="n"/>
  <p:tag name="KSO_WM_UNIT_PRESET_TEXT" val="单击输入你的项正文，文字是您思想的提炼"/>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1494_4*n_h_h_f*1_2_3_1"/>
  <p:tag name="KSO_WM_TEMPLATE_CATEGORY" val="diagram"/>
  <p:tag name="KSO_WM_TEMPLATE_INDEX" val="20231494"/>
  <p:tag name="KSO_WM_UNIT_LAYERLEVEL" val="1_1_1_1"/>
  <p:tag name="KSO_WM_TAG_VERSION" val="3.0"/>
  <p:tag name="KSO_WM_UNIT_SUBTYPE" val="a"/>
  <p:tag name="KSO_WM_UNIT_PRESET_TEXT_INDEX" val="0"/>
  <p:tag name="KSO_WM_UNIT_PRESET_TEXT_LEN" val="0"/>
  <p:tag name="KSO_WM_UNIT_NOCLEAR" val="0"/>
  <p:tag name="KSO_WM_UNIT_TYPE" val="n_h_h_f"/>
  <p:tag name="KSO_WM_UNIT_INDEX" val="1_2_3_1"/>
  <p:tag name="KSO_WM_UNIT_VALUE" val="66"/>
  <p:tag name="KSO_WM_DIAGRAM_VERSION" val="3"/>
  <p:tag name="KSO_WM_DIAGRAM_COLOR_TRICK" val="4"/>
  <p:tag name="KSO_WM_DIAGRAM_COLOR_TEXT_CAN_REMOVE" val="n"/>
  <p:tag name="KSO_WM_UNIT_PRESET_TEXT" val="单击输入你的项正文，文字是您思想的提炼"/>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ID" val="diagram20231494_4*n_h_h_f*1_2_4_1"/>
  <p:tag name="KSO_WM_TEMPLATE_CATEGORY" val="diagram"/>
  <p:tag name="KSO_WM_TEMPLATE_INDEX" val="20231494"/>
  <p:tag name="KSO_WM_UNIT_LAYERLEVEL" val="1_1_1_1"/>
  <p:tag name="KSO_WM_TAG_VERSION" val="3.0"/>
  <p:tag name="KSO_WM_UNIT_SUBTYPE" val="a"/>
  <p:tag name="KSO_WM_UNIT_PRESET_TEXT_INDEX" val="0"/>
  <p:tag name="KSO_WM_UNIT_PRESET_TEXT_LEN" val="0"/>
  <p:tag name="KSO_WM_UNIT_NOCLEAR" val="0"/>
  <p:tag name="KSO_WM_UNIT_TYPE" val="n_h_h_f"/>
  <p:tag name="KSO_WM_UNIT_INDEX" val="1_2_4_1"/>
  <p:tag name="KSO_WM_UNIT_VALUE" val="66"/>
  <p:tag name="KSO_WM_DIAGRAM_VERSION" val="3"/>
  <p:tag name="KSO_WM_DIAGRAM_COLOR_TRICK" val="4"/>
  <p:tag name="KSO_WM_DIAGRAM_COLOR_TEXT_CAN_REMOVE" val="n"/>
  <p:tag name="KSO_WM_UNIT_PRESET_TEXT" val="单击输入你的项正文，文字是您思想的提炼"/>
  <p:tag name="KSO_WM_DIAGRAM_MAX_ITEMCNT" val="6"/>
  <p:tag name="KSO_WM_DIAGRAM_MIN_ITEMCNT" val="1"/>
  <p:tag name="KSO_WM_DIAGRAM_VIRTUALLY_FRAME" val="{&quot;height&quot;:382.67653543307085,&quot;width&quot;:598.61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4*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4*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4*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49_4*l_h_i*1_3_4"/>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Lst>
</file>

<file path=ppt/tags/tag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4*l_h_i*1_1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4*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4*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9_4*l_h_i*1_1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cwOTQ3ODE2NDE3IiwKCSJHcm91cElkIiA6ICI3MzA4NzQ4NzUiLAoJIkltYWdlIiA6ICJpVkJPUncwS0dnb0FBQUFOU1VoRVVnQUFBeWNBQUFIekNBWUFBQUE2bVdLNUFBQUFBWE5TUjBJQXJzNGM2UUFBSUFCSlJFRlVlSnpzM1dkZ0ZOWGVCdkJuZDNhVDNmUmVTQ1VKQVFLRVhrTHZ2VWtSRVVRUUJCdmVLN3lpb0Y2czEzSXRxSWhlRlJCRTBLc2lYUlF3Z0pSUUpTU1VoRkJERXRKN3N0bjZmZ2dzaVdtYnRpWDcvRDVsWnMvTS9KTU5aSjQ5Yzg0UnBhU2s2RUJFUkVSRVJHUmlZbE1YUUVSRVJFUkVCRENjRUJFUkVSR1JtV0E0SVNJaUlpSWlzOEJ3UWtSRVJFUkVab0hoaElpSWlJaUl6QUxEQ1JFUkVSRVJtUVdHRXlJaUlpSWlNZ3NNSjBSRVJFUkVaQllZVG9pSWlJaUl5Q3d3bkJBUkVSRVJrVmxnT0NFaUlpSWlJclBBY0VKRVJFUkVSR2FCNFlTSWlJaUlpTXdDd3drUkVSRVJFWmtGaGhNaUlpSWlJaklMRENkRVJFUkVSR1FXR0U2SWlJaUlpTWdzTUp3UUVSRVJFWkZaWURnaElpSWlJaUt6d0hCQ1JFUkVSRVJtZ2VHRWlJaUlpSWpNQXNNSkVSRVJFUkdaQllZVElpSWlJaUl5Q3d3blJFUkVSRVJrRmhoT2lJaUlpSWpJTERDY0VCRVJFUkdSV1dBNElTSWlJaUlpczhCd1FrUkVSRVJFWm9IaGhJaUlpSWlJekFMRENSRVJFUkVSbVFXR0V5SWlJaUlpTWdzTUowUkVSRVJFWkJZWVRvaUlpSWlJeUN3d25CQVJFUkVSa1ZsZ09DRWlJaUlpSXJQQWNFSkVSRVJFUkdhQjRZU0lpSWlJaU13Q3d3a1JFUkVSRVprRmhoTWlJaUlpSWpJTERDZEVSRVJFUkdRV0dFNklpSWlJaU1nc01Kd1FFUkVSRVpGWllEZ2hJaUlpSWlLendIQkNSRVJFUkVSbWdlR0VpSWlJaUlqTWdzVFVCUkFSRVJHUjhVbWxVZ2lDQUxGWURFRVFURjBPTlpCR280RldxNFZHbzRGS3BUSjFPWTNHY0VKRVJFUmtSVVFpRVdReUdTUVMzZ2EyQklJZ1FCQUVmZGhVS0JTbUxxbFIrRnRKUkVSRVpDVUVRWUJNSm9OWXpDZjdXNktLQVVXajBaaTZuQWJoYnlZUkVSR1JsWkJLcFF3bUxaeFlMSVpVS2pWMUdRM0czMDRpSWlJaUt5Q1ZTaTM2cHBVTVo4bnZOY01KRVJFUmtSV3cxSnRWYWhoTGZiOFpUb2lJaUlpc2dFZ2tNblVKWkVTVytuNHpuQkFSRVJGWkFVdTlXYVdHc2RUM20rR0VpSWlJeUFwWTZzMHFOWXlsdnQ4TUowUkVSRVJFQm9pSlRZQlNwVFoxR1MwYTF6a2hJaUlpSW91V2taUGZvT01FUVF4M1owZUQyaDQ3ZHhuTFA5NklSeVlNd1lJcEl3dzZKaVkyQVFVbHBWWDIyMGdFUkhWdWg2VGtPM1dldzluQkR2N2U3Z1pkcnlWZ09DRWlJaUlpZy8xMStScmUvdm9uTEprekNYMGkyOWI3K0xUTUhMeTk5bWQwQ0EzQW91bWptNlNtNlV2ZmJkQnhmbDd1MlB6dVVvUGE5dTNTRGgxQ0E3Qmx6eUdNak9xQ1FGL1BPbzladDIwL2NndUs0TzV5UHdBVkZKV2dzTGdVcTE5NkFrKzkrWG1kNXhqVnJ5dFdMSmh1VUkwdEFjTUpFUkVSRWRVcDhXWXFOdTJLeHFIVEZ4cDBmRlp1QVg3NDdRaTIvUkVEcFVxTkRxRUJUVmJibTR0bkc5dzJMVE1YYTdmK0RvVlNoZTRSb2ZXNnpwTXp4bUw5dHYzUWFuVUdIek41YUIvTUdqZEl2MzBnSmhhck51MUFrSzhuRG56OXBuNy96L3VPWXVQT2FHei81T1ZLeDRzdGRPeElRekdjRUJFUkVWR3RGcjcyR1JKdXBNRFdSb3FnVmw2NG1acFJyK00vMmJ3TDJ3N0VRS1BWb20yd0h4SnVwRFJwZlFPNlJSalU3dUNwT0d6WWNRQTZBTS9QZlFEakIvV3M5UHE2YmZ2eHc5NGpkWjVuMFJ0cmFueHQ0ZFNSbURxaXIzNzc2dTA3T0JBVHE5K092M3BMLzdWRXVELzhPeTByRndFK0hwWDJXU09HRXlJaUlpS3ExYTA3bVJqZHJ4dm1UaHFLSDM0N1V1OXdjak0xQTEzYWhlRFJTVU9SbTErSWxXdTJORk9sMVN0VHF2RFo5M3V3UGZvRUFuMDk4ZXFUTXhFYTRGT2xYV1NiWUloUWMwL0Y5dWdUQUlCSlEzclgyS1p0YTc5SzIzR0pONUNha2EzZkxpZ3EwWDk5K2tJU0RwMk9Cd0NjdXBBRUVZQVBObXpUdjk0cFBCZ2pvN3JVL3MyMU1Bd25SRVJFUkZTclh6NWFBYm5NcHNISHYvbk1iUDN4QjAvRk5WVlpCa20razRWWFA5K0NwRnRwR0JuVkJVdm1USzd4ZStuUklRdzlPb1RWZUs0alp5OENBT1pOSG1idzlXdDZyQXNBa202bDRVUmNJbWFNN285Z1A2OUt4LzErN0J3MEdpM0RDUkVSRVJGUlJZMEpKazF4ZkVObDV4Zmk4ZGRXUTZmVllkbGpVekJ1UUErajE3QnUyMzVzM0JtdDM5Wm90SkRiU3ZYYkxvNzJtRHE4TDI2bVptRGg2MnZ3di9lWHdkbkJEaGV2Smh1OVZuUEFjRUpFUkVSRUxWSnBhUmxLRlVyTW5UVE1KTUZFSWhFd2VVaHZqS2pRKzNIbTRsVnNQWEM4U2x1TlZndEZtUkxRR1Q3WXZpVmlPQ0VpSWlJaWk3Umh4eCsxdmw1WVhMN0dTTnlWbTdXMmRYVnl3TVRCdlpxMHR2eWlFcno5N0NOVjlvOGYyQVBqQi9iUTEzYVA5bTRvc2RTVjNac0t3d2tSa1JVckxDeEVlbVlXU2t0TG9WQ3FZVy9MUHd0RWYxZWtVRUZ1SzRWY0xvZTNwd2NjSFExYnRNOFlidCsramR1M2I2TzR1QmdaR2JVUFVsKzRjS0dScWpLZXpYc08xOTdnN2cxL2JPSjFYS2d3UzliZkJiZnkwb2VUeFc5L2ljU2JxZFcySzFPcUFBQ2pubmkxMnRmRGcxcmgwK1hsUCtlcHo3MERsYnJtMWVTRC9id3dwbDkzL1hhcFFna0FzSlBaMW5pTU5lQmZJU0lpSzNYbDZuWEVYNzJGYzRuSlNNM09SMXAyZ2FsTElqSmJ2dTVPYU9YdWpHNXRBeEVSRW9BMm9hMU5XbzlLcGNMNTgrZVJtSmdJZTN0NzJOblpvV1BIamlhdHlSUisrNkw2a0hEUDdUdFptTFg4UTh5Wk1BU1BUaHhxMERsSDkrOVc0NkQ0YlgvRUFDZ2Y1RjRkRDFjbi9kZnIzM2hXM3hzQ0FCOXUzQTVmRDFmTUhEc1FBQ0NWQ0RoY1ljMll0S3hjT05yTElaRUlCdFhaVWpHY0VCRlpHYTFXaHhOblkzSHdyd1FjamJ0bTZuS0lMRUphZGdIU3NndHdKakVaQXlORE1DQ3ZBTDI3UmtJc05zMGpPSWNQSDBaR1JnWTZkdXlJVHAwNm1hU0dscXEyc1NuM3dvUWhRU2ZBeHdNcjEyeUJSQkRqbFVVeklMT1J3dEZlanFBYVZwWS9lL0VxZkR4Y29kUHByUHJSTG9ZVElpSXJjK1hhTlVTZnZZeGo4ZGROWFFxUlJUcDgvaHEwQU55Y0hkRTJMTVRvMTA5SVNFQkdSZ1lHREJnQWYzOS9vMStmREZkUVZJSVFmMi85OXRiOXg3RGo0RWtBd0pqKzNmRFFtSUdJREE5R2VuWWVvaytlaDBLcHd0TDMxK0hGK2RNd2UveGdxMXNkSG1BNElTS3lLbmw1ZVloUHVzVmdRdFJJUjg1ZlE5c0FiL2g2ZWNMSnliaGpVTTZlUFFzL1B6K3pEQ1k2blE1N2o1NkZyNGNidXJScjJLTnZweThrSWFlZ3FFV3M3NUY4Snd2U0NvOXA5ZXZhSG1QdjlzeDR1N3ZBeDkwRllwRUlMNjdhQUE5WEo2eDQvRUc4dS9ZblBQYXZUL0IvajA3RzRKN1cxeXZHY0VKRVpFVlMwek54UGluRjFHVVF0UWl4U1Nsb0creUhDQ09Hazl6Y1hBQkFTSWp4ZTJ3TWNlSjhJdDVaK3pPa0VnbDJyWDRaTXR2NnJXOVNYS3JBc2crL2dVYXJoYnV6QTdwSDFMd2dvcm5MeWl0QVptNCtjdklMOWV1Y2VMdTdvazlrV3dEbHMzbDl0L3NRTnU4NURFZDdPZDVmT2cvKzN1NzRjdVhUK0hEamRxeGNzd1VQREx1T1p4NGFaMVhqVUJoT2lJaXNpRXFwUkdwMnZxbkxJR29SVXJQeW9WSXFqWHJOdkx3OEFJQ3JxNnRScjJ1b29GYWU4SEJ4UW9DUEIyeHRwSFVmOERkeVcxdEVoQVlnUFRzUEFUN1ZqODJvajRLNzAvVktoTHB2N3JWYVhhMnphd0dBRHVVRDNPL04ybFVUcVVTQzZKTnhrTmxJOGRhemoyREZKOTlDcDlNaDBOZEQzMmJyL3VQWXRQc2d4Zy9zaVFWVFJzRFJYZzRBa05uYVlNWGoweEVXNklzVGNZbFFhelJXRlU1RUtTa3AxcjNTQ3hHUkZUbHg1aHplMlBDcnFjc2dhakZlZVhRc2VuZnZiTFRyeGNYRklUNCtIak5uenF6M3NlWTBCWEp6T1JtZmlHMS9uSUNEblF4eVcxdWNpazlFU2tZTzNsbzhHLzI3UmRSNjdMRnpsN0g4NDQxTlVzZnJUOC9DcWszYkVSRWFpTGNXejhhbGE4bDRkOTFXM0VqTlFMdldmZ2dMOElXYnN5T1VLalU4M1p3Z0Zva0JBRnFkRmhxTkRtcU5CbVZLRmNxVUtvakZJaXljTnFwQmRSUVdGamJKOTJOTTdEa2hJcklpanZMNlBXSkJSTFZ6bE5lL2Q0Q2FqeUFXY0R6Mk1yVGE4cy9lSGUzbG1ESThDdjI2dHEvejJMQkFYN3c0ZjJxVDFORSt4QjllYmk2WU9qenE3bllBMXI2K0dHY3VKdUhJMlV1NG5aNk44NGszVUZoU2l0SXlKZFJxTFRSYWpYNXhlRUVzZ2lBSWtBZ0NodlN5cm5FbkRDZEVSRVJFMUNKMGp3aEY5TnEzQUFBYXJSYUNXR3p3c1Y1dXpoalR2M3ZkRFEyMGZQNDBCUHQ1NmJjRnNSaTlPb2FqVjhmd0pydEdTMlQ0TzBaRVJFUkVaQ0hxRTB5YVE4VmdRb1pqT0NFaUlpSWlJclBBY0VKRVJFUmtCYlJhcmFsTElDT3kxUGViNFlTSWlJaklDbWcwR2xPWFFFWmtxZTgzd3drUkVSR1JGVkFxbGREcHVJS0VOZERwZEZBYWVRMmVwc0p3UWtSRVJHUUZ0Rm90MUhVc01rZ3RnMXF0NW1OZFJFUkVSR1RlRkFxRnhkNjBrbUcwV2kwVUNvV3B5Mmd3aGhNaUlpSWlLMUpjWEF5VlNtWHFNcWdacU5WcUZCY1htN3FNUnVFaWpFUkVSRVJXUnFGUVFLUFJRQkFFaU1WaUNJSmc2cEtvZ1RRYURiUmFMVFFhVFlzSW5Rd25SRVJFUkZaSXBWSzFpSnRaYWxuNFdCY1JFUkVSRVprRmhoTWlJaUlpSWpJTERDZEVSRVJFUkdRV0dFNklpSWpxU1dacjArelhjTFNYdzhmREZRNTJzbWEvVm1QMTY5b2VjeVlNTVhVWmVoSkJETG5NQmhLQnR6bEVsb2IvYW9tSWlLb3hzSHNIZlBmT1VqdzZhV2lsL1I0dVR2aDF6VXBzL1BkemtFcWFiMTZaUjhZUHhnLy9lUjVUaGtVMXkvazlYSjJ3Wk00a3JIL2pXZGhJRy9kOURPN1JFZk9uakdpaXlpcHpzcGRqNmFPVDRleG9iL0F4RDQ4ZGhMMmZ2NHFwSS9vQkFGd2M3VEYveWdqSWJLVE5VaU1STlIzTzFrVkVSRlNOUVQwNndOL2JIYzcyZHBYMkQremVBV0t4Q0xmVHM2Q3k0TlcyVlNvMWh2VHNCQ2NITzh3Y094QWJ0di9SWk9lVzJVaXg5TkhKMWI3MjhYYzdNVzFFUC9oNXVkVjZqdmZXL3dLVldvMkYwMGRqd3FDZUNHcmxoU1gvV1F1MVdsUHZlcDU5ZUR5RzllbU1vVDA3NGQ5Zi80Z0xWNVByZlE0aU1nNkdFeUlpYWhLUjRjRllzV0FhOXNYRVl1M1dmVTE2N3JBQVgzejU2dE5OZWs0QUdMWG8xV29EaGxRaVFaL0lkZ0NBL1RHeGxWNGIwcXRUK2Y3anNWV09NeGUyTmxLSXhhSmEyeWpWYW16YWZRaFB6UmlEaDhjT3doOG56aU1ycjZEV1kzUTZRRkdtclBQNkVva0VJL3QyaGFKTWlSSkZlWHU1clEza01odDgvcjlmMGJsdE1OcTNEdEMzdDdHUlFCQ0xVYXE0Zis0UE5tNkhTZzE4OGI5ZjBiVmRDRHFIQitPZnN5ZmkvVzkrcWZQNmYvZlJwaDJRMmRxZ1g5ZjIrR1Q1SW56eHYxL3g0KzlINjMwZUltcCtEQ2RFUk5Rb2ZsN3VtRGQ1R0liMzZReVJxUFliNGdZVEFZSzQ2WjlFcnFuYzNwSGhjTENUNFhaNk5pNWV1LzhwZTRpL0R5TERnNkVvVStMTXBhdVF5d3dmZTFMeHhydTVyWHBoQVNKQ0F1cHVlSmZNUm9wTmJ5K3BzMTErVVFrbUxuN1Q0UFB1T253YW4yN2VCUUNZTzJrWTVrMGVCZ0I0N3IyMWxkcDl0R3crUXZ4OU1Pblp0NnFjbzZoRWdaV2ZiY2Jucnp5SkNZTjZJdjdLVGV3OWV0YmdHZ0Nnc0xnVUt6NzVGbk1tRE1HOHljT1JrWk5mcitPSnlIZ1lUb2lJcU40a0VnRTlPNFJoZEw5dUdOaTlZNTJmMGpkVzBxMDBESnEzb3M1MjcvenpVVVIxYm91MVcvZGg0ODdvQmw5djR1QmVBSUE5ZjU2dXRIL2FpTDRBeWdmRTcvamtwWHFkYzlxU2Q1R1pXMzVUL01KalU5RXhMTERXOXZmR1dFd2IwUmNqb3JyVTJqYm1mQUkrKzM1UGxmMkpOMU5SVWxwV3J6cXJJNVVJNkZCSHZmVVJGdUNMMVNzVzRaWFB2c09wK0NzUXhHTG9kTG9hMnljbHArR3JuMy9EMHcrTnczTnpKdUhTdFdUY1RNdXM5M1UzN296R29UTVhjRE0xb3pIbEUxRXpZamdoSXFKNkc5S3pFMTVlK0NBQVFLUFY0dnRmajJCTS8yNzFHclJzcm53OTNkQ3pReHVvTlZyc1BYTC9FM3BQVjJjTTc5TVpXcTBPSitJU0FRRGRJMEpoSTVVZzVud0Nhcm0zQmdDVUtlLzNuSGk3T3lQUTE5T2dlcHdkN2V2OHVWNjVsVmJ0L284MmJxL1U4d1BjNzRIU2FMVlYya3NFTWRTYXF2dmRuQjN3eTZySzRmQ1ptZU13c205WEFPV1BiQUhBams5ZkJnQjgvc092dGRicjZ1d0F1Y3dHaGNXbDVUVUo0bXJycWVoL3Z4MUZuOGgyU0xpUmd0dnAyZWpTTGdUakJuU3Z0bTJJdnc4QVlGanZTSVFGK0ZUYnByUk1pUTgzYnEvMW1rUmtmQXduUkVUVUlFcVZHdEduNHZEZDdrTzRtWnFodjFHMWRKT0c5SUpZTEVKcWVnNnk4d3YxK3g5N1lEaHNiYVQ0L2RoZmVPdXJId0VBdjZ4YUFUZG5CN3o2K1pZR1BiYjEwcWViY09aaVVyV3Z2ZmpZVkF6dTJRa2ZiOXFKWDQrZXFiYk4wSjZSV1BiWUZJT3ZGeGtlak9jZW1ZaWpmMTNDMTlXTUMvckg3SWxvRyt5SHpYc080OURwK0ZwN00xSXlzaEdYZUFNQTBLdFRPQURvdC9NS2l3QUFYZHVGWU1tY1NRQ0F0c0YrK21PZEhjckRWbjVSQ1FEQVJpcUZVbFgzNUFMTFBseXZEMDkrWG01MS9zNjFEZmFyZE4ySzhvdEtHRTZJekJERENSRVIxZHVwK0N1WS9JOS9vN2hVWWVwU21wU1R2UnlUaHZTdXNqODB3QWVqKzNXRFdxUEZOMDA0cTVWS3BhNHgxRGplblNVc0l6ZS94amJLR21ZTGUvK2JYMkFuczhXTnU0OHZPVHZhNDZrWll6QzZYemNBNWIwbm0zWWZxalM0WFdacmd5QmZUN1FOOXNOclQ4MUU4cDBzYk5sekdIdVBua1ZlWVRFZWZ1RjlhQ3RrbFY4T3hPQ1hBekZ3dEpkajU5MGVrNWMrM1FRQWNMQ1RBd0NDZkQzUnlyTjhWaTZwUk5BZjYreFkvcjNsRnhZREtPOTVNV1NnZmNWZW5VT240eEYzNVdhVk5sM2F0dGJQRkxaNXoySDhlcVQ2WUtmUjFIL1dMeUpxZmd3blJFUlViM2wzYnlwYm1vZkdESVNkekxiU1BrRXN4cko1VXlBV2k3RDl3QW1rWkdRYnBaWkFYdzhBUUVaMlhyMlB2WnA4QndEZzZ1U0EyZU1IWTlLUTNuQ3drNkdvcEJRYmRrUmo2LzVqVUd1MG1EaTRGN3ExRDhWZmw2OWhlL1FKUFB2T1Y0Z01EOGJjU1VQUlBTSU15eDZiZ3RrVEJtUGpqbWo4ZnV5dmFoKzk2dEsyZFkwVElXeUxQbEh0Z0hobkJ6c29WV3FVS01ySHd6alp5M0dqbWpFa1BoNnVjUG5iSTIzWGJ0K0JVcVZHVVlrQ1JTV1Z3N0ZFSXVETnhiUDEyM21GeGJqVmdMRXBSR1E2RENkRVJFUW92NUYvWUZpZkt2dG5qaDJJZHEzOWtaMWZXTzJqVUVCNWdLbHROckc2eGxQOG5adXpBenhkbmFIV2FIRTlwZjZEdDczY25QSHcyRUVZTzZBN2JHMmtVS3MxK0huZk1YeXovUUFLN283em1EbG1JSjU0Y0RRQW9GT2JJQ1RlVE1HbGE3ZHhQdkVHbHZ4bkhUcTFDY0xqVTBlaWM5dldlSEgrVk13ZU53aHZmZlZqbFRFc1BUcUU2YjhlMmlzU2g4OWVxTE0rRjBkNzVCZVZCMXl4V0FRSGU3bStGNldpZVpPSDZYdDc3bmxreFVjMUJvNVpZd2NoeU5jVEpZb3kyTWxzSVJIRTZOZWxQWTZldTFSblRVUmtIaGhPeU9TS2lvcVFsWldGZ29JQ0tKVktsSlUxZm1ZWklxcWVxNnVycVVzd1cwOC9OQloyTWx1Y3ZwQlU2WWI3OUlVa1RCL1pEeDl2Mm9HaWt0SnFqOTM5MmI5cVBYZkZtYm9NMGI5clJQa1hPaDBHZEl2QUh5ZlBHM3dzQURqYXl6RitVQStJeFdMOGR2UXZyTjkrQUdtWk9RREtCNzB2bWo0YUQ0N3FqNHRYazdGNXp5Rzg4TmhVZlBMaVFxejZkZ2QyMzUyaExPN0tUVHo3emxmbzNTa2NUenc0R3M2TzlraE96NnB5clg1ZDI2T29wQlFPZG5LOE9IOHFCdlhvZ1BjM2JLdTFQaGRIZTZqVkd2VHVGQTVIZXpzSVlqRWtnb0RlZDhldTNMdit1Y3ZYb2JuN0tGZS9ydTJyOUtKVTFEN0VIM01tREVGV1hnSDJINC9GUTJNR1lNYm9BWEIyc01OUCs0N2hzKzkzUTZ1dFk5YUNCc2pNek1TV0xWdWEvTHhFMW9yaGhFd21JeU1EdDI3ZDBvY1JSMGRIT0RvNndzUERBK0ptV00rQWlNby9ES0NxdXJVUHhZaW9MbENVS2ZIRmozdnhkWWRuOUs5ZHZuNGI4MTc1R0RuNU5mL3NUbDlJcXJWM1JLbFNHVnlMV0N6U1Qxa3NrUWhZK2VSRENHN2xoWFhiOWh0OGpxdkpkL0N2enpialptcG1wY2ZRV25tNjRaVkZNeEFSR29Eb2szRjRlKzFQS0ZPcWtKS1JnN2YvOFFpV1BUWUZ2U1BiWXZXV1hmcTFRRTdFSmVMVWhTdndjWGZWejY1MVQ3dlcvbkJ6ZHNUSnVDdUk2dHdXbjJ6ZWhlZm5Qb0MwckZ3QTVUMHlUODBZQXdEb0dCYWtQODdad1I2K25tNTRiOGxjL2I2K1hkcWhiNWQyK3UzNUt6L0ZyMGZPNk1lTWZPNy9aSTNoeE1GT2pwVlBQQVNKUk1EcUxic1I0RjMrU0Z4TWJBSzZSWVJnMm9pK0NQRHh3T3RmZkYvbFViREdzcmUzaDZlbllUT3ZOWVhpNG1LVWxKUVk3WHBFeHNad1FrYW5VQ2h3NmRJbGxKU1V3TVhGQlczYXRJR3pzN09weXlLeUNoY3ZYalIxQ1dhcFo4YzJBTXJYd2FodWpFZHR3UVFBWGw2OXFja1dXWncxYmpDQ1dua2h2NmdFLy83cVI3eTg4RUU4T21rby9IMDg4UGJYUDFXN29uMTFqcDI3clA5YUxCWmh3cUJlV0RodEZCenNaUGgyWjNTbFI5U3UzYjZEQmErdXhvb0YwekdvUndmMDZ0Z0czKzZLeHMvN2prR2hWRUdyMVNIMWJzOUxSYVA3ZFVQQzlSUVVGcGZmTE84NmRBb2VMazc0OCt3RnpCd3pzTWJac3I3ZStqc2M3R1FBeWg4Rkc5bTNLOWI4OEN0dXBkMS9oQzB0TTllZzcxTXNGdUhsaFEvQzE5TU5mNXc4aitpVGNaZ3pZUWdBNE9ydE8vaDY2Ky80ejVKNTZOMHBISisvL0NSZVhMVUJLUmxWdjVlR3NyT3pRNDhlUFpyc2ZIV0ppNHREZkh5ODBhNUhaR3o4ZUpxTUtqOC9IK2ZPbllOQ29VQkVSQVE2ZE9qQVlFSkVKcmZqNEVsY3VKcU1MYjhlTm1rZC9icTJ4OXlKUXdFQWE3ZnVROHo1QlB6ejNhK1JXMUNFWWIwanNlcUYrWEMwbDlmcm5EMDZoR0h0YTR1eFpNNGtGSlVxc1BUOWRkV09uU2tzTHNYeWp6ZmkzWFUvUTYzUllPRzBVZmpmQnk5ZzRiUlI4SEIxcXRKZUtwRmdhTzlJSEkrOVhHbi9OOXNQSUQyN3ZOZmxwMzNITUdqZUNneWF0d0xydHgzUXQ0bTdjaFBIWXhOd1BEWUJqdloyME9sMDJIWG9sSDdmOGRnRWcyZUNlL2JoQ1lqcTNCWjNzbkx4UVRXUGsyWGs1T09adC8rTDJJVHJDUFQxeEpxWG4wUkVTSUJCNXlZaTQyTTRJYU81MTJNaUZvdlJ1WE5uUHZ0T1JHWWpMVE1IeXo1YzN5eGpFZ3cxcWw5WHZQYlVURWdrQXZZZFA0ZnQwU2NBbEsrT3Z2anRMNUdlblllT1lVRll2WHdSdk56cS9sQ25lMFFZL3JOMExqNzR2OGNRNHUrRFhZZE80YkZYUHNIcEM5V3ZxM0xQbmovUDRKRVZIMkY3OUFrNDJNa3dhOXdnL1BDZlpmancrZm1ZT3FLdmZtcmdrWDI3d05uQkRuK2VOYXczN3R1ZDBSaXg4RitWZXFGa3RqYm8ycTQxMHJKeWExMVRwU2F6eGczQ0E4UDZvRXlwd3NvMVcycDhaS3V3dUJSTDMxK1BQODllaEl1alBUNTZZUUVHZEl1bzkvV0lxUG54c1M0eW1vc1hMMEtqMGFCang0NndzN016ZFRsRVJKVTA5VmdFUXpuYXkvSFVqTEVZZTNlMTgxUHhWL0R1dXEyVjJpVGZ5Y0kvM3YwYW43ejRPSUw5dlBEcGlrVlk4dDdYMVo1dmVKOHVtRGxtQU1JQ2ZmWDc4b3RLNE92cGlqZWVlYmhldFdWazU4SEQxUWxpc1JqZEkwTFJQU0lVQTdwRjRKL3ZmbzNwSS9zaDZWWWFycWVrMTNrZVAyOTN6QmpWSDU5dTNsMXAvNEJ1RVpEWjJxQ1ZweHNlbnpZU0gyL2FhWEJ0RDQ4ZGlJWFRSZ0VBM2wyL0ZaZXYzNjYxdlVxdHhzclBObVBGNDlNd3ZFOFh2UDcwTEx5LzRSZnNQbnphNEdzU1VmTmpPQ0dqU0VsSlFXbHBLZHEwYVFNSEJ3ZFRsME5FMUtUZWUyNXVyYjB1V3c4Y3g2SFRWY2NKZEFnTnhJckhwK3NIZXUvNTh3dysyUEJMcGNVRzcwbkx6TUZ6NzMyTlQ1Y3Znbys3Qy83MXhFUDRhZCt4S3UzYWgvZ2pMTkFYR1RuNTJMVHJJTVlON0lHMndYN29IaEZXcGEwaGttNmw0YVZQTjJIcThMNFkwNzhiVm0zYUFhQTh6UDF4d3JCWnhIcEVoR0hTa042NGs1V0x6WHZ1UHpwM2IrQi9mYzBZUFFDTHBwZFBnL3psVDcvaFFFeXNRY2RwdEZxOCtlV1BLRk9xTWJoblJ5VGNTR25ROVltbytUQ2NVTE5UcTlWSVRrNkdYQzZIbDVlWHFjc2hJaE9UeTJ3Z0ZRVDllaHN0UVdSNGNLMnYvMW5EMmg5WGJxVWlKNzhRZ2xpTTFWdDJZKy9SczdXZTUzWjZOcGI4WnkzZWZHWVczbG43YzZYZWtYdldidDJIbTZrWitQWElXYWpVYW96dVg3NU95Skwvckt2WHpYaVFyd2ZXdlB3a0FPQk9WaTQrKzM0M3Z2enBOLzJBL0YySFR1SFFHY01HWnU4K2ZBcnpKZy9EckhHRHNldlFLUlFVbDZKZjEvWm8xOW9mRjY0bW8wTm8vY2FBSEkrOWpBZUc5c2ErbUZoOHQvdFF2WTdWNlhSNGIvMVdiUG4xTUpMdlZKMGFtWWhNaStHRW1sMVdWaFkwR2cyQ2dvTHFia3hFTFZwNFVDdDh0R3dCWkxZMmVPTy9QK0RncVRoVGw5UWtSai81YW9ObTYxS3ExSGg1OVhkUUtKVEl6aTgwNkpqcktlbVk4OUlxYUxUYWFzTkppYUlNT3c2ZXJMSy9WRkZXNHpvdDFTbXA1dnVwT0ZOWWJVR3E0b0x4UWI2ZVdEcjNBYmc2bGZlYXp4NC9HT3QrMlkrblpveUZXcVBGWjkvdnhwcVhucWgwL0N1TEhzU04xRXg4dXpPNjJ2UGZTc3ZFL0pXckRSNDBYeDBHRXlMenhIQkN6UzR2THc5aXNSaHVibTZtTG9XSVRLeEhoekQ5RkxJRHVyVnZNZUdrTVZMU3MrdHU5RGYxWFhIZTJEeGR5d2ZzOTRsc2kwbERla0Vxa2VEQWlmTUlDL1JGbjg3dDRHQXZoNyszKzkxZW5xcXJ2ZnQ0dUNJOHlFOGZUbnpjWGVEalhqNkppcDNNRmdBYUZVeUl5SHd4bkZDekt5MHRoYjI5UFVRVlAwb2pJcXQwOEZROHhnN29BVHU1TFhZY1BHWFFNVjV1em5CeU1Hd1NEVHQ1K1kycnE3TkR0YjBLMWNuTXlVZCtrV1V1YWllVkNPVmZOR0NtcStZMHJIY2tBTURmMngwRlJTVjQ2OXNmRVgweUR1RkJyZENqUXhnV1RSK05tUE1KMkxnekdnNTJWYWRHZG5Hd1IxNVJNUUNndFo4MzNsODZEMjdPNVQwdnJ5eWFnZWMvV0YvdHVpdjNGSlVvY0Njcmx3R0d5QUl4bkZDelV5cVY3RFVoc2dJUC9QUGZkYlpKemN6QjdPVWYxdXU4Y3ljTnc3aUI5VnZrYnNxd0tFd1pGbVZRMjQ4MzdjVFdBOGZyZFg1VDhQTjJSMW1aQ2tVbHBWQW9WYkNUMldKUWo0NEFnSnlDMmhlSkJJQ25IaHBicnhuSjdHUTJEYTcxM2lOcTV5NWZ4eHRmL29DczNBSUE1VUZqd2RTUk9IZjVPbGF1MlFLZ2ZGd2lBRGpJeTN2VWZEeGMwY3JMSGJHSk45Q3V0VC9lV3pJWHpnNTIrR25mTWFTa1orTWZzeWRnL1p2L3dFKy9IOFgrbU5ocVp3dmJldUM0UmJ5blJGUVZ3d2sxTzdWYURSdWJoditSSXlMcmRqczlDM0ZYYmpiYitiUHlDcHJ0M0UzcCtia1BvR3U3a0dwZk8zWGhTcDNIZDJwanZIRi9XL2NmUjFtWkNyOGQvd3RxdFFaQStReGJUejQ0R2lmaUVySHlzODFRS0ZVQUFJVlNoYXk4QWd6cjB4bXVUZzRJYXVVRnNWaUVzNWV1NHBIeGcrSHNZSWREcCtQeDZlWmQrdk12bWo0S3M4Y1B4dXp4ZzFHbVZDRXp0d0FxdFJvYWpiYktJMjlpa1FoaXNSaUNXQXl4dVB4cnFVU0FSQ0xnYW5JYW52L2dHNlA5WElpb2Jnd25aQlI4cEl1SUdtcnpuc09WcHArMVZsZHVwcUZUV0JBRVFReVJTQVN0Vm9lTTNIejh2TzhZVHB4UHJQUDQ1ei80QmdrM2FsOExwS0pBWDArc1hyR293Zlh1L3ZQKytpSCszdTZZT0tnbnZ0MTFFT3QrMlY5bHdjWFZXM2JqMlljbm9HZkhObEJydElnK0dZZm9rM0c0blo0TkwzY1gvUHVySC9WdHR4NDRqai9QWHNTSXFNN28xU2tjM3U0dWNIZDJoRlFxZ1VRd2ZHMXBuVTZIL3hvNEJURVJHWThvSlNYRnZCNVVwUmJuNk5HakNBZ0lRR0NIN3F2YUFBQWdBRWxFUVZSZ29LbExJYko2Rnk5ZXhMSXZ0cHU2REt2WDJzOGJEbll5WEUvSnFOY01XdmZjKzhDbklhdXFXeHA3dWF4ZVkwZktlMGpFRUluS2YwNGlBUGQrU2xxdERscHQxZDZWeG5qdmlVbUlpRERlYXZOeGNYR0lqNC9IekprempYWk5JbU5pendrUkVaR1JHYktxZW0yc0laVGNVOTlCN1pvbURoOHRtVlFxaFNBSTVZKzlDWUtweTZFRzBtZzA1YUZibzRGS3BUSjFPWTNHY0VKRVJFUmtSVVFpRVdReUdTUVMzZ2EyQklJZ1FCQUVmZGhVS0N4N2xqcitWaElSRVJGWkNVRVFJSlBKSUJZYlBqNkhMRWZGZ0tMUmFFeGRUb1B3TjVPSWlJaklTa2lsVWdhVEZrNHNGa01xbFpxNmpBYmpieWNSRVJHUkZaQktwUlo5MDBxR3MrVDNtdUdFaUlpSXlBcFk2czBxTll5bHZ0OE1KMFJFUkVSV2dHdU9XUmRMZmI4WlRvaUlpSWlzZ0tYZXJGTERXT3I3elhCQ1JFUkVaQVVzOVdhVkdzWlMzMitHRXlJaUlpSWlBOFRFSmtDcFVwdTZqQmFONjV3UUVSRVJrVVhMeU1sdjBIR0NJSWE3czZOQmJZK2R1NHpsSDIvRUl4T0dZTUdVRVFZZEV4T2JnSUtTMGlyN2JTUUNvanEzUTFMeW5UclA0ZXhnQjM5dmQ0T3UxeEl3bkJBUldaSENVcVdwU3lCcVVhengzOVJmbDYvaDdhOS93cEk1azlBbnNxMUJ4NVFxbFBoKzc1ODRjQ0lXZDdMeVlHc2pRZHRnZjh3YU54RGRJOElhWGRQMHBlODI2RGcvTDNkc2ZuZXBRVzM3ZG1tSERxRUIyTExuRUVaR2RVR2dyMmVkeDZ6YnRoKzVCVVZ3ZDdrZmdBcUtTbEJZWElyVkx6MkJwOTc4dk01empPclhGU3NXVERlb3hwYUE0WVNJeUlySWJXM2c2KzZFdE93Q1U1ZENaUEZhdVR2RFhtNXI2aktNSnZGbUtqYnRpc2FoMHhmcWRaeE9wOFBULy80Q1Y1UHZvSDJJUDRiMjZvVDBuSHljdVppRU14ZVRzR0xCZEl6cTE3VlJ0YjI1ZUxiQmJkTXljN0YyNis5UUtGWG9IaEZhcitzOE9XTXMxbS9iRDYxV1ovQXhrNGYyd2F4eGcvVGJCMkppc1dyVERnVDVldUxBMTIvcTkvKzg3eWcyN296RzlrOWVyblM4MkVMSGpqUVV3d2tSa1JXUnlXVm81ZTdNY0VMVUJGcDVPTVBlenM3VVpSakZ3dGMrUThLTkZOamFTQkhVeWdzM1V6TU1QbGFqMWFGTXFjTG5MeitKaU5BQS9mNlQ4WWw0NGFNTitIVExMZ3pySFFtSlJHaHdmUU82UlJqVTd1Q3BPR3pZY1FBNkFNL1BmUURqQi9XczlQcTZiZnZ4dzk0amRaNW4wUnRyYW54dDRkU1JtRHFpcjM3NzZ1MDdPQkFUcTkrT3YzcEwvN1ZFdUQvOE95MHJGd0UrSHBYMldTT0dFeUlpSytMcjVZaytIVU53SmpIWjFLVVFXYncrSFVQZzZXSGNzUURlM3Q2SWo0OUhSa1lHdkx5OGpIYmRXM2N5TWJwZk44eWROQlEvL0hha1h1RkVFSXV3NXFVbjRPeG9YMmwvcjQ3aDZOSTJCR2N2WGNYTnRFeUVCdmcwZGRsNlpVb1ZQdnQrRDdaSG4wQ2dyeWRlZlhKbXRkZUxiQk1NRVdydXFkZ2VmUUlBTUdsSTd4cmJ0RzN0VjJrN0x2RUdVak95OWRzRlJTWDZyMDlmU01LaDAvRUFnRk1Ya2lBQzhNR0diZnJYTzRVSFkyUlVsOXEvdVJhRzRZU0l5SW80T2pxaWJiQWZCbmNKdzhGelNhWXVoOGhpRGVuYUJtMkQvZURnNEdEVTY3cTZ1Z0lBY25OempScE9mdmxvQmVReW13WWRLeEtKcWdTVGUrNDlGbWNqYmI1YjB1UTdXWGoxOHkxSXVwV0drVkZkc0dUTzVCcS9seDRkd3RDalE4MWpZSTZjdlFnQW1EZDVtTUhYcitteExnQkl1cFdHRTNHSm1ERzZQNEw5S3IrZnZ4ODdCNDFHeTNCQ1JFUXRXMGh3RVBwM3pvTlNyY0d4K091bUxvZkk0Z3lJREVYZlRtM1FPaWpRNk5lV1NxWHc5UFJFWEZ3Y1FrSkNJSlZLalhMZGhnYVQycWpVYWx5NmRoc3lXeHQ0dTdzMCtma0JJRHUvRUkrL3RobzZyUTdMSHB1Q2NRTjZOTXQxYXJOdTIzNXMzQm10Mzlab3RKRGIzbi9mWEJ6dE1YVjRYOXhNemNEQzE5ZmdmKzh2ZzdPREhTNWV0YzRlYm9ZVElpSXIxS2Q3WjdpN09LRkQ2MWI0S3pFWnFWbjVTTTF1MkZTY1JOYWdsYnN6V25rNG8xdDRJTnFIK3FOTlNHdVQxUklWRllVOWUvYmc4T0hER0Rod29ORUNTbFBidE9zUXN2SUs4TUN3UHMzV2MxSmFXb1pTaFJKekp3MHpTVENSU0FSTUh0SWJJeXIwZnB5NWVCVmJEeHl2MGxhajFVSlJwZ1IwaGcrMmI0a1lUb2lJckZTYjBOYnc4ZkpBaDlBQWxKYVdvclJNQlFlWlpkN2tFRFduNGpJMVpEWVN5T1Z5K0hoNUd2MVJycit6dDdkSGp4NDljUHIwYVd6ZnZoMlJrWkZ3ZFhXRnAyZmRVOXVhQTYxV2gvVjNleE9DV25saC9nT0dyUmxTblEwNy9xajE5Y0xpOGpWRzRxN2NyTFd0cTVNREpnN3UxZUE2cXBOZlZJSzNuMzJreXY3eEEzdGcvTUFlK3RydTBkNE5KWmE2c250VFlUZ2hJckppam82T2NIUTBiQUV5SWpJZnJWdTNocGVYRjQ0ZlA0NHpaODRZZE16Q2hRdWJ1YXE2NWVRWDRjMHZmOENaaTFjUkdSNk1ONTZaQlVkN2VZUFB0M25QNGRvYjNMM2hqMDI4amdzVlpzbjZ1K0JXWHZwd3N2anRMNUY0TTdYYWRtVktGUUJnMUJPdlZ2dDZlRkFyZkxxOC9PYzg5Ymwzb0ZMWHZKcDhzSjhYeHZUcnJ0OHVWWlN2bVdNbnM1N3BxYXZEY0VKRVJFUmtnZXp0N1RGOCtIQ29WQ3JrNXVZaVBUM2QxQ1hWNnNMVlpMejg2YmZJTHl6QjNFbkRNR2ZpRUFqaXhrMmIrOXNYMVllRWUyN2Z5Y0tzNVI5aXpvUWhlSFRpVUlQT09icC90eG9IeFcvN0l3WkErU0QzNm5pNE91bS9Ydi9Hcy9yZUVBRDRjT04yK0hxNFl1YllnUUFBcVVUQTRRcHJ4cVJsNWNMUlh0Nm9LWlZiQW9ZVElpSWlJZ3NtbFVyaDVlVmwxTm03NnV0ODRnMDgvOEY2T05yYjRaUGxqNk5qV0pDcFM2cFJiV05UN29VSlE0Sk9nSThIVnE3WkFva2d4aXVMWmtCbUk0V2p2UnhCTmF3c2YvYmlWZmg0dUVLbjAxbjFvMTBNSjBSRVJFVFViQlJsU3J6MitmZXdsOHZ3MlV1TG1tMW1Mbk5VVUZTQ0VIOXYvZmJXL2NldzQrQkpBTUNZL3QzdzBKaUJpQXdQUm5wMkhxSlBub2RDcWNMUzk5Zmh4Zm5UTUh2OFlLdGJIUjVnT0NFaUlpS2lKcUxUNmJEMzZGbjRlcmloUzd2eUdjME9uYm1Bckx3Q3pKczh6S0JnY3ZwQ0VuSUtpbHJFK2g3SmQ3SWdyZkNZVnIrdTdUSDJicytNdDdzTGZOeGRJQmFKOE9LcURmQndkY0tLeHgvRXUydC93bVAvK2dULzkraGtETzdaeVZTbG13ekRDUkVSRVJFMWlSUG5FL0hPMnA4aGxVaXdhL1hMa05uYUlPbFcrZUR5WStjdTF6alF2SE40TUdhTUhvRGlVZ1dXZmZnTk5Gb3QzSjBkMEQyaTVnVVJ6VjFXWGdFeWMvT1JrMStvWCtmRTI5MFZmU0xiQWlpZnpldTczWWV3ZWM5aE9Ockw4ZjdTZWZEM2RzZVhLNS9HaHh1M1krV2FMWGhnMkhVODg5QTRxeHFId25CQ1JFUkVSRTBpcUpVblBGeWNFT0RqQVZ1YjhxbkppMHZMQUFBSk4xS1FjQ09sMnVOczc2N1ZJcmUxUlVSb0FOS3o4eERnMC9pcGtRdnVUdGNyRWVxK3VkZHFkYlhPcmdVQU9wUVBjTDgzYTFkTnBCSUpvay9HUVdZanhWdlBQb0lWbjN3TG5VNkhRRjhQZlp1dCs0OWowKzZER0Qrd0p4Wk1HYUdmdFV4bWE0TVZqMDlIV0tBdlRzUWxRcTNSV0ZVNEVhV2twRmozU2kvVTdJNGVQWXFBZ0FBRUJocC9KVjBpSWlJcVp3M1RocCtNVDhTMlAwN0F3VTRHdWEwdFRzVW5JaVVqQjI4dG5vMyszU0pxUGZiWXVjdFkvdkhHSnFuajlhZG5ZZFdtN1lnSURjUmJpMmZqMHJWa3ZMdHVLMjZrWnFCZGF6K0VCZmpDemRrUlNwVWFubTVPRUl2S1p5M1Q2clRRYUhSUWF6UW9VNnBRcGxSQkxCWmg0YlJSRGFxanNMQ3dTYjRmWTJMUENSRVJFUkcxQ0lKWXdQSFl5OUJxeXo5N2Q3U1hZOHJ3S1BUcjJyN09ZOE1DZmZIaS9LbE5Va2Y3RUg5NHVibGc2dkNvdTlzQldQdjZZcHk1bUlRalp5L2hkbm8yemlmZVFHRkpLVXJMbEZDcnRkQm9OZnJGNFFXeENJSWdRQ0lJR05MTHVzYWRzT2VFbWgxN1RvaUlpRXpQR25wT0t0Sm90WTFlUjZVeGJxUmtJTmpQdE5NN1cyTFBpZW5lTVNJaUlpS2labUxLWUFMQTVNSEVVakdjRUJFUkVSR1JXV0E0SVNJaUlySUNXcTNXMUNXUUVWbnErODF3UWtSRVJHUUZOQnFOcVVzZ0k3TFU5NXZoaElpSWlNZ0tLSlZLNkhTY0I4a2E2SFE2S0pWS1U1ZlJJQXduUkVSRVJGWkFxOVZDWGNjaWc5UXlxTlZxUHRaRlJFUkVST1pOb1ZCWTdFMHJHVWFyMVVLaFVKaTZqQVpqT0NFaUlpS3lJc1hGeFZDcFZLWXVnNXFCV3ExR2NYR3hxY3RvRks0UVQwUkVSR1JsRkFvRk5Cb05CRUdBV0N5R0lBaW1Mb2thU0tQUlFLdlZRcVBSdElqUXlYQkNSRVJFWklWVUtsV0x1Sm1sbG9XUGRSRVJFUkVSa1ZsZ09DRWlJaUlpSXJQQWNFSkVSRVJFUkdhQjRZU0lpSWlJaU13Q3d3a1JFUkVSRVprRmhoTWlJaUlpSWpJTERDZEVSRVJFUkdRV0dFNklpSWlJaU1nc01Kd1FFUkVSRVpGWllEZ2hJaUlpSWlLendIQkNSRVJFUkVSbWdlR0VpSWlJaUlqTUFzTUpFUkVSRVJHWkJZWVRJaUlpSWlJeUN3d25SRVJFUkVSa0ZoaE9pSWlJaUlqSUxEQ2NFQkVSRVJHUldXQTRJU0lpSWlJaXM4QndRa1JFUkVSRVpvSGhoSWlJaUlpSXpBTERDUkVSRVJFUm1RV0dFeUlpSWlJaU1nc01KMFJFUkVSRVpCWVlUb2lJaUlpSXlDd3duQkFSRVJFUmtWbGdPQ0VpSWlJaUlyUEFjRUpFUkVSRVJHYUI0WVNJaUlpSWlNd0N3d2tSRVJFUkVaa0ZoaE1pSWlJaUlqSUxEQ2RFUkVSRVJHUVdHRTZJaUlpSWlNZ3NNSndRRVJFUkVaRlpZRGdoSWlJaUlpS3p3SEJDUkVSRVJFUm1nZUdFaUlpSWlJak1Bc01KRVJFUkVSR1pCWVlUSWlJaUlpSXlDd3duUkVSRVJFUmtGaGhPaUlpSWlJaklMRENjRUJFUkVSR1JXV0E0SVNJaUlpSWlzOEJ3UWtSRVJFUkVaa0dVa3BLaU0zVVJqUldkbFlheitkbTRWVktFMjRvU1U1ZERaUFpDN0J6UjN0RVpmZDI4MGM3QjJkVGxFQkVSRVFHdzhIQ1NyMUppelkxTE9KMlhiZXBTaUN6V01BOWZQQnJZQnZhQ3hOU2xFQkdSRVVtbFVnaUNBTEZZREVFUVRGME9OWkJHbzRGV3E0VkdvNEZLcFRKMU9ZMW1zZUhrZkVFdVZsMk5SNzdhOHQ4RUlsTnprOXBnY1VnSFJEcTVtcm9VSWlKcVppS1JDREtaREJJSlA1UnFhVlFxRlJRS2hhbkxhQlNMSFhPeUx6T0Z3WVNvaWVTb2xOaVhtV0xxTW9pSXFKa0pnZ0E3T3pzR2t4WktLcFhDM3Q3ZW9udkNMREtjSE1sSng3R2NERk9YUWRTaUhNdkp3SkdjZEZPWFFVUkV6VWdxbFVJc3RzamJQektRV0N5R1ZDbzFkUmtOWnBHL25iOW44Qk5lb3ViQWYxdEVSQzJYVkNxMTZKdFdNcHdsdjljV0dVNHl5aXo3V1RvaWM4Vi9XMFJFTFplbDNxeFN3MWpxKzIxeDRVU2oweUZiV1dicU1vaGFwQnhWR1RRNmk1d2pnNGlJNmlBU2lVeGRBaG1ScGI3ZkZoZE9CSkVJV3ZEbWlhZzVhSFE2Q0JiNm54a1JFZFhPVW05V3FXRXM5ZjIydUhCQ1JFUkVSUFZucVRlcjFEQ1crbjR6bkJBUkVSRVJHU0FtTmdGS2xkclVaYlJvbk9TYWlJaUlpQ3hhUms1K2c0NFRCREhjblIwTmFudnMzR1VzLzNnakhwa3dCQXVtakREb21KallCQlNVbEZiWmJ5TVJFTlc1SFpLUzc5UjVEbWNITy9oN3V4dDB2WmFBNFlTSWlJaUlhblVuS3hjYmQwVGpSSHdpOGdxSzRHaHZoKzRSb1pnM2FSajhmVHpxZGE2MHpCeTh2ZlpuZEFnTndLTHBvNXVrdnVsTDMyM1FjWDVlN3RqODdsS0QydmJ0MGc0ZFFnT3daYzhoakl6cWdrQmZ6enFQV2JkdFAzSUxpdUR1Y2o4QUZSU1ZvTEM0Rkt0ZmVnSlB2Zmw1bmVjWTFhOHJWaXlZYmxDTkxRSERDUkVSRVJIVjZQYWRMRHp4NXVjb0xWT2lXN3RRdUxTelExTHlIZXlQaWNYeDJBU3NYckVRSWY0K2RaNG5LN2NBUC94MkJOditpSUZTcFVhSDBJQW1xL0hOeGJNTmJwdVdtWXUxVzMrSFFxbEM5NGpRZWwzbnlSbGpzWDdiZm1pMWhrL09OSGxvSDh3YU4waS9mU0FtRnFzMjdVQ1FyeWNPZlAybWZ2L1ArNDVpNDg1b2JQL2s1VXJIaXkxMDdFaERNWndRRVJFUlVZM3VaT2NoSWpRQXkrWk9nWWVyazM3L3VsLzJZOE9PUC9EVno3L2o3WC9NcWZVY24yemVoVzBIWXFEUmF0RTIyQThKTjVwMjBkOEIzU0lNYW5md1ZCdzI3RGdBSFlEbjV6NkE4WU42Vm5wOTNiYjkrR0h2a1RyUHMraU5OVFcrdG5EcVNFd2QwVmUvZmZYMkhSeUlpZFZ2eDErOXBmOWFJdHdmL3AyV2xZc0FINDlLKzZ3Und3a1JFUkVSMWFoTlVDdTgvWTg1RU1TVmI1cm5UQnlLelhzT0krN0t6VHJQY1RNMUExM2FoZURSU1VPUm0xK0lsV3UyTkZlNTFTcFRxdkRaOTN1d1Bmb0VBbjA5OGVxVE14RWFVTFczSjdKTk1FU291YWRpZS9RSkFNQ2tJYjFyYk5PMnRWK2w3YmpFRzBqTnlOWnZGeFNWNkw4K2ZTRUpoMDdIQXdCT1hVaUNDTUFIRzdicFgrOFVIb3lSVVYxcS8rWmFHSVlUSWlJaUlxcVJzNE5kdGZzbGdoZ3lXeWxzSkhYZlRyNzV6R3pJWlRZQXluc3ZqQ241VGhaZS9Yd0xrbTZsWVdSVUZ5eVpNMWxmeTkvMTZCQ0dIaDNDYWp6WGtiTVhBUUR6Smc4eitQbzFQZFlGQUVtMzBuQWlMaEV6UnZkSHNKOVhwZU4rUDNZT0dvMlc0WVNJaUlpSXFDN1hVOUpSV0Z5SzdoRTEzOHpmVTFNWWFHN1orWVY0L0xYVjBHbDFXUGJZRkl3YjBNUG9OYXpidGg4YmQwYnJ0elVhTGVTMlV2MjJpNk05cGc3dmk1dXBHVmo0K2hyODcvMWxjSGF3dzhXcnlVYXYxUnd3bkJBUkVSRlJ2YWcxV3F6ZXNoc0FNSEZ3enpwYW0wNXBhUmxLRlVyTW5UVE1KTUZFSWhFd2VVaHZqS2pRKzNIbTRsVnNQWEM4U2x1TlZndEZtUkxRR1Q3WXZpVmlPQ0VpSWlJaWd4V1ZsT0wxLy82QTB4ZVNNTHhQRnd6dTJjbGt0V3pZOFVldHJ4Y1dsNjh4RW5mbFpxMXRYWjBjTUhGd3J5YXRMYitvQkc4LyswaVYvZU1IOXNENGdUMzB0ZDJqdlJ0S0xIVmw5NmJDY0VKRVpNVUtDd3VSbnBtRjB0SlNLSlJxMk52eXp3TFIzeFVwVkpEYlNpR1h5K0h0NlFGSFI4TVc3VE9HNHVKaXBLU2tJQ2NuQjhYRnhiVzJuVHg1Y3FPdmQrbGFNbDc3NGdla1plWmd5ckFvUFBQd3VFYWZzekUyN3psY2U0TzdOL3l4aWRkeG9jSXNXWDhYM01wTEgwNFd2LzBsRW0rbVZ0dXVUS2tDQUl4NjR0VnFYdzhQYW9WUGx5OEVBRXg5N2gybzFEV3ZKaC9zNTRVeC9icnJ0MHNWU2dDQW5jeTJ4bU9zQWY4S0VSRlpxU3RYcnlQKzZpMmNTMHhHYW5ZKzBySUxURjBTa2RueWRYZENLM2RuZEdzYmlJaVFBTFFKYlczcWtwQ1ltSWp6NTg5RHBWTEIzdDRlZG5iVkQxeHZLanNPbnNUSDMrMkVuYTBOWG45NkZnYjE2TkNzMXpQRWIxOVVIeEx1dVgwbkM3T1dmNGc1RTRiZzBZbEREVHJuNlA3ZGFod1V2KzJQR0FEbGc5eXJVM0dxNWZWdlBLdnZEUUdBRHpkdWg2K0hLMmFPSFFnQWtFb0VIRDU5UWY5NldsWXVITzNsa0VnRWcrcHNxUmhPaUlpc2pGYXJ3NG16c1RqNFZ3S094bDB6ZFRsRUZpRXR1d0JwMlFVNGs1aU1nWkVoR0pCWGdONWRJeUVXbStZUm5KaVlHRnkvZmgxK2ZuNklpb3FDVkNxdCs2QkcrTjl2Ui9IWjk3c1JHUjZNbFU4OFZPa212S1dwYld6S3ZUQmhTTkFKOFBIQXlqVmJJQkhFZUdYUkRNaHNwSEMwbHlPb2hwWGx6MTY4Q2g4UFYraDBPcXQrdEl2aGhJakl5bHk1ZGczUlp5L2pXUHgxVTVkQ1pKRU9uNzhHTFFBM1owZTBEUXN4K3ZWdjM3Nk42OWV2bzJQSGp1alVxZm5IZTF5K2ZodHJmdGlEYnUxRDhkNlNSeUUxWU9wZ0tsZFFWSUlRZjIvOTl0Yjl4N0RqNEVrQXdKaiszZkRRbUlHSURBOUdlblllb2srZWgwS3B3dEwzMStIRitkTXdlL3hncTFzZEhtQTRJU0t5S25sNWVZaFB1c1ZnUXRSSVI4NWZROXNBYi9oNmVjTEp5YmhqVUdKaVl1RHA2V21VWUFLVUx6eW8wK2t3ZDlMUU9vT0pUcWZEM3FObjRldmhoaTd0R3ZibzIra0xTY2dwS0dvUjYzc2szOG1DdE1Kald2MjZ0c2ZZdXowejN1NHU4SEYzZ1Zna3dvdXJOc0REMVFrckhuOFE3Njc5Q1kvOTZ4UDgzNk9UVFRyWmdLa3duQkFSV1pIVTlFeWNUMG94ZFJsRUxVSnNVZ3JhQnZzaHdvamhwTGk0R0NxVkNxR2hvVWE3WnRLdE5BREFwbDJIOE1OdlI2cHRNMmxJYi9UdUZJNFQ1eFB4enRxZklaVklzR3YxeTVEWjFtOTlrK0pTQlpaOStBMDBXaTNjblIwTVdrUEZYR1hsRlNBek54ODUrWVg2ZFU2ODNWM1JKN0l0Z1BMWnZMN2JmUWliOXh5R283MGM3eStkQjM5dmQzeTU4bWw4dUhFN1ZxN1pnZ2VHWGNjekQ0MnpxbkVvRENkRVJGWkVwVlFpTlR2ZjFHVVF0UWlwV2ZsUUtaVkd2V1p1Ymk0QXdNWEZ4V2pYTEM1VkFBQk94aWZXMktaM3AzQUFRRkFyVDNpNE9DSEF4d08yTnZVZkJ5TzN0VVZFYUFEU3MvTVE0RlA5Mkl6NktMZzdYYTlFcVB2bVhxdlYxVHE3RmdEb1VEN0EvZDZzWFRXUlNpU0lQaGtIbVkwVWJ6MzdDRlo4OGkxME9oMENmVDMwYmJidVA0NU51dzlpL01DZVdEQmxCQnp0NVFBQW1hME5WancrSFdHQnZqZ1Jsd2kxUm1OVjRVU1VrcEppY1N1OVREMVYrNXpXUk5Sd1AvYzBiRFlUc2t3bnpwekRHeHQrTlhVWlJDM0dLNCtPUmUvdW5ZMTJ2Ymk0T01USHgyUG16Sm4xUHRhY3BrQnVMaWZqRTdIdGp4TndzSk5CYm11TFUvR0pTTW5Jd1Z1TFo2Ti90NGhhanoxMjdqS1dmN3l4U2VwNC9lbFpXTFZwT3lKQ0EvSFc0dG00ZEMwWjc2N2JpaHVwR1dqWDJnOWhBYjV3YzNhRVVxV0dwNXNUeENJeEFFQ3IwMEtqMFVHdDBhQk1xVUtaVWdXeFdJU0YwMFkxcUk3Q3dzSW0rWDZNaVQwblJFUld4RkZldjBjc2lLaDJqdkxtblNXTDZrY1FDemdlZXhsYWJmbG43NDcyY2t3WkhvVitYZHZYZVd4WW9DOWVuRCsxU2Vwb0grSVBMemNYVEIwZWRYYzdBR3RmWDR3ekY1Tnc1T3dsM0U3UHh2bkVHeWdzS1VWcG1SSnF0UllhclVhL09Md2dGa0VRQkVnRUFVTjZXZGU0RTRZVElpSWlJbW9SdWtlRUlucnRXd0FBalZZTFFTdzIrRmd2TjJlTTZkKzk3b1lHV2o1L0dvTDl2UFRiZ2xpTVhoM0QwYXRqZUpOZG95VXkvQjBqSWlJaUlySVE5UWttemFGaU1DSERNWndRRVJFUkVaRlpZRGdoSWlJaXNnSmFyZGJVSlpBUldlcjd6WEJDUkVSRVpBVTBHbzJwU3lBanN0VDNtK0dFaUlpSXlBb29sVXJvZEJhM2dnUTFnRTZuZzlMSWEvQTBGWVlUSWlJaUlpdWcxV3Focm1PUlFXb1oxR28xSCtzaUlpSWlJdk9tVUNnczlxYVZES1BWYXFGUUtFeGRSb054blpNV3lrRXFSWkZLWlZEYnRzNXV5Q2xUSUZOUjBzeFZXVGNSZ041ZXJmVGJkMHFLY0tPb3dIUUZFUkdSVlNvdUxvWk1Kb05VeWdVa1d4cTFXbzNTMGxKVGw5RW9EQ2N0a0NBUzRhZmhrNUZUcHNDeDlCUWNUa3ZHK1p6TUd0dCsybTg0SEtVMktGQXBjVGd0R1cvOWRkd29kVHBKYmJCbnpIVDk5dk1ub25FOFBkVW8xMjRxSS8yRGNTb2pEYm5Lc2pyYlNzVmlmQlExVkwvOTAvVUVmSEQrVkhPV1IwUkVWQzJGUWdHTlJnTkJFQ0FXaXlFSWdxbExvZ2JTYURUUWFyWFFhRFJRR2ZqQnREbGpPR21CdXJwN3c5bkdGczQydG1qdDZBd2ZPL3NhdzBrdlQxODRTbTBBbEllRnZETGpkUU9LUkNJSUlwRitXd3hSalcxbGdnQlJMYTgzbGxLcmdhYWVnd1M3ZVhqanRlNzlvUU53T1M4YlAxNUx3Sy9KMTVxblFDSWlvaWFtVXFsYXhNMHN0U3dNSnkzUWtGYUJsYmIzM2I1Ulk5dkJmMnQ3SVBWbXM5VFVXTnRHVG9HempXMnpuWC9OeGIvdzdaVUw5VHBtWEdBb2dQTEh0ZHE3dUVNSHpvQkNSRVJFMUJnTUozZEZ1THBqZ0krL3FjdW80dXZMNSt2OWlmNUEzd0Q5MTBWcUZZNmxwMVRiVGd4UnBiYXBKVVc0bkpmVHNFSXRYSW02ZnA4Y3lRUUJnMzN2Qjd0OFpSbitTREhQWUVkRVJFUmtLUmhPN29wdzhjRGM4RTZtTHFPSzlRbHg5UW9ubmR3ODRTR1Q2N2NQcHQ2Q3FvWlpPWHA0K3NDbFFtK0VOVCtTVkZ6UGNESW1JQVIya3Z2L2ZIYmZ1Z29sWno4aElpSWlhaFNHa3habWNJV2VFQUQ0dlpaSHVxYUdoT3UvMXFIOEJ0c1NmSk1ZaC9VSmNZMDZoNDBnWU4vWUdmcnRrbnJNK3k2R0NMUGFkTkJ2NndEOGN1TktvK29oSXNzaXM3V0JvcXg1RnpoenRKZERwOU9ocU1RNFl3R2RIZXdBQVBsRjkyZHVsRWdFcU5WMXJ6SWRGdWdMUHk5M25MMTBGWVhGZGM4VXRHREtDR2gxT3F6N1pYL0RDeWFpRm9uaHBBVVJSQ0tNOUcrdDMwNHZMY0hwekxScTIvckk3ZEhQKy81amJKZnlzZ0VBdm5iMlRWcFR0cUsweVhzVU5EcGRvODhwRXlyLzZoZXBETC9KR080ZkJEODdCLzEyUm1rSnVubDRvNXVIZDYzSFZSejhEd0N0SFYwd01Tak00T3RXbEZPbXdKRTd0eHQwTEJFWlptRDNEbGcwZlRSK1AvNFhObXovUTcvZnc4VUpQMzd3QXBMVHN6RC9YNTlDMVF5TDJqMDRxaDhlbXp3Q1d3OGN4NWMvL2RiazU2L08xbFVySUJIRW1MajRUZVFYbFdEV3VFRVkwNzg3UHRpd0RYOWRycjFuZmR6QUhwZ3lMQXFMWGwrRHk5ZnIvcjlwMm9oKzBHZzFEQ2RFVkFYRHlWMC9YVS9BVDljVEduV09mL2NjV0drdytweUR1M0VsUDdleHBSbHNnSTkvcFVlNmR0NU1xbkdJOXRUVzRaVnVsaU5jM0xGMXhBTk5YdFBUUi9maGJGWjZrNSszc1J6dXpsQjJUNkdCNFVRRVlFNmJqcFgyZWN2dHNMeExuM3JYME4zREc5M3JDRFExdVpDYnhYQkMxTXdHOWVnQWYyOTNPTnZiVmRvL3NIc0hpTVVpM0U3UGFwWmdBZ0FwR1RtUXkyd3daVmdVZnRqN1o2WGVqT2FpS0ZQQ3dVNEdWUGpiNE92cGhsVXZMTUJ2Ui8vQ1o5L3ZybGNkTWxzYmlPcVlaRkV1czZueE5hVlNEWTFXQzE5UE40akZJcVNrWjFkcHMvYjF4ZkR6ZERlNHBudlNzL1B3Nk11cjZuMGNFVFUvaHBNVzVJSFc5eC9UMGtLSG5iZVNxbTFuS3hZd01iaU5zY29DQUl3TkNJSHQzK1pRLzN2dlJaUzNIN3prbFc4Q0V2SnpjREczNmgra3h2cjdkUW9NV0tjRUFDWUh0MEdvazB1VDEwTmtpZXhrdG5oZ1dCOE02QllCZjI4UHlHeWx5QzBvUm56U1RXdzdFSVBZeEpvZks2MnZzQUJmZlBucTAwMTJ2bnRHTFhxMTJvQWhsVWpRSjdJZEFHQi9UR3lsMTRiMEtoK2Z1UDk0YkpYajZpSVNpU0N6clh2aHU3T1hydUxLelZTMENXcUZhU1A3WWZPZVEzVWVvOUZvb1ZRMVBDeVZxVlJ3Z0F3U3NSZ0E4TjN1UXpoejhTcGVYdmdnUnZYckNsOVBWeXgrKzB1RHovZnpoeS9Bd1U1ZWE1dTluNzlhNDJzZmJ0eU9zNWV1NHVNWEg0ZEdvOFUvM3ZrS3FabVZKMjJSMmRoQUxyUEI3VHRaMEJvd1BsTXNGc1BmMjkyZzk0Q0lUSVBocElWb1plZUFucDYrK3UyWTlGUmtsRmIvQ2RmRTREQTRWZWc1S05Ob29MM2J4eUtHcUZLSUtOTnFEUG9QdnliM0J2TS8yN0Y3blZNQlQ2MFFydTc1OXNxRlpna25GYWRRMXVoMHlGTFUvWXkwbzlRR2k5cDNxYlF2dGFUSTRKK1BTQ1NxOURoWWtWclY0SFZsMG10NGI0bU1wWDJJUDk1Y1BCc2VMazZWOW51NU9XTm9yMGdNN1JXSnpYc080NzgvN20yYUM0b0E0ZTVOYzFPcTZaUDkzcEhoY0xDVDRYWjZOaTVlUzlidkQvSDNRV1I0TUJSbFNweTVkTFhXVC83L3JsU2hSUHZXL3ZqOGxTZnJWZU9jQ1VNd1o4S1FPdHNkT1hzUkwzMjZxVjducnFoVW9RU2NBYW5rL3QrQXk5ZHZZOEhLVDdGdzJpaHNQVkMvQlhxLzMzc0VOdExxYnpNZUhqTVFXcDBPMysvOXM4YmpFMjZrSURNbkgrbFplWWdJRGNCSHkrYmoyWGUrUW5wMlhwVzJUNzMxaFVHOU9nNTJjdXorN0JYRHZ3a2lNanFHa3haaWNuQ2JTa3NVN2syK1htMDdPNGtFODlwRzZyZnpsR1dZOHZzdktOV1VmOW9XNHVpTTc0Wk8wTCsrNVBnZlp2bFlWblhhT3JzaHlORUp1V1VLRkNpVktJbmF0MXdBQUNBQVNVUkJWRkNWb1VTdGhrS3Roa3FyaFNBV3dVZHVqd2xCWVhnd3BKMyt1SXU1V1FiTmlMYXdmZWRLQWV0VTVoMDhlOHp3NTZWdHhHSWNtdkN3Zm50djhqV3VFRThXYThHVWtmQndjY0toMHhldysvQXBKTnhJZ1ZRaVFYaFFLenoyd0hDRUJmcmk0YkVEY1NNbEhiOGQrNnZSMTB1NmxZWkI4MWJVMmU2ZGZ6NktxTTV0c1hiclBtemNHZDNnNjAwYzNBc0FzT2ZQMDVYMlR4dlJGMEQ1STBzN1BubXBYdWVjdHVSZC9kZkZwUXJFSjkxcWNIMFZ1YnM0SWl6QXQ4cCtzVmlFZGE4L2EvQjV2TnljQVFBZlBEKy8ydDZrYmhIbGF6dWxaK1hoaFZVYnFqMUgzODd0NE9mdGpnTXhzZmkybHAvLzlMdGpUdFp1M1ZkblhTOSt2QkZyVml5Q3Y0OEgzbDg2RDArLzlRVUtEQmgwVDBTV2llR2tCWkNLeFJoL2QwSEFlMm9hUS9Gd1dBUmNLOXhnYjdweVFSOU1tdE92eWRkZ0o2bmNqVzRqRmpBNjRQNEEvaE1aYVVndkxhN1U1bUp1bHNIWGFHWHZnTmU2OTY5M2JUOWZUNnl6VFZkM0wweXAwTE9qMGVud1VSeURCVm12d3VKU0xIMS9IVTVmcVB6NGFHWnVQczRsWE1kWHJ6NE5QeTkzVEJrZTFTVGh4Smg4UGQzUXMwTWJxRFZhN0QxeVZyL2YwOVVady90MGhsYXJ3NG00OHY4M3VrZUV3a1lxUWN6NUJOVDFHVWVaOHY3L3kybVp1VmoyNFRkTlV1K0lxQzU0ZWVHRFZmYUxJRUpydi9xUGEvUDNybjBNaC9UdU5Pb1NpWURwSS9wVkdpdy9kbUIzdURqYUl5dTNBR3ExR2gvODMveHF6M0d2eDZtbXg3cE94Q1ZnNVpvdEFJRDh3bUlzKytnYmZQSEtVd2owOWNRN3o4M0ZrdmUraGtMSmxjMkpXaUtHa3haZ2NuQWJ1TnJLNm16bmFtT0xtYUVSK3UyY01rV2pKd0V3MU1meFo2cnNjN2F4clJST2ZyeDJHVWRyV0REU0VKZno2di80MTQ3L1orKyt3Nk1xMHphQTMxTXo2YVNTWGlGQTZLSDMzcVNEcUNoMnhjS2lycTU4aTJ2SGh1dmF4WTRMVWtSWHBBaUswcVgzaEJDU2tKQ0U5RjRuTTVuNi9USEprQ0dUWkZJbms5eS82L0s2bkRudk9lZE5BdUU4ODc3UDg2UWxZVitHK1ZXbUdrNFNDVjRlTWdiQ1dtdFQyMU1Ta1ZKZTJ1VDdFWFVXYTcvNzJiQU55QXk1UW9uOXA2SngvN3pKWmovUjcram1UeG9Pb1ZDQXJOd2lGSmFXRzk5L2FPRlUyRWtsK09QRVJiejU5VThBZ0Y4K2ZBSHVyazU0OWZPdDlYNC9yRTJyMDJIYW95ODNPdTc5NXgvR29ONmhlR2J0TjRocElGOUlYNzBOMk12TkZZL2ZNUlBmMUZyOStIRFRicXg2Y0JIV3JMZ2JhNzc2RVVmT3g1cTl4dFNSZ3dDOXZ0N2oxOUt5VEY1bjVoVmh6WmMvWXUzZjcwZWYwQUFNN2hPR2s5SHQ4KzhYRWJVdkJpYzJUaUlVNHQ1YVBUY2E4a2lmZ1NhTkF6Y2t4cUpLMjNqOWVsdVJYU2xIbVZwbGtrOWpqa2F2dzVXaUF2eVVrb0FERm5SMVh6VndCSHpzYjVaWXpsTlU0cXY0U3kyZUw1RXRhK3hCdktUTXNBcXFzYkhtcEM2TzlwZy9hVVNkOThNRGZUQnpUQlEwV2gzK1c2dXNjRk1WbEpSaDg1NGpLQ2dwYThrMFRhUms1bUx6bmlOSXpheC9DNjdXZ3ArRG9ycHZpNTFVWXRGNGJ6ZER2bEZlWVFuY1hRMzVkQVhGWmZqZys1MllQbW93cmw1UHg5bFk4ejJnSmd6cEI2MU9pN2UvK1Yrajk2bHhKallSbi8rNEYzbEZaUXhNaURveEJpYzJibjV3VDNqSkhCb2ROOGpER3d0RGJtNUx5bGRXWWtkcTQ5dVpiTTJTUDNkQUtoSkJMQkJDSkJCQUtCQkFKQkJBVUozMXF0UnFVS0JVUU4yRUI2WkxCWGtZN3VWcnpEZDU2OUpKVktpNW5ZQ29JWUcrbmdDQTNJTDJLNmZlR3U2YU5SNE9NdFBpSFNLaEVLc2VYQVNoVUlDZEIwNGpNNi81UlRyeWlrcU5mVXZHUlVYaTVjZnZhdEY4QVdERm0xKzBTaThVdWNLUXgrSG9VSGNsM3R2ZEZYbEZwcXZGUGw1dUFJRGNvbEwwRHJ2Wk4rdlFtY3RRcVRXNCs3WUo5ZDVMSWhaQnBCZGkrZTB6NmgxVHBWSmp3eTdUUVBESGZjY2IvMEtJeUtZeE9MRmhscTZhMkFsRitOZmdVU1lKODE5ZXZkVHF6UkU3Z2pLMUNtamx1R0Y3YWlMMlo2Ymk2ZjVEb2RScWNEclBmR05MSWpKd2RyVEg5RkdHeW5iSExsNjE4bXdzNStiaWhJVlQ2dllzV25yYmVQUU9EVUJoYWJuSkZxYmFSRUpoZzlYRXpLMUVWRlFxa1pUZTh0OG5sdVJlTkZSVnJHWVZyRnh1cUI3b2ZFdjVYNkZRZ0E5V1BRTG85WGpybTU5d0pkbFF2U3pJeHdzQWtKRmJOemR3YU44ZVdEUmxWS1B6dW1kMi9RRk1hVVZsbmVDRWlEby9CaWMyYkc1d2p6cjlPc3g1TEhJUUFoeWRqYTh2Rk9SaXo0Mkd1LzBTNEc0bmcwaHc4MkhqaTdoTEVBaGcwVXFWT2RKYkhsenNSZUptWCt0V0JjcktlaHR1TnRXTkc2MVRRWWk2SnJGWWhCY2Z2UU5PRHZhb1ZGWmgrLzZtbForMXBoVjMzUVlIbVIzT1hVbkMwTDQ5ak8rZnU1S0VKZFBINEtOTnUxQlJhYjVLMUo3UEdzN3B1UDNadGNndk5sMTV1QmgvSFUrcytiemxFMitFU0Noc3NKL0kwbFh2SVN1L0NDWGxocTE0TlZ1MGFrd2MyaDhCM1QyZ1ZLbVJtWGV6ejBpb2YzZFVWQ3BSVUZ4M2k5cW5XL2JnODIyL3RXamVUYWxpLy83ekQwTmp3VGJsdGloSFhWbFppWU1IMnkrSWtzdmx4dDBBUkowUmd4TWI1U3lSNHBIZUE0MnY5UURNL2FyeWt0bWJsTTFWNlhSWUczM2E0dnVFdTNScjFwN3hYSVc4elhweHVOdlpvNmVyVzZ0ZVU2SFJJRU5lYnZMZWwrTm1tQVIxclcxMlVEaG0zMUpscmJsbS92WVRTaTFzSk5tWTlQVDB4Z2VSelhKemE5Mi9PN1c1T2puZ3RSVjNZM0R2TUdoMU9yejE5VSt0bWx2UmxxTDZoR1BhcUVGUVZxbnd4VSsvNDV1K2Z6TWVpMC9Kd0lNdmZZU2kwb3A2eno5M0phbkJQQTJWRmJhQ2lrU0dCM0c5WG8rRTFMckZSc0lDZkNDVmlLR3NyaUpXODdQeWNEWDl2YmYwdHZFQWdGK1BuRFVHTUlBaE55VTF5M3llaTFhbmcxYW53eU9McHRYYjY2UWhYLzYweit6M2MxaS9uc2pJTFVUMkxjMFlld1Jaci9DQ1hDNUhicTV0bE53bnNnVU1UbXpVazVHRFRVb0M3MHRQTWFsOFZTTmZxY0FyNTQvaDVhZ3hrQXFGMkpnWWl4c1ZsajhzUE50L1dMUG05MjFDREw2Smoybld1VFZjSkZJNFNpVElyalF0TDd3d3BDY1d0bktIKzVpaWZEejJWOHYzYkhjR1k4YU1zZllVcUEzRnhjVzF5WFdIOXUyQjFRL2ZEazgzRjFRcXE3RG15MjA0Y1NtK1RlN1ZGb2IxTS94TzJiajdFUExNTlBscktEQUJnQmMvM2RUaHFuWFZsUHd0bHl2dzJPdnI2aHovMy92L0J5ODNWeWlyRElGVFhxRmhaY2ZQMjkwNFp1U0FYb2dJOW9OY29jU21YdytiblAvY2Urc2JYWW00ZmRxWUpqV3FyUEhOOWovTkJpY1BMWmlLVVAvdWVHWGRGbU01WndDWXQvSU5sRlpVWXRjbkw4TEYwUjRUSHpMMG9BbjE3NDcvdnZFMExsOUx3OS9lK3JKTm1qQjZlWGxod29UNnQ2ZTF0c3VYTHlNMjFueVZNNkxPZ01HSkRZcnM1b0Y1SVRlM0hPUXFLckVwNllyWjRBUUFEbVNtb2JTcUNrLzJIWXdOaVIzN0Y1cWIxQTRUL0lJd3lTOElReng5OE5tVkM5aWFiRHQ3MW9tNkdyRklpTWVXek1LUzZhTWhFQWdRbDV5T043NytFWm01elU4YXQ0WmRoODlnWUs5UWJQM3RhSjJjaTlZMGVmaUFCdk1zV2tLajFab0VJWTcyaGcrd0txdk1CMDEyRWtQdnFab3FYZW5WdVNOQnZvWmNFcG1kRkU4dk16VGwzYnpuQ0lyTDZnWm9sbFQxcXFoVTRQYm4xalk2RGdDK2ZXMGwvTDNOOTFueDkvWkFaSGdnQUNDL2Vpdlp3eTkvRElGUVlBd01IV1Yya0N2cVgwV3VxRlJnNWhPdlFxOXJyWTJ3Uk5UYUdKellHQUdBVllOR21QVGMrUFRLK1VaTEFwOHJ5TUdqUjMrM3FCTjZiYm1LU2lpYjBhU3hwS3JwVzR5ZTZUOFVmbzVPSmwrYnlNeSsya3FOR25LTjRaTStOenNaeE5WNUlhV3FLcWgwbHBkR3JuMnV6c3ozNVcvSC80UkVLR3JTMTJBdFphMjBwWXVvS1p3ZDdmSFdVL2RpUUVRSU5Cb3QvcnZySURidk9ReWREVDc0WmVjWFlkWDczN1g1M0owZDdZMFAvN2NTaVF4SjlScXREcnBiSHZwcnRrYXAxUFgvUHRacVRjOXhjVExrdEpXWUNTb0FRNUs4c2tvRmZmWHZ2K3o4SWxRcXErRFp6UVhkbkIxeDc5eEo4UE55eDQzc2ZQejBoL1dyWkUyckxySncrVm9hcm1ma0FEQXRCdURxN0FpeFdJUVNNeXRmdFhXMEZTNGlNc1hneE1aTUR3aEZMOWViUys0eFJmblluNWxtVVc1RVV3TVRBSGo5d25GY0tHamR2YlFTb1JBRDNiMHgxamZBNUgxelg0Tk1YUGVQNk5ia3E4WXRZNjhOR1l2cEFTRUFnQitTcitLL0ZxNE15VVFpL0RickRvaXJZNDlZTTUzbzJ5cG5ocWd6a0VrbCtNOC9Ia0t2RUgva0ZCVGpsWFZiRVorU1llMXB0VWhGcGJMTjc3SHowR25zUEdRKzcrL3Y5ODdEZ3NrajhmSG0zU1pqWEowY3NPdVRGMUZScWNEc0ZXc3N2cGVQcHlHL3FMQ2t2TTR4TzZrRUVyRVlwYmRzODAxTXpjS2czcUc0KzdieFdEUmxGSFE2UGQ1Wi8zT0RRVkZqbkJ6c0cwekl0NFJBSU1Dc3NWRUFVTy8zTDlpMy91cGhSR1E3R0p6WW1OaWlmT2lnaHhBQ3FIUTZ2SDNSTmlyaGhEaTdZb1MzTDBaNCtXR3daM2ZJUlBXdlNDaTFXcHpPeThMUjdIVDhsZFB3dzg2SjNFeGpjRExPSjlEaTRHUzhiNkRKSEE1azF0OE5tWWpxV3JGME5ucUYrQ01qdHhCUHZmMlZTU2YxcnVqZHZ6L1E0S3JMOWdNbmNlUmN3NytmZkwwTUh6d1Z0ZEwzTXJDN29kZE1lazdkaC9XYXJXdnlXd0t5QzFlVE1haDNLTzZjT1E0QXNPblh3N2lTMUxJS2ZpcTFCcHYzSExGbzdPS3BvNHdyUHJVTjdkc0RQcDV1S0syb3hPR3o1citQZzN1SEFRQ1MwM09hUDFraXNqb0dKelltczdJQ2g3UFNNZGt2Q0Y5ZnZZVFVKaVMzVzh1U3NGNFdKZFlmejgzRXJyUWtuTTdOUXBXRjI3Tk81bVlhZzdVK2JoN3dzTE5IWVpYNVVwKzFUZk1QTWY1L1ptVUY0a3VLR2hoTlJMVjVkblBCN1BGREFRQWZiOTdkNU1ERVhpYUZSQ1JDbWJ6eHY2dTJZa0JFU0lQSC83cHdwY0hqTWpzcEJ2WXk1QTNHcDlTdHJOV1k4RUFmWk9RV29xcldOcWVJRUQ4QXdQWE11Zy9ybnRYZDNVc3FURmVJVDBUSDQ2R0ZVd0VZQXBWdmZ6SHQ2L0xVM1hNZ2tZaXg2ZGZEeUcxaysxUU5sVnFOLys0OFlOSFlhYU1HbVExT0Zrd2FBUUQ0L2RoNXFEWG1WM0VtRHg4QXdGQTV6UklCM1QyUVlXTzVVVVJkQVlNVEcvVFQ5WGgwdDNmQWxpVGJTQlF2VUpwL0FDbXVVc0xON21ZbjRsOVNFbkU4dDJuL0tKZXBWYmhjbUkrQkh0NFFBSmdmMGdQckV5NDNlRTZBb3pOR2RmYzN2dDZYbnRLa2V3WTZPa05vcFJyenVRbzVsQmJVOGlkcVM0UDdoQm1yTkpWV1ZOYWJRMUdqb2xKaHJIWVZFZXlIRDFZOUFwbWRGR3UrM0liRFp4disrMm9yWmo3eGFvdHlHUlpQSFFXWlZJTEV0S3c2L1ZBc2NmKzhLUmphTnh5ZmJObUQzNDZkQjNCekpTSDJXaHBFUXFGSjh2ck1NWVl0VXRkcnJUSklKV0lzdjMyNjhmWEZxOWZyckFiMTdSR0UzcUVCMkhQMG5NWEJTVk8yZGNuc0pIWGU4L0YwdytoQmZRQVlDaGVZTTNOTUZFTDh2WkdkWDRSTENZMzM4YktUU3JENW5lY1FrNWlLbFc5L1pkSGNpS2g5TURpeFFaY0s4N0Q2ekZIb1dxM3RYdHZLcVZVS09LMmlERWV6MDNFNCt3YXk1Qlg0YmRhU0ZsOS9aMW9TQm5wNEF3QnVEK3VOemRmaUdseDVlYkJYZjJPaWZaVk9pLytsSkRUcGZwc216NjNUVUxHOS9QM2tRWnpLeTdMS3ZZbHFlTHU3R3YvL3k1ZWZiSFQ4bnFQbjhPNTMyd0VZdHVjNE9SZytsQmdYMWFmVEJDY3QwVFBZRC9mTm13d0EyUGI3c1daZHc4bEJCa2Q3bWZGNzI3OW5NTnhjbkpDZFg0VE12Q0k4dld3dXBvNFlpREs1QWxLSkdON3VydERyOVRoNHhwQy9KeEdMc1diRlBSamVMd0p5aFJLTzlqSXN2VzA4OWg0N2I5SmtNYUI2cTlpTjdIeUw1NmJXYVBESHlZc1dqWjB5WXFEeGE2aXhhTXBJQ0lVQ1hJeS9ibmFsSTlTL081NjZadzRBNFB2ZGxoVmtrTmtaeWhzM0ZsZ1RVZnRqY0dLajhwVzJrNnlkSVMvSGwxY3Y0WEIyT2xMTGIzNGk2RnFyVDB0TDdNOU14Y3ArUStBbXRZT2IxQTV6Z3NQeGMwcWkyYkVCanM2WUVYQ3o1UEx1dENRVVY3VjlFaXhSWjJJbnJmdnB0cVVPbjQzRmJlT0d3c0hlRHJzT243WG9IRzkzVjdOYmZjeHhxQzZmNiticVpIRmp2dnlpVXBSV1dPZDM2c0Jlb1ZqenQzc2drMHB3S2pvQiswOWRxak9tcHBxZ3FJSHFnVFVCWTgxcXh0eUp3d0VBaDZ2elhKSnVaR1BSbEp2NUhDWGxjbnk3L1UvRUpLYWltN01qWG5uaUxrVDFDVWRoYVRuK3Z2WWJQTHhvT2lZTTdZdlhubHlLcDlkK0E0MUdDeTgzVnpnNXlKQ1JVNEJLcGVVVkFxdFVhcnkvY2FkRlk0ZEU5akFKVHB3ZDdURm5nbUZiOE80amRmKzhSQVQ3NGIzbkhvU2p2UXluTHlkaXoxL25MTHFQdTRzVEFDQ25vTmlpOFVUVWZoaWNVSnNyVjZzc1RsUnZEclZPaDUycGlYZ2dvajhBWUhtZlFUaVltWVppTStWMVh4Zzgwcmhxb3RYcnNmbGEyelNrSStyTTF2K3lIK3QvMmQrc2M3UHlpN0JzOWZ0Tk91ZUIrVk9NT1M2V1dqUmxGQlpOR1dYUjJJODI3Y2IyQSsxYlhNVGIzUlhMNWt6RTNBbkRJUlFLY1BWNk90Wjg5YVBac2VWeUJhcFVhdGpMcEJnUUVZS1lSTk1DSGoyQ2ZJMjlRVkl5Y3hIazY0V3BJd2RDcjlkamQvVTJxRDFIeitIQXFXaElKV0xvcTY4SkFIM0RBL0hhaXJ2aDVlYUtncEl5L1AzZGIzRWpPeDhmZkw4VGZjSUMwSzlITUQ1WnZSei8zWGtBWTZxM1ZsMUpUbStWNzRHcmt3TXFsU3BqRGtsQWR3OTR1cmxBcVZJYnE0TXRtam9LanZZeWxGWlU0dWc1MDd5ZE9ST0c0YW03NThCT0tzSFY2K2w0N2ZNZjZ0eWpwdFN3bDVzTGhFS0JjVldsSnIvSFhMRUFJckl1QmlmVW9PNzJqZ2gyY21uV3VUY3F5dHB0NDltMjVIZ3NEdTBGWjRrVUxoSXBudWsvREsrY045MGVjWHRvTHd6MjZHNTh2VGtwRGprSythMlhhcEt0eVZmeDJaVUxMYnBHUXdhNGUySGQyT21ORHlUcXhESnlDM0Q1V2xxYlhiK2dwUDBLaTB3Yk5RZ1RoL2JEeUlHOUlSWVp0b2Z1TzM0UkgyN2ExZUJxeEttWVJFd1kyaGNmckhvRUdUa0YwRlRubmtrbFlnUjA5NFJRS0VCR1RnSFNjd3J3MG1OM1FDUVU0bytUbDVDWmQ3UFloMUtsTnVrTEFnQ1BMSjRPTHpkWHhGMVB4MHVmYmpadTRTb3VxOERLdDcvQ2YvN3hFQ0xEQXZIdTN4OHdublBrZk90ODJMUmw3VC9nNUNDRFhxK0hWcXVEdUxxMis4bm9tMXR0ajU2N2dpR1JQWkNRa21FU3hEeDczM3dNaWV4Ui9iMUp3Sm92ZjRSY1VYY1ZQTGV3R0VXbEZmRHhkTU1QN3o2UDRySUtpRVVpaEFZWS9pMDRlK1ZhcTN3dFJOUjZHSnhRZzE2T0d0M3NjNmZ0M1lZS3RicnhnYTJnUkZXRmIrSmo4UGYraGs5WHB3ZUU0RmhPQnY2c0xoSGN5OVVkSy9wR0djZG55TXZ4Ylh4MGkrK3IxK3ViMVQvR1VtMTViU0pic1dYdlVXelplOVRhMDJnVm9mN2RNVFlxRW9DaG1lQjNPL2JqZkZ4eW8rZTl2M0VITkZvdGh2YnRnUkIvYjVOakNxVUtDYW1aK0dqemJnREFwbCtQWUVCRUtMNzg2ZmRHci92aUo1dHgrN1RSMkxMM2FKMHFXRGtGeFhqczlYVzRmOTVrakl2cUE0bFlqTitPbmNmeGk2MVRqT1hvK1N2b0VlUnJiTHVyMG1oeExTMFQzKzI0V2RrckpUTVhUNzM5bFRGSEJERGs2QXlKN0lFcWxSb2JkaDFzc0V5eFRxZkg2MS84Z0pWM3owR3dyeGU2ZTNRRFlDamtzUC9rSmZ4eG91NDJPaUt5TGdZbjFHbjhuSktBK1NFOUVlWnMySHY5WXRSbzVDamt5RlBJOGQ3SVNTWjlUZDYrZEFxcVd6b3dFeEVCaGdmWENRKytZTkhZaGMrODFhUnJyOSt4SDRvcUZZNWRpRU5LcHVVTmJrdks1WGo5aTdyYmxzeEp5Y3pGZ3k5OWpJckt4a3MxeXhWS2JOaDFzTjdqRlpVS2ZQYkRIbnoydzU0R3IvUFJwdDM0YU5QdU91L1BmS0wrS2wxcjEvL2M2UHhxS0t0dVZrSTdkT1l5UEZ5ZGNUSTYzbVJscUQ0WDQ2L2pvWmMvdHZoZVJHUmRERTZvUVhLTkdwcG1Qc1JiVURDbFZXbjFlcngrL2ppK0hEOERka0lScEVJaDFvNllpTklxSlR4bDlzWngzeWJFdEhyWGV5SWlTMmcwV255LysxQ2IzOGVTd01TVy9lL1BFOWFlUXFjZ2tVZ2dFb2tnRkFvaGFxQTVNblZzV3EwV09wME9XcTBXNm5iYXNkS1dHSnhRZzFhZFBteFREL0lKcFVYNGQvUnB2RGpZc0IydHBvSlhqUU5aYWZnbVBzWmEweU1pSXJJNmdVQUFtVXdHc1ppUGdaMkJTQ1NDU0NReUJwdEtwVzFYSWJWT3N3YWlOclRueG5VY3lLcWJQSnNoTDhlYTgveTBqWWlJdWk2UlNBUUhCd2NHSnAyVVJDS0JvNk9qVGErRU1UaWhUbWRaajBoTTlBMnE4MzZBb3pPZTdqOFVkZzMwQ2lBaUl1ck1KQklKaEZacUpFenRReWdVUWlKcGZqOHFhMlBZVEoyR2w4d0JMd3dlaVpIZWZ2V09XUmpTRTRNOXUrTS8wV2R3cmlDbkhXZEhSRVJrWFJLSnhLWWZXc2x5RW9uRVpuTlF1bnh3c2pTOEQreEVyZk50Q0s2dUVsVmpYbkFQRkxiU3ZyOExCVG1JS2NwdmxXdDFGR0pCNjMxeU16c29ITS8wSHdvbjhjMWZ1anJvOFUxOERISXE1ZmkvZ1NOZ1Y3M0VHZUxrZ2svR1RNWGg3SFI4RVhjUmFSWHQxK09BaUlqSVdoaVlkQzBTaVlUQmlTMjZQNklmWEdzbFRMZW0yME43dGRxMXZyeUtUaGVjOU83bWJ2SmFvMjk2VmJBd1oxYzhQM0FFQm5tWTF2MHZVNnZ3NnJsak9KbVhCUUJJS2l2R1c4UEdJOERSMlRobW9tOGd4dnNHNEdoMk9yNVB2SUs0a3NJbTMvK084TjVZR0JyUjVQTXNKVFIyQUNBaUltb1pnWUQvcG5RbHR2cno3dkxCQ2JXUEZYMmpJQk9KVUtaU1FhSFZ3RVVpeGR6Z0hpWmppcXNzWDJYcUpyWER3NzBIWUdGSUJFUzMvT1c3VUpDTFY4OGZSNzZ5MHZqZXRkSmkzSHZvVi95dDd4QXNDbzB3UHZJTEljQkUzeUJNOUExQ2Nsa0o5dHhJeHM2MGE2aThwUmxaZmNRQ29iSExNeEVSVVVkbXF3K3IxRHkyK3ZQdThzR0pRcXVCVk52eEU2UTFPcTIxcDlBaUlVNHVHT3NUVU8veE1yVUt5V1VsRmwwcjFMa2JmcDYyQUE1aTArVnBsVTZIcitPanNmbmFGWmhyc2FMVWF2RmV6QmtjekVyRFB3WU1SK2d0Mi9EQ1hicGhxbjhJZnJxZVlORThpSWlJYkltdFBxeFM4OWpxejd2TEJ5Y0wvL2pGMmxQb0V0SXF5akMyZ2VQZnhFZERxN2VzYTJOS2VRbTZTZTBRNWRuZCtON2xvbnk4ZWZHa1Jma2pGd3B5Y2UraFgzRjdXQzg4MUdzQVhDUlNBRUNKcWdxcnp4NXAwdmF5UFRlU3NTVXB6dUx4VFJYUnpSMnZSSTFwcytzVEVSR1I1VTVGSnlBcU1oeFNTWmQvaEc0ei9NNVN1N2hoSm1oUTZYUklMaXZHdHVSNDdNdElhZEwxM3JsMENwc256NFZDcThFWGNSZXhJL1dhMmRXUyttajFlbXhManNldmFjbFkycU1QbG9UMXhzdm5qaUZQVWRuNHliV1VxcXB3dmJ5MFNlYzBoVk4xNEVSRVJFVDF5eXRxM3IvRklwRVFIcTdPalE4RWNPSlNQRlovdEJIM3pwMkVSeFpOcytpY1U5RUpLS3RVMUhsZktoWmgxTURlU0VwdnZIS29xNU1EQXJwN1dIUy96b0RCQ2JXTFhXbEoySHZqdWpFL1JLdlhOeXNCdmthNnZCd3ZuZnNMbHdyelVLcXFhdloxNUJvMXZvbVB3WDhUWWkyZXo0VGRXNXA5djZhS0tjckhxSjJiMnUxK1JFUkU1dVFVRkdQanJrTTRIWnVJa3JJS09EczZZRWhrT0I2Y1B3VUJQcDZObnE5UXF2REQ3My9od09sbzVCU1V3RTRxUnErUUFOd3plenlHUlBabzlQekdMSGx1YmJQTzgvZjJ3SmExejFrMGR2U2czdWdiSG9pdGU0OWcrcWhCQ1BMMWF2U2M5VHYybzdpc0FoN2RiZ1pBWlJXVktKY3I4T20vSHNlVGIzemU2RFZtakJtTUZ4NVpZdEVjT3dNR0o1MUVocnk4VlI1aXI1ZVh0dG5Ec0Vhdmc2WXB5eHUxelB6dHB6cnZIY2xPYitHTWJtcEpvRVJrUzhvVkttdFBnYWhUNlFwL3B6SnlDdkQ0RzU5RFVhVkNWTzl3ZE92dGdLVDBIT3cvRlkyVDBRbjQ5SVhsQ0F2d3FmZDh2VjZQRlc5OWdlVDBIUFFKQzhEazRmMlJXMVNLODNGSk9CK1hoQmNlV1lJWll3YTNhSTV2ckZ4bThkanMvR0o4dS8wUEtGVnFESWtNYjlKOW5yanpObnkzWXo5ME9zc2ZhQlpNSG9sN1prOHd2ajV3S2hvZmJ0cUZZRjh2SFBqbURlUDdQLzk1SEJ0M0g4TE9qMTgwT1Y5b283a2p6Y1hnaElpb0M3RzNrOExYd3dYWmhlenZROVJTZmg2dWNMUnZtM1lFSFVsT1lRa2l3d094Nm9GRjhIUnpNYjYvL3BmOTJMRHJJTDcrK1ErOC9mUjk5WjZ2MWVsUnBWTGo4eGVmUUdSNG9QSDlNN0dKK0w4UE51Q1RyYjlpeW9nQkVJdWJYNkJvWEZTa1JlTU9uNzJNRGJzT1FBL2crUWNXWXM2RVlTYkgxKy9ZajIyL0gydjBPbyt0V1ZmdnNlV0xwMlB4dE5IRzE4a1pPVGh3S3RyNE9qYjVodkgvYTFmOHpDNG9ScUNQWjVldkFzcmdoSWlvQzVIWnkrRG40Y3JnaEtnVitIbTZ3dEhCb1YzdktaVWFjaEhWYW5XN05WWHNHZXlIdDUrK0R5S2g2VVB6ZmZNbVk4dmVvN2g4TGEzQjgwVkNBZGI5NjNHNE9qdWF2RCs4WHdRRzlRckRoYXZKU012T1IzaGcvYXN2TFZXbFV1T3pIL1ppNTZIVENQTDF3cXRQTERWN3Z3RTlReUJvb01mWXprT25BUUR6SjQyb2QweXZVSCtUMTVjVFU1R1ZkN09YV2xuRnpmeldjMWVTY09SY0xBRGc3SlVrQ0FEOFo4TU80L0grRVNHWVBtcFF3MTljSjhQZ2hJaW9DL0gxOXNMSWZtRTRuOWg2MnlLSnVxcVIvY0xnNWRtK2ljcHVibTRBZ09MaVluaDdlemN5dW5XNE9wa1B3TVFpSVdSMkVrakZEVDlPQ2dTQ09vRkpqWnFWcDdhc2ZwV2VVNEJYUDkrS3BCdlptRDVxRUo2OWJ3SHNaZVlMemd6dDJ3TkQrOWFmQTNQc2dxRkM1NE1McGxoOC8vcTJkUUZBMG8xc25MNmNpRHRuamtXSXYrblA4NDhUbDZEVjZoaWNFQkZSNStYczdJeGVJZjZZT0tnSERsOUtzdlowaUd6V3BNRTkwU3ZFSDA1T1R1MTYzNXFBSkQwOXZkMkNrL3FrWk9haVhLNW9ka0s3V3FQQjFlc1prTmxKMGQyald5dlB6cUN3dEJ5UHZ2WXA5RG85VmoyMENMUEhEVzJUK3pSay9ZNzkyTGo3a1BHMVZxdUR2ZDNOVmE5dXpvNVlQSFUwMHJMeXNQejFkZmp4dlZWd2RYSkFYSExYL0JDSndRa1JVUmNURmhLTXNRTkxvTkpvY1NLMmFXVzhpUWdZTnlBY28vdjNSR2h3a0ZYdTcrL3ZqOFRFUklTRmhSbFhVdHFiUnF2RHAxdjNBQURtVFJ6V3lHanpOdjE2QkFVbFpWZzRaV1Niclp3b0ZGVlFLRlY0WVA0VXF3UW1ZckVJQ3lhTndMUmFxeC9uNDVLeC9jREpPbU8xT2gyVVZTckF3cjV2blJXREV5S2lMbWpra0lIdzZPYUN2cUYrdUppWWpxeUNVbVFWdGwzUEhpSmI1K2ZoQ2o5UFYwUkZCS0ZQZUFCNmhvVmFiUzZqUm8zQ2poMDdjT3JVS1l3Y09iTGRBNVNLU2dWZS8zSWJ6bDFKd3RTUmd6QnhXUDhtbmEvVDZmRmQ5V3BDc0o4M0hsNW9XYzhRY3pic090amc4WEs1b2NmSTVXdHBEWTUxYzNIQ3ZJbkRtejBQYzBvckt2SDJVL2ZXZVgvTytLR1lNMzZvY1c0MWROVkJpYTEyZG04dERFNklpTHFvbnVHaDhQSDJSTi93UUNnVUNpaXExSENTdFUrQ0xaRXRrVmRwSUpPS1lXOXZEeDl2cjNiZnluVXJpVVNDcVZPbjRxKy8vc0x2di8rT2lJZ0l1THU3TnpvdloyZkxtZzAyNU9yMWRMejJ4VFprNXhkaDBaUlIrTnZkczV0MGZsRnBCZDc0YWh2T3h5VmpRRVFJMXZ6dEhqZzcyamQ3UGx2MkhtMTRRUFVEZjNSaUNxN1VxcEoxcXhBL2IyTndzdkx0cjVDWWxtVjJYSlZLRFFDWThmaXJabzlIQlB2aGs5WExBUUNMLy80TzFCcE4vZmYwOThhc01VT01yeFZLUTFscUIxbm5yd0RYRUFZblJFUmRtTE96YzZzOHNCQlIrM0p6YzhPc1diTVFFeE9ENjlldkl6RXhzZEZ6bGk5ZjNxSjc3anA4Qmg5dDNnMEhPeWxlSDZWZm1RQUFJQUJKUkVGVVgzRVBKZ3p0MjZUenJ5U240OFZQdmtkcGVTVWVtRDhGOTgyYlZLY0NXRlB0KzhKOGtGQWpJNmNBOTZ4K0gvZk5uWVQ3NTAyMjZKb3p4MGJWbXhTLzQrQXBBSVlrZDNOcWwxciticzFUeHRVUUFIaC80MDc0ZXJwaDZXM2pBUUFTc1FoSHoxMHhIczh1S0lhem8zMkxTaXAzQmd4T2lJaUlpR3lRUkNMQmtDRkRNR1RJRU1qbGNzamw4amE3MTQvN2p1T3pIL1pnUUVRSVhubjhMcE9IY0V2RUpLYmkrZjk4QjJkSEIzeTgrbEgwNnhIY1JqTnR1WVp5VTJxQ0NVc0NuVUFmVDd5eWJpdkVJaUZlZXV4T3lLUVNPRHZhSTdpZXp2SVg0cExoNCtrR3ZWN2ZwYmQyTVRnaElpSWlzbkdPam81d2REUmZycmVsNGxNeXNHN2JYa1QxQ2NlN3o5NFBTU09sZzIrbHJGTGh0YzkvZ0tPOURKLzk2N0UycTh6VkVaVlZWQ0lzb0x2eDlmYjlKN0RyOEJrQXdLeXhVYmhyMW5nTWlBaEJibUVKRHAySmdWS2x4blB2cmNjL0g3NGR5K1pNN0hMZDRRRUdKMFJFUkVUVWdKMkhUa092MStPQitaTWJEVXowZWoxK1AzNEJ2cDd1R05UYlVEVGd5UGtyS0NncHc0TUxwbGdVbUp5N2tvU2lzb3BPMGQ4alBhY0FrbHJidE1ZTTdvUGJxbGRtdW50MGc0OUhOd2dGQXZ6end3M3dkSFBCQzQvZWdiWGYvZzhQdmZ3eC9uSC9naVlYRytnTUdKd1FFUkVSVWIyU2JtUURNSlQrM2Jidm1Oa3g4eWVOd0lqK0VUZ2RrNGgzdnYwWkVyRVl2Mzc2SW1SMlVpVGRNQ1NYbjdnVVgyK2krY0NJRU53NWN4emtDaVZXdmY5ZmFIVTZlTGc2TmJ1SFNrZFFVRktHL09KU0ZKV1dHL3VjZFBkd3c4Z0J2UUFZcW5sdDNuTUVXL1llaGJPalBkNTc3a0VFZFBmQVY2K3N3UHNiZCtLVmRWdXhjRW9LL25iWDdDNlZoOExnaElpSWlJanFKVmNvQVFCbll1dFB1aC9SUHdJQUVPem5CYzl1TGdqMDhZU2RWRko5ZmhVQUlDRTFFd21wbVdiUHQ1TVl4dHJiMlNFeVBCQzVoU1VJOURHZm05RVVaZFhsZXNXaXhoL3VkVHA5ZzlXMUFFQVBRNEo3VGRXdStrakVZaHc2Y3hreXFRUnZQblV2WHZqNGUrajFlZ1Q1ZWhySGJOOS9FcHYySE1hYzhjUHd5S0pweHFwbE1qc3BYbmgwQ1hvRStlTDA1VVJvdE5vdUZad0lNak16YmE3VHkrS3pEZGUwSnFMbSszbVlaZFZNaUlqSXRuU0Z5bnhuWWhPeDQrQnBPRG5JWUc5bmg3T3hpY2pNSzhLYks1ZGhiRlJrZytlZXVCU1AxUjl0YkpWNXZMN2lIbnk0YVNjaXc0UHc1c3BsdUhvOUhXdlhiMGRxVmg1NmgvcWpSNkF2M0YyZG9WSnI0T1h1QXFIQVVMVk1wOWRCcTlWRG85V2lTcVZHbFVvTm9WQ0E1YmZQYU5ZOHlzdkxXK1hyYVU5Y09TRWlJaUtpVGtFa0ZPRmtkRHgwT3NObjc4Nk85bGcwZFJUR0RPN1Q2TGs5Z256eHo0Y1h0OG84K29RRndOdTlHeFpQSFZYOU9oRGZ2cjRTNStPU2NPekNWV1RrRmlJbU1SWGxsUW9vcWxUUWFIVFE2clRHNXZBaW9RQWlrUWhpa1FpVGhuZXR2Qk91bkJDUkNhNmNFQkYxVGwxaDVhUTJyVTdYNGo0cUxaR2FtWWNRZjIrcjNSK3d6WlVUNi8zRWlJaUlpSWphaURVREV3QldEMHhzRllNVElpSWlJaUxxRUJpY0VCRVJFUkZSaDJDVHdVbFBKeGRyVDRHb1UrTGZMU0tpemt1bjAxbDdDdFNPYlBYbmJaUEJTYWhEMTByb0ltb3YvTHRGUk5SNWFiVmFhMCtCMnBHdC9yeHRNamlaNHVrTElRVFduZ1pScHlLRUFOTzgvS3c5RFNJaWFpTXFsUXA2dmMwVmFhVm0wT3YxVUtsVTFwNUdzOWhrY05MRDBRVlR2ZmtRUmRTYVpuVVBRQmhYVG9pSU9pMmRUZ2ROSXgzUXFYUFFhRFRjMXRYZWx2cUh3Vmtzc2ZZMGlEb0ZkNGtVUy8zRHJEME5JaUpxWTBxbDBtWWZXc2t5T3AwT1NxWFMydE5vTnB0c3dsaWpRcXZCWnlsWGNhWTQzOXBUSWJKWmt6eDk4V0JRVHppS3hOYWVDaEVSdFJPWlRBYUpoQi95ZGpZYWpRWUtoY0xhMDJnUm13NU9haHd1ek1HRmtnS2tLK1M0b1pCYmV6cEVIVjZJZ3hQNk9MbGlySWNQZWp1NVduczZSRVJrQlJLSkJDS1JDRUtoRUNLUnlOclRvV2JTYXJYUTZYVFFhclZRcTlYV25rNkxkWXJnaERxMjQ4ZVBJekF3RUVGQlFkYWVDaEVSRVJGMVlEYWJjMEpFUkVSRVJKMExneE1pSWlJaUl1b1FHSndRRVJFUkVWR0h3T0NFaUlpSWlJZzZCQVluUkVSRVJFVFVJVEE0SVNJaUlpS2lEb0hCQ1JFUkVSRVJkUWdNVG9pSWlJaUlxRU5nY0VKRVJFUkVSQjBDZ3hNaUlpSWlJdW9RR0p3UUVSRVJFVkdId09DRWlJaUlpSWc2QkFZblJFUkVSRVRVSVRBNElTSWlJaUtpRG9IQkNSRVJFUkVSZFFnTVRvaUlpSWlJcUVOZ2NFSkVSRVJFUkIwQ2d4TWlJaUlpSXVvUUdKd1FFUkVSRVZHSHdPQ0VpSWlJaUlnNkJBWW5SRVJFUkVUVUlUQTRJU0lpSWlLaURvSEJDUkVSRVJFUmRRZ01Ub2lJaUlpSXFFTmdjRUpFUkVSRVJCMENneE1pSWlJaUl1b1FHSndRRVJFUkVWR0h3T0NFaUlpSWlJZzZCQVluUkVSRVJFVFVJVEE0SVNJaUlpS2lEb0hCQ1JFUkVSRVJkUWdNVG9pSWlJaUlxRU5nY0VKRVJFUkVSQjBDZ3hNaUlpSWlJdW9RR0p3UUVSRVJFVkdId09DRWlJaUlpSWc2QkFZblJFUkVSRVRVSVRBNElTSWlJaUtpRG9IQkNSRVJFUkVSZFFnTVRvaUlpSWlJcUVOZ2NFSkVSRVJFUkIwQ2d4TWlJaUlpSXVvUUdKd1FFUkVSRVZHSHdPQ0VpSWlJaUlnNkJMRzFKMEJFUkVSRTdVOGlrVUFrRWtFb0ZFSWtFbGw3T3RSTVdxMFdPcDBPV3EwV2FyWGEydE5wTVFZblJFUkVSRjJJUUNDQVRDYURXTXpId001QUpCSkJKQklaZzAybFVtbnRLYlVJLzFRU0VSRVJkUkVpa1FneW1ReENJWGYyZDBhMUF4U3RWbXZ0NlRRTC8yUVNFUkVSZFJFU2lZU0JTU2NuRkFvaGtVaXNQWTFtNDU5T0lpSWlvaTVBSXBIWTlFTXJXYzZXZjlZTVRvaUlpSWk2QUZ0OVdLWG1zZFdmTjRNVElpSWlvaTVBSUJCWWV3clVqbXoxNTgzZ2hJaUlpS2dMc05XSFZXb2VXLzE1TXpnaElpSWk2Z0pzOVdHVm1zZFdmOTRNVG9pSWlJaUlMSEFxT2dFcXRjYmEwK2pVMk9lRWlJaUlpR3hhWGxGcHM4NFRpWVR3Y0hXMmFPeUpTL0ZZL2RGRzNEdDNFaDVaTk0yaWMwNUZKNkNzVWxIbmZhbFloRkVEZXlNcFBhZlJhN2c2T1NDZ3U0ZEY5K3NNR0p3UUVSRVJVYjEwT2ozK09Ia1J2eDI3Z0J2WmVaQXJxdERkb3h2R1JVWGlycG5qNE9MazBLVHJaZWNYNGUxdmYwYmY4RUE4dG1SbXE4eHh5WE5ybTNXZXY3Y0h0cXg5enFLeG93ZjFSdC93UUd6ZGV3VFRSdzFDa0s5WG8rZXMzN0VmeFdVVjhPaDJNd0FxcTZoRXVWeUJULy8xT0o1ODQvTkdyekZqekdDODhNZ1NpK2JZR1RBNElTSWlJcUo2eVJWS3ZQM04vOUF6MkE5REkzdEFxOVBoVW53S051ODVncjh1eE9HcmwxZkFYaVp0OURvRnhXWFl0dThZZGh3OEJaVmFnNzdoZ2EwMnh6ZFdMck40YkhaK01iN2QvZ2VVS2pXR1JJWTM2VDVQM0hrYnZ0dXhIenFkM3VKekZrd2VpWHRtVHpDK1BuQXFHaDl1Mm9WZ1h5OGMrT1lONC9zLy8za2NHM2Nmd3M2UFh6UTVYMmlqdVNQTnhlQ0VpSWlJaU9wbEo1VmczYjhlUjk4ZVFjYjNxbFJxckhqclMxeEx5OExSQzFjd1kvVGdCcS94OFpaZnNlUEFLV2gxT3ZRSzhVZENhbWFyem5GY1ZLUkY0dzZmdll3TnV3NUFEK0Q1QnhaaXpvUmhKc2ZYNzlpUGJiOGZhL1E2ajYxWlYrK3g1WXVuWS9HMDBjYlh5Ums1T0hBcTJ2ZzZOdm1HOGYvRm9wdnAzOWtGeFFqMDhUUjVyeXRpY0VKRVJFUkU5WkpLeENhQkNXQUlXTVlPN29OcmFWa29sOWZOcWJoVldsWWVCdlVPdy8zeko2TzR0Qnl2ck52YVZ0TTFxMHFseG1jLzdNWE9RNmNSNU91RlY1OVlpdkJBbnpyakJ2UU1nUUQxcjFUc1BIUWFBREIvMG9oNngvUUs5VGQ1ZlRreEZWbDVoY2JYWlJXVnh2OC9keVVKUjg3RkFnRE9Ya21DQU1CL051d3dIdThmRVlMcG93WTEvTVYxTWd4T2lJaUlpS2pKMG5NS0FBQzlRdndiR1FtODhiZGx4cTFmaDg5ZWJ0TjUzU285cHdDdmZyNFZTVGV5TVgzVUlEeDczNEo2dDZFTjdkc0RRL3YycVBkYXh5N0VBUUFlWERERjR2dlh0NjBMQUpKdVpPUDA1VVRjT1hNc1F2eTlUYzc3NDhRbGFMVTZCaWRFUkVSRVJPWW9xMVRJTFN6QjNtUG5zZjlVTk9aTkhJNytQWU1iUGMrU25KUzJVRmhhamtkZit4UjZuUjZySGxxRTJlT0d0dnNjMXUvWWo0MjdEeGxmYTdVNjJOdEpqSys3T1R0aThkVFJTTXZLdy9MWDErSEg5MWJCMWNrQmNjbnA3VDdYam9EQkNSRVJFUkUxS0MwN0gvZTk4SUh4dFp1TEUxNTU0aTVNSGo3QWlyTnFuRUpSQllWU2hRZm1UN0ZLWUNJV2k3QmcwZ2hNcTdYNmNUNHVHZHNQbkt3elZxdlRRVm1sQXZTV0o5dDNSZ3hPaUlpSWlLaEJ6ZzcyV0RobEpCUktGZktMU3hHVG1JWTN2L29ScVZsNWVHRGVGQWlGMXFrb3RXSFh3UWFQMStURFhMNlcxdUJZTnhjbnpKczR2RlhuVmxwUmliZWZ1cmZPKzNQR0Q4V2M4VVByNU9yb3FvTVNXKzNzM2xvWW5CQVJkV0hsNWVYSXpTK0FRcUdBVXFXQm94My9XU0M2VllWU0RYczdDZXp0N2RIZHl4UE96cFkxN1dzUEdSa1p5TWpJZ0Z3dVIxNWVYb05qbHk5ZjN1ejd1THM2NFpsbDg0eXZpMG9yOE9xNkxkaXc4eUJjSFIxTXFsTzFweTE3anpZOG9QcUJQem94QlZkcVZjbTZWWWlmdHpFNFdmbjJWMGhNeXpJN3JrcWxCZ0RNZVB4VnM4Y2pndjN3eVdyRDkzbngzOStCV2xOL04va1FmMi9NR2pQRStGcWhWQUVBSEdSMjlaN1RGZkJmSVNLaUx1cGFjZ3BpazIvZ1VtSTZzZ3BMa1YxWVp1MHBFWFZZdmg0dThQTndSVlN2SUVTR0JhSm5lS2hWNTZOV3F4RVRFNFBFeEVRNE9qckN3Y0VCL2ZyMWE3Zjd1N3M2WWRXRGkzRFA2dmV4OC9BWnF3VW4rNzR3SHlUVXlNZ3B3RDJyMzhkOWN5Zmgvbm1UTGJybXpMRlI5U2JGN3poNENvQWh5ZDBjVHpjWDQvOS90K1lwNDJvSUFMeS9jU2Q4UGQydzlMYnhBQUNKV0lTajU2NFlqMmNYRk1QWjBSNWlzY2lpZVhaV0RFNklpTG9ZblU2UDB4ZWljZmhpQW81ZnZtN3Q2UkRaaE96Q01tUVhsdUY4WWpyR0R3akR1Skl5akJnOHdHcmJtWTRlUFlxOHZEejA2OWNQL2Z2M3Q4b2NBbnc4SVpXSWtWdFlZcFg3dDVXR2NsTnFnZ2xMQXAxQUgwKzhzbTRyeENJaFhucnNUc2lrRWpnNzJpTzRuczd5RitLUzRlUHBCcjFlMzZXM2RqRTRJU0xxWXE1ZHY0NURGK0p4SWpiRjJsTWhza2xIWTY1REI4RGQxUm05ZW9TMSsvMFRFaEtRbDVlSGNlUEdJU0Fnb04zdlh5T25vQmdxdGFiZWgyMHk5RFFKQytodWZMMTkvd25zT253R0FEQnJiQlR1bWpVZUF5SkNrRnRZZ2tObllxQlVxZkhjZSt2eHo0ZHZ4N0k1RTd0Y2QzZ0E2Tm90S0ltSXVwaVNraExFSnQxZ1lFTFVRc2RpcmlNdStRYkt5c3JiL2Q0WExseUF2NzkvdXdVbXZ4MDdqNXlDWXBQM0tpcVYrTStHblFDQTZiVzZ3K3YxZXZ4MjdEd3V4VGYvZDh5NUswbjQ0K1NsWnAvZmthVG5GQmo3d1FEQW1NRjk4TnFUUy9IYWswc3hmOUlJK0hoMGc2ZWJDMVovdEJHZWJpNVk5K0lUS0NndXcwTXZmNHkwckR3RSszazNjUFhPaVNzblJFUmRTRlp1UG1LU01xMDlEYUpPSVRvcEU3MUMvQkhwMG40SjhzWEZoaUFoTEt6OVZtek9YVW5DdjcvN0JmMGpRaERRM1FPbDVYTEVKS2FpdEtJU3cvdEY0TTZaWTQxalQ4Y2s0cDF2ZjRaRUxNYXZuNzRJbVYzVCtwdklGVXFzZXYrLzBPcDA4SEIxd3BESStoc2lkblFGSldYSUx5NUZVV201c2M5SmR3ODNqQnpRQzRDaG10Zm1QVWV3WmU5Uk9EdmE0NzNuSGtSQWR3OTg5Y29Ldkw5eEoxNVp0eFVMcDZUZ2IzZk43bEo1S0F4T2lJaTZFTFZLaGF6Q1VtdFBnNmhUeUNvb2hWcWxhdGQ3bHBRWThqdmMzTnphN1o2THA0NkdWcWZEMWVzWnVKSjBBeEt4Q0tIKzNuaDQwVFRNblREY0pPOG0yTThMbnQxY0VPampDVHVwcElHcm1tZHZaNGZJOEVEa0ZwWWcwS2ZsMjhYS3FzdjFpa1dOUDl6cmRQb0dxMnNCZ0I2R0JQZWFxbDMxa1lqRk9IVG1NbVJTQ2Q1ODZsNjg4UEgzME92MUNQTDFOSTdadnY4a051MDVqRG5qaCtHUlJkUGc3R2dQQUpEWlNmSENvMHZRSThnWHB5OG5RcVBWZHFuZ1JKQ1ptZG0xTzcxUW16dCsvRGdDQXdNUkZCUms3YWtRZFhtbnoxL0NtZzIvV1hzYVJKM0dTL2ZmaGhGREJyYmIvUzVmdm96WTJGZ3NYYnEweWVkMnBCTEliZVZNYkNKMkhEd05Kd2NaN08zc2NEWTJFWmw1UlhoejVUS01qWXBzOE53VGwrS3grcU9OclRLUDExZmNndzgzN1VSa2VCRGVYTGtNVjYrblkrMzY3VWpOeWtQdlVILzBDUFNGdTZzelZHb052TnhkSUJRWU1pMTBlaDIwV2owMFdpMnFWR3BVcWRRUUNnVllmdnVNWnMyanZMejl0eDIyRkZkT2lJaTZFR2Y3cG0yeElLS0dPZHMzZlhXQTJvNUlLTUxKNkhqb2RJYlAzcDBkN2JGbzZpaU1HZHluMFhON0JQbmludzh2YnBWNTlBa0xnTGQ3Tnl5ZU9xcjZkU0MrZlgwbHpzY2w0ZGlGcThqSUxVUk1ZaXJLS3hWUVZLbWcwZWlnMVdtTnplRkZRZ0ZFSWhIRUloRW1EYmRPTlRacllYQkNSRVJFUkozQ2tNaHdIUHIyVFFDQVZxZURTR2g1N1NkdmQxZk1HanVrOFlFV1d2M3c3UWp4djVuUUxoSUtNYnhmQkliM2kyaTFlM1JHck5aRlJFUkVSSjFPVXdLVHRsQTdNQ0hMTVRnaElpSWlJcUlPZ2NFSkVSRVJVUmVnMCttc1BRVnFSN2I2ODJad1FrUkVSTlFGYUxWYWEwK0IycEd0L3J3Wm5CQVJFUkYxQVNxVkNubzlPMGgwQlhxOUhxcDI3c0hUV2hpY0VCRVJFWFVCT3AwT21rYWFERkxub05Gb3VLMkxpSWlJaURvMnBWSnBzdyt0WkJtZFRnZWxVbW50YVRRYmd4TWlJaUtpTGtRdWwwT3RWbHQ3R3RRR05Cb041SEs1dGFmUkltekNTRVJFUk5URktKVkthTFZhaUVRaUNJVkNpRVFpYTArSm1rbXIxVUtuMDBHcjFYYUtvSlBCQ1JFUkVWRVhwRmFyTzhYRExIVXUzTlpGUkVSRVJFUWRBb01USWlJaUlpTHFFQmljRUJFUkVSRlJoOERnaE5xY1dDeG1YWFVpYWxjeXFRU3VUZzZRMlVtTjcwbkVyWjltS1pXSVlTK1RRaVRrUDZkRVJLMkJ2MDJwelluRllpYmNFVkc3V2pKakxIWjk4aUllV3pJREFPRHE3SWlOYnoyRHArNmVBd2VaWGF2ZDU5VW5sK0wzejEvRnVDRjlXKzJhdGtZa0ZFSXFFYmZhZjIwUlJCS1I3ZUJ2QUdwempvNk9xS2lvc1BZMGlLZ0xVVmFwQUFBQ0NBQUFUdloya0ZjcXNYamFhSXdiMGhjZmI5Nk52eTdFdGZnK05Tc21yZG5VN3YzbkgwS292MCt6enYzaDk3K3c3ZmUvaks5N0JQcmlxMWRYdEhoT3BlV1ZXUGpNVzJhUFBiQmdDdTZiTzZuRjk2aFJWRnBSNTE1UmZjS05nV1pyeUM4dXc0dWZiR3ExNnhGUjYyRndRbTNPemMwTmhZV0ZVQ3FWa01sazFwNE9FYlVDa1ZDSVNjTUhZT0t3Zm9nSTlvTzdxeE8wT2oxeUM0cHhKdllhdHYxK0RQbkZwVmFiWDVYS3NGb3JFaG1DaDh5OElqeit4dWQ0Wk5FMDNEbGpITjVZdVF6UC92dGJuSTlMQmdESTdLUzRiZXlRUnE4clZ5aXg3OFJGNDJ1QndCRDhhTFdXQlNmdlAvOXdnMXZBanB5TFJVV2xFcVVWZFp1b0JmcDRRU3dTSXFlZ0dJcnE0T3RXTlYvM3pRa2FmbFk2blI1WitVVVd6YkUycVVRTWIzZFg0L2V4SWRFSktjaklMV3p5UFl3RXdPeHhRODBlY25hMFIrL1FnT1pmK3haT0RpMllKeEcxS1FZbjFPYmMzZDBCQUZsWldRZ0xDN1B5Yklpb05TeVpNUVpQM0RITDVEMEpnR0EvYndUN2VXUFcyQ0Y0NGVQdkVaMlFZcFg1MVR5OFM4UTNHOHRwTkZwODhlUHZPQldUaUtqZVljYkFCQUNjSGV6eDlMSzVqVjQzcDZEWUpEZ1JWemV1MDJpMUZzMXJVTy9RQm9PVHBQUnN2UHpabGpydnk2UVM3Rm4zQ2dEZzJmZldJN09KUVVCNXBRTDMvUE0vVFRvSEFIcUhCdURMbDUrMGFPemV2ODdqOStNWG1ueVBHaUtoc043ZzVQakZPTXhlc2FiWjE3NVZhNjUwRVZIclluQkNiVTRpa2NEVDB4TTVPVGtJREF5RVJDS3g5cFNJcUlXRUFnRk9SaWRnOTVFemlFdE9oNkpLQmM5dXpwZ3lZaUNXelprSUp3Y1pYbjFpS1phdStqZVV0MzZhMzB5THBvekN2RW5ETFJwYmsxY3lMaXF5M2svY3h3ODE1SWw4K2RQdmlFbE13OGJkaDR6SHVydDN3NHd4ZzFGU0xzZXV3MmVNNzVmTEZTYlhFRmV2S0ZnYW5OejI1T3VvWG16QmszZmVobmtUaCtNL0czYmd6MU9YQUFCcWpmbnJSSVQ0UXl3U29xQ2tyTW1CU1dlZzBlcFFVYWxvZkNBUjJUd0dKOVF1d3NMQ1VGUlVoTGk0T1BUdjN4OUNWclloc21rN0RwN0dscjFIVGQ3THlDM0VobDBIb1ZTcDhlU2RzK0R1Nm9UQmZjSndNanFoVmU3cDV1cUVVUC91VFRySHljRWVUZzcyalk2Uks1VDRkdnVmeHZmNjl3ekdqREdEVVZ4V1lmTCtRd3VtWXZNN3p4bGZlN201QUFCZWVHUkpnMEhZUzU5dXh2V01IR011REhBem9GR3BOVkFvelcvVHFoRVpIZ2dBaUk2M3prcVVKWjUvY0JHZXUzK0J0YWRCUkRhT3dRbTFDNGxFZ3A0OWV5SWhJUUZYcmx4QlpHUWtSQ0pSNHljU1VZZFVxYXlxOTlpcG1BUThlYWRoeTVkekk0RkJjNnpmc1IrYmRoOXVjTXpBWHFINFlOWER1QmgvSGMvOWUzMkRZN1ZOMk9MVHpjVVJBZDA5NnJ6dldSMmsxS2RtdGNRU293YjJ3Z1B6cDVpODUrUHBCZ0FZMkR1MDNtMVc3Mi9jaVlUVVRNdHYxTXFTYm1RaHQ3Q2tCVmNRWU1MUXJsdjFqSWdNR0p4UXUvSDA5RVJWVlJWU1UxTVJIUjJOdm4zN3dzNnU5VXA2RWxISElLejFKSjZaMS9wYmtQUTZmYU1CUlUzd1pHOG5iVkx3MFpoUHR1ekI1ei8rWm56OTJRdVBJenpRQjQrOXZnNXAyWGwxeG4vNzJrcjRlM3RBcGJhODE1T3JreU42aHdaQW85R2FiUE5TS0ZWd2xNbmc2R3RhV0VRcUZVTWtGTUsrZ1JMSmpqSTd2UFBNL1JiUHdYaWV2ZVcvbzM4NWNLcE96c25ZcUVnTTc5Y1RQKzgvaWJRczArL1B4R0g5RWRVbkREc09uc2IxakJ3SUJBSTh0SEFxRkEwRXZrVFUrVEU0b1hibDcrOFBrVWlFNU9Sa1hMeDRFUUVCQWZEejgrTTJMNkpPWk83RVlRQ0FsTXhjWEUzSnNNb2NhdklUSE8zclZnZ1VpNFRvNXV5RWdwS3lKbDlYcmRHZ2Rwd2hsUmorR1MyWFY1cmRtbFdUTUY5ZkxrbERkaDA1ZzQ4MjdXNTAzSnNybDJGc1ZHU0RZOFJpRVVZTjdOWGtPYlJVWkZnZzVrOGFnZU1YcjlZSlR2cjNETWI4U1NOd01qb2Uxek55b05mclRiYlFBWWJHbVdKeDIvNzcwTmlXT2lKcVh3eE9xTjM1K1BoQUlwRWdKU1VGYVdscFNFOVBoNU9URTdwMTZ3Wm5aMmM0T1RsQnpDWmNSRFpES0JUQXlWNkdIa0YrbUR0eEdDWVBINEM4b2xLODhkV1AwT24wclg0L3NVZ0VlNW5VN0RHTlJnZTFSb1B5U2lVQVF3bmFXMDBkT1FqUFA3QVF2eDIvZ1BmKyswdUw1bUpmM1lHK3Z0SytOUTBGMVUxWU9hbFAzL0JBOUFvSndJWDRaS1JtMWwybGFVaHBSU1h1ZlA3ZEp0K3paNUFmUGxtOTNPTHhrNGNQd0tEZW9jYlhrV0dHWEpsRlUwZGh6T0ErSm1QNzlRZ0dBQ3lZTkJLakJ2WTJPZmIreHAwQWdIODhzQUF6eDBRMWVkNU5NVy9sR3lpdHFHelRleENSNWZnRVNGYmg0ZUVCRHc4UDVPZm5JeTh2RHlVbEpTZ3JhL3FubUVUVU5HNXVicTEyclJIOUkvRHVzdytZdkZlVFFMN3owT2syZStDN2YvNWszRDkvc3RsaiswNWN4RnRmLzRTeWlrcG9kVHE0T2psQUpCU2FiTzFhT21zOHhHSVJLaFhLRnMvRnhja0JBRkF1TjMrdG1tcGVLazNMZzVNeGd5Tnh6K3dKZUgvanppWUhKMER6VmdpYXNoMU5yOWVqZjRSaE5lUldJd2ZVdjJvejBzeUtUazF3a2x0UWdxUWIyUmJQd2RmTERZNzJNdVFXbHRTcHJGWWZiUXNENlB6OGZHemR1clZGMXlDaW14aWNrRlY1ZVhuQnk4c0xXcTBXNWVYbFVLbFVVS2xVckVGUDFFWXFLaXJhOVBwdUxrNllQbm93SkJJeHZ0OTlxRWtQdDQycDZRK1NYMXlLd3BKeWsyTXVUZzd3ODNJM1ZzUFM2L1VvTHEyQXA1c0wzRnlkVUZCcytQQmp6T0ErQ1BIM1JwVktqUjlxZFZKdkRtZEhlMGdsWXBSVlZFSmRUL0RSbWlzbkhaMU9yOGRuUCt6RlYvL2JaM3p2b1FWVGNjZU1zZmpYSjV0d1BpN0paUHhqdDgvRXdpa2o4ZkpuVzNBbU50SHNOZGZ2MkkvMU8vWmJQSWQzbjMwQUkvcEhZTU91ZzloejlGenp2cEFtY25SMGhKZVhWN3ZjQ3dEa2Nqa3FLN25TUTUwWGd4UHFFRVFpRWJwMTYyYnRhUkIxZW5GeGNhMTJyZE9YRXpIaHdSY2dGQXJnYUM5RFFIY1BqQjdVQjR1bWpNSjljeWRoZkZSZlBMWDJhNVNXMSsxMjNodzFEL3BiOWg3Rjl2MG5UWTdOSGo4VXF4NWNaTkloUGJlb0ZKNXVMdkQzY2pjR0o4dG1Ud1FBL0x6L0pJcEtXeGFvK1hzYnFuYmxGOWUvNml1cHprbXA2c1RCU1UxZWpWYXJnMGFqaGFaV2ZrMU5ybzNhVExua210VXNsVnJkcEZXZG1xMTZscTZNQUliQTFzblJ2dFgrTE5ibTRPQ0FvVVBOTjQ5c0M1Y3ZYMFpzYkd5NzNZK292VEVMbVlpSVdrU24wNk5jcnNEVjZ4bjRkdnVmZVBMTkwxQ3ByRUtJdnpkVzNIbGJxOTNIMGNGUU9jcmNnNnlkVkZMbldFWk9BUUFneU5md3FmYUN5U01SR1I2SWtuSTVOdjNhY0NsaVMvUUs4UWNBSkdmazFEdEdMQkpDcmRGQXIyOTU3bzFRYUtpQ1ptbkR4MXZaeTZSTi9xOG00YjhodGNmY2VyNUViQWhjSkJKeG5XTTFLMkZTaWNUc3Zldnp5S0pwMlBMT2M1ZzRyTDlGWDdlZmx6dld2Zmc0M252dVFZdStIaUt5THY0dEpTS2lWcFdXbFlkOXh5OWk0WlNSR0Qra0w5NzY1cWRXdWE2cm95Ry9vNlM4N29wSFRXSjZaZFhOTXJUWE13MUJRM2lnTDd6ZFhiSDg5dWtBZ00rMy9RWjVLK1NiRE80ZEJnQ0lyNmNpV2MwRGRsVUR6Um1ib3FicmZVVmwwK2Z1NnVTQTN6OS90VlhtY2F1YVhqYXZQSEZYdldQZVhMbXMzbU92cjdqYjdQdm1FdFZEL0wweGQrSndDQ0JBVGtHeFJmTXJreXVNMi82ZXUzOEIzdjdtZnhhZFIwVFd3ZUNFaUloYVhWYStvYitKdlV3S082bWtWUjdRYXhvUkZ0eVNid0xBMkFWZVh1dkJQVDdGMEpCd1lLOFErSG9hRXFWUHhTVFU2Y1ZoQ1FlWkhRYjFEa1ZBZDAvOHVPOFlaRktKc1RUdjZaZ0VzK2ZZU1F5ck9RMTFqbStLbWthUFpjMG9OS0RXYUhBNnhueGVSME9jSE94TnFtK1o0MXBkRk9EZ21SampWcXZ4US9yQ3pjVUplNDZlZzBhcmhidXJNOFpGUmFLZ3VBekhMMTIxNk43bXRzSTlkZmRjaUlSQzdEaDRxdDZnOEZZVmxRcTgvTmtXclB2WDQ1ZzVKZ3B4eWVuWWVlaTBSZWNTVWZ0amNFSkVSSzJ1SnBBb3E2aHNsY0JFSUJEQTM5c0RlcjBlR2JrRmRZN1g1Q0ZVMUZvUnVaSjBBMHFWR21FQlBnZ0w4RUZKdVJ6L3RyQjBjRTN2SlE5WFozeThlam42aGdWQ0xCWWhwN0FFUCs0N2hobGpvaUN6a3lJNVBRY1p1ZVliVGRZMFJXenM2eGVKaE9nZEdvREJ2Y1BRSzhRZnArb0pkaUtDL2FEWDY1R2Nibm4xcWhxVlNoWCs5Y21tSnAvWE96U2czbzcwTlh5OUREL3JqemYvaXVJeXc2cFd6MkEvdUxrNDRaT3R2MEtoVkVFZ0VPQ0xsNTVBUkxBL2pweTdVaWM1SGpDVUlZNE1EOFNuVy9lWXZjL1VrUU14SkRJY3hXVVYrUHJuUDgyT3FjKzF0Q3g4dW5VUG5yMXZQbGJlUFJzSnFaa1dCemRFMUw0WW5CQVJVWk80dVRoQklFQzlDZVVCM1QyTXZTbE9STWZYT1c0dmswSWlFcUdzQ1FuTlFUNmVzSmRKa1oxZlpEYm54S3Q2VmFHMC9PYXFnbHFqd2ZrclNSZ3p1QTkwT2oxZS8yS2JNVEVlTU9RaXZQalluZGgxNkRST1JzZGphTCtlNkJzV2lMNDlndEFqeUErQW9Rcll3SWdRcURVYVJDZWs0TnlWSkVqRVl0dzlld0lBWU1mQlUvWE9XVmFkQjZPc01nMU9KR0l4K29RRklNd0xucy9SQUFBV3MwbEVRVlRmQndEdy9BTUxJUkFZOGtsME9qM09tWGx3N3hzZUNDODNWeVNuNXpUcCs5YldKR0l4L0wwOW9ORm9qWUdKT1hxOUh2Lys3eTlZOTYvSDhkSmpkK0RwZDc1R1duWStBRU9aNFVjV1RVUFBZTVAzL0dSMFBNN0hKWnVjNytKb2p4VjN6UVpnMkpaWDAyU3pLWFllT28zQnZjTXdhWGgvdlB6NG5YajAxYzlhWlhzZkViVXVCaWRFUk5Ra3ZwNXUrUGR6RCtEWEkrZHc3R0ljVXJQeW9OWHE0T1BwaHJHRCsrQ09HV1BoYUM5RFdVVWwxdjlpV2dZMkl0Z1BINng2QkRJN0tkWjh1UTJIejE2MjZKNVJrZUVBZ012WDBpQVFDRXdTekgyOTNERXd3ckQxcUhaeStvaitFUmpXcnljQW9MeFNnWVJVMDAvS2czeTkwRGM4RU9VVmxTZ29LY1BMajkxcFBLYlg2M0V0TFF2bjRwSndJZTQ2WWhKVGpOdXpIcjlqSm53OHVxR2dwS3pCTFdJeU85TnRYVUcrWHZqblE0dlJNOWpQSkRGYnA5Y2pNU1VEbHhKU2NESCtPanhkWGVwYzYrRkYwd0FBd2I1ZWVPcWVPZGl3NjFDYlZKNXFxb2hnWDRqRklpU24xMThVb0ViU2pXeDg4UDB1L1BQaHhmaDQ5WEo4L2ZNZm1EMXVLQ0xERFkwYUUxSXpzZVBnS2NRbTNhaHo3alAzem9lN3F4UE94bDdEdmhNWG16M2Y5emJzUUovd1FQaDdlK0RaKytaaHpaYy9OdnRhUk5RMkdKd1FFVkdUNktHSGs0TTk3cG8xRG5mTkdtZDJURlorRVY3NWJBdHlDMHRNM2gvYXR3ZWNIR1FBZ0hGUmZTd09Uc1pGUlFJQXpzVWx3Y1hSSHRzL1dJMmlzZ29vcTFUbzd0RU5kbElKemwxSk1qNndEK3ZYRTJ2K2RnK2tFakhrQ2lWY25SeHcvN3dwK095SG0xdUdnbnc5QVFCcDJYbTRmQzBOT1lVbGlFNUl3Wm5MaVRoM0pRa2xaaDcrUnd5SXdKMHpERi96SjF2Mk5Oakh4VUZtK0RwcmVxOFVGSmVoVjJnQVJFSUJrbTVrNDhMVlpGeTRtb3lZeERTVFQvQmRITzJSbkpGalhJbFlmdnNNREluc1llaW5vdFZpOGRUUm1ERTZDbHYySHNILy9qeUJkZHQrdy9lL0hzYU42cFdJOWpTaXZ5SHZKam94eGFMeHZ4MDdEMGQ3TzZ5OGV3NmVmMkFoQU9EUGs1ZXdmZjlKeEYxUE4zdk9sQkVETUdYRUFKVExGVmk3Zm51TDVsdFJxY0NiWC8ySWovN3ZVVXdkT1Foblk1T2FsWU5FUkcySHdRa1JFVFZKZkVvbVh2NXNDNmFNR0lDSVlEOTRkSE9CVUNoRXVid1NTVGV5OGRlRk9Pdzdmc0ZzSXZqaHM3RzRiZHhRT05qYllkZmhzeGJkejkvYkhWRjl3cUhXYUhEaVVqeks1UW9VbDFmQTI5MFZBS0RSNm5BbU5oSHZyamZrazh3WVBSalAzYjhBZGxJSmZ2N3pCSDQvZmdHZnYvUWtsa3dmalV2eDE0MEoyU0YrM1FFQWlXbFpxRktwY2VjLzNtMXdIZ01pUXZENmszZERLQlRnNEptWVJnT3JFSDl2QUVCZWtTRkFxMVJXNFo4ZmJrQmlXbGFEcXg1bGNnWEtVaklnczVOaTFZT0xNSHY4VUdpME9yejU5VStJVFVyRGd3dW1ZdUdVa1ZoKyt3d3NtRHdTNjdidHhhRXpEYy9GMFY3V2FPNklPVFZWME9vemRkUkFBTURaMkdzTmpoTUtCUmdZRVlwaC9YcmlxLy90UTBGSk9mNzUwR0xZeTZUb0ZlS1BRRjlQWE0vSXFmTm54dGZMSGMvZXR3QUE4T0dtWGNndkxyVnN2ZzFVYm81SlRNWFczNDdpbnRrVGNPL2NTZGgvNmhJMFdqYitKZW9vR0p3UUVWR1Q2UFY2SERrWGl5UG5tdDRJTGl1L0NNdFd2OStrY3g2WVB3VUNnUUFIejF3MlZvTzY4eC8vaHIxTUNyRkloSXBLQlRSYUhjUmlFZjUrN3p3c21Ed1NBUERqdnVQR2xaTHZkdXpIbzR1bjQ3VVZTN0Z4MXlGY1Rja3dyc1pjU1RiL2lYMXQwMGNOd3ZNUExvSlVJc2JWNitsNDU5dWZqY2NNU2RweWxKYkxVYVhXUUtQVm9tZVFMNVpXcnlvbHBtWVp4emIyRUY5ajh2QUJlSGpSTkFSMDkwQ1ZTbzIxMzIwM0pzcC9zdVZYN1AzckhKNWVOZzhESTBMdzZoTkxNV3ZzRUh5MGFUY3k4OHduNTR1cmsrNWIwK1RoQStEdjdZRzhvdEk2U2Z6UzZvYVpJd2Ywd3JCK1BURjJVQis0T2p1aW9sS0JyLzYzRDRmUFhrWkNhaWFlV1RZWEl3ZjB3Z3VQTE1IVDk4ekYyZGhydUhEMU9oSlNNNUdXblFlcFdJUzhvaEtjanl2QS9sUFJ4dXRMeEdJTTdoMEd1VUlCdWJJS1ZTb05Jc01DRUJrZUJBQW9MSzFiMGEyMjlUdjJRNlBSNHNjL2pqTXdJZXBnR0p3UUVWR0hGZWpqaWVtakIwT2oxZUg3M1llTTcydDF1anI5UGdaR2hHRHV4T0hRYUxUNFpPc2VrMlQxVGI4ZWhrZ294RU1McHhyek53QkRIa1IyZmxHOTkzZDFjc0N6OTgwM052eUxUVXJEUHovY2FGS0JhL1VqdDhQTHpkWHMrY1ZsRlJiblNMZzQybVBhNk1HWU4yRzRjZFVsSlRNWGIzejVJNUp1cWRDVm5KNkRwOTcrQ291bWpNSmpTMlpnUlA4SWZMZm1LZnhud3c2ejl5dXRxTVNkenplOE1tUk96eUEvZkxKNmVaMzNoVUlCSHJ0akpnQkRVUUNkN3VaU2hidXJFd0s2ZXdBQVhuMWlLUUREeit0OFhESU9uTDRaWUdUbkYrSC9QdGlBZ1JFaFdIcmJCQXp2M3hNVGgvWEh4R0g5b2RQcDhjemFyeEdkbUlySFhsOVhwM21pVnFmRm0wOHRNOXRVc2F5aUVuSEpkZk5XYXROb3RGaS9ZMytEWTRqSU9oaWNFQkZSaDVXZVU0QjlKeTZpb0xnTTZUbDFTd2pYZGo0dUdXOTgrU1B5aWtvUm01Ulc1L2lHWFFjUm41S0JwYmVOUjFpQUR6SnlDaG90TFZ5bFVzUGQxUm1BSVYvaWcrOTMxU2tOSEorU0NUZG5KNGlydTZFRGhrNzFjZGR2NEtOTnV5MnVDRFY1eEVBOGRmY2NBRUJlVVNtKzMzMEl2eDQ5YS9MZ2Y2dnRCMDdpOU9VRXZQRG9Fb1Q2ZHpmN2RkZWVVMVBWbDFPajArbXg2OUJwekprd0RELzljZHprbUZBZ1JKVmFBenVwQk9mamtuSG83R1g4ZGY1S25ZYUtOYUlUVXhHZG1BbzNGeWVNSDlJWGczdUhJU1V6RjlHSnFjWTUzRG9QblU2UEd6bjU2UEgvN2QxN1dGVjF2c2Z4ejc1eEVSQ0ppNElpQ0Y0U0w2azVwcWFXcVYybXN0THBLUityVTFQWmJlbzU1L1JNWjZ6T2RKK21PZFZNbDlHT1Q1ZlJhYnJNTStPUnBxelQwVXpIOFpZNEtvaEdXS2lCU2lnQ0FwdTlXV3VmUDlDZHBNQjJpK3kxMmUvWFg2eTFmMnY5dnJEUVozMVk2L2Y3WmFiNzk3bWJQQ3JkdDE4TDMvL0VVak9hQVRnOXR2THk4bmJlekFRQWRDZkZ4Y1Y2NkxYOFVKZHhXbUtpWEdvMmpKQzlmcE1ZMzBONXVabGF2KzNVNjQrY3lPbXd5MmF6cTlrd1dzMG9GcWc3WnMzUWwyWGwrc2ZXbmUyR2toK3kyV3pLeWtoVldYbmxhZmQ1SnJMU1UvMVRBcDlvK01BczFUVTBhay9GMmEvSFpyUEpadE5wL2J3NjAyL3V2a1o1ZVhsZDFsOWhZYUdLaW9vMFo4NmNMdXNUNkVvOE9RRUFXRnBucmJBZXJKcWpEUUVGRTBuSEFsVHdJZXIxcGFlM3VPQnhQcCt2eTRPSnBGTUdFMG50UHNIcGJENmZUMEhrUUVoeXVWeHlPQnl5MisxeU9Cd2RId0JMTWd4RHBtbktNQXg1dmFIOS83SXpFRTRBQUFBaWlNMW1VMHhNakp4T2JnTzdBNGZESVlmRDRRK2JibmQ0THk3S2J5VUFBRUNFY0RnY2lvbUprZDF1RDNVcE9BdE9EQ2lHWVlTNm5LRHdtd2tBQUJBaFhDNFh3YVNiczl2dGNybGNvUzRqYVB4MkFnQUFSQUNYeXhYV042MElYRGhmYThJSkFBQkFCQWpYbTFVRUoxeXZOK0VFQUFBZ0F0aHN0bENYZ0M0VXJ0ZWJjQUlBQUJBQnd2Vm1GY0VKMSt0Tk9BRUFBSWdBNFhxeml1Q0U2L1VtbkFBQUFBQUIyTER0UzNtOHphRXVvMXRqblJNQUFBQ0V0Y3JETlVFZDUzRFlsWnlZRUZEYmRWdDNhZjVMUzNUejFWTjF4NndaQVIyellkdVhxbTFvUEdsL2xOT2hDZWVkcTlKOUJ6bzhSMko4RC9Ycm5SeFFmOTBCNFFRQUlraGRveWZVSlFEZFNpVDhtekpObno1ZC8wOTl2SGFMOXU2dlZIMWprM29uOTlMa01YbTY4ZkxKNmhuZm84TnpOTG85ZXUrVHYydmx4bTA2VUhWRTBWRk9EY251cDdsWFR0SDVlUVBQdU1ickgzd3VxT1A2cGlYcm5lY2VES2p0eEZIbmFsaHVwdDVkdmxxWFRoaWwvdW1wSFI3ejVySVZxcTQ5cXVSZTN3ZWcycU1OcXF0djFLdVAzSzE3bjE3WTRUa3V1M0MwSHI3aitvQnE3QTRJSndBUVFXS2pvNVNlM0ZQN0Q5V0d1aFFnN0dVa0p5b3VOanJVWlp4MTlZMXVQZnY2WHpRb0swTmo4d2JLTUUxdDNmV04vdlRSYXYxOVM3RVcvZkkreGNaRXRYbTh6K2ZUZmI5NlRidjNIZERRbkg2NlpOd0lIVHhjbzRMaVVoVVVsK3JoTzY3WFpSZU9QcU1hbjc3L3BvRGI3dit1V204cy9WUnVqMWZuNStXZVZqLzMzUEJqdmJWc2hVelRGL0F4MTE0eVhuT3Z2TWkvdlhMRE52M3U3UStVbFo2cWxhOC83ZC8vMS8vN2g1YjhiWlh5WDM2MDFmSDJNQjA3RWl6Q0NRQkVrSmpZR0dVa0p4Sk9nRTZRa1pLb3VCNGRQelVJZDlGUkxpMTQ1RzRORzlqZnY2L0o0OVY5di9wdmZiV25RbXUyN05CbEU5c09GNGJwVTVQSHE0V1AzcU84M0V6Ly9rMUZKZnFQM3k3V0srOStxR2tYakpUVDZRaTZ4c2xqOGdKcTkva1hoVnI4d1VyNUpQMzgxdXQwMVVVL2F2WDVtOHRXNlAxUDFuWjRucnVlV3REbVovTm1YNnJaTXliNnQzZC9lMEFyTjJ6emJ4ZnQzdXYvMnVuNGZ2ajMvcXBxWmZaSmFiVXZFaEZPQUNDQ3BLZWxhdnp3SEJXVTdBdDFLVURZR3o4OFI2a3BYVHNXb0hmdjNpb3FLbEpsWmFYUzB0SzZwTThvbDdOVk1KRmFBc3VrMFVQMTFaNEsxZFdmUEtiaVJBNjdUUXNldVZ1SkNYR3Q5bzhiUGxpamh1Um95ODdkMnJQL08rVm05dW4wMm85cjhuajErL2VXSzMvVlJ2VlBUOVhqOTh3NVpYOGpCMlhMcHJhZlZPU3YyaWhKdW1icUJXMjJHVEtnYjZ2dHdwSXlWVlFlOG0vWEhtM3dmNzE1UjZsV2J5NlNKSDJ4bzFRMlNTOHNYdWIvZk1UZ2JGMDZZVlQ3MzF3M1F6Z0JnQWlTa0pDZ0lkbDlkZkdvZ2ZwOGEybW95d0hDMXRUUmd6UWt1Ni9pNCtPN3ROK2twQ1JKVW5WMWRaZUZrN2JzTzFBbFNScVMzYmZkZGphYjdhUmdjdHp4MStLaVhHZnZsblRmZ1NvOXZ2QmRsZTdkcjBzbmpOSy8zM0p0bTYraGpSMDJVR09IdFQwR1p1MldZa25TYmRkT0M3ai90bDdya3FUU3ZmdTFzYkJFTjF3K1NkbDlXMS9QVDlkdGxXR1loQk1BUVBlV2s1MmxTZWNka2FmWjBMcWliMEpkRGhCMkpvL00xY1FSZ3pRZ3EzL0hqVHVaeStWU2FtcXFDZ3NMbFpPVEk1ZkwxYVg5dTVzOE9uam9pSmF2TGRDS0RkczA4K0p4R2pFb0s2aHplWnVidGZQcmJ4VVRIYVhleWIwNnVkSVdoMnJxZE9jVHI4cG4rdlRRVDJmcHlzbGp6MG8vN1hsejJRb3QrZHNxLzdaaG1JcU4vdjY2OVVxSTArenBFN1dub2xMem5seWdQei8va0JMamU2aDRkMlErNFNhY0FFQUVHbi8rZVVydTFWUERCbVRvbnlYN1ZGRlZvNHBEd1UzRkNVU0NqT1JFWmFRa2FzemcvaHFhMjArRGNnYUVySllKRXlabytmTGxXck5tamFaTW1kSWxBV1hQL3U5MHk4Ty85VzhuOVl6WFkvZmNxRXZHalF6Nm5HOS91RnBWUjJwMTNiVHhaKzNKU1dOamt4cmRIdDE2emJTUUJCT24wNkZycDE2Z0dTYzgvU2dvM3EybEs5ZWYxTll3VGJtYlBKSXY4TUgyM1JIaEJBQWkxS0RjQWVxVGxxSmh1WmxxYkd4VVk1Tlg4VEZkKzFkWUlCelVOelVySnNxcDJOaFk5VWxMN2ZKWHVYNG9MaTVPWThlTzFlYk5tNVdmbjYrUkkwY3FLU2xKcWFrZFQyMGJySVFlc2JwdTJuZzF1ajM2cnJwRzIwdjI2SmxGZjFaWlJhVnVuVGxOZG52Z00wcVpwazl2SFh1YWtKV1JwdHV2QzJ6TmtGTlovTUZuN1g1K2ZEeE00VmQ3Mm0yYjFETmVNeThlRjNRZHAxSnp0RUhQUG5EelNmdXZtakpXVjAwWmU5SllIZk5ZS0FuWGxkMDdDK0VFQUNKWVFrS0NFaElDVzRBTWdIVU1HREJBYVdscFdyOSt2UW9LQ2dJNlp0NjhlVUgzZDA1aXZQNzFwcG4rN2NNMVIvWDRnbmUwT1A4ekpjYjFhRFU3VlhzTzF4elYwNHZlVjBIeGJvMGNuSzJuZmpaWENYR3hRZGYxenZJMTdUYzRkc08vcmVRYjdUaGhscXdmeXM1STg0ZVQrNTlkcEpJOUZhZHMxK1R4U3BJdXUvdnhVMzQrT0N0RHI4eHYrVG5QL3JkZnk5dmM5bXJ5MlgzVGRNV0Y1L3UzRzkwdGErYjBpT24rMDFPM2gzQUNBQUFRaHVMaTRqUjkrblI1dlY1VlYxZnI0TUdEWGRiM09ZbnhldWkyV1pvNy8wWGxmNzRwb0hDeVkvYytQZnJLSDFWVDE2QmJyNW1tVzJaT2xjTitadFBtL3U5cnB3NEp4MzE3b0VwejU3K29XNjZlcW4rWmVVbEE1N3g4MHBnMkI4VXYrMnlEcEpaQjdxZVNrdFRULy9WYlR6M2dmeG9pU1M4dXlWZDZTcExtL0hpS0pNbmxkR2pONWgzK3ovZFhWU3NoTHZhTXBsVHVEZ2duQUFBQVljemxjaWt0TGEzTForL3ExeWRGVVM2bkRoNDYwbUhiN1NWbCt2a0xieWtocm9kZW5uK25oZzhNYmhCOVYyaHZiTXJ4TUJGSTBNbnNrNkxIRnJ3cnA4T3UvN3pyQnNWRXVaUVFGNnVzTmxhVzMxSzhXMzFTa3VUeitTTDYxUzdDQ1FBQUFFN2JnYXBxZWJ6TmJkNXNIK2R1OHVpSmhlOHBMalpHdjMva3JyTTJNNWNWMVI1dFVFNi8zdjd0cFN2VzZZUFBOMG1TcnBnMFJqZGVNVVVqQjJmcjRLRWpXclZwdTl3ZXJ4NTgvazM5NHZhZjZLYXJMbzY0MWVFbEtiS1hvQVFBQUVDN1BsNWJvQU5WMWEzMkhXMXc2NFhGK1pLa1MwOVlIZDduOCtuanRRWGF1dXY3YWNwWEYreFExWkZhelp3NkxxQmdzbmxIcVQ1ZHY3V1RxZyt0ZlFlcS9PdkJTTktGbzRmcWlYdm42SWw3NStpYXFSZW9UM0l2cFNUMTFQeVhsaWdscWFjV1BIcVBxcXByOWROZnZxdzlGWlhLeWdqdFdqYWh3Sk1UQUFBQXRHbnpqbEw5MTF2L294R0RzOVd2ZDdKcTZ1cTF2YVJNTlVjYk5HNzRZTjF3K1NSLzI0M2JTL1RyTi80cWw5T3BEMTk5VkRIUlVTcmQyeks0Zk4zV1hXME9ORDl2Y0xadXVIeXk2aHZkZXVqRlA4Z3dUU1VueHV2OHZMWVhSTFM2cWlPMStxNjZSb2RyNnZ6cm5QUk9UdEw0a1VNa3Rjem05YWVQVnV1ZDVXdVVFQmVyNXgrOFRmMTZKMnZSWS9mcHhTWDVlbXpCdTdwdTJqZjYyWTFYUnRRNEZNSUpBQUFBMmpSNytrUVpwcW1kWDMrckhhVjc1WEk2TktCdm1tNmZOVU5YWHpTdTFUVENXUm1wU3VuVlU1bDlVaFFkMVRJMWVYMWpreVRweTdKeWZWbFdmc28rb28rdDFSSWJIYTI4M0V3ZFBIUkVtWDNPZkdyazJtUFQ5VG9kSGQvY202YXYzZG0xSk1tbmxnSHV4MmZ0YW92TDZkU3FUWVdLaVhMcG1RZHUxc012LzFFK24wLzkwMVA4YlphdVdLKzNQL3BjVjAzNWtlNllOY00vYTFsTWRKUWV2dk42RGV5ZnJvMkZKV28yaklnS0o3Ynk4dkxJWHVrRkFBQWdBa1RDdE9HYmlrcTA3TE9OaXU4Um85am9hSDFSVktMeXlzTjY1djZiTkdsTVhydkhydHU2Uy9OZld0SXBkVHg1MzF6OTd1MTg1ZVgyMXpQMzM2U2RYKy9UYzI4dVZWbEZwYzRkMEZjRE05TjFUbUtDUE41bXBaN1RVM1pieTBnTDAyZktNSHhxTmd3MWVieHE4bmhsdDlzMDd5ZVhCVlZIWFYxZHAzdy9YWWtuSndBQUFPZ1dISGFIMW0vYkpkTnMrZHQ3UWx5c1prMmZvQXRIRCszdzJJSDkwL1dMMjJkM1NoMURjL29wN1p4ZW1qMTl3ckh0VEwzeDVQMHFLQzdWMmkwNzllM0JROXBlVXFhNmhrWTFObm5VM0d6S01BMy80dkFPdTAwT2gwTk9oME5UeDQzb2xKckNCVTlPQUFBQUlrQWtQRGs1a1dHYVo3eU95cGtvSzY5VWR0L1FEbWdQeHljbnpOWUZBQUNBYmllVXdVUlN5SU5KdUNLY0FBQUFBTEFFd2drQUFFQUVNRTB6MUNXZ0M0WHI5U2FjQUFBQVJBRERNRUpkQXJwUXVGNXZ3Z2tBQUVBRThIZzg4dm1ZQnlrUytIdytlVHllVUpjUkZNSUpBQUJBQkRCTlU4MGRMREtJN3FHNXVablh1Z0FBQUdCdGJyYzdiRzlhRVJqVE5PVjJ1ME5kUnRBSUp3QUFBQkdrdnI1ZVhxODMxR1hnTEdodWJsWjlmWDJveXpnanJCQVBBQUFRWWR4dXR3ekRrTVBoa04xdWw4UGhDSFZKQ0pKaEdESk5VNFpoZEl2UVNUZ0JBQUNJUUY2dnQxdmN6S0o3NGJVdUFBQUFBSlpBT0FFQUFBQmdDWVFUQUFBQUFKWkFPQUVBQUFCZ0NZUVRBQUFBQUpaQU9BRUFBQUJnQ1lRVEFBQUFBSlpBT0FFQUFBQmdDWVFUQUFBQUFKWkFPQUVBQUFCZ0NZUVRBQUFBQUpaQU9BRUFBQUJnQ1lRVEFBQUFBSlpBT0FFQUFBQmdDWVFUQUFBQUFKWkFPQUVBQUFCZ0NZUVRBQUFBQUpaQU9BRUFBQUJnQ1lRVEFBQUFBSlpBT0FFQUFBQmdDWVFUQUFBQUFKWkFPQUVBQUFCZ0NZUVRBQUFBQUpaQU9BRUFBQUJnQ1lRVEFBQUFBSlpBT0FFQUFBQmdDWVFUQUFBQUFKWkFPQUVBQUFCZ0NZUVRBQUFBQUpaQU9BRUFBQUJnQ1lRVEFBQUFBSlpBT0FFQUFBQmdDWVFUQUFBQUFKWkFPQUVBQUFCZ0NZUVRBQUFBQUpaQU9BRUFBQUJnQ1lRVEFBQUFBSlpBT0FFQUFBQmdDWVFUQUFBQUFKWkFPQUVBQUFCZ0NZUVRBQUFBQUpaQU9BRUFBQUJnQ1lRVEFBQUFBSmJ3LzE0YW5MaG9pVmdoQUFBQUFFbEZUa1N1UW1DQyIsCgkiVGhlbWUiIDogIiIsCgkiVHlwZSIgOiAibWluZCIsCgkiVmVyc2lvbiIgOiAiIgp9Cg=="/>
    </extobj>
  </extobjs>
</s:customData>
</file>

<file path=customXml/itemProps48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8035</Words>
  <Application>WPS 演示</Application>
  <PresentationFormat>宽屏</PresentationFormat>
  <Paragraphs>938</Paragraphs>
  <Slides>65</Slides>
  <Notes>24</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65</vt:i4>
      </vt:variant>
    </vt:vector>
  </HeadingPairs>
  <TitlesOfParts>
    <vt:vector size="95" baseType="lpstr">
      <vt:lpstr>Arial</vt:lpstr>
      <vt:lpstr>宋体</vt:lpstr>
      <vt:lpstr>Wingdings</vt:lpstr>
      <vt:lpstr>思源黑体 CN Light</vt:lpstr>
      <vt:lpstr>Calibri</vt:lpstr>
      <vt:lpstr>微软雅黑</vt:lpstr>
      <vt:lpstr>Arial Unicode MS</vt:lpstr>
      <vt:lpstr>Calibri</vt:lpstr>
      <vt:lpstr>庞门正道标题体</vt:lpstr>
      <vt:lpstr>北師大說文重文</vt:lpstr>
      <vt:lpstr>思源黑体 CN Normal</vt:lpstr>
      <vt:lpstr>黑体</vt:lpstr>
      <vt:lpstr>华文细黑</vt:lpstr>
      <vt:lpstr>Microsoft JhengHei</vt:lpstr>
      <vt:lpstr>PMingLiU</vt:lpstr>
      <vt:lpstr>Wingdings</vt:lpstr>
      <vt:lpstr>+中文正文</vt:lpstr>
      <vt:lpstr>RomanS</vt:lpstr>
      <vt:lpstr>楷体</vt:lpstr>
      <vt:lpstr>+中文标题</vt:lpstr>
      <vt:lpstr>Arial</vt:lpstr>
      <vt:lpstr>思源黑体 CN Bold</vt:lpstr>
      <vt:lpstr>思源宋体 CN Heavy</vt:lpstr>
      <vt:lpstr>思源黑体 CN Medium</vt:lpstr>
      <vt:lpstr>思源黑体 CN Heavy</vt:lpstr>
      <vt:lpstr>汉仪天宇风行体W</vt:lpstr>
      <vt:lpstr>汉仪黑方简</vt:lpstr>
      <vt:lpstr>华文宋体</vt:lpstr>
      <vt:lpstr>华文行楷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莫兰迪蓝大气室内设计PPT模板</dc:title>
  <dc:creator>gkl</dc:creator>
  <cp:lastModifiedBy>薛东西</cp:lastModifiedBy>
  <cp:revision>103</cp:revision>
  <dcterms:created xsi:type="dcterms:W3CDTF">2018-11-28T05:41:00Z</dcterms:created>
  <dcterms:modified xsi:type="dcterms:W3CDTF">2023-12-26T06:42:50Z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FA4F5F72BA044C7DA381FE77E9535D36_13</vt:lpwstr>
  </property>
  <property fmtid="{D5CDD505-2E9C-101B-9397-08002B2CF9AE}" pid="3" name="KSOProductBuildVer">
    <vt:lpwstr>2052-12.1.0.16120</vt:lpwstr>
  </property>
</Properties>
</file>