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6" r:id="rId3"/>
    <p:sldId id="307" r:id="rId5"/>
    <p:sldId id="309" r:id="rId6"/>
    <p:sldId id="316" r:id="rId7"/>
    <p:sldId id="385" r:id="rId8"/>
    <p:sldId id="386"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347" r:id="rId25"/>
    <p:sldId id="404" r:id="rId26"/>
    <p:sldId id="406" r:id="rId27"/>
    <p:sldId id="348" r:id="rId28"/>
    <p:sldId id="407" r:id="rId29"/>
    <p:sldId id="408" r:id="rId30"/>
    <p:sldId id="410" r:id="rId31"/>
    <p:sldId id="411" r:id="rId32"/>
    <p:sldId id="412" r:id="rId33"/>
    <p:sldId id="413" r:id="rId34"/>
    <p:sldId id="414" r:id="rId35"/>
    <p:sldId id="415" r:id="rId36"/>
    <p:sldId id="416" r:id="rId37"/>
    <p:sldId id="349" r:id="rId38"/>
    <p:sldId id="417" r:id="rId39"/>
    <p:sldId id="418" r:id="rId40"/>
    <p:sldId id="419" r:id="rId41"/>
    <p:sldId id="420" r:id="rId42"/>
    <p:sldId id="421" r:id="rId43"/>
    <p:sldId id="351" r:id="rId44"/>
    <p:sldId id="353" r:id="rId45"/>
    <p:sldId id="308" r:id="rId46"/>
  </p:sldIdLst>
  <p:sldSz cx="12192000" cy="6858000"/>
  <p:notesSz cx="6858000" cy="9144000"/>
  <p:embeddedFontLst>
    <p:embeddedFont>
      <p:font typeface="Calibri" panose="020F0502020204030204" charset="0"/>
      <p:regular r:id="rId50"/>
      <p:bold r:id="rId51"/>
      <p:italic r:id="rId52"/>
      <p:boldItalic r:id="rId53"/>
    </p:embeddedFont>
    <p:embeddedFont>
      <p:font typeface="微软雅黑" panose="020B0503020204020204" charset="-122"/>
      <p:regular r:id="rId54"/>
    </p:embeddedFont>
    <p:embeddedFont>
      <p:font typeface="楷体" panose="02010609060101010101" charset="-122"/>
      <p:regular r:id="rId55"/>
    </p:embeddedFont>
  </p:embeddedFontLst>
  <p:custDataLst>
    <p:tags r:id="rId56"/>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8" userDrawn="1">
          <p15:clr>
            <a:srgbClr val="A4A3A4"/>
          </p15:clr>
        </p15:guide>
        <p15:guide id="2" pos="3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A66"/>
    <a:srgbClr val="FFFFFF"/>
    <a:srgbClr val="485F84"/>
    <a:srgbClr val="E4C9AE"/>
    <a:srgbClr val="7097C2"/>
    <a:srgbClr val="4979AD"/>
    <a:srgbClr val="EE8526"/>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1" d="100"/>
          <a:sy n="71" d="100"/>
        </p:scale>
        <p:origin x="43" y="48"/>
      </p:cViewPr>
      <p:guideLst>
        <p:guide orient="horz" pos="2278"/>
        <p:guide pos="3785"/>
      </p:guideLst>
    </p:cSldViewPr>
  </p:slideViewPr>
  <p:notesTextViewPr>
    <p:cViewPr>
      <p:scale>
        <a:sx n="100" d="100"/>
        <a:sy n="100" d="100"/>
      </p:scale>
      <p:origin x="0" y="0"/>
    </p:cViewPr>
  </p:notesTextViewPr>
  <p:notesViewPr>
    <p:cSldViewPr showGuides="1">
      <p:cViewPr varScale="1">
        <p:scale>
          <a:sx n="61" d="100"/>
          <a:sy n="61" d="100"/>
        </p:scale>
        <p:origin x="-3216" y="-72"/>
      </p:cViewPr>
      <p:guideLst>
        <p:guide orient="horz" pos="2871"/>
        <p:guide pos="212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175.xml"/><Relationship Id="rId55" Type="http://schemas.openxmlformats.org/officeDocument/2006/relationships/font" Target="fonts/font6.fntdata"/><Relationship Id="rId54" Type="http://schemas.openxmlformats.org/officeDocument/2006/relationships/font" Target="fonts/font5.fntdata"/><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2CDB1E-9234-4DE3-B1B0-A3145D9229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A8746-F1BF-4756-BE87-F7DCC251CE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19.jpeg"/><Relationship Id="rId2" Type="http://schemas.openxmlformats.org/officeDocument/2006/relationships/tags" Target="../tags/tag24.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3" Type="http://schemas.openxmlformats.org/officeDocument/2006/relationships/notesSlide" Target="../notesSlides/notesSlide22.xml"/><Relationship Id="rId22" Type="http://schemas.openxmlformats.org/officeDocument/2006/relationships/slideLayout" Target="../slideLayouts/slideLayout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image" Target="../media/image20.jpeg"/><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1" Type="http://schemas.openxmlformats.org/officeDocument/2006/relationships/notesSlide" Target="../notesSlides/notesSlide23.xml"/><Relationship Id="rId10" Type="http://schemas.openxmlformats.org/officeDocument/2006/relationships/slideLayout" Target="../slideLayouts/slideLayout7.xml"/><Relationship Id="rId1" Type="http://schemas.openxmlformats.org/officeDocument/2006/relationships/tags" Target="../tags/tag47.xml"/></Relationships>
</file>

<file path=ppt/slides/_rels/slide24.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7" Type="http://schemas.openxmlformats.org/officeDocument/2006/relationships/notesSlide" Target="../notesSlides/notesSlide24.xml"/><Relationship Id="rId16" Type="http://schemas.openxmlformats.org/officeDocument/2006/relationships/slideLayout" Target="../slideLayouts/slideLayout7.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4.png"/><Relationship Id="rId7" Type="http://schemas.openxmlformats.org/officeDocument/2006/relationships/tags" Target="../tags/tag78.xml"/><Relationship Id="rId6" Type="http://schemas.openxmlformats.org/officeDocument/2006/relationships/image" Target="../media/image23.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0" Type="http://schemas.openxmlformats.org/officeDocument/2006/relationships/notesSlide" Target="../notesSlides/notesSlide26.xml"/><Relationship Id="rId1" Type="http://schemas.openxmlformats.org/officeDocument/2006/relationships/tags" Target="../tags/tag73.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8.jpeg"/><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0" Type="http://schemas.openxmlformats.org/officeDocument/2006/relationships/notesSlide" Target="../notesSlides/notesSlide30.xml"/><Relationship Id="rId1" Type="http://schemas.openxmlformats.org/officeDocument/2006/relationships/tags" Target="../tags/tag91.xml"/></Relationships>
</file>

<file path=ppt/slides/_rels/slide31.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notesSlide" Target="../notesSlides/notesSlide31.xml"/><Relationship Id="rId10" Type="http://schemas.openxmlformats.org/officeDocument/2006/relationships/slideLayout" Target="../slideLayouts/slideLayout7.xml"/><Relationship Id="rId1" Type="http://schemas.openxmlformats.org/officeDocument/2006/relationships/tags" Target="../tags/tag98.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0.jpeg"/><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0" Type="http://schemas.openxmlformats.org/officeDocument/2006/relationships/notesSlide" Target="../notesSlides/notesSlide32.xml"/><Relationship Id="rId1" Type="http://schemas.openxmlformats.org/officeDocument/2006/relationships/tags" Target="../tags/tag106.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1.jpeg"/><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0" Type="http://schemas.openxmlformats.org/officeDocument/2006/relationships/notesSlide" Target="../notesSlides/notesSlide33.xml"/><Relationship Id="rId1" Type="http://schemas.openxmlformats.org/officeDocument/2006/relationships/tags" Target="../tags/tag113.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2.jpeg"/><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0" Type="http://schemas.openxmlformats.org/officeDocument/2006/relationships/notesSlide" Target="../notesSlides/notesSlide34.xml"/><Relationship Id="rId1" Type="http://schemas.openxmlformats.org/officeDocument/2006/relationships/tags" Target="../tags/tag120.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7.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slideLayout" Target="../slideLayouts/slideLayout7.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7.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7.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7.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40.xml"/><Relationship Id="rId8" Type="http://schemas.openxmlformats.org/officeDocument/2006/relationships/slideLayout" Target="../slideLayouts/slideLayout7.xml"/><Relationship Id="rId7" Type="http://schemas.openxmlformats.org/officeDocument/2006/relationships/tags" Target="../tags/tag165.xml"/><Relationship Id="rId6" Type="http://schemas.openxmlformats.org/officeDocument/2006/relationships/image" Target="../media/image33.jpeg"/><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slideLayout" Target="../slideLayouts/slideLayout7.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7.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7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1" name="文本框 20"/>
          <p:cNvSpPr txBox="1"/>
          <p:nvPr/>
        </p:nvSpPr>
        <p:spPr>
          <a:xfrm>
            <a:off x="6887845" y="1800225"/>
            <a:ext cx="4740275" cy="2553335"/>
          </a:xfrm>
          <a:prstGeom prst="rect">
            <a:avLst/>
          </a:prstGeom>
          <a:noFill/>
        </p:spPr>
        <p:txBody>
          <a:bodyPr wrap="square" rtlCol="0">
            <a:spAutoFit/>
          </a:bodyPr>
          <a:lstStyle/>
          <a:p>
            <a:r>
              <a:rPr lang="zh-CN" altLang="en-US" sz="8000" dirty="0">
                <a:solidFill>
                  <a:schemeClr val="bg1"/>
                </a:solidFill>
                <a:latin typeface="思源黑体 CN Light" panose="020B0300000000000000" pitchFamily="34" charset="-122"/>
                <a:ea typeface="思源黑体 CN Light" panose="020B0300000000000000" pitchFamily="34" charset="-122"/>
              </a:rPr>
              <a:t>室内设计</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a:p>
            <a:r>
              <a:rPr lang="zh-CN" altLang="en-US" sz="8000" dirty="0">
                <a:solidFill>
                  <a:schemeClr val="bg1"/>
                </a:solidFill>
                <a:latin typeface="思源黑体 CN Light" panose="020B0300000000000000" pitchFamily="34" charset="-122"/>
                <a:ea typeface="思源黑体 CN Light" panose="020B0300000000000000" pitchFamily="34" charset="-122"/>
              </a:rPr>
              <a:t>谈单技巧</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6887845" y="540034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887845" y="4607947"/>
            <a:ext cx="2688299" cy="420370"/>
          </a:xfrm>
          <a:prstGeom prst="rect">
            <a:avLst/>
          </a:prstGeom>
          <a:noFill/>
        </p:spPr>
        <p:txBody>
          <a:bodyPr wrap="square" rtlCol="0">
            <a:spAutoFit/>
          </a:bodyPr>
          <a:lstStyle/>
          <a:p>
            <a:pPr algn="l" defTabSz="1625600"/>
            <a:r>
              <a:rPr lang="zh-CN" altLang="en-US" sz="2135" dirty="0">
                <a:solidFill>
                  <a:prstClr val="white"/>
                </a:solidFill>
                <a:latin typeface="思源黑体 CN Light" panose="020B0300000000000000" pitchFamily="34" charset="-122"/>
                <a:ea typeface="思源黑体 CN Light" panose="020B0300000000000000" pitchFamily="34" charset="-122"/>
              </a:rPr>
              <a:t>主讲教师：</a:t>
            </a:r>
            <a:endParaRPr lang="zh-CN" altLang="en-US" sz="2135" dirty="0">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五、哥特式风格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255333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哥特式风格是对古罗马风格的继承。</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直升的线形、体量急速升腾的动势、奇突的空间推移是其基本风格。</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窗饰喜用彩色玻璃镶嵌，色彩以蓝、深红、紫色为主，达到 12 色综合应用，斑斓富丽、精巧迷幻。哥特式的彩色玻璃窗饰是非常著名的，家装中在吊顶时可局部采用，有着梦幻般的装饰意境。</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07" name="图片 106"/>
          <p:cNvPicPr/>
          <p:nvPr/>
        </p:nvPicPr>
        <p:blipFill>
          <a:blip r:embed="rId2"/>
          <a:stretch>
            <a:fillRect/>
          </a:stretch>
        </p:blipFill>
        <p:spPr>
          <a:xfrm>
            <a:off x="5735955" y="1844675"/>
            <a:ext cx="5568315" cy="37268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六、伊斯兰风格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224536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伊斯兰风格的特征是东西方合璧，室内色彩对比跳跃、华丽，其表面装饰突出粉画，彩色玻璃面砖镶嵌，门窗用雕花、透雕的板材作栏板，还常用石膏浮雕作装饰。砖石工艺的石钟乳体是伊斯兰风格最具特色的手法。彩色玻璃马赛克镶嵌，可用于玄关或家中的隔断上。</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09" name="图片 108"/>
          <p:cNvPicPr/>
          <p:nvPr/>
        </p:nvPicPr>
        <p:blipFill>
          <a:blip r:embed="rId2"/>
          <a:stretch>
            <a:fillRect/>
          </a:stretch>
        </p:blipFill>
        <p:spPr>
          <a:xfrm>
            <a:off x="5735955" y="1987868"/>
            <a:ext cx="5715000" cy="3571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七、意大利风格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286131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意大利风格充分发挥柱式体系优势，将柱式与穹窿、拱门、墙界面有机地结合。轻快的敞廊、优美的拱券、笔直的线脚，以及运用透视法将建筑、雕塑、绘画融于一室，使其具有强烈的透视感和雕塑感，创造出既具有古希腊典雅的优美又具有古罗马的豪华壮丽景象，体现出更接近人的个性解放以及人文主义思想的朴素、明朗、和谐的新室内风格。</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10" name="图片 109"/>
          <p:cNvPicPr/>
          <p:nvPr/>
        </p:nvPicPr>
        <p:blipFill>
          <a:blip r:embed="rId2"/>
          <a:stretch>
            <a:fillRect/>
          </a:stretch>
        </p:blipFill>
        <p:spPr>
          <a:xfrm>
            <a:off x="5898515" y="1607185"/>
            <a:ext cx="5643245" cy="41986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八、巴洛克风格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255333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巴洛克风格的主要特色是强调力度、变化和动感，强调建筑绘画与雕塑以及室内环境等的综合性，突出夸张、浪漫、激情和非理性、幻觉、幻想的特点。打破均衡，平面多变，强调层次和深度。使用各色大理石、宝石、青铜、金等装饰华丽、壮观，突破了文艺复兴古典主义的一些程式、原则。</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12" name="图片 111"/>
          <p:cNvPicPr/>
          <p:nvPr/>
        </p:nvPicPr>
        <p:blipFill>
          <a:blip r:embed="rId2"/>
          <a:stretch>
            <a:fillRect/>
          </a:stretch>
        </p:blipFill>
        <p:spPr>
          <a:xfrm>
            <a:off x="5520055" y="1671955"/>
            <a:ext cx="5962650" cy="3983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九、洛可可风格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316928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洛可可风格的总体特征是轻盈、华丽、精致、细腻。室内装饰造型高耸纤细，不对称，频繁地使用形态方向多变的如“ C”“ S”或涡卷形曲线、弧线，并常用大镜面作装饰，大量运用花环、花束、弓箭及贝壳图案纹样。善用金色和象牙白，色彩明快、柔和、清淡却豪华富丽。室内装修造型优雅，制作工艺、结构、线条具有婉转、柔和等特点，以创造轻松、明朗、亲切的空间环境。</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13" name="图片 112"/>
          <p:cNvPicPr/>
          <p:nvPr/>
        </p:nvPicPr>
        <p:blipFill>
          <a:blip r:embed="rId2"/>
          <a:stretch>
            <a:fillRect/>
          </a:stretch>
        </p:blipFill>
        <p:spPr>
          <a:xfrm>
            <a:off x="5735955" y="1988185"/>
            <a:ext cx="5671820" cy="37122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十、新古典主义风格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378460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新古典主义以尊重自然、追求真实、复兴古代的艺术形式为宗旨，特别是古希腊、古罗马文明鼎盛期的作品，或庄严肃穆、或典雅优美，但不照抄古典主义并以摒弃抽象、绝对的审美概念和贫乏的艺术形象而区别于十六、十七世纪传统的古典主义。新古典主义风格还将家具、石雕等带进了室内陈设和装饰之中，拉毛粉饰、大理石的运用，使室内装饰更讲究材质的变化和空间的整体性。家具的线形变直，不再是圆曲的洛可可样式，装饰以青铜饰面，采用扇形、叶板、玫瑰花饰、人面狮身像等。</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14" name="图片 113"/>
          <p:cNvPicPr/>
          <p:nvPr/>
        </p:nvPicPr>
        <p:blipFill>
          <a:blip r:embed="rId2"/>
          <a:stretch>
            <a:fillRect/>
          </a:stretch>
        </p:blipFill>
        <p:spPr>
          <a:xfrm>
            <a:off x="5592445" y="1910715"/>
            <a:ext cx="5909310" cy="3939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十一、现代风格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69510" cy="316928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现代风格装饰特点由曲线和非对称线条构成，如花梗、花蕾、葡萄藤、昆虫翅膀以及自然界各种优美、波状的形体图案等，体现在墙面、栏杆、窗棂和家具等装饰上。线条有的柔美雅致，有的遒劲而富有节奏感，整个立体形式都与有条不紊的、有节奏的曲线融为一体。大量使用铁制构件，将玻璃、瓷砖等新工艺，以及铁艺制品、陶艺制品等综合运用于室内。注意室内外沟通，竭力给室内装饰艺术引入新意。</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18" name="图片 117"/>
          <p:cNvPicPr/>
          <p:nvPr/>
        </p:nvPicPr>
        <p:blipFill>
          <a:blip r:embed="rId2"/>
          <a:stretch>
            <a:fillRect/>
          </a:stretch>
        </p:blipFill>
        <p:spPr>
          <a:xfrm>
            <a:off x="5663565" y="1917065"/>
            <a:ext cx="5810250" cy="4157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十二、和式风格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69510" cy="286131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和式风格采用木质结构，不尚装饰，简约简洁。其空间意识极强，形成“小、精、巧”的模式，利用檐、龛空间，创造特定的幽柔润泽的光影。明晰的线条、纯净的壁画，卷轴字画极富文化内涵，室内宫灯悬挂，伞作造景，格调简朴高雅。和式风格另一特点是屋、院通透，人与自然统一，注重利用回廊、挑檐，使得回廊空间敞亮、自由。</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19" name="图片 118"/>
          <p:cNvPicPr/>
          <p:nvPr/>
        </p:nvPicPr>
        <p:blipFill>
          <a:blip r:embed="rId2"/>
          <a:stretch>
            <a:fillRect/>
          </a:stretch>
        </p:blipFill>
        <p:spPr>
          <a:xfrm>
            <a:off x="6024245" y="1671955"/>
            <a:ext cx="5184140" cy="42081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十三、乡土风格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69510" cy="316928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现代人对阳光、空气和水等自然环境的强烈回归意识以及对乡土的眷恋使人们将思乡之物、恋土之情倾泻到室内环境空间、界面处理、家具陈设以及各种装饰要素之中。大量木材、石材、竹器等自然材料以及自然符号得到应用，自然物、自然情趣的直接切入，室内环境的“原始化”，“返璞归真”的心态和氛围，体现了乡土风格的自然特征。此风格得到文人雅士的推崇。</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20" name="图片 119"/>
          <p:cNvPicPr/>
          <p:nvPr/>
        </p:nvPicPr>
        <p:blipFill>
          <a:blip r:embed="rId2"/>
          <a:stretch>
            <a:fillRect/>
          </a:stretch>
        </p:blipFill>
        <p:spPr>
          <a:xfrm>
            <a:off x="5520055" y="1772920"/>
            <a:ext cx="6093460" cy="40659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十四、欧式风格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298950" cy="132207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欧式风格按不同的地域文化可分为北欧、简欧和传统欧式。其简欧中的田园风格强调其华丽的色彩和流动的线条变化，在欧洲的 17 世纪十分盛行。</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21" name="图片 120"/>
          <p:cNvPicPr/>
          <p:nvPr/>
        </p:nvPicPr>
        <p:blipFill>
          <a:blip r:embed="rId2"/>
          <a:stretch>
            <a:fillRect/>
          </a:stretch>
        </p:blipFill>
        <p:spPr>
          <a:xfrm>
            <a:off x="5043805" y="1744345"/>
            <a:ext cx="6518275" cy="42271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12192000" cy="6870700"/>
          </a:xfrm>
          <a:prstGeom prst="rect">
            <a:avLst/>
          </a:prstGeom>
        </p:spPr>
      </p:pic>
      <p:sp>
        <p:nvSpPr>
          <p:cNvPr id="11" name="文本框 10"/>
          <p:cNvSpPr txBox="1"/>
          <p:nvPr/>
        </p:nvSpPr>
        <p:spPr>
          <a:xfrm>
            <a:off x="4511605" y="337923"/>
            <a:ext cx="3072341" cy="1445260"/>
          </a:xfrm>
          <a:prstGeom prst="rect">
            <a:avLst/>
          </a:prstGeom>
          <a:noFill/>
        </p:spPr>
        <p:txBody>
          <a:bodyPr wrap="square" rtlCol="0">
            <a:spAutoFit/>
          </a:bodyPr>
          <a:lstStyle/>
          <a:p>
            <a:pPr algn="ctr">
              <a:lnSpc>
                <a:spcPct val="100000"/>
              </a:lnSpc>
            </a:pPr>
            <a:r>
              <a:rPr lang="zh-CN" altLang="en-US" sz="8800" dirty="0">
                <a:solidFill>
                  <a:schemeClr val="bg1"/>
                </a:solidFill>
                <a:latin typeface="思源黑体 CN Light" panose="020B0300000000000000" pitchFamily="34" charset="-122"/>
                <a:ea typeface="思源黑体 CN Light" panose="020B0300000000000000" pitchFamily="34" charset="-122"/>
              </a:rPr>
              <a:t>目录</a:t>
            </a:r>
            <a:endParaRPr lang="zh-CN" altLang="en-US" sz="88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4415593" y="1701253"/>
            <a:ext cx="3264363" cy="583565"/>
          </a:xfrm>
          <a:prstGeom prst="rect">
            <a:avLst/>
          </a:prstGeom>
          <a:noFill/>
        </p:spPr>
        <p:txBody>
          <a:bodyPr wrap="square" rtlCol="0">
            <a:spAutoFit/>
          </a:bodyPr>
          <a:lstStyle/>
          <a:p>
            <a:pPr algn="ctr">
              <a:lnSpc>
                <a:spcPct val="100000"/>
              </a:lnSpc>
            </a:pPr>
            <a:r>
              <a:rPr lang="en-US" altLang="zh-CN" sz="3200" dirty="0">
                <a:solidFill>
                  <a:schemeClr val="bg1"/>
                </a:solidFill>
                <a:latin typeface="思源黑体 CN Light" panose="020B0300000000000000" pitchFamily="34" charset="-122"/>
                <a:ea typeface="思源黑体 CN Light" panose="020B0300000000000000" pitchFamily="34" charset="-122"/>
              </a:rPr>
              <a:t>CATALOG</a:t>
            </a:r>
            <a:endParaRPr lang="en-US" altLang="zh-CN" sz="3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239350" y="164638"/>
            <a:ext cx="11713301" cy="278430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任意多边形: 形状 7"/>
          <p:cNvSpPr/>
          <p:nvPr/>
        </p:nvSpPr>
        <p:spPr>
          <a:xfrm>
            <a:off x="0" y="1815251"/>
            <a:ext cx="12192000" cy="5042749"/>
          </a:xfrm>
          <a:custGeom>
            <a:avLst/>
            <a:gdLst>
              <a:gd name="connsiteX0" fmla="*/ 0 w 9144000"/>
              <a:gd name="connsiteY0" fmla="*/ 0 h 3782062"/>
              <a:gd name="connsiteX1" fmla="*/ 40216 w 9144000"/>
              <a:gd name="connsiteY1" fmla="*/ 17740 h 3782062"/>
              <a:gd name="connsiteX2" fmla="*/ 4572000 w 9144000"/>
              <a:gd name="connsiteY2" fmla="*/ 490232 h 3782062"/>
              <a:gd name="connsiteX3" fmla="*/ 9103784 w 9144000"/>
              <a:gd name="connsiteY3" fmla="*/ 17740 h 3782062"/>
              <a:gd name="connsiteX4" fmla="*/ 9144000 w 9144000"/>
              <a:gd name="connsiteY4" fmla="*/ 0 h 3782062"/>
              <a:gd name="connsiteX5" fmla="*/ 9144000 w 9144000"/>
              <a:gd name="connsiteY5" fmla="*/ 3782062 h 3782062"/>
              <a:gd name="connsiteX6" fmla="*/ 0 w 9144000"/>
              <a:gd name="connsiteY6" fmla="*/ 3782062 h 3782062"/>
              <a:gd name="connsiteX7" fmla="*/ 0 w 9144000"/>
              <a:gd name="connsiteY7" fmla="*/ 0 h 37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782062">
                <a:moveTo>
                  <a:pt x="0" y="0"/>
                </a:moveTo>
                <a:lnTo>
                  <a:pt x="40216" y="17740"/>
                </a:lnTo>
                <a:cubicBezTo>
                  <a:pt x="716613" y="293460"/>
                  <a:pt x="2490345" y="490232"/>
                  <a:pt x="4572000" y="490232"/>
                </a:cubicBezTo>
                <a:cubicBezTo>
                  <a:pt x="6653655" y="490232"/>
                  <a:pt x="8427387" y="293460"/>
                  <a:pt x="9103784" y="17740"/>
                </a:cubicBezTo>
                <a:lnTo>
                  <a:pt x="9144000" y="0"/>
                </a:lnTo>
                <a:lnTo>
                  <a:pt x="9144000" y="3782062"/>
                </a:lnTo>
                <a:lnTo>
                  <a:pt x="0" y="3782062"/>
                </a:ln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15"/>
          <p:cNvSpPr txBox="1"/>
          <p:nvPr/>
        </p:nvSpPr>
        <p:spPr>
          <a:xfrm>
            <a:off x="910590" y="3312795"/>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1 章 室内设计师综合能力素养</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910590" y="5229225"/>
            <a:ext cx="504507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3 章 签单步骤及技巧</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8" name="文本框 27"/>
          <p:cNvSpPr txBox="1"/>
          <p:nvPr/>
        </p:nvSpPr>
        <p:spPr>
          <a:xfrm>
            <a:off x="910590" y="4271010"/>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2 章 了解客户和分析客户</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6671310" y="3312795"/>
            <a:ext cx="446722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4 章 客户关系维护与管理</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3"/>
            </p:custDataLst>
          </p:nvPr>
        </p:nvSpPr>
        <p:spPr>
          <a:xfrm>
            <a:off x="6671310" y="4271010"/>
            <a:ext cx="4467225" cy="460375"/>
          </a:xfrm>
          <a:prstGeom prst="rect">
            <a:avLst/>
          </a:prstGeom>
          <a:noFill/>
        </p:spPr>
        <p:txBody>
          <a:bodyPr wrap="square" rtlCol="0">
            <a:spAutoFit/>
          </a:bodyPr>
          <a:p>
            <a:r>
              <a:rPr lang="zh-CN" altLang="en-US" dirty="0">
                <a:solidFill>
                  <a:schemeClr val="bg1"/>
                </a:solidFill>
                <a:latin typeface="思源黑体 CN Light" panose="020B0300000000000000" pitchFamily="34" charset="-122"/>
                <a:ea typeface="思源黑体 CN Light" panose="020B0300000000000000" pitchFamily="34" charset="-122"/>
              </a:rPr>
              <a:t>第 5 章 营销型设计师生存手册</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4"/>
            </p:custDataLst>
          </p:nvPr>
        </p:nvSpPr>
        <p:spPr>
          <a:xfrm>
            <a:off x="6671310" y="5229225"/>
            <a:ext cx="384048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6 章 家居设计风格</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图片 122"/>
          <p:cNvPicPr/>
          <p:nvPr/>
        </p:nvPicPr>
        <p:blipFill>
          <a:blip r:embed="rId1"/>
          <a:srcRect t="27210" b="14970"/>
          <a:stretch>
            <a:fillRect/>
          </a:stretch>
        </p:blipFill>
        <p:spPr>
          <a:xfrm>
            <a:off x="1127760" y="2997200"/>
            <a:ext cx="5589270" cy="3231515"/>
          </a:xfrm>
          <a:prstGeom prst="rect">
            <a:avLst/>
          </a:prstGeom>
          <a:noFill/>
          <a:ln w="9525">
            <a:noFill/>
          </a:ln>
        </p:spPr>
      </p:pic>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389890" y="1196975"/>
            <a:ext cx="11267440" cy="132207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欧式风格最早来源于埃及艺术，埃及的历史起源被定位于公元前 2850 年左右。埃及的末代王朝君主克利奥帕特拉七世（著名的埃及艳后）于公元前 30 年抵御罗马的入侵。之后，埃及文明和欧洲文明法国巴洛克风格开始合源。其后，希腊艺术、罗马艺术、拜占庭艺术、罗曼艺术、哥特艺术，构成了欧洲早期艺术风格，也就是中世纪艺术风格。</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22" name="图片 121"/>
          <p:cNvPicPr/>
          <p:nvPr/>
        </p:nvPicPr>
        <p:blipFill>
          <a:blip r:embed="rId3"/>
          <a:stretch>
            <a:fillRect/>
          </a:stretch>
        </p:blipFill>
        <p:spPr>
          <a:xfrm>
            <a:off x="7320280" y="2493010"/>
            <a:ext cx="2942590" cy="3678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167297"/>
            <a:ext cx="4647534"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风格特点</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
            </p:custDataLst>
          </p:nvPr>
        </p:nvSpPr>
        <p:spPr>
          <a:xfrm>
            <a:off x="396515" y="1804837"/>
            <a:ext cx="11252835" cy="4269105"/>
          </a:xfrm>
          <a:prstGeom prst="rect">
            <a:avLst/>
          </a:prstGeom>
          <a:noFill/>
        </p:spPr>
        <p:txBody>
          <a:bodyPr wrap="square" rtlCol="0">
            <a:spAutoFit/>
          </a:bodyPr>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（1）强调线形流动的变化，色彩华丽。它在形式上以浪漫主义为基础，装修材料常用大理石、多彩的织物、精美的地毯、精致的法国壁挂，整个风格豪华、富丽，充满强烈的动感效果。</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（2）曲线趣味、非对称法则、色彩柔和艳丽、崇尚自然。</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（3）通常采用古典弯腿式，大多有花纹、雕饰、描金，尤其是有花及树木等图案装饰，线条优美的家具元素。</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（4）柱子主要采用古希腊多立克柱、古希腊爱奥尼克柱和古希腊科林斯柱、罗马多立克柱、罗马爱奥尼克柱、罗马科其林柱。</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（5）门窗：通常用拱和柱相结合的造型。常和华丽的窗帘、挂画、绣布相搭配。</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（6）色彩：常用金、银、铜、紫红、宝蓝色呈现居室的气派与复古韵味，在室内为上浅下深。</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（7）灯具：传统纹样和现代几何形体相结合，水晶灯饰是欧式风格很好的表现方式，它显出高贵典雅、流光溢彩，很能衬托出辉煌的氛围。</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（8）饰品：多用金属质感的饰品如古董挂钟艺术品和油画居多。</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（9）布艺：传统纹样居多，色彩华贵。</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（10）天花：造型方式，常用装饰线和大型吊灯。</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设计师的使命</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515" y="1023787"/>
            <a:ext cx="4647534" cy="583565"/>
          </a:xfrm>
          <a:prstGeom prst="rect">
            <a:avLst/>
          </a:prstGeom>
          <a:noFill/>
        </p:spPr>
        <p:txBody>
          <a:bodyPr wrap="square" rtlCol="0">
            <a:spAutoFit/>
          </a:bodyPr>
          <a:p>
            <a:r>
              <a:rPr lang="zh-CN" altLang="en-US" sz="3200" b="1" dirty="0">
                <a:solidFill>
                  <a:srgbClr val="384A66"/>
                </a:solidFill>
                <a:latin typeface="思源黑体 CN Light" panose="020B0300000000000000" pitchFamily="34" charset="-122"/>
                <a:ea typeface="思源黑体 CN Light" panose="020B0300000000000000" pitchFamily="34" charset="-122"/>
              </a:rPr>
              <a:t>一、设计师的背景</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46" name="组合 45"/>
          <p:cNvGrpSpPr/>
          <p:nvPr/>
        </p:nvGrpSpPr>
        <p:grpSpPr>
          <a:xfrm>
            <a:off x="654050" y="2134235"/>
            <a:ext cx="10848340" cy="3444240"/>
            <a:chOff x="1030" y="3361"/>
            <a:chExt cx="17084" cy="5424"/>
          </a:xfrm>
        </p:grpSpPr>
        <p:sp>
          <p:nvSpPr>
            <p:cNvPr id="77" name="任意多边形 76"/>
            <p:cNvSpPr/>
            <p:nvPr>
              <p:custDataLst>
                <p:tags r:id="rId2"/>
              </p:custDataLst>
            </p:nvPr>
          </p:nvSpPr>
          <p:spPr>
            <a:xfrm>
              <a:off x="1066" y="3521"/>
              <a:ext cx="8077" cy="1358"/>
            </a:xfrm>
            <a:custGeom>
              <a:avLst/>
              <a:gdLst>
                <a:gd name="connsiteX0" fmla="*/ 350 w 10125"/>
                <a:gd name="connsiteY0" fmla="*/ 0 h 1702"/>
                <a:gd name="connsiteX1" fmla="*/ 10125 w 10125"/>
                <a:gd name="connsiteY1" fmla="*/ 0 h 1702"/>
                <a:gd name="connsiteX2" fmla="*/ 10125 w 10125"/>
                <a:gd name="connsiteY2" fmla="*/ 1702 h 1702"/>
                <a:gd name="connsiteX3" fmla="*/ 350 w 10125"/>
                <a:gd name="connsiteY3" fmla="*/ 1702 h 1702"/>
                <a:gd name="connsiteX4" fmla="*/ 0 w 10125"/>
                <a:gd name="connsiteY4" fmla="*/ 843 h 1702"/>
                <a:gd name="connsiteX5" fmla="*/ 350 w 10125"/>
                <a:gd name="connsiteY5" fmla="*/ 0 h 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5" h="1702">
                  <a:moveTo>
                    <a:pt x="350" y="0"/>
                  </a:moveTo>
                  <a:lnTo>
                    <a:pt x="10125" y="0"/>
                  </a:lnTo>
                  <a:lnTo>
                    <a:pt x="10125" y="1702"/>
                  </a:lnTo>
                  <a:lnTo>
                    <a:pt x="350" y="1702"/>
                  </a:lnTo>
                  <a:lnTo>
                    <a:pt x="0" y="843"/>
                  </a:lnTo>
                  <a:lnTo>
                    <a:pt x="350" y="0"/>
                  </a:lnTo>
                  <a:close/>
                </a:path>
              </a:pathLst>
            </a:cu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just">
                <a:buClrTx/>
                <a:buSzTx/>
                <a:buFontTx/>
              </a:pPr>
              <a:endParaRPr lang="zh-CN" altLang="en-US">
                <a:latin typeface="+mn-ea"/>
                <a:sym typeface="+mn-ea"/>
              </a:endParaRPr>
            </a:p>
          </p:txBody>
        </p:sp>
        <p:sp>
          <p:nvSpPr>
            <p:cNvPr id="78" name="六边形 77"/>
            <p:cNvSpPr/>
            <p:nvPr>
              <p:custDataLst>
                <p:tags r:id="rId3"/>
              </p:custDataLst>
            </p:nvPr>
          </p:nvSpPr>
          <p:spPr>
            <a:xfrm>
              <a:off x="1220" y="3361"/>
              <a:ext cx="1840" cy="167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latin typeface="+mn-ea"/>
              </a:endParaRPr>
            </a:p>
          </p:txBody>
        </p:sp>
        <p:sp>
          <p:nvSpPr>
            <p:cNvPr id="79" name="TextBox 2"/>
            <p:cNvSpPr txBox="1"/>
            <p:nvPr>
              <p:custDataLst>
                <p:tags r:id="rId4"/>
              </p:custDataLst>
            </p:nvPr>
          </p:nvSpPr>
          <p:spPr>
            <a:xfrm>
              <a:off x="3414" y="3724"/>
              <a:ext cx="5445"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0000"/>
                </a:lnSpc>
              </a:pPr>
              <a:r>
                <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rPr>
                <a:t>必须系统地掌握应用心理学、社会行为学、基础室内物理学；</a:t>
              </a:r>
              <a:endPar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endParaRPr>
            </a:p>
          </p:txBody>
        </p:sp>
        <p:sp>
          <p:nvSpPr>
            <p:cNvPr id="80" name="文本框 8"/>
            <p:cNvSpPr txBox="1"/>
            <p:nvPr>
              <p:custDataLst>
                <p:tags r:id="rId5"/>
              </p:custDataLst>
            </p:nvPr>
          </p:nvSpPr>
          <p:spPr>
            <a:xfrm>
              <a:off x="1591" y="3754"/>
              <a:ext cx="1097" cy="889"/>
            </a:xfrm>
            <a:prstGeom prst="rect">
              <a:avLst/>
            </a:prstGeom>
            <a:noFill/>
          </p:spPr>
          <p:txBody>
            <a:bodyPr wrap="square" lIns="90000" tIns="46800" rIns="90000" bIns="46800" rtlCol="0" anchor="ctr">
              <a:normAutofit fontScale="8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dirty="0">
                  <a:solidFill>
                    <a:schemeClr val="lt1">
                      <a:lumMod val="100000"/>
                    </a:schemeClr>
                  </a:solidFill>
                  <a:latin typeface="+mn-ea"/>
                  <a:cs typeface="Arial" panose="020B0604020202020204" pitchFamily="34" charset="0"/>
                </a:rPr>
                <a:t>01</a:t>
              </a:r>
              <a:endParaRPr lang="en-US" altLang="zh-CN" sz="3600" dirty="0">
                <a:solidFill>
                  <a:schemeClr val="lt1">
                    <a:lumMod val="100000"/>
                  </a:schemeClr>
                </a:solidFill>
                <a:latin typeface="+mn-ea"/>
                <a:cs typeface="Arial" panose="020B0604020202020204" pitchFamily="34" charset="0"/>
              </a:endParaRPr>
            </a:p>
          </p:txBody>
        </p:sp>
        <p:sp>
          <p:nvSpPr>
            <p:cNvPr id="81" name="任意多边形 80"/>
            <p:cNvSpPr/>
            <p:nvPr>
              <p:custDataLst>
                <p:tags r:id="rId6"/>
              </p:custDataLst>
            </p:nvPr>
          </p:nvSpPr>
          <p:spPr>
            <a:xfrm flipH="1">
              <a:off x="1030" y="5376"/>
              <a:ext cx="8149" cy="1358"/>
            </a:xfrm>
            <a:custGeom>
              <a:avLst/>
              <a:gdLst>
                <a:gd name="connsiteX0" fmla="*/ 440 w 10215"/>
                <a:gd name="connsiteY0" fmla="*/ 0 h 1702"/>
                <a:gd name="connsiteX1" fmla="*/ 10215 w 10215"/>
                <a:gd name="connsiteY1" fmla="*/ 0 h 1702"/>
                <a:gd name="connsiteX2" fmla="*/ 10215 w 10215"/>
                <a:gd name="connsiteY2" fmla="*/ 1702 h 1702"/>
                <a:gd name="connsiteX3" fmla="*/ 440 w 10215"/>
                <a:gd name="connsiteY3" fmla="*/ 1702 h 1702"/>
                <a:gd name="connsiteX4" fmla="*/ 0 w 10215"/>
                <a:gd name="connsiteY4" fmla="*/ 847 h 1702"/>
                <a:gd name="connsiteX5" fmla="*/ 440 w 10215"/>
                <a:gd name="connsiteY5" fmla="*/ 0 h 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15" h="1702">
                  <a:moveTo>
                    <a:pt x="440" y="0"/>
                  </a:moveTo>
                  <a:lnTo>
                    <a:pt x="10215" y="0"/>
                  </a:lnTo>
                  <a:lnTo>
                    <a:pt x="10215" y="1702"/>
                  </a:lnTo>
                  <a:lnTo>
                    <a:pt x="440" y="1702"/>
                  </a:lnTo>
                  <a:lnTo>
                    <a:pt x="0" y="847"/>
                  </a:lnTo>
                  <a:lnTo>
                    <a:pt x="440" y="0"/>
                  </a:lnTo>
                  <a:close/>
                </a:path>
              </a:pathLst>
            </a:cu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just">
                <a:buClrTx/>
                <a:buSzTx/>
                <a:buFontTx/>
              </a:pPr>
              <a:endParaRPr lang="zh-CN" altLang="en-US">
                <a:latin typeface="+mn-ea"/>
                <a:sym typeface="+mn-ea"/>
              </a:endParaRPr>
            </a:p>
          </p:txBody>
        </p:sp>
        <p:sp>
          <p:nvSpPr>
            <p:cNvPr id="82" name="六边形 81"/>
            <p:cNvSpPr/>
            <p:nvPr>
              <p:custDataLst>
                <p:tags r:id="rId7"/>
              </p:custDataLst>
            </p:nvPr>
          </p:nvSpPr>
          <p:spPr>
            <a:xfrm>
              <a:off x="7140" y="5216"/>
              <a:ext cx="1840" cy="167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latin typeface="+mn-ea"/>
              </a:endParaRPr>
            </a:p>
          </p:txBody>
        </p:sp>
        <p:sp>
          <p:nvSpPr>
            <p:cNvPr id="83" name="文本框 8"/>
            <p:cNvSpPr txBox="1"/>
            <p:nvPr>
              <p:custDataLst>
                <p:tags r:id="rId8"/>
              </p:custDataLst>
            </p:nvPr>
          </p:nvSpPr>
          <p:spPr>
            <a:xfrm>
              <a:off x="7511" y="5610"/>
              <a:ext cx="1097" cy="889"/>
            </a:xfrm>
            <a:prstGeom prst="rect">
              <a:avLst/>
            </a:prstGeom>
            <a:noFill/>
          </p:spPr>
          <p:txBody>
            <a:bodyPr wrap="square" lIns="90000" tIns="46800" rIns="90000" bIns="46800" rtlCol="0" anchor="ctr">
              <a:normAutofit fontScale="8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dirty="0">
                  <a:solidFill>
                    <a:schemeClr val="lt1">
                      <a:lumMod val="100000"/>
                    </a:schemeClr>
                  </a:solidFill>
                  <a:latin typeface="+mn-ea"/>
                  <a:cs typeface="Arial" panose="020B0604020202020204" pitchFamily="34" charset="0"/>
                </a:rPr>
                <a:t>03</a:t>
              </a:r>
              <a:endParaRPr lang="en-US" altLang="zh-CN" sz="3600" dirty="0">
                <a:solidFill>
                  <a:schemeClr val="lt1">
                    <a:lumMod val="100000"/>
                  </a:schemeClr>
                </a:solidFill>
                <a:latin typeface="+mn-ea"/>
                <a:cs typeface="Arial" panose="020B0604020202020204" pitchFamily="34" charset="0"/>
              </a:endParaRPr>
            </a:p>
          </p:txBody>
        </p:sp>
        <p:sp>
          <p:nvSpPr>
            <p:cNvPr id="84" name="TextBox 2"/>
            <p:cNvSpPr txBox="1"/>
            <p:nvPr>
              <p:custDataLst>
                <p:tags r:id="rId9"/>
              </p:custDataLst>
            </p:nvPr>
          </p:nvSpPr>
          <p:spPr>
            <a:xfrm>
              <a:off x="1256" y="5586"/>
              <a:ext cx="5445"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0000"/>
                </a:lnSpc>
              </a:pPr>
              <a:r>
                <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rPr>
                <a:t>必须不断跟踪世界范围内装饰材料与家具陈设的设计与创新动态；</a:t>
              </a:r>
              <a:endPar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endParaRPr>
            </a:p>
          </p:txBody>
        </p:sp>
        <p:sp>
          <p:nvSpPr>
            <p:cNvPr id="85" name="任意多边形 84"/>
            <p:cNvSpPr/>
            <p:nvPr>
              <p:custDataLst>
                <p:tags r:id="rId10"/>
              </p:custDataLst>
            </p:nvPr>
          </p:nvSpPr>
          <p:spPr>
            <a:xfrm>
              <a:off x="1067" y="7270"/>
              <a:ext cx="8075" cy="1358"/>
            </a:xfrm>
            <a:custGeom>
              <a:avLst/>
              <a:gdLst>
                <a:gd name="connsiteX0" fmla="*/ 347 w 10122"/>
                <a:gd name="connsiteY0" fmla="*/ 0 h 1702"/>
                <a:gd name="connsiteX1" fmla="*/ 10122 w 10122"/>
                <a:gd name="connsiteY1" fmla="*/ 0 h 1702"/>
                <a:gd name="connsiteX2" fmla="*/ 10122 w 10122"/>
                <a:gd name="connsiteY2" fmla="*/ 1702 h 1702"/>
                <a:gd name="connsiteX3" fmla="*/ 347 w 10122"/>
                <a:gd name="connsiteY3" fmla="*/ 1702 h 1702"/>
                <a:gd name="connsiteX4" fmla="*/ 0 w 10122"/>
                <a:gd name="connsiteY4" fmla="*/ 854 h 1702"/>
                <a:gd name="connsiteX5" fmla="*/ 347 w 10122"/>
                <a:gd name="connsiteY5" fmla="*/ 0 h 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2" h="1702">
                  <a:moveTo>
                    <a:pt x="347" y="0"/>
                  </a:moveTo>
                  <a:lnTo>
                    <a:pt x="10122" y="0"/>
                  </a:lnTo>
                  <a:lnTo>
                    <a:pt x="10122" y="1702"/>
                  </a:lnTo>
                  <a:lnTo>
                    <a:pt x="347" y="1702"/>
                  </a:lnTo>
                  <a:lnTo>
                    <a:pt x="0" y="854"/>
                  </a:lnTo>
                  <a:lnTo>
                    <a:pt x="347" y="0"/>
                  </a:lnTo>
                  <a:close/>
                </a:path>
              </a:pathLst>
            </a:cu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just">
                <a:buClrTx/>
                <a:buSzTx/>
                <a:buFontTx/>
              </a:pPr>
              <a:endParaRPr lang="zh-CN" altLang="en-US">
                <a:latin typeface="+mn-ea"/>
                <a:sym typeface="+mn-ea"/>
              </a:endParaRPr>
            </a:p>
          </p:txBody>
        </p:sp>
        <p:sp>
          <p:nvSpPr>
            <p:cNvPr id="86" name="六边形 85"/>
            <p:cNvSpPr/>
            <p:nvPr>
              <p:custDataLst>
                <p:tags r:id="rId11"/>
              </p:custDataLst>
            </p:nvPr>
          </p:nvSpPr>
          <p:spPr>
            <a:xfrm>
              <a:off x="1218" y="7111"/>
              <a:ext cx="1840" cy="167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latin typeface="+mn-ea"/>
              </a:endParaRPr>
            </a:p>
          </p:txBody>
        </p:sp>
        <p:sp>
          <p:nvSpPr>
            <p:cNvPr id="87" name="TextBox 2"/>
            <p:cNvSpPr txBox="1"/>
            <p:nvPr>
              <p:custDataLst>
                <p:tags r:id="rId12"/>
              </p:custDataLst>
            </p:nvPr>
          </p:nvSpPr>
          <p:spPr>
            <a:xfrm>
              <a:off x="3428" y="7473"/>
              <a:ext cx="5445"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0000"/>
                </a:lnSpc>
              </a:pPr>
              <a:r>
                <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rPr>
                <a:t>必须对新的生活方式、人与环境的关系具有高度的敏感心。</a:t>
              </a:r>
              <a:endPar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endParaRPr>
            </a:p>
          </p:txBody>
        </p:sp>
        <p:sp>
          <p:nvSpPr>
            <p:cNvPr id="88" name="文本框 8"/>
            <p:cNvSpPr txBox="1"/>
            <p:nvPr>
              <p:custDataLst>
                <p:tags r:id="rId13"/>
              </p:custDataLst>
            </p:nvPr>
          </p:nvSpPr>
          <p:spPr>
            <a:xfrm>
              <a:off x="1589" y="7504"/>
              <a:ext cx="1097" cy="889"/>
            </a:xfrm>
            <a:prstGeom prst="rect">
              <a:avLst/>
            </a:prstGeom>
            <a:noFill/>
          </p:spPr>
          <p:txBody>
            <a:bodyPr wrap="square" lIns="90000" tIns="46800" rIns="90000" bIns="46800" rtlCol="0" anchor="ctr">
              <a:normAutofit fontScale="8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dirty="0">
                  <a:solidFill>
                    <a:schemeClr val="lt1">
                      <a:lumMod val="100000"/>
                    </a:schemeClr>
                  </a:solidFill>
                  <a:latin typeface="+mn-ea"/>
                  <a:cs typeface="Arial" panose="020B0604020202020204" pitchFamily="34" charset="0"/>
                </a:rPr>
                <a:t>05</a:t>
              </a:r>
              <a:endParaRPr lang="en-US" altLang="zh-CN" sz="3600" dirty="0">
                <a:solidFill>
                  <a:schemeClr val="lt1">
                    <a:lumMod val="100000"/>
                  </a:schemeClr>
                </a:solidFill>
                <a:latin typeface="+mn-ea"/>
                <a:cs typeface="Arial" panose="020B0604020202020204" pitchFamily="34" charset="0"/>
              </a:endParaRPr>
            </a:p>
          </p:txBody>
        </p:sp>
        <p:sp>
          <p:nvSpPr>
            <p:cNvPr id="93" name="任意多边形 92"/>
            <p:cNvSpPr/>
            <p:nvPr>
              <p:custDataLst>
                <p:tags r:id="rId14"/>
              </p:custDataLst>
            </p:nvPr>
          </p:nvSpPr>
          <p:spPr>
            <a:xfrm flipH="1">
              <a:off x="9966" y="3520"/>
              <a:ext cx="8149" cy="1358"/>
            </a:xfrm>
            <a:custGeom>
              <a:avLst/>
              <a:gdLst>
                <a:gd name="connsiteX0" fmla="*/ 440 w 10215"/>
                <a:gd name="connsiteY0" fmla="*/ 0 h 1702"/>
                <a:gd name="connsiteX1" fmla="*/ 10215 w 10215"/>
                <a:gd name="connsiteY1" fmla="*/ 0 h 1702"/>
                <a:gd name="connsiteX2" fmla="*/ 10215 w 10215"/>
                <a:gd name="connsiteY2" fmla="*/ 1702 h 1702"/>
                <a:gd name="connsiteX3" fmla="*/ 440 w 10215"/>
                <a:gd name="connsiteY3" fmla="*/ 1702 h 1702"/>
                <a:gd name="connsiteX4" fmla="*/ 0 w 10215"/>
                <a:gd name="connsiteY4" fmla="*/ 847 h 1702"/>
                <a:gd name="connsiteX5" fmla="*/ 440 w 10215"/>
                <a:gd name="connsiteY5" fmla="*/ 0 h 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15" h="1702">
                  <a:moveTo>
                    <a:pt x="440" y="0"/>
                  </a:moveTo>
                  <a:lnTo>
                    <a:pt x="10215" y="0"/>
                  </a:lnTo>
                  <a:lnTo>
                    <a:pt x="10215" y="1702"/>
                  </a:lnTo>
                  <a:lnTo>
                    <a:pt x="440" y="1702"/>
                  </a:lnTo>
                  <a:lnTo>
                    <a:pt x="0" y="847"/>
                  </a:lnTo>
                  <a:lnTo>
                    <a:pt x="440" y="0"/>
                  </a:lnTo>
                  <a:close/>
                </a:path>
              </a:pathLst>
            </a:cu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just">
                <a:buClrTx/>
                <a:buSzTx/>
                <a:buFontTx/>
              </a:pPr>
              <a:endParaRPr lang="zh-CN" altLang="en-US">
                <a:latin typeface="+mn-ea"/>
                <a:sym typeface="+mn-ea"/>
              </a:endParaRPr>
            </a:p>
          </p:txBody>
        </p:sp>
        <p:sp>
          <p:nvSpPr>
            <p:cNvPr id="94" name="六边形 93"/>
            <p:cNvSpPr/>
            <p:nvPr>
              <p:custDataLst>
                <p:tags r:id="rId15"/>
              </p:custDataLst>
            </p:nvPr>
          </p:nvSpPr>
          <p:spPr>
            <a:xfrm>
              <a:off x="16076" y="3361"/>
              <a:ext cx="1840" cy="167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latin typeface="+mn-ea"/>
              </a:endParaRPr>
            </a:p>
          </p:txBody>
        </p:sp>
        <p:sp>
          <p:nvSpPr>
            <p:cNvPr id="95" name="文本框 8"/>
            <p:cNvSpPr txBox="1"/>
            <p:nvPr>
              <p:custDataLst>
                <p:tags r:id="rId16"/>
              </p:custDataLst>
            </p:nvPr>
          </p:nvSpPr>
          <p:spPr>
            <a:xfrm>
              <a:off x="16447" y="3754"/>
              <a:ext cx="1097" cy="889"/>
            </a:xfrm>
            <a:prstGeom prst="rect">
              <a:avLst/>
            </a:prstGeom>
            <a:noFill/>
          </p:spPr>
          <p:txBody>
            <a:bodyPr wrap="square" lIns="90000" tIns="46800" rIns="90000" bIns="46800" rtlCol="0" anchor="ctr">
              <a:normAutofit fontScale="8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dirty="0">
                  <a:solidFill>
                    <a:schemeClr val="lt1">
                      <a:lumMod val="100000"/>
                    </a:schemeClr>
                  </a:solidFill>
                  <a:latin typeface="+mn-ea"/>
                  <a:cs typeface="Arial" panose="020B0604020202020204" pitchFamily="34" charset="0"/>
                </a:rPr>
                <a:t>02</a:t>
              </a:r>
              <a:endParaRPr lang="en-US" altLang="zh-CN" sz="3600" dirty="0">
                <a:solidFill>
                  <a:schemeClr val="lt1">
                    <a:lumMod val="100000"/>
                  </a:schemeClr>
                </a:solidFill>
                <a:latin typeface="+mn-ea"/>
                <a:cs typeface="Arial" panose="020B0604020202020204" pitchFamily="34" charset="0"/>
              </a:endParaRPr>
            </a:p>
          </p:txBody>
        </p:sp>
        <p:sp>
          <p:nvSpPr>
            <p:cNvPr id="96" name="TextBox 2"/>
            <p:cNvSpPr txBox="1"/>
            <p:nvPr>
              <p:custDataLst>
                <p:tags r:id="rId17"/>
              </p:custDataLst>
            </p:nvPr>
          </p:nvSpPr>
          <p:spPr>
            <a:xfrm>
              <a:off x="10267" y="3875"/>
              <a:ext cx="5445" cy="580"/>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0000"/>
                </a:lnSpc>
              </a:pPr>
              <a:r>
                <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rPr>
                <a:t>必须熟悉建筑学以及环境艺术学；</a:t>
              </a:r>
              <a:endPar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endParaRPr>
            </a:p>
          </p:txBody>
        </p:sp>
        <p:sp>
          <p:nvSpPr>
            <p:cNvPr id="31" name="任意多边形 30"/>
            <p:cNvSpPr/>
            <p:nvPr>
              <p:custDataLst>
                <p:tags r:id="rId18"/>
              </p:custDataLst>
            </p:nvPr>
          </p:nvSpPr>
          <p:spPr>
            <a:xfrm>
              <a:off x="10003" y="5375"/>
              <a:ext cx="8075" cy="1358"/>
            </a:xfrm>
            <a:custGeom>
              <a:avLst/>
              <a:gdLst>
                <a:gd name="connsiteX0" fmla="*/ 347 w 10122"/>
                <a:gd name="connsiteY0" fmla="*/ 0 h 1702"/>
                <a:gd name="connsiteX1" fmla="*/ 10122 w 10122"/>
                <a:gd name="connsiteY1" fmla="*/ 0 h 1702"/>
                <a:gd name="connsiteX2" fmla="*/ 10122 w 10122"/>
                <a:gd name="connsiteY2" fmla="*/ 1702 h 1702"/>
                <a:gd name="connsiteX3" fmla="*/ 347 w 10122"/>
                <a:gd name="connsiteY3" fmla="*/ 1702 h 1702"/>
                <a:gd name="connsiteX4" fmla="*/ 0 w 10122"/>
                <a:gd name="connsiteY4" fmla="*/ 854 h 1702"/>
                <a:gd name="connsiteX5" fmla="*/ 347 w 10122"/>
                <a:gd name="connsiteY5" fmla="*/ 0 h 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2" h="1702">
                  <a:moveTo>
                    <a:pt x="347" y="0"/>
                  </a:moveTo>
                  <a:lnTo>
                    <a:pt x="10122" y="0"/>
                  </a:lnTo>
                  <a:lnTo>
                    <a:pt x="10122" y="1702"/>
                  </a:lnTo>
                  <a:lnTo>
                    <a:pt x="347" y="1702"/>
                  </a:lnTo>
                  <a:lnTo>
                    <a:pt x="0" y="854"/>
                  </a:lnTo>
                  <a:lnTo>
                    <a:pt x="347" y="0"/>
                  </a:lnTo>
                  <a:close/>
                </a:path>
              </a:pathLst>
            </a:cu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just">
                <a:buClrTx/>
                <a:buSzTx/>
                <a:buFontTx/>
              </a:pPr>
              <a:endParaRPr lang="zh-CN" altLang="en-US">
                <a:latin typeface="+mn-ea"/>
                <a:sym typeface="+mn-ea"/>
              </a:endParaRPr>
            </a:p>
          </p:txBody>
        </p:sp>
        <p:sp>
          <p:nvSpPr>
            <p:cNvPr id="38" name="六边形 37"/>
            <p:cNvSpPr/>
            <p:nvPr>
              <p:custDataLst>
                <p:tags r:id="rId19"/>
              </p:custDataLst>
            </p:nvPr>
          </p:nvSpPr>
          <p:spPr>
            <a:xfrm>
              <a:off x="10154" y="5216"/>
              <a:ext cx="1840" cy="167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latin typeface="+mn-ea"/>
              </a:endParaRPr>
            </a:p>
          </p:txBody>
        </p:sp>
        <p:sp>
          <p:nvSpPr>
            <p:cNvPr id="39" name="TextBox 2"/>
            <p:cNvSpPr txBox="1"/>
            <p:nvPr>
              <p:custDataLst>
                <p:tags r:id="rId20"/>
              </p:custDataLst>
            </p:nvPr>
          </p:nvSpPr>
          <p:spPr>
            <a:xfrm>
              <a:off x="12236" y="5383"/>
              <a:ext cx="5445" cy="1452"/>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0000"/>
                </a:lnSpc>
              </a:pPr>
              <a:r>
                <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rPr>
                <a:t>必须不断地从工地与实际生活中补充实践经验与实际生活体验的不足；</a:t>
              </a:r>
              <a:endParaRPr lang="zh-CN" altLang="en-US" dirty="0">
                <a:solidFill>
                  <a:schemeClr val="tx1">
                    <a:lumMod val="85000"/>
                    <a:lumOff val="15000"/>
                  </a:schemeClr>
                </a:solidFill>
                <a:uFillTx/>
                <a:latin typeface="思源黑体 CN Normal" panose="020B0400000000000000" charset="-122"/>
                <a:ea typeface="思源黑体 CN Normal" panose="020B0400000000000000" charset="-122"/>
                <a:cs typeface="微软雅黑" panose="020B0503020204020204" charset="-122"/>
                <a:sym typeface="+mn-lt"/>
              </a:endParaRPr>
            </a:p>
          </p:txBody>
        </p:sp>
        <p:sp>
          <p:nvSpPr>
            <p:cNvPr id="44" name="文本框 8"/>
            <p:cNvSpPr txBox="1"/>
            <p:nvPr>
              <p:custDataLst>
                <p:tags r:id="rId21"/>
              </p:custDataLst>
            </p:nvPr>
          </p:nvSpPr>
          <p:spPr>
            <a:xfrm>
              <a:off x="10525" y="5609"/>
              <a:ext cx="1097" cy="889"/>
            </a:xfrm>
            <a:prstGeom prst="rect">
              <a:avLst/>
            </a:prstGeom>
            <a:noFill/>
          </p:spPr>
          <p:txBody>
            <a:bodyPr wrap="square" lIns="90000" tIns="46800" rIns="90000" bIns="46800" rtlCol="0" anchor="ctr">
              <a:normAutofit fontScale="8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dirty="0">
                  <a:solidFill>
                    <a:schemeClr val="lt1">
                      <a:lumMod val="100000"/>
                    </a:schemeClr>
                  </a:solidFill>
                  <a:latin typeface="+mn-ea"/>
                  <a:cs typeface="Arial" panose="020B0604020202020204" pitchFamily="34" charset="0"/>
                </a:rPr>
                <a:t>04</a:t>
              </a:r>
              <a:endParaRPr lang="en-US" altLang="zh-CN" sz="3600" dirty="0">
                <a:solidFill>
                  <a:schemeClr val="lt1">
                    <a:lumMod val="100000"/>
                  </a:schemeClr>
                </a:solidFill>
                <a:latin typeface="+mn-ea"/>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设计师的使命</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515" y="1023787"/>
            <a:ext cx="4647534" cy="583565"/>
          </a:xfrm>
          <a:prstGeom prst="rect">
            <a:avLst/>
          </a:prstGeom>
          <a:noFill/>
        </p:spPr>
        <p:txBody>
          <a:bodyPr wrap="square" rtlCol="0">
            <a:spAutoFit/>
          </a:bodyPr>
          <a:p>
            <a:r>
              <a:rPr lang="zh-CN" altLang="en-US" sz="3200" b="1" dirty="0">
                <a:solidFill>
                  <a:srgbClr val="384A66"/>
                </a:solidFill>
                <a:latin typeface="思源黑体 CN Light" panose="020B0300000000000000" pitchFamily="34" charset="-122"/>
                <a:ea typeface="思源黑体 CN Light" panose="020B0300000000000000" pitchFamily="34" charset="-122"/>
              </a:rPr>
              <a:t>二、好设计的来源</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56" name="矩形: 圆角 55"/>
          <p:cNvSpPr/>
          <p:nvPr>
            <p:custDataLst>
              <p:tags r:id="rId2"/>
            </p:custDataLst>
          </p:nvPr>
        </p:nvSpPr>
        <p:spPr>
          <a:xfrm>
            <a:off x="2234865" y="1841183"/>
            <a:ext cx="8603182" cy="2092958"/>
          </a:xfrm>
          <a:prstGeom prst="roundRect">
            <a:avLst>
              <a:gd name="adj" fmla="val 10491"/>
            </a:avLst>
          </a:prstGeom>
          <a:solidFill>
            <a:schemeClr val="bg1"/>
          </a:solidFill>
          <a:ln>
            <a:solidFill>
              <a:srgbClr val="384A66"/>
            </a:solidFill>
          </a:ln>
          <a:effectLst>
            <a:outerShdw blurRad="368300" dist="101600" dir="5400000" sx="98000" sy="98000" algn="t" rotWithShape="0">
              <a:schemeClr val="accent1">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endParaRPr>
          </a:p>
        </p:txBody>
      </p:sp>
      <p:sp>
        <p:nvSpPr>
          <p:cNvPr id="57" name="文本框 56"/>
          <p:cNvSpPr txBox="1"/>
          <p:nvPr>
            <p:custDataLst>
              <p:tags r:id="rId3"/>
            </p:custDataLst>
          </p:nvPr>
        </p:nvSpPr>
        <p:spPr>
          <a:xfrm>
            <a:off x="5768138" y="2788569"/>
            <a:ext cx="4826856" cy="709295"/>
          </a:xfrm>
          <a:prstGeom prst="rect">
            <a:avLst/>
          </a:prstGeom>
          <a:ln>
            <a:noFill/>
            <a:prstDash val="sysDash"/>
          </a:ln>
        </p:spPr>
        <p:txBody>
          <a:bodyPr vert="horz" wrap="square" lIns="90170" tIns="46990" rIns="90170" bIns="46990" rtlCol="0" anchor="t" anchorCtr="0">
            <a:sp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00000"/>
              </a:lnSpc>
              <a:buClrTx/>
              <a:buSzTx/>
              <a:buNone/>
            </a:pPr>
            <a:r>
              <a:rPr lang="zh-CN" altLang="en-US" sz="2000" spc="0" dirty="0">
                <a:ln>
                  <a:noFill/>
                  <a:prstDash val="sysDot"/>
                </a:ln>
                <a:solidFill>
                  <a:schemeClr val="tx1">
                    <a:lumMod val="65000"/>
                    <a:lumOff val="35000"/>
                  </a:schemeClr>
                </a:solidFill>
                <a:uFillTx/>
                <a:latin typeface="+中文正文" charset="0"/>
                <a:ea typeface="+mn-ea"/>
                <a:sym typeface="+mn-ea"/>
              </a:rPr>
              <a:t>对于一个家庭空间来说，空间的布局、装饰元素的组合都需要讲究平衡的原则。</a:t>
            </a:r>
            <a:endParaRPr lang="zh-CN" altLang="en-US" sz="2000" spc="0" dirty="0">
              <a:ln>
                <a:noFill/>
                <a:prstDash val="sysDot"/>
              </a:ln>
              <a:solidFill>
                <a:schemeClr val="tx1">
                  <a:lumMod val="65000"/>
                  <a:lumOff val="35000"/>
                </a:schemeClr>
              </a:solidFill>
              <a:uFillTx/>
              <a:latin typeface="+中文正文" charset="0"/>
              <a:ea typeface="+mn-ea"/>
              <a:sym typeface="+mn-ea"/>
            </a:endParaRPr>
          </a:p>
        </p:txBody>
      </p:sp>
      <p:sp>
        <p:nvSpPr>
          <p:cNvPr id="58" name="矩形 57"/>
          <p:cNvSpPr/>
          <p:nvPr>
            <p:custDataLst>
              <p:tags r:id="rId4"/>
            </p:custDataLst>
          </p:nvPr>
        </p:nvSpPr>
        <p:spPr>
          <a:xfrm>
            <a:off x="5768340" y="2194560"/>
            <a:ext cx="3406140" cy="368935"/>
          </a:xfrm>
          <a:prstGeom prst="rect">
            <a:avLst/>
          </a:prstGeom>
          <a:noFill/>
          <a:ln>
            <a:noFill/>
          </a:ln>
        </p:spPr>
        <p:txBody>
          <a:bodyPr wrap="square" tIns="0" bIns="0" rtlCol="0" anchor="t" anchorCtr="0">
            <a:spAutoFit/>
          </a:bodyPr>
          <a:lstStyle/>
          <a:p>
            <a:pPr>
              <a:lnSpc>
                <a:spcPct val="100000"/>
              </a:lnSpc>
              <a:spcBef>
                <a:spcPts val="0"/>
              </a:spcBef>
              <a:spcAft>
                <a:spcPts val="0"/>
              </a:spcAft>
            </a:pPr>
            <a:r>
              <a:rPr lang="zh-CN" altLang="en-US" b="1" spc="100" dirty="0">
                <a:ln w="38100">
                  <a:noFill/>
                </a:ln>
                <a:solidFill>
                  <a:srgbClr val="485F84"/>
                </a:solidFill>
                <a:uFillTx/>
                <a:latin typeface="思源黑体 CN Normal" panose="020B0400000000000000" charset="-122"/>
                <a:ea typeface="思源黑体 CN Normal" panose="020B0400000000000000" charset="-122"/>
                <a:sym typeface="+mn-lt"/>
              </a:rPr>
              <a:t>（一）平衡原则</a:t>
            </a:r>
            <a:endParaRPr lang="zh-CN" altLang="en-US" b="1" spc="100" dirty="0">
              <a:ln w="38100">
                <a:noFill/>
              </a:ln>
              <a:solidFill>
                <a:srgbClr val="485F84"/>
              </a:solidFill>
              <a:uFillTx/>
              <a:latin typeface="思源黑体 CN Normal" panose="020B0400000000000000" charset="-122"/>
              <a:ea typeface="思源黑体 CN Normal" panose="020B0400000000000000" charset="-122"/>
              <a:sym typeface="+mn-lt"/>
            </a:endParaRPr>
          </a:p>
        </p:txBody>
      </p:sp>
      <p:sp>
        <p:nvSpPr>
          <p:cNvPr id="61" name="矩形: 圆角 60"/>
          <p:cNvSpPr/>
          <p:nvPr>
            <p:custDataLst>
              <p:tags r:id="rId5"/>
            </p:custDataLst>
          </p:nvPr>
        </p:nvSpPr>
        <p:spPr>
          <a:xfrm>
            <a:off x="1562418" y="4251010"/>
            <a:ext cx="8603182" cy="2092958"/>
          </a:xfrm>
          <a:prstGeom prst="roundRect">
            <a:avLst>
              <a:gd name="adj" fmla="val 10491"/>
            </a:avLst>
          </a:prstGeom>
          <a:solidFill>
            <a:schemeClr val="bg1"/>
          </a:solidFill>
          <a:ln>
            <a:solidFill>
              <a:srgbClr val="384A66"/>
            </a:solidFill>
          </a:ln>
          <a:effectLst>
            <a:outerShdw blurRad="368300" dist="101600" dir="5400000" sx="98000" sy="98000" algn="t" rotWithShape="0">
              <a:schemeClr val="accent1">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chemeClr val="bg1"/>
              </a:solidFill>
            </a:endParaRPr>
          </a:p>
        </p:txBody>
      </p:sp>
      <p:sp>
        <p:nvSpPr>
          <p:cNvPr id="11" name="文本框 10"/>
          <p:cNvSpPr txBox="1"/>
          <p:nvPr>
            <p:custDataLst>
              <p:tags r:id="rId6"/>
            </p:custDataLst>
          </p:nvPr>
        </p:nvSpPr>
        <p:spPr>
          <a:xfrm>
            <a:off x="4664075" y="5208905"/>
            <a:ext cx="5116830" cy="709295"/>
          </a:xfrm>
          <a:prstGeom prst="rect">
            <a:avLst/>
          </a:prstGeom>
          <a:ln>
            <a:noFill/>
            <a:prstDash val="sysDash"/>
          </a:ln>
        </p:spPr>
        <p:txBody>
          <a:bodyPr vert="horz" wrap="square" lIns="90170" tIns="46990" rIns="90170" bIns="46990" rtlCol="0" anchor="t" anchorCtr="0">
            <a:sp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00000"/>
              </a:lnSpc>
              <a:buClrTx/>
              <a:buSzTx/>
              <a:buNone/>
            </a:pPr>
            <a:r>
              <a:rPr lang="zh-CN" altLang="en-US" sz="2000" spc="0" dirty="0">
                <a:ln>
                  <a:noFill/>
                  <a:prstDash val="sysDot"/>
                </a:ln>
                <a:solidFill>
                  <a:schemeClr val="tx1">
                    <a:lumMod val="65000"/>
                    <a:lumOff val="35000"/>
                  </a:schemeClr>
                </a:solidFill>
                <a:uFillTx/>
                <a:latin typeface="+中文正文" charset="0"/>
                <a:ea typeface="+mn-ea"/>
                <a:sym typeface="+mn-ea"/>
              </a:rPr>
              <a:t>想象力来源于时间与空间的组合，来源于信息的接收，来源于个人的知识与修养。</a:t>
            </a:r>
            <a:endParaRPr lang="zh-CN" altLang="en-US" sz="2000" spc="0" dirty="0">
              <a:ln>
                <a:noFill/>
                <a:prstDash val="sysDot"/>
              </a:ln>
              <a:solidFill>
                <a:schemeClr val="tx1">
                  <a:lumMod val="65000"/>
                  <a:lumOff val="35000"/>
                </a:schemeClr>
              </a:solidFill>
              <a:uFillTx/>
              <a:latin typeface="+中文正文" charset="0"/>
              <a:ea typeface="+mn-ea"/>
              <a:sym typeface="+mn-ea"/>
            </a:endParaRPr>
          </a:p>
        </p:txBody>
      </p:sp>
      <p:sp>
        <p:nvSpPr>
          <p:cNvPr id="12" name="矩形 11"/>
          <p:cNvSpPr/>
          <p:nvPr>
            <p:custDataLst>
              <p:tags r:id="rId7"/>
            </p:custDataLst>
          </p:nvPr>
        </p:nvSpPr>
        <p:spPr>
          <a:xfrm>
            <a:off x="4664075" y="4615180"/>
            <a:ext cx="3406140" cy="368935"/>
          </a:xfrm>
          <a:prstGeom prst="rect">
            <a:avLst/>
          </a:prstGeom>
          <a:noFill/>
          <a:ln>
            <a:noFill/>
          </a:ln>
        </p:spPr>
        <p:txBody>
          <a:bodyPr wrap="square" tIns="0" bIns="0" rtlCol="0" anchor="t" anchorCtr="0">
            <a:spAutoFit/>
          </a:bodyPr>
          <a:lstStyle/>
          <a:p>
            <a:pPr>
              <a:lnSpc>
                <a:spcPct val="100000"/>
              </a:lnSpc>
              <a:spcBef>
                <a:spcPts val="0"/>
              </a:spcBef>
              <a:spcAft>
                <a:spcPts val="0"/>
              </a:spcAft>
            </a:pPr>
            <a:r>
              <a:rPr lang="zh-CN" altLang="en-US" b="1" spc="100" dirty="0">
                <a:ln w="38100">
                  <a:noFill/>
                </a:ln>
                <a:solidFill>
                  <a:srgbClr val="485F84"/>
                </a:solidFill>
                <a:uFillTx/>
                <a:latin typeface="思源黑体 CN Normal" panose="020B0400000000000000" charset="-122"/>
                <a:ea typeface="思源黑体 CN Normal" panose="020B0400000000000000" charset="-122"/>
                <a:sym typeface="+mn-lt"/>
              </a:rPr>
              <a:t>（二）想象力</a:t>
            </a:r>
            <a:endParaRPr lang="zh-CN" altLang="en-US" b="1" spc="100" dirty="0">
              <a:ln w="38100">
                <a:noFill/>
              </a:ln>
              <a:solidFill>
                <a:srgbClr val="485F84"/>
              </a:solidFill>
              <a:uFillTx/>
              <a:latin typeface="思源黑体 CN Normal" panose="020B0400000000000000" charset="-122"/>
              <a:ea typeface="思源黑体 CN Normal" panose="020B0400000000000000" charset="-122"/>
              <a:sym typeface="+mn-lt"/>
            </a:endParaRPr>
          </a:p>
        </p:txBody>
      </p:sp>
      <p:pic>
        <p:nvPicPr>
          <p:cNvPr id="124" name="图片 123"/>
          <p:cNvPicPr/>
          <p:nvPr/>
        </p:nvPicPr>
        <p:blipFill>
          <a:blip r:embed="rId8"/>
          <a:stretch>
            <a:fillRect/>
          </a:stretch>
        </p:blipFill>
        <p:spPr>
          <a:xfrm>
            <a:off x="2495550" y="1976755"/>
            <a:ext cx="2644140" cy="1760855"/>
          </a:xfrm>
          <a:prstGeom prst="roundRect">
            <a:avLst>
              <a:gd name="adj" fmla="val 10998"/>
            </a:avLst>
          </a:prstGeom>
          <a:noFill/>
          <a:ln w="9525">
            <a:noFill/>
          </a:ln>
        </p:spPr>
      </p:pic>
      <p:pic>
        <p:nvPicPr>
          <p:cNvPr id="125" name="图片 124"/>
          <p:cNvPicPr/>
          <p:nvPr/>
        </p:nvPicPr>
        <p:blipFill>
          <a:blip r:embed="rId9"/>
          <a:stretch>
            <a:fillRect/>
          </a:stretch>
        </p:blipFill>
        <p:spPr>
          <a:xfrm>
            <a:off x="1775460" y="4406900"/>
            <a:ext cx="2494280" cy="1781175"/>
          </a:xfrm>
          <a:prstGeom prst="roundRect">
            <a:avLst>
              <a:gd name="adj" fmla="val 12121"/>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设计师的使命</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515" y="1023787"/>
            <a:ext cx="4647534" cy="583565"/>
          </a:xfrm>
          <a:prstGeom prst="rect">
            <a:avLst/>
          </a:prstGeom>
          <a:noFill/>
        </p:spPr>
        <p:txBody>
          <a:bodyPr wrap="square" rtlCol="0">
            <a:spAutoFit/>
          </a:bodyPr>
          <a:p>
            <a:r>
              <a:rPr lang="zh-CN" altLang="en-US" sz="3200" b="1" dirty="0">
                <a:solidFill>
                  <a:srgbClr val="384A66"/>
                </a:solidFill>
                <a:latin typeface="思源黑体 CN Light" panose="020B0300000000000000" pitchFamily="34" charset="-122"/>
                <a:ea typeface="思源黑体 CN Light" panose="020B0300000000000000" pitchFamily="34" charset="-122"/>
              </a:rPr>
              <a:t>三、好设计的工作思路</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cxnSp>
        <p:nvCxnSpPr>
          <p:cNvPr id="37" name="直接箭头连接符 36"/>
          <p:cNvCxnSpPr/>
          <p:nvPr>
            <p:custDataLst>
              <p:tags r:id="rId2"/>
            </p:custDataLst>
          </p:nvPr>
        </p:nvCxnSpPr>
        <p:spPr>
          <a:xfrm>
            <a:off x="4050710" y="5553720"/>
            <a:ext cx="1054084" cy="0"/>
          </a:xfrm>
          <a:prstGeom prst="straightConnector1">
            <a:avLst/>
          </a:prstGeom>
          <a:noFill/>
          <a:ln w="6350" cap="flat" cmpd="sng" algn="ctr">
            <a:solidFill>
              <a:sysClr val="window" lastClr="FFFFFF">
                <a:lumMod val="75000"/>
              </a:sysClr>
            </a:solidFill>
            <a:prstDash val="solid"/>
            <a:miter lim="800000"/>
            <a:tailEnd type="triangle"/>
          </a:ln>
          <a:effectLst/>
        </p:spPr>
      </p:cxnSp>
      <p:sp>
        <p:nvSpPr>
          <p:cNvPr id="7" name="圆角矩形 6"/>
          <p:cNvSpPr/>
          <p:nvPr>
            <p:custDataLst>
              <p:tags r:id="rId3"/>
            </p:custDataLst>
          </p:nvPr>
        </p:nvSpPr>
        <p:spPr>
          <a:xfrm>
            <a:off x="1301018" y="2868547"/>
            <a:ext cx="815241" cy="1579532"/>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圆角矩形 7"/>
          <p:cNvSpPr/>
          <p:nvPr>
            <p:custDataLst>
              <p:tags r:id="rId4"/>
            </p:custDataLst>
          </p:nvPr>
        </p:nvSpPr>
        <p:spPr>
          <a:xfrm>
            <a:off x="1310175" y="4333028"/>
            <a:ext cx="356674" cy="1790362"/>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 name="圆角矩形 8"/>
          <p:cNvSpPr/>
          <p:nvPr>
            <p:custDataLst>
              <p:tags r:id="rId5"/>
            </p:custDataLst>
          </p:nvPr>
        </p:nvSpPr>
        <p:spPr>
          <a:xfrm rot="20318279">
            <a:off x="1837449" y="4304189"/>
            <a:ext cx="356674" cy="537664"/>
          </a:xfrm>
          <a:prstGeom prst="roundRect">
            <a:avLst>
              <a:gd name="adj" fmla="val 29625"/>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 name="圆角矩形 9"/>
          <p:cNvSpPr/>
          <p:nvPr>
            <p:custDataLst>
              <p:tags r:id="rId6"/>
            </p:custDataLst>
          </p:nvPr>
        </p:nvSpPr>
        <p:spPr>
          <a:xfrm>
            <a:off x="1896782" y="4637331"/>
            <a:ext cx="365779" cy="1472129"/>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圆角矩形 12"/>
          <p:cNvSpPr/>
          <p:nvPr>
            <p:custDataLst>
              <p:tags r:id="rId7"/>
            </p:custDataLst>
          </p:nvPr>
        </p:nvSpPr>
        <p:spPr>
          <a:xfrm rot="3224468">
            <a:off x="2120747" y="1848373"/>
            <a:ext cx="324804" cy="1543931"/>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8"/>
            </p:custDataLst>
          </p:nvPr>
        </p:nvSpPr>
        <p:spPr>
          <a:xfrm>
            <a:off x="1304137" y="1914635"/>
            <a:ext cx="914027" cy="914027"/>
          </a:xfrm>
          <a:prstGeom prst="ellipse">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标题 1"/>
          <p:cNvSpPr txBox="1"/>
          <p:nvPr>
            <p:custDataLst>
              <p:tags r:id="rId9"/>
            </p:custDataLst>
          </p:nvPr>
        </p:nvSpPr>
        <p:spPr>
          <a:xfrm>
            <a:off x="5949315" y="2548890"/>
            <a:ext cx="5039360" cy="1276985"/>
          </a:xfrm>
          <a:prstGeom prst="rect">
            <a:avLst/>
          </a:prstGeom>
          <a:noFill/>
        </p:spPr>
        <p:txBody>
          <a:bodyPr wrap="square" lIns="90000" tIns="0" rIns="90000" bIns="46800" rtlCol="0" anchor="t" anchorCtr="0">
            <a:spAutoFit/>
          </a:bodyPr>
          <a:lstStyle>
            <a:defPPr>
              <a:defRPr lang="zh-CN"/>
            </a:defPPr>
            <a:lvl1pPr>
              <a:lnSpc>
                <a:spcPct val="130000"/>
              </a:lnSpc>
              <a:defRPr sz="1200"/>
            </a:lvl1pPr>
          </a:lstStyle>
          <a:p>
            <a:pPr>
              <a:lnSpc>
                <a:spcPct val="100000"/>
              </a:lnSpc>
            </a:pPr>
            <a:r>
              <a:rPr lang="zh-CN" altLang="en-US" sz="1600" dirty="0">
                <a:latin typeface="Arial" panose="020B0604020202020204" pitchFamily="34" charset="0"/>
                <a:ea typeface="微软雅黑" panose="020B0503020204020204" charset="-122"/>
                <a:sym typeface="Arial" panose="020B0604020202020204" pitchFamily="34" charset="0"/>
              </a:rPr>
              <a:t>即针对上述五个方面的信息，把满足主人一切日常生活基本需求的所有元素在设计方案中体现出来。这些生活需求的基础设计必须得到主人的认同。基本设计得到认同之后，便进入到对于方案的视觉效果及形象实现的共同认可上来。</a:t>
            </a:r>
            <a:endParaRPr lang="zh-CN" altLang="en-US" sz="1600" dirty="0">
              <a:latin typeface="Arial" panose="020B0604020202020204" pitchFamily="34" charset="0"/>
              <a:ea typeface="微软雅黑" panose="020B0503020204020204" charset="-122"/>
              <a:sym typeface="Arial" panose="020B0604020202020204" pitchFamily="34" charset="0"/>
            </a:endParaRPr>
          </a:p>
        </p:txBody>
      </p:sp>
      <p:cxnSp>
        <p:nvCxnSpPr>
          <p:cNvPr id="18" name="直接箭头连接符 17"/>
          <p:cNvCxnSpPr/>
          <p:nvPr>
            <p:custDataLst>
              <p:tags r:id="rId10"/>
            </p:custDataLst>
          </p:nvPr>
        </p:nvCxnSpPr>
        <p:spPr>
          <a:xfrm>
            <a:off x="4798141" y="2521558"/>
            <a:ext cx="1054084" cy="0"/>
          </a:xfrm>
          <a:prstGeom prst="straightConnector1">
            <a:avLst/>
          </a:prstGeom>
          <a:noFill/>
          <a:ln w="6350" cap="flat" cmpd="sng" algn="ctr">
            <a:solidFill>
              <a:sysClr val="window" lastClr="FFFFFF">
                <a:lumMod val="75000"/>
              </a:sysClr>
            </a:solidFill>
            <a:prstDash val="solid"/>
            <a:miter lim="800000"/>
            <a:tailEnd type="triangle"/>
          </a:ln>
          <a:effectLst/>
        </p:spPr>
      </p:cxnSp>
      <p:sp>
        <p:nvSpPr>
          <p:cNvPr id="19" name="标题 1"/>
          <p:cNvSpPr txBox="1"/>
          <p:nvPr>
            <p:custDataLst>
              <p:tags r:id="rId11"/>
            </p:custDataLst>
          </p:nvPr>
        </p:nvSpPr>
        <p:spPr>
          <a:xfrm>
            <a:off x="5927090" y="1744980"/>
            <a:ext cx="4918710" cy="661670"/>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00000"/>
              </a:lnSpc>
            </a:pPr>
            <a:r>
              <a:rPr lang="zh-CN" altLang="en-US" sz="2000" b="1" dirty="0">
                <a:solidFill>
                  <a:srgbClr val="384A66"/>
                </a:solidFill>
                <a:latin typeface="Arial" panose="020B0604020202020204" pitchFamily="34" charset="0"/>
                <a:ea typeface="微软雅黑" panose="020B0503020204020204" charset="-122"/>
                <a:cs typeface="+mn-ea"/>
                <a:sym typeface="Arial" panose="020B0604020202020204" pitchFamily="34" charset="0"/>
              </a:rPr>
              <a:t>（2）在了解并掌握了上述信息之后，才进入方案研究阶段。</a:t>
            </a:r>
            <a:endParaRPr lang="zh-CN" altLang="en-US" sz="2000" b="1" dirty="0">
              <a:solidFill>
                <a:srgbClr val="384A6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圆角矩形 14"/>
          <p:cNvSpPr/>
          <p:nvPr>
            <p:custDataLst>
              <p:tags r:id="rId12"/>
            </p:custDataLst>
          </p:nvPr>
        </p:nvSpPr>
        <p:spPr>
          <a:xfrm rot="21439215">
            <a:off x="3038608" y="2190509"/>
            <a:ext cx="1946084" cy="1969628"/>
          </a:xfrm>
          <a:prstGeom prst="roundRect">
            <a:avLst>
              <a:gd name="adj" fmla="val 18567"/>
            </a:avLst>
          </a:prstGeom>
          <a:solidFill>
            <a:srgbClr val="485F84"/>
          </a:solidFill>
          <a:ln w="12700" cap="flat" cmpd="sng" algn="ctr">
            <a:noFill/>
            <a:prstDash val="solid"/>
            <a:miter lim="800000"/>
          </a:ln>
          <a:effectLst/>
        </p:spPr>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圆角矩形 34"/>
          <p:cNvSpPr/>
          <p:nvPr>
            <p:custDataLst>
              <p:tags r:id="rId13"/>
            </p:custDataLst>
          </p:nvPr>
        </p:nvSpPr>
        <p:spPr>
          <a:xfrm rot="21439215">
            <a:off x="2585393" y="4165491"/>
            <a:ext cx="1946086" cy="1969624"/>
          </a:xfrm>
          <a:prstGeom prst="roundRect">
            <a:avLst>
              <a:gd name="adj" fmla="val 18567"/>
            </a:avLst>
          </a:prstGeom>
          <a:solidFill>
            <a:srgbClr val="384A66"/>
          </a:solidFill>
          <a:ln w="12700" cap="flat" cmpd="sng" algn="ctr">
            <a:noFill/>
            <a:prstDash val="solid"/>
            <a:miter lim="800000"/>
          </a:ln>
          <a:effectLst/>
        </p:spPr>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标题 1"/>
          <p:cNvSpPr txBox="1"/>
          <p:nvPr>
            <p:custDataLst>
              <p:tags r:id="rId14"/>
            </p:custDataLst>
          </p:nvPr>
        </p:nvSpPr>
        <p:spPr>
          <a:xfrm>
            <a:off x="5251450" y="5064125"/>
            <a:ext cx="4918710" cy="969645"/>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00000"/>
              </a:lnSpc>
            </a:pPr>
            <a:r>
              <a:rPr lang="zh-CN" altLang="en-US" sz="2000" b="1" dirty="0">
                <a:solidFill>
                  <a:srgbClr val="384A66"/>
                </a:solidFill>
                <a:latin typeface="Arial" panose="020B0604020202020204" pitchFamily="34" charset="0"/>
                <a:ea typeface="微软雅黑" panose="020B0503020204020204" charset="-122"/>
                <a:cs typeface="+mn-ea"/>
                <a:sym typeface="Arial" panose="020B0604020202020204" pitchFamily="34" charset="0"/>
              </a:rPr>
              <a:t>（1）针对一个既有的场所，开始阶段的工作必须从</a:t>
            </a:r>
            <a:r>
              <a:rPr lang="zh-CN" altLang="en-US" sz="2000" b="1" u="sng" dirty="0">
                <a:solidFill>
                  <a:srgbClr val="FF0000"/>
                </a:solidFill>
                <a:latin typeface="Arial" panose="020B0604020202020204" pitchFamily="34" charset="0"/>
                <a:ea typeface="微软雅黑" panose="020B0503020204020204" charset="-122"/>
                <a:cs typeface="+mn-ea"/>
                <a:sym typeface="Arial" panose="020B0604020202020204" pitchFamily="34" charset="0"/>
              </a:rPr>
              <a:t>客户目标、优先重点、基本规范、现有局限以及改造余</a:t>
            </a:r>
            <a:r>
              <a:rPr lang="zh-CN" altLang="en-US" sz="2000" b="1" u="sng" dirty="0">
                <a:solidFill>
                  <a:srgbClr val="384A66"/>
                </a:solidFill>
                <a:latin typeface="Arial" panose="020B0604020202020204" pitchFamily="34" charset="0"/>
                <a:ea typeface="微软雅黑" panose="020B0503020204020204" charset="-122"/>
                <a:cs typeface="+mn-ea"/>
                <a:sym typeface="Arial" panose="020B0604020202020204" pitchFamily="34" charset="0"/>
              </a:rPr>
              <a:t>地</a:t>
            </a:r>
            <a:r>
              <a:rPr lang="zh-CN" altLang="en-US" sz="2000" b="1" dirty="0">
                <a:solidFill>
                  <a:srgbClr val="384A66"/>
                </a:solidFill>
                <a:latin typeface="Arial" panose="020B0604020202020204" pitchFamily="34" charset="0"/>
                <a:ea typeface="微软雅黑" panose="020B0503020204020204" charset="-122"/>
                <a:cs typeface="+mn-ea"/>
                <a:sym typeface="Arial" panose="020B0604020202020204" pitchFamily="34" charset="0"/>
              </a:rPr>
              <a:t>五个方面入手。</a:t>
            </a:r>
            <a:endParaRPr lang="zh-CN" altLang="en-US" sz="2000" b="1" dirty="0">
              <a:solidFill>
                <a:srgbClr val="384A6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圆角矩形 15"/>
          <p:cNvSpPr/>
          <p:nvPr>
            <p:custDataLst>
              <p:tags r:id="rId15"/>
            </p:custDataLst>
          </p:nvPr>
        </p:nvSpPr>
        <p:spPr>
          <a:xfrm rot="3531662">
            <a:off x="2460015" y="2037332"/>
            <a:ext cx="324898" cy="1543931"/>
          </a:xfrm>
          <a:prstGeom prst="roundRect">
            <a:avLst/>
          </a:prstGeom>
          <a:solidFill>
            <a:sysClr val="window" lastClr="FFFFFF">
              <a:lumMod val="85000"/>
            </a:sysClr>
          </a:solidFill>
          <a:ln w="12700" cap="flat" cmpd="sng" algn="ctr">
            <a:noFill/>
            <a:prstDash val="solid"/>
            <a:miter lim="800000"/>
          </a:ln>
          <a:effectLst/>
        </p:spPr>
        <p:txBody>
          <a:bodyPr rtlCol="0" anchor="ctr">
            <a:normAutofit/>
          </a:bodyPr>
          <a:lstStyle/>
          <a:p>
            <a:pPr algn="ctr">
              <a:lnSpc>
                <a:spcPct val="120000"/>
              </a:lnSpc>
            </a:pPr>
            <a:endParaRPr lang="zh-CN" altLang="en-US" baseline="-250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5562600" cy="521970"/>
          </a:xfrm>
          <a:prstGeom prst="rect">
            <a:avLst/>
          </a:prstGeom>
          <a:noFill/>
        </p:spPr>
        <p:txBody>
          <a:bodyPr wrap="square" rtlCol="0">
            <a:spAutoFit/>
          </a:bodyPr>
          <a:lstStyle/>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一、什么叫视错觉</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767715" y="1847850"/>
            <a:ext cx="7849235" cy="706755"/>
          </a:xfrm>
          <a:prstGeom prst="rect">
            <a:avLst/>
          </a:prstGeom>
          <a:noFill/>
        </p:spPr>
        <p:txBody>
          <a:bodyPr wrap="square" rtlCol="0">
            <a:spAutoFit/>
          </a:bodyPr>
          <a:lstStyle/>
          <a:p>
            <a:pPr>
              <a:lnSpc>
                <a:spcPct val="100000"/>
              </a:lnSpc>
            </a:pPr>
            <a:r>
              <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rPr>
              <a:t>视错觉就是当人或动物观察物体时，基于经验主义或不当的参照形成的错误的判断和感知。</a:t>
            </a:r>
            <a:endPar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4" name="等腰三角形 13"/>
          <p:cNvSpPr/>
          <p:nvPr/>
        </p:nvSpPr>
        <p:spPr>
          <a:xfrm rot="5400000">
            <a:off x="-244916" y="3224736"/>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pic>
        <p:nvPicPr>
          <p:cNvPr id="126" name="图片 125"/>
          <p:cNvPicPr/>
          <p:nvPr/>
        </p:nvPicPr>
        <p:blipFill>
          <a:blip r:embed="rId5"/>
          <a:stretch>
            <a:fillRect/>
          </a:stretch>
        </p:blipFill>
        <p:spPr>
          <a:xfrm>
            <a:off x="6744335" y="2637155"/>
            <a:ext cx="4646295" cy="3484880"/>
          </a:xfrm>
          <a:prstGeom prst="rect">
            <a:avLst/>
          </a:prstGeom>
          <a:noFill/>
          <a:ln w="28575">
            <a:solidFill>
              <a:srgbClr val="384A66"/>
            </a:solidFill>
          </a:ln>
        </p:spPr>
      </p:pic>
      <p:sp>
        <p:nvSpPr>
          <p:cNvPr id="2" name="文本框 1"/>
          <p:cNvSpPr txBox="1"/>
          <p:nvPr/>
        </p:nvSpPr>
        <p:spPr>
          <a:xfrm>
            <a:off x="1056005" y="3212465"/>
            <a:ext cx="5029835" cy="1322070"/>
          </a:xfrm>
          <a:prstGeom prst="rect">
            <a:avLst/>
          </a:prstGeom>
          <a:noFill/>
        </p:spPr>
        <p:txBody>
          <a:bodyPr wrap="square" rtlCol="0" anchor="t">
            <a:spAutoFit/>
          </a:bodyPr>
          <a:p>
            <a:r>
              <a:rPr lang="zh-CN" altLang="en-US" sz="2000">
                <a:solidFill>
                  <a:srgbClr val="384A66"/>
                </a:solidFill>
                <a:latin typeface="楷体" panose="02010609060101010101" charset="-122"/>
                <a:ea typeface="楷体" panose="02010609060101010101" charset="-122"/>
                <a:cs typeface="楷体" panose="02010609060101010101" charset="-122"/>
              </a:rPr>
              <a:t>（1）比如法国国旗红、白、蓝三色的比例为 35 ：33 ：37，而我们却感觉三种颜色面积相等。这是因为白色给人以扩张的感觉，而蓝色则有收缩的感觉，这就是视错觉。</a:t>
            </a:r>
            <a:endParaRPr lang="zh-CN" altLang="en-US" sz="2000">
              <a:solidFill>
                <a:srgbClr val="384A66"/>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pic>
        <p:nvPicPr>
          <p:cNvPr id="3" name="图片 2"/>
          <p:cNvPicPr>
            <a:picLocks noChangeAspect="1"/>
          </p:cNvPicPr>
          <p:nvPr>
            <p:custDataLst>
              <p:tags r:id="rId5"/>
            </p:custDataLst>
          </p:nvPr>
        </p:nvPicPr>
        <p:blipFill>
          <a:blip r:embed="rId6"/>
          <a:stretch>
            <a:fillRect/>
          </a:stretch>
        </p:blipFill>
        <p:spPr>
          <a:xfrm>
            <a:off x="839470" y="1196975"/>
            <a:ext cx="4631055" cy="4719955"/>
          </a:xfrm>
          <a:prstGeom prst="rect">
            <a:avLst/>
          </a:prstGeom>
        </p:spPr>
      </p:pic>
      <p:pic>
        <p:nvPicPr>
          <p:cNvPr id="4" name="图片 3"/>
          <p:cNvPicPr>
            <a:picLocks noChangeAspect="1"/>
          </p:cNvPicPr>
          <p:nvPr>
            <p:custDataLst>
              <p:tags r:id="rId7"/>
            </p:custDataLst>
          </p:nvPr>
        </p:nvPicPr>
        <p:blipFill>
          <a:blip r:embed="rId8"/>
          <a:stretch>
            <a:fillRect/>
          </a:stretch>
        </p:blipFill>
        <p:spPr>
          <a:xfrm>
            <a:off x="5880100" y="1557020"/>
            <a:ext cx="5421630" cy="4337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p:cNvSpPr/>
          <p:nvPr/>
        </p:nvSpPr>
        <p:spPr>
          <a:xfrm rot="5400000">
            <a:off x="-244916" y="3224736"/>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文本框 1"/>
          <p:cNvSpPr txBox="1"/>
          <p:nvPr/>
        </p:nvSpPr>
        <p:spPr>
          <a:xfrm>
            <a:off x="1056005" y="2566670"/>
            <a:ext cx="5029835" cy="2245360"/>
          </a:xfrm>
          <a:prstGeom prst="rect">
            <a:avLst/>
          </a:prstGeom>
          <a:noFill/>
        </p:spPr>
        <p:txBody>
          <a:bodyPr wrap="square" rtlCol="0" anchor="t">
            <a:spAutoFit/>
          </a:bodyPr>
          <a:p>
            <a:r>
              <a:rPr lang="zh-CN" altLang="en-US" sz="2000">
                <a:solidFill>
                  <a:srgbClr val="384A66"/>
                </a:solidFill>
                <a:latin typeface="楷体" panose="02010609060101010101" charset="-122"/>
                <a:ea typeface="楷体" panose="02010609060101010101" charset="-122"/>
                <a:cs typeface="楷体" panose="02010609060101010101" charset="-122"/>
              </a:rPr>
              <a:t>（2）比如把两个有盖的桶装上沙子，一个小桶装满了沙，另一个大桶装的沙和小桶的一样多。当人们不知道里面的沙子有多少时，大多数人拎起两个桶时都会说小桶重得多。他们之所以判断错误，是看见小桶较小，想来该轻一些，谁知一拎起来竟那么重，于是过高估计了它的重量。</a:t>
            </a:r>
            <a:endParaRPr lang="zh-CN" altLang="en-US" sz="2000">
              <a:solidFill>
                <a:srgbClr val="384A66"/>
              </a:solidFill>
              <a:latin typeface="楷体" panose="02010609060101010101" charset="-122"/>
              <a:ea typeface="楷体" panose="02010609060101010101" charset="-122"/>
              <a:cs typeface="楷体" panose="02010609060101010101" charset="-122"/>
            </a:endParaRPr>
          </a:p>
        </p:txBody>
      </p:sp>
      <p:pic>
        <p:nvPicPr>
          <p:cNvPr id="127" name="图片 126"/>
          <p:cNvPicPr/>
          <p:nvPr/>
        </p:nvPicPr>
        <p:blipFill>
          <a:blip r:embed="rId5">
            <a:clrChange>
              <a:clrFrom>
                <a:srgbClr val="F6F6F6">
                  <a:alpha val="100000"/>
                </a:srgbClr>
              </a:clrFrom>
              <a:clrTo>
                <a:srgbClr val="F6F6F6">
                  <a:alpha val="100000"/>
                  <a:alpha val="0"/>
                </a:srgbClr>
              </a:clrTo>
            </a:clrChange>
          </a:blip>
          <a:stretch>
            <a:fillRect/>
          </a:stretch>
        </p:blipFill>
        <p:spPr>
          <a:xfrm>
            <a:off x="6960235" y="1509395"/>
            <a:ext cx="4360545" cy="4360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p:cNvSpPr/>
          <p:nvPr/>
        </p:nvSpPr>
        <p:spPr>
          <a:xfrm rot="5400000">
            <a:off x="-244916" y="3224736"/>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文本框 1"/>
          <p:cNvSpPr txBox="1"/>
          <p:nvPr/>
        </p:nvSpPr>
        <p:spPr>
          <a:xfrm>
            <a:off x="1056005" y="2853690"/>
            <a:ext cx="5029835" cy="1630045"/>
          </a:xfrm>
          <a:prstGeom prst="rect">
            <a:avLst/>
          </a:prstGeom>
          <a:noFill/>
        </p:spPr>
        <p:txBody>
          <a:bodyPr wrap="square" rtlCol="0" anchor="t">
            <a:spAutoFit/>
          </a:bodyPr>
          <a:p>
            <a:r>
              <a:rPr lang="zh-CN" altLang="en-US" sz="2000">
                <a:solidFill>
                  <a:srgbClr val="384A66"/>
                </a:solidFill>
                <a:latin typeface="楷体" panose="02010609060101010101" charset="-122"/>
                <a:ea typeface="楷体" panose="02010609060101010101" charset="-122"/>
                <a:cs typeface="楷体" panose="02010609060101010101" charset="-122"/>
              </a:rPr>
              <a:t>（3）比如我们在夜店跳舞时，在旋转耀眼的灯光中，你会觉得天旋地转，而其中的舞者却跳得特别的活跃。事实上，如果没有灯光的情况同样的动作，你只会是普通地扭来扭去罢了。</a:t>
            </a:r>
            <a:endParaRPr lang="zh-CN" altLang="en-US" sz="2000">
              <a:solidFill>
                <a:srgbClr val="384A66"/>
              </a:solidFill>
              <a:latin typeface="楷体" panose="02010609060101010101" charset="-122"/>
              <a:ea typeface="楷体" panose="02010609060101010101" charset="-122"/>
              <a:cs typeface="楷体" panose="02010609060101010101" charset="-122"/>
            </a:endParaRPr>
          </a:p>
        </p:txBody>
      </p:sp>
      <p:pic>
        <p:nvPicPr>
          <p:cNvPr id="128" name="图片 127"/>
          <p:cNvPicPr/>
          <p:nvPr/>
        </p:nvPicPr>
        <p:blipFill>
          <a:blip r:embed="rId5"/>
          <a:stretch>
            <a:fillRect/>
          </a:stretch>
        </p:blipFill>
        <p:spPr>
          <a:xfrm>
            <a:off x="6816090" y="1480820"/>
            <a:ext cx="4563110" cy="45631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p:cNvSpPr/>
          <p:nvPr/>
        </p:nvSpPr>
        <p:spPr>
          <a:xfrm rot="5400000">
            <a:off x="-244916" y="3224736"/>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文本框 1"/>
          <p:cNvSpPr txBox="1"/>
          <p:nvPr/>
        </p:nvSpPr>
        <p:spPr>
          <a:xfrm>
            <a:off x="1056005" y="2710180"/>
            <a:ext cx="4694555" cy="1938020"/>
          </a:xfrm>
          <a:prstGeom prst="rect">
            <a:avLst/>
          </a:prstGeom>
          <a:noFill/>
        </p:spPr>
        <p:txBody>
          <a:bodyPr wrap="square" rtlCol="0" anchor="t">
            <a:spAutoFit/>
          </a:bodyPr>
          <a:p>
            <a:r>
              <a:rPr lang="zh-CN" altLang="en-US" sz="2000">
                <a:solidFill>
                  <a:srgbClr val="384A66"/>
                </a:solidFill>
                <a:latin typeface="楷体" panose="02010609060101010101" charset="-122"/>
                <a:ea typeface="楷体" panose="02010609060101010101" charset="-122"/>
                <a:cs typeface="楷体" panose="02010609060101010101" charset="-122"/>
              </a:rPr>
              <a:t>（4）比如我们在高速公路用 100 公里的时速驾驶，会觉得车速很慢。而我们在普通公路上用100 公里的时速驾驶则会感到一种风驰电掣的感觉。这就是因为我们的视觉受在同一条公路的其他车辆的车速所影响。</a:t>
            </a:r>
            <a:endParaRPr lang="zh-CN" altLang="en-US" sz="2000">
              <a:solidFill>
                <a:srgbClr val="384A66"/>
              </a:solidFill>
              <a:latin typeface="楷体" panose="02010609060101010101" charset="-122"/>
              <a:ea typeface="楷体" panose="02010609060101010101" charset="-122"/>
              <a:cs typeface="楷体" panose="02010609060101010101" charset="-122"/>
            </a:endParaRPr>
          </a:p>
        </p:txBody>
      </p:sp>
      <p:pic>
        <p:nvPicPr>
          <p:cNvPr id="130" name="图片 129"/>
          <p:cNvPicPr/>
          <p:nvPr/>
        </p:nvPicPr>
        <p:blipFill>
          <a:blip r:embed="rId5"/>
          <a:stretch>
            <a:fillRect/>
          </a:stretch>
        </p:blipFill>
        <p:spPr>
          <a:xfrm>
            <a:off x="6096000" y="1844675"/>
            <a:ext cx="5488305" cy="35077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rcRect b="42754"/>
          <a:stretch>
            <a:fillRect/>
          </a:stretch>
        </p:blipFill>
        <p:spPr>
          <a:xfrm>
            <a:off x="0" y="0"/>
            <a:ext cx="12192000" cy="4212590"/>
          </a:xfrm>
          <a:prstGeom prst="rect">
            <a:avLst/>
          </a:prstGeom>
        </p:spPr>
      </p:pic>
      <p:sp>
        <p:nvSpPr>
          <p:cNvPr id="18" name="矩形 17"/>
          <p:cNvSpPr/>
          <p:nvPr/>
        </p:nvSpPr>
        <p:spPr>
          <a:xfrm>
            <a:off x="3143671" y="3284377"/>
            <a:ext cx="5904656" cy="2520887"/>
          </a:xfrm>
          <a:prstGeom prst="rect">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34" t="32060" r="-34" b="16059"/>
          <a:stretch>
            <a:fillRect/>
          </a:stretch>
        </p:blipFill>
        <p:spPr>
          <a:xfrm>
            <a:off x="0" y="0"/>
            <a:ext cx="12192000" cy="4212622"/>
          </a:xfrm>
          <a:prstGeom prst="rect">
            <a:avLst/>
          </a:prstGeom>
        </p:spPr>
      </p:pic>
      <p:sp>
        <p:nvSpPr>
          <p:cNvPr id="3" name="矩形 2"/>
          <p:cNvSpPr/>
          <p:nvPr/>
        </p:nvSpPr>
        <p:spPr>
          <a:xfrm>
            <a:off x="3359696" y="3068960"/>
            <a:ext cx="5472608" cy="2447665"/>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47928" y="3257294"/>
            <a:ext cx="1728192" cy="1198880"/>
          </a:xfrm>
          <a:prstGeom prst="rect">
            <a:avLst/>
          </a:prstGeom>
          <a:noFill/>
        </p:spPr>
        <p:txBody>
          <a:bodyPr wrap="square" rtlCol="0">
            <a:spAutoFit/>
          </a:bodyPr>
          <a:lstStyle/>
          <a:p>
            <a:r>
              <a:rPr lang="en-US" altLang="zh-CN" sz="7200" dirty="0">
                <a:solidFill>
                  <a:schemeClr val="bg1"/>
                </a:solidFill>
                <a:latin typeface="思源黑体 CN Light" panose="020B0300000000000000" pitchFamily="34" charset="-122"/>
                <a:ea typeface="思源黑体 CN Light" panose="020B0300000000000000" pitchFamily="34" charset="-122"/>
              </a:rPr>
              <a:t>06</a:t>
            </a:r>
            <a:endParaRPr lang="zh-CN" altLang="en-US" sz="7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3425190" y="4457700"/>
            <a:ext cx="5341620" cy="645160"/>
          </a:xfrm>
          <a:prstGeom prst="rect">
            <a:avLst/>
          </a:prstGeom>
          <a:no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家居设计风格</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5562600" cy="521970"/>
          </a:xfrm>
          <a:prstGeom prst="rect">
            <a:avLst/>
          </a:prstGeom>
          <a:noFill/>
        </p:spPr>
        <p:txBody>
          <a:bodyPr wrap="square" rtlCol="0">
            <a:spAutoFit/>
          </a:bodyPr>
          <a:lstStyle/>
          <a:p>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二、如何利用视错觉</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775031"/>
            <a:ext cx="10266486" cy="1036749"/>
            <a:chOff x="1056" y="3473"/>
            <a:chExt cx="16168" cy="1633"/>
          </a:xfrm>
        </p:grpSpPr>
        <p:sp>
          <p:nvSpPr>
            <p:cNvPr id="3" name="椭圆 2"/>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01</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矮中见高</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这是在室内设计中最为常用的一种视错觉处理办法。方法就是把居室的共同空间中，其中一部分做上</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吊顶，而另一部分不做，那么没有吊顶的部分就会显得变“高”了。</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31" name="图片 130"/>
          <p:cNvPicPr/>
          <p:nvPr/>
        </p:nvPicPr>
        <p:blipFill>
          <a:blip r:embed="rId8"/>
          <a:stretch>
            <a:fillRect/>
          </a:stretch>
        </p:blipFill>
        <p:spPr>
          <a:xfrm>
            <a:off x="3215640" y="2924810"/>
            <a:ext cx="5812790" cy="35883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200991"/>
            <a:ext cx="4738915" cy="1529411"/>
            <a:chOff x="1056" y="3473"/>
            <a:chExt cx="7463" cy="2409"/>
          </a:xfrm>
        </p:grpSpPr>
        <p:sp>
          <p:nvSpPr>
            <p:cNvPr id="3" name="椭圆 2"/>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02</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虚中见实</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6063" cy="1695"/>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通过条形或整幅的镜面玻璃，可以在一个实在空间里面制造出一个虚的空间，而虚的空间在视觉上，却是实的空间。这一种视错觉的利用，也是室内设计师常用的。</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32" name="图片 131"/>
          <p:cNvPicPr/>
          <p:nvPr>
            <p:custDataLst>
              <p:tags r:id="rId8"/>
            </p:custDataLst>
          </p:nvPr>
        </p:nvPicPr>
        <p:blipFill>
          <a:blip r:embed="rId9"/>
          <a:stretch>
            <a:fillRect/>
          </a:stretch>
        </p:blipFill>
        <p:spPr>
          <a:xfrm>
            <a:off x="5735955" y="1095375"/>
            <a:ext cx="5705475" cy="51638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200991"/>
            <a:ext cx="4305218" cy="1283080"/>
            <a:chOff x="1056" y="3473"/>
            <a:chExt cx="6780" cy="2021"/>
          </a:xfrm>
        </p:grpSpPr>
        <p:sp>
          <p:nvSpPr>
            <p:cNvPr id="3" name="椭圆 2"/>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03</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冷调降温</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5091" cy="1307"/>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例如当我们在厨房大面积使用一些深色时，那么我们待在里面，就会觉得温度下降 2~3 度。</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35" name="图片 134"/>
          <p:cNvPicPr/>
          <p:nvPr/>
        </p:nvPicPr>
        <p:blipFill>
          <a:blip r:embed="rId8"/>
          <a:stretch>
            <a:fillRect/>
          </a:stretch>
        </p:blipFill>
        <p:spPr>
          <a:xfrm>
            <a:off x="5304155" y="2025015"/>
            <a:ext cx="6150610" cy="33635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200991"/>
            <a:ext cx="4305218" cy="1775107"/>
            <a:chOff x="1056" y="3473"/>
            <a:chExt cx="6780" cy="2796"/>
          </a:xfrm>
        </p:grpSpPr>
        <p:sp>
          <p:nvSpPr>
            <p:cNvPr id="3" name="椭圆 2"/>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04</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粗中见细</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5091" cy="2082"/>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在实木地板或者玻化砖等光洁度比较高的材质边上，放置一些粗糙的材质，例如复古砖和鹅卵石，那么光洁的材质会越显得光洁无比。这就是对比下形成的视错觉。</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37" name="图片 136"/>
          <p:cNvPicPr/>
          <p:nvPr/>
        </p:nvPicPr>
        <p:blipFill>
          <a:blip r:embed="rId8"/>
          <a:stretch>
            <a:fillRect/>
          </a:stretch>
        </p:blipFill>
        <p:spPr>
          <a:xfrm>
            <a:off x="5231765" y="1700530"/>
            <a:ext cx="5986780" cy="38354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84758"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视错觉在室内设计中的运用</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200991"/>
            <a:ext cx="4305218" cy="1775107"/>
            <a:chOff x="1056" y="3473"/>
            <a:chExt cx="6780" cy="2796"/>
          </a:xfrm>
        </p:grpSpPr>
        <p:sp>
          <p:nvSpPr>
            <p:cNvPr id="3" name="椭圆 2"/>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05</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曲中见直</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5091" cy="2082"/>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在一些建筑的天花板处理上，往往并不是平的，当弯曲度不是很多的情况下，那么可以通过处理四条边附近的平直角，从而造成视觉上的整体平整度。</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pic>
        <p:nvPicPr>
          <p:cNvPr id="138" name="图片 137"/>
          <p:cNvPicPr/>
          <p:nvPr/>
        </p:nvPicPr>
        <p:blipFill>
          <a:blip r:embed="rId8"/>
          <a:stretch>
            <a:fillRect/>
          </a:stretch>
        </p:blipFill>
        <p:spPr>
          <a:xfrm>
            <a:off x="5087620" y="1772920"/>
            <a:ext cx="6350000" cy="3797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custDataLst>
              <p:tags r:id="rId5"/>
            </p:custDataLst>
          </p:nvPr>
        </p:nvSpPr>
        <p:spPr>
          <a:xfrm>
            <a:off x="501015" y="1875155"/>
            <a:ext cx="11141075" cy="435165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749935" y="2145665"/>
            <a:ext cx="10517505" cy="3810000"/>
          </a:xfrm>
          <a:prstGeom prst="rect">
            <a:avLst/>
          </a:prstGeom>
          <a:noFill/>
        </p:spPr>
        <p:txBody>
          <a:bodyPr wrap="square" rtlCol="0">
            <a:spAutoFit/>
          </a:bodyPr>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（1）具有使用合理的室内空间组织和平面布局，提供符合使用要求的室内声、光、热效应，以满足室内环境物质功能的需要。</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（2）具有造型优美的空间构成和界面处理，宜人的光、色和材质配置，符合建筑物性格的环境气氛，以满足室内环境精神功能的需要。</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（3）采用合理的装修构造和技术措施，选择合适的装饰材料和设施设备，使其具有良好的经济效益。</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（4）符合安全疏散、防火、卫生等设计规范，遵守与设计任务相适应的有关定额标准。</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（5）随着时间的推移，考虑具有适应调整室内功能、更新装饰材料和设备的可能性。</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（6）联系到可持续性发展的要求，室内环境设计应考虑室内环境的节能、节材、防止污染，并注意充分利用和节省室内空间。</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7"/>
            </p:custDataLst>
          </p:nvPr>
        </p:nvSpPr>
        <p:spPr>
          <a:xfrm>
            <a:off x="396515" y="1095542"/>
            <a:ext cx="4647534" cy="583565"/>
          </a:xfrm>
          <a:prstGeom prst="rect">
            <a:avLst/>
          </a:prstGeom>
          <a:noFill/>
        </p:spPr>
        <p:txBody>
          <a:bodyPr wrap="square" rtlCol="0">
            <a:spAutoFit/>
          </a:bodyPr>
          <a:p>
            <a:r>
              <a:rPr lang="zh-CN" altLang="en-US" sz="3200" b="1" dirty="0">
                <a:solidFill>
                  <a:srgbClr val="384A66"/>
                </a:solidFill>
                <a:latin typeface="思源黑体 CN Light" panose="020B0300000000000000" pitchFamily="34" charset="-122"/>
                <a:ea typeface="思源黑体 CN Light" panose="020B0300000000000000" pitchFamily="34" charset="-122"/>
              </a:rPr>
              <a:t>一、室内设计要求</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5"/>
            </p:custDataLst>
          </p:nvPr>
        </p:nvSpPr>
        <p:spPr>
          <a:xfrm>
            <a:off x="0" y="2054225"/>
            <a:ext cx="12192000" cy="4803775"/>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custDataLst>
              <p:tags r:id="rId6"/>
            </p:custDataLst>
          </p:nvPr>
        </p:nvSpPr>
        <p:spPr>
          <a:xfrm>
            <a:off x="983615" y="1127125"/>
            <a:ext cx="10222230" cy="706755"/>
          </a:xfrm>
          <a:prstGeom prst="rect">
            <a:avLst/>
          </a:prstGeom>
          <a:noFill/>
        </p:spPr>
        <p:txBody>
          <a:bodyPr wrap="square" rtlCol="0">
            <a:spAutoFit/>
          </a:bodyPr>
          <a:p>
            <a:pPr algn="l"/>
            <a:r>
              <a:rPr lang="zh-CN" altLang="en-US" sz="20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从上述室内设计的依据条件和设计要求的内容来看，室内设计师应按下述各项要求的方向，</a:t>
            </a:r>
            <a:endParaRPr lang="zh-CN" altLang="en-US" sz="20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l"/>
            <a:r>
              <a:rPr lang="zh-CN" altLang="en-US" sz="20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去努力提高自己。</a:t>
            </a:r>
            <a:endParaRPr lang="zh-CN" altLang="en-US" sz="20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 name="文本框 1"/>
          <p:cNvSpPr txBox="1"/>
          <p:nvPr>
            <p:custDataLst>
              <p:tags r:id="rId7"/>
            </p:custDataLst>
          </p:nvPr>
        </p:nvSpPr>
        <p:spPr>
          <a:xfrm>
            <a:off x="391160" y="2360930"/>
            <a:ext cx="11533505" cy="4105275"/>
          </a:xfrm>
          <a:prstGeom prst="rect">
            <a:avLst/>
          </a:prstGeom>
          <a:noFill/>
        </p:spPr>
        <p:txBody>
          <a:bodyPr wrap="square" rtlCol="0">
            <a:noAutofit/>
          </a:bodyPr>
          <a:p>
            <a:pPr indent="0" fontAlgn="auto">
              <a:lnSpc>
                <a:spcPct val="150000"/>
              </a:lnSpc>
              <a:spcAft>
                <a:spcPts val="1000"/>
              </a:spcAft>
            </a:pPr>
            <a:r>
              <a:rPr lang="en-US" altLang="zh-CN" sz="2000" dirty="0">
                <a:solidFill>
                  <a:schemeClr val="bg1"/>
                </a:solidFill>
                <a:latin typeface="思源黑体 CN Light" panose="020B0300000000000000" pitchFamily="34" charset="-122"/>
                <a:ea typeface="思源黑体 CN Light" panose="020B0300000000000000" pitchFamily="34" charset="-122"/>
              </a:rPr>
              <a:t>①建筑单位设计和环境总体设计的基本知识，特别是对建筑单体功能分析、平面布局、空间组织、形体设计的必要知识，具有对总体环境艺术和建筑艺术的理解和素养。</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indent="0" fontAlgn="auto">
              <a:lnSpc>
                <a:spcPct val="150000"/>
              </a:lnSpc>
              <a:spcAft>
                <a:spcPts val="1000"/>
              </a:spcAft>
            </a:pPr>
            <a:r>
              <a:rPr lang="en-US" altLang="zh-CN" sz="2000" dirty="0">
                <a:solidFill>
                  <a:schemeClr val="bg1"/>
                </a:solidFill>
                <a:latin typeface="思源黑体 CN Light" panose="020B0300000000000000" pitchFamily="34" charset="-122"/>
                <a:ea typeface="思源黑体 CN Light" panose="020B0300000000000000" pitchFamily="34" charset="-122"/>
              </a:rPr>
              <a:t>②具有建筑材料、装饰材料、建筑结构与构造、施工技术等建筑材料和建筑技术方面的必要知识。</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indent="0" fontAlgn="auto">
              <a:lnSpc>
                <a:spcPct val="150000"/>
              </a:lnSpc>
              <a:spcAft>
                <a:spcPts val="1000"/>
              </a:spcAft>
            </a:pPr>
            <a:r>
              <a:rPr lang="en-US" altLang="zh-CN" sz="2000" dirty="0">
                <a:solidFill>
                  <a:schemeClr val="bg1"/>
                </a:solidFill>
                <a:latin typeface="思源黑体 CN Light" panose="020B0300000000000000" pitchFamily="34" charset="-122"/>
                <a:ea typeface="思源黑体 CN Light" panose="020B0300000000000000" pitchFamily="34" charset="-122"/>
              </a:rPr>
              <a:t>③具有对声、光、热等建筑属性，风、光、电等建筑设备的必备知识。</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indent="0" fontAlgn="auto">
              <a:lnSpc>
                <a:spcPct val="150000"/>
              </a:lnSpc>
              <a:spcAft>
                <a:spcPts val="1000"/>
              </a:spcAft>
            </a:pPr>
            <a:r>
              <a:rPr lang="en-US" altLang="zh-CN" sz="2000" dirty="0">
                <a:solidFill>
                  <a:schemeClr val="bg1"/>
                </a:solidFill>
                <a:latin typeface="思源黑体 CN Light" panose="020B0300000000000000" pitchFamily="34" charset="-122"/>
                <a:ea typeface="思源黑体 CN Light" panose="020B0300000000000000" pitchFamily="34" charset="-122"/>
              </a:rPr>
              <a:t>④对一些学科，如人体工程学、环境心理学等，以及现代计算机技术具有必要的知识和了解。</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indent="0" fontAlgn="auto">
              <a:lnSpc>
                <a:spcPct val="150000"/>
              </a:lnSpc>
              <a:spcAft>
                <a:spcPts val="1000"/>
              </a:spcAft>
            </a:pPr>
            <a:r>
              <a:rPr lang="en-US" altLang="zh-CN" sz="2000" dirty="0">
                <a:solidFill>
                  <a:schemeClr val="bg1"/>
                </a:solidFill>
                <a:latin typeface="思源黑体 CN Light" panose="020B0300000000000000" pitchFamily="34" charset="-122"/>
                <a:ea typeface="思源黑体 CN Light" panose="020B0300000000000000" pitchFamily="34" charset="-122"/>
              </a:rPr>
              <a:t>⑤具有较好的艺术素养和设计表达能力，对历史传统、人文民俗、乡土风情等有一定的了解。</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a:p>
            <a:pPr indent="0" fontAlgn="auto">
              <a:lnSpc>
                <a:spcPct val="150000"/>
              </a:lnSpc>
              <a:spcAft>
                <a:spcPts val="1000"/>
              </a:spcAft>
            </a:pPr>
            <a:r>
              <a:rPr lang="en-US" altLang="zh-CN" sz="2000" dirty="0">
                <a:solidFill>
                  <a:schemeClr val="bg1"/>
                </a:solidFill>
                <a:latin typeface="思源黑体 CN Light" panose="020B0300000000000000" pitchFamily="34" charset="-122"/>
                <a:ea typeface="思源黑体 CN Light" panose="020B0300000000000000" pitchFamily="34" charset="-122"/>
              </a:rPr>
              <a:t>⑥熟悉有关建筑和室内设计的规章和法规。</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custDataLst>
              <p:tags r:id="rId5"/>
            </p:custDataLst>
          </p:nvPr>
        </p:nvSpPr>
        <p:spPr>
          <a:xfrm>
            <a:off x="501015" y="1875155"/>
            <a:ext cx="11141075" cy="435165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749935" y="2145665"/>
            <a:ext cx="10517505" cy="3681730"/>
          </a:xfrm>
          <a:prstGeom prst="rect">
            <a:avLst/>
          </a:prstGeom>
          <a:noFill/>
        </p:spPr>
        <p:txBody>
          <a:bodyPr wrap="square" rtlCol="0">
            <a:spAutoFit/>
          </a:bodyPr>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（1）懂制图（土建制图、机械制图），能熟练地画出符合国家规范的设计图纸和施工图。</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2）能看懂各种土建施工图纸，除了结构施工图纸外，对给排水（上下水）工程图、采暖工程图、通风工程图、电气照明与消防工程图等，也都非常熟练。这对搞好室内装修设计十分重要：可以避免装修设计与土建设施发生冲突，能更周到地、恰当地进行装修设计。</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（3）懂透视学，能快速地画出室内透视骨架线图，做到透视准确无误；会画轴测图（定轴测轴和轴间角度）。这是画好效果图的基础。</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（4）会画彩色效果图，能把房间的空间感、质感、色彩变化、家具设备的主体感、光环境效果等正确地表现出来。</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（5）熟悉各种土建材料和建筑装修材料（材料的性能、特点、尺寸规格、色泽、装饰效果和价格等），才能正确地选用材料和恰当地搭配材料。</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7"/>
            </p:custDataLst>
          </p:nvPr>
        </p:nvSpPr>
        <p:spPr>
          <a:xfrm>
            <a:off x="396240" y="1095375"/>
            <a:ext cx="8795385" cy="583565"/>
          </a:xfrm>
          <a:prstGeom prst="rect">
            <a:avLst/>
          </a:prstGeom>
          <a:noFill/>
        </p:spPr>
        <p:txBody>
          <a:bodyPr wrap="square" rtlCol="0">
            <a:spAutoFit/>
          </a:bodyPr>
          <a:p>
            <a:r>
              <a:rPr lang="zh-CN" altLang="en-US" sz="3200" b="1" dirty="0">
                <a:solidFill>
                  <a:srgbClr val="384A66"/>
                </a:solidFill>
                <a:latin typeface="思源黑体 CN Light" panose="020B0300000000000000" pitchFamily="34" charset="-122"/>
                <a:ea typeface="思源黑体 CN Light" panose="020B0300000000000000" pitchFamily="34" charset="-122"/>
              </a:rPr>
              <a:t>二、作为一个设计师应具备的基本知识</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custDataLst>
              <p:tags r:id="rId5"/>
            </p:custDataLst>
          </p:nvPr>
        </p:nvSpPr>
        <p:spPr>
          <a:xfrm>
            <a:off x="501015" y="1273175"/>
            <a:ext cx="11141075" cy="510476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749935" y="1499870"/>
            <a:ext cx="10517505" cy="4682490"/>
          </a:xfrm>
          <a:prstGeom prst="rect">
            <a:avLst/>
          </a:prstGeom>
          <a:noFill/>
        </p:spPr>
        <p:txBody>
          <a:bodyPr wrap="square" rtlCol="0">
            <a:spAutoFit/>
          </a:bodyPr>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（6）懂得建筑的基本构造类型，特别是对每种构造的优缺点、常用的结构方式等要熟悉。</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（7）具备建筑风格、室内和家具风格方面的知识与修养，能熟悉各种基本特征与变体。了解各种陈设品的历史发展。</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（8）具备测绘的知识与技能，能正确地做好现场实测记录，为设计搜集资料。</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（9）对装修施工工艺要熟悉，以确保装饰装修的质量。</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（10）有广博的文化知识与修养，这对提高室内设计水平有利。</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（11）会并善于做设计资料的搜集与积累工作，例如，通过画速写、测绘、拍照、复印和记录等手段，不断积累各种有用的设计资料。</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（12）掌握专业调查的技巧，不论是综合性的还是专业性的调查，都能抓住要点，得到设计师应掌握的情况与信息，以利于室内设计工作。</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（13）会独立制作高质量的模型，这就要求设计师懂材料、工艺做法，并会使用必要的工具和设备。这是设计师应具备的动手能力。</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custDataLst>
              <p:tags r:id="rId5"/>
            </p:custDataLst>
          </p:nvPr>
        </p:nvSpPr>
        <p:spPr>
          <a:xfrm>
            <a:off x="501015" y="1273175"/>
            <a:ext cx="11141075" cy="4714240"/>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749935" y="1499870"/>
            <a:ext cx="10517505" cy="4246245"/>
          </a:xfrm>
          <a:prstGeom prst="rect">
            <a:avLst/>
          </a:prstGeom>
          <a:noFill/>
        </p:spPr>
        <p:txBody>
          <a:bodyPr wrap="square" rtlCol="0">
            <a:spAutoFit/>
          </a:bodyPr>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（14）会摄影，懂暗房技术，还会摄像。这些技能设计师也要掌握。</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（15）室内设计师还会电脑辅助设计（CAD），掌握用电脑绘制设计图、施工图和效果图的技巧。</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（16）要具备园林艺术、盆景与插花艺术方面的知识与修养，懂得绿化树种、花草的特性与功能。</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（17）对人体工程学要做深入地了解和研究。</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（18）加强对电光源、光源产品和照明技术的了解，从而有利于搞好室内照明设计。</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（19）室内设计师要研究社会学，了解人与人之间的关系、人群与阶层、阶级、生活方式和需求，这对搞好设计有帮助。</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2000" dirty="0">
                <a:solidFill>
                  <a:srgbClr val="384A66"/>
                </a:solidFill>
                <a:latin typeface="思源黑体 CN Light" panose="020B0300000000000000" pitchFamily="34" charset="-122"/>
                <a:ea typeface="思源黑体 CN Light" panose="020B0300000000000000" pitchFamily="34" charset="-122"/>
              </a:rPr>
              <a:t>（20）室内设计师还应对环境科学有深入的了解，并及时掌握新的发展趋势。另加两条：了解物理动力学、化学生物学。</a:t>
            </a:r>
            <a:endParaRPr lang="en-US" altLang="zh-CN" sz="2000"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一、中国古典风格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pic>
        <p:nvPicPr>
          <p:cNvPr id="101" name="图片 100"/>
          <p:cNvPicPr/>
          <p:nvPr/>
        </p:nvPicPr>
        <p:blipFill>
          <a:blip r:embed="rId1"/>
          <a:srcRect b="12980"/>
          <a:stretch>
            <a:fillRect/>
          </a:stretch>
        </p:blipFill>
        <p:spPr>
          <a:xfrm>
            <a:off x="3916680" y="1917065"/>
            <a:ext cx="7947025" cy="4610735"/>
          </a:xfrm>
          <a:prstGeom prst="rect">
            <a:avLst/>
          </a:prstGeom>
          <a:noFill/>
          <a:ln w="9525">
            <a:noFill/>
          </a:ln>
        </p:spPr>
      </p:pic>
      <p:sp>
        <p:nvSpPr>
          <p:cNvPr id="11" name="文本框 10"/>
          <p:cNvSpPr txBox="1"/>
          <p:nvPr>
            <p:custDataLst>
              <p:tags r:id="rId2"/>
            </p:custDataLst>
          </p:nvPr>
        </p:nvSpPr>
        <p:spPr>
          <a:xfrm>
            <a:off x="389890" y="1988185"/>
            <a:ext cx="3323590" cy="347662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以</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宫廷建筑</a:t>
            </a:r>
            <a:r>
              <a:rPr lang="en-US" altLang="zh-CN" sz="2000" dirty="0">
                <a:solidFill>
                  <a:srgbClr val="485F84"/>
                </a:solidFill>
                <a:latin typeface="思源黑体 CN Light" panose="020B0300000000000000" pitchFamily="34" charset="-122"/>
                <a:ea typeface="思源黑体 CN Light" panose="020B0300000000000000" pitchFamily="34" charset="-122"/>
              </a:rPr>
              <a:t>为代表的中国古典建筑的室内装饰设计艺术风格，气势恢宏、壮丽华贵，高空间、大进深，雕梁画栋、金碧辉煌，造型讲究对称，色彩讲究对比。装饰材料以木材为主，图案多为龙、凤、龟、狮等，精雕细琢、瑰丽奇巧。但中国古典风格的装修造价较高，且缺乏现代气息，只能在家居中点缀使用。</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5"/>
            </p:custDataLst>
          </p:nvPr>
        </p:nvSpPr>
        <p:spPr>
          <a:xfrm>
            <a:off x="396240" y="1095375"/>
            <a:ext cx="8795385" cy="583565"/>
          </a:xfrm>
          <a:prstGeom prst="rect">
            <a:avLst/>
          </a:prstGeom>
          <a:noFill/>
        </p:spPr>
        <p:txBody>
          <a:bodyPr wrap="square" rtlCol="0">
            <a:spAutoFit/>
          </a:bodyPr>
          <a:p>
            <a:r>
              <a:rPr lang="zh-CN" altLang="en-US" sz="3200" b="1" dirty="0">
                <a:solidFill>
                  <a:srgbClr val="384A66"/>
                </a:solidFill>
                <a:latin typeface="思源黑体 CN Light" panose="020B0300000000000000" pitchFamily="34" charset="-122"/>
                <a:ea typeface="思源黑体 CN Light" panose="020B0300000000000000" pitchFamily="34" charset="-122"/>
              </a:rPr>
              <a:t>三、室内设计风水</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39" name="图片 138"/>
          <p:cNvPicPr/>
          <p:nvPr/>
        </p:nvPicPr>
        <p:blipFill>
          <a:blip r:embed="rId6"/>
          <a:stretch>
            <a:fillRect/>
          </a:stretch>
        </p:blipFill>
        <p:spPr>
          <a:xfrm>
            <a:off x="767715" y="2348865"/>
            <a:ext cx="3039110" cy="3039110"/>
          </a:xfrm>
          <a:prstGeom prst="rect">
            <a:avLst/>
          </a:prstGeom>
          <a:noFill/>
          <a:ln w="9525">
            <a:noFill/>
          </a:ln>
        </p:spPr>
      </p:pic>
      <p:sp>
        <p:nvSpPr>
          <p:cNvPr id="2" name="文本框 1"/>
          <p:cNvSpPr txBox="1"/>
          <p:nvPr>
            <p:custDataLst>
              <p:tags r:id="rId7"/>
            </p:custDataLst>
          </p:nvPr>
        </p:nvSpPr>
        <p:spPr>
          <a:xfrm>
            <a:off x="4367530" y="2437765"/>
            <a:ext cx="6751320" cy="2861310"/>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风水是居住环境中相当重要的一项，在某些程度上，它是可掌握的。想要有好运势，也有很多改变风水的装修技巧。风水是从古代沿袭至今的一种文化现象，一种择吉避凶的术数，一种广泛流传的民俗，一种有关环境与人的学问，一种理论与实践的综合体。室内设计与风水学从客厅、门窗、厨房、墙壁、书房、天花板、卫生间等方面在家居设计中的应用都尤为重要，在对待风水学和室内设计之间的关系时，可“取其精华，去其糟粕”，从而让风水学更好地为人类服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213488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593594" y="297321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3214370"/>
            <a:ext cx="4755515" cy="1322070"/>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作为一名设计师，需要掌握更多的专业知识、专业技能，甚至专业知识以外的知识，本章节作为谈单技巧补充知识提供给广大设计师使用。</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983432" y="220560"/>
            <a:ext cx="5613393" cy="761186"/>
            <a:chOff x="1828468" y="2747536"/>
            <a:chExt cx="4210044" cy="570889"/>
          </a:xfrm>
        </p:grpSpPr>
        <p:sp>
          <p:nvSpPr>
            <p:cNvPr id="3" name="文本框 2"/>
            <p:cNvSpPr txBox="1"/>
            <p:nvPr>
              <p:custDataLst>
                <p:tags r:id="rId4"/>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custDataLst>
              <p:tags r:id="rId6"/>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7"/>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294765"/>
            <a:ext cx="12192000" cy="14732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16275" y="1587869"/>
            <a:ext cx="2880360" cy="887095"/>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1770" y="1587869"/>
            <a:ext cx="2880360" cy="887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82784" y="1708837"/>
            <a:ext cx="1098550" cy="645160"/>
          </a:xfrm>
          <a:prstGeom prst="rect">
            <a:avLst/>
          </a:prstGeom>
        </p:spPr>
        <p:txBody>
          <a:bodyPr wrap="none">
            <a:spAutoFit/>
          </a:bodyPr>
          <a:lstStyle/>
          <a:p>
            <a:pPr algn="dist"/>
            <a:r>
              <a:rPr lang="zh-CN" altLang="en-US" sz="36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4107120" y="1708837"/>
            <a:ext cx="1098550" cy="645160"/>
          </a:xfrm>
          <a:prstGeom prst="rect">
            <a:avLst/>
          </a:prstGeom>
        </p:spPr>
        <p:txBody>
          <a:bodyPr wrap="none">
            <a:spAutoFit/>
          </a:bodyPr>
          <a:lstStyle/>
          <a:p>
            <a:pPr algn="dist"/>
            <a:r>
              <a:rPr lang="zh-CN" altLang="en-US" sz="36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2035810" y="3140710"/>
            <a:ext cx="8121015" cy="2861310"/>
          </a:xfrm>
          <a:prstGeom prst="rect">
            <a:avLst/>
          </a:prstGeom>
          <a:noFill/>
        </p:spPr>
        <p:txBody>
          <a:bodyPr wrap="square" rtlCol="0">
            <a:spAutoFit/>
          </a:bodyPr>
          <a:lstStyle/>
          <a:p>
            <a:pPr algn="l">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如何运用好室内设计风格？</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如何理解设计师的使命？</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什么是室内设计风水？</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风水与人之间有着怎样的联系？</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为什么装修要考虑风水？</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gn="l">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6. 室内风水学体现了“人与环境”之间的什么关系？</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983432" y="220560"/>
            <a:ext cx="5613393" cy="761186"/>
            <a:chOff x="1828468" y="2747536"/>
            <a:chExt cx="4210044" cy="570889"/>
          </a:xfrm>
        </p:grpSpPr>
        <p:sp>
          <p:nvSpPr>
            <p:cNvPr id="3" name="文本框 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室内设计的要求</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Calibri" panose="020F0502020204030204"/>
              <a:ea typeface="宋体" panose="02010600030101010101" pitchFamily="2" charset="-122"/>
            </a:endParaRPr>
          </a:p>
        </p:txBody>
      </p:sp>
      <p:sp>
        <p:nvSpPr>
          <p:cNvPr id="21" name="文本框 20"/>
          <p:cNvSpPr txBox="1"/>
          <p:nvPr/>
        </p:nvSpPr>
        <p:spPr>
          <a:xfrm>
            <a:off x="7091260" y="2958465"/>
            <a:ext cx="4412615" cy="1322070"/>
          </a:xfrm>
          <a:prstGeom prst="rect">
            <a:avLst/>
          </a:prstGeom>
          <a:noFill/>
        </p:spPr>
        <p:txBody>
          <a:bodyPr wrap="square" rtlCol="0">
            <a:spAutoFit/>
          </a:bodyPr>
          <a:lstStyle/>
          <a:p>
            <a:pPr algn="r">
              <a:defRPr/>
            </a:pPr>
            <a:r>
              <a:rPr lang="zh-CN" altLang="en-US" sz="8000" dirty="0">
                <a:solidFill>
                  <a:prstClr val="white"/>
                </a:solidFill>
                <a:latin typeface="思源黑体 CN Light" panose="020B0300000000000000" pitchFamily="34" charset="-122"/>
                <a:ea typeface="思源黑体 CN Light" panose="020B0300000000000000" pitchFamily="34" charset="-122"/>
              </a:rPr>
              <a:t>感谢观看</a:t>
            </a:r>
            <a:endParaRPr lang="zh-CN" altLang="en-US" sz="8000" dirty="0">
              <a:solidFill>
                <a:prstClr val="white"/>
              </a:solidFill>
              <a:latin typeface="思源黑体 CN Light" panose="020B0300000000000000" pitchFamily="34" charset="-122"/>
              <a:ea typeface="思源黑体 CN Light" panose="020B0300000000000000" pitchFamily="34" charset="-122"/>
            </a:endParaRPr>
          </a:p>
        </p:txBody>
      </p:sp>
      <p:sp>
        <p:nvSpPr>
          <p:cNvPr id="27" name="矩形 26"/>
          <p:cNvSpPr/>
          <p:nvPr/>
        </p:nvSpPr>
        <p:spPr>
          <a:xfrm>
            <a:off x="9523310" y="2131889"/>
            <a:ext cx="1980565" cy="768350"/>
          </a:xfrm>
          <a:prstGeom prst="rect">
            <a:avLst/>
          </a:prstGeom>
        </p:spPr>
        <p:txBody>
          <a:bodyPr wrap="none">
            <a:spAutoFit/>
          </a:bodyPr>
          <a:lstStyle/>
          <a:p>
            <a:pPr lvl="0" algn="r"/>
            <a:r>
              <a:rPr lang="en-US" altLang="zh-CN" sz="4400" b="1" dirty="0">
                <a:solidFill>
                  <a:prstClr val="white"/>
                </a:solidFill>
                <a:latin typeface="思源黑体 CN Light" panose="020B0300000000000000" pitchFamily="34" charset="-122"/>
                <a:ea typeface="思源黑体 CN Light" panose="020B0300000000000000" pitchFamily="34" charset="-122"/>
              </a:rPr>
              <a:t>THANK</a:t>
            </a:r>
            <a:endParaRPr lang="zh-CN" altLang="en-US" sz="4400" b="1" dirty="0">
              <a:solidFill>
                <a:prstClr val="white"/>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10704512" y="446308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167297"/>
            <a:ext cx="4647534"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（一）发展历史</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
            </p:custDataLst>
          </p:nvPr>
        </p:nvSpPr>
        <p:spPr>
          <a:xfrm>
            <a:off x="396515" y="1804837"/>
            <a:ext cx="11252835" cy="922020"/>
          </a:xfrm>
          <a:prstGeom prst="rect">
            <a:avLst/>
          </a:prstGeom>
          <a:noFill/>
        </p:spPr>
        <p:txBody>
          <a:bodyPr wrap="square" rtlCol="0">
            <a:spAutoFit/>
          </a:bodyPr>
          <a:p>
            <a:pPr>
              <a:lnSpc>
                <a:spcPct val="100000"/>
              </a:lnSpc>
            </a:pPr>
            <a:r>
              <a:rPr lang="en-US" altLang="zh-CN" sz="1800" dirty="0">
                <a:solidFill>
                  <a:srgbClr val="575B47"/>
                </a:solidFill>
                <a:latin typeface="思源黑体 CN Light" panose="020B0300000000000000" pitchFamily="34" charset="-122"/>
                <a:ea typeface="思源黑体 CN Light" panose="020B0300000000000000" pitchFamily="34" charset="-122"/>
              </a:rPr>
              <a:t>20 世纪末，随着中国经济的不断复苏，在建筑界涌现出了各种设计理念，简直可以说是把欧美的各种设计风潮再次重演了个遍，稍后国学的兴起，也使得国人开始用中国文化的角度审视周身的事物，随之而起的中式风格设计也被众多的设计师融入其设计理念，可以说二十世纪初的中国建筑有了中式风格设计复兴的趋势。</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p:txBody>
      </p:sp>
      <p:sp>
        <p:nvSpPr>
          <p:cNvPr id="7" name="文本框 6"/>
          <p:cNvSpPr txBox="1"/>
          <p:nvPr>
            <p:custDataLst>
              <p:tags r:id="rId2"/>
            </p:custDataLst>
          </p:nvPr>
        </p:nvSpPr>
        <p:spPr>
          <a:xfrm>
            <a:off x="396515" y="3027212"/>
            <a:ext cx="4647534" cy="521970"/>
          </a:xfrm>
          <a:prstGeom prst="rect">
            <a:avLst/>
          </a:prstGeom>
          <a:noFill/>
        </p:spPr>
        <p:txBody>
          <a:bodyPr wrap="square" rtlCol="0">
            <a:spAutoFit/>
          </a:bodyPr>
          <a:p>
            <a:r>
              <a:rPr lang="zh-CN" altLang="en-US" sz="2800" b="1" dirty="0">
                <a:solidFill>
                  <a:srgbClr val="FF0000"/>
                </a:solidFill>
                <a:latin typeface="思源黑体 CN Light" panose="020B0300000000000000" pitchFamily="34" charset="-122"/>
                <a:ea typeface="思源黑体 CN Light" panose="020B0300000000000000" pitchFamily="34" charset="-122"/>
              </a:rPr>
              <a:t>（二）风格特点</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8" name="文本框 7"/>
          <p:cNvSpPr txBox="1"/>
          <p:nvPr>
            <p:custDataLst>
              <p:tags r:id="rId3"/>
            </p:custDataLst>
          </p:nvPr>
        </p:nvSpPr>
        <p:spPr>
          <a:xfrm>
            <a:off x="396515" y="3664752"/>
            <a:ext cx="11252835" cy="2414905"/>
          </a:xfrm>
          <a:prstGeom prst="rect">
            <a:avLst/>
          </a:prstGeom>
          <a:noFill/>
        </p:spPr>
        <p:txBody>
          <a:bodyPr wrap="square" rtlCol="0">
            <a:spAutoFit/>
          </a:bodyPr>
          <a:p>
            <a:pPr indent="0" fontAlgn="auto">
              <a:lnSpc>
                <a:spcPct val="100000"/>
              </a:lnSpc>
              <a:spcAft>
                <a:spcPts val="10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（1）在设计上承袭了唐代、明清时期的家居理念，将其中的经典元素提炼并加以丰富，空间布局打破了等级、尊卑等封建思想观念，给传统家居文化注入了新的气息。</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（2）空间上讲究层次，多用隔窗、</a:t>
            </a:r>
            <a:r>
              <a:rPr lang="en-US" altLang="zh-CN" sz="1800" dirty="0">
                <a:solidFill>
                  <a:srgbClr val="575B47"/>
                </a:solidFill>
                <a:highlight>
                  <a:srgbClr val="FFFF00"/>
                </a:highlight>
                <a:latin typeface="思源黑体 CN Light" panose="020B0300000000000000" pitchFamily="34" charset="-122"/>
                <a:ea typeface="思源黑体 CN Light" panose="020B0300000000000000" pitchFamily="34" charset="-122"/>
              </a:rPr>
              <a:t>屏风</a:t>
            </a:r>
            <a:r>
              <a:rPr lang="en-US" altLang="zh-CN" sz="1800" dirty="0">
                <a:solidFill>
                  <a:srgbClr val="575B47"/>
                </a:solidFill>
                <a:latin typeface="思源黑体 CN Light" panose="020B0300000000000000" pitchFamily="34" charset="-122"/>
                <a:ea typeface="思源黑体 CN Light" panose="020B0300000000000000" pitchFamily="34" charset="-122"/>
              </a:rPr>
              <a:t>、哑口、博古架、字画、盆景、瓷器来分割，追求一种修身养性的生活境界。</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（3）家具、挂画等注重对称的形式美体现稳重、成熟、优雅、庄严，尽显内涵的设计特点。</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1000"/>
              </a:spcAft>
            </a:pPr>
            <a:r>
              <a:rPr lang="en-US" altLang="zh-CN" sz="1800" dirty="0">
                <a:solidFill>
                  <a:srgbClr val="575B47"/>
                </a:solidFill>
                <a:latin typeface="思源黑体 CN Light" panose="020B0300000000000000" pitchFamily="34" charset="-122"/>
                <a:ea typeface="思源黑体 CN Light" panose="020B0300000000000000" pitchFamily="34" charset="-122"/>
              </a:rPr>
              <a:t>（4）中式风格设计中不论家具、门窗、灯具、隔断等大多采用木材元素，少用甚至是不用金属、塑料、玻璃等材质。</a:t>
            </a:r>
            <a:endParaRPr lang="en-US" altLang="zh-CN" sz="1800" dirty="0">
              <a:solidFill>
                <a:srgbClr val="575B47"/>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8" name="文本框 7"/>
          <p:cNvSpPr txBox="1"/>
          <p:nvPr>
            <p:custDataLst>
              <p:tags r:id="rId1"/>
            </p:custDataLst>
          </p:nvPr>
        </p:nvSpPr>
        <p:spPr>
          <a:xfrm>
            <a:off x="4090035" y="6093460"/>
            <a:ext cx="4011930" cy="398780"/>
          </a:xfrm>
          <a:prstGeom prst="rect">
            <a:avLst/>
          </a:prstGeom>
          <a:noFill/>
        </p:spPr>
        <p:txBody>
          <a:bodyPr wrap="square" rtlCol="0">
            <a:spAutoFit/>
          </a:bodyPr>
          <a:p>
            <a:pPr indent="0" algn="ctr" fontAlgn="auto">
              <a:lnSpc>
                <a:spcPct val="100000"/>
              </a:lnSpc>
              <a:spcAft>
                <a:spcPts val="1000"/>
              </a:spcAft>
            </a:pPr>
            <a:r>
              <a:rPr lang="en-US" altLang="zh-CN" sz="2000" dirty="0">
                <a:solidFill>
                  <a:srgbClr val="575B47"/>
                </a:solidFill>
                <a:latin typeface="思源黑体 CN Light" panose="020B0300000000000000" pitchFamily="34" charset="-122"/>
                <a:ea typeface="思源黑体 CN Light" panose="020B0300000000000000" pitchFamily="34" charset="-122"/>
              </a:rPr>
              <a:t>中式屏风</a:t>
            </a:r>
            <a:endParaRPr lang="en-US" altLang="zh-CN" sz="2000" dirty="0">
              <a:solidFill>
                <a:srgbClr val="575B47"/>
              </a:solidFill>
              <a:latin typeface="思源黑体 CN Light" panose="020B0300000000000000" pitchFamily="34" charset="-122"/>
              <a:ea typeface="思源黑体 CN Light" panose="020B0300000000000000" pitchFamily="34" charset="-122"/>
            </a:endParaRPr>
          </a:p>
        </p:txBody>
      </p:sp>
      <p:pic>
        <p:nvPicPr>
          <p:cNvPr id="103" name="图片 102"/>
          <p:cNvPicPr/>
          <p:nvPr/>
        </p:nvPicPr>
        <p:blipFill>
          <a:blip r:embed="rId2"/>
          <a:stretch>
            <a:fillRect/>
          </a:stretch>
        </p:blipFill>
        <p:spPr>
          <a:xfrm>
            <a:off x="2921000" y="1205230"/>
            <a:ext cx="6350000" cy="4762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二、古埃及风格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pic>
        <p:nvPicPr>
          <p:cNvPr id="104" name="图片 103"/>
          <p:cNvPicPr/>
          <p:nvPr/>
        </p:nvPicPr>
        <p:blipFill>
          <a:blip r:embed="rId1"/>
          <a:stretch>
            <a:fillRect/>
          </a:stretch>
        </p:blipFill>
        <p:spPr>
          <a:xfrm>
            <a:off x="4719955" y="1915160"/>
            <a:ext cx="7122795" cy="4643120"/>
          </a:xfrm>
          <a:prstGeom prst="rect">
            <a:avLst/>
          </a:prstGeom>
          <a:noFill/>
          <a:ln w="9525">
            <a:noFill/>
          </a:ln>
        </p:spPr>
      </p:pic>
      <p:sp>
        <p:nvSpPr>
          <p:cNvPr id="11" name="文本框 10"/>
          <p:cNvSpPr txBox="1"/>
          <p:nvPr>
            <p:custDataLst>
              <p:tags r:id="rId2"/>
            </p:custDataLst>
          </p:nvPr>
        </p:nvSpPr>
        <p:spPr>
          <a:xfrm>
            <a:off x="389890" y="1988185"/>
            <a:ext cx="3956685" cy="286131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古埃及装饰风格</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简约、雄浑</a:t>
            </a:r>
            <a:r>
              <a:rPr lang="en-US" altLang="zh-CN" sz="2000" dirty="0">
                <a:solidFill>
                  <a:srgbClr val="485F84"/>
                </a:solidFill>
                <a:latin typeface="思源黑体 CN Light" panose="020B0300000000000000" pitchFamily="34" charset="-122"/>
                <a:ea typeface="思源黑体 CN Light" panose="020B0300000000000000" pitchFamily="34" charset="-122"/>
              </a:rPr>
              <a:t>，</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以石材为主</a:t>
            </a:r>
            <a:r>
              <a:rPr lang="en-US" altLang="zh-CN" sz="2000" dirty="0">
                <a:solidFill>
                  <a:srgbClr val="485F84"/>
                </a:solidFill>
                <a:latin typeface="思源黑体 CN Light" panose="020B0300000000000000" pitchFamily="34" charset="-122"/>
                <a:ea typeface="思源黑体 CN Light" panose="020B0300000000000000" pitchFamily="34" charset="-122"/>
              </a:rPr>
              <a:t>，</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柱式</a:t>
            </a:r>
            <a:r>
              <a:rPr lang="en-US" altLang="zh-CN" sz="2000" dirty="0">
                <a:solidFill>
                  <a:srgbClr val="485F84"/>
                </a:solidFill>
                <a:latin typeface="思源黑体 CN Light" panose="020B0300000000000000" pitchFamily="34" charset="-122"/>
                <a:ea typeface="思源黑体 CN Light" panose="020B0300000000000000" pitchFamily="34" charset="-122"/>
              </a:rPr>
              <a:t>是其风格之标志，柱头如绽开的纸草花，柱身挺拔巍峨，中间有线式凹槽、象形文字、浮雕等，下面有柱础盘，古老而凝重。光滑的花岗岩是铺地惯用的材料，毛糙的花岗岩小块多用于电视墙主背景上，又称文化墙。</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三、希腊古典风格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5608955" cy="4369435"/>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神庙建筑体现了希腊古典风格</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单纯、典雅、和谐</a:t>
            </a:r>
            <a:r>
              <a:rPr lang="en-US" altLang="zh-CN" sz="2000" dirty="0">
                <a:solidFill>
                  <a:srgbClr val="485F84"/>
                </a:solidFill>
                <a:latin typeface="思源黑体 CN Light" panose="020B0300000000000000" pitchFamily="34" charset="-122"/>
                <a:ea typeface="思源黑体 CN Light" panose="020B0300000000000000" pitchFamily="34" charset="-122"/>
              </a:rPr>
              <a:t>的风貌。多立克、爱奥尼克、科林斯是希腊风格的典型柱式，也是西方古典建筑室内装饰设计特色的基本组成部分。</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a:p>
            <a:pPr marL="285750" indent="-285750">
              <a:lnSpc>
                <a:spcPct val="100000"/>
              </a:lnSpc>
              <a:buFont typeface="Wingdings" panose="05000000000000000000" charset="0"/>
              <a:buChar char="Ø"/>
            </a:pPr>
            <a:r>
              <a:rPr lang="en-US" altLang="zh-CN" sz="1800" dirty="0">
                <a:solidFill>
                  <a:srgbClr val="485F84"/>
                </a:solidFill>
                <a:latin typeface="楷体" panose="02010609060101010101" charset="-122"/>
                <a:ea typeface="楷体" panose="02010609060101010101" charset="-122"/>
                <a:cs typeface="楷体" panose="02010609060101010101" charset="-122"/>
              </a:rPr>
              <a:t>多立克柱式粗犷、刚劲，基座有三层石阶，柱身由一段段石鼓构成，呈底宽上窄渐收式，柱头由方块和圆盘构成，无饰纹。</a:t>
            </a:r>
            <a:endParaRPr lang="en-US" altLang="zh-CN" sz="1800" dirty="0">
              <a:solidFill>
                <a:srgbClr val="485F84"/>
              </a:solidFill>
              <a:latin typeface="楷体" panose="02010609060101010101" charset="-122"/>
              <a:ea typeface="楷体" panose="02010609060101010101" charset="-122"/>
              <a:cs typeface="楷体" panose="02010609060101010101" charset="-122"/>
            </a:endParaRPr>
          </a:p>
          <a:p>
            <a:pPr marL="285750" indent="-285750">
              <a:lnSpc>
                <a:spcPct val="100000"/>
              </a:lnSpc>
              <a:buFont typeface="Wingdings" panose="05000000000000000000" charset="0"/>
              <a:buChar char="Ø"/>
            </a:pPr>
            <a:r>
              <a:rPr lang="en-US" altLang="zh-CN" sz="1800" dirty="0">
                <a:solidFill>
                  <a:srgbClr val="485F84"/>
                </a:solidFill>
                <a:latin typeface="楷体" panose="02010609060101010101" charset="-122"/>
                <a:ea typeface="楷体" panose="02010609060101010101" charset="-122"/>
                <a:cs typeface="楷体" panose="02010609060101010101" charset="-122"/>
              </a:rPr>
              <a:t>爱奥尼克柱式整体造型风格坚挺娟秀，比多立克多一个柱础，纵向有凹槽 24 条，各凹槽的交接棱角上设计一部分圆面，最具特征的是它的柱头，左右各有一对华丽、精巧、柔美的涡卷式装饰。</a:t>
            </a:r>
            <a:endParaRPr lang="en-US" altLang="zh-CN" sz="1800" dirty="0">
              <a:solidFill>
                <a:srgbClr val="485F84"/>
              </a:solidFill>
              <a:latin typeface="楷体" panose="02010609060101010101" charset="-122"/>
              <a:ea typeface="楷体" panose="02010609060101010101" charset="-122"/>
              <a:cs typeface="楷体" panose="02010609060101010101" charset="-122"/>
            </a:endParaRPr>
          </a:p>
          <a:p>
            <a:pPr marL="285750" indent="-285750">
              <a:lnSpc>
                <a:spcPct val="100000"/>
              </a:lnSpc>
              <a:buFont typeface="Wingdings" panose="05000000000000000000" charset="0"/>
              <a:buChar char="Ø"/>
            </a:pPr>
            <a:r>
              <a:rPr lang="en-US" altLang="zh-CN" sz="1800" dirty="0">
                <a:solidFill>
                  <a:srgbClr val="485F84"/>
                </a:solidFill>
                <a:latin typeface="楷体" panose="02010609060101010101" charset="-122"/>
                <a:ea typeface="楷体" panose="02010609060101010101" charset="-122"/>
                <a:cs typeface="楷体" panose="02010609060101010101" charset="-122"/>
              </a:rPr>
              <a:t>科林斯柱式用毛茛叶作装饰，形似盛满花草的花篮式柱头，规范而细腻，充满生气，其柱高、柱径比例、凹槽都同于爱奥尼克柱式。古希腊风格的三种柱式常用于客厅的隔断中。</a:t>
            </a:r>
            <a:endParaRPr lang="en-US" altLang="zh-CN" sz="1800" dirty="0">
              <a:solidFill>
                <a:srgbClr val="485F84"/>
              </a:solidFill>
              <a:latin typeface="楷体" panose="02010609060101010101" charset="-122"/>
              <a:ea typeface="楷体" panose="02010609060101010101" charset="-122"/>
              <a:cs typeface="楷体" panose="02010609060101010101" charset="-122"/>
            </a:endParaRPr>
          </a:p>
        </p:txBody>
      </p:sp>
      <p:pic>
        <p:nvPicPr>
          <p:cNvPr id="105" name="图片 104"/>
          <p:cNvPicPr/>
          <p:nvPr/>
        </p:nvPicPr>
        <p:blipFill>
          <a:blip r:embed="rId2"/>
          <a:stretch>
            <a:fillRect/>
          </a:stretch>
        </p:blipFill>
        <p:spPr>
          <a:xfrm>
            <a:off x="6127115" y="2275840"/>
            <a:ext cx="5506720" cy="35445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86174"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家居设计的十四种设计风格</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023787"/>
            <a:ext cx="4647534" cy="583565"/>
          </a:xfrm>
          <a:prstGeom prst="rect">
            <a:avLst/>
          </a:prstGeom>
          <a:noFill/>
        </p:spPr>
        <p:txBody>
          <a:bodyPr wrap="square" rtlCol="0">
            <a:spAutoFit/>
          </a:bodyPr>
          <a:lstStyle/>
          <a:p>
            <a:r>
              <a:rPr lang="zh-CN" altLang="en-US" sz="3200" b="1" dirty="0">
                <a:solidFill>
                  <a:srgbClr val="384A66"/>
                </a:solidFill>
                <a:latin typeface="思源黑体 CN Light" panose="020B0300000000000000" pitchFamily="34" charset="-122"/>
                <a:ea typeface="思源黑体 CN Light" panose="020B0300000000000000" pitchFamily="34" charset="-122"/>
              </a:rPr>
              <a:t>四、古罗马风格</a:t>
            </a:r>
            <a:endParaRPr lang="zh-CN" altLang="en-US" sz="32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396515" y="167211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sp>
        <p:nvSpPr>
          <p:cNvPr id="11" name="文本框 10"/>
          <p:cNvSpPr txBox="1"/>
          <p:nvPr>
            <p:custDataLst>
              <p:tags r:id="rId1"/>
            </p:custDataLst>
          </p:nvPr>
        </p:nvSpPr>
        <p:spPr>
          <a:xfrm>
            <a:off x="389890" y="1988185"/>
            <a:ext cx="4941570" cy="2861310"/>
          </a:xfrm>
          <a:prstGeom prst="rect">
            <a:avLst/>
          </a:prstGeom>
          <a:noFill/>
        </p:spPr>
        <p:txBody>
          <a:bodyPr wrap="square" rtlCol="0">
            <a:spAutoFit/>
          </a:bodyPr>
          <a:p>
            <a:pPr>
              <a:lnSpc>
                <a:spcPct val="100000"/>
              </a:lnSpc>
            </a:pPr>
            <a:r>
              <a:rPr lang="en-US" altLang="zh-CN" sz="2000" dirty="0">
                <a:solidFill>
                  <a:srgbClr val="485F84"/>
                </a:solidFill>
                <a:latin typeface="思源黑体 CN Light" panose="020B0300000000000000" pitchFamily="34" charset="-122"/>
                <a:ea typeface="思源黑体 CN Light" panose="020B0300000000000000" pitchFamily="34" charset="-122"/>
              </a:rPr>
              <a:t>古罗马风格以</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豪华、壮丽</a:t>
            </a:r>
            <a:r>
              <a:rPr lang="en-US" altLang="zh-CN" sz="2000" dirty="0">
                <a:solidFill>
                  <a:srgbClr val="485F84"/>
                </a:solidFill>
                <a:latin typeface="思源黑体 CN Light" panose="020B0300000000000000" pitchFamily="34" charset="-122"/>
                <a:ea typeface="思源黑体 CN Light" panose="020B0300000000000000" pitchFamily="34" charset="-122"/>
              </a:rPr>
              <a:t>为特色，</a:t>
            </a:r>
            <a:r>
              <a:rPr lang="en-US" altLang="zh-CN" sz="2000" dirty="0">
                <a:solidFill>
                  <a:srgbClr val="485F84"/>
                </a:solidFill>
                <a:highlight>
                  <a:srgbClr val="FFFF00"/>
                </a:highlight>
                <a:latin typeface="思源黑体 CN Light" panose="020B0300000000000000" pitchFamily="34" charset="-122"/>
                <a:ea typeface="思源黑体 CN Light" panose="020B0300000000000000" pitchFamily="34" charset="-122"/>
              </a:rPr>
              <a:t>券柱式造型</a:t>
            </a:r>
            <a:r>
              <a:rPr lang="en-US" altLang="zh-CN" sz="2000" dirty="0">
                <a:solidFill>
                  <a:srgbClr val="485F84"/>
                </a:solidFill>
                <a:latin typeface="思源黑体 CN Light" panose="020B0300000000000000" pitchFamily="34" charset="-122"/>
                <a:ea typeface="思源黑体 CN Light" panose="020B0300000000000000" pitchFamily="34" charset="-122"/>
              </a:rPr>
              <a:t>是古罗马人的创造，两柱之间是一个券洞，形成一种券与柱大胆结合极富兴味的装饰性柱式，成为西方室内装饰最鲜明的特征。广为流行和实用的有罗马多拉克式、罗马塔斯干式、罗马爱奥尼克式、罗马科林斯式及其发展创造的罗马混合柱式。古罗马风格柱式曾经风靡一时，至今在家庭装饰中还常常应用。</a:t>
            </a:r>
            <a:endParaRPr lang="en-US" altLang="zh-CN" sz="2000" dirty="0">
              <a:solidFill>
                <a:srgbClr val="485F84"/>
              </a:solidFill>
              <a:latin typeface="思源黑体 CN Light" panose="020B0300000000000000" pitchFamily="34" charset="-122"/>
              <a:ea typeface="思源黑体 CN Light" panose="020B0300000000000000" pitchFamily="34" charset="-122"/>
            </a:endParaRPr>
          </a:p>
        </p:txBody>
      </p:sp>
      <p:pic>
        <p:nvPicPr>
          <p:cNvPr id="108" name="图片 107"/>
          <p:cNvPicPr/>
          <p:nvPr/>
        </p:nvPicPr>
        <p:blipFill>
          <a:blip r:embed="rId2"/>
          <a:stretch>
            <a:fillRect/>
          </a:stretch>
        </p:blipFill>
        <p:spPr>
          <a:xfrm>
            <a:off x="5880100" y="1671955"/>
            <a:ext cx="5490845" cy="4019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ISPRING_PRESENTATION_TITLE" val="简洁2018运营总结报告ppt模板"/>
  <p:tag name="ISPRING_FIRST_PUBLISH" val="1"/>
  <p:tag name="COMMONDATA" val="eyJoZGlkIjoiZWNhYzc5NThlMmQ4YTlhZTI0ZTMyYWFhZWUyMTMxNjcifQ=="/>
  <p:tag name="resource_record_key" val="{&quot;70&quot;:[3316020,3315921,3313682]}"/>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3_4*l_h_i*1_1_2"/>
  <p:tag name="KSO_WM_TEMPLATE_CATEGORY" val="diagram"/>
  <p:tag name="KSO_WM_TEMPLATE_INDEX" val="20231303"/>
  <p:tag name="KSO_WM_UNIT_LAYERLEVEL" val="1_1_1"/>
  <p:tag name="KSO_WM_TAG_VERSION" val="3.0"/>
  <p:tag name="KSO_WM_BEAUTIFY_FLAG" val="#wm#"/>
  <p:tag name="KSO_WM_UNIT_FILL_FORE_SCHEMECOLOR_INDEX_BRIGHTNESS" val="-0.15"/>
  <p:tag name="KSO_WM_UNIT_FILL_TYPE" val="1"/>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solid&quot;:{&quot;brightness&quot;:-0.05000000074505806,&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03_4*l_h_i*1_1_3"/>
  <p:tag name="KSO_WM_TEMPLATE_CATEGORY" val="diagram"/>
  <p:tag name="KSO_WM_TEMPLATE_INDEX" val="20231303"/>
  <p:tag name="KSO_WM_UNIT_LAYERLEVEL" val="1_1_1"/>
  <p:tag name="KSO_WM_TAG_VERSION" val="3.0"/>
  <p:tag name="KSO_WM_BEAUTIFY_FLAG" val="#wm#"/>
  <p:tag name="KSO_WM_UNIT_FILL_FORE_SCHEMECOLOR_INDEX_BRIGHTNESS" val="0"/>
  <p:tag name="KSO_WM_UNIT_FILL_TYPE" val="1"/>
  <p:tag name="KSO_WM_UNIT_TEXT_FILL_FORE_SCHEMECOLOR_INDEX_BRIGHTNESS" val="0"/>
  <p:tag name="KSO_WM_UNIT_TEXT_FILL_TYPE" val="1"/>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71.2250393700787,&quot;width&quot;:85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3_4*l_h_f*1_1_1"/>
  <p:tag name="KSO_WM_TEMPLATE_CATEGORY" val="diagram"/>
  <p:tag name="KSO_WM_TEMPLATE_INDEX" val="20231303"/>
  <p:tag name="KSO_WM_UNIT_LAYERLEVEL" val="1_1_1"/>
  <p:tag name="KSO_WM_TAG_VERSION" val="3.0"/>
  <p:tag name="KSO_WM_BEAUTIFY_FLAG" val="#wm#"/>
  <p:tag name="KSO_WM_UNIT_TEXT_FILL_FORE_SCHEMECOLOR_INDEX_BRIGHTNESS" val="0.25"/>
  <p:tag name="KSO_WM_UNIT_TEXT_FILL_TYPE" val="1"/>
  <p:tag name="KSO_WM_DIAGRAM_VERSION" val="3"/>
  <p:tag name="KSO_WM_DIAGRAM_COLOR_TEXT_CAN_REMOVE" val="n"/>
  <p:tag name="KSO_WM_UNIT_PRESET_TEXT" val="单击此处输入你的智能图形项正文，文字是您思想的提炼"/>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3_4*l_h_i*1_1_1"/>
  <p:tag name="KSO_WM_TEMPLATE_CATEGORY" val="diagram"/>
  <p:tag name="KSO_WM_TEMPLATE_INDEX" val="20231303"/>
  <p:tag name="KSO_WM_UNIT_LAYERLEVEL" val="1_1_1"/>
  <p:tag name="KSO_WM_TAG_VERSION" val="3.0"/>
  <p:tag name="KSO_WM_BEAUTIFY_FLAG" val="#wm#"/>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3_4*l_h_i*1_3_2"/>
  <p:tag name="KSO_WM_TEMPLATE_CATEGORY" val="diagram"/>
  <p:tag name="KSO_WM_TEMPLATE_INDEX" val="20231303"/>
  <p:tag name="KSO_WM_UNIT_LAYERLEVEL" val="1_1_1"/>
  <p:tag name="KSO_WM_TAG_VERSION" val="3.0"/>
  <p:tag name="KSO_WM_BEAUTIFY_FLAG" val="#wm#"/>
  <p:tag name="KSO_WM_UNIT_FILL_FORE_SCHEMECOLOR_INDEX_BRIGHTNESS" val="-0.15"/>
  <p:tag name="KSO_WM_UNIT_FILL_TYPE" val="1"/>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solid&quot;:{&quot;brightness&quot;:-0.05000000074505806,&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03_4*l_h_i*1_3_3"/>
  <p:tag name="KSO_WM_TEMPLATE_CATEGORY" val="diagram"/>
  <p:tag name="KSO_WM_TEMPLATE_INDEX" val="20231303"/>
  <p:tag name="KSO_WM_UNIT_LAYERLEVEL" val="1_1_1"/>
  <p:tag name="KSO_WM_TAG_VERSION" val="3.0"/>
  <p:tag name="KSO_WM_BEAUTIFY_FLAG" val="#wm#"/>
  <p:tag name="KSO_WM_UNIT_FILL_FORE_SCHEMECOLOR_INDEX_BRIGHTNESS" val="0"/>
  <p:tag name="KSO_WM_UNIT_FILL_TYPE" val="1"/>
  <p:tag name="KSO_WM_UNIT_TEXT_FILL_FORE_SCHEMECOLOR_INDEX_BRIGHTNESS" val="0"/>
  <p:tag name="KSO_WM_UNIT_TEXT_FILL_TYPE" val="1"/>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71.2250393700787,&quot;width&quot;:85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03_4*l_h_i*1_3_1"/>
  <p:tag name="KSO_WM_TEMPLATE_CATEGORY" val="diagram"/>
  <p:tag name="KSO_WM_TEMPLATE_INDEX" val="20231303"/>
  <p:tag name="KSO_WM_UNIT_LAYERLEVEL" val="1_1_1"/>
  <p:tag name="KSO_WM_TAG_VERSION" val="3.0"/>
  <p:tag name="KSO_WM_BEAUTIFY_FLAG" val="#wm#"/>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3_4*l_h_f*1_3_1"/>
  <p:tag name="KSO_WM_TEMPLATE_CATEGORY" val="diagram"/>
  <p:tag name="KSO_WM_TEMPLATE_INDEX" val="20231303"/>
  <p:tag name="KSO_WM_UNIT_LAYERLEVEL" val="1_1_1"/>
  <p:tag name="KSO_WM_TAG_VERSION" val="3.0"/>
  <p:tag name="KSO_WM_BEAUTIFY_FLAG" val="#wm#"/>
  <p:tag name="KSO_WM_UNIT_TEXT_FILL_FORE_SCHEMECOLOR_INDEX_BRIGHTNESS" val="0.25"/>
  <p:tag name="KSO_WM_UNIT_TEXT_FILL_TYPE" val="1"/>
  <p:tag name="KSO_WM_DIAGRAM_VERSION" val="3"/>
  <p:tag name="KSO_WM_DIAGRAM_COLOR_TEXT_CAN_REMOVE" val="n"/>
  <p:tag name="KSO_WM_UNIT_VALUE" val="42"/>
  <p:tag name="KSO_WM_UNIT_PRESET_TEXT" val="单击此处输入你的智能图形项正文，文字是您思想的提炼"/>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03_4*l_h_i*1_5_2"/>
  <p:tag name="KSO_WM_TEMPLATE_CATEGORY" val="diagram"/>
  <p:tag name="KSO_WM_TEMPLATE_INDEX" val="20231303"/>
  <p:tag name="KSO_WM_UNIT_LAYERLEVEL" val="1_1_1"/>
  <p:tag name="KSO_WM_TAG_VERSION" val="3.0"/>
  <p:tag name="KSO_WM_BEAUTIFY_FLAG" val="#wm#"/>
  <p:tag name="KSO_WM_UNIT_FILL_FORE_SCHEMECOLOR_INDEX_BRIGHTNESS" val="-0.15"/>
  <p:tag name="KSO_WM_UNIT_FILL_TYPE" val="1"/>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solid&quot;:{&quot;brightness&quot;:-0.05000000074505806,&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303_4*l_h_i*1_5_3"/>
  <p:tag name="KSO_WM_TEMPLATE_CATEGORY" val="diagram"/>
  <p:tag name="KSO_WM_TEMPLATE_INDEX" val="20231303"/>
  <p:tag name="KSO_WM_UNIT_LAYERLEVEL" val="1_1_1"/>
  <p:tag name="KSO_WM_TAG_VERSION" val="3.0"/>
  <p:tag name="KSO_WM_BEAUTIFY_FLAG" val="#wm#"/>
  <p:tag name="KSO_WM_UNIT_FILL_FORE_SCHEMECOLOR_INDEX_BRIGHTNESS" val="0"/>
  <p:tag name="KSO_WM_UNIT_FILL_TYPE" val="1"/>
  <p:tag name="KSO_WM_UNIT_TEXT_FILL_FORE_SCHEMECOLOR_INDEX_BRIGHTNESS" val="0"/>
  <p:tag name="KSO_WM_UNIT_TEXT_FILL_TYPE" val="1"/>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71.2250393700787,&quot;width&quot;:85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03_4*l_h_f*1_5_1"/>
  <p:tag name="KSO_WM_TEMPLATE_CATEGORY" val="diagram"/>
  <p:tag name="KSO_WM_TEMPLATE_INDEX" val="20231303"/>
  <p:tag name="KSO_WM_UNIT_LAYERLEVEL" val="1_1_1"/>
  <p:tag name="KSO_WM_TAG_VERSION" val="3.0"/>
  <p:tag name="KSO_WM_BEAUTIFY_FLAG" val="#wm#"/>
  <p:tag name="KSO_WM_UNIT_TEXT_FILL_FORE_SCHEMECOLOR_INDEX_BRIGHTNESS" val="0.25"/>
  <p:tag name="KSO_WM_UNIT_TEXT_FILL_TYPE" val="1"/>
  <p:tag name="KSO_WM_DIAGRAM_VERSION" val="3"/>
  <p:tag name="KSO_WM_DIAGRAM_COLOR_TEXT_CAN_REMOVE" val="n"/>
  <p:tag name="KSO_WM_UNIT_PRESET_TEXT" val="单击此处输入你的智能图形项正文，文字是您思想的提炼"/>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303_4*l_h_i*1_5_1"/>
  <p:tag name="KSO_WM_TEMPLATE_CATEGORY" val="diagram"/>
  <p:tag name="KSO_WM_TEMPLATE_INDEX" val="20231303"/>
  <p:tag name="KSO_WM_UNIT_LAYERLEVEL" val="1_1_1"/>
  <p:tag name="KSO_WM_TAG_VERSION" val="3.0"/>
  <p:tag name="KSO_WM_BEAUTIFY_FLAG" val="#wm#"/>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3_4*l_h_i*1_2_2"/>
  <p:tag name="KSO_WM_TEMPLATE_CATEGORY" val="diagram"/>
  <p:tag name="KSO_WM_TEMPLATE_INDEX" val="20231303"/>
  <p:tag name="KSO_WM_UNIT_LAYERLEVEL" val="1_1_1"/>
  <p:tag name="KSO_WM_TAG_VERSION" val="3.0"/>
  <p:tag name="KSO_WM_BEAUTIFY_FLAG" val="#wm#"/>
  <p:tag name="KSO_WM_UNIT_FILL_FORE_SCHEMECOLOR_INDEX_BRIGHTNESS" val="-0.15"/>
  <p:tag name="KSO_WM_UNIT_FILL_TYPE" val="1"/>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solid&quot;:{&quot;brightness&quot;:-0.05000000074505806,&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03_4*l_h_i*1_2_3"/>
  <p:tag name="KSO_WM_TEMPLATE_CATEGORY" val="diagram"/>
  <p:tag name="KSO_WM_TEMPLATE_INDEX" val="20231303"/>
  <p:tag name="KSO_WM_UNIT_LAYERLEVEL" val="1_1_1"/>
  <p:tag name="KSO_WM_TAG_VERSION" val="3.0"/>
  <p:tag name="KSO_WM_BEAUTIFY_FLAG" val="#wm#"/>
  <p:tag name="KSO_WM_UNIT_FILL_FORE_SCHEMECOLOR_INDEX_BRIGHTNESS" val="0"/>
  <p:tag name="KSO_WM_UNIT_FILL_TYPE" val="1"/>
  <p:tag name="KSO_WM_UNIT_TEXT_FILL_FORE_SCHEMECOLOR_INDEX_BRIGHTNESS" val="0"/>
  <p:tag name="KSO_WM_UNIT_TEXT_FILL_TYPE" val="1"/>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71.2250393700787,&quot;width&quot;:85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3_4*l_h_i*1_2_1"/>
  <p:tag name="KSO_WM_TEMPLATE_CATEGORY" val="diagram"/>
  <p:tag name="KSO_WM_TEMPLATE_INDEX" val="20231303"/>
  <p:tag name="KSO_WM_UNIT_LAYERLEVEL" val="1_1_1"/>
  <p:tag name="KSO_WM_TAG_VERSION" val="3.0"/>
  <p:tag name="KSO_WM_BEAUTIFY_FLAG" val="#wm#"/>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3_4*l_h_f*1_2_1"/>
  <p:tag name="KSO_WM_TEMPLATE_CATEGORY" val="diagram"/>
  <p:tag name="KSO_WM_TEMPLATE_INDEX" val="20231303"/>
  <p:tag name="KSO_WM_UNIT_LAYERLEVEL" val="1_1_1"/>
  <p:tag name="KSO_WM_TAG_VERSION" val="3.0"/>
  <p:tag name="KSO_WM_BEAUTIFY_FLAG" val="#wm#"/>
  <p:tag name="KSO_WM_UNIT_TEXT_FILL_FORE_SCHEMECOLOR_INDEX_BRIGHTNESS" val="0.25"/>
  <p:tag name="KSO_WM_UNIT_TEXT_FILL_TYPE" val="1"/>
  <p:tag name="KSO_WM_DIAGRAM_VERSION" val="3"/>
  <p:tag name="KSO_WM_DIAGRAM_COLOR_TEXT_CAN_REMOVE" val="n"/>
  <p:tag name="KSO_WM_UNIT_PRESET_TEXT" val="单击此处输入你的智能图形项正文，文字是您思想的提炼"/>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03_4*l_h_i*1_4_2"/>
  <p:tag name="KSO_WM_TEMPLATE_CATEGORY" val="diagram"/>
  <p:tag name="KSO_WM_TEMPLATE_INDEX" val="20231303"/>
  <p:tag name="KSO_WM_UNIT_LAYERLEVEL" val="1_1_1"/>
  <p:tag name="KSO_WM_TAG_VERSION" val="3.0"/>
  <p:tag name="KSO_WM_BEAUTIFY_FLAG" val="#wm#"/>
  <p:tag name="KSO_WM_UNIT_FILL_FORE_SCHEMECOLOR_INDEX_BRIGHTNESS" val="-0.15"/>
  <p:tag name="KSO_WM_UNIT_FILL_TYPE" val="1"/>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solid&quot;:{&quot;brightness&quot;:-0.05000000074505806,&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03_4*l_h_i*1_4_3"/>
  <p:tag name="KSO_WM_TEMPLATE_CATEGORY" val="diagram"/>
  <p:tag name="KSO_WM_TEMPLATE_INDEX" val="20231303"/>
  <p:tag name="KSO_WM_UNIT_LAYERLEVEL" val="1_1_1"/>
  <p:tag name="KSO_WM_TAG_VERSION" val="3.0"/>
  <p:tag name="KSO_WM_BEAUTIFY_FLAG" val="#wm#"/>
  <p:tag name="KSO_WM_UNIT_FILL_FORE_SCHEMECOLOR_INDEX_BRIGHTNESS" val="0"/>
  <p:tag name="KSO_WM_UNIT_FILL_TYPE" val="1"/>
  <p:tag name="KSO_WM_UNIT_TEXT_FILL_FORE_SCHEMECOLOR_INDEX_BRIGHTNESS" val="0"/>
  <p:tag name="KSO_WM_UNIT_TEXT_FILL_TYPE" val="1"/>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71.2250393700787,&quot;width&quot;:85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3_4*l_h_f*1_4_1"/>
  <p:tag name="KSO_WM_TEMPLATE_CATEGORY" val="diagram"/>
  <p:tag name="KSO_WM_TEMPLATE_INDEX" val="20231303"/>
  <p:tag name="KSO_WM_UNIT_LAYERLEVEL" val="1_1_1"/>
  <p:tag name="KSO_WM_TAG_VERSION" val="3.0"/>
  <p:tag name="KSO_WM_BEAUTIFY_FLAG" val="#wm#"/>
  <p:tag name="KSO_WM_UNIT_TEXT_FILL_FORE_SCHEMECOLOR_INDEX_BRIGHTNESS" val="0.25"/>
  <p:tag name="KSO_WM_UNIT_TEXT_FILL_TYPE" val="1"/>
  <p:tag name="KSO_WM_DIAGRAM_VERSION" val="3"/>
  <p:tag name="KSO_WM_DIAGRAM_COLOR_TEXT_CAN_REMOVE" val="n"/>
  <p:tag name="KSO_WM_UNIT_PRESET_TEXT" val="单击此处输入你的智能图形项正文，文字是您思想的提炼"/>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03_4*l_h_i*1_4_1"/>
  <p:tag name="KSO_WM_TEMPLATE_CATEGORY" val="diagram"/>
  <p:tag name="KSO_WM_TEMPLATE_INDEX" val="20231303"/>
  <p:tag name="KSO_WM_UNIT_LAYERLEVEL" val="1_1_1"/>
  <p:tag name="KSO_WM_TAG_VERSION" val="3.0"/>
  <p:tag name="KSO_WM_BEAUTIFY_FLAG" val="#wm#"/>
  <p:tag name="KSO_WM_UNIT_TEXT_FILL_FORE_SCHEMECOLOR_INDEX_BRIGHTNESS" val="0"/>
  <p:tag name="KSO_WM_UNIT_TEXT_FILL_TYPE" val="1"/>
  <p:tag name="KSO_WM_DIAGRAM_VERSION" val="3"/>
  <p:tag name="KSO_WM_DIAGRAM_COLOR_TEXT_CAN_REMOVE" val="n"/>
  <p:tag name="KSO_WM_DIAGRAM_MAX_ITEMCNT" val="6"/>
  <p:tag name="KSO_WM_DIAGRAM_MIN_ITEMCNT" val="2"/>
  <p:tag name="KSO_WM_DIAGRAM_VIRTUALLY_FRAME" val="{&quot;height&quot;:271.2250393700787,&quot;width&quot;:85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29_1*l_h_i*1_1_1"/>
  <p:tag name="KSO_WM_TEMPLATE_CATEGORY" val="diagram"/>
  <p:tag name="KSO_WM_TEMPLATE_INDEX" val="20231129"/>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395.5775590551181,&quot;width&quot;:567.1240157480315}"/>
  <p:tag name="KSO_WM_DIAGRAM_COLOR_MATCH_VALUE" val="{&quot;shape&quot;:{&quot;fill&quot;:{&quot;solid&quot;:{&quot;brightness&quot;:0,&quot;colorType&quot;:1,&quot;foreColorIndex&quot;:14,&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29_1*l_h_f*1_1_1"/>
  <p:tag name="KSO_WM_TEMPLATE_CATEGORY" val="diagram"/>
  <p:tag name="KSO_WM_TEMPLATE_INDEX" val="20231129"/>
  <p:tag name="KSO_WM_UNIT_LAYERLEVEL" val="1_1_1"/>
  <p:tag name="KSO_WM_TAG_VERSION" val="3.0"/>
  <p:tag name="KSO_WM_BEAUTIFY_FLAG" val="#wm#"/>
  <p:tag name="KSO_WM_UNIT_VALUE" val="42"/>
  <p:tag name="KSO_WM_UNIT_PRESET_TEXT" val="单击此处添加文本具体内容，简明扼要地阐述您的观点"/>
  <p:tag name="KSO_WM_DIAGRAM_MAX_ITEMCNT" val="6"/>
  <p:tag name="KSO_WM_DIAGRAM_MIN_ITEMCNT" val="2"/>
  <p:tag name="KSO_WM_DIAGRAM_VIRTUALLY_FRAME" val="{&quot;height&quot;:395.5775590551181,&quot;width&quot;:567.124015748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29_1*l_h_a*1_1_1"/>
  <p:tag name="KSO_WM_TEMPLATE_CATEGORY" val="diagram"/>
  <p:tag name="KSO_WM_TEMPLATE_INDEX" val="20231129"/>
  <p:tag name="KSO_WM_UNIT_LAYERLEVEL" val="1_1_1"/>
  <p:tag name="KSO_WM_TAG_VERSION" val="3.0"/>
  <p:tag name="KSO_WM_BEAUTIFY_FLAG" val="#wm#"/>
  <p:tag name="KSO_WM_UNIT_VALUE" val="14"/>
  <p:tag name="KSO_WM_UNIT_PRESET_TEXT" val="单击添加标题"/>
  <p:tag name="KSO_WM_UNIT_TEXT_FILL_FORE_SCHEMECOLOR_INDEX" val="5"/>
  <p:tag name="KSO_WM_DIAGRAM_MAX_ITEMCNT" val="6"/>
  <p:tag name="KSO_WM_DIAGRAM_MIN_ITEMCNT" val="2"/>
  <p:tag name="KSO_WM_DIAGRAM_VIRTUALLY_FRAME" val="{&quot;height&quot;:395.5775590551181,&quot;width&quot;:567.124015748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129_1*l_h_i*1_2_1"/>
  <p:tag name="KSO_WM_TEMPLATE_CATEGORY" val="diagram"/>
  <p:tag name="KSO_WM_TEMPLATE_INDEX" val="20231129"/>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395.5775590551181,&quot;width&quot;:567.1240157480315}"/>
  <p:tag name="KSO_WM_DIAGRAM_COLOR_MATCH_VALUE" val="{&quot;shape&quot;:{&quot;fill&quot;:{&quot;solid&quot;:{&quot;brightness&quot;:0,&quot;colorType&quot;:1,&quot;foreColorIndex&quot;:14,&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129_1*l_h_f*1_2_1"/>
  <p:tag name="KSO_WM_TEMPLATE_CATEGORY" val="diagram"/>
  <p:tag name="KSO_WM_TEMPLATE_INDEX" val="20231129"/>
  <p:tag name="KSO_WM_UNIT_LAYERLEVEL" val="1_1_1"/>
  <p:tag name="KSO_WM_TAG_VERSION" val="3.0"/>
  <p:tag name="KSO_WM_BEAUTIFY_FLAG" val="#wm#"/>
  <p:tag name="KSO_WM_UNIT_VALUE" val="36"/>
  <p:tag name="KSO_WM_UNIT_PRESET_TEXT" val="单击此处添加文本具体内容，简明扼要地阐述您的观点"/>
  <p:tag name="KSO_WM_DIAGRAM_MAX_ITEMCNT" val="6"/>
  <p:tag name="KSO_WM_DIAGRAM_MIN_ITEMCNT" val="2"/>
  <p:tag name="KSO_WM_DIAGRAM_VIRTUALLY_FRAME" val="{&quot;height&quot;:395.5775590551181,&quot;width&quot;:567.124015748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129_1*l_h_a*1_2_1"/>
  <p:tag name="KSO_WM_TEMPLATE_CATEGORY" val="diagram"/>
  <p:tag name="KSO_WM_TEMPLATE_INDEX" val="20231129"/>
  <p:tag name="KSO_WM_UNIT_LAYERLEVEL" val="1_1_1"/>
  <p:tag name="KSO_WM_TAG_VERSION" val="3.0"/>
  <p:tag name="KSO_WM_BEAUTIFY_FLAG" val="#wm#"/>
  <p:tag name="KSO_WM_UNIT_VALUE" val="14"/>
  <p:tag name="KSO_WM_UNIT_PRESET_TEXT" val="单击添加标题"/>
  <p:tag name="KSO_WM_UNIT_TEXT_FILL_FORE_SCHEMECOLOR_INDEX" val="5"/>
  <p:tag name="KSO_WM_DIAGRAM_MAX_ITEMCNT" val="6"/>
  <p:tag name="KSO_WM_DIAGRAM_MIN_ITEMCNT" val="2"/>
  <p:tag name="KSO_WM_DIAGRAM_VIRTUALLY_FRAME" val="{&quot;height&quot;:395.5775590551181,&quot;width&quot;:567.1240157480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93_1*m_h_i*1_1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93_1*m_i*1_1"/>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193_1*m_i*1_2"/>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160193_1*m_i*1_3"/>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160193_1*m_i*1_4"/>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160193_1*m_i*1_5"/>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160193_1*m_i*1_7"/>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SUBTYPE" val="a"/>
  <p:tag name="KSO_WM_UNIT_PRESET_TEXT" val="单击此处添加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93_1*m_h_f*1_2_1"/>
  <p:tag name="KSO_WM_TEMPLATE_CATEGORY" val="diagram"/>
  <p:tag name="KSO_WM_TEMPLATE_INDEX" val="160193"/>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93_1*m_h_i*1_2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6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93_1*m_h_a*1_2_1"/>
  <p:tag name="KSO_WM_TEMPLATE_CATEGORY" val="diagram"/>
  <p:tag name="KSO_WM_TEMPLATE_INDEX" val="160193"/>
  <p:tag name="KSO_WM_UNIT_LAYERLEVEL" val="1_1_1"/>
  <p:tag name="KSO_WM_TAG_VERSION" val="1.0"/>
  <p:tag name="KSO_WM_BEAUTIFY_FLAG" val="#wm#"/>
  <p:tag name="KSO_WM_UNIT_TEXT_FILL_FORE_SCHEMECOLOR_INDEX" val="9"/>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160193_1*m_h_i*1_2_1"/>
  <p:tag name="KSO_WM_TEMPLATE_CATEGORY" val="diagram"/>
  <p:tag name="KSO_WM_TEMPLATE_INDEX" val="160193"/>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160193_1*m_h_i*1_1_1"/>
  <p:tag name="KSO_WM_TEMPLATE_CATEGORY" val="diagram"/>
  <p:tag name="KSO_WM_TEMPLATE_INDEX" val="160193"/>
  <p:tag name="KSO_WM_UNIT_LAYERLEVEL" val="1_1_1"/>
  <p:tag name="KSO_WM_TAG_VERSION" val="1.0"/>
  <p:tag name="KSO_WM_BEAUTIFY_FLAG" val="#wm#"/>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Lst>
</file>

<file path=ppt/tags/tag6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93_1*m_h_a*1_1_1"/>
  <p:tag name="KSO_WM_TEMPLATE_CATEGORY" val="diagram"/>
  <p:tag name="KSO_WM_TEMPLATE_INDEX" val="160193"/>
  <p:tag name="KSO_WM_UNIT_LAYERLEVEL" val="1_1_1"/>
  <p:tag name="KSO_WM_TAG_VERSION" val="1.0"/>
  <p:tag name="KSO_WM_BEAUTIFY_FLAG" val="#wm#"/>
  <p:tag name="KSO_WM_UNIT_TEXT_FILL_FORE_SCHEMECOLOR_INDEX" val="10"/>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160193_1*m_i*1_6"/>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7191</Words>
  <Application>WPS 演示</Application>
  <PresentationFormat>宽屏</PresentationFormat>
  <Paragraphs>504</Paragraphs>
  <Slides>43</Slides>
  <Notes>24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43</vt:i4>
      </vt:variant>
    </vt:vector>
  </HeadingPairs>
  <TitlesOfParts>
    <vt:vector size="61" baseType="lpstr">
      <vt:lpstr>Arial</vt:lpstr>
      <vt:lpstr>宋体</vt:lpstr>
      <vt:lpstr>Wingdings</vt:lpstr>
      <vt:lpstr>思源黑体 CN Light</vt:lpstr>
      <vt:lpstr>Calibri</vt:lpstr>
      <vt:lpstr>微软雅黑</vt:lpstr>
      <vt:lpstr>Arial Unicode MS</vt:lpstr>
      <vt:lpstr>Calibri</vt:lpstr>
      <vt:lpstr>Wingdings</vt:lpstr>
      <vt:lpstr>宋体-18030</vt:lpstr>
      <vt:lpstr>楷体</vt:lpstr>
      <vt:lpstr>华文行楷</vt:lpstr>
      <vt:lpstr>思源宋体 CN Heavy</vt:lpstr>
      <vt:lpstr>思源黑体 CN Normal</vt:lpstr>
      <vt:lpstr>+中文正文</vt:lpstr>
      <vt:lpstr>RomanS</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莫兰迪蓝大气室内设计PPT模板</dc:title>
  <dc:creator>gkl</dc:creator>
  <cp:lastModifiedBy>薛东西</cp:lastModifiedBy>
  <cp:revision>102</cp:revision>
  <dcterms:created xsi:type="dcterms:W3CDTF">2018-11-28T05:41:00Z</dcterms:created>
  <dcterms:modified xsi:type="dcterms:W3CDTF">2023-12-27T05:59:45Z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5A9C6316132C409189C3C6A4998EFBDB_13</vt:lpwstr>
  </property>
  <property fmtid="{D5CDD505-2E9C-101B-9397-08002B2CF9AE}" pid="3" name="KSOProductBuildVer">
    <vt:lpwstr>2052-12.1.0.16120</vt:lpwstr>
  </property>
</Properties>
</file>