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06" r:id="rId3"/>
    <p:sldId id="307" r:id="rId5"/>
    <p:sldId id="309" r:id="rId6"/>
    <p:sldId id="346" r:id="rId7"/>
    <p:sldId id="316" r:id="rId8"/>
    <p:sldId id="385" r:id="rId9"/>
    <p:sldId id="386" r:id="rId10"/>
    <p:sldId id="34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348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354" r:id="rId35"/>
    <p:sldId id="410" r:id="rId36"/>
    <p:sldId id="411" r:id="rId37"/>
    <p:sldId id="412" r:id="rId38"/>
    <p:sldId id="413" r:id="rId39"/>
    <p:sldId id="414" r:id="rId40"/>
    <p:sldId id="415" r:id="rId41"/>
    <p:sldId id="416" r:id="rId42"/>
    <p:sldId id="417" r:id="rId43"/>
    <p:sldId id="418" r:id="rId44"/>
    <p:sldId id="419" r:id="rId45"/>
    <p:sldId id="420" r:id="rId46"/>
    <p:sldId id="421" r:id="rId47"/>
    <p:sldId id="422" r:id="rId48"/>
    <p:sldId id="423" r:id="rId49"/>
    <p:sldId id="424" r:id="rId50"/>
    <p:sldId id="425" r:id="rId51"/>
    <p:sldId id="426" r:id="rId52"/>
    <p:sldId id="308" r:id="rId53"/>
  </p:sldIdLst>
  <p:sldSz cx="12192000" cy="6858000"/>
  <p:notesSz cx="6858000" cy="9144000"/>
  <p:embeddedFontLst>
    <p:embeddedFont>
      <p:font typeface="Calibri" panose="020F0502020204030204" charset="0"/>
      <p:regular r:id="rId57"/>
      <p:bold r:id="rId58"/>
      <p:italic r:id="rId59"/>
      <p:boldItalic r:id="rId60"/>
    </p:embeddedFont>
    <p:embeddedFont>
      <p:font typeface="楷体" panose="02010609060101010101" charset="-122"/>
      <p:regular r:id="rId61"/>
    </p:embeddedFont>
  </p:embeddedFontLst>
  <p:custDataLst>
    <p:tags r:id="rId62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5F84"/>
    <a:srgbClr val="384A66"/>
    <a:srgbClr val="E4C9AE"/>
    <a:srgbClr val="7097C2"/>
    <a:srgbClr val="4979AD"/>
    <a:srgbClr val="EE8526"/>
    <a:srgbClr val="9966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3" y="48"/>
      </p:cViewPr>
      <p:guideLst>
        <p:guide orient="horz" pos="225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1" d="100"/>
          <a:sy n="61" d="100"/>
        </p:scale>
        <p:origin x="-3216" y="-72"/>
      </p:cViewPr>
      <p:guideLst>
        <p:guide orient="horz" pos="2917"/>
        <p:guide pos="215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2" Type="http://schemas.openxmlformats.org/officeDocument/2006/relationships/tags" Target="tags/tag294.xml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CDB1E-9234-4DE3-B1B0-A3145D9229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A8746-F1BF-4756-BE87-F7DCC251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tags" Target="../tags/tag34.xml"/><Relationship Id="rId7" Type="http://schemas.openxmlformats.org/officeDocument/2006/relationships/image" Target="../media/image2.jpeg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image" Target="../media/image8.pn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jpeg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0" Type="http://schemas.openxmlformats.org/officeDocument/2006/relationships/notesSlide" Target="../notesSlides/notesSlide13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3.xml"/><Relationship Id="rId5" Type="http://schemas.openxmlformats.org/officeDocument/2006/relationships/image" Target="../media/image10.jpe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image" Target="../media/image6.jpeg"/><Relationship Id="rId3" Type="http://schemas.openxmlformats.org/officeDocument/2006/relationships/tags" Target="../tags/tag12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2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5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image" Target="../media/image6.jpeg"/><Relationship Id="rId3" Type="http://schemas.openxmlformats.org/officeDocument/2006/relationships/tags" Target="../tags/tag13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5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image" Target="../media/image6.jpeg"/><Relationship Id="rId3" Type="http://schemas.openxmlformats.org/officeDocument/2006/relationships/tags" Target="../tags/tag14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4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tags" Target="../tags/tag145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image" Target="../media/image6.jpeg"/><Relationship Id="rId3" Type="http://schemas.openxmlformats.org/officeDocument/2006/relationships/tags" Target="../tags/tag15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5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image" Target="../media/image6.jpeg"/><Relationship Id="rId3" Type="http://schemas.openxmlformats.org/officeDocument/2006/relationships/tags" Target="../tags/tag16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5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image" Target="../media/image6.jpeg"/><Relationship Id="rId3" Type="http://schemas.openxmlformats.org/officeDocument/2006/relationships/tags" Target="../tags/tag17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7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tags" Target="../tags/tag175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image" Target="../media/image6.jpeg"/><Relationship Id="rId3" Type="http://schemas.openxmlformats.org/officeDocument/2006/relationships/tags" Target="../tags/tag18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8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tags" Target="../tags/tag185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image" Target="../media/image6.jpeg"/><Relationship Id="rId3" Type="http://schemas.openxmlformats.org/officeDocument/2006/relationships/tags" Target="../tags/tag19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39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tags" Target="../tags/tag19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image" Target="../media/image6.jpeg"/><Relationship Id="rId3" Type="http://schemas.openxmlformats.org/officeDocument/2006/relationships/tags" Target="../tags/tag20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0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tags" Target="../tags/tag205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image" Target="../media/image6.jpeg"/><Relationship Id="rId3" Type="http://schemas.openxmlformats.org/officeDocument/2006/relationships/tags" Target="../tags/tag21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1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24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tags" Target="../tags/tag215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image" Target="../media/image6.jpeg"/><Relationship Id="rId3" Type="http://schemas.openxmlformats.org/officeDocument/2006/relationships/tags" Target="../tags/tag22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2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34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tags" Target="../tags/tag22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image" Target="../media/image6.jpeg"/><Relationship Id="rId3" Type="http://schemas.openxmlformats.org/officeDocument/2006/relationships/tags" Target="../tags/tag23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tags" Target="../tags/tag235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image" Target="../media/image6.jpeg"/><Relationship Id="rId3" Type="http://schemas.openxmlformats.org/officeDocument/2006/relationships/tags" Target="../tags/tag24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4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54.xml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tags" Target="../tags/tag245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image" Target="../media/image6.jpeg"/><Relationship Id="rId3" Type="http://schemas.openxmlformats.org/officeDocument/2006/relationships/tags" Target="../tags/tag25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5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64.xml"/><Relationship Id="rId11" Type="http://schemas.openxmlformats.org/officeDocument/2006/relationships/tags" Target="../tags/tag263.xml"/><Relationship Id="rId10" Type="http://schemas.openxmlformats.org/officeDocument/2006/relationships/tags" Target="../tags/tag262.xml"/><Relationship Id="rId1" Type="http://schemas.openxmlformats.org/officeDocument/2006/relationships/tags" Target="../tags/tag255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image" Target="../media/image6.jpeg"/><Relationship Id="rId3" Type="http://schemas.openxmlformats.org/officeDocument/2006/relationships/tags" Target="../tags/tag26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65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image" Target="../media/image6.jpeg"/><Relationship Id="rId3" Type="http://schemas.openxmlformats.org/officeDocument/2006/relationships/tags" Target="../tags/tag276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47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84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tags" Target="../tags/tag275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8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5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4.png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29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4765" y="0"/>
            <a:ext cx="8011160" cy="6870700"/>
          </a:xfrm>
          <a:prstGeom prst="rect">
            <a:avLst/>
          </a:prstGeom>
        </p:spPr>
      </p:pic>
      <p:sp>
        <p:nvSpPr>
          <p:cNvPr id="18" name="任意多边形: 形状 17"/>
          <p:cNvSpPr/>
          <p:nvPr/>
        </p:nvSpPr>
        <p:spPr>
          <a:xfrm>
            <a:off x="4044045" y="0"/>
            <a:ext cx="8147955" cy="6858000"/>
          </a:xfrm>
          <a:custGeom>
            <a:avLst/>
            <a:gdLst>
              <a:gd name="connsiteX0" fmla="*/ 0 w 6110966"/>
              <a:gd name="connsiteY0" fmla="*/ 0 h 5143500"/>
              <a:gd name="connsiteX1" fmla="*/ 6110966 w 6110966"/>
              <a:gd name="connsiteY1" fmla="*/ 0 h 5143500"/>
              <a:gd name="connsiteX2" fmla="*/ 6110966 w 6110966"/>
              <a:gd name="connsiteY2" fmla="*/ 5143500 h 5143500"/>
              <a:gd name="connsiteX3" fmla="*/ 0 w 6110966"/>
              <a:gd name="connsiteY3" fmla="*/ 5143500 h 5143500"/>
              <a:gd name="connsiteX4" fmla="*/ 8870 w 6110966"/>
              <a:gd name="connsiteY4" fmla="*/ 5139287 h 5143500"/>
              <a:gd name="connsiteX5" fmla="*/ 1754990 w 6110966"/>
              <a:gd name="connsiteY5" fmla="*/ 2571750 h 5143500"/>
              <a:gd name="connsiteX6" fmla="*/ 8870 w 6110966"/>
              <a:gd name="connsiteY6" fmla="*/ 4213 h 5143500"/>
              <a:gd name="connsiteX7" fmla="*/ 0 w 6110966"/>
              <a:gd name="connsiteY7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0966" h="5143500">
                <a:moveTo>
                  <a:pt x="0" y="0"/>
                </a:moveTo>
                <a:lnTo>
                  <a:pt x="6110966" y="0"/>
                </a:lnTo>
                <a:lnTo>
                  <a:pt x="6110966" y="5143500"/>
                </a:lnTo>
                <a:lnTo>
                  <a:pt x="0" y="5143500"/>
                </a:lnTo>
                <a:lnTo>
                  <a:pt x="8870" y="5139287"/>
                </a:lnTo>
                <a:cubicBezTo>
                  <a:pt x="1062354" y="4582852"/>
                  <a:pt x="1754990" y="3640540"/>
                  <a:pt x="1754990" y="2571750"/>
                </a:cubicBezTo>
                <a:cubicBezTo>
                  <a:pt x="1754990" y="1502960"/>
                  <a:pt x="1062354" y="560648"/>
                  <a:pt x="8870" y="4213"/>
                </a:cubicBezTo>
                <a:lnTo>
                  <a:pt x="0" y="0"/>
                </a:lnTo>
                <a:close/>
              </a:path>
            </a:pathLst>
          </a:custGeom>
          <a:solidFill>
            <a:srgbClr val="48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6887845" y="1800225"/>
            <a:ext cx="47402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室内设计</a:t>
            </a:r>
            <a:endParaRPr lang="zh-CN" altLang="en-US" sz="8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8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谈单技巧</a:t>
            </a:r>
            <a:endParaRPr lang="zh-CN" altLang="en-US" sz="8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887845" y="5400346"/>
            <a:ext cx="79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887845" y="4607947"/>
            <a:ext cx="2688299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625600"/>
            <a:r>
              <a:rPr lang="zh-CN" altLang="en-US" sz="2135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主讲教师：</a:t>
            </a:r>
            <a:endParaRPr lang="zh-CN" altLang="en-US" sz="2135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3" name="文本框 2"/>
            <p:cNvSpPr txBox="1"/>
            <p:nvPr/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成功的销售是问出来的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6240" y="1023620"/>
            <a:ext cx="5039995" cy="648335"/>
            <a:chOff x="624" y="1838"/>
            <a:chExt cx="7937" cy="1021"/>
          </a:xfrm>
        </p:grpSpPr>
        <p:sp>
          <p:nvSpPr>
            <p:cNvPr id="21" name="文本框 20"/>
            <p:cNvSpPr txBox="1"/>
            <p:nvPr>
              <p:custDataLst>
                <p:tags r:id="rId1"/>
              </p:custDataLst>
            </p:nvPr>
          </p:nvSpPr>
          <p:spPr>
            <a:xfrm>
              <a:off x="624" y="1838"/>
              <a:ext cx="79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三、问题方法形式</a:t>
              </a:r>
              <a:endParaRPr lang="zh-CN" altLang="en-US" sz="28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2"/>
              </p:custDataLst>
            </p:nvPr>
          </p:nvSpPr>
          <p:spPr>
            <a:xfrm>
              <a:off x="805" y="2746"/>
              <a:ext cx="3467" cy="113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389890" y="1988185"/>
            <a:ext cx="7349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75B47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（一）封闭式地问题【答案受限制的问题】</a:t>
            </a:r>
            <a:endParaRPr lang="en-US" altLang="zh-CN" dirty="0">
              <a:solidFill>
                <a:srgbClr val="575B47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814070" y="2637155"/>
            <a:ext cx="78492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——哪里啊？</a:t>
            </a:r>
            <a:endParaRPr lang="en-US" altLang="zh-CN" sz="2000" dirty="0">
              <a:solidFill>
                <a:srgbClr val="FF00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——有多少啊？</a:t>
            </a:r>
            <a:endParaRPr lang="en-US" altLang="zh-CN" sz="2000" dirty="0">
              <a:solidFill>
                <a:srgbClr val="FF00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——您有多大了啊？</a:t>
            </a:r>
            <a:endParaRPr lang="en-US" altLang="zh-CN" sz="2000" dirty="0">
              <a:solidFill>
                <a:srgbClr val="FF00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——您家房子是什么风格的呀？</a:t>
            </a:r>
            <a:endParaRPr lang="en-US" altLang="zh-CN" sz="2000" dirty="0">
              <a:solidFill>
                <a:srgbClr val="FF00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——什么时间？</a:t>
            </a:r>
            <a:endParaRPr lang="en-US" altLang="zh-CN" sz="2000" dirty="0">
              <a:solidFill>
                <a:srgbClr val="FF00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……</a:t>
            </a:r>
            <a:endParaRPr lang="en-US" altLang="zh-CN" sz="2000" dirty="0">
              <a:solidFill>
                <a:srgbClr val="FF00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等腰三角形 15"/>
          <p:cNvSpPr/>
          <p:nvPr>
            <p:custDataLst>
              <p:tags r:id="rId5"/>
            </p:custDataLst>
          </p:nvPr>
        </p:nvSpPr>
        <p:spPr>
          <a:xfrm rot="5400000">
            <a:off x="-244916" y="3224736"/>
            <a:ext cx="1240107" cy="784540"/>
          </a:xfrm>
          <a:prstGeom prst="triangl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8904312" y="0"/>
            <a:ext cx="2736304" cy="4365104"/>
          </a:xfrm>
          <a:prstGeom prst="rect">
            <a:avLst/>
          </a:prstGeom>
          <a:blipFill>
            <a:blip r:embed="rId7"/>
            <a:srcRect/>
            <a:stretch>
              <a:fillRect l="-78947" t="-281" r="-60581" b="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6490335" y="0"/>
            <a:ext cx="2172970" cy="2584450"/>
          </a:xfrm>
          <a:prstGeom prst="rect">
            <a:avLst/>
          </a:prstGeom>
          <a:blipFill>
            <a:blip r:embed="rId9"/>
            <a:srcRect/>
            <a:stretch>
              <a:fillRect t="-13064" b="-130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3" name="文本框 2"/>
            <p:cNvSpPr txBox="1"/>
            <p:nvPr/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成功的销售是问出来的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389890" y="1127125"/>
            <a:ext cx="7349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75B47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（二）开放式的问题【答案不被限制的问题】</a:t>
            </a:r>
            <a:endParaRPr lang="en-US" altLang="zh-CN" dirty="0">
              <a:solidFill>
                <a:srgbClr val="575B47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1770" y="1775460"/>
            <a:ext cx="6642735" cy="4523105"/>
            <a:chOff x="9600" y="870"/>
            <a:chExt cx="10461" cy="7123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9600" y="870"/>
              <a:ext cx="10461" cy="7123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>
              <p:custDataLst>
                <p:tags r:id="rId3"/>
              </p:custDataLst>
            </p:nvPr>
          </p:nvSpPr>
          <p:spPr>
            <a:xfrm>
              <a:off x="10053" y="986"/>
              <a:ext cx="9515" cy="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457200" algn="l" fontAlgn="auto">
                <a:lnSpc>
                  <a:spcPct val="150000"/>
                </a:lnSpc>
              </a:pPr>
              <a:r>
                <a:rPr lang="en-US" altLang="zh-CN" b="1" dirty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【发问技巧案例三】</a:t>
              </a:r>
              <a:endParaRPr lang="en-US" altLang="zh-CN" b="1" dirty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问——先生，您对这个设计方案是满意的，对不对？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答——【对】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问——对咱们公司的施工和材料也是信任的，对不对？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答——【对】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问——那为什么又定不下来呢？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答——我没带足够的钱。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答——我考虑一下。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答——我再比较比较。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结果——客户就走了。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82155" y="1775460"/>
            <a:ext cx="4859655" cy="4521835"/>
            <a:chOff x="11038" y="870"/>
            <a:chExt cx="7653" cy="7121"/>
          </a:xfrm>
        </p:grpSpPr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11038" y="870"/>
              <a:ext cx="7653" cy="7121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>
              <p:custDataLst>
                <p:tags r:id="rId5"/>
              </p:custDataLst>
            </p:nvPr>
          </p:nvSpPr>
          <p:spPr>
            <a:xfrm>
              <a:off x="11514" y="986"/>
              <a:ext cx="6737" cy="5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457200" algn="l" fontAlgn="auto">
                <a:lnSpc>
                  <a:spcPct val="150000"/>
                </a:lnSpc>
              </a:pPr>
              <a:r>
                <a:rPr lang="en-US" altLang="zh-CN" b="1" dirty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【发问技巧案例四】</a:t>
              </a:r>
              <a:endParaRPr lang="en-US" altLang="zh-CN" b="1" dirty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问——先生，您对这个设计方案是满意的，对不对？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答——【不对】电视背景墙设计有点复杂了，不是我喜欢的类型。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问——对施工和材料没什么问题了，对不对？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答——【有问题】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3" name="文本框 2"/>
            <p:cNvSpPr txBox="1"/>
            <p:nvPr/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成功的销售是问出来的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6240" y="1023620"/>
            <a:ext cx="5039995" cy="648335"/>
            <a:chOff x="624" y="1838"/>
            <a:chExt cx="7937" cy="1021"/>
          </a:xfrm>
        </p:grpSpPr>
        <p:sp>
          <p:nvSpPr>
            <p:cNvPr id="21" name="文本框 20"/>
            <p:cNvSpPr txBox="1"/>
            <p:nvPr>
              <p:custDataLst>
                <p:tags r:id="rId1"/>
              </p:custDataLst>
            </p:nvPr>
          </p:nvSpPr>
          <p:spPr>
            <a:xfrm>
              <a:off x="624" y="1838"/>
              <a:ext cx="79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四、客户抗拒点</a:t>
              </a:r>
              <a:endParaRPr lang="zh-CN" altLang="en-US" sz="28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2"/>
              </p:custDataLst>
            </p:nvPr>
          </p:nvSpPr>
          <p:spPr>
            <a:xfrm>
              <a:off x="805" y="2746"/>
              <a:ext cx="3467" cy="113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52185" y="1122680"/>
            <a:ext cx="5781040" cy="4945380"/>
            <a:chOff x="10096" y="3011"/>
            <a:chExt cx="9104" cy="7788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096" y="3011"/>
              <a:ext cx="9104" cy="778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21420000">
              <a:off x="10799" y="3681"/>
              <a:ext cx="3696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200"/>
                <a:t>这些客户有抗拒点吗？</a:t>
              </a:r>
              <a:endParaRPr lang="zh-CN" altLang="en-US" sz="2200"/>
            </a:p>
            <a:p>
              <a:r>
                <a:rPr lang="zh-CN" altLang="en-US" sz="2200"/>
                <a:t>没有抗拒点他对这些产品或设计感兴趣吗？</a:t>
              </a:r>
              <a:endParaRPr lang="zh-CN" altLang="en-US" sz="2200"/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511175" y="1916430"/>
            <a:ext cx="7849235" cy="4425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（1）客户提出问题的点就叫“抗拒点”。</a:t>
            </a:r>
            <a:endParaRPr lang="en-US" altLang="zh-CN" sz="2000" b="1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（2）有抗拒点的客户才是我们真正的准客户。</a:t>
            </a:r>
            <a:endParaRPr lang="en-US" altLang="zh-CN" sz="2000" b="1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（3）在发问中不会出现客户的抗拒点。</a:t>
            </a:r>
            <a:endParaRPr lang="en-US" altLang="zh-CN" sz="2000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①这款沙发挺好的。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②这颜色也挺好看的。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③先生您对方案还有看法吗？——没有看法。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④您对这个报价有什么意见吗？——没意见。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⑤您喜欢这个颜色吗？——喜欢啊。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⑥您喜欢这个设计风格吗？——喜欢啊。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⑦您觉得这个背景墙怎么样啊。——挺好的啊。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spcAft>
                <a:spcPts val="5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⑧那先生都没有任何意见了，现在可以签合同了吧。——还是等我再考虑考虑吧！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2" name="组合 1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成功的销售是问出来的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二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1770" y="1918970"/>
            <a:ext cx="5772785" cy="2668270"/>
            <a:chOff x="9600" y="870"/>
            <a:chExt cx="9091" cy="4202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9600" y="870"/>
              <a:ext cx="9091" cy="4202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>
              <p:custDataLst>
                <p:tags r:id="rId2"/>
              </p:custDataLst>
            </p:nvPr>
          </p:nvSpPr>
          <p:spPr>
            <a:xfrm>
              <a:off x="10053" y="1099"/>
              <a:ext cx="8198" cy="2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457200" algn="l" fontAlgn="auto">
                <a:lnSpc>
                  <a:spcPct val="150000"/>
                </a:lnSpc>
              </a:pPr>
              <a:r>
                <a:rPr lang="en-US" altLang="zh-CN" b="1" dirty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【案例五】</a:t>
              </a:r>
              <a:endParaRPr lang="en-US" altLang="zh-CN" b="1" dirty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——这个方案的报价大概多少钱啊？（8 万多）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——这么贵啊，我感觉价格高了点。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6240" y="1023620"/>
            <a:ext cx="6311265" cy="648335"/>
            <a:chOff x="624" y="1838"/>
            <a:chExt cx="9939" cy="1021"/>
          </a:xfrm>
        </p:grpSpPr>
        <p:sp>
          <p:nvSpPr>
            <p:cNvPr id="21" name="文本框 20"/>
            <p:cNvSpPr txBox="1"/>
            <p:nvPr>
              <p:custDataLst>
                <p:tags r:id="rId3"/>
              </p:custDataLst>
            </p:nvPr>
          </p:nvSpPr>
          <p:spPr>
            <a:xfrm>
              <a:off x="624" y="1838"/>
              <a:ext cx="993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五、在发问中都会出现客户的抗拒点</a:t>
              </a:r>
              <a:endParaRPr lang="zh-CN" altLang="en-US" sz="28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805" y="2746"/>
              <a:ext cx="3467" cy="113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69025" y="1918970"/>
            <a:ext cx="5772785" cy="2668270"/>
            <a:chOff x="9600" y="870"/>
            <a:chExt cx="9091" cy="4202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9600" y="870"/>
              <a:ext cx="9091" cy="4202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10053" y="1099"/>
              <a:ext cx="8198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457200" algn="l" fontAlgn="auto">
                <a:lnSpc>
                  <a:spcPct val="150000"/>
                </a:lnSpc>
              </a:pPr>
              <a:r>
                <a:rPr lang="en-US" altLang="zh-CN" b="1" dirty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【案例六】</a:t>
              </a:r>
              <a:endParaRPr lang="en-US" altLang="zh-CN" b="1" dirty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——这个沙发卖多少钱啊？（2 万）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——啊？要 2 万呀，这个皮又不好看，颜色又老气，旧旧的，弹线又不好，还要卖 2 万，太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贵了吧。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-24765" y="4839335"/>
            <a:ext cx="12320270" cy="2013585"/>
          </a:xfrm>
          <a:prstGeom prst="rect">
            <a:avLst/>
          </a:prstGeom>
          <a:blipFill>
            <a:blip r:embed="rId8"/>
            <a:srcRect/>
            <a:stretch>
              <a:fillRect l="-613" t="-117040" r="613" b="-1061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7368" y="1560473"/>
            <a:ext cx="2448272" cy="4608512"/>
          </a:xfrm>
          <a:prstGeom prst="rect">
            <a:avLst/>
          </a:prstGeom>
          <a:blipFill>
            <a:blip r:embed="rId1"/>
            <a:srcRect/>
            <a:stretch>
              <a:fillRect l="-12745" r="-1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1560473"/>
            <a:ext cx="3096344" cy="2088232"/>
          </a:xfrm>
          <a:prstGeom prst="rect">
            <a:avLst/>
          </a:prstGeom>
          <a:blipFill>
            <a:blip r:embed="rId2"/>
            <a:srcRect/>
            <a:stretch>
              <a:fillRect l="-581" r="-5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7202" y="3801105"/>
            <a:ext cx="3096344" cy="2367880"/>
          </a:xfrm>
          <a:prstGeom prst="rect">
            <a:avLst/>
          </a:prstGeom>
          <a:blipFill>
            <a:blip r:embed="rId3"/>
            <a:srcRect/>
            <a:stretch>
              <a:fillRect l="-7413" r="-74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7" y="1560473"/>
            <a:ext cx="5472608" cy="4608512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593594" y="2134880"/>
            <a:ext cx="464753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课后小结</a:t>
            </a:r>
            <a:endParaRPr lang="zh-CN" altLang="en-US" sz="36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V="1">
            <a:off x="6880614" y="2973213"/>
            <a:ext cx="153191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93594" y="3214370"/>
            <a:ext cx="47555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判断客户是有兴趣还是没兴趣，可以通过客户的回答方式及内容来判断，当客户对你的问题没有任何反应，那么可能他对你的产品不感兴趣或是不需要；但是如果当客户对你的问题提出了疑问，并反问你关于产品的相关问题时，说明客户有兴趣有需求了，所以可以说挑毛病的客户才是真正的客户。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3" name="组合 2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4" name="文本框 3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成功的销售是问出来的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二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6" name="椭圆 5"/>
            <p:cNvSpPr/>
            <p:nvPr>
              <p:custDataLst>
                <p:tags r:id="rId6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7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934200"/>
            <a:ext cx="12192000" cy="2923800"/>
          </a:xfrm>
          <a:prstGeom prst="rect">
            <a:avLst/>
          </a:prstGeom>
          <a:solidFill>
            <a:srgbClr val="48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676020"/>
            <a:ext cx="2880320" cy="1440160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4676020"/>
            <a:ext cx="28803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41269" y="5085184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</a:t>
            </a:r>
            <a:endParaRPr lang="zh-CN" altLang="en-US" sz="4400" b="1" dirty="0">
              <a:solidFill>
                <a:srgbClr val="384A6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65605" y="5089082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思考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3615" y="1629410"/>
            <a:ext cx="102222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思考并分析发问技巧一与发问技巧二中的“答案只有 2 个”和“答案有若干个”，它们的发问区别在哪里？对答案的影响是什么？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3" name="组合 2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4" name="文本框 3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成功的销售是问出来的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二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6" name="椭圆 5"/>
            <p:cNvSpPr/>
            <p:nvPr>
              <p:custDataLst>
                <p:tags r:id="rId3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5360" y="3573016"/>
            <a:ext cx="11521280" cy="27363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1860" y="3933190"/>
            <a:ext cx="10390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>
                <a:solidFill>
                  <a:srgbClr val="575B4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3~5 人为一组，模拟初次与客户沟通时的场景，通过提问的方式获取客户基本信息。设计师可提前设计好 3~5 个问题，包括询问客户职业、婚姻情况、家庭成员、兴趣爱好、户型面积、装修需求等。</a:t>
            </a:r>
            <a:endParaRPr lang="en-US" altLang="zh-CN" b="1" dirty="0">
              <a:solidFill>
                <a:srgbClr val="575B47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1697" y="5948015"/>
            <a:ext cx="1747934" cy="55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12" name="组合 11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成功的销售是问出来的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二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5" name="椭圆 14"/>
            <p:cNvSpPr/>
            <p:nvPr>
              <p:custDataLst>
                <p:tags r:id="rId3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4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100" name="图片 99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670" y="332740"/>
            <a:ext cx="2955290" cy="2955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2135259" y="2205365"/>
            <a:ext cx="464753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rgbClr val="485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模拟演练</a:t>
            </a:r>
            <a:endParaRPr lang="zh-CN" altLang="en-US" sz="3600" b="1" dirty="0">
              <a:solidFill>
                <a:srgbClr val="485F8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1125855"/>
            <a:ext cx="556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一、基本不懂型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776095"/>
            <a:ext cx="9537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此种客户需要多做形象直观的解释，树立自己设计与技术的权威形象来取悦客户。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5037" y="2421364"/>
            <a:ext cx="11383010" cy="4000500"/>
            <a:chOff x="741437" y="5046961"/>
            <a:chExt cx="11383010" cy="400050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400050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01482" y="5478126"/>
              <a:ext cx="10631805" cy="3061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（1）多提供形象直观的专业书本、画册提供参考，陪同观摩已经竣工交付、使用的同类工程范例，做详细解释，给客户灌输直观印象和专业知识。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（2）多画一些透视效果图，特别是现场洽谈中随时随地徒手勾画一些透视图解释设计方案，特别容易引起客户兴趣和树立其信心。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（3）建材设备样品最好先经其过目，否则以后看不懂图纸，做得不合客户心意容易造成纠纷。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二、似懂非懂型（对设计一知半解）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632585"/>
            <a:ext cx="10288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此类型比例较大，此种客户多喜欢自行研究，与一些对设计不甚了解的同事、亲友研究，有相当一部分概念又不成熟。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5037" y="2493119"/>
            <a:ext cx="11383010" cy="4000500"/>
            <a:chOff x="741437" y="5046961"/>
            <a:chExt cx="11383010" cy="400050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400050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01482" y="5191106"/>
              <a:ext cx="10631805" cy="3686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（1）建立设计师的权威，使其相信设计师的意见。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（2）灌输正确的设计概念，多举说明。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（3）以加强客户对整体建筑空间的构想为前提，切忌供给太多设计方案供其选择，使其犹豫不决、三心二意，否则其朋友多、意见多，最后做出的设计与成品不伦不类，失去整体设计效果。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（4）加强与客户各方面的沟通交流，使设计师变成客户朋友。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（5）在设计方案上应注意形象直观的效果图表现。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1125855"/>
            <a:ext cx="556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三、半路出家型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776095"/>
            <a:ext cx="9537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此类型客户一般对建材施工大体了解并曾经装修过工程。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5037" y="2421364"/>
            <a:ext cx="11383010" cy="4000500"/>
            <a:chOff x="741437" y="5046961"/>
            <a:chExt cx="11383010" cy="400050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400050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01482" y="5478126"/>
              <a:ext cx="10631805" cy="3061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多了解客户背景，特别是其对上次装修过程中不满意的种种缺陷，以及客户的审美情趣和特别爱好，一并找出来，根据市场发展，把最好的建材和装修设计风格介绍给客户，在讨论设计风格的时候，尽量投其所好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（2）以新颖的设计方案取胜，勿以材料式交际取胜。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（3）报价一定要合情合理、实在，造价往往是此类客户做决定的一个重要因素。所以，除了一流的设计，合理的报价才是业务接洽成功的最大主因。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11605" y="337923"/>
            <a:ext cx="307234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8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目录</a:t>
            </a:r>
            <a:endParaRPr lang="zh-CN" altLang="en-US" sz="8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15593" y="1701253"/>
            <a:ext cx="326436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CATALOG</a:t>
            </a:r>
            <a:endParaRPr lang="en-US" altLang="zh-CN" sz="3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350" y="164638"/>
            <a:ext cx="11713301" cy="27843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任意多边形: 形状 7"/>
          <p:cNvSpPr/>
          <p:nvPr/>
        </p:nvSpPr>
        <p:spPr>
          <a:xfrm>
            <a:off x="0" y="1815251"/>
            <a:ext cx="12192000" cy="5042749"/>
          </a:xfrm>
          <a:custGeom>
            <a:avLst/>
            <a:gdLst>
              <a:gd name="connsiteX0" fmla="*/ 0 w 9144000"/>
              <a:gd name="connsiteY0" fmla="*/ 0 h 3782062"/>
              <a:gd name="connsiteX1" fmla="*/ 40216 w 9144000"/>
              <a:gd name="connsiteY1" fmla="*/ 17740 h 3782062"/>
              <a:gd name="connsiteX2" fmla="*/ 4572000 w 9144000"/>
              <a:gd name="connsiteY2" fmla="*/ 490232 h 3782062"/>
              <a:gd name="connsiteX3" fmla="*/ 9103784 w 9144000"/>
              <a:gd name="connsiteY3" fmla="*/ 17740 h 3782062"/>
              <a:gd name="connsiteX4" fmla="*/ 9144000 w 9144000"/>
              <a:gd name="connsiteY4" fmla="*/ 0 h 3782062"/>
              <a:gd name="connsiteX5" fmla="*/ 9144000 w 9144000"/>
              <a:gd name="connsiteY5" fmla="*/ 3782062 h 3782062"/>
              <a:gd name="connsiteX6" fmla="*/ 0 w 9144000"/>
              <a:gd name="connsiteY6" fmla="*/ 3782062 h 3782062"/>
              <a:gd name="connsiteX7" fmla="*/ 0 w 9144000"/>
              <a:gd name="connsiteY7" fmla="*/ 0 h 3782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782062">
                <a:moveTo>
                  <a:pt x="0" y="0"/>
                </a:moveTo>
                <a:lnTo>
                  <a:pt x="40216" y="17740"/>
                </a:lnTo>
                <a:cubicBezTo>
                  <a:pt x="716613" y="293460"/>
                  <a:pt x="2490345" y="490232"/>
                  <a:pt x="4572000" y="490232"/>
                </a:cubicBezTo>
                <a:cubicBezTo>
                  <a:pt x="6653655" y="490232"/>
                  <a:pt x="8427387" y="293460"/>
                  <a:pt x="9103784" y="17740"/>
                </a:cubicBezTo>
                <a:lnTo>
                  <a:pt x="9144000" y="0"/>
                </a:lnTo>
                <a:lnTo>
                  <a:pt x="9144000" y="3782062"/>
                </a:lnTo>
                <a:lnTo>
                  <a:pt x="0" y="3782062"/>
                </a:lnTo>
                <a:lnTo>
                  <a:pt x="0" y="0"/>
                </a:lnTo>
                <a:close/>
              </a:path>
            </a:pathLst>
          </a:custGeom>
          <a:solidFill>
            <a:srgbClr val="48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910590" y="3312795"/>
            <a:ext cx="5045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 1 章 室内设计师综合能力素养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0590" y="5229225"/>
            <a:ext cx="5045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 3 章 签单步骤及技巧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0590" y="4271010"/>
            <a:ext cx="5045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 2 章 了解客户和分析客户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71310" y="3312795"/>
            <a:ext cx="4467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 4 章 客户关系维护与管理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671310" y="4271010"/>
            <a:ext cx="4467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 5 章 营销型设计师生存手册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671310" y="5229225"/>
            <a:ext cx="3840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 6 章 家居设计风格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1125855"/>
            <a:ext cx="556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四、较为内向的客户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776095"/>
            <a:ext cx="98996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此类客户为从事相关技术工作者，如土木工程师、建筑工地监理、建筑专业会计师等。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5037" y="2421364"/>
            <a:ext cx="11383010" cy="4000500"/>
            <a:chOff x="741437" y="5046961"/>
            <a:chExt cx="11383010" cy="400050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400050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01482" y="5262861"/>
              <a:ext cx="10631805" cy="3558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（1）强调会尊重客户本身对于设计的主观意见并加以配合。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（2）不必画太多透视效果图，使用绘制简单透视示意草图即可，施工图绘制要严谨、详细、完整，特别是细节总剖面，水电配备图要齐全。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（3）了解客户工作及家庭环境，研讨客户爱好。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4）此类客户由于熟悉专业并了解造价，故报价是最主要条件，要先了解大概的预算，若其熟知的常用材料、价格应报得平实些，甚至是成本价，其他方面的新型材料或特殊材料和艺术造型，可以有技巧性的报价。</a:t>
              </a:r>
              <a:endParaRPr lang="en-US" altLang="zh-CN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五、不计费用只求满意型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560830"/>
            <a:ext cx="10288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此类客户多是金融、证券、电力方面的客户，和资产实力雄厚的外资企业、国内名牌企业白领——这类客户经济实力雄厚，自傲性强，视野较开阔，喜欢观摩对比国内外装饰设计，有的模仿性强。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5037" y="2636629"/>
            <a:ext cx="11383010" cy="4000500"/>
            <a:chOff x="741437" y="5046961"/>
            <a:chExt cx="11383010" cy="400050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400050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262861"/>
              <a:ext cx="10836910" cy="3630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0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0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0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（1）任何细节设计及材料样品，都需经客户过目或联络取得其同意，切忌自作主张，要维护客户的地位与尊严。</a:t>
              </a:r>
              <a:endParaRPr lang="en-US" altLang="zh-CN" sz="20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0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（2）拿以前完成的高级设计作品（可借鉴）作范例，供其参考，使其对设计师尊重，增强信心。</a:t>
              </a:r>
              <a:endParaRPr lang="en-US" altLang="zh-CN" sz="20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0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（3）依照书本和实品找出所喜欢的设计及施工表现，尽量运用中高档材料，精心组织施工。</a:t>
              </a:r>
              <a:endParaRPr lang="en-US" altLang="zh-CN" sz="20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0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（4）依次类推一定要讲求效率，保持联系，制图要美观，设计文本装修表规范、整洁，设计费可稍高。</a:t>
              </a:r>
              <a:endParaRPr lang="en-US" altLang="zh-CN" sz="20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0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（5）切忌与此类客户正面冲突，且要忍耐其自傲性。</a:t>
              </a:r>
              <a:endParaRPr lang="en-US" altLang="zh-CN" sz="20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0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（6）掌握客户作息时间，找出最恰当的时间协商。</a:t>
              </a:r>
              <a:endParaRPr lang="en-US" altLang="zh-CN" sz="20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六、精力旺盛反复变化型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632585"/>
            <a:ext cx="10288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对一个设计工程的自我意见反复变化，举棋不定，使设计者花了许多功夫设计制图及洽谈，费时费力却不得要领，有些此类客户最后甚至说不要做了，使设计师无功而返。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252" y="2564874"/>
            <a:ext cx="11383010" cy="3600450"/>
            <a:chOff x="741437" y="5046961"/>
            <a:chExt cx="11383010" cy="360045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360045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262861"/>
              <a:ext cx="10836910" cy="3102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（1）尽量利用任何缩短洽谈时间的借口，只谈重点。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（2）要客户将专业画册书上较满意的作品做记号，切勿在洽谈中反复找书中的资料。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（3）限定每次洽谈的范围，如第一次先谈妥平面设计的配置等。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（4）施工图如时间不许可，不要画得太多、太详细，此类客户多数不懂，故可多画一些透视图以减少双方洽谈时间。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（5）每次洽谈记录请客户签字，免得再次见面又要从头再来。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七、面带和善内藏心机型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632585"/>
            <a:ext cx="10288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此类客户多属奸商型，客户与设计师初见面表现得很君子，当工程至尾端时百般刁难，使得尾款十分难收。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252" y="2564874"/>
            <a:ext cx="11383010" cy="2790825"/>
            <a:chOff x="741437" y="5046961"/>
            <a:chExt cx="11383010" cy="2790825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2790825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262861"/>
              <a:ext cx="10836910" cy="2168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（1）在设计和施工前先签订详细合同，切勿先做后说，付款要明确，尾款最好留少一些以免其完工后不付。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（2）发现其借故拖延付款时，若必要可停工协商。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（3）不要过分强调自己的设计，以此工程能顺利完成即可。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八、贪小便宜型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632585"/>
            <a:ext cx="10288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客户施工造价上面斤斤计较，完工后没有问题也要东扣西扣，一般市民、小客户、小商人、工薪阶层多属此类型，因经济承受能力低，但又受世俗消费影响，相互攀比，又想装修，在造价购材、施工工艺方面很计较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252" y="2923649"/>
            <a:ext cx="11383010" cy="3482975"/>
            <a:chOff x="741437" y="5046961"/>
            <a:chExt cx="11383010" cy="3482975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3482975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262861"/>
              <a:ext cx="10836910" cy="2974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（1）设计图工艺不要太复杂，注意控制造价成本。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（2）将部分估价提高，到完工后一方面准备任其东扣西扣，一方面在财力许可下赠送盆栽、挂画、艺术品给客户，取得其心理平衡，协调关系。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（3）表面上让自己吃亏，要让客户知道，使其在心理上亏欠设计师一份情，感觉己方占了便宜。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（4）付款合同签订，如中途付款未及时完成，即可停工。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九、窃取设计师精华型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632585"/>
            <a:ext cx="10288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此类客户自以为聪明加上市场竞争激烈，东叫一家设计师来，西请一位设计师来，骗取众多设计方案后东拼西拼，并取得各公司的报价单后自己组织施工队伍。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252" y="2564874"/>
            <a:ext cx="11383010" cy="2790825"/>
            <a:chOff x="741437" y="5046961"/>
            <a:chExt cx="11383010" cy="2790825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2790825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262861"/>
              <a:ext cx="10836910" cy="2168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（1）速战速决，发现其无诚意立即放手停止。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（2）设计图纸以“再行修正”为由勿将设计图留给客户。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（3）对客户晓以大义，偷取设计图纸自己找人施工，不是专业公司的施工队伍不但管理不易，要做得完美也绝不可能，尽量改变其观念。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十、只要设计不要施工型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632585"/>
            <a:ext cx="10288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此类客户多为各种建筑装饰包工头，或已联系好施工队。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252" y="2349609"/>
            <a:ext cx="11383010" cy="2404110"/>
            <a:chOff x="741437" y="5046961"/>
            <a:chExt cx="11383010" cy="240411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240411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334616"/>
              <a:ext cx="10836910" cy="1830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（1）先决定设计收费标准。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（2）先决定方案修改的次数，否则一改就是十几次以上，成本太高。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（3）尽量把设计费提高，使设计完善，皆大欢喜。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十一、只要施工不要设计型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715" y="1632585"/>
            <a:ext cx="10288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此类客户主观性较强，往往喜好自己设计，东抄一点西抄一点杂乱无章的综合体。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252" y="2349609"/>
            <a:ext cx="11383010" cy="2404110"/>
            <a:chOff x="741437" y="5046961"/>
            <a:chExt cx="11383010" cy="240411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240411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334616"/>
              <a:ext cx="10836910" cy="1830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（1）不要乱出主意，只把此业务当作一件生意来做，而非作品（要吝啬自己的构思）。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（2）须先说明因平方原因更改设计或重新装修的返工要收费。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（3）速战速决，不要洽谈太久，否则业务会跑掉。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如何解除客户抗拒点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7715" y="98234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十二、客户对设计师不太信任型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252" y="1775569"/>
            <a:ext cx="11383010" cy="2404110"/>
            <a:chOff x="741437" y="5046961"/>
            <a:chExt cx="11383010" cy="2404110"/>
          </a:xfrm>
        </p:grpSpPr>
        <p:sp>
          <p:nvSpPr>
            <p:cNvPr id="10" name="矩形: 圆角 9"/>
            <p:cNvSpPr/>
            <p:nvPr/>
          </p:nvSpPr>
          <p:spPr>
            <a:xfrm>
              <a:off x="741437" y="5046961"/>
              <a:ext cx="11383010" cy="2404110"/>
            </a:xfrm>
            <a:prstGeom prst="snip1Rect">
              <a:avLst/>
            </a:prstGeom>
            <a:noFill/>
            <a:ln w="38100">
              <a:solidFill>
                <a:srgbClr val="384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9887" y="5334616"/>
              <a:ext cx="10836910" cy="1701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highlight>
                    <a:srgbClr val="FFFF00"/>
                  </a:highligh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【接洽方式】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（1）在洽谈中用专业知识指出客户的不足之处和失误，打击客户的自信心及强烈的主观意愿，加重其对设计师的信心。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0" algn="l" fontAlgn="auto">
                <a:spcAft>
                  <a:spcPts val="1000"/>
                </a:spcAft>
              </a:pPr>
              <a:r>
                <a:rPr lang="en-US" altLang="zh-CN" sz="22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（2）不断灌输专业设计水准及观念给客户。</a:t>
              </a:r>
              <a:endParaRPr lang="en-US" altLang="zh-CN" sz="22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如何解除客户抗拒点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三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8" name="椭圆 17"/>
            <p:cNvSpPr/>
            <p:nvPr>
              <p:custDataLst>
                <p:tags r:id="rId3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7368" y="1560473"/>
            <a:ext cx="2448272" cy="4608512"/>
          </a:xfrm>
          <a:prstGeom prst="rect">
            <a:avLst/>
          </a:prstGeom>
          <a:blipFill>
            <a:blip r:embed="rId1"/>
            <a:srcRect/>
            <a:stretch>
              <a:fillRect l="-12745" r="-1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1560473"/>
            <a:ext cx="3096344" cy="2088232"/>
          </a:xfrm>
          <a:prstGeom prst="rect">
            <a:avLst/>
          </a:prstGeom>
          <a:blipFill>
            <a:blip r:embed="rId2"/>
            <a:srcRect/>
            <a:stretch>
              <a:fillRect l="-581" r="-5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7202" y="3801105"/>
            <a:ext cx="3096344" cy="2367880"/>
          </a:xfrm>
          <a:prstGeom prst="rect">
            <a:avLst/>
          </a:prstGeom>
          <a:blipFill>
            <a:blip r:embed="rId3"/>
            <a:srcRect/>
            <a:stretch>
              <a:fillRect l="-7413" r="-74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7" y="1560473"/>
            <a:ext cx="5472608" cy="4608512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593594" y="2134880"/>
            <a:ext cx="464753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课后小结</a:t>
            </a:r>
            <a:endParaRPr lang="zh-CN" altLang="en-US" sz="36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V="1">
            <a:off x="6880614" y="2973213"/>
            <a:ext cx="153191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93594" y="3214370"/>
            <a:ext cx="475551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每个客户在面对不同的问题时，所表现出来的心理特征和行为特征都是不一样的，因为他们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的类型不同、需求点不同，所以针对不同的客户特征，我们应该采取不同的方法和措施去接洽。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12" name="组合 11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如何解除客户抗拒点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三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8" name="椭圆 17"/>
            <p:cNvSpPr/>
            <p:nvPr>
              <p:custDataLst>
                <p:tags r:id="rId6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7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2754"/>
          <a:stretch>
            <a:fillRect/>
          </a:stretch>
        </p:blipFill>
        <p:spPr>
          <a:xfrm>
            <a:off x="0" y="0"/>
            <a:ext cx="12192000" cy="421259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143671" y="3284377"/>
            <a:ext cx="5904656" cy="2520887"/>
          </a:xfrm>
          <a:prstGeom prst="rect">
            <a:avLst/>
          </a:prstGeom>
          <a:noFill/>
          <a:ln w="38100">
            <a:solidFill>
              <a:srgbClr val="384A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32060" r="-34" b="16059"/>
          <a:stretch>
            <a:fillRect/>
          </a:stretch>
        </p:blipFill>
        <p:spPr>
          <a:xfrm>
            <a:off x="0" y="0"/>
            <a:ext cx="12192000" cy="42126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068960"/>
            <a:ext cx="5472608" cy="2447665"/>
          </a:xfrm>
          <a:prstGeom prst="rect">
            <a:avLst/>
          </a:prstGeom>
          <a:solidFill>
            <a:srgbClr val="485F8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47928" y="3257294"/>
            <a:ext cx="172819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5190" y="4457700"/>
            <a:ext cx="5341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了解客户和分析客户</a:t>
            </a:r>
            <a:endParaRPr lang="zh-CN" altLang="en-US" sz="3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934200"/>
            <a:ext cx="12192000" cy="2923800"/>
          </a:xfrm>
          <a:prstGeom prst="rect">
            <a:avLst/>
          </a:prstGeom>
          <a:solidFill>
            <a:srgbClr val="48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676020"/>
            <a:ext cx="2880320" cy="1440160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4676020"/>
            <a:ext cx="28803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41269" y="5085184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</a:t>
            </a:r>
            <a:endParaRPr lang="zh-CN" altLang="en-US" sz="4400" b="1" dirty="0">
              <a:solidFill>
                <a:srgbClr val="384A6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65605" y="5089082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思考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3615" y="1629410"/>
            <a:ext cx="10222230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 不同的客户类型，客户的真正需求是什么？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 谈单过程中，客户的心理变化是怎么样的？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12" name="组合 11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5" name="文本框 14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如何解除客户抗拒点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三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8" name="椭圆 17"/>
            <p:cNvSpPr/>
            <p:nvPr>
              <p:custDataLst>
                <p:tags r:id="rId3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5360" y="3573016"/>
            <a:ext cx="11521280" cy="27363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1860" y="3933190"/>
            <a:ext cx="103905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>
                <a:solidFill>
                  <a:srgbClr val="575B47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3~5 人为一组，分别选择本节课程的各种客户角色，模拟演练此类客户沟通时的场景，并对可能出现的问题进行记录和分析。</a:t>
            </a:r>
            <a:endParaRPr lang="en-US" altLang="zh-CN" b="1" dirty="0">
              <a:solidFill>
                <a:srgbClr val="575B47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1697" y="5948015"/>
            <a:ext cx="1747934" cy="55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670" y="332740"/>
            <a:ext cx="2955290" cy="2955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2135259" y="2205365"/>
            <a:ext cx="464753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rgbClr val="485F8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模拟演练</a:t>
            </a:r>
            <a:endParaRPr lang="zh-CN" altLang="en-US" sz="3600" b="1" dirty="0">
              <a:solidFill>
                <a:srgbClr val="485F8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3" name="组合 2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如何解除客户抗拒点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三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8" name="椭圆 17"/>
            <p:cNvSpPr/>
            <p:nvPr>
              <p:custDataLst>
                <p:tags r:id="rId5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6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265" y="1126511"/>
            <a:ext cx="46475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一、客户需要什么样的服务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934720" y="2061210"/>
            <a:ext cx="32238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575B47"/>
                </a:solidFill>
                <a:highlight>
                  <a:srgbClr val="FFFF00"/>
                </a:highligh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①服务；</a:t>
            </a:r>
            <a:endParaRPr lang="en-US" altLang="zh-CN" sz="2800" dirty="0">
              <a:solidFill>
                <a:srgbClr val="575B47"/>
              </a:solidFill>
              <a:highlight>
                <a:srgbClr val="FFFF00"/>
              </a:highligh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575B47"/>
                </a:solidFill>
                <a:highlight>
                  <a:srgbClr val="FFFF00"/>
                </a:highligh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②质量；</a:t>
            </a:r>
            <a:endParaRPr lang="en-US" altLang="zh-CN" sz="2800" dirty="0">
              <a:solidFill>
                <a:srgbClr val="575B47"/>
              </a:solidFill>
              <a:highlight>
                <a:srgbClr val="FFFF00"/>
              </a:highligh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575B47"/>
                </a:solidFill>
                <a:highlight>
                  <a:srgbClr val="FFFF00"/>
                </a:highligh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③价格；</a:t>
            </a:r>
            <a:endParaRPr lang="en-US" altLang="zh-CN" sz="2800" dirty="0">
              <a:solidFill>
                <a:srgbClr val="575B47"/>
              </a:solidFill>
              <a:highlight>
                <a:srgbClr val="FFFF00"/>
              </a:highligh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575B47"/>
                </a:solidFill>
                <a:highlight>
                  <a:srgbClr val="FFFF00"/>
                </a:highligh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④设计效果。</a:t>
            </a:r>
            <a:endParaRPr lang="en-US" altLang="zh-CN" sz="2800" dirty="0">
              <a:solidFill>
                <a:srgbClr val="575B47"/>
              </a:solidFill>
              <a:highlight>
                <a:srgbClr val="FFFF00"/>
              </a:highligh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7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8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2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265" y="1126511"/>
            <a:ext cx="46475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二、怎样去给予客户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客户想要的东西，设计师应该了解，但不是把你所有的东西都给他，这样太透明，让客户得到的太容易，会认为你的工作很简单，没有价值，但又不能什么都不给。所以不同的客户要把握火候。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三、客户喜欢跟什么样的设计师打交道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形象、技能、口才都很重要，但是坦诚是每个有血肉的人都期待的，让客户能感受到你的坦诚比什么都重要。成功的方法不是你做得有多好，而是让客户相信你，就算你有一些失误，也无伤大雅。每个人都需要知心朋友，某一方面与之产生共鸣是成为朋友的要素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四、客户与你签约的条件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我们在付出劳动和时间的时候，我们的对手也在用一切方式去征服客户，我们要在付出服务的时候考虑一下人家是怎么做的，再进一步加强自己的服务，在服务、沟通、设计能力、施工等方面要尽最大的能力做到最好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五、客户需要的沟通时间是什么时候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接待客户后用最快的速度拿出方案，最好是越快越好。当你在客户心中还有比较深的印象时，当你的对手还没有和他见面时，你可以在客户心中留下更深的印象。反之，等几天时间当客户已经和若干家对手接触，他已经对你失去印象，你将失去这个客户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六、客户迟到意味什么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首先设计师任何情况下都不能迟到。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谈客户时尽量发挥自己的沟通水平，多多吸引，耗时耗力，朋友是沟通出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来的，用跟朋友沟通的心态去面对客户。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七、客户是否真的满意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当客户说你什么都好时，说价格没什么问题时，说肯定找你签时，要警惕，他可能已经认定不会跟你合作。我们要注意自己哪里不到位，争取挽回，客户没有签约交款，一切还是零。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八、客户较真注意问题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当客户当面说你的设计要怎么怎么改，讨价还价时就证明对你有兴趣，要好好把握。他不是说对你不满意，而是在定之前看能否得到一些好处，比如折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4078235"/>
            <a:ext cx="12192000" cy="2349500"/>
            <a:chOff x="0" y="4508765"/>
            <a:chExt cx="12192000" cy="2349500"/>
          </a:xfrm>
        </p:grpSpPr>
        <p:sp>
          <p:nvSpPr>
            <p:cNvPr id="7" name="矩形 6"/>
            <p:cNvSpPr/>
            <p:nvPr/>
          </p:nvSpPr>
          <p:spPr>
            <a:xfrm>
              <a:off x="0" y="4509120"/>
              <a:ext cx="12192000" cy="2348880"/>
            </a:xfrm>
            <a:prstGeom prst="rect">
              <a:avLst/>
            </a:prstGeom>
            <a:blipFill>
              <a:blip r:embed="rId1"/>
              <a:srcRect/>
              <a:stretch>
                <a:fillRect l="-131" t="-116494" r="131" b="-12954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703705" y="4508765"/>
              <a:ext cx="9577070" cy="2349500"/>
            </a:xfrm>
            <a:prstGeom prst="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83698" y="910238"/>
            <a:ext cx="3672408" cy="3137159"/>
            <a:chOff x="8183698" y="1450484"/>
            <a:chExt cx="3672408" cy="3137159"/>
          </a:xfrm>
        </p:grpSpPr>
        <p:sp>
          <p:nvSpPr>
            <p:cNvPr id="10" name="矩形: 圆角 9"/>
            <p:cNvSpPr/>
            <p:nvPr/>
          </p:nvSpPr>
          <p:spPr>
            <a:xfrm>
              <a:off x="8183698" y="1450484"/>
              <a:ext cx="3672408" cy="2703239"/>
            </a:xfrm>
            <a:prstGeom prst="roundRect">
              <a:avLst/>
            </a:prstGeom>
            <a:solidFill>
              <a:srgbClr val="485F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8832304" y="4117887"/>
              <a:ext cx="469668" cy="469756"/>
            </a:xfrm>
            <a:prstGeom prst="triangle">
              <a:avLst/>
            </a:prstGeom>
            <a:solidFill>
              <a:srgbClr val="485F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5894" y="910240"/>
            <a:ext cx="3672408" cy="3168350"/>
            <a:chOff x="335894" y="1450486"/>
            <a:chExt cx="3672408" cy="3168350"/>
          </a:xfrm>
        </p:grpSpPr>
        <p:sp>
          <p:nvSpPr>
            <p:cNvPr id="9" name="矩形: 圆角 8"/>
            <p:cNvSpPr/>
            <p:nvPr/>
          </p:nvSpPr>
          <p:spPr>
            <a:xfrm>
              <a:off x="335894" y="1450486"/>
              <a:ext cx="3672408" cy="2703239"/>
            </a:xfrm>
            <a:prstGeom prst="roundRect">
              <a:avLst/>
            </a:prstGeom>
            <a:solidFill>
              <a:srgbClr val="485F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2890028" y="4149080"/>
              <a:ext cx="469668" cy="469756"/>
            </a:xfrm>
            <a:prstGeom prst="triangle">
              <a:avLst/>
            </a:prstGeom>
            <a:solidFill>
              <a:srgbClr val="485F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59796" y="910239"/>
            <a:ext cx="3672408" cy="3168351"/>
            <a:chOff x="4259796" y="1450485"/>
            <a:chExt cx="3672408" cy="3168351"/>
          </a:xfrm>
        </p:grpSpPr>
        <p:sp>
          <p:nvSpPr>
            <p:cNvPr id="11" name="矩形: 圆角 10"/>
            <p:cNvSpPr/>
            <p:nvPr/>
          </p:nvSpPr>
          <p:spPr>
            <a:xfrm>
              <a:off x="4259796" y="1450485"/>
              <a:ext cx="3672408" cy="2703239"/>
            </a:xfrm>
            <a:prstGeom prst="round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5861166" y="4149080"/>
              <a:ext cx="469668" cy="469756"/>
            </a:xfrm>
            <a:prstGeom prst="triangl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8179" y="1341755"/>
            <a:ext cx="2315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学习目标</a:t>
            </a:r>
            <a:endParaRPr lang="zh-CN" altLang="en-US" sz="28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8179" y="1926219"/>
            <a:ext cx="330783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分析不同客户的需求，了解客户由谈单到签单过程中的心理变化，促成签单。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99006" y="1341755"/>
            <a:ext cx="230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知识重点</a:t>
            </a:r>
            <a:endParaRPr lang="zh-CN" altLang="en-US" sz="28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99006" y="1926219"/>
            <a:ext cx="3291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客户心理分析、客户需求分析。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66205" y="1341755"/>
            <a:ext cx="230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知识难点</a:t>
            </a:r>
            <a:endParaRPr lang="zh-CN" altLang="en-US" sz="28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66205" y="1926219"/>
            <a:ext cx="335184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如何有效运用提问的方式，掌握客户信息；如何通过客户信息了解客户需求。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91360" y="4294505"/>
            <a:ext cx="90182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了解消费者是形成市场营销战略的基础，消费者对营销战略的反应决定企业的成败。有效的客户细分是深度分析客户需求、应对客户需求变化的重要手段。通过合理、系统的客户分析，企业可以知道不同的客户有着什么样的需求，分析客户消费特征与商务效益的关系，使运营策略得到最优的规划；更为重要的是可以发现潜在客户，从而进一步扩大商业规模，使企业得到快速发展。</a:t>
            </a:r>
            <a:endParaRPr sz="2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九、客户的语言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当你约客户对方说在出差、没空，或者开会时、说考虑考虑时、说价格高时，其实他很大可能是在对手公司出差，可能他想得到你所不能给的东西，或者对你不是很满意，如果客户对你没有什么兴趣了，你就要反省自己在接待工作中的漏洞及错误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十、客户需要反驳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要善于打断客户的提问，打断的时间应掌握在你已经洞悉客户即将提出问题的时候。礼貌地反驳客户的建议，有助于在客户心目中树立你的专家形象。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十一、对报价的表面性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要跟客户解释清楚，同时还要有一些技巧。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十二、面对客户的无理要求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自己不愿做的事，别人也不愿做，学会适当保护自己。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十三、依赖的惯性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客户在装修过程中需要一个全程的向导，这个角色一般是项目经理或队长，而不是设计师。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十四、客户需要恭维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任何人都有虚荣心，所以我们要给客户一种成就感，比如在设计中让他感觉是自己的功劳。但要把握时间和方式。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十五、如何处理客户提出的设计变更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一般要耐心。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客户问你是否能改，设计师需要肯定的语气说明设计是可行和美观的。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358640" y="2204864"/>
            <a:ext cx="3840427" cy="4104456"/>
          </a:xfrm>
          <a:prstGeom prst="rect">
            <a:avLst/>
          </a:prstGeom>
          <a:blipFill>
            <a:blip r:embed="rId2"/>
            <a:srcRect/>
            <a:stretch>
              <a:fillRect l="-33246" t="-494" r="-27226" b="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351467" y="2184608"/>
            <a:ext cx="3840427" cy="4104456"/>
          </a:xfrm>
          <a:prstGeom prst="rect">
            <a:avLst/>
          </a:prstGeom>
          <a:blipFill>
            <a:blip r:embed="rId4"/>
            <a:srcRect/>
            <a:stretch>
              <a:fillRect l="-30236" r="-302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1430" y="1126490"/>
            <a:ext cx="680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十六、如何处理对客户的承诺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4680" y="1229343"/>
            <a:ext cx="1224818" cy="288032"/>
            <a:chOff x="0" y="1340768"/>
            <a:chExt cx="1224818" cy="288032"/>
          </a:xfrm>
        </p:grpSpPr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 flipH="1">
              <a:off x="0" y="1484784"/>
              <a:ext cx="1224818" cy="0"/>
            </a:xfrm>
            <a:prstGeom prst="line">
              <a:avLst/>
            </a:prstGeom>
            <a:ln w="254000">
              <a:solidFill>
                <a:srgbClr val="384A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1127448" y="1340768"/>
              <a:ext cx="0" cy="28803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9" name="组合 8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23570" y="2176780"/>
            <a:ext cx="3052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在客户面前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承诺都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兑现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7368" y="1560473"/>
            <a:ext cx="2448272" cy="4608512"/>
          </a:xfrm>
          <a:prstGeom prst="rect">
            <a:avLst/>
          </a:prstGeom>
          <a:blipFill>
            <a:blip r:embed="rId1"/>
            <a:srcRect/>
            <a:stretch>
              <a:fillRect l="-12745" r="-1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1560473"/>
            <a:ext cx="3096344" cy="2088232"/>
          </a:xfrm>
          <a:prstGeom prst="rect">
            <a:avLst/>
          </a:prstGeom>
          <a:blipFill>
            <a:blip r:embed="rId2"/>
            <a:srcRect/>
            <a:stretch>
              <a:fillRect l="-581" r="-5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7202" y="3801105"/>
            <a:ext cx="3096344" cy="2367880"/>
          </a:xfrm>
          <a:prstGeom prst="rect">
            <a:avLst/>
          </a:prstGeom>
          <a:blipFill>
            <a:blip r:embed="rId3"/>
            <a:srcRect/>
            <a:stretch>
              <a:fillRect l="-7413" r="-74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7" y="1560473"/>
            <a:ext cx="5472608" cy="4608512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593594" y="2134880"/>
            <a:ext cx="464753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课后小结</a:t>
            </a:r>
            <a:endParaRPr lang="zh-CN" altLang="en-US" sz="36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V="1">
            <a:off x="6880614" y="2973213"/>
            <a:ext cx="153191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93594" y="3214370"/>
            <a:ext cx="475551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不同的客户有着不同的需求，哪怕是对待同一个产品也会有不一样的要求，这些要求很多是先在客户的心里产生变化，然后影响客户对产品的判断，因此掌握客户的心理变化尤为重要。</a:t>
            </a:r>
            <a:endParaRPr lang="en-US" altLang="zh-CN" sz="2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3" name="组合 2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4" name="文本框 3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6" name="椭圆 5"/>
            <p:cNvSpPr/>
            <p:nvPr>
              <p:custDataLst>
                <p:tags r:id="rId6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7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934200"/>
            <a:ext cx="12192000" cy="2923800"/>
          </a:xfrm>
          <a:prstGeom prst="rect">
            <a:avLst/>
          </a:prstGeom>
          <a:solidFill>
            <a:srgbClr val="48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676020"/>
            <a:ext cx="2880320" cy="1440160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4676020"/>
            <a:ext cx="28803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41269" y="5085184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</a:t>
            </a:r>
            <a:endParaRPr lang="zh-CN" altLang="en-US" sz="4400" b="1" dirty="0">
              <a:solidFill>
                <a:srgbClr val="384A6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65605" y="5089082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思考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3615" y="1414145"/>
            <a:ext cx="10222230" cy="207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 从客户的心理角度出发，你认为设计师在客户心里是什么样的角色？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 当客户提出什么样的问题的时候，设计师需要反驳客户？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3. 面对客户提出无理要求的时候，应该怎么去沟通？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456565" y="-315595"/>
            <a:ext cx="7053580" cy="1409700"/>
            <a:chOff x="-719" y="-497"/>
            <a:chExt cx="11108" cy="2220"/>
          </a:xfrm>
        </p:grpSpPr>
        <p:grpSp>
          <p:nvGrpSpPr>
            <p:cNvPr id="3" name="组合 2"/>
            <p:cNvGrpSpPr/>
            <p:nvPr/>
          </p:nvGrpSpPr>
          <p:grpSpPr>
            <a:xfrm>
              <a:off x="1549" y="347"/>
              <a:ext cx="8840" cy="1199"/>
              <a:chOff x="1828468" y="2747536"/>
              <a:chExt cx="4210044" cy="570889"/>
            </a:xfrm>
          </p:grpSpPr>
          <p:sp>
            <p:nvSpPr>
              <p:cNvPr id="4" name="文本框 3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828468" y="2926948"/>
                <a:ext cx="2880320" cy="39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客户的心理</a:t>
                </a:r>
                <a:endPara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828468" y="2747536"/>
                <a:ext cx="4210044" cy="276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第</a:t>
                </a:r>
                <a:r>
                  <a:rPr lang="zh-CN" altLang="en-US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四</a:t>
                </a:r>
                <a:r>
                  <a:rPr lang="en-US" altLang="zh-CN" sz="1800" dirty="0">
                    <a:solidFill>
                      <a:srgbClr val="384A66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节</a:t>
                </a:r>
                <a:endPara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6" name="椭圆 5"/>
            <p:cNvSpPr/>
            <p:nvPr>
              <p:custDataLst>
                <p:tags r:id="rId3"/>
              </p:custDataLst>
            </p:nvPr>
          </p:nvSpPr>
          <p:spPr>
            <a:xfrm>
              <a:off x="-719" y="-497"/>
              <a:ext cx="2268" cy="2221"/>
            </a:xfrm>
            <a:prstGeom prst="ellipse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75" y="333"/>
              <a:ext cx="185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3" name="文本框 2"/>
            <p:cNvSpPr txBox="1"/>
            <p:nvPr/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了解客户的基本信息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第一节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328" y="211287"/>
            <a:ext cx="1177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91744" y="2276872"/>
            <a:ext cx="9616683" cy="5688632"/>
            <a:chOff x="4846332" y="2636912"/>
            <a:chExt cx="8594484" cy="5256584"/>
          </a:xfrm>
        </p:grpSpPr>
        <p:sp>
          <p:nvSpPr>
            <p:cNvPr id="14" name="椭圆 13"/>
            <p:cNvSpPr/>
            <p:nvPr/>
          </p:nvSpPr>
          <p:spPr>
            <a:xfrm>
              <a:off x="8760296" y="2636912"/>
              <a:ext cx="4680520" cy="44644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4846332" y="4581128"/>
              <a:ext cx="3768737" cy="33123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780076" y="4109676"/>
              <a:ext cx="3960440" cy="37740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6240" y="1962785"/>
            <a:ext cx="37338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（1）问客户姓名。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（2）问客户职业和收入。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（3）问客户年龄。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（4）问客户家里人口。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（5）问客户喜欢颜色。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（6）问客户特殊要求。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（7）问客户喜欢风格。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（8）问客户承受的报价。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（9）问客户电话号码。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（10）问客户喜欢什么。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（11）看是谁当家。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（12）问装修需求。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6240" y="1167130"/>
            <a:ext cx="4646930" cy="719455"/>
            <a:chOff x="624" y="1838"/>
            <a:chExt cx="7318" cy="1133"/>
          </a:xfrm>
        </p:grpSpPr>
        <p:sp>
          <p:nvSpPr>
            <p:cNvPr id="21" name="文本框 20"/>
            <p:cNvSpPr txBox="1"/>
            <p:nvPr/>
          </p:nvSpPr>
          <p:spPr>
            <a:xfrm>
              <a:off x="624" y="1838"/>
              <a:ext cx="73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一、了解客户的基本信息</a:t>
              </a:r>
              <a:endParaRPr lang="zh-CN" altLang="en-US" sz="28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05" y="2859"/>
              <a:ext cx="3467" cy="113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7575" y="981710"/>
            <a:ext cx="7010400" cy="5719445"/>
            <a:chOff x="7348" y="1432"/>
            <a:chExt cx="11040" cy="9007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7348" y="1432"/>
              <a:ext cx="11040" cy="819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3"/>
              </p:custDataLst>
            </p:nvPr>
          </p:nvSpPr>
          <p:spPr>
            <a:xfrm>
              <a:off x="10507" y="9859"/>
              <a:ext cx="483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en-US" altLang="zh-CN" sz="1800" dirty="0">
                  <a:solidFill>
                    <a:srgbClr val="575B47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理解顾客需求的类型</a:t>
              </a:r>
              <a:endParaRPr lang="en-US" altLang="zh-CN" sz="1800" dirty="0">
                <a:solidFill>
                  <a:srgbClr val="575B47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4765" y="0"/>
            <a:ext cx="8011160" cy="6870700"/>
          </a:xfrm>
          <a:prstGeom prst="rect">
            <a:avLst/>
          </a:prstGeom>
        </p:spPr>
      </p:pic>
      <p:sp>
        <p:nvSpPr>
          <p:cNvPr id="18" name="任意多边形: 形状 17"/>
          <p:cNvSpPr/>
          <p:nvPr/>
        </p:nvSpPr>
        <p:spPr>
          <a:xfrm>
            <a:off x="4044045" y="0"/>
            <a:ext cx="8147955" cy="6858000"/>
          </a:xfrm>
          <a:custGeom>
            <a:avLst/>
            <a:gdLst>
              <a:gd name="connsiteX0" fmla="*/ 0 w 6110966"/>
              <a:gd name="connsiteY0" fmla="*/ 0 h 5143500"/>
              <a:gd name="connsiteX1" fmla="*/ 6110966 w 6110966"/>
              <a:gd name="connsiteY1" fmla="*/ 0 h 5143500"/>
              <a:gd name="connsiteX2" fmla="*/ 6110966 w 6110966"/>
              <a:gd name="connsiteY2" fmla="*/ 5143500 h 5143500"/>
              <a:gd name="connsiteX3" fmla="*/ 0 w 6110966"/>
              <a:gd name="connsiteY3" fmla="*/ 5143500 h 5143500"/>
              <a:gd name="connsiteX4" fmla="*/ 8870 w 6110966"/>
              <a:gd name="connsiteY4" fmla="*/ 5139287 h 5143500"/>
              <a:gd name="connsiteX5" fmla="*/ 1754990 w 6110966"/>
              <a:gd name="connsiteY5" fmla="*/ 2571750 h 5143500"/>
              <a:gd name="connsiteX6" fmla="*/ 8870 w 6110966"/>
              <a:gd name="connsiteY6" fmla="*/ 4213 h 5143500"/>
              <a:gd name="connsiteX7" fmla="*/ 0 w 6110966"/>
              <a:gd name="connsiteY7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0966" h="5143500">
                <a:moveTo>
                  <a:pt x="0" y="0"/>
                </a:moveTo>
                <a:lnTo>
                  <a:pt x="6110966" y="0"/>
                </a:lnTo>
                <a:lnTo>
                  <a:pt x="6110966" y="5143500"/>
                </a:lnTo>
                <a:lnTo>
                  <a:pt x="0" y="5143500"/>
                </a:lnTo>
                <a:lnTo>
                  <a:pt x="8870" y="5139287"/>
                </a:lnTo>
                <a:cubicBezTo>
                  <a:pt x="1062354" y="4582852"/>
                  <a:pt x="1754990" y="3640540"/>
                  <a:pt x="1754990" y="2571750"/>
                </a:cubicBezTo>
                <a:cubicBezTo>
                  <a:pt x="1754990" y="1502960"/>
                  <a:pt x="1062354" y="560648"/>
                  <a:pt x="8870" y="4213"/>
                </a:cubicBezTo>
                <a:lnTo>
                  <a:pt x="0" y="0"/>
                </a:lnTo>
                <a:close/>
              </a:path>
            </a:pathLst>
          </a:custGeom>
          <a:solidFill>
            <a:srgbClr val="48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91260" y="2958465"/>
            <a:ext cx="44126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80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感谢观看</a:t>
            </a:r>
            <a:endParaRPr lang="zh-CN" altLang="en-US" sz="80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23310" y="2131889"/>
            <a:ext cx="1980565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 b="1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THANK</a:t>
            </a:r>
            <a:endParaRPr lang="zh-CN" altLang="en-US" sz="4400" b="1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0704512" y="4463086"/>
            <a:ext cx="79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7368" y="1560473"/>
            <a:ext cx="2448272" cy="4608512"/>
          </a:xfrm>
          <a:prstGeom prst="rect">
            <a:avLst/>
          </a:prstGeom>
          <a:blipFill>
            <a:blip r:embed="rId1"/>
            <a:srcRect/>
            <a:stretch>
              <a:fillRect l="-12745" r="-1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1560473"/>
            <a:ext cx="3096344" cy="2088232"/>
          </a:xfrm>
          <a:prstGeom prst="rect">
            <a:avLst/>
          </a:prstGeom>
          <a:blipFill>
            <a:blip r:embed="rId2"/>
            <a:srcRect/>
            <a:stretch>
              <a:fillRect l="-581" r="-5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7202" y="3801105"/>
            <a:ext cx="3096344" cy="2367880"/>
          </a:xfrm>
          <a:prstGeom prst="rect">
            <a:avLst/>
          </a:prstGeom>
          <a:blipFill>
            <a:blip r:embed="rId3"/>
            <a:srcRect/>
            <a:stretch>
              <a:fillRect l="-7413" r="-74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7" y="1560473"/>
            <a:ext cx="5472608" cy="4608512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593594" y="2134880"/>
            <a:ext cx="464753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课后小结</a:t>
            </a:r>
            <a:endParaRPr lang="zh-CN" altLang="en-US" sz="36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V="1">
            <a:off x="6880614" y="2973213"/>
            <a:ext cx="153191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93594" y="3214370"/>
            <a:ext cx="475551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客户信息是决策的基础。企业不想做“事后诸葛亮”，并且要维护好客户关系，就必须充分掌握客户信息，像了解自己的产品或服务那样了解客户情况，像了解自己的企业变化一样了解客户的变化。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7328" y="211287"/>
            <a:ext cx="1177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7" name="文本框 16"/>
            <p:cNvSpPr txBox="1"/>
            <p:nvPr>
              <p:custDataLst>
                <p:tags r:id="rId6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了解客户的基本信息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第一节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934200"/>
            <a:ext cx="12192000" cy="2923800"/>
          </a:xfrm>
          <a:prstGeom prst="rect">
            <a:avLst/>
          </a:prstGeom>
          <a:solidFill>
            <a:srgbClr val="48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676020"/>
            <a:ext cx="2880320" cy="1440160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4676020"/>
            <a:ext cx="28803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41269" y="5085184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课后</a:t>
            </a:r>
            <a:endParaRPr lang="zh-CN" altLang="en-US" sz="4400" b="1" dirty="0">
              <a:solidFill>
                <a:srgbClr val="384A6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65605" y="5089082"/>
            <a:ext cx="13017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思考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3615" y="1629410"/>
            <a:ext cx="10222230" cy="151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 熟练掌握了解客户信息的基本方法并加以运用。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algn="l" fontAlgn="auto"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 除了课文中的问题以外，我们还可以通过其他哪些问题来获取客户信息？请将你所想到的列举出来。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>
            <p:custDataLst>
              <p:tags r:id="rId1"/>
            </p:custDataLst>
          </p:nvPr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7328" y="211287"/>
            <a:ext cx="1177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16" name="文本框 15"/>
            <p:cNvSpPr txBox="1"/>
            <p:nvPr>
              <p:custDataLst>
                <p:tags r:id="rId3"/>
              </p:custDataLst>
            </p:nvPr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了解客户的基本信息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第一节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3" name="文本框 2"/>
            <p:cNvSpPr txBox="1"/>
            <p:nvPr/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成功的销售是问出来的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096000" y="339090"/>
            <a:ext cx="5772785" cy="6139815"/>
          </a:xfrm>
          <a:prstGeom prst="rect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383655" y="660400"/>
            <a:ext cx="5205730" cy="5307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【问答案例】</a:t>
            </a:r>
            <a:endParaRPr lang="en-US" altLang="zh-CN" sz="2000" b="1" dirty="0">
              <a:solidFill>
                <a:srgbClr val="FFFF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——你好！欢迎光临，我是 ×× 装饰的设计师张三，欢迎你来到 ×× 装饰，今天由我全程为您服务！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——请问有什么可以帮助您？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——请问先生（女士）贵姓？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——请问张先生这边是第一次来咱们公司吗？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——请问张先生的房子是在哪个小区（哪个区）几栋几单元（房间号）？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——请问张先生的房子有多大面积呢？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——侧面了解客户的职业和收入。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——了解客户能承受的报价。</a:t>
            </a:r>
            <a:endParaRPr lang="en-US" altLang="zh-CN" sz="1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6240" y="1023620"/>
            <a:ext cx="4647565" cy="648335"/>
            <a:chOff x="624" y="1838"/>
            <a:chExt cx="7319" cy="1021"/>
          </a:xfrm>
        </p:grpSpPr>
        <p:sp>
          <p:nvSpPr>
            <p:cNvPr id="21" name="文本框 20"/>
            <p:cNvSpPr txBox="1"/>
            <p:nvPr>
              <p:custDataLst>
                <p:tags r:id="rId3"/>
              </p:custDataLst>
            </p:nvPr>
          </p:nvSpPr>
          <p:spPr>
            <a:xfrm>
              <a:off x="624" y="1838"/>
              <a:ext cx="73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一、成功销售口诀</a:t>
              </a:r>
              <a:endParaRPr lang="zh-CN" altLang="en-US" sz="28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805" y="2746"/>
              <a:ext cx="3467" cy="113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4485" y="1892935"/>
            <a:ext cx="5590540" cy="4585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220560"/>
            <a:ext cx="5613393" cy="761186"/>
            <a:chOff x="1828468" y="2747536"/>
            <a:chExt cx="4210044" cy="570889"/>
          </a:xfrm>
        </p:grpSpPr>
        <p:sp>
          <p:nvSpPr>
            <p:cNvPr id="3" name="文本框 2"/>
            <p:cNvSpPr txBox="1"/>
            <p:nvPr/>
          </p:nvSpPr>
          <p:spPr>
            <a:xfrm>
              <a:off x="1828468" y="2926948"/>
              <a:ext cx="2880320" cy="39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成功的销售是问出来的</a:t>
              </a:r>
              <a:endParaRPr lang="zh-CN" altLang="en-US" sz="2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28468" y="2747536"/>
              <a:ext cx="4210044" cy="27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第</a:t>
              </a:r>
              <a:r>
                <a:rPr lang="zh-CN" altLang="en-US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</a:t>
              </a:r>
              <a:r>
                <a:rPr lang="en-US" altLang="zh-CN" sz="1800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节</a:t>
              </a:r>
              <a:endParaRPr lang="en-US" altLang="zh-CN" sz="1800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456728" y="-315417"/>
            <a:ext cx="1440160" cy="1410509"/>
          </a:xfrm>
          <a:prstGeom prst="ellipse">
            <a:avLst/>
          </a:prstGeom>
          <a:solidFill>
            <a:srgbClr val="384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328" y="211287"/>
            <a:ext cx="1177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1770" y="2421255"/>
            <a:ext cx="5772785" cy="4131310"/>
            <a:chOff x="9600" y="870"/>
            <a:chExt cx="9091" cy="6506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9600" y="870"/>
              <a:ext cx="9091" cy="6506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>
              <p:custDataLst>
                <p:tags r:id="rId2"/>
              </p:custDataLst>
            </p:nvPr>
          </p:nvSpPr>
          <p:spPr>
            <a:xfrm>
              <a:off x="10053" y="986"/>
              <a:ext cx="8198" cy="6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457200" algn="l" fontAlgn="auto">
                <a:lnSpc>
                  <a:spcPct val="150000"/>
                </a:lnSpc>
              </a:pPr>
              <a:r>
                <a:rPr lang="en-US" altLang="zh-CN" b="1" dirty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【发问方式案例一】</a:t>
              </a:r>
              <a:endParaRPr lang="en-US" altLang="zh-CN" sz="2800" b="1" dirty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——您是 80 后的年轻人，（对不对？）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——您这套房子是 3 个人住，（是不是？）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——您家是你说了算，（对不对？）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——找朋友给您装修，至少不会被坑，（您说对不对？）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——找公司装修，安全、材料、工艺、设计都一定会有保证，（您说对不对？）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答案只有 2 个。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6240" y="1023620"/>
            <a:ext cx="5039995" cy="648335"/>
            <a:chOff x="624" y="1838"/>
            <a:chExt cx="7937" cy="1021"/>
          </a:xfrm>
        </p:grpSpPr>
        <p:sp>
          <p:nvSpPr>
            <p:cNvPr id="21" name="文本框 20"/>
            <p:cNvSpPr txBox="1"/>
            <p:nvPr>
              <p:custDataLst>
                <p:tags r:id="rId3"/>
              </p:custDataLst>
            </p:nvPr>
          </p:nvSpPr>
          <p:spPr>
            <a:xfrm>
              <a:off x="624" y="1838"/>
              <a:ext cx="79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rgbClr val="384A6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二、发问技巧——发问是什么</a:t>
              </a:r>
              <a:endParaRPr lang="zh-CN" altLang="en-US" sz="2800" b="1" dirty="0">
                <a:solidFill>
                  <a:srgbClr val="384A6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805" y="2746"/>
              <a:ext cx="3467" cy="113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384A66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69025" y="2421255"/>
            <a:ext cx="5772785" cy="4131310"/>
            <a:chOff x="9600" y="870"/>
            <a:chExt cx="9091" cy="6506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9600" y="870"/>
              <a:ext cx="9091" cy="6506"/>
            </a:xfrm>
            <a:prstGeom prst="rect">
              <a:avLst/>
            </a:prstGeom>
            <a:solidFill>
              <a:srgbClr val="384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10053" y="986"/>
              <a:ext cx="8198" cy="4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457200" algn="l" fontAlgn="auto">
                <a:lnSpc>
                  <a:spcPct val="150000"/>
                </a:lnSpc>
              </a:pPr>
              <a:r>
                <a:rPr lang="en-US" altLang="zh-CN" b="1" dirty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【发问方式案例二】</a:t>
              </a:r>
              <a:endParaRPr lang="en-US" altLang="zh-CN" b="1" dirty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——请问先生贵姓啊？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——请问赵先生家的房子在哪个小区啊？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——请问您客厅用什么材料呢？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——请问您喜欢什么颜色的窗帘呢？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——请问您是从事什么工作的？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indent="457200" fontAlgn="auto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答案有若干个。</a:t>
              </a:r>
              <a:endParaRPr lang="en-US" altLang="zh-CN" sz="1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389890" y="1844675"/>
            <a:ext cx="1127252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1900" dirty="0">
                <a:solidFill>
                  <a:srgbClr val="575B47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发问是沟通交流中简明地向对方提出问题，要求对方陈述或解释某个问题，以获得信息的语言沟通方式。</a:t>
            </a:r>
            <a:endParaRPr lang="en-US" altLang="zh-CN" sz="1900" dirty="0">
              <a:solidFill>
                <a:srgbClr val="575B47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ISPRING_PRESENTATION_TITLE" val="简洁2018运营总结报告ppt模板"/>
  <p:tag name="ISPRING_FIRST_PUBLISH" val="1"/>
  <p:tag name="COMMONDATA" val="eyJoZGlkIjoiZWNhYzc5NThlMmQ4YTlhZTI0ZTMyYWFhZWUyMTMxNjcifQ==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6768</Words>
  <Application>WPS 演示</Application>
  <PresentationFormat>宽屏</PresentationFormat>
  <Paragraphs>657</Paragraphs>
  <Slides>50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9" baseType="lpstr">
      <vt:lpstr>Arial</vt:lpstr>
      <vt:lpstr>宋体</vt:lpstr>
      <vt:lpstr>Wingdings</vt:lpstr>
      <vt:lpstr>思源黑体 CN Light</vt:lpstr>
      <vt:lpstr>Calibri</vt:lpstr>
      <vt:lpstr>微软雅黑</vt:lpstr>
      <vt:lpstr>Arial Unicode MS</vt:lpstr>
      <vt:lpstr>Calibri</vt:lpstr>
      <vt:lpstr>思源黑体 CN Medium</vt:lpstr>
      <vt:lpstr>思源黑体 CN Heavy</vt:lpstr>
      <vt:lpstr>思源黑体 CN Normal</vt:lpstr>
      <vt:lpstr>思源宋体 CN Medium</vt:lpstr>
      <vt:lpstr>思源宋体 CN SemiBold</vt:lpstr>
      <vt:lpstr>思源黑体 CN ExtraLight</vt:lpstr>
      <vt:lpstr>思源黑体 CN Regular</vt:lpstr>
      <vt:lpstr>楷体</vt:lpstr>
      <vt:lpstr>思源宋体 CN ExtraLight</vt:lpstr>
      <vt:lpstr>思源宋体 CN Heavy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莫兰迪蓝大气室内设计PPT模板</dc:title>
  <dc:creator>gkl</dc:creator>
  <cp:lastModifiedBy>薛东西</cp:lastModifiedBy>
  <cp:revision>99</cp:revision>
  <dcterms:created xsi:type="dcterms:W3CDTF">2018-11-28T05:41:00Z</dcterms:created>
  <dcterms:modified xsi:type="dcterms:W3CDTF">2023-12-22T08:42:43Z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03100C3F52934D22906CA4CD7C3A56D4_13</vt:lpwstr>
  </property>
  <property fmtid="{D5CDD505-2E9C-101B-9397-08002B2CF9AE}" pid="3" name="KSOProductBuildVer">
    <vt:lpwstr>2052-12.1.0.16120</vt:lpwstr>
  </property>
</Properties>
</file>