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handoutMasterIdLst>
    <p:handoutMasterId r:id="rId54"/>
  </p:handoutMasterIdLst>
  <p:sldIdLst>
    <p:sldId id="309" r:id="rId4"/>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Lst>
  <p:sldSz cx="12192000" cy="6858000"/>
  <p:notesSz cx="7103745" cy="10234295"/>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0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9"/>
        <p:guide pos="3808"/>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tags" Target="tags/tag536.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12.xml"/><Relationship Id="rId19" Type="http://schemas.openxmlformats.org/officeDocument/2006/relationships/tags" Target="../tags/tag123.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3.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95.xml"/><Relationship Id="rId7" Type="http://schemas.openxmlformats.org/officeDocument/2006/relationships/image" Target="../media/image4.png"/><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02.xml"/><Relationship Id="rId7" Type="http://schemas.openxmlformats.org/officeDocument/2006/relationships/image" Target="../media/image5.png"/><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12.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2" Type="http://schemas.openxmlformats.org/officeDocument/2006/relationships/slideLayout" Target="../slideLayouts/slideLayout17.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3.xml"/></Relationships>
</file>

<file path=ppt/slides/_rels/slide13.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4" Type="http://schemas.openxmlformats.org/officeDocument/2006/relationships/slideLayout" Target="../slideLayouts/slideLayout17.xml"/><Relationship Id="rId13" Type="http://schemas.openxmlformats.org/officeDocument/2006/relationships/tags" Target="../tags/tag225.xml"/><Relationship Id="rId12" Type="http://schemas.openxmlformats.org/officeDocument/2006/relationships/image" Target="../media/image6.png"/><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tags" Target="../tags/tag227.xml"/><Relationship Id="rId1" Type="http://schemas.openxmlformats.org/officeDocument/2006/relationships/tags" Target="../tags/tag226.xml"/></Relationships>
</file>

<file path=ppt/slides/_rels/slide15.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2" Type="http://schemas.openxmlformats.org/officeDocument/2006/relationships/slideLayout" Target="../slideLayouts/slideLayout17.xml"/><Relationship Id="rId41" Type="http://schemas.openxmlformats.org/officeDocument/2006/relationships/tags" Target="../tags/tag268.xml"/><Relationship Id="rId40" Type="http://schemas.openxmlformats.org/officeDocument/2006/relationships/tags" Target="../tags/tag267.xml"/><Relationship Id="rId4" Type="http://schemas.openxmlformats.org/officeDocument/2006/relationships/tags" Target="../tags/tag231.xml"/><Relationship Id="rId39" Type="http://schemas.openxmlformats.org/officeDocument/2006/relationships/tags" Target="../tags/tag266.xml"/><Relationship Id="rId38" Type="http://schemas.openxmlformats.org/officeDocument/2006/relationships/tags" Target="../tags/tag265.xml"/><Relationship Id="rId37" Type="http://schemas.openxmlformats.org/officeDocument/2006/relationships/tags" Target="../tags/tag264.xml"/><Relationship Id="rId36" Type="http://schemas.openxmlformats.org/officeDocument/2006/relationships/tags" Target="../tags/tag263.xml"/><Relationship Id="rId35" Type="http://schemas.openxmlformats.org/officeDocument/2006/relationships/tags" Target="../tags/tag262.xml"/><Relationship Id="rId34" Type="http://schemas.openxmlformats.org/officeDocument/2006/relationships/tags" Target="../tags/tag261.xml"/><Relationship Id="rId33" Type="http://schemas.openxmlformats.org/officeDocument/2006/relationships/tags" Target="../tags/tag260.xml"/><Relationship Id="rId32" Type="http://schemas.openxmlformats.org/officeDocument/2006/relationships/tags" Target="../tags/tag259.xml"/><Relationship Id="rId31" Type="http://schemas.openxmlformats.org/officeDocument/2006/relationships/tags" Target="../tags/tag258.xml"/><Relationship Id="rId30" Type="http://schemas.openxmlformats.org/officeDocument/2006/relationships/tags" Target="../tags/tag257.xml"/><Relationship Id="rId3" Type="http://schemas.openxmlformats.org/officeDocument/2006/relationships/tags" Target="../tags/tag230.xml"/><Relationship Id="rId29" Type="http://schemas.openxmlformats.org/officeDocument/2006/relationships/tags" Target="../tags/tag256.xml"/><Relationship Id="rId28" Type="http://schemas.openxmlformats.org/officeDocument/2006/relationships/tags" Target="../tags/tag255.xml"/><Relationship Id="rId27" Type="http://schemas.openxmlformats.org/officeDocument/2006/relationships/tags" Target="../tags/tag254.xml"/><Relationship Id="rId26" Type="http://schemas.openxmlformats.org/officeDocument/2006/relationships/tags" Target="../tags/tag253.xml"/><Relationship Id="rId25" Type="http://schemas.openxmlformats.org/officeDocument/2006/relationships/tags" Target="../tags/tag252.xml"/><Relationship Id="rId24" Type="http://schemas.openxmlformats.org/officeDocument/2006/relationships/tags" Target="../tags/tag251.xml"/><Relationship Id="rId23" Type="http://schemas.openxmlformats.org/officeDocument/2006/relationships/tags" Target="../tags/tag250.xml"/><Relationship Id="rId22" Type="http://schemas.openxmlformats.org/officeDocument/2006/relationships/tags" Target="../tags/tag249.xml"/><Relationship Id="rId21" Type="http://schemas.openxmlformats.org/officeDocument/2006/relationships/tags" Target="../tags/tag248.xml"/><Relationship Id="rId20" Type="http://schemas.openxmlformats.org/officeDocument/2006/relationships/tags" Target="../tags/tag247.xml"/><Relationship Id="rId2" Type="http://schemas.openxmlformats.org/officeDocument/2006/relationships/tags" Target="../tags/tag229.xml"/><Relationship Id="rId19" Type="http://schemas.openxmlformats.org/officeDocument/2006/relationships/tags" Target="../tags/tag246.xml"/><Relationship Id="rId18" Type="http://schemas.openxmlformats.org/officeDocument/2006/relationships/tags" Target="../tags/tag245.xml"/><Relationship Id="rId17" Type="http://schemas.openxmlformats.org/officeDocument/2006/relationships/tags" Target="../tags/tag244.xml"/><Relationship Id="rId16" Type="http://schemas.openxmlformats.org/officeDocument/2006/relationships/tags" Target="../tags/tag243.xml"/><Relationship Id="rId15" Type="http://schemas.openxmlformats.org/officeDocument/2006/relationships/tags" Target="../tags/tag242.xml"/><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28.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3.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18.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2" Type="http://schemas.openxmlformats.org/officeDocument/2006/relationships/slideLayout" Target="../slideLayouts/slideLayout17.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tags" Target="../tags/tag278.xml"/></Relationships>
</file>

<file path=ppt/slides/_rels/slide19.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2" Type="http://schemas.openxmlformats.org/officeDocument/2006/relationships/slideLayout" Target="../slideLayouts/slideLayout17.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89.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38.xml"/><Relationship Id="rId7" Type="http://schemas.openxmlformats.org/officeDocument/2006/relationships/image" Target="../media/image1.png"/><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0.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2" Type="http://schemas.openxmlformats.org/officeDocument/2006/relationships/slideLayout" Target="../slideLayouts/slideLayout17.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tags" Target="../tags/tag300.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22.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tags" Target="../tags/tag324.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2" Type="http://schemas.openxmlformats.org/officeDocument/2006/relationships/slideLayout" Target="../slideLayouts/slideLayout17.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tags" Target="../tags/tag317.xml"/></Relationships>
</file>

<file path=ppt/slides/_rels/slide23.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2" Type="http://schemas.openxmlformats.org/officeDocument/2006/relationships/slideLayout" Target="../slideLayouts/slideLayout17.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8.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tags" Target="../tags/tag340.xml"/><Relationship Id="rId1" Type="http://schemas.openxmlformats.org/officeDocument/2006/relationships/tags" Target="../tags/tag339.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47.xml"/><Relationship Id="rId7" Type="http://schemas.openxmlformats.org/officeDocument/2006/relationships/image" Target="../media/image7.png"/><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s>
</file>

<file path=ppt/slides/_rels/slide26.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4" Type="http://schemas.openxmlformats.org/officeDocument/2006/relationships/slideLayout" Target="../slideLayouts/slideLayout17.xml"/><Relationship Id="rId13" Type="http://schemas.openxmlformats.org/officeDocument/2006/relationships/tags" Target="../tags/tag359.xml"/><Relationship Id="rId12" Type="http://schemas.openxmlformats.org/officeDocument/2006/relationships/image" Target="../media/image8.png"/><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tags" Target="../tags/tag348.xml"/></Relationships>
</file>

<file path=ppt/slides/_rels/slide27.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4" Type="http://schemas.openxmlformats.org/officeDocument/2006/relationships/slideLayout" Target="../slideLayouts/slideLayout17.xml"/><Relationship Id="rId13" Type="http://schemas.openxmlformats.org/officeDocument/2006/relationships/tags" Target="../tags/tag371.xml"/><Relationship Id="rId12" Type="http://schemas.openxmlformats.org/officeDocument/2006/relationships/image" Target="../media/image9.png"/><Relationship Id="rId11" Type="http://schemas.openxmlformats.org/officeDocument/2006/relationships/tags" Target="../tags/tag370.xml"/><Relationship Id="rId10" Type="http://schemas.openxmlformats.org/officeDocument/2006/relationships/tags" Target="../tags/tag369.xml"/><Relationship Id="rId1" Type="http://schemas.openxmlformats.org/officeDocument/2006/relationships/tags" Target="../tags/tag360.xml"/></Relationships>
</file>

<file path=ppt/slides/_rels/slide28.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4" Type="http://schemas.openxmlformats.org/officeDocument/2006/relationships/slideLayout" Target="../slideLayouts/slideLayout17.xml"/><Relationship Id="rId13" Type="http://schemas.openxmlformats.org/officeDocument/2006/relationships/tags" Target="../tags/tag383.xml"/><Relationship Id="rId12" Type="http://schemas.openxmlformats.org/officeDocument/2006/relationships/image" Target="../media/image10.png"/><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tags" Target="../tags/tag37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3.xml"/><Relationship Id="rId2" Type="http://schemas.openxmlformats.org/officeDocument/2006/relationships/tags" Target="../tags/tag385.xml"/><Relationship Id="rId1" Type="http://schemas.openxmlformats.org/officeDocument/2006/relationships/tags" Target="../tags/tag384.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30.xml.rels><?xml version="1.0" encoding="UTF-8" standalone="yes"?>
<Relationships xmlns="http://schemas.openxmlformats.org/package/2006/relationships"><Relationship Id="rId9" Type="http://schemas.openxmlformats.org/officeDocument/2006/relationships/tags" Target="../tags/tag394.xml"/><Relationship Id="rId8" Type="http://schemas.openxmlformats.org/officeDocument/2006/relationships/tags" Target="../tags/tag393.xml"/><Relationship Id="rId7" Type="http://schemas.openxmlformats.org/officeDocument/2006/relationships/tags" Target="../tags/tag392.xml"/><Relationship Id="rId6" Type="http://schemas.openxmlformats.org/officeDocument/2006/relationships/tags" Target="../tags/tag391.xml"/><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6" Type="http://schemas.openxmlformats.org/officeDocument/2006/relationships/slideLayout" Target="../slideLayouts/slideLayout17.xml"/><Relationship Id="rId15" Type="http://schemas.openxmlformats.org/officeDocument/2006/relationships/tags" Target="../tags/tag400.xml"/><Relationship Id="rId14" Type="http://schemas.openxmlformats.org/officeDocument/2006/relationships/tags" Target="../tags/tag399.xml"/><Relationship Id="rId13" Type="http://schemas.openxmlformats.org/officeDocument/2006/relationships/tags" Target="../tags/tag398.xml"/><Relationship Id="rId12" Type="http://schemas.openxmlformats.org/officeDocument/2006/relationships/tags" Target="../tags/tag397.xml"/><Relationship Id="rId11" Type="http://schemas.openxmlformats.org/officeDocument/2006/relationships/tags" Target="../tags/tag396.xml"/><Relationship Id="rId10" Type="http://schemas.openxmlformats.org/officeDocument/2006/relationships/tags" Target="../tags/tag395.xml"/><Relationship Id="rId1" Type="http://schemas.openxmlformats.org/officeDocument/2006/relationships/tags" Target="../tags/tag386.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3.xml"/><Relationship Id="rId2" Type="http://schemas.openxmlformats.org/officeDocument/2006/relationships/tags" Target="../tags/tag402.xml"/><Relationship Id="rId1" Type="http://schemas.openxmlformats.org/officeDocument/2006/relationships/tags" Target="../tags/tag401.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3.xml"/><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s>
</file>

<file path=ppt/slides/_rels/slide34.xml.rels><?xml version="1.0" encoding="UTF-8" standalone="yes"?>
<Relationships xmlns="http://schemas.openxmlformats.org/package/2006/relationships"><Relationship Id="rId9" Type="http://schemas.openxmlformats.org/officeDocument/2006/relationships/tags" Target="../tags/tag420.xml"/><Relationship Id="rId8" Type="http://schemas.openxmlformats.org/officeDocument/2006/relationships/tags" Target="../tags/tag419.xml"/><Relationship Id="rId7" Type="http://schemas.openxmlformats.org/officeDocument/2006/relationships/tags" Target="../tags/tag418.xml"/><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2" Type="http://schemas.openxmlformats.org/officeDocument/2006/relationships/slideLayout" Target="../slideLayouts/slideLayout17.xml"/><Relationship Id="rId11" Type="http://schemas.openxmlformats.org/officeDocument/2006/relationships/tags" Target="../tags/tag422.xml"/><Relationship Id="rId10" Type="http://schemas.openxmlformats.org/officeDocument/2006/relationships/tags" Target="../tags/tag421.xml"/><Relationship Id="rId1" Type="http://schemas.openxmlformats.org/officeDocument/2006/relationships/tags" Target="../tags/tag412.xml"/></Relationships>
</file>

<file path=ppt/slides/_rels/slide35.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2" Type="http://schemas.openxmlformats.org/officeDocument/2006/relationships/slideLayout" Target="../slideLayouts/slideLayout17.xml"/><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tags" Target="../tags/tag423.xml"/></Relationships>
</file>

<file path=ppt/slides/_rels/slide36.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2" Type="http://schemas.openxmlformats.org/officeDocument/2006/relationships/slideLayout" Target="../slideLayouts/slideLayout17.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tags" Target="../tags/tag434.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 Type="http://schemas.openxmlformats.org/officeDocument/2006/relationships/tags" Target="../tags/tag445.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s>
</file>

<file path=ppt/slides/_rels/slide39.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2" Type="http://schemas.openxmlformats.org/officeDocument/2006/relationships/slideLayout" Target="../slideLayouts/slideLayout17.xml"/><Relationship Id="rId11" Type="http://schemas.openxmlformats.org/officeDocument/2006/relationships/tags" Target="../tags/tag467.xml"/><Relationship Id="rId10" Type="http://schemas.openxmlformats.org/officeDocument/2006/relationships/tags" Target="../tags/tag466.xml"/><Relationship Id="rId1" Type="http://schemas.openxmlformats.org/officeDocument/2006/relationships/tags" Target="../tags/tag457.xml"/></Relationships>
</file>

<file path=ppt/slides/_rels/slide4.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2" Type="http://schemas.openxmlformats.org/officeDocument/2006/relationships/slideLayout" Target="../slideLayouts/slideLayout17.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3.xml"/><Relationship Id="rId2" Type="http://schemas.openxmlformats.org/officeDocument/2006/relationships/tags" Target="../tags/tag469.xml"/><Relationship Id="rId1" Type="http://schemas.openxmlformats.org/officeDocument/2006/relationships/tags" Target="../tags/tag468.xml"/></Relationships>
</file>

<file path=ppt/slides/_rels/slide41.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4" Type="http://schemas.openxmlformats.org/officeDocument/2006/relationships/slideLayout" Target="../slideLayouts/slideLayout17.xml"/><Relationship Id="rId13" Type="http://schemas.openxmlformats.org/officeDocument/2006/relationships/tags" Target="../tags/tag481.xml"/><Relationship Id="rId12" Type="http://schemas.openxmlformats.org/officeDocument/2006/relationships/image" Target="../media/image11.png"/><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0.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88.xml"/><Relationship Id="rId7" Type="http://schemas.openxmlformats.org/officeDocument/2006/relationships/image" Target="../media/image12.png"/><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tags" Target="../tags/tag483.xml"/><Relationship Id="rId1" Type="http://schemas.openxmlformats.org/officeDocument/2006/relationships/tags" Target="../tags/tag482.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95.xml"/><Relationship Id="rId7" Type="http://schemas.openxmlformats.org/officeDocument/2006/relationships/image" Target="../media/image13.png"/><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s>
</file>

<file path=ppt/slides/_rels/slide44.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tags" Target="../tags/tag498.xml"/><Relationship Id="rId2" Type="http://schemas.openxmlformats.org/officeDocument/2006/relationships/tags" Target="../tags/tag497.xml"/><Relationship Id="rId12" Type="http://schemas.openxmlformats.org/officeDocument/2006/relationships/slideLayout" Target="../slideLayouts/slideLayout17.xml"/><Relationship Id="rId11" Type="http://schemas.openxmlformats.org/officeDocument/2006/relationships/tags" Target="../tags/tag506.xml"/><Relationship Id="rId10" Type="http://schemas.openxmlformats.org/officeDocument/2006/relationships/tags" Target="../tags/tag505.xml"/><Relationship Id="rId1" Type="http://schemas.openxmlformats.org/officeDocument/2006/relationships/tags" Target="../tags/tag496.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tags" Target="../tags/tag508.xml"/><Relationship Id="rId1" Type="http://schemas.openxmlformats.org/officeDocument/2006/relationships/tags" Target="../tags/tag507.xml"/></Relationships>
</file>

<file path=ppt/slides/_rels/slide46.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8" Type="http://schemas.openxmlformats.org/officeDocument/2006/relationships/slideLayout" Target="../slideLayouts/slideLayout17.xml"/><Relationship Id="rId17" Type="http://schemas.openxmlformats.org/officeDocument/2006/relationships/tags" Target="../tags/tag525.xml"/><Relationship Id="rId16" Type="http://schemas.openxmlformats.org/officeDocument/2006/relationships/tags" Target="../tags/tag524.xml"/><Relationship Id="rId15" Type="http://schemas.openxmlformats.org/officeDocument/2006/relationships/tags" Target="../tags/tag523.xml"/><Relationship Id="rId14" Type="http://schemas.openxmlformats.org/officeDocument/2006/relationships/tags" Target="../tags/tag522.xml"/><Relationship Id="rId13" Type="http://schemas.openxmlformats.org/officeDocument/2006/relationships/tags" Target="../tags/tag521.xml"/><Relationship Id="rId12" Type="http://schemas.openxmlformats.org/officeDocument/2006/relationships/tags" Target="../tags/tag520.xml"/><Relationship Id="rId11" Type="http://schemas.openxmlformats.org/officeDocument/2006/relationships/tags" Target="../tags/tag519.xml"/><Relationship Id="rId10" Type="http://schemas.openxmlformats.org/officeDocument/2006/relationships/tags" Target="../tags/tag518.xml"/><Relationship Id="rId1" Type="http://schemas.openxmlformats.org/officeDocument/2006/relationships/tags" Target="../tags/tag509.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tags" Target="../tags/tag527.xml"/><Relationship Id="rId1" Type="http://schemas.openxmlformats.org/officeDocument/2006/relationships/tags" Target="../tags/tag526.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535.xml"/><Relationship Id="rId1" Type="http://schemas.openxmlformats.org/officeDocument/2006/relationships/tags" Target="../tags/tag534.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62.xml"/><Relationship Id="rId7" Type="http://schemas.openxmlformats.org/officeDocument/2006/relationships/image" Target="../media/image2.png"/><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175.xml"/><Relationship Id="rId7" Type="http://schemas.openxmlformats.org/officeDocument/2006/relationships/image" Target="../media/image3.png"/><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8.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2" Type="http://schemas.openxmlformats.org/officeDocument/2006/relationships/slideLayout" Target="../slideLayouts/slideLayout1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tags" Target="../tags/tag188.xml"/><Relationship Id="rId1" Type="http://schemas.openxmlformats.org/officeDocument/2006/relationships/tags" Target="../tags/tag18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fontScale="80000"/>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04</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a:xfrm>
            <a:off x="4030345" y="3990340"/>
            <a:ext cx="8000365" cy="922020"/>
          </a:xfrm>
        </p:spPr>
        <p:txBody>
          <a:bodyPr>
            <a:normAutofit fontScale="90000"/>
          </a:bodyPr>
          <a:lstStyle/>
          <a:p>
            <a:r>
              <a:rPr lang="zh-CN" altLang="en-US" sz="5445" spc="100" dirty="0">
                <a:ln w="3175">
                  <a:noFill/>
                  <a:prstDash val="dash"/>
                </a:ln>
                <a:solidFill>
                  <a:schemeClr val="dk1">
                    <a:lumMod val="75000"/>
                    <a:lumOff val="25000"/>
                  </a:schemeClr>
                </a:solidFill>
                <a:latin typeface="微软雅黑" panose="020B0503020204020204" charset="-122"/>
                <a:cs typeface="微软雅黑" panose="020B0503020204020204" charset="-122"/>
                <a:sym typeface="+mn-ea"/>
              </a:rPr>
              <a:t>第四章 建立社会主义市场经济体制和把中国特色社会主义全面推向21世纪
（1992—2002）</a:t>
            </a:r>
            <a:endParaRPr lang="zh-CN" altLang="en-US" sz="5445">
              <a:solidFill>
                <a:schemeClr val="accent1"/>
              </a:solidFill>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走访改革开放的重要标志：深圳</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走进改革开放的标志——深圳社会实践。</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5294630" y="1900555"/>
            <a:ext cx="5095875" cy="3971925"/>
          </a:xfrm>
          <a:prstGeom prst="rect">
            <a:avLst/>
          </a:prstGeom>
        </p:spPr>
      </p:pic>
    </p:spTree>
    <p:custDataLst>
      <p:tags r:id="rId8"/>
    </p:custData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课堂情感体验——观看纪录片《紫荆花开》之《神圣时刻》</a:t>
            </a:r>
            <a:endParaRPr lang="zh-CN" sz="3555"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163613" y="334633"/>
            <a:ext cx="6649132"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观看纪录片《紫荆花开》之《神圣时刻》。</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1163320" y="2508250"/>
            <a:ext cx="6987540" cy="3607435"/>
          </a:xfrm>
          <a:prstGeom prst="rect">
            <a:avLst/>
          </a:prstGeom>
        </p:spPr>
      </p:pic>
    </p:spTree>
    <p:custDataLst>
      <p:tags r:id="rId8"/>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课堂讨论——邓小平南方谈话的意义</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2144079" y="1731304"/>
            <a:ext cx="7880242" cy="430927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讨论邓小平南方谈话的意义。</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邓小平的南方谈话发生在中国改革和发展向何处去、怎样走的关键时刻。邓小平不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仅从思想理论的高度阐明了社会主义本质和中国经济体制改革的方向问题，从政治的高度</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讲了抓住机遇加快发展问题，还深刻总结了历史经验，讲了改革策略、党的建设和工作方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法问题。南方谈话为中国共产党指明了前进的方向，实际上成为新时期改革与发展的宣言</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书和指向标。</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走访中建一局，感受国企改革历程</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40947"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822325" y="1977390"/>
            <a:ext cx="7195185" cy="381698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走访中建一局，通过国企改革历程加深对基本经济制度的认识。</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中国建筑一局集团，隶属于中国建筑工程总公司，前身是1953 年秋建造国家“一五”</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计划156 项重点工程之一长春第一汽车制造厂（当时代号为652 厂，以下简称“长春一</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汽”），中建一局的前身——652 工程公司成立。1997 年8 月，中国建筑一局（集团）有限</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公司正式挂牌成立，此后该名称一直沿用至今。</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11"/>
            </p:custDataLst>
          </p:nvPr>
        </p:nvPicPr>
        <p:blipFill>
          <a:blip r:embed="rId12"/>
          <a:stretch>
            <a:fillRect/>
          </a:stretch>
        </p:blipFill>
        <p:spPr>
          <a:xfrm>
            <a:off x="7913370" y="1790065"/>
            <a:ext cx="4210050" cy="4191000"/>
          </a:xfrm>
          <a:prstGeom prst="rect">
            <a:avLst/>
          </a:prstGeom>
        </p:spPr>
      </p:pic>
    </p:spTree>
    <p:custDataLst>
      <p:tags r:id="rId13"/>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拓展思考</a:t>
            </a:r>
            <a:endParaRPr lang="zh-CN" altLang="en-US" sz="5445">
              <a:solidFill>
                <a:schemeClr val="accent1"/>
              </a:solidFill>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拓展思考</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cxnSp>
        <p:nvCxnSpPr>
          <p:cNvPr id="13" name="直线连接符 32"/>
          <p:cNvCxnSpPr/>
          <p:nvPr>
            <p:custDataLst>
              <p:tags r:id="rId5"/>
            </p:custDataLst>
          </p:nvPr>
        </p:nvCxnSpPr>
        <p:spPr>
          <a:xfrm flipV="1">
            <a:off x="2117413" y="4168040"/>
            <a:ext cx="681003" cy="60338"/>
          </a:xfrm>
          <a:prstGeom prst="line">
            <a:avLst/>
          </a:prstGeom>
          <a:solidFill>
            <a:srgbClr val="005896"/>
          </a:solidFill>
          <a:ln w="12700" cmpd="sng">
            <a:solidFill>
              <a:schemeClr val="lt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2" name="直线连接符 22"/>
          <p:cNvCxnSpPr/>
          <p:nvPr>
            <p:custDataLst>
              <p:tags r:id="rId6"/>
            </p:custDataLst>
          </p:nvPr>
        </p:nvCxnSpPr>
        <p:spPr>
          <a:xfrm>
            <a:off x="3034872" y="3022968"/>
            <a:ext cx="265203" cy="579906"/>
          </a:xfrm>
          <a:prstGeom prst="line">
            <a:avLst/>
          </a:prstGeom>
          <a:solidFill>
            <a:srgbClr val="005896"/>
          </a:solidFill>
          <a:ln w="12700" cmpd="sng">
            <a:solidFill>
              <a:schemeClr val="lt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直线连接符 25"/>
          <p:cNvCxnSpPr/>
          <p:nvPr>
            <p:custDataLst>
              <p:tags r:id="rId7"/>
            </p:custDataLst>
          </p:nvPr>
        </p:nvCxnSpPr>
        <p:spPr>
          <a:xfrm flipH="1">
            <a:off x="3896310" y="3121548"/>
            <a:ext cx="672446" cy="636227"/>
          </a:xfrm>
          <a:prstGeom prst="line">
            <a:avLst/>
          </a:prstGeom>
          <a:solidFill>
            <a:srgbClr val="005896"/>
          </a:solidFill>
          <a:ln w="12700" cmpd="sng">
            <a:solidFill>
              <a:schemeClr val="lt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直线连接符 31"/>
          <p:cNvCxnSpPr/>
          <p:nvPr>
            <p:custDataLst>
              <p:tags r:id="rId8"/>
            </p:custDataLst>
          </p:nvPr>
        </p:nvCxnSpPr>
        <p:spPr>
          <a:xfrm>
            <a:off x="4093620" y="4535967"/>
            <a:ext cx="577724" cy="608116"/>
          </a:xfrm>
          <a:prstGeom prst="line">
            <a:avLst/>
          </a:prstGeom>
          <a:solidFill>
            <a:srgbClr val="005896"/>
          </a:solidFill>
          <a:ln w="12700" cmpd="sng">
            <a:solidFill>
              <a:schemeClr val="lt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直线连接符 36"/>
          <p:cNvCxnSpPr/>
          <p:nvPr>
            <p:custDataLst>
              <p:tags r:id="rId9"/>
            </p:custDataLst>
          </p:nvPr>
        </p:nvCxnSpPr>
        <p:spPr>
          <a:xfrm flipV="1">
            <a:off x="3227753" y="4535967"/>
            <a:ext cx="81498" cy="825194"/>
          </a:xfrm>
          <a:prstGeom prst="line">
            <a:avLst/>
          </a:prstGeom>
          <a:solidFill>
            <a:srgbClr val="005896"/>
          </a:solidFill>
          <a:ln w="12700" cmpd="sng">
            <a:solidFill>
              <a:schemeClr val="lt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5" name="矩形 2"/>
          <p:cNvSpPr/>
          <p:nvPr>
            <p:custDataLst>
              <p:tags r:id="rId10"/>
            </p:custDataLst>
          </p:nvPr>
        </p:nvSpPr>
        <p:spPr>
          <a:xfrm>
            <a:off x="2695629" y="3529884"/>
            <a:ext cx="1757623" cy="1006478"/>
          </a:xfrm>
          <a:custGeom>
            <a:avLst/>
            <a:gdLst/>
            <a:ahLst/>
            <a:cxnLst/>
            <a:rect l="l" t="t" r="r" b="b"/>
            <a:pathLst>
              <a:path w="3421550" h="1763487">
                <a:moveTo>
                  <a:pt x="1328648" y="0"/>
                </a:moveTo>
                <a:cubicBezTo>
                  <a:pt x="1584363" y="0"/>
                  <a:pt x="1809817" y="129561"/>
                  <a:pt x="1942948" y="326620"/>
                </a:cubicBezTo>
                <a:lnTo>
                  <a:pt x="1955795" y="350289"/>
                </a:lnTo>
                <a:lnTo>
                  <a:pt x="1961105" y="345908"/>
                </a:lnTo>
                <a:cubicBezTo>
                  <a:pt x="2042399" y="290987"/>
                  <a:pt x="2140401" y="258918"/>
                  <a:pt x="2245892" y="258918"/>
                </a:cubicBezTo>
                <a:cubicBezTo>
                  <a:pt x="2456875" y="258918"/>
                  <a:pt x="2637898" y="387194"/>
                  <a:pt x="2715222" y="570011"/>
                </a:cubicBezTo>
                <a:lnTo>
                  <a:pt x="2724181" y="598872"/>
                </a:lnTo>
                <a:lnTo>
                  <a:pt x="2833721" y="587829"/>
                </a:lnTo>
                <a:cubicBezTo>
                  <a:pt x="3158370" y="587829"/>
                  <a:pt x="3421550" y="851009"/>
                  <a:pt x="3421550" y="1175658"/>
                </a:cubicBezTo>
                <a:cubicBezTo>
                  <a:pt x="3421550" y="1500307"/>
                  <a:pt x="3158370" y="1763487"/>
                  <a:pt x="2833721" y="1763487"/>
                </a:cubicBezTo>
                <a:lnTo>
                  <a:pt x="2833711" y="1763486"/>
                </a:lnTo>
                <a:lnTo>
                  <a:pt x="629716" y="1763486"/>
                </a:lnTo>
                <a:lnTo>
                  <a:pt x="629716" y="1759265"/>
                </a:lnTo>
                <a:lnTo>
                  <a:pt x="587829" y="1763487"/>
                </a:lnTo>
                <a:cubicBezTo>
                  <a:pt x="263180" y="1763487"/>
                  <a:pt x="0" y="1500307"/>
                  <a:pt x="0" y="1175658"/>
                </a:cubicBezTo>
                <a:cubicBezTo>
                  <a:pt x="0" y="851009"/>
                  <a:pt x="263180" y="587829"/>
                  <a:pt x="587829" y="587829"/>
                </a:cubicBezTo>
                <a:lnTo>
                  <a:pt x="603652" y="589026"/>
                </a:lnTo>
                <a:lnTo>
                  <a:pt x="646045" y="452459"/>
                </a:lnTo>
                <a:cubicBezTo>
                  <a:pt x="758508" y="186568"/>
                  <a:pt x="1021790" y="0"/>
                  <a:pt x="1328648" y="0"/>
                </a:cubicBezTo>
                <a:close/>
              </a:path>
            </a:pathLst>
          </a:custGeom>
          <a:solidFill>
            <a:schemeClr val="lt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6" name="椭圆 15"/>
          <p:cNvSpPr/>
          <p:nvPr>
            <p:custDataLst>
              <p:tags r:id="rId11"/>
            </p:custDataLst>
          </p:nvPr>
        </p:nvSpPr>
        <p:spPr>
          <a:xfrm>
            <a:off x="2439577" y="2262631"/>
            <a:ext cx="860498" cy="86049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1</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7" name="椭圆 16"/>
          <p:cNvSpPr/>
          <p:nvPr>
            <p:custDataLst>
              <p:tags r:id="rId12"/>
            </p:custDataLst>
          </p:nvPr>
        </p:nvSpPr>
        <p:spPr>
          <a:xfrm>
            <a:off x="4310388" y="2400898"/>
            <a:ext cx="860498" cy="86049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2</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9" name="椭圆 18"/>
          <p:cNvSpPr/>
          <p:nvPr>
            <p:custDataLst>
              <p:tags r:id="rId13"/>
            </p:custDataLst>
          </p:nvPr>
        </p:nvSpPr>
        <p:spPr>
          <a:xfrm>
            <a:off x="1303007" y="3844220"/>
            <a:ext cx="860498" cy="860498"/>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r>
              <a:rPr kumimoji="1" lang="en-US" altLang="zh-CN" sz="1000" dirty="0">
                <a:solidFill>
                  <a:schemeClr val="dk1">
                    <a:lumMod val="85000"/>
                    <a:lumOff val="15000"/>
                  </a:schemeClr>
                </a:solidFill>
                <a:latin typeface="微软雅黑" panose="020B0503020204020204" charset="-122"/>
                <a:ea typeface="微软雅黑" panose="020B0503020204020204" charset="-122"/>
                <a:sym typeface="Arial" panose="020B0604020202020204" pitchFamily="34" charset="0"/>
              </a:rPr>
              <a:t>5</a:t>
            </a:r>
            <a:endParaRPr kumimoji="1" lang="en-US" altLang="zh-CN" sz="1000" dirty="0">
              <a:solidFill>
                <a:schemeClr val="dk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椭圆 19"/>
          <p:cNvSpPr/>
          <p:nvPr>
            <p:custDataLst>
              <p:tags r:id="rId14"/>
            </p:custDataLst>
          </p:nvPr>
        </p:nvSpPr>
        <p:spPr>
          <a:xfrm>
            <a:off x="2713942" y="5218729"/>
            <a:ext cx="860498" cy="86049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4</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1" name="椭圆 20"/>
          <p:cNvSpPr/>
          <p:nvPr>
            <p:custDataLst>
              <p:tags r:id="rId15"/>
            </p:custDataLst>
          </p:nvPr>
        </p:nvSpPr>
        <p:spPr>
          <a:xfrm>
            <a:off x="4479896" y="4835014"/>
            <a:ext cx="860498" cy="86049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3</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2" name="椭圆 21"/>
          <p:cNvSpPr/>
          <p:nvPr>
            <p:custDataLst>
              <p:tags r:id="rId16"/>
            </p:custDataLst>
          </p:nvPr>
        </p:nvSpPr>
        <p:spPr>
          <a:xfrm>
            <a:off x="2218766" y="3250321"/>
            <a:ext cx="506655" cy="506655"/>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50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3" name="椭圆 22"/>
          <p:cNvSpPr/>
          <p:nvPr>
            <p:custDataLst>
              <p:tags r:id="rId17"/>
            </p:custDataLst>
          </p:nvPr>
        </p:nvSpPr>
        <p:spPr>
          <a:xfrm>
            <a:off x="3300076" y="2932015"/>
            <a:ext cx="382229" cy="382229"/>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30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4" name="椭圆 23"/>
          <p:cNvSpPr/>
          <p:nvPr>
            <p:custDataLst>
              <p:tags r:id="rId18"/>
            </p:custDataLst>
          </p:nvPr>
        </p:nvSpPr>
        <p:spPr>
          <a:xfrm>
            <a:off x="2872054" y="4712445"/>
            <a:ext cx="260772" cy="260772"/>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25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5" name="椭圆 24"/>
          <p:cNvSpPr/>
          <p:nvPr>
            <p:custDataLst>
              <p:tags r:id="rId19"/>
            </p:custDataLst>
          </p:nvPr>
        </p:nvSpPr>
        <p:spPr>
          <a:xfrm>
            <a:off x="4496035" y="4405581"/>
            <a:ext cx="260772" cy="260772"/>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25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6" name="椭圆 25"/>
          <p:cNvSpPr/>
          <p:nvPr>
            <p:custDataLst>
              <p:tags r:id="rId20"/>
            </p:custDataLst>
          </p:nvPr>
        </p:nvSpPr>
        <p:spPr>
          <a:xfrm>
            <a:off x="2392024" y="4275590"/>
            <a:ext cx="260772" cy="260772"/>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25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7" name="椭圆 26"/>
          <p:cNvSpPr/>
          <p:nvPr>
            <p:custDataLst>
              <p:tags r:id="rId21"/>
            </p:custDataLst>
          </p:nvPr>
        </p:nvSpPr>
        <p:spPr>
          <a:xfrm>
            <a:off x="4542912" y="3630144"/>
            <a:ext cx="527145" cy="527145"/>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50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8" name="椭圆 27"/>
          <p:cNvSpPr/>
          <p:nvPr>
            <p:custDataLst>
              <p:tags r:id="rId22"/>
            </p:custDataLst>
          </p:nvPr>
        </p:nvSpPr>
        <p:spPr>
          <a:xfrm>
            <a:off x="2540926" y="4627367"/>
            <a:ext cx="154703" cy="154703"/>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9" name="椭圆 28"/>
          <p:cNvSpPr/>
          <p:nvPr>
            <p:custDataLst>
              <p:tags r:id="rId23"/>
            </p:custDataLst>
          </p:nvPr>
        </p:nvSpPr>
        <p:spPr>
          <a:xfrm>
            <a:off x="2207428" y="2932015"/>
            <a:ext cx="191114" cy="191114"/>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0" name="椭圆 29"/>
          <p:cNvSpPr/>
          <p:nvPr>
            <p:custDataLst>
              <p:tags r:id="rId24"/>
            </p:custDataLst>
          </p:nvPr>
        </p:nvSpPr>
        <p:spPr>
          <a:xfrm>
            <a:off x="3713321" y="2219112"/>
            <a:ext cx="87038" cy="87038"/>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1" name="椭圆 30"/>
          <p:cNvSpPr/>
          <p:nvPr>
            <p:custDataLst>
              <p:tags r:id="rId25"/>
            </p:custDataLst>
          </p:nvPr>
        </p:nvSpPr>
        <p:spPr>
          <a:xfrm>
            <a:off x="5312499" y="3498722"/>
            <a:ext cx="87038" cy="87038"/>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2" name="椭圆 31"/>
          <p:cNvSpPr/>
          <p:nvPr>
            <p:custDataLst>
              <p:tags r:id="rId26"/>
            </p:custDataLst>
          </p:nvPr>
        </p:nvSpPr>
        <p:spPr>
          <a:xfrm>
            <a:off x="1317844" y="3486365"/>
            <a:ext cx="87038" cy="87038"/>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3" name="椭圆 32"/>
          <p:cNvSpPr/>
          <p:nvPr>
            <p:custDataLst>
              <p:tags r:id="rId27"/>
            </p:custDataLst>
          </p:nvPr>
        </p:nvSpPr>
        <p:spPr>
          <a:xfrm>
            <a:off x="5659152" y="4200056"/>
            <a:ext cx="87038" cy="87038"/>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4" name="椭圆 33"/>
          <p:cNvSpPr/>
          <p:nvPr>
            <p:custDataLst>
              <p:tags r:id="rId28"/>
            </p:custDataLst>
          </p:nvPr>
        </p:nvSpPr>
        <p:spPr>
          <a:xfrm>
            <a:off x="3501330" y="5049151"/>
            <a:ext cx="87038" cy="87038"/>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5" name="椭圆 34"/>
          <p:cNvSpPr/>
          <p:nvPr>
            <p:custDataLst>
              <p:tags r:id="rId29"/>
            </p:custDataLst>
          </p:nvPr>
        </p:nvSpPr>
        <p:spPr>
          <a:xfrm>
            <a:off x="3624448" y="5361160"/>
            <a:ext cx="161294" cy="161294"/>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6" name="椭圆 35"/>
          <p:cNvSpPr/>
          <p:nvPr>
            <p:custDataLst>
              <p:tags r:id="rId30"/>
            </p:custDataLst>
          </p:nvPr>
        </p:nvSpPr>
        <p:spPr>
          <a:xfrm>
            <a:off x="2163908" y="4927125"/>
            <a:ext cx="87038" cy="87038"/>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8" name="文本框 37"/>
          <p:cNvSpPr txBox="1"/>
          <p:nvPr>
            <p:custDataLst>
              <p:tags r:id="rId31"/>
            </p:custDataLst>
          </p:nvPr>
        </p:nvSpPr>
        <p:spPr>
          <a:xfrm>
            <a:off x="6977062" y="1693174"/>
            <a:ext cx="3912519" cy="647867"/>
          </a:xfrm>
          <a:prstGeom prst="rect">
            <a:avLst/>
          </a:prstGeom>
          <a:noFill/>
        </p:spPr>
        <p:txBody>
          <a:bodyPr wrap="square" rtlCol="0" anchor="ctr" anchorCtr="0">
            <a:normAutofit lnSpcReduction="10000"/>
          </a:bodyPr>
          <a:p>
            <a:pPr algn="l">
              <a:lnSpc>
                <a:spcPct val="120000"/>
              </a:lnSpc>
            </a:pPr>
            <a:r>
              <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（1）如何全面准确地把握邓小平南方谈话的主要内容和历史意义？</a:t>
            </a:r>
            <a:endPar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4" name="文本框 53"/>
          <p:cNvSpPr txBox="1"/>
          <p:nvPr>
            <p:custDataLst>
              <p:tags r:id="rId32"/>
            </p:custDataLst>
          </p:nvPr>
        </p:nvSpPr>
        <p:spPr>
          <a:xfrm>
            <a:off x="6977062" y="2606877"/>
            <a:ext cx="3912519" cy="647867"/>
          </a:xfrm>
          <a:prstGeom prst="rect">
            <a:avLst/>
          </a:prstGeom>
          <a:noFill/>
        </p:spPr>
        <p:txBody>
          <a:bodyPr wrap="square" rtlCol="0" anchor="ctr" anchorCtr="0">
            <a:normAutofit lnSpcReduction="10000"/>
          </a:bodyPr>
          <a:p>
            <a:pPr>
              <a:lnSpc>
                <a:spcPct val="120000"/>
              </a:lnSpc>
            </a:pPr>
            <a:r>
              <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（2）中共十四大在我党历届重要会议中具有怎样的历史意义？</a:t>
            </a:r>
            <a:endPar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5" name="文本框 54"/>
          <p:cNvSpPr txBox="1"/>
          <p:nvPr>
            <p:custDataLst>
              <p:tags r:id="rId33"/>
            </p:custDataLst>
          </p:nvPr>
        </p:nvSpPr>
        <p:spPr>
          <a:xfrm>
            <a:off x="6977062" y="3519993"/>
            <a:ext cx="3912519" cy="647867"/>
          </a:xfrm>
          <a:prstGeom prst="rect">
            <a:avLst/>
          </a:prstGeom>
          <a:noFill/>
        </p:spPr>
        <p:txBody>
          <a:bodyPr wrap="square" rtlCol="0" anchor="ctr" anchorCtr="0">
            <a:normAutofit lnSpcReduction="10000"/>
          </a:bodyPr>
          <a:p>
            <a:pPr>
              <a:lnSpc>
                <a:spcPct val="120000"/>
              </a:lnSpc>
            </a:pPr>
            <a:r>
              <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（3）我国加入世界贸易组织的重要性和必要性是什么？</a:t>
            </a:r>
            <a:endPar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7" name="文本框 56"/>
          <p:cNvSpPr txBox="1"/>
          <p:nvPr>
            <p:custDataLst>
              <p:tags r:id="rId34"/>
            </p:custDataLst>
          </p:nvPr>
        </p:nvSpPr>
        <p:spPr>
          <a:xfrm>
            <a:off x="6977062" y="4433696"/>
            <a:ext cx="3912519" cy="647867"/>
          </a:xfrm>
          <a:prstGeom prst="rect">
            <a:avLst/>
          </a:prstGeom>
          <a:noFill/>
        </p:spPr>
        <p:txBody>
          <a:bodyPr wrap="square" rtlCol="0" anchor="ctr" anchorCtr="0">
            <a:normAutofit lnSpcReduction="10000"/>
          </a:bodyPr>
          <a:p>
            <a:pPr>
              <a:lnSpc>
                <a:spcPct val="120000"/>
              </a:lnSpc>
            </a:pPr>
            <a:r>
              <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（4）如何评价我国的外交政策和外交理念？</a:t>
            </a:r>
            <a:endPar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2" name="文本框 61"/>
          <p:cNvSpPr txBox="1"/>
          <p:nvPr>
            <p:custDataLst>
              <p:tags r:id="rId35"/>
            </p:custDataLst>
          </p:nvPr>
        </p:nvSpPr>
        <p:spPr>
          <a:xfrm>
            <a:off x="6977062" y="5347399"/>
            <a:ext cx="3912519" cy="647867"/>
          </a:xfrm>
          <a:prstGeom prst="rect">
            <a:avLst/>
          </a:prstGeom>
          <a:noFill/>
        </p:spPr>
        <p:txBody>
          <a:bodyPr wrap="square" rtlCol="0" anchor="ctr" anchorCtr="0">
            <a:normAutofit lnSpcReduction="20000"/>
          </a:bodyPr>
          <a:p>
            <a:pPr>
              <a:lnSpc>
                <a:spcPct val="120000"/>
              </a:lnSpc>
            </a:pPr>
            <a:r>
              <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（5）如何理解“和平统一、一国两制”在祖国统一进程中的伟大意义？</a:t>
            </a:r>
            <a:endParaRPr lang="zh-CN" altLang="en-US" sz="16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0" name="椭圆 59"/>
          <p:cNvSpPr/>
          <p:nvPr>
            <p:custDataLst>
              <p:tags r:id="rId36"/>
            </p:custDataLst>
          </p:nvPr>
        </p:nvSpPr>
        <p:spPr>
          <a:xfrm>
            <a:off x="6570511" y="1853072"/>
            <a:ext cx="351955" cy="35195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90000"/>
          </a:bodyPr>
          <a:p>
            <a:pPr algn="ct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1</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6" name="椭圆 65"/>
          <p:cNvSpPr/>
          <p:nvPr>
            <p:custDataLst>
              <p:tags r:id="rId37"/>
            </p:custDataLst>
          </p:nvPr>
        </p:nvSpPr>
        <p:spPr>
          <a:xfrm>
            <a:off x="6570511" y="2766775"/>
            <a:ext cx="351955" cy="35195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90000"/>
          </a:bodyPr>
          <a:p>
            <a:pPr algn="ct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2</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9" name="椭圆 68"/>
          <p:cNvSpPr/>
          <p:nvPr>
            <p:custDataLst>
              <p:tags r:id="rId38"/>
            </p:custDataLst>
          </p:nvPr>
        </p:nvSpPr>
        <p:spPr>
          <a:xfrm>
            <a:off x="6570511" y="3679892"/>
            <a:ext cx="351955" cy="35195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90000"/>
          </a:bodyPr>
          <a:p>
            <a:pPr algn="ct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3</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5" name="椭圆 74"/>
          <p:cNvSpPr/>
          <p:nvPr>
            <p:custDataLst>
              <p:tags r:id="rId39"/>
            </p:custDataLst>
          </p:nvPr>
        </p:nvSpPr>
        <p:spPr>
          <a:xfrm>
            <a:off x="6570511" y="4593595"/>
            <a:ext cx="351955" cy="351955"/>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90000"/>
          </a:bodyPr>
          <a:p>
            <a:pPr algn="ct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4</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8" name="椭圆 77"/>
          <p:cNvSpPr/>
          <p:nvPr>
            <p:custDataLst>
              <p:tags r:id="rId40"/>
            </p:custDataLst>
          </p:nvPr>
        </p:nvSpPr>
        <p:spPr>
          <a:xfrm>
            <a:off x="6570511" y="5507298"/>
            <a:ext cx="351955" cy="351955"/>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90000"/>
          </a:bodyPr>
          <a:p>
            <a:pPr algn="ctr"/>
            <a:r>
              <a:rPr kumimoji="1" lang="en-US" altLang="zh-CN" sz="1000" dirty="0">
                <a:solidFill>
                  <a:schemeClr val="dk1">
                    <a:lumMod val="85000"/>
                    <a:lumOff val="15000"/>
                  </a:schemeClr>
                </a:solidFill>
                <a:latin typeface="微软雅黑" panose="020B0503020204020204" charset="-122"/>
                <a:ea typeface="微软雅黑" panose="020B0503020204020204" charset="-122"/>
                <a:sym typeface="Arial" panose="020B0604020202020204" pitchFamily="34" charset="0"/>
              </a:rPr>
              <a:t>5</a:t>
            </a:r>
            <a:endParaRPr kumimoji="1" lang="en-US" altLang="zh-CN" sz="1000" dirty="0">
              <a:solidFill>
                <a:schemeClr val="dk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custDataLst>
      <p:tags r:id="rId41"/>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本章结语</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585071" y="18374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从 1992 年到 2002 年，面对国际局势发生的重大而复杂的变化，国内改革开放和现代化建设出现许多新情况新问题。面对新的形势，中国共产党带领全国各族人民，从容应对来自各方面的困难和风险，妥善处理和解决了关系国家发展的一系列重大问题，成功把中国特色社会主义推向了 21 世纪。中国改革开放取得丰硕成果，中国特色社会主义市场经济体制初步建立，社会主义民主法治建设和精神文明建设成效显著，综合国力大幅提升，人们生活总体实现了从温饱到小康的历史性跨越。香港、澳门回归祖国，中国的国际影响显著扩大。面对经济高速发展与社会发展相对滞后的局面，社会建设进入了新阶段，社会体制的改革渗透到社会领域的各个方面。在优先发展经济的基础上促进社会全面进步，正确处理了改革、发展与稳定，以及先富与共富、效率与公平的关系。</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05</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a:xfrm>
            <a:off x="4676775" y="3798387"/>
            <a:ext cx="6243774" cy="922021"/>
          </a:xfrm>
        </p:spPr>
        <p:txBody>
          <a:bodyPr>
            <a:normAutofit fontScale="90000"/>
          </a:bodyPr>
          <a:lstStyle/>
          <a:p>
            <a:r>
              <a:rPr lang="zh-CN" altLang="en-US" sz="5445" spc="100" dirty="0">
                <a:ln w="3175">
                  <a:noFill/>
                  <a:prstDash val="dash"/>
                </a:ln>
                <a:solidFill>
                  <a:schemeClr val="dk1">
                    <a:lumMod val="75000"/>
                    <a:lumOff val="25000"/>
                  </a:schemeClr>
                </a:solidFill>
                <a:latin typeface="微软雅黑" panose="020B0503020204020204" charset="-122"/>
                <a:cs typeface="微软雅黑" panose="020B0503020204020204" charset="-122"/>
                <a:sym typeface="+mn-ea"/>
              </a:rPr>
              <a:t>第五章 全面建设小康社会与新的形势下坚持和发展 中国特色社会主义
（2002—2012）</a:t>
            </a:r>
            <a:endParaRPr lang="zh-CN" altLang="en-US" sz="5445">
              <a:solidFill>
                <a:schemeClr val="accent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中国特色社会主义民主政治建设</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2046603" y="1977452"/>
            <a:ext cx="8075195"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当人类步入 21 世纪，中国也进入了全面建设小康社会、加快推进社会主义现代化的新的发展阶段，世情、国情、党情都发生了新的变化，这给中国共产党提出了新的更高的要求。2002 年 11 月，中共十六大在北京召开，全面阐述了“三个代表”重要思想，并将
其同马克思列宁主义、毛泽东思想、邓小平理论一道确立为党的指导思想。</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中国特色社会主义市场经济建设</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2000 年底，中国初步建立了社会主义市场经济体制。但是初步建立的社会主义市场经济体制还很不完善，仍然有许多艰巨的任务要完成，有许多深层次的矛盾要解决。完善社会主义市场经济体制，仍然是 21 世纪前 20 年经济建设和改革的主要任务之一。</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社会主义市场经济体制目标的确立</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838835" y="1251585"/>
            <a:ext cx="590232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把社会主义市场经济体制确立为我国经济体制改革的目标，是 1992 年 10 月中共十四大作出的一项具有深远意义的重大决定。十四大报告明确指出：“实践的发展和认识的深化，要求我们明确提出，我国经济体制改革的目标是建立社会主义市场经济体制，以利于进一步解放和发展生产力。”</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6959600" y="1026795"/>
            <a:ext cx="4838700" cy="5762625"/>
          </a:xfrm>
          <a:prstGeom prst="rect">
            <a:avLst/>
          </a:prstGeom>
        </p:spPr>
      </p:pic>
    </p:spTree>
    <p:custDataLst>
      <p:tags r:id="rId8"/>
    </p:custData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中国特色社会主义先进文化建设</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949127" y="1977452"/>
            <a:ext cx="8270147"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随着社会主义市场经济的发展，引导人们树立正确的世界观、人生观、价值观，不断提升道德情操，构筑抵御不良风气的思想道德防线，提高全民族的思想道德素质，成为我们面临的紧迫课题。胡锦涛先后在多个场合提出“八荣八耻”。牢固树立以“八荣八耻” 为主要内容的社会主义荣辱观，对于在新的历史条件下加强社会主义思想道德建设、形成良好社会风尚、提高公民文明素质和社会文明程度，具有重大的现实意义和深远的历史意义。社会主义核心价值体系的提出，从思想上、精神上向当代世界展现了社会主义中国的鲜明旗帜。</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中国特色社会主义和谐社会建设</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2883035" y="2265033"/>
            <a:ext cx="642593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实现社会和谐，建设美好社会，始终是人类孜孜以求的社会理想，也是包括中国共产党在内的马克思主义政党不懈追求的社会理想。修订《全国年节及纪念日放假办法》，将传统节日增加为法定节假日，弘扬了中华传统文化、增强了民族凝聚力、体现了中国共产党和中国政府“以人为本”的执政理念。</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中国特色社会主义和平发展道路</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2005 年 12 月，中国发布《中国的和平发展道路》白皮书，向全世界首次全面系统地阐述中国走和平发展之路的必然性和坚定决心，以及为实现这一目标而采取的战略方针和政策措施。走和平发展道路符合中国人民的根本利益，也符合人类社会发展进步的客观要求。面对
当今纷繁复杂的世界，建设一个持久和平、共同繁荣的和谐世界，是世界各国人民的共同愿望，是人类社会发展的必然要求，也是中国走和平发展道路的崇高目标。</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港澳台地区的新进展</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中共中央始终高度重视港澳地区的发展。香港和澳门回归后，港澳建设取得了伟大成就，积累了丰富的经验。“一国两制”的“港澳模式”在探索中逐步成型、成熟。2005 年，十届全国人大三次会议通过了《反分裂国家法》。在中国共产党和中央政府的正确导引和积极推动下，在两岸同胞的共同努力下，台湾岛内的政治生态和两岸关系的形势发生了重大的积极变化，两岸关系迎来难得的历史机遇。</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实施案例</a:t>
            </a:r>
            <a:endParaRPr lang="zh-CN" altLang="en-US" sz="5445">
              <a:solidFill>
                <a:schemeClr val="accent1"/>
              </a:solidFill>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上海世博园保留景观实践教学</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参观上海世博园保留景观，感悟世博盛况。</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6659245" y="1315085"/>
            <a:ext cx="4604385" cy="4946015"/>
          </a:xfrm>
          <a:prstGeom prst="rect">
            <a:avLst/>
          </a:prstGeom>
        </p:spPr>
      </p:pic>
    </p:spTree>
    <p:custDataLst>
      <p:tags r:id="rId8"/>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课堂体验——基层民主自治制度的发展</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949127" y="-128208"/>
            <a:ext cx="8270147"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模拟农村基层选举，了解农村选举过程，感悟基层民主自治制度的发展。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11"/>
            </p:custDataLst>
          </p:nvPr>
        </p:nvPicPr>
        <p:blipFill>
          <a:blip r:embed="rId12"/>
          <a:stretch>
            <a:fillRect/>
          </a:stretch>
        </p:blipFill>
        <p:spPr>
          <a:xfrm>
            <a:off x="3310890" y="2303780"/>
            <a:ext cx="5114925" cy="3781425"/>
          </a:xfrm>
          <a:prstGeom prst="rect">
            <a:avLst/>
          </a:prstGeom>
        </p:spPr>
      </p:pic>
    </p:spTree>
    <p:custDataLst>
      <p:tags r:id="rId13"/>
    </p:custData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5 12汶川特大地震纪念馆现场教学</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2025013" y="246674"/>
            <a:ext cx="8075195" cy="430927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铭记特大灾难，弘扬抗震精神，感受汶川新发展。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11"/>
            </p:custDataLst>
          </p:nvPr>
        </p:nvPicPr>
        <p:blipFill>
          <a:blip r:embed="rId12"/>
          <a:stretch>
            <a:fillRect/>
          </a:stretch>
        </p:blipFill>
        <p:spPr>
          <a:xfrm>
            <a:off x="3356610" y="2754630"/>
            <a:ext cx="4762500" cy="3200400"/>
          </a:xfrm>
          <a:prstGeom prst="rect">
            <a:avLst/>
          </a:prstGeom>
        </p:spPr>
      </p:pic>
    </p:spTree>
    <p:custDataLst>
      <p:tags r:id="rId13"/>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课堂手工制作——“告别田赋鼎”</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772597" y="-241238"/>
            <a:ext cx="8270147"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动手制作“告别田赋鼎”，铭党恩、跟党走。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11"/>
            </p:custDataLst>
          </p:nvPr>
        </p:nvPicPr>
        <p:blipFill>
          <a:blip r:embed="rId12"/>
          <a:stretch>
            <a:fillRect/>
          </a:stretch>
        </p:blipFill>
        <p:spPr>
          <a:xfrm>
            <a:off x="3042920" y="1945005"/>
            <a:ext cx="5941695" cy="4330700"/>
          </a:xfrm>
          <a:prstGeom prst="rect">
            <a:avLst/>
          </a:prstGeom>
        </p:spPr>
      </p:pic>
    </p:spTree>
    <p:custDataLst>
      <p:tags r:id="rId13"/>
    </p:custData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拓展思考</a:t>
            </a:r>
            <a:endParaRPr lang="zh-CN" altLang="en-US" sz="5445">
              <a:solidFill>
                <a:schemeClr val="accent1"/>
              </a:solidFill>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跨世纪发展战略和人民生活总体达到小康水平</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585071" y="18374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邓小平提出的小康目标，是到 2000 年实现国民生产总值比 1980 年翻两番，人均国民生产总值达到 1000 美元，人民物质文化生活水平达到小康水平。2000 年是“九五”计划收官之年，完成“九五”计划与到 20 世纪末基本实现小康目标在时间节点上高度契合。
这一时期，农村居民人均纯收入和城镇居民人均可支配收入于 2000 年分别达到 2253 元
和 6280 元，科技、教育加快发展，社会事业全面进步，生态建设和环境保护力度明显加大，文化、卫生、体育等各项社会事业继续发展，社会治安综合治理进一步加强，社会主</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5"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拓展思考</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矩形 3"/>
          <p:cNvSpPr/>
          <p:nvPr>
            <p:custDataLst>
              <p:tags r:id="rId5"/>
            </p:custDataLst>
          </p:nvPr>
        </p:nvSpPr>
        <p:spPr>
          <a:xfrm>
            <a:off x="3284778" y="1619250"/>
            <a:ext cx="5622955" cy="453390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custDataLst>
              <p:tags r:id="rId6"/>
            </p:custDataLst>
          </p:nvPr>
        </p:nvSpPr>
        <p:spPr>
          <a:xfrm>
            <a:off x="4126460" y="1757105"/>
            <a:ext cx="664257" cy="582055"/>
          </a:xfrm>
          <a:prstGeom prst="rect">
            <a:avLst/>
          </a:prstGeom>
          <a:noFill/>
        </p:spPr>
        <p:txBody>
          <a:bodyPr wrap="square" lIns="91440" tIns="45720" rIns="91440" bIns="45720" rtlCol="0" anchor="b">
            <a:normAutofit fontScale="60000"/>
          </a:bodyPr>
          <a:lstStyle/>
          <a:p>
            <a:pPr>
              <a:lnSpc>
                <a:spcPct val="120000"/>
              </a:lnSpc>
            </a:pPr>
            <a:r>
              <a:rPr lang="en-US" altLang="zh-CN" sz="3600" b="1">
                <a:solidFill>
                  <a:schemeClr val="dk1">
                    <a:lumMod val="75000"/>
                    <a:lumOff val="2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01.</a:t>
            </a:r>
            <a:endParaRPr lang="en-US" altLang="zh-CN" sz="3600" b="1">
              <a:solidFill>
                <a:schemeClr val="dk1">
                  <a:lumMod val="75000"/>
                  <a:lumOff val="2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7" name="文本框 6"/>
          <p:cNvSpPr txBox="1"/>
          <p:nvPr>
            <p:custDataLst>
              <p:tags r:id="rId7"/>
            </p:custDataLst>
          </p:nvPr>
        </p:nvSpPr>
        <p:spPr>
          <a:xfrm flipH="1">
            <a:off x="4126459" y="2385623"/>
            <a:ext cx="4139226" cy="657620"/>
          </a:xfrm>
          <a:prstGeom prst="rect">
            <a:avLst/>
          </a:prstGeom>
          <a:noFill/>
        </p:spPr>
        <p:txBody>
          <a:bodyPr wrap="square" lIns="91440" tIns="45720" rIns="91440" bIns="45720" anchor="t" anchorCtr="0">
            <a:normAutofit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20000"/>
              </a:lnSpc>
            </a:pPr>
            <a:r>
              <a:rPr lang="zh-CN" altLang="en-US"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（1）科学发展观提出的历史条件及其现实意义是什么？</a:t>
            </a:r>
            <a:endParaRPr lang="zh-CN" altLang="en-US"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8" name="矩形 7"/>
          <p:cNvSpPr/>
          <p:nvPr>
            <p:custDataLst>
              <p:tags r:id="rId8"/>
            </p:custDataLst>
          </p:nvPr>
        </p:nvSpPr>
        <p:spPr>
          <a:xfrm>
            <a:off x="3927336" y="2092042"/>
            <a:ext cx="72502" cy="896058"/>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 name="文本框 1"/>
          <p:cNvSpPr txBox="1"/>
          <p:nvPr>
            <p:custDataLst>
              <p:tags r:id="rId9"/>
            </p:custDataLst>
          </p:nvPr>
        </p:nvSpPr>
        <p:spPr>
          <a:xfrm>
            <a:off x="4126460" y="3070813"/>
            <a:ext cx="664257" cy="582055"/>
          </a:xfrm>
          <a:prstGeom prst="rect">
            <a:avLst/>
          </a:prstGeom>
          <a:noFill/>
        </p:spPr>
        <p:txBody>
          <a:bodyPr wrap="square" lIns="91440" tIns="45720" rIns="91440" bIns="45720" rtlCol="0" anchor="b">
            <a:normAutofit fontScale="60000"/>
          </a:bodyPr>
          <a:lstStyle/>
          <a:p>
            <a:pPr>
              <a:lnSpc>
                <a:spcPct val="120000"/>
              </a:lnSpc>
            </a:pPr>
            <a:r>
              <a:rPr lang="en-US" altLang="zh-CN" sz="3600" b="1">
                <a:solidFill>
                  <a:schemeClr val="dk1">
                    <a:lumMod val="75000"/>
                    <a:lumOff val="2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02.</a:t>
            </a:r>
            <a:endParaRPr lang="en-US" altLang="zh-CN" sz="3600" b="1">
              <a:solidFill>
                <a:schemeClr val="dk1">
                  <a:lumMod val="75000"/>
                  <a:lumOff val="2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11" name="文本框 10"/>
          <p:cNvSpPr txBox="1"/>
          <p:nvPr>
            <p:custDataLst>
              <p:tags r:id="rId10"/>
            </p:custDataLst>
          </p:nvPr>
        </p:nvSpPr>
        <p:spPr>
          <a:xfrm flipH="1">
            <a:off x="4126459" y="3699331"/>
            <a:ext cx="4139226" cy="657620"/>
          </a:xfrm>
          <a:prstGeom prst="rect">
            <a:avLst/>
          </a:prstGeom>
          <a:noFill/>
        </p:spPr>
        <p:txBody>
          <a:bodyPr wrap="square" lIns="91440" tIns="45720" rIns="91440" bIns="45720" anchor="t" anchorCtr="0">
            <a:normAutofit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（2）中国特色社会主义理论体系是如何提出和发展的？</a:t>
            </a:r>
            <a:endParaRPr lang="zh-CN" altLang="en-US"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 name="矩形 11"/>
          <p:cNvSpPr/>
          <p:nvPr>
            <p:custDataLst>
              <p:tags r:id="rId11"/>
            </p:custDataLst>
          </p:nvPr>
        </p:nvSpPr>
        <p:spPr>
          <a:xfrm>
            <a:off x="3927336" y="3405750"/>
            <a:ext cx="72502" cy="896058"/>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5" name="文本框 14"/>
          <p:cNvSpPr txBox="1"/>
          <p:nvPr>
            <p:custDataLst>
              <p:tags r:id="rId12"/>
            </p:custDataLst>
          </p:nvPr>
        </p:nvSpPr>
        <p:spPr>
          <a:xfrm>
            <a:off x="4126460" y="4384521"/>
            <a:ext cx="664257" cy="582055"/>
          </a:xfrm>
          <a:prstGeom prst="rect">
            <a:avLst/>
          </a:prstGeom>
          <a:noFill/>
        </p:spPr>
        <p:txBody>
          <a:bodyPr wrap="square" lIns="91440" tIns="45720" rIns="91440" bIns="45720" rtlCol="0" anchor="b">
            <a:normAutofit fontScale="60000"/>
          </a:bodyPr>
          <a:lstStyle/>
          <a:p>
            <a:pPr>
              <a:lnSpc>
                <a:spcPct val="120000"/>
              </a:lnSpc>
            </a:pPr>
            <a:r>
              <a:rPr lang="en-US" altLang="zh-CN" sz="3600" b="1">
                <a:solidFill>
                  <a:schemeClr val="dk1">
                    <a:lumMod val="75000"/>
                    <a:lumOff val="2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03.</a:t>
            </a:r>
            <a:endParaRPr lang="en-US" altLang="zh-CN" sz="3600" b="1">
              <a:solidFill>
                <a:schemeClr val="dk1">
                  <a:lumMod val="75000"/>
                  <a:lumOff val="2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17" name="文本框 16"/>
          <p:cNvSpPr txBox="1"/>
          <p:nvPr>
            <p:custDataLst>
              <p:tags r:id="rId13"/>
            </p:custDataLst>
          </p:nvPr>
        </p:nvSpPr>
        <p:spPr>
          <a:xfrm flipH="1">
            <a:off x="4126459" y="5013038"/>
            <a:ext cx="4139226" cy="657620"/>
          </a:xfrm>
          <a:prstGeom prst="rect">
            <a:avLst/>
          </a:prstGeom>
          <a:noFill/>
        </p:spPr>
        <p:txBody>
          <a:bodyPr wrap="square" lIns="91440" tIns="45720" rIns="91440" bIns="45720" anchor="t" anchorCtr="0">
            <a:normAutofit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（3）简述新世纪新阶段两岸关系和祖国统一大业的新进展。</a:t>
            </a:r>
            <a:endParaRPr lang="zh-CN" altLang="en-US" spc="15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9" name="矩形 18"/>
          <p:cNvSpPr/>
          <p:nvPr>
            <p:custDataLst>
              <p:tags r:id="rId14"/>
            </p:custDataLst>
          </p:nvPr>
        </p:nvSpPr>
        <p:spPr>
          <a:xfrm>
            <a:off x="3927336" y="4719457"/>
            <a:ext cx="72502" cy="896058"/>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Tree>
    <p:custDataLst>
      <p:tags r:id="rId15"/>
    </p:custData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本章结语</a:t>
            </a:r>
            <a:endParaRPr lang="zh-CN" altLang="en-US" sz="5445">
              <a:solidFill>
                <a:schemeClr val="accent1"/>
              </a:solidFill>
            </a:endParaRPr>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本章结语</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585071" y="167995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进入新世纪后，中国进入全面建设小康社会、加快推进社会主义现代化建设新的发展阶段。2002 年到 2012 年的十年，以胡锦涛同志为总书记的党中央团结带领全国各族人民，始终坚持以经济建设为中心，加快转变经济发展方式，推进经济体制改革向纵深发展；发展社会主义民主政治，建设社会主义政治文明；积极推进文化体制改革，推动社会主义文化大发展大繁荣；促进城乡和区域协调发展，加快以改善民生为重点的社会建设；推动建设资源节约型和环境友好型社会， 建设生态文明。中国还相继取得抗击非典的胜利以及成功应对 2008 年国际金融危机，战胜汶川地震、玉树地震等重大灾害，成功举办北京奥运会、上海世博会等重大盛会，成功在新的历史起点上坚持和发展了中国特色社会主义。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06</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a:xfrm>
            <a:off x="4825365" y="4558482"/>
            <a:ext cx="6243774" cy="922021"/>
          </a:xfrm>
        </p:spPr>
        <p:txBody>
          <a:bodyPr>
            <a:normAutofit fontScale="90000"/>
          </a:bodyPr>
          <a:lstStyle/>
          <a:p>
            <a:r>
              <a:rPr lang="zh-CN" altLang="en-US" sz="5445" spc="100" dirty="0">
                <a:ln w="3175">
                  <a:noFill/>
                  <a:prstDash val="dash"/>
                </a:ln>
                <a:solidFill>
                  <a:schemeClr val="dk1">
                    <a:lumMod val="75000"/>
                    <a:lumOff val="25000"/>
                  </a:schemeClr>
                </a:solidFill>
                <a:latin typeface="微软雅黑" panose="020B0503020204020204" charset="-122"/>
                <a:cs typeface="微软雅黑" panose="020B0503020204020204" charset="-122"/>
                <a:sym typeface="+mn-ea"/>
              </a:rPr>
              <a:t>第四章 中国特色社会主义进入新时代和实现中华民族伟大复兴的中国梦第六章
（2012—2017）</a:t>
            </a:r>
            <a:endParaRPr lang="zh-CN" altLang="en-US" sz="5445">
              <a:solidFill>
                <a:schemeClr val="accent1"/>
              </a:solidFill>
            </a:endParaRPr>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中国特色社会主义进入新时代</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949127" y="1977452"/>
            <a:ext cx="8270147"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共十八大以来，以习近平同志为核心的党中央，带领全国各族人民，以高度的责任感与历史使命感，锐意进取、开拓前行，提出了一系列新理念、新思想、新战略，推动党和国家事业取得了全方位、开创性成就，实现了深层次、根本性变革。坚持和发展中国特色社会主义，必须把握时代特点、直面时代课题，在体现时代性、把握规律性、富于创造性中不断展现蓬勃的生机活力。</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坚持和发展中国特色社会主义的总任务</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844582"/>
            <a:ext cx="8382634" cy="408272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坚持和发展中国特色社会主义的总任务，是实现社会主义现代化和中华民族伟大复兴，在全面建成小康社会的基础上，分两步走在本世纪中叶建成富强民主文明和谐美丽的社会主义现代化强国。这两步分别是：从 2020 年到 2035 年，在全面建成小康社会的
基础上，再奋斗 15 年，基本实现社会主义现代化；从 2035 年到本世纪中叶，在基本实
现现代化的基础上，再奋斗 15 年，把我国建成富强民主文明和谐美丽的社会主义现代化强国。</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统筹推进“五位一体”总体布局</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进入新时代，以习近平同志为核心的党中央总揽全局、科学决策，坚持统筹推进中国特色社会主义经济建设、政治建设、文化建设、社会建设、生态文明建设“五位一体” 总体布局，推动中国特色社会主义事业全面发展、全面进步。</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协调推进“四个全面”战略布局</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2994636" y="2265032"/>
            <a:ext cx="620272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2015 年 2 月，习近平总书记在省部级主要领导干部学习贯彻十八届四中全会精神全面推进依法治国专题研讨班开班式上的讲话中，明确将“四个全面”定位为“战略布局”。这是党在新时代把握我国发展新特征确定的治国理政新方略，抓住了党和国家事业发展中根本性、全局性、紧迫性的重大问题，擘画了推进改革开放和现代化建设的顶层设计，集中体现了党和国家事业长远发展的战略目标和举措。</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全面推进国防和军队的现代化</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2659832" y="2265033"/>
            <a:ext cx="6872335"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2012 年 11 月，党的十八届一中全会决定习近平为中央军事委员会主席。上任伊始， 习近平总书记从实现中华民族伟大复兴的中国梦的战略高度，敏锐把握世界新军事革命发展动向，统筹谋划新时代国防和军队现代化建设的一系列重大问题。</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中国特色大国外交</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949127" y="1977452"/>
            <a:ext cx="8270147"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2014 年 11 月，习近平总书记在中央外事工作会议上明确提出推进中国特色大国外交的战略思想。党中央全面推进中国特色大国外交，全方位外交布局深入展开：倡导构建人类命运共同体、实施共建“一带一路”倡议、发起创办亚洲基础设施投资银行、设立丝路基金、举办首届“一带一路”国际合作高峰论坛等多场多边会议，促进全球治理体系变革，塑造了中国外交独特风范，走出了一条中国特色大国外交新路，为实现中华民族伟大复兴的中国梦营造了良好的外部环境，为世界和平与发展作出了新的重大贡献。</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跨世纪发展战略和人民生活总体达到小康水平</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义精神文明建设和民主法制建设取得新进展，国防和军队建设迈出新的步伐。“九五”计划的完成，小康目标的基本实现，人民生活总体上实现了由温饱到小康的历史性跨越，是改革开放和社会主义现代化建设事业取得的伟大成就，是中华民族发展史上一个新的里程碑。</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实施案例</a:t>
            </a:r>
            <a:endParaRPr lang="zh-CN" altLang="en-US" sz="5445">
              <a:solidFill>
                <a:schemeClr val="accent1"/>
              </a:solidFill>
            </a:endParaRPr>
          </a:p>
        </p:txBody>
      </p:sp>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展馆实践教学：国家博物馆《复兴之路》主题展览</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772597" y="-127573"/>
            <a:ext cx="8270147"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同心共筑中国梦。</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11"/>
            </p:custDataLst>
          </p:nvPr>
        </p:nvPicPr>
        <p:blipFill>
          <a:blip r:embed="rId12"/>
          <a:stretch>
            <a:fillRect/>
          </a:stretch>
        </p:blipFill>
        <p:spPr>
          <a:xfrm>
            <a:off x="2707005" y="2019935"/>
            <a:ext cx="7019925" cy="4133850"/>
          </a:xfrm>
          <a:prstGeom prst="rect">
            <a:avLst/>
          </a:prstGeom>
        </p:spPr>
      </p:pic>
    </p:spTree>
    <p:custDataLst>
      <p:tags r:id="rId13"/>
    </p:custData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走访湖南十八洞村，感受脱贫攻坚巨大成就</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335" y="-12"/>
            <a:ext cx="642593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从十八洞村的变化看中国脱贫攻坚的巨大成就。</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3133725" y="2113915"/>
            <a:ext cx="5924550" cy="4010025"/>
          </a:xfrm>
          <a:prstGeom prst="rect">
            <a:avLst/>
          </a:prstGeom>
        </p:spPr>
      </p:pic>
    </p:spTree>
    <p:custDataLst>
      <p:tags r:id="rId8"/>
    </p:custData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课堂讨论：沙漠变绿洲——塞罕坝的绿色传奇</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960890" y="-12"/>
            <a:ext cx="642593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弘扬塞罕坝精神，持之以恒推进生态文明建设。</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1562100" y="1789430"/>
            <a:ext cx="9067800" cy="4886325"/>
          </a:xfrm>
          <a:prstGeom prst="rect">
            <a:avLst/>
          </a:prstGeom>
        </p:spPr>
      </p:pic>
    </p:spTree>
    <p:custDataLst>
      <p:tags r:id="rId8"/>
    </p:custData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观看《永远在路上》专题片</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731304"/>
            <a:ext cx="8382634" cy="430927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反腐倡廉永远在路上。</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《永远在路上》专题片反映了中共十八大以来，以习近平同志为核心的党中央把全面</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从严治党提升到“四个全面”战略布局高度，正风肃纪，锲而不舍纠“四风”，赢得党心</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民心；反腐惩恶，整治群众身边的腐败问题，厚植党执政的政治基础，着力构建不敢腐、</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不能腐、不想腐的体制机制，使不敢腐的震慑作用得到发挥，不能腐、不想腐的效应初步</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显现，反腐败斗争压倒性态势正在形成。</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拓展思考</a:t>
            </a:r>
            <a:endParaRPr lang="zh-CN" altLang="en-US" sz="5445">
              <a:solidFill>
                <a:schemeClr val="accent1"/>
              </a:solidFill>
            </a:endParaRPr>
          </a:p>
        </p:txBody>
      </p:sp>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矩形 3"/>
          <p:cNvSpPr/>
          <p:nvPr>
            <p:custDataLst>
              <p:tags r:id="rId5"/>
            </p:custDataLst>
          </p:nvPr>
        </p:nvSpPr>
        <p:spPr>
          <a:xfrm>
            <a:off x="1303020" y="3827387"/>
            <a:ext cx="143770" cy="12187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6"/>
            </p:custDataLst>
          </p:nvPr>
        </p:nvSpPr>
        <p:spPr>
          <a:xfrm>
            <a:off x="1537242" y="3827387"/>
            <a:ext cx="9351738" cy="1218716"/>
          </a:xfrm>
          <a:custGeom>
            <a:avLst/>
            <a:gdLst>
              <a:gd name="connsiteX0" fmla="*/ 0 w 4795043"/>
              <a:gd name="connsiteY0" fmla="*/ 0 h 576263"/>
              <a:gd name="connsiteX1" fmla="*/ 4795043 w 4795043"/>
              <a:gd name="connsiteY1" fmla="*/ 0 h 576263"/>
              <a:gd name="connsiteX2" fmla="*/ 4795043 w 4795043"/>
              <a:gd name="connsiteY2" fmla="*/ 2 h 576263"/>
              <a:gd name="connsiteX3" fmla="*/ 4661694 w 4795043"/>
              <a:gd name="connsiteY3" fmla="*/ 288131 h 576263"/>
              <a:gd name="connsiteX4" fmla="*/ 4795043 w 4795043"/>
              <a:gd name="connsiteY4" fmla="*/ 576260 h 576263"/>
              <a:gd name="connsiteX5" fmla="*/ 4795043 w 4795043"/>
              <a:gd name="connsiteY5" fmla="*/ 576263 h 576263"/>
              <a:gd name="connsiteX6" fmla="*/ 0 w 4795043"/>
              <a:gd name="connsiteY6" fmla="*/ 576263 h 57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5043" h="576263">
                <a:moveTo>
                  <a:pt x="0" y="0"/>
                </a:moveTo>
                <a:lnTo>
                  <a:pt x="4795043" y="0"/>
                </a:lnTo>
                <a:lnTo>
                  <a:pt x="4795043" y="2"/>
                </a:lnTo>
                <a:lnTo>
                  <a:pt x="4661694" y="288131"/>
                </a:lnTo>
                <a:lnTo>
                  <a:pt x="4795043" y="576260"/>
                </a:lnTo>
                <a:lnTo>
                  <a:pt x="4795043" y="576263"/>
                </a:lnTo>
                <a:lnTo>
                  <a:pt x="0" y="57626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latin typeface="微软雅黑" panose="020B0503020204020204" charset="-122"/>
              <a:ea typeface="微软雅黑" panose="020B0503020204020204" charset="-122"/>
            </a:endParaRPr>
          </a:p>
        </p:txBody>
      </p:sp>
      <p:sp>
        <p:nvSpPr>
          <p:cNvPr id="7" name="TextBox 21"/>
          <p:cNvSpPr txBox="1"/>
          <p:nvPr>
            <p:custDataLst>
              <p:tags r:id="rId7"/>
            </p:custDataLst>
          </p:nvPr>
        </p:nvSpPr>
        <p:spPr>
          <a:xfrm flipH="1">
            <a:off x="1865724" y="3927360"/>
            <a:ext cx="8362484" cy="1017818"/>
          </a:xfrm>
          <a:prstGeom prst="rect">
            <a:avLst/>
          </a:prstGeom>
          <a:noFill/>
        </p:spPr>
        <p:txBody>
          <a:bodyPr wrap="square" rtlCol="0" anchor="ctr">
            <a:normAutofit/>
          </a:bodyPr>
          <a:p>
            <a:pPr algn="l">
              <a:lnSpc>
                <a:spcPct val="130000"/>
              </a:lnSpc>
            </a:pPr>
            <a:r>
              <a:rPr lang="zh-CN" altLang="en-US" sz="2000" spc="150" dirty="0">
                <a:solidFill>
                  <a:schemeClr val="lt1"/>
                </a:solidFill>
                <a:uFillTx/>
                <a:latin typeface="微软雅黑" panose="020B0503020204020204" charset="-122"/>
                <a:ea typeface="微软雅黑" panose="020B0503020204020204" charset="-122"/>
                <a:cs typeface="微软雅黑" panose="020B0503020204020204" charset="-122"/>
              </a:rPr>
              <a:t>（3）为什么说实现伟大梦想必须进行伟大斗争、建设伟大工程、推进伟大事业？</a:t>
            </a:r>
            <a:endParaRPr lang="zh-CN" altLang="en-US" sz="20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8"/>
            </p:custDataLst>
          </p:nvPr>
        </p:nvSpPr>
        <p:spPr>
          <a:xfrm>
            <a:off x="1303020" y="5235575"/>
            <a:ext cx="143770" cy="12187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 name="任意多边形: 形状 17"/>
          <p:cNvSpPr/>
          <p:nvPr>
            <p:custDataLst>
              <p:tags r:id="rId9"/>
            </p:custDataLst>
          </p:nvPr>
        </p:nvSpPr>
        <p:spPr>
          <a:xfrm>
            <a:off x="1537242" y="5235575"/>
            <a:ext cx="9351738" cy="1218716"/>
          </a:xfrm>
          <a:custGeom>
            <a:avLst/>
            <a:gdLst>
              <a:gd name="connsiteX0" fmla="*/ 0 w 4795043"/>
              <a:gd name="connsiteY0" fmla="*/ 0 h 576263"/>
              <a:gd name="connsiteX1" fmla="*/ 4795043 w 4795043"/>
              <a:gd name="connsiteY1" fmla="*/ 0 h 576263"/>
              <a:gd name="connsiteX2" fmla="*/ 4795043 w 4795043"/>
              <a:gd name="connsiteY2" fmla="*/ 2 h 576263"/>
              <a:gd name="connsiteX3" fmla="*/ 4661694 w 4795043"/>
              <a:gd name="connsiteY3" fmla="*/ 288131 h 576263"/>
              <a:gd name="connsiteX4" fmla="*/ 4795043 w 4795043"/>
              <a:gd name="connsiteY4" fmla="*/ 576260 h 576263"/>
              <a:gd name="connsiteX5" fmla="*/ 4795043 w 4795043"/>
              <a:gd name="connsiteY5" fmla="*/ 576263 h 576263"/>
              <a:gd name="connsiteX6" fmla="*/ 0 w 4795043"/>
              <a:gd name="connsiteY6" fmla="*/ 576263 h 57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5043" h="576263">
                <a:moveTo>
                  <a:pt x="0" y="0"/>
                </a:moveTo>
                <a:lnTo>
                  <a:pt x="4795043" y="0"/>
                </a:lnTo>
                <a:lnTo>
                  <a:pt x="4795043" y="2"/>
                </a:lnTo>
                <a:lnTo>
                  <a:pt x="4661694" y="288131"/>
                </a:lnTo>
                <a:lnTo>
                  <a:pt x="4795043" y="576260"/>
                </a:lnTo>
                <a:lnTo>
                  <a:pt x="4795043" y="576263"/>
                </a:lnTo>
                <a:lnTo>
                  <a:pt x="0" y="57626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latin typeface="微软雅黑" panose="020B0503020204020204" charset="-122"/>
              <a:ea typeface="微软雅黑" panose="020B0503020204020204" charset="-122"/>
            </a:endParaRPr>
          </a:p>
        </p:txBody>
      </p:sp>
      <p:sp>
        <p:nvSpPr>
          <p:cNvPr id="16" name="TextBox 21"/>
          <p:cNvSpPr txBox="1"/>
          <p:nvPr>
            <p:custDataLst>
              <p:tags r:id="rId10"/>
            </p:custDataLst>
          </p:nvPr>
        </p:nvSpPr>
        <p:spPr>
          <a:xfrm flipH="1">
            <a:off x="1865724" y="5335548"/>
            <a:ext cx="8362484" cy="1017818"/>
          </a:xfrm>
          <a:prstGeom prst="rect">
            <a:avLst/>
          </a:prstGeom>
          <a:noFill/>
        </p:spPr>
        <p:txBody>
          <a:bodyPr wrap="square" rtlCol="0" anchor="ctr">
            <a:normAutofit/>
          </a:bodyPr>
          <a:p>
            <a:pPr>
              <a:lnSpc>
                <a:spcPct val="130000"/>
              </a:lnSpc>
            </a:pPr>
            <a:r>
              <a:rPr lang="zh-CN" altLang="en-US" sz="2000" spc="150" dirty="0">
                <a:solidFill>
                  <a:schemeClr val="lt1"/>
                </a:solidFill>
                <a:uFillTx/>
                <a:latin typeface="微软雅黑" panose="020B0503020204020204" charset="-122"/>
                <a:ea typeface="微软雅黑" panose="020B0503020204020204" charset="-122"/>
                <a:cs typeface="微软雅黑" panose="020B0503020204020204" charset="-122"/>
              </a:rPr>
              <a:t>（4）为什么说“中国已经走出了社会主义初级阶段”“中国已经不是发展中国家”等观点是错误的？</a:t>
            </a:r>
            <a:endParaRPr lang="zh-CN" altLang="en-US" sz="20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43" name="矩形 42"/>
          <p:cNvSpPr/>
          <p:nvPr>
            <p:custDataLst>
              <p:tags r:id="rId11"/>
            </p:custDataLst>
          </p:nvPr>
        </p:nvSpPr>
        <p:spPr>
          <a:xfrm>
            <a:off x="1303020" y="2419199"/>
            <a:ext cx="143770" cy="12187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4" name="任意多边形: 形状 43"/>
          <p:cNvSpPr/>
          <p:nvPr>
            <p:custDataLst>
              <p:tags r:id="rId12"/>
            </p:custDataLst>
          </p:nvPr>
        </p:nvSpPr>
        <p:spPr>
          <a:xfrm>
            <a:off x="1537242" y="2418564"/>
            <a:ext cx="9351738" cy="1218716"/>
          </a:xfrm>
          <a:custGeom>
            <a:avLst/>
            <a:gdLst>
              <a:gd name="connsiteX0" fmla="*/ 0 w 4795043"/>
              <a:gd name="connsiteY0" fmla="*/ 0 h 576263"/>
              <a:gd name="connsiteX1" fmla="*/ 4795043 w 4795043"/>
              <a:gd name="connsiteY1" fmla="*/ 0 h 576263"/>
              <a:gd name="connsiteX2" fmla="*/ 4795043 w 4795043"/>
              <a:gd name="connsiteY2" fmla="*/ 2 h 576263"/>
              <a:gd name="connsiteX3" fmla="*/ 4661694 w 4795043"/>
              <a:gd name="connsiteY3" fmla="*/ 288131 h 576263"/>
              <a:gd name="connsiteX4" fmla="*/ 4795043 w 4795043"/>
              <a:gd name="connsiteY4" fmla="*/ 576260 h 576263"/>
              <a:gd name="connsiteX5" fmla="*/ 4795043 w 4795043"/>
              <a:gd name="connsiteY5" fmla="*/ 576263 h 576263"/>
              <a:gd name="connsiteX6" fmla="*/ 0 w 4795043"/>
              <a:gd name="connsiteY6" fmla="*/ 576263 h 57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5043" h="576263">
                <a:moveTo>
                  <a:pt x="0" y="0"/>
                </a:moveTo>
                <a:lnTo>
                  <a:pt x="4795043" y="0"/>
                </a:lnTo>
                <a:lnTo>
                  <a:pt x="4795043" y="2"/>
                </a:lnTo>
                <a:lnTo>
                  <a:pt x="4661694" y="288131"/>
                </a:lnTo>
                <a:lnTo>
                  <a:pt x="4795043" y="576260"/>
                </a:lnTo>
                <a:lnTo>
                  <a:pt x="4795043" y="576263"/>
                </a:lnTo>
                <a:lnTo>
                  <a:pt x="0" y="5762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latin typeface="微软雅黑" panose="020B0503020204020204" charset="-122"/>
              <a:ea typeface="微软雅黑" panose="020B0503020204020204" charset="-122"/>
            </a:endParaRPr>
          </a:p>
        </p:txBody>
      </p:sp>
      <p:sp>
        <p:nvSpPr>
          <p:cNvPr id="42" name="TextBox 21"/>
          <p:cNvSpPr txBox="1"/>
          <p:nvPr>
            <p:custDataLst>
              <p:tags r:id="rId13"/>
            </p:custDataLst>
          </p:nvPr>
        </p:nvSpPr>
        <p:spPr>
          <a:xfrm flipH="1">
            <a:off x="1797779" y="1002157"/>
            <a:ext cx="8362484" cy="1017818"/>
          </a:xfrm>
          <a:prstGeom prst="rect">
            <a:avLst/>
          </a:prstGeom>
          <a:noFill/>
        </p:spPr>
        <p:txBody>
          <a:bodyPr wrap="square" rtlCol="0" anchor="ctr">
            <a:normAutofit/>
          </a:bodyPr>
          <a:p>
            <a:pPr>
              <a:lnSpc>
                <a:spcPct val="130000"/>
              </a:lnSpc>
            </a:pPr>
            <a:r>
              <a:rPr lang="zh-CN" altLang="en-US" sz="2000" spc="150" dirty="0">
                <a:solidFill>
                  <a:schemeClr val="lt1"/>
                </a:solidFill>
                <a:uFillTx/>
                <a:latin typeface="微软雅黑" panose="020B0503020204020204" charset="-122"/>
                <a:ea typeface="微软雅黑" panose="020B0503020204020204" charset="-122"/>
                <a:cs typeface="微软雅黑" panose="020B0503020204020204" charset="-122"/>
              </a:rPr>
              <a:t>（2）如何准确把握中国共产党的领导是中国特色社会主义最本质的特征？</a:t>
            </a:r>
            <a:endParaRPr lang="zh-CN" altLang="en-US" sz="20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14"/>
            </p:custDataLst>
          </p:nvPr>
        </p:nvSpPr>
        <p:spPr>
          <a:xfrm>
            <a:off x="1430020" y="1995654"/>
            <a:ext cx="143770" cy="12187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任意多边形: 形状 43"/>
          <p:cNvSpPr/>
          <p:nvPr>
            <p:custDataLst>
              <p:tags r:id="rId15"/>
            </p:custDataLst>
          </p:nvPr>
        </p:nvSpPr>
        <p:spPr>
          <a:xfrm>
            <a:off x="1302927" y="926314"/>
            <a:ext cx="9351738" cy="1218716"/>
          </a:xfrm>
          <a:custGeom>
            <a:avLst/>
            <a:gdLst>
              <a:gd name="connsiteX0" fmla="*/ 0 w 4795043"/>
              <a:gd name="connsiteY0" fmla="*/ 0 h 576263"/>
              <a:gd name="connsiteX1" fmla="*/ 4795043 w 4795043"/>
              <a:gd name="connsiteY1" fmla="*/ 0 h 576263"/>
              <a:gd name="connsiteX2" fmla="*/ 4795043 w 4795043"/>
              <a:gd name="connsiteY2" fmla="*/ 2 h 576263"/>
              <a:gd name="connsiteX3" fmla="*/ 4661694 w 4795043"/>
              <a:gd name="connsiteY3" fmla="*/ 288131 h 576263"/>
              <a:gd name="connsiteX4" fmla="*/ 4795043 w 4795043"/>
              <a:gd name="connsiteY4" fmla="*/ 576260 h 576263"/>
              <a:gd name="connsiteX5" fmla="*/ 4795043 w 4795043"/>
              <a:gd name="connsiteY5" fmla="*/ 576263 h 576263"/>
              <a:gd name="connsiteX6" fmla="*/ 0 w 4795043"/>
              <a:gd name="connsiteY6" fmla="*/ 576263 h 57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5043" h="576263">
                <a:moveTo>
                  <a:pt x="0" y="0"/>
                </a:moveTo>
                <a:lnTo>
                  <a:pt x="4795043" y="0"/>
                </a:lnTo>
                <a:lnTo>
                  <a:pt x="4795043" y="2"/>
                </a:lnTo>
                <a:lnTo>
                  <a:pt x="4661694" y="288131"/>
                </a:lnTo>
                <a:lnTo>
                  <a:pt x="4795043" y="576260"/>
                </a:lnTo>
                <a:lnTo>
                  <a:pt x="4795043" y="576263"/>
                </a:lnTo>
                <a:lnTo>
                  <a:pt x="0" y="5762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lang="zh-CN" altLang="en-US" spc="150" dirty="0">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spc="150" dirty="0">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r>
              <a:rPr lang="zh-CN" altLang="en-US" spc="150" dirty="0">
                <a:uFillTx/>
                <a:latin typeface="微软雅黑" panose="020B0503020204020204" charset="-122"/>
                <a:ea typeface="微软雅黑" panose="020B0503020204020204" charset="-122"/>
                <a:cs typeface="微软雅黑" panose="020B0503020204020204" charset="-122"/>
                <a:sym typeface="微软雅黑" panose="020B0503020204020204" charset="-122"/>
              </a:rPr>
              <a:t>）中国特色社会主义进入了新时代，新时代“新”在哪里？</a:t>
            </a:r>
            <a:endParaRPr lang="zh-CN" altLang="en-US" spc="150" dirty="0">
              <a:solidFill>
                <a:schemeClr val="dk1"/>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extBox 21"/>
          <p:cNvSpPr txBox="1"/>
          <p:nvPr>
            <p:custDataLst>
              <p:tags r:id="rId16"/>
            </p:custDataLst>
          </p:nvPr>
        </p:nvSpPr>
        <p:spPr>
          <a:xfrm flipH="1">
            <a:off x="1992724" y="2477262"/>
            <a:ext cx="8362484" cy="1017818"/>
          </a:xfrm>
          <a:prstGeom prst="rect">
            <a:avLst/>
          </a:prstGeom>
          <a:noFill/>
        </p:spPr>
        <p:txBody>
          <a:bodyPr wrap="square" rtlCol="0" anchor="ctr">
            <a:normAutofit/>
          </a:bodyPr>
          <a:p>
            <a:pPr>
              <a:lnSpc>
                <a:spcPct val="130000"/>
              </a:lnSpc>
            </a:pPr>
            <a:r>
              <a:rPr lang="zh-CN" altLang="en-US" sz="2000" spc="150" dirty="0">
                <a:solidFill>
                  <a:schemeClr val="lt1"/>
                </a:solidFill>
                <a:uFillTx/>
                <a:latin typeface="微软雅黑" panose="020B0503020204020204" charset="-122"/>
                <a:ea typeface="微软雅黑" panose="020B0503020204020204" charset="-122"/>
                <a:cs typeface="微软雅黑" panose="020B0503020204020204" charset="-122"/>
              </a:rPr>
              <a:t>（2）如何准确把握中国共产党的领导是中国特色社会主义最本质的特征？</a:t>
            </a:r>
            <a:endParaRPr lang="zh-CN" altLang="en-US" sz="2000" spc="150" dirty="0">
              <a:solidFill>
                <a:schemeClr val="lt1"/>
              </a:solidFill>
              <a:uFillTx/>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本章结语</a:t>
            </a:r>
            <a:endParaRPr lang="zh-CN" altLang="en-US" sz="5445">
              <a:solidFill>
                <a:schemeClr val="accent1"/>
              </a:solidFill>
            </a:endParaRPr>
          </a:p>
        </p:txBody>
      </p:sp>
    </p:spTree>
    <p:custDataLst>
      <p:tags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本章结语</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为了实现中华民族伟大复兴，中国共产党团结带领中国人民，自信自强、守正创新，统揽伟大斗争、伟大工程、伟大事业、伟大梦想，创造了新时代中国特色社会主义的伟大成就。中共十八大以来，中国特色社会主义进入新时代，我们坚持和加强党的全面领导，统筹推进“五位一体”总体布局、协调推进“四个全面”战略布局，坚持和完善中国特色社会主义制度、推进国家治理体系和治理能力现代化，坚持依规治党、形成比较完善的党内法规体系，战胜一系列重大风险挑战，实现第一个百年奋斗目标，明确实现第二个百年奋斗目标的战略安排，党和国家事业取得历史性成就、发生历史性变革，为实现中华民族伟大复兴提供了更为完善的制度保证、更为坚实的物质基础、更为主动的精神力量。中国共产党和中国人民以英勇顽强的奋斗向世界庄严宣告，中华民族迎来了从站起来、富起来到强起来的伟大飞跃，实现中华民族伟大复兴进入了不可逆转的历史进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en-US" altLang="zh-CN">
                <a:solidFill>
                  <a:schemeClr val="accent1"/>
                </a:solidFill>
              </a:rPr>
              <a:t>谢谢</a:t>
            </a:r>
            <a:endParaRPr lang="en-US" altLang="zh-CN">
              <a:solidFill>
                <a:schemeClr val="accent1"/>
              </a:solidFill>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推进政治文明建设和先进文化建设</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584970" y="1723378"/>
            <a:ext cx="731874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党的十三届四中全会以后，当代中国的政治发展进入了新的历史阶段，中国稳步推进政治体制改革和社会主义民主政治建设，加快了依法治国、建立社会主义法治国家的进程。江泽民在中共十四大上强调，加强立法工作是“建立社会主义市场经济体制的迫切要求”。</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8046720" y="1723390"/>
            <a:ext cx="3524250" cy="4133850"/>
          </a:xfrm>
          <a:prstGeom prst="rect">
            <a:avLst/>
          </a:prstGeom>
        </p:spPr>
      </p:pic>
    </p:spTree>
    <p:custDataLst>
      <p:tags r:id="rId8"/>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祖国统一与中国特色军事变革</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585071" y="18374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国两制”科学构想的提出与付诸实践，开创了截然不同于历史上和当代世界其他曾经处于和正处于分裂或分治状态的民族国家实现国家统一之新道路、新模式，它创造性地吸收和借鉴了中国历史上和中国传统文化中实现国家统一、民族团结的一切积极思想营养，创造性地吸收和借鉴了世界历史上和当代世界各国实现国家统一、民族团结的一切积极思想营养，充分显现了中国特色社会主义的制度优势和深远影响力。以和平统一的方式、以“一国两制”的方式实现和维护国家统一、民族团结，符合当代世界和平、发展、合作的时代主题和经济全球化、政治多极化、文化多样化的时代潮流，符合中国人民的核心利益、根本利益、长远利益和世界人民的共同利益，是社会主义新中国在政治文明方面的伟大创举，是社会主义新中国对于人类和平和正义事业的伟大贡献。</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开拓外交工作新局面</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950571" y="1950707"/>
            <a:ext cx="620272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2001 年，中国加入世贸组织后，以更为积极主动的态度和负责任的大国立场参加到各种国际政治经济文化活动中，多边外交、首脑外交更加活跃，建立公正合理的国际政治经济新秩序的相关政策主张得到越来越多国家的响应，“走出去”的开放战略成效显著。这一切都说明，当代中国的综合国力大为加强、国际地位大为提高和国际环境大为改善。</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7858125" y="2403475"/>
            <a:ext cx="3524250" cy="2181225"/>
          </a:xfrm>
          <a:prstGeom prst="rect">
            <a:avLst/>
          </a:prstGeom>
        </p:spPr>
      </p:pic>
    </p:spTree>
    <p:custDataLst>
      <p:tags r:id="rId8"/>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推进党的建设新的伟大工程</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确立和发展社会主义市场经济体制的过程中，中共中央确立邓小平理论作为党的指导思想，提出“三个代表”重要思想，采取一系列重大措施加强和改进党的建设，提出党的建设总目标和总任务，加强党的执政能力建设和党的作风建设，增强和扩大党执政的阶级基础以及群众基础，成功地把党的建设新的伟大工程推向 21 世纪。</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5445">
                <a:solidFill>
                  <a:schemeClr val="accent1"/>
                </a:solidFill>
              </a:rPr>
              <a:t>实践案例</a:t>
            </a:r>
            <a:endParaRPr lang="zh-CN" altLang="en-US" sz="5445">
              <a:solidFill>
                <a:schemeClr val="accent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131.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3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6&quot;,&quot;maxSize&quot;:{&quot;size1&quot;:20},&quot;minSize&quot;:{&quot;size1&quot;:11.2},&quot;normalSize&quot;:{&quot;size1&quot;:11.2},&quot;subLayout&quot;:[{&quot;id&quot;:&quot;2023-10-08T14:21:56&quot;,&quot;margin&quot;:{&quot;bottom&quot;:0.025999998673796654,&quot;left&quot;:1.2699999809265137,&quot;right&quot;:1.2699999809265137,&quot;top&quot;:0.4230000376701355},&quot;type&quot;:0},{&quot;id&quot;:&quot;2023-10-08T14:21: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4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6&quot;,&quot;maxSize&quot;:{&quot;size1&quot;:20},&quot;minSize&quot;:{&quot;size1&quot;:11.2},&quot;normalSize&quot;:{&quot;size1&quot;:11.2},&quot;subLayout&quot;:[{&quot;id&quot;:&quot;2023-10-08T14:21:56&quot;,&quot;margin&quot;:{&quot;bottom&quot;:0.025999998673796654,&quot;left&quot;:1.2699999809265137,&quot;right&quot;:1.2699999809265137,&quot;top&quot;:0.4230000376701355},&quot;type&quot;:0},{&quot;id&quot;:&quot;2023-10-08T14:21: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4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5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5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5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5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5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6&quot;,&quot;maxSize&quot;:{&quot;size1&quot;:20},&quot;minSize&quot;:{&quot;size1&quot;:11.2},&quot;normalSize&quot;:{&quot;size1&quot;:11.2},&quot;subLayout&quot;:[{&quot;id&quot;:&quot;2023-10-08T14:21:56&quot;,&quot;margin&quot;:{&quot;bottom&quot;:0.025999998673796654,&quot;left&quot;:1.2699999809265137,&quot;right&quot;:1.2699999809265137,&quot;top&quot;:0.4230000376701355},&quot;type&quot;:0},{&quot;id&quot;:&quot;2023-10-08T14:21: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5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6&quot;,&quot;maxSize&quot;:{&quot;size1&quot;:20},&quot;minSize&quot;:{&quot;size1&quot;:11.2},&quot;normalSize&quot;:{&quot;size1&quot;:11.2},&quot;subLayout&quot;:[{&quot;id&quot;:&quot;2023-10-08T14:21:56&quot;,&quot;margin&quot;:{&quot;bottom&quot;:0.025999998673796654,&quot;left&quot;:1.2699999809265137,&quot;right&quot;:1.2699999809265137,&quot;top&quot;:0.4230000376701355},&quot;type&quot;:0},{&quot;id&quot;:&quot;2023-10-08T14:21: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6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6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6&quot;,&quot;maxSize&quot;:{&quot;size1&quot;:20},&quot;minSize&quot;:{&quot;size1&quot;:11.2},&quot;normalSize&quot;:{&quot;size1&quot;:11.2},&quot;subLayout&quot;:[{&quot;id&quot;:&quot;2023-10-08T14:21:56&quot;,&quot;margin&quot;:{&quot;bottom&quot;:0.025999998673796654,&quot;left&quot;:1.2699999809265137,&quot;right&quot;:1.2699999809265137,&quot;top&quot;:0.4230000376701355},&quot;type&quot;:0},{&quot;id&quot;:&quot;2023-10-08T14:21: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7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6&quot;,&quot;maxSize&quot;:{&quot;size1&quot;:20},&quot;minSize&quot;:{&quot;size1&quot;:11.2},&quot;normalSize&quot;:{&quot;size1&quot;:11.2},&quot;subLayout&quot;:[{&quot;id&quot;:&quot;2023-10-08T14:21:56&quot;,&quot;margin&quot;:{&quot;bottom&quot;:0.025999998673796654,&quot;left&quot;:1.2699999809265137,&quot;right&quot;:1.2699999809265137,&quot;top&quot;:0.4230000376701355},&quot;type&quot;:0},{&quot;id&quot;:&quot;2023-10-08T14:21: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7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8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8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8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8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8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8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6&quot;,&quot;maxSize&quot;:{&quot;size1&quot;:20},&quot;minSize&quot;:{&quot;size1&quot;:11.2},&quot;normalSize&quot;:{&quot;size1&quot;:11.2},&quot;subLayout&quot;:[{&quot;id&quot;:&quot;2023-10-08T14:21:56&quot;,&quot;margin&quot;:{&quot;bottom&quot;:0.025999998673796654,&quot;left&quot;:1.2699999809265137,&quot;right&quot;:1.2699999809265137,&quot;top&quot;:0.4230000376701355},&quot;type&quot;:0},{&quot;id&quot;:&quot;2023-10-08T14:21:5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8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188.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9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0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0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0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1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1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1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1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2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2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2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2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227.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3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60804_4*m_h_i*1_5_3"/>
  <p:tag name="KSO_WM_TEMPLATE_CATEGORY" val="diagram"/>
  <p:tag name="KSO_WM_TEMPLATE_INDEX" val="20160804"/>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0804_4*m_h_i*1_1_3"/>
  <p:tag name="KSO_WM_TEMPLATE_CATEGORY" val="diagram"/>
  <p:tag name="KSO_WM_TEMPLATE_INDEX" val="20160804"/>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0804_4*m_h_i*1_2_3"/>
  <p:tag name="KSO_WM_TEMPLATE_CATEGORY" val="diagram"/>
  <p:tag name="KSO_WM_TEMPLATE_INDEX" val="20160804"/>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0804_4*m_h_i*1_3_2"/>
  <p:tag name="KSO_WM_TEMPLATE_CATEGORY" val="diagram"/>
  <p:tag name="KSO_WM_TEMPLATE_INDEX" val="20160804"/>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60804_4*m_h_i*1_4_2"/>
  <p:tag name="KSO_WM_TEMPLATE_CATEGORY" val="diagram"/>
  <p:tag name="KSO_WM_TEMPLATE_INDEX" val="20160804"/>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8"/>
  <p:tag name="KSO_WM_UNIT_ID" val="diagram20160804_4*m_i*1_8"/>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20160804_4*m_h_i*1_1_2"/>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160804_4*m_h_i*1_2_2"/>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20160804_4*m_h_i*1_5_2"/>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3"/>
  <p:tag name="KSO_WM_UNIT_ID" val="diagram20160804_4*m_h_i*1_4_3"/>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3"/>
  <p:tag name="KSO_WM_UNIT_ID" val="diagram20160804_4*m_h_i*1_3_3"/>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9"/>
  <p:tag name="KSO_WM_UNIT_ID" val="diagram20160804_4*m_i*1_9"/>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0"/>
  <p:tag name="KSO_WM_UNIT_ID" val="diagram20160804_4*m_i*1_10"/>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1"/>
  <p:tag name="KSO_WM_UNIT_ID" val="diagram20160804_4*m_i*1_11"/>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2"/>
  <p:tag name="KSO_WM_UNIT_ID" val="diagram20160804_4*m_i*1_12"/>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3"/>
  <p:tag name="KSO_WM_UNIT_ID" val="diagram20160804_4*m_i*1_13"/>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4"/>
  <p:tag name="KSO_WM_UNIT_ID" val="diagram20160804_4*m_i*1_14"/>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0804_4*m_i*1_1"/>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5"/>
  <p:tag name="KSO_WM_UNIT_ID" val="diagram20160804_4*m_i*1_15"/>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6"/>
  <p:tag name="KSO_WM_UNIT_ID" val="diagram20160804_4*m_i*1_16"/>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60804_4*m_i*1_2"/>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60804_4*m_i*1_3"/>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160804_4*m_i*1_4"/>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160804_4*m_i*1_5"/>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160804_4*m_i*1_6"/>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20160804_4*m_i*1_7"/>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0804_4*m_h_f*1_1_1"/>
  <p:tag name="KSO_WM_TEMPLATE_CATEGORY" val="diagram"/>
  <p:tag name="KSO_WM_TEMPLATE_INDEX" val="2016080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25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0804_4*m_h_f*1_2_1"/>
  <p:tag name="KSO_WM_TEMPLATE_CATEGORY" val="diagram"/>
  <p:tag name="KSO_WM_TEMPLATE_INDEX" val="2016080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0804_4*m_h_f*1_3_1"/>
  <p:tag name="KSO_WM_TEMPLATE_CATEGORY" val="diagram"/>
  <p:tag name="KSO_WM_TEMPLATE_INDEX" val="2016080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26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60804_4*m_h_f*1_4_1"/>
  <p:tag name="KSO_WM_TEMPLATE_CATEGORY" val="diagram"/>
  <p:tag name="KSO_WM_TEMPLATE_INDEX" val="2016080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26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60804_4*m_h_f*1_5_1"/>
  <p:tag name="KSO_WM_TEMPLATE_CATEGORY" val="diagram"/>
  <p:tag name="KSO_WM_TEMPLATE_INDEX" val="2016080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160804_4*m_h_i*1_1_1"/>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160804_4*m_h_i*1_2_1"/>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160804_4*m_h_i*1_3_1"/>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160804_4*m_h_i*1_4_1"/>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160804_4*m_h_i*1_5_1"/>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Lst>
</file>

<file path=ppt/tags/tag26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7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7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7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27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277.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8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8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8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8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8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8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8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9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9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9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9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9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9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9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0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0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0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0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0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1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1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2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2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2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2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2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2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2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3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3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3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3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3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3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3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3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3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4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5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5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5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5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5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6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6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6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6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6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6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7&quot;,&quot;maxSize&quot;:{&quot;size1&quot;:20},&quot;minSize&quot;:{&quot;size1&quot;:11.2},&quot;normalSize&quot;:{&quot;size1&quot;:11.2},&quot;subLayout&quot;:[{&quot;id&quot;:&quot;2023-10-08T14:21:57&quot;,&quot;margin&quot;:{&quot;bottom&quot;:0.025999998673796654,&quot;left&quot;:1.2699999809265137,&quot;right&quot;:1.2699999809265137,&quot;top&quot;:0.4230000376701355},&quot;type&quot;:0},{&quot;id&quot;:&quot;2023-10-08T14:21:5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7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7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7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7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7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8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385.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38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441_2*m_i*1_1"/>
  <p:tag name="KSO_WM_TEMPLATE_CATEGORY" val="diagram"/>
  <p:tag name="KSO_WM_TEMPLATE_INDEX" val="20199441"/>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199441_2*m_h_i*1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9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441_2*m_h_f*1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441_2*m_h_i*1_1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199441_2*m_h_i*1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9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441_2*m_h_f*1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441_2*m_h_i*1_2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199441_2*m_h_i*1_3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9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441_2*m_h_f*1_3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441_2*m_h_i*1_3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0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402.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0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0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0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0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411.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1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1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1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1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1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2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2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2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2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2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2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3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3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3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3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3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4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4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4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4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4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5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5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6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6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6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6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6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6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6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469.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7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7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7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7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8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9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50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50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50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50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5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50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50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508.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51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6831_2*l_h_i*1_2_1"/>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6831_2*l_h_i*1_2_2"/>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15.xml><?xml version="1.0" encoding="utf-8"?>
<p:tagLst xmlns:p="http://schemas.openxmlformats.org/presentationml/2006/main">
  <p:tag name="KSO_WM_UNIT_SUBTYPE" val="a"/>
  <p:tag name="KSO_WM_UNIT_PRESET_TEXT" val="单击此处输入你的正文，文字是您思想的提炼,请尽量言简意赅的阐述观点，根据需要可酌情增减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6831_2*l_h_f*1_2_1"/>
  <p:tag name="KSO_WM_TEMPLATE_CATEGORY" val="diagram"/>
  <p:tag name="KSO_WM_TEMPLATE_INDEX" val="2021683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6831_2*l_h_i*1_3_1"/>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6831_2*l_h_i*1_3_2"/>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18.xml><?xml version="1.0" encoding="utf-8"?>
<p:tagLst xmlns:p="http://schemas.openxmlformats.org/presentationml/2006/main">
  <p:tag name="KSO_WM_UNIT_SUBTYPE" val="a"/>
  <p:tag name="KSO_WM_UNIT_PRESET_TEXT" val="单击此处输入你的正文，文字是您思想的提炼,请尽量言简意赅的阐述观点，根据需要可酌情增减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6831_2*l_h_f*1_3_1"/>
  <p:tag name="KSO_WM_TEMPLATE_CATEGORY" val="diagram"/>
  <p:tag name="KSO_WM_TEMPLATE_INDEX" val="2021683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6831_2*l_h_i*1_1_1"/>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6831_2*l_h_i*1_1_2"/>
  <p:tag name="KSO_WM_TEMPLATE_CATEGORY" val="diagram"/>
  <p:tag name="KSO_WM_TEMPLATE_INDEX" val="2021683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1.xml><?xml version="1.0" encoding="utf-8"?>
<p:tagLst xmlns:p="http://schemas.openxmlformats.org/presentationml/2006/main">
  <p:tag name="KSO_WM_UNIT_SUBTYPE" val="a"/>
  <p:tag name="KSO_WM_UNIT_PRESET_TEXT" val="单击此处输入你的正文，文字是您思想的提炼,请尽量言简意赅的阐述观点，根据需要可酌情增减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6831_2*l_h_f*1_1_1"/>
  <p:tag name="KSO_WM_TEMPLATE_CATEGORY" val="diagram"/>
  <p:tag name="KSO_WM_TEMPLATE_INDEX" val="2021683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6831_2*l_h_i*1_1_1"/>
  <p:tag name="KSO_WM_TEMPLATE_CATEGORY" val="diagram"/>
  <p:tag name="KSO_WM_TEMPLATE_INDEX" val="20216831"/>
  <p:tag name="KSO_WM_UNIT_LAYERLEVEL" val="1_1_1"/>
  <p:tag name="KSO_WM_TAG_VERSION" val="1.0"/>
  <p:tag name="KSO_WM_BEAUTIFY_FLAG" v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6831_2*l_h_i*1_1_2"/>
  <p:tag name="KSO_WM_TEMPLATE_CATEGORY" val="diagram"/>
  <p:tag name="KSO_WM_TEMPLATE_INDEX" val="20216831"/>
  <p:tag name="KSO_WM_UNIT_LAYERLEVEL" val="1_1_1"/>
  <p:tag name="KSO_WM_TAG_VERSION" val="1.0"/>
  <p:tag name="KSO_WM_BEAUTIFY_FLAG" v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4.xml><?xml version="1.0" encoding="utf-8"?>
<p:tagLst xmlns:p="http://schemas.openxmlformats.org/presentationml/2006/main">
  <p:tag name="KSO_WM_UNIT_SUBTYPE" val="a"/>
  <p:tag name="KSO_WM_UNIT_PRESET_TEXT" val="单击此处输入你的正文，文字是您思想的提炼,请尽量言简意赅的阐述观点，根据需要可酌情增减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6831_2*l_h_f*1_1_1"/>
  <p:tag name="KSO_WM_TEMPLATE_CATEGORY" val="diagram"/>
  <p:tag name="KSO_WM_TEMPLATE_INDEX" val="20216831"/>
  <p:tag name="KSO_WM_UNIT_LAYERLEVEL" val="1_1_1"/>
  <p:tag name="KSO_WM_TAG_VERSION" val="1.0"/>
  <p:tag name="KSO_WM_BEAUTIFY_FLAG" val=""/>
  <p:tag name="KSO_WM_UNIT_TEXT_FILL_FORE_SCHEMECOLOR_INDEX_BRIGHTNESS" val="0"/>
  <p:tag name="KSO_WM_UNIT_TEXT_FILL_FORE_SCHEMECOLOR_INDEX" val="14"/>
  <p:tag name="KSO_WM_UNIT_TEXT_FILL_TYPE" val="1"/>
</p:tagLst>
</file>

<file path=ppt/tags/tag52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52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527.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3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53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4:21:58&quot;,&quot;maxSize&quot;:{&quot;size1&quot;:20},&quot;minSize&quot;:{&quot;size1&quot;:11.2},&quot;normalSize&quot;:{&quot;size1&quot;:11.2},&quot;subLayout&quot;:[{&quot;id&quot;:&quot;2023-10-08T14:21:58&quot;,&quot;margin&quot;:{&quot;bottom&quot;:0.025999998673796654,&quot;left&quot;:1.2699999809265137,&quot;right&quot;:1.2699999809265137,&quot;top&quot;:0.4230000376701355},&quot;type&quot;:0},{&quot;id&quot;:&quot;2023-10-08T14:21:5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5_15*a*1"/>
  <p:tag name="KSO_WM_TEMPLATE_CATEGORY" val="custom"/>
  <p:tag name="KSO_WM_TEMPLATE_INDEX" val="20206915"/>
  <p:tag name="KSO_WM_UNIT_LAYERLEVEL" val="1"/>
  <p:tag name="KSO_WM_TAG_VERSION" val="1.0"/>
  <p:tag name="KSO_WM_BEAUTIFY_FLAG" val="#wm#"/>
  <p:tag name="KSO_WM_UNIT_ISCONTENTSTITLE" val="0"/>
  <p:tag name="KSO_WM_UNIT_ISNUMDGMTITLE" val="0"/>
  <p:tag name="KSO_WM_UNIT_NOCLEAR" val="1"/>
  <p:tag name="KSO_WM_UNIT_TYPE" val="a"/>
  <p:tag name="KSO_WM_UNIT_INDEX" val="1"/>
  <p:tag name="KSO_WM_UNIT_PRESET_TEXT" val="THANKS"/>
  <p:tag name="KSO_WM_UNIT_TEXT_FILL_FORE_SCHEMECOLOR_INDEX_BRIGHTNESS" val="0"/>
  <p:tag name="KSO_WM_UNIT_TEXT_FILL_FORE_SCHEMECOLOR_INDEX" val="5"/>
  <p:tag name="KSO_WM_UNIT_TEXT_FILL_TYPE" val="1"/>
</p:tagLst>
</file>

<file path=ppt/tags/tag535.xml><?xml version="1.0" encoding="utf-8"?>
<p:tagLst xmlns:p="http://schemas.openxmlformats.org/presentationml/2006/main">
  <p:tag name="KSO_WM_SLIDE_ID" val="custom20206915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6915"/>
  <p:tag name="KSO_WM_SLIDE_TYPE" val="endPage"/>
  <p:tag name="KSO_WM_SLIDE_SUBTYPE" val="pureTxt"/>
  <p:tag name="KSO_WM_SLIDE_LAYOUT" val="a"/>
  <p:tag name="KSO_WM_SLIDE_LAYOUT_CNT" val="1"/>
</p:tagLst>
</file>

<file path=ppt/tags/tag536.xml><?xml version="1.0" encoding="utf-8"?>
<p:tagLst xmlns:p="http://schemas.openxmlformats.org/presentationml/2006/main">
  <p:tag name="commondata" val="eyJoZGlkIjoiYjY2ZDU5Y2RmZjUwNDc4ZjMyMWNiMGVmZDZiZWQwM2EifQ=="/>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SM 预置配色-浅色">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6134</Words>
  <Application>WPS 演示</Application>
  <PresentationFormat>宽屏</PresentationFormat>
  <Paragraphs>236</Paragraphs>
  <Slides>49</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49</vt:i4>
      </vt:variant>
    </vt:vector>
  </HeadingPairs>
  <TitlesOfParts>
    <vt:vector size="59" baseType="lpstr">
      <vt:lpstr>Arial</vt:lpstr>
      <vt:lpstr>宋体</vt:lpstr>
      <vt:lpstr>Wingdings</vt:lpstr>
      <vt:lpstr>微软雅黑</vt:lpstr>
      <vt:lpstr>Segoe UI</vt:lpstr>
      <vt:lpstr>Arial Unicode MS</vt:lpstr>
      <vt:lpstr>Arial Black</vt:lpstr>
      <vt:lpstr>Calibri</vt:lpstr>
      <vt:lpstr>Office 主题​​</vt:lpstr>
      <vt:lpstr>1_Office 主题​​</vt:lpstr>
      <vt:lpstr>内容聚焦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实践案例</vt:lpstr>
      <vt:lpstr>PowerPoint 演示文稿</vt:lpstr>
      <vt:lpstr>PowerPoint 演示文稿</vt:lpstr>
      <vt:lpstr>PowerPoint 演示文稿</vt:lpstr>
      <vt:lpstr>PowerPoint 演示文稿</vt:lpstr>
      <vt:lpstr>拓展思考</vt:lpstr>
      <vt:lpstr>PowerPoint 演示文稿</vt:lpstr>
      <vt:lpstr>PowerPoint 演示文稿</vt:lpstr>
      <vt:lpstr>内容聚焦</vt:lpstr>
      <vt:lpstr>PowerPoint 演示文稿</vt:lpstr>
      <vt:lpstr>PowerPoint 演示文稿</vt:lpstr>
      <vt:lpstr>PowerPoint 演示文稿</vt:lpstr>
      <vt:lpstr>PowerPoint 演示文稿</vt:lpstr>
      <vt:lpstr>PowerPoint 演示文稿</vt:lpstr>
      <vt:lpstr>PowerPoint 演示文稿</vt:lpstr>
      <vt:lpstr>实施案例</vt:lpstr>
      <vt:lpstr>PowerPoint 演示文稿</vt:lpstr>
      <vt:lpstr>PowerPoint 演示文稿</vt:lpstr>
      <vt:lpstr>PowerPoint 演示文稿</vt:lpstr>
      <vt:lpstr>PowerPoint 演示文稿</vt:lpstr>
      <vt:lpstr>拓展思考</vt:lpstr>
      <vt:lpstr>PowerPoint 演示文稿</vt:lpstr>
      <vt:lpstr>本章结语</vt:lpstr>
      <vt:lpstr>PowerPoint 演示文稿</vt:lpstr>
      <vt:lpstr>内容聚焦</vt:lpstr>
      <vt:lpstr>PowerPoint 演示文稿</vt:lpstr>
      <vt:lpstr>PowerPoint 演示文稿</vt:lpstr>
      <vt:lpstr>PowerPoint 演示文稿</vt:lpstr>
      <vt:lpstr>PowerPoint 演示文稿</vt:lpstr>
      <vt:lpstr>PowerPoint 演示文稿</vt:lpstr>
      <vt:lpstr>PowerPoint 演示文稿</vt:lpstr>
      <vt:lpstr>实施案例</vt:lpstr>
      <vt:lpstr>PowerPoint 演示文稿</vt:lpstr>
      <vt:lpstr>PowerPoint 演示文稿</vt:lpstr>
      <vt:lpstr>PowerPoint 演示文稿</vt:lpstr>
      <vt:lpstr>PowerPoint 演示文稿</vt:lpstr>
      <vt:lpstr>拓展思考</vt:lpstr>
      <vt:lpstr>PowerPoint 演示文稿</vt:lpstr>
      <vt:lpstr>本章结语</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孟海江</cp:lastModifiedBy>
  <cp:revision>3</cp:revision>
  <dcterms:created xsi:type="dcterms:W3CDTF">2023-10-08T06:22:00Z</dcterms:created>
  <dcterms:modified xsi:type="dcterms:W3CDTF">2023-10-08T08:01:57Z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
  </property>
</Properties>
</file>