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0" r:id="rId3"/>
    <p:sldId id="351" r:id="rId5"/>
    <p:sldId id="331" r:id="rId6"/>
    <p:sldId id="332" r:id="rId7"/>
    <p:sldId id="352" r:id="rId8"/>
    <p:sldId id="333" r:id="rId9"/>
    <p:sldId id="334" r:id="rId10"/>
    <p:sldId id="335" r:id="rId11"/>
    <p:sldId id="336" r:id="rId12"/>
    <p:sldId id="353" r:id="rId13"/>
    <p:sldId id="337" r:id="rId14"/>
    <p:sldId id="338" r:id="rId15"/>
    <p:sldId id="339" r:id="rId16"/>
    <p:sldId id="340" r:id="rId17"/>
    <p:sldId id="341" r:id="rId18"/>
    <p:sldId id="342" r:id="rId19"/>
    <p:sldId id="343" r:id="rId20"/>
    <p:sldId id="344" r:id="rId21"/>
    <p:sldId id="345" r:id="rId22"/>
    <p:sldId id="346" r:id="rId23"/>
    <p:sldId id="347" r:id="rId24"/>
    <p:sldId id="348" r:id="rId25"/>
    <p:sldId id="349" r:id="rId26"/>
    <p:sldId id="354" r:id="rId27"/>
    <p:sldId id="350" r:id="rId28"/>
    <p:sldId id="355" r:id="rId29"/>
    <p:sldId id="356" r:id="rId30"/>
    <p:sldId id="357" r:id="rId31"/>
    <p:sldId id="358" r:id="rId32"/>
    <p:sldId id="359" r:id="rId33"/>
    <p:sldId id="360" r:id="rId34"/>
    <p:sldId id="361" r:id="rId35"/>
    <p:sldId id="362" r:id="rId36"/>
    <p:sldId id="363" r:id="rId37"/>
    <p:sldId id="364" r:id="rId38"/>
    <p:sldId id="369" r:id="rId39"/>
    <p:sldId id="365" r:id="rId40"/>
    <p:sldId id="366" r:id="rId41"/>
    <p:sldId id="367" r:id="rId42"/>
    <p:sldId id="368" r:id="rId43"/>
    <p:sldId id="370" r:id="rId44"/>
    <p:sldId id="371" r:id="rId45"/>
    <p:sldId id="372" r:id="rId46"/>
    <p:sldId id="373" r:id="rId47"/>
    <p:sldId id="374"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7" r:id="rId69"/>
    <p:sldId id="398" r:id="rId70"/>
    <p:sldId id="399" r:id="rId71"/>
    <p:sldId id="405" r:id="rId72"/>
    <p:sldId id="400" r:id="rId73"/>
    <p:sldId id="402" r:id="rId74"/>
    <p:sldId id="403" r:id="rId75"/>
    <p:sldId id="404" r:id="rId76"/>
    <p:sldId id="406" r:id="rId77"/>
    <p:sldId id="407" r:id="rId78"/>
    <p:sldId id="408" r:id="rId79"/>
    <p:sldId id="409" r:id="rId80"/>
    <p:sldId id="410" r:id="rId81"/>
    <p:sldId id="411" r:id="rId82"/>
    <p:sldId id="412" r:id="rId83"/>
    <p:sldId id="490" r:id="rId84"/>
    <p:sldId id="491" r:id="rId85"/>
    <p:sldId id="492" r:id="rId86"/>
    <p:sldId id="493" r:id="rId87"/>
    <p:sldId id="494" r:id="rId88"/>
    <p:sldId id="256" r:id="rId89"/>
    <p:sldId id="271" r:id="rId90"/>
    <p:sldId id="257" r:id="rId91"/>
    <p:sldId id="265" r:id="rId92"/>
    <p:sldId id="266" r:id="rId93"/>
    <p:sldId id="267" r:id="rId94"/>
    <p:sldId id="268" r:id="rId95"/>
    <p:sldId id="269" r:id="rId96"/>
    <p:sldId id="272" r:id="rId97"/>
    <p:sldId id="273" r:id="rId98"/>
    <p:sldId id="274" r:id="rId99"/>
    <p:sldId id="275" r:id="rId100"/>
    <p:sldId id="276" r:id="rId101"/>
    <p:sldId id="278" r:id="rId102"/>
    <p:sldId id="277" r:id="rId103"/>
    <p:sldId id="279" r:id="rId104"/>
    <p:sldId id="280" r:id="rId105"/>
    <p:sldId id="281" r:id="rId106"/>
    <p:sldId id="282" r:id="rId107"/>
    <p:sldId id="283" r:id="rId108"/>
    <p:sldId id="284" r:id="rId109"/>
    <p:sldId id="285" r:id="rId110"/>
    <p:sldId id="286" r:id="rId111"/>
    <p:sldId id="287" r:id="rId112"/>
    <p:sldId id="288" r:id="rId113"/>
    <p:sldId id="290" r:id="rId114"/>
    <p:sldId id="292" r:id="rId115"/>
    <p:sldId id="291" r:id="rId116"/>
    <p:sldId id="293" r:id="rId117"/>
    <p:sldId id="294" r:id="rId118"/>
    <p:sldId id="296" r:id="rId119"/>
    <p:sldId id="297" r:id="rId120"/>
    <p:sldId id="298" r:id="rId121"/>
    <p:sldId id="299" r:id="rId122"/>
    <p:sldId id="300" r:id="rId123"/>
    <p:sldId id="302" r:id="rId124"/>
    <p:sldId id="303" r:id="rId125"/>
    <p:sldId id="304" r:id="rId126"/>
    <p:sldId id="305" r:id="rId127"/>
    <p:sldId id="306" r:id="rId128"/>
    <p:sldId id="307" r:id="rId129"/>
    <p:sldId id="308" r:id="rId130"/>
    <p:sldId id="309" r:id="rId131"/>
    <p:sldId id="310" r:id="rId132"/>
    <p:sldId id="311" r:id="rId133"/>
    <p:sldId id="312" r:id="rId134"/>
    <p:sldId id="314" r:id="rId135"/>
    <p:sldId id="315" r:id="rId136"/>
    <p:sldId id="316" r:id="rId137"/>
    <p:sldId id="317" r:id="rId138"/>
    <p:sldId id="318" r:id="rId139"/>
    <p:sldId id="319" r:id="rId140"/>
    <p:sldId id="321" r:id="rId141"/>
    <p:sldId id="322" r:id="rId142"/>
    <p:sldId id="323" r:id="rId143"/>
    <p:sldId id="324" r:id="rId144"/>
    <p:sldId id="325" r:id="rId145"/>
    <p:sldId id="326" r:id="rId146"/>
    <p:sldId id="327" r:id="rId147"/>
    <p:sldId id="328" r:id="rId148"/>
    <p:sldId id="495" r:id="rId149"/>
    <p:sldId id="496" r:id="rId150"/>
    <p:sldId id="497" r:id="rId151"/>
    <p:sldId id="498" r:id="rId152"/>
    <p:sldId id="499" r:id="rId153"/>
    <p:sldId id="500" r:id="rId154"/>
    <p:sldId id="501" r:id="rId155"/>
    <p:sldId id="502" r:id="rId156"/>
    <p:sldId id="503" r:id="rId157"/>
    <p:sldId id="504" r:id="rId158"/>
    <p:sldId id="505" r:id="rId159"/>
    <p:sldId id="506" r:id="rId160"/>
    <p:sldId id="507" r:id="rId161"/>
    <p:sldId id="508" r:id="rId162"/>
    <p:sldId id="509" r:id="rId163"/>
    <p:sldId id="510" r:id="rId164"/>
    <p:sldId id="511" r:id="rId165"/>
    <p:sldId id="512" r:id="rId166"/>
    <p:sldId id="513" r:id="rId167"/>
    <p:sldId id="514" r:id="rId168"/>
    <p:sldId id="515" r:id="rId169"/>
    <p:sldId id="516" r:id="rId170"/>
    <p:sldId id="517" r:id="rId171"/>
    <p:sldId id="518" r:id="rId172"/>
    <p:sldId id="519" r:id="rId173"/>
    <p:sldId id="520" r:id="rId174"/>
    <p:sldId id="521" r:id="rId175"/>
    <p:sldId id="522" r:id="rId176"/>
    <p:sldId id="523" r:id="rId177"/>
    <p:sldId id="524" r:id="rId178"/>
    <p:sldId id="525" r:id="rId179"/>
    <p:sldId id="526" r:id="rId180"/>
    <p:sldId id="527" r:id="rId181"/>
    <p:sldId id="528" r:id="rId182"/>
    <p:sldId id="529" r:id="rId183"/>
    <p:sldId id="530" r:id="rId184"/>
    <p:sldId id="531" r:id="rId185"/>
    <p:sldId id="532" r:id="rId186"/>
    <p:sldId id="533" r:id="rId187"/>
    <p:sldId id="534" r:id="rId188"/>
    <p:sldId id="535" r:id="rId189"/>
    <p:sldId id="536" r:id="rId190"/>
    <p:sldId id="537" r:id="rId191"/>
    <p:sldId id="538" r:id="rId192"/>
    <p:sldId id="539" r:id="rId193"/>
    <p:sldId id="540" r:id="rId194"/>
    <p:sldId id="541" r:id="rId195"/>
    <p:sldId id="542" r:id="rId196"/>
    <p:sldId id="543" r:id="rId197"/>
    <p:sldId id="544" r:id="rId198"/>
    <p:sldId id="545" r:id="rId199"/>
    <p:sldId id="546" r:id="rId200"/>
    <p:sldId id="547" r:id="rId201"/>
    <p:sldId id="548" r:id="rId202"/>
    <p:sldId id="549" r:id="rId203"/>
    <p:sldId id="550" r:id="rId204"/>
    <p:sldId id="551" r:id="rId205"/>
    <p:sldId id="552" r:id="rId206"/>
  </p:sldIdLst>
  <p:sldSz cx="12192000" cy="6858000"/>
  <p:notesSz cx="6858000" cy="9144000"/>
  <p:custDataLst>
    <p:tags r:id="rId2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1" Type="http://schemas.openxmlformats.org/officeDocument/2006/relationships/tags" Target="tags/tag272.xml"/><Relationship Id="rId210" Type="http://schemas.openxmlformats.org/officeDocument/2006/relationships/commentAuthors" Target="commentAuthors.xml"/><Relationship Id="rId21" Type="http://schemas.openxmlformats.org/officeDocument/2006/relationships/slide" Target="slides/slide18.xml"/><Relationship Id="rId209" Type="http://schemas.openxmlformats.org/officeDocument/2006/relationships/tableStyles" Target="tableStyles.xml"/><Relationship Id="rId208" Type="http://schemas.openxmlformats.org/officeDocument/2006/relationships/viewProps" Target="viewProps.xml"/><Relationship Id="rId207" Type="http://schemas.openxmlformats.org/officeDocument/2006/relationships/presProps" Target="presProps.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ptop Review">
    <p:spTree>
      <p:nvGrpSpPr>
        <p:cNvPr id="1" name=""/>
        <p:cNvGrpSpPr/>
        <p:nvPr/>
      </p:nvGrpSpPr>
      <p:grpSpPr>
        <a:xfrm>
          <a:off x="0" y="0"/>
          <a:ext cx="0" cy="0"/>
          <a:chOff x="0" y="0"/>
          <a:chExt cx="0" cy="0"/>
        </a:xfrm>
      </p:grpSpPr>
      <p:sp>
        <p:nvSpPr>
          <p:cNvPr id="15" name="Picture Placeholder 13"/>
          <p:cNvSpPr>
            <a:spLocks noGrp="1"/>
          </p:cNvSpPr>
          <p:nvPr>
            <p:ph type="pic" sz="quarter" idx="22"/>
          </p:nvPr>
        </p:nvSpPr>
        <p:spPr>
          <a:xfrm>
            <a:off x="7346032" y="1573578"/>
            <a:ext cx="5958777" cy="3763202"/>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2"/>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97600" y="1600200"/>
            <a:ext cx="53848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97600" y="3938590"/>
            <a:ext cx="53848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609600" y="6246284"/>
            <a:ext cx="2844800" cy="476251"/>
          </a:xfrm>
        </p:spPr>
        <p:txBody>
          <a:bodyPr/>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7" name="页脚占位符 6"/>
          <p:cNvSpPr>
            <a:spLocks noGrp="1"/>
          </p:cNvSpPr>
          <p:nvPr>
            <p:ph type="ftr" sz="quarter" idx="11"/>
          </p:nvPr>
        </p:nvSpPr>
        <p:spPr>
          <a:xfrm>
            <a:off x="4165600" y="6246284"/>
            <a:ext cx="3860800" cy="476251"/>
          </a:xfrm>
        </p:spPr>
        <p: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8" name="灯片编号占位符 7"/>
          <p:cNvSpPr>
            <a:spLocks noGrp="1"/>
          </p:cNvSpPr>
          <p:nvPr>
            <p:ph type="sldNum" sz="quarter" idx="12"/>
          </p:nvPr>
        </p:nvSpPr>
        <p:spPr>
          <a:xfrm>
            <a:off x="8737600" y="6246284"/>
            <a:ext cx="2844800" cy="476251"/>
          </a:xfrm>
        </p:spPr>
        <p:txBody>
          <a:bodyPr/>
          <a:p>
            <a:pPr lvl="0" eaLnBrk="1" hangingPunct="1">
              <a:buNone/>
            </a:pPr>
            <a:fld id="{9A0DB2DC-4C9A-4742-B13C-FB6460FD3503}" type="slidenum">
              <a:rPr lang="en-US" altLang="zh-CN" dirty="0">
                <a:latin typeface="Arial" panose="020B0604020202090204" pitchFamily="34" charset="0"/>
              </a:rPr>
            </a:fld>
            <a:endParaRPr lang="en-US" altLang="zh-CN" dirty="0">
              <a:latin typeface="Arial" panose="020B060402020209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109.jpeg"/><Relationship Id="rId7" Type="http://schemas.openxmlformats.org/officeDocument/2006/relationships/tags" Target="../tags/tag56.xml"/><Relationship Id="rId6" Type="http://schemas.openxmlformats.org/officeDocument/2006/relationships/image" Target="../media/image108.jpeg"/><Relationship Id="rId5" Type="http://schemas.openxmlformats.org/officeDocument/2006/relationships/tags" Target="../tags/tag55.xml"/><Relationship Id="rId4" Type="http://schemas.openxmlformats.org/officeDocument/2006/relationships/image" Target="../media/image107.jpeg"/><Relationship Id="rId3" Type="http://schemas.openxmlformats.org/officeDocument/2006/relationships/tags" Target="../tags/tag54.xml"/><Relationship Id="rId2" Type="http://schemas.openxmlformats.org/officeDocument/2006/relationships/image" Target="../media/image106.jpeg"/><Relationship Id="rId10" Type="http://schemas.openxmlformats.org/officeDocument/2006/relationships/slideLayout" Target="../slideLayouts/slideLayout2.xml"/><Relationship Id="rId1" Type="http://schemas.openxmlformats.org/officeDocument/2006/relationships/tags" Target="../tags/tag53.xml"/></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1.jpeg"/><Relationship Id="rId3" Type="http://schemas.openxmlformats.org/officeDocument/2006/relationships/tags" Target="../tags/tag59.xml"/><Relationship Id="rId2" Type="http://schemas.openxmlformats.org/officeDocument/2006/relationships/image" Target="../media/image110.jpeg"/><Relationship Id="rId1" Type="http://schemas.openxmlformats.org/officeDocument/2006/relationships/tags" Target="../tags/tag58.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15.jpeg"/><Relationship Id="rId7" Type="http://schemas.openxmlformats.org/officeDocument/2006/relationships/tags" Target="../tags/tag63.xml"/><Relationship Id="rId6" Type="http://schemas.openxmlformats.org/officeDocument/2006/relationships/image" Target="../media/image114.jpeg"/><Relationship Id="rId5" Type="http://schemas.openxmlformats.org/officeDocument/2006/relationships/tags" Target="../tags/tag62.xml"/><Relationship Id="rId4" Type="http://schemas.openxmlformats.org/officeDocument/2006/relationships/image" Target="../media/image113.jpeg"/><Relationship Id="rId3" Type="http://schemas.openxmlformats.org/officeDocument/2006/relationships/tags" Target="../tags/tag61.xml"/><Relationship Id="rId2" Type="http://schemas.openxmlformats.org/officeDocument/2006/relationships/image" Target="../media/image112.jpeg"/><Relationship Id="rId1" Type="http://schemas.openxmlformats.org/officeDocument/2006/relationships/tags" Target="../tags/tag60.xml"/></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7.jpeg"/><Relationship Id="rId3" Type="http://schemas.openxmlformats.org/officeDocument/2006/relationships/tags" Target="../tags/tag65.xml"/><Relationship Id="rId2" Type="http://schemas.openxmlformats.org/officeDocument/2006/relationships/image" Target="../media/image116.jpeg"/><Relationship Id="rId1" Type="http://schemas.openxmlformats.org/officeDocument/2006/relationships/tags" Target="../tags/tag64.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9.jpeg"/><Relationship Id="rId3" Type="http://schemas.openxmlformats.org/officeDocument/2006/relationships/tags" Target="../tags/tag67.xml"/><Relationship Id="rId2" Type="http://schemas.openxmlformats.org/officeDocument/2006/relationships/image" Target="../media/image118.jpeg"/><Relationship Id="rId1" Type="http://schemas.openxmlformats.org/officeDocument/2006/relationships/tags" Target="../tags/tag66.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0.png"/><Relationship Id="rId1" Type="http://schemas.openxmlformats.org/officeDocument/2006/relationships/tags" Target="../tags/tag68.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1.jpeg"/><Relationship Id="rId1" Type="http://schemas.openxmlformats.org/officeDocument/2006/relationships/tags" Target="../tags/tag6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4.jpeg"/><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media/image123.jpeg"/><Relationship Id="rId3" Type="http://schemas.openxmlformats.org/officeDocument/2006/relationships/tags" Target="../tags/tag71.xml"/><Relationship Id="rId2" Type="http://schemas.openxmlformats.org/officeDocument/2006/relationships/image" Target="../media/image122.jpeg"/><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5.jpeg"/><Relationship Id="rId1" Type="http://schemas.openxmlformats.org/officeDocument/2006/relationships/tags" Target="../tags/tag75.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6.jpeg"/><Relationship Id="rId1" Type="http://schemas.openxmlformats.org/officeDocument/2006/relationships/tags" Target="../tags/tag7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8.jpeg"/><Relationship Id="rId3" Type="http://schemas.openxmlformats.org/officeDocument/2006/relationships/tags" Target="../tags/tag78.xml"/><Relationship Id="rId2" Type="http://schemas.openxmlformats.org/officeDocument/2006/relationships/image" Target="../media/image127.jpeg"/><Relationship Id="rId1" Type="http://schemas.openxmlformats.org/officeDocument/2006/relationships/tags" Target="../tags/tag7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0.png"/><Relationship Id="rId3" Type="http://schemas.openxmlformats.org/officeDocument/2006/relationships/tags" Target="../tags/tag80.xml"/><Relationship Id="rId2" Type="http://schemas.openxmlformats.org/officeDocument/2006/relationships/image" Target="../media/image129.png"/><Relationship Id="rId1" Type="http://schemas.openxmlformats.org/officeDocument/2006/relationships/tags" Target="../tags/tag79.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2.jpeg"/><Relationship Id="rId3" Type="http://schemas.openxmlformats.org/officeDocument/2006/relationships/tags" Target="../tags/tag82.xml"/><Relationship Id="rId2" Type="http://schemas.openxmlformats.org/officeDocument/2006/relationships/image" Target="../media/image131.jpeg"/><Relationship Id="rId1" Type="http://schemas.openxmlformats.org/officeDocument/2006/relationships/tags" Target="../tags/tag8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4.jpeg"/><Relationship Id="rId3" Type="http://schemas.openxmlformats.org/officeDocument/2006/relationships/tags" Target="../tags/tag84.xml"/><Relationship Id="rId2" Type="http://schemas.openxmlformats.org/officeDocument/2006/relationships/image" Target="../media/image133.jpeg"/><Relationship Id="rId1" Type="http://schemas.openxmlformats.org/officeDocument/2006/relationships/tags" Target="../tags/tag8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1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6.jpeg"/><Relationship Id="rId4" Type="http://schemas.openxmlformats.org/officeDocument/2006/relationships/tags" Target="../tags/tag89.xml"/><Relationship Id="rId3" Type="http://schemas.openxmlformats.org/officeDocument/2006/relationships/image" Target="../media/image135.jpeg"/><Relationship Id="rId2" Type="http://schemas.openxmlformats.org/officeDocument/2006/relationships/tags" Target="../tags/tag88.xml"/><Relationship Id="rId1" Type="http://schemas.openxmlformats.org/officeDocument/2006/relationships/tags" Target="../tags/tag87.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127.xml.rels><?xml version="1.0" encoding="UTF-8" standalone="yes"?>
<Relationships xmlns="http://schemas.openxmlformats.org/package/2006/relationships"><Relationship Id="rId9" Type="http://schemas.openxmlformats.org/officeDocument/2006/relationships/image" Target="../media/image140.jpeg"/><Relationship Id="rId8" Type="http://schemas.openxmlformats.org/officeDocument/2006/relationships/tags" Target="../tags/tag99.xml"/><Relationship Id="rId7" Type="http://schemas.openxmlformats.org/officeDocument/2006/relationships/image" Target="../media/image139.jpeg"/><Relationship Id="rId6" Type="http://schemas.openxmlformats.org/officeDocument/2006/relationships/tags" Target="../tags/tag98.xml"/><Relationship Id="rId5" Type="http://schemas.openxmlformats.org/officeDocument/2006/relationships/image" Target="../media/image138.jpeg"/><Relationship Id="rId4" Type="http://schemas.openxmlformats.org/officeDocument/2006/relationships/tags" Target="../tags/tag97.xml"/><Relationship Id="rId3" Type="http://schemas.openxmlformats.org/officeDocument/2006/relationships/image" Target="../media/image137.jpeg"/><Relationship Id="rId2" Type="http://schemas.openxmlformats.org/officeDocument/2006/relationships/tags" Target="../tags/tag96.xml"/><Relationship Id="rId10" Type="http://schemas.openxmlformats.org/officeDocument/2006/relationships/slideLayout" Target="../slideLayouts/slideLayout2.xml"/><Relationship Id="rId1" Type="http://schemas.openxmlformats.org/officeDocument/2006/relationships/tags" Target="../tags/tag95.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jpeg"/></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13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2.jpeg"/><Relationship Id="rId4" Type="http://schemas.openxmlformats.org/officeDocument/2006/relationships/tags" Target="../tags/tag114.xml"/><Relationship Id="rId3" Type="http://schemas.openxmlformats.org/officeDocument/2006/relationships/image" Target="../media/image141.jpeg"/><Relationship Id="rId2" Type="http://schemas.openxmlformats.org/officeDocument/2006/relationships/tags" Target="../tags/tag113.xml"/><Relationship Id="rId1" Type="http://schemas.openxmlformats.org/officeDocument/2006/relationships/tags" Target="../tags/tag112.xml"/></Relationships>
</file>

<file path=ppt/slides/_rels/slide139.xml.rels><?xml version="1.0" encoding="UTF-8" standalone="yes"?>
<Relationships xmlns="http://schemas.openxmlformats.org/package/2006/relationships"><Relationship Id="rId9" Type="http://schemas.openxmlformats.org/officeDocument/2006/relationships/image" Target="../media/image146.jpeg"/><Relationship Id="rId8" Type="http://schemas.openxmlformats.org/officeDocument/2006/relationships/tags" Target="../tags/tag119.xml"/><Relationship Id="rId7" Type="http://schemas.openxmlformats.org/officeDocument/2006/relationships/image" Target="../media/image145.jpeg"/><Relationship Id="rId6" Type="http://schemas.openxmlformats.org/officeDocument/2006/relationships/tags" Target="../tags/tag118.xml"/><Relationship Id="rId5" Type="http://schemas.openxmlformats.org/officeDocument/2006/relationships/image" Target="../media/image144.jpeg"/><Relationship Id="rId4" Type="http://schemas.openxmlformats.org/officeDocument/2006/relationships/tags" Target="../tags/tag117.xml"/><Relationship Id="rId3" Type="http://schemas.openxmlformats.org/officeDocument/2006/relationships/image" Target="../media/image143.jpeg"/><Relationship Id="rId2" Type="http://schemas.openxmlformats.org/officeDocument/2006/relationships/tags" Target="../tags/tag116.xml"/><Relationship Id="rId10" Type="http://schemas.openxmlformats.org/officeDocument/2006/relationships/slideLayout" Target="../slideLayouts/slideLayout2.xml"/><Relationship Id="rId1" Type="http://schemas.openxmlformats.org/officeDocument/2006/relationships/tags" Target="../tags/tag1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jpeg"/><Relationship Id="rId1" Type="http://schemas.openxmlformats.org/officeDocument/2006/relationships/image" Target="../media/image9.jpeg"/></Relationships>
</file>

<file path=ppt/slides/_rels/slide14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8.jpeg"/><Relationship Id="rId4" Type="http://schemas.openxmlformats.org/officeDocument/2006/relationships/tags" Target="../tags/tag122.xml"/><Relationship Id="rId3" Type="http://schemas.openxmlformats.org/officeDocument/2006/relationships/image" Target="../media/image147.jpeg"/><Relationship Id="rId2" Type="http://schemas.openxmlformats.org/officeDocument/2006/relationships/tags" Target="../tags/tag121.xml"/><Relationship Id="rId1" Type="http://schemas.openxmlformats.org/officeDocument/2006/relationships/tags" Target="../tags/tag120.xml"/></Relationships>
</file>

<file path=ppt/slides/_rels/slide1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9.jpeg"/><Relationship Id="rId2" Type="http://schemas.openxmlformats.org/officeDocument/2006/relationships/tags" Target="../tags/tag124.xml"/><Relationship Id="rId1" Type="http://schemas.openxmlformats.org/officeDocument/2006/relationships/tags" Target="../tags/tag123.xml"/></Relationships>
</file>

<file path=ppt/slides/_rels/slide1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0.jpeg"/><Relationship Id="rId2" Type="http://schemas.openxmlformats.org/officeDocument/2006/relationships/tags" Target="../tags/tag126.xml"/><Relationship Id="rId1" Type="http://schemas.openxmlformats.org/officeDocument/2006/relationships/tags" Target="../tags/tag125.xml"/></Relationships>
</file>

<file path=ppt/slides/_rels/slide1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tags" Target="../tags/tag129.xml"/><Relationship Id="rId3" Type="http://schemas.openxmlformats.org/officeDocument/2006/relationships/image" Target="../media/image151.jpeg"/><Relationship Id="rId2" Type="http://schemas.openxmlformats.org/officeDocument/2006/relationships/tags" Target="../tags/tag128.xml"/><Relationship Id="rId1" Type="http://schemas.openxmlformats.org/officeDocument/2006/relationships/tags" Target="../tags/tag127.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2.xml"/></Relationships>
</file>

<file path=ppt/slides/_rels/slide1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153.png"/><Relationship Id="rId1" Type="http://schemas.openxmlformats.org/officeDocument/2006/relationships/tags" Target="../tags/tag133.xml"/></Relationships>
</file>

<file path=ppt/slides/_rels/slide1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154.png"/><Relationship Id="rId1" Type="http://schemas.openxmlformats.org/officeDocument/2006/relationships/tags" Target="../tags/tag135.xml"/></Relationships>
</file>

<file path=ppt/slides/_rels/slide1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55.png"/><Relationship Id="rId1" Type="http://schemas.openxmlformats.org/officeDocument/2006/relationships/tags" Target="../tags/tag13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jpeg"/><Relationship Id="rId1" Type="http://schemas.openxmlformats.org/officeDocument/2006/relationships/image" Target="../media/image11.jpeg"/></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image" Target="../media/image156.jpeg"/><Relationship Id="rId1" Type="http://schemas.openxmlformats.org/officeDocument/2006/relationships/tags" Target="../tags/tag141.xml"/></Relationships>
</file>

<file path=ppt/slides/_rels/slide15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158.jpeg"/><Relationship Id="rId3" Type="http://schemas.openxmlformats.org/officeDocument/2006/relationships/tags" Target="../tags/tag146.xml"/><Relationship Id="rId2" Type="http://schemas.openxmlformats.org/officeDocument/2006/relationships/image" Target="../media/image157.jpeg"/><Relationship Id="rId1" Type="http://schemas.openxmlformats.org/officeDocument/2006/relationships/tags" Target="../tags/tag145.xml"/></Relationships>
</file>

<file path=ppt/slides/_rels/slide15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160.jpeg"/><Relationship Id="rId3" Type="http://schemas.openxmlformats.org/officeDocument/2006/relationships/tags" Target="../tags/tag150.xml"/><Relationship Id="rId2" Type="http://schemas.openxmlformats.org/officeDocument/2006/relationships/image" Target="../media/image159.jpeg"/><Relationship Id="rId1" Type="http://schemas.openxmlformats.org/officeDocument/2006/relationships/tags" Target="../tags/tag149.xml"/></Relationships>
</file>

<file path=ppt/slides/_rels/slide1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image" Target="../media/image161.png"/><Relationship Id="rId1" Type="http://schemas.openxmlformats.org/officeDocument/2006/relationships/tags" Target="../tags/tag153.xml"/></Relationships>
</file>

<file path=ppt/slides/_rels/slide1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image" Target="../media/image162.jpeg"/><Relationship Id="rId1" Type="http://schemas.openxmlformats.org/officeDocument/2006/relationships/tags" Target="../tags/tag156.xml"/></Relationships>
</file>

<file path=ppt/slides/_rels/slide1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image" Target="../media/image163.jpeg"/><Relationship Id="rId1" Type="http://schemas.openxmlformats.org/officeDocument/2006/relationships/tags" Target="../tags/tag159.xml"/></Relationships>
</file>

<file path=ppt/slides/_rels/slide1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image" Target="../media/image164.jpeg"/><Relationship Id="rId1" Type="http://schemas.openxmlformats.org/officeDocument/2006/relationships/tags" Target="../tags/tag162.xml"/></Relationships>
</file>

<file path=ppt/slides/_rels/slide1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165.jpeg"/><Relationship Id="rId1" Type="http://schemas.openxmlformats.org/officeDocument/2006/relationships/tags" Target="../tags/tag165.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8.xml"/><Relationship Id="rId1" Type="http://schemas.openxmlformats.org/officeDocument/2006/relationships/image" Target="../media/image166.jpeg"/></Relationships>
</file>

<file path=ppt/slides/_rels/slide1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167.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image" Target="../media/image168.jpeg"/></Relationships>
</file>

<file path=ppt/slides/_rels/slide1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image" Target="../media/image169.jpeg"/></Relationships>
</file>

<file path=ppt/slides/_rels/slide1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image" Target="../media/image170.jpeg"/></Relationships>
</file>

<file path=ppt/slides/_rels/slide16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172.jpeg"/><Relationship Id="rId1" Type="http://schemas.openxmlformats.org/officeDocument/2006/relationships/image" Target="../media/image171.jpeg"/></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0.xml"/></Relationships>
</file>

<file path=ppt/slides/_rels/slide1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image" Target="../media/image173.jpeg"/><Relationship Id="rId1" Type="http://schemas.openxmlformats.org/officeDocument/2006/relationships/tags" Target="../tags/tag181.xml"/></Relationships>
</file>

<file path=ppt/slides/_rels/slide16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image" Target="../media/image174.jpeg"/><Relationship Id="rId1" Type="http://schemas.openxmlformats.org/officeDocument/2006/relationships/tags" Target="../tags/tag183.xml"/></Relationships>
</file>

<file path=ppt/slides/_rels/slide16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175.jpeg"/><Relationship Id="rId1" Type="http://schemas.openxmlformats.org/officeDocument/2006/relationships/tags" Target="../tags/tag186.xml"/></Relationships>
</file>

<file path=ppt/slides/_rels/slide16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176.jpeg"/><Relationship Id="rId1" Type="http://schemas.openxmlformats.org/officeDocument/2006/relationships/tags" Target="../tags/tag189.xml"/></Relationships>
</file>

<file path=ppt/slides/_rels/slide1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image" Target="../media/image177.jpeg"/><Relationship Id="rId1" Type="http://schemas.openxmlformats.org/officeDocument/2006/relationships/tags" Target="../tags/tag19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jpeg"/></Relationships>
</file>

<file path=ppt/slides/_rels/slide1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image" Target="../media/image178.jpeg"/><Relationship Id="rId1" Type="http://schemas.openxmlformats.org/officeDocument/2006/relationships/tags" Target="../tags/tag195.xml"/></Relationships>
</file>

<file path=ppt/slides/_rels/slide1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179.jpeg"/><Relationship Id="rId1" Type="http://schemas.openxmlformats.org/officeDocument/2006/relationships/tags" Target="../tags/tag198.xml"/></Relationships>
</file>

<file path=ppt/slides/_rels/slide17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image" Target="../media/image180.jpeg"/><Relationship Id="rId1" Type="http://schemas.openxmlformats.org/officeDocument/2006/relationships/tags" Target="../tags/tag200.xml"/></Relationships>
</file>

<file path=ppt/slides/_rels/slide1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image" Target="../media/image181.jpeg"/></Relationships>
</file>

<file path=ppt/slides/_rels/slide1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image" Target="../media/image182.jpeg"/></Relationships>
</file>

<file path=ppt/slides/_rels/slide1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image" Target="../media/image183.jpeg"/></Relationships>
</file>

<file path=ppt/slides/_rels/slide1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image" Target="../media/image184.jpeg"/></Relationships>
</file>

<file path=ppt/slides/_rels/slide1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image" Target="../media/image185.jpeg"/></Relationships>
</file>

<file path=ppt/slides/_rels/slide17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image" Target="../media/image186.jpeg"/></Relationships>
</file>

<file path=ppt/slides/_rels/slide1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image" Target="../media/image18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jpeg"/></Relationships>
</file>

<file path=ppt/slides/_rels/slide1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image" Target="../media/image188.jpeg"/></Relationships>
</file>

<file path=ppt/slides/_rels/slide1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image" Target="../media/image189.jpeg"/></Relationships>
</file>

<file path=ppt/slides/_rels/slide1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image" Target="../media/image190.jpeg"/></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3.xml"/></Relationships>
</file>

<file path=ppt/slides/_rels/slide1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191.jpeg"/><Relationship Id="rId1" Type="http://schemas.openxmlformats.org/officeDocument/2006/relationships/tags" Target="../tags/tag224.xml"/></Relationships>
</file>

<file path=ppt/slides/_rels/slide18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image" Target="../media/image192.jpeg"/><Relationship Id="rId1" Type="http://schemas.openxmlformats.org/officeDocument/2006/relationships/tags" Target="../tags/tag226.xml"/></Relationships>
</file>

<file path=ppt/slides/_rels/slide18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image" Target="../media/image193.jpeg"/><Relationship Id="rId1" Type="http://schemas.openxmlformats.org/officeDocument/2006/relationships/tags" Target="../tags/tag229.xml"/></Relationships>
</file>

<file path=ppt/slides/_rels/slide18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image" Target="../media/image194.jpeg"/><Relationship Id="rId1" Type="http://schemas.openxmlformats.org/officeDocument/2006/relationships/tags" Target="../tags/tag232.xml"/></Relationships>
</file>

<file path=ppt/slides/_rels/slide18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image" Target="../media/image195.jpeg"/><Relationship Id="rId1" Type="http://schemas.openxmlformats.org/officeDocument/2006/relationships/tags" Target="../tags/tag235.xml"/></Relationships>
</file>

<file path=ppt/slides/_rels/slide18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image" Target="../media/image196.jpeg"/><Relationship Id="rId1" Type="http://schemas.openxmlformats.org/officeDocument/2006/relationships/tags" Target="../tags/tag23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jpeg"/><Relationship Id="rId1" Type="http://schemas.openxmlformats.org/officeDocument/2006/relationships/image" Target="../media/image18.jpeg"/></Relationships>
</file>

<file path=ppt/slides/_rels/slide19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image" Target="../media/image197.jpeg"/><Relationship Id="rId1" Type="http://schemas.openxmlformats.org/officeDocument/2006/relationships/tags" Target="../tags/tag241.xml"/></Relationships>
</file>

<file path=ppt/slides/_rels/slide1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image" Target="../media/image198.jpeg"/><Relationship Id="rId1" Type="http://schemas.openxmlformats.org/officeDocument/2006/relationships/tags" Target="../tags/tag244.xml"/></Relationships>
</file>

<file path=ppt/slides/_rels/slide19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image" Target="../media/image199.jpeg"/><Relationship Id="rId1" Type="http://schemas.openxmlformats.org/officeDocument/2006/relationships/tags" Target="../tags/tag247.xml"/></Relationships>
</file>

<file path=ppt/slides/_rels/slide19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image" Target="../media/image200.jpeg"/><Relationship Id="rId1" Type="http://schemas.openxmlformats.org/officeDocument/2006/relationships/tags" Target="../tags/tag250.xml"/></Relationships>
</file>

<file path=ppt/slides/_rels/slide19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201.jpeg"/><Relationship Id="rId1" Type="http://schemas.openxmlformats.org/officeDocument/2006/relationships/tags" Target="../tags/tag253.xml"/></Relationships>
</file>

<file path=ppt/slides/_rels/slide1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6.xml"/><Relationship Id="rId1" Type="http://schemas.openxmlformats.org/officeDocument/2006/relationships/image" Target="../media/image202.jpeg"/></Relationships>
</file>

<file path=ppt/slides/_rels/slide19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image" Target="../media/image203.jpeg"/></Relationships>
</file>

<file path=ppt/slides/_rels/slide1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image" Target="../media/image204.jpeg"/></Relationships>
</file>

<file path=ppt/slides/_rels/slide1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image" Target="../media/image205.jpeg"/></Relationships>
</file>

<file path=ppt/slides/_rels/slide19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image" Target="../media/image207.jpeg"/><Relationship Id="rId1" Type="http://schemas.openxmlformats.org/officeDocument/2006/relationships/image" Target="../media/image20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jpeg"/></Relationships>
</file>

<file path=ppt/slides/_rels/slide20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image" Target="../media/image208.jpeg"/></Relationships>
</file>

<file path=ppt/slides/_rels/slide20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image" Target="../media/image209.jpeg"/></Relationships>
</file>

<file path=ppt/slides/_rels/slide20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image" Target="../media/image210.jpe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24.jpe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3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33.png"/><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3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8.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0.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jpeg"/><Relationship Id="rId1" Type="http://schemas.openxmlformats.org/officeDocument/2006/relationships/image" Target="../media/image51.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jpeg"/><Relationship Id="rId1" Type="http://schemas.openxmlformats.org/officeDocument/2006/relationships/image" Target="../media/image5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6.jpeg"/><Relationship Id="rId1" Type="http://schemas.openxmlformats.org/officeDocument/2006/relationships/image" Target="../media/image55.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8.jpeg"/><Relationship Id="rId1" Type="http://schemas.openxmlformats.org/officeDocument/2006/relationships/image" Target="../media/image57.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1.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2.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2.jpe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5.xml"/><Relationship Id="rId3" Type="http://schemas.openxmlformats.org/officeDocument/2006/relationships/image" Target="../media/image65.jpeg"/><Relationship Id="rId2" Type="http://schemas.openxmlformats.org/officeDocument/2006/relationships/tags" Target="../tags/tag14.xml"/><Relationship Id="rId1" Type="http://schemas.openxmlformats.org/officeDocument/2006/relationships/image" Target="../media/image64.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8.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1.jpeg"/><Relationship Id="rId1" Type="http://schemas.openxmlformats.org/officeDocument/2006/relationships/image" Target="../media/image70.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2.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4.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9" Type="http://schemas.openxmlformats.org/officeDocument/2006/relationships/image" Target="../media/image80.jpeg"/><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image" Target="../media/image79.jpeg"/><Relationship Id="rId5" Type="http://schemas.openxmlformats.org/officeDocument/2006/relationships/tags" Target="../tags/tag18.xml"/><Relationship Id="rId4" Type="http://schemas.openxmlformats.org/officeDocument/2006/relationships/image" Target="../media/image78.jpeg"/><Relationship Id="rId3" Type="http://schemas.openxmlformats.org/officeDocument/2006/relationships/tags" Target="../tags/tag17.xml"/><Relationship Id="rId2" Type="http://schemas.openxmlformats.org/officeDocument/2006/relationships/image" Target="../media/image77.jpeg"/><Relationship Id="rId11" Type="http://schemas.openxmlformats.org/officeDocument/2006/relationships/slideLayout" Target="../slideLayouts/slideLayout2.xml"/><Relationship Id="rId10" Type="http://schemas.openxmlformats.org/officeDocument/2006/relationships/tags" Target="../tags/tag21.xml"/><Relationship Id="rId1" Type="http://schemas.openxmlformats.org/officeDocument/2006/relationships/tags" Target="../tags/tag16.xml"/></Relationships>
</file>

<file path=ppt/slides/_rels/slide8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tags" Target="../tags/tag24.xml"/><Relationship Id="rId4" Type="http://schemas.openxmlformats.org/officeDocument/2006/relationships/image" Target="../media/image82.jpeg"/><Relationship Id="rId3" Type="http://schemas.openxmlformats.org/officeDocument/2006/relationships/tags" Target="../tags/tag23.xml"/><Relationship Id="rId2" Type="http://schemas.openxmlformats.org/officeDocument/2006/relationships/image" Target="../media/image81.jpeg"/><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jpeg"/><Relationship Id="rId1" Type="http://schemas.openxmlformats.org/officeDocument/2006/relationships/image" Target="../media/image4.jpeg"/></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8.xml"/><Relationship Id="rId6" Type="http://schemas.openxmlformats.org/officeDocument/2006/relationships/image" Target="../media/image86.jpeg"/><Relationship Id="rId5" Type="http://schemas.openxmlformats.org/officeDocument/2006/relationships/tags" Target="../tags/tag27.xml"/><Relationship Id="rId4" Type="http://schemas.openxmlformats.org/officeDocument/2006/relationships/image" Target="../media/image85.jpeg"/><Relationship Id="rId3" Type="http://schemas.openxmlformats.org/officeDocument/2006/relationships/tags" Target="../tags/tag26.xml"/><Relationship Id="rId2" Type="http://schemas.openxmlformats.org/officeDocument/2006/relationships/image" Target="../media/image84.jpeg"/><Relationship Id="rId1" Type="http://schemas.openxmlformats.org/officeDocument/2006/relationships/tags" Target="../tags/tag25.xml"/></Relationships>
</file>

<file path=ppt/slides/_rels/slide9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2.xml"/><Relationship Id="rId6" Type="http://schemas.openxmlformats.org/officeDocument/2006/relationships/image" Target="../media/image89.jpeg"/><Relationship Id="rId5" Type="http://schemas.openxmlformats.org/officeDocument/2006/relationships/tags" Target="../tags/tag31.xml"/><Relationship Id="rId4" Type="http://schemas.openxmlformats.org/officeDocument/2006/relationships/image" Target="../media/image88.jpeg"/><Relationship Id="rId3" Type="http://schemas.openxmlformats.org/officeDocument/2006/relationships/tags" Target="../tags/tag30.xml"/><Relationship Id="rId2" Type="http://schemas.openxmlformats.org/officeDocument/2006/relationships/image" Target="../media/image87.jpeg"/><Relationship Id="rId1" Type="http://schemas.openxmlformats.org/officeDocument/2006/relationships/tags" Target="../tags/tag29.xml"/></Relationships>
</file>

<file path=ppt/slides/_rels/slide9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2.jpeg"/><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image" Target="../media/image91.jpeg"/><Relationship Id="rId3" Type="http://schemas.openxmlformats.org/officeDocument/2006/relationships/tags" Target="../tags/tag34.xml"/><Relationship Id="rId2" Type="http://schemas.openxmlformats.org/officeDocument/2006/relationships/image" Target="../media/image90.jpeg"/><Relationship Id="rId1" Type="http://schemas.openxmlformats.org/officeDocument/2006/relationships/tags" Target="../tags/tag33.xml"/></Relationships>
</file>

<file path=ppt/slides/_rels/slide93.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media/image95.jpeg"/><Relationship Id="rId7" Type="http://schemas.openxmlformats.org/officeDocument/2006/relationships/tags" Target="../tags/tag41.xml"/><Relationship Id="rId6" Type="http://schemas.openxmlformats.org/officeDocument/2006/relationships/image" Target="../media/image94.jpeg"/><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93.jpeg"/><Relationship Id="rId12" Type="http://schemas.openxmlformats.org/officeDocument/2006/relationships/slideLayout" Target="../slideLayouts/slideLayout2.xml"/><Relationship Id="rId11" Type="http://schemas.openxmlformats.org/officeDocument/2006/relationships/image" Target="../media/image96.jpeg"/><Relationship Id="rId10" Type="http://schemas.openxmlformats.org/officeDocument/2006/relationships/tags" Target="../tags/tag43.xml"/><Relationship Id="rId1" Type="http://schemas.openxmlformats.org/officeDocument/2006/relationships/tags" Target="../tags/tag3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tags" Target="../tags/tag46.xml"/><Relationship Id="rId4" Type="http://schemas.openxmlformats.org/officeDocument/2006/relationships/image" Target="../media/image98.jpeg"/><Relationship Id="rId3" Type="http://schemas.openxmlformats.org/officeDocument/2006/relationships/tags" Target="../tags/tag45.xml"/><Relationship Id="rId2" Type="http://schemas.openxmlformats.org/officeDocument/2006/relationships/image" Target="../media/image97.jpeg"/><Relationship Id="rId1" Type="http://schemas.openxmlformats.org/officeDocument/2006/relationships/tags" Target="../tags/tag44.xml"/></Relationships>
</file>

<file path=ppt/slides/_rels/slide9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tags" Target="../tags/tag49.xml"/><Relationship Id="rId4" Type="http://schemas.openxmlformats.org/officeDocument/2006/relationships/image" Target="../media/image101.jpeg"/><Relationship Id="rId3" Type="http://schemas.openxmlformats.org/officeDocument/2006/relationships/tags" Target="../tags/tag48.xml"/><Relationship Id="rId2" Type="http://schemas.openxmlformats.org/officeDocument/2006/relationships/image" Target="../media/image100.jpeg"/><Relationship Id="rId1" Type="http://schemas.openxmlformats.org/officeDocument/2006/relationships/tags" Target="../tags/tag47.xml"/></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tags" Target="../tags/tag52.xml"/><Relationship Id="rId4" Type="http://schemas.openxmlformats.org/officeDocument/2006/relationships/image" Target="../media/image104.jpeg"/><Relationship Id="rId3" Type="http://schemas.openxmlformats.org/officeDocument/2006/relationships/tags" Target="../tags/tag51.xml"/><Relationship Id="rId2" Type="http://schemas.openxmlformats.org/officeDocument/2006/relationships/image" Target="../media/image103.jpeg"/><Relationship Id="rId1" Type="http://schemas.openxmlformats.org/officeDocument/2006/relationships/tags" Target="../tags/tag5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ubtitle 2"/>
          <p:cNvSpPr txBox="1"/>
          <p:nvPr/>
        </p:nvSpPr>
        <p:spPr>
          <a:xfrm>
            <a:off x="3227070" y="2419985"/>
            <a:ext cx="5738495" cy="1405255"/>
          </a:xfrm>
          <a:prstGeom prst="rect">
            <a:avLst/>
          </a:prstGeom>
        </p:spPr>
        <p:txBody>
          <a:bodyPr vert="horz" wrap="square" lIns="108745" tIns="54372" rIns="108745" bIns="54372" rtlCol="0">
            <a:noAutofit/>
          </a:bodyPr>
          <a:lstStyle>
            <a:lvl1pPr marL="0" indent="0" algn="ctr" defTabSz="1087755" rtl="0" eaLnBrk="1" latinLnBrk="0" hangingPunct="1">
              <a:lnSpc>
                <a:spcPct val="120000"/>
              </a:lnSpc>
              <a:spcBef>
                <a:spcPct val="20000"/>
              </a:spcBef>
              <a:buFont typeface="Arial" panose="020B060402020209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9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9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9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9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9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9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9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90204"/>
              <a:buNone/>
              <a:defRPr sz="4800" kern="1200">
                <a:solidFill>
                  <a:schemeClr val="tx1">
                    <a:tint val="75000"/>
                  </a:schemeClr>
                </a:solidFill>
                <a:latin typeface="+mn-lt"/>
                <a:ea typeface="+mn-ea"/>
                <a:cs typeface="+mn-cs"/>
              </a:defRPr>
            </a:lvl9pPr>
          </a:lstStyle>
          <a:p>
            <a:pPr>
              <a:lnSpc>
                <a:spcPct val="150000"/>
              </a:lnSpc>
            </a:pPr>
            <a:r>
              <a:rPr lang="zh-CN" altLang="en-US" sz="6000" b="1" dirty="0" smtClean="0">
                <a:latin typeface="黑体" panose="02010609060101010101" charset="-122"/>
                <a:ea typeface="黑体" panose="02010609060101010101" charset="-122"/>
                <a:cs typeface="Poppins Medium" charset="0"/>
              </a:rPr>
              <a:t>酒店空间设计</a:t>
            </a:r>
            <a:endParaRPr lang="zh-CN" altLang="en-US" sz="6000" b="1" dirty="0" smtClean="0">
              <a:latin typeface="黑体" panose="02010609060101010101" charset="-122"/>
              <a:ea typeface="黑体" panose="02010609060101010101" charset="-122"/>
              <a:cs typeface="Poppins Medium" charset="0"/>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524000" y="2883535"/>
            <a:ext cx="9144000" cy="916940"/>
          </a:xfrm>
        </p:spPr>
        <p:txBody>
          <a:bodyPr>
            <a:normAutofit/>
          </a:bodyPr>
          <a:p>
            <a:r>
              <a:rPr lang="zh-CN" altLang="en-US" sz="4800">
                <a:latin typeface="黑体" panose="02010609060101010101" charset="-122"/>
                <a:ea typeface="黑体" panose="02010609060101010101" charset="-122"/>
                <a:cs typeface="黑体" panose="02010609060101010101" charset="-122"/>
              </a:rPr>
              <a:t>第三节 </a:t>
            </a:r>
            <a:r>
              <a:rPr lang="zh-CN" altLang="en-US" sz="4800" dirty="0" smtClean="0">
                <a:solidFill>
                  <a:schemeClr val="tx2"/>
                </a:solidFill>
                <a:latin typeface="黑体" panose="02010609060101010101" charset="-122"/>
                <a:ea typeface="黑体" panose="02010609060101010101" charset="-122"/>
                <a:sym typeface="+mn-ea"/>
              </a:rPr>
              <a:t>酒店的分类</a:t>
            </a:r>
            <a:endParaRPr lang="zh-CN" altLang="en-US" sz="4800" dirty="0" smtClean="0">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438785" y="1666875"/>
            <a:ext cx="6786880" cy="1627505"/>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SALA Bang Pa-indu度假酒店</a:t>
            </a:r>
            <a:endParaRPr lang="en-US" altLang="zh-CN"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64665" y="6196965"/>
            <a:ext cx="1158875" cy="368300"/>
          </a:xfrm>
          <a:prstGeom prst="rect">
            <a:avLst/>
          </a:prstGeom>
          <a:noFill/>
          <a:ln w="9525">
            <a:noFill/>
          </a:ln>
        </p:spPr>
        <p:txBody>
          <a:bodyPr wrap="square">
            <a:spAutoFit/>
          </a:bodyPr>
          <a:p>
            <a:pPr indent="0"/>
            <a:r>
              <a:rPr lang="zh-CN" b="0">
                <a:latin typeface="黑体" panose="02010609060101010101" charset="-122"/>
                <a:ea typeface="黑体" panose="02010609060101010101" charset="-122"/>
              </a:rPr>
              <a:t>酒店</a:t>
            </a:r>
            <a:r>
              <a:rPr lang="zh-CN" b="0">
                <a:latin typeface="黑体" panose="02010609060101010101" charset="-122"/>
                <a:ea typeface="黑体" panose="02010609060101010101" charset="-122"/>
              </a:rPr>
              <a:t>外观</a:t>
            </a:r>
            <a:endParaRPr lang="zh-CN" b="0">
              <a:latin typeface="黑体" panose="02010609060101010101" charset="-122"/>
              <a:ea typeface="黑体" panose="02010609060101010101" charset="-122"/>
            </a:endParaRPr>
          </a:p>
        </p:txBody>
      </p:sp>
      <p:sp>
        <p:nvSpPr>
          <p:cNvPr id="3" name="文本框 2"/>
          <p:cNvSpPr txBox="1"/>
          <p:nvPr/>
        </p:nvSpPr>
        <p:spPr>
          <a:xfrm>
            <a:off x="8509000" y="6196965"/>
            <a:ext cx="2970530" cy="368300"/>
          </a:xfrm>
          <a:prstGeom prst="rect">
            <a:avLst/>
          </a:prstGeom>
          <a:noFill/>
          <a:ln w="9525">
            <a:noFill/>
          </a:ln>
        </p:spPr>
        <p:txBody>
          <a:bodyPr wrap="square">
            <a:spAutoFit/>
          </a:bodyPr>
          <a:p>
            <a:pPr algn="ctr">
              <a:buClrTx/>
              <a:buSzTx/>
              <a:buFontTx/>
            </a:pPr>
            <a:r>
              <a:rPr lang="zh-CN" b="0">
                <a:latin typeface="黑体" panose="02010609060101010101" charset="-122"/>
                <a:ea typeface="黑体" panose="02010609060101010101" charset="-122"/>
              </a:rPr>
              <a:t>酒店客房</a:t>
            </a:r>
            <a:endParaRPr lang="zh-CN" b="0">
              <a:latin typeface="黑体" panose="02010609060101010101" charset="-122"/>
              <a:ea typeface="黑体" panose="02010609060101010101" charset="-122"/>
            </a:endParaRPr>
          </a:p>
        </p:txBody>
      </p:sp>
      <p:sp>
        <p:nvSpPr>
          <p:cNvPr id="5" name="文本框 4"/>
          <p:cNvSpPr txBox="1"/>
          <p:nvPr/>
        </p:nvSpPr>
        <p:spPr>
          <a:xfrm>
            <a:off x="5631180" y="6196965"/>
            <a:ext cx="1594485" cy="368300"/>
          </a:xfrm>
          <a:prstGeom prst="rect">
            <a:avLst/>
          </a:prstGeom>
          <a:noFill/>
        </p:spPr>
        <p:txBody>
          <a:bodyPr wrap="square" rtlCol="0">
            <a:spAutoFit/>
          </a:bodyPr>
          <a:p>
            <a:r>
              <a:rPr lang="zh-CN">
                <a:latin typeface="黑体" panose="02010609060101010101" charset="-122"/>
                <a:ea typeface="黑体" panose="02010609060101010101" charset="-122"/>
              </a:rPr>
              <a:t>桥梁通向大堂</a:t>
            </a:r>
            <a:endParaRPr lang="zh-CN">
              <a:latin typeface="黑体" panose="02010609060101010101" charset="-122"/>
              <a:ea typeface="黑体" panose="02010609060101010101" charset="-122"/>
            </a:endParaRPr>
          </a:p>
        </p:txBody>
      </p:sp>
      <p:pic>
        <p:nvPicPr>
          <p:cNvPr id="245" name="图片 24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438785" y="3573145"/>
            <a:ext cx="3670300" cy="2447290"/>
          </a:xfrm>
          <a:prstGeom prst="rect">
            <a:avLst/>
          </a:prstGeom>
          <a:noFill/>
          <a:ln>
            <a:noFill/>
          </a:ln>
        </p:spPr>
      </p:pic>
      <p:pic>
        <p:nvPicPr>
          <p:cNvPr id="246" name="图片 246"/>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l="4896" r="8777"/>
          <a:stretch>
            <a:fillRect/>
          </a:stretch>
        </p:blipFill>
        <p:spPr>
          <a:xfrm>
            <a:off x="4196715" y="3573145"/>
            <a:ext cx="4224655" cy="2446655"/>
          </a:xfrm>
          <a:prstGeom prst="rect">
            <a:avLst/>
          </a:prstGeom>
          <a:noFill/>
          <a:ln>
            <a:noFill/>
          </a:ln>
        </p:spPr>
      </p:pic>
      <p:pic>
        <p:nvPicPr>
          <p:cNvPr id="249" name="图片 249"/>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8509000" y="3050540"/>
            <a:ext cx="2969895" cy="2969895"/>
          </a:xfrm>
          <a:prstGeom prst="rect">
            <a:avLst/>
          </a:prstGeom>
          <a:noFill/>
          <a:ln>
            <a:noFill/>
          </a:ln>
        </p:spPr>
      </p:pic>
      <p:pic>
        <p:nvPicPr>
          <p:cNvPr id="250" name="图片 250"/>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a:xfrm>
            <a:off x="8509635" y="702310"/>
            <a:ext cx="2969895" cy="1979930"/>
          </a:xfrm>
          <a:prstGeom prst="rect">
            <a:avLst/>
          </a:prstGeom>
          <a:noFill/>
          <a:ln>
            <a:noFill/>
          </a:ln>
        </p:spPr>
      </p:pic>
      <p:sp>
        <p:nvSpPr>
          <p:cNvPr id="6" name="文本框 5"/>
          <p:cNvSpPr txBox="1"/>
          <p:nvPr>
            <p:custDataLst>
              <p:tags r:id="rId9"/>
            </p:custDataLst>
          </p:nvPr>
        </p:nvSpPr>
        <p:spPr>
          <a:xfrm>
            <a:off x="8509000" y="2682240"/>
            <a:ext cx="2970530" cy="368300"/>
          </a:xfrm>
          <a:prstGeom prst="rect">
            <a:avLst/>
          </a:prstGeom>
          <a:noFill/>
          <a:ln w="9525">
            <a:noFill/>
          </a:ln>
        </p:spPr>
        <p:txBody>
          <a:bodyPr wrap="square">
            <a:spAutoFit/>
          </a:bodyPr>
          <a:p>
            <a:pPr algn="ctr">
              <a:buClrTx/>
              <a:buSzTx/>
              <a:buFontTx/>
            </a:pPr>
            <a:r>
              <a:rPr lang="zh-CN" b="0">
                <a:latin typeface="黑体" panose="02010609060101010101" charset="-122"/>
                <a:ea typeface="黑体" panose="02010609060101010101" charset="-122"/>
              </a:rPr>
              <a:t>客房</a:t>
            </a:r>
            <a:r>
              <a:rPr lang="zh-CN" b="0">
                <a:latin typeface="黑体" panose="02010609060101010101" charset="-122"/>
                <a:ea typeface="黑体" panose="02010609060101010101" charset="-122"/>
              </a:rPr>
              <a:t>细部</a:t>
            </a:r>
            <a:endParaRPr lang="zh-CN" b="0">
              <a:latin typeface="黑体" panose="02010609060101010101" charset="-122"/>
              <a:ea typeface="黑体" panose="02010609060101010101"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二、主题酒店设计的特点</a:t>
            </a:r>
            <a:endParaRPr lang="zh-CN" sz="4800" b="0">
              <a:latin typeface="黑体" panose="02010609060101010101" charset="-122"/>
              <a:ea typeface="黑体" panose="02010609060101010101" charset="-122"/>
            </a:endParaRPr>
          </a:p>
        </p:txBody>
      </p:sp>
      <p:sp>
        <p:nvSpPr>
          <p:cNvPr id="4" name="文本框 3"/>
          <p:cNvSpPr txBox="1"/>
          <p:nvPr/>
        </p:nvSpPr>
        <p:spPr>
          <a:xfrm>
            <a:off x="438785" y="1543050"/>
            <a:ext cx="5937885" cy="494665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 别具一格的文化性</a:t>
            </a:r>
            <a:endParaRPr lang="zh-CN" altLang="en-US"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首先要明确其所要表现的主题文化，主题必须是新颖、独特、别具一格的。所有的设计都围绕这一主题进行，外观、室内、功能设施、装饰摆设、经营管理、产品与服务都将以营造主题氛围为中心</a:t>
            </a:r>
            <a:r>
              <a:rPr lang="zh-CN" sz="3200">
                <a:latin typeface="黑体" panose="02010609060101010101" charset="-122"/>
                <a:ea typeface="黑体" panose="02010609060101010101" charset="-122"/>
                <a:cs typeface="黑体" panose="02010609060101010101" charset="-122"/>
              </a:rPr>
              <a:t>。</a:t>
            </a:r>
            <a:endParaRPr lang="zh-CN" sz="3200">
              <a:latin typeface="黑体" panose="02010609060101010101" charset="-122"/>
              <a:ea typeface="黑体" panose="02010609060101010101" charset="-122"/>
              <a:cs typeface="黑体" panose="02010609060101010101" charset="-122"/>
            </a:endParaRPr>
          </a:p>
        </p:txBody>
      </p:sp>
      <p:pic>
        <p:nvPicPr>
          <p:cNvPr id="252" name="图片 252"/>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076440" y="1543050"/>
            <a:ext cx="4025900" cy="2290445"/>
          </a:xfrm>
          <a:prstGeom prst="rect">
            <a:avLst/>
          </a:prstGeom>
          <a:noFill/>
          <a:ln>
            <a:noFill/>
          </a:ln>
        </p:spPr>
      </p:pic>
      <p:sp>
        <p:nvSpPr>
          <p:cNvPr id="6" name="文本框 5"/>
          <p:cNvSpPr txBox="1"/>
          <p:nvPr/>
        </p:nvSpPr>
        <p:spPr>
          <a:xfrm>
            <a:off x="7076440" y="3846830"/>
            <a:ext cx="3328035" cy="368300"/>
          </a:xfrm>
          <a:prstGeom prst="rect">
            <a:avLst/>
          </a:prstGeom>
          <a:noFill/>
          <a:ln w="9525">
            <a:noFill/>
          </a:ln>
        </p:spPr>
        <p:txBody>
          <a:bodyPr wrap="square">
            <a:spAutoFit/>
          </a:bodyPr>
          <a:p>
            <a:pPr indent="933450" algn="l"/>
            <a:r>
              <a:rPr lang="zh-CN" b="0">
                <a:latin typeface="黑体" panose="02010609060101010101" charset="-122"/>
                <a:ea typeface="黑体" panose="02010609060101010101" charset="-122"/>
              </a:rPr>
              <a:t>重庆解放碑帆船酒店</a:t>
            </a:r>
            <a:endParaRPr lang="zh-CN" altLang="en-US" b="0">
              <a:latin typeface="黑体" panose="02010609060101010101" charset="-122"/>
              <a:ea typeface="黑体" panose="02010609060101010101" charset="-122"/>
            </a:endParaRPr>
          </a:p>
        </p:txBody>
      </p:sp>
      <p:pic>
        <p:nvPicPr>
          <p:cNvPr id="253" name="图片 253"/>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7075805" y="4286885"/>
            <a:ext cx="4026535" cy="2116455"/>
          </a:xfrm>
          <a:prstGeom prst="rect">
            <a:avLst/>
          </a:prstGeom>
          <a:noFill/>
          <a:ln>
            <a:noFill/>
          </a:ln>
        </p:spPr>
      </p:pic>
      <p:sp>
        <p:nvSpPr>
          <p:cNvPr id="8" name="文本框 7"/>
          <p:cNvSpPr txBox="1"/>
          <p:nvPr/>
        </p:nvSpPr>
        <p:spPr>
          <a:xfrm>
            <a:off x="7076440" y="6403340"/>
            <a:ext cx="402653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帆船酒店客房</a:t>
            </a:r>
            <a:endParaRPr lang="zh-CN" altLang="en-US" b="0">
              <a:latin typeface="黑体" panose="02010609060101010101" charset="-122"/>
              <a:ea typeface="黑体" panose="02010609060101010101"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二、主题酒店设计的特点</a:t>
            </a:r>
            <a:endParaRPr lang="zh-CN" sz="4800" b="0">
              <a:latin typeface="黑体" panose="02010609060101010101" charset="-122"/>
              <a:ea typeface="黑体" panose="02010609060101010101" charset="-122"/>
            </a:endParaRPr>
          </a:p>
        </p:txBody>
      </p:sp>
      <p:sp>
        <p:nvSpPr>
          <p:cNvPr id="4" name="文本框 3"/>
          <p:cNvSpPr txBox="1"/>
          <p:nvPr/>
        </p:nvSpPr>
        <p:spPr>
          <a:xfrm>
            <a:off x="736600" y="1468120"/>
            <a:ext cx="10905490" cy="494665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、内涵的深刻性</a:t>
            </a:r>
            <a:endParaRPr lang="zh-CN" altLang="en-US"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面对个性化的消费市场，酒店业深层次的竞争必然是文化的竞争，酒店竞争的终极战场即应当是顾客的心理感受，以极富特色和个性的产品及服务满足消费客户的需求。</a:t>
            </a:r>
            <a:endParaRPr sz="320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3133090" y="6311265"/>
            <a:ext cx="204787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酒店庭院</a:t>
            </a:r>
            <a:endParaRPr lang="zh-CN" b="0">
              <a:latin typeface="黑体" panose="02010609060101010101" charset="-122"/>
              <a:ea typeface="黑体" panose="02010609060101010101" charset="-122"/>
            </a:endParaRPr>
          </a:p>
        </p:txBody>
      </p:sp>
      <p:pic>
        <p:nvPicPr>
          <p:cNvPr id="254" name="图片 254"/>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l="6267" r="6020"/>
          <a:stretch>
            <a:fillRect/>
          </a:stretch>
        </p:blipFill>
        <p:spPr>
          <a:xfrm>
            <a:off x="584200" y="4380230"/>
            <a:ext cx="2479675" cy="1885315"/>
          </a:xfrm>
          <a:prstGeom prst="rect">
            <a:avLst/>
          </a:prstGeom>
          <a:noFill/>
          <a:ln>
            <a:noFill/>
          </a:ln>
        </p:spPr>
      </p:pic>
      <p:sp>
        <p:nvSpPr>
          <p:cNvPr id="2" name="文本框 1"/>
          <p:cNvSpPr txBox="1"/>
          <p:nvPr/>
        </p:nvSpPr>
        <p:spPr>
          <a:xfrm>
            <a:off x="584200" y="6257925"/>
            <a:ext cx="2480310" cy="64516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cs typeface="黑体" panose="02010609060101010101" charset="-122"/>
              </a:rPr>
              <a:t>挚舍·南禅观水酒店</a:t>
            </a:r>
            <a:endParaRPr lang="zh-CN" b="0">
              <a:latin typeface="黑体" panose="02010609060101010101" charset="-122"/>
              <a:ea typeface="黑体" panose="02010609060101010101" charset="-122"/>
              <a:cs typeface="黑体" panose="02010609060101010101" charset="-122"/>
            </a:endParaRPr>
          </a:p>
          <a:p>
            <a:pPr indent="0" algn="ctr"/>
            <a:r>
              <a:rPr lang="zh-CN" b="0">
                <a:latin typeface="黑体" panose="02010609060101010101" charset="-122"/>
                <a:ea typeface="黑体" panose="02010609060101010101" charset="-122"/>
                <a:cs typeface="黑体" panose="02010609060101010101" charset="-122"/>
              </a:rPr>
              <a:t>（本哲建筑设计）</a:t>
            </a:r>
            <a:endParaRPr lang="zh-CN" altLang="en-US" b="0">
              <a:latin typeface="黑体" panose="02010609060101010101" charset="-122"/>
              <a:ea typeface="黑体" panose="02010609060101010101" charset="-122"/>
              <a:cs typeface="黑体" panose="02010609060101010101" charset="-122"/>
            </a:endParaRPr>
          </a:p>
        </p:txBody>
      </p:sp>
      <p:pic>
        <p:nvPicPr>
          <p:cNvPr id="255" name="图片 255"/>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3133090" y="4380230"/>
            <a:ext cx="2047875" cy="1877695"/>
          </a:xfrm>
          <a:prstGeom prst="rect">
            <a:avLst/>
          </a:prstGeom>
          <a:noFill/>
          <a:ln>
            <a:noFill/>
          </a:ln>
        </p:spPr>
      </p:pic>
      <p:pic>
        <p:nvPicPr>
          <p:cNvPr id="257" name="图片 257"/>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a:xfrm>
            <a:off x="8849360" y="4379595"/>
            <a:ext cx="2792095" cy="1878330"/>
          </a:xfrm>
          <a:prstGeom prst="rect">
            <a:avLst/>
          </a:prstGeom>
          <a:noFill/>
          <a:ln>
            <a:noFill/>
          </a:ln>
        </p:spPr>
      </p:pic>
      <p:pic>
        <p:nvPicPr>
          <p:cNvPr id="256" name="图片 256"/>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l="5586" r="6173"/>
          <a:stretch>
            <a:fillRect/>
          </a:stretch>
        </p:blipFill>
        <p:spPr>
          <a:xfrm>
            <a:off x="5249545" y="4380230"/>
            <a:ext cx="3531235" cy="1885315"/>
          </a:xfrm>
          <a:prstGeom prst="rect">
            <a:avLst/>
          </a:prstGeom>
          <a:noFill/>
          <a:ln>
            <a:noFill/>
          </a:ln>
        </p:spPr>
      </p:pic>
      <p:sp>
        <p:nvSpPr>
          <p:cNvPr id="3" name="文本框 2"/>
          <p:cNvSpPr txBox="1"/>
          <p:nvPr/>
        </p:nvSpPr>
        <p:spPr>
          <a:xfrm>
            <a:off x="5249545" y="6311265"/>
            <a:ext cx="3536950"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酒店接待区</a:t>
            </a:r>
            <a:endParaRPr lang="zh-CN" altLang="en-US" b="0">
              <a:latin typeface="黑体" panose="02010609060101010101" charset="-122"/>
              <a:ea typeface="黑体" panose="02010609060101010101" charset="-122"/>
            </a:endParaRPr>
          </a:p>
        </p:txBody>
      </p:sp>
      <p:sp>
        <p:nvSpPr>
          <p:cNvPr id="5" name="文本框 4"/>
          <p:cNvSpPr txBox="1"/>
          <p:nvPr/>
        </p:nvSpPr>
        <p:spPr>
          <a:xfrm>
            <a:off x="8854440" y="6311265"/>
            <a:ext cx="278701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酒店客房</a:t>
            </a:r>
            <a:endParaRPr lang="zh-CN" altLang="en-US" b="0">
              <a:latin typeface="黑体" panose="02010609060101010101" charset="-122"/>
              <a:ea typeface="黑体" panose="02010609060101010101"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二、主题酒店设计的特点</a:t>
            </a:r>
            <a:endParaRPr lang="zh-CN" sz="4800" b="0">
              <a:latin typeface="黑体" panose="02010609060101010101" charset="-122"/>
              <a:ea typeface="黑体" panose="02010609060101010101" charset="-122"/>
            </a:endParaRPr>
          </a:p>
        </p:txBody>
      </p:sp>
      <p:sp>
        <p:nvSpPr>
          <p:cNvPr id="4" name="文本框 3"/>
          <p:cNvSpPr txBox="1"/>
          <p:nvPr/>
        </p:nvSpPr>
        <p:spPr>
          <a:xfrm>
            <a:off x="584200" y="1468120"/>
            <a:ext cx="4248785" cy="494665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、产品的差异性</a:t>
            </a:r>
            <a:endParaRPr lang="zh-CN" altLang="en-US"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主题的文化性表现必须是不能被轻易复制的，得与普通酒店形成巨大的差异性，以避免大众的审美疲劳。</a:t>
            </a:r>
            <a:endParaRPr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284470" y="6046470"/>
            <a:ext cx="3087370"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cs typeface="黑体" panose="02010609060101010101" charset="-122"/>
              </a:rPr>
              <a:t>意大利AQUA TIO洞穴酒店</a:t>
            </a:r>
            <a:endParaRPr lang="zh-CN" b="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434705" y="6046470"/>
            <a:ext cx="3333750"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内部空间</a:t>
            </a:r>
            <a:endParaRPr lang="zh-CN" b="0">
              <a:latin typeface="黑体" panose="02010609060101010101" charset="-122"/>
              <a:ea typeface="黑体" panose="02010609060101010101" charset="-122"/>
            </a:endParaRPr>
          </a:p>
        </p:txBody>
      </p:sp>
      <p:pic>
        <p:nvPicPr>
          <p:cNvPr id="258" name="图片 258"/>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5285105" y="1468120"/>
            <a:ext cx="3086735" cy="4351655"/>
          </a:xfrm>
          <a:prstGeom prst="rect">
            <a:avLst/>
          </a:prstGeom>
          <a:noFill/>
          <a:ln>
            <a:noFill/>
          </a:ln>
        </p:spPr>
      </p:pic>
      <p:pic>
        <p:nvPicPr>
          <p:cNvPr id="259" name="图片 259"/>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8434705" y="1468120"/>
            <a:ext cx="3333115" cy="435102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二、主题酒店设计的特点</a:t>
            </a:r>
            <a:endParaRPr lang="zh-CN" sz="4800" b="0">
              <a:latin typeface="黑体" panose="02010609060101010101" charset="-122"/>
              <a:ea typeface="黑体" panose="02010609060101010101" charset="-122"/>
            </a:endParaRPr>
          </a:p>
        </p:txBody>
      </p:sp>
      <p:sp>
        <p:nvSpPr>
          <p:cNvPr id="4" name="文本框 3"/>
          <p:cNvSpPr txBox="1"/>
          <p:nvPr/>
        </p:nvSpPr>
        <p:spPr>
          <a:xfrm>
            <a:off x="584200" y="1468120"/>
            <a:ext cx="6252845" cy="494665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4</a:t>
            </a:r>
            <a:r>
              <a:rPr lang="zh-CN" altLang="en-US" sz="3600">
                <a:latin typeface="黑体" panose="02010609060101010101" charset="-122"/>
                <a:ea typeface="黑体" panose="02010609060101010101" charset="-122"/>
                <a:cs typeface="黑体" panose="02010609060101010101" charset="-122"/>
              </a:rPr>
              <a:t>、主题的体验性</a:t>
            </a:r>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当现代酒店不仅局限于高舒适度的服务设施及服务质量时，构筑高品质的文化环境和精神氛围，也是给客人最完整丰富的主题体验，提高文化上的享受，同时增加休闲娱乐程度，更加能够满足物质生活之外的精神需求。</a:t>
            </a:r>
            <a:endParaRPr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139940" y="3656330"/>
            <a:ext cx="424497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cs typeface="黑体" panose="02010609060101010101" charset="-122"/>
              </a:rPr>
              <a:t> LAQUQ countryside度假酒店室外庭院</a:t>
            </a:r>
            <a:endParaRPr lang="zh-CN" b="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668260" y="6214110"/>
            <a:ext cx="328358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酒店客房</a:t>
            </a:r>
            <a:endParaRPr lang="zh-CN" b="0">
              <a:latin typeface="黑体" panose="02010609060101010101" charset="-122"/>
              <a:ea typeface="黑体" panose="02010609060101010101" charset="-122"/>
            </a:endParaRPr>
          </a:p>
        </p:txBody>
      </p:sp>
      <p:pic>
        <p:nvPicPr>
          <p:cNvPr id="260" name="图片 260"/>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668260" y="1468120"/>
            <a:ext cx="3284220" cy="2188210"/>
          </a:xfrm>
          <a:prstGeom prst="rect">
            <a:avLst/>
          </a:prstGeom>
          <a:noFill/>
          <a:ln>
            <a:noFill/>
          </a:ln>
        </p:spPr>
      </p:pic>
      <p:pic>
        <p:nvPicPr>
          <p:cNvPr id="261" name="图片 261"/>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7668260" y="4024630"/>
            <a:ext cx="3283585" cy="218948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二、主题酒店设计的特点</a:t>
            </a:r>
            <a:endParaRPr lang="zh-CN" sz="4800" b="0">
              <a:latin typeface="黑体" panose="02010609060101010101" charset="-122"/>
              <a:ea typeface="黑体" panose="02010609060101010101" charset="-122"/>
            </a:endParaRPr>
          </a:p>
        </p:txBody>
      </p:sp>
      <p:sp>
        <p:nvSpPr>
          <p:cNvPr id="4" name="文本框 3"/>
          <p:cNvSpPr txBox="1"/>
          <p:nvPr/>
        </p:nvSpPr>
        <p:spPr>
          <a:xfrm>
            <a:off x="584200" y="1468120"/>
            <a:ext cx="6550660" cy="494665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5</a:t>
            </a:r>
            <a:r>
              <a:rPr lang="zh-CN" altLang="en-US" sz="3600">
                <a:latin typeface="黑体" panose="02010609060101010101" charset="-122"/>
                <a:ea typeface="黑体" panose="02010609060101010101" charset="-122"/>
                <a:cs typeface="黑体" panose="02010609060101010101" charset="-122"/>
              </a:rPr>
              <a:t>、形象的识别性</a:t>
            </a:r>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rPr>
              <a:t>     </a:t>
            </a:r>
            <a:endParaRPr lang="en-US" sz="28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酒店所选择的主题，除了个性鲜明，其差异性也表明了酒店形象必然要有强烈的可识别性，才能打造特有的品牌，形成品牌效应。</a:t>
            </a:r>
            <a:endParaRPr sz="32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703820" y="6214110"/>
            <a:ext cx="362394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大阪w酒店套房</a:t>
            </a:r>
            <a:endParaRPr lang="zh-CN" b="0">
              <a:latin typeface="黑体" panose="02010609060101010101" charset="-122"/>
              <a:ea typeface="黑体" panose="02010609060101010101" charset="-122"/>
            </a:endParaRPr>
          </a:p>
        </p:txBody>
      </p:sp>
      <p:pic>
        <p:nvPicPr>
          <p:cNvPr id="263" name="图片 263"/>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703503" y="1255395"/>
            <a:ext cx="3623945" cy="4864100"/>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584200" y="1468120"/>
            <a:ext cx="5913120" cy="494665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、主题性设计方法</a:t>
            </a:r>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lang="en-US" sz="3600">
                <a:latin typeface="黑体" panose="02010609060101010101" charset="-122"/>
                <a:ea typeface="黑体" panose="02010609060101010101" charset="-122"/>
                <a:cs typeface="黑体" panose="02010609060101010101" charset="-122"/>
              </a:rPr>
              <a:t>烘托法</a:t>
            </a:r>
            <a:endParaRPr lang="en-US"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lang="en-US" sz="3200">
                <a:latin typeface="黑体" panose="02010609060101010101" charset="-122"/>
                <a:ea typeface="黑体" panose="02010609060101010101" charset="-122"/>
                <a:cs typeface="黑体" panose="02010609060101010101" charset="-122"/>
              </a:rPr>
              <a:t>烘托法是酒店主题氛围营造的一种设计手法。设计可以通过提炼文化符号对酒店空间进行界面设计，还可以通过色彩、装饰材料、陈设等介质来烘托。</a:t>
            </a:r>
            <a:endParaRPr lang="en-US" sz="32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465695" y="5683885"/>
            <a:ext cx="362394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巴厘岛Tiing酒店</a:t>
            </a:r>
            <a:endParaRPr lang="zh-CN" b="0">
              <a:latin typeface="黑体" panose="02010609060101010101" charset="-122"/>
              <a:ea typeface="黑体" panose="02010609060101010101" charset="-122"/>
            </a:endParaRPr>
          </a:p>
        </p:txBody>
      </p:sp>
      <p:pic>
        <p:nvPicPr>
          <p:cNvPr id="264" name="图片 264"/>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6617335" y="1935480"/>
            <a:ext cx="5320030" cy="3532505"/>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366395" y="1348105"/>
            <a:ext cx="11090275" cy="494665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lang="en-US" sz="3600">
                <a:latin typeface="黑体" panose="02010609060101010101" charset="-122"/>
                <a:ea typeface="黑体" panose="02010609060101010101" charset="-122"/>
                <a:cs typeface="黑体" panose="02010609060101010101" charset="-122"/>
              </a:rPr>
              <a:t>隐喻法</a:t>
            </a:r>
            <a:endParaRPr lang="en-US"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lang="en-US" sz="3200">
                <a:latin typeface="黑体" panose="02010609060101010101" charset="-122"/>
                <a:ea typeface="黑体" panose="02010609060101010101" charset="-122"/>
                <a:cs typeface="黑体" panose="02010609060101010101" charset="-122"/>
              </a:rPr>
              <a:t>隐喻法是一种含蓄且具有设计再创造的表达手法，是将当地人们的审美、价值取向、风俗、生活方式、心理需求与思维模式等抽象符号整合提炼成设计元素表达在酒店空间中。</a:t>
            </a:r>
            <a:endParaRPr lang="en-US" sz="32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rPr>
              <a:t>四个主要的方向</a:t>
            </a:r>
            <a:r>
              <a:rPr lang="zh-CN" altLang="en-US" sz="2800">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sym typeface="+mn-ea"/>
              </a:rPr>
              <a:t>·</a:t>
            </a:r>
            <a:r>
              <a:rPr lang="en-US" sz="2800">
                <a:latin typeface="黑体" panose="02010609060101010101" charset="-122"/>
                <a:ea typeface="黑体" panose="02010609060101010101" charset="-122"/>
                <a:cs typeface="黑体" panose="02010609060101010101" charset="-122"/>
              </a:rPr>
              <a:t>拟人化的隐喻手法;</a:t>
            </a:r>
            <a:endParaRPr lang="en-US" sz="28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sym typeface="+mn-ea"/>
              </a:rPr>
              <a:t>·</a:t>
            </a:r>
            <a:r>
              <a:rPr lang="en-US" sz="2800">
                <a:latin typeface="黑体" panose="02010609060101010101" charset="-122"/>
                <a:ea typeface="黑体" panose="02010609060101010101" charset="-122"/>
                <a:cs typeface="黑体" panose="02010609060101010101" charset="-122"/>
              </a:rPr>
              <a:t>借镜自然的隐喻手法;</a:t>
            </a:r>
            <a:endParaRPr lang="en-US" sz="28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sym typeface="+mn-ea"/>
              </a:rPr>
              <a:t>·</a:t>
            </a:r>
            <a:r>
              <a:rPr lang="en-US" sz="2800">
                <a:latin typeface="黑体" panose="02010609060101010101" charset="-122"/>
                <a:ea typeface="黑体" panose="02010609060101010101" charset="-122"/>
                <a:cs typeface="黑体" panose="02010609060101010101" charset="-122"/>
              </a:rPr>
              <a:t>借镜人为产物的隐喻手法;</a:t>
            </a:r>
            <a:endParaRPr lang="en-US" sz="2800">
              <a:latin typeface="黑体" panose="02010609060101010101" charset="-122"/>
              <a:ea typeface="黑体" panose="02010609060101010101" charset="-122"/>
              <a:cs typeface="黑体" panose="02010609060101010101" charset="-122"/>
            </a:endParaRPr>
          </a:p>
          <a:p>
            <a:pPr algn="just"/>
            <a:r>
              <a:rPr lang="en-US" sz="2800">
                <a:latin typeface="黑体" panose="02010609060101010101" charset="-122"/>
                <a:ea typeface="黑体" panose="02010609060101010101" charset="-122"/>
                <a:cs typeface="黑体" panose="02010609060101010101" charset="-122"/>
                <a:sym typeface="+mn-ea"/>
              </a:rPr>
              <a:t>·</a:t>
            </a:r>
            <a:r>
              <a:rPr lang="en-US" sz="2800">
                <a:latin typeface="黑体" panose="02010609060101010101" charset="-122"/>
                <a:ea typeface="黑体" panose="02010609060101010101" charset="-122"/>
                <a:cs typeface="黑体" panose="02010609060101010101" charset="-122"/>
              </a:rPr>
              <a:t>抽象几何的隐喻手法</a:t>
            </a:r>
            <a:endParaRPr lang="en-US" sz="2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725805" y="1602105"/>
            <a:ext cx="10477500" cy="4812665"/>
          </a:xfrm>
          <a:prstGeom prst="rect">
            <a:avLst/>
          </a:prstGeom>
          <a:noFill/>
        </p:spPr>
        <p:txBody>
          <a:bodyPr wrap="square" rtlCol="0">
            <a:noAutofit/>
          </a:bodyPr>
          <a:p>
            <a:r>
              <a:rPr lang="zh-CN" altLang="en-US" sz="3600">
                <a:latin typeface="黑体" panose="02010609060101010101" charset="-122"/>
                <a:ea typeface="黑体" panose="02010609060101010101" charset="-122"/>
                <a:cs typeface="黑体" panose="02010609060101010101" charset="-122"/>
              </a:rPr>
              <a:t>2、主题内容与设计元素转换</a:t>
            </a:r>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en-US" sz="3200">
                <a:latin typeface="黑体" panose="02010609060101010101" charset="-122"/>
                <a:ea typeface="黑体" panose="02010609060101010101" charset="-122"/>
                <a:cs typeface="黑体" panose="02010609060101010101" charset="-122"/>
              </a:rPr>
              <a:t>    </a:t>
            </a:r>
            <a:endParaRPr lang="en-US" sz="32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lang="en-US" sz="3200">
                <a:latin typeface="黑体" panose="02010609060101010101" charset="-122"/>
                <a:ea typeface="黑体" panose="02010609060101010101" charset="-122"/>
                <a:cs typeface="黑体" panose="02010609060101010101" charset="-122"/>
              </a:rPr>
              <a:t>主题酒店的室内设计需将抽象的文化及文化符号转换成设计元素落实到具体的界面设计之中。主题内容转换成设计元素是主题设计的形式之一，但使顾客通过设计元素充分的感知和体验主题内容才是主题酒店设计的最终目的。</a:t>
            </a:r>
            <a:endParaRPr lang="en-US"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584200" y="1437640"/>
            <a:ext cx="10737850" cy="10496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endParaRPr lang="en-US" sz="8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安塔克亚遗址博物馆酒店</a:t>
            </a:r>
            <a:endParaRPr lang="en-US" sz="3600">
              <a:latin typeface="黑体" panose="02010609060101010101" charset="-122"/>
              <a:ea typeface="黑体" panose="02010609060101010101" charset="-122"/>
              <a:cs typeface="黑体" panose="02010609060101010101" charset="-122"/>
            </a:endParaRPr>
          </a:p>
        </p:txBody>
      </p:sp>
      <p:pic>
        <p:nvPicPr>
          <p:cNvPr id="266" name="图片 266"/>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516255" y="3144520"/>
            <a:ext cx="3648710" cy="2620645"/>
          </a:xfrm>
          <a:prstGeom prst="rect">
            <a:avLst/>
          </a:prstGeom>
          <a:noFill/>
          <a:ln>
            <a:noFill/>
          </a:ln>
        </p:spPr>
      </p:pic>
      <p:sp>
        <p:nvSpPr>
          <p:cNvPr id="2" name="文本框 1"/>
          <p:cNvSpPr txBox="1"/>
          <p:nvPr/>
        </p:nvSpPr>
        <p:spPr>
          <a:xfrm>
            <a:off x="515620" y="5903595"/>
            <a:ext cx="364934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遗址上空的酒店休息厅</a:t>
            </a:r>
            <a:endParaRPr lang="zh-CN" altLang="en-US" b="0">
              <a:latin typeface="黑体" panose="02010609060101010101" charset="-122"/>
              <a:ea typeface="黑体" panose="02010609060101010101" charset="-122"/>
            </a:endParaRPr>
          </a:p>
        </p:txBody>
      </p:sp>
      <p:pic>
        <p:nvPicPr>
          <p:cNvPr id="267" name="图片 267"/>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8315960" y="1751965"/>
            <a:ext cx="3331210" cy="4007485"/>
          </a:xfrm>
          <a:prstGeom prst="rect">
            <a:avLst/>
          </a:prstGeom>
          <a:noFill/>
          <a:ln>
            <a:noFill/>
          </a:ln>
        </p:spPr>
      </p:pic>
      <p:sp>
        <p:nvSpPr>
          <p:cNvPr id="6" name="文本框 5"/>
          <p:cNvSpPr txBox="1"/>
          <p:nvPr>
            <p:custDataLst>
              <p:tags r:id="rId5"/>
            </p:custDataLst>
          </p:nvPr>
        </p:nvSpPr>
        <p:spPr>
          <a:xfrm>
            <a:off x="4290695" y="5765165"/>
            <a:ext cx="3899535" cy="64516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客房内部</a:t>
            </a:r>
            <a:endParaRPr lang="zh-CN" b="0">
              <a:latin typeface="黑体" panose="02010609060101010101" charset="-122"/>
              <a:ea typeface="黑体" panose="02010609060101010101" charset="-122"/>
            </a:endParaRPr>
          </a:p>
          <a:p>
            <a:pPr indent="0" algn="ctr"/>
            <a:r>
              <a:rPr lang="zh-CN" b="0">
                <a:latin typeface="黑体" panose="02010609060101010101" charset="-122"/>
                <a:ea typeface="黑体" panose="02010609060101010101" charset="-122"/>
              </a:rPr>
              <a:t> 墙面装饰为考古发掘出的宗教图案</a:t>
            </a:r>
            <a:endParaRPr lang="zh-CN" b="0">
              <a:latin typeface="黑体" panose="02010609060101010101" charset="-122"/>
              <a:ea typeface="黑体" panose="02010609060101010101" charset="-122"/>
            </a:endParaRPr>
          </a:p>
        </p:txBody>
      </p:sp>
      <p:sp>
        <p:nvSpPr>
          <p:cNvPr id="7" name="文本框 6"/>
          <p:cNvSpPr txBox="1"/>
          <p:nvPr>
            <p:custDataLst>
              <p:tags r:id="rId6"/>
            </p:custDataLst>
          </p:nvPr>
        </p:nvSpPr>
        <p:spPr>
          <a:xfrm>
            <a:off x="8315960" y="5903595"/>
            <a:ext cx="3341370"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遗址上方的模块化客房</a:t>
            </a:r>
            <a:endParaRPr lang="zh-CN" b="0">
              <a:latin typeface="黑体" panose="02010609060101010101" charset="-122"/>
              <a:ea typeface="黑体" panose="02010609060101010101" charset="-122"/>
            </a:endParaRPr>
          </a:p>
        </p:txBody>
      </p:sp>
      <p:pic>
        <p:nvPicPr>
          <p:cNvPr id="268" name="图片 268"/>
          <p:cNvPicPr>
            <a:picLocks noChangeAspect="1" noChangeArrowheads="1"/>
          </p:cNvPicPr>
          <p:nvPr>
            <p:custDataLst>
              <p:tags r:id="rId7"/>
            </p:custDataLst>
          </p:nvPr>
        </p:nvPicPr>
        <p:blipFill>
          <a:blip r:embed="rId8" cstate="print">
            <a:extLst>
              <a:ext uri="{28A0092B-C50C-407E-A947-70E740481C1C}">
                <a14:useLocalDpi xmlns:a14="http://schemas.microsoft.com/office/drawing/2010/main" val="0"/>
              </a:ext>
            </a:extLst>
          </a:blip>
          <a:srcRect/>
          <a:stretch>
            <a:fillRect/>
          </a:stretch>
        </p:blipFill>
        <p:spPr>
          <a:xfrm>
            <a:off x="4290695" y="3144520"/>
            <a:ext cx="3899535" cy="26149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14914082.jpg"/>
          <p:cNvPicPr>
            <a:picLocks noGrp="1" noChangeAspect="1"/>
          </p:cNvPicPr>
          <p:nvPr>
            <p:ph type="pic" sz="quarter" idx="22"/>
          </p:nvPr>
        </p:nvPicPr>
        <p:blipFill>
          <a:blip r:embed="rId1"/>
          <a:srcRect l="11145" r="11145"/>
          <a:stretch>
            <a:fillRect/>
          </a:stretch>
        </p:blipFill>
        <p:spPr>
          <a:xfrm>
            <a:off x="8210550" y="2324735"/>
            <a:ext cx="3981450" cy="2515235"/>
          </a:xfrm>
        </p:spPr>
      </p:pic>
      <p:sp>
        <p:nvSpPr>
          <p:cNvPr id="4" name="TextBox 3"/>
          <p:cNvSpPr txBox="1"/>
          <p:nvPr/>
        </p:nvSpPr>
        <p:spPr>
          <a:xfrm>
            <a:off x="663575" y="2128520"/>
            <a:ext cx="8453755" cy="3549650"/>
          </a:xfrm>
          <a:prstGeom prst="rect">
            <a:avLst/>
          </a:prstGeom>
          <a:noFill/>
        </p:spPr>
        <p:txBody>
          <a:bodyPr wrap="square" rtlCol="0">
            <a:noAutofit/>
          </a:bodyPr>
          <a:lstStyle/>
          <a:p>
            <a:pPr>
              <a:lnSpc>
                <a:spcPct val="170000"/>
              </a:lnSpc>
            </a:pPr>
            <a:r>
              <a:rPr lang="zh-CN" altLang="en-US" sz="2000" dirty="0" smtClean="0">
                <a:solidFill>
                  <a:schemeClr val="tx2"/>
                </a:solidFill>
                <a:latin typeface="黑体" panose="02010609060101010101" charset="-122"/>
                <a:ea typeface="黑体" panose="02010609060101010101" charset="-122"/>
              </a:rPr>
              <a:t>按客房数量：小型、中型、大型、超大型</a:t>
            </a:r>
            <a:r>
              <a:rPr lang="en-US" altLang="zh-CN" sz="2000" dirty="0" smtClean="0">
                <a:solidFill>
                  <a:schemeClr val="tx2"/>
                </a:solidFill>
                <a:latin typeface="黑体" panose="02010609060101010101" charset="-122"/>
                <a:ea typeface="黑体" panose="02010609060101010101" charset="-122"/>
              </a:rPr>
              <a:t>50-100-500-1000</a:t>
            </a:r>
            <a:endParaRPr lang="en-US" altLang="zh-CN" sz="2000" dirty="0" smtClean="0">
              <a:solidFill>
                <a:schemeClr val="tx2"/>
              </a:solidFill>
              <a:latin typeface="黑体" panose="02010609060101010101" charset="-122"/>
              <a:ea typeface="黑体" panose="02010609060101010101" charset="-122"/>
            </a:endParaRPr>
          </a:p>
          <a:p>
            <a:pPr>
              <a:lnSpc>
                <a:spcPct val="170000"/>
              </a:lnSpc>
            </a:pPr>
            <a:r>
              <a:rPr lang="zh-CN" altLang="en-US" sz="2000" dirty="0" smtClean="0">
                <a:solidFill>
                  <a:schemeClr val="tx2"/>
                </a:solidFill>
                <a:latin typeface="黑体" panose="02010609060101010101" charset="-122"/>
                <a:ea typeface="黑体" panose="02010609060101010101" charset="-122"/>
              </a:rPr>
              <a:t>按客源类型及特点：商务型饭店、长住型饭店、度假型饭店等</a:t>
            </a:r>
            <a:endParaRPr lang="en-US" altLang="zh-CN" sz="2000" dirty="0" smtClean="0">
              <a:solidFill>
                <a:schemeClr val="tx2"/>
              </a:solidFill>
              <a:latin typeface="黑体" panose="02010609060101010101" charset="-122"/>
              <a:ea typeface="黑体" panose="02010609060101010101" charset="-122"/>
            </a:endParaRPr>
          </a:p>
          <a:p>
            <a:pPr>
              <a:lnSpc>
                <a:spcPct val="170000"/>
              </a:lnSpc>
            </a:pPr>
            <a:r>
              <a:rPr lang="zh-CN" altLang="en-US" sz="2000" dirty="0" smtClean="0">
                <a:solidFill>
                  <a:schemeClr val="tx2"/>
                </a:solidFill>
                <a:latin typeface="黑体" panose="02010609060101010101" charset="-122"/>
                <a:ea typeface="黑体" panose="02010609060101010101" charset="-122"/>
              </a:rPr>
              <a:t>按企业的隶属形式：独立经营饭店、集团经营饭店、饭店连锁集团</a:t>
            </a:r>
            <a:endParaRPr lang="en-US" altLang="zh-CN" sz="2000" dirty="0" smtClean="0">
              <a:solidFill>
                <a:schemeClr val="tx2"/>
              </a:solidFill>
              <a:latin typeface="黑体" panose="02010609060101010101" charset="-122"/>
              <a:ea typeface="黑体" panose="02010609060101010101" charset="-122"/>
            </a:endParaRPr>
          </a:p>
          <a:p>
            <a:pPr>
              <a:lnSpc>
                <a:spcPct val="170000"/>
              </a:lnSpc>
            </a:pPr>
            <a:r>
              <a:rPr lang="zh-CN" altLang="en-US" sz="2000" dirty="0" smtClean="0">
                <a:solidFill>
                  <a:schemeClr val="tx2"/>
                </a:solidFill>
                <a:latin typeface="黑体" panose="02010609060101010101" charset="-122"/>
                <a:ea typeface="黑体" panose="02010609060101010101" charset="-122"/>
              </a:rPr>
              <a:t>按饭店的计价方式：欧式、欧陆式、美式、修正美式、百慕大</a:t>
            </a:r>
            <a:endParaRPr lang="en-US" altLang="zh-CN" sz="2000" dirty="0" smtClean="0">
              <a:solidFill>
                <a:schemeClr val="tx2"/>
              </a:solidFill>
              <a:latin typeface="黑体" panose="02010609060101010101" charset="-122"/>
              <a:ea typeface="黑体" panose="02010609060101010101" charset="-122"/>
            </a:endParaRPr>
          </a:p>
          <a:p>
            <a:pPr>
              <a:lnSpc>
                <a:spcPct val="170000"/>
              </a:lnSpc>
            </a:pPr>
            <a:r>
              <a:rPr lang="zh-CN" altLang="en-US" sz="2000" dirty="0" smtClean="0">
                <a:solidFill>
                  <a:schemeClr val="tx2"/>
                </a:solidFill>
                <a:latin typeface="黑体" panose="02010609060101010101" charset="-122"/>
                <a:ea typeface="黑体" panose="02010609060101010101" charset="-122"/>
              </a:rPr>
              <a:t>按饭店的地理位置：市区酒店、郊区酒店、度假村酒店</a:t>
            </a:r>
            <a:endParaRPr lang="en-US" altLang="zh-CN" sz="2000" dirty="0" smtClean="0">
              <a:solidFill>
                <a:schemeClr val="tx2"/>
              </a:solidFill>
              <a:latin typeface="黑体" panose="02010609060101010101" charset="-122"/>
              <a:ea typeface="黑体" panose="02010609060101010101" charset="-122"/>
            </a:endParaRPr>
          </a:p>
          <a:p>
            <a:pPr>
              <a:lnSpc>
                <a:spcPct val="170000"/>
              </a:lnSpc>
            </a:pPr>
            <a:endParaRPr lang="en-US" altLang="zh-CN" sz="2000" dirty="0" smtClean="0">
              <a:solidFill>
                <a:schemeClr val="tx2"/>
              </a:solidFill>
              <a:latin typeface="黑体" panose="02010609060101010101" charset="-122"/>
              <a:ea typeface="黑体" panose="02010609060101010101" charset="-122"/>
            </a:endParaRP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898525" y="1602105"/>
            <a:ext cx="10314940" cy="107950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设计主题应用与构建</a:t>
            </a:r>
            <a:endParaRPr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首先需要明确酒店的类型及功能。酒店的类型是为了满足不同需求的顾客，酒店的功能需求是顾客最基本的需求。现在，顾客消费水平和品质要求的提升，不仅要求功能的完善，而且更追求愉悦的体验感，体验感更多是对精神需求的满足。所以，主题酒店的主题文化建设是提供顾客获得精神体验的高层次追求，是区分酒店类型的第一要素。</a:t>
            </a:r>
            <a:endParaRPr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584200" y="1602105"/>
            <a:ext cx="5512435" cy="3651885"/>
          </a:xfrm>
          <a:prstGeom prst="rect">
            <a:avLst/>
          </a:prstGeom>
          <a:noFill/>
        </p:spPr>
        <p:txBody>
          <a:bodyPr wrap="square" rtlCol="0">
            <a:noAutofit/>
          </a:bodyPr>
          <a:p>
            <a:pPr algn="just"/>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主题酒店设计应在设计的过程中充分考虑其所选主题特有的风土民情、历史文化等，并将其整合融入到酒店空间的设计中</a:t>
            </a:r>
            <a:r>
              <a:rPr lang="zh-CN" sz="3200">
                <a:latin typeface="黑体" panose="02010609060101010101" charset="-122"/>
                <a:ea typeface="黑体" panose="02010609060101010101" charset="-122"/>
                <a:cs typeface="黑体" panose="02010609060101010101" charset="-122"/>
              </a:rPr>
              <a:t>。</a:t>
            </a:r>
            <a:endParaRPr lang="zh-CN" sz="3200">
              <a:latin typeface="黑体" panose="02010609060101010101" charset="-122"/>
              <a:ea typeface="黑体" panose="02010609060101010101" charset="-122"/>
              <a:cs typeface="黑体" panose="02010609060101010101" charset="-122"/>
            </a:endParaRPr>
          </a:p>
        </p:txBody>
      </p:sp>
      <p:pic>
        <p:nvPicPr>
          <p:cNvPr id="269" name="图片 269"/>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272020" y="1478280"/>
            <a:ext cx="3889375" cy="5219700"/>
          </a:xfrm>
          <a:prstGeom prst="rect">
            <a:avLst/>
          </a:prstGeom>
          <a:noFill/>
          <a:ln>
            <a:noFill/>
          </a:ln>
        </p:spPr>
      </p:pic>
      <p:sp>
        <p:nvSpPr>
          <p:cNvPr id="2" name="文本框 1"/>
          <p:cNvSpPr txBox="1"/>
          <p:nvPr/>
        </p:nvSpPr>
        <p:spPr>
          <a:xfrm>
            <a:off x="2192020" y="6329680"/>
            <a:ext cx="5080000" cy="368300"/>
          </a:xfrm>
          <a:prstGeom prst="rect">
            <a:avLst/>
          </a:prstGeom>
          <a:noFill/>
          <a:ln w="9525">
            <a:noFill/>
          </a:ln>
        </p:spPr>
        <p:txBody>
          <a:bodyPr>
            <a:spAutoFit/>
          </a:bodyPr>
          <a:p>
            <a:pPr indent="0" algn="r"/>
            <a:r>
              <a:rPr lang="zh-CN" b="0">
                <a:latin typeface="黑体" panose="02010609060101010101" charset="-122"/>
                <a:ea typeface="黑体" panose="02010609060101010101" charset="-122"/>
                <a:cs typeface="黑体" panose="02010609060101010101" charset="-122"/>
              </a:rPr>
              <a:t>北京凯悦酒店</a:t>
            </a:r>
            <a:r>
              <a:rPr lang="en-US" b="0">
                <a:latin typeface="黑体" panose="02010609060101010101" charset="-122"/>
                <a:ea typeface="黑体" panose="02010609060101010101" charset="-122"/>
                <a:cs typeface="黑体" panose="02010609060101010101" charset="-122"/>
              </a:rPr>
              <a:t> </a:t>
            </a:r>
            <a:r>
              <a:rPr lang="zh-CN" b="0">
                <a:latin typeface="黑体" panose="02010609060101010101" charset="-122"/>
                <a:ea typeface="黑体" panose="02010609060101010101" charset="-122"/>
                <a:cs typeface="黑体" panose="02010609060101010101" charset="-122"/>
              </a:rPr>
              <a:t>大堂吧（</a:t>
            </a:r>
            <a:r>
              <a:rPr lang="zh-CN" b="1">
                <a:solidFill>
                  <a:srgbClr val="333333"/>
                </a:solidFill>
                <a:latin typeface="黑体" panose="02010609060101010101" charset="-122"/>
                <a:ea typeface="黑体" panose="02010609060101010101" charset="-122"/>
                <a:cs typeface="黑体" panose="02010609060101010101" charset="-122"/>
              </a:rPr>
              <a:t>CL3思联建筑设计</a:t>
            </a:r>
            <a:r>
              <a:rPr lang="zh-CN" b="0">
                <a:latin typeface="黑体" panose="02010609060101010101" charset="-122"/>
                <a:ea typeface="黑体" panose="02010609060101010101" charset="-122"/>
                <a:cs typeface="黑体" panose="02010609060101010101" charset="-122"/>
              </a:rPr>
              <a:t>）</a:t>
            </a:r>
            <a:endParaRPr lang="zh-CN" altLang="en-US" b="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09371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三、酒店主题性设计的手法</a:t>
            </a:r>
            <a:endParaRPr lang="zh-CN" sz="4800" b="0">
              <a:latin typeface="黑体" panose="02010609060101010101" charset="-122"/>
              <a:ea typeface="黑体" panose="02010609060101010101" charset="-122"/>
            </a:endParaRPr>
          </a:p>
        </p:txBody>
      </p:sp>
      <p:sp>
        <p:nvSpPr>
          <p:cNvPr id="4" name="文本框 3"/>
          <p:cNvSpPr txBox="1"/>
          <p:nvPr/>
        </p:nvSpPr>
        <p:spPr>
          <a:xfrm>
            <a:off x="584200" y="1869440"/>
            <a:ext cx="5512435" cy="3651885"/>
          </a:xfrm>
          <a:prstGeom prst="rect">
            <a:avLst/>
          </a:prstGeom>
          <a:noFill/>
        </p:spPr>
        <p:txBody>
          <a:bodyPr wrap="square" rtlCol="0">
            <a:noAutofit/>
          </a:bodyPr>
          <a:p>
            <a:pPr algn="just"/>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pPr algn="just"/>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在设计方法上，主题酒店设计可通过材料、色彩搭配、设计形式与软装陈设配置等方面体现。</a:t>
            </a:r>
            <a:endParaRPr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380480" y="5826125"/>
            <a:ext cx="5274945" cy="368300"/>
          </a:xfrm>
          <a:prstGeom prst="rect">
            <a:avLst/>
          </a:prstGeom>
          <a:noFill/>
          <a:ln w="9525">
            <a:noFill/>
          </a:ln>
        </p:spPr>
        <p:txBody>
          <a:bodyPr wrap="square">
            <a:spAutoFit/>
          </a:bodyPr>
          <a:p>
            <a:pPr indent="0" algn="ctr"/>
            <a:r>
              <a:rPr>
                <a:latin typeface="黑体" panose="02010609060101010101" charset="-122"/>
                <a:ea typeface="黑体" panose="02010609060101010101" charset="-122"/>
                <a:cs typeface="黑体" panose="02010609060101010101" charset="-122"/>
              </a:rPr>
              <a:t> 巴西太阳酒店 餐厅</a:t>
            </a:r>
            <a:endParaRPr>
              <a:latin typeface="黑体" panose="02010609060101010101" charset="-122"/>
              <a:ea typeface="黑体" panose="02010609060101010101" charset="-122"/>
              <a:cs typeface="黑体" panose="02010609060101010101" charset="-122"/>
            </a:endParaRPr>
          </a:p>
        </p:txBody>
      </p:sp>
      <p:pic>
        <p:nvPicPr>
          <p:cNvPr id="270" name="图片 270"/>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6380480" y="1937703"/>
            <a:ext cx="5274310" cy="3583305"/>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524000" y="2883535"/>
            <a:ext cx="9144000" cy="916940"/>
          </a:xfrm>
        </p:spPr>
        <p:txBody>
          <a:bodyPr/>
          <a:p>
            <a:r>
              <a:rPr lang="zh-CN" altLang="en-US" sz="4800">
                <a:latin typeface="黑体" panose="02010609060101010101" charset="-122"/>
                <a:ea typeface="黑体" panose="02010609060101010101" charset="-122"/>
                <a:cs typeface="黑体" panose="02010609060101010101" charset="-122"/>
              </a:rPr>
              <a:t>第6节</a:t>
            </a:r>
            <a:r>
              <a:rPr lang="en-US" altLang="zh-CN" sz="4800">
                <a:latin typeface="黑体" panose="02010609060101010101" charset="-122"/>
                <a:ea typeface="黑体" panose="02010609060101010101" charset="-122"/>
                <a:cs typeface="黑体" panose="02010609060101010101" charset="-122"/>
              </a:rPr>
              <a:t> </a:t>
            </a:r>
            <a:r>
              <a:rPr lang="zh-CN" altLang="en-US" sz="4800">
                <a:latin typeface="黑体" panose="02010609060101010101" charset="-122"/>
                <a:ea typeface="黑体" panose="02010609060101010101" charset="-122"/>
                <a:cs typeface="黑体" panose="02010609060101010101" charset="-122"/>
              </a:rPr>
              <a:t>酒店设计流程与方法</a:t>
            </a:r>
            <a:endParaRPr lang="zh-CN" altLang="en-US" sz="4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一、酒店设计原则</a:t>
            </a:r>
            <a:endParaRPr lang="zh-CN" sz="4800" b="0">
              <a:latin typeface="黑体" panose="02010609060101010101" charset="-122"/>
              <a:ea typeface="黑体" panose="02010609060101010101" charset="-122"/>
            </a:endParaRPr>
          </a:p>
        </p:txBody>
      </p:sp>
      <p:sp>
        <p:nvSpPr>
          <p:cNvPr id="4" name="文本框 3"/>
          <p:cNvSpPr txBox="1"/>
          <p:nvPr/>
        </p:nvSpPr>
        <p:spPr>
          <a:xfrm>
            <a:off x="438785" y="1440180"/>
            <a:ext cx="11447145" cy="489966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、酒店设计准则</a:t>
            </a:r>
            <a:r>
              <a:rPr lang="en-US" altLang="zh-CN" sz="3600">
                <a:latin typeface="黑体" panose="02010609060101010101" charset="-122"/>
                <a:ea typeface="黑体" panose="02010609060101010101" charset="-122"/>
                <a:cs typeface="黑体" panose="02010609060101010101" charset="-122"/>
              </a:rPr>
              <a:t>    </a:t>
            </a:r>
            <a:endParaRPr lang="en-US" altLang="zh-CN"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协调性</a:t>
            </a:r>
            <a:endParaRPr lang="zh-CN" altLang="en-US"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实效性</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全面性</a:t>
            </a:r>
            <a:endParaRPr lang="zh-CN" altLang="en-US"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4</a:t>
            </a:r>
            <a:r>
              <a:rPr lang="zh-CN" altLang="en-US" sz="3600">
                <a:latin typeface="黑体" panose="02010609060101010101" charset="-122"/>
                <a:ea typeface="黑体" panose="02010609060101010101" charset="-122"/>
                <a:cs typeface="黑体" panose="02010609060101010101" charset="-122"/>
              </a:rPr>
              <a:t>）特色性</a:t>
            </a:r>
            <a:endParaRPr lang="zh-CN" altLang="en-US" sz="3600">
              <a:latin typeface="黑体" panose="02010609060101010101" charset="-122"/>
              <a:ea typeface="黑体" panose="02010609060101010101" charset="-122"/>
              <a:cs typeface="黑体" panose="02010609060101010101" charset="-122"/>
            </a:endParaRPr>
          </a:p>
          <a:p>
            <a:endParaRPr lang="zh-CN" altLang="en-US" sz="3600">
              <a:latin typeface="黑体" panose="02010609060101010101" charset="-122"/>
              <a:ea typeface="黑体" panose="02010609060101010101" charset="-122"/>
              <a:cs typeface="黑体" panose="02010609060101010101" charset="-122"/>
            </a:endParaRPr>
          </a:p>
        </p:txBody>
      </p:sp>
      <p:pic>
        <p:nvPicPr>
          <p:cNvPr id="271" name="图片 271" descr="4"/>
          <p:cNvPicPr>
            <a:picLocks noChangeAspect="1"/>
          </p:cNvPicPr>
          <p:nvPr>
            <p:custDataLst>
              <p:tags r:id="rId1"/>
            </p:custDataLst>
          </p:nvPr>
        </p:nvPicPr>
        <p:blipFill>
          <a:blip r:embed="rId2"/>
          <a:stretch>
            <a:fillRect/>
          </a:stretch>
        </p:blipFill>
        <p:spPr>
          <a:xfrm>
            <a:off x="4867275" y="2119630"/>
            <a:ext cx="4612005" cy="3357880"/>
          </a:xfrm>
          <a:prstGeom prst="rect">
            <a:avLst/>
          </a:prstGeom>
        </p:spPr>
      </p:pic>
      <p:pic>
        <p:nvPicPr>
          <p:cNvPr id="272" name="图片 272" descr="3"/>
          <p:cNvPicPr>
            <a:picLocks noChangeAspect="1"/>
          </p:cNvPicPr>
          <p:nvPr>
            <p:custDataLst>
              <p:tags r:id="rId3"/>
            </p:custDataLst>
          </p:nvPr>
        </p:nvPicPr>
        <p:blipFill>
          <a:blip r:embed="rId4"/>
          <a:srcRect t="5179"/>
          <a:stretch>
            <a:fillRect/>
          </a:stretch>
        </p:blipFill>
        <p:spPr>
          <a:xfrm>
            <a:off x="9551670" y="2119630"/>
            <a:ext cx="2379980" cy="3357880"/>
          </a:xfrm>
          <a:prstGeom prst="rect">
            <a:avLst/>
          </a:prstGeom>
        </p:spPr>
      </p:pic>
      <p:sp>
        <p:nvSpPr>
          <p:cNvPr id="2" name="文本框 1"/>
          <p:cNvSpPr txBox="1"/>
          <p:nvPr/>
        </p:nvSpPr>
        <p:spPr>
          <a:xfrm>
            <a:off x="4867275" y="5602605"/>
            <a:ext cx="7064375" cy="36830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rPr>
              <a:t>大理青绿半山酒店改造</a:t>
            </a:r>
            <a:endParaRPr lang="zh-CN" altLang="en-US" b="0">
              <a:solidFill>
                <a:srgbClr val="000000"/>
              </a:solidFill>
              <a:latin typeface="黑体" panose="02010609060101010101" charset="-122"/>
              <a:ea typeface="黑体" panose="02010609060101010101"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一、酒店设计原则</a:t>
            </a:r>
            <a:endParaRPr lang="zh-CN" sz="4800" b="0">
              <a:latin typeface="黑体" panose="02010609060101010101" charset="-122"/>
              <a:ea typeface="黑体" panose="02010609060101010101" charset="-122"/>
            </a:endParaRPr>
          </a:p>
        </p:txBody>
      </p:sp>
      <p:sp>
        <p:nvSpPr>
          <p:cNvPr id="4" name="文本框 3"/>
          <p:cNvSpPr txBox="1"/>
          <p:nvPr/>
        </p:nvSpPr>
        <p:spPr>
          <a:xfrm>
            <a:off x="438785" y="1440180"/>
            <a:ext cx="11304270" cy="489966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、系统化设计原则</a:t>
            </a:r>
            <a:r>
              <a:rPr lang="en-US" altLang="zh-CN" sz="3600">
                <a:latin typeface="黑体" panose="02010609060101010101" charset="-122"/>
                <a:ea typeface="黑体" panose="02010609060101010101" charset="-122"/>
                <a:cs typeface="黑体" panose="02010609060101010101" charset="-122"/>
              </a:rPr>
              <a:t>    </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好的酒店设计必须遵循完善的酒店设计原则，酒店设计包括选址、外型、土建、机电、装饰及酒店经营管理六个方面，所以，酒店设计准确说来应称酒店总体规划设计，上述的六项设计内容是互为关联、必须在设计时通盘兼顾的。</a:t>
            </a:r>
            <a:endParaRPr lang="en-US" altLang="zh-CN"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一、酒店设计原则</a:t>
            </a:r>
            <a:endParaRPr lang="zh-CN" sz="4800" b="0">
              <a:latin typeface="黑体" panose="02010609060101010101" charset="-122"/>
              <a:ea typeface="黑体" panose="02010609060101010101" charset="-122"/>
            </a:endParaRPr>
          </a:p>
        </p:txBody>
      </p:sp>
      <p:sp>
        <p:nvSpPr>
          <p:cNvPr id="4" name="文本框 3"/>
          <p:cNvSpPr txBox="1"/>
          <p:nvPr/>
        </p:nvSpPr>
        <p:spPr>
          <a:xfrm>
            <a:off x="438785" y="1615440"/>
            <a:ext cx="4319905" cy="4899660"/>
          </a:xfrm>
          <a:prstGeom prst="rect">
            <a:avLst/>
          </a:prstGeom>
          <a:noFill/>
        </p:spPr>
        <p:txBody>
          <a:bodyPr wrap="square" rtlCol="0">
            <a:noAutofit/>
          </a:bodyPr>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选址</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外形设计</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一个外形设计具有鲜明个性的建筑无疑会给人们留下难忘的印象，同样也为其收益打下良好的基础。</a:t>
            </a:r>
            <a:endParaRPr lang="en-US" altLang="zh-CN" sz="3200">
              <a:latin typeface="黑体" panose="02010609060101010101" charset="-122"/>
              <a:ea typeface="黑体" panose="02010609060101010101" charset="-122"/>
              <a:cs typeface="黑体" panose="02010609060101010101" charset="-122"/>
            </a:endParaRPr>
          </a:p>
        </p:txBody>
      </p:sp>
      <p:pic>
        <p:nvPicPr>
          <p:cNvPr id="277" name="图片 277" descr="160f0714c1130af08b8402cae4df83e"/>
          <p:cNvPicPr>
            <a:picLocks noChangeAspect="1"/>
          </p:cNvPicPr>
          <p:nvPr>
            <p:custDataLst>
              <p:tags r:id="rId1"/>
            </p:custDataLst>
          </p:nvPr>
        </p:nvPicPr>
        <p:blipFill>
          <a:blip r:embed="rId2"/>
          <a:stretch>
            <a:fillRect/>
          </a:stretch>
        </p:blipFill>
        <p:spPr>
          <a:xfrm>
            <a:off x="5035550" y="2151380"/>
            <a:ext cx="3667760" cy="2431415"/>
          </a:xfrm>
          <a:prstGeom prst="rect">
            <a:avLst/>
          </a:prstGeom>
        </p:spPr>
      </p:pic>
      <p:pic>
        <p:nvPicPr>
          <p:cNvPr id="278" name="图片 278" descr="4a946b34a3d5965b43efb872d262c3d"/>
          <p:cNvPicPr>
            <a:picLocks noChangeAspect="1"/>
          </p:cNvPicPr>
          <p:nvPr>
            <p:custDataLst>
              <p:tags r:id="rId3"/>
            </p:custDataLst>
          </p:nvPr>
        </p:nvPicPr>
        <p:blipFill>
          <a:blip r:embed="rId4"/>
          <a:stretch>
            <a:fillRect/>
          </a:stretch>
        </p:blipFill>
        <p:spPr>
          <a:xfrm>
            <a:off x="8703310" y="2151380"/>
            <a:ext cx="3272790" cy="2431415"/>
          </a:xfrm>
          <a:prstGeom prst="rect">
            <a:avLst/>
          </a:prstGeom>
        </p:spPr>
      </p:pic>
      <p:sp>
        <p:nvSpPr>
          <p:cNvPr id="3" name="文本框 2"/>
          <p:cNvSpPr txBox="1"/>
          <p:nvPr/>
        </p:nvSpPr>
        <p:spPr>
          <a:xfrm>
            <a:off x="5035550" y="4949190"/>
            <a:ext cx="6940550" cy="92202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cs typeface="黑体" panose="02010609060101010101" charset="-122"/>
              </a:rPr>
              <a:t>家罗莱夏朵精品酒店联盟成员，博物馆酒店</a:t>
            </a:r>
            <a:endParaRPr lang="zh-CN" b="0">
              <a:solidFill>
                <a:srgbClr val="000000"/>
              </a:solidFill>
              <a:latin typeface="黑体" panose="02010609060101010101" charset="-122"/>
              <a:ea typeface="黑体" panose="02010609060101010101" charset="-122"/>
              <a:cs typeface="黑体" panose="02010609060101010101" charset="-122"/>
            </a:endParaRPr>
          </a:p>
          <a:p>
            <a:pPr indent="0" algn="ctr"/>
            <a:r>
              <a:rPr lang="zh-CN" b="0">
                <a:solidFill>
                  <a:srgbClr val="000000"/>
                </a:solidFill>
                <a:latin typeface="黑体" panose="02010609060101010101" charset="-122"/>
                <a:ea typeface="黑体" panose="02010609060101010101" charset="-122"/>
                <a:cs typeface="黑体" panose="02010609060101010101" charset="-122"/>
              </a:rPr>
              <a:t>卡帕多西亚独特的喀斯特地貌与月球表面类似，因此被称为“地球上最像月球的地方”。</a:t>
            </a:r>
            <a:endParaRPr lang="zh-CN" altLang="en-US"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一、酒店设计原则</a:t>
            </a:r>
            <a:endParaRPr lang="zh-CN" sz="4800" b="0">
              <a:latin typeface="黑体" panose="02010609060101010101" charset="-122"/>
              <a:ea typeface="黑体" panose="02010609060101010101" charset="-122"/>
            </a:endParaRPr>
          </a:p>
        </p:txBody>
      </p:sp>
      <p:sp>
        <p:nvSpPr>
          <p:cNvPr id="4" name="文本框 3"/>
          <p:cNvSpPr txBox="1"/>
          <p:nvPr/>
        </p:nvSpPr>
        <p:spPr>
          <a:xfrm>
            <a:off x="438785" y="1440180"/>
            <a:ext cx="11325225" cy="489966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    </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土建设计</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土建与机电装饰的设计是息息相关的，三者的设计应在确定了酒店功能布局以及所使用的主要设备后才能进行。</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4</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机电设计</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5</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装饰设计</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6</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经营管理设计</a:t>
            </a:r>
            <a:endParaRPr lang="en-US" altLang="zh-CN" sz="3600">
              <a:latin typeface="黑体" panose="02010609060101010101" charset="-122"/>
              <a:ea typeface="黑体" panose="02010609060101010101" charset="-122"/>
              <a:cs typeface="黑体" panose="02010609060101010101" charset="-122"/>
            </a:endParaRPr>
          </a:p>
        </p:txBody>
      </p:sp>
      <p:pic>
        <p:nvPicPr>
          <p:cNvPr id="279" name="图片 3" descr="IMG_256"/>
          <p:cNvPicPr>
            <a:picLocks noChangeAspect="1"/>
          </p:cNvPicPr>
          <p:nvPr>
            <p:custDataLst>
              <p:tags r:id="rId1"/>
            </p:custDataLst>
          </p:nvPr>
        </p:nvPicPr>
        <p:blipFill>
          <a:blip r:embed="rId2"/>
          <a:stretch>
            <a:fillRect/>
          </a:stretch>
        </p:blipFill>
        <p:spPr>
          <a:xfrm>
            <a:off x="5786755" y="3829685"/>
            <a:ext cx="3924935" cy="2454275"/>
          </a:xfrm>
          <a:prstGeom prst="rect">
            <a:avLst/>
          </a:prstGeom>
          <a:noFill/>
          <a:ln w="9525">
            <a:noFill/>
          </a:ln>
        </p:spPr>
      </p:pic>
      <p:pic>
        <p:nvPicPr>
          <p:cNvPr id="280" name="图片 4" descr="IMG_256"/>
          <p:cNvPicPr>
            <a:picLocks noChangeAspect="1"/>
          </p:cNvPicPr>
          <p:nvPr>
            <p:custDataLst>
              <p:tags r:id="rId3"/>
            </p:custDataLst>
          </p:nvPr>
        </p:nvPicPr>
        <p:blipFill>
          <a:blip r:embed="rId4"/>
          <a:stretch>
            <a:fillRect/>
          </a:stretch>
        </p:blipFill>
        <p:spPr>
          <a:xfrm>
            <a:off x="9829165" y="3829685"/>
            <a:ext cx="1635760" cy="2454275"/>
          </a:xfrm>
          <a:prstGeom prst="rect">
            <a:avLst/>
          </a:prstGeom>
          <a:noFill/>
          <a:ln w="9525">
            <a:noFill/>
          </a:ln>
        </p:spPr>
      </p:pic>
      <p:sp>
        <p:nvSpPr>
          <p:cNvPr id="2" name="文本框 1"/>
          <p:cNvSpPr txBox="1"/>
          <p:nvPr/>
        </p:nvSpPr>
        <p:spPr>
          <a:xfrm>
            <a:off x="5786120" y="6290310"/>
            <a:ext cx="5678805" cy="36830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rPr>
              <a:t>云南，勒东风韵美憬阁精选酒店</a:t>
            </a:r>
            <a:endParaRPr lang="zh-CN" altLang="en-US" b="0">
              <a:solidFill>
                <a:srgbClr val="000000"/>
              </a:solidFill>
              <a:latin typeface="黑体" panose="02010609060101010101" charset="-122"/>
              <a:ea typeface="黑体" panose="02010609060101010101"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853295"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二、定点—确定酒店的选址 </a:t>
            </a:r>
            <a:endParaRPr lang="zh-CN" sz="4800" b="0">
              <a:latin typeface="黑体" panose="02010609060101010101" charset="-122"/>
              <a:ea typeface="黑体" panose="02010609060101010101" charset="-122"/>
            </a:endParaRPr>
          </a:p>
        </p:txBody>
      </p:sp>
      <p:sp>
        <p:nvSpPr>
          <p:cNvPr id="4" name="文本框 3"/>
          <p:cNvSpPr txBox="1"/>
          <p:nvPr/>
        </p:nvSpPr>
        <p:spPr>
          <a:xfrm>
            <a:off x="438785" y="2376805"/>
            <a:ext cx="11325225" cy="396303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正确选址，是酒店成功的先决条件。酒店客源主要为国内差旅、商务、会务及旅游、休闲人员，选址不仅要以便捷、舒适、经济为出发点，而且要综合考虑该地区长远发展。良好的选址位置可以帮助酒店降低经营成本，提高营业收入。</a:t>
            </a:r>
            <a:endParaRPr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4" name="文本框 3"/>
          <p:cNvSpPr txBox="1"/>
          <p:nvPr/>
        </p:nvSpPr>
        <p:spPr>
          <a:xfrm>
            <a:off x="562610" y="1553210"/>
            <a:ext cx="5151755" cy="489966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酒店选址五要素</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1</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人流量与交通</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2</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区域设施</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3</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区域规划</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4</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聚客点</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5</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竞争者分析</a:t>
            </a:r>
            <a:endParaRPr sz="3200">
              <a:latin typeface="黑体" panose="02010609060101010101" charset="-122"/>
              <a:ea typeface="黑体" panose="02010609060101010101" charset="-122"/>
              <a:cs typeface="黑体" panose="02010609060101010101" charset="-122"/>
            </a:endParaRPr>
          </a:p>
        </p:txBody>
      </p:sp>
      <p:pic>
        <p:nvPicPr>
          <p:cNvPr id="285" name="图片 285" descr="30"/>
          <p:cNvPicPr>
            <a:picLocks noChangeAspect="1"/>
          </p:cNvPicPr>
          <p:nvPr>
            <p:custDataLst>
              <p:tags r:id="rId1"/>
            </p:custDataLst>
          </p:nvPr>
        </p:nvPicPr>
        <p:blipFill>
          <a:blip r:embed="rId2"/>
          <a:stretch>
            <a:fillRect/>
          </a:stretch>
        </p:blipFill>
        <p:spPr>
          <a:xfrm>
            <a:off x="5236845" y="2352040"/>
            <a:ext cx="3227705" cy="2153920"/>
          </a:xfrm>
          <a:prstGeom prst="rect">
            <a:avLst/>
          </a:prstGeom>
        </p:spPr>
      </p:pic>
      <p:pic>
        <p:nvPicPr>
          <p:cNvPr id="286" name="图片 286" descr="31"/>
          <p:cNvPicPr>
            <a:picLocks noChangeAspect="1"/>
          </p:cNvPicPr>
          <p:nvPr>
            <p:custDataLst>
              <p:tags r:id="rId3"/>
            </p:custDataLst>
          </p:nvPr>
        </p:nvPicPr>
        <p:blipFill>
          <a:blip r:embed="rId4"/>
          <a:stretch>
            <a:fillRect/>
          </a:stretch>
        </p:blipFill>
        <p:spPr>
          <a:xfrm>
            <a:off x="8464550" y="2352040"/>
            <a:ext cx="3230245" cy="2153285"/>
          </a:xfrm>
          <a:prstGeom prst="rect">
            <a:avLst/>
          </a:prstGeom>
        </p:spPr>
      </p:pic>
      <p:sp>
        <p:nvSpPr>
          <p:cNvPr id="7" name="文本框 6"/>
          <p:cNvSpPr txBox="1"/>
          <p:nvPr/>
        </p:nvSpPr>
        <p:spPr>
          <a:xfrm>
            <a:off x="5236845" y="4505960"/>
            <a:ext cx="6457950" cy="1476375"/>
          </a:xfrm>
          <a:prstGeom prst="rect">
            <a:avLst/>
          </a:prstGeom>
          <a:noFill/>
          <a:ln w="9525">
            <a:noFill/>
          </a:ln>
        </p:spPr>
        <p:txBody>
          <a:bodyPr wrap="square">
            <a:spAutoFit/>
          </a:bodyPr>
          <a:p>
            <a:pPr indent="266700" algn="just"/>
            <a:r>
              <a:rPr lang="en-US" altLang="zh-CN" b="0">
                <a:solidFill>
                  <a:srgbClr val="000000"/>
                </a:solidFill>
                <a:latin typeface="黑体" panose="02010609060101010101" charset="-122"/>
                <a:ea typeface="黑体" panose="02010609060101010101" charset="-122"/>
                <a:cs typeface="黑体" panose="02010609060101010101" charset="-122"/>
              </a:rPr>
              <a:t>  </a:t>
            </a:r>
            <a:r>
              <a:rPr lang="zh-CN" b="0">
                <a:solidFill>
                  <a:srgbClr val="000000"/>
                </a:solidFill>
                <a:latin typeface="黑体" panose="02010609060101010101" charset="-122"/>
                <a:ea typeface="黑体" panose="02010609060101010101" charset="-122"/>
                <a:cs typeface="黑体" panose="02010609060101010101" charset="-122"/>
              </a:rPr>
              <a:t>康奈尔科技校区酒店和教育中心，抵达园区后，首先映入眼帘的是18层的酒店大楼，其柔缓的曲面被闪闪发光的双层高铝制立面板包裹着。一对V形柱标志着向共享庭院开放的首层酒吧的入口，入口处连续的挑檐沿着首层周边延伸，最终通向威瑞森高管教育中心。</a:t>
            </a:r>
            <a:endParaRPr lang="zh-CN" altLang="en-US"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http_imgload28.jpg"/>
          <p:cNvPicPr>
            <a:picLocks noGrp="1" noChangeAspect="1"/>
          </p:cNvPicPr>
          <p:nvPr>
            <p:ph type="pic" sz="quarter" idx="22"/>
          </p:nvPr>
        </p:nvPicPr>
        <p:blipFill>
          <a:blip r:embed="rId1"/>
          <a:srcRect t="2618" b="2618"/>
          <a:stretch>
            <a:fillRect/>
          </a:stretch>
        </p:blipFill>
        <p:spPr>
          <a:xfrm>
            <a:off x="7306310" y="2571115"/>
            <a:ext cx="4883785" cy="3084830"/>
          </a:xfrm>
        </p:spPr>
      </p:pic>
      <p:sp>
        <p:nvSpPr>
          <p:cNvPr id="5" name="TextBox 4"/>
          <p:cNvSpPr txBox="1"/>
          <p:nvPr/>
        </p:nvSpPr>
        <p:spPr>
          <a:xfrm>
            <a:off x="735330" y="389890"/>
            <a:ext cx="6903085" cy="1322705"/>
          </a:xfrm>
          <a:prstGeom prst="rect">
            <a:avLst/>
          </a:prstGeom>
          <a:noFill/>
        </p:spPr>
        <p:txBody>
          <a:bodyPr wrap="square" rtlCol="0">
            <a:noAutofit/>
          </a:bodyPr>
          <a:lstStyle/>
          <a:p>
            <a:pPr>
              <a:lnSpc>
                <a:spcPct val="150000"/>
              </a:lnSpc>
            </a:pPr>
            <a:r>
              <a:rPr lang="zh-CN" altLang="en-US" sz="4800" dirty="0" smtClean="0">
                <a:solidFill>
                  <a:schemeClr val="tx1"/>
                </a:solidFill>
                <a:latin typeface="黑体" panose="02010609060101010101" charset="-122"/>
                <a:ea typeface="黑体" panose="02010609060101010101" charset="-122"/>
              </a:rPr>
              <a:t>一、按酒店星级标准分类</a:t>
            </a:r>
            <a:endParaRPr lang="zh-CN" altLang="en-US" sz="2400" dirty="0" smtClean="0">
              <a:solidFill>
                <a:schemeClr val="tx1"/>
              </a:solidFill>
              <a:latin typeface="黑体" panose="02010609060101010101" charset="-122"/>
              <a:ea typeface="黑体" panose="02010609060101010101" charset="-122"/>
            </a:endParaRPr>
          </a:p>
        </p:txBody>
      </p:sp>
      <p:sp>
        <p:nvSpPr>
          <p:cNvPr id="4" name="文本框 3"/>
          <p:cNvSpPr txBox="1"/>
          <p:nvPr/>
        </p:nvSpPr>
        <p:spPr>
          <a:xfrm>
            <a:off x="735965" y="2307590"/>
            <a:ext cx="6268720" cy="3415030"/>
          </a:xfrm>
          <a:prstGeom prst="rect">
            <a:avLst/>
          </a:prstGeom>
          <a:noFill/>
        </p:spPr>
        <p:txBody>
          <a:bodyPr wrap="square" rtlCol="0" anchor="t">
            <a:spAutoFit/>
          </a:bodyPr>
          <a:p>
            <a:pPr>
              <a:lnSpc>
                <a:spcPct val="150000"/>
              </a:lnSpc>
            </a:pPr>
            <a:r>
              <a:rPr lang="en-US" altLang="zh-CN" sz="2400" dirty="0" smtClean="0">
                <a:latin typeface="黑体" panose="02010609060101010101" charset="-122"/>
                <a:ea typeface="黑体" panose="02010609060101010101" charset="-122"/>
                <a:sym typeface="+mn-ea"/>
              </a:rPr>
              <a:t>    </a:t>
            </a:r>
            <a:r>
              <a:rPr lang="zh-CN" altLang="en-US" sz="2400" dirty="0" smtClean="0">
                <a:latin typeface="黑体" panose="02010609060101010101" charset="-122"/>
                <a:ea typeface="黑体" panose="02010609060101010101" charset="-122"/>
                <a:sym typeface="+mn-ea"/>
              </a:rPr>
              <a:t>中国旅游饭店星级，从一星级到白金五星级，由低到高，共有</a:t>
            </a:r>
            <a:r>
              <a:rPr lang="en-US" altLang="zh-CN" sz="2400" dirty="0" smtClean="0">
                <a:latin typeface="黑体" panose="02010609060101010101" charset="-122"/>
                <a:ea typeface="黑体" panose="02010609060101010101" charset="-122"/>
                <a:sym typeface="+mn-ea"/>
              </a:rPr>
              <a:t>6</a:t>
            </a:r>
            <a:r>
              <a:rPr lang="zh-CN" altLang="en-US" sz="2400" dirty="0" smtClean="0">
                <a:latin typeface="黑体" panose="02010609060101010101" charset="-122"/>
                <a:ea typeface="黑体" panose="02010609060101010101" charset="-122"/>
                <a:sym typeface="+mn-ea"/>
              </a:rPr>
              <a:t>个级别。</a:t>
            </a:r>
            <a:endParaRPr lang="en-US" altLang="zh-CN" sz="2400" dirty="0" smtClean="0">
              <a:solidFill>
                <a:schemeClr val="tx1"/>
              </a:solidFill>
              <a:latin typeface="黑体" panose="02010609060101010101" charset="-122"/>
              <a:ea typeface="黑体" panose="02010609060101010101" charset="-122"/>
            </a:endParaRPr>
          </a:p>
          <a:p>
            <a:pPr>
              <a:lnSpc>
                <a:spcPct val="150000"/>
              </a:lnSpc>
            </a:pPr>
            <a:r>
              <a:rPr lang="en-US" altLang="zh-CN" sz="2400" dirty="0" smtClean="0">
                <a:latin typeface="黑体" panose="02010609060101010101" charset="-122"/>
                <a:ea typeface="黑体" panose="02010609060101010101" charset="-122"/>
                <a:sym typeface="+mn-ea"/>
              </a:rPr>
              <a:t>    </a:t>
            </a:r>
            <a:r>
              <a:rPr lang="zh-CN" altLang="en-US" sz="2400" dirty="0" smtClean="0">
                <a:latin typeface="黑体" panose="02010609060101010101" charset="-122"/>
                <a:ea typeface="黑体" panose="02010609060101010101" charset="-122"/>
                <a:sym typeface="+mn-ea"/>
              </a:rPr>
              <a:t>一至三星级酒店由省级单位评定，四星级以上由省级推荐国家旅游局组织评定。</a:t>
            </a:r>
            <a:endParaRPr lang="en-US" altLang="zh-CN" sz="2400" dirty="0" smtClean="0">
              <a:solidFill>
                <a:schemeClr val="tx1"/>
              </a:solidFill>
              <a:latin typeface="黑体" panose="02010609060101010101" charset="-122"/>
              <a:ea typeface="黑体" panose="02010609060101010101" charset="-122"/>
            </a:endParaRPr>
          </a:p>
          <a:p>
            <a:pPr>
              <a:lnSpc>
                <a:spcPct val="150000"/>
              </a:lnSpc>
            </a:pPr>
            <a:r>
              <a:rPr lang="en-US" altLang="zh-CN" sz="2400" dirty="0" smtClean="0">
                <a:latin typeface="黑体" panose="02010609060101010101" charset="-122"/>
                <a:ea typeface="黑体" panose="02010609060101010101" charset="-122"/>
                <a:sym typeface="+mn-ea"/>
              </a:rPr>
              <a:t>    </a:t>
            </a:r>
            <a:r>
              <a:rPr lang="zh-CN" altLang="en-US" sz="2400" dirty="0" smtClean="0">
                <a:latin typeface="黑体" panose="02010609060101010101" charset="-122"/>
                <a:ea typeface="黑体" panose="02010609060101010101" charset="-122"/>
                <a:sym typeface="+mn-ea"/>
              </a:rPr>
              <a:t>经国家评定授予的五星级酒店，占所有星级酒店的百分之五。</a:t>
            </a:r>
            <a:endParaRPr lang="zh-CN" altLang="en-US" sz="2400" dirty="0" smtClean="0">
              <a:latin typeface="黑体" panose="02010609060101010101" charset="-122"/>
              <a:ea typeface="黑体" panose="02010609060101010101" charset="-122"/>
              <a:sym typeface="+mn-ea"/>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365760" y="1655445"/>
            <a:ext cx="11514455"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商务型酒店选址原则</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选择城市：</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(1)商旅活动频繁，拥有大量流动商旅客源的城市；</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(2)中心城市、中心区域。</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选择位置：</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地段，是酒店经营的首要因素。</a:t>
            </a:r>
            <a:endParaRPr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365760" y="1645920"/>
            <a:ext cx="11278870" cy="4919980"/>
          </a:xfrm>
          <a:prstGeom prst="rect">
            <a:avLst/>
          </a:prstGeom>
          <a:noFill/>
        </p:spPr>
        <p:txBody>
          <a:bodyPr wrap="square" rtlCol="0">
            <a:noAutofit/>
          </a:bodyPr>
          <a:p>
            <a:pPr algn="just"/>
            <a:r>
              <a:rPr sz="3600">
                <a:latin typeface="黑体" panose="02010609060101010101" charset="-122"/>
                <a:ea typeface="黑体" panose="02010609060101010101" charset="-122"/>
                <a:cs typeface="黑体" panose="02010609060101010101" charset="-122"/>
              </a:rPr>
              <a:t>(1)位于城市的市级商务区、商业中心、会展中心、物贸交易中心、交通中心、成熟开发区、 大型游乐和旅游中心、邻近城市知名的大学或在校学生数量在20000 人以上的教育区或大学城 。</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(2)到达的便利性</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(3)</a:t>
            </a:r>
            <a:r>
              <a:rPr sz="3600">
                <a:latin typeface="黑体" panose="02010609060101010101" charset="-122"/>
                <a:ea typeface="黑体" panose="02010609060101010101" charset="-122"/>
                <a:cs typeface="黑体" panose="02010609060101010101" charset="-122"/>
              </a:rPr>
              <a:t>交通条件</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①　地铁站②　公交站线③　交通枢纽④　流动性</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365760" y="1655445"/>
            <a:ext cx="11514455"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精品酒店选址原则</a:t>
            </a:r>
            <a:endParaRPr sz="36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以松赞度假酒店集团为例</a:t>
            </a:r>
            <a:r>
              <a:rPr lang="zh-CN" sz="2800">
                <a:latin typeface="黑体" panose="02010609060101010101" charset="-122"/>
                <a:ea typeface="黑体" panose="02010609060101010101" charset="-122"/>
                <a:cs typeface="黑体" panose="02010609060101010101" charset="-122"/>
              </a:rPr>
              <a:t>：</a:t>
            </a:r>
            <a:endParaRPr lang="zh-CN" sz="2800">
              <a:latin typeface="黑体" panose="02010609060101010101" charset="-122"/>
              <a:ea typeface="黑体" panose="02010609060101010101" charset="-122"/>
              <a:cs typeface="黑体" panose="02010609060101010101" charset="-122"/>
            </a:endParaRPr>
          </a:p>
          <a:p>
            <a:r>
              <a:rPr lang="en-US" sz="2800">
                <a:latin typeface="黑体" panose="02010609060101010101" charset="-122"/>
                <a:ea typeface="黑体" panose="02010609060101010101" charset="-122"/>
                <a:cs typeface="黑体" panose="02010609060101010101" charset="-122"/>
                <a:sym typeface="+mn-ea"/>
              </a:rPr>
              <a:t>·</a:t>
            </a:r>
            <a:r>
              <a:rPr lang="zh-CN" sz="2800">
                <a:latin typeface="黑体" panose="02010609060101010101" charset="-122"/>
                <a:ea typeface="黑体" panose="02010609060101010101" charset="-122"/>
                <a:cs typeface="黑体" panose="02010609060101010101" charset="-122"/>
              </a:rPr>
              <a:t>好的风景</a:t>
            </a:r>
            <a:endParaRPr lang="zh-CN" sz="2800">
              <a:latin typeface="黑体" panose="02010609060101010101" charset="-122"/>
              <a:ea typeface="黑体" panose="02010609060101010101" charset="-122"/>
              <a:cs typeface="黑体" panose="02010609060101010101" charset="-122"/>
            </a:endParaRPr>
          </a:p>
          <a:p>
            <a:r>
              <a:rPr lang="en-US" sz="2800">
                <a:latin typeface="黑体" panose="02010609060101010101" charset="-122"/>
                <a:ea typeface="黑体" panose="02010609060101010101" charset="-122"/>
                <a:cs typeface="黑体" panose="02010609060101010101" charset="-122"/>
                <a:sym typeface="+mn-ea"/>
              </a:rPr>
              <a:t>·</a:t>
            </a:r>
            <a:r>
              <a:rPr lang="zh-CN" sz="2800">
                <a:latin typeface="黑体" panose="02010609060101010101" charset="-122"/>
                <a:ea typeface="黑体" panose="02010609060101010101" charset="-122"/>
                <a:cs typeface="黑体" panose="02010609060101010101" charset="-122"/>
              </a:rPr>
              <a:t>人文环境</a:t>
            </a:r>
            <a:endParaRPr lang="zh-CN"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作为旅行目的地所必备的资源</a:t>
            </a:r>
            <a:endParaRPr lang="zh-CN" sz="3200">
              <a:latin typeface="黑体" panose="02010609060101010101" charset="-122"/>
              <a:ea typeface="黑体" panose="02010609060101010101" charset="-122"/>
              <a:cs typeface="黑体" panose="02010609060101010101" charset="-122"/>
            </a:endParaRPr>
          </a:p>
        </p:txBody>
      </p:sp>
      <p:pic>
        <p:nvPicPr>
          <p:cNvPr id="289" name="图片 289" descr="C:/Users/admin/AppData/Local/Temp/picturecompress_20220330122612/output_1.jpgoutput_1"/>
          <p:cNvPicPr>
            <a:picLocks noChangeAspect="1"/>
          </p:cNvPicPr>
          <p:nvPr>
            <p:custDataLst>
              <p:tags r:id="rId2"/>
            </p:custDataLst>
          </p:nvPr>
        </p:nvPicPr>
        <p:blipFill>
          <a:blip r:embed="rId3"/>
          <a:stretch>
            <a:fillRect/>
          </a:stretch>
        </p:blipFill>
        <p:spPr>
          <a:xfrm>
            <a:off x="683895" y="4519295"/>
            <a:ext cx="5557520" cy="1570355"/>
          </a:xfrm>
          <a:prstGeom prst="rect">
            <a:avLst/>
          </a:prstGeom>
        </p:spPr>
      </p:pic>
      <p:sp>
        <p:nvSpPr>
          <p:cNvPr id="2" name="文本框 1"/>
          <p:cNvSpPr txBox="1"/>
          <p:nvPr/>
        </p:nvSpPr>
        <p:spPr>
          <a:xfrm>
            <a:off x="549910" y="6197600"/>
            <a:ext cx="5783580" cy="36830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rPr>
              <a:t>松赞奔子栏酒店周边环境</a:t>
            </a:r>
            <a:endParaRPr lang="zh-CN" altLang="en-US" b="0">
              <a:solidFill>
                <a:srgbClr val="000000"/>
              </a:solidFill>
              <a:latin typeface="黑体" panose="02010609060101010101" charset="-122"/>
              <a:ea typeface="黑体" panose="02010609060101010101" charset="-122"/>
            </a:endParaRPr>
          </a:p>
        </p:txBody>
      </p:sp>
      <p:pic>
        <p:nvPicPr>
          <p:cNvPr id="290" name="图片 290" descr="C:/Users/admin/AppData/Local/Temp/picturecompress_20220330124446/output_1.jpgoutput_1"/>
          <p:cNvPicPr>
            <a:picLocks noChangeAspect="1"/>
          </p:cNvPicPr>
          <p:nvPr>
            <p:custDataLst>
              <p:tags r:id="rId4"/>
            </p:custDataLst>
          </p:nvPr>
        </p:nvPicPr>
        <p:blipFill>
          <a:blip r:embed="rId5"/>
          <a:stretch>
            <a:fillRect/>
          </a:stretch>
        </p:blipFill>
        <p:spPr>
          <a:xfrm>
            <a:off x="7104380" y="2171065"/>
            <a:ext cx="4882515" cy="3089910"/>
          </a:xfrm>
          <a:prstGeom prst="rect">
            <a:avLst/>
          </a:prstGeom>
        </p:spPr>
      </p:pic>
      <p:sp>
        <p:nvSpPr>
          <p:cNvPr id="4" name="文本框 3"/>
          <p:cNvSpPr txBox="1"/>
          <p:nvPr/>
        </p:nvSpPr>
        <p:spPr>
          <a:xfrm>
            <a:off x="7894955" y="5435600"/>
            <a:ext cx="3300730" cy="368300"/>
          </a:xfrm>
          <a:prstGeom prst="rect">
            <a:avLst/>
          </a:prstGeom>
          <a:noFill/>
          <a:ln w="9525">
            <a:noFill/>
          </a:ln>
        </p:spPr>
        <p:txBody>
          <a:bodyPr wrap="square">
            <a:spAutoFit/>
          </a:bodyPr>
          <a:p>
            <a:pPr indent="266700" algn="ctr"/>
            <a:r>
              <a:rPr lang="zh-CN" b="0">
                <a:solidFill>
                  <a:srgbClr val="000000"/>
                </a:solidFill>
                <a:latin typeface="黑体" panose="02010609060101010101" charset="-122"/>
                <a:ea typeface="黑体" panose="02010609060101010101" charset="-122"/>
              </a:rPr>
              <a:t>松赞奔子栏酒店特色民俗</a:t>
            </a:r>
            <a:endParaRPr lang="zh-CN" altLang="en-US" b="0">
              <a:solidFill>
                <a:srgbClr val="000000"/>
              </a:solidFill>
              <a:latin typeface="黑体" panose="02010609060101010101" charset="-122"/>
              <a:ea typeface="黑体" panose="02010609060101010101"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366395" y="1799590"/>
            <a:ext cx="9568815"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4</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民宿空间选址原则</a:t>
            </a:r>
            <a:endParaRPr sz="36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周边环境（硬环境）—自然风景和配套设施</a:t>
            </a:r>
            <a:endParaRPr lang="zh-CN"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人文环境（软环境）—人间烟火气</a:t>
            </a:r>
            <a:endParaRPr lang="zh-CN"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外部环境—周边消费能力</a:t>
            </a:r>
            <a:endParaRPr lang="zh-CN"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可达性—交通是否便利</a:t>
            </a:r>
            <a:endParaRPr lang="zh-CN"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lang="zh-CN" sz="3200">
                <a:latin typeface="黑体" panose="02010609060101010101" charset="-122"/>
                <a:ea typeface="黑体" panose="02010609060101010101" charset="-122"/>
                <a:cs typeface="黑体" panose="02010609060101010101" charset="-122"/>
              </a:rPr>
              <a:t>地域季节性—旅游季节性和商务季节性</a:t>
            </a:r>
            <a:endParaRPr lang="zh-CN"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365760" y="1655445"/>
            <a:ext cx="11514455"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5</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选址与前期调查</a:t>
            </a:r>
            <a:endParaRPr sz="3600">
              <a:latin typeface="黑体" panose="02010609060101010101" charset="-122"/>
              <a:ea typeface="黑体" panose="02010609060101010101" charset="-122"/>
              <a:cs typeface="黑体" panose="02010609060101010101" charset="-122"/>
            </a:endParaRPr>
          </a:p>
          <a:p>
            <a:endParaRPr lang="zh-CN" sz="3600">
              <a:latin typeface="黑体" panose="02010609060101010101" charset="-122"/>
              <a:ea typeface="黑体" panose="02010609060101010101" charset="-122"/>
              <a:cs typeface="黑体" panose="02010609060101010101" charset="-122"/>
            </a:endParaRPr>
          </a:p>
        </p:txBody>
      </p:sp>
      <p:graphicFrame>
        <p:nvGraphicFramePr>
          <p:cNvPr id="5" name="表格 4"/>
          <p:cNvGraphicFramePr/>
          <p:nvPr>
            <p:custDataLst>
              <p:tags r:id="rId2"/>
            </p:custDataLst>
          </p:nvPr>
        </p:nvGraphicFramePr>
        <p:xfrm>
          <a:off x="2290445" y="2505075"/>
          <a:ext cx="7664450" cy="3211195"/>
        </p:xfrm>
        <a:graphic>
          <a:graphicData uri="http://schemas.openxmlformats.org/drawingml/2006/table">
            <a:tbl>
              <a:tblPr/>
              <a:tblGrid>
                <a:gridCol w="3830955"/>
                <a:gridCol w="3833495"/>
              </a:tblGrid>
              <a:tr h="327025">
                <a:tc>
                  <a:txBody>
                    <a:bodyPr/>
                    <a:p>
                      <a:pPr indent="0" algn="ctr">
                        <a:buNone/>
                      </a:pPr>
                      <a:r>
                        <a:rPr lang="en-US" sz="2000" b="1">
                          <a:latin typeface="宋体" pitchFamily="2" charset="-122"/>
                          <a:ea typeface="宋体" pitchFamily="2" charset="-122"/>
                          <a:cs typeface="宋体" pitchFamily="2" charset="-122"/>
                        </a:rPr>
                        <a:t>改建选址</a:t>
                      </a:r>
                      <a:endParaRPr lang="en-US" altLang="en-US" sz="2000" b="1">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新建选址</a:t>
                      </a:r>
                      <a:endParaRPr lang="en-US" altLang="en-US" sz="2000" b="1">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1.保护建筑</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1.基地面积</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2.建筑时期</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2.自然条件</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lgn="ctr">
                        <a:buNone/>
                      </a:pPr>
                      <a:r>
                        <a:rPr lang="en-US" sz="2000" b="0">
                          <a:latin typeface="宋体" pitchFamily="2" charset="-122"/>
                          <a:ea typeface="宋体" pitchFamily="2" charset="-122"/>
                          <a:cs typeface="宋体" pitchFamily="2" charset="-122"/>
                        </a:rPr>
                        <a:t>3.建筑结构</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3.基地环境</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4.建筑特色</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4.基地交通</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5.建筑面积</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5.基地现状</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6.建筑形态</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6.景观范围</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lgn="ctr">
                        <a:buNone/>
                      </a:pPr>
                      <a:r>
                        <a:rPr lang="en-US" sz="2000" b="0">
                          <a:latin typeface="宋体" pitchFamily="2" charset="-122"/>
                          <a:ea typeface="宋体" pitchFamily="2" charset="-122"/>
                          <a:cs typeface="宋体" pitchFamily="2" charset="-122"/>
                        </a:rPr>
                        <a:t>7.建筑设施</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7.城市资源</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5159375" y="5824855"/>
            <a:ext cx="1873250" cy="368300"/>
          </a:xfrm>
          <a:prstGeom prst="rect">
            <a:avLst/>
          </a:prstGeom>
          <a:noFill/>
        </p:spPr>
        <p:txBody>
          <a:bodyPr wrap="square" rtlCol="0">
            <a:spAutoFit/>
          </a:bodyPr>
          <a:p>
            <a:r>
              <a:rPr lang="zh-CN" altLang="en-US">
                <a:latin typeface="黑体" panose="02010609060101010101" charset="-122"/>
                <a:ea typeface="黑体" panose="02010609060101010101" charset="-122"/>
              </a:rPr>
              <a:t>改建与新建选址</a:t>
            </a:r>
            <a:endParaRPr lang="zh-CN" altLang="en-US">
              <a:latin typeface="黑体" panose="02010609060101010101" charset="-122"/>
              <a:ea typeface="黑体" panose="02010609060101010101"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二、定点—确定酒店的选址</a:t>
            </a:r>
            <a:endParaRPr lang="zh-CN" sz="4800" b="0">
              <a:latin typeface="黑体" panose="02010609060101010101" charset="-122"/>
              <a:ea typeface="黑体" panose="02010609060101010101" charset="-122"/>
            </a:endParaRPr>
          </a:p>
        </p:txBody>
      </p:sp>
      <p:sp>
        <p:nvSpPr>
          <p:cNvPr id="3" name="文本框 2"/>
          <p:cNvSpPr txBox="1"/>
          <p:nvPr>
            <p:custDataLst>
              <p:tags r:id="rId1"/>
            </p:custDataLst>
          </p:nvPr>
        </p:nvSpPr>
        <p:spPr>
          <a:xfrm>
            <a:off x="675005" y="1685925"/>
            <a:ext cx="10845800"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对于改建酒店。因其受到已有建筑约束，特别是对于保护性建筑进行改造时，不能按照既定酒店要求进行大规模的改造活动，为此，可以通过加建等增加内部空间，或者是改变装修风格等，提高酒店品质。</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对于新建酒店。需要对市场进行充分调查，确定酒店的建设规模和营销策略，合理规划酒店内部房间数量。</a:t>
            </a:r>
            <a:endParaRPr sz="3600">
              <a:latin typeface="黑体" panose="02010609060101010101" charset="-122"/>
              <a:ea typeface="黑体" panose="02010609060101010101" charset="-122"/>
              <a:cs typeface="黑体" panose="02010609060101010101" charset="-122"/>
            </a:endParaRPr>
          </a:p>
          <a:p>
            <a:endParaRPr 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三、定位—确定酒店的定位</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758315"/>
            <a:ext cx="11616055"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酒店定位重要意义</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酒店定位即突出酒店产品个性，并借此塑造出独特的市场形象，从而确保酒店的竞争优势。</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因而酒店定位对于酒店经营具有重要的意义。提升酒店产品竞争力，增加酒店流量；降低酒店投资风险，缩短资金回本周期；增加酒店使用频率，扩大酒店影响力。</a:t>
            </a:r>
            <a:endParaRPr sz="3200">
              <a:latin typeface="黑体" panose="02010609060101010101" charset="-122"/>
              <a:ea typeface="黑体" panose="02010609060101010101" charset="-122"/>
              <a:cs typeface="黑体" panose="02010609060101010101" charset="-122"/>
            </a:endParaRPr>
          </a:p>
          <a:p>
            <a:endParaRPr lang="zh-CN"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三、定位—确定酒店的定位</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758315"/>
            <a:ext cx="4599940" cy="491045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酒店定位原则</a:t>
            </a:r>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rPr>
              <a:t>调研市场</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rPr>
              <a:t>分析目标人群</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rPr>
              <a:t>视觉锤+体验钉</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rPr>
              <a:t>房型配套定位</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rPr>
              <a:t>品牌投入定位</a:t>
            </a:r>
            <a:endParaRPr sz="3200">
              <a:latin typeface="黑体" panose="02010609060101010101" charset="-122"/>
              <a:ea typeface="黑体" panose="02010609060101010101" charset="-122"/>
              <a:cs typeface="黑体" panose="02010609060101010101" charset="-122"/>
            </a:endParaRPr>
          </a:p>
          <a:p>
            <a:endParaRPr lang="zh-CN" sz="3200">
              <a:latin typeface="黑体" panose="02010609060101010101" charset="-122"/>
              <a:ea typeface="黑体" panose="02010609060101010101" charset="-122"/>
              <a:cs typeface="黑体" panose="02010609060101010101" charset="-122"/>
            </a:endParaRPr>
          </a:p>
        </p:txBody>
      </p:sp>
      <p:pic>
        <p:nvPicPr>
          <p:cNvPr id="302" name="图片 302" descr="7"/>
          <p:cNvPicPr>
            <a:picLocks noChangeAspect="1"/>
          </p:cNvPicPr>
          <p:nvPr>
            <p:custDataLst>
              <p:tags r:id="rId2"/>
            </p:custDataLst>
          </p:nvPr>
        </p:nvPicPr>
        <p:blipFill>
          <a:blip r:embed="rId3"/>
          <a:stretch>
            <a:fillRect/>
          </a:stretch>
        </p:blipFill>
        <p:spPr>
          <a:xfrm>
            <a:off x="7465060" y="1684020"/>
            <a:ext cx="3571875" cy="2381885"/>
          </a:xfrm>
          <a:prstGeom prst="rect">
            <a:avLst/>
          </a:prstGeom>
        </p:spPr>
      </p:pic>
      <p:pic>
        <p:nvPicPr>
          <p:cNvPr id="301" name="图片 301" descr="6"/>
          <p:cNvPicPr>
            <a:picLocks noChangeAspect="1"/>
          </p:cNvPicPr>
          <p:nvPr>
            <p:custDataLst>
              <p:tags r:id="rId4"/>
            </p:custDataLst>
          </p:nvPr>
        </p:nvPicPr>
        <p:blipFill>
          <a:blip r:embed="rId5"/>
          <a:srcRect t="3663"/>
          <a:stretch>
            <a:fillRect/>
          </a:stretch>
        </p:blipFill>
        <p:spPr>
          <a:xfrm>
            <a:off x="5757545" y="1684655"/>
            <a:ext cx="1643380" cy="2376170"/>
          </a:xfrm>
          <a:prstGeom prst="rect">
            <a:avLst/>
          </a:prstGeom>
        </p:spPr>
      </p:pic>
      <p:sp>
        <p:nvSpPr>
          <p:cNvPr id="2" name="文本框 1"/>
          <p:cNvSpPr txBox="1"/>
          <p:nvPr/>
        </p:nvSpPr>
        <p:spPr>
          <a:xfrm>
            <a:off x="5758180" y="4065905"/>
            <a:ext cx="5123815" cy="36830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cs typeface="黑体" panose="02010609060101010101" charset="-122"/>
              </a:rPr>
              <a:t>大理青绿半山酒店改造-卵石主题餐厅</a:t>
            </a:r>
            <a:endParaRPr lang="zh-CN" altLang="en-US" b="0">
              <a:solidFill>
                <a:srgbClr val="000000"/>
              </a:solidFill>
              <a:latin typeface="黑体" panose="02010609060101010101" charset="-122"/>
              <a:ea typeface="黑体" panose="02010609060101010101" charset="-122"/>
              <a:cs typeface="黑体" panose="02010609060101010101" charset="-122"/>
            </a:endParaRPr>
          </a:p>
        </p:txBody>
      </p:sp>
      <p:pic>
        <p:nvPicPr>
          <p:cNvPr id="303" name="图片 303" descr="19"/>
          <p:cNvPicPr>
            <a:picLocks noChangeAspect="1"/>
          </p:cNvPicPr>
          <p:nvPr>
            <p:custDataLst>
              <p:tags r:id="rId6"/>
            </p:custDataLst>
          </p:nvPr>
        </p:nvPicPr>
        <p:blipFill>
          <a:blip r:embed="rId7"/>
          <a:stretch>
            <a:fillRect/>
          </a:stretch>
        </p:blipFill>
        <p:spPr>
          <a:xfrm>
            <a:off x="5739448" y="4433888"/>
            <a:ext cx="2370455" cy="1896745"/>
          </a:xfrm>
          <a:prstGeom prst="rect">
            <a:avLst/>
          </a:prstGeom>
        </p:spPr>
      </p:pic>
      <p:pic>
        <p:nvPicPr>
          <p:cNvPr id="304" name="图片 304" descr="21"/>
          <p:cNvPicPr>
            <a:picLocks noChangeAspect="1"/>
          </p:cNvPicPr>
          <p:nvPr>
            <p:custDataLst>
              <p:tags r:id="rId8"/>
            </p:custDataLst>
          </p:nvPr>
        </p:nvPicPr>
        <p:blipFill>
          <a:blip r:embed="rId9"/>
          <a:stretch>
            <a:fillRect/>
          </a:stretch>
        </p:blipFill>
        <p:spPr>
          <a:xfrm>
            <a:off x="8181975" y="4434205"/>
            <a:ext cx="2854960" cy="1903730"/>
          </a:xfrm>
          <a:prstGeom prst="rect">
            <a:avLst/>
          </a:prstGeom>
        </p:spPr>
      </p:pic>
      <p:sp>
        <p:nvSpPr>
          <p:cNvPr id="4" name="文本框 3"/>
          <p:cNvSpPr txBox="1"/>
          <p:nvPr/>
        </p:nvSpPr>
        <p:spPr>
          <a:xfrm>
            <a:off x="5739765" y="6330950"/>
            <a:ext cx="5297170" cy="368300"/>
          </a:xfrm>
          <a:prstGeom prst="rect">
            <a:avLst/>
          </a:prstGeom>
          <a:noFill/>
          <a:ln w="9525">
            <a:noFill/>
          </a:ln>
        </p:spPr>
        <p:txBody>
          <a:bodyPr wrap="square">
            <a:spAutoFit/>
          </a:bodyPr>
          <a:p>
            <a:pPr indent="266700" algn="ctr"/>
            <a:r>
              <a:rPr lang="zh-CN" b="0">
                <a:solidFill>
                  <a:srgbClr val="000000"/>
                </a:solidFill>
                <a:latin typeface="黑体" panose="02010609060101010101" charset="-122"/>
                <a:ea typeface="黑体" panose="02010609060101010101" charset="-122"/>
                <a:cs typeface="黑体" panose="02010609060101010101" charset="-122"/>
              </a:rPr>
              <a:t>MIST温泉酒店,地灯点缀装置</a:t>
            </a:r>
            <a:endParaRPr lang="zh-CN" altLang="en-US"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四、定档—确定酒店的档次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758315"/>
            <a:ext cx="11348085" cy="253428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酒店定档重要意义</a:t>
            </a:r>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酒店等级指其豪华程度，设备设施水平，服务范围及服务质量等。酒店等级确定主要依据酒店位置，环境优雅程度，设施齐备情况，服务水准高低等划分。</a:t>
            </a:r>
            <a:endParaRPr sz="32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769870" y="6176645"/>
            <a:ext cx="6651625" cy="368300"/>
          </a:xfrm>
          <a:prstGeom prst="rect">
            <a:avLst/>
          </a:prstGeom>
          <a:noFill/>
          <a:ln w="9525">
            <a:noFill/>
          </a:ln>
        </p:spPr>
        <p:txBody>
          <a:bodyPr wrap="square">
            <a:spAutoFit/>
          </a:bodyPr>
          <a:p>
            <a:pPr indent="266700" algn="ctr"/>
            <a:r>
              <a:rPr lang="zh-CN" b="0">
                <a:solidFill>
                  <a:srgbClr val="000000"/>
                </a:solidFill>
                <a:latin typeface="黑体" panose="02010609060101010101" charset="-122"/>
                <a:ea typeface="黑体" panose="02010609060101010101" charset="-122"/>
                <a:cs typeface="黑体" panose="02010609060101010101" charset="-122"/>
              </a:rPr>
              <a:t>酒店类别与等级表</a:t>
            </a:r>
            <a:endParaRPr lang="zh-CN" b="0">
              <a:solidFill>
                <a:srgbClr val="000000"/>
              </a:solidFill>
              <a:latin typeface="黑体" panose="02010609060101010101" charset="-122"/>
              <a:ea typeface="黑体" panose="02010609060101010101" charset="-122"/>
              <a:cs typeface="黑体" panose="02010609060101010101" charset="-122"/>
            </a:endParaRPr>
          </a:p>
        </p:txBody>
      </p:sp>
      <p:graphicFrame>
        <p:nvGraphicFramePr>
          <p:cNvPr id="5" name="表格 4"/>
          <p:cNvGraphicFramePr/>
          <p:nvPr>
            <p:custDataLst>
              <p:tags r:id="rId2"/>
            </p:custDataLst>
          </p:nvPr>
        </p:nvGraphicFramePr>
        <p:xfrm>
          <a:off x="2769870" y="4111625"/>
          <a:ext cx="6651625" cy="1371600"/>
        </p:xfrm>
        <a:graphic>
          <a:graphicData uri="http://schemas.openxmlformats.org/drawingml/2006/table">
            <a:tbl>
              <a:tblPr/>
              <a:tblGrid>
                <a:gridCol w="1104900"/>
                <a:gridCol w="2023110"/>
                <a:gridCol w="894715"/>
                <a:gridCol w="1315085"/>
                <a:gridCol w="1313815"/>
              </a:tblGrid>
              <a:tr h="342900">
                <a:tc>
                  <a:txBody>
                    <a:bodyPr/>
                    <a:p>
                      <a:pPr indent="0" algn="ctr">
                        <a:buNone/>
                      </a:pPr>
                      <a:r>
                        <a:rPr lang="en-US" sz="2000" b="1">
                          <a:solidFill>
                            <a:srgbClr val="000000"/>
                          </a:solidFill>
                          <a:latin typeface="宋体" pitchFamily="2" charset="-122"/>
                          <a:ea typeface="宋体" pitchFamily="2" charset="-122"/>
                          <a:cs typeface="宋体" pitchFamily="2" charset="-122"/>
                        </a:rPr>
                        <a:t>高档</a:t>
                      </a:r>
                      <a:endParaRPr lang="en-US" altLang="en-US" sz="20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会议型</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度假型</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2" gridSpan="2">
                  <a:txBody>
                    <a:bodyPr/>
                    <a:p>
                      <a:pPr indent="0" algn="ctr">
                        <a:buNone/>
                      </a:pPr>
                      <a:r>
                        <a:rPr lang="en-US" sz="2000" b="0">
                          <a:solidFill>
                            <a:srgbClr val="000000"/>
                          </a:solidFill>
                          <a:latin typeface="宋体" pitchFamily="2" charset="-122"/>
                          <a:ea typeface="宋体" pitchFamily="2" charset="-122"/>
                          <a:cs typeface="宋体" pitchFamily="2" charset="-122"/>
                        </a:rPr>
                        <a:t>商务型</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chemeClr val="tx1"/>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r>
              <a:tr h="342900">
                <a:tc>
                  <a:txBody>
                    <a:bodyPr/>
                    <a:p>
                      <a:pPr indent="0" algn="ctr">
                        <a:buNone/>
                      </a:pPr>
                      <a:r>
                        <a:rPr lang="en-US" sz="2000" b="1">
                          <a:solidFill>
                            <a:srgbClr val="000000"/>
                          </a:solidFill>
                          <a:latin typeface="宋体" pitchFamily="2" charset="-122"/>
                          <a:ea typeface="宋体" pitchFamily="2" charset="-122"/>
                          <a:cs typeface="宋体" pitchFamily="2" charset="-122"/>
                        </a:rPr>
                        <a:t>中档</a:t>
                      </a:r>
                      <a:endParaRPr lang="en-US" altLang="en-US" sz="20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2000" b="0">
                          <a:solidFill>
                            <a:srgbClr val="000000"/>
                          </a:solidFill>
                          <a:latin typeface="宋体" pitchFamily="2" charset="-122"/>
                          <a:ea typeface="宋体" pitchFamily="2" charset="-122"/>
                          <a:cs typeface="宋体" pitchFamily="2" charset="-122"/>
                        </a:rPr>
                        <a:t>主题酒店</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R w="12700" cap="flat" cmpd="sng">
                      <a:solidFill>
                        <a:schemeClr val="tx1"/>
                      </a:solidFill>
                      <a:prstDash val="solid"/>
                      <a:headEnd type="none" w="med" len="med"/>
                      <a:tailEnd type="none" w="med" len="med"/>
                    </a:lnR>
                    <a:lnT w="12700" cap="flat">
                      <a:solidFill>
                        <a:schemeClr val="tx1"/>
                      </a:solidFill>
                      <a:prstDash val="solid"/>
                    </a:lnT>
                    <a:lnB w="12700" cap="flat" cmpd="sng">
                      <a:solidFill>
                        <a:schemeClr val="tx1"/>
                      </a:solidFill>
                      <a:prstDash val="solid"/>
                      <a:headEnd type="none" w="med" len="med"/>
                      <a:tailEnd type="none" w="med" len="med"/>
                    </a:lnB>
                  </a:tcPr>
                </a:tc>
                <a:tc vMerge="1" gridSpan="2">
                  <a:tcPr>
                    <a:lnL w="12700" cap="flat" cmpd="sng">
                      <a:solidFill>
                        <a:schemeClr val="tx1"/>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342900">
                <a:tc>
                  <a:txBody>
                    <a:bodyPr/>
                    <a:p>
                      <a:pPr indent="0" algn="ctr">
                        <a:buNone/>
                      </a:pPr>
                      <a:r>
                        <a:rPr lang="en-US" sz="2000" b="1">
                          <a:solidFill>
                            <a:srgbClr val="000000"/>
                          </a:solidFill>
                          <a:latin typeface="宋体" pitchFamily="2" charset="-122"/>
                          <a:ea typeface="宋体" pitchFamily="2" charset="-122"/>
                          <a:cs typeface="宋体" pitchFamily="2" charset="-122"/>
                        </a:rPr>
                        <a:t>经济型</a:t>
                      </a:r>
                      <a:endParaRPr lang="en-US" altLang="en-US" sz="20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2000" b="0">
                          <a:solidFill>
                            <a:srgbClr val="000000"/>
                          </a:solidFill>
                          <a:latin typeface="宋体" pitchFamily="2" charset="-122"/>
                          <a:ea typeface="宋体" pitchFamily="2" charset="-122"/>
                          <a:cs typeface="宋体" pitchFamily="2" charset="-122"/>
                        </a:rPr>
                        <a:t>连锁快捷酒店</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42900">
                <a:tc>
                  <a:txBody>
                    <a:bodyPr/>
                    <a:p>
                      <a:pPr indent="0" algn="ctr">
                        <a:buNone/>
                      </a:pPr>
                      <a:r>
                        <a:rPr lang="en-US" sz="2000" b="1">
                          <a:solidFill>
                            <a:srgbClr val="000000"/>
                          </a:solidFill>
                          <a:latin typeface="宋体" pitchFamily="2" charset="-122"/>
                          <a:ea typeface="宋体" pitchFamily="2" charset="-122"/>
                          <a:cs typeface="宋体" pitchFamily="2" charset="-122"/>
                        </a:rPr>
                        <a:t>廉价</a:t>
                      </a:r>
                      <a:endParaRPr lang="en-US" altLang="en-US" sz="20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招待所</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社会旅馆</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短租房</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itchFamily="2" charset="-122"/>
                          <a:ea typeface="宋体" pitchFamily="2" charset="-122"/>
                          <a:cs typeface="宋体" pitchFamily="2" charset="-122"/>
                        </a:rPr>
                        <a:t>家庭公寓</a:t>
                      </a:r>
                      <a:endParaRPr lang="en-US" altLang="en-US" sz="20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四、定档—确定酒店的档次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666875"/>
            <a:ext cx="11348085" cy="334137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酒店评定标准</a:t>
            </a:r>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endParaRPr lang="en-US"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600">
                <a:latin typeface="黑体" panose="02010609060101010101" charset="-122"/>
                <a:ea typeface="黑体" panose="02010609060101010101" charset="-122"/>
                <a:cs typeface="黑体" panose="02010609060101010101" charset="-122"/>
              </a:rPr>
              <a:t>依据《中华人民共和国星级酒店评定标准》将酒店按等级标准以星级划分，按酒店的环境规模、建筑、设备、设施、装修、管理、服务项目、质量等具体条件划分一至五星级等级。</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309" y="634866"/>
            <a:ext cx="6316579" cy="645160"/>
          </a:xfrm>
          <a:prstGeom prst="rect">
            <a:avLst/>
          </a:prstGeom>
          <a:noFill/>
        </p:spPr>
        <p:txBody>
          <a:bodyPr wrap="square" rtlCol="0">
            <a:spAutoFit/>
          </a:bodyPr>
          <a:lstStyle/>
          <a:p>
            <a:r>
              <a:rPr lang="zh-CN" altLang="en-US" sz="3600" b="1" dirty="0" smtClean="0">
                <a:solidFill>
                  <a:schemeClr val="tx2"/>
                </a:solidFill>
                <a:latin typeface="黑体" panose="02010609060101010101" charset="-122"/>
                <a:ea typeface="黑体" panose="02010609060101010101" charset="-122"/>
              </a:rPr>
              <a:t>酒店的分类</a:t>
            </a:r>
            <a:r>
              <a:rPr lang="en-US" altLang="zh-CN" sz="3600" b="1" dirty="0" smtClean="0">
                <a:solidFill>
                  <a:schemeClr val="tx2"/>
                </a:solidFill>
                <a:latin typeface="黑体" panose="02010609060101010101" charset="-122"/>
                <a:ea typeface="黑体" panose="02010609060101010101" charset="-122"/>
              </a:rPr>
              <a:t>——</a:t>
            </a:r>
            <a:r>
              <a:rPr lang="zh-CN" altLang="en-US" sz="3600" b="1" dirty="0" smtClean="0">
                <a:solidFill>
                  <a:schemeClr val="tx2"/>
                </a:solidFill>
                <a:latin typeface="黑体" panose="02010609060101010101" charset="-122"/>
                <a:ea typeface="黑体" panose="02010609060101010101" charset="-122"/>
              </a:rPr>
              <a:t>星级</a:t>
            </a:r>
            <a:endParaRPr lang="zh-CN" altLang="en-US" sz="3600" b="1" dirty="0">
              <a:solidFill>
                <a:schemeClr val="tx2"/>
              </a:solidFill>
              <a:latin typeface="黑体" panose="02010609060101010101" charset="-122"/>
              <a:ea typeface="黑体" panose="02010609060101010101" charset="-122"/>
            </a:endParaRPr>
          </a:p>
        </p:txBody>
      </p:sp>
      <p:cxnSp>
        <p:nvCxnSpPr>
          <p:cNvPr id="6" name="Straight Connector 3"/>
          <p:cNvCxnSpPr/>
          <p:nvPr/>
        </p:nvCxnSpPr>
        <p:spPr>
          <a:xfrm rot="5400000">
            <a:off x="5672519" y="3404235"/>
            <a:ext cx="6858000" cy="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Hexagon 82"/>
          <p:cNvSpPr/>
          <p:nvPr/>
        </p:nvSpPr>
        <p:spPr>
          <a:xfrm rot="5400000">
            <a:off x="8818752" y="4782942"/>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exagon 6"/>
          <p:cNvSpPr/>
          <p:nvPr/>
        </p:nvSpPr>
        <p:spPr>
          <a:xfrm rot="5400000">
            <a:off x="8818752" y="2753425"/>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xagon 42"/>
          <p:cNvSpPr/>
          <p:nvPr/>
        </p:nvSpPr>
        <p:spPr>
          <a:xfrm rot="5400000">
            <a:off x="8818752" y="433903"/>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2587"/>
          <p:cNvSpPr/>
          <p:nvPr/>
        </p:nvSpPr>
        <p:spPr>
          <a:xfrm>
            <a:off x="8977511" y="54153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17" name="Hexagon 82"/>
          <p:cNvSpPr/>
          <p:nvPr/>
        </p:nvSpPr>
        <p:spPr>
          <a:xfrm rot="5400000">
            <a:off x="8828277" y="5868792"/>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exagon 42"/>
          <p:cNvSpPr/>
          <p:nvPr/>
        </p:nvSpPr>
        <p:spPr>
          <a:xfrm rot="5400000">
            <a:off x="8828277" y="1557853"/>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hape 2587"/>
          <p:cNvSpPr/>
          <p:nvPr/>
        </p:nvSpPr>
        <p:spPr>
          <a:xfrm>
            <a:off x="8987036" y="166548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21" name="Shape 2587"/>
          <p:cNvSpPr/>
          <p:nvPr/>
        </p:nvSpPr>
        <p:spPr>
          <a:xfrm>
            <a:off x="8987036" y="28690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24" name="Shape 2587"/>
          <p:cNvSpPr/>
          <p:nvPr/>
        </p:nvSpPr>
        <p:spPr>
          <a:xfrm>
            <a:off x="8962252" y="600819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25" name="Shape 2587"/>
          <p:cNvSpPr/>
          <p:nvPr/>
        </p:nvSpPr>
        <p:spPr>
          <a:xfrm>
            <a:off x="8977511" y="486519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26" name="Hexagon 82"/>
          <p:cNvSpPr/>
          <p:nvPr/>
        </p:nvSpPr>
        <p:spPr>
          <a:xfrm rot="5400000">
            <a:off x="8802699" y="3709408"/>
            <a:ext cx="573735" cy="494599"/>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2587"/>
          <p:cNvSpPr/>
          <p:nvPr/>
        </p:nvSpPr>
        <p:spPr>
          <a:xfrm>
            <a:off x="8961458" y="379165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4572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p>
        </p:txBody>
      </p:sp>
      <p:sp>
        <p:nvSpPr>
          <p:cNvPr id="28" name="圆角矩形 27"/>
          <p:cNvSpPr/>
          <p:nvPr/>
        </p:nvSpPr>
        <p:spPr>
          <a:xfrm>
            <a:off x="7452738" y="5893689"/>
            <a:ext cx="1389528"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一星级</a:t>
            </a:r>
            <a:endParaRPr lang="zh-CN" altLang="en-US" noProof="1" smtClean="0">
              <a:latin typeface="黑体" panose="02010609060101010101" charset="-122"/>
              <a:ea typeface="黑体" panose="02010609060101010101" charset="-122"/>
            </a:endParaRPr>
          </a:p>
        </p:txBody>
      </p:sp>
      <p:sp>
        <p:nvSpPr>
          <p:cNvPr id="29" name="圆角矩形 28"/>
          <p:cNvSpPr/>
          <p:nvPr/>
        </p:nvSpPr>
        <p:spPr>
          <a:xfrm>
            <a:off x="7452738" y="449199"/>
            <a:ext cx="1389528"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白金五星级</a:t>
            </a:r>
            <a:endParaRPr lang="zh-CN" altLang="en-US" noProof="1" smtClean="0">
              <a:latin typeface="黑体" panose="02010609060101010101" charset="-122"/>
              <a:ea typeface="黑体" panose="02010609060101010101" charset="-122"/>
            </a:endParaRPr>
          </a:p>
        </p:txBody>
      </p:sp>
      <p:sp>
        <p:nvSpPr>
          <p:cNvPr id="30" name="圆角矩形 29"/>
          <p:cNvSpPr/>
          <p:nvPr/>
        </p:nvSpPr>
        <p:spPr>
          <a:xfrm>
            <a:off x="7461883" y="1591894"/>
            <a:ext cx="1380384"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五星级</a:t>
            </a:r>
            <a:endParaRPr lang="zh-CN" altLang="en-US" noProof="1" smtClean="0">
              <a:latin typeface="黑体" panose="02010609060101010101" charset="-122"/>
              <a:ea typeface="黑体" panose="02010609060101010101" charset="-122"/>
            </a:endParaRPr>
          </a:p>
        </p:txBody>
      </p:sp>
      <p:sp>
        <p:nvSpPr>
          <p:cNvPr id="31" name="圆角矩形 30"/>
          <p:cNvSpPr/>
          <p:nvPr/>
        </p:nvSpPr>
        <p:spPr>
          <a:xfrm>
            <a:off x="7452738" y="2759577"/>
            <a:ext cx="1389528"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四星级</a:t>
            </a:r>
            <a:endParaRPr lang="zh-CN" altLang="en-US" noProof="1" smtClean="0">
              <a:latin typeface="黑体" panose="02010609060101010101" charset="-122"/>
              <a:ea typeface="黑体" panose="02010609060101010101" charset="-122"/>
            </a:endParaRPr>
          </a:p>
        </p:txBody>
      </p:sp>
      <p:sp>
        <p:nvSpPr>
          <p:cNvPr id="32" name="圆角矩形 31"/>
          <p:cNvSpPr/>
          <p:nvPr/>
        </p:nvSpPr>
        <p:spPr>
          <a:xfrm>
            <a:off x="7434451" y="3725161"/>
            <a:ext cx="1389528"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三星级</a:t>
            </a:r>
            <a:endParaRPr lang="zh-CN" altLang="en-US" noProof="1" smtClean="0">
              <a:latin typeface="黑体" panose="02010609060101010101" charset="-122"/>
              <a:ea typeface="黑体" panose="02010609060101010101" charset="-122"/>
            </a:endParaRPr>
          </a:p>
        </p:txBody>
      </p:sp>
      <p:sp>
        <p:nvSpPr>
          <p:cNvPr id="33" name="圆角矩形 32"/>
          <p:cNvSpPr/>
          <p:nvPr/>
        </p:nvSpPr>
        <p:spPr>
          <a:xfrm>
            <a:off x="7452738" y="4787825"/>
            <a:ext cx="1389528"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r>
              <a:rPr lang="zh-CN" altLang="en-US" noProof="1" smtClean="0">
                <a:latin typeface="黑体" panose="02010609060101010101" charset="-122"/>
                <a:ea typeface="黑体" panose="02010609060101010101" charset="-122"/>
              </a:rPr>
              <a:t>二星级</a:t>
            </a:r>
            <a:endParaRPr lang="zh-CN" altLang="en-US" noProof="1" smtClean="0">
              <a:latin typeface="黑体" panose="02010609060101010101" charset="-122"/>
              <a:ea typeface="黑体" panose="02010609060101010101" charset="-122"/>
            </a:endParaRPr>
          </a:p>
        </p:txBody>
      </p:sp>
      <p:sp>
        <p:nvSpPr>
          <p:cNvPr id="34" name="TextBox 33"/>
          <p:cNvSpPr txBox="1"/>
          <p:nvPr/>
        </p:nvSpPr>
        <p:spPr>
          <a:xfrm>
            <a:off x="9465838" y="5948934"/>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规范</a:t>
            </a:r>
            <a:endParaRPr lang="zh-CN" altLang="en-US" dirty="0" smtClean="0">
              <a:solidFill>
                <a:schemeClr val="tx2"/>
              </a:solidFill>
              <a:latin typeface="黑体" panose="02010609060101010101" charset="-122"/>
              <a:ea typeface="黑体" panose="02010609060101010101" charset="-122"/>
            </a:endParaRPr>
          </a:p>
        </p:txBody>
      </p:sp>
      <p:sp>
        <p:nvSpPr>
          <p:cNvPr id="35" name="TextBox 34"/>
          <p:cNvSpPr txBox="1"/>
          <p:nvPr/>
        </p:nvSpPr>
        <p:spPr>
          <a:xfrm>
            <a:off x="9453186" y="4849929"/>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卫生</a:t>
            </a:r>
            <a:endParaRPr lang="zh-CN" altLang="en-US" dirty="0" smtClean="0">
              <a:solidFill>
                <a:schemeClr val="tx2"/>
              </a:solidFill>
              <a:latin typeface="黑体" panose="02010609060101010101" charset="-122"/>
              <a:ea typeface="黑体" panose="02010609060101010101" charset="-122"/>
            </a:endParaRPr>
          </a:p>
        </p:txBody>
      </p:sp>
      <p:sp>
        <p:nvSpPr>
          <p:cNvPr id="36" name="TextBox 35"/>
          <p:cNvSpPr txBox="1"/>
          <p:nvPr/>
        </p:nvSpPr>
        <p:spPr>
          <a:xfrm>
            <a:off x="9445323" y="3780025"/>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品质</a:t>
            </a:r>
            <a:endParaRPr lang="zh-CN" altLang="en-US" dirty="0" smtClean="0">
              <a:solidFill>
                <a:schemeClr val="tx2"/>
              </a:solidFill>
              <a:latin typeface="黑体" panose="02010609060101010101" charset="-122"/>
              <a:ea typeface="黑体" panose="02010609060101010101" charset="-122"/>
            </a:endParaRPr>
          </a:p>
        </p:txBody>
      </p:sp>
      <p:sp>
        <p:nvSpPr>
          <p:cNvPr id="37" name="TextBox 36"/>
          <p:cNvSpPr txBox="1"/>
          <p:nvPr/>
        </p:nvSpPr>
        <p:spPr>
          <a:xfrm>
            <a:off x="9454486" y="2825168"/>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豪华</a:t>
            </a:r>
            <a:endParaRPr lang="zh-CN" altLang="en-US" dirty="0" smtClean="0">
              <a:solidFill>
                <a:schemeClr val="tx2"/>
              </a:solidFill>
              <a:latin typeface="黑体" panose="02010609060101010101" charset="-122"/>
              <a:ea typeface="黑体" panose="02010609060101010101" charset="-122"/>
            </a:endParaRPr>
          </a:p>
        </p:txBody>
      </p:sp>
      <p:sp>
        <p:nvSpPr>
          <p:cNvPr id="38" name="TextBox 37"/>
          <p:cNvSpPr txBox="1"/>
          <p:nvPr/>
        </p:nvSpPr>
        <p:spPr>
          <a:xfrm>
            <a:off x="9444961" y="1665489"/>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文化</a:t>
            </a:r>
            <a:endParaRPr lang="zh-CN" altLang="en-US" dirty="0" smtClean="0">
              <a:solidFill>
                <a:schemeClr val="tx2"/>
              </a:solidFill>
              <a:latin typeface="黑体" panose="02010609060101010101" charset="-122"/>
              <a:ea typeface="黑体" panose="02010609060101010101" charset="-122"/>
            </a:endParaRPr>
          </a:p>
        </p:txBody>
      </p:sp>
      <p:sp>
        <p:nvSpPr>
          <p:cNvPr id="39" name="TextBox 38"/>
          <p:cNvSpPr txBox="1"/>
          <p:nvPr/>
        </p:nvSpPr>
        <p:spPr>
          <a:xfrm>
            <a:off x="9464011" y="497700"/>
            <a:ext cx="1402759" cy="368300"/>
          </a:xfrm>
          <a:prstGeom prst="rect">
            <a:avLst/>
          </a:prstGeom>
          <a:noFill/>
        </p:spPr>
        <p:txBody>
          <a:bodyPr wrap="square" rtlCol="0">
            <a:spAutoFit/>
          </a:bodyPr>
          <a:lstStyle/>
          <a:p>
            <a:r>
              <a:rPr lang="zh-CN" altLang="en-US" dirty="0" smtClean="0">
                <a:solidFill>
                  <a:schemeClr val="tx2"/>
                </a:solidFill>
                <a:latin typeface="黑体" panose="02010609060101010101" charset="-122"/>
                <a:ea typeface="黑体" panose="02010609060101010101" charset="-122"/>
              </a:rPr>
              <a:t>奢侈</a:t>
            </a:r>
            <a:endParaRPr lang="zh-CN" altLang="en-US" dirty="0" smtClean="0">
              <a:solidFill>
                <a:schemeClr val="tx2"/>
              </a:solidFill>
              <a:latin typeface="黑体" panose="02010609060101010101" charset="-122"/>
              <a:ea typeface="黑体" panose="02010609060101010101" charset="-122"/>
            </a:endParaRPr>
          </a:p>
        </p:txBody>
      </p:sp>
      <p:pic>
        <p:nvPicPr>
          <p:cNvPr id="44" name="图片 43" descr="586045ea015944b8a0ab15318779d8a9.jpeg"/>
          <p:cNvPicPr>
            <a:picLocks noChangeAspect="1"/>
          </p:cNvPicPr>
          <p:nvPr/>
        </p:nvPicPr>
        <p:blipFill>
          <a:blip r:embed="rId1"/>
          <a:stretch>
            <a:fillRect/>
          </a:stretch>
        </p:blipFill>
        <p:spPr>
          <a:xfrm>
            <a:off x="365125" y="1945005"/>
            <a:ext cx="6089015" cy="3805555"/>
          </a:xfrm>
          <a:prstGeom prst="rect">
            <a:avLst/>
          </a:prstGeom>
        </p:spPr>
      </p:pic>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四、定档—确定酒店的档次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654050" y="1522730"/>
            <a:ext cx="11060430" cy="276987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r>
              <a:rPr sz="3600">
                <a:latin typeface="黑体" panose="02010609060101010101" charset="-122"/>
                <a:ea typeface="黑体" panose="02010609060101010101" charset="-122"/>
                <a:cs typeface="黑体" panose="02010609060101010101" charset="-122"/>
              </a:rPr>
              <a:t>此外，酒店业内常用STR星级评定标准。</a:t>
            </a:r>
            <a:endParaRPr sz="3600">
              <a:latin typeface="黑体" panose="02010609060101010101" charset="-122"/>
              <a:ea typeface="黑体" panose="02010609060101010101" charset="-122"/>
              <a:cs typeface="黑体" panose="02010609060101010101" charset="-122"/>
            </a:endParaRPr>
          </a:p>
          <a:p>
            <a:r>
              <a:rPr sz="3600">
                <a:latin typeface="黑体" panose="02010609060101010101" charset="-122"/>
                <a:ea typeface="黑体" panose="02010609060101010101" charset="-122"/>
                <a:cs typeface="黑体" panose="02010609060101010101" charset="-122"/>
              </a:rPr>
              <a:t>STR评级中将酒店分为</a:t>
            </a:r>
            <a:r>
              <a:rPr lang="zh-CN" sz="3600">
                <a:latin typeface="黑体" panose="02010609060101010101" charset="-122"/>
                <a:ea typeface="黑体" panose="02010609060101010101" charset="-122"/>
                <a:cs typeface="黑体" panose="02010609060101010101" charset="-122"/>
              </a:rPr>
              <a:t>：</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1.奢华型酒店，如丽思卡尔顿、宝格丽、瑞吉等酒店；</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2.豪华型酒店，如有喜来登、万豪、希尔顿等酒店；</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3.高端型酒店 如万怡假日、福朋喜来登等酒店；</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4.中档型酒店，如华美达、豪生等酒店；</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5.舒适型酒店，如亚朵、全季、桔子等酒店，</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6.经济型酒店，如如家七天等经济连锁酒店。</a:t>
            </a:r>
            <a:endParaRPr sz="3200">
              <a:latin typeface="黑体" panose="02010609060101010101" charset="-122"/>
              <a:ea typeface="黑体" panose="02010609060101010101" charset="-122"/>
              <a:cs typeface="黑体" panose="02010609060101010101" charset="-122"/>
            </a:endParaRPr>
          </a:p>
          <a:p>
            <a:endParaRPr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四、定档—确定酒店的档次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522730"/>
            <a:ext cx="11348085" cy="276987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酒店评定原则</a:t>
            </a:r>
            <a:endParaRPr sz="3600">
              <a:latin typeface="黑体" panose="02010609060101010101" charset="-122"/>
              <a:ea typeface="黑体" panose="02010609060101010101" charset="-122"/>
              <a:cs typeface="黑体" panose="02010609060101010101" charset="-122"/>
            </a:endParaRPr>
          </a:p>
          <a:p>
            <a:r>
              <a:rPr lang="zh-CN"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评定原则</a:t>
            </a:r>
            <a:endParaRPr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zh-CN" sz="3200">
                <a:latin typeface="黑体" panose="02010609060101010101" charset="-122"/>
                <a:ea typeface="黑体" panose="02010609060101010101" charset="-122"/>
                <a:cs typeface="黑体" panose="02010609060101010101" charset="-122"/>
              </a:rPr>
              <a:t>依据《旅游饭店星级的划分与评定释义》酒店星级评定原则如下。以帮助设计者正确定档。</a:t>
            </a:r>
            <a:endParaRPr lang="zh-CN" sz="3600">
              <a:latin typeface="黑体" panose="02010609060101010101" charset="-122"/>
              <a:ea typeface="黑体" panose="02010609060101010101" charset="-122"/>
              <a:cs typeface="黑体" panose="02010609060101010101" charset="-122"/>
            </a:endParaRPr>
          </a:p>
          <a:p>
            <a:r>
              <a:rPr lang="zh-CN"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lang="zh-CN" sz="3600">
                <a:latin typeface="黑体" panose="02010609060101010101" charset="-122"/>
                <a:ea typeface="黑体" panose="02010609060101010101" charset="-122"/>
                <a:cs typeface="黑体" panose="02010609060101010101" charset="-122"/>
              </a:rPr>
              <a:t>星级酒店功能区域设置与硬件设施配置</a:t>
            </a:r>
            <a:endParaRPr lang="zh-CN" sz="36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依据第一章第三节酒店分级标准中的星级表示法，我国酒店按照《旅游酒店星级划分与评定》可分为一星级至五星级，最高为白金五星级。星级越高，酒店档次越高。</a:t>
            </a:r>
            <a:endParaRPr lang="zh-CN" sz="3600">
              <a:latin typeface="黑体" panose="02010609060101010101" charset="-122"/>
              <a:ea typeface="黑体" panose="02010609060101010101" charset="-122"/>
              <a:cs typeface="黑体" panose="02010609060101010101" charset="-122"/>
            </a:endParaRPr>
          </a:p>
          <a:p>
            <a:endParaRPr 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五、定规—确定酒店的规模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522730"/>
            <a:ext cx="11348085" cy="492442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酒店规模策划主要内容</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整体规模定位</a:t>
            </a:r>
            <a:endParaRPr sz="3600">
              <a:latin typeface="黑体" panose="02010609060101010101" charset="-122"/>
              <a:ea typeface="黑体" panose="02010609060101010101" charset="-122"/>
              <a:cs typeface="黑体" panose="02010609060101010101" charset="-122"/>
            </a:endParaRPr>
          </a:p>
          <a:p>
            <a:r>
              <a:rPr lang="zh-CN" sz="3600">
                <a:latin typeface="黑体" panose="02010609060101010101" charset="-122"/>
                <a:ea typeface="黑体" panose="02010609060101010101" charset="-122"/>
                <a:cs typeface="黑体" panose="02010609060101010101" charset="-122"/>
              </a:rPr>
              <a:t>（1）酒店投资规模。</a:t>
            </a:r>
            <a:endParaRPr lang="zh-CN" sz="3600">
              <a:latin typeface="黑体" panose="02010609060101010101" charset="-122"/>
              <a:ea typeface="黑体" panose="02010609060101010101" charset="-122"/>
              <a:cs typeface="黑体" panose="02010609060101010101" charset="-122"/>
            </a:endParaRPr>
          </a:p>
          <a:p>
            <a:r>
              <a:rPr lang="en-US" altLang="zh-CN" sz="3200">
                <a:latin typeface="黑体" panose="02010609060101010101" charset="-122"/>
                <a:ea typeface="黑体" panose="02010609060101010101" charset="-122"/>
                <a:cs typeface="黑体" panose="02010609060101010101" charset="-122"/>
              </a:rPr>
              <a:t>    </a:t>
            </a:r>
            <a:r>
              <a:rPr lang="zh-CN" sz="3200">
                <a:latin typeface="黑体" panose="02010609060101010101" charset="-122"/>
                <a:ea typeface="黑体" panose="02010609060101010101" charset="-122"/>
                <a:cs typeface="黑体" panose="02010609060101010101" charset="-122"/>
              </a:rPr>
              <a:t>酒店形象、规格、档次与“星级”设定；酒店投资总额定位；酒店客源市场群体消费标准评估。</a:t>
            </a:r>
            <a:endParaRPr lang="zh-CN" sz="3600">
              <a:latin typeface="黑体" panose="02010609060101010101" charset="-122"/>
              <a:ea typeface="黑体" panose="02010609060101010101" charset="-122"/>
              <a:cs typeface="黑体" panose="02010609060101010101" charset="-122"/>
            </a:endParaRPr>
          </a:p>
          <a:p>
            <a:r>
              <a:rPr lang="zh-CN" sz="3600">
                <a:latin typeface="黑体" panose="02010609060101010101" charset="-122"/>
                <a:ea typeface="黑体" panose="02010609060101010101" charset="-122"/>
                <a:cs typeface="黑体" panose="02010609060101010101" charset="-122"/>
              </a:rPr>
              <a:t>（2）酒店建设规模。</a:t>
            </a:r>
            <a:endParaRPr lang="zh-CN" sz="3600">
              <a:latin typeface="黑体" panose="02010609060101010101" charset="-122"/>
              <a:ea typeface="黑体" panose="02010609060101010101" charset="-122"/>
              <a:cs typeface="黑体" panose="02010609060101010101" charset="-122"/>
            </a:endParaRPr>
          </a:p>
          <a:p>
            <a:r>
              <a:rPr lang="en-US" altLang="zh-CN" sz="3200">
                <a:latin typeface="黑体" panose="02010609060101010101" charset="-122"/>
                <a:ea typeface="黑体" panose="02010609060101010101" charset="-122"/>
                <a:cs typeface="黑体" panose="02010609060101010101" charset="-122"/>
              </a:rPr>
              <a:t>    </a:t>
            </a:r>
            <a:r>
              <a:rPr lang="zh-CN" sz="3200">
                <a:latin typeface="黑体" panose="02010609060101010101" charset="-122"/>
                <a:ea typeface="黑体" panose="02010609060101010101" charset="-122"/>
                <a:cs typeface="黑体" panose="02010609060101010101" charset="-122"/>
              </a:rPr>
              <a:t>酒店用地总面积的确定；酒店总建筑面积的设定；酒店建筑体形、体量、体位设想。</a:t>
            </a:r>
            <a:endParaRPr lang="zh-CN" sz="3200">
              <a:latin typeface="黑体" panose="02010609060101010101" charset="-122"/>
              <a:ea typeface="黑体" panose="02010609060101010101" charset="-122"/>
              <a:cs typeface="黑体" panose="02010609060101010101" charset="-122"/>
            </a:endParaRPr>
          </a:p>
          <a:p>
            <a:r>
              <a:rPr lang="en-US" altLang="zh-CN" sz="3200">
                <a:latin typeface="黑体" panose="02010609060101010101" charset="-122"/>
                <a:ea typeface="黑体" panose="02010609060101010101" charset="-122"/>
                <a:cs typeface="黑体" panose="02010609060101010101" charset="-122"/>
              </a:rPr>
              <a:t>    </a:t>
            </a:r>
            <a:r>
              <a:rPr lang="zh-CN" sz="3200">
                <a:latin typeface="黑体" panose="02010609060101010101" charset="-122"/>
                <a:ea typeface="黑体" panose="02010609060101010101" charset="-122"/>
                <a:cs typeface="黑体" panose="02010609060101010101" charset="-122"/>
              </a:rPr>
              <a:t>投资规模由市场评估而来，建设规模由投资规模而定。</a:t>
            </a:r>
            <a:endParaRPr lang="zh-CN" sz="3600">
              <a:latin typeface="黑体" panose="02010609060101010101" charset="-122"/>
              <a:ea typeface="黑体" panose="02010609060101010101" charset="-122"/>
              <a:cs typeface="黑体" panose="02010609060101010101" charset="-122"/>
            </a:endParaRPr>
          </a:p>
          <a:p>
            <a:endParaRPr 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五、定规—确定酒店的规模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452245"/>
            <a:ext cx="11348085" cy="276987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功能规模定位</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功能规模定位即对整体规模的细化。明确各个不同功能的规模、面积及相关间比例和经营关系。酒店所有经营功能、服务功能与后勤、设备、交通等功能占用的空间和场地都面临最准确也是最终的确定。</a:t>
            </a:r>
            <a:endParaRPr sz="3200">
              <a:latin typeface="黑体" panose="02010609060101010101" charset="-122"/>
              <a:ea typeface="黑体" panose="02010609060101010101" charset="-122"/>
              <a:cs typeface="黑体" panose="02010609060101010101" charset="-122"/>
            </a:endParaRPr>
          </a:p>
          <a:p>
            <a:endParaRPr lang="zh-CN" sz="3200">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2"/>
            </p:custDataLst>
          </p:nvPr>
        </p:nvGraphicFramePr>
        <p:xfrm>
          <a:off x="1043305" y="4418965"/>
          <a:ext cx="10236200" cy="2029460"/>
        </p:xfrm>
        <a:graphic>
          <a:graphicData uri="http://schemas.openxmlformats.org/drawingml/2006/table">
            <a:tbl>
              <a:tblPr/>
              <a:tblGrid>
                <a:gridCol w="1939290"/>
                <a:gridCol w="1332865"/>
                <a:gridCol w="3602990"/>
                <a:gridCol w="3361055"/>
              </a:tblGrid>
              <a:tr h="507365">
                <a:tc>
                  <a:txBody>
                    <a:bodyPr/>
                    <a:p>
                      <a:pPr indent="0" algn="ctr">
                        <a:buNone/>
                      </a:pPr>
                      <a:r>
                        <a:rPr lang="en-US" sz="2000" b="0">
                          <a:latin typeface="宋体" pitchFamily="2" charset="-122"/>
                          <a:ea typeface="宋体" pitchFamily="2" charset="-122"/>
                          <a:cs typeface="宋体" pitchFamily="2" charset="-122"/>
                        </a:rPr>
                        <a:t>酒店客房总数</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酒店规模</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酒店规模所占我国酒店业份额</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客房总数所占酒店面积比例</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7365">
                <a:tc>
                  <a:txBody>
                    <a:bodyPr/>
                    <a:p>
                      <a:pPr indent="0" algn="ctr">
                        <a:buNone/>
                      </a:pPr>
                      <a:r>
                        <a:rPr lang="en-US" sz="2000" b="0">
                          <a:latin typeface="宋体" pitchFamily="2" charset="-122"/>
                          <a:ea typeface="宋体" pitchFamily="2" charset="-122"/>
                          <a:cs typeface="宋体" pitchFamily="2" charset="-122"/>
                        </a:rPr>
                        <a:t>100间以下</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小型酒店</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50%以上</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约1/4</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7365">
                <a:tc>
                  <a:txBody>
                    <a:bodyPr/>
                    <a:p>
                      <a:pPr indent="0" algn="ctr">
                        <a:buNone/>
                      </a:pPr>
                      <a:r>
                        <a:rPr lang="en-US" sz="2000" b="0">
                          <a:latin typeface="宋体" pitchFamily="2" charset="-122"/>
                          <a:ea typeface="宋体" pitchFamily="2" charset="-122"/>
                          <a:cs typeface="宋体" pitchFamily="2" charset="-122"/>
                        </a:rPr>
                        <a:t>100</a:t>
                      </a:r>
                      <a:r>
                        <a:rPr lang="en-US" sz="2000" b="0">
                          <a:latin typeface="黑体" panose="02010609060101010101" charset="-122"/>
                          <a:ea typeface="黑体" panose="02010609060101010101" charset="-122"/>
                          <a:cs typeface="黑体" panose="02010609060101010101" charset="-122"/>
                        </a:rPr>
                        <a:t>～</a:t>
                      </a:r>
                      <a:r>
                        <a:rPr lang="en-US" sz="2000" b="0">
                          <a:latin typeface="宋体" pitchFamily="2" charset="-122"/>
                          <a:ea typeface="宋体" pitchFamily="2" charset="-122"/>
                          <a:cs typeface="宋体" pitchFamily="2" charset="-122"/>
                        </a:rPr>
                        <a:t>500间</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中型酒店</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40%以上</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约2/3</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7365">
                <a:tc>
                  <a:txBody>
                    <a:bodyPr/>
                    <a:p>
                      <a:pPr indent="0" algn="ctr">
                        <a:buNone/>
                      </a:pPr>
                      <a:r>
                        <a:rPr lang="en-US" sz="2000" b="0">
                          <a:latin typeface="宋体" pitchFamily="2" charset="-122"/>
                          <a:ea typeface="宋体" pitchFamily="2" charset="-122"/>
                          <a:cs typeface="宋体" pitchFamily="2" charset="-122"/>
                        </a:rPr>
                        <a:t>500间以上</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大型酒店</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1％</a:t>
                      </a:r>
                      <a:r>
                        <a:rPr lang="en-US" sz="2000" b="0">
                          <a:latin typeface="黑体" panose="02010609060101010101" charset="-122"/>
                          <a:ea typeface="黑体" panose="02010609060101010101" charset="-122"/>
                          <a:cs typeface="黑体" panose="02010609060101010101" charset="-122"/>
                        </a:rPr>
                        <a:t>～</a:t>
                      </a:r>
                      <a:r>
                        <a:rPr lang="en-US" sz="2000" b="0">
                          <a:latin typeface="宋体" pitchFamily="2" charset="-122"/>
                          <a:ea typeface="宋体" pitchFamily="2" charset="-122"/>
                          <a:cs typeface="宋体" pitchFamily="2" charset="-122"/>
                        </a:rPr>
                        <a:t>2%左右</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itchFamily="2" charset="-122"/>
                          <a:ea typeface="宋体" pitchFamily="2" charset="-122"/>
                          <a:cs typeface="宋体" pitchFamily="2" charset="-122"/>
                        </a:rPr>
                        <a:t>约1/20</a:t>
                      </a:r>
                      <a:endParaRPr lang="en-US" altLang="en-US" sz="2000" b="0">
                        <a:latin typeface="宋体" pitchFamily="2" charset="-122"/>
                        <a:ea typeface="宋体" pitchFamily="2" charset="-122"/>
                        <a:cs typeface="宋体"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3782695" y="6448425"/>
            <a:ext cx="5080000" cy="368300"/>
          </a:xfrm>
          <a:prstGeom prst="rect">
            <a:avLst/>
          </a:prstGeom>
          <a:noFill/>
          <a:ln w="9525">
            <a:noFill/>
          </a:ln>
        </p:spPr>
        <p:txBody>
          <a:bodyPr>
            <a:spAutoFit/>
          </a:bodyPr>
          <a:p>
            <a:pPr indent="0" algn="ctr"/>
            <a:r>
              <a:rPr lang="zh-CN" b="0">
                <a:solidFill>
                  <a:srgbClr val="000000"/>
                </a:solidFill>
                <a:latin typeface="黑体" panose="02010609060101010101" charset="-122"/>
                <a:ea typeface="黑体" panose="02010609060101010101" charset="-122"/>
              </a:rPr>
              <a:t>酒店客房定规一般规律表格</a:t>
            </a:r>
            <a:endParaRPr lang="zh-CN" altLang="en-US" b="0">
              <a:solidFill>
                <a:srgbClr val="000000"/>
              </a:solidFill>
              <a:latin typeface="黑体" panose="02010609060101010101" charset="-122"/>
              <a:ea typeface="黑体" panose="02010609060101010101"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五、定规—确定酒店的规模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255395"/>
            <a:ext cx="11348085" cy="276987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酒店定规流程与管理</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酒店定规流程</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(1)首先考虑房间数量，依据表6-5-1大致可分为小型、中型与大型三种规模类型。</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(2)考虑房间的面积，考虑客房面积占有率。</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(3)考虑餐饮的数量和面积组合。</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(4)考虑附属功能元素的组合面积。酒店附属配套设施包括员工餐饮、工服房、员工宿舍、垃圾处理房、库房及冷库、设备用房、管理用房等。</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(5)考虑酒店室外面积、布局与外部环境的协调性</a:t>
            </a:r>
            <a:r>
              <a:rPr lang="zh-CN" sz="32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 </a:t>
            </a:r>
            <a:endParaRPr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五、定规—确定酒店的规模</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366395" y="1717040"/>
            <a:ext cx="11424285" cy="471741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酒店规模管理方式</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以200间客房作为酒店基点</a:t>
            </a:r>
            <a:endParaRPr sz="32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(1)少于200间，经营管理需个性化。</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(2)等于200间时，员工工作效率达到最高，经营管理费用最合理</a:t>
            </a:r>
            <a:r>
              <a:rPr lang="zh-CN" sz="2800">
                <a:latin typeface="黑体" panose="02010609060101010101" charset="-122"/>
                <a:ea typeface="黑体" panose="02010609060101010101" charset="-122"/>
                <a:cs typeface="黑体" panose="02010609060101010101" charset="-122"/>
              </a:rPr>
              <a:t>。</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(3)客房数在500～600间，管理效率不会很高，特点为面积大、服务人员多，厨房设备多，但因而容易占据市场，获得贷款。</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(4)中等规模的酒店，需努力降低成本以弥补较低的效率。</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(5)规模大的和较小的酒店在较高的收益下，可在设计装修上多下工夫。</a:t>
            </a:r>
            <a:endParaRPr sz="2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8310245"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六、定类—确定酒店的类型</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255395"/>
            <a:ext cx="11227435" cy="543496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酒店定类重要意义</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类型即确定其服务范围与最终服务群体，依据定点、定位、定档、定规后的最终结果进一步定类，酒店定类使住客可依照其入住目的及自身情况进一步了解酒店相关服务与特点。因而酒店类型的不同同样反映了不同宾客需求。</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sym typeface="+mn-ea"/>
            </a:endParaRPr>
          </a:p>
          <a:p>
            <a:r>
              <a:rPr lang="en-US" sz="3600">
                <a:latin typeface="黑体" panose="02010609060101010101" charset="-122"/>
                <a:ea typeface="黑体" panose="02010609060101010101" charset="-122"/>
                <a:cs typeface="黑体" panose="02010609060101010101" charset="-122"/>
                <a:sym typeface="+mn-ea"/>
              </a:rPr>
              <a:t>2</a:t>
            </a:r>
            <a:r>
              <a:rPr lang="zh-CN" alt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sym typeface="+mn-ea"/>
              </a:rPr>
              <a:t>不同酒店类型区别</a:t>
            </a:r>
            <a:endParaRPr sz="36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sym typeface="+mn-ea"/>
              </a:rPr>
              <a:t>主要针对对象不同</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sym typeface="+mn-ea"/>
              </a:rPr>
              <a:t>所在地域不同</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sym typeface="+mn-ea"/>
              </a:rPr>
              <a:t>·</a:t>
            </a:r>
            <a:r>
              <a:rPr sz="3200">
                <a:latin typeface="黑体" panose="02010609060101010101" charset="-122"/>
                <a:ea typeface="黑体" panose="02010609060101010101" charset="-122"/>
                <a:cs typeface="黑体" panose="02010609060101010101" charset="-122"/>
                <a:sym typeface="+mn-ea"/>
              </a:rPr>
              <a:t>需要花销不同</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endParaRPr 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689610" y="1553845"/>
            <a:ext cx="10684510" cy="513651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酒店定能重要意义</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设计不仅是设计一个独一无二的酒店环境空间，同时也应非常重视酒店的功能性。设计是深入酒店经营方方面面的过程。客房、厨房、客用电梯、互联网等很多酒店功能的组成部分都应成为设计的重点。酒店的设计和装饰并非程式化的工作，需要不断创新。同时适应酒店所具有的经营理念。</a:t>
            </a:r>
            <a:endParaRPr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2068195"/>
            <a:ext cx="5022850" cy="462216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酒店室内环境设计需注重下列要素：</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实用功能、建造美学、地域文化、施工工艺与造价。</a:t>
            </a:r>
            <a:endParaRPr sz="3200">
              <a:latin typeface="黑体" panose="02010609060101010101" charset="-122"/>
              <a:ea typeface="黑体" panose="02010609060101010101" charset="-122"/>
              <a:cs typeface="黑体" panose="02010609060101010101" charset="-122"/>
            </a:endParaRPr>
          </a:p>
        </p:txBody>
      </p:sp>
      <p:pic>
        <p:nvPicPr>
          <p:cNvPr id="311" name="图片 311" descr="334"/>
          <p:cNvPicPr>
            <a:picLocks noChangeAspect="1"/>
          </p:cNvPicPr>
          <p:nvPr>
            <p:custDataLst>
              <p:tags r:id="rId2"/>
            </p:custDataLst>
          </p:nvPr>
        </p:nvPicPr>
        <p:blipFill>
          <a:blip r:embed="rId3"/>
          <a:stretch>
            <a:fillRect/>
          </a:stretch>
        </p:blipFill>
        <p:spPr>
          <a:xfrm>
            <a:off x="5900420" y="1662430"/>
            <a:ext cx="3631565" cy="2420620"/>
          </a:xfrm>
          <a:prstGeom prst="rect">
            <a:avLst/>
          </a:prstGeom>
        </p:spPr>
      </p:pic>
      <p:pic>
        <p:nvPicPr>
          <p:cNvPr id="312" name="图片 312" descr="3345"/>
          <p:cNvPicPr>
            <a:picLocks noChangeAspect="1"/>
          </p:cNvPicPr>
          <p:nvPr>
            <p:custDataLst>
              <p:tags r:id="rId4"/>
            </p:custDataLst>
          </p:nvPr>
        </p:nvPicPr>
        <p:blipFill>
          <a:blip r:embed="rId5"/>
          <a:stretch>
            <a:fillRect/>
          </a:stretch>
        </p:blipFill>
        <p:spPr>
          <a:xfrm>
            <a:off x="9631680" y="1647190"/>
            <a:ext cx="1730375" cy="2435860"/>
          </a:xfrm>
          <a:prstGeom prst="rect">
            <a:avLst/>
          </a:prstGeom>
        </p:spPr>
      </p:pic>
      <p:sp>
        <p:nvSpPr>
          <p:cNvPr id="2" name="文本框 1"/>
          <p:cNvSpPr txBox="1"/>
          <p:nvPr/>
        </p:nvSpPr>
        <p:spPr>
          <a:xfrm>
            <a:off x="5900420" y="4178935"/>
            <a:ext cx="5461635" cy="2306955"/>
          </a:xfrm>
          <a:prstGeom prst="rect">
            <a:avLst/>
          </a:prstGeom>
          <a:noFill/>
          <a:ln w="9525">
            <a:noFill/>
          </a:ln>
        </p:spPr>
        <p:txBody>
          <a:bodyPr wrap="square">
            <a:spAutoFit/>
          </a:bodyPr>
          <a:p>
            <a:pPr indent="0"/>
            <a:r>
              <a:rPr lang="en-US" altLang="zh-CN" b="0">
                <a:solidFill>
                  <a:srgbClr val="000000"/>
                </a:solidFill>
                <a:latin typeface="黑体" panose="02010609060101010101" charset="-122"/>
                <a:ea typeface="黑体" panose="02010609060101010101" charset="-122"/>
                <a:cs typeface="黑体" panose="02010609060101010101" charset="-122"/>
              </a:rPr>
              <a:t>    </a:t>
            </a:r>
            <a:r>
              <a:rPr lang="zh-CN" b="0">
                <a:solidFill>
                  <a:srgbClr val="000000"/>
                </a:solidFill>
                <a:latin typeface="黑体" panose="02010609060101010101" charset="-122"/>
                <a:ea typeface="黑体" panose="02010609060101010101" charset="-122"/>
                <a:cs typeface="黑体" panose="02010609060101010101" charset="-122"/>
              </a:rPr>
              <a:t>LYF杭州共享生活空间住居酒店，将设计理念定位为“游园会之临安肆集+跨界场景”，杭州作为一个迅速发展的城市、随着大量的数码电商公司发展与杭州本地特色的人文景观和文化结合，形成了现在的杭州。项目设计通过艺术智能、理想市集、艺术生活，立体花园的概念结合杭州国潮和LYF品牌年轻，呈现这种多元化的空间，整个空间呈现一种嬉皮、乐活、集体狂欢的风格。</a:t>
            </a:r>
            <a:endParaRPr lang="zh-CN" altLang="en-US"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553845"/>
            <a:ext cx="11000105" cy="296545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酒店规划设计</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酒店建筑规划设计要从动到静，动即是酒店内部流线的设计，静是酒店内部空间的设计。</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1</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酒店建筑内部流线的规划设计</a:t>
            </a:r>
            <a:endParaRPr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2</a:t>
            </a:r>
            <a:r>
              <a:rPr lang="zh-CN" altLang="en-US" sz="3200">
                <a:latin typeface="黑体" panose="02010609060101010101" charset="-122"/>
                <a:ea typeface="黑体" panose="02010609060101010101" charset="-122"/>
                <a:cs typeface="黑体" panose="02010609060101010101" charset="-122"/>
              </a:rPr>
              <a:t>）</a:t>
            </a:r>
            <a:r>
              <a:rPr sz="3200">
                <a:latin typeface="黑体" panose="02010609060101010101" charset="-122"/>
                <a:ea typeface="黑体" panose="02010609060101010101" charset="-122"/>
                <a:cs typeface="黑体" panose="02010609060101010101" charset="-122"/>
              </a:rPr>
              <a:t>酒店建筑内部空间的功能布局</a:t>
            </a:r>
            <a:endParaRPr sz="3200">
              <a:latin typeface="黑体" panose="02010609060101010101" charset="-122"/>
              <a:ea typeface="黑体" panose="02010609060101010101" charset="-122"/>
              <a:cs typeface="黑体" panose="02010609060101010101" charset="-122"/>
            </a:endParaRPr>
          </a:p>
          <a:p>
            <a:endParaRPr sz="3200">
              <a:latin typeface="黑体" panose="02010609060101010101" charset="-122"/>
              <a:ea typeface="黑体" panose="02010609060101010101" charset="-122"/>
              <a:cs typeface="黑体" panose="02010609060101010101" charset="-122"/>
            </a:endParaRPr>
          </a:p>
        </p:txBody>
      </p:sp>
      <p:pic>
        <p:nvPicPr>
          <p:cNvPr id="314" name="图片 314" descr="32"/>
          <p:cNvPicPr>
            <a:picLocks noChangeAspect="1"/>
          </p:cNvPicPr>
          <p:nvPr>
            <p:custDataLst>
              <p:tags r:id="rId2"/>
            </p:custDataLst>
          </p:nvPr>
        </p:nvPicPr>
        <p:blipFill>
          <a:blip r:embed="rId3"/>
          <a:stretch>
            <a:fillRect/>
          </a:stretch>
        </p:blipFill>
        <p:spPr>
          <a:xfrm>
            <a:off x="366395" y="4448810"/>
            <a:ext cx="2569210" cy="1713865"/>
          </a:xfrm>
          <a:prstGeom prst="rect">
            <a:avLst/>
          </a:prstGeom>
        </p:spPr>
      </p:pic>
      <p:pic>
        <p:nvPicPr>
          <p:cNvPr id="315" name="图片 315" descr="33"/>
          <p:cNvPicPr>
            <a:picLocks noChangeAspect="1"/>
          </p:cNvPicPr>
          <p:nvPr>
            <p:custDataLst>
              <p:tags r:id="rId4"/>
            </p:custDataLst>
          </p:nvPr>
        </p:nvPicPr>
        <p:blipFill>
          <a:blip r:embed="rId5"/>
          <a:stretch>
            <a:fillRect/>
          </a:stretch>
        </p:blipFill>
        <p:spPr>
          <a:xfrm>
            <a:off x="2935605" y="4441825"/>
            <a:ext cx="2586355" cy="1721485"/>
          </a:xfrm>
          <a:prstGeom prst="rect">
            <a:avLst/>
          </a:prstGeom>
        </p:spPr>
      </p:pic>
      <p:pic>
        <p:nvPicPr>
          <p:cNvPr id="316" name="图片 316" descr="34"/>
          <p:cNvPicPr>
            <a:picLocks noChangeAspect="1"/>
          </p:cNvPicPr>
          <p:nvPr>
            <p:custDataLst>
              <p:tags r:id="rId6"/>
            </p:custDataLst>
          </p:nvPr>
        </p:nvPicPr>
        <p:blipFill>
          <a:blip r:embed="rId7"/>
          <a:stretch>
            <a:fillRect/>
          </a:stretch>
        </p:blipFill>
        <p:spPr>
          <a:xfrm>
            <a:off x="5521960" y="4448810"/>
            <a:ext cx="2562225" cy="1706880"/>
          </a:xfrm>
          <a:prstGeom prst="rect">
            <a:avLst/>
          </a:prstGeom>
        </p:spPr>
      </p:pic>
      <p:pic>
        <p:nvPicPr>
          <p:cNvPr id="317" name="图片 317" descr="35"/>
          <p:cNvPicPr>
            <a:picLocks noChangeAspect="1"/>
          </p:cNvPicPr>
          <p:nvPr>
            <p:custDataLst>
              <p:tags r:id="rId8"/>
            </p:custDataLst>
          </p:nvPr>
        </p:nvPicPr>
        <p:blipFill>
          <a:blip r:embed="rId9"/>
          <a:stretch>
            <a:fillRect/>
          </a:stretch>
        </p:blipFill>
        <p:spPr>
          <a:xfrm>
            <a:off x="8094345" y="4511040"/>
            <a:ext cx="3676015" cy="1652270"/>
          </a:xfrm>
          <a:prstGeom prst="rect">
            <a:avLst/>
          </a:prstGeom>
        </p:spPr>
      </p:pic>
      <p:sp>
        <p:nvSpPr>
          <p:cNvPr id="4" name="文本框 3"/>
          <p:cNvSpPr txBox="1"/>
          <p:nvPr/>
        </p:nvSpPr>
        <p:spPr>
          <a:xfrm>
            <a:off x="3556000" y="6259195"/>
            <a:ext cx="5080000" cy="368300"/>
          </a:xfrm>
          <a:prstGeom prst="rect">
            <a:avLst/>
          </a:prstGeom>
          <a:noFill/>
          <a:ln w="9525">
            <a:noFill/>
          </a:ln>
        </p:spPr>
        <p:txBody>
          <a:bodyPr>
            <a:spAutoFit/>
          </a:bodyPr>
          <a:p>
            <a:pPr indent="0" algn="ctr"/>
            <a:r>
              <a:rPr lang="zh-CN" b="0">
                <a:solidFill>
                  <a:srgbClr val="000000"/>
                </a:solidFill>
                <a:latin typeface="黑体" panose="02010609060101010101" charset="-122"/>
                <a:ea typeface="黑体" panose="02010609060101010101" charset="-122"/>
              </a:rPr>
              <a:t>某住居酒店空间功能布局</a:t>
            </a:r>
            <a:endParaRPr lang="zh-CN" altLang="en-US" b="0">
              <a:solidFill>
                <a:srgbClr val="000000"/>
              </a:solidFill>
              <a:latin typeface="黑体" panose="02010609060101010101" charset="-122"/>
              <a:ea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36926719.jpg"/>
          <p:cNvPicPr>
            <a:picLocks noGrp="1" noChangeAspect="1"/>
          </p:cNvPicPr>
          <p:nvPr>
            <p:ph type="pic" sz="quarter" idx="22"/>
          </p:nvPr>
        </p:nvPicPr>
        <p:blipFill>
          <a:blip r:embed="rId1"/>
          <a:srcRect l="11145" r="11145"/>
          <a:stretch>
            <a:fillRect/>
          </a:stretch>
        </p:blipFill>
        <p:spPr>
          <a:xfrm>
            <a:off x="6918300" y="3305340"/>
            <a:ext cx="5043640" cy="3186086"/>
          </a:xfrm>
        </p:spPr>
      </p:pic>
      <p:sp>
        <p:nvSpPr>
          <p:cNvPr id="3" name="TextBox 2"/>
          <p:cNvSpPr txBox="1"/>
          <p:nvPr/>
        </p:nvSpPr>
        <p:spPr>
          <a:xfrm>
            <a:off x="403860" y="405130"/>
            <a:ext cx="7830820" cy="974090"/>
          </a:xfrm>
          <a:prstGeom prst="rect">
            <a:avLst/>
          </a:prstGeom>
          <a:noFill/>
        </p:spPr>
        <p:txBody>
          <a:bodyPr wrap="square" rtlCol="0">
            <a:noAutofit/>
          </a:bodyPr>
          <a:lstStyle/>
          <a:p>
            <a:r>
              <a:rPr lang="zh-CN" altLang="en-US" sz="4800" dirty="0" smtClean="0">
                <a:solidFill>
                  <a:schemeClr val="tx2"/>
                </a:solidFill>
                <a:latin typeface="黑体" panose="02010609060101010101" charset="-122"/>
                <a:ea typeface="黑体" panose="02010609060101010101" charset="-122"/>
              </a:rPr>
              <a:t>二、 按酒店客源类型分类</a:t>
            </a:r>
            <a:endParaRPr lang="zh-CN" altLang="en-US" sz="4800" dirty="0" smtClean="0">
              <a:solidFill>
                <a:schemeClr val="tx2"/>
              </a:solidFill>
              <a:latin typeface="黑体" panose="02010609060101010101" charset="-122"/>
              <a:ea typeface="黑体" panose="02010609060101010101" charset="-122"/>
            </a:endParaRPr>
          </a:p>
        </p:txBody>
      </p:sp>
      <p:sp>
        <p:nvSpPr>
          <p:cNvPr id="4" name="TextBox 3"/>
          <p:cNvSpPr txBox="1"/>
          <p:nvPr/>
        </p:nvSpPr>
        <p:spPr>
          <a:xfrm>
            <a:off x="404495" y="1144270"/>
            <a:ext cx="11558270" cy="2359025"/>
          </a:xfrm>
          <a:prstGeom prst="rect">
            <a:avLst/>
          </a:prstGeom>
          <a:noFill/>
        </p:spPr>
        <p:txBody>
          <a:bodyPr wrap="square" rtlCol="0">
            <a:noAutofit/>
          </a:bodyPr>
          <a:lstStyle/>
          <a:p>
            <a:pPr>
              <a:lnSpc>
                <a:spcPct val="150000"/>
              </a:lnSpc>
            </a:pPr>
            <a:r>
              <a:rPr lang="en-US" altLang="zh-CN" sz="3600" dirty="0" smtClean="0">
                <a:solidFill>
                  <a:schemeClr val="tx2"/>
                </a:solidFill>
                <a:latin typeface="黑体" panose="02010609060101010101" charset="-122"/>
                <a:ea typeface="黑体" panose="02010609060101010101" charset="-122"/>
              </a:rPr>
              <a:t>1</a:t>
            </a:r>
            <a:r>
              <a:rPr lang="zh-CN" altLang="en-US" sz="3600" dirty="0" smtClean="0">
                <a:solidFill>
                  <a:schemeClr val="tx2"/>
                </a:solidFill>
                <a:latin typeface="黑体" panose="02010609060101010101" charset="-122"/>
                <a:ea typeface="黑体" panose="02010609060101010101" charset="-122"/>
              </a:rPr>
              <a:t>、商务型酒店：</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 </a:t>
            </a: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主要以接待从事商务活动的客人为主的酒店。位置好、交通便利、距离商业中心近、商务设施齐全，由酒店管理集团统一管理。</a:t>
            </a:r>
            <a:endParaRPr lang="zh-CN" altLang="en-US" sz="2400" dirty="0" smtClean="0">
              <a:solidFill>
                <a:schemeClr val="tx2"/>
              </a:solidFill>
              <a:latin typeface="黑体" panose="02010609060101010101" charset="-122"/>
              <a:ea typeface="黑体" panose="02010609060101010101" charset="-122"/>
            </a:endParaRPr>
          </a:p>
        </p:txBody>
      </p:sp>
      <p:pic>
        <p:nvPicPr>
          <p:cNvPr id="6" name="图片 5" descr="73325448.jpg"/>
          <p:cNvPicPr>
            <a:picLocks noChangeAspect="1"/>
          </p:cNvPicPr>
          <p:nvPr/>
        </p:nvPicPr>
        <p:blipFill>
          <a:blip r:embed="rId2"/>
          <a:stretch>
            <a:fillRect/>
          </a:stretch>
        </p:blipFill>
        <p:spPr>
          <a:xfrm>
            <a:off x="404241" y="3305123"/>
            <a:ext cx="6513536" cy="3197733"/>
          </a:xfrm>
          <a:prstGeom prst="rect">
            <a:avLst/>
          </a:prstGeom>
        </p:spPr>
      </p:pic>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553845"/>
            <a:ext cx="5763260" cy="296545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a:t>
            </a:r>
            <a:r>
              <a:rPr sz="3600">
                <a:latin typeface="黑体" panose="02010609060101010101" charset="-122"/>
                <a:ea typeface="黑体" panose="02010609060101010101" charset="-122"/>
                <a:cs typeface="黑体" panose="02010609060101010101" charset="-122"/>
              </a:rPr>
              <a:t>酒店功能布局</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住宿功能</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酒店住宿功能设计是酒店设计中一个独立单元，是酒店设计中最关键的部分之一。</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(1)交通</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(2)后勤服务</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(3)客房</a:t>
            </a:r>
            <a:endParaRPr sz="3200">
              <a:latin typeface="黑体" panose="02010609060101010101" charset="-122"/>
              <a:ea typeface="黑体" panose="02010609060101010101" charset="-122"/>
              <a:cs typeface="黑体" panose="02010609060101010101" charset="-122"/>
            </a:endParaRPr>
          </a:p>
        </p:txBody>
      </p:sp>
      <p:pic>
        <p:nvPicPr>
          <p:cNvPr id="319" name="图片 319" descr="11"/>
          <p:cNvPicPr>
            <a:picLocks noChangeAspect="1"/>
          </p:cNvPicPr>
          <p:nvPr>
            <p:custDataLst>
              <p:tags r:id="rId2"/>
            </p:custDataLst>
          </p:nvPr>
        </p:nvPicPr>
        <p:blipFill>
          <a:blip r:embed="rId3"/>
          <a:stretch>
            <a:fillRect/>
          </a:stretch>
        </p:blipFill>
        <p:spPr>
          <a:xfrm>
            <a:off x="6191885" y="1905000"/>
            <a:ext cx="2633980" cy="3953510"/>
          </a:xfrm>
          <a:prstGeom prst="rect">
            <a:avLst/>
          </a:prstGeom>
        </p:spPr>
      </p:pic>
      <p:pic>
        <p:nvPicPr>
          <p:cNvPr id="320" name="图片 320" descr="222"/>
          <p:cNvPicPr>
            <a:picLocks noChangeAspect="1"/>
          </p:cNvPicPr>
          <p:nvPr>
            <p:custDataLst>
              <p:tags r:id="rId4"/>
            </p:custDataLst>
          </p:nvPr>
        </p:nvPicPr>
        <p:blipFill>
          <a:blip r:embed="rId5"/>
          <a:stretch>
            <a:fillRect/>
          </a:stretch>
        </p:blipFill>
        <p:spPr>
          <a:xfrm>
            <a:off x="8888095" y="1905000"/>
            <a:ext cx="2633980" cy="3952875"/>
          </a:xfrm>
          <a:prstGeom prst="rect">
            <a:avLst/>
          </a:prstGeom>
        </p:spPr>
      </p:pic>
      <p:sp>
        <p:nvSpPr>
          <p:cNvPr id="2" name="文本框 1"/>
          <p:cNvSpPr txBox="1"/>
          <p:nvPr/>
        </p:nvSpPr>
        <p:spPr>
          <a:xfrm>
            <a:off x="6868795" y="5994400"/>
            <a:ext cx="4102735" cy="368300"/>
          </a:xfrm>
          <a:prstGeom prst="rect">
            <a:avLst/>
          </a:prstGeom>
          <a:noFill/>
          <a:ln w="9525">
            <a:noFill/>
          </a:ln>
        </p:spPr>
        <p:txBody>
          <a:bodyPr wrap="square">
            <a:spAutoFit/>
          </a:bodyPr>
          <a:p>
            <a:pPr indent="0"/>
            <a:r>
              <a:rPr lang="zh-CN" b="0">
                <a:solidFill>
                  <a:srgbClr val="000000"/>
                </a:solidFill>
                <a:latin typeface="黑体" panose="02010609060101010101" charset="-122"/>
                <a:ea typeface="黑体" panose="02010609060101010101" charset="-122"/>
              </a:rPr>
              <a:t>LAQUA Countryside度假酒店 客房空间</a:t>
            </a:r>
            <a:endParaRPr lang="zh-CN" b="0">
              <a:solidFill>
                <a:srgbClr val="000000"/>
              </a:solidFill>
              <a:latin typeface="黑体" panose="02010609060101010101" charset="-122"/>
              <a:ea typeface="黑体" panose="02010609060101010101" charset="-122"/>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553845"/>
            <a:ext cx="5763260" cy="296545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餐饮空间</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布局上主要分为以下形式</a:t>
            </a:r>
            <a:r>
              <a:rPr lang="zh-CN" sz="3200">
                <a:latin typeface="黑体" panose="02010609060101010101" charset="-122"/>
                <a:ea typeface="黑体" panose="02010609060101010101" charset="-122"/>
                <a:cs typeface="黑体" panose="02010609060101010101" charset="-122"/>
              </a:rPr>
              <a:t>：</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(1)独立设置餐饮设置;</a:t>
            </a:r>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(2)餐饮部分需按照水平流线进行横向布设;</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rPr>
              <a:t>(3)</a:t>
            </a:r>
            <a:r>
              <a:rPr sz="3200">
                <a:latin typeface="黑体" panose="02010609060101010101" charset="-122"/>
                <a:ea typeface="黑体" panose="02010609060101010101" charset="-122"/>
                <a:cs typeface="黑体" panose="02010609060101010101" charset="-122"/>
              </a:rPr>
              <a:t>餐饮部分一般竖向分布于底层，需分层布置，适用于规模较小的酒店</a:t>
            </a:r>
            <a:r>
              <a:rPr lang="zh-CN" sz="3200">
                <a:latin typeface="黑体" panose="02010609060101010101" charset="-122"/>
                <a:ea typeface="黑体" panose="02010609060101010101" charset="-122"/>
                <a:cs typeface="黑体" panose="02010609060101010101" charset="-122"/>
              </a:rPr>
              <a:t>。</a:t>
            </a:r>
            <a:endParaRPr lang="zh-CN"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487160" y="5829935"/>
            <a:ext cx="4938395" cy="368300"/>
          </a:xfrm>
          <a:prstGeom prst="rect">
            <a:avLst/>
          </a:prstGeom>
          <a:noFill/>
          <a:ln w="9525">
            <a:noFill/>
          </a:ln>
        </p:spPr>
        <p:txBody>
          <a:bodyPr wrap="square">
            <a:spAutoFit/>
          </a:bodyPr>
          <a:p>
            <a:pPr indent="0"/>
            <a:r>
              <a:rPr lang="zh-CN" b="0">
                <a:solidFill>
                  <a:srgbClr val="000000"/>
                </a:solidFill>
                <a:latin typeface="黑体" panose="02010609060101010101" charset="-122"/>
                <a:ea typeface="黑体" panose="02010609060101010101" charset="-122"/>
              </a:rPr>
              <a:t>Hotel Old Town Century Prague酒店餐饮空间</a:t>
            </a:r>
            <a:endParaRPr lang="zh-CN" b="0">
              <a:solidFill>
                <a:srgbClr val="000000"/>
              </a:solidFill>
              <a:latin typeface="黑体" panose="02010609060101010101" charset="-122"/>
              <a:ea typeface="黑体" panose="02010609060101010101" charset="-122"/>
            </a:endParaRPr>
          </a:p>
        </p:txBody>
      </p:sp>
      <p:pic>
        <p:nvPicPr>
          <p:cNvPr id="347" name="图片 18" descr="C:\Users\qiaohuijie\Desktop\图2- Hotel Old Town Century Prague酒店餐饮空间.jpg"/>
          <p:cNvPicPr>
            <a:picLocks noChangeAspect="1" noChangeArrowheads="1"/>
          </p:cNvPicPr>
          <p:nvPr>
            <p:custDataLst>
              <p:tags r:id="rId2"/>
            </p:custDataLst>
          </p:nvPr>
        </p:nvPicPr>
        <p:blipFill>
          <a:blip r:embed="rId3" cstate="print"/>
          <a:srcRect/>
          <a:stretch>
            <a:fillRect/>
          </a:stretch>
        </p:blipFill>
        <p:spPr>
          <a:xfrm>
            <a:off x="6487160" y="2185670"/>
            <a:ext cx="4938395" cy="3288030"/>
          </a:xfrm>
          <a:prstGeom prst="rect">
            <a:avLst/>
          </a:prstGeom>
          <a:noFill/>
          <a:ln w="9525">
            <a:noFill/>
            <a:miter lim="800000"/>
            <a:headEnd/>
            <a:tailEnd/>
          </a:ln>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762760"/>
            <a:ext cx="5763260" cy="479361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公共活动空间</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酒店服务项目逐渐增多，如康体、购物、会议、电影、婚礼等，需依据酒店自身等级定位与地区消费水平进行设置。</a:t>
            </a:r>
            <a:endParaRPr sz="3200">
              <a:latin typeface="黑体" panose="02010609060101010101" charset="-122"/>
              <a:ea typeface="黑体" panose="02010609060101010101" charset="-122"/>
              <a:cs typeface="黑体" panose="02010609060101010101" charset="-122"/>
            </a:endParaRPr>
          </a:p>
          <a:p>
            <a:endParaRPr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487160" y="5829935"/>
            <a:ext cx="4938395" cy="36830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rPr>
              <a:t>吉隆坡Alila Bangsar酒店公共活动区</a:t>
            </a:r>
            <a:endParaRPr lang="zh-CN" b="0">
              <a:solidFill>
                <a:srgbClr val="000000"/>
              </a:solidFill>
              <a:latin typeface="黑体" panose="02010609060101010101" charset="-122"/>
              <a:ea typeface="黑体" panose="02010609060101010101" charset="-122"/>
            </a:endParaRPr>
          </a:p>
        </p:txBody>
      </p:sp>
      <p:sp>
        <p:nvSpPr>
          <p:cNvPr id="4" name="文本框 3"/>
          <p:cNvSpPr txBox="1"/>
          <p:nvPr/>
        </p:nvSpPr>
        <p:spPr>
          <a:xfrm>
            <a:off x="493395" y="5830570"/>
            <a:ext cx="4064000" cy="335280"/>
          </a:xfrm>
          <a:prstGeom prst="rect">
            <a:avLst/>
          </a:prstGeom>
          <a:noFill/>
        </p:spPr>
        <p:txBody>
          <a:bodyPr wrap="square" rtlCol="0">
            <a:noAutofit/>
          </a:bodyPr>
          <a:p>
            <a:endParaRPr lang="zh-CN" altLang="en-US"/>
          </a:p>
        </p:txBody>
      </p:sp>
      <p:pic>
        <p:nvPicPr>
          <p:cNvPr id="348" name="图片 19" descr="C:\Users\qiaohuijie\Desktop\吉隆坡Alila Bangsar酒店.jpg"/>
          <p:cNvPicPr>
            <a:picLocks noChangeAspect="1" noChangeArrowheads="1"/>
          </p:cNvPicPr>
          <p:nvPr>
            <p:custDataLst>
              <p:tags r:id="rId2"/>
            </p:custDataLst>
          </p:nvPr>
        </p:nvPicPr>
        <p:blipFill>
          <a:blip r:embed="rId3"/>
          <a:srcRect/>
          <a:stretch>
            <a:fillRect/>
          </a:stretch>
        </p:blipFill>
        <p:spPr>
          <a:xfrm>
            <a:off x="6487160" y="1763395"/>
            <a:ext cx="4916805" cy="3914140"/>
          </a:xfrm>
          <a:prstGeom prst="rect">
            <a:avLst/>
          </a:prstGeom>
          <a:noFill/>
          <a:ln w="9525">
            <a:noFill/>
            <a:miter lim="800000"/>
            <a:headEnd/>
            <a:tailEnd/>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794510"/>
            <a:ext cx="5763260" cy="461264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入口接待</a:t>
            </a:r>
            <a:endParaRPr sz="36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接待区应包含入口、服务台、休息区等。要求空间敞亮，视线不受阻，方便服务人员观察酒店宾客进出状态并提供相应服务。</a:t>
            </a:r>
            <a:endParaRPr sz="32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405245" y="5387340"/>
            <a:ext cx="5441315" cy="645160"/>
          </a:xfrm>
          <a:prstGeom prst="rect">
            <a:avLst/>
          </a:prstGeom>
          <a:noFill/>
          <a:ln w="9525">
            <a:noFill/>
          </a:ln>
        </p:spPr>
        <p:txBody>
          <a:bodyPr wrap="square">
            <a:spAutoFit/>
          </a:bodyPr>
          <a:p>
            <a:pPr indent="0" algn="ctr"/>
            <a:r>
              <a:rPr lang="zh-CN" b="0">
                <a:solidFill>
                  <a:srgbClr val="000000"/>
                </a:solidFill>
                <a:latin typeface="黑体" panose="02010609060101010101" charset="-122"/>
                <a:ea typeface="黑体" panose="02010609060101010101" charset="-122"/>
              </a:rPr>
              <a:t>康奈尔科技校区酒店与LAQUA Countryside度假酒店 </a:t>
            </a:r>
            <a:endParaRPr lang="zh-CN" b="0">
              <a:solidFill>
                <a:srgbClr val="000000"/>
              </a:solidFill>
              <a:latin typeface="黑体" panose="02010609060101010101" charset="-122"/>
              <a:ea typeface="黑体" panose="02010609060101010101" charset="-122"/>
            </a:endParaRPr>
          </a:p>
          <a:p>
            <a:pPr indent="0" algn="ctr"/>
            <a:r>
              <a:rPr lang="zh-CN" b="0">
                <a:solidFill>
                  <a:srgbClr val="000000"/>
                </a:solidFill>
                <a:latin typeface="黑体" panose="02010609060101010101" charset="-122"/>
                <a:ea typeface="黑体" panose="02010609060101010101" charset="-122"/>
              </a:rPr>
              <a:t>入口接待区</a:t>
            </a:r>
            <a:endParaRPr lang="zh-CN" b="0">
              <a:solidFill>
                <a:srgbClr val="000000"/>
              </a:solidFill>
              <a:latin typeface="黑体" panose="02010609060101010101" charset="-122"/>
              <a:ea typeface="黑体" panose="02010609060101010101" charset="-122"/>
            </a:endParaRPr>
          </a:p>
        </p:txBody>
      </p:sp>
      <p:sp>
        <p:nvSpPr>
          <p:cNvPr id="4" name="文本框 3"/>
          <p:cNvSpPr txBox="1"/>
          <p:nvPr/>
        </p:nvSpPr>
        <p:spPr>
          <a:xfrm>
            <a:off x="493395" y="5830570"/>
            <a:ext cx="4064000" cy="335280"/>
          </a:xfrm>
          <a:prstGeom prst="rect">
            <a:avLst/>
          </a:prstGeom>
          <a:noFill/>
        </p:spPr>
        <p:txBody>
          <a:bodyPr wrap="square" rtlCol="0">
            <a:noAutofit/>
          </a:bodyPr>
          <a:p>
            <a:endParaRPr lang="zh-CN" altLang="en-US"/>
          </a:p>
        </p:txBody>
      </p:sp>
      <p:pic>
        <p:nvPicPr>
          <p:cNvPr id="325" name="图片 325" descr="777"/>
          <p:cNvPicPr>
            <a:picLocks noChangeAspect="1"/>
          </p:cNvPicPr>
          <p:nvPr>
            <p:custDataLst>
              <p:tags r:id="rId2"/>
            </p:custDataLst>
          </p:nvPr>
        </p:nvPicPr>
        <p:blipFill>
          <a:blip r:embed="rId3"/>
          <a:srcRect t="18139"/>
          <a:stretch>
            <a:fillRect/>
          </a:stretch>
        </p:blipFill>
        <p:spPr>
          <a:xfrm>
            <a:off x="6486843" y="1805940"/>
            <a:ext cx="2830195" cy="3473450"/>
          </a:xfrm>
          <a:prstGeom prst="rect">
            <a:avLst/>
          </a:prstGeom>
        </p:spPr>
      </p:pic>
      <p:pic>
        <p:nvPicPr>
          <p:cNvPr id="326" name="图片 326" descr="5555"/>
          <p:cNvPicPr>
            <a:picLocks noChangeAspect="1"/>
          </p:cNvPicPr>
          <p:nvPr>
            <p:custDataLst>
              <p:tags r:id="rId4"/>
            </p:custDataLst>
          </p:nvPr>
        </p:nvPicPr>
        <p:blipFill>
          <a:blip r:embed="rId5"/>
          <a:stretch>
            <a:fillRect/>
          </a:stretch>
        </p:blipFill>
        <p:spPr>
          <a:xfrm>
            <a:off x="9399905" y="1794510"/>
            <a:ext cx="2322830" cy="348488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9545320" cy="829945"/>
          </a:xfrm>
          <a:prstGeom prst="rect">
            <a:avLst/>
          </a:prstGeom>
          <a:noFill/>
          <a:ln w="9525">
            <a:noFill/>
          </a:ln>
        </p:spPr>
        <p:txBody>
          <a:bodyPr wrap="square">
            <a:spAutoFit/>
          </a:bodyPr>
          <a:p>
            <a:pPr indent="0"/>
            <a:r>
              <a:rPr lang="zh-CN" sz="4800">
                <a:latin typeface="黑体" panose="02010609060101010101" charset="-122"/>
                <a:ea typeface="黑体" panose="02010609060101010101" charset="-122"/>
                <a:sym typeface="+mn-ea"/>
              </a:rPr>
              <a:t>七、定能—确定酒店的功能布局</a:t>
            </a:r>
            <a:endParaRPr lang="zh-CN" sz="4800">
              <a:latin typeface="黑体" panose="02010609060101010101" charset="-122"/>
              <a:ea typeface="黑体" panose="02010609060101010101" charset="-122"/>
              <a:sym typeface="+mn-ea"/>
            </a:endParaRPr>
          </a:p>
        </p:txBody>
      </p:sp>
      <p:sp>
        <p:nvSpPr>
          <p:cNvPr id="3" name="文本框 2"/>
          <p:cNvSpPr txBox="1"/>
          <p:nvPr>
            <p:custDataLst>
              <p:tags r:id="rId1"/>
            </p:custDataLst>
          </p:nvPr>
        </p:nvSpPr>
        <p:spPr>
          <a:xfrm>
            <a:off x="428625" y="1794510"/>
            <a:ext cx="11164570" cy="4612640"/>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sym typeface="+mn-ea"/>
              </a:rPr>
              <a:t>·</a:t>
            </a:r>
            <a:r>
              <a:rPr sz="3600">
                <a:latin typeface="黑体" panose="02010609060101010101" charset="-122"/>
                <a:ea typeface="黑体" panose="02010609060101010101" charset="-122"/>
                <a:cs typeface="黑体" panose="02010609060101010101" charset="-122"/>
              </a:rPr>
              <a:t>后台服务</a:t>
            </a:r>
            <a:endParaRPr sz="36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后台服务区域是酒店管理的核心区域，后台服务区应包含员工服务、行政办公区、客房部和工程部等，这些区域的设计要考虑酒店整体规划，往往设计在酒店的地下一层，其次还要考虑到员工工作互不影响及工作沟通的连贯性，需要分区设置，并通过服务通道加强各分部联系。</a:t>
            </a:r>
            <a:endParaRPr sz="3200">
              <a:latin typeface="黑体" panose="02010609060101010101" charset="-122"/>
              <a:ea typeface="黑体" panose="02010609060101010101" charset="-122"/>
              <a:cs typeface="黑体" panose="02010609060101010101" charset="-122"/>
            </a:endParaRPr>
          </a:p>
          <a:p>
            <a:r>
              <a:rPr lang="en-US" sz="3200">
                <a:latin typeface="黑体" panose="02010609060101010101" charset="-122"/>
                <a:ea typeface="黑体" panose="02010609060101010101" charset="-122"/>
                <a:cs typeface="黑体" panose="02010609060101010101" charset="-122"/>
              </a:rPr>
              <a:t>    </a:t>
            </a:r>
            <a:r>
              <a:rPr sz="3200">
                <a:latin typeface="黑体" panose="02010609060101010101" charset="-122"/>
                <a:ea typeface="黑体" panose="02010609060101010101" charset="-122"/>
                <a:cs typeface="黑体" panose="02010609060101010101" charset="-122"/>
              </a:rPr>
              <a:t>由于在酒店的地下，更要做好防火防灾的准备，在安全通道的设计中要考虑这一因素。</a:t>
            </a:r>
            <a:endParaRPr sz="3600">
              <a:latin typeface="黑体" panose="02010609060101010101" charset="-122"/>
              <a:ea typeface="黑体" panose="02010609060101010101" charset="-122"/>
              <a:cs typeface="黑体" panose="02010609060101010101" charset="-122"/>
            </a:endParaRPr>
          </a:p>
          <a:p>
            <a:endParaRPr sz="36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3395" y="5830570"/>
            <a:ext cx="4064000" cy="335280"/>
          </a:xfrm>
          <a:prstGeom prst="rect">
            <a:avLst/>
          </a:prstGeom>
          <a:noFill/>
        </p:spPr>
        <p:txBody>
          <a:bodyPr wrap="square" rtlCol="0">
            <a:noAutofit/>
          </a:bodyPr>
          <a:p>
            <a:endParaRPr lang="zh-CN" alt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428625" y="1423670"/>
            <a:ext cx="11164570" cy="4490085"/>
          </a:xfrm>
          <a:prstGeom prst="rect">
            <a:avLst/>
          </a:prstGeom>
          <a:noFill/>
        </p:spPr>
        <p:txBody>
          <a:bodyPr wrap="square" rtlCol="0">
            <a:noAutofit/>
          </a:bodyPr>
          <a:p>
            <a:r>
              <a:rPr lang="en-US" sz="3600">
                <a:latin typeface="黑体" panose="02010609060101010101" charset="-122"/>
                <a:ea typeface="黑体" panose="02010609060101010101" charset="-122"/>
                <a:cs typeface="黑体" panose="02010609060101010101" charset="-122"/>
              </a:rPr>
              <a:t>    </a:t>
            </a:r>
            <a:r>
              <a:rPr sz="3600">
                <a:latin typeface="黑体" panose="02010609060101010101" charset="-122"/>
                <a:ea typeface="黑体" panose="02010609060101010101" charset="-122"/>
                <a:cs typeface="黑体" panose="02010609060101010101" charset="-122"/>
              </a:rPr>
              <a:t>酒店在人们休闲娱乐生活中的重要性日益突出，设计时须对酒店进行合理规划设计，对功能区域进行科学布设，保证酒店结构的整体性、美观性与特色性，为客户提供更加全面和高端的服务，提高经济效益。</a:t>
            </a:r>
            <a:endParaRPr sz="3600">
              <a:latin typeface="黑体" panose="02010609060101010101" charset="-122"/>
              <a:ea typeface="黑体" panose="02010609060101010101" charset="-122"/>
              <a:cs typeface="黑体" panose="02010609060101010101" charset="-122"/>
            </a:endParaRPr>
          </a:p>
          <a:p>
            <a:r>
              <a:rPr lang="en-US" sz="3600">
                <a:latin typeface="黑体" panose="02010609060101010101" charset="-122"/>
                <a:ea typeface="黑体" panose="02010609060101010101" charset="-122"/>
                <a:cs typeface="黑体" panose="02010609060101010101" charset="-122"/>
              </a:rPr>
              <a:t>    </a:t>
            </a:r>
            <a:r>
              <a:rPr sz="3600">
                <a:latin typeface="黑体" panose="02010609060101010101" charset="-122"/>
                <a:ea typeface="黑体" panose="02010609060101010101" charset="-122"/>
                <a:cs typeface="黑体" panose="02010609060101010101" charset="-122"/>
              </a:rPr>
              <a:t>一个优秀的酒店既要不失特色，又要做到经济、科学布局和合理经营，在给客人带来便捷服务的同时，创造更多的经济效益。</a:t>
            </a:r>
            <a:endParaRPr sz="36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3395" y="5830570"/>
            <a:ext cx="4064000" cy="335280"/>
          </a:xfrm>
          <a:prstGeom prst="rect">
            <a:avLst/>
          </a:prstGeom>
          <a:noFill/>
        </p:spPr>
        <p:txBody>
          <a:bodyPr wrap="square" rtlCol="0">
            <a:noAutofit/>
          </a:bodyPr>
          <a:p>
            <a:endParaRPr lang="zh-CN" alt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88" y="2512730"/>
            <a:ext cx="12188190" cy="2491740"/>
          </a:xfrm>
          <a:prstGeom prst="rect">
            <a:avLst/>
          </a:prstGeom>
          <a:noFill/>
          <a:ln w="9525">
            <a:noFill/>
          </a:ln>
        </p:spPr>
        <p:txBody>
          <a:bodyPr wrap="square">
            <a:spAutoFit/>
          </a:bodyPr>
          <a:p>
            <a:pPr indent="0" algn="ctr"/>
            <a:r>
              <a:rPr lang="zh-CN" sz="6000" b="1">
                <a:solidFill>
                  <a:schemeClr val="tx2"/>
                </a:solidFill>
                <a:latin typeface="黑体" panose="02010609060101010101" charset="-122"/>
                <a:ea typeface="黑体" panose="02010609060101010101" charset="-122"/>
                <a:cs typeface="黑体" panose="02010609060101010101" charset="-122"/>
              </a:rPr>
              <a:t>第三章</a:t>
            </a:r>
            <a:r>
              <a:rPr lang="en-US" sz="6000" b="1">
                <a:solidFill>
                  <a:schemeClr val="tx2"/>
                </a:solidFill>
                <a:latin typeface="黑体" panose="02010609060101010101" charset="-122"/>
                <a:ea typeface="黑体" panose="02010609060101010101" charset="-122"/>
                <a:cs typeface="黑体" panose="02010609060101010101" charset="-122"/>
              </a:rPr>
              <a:t> </a:t>
            </a:r>
            <a:r>
              <a:rPr lang="zh-CN" sz="6000" b="1">
                <a:solidFill>
                  <a:schemeClr val="tx2"/>
                </a:solidFill>
                <a:latin typeface="黑体" panose="02010609060101010101" charset="-122"/>
                <a:ea typeface="黑体" panose="02010609060101010101" charset="-122"/>
                <a:cs typeface="黑体" panose="02010609060101010101" charset="-122"/>
              </a:rPr>
              <a:t>欣赏与分析</a:t>
            </a:r>
            <a:endParaRPr lang="zh-CN" sz="6000" b="1">
              <a:solidFill>
                <a:schemeClr val="tx2"/>
              </a:solidFill>
              <a:latin typeface="黑体" panose="02010609060101010101" charset="-122"/>
              <a:ea typeface="黑体" panose="02010609060101010101" charset="-122"/>
              <a:cs typeface="黑体" panose="02010609060101010101" charset="-122"/>
            </a:endParaRPr>
          </a:p>
          <a:p>
            <a:pPr indent="0" algn="ctr"/>
            <a:endParaRPr lang="zh-CN" sz="2400" b="1">
              <a:solidFill>
                <a:schemeClr val="tx2"/>
              </a:solidFill>
              <a:latin typeface="黑体" panose="02010609060101010101" charset="-122"/>
              <a:ea typeface="黑体" panose="02010609060101010101" charset="-122"/>
              <a:cs typeface="黑体" panose="02010609060101010101" charset="-122"/>
            </a:endParaRPr>
          </a:p>
          <a:p>
            <a:pPr indent="0" algn="ctr"/>
            <a:r>
              <a:rPr lang="zh-CN" sz="4800">
                <a:solidFill>
                  <a:schemeClr val="tx2"/>
                </a:solidFill>
                <a:latin typeface="黑体" panose="02010609060101010101" charset="-122"/>
                <a:ea typeface="黑体" panose="02010609060101010101" charset="-122"/>
                <a:cs typeface="黑体" panose="02010609060101010101" charset="-122"/>
              </a:rPr>
              <a:t>第一节</a:t>
            </a:r>
            <a:r>
              <a:rPr lang="en-US" sz="4800">
                <a:solidFill>
                  <a:schemeClr val="tx2"/>
                </a:solidFill>
                <a:latin typeface="黑体" panose="02010609060101010101" charset="-122"/>
                <a:ea typeface="黑体" panose="02010609060101010101" charset="-122"/>
                <a:cs typeface="黑体" panose="02010609060101010101" charset="-122"/>
              </a:rPr>
              <a:t> </a:t>
            </a:r>
            <a:r>
              <a:rPr lang="zh-CN" sz="4800">
                <a:solidFill>
                  <a:schemeClr val="tx2"/>
                </a:solidFill>
                <a:latin typeface="黑体" panose="02010609060101010101" charset="-122"/>
                <a:ea typeface="黑体" panose="02010609060101010101" charset="-122"/>
                <a:cs typeface="黑体" panose="02010609060101010101" charset="-122"/>
              </a:rPr>
              <a:t>商务型酒店空间设计</a:t>
            </a:r>
            <a:endParaRPr lang="zh-CN" sz="2400" b="1">
              <a:solidFill>
                <a:schemeClr val="tx2"/>
              </a:solidFill>
              <a:latin typeface="黑体" panose="02010609060101010101" charset="-122"/>
              <a:ea typeface="黑体" panose="02010609060101010101" charset="-122"/>
              <a:cs typeface="黑体" panose="02010609060101010101" charset="-122"/>
            </a:endParaRPr>
          </a:p>
          <a:p>
            <a:endParaRPr lang="zh-CN" altLang="en-US" sz="2400" b="1">
              <a:solidFill>
                <a:schemeClr val="tx2"/>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7" descr="Grand-Hyatt-Xian-P025-Exterior-at-Night.16x9"/>
          <p:cNvPicPr>
            <a:picLocks noChangeAspect="1"/>
          </p:cNvPicPr>
          <p:nvPr>
            <p:ph idx="1"/>
            <p:custDataLst>
              <p:tags r:id="rId1"/>
            </p:custDataLst>
          </p:nvPr>
        </p:nvPicPr>
        <p:blipFill>
          <a:blip r:embed="rId2"/>
          <a:stretch>
            <a:fillRect/>
          </a:stretch>
        </p:blipFill>
        <p:spPr>
          <a:xfrm>
            <a:off x="2069243" y="1572215"/>
            <a:ext cx="8052243" cy="4531450"/>
          </a:xfrm>
          <a:prstGeom prst="rect">
            <a:avLst/>
          </a:prstGeom>
        </p:spPr>
      </p:pic>
      <p:sp>
        <p:nvSpPr>
          <p:cNvPr id="100" name="文本框 99"/>
          <p:cNvSpPr txBox="1"/>
          <p:nvPr/>
        </p:nvSpPr>
        <p:spPr>
          <a:xfrm>
            <a:off x="3556662" y="6367111"/>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西安君悦酒店外观</a:t>
            </a:r>
            <a:endParaRPr lang="zh-CN" b="0">
              <a:latin typeface="黑体" panose="02010609060101010101" charset="-122"/>
              <a:ea typeface="黑体" panose="02010609060101010101" charset="-122"/>
            </a:endParaRPr>
          </a:p>
        </p:txBody>
      </p:sp>
      <p:sp>
        <p:nvSpPr>
          <p:cNvPr id="4" name="文本框 3"/>
          <p:cNvSpPr txBox="1"/>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151846"/>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酒店大堂</a:t>
            </a:r>
            <a:endParaRPr lang="zh-CN" b="0">
              <a:latin typeface="黑体" panose="02010609060101010101" charset="-122"/>
              <a:ea typeface="黑体" panose="02010609060101010101" charset="-122"/>
            </a:endParaRPr>
          </a:p>
        </p:txBody>
      </p:sp>
      <p:pic>
        <p:nvPicPr>
          <p:cNvPr id="21" name="图片 21" descr="Grand-Hyatt-Xian-P002-Lobby.16x9"/>
          <p:cNvPicPr>
            <a:picLocks noChangeAspect="1"/>
          </p:cNvPicPr>
          <p:nvPr>
            <p:custDataLst>
              <p:tags r:id="rId1"/>
            </p:custDataLst>
          </p:nvPr>
        </p:nvPicPr>
        <p:blipFill>
          <a:blip r:embed="rId2"/>
          <a:stretch>
            <a:fillRect/>
          </a:stretch>
        </p:blipFill>
        <p:spPr>
          <a:xfrm>
            <a:off x="1976536" y="1461725"/>
            <a:ext cx="8064939" cy="4537163"/>
          </a:xfrm>
          <a:prstGeom prst="rect">
            <a:avLst/>
          </a:prstGeom>
        </p:spPr>
      </p:pic>
      <p:sp>
        <p:nvSpPr>
          <p:cNvPr id="2" name="文本框 1"/>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302976"/>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宴会厅</a:t>
            </a:r>
            <a:endParaRPr lang="zh-CN" b="0">
              <a:latin typeface="黑体" panose="02010609060101010101" charset="-122"/>
              <a:ea typeface="黑体" panose="02010609060101010101" charset="-122"/>
            </a:endParaRPr>
          </a:p>
        </p:txBody>
      </p:sp>
      <p:pic>
        <p:nvPicPr>
          <p:cNvPr id="22" name="图片 22" descr="Grand-Hyatt-Xian-P037-Grand-Salon-and-Banquet-Foyer.16x9"/>
          <p:cNvPicPr>
            <a:picLocks noChangeAspect="1"/>
          </p:cNvPicPr>
          <p:nvPr>
            <p:custDataLst>
              <p:tags r:id="rId1"/>
            </p:custDataLst>
          </p:nvPr>
        </p:nvPicPr>
        <p:blipFill>
          <a:blip r:embed="rId2"/>
          <a:stretch>
            <a:fillRect/>
          </a:stretch>
        </p:blipFill>
        <p:spPr>
          <a:xfrm>
            <a:off x="2075592" y="1639523"/>
            <a:ext cx="8038911" cy="4522562"/>
          </a:xfrm>
          <a:prstGeom prst="rect">
            <a:avLst/>
          </a:prstGeom>
        </p:spPr>
      </p:pic>
      <p:sp>
        <p:nvSpPr>
          <p:cNvPr id="2" name="文本框 1"/>
          <p:cNvSpPr txBox="1"/>
          <p:nvPr>
            <p:custDataLst>
              <p:tags r:id="rId3"/>
            </p:custDataLst>
          </p:nvPr>
        </p:nvSpPr>
        <p:spPr>
          <a:xfrm>
            <a:off x="461645" y="527050"/>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1-140H4111410.jpg"/>
          <p:cNvPicPr>
            <a:picLocks noGrp="1" noChangeAspect="1"/>
          </p:cNvPicPr>
          <p:nvPr>
            <p:ph type="pic" sz="quarter" idx="22"/>
          </p:nvPr>
        </p:nvPicPr>
        <p:blipFill>
          <a:blip r:embed="rId1"/>
          <a:srcRect l="5416" r="5416"/>
          <a:stretch>
            <a:fillRect/>
          </a:stretch>
        </p:blipFill>
        <p:spPr>
          <a:xfrm>
            <a:off x="6711315" y="600075"/>
            <a:ext cx="4841240" cy="3058795"/>
          </a:xfrm>
        </p:spPr>
      </p:pic>
      <p:sp>
        <p:nvSpPr>
          <p:cNvPr id="4" name="TextBox 3"/>
          <p:cNvSpPr txBox="1"/>
          <p:nvPr/>
        </p:nvSpPr>
        <p:spPr>
          <a:xfrm>
            <a:off x="461645" y="600075"/>
            <a:ext cx="6003290" cy="5077460"/>
          </a:xfrm>
          <a:prstGeom prst="rect">
            <a:avLst/>
          </a:prstGeom>
          <a:noFill/>
        </p:spPr>
        <p:txBody>
          <a:bodyPr wrap="square" rtlCol="0">
            <a:spAutoFit/>
          </a:bodyPr>
          <a:lstStyle/>
          <a:p>
            <a:pPr>
              <a:lnSpc>
                <a:spcPct val="150000"/>
              </a:lnSpc>
            </a:pPr>
            <a:r>
              <a:rPr lang="en-US" altLang="zh-CN" sz="3600" dirty="0" smtClean="0">
                <a:solidFill>
                  <a:schemeClr val="tx2"/>
                </a:solidFill>
                <a:latin typeface="黑体" panose="02010609060101010101" charset="-122"/>
                <a:ea typeface="黑体" panose="02010609060101010101" charset="-122"/>
              </a:rPr>
              <a:t>2</a:t>
            </a:r>
            <a:r>
              <a:rPr lang="zh-CN" altLang="en-US" sz="3600" dirty="0" smtClean="0">
                <a:solidFill>
                  <a:schemeClr val="tx2"/>
                </a:solidFill>
                <a:latin typeface="黑体" panose="02010609060101010101" charset="-122"/>
                <a:ea typeface="黑体" panose="02010609060101010101" charset="-122"/>
              </a:rPr>
              <a:t>、度假型酒店：</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zh-CN" altLang="en-US" sz="3600" dirty="0" smtClean="0">
                <a:solidFill>
                  <a:schemeClr val="tx2"/>
                </a:solidFill>
                <a:latin typeface="黑体" panose="02010609060101010101" charset="-122"/>
                <a:ea typeface="黑体" panose="02010609060101010101" charset="-122"/>
              </a:rPr>
              <a:t> </a:t>
            </a:r>
            <a:r>
              <a:rPr lang="en-US" altLang="zh-CN" sz="36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以接待休闲度假客人为主，为休闲度假游客提供住宿、餐饮、娱乐与游乐等多种服务功能的酒店。大多建在滨海、山野、林地、峡谷、乡村、湖泊、温泉等自然风景区附近，而且分布很广，辐射范围遍及全国各地，向旅游者们传达着不同区域、不同民族丰富多彩的地域文化、历史文化等。</a:t>
            </a:r>
            <a:endParaRPr lang="zh-CN" altLang="en-US" sz="2400" dirty="0" smtClean="0">
              <a:solidFill>
                <a:schemeClr val="tx2"/>
              </a:solidFill>
              <a:latin typeface="黑体" panose="02010609060101010101" charset="-122"/>
              <a:ea typeface="黑体" panose="02010609060101010101" charset="-122"/>
            </a:endParaRPr>
          </a:p>
        </p:txBody>
      </p:sp>
      <p:pic>
        <p:nvPicPr>
          <p:cNvPr id="7" name="图片 6" descr="1-140H4111413.jpg"/>
          <p:cNvPicPr>
            <a:picLocks noChangeAspect="1"/>
          </p:cNvPicPr>
          <p:nvPr/>
        </p:nvPicPr>
        <p:blipFill>
          <a:blip r:embed="rId2"/>
          <a:stretch>
            <a:fillRect/>
          </a:stretch>
        </p:blipFill>
        <p:spPr>
          <a:xfrm>
            <a:off x="6711315" y="3759200"/>
            <a:ext cx="4848860" cy="2731135"/>
          </a:xfrm>
          <a:prstGeom prst="rect">
            <a:avLst/>
          </a:prstGeom>
        </p:spPr>
      </p:pic>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5572837"/>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咖啡厅</a:t>
            </a:r>
            <a:endParaRPr lang="zh-CN" b="0">
              <a:latin typeface="黑体" panose="02010609060101010101" charset="-122"/>
              <a:ea typeface="黑体" panose="02010609060101010101" charset="-122"/>
            </a:endParaRPr>
          </a:p>
        </p:txBody>
      </p:sp>
      <p:pic>
        <p:nvPicPr>
          <p:cNvPr id="2" name="图片 2" descr="图3-7咖啡厅"/>
          <p:cNvPicPr>
            <a:picLocks noChangeAspect="1"/>
          </p:cNvPicPr>
          <p:nvPr>
            <p:custDataLst>
              <p:tags r:id="rId1"/>
            </p:custDataLst>
          </p:nvPr>
        </p:nvPicPr>
        <p:blipFill>
          <a:blip r:embed="rId2"/>
          <a:srcRect b="43344"/>
          <a:stretch>
            <a:fillRect/>
          </a:stretch>
        </p:blipFill>
        <p:spPr>
          <a:xfrm>
            <a:off x="635192" y="1774639"/>
            <a:ext cx="4683175" cy="3503653"/>
          </a:xfrm>
          <a:prstGeom prst="rect">
            <a:avLst/>
          </a:prstGeom>
        </p:spPr>
      </p:pic>
      <p:pic>
        <p:nvPicPr>
          <p:cNvPr id="3" name="图片 2" descr="图3-7咖啡厅"/>
          <p:cNvPicPr>
            <a:picLocks noChangeAspect="1"/>
          </p:cNvPicPr>
          <p:nvPr>
            <p:custDataLst>
              <p:tags r:id="rId3"/>
            </p:custDataLst>
          </p:nvPr>
        </p:nvPicPr>
        <p:blipFill>
          <a:blip r:embed="rId2"/>
          <a:srcRect t="57414"/>
          <a:stretch>
            <a:fillRect/>
          </a:stretch>
        </p:blipFill>
        <p:spPr>
          <a:xfrm>
            <a:off x="5405910" y="1774642"/>
            <a:ext cx="6251217" cy="3515080"/>
          </a:xfrm>
          <a:prstGeom prst="rect">
            <a:avLst/>
          </a:prstGeom>
        </p:spPr>
      </p:pic>
      <p:sp>
        <p:nvSpPr>
          <p:cNvPr id="5" name="文本框 4"/>
          <p:cNvSpPr txBox="1"/>
          <p:nvPr>
            <p:custDataLst>
              <p:tags r:id="rId4"/>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5031" y="6287102"/>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嘉宾轩</a:t>
            </a:r>
            <a:endParaRPr lang="zh-CN" b="0">
              <a:latin typeface="黑体" panose="02010609060101010101" charset="-122"/>
              <a:ea typeface="黑体" panose="02010609060101010101" charset="-122"/>
            </a:endParaRPr>
          </a:p>
        </p:txBody>
      </p:sp>
      <p:pic>
        <p:nvPicPr>
          <p:cNvPr id="27" name="图片 27" descr="图3-22 嘉宾轩细节"/>
          <p:cNvPicPr>
            <a:picLocks noChangeAspect="1"/>
          </p:cNvPicPr>
          <p:nvPr>
            <p:custDataLst>
              <p:tags r:id="rId1"/>
            </p:custDataLst>
          </p:nvPr>
        </p:nvPicPr>
        <p:blipFill>
          <a:blip r:embed="rId2"/>
          <a:stretch>
            <a:fillRect/>
          </a:stretch>
        </p:blipFill>
        <p:spPr>
          <a:xfrm>
            <a:off x="1842135" y="1163320"/>
            <a:ext cx="3524250" cy="5051425"/>
          </a:xfrm>
          <a:prstGeom prst="rect">
            <a:avLst/>
          </a:prstGeom>
        </p:spPr>
      </p:pic>
      <p:pic>
        <p:nvPicPr>
          <p:cNvPr id="42" name="图片 42" descr="e01c77953842415eb27d43bfb865a8fd"/>
          <p:cNvPicPr>
            <a:picLocks noChangeAspect="1"/>
          </p:cNvPicPr>
          <p:nvPr>
            <p:custDataLst>
              <p:tags r:id="rId3"/>
            </p:custDataLst>
          </p:nvPr>
        </p:nvPicPr>
        <p:blipFill>
          <a:blip r:embed="rId4"/>
          <a:stretch>
            <a:fillRect/>
          </a:stretch>
        </p:blipFill>
        <p:spPr>
          <a:xfrm>
            <a:off x="6352540" y="1163320"/>
            <a:ext cx="3535045" cy="5056505"/>
          </a:xfrm>
          <a:prstGeom prst="rect">
            <a:avLst/>
          </a:prstGeom>
        </p:spPr>
      </p:pic>
      <p:sp>
        <p:nvSpPr>
          <p:cNvPr id="2" name="文本框 1"/>
          <p:cNvSpPr txBox="1"/>
          <p:nvPr/>
        </p:nvSpPr>
        <p:spPr>
          <a:xfrm>
            <a:off x="5632503" y="6287102"/>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全日制餐厅</a:t>
            </a:r>
            <a:endParaRPr lang="zh-CN" b="0">
              <a:latin typeface="黑体" panose="02010609060101010101" charset="-122"/>
              <a:ea typeface="黑体" panose="02010609060101010101" charset="-122"/>
            </a:endParaRPr>
          </a:p>
        </p:txBody>
      </p:sp>
      <p:sp>
        <p:nvSpPr>
          <p:cNvPr id="3" name="文本框 2"/>
          <p:cNvSpPr txBox="1"/>
          <p:nvPr>
            <p:custDataLst>
              <p:tags r:id="rId5"/>
            </p:custDataLst>
          </p:nvPr>
        </p:nvSpPr>
        <p:spPr>
          <a:xfrm>
            <a:off x="396240" y="445770"/>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1176" y="5694725"/>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绣桥中餐厅</a:t>
            </a:r>
            <a:endParaRPr lang="zh-CN" b="0">
              <a:latin typeface="黑体" panose="02010609060101010101" charset="-122"/>
              <a:ea typeface="黑体" panose="02010609060101010101" charset="-122"/>
            </a:endParaRPr>
          </a:p>
        </p:txBody>
      </p:sp>
      <p:sp>
        <p:nvSpPr>
          <p:cNvPr id="2" name="文本框 1"/>
          <p:cNvSpPr txBox="1"/>
          <p:nvPr/>
        </p:nvSpPr>
        <p:spPr>
          <a:xfrm>
            <a:off x="6452142" y="5694725"/>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绣桥厅内部</a:t>
            </a:r>
            <a:endParaRPr lang="zh-CN" b="0">
              <a:latin typeface="黑体" panose="02010609060101010101" charset="-122"/>
              <a:ea typeface="黑体" panose="02010609060101010101" charset="-122"/>
            </a:endParaRPr>
          </a:p>
        </p:txBody>
      </p:sp>
      <p:pic>
        <p:nvPicPr>
          <p:cNvPr id="29" name="图片 29" descr="图3-23 绣桥中餐厅"/>
          <p:cNvPicPr>
            <a:picLocks noChangeAspect="1"/>
          </p:cNvPicPr>
          <p:nvPr>
            <p:custDataLst>
              <p:tags r:id="rId1"/>
            </p:custDataLst>
          </p:nvPr>
        </p:nvPicPr>
        <p:blipFill>
          <a:blip r:embed="rId2"/>
          <a:stretch>
            <a:fillRect/>
          </a:stretch>
        </p:blipFill>
        <p:spPr>
          <a:xfrm>
            <a:off x="472000" y="1582901"/>
            <a:ext cx="5537028" cy="3692198"/>
          </a:xfrm>
          <a:prstGeom prst="rect">
            <a:avLst/>
          </a:prstGeom>
        </p:spPr>
      </p:pic>
      <p:pic>
        <p:nvPicPr>
          <p:cNvPr id="31" name="图片 31" descr="图3-24 中餐厅内部"/>
          <p:cNvPicPr>
            <a:picLocks noChangeAspect="1"/>
          </p:cNvPicPr>
          <p:nvPr>
            <p:custDataLst>
              <p:tags r:id="rId3"/>
            </p:custDataLst>
          </p:nvPr>
        </p:nvPicPr>
        <p:blipFill>
          <a:blip r:embed="rId4"/>
          <a:stretch>
            <a:fillRect/>
          </a:stretch>
        </p:blipFill>
        <p:spPr>
          <a:xfrm>
            <a:off x="6284546" y="1581631"/>
            <a:ext cx="5413870" cy="3694738"/>
          </a:xfrm>
          <a:prstGeom prst="rect">
            <a:avLst/>
          </a:prstGeom>
        </p:spPr>
      </p:pic>
      <p:sp>
        <p:nvSpPr>
          <p:cNvPr id="3" name="文本框 2"/>
          <p:cNvSpPr txBox="1"/>
          <p:nvPr>
            <p:custDataLst>
              <p:tags r:id="rId5"/>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3980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水疗中心</a:t>
            </a:r>
            <a:endParaRPr lang="zh-CN" b="0">
              <a:latin typeface="黑体" panose="02010609060101010101" charset="-122"/>
              <a:ea typeface="黑体" panose="02010609060101010101" charset="-122"/>
            </a:endParaRPr>
          </a:p>
        </p:txBody>
      </p:sp>
      <p:pic>
        <p:nvPicPr>
          <p:cNvPr id="37" name="图片 37" descr="Grand-Hyatt-Xian-P031-Swimming-Pool.16x9"/>
          <p:cNvPicPr>
            <a:picLocks noChangeAspect="1"/>
          </p:cNvPicPr>
          <p:nvPr>
            <p:custDataLst>
              <p:tags r:id="rId1"/>
            </p:custDataLst>
          </p:nvPr>
        </p:nvPicPr>
        <p:blipFill>
          <a:blip r:embed="rId2"/>
          <a:stretch>
            <a:fillRect/>
          </a:stretch>
        </p:blipFill>
        <p:spPr>
          <a:xfrm>
            <a:off x="2071148" y="1656669"/>
            <a:ext cx="8047799" cy="4527641"/>
          </a:xfrm>
          <a:prstGeom prst="rect">
            <a:avLst/>
          </a:prstGeom>
        </p:spPr>
      </p:pic>
      <p:sp>
        <p:nvSpPr>
          <p:cNvPr id="3" name="文本框 2"/>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40443"/>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嘉宾轩客房</a:t>
            </a:r>
            <a:endParaRPr lang="zh-CN" b="0">
              <a:latin typeface="黑体" panose="02010609060101010101" charset="-122"/>
              <a:ea typeface="黑体" panose="02010609060101010101" charset="-122"/>
            </a:endParaRPr>
          </a:p>
        </p:txBody>
      </p:sp>
      <p:pic>
        <p:nvPicPr>
          <p:cNvPr id="32" name="图片 32" descr="Grand-Hyatt-Xian-P008-Grand-Twin.16x9.adapt.1280.720"/>
          <p:cNvPicPr>
            <a:picLocks noChangeAspect="1"/>
          </p:cNvPicPr>
          <p:nvPr>
            <p:custDataLst>
              <p:tags r:id="rId1"/>
            </p:custDataLst>
          </p:nvPr>
        </p:nvPicPr>
        <p:blipFill>
          <a:blip r:embed="rId2"/>
          <a:stretch>
            <a:fillRect/>
          </a:stretch>
        </p:blipFill>
        <p:spPr>
          <a:xfrm>
            <a:off x="1992409" y="1667466"/>
            <a:ext cx="8052878" cy="4531450"/>
          </a:xfrm>
          <a:prstGeom prst="rect">
            <a:avLst/>
          </a:prstGeom>
        </p:spPr>
      </p:pic>
      <p:sp>
        <p:nvSpPr>
          <p:cNvPr id="3" name="文本框 2"/>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26741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尊贵豪华客房</a:t>
            </a:r>
            <a:endParaRPr lang="zh-CN" b="0">
              <a:latin typeface="黑体" panose="02010609060101010101" charset="-122"/>
              <a:ea typeface="黑体" panose="02010609060101010101" charset="-122"/>
            </a:endParaRPr>
          </a:p>
        </p:txBody>
      </p:sp>
      <p:pic>
        <p:nvPicPr>
          <p:cNvPr id="33" name="图片 33" descr="图片7"/>
          <p:cNvPicPr>
            <a:picLocks noChangeAspect="1"/>
          </p:cNvPicPr>
          <p:nvPr>
            <p:custDataLst>
              <p:tags r:id="rId1"/>
            </p:custDataLst>
          </p:nvPr>
        </p:nvPicPr>
        <p:blipFill>
          <a:blip r:embed="rId2"/>
          <a:stretch>
            <a:fillRect/>
          </a:stretch>
        </p:blipFill>
        <p:spPr>
          <a:xfrm>
            <a:off x="2052738" y="1597616"/>
            <a:ext cx="8054782" cy="4532085"/>
          </a:xfrm>
          <a:prstGeom prst="rect">
            <a:avLst/>
          </a:prstGeom>
        </p:spPr>
      </p:pic>
      <p:sp>
        <p:nvSpPr>
          <p:cNvPr id="3" name="文本框 2"/>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26741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君悦行政套房</a:t>
            </a:r>
            <a:endParaRPr lang="zh-CN" b="0">
              <a:latin typeface="黑体" panose="02010609060101010101" charset="-122"/>
              <a:ea typeface="黑体" panose="02010609060101010101" charset="-122"/>
            </a:endParaRPr>
          </a:p>
        </p:txBody>
      </p:sp>
      <p:pic>
        <p:nvPicPr>
          <p:cNvPr id="34" name="图片 34" descr="Grand-Hyatt-Xian-P005-Executive-Suite-Living-Room.16x9.adapt.1280.720"/>
          <p:cNvPicPr>
            <a:picLocks noChangeAspect="1"/>
          </p:cNvPicPr>
          <p:nvPr>
            <p:custDataLst>
              <p:tags r:id="rId1"/>
            </p:custDataLst>
          </p:nvPr>
        </p:nvPicPr>
        <p:blipFill>
          <a:blip r:embed="rId2"/>
          <a:stretch>
            <a:fillRect/>
          </a:stretch>
        </p:blipFill>
        <p:spPr>
          <a:xfrm>
            <a:off x="2068609" y="1522685"/>
            <a:ext cx="8053512" cy="4530815"/>
          </a:xfrm>
          <a:prstGeom prst="rect">
            <a:avLst/>
          </a:prstGeom>
        </p:spPr>
      </p:pic>
      <p:sp>
        <p:nvSpPr>
          <p:cNvPr id="3" name="文本框 2"/>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9441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尊贵豪华套房</a:t>
            </a:r>
            <a:endParaRPr lang="zh-CN" b="0">
              <a:latin typeface="黑体" panose="02010609060101010101" charset="-122"/>
              <a:ea typeface="黑体" panose="02010609060101010101" charset="-122"/>
            </a:endParaRPr>
          </a:p>
        </p:txBody>
      </p:sp>
      <p:pic>
        <p:nvPicPr>
          <p:cNvPr id="38" name="图片 38" descr="图3-29 尊贵豪华套房"/>
          <p:cNvPicPr>
            <a:picLocks noChangeAspect="1"/>
          </p:cNvPicPr>
          <p:nvPr>
            <p:custDataLst>
              <p:tags r:id="rId1"/>
            </p:custDataLst>
          </p:nvPr>
        </p:nvPicPr>
        <p:blipFill>
          <a:blip r:embed="rId2"/>
          <a:stretch>
            <a:fillRect/>
          </a:stretch>
        </p:blipFill>
        <p:spPr>
          <a:xfrm>
            <a:off x="1933575" y="1586230"/>
            <a:ext cx="8283575" cy="4660265"/>
          </a:xfrm>
          <a:prstGeom prst="rect">
            <a:avLst/>
          </a:prstGeom>
        </p:spPr>
      </p:pic>
      <p:sp>
        <p:nvSpPr>
          <p:cNvPr id="3" name="文本框 2"/>
          <p:cNvSpPr txBox="1"/>
          <p:nvPr>
            <p:custDataLst>
              <p:tags r:id="rId3"/>
            </p:custDataLst>
          </p:nvPr>
        </p:nvSpPr>
        <p:spPr>
          <a:xfrm>
            <a:off x="461645" y="663575"/>
            <a:ext cx="6047740" cy="645160"/>
          </a:xfrm>
          <a:prstGeom prst="rect">
            <a:avLst/>
          </a:prstGeom>
          <a:noFill/>
          <a:ln w="9525">
            <a:noFill/>
          </a:ln>
        </p:spPr>
        <p:txBody>
          <a:bodyPr wrap="square">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一、西安君悦酒店空间设计</a:t>
            </a:r>
            <a:endParaRPr lang="zh-CN" altLang="en-US"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 name="图片 1" descr="IMG_256"/>
          <p:cNvPicPr>
            <a:picLocks noChangeAspect="1"/>
          </p:cNvPicPr>
          <p:nvPr/>
        </p:nvPicPr>
        <p:blipFill>
          <a:blip r:embed="rId1"/>
          <a:stretch>
            <a:fillRect/>
          </a:stretch>
        </p:blipFill>
        <p:spPr>
          <a:xfrm>
            <a:off x="2570480" y="1337945"/>
            <a:ext cx="7270115" cy="4843780"/>
          </a:xfrm>
          <a:prstGeom prst="rect">
            <a:avLst/>
          </a:prstGeom>
          <a:noFill/>
          <a:ln w="9525">
            <a:noFill/>
          </a:ln>
        </p:spPr>
      </p:pic>
      <p:sp>
        <p:nvSpPr>
          <p:cNvPr id="100" name="文本框 99"/>
          <p:cNvSpPr txBox="1"/>
          <p:nvPr/>
        </p:nvSpPr>
        <p:spPr>
          <a:xfrm>
            <a:off x="3556662" y="629281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中山威斯汀酒店</a:t>
            </a:r>
            <a:endParaRPr lang="zh-CN" altLang="en-US">
              <a:latin typeface="黑体" panose="02010609060101010101" charset="-122"/>
              <a:ea typeface="黑体" panose="02010609060101010101" charset="-122"/>
              <a:sym typeface="+mn-ea"/>
            </a:endParaRPr>
          </a:p>
        </p:txBody>
      </p:sp>
      <p:sp>
        <p:nvSpPr>
          <p:cNvPr id="4" name="文本框 3"/>
          <p:cNvSpPr txBox="1"/>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44521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酒店大堂艺术细节</a:t>
            </a:r>
            <a:endParaRPr lang="zh-CN" altLang="en-US">
              <a:latin typeface="黑体" panose="02010609060101010101" charset="-122"/>
              <a:ea typeface="黑体" panose="02010609060101010101" charset="-122"/>
              <a:sym typeface="+mn-ea"/>
            </a:endParaRPr>
          </a:p>
        </p:txBody>
      </p:sp>
      <p:pic>
        <p:nvPicPr>
          <p:cNvPr id="2" name="图片 4" descr="图3-19酒店大堂艺术细节"/>
          <p:cNvPicPr>
            <a:picLocks noChangeAspect="1"/>
          </p:cNvPicPr>
          <p:nvPr/>
        </p:nvPicPr>
        <p:blipFill>
          <a:blip r:embed="rId1"/>
          <a:stretch>
            <a:fillRect/>
          </a:stretch>
        </p:blipFill>
        <p:spPr>
          <a:xfrm>
            <a:off x="2611120" y="1151255"/>
            <a:ext cx="6969125" cy="5195570"/>
          </a:xfrm>
          <a:prstGeom prst="rect">
            <a:avLst/>
          </a:prstGeom>
        </p:spPr>
      </p:pic>
      <p:sp>
        <p:nvSpPr>
          <p:cNvPr id="3" name="文本框 2"/>
          <p:cNvSpPr txBox="1"/>
          <p:nvPr>
            <p:custDataLst>
              <p:tags r:id="rId2"/>
            </p:custDataLst>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2455" y="638175"/>
            <a:ext cx="11412855" cy="3680460"/>
          </a:xfrm>
          <a:prstGeom prst="rect">
            <a:avLst/>
          </a:prstGeom>
          <a:noFill/>
        </p:spPr>
        <p:txBody>
          <a:bodyPr wrap="square" rtlCol="0">
            <a:noAutofit/>
          </a:bodyPr>
          <a:lstStyle/>
          <a:p>
            <a:pPr>
              <a:lnSpc>
                <a:spcPct val="150000"/>
              </a:lnSpc>
            </a:pPr>
            <a:r>
              <a:rPr lang="en-US" altLang="zh-CN" sz="3600" dirty="0" smtClean="0">
                <a:latin typeface="黑体" panose="02010609060101010101" charset="-122"/>
                <a:ea typeface="黑体" panose="02010609060101010101" charset="-122"/>
              </a:rPr>
              <a:t>3</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长住型酒店：</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zh-CN" altLang="en-US" sz="2800" dirty="0" smtClean="0">
                <a:solidFill>
                  <a:schemeClr val="tx2"/>
                </a:solidFill>
                <a:latin typeface="黑体" panose="02010609060101010101" charset="-122"/>
                <a:ea typeface="黑体" panose="02010609060101010101" charset="-122"/>
              </a:rPr>
              <a:t> </a:t>
            </a:r>
            <a:r>
              <a:rPr lang="en-US" altLang="zh-CN" sz="2800" dirty="0" smtClean="0">
                <a:solidFill>
                  <a:schemeClr val="tx2"/>
                </a:solidFill>
                <a:latin typeface="黑体" panose="02010609060101010101" charset="-122"/>
                <a:ea typeface="黑体" panose="02010609060101010101" charset="-122"/>
              </a:rPr>
              <a:t>   </a:t>
            </a:r>
            <a:r>
              <a:rPr lang="zh-CN" altLang="en-US" sz="2800" dirty="0" smtClean="0">
                <a:solidFill>
                  <a:schemeClr val="tx2"/>
                </a:solidFill>
                <a:latin typeface="黑体" panose="02010609060101010101" charset="-122"/>
                <a:ea typeface="黑体" panose="02010609060101010101" charset="-122"/>
              </a:rPr>
              <a:t>为租客提供较长时间的食宿服务。此类酒店客房多采用家庭式结构，以套房为主，房间大者可供一个家庭使用，小者有仅供一个人使用的单人房间。</a:t>
            </a:r>
            <a:endParaRPr lang="zh-CN" altLang="en-US" sz="2800" dirty="0" smtClean="0">
              <a:solidFill>
                <a:schemeClr val="tx2"/>
              </a:solidFill>
              <a:latin typeface="黑体" panose="02010609060101010101" charset="-122"/>
              <a:ea typeface="黑体" panose="02010609060101010101" charset="-122"/>
            </a:endParaRPr>
          </a:p>
        </p:txBody>
      </p:sp>
      <p:pic>
        <p:nvPicPr>
          <p:cNvPr id="6" name="图片 5" descr="198979a7_z.jpg"/>
          <p:cNvPicPr>
            <a:picLocks noChangeAspect="1"/>
          </p:cNvPicPr>
          <p:nvPr/>
        </p:nvPicPr>
        <p:blipFill>
          <a:blip r:embed="rId1"/>
          <a:stretch>
            <a:fillRect/>
          </a:stretch>
        </p:blipFill>
        <p:spPr>
          <a:xfrm>
            <a:off x="334645" y="3923030"/>
            <a:ext cx="3890010" cy="2591435"/>
          </a:xfrm>
          <a:prstGeom prst="rect">
            <a:avLst/>
          </a:prstGeom>
        </p:spPr>
      </p:pic>
      <p:pic>
        <p:nvPicPr>
          <p:cNvPr id="7" name="图片 6" descr="ef14dfd0_z.jpg"/>
          <p:cNvPicPr>
            <a:picLocks noChangeAspect="1"/>
          </p:cNvPicPr>
          <p:nvPr/>
        </p:nvPicPr>
        <p:blipFill>
          <a:blip r:embed="rId2"/>
          <a:stretch>
            <a:fillRect/>
          </a:stretch>
        </p:blipFill>
        <p:spPr>
          <a:xfrm>
            <a:off x="4224655" y="3923030"/>
            <a:ext cx="3890645" cy="2591435"/>
          </a:xfrm>
          <a:prstGeom prst="rect">
            <a:avLst/>
          </a:prstGeom>
        </p:spPr>
      </p:pic>
      <p:pic>
        <p:nvPicPr>
          <p:cNvPr id="8" name="图片 7" descr="f8fa3b06_z.jpg"/>
          <p:cNvPicPr>
            <a:picLocks noChangeAspect="1"/>
          </p:cNvPicPr>
          <p:nvPr/>
        </p:nvPicPr>
        <p:blipFill>
          <a:blip r:embed="rId3"/>
          <a:stretch>
            <a:fillRect/>
          </a:stretch>
        </p:blipFill>
        <p:spPr>
          <a:xfrm>
            <a:off x="8115300" y="3923030"/>
            <a:ext cx="3890010" cy="2590800"/>
          </a:xfrm>
          <a:prstGeom prst="rect">
            <a:avLst/>
          </a:prstGeom>
        </p:spPr>
      </p:pic>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 name="图片 2" descr="IMG_256"/>
          <p:cNvPicPr>
            <a:picLocks noChangeAspect="1"/>
          </p:cNvPicPr>
          <p:nvPr/>
        </p:nvPicPr>
        <p:blipFill>
          <a:blip r:embed="rId1"/>
          <a:stretch>
            <a:fillRect/>
          </a:stretch>
        </p:blipFill>
        <p:spPr>
          <a:xfrm>
            <a:off x="2571115" y="1340485"/>
            <a:ext cx="7171690" cy="4778375"/>
          </a:xfrm>
          <a:prstGeom prst="rect">
            <a:avLst/>
          </a:prstGeom>
          <a:noFill/>
          <a:ln w="9525">
            <a:noFill/>
          </a:ln>
        </p:spPr>
      </p:pic>
      <p:sp>
        <p:nvSpPr>
          <p:cNvPr id="100" name="文本框 99"/>
          <p:cNvSpPr txBox="1"/>
          <p:nvPr/>
        </p:nvSpPr>
        <p:spPr>
          <a:xfrm>
            <a:off x="3556662" y="628202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酒店艺术楼梯</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 name="图片 3" descr="IMG_256"/>
          <p:cNvPicPr>
            <a:picLocks noChangeAspect="1"/>
          </p:cNvPicPr>
          <p:nvPr/>
        </p:nvPicPr>
        <p:blipFill>
          <a:blip r:embed="rId1"/>
          <a:stretch>
            <a:fillRect/>
          </a:stretch>
        </p:blipFill>
        <p:spPr>
          <a:xfrm>
            <a:off x="2420620" y="1259205"/>
            <a:ext cx="7219950" cy="4808220"/>
          </a:xfrm>
          <a:prstGeom prst="rect">
            <a:avLst/>
          </a:prstGeom>
          <a:noFill/>
          <a:ln w="9525">
            <a:noFill/>
          </a:ln>
        </p:spPr>
      </p:pic>
      <p:sp>
        <p:nvSpPr>
          <p:cNvPr id="100" name="文本框 99"/>
          <p:cNvSpPr txBox="1"/>
          <p:nvPr/>
        </p:nvSpPr>
        <p:spPr>
          <a:xfrm>
            <a:off x="3491257" y="627440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酒店全日餐厅</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 name="图片 5" descr="IMG_256"/>
          <p:cNvPicPr>
            <a:picLocks noChangeAspect="1"/>
          </p:cNvPicPr>
          <p:nvPr/>
        </p:nvPicPr>
        <p:blipFill>
          <a:blip r:embed="rId1"/>
          <a:stretch>
            <a:fillRect/>
          </a:stretch>
        </p:blipFill>
        <p:spPr>
          <a:xfrm>
            <a:off x="2468880" y="1283335"/>
            <a:ext cx="7253605" cy="4832985"/>
          </a:xfrm>
          <a:prstGeom prst="rect">
            <a:avLst/>
          </a:prstGeom>
          <a:noFill/>
          <a:ln w="9525">
            <a:noFill/>
          </a:ln>
        </p:spPr>
      </p:pic>
      <p:sp>
        <p:nvSpPr>
          <p:cNvPr id="100" name="文本框 99"/>
          <p:cNvSpPr txBox="1"/>
          <p:nvPr/>
        </p:nvSpPr>
        <p:spPr>
          <a:xfrm>
            <a:off x="3556662" y="624900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宴会厅</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7523" y="5998811"/>
            <a:ext cx="3734732" cy="368300"/>
          </a:xfrm>
          <a:prstGeom prst="rect">
            <a:avLst/>
          </a:prstGeom>
          <a:noFill/>
          <a:ln w="9525">
            <a:noFill/>
          </a:ln>
        </p:spPr>
        <p:txBody>
          <a:bodyPr wrap="square">
            <a:spAutoFit/>
          </a:bodyPr>
          <a:p>
            <a:pPr algn="ctr"/>
            <a:r>
              <a:rPr lang="zh-CN" altLang="en-US">
                <a:latin typeface="黑体" panose="02010609060101010101" charset="-122"/>
                <a:ea typeface="黑体" panose="02010609060101010101" charset="-122"/>
                <a:sym typeface="+mn-ea"/>
              </a:rPr>
              <a:t>酒店客房</a:t>
            </a:r>
            <a:endParaRPr lang="zh-CN" altLang="en-US">
              <a:latin typeface="黑体" panose="02010609060101010101" charset="-122"/>
              <a:ea typeface="黑体" panose="02010609060101010101" charset="-122"/>
              <a:sym typeface="+mn-ea"/>
            </a:endParaRPr>
          </a:p>
        </p:txBody>
      </p:sp>
      <p:pic>
        <p:nvPicPr>
          <p:cNvPr id="6" name="图片 6" descr="图3-26酒店客房"/>
          <p:cNvPicPr>
            <a:picLocks noChangeAspect="1"/>
          </p:cNvPicPr>
          <p:nvPr/>
        </p:nvPicPr>
        <p:blipFill>
          <a:blip r:embed="rId1"/>
          <a:stretch>
            <a:fillRect/>
          </a:stretch>
        </p:blipFill>
        <p:spPr>
          <a:xfrm>
            <a:off x="923925" y="1174750"/>
            <a:ext cx="3637915" cy="4676140"/>
          </a:xfrm>
          <a:prstGeom prst="rect">
            <a:avLst/>
          </a:prstGeom>
        </p:spPr>
      </p:pic>
      <p:pic>
        <p:nvPicPr>
          <p:cNvPr id="2054" name="图片 9" descr="IMG_256"/>
          <p:cNvPicPr>
            <a:picLocks noChangeAspect="1"/>
          </p:cNvPicPr>
          <p:nvPr/>
        </p:nvPicPr>
        <p:blipFill>
          <a:blip r:embed="rId2"/>
          <a:stretch>
            <a:fillRect/>
          </a:stretch>
        </p:blipFill>
        <p:spPr>
          <a:xfrm>
            <a:off x="4599940" y="1174750"/>
            <a:ext cx="7012305" cy="4675505"/>
          </a:xfrm>
          <a:prstGeom prst="rect">
            <a:avLst/>
          </a:prstGeom>
          <a:noFill/>
          <a:ln w="9525">
            <a:noFill/>
          </a:ln>
        </p:spPr>
      </p:pic>
      <p:sp>
        <p:nvSpPr>
          <p:cNvPr id="2" name="文本框 1"/>
          <p:cNvSpPr txBox="1"/>
          <p:nvPr>
            <p:custDataLst>
              <p:tags r:id="rId3"/>
            </p:custDataLst>
          </p:nvPr>
        </p:nvSpPr>
        <p:spPr>
          <a:xfrm>
            <a:off x="6331524" y="5998811"/>
            <a:ext cx="3734732" cy="368300"/>
          </a:xfrm>
          <a:prstGeom prst="rect">
            <a:avLst/>
          </a:prstGeom>
          <a:noFill/>
          <a:ln w="9525">
            <a:noFill/>
          </a:ln>
        </p:spPr>
        <p:txBody>
          <a:bodyPr wrap="square">
            <a:spAutoFit/>
          </a:bodyPr>
          <a:p>
            <a:pPr algn="ctr"/>
            <a:r>
              <a:rPr lang="zh-CN" altLang="en-US">
                <a:latin typeface="黑体" panose="02010609060101010101" charset="-122"/>
                <a:ea typeface="黑体" panose="02010609060101010101" charset="-122"/>
                <a:sym typeface="+mn-ea"/>
              </a:rPr>
              <a:t>客房卫生间</a:t>
            </a:r>
            <a:endParaRPr lang="zh-CN" altLang="en-US">
              <a:latin typeface="黑体" panose="02010609060101010101" charset="-122"/>
              <a:ea typeface="黑体" panose="02010609060101010101" charset="-122"/>
              <a:sym typeface="+mn-ea"/>
            </a:endParaRPr>
          </a:p>
        </p:txBody>
      </p:sp>
      <p:sp>
        <p:nvSpPr>
          <p:cNvPr id="3" name="文本框 2"/>
          <p:cNvSpPr txBox="1"/>
          <p:nvPr>
            <p:custDataLst>
              <p:tags r:id="rId4"/>
            </p:custDataLst>
          </p:nvPr>
        </p:nvSpPr>
        <p:spPr>
          <a:xfrm>
            <a:off x="570865" y="407670"/>
            <a:ext cx="589470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二、中山利和威斯汀酒店</a:t>
            </a:r>
            <a:endParaRPr lang="zh-CN" altLang="en-US" sz="3600">
              <a:latin typeface="黑体" panose="02010609060101010101" charset="-122"/>
              <a:ea typeface="黑体" panose="02010609060101010101" charset="-122"/>
              <a:cs typeface="黑体" panose="02010609060101010101"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58" y="3044543"/>
            <a:ext cx="12188190" cy="1291590"/>
          </a:xfrm>
          <a:prstGeom prst="rect">
            <a:avLst/>
          </a:prstGeom>
          <a:noFill/>
          <a:ln w="9525">
            <a:noFill/>
          </a:ln>
        </p:spPr>
        <p:txBody>
          <a:bodyPr wrap="square">
            <a:spAutoFit/>
          </a:bodyPr>
          <a:p>
            <a:pPr indent="0" algn="ctr"/>
            <a:r>
              <a:rPr lang="zh-CN" sz="4800">
                <a:solidFill>
                  <a:schemeClr val="tx2"/>
                </a:solidFill>
                <a:latin typeface="黑体" panose="02010609060101010101" charset="-122"/>
                <a:ea typeface="黑体" panose="02010609060101010101" charset="-122"/>
                <a:cs typeface="黑体" panose="02010609060101010101" charset="-122"/>
              </a:rPr>
              <a:t>第二节 精品酒店空间设计</a:t>
            </a:r>
            <a:endParaRPr sz="3000" b="1">
              <a:solidFill>
                <a:schemeClr val="tx2"/>
              </a:solidFill>
              <a:latin typeface="黑体" panose="02010609060101010101" charset="-122"/>
              <a:ea typeface="黑体" panose="02010609060101010101" charset="-122"/>
              <a:cs typeface="黑体" panose="02010609060101010101" charset="-122"/>
            </a:endParaRPr>
          </a:p>
          <a:p>
            <a:pPr indent="0" algn="ctr"/>
            <a:endParaRPr sz="3000" b="1">
              <a:solidFill>
                <a:schemeClr val="tx2"/>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404262" y="612263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酒店外观</a:t>
            </a:r>
            <a:endParaRPr lang="zh-CN" b="0">
              <a:latin typeface="黑体" panose="02010609060101010101" charset="-122"/>
              <a:ea typeface="黑体" panose="02010609060101010101" charset="-122"/>
            </a:endParaRPr>
          </a:p>
        </p:txBody>
      </p:sp>
      <p:pic>
        <p:nvPicPr>
          <p:cNvPr id="3" name="图片 1" descr="T1efK_BvCT1RCvBVdK.jpg_008"/>
          <p:cNvPicPr>
            <a:picLocks noChangeAspect="1"/>
          </p:cNvPicPr>
          <p:nvPr>
            <p:custDataLst>
              <p:tags r:id="rId1"/>
            </p:custDataLst>
          </p:nvPr>
        </p:nvPicPr>
        <p:blipFill>
          <a:blip r:embed="rId2"/>
          <a:stretch>
            <a:fillRect/>
          </a:stretch>
        </p:blipFill>
        <p:spPr>
          <a:xfrm>
            <a:off x="2523490" y="1156335"/>
            <a:ext cx="7207885" cy="48050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酒店入口</a:t>
            </a:r>
            <a:endParaRPr lang="zh-CN" b="0">
              <a:latin typeface="黑体" panose="02010609060101010101" charset="-122"/>
              <a:ea typeface="黑体" panose="02010609060101010101" charset="-122"/>
            </a:endParaRPr>
          </a:p>
        </p:txBody>
      </p:sp>
      <p:pic>
        <p:nvPicPr>
          <p:cNvPr id="7" name="图片 5" descr="T1HiY_BmJv1RCvBVdK.jpg_010"/>
          <p:cNvPicPr>
            <a:picLocks noChangeAspect="1"/>
          </p:cNvPicPr>
          <p:nvPr>
            <p:custDataLst>
              <p:tags r:id="rId1"/>
            </p:custDataLst>
          </p:nvPr>
        </p:nvPicPr>
        <p:blipFill>
          <a:blip r:embed="rId2"/>
          <a:stretch>
            <a:fillRect/>
          </a:stretch>
        </p:blipFill>
        <p:spPr>
          <a:xfrm>
            <a:off x="2199005" y="1163955"/>
            <a:ext cx="7794625" cy="5196205"/>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26473"/>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公共休息区</a:t>
            </a:r>
            <a:endParaRPr lang="zh-CN" b="0">
              <a:latin typeface="黑体" panose="02010609060101010101" charset="-122"/>
              <a:ea typeface="黑体" panose="02010609060101010101" charset="-122"/>
            </a:endParaRPr>
          </a:p>
        </p:txBody>
      </p:sp>
      <p:pic>
        <p:nvPicPr>
          <p:cNvPr id="10" name="图片 10" descr="T1gQY_ByJv1RCvBVdK.jpg_007"/>
          <p:cNvPicPr>
            <a:picLocks noChangeAspect="1"/>
          </p:cNvPicPr>
          <p:nvPr>
            <p:custDataLst>
              <p:tags r:id="rId1"/>
            </p:custDataLst>
          </p:nvPr>
        </p:nvPicPr>
        <p:blipFill>
          <a:blip r:embed="rId2"/>
          <a:stretch>
            <a:fillRect/>
          </a:stretch>
        </p:blipFill>
        <p:spPr>
          <a:xfrm>
            <a:off x="2245995" y="1171575"/>
            <a:ext cx="7700645" cy="513334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褶皱的布料构成洞穴般的空间</a:t>
            </a:r>
            <a:endParaRPr lang="zh-CN" b="0">
              <a:latin typeface="黑体" panose="02010609060101010101" charset="-122"/>
              <a:ea typeface="黑体" panose="02010609060101010101" charset="-122"/>
            </a:endParaRPr>
          </a:p>
        </p:txBody>
      </p:sp>
      <p:pic>
        <p:nvPicPr>
          <p:cNvPr id="11" name="图片 11" descr="T1SiD_BKYv1RCvBVdK.jpg_001"/>
          <p:cNvPicPr>
            <a:picLocks noChangeAspect="1"/>
          </p:cNvPicPr>
          <p:nvPr>
            <p:custDataLst>
              <p:tags r:id="rId1"/>
            </p:custDataLst>
          </p:nvPr>
        </p:nvPicPr>
        <p:blipFill>
          <a:blip r:embed="rId2"/>
          <a:stretch>
            <a:fillRect/>
          </a:stretch>
        </p:blipFill>
        <p:spPr>
          <a:xfrm>
            <a:off x="2685415" y="1070610"/>
            <a:ext cx="6919595" cy="518668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53817" y="6285833"/>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吧台区域</a:t>
            </a:r>
            <a:endParaRPr lang="zh-CN" b="0">
              <a:latin typeface="黑体" panose="02010609060101010101" charset="-122"/>
              <a:ea typeface="黑体" panose="02010609060101010101" charset="-122"/>
            </a:endParaRPr>
          </a:p>
        </p:txBody>
      </p:sp>
      <p:pic>
        <p:nvPicPr>
          <p:cNvPr id="30" name="图片 30" descr="T1Li__BXET1RCvBVdK.jpg_004"/>
          <p:cNvPicPr>
            <a:picLocks noChangeAspect="1"/>
          </p:cNvPicPr>
          <p:nvPr>
            <p:custDataLst>
              <p:tags r:id="rId1"/>
            </p:custDataLst>
          </p:nvPr>
        </p:nvPicPr>
        <p:blipFill>
          <a:blip r:embed="rId2"/>
          <a:stretch>
            <a:fillRect/>
          </a:stretch>
        </p:blipFill>
        <p:spPr>
          <a:xfrm>
            <a:off x="2401570" y="1155065"/>
            <a:ext cx="7582535" cy="505460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Grand-Hyatt-Xian-P038-Grand-Ballroom-Wedding-Setup.16x9.adapt.1280.720.jpg"/>
          <p:cNvPicPr>
            <a:picLocks noGrp="1" noChangeAspect="1"/>
          </p:cNvPicPr>
          <p:nvPr>
            <p:ph type="pic" sz="quarter" idx="22"/>
          </p:nvPr>
        </p:nvPicPr>
        <p:blipFill>
          <a:blip r:embed="rId1"/>
          <a:srcRect l="5482" r="5482"/>
          <a:stretch>
            <a:fillRect/>
          </a:stretch>
        </p:blipFill>
        <p:spPr>
          <a:xfrm>
            <a:off x="6971665" y="2505075"/>
            <a:ext cx="5215890" cy="3295650"/>
          </a:xfrm>
        </p:spPr>
      </p:pic>
      <p:sp>
        <p:nvSpPr>
          <p:cNvPr id="4" name="TextBox 3"/>
          <p:cNvSpPr txBox="1"/>
          <p:nvPr/>
        </p:nvSpPr>
        <p:spPr>
          <a:xfrm>
            <a:off x="511175" y="473075"/>
            <a:ext cx="9828530" cy="2298065"/>
          </a:xfrm>
          <a:prstGeom prst="rect">
            <a:avLst/>
          </a:prstGeom>
          <a:noFill/>
        </p:spPr>
        <p:txBody>
          <a:bodyPr wrap="square" rtlCol="0">
            <a:noAutofit/>
          </a:bodyPr>
          <a:lstStyle/>
          <a:p>
            <a:pPr>
              <a:lnSpc>
                <a:spcPct val="150000"/>
              </a:lnSpc>
            </a:pPr>
            <a:r>
              <a:rPr lang="en-US" altLang="zh-CN" sz="3600" dirty="0" smtClean="0">
                <a:latin typeface="黑体" panose="02010609060101010101" charset="-122"/>
                <a:ea typeface="黑体" panose="02010609060101010101" charset="-122"/>
              </a:rPr>
              <a:t>4</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会议型酒店：</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zh-CN" altLang="en-US" sz="2800" dirty="0" smtClean="0">
                <a:solidFill>
                  <a:schemeClr val="tx2"/>
                </a:solidFill>
                <a:latin typeface="黑体" panose="02010609060101010101" charset="-122"/>
                <a:ea typeface="黑体" panose="02010609060101010101" charset="-122"/>
              </a:rPr>
              <a:t>能够独立举办会议的酒店，以接待会议旅客为主的酒店。</a:t>
            </a:r>
            <a:endParaRPr lang="zh-CN" altLang="en-US" sz="2800" dirty="0" smtClean="0">
              <a:solidFill>
                <a:schemeClr val="tx2"/>
              </a:solidFill>
              <a:latin typeface="黑体" panose="02010609060101010101" charset="-122"/>
              <a:ea typeface="黑体" panose="02010609060101010101" charset="-122"/>
            </a:endParaRPr>
          </a:p>
        </p:txBody>
      </p:sp>
      <p:sp>
        <p:nvSpPr>
          <p:cNvPr id="6" name="矩形 5"/>
          <p:cNvSpPr/>
          <p:nvPr/>
        </p:nvSpPr>
        <p:spPr>
          <a:xfrm>
            <a:off x="511175" y="2505075"/>
            <a:ext cx="6460490" cy="3415030"/>
          </a:xfrm>
          <a:prstGeom prst="rect">
            <a:avLst/>
          </a:prstGeom>
        </p:spPr>
        <p:txBody>
          <a:bodyPr wrap="square">
            <a:spAutoFit/>
          </a:bodyPr>
          <a:lstStyle/>
          <a:p>
            <a:pPr>
              <a:lnSpc>
                <a:spcPct val="150000"/>
              </a:lnSpc>
            </a:pPr>
            <a:r>
              <a:rPr lang="zh-CN" altLang="en-US" sz="2400" dirty="0" smtClean="0">
                <a:solidFill>
                  <a:schemeClr val="tx2"/>
                </a:solidFill>
                <a:latin typeface="黑体" panose="02010609060101010101" charset="-122"/>
                <a:ea typeface="黑体" panose="02010609060101010101" charset="-122"/>
              </a:rPr>
              <a:t>会议中心酒店</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靠近大型会议中心</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大型多功能厅及前厅</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充足的会议设施和设备</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道路交通满足集中的车流量疏导及停车场需求</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客房至少</a:t>
            </a:r>
            <a:r>
              <a:rPr lang="en-US" altLang="zh-CN" sz="2400" dirty="0" smtClean="0">
                <a:solidFill>
                  <a:schemeClr val="tx2"/>
                </a:solidFill>
                <a:latin typeface="黑体" panose="02010609060101010101" charset="-122"/>
                <a:ea typeface="黑体" panose="02010609060101010101" charset="-122"/>
              </a:rPr>
              <a:t>600</a:t>
            </a:r>
            <a:r>
              <a:rPr lang="zh-CN" altLang="en-US" sz="2400" dirty="0" smtClean="0">
                <a:solidFill>
                  <a:schemeClr val="tx2"/>
                </a:solidFill>
                <a:latin typeface="黑体" panose="02010609060101010101" charset="-122"/>
                <a:ea typeface="黑体" panose="02010609060101010101" charset="-122"/>
              </a:rPr>
              <a:t>间以上</a:t>
            </a:r>
            <a:endParaRPr lang="zh-CN" altLang="en-US" sz="2400"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客房内部</a:t>
            </a:r>
            <a:endParaRPr lang="zh-CN" b="0">
              <a:latin typeface="黑体" panose="02010609060101010101" charset="-122"/>
              <a:ea typeface="黑体" panose="02010609060101010101" charset="-122"/>
            </a:endParaRPr>
          </a:p>
        </p:txBody>
      </p:sp>
      <p:pic>
        <p:nvPicPr>
          <p:cNvPr id="35" name="图片 35" descr="T1lfd_BQKv1RCvBVdK.jpg_005"/>
          <p:cNvPicPr>
            <a:picLocks noChangeAspect="1"/>
          </p:cNvPicPr>
          <p:nvPr>
            <p:custDataLst>
              <p:tags r:id="rId1"/>
            </p:custDataLst>
          </p:nvPr>
        </p:nvPicPr>
        <p:blipFill>
          <a:blip r:embed="rId2"/>
          <a:stretch>
            <a:fillRect/>
          </a:stretch>
        </p:blipFill>
        <p:spPr>
          <a:xfrm>
            <a:off x="2267585" y="1075055"/>
            <a:ext cx="7656830" cy="510413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一、洞爷湖We酒店</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3671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建筑夜景</a:t>
            </a:r>
            <a:endParaRPr lang="zh-CN" altLang="en-US" b="0">
              <a:latin typeface="黑体" panose="02010609060101010101" charset="-122"/>
              <a:ea typeface="黑体" panose="02010609060101010101" charset="-122"/>
              <a:sym typeface="+mn-ea"/>
            </a:endParaRPr>
          </a:p>
        </p:txBody>
      </p:sp>
      <p:sp>
        <p:nvSpPr>
          <p:cNvPr id="4" name="文本框 3"/>
          <p:cNvSpPr txBox="1"/>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pic>
        <p:nvPicPr>
          <p:cNvPr id="2" name="图片 1" descr="图3-65 建筑夜景"/>
          <p:cNvPicPr>
            <a:picLocks noChangeAspect="1"/>
          </p:cNvPicPr>
          <p:nvPr>
            <p:custDataLst>
              <p:tags r:id="rId1"/>
            </p:custDataLst>
          </p:nvPr>
        </p:nvPicPr>
        <p:blipFill>
          <a:blip r:embed="rId2"/>
          <a:stretch>
            <a:fillRect/>
          </a:stretch>
        </p:blipFill>
        <p:spPr>
          <a:xfrm>
            <a:off x="2379980" y="1227455"/>
            <a:ext cx="7475855" cy="498348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 name="图片 55" descr="20031g000001hjrz86429_W_1080_808_R5_D"/>
          <p:cNvPicPr>
            <a:picLocks noChangeAspect="1"/>
          </p:cNvPicPr>
          <p:nvPr>
            <p:custDataLst>
              <p:tags r:id="rId1"/>
            </p:custDataLst>
          </p:nvPr>
        </p:nvPicPr>
        <p:blipFill>
          <a:blip r:embed="rId2"/>
          <a:stretch>
            <a:fillRect/>
          </a:stretch>
        </p:blipFill>
        <p:spPr>
          <a:xfrm>
            <a:off x="2290445" y="1077595"/>
            <a:ext cx="7610475" cy="5074920"/>
          </a:xfrm>
          <a:prstGeom prst="rect">
            <a:avLst/>
          </a:prstGeom>
        </p:spPr>
      </p:pic>
      <p:sp>
        <p:nvSpPr>
          <p:cNvPr id="100" name="文本框 99"/>
          <p:cNvSpPr txBox="1"/>
          <p:nvPr/>
        </p:nvSpPr>
        <p:spPr>
          <a:xfrm>
            <a:off x="3556662" y="63671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公共区域</a:t>
            </a:r>
            <a:endParaRPr lang="zh-CN" altLang="en-US" b="0">
              <a:latin typeface="黑体" panose="02010609060101010101" charset="-122"/>
              <a:ea typeface="黑体" panose="02010609060101010101" charset="-122"/>
              <a:sym typeface="+mn-ea"/>
            </a:endParaRPr>
          </a:p>
        </p:txBody>
      </p:sp>
      <p:sp>
        <p:nvSpPr>
          <p:cNvPr id="3" name="文本框 2"/>
          <p:cNvSpPr txBox="1"/>
          <p:nvPr>
            <p:custDataLst>
              <p:tags r:id="rId3"/>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76677" y="638870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公共区域座椅</a:t>
            </a:r>
            <a:endParaRPr lang="zh-CN" altLang="en-US">
              <a:latin typeface="黑体" panose="02010609060101010101" charset="-122"/>
              <a:ea typeface="黑体" panose="02010609060101010101" charset="-122"/>
              <a:sym typeface="+mn-ea"/>
            </a:endParaRPr>
          </a:p>
        </p:txBody>
      </p:sp>
      <p:pic>
        <p:nvPicPr>
          <p:cNvPr id="12" name="图片 12" descr="图3-41 公共区域座椅"/>
          <p:cNvPicPr>
            <a:picLocks noChangeAspect="1"/>
          </p:cNvPicPr>
          <p:nvPr/>
        </p:nvPicPr>
        <p:blipFill>
          <a:blip r:embed="rId1"/>
          <a:stretch>
            <a:fillRect/>
          </a:stretch>
        </p:blipFill>
        <p:spPr>
          <a:xfrm>
            <a:off x="2663825" y="1194435"/>
            <a:ext cx="6864985" cy="5100955"/>
          </a:xfrm>
          <a:prstGeom prst="rect">
            <a:avLst/>
          </a:prstGeom>
        </p:spPr>
      </p:pic>
      <p:sp>
        <p:nvSpPr>
          <p:cNvPr id="3" name="文本框 2"/>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 name="图片 62" descr="200r0900000049cqbEA7C_W_1080_808_R5_D"/>
          <p:cNvPicPr>
            <a:picLocks noChangeAspect="1"/>
          </p:cNvPicPr>
          <p:nvPr/>
        </p:nvPicPr>
        <p:blipFill>
          <a:blip r:embed="rId1"/>
          <a:stretch>
            <a:fillRect/>
          </a:stretch>
        </p:blipFill>
        <p:spPr>
          <a:xfrm>
            <a:off x="2407285" y="1171575"/>
            <a:ext cx="7672705" cy="5125085"/>
          </a:xfrm>
          <a:prstGeom prst="rect">
            <a:avLst/>
          </a:prstGeom>
        </p:spPr>
      </p:pic>
      <p:sp>
        <p:nvSpPr>
          <p:cNvPr id="100" name="文本框 99"/>
          <p:cNvSpPr txBox="1"/>
          <p:nvPr/>
        </p:nvSpPr>
        <p:spPr>
          <a:xfrm>
            <a:off x="3556662" y="63671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大堂吧</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 name="图片 61" descr="20071g000001hyip0F0B5_W_1080_808_R5_D"/>
          <p:cNvPicPr>
            <a:picLocks noChangeAspect="1"/>
          </p:cNvPicPr>
          <p:nvPr/>
        </p:nvPicPr>
        <p:blipFill>
          <a:blip r:embed="rId1"/>
          <a:stretch>
            <a:fillRect/>
          </a:stretch>
        </p:blipFill>
        <p:spPr>
          <a:xfrm>
            <a:off x="2254250" y="1101090"/>
            <a:ext cx="7682865" cy="5123180"/>
          </a:xfrm>
          <a:prstGeom prst="rect">
            <a:avLst/>
          </a:prstGeom>
        </p:spPr>
      </p:pic>
      <p:sp>
        <p:nvSpPr>
          <p:cNvPr id="100" name="文本框 99"/>
          <p:cNvSpPr txBox="1"/>
          <p:nvPr/>
        </p:nvSpPr>
        <p:spPr>
          <a:xfrm>
            <a:off x="3556662" y="635822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餐厅</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 name="图片 65" descr="1578051507492585"/>
          <p:cNvPicPr>
            <a:picLocks noChangeAspect="1"/>
          </p:cNvPicPr>
          <p:nvPr/>
        </p:nvPicPr>
        <p:blipFill>
          <a:blip r:embed="rId1"/>
          <a:stretch>
            <a:fillRect/>
          </a:stretch>
        </p:blipFill>
        <p:spPr>
          <a:xfrm>
            <a:off x="2400935" y="1194435"/>
            <a:ext cx="7360285" cy="4904105"/>
          </a:xfrm>
          <a:prstGeom prst="rect">
            <a:avLst/>
          </a:prstGeom>
        </p:spPr>
      </p:pic>
      <p:sp>
        <p:nvSpPr>
          <p:cNvPr id="100" name="文本框 99"/>
          <p:cNvSpPr txBox="1"/>
          <p:nvPr/>
        </p:nvSpPr>
        <p:spPr>
          <a:xfrm>
            <a:off x="3622067" y="626043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幽景双床房</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 name="图片 68" descr="0201y1200000xbja6C2AA_W_1080_808_R5_D"/>
          <p:cNvPicPr>
            <a:picLocks noChangeAspect="1"/>
          </p:cNvPicPr>
          <p:nvPr/>
        </p:nvPicPr>
        <p:blipFill>
          <a:blip r:embed="rId1"/>
          <a:stretch>
            <a:fillRect/>
          </a:stretch>
        </p:blipFill>
        <p:spPr>
          <a:xfrm>
            <a:off x="2593340" y="1346835"/>
            <a:ext cx="7218680" cy="4813300"/>
          </a:xfrm>
          <a:prstGeom prst="rect">
            <a:avLst/>
          </a:prstGeom>
        </p:spPr>
      </p:pic>
      <p:sp>
        <p:nvSpPr>
          <p:cNvPr id="100" name="文本框 99"/>
          <p:cNvSpPr txBox="1"/>
          <p:nvPr/>
        </p:nvSpPr>
        <p:spPr>
          <a:xfrm>
            <a:off x="3556662" y="632520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幽景双床房卫生间</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 name="图片 69" descr="200i0b0000005pz8763F4_W_1080_808_R5_D"/>
          <p:cNvPicPr>
            <a:picLocks noChangeAspect="1"/>
          </p:cNvPicPr>
          <p:nvPr/>
        </p:nvPicPr>
        <p:blipFill>
          <a:blip r:embed="rId1"/>
          <a:stretch>
            <a:fillRect/>
          </a:stretch>
        </p:blipFill>
        <p:spPr>
          <a:xfrm>
            <a:off x="2332355" y="1194435"/>
            <a:ext cx="7494270" cy="4997450"/>
          </a:xfrm>
          <a:prstGeom prst="rect">
            <a:avLst/>
          </a:prstGeom>
        </p:spPr>
      </p:pic>
      <p:sp>
        <p:nvSpPr>
          <p:cNvPr id="100" name="文本框 99"/>
          <p:cNvSpPr txBox="1"/>
          <p:nvPr/>
        </p:nvSpPr>
        <p:spPr>
          <a:xfrm>
            <a:off x="3556662" y="635885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盛景庭院套房</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 name="图片 71" descr="20070b0000005q09575E8_W_1080_808_R5_D"/>
          <p:cNvPicPr>
            <a:picLocks noChangeAspect="1"/>
          </p:cNvPicPr>
          <p:nvPr/>
        </p:nvPicPr>
        <p:blipFill>
          <a:blip r:embed="rId1"/>
          <a:stretch>
            <a:fillRect/>
          </a:stretch>
        </p:blipFill>
        <p:spPr>
          <a:xfrm>
            <a:off x="2283460" y="1101090"/>
            <a:ext cx="7625080" cy="5084445"/>
          </a:xfrm>
          <a:prstGeom prst="rect">
            <a:avLst/>
          </a:prstGeom>
        </p:spPr>
      </p:pic>
      <p:sp>
        <p:nvSpPr>
          <p:cNvPr id="100" name="文本框 99"/>
          <p:cNvSpPr txBox="1"/>
          <p:nvPr/>
        </p:nvSpPr>
        <p:spPr>
          <a:xfrm>
            <a:off x="3622067" y="633536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盛景庭院套房卫生间细节</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QUEENA01.JPG"/>
          <p:cNvPicPr>
            <a:picLocks noGrp="1" noChangeAspect="1"/>
          </p:cNvPicPr>
          <p:nvPr>
            <p:ph type="pic" sz="quarter" idx="22"/>
          </p:nvPr>
        </p:nvPicPr>
        <p:blipFill>
          <a:blip r:embed="rId1"/>
          <a:srcRect t="2618" b="2618"/>
          <a:stretch>
            <a:fillRect/>
          </a:stretch>
        </p:blipFill>
        <p:spPr>
          <a:xfrm>
            <a:off x="6757988" y="1978089"/>
            <a:ext cx="5433996" cy="3432676"/>
          </a:xfrm>
        </p:spPr>
      </p:pic>
      <p:sp>
        <p:nvSpPr>
          <p:cNvPr id="4" name="TextBox 3"/>
          <p:cNvSpPr txBox="1"/>
          <p:nvPr/>
        </p:nvSpPr>
        <p:spPr>
          <a:xfrm>
            <a:off x="800100" y="551180"/>
            <a:ext cx="5464810" cy="5957570"/>
          </a:xfrm>
          <a:prstGeom prst="rect">
            <a:avLst/>
          </a:prstGeom>
          <a:noFill/>
        </p:spPr>
        <p:txBody>
          <a:bodyPr wrap="square" rtlCol="0">
            <a:noAutofit/>
          </a:bodyPr>
          <a:lstStyle/>
          <a:p>
            <a:pPr>
              <a:lnSpc>
                <a:spcPct val="150000"/>
              </a:lnSpc>
            </a:pPr>
            <a:r>
              <a:rPr lang="en-US" altLang="zh-CN" sz="3600" dirty="0" smtClean="0">
                <a:latin typeface="黑体" panose="02010609060101010101" charset="-122"/>
                <a:ea typeface="黑体" panose="02010609060101010101" charset="-122"/>
              </a:rPr>
              <a:t>5</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观光型酒店：</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主要为观光旅游者服务，多建在旅游点，经营特点不仅要满足旅游者食宿的需要，还要求有公共服务设施，以满足旅游者休息、娱乐、购物的综合需要，使旅游生活丰富多彩、得到精神上和物质上的享受</a:t>
            </a:r>
            <a:r>
              <a:rPr lang="zh-CN" altLang="en-US" sz="2400" dirty="0" smtClean="0">
                <a:latin typeface="黑体" panose="02010609060101010101" charset="-122"/>
                <a:ea typeface="黑体" panose="02010609060101010101" charset="-122"/>
              </a:rPr>
              <a:t>。</a:t>
            </a:r>
            <a:endParaRPr lang="zh-CN" altLang="en-US" sz="2400"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 name="图片 72" descr="200l10000000pfztm885A_W_1080_808_R5_D"/>
          <p:cNvPicPr>
            <a:picLocks noChangeAspect="1"/>
          </p:cNvPicPr>
          <p:nvPr/>
        </p:nvPicPr>
        <p:blipFill>
          <a:blip r:embed="rId1"/>
          <a:stretch>
            <a:fillRect/>
          </a:stretch>
        </p:blipFill>
        <p:spPr>
          <a:xfrm>
            <a:off x="2231390" y="1194435"/>
            <a:ext cx="7802245" cy="5015230"/>
          </a:xfrm>
          <a:prstGeom prst="rect">
            <a:avLst/>
          </a:prstGeom>
        </p:spPr>
      </p:pic>
      <p:sp>
        <p:nvSpPr>
          <p:cNvPr id="100" name="文本框 99"/>
          <p:cNvSpPr txBox="1"/>
          <p:nvPr/>
        </p:nvSpPr>
        <p:spPr>
          <a:xfrm>
            <a:off x="3556662" y="630297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玲珑阁</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 name="图片 74" descr="2007180000014cw6r9A5C_W_1080_808_R5_D"/>
          <p:cNvPicPr>
            <a:picLocks noChangeAspect="1"/>
          </p:cNvPicPr>
          <p:nvPr/>
        </p:nvPicPr>
        <p:blipFill>
          <a:blip r:embed="rId1"/>
          <a:stretch>
            <a:fillRect/>
          </a:stretch>
        </p:blipFill>
        <p:spPr>
          <a:xfrm>
            <a:off x="2413635" y="1194435"/>
            <a:ext cx="7484745" cy="4991100"/>
          </a:xfrm>
          <a:prstGeom prst="rect">
            <a:avLst/>
          </a:prstGeom>
        </p:spPr>
      </p:pic>
      <p:sp>
        <p:nvSpPr>
          <p:cNvPr id="100" name="文本框 99"/>
          <p:cNvSpPr txBox="1"/>
          <p:nvPr/>
        </p:nvSpPr>
        <p:spPr>
          <a:xfrm>
            <a:off x="3556662" y="628519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景致双床房</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 name="图片 76" descr="200d1g000001hgbcw403A_W_1080_808_R5_D"/>
          <p:cNvPicPr>
            <a:picLocks noChangeAspect="1"/>
          </p:cNvPicPr>
          <p:nvPr/>
        </p:nvPicPr>
        <p:blipFill>
          <a:blip r:embed="rId1"/>
          <a:stretch>
            <a:fillRect/>
          </a:stretch>
        </p:blipFill>
        <p:spPr>
          <a:xfrm>
            <a:off x="2346960" y="1194435"/>
            <a:ext cx="7636510" cy="5092700"/>
          </a:xfrm>
          <a:prstGeom prst="rect">
            <a:avLst/>
          </a:prstGeom>
        </p:spPr>
      </p:pic>
      <p:sp>
        <p:nvSpPr>
          <p:cNvPr id="100" name="文本框 99"/>
          <p:cNvSpPr txBox="1"/>
          <p:nvPr/>
        </p:nvSpPr>
        <p:spPr>
          <a:xfrm>
            <a:off x="3556662" y="640965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景致双床房卫生间</a:t>
            </a:r>
            <a:endParaRPr lang="zh-CN" altLang="en-US">
              <a:latin typeface="黑体" panose="02010609060101010101" charset="-122"/>
              <a:ea typeface="黑体" panose="02010609060101010101" charset="-122"/>
              <a:sym typeface="+mn-ea"/>
            </a:endParaRPr>
          </a:p>
        </p:txBody>
      </p:sp>
      <p:sp>
        <p:nvSpPr>
          <p:cNvPr id="2" name="文本框 1"/>
          <p:cNvSpPr txBox="1"/>
          <p:nvPr>
            <p:custDataLst>
              <p:tags r:id="rId2"/>
            </p:custDataLst>
          </p:nvPr>
        </p:nvSpPr>
        <p:spPr>
          <a:xfrm>
            <a:off x="471805" y="455930"/>
            <a:ext cx="6179185" cy="645160"/>
          </a:xfrm>
          <a:prstGeom prst="rect">
            <a:avLst/>
          </a:prstGeom>
          <a:noFill/>
          <a:ln w="9525">
            <a:noFill/>
          </a:ln>
        </p:spPr>
        <p:txBody>
          <a:bodyPr wrap="square">
            <a:spAutoFit/>
          </a:bodyPr>
          <a:p>
            <a:pPr indent="0"/>
            <a:r>
              <a:rPr lang="zh-CN" altLang="en-US" sz="3600">
                <a:latin typeface="黑体" panose="02010609060101010101" charset="-122"/>
                <a:ea typeface="黑体" panose="02010609060101010101" charset="-122"/>
                <a:cs typeface="黑体" panose="02010609060101010101" charset="-122"/>
                <a:sym typeface="+mn-ea"/>
              </a:rPr>
              <a:t>二、昆明梦景望月精品酒店</a:t>
            </a:r>
            <a:endParaRPr lang="zh-CN" altLang="en-US" sz="3600" b="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50365" y="2802255"/>
            <a:ext cx="8891905" cy="1253490"/>
          </a:xfrm>
          <a:prstGeom prst="rect">
            <a:avLst/>
          </a:prstGeom>
          <a:noFill/>
          <a:ln w="9525">
            <a:noFill/>
          </a:ln>
        </p:spPr>
        <p:txBody>
          <a:bodyPr wrap="square">
            <a:noAutofit/>
          </a:bodyPr>
          <a:p>
            <a:pPr indent="0" algn="ctr"/>
            <a:r>
              <a:rPr sz="4800">
                <a:solidFill>
                  <a:schemeClr val="tx2"/>
                </a:solidFill>
                <a:latin typeface="黑体" panose="02010609060101010101" charset="-122"/>
                <a:ea typeface="黑体" panose="02010609060101010101" charset="-122"/>
                <a:cs typeface="黑体" panose="02010609060101010101" charset="-122"/>
              </a:rPr>
              <a:t>第三节</a:t>
            </a:r>
            <a:r>
              <a:rPr lang="en-US" sz="4800">
                <a:solidFill>
                  <a:schemeClr val="tx2"/>
                </a:solidFill>
                <a:latin typeface="黑体" panose="02010609060101010101" charset="-122"/>
                <a:ea typeface="黑体" panose="02010609060101010101" charset="-122"/>
                <a:cs typeface="黑体" panose="02010609060101010101" charset="-122"/>
              </a:rPr>
              <a:t> </a:t>
            </a:r>
            <a:r>
              <a:rPr sz="4800">
                <a:solidFill>
                  <a:schemeClr val="tx2"/>
                </a:solidFill>
                <a:latin typeface="黑体" panose="02010609060101010101" charset="-122"/>
                <a:ea typeface="黑体" panose="02010609060101010101" charset="-122"/>
                <a:cs typeface="黑体" panose="02010609060101010101" charset="-122"/>
              </a:rPr>
              <a:t>民宿空间设计</a:t>
            </a:r>
            <a:endParaRPr sz="3600" b="1">
              <a:latin typeface="黑体" panose="02010609060101010101" charset="-122"/>
              <a:ea typeface="黑体" panose="02010609060101010101" charset="-122"/>
              <a:cs typeface="黑体" panose="02010609060101010101" charset="-122"/>
            </a:endParaRPr>
          </a:p>
          <a:p>
            <a:pPr indent="0" algn="ctr"/>
            <a:endParaRPr sz="360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556662" y="62204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言海民宿入口空间</a:t>
            </a:r>
            <a:endParaRPr lang="zh-CN" b="0">
              <a:latin typeface="黑体" panose="02010609060101010101" charset="-122"/>
              <a:ea typeface="黑体" panose="02010609060101010101" charset="-122"/>
            </a:endParaRPr>
          </a:p>
        </p:txBody>
      </p:sp>
      <p:pic>
        <p:nvPicPr>
          <p:cNvPr id="14" name="图片 14" descr="图3-56 言海民宿入口空间 "/>
          <p:cNvPicPr>
            <a:picLocks noChangeAspect="1"/>
          </p:cNvPicPr>
          <p:nvPr>
            <p:custDataLst>
              <p:tags r:id="rId1"/>
            </p:custDataLst>
          </p:nvPr>
        </p:nvPicPr>
        <p:blipFill>
          <a:blip r:embed="rId2"/>
          <a:srcRect t="-346" r="45281"/>
          <a:stretch>
            <a:fillRect/>
          </a:stretch>
        </p:blipFill>
        <p:spPr>
          <a:xfrm>
            <a:off x="1564640" y="1172845"/>
            <a:ext cx="9145905" cy="49295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言海民宿庭院草坪区</a:t>
            </a:r>
            <a:endParaRPr lang="zh-CN" b="0">
              <a:latin typeface="黑体" panose="02010609060101010101" charset="-122"/>
              <a:ea typeface="黑体" panose="02010609060101010101" charset="-122"/>
            </a:endParaRPr>
          </a:p>
        </p:txBody>
      </p:sp>
      <p:pic>
        <p:nvPicPr>
          <p:cNvPr id="2073" name="图片 5" descr="IMG_256"/>
          <p:cNvPicPr>
            <a:picLocks noChangeAspect="1"/>
          </p:cNvPicPr>
          <p:nvPr>
            <p:custDataLst>
              <p:tags r:id="rId1"/>
            </p:custDataLst>
          </p:nvPr>
        </p:nvPicPr>
        <p:blipFill>
          <a:blip r:embed="rId2"/>
          <a:stretch>
            <a:fillRect/>
          </a:stretch>
        </p:blipFill>
        <p:spPr>
          <a:xfrm>
            <a:off x="2254885" y="1026795"/>
            <a:ext cx="7799705" cy="520065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539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言海民宿大厅</a:t>
            </a:r>
            <a:endParaRPr lang="zh-CN" b="0">
              <a:latin typeface="黑体" panose="02010609060101010101" charset="-122"/>
              <a:ea typeface="黑体" panose="02010609060101010101" charset="-122"/>
            </a:endParaRPr>
          </a:p>
        </p:txBody>
      </p:sp>
      <p:pic>
        <p:nvPicPr>
          <p:cNvPr id="2075" name="图片 6" descr="IMG_256"/>
          <p:cNvPicPr>
            <a:picLocks noChangeAspect="1"/>
          </p:cNvPicPr>
          <p:nvPr>
            <p:custDataLst>
              <p:tags r:id="rId1"/>
            </p:custDataLst>
          </p:nvPr>
        </p:nvPicPr>
        <p:blipFill>
          <a:blip r:embed="rId2"/>
          <a:stretch>
            <a:fillRect/>
          </a:stretch>
        </p:blipFill>
        <p:spPr>
          <a:xfrm>
            <a:off x="2392045" y="1162685"/>
            <a:ext cx="7491730" cy="499618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2966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言海民宿前台区域</a:t>
            </a:r>
            <a:endParaRPr lang="zh-CN" b="0">
              <a:latin typeface="黑体" panose="02010609060101010101" charset="-122"/>
              <a:ea typeface="黑体" panose="02010609060101010101" charset="-122"/>
            </a:endParaRPr>
          </a:p>
        </p:txBody>
      </p:sp>
      <p:pic>
        <p:nvPicPr>
          <p:cNvPr id="2076" name="图片 9" descr="IMG_256"/>
          <p:cNvPicPr>
            <a:picLocks noChangeAspect="1"/>
          </p:cNvPicPr>
          <p:nvPr>
            <p:custDataLst>
              <p:tags r:id="rId1"/>
            </p:custDataLst>
          </p:nvPr>
        </p:nvPicPr>
        <p:blipFill>
          <a:blip r:embed="rId2"/>
          <a:stretch>
            <a:fillRect/>
          </a:stretch>
        </p:blipFill>
        <p:spPr>
          <a:xfrm>
            <a:off x="2309495" y="1141730"/>
            <a:ext cx="7549515" cy="503428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28722" y="6362033"/>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星空泳池</a:t>
            </a:r>
            <a:endParaRPr lang="zh-CN" b="0">
              <a:latin typeface="黑体" panose="02010609060101010101" charset="-122"/>
              <a:ea typeface="黑体" panose="02010609060101010101" charset="-122"/>
            </a:endParaRPr>
          </a:p>
        </p:txBody>
      </p:sp>
      <p:pic>
        <p:nvPicPr>
          <p:cNvPr id="2078" name="图片 7" descr="20.jpg"/>
          <p:cNvPicPr>
            <a:picLocks noChangeAspect="1"/>
          </p:cNvPicPr>
          <p:nvPr>
            <p:custDataLst>
              <p:tags r:id="rId1"/>
            </p:custDataLst>
          </p:nvPr>
        </p:nvPicPr>
        <p:blipFill>
          <a:blip r:embed="rId2"/>
          <a:stretch>
            <a:fillRect/>
          </a:stretch>
        </p:blipFill>
        <p:spPr>
          <a:xfrm>
            <a:off x="1883410" y="1164590"/>
            <a:ext cx="8369935" cy="504571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一层客房</a:t>
            </a:r>
            <a:endParaRPr lang="zh-CN" b="0">
              <a:latin typeface="黑体" panose="02010609060101010101" charset="-122"/>
              <a:ea typeface="黑体" panose="02010609060101010101" charset="-122"/>
            </a:endParaRPr>
          </a:p>
        </p:txBody>
      </p:sp>
      <p:pic>
        <p:nvPicPr>
          <p:cNvPr id="94" name="图片 39" descr="027-yanhai-homestay-china-by-atdesign-960x640"/>
          <p:cNvPicPr>
            <a:picLocks noChangeAspect="1"/>
          </p:cNvPicPr>
          <p:nvPr>
            <p:custDataLst>
              <p:tags r:id="rId1"/>
            </p:custDataLst>
          </p:nvPr>
        </p:nvPicPr>
        <p:blipFill>
          <a:blip r:embed="rId2"/>
          <a:stretch>
            <a:fillRect/>
          </a:stretch>
        </p:blipFill>
        <p:spPr>
          <a:xfrm>
            <a:off x="2250440" y="1087120"/>
            <a:ext cx="7691755" cy="5125720"/>
          </a:xfrm>
          <a:prstGeom prst="rect">
            <a:avLst/>
          </a:prstGeom>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src=http_%2F%2Fphotocdn.sohu.com%2F20130514%2FImg375906692.jpg&amp;refer=http_%2F%2Fphotocdn.sohu.jpg"/>
          <p:cNvPicPr>
            <a:picLocks noGrp="1" noChangeAspect="1"/>
          </p:cNvPicPr>
          <p:nvPr>
            <p:ph type="pic" sz="quarter" idx="22"/>
          </p:nvPr>
        </p:nvPicPr>
        <p:blipFill>
          <a:blip r:embed="rId1"/>
          <a:srcRect t="7995" b="7995"/>
          <a:stretch>
            <a:fillRect/>
          </a:stretch>
        </p:blipFill>
        <p:spPr>
          <a:xfrm>
            <a:off x="6009196" y="2639568"/>
            <a:ext cx="5394833" cy="3407937"/>
          </a:xfrm>
        </p:spPr>
      </p:pic>
      <p:sp>
        <p:nvSpPr>
          <p:cNvPr id="4" name="TextBox 3"/>
          <p:cNvSpPr txBox="1"/>
          <p:nvPr/>
        </p:nvSpPr>
        <p:spPr>
          <a:xfrm>
            <a:off x="849630" y="668655"/>
            <a:ext cx="10553700" cy="2016125"/>
          </a:xfrm>
          <a:prstGeom prst="rect">
            <a:avLst/>
          </a:prstGeom>
          <a:noFill/>
        </p:spPr>
        <p:txBody>
          <a:bodyPr wrap="square" rtlCol="0">
            <a:noAutofit/>
          </a:bodyPr>
          <a:lstStyle/>
          <a:p>
            <a:pPr>
              <a:lnSpc>
                <a:spcPct val="150000"/>
              </a:lnSpc>
            </a:pPr>
            <a:r>
              <a:rPr lang="en-US" altLang="zh-CN" sz="3600" dirty="0" smtClean="0">
                <a:latin typeface="黑体" panose="02010609060101010101" charset="-122"/>
                <a:ea typeface="黑体" panose="02010609060101010101" charset="-122"/>
              </a:rPr>
              <a:t>6</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经济型酒店：</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又称为有限服务酒店，多为旅游出差者预备，其价格低廉，服务方便快捷。</a:t>
            </a:r>
            <a:endParaRPr lang="zh-CN" altLang="en-US" sz="2400" dirty="0" smtClean="0">
              <a:solidFill>
                <a:schemeClr val="tx2"/>
              </a:solidFill>
              <a:latin typeface="黑体" panose="02010609060101010101" charset="-122"/>
              <a:ea typeface="黑体" panose="02010609060101010101" charset="-122"/>
            </a:endParaRPr>
          </a:p>
        </p:txBody>
      </p:sp>
      <p:pic>
        <p:nvPicPr>
          <p:cNvPr id="6" name="图片 5" descr="Cii-slzrjdiIZa35AAE6yXya1z0AAWKYABrmwMAATrh545_w0_h600_c0_t0.jpg"/>
          <p:cNvPicPr>
            <a:picLocks noChangeAspect="1"/>
          </p:cNvPicPr>
          <p:nvPr/>
        </p:nvPicPr>
        <p:blipFill>
          <a:blip r:embed="rId2"/>
          <a:srcRect b="9440"/>
          <a:stretch>
            <a:fillRect/>
          </a:stretch>
        </p:blipFill>
        <p:spPr>
          <a:xfrm>
            <a:off x="849032" y="2639568"/>
            <a:ext cx="5080000" cy="3450336"/>
          </a:xfrm>
          <a:prstGeom prst="rect">
            <a:avLst/>
          </a:prstGeom>
        </p:spPr>
      </p:pic>
    </p:spTree>
  </p:cSld>
  <p:clrMapOvr>
    <a:masterClrMapping/>
  </p:clrMapOvr>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28265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亲子房</a:t>
            </a:r>
            <a:endParaRPr lang="zh-CN" b="0">
              <a:latin typeface="黑体" panose="02010609060101010101" charset="-122"/>
              <a:ea typeface="黑体" panose="02010609060101010101" charset="-122"/>
            </a:endParaRPr>
          </a:p>
        </p:txBody>
      </p:sp>
      <p:pic>
        <p:nvPicPr>
          <p:cNvPr id="96" name="图片 17" descr="IMG_256"/>
          <p:cNvPicPr>
            <a:picLocks noChangeAspect="1"/>
          </p:cNvPicPr>
          <p:nvPr>
            <p:custDataLst>
              <p:tags r:id="rId1"/>
            </p:custDataLst>
          </p:nvPr>
        </p:nvPicPr>
        <p:blipFill>
          <a:blip r:embed="rId2"/>
          <a:stretch>
            <a:fillRect/>
          </a:stretch>
        </p:blipFill>
        <p:spPr>
          <a:xfrm>
            <a:off x="1837690" y="1163320"/>
            <a:ext cx="8528050" cy="5083175"/>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59493"/>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 套房起居空间</a:t>
            </a:r>
            <a:endParaRPr lang="zh-CN" b="0">
              <a:latin typeface="黑体" panose="02010609060101010101" charset="-122"/>
              <a:ea typeface="黑体" panose="02010609060101010101" charset="-122"/>
            </a:endParaRPr>
          </a:p>
        </p:txBody>
      </p:sp>
      <p:pic>
        <p:nvPicPr>
          <p:cNvPr id="98" name="图片 20" descr="IMG_256"/>
          <p:cNvPicPr>
            <a:picLocks noChangeAspect="1"/>
          </p:cNvPicPr>
          <p:nvPr>
            <p:custDataLst>
              <p:tags r:id="rId1"/>
            </p:custDataLst>
          </p:nvPr>
        </p:nvPicPr>
        <p:blipFill>
          <a:blip r:embed="rId2"/>
          <a:stretch>
            <a:fillRect/>
          </a:stretch>
        </p:blipFill>
        <p:spPr>
          <a:xfrm>
            <a:off x="2408555" y="1165860"/>
            <a:ext cx="7638415" cy="509397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4650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独立的院子与泡池</a:t>
            </a:r>
            <a:endParaRPr lang="zh-CN" b="0">
              <a:latin typeface="黑体" panose="02010609060101010101" charset="-122"/>
              <a:ea typeface="黑体" panose="02010609060101010101" charset="-122"/>
            </a:endParaRPr>
          </a:p>
        </p:txBody>
      </p:sp>
      <p:pic>
        <p:nvPicPr>
          <p:cNvPr id="100" name="图片 22" descr="IMG_256"/>
          <p:cNvPicPr>
            <a:picLocks noChangeAspect="1"/>
          </p:cNvPicPr>
          <p:nvPr>
            <p:custDataLst>
              <p:tags r:id="rId1"/>
            </p:custDataLst>
          </p:nvPr>
        </p:nvPicPr>
        <p:blipFill>
          <a:blip r:embed="rId2"/>
          <a:stretch>
            <a:fillRect/>
          </a:stretch>
        </p:blipFill>
        <p:spPr>
          <a:xfrm>
            <a:off x="2268855" y="1138555"/>
            <a:ext cx="7666355" cy="511175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二层客房</a:t>
            </a:r>
            <a:endParaRPr lang="zh-CN" b="0">
              <a:latin typeface="黑体" panose="02010609060101010101" charset="-122"/>
              <a:ea typeface="黑体" panose="02010609060101010101" charset="-122"/>
            </a:endParaRPr>
          </a:p>
        </p:txBody>
      </p:sp>
      <p:pic>
        <p:nvPicPr>
          <p:cNvPr id="104" name="图片 26" descr="IMG_256"/>
          <p:cNvPicPr>
            <a:picLocks noChangeAspect="1"/>
          </p:cNvPicPr>
          <p:nvPr>
            <p:custDataLst>
              <p:tags r:id="rId1"/>
            </p:custDataLst>
          </p:nvPr>
        </p:nvPicPr>
        <p:blipFill>
          <a:blip r:embed="rId2"/>
          <a:stretch>
            <a:fillRect/>
          </a:stretch>
        </p:blipFill>
        <p:spPr>
          <a:xfrm>
            <a:off x="2339975" y="1163320"/>
            <a:ext cx="7665085" cy="5111115"/>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62" y="6360128"/>
            <a:ext cx="5078677" cy="368300"/>
          </a:xfrm>
          <a:prstGeom prst="rect">
            <a:avLst/>
          </a:prstGeom>
          <a:noFill/>
          <a:ln w="9525">
            <a:noFill/>
          </a:ln>
        </p:spPr>
        <p:txBody>
          <a:bodyPr>
            <a:spAutoFit/>
          </a:bodyPr>
          <a:p>
            <a:pPr indent="0" algn="ctr"/>
            <a:r>
              <a:rPr lang="zh-CN" b="0">
                <a:latin typeface="黑体" panose="02010609060101010101" charset="-122"/>
                <a:ea typeface="黑体" panose="02010609060101010101" charset="-122"/>
              </a:rPr>
              <a:t>三层海景客房</a:t>
            </a:r>
            <a:endParaRPr lang="zh-CN" b="0">
              <a:latin typeface="黑体" panose="02010609060101010101" charset="-122"/>
              <a:ea typeface="黑体" panose="02010609060101010101" charset="-122"/>
            </a:endParaRPr>
          </a:p>
        </p:txBody>
      </p:sp>
      <p:pic>
        <p:nvPicPr>
          <p:cNvPr id="1024" name="图片 29" descr="IMG_256"/>
          <p:cNvPicPr>
            <a:picLocks noChangeAspect="1"/>
          </p:cNvPicPr>
          <p:nvPr>
            <p:custDataLst>
              <p:tags r:id="rId1"/>
            </p:custDataLst>
          </p:nvPr>
        </p:nvPicPr>
        <p:blipFill>
          <a:blip r:embed="rId2"/>
          <a:stretch>
            <a:fillRect/>
          </a:stretch>
        </p:blipFill>
        <p:spPr>
          <a:xfrm>
            <a:off x="2332990" y="1159510"/>
            <a:ext cx="7600950" cy="5068570"/>
          </a:xfrm>
          <a:prstGeom prst="rect">
            <a:avLst/>
          </a:prstGeom>
          <a:noFill/>
          <a:ln w="9525">
            <a:noFill/>
          </a:ln>
        </p:spPr>
      </p:pic>
      <p:sp>
        <p:nvSpPr>
          <p:cNvPr id="3" name="文本框 2"/>
          <p:cNvSpPr txBox="1"/>
          <p:nvPr>
            <p:custDataLst>
              <p:tags r:id="rId3"/>
            </p:custDataLst>
          </p:nvPr>
        </p:nvSpPr>
        <p:spPr>
          <a:xfrm>
            <a:off x="352651" y="248796"/>
            <a:ext cx="5078677" cy="645160"/>
          </a:xfrm>
          <a:prstGeom prst="rect">
            <a:avLst/>
          </a:prstGeom>
          <a:noFill/>
          <a:ln w="9525">
            <a:noFill/>
          </a:ln>
        </p:spPr>
        <p:txBody>
          <a:bodyPr>
            <a:spAutoFit/>
          </a:bodyPr>
          <a:p>
            <a:pPr indent="0"/>
            <a:r>
              <a:rPr lang="zh-CN" sz="3600" b="0">
                <a:solidFill>
                  <a:srgbClr val="000000"/>
                </a:solidFill>
                <a:latin typeface="黑体" panose="02010609060101010101" charset="-122"/>
                <a:ea typeface="黑体" panose="02010609060101010101" charset="-122"/>
                <a:cs typeface="黑体" panose="02010609060101010101" charset="-122"/>
              </a:rPr>
              <a:t>一、厦门言海民宿</a:t>
            </a:r>
            <a:endParaRPr lang="zh-CN" sz="3600" b="0">
              <a:solidFill>
                <a:srgbClr val="0000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7" descr="图3-77马儿山村·林语山房民宿酒店"/>
          <p:cNvPicPr>
            <a:picLocks noChangeAspect="1"/>
          </p:cNvPicPr>
          <p:nvPr/>
        </p:nvPicPr>
        <p:blipFill>
          <a:blip r:embed="rId1"/>
          <a:stretch>
            <a:fillRect/>
          </a:stretch>
        </p:blipFill>
        <p:spPr>
          <a:xfrm>
            <a:off x="1021767" y="1174702"/>
            <a:ext cx="10148467" cy="4520023"/>
          </a:xfrm>
          <a:prstGeom prst="rect">
            <a:avLst/>
          </a:prstGeom>
        </p:spPr>
      </p:pic>
      <p:sp>
        <p:nvSpPr>
          <p:cNvPr id="100" name="文本框 99"/>
          <p:cNvSpPr txBox="1"/>
          <p:nvPr/>
        </p:nvSpPr>
        <p:spPr>
          <a:xfrm>
            <a:off x="3556662" y="59988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马儿山村·林语山房民宿酒店</a:t>
            </a:r>
            <a:endParaRPr lang="zh-CN" altLang="en-US">
              <a:latin typeface="黑体" panose="02010609060101010101" charset="-122"/>
              <a:ea typeface="黑体" panose="02010609060101010101" charset="-122"/>
              <a:sym typeface="+mn-ea"/>
            </a:endParaRPr>
          </a:p>
        </p:txBody>
      </p:sp>
      <p:sp>
        <p:nvSpPr>
          <p:cNvPr id="4" name="文本框 3"/>
          <p:cNvSpPr txBox="1"/>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3671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连续断框画幅远山框景</a:t>
            </a:r>
            <a:endParaRPr lang="zh-CN" altLang="en-US">
              <a:latin typeface="黑体" panose="02010609060101010101" charset="-122"/>
              <a:ea typeface="黑体" panose="02010609060101010101" charset="-122"/>
              <a:sym typeface="+mn-ea"/>
            </a:endParaRPr>
          </a:p>
        </p:txBody>
      </p:sp>
      <p:pic>
        <p:nvPicPr>
          <p:cNvPr id="122" name="图片 12" descr="037-woodsy-whispers-residence-in-maer-shan-village-china-by-shulin-architectural-design"/>
          <p:cNvPicPr>
            <a:picLocks noChangeAspect="1"/>
          </p:cNvPicPr>
          <p:nvPr/>
        </p:nvPicPr>
        <p:blipFill>
          <a:blip r:embed="rId1"/>
          <a:stretch>
            <a:fillRect/>
          </a:stretch>
        </p:blipFill>
        <p:spPr>
          <a:xfrm>
            <a:off x="1770380" y="1174750"/>
            <a:ext cx="8719185" cy="5104130"/>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292816"/>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横向延展的接待大厅空间</a:t>
            </a:r>
            <a:endParaRPr lang="zh-CN" altLang="en-US">
              <a:latin typeface="黑体" panose="02010609060101010101" charset="-122"/>
              <a:ea typeface="黑体" panose="02010609060101010101" charset="-122"/>
              <a:sym typeface="+mn-ea"/>
            </a:endParaRPr>
          </a:p>
        </p:txBody>
      </p:sp>
      <p:pic>
        <p:nvPicPr>
          <p:cNvPr id="124" name="图片 14" descr="021-woodsy-whispers-residence-in-maer-shan-village-china-by-shulin-architectural-design"/>
          <p:cNvPicPr>
            <a:picLocks noChangeAspect="1"/>
          </p:cNvPicPr>
          <p:nvPr/>
        </p:nvPicPr>
        <p:blipFill>
          <a:blip r:embed="rId1"/>
          <a:stretch>
            <a:fillRect/>
          </a:stretch>
        </p:blipFill>
        <p:spPr>
          <a:xfrm>
            <a:off x="1639570" y="1174750"/>
            <a:ext cx="9152890" cy="4976495"/>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59988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横向连续的长条玻璃窗将树林引入室内空间</a:t>
            </a:r>
            <a:endParaRPr lang="zh-CN" altLang="en-US">
              <a:latin typeface="黑体" panose="02010609060101010101" charset="-122"/>
              <a:ea typeface="黑体" panose="02010609060101010101" charset="-122"/>
              <a:sym typeface="+mn-ea"/>
            </a:endParaRPr>
          </a:p>
        </p:txBody>
      </p:sp>
      <p:pic>
        <p:nvPicPr>
          <p:cNvPr id="126" name="图片 16" descr="020-woodsy-whispers-residence-in-maer-shan-village-china-by-shulin-architectural-design"/>
          <p:cNvPicPr>
            <a:picLocks noChangeAspect="1"/>
          </p:cNvPicPr>
          <p:nvPr/>
        </p:nvPicPr>
        <p:blipFill>
          <a:blip r:embed="rId1"/>
          <a:stretch>
            <a:fillRect/>
          </a:stretch>
        </p:blipFill>
        <p:spPr>
          <a:xfrm>
            <a:off x="1004570" y="1500505"/>
            <a:ext cx="10242550" cy="4234815"/>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21767" y="5998811"/>
            <a:ext cx="3235117" cy="368300"/>
          </a:xfrm>
          <a:prstGeom prst="rect">
            <a:avLst/>
          </a:prstGeom>
          <a:noFill/>
          <a:ln w="9525">
            <a:noFill/>
          </a:ln>
        </p:spPr>
        <p:txBody>
          <a:bodyPr wrap="square">
            <a:spAutoFit/>
          </a:bodyPr>
          <a:p>
            <a:pPr algn="ctr"/>
            <a:r>
              <a:rPr lang="zh-CN" altLang="en-US">
                <a:latin typeface="黑体" panose="02010609060101010101" charset="-122"/>
                <a:ea typeface="黑体" panose="02010609060101010101" charset="-122"/>
                <a:sym typeface="+mn-ea"/>
              </a:rPr>
              <a:t>一层客房空间</a:t>
            </a:r>
            <a:endParaRPr lang="zh-CN" altLang="en-US">
              <a:latin typeface="黑体" panose="02010609060101010101" charset="-122"/>
              <a:ea typeface="黑体" panose="02010609060101010101" charset="-122"/>
              <a:sym typeface="+mn-ea"/>
            </a:endParaRPr>
          </a:p>
        </p:txBody>
      </p:sp>
      <p:pic>
        <p:nvPicPr>
          <p:cNvPr id="19" name="图片 19" descr="图3-85一层客房空间"/>
          <p:cNvPicPr>
            <a:picLocks noChangeAspect="1"/>
          </p:cNvPicPr>
          <p:nvPr/>
        </p:nvPicPr>
        <p:blipFill>
          <a:blip r:embed="rId1"/>
          <a:stretch>
            <a:fillRect/>
          </a:stretch>
        </p:blipFill>
        <p:spPr>
          <a:xfrm>
            <a:off x="1021767" y="1174702"/>
            <a:ext cx="3334152" cy="4531450"/>
          </a:xfrm>
          <a:prstGeom prst="rect">
            <a:avLst/>
          </a:prstGeom>
        </p:spPr>
      </p:pic>
      <p:pic>
        <p:nvPicPr>
          <p:cNvPr id="133" name="图片 23" descr="032-woodsy-whispers-residence-in-maer-shan-village-china-by-shulin-architectural-design"/>
          <p:cNvPicPr>
            <a:picLocks noChangeAspect="1"/>
          </p:cNvPicPr>
          <p:nvPr/>
        </p:nvPicPr>
        <p:blipFill>
          <a:blip r:embed="rId2"/>
          <a:stretch>
            <a:fillRect/>
          </a:stretch>
        </p:blipFill>
        <p:spPr>
          <a:xfrm>
            <a:off x="4548908" y="1174702"/>
            <a:ext cx="7370430" cy="4531450"/>
          </a:xfrm>
          <a:prstGeom prst="rect">
            <a:avLst/>
          </a:prstGeom>
        </p:spPr>
      </p:pic>
      <p:sp>
        <p:nvSpPr>
          <p:cNvPr id="2" name="文本框 1"/>
          <p:cNvSpPr txBox="1"/>
          <p:nvPr>
            <p:custDataLst>
              <p:tags r:id="rId3"/>
            </p:custDataLst>
          </p:nvPr>
        </p:nvSpPr>
        <p:spPr>
          <a:xfrm>
            <a:off x="6452142" y="5998811"/>
            <a:ext cx="3563327" cy="368300"/>
          </a:xfrm>
          <a:prstGeom prst="rect">
            <a:avLst/>
          </a:prstGeom>
          <a:noFill/>
          <a:ln w="9525">
            <a:noFill/>
          </a:ln>
        </p:spPr>
        <p:txBody>
          <a:bodyPr wrap="square">
            <a:spAutoFit/>
          </a:bodyPr>
          <a:p>
            <a:pPr algn="ctr"/>
            <a:r>
              <a:rPr lang="zh-CN" altLang="en-US">
                <a:latin typeface="黑体" panose="02010609060101010101" charset="-122"/>
                <a:ea typeface="黑体" panose="02010609060101010101" charset="-122"/>
                <a:sym typeface="+mn-ea"/>
              </a:rPr>
              <a:t>看到客房自由开放的卫生间场景</a:t>
            </a:r>
            <a:endParaRPr lang="zh-CN" altLang="en-US">
              <a:latin typeface="黑体" panose="02010609060101010101" charset="-122"/>
              <a:ea typeface="黑体" panose="02010609060101010101" charset="-122"/>
              <a:sym typeface="+mn-ea"/>
            </a:endParaRPr>
          </a:p>
        </p:txBody>
      </p:sp>
      <p:sp>
        <p:nvSpPr>
          <p:cNvPr id="3" name="文本框 2"/>
          <p:cNvSpPr txBox="1"/>
          <p:nvPr>
            <p:custDataLst>
              <p:tags r:id="rId4"/>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462405" y="1979295"/>
            <a:ext cx="9144000" cy="2490470"/>
          </a:xfrm>
        </p:spPr>
        <p:txBody>
          <a:bodyPr/>
          <a:p>
            <a:r>
              <a:rPr lang="zh-CN" altLang="en-US" b="1">
                <a:latin typeface="黑体" panose="02010609060101010101" charset="-122"/>
                <a:ea typeface="黑体" panose="02010609060101010101" charset="-122"/>
                <a:cs typeface="黑体" panose="02010609060101010101" charset="-122"/>
              </a:rPr>
              <a:t>第一章</a:t>
            </a:r>
            <a:r>
              <a:rPr lang="en-US" altLang="zh-CN" b="1">
                <a:latin typeface="黑体" panose="02010609060101010101" charset="-122"/>
                <a:ea typeface="黑体" panose="02010609060101010101" charset="-122"/>
                <a:cs typeface="黑体" panose="02010609060101010101" charset="-122"/>
              </a:rPr>
              <a:t> </a:t>
            </a:r>
            <a:r>
              <a:rPr lang="zh-CN" altLang="en-US" b="1">
                <a:latin typeface="黑体" panose="02010609060101010101" charset="-122"/>
                <a:ea typeface="黑体" panose="02010609060101010101" charset="-122"/>
                <a:cs typeface="黑体" panose="02010609060101010101" charset="-122"/>
              </a:rPr>
              <a:t>概念与基础</a:t>
            </a:r>
            <a:br>
              <a:rPr lang="zh-CN" altLang="en-US" sz="4800" b="1">
                <a:latin typeface="黑体" panose="02010609060101010101" charset="-122"/>
                <a:ea typeface="黑体" panose="02010609060101010101" charset="-122"/>
                <a:cs typeface="黑体" panose="02010609060101010101" charset="-122"/>
              </a:rPr>
            </a:br>
            <a:br>
              <a:rPr lang="zh-CN" altLang="en-US" sz="4800" b="1">
                <a:latin typeface="黑体" panose="02010609060101010101" charset="-122"/>
                <a:ea typeface="黑体" panose="02010609060101010101" charset="-122"/>
                <a:cs typeface="黑体" panose="02010609060101010101" charset="-122"/>
              </a:rPr>
            </a:br>
            <a:r>
              <a:rPr lang="zh-CN" altLang="en-US" sz="4800">
                <a:latin typeface="黑体" panose="02010609060101010101" charset="-122"/>
                <a:ea typeface="黑体" panose="02010609060101010101" charset="-122"/>
                <a:cs typeface="黑体" panose="02010609060101010101" charset="-122"/>
              </a:rPr>
              <a:t>第一节 </a:t>
            </a:r>
            <a:r>
              <a:rPr lang="zh-CN" altLang="en-US" sz="4800" dirty="0" smtClean="0">
                <a:solidFill>
                  <a:schemeClr val="tx2"/>
                </a:solidFill>
                <a:latin typeface="黑体" panose="02010609060101010101" charset="-122"/>
                <a:ea typeface="黑体" panose="02010609060101010101" charset="-122"/>
                <a:sym typeface="+mn-ea"/>
              </a:rPr>
              <a:t>酒店</a:t>
            </a:r>
            <a:r>
              <a:rPr lang="zh-CN" altLang="en-US" sz="4800" dirty="0" smtClean="0">
                <a:solidFill>
                  <a:schemeClr val="tx2"/>
                </a:solidFill>
                <a:latin typeface="黑体" panose="02010609060101010101" charset="-122"/>
                <a:ea typeface="黑体" panose="02010609060101010101" charset="-122"/>
                <a:sym typeface="+mn-ea"/>
              </a:rPr>
              <a:t>概</a:t>
            </a:r>
            <a:r>
              <a:rPr lang="zh-CN" altLang="en-US" sz="4800" dirty="0" smtClean="0">
                <a:solidFill>
                  <a:schemeClr val="tx2"/>
                </a:solidFill>
                <a:latin typeface="黑体" panose="02010609060101010101" charset="-122"/>
                <a:ea typeface="黑体" panose="02010609060101010101" charset="-122"/>
                <a:sym typeface="+mn-ea"/>
              </a:rPr>
              <a:t>设计述</a:t>
            </a:r>
            <a:endParaRPr lang="zh-CN" altLang="en-US" sz="4800" dirty="0" smtClean="0">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u=2889190532,2391390776&amp;fm=26&amp;gp=0.jpg"/>
          <p:cNvPicPr>
            <a:picLocks noGrp="1" noChangeAspect="1"/>
          </p:cNvPicPr>
          <p:nvPr>
            <p:ph type="pic" sz="quarter" idx="22"/>
          </p:nvPr>
        </p:nvPicPr>
        <p:blipFill>
          <a:blip r:embed="rId1"/>
          <a:srcRect t="2570" b="2570"/>
          <a:stretch>
            <a:fillRect/>
          </a:stretch>
        </p:blipFill>
        <p:spPr>
          <a:xfrm>
            <a:off x="6842760" y="2021840"/>
            <a:ext cx="5349240" cy="3379470"/>
          </a:xfrm>
        </p:spPr>
      </p:pic>
      <p:sp>
        <p:nvSpPr>
          <p:cNvPr id="4" name="TextBox 3"/>
          <p:cNvSpPr txBox="1"/>
          <p:nvPr/>
        </p:nvSpPr>
        <p:spPr>
          <a:xfrm>
            <a:off x="732790" y="720725"/>
            <a:ext cx="5928995" cy="5375910"/>
          </a:xfrm>
          <a:prstGeom prst="rect">
            <a:avLst/>
          </a:prstGeom>
          <a:noFill/>
        </p:spPr>
        <p:txBody>
          <a:bodyPr wrap="square" rtlCol="0">
            <a:noAutofit/>
          </a:bodyPr>
          <a:lstStyle/>
          <a:p>
            <a:pPr>
              <a:lnSpc>
                <a:spcPct val="150000"/>
              </a:lnSpc>
            </a:pPr>
            <a:r>
              <a:rPr lang="en-US" altLang="zh-CN" sz="3600" dirty="0" smtClean="0">
                <a:latin typeface="黑体" panose="02010609060101010101" charset="-122"/>
                <a:ea typeface="黑体" panose="02010609060101010101" charset="-122"/>
              </a:rPr>
              <a:t>7</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公寓式酒店：</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公寓式酒店是一种提供酒店式管理服务的公寓，集住宅、酒店多功能于一体。</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这种套房的显著特点在于，其一，它类似于公寓，有居家的格局和良好的居住功能，有厅、卧室、厨房和卫生间；其二，它配有全套家具与家电，能够为客人提供酒店的专业服务，如室内打扫、床单更换及一些商务服务等等。 </a:t>
            </a:r>
            <a:br>
              <a:rPr lang="en-US" altLang="zh-CN" dirty="0" smtClean="0">
                <a:solidFill>
                  <a:schemeClr val="tx2"/>
                </a:solidFill>
                <a:latin typeface="黑体" panose="02010609060101010101" charset="-122"/>
                <a:ea typeface="黑体" panose="02010609060101010101" charset="-122"/>
              </a:rPr>
            </a:br>
            <a:endParaRPr lang="en-US" altLang="zh-CN" dirty="0" smtClean="0">
              <a:solidFill>
                <a:schemeClr val="tx2"/>
              </a:solidFill>
              <a:latin typeface="黑体" panose="02010609060101010101" charset="-122"/>
              <a:ea typeface="黑体" panose="02010609060101010101" charset="-122"/>
            </a:endParaRPr>
          </a:p>
          <a:p>
            <a:endParaRPr lang="en-US" altLang="zh-CN"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32520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有内部悬挑楼梯的亲子客房</a:t>
            </a:r>
            <a:endParaRPr lang="zh-CN" altLang="en-US">
              <a:latin typeface="黑体" panose="02010609060101010101" charset="-122"/>
              <a:ea typeface="黑体" panose="02010609060101010101" charset="-122"/>
              <a:sym typeface="+mn-ea"/>
            </a:endParaRPr>
          </a:p>
        </p:txBody>
      </p:sp>
      <p:pic>
        <p:nvPicPr>
          <p:cNvPr id="135" name="图片 25" descr="070-woodsy-whispers-residence-in-maer-shan-village-china-by-shulin-architectural-design"/>
          <p:cNvPicPr>
            <a:picLocks noChangeAspect="1"/>
          </p:cNvPicPr>
          <p:nvPr/>
        </p:nvPicPr>
        <p:blipFill>
          <a:blip r:embed="rId1"/>
          <a:stretch>
            <a:fillRect/>
          </a:stretch>
        </p:blipFill>
        <p:spPr>
          <a:xfrm>
            <a:off x="2509520" y="1009015"/>
            <a:ext cx="7163435" cy="5117465"/>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63671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透过木结构和天井看到整个通透的大套房空间</a:t>
            </a:r>
            <a:endParaRPr lang="zh-CN" altLang="en-US">
              <a:latin typeface="黑体" panose="02010609060101010101" charset="-122"/>
              <a:ea typeface="黑体" panose="02010609060101010101" charset="-122"/>
              <a:sym typeface="+mn-ea"/>
            </a:endParaRPr>
          </a:p>
        </p:txBody>
      </p:sp>
      <p:pic>
        <p:nvPicPr>
          <p:cNvPr id="140" name="图片 30" descr="059-woodsy-whispers-residence-in-maer-shan-village-china-by-shulin-architectural-design"/>
          <p:cNvPicPr>
            <a:picLocks noChangeAspect="1"/>
          </p:cNvPicPr>
          <p:nvPr/>
        </p:nvPicPr>
        <p:blipFill>
          <a:blip r:embed="rId1"/>
          <a:stretch>
            <a:fillRect/>
          </a:stretch>
        </p:blipFill>
        <p:spPr>
          <a:xfrm>
            <a:off x="2383790" y="1174750"/>
            <a:ext cx="7456170" cy="4977130"/>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662" y="5998811"/>
            <a:ext cx="5078677" cy="368300"/>
          </a:xfrm>
          <a:prstGeom prst="rect">
            <a:avLst/>
          </a:prstGeom>
          <a:noFill/>
          <a:ln w="9525">
            <a:noFill/>
          </a:ln>
        </p:spPr>
        <p:txBody>
          <a:bodyPr>
            <a:spAutoFit/>
          </a:bodyPr>
          <a:p>
            <a:pPr algn="ctr"/>
            <a:r>
              <a:rPr lang="zh-CN" altLang="en-US">
                <a:latin typeface="黑体" panose="02010609060101010101" charset="-122"/>
                <a:ea typeface="黑体" panose="02010609060101010101" charset="-122"/>
                <a:sym typeface="+mn-ea"/>
              </a:rPr>
              <a:t>顶层木结构走廊空间</a:t>
            </a:r>
            <a:endParaRPr lang="zh-CN" altLang="en-US">
              <a:latin typeface="黑体" panose="02010609060101010101" charset="-122"/>
              <a:ea typeface="黑体" panose="02010609060101010101" charset="-122"/>
              <a:sym typeface="+mn-ea"/>
            </a:endParaRPr>
          </a:p>
        </p:txBody>
      </p:sp>
      <p:pic>
        <p:nvPicPr>
          <p:cNvPr id="20" name="图片 20" descr="图3-91顶层木结构走廊空间"/>
          <p:cNvPicPr>
            <a:picLocks noChangeAspect="1"/>
          </p:cNvPicPr>
          <p:nvPr/>
        </p:nvPicPr>
        <p:blipFill>
          <a:blip r:embed="rId1"/>
          <a:stretch>
            <a:fillRect/>
          </a:stretch>
        </p:blipFill>
        <p:spPr>
          <a:xfrm>
            <a:off x="352425" y="1697990"/>
            <a:ext cx="11531600" cy="4023360"/>
          </a:xfrm>
          <a:prstGeom prst="rect">
            <a:avLst/>
          </a:prstGeom>
        </p:spPr>
      </p:pic>
      <p:sp>
        <p:nvSpPr>
          <p:cNvPr id="2" name="文本框 1"/>
          <p:cNvSpPr txBox="1"/>
          <p:nvPr>
            <p:custDataLst>
              <p:tags r:id="rId2"/>
            </p:custDataLst>
          </p:nvPr>
        </p:nvSpPr>
        <p:spPr>
          <a:xfrm>
            <a:off x="352425" y="248920"/>
            <a:ext cx="7167880" cy="645160"/>
          </a:xfrm>
          <a:prstGeom prst="rect">
            <a:avLst/>
          </a:prstGeom>
          <a:noFill/>
          <a:ln w="9525">
            <a:noFill/>
          </a:ln>
        </p:spPr>
        <p:txBody>
          <a:bodyPr wrap="square">
            <a:spAutoFit/>
          </a:bodyPr>
          <a:p>
            <a:pPr indent="0"/>
            <a:r>
              <a:rPr lang="zh-CN" altLang="en-US" sz="3600">
                <a:solidFill>
                  <a:schemeClr val="tx2"/>
                </a:solidFill>
                <a:latin typeface="黑体" panose="02010609060101010101" charset="-122"/>
                <a:ea typeface="黑体" panose="02010609060101010101" charset="-122"/>
                <a:cs typeface="黑体" panose="02010609060101010101" charset="-122"/>
                <a:sym typeface="+mn-ea"/>
              </a:rPr>
              <a:t>二、马儿山村·林语山房民宿酒店</a:t>
            </a:r>
            <a:endParaRPr lang="zh-CN" altLang="en-US" sz="3600">
              <a:solidFill>
                <a:schemeClr val="tx2"/>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85210" y="2674620"/>
            <a:ext cx="5022215" cy="1014730"/>
          </a:xfrm>
          <a:prstGeom prst="rect">
            <a:avLst/>
          </a:prstGeom>
          <a:noFill/>
        </p:spPr>
        <p:txBody>
          <a:bodyPr wrap="square" rtlCol="0">
            <a:spAutoFit/>
          </a:bodyPr>
          <a:p>
            <a:r>
              <a:rPr lang="zh-CN" altLang="en-US" sz="6000">
                <a:latin typeface="黑体" panose="02010609060101010101" charset="-122"/>
                <a:ea typeface="黑体" panose="02010609060101010101" charset="-122"/>
              </a:rPr>
              <a:t>感</a:t>
            </a:r>
            <a:r>
              <a:rPr lang="en-US" altLang="zh-CN" sz="6000">
                <a:latin typeface="黑体" panose="02010609060101010101" charset="-122"/>
                <a:ea typeface="黑体" panose="02010609060101010101" charset="-122"/>
              </a:rPr>
              <a:t> </a:t>
            </a:r>
            <a:r>
              <a:rPr lang="zh-CN" altLang="en-US" sz="6000">
                <a:latin typeface="黑体" panose="02010609060101010101" charset="-122"/>
                <a:ea typeface="黑体" panose="02010609060101010101" charset="-122"/>
              </a:rPr>
              <a:t>谢</a:t>
            </a:r>
            <a:r>
              <a:rPr lang="en-US" altLang="zh-CN" sz="6000">
                <a:latin typeface="黑体" panose="02010609060101010101" charset="-122"/>
                <a:ea typeface="黑体" panose="02010609060101010101" charset="-122"/>
              </a:rPr>
              <a:t> </a:t>
            </a:r>
            <a:r>
              <a:rPr lang="zh-CN" altLang="en-US" sz="6000">
                <a:latin typeface="黑体" panose="02010609060101010101" charset="-122"/>
                <a:ea typeface="黑体" panose="02010609060101010101" charset="-122"/>
              </a:rPr>
              <a:t>观</a:t>
            </a:r>
            <a:r>
              <a:rPr lang="en-US" altLang="zh-CN" sz="6000">
                <a:latin typeface="黑体" panose="02010609060101010101" charset="-122"/>
                <a:ea typeface="黑体" panose="02010609060101010101" charset="-122"/>
              </a:rPr>
              <a:t> </a:t>
            </a:r>
            <a:r>
              <a:rPr lang="zh-CN" altLang="en-US" sz="6000">
                <a:latin typeface="黑体" panose="02010609060101010101" charset="-122"/>
                <a:ea typeface="黑体" panose="02010609060101010101" charset="-122"/>
              </a:rPr>
              <a:t>看！</a:t>
            </a:r>
            <a:endParaRPr lang="zh-CN" altLang="en-US" sz="600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6dda144ad3459827e54765f3e0bfbabc9ef8423.jpeg"/>
          <p:cNvPicPr>
            <a:picLocks noChangeAspect="1"/>
          </p:cNvPicPr>
          <p:nvPr/>
        </p:nvPicPr>
        <p:blipFill>
          <a:blip r:embed="rId1"/>
          <a:srcRect b="6287"/>
          <a:stretch>
            <a:fillRect/>
          </a:stretch>
        </p:blipFill>
        <p:spPr>
          <a:xfrm>
            <a:off x="7032625" y="1900555"/>
            <a:ext cx="5159375" cy="3278505"/>
          </a:xfrm>
          <a:prstGeom prst="rect">
            <a:avLst/>
          </a:prstGeom>
        </p:spPr>
      </p:pic>
      <p:sp>
        <p:nvSpPr>
          <p:cNvPr id="5" name="矩形 4"/>
          <p:cNvSpPr/>
          <p:nvPr/>
        </p:nvSpPr>
        <p:spPr>
          <a:xfrm>
            <a:off x="643255" y="741680"/>
            <a:ext cx="6162675" cy="4855845"/>
          </a:xfrm>
          <a:prstGeom prst="rect">
            <a:avLst/>
          </a:prstGeom>
        </p:spPr>
        <p:txBody>
          <a:bodyPr wrap="square">
            <a:noAutofit/>
          </a:bodyPr>
          <a:lstStyle/>
          <a:p>
            <a:pPr>
              <a:lnSpc>
                <a:spcPct val="150000"/>
              </a:lnSpc>
            </a:pPr>
            <a:r>
              <a:rPr lang="en-US" altLang="zh-CN" sz="3600" dirty="0" smtClean="0">
                <a:latin typeface="黑体" panose="02010609060101010101" charset="-122"/>
                <a:ea typeface="黑体" panose="02010609060101010101" charset="-122"/>
              </a:rPr>
              <a:t>8</a:t>
            </a:r>
            <a:r>
              <a:rPr lang="zh-CN" altLang="en-US" sz="3600" dirty="0" smtClean="0">
                <a:latin typeface="黑体" panose="02010609060101010101" charset="-122"/>
                <a:ea typeface="黑体" panose="02010609060101010101" charset="-122"/>
              </a:rPr>
              <a:t>、</a:t>
            </a:r>
            <a:r>
              <a:rPr lang="zh-CN" altLang="en-US" sz="3600" dirty="0" smtClean="0">
                <a:solidFill>
                  <a:schemeClr val="tx2"/>
                </a:solidFill>
                <a:latin typeface="黑体" panose="02010609060101010101" charset="-122"/>
                <a:ea typeface="黑体" panose="02010609060101010101" charset="-122"/>
              </a:rPr>
              <a:t>民宿：</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民宿是指利用自家住宅空闲房间，结合当地人文、自然景观、生态、环境资源及农林渔牧生产活动，以家庭副业方式经营，提供旅客乡野生活之住宿处所。民宿</a:t>
            </a:r>
            <a:r>
              <a:rPr lang="zh-CN" altLang="en-US" sz="2400" baseline="300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 不同于传统的饭店旅馆，也许没有高级奢华的设施，但它能让人体验当地风情、感受民宿主人的热情与服务、并体验有别于以往的生活。</a:t>
            </a:r>
            <a:endParaRPr lang="zh-CN" altLang="en-US" sz="2400"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文本框 2"/>
          <p:cNvSpPr txBox="1">
            <a:spLocks noChangeArrowheads="1"/>
          </p:cNvSpPr>
          <p:nvPr/>
        </p:nvSpPr>
        <p:spPr bwMode="auto">
          <a:xfrm>
            <a:off x="650240" y="560705"/>
            <a:ext cx="2381885" cy="643890"/>
          </a:xfrm>
          <a:prstGeom prst="rect">
            <a:avLst/>
          </a:prstGeom>
          <a:noFill/>
          <a:ln w="9525">
            <a:noFill/>
            <a:miter lim="800000"/>
          </a:ln>
        </p:spPr>
        <p:txBody>
          <a:bodyPr wrap="square" lIns="91421" tIns="45711" rIns="91421" bIns="45711">
            <a:spAutoFit/>
          </a:bodyPr>
          <a:lstStyle/>
          <a:p>
            <a:r>
              <a:rPr lang="zh-CN" altLang="en-US" sz="3600">
                <a:latin typeface="黑体" panose="02010609060101010101" charset="-122"/>
                <a:ea typeface="黑体" panose="02010609060101010101" charset="-122"/>
              </a:rPr>
              <a:t>意义</a:t>
            </a:r>
            <a:endParaRPr lang="zh-CN" altLang="en-US" sz="3600">
              <a:latin typeface="黑体" panose="02010609060101010101" charset="-122"/>
              <a:ea typeface="黑体" panose="02010609060101010101" charset="-122"/>
            </a:endParaRPr>
          </a:p>
        </p:txBody>
      </p:sp>
      <p:sp>
        <p:nvSpPr>
          <p:cNvPr id="5128" name="文本框 8"/>
          <p:cNvSpPr txBox="1">
            <a:spLocks noChangeArrowheads="1"/>
          </p:cNvSpPr>
          <p:nvPr/>
        </p:nvSpPr>
        <p:spPr bwMode="auto">
          <a:xfrm>
            <a:off x="650240" y="1204595"/>
            <a:ext cx="10672445" cy="1475105"/>
          </a:xfrm>
          <a:prstGeom prst="rect">
            <a:avLst/>
          </a:prstGeom>
          <a:noFill/>
          <a:ln w="9525">
            <a:noFill/>
            <a:miter lim="800000"/>
          </a:ln>
        </p:spPr>
        <p:txBody>
          <a:bodyPr wrap="square" lIns="91421" tIns="45711" rIns="91421" bIns="45711">
            <a:spAutoFit/>
          </a:bodyPr>
          <a:lstStyle/>
          <a:p>
            <a:pPr marL="571500" indent="-571500">
              <a:lnSpc>
                <a:spcPct val="150000"/>
              </a:lnSpc>
              <a:buFont typeface="Arial" panose="020B0604020202090204" pitchFamily="34" charset="0"/>
              <a:buChar char="•"/>
            </a:pPr>
            <a:r>
              <a:rPr lang="zh-CN" altLang="en-US" sz="2000" dirty="0">
                <a:solidFill>
                  <a:schemeClr val="tx1"/>
                </a:solidFill>
                <a:latin typeface="黑体" panose="02010609060101010101" charset="-122"/>
                <a:ea typeface="黑体" panose="02010609060101010101" charset="-122"/>
                <a:cs typeface="Microsoft Himalaya" panose="01010100010101010101" pitchFamily="2" charset="0"/>
              </a:rPr>
              <a:t>随着交通的发展和自驾车的普及、自驾游、深度游、自由游、体验游逐渐成为流行和风尚，民宿是以知识经济为基础，以自然生态环境为依托的创意生活品类，迎合了游客自由体验的需求，民宿设计价值也随之体现。</a:t>
            </a:r>
            <a:endParaRPr lang="zh-CN" altLang="en-US" sz="2000" dirty="0">
              <a:solidFill>
                <a:schemeClr val="tx1"/>
              </a:solidFill>
              <a:latin typeface="黑体" panose="02010609060101010101" charset="-122"/>
              <a:ea typeface="黑体" panose="02010609060101010101" charset="-122"/>
              <a:cs typeface="Microsoft Himalaya" panose="01010100010101010101" pitchFamily="2" charset="0"/>
            </a:endParaRPr>
          </a:p>
        </p:txBody>
      </p:sp>
      <p:sp>
        <p:nvSpPr>
          <p:cNvPr id="5129" name="文本框 15"/>
          <p:cNvSpPr txBox="1">
            <a:spLocks noChangeArrowheads="1"/>
          </p:cNvSpPr>
          <p:nvPr/>
        </p:nvSpPr>
        <p:spPr bwMode="auto">
          <a:xfrm>
            <a:off x="650240" y="2997200"/>
            <a:ext cx="8859520" cy="397510"/>
          </a:xfrm>
          <a:prstGeom prst="rect">
            <a:avLst/>
          </a:prstGeom>
          <a:noFill/>
          <a:ln w="9525">
            <a:noFill/>
            <a:miter lim="800000"/>
          </a:ln>
        </p:spPr>
        <p:txBody>
          <a:bodyPr wrap="square" lIns="91421" tIns="45711" rIns="91421" bIns="45711">
            <a:spAutoFit/>
          </a:bodyPr>
          <a:lstStyle/>
          <a:p>
            <a:pPr marL="571500" indent="-571500">
              <a:buFont typeface="Arial" panose="020B0604020202090204" pitchFamily="34" charset="0"/>
              <a:buChar char="•"/>
            </a:pPr>
            <a:r>
              <a:rPr lang="zh-CN" altLang="en-US" sz="2000" dirty="0">
                <a:solidFill>
                  <a:schemeClr val="tx1"/>
                </a:solidFill>
                <a:latin typeface="黑体" panose="02010609060101010101" charset="-122"/>
                <a:ea typeface="黑体" panose="02010609060101010101" charset="-122"/>
              </a:rPr>
              <a:t>增加农民收入，带动整体产业链。</a:t>
            </a:r>
            <a:endParaRPr lang="zh-CN" altLang="en-US" sz="2000" dirty="0">
              <a:solidFill>
                <a:schemeClr val="tx1"/>
              </a:solidFill>
              <a:latin typeface="黑体" panose="02010609060101010101" charset="-122"/>
              <a:ea typeface="黑体" panose="02010609060101010101" charset="-122"/>
            </a:endParaRPr>
          </a:p>
        </p:txBody>
      </p:sp>
      <p:sp>
        <p:nvSpPr>
          <p:cNvPr id="5130" name="文本框 17"/>
          <p:cNvSpPr txBox="1">
            <a:spLocks noChangeArrowheads="1"/>
          </p:cNvSpPr>
          <p:nvPr/>
        </p:nvSpPr>
        <p:spPr bwMode="auto">
          <a:xfrm>
            <a:off x="648970" y="3731260"/>
            <a:ext cx="10673715" cy="1013460"/>
          </a:xfrm>
          <a:prstGeom prst="rect">
            <a:avLst/>
          </a:prstGeom>
          <a:noFill/>
          <a:ln w="9525">
            <a:noFill/>
            <a:miter lim="800000"/>
          </a:ln>
        </p:spPr>
        <p:txBody>
          <a:bodyPr wrap="square" lIns="91421" tIns="45711" rIns="91421" bIns="45711">
            <a:spAutoFit/>
          </a:bodyPr>
          <a:lstStyle/>
          <a:p>
            <a:pPr marL="571500" indent="-571500">
              <a:lnSpc>
                <a:spcPct val="150000"/>
              </a:lnSpc>
              <a:buFont typeface="Arial" panose="020B0604020202090204" pitchFamily="34" charset="0"/>
              <a:buChar char="•"/>
            </a:pPr>
            <a:r>
              <a:rPr lang="zh-CN" altLang="en-US" sz="2000" dirty="0">
                <a:solidFill>
                  <a:schemeClr val="tx1"/>
                </a:solidFill>
                <a:latin typeface="黑体" panose="02010609060101010101" charset="-122"/>
                <a:ea typeface="黑体" panose="02010609060101010101" charset="-122"/>
              </a:rPr>
              <a:t>民宿发展有利于发掘和保护当地人文历史、自然生态，用现代的文化创意手段来延续传承当地文化民俗，通过民宿设计，重塑乡村的魅力和提升乡村的文化竞争力。</a:t>
            </a:r>
            <a:endParaRPr lang="zh-CN" altLang="en-US" sz="2000" dirty="0">
              <a:solidFill>
                <a:schemeClr val="tx1"/>
              </a:solidFill>
              <a:latin typeface="黑体" panose="02010609060101010101" charset="-122"/>
              <a:ea typeface="黑体" panose="02010609060101010101" charset="-122"/>
            </a:endParaRPr>
          </a:p>
        </p:txBody>
      </p:sp>
      <p:sp>
        <p:nvSpPr>
          <p:cNvPr id="5131" name="文本框 5"/>
          <p:cNvSpPr txBox="1">
            <a:spLocks noChangeArrowheads="1"/>
          </p:cNvSpPr>
          <p:nvPr/>
        </p:nvSpPr>
        <p:spPr bwMode="auto">
          <a:xfrm>
            <a:off x="649605" y="5187315"/>
            <a:ext cx="10673080" cy="1013460"/>
          </a:xfrm>
          <a:prstGeom prst="rect">
            <a:avLst/>
          </a:prstGeom>
          <a:noFill/>
          <a:ln w="9525">
            <a:noFill/>
            <a:miter lim="800000"/>
          </a:ln>
        </p:spPr>
        <p:txBody>
          <a:bodyPr wrap="square" lIns="91421" tIns="45711" rIns="91421" bIns="45711">
            <a:spAutoFit/>
          </a:bodyPr>
          <a:lstStyle/>
          <a:p>
            <a:pPr marL="571500" indent="-571500">
              <a:lnSpc>
                <a:spcPct val="150000"/>
              </a:lnSpc>
              <a:buFont typeface="Arial" panose="020B0604020202090204" pitchFamily="34" charset="0"/>
              <a:buChar char="•"/>
            </a:pPr>
            <a:r>
              <a:rPr lang="zh-CN" altLang="en-US" sz="2000" dirty="0">
                <a:solidFill>
                  <a:schemeClr val="tx1"/>
                </a:solidFill>
                <a:latin typeface="黑体" panose="02010609060101010101" charset="-122"/>
                <a:ea typeface="黑体" panose="02010609060101010101" charset="-122"/>
              </a:rPr>
              <a:t>民宿设计是携带现代城市文明基因向农村地区延伸的桥梁,符合现代人的兴趣、梦想、生活理念和审美需求，促进农民素质的提高，农民生活方式的改变，农村社会价值观的</a:t>
            </a:r>
            <a:r>
              <a:rPr lang="zh-CN" altLang="en-US" sz="2000" dirty="0" smtClean="0">
                <a:solidFill>
                  <a:schemeClr val="tx1"/>
                </a:solidFill>
                <a:latin typeface="黑体" panose="02010609060101010101" charset="-122"/>
                <a:ea typeface="黑体" panose="02010609060101010101" charset="-122"/>
              </a:rPr>
              <a:t>提升。</a:t>
            </a:r>
            <a:endParaRPr lang="zh-CN" altLang="en-US" sz="2000" dirty="0" smtClean="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框 1"/>
          <p:cNvSpPr txBox="1">
            <a:spLocks noChangeArrowheads="1"/>
          </p:cNvSpPr>
          <p:nvPr/>
        </p:nvSpPr>
        <p:spPr bwMode="auto">
          <a:xfrm>
            <a:off x="549910" y="401955"/>
            <a:ext cx="3112770" cy="1259205"/>
          </a:xfrm>
          <a:prstGeom prst="rect">
            <a:avLst/>
          </a:prstGeom>
          <a:noFill/>
          <a:ln w="9525">
            <a:noFill/>
            <a:miter lim="800000"/>
          </a:ln>
        </p:spPr>
        <p:txBody>
          <a:bodyPr wrap="square" lIns="91421" tIns="45711" rIns="91421" bIns="45711">
            <a:spAutoFit/>
          </a:bodyPr>
          <a:lstStyle/>
          <a:p>
            <a:r>
              <a:rPr lang="zh-CN" altLang="en-US" sz="3600" dirty="0">
                <a:solidFill>
                  <a:schemeClr val="tx1"/>
                </a:solidFill>
                <a:latin typeface="黑体" panose="02010609060101010101" charset="-122"/>
                <a:ea typeface="黑体" panose="02010609060101010101" charset="-122"/>
                <a:sym typeface="微软雅黑" charset="-122"/>
              </a:rPr>
              <a:t>发展现状</a:t>
            </a:r>
            <a:endParaRPr lang="zh-CN" altLang="en-US" sz="3600" dirty="0">
              <a:solidFill>
                <a:schemeClr val="tx1"/>
              </a:solidFill>
              <a:latin typeface="黑体" panose="02010609060101010101" charset="-122"/>
              <a:ea typeface="黑体" panose="02010609060101010101" charset="-122"/>
              <a:sym typeface="微软雅黑" charset="-122"/>
            </a:endParaRPr>
          </a:p>
          <a:p>
            <a:endParaRPr lang="zh-CN" altLang="en-US" sz="2000" dirty="0">
              <a:solidFill>
                <a:srgbClr val="767171"/>
              </a:solidFill>
              <a:latin typeface="黑体" panose="02010609060101010101" charset="-122"/>
              <a:ea typeface="黑体" panose="02010609060101010101" charset="-122"/>
              <a:sym typeface="微软雅黑" charset="-122"/>
            </a:endParaRPr>
          </a:p>
          <a:p>
            <a:endParaRPr lang="zh-CN" altLang="en-US" sz="2000" dirty="0">
              <a:solidFill>
                <a:srgbClr val="767171"/>
              </a:solidFill>
              <a:latin typeface="黑体" panose="02010609060101010101" charset="-122"/>
              <a:ea typeface="黑体" panose="02010609060101010101" charset="-122"/>
              <a:sym typeface="微软雅黑" charset="-122"/>
            </a:endParaRPr>
          </a:p>
        </p:txBody>
      </p:sp>
      <p:sp>
        <p:nvSpPr>
          <p:cNvPr id="7" name="椭圆 6"/>
          <p:cNvSpPr/>
          <p:nvPr/>
        </p:nvSpPr>
        <p:spPr>
          <a:xfrm>
            <a:off x="549133" y="3506788"/>
            <a:ext cx="163470"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8" name="椭圆 7"/>
          <p:cNvSpPr/>
          <p:nvPr/>
        </p:nvSpPr>
        <p:spPr>
          <a:xfrm>
            <a:off x="839570"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9" name="椭圆 8"/>
          <p:cNvSpPr/>
          <p:nvPr/>
        </p:nvSpPr>
        <p:spPr>
          <a:xfrm>
            <a:off x="1152226" y="3506788"/>
            <a:ext cx="163470"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0" name="椭圆 9"/>
          <p:cNvSpPr/>
          <p:nvPr/>
        </p:nvSpPr>
        <p:spPr>
          <a:xfrm>
            <a:off x="1449011"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1" name="椭圆 10"/>
          <p:cNvSpPr/>
          <p:nvPr/>
        </p:nvSpPr>
        <p:spPr>
          <a:xfrm>
            <a:off x="1750558"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5" name="椭圆 14"/>
          <p:cNvSpPr/>
          <p:nvPr/>
        </p:nvSpPr>
        <p:spPr>
          <a:xfrm>
            <a:off x="2063214" y="3506788"/>
            <a:ext cx="163470"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6" name="椭圆 15"/>
          <p:cNvSpPr/>
          <p:nvPr/>
        </p:nvSpPr>
        <p:spPr>
          <a:xfrm>
            <a:off x="2402850" y="3506788"/>
            <a:ext cx="163470"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8" name="椭圆 17"/>
          <p:cNvSpPr/>
          <p:nvPr/>
        </p:nvSpPr>
        <p:spPr>
          <a:xfrm>
            <a:off x="2744073"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19" name="椭圆 18"/>
          <p:cNvSpPr/>
          <p:nvPr/>
        </p:nvSpPr>
        <p:spPr>
          <a:xfrm>
            <a:off x="3071014"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20" name="椭圆 19"/>
          <p:cNvSpPr/>
          <p:nvPr/>
        </p:nvSpPr>
        <p:spPr>
          <a:xfrm>
            <a:off x="3410650"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21" name="椭圆 20"/>
          <p:cNvSpPr/>
          <p:nvPr/>
        </p:nvSpPr>
        <p:spPr>
          <a:xfrm>
            <a:off x="3750286"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22" name="椭圆 21"/>
          <p:cNvSpPr/>
          <p:nvPr/>
        </p:nvSpPr>
        <p:spPr>
          <a:xfrm>
            <a:off x="4089923"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23" name="椭圆 22"/>
          <p:cNvSpPr/>
          <p:nvPr/>
        </p:nvSpPr>
        <p:spPr>
          <a:xfrm>
            <a:off x="4416863" y="3506788"/>
            <a:ext cx="163471"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24" name="椭圆 23"/>
          <p:cNvSpPr/>
          <p:nvPr/>
        </p:nvSpPr>
        <p:spPr>
          <a:xfrm>
            <a:off x="4770783" y="3506788"/>
            <a:ext cx="163470" cy="15081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3" name="椭圆 52"/>
          <p:cNvSpPr/>
          <p:nvPr/>
        </p:nvSpPr>
        <p:spPr>
          <a:xfrm>
            <a:off x="5127877" y="3514726"/>
            <a:ext cx="165057"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4" name="椭圆 53"/>
          <p:cNvSpPr/>
          <p:nvPr/>
        </p:nvSpPr>
        <p:spPr>
          <a:xfrm>
            <a:off x="5418315"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5" name="椭圆 54"/>
          <p:cNvSpPr/>
          <p:nvPr/>
        </p:nvSpPr>
        <p:spPr>
          <a:xfrm>
            <a:off x="5730970" y="3514726"/>
            <a:ext cx="165057"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6" name="椭圆 55"/>
          <p:cNvSpPr/>
          <p:nvPr/>
        </p:nvSpPr>
        <p:spPr>
          <a:xfrm>
            <a:off x="6027756"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7" name="椭圆 56"/>
          <p:cNvSpPr/>
          <p:nvPr/>
        </p:nvSpPr>
        <p:spPr>
          <a:xfrm>
            <a:off x="6330890" y="351472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8" name="椭圆 57"/>
          <p:cNvSpPr/>
          <p:nvPr/>
        </p:nvSpPr>
        <p:spPr>
          <a:xfrm>
            <a:off x="6641958" y="3514726"/>
            <a:ext cx="165057"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59" name="椭圆 58"/>
          <p:cNvSpPr/>
          <p:nvPr/>
        </p:nvSpPr>
        <p:spPr>
          <a:xfrm>
            <a:off x="6983182"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0" name="椭圆 59"/>
          <p:cNvSpPr/>
          <p:nvPr/>
        </p:nvSpPr>
        <p:spPr>
          <a:xfrm>
            <a:off x="7322819"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1" name="椭圆 60"/>
          <p:cNvSpPr/>
          <p:nvPr/>
        </p:nvSpPr>
        <p:spPr>
          <a:xfrm>
            <a:off x="7649758"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2" name="椭圆 61"/>
          <p:cNvSpPr/>
          <p:nvPr/>
        </p:nvSpPr>
        <p:spPr>
          <a:xfrm>
            <a:off x="7989395" y="351472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3" name="椭圆 62"/>
          <p:cNvSpPr/>
          <p:nvPr/>
        </p:nvSpPr>
        <p:spPr>
          <a:xfrm>
            <a:off x="8330618" y="351472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4" name="椭圆 63"/>
          <p:cNvSpPr/>
          <p:nvPr/>
        </p:nvSpPr>
        <p:spPr>
          <a:xfrm>
            <a:off x="8670255" y="351472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5" name="椭圆 64"/>
          <p:cNvSpPr/>
          <p:nvPr/>
        </p:nvSpPr>
        <p:spPr>
          <a:xfrm>
            <a:off x="8997195" y="351472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6" name="椭圆 65"/>
          <p:cNvSpPr/>
          <p:nvPr/>
        </p:nvSpPr>
        <p:spPr>
          <a:xfrm>
            <a:off x="9349528" y="3514726"/>
            <a:ext cx="165057"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7" name="椭圆 66"/>
          <p:cNvSpPr/>
          <p:nvPr/>
        </p:nvSpPr>
        <p:spPr>
          <a:xfrm>
            <a:off x="9716145" y="350837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8" name="椭圆 67"/>
          <p:cNvSpPr/>
          <p:nvPr/>
        </p:nvSpPr>
        <p:spPr>
          <a:xfrm>
            <a:off x="10055782" y="3508376"/>
            <a:ext cx="163470"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9" name="椭圆 68"/>
          <p:cNvSpPr/>
          <p:nvPr/>
        </p:nvSpPr>
        <p:spPr>
          <a:xfrm>
            <a:off x="10397005" y="350837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70" name="椭圆 69"/>
          <p:cNvSpPr/>
          <p:nvPr/>
        </p:nvSpPr>
        <p:spPr>
          <a:xfrm>
            <a:off x="10723945" y="350837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71" name="椭圆 70"/>
          <p:cNvSpPr/>
          <p:nvPr/>
        </p:nvSpPr>
        <p:spPr>
          <a:xfrm>
            <a:off x="11063582" y="350837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72" name="椭圆 71"/>
          <p:cNvSpPr/>
          <p:nvPr/>
        </p:nvSpPr>
        <p:spPr>
          <a:xfrm>
            <a:off x="11403218" y="3508376"/>
            <a:ext cx="163471" cy="14922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76" name="椭圆 75"/>
          <p:cNvSpPr/>
          <p:nvPr/>
        </p:nvSpPr>
        <p:spPr>
          <a:xfrm>
            <a:off x="1093504" y="3452813"/>
            <a:ext cx="271393" cy="27146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cxnSp>
        <p:nvCxnSpPr>
          <p:cNvPr id="77" name="直接连接符 76"/>
          <p:cNvCxnSpPr>
            <a:stCxn id="76" idx="4"/>
          </p:cNvCxnSpPr>
          <p:nvPr/>
        </p:nvCxnSpPr>
        <p:spPr>
          <a:xfrm>
            <a:off x="1229993" y="3724275"/>
            <a:ext cx="0" cy="106203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圆角矩形 78"/>
          <p:cNvSpPr/>
          <p:nvPr/>
        </p:nvSpPr>
        <p:spPr>
          <a:xfrm>
            <a:off x="363444" y="4786313"/>
            <a:ext cx="1958465" cy="46196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186" name="文本框 79"/>
          <p:cNvSpPr txBox="1">
            <a:spLocks noChangeArrowheads="1"/>
          </p:cNvSpPr>
          <p:nvPr/>
        </p:nvSpPr>
        <p:spPr bwMode="auto">
          <a:xfrm>
            <a:off x="406296" y="4833938"/>
            <a:ext cx="2248901" cy="367030"/>
          </a:xfrm>
          <a:prstGeom prst="rect">
            <a:avLst/>
          </a:prstGeom>
          <a:noFill/>
          <a:ln w="9525">
            <a:noFill/>
            <a:miter lim="800000"/>
          </a:ln>
        </p:spPr>
        <p:txBody>
          <a:bodyPr lIns="91421" tIns="45711" rIns="91421" bIns="45711">
            <a:spAutoFit/>
          </a:bodyPr>
          <a:lstStyle/>
          <a:p>
            <a:r>
              <a:rPr lang="en-US" altLang="zh-CN">
                <a:solidFill>
                  <a:schemeClr val="bg1"/>
                </a:solidFill>
                <a:latin typeface="黑体" panose="02010609060101010101" charset="-122"/>
                <a:ea typeface="黑体" panose="02010609060101010101" charset="-122"/>
              </a:rPr>
              <a:t>20</a:t>
            </a:r>
            <a:r>
              <a:rPr lang="zh-CN" altLang="en-US">
                <a:solidFill>
                  <a:schemeClr val="bg1"/>
                </a:solidFill>
                <a:latin typeface="黑体" panose="02010609060101010101" charset="-122"/>
                <a:ea typeface="黑体" panose="02010609060101010101" charset="-122"/>
              </a:rPr>
              <a:t>世纪</a:t>
            </a:r>
            <a:r>
              <a:rPr lang="en-US" altLang="zh-CN">
                <a:solidFill>
                  <a:schemeClr val="bg1"/>
                </a:solidFill>
                <a:latin typeface="黑体" panose="02010609060101010101" charset="-122"/>
                <a:ea typeface="黑体" panose="02010609060101010101" charset="-122"/>
              </a:rPr>
              <a:t>80</a:t>
            </a:r>
            <a:r>
              <a:rPr lang="zh-CN" altLang="en-US">
                <a:solidFill>
                  <a:schemeClr val="bg1"/>
                </a:solidFill>
                <a:latin typeface="黑体" panose="02010609060101010101" charset="-122"/>
                <a:ea typeface="黑体" panose="02010609060101010101" charset="-122"/>
              </a:rPr>
              <a:t>年代末</a:t>
            </a:r>
            <a:endParaRPr lang="zh-CN" altLang="en-US">
              <a:solidFill>
                <a:schemeClr val="bg1"/>
              </a:solidFill>
              <a:latin typeface="黑体" panose="02010609060101010101" charset="-122"/>
              <a:ea typeface="黑体" panose="02010609060101010101" charset="-122"/>
            </a:endParaRPr>
          </a:p>
        </p:txBody>
      </p:sp>
      <p:sp>
        <p:nvSpPr>
          <p:cNvPr id="6187" name="文本框 80"/>
          <p:cNvSpPr txBox="1">
            <a:spLocks noChangeArrowheads="1"/>
          </p:cNvSpPr>
          <p:nvPr/>
        </p:nvSpPr>
        <p:spPr bwMode="auto">
          <a:xfrm>
            <a:off x="363220" y="5399405"/>
            <a:ext cx="2707640" cy="705485"/>
          </a:xfrm>
          <a:prstGeom prst="rect">
            <a:avLst/>
          </a:prstGeom>
          <a:noFill/>
          <a:ln w="9525">
            <a:noFill/>
            <a:miter lim="800000"/>
          </a:ln>
        </p:spPr>
        <p:txBody>
          <a:bodyPr wrap="square" lIns="91421" tIns="45711" rIns="91421" bIns="45711">
            <a:spAutoFit/>
          </a:bodyPr>
          <a:lstStyle/>
          <a:p>
            <a:r>
              <a:rPr lang="zh-CN" altLang="en-US" sz="2000" dirty="0">
                <a:solidFill>
                  <a:schemeClr val="tx1"/>
                </a:solidFill>
                <a:latin typeface="黑体" panose="02010609060101010101" charset="-122"/>
                <a:ea typeface="黑体" panose="02010609060101010101" charset="-122"/>
              </a:rPr>
              <a:t>开始发展，</a:t>
            </a:r>
            <a:endParaRPr lang="zh-CN" altLang="en-US" sz="2000" dirty="0">
              <a:solidFill>
                <a:schemeClr val="tx1"/>
              </a:solidFill>
              <a:latin typeface="黑体" panose="02010609060101010101" charset="-122"/>
              <a:ea typeface="黑体" panose="02010609060101010101" charset="-122"/>
            </a:endParaRPr>
          </a:p>
          <a:p>
            <a:r>
              <a:rPr lang="zh-CN" altLang="en-US" sz="2000" dirty="0">
                <a:solidFill>
                  <a:schemeClr val="tx1"/>
                </a:solidFill>
                <a:latin typeface="黑体" panose="02010609060101010101" charset="-122"/>
                <a:ea typeface="黑体" panose="02010609060101010101" charset="-122"/>
              </a:rPr>
              <a:t>由当地农民自发创办</a:t>
            </a:r>
            <a:endParaRPr lang="zh-CN" altLang="en-US" sz="2000" dirty="0">
              <a:solidFill>
                <a:schemeClr val="tx1"/>
              </a:solidFill>
              <a:latin typeface="黑体" panose="02010609060101010101" charset="-122"/>
              <a:ea typeface="黑体" panose="02010609060101010101" charset="-122"/>
            </a:endParaRPr>
          </a:p>
        </p:txBody>
      </p:sp>
      <p:sp>
        <p:nvSpPr>
          <p:cNvPr id="82" name="圆角矩形 81"/>
          <p:cNvSpPr/>
          <p:nvPr/>
        </p:nvSpPr>
        <p:spPr>
          <a:xfrm>
            <a:off x="2183832" y="1520825"/>
            <a:ext cx="1198250"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189" name="文本框 82"/>
          <p:cNvSpPr txBox="1">
            <a:spLocks noChangeArrowheads="1"/>
          </p:cNvSpPr>
          <p:nvPr/>
        </p:nvSpPr>
        <p:spPr bwMode="auto">
          <a:xfrm>
            <a:off x="2226683" y="1568450"/>
            <a:ext cx="1155399" cy="367030"/>
          </a:xfrm>
          <a:prstGeom prst="rect">
            <a:avLst/>
          </a:prstGeom>
          <a:noFill/>
          <a:ln w="9525">
            <a:noFill/>
            <a:miter lim="800000"/>
          </a:ln>
        </p:spPr>
        <p:txBody>
          <a:bodyPr lIns="91421" tIns="45711" rIns="91421" bIns="45711">
            <a:spAutoFit/>
          </a:bodyPr>
          <a:lstStyle/>
          <a:p>
            <a:r>
              <a:rPr lang="en-US" altLang="zh-CN">
                <a:solidFill>
                  <a:schemeClr val="bg1"/>
                </a:solidFill>
                <a:latin typeface="黑体" panose="02010609060101010101" charset="-122"/>
                <a:ea typeface="黑体" panose="02010609060101010101" charset="-122"/>
              </a:rPr>
              <a:t>2003</a:t>
            </a:r>
            <a:r>
              <a:rPr lang="zh-CN" altLang="en-US">
                <a:solidFill>
                  <a:schemeClr val="bg1"/>
                </a:solidFill>
                <a:latin typeface="黑体" panose="02010609060101010101" charset="-122"/>
                <a:ea typeface="黑体" panose="02010609060101010101" charset="-122"/>
              </a:rPr>
              <a:t>年</a:t>
            </a:r>
            <a:endParaRPr lang="zh-CN" altLang="en-US">
              <a:solidFill>
                <a:schemeClr val="bg1"/>
              </a:solidFill>
              <a:latin typeface="黑体" panose="02010609060101010101" charset="-122"/>
              <a:ea typeface="黑体" panose="02010609060101010101" charset="-122"/>
            </a:endParaRPr>
          </a:p>
        </p:txBody>
      </p:sp>
      <p:cxnSp>
        <p:nvCxnSpPr>
          <p:cNvPr id="84" name="直接连接符 83"/>
          <p:cNvCxnSpPr>
            <a:stCxn id="76" idx="4"/>
            <a:endCxn id="85" idx="0"/>
          </p:cNvCxnSpPr>
          <p:nvPr/>
        </p:nvCxnSpPr>
        <p:spPr>
          <a:xfrm>
            <a:off x="2485379" y="1984375"/>
            <a:ext cx="4761" cy="14747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2353650" y="3459163"/>
            <a:ext cx="271393" cy="27146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192" name="文本框 85"/>
          <p:cNvSpPr txBox="1">
            <a:spLocks noChangeArrowheads="1"/>
          </p:cNvSpPr>
          <p:nvPr/>
        </p:nvSpPr>
        <p:spPr bwMode="auto">
          <a:xfrm>
            <a:off x="2566035" y="2165350"/>
            <a:ext cx="2852420" cy="397510"/>
          </a:xfrm>
          <a:prstGeom prst="rect">
            <a:avLst/>
          </a:prstGeom>
          <a:noFill/>
          <a:ln w="9525">
            <a:noFill/>
            <a:miter lim="800000"/>
          </a:ln>
        </p:spPr>
        <p:txBody>
          <a:bodyPr wrap="square" lIns="91421" tIns="45711" rIns="91421" bIns="45711">
            <a:spAutoFit/>
          </a:bodyPr>
          <a:lstStyle/>
          <a:p>
            <a:r>
              <a:rPr lang="zh-CN" altLang="en-US" sz="2000" dirty="0">
                <a:solidFill>
                  <a:schemeClr val="tx1"/>
                </a:solidFill>
                <a:latin typeface="黑体" panose="02010609060101010101" charset="-122"/>
                <a:ea typeface="黑体" panose="02010609060101010101" charset="-122"/>
              </a:rPr>
              <a:t>家庭旅馆，概念引入</a:t>
            </a:r>
            <a:endParaRPr lang="zh-CN" altLang="en-US" sz="2000" dirty="0">
              <a:solidFill>
                <a:schemeClr val="tx1"/>
              </a:solidFill>
              <a:latin typeface="黑体" panose="02010609060101010101" charset="-122"/>
              <a:ea typeface="黑体" panose="02010609060101010101" charset="-122"/>
            </a:endParaRPr>
          </a:p>
        </p:txBody>
      </p:sp>
      <p:sp>
        <p:nvSpPr>
          <p:cNvPr id="87" name="椭圆 86"/>
          <p:cNvSpPr/>
          <p:nvPr/>
        </p:nvSpPr>
        <p:spPr>
          <a:xfrm>
            <a:off x="4718409" y="3454401"/>
            <a:ext cx="272979" cy="27146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cxnSp>
        <p:nvCxnSpPr>
          <p:cNvPr id="88" name="直接连接符 87"/>
          <p:cNvCxnSpPr>
            <a:stCxn id="87" idx="4"/>
            <a:endCxn id="85" idx="0"/>
          </p:cNvCxnSpPr>
          <p:nvPr/>
        </p:nvCxnSpPr>
        <p:spPr>
          <a:xfrm>
            <a:off x="4854899" y="3713163"/>
            <a:ext cx="0" cy="106203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圆角矩形 88"/>
          <p:cNvSpPr/>
          <p:nvPr/>
        </p:nvSpPr>
        <p:spPr>
          <a:xfrm>
            <a:off x="3988349" y="4787900"/>
            <a:ext cx="1958465"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196" name="文本框 89"/>
          <p:cNvSpPr txBox="1">
            <a:spLocks noChangeArrowheads="1"/>
          </p:cNvSpPr>
          <p:nvPr/>
        </p:nvSpPr>
        <p:spPr bwMode="auto">
          <a:xfrm>
            <a:off x="4031202" y="4835525"/>
            <a:ext cx="2248901" cy="367030"/>
          </a:xfrm>
          <a:prstGeom prst="rect">
            <a:avLst/>
          </a:prstGeom>
          <a:noFill/>
          <a:ln w="9525">
            <a:noFill/>
            <a:miter lim="800000"/>
          </a:ln>
        </p:spPr>
        <p:txBody>
          <a:bodyPr lIns="91421" tIns="45711" rIns="91421" bIns="45711">
            <a:spAutoFit/>
          </a:bodyPr>
          <a:lstStyle/>
          <a:p>
            <a:r>
              <a:rPr lang="en-US" altLang="zh-CN">
                <a:solidFill>
                  <a:schemeClr val="bg1"/>
                </a:solidFill>
                <a:latin typeface="黑体" panose="02010609060101010101" charset="-122"/>
                <a:ea typeface="黑体" panose="02010609060101010101" charset="-122"/>
              </a:rPr>
              <a:t>2010</a:t>
            </a:r>
            <a:r>
              <a:rPr lang="zh-CN" altLang="en-US">
                <a:solidFill>
                  <a:schemeClr val="bg1"/>
                </a:solidFill>
                <a:latin typeface="黑体" panose="02010609060101010101" charset="-122"/>
                <a:ea typeface="黑体" panose="02010609060101010101" charset="-122"/>
              </a:rPr>
              <a:t>年</a:t>
            </a:r>
            <a:endParaRPr lang="zh-CN" altLang="en-US">
              <a:solidFill>
                <a:schemeClr val="bg1"/>
              </a:solidFill>
              <a:latin typeface="黑体" panose="02010609060101010101" charset="-122"/>
              <a:ea typeface="黑体" panose="02010609060101010101" charset="-122"/>
            </a:endParaRPr>
          </a:p>
        </p:txBody>
      </p:sp>
      <p:sp>
        <p:nvSpPr>
          <p:cNvPr id="6197" name="文本框 90"/>
          <p:cNvSpPr txBox="1">
            <a:spLocks noChangeArrowheads="1"/>
          </p:cNvSpPr>
          <p:nvPr/>
        </p:nvSpPr>
        <p:spPr bwMode="auto">
          <a:xfrm>
            <a:off x="3987800" y="5400675"/>
            <a:ext cx="2545080" cy="705485"/>
          </a:xfrm>
          <a:prstGeom prst="rect">
            <a:avLst/>
          </a:prstGeom>
          <a:noFill/>
          <a:ln w="9525">
            <a:noFill/>
            <a:miter lim="800000"/>
          </a:ln>
        </p:spPr>
        <p:txBody>
          <a:bodyPr wrap="square" lIns="91421" tIns="45711" rIns="91421" bIns="45711">
            <a:spAutoFit/>
          </a:bodyPr>
          <a:lstStyle/>
          <a:p>
            <a:r>
              <a:rPr lang="en-US" altLang="zh-CN" sz="2000" dirty="0">
                <a:solidFill>
                  <a:schemeClr val="tx1"/>
                </a:solidFill>
                <a:latin typeface="黑体" panose="02010609060101010101" charset="-122"/>
                <a:ea typeface="黑体" panose="02010609060101010101" charset="-122"/>
              </a:rPr>
              <a:t>“</a:t>
            </a:r>
            <a:r>
              <a:rPr lang="zh-CN" altLang="en-US" sz="2000" dirty="0">
                <a:solidFill>
                  <a:schemeClr val="tx1"/>
                </a:solidFill>
                <a:latin typeface="黑体" panose="02010609060101010101" charset="-122"/>
                <a:ea typeface="黑体" panose="02010609060101010101" charset="-122"/>
              </a:rPr>
              <a:t>民宿</a:t>
            </a:r>
            <a:r>
              <a:rPr lang="en-US" altLang="zh-CN" sz="2000" dirty="0">
                <a:solidFill>
                  <a:schemeClr val="tx1"/>
                </a:solidFill>
                <a:latin typeface="黑体" panose="02010609060101010101" charset="-122"/>
                <a:ea typeface="黑体" panose="02010609060101010101" charset="-122"/>
              </a:rPr>
              <a:t>”</a:t>
            </a:r>
            <a:r>
              <a:rPr lang="zh-CN" altLang="en-US" sz="2000" dirty="0">
                <a:solidFill>
                  <a:schemeClr val="tx1"/>
                </a:solidFill>
                <a:latin typeface="黑体" panose="02010609060101010101" charset="-122"/>
                <a:ea typeface="黑体" panose="02010609060101010101" charset="-122"/>
              </a:rPr>
              <a:t>形式，</a:t>
            </a:r>
            <a:endParaRPr lang="zh-CN" altLang="en-US" sz="2000" dirty="0">
              <a:solidFill>
                <a:schemeClr val="tx1"/>
              </a:solidFill>
              <a:latin typeface="黑体" panose="02010609060101010101" charset="-122"/>
              <a:ea typeface="黑体" panose="02010609060101010101" charset="-122"/>
            </a:endParaRPr>
          </a:p>
          <a:p>
            <a:r>
              <a:rPr lang="zh-CN" altLang="en-US" sz="2000" dirty="0">
                <a:solidFill>
                  <a:schemeClr val="tx1"/>
                </a:solidFill>
                <a:latin typeface="黑体" panose="02010609060101010101" charset="-122"/>
                <a:ea typeface="黑体" panose="02010609060101010101" charset="-122"/>
              </a:rPr>
              <a:t>得到更多关注</a:t>
            </a:r>
            <a:endParaRPr lang="zh-CN" altLang="en-US" sz="2000" dirty="0">
              <a:solidFill>
                <a:schemeClr val="tx1"/>
              </a:solidFill>
              <a:latin typeface="黑体" panose="02010609060101010101" charset="-122"/>
              <a:ea typeface="黑体" panose="02010609060101010101" charset="-122"/>
            </a:endParaRPr>
          </a:p>
        </p:txBody>
      </p:sp>
      <p:sp>
        <p:nvSpPr>
          <p:cNvPr id="92" name="圆角矩形 91"/>
          <p:cNvSpPr/>
          <p:nvPr/>
        </p:nvSpPr>
        <p:spPr>
          <a:xfrm>
            <a:off x="6096000" y="1528763"/>
            <a:ext cx="1199838" cy="46196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199" name="文本框 92"/>
          <p:cNvSpPr txBox="1">
            <a:spLocks noChangeArrowheads="1"/>
          </p:cNvSpPr>
          <p:nvPr/>
        </p:nvSpPr>
        <p:spPr bwMode="auto">
          <a:xfrm>
            <a:off x="6140439" y="1576388"/>
            <a:ext cx="1155399" cy="367030"/>
          </a:xfrm>
          <a:prstGeom prst="rect">
            <a:avLst/>
          </a:prstGeom>
          <a:noFill/>
          <a:ln w="9525">
            <a:noFill/>
            <a:miter lim="800000"/>
          </a:ln>
        </p:spPr>
        <p:txBody>
          <a:bodyPr lIns="91421" tIns="45711" rIns="91421" bIns="45711">
            <a:spAutoFit/>
          </a:bodyPr>
          <a:lstStyle/>
          <a:p>
            <a:r>
              <a:rPr lang="en-US" altLang="zh-CN">
                <a:solidFill>
                  <a:schemeClr val="bg1"/>
                </a:solidFill>
                <a:latin typeface="黑体" panose="02010609060101010101" charset="-122"/>
                <a:ea typeface="黑体" panose="02010609060101010101" charset="-122"/>
              </a:rPr>
              <a:t>2015</a:t>
            </a:r>
            <a:r>
              <a:rPr lang="zh-CN" altLang="en-US">
                <a:solidFill>
                  <a:schemeClr val="bg1"/>
                </a:solidFill>
                <a:latin typeface="黑体" panose="02010609060101010101" charset="-122"/>
                <a:ea typeface="黑体" panose="02010609060101010101" charset="-122"/>
              </a:rPr>
              <a:t>年</a:t>
            </a:r>
            <a:endParaRPr lang="zh-CN" altLang="en-US">
              <a:solidFill>
                <a:schemeClr val="bg1"/>
              </a:solidFill>
              <a:latin typeface="黑体" panose="02010609060101010101" charset="-122"/>
              <a:ea typeface="黑体" panose="02010609060101010101" charset="-122"/>
            </a:endParaRPr>
          </a:p>
        </p:txBody>
      </p:sp>
      <p:cxnSp>
        <p:nvCxnSpPr>
          <p:cNvPr id="94" name="直接连接符 93"/>
          <p:cNvCxnSpPr>
            <a:stCxn id="87" idx="4"/>
            <a:endCxn id="95" idx="0"/>
          </p:cNvCxnSpPr>
          <p:nvPr/>
        </p:nvCxnSpPr>
        <p:spPr>
          <a:xfrm>
            <a:off x="6397547" y="1990725"/>
            <a:ext cx="4762" cy="14763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267406" y="3467101"/>
            <a:ext cx="271393" cy="27146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202" name="文本框 95"/>
          <p:cNvSpPr txBox="1">
            <a:spLocks noChangeArrowheads="1"/>
          </p:cNvSpPr>
          <p:nvPr/>
        </p:nvSpPr>
        <p:spPr bwMode="auto">
          <a:xfrm>
            <a:off x="6397625" y="2153285"/>
            <a:ext cx="2599690" cy="1031875"/>
          </a:xfrm>
          <a:prstGeom prst="rect">
            <a:avLst/>
          </a:prstGeom>
          <a:noFill/>
          <a:ln w="9525">
            <a:noFill/>
            <a:miter lim="800000"/>
          </a:ln>
        </p:spPr>
        <p:txBody>
          <a:bodyPr wrap="square" lIns="91421" tIns="45711" rIns="91421" bIns="45711">
            <a:noAutofit/>
          </a:bodyPr>
          <a:lstStyle/>
          <a:p>
            <a:r>
              <a:rPr lang="zh-CN" altLang="en-US" sz="2000" dirty="0">
                <a:solidFill>
                  <a:schemeClr val="tx1"/>
                </a:solidFill>
                <a:latin typeface="黑体" panose="02010609060101010101" charset="-122"/>
                <a:ea typeface="黑体" panose="02010609060101010101" charset="-122"/>
              </a:rPr>
              <a:t>我国民宿行业市场规模已达</a:t>
            </a:r>
            <a:r>
              <a:rPr lang="en-US" altLang="zh-CN" sz="2000" dirty="0">
                <a:solidFill>
                  <a:schemeClr val="tx1"/>
                </a:solidFill>
                <a:latin typeface="黑体" panose="02010609060101010101" charset="-122"/>
                <a:ea typeface="黑体" panose="02010609060101010101" charset="-122"/>
              </a:rPr>
              <a:t>200</a:t>
            </a:r>
            <a:r>
              <a:rPr lang="zh-CN" altLang="en-US" sz="2000" dirty="0">
                <a:solidFill>
                  <a:schemeClr val="tx1"/>
                </a:solidFill>
                <a:latin typeface="黑体" panose="02010609060101010101" charset="-122"/>
                <a:ea typeface="黑体" panose="02010609060101010101" charset="-122"/>
              </a:rPr>
              <a:t>亿元人民币</a:t>
            </a:r>
            <a:endParaRPr lang="zh-CN" altLang="en-US" sz="2000" dirty="0">
              <a:solidFill>
                <a:schemeClr val="tx1"/>
              </a:solidFill>
              <a:latin typeface="黑体" panose="02010609060101010101" charset="-122"/>
              <a:ea typeface="黑体" panose="02010609060101010101" charset="-122"/>
            </a:endParaRPr>
          </a:p>
        </p:txBody>
      </p:sp>
      <p:sp>
        <p:nvSpPr>
          <p:cNvPr id="97" name="椭圆 96"/>
          <p:cNvSpPr/>
          <p:nvPr/>
        </p:nvSpPr>
        <p:spPr>
          <a:xfrm>
            <a:off x="7938608" y="3460750"/>
            <a:ext cx="271392" cy="27305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cxnSp>
        <p:nvCxnSpPr>
          <p:cNvPr id="98" name="直接连接符 97"/>
          <p:cNvCxnSpPr>
            <a:stCxn id="97" idx="4"/>
            <a:endCxn id="95" idx="0"/>
          </p:cNvCxnSpPr>
          <p:nvPr/>
        </p:nvCxnSpPr>
        <p:spPr>
          <a:xfrm>
            <a:off x="8075098" y="3719513"/>
            <a:ext cx="0" cy="106203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9" name="圆角矩形 98"/>
          <p:cNvSpPr/>
          <p:nvPr/>
        </p:nvSpPr>
        <p:spPr>
          <a:xfrm>
            <a:off x="7208549" y="4794250"/>
            <a:ext cx="1958465"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206" name="文本框 99"/>
          <p:cNvSpPr txBox="1">
            <a:spLocks noChangeArrowheads="1"/>
          </p:cNvSpPr>
          <p:nvPr/>
        </p:nvSpPr>
        <p:spPr bwMode="auto">
          <a:xfrm>
            <a:off x="7251399" y="4841875"/>
            <a:ext cx="2248902" cy="367030"/>
          </a:xfrm>
          <a:prstGeom prst="rect">
            <a:avLst/>
          </a:prstGeom>
          <a:noFill/>
          <a:ln w="9525">
            <a:noFill/>
            <a:miter lim="800000"/>
          </a:ln>
        </p:spPr>
        <p:txBody>
          <a:bodyPr lIns="91421" tIns="45711" rIns="91421" bIns="45711">
            <a:spAutoFit/>
          </a:bodyPr>
          <a:lstStyle/>
          <a:p>
            <a:r>
              <a:rPr lang="en-US" altLang="zh-CN">
                <a:solidFill>
                  <a:schemeClr val="bg1"/>
                </a:solidFill>
                <a:latin typeface="黑体" panose="02010609060101010101" charset="-122"/>
                <a:ea typeface="黑体" panose="02010609060101010101" charset="-122"/>
              </a:rPr>
              <a:t>2016</a:t>
            </a:r>
            <a:r>
              <a:rPr lang="zh-CN" altLang="en-US">
                <a:solidFill>
                  <a:schemeClr val="bg1"/>
                </a:solidFill>
                <a:latin typeface="黑体" panose="02010609060101010101" charset="-122"/>
                <a:ea typeface="黑体" panose="02010609060101010101" charset="-122"/>
              </a:rPr>
              <a:t>年初</a:t>
            </a:r>
            <a:endParaRPr lang="zh-CN" altLang="en-US">
              <a:solidFill>
                <a:schemeClr val="bg1"/>
              </a:solidFill>
              <a:latin typeface="黑体" panose="02010609060101010101" charset="-122"/>
              <a:ea typeface="黑体" panose="02010609060101010101" charset="-122"/>
            </a:endParaRPr>
          </a:p>
        </p:txBody>
      </p:sp>
      <p:sp>
        <p:nvSpPr>
          <p:cNvPr id="6207" name="文本框 100"/>
          <p:cNvSpPr txBox="1">
            <a:spLocks noChangeArrowheads="1"/>
          </p:cNvSpPr>
          <p:nvPr/>
        </p:nvSpPr>
        <p:spPr bwMode="auto">
          <a:xfrm>
            <a:off x="7209155" y="5407025"/>
            <a:ext cx="4583430" cy="705485"/>
          </a:xfrm>
          <a:prstGeom prst="rect">
            <a:avLst/>
          </a:prstGeom>
          <a:noFill/>
          <a:ln w="9525">
            <a:noFill/>
            <a:miter lim="800000"/>
          </a:ln>
        </p:spPr>
        <p:txBody>
          <a:bodyPr wrap="square" lIns="91421" tIns="45711" rIns="91421" bIns="45711">
            <a:spAutoFit/>
          </a:bodyPr>
          <a:lstStyle/>
          <a:p>
            <a:r>
              <a:rPr lang="zh-CN" altLang="en-US" sz="2000" dirty="0">
                <a:solidFill>
                  <a:schemeClr val="tx1"/>
                </a:solidFill>
                <a:latin typeface="黑体" panose="02010609060101010101" charset="-122"/>
                <a:ea typeface="黑体" panose="02010609060101010101" charset="-122"/>
              </a:rPr>
              <a:t>全国农家乐已超过</a:t>
            </a:r>
            <a:r>
              <a:rPr lang="en-US" altLang="zh-CN" sz="2000" dirty="0">
                <a:solidFill>
                  <a:schemeClr val="tx1"/>
                </a:solidFill>
                <a:latin typeface="黑体" panose="02010609060101010101" charset="-122"/>
                <a:ea typeface="黑体" panose="02010609060101010101" charset="-122"/>
              </a:rPr>
              <a:t>190</a:t>
            </a:r>
            <a:r>
              <a:rPr lang="zh-CN" altLang="en-US" sz="2000" dirty="0">
                <a:solidFill>
                  <a:schemeClr val="tx1"/>
                </a:solidFill>
                <a:latin typeface="黑体" panose="02010609060101010101" charset="-122"/>
                <a:ea typeface="黑体" panose="02010609060101010101" charset="-122"/>
              </a:rPr>
              <a:t>万家，民宿超</a:t>
            </a:r>
            <a:r>
              <a:rPr lang="en-US" altLang="zh-CN" sz="2000" dirty="0">
                <a:solidFill>
                  <a:schemeClr val="tx1"/>
                </a:solidFill>
                <a:latin typeface="黑体" panose="02010609060101010101" charset="-122"/>
                <a:ea typeface="黑体" panose="02010609060101010101" charset="-122"/>
              </a:rPr>
              <a:t>4</a:t>
            </a:r>
            <a:r>
              <a:rPr lang="zh-CN" altLang="en-US" sz="2000" dirty="0">
                <a:solidFill>
                  <a:schemeClr val="tx1"/>
                </a:solidFill>
                <a:latin typeface="黑体" panose="02010609060101010101" charset="-122"/>
                <a:ea typeface="黑体" panose="02010609060101010101" charset="-122"/>
              </a:rPr>
              <a:t>万家，民宿从业人员达到近</a:t>
            </a:r>
            <a:r>
              <a:rPr lang="en-US" altLang="zh-CN" sz="2000" dirty="0">
                <a:solidFill>
                  <a:schemeClr val="tx1"/>
                </a:solidFill>
                <a:latin typeface="黑体" panose="02010609060101010101" charset="-122"/>
                <a:ea typeface="黑体" panose="02010609060101010101" charset="-122"/>
              </a:rPr>
              <a:t>100</a:t>
            </a:r>
            <a:r>
              <a:rPr lang="zh-CN" altLang="en-US" sz="2000" dirty="0">
                <a:solidFill>
                  <a:schemeClr val="tx1"/>
                </a:solidFill>
                <a:latin typeface="黑体" panose="02010609060101010101" charset="-122"/>
                <a:ea typeface="黑体" panose="02010609060101010101" charset="-122"/>
              </a:rPr>
              <a:t>万人</a:t>
            </a:r>
            <a:endParaRPr lang="zh-CN" altLang="en-US" sz="2000" dirty="0">
              <a:solidFill>
                <a:schemeClr val="tx1"/>
              </a:solidFill>
              <a:latin typeface="黑体" panose="02010609060101010101" charset="-122"/>
              <a:ea typeface="黑体" panose="02010609060101010101" charset="-122"/>
            </a:endParaRPr>
          </a:p>
        </p:txBody>
      </p:sp>
      <p:sp>
        <p:nvSpPr>
          <p:cNvPr id="102" name="圆角矩形 101"/>
          <p:cNvSpPr/>
          <p:nvPr/>
        </p:nvSpPr>
        <p:spPr>
          <a:xfrm>
            <a:off x="9476495" y="1508125"/>
            <a:ext cx="1748970" cy="46355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p>
        </p:txBody>
      </p:sp>
      <p:sp>
        <p:nvSpPr>
          <p:cNvPr id="6209" name="文本框 102"/>
          <p:cNvSpPr txBox="1">
            <a:spLocks noChangeArrowheads="1"/>
          </p:cNvSpPr>
          <p:nvPr/>
        </p:nvSpPr>
        <p:spPr bwMode="auto">
          <a:xfrm>
            <a:off x="9454276" y="1555750"/>
            <a:ext cx="2047341" cy="367030"/>
          </a:xfrm>
          <a:prstGeom prst="rect">
            <a:avLst/>
          </a:prstGeom>
          <a:noFill/>
          <a:ln w="9525">
            <a:noFill/>
            <a:miter lim="800000"/>
          </a:ln>
        </p:spPr>
        <p:txBody>
          <a:bodyPr lIns="91421" tIns="45711" rIns="91421" bIns="45711">
            <a:spAutoFit/>
          </a:bodyPr>
          <a:lstStyle/>
          <a:p>
            <a:r>
              <a:rPr lang="zh-CN" altLang="en-US" dirty="0" smtClean="0">
                <a:solidFill>
                  <a:schemeClr val="bg1"/>
                </a:solidFill>
                <a:latin typeface="黑体" panose="02010609060101010101" charset="-122"/>
                <a:ea typeface="黑体" panose="02010609060101010101" charset="-122"/>
              </a:rPr>
              <a:t>到</a:t>
            </a:r>
            <a:r>
              <a:rPr lang="en-US" altLang="zh-CN" dirty="0">
                <a:solidFill>
                  <a:schemeClr val="bg1"/>
                </a:solidFill>
                <a:latin typeface="黑体" panose="02010609060101010101" charset="-122"/>
                <a:ea typeface="黑体" panose="02010609060101010101" charset="-122"/>
              </a:rPr>
              <a:t>2020</a:t>
            </a:r>
            <a:r>
              <a:rPr lang="zh-CN" altLang="en-US" dirty="0">
                <a:solidFill>
                  <a:schemeClr val="bg1"/>
                </a:solidFill>
                <a:latin typeface="黑体" panose="02010609060101010101" charset="-122"/>
                <a:ea typeface="黑体" panose="02010609060101010101" charset="-122"/>
              </a:rPr>
              <a:t>年</a:t>
            </a:r>
            <a:endParaRPr lang="zh-CN" altLang="en-US" dirty="0">
              <a:solidFill>
                <a:schemeClr val="bg1"/>
              </a:solidFill>
              <a:latin typeface="黑体" panose="02010609060101010101" charset="-122"/>
              <a:ea typeface="黑体" panose="02010609060101010101" charset="-122"/>
            </a:endParaRPr>
          </a:p>
        </p:txBody>
      </p:sp>
      <p:cxnSp>
        <p:nvCxnSpPr>
          <p:cNvPr id="104" name="直接连接符 103"/>
          <p:cNvCxnSpPr>
            <a:stCxn id="97" idx="4"/>
            <a:endCxn id="105" idx="0"/>
          </p:cNvCxnSpPr>
          <p:nvPr/>
        </p:nvCxnSpPr>
        <p:spPr>
          <a:xfrm>
            <a:off x="9778042" y="1971675"/>
            <a:ext cx="4762" cy="14747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9646313" y="3446463"/>
            <a:ext cx="271392" cy="27146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anchor="ctr"/>
          <a:lstStyle/>
          <a:p>
            <a:pPr algn="ctr" fontAlgn="auto"/>
            <a:endParaRPr lang="zh-CN" altLang="en-US" noProof="1">
              <a:solidFill>
                <a:schemeClr val="bg1">
                  <a:lumMod val="85000"/>
                </a:schemeClr>
              </a:solidFill>
            </a:endParaRPr>
          </a:p>
        </p:txBody>
      </p:sp>
      <p:sp>
        <p:nvSpPr>
          <p:cNvPr id="6212" name="文本框 105"/>
          <p:cNvSpPr txBox="1">
            <a:spLocks noChangeArrowheads="1"/>
          </p:cNvSpPr>
          <p:nvPr/>
        </p:nvSpPr>
        <p:spPr bwMode="auto">
          <a:xfrm>
            <a:off x="9777095" y="2152650"/>
            <a:ext cx="2124075" cy="1013460"/>
          </a:xfrm>
          <a:prstGeom prst="rect">
            <a:avLst/>
          </a:prstGeom>
          <a:noFill/>
          <a:ln w="9525">
            <a:noFill/>
            <a:miter lim="800000"/>
          </a:ln>
        </p:spPr>
        <p:txBody>
          <a:bodyPr wrap="square" lIns="91421" tIns="45711" rIns="91421" bIns="45711">
            <a:spAutoFit/>
          </a:bodyPr>
          <a:lstStyle/>
          <a:p>
            <a:r>
              <a:rPr lang="zh-CN" altLang="en-US" sz="2000" dirty="0">
                <a:solidFill>
                  <a:schemeClr val="tx1"/>
                </a:solidFill>
                <a:latin typeface="黑体" panose="02010609060101010101" charset="-122"/>
                <a:ea typeface="黑体" panose="02010609060101010101" charset="-122"/>
              </a:rPr>
              <a:t>我国民宿行业收入</a:t>
            </a:r>
            <a:r>
              <a:rPr lang="zh-CN" altLang="en-US" sz="2000" dirty="0" smtClean="0">
                <a:solidFill>
                  <a:schemeClr val="tx1"/>
                </a:solidFill>
                <a:latin typeface="黑体" panose="02010609060101010101" charset="-122"/>
                <a:ea typeface="黑体" panose="02010609060101010101" charset="-122"/>
              </a:rPr>
              <a:t>达到</a:t>
            </a:r>
            <a:r>
              <a:rPr lang="en-US" altLang="zh-CN" sz="2000" dirty="0">
                <a:solidFill>
                  <a:schemeClr val="tx1"/>
                </a:solidFill>
                <a:latin typeface="黑体" panose="02010609060101010101" charset="-122"/>
                <a:ea typeface="黑体" panose="02010609060101010101" charset="-122"/>
              </a:rPr>
              <a:t>362.8</a:t>
            </a:r>
            <a:r>
              <a:rPr lang="zh-CN" altLang="en-US" sz="2000" dirty="0">
                <a:solidFill>
                  <a:schemeClr val="tx1"/>
                </a:solidFill>
                <a:latin typeface="黑体" panose="02010609060101010101" charset="-122"/>
                <a:ea typeface="黑体" panose="02010609060101010101" charset="-122"/>
              </a:rPr>
              <a:t>亿元人民币</a:t>
            </a:r>
            <a:endParaRPr lang="zh-CN" altLang="en-US" sz="2000"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524000" y="2883535"/>
            <a:ext cx="9144000" cy="916940"/>
          </a:xfrm>
        </p:spPr>
        <p:txBody>
          <a:bodyPr>
            <a:normAutofit/>
          </a:bodyPr>
          <a:p>
            <a:r>
              <a:rPr lang="zh-CN" altLang="en-US" sz="4800">
                <a:latin typeface="黑体" panose="02010609060101010101" charset="-122"/>
                <a:ea typeface="黑体" panose="02010609060101010101" charset="-122"/>
                <a:cs typeface="黑体" panose="02010609060101010101" charset="-122"/>
              </a:rPr>
              <a:t>第四节 </a:t>
            </a:r>
            <a:r>
              <a:rPr lang="zh-CN" altLang="en-US" sz="4800">
                <a:solidFill>
                  <a:schemeClr val="tx2"/>
                </a:solidFill>
                <a:latin typeface="黑体" panose="02010609060101010101" charset="-122"/>
                <a:ea typeface="黑体" panose="02010609060101010101" charset="-122"/>
                <a:sym typeface="+mn-ea"/>
              </a:rPr>
              <a:t>酒店设计的风格类型</a:t>
            </a:r>
            <a:endParaRPr lang="zh-CN" altLang="en-US" sz="4800" dirty="0" smtClean="0">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94055"/>
            <a:ext cx="10515600" cy="4351338"/>
          </a:xfrm>
        </p:spPr>
        <p:txBody>
          <a:bodyPr/>
          <a:p>
            <a:pPr marL="0" indent="0">
              <a:buNone/>
            </a:pPr>
            <a:r>
              <a:rPr lang="zh-CN" altLang="en-US" sz="4800">
                <a:latin typeface="黑体" panose="02010609060101010101" charset="-122"/>
                <a:ea typeface="黑体" panose="02010609060101010101" charset="-122"/>
              </a:rPr>
              <a:t>一、古典欧式风格</a:t>
            </a:r>
            <a:endParaRPr lang="zh-CN" altLang="en-US" sz="4800">
              <a:latin typeface="黑体" panose="02010609060101010101" charset="-122"/>
              <a:ea typeface="黑体" panose="02010609060101010101" charset="-122"/>
            </a:endParaRPr>
          </a:p>
          <a:p>
            <a:pPr marL="0" indent="0">
              <a:buNone/>
            </a:pPr>
            <a:r>
              <a:rPr lang="zh-CN" altLang="en-US" sz="3600">
                <a:latin typeface="黑体" panose="02010609060101010101" charset="-122"/>
                <a:ea typeface="黑体" panose="02010609060101010101" charset="-122"/>
              </a:rPr>
              <a:t>1、文艺复兴式</a:t>
            </a:r>
            <a:endParaRPr lang="zh-CN" altLang="en-US" sz="3600">
              <a:latin typeface="黑体" panose="02010609060101010101" charset="-122"/>
              <a:ea typeface="黑体" panose="02010609060101010101" charset="-122"/>
            </a:endParaRPr>
          </a:p>
        </p:txBody>
      </p:sp>
      <p:sp>
        <p:nvSpPr>
          <p:cNvPr id="4" name="灯片编号占位符 3"/>
          <p:cNvSpPr>
            <a:spLocks noGrp="1"/>
          </p:cNvSpPr>
          <p:nvPr>
            <p:ph type="sldNum" sz="quarter" idx="12"/>
          </p:nvPr>
        </p:nvSpPr>
        <p:spPr/>
        <p:txBody>
          <a:bodyPr/>
          <a:p>
            <a:fld id="{842D4756-E86C-4971-89B8-2778AE1A6D98}" type="slidenum">
              <a:rPr lang="zh-CN" altLang="en-US" sz="600"/>
            </a:fld>
            <a:endParaRPr lang="zh-CN" altLang="en-US" sz="600"/>
          </a:p>
        </p:txBody>
      </p:sp>
      <p:pic>
        <p:nvPicPr>
          <p:cNvPr id="17" name="图片 17" descr="1644565959(1)"/>
          <p:cNvPicPr>
            <a:picLocks noChangeAspect="1"/>
          </p:cNvPicPr>
          <p:nvPr/>
        </p:nvPicPr>
        <p:blipFill>
          <a:blip r:embed="rId1"/>
          <a:stretch>
            <a:fillRect/>
          </a:stretch>
        </p:blipFill>
        <p:spPr>
          <a:xfrm>
            <a:off x="815975" y="2430780"/>
            <a:ext cx="10537190" cy="3592830"/>
          </a:xfrm>
          <a:prstGeom prst="rect">
            <a:avLst/>
          </a:prstGeom>
        </p:spPr>
      </p:pic>
      <p:sp>
        <p:nvSpPr>
          <p:cNvPr id="6" name="文本框 5"/>
          <p:cNvSpPr txBox="1"/>
          <p:nvPr/>
        </p:nvSpPr>
        <p:spPr>
          <a:xfrm>
            <a:off x="3048000" y="6188075"/>
            <a:ext cx="6096000" cy="368300"/>
          </a:xfrm>
          <a:prstGeom prst="rect">
            <a:avLst/>
          </a:prstGeom>
          <a:noFill/>
        </p:spPr>
        <p:txBody>
          <a:bodyPr wrap="square" rtlCol="0">
            <a:spAutoFit/>
          </a:bodyPr>
          <a:p>
            <a:pPr marL="0" indent="0" algn="ctr"/>
            <a:r>
              <a:rPr lang="zh-CN">
                <a:latin typeface="黑体" panose="02010609060101010101" charset="-122"/>
                <a:ea typeface="黑体" panose="02010609060101010101" charset="-122"/>
                <a:cs typeface="宋体" pitchFamily="2" charset="-122"/>
                <a:sym typeface="+mn-ea"/>
              </a:rPr>
              <a:t>古希腊三大经典柱式</a:t>
            </a:r>
            <a:endParaRPr lang="zh-CN">
              <a:latin typeface="黑体" panose="02010609060101010101" charset="-122"/>
              <a:ea typeface="黑体" panose="02010609060101010101" charset="-122"/>
              <a:cs typeface="宋体"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15645"/>
            <a:ext cx="10515600" cy="5461635"/>
          </a:xfrm>
        </p:spPr>
        <p:txBody>
          <a:bodyPr/>
          <a:p>
            <a:pPr marL="0" indent="0">
              <a:buNone/>
            </a:pPr>
            <a:r>
              <a:rPr lang="zh-CN" altLang="en-US" sz="3600">
                <a:latin typeface="黑体" panose="02010609060101010101" charset="-122"/>
                <a:ea typeface="黑体" panose="02010609060101010101" charset="-122"/>
              </a:rPr>
              <a:t>2、巴洛克式</a:t>
            </a:r>
            <a:endParaRPr lang="zh-CN" altLang="en-US" sz="3600">
              <a:latin typeface="黑体" panose="02010609060101010101" charset="-122"/>
              <a:ea typeface="黑体" panose="02010609060101010101" charset="-122"/>
            </a:endParaRPr>
          </a:p>
        </p:txBody>
      </p:sp>
      <p:sp>
        <p:nvSpPr>
          <p:cNvPr id="4" name="灯片编号占位符 3"/>
          <p:cNvSpPr>
            <a:spLocks noGrp="1"/>
          </p:cNvSpPr>
          <p:nvPr>
            <p:ph type="sldNum" sz="quarter" idx="12"/>
          </p:nvPr>
        </p:nvSpPr>
        <p:spPr>
          <a:xfrm>
            <a:off x="8610600" y="6624320"/>
            <a:ext cx="2743200" cy="365125"/>
          </a:xfrm>
        </p:spPr>
        <p:txBody>
          <a:bodyPr/>
          <a:p>
            <a:fld id="{842D4756-E86C-4971-89B8-2778AE1A6D98}" type="slidenum">
              <a:rPr lang="zh-CN" altLang="en-US" sz="600"/>
            </a:fld>
            <a:endParaRPr lang="zh-CN" altLang="en-US" sz="600"/>
          </a:p>
        </p:txBody>
      </p:sp>
      <p:pic>
        <p:nvPicPr>
          <p:cNvPr id="22" name="图片 22" descr="1644566657(1)"/>
          <p:cNvPicPr>
            <a:picLocks noChangeAspect="1"/>
          </p:cNvPicPr>
          <p:nvPr/>
        </p:nvPicPr>
        <p:blipFill>
          <a:blip r:embed="rId1"/>
          <a:stretch>
            <a:fillRect/>
          </a:stretch>
        </p:blipFill>
        <p:spPr>
          <a:xfrm>
            <a:off x="755650" y="2051050"/>
            <a:ext cx="5240655" cy="2945765"/>
          </a:xfrm>
          <a:prstGeom prst="rect">
            <a:avLst/>
          </a:prstGeom>
        </p:spPr>
      </p:pic>
      <p:sp>
        <p:nvSpPr>
          <p:cNvPr id="100" name="文本框 99"/>
          <p:cNvSpPr txBox="1"/>
          <p:nvPr/>
        </p:nvSpPr>
        <p:spPr>
          <a:xfrm>
            <a:off x="7473315" y="5344795"/>
            <a:ext cx="2930525" cy="368300"/>
          </a:xfrm>
          <a:prstGeom prst="rect">
            <a:avLst/>
          </a:prstGeom>
          <a:noFill/>
          <a:ln w="9525">
            <a:noFill/>
          </a:ln>
        </p:spPr>
        <p:txBody>
          <a:bodyPr wrap="square">
            <a:spAutoFit/>
          </a:bodyPr>
          <a:p>
            <a:pPr indent="0"/>
            <a:r>
              <a:rPr lang="zh-CN" b="0">
                <a:latin typeface="黑体" panose="02010609060101010101" charset="-122"/>
                <a:ea typeface="黑体" panose="02010609060101010101" charset="-122"/>
                <a:cs typeface="宋体" pitchFamily="2" charset="-122"/>
              </a:rPr>
              <a:t>巴洛克风格的酒店宴会厅</a:t>
            </a:r>
            <a:endParaRPr lang="zh-CN" altLang="en-US" b="0">
              <a:latin typeface="黑体" panose="02010609060101010101" charset="-122"/>
              <a:ea typeface="黑体" panose="02010609060101010101" charset="-122"/>
              <a:cs typeface="宋体" pitchFamily="2" charset="-122"/>
            </a:endParaRPr>
          </a:p>
        </p:txBody>
      </p:sp>
      <p:pic>
        <p:nvPicPr>
          <p:cNvPr id="11" name="图片 11" descr="图4-1-3维也纳帝国酒店入口"/>
          <p:cNvPicPr>
            <a:picLocks noChangeAspect="1"/>
          </p:cNvPicPr>
          <p:nvPr/>
        </p:nvPicPr>
        <p:blipFill>
          <a:blip r:embed="rId2"/>
          <a:stretch>
            <a:fillRect/>
          </a:stretch>
        </p:blipFill>
        <p:spPr>
          <a:xfrm>
            <a:off x="5996305" y="2051050"/>
            <a:ext cx="5885180" cy="2945130"/>
          </a:xfrm>
          <a:prstGeom prst="rect">
            <a:avLst/>
          </a:prstGeom>
        </p:spPr>
      </p:pic>
      <p:sp>
        <p:nvSpPr>
          <p:cNvPr id="5" name="文本框 4"/>
          <p:cNvSpPr txBox="1"/>
          <p:nvPr/>
        </p:nvSpPr>
        <p:spPr>
          <a:xfrm>
            <a:off x="2106295" y="5344795"/>
            <a:ext cx="2540000" cy="368300"/>
          </a:xfrm>
          <a:prstGeom prst="rect">
            <a:avLst/>
          </a:prstGeom>
          <a:noFill/>
          <a:ln w="9525">
            <a:noFill/>
          </a:ln>
        </p:spPr>
        <p:txBody>
          <a:bodyPr>
            <a:spAutoFit/>
          </a:bodyPr>
          <a:p>
            <a:pPr marL="0" indent="0" algn="l"/>
            <a:r>
              <a:rPr lang="zh-CN" b="0">
                <a:latin typeface="黑体" panose="02010609060101010101" charset="-122"/>
                <a:ea typeface="黑体" panose="02010609060101010101" charset="-122"/>
                <a:cs typeface="宋体" pitchFamily="2" charset="-122"/>
              </a:rPr>
              <a:t>维也纳帝国酒店入口</a:t>
            </a:r>
            <a:endParaRPr lang="zh-CN" altLang="en-US" b="0">
              <a:latin typeface="黑体" panose="02010609060101010101" charset="-122"/>
              <a:ea typeface="黑体" panose="02010609060101010101" charset="-122"/>
              <a:cs typeface="宋体"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14375"/>
            <a:ext cx="10515600" cy="864235"/>
          </a:xfrm>
        </p:spPr>
        <p:txBody>
          <a:bodyPr/>
          <a:p>
            <a:pPr marL="0" indent="0">
              <a:buNone/>
            </a:pPr>
            <a:r>
              <a:rPr lang="zh-CN" altLang="en-US" sz="3600">
                <a:latin typeface="黑体" panose="02010609060101010101" charset="-122"/>
                <a:ea typeface="黑体" panose="02010609060101010101" charset="-122"/>
              </a:rPr>
              <a:t>3、洛可可式</a:t>
            </a:r>
            <a:endParaRPr lang="zh-CN" altLang="en-US" sz="3600">
              <a:latin typeface="黑体" panose="02010609060101010101" charset="-122"/>
              <a:ea typeface="黑体" panose="02010609060101010101" charset="-122"/>
            </a:endParaRPr>
          </a:p>
        </p:txBody>
      </p:sp>
      <p:sp>
        <p:nvSpPr>
          <p:cNvPr id="4" name="灯片编号占位符 3"/>
          <p:cNvSpPr>
            <a:spLocks noGrp="1"/>
          </p:cNvSpPr>
          <p:nvPr>
            <p:ph type="sldNum" sz="quarter" idx="12"/>
          </p:nvPr>
        </p:nvSpPr>
        <p:spPr/>
        <p:txBody>
          <a:bodyPr/>
          <a:p>
            <a:fld id="{842D4756-E86C-4971-89B8-2778AE1A6D98}" type="slidenum">
              <a:rPr lang="zh-CN" altLang="en-US" sz="600"/>
            </a:fld>
            <a:endParaRPr lang="zh-CN" altLang="en-US" sz="600"/>
          </a:p>
        </p:txBody>
      </p:sp>
      <p:pic>
        <p:nvPicPr>
          <p:cNvPr id="16" name="图片 16" descr="图4-1-5洛可可风格的酒店一角"/>
          <p:cNvPicPr>
            <a:picLocks noChangeAspect="1"/>
          </p:cNvPicPr>
          <p:nvPr/>
        </p:nvPicPr>
        <p:blipFill>
          <a:blip r:embed="rId1"/>
          <a:stretch>
            <a:fillRect/>
          </a:stretch>
        </p:blipFill>
        <p:spPr>
          <a:xfrm>
            <a:off x="1480820" y="1734185"/>
            <a:ext cx="9230995" cy="46221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2940" y="503555"/>
            <a:ext cx="10513060" cy="647700"/>
          </a:xfrm>
        </p:spPr>
        <p:txBody>
          <a:bodyPr/>
          <a:p>
            <a:pPr marL="0" indent="0">
              <a:buNone/>
            </a:pPr>
            <a:r>
              <a:rPr lang="zh-CN" altLang="en-US" sz="3600">
                <a:latin typeface="黑体" panose="02010609060101010101" charset="-122"/>
                <a:ea typeface="黑体" panose="02010609060101010101" charset="-122"/>
              </a:rPr>
              <a:t>4、新古典风格</a:t>
            </a:r>
            <a:endParaRPr lang="zh-CN" altLang="en-US" sz="3600">
              <a:latin typeface="黑体" panose="02010609060101010101" charset="-122"/>
              <a:ea typeface="黑体" panose="02010609060101010101" charset="-122"/>
            </a:endParaRPr>
          </a:p>
        </p:txBody>
      </p:sp>
      <p:pic>
        <p:nvPicPr>
          <p:cNvPr id="21" name="图片 21" descr="图4-1-6美国纽约半岛酒店（Peninsula Hotel New York）"/>
          <p:cNvPicPr>
            <a:picLocks noChangeAspect="1"/>
          </p:cNvPicPr>
          <p:nvPr/>
        </p:nvPicPr>
        <p:blipFill>
          <a:blip r:embed="rId1"/>
          <a:stretch>
            <a:fillRect/>
          </a:stretch>
        </p:blipFill>
        <p:spPr>
          <a:xfrm>
            <a:off x="4064000" y="1282065"/>
            <a:ext cx="4267200" cy="4928235"/>
          </a:xfrm>
          <a:prstGeom prst="rect">
            <a:avLst/>
          </a:prstGeom>
        </p:spPr>
      </p:pic>
      <p:sp>
        <p:nvSpPr>
          <p:cNvPr id="100" name="文本框 99"/>
          <p:cNvSpPr txBox="1"/>
          <p:nvPr/>
        </p:nvSpPr>
        <p:spPr>
          <a:xfrm>
            <a:off x="4927283" y="6341110"/>
            <a:ext cx="2540000" cy="368300"/>
          </a:xfrm>
          <a:prstGeom prst="rect">
            <a:avLst/>
          </a:prstGeom>
          <a:noFill/>
          <a:ln w="9525">
            <a:noFill/>
          </a:ln>
        </p:spPr>
        <p:txBody>
          <a:bodyPr>
            <a:spAutoFit/>
          </a:bodyPr>
          <a:p>
            <a:pPr marL="0" indent="0" algn="ctr"/>
            <a:r>
              <a:rPr lang="zh-CN" b="0">
                <a:latin typeface="黑体" panose="02010609060101010101" charset="-122"/>
                <a:ea typeface="黑体" panose="02010609060101010101" charset="-122"/>
                <a:cs typeface="宋体" pitchFamily="2" charset="-122"/>
              </a:rPr>
              <a:t>美国纽约半岛酒店</a:t>
            </a:r>
            <a:endParaRPr lang="zh-CN" altLang="en-US" b="0">
              <a:latin typeface="黑体" panose="02010609060101010101" charset="-122"/>
              <a:ea typeface="黑体" panose="02010609060101010101" charset="-122"/>
              <a:cs typeface="宋体"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9270" y="436880"/>
            <a:ext cx="10515600" cy="822960"/>
          </a:xfrm>
        </p:spPr>
        <p:txBody>
          <a:bodyPr/>
          <a:p>
            <a:pPr marL="0" indent="0">
              <a:buNone/>
            </a:pPr>
            <a:r>
              <a:rPr lang="zh-CN" altLang="en-US" sz="4800">
                <a:latin typeface="黑体" panose="02010609060101010101" charset="-122"/>
                <a:ea typeface="黑体" panose="02010609060101010101" charset="-122"/>
              </a:rPr>
              <a:t>二、现代欧式风格</a:t>
            </a:r>
            <a:endParaRPr lang="zh-CN" altLang="en-US" sz="4800">
              <a:latin typeface="黑体" panose="02010609060101010101" charset="-122"/>
              <a:ea typeface="黑体" panose="02010609060101010101" charset="-122"/>
            </a:endParaRPr>
          </a:p>
        </p:txBody>
      </p:sp>
      <p:pic>
        <p:nvPicPr>
          <p:cNvPr id="44" name="图片 44" descr="1644574048(1)"/>
          <p:cNvPicPr>
            <a:picLocks noChangeAspect="1"/>
          </p:cNvPicPr>
          <p:nvPr/>
        </p:nvPicPr>
        <p:blipFill>
          <a:blip r:embed="rId1"/>
          <a:stretch>
            <a:fillRect/>
          </a:stretch>
        </p:blipFill>
        <p:spPr>
          <a:xfrm>
            <a:off x="2051685" y="1259840"/>
            <a:ext cx="8089265" cy="4757420"/>
          </a:xfrm>
          <a:prstGeom prst="rect">
            <a:avLst/>
          </a:prstGeom>
        </p:spPr>
      </p:pic>
      <p:sp>
        <p:nvSpPr>
          <p:cNvPr id="100" name="文本框 99"/>
          <p:cNvSpPr txBox="1"/>
          <p:nvPr/>
        </p:nvSpPr>
        <p:spPr>
          <a:xfrm>
            <a:off x="3359150" y="6121400"/>
            <a:ext cx="4815205" cy="403225"/>
          </a:xfrm>
          <a:prstGeom prst="rect">
            <a:avLst/>
          </a:prstGeom>
          <a:noFill/>
          <a:ln w="9525">
            <a:noFill/>
          </a:ln>
        </p:spPr>
        <p:txBody>
          <a:bodyPr>
            <a:noAutofit/>
          </a:bodyPr>
          <a:p>
            <a:pPr marL="0" indent="1733550" algn="l"/>
            <a:r>
              <a:rPr lang="zh-CN" b="0">
                <a:latin typeface="黑体" panose="02010609060101010101" charset="-122"/>
                <a:ea typeface="黑体" panose="02010609060101010101" charset="-122"/>
                <a:cs typeface="宋体" pitchFamily="2" charset="-122"/>
              </a:rPr>
              <a:t>现代欧式酒店大堂</a:t>
            </a:r>
            <a:endParaRPr lang="zh-CN" altLang="en-US" b="0">
              <a:latin typeface="黑体" panose="02010609060101010101" charset="-122"/>
              <a:ea typeface="黑体" panose="02010609060101010101" charset="-122"/>
              <a:cs typeface="宋体"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5b8fcb3d7b42b.jpg"/>
          <p:cNvPicPr>
            <a:picLocks noGrp="1" noChangeAspect="1"/>
          </p:cNvPicPr>
          <p:nvPr>
            <p:ph type="pic" sz="quarter" idx="22"/>
          </p:nvPr>
        </p:nvPicPr>
        <p:blipFill>
          <a:blip r:embed="rId1"/>
          <a:srcRect t="5347" r="15398" b="5347"/>
          <a:stretch>
            <a:fillRect/>
          </a:stretch>
        </p:blipFill>
        <p:spPr>
          <a:xfrm>
            <a:off x="7000240" y="1848485"/>
            <a:ext cx="5191760" cy="3877945"/>
          </a:xfrm>
        </p:spPr>
      </p:pic>
      <p:sp>
        <p:nvSpPr>
          <p:cNvPr id="4" name="TextBox 3"/>
          <p:cNvSpPr txBox="1"/>
          <p:nvPr/>
        </p:nvSpPr>
        <p:spPr>
          <a:xfrm>
            <a:off x="542290" y="645160"/>
            <a:ext cx="6070600" cy="6285230"/>
          </a:xfrm>
          <a:prstGeom prst="rect">
            <a:avLst/>
          </a:prstGeom>
          <a:noFill/>
        </p:spPr>
        <p:txBody>
          <a:bodyPr wrap="square" rtlCol="0">
            <a:noAutofit/>
          </a:bodyPr>
          <a:lstStyle/>
          <a:p>
            <a:pPr>
              <a:lnSpc>
                <a:spcPct val="150000"/>
              </a:lnSpc>
            </a:pPr>
            <a:r>
              <a:rPr lang="zh-CN" altLang="en-US" sz="4800" dirty="0" smtClean="0">
                <a:solidFill>
                  <a:schemeClr val="tx2"/>
                </a:solidFill>
                <a:latin typeface="黑体" panose="02010609060101010101" charset="-122"/>
                <a:ea typeface="黑体" panose="02010609060101010101" charset="-122"/>
              </a:rPr>
              <a:t>一</a:t>
            </a:r>
            <a:r>
              <a:rPr lang="en-US" altLang="zh-CN" sz="4800" dirty="0" smtClean="0">
                <a:solidFill>
                  <a:schemeClr val="tx2"/>
                </a:solidFill>
                <a:latin typeface="黑体" panose="02010609060101010101" charset="-122"/>
                <a:ea typeface="黑体" panose="02010609060101010101" charset="-122"/>
              </a:rPr>
              <a:t> </a:t>
            </a:r>
            <a:r>
              <a:rPr lang="zh-CN" altLang="en-US" sz="4800" dirty="0" smtClean="0">
                <a:solidFill>
                  <a:schemeClr val="tx2"/>
                </a:solidFill>
                <a:latin typeface="黑体" panose="02010609060101010101" charset="-122"/>
                <a:ea typeface="黑体" panose="02010609060101010101" charset="-122"/>
              </a:rPr>
              <a:t>、酒店的概念</a:t>
            </a:r>
            <a:endParaRPr lang="en-US" altLang="zh-CN" sz="4800" dirty="0" smtClean="0">
              <a:solidFill>
                <a:schemeClr val="tx2"/>
              </a:solidFill>
              <a:latin typeface="黑体" panose="02010609060101010101" charset="-122"/>
              <a:ea typeface="黑体" panose="02010609060101010101" charset="-122"/>
            </a:endParaRPr>
          </a:p>
          <a:p>
            <a:pPr>
              <a:lnSpc>
                <a:spcPct val="150000"/>
              </a:lnSpc>
            </a:pP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能够以夜为时间单位，向旅游客人提供配有餐饮及相关服务的住宿设施，按不同习惯也被称为宾馆、酒店、旅馆、旅社、客舍、度假村、中心等。</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HOTEL</a:t>
            </a:r>
            <a:r>
              <a:rPr lang="zh-CN" altLang="en-US" sz="2400" dirty="0" smtClean="0">
                <a:solidFill>
                  <a:schemeClr val="tx2"/>
                </a:solidFill>
                <a:latin typeface="黑体" panose="02010609060101010101" charset="-122"/>
                <a:ea typeface="黑体" panose="02010609060101010101" charset="-122"/>
              </a:rPr>
              <a:t>源于拉丁语，意为承蒙接待，引申为旅人提供休息的招待处。</a:t>
            </a:r>
            <a:endParaRPr lang="en-US" altLang="zh-CN" sz="2400" dirty="0" smtClean="0">
              <a:solidFill>
                <a:schemeClr val="tx2"/>
              </a:solidFill>
              <a:latin typeface="黑体" panose="02010609060101010101" charset="-122"/>
              <a:ea typeface="黑体" panose="02010609060101010101" charset="-122"/>
            </a:endParaRPr>
          </a:p>
          <a:p>
            <a:endParaRPr lang="en-US" altLang="zh-CN" dirty="0" smtClean="0">
              <a:latin typeface="黑体" panose="02010609060101010101" charset="-122"/>
              <a:ea typeface="黑体" panose="02010609060101010101" charset="-122"/>
            </a:endParaRPr>
          </a:p>
          <a:p>
            <a:endParaRPr lang="en-US" altLang="zh-CN"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105535"/>
            <a:ext cx="10515600" cy="5071745"/>
          </a:xfrm>
        </p:spPr>
        <p:txBody>
          <a:bodyPr/>
          <a:p>
            <a:pPr marL="0" indent="0">
              <a:buNone/>
            </a:pPr>
            <a:r>
              <a:rPr lang="zh-CN" altLang="en-US" sz="4800">
                <a:latin typeface="黑体" panose="02010609060101010101" charset="-122"/>
                <a:ea typeface="黑体" panose="02010609060101010101" charset="-122"/>
              </a:rPr>
              <a:t>三、中式传统风格</a:t>
            </a:r>
            <a:endParaRPr lang="zh-CN" altLang="en-US" sz="4800">
              <a:latin typeface="黑体" panose="02010609060101010101" charset="-122"/>
              <a:ea typeface="黑体" panose="02010609060101010101" charset="-122"/>
            </a:endParaRPr>
          </a:p>
        </p:txBody>
      </p:sp>
      <p:pic>
        <p:nvPicPr>
          <p:cNvPr id="12" name="图片 11" descr="图1-25乌镇枕河传统中式特色度假酒店.jpg"/>
          <p:cNvPicPr>
            <a:picLocks noChangeAspect="1"/>
          </p:cNvPicPr>
          <p:nvPr/>
        </p:nvPicPr>
        <p:blipFill>
          <a:blip r:embed="rId1"/>
          <a:stretch>
            <a:fillRect/>
          </a:stretch>
        </p:blipFill>
        <p:spPr>
          <a:xfrm>
            <a:off x="1448753" y="2375853"/>
            <a:ext cx="9859328" cy="3275013"/>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50035" y="740728"/>
            <a:ext cx="10512862" cy="4351338"/>
          </a:xfrm>
        </p:spPr>
        <p:txBody>
          <a:bodyPr/>
          <a:p>
            <a:pPr marL="0" indent="0">
              <a:buNone/>
            </a:pPr>
            <a:r>
              <a:rPr lang="zh-CN" altLang="en-US" sz="4800">
                <a:latin typeface="黑体" panose="02010609060101010101" charset="-122"/>
                <a:ea typeface="黑体" panose="02010609060101010101" charset="-122"/>
              </a:rPr>
              <a:t>四、新中式风格</a:t>
            </a:r>
            <a:endParaRPr lang="zh-CN" altLang="en-US" sz="4800">
              <a:latin typeface="黑体" panose="02010609060101010101" charset="-122"/>
              <a:ea typeface="黑体" panose="02010609060101010101" charset="-122"/>
            </a:endParaRPr>
          </a:p>
        </p:txBody>
      </p:sp>
      <p:pic>
        <p:nvPicPr>
          <p:cNvPr id="5" name="图片 3" descr="1644655716(1)"/>
          <p:cNvPicPr>
            <a:picLocks noChangeAspect="1"/>
          </p:cNvPicPr>
          <p:nvPr/>
        </p:nvPicPr>
        <p:blipFill>
          <a:blip r:embed="rId1"/>
          <a:stretch>
            <a:fillRect/>
          </a:stretch>
        </p:blipFill>
        <p:spPr>
          <a:xfrm>
            <a:off x="2761615" y="1494155"/>
            <a:ext cx="6668770" cy="46678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9570" y="639763"/>
            <a:ext cx="10512862" cy="4351338"/>
          </a:xfrm>
        </p:spPr>
        <p:txBody>
          <a:bodyPr/>
          <a:p>
            <a:pPr marL="0" indent="0">
              <a:buNone/>
            </a:pPr>
            <a:r>
              <a:rPr lang="zh-CN" altLang="en-US" sz="4800">
                <a:latin typeface="黑体" panose="02010609060101010101" charset="-122"/>
                <a:ea typeface="黑体" panose="02010609060101010101" charset="-122"/>
              </a:rPr>
              <a:t>五、日式风格</a:t>
            </a: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p:txBody>
      </p:sp>
      <p:pic>
        <p:nvPicPr>
          <p:cNvPr id="28" name="图片 2" descr="IMG_256"/>
          <p:cNvPicPr>
            <a:picLocks noChangeAspect="1"/>
          </p:cNvPicPr>
          <p:nvPr/>
        </p:nvPicPr>
        <p:blipFill>
          <a:blip r:embed="rId1"/>
          <a:stretch>
            <a:fillRect/>
          </a:stretch>
        </p:blipFill>
        <p:spPr>
          <a:xfrm>
            <a:off x="3114040" y="1445260"/>
            <a:ext cx="5963920" cy="515810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9887" y="920750"/>
            <a:ext cx="10512862" cy="4351338"/>
          </a:xfrm>
        </p:spPr>
        <p:txBody>
          <a:bodyPr/>
          <a:p>
            <a:pPr marL="0" indent="0">
              <a:buNone/>
            </a:pPr>
            <a:r>
              <a:rPr lang="zh-CN" altLang="en-US" sz="4800">
                <a:latin typeface="黑体" panose="02010609060101010101" charset="-122"/>
                <a:ea typeface="黑体" panose="02010609060101010101" charset="-122"/>
              </a:rPr>
              <a:t>六、现代主义风格</a:t>
            </a:r>
            <a:endParaRPr lang="zh-CN" altLang="en-US" sz="4800">
              <a:latin typeface="黑体" panose="02010609060101010101" charset="-122"/>
              <a:ea typeface="黑体" panose="02010609060101010101" charset="-122"/>
            </a:endParaRPr>
          </a:p>
        </p:txBody>
      </p:sp>
      <p:pic>
        <p:nvPicPr>
          <p:cNvPr id="35" name="图片 1" descr="IMG_256"/>
          <p:cNvPicPr>
            <a:picLocks noChangeAspect="1"/>
          </p:cNvPicPr>
          <p:nvPr/>
        </p:nvPicPr>
        <p:blipFill>
          <a:blip r:embed="rId1"/>
          <a:stretch>
            <a:fillRect/>
          </a:stretch>
        </p:blipFill>
        <p:spPr>
          <a:xfrm>
            <a:off x="2929890" y="2120900"/>
            <a:ext cx="6347460" cy="42354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a:latin typeface="黑体" panose="02010609060101010101" charset="-122"/>
                <a:ea typeface="黑体" panose="02010609060101010101" charset="-122"/>
              </a:rPr>
              <a:t>七、简约风格</a:t>
            </a:r>
            <a:endParaRPr lang="zh-CN" altLang="en-US" sz="4800">
              <a:latin typeface="黑体" panose="02010609060101010101" charset="-122"/>
              <a:ea typeface="黑体" panose="02010609060101010101" charset="-122"/>
            </a:endParaRPr>
          </a:p>
        </p:txBody>
      </p:sp>
      <p:pic>
        <p:nvPicPr>
          <p:cNvPr id="100" name="图片 99"/>
          <p:cNvPicPr/>
          <p:nvPr/>
        </p:nvPicPr>
        <p:blipFill>
          <a:blip r:embed="rId1"/>
          <a:stretch>
            <a:fillRect/>
          </a:stretch>
        </p:blipFill>
        <p:spPr>
          <a:xfrm>
            <a:off x="581343" y="1825625"/>
            <a:ext cx="5253038" cy="3612198"/>
          </a:xfrm>
          <a:prstGeom prst="rect">
            <a:avLst/>
          </a:prstGeom>
          <a:noFill/>
          <a:ln w="9525">
            <a:noFill/>
          </a:ln>
        </p:spPr>
      </p:pic>
      <p:sp>
        <p:nvSpPr>
          <p:cNvPr id="101" name="文本框 100"/>
          <p:cNvSpPr txBox="1"/>
          <p:nvPr/>
        </p:nvSpPr>
        <p:spPr>
          <a:xfrm>
            <a:off x="1576705" y="5571808"/>
            <a:ext cx="2540000" cy="368300"/>
          </a:xfrm>
          <a:prstGeom prst="rect">
            <a:avLst/>
          </a:prstGeom>
          <a:noFill/>
          <a:ln w="9525">
            <a:noFill/>
          </a:ln>
        </p:spPr>
        <p:txBody>
          <a:bodyPr>
            <a:spAutoFit/>
          </a:bodyPr>
          <a:p>
            <a:pPr indent="266700" algn="ctr"/>
            <a:r>
              <a:rPr lang="zh-CN" b="0">
                <a:latin typeface="黑体" panose="02010609060101010101" charset="-122"/>
                <a:ea typeface="黑体" panose="02010609060101010101" charset="-122"/>
                <a:cs typeface="宋体" pitchFamily="2" charset="-122"/>
              </a:rPr>
              <a:t>方塘酒店外观</a:t>
            </a:r>
            <a:endParaRPr lang="zh-CN" altLang="en-US" b="0">
              <a:latin typeface="黑体" panose="02010609060101010101" charset="-122"/>
              <a:ea typeface="黑体" panose="02010609060101010101" charset="-122"/>
              <a:cs typeface="宋体" pitchFamily="2" charset="-122"/>
            </a:endParaRPr>
          </a:p>
        </p:txBody>
      </p:sp>
      <p:pic>
        <p:nvPicPr>
          <p:cNvPr id="5" name="图片 4"/>
          <p:cNvPicPr/>
          <p:nvPr/>
        </p:nvPicPr>
        <p:blipFill>
          <a:blip r:embed="rId2"/>
          <a:stretch>
            <a:fillRect/>
          </a:stretch>
        </p:blipFill>
        <p:spPr>
          <a:xfrm>
            <a:off x="5983923" y="1825625"/>
            <a:ext cx="5462588" cy="3612198"/>
          </a:xfrm>
          <a:prstGeom prst="rect">
            <a:avLst/>
          </a:prstGeom>
          <a:noFill/>
          <a:ln w="9525">
            <a:noFill/>
          </a:ln>
        </p:spPr>
      </p:pic>
      <p:sp>
        <p:nvSpPr>
          <p:cNvPr id="102" name="文本框 101"/>
          <p:cNvSpPr txBox="1"/>
          <p:nvPr/>
        </p:nvSpPr>
        <p:spPr>
          <a:xfrm>
            <a:off x="7867015" y="5572760"/>
            <a:ext cx="1656080" cy="367030"/>
          </a:xfrm>
          <a:prstGeom prst="rect">
            <a:avLst/>
          </a:prstGeom>
          <a:noFill/>
          <a:ln w="9525">
            <a:noFill/>
          </a:ln>
        </p:spPr>
        <p:txBody>
          <a:bodyPr>
            <a:noAutofit/>
          </a:bodyPr>
          <a:p>
            <a:pPr marL="0" indent="266700" algn="ctr">
              <a:buClrTx/>
              <a:buSzTx/>
              <a:buFontTx/>
            </a:pPr>
            <a:r>
              <a:rPr lang="zh-CN" sz="1800" b="0">
                <a:latin typeface="黑体" panose="02010609060101010101" charset="-122"/>
                <a:ea typeface="黑体" panose="02010609060101010101" charset="-122"/>
                <a:cs typeface="宋体" pitchFamily="2" charset="-122"/>
              </a:rPr>
              <a:t>酒店前台</a:t>
            </a:r>
            <a:endParaRPr lang="zh-CN" sz="1800" b="0">
              <a:latin typeface="黑体" panose="02010609060101010101" charset="-122"/>
              <a:ea typeface="黑体" panose="02010609060101010101" charset="-122"/>
              <a:cs typeface="宋体"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a:solidFill>
                  <a:schemeClr val="tx2"/>
                </a:solidFill>
                <a:latin typeface="黑体" panose="02010609060101010101" charset="-122"/>
                <a:ea typeface="黑体" panose="02010609060101010101" charset="-122"/>
              </a:rPr>
              <a:t>八、多元风格</a:t>
            </a:r>
            <a:endParaRPr lang="zh-CN" altLang="en-US" sz="4800">
              <a:solidFill>
                <a:schemeClr val="tx2"/>
              </a:solidFill>
              <a:latin typeface="黑体" panose="02010609060101010101" charset="-122"/>
              <a:ea typeface="黑体" panose="02010609060101010101" charset="-122"/>
            </a:endParaRPr>
          </a:p>
        </p:txBody>
      </p:sp>
      <p:sp>
        <p:nvSpPr>
          <p:cNvPr id="4" name="灯片编号占位符 3"/>
          <p:cNvSpPr>
            <a:spLocks noGrp="1"/>
          </p:cNvSpPr>
          <p:nvPr>
            <p:ph type="sldNum" sz="quarter" idx="12"/>
          </p:nvPr>
        </p:nvSpPr>
        <p:spPr/>
        <p:txBody>
          <a:bodyPr/>
          <a:p>
            <a:r>
              <a:rPr lang="zh-CN" altLang="en-US" sz="600">
                <a:latin typeface="黑体" panose="02010609060101010101" charset="-122"/>
                <a:ea typeface="黑体" panose="02010609060101010101" charset="-122"/>
              </a:rPr>
              <a:t>多元风格酒店客房</a:t>
            </a:r>
            <a:endParaRPr lang="zh-CN" altLang="en-US" sz="600">
              <a:latin typeface="黑体" panose="02010609060101010101" charset="-122"/>
              <a:ea typeface="黑体" panose="02010609060101010101" charset="-122"/>
            </a:endParaRPr>
          </a:p>
        </p:txBody>
      </p:sp>
      <p:pic>
        <p:nvPicPr>
          <p:cNvPr id="66" name="图片 8" descr="IMG_256"/>
          <p:cNvPicPr>
            <a:picLocks noChangeAspect="1"/>
          </p:cNvPicPr>
          <p:nvPr/>
        </p:nvPicPr>
        <p:blipFill>
          <a:blip r:embed="rId1"/>
          <a:stretch>
            <a:fillRect/>
          </a:stretch>
        </p:blipFill>
        <p:spPr>
          <a:xfrm>
            <a:off x="2981325" y="1685925"/>
            <a:ext cx="6531928" cy="441642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226185" y="1391285"/>
            <a:ext cx="9739630" cy="3448050"/>
          </a:xfrm>
        </p:spPr>
        <p:txBody>
          <a:bodyPr>
            <a:normAutofit/>
          </a:bodyPr>
          <a:p>
            <a:r>
              <a:rPr lang="zh-CN" b="1">
                <a:solidFill>
                  <a:schemeClr val="tx2"/>
                </a:solidFill>
                <a:latin typeface="黑体" panose="02010609060101010101" charset="-122"/>
                <a:ea typeface="黑体" panose="02010609060101010101" charset="-122"/>
                <a:cs typeface="黑体" panose="02010609060101010101" charset="-122"/>
                <a:sym typeface="+mn-ea"/>
              </a:rPr>
              <a:t>第二章</a:t>
            </a:r>
            <a:r>
              <a:rPr lang="en-US" b="1">
                <a:solidFill>
                  <a:schemeClr val="tx2"/>
                </a:solidFill>
                <a:latin typeface="黑体" panose="02010609060101010101" charset="-122"/>
                <a:ea typeface="黑体" panose="02010609060101010101" charset="-122"/>
                <a:cs typeface="黑体" panose="02010609060101010101" charset="-122"/>
                <a:sym typeface="+mn-ea"/>
              </a:rPr>
              <a:t> </a:t>
            </a:r>
            <a:r>
              <a:rPr lang="zh-CN" b="1">
                <a:solidFill>
                  <a:schemeClr val="tx2"/>
                </a:solidFill>
                <a:latin typeface="黑体" panose="02010609060101010101" charset="-122"/>
                <a:ea typeface="黑体" panose="02010609060101010101" charset="-122"/>
                <a:cs typeface="黑体" panose="02010609060101010101" charset="-122"/>
                <a:sym typeface="+mn-ea"/>
              </a:rPr>
              <a:t>酒店空间设计要点与方法</a:t>
            </a:r>
            <a:endParaRPr lang="en-US" sz="4800">
              <a:solidFill>
                <a:schemeClr val="tx2"/>
              </a:solidFill>
              <a:latin typeface="黑体" panose="02010609060101010101" charset="-122"/>
              <a:ea typeface="黑体" panose="02010609060101010101" charset="-122"/>
              <a:cs typeface="黑体" panose="02010609060101010101" charset="-122"/>
              <a:sym typeface="+mn-ea"/>
            </a:endParaRPr>
          </a:p>
          <a:p>
            <a:r>
              <a:rPr lang="en-US" sz="5335">
                <a:solidFill>
                  <a:schemeClr val="tx2"/>
                </a:solidFill>
                <a:latin typeface="黑体" panose="02010609060101010101" charset="-122"/>
                <a:ea typeface="黑体" panose="02010609060101010101" charset="-122"/>
                <a:cs typeface="黑体" panose="02010609060101010101" charset="-122"/>
                <a:sym typeface="+mn-ea"/>
              </a:rPr>
              <a:t> </a:t>
            </a:r>
            <a:br>
              <a:rPr lang="en-US" sz="5335">
                <a:solidFill>
                  <a:schemeClr val="tx2"/>
                </a:solidFill>
                <a:latin typeface="黑体" panose="02010609060101010101" charset="-122"/>
                <a:ea typeface="黑体" panose="02010609060101010101" charset="-122"/>
                <a:cs typeface="黑体" panose="02010609060101010101" charset="-122"/>
                <a:sym typeface="+mn-ea"/>
              </a:rPr>
            </a:br>
            <a:r>
              <a:rPr lang="zh-CN" sz="4800">
                <a:solidFill>
                  <a:schemeClr val="tx2"/>
                </a:solidFill>
                <a:latin typeface="黑体" panose="02010609060101010101" charset="-122"/>
                <a:ea typeface="黑体" panose="02010609060101010101" charset="-122"/>
                <a:cs typeface="黑体" panose="02010609060101010101" charset="-122"/>
                <a:sym typeface="+mn-ea"/>
              </a:rPr>
              <a:t>第一节</a:t>
            </a:r>
            <a:r>
              <a:rPr lang="en-US" sz="4800">
                <a:solidFill>
                  <a:schemeClr val="tx2"/>
                </a:solidFill>
                <a:latin typeface="黑体" panose="02010609060101010101" charset="-122"/>
                <a:ea typeface="黑体" panose="02010609060101010101" charset="-122"/>
                <a:cs typeface="黑体" panose="02010609060101010101" charset="-122"/>
                <a:sym typeface="+mn-ea"/>
              </a:rPr>
              <a:t> </a:t>
            </a:r>
            <a:r>
              <a:rPr lang="zh-CN" sz="4800">
                <a:solidFill>
                  <a:schemeClr val="tx2"/>
                </a:solidFill>
                <a:latin typeface="黑体" panose="02010609060101010101" charset="-122"/>
                <a:ea typeface="黑体" panose="02010609060101010101" charset="-122"/>
                <a:cs typeface="黑体" panose="02010609060101010101" charset="-122"/>
                <a:sym typeface="+mn-ea"/>
              </a:rPr>
              <a:t>酒店公共空间设计</a:t>
            </a:r>
            <a:endParaRPr lang="zh-CN" altLang="en-US" sz="4800" dirty="0" smtClean="0">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7553" y="758825"/>
            <a:ext cx="6009640" cy="1938020"/>
          </a:xfrm>
          <a:prstGeom prst="rect">
            <a:avLst/>
          </a:prstGeom>
          <a:noFill/>
          <a:ln w="9525">
            <a:noFill/>
          </a:ln>
        </p:spPr>
        <p:txBody>
          <a:bodyPr wrap="square">
            <a:spAutoFit/>
          </a:bodyPr>
          <a:p>
            <a:pPr indent="0" algn="l" fontAlgn="auto">
              <a:lnSpc>
                <a:spcPct val="150000"/>
              </a:lnSpc>
            </a:pPr>
            <a:r>
              <a:rPr lang="zh-CN" sz="4800" b="0">
                <a:solidFill>
                  <a:srgbClr val="000000"/>
                </a:solidFill>
                <a:latin typeface="黑体" panose="02010609060101010101" charset="-122"/>
                <a:ea typeface="黑体" panose="02010609060101010101" charset="-122"/>
                <a:cs typeface="宋体" pitchFamily="2" charset="-122"/>
              </a:rPr>
              <a:t>一、酒店的功能分区</a:t>
            </a:r>
            <a:endParaRPr lang="en-US" sz="4800" b="1">
              <a:latin typeface="黑体" panose="02010609060101010101" charset="-122"/>
              <a:ea typeface="黑体" panose="02010609060101010101" charset="-122"/>
              <a:cs typeface="宋体" pitchFamily="2" charset="-122"/>
            </a:endParaRPr>
          </a:p>
          <a:p>
            <a:endParaRPr lang="en-US" altLang="en-US" sz="4800" b="1">
              <a:latin typeface="黑体" panose="02010609060101010101" charset="-122"/>
              <a:ea typeface="黑体" panose="02010609060101010101" charset="-122"/>
              <a:cs typeface="宋体" pitchFamily="2" charset="-122"/>
            </a:endParaRPr>
          </a:p>
        </p:txBody>
      </p:sp>
      <p:sp>
        <p:nvSpPr>
          <p:cNvPr id="140289" name="Rectangle 1"/>
          <p:cNvSpPr>
            <a:spLocks noChangeArrowheads="1"/>
          </p:cNvSpPr>
          <p:nvPr/>
        </p:nvSpPr>
        <p:spPr bwMode="auto">
          <a:xfrm>
            <a:off x="737870" y="2390775"/>
            <a:ext cx="10193655" cy="2907665"/>
          </a:xfrm>
          <a:prstGeom prst="rect">
            <a:avLst/>
          </a:prstGeom>
          <a:noFill/>
          <a:ln w="9525">
            <a:noFill/>
            <a:miter lim="800000"/>
          </a:ln>
          <a:effectLst/>
        </p:spPr>
        <p:txBody>
          <a:bodyPr vert="horz" wrap="square" lIns="45720" tIns="22860" rIns="45720" bIns="22860" numCol="1" anchor="ctr" anchorCtr="0" compatLnSpc="1">
            <a:spAutoFit/>
          </a:bodyPr>
          <a:p>
            <a:pPr marL="0" marR="0" lvl="0" indent="0" algn="l" defTabSz="914400" rtl="0" eaLnBrk="1" fontAlgn="base" latinLnBrk="0" hangingPunct="1">
              <a:lnSpc>
                <a:spcPct val="100000"/>
              </a:lnSpc>
              <a:spcBef>
                <a:spcPct val="0"/>
              </a:spcBef>
              <a:spcAft>
                <a:spcPct val="0"/>
              </a:spcAft>
              <a:buClrTx/>
              <a:buSzTx/>
              <a:buFontTx/>
              <a:buNone/>
            </a:pPr>
            <a:endParaRPr lang="en-US" altLang="zh-CN" sz="2400" b="1" dirty="0" smtClean="0">
              <a:latin typeface="黑体" panose="02010609060101010101" charset="-122"/>
              <a:ea typeface="黑体" panose="02010609060101010101" charset="-122"/>
              <a:cs typeface="Times New Roman" panose="02020603050405020304" charset="0"/>
            </a:endParaRPr>
          </a:p>
          <a:p>
            <a:pPr lvl="0" indent="0" defTabSz="914400" fontAlgn="base">
              <a:lnSpc>
                <a:spcPct val="150000"/>
              </a:lnSpc>
              <a:spcBef>
                <a:spcPct val="0"/>
              </a:spcBef>
              <a:spcAft>
                <a:spcPct val="0"/>
              </a:spcAft>
            </a:pPr>
            <a:r>
              <a:rPr lang="en-US" altLang="zh-CN" sz="3600" dirty="0" smtClean="0">
                <a:solidFill>
                  <a:schemeClr val="tx1"/>
                </a:solidFill>
                <a:latin typeface="黑体" panose="02010609060101010101" charset="-122"/>
                <a:ea typeface="黑体" panose="02010609060101010101" charset="-122"/>
              </a:rPr>
              <a:t>    </a:t>
            </a:r>
            <a:r>
              <a:rPr lang="zh-CN" altLang="en-US" sz="3600" dirty="0" smtClean="0">
                <a:solidFill>
                  <a:schemeClr val="tx1"/>
                </a:solidFill>
                <a:latin typeface="黑体" panose="02010609060101010101" charset="-122"/>
                <a:ea typeface="黑体" panose="02010609060101010101" charset="-122"/>
              </a:rPr>
              <a:t>酒店内部的功能划分大致可分为前厅、大堂、办公、餐饮、娱乐、会议、康体、客房、后场等区域部分。</a:t>
            </a:r>
            <a:endParaRPr kumimoji="0" lang="zh-CN" altLang="en-US" sz="3600" b="0" i="0" u="none" strike="noStrike" cap="none" normalizeH="0" baseline="0" dirty="0" smtClean="0">
              <a:ln>
                <a:noFill/>
              </a:ln>
              <a:solidFill>
                <a:schemeClr val="tx1"/>
              </a:solidFill>
              <a:effectLst/>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ChangeArrowheads="1"/>
          </p:cNvSpPr>
          <p:nvPr/>
        </p:nvSpPr>
        <p:spPr bwMode="auto">
          <a:xfrm>
            <a:off x="-8890" y="3740785"/>
            <a:ext cx="2950210" cy="414655"/>
          </a:xfrm>
          <a:prstGeom prst="rect">
            <a:avLst/>
          </a:prstGeom>
          <a:noFill/>
          <a:ln w="9525">
            <a:noFill/>
            <a:miter lim="800000"/>
          </a:ln>
          <a:effectLst/>
        </p:spPr>
        <p:txBody>
          <a:bodyPr vert="horz" wrap="square" lIns="45720" tIns="22860" rIns="45720" bIns="22860" numCol="1" anchor="ctr" anchorCtr="0" compatLnSpc="1">
            <a:spAutoFit/>
          </a:bodyPr>
          <a:lstStyle/>
          <a:p>
            <a:pPr marL="0" marR="0" lvl="0" indent="266700" algn="ctr" defTabSz="914400" rtl="0" eaLnBrk="1" fontAlgn="base" latinLnBrk="0" hangingPunct="1">
              <a:lnSpc>
                <a:spcPct val="100000"/>
              </a:lnSpc>
              <a:spcBef>
                <a:spcPct val="0"/>
              </a:spcBef>
              <a:spcAft>
                <a:spcPct val="0"/>
              </a:spcAft>
              <a:buClrTx/>
              <a:buSzTx/>
            </a:pPr>
            <a:r>
              <a:rPr kumimoji="0" lang="zh-CN" altLang="en-US" sz="2400" b="1" i="0" u="none" strike="noStrike" cap="none" normalizeH="0" baseline="0" dirty="0" smtClean="0">
                <a:ln>
                  <a:noFill/>
                </a:ln>
                <a:solidFill>
                  <a:schemeClr val="tx2"/>
                </a:solidFill>
                <a:effectLst/>
                <a:latin typeface="黑体" panose="02010609060101010101" charset="-122"/>
                <a:ea typeface="黑体" panose="02010609060101010101" charset="-122"/>
                <a:cs typeface="Times New Roman" panose="02020603050405020304" charset="0"/>
              </a:rPr>
              <a:t>酒</a:t>
            </a:r>
            <a:r>
              <a:rPr kumimoji="0" lang="zh-CN" sz="2400" b="1" i="0" u="none" strike="noStrike" cap="none" normalizeH="0" baseline="0" dirty="0" smtClean="0">
                <a:ln>
                  <a:noFill/>
                </a:ln>
                <a:solidFill>
                  <a:schemeClr val="tx2"/>
                </a:solidFill>
                <a:effectLst/>
                <a:latin typeface="黑体" panose="02010609060101010101" charset="-122"/>
                <a:ea typeface="黑体" panose="02010609060101010101" charset="-122"/>
                <a:cs typeface="Times New Roman" panose="02020603050405020304" charset="0"/>
              </a:rPr>
              <a:t>店公共空间设计</a:t>
            </a:r>
            <a:endParaRPr kumimoji="0" lang="zh-CN" sz="2400" b="0" i="0" u="none" strike="noStrike" cap="none" normalizeH="0" baseline="0" dirty="0" smtClean="0">
              <a:ln>
                <a:noFill/>
              </a:ln>
              <a:solidFill>
                <a:schemeClr val="tx2"/>
              </a:solidFill>
              <a:effectLst/>
              <a:latin typeface="黑体" panose="02010609060101010101" charset="-122"/>
              <a:ea typeface="黑体" panose="02010609060101010101" charset="-122"/>
              <a:cs typeface="宋体" pitchFamily="2" charset="-122"/>
            </a:endParaRPr>
          </a:p>
        </p:txBody>
      </p:sp>
      <p:sp>
        <p:nvSpPr>
          <p:cNvPr id="4" name="TextBox 3"/>
          <p:cNvSpPr txBox="1"/>
          <p:nvPr/>
        </p:nvSpPr>
        <p:spPr>
          <a:xfrm>
            <a:off x="3412299" y="1324407"/>
            <a:ext cx="5779008" cy="5446395"/>
          </a:xfrm>
          <a:prstGeom prst="rect">
            <a:avLst/>
          </a:prstGeom>
          <a:noFill/>
        </p:spPr>
        <p:txBody>
          <a:bodyPr wrap="square" rtlCol="0">
            <a:spAutoFit/>
          </a:bodyPr>
          <a:lstStyle/>
          <a:p>
            <a:r>
              <a:rPr lang="zh-CN" altLang="en-US" b="1" dirty="0" smtClean="0">
                <a:solidFill>
                  <a:schemeClr val="tx2"/>
                </a:solidFill>
                <a:latin typeface="黑体" panose="02010609060101010101" charset="-122"/>
                <a:ea typeface="黑体" panose="02010609060101010101" charset="-122"/>
              </a:rPr>
              <a:t>大堂区域设计</a:t>
            </a:r>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r>
              <a:rPr lang="zh-CN" altLang="en-US" b="1" dirty="0" smtClean="0">
                <a:solidFill>
                  <a:schemeClr val="tx2"/>
                </a:solidFill>
                <a:latin typeface="黑体" panose="02010609060101010101" charset="-122"/>
                <a:ea typeface="黑体" panose="02010609060101010101" charset="-122"/>
              </a:rPr>
              <a:t>餐饮空间</a:t>
            </a:r>
            <a:endParaRPr lang="en-US" altLang="zh-CN"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r>
              <a:rPr lang="zh-CN" altLang="en-US" b="1" dirty="0" smtClean="0">
                <a:solidFill>
                  <a:schemeClr val="tx2"/>
                </a:solidFill>
                <a:latin typeface="黑体" panose="02010609060101010101" charset="-122"/>
                <a:ea typeface="黑体" panose="02010609060101010101" charset="-122"/>
              </a:rPr>
              <a:t>会议空间</a:t>
            </a:r>
            <a:endParaRPr lang="en-US" altLang="zh-CN"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endParaRPr lang="en-US" altLang="zh-CN" sz="1600" b="1" dirty="0" smtClean="0">
              <a:solidFill>
                <a:schemeClr val="tx2"/>
              </a:solidFill>
              <a:latin typeface="黑体" panose="02010609060101010101" charset="-122"/>
              <a:ea typeface="黑体" panose="02010609060101010101" charset="-122"/>
            </a:endParaRPr>
          </a:p>
          <a:p>
            <a:r>
              <a:rPr lang="zh-CN" altLang="en-US" b="1" dirty="0" smtClean="0">
                <a:solidFill>
                  <a:schemeClr val="tx2"/>
                </a:solidFill>
                <a:latin typeface="黑体" panose="02010609060101010101" charset="-122"/>
                <a:ea typeface="黑体" panose="02010609060101010101" charset="-122"/>
              </a:rPr>
              <a:t>康乐设施</a:t>
            </a:r>
            <a:endParaRPr lang="en-US" altLang="zh-CN" b="1" dirty="0" smtClean="0">
              <a:solidFill>
                <a:schemeClr val="tx2"/>
              </a:solidFill>
              <a:latin typeface="黑体" panose="02010609060101010101" charset="-122"/>
              <a:ea typeface="黑体" panose="02010609060101010101" charset="-122"/>
            </a:endParaRPr>
          </a:p>
          <a:p>
            <a:endParaRPr lang="en-US" altLang="zh-CN" b="1" dirty="0" smtClean="0">
              <a:solidFill>
                <a:schemeClr val="tx2"/>
              </a:solidFill>
              <a:latin typeface="黑体" panose="02010609060101010101" charset="-122"/>
              <a:ea typeface="黑体" panose="02010609060101010101" charset="-122"/>
            </a:endParaRPr>
          </a:p>
          <a:p>
            <a:endParaRPr lang="zh-CN" altLang="en-US" b="1" dirty="0" smtClean="0">
              <a:solidFill>
                <a:schemeClr val="tx2"/>
              </a:solidFill>
              <a:latin typeface="黑体" panose="02010609060101010101" charset="-122"/>
              <a:ea typeface="黑体" panose="02010609060101010101" charset="-122"/>
            </a:endParaRPr>
          </a:p>
          <a:p>
            <a:r>
              <a:rPr lang="zh-CN" altLang="en-US" b="1" dirty="0" smtClean="0">
                <a:solidFill>
                  <a:schemeClr val="tx2"/>
                </a:solidFill>
                <a:latin typeface="黑体" panose="02010609060101010101" charset="-122"/>
                <a:ea typeface="黑体" panose="02010609060101010101" charset="-122"/>
              </a:rPr>
              <a:t>酒店公共卫生间设计</a:t>
            </a:r>
            <a:endParaRPr lang="zh-CN" altLang="en-US" b="1" dirty="0" smtClean="0">
              <a:solidFill>
                <a:schemeClr val="tx2"/>
              </a:solidFill>
              <a:latin typeface="黑体" panose="02010609060101010101" charset="-122"/>
              <a:ea typeface="黑体" panose="02010609060101010101" charset="-122"/>
            </a:endParaRPr>
          </a:p>
        </p:txBody>
      </p:sp>
      <p:sp>
        <p:nvSpPr>
          <p:cNvPr id="5" name="矩形 4"/>
          <p:cNvSpPr/>
          <p:nvPr/>
        </p:nvSpPr>
        <p:spPr>
          <a:xfrm>
            <a:off x="5572538" y="0"/>
            <a:ext cx="2393474" cy="2861310"/>
          </a:xfrm>
          <a:prstGeom prst="rect">
            <a:avLst/>
          </a:prstGeom>
        </p:spPr>
        <p:txBody>
          <a:bodyPr wrap="square">
            <a:spAutoFit/>
          </a:bodyPr>
          <a:lstStyle/>
          <a:p>
            <a:r>
              <a:rPr lang="zh-CN" altLang="en-US" b="1" dirty="0" smtClean="0">
                <a:latin typeface="黑体" panose="02010609060101010101" charset="-122"/>
                <a:ea typeface="黑体" panose="02010609060101010101" charset="-122"/>
              </a:rPr>
              <a:t>总服务台</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大堂副理</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礼宾服务</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贵重物品保管室</a:t>
            </a:r>
            <a:endParaRPr lang="zh-CN" altLang="en-US"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大堂办公室</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休息区</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大堂吧</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零售区、精品商店</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商务中心</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其他服务区</a:t>
            </a:r>
            <a:endParaRPr lang="zh-CN" altLang="en-US" b="1" dirty="0" smtClean="0">
              <a:solidFill>
                <a:schemeClr val="tx2"/>
              </a:solidFill>
              <a:latin typeface="黑体" panose="02010609060101010101" charset="-122"/>
              <a:ea typeface="黑体" panose="02010609060101010101" charset="-122"/>
            </a:endParaRPr>
          </a:p>
        </p:txBody>
      </p:sp>
      <p:sp>
        <p:nvSpPr>
          <p:cNvPr id="6" name="矩形 5"/>
          <p:cNvSpPr/>
          <p:nvPr/>
        </p:nvSpPr>
        <p:spPr>
          <a:xfrm>
            <a:off x="5549741" y="2779776"/>
            <a:ext cx="2745454" cy="1476375"/>
          </a:xfrm>
          <a:prstGeom prst="rect">
            <a:avLst/>
          </a:prstGeom>
        </p:spPr>
        <p:txBody>
          <a:bodyPr wrap="square">
            <a:spAutoFit/>
          </a:bodyPr>
          <a:lstStyle/>
          <a:p>
            <a:r>
              <a:rPr lang="zh-CN" altLang="en-US" b="1" dirty="0" smtClean="0">
                <a:latin typeface="黑体" panose="02010609060101010101" charset="-122"/>
                <a:ea typeface="黑体" panose="02010609060101010101" charset="-122"/>
              </a:rPr>
              <a:t>中餐厅</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全日餐厅</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酒吧或茶室</a:t>
            </a:r>
            <a:endParaRPr lang="zh-CN" altLang="en-US"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宴会厅</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外国餐厅或风味餐厅</a:t>
            </a:r>
            <a:endParaRPr lang="zh-CN" altLang="en-US" b="1" dirty="0" smtClean="0">
              <a:latin typeface="黑体" panose="02010609060101010101" charset="-122"/>
              <a:ea typeface="黑体" panose="02010609060101010101" charset="-122"/>
            </a:endParaRPr>
          </a:p>
        </p:txBody>
      </p:sp>
      <p:sp>
        <p:nvSpPr>
          <p:cNvPr id="7" name="左大括号 6"/>
          <p:cNvSpPr/>
          <p:nvPr/>
        </p:nvSpPr>
        <p:spPr>
          <a:xfrm>
            <a:off x="2941955" y="1460500"/>
            <a:ext cx="445770" cy="5111115"/>
          </a:xfrm>
          <a:prstGeom prst="leftBrace">
            <a:avLst>
              <a:gd name="adj1" fmla="val 91228"/>
              <a:gd name="adj2" fmla="val 5000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左大括号 7"/>
          <p:cNvSpPr/>
          <p:nvPr/>
        </p:nvSpPr>
        <p:spPr>
          <a:xfrm>
            <a:off x="4994212" y="219456"/>
            <a:ext cx="596615" cy="236829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4998847" y="2807208"/>
            <a:ext cx="596615" cy="128930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5622893" y="4156073"/>
            <a:ext cx="6094413" cy="1476375"/>
          </a:xfrm>
          <a:prstGeom prst="rect">
            <a:avLst/>
          </a:prstGeom>
        </p:spPr>
        <p:txBody>
          <a:bodyPr>
            <a:spAutoFit/>
          </a:bodyPr>
          <a:lstStyle/>
          <a:p>
            <a:r>
              <a:rPr lang="zh-CN" altLang="en-US" b="1" dirty="0" smtClean="0">
                <a:latin typeface="黑体" panose="02010609060101010101" charset="-122"/>
                <a:ea typeface="黑体" panose="02010609060101010101" charset="-122"/>
              </a:rPr>
              <a:t>临时会议室；</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中小型会议室</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大会议室</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多功能厅</a:t>
            </a:r>
            <a:endParaRPr lang="en-US" altLang="zh-CN" b="1" dirty="0" smtClean="0">
              <a:latin typeface="黑体" panose="02010609060101010101" charset="-122"/>
              <a:ea typeface="黑体" panose="02010609060101010101" charset="-122"/>
            </a:endParaRPr>
          </a:p>
          <a:p>
            <a:endParaRPr lang="en-US" altLang="zh-CN" b="1" dirty="0" smtClean="0">
              <a:latin typeface="黑体" panose="02010609060101010101" charset="-122"/>
              <a:ea typeface="黑体" panose="02010609060101010101" charset="-122"/>
            </a:endParaRPr>
          </a:p>
        </p:txBody>
      </p:sp>
      <p:sp>
        <p:nvSpPr>
          <p:cNvPr id="11" name="左大括号 10"/>
          <p:cNvSpPr/>
          <p:nvPr/>
        </p:nvSpPr>
        <p:spPr>
          <a:xfrm>
            <a:off x="5029327" y="4200144"/>
            <a:ext cx="596615" cy="9296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5032375" y="5309616"/>
            <a:ext cx="596615" cy="9174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5682266" y="5263896"/>
            <a:ext cx="3719354" cy="1198880"/>
          </a:xfrm>
          <a:prstGeom prst="rect">
            <a:avLst/>
          </a:prstGeom>
        </p:spPr>
        <p:txBody>
          <a:bodyPr wrap="square">
            <a:spAutoFit/>
          </a:bodyPr>
          <a:lstStyle/>
          <a:p>
            <a:r>
              <a:rPr lang="zh-CN" altLang="en-US" b="1" dirty="0" smtClean="0">
                <a:latin typeface="黑体" panose="02010609060101010101" charset="-122"/>
                <a:ea typeface="黑体" panose="02010609060101010101" charset="-122"/>
              </a:rPr>
              <a:t>游泳池</a:t>
            </a:r>
            <a:endParaRPr lang="en-US" altLang="zh-CN"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健身房</a:t>
            </a:r>
            <a:endParaRPr lang="en-US" altLang="zh-CN" b="1" dirty="0" smtClean="0">
              <a:latin typeface="黑体" panose="02010609060101010101" charset="-122"/>
              <a:ea typeface="黑体" panose="02010609060101010101" charset="-122"/>
            </a:endParaRPr>
          </a:p>
          <a:p>
            <a:r>
              <a:rPr lang="en-US" b="1" dirty="0" smtClean="0">
                <a:latin typeface="黑体" panose="02010609060101010101" charset="-122"/>
                <a:ea typeface="黑体" panose="02010609060101010101" charset="-122"/>
              </a:rPr>
              <a:t>SPA</a:t>
            </a:r>
            <a:endParaRPr lang="en-US" b="1" dirty="0" smtClean="0">
              <a:latin typeface="黑体" panose="02010609060101010101" charset="-122"/>
              <a:ea typeface="黑体" panose="02010609060101010101" charset="-122"/>
            </a:endParaRPr>
          </a:p>
          <a:p>
            <a:r>
              <a:rPr lang="zh-CN" altLang="en-US" b="1" dirty="0" smtClean="0">
                <a:latin typeface="黑体" panose="02010609060101010101" charset="-122"/>
                <a:ea typeface="黑体" panose="02010609060101010101" charset="-122"/>
              </a:rPr>
              <a:t>球场</a:t>
            </a:r>
            <a:endParaRPr lang="zh-CN" altLang="en-US" b="1"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bldLvl="0" animBg="1"/>
      <p:bldP spid="9" grpId="0" bldLvl="0" animBg="1"/>
      <p:bldP spid="10" grpId="0"/>
      <p:bldP spid="11" grpId="0" bldLvl="0" animBg="1"/>
      <p:bldP spid="12" grpId="0" bldLvl="0" animBg="1"/>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18185" y="518160"/>
            <a:ext cx="573786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二、</a:t>
            </a:r>
            <a:r>
              <a:rPr lang="en-US" sz="4800" b="0">
                <a:solidFill>
                  <a:srgbClr val="000000"/>
                </a:solidFill>
                <a:latin typeface="黑体" panose="02010609060101010101" charset="-122"/>
                <a:ea typeface="黑体" panose="02010609060101010101" charset="-122"/>
                <a:cs typeface="宋体" pitchFamily="2" charset="-122"/>
              </a:rPr>
              <a:t> </a:t>
            </a:r>
            <a:r>
              <a:rPr lang="zh-CN" sz="4800" b="0">
                <a:solidFill>
                  <a:srgbClr val="000000"/>
                </a:solidFill>
                <a:latin typeface="黑体" panose="02010609060101010101" charset="-122"/>
                <a:ea typeface="黑体" panose="02010609060101010101" charset="-122"/>
                <a:cs typeface="宋体" pitchFamily="2" charset="-122"/>
              </a:rPr>
              <a:t>酒店入口区域</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2670175" y="1494155"/>
            <a:ext cx="6995160" cy="4643755"/>
          </a:xfrm>
          <a:prstGeom prst="rect">
            <a:avLst/>
          </a:prstGeom>
          <a:noFill/>
          <a:ln w="9525">
            <a:noFill/>
          </a:ln>
        </p:spPr>
      </p:pic>
      <p:sp>
        <p:nvSpPr>
          <p:cNvPr id="103" name="文本框 102"/>
          <p:cNvSpPr txBox="1"/>
          <p:nvPr/>
        </p:nvSpPr>
        <p:spPr>
          <a:xfrm>
            <a:off x="1940560" y="6212840"/>
            <a:ext cx="8453120" cy="368300"/>
          </a:xfrm>
          <a:prstGeom prst="rect">
            <a:avLst/>
          </a:prstGeom>
          <a:noFill/>
          <a:ln w="9525">
            <a:noFill/>
          </a:ln>
        </p:spPr>
        <p:txBody>
          <a:bodyPr wrap="square">
            <a:spAutoFit/>
          </a:bodyPr>
          <a:p>
            <a:pPr marL="0" indent="200025" algn="l"/>
            <a:r>
              <a:rPr lang="zh-CN" b="0">
                <a:latin typeface="黑体" panose="02010609060101010101" charset="-122"/>
                <a:ea typeface="黑体" panose="02010609060101010101" charset="-122"/>
                <a:cs typeface="宋体" pitchFamily="2" charset="-122"/>
              </a:rPr>
              <a:t>东莞星汇万枫酒店入口，俊朗的外观，简洁明了的理性线条，勾勒出时代的气息。</a:t>
            </a:r>
            <a:r>
              <a:rPr lang="zh-CN" sz="900" b="0">
                <a:latin typeface="黑体" panose="02010609060101010101" charset="-122"/>
                <a:ea typeface="黑体" panose="02010609060101010101" charset="-122"/>
                <a:cs typeface="宋体" pitchFamily="2" charset="-122"/>
              </a:rPr>
              <a:t>　</a:t>
            </a:r>
            <a:endParaRPr lang="zh-CN" altLang="en-US" sz="900"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9605" y="311785"/>
            <a:ext cx="10325100" cy="6344920"/>
          </a:xfrm>
          <a:prstGeom prst="rect">
            <a:avLst/>
          </a:prstGeom>
          <a:noFill/>
        </p:spPr>
        <p:txBody>
          <a:bodyPr wrap="square" rtlCol="0">
            <a:noAutofit/>
          </a:bodyPr>
          <a:lstStyle/>
          <a:p>
            <a:pPr>
              <a:lnSpc>
                <a:spcPct val="150000"/>
              </a:lnSpc>
            </a:pPr>
            <a:r>
              <a:rPr lang="zh-CN" altLang="en-US" sz="4800" dirty="0" smtClean="0">
                <a:solidFill>
                  <a:schemeClr val="tx2"/>
                </a:solidFill>
                <a:latin typeface="黑体" panose="02010609060101010101" charset="-122"/>
                <a:ea typeface="黑体" panose="02010609060101010101" charset="-122"/>
              </a:rPr>
              <a:t>二、酒店的地位与作用</a:t>
            </a:r>
            <a:endParaRPr lang="zh-CN" altLang="en-US" sz="4800" dirty="0" smtClean="0">
              <a:solidFill>
                <a:schemeClr val="tx2"/>
              </a:solidFill>
              <a:latin typeface="黑体" panose="02010609060101010101" charset="-122"/>
              <a:ea typeface="黑体" panose="02010609060101010101" charset="-122"/>
            </a:endParaRPr>
          </a:p>
          <a:p>
            <a:pPr>
              <a:lnSpc>
                <a:spcPct val="150000"/>
              </a:lnSpc>
            </a:pP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a:t>
            </a:r>
            <a:r>
              <a:rPr lang="en-US" altLang="zh-CN" sz="2400" dirty="0" smtClean="0">
                <a:solidFill>
                  <a:schemeClr val="tx2"/>
                </a:solidFill>
                <a:latin typeface="黑体" panose="02010609060101010101" charset="-122"/>
                <a:ea typeface="黑体" panose="02010609060101010101" charset="-122"/>
              </a:rPr>
              <a:t>1</a:t>
            </a:r>
            <a:r>
              <a:rPr lang="zh-CN" altLang="en-US" sz="2400" dirty="0" smtClean="0">
                <a:solidFill>
                  <a:schemeClr val="tx2"/>
                </a:solidFill>
                <a:latin typeface="黑体" panose="02010609060101010101" charset="-122"/>
                <a:ea typeface="黑体" panose="02010609060101010101" charset="-122"/>
              </a:rPr>
              <a:t>）旅游业的重要支柱之一</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zh-CN" altLang="en-US" dirty="0" smtClean="0">
                <a:solidFill>
                  <a:schemeClr val="tx2"/>
                </a:solidFill>
                <a:latin typeface="黑体" panose="02010609060101010101" charset="-122"/>
                <a:ea typeface="黑体" panose="02010609060101010101" charset="-122"/>
              </a:rPr>
              <a:t>（三大支柱：旅游饭店、旅行社、旅游交通）</a:t>
            </a: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（2</a:t>
            </a:r>
            <a:r>
              <a:rPr lang="zh-CN" altLang="en-US" sz="2400" dirty="0" smtClean="0">
                <a:solidFill>
                  <a:schemeClr val="tx2"/>
                </a:solidFill>
                <a:latin typeface="黑体" panose="02010609060101010101" charset="-122"/>
                <a:ea typeface="黑体" panose="02010609060101010101" charset="-122"/>
              </a:rPr>
              <a:t>）国家外汇收入的重要来源之一</a:t>
            </a:r>
            <a:endParaRPr lang="zh-CN" altLang="en-US" sz="2400" dirty="0" smtClean="0">
              <a:solidFill>
                <a:schemeClr val="tx2"/>
              </a:solidFill>
              <a:latin typeface="黑体" panose="02010609060101010101" charset="-122"/>
              <a:ea typeface="黑体" panose="02010609060101010101" charset="-122"/>
            </a:endParaRPr>
          </a:p>
          <a:p>
            <a:pPr>
              <a:lnSpc>
                <a:spcPct val="150000"/>
              </a:lnSpc>
            </a:pPr>
            <a:r>
              <a:rPr lang="zh-CN" altLang="en-US" dirty="0" smtClean="0">
                <a:solidFill>
                  <a:schemeClr val="tx2"/>
                </a:solidFill>
                <a:latin typeface="黑体" panose="02010609060101010101" charset="-122"/>
                <a:ea typeface="黑体" panose="02010609060101010101" charset="-122"/>
              </a:rPr>
              <a:t>（世博会国外旅游者接待数量超过</a:t>
            </a:r>
            <a:r>
              <a:rPr lang="en-US" altLang="zh-CN" dirty="0" smtClean="0">
                <a:solidFill>
                  <a:schemeClr val="tx2"/>
                </a:solidFill>
                <a:latin typeface="黑体" panose="02010609060101010101" charset="-122"/>
                <a:ea typeface="黑体" panose="02010609060101010101" charset="-122"/>
              </a:rPr>
              <a:t>350</a:t>
            </a:r>
            <a:r>
              <a:rPr lang="zh-CN" altLang="en-US" dirty="0" smtClean="0">
                <a:solidFill>
                  <a:schemeClr val="tx2"/>
                </a:solidFill>
                <a:latin typeface="黑体" panose="02010609060101010101" charset="-122"/>
                <a:ea typeface="黑体" panose="02010609060101010101" charset="-122"/>
              </a:rPr>
              <a:t>万）</a:t>
            </a:r>
            <a:endParaRPr lang="en-US" altLang="zh-CN" dirty="0" smtClean="0">
              <a:solidFill>
                <a:schemeClr val="tx2"/>
              </a:solidFill>
              <a:latin typeface="黑体" panose="02010609060101010101" charset="-122"/>
              <a:ea typeface="黑体" panose="02010609060101010101" charset="-122"/>
            </a:endParaRPr>
          </a:p>
          <a:p>
            <a:pPr algn="l">
              <a:lnSpc>
                <a:spcPct val="150000"/>
              </a:lnSpc>
              <a:buClrTx/>
              <a:buSzTx/>
              <a:buFontTx/>
            </a:pPr>
            <a:r>
              <a:rPr lang="zh-CN" altLang="en-US" sz="2400" dirty="0" smtClean="0">
                <a:solidFill>
                  <a:schemeClr val="tx2"/>
                </a:solidFill>
                <a:latin typeface="黑体" panose="02010609060101010101" charset="-122"/>
                <a:ea typeface="黑体" panose="02010609060101010101" charset="-122"/>
              </a:rPr>
              <a:t>（3）酒店业发展促进其他行业发展</a:t>
            </a:r>
            <a:endParaRPr lang="zh-CN" altLang="en-US" sz="2400" dirty="0" smtClean="0">
              <a:solidFill>
                <a:schemeClr val="tx2"/>
              </a:solidFill>
              <a:latin typeface="黑体" panose="02010609060101010101" charset="-122"/>
              <a:ea typeface="黑体" panose="02010609060101010101" charset="-122"/>
            </a:endParaRPr>
          </a:p>
          <a:p>
            <a:pPr>
              <a:lnSpc>
                <a:spcPct val="150000"/>
              </a:lnSpc>
            </a:pPr>
            <a:r>
              <a:rPr lang="zh-CN" altLang="en-US" dirty="0" smtClean="0">
                <a:solidFill>
                  <a:schemeClr val="tx2"/>
                </a:solidFill>
                <a:latin typeface="黑体" panose="02010609060101010101" charset="-122"/>
                <a:ea typeface="黑体" panose="02010609060101010101" charset="-122"/>
              </a:rPr>
              <a:t>（思考：酒店业会带动哪些行业发展呢？）</a:t>
            </a: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（4</a:t>
            </a:r>
            <a:r>
              <a:rPr lang="zh-CN" altLang="en-US" sz="2400" dirty="0" smtClean="0">
                <a:solidFill>
                  <a:schemeClr val="tx2"/>
                </a:solidFill>
                <a:latin typeface="黑体" panose="02010609060101010101" charset="-122"/>
                <a:ea typeface="黑体" panose="02010609060101010101" charset="-122"/>
              </a:rPr>
              <a:t>）酒店为社会创造就业机会</a:t>
            </a: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zh-CN" altLang="en-US" dirty="0" smtClean="0">
                <a:solidFill>
                  <a:schemeClr val="tx2"/>
                </a:solidFill>
                <a:latin typeface="黑体" panose="02010609060101010101" charset="-122"/>
                <a:ea typeface="黑体" panose="02010609060101010101" charset="-122"/>
              </a:rPr>
              <a:t>（</a:t>
            </a:r>
            <a:r>
              <a:rPr lang="en-US" altLang="zh-CN" dirty="0" smtClean="0">
                <a:solidFill>
                  <a:schemeClr val="tx2"/>
                </a:solidFill>
                <a:latin typeface="黑体" panose="02010609060101010101" charset="-122"/>
                <a:ea typeface="黑体" panose="02010609060101010101" charset="-122"/>
              </a:rPr>
              <a:t>2010</a:t>
            </a:r>
            <a:r>
              <a:rPr lang="zh-CN" altLang="en-US" dirty="0" smtClean="0">
                <a:solidFill>
                  <a:schemeClr val="tx2"/>
                </a:solidFill>
                <a:latin typeface="黑体" panose="02010609060101010101" charset="-122"/>
                <a:ea typeface="黑体" panose="02010609060101010101" charset="-122"/>
              </a:rPr>
              <a:t>年旅游酒店业创造就业机会</a:t>
            </a:r>
            <a:r>
              <a:rPr lang="en-US" altLang="zh-CN" dirty="0" smtClean="0">
                <a:solidFill>
                  <a:schemeClr val="tx2"/>
                </a:solidFill>
                <a:latin typeface="黑体" panose="02010609060101010101" charset="-122"/>
                <a:ea typeface="黑体" panose="02010609060101010101" charset="-122"/>
              </a:rPr>
              <a:t>9</a:t>
            </a:r>
            <a:r>
              <a:rPr lang="zh-CN" altLang="en-US" dirty="0" smtClean="0">
                <a:solidFill>
                  <a:schemeClr val="tx2"/>
                </a:solidFill>
                <a:latin typeface="黑体" panose="02010609060101010101" charset="-122"/>
                <a:ea typeface="黑体" panose="02010609060101010101" charset="-122"/>
              </a:rPr>
              <a:t>千多万个，中国旅游酒店就业居世界第一）</a:t>
            </a: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zh-CN" altLang="en-US" sz="2400" dirty="0" smtClean="0">
                <a:solidFill>
                  <a:schemeClr val="tx2"/>
                </a:solidFill>
                <a:latin typeface="黑体" panose="02010609060101010101" charset="-122"/>
                <a:ea typeface="黑体" panose="02010609060101010101" charset="-122"/>
              </a:rPr>
              <a:t>（5）酒店是文化交流、科技交流、社交活动中心</a:t>
            </a:r>
            <a:endParaRPr lang="zh-CN" altLang="en-US" sz="2400"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 name="图片 102"/>
          <p:cNvPicPr/>
          <p:nvPr/>
        </p:nvPicPr>
        <p:blipFill>
          <a:blip r:embed="rId1"/>
          <a:stretch>
            <a:fillRect/>
          </a:stretch>
        </p:blipFill>
        <p:spPr>
          <a:xfrm>
            <a:off x="3173730" y="701040"/>
            <a:ext cx="5885815" cy="5354320"/>
          </a:xfrm>
          <a:prstGeom prst="rect">
            <a:avLst/>
          </a:prstGeom>
          <a:noFill/>
          <a:ln w="9525">
            <a:noFill/>
          </a:ln>
        </p:spPr>
      </p:pic>
      <p:sp>
        <p:nvSpPr>
          <p:cNvPr id="104" name="文本框 103"/>
          <p:cNvSpPr txBox="1"/>
          <p:nvPr/>
        </p:nvSpPr>
        <p:spPr>
          <a:xfrm>
            <a:off x="4758055" y="6301740"/>
            <a:ext cx="2540000" cy="368300"/>
          </a:xfrm>
          <a:prstGeom prst="rect">
            <a:avLst/>
          </a:prstGeom>
          <a:noFill/>
          <a:ln w="9525">
            <a:noFill/>
          </a:ln>
        </p:spPr>
        <p:txBody>
          <a:bodyPr>
            <a:spAutoFit/>
          </a:bodyPr>
          <a:p>
            <a:pPr marL="0" indent="0" algn="l"/>
            <a:r>
              <a:rPr lang="zh-CN" b="0">
                <a:latin typeface="黑体" panose="02010609060101010101" charset="-122"/>
                <a:ea typeface="黑体" panose="02010609060101010101" charset="-122"/>
                <a:cs typeface="宋体" pitchFamily="2" charset="-122"/>
              </a:rPr>
              <a:t>某酒店入口平面布置图</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544830" y="559435"/>
            <a:ext cx="575437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三、</a:t>
            </a:r>
            <a:r>
              <a:rPr lang="en-US" sz="4800" b="0">
                <a:solidFill>
                  <a:srgbClr val="000000"/>
                </a:solidFill>
                <a:latin typeface="黑体" panose="02010609060101010101" charset="-122"/>
                <a:ea typeface="黑体" panose="02010609060101010101" charset="-122"/>
                <a:cs typeface="宋体" pitchFamily="2" charset="-122"/>
              </a:rPr>
              <a:t> </a:t>
            </a:r>
            <a:r>
              <a:rPr lang="zh-CN" sz="4800" b="0">
                <a:solidFill>
                  <a:srgbClr val="000000"/>
                </a:solidFill>
                <a:latin typeface="黑体" panose="02010609060101010101" charset="-122"/>
                <a:ea typeface="黑体" panose="02010609060101010101" charset="-122"/>
                <a:cs typeface="宋体" pitchFamily="2" charset="-122"/>
              </a:rPr>
              <a:t>酒店大堂设计</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6299200" y="662940"/>
            <a:ext cx="5518785" cy="6008370"/>
          </a:xfrm>
          <a:prstGeom prst="rect">
            <a:avLst/>
          </a:prstGeom>
          <a:noFill/>
          <a:ln w="9525">
            <a:noFill/>
          </a:ln>
        </p:spPr>
      </p:pic>
      <p:sp>
        <p:nvSpPr>
          <p:cNvPr id="105" name="文本框 104"/>
          <p:cNvSpPr txBox="1"/>
          <p:nvPr/>
        </p:nvSpPr>
        <p:spPr>
          <a:xfrm>
            <a:off x="2893060" y="5194935"/>
            <a:ext cx="3406140" cy="1476375"/>
          </a:xfrm>
          <a:prstGeom prst="rect">
            <a:avLst/>
          </a:prstGeom>
          <a:noFill/>
          <a:ln w="9525">
            <a:noFill/>
          </a:ln>
        </p:spPr>
        <p:txBody>
          <a:bodyPr wrap="square">
            <a:spAutoFit/>
          </a:bodyPr>
          <a:p>
            <a:pPr marL="0" indent="0" algn="l"/>
            <a:r>
              <a:rPr lang="zh-CN" b="0">
                <a:latin typeface="黑体" panose="02010609060101010101" charset="-122"/>
                <a:ea typeface="黑体" panose="02010609060101010101" charset="-122"/>
                <a:cs typeface="宋体" pitchFamily="2" charset="-122"/>
              </a:rPr>
              <a:t>无锡太湖华邑酒店</a:t>
            </a:r>
            <a:endParaRPr lang="zh-CN" b="0">
              <a:latin typeface="黑体" panose="02010609060101010101" charset="-122"/>
              <a:ea typeface="黑体" panose="02010609060101010101" charset="-122"/>
              <a:cs typeface="宋体" pitchFamily="2" charset="-122"/>
            </a:endParaRPr>
          </a:p>
          <a:p>
            <a:pPr marL="0" indent="0" algn="l"/>
            <a:r>
              <a:rPr lang="zh-CN" b="0">
                <a:latin typeface="黑体" panose="02010609060101010101" charset="-122"/>
                <a:ea typeface="黑体" panose="02010609060101010101" charset="-122"/>
                <a:cs typeface="宋体" pitchFamily="2" charset="-122"/>
              </a:rPr>
              <a:t>(设计：毕路德</a:t>
            </a:r>
            <a:r>
              <a:rPr lang="en-US" b="0">
                <a:latin typeface="黑体" panose="02010609060101010101" charset="-122"/>
                <a:ea typeface="黑体" panose="02010609060101010101" charset="-122"/>
                <a:cs typeface="宋体" pitchFamily="2" charset="-122"/>
              </a:rPr>
              <a:t>)</a:t>
            </a:r>
            <a:r>
              <a:rPr lang="zh-CN" b="0">
                <a:latin typeface="黑体" panose="02010609060101010101" charset="-122"/>
                <a:ea typeface="黑体" panose="02010609060101010101" charset="-122"/>
                <a:cs typeface="宋体" pitchFamily="2" charset="-122"/>
              </a:rPr>
              <a:t>，大堂气势宏伟、素净雅致，充分体现亲近自然的精神。整体色彩及材质沉稳厚重，尽显安定、和谐之感</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昆明万达酒店 (8).jpg"/>
          <p:cNvPicPr/>
          <p:nvPr/>
        </p:nvPicPr>
        <p:blipFill>
          <a:blip r:embed="rId1"/>
          <a:srcRect l="3420" t="15523" r="40695" b="35739"/>
          <a:stretch>
            <a:fillRect/>
          </a:stretch>
        </p:blipFill>
        <p:spPr>
          <a:xfrm>
            <a:off x="2175510" y="524510"/>
            <a:ext cx="7840980" cy="5407660"/>
          </a:xfrm>
          <a:prstGeom prst="rect">
            <a:avLst/>
          </a:prstGeom>
        </p:spPr>
      </p:pic>
      <p:sp>
        <p:nvSpPr>
          <p:cNvPr id="4" name="矩形 3"/>
          <p:cNvSpPr/>
          <p:nvPr/>
        </p:nvSpPr>
        <p:spPr>
          <a:xfrm>
            <a:off x="4861502" y="6053074"/>
            <a:ext cx="2468880" cy="368300"/>
          </a:xfrm>
          <a:prstGeom prst="rect">
            <a:avLst/>
          </a:prstGeom>
        </p:spPr>
        <p:txBody>
          <a:bodyPr wrap="none">
            <a:spAutoFit/>
          </a:bodyPr>
          <a:lstStyle/>
          <a:p>
            <a:r>
              <a:rPr lang="zh-CN" altLang="en-US" dirty="0" smtClean="0">
                <a:solidFill>
                  <a:schemeClr val="tx2"/>
                </a:solidFill>
                <a:latin typeface="黑体" panose="02010609060101010101" charset="-122"/>
                <a:ea typeface="黑体" panose="02010609060101010101" charset="-122"/>
              </a:rPr>
              <a:t>某酒店大堂平面布置图</a:t>
            </a:r>
            <a:endParaRPr lang="zh-CN" altLang="en-US"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699770" y="513080"/>
            <a:ext cx="655193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四、酒店餐饮空间设计</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2947670" y="1534795"/>
            <a:ext cx="6255385" cy="4597400"/>
          </a:xfrm>
          <a:prstGeom prst="rect">
            <a:avLst/>
          </a:prstGeom>
          <a:noFill/>
          <a:ln w="9525">
            <a:noFill/>
          </a:ln>
        </p:spPr>
      </p:pic>
      <p:sp>
        <p:nvSpPr>
          <p:cNvPr id="106" name="文本框 105"/>
          <p:cNvSpPr txBox="1"/>
          <p:nvPr/>
        </p:nvSpPr>
        <p:spPr>
          <a:xfrm>
            <a:off x="3452495" y="6323965"/>
            <a:ext cx="5287010" cy="368300"/>
          </a:xfrm>
          <a:prstGeom prst="rect">
            <a:avLst/>
          </a:prstGeom>
          <a:noFill/>
          <a:ln w="9525">
            <a:noFill/>
          </a:ln>
        </p:spPr>
        <p:txBody>
          <a:bodyPr wrap="square">
            <a:spAutoFit/>
          </a:bodyPr>
          <a:p>
            <a:pPr marL="0" indent="266700" algn="ctr"/>
            <a:r>
              <a:rPr lang="zh-CN" b="0">
                <a:latin typeface="黑体" panose="02010609060101010101" charset="-122"/>
                <a:ea typeface="黑体" panose="02010609060101010101" charset="-122"/>
                <a:cs typeface="宋体" pitchFamily="2" charset="-122"/>
              </a:rPr>
              <a:t>北京世园凯悦酒店 中餐厅散座区</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酒店方案图册\三亚君悦酒店概念汇报20111219\LTW_三亚君悦_Page_48.jpg"/>
          <p:cNvPicPr>
            <a:picLocks noChangeAspect="1" noChangeArrowheads="1"/>
          </p:cNvPicPr>
          <p:nvPr/>
        </p:nvPicPr>
        <p:blipFill>
          <a:blip r:embed="rId1"/>
          <a:srcRect l="5274" t="4938" r="7416" b="15244"/>
          <a:stretch>
            <a:fillRect/>
          </a:stretch>
        </p:blipFill>
        <p:spPr bwMode="auto">
          <a:xfrm>
            <a:off x="1581468" y="351473"/>
            <a:ext cx="9029065" cy="5835650"/>
          </a:xfrm>
          <a:prstGeom prst="rect">
            <a:avLst/>
          </a:prstGeom>
          <a:noFill/>
        </p:spPr>
      </p:pic>
      <p:sp>
        <p:nvSpPr>
          <p:cNvPr id="4" name="TextBox 3"/>
          <p:cNvSpPr txBox="1"/>
          <p:nvPr/>
        </p:nvSpPr>
        <p:spPr>
          <a:xfrm>
            <a:off x="5640705" y="6269355"/>
            <a:ext cx="911225" cy="368300"/>
          </a:xfrm>
          <a:prstGeom prst="rect">
            <a:avLst/>
          </a:prstGeom>
          <a:noFill/>
        </p:spPr>
        <p:txBody>
          <a:bodyPr wrap="square" rtlCol="0">
            <a:spAutoFit/>
          </a:bodyPr>
          <a:lstStyle/>
          <a:p>
            <a:r>
              <a:rPr lang="zh-CN" altLang="en-US" dirty="0" smtClean="0">
                <a:latin typeface="黑体" panose="02010609060101010101" charset="-122"/>
                <a:ea typeface="黑体" panose="02010609060101010101" charset="-122"/>
              </a:rPr>
              <a:t>宴会厅</a:t>
            </a:r>
            <a:endParaRPr lang="zh-CN" altLang="en-US"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687070" y="692150"/>
            <a:ext cx="7085965"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五、酒店公共卫生间设计</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1455420" y="1739900"/>
            <a:ext cx="9342120" cy="4327525"/>
          </a:xfrm>
          <a:prstGeom prst="rect">
            <a:avLst/>
          </a:prstGeom>
          <a:noFill/>
          <a:ln w="9525">
            <a:noFill/>
          </a:ln>
        </p:spPr>
      </p:pic>
      <p:sp>
        <p:nvSpPr>
          <p:cNvPr id="107" name="文本框 106"/>
          <p:cNvSpPr txBox="1"/>
          <p:nvPr/>
        </p:nvSpPr>
        <p:spPr>
          <a:xfrm>
            <a:off x="3488690" y="6289675"/>
            <a:ext cx="5214620" cy="368300"/>
          </a:xfrm>
          <a:prstGeom prst="rect">
            <a:avLst/>
          </a:prstGeom>
          <a:noFill/>
          <a:ln w="9525">
            <a:noFill/>
          </a:ln>
        </p:spPr>
        <p:txBody>
          <a:bodyPr wrap="square">
            <a:spAutoFit/>
          </a:bodyPr>
          <a:p>
            <a:pPr marL="0" indent="266700" algn="ctr"/>
            <a:r>
              <a:rPr lang="zh-CN" b="0">
                <a:latin typeface="黑体" panose="02010609060101010101" charset="-122"/>
                <a:ea typeface="黑体" panose="02010609060101010101" charset="-122"/>
                <a:cs typeface="宋体" pitchFamily="2" charset="-122"/>
              </a:rPr>
              <a:t>某酒店大堂公共卫生间平面图</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728980" y="549275"/>
            <a:ext cx="694309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六、酒店会议设施</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2667000" y="1379220"/>
            <a:ext cx="6858000" cy="4572000"/>
          </a:xfrm>
          <a:prstGeom prst="rect">
            <a:avLst/>
          </a:prstGeom>
          <a:noFill/>
          <a:ln w="9525">
            <a:noFill/>
          </a:ln>
        </p:spPr>
      </p:pic>
      <p:sp>
        <p:nvSpPr>
          <p:cNvPr id="108" name="文本框 107"/>
          <p:cNvSpPr txBox="1"/>
          <p:nvPr/>
        </p:nvSpPr>
        <p:spPr>
          <a:xfrm>
            <a:off x="2390140" y="6080125"/>
            <a:ext cx="7464425" cy="645160"/>
          </a:xfrm>
          <a:prstGeom prst="rect">
            <a:avLst/>
          </a:prstGeom>
          <a:noFill/>
          <a:ln w="9525">
            <a:noFill/>
          </a:ln>
        </p:spPr>
        <p:txBody>
          <a:bodyPr wrap="square">
            <a:spAutoFit/>
          </a:bodyPr>
          <a:p>
            <a:pPr marL="0" indent="266700" algn="l"/>
            <a:r>
              <a:rPr lang="zh-CN" b="0">
                <a:latin typeface="黑体" panose="02010609060101010101" charset="-122"/>
                <a:ea typeface="黑体" panose="02010609060101010101" charset="-122"/>
                <a:cs typeface="宋体" pitchFamily="2" charset="-122"/>
              </a:rPr>
              <a:t>世茂龙泉睿选酒店会议室，会议室区域注重安静典雅，布局整洁大气。素雅简洁的陈列装饰、个性的艺术挂画，使空间告别单调，庄重而静谧。</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 name="文本框 107"/>
          <p:cNvSpPr txBox="1"/>
          <p:nvPr/>
        </p:nvSpPr>
        <p:spPr>
          <a:xfrm>
            <a:off x="773430" y="562610"/>
            <a:ext cx="559435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七、酒店康乐设施</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2" name="图片 1"/>
          <p:cNvPicPr/>
          <p:nvPr/>
        </p:nvPicPr>
        <p:blipFill>
          <a:blip r:embed="rId1"/>
          <a:stretch>
            <a:fillRect/>
          </a:stretch>
        </p:blipFill>
        <p:spPr>
          <a:xfrm>
            <a:off x="1931670" y="1392555"/>
            <a:ext cx="8516620" cy="4764405"/>
          </a:xfrm>
          <a:prstGeom prst="rect">
            <a:avLst/>
          </a:prstGeom>
          <a:noFill/>
          <a:ln w="9525">
            <a:noFill/>
          </a:ln>
        </p:spPr>
      </p:pic>
      <p:sp>
        <p:nvSpPr>
          <p:cNvPr id="109" name="文本框 108"/>
          <p:cNvSpPr txBox="1"/>
          <p:nvPr/>
        </p:nvSpPr>
        <p:spPr>
          <a:xfrm>
            <a:off x="2653030" y="6278245"/>
            <a:ext cx="7280275" cy="322580"/>
          </a:xfrm>
          <a:prstGeom prst="rect">
            <a:avLst/>
          </a:prstGeom>
          <a:noFill/>
          <a:ln w="9525">
            <a:noFill/>
          </a:ln>
        </p:spPr>
        <p:txBody>
          <a:bodyPr>
            <a:noAutofit/>
          </a:bodyPr>
          <a:p>
            <a:pPr marL="0" indent="266700" algn="l"/>
            <a:r>
              <a:rPr lang="zh-CN" b="0">
                <a:latin typeface="黑体" panose="02010609060101010101" charset="-122"/>
                <a:ea typeface="黑体" panose="02010609060101010101" charset="-122"/>
                <a:cs typeface="宋体" pitchFamily="2" charset="-122"/>
              </a:rPr>
              <a:t> ROCKWELL GROUP 设计：迈阿密 MOXY SOUTH BEACH酒店游泳池</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 name="文本框 108"/>
          <p:cNvSpPr txBox="1"/>
          <p:nvPr/>
        </p:nvSpPr>
        <p:spPr>
          <a:xfrm>
            <a:off x="2402205" y="3013710"/>
            <a:ext cx="7388225" cy="829945"/>
          </a:xfrm>
          <a:prstGeom prst="rect">
            <a:avLst/>
          </a:prstGeom>
          <a:noFill/>
          <a:ln w="9525">
            <a:noFill/>
          </a:ln>
        </p:spPr>
        <p:txBody>
          <a:bodyPr wrap="square">
            <a:spAutoFit/>
          </a:bodyPr>
          <a:p>
            <a:pPr marL="0" indent="0" algn="ctr"/>
            <a:r>
              <a:rPr lang="zh-CN" sz="4800">
                <a:solidFill>
                  <a:schemeClr val="tx2"/>
                </a:solidFill>
                <a:latin typeface="黑体" panose="02010609060101010101" charset="-122"/>
                <a:ea typeface="黑体" panose="02010609060101010101" charset="-122"/>
                <a:cs typeface="宋体" pitchFamily="2" charset="-122"/>
              </a:rPr>
              <a:t>第二节</a:t>
            </a:r>
            <a:r>
              <a:rPr lang="en-US" altLang="zh-CN" sz="4800">
                <a:solidFill>
                  <a:schemeClr val="tx2"/>
                </a:solidFill>
                <a:latin typeface="黑体" panose="02010609060101010101" charset="-122"/>
                <a:ea typeface="黑体" panose="02010609060101010101" charset="-122"/>
                <a:cs typeface="宋体" pitchFamily="2" charset="-122"/>
              </a:rPr>
              <a:t> </a:t>
            </a:r>
            <a:r>
              <a:rPr lang="zh-CN" sz="4800">
                <a:solidFill>
                  <a:schemeClr val="tx2"/>
                </a:solidFill>
                <a:latin typeface="黑体" panose="02010609060101010101" charset="-122"/>
                <a:ea typeface="黑体" panose="02010609060101010101" charset="-122"/>
                <a:cs typeface="宋体" pitchFamily="2" charset="-122"/>
              </a:rPr>
              <a:t>酒店客房空间设计</a:t>
            </a:r>
            <a:endParaRPr lang="zh-CN" altLang="en-US" sz="4800">
              <a:solidFill>
                <a:schemeClr val="tx2"/>
              </a:solidFill>
              <a:latin typeface="黑体" panose="02010609060101010101" charset="-122"/>
              <a:ea typeface="黑体" panose="02010609060101010101" charset="-122"/>
              <a:cs typeface="宋体"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3"/>
          <p:cNvSpPr>
            <a:spLocks noGrp="1" noChangeArrowheads="1"/>
          </p:cNvSpPr>
          <p:nvPr>
            <p:ph idx="1"/>
          </p:nvPr>
        </p:nvSpPr>
        <p:spPr>
          <a:xfrm>
            <a:off x="9064625" y="1271905"/>
            <a:ext cx="1537335" cy="5432425"/>
          </a:xfrm>
        </p:spPr>
        <p:txBody>
          <a:bodyPr vert="horz" wrap="square" lIns="121888" tIns="60944" rIns="121888" bIns="60944" numCol="1" anchor="t" anchorCtr="0" compatLnSpc="1">
            <a:normAutofit fontScale="25000"/>
          </a:bodyPr>
          <a:lstStyle/>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单人间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标准间</a:t>
            </a:r>
            <a:endParaRPr kumimoji="0" lang="en-US" altLang="zh-CN"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三人间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四人间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双套间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多套间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家庭套间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立体套间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豪华套间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总统套间</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fontAlgn="base">
              <a:lnSpc>
                <a:spcPct val="150000"/>
              </a:lnSpc>
              <a:spcBef>
                <a:spcPts val="0"/>
              </a:spcBef>
              <a:spcAft>
                <a:spcPct val="0"/>
              </a:spcAft>
              <a:buClrTx/>
              <a:buSzTx/>
              <a:buFontTx/>
              <a:buNone/>
            </a:pPr>
            <a:r>
              <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特殊客房</a:t>
            </a:r>
            <a:endParaRPr kumimoji="0" lang="zh-CN" altLang="en-US" sz="6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342900" marR="0" lvl="0" indent="-342900" algn="l" defTabSz="914400" rtl="0" eaLnBrk="1" fontAlgn="base" latinLnBrk="0" hangingPunct="1">
              <a:lnSpc>
                <a:spcPct val="80000"/>
              </a:lnSpc>
              <a:spcBef>
                <a:spcPct val="20000"/>
              </a:spcBef>
              <a:spcAft>
                <a:spcPct val="0"/>
              </a:spcAft>
              <a:buClrTx/>
              <a:buSzTx/>
              <a:buFontTx/>
              <a:buNone/>
            </a:pPr>
            <a:endParaRPr kumimoji="0" lang="zh-CN" altLang="en-US" sz="1600" b="0"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80000"/>
              </a:lnSpc>
              <a:spcBef>
                <a:spcPct val="20000"/>
              </a:spcBef>
              <a:spcAft>
                <a:spcPct val="0"/>
              </a:spcAft>
              <a:buClrTx/>
              <a:buSzTx/>
              <a:buFontTx/>
              <a:buNone/>
            </a:pPr>
            <a:endParaRPr kumimoji="0" lang="en-US" altLang="zh-CN" sz="1600" b="0"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p:txBody>
      </p:sp>
      <p:sp>
        <p:nvSpPr>
          <p:cNvPr id="7171" name="Rectangle 3"/>
          <p:cNvSpPr/>
          <p:nvPr/>
        </p:nvSpPr>
        <p:spPr>
          <a:xfrm>
            <a:off x="638175" y="469265"/>
            <a:ext cx="5778500" cy="829945"/>
          </a:xfrm>
          <a:prstGeom prst="rect">
            <a:avLst/>
          </a:prstGeom>
          <a:noFill/>
          <a:ln w="9525">
            <a:noFill/>
          </a:ln>
        </p:spPr>
        <p:txBody>
          <a:bodyPr wrap="square">
            <a:spAutoFit/>
          </a:bodyPr>
          <a:p>
            <a:pPr eaLnBrk="0" hangingPunct="0"/>
            <a:r>
              <a:rPr lang="zh-CN" altLang="en-US" sz="4800" dirty="0">
                <a:solidFill>
                  <a:schemeClr val="tx2"/>
                </a:solidFill>
                <a:latin typeface="黑体" panose="02010609060101010101" charset="-122"/>
                <a:ea typeface="黑体" panose="02010609060101010101" charset="-122"/>
              </a:rPr>
              <a:t>一、客房的分类</a:t>
            </a:r>
            <a:endParaRPr lang="zh-CN" altLang="en-US" sz="4800" dirty="0">
              <a:solidFill>
                <a:schemeClr val="tx2"/>
              </a:solidFill>
              <a:latin typeface="黑体" panose="02010609060101010101" charset="-122"/>
              <a:ea typeface="黑体" panose="02010609060101010101" charset="-122"/>
            </a:endParaRPr>
          </a:p>
        </p:txBody>
      </p:sp>
      <p:sp>
        <p:nvSpPr>
          <p:cNvPr id="7174" name="Text Box 7"/>
          <p:cNvSpPr txBox="1"/>
          <p:nvPr/>
        </p:nvSpPr>
        <p:spPr>
          <a:xfrm>
            <a:off x="1430020" y="1616710"/>
            <a:ext cx="5918200" cy="583565"/>
          </a:xfrm>
          <a:prstGeom prst="rect">
            <a:avLst/>
          </a:prstGeom>
          <a:noFill/>
          <a:ln w="9525">
            <a:noFill/>
          </a:ln>
        </p:spPr>
        <p:txBody>
          <a:bodyPr wrap="square">
            <a:spAutoFit/>
          </a:bodyPr>
          <a:p>
            <a:pPr>
              <a:spcBef>
                <a:spcPct val="50000"/>
              </a:spcBef>
            </a:pPr>
            <a:r>
              <a:rPr lang="zh-CN" altLang="en-US" sz="3200" dirty="0">
                <a:latin typeface="黑体" panose="02010609060101010101" charset="-122"/>
                <a:ea typeface="黑体" panose="02010609060101010101" charset="-122"/>
              </a:rPr>
              <a:t>按房间配备床的种类和数量划分</a:t>
            </a:r>
            <a:r>
              <a:rPr lang="zh-CN" altLang="en-US" sz="2400" dirty="0">
                <a:latin typeface="黑体" panose="02010609060101010101" charset="-122"/>
                <a:ea typeface="黑体" panose="02010609060101010101" charset="-122"/>
              </a:rPr>
              <a:t> </a:t>
            </a:r>
            <a:endParaRPr lang="zh-CN" altLang="en-US" sz="2400" dirty="0">
              <a:latin typeface="黑体" panose="02010609060101010101" charset="-122"/>
              <a:ea typeface="黑体" panose="02010609060101010101" charset="-122"/>
            </a:endParaRPr>
          </a:p>
        </p:txBody>
      </p:sp>
      <p:sp>
        <p:nvSpPr>
          <p:cNvPr id="7175" name="AutoShape 8"/>
          <p:cNvSpPr/>
          <p:nvPr/>
        </p:nvSpPr>
        <p:spPr>
          <a:xfrm>
            <a:off x="8565515" y="1490980"/>
            <a:ext cx="499110" cy="1204595"/>
          </a:xfrm>
          <a:prstGeom prst="leftBrace">
            <a:avLst>
              <a:gd name="adj1" fmla="val 20209"/>
              <a:gd name="adj2" fmla="val 50000"/>
            </a:avLst>
          </a:prstGeom>
          <a:noFill/>
          <a:ln w="25400" cap="flat" cmpd="sng">
            <a:solidFill>
              <a:schemeClr val="tx1"/>
            </a:solidFill>
            <a:prstDash val="solid"/>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7176" name="Text Box 9"/>
          <p:cNvSpPr txBox="1"/>
          <p:nvPr/>
        </p:nvSpPr>
        <p:spPr>
          <a:xfrm>
            <a:off x="7511323" y="1874357"/>
            <a:ext cx="1151167" cy="460375"/>
          </a:xfrm>
          <a:prstGeom prst="rect">
            <a:avLst/>
          </a:prstGeom>
          <a:noFill/>
          <a:ln w="9525">
            <a:noFill/>
          </a:ln>
        </p:spPr>
        <p:txBody>
          <a:bodyPr>
            <a:spAutoFit/>
          </a:bodyPr>
          <a:p>
            <a:pPr>
              <a:spcBef>
                <a:spcPct val="50000"/>
              </a:spcBef>
            </a:pPr>
            <a:r>
              <a:rPr lang="zh-CN" altLang="en-US" sz="2400" b="1" dirty="0">
                <a:latin typeface="黑体" panose="02010609060101010101" charset="-122"/>
                <a:ea typeface="黑体" panose="02010609060101010101" charset="-122"/>
              </a:rPr>
              <a:t>单间</a:t>
            </a:r>
            <a:endParaRPr lang="zh-CN" altLang="en-US" sz="2400" b="1" dirty="0">
              <a:latin typeface="黑体" panose="02010609060101010101" charset="-122"/>
              <a:ea typeface="黑体" panose="02010609060101010101" charset="-122"/>
            </a:endParaRPr>
          </a:p>
        </p:txBody>
      </p:sp>
      <p:sp>
        <p:nvSpPr>
          <p:cNvPr id="7177" name="AutoShape 10"/>
          <p:cNvSpPr/>
          <p:nvPr/>
        </p:nvSpPr>
        <p:spPr>
          <a:xfrm>
            <a:off x="8565515" y="3899535"/>
            <a:ext cx="499110" cy="2150745"/>
          </a:xfrm>
          <a:prstGeom prst="leftBrace">
            <a:avLst>
              <a:gd name="adj1" fmla="val 24630"/>
              <a:gd name="adj2" fmla="val 50000"/>
            </a:avLst>
          </a:prstGeom>
          <a:noFill/>
          <a:ln w="25400" cap="flat" cmpd="sng">
            <a:solidFill>
              <a:schemeClr val="tx1"/>
            </a:solidFill>
            <a:prstDash val="solid"/>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7178" name="Text Box 11"/>
          <p:cNvSpPr txBox="1"/>
          <p:nvPr/>
        </p:nvSpPr>
        <p:spPr>
          <a:xfrm>
            <a:off x="7509510" y="4744720"/>
            <a:ext cx="1155065" cy="460375"/>
          </a:xfrm>
          <a:prstGeom prst="rect">
            <a:avLst/>
          </a:prstGeom>
          <a:noFill/>
          <a:ln w="9525">
            <a:noFill/>
          </a:ln>
        </p:spPr>
        <p:txBody>
          <a:bodyPr wrap="square">
            <a:spAutoFit/>
          </a:bodyPr>
          <a:p>
            <a:pPr>
              <a:spcBef>
                <a:spcPct val="50000"/>
              </a:spcBef>
            </a:pPr>
            <a:r>
              <a:rPr lang="zh-CN" altLang="en-US" sz="2400" b="1" dirty="0">
                <a:latin typeface="黑体" panose="02010609060101010101" charset="-122"/>
                <a:ea typeface="黑体" panose="02010609060101010101" charset="-122"/>
              </a:rPr>
              <a:t>套间</a:t>
            </a:r>
            <a:endParaRPr lang="zh-CN" altLang="en-US" sz="2400" b="1" dirty="0">
              <a:latin typeface="黑体" panose="02010609060101010101" charset="-122"/>
              <a:ea typeface="黑体" panose="02010609060101010101" charset="-122"/>
            </a:endParaRPr>
          </a:p>
        </p:txBody>
      </p:sp>
      <p:sp>
        <p:nvSpPr>
          <p:cNvPr id="7180" name="矩形 11"/>
          <p:cNvSpPr/>
          <p:nvPr/>
        </p:nvSpPr>
        <p:spPr>
          <a:xfrm>
            <a:off x="1430655" y="2393950"/>
            <a:ext cx="4596765" cy="1593850"/>
          </a:xfrm>
          <a:prstGeom prst="rect">
            <a:avLst/>
          </a:prstGeom>
          <a:noFill/>
          <a:ln w="9525">
            <a:noFill/>
          </a:ln>
        </p:spPr>
        <p:txBody>
          <a:bodyPr wrap="square">
            <a:noAutofit/>
          </a:bodyPr>
          <a:p>
            <a:r>
              <a:rPr lang="zh-CN" altLang="en-US" sz="2400" dirty="0">
                <a:solidFill>
                  <a:schemeClr val="tx1"/>
                </a:solidFill>
                <a:latin typeface="黑体" panose="02010609060101010101" charset="-122"/>
                <a:ea typeface="黑体" panose="02010609060101010101" charset="-122"/>
              </a:rPr>
              <a:t>概况：</a:t>
            </a:r>
            <a:endParaRPr lang="zh-CN" altLang="en-US" sz="2400" dirty="0">
              <a:solidFill>
                <a:schemeClr val="tx1"/>
              </a:solidFill>
              <a:latin typeface="黑体" panose="02010609060101010101" charset="-122"/>
              <a:ea typeface="黑体" panose="02010609060101010101" charset="-122"/>
            </a:endParaRPr>
          </a:p>
          <a:p>
            <a:r>
              <a:rPr lang="zh-CN" altLang="en-US" sz="2000" dirty="0">
                <a:solidFill>
                  <a:schemeClr val="tx1"/>
                </a:solidFill>
                <a:latin typeface="黑体" panose="02010609060101010101" charset="-122"/>
                <a:ea typeface="黑体" panose="02010609060101010101" charset="-122"/>
              </a:rPr>
              <a:t>    一般酒店只有标准间和少量套房</a:t>
            </a:r>
            <a:endParaRPr lang="zh-CN" altLang="en-US" sz="2000" dirty="0">
              <a:solidFill>
                <a:schemeClr val="tx1"/>
              </a:solidFill>
              <a:latin typeface="黑体" panose="02010609060101010101" charset="-122"/>
              <a:ea typeface="黑体" panose="02010609060101010101" charset="-122"/>
            </a:endParaRPr>
          </a:p>
          <a:p>
            <a:r>
              <a:rPr lang="zh-CN" altLang="en-US" sz="2000" dirty="0">
                <a:solidFill>
                  <a:schemeClr val="tx1"/>
                </a:solidFill>
                <a:latin typeface="黑体" panose="02010609060101010101" charset="-122"/>
                <a:ea typeface="黑体" panose="02010609060101010101" charset="-122"/>
              </a:rPr>
              <a:t>    大多数酒店套房仅占</a:t>
            </a:r>
            <a:r>
              <a:rPr lang="en-US" altLang="zh-CN" sz="2000" dirty="0">
                <a:solidFill>
                  <a:schemeClr val="tx1"/>
                </a:solidFill>
                <a:latin typeface="黑体" panose="02010609060101010101" charset="-122"/>
                <a:ea typeface="黑体" panose="02010609060101010101" charset="-122"/>
              </a:rPr>
              <a:t>2%</a:t>
            </a:r>
            <a:r>
              <a:rPr lang="zh-CN" altLang="en-US" sz="2000" dirty="0">
                <a:solidFill>
                  <a:schemeClr val="tx1"/>
                </a:solidFill>
                <a:latin typeface="黑体" panose="02010609060101010101" charset="-122"/>
                <a:ea typeface="黑体" panose="02010609060101010101" charset="-122"/>
              </a:rPr>
              <a:t>～</a:t>
            </a:r>
            <a:r>
              <a:rPr lang="en-US" altLang="zh-CN" sz="2000" dirty="0">
                <a:solidFill>
                  <a:schemeClr val="tx1"/>
                </a:solidFill>
                <a:latin typeface="黑体" panose="02010609060101010101" charset="-122"/>
                <a:ea typeface="黑体" panose="02010609060101010101" charset="-122"/>
              </a:rPr>
              <a:t>5%</a:t>
            </a:r>
            <a:endParaRPr lang="en-US" altLang="zh-CN" sz="2000" dirty="0">
              <a:solidFill>
                <a:schemeClr val="tx1"/>
              </a:solidFill>
              <a:latin typeface="黑体" panose="02010609060101010101" charset="-122"/>
              <a:ea typeface="黑体" panose="02010609060101010101" charset="-122"/>
            </a:endParaRPr>
          </a:p>
          <a:p>
            <a:r>
              <a:rPr lang="en-US" altLang="zh-CN" sz="2000" dirty="0">
                <a:solidFill>
                  <a:schemeClr val="tx1"/>
                </a:solidFill>
                <a:latin typeface="黑体" panose="02010609060101010101" charset="-122"/>
                <a:ea typeface="黑体" panose="02010609060101010101" charset="-122"/>
              </a:rPr>
              <a:t>    </a:t>
            </a:r>
            <a:r>
              <a:rPr lang="zh-CN" altLang="en-US" sz="2000" dirty="0">
                <a:solidFill>
                  <a:schemeClr val="tx1"/>
                </a:solidFill>
                <a:latin typeface="黑体" panose="02010609060101010101" charset="-122"/>
                <a:ea typeface="黑体" panose="02010609060101010101" charset="-122"/>
              </a:rPr>
              <a:t>无障碍客房占总数的</a:t>
            </a:r>
            <a:r>
              <a:rPr lang="en-US" altLang="zh-CN" sz="2000" dirty="0">
                <a:solidFill>
                  <a:schemeClr val="tx1"/>
                </a:solidFill>
                <a:latin typeface="黑体" panose="02010609060101010101" charset="-122"/>
                <a:ea typeface="黑体" panose="02010609060101010101" charset="-122"/>
              </a:rPr>
              <a:t>1%</a:t>
            </a:r>
            <a:endParaRPr lang="en-US" altLang="zh-CN" sz="2000" dirty="0">
              <a:solidFill>
                <a:schemeClr val="tx1"/>
              </a:solidFill>
              <a:latin typeface="黑体" panose="02010609060101010101" charset="-122"/>
              <a:ea typeface="黑体" panose="02010609060101010101" charset="-122"/>
            </a:endParaRPr>
          </a:p>
        </p:txBody>
      </p:sp>
      <p:pic>
        <p:nvPicPr>
          <p:cNvPr id="2" name="图片 12" descr="6361420234579993455821897.jpg"/>
          <p:cNvPicPr>
            <a:picLocks noChangeAspect="1"/>
          </p:cNvPicPr>
          <p:nvPr/>
        </p:nvPicPr>
        <p:blipFill>
          <a:blip r:embed="rId1"/>
          <a:stretch>
            <a:fillRect/>
          </a:stretch>
        </p:blipFill>
        <p:spPr>
          <a:xfrm>
            <a:off x="1430655" y="3899535"/>
            <a:ext cx="3875405" cy="2580640"/>
          </a:xfrm>
          <a:prstGeom prst="rect">
            <a:avLst/>
          </a:prstGeom>
          <a:noFill/>
          <a:ln w="9525" cap="flat" cmpd="sng">
            <a:solidFill>
              <a:schemeClr val="tx1"/>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 calcmode="lin" valueType="num">
                                      <p:cBhvr additive="base">
                                        <p:cTn id="7" dur="500" fill="hold"/>
                                        <p:tgtEl>
                                          <p:spTgt spid="7180"/>
                                        </p:tgtEl>
                                        <p:attrNameLst>
                                          <p:attrName>ppt_x</p:attrName>
                                        </p:attrNameLst>
                                      </p:cBhvr>
                                      <p:tavLst>
                                        <p:tav tm="0">
                                          <p:val>
                                            <p:strVal val="#ppt_x"/>
                                          </p:val>
                                        </p:tav>
                                        <p:tav tm="100000">
                                          <p:val>
                                            <p:strVal val="#ppt_x"/>
                                          </p:val>
                                        </p:tav>
                                      </p:tavLst>
                                    </p:anim>
                                    <p:anim calcmode="lin" valueType="num">
                                      <p:cBhvr additive="base">
                                        <p:cTn id="8" dur="500" fill="hold"/>
                                        <p:tgtEl>
                                          <p:spTgt spid="7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308100" y="2790825"/>
            <a:ext cx="9658350" cy="773430"/>
          </a:xfrm>
        </p:spPr>
        <p:txBody>
          <a:bodyPr>
            <a:noAutofit/>
          </a:bodyPr>
          <a:p>
            <a:r>
              <a:rPr lang="zh-CN" altLang="en-US" sz="4800">
                <a:latin typeface="黑体" panose="02010609060101010101" charset="-122"/>
                <a:ea typeface="黑体" panose="02010609060101010101" charset="-122"/>
                <a:cs typeface="黑体" panose="02010609060101010101" charset="-122"/>
              </a:rPr>
              <a:t>第二节 </a:t>
            </a:r>
            <a:r>
              <a:rPr lang="zh-CN" altLang="en-US" sz="4800" dirty="0" smtClean="0">
                <a:solidFill>
                  <a:schemeClr val="tx2"/>
                </a:solidFill>
                <a:latin typeface="黑体" panose="02010609060101010101" charset="-122"/>
                <a:ea typeface="黑体" panose="02010609060101010101" charset="-122"/>
                <a:sym typeface="+mn-ea"/>
              </a:rPr>
              <a:t>酒店的历史沿革与发展趋势</a:t>
            </a:r>
            <a:endParaRPr lang="zh-CN" altLang="en-US" sz="4800" dirty="0" smtClean="0">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4"/>
          <p:cNvSpPr/>
          <p:nvPr/>
        </p:nvSpPr>
        <p:spPr>
          <a:xfrm>
            <a:off x="613146" y="1153902"/>
            <a:ext cx="6909117" cy="5354320"/>
          </a:xfrm>
          <a:prstGeom prst="rect">
            <a:avLst/>
          </a:prstGeom>
          <a:noFill/>
          <a:ln w="9525">
            <a:noFill/>
          </a:ln>
        </p:spPr>
        <p:txBody>
          <a:bodyPr anchor="ctr" anchorCtr="0">
            <a:spAutoFit/>
          </a:bodyPr>
          <a:p>
            <a:pPr indent="133350"/>
            <a:endParaRPr lang="zh-CN" altLang="en-US" sz="2135" b="1" dirty="0">
              <a:latin typeface="黑体" panose="02010609060101010101" charset="-122"/>
              <a:ea typeface="黑体" panose="02010609060101010101" charset="-122"/>
            </a:endParaRPr>
          </a:p>
          <a:p>
            <a:pPr indent="133350"/>
            <a:r>
              <a:rPr lang="zh-CN" altLang="en-US" sz="2135" dirty="0">
                <a:solidFill>
                  <a:srgbClr val="4D4D4D"/>
                </a:solidFill>
                <a:latin typeface="黑体" panose="02010609060101010101" charset="-122"/>
                <a:ea typeface="黑体" panose="02010609060101010101" charset="-122"/>
              </a:rPr>
              <a:t>■ </a:t>
            </a:r>
            <a:r>
              <a:rPr lang="zh-CN" altLang="en-US" sz="2135" dirty="0">
                <a:latin typeface="黑体" panose="02010609060101010101" charset="-122"/>
                <a:ea typeface="黑体" panose="02010609060101010101" charset="-122"/>
              </a:rPr>
              <a:t>外景房（</a:t>
            </a:r>
            <a:r>
              <a:rPr lang="en-US" altLang="zh-CN" sz="2135" dirty="0">
                <a:latin typeface="黑体" panose="02010609060101010101" charset="-122"/>
                <a:ea typeface="黑体" panose="02010609060101010101" charset="-122"/>
              </a:rPr>
              <a:t>Outside Room</a:t>
            </a:r>
            <a:r>
              <a:rPr lang="zh-CN" altLang="en-US" sz="2135" dirty="0">
                <a:latin typeface="黑体" panose="02010609060101010101" charset="-122"/>
                <a:ea typeface="黑体" panose="02010609060101010101" charset="-122"/>
              </a:rPr>
              <a:t>），</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窗户朝向公园、大海、湖泊或景区景点的客房。</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a:t>
            </a:r>
            <a:endParaRPr lang="zh-CN" altLang="en-US" sz="2135" dirty="0">
              <a:latin typeface="黑体" panose="02010609060101010101" charset="-122"/>
              <a:ea typeface="黑体" panose="02010609060101010101" charset="-122"/>
            </a:endParaRPr>
          </a:p>
          <a:p>
            <a:pPr indent="133350"/>
            <a:r>
              <a:rPr lang="zh-CN" altLang="en-US" sz="2135" dirty="0">
                <a:solidFill>
                  <a:srgbClr val="4D4D4D"/>
                </a:solidFill>
                <a:latin typeface="黑体" panose="02010609060101010101" charset="-122"/>
                <a:ea typeface="黑体" panose="02010609060101010101" charset="-122"/>
              </a:rPr>
              <a:t>■ </a:t>
            </a:r>
            <a:r>
              <a:rPr lang="zh-CN" altLang="en-US" sz="2135" dirty="0">
                <a:latin typeface="黑体" panose="02010609060101010101" charset="-122"/>
                <a:ea typeface="黑体" panose="02010609060101010101" charset="-122"/>
              </a:rPr>
              <a:t>内景房（</a:t>
            </a:r>
            <a:r>
              <a:rPr lang="en-US" altLang="zh-CN" sz="2135" dirty="0">
                <a:latin typeface="黑体" panose="02010609060101010101" charset="-122"/>
                <a:ea typeface="黑体" panose="02010609060101010101" charset="-122"/>
              </a:rPr>
              <a:t>Inside Room</a:t>
            </a:r>
            <a:r>
              <a:rPr lang="zh-CN" altLang="en-US" sz="2135" dirty="0">
                <a:latin typeface="黑体" panose="02010609060101010101" charset="-122"/>
                <a:ea typeface="黑体" panose="02010609060101010101" charset="-122"/>
              </a:rPr>
              <a:t>），</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窗户朝向饭店内庭院的客房（园景房）。</a:t>
            </a:r>
            <a:endParaRPr lang="zh-CN" altLang="en-US" sz="2135" dirty="0">
              <a:latin typeface="黑体" panose="02010609060101010101" charset="-122"/>
              <a:ea typeface="黑体" panose="02010609060101010101" charset="-122"/>
            </a:endParaRPr>
          </a:p>
          <a:p>
            <a:pPr indent="133350"/>
            <a:endParaRPr lang="zh-CN" altLang="en-US" sz="2135" dirty="0">
              <a:latin typeface="黑体" panose="02010609060101010101" charset="-122"/>
              <a:ea typeface="黑体" panose="02010609060101010101" charset="-122"/>
            </a:endParaRPr>
          </a:p>
          <a:p>
            <a:pPr indent="133350"/>
            <a:r>
              <a:rPr lang="zh-CN" altLang="en-US" sz="2135" dirty="0">
                <a:solidFill>
                  <a:srgbClr val="4D4D4D"/>
                </a:solidFill>
                <a:latin typeface="黑体" panose="02010609060101010101" charset="-122"/>
                <a:ea typeface="黑体" panose="02010609060101010101" charset="-122"/>
              </a:rPr>
              <a:t>■ </a:t>
            </a:r>
            <a:r>
              <a:rPr lang="zh-CN" altLang="en-US" sz="2135" dirty="0">
                <a:latin typeface="黑体" panose="02010609060101010101" charset="-122"/>
                <a:ea typeface="黑体" panose="02010609060101010101" charset="-122"/>
              </a:rPr>
              <a:t>角房（</a:t>
            </a:r>
            <a:r>
              <a:rPr lang="en-US" altLang="zh-CN" sz="2135" dirty="0">
                <a:latin typeface="黑体" panose="02010609060101010101" charset="-122"/>
                <a:ea typeface="黑体" panose="02010609060101010101" charset="-122"/>
              </a:rPr>
              <a:t>Corner Room</a:t>
            </a:r>
            <a:r>
              <a:rPr lang="zh-CN" altLang="en-US" sz="2135" dirty="0">
                <a:latin typeface="黑体" panose="02010609060101010101" charset="-122"/>
                <a:ea typeface="黑体" panose="02010609060101010101" charset="-122"/>
              </a:rPr>
              <a:t>），</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位于走廊过道尽头的客房，由于结构的原因，</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空间比较不规则。</a:t>
            </a:r>
            <a:endParaRPr lang="zh-CN" altLang="en-US" sz="2135" dirty="0">
              <a:latin typeface="黑体" panose="02010609060101010101" charset="-122"/>
              <a:ea typeface="黑体" panose="02010609060101010101" charset="-122"/>
            </a:endParaRPr>
          </a:p>
          <a:p>
            <a:pPr indent="133350"/>
            <a:endParaRPr lang="zh-CN" altLang="en-US" sz="2135" dirty="0">
              <a:latin typeface="黑体" panose="02010609060101010101" charset="-122"/>
              <a:ea typeface="黑体" panose="02010609060101010101" charset="-122"/>
            </a:endParaRPr>
          </a:p>
          <a:p>
            <a:pPr indent="133350"/>
            <a:r>
              <a:rPr lang="zh-CN" altLang="en-US" sz="2135" dirty="0">
                <a:solidFill>
                  <a:srgbClr val="4D4D4D"/>
                </a:solidFill>
                <a:latin typeface="黑体" panose="02010609060101010101" charset="-122"/>
                <a:ea typeface="黑体" panose="02010609060101010101" charset="-122"/>
              </a:rPr>
              <a:t>■ </a:t>
            </a:r>
            <a:r>
              <a:rPr lang="zh-CN" altLang="en-US" sz="2135" dirty="0">
                <a:latin typeface="黑体" panose="02010609060101010101" charset="-122"/>
                <a:ea typeface="黑体" panose="02010609060101010101" charset="-122"/>
              </a:rPr>
              <a:t>连通房（</a:t>
            </a:r>
            <a:r>
              <a:rPr lang="en-US" altLang="zh-CN" sz="2135" dirty="0">
                <a:latin typeface="黑体" panose="02010609060101010101" charset="-122"/>
                <a:ea typeface="黑体" panose="02010609060101010101" charset="-122"/>
              </a:rPr>
              <a:t>Adjoining Room</a:t>
            </a:r>
            <a:r>
              <a:rPr lang="zh-CN" altLang="en-US" sz="2135" dirty="0">
                <a:latin typeface="黑体" panose="02010609060101010101" charset="-122"/>
                <a:ea typeface="黑体" panose="02010609060101010101" charset="-122"/>
              </a:rPr>
              <a:t>）， </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室外两门毗连而室内无门相通的客房。</a:t>
            </a:r>
            <a:endParaRPr lang="zh-CN" altLang="en-US" sz="2135" dirty="0">
              <a:latin typeface="黑体" panose="02010609060101010101" charset="-122"/>
              <a:ea typeface="黑体" panose="02010609060101010101" charset="-122"/>
            </a:endParaRPr>
          </a:p>
          <a:p>
            <a:pPr indent="133350"/>
            <a:endParaRPr lang="zh-CN" altLang="en-US" sz="2135" dirty="0">
              <a:latin typeface="黑体" panose="02010609060101010101" charset="-122"/>
              <a:ea typeface="黑体" panose="02010609060101010101" charset="-122"/>
            </a:endParaRPr>
          </a:p>
          <a:p>
            <a:pPr indent="133350"/>
            <a:r>
              <a:rPr lang="zh-CN" altLang="en-US" sz="2135" dirty="0">
                <a:solidFill>
                  <a:srgbClr val="4D4D4D"/>
                </a:solidFill>
                <a:latin typeface="黑体" panose="02010609060101010101" charset="-122"/>
                <a:ea typeface="黑体" panose="02010609060101010101" charset="-122"/>
              </a:rPr>
              <a:t>■ </a:t>
            </a:r>
            <a:r>
              <a:rPr lang="zh-CN" altLang="en-US" sz="2135" dirty="0">
                <a:latin typeface="黑体" panose="02010609060101010101" charset="-122"/>
                <a:ea typeface="黑体" panose="02010609060101010101" charset="-122"/>
              </a:rPr>
              <a:t>相邻房（</a:t>
            </a:r>
            <a:r>
              <a:rPr lang="en-US" altLang="zh-CN" sz="2135" dirty="0">
                <a:latin typeface="黑体" panose="02010609060101010101" charset="-122"/>
                <a:ea typeface="黑体" panose="02010609060101010101" charset="-122"/>
              </a:rPr>
              <a:t>Connecting Room</a:t>
            </a:r>
            <a:r>
              <a:rPr lang="zh-CN" altLang="en-US" sz="2135" dirty="0">
                <a:latin typeface="黑体" panose="02010609060101010101" charset="-122"/>
                <a:ea typeface="黑体" panose="02010609060101010101" charset="-122"/>
              </a:rPr>
              <a:t>），</a:t>
            </a:r>
            <a:endParaRPr lang="zh-CN" altLang="en-US" sz="2135" dirty="0">
              <a:latin typeface="黑体" panose="02010609060101010101" charset="-122"/>
              <a:ea typeface="黑体" panose="02010609060101010101" charset="-122"/>
            </a:endParaRPr>
          </a:p>
          <a:p>
            <a:pPr indent="133350"/>
            <a:r>
              <a:rPr lang="zh-CN" altLang="en-US" sz="2135" dirty="0">
                <a:latin typeface="黑体" panose="02010609060101010101" charset="-122"/>
                <a:ea typeface="黑体" panose="02010609060101010101" charset="-122"/>
              </a:rPr>
              <a:t>   隔墙有门连接的客房，两间靠在一起互不相通。</a:t>
            </a:r>
            <a:endParaRPr lang="zh-CN" altLang="en-US" sz="2135" dirty="0">
              <a:latin typeface="黑体" panose="02010609060101010101" charset="-122"/>
              <a:ea typeface="黑体" panose="02010609060101010101" charset="-122"/>
            </a:endParaRPr>
          </a:p>
        </p:txBody>
      </p:sp>
      <p:sp>
        <p:nvSpPr>
          <p:cNvPr id="8198" name="Text Box 10"/>
          <p:cNvSpPr txBox="1"/>
          <p:nvPr/>
        </p:nvSpPr>
        <p:spPr>
          <a:xfrm>
            <a:off x="768447" y="508569"/>
            <a:ext cx="4177212" cy="645160"/>
          </a:xfrm>
          <a:prstGeom prst="rect">
            <a:avLst/>
          </a:prstGeom>
          <a:noFill/>
          <a:ln w="9525">
            <a:noFill/>
          </a:ln>
        </p:spPr>
        <p:txBody>
          <a:bodyPr>
            <a:spAutoFit/>
          </a:bodyPr>
          <a:p>
            <a:pPr>
              <a:spcBef>
                <a:spcPct val="50000"/>
              </a:spcBef>
            </a:pPr>
            <a:r>
              <a:rPr lang="zh-CN" altLang="en-US" sz="3600" dirty="0">
                <a:latin typeface="黑体" panose="02010609060101010101" charset="-122"/>
                <a:ea typeface="黑体" panose="02010609060101010101" charset="-122"/>
              </a:rPr>
              <a:t>客房按位置划分</a:t>
            </a:r>
            <a:endParaRPr lang="zh-CN" altLang="en-US" sz="3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7"/>
          <p:cNvSpPr txBox="1"/>
          <p:nvPr/>
        </p:nvSpPr>
        <p:spPr>
          <a:xfrm>
            <a:off x="5674146" y="5930108"/>
            <a:ext cx="3646067" cy="368300"/>
          </a:xfrm>
          <a:prstGeom prst="rect">
            <a:avLst/>
          </a:prstGeom>
          <a:noFill/>
          <a:ln w="9525">
            <a:noFill/>
          </a:ln>
        </p:spPr>
        <p:txBody>
          <a:bodyPr>
            <a:spAutoFit/>
          </a:bodyPr>
          <a:p>
            <a:pPr algn="r">
              <a:spcBef>
                <a:spcPct val="50000"/>
              </a:spcBef>
            </a:pPr>
            <a:r>
              <a:rPr lang="zh-CN" altLang="en-US" dirty="0">
                <a:latin typeface="黑体" panose="02010609060101010101" charset="-122"/>
                <a:ea typeface="黑体" panose="02010609060101010101" charset="-122"/>
              </a:rPr>
              <a:t>君悦酒店  中国香港</a:t>
            </a:r>
            <a:endParaRPr lang="zh-CN" altLang="en-US" dirty="0">
              <a:latin typeface="黑体" panose="02010609060101010101" charset="-122"/>
              <a:ea typeface="黑体" panose="02010609060101010101" charset="-122"/>
            </a:endParaRPr>
          </a:p>
        </p:txBody>
      </p:sp>
      <p:sp>
        <p:nvSpPr>
          <p:cNvPr id="9220" name="Rectangle 9"/>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外景房</a:t>
            </a:r>
            <a:r>
              <a:rPr lang="zh-CN" altLang="en-US" sz="2400" dirty="0">
                <a:solidFill>
                  <a:srgbClr val="5F5F5F"/>
                </a:solidFill>
                <a:latin typeface="黑体" panose="02010609060101010101" charset="-122"/>
                <a:ea typeface="黑体" panose="02010609060101010101" charset="-122"/>
              </a:rPr>
              <a:t>（</a:t>
            </a:r>
            <a:r>
              <a:rPr lang="en-US" altLang="zh-CN" sz="2400" dirty="0">
                <a:solidFill>
                  <a:srgbClr val="5F5F5F"/>
                </a:solidFill>
                <a:latin typeface="黑体" panose="02010609060101010101" charset="-122"/>
                <a:ea typeface="黑体" panose="02010609060101010101" charset="-122"/>
              </a:rPr>
              <a:t>Outside Room</a:t>
            </a:r>
            <a:r>
              <a:rPr lang="zh-CN" altLang="en-US" sz="2400" dirty="0">
                <a:solidFill>
                  <a:srgbClr val="5F5F5F"/>
                </a:solidFill>
                <a:latin typeface="黑体" panose="02010609060101010101" charset="-122"/>
                <a:ea typeface="黑体" panose="02010609060101010101" charset="-122"/>
              </a:rPr>
              <a:t>）</a:t>
            </a:r>
            <a:endParaRPr lang="zh-CN" altLang="en-US" sz="2400" dirty="0">
              <a:solidFill>
                <a:srgbClr val="5F5F5F"/>
              </a:solidFill>
              <a:latin typeface="黑体" panose="02010609060101010101" charset="-122"/>
              <a:ea typeface="黑体" panose="02010609060101010101" charset="-122"/>
            </a:endParaRPr>
          </a:p>
        </p:txBody>
      </p:sp>
      <p:pic>
        <p:nvPicPr>
          <p:cNvPr id="9221" name="Picture 5" descr="36926719"/>
          <p:cNvPicPr>
            <a:picLocks noChangeAspect="1"/>
          </p:cNvPicPr>
          <p:nvPr/>
        </p:nvPicPr>
        <p:blipFill>
          <a:blip r:embed="rId1"/>
          <a:stretch>
            <a:fillRect/>
          </a:stretch>
        </p:blipFill>
        <p:spPr>
          <a:xfrm>
            <a:off x="3334470" y="1429272"/>
            <a:ext cx="8855943" cy="4346501"/>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11" descr="30609425"/>
          <p:cNvPicPr>
            <a:picLocks noChangeAspect="1"/>
          </p:cNvPicPr>
          <p:nvPr/>
        </p:nvPicPr>
        <p:blipFill>
          <a:blip r:embed="rId1"/>
          <a:stretch>
            <a:fillRect/>
          </a:stretch>
        </p:blipFill>
        <p:spPr>
          <a:xfrm>
            <a:off x="5769610" y="2054860"/>
            <a:ext cx="6422390" cy="3705860"/>
          </a:xfrm>
          <a:prstGeom prst="rect">
            <a:avLst/>
          </a:prstGeom>
          <a:noFill/>
          <a:ln w="9525" cap="flat" cmpd="sng">
            <a:solidFill>
              <a:schemeClr val="tx1"/>
            </a:solidFill>
            <a:prstDash val="solid"/>
            <a:miter/>
            <a:headEnd type="none" w="med" len="med"/>
            <a:tailEnd type="none" w="med" len="med"/>
          </a:ln>
        </p:spPr>
      </p:pic>
      <p:sp>
        <p:nvSpPr>
          <p:cNvPr id="10243" name="Rectangle 4"/>
          <p:cNvSpPr/>
          <p:nvPr/>
        </p:nvSpPr>
        <p:spPr>
          <a:xfrm>
            <a:off x="1372864" y="2173641"/>
            <a:ext cx="2164080" cy="3046095"/>
          </a:xfrm>
          <a:prstGeom prst="rect">
            <a:avLst/>
          </a:prstGeom>
          <a:noFill/>
          <a:ln w="9525">
            <a:noFill/>
          </a:ln>
        </p:spPr>
        <p:txBody>
          <a:bodyPr wrap="none" anchor="ctr" anchorCtr="0">
            <a:spAutoFit/>
          </a:bodyPr>
          <a:p>
            <a:pPr indent="152400" algn="ctr"/>
            <a:endParaRPr lang="zh-CN" altLang="en-US" sz="3200" dirty="0">
              <a:latin typeface="黑体" panose="02010609060101010101" charset="-122"/>
              <a:ea typeface="黑体" panose="02010609060101010101" charset="-122"/>
              <a:cs typeface="黑体" panose="02010609060101010101" charset="-122"/>
            </a:endParaRPr>
          </a:p>
          <a:p>
            <a:pPr indent="152400" algn="ctr"/>
            <a:r>
              <a:rPr lang="zh-CN" altLang="en-US" sz="3200" dirty="0">
                <a:solidFill>
                  <a:srgbClr val="4D4D4D"/>
                </a:solidFill>
                <a:latin typeface="黑体" panose="02010609060101010101" charset="-122"/>
                <a:ea typeface="黑体" panose="02010609060101010101" charset="-122"/>
                <a:cs typeface="黑体" panose="02010609060101010101" charset="-122"/>
              </a:rPr>
              <a:t>■ </a:t>
            </a:r>
            <a:r>
              <a:rPr lang="zh-CN" altLang="en-US" sz="3200" dirty="0">
                <a:latin typeface="黑体" panose="02010609060101010101" charset="-122"/>
                <a:ea typeface="黑体" panose="02010609060101010101" charset="-122"/>
                <a:cs typeface="黑体" panose="02010609060101010101" charset="-122"/>
              </a:rPr>
              <a:t>经济间</a:t>
            </a:r>
            <a:endParaRPr lang="zh-CN" altLang="en-US" sz="3200" dirty="0">
              <a:latin typeface="黑体" panose="02010609060101010101" charset="-122"/>
              <a:ea typeface="黑体" panose="02010609060101010101" charset="-122"/>
              <a:cs typeface="黑体" panose="02010609060101010101" charset="-122"/>
            </a:endParaRPr>
          </a:p>
          <a:p>
            <a:pPr indent="152400" algn="ctr"/>
            <a:endParaRPr lang="zh-CN" altLang="en-US" sz="3200" dirty="0">
              <a:latin typeface="黑体" panose="02010609060101010101" charset="-122"/>
              <a:ea typeface="黑体" panose="02010609060101010101" charset="-122"/>
              <a:cs typeface="黑体" panose="02010609060101010101" charset="-122"/>
            </a:endParaRPr>
          </a:p>
          <a:p>
            <a:pPr indent="152400" algn="ctr"/>
            <a:r>
              <a:rPr lang="zh-CN" altLang="en-US" sz="3200" dirty="0">
                <a:solidFill>
                  <a:srgbClr val="4D4D4D"/>
                </a:solidFill>
                <a:latin typeface="黑体" panose="02010609060101010101" charset="-122"/>
                <a:ea typeface="黑体" panose="02010609060101010101" charset="-122"/>
                <a:cs typeface="黑体" panose="02010609060101010101" charset="-122"/>
              </a:rPr>
              <a:t>■ </a:t>
            </a:r>
            <a:r>
              <a:rPr lang="zh-CN" altLang="en-US" sz="3200" dirty="0">
                <a:latin typeface="黑体" panose="02010609060101010101" charset="-122"/>
                <a:ea typeface="黑体" panose="02010609060101010101" charset="-122"/>
                <a:cs typeface="黑体" panose="02010609060101010101" charset="-122"/>
              </a:rPr>
              <a:t>标准间</a:t>
            </a:r>
            <a:endParaRPr lang="zh-CN" altLang="en-US" sz="3200" dirty="0">
              <a:latin typeface="黑体" panose="02010609060101010101" charset="-122"/>
              <a:ea typeface="黑体" panose="02010609060101010101" charset="-122"/>
              <a:cs typeface="黑体" panose="02010609060101010101" charset="-122"/>
            </a:endParaRPr>
          </a:p>
          <a:p>
            <a:pPr indent="152400" algn="ctr"/>
            <a:endParaRPr lang="zh-CN" altLang="en-US" sz="3200" dirty="0">
              <a:latin typeface="黑体" panose="02010609060101010101" charset="-122"/>
              <a:ea typeface="黑体" panose="02010609060101010101" charset="-122"/>
              <a:cs typeface="黑体" panose="02010609060101010101" charset="-122"/>
            </a:endParaRPr>
          </a:p>
          <a:p>
            <a:pPr indent="152400" algn="ctr"/>
            <a:r>
              <a:rPr lang="zh-CN" altLang="en-US" sz="3200" dirty="0">
                <a:solidFill>
                  <a:srgbClr val="4D4D4D"/>
                </a:solidFill>
                <a:latin typeface="黑体" panose="02010609060101010101" charset="-122"/>
                <a:ea typeface="黑体" panose="02010609060101010101" charset="-122"/>
                <a:cs typeface="黑体" panose="02010609060101010101" charset="-122"/>
              </a:rPr>
              <a:t>■ </a:t>
            </a:r>
            <a:r>
              <a:rPr lang="zh-CN" altLang="en-US" sz="3200" dirty="0">
                <a:latin typeface="黑体" panose="02010609060101010101" charset="-122"/>
                <a:ea typeface="黑体" panose="02010609060101010101" charset="-122"/>
                <a:cs typeface="黑体" panose="02010609060101010101" charset="-122"/>
              </a:rPr>
              <a:t>豪华间</a:t>
            </a:r>
            <a:endParaRPr lang="zh-CN" altLang="en-US" sz="3200" dirty="0">
              <a:latin typeface="黑体" panose="02010609060101010101" charset="-122"/>
              <a:ea typeface="黑体" panose="02010609060101010101" charset="-122"/>
              <a:cs typeface="黑体" panose="02010609060101010101" charset="-122"/>
            </a:endParaRPr>
          </a:p>
        </p:txBody>
      </p:sp>
      <p:sp>
        <p:nvSpPr>
          <p:cNvPr id="10247" name="Text Box 8"/>
          <p:cNvSpPr txBox="1"/>
          <p:nvPr/>
        </p:nvSpPr>
        <p:spPr>
          <a:xfrm>
            <a:off x="1372870" y="804545"/>
            <a:ext cx="4979035" cy="645160"/>
          </a:xfrm>
          <a:prstGeom prst="rect">
            <a:avLst/>
          </a:prstGeom>
          <a:noFill/>
          <a:ln w="9525">
            <a:noFill/>
          </a:ln>
        </p:spPr>
        <p:txBody>
          <a:bodyPr wrap="square">
            <a:spAutoFit/>
          </a:bodyPr>
          <a:p>
            <a:pPr>
              <a:spcBef>
                <a:spcPct val="50000"/>
              </a:spcBef>
            </a:pPr>
            <a:r>
              <a:rPr lang="zh-CN" altLang="en-US" sz="3600" dirty="0">
                <a:latin typeface="黑体" panose="02010609060101010101" charset="-122"/>
                <a:ea typeface="黑体" panose="02010609060101010101" charset="-122"/>
              </a:rPr>
              <a:t>客房按经济等级划分</a:t>
            </a:r>
            <a:endParaRPr lang="zh-CN" altLang="en-US" sz="3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7"/>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单人间</a:t>
            </a:r>
            <a:r>
              <a:rPr lang="zh-CN" altLang="en-US" sz="3600" b="1" dirty="0">
                <a:solidFill>
                  <a:schemeClr val="tx1"/>
                </a:solidFill>
                <a:latin typeface="黑体" panose="02010609060101010101" charset="-122"/>
                <a:ea typeface="黑体" panose="02010609060101010101" charset="-122"/>
              </a:rPr>
              <a:t> </a:t>
            </a:r>
            <a:r>
              <a:rPr lang="zh-CN" altLang="en-US" sz="2400" b="1" dirty="0">
                <a:solidFill>
                  <a:srgbClr val="5F5F5F"/>
                </a:solidFill>
                <a:latin typeface="黑体" panose="02010609060101010101" charset="-122"/>
                <a:ea typeface="黑体" panose="02010609060101010101" charset="-122"/>
              </a:rPr>
              <a:t>（</a:t>
            </a:r>
            <a:r>
              <a:rPr lang="en-US" altLang="zh-CN" sz="2400" b="1" dirty="0">
                <a:solidFill>
                  <a:srgbClr val="5F5F5F"/>
                </a:solidFill>
                <a:latin typeface="黑体" panose="02010609060101010101" charset="-122"/>
                <a:ea typeface="黑体" panose="02010609060101010101" charset="-122"/>
              </a:rPr>
              <a:t>Single Room</a:t>
            </a:r>
            <a:r>
              <a:rPr lang="zh-CN" altLang="en-US" sz="2400" b="1" dirty="0">
                <a:solidFill>
                  <a:srgbClr val="5F5F5F"/>
                </a:solidFill>
                <a:latin typeface="黑体" panose="02010609060101010101" charset="-122"/>
                <a:ea typeface="黑体" panose="02010609060101010101" charset="-122"/>
              </a:rPr>
              <a:t>）</a:t>
            </a:r>
            <a:endParaRPr lang="zh-CN" altLang="en-US" sz="2400" dirty="0">
              <a:solidFill>
                <a:srgbClr val="5F5F5F"/>
              </a:solidFill>
              <a:latin typeface="黑体" panose="02010609060101010101" charset="-122"/>
              <a:ea typeface="黑体" panose="02010609060101010101" charset="-122"/>
            </a:endParaRPr>
          </a:p>
        </p:txBody>
      </p:sp>
      <p:sp>
        <p:nvSpPr>
          <p:cNvPr id="12292" name="Text Box 9"/>
          <p:cNvSpPr txBox="1"/>
          <p:nvPr/>
        </p:nvSpPr>
        <p:spPr>
          <a:xfrm>
            <a:off x="433070" y="1412240"/>
            <a:ext cx="7245350" cy="3815080"/>
          </a:xfrm>
          <a:prstGeom prst="rect">
            <a:avLst/>
          </a:prstGeom>
          <a:noFill/>
          <a:ln w="9525">
            <a:noFill/>
          </a:ln>
        </p:spPr>
        <p:txBody>
          <a:bodyPr wrap="square">
            <a:spAutoFit/>
          </a:bodyPr>
          <a:p>
            <a:pPr>
              <a:spcBef>
                <a:spcPct val="50000"/>
              </a:spcBef>
            </a:pPr>
            <a:r>
              <a:rPr lang="zh-CN" altLang="en-US" sz="3200" dirty="0">
                <a:latin typeface="黑体" panose="02010609060101010101" charset="-122"/>
                <a:ea typeface="黑体" panose="02010609060101010101" charset="-122"/>
              </a:rPr>
              <a:t>根据卫生间设备条件，单人间可分为：</a:t>
            </a:r>
            <a:endParaRPr lang="zh-CN" altLang="en-US" sz="3200" dirty="0">
              <a:latin typeface="黑体" panose="02010609060101010101" charset="-122"/>
              <a:ea typeface="黑体" panose="02010609060101010101" charset="-122"/>
            </a:endParaRPr>
          </a:p>
          <a:p>
            <a:pPr>
              <a:spcBef>
                <a:spcPct val="50000"/>
              </a:spcBef>
            </a:pPr>
            <a:endParaRPr lang="zh-CN" altLang="en-US" sz="2800" dirty="0">
              <a:latin typeface="黑体" panose="02010609060101010101" charset="-122"/>
              <a:ea typeface="黑体" panose="02010609060101010101" charset="-122"/>
            </a:endParaRPr>
          </a:p>
          <a:p>
            <a:pPr>
              <a:spcBef>
                <a:spcPct val="50000"/>
              </a:spcBef>
            </a:pPr>
            <a:endParaRPr lang="zh-CN" altLang="en-US" sz="2800" dirty="0">
              <a:latin typeface="黑体" panose="02010609060101010101" charset="-122"/>
              <a:ea typeface="黑体" panose="02010609060101010101" charset="-122"/>
            </a:endParaRPr>
          </a:p>
          <a:p>
            <a:pPr>
              <a:spcBef>
                <a:spcPct val="50000"/>
              </a:spcBef>
            </a:pPr>
            <a:r>
              <a:rPr lang="zh-CN" altLang="en-US" sz="2800" dirty="0">
                <a:latin typeface="黑体" panose="02010609060101010101" charset="-122"/>
                <a:ea typeface="黑体" panose="02010609060101010101" charset="-122"/>
              </a:rPr>
              <a:t>无浴室单人间</a:t>
            </a:r>
            <a:endParaRPr lang="zh-CN" altLang="en-US" sz="2800" dirty="0">
              <a:latin typeface="黑体" panose="02010609060101010101" charset="-122"/>
              <a:ea typeface="黑体" panose="02010609060101010101" charset="-122"/>
            </a:endParaRPr>
          </a:p>
          <a:p>
            <a:pPr>
              <a:spcBef>
                <a:spcPct val="50000"/>
              </a:spcBef>
            </a:pPr>
            <a:r>
              <a:rPr lang="zh-CN" altLang="en-US" sz="2800" dirty="0">
                <a:latin typeface="黑体" panose="02010609060101010101" charset="-122"/>
                <a:ea typeface="黑体" panose="02010609060101010101" charset="-122"/>
              </a:rPr>
              <a:t>带淋浴单人间</a:t>
            </a:r>
            <a:endParaRPr lang="zh-CN" altLang="en-US" sz="2800" dirty="0">
              <a:latin typeface="黑体" panose="02010609060101010101" charset="-122"/>
              <a:ea typeface="黑体" panose="02010609060101010101" charset="-122"/>
            </a:endParaRPr>
          </a:p>
          <a:p>
            <a:pPr>
              <a:spcBef>
                <a:spcPct val="50000"/>
              </a:spcBef>
            </a:pPr>
            <a:r>
              <a:rPr lang="zh-CN" altLang="en-US" sz="2800" dirty="0">
                <a:latin typeface="黑体" panose="02010609060101010101" charset="-122"/>
                <a:ea typeface="黑体" panose="02010609060101010101" charset="-122"/>
              </a:rPr>
              <a:t>带浴室单人间</a:t>
            </a:r>
            <a:endParaRPr lang="zh-CN" altLang="en-US" sz="2800" b="1" dirty="0">
              <a:latin typeface="黑体" panose="02010609060101010101" charset="-122"/>
              <a:ea typeface="黑体" panose="02010609060101010101" charset="-122"/>
            </a:endParaRPr>
          </a:p>
        </p:txBody>
      </p:sp>
      <p:pic>
        <p:nvPicPr>
          <p:cNvPr id="12293" name="Picture 10" descr="bjsim_phototour09"/>
          <p:cNvPicPr>
            <a:picLocks noChangeAspect="1"/>
          </p:cNvPicPr>
          <p:nvPr/>
        </p:nvPicPr>
        <p:blipFill>
          <a:blip r:embed="rId1"/>
          <a:stretch>
            <a:fillRect/>
          </a:stretch>
        </p:blipFill>
        <p:spPr>
          <a:xfrm>
            <a:off x="5220970" y="2233295"/>
            <a:ext cx="6971030" cy="38804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6"/>
          <p:cNvSpPr txBox="1"/>
          <p:nvPr/>
        </p:nvSpPr>
        <p:spPr>
          <a:xfrm>
            <a:off x="6134735" y="6304915"/>
            <a:ext cx="3714750" cy="368300"/>
          </a:xfrm>
          <a:prstGeom prst="rect">
            <a:avLst/>
          </a:prstGeom>
          <a:noFill/>
          <a:ln w="9525">
            <a:noFill/>
          </a:ln>
        </p:spPr>
        <p:txBody>
          <a:bodyPr wrap="square">
            <a:spAutoFit/>
          </a:bodyPr>
          <a:p>
            <a:pPr algn="ctr">
              <a:spcBef>
                <a:spcPct val="50000"/>
              </a:spcBef>
            </a:pPr>
            <a:r>
              <a:rPr lang="zh-CN" altLang="en-US" b="1" dirty="0">
                <a:latin typeface="黑体" panose="02010609060101010101" charset="-122"/>
                <a:ea typeface="黑体" panose="02010609060101010101" charset="-122"/>
              </a:rPr>
              <a:t>上海宝龙艾美酒店</a:t>
            </a:r>
            <a:endParaRPr lang="zh-CN" altLang="en-US" b="1" dirty="0">
              <a:latin typeface="黑体" panose="02010609060101010101" charset="-122"/>
              <a:ea typeface="黑体" panose="02010609060101010101" charset="-122"/>
            </a:endParaRPr>
          </a:p>
        </p:txBody>
      </p:sp>
      <p:sp>
        <p:nvSpPr>
          <p:cNvPr id="13316" name="Rectangle 8"/>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大床间</a:t>
            </a:r>
            <a:r>
              <a:rPr lang="zh-CN" altLang="en-US" sz="2400" b="1" dirty="0">
                <a:solidFill>
                  <a:srgbClr val="5F5F5F"/>
                </a:solidFill>
                <a:latin typeface="黑体" panose="02010609060101010101" charset="-122"/>
                <a:ea typeface="黑体" panose="02010609060101010101" charset="-122"/>
              </a:rPr>
              <a:t>（</a:t>
            </a:r>
            <a:r>
              <a:rPr lang="en-US" altLang="zh-CN" sz="2400" b="1" dirty="0">
                <a:solidFill>
                  <a:srgbClr val="5F5F5F"/>
                </a:solidFill>
                <a:latin typeface="黑体" panose="02010609060101010101" charset="-122"/>
                <a:ea typeface="黑体" panose="02010609060101010101" charset="-122"/>
              </a:rPr>
              <a:t>Double Room</a:t>
            </a:r>
            <a:r>
              <a:rPr lang="zh-CN" altLang="en-US" sz="2400" b="1" dirty="0">
                <a:solidFill>
                  <a:srgbClr val="5F5F5F"/>
                </a:solidFill>
                <a:latin typeface="黑体" panose="02010609060101010101" charset="-122"/>
                <a:ea typeface="黑体" panose="02010609060101010101" charset="-122"/>
              </a:rPr>
              <a:t>）</a:t>
            </a:r>
            <a:endParaRPr lang="zh-CN" altLang="en-US" sz="2400" b="1" dirty="0">
              <a:solidFill>
                <a:srgbClr val="5F5F5F"/>
              </a:solidFill>
              <a:latin typeface="黑体" panose="02010609060101010101" charset="-122"/>
              <a:ea typeface="黑体" panose="02010609060101010101" charset="-122"/>
            </a:endParaRPr>
          </a:p>
        </p:txBody>
      </p:sp>
      <p:sp>
        <p:nvSpPr>
          <p:cNvPr id="13317" name="Text Box 9"/>
          <p:cNvSpPr txBox="1"/>
          <p:nvPr/>
        </p:nvSpPr>
        <p:spPr>
          <a:xfrm>
            <a:off x="528320" y="2745740"/>
            <a:ext cx="3937635" cy="1753235"/>
          </a:xfrm>
          <a:prstGeom prst="rect">
            <a:avLst/>
          </a:prstGeom>
          <a:noFill/>
          <a:ln w="9525">
            <a:noFill/>
          </a:ln>
        </p:spPr>
        <p:txBody>
          <a:bodyPr wrap="square">
            <a:spAutoFit/>
          </a:bodyPr>
          <a:p>
            <a:pPr>
              <a:spcBef>
                <a:spcPct val="50000"/>
              </a:spcBef>
            </a:pPr>
            <a:r>
              <a:rPr lang="zh-CN" altLang="en-US" sz="2400" dirty="0">
                <a:latin typeface="黑体" panose="02010609060101010101" charset="-122"/>
                <a:ea typeface="黑体" panose="02010609060101010101" charset="-122"/>
              </a:rPr>
              <a:t>在房内放一张双人床的客房。</a:t>
            </a:r>
            <a:endParaRPr lang="zh-CN" altLang="en-US" sz="2400" dirty="0">
              <a:latin typeface="黑体" panose="02010609060101010101" charset="-122"/>
              <a:ea typeface="黑体" panose="02010609060101010101" charset="-122"/>
            </a:endParaRPr>
          </a:p>
          <a:p>
            <a:pPr>
              <a:spcBef>
                <a:spcPct val="50000"/>
              </a:spcBef>
            </a:pPr>
            <a:r>
              <a:rPr lang="zh-CN" altLang="en-US" sz="2400" dirty="0">
                <a:latin typeface="黑体" panose="02010609060101010101" charset="-122"/>
                <a:ea typeface="黑体" panose="02010609060101010101" charset="-122"/>
              </a:rPr>
              <a:t>新婚夫妇使用时，称作“蜜月客房”。</a:t>
            </a:r>
            <a:r>
              <a:rPr lang="zh-CN" altLang="en-US" sz="4800" dirty="0">
                <a:latin typeface="黑体" panose="02010609060101010101" charset="-122"/>
                <a:ea typeface="黑体" panose="02010609060101010101" charset="-122"/>
              </a:rPr>
              <a:t> </a:t>
            </a:r>
            <a:endParaRPr lang="zh-CN" altLang="en-US" sz="4800" dirty="0">
              <a:latin typeface="黑体" panose="02010609060101010101" charset="-122"/>
              <a:ea typeface="黑体" panose="02010609060101010101" charset="-122"/>
            </a:endParaRPr>
          </a:p>
        </p:txBody>
      </p:sp>
      <p:pic>
        <p:nvPicPr>
          <p:cNvPr id="13318" name="图片 6" descr="6363899557939320503586314.JPG"/>
          <p:cNvPicPr>
            <a:picLocks noChangeAspect="1"/>
          </p:cNvPicPr>
          <p:nvPr/>
        </p:nvPicPr>
        <p:blipFill>
          <a:blip r:embed="rId1"/>
          <a:srcRect b="8333"/>
          <a:stretch>
            <a:fillRect/>
          </a:stretch>
        </p:blipFill>
        <p:spPr>
          <a:xfrm>
            <a:off x="4556760" y="1478915"/>
            <a:ext cx="6871335" cy="47205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3"/>
          <p:cNvSpPr txBox="1"/>
          <p:nvPr/>
        </p:nvSpPr>
        <p:spPr>
          <a:xfrm>
            <a:off x="8827389" y="6124516"/>
            <a:ext cx="1824092" cy="368300"/>
          </a:xfrm>
          <a:prstGeom prst="rect">
            <a:avLst/>
          </a:prstGeom>
          <a:noFill/>
          <a:ln w="9525">
            <a:noFill/>
          </a:ln>
        </p:spPr>
        <p:txBody>
          <a:bodyPr>
            <a:spAutoFit/>
          </a:bodyPr>
          <a:p>
            <a:pPr>
              <a:spcBef>
                <a:spcPct val="50000"/>
              </a:spcBef>
            </a:pPr>
            <a:r>
              <a:rPr lang="zh-CN" altLang="en-US" dirty="0">
                <a:latin typeface="黑体" panose="02010609060101010101" charset="-122"/>
                <a:ea typeface="黑体" panose="02010609060101010101" charset="-122"/>
              </a:rPr>
              <a:t>韩国</a:t>
            </a:r>
            <a:r>
              <a:rPr lang="en-US" altLang="zh-CN" dirty="0">
                <a:latin typeface="黑体" panose="02010609060101010101" charset="-122"/>
                <a:ea typeface="黑体" panose="02010609060101010101" charset="-122"/>
              </a:rPr>
              <a:t>W</a:t>
            </a:r>
            <a:r>
              <a:rPr lang="zh-CN" altLang="en-US" dirty="0">
                <a:latin typeface="黑体" panose="02010609060101010101" charset="-122"/>
                <a:ea typeface="黑体" panose="02010609060101010101" charset="-122"/>
              </a:rPr>
              <a:t>酒店</a:t>
            </a:r>
            <a:endParaRPr lang="zh-CN" altLang="en-US" dirty="0">
              <a:latin typeface="黑体" panose="02010609060101010101" charset="-122"/>
              <a:ea typeface="黑体" panose="02010609060101010101" charset="-122"/>
            </a:endParaRPr>
          </a:p>
        </p:txBody>
      </p:sp>
      <p:sp>
        <p:nvSpPr>
          <p:cNvPr id="15364" name="Rectangle 5"/>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大床间</a:t>
            </a:r>
            <a:r>
              <a:rPr lang="zh-CN" altLang="en-US" sz="2400" b="1" dirty="0">
                <a:solidFill>
                  <a:srgbClr val="5F5F5F"/>
                </a:solidFill>
                <a:latin typeface="黑体" panose="02010609060101010101" charset="-122"/>
                <a:ea typeface="黑体" panose="02010609060101010101" charset="-122"/>
              </a:rPr>
              <a:t>（</a:t>
            </a:r>
            <a:r>
              <a:rPr lang="en-US" altLang="zh-CN" sz="2400" b="1" dirty="0">
                <a:solidFill>
                  <a:srgbClr val="5F5F5F"/>
                </a:solidFill>
                <a:latin typeface="黑体" panose="02010609060101010101" charset="-122"/>
                <a:ea typeface="黑体" panose="02010609060101010101" charset="-122"/>
              </a:rPr>
              <a:t>Double Room</a:t>
            </a:r>
            <a:r>
              <a:rPr lang="zh-CN" altLang="en-US" sz="2400" b="1" dirty="0">
                <a:solidFill>
                  <a:srgbClr val="5F5F5F"/>
                </a:solidFill>
                <a:latin typeface="黑体" panose="02010609060101010101" charset="-122"/>
                <a:ea typeface="黑体" panose="02010609060101010101" charset="-122"/>
              </a:rPr>
              <a:t>）</a:t>
            </a:r>
            <a:endParaRPr lang="zh-CN" altLang="en-US" sz="2400" b="1" dirty="0">
              <a:solidFill>
                <a:srgbClr val="5F5F5F"/>
              </a:solidFill>
              <a:latin typeface="黑体" panose="02010609060101010101" charset="-122"/>
              <a:ea typeface="黑体" panose="02010609060101010101" charset="-122"/>
            </a:endParaRPr>
          </a:p>
        </p:txBody>
      </p:sp>
      <p:pic>
        <p:nvPicPr>
          <p:cNvPr id="15365" name="Picture 2" descr="2c1ab0c7-18fe-4bdb-9696-296aae81c8f2"/>
          <p:cNvPicPr>
            <a:picLocks noChangeAspect="1"/>
          </p:cNvPicPr>
          <p:nvPr/>
        </p:nvPicPr>
        <p:blipFill>
          <a:blip r:embed="rId1"/>
          <a:stretch>
            <a:fillRect/>
          </a:stretch>
        </p:blipFill>
        <p:spPr>
          <a:xfrm>
            <a:off x="477714" y="953145"/>
            <a:ext cx="7912155" cy="5539991"/>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7"/>
          <p:cNvSpPr txBox="1"/>
          <p:nvPr/>
        </p:nvSpPr>
        <p:spPr>
          <a:xfrm>
            <a:off x="6607175" y="6261100"/>
            <a:ext cx="2882265" cy="368300"/>
          </a:xfrm>
          <a:prstGeom prst="rect">
            <a:avLst/>
          </a:prstGeom>
          <a:noFill/>
          <a:ln w="9525">
            <a:noFill/>
          </a:ln>
        </p:spPr>
        <p:txBody>
          <a:bodyPr wrap="square">
            <a:spAutoFit/>
          </a:bodyPr>
          <a:p>
            <a:pPr algn="r">
              <a:spcBef>
                <a:spcPct val="50000"/>
              </a:spcBef>
            </a:pPr>
            <a:r>
              <a:rPr lang="zh-CN" altLang="en-US" dirty="0">
                <a:latin typeface="黑体" panose="02010609060101010101" charset="-122"/>
                <a:ea typeface="黑体" panose="02010609060101010101" charset="-122"/>
              </a:rPr>
              <a:t>君悦酒店  德国柏林</a:t>
            </a:r>
            <a:endParaRPr lang="zh-CN" altLang="en-US" dirty="0">
              <a:latin typeface="黑体" panose="02010609060101010101" charset="-122"/>
              <a:ea typeface="黑体" panose="02010609060101010101" charset="-122"/>
            </a:endParaRPr>
          </a:p>
        </p:txBody>
      </p:sp>
      <p:sp>
        <p:nvSpPr>
          <p:cNvPr id="17412" name="Rectangle 9"/>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双床间</a:t>
            </a:r>
            <a:r>
              <a:rPr lang="zh-CN" altLang="en-US" sz="2400" b="1" dirty="0">
                <a:solidFill>
                  <a:srgbClr val="5F5F5F"/>
                </a:solidFill>
                <a:latin typeface="黑体" panose="02010609060101010101" charset="-122"/>
                <a:ea typeface="黑体" panose="02010609060101010101" charset="-122"/>
              </a:rPr>
              <a:t>（</a:t>
            </a:r>
            <a:r>
              <a:rPr lang="en-US" altLang="zh-CN" sz="2400" b="1" dirty="0">
                <a:solidFill>
                  <a:srgbClr val="5F5F5F"/>
                </a:solidFill>
                <a:latin typeface="黑体" panose="02010609060101010101" charset="-122"/>
                <a:ea typeface="黑体" panose="02010609060101010101" charset="-122"/>
              </a:rPr>
              <a:t>Two-Bed Room</a:t>
            </a:r>
            <a:r>
              <a:rPr lang="zh-CN" altLang="en-US" sz="2400" b="1" dirty="0">
                <a:solidFill>
                  <a:srgbClr val="5F5F5F"/>
                </a:solidFill>
                <a:latin typeface="黑体" panose="02010609060101010101" charset="-122"/>
                <a:ea typeface="黑体" panose="02010609060101010101" charset="-122"/>
              </a:rPr>
              <a:t>）</a:t>
            </a:r>
            <a:endParaRPr lang="zh-CN" altLang="en-US" sz="2400" b="1" dirty="0">
              <a:solidFill>
                <a:srgbClr val="5F5F5F"/>
              </a:solidFill>
              <a:latin typeface="黑体" panose="02010609060101010101" charset="-122"/>
              <a:ea typeface="黑体" panose="02010609060101010101" charset="-122"/>
            </a:endParaRPr>
          </a:p>
        </p:txBody>
      </p:sp>
      <p:pic>
        <p:nvPicPr>
          <p:cNvPr id="17413" name="Picture 6" descr="55005164"/>
          <p:cNvPicPr>
            <a:picLocks noChangeAspect="1"/>
          </p:cNvPicPr>
          <p:nvPr/>
        </p:nvPicPr>
        <p:blipFill>
          <a:blip r:embed="rId1"/>
          <a:stretch>
            <a:fillRect/>
          </a:stretch>
        </p:blipFill>
        <p:spPr>
          <a:xfrm>
            <a:off x="344170" y="1313815"/>
            <a:ext cx="9145270" cy="49472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55" name="Rectangle 3"/>
          <p:cNvSpPr/>
          <p:nvPr/>
        </p:nvSpPr>
        <p:spPr>
          <a:xfrm>
            <a:off x="6351270" y="3024505"/>
            <a:ext cx="4998085" cy="3494405"/>
          </a:xfrm>
          <a:prstGeom prst="rect">
            <a:avLst/>
          </a:prstGeom>
          <a:noFill/>
          <a:ln w="9525">
            <a:noFill/>
          </a:ln>
        </p:spPr>
        <p:txBody>
          <a:bodyPr/>
          <a:p>
            <a:pPr marL="342900" indent="-342900">
              <a:lnSpc>
                <a:spcPct val="90000"/>
              </a:lnSpc>
              <a:spcBef>
                <a:spcPct val="20000"/>
              </a:spcBef>
              <a:buChar char="•"/>
            </a:pPr>
            <a:endParaRPr lang="en-US" altLang="zh-CN" sz="3735" b="1" dirty="0">
              <a:solidFill>
                <a:srgbClr val="FF9900"/>
              </a:solidFill>
              <a:latin typeface="黑体" panose="02010609060101010101" charset="-122"/>
              <a:ea typeface="黑体" panose="02010609060101010101" charset="-122"/>
            </a:endParaRPr>
          </a:p>
          <a:p>
            <a:pPr marL="342900" indent="-342900"/>
            <a:r>
              <a:rPr lang="zh-CN" altLang="en-US" sz="2800" dirty="0">
                <a:latin typeface="黑体" panose="02010609060101010101" charset="-122"/>
                <a:ea typeface="黑体" panose="02010609060101010101" charset="-122"/>
              </a:rPr>
              <a:t>功能分区：</a:t>
            </a:r>
            <a:endParaRPr lang="zh-CN" altLang="en-US" sz="2800" dirty="0">
              <a:latin typeface="黑体" panose="02010609060101010101" charset="-122"/>
              <a:ea typeface="黑体" panose="02010609060101010101" charset="-122"/>
            </a:endParaRPr>
          </a:p>
          <a:p>
            <a:pPr marL="342900" indent="-342900"/>
            <a:endParaRPr lang="zh-CN" altLang="en-US" sz="2400" dirty="0">
              <a:latin typeface="黑体" panose="02010609060101010101" charset="-122"/>
              <a:ea typeface="黑体" panose="02010609060101010101" charset="-122"/>
            </a:endParaRPr>
          </a:p>
          <a:p>
            <a:pPr marL="342900" indent="-342900"/>
            <a:r>
              <a:rPr lang="zh-CN" altLang="en-US" sz="2400" dirty="0">
                <a:latin typeface="黑体" panose="02010609060101010101" charset="-122"/>
                <a:ea typeface="黑体" panose="02010609060101010101" charset="-122"/>
              </a:rPr>
              <a:t>睡眠空间、盥洗空间、起居空间、书写空间、贮存空间</a:t>
            </a:r>
            <a:r>
              <a:rPr lang="zh-CN" altLang="en-US" sz="4800" dirty="0">
                <a:latin typeface="黑体" panose="02010609060101010101" charset="-122"/>
                <a:ea typeface="黑体" panose="02010609060101010101" charset="-122"/>
              </a:rPr>
              <a:t> </a:t>
            </a:r>
            <a:endParaRPr lang="zh-CN" altLang="en-US" sz="4800" dirty="0">
              <a:latin typeface="黑体" panose="02010609060101010101" charset="-122"/>
              <a:ea typeface="黑体" panose="02010609060101010101" charset="-122"/>
            </a:endParaRPr>
          </a:p>
          <a:p>
            <a:pPr marL="342900" indent="-342900">
              <a:lnSpc>
                <a:spcPct val="90000"/>
              </a:lnSpc>
              <a:spcBef>
                <a:spcPct val="20000"/>
              </a:spcBef>
            </a:pPr>
            <a:endParaRPr lang="en-US" altLang="zh-CN" sz="2400" dirty="0">
              <a:latin typeface="黑体" panose="02010609060101010101" charset="-122"/>
              <a:ea typeface="黑体" panose="02010609060101010101" charset="-122"/>
            </a:endParaRPr>
          </a:p>
          <a:p>
            <a:pPr marL="342900" indent="-342900">
              <a:lnSpc>
                <a:spcPct val="90000"/>
              </a:lnSpc>
              <a:spcBef>
                <a:spcPct val="20000"/>
              </a:spcBef>
            </a:pPr>
            <a:endParaRPr lang="en-US" altLang="zh-CN" sz="2400" dirty="0">
              <a:latin typeface="黑体" panose="02010609060101010101" charset="-122"/>
              <a:ea typeface="黑体" panose="02010609060101010101" charset="-122"/>
            </a:endParaRPr>
          </a:p>
        </p:txBody>
      </p:sp>
      <p:sp>
        <p:nvSpPr>
          <p:cNvPr id="35857" name="Text Box 2065"/>
          <p:cNvSpPr txBox="1"/>
          <p:nvPr/>
        </p:nvSpPr>
        <p:spPr>
          <a:xfrm>
            <a:off x="6351270" y="1734820"/>
            <a:ext cx="4925060" cy="953135"/>
          </a:xfrm>
          <a:prstGeom prst="rect">
            <a:avLst/>
          </a:prstGeom>
          <a:noFill/>
          <a:ln w="9525">
            <a:noFill/>
          </a:ln>
        </p:spPr>
        <p:txBody>
          <a:bodyPr wrap="square">
            <a:spAutoFit/>
          </a:bodyPr>
          <a:p>
            <a:pPr>
              <a:spcBef>
                <a:spcPct val="50000"/>
              </a:spcBef>
            </a:pPr>
            <a:r>
              <a:rPr lang="zh-CN" altLang="en-US" sz="2800" dirty="0">
                <a:latin typeface="黑体" panose="02010609060101010101" charset="-122"/>
                <a:ea typeface="黑体" panose="02010609060101010101" charset="-122"/>
              </a:rPr>
              <a:t>客房须满足居住、休息、会客、工作和娱乐五大功能。</a:t>
            </a:r>
            <a:endParaRPr lang="zh-CN" altLang="en-US" sz="2800" dirty="0">
              <a:latin typeface="黑体" panose="02010609060101010101" charset="-122"/>
              <a:ea typeface="黑体" panose="02010609060101010101" charset="-122"/>
            </a:endParaRPr>
          </a:p>
        </p:txBody>
      </p:sp>
      <p:sp>
        <p:nvSpPr>
          <p:cNvPr id="19462" name="Rectangle 2071"/>
          <p:cNvSpPr/>
          <p:nvPr/>
        </p:nvSpPr>
        <p:spPr>
          <a:xfrm>
            <a:off x="598170" y="485775"/>
            <a:ext cx="7691755" cy="627380"/>
          </a:xfrm>
          <a:prstGeom prst="rect">
            <a:avLst/>
          </a:prstGeom>
          <a:noFill/>
          <a:ln w="9525">
            <a:noFill/>
          </a:ln>
        </p:spPr>
        <p:txBody>
          <a:bodyPr anchor="ctr" anchorCtr="0"/>
          <a:p>
            <a:pPr eaLnBrk="0" hangingPunct="0"/>
            <a:r>
              <a:rPr lang="zh-CN" altLang="en-US" sz="4800" dirty="0">
                <a:latin typeface="黑体" panose="02010609060101010101" charset="-122"/>
                <a:ea typeface="黑体" panose="02010609060101010101" charset="-122"/>
              </a:rPr>
              <a:t>二、酒店客房的设计要素</a:t>
            </a:r>
            <a:endParaRPr lang="zh-CN" altLang="en-US" sz="4800" dirty="0">
              <a:latin typeface="黑体" panose="02010609060101010101" charset="-122"/>
              <a:ea typeface="黑体" panose="02010609060101010101" charset="-122"/>
            </a:endParaRPr>
          </a:p>
        </p:txBody>
      </p:sp>
      <p:pic>
        <p:nvPicPr>
          <p:cNvPr id="19464" name="Picture 34" descr="31"/>
          <p:cNvPicPr>
            <a:picLocks noChangeAspect="1"/>
          </p:cNvPicPr>
          <p:nvPr/>
        </p:nvPicPr>
        <p:blipFill>
          <a:blip r:embed="rId1"/>
          <a:stretch>
            <a:fillRect/>
          </a:stretch>
        </p:blipFill>
        <p:spPr>
          <a:xfrm>
            <a:off x="2064801" y="1238821"/>
            <a:ext cx="3188986" cy="5609822"/>
          </a:xfrm>
          <a:prstGeom prst="rect">
            <a:avLst/>
          </a:prstGeom>
          <a:noFill/>
          <a:ln w="9525">
            <a:noFill/>
          </a:ln>
        </p:spPr>
      </p:pic>
      <p:sp>
        <p:nvSpPr>
          <p:cNvPr id="15" name="Oval 2066"/>
          <p:cNvSpPr/>
          <p:nvPr/>
        </p:nvSpPr>
        <p:spPr>
          <a:xfrm>
            <a:off x="3120742" y="2485213"/>
            <a:ext cx="2111883" cy="2111883"/>
          </a:xfrm>
          <a:prstGeom prst="ellipse">
            <a:avLst/>
          </a:prstGeom>
          <a:solidFill>
            <a:srgbClr val="C0C0C0">
              <a:alpha val="50195"/>
            </a:srgbClr>
          </a:solidFill>
          <a:ln w="38100" cap="flat" cmpd="sng">
            <a:solidFill>
              <a:srgbClr val="FF0000"/>
            </a:solidFill>
            <a:prstDash val="sysDot"/>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16" name="Oval 2067"/>
          <p:cNvSpPr/>
          <p:nvPr/>
        </p:nvSpPr>
        <p:spPr>
          <a:xfrm>
            <a:off x="2081730" y="1405994"/>
            <a:ext cx="1824092" cy="1824092"/>
          </a:xfrm>
          <a:prstGeom prst="ellipse">
            <a:avLst/>
          </a:prstGeom>
          <a:solidFill>
            <a:srgbClr val="C0C0C0">
              <a:alpha val="50195"/>
            </a:srgbClr>
          </a:solidFill>
          <a:ln w="38100" cap="flat" cmpd="sng">
            <a:solidFill>
              <a:srgbClr val="FF0000"/>
            </a:solidFill>
            <a:prstDash val="sysDot"/>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17" name="Oval 2068"/>
          <p:cNvSpPr/>
          <p:nvPr/>
        </p:nvSpPr>
        <p:spPr>
          <a:xfrm>
            <a:off x="1584442" y="3024823"/>
            <a:ext cx="1824092" cy="1824092"/>
          </a:xfrm>
          <a:prstGeom prst="ellipse">
            <a:avLst/>
          </a:prstGeom>
          <a:solidFill>
            <a:srgbClr val="C0C0C0">
              <a:alpha val="50195"/>
            </a:srgbClr>
          </a:solidFill>
          <a:ln w="38100" cap="flat" cmpd="sng">
            <a:solidFill>
              <a:srgbClr val="FF0000"/>
            </a:solidFill>
            <a:prstDash val="sysDot"/>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18" name="Oval 2069"/>
          <p:cNvSpPr/>
          <p:nvPr/>
        </p:nvSpPr>
        <p:spPr>
          <a:xfrm>
            <a:off x="3313309" y="4597096"/>
            <a:ext cx="2207108" cy="2207109"/>
          </a:xfrm>
          <a:prstGeom prst="ellipse">
            <a:avLst/>
          </a:prstGeom>
          <a:solidFill>
            <a:srgbClr val="C0C0C0">
              <a:alpha val="50195"/>
            </a:srgbClr>
          </a:solidFill>
          <a:ln w="38100" cap="flat" cmpd="sng">
            <a:solidFill>
              <a:srgbClr val="FF0000"/>
            </a:solidFill>
            <a:prstDash val="sysDot"/>
            <a:headEnd type="none" w="med" len="med"/>
            <a:tailEnd type="none" w="med" len="med"/>
          </a:ln>
        </p:spPr>
        <p:txBody>
          <a:bodyPr wrap="none" anchor="ctr" anchorCtr="0"/>
          <a:p>
            <a:endParaRPr lang="zh-CN" altLang="en-US" sz="4800" dirty="0">
              <a:latin typeface="Arial" panose="020B0604020202090204" pitchFamily="34" charset="0"/>
            </a:endParaRPr>
          </a:p>
        </p:txBody>
      </p:sp>
      <p:sp>
        <p:nvSpPr>
          <p:cNvPr id="19" name="Oval 2070"/>
          <p:cNvSpPr/>
          <p:nvPr/>
        </p:nvSpPr>
        <p:spPr>
          <a:xfrm>
            <a:off x="1489218" y="4738876"/>
            <a:ext cx="1919316" cy="1919316"/>
          </a:xfrm>
          <a:prstGeom prst="ellipse">
            <a:avLst/>
          </a:prstGeom>
          <a:solidFill>
            <a:srgbClr val="C0C0C0">
              <a:alpha val="50195"/>
            </a:srgbClr>
          </a:solidFill>
          <a:ln w="38100" cap="flat" cmpd="sng">
            <a:solidFill>
              <a:srgbClr val="FF0000"/>
            </a:solidFill>
            <a:prstDash val="sysDot"/>
            <a:headEnd type="none" w="med" len="med"/>
            <a:tailEnd type="none" w="med" len="med"/>
          </a:ln>
        </p:spPr>
        <p:txBody>
          <a:bodyPr wrap="none" anchor="ctr" anchorCtr="0"/>
          <a:p>
            <a:endParaRPr lang="zh-CN" altLang="en-US" sz="4800" dirty="0">
              <a:latin typeface="Arial" panose="020B060402020209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55">
                                            <p:txEl>
                                              <p:charRg st="1"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55">
                                            <p:txEl>
                                              <p:charRg st="8" end="1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7" grpId="0"/>
      <p:bldP spid="15" grpId="0" bldLvl="0" animBg="1"/>
      <p:bldP spid="16" grpId="0" bldLvl="0" animBg="1"/>
      <p:bldP spid="17" grpId="0" bldLvl="0" animBg="1"/>
      <p:bldP spid="18" grpId="0" bldLvl="0" animBg="1"/>
      <p:bldP spid="1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4" descr="fBmv_ommho004a"/>
          <p:cNvPicPr>
            <a:picLocks noChangeAspect="1"/>
          </p:cNvPicPr>
          <p:nvPr/>
        </p:nvPicPr>
        <p:blipFill>
          <a:blip r:embed="rId1"/>
          <a:stretch>
            <a:fillRect/>
          </a:stretch>
        </p:blipFill>
        <p:spPr>
          <a:xfrm>
            <a:off x="7715885" y="612140"/>
            <a:ext cx="4476115" cy="6022340"/>
          </a:xfrm>
          <a:prstGeom prst="rect">
            <a:avLst/>
          </a:prstGeom>
          <a:noFill/>
          <a:ln w="9525">
            <a:noFill/>
          </a:ln>
        </p:spPr>
      </p:pic>
      <p:pic>
        <p:nvPicPr>
          <p:cNvPr id="24581" name="Picture 5" descr="0 (1)"/>
          <p:cNvPicPr>
            <a:picLocks noChangeAspect="1"/>
          </p:cNvPicPr>
          <p:nvPr/>
        </p:nvPicPr>
        <p:blipFill>
          <a:blip r:embed="rId2"/>
          <a:stretch>
            <a:fillRect/>
          </a:stretch>
        </p:blipFill>
        <p:spPr>
          <a:xfrm>
            <a:off x="0" y="1752600"/>
            <a:ext cx="7332345" cy="48818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3"/>
          <p:cNvSpPr txBox="1"/>
          <p:nvPr/>
        </p:nvSpPr>
        <p:spPr>
          <a:xfrm>
            <a:off x="7151942" y="6419072"/>
            <a:ext cx="4991916" cy="460375"/>
          </a:xfrm>
          <a:prstGeom prst="rect">
            <a:avLst/>
          </a:prstGeom>
          <a:noFill/>
          <a:ln w="9525">
            <a:noFill/>
          </a:ln>
        </p:spPr>
        <p:txBody>
          <a:bodyPr>
            <a:spAutoFit/>
          </a:bodyPr>
          <a:p>
            <a:pPr>
              <a:spcBef>
                <a:spcPct val="50000"/>
              </a:spcBef>
            </a:pPr>
            <a:r>
              <a:rPr lang="zh-CN" altLang="en-US" sz="2400" b="1" dirty="0">
                <a:latin typeface="黑体" panose="02010609060101010101" charset="-122"/>
                <a:ea typeface="黑体" panose="02010609060101010101" charset="-122"/>
              </a:rPr>
              <a:t>新加坡樟宜机场皇冠假日酒店</a:t>
            </a:r>
            <a:endParaRPr lang="zh-CN" altLang="en-US" sz="2400" b="1" dirty="0">
              <a:latin typeface="黑体" panose="02010609060101010101" charset="-122"/>
              <a:ea typeface="黑体" panose="02010609060101010101" charset="-122"/>
            </a:endParaRPr>
          </a:p>
        </p:txBody>
      </p:sp>
      <p:pic>
        <p:nvPicPr>
          <p:cNvPr id="37893" name="Picture 4" descr="http_imgload37"/>
          <p:cNvPicPr>
            <a:picLocks noChangeAspect="1"/>
          </p:cNvPicPr>
          <p:nvPr/>
        </p:nvPicPr>
        <p:blipFill>
          <a:blip r:embed="rId1"/>
          <a:stretch>
            <a:fillRect/>
          </a:stretch>
        </p:blipFill>
        <p:spPr>
          <a:xfrm>
            <a:off x="4752268" y="1899049"/>
            <a:ext cx="7438145" cy="4958058"/>
          </a:xfrm>
          <a:prstGeom prst="rect">
            <a:avLst/>
          </a:prstGeom>
          <a:noFill/>
          <a:ln w="9525">
            <a:noFill/>
          </a:ln>
        </p:spPr>
      </p:pic>
      <p:pic>
        <p:nvPicPr>
          <p:cNvPr id="37894" name="Picture 6" descr="http_imgload38"/>
          <p:cNvPicPr>
            <a:picLocks noChangeAspect="1"/>
          </p:cNvPicPr>
          <p:nvPr/>
        </p:nvPicPr>
        <p:blipFill>
          <a:blip r:embed="rId2"/>
          <a:stretch>
            <a:fillRect/>
          </a:stretch>
        </p:blipFill>
        <p:spPr>
          <a:xfrm>
            <a:off x="477714" y="953145"/>
            <a:ext cx="5283940" cy="352333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1825" y="476885"/>
            <a:ext cx="10739755" cy="5457825"/>
          </a:xfrm>
          <a:prstGeom prst="rect">
            <a:avLst/>
          </a:prstGeom>
          <a:noFill/>
        </p:spPr>
        <p:txBody>
          <a:bodyPr wrap="square" rtlCol="0">
            <a:noAutofit/>
          </a:bodyPr>
          <a:lstStyle/>
          <a:p>
            <a:pPr algn="l">
              <a:lnSpc>
                <a:spcPct val="150000"/>
              </a:lnSpc>
            </a:pP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en-US" altLang="zh-CN" sz="3600" dirty="0" smtClean="0">
                <a:solidFill>
                  <a:schemeClr val="tx2"/>
                </a:solidFill>
                <a:latin typeface="黑体" panose="02010609060101010101" charset="-122"/>
                <a:ea typeface="黑体" panose="02010609060101010101" charset="-122"/>
              </a:rPr>
              <a:t>1.</a:t>
            </a:r>
            <a:r>
              <a:rPr lang="zh-CN" altLang="en-US" sz="3600" dirty="0" smtClean="0">
                <a:solidFill>
                  <a:schemeClr val="tx2"/>
                </a:solidFill>
                <a:latin typeface="黑体" panose="02010609060101010101" charset="-122"/>
                <a:ea typeface="黑体" panose="02010609060101010101" charset="-122"/>
              </a:rPr>
              <a:t>客栈时期（</a:t>
            </a:r>
            <a:r>
              <a:rPr lang="en-US" altLang="zh-CN" sz="3600" dirty="0" smtClean="0">
                <a:solidFill>
                  <a:schemeClr val="tx2"/>
                </a:solidFill>
                <a:latin typeface="黑体" panose="02010609060101010101" charset="-122"/>
                <a:ea typeface="黑体" panose="02010609060101010101" charset="-122"/>
              </a:rPr>
              <a:t>12</a:t>
            </a:r>
            <a:r>
              <a:rPr lang="zh-CN" altLang="en-US" sz="3600" dirty="0" smtClean="0">
                <a:solidFill>
                  <a:schemeClr val="tx2"/>
                </a:solidFill>
                <a:latin typeface="黑体" panose="02010609060101010101" charset="-122"/>
                <a:ea typeface="黑体" panose="02010609060101010101" charset="-122"/>
              </a:rPr>
              <a:t>世纪</a:t>
            </a:r>
            <a:r>
              <a:rPr lang="en-US" altLang="zh-CN" sz="3600" dirty="0" smtClean="0">
                <a:solidFill>
                  <a:schemeClr val="tx2"/>
                </a:solidFill>
                <a:latin typeface="黑体" panose="02010609060101010101" charset="-122"/>
                <a:ea typeface="黑体" panose="02010609060101010101" charset="-122"/>
              </a:rPr>
              <a:t>—18</a:t>
            </a:r>
            <a:r>
              <a:rPr lang="zh-CN" altLang="en-US" sz="3600" dirty="0" smtClean="0">
                <a:solidFill>
                  <a:schemeClr val="tx2"/>
                </a:solidFill>
                <a:latin typeface="黑体" panose="02010609060101010101" charset="-122"/>
                <a:ea typeface="黑体" panose="02010609060101010101" charset="-122"/>
              </a:rPr>
              <a:t>世纪）</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endParaRPr lang="en-US" altLang="zh-CN" dirty="0" smtClean="0">
              <a:solidFill>
                <a:schemeClr val="tx2"/>
              </a:solidFill>
              <a:latin typeface="黑体" panose="02010609060101010101" charset="-122"/>
              <a:ea typeface="黑体" panose="02010609060101010101" charset="-122"/>
            </a:endParaRPr>
          </a:p>
          <a:p>
            <a:pPr>
              <a:lnSpc>
                <a:spcPct val="150000"/>
              </a:lnSpc>
            </a:pPr>
            <a:r>
              <a:rPr lang="en-US" altLang="zh-CN" sz="2800" dirty="0" smtClean="0">
                <a:solidFill>
                  <a:schemeClr val="tx2"/>
                </a:solidFill>
                <a:latin typeface="黑体" panose="02010609060101010101" charset="-122"/>
                <a:ea typeface="黑体" panose="02010609060101010101" charset="-122"/>
              </a:rPr>
              <a:t>    </a:t>
            </a:r>
            <a:r>
              <a:rPr lang="zh-CN" altLang="en-US" sz="2800" dirty="0" smtClean="0">
                <a:solidFill>
                  <a:schemeClr val="tx2"/>
                </a:solidFill>
                <a:latin typeface="黑体" panose="02010609060101010101" charset="-122"/>
                <a:ea typeface="黑体" panose="02010609060101010101" charset="-122"/>
              </a:rPr>
              <a:t>这一时期的客栈设备简陋、安全性差，为满足外出人们的吃、喝、睡等赖以生存的基本需要提供简单的设施与服务。客栈在</a:t>
            </a:r>
            <a:r>
              <a:rPr lang="en-US" altLang="zh-CN" sz="2800" dirty="0" smtClean="0">
                <a:solidFill>
                  <a:schemeClr val="tx2"/>
                </a:solidFill>
                <a:latin typeface="黑体" panose="02010609060101010101" charset="-122"/>
                <a:ea typeface="黑体" panose="02010609060101010101" charset="-122"/>
              </a:rPr>
              <a:t>15</a:t>
            </a:r>
            <a:r>
              <a:rPr lang="zh-CN" altLang="en-US" sz="2800" dirty="0" smtClean="0">
                <a:solidFill>
                  <a:schemeClr val="tx2"/>
                </a:solidFill>
                <a:latin typeface="黑体" panose="02010609060101010101" charset="-122"/>
                <a:ea typeface="黑体" panose="02010609060101010101" charset="-122"/>
              </a:rPr>
              <a:t>世纪</a:t>
            </a:r>
            <a:r>
              <a:rPr lang="en-US" altLang="zh-CN" sz="2800" dirty="0" smtClean="0">
                <a:solidFill>
                  <a:schemeClr val="tx2"/>
                </a:solidFill>
                <a:latin typeface="黑体" panose="02010609060101010101" charset="-122"/>
                <a:ea typeface="黑体" panose="02010609060101010101" charset="-122"/>
              </a:rPr>
              <a:t>—18</a:t>
            </a:r>
            <a:r>
              <a:rPr lang="zh-CN" altLang="en-US" sz="2800" dirty="0" smtClean="0">
                <a:solidFill>
                  <a:schemeClr val="tx2"/>
                </a:solidFill>
                <a:latin typeface="黑体" panose="02010609060101010101" charset="-122"/>
                <a:ea typeface="黑体" panose="02010609060101010101" charset="-122"/>
              </a:rPr>
              <a:t>世纪最为流行，在欧洲的法国、瑞士、意大利和奥地利等国已相当普遍，但以英国的客栈最为著名。</a:t>
            </a:r>
            <a:endParaRPr lang="zh-CN" altLang="en-US" sz="2800"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Text Box 8"/>
          <p:cNvSpPr txBox="1"/>
          <p:nvPr/>
        </p:nvSpPr>
        <p:spPr>
          <a:xfrm>
            <a:off x="1400175" y="4781550"/>
            <a:ext cx="3784600" cy="368300"/>
          </a:xfrm>
          <a:prstGeom prst="rect">
            <a:avLst/>
          </a:prstGeom>
          <a:noFill/>
          <a:ln w="9525">
            <a:noFill/>
          </a:ln>
        </p:spPr>
        <p:txBody>
          <a:bodyPr wrap="square">
            <a:spAutoFit/>
          </a:bodyPr>
          <a:p>
            <a:pPr>
              <a:spcBef>
                <a:spcPct val="50000"/>
              </a:spcBef>
            </a:pPr>
            <a:r>
              <a:rPr lang="zh-CN" altLang="en-US" dirty="0">
                <a:latin typeface="黑体" panose="02010609060101010101" charset="-122"/>
                <a:ea typeface="黑体" panose="02010609060101010101" charset="-122"/>
              </a:rPr>
              <a:t>新加坡樟宜机场皇冠假日酒店</a:t>
            </a:r>
            <a:endParaRPr lang="zh-CN" altLang="en-US" dirty="0">
              <a:latin typeface="黑体" panose="02010609060101010101" charset="-122"/>
              <a:ea typeface="黑体" panose="02010609060101010101" charset="-122"/>
            </a:endParaRPr>
          </a:p>
        </p:txBody>
      </p:sp>
      <p:pic>
        <p:nvPicPr>
          <p:cNvPr id="40965" name="Picture 6" descr="http_imgload29"/>
          <p:cNvPicPr>
            <a:picLocks noChangeAspect="1"/>
          </p:cNvPicPr>
          <p:nvPr/>
        </p:nvPicPr>
        <p:blipFill>
          <a:blip r:embed="rId1"/>
          <a:stretch>
            <a:fillRect/>
          </a:stretch>
        </p:blipFill>
        <p:spPr>
          <a:xfrm>
            <a:off x="477714" y="953145"/>
            <a:ext cx="5542106" cy="3694738"/>
          </a:xfrm>
          <a:prstGeom prst="rect">
            <a:avLst/>
          </a:prstGeom>
          <a:noFill/>
          <a:ln w="9525">
            <a:noFill/>
          </a:ln>
        </p:spPr>
      </p:pic>
      <p:pic>
        <p:nvPicPr>
          <p:cNvPr id="40966" name="Picture 7" descr="http_imgload30"/>
          <p:cNvPicPr>
            <a:picLocks noChangeAspect="1"/>
          </p:cNvPicPr>
          <p:nvPr/>
        </p:nvPicPr>
        <p:blipFill>
          <a:blip r:embed="rId2"/>
          <a:stretch>
            <a:fillRect/>
          </a:stretch>
        </p:blipFill>
        <p:spPr>
          <a:xfrm>
            <a:off x="6047330" y="2381524"/>
            <a:ext cx="6143083" cy="409468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8" name="图片 7" descr="1524652732110406.jpg"/>
          <p:cNvPicPr>
            <a:picLocks noChangeAspect="1"/>
          </p:cNvPicPr>
          <p:nvPr/>
        </p:nvPicPr>
        <p:blipFill>
          <a:blip r:embed="rId1"/>
          <a:stretch>
            <a:fillRect/>
          </a:stretch>
        </p:blipFill>
        <p:spPr>
          <a:xfrm>
            <a:off x="4627245" y="902335"/>
            <a:ext cx="7564755" cy="5105400"/>
          </a:xfrm>
          <a:prstGeom prst="rect">
            <a:avLst/>
          </a:prstGeom>
          <a:noFill/>
          <a:ln w="9525">
            <a:noFill/>
          </a:ln>
        </p:spPr>
      </p:pic>
      <p:pic>
        <p:nvPicPr>
          <p:cNvPr id="41989" name="图片 8" descr="1524652732124744.jpg"/>
          <p:cNvPicPr>
            <a:picLocks noChangeAspect="1"/>
          </p:cNvPicPr>
          <p:nvPr/>
        </p:nvPicPr>
        <p:blipFill>
          <a:blip r:embed="rId2"/>
          <a:stretch>
            <a:fillRect/>
          </a:stretch>
        </p:blipFill>
        <p:spPr>
          <a:xfrm>
            <a:off x="477520" y="902335"/>
            <a:ext cx="4123690" cy="2745105"/>
          </a:xfrm>
          <a:prstGeom prst="rect">
            <a:avLst/>
          </a:prstGeom>
          <a:noFill/>
          <a:ln w="9525">
            <a:noFill/>
          </a:ln>
        </p:spPr>
      </p:pic>
      <p:sp>
        <p:nvSpPr>
          <p:cNvPr id="41990" name="矩形 9"/>
          <p:cNvSpPr/>
          <p:nvPr/>
        </p:nvSpPr>
        <p:spPr>
          <a:xfrm>
            <a:off x="847552" y="3952741"/>
            <a:ext cx="3383280" cy="368300"/>
          </a:xfrm>
          <a:prstGeom prst="rect">
            <a:avLst/>
          </a:prstGeom>
          <a:noFill/>
          <a:ln w="9525">
            <a:noFill/>
          </a:ln>
        </p:spPr>
        <p:txBody>
          <a:bodyPr wrap="none">
            <a:spAutoFit/>
          </a:bodyPr>
          <a:p>
            <a:r>
              <a:rPr lang="zh-CN" altLang="en-US" dirty="0">
                <a:latin typeface="黑体" panose="02010609060101010101" charset="-122"/>
                <a:ea typeface="黑体" panose="02010609060101010101" charset="-122"/>
              </a:rPr>
              <a:t>巴拿马 </a:t>
            </a:r>
            <a:r>
              <a:rPr lang="en-US" altLang="zh-CN" dirty="0">
                <a:latin typeface="黑体" panose="02010609060101010101" charset="-122"/>
                <a:ea typeface="黑体" panose="02010609060101010101" charset="-122"/>
              </a:rPr>
              <a:t>W Panama </a:t>
            </a:r>
            <a:r>
              <a:rPr lang="zh-CN" altLang="en-US" dirty="0">
                <a:latin typeface="黑体" panose="02010609060101010101" charset="-122"/>
                <a:ea typeface="黑体" panose="02010609060101010101" charset="-122"/>
              </a:rPr>
              <a:t>豪华品牌酒店</a:t>
            </a: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Rectangle 9"/>
          <p:cNvSpPr/>
          <p:nvPr/>
        </p:nvSpPr>
        <p:spPr>
          <a:xfrm>
            <a:off x="344398" y="447394"/>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三人间</a:t>
            </a:r>
            <a:r>
              <a:rPr lang="zh-CN" altLang="en-US" sz="2400" b="1" dirty="0">
                <a:solidFill>
                  <a:srgbClr val="5F5F5F"/>
                </a:solidFill>
                <a:latin typeface="黑体" panose="02010609060101010101" charset="-122"/>
                <a:ea typeface="黑体" panose="02010609060101010101" charset="-122"/>
              </a:rPr>
              <a:t>（</a:t>
            </a:r>
            <a:r>
              <a:rPr lang="en-US" altLang="zh-CN" sz="2400" b="1" dirty="0">
                <a:solidFill>
                  <a:srgbClr val="5F5F5F"/>
                </a:solidFill>
                <a:latin typeface="黑体" panose="02010609060101010101" charset="-122"/>
                <a:ea typeface="黑体" panose="02010609060101010101" charset="-122"/>
              </a:rPr>
              <a:t>Triple Room</a:t>
            </a:r>
            <a:r>
              <a:rPr lang="zh-CN" altLang="en-US" sz="2400" b="1" dirty="0">
                <a:solidFill>
                  <a:srgbClr val="5F5F5F"/>
                </a:solidFill>
                <a:latin typeface="黑体" panose="02010609060101010101" charset="-122"/>
                <a:ea typeface="黑体" panose="02010609060101010101" charset="-122"/>
              </a:rPr>
              <a:t>）</a:t>
            </a:r>
            <a:endParaRPr lang="zh-CN" altLang="en-US" sz="2400" b="1" dirty="0">
              <a:solidFill>
                <a:srgbClr val="5F5F5F"/>
              </a:solidFill>
              <a:latin typeface="黑体" panose="02010609060101010101" charset="-122"/>
              <a:ea typeface="黑体" panose="02010609060101010101" charset="-122"/>
            </a:endParaRPr>
          </a:p>
        </p:txBody>
      </p:sp>
      <p:sp>
        <p:nvSpPr>
          <p:cNvPr id="55300" name="Text Box 10"/>
          <p:cNvSpPr txBox="1"/>
          <p:nvPr/>
        </p:nvSpPr>
        <p:spPr>
          <a:xfrm>
            <a:off x="344351" y="3080681"/>
            <a:ext cx="3743408" cy="1198880"/>
          </a:xfrm>
          <a:prstGeom prst="rect">
            <a:avLst/>
          </a:prstGeom>
          <a:noFill/>
          <a:ln w="9525">
            <a:noFill/>
          </a:ln>
        </p:spPr>
        <p:txBody>
          <a:bodyPr>
            <a:spAutoFit/>
          </a:bodyPr>
          <a:p>
            <a:pPr>
              <a:spcBef>
                <a:spcPct val="50000"/>
              </a:spcBef>
            </a:pPr>
            <a:r>
              <a:rPr lang="zh-CN" altLang="en-US" sz="2400" dirty="0">
                <a:latin typeface="黑体" panose="02010609060101010101" charset="-122"/>
                <a:ea typeface="黑体" panose="02010609060101010101" charset="-122"/>
              </a:rPr>
              <a:t>三人间内放三张单人床，是属于经济档客房。</a:t>
            </a:r>
            <a:r>
              <a:rPr lang="zh-CN" altLang="en-US" sz="4800" dirty="0">
                <a:latin typeface="黑体" panose="02010609060101010101" charset="-122"/>
                <a:ea typeface="黑体" panose="02010609060101010101" charset="-122"/>
              </a:rPr>
              <a:t> </a:t>
            </a:r>
            <a:endParaRPr lang="zh-CN" altLang="en-US" sz="4800" dirty="0">
              <a:latin typeface="黑体" panose="02010609060101010101" charset="-122"/>
              <a:ea typeface="黑体" panose="02010609060101010101" charset="-122"/>
            </a:endParaRPr>
          </a:p>
        </p:txBody>
      </p:sp>
      <p:pic>
        <p:nvPicPr>
          <p:cNvPr id="55301" name="Picture 7" descr="三人间3"/>
          <p:cNvPicPr>
            <a:picLocks noChangeAspect="1"/>
          </p:cNvPicPr>
          <p:nvPr/>
        </p:nvPicPr>
        <p:blipFill>
          <a:blip r:embed="rId1"/>
          <a:stretch>
            <a:fillRect/>
          </a:stretch>
        </p:blipFill>
        <p:spPr>
          <a:xfrm>
            <a:off x="4572397" y="883314"/>
            <a:ext cx="7584158" cy="559289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12"/>
          <p:cNvSpPr txBox="1"/>
          <p:nvPr/>
        </p:nvSpPr>
        <p:spPr>
          <a:xfrm>
            <a:off x="7357398" y="6368381"/>
            <a:ext cx="3167826" cy="368300"/>
          </a:xfrm>
          <a:prstGeom prst="rect">
            <a:avLst/>
          </a:prstGeom>
          <a:noFill/>
          <a:ln w="9525">
            <a:noFill/>
          </a:ln>
        </p:spPr>
        <p:txBody>
          <a:bodyPr>
            <a:spAutoFit/>
          </a:bodyPr>
          <a:p>
            <a:pPr>
              <a:spcBef>
                <a:spcPct val="50000"/>
              </a:spcBef>
            </a:pPr>
            <a:r>
              <a:rPr lang="zh-CN" altLang="en-US" b="1" dirty="0">
                <a:latin typeface="黑体" panose="02010609060101010101" charset="-122"/>
                <a:ea typeface="黑体" panose="02010609060101010101" charset="-122"/>
              </a:rPr>
              <a:t>双套间平面布置图</a:t>
            </a:r>
            <a:endParaRPr lang="zh-CN" altLang="en-US" b="1" dirty="0">
              <a:latin typeface="黑体" panose="02010609060101010101" charset="-122"/>
              <a:ea typeface="黑体" panose="02010609060101010101" charset="-122"/>
            </a:endParaRPr>
          </a:p>
        </p:txBody>
      </p:sp>
      <p:sp>
        <p:nvSpPr>
          <p:cNvPr id="57348" name="Rectangle 8"/>
          <p:cNvSpPr/>
          <p:nvPr/>
        </p:nvSpPr>
        <p:spPr>
          <a:xfrm>
            <a:off x="344398" y="362750"/>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双套间</a:t>
            </a:r>
            <a:r>
              <a:rPr lang="en-US" altLang="zh-CN" sz="2400" b="1" dirty="0">
                <a:solidFill>
                  <a:srgbClr val="5F5F5F"/>
                </a:solidFill>
                <a:latin typeface="黑体" panose="02010609060101010101" charset="-122"/>
                <a:ea typeface="黑体" panose="02010609060101010101" charset="-122"/>
              </a:rPr>
              <a:t>（Junior Suite</a:t>
            </a:r>
            <a:r>
              <a:rPr lang="zh-CN" altLang="en-US" sz="2400" b="1" dirty="0">
                <a:solidFill>
                  <a:srgbClr val="5F5F5F"/>
                </a:solidFill>
                <a:latin typeface="黑体" panose="02010609060101010101" charset="-122"/>
                <a:ea typeface="黑体" panose="02010609060101010101" charset="-122"/>
              </a:rPr>
              <a:t>）</a:t>
            </a:r>
            <a:r>
              <a:rPr lang="zh-CN" altLang="en-US" sz="5865" dirty="0">
                <a:solidFill>
                  <a:schemeClr val="tx2"/>
                </a:solidFill>
                <a:latin typeface="黑体" panose="02010609060101010101" charset="-122"/>
                <a:ea typeface="黑体" panose="02010609060101010101" charset="-122"/>
              </a:rPr>
              <a:t> </a:t>
            </a:r>
            <a:endParaRPr lang="zh-CN" altLang="en-US" sz="5865" dirty="0">
              <a:solidFill>
                <a:schemeClr val="tx2"/>
              </a:solidFill>
              <a:latin typeface="黑体" panose="02010609060101010101" charset="-122"/>
              <a:ea typeface="黑体" panose="02010609060101010101" charset="-122"/>
            </a:endParaRPr>
          </a:p>
        </p:txBody>
      </p:sp>
      <p:sp>
        <p:nvSpPr>
          <p:cNvPr id="57349" name="Text Box 10"/>
          <p:cNvSpPr txBox="1"/>
          <p:nvPr/>
        </p:nvSpPr>
        <p:spPr>
          <a:xfrm>
            <a:off x="852039" y="2967419"/>
            <a:ext cx="4221650" cy="1938020"/>
          </a:xfrm>
          <a:prstGeom prst="rect">
            <a:avLst/>
          </a:prstGeom>
          <a:noFill/>
          <a:ln w="9525">
            <a:noFill/>
          </a:ln>
        </p:spPr>
        <p:txBody>
          <a:bodyPr>
            <a:spAutoFit/>
          </a:bodyPr>
          <a:p>
            <a:pPr>
              <a:spcBef>
                <a:spcPct val="50000"/>
              </a:spcBef>
            </a:pPr>
            <a:r>
              <a:rPr lang="zh-CN" altLang="en-US" sz="2400" dirty="0">
                <a:solidFill>
                  <a:schemeClr val="tx1"/>
                </a:solidFill>
                <a:latin typeface="黑体" panose="02010609060101010101" charset="-122"/>
                <a:ea typeface="黑体" panose="02010609060101010101" charset="-122"/>
              </a:rPr>
              <a:t>一般是连通的两个房间，称双套间，又称双连客房。</a:t>
            </a:r>
            <a:endParaRPr lang="zh-CN" altLang="en-US" sz="2400" dirty="0">
              <a:solidFill>
                <a:schemeClr val="tx1"/>
              </a:solidFill>
              <a:latin typeface="黑体" panose="02010609060101010101" charset="-122"/>
              <a:ea typeface="黑体" panose="02010609060101010101" charset="-122"/>
            </a:endParaRPr>
          </a:p>
          <a:p>
            <a:pPr>
              <a:spcBef>
                <a:spcPct val="50000"/>
              </a:spcBef>
            </a:pPr>
            <a:r>
              <a:rPr lang="zh-CN" altLang="en-US" sz="4800" dirty="0">
                <a:latin typeface="黑体" panose="02010609060101010101" charset="-122"/>
                <a:ea typeface="黑体" panose="02010609060101010101" charset="-122"/>
              </a:rPr>
              <a:t> </a:t>
            </a:r>
            <a:endParaRPr lang="zh-CN" altLang="en-US" sz="4800" dirty="0">
              <a:latin typeface="黑体" panose="02010609060101010101" charset="-122"/>
              <a:ea typeface="黑体" panose="02010609060101010101" charset="-122"/>
            </a:endParaRPr>
          </a:p>
        </p:txBody>
      </p:sp>
      <p:pic>
        <p:nvPicPr>
          <p:cNvPr id="57350" name="Picture 11" descr="0 (3)"/>
          <p:cNvPicPr>
            <a:picLocks noChangeAspect="1"/>
          </p:cNvPicPr>
          <p:nvPr/>
        </p:nvPicPr>
        <p:blipFill>
          <a:blip r:embed="rId1"/>
          <a:srcRect l="26715" t="9319" r="26482" b="19104"/>
          <a:stretch>
            <a:fillRect/>
          </a:stretch>
        </p:blipFill>
        <p:spPr>
          <a:xfrm>
            <a:off x="5958840" y="953135"/>
            <a:ext cx="4984115" cy="53860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5"/>
          <p:cNvSpPr txBox="1"/>
          <p:nvPr/>
        </p:nvSpPr>
        <p:spPr>
          <a:xfrm>
            <a:off x="433275" y="369097"/>
            <a:ext cx="5567501" cy="645160"/>
          </a:xfrm>
          <a:prstGeom prst="rect">
            <a:avLst/>
          </a:prstGeom>
          <a:noFill/>
          <a:ln w="9525">
            <a:noFill/>
          </a:ln>
        </p:spPr>
        <p:txBody>
          <a:bodyPr>
            <a:spAutoFit/>
          </a:bodyPr>
          <a:p>
            <a:pPr>
              <a:spcBef>
                <a:spcPct val="50000"/>
              </a:spcBef>
            </a:pPr>
            <a:r>
              <a:rPr lang="zh-CN" altLang="en-US" sz="3600" dirty="0">
                <a:latin typeface="黑体" panose="02010609060101010101" charset="-122"/>
                <a:ea typeface="黑体" panose="02010609060101010101" charset="-122"/>
              </a:rPr>
              <a:t>家庭套间</a:t>
            </a:r>
            <a:endParaRPr lang="zh-CN" altLang="en-US" sz="3600" dirty="0">
              <a:latin typeface="黑体" panose="02010609060101010101" charset="-122"/>
              <a:ea typeface="黑体" panose="02010609060101010101" charset="-122"/>
            </a:endParaRPr>
          </a:p>
        </p:txBody>
      </p:sp>
      <p:pic>
        <p:nvPicPr>
          <p:cNvPr id="62468" name="Picture 4" descr="家庭套房"/>
          <p:cNvPicPr>
            <a:picLocks noChangeAspect="1"/>
          </p:cNvPicPr>
          <p:nvPr/>
        </p:nvPicPr>
        <p:blipFill>
          <a:blip r:embed="rId1"/>
          <a:srcRect l="29922" t="6821" b="6746"/>
          <a:stretch>
            <a:fillRect/>
          </a:stretch>
        </p:blipFill>
        <p:spPr>
          <a:xfrm>
            <a:off x="2953569" y="1243951"/>
            <a:ext cx="6608628" cy="528817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Rectangle 5"/>
          <p:cNvSpPr/>
          <p:nvPr/>
        </p:nvSpPr>
        <p:spPr>
          <a:xfrm>
            <a:off x="344398" y="464323"/>
            <a:ext cx="4790886" cy="380901"/>
          </a:xfrm>
          <a:prstGeom prst="rect">
            <a:avLst/>
          </a:prstGeom>
          <a:noFill/>
          <a:ln w="9525">
            <a:noFill/>
          </a:ln>
        </p:spPr>
        <p:txBody>
          <a:bodyPr anchor="ctr" anchorCtr="0"/>
          <a:p>
            <a:pPr eaLnBrk="0" hangingPunct="0"/>
            <a:r>
              <a:rPr lang="zh-CN" altLang="en-US" sz="3600" dirty="0">
                <a:solidFill>
                  <a:schemeClr val="tx1"/>
                </a:solidFill>
                <a:latin typeface="黑体" panose="02010609060101010101" charset="-122"/>
                <a:ea typeface="黑体" panose="02010609060101010101" charset="-122"/>
              </a:rPr>
              <a:t>立体套间</a:t>
            </a:r>
            <a:endParaRPr lang="zh-CN" altLang="en-US" sz="3600" dirty="0">
              <a:solidFill>
                <a:schemeClr val="tx1"/>
              </a:solidFill>
              <a:latin typeface="黑体" panose="02010609060101010101" charset="-122"/>
              <a:ea typeface="黑体" panose="02010609060101010101" charset="-122"/>
            </a:endParaRPr>
          </a:p>
        </p:txBody>
      </p:sp>
      <p:sp>
        <p:nvSpPr>
          <p:cNvPr id="63492" name="Text Box 7"/>
          <p:cNvSpPr txBox="1"/>
          <p:nvPr/>
        </p:nvSpPr>
        <p:spPr>
          <a:xfrm>
            <a:off x="344351" y="1199057"/>
            <a:ext cx="2975259" cy="420370"/>
          </a:xfrm>
          <a:prstGeom prst="rect">
            <a:avLst/>
          </a:prstGeom>
          <a:noFill/>
          <a:ln w="9525">
            <a:noFill/>
          </a:ln>
        </p:spPr>
        <p:txBody>
          <a:bodyPr>
            <a:spAutoFit/>
          </a:bodyPr>
          <a:p>
            <a:pPr>
              <a:spcBef>
                <a:spcPct val="50000"/>
              </a:spcBef>
            </a:pPr>
            <a:r>
              <a:rPr lang="zh-CN" altLang="en-US" sz="2135" b="1" dirty="0">
                <a:latin typeface="黑体" panose="02010609060101010101" charset="-122"/>
                <a:ea typeface="黑体" panose="02010609060101010101" charset="-122"/>
              </a:rPr>
              <a:t>也叫跃层式套间</a:t>
            </a:r>
            <a:endParaRPr lang="zh-CN" altLang="en-US" sz="2135" b="1" dirty="0">
              <a:latin typeface="黑体" panose="02010609060101010101" charset="-122"/>
              <a:ea typeface="黑体" panose="02010609060101010101" charset="-122"/>
            </a:endParaRPr>
          </a:p>
        </p:txBody>
      </p:sp>
      <p:sp>
        <p:nvSpPr>
          <p:cNvPr id="63493" name="Text Box 8"/>
          <p:cNvSpPr txBox="1"/>
          <p:nvPr/>
        </p:nvSpPr>
        <p:spPr>
          <a:xfrm>
            <a:off x="8762488" y="6074421"/>
            <a:ext cx="3311720" cy="783590"/>
          </a:xfrm>
          <a:prstGeom prst="rect">
            <a:avLst/>
          </a:prstGeom>
          <a:noFill/>
          <a:ln w="9525">
            <a:noFill/>
          </a:ln>
        </p:spPr>
        <p:txBody>
          <a:bodyPr>
            <a:spAutoFit/>
          </a:bodyPr>
          <a:p>
            <a:pPr>
              <a:spcBef>
                <a:spcPct val="50000"/>
              </a:spcBef>
            </a:pPr>
            <a:r>
              <a:rPr lang="zh-CN" altLang="en-US" dirty="0">
                <a:latin typeface="黑体" panose="02010609060101010101" charset="-122"/>
                <a:ea typeface="黑体" panose="02010609060101010101" charset="-122"/>
              </a:rPr>
              <a:t>拉斯维加斯硬石酒店</a:t>
            </a:r>
            <a:endParaRPr lang="zh-CN" altLang="en-US" dirty="0">
              <a:latin typeface="黑体" panose="02010609060101010101" charset="-122"/>
              <a:ea typeface="黑体" panose="02010609060101010101" charset="-122"/>
            </a:endParaRPr>
          </a:p>
          <a:p>
            <a:pPr>
              <a:spcBef>
                <a:spcPct val="50000"/>
              </a:spcBef>
            </a:pPr>
            <a:r>
              <a:rPr lang="zh-CN" altLang="en-US" dirty="0">
                <a:latin typeface="黑体" panose="02010609060101010101" charset="-122"/>
                <a:ea typeface="黑体" panose="02010609060101010101" charset="-122"/>
              </a:rPr>
              <a:t>主题套房</a:t>
            </a:r>
            <a:endParaRPr lang="zh-CN" altLang="en-US" dirty="0">
              <a:latin typeface="黑体" panose="02010609060101010101" charset="-122"/>
              <a:ea typeface="黑体" panose="02010609060101010101" charset="-122"/>
            </a:endParaRPr>
          </a:p>
        </p:txBody>
      </p:sp>
      <p:pic>
        <p:nvPicPr>
          <p:cNvPr id="63494" name="Picture 6" descr="p_large_KgtZ_1bf90004de322d0d"/>
          <p:cNvPicPr>
            <a:picLocks noChangeAspect="1"/>
          </p:cNvPicPr>
          <p:nvPr/>
        </p:nvPicPr>
        <p:blipFill>
          <a:blip r:embed="rId1"/>
          <a:stretch>
            <a:fillRect/>
          </a:stretch>
        </p:blipFill>
        <p:spPr>
          <a:xfrm>
            <a:off x="3856355" y="770255"/>
            <a:ext cx="4906010" cy="61163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3"/>
          <p:cNvSpPr>
            <a:spLocks noGrp="1"/>
          </p:cNvSpPr>
          <p:nvPr>
            <p:ph type="body" idx="4294967295"/>
          </p:nvPr>
        </p:nvSpPr>
        <p:spPr>
          <a:xfrm>
            <a:off x="718820" y="2637790"/>
            <a:ext cx="6527165" cy="1945005"/>
          </a:xfrm>
        </p:spPr>
        <p:txBody>
          <a:bodyPr vert="horz" wrap="square" lIns="121888" tIns="60944" rIns="121888" bIns="60944" anchor="t" anchorCtr="0">
            <a:noAutofit/>
          </a:bodyPr>
          <a:p>
            <a:pPr eaLnBrk="1" hangingPunct="1">
              <a:buNone/>
            </a:pPr>
            <a:r>
              <a:rPr lang="zh-CN" altLang="en-US" dirty="0">
                <a:solidFill>
                  <a:srgbClr val="4D4D4D"/>
                </a:solidFill>
                <a:latin typeface="黑体" panose="02010609060101010101" charset="-122"/>
                <a:ea typeface="黑体" panose="02010609060101010101" charset="-122"/>
              </a:rPr>
              <a:t>■ </a:t>
            </a:r>
            <a:r>
              <a:rPr lang="zh-CN" altLang="en-US" dirty="0">
                <a:latin typeface="黑体" panose="02010609060101010101" charset="-122"/>
                <a:ea typeface="黑体" panose="02010609060101010101" charset="-122"/>
              </a:rPr>
              <a:t>人性化</a:t>
            </a:r>
            <a:r>
              <a:rPr lang="en-US" altLang="zh-CN" dirty="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亲情化、个性化、家居化</a:t>
            </a:r>
            <a:endParaRPr lang="zh-CN" altLang="en-US" dirty="0">
              <a:latin typeface="黑体" panose="02010609060101010101" charset="-122"/>
              <a:ea typeface="黑体" panose="02010609060101010101" charset="-122"/>
            </a:endParaRPr>
          </a:p>
          <a:p>
            <a:pPr eaLnBrk="1" hangingPunct="1">
              <a:buNone/>
            </a:pPr>
            <a:r>
              <a:rPr lang="zh-CN" altLang="en-US" dirty="0">
                <a:solidFill>
                  <a:srgbClr val="4D4D4D"/>
                </a:solidFill>
                <a:latin typeface="黑体" panose="02010609060101010101" charset="-122"/>
                <a:ea typeface="黑体" panose="02010609060101010101" charset="-122"/>
              </a:rPr>
              <a:t>■ </a:t>
            </a:r>
            <a:r>
              <a:rPr lang="zh-CN" altLang="en-US" dirty="0">
                <a:latin typeface="黑体" panose="02010609060101010101" charset="-122"/>
                <a:ea typeface="黑体" panose="02010609060101010101" charset="-122"/>
              </a:rPr>
              <a:t>实用性</a:t>
            </a:r>
            <a:r>
              <a:rPr lang="en-US" altLang="zh-CN" dirty="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不同的市场定位</a:t>
            </a:r>
            <a:endParaRPr lang="zh-CN" altLang="en-US" dirty="0">
              <a:latin typeface="黑体" panose="02010609060101010101" charset="-122"/>
              <a:ea typeface="黑体" panose="02010609060101010101" charset="-122"/>
            </a:endParaRPr>
          </a:p>
          <a:p>
            <a:pPr eaLnBrk="1" hangingPunct="1">
              <a:buNone/>
            </a:pPr>
            <a:r>
              <a:rPr lang="zh-CN" altLang="en-US" dirty="0">
                <a:solidFill>
                  <a:srgbClr val="4D4D4D"/>
                </a:solidFill>
                <a:latin typeface="黑体" panose="02010609060101010101" charset="-122"/>
                <a:ea typeface="黑体" panose="02010609060101010101" charset="-122"/>
              </a:rPr>
              <a:t>■ </a:t>
            </a:r>
            <a:r>
              <a:rPr lang="zh-CN" altLang="en-US" dirty="0">
                <a:latin typeface="黑体" panose="02010609060101010101" charset="-122"/>
                <a:ea typeface="黑体" panose="02010609060101010101" charset="-122"/>
              </a:rPr>
              <a:t>超前性</a:t>
            </a:r>
            <a:r>
              <a:rPr lang="en-US" altLang="zh-CN" dirty="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绿色、环保、时尚</a:t>
            </a:r>
            <a:endParaRPr lang="zh-CN" altLang="en-US" dirty="0">
              <a:latin typeface="黑体" panose="02010609060101010101" charset="-122"/>
              <a:ea typeface="黑体" panose="02010609060101010101" charset="-122"/>
            </a:endParaRPr>
          </a:p>
          <a:p>
            <a:pPr eaLnBrk="1" hangingPunct="1">
              <a:buNone/>
            </a:pPr>
            <a:r>
              <a:rPr lang="zh-CN" altLang="en-US" dirty="0">
                <a:solidFill>
                  <a:srgbClr val="4D4D4D"/>
                </a:solidFill>
                <a:latin typeface="黑体" panose="02010609060101010101" charset="-122"/>
                <a:ea typeface="黑体" panose="02010609060101010101" charset="-122"/>
              </a:rPr>
              <a:t>■ </a:t>
            </a:r>
            <a:r>
              <a:rPr lang="zh-CN" altLang="en-US" dirty="0">
                <a:latin typeface="黑体" panose="02010609060101010101" charset="-122"/>
                <a:ea typeface="黑体" panose="02010609060101010101" charset="-122"/>
              </a:rPr>
              <a:t>经济性</a:t>
            </a:r>
            <a:r>
              <a:rPr lang="en-US" altLang="zh-CN" dirty="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重装饰、轻装修</a:t>
            </a:r>
            <a:endParaRPr lang="zh-CN" altLang="en-US" dirty="0">
              <a:latin typeface="黑体" panose="02010609060101010101" charset="-122"/>
              <a:ea typeface="黑体" panose="02010609060101010101" charset="-122"/>
            </a:endParaRPr>
          </a:p>
          <a:p>
            <a:pPr eaLnBrk="1" hangingPunct="1">
              <a:buNone/>
            </a:pPr>
            <a:r>
              <a:rPr lang="zh-CN" altLang="en-US" dirty="0">
                <a:solidFill>
                  <a:srgbClr val="4D4D4D"/>
                </a:solidFill>
                <a:latin typeface="黑体" panose="02010609060101010101" charset="-122"/>
                <a:ea typeface="黑体" panose="02010609060101010101" charset="-122"/>
              </a:rPr>
              <a:t>■ </a:t>
            </a:r>
            <a:r>
              <a:rPr lang="zh-CN" altLang="en-US" dirty="0">
                <a:latin typeface="黑体" panose="02010609060101010101" charset="-122"/>
                <a:ea typeface="黑体" panose="02010609060101010101" charset="-122"/>
              </a:rPr>
              <a:t>艺术性</a:t>
            </a:r>
            <a:r>
              <a:rPr lang="en-US" altLang="zh-CN" dirty="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设计独特、创意新颖</a:t>
            </a:r>
            <a:endParaRPr lang="zh-CN" altLang="en-US" dirty="0">
              <a:latin typeface="黑体" panose="02010609060101010101" charset="-122"/>
              <a:ea typeface="黑体" panose="02010609060101010101" charset="-122"/>
            </a:endParaRPr>
          </a:p>
        </p:txBody>
      </p:sp>
      <p:sp>
        <p:nvSpPr>
          <p:cNvPr id="94211" name="Rectangle 3"/>
          <p:cNvSpPr/>
          <p:nvPr/>
        </p:nvSpPr>
        <p:spPr>
          <a:xfrm>
            <a:off x="718185" y="752475"/>
            <a:ext cx="6962140" cy="829945"/>
          </a:xfrm>
          <a:prstGeom prst="rect">
            <a:avLst/>
          </a:prstGeom>
          <a:noFill/>
          <a:ln w="9525">
            <a:noFill/>
          </a:ln>
        </p:spPr>
        <p:txBody>
          <a:bodyPr wrap="square">
            <a:spAutoFit/>
          </a:bodyPr>
          <a:p>
            <a:pPr eaLnBrk="0" hangingPunct="0"/>
            <a:r>
              <a:rPr lang="zh-CN" altLang="en-US" sz="4800" dirty="0">
                <a:solidFill>
                  <a:schemeClr val="tx1"/>
                </a:solidFill>
                <a:latin typeface="黑体" panose="02010609060101010101" charset="-122"/>
                <a:ea typeface="黑体" panose="02010609060101010101" charset="-122"/>
              </a:rPr>
              <a:t>三、客房设计的五个理念</a:t>
            </a:r>
            <a:endParaRPr lang="zh-CN" altLang="en-US" sz="4800" dirty="0">
              <a:solidFill>
                <a:schemeClr val="tx1"/>
              </a:solidFill>
              <a:latin typeface="黑体" panose="02010609060101010101" charset="-122"/>
              <a:ea typeface="黑体" panose="02010609060101010101" charset="-122"/>
            </a:endParaRPr>
          </a:p>
        </p:txBody>
      </p:sp>
      <p:pic>
        <p:nvPicPr>
          <p:cNvPr id="94214" name="Picture 6" descr="19"/>
          <p:cNvPicPr>
            <a:picLocks noChangeAspect="1"/>
          </p:cNvPicPr>
          <p:nvPr/>
        </p:nvPicPr>
        <p:blipFill>
          <a:blip r:embed="rId1"/>
          <a:stretch>
            <a:fillRect/>
          </a:stretch>
        </p:blipFill>
        <p:spPr>
          <a:xfrm>
            <a:off x="7245985" y="2314575"/>
            <a:ext cx="4946015" cy="3295650"/>
          </a:xfrm>
          <a:prstGeom prst="rect">
            <a:avLst/>
          </a:prstGeom>
          <a:noFill/>
          <a:ln w="9525" cap="flat" cmpd="sng">
            <a:solidFill>
              <a:schemeClr val="tx1"/>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 name="文本框 108"/>
          <p:cNvSpPr txBox="1"/>
          <p:nvPr/>
        </p:nvSpPr>
        <p:spPr>
          <a:xfrm>
            <a:off x="2646680" y="2856230"/>
            <a:ext cx="7219315" cy="1145540"/>
          </a:xfrm>
          <a:prstGeom prst="rect">
            <a:avLst/>
          </a:prstGeom>
          <a:noFill/>
          <a:ln w="9525">
            <a:noFill/>
          </a:ln>
        </p:spPr>
        <p:txBody>
          <a:bodyPr>
            <a:noAutofit/>
          </a:bodyPr>
          <a:p>
            <a:pPr marL="0" indent="0" algn="l"/>
            <a:r>
              <a:rPr lang="zh-CN" sz="4800">
                <a:latin typeface="黑体" panose="02010609060101010101" charset="-122"/>
                <a:ea typeface="黑体" panose="02010609060101010101" charset="-122"/>
                <a:cs typeface="宋体" pitchFamily="2" charset="-122"/>
              </a:rPr>
              <a:t>第三节</a:t>
            </a:r>
            <a:r>
              <a:rPr lang="en-US" sz="4800">
                <a:latin typeface="黑体" panose="02010609060101010101" charset="-122"/>
                <a:ea typeface="黑体" panose="02010609060101010101" charset="-122"/>
                <a:cs typeface="宋体" pitchFamily="2" charset="-122"/>
              </a:rPr>
              <a:t> </a:t>
            </a:r>
            <a:r>
              <a:rPr lang="zh-CN" sz="4800">
                <a:latin typeface="黑体" panose="02010609060101010101" charset="-122"/>
                <a:ea typeface="黑体" panose="02010609060101010101" charset="-122"/>
                <a:cs typeface="宋体" pitchFamily="2" charset="-122"/>
              </a:rPr>
              <a:t>酒店的软装饰设计</a:t>
            </a:r>
            <a:endParaRPr lang="zh-CN" altLang="en-US" sz="480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 name="文本框 108"/>
          <p:cNvSpPr txBox="1"/>
          <p:nvPr/>
        </p:nvSpPr>
        <p:spPr>
          <a:xfrm>
            <a:off x="709930" y="637540"/>
            <a:ext cx="524256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一、软装饰的概念</a:t>
            </a:r>
            <a:endParaRPr lang="zh-CN" altLang="en-US" sz="4800" b="0">
              <a:solidFill>
                <a:srgbClr val="000000"/>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709295" y="1776095"/>
            <a:ext cx="10841990" cy="4291965"/>
          </a:xfrm>
          <a:prstGeom prst="rect">
            <a:avLst/>
          </a:prstGeom>
          <a:noFill/>
          <a:ln w="9525">
            <a:noFill/>
          </a:ln>
        </p:spPr>
        <p:txBody>
          <a:bodyPr wrap="square">
            <a:noAutofit/>
          </a:bodyPr>
          <a:p>
            <a:pPr indent="266700" algn="l" fontAlgn="auto">
              <a:lnSpc>
                <a:spcPct val="150000"/>
              </a:lnSpc>
            </a:pPr>
            <a:endParaRPr lang="zh-CN" sz="900" b="0">
              <a:latin typeface="黑体" panose="02010609060101010101" charset="-122"/>
              <a:ea typeface="黑体" panose="02010609060101010101" charset="-122"/>
              <a:cs typeface="宋体" pitchFamily="2" charset="-122"/>
            </a:endParaRPr>
          </a:p>
          <a:p>
            <a:pPr indent="266700" algn="l" fontAlgn="auto">
              <a:lnSpc>
                <a:spcPct val="150000"/>
              </a:lnSpc>
            </a:pPr>
            <a:r>
              <a:rPr lang="en-US" altLang="zh-CN" sz="2800" b="0">
                <a:latin typeface="黑体" panose="02010609060101010101" charset="-122"/>
                <a:ea typeface="黑体" panose="02010609060101010101" charset="-122"/>
                <a:cs typeface="宋体" pitchFamily="2" charset="-122"/>
              </a:rPr>
              <a:t>   </a:t>
            </a:r>
            <a:r>
              <a:rPr lang="zh-CN" sz="2800" b="0">
                <a:latin typeface="黑体" panose="02010609060101010101" charset="-122"/>
                <a:ea typeface="黑体" panose="02010609060101010101" charset="-122"/>
                <a:cs typeface="宋体" pitchFamily="2" charset="-122"/>
              </a:rPr>
              <a:t>软装，即商业空间与居住空间中所有可以移动的元素，这些元素的集合构成软装。陈设设计即是有效的设计搭配、规划组合软装元素。软装陈设的元素包括家具、布艺织物、灯饰、挂画、雕塑、花艺绿植、陶瓷器以及其他各类装饰摆件和艺术品。所有的家庭住宅、商业公共空间，如酒店、会所、餐厅、酒吧、办公室、楼盘样板间等，只要有人类活动的室内空间都需要软装陈设。</a:t>
            </a:r>
            <a:endParaRPr lang="zh-CN" b="0">
              <a:latin typeface="黑体" panose="02010609060101010101" charset="-122"/>
              <a:ea typeface="黑体" panose="02010609060101010101" charset="-122"/>
              <a:cs typeface="宋体" pitchFamily="2" charset="-122"/>
            </a:endParaRPr>
          </a:p>
          <a:p>
            <a:endParaRPr lang="zh-CN" altLang="en-US"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 name="文本框 108"/>
          <p:cNvSpPr txBox="1"/>
          <p:nvPr/>
        </p:nvSpPr>
        <p:spPr>
          <a:xfrm>
            <a:off x="709930" y="637540"/>
            <a:ext cx="524256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一、软装饰的概念</a:t>
            </a:r>
            <a:endParaRPr lang="zh-CN" altLang="en-US" sz="4800" b="0">
              <a:solidFill>
                <a:srgbClr val="000000"/>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710565" y="2044065"/>
            <a:ext cx="10777855" cy="3602355"/>
          </a:xfrm>
          <a:prstGeom prst="rect">
            <a:avLst/>
          </a:prstGeom>
          <a:noFill/>
          <a:ln w="9525">
            <a:noFill/>
          </a:ln>
        </p:spPr>
        <p:txBody>
          <a:bodyPr wrap="square">
            <a:noAutofit/>
          </a:bodyPr>
          <a:p>
            <a:pPr indent="266700" algn="l" fontAlgn="auto">
              <a:lnSpc>
                <a:spcPct val="150000"/>
              </a:lnSpc>
            </a:pPr>
            <a:endParaRPr lang="zh-CN" sz="900" b="0">
              <a:latin typeface="黑体" panose="02010609060101010101" charset="-122"/>
              <a:ea typeface="黑体" panose="02010609060101010101" charset="-122"/>
              <a:cs typeface="宋体" pitchFamily="2" charset="-122"/>
            </a:endParaRPr>
          </a:p>
          <a:p>
            <a:pPr indent="266700" algn="l" fontAlgn="auto">
              <a:lnSpc>
                <a:spcPct val="150000"/>
              </a:lnSpc>
            </a:pPr>
            <a:r>
              <a:rPr lang="en-US" altLang="zh-CN" sz="2800" b="0">
                <a:latin typeface="黑体" panose="02010609060101010101" charset="-122"/>
                <a:ea typeface="黑体" panose="02010609060101010101" charset="-122"/>
                <a:cs typeface="宋体" pitchFamily="2" charset="-122"/>
              </a:rPr>
              <a:t>   </a:t>
            </a:r>
            <a:r>
              <a:rPr lang="zh-CN" sz="2800" b="0">
                <a:latin typeface="黑体" panose="02010609060101010101" charset="-122"/>
                <a:ea typeface="黑体" panose="02010609060101010101" charset="-122"/>
                <a:cs typeface="宋体" pitchFamily="2" charset="-122"/>
              </a:rPr>
              <a:t>软装陈设设计旨在调动空间中一切可能的媒介，强化空间的整体审美效果，丰富人们对视觉空间的感性认识，展示空间特定的品质及个性。它不仅具有玩味观赏的作用，同时具有创造表现和潜移默化影响生活方式的意义。</a:t>
            </a:r>
            <a:endParaRPr lang="zh-CN" altLang="en-US" sz="2800"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u=85252356,781296273&amp;fm=173&amp;app=25&amp;f=JPEG.jpg"/>
          <p:cNvPicPr>
            <a:picLocks noGrp="1" noChangeAspect="1"/>
          </p:cNvPicPr>
          <p:nvPr>
            <p:ph type="pic" sz="quarter" idx="22"/>
          </p:nvPr>
        </p:nvPicPr>
        <p:blipFill>
          <a:blip r:embed="rId1"/>
          <a:srcRect t="4468" b="4468"/>
          <a:stretch>
            <a:fillRect/>
          </a:stretch>
        </p:blipFill>
        <p:spPr>
          <a:xfrm>
            <a:off x="8139430" y="3763010"/>
            <a:ext cx="4052570" cy="2560320"/>
          </a:xfrm>
        </p:spPr>
      </p:pic>
      <p:sp>
        <p:nvSpPr>
          <p:cNvPr id="3" name="矩形 2"/>
          <p:cNvSpPr/>
          <p:nvPr/>
        </p:nvSpPr>
        <p:spPr>
          <a:xfrm>
            <a:off x="480695" y="411480"/>
            <a:ext cx="7646035" cy="5995670"/>
          </a:xfrm>
          <a:prstGeom prst="rect">
            <a:avLst/>
          </a:prstGeom>
        </p:spPr>
        <p:txBody>
          <a:bodyPr wrap="square">
            <a:noAutofit/>
          </a:bodyPr>
          <a:lstStyle/>
          <a:p>
            <a:pPr>
              <a:lnSpc>
                <a:spcPct val="150000"/>
              </a:lnSpc>
            </a:pPr>
            <a:r>
              <a:rPr lang="en-US" altLang="zh-CN" sz="3600" dirty="0" smtClean="0">
                <a:solidFill>
                  <a:schemeClr val="tx2"/>
                </a:solidFill>
                <a:latin typeface="黑体" panose="02010609060101010101" charset="-122"/>
                <a:ea typeface="黑体" panose="02010609060101010101" charset="-122"/>
              </a:rPr>
              <a:t>2.</a:t>
            </a:r>
            <a:r>
              <a:rPr lang="zh-CN" altLang="en-US" sz="3600" dirty="0" smtClean="0">
                <a:solidFill>
                  <a:schemeClr val="tx2"/>
                </a:solidFill>
                <a:latin typeface="黑体" panose="02010609060101010101" charset="-122"/>
                <a:ea typeface="黑体" panose="02010609060101010101" charset="-122"/>
              </a:rPr>
              <a:t>大酒店时期</a:t>
            </a:r>
            <a:endParaRPr lang="zh-CN" altLang="en-US" sz="3600" dirty="0" smtClean="0">
              <a:solidFill>
                <a:schemeClr val="tx2"/>
              </a:solidFill>
              <a:latin typeface="黑体" panose="02010609060101010101" charset="-122"/>
              <a:ea typeface="黑体" panose="02010609060101010101" charset="-122"/>
            </a:endParaRPr>
          </a:p>
          <a:p>
            <a:pPr>
              <a:lnSpc>
                <a:spcPct val="150000"/>
              </a:lnSpc>
            </a:pPr>
            <a:r>
              <a:rPr lang="zh-CN" altLang="en-US" sz="3600" dirty="0" smtClean="0">
                <a:solidFill>
                  <a:schemeClr val="tx2"/>
                </a:solidFill>
                <a:latin typeface="黑体" panose="02010609060101010101" charset="-122"/>
                <a:ea typeface="黑体" panose="02010609060101010101" charset="-122"/>
              </a:rPr>
              <a:t>（</a:t>
            </a:r>
            <a:r>
              <a:rPr lang="en-US" altLang="zh-CN" sz="3600" dirty="0" smtClean="0">
                <a:solidFill>
                  <a:schemeClr val="tx2"/>
                </a:solidFill>
                <a:latin typeface="黑体" panose="02010609060101010101" charset="-122"/>
                <a:ea typeface="黑体" panose="02010609060101010101" charset="-122"/>
              </a:rPr>
              <a:t>19</a:t>
            </a:r>
            <a:r>
              <a:rPr lang="zh-CN" altLang="en-US" sz="3600" dirty="0" smtClean="0">
                <a:solidFill>
                  <a:schemeClr val="tx2"/>
                </a:solidFill>
                <a:latin typeface="黑体" panose="02010609060101010101" charset="-122"/>
                <a:ea typeface="黑体" panose="02010609060101010101" charset="-122"/>
              </a:rPr>
              <a:t>世纪初</a:t>
            </a:r>
            <a:r>
              <a:rPr lang="en-US" altLang="zh-CN" sz="3600" dirty="0" smtClean="0">
                <a:solidFill>
                  <a:schemeClr val="tx2"/>
                </a:solidFill>
                <a:latin typeface="黑体" panose="02010609060101010101" charset="-122"/>
                <a:ea typeface="黑体" panose="02010609060101010101" charset="-122"/>
              </a:rPr>
              <a:t>—20</a:t>
            </a:r>
            <a:r>
              <a:rPr lang="zh-CN" altLang="en-US" sz="3600" dirty="0" smtClean="0">
                <a:solidFill>
                  <a:schemeClr val="tx2"/>
                </a:solidFill>
                <a:latin typeface="黑体" panose="02010609060101010101" charset="-122"/>
                <a:ea typeface="黑体" panose="02010609060101010101" charset="-122"/>
              </a:rPr>
              <a:t>世纪初）</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r>
              <a:rPr lang="zh-CN" altLang="en-US" dirty="0" smtClean="0">
                <a:solidFill>
                  <a:schemeClr val="tx2"/>
                </a:solidFill>
                <a:latin typeface="黑体" panose="02010609060101010101" charset="-122"/>
                <a:ea typeface="黑体" panose="02010609060101010101" charset="-122"/>
              </a:rPr>
              <a:t>    </a:t>
            </a:r>
            <a:r>
              <a:rPr lang="zh-CN" altLang="en-US" sz="2000" dirty="0" smtClean="0">
                <a:solidFill>
                  <a:schemeClr val="tx2"/>
                </a:solidFill>
                <a:latin typeface="黑体" panose="02010609060101010101" charset="-122"/>
                <a:ea typeface="黑体" panose="02010609060101010101" charset="-122"/>
              </a:rPr>
              <a:t>大酒店时期又称为“豪华酒店时期”。产生于</a:t>
            </a:r>
            <a:r>
              <a:rPr lang="en-US" altLang="zh-CN" sz="2000" dirty="0" smtClean="0">
                <a:solidFill>
                  <a:schemeClr val="tx2"/>
                </a:solidFill>
                <a:latin typeface="黑体" panose="02010609060101010101" charset="-122"/>
                <a:ea typeface="黑体" panose="02010609060101010101" charset="-122"/>
              </a:rPr>
              <a:t>19</a:t>
            </a:r>
            <a:r>
              <a:rPr lang="zh-CN" altLang="en-US" sz="2000" dirty="0" smtClean="0">
                <a:solidFill>
                  <a:schemeClr val="tx2"/>
                </a:solidFill>
                <a:latin typeface="黑体" panose="02010609060101010101" charset="-122"/>
                <a:ea typeface="黑体" panose="02010609060101010101" charset="-122"/>
              </a:rPr>
              <a:t>世纪初，随着工业化的进程加快和民众消费水平的提高，为方便贵族度假者和上层人物以及公务旅行者，饭店业有了较大的发展。在欧洲大陆出现了许多以“酒店”为命名的住宿设施。</a:t>
            </a:r>
            <a:endParaRPr lang="en-US" altLang="zh-CN" sz="2000" dirty="0" smtClean="0">
              <a:solidFill>
                <a:schemeClr val="tx2"/>
              </a:solidFill>
              <a:latin typeface="黑体" panose="02010609060101010101" charset="-122"/>
              <a:ea typeface="黑体" panose="02010609060101010101" charset="-122"/>
            </a:endParaRPr>
          </a:p>
          <a:p>
            <a:pPr>
              <a:lnSpc>
                <a:spcPct val="150000"/>
              </a:lnSpc>
            </a:pPr>
            <a:r>
              <a:rPr lang="zh-CN" altLang="en-US" sz="2000" dirty="0" smtClean="0">
                <a:solidFill>
                  <a:schemeClr val="tx2"/>
                </a:solidFill>
                <a:latin typeface="黑体" panose="02010609060101010101" charset="-122"/>
                <a:ea typeface="黑体" panose="02010609060101010101" charset="-122"/>
              </a:rPr>
              <a:t>    该时期的酒店，以昔日的王公贵族上流社会的生活方式为样板，无论是豪华的建筑外形，还是高雅的内部装修；无论是奢华的设备、精美的餐具，还是服务和用餐的各种规定形式，都是前王公贵族生活方式商业化的结果。酒店与其说是为了向旅游者提供食宿，还不如说是向他们提供奢侈的享受。</a:t>
            </a:r>
            <a:endParaRPr lang="zh-CN" altLang="en-US" sz="2000" dirty="0" smtClean="0">
              <a:solidFill>
                <a:schemeClr val="tx2"/>
              </a:solidFill>
              <a:latin typeface="黑体" panose="02010609060101010101" charset="-122"/>
              <a:ea typeface="黑体" panose="02010609060101010101" charset="-122"/>
            </a:endParaRPr>
          </a:p>
        </p:txBody>
      </p:sp>
      <p:pic>
        <p:nvPicPr>
          <p:cNvPr id="5" name="图片 4" descr="u=445081085,120313168&amp;fm=173&amp;app=25&amp;f=JPEG.jpg"/>
          <p:cNvPicPr>
            <a:picLocks noChangeAspect="1"/>
          </p:cNvPicPr>
          <p:nvPr/>
        </p:nvPicPr>
        <p:blipFill>
          <a:blip r:embed="rId2"/>
          <a:stretch>
            <a:fillRect/>
          </a:stretch>
        </p:blipFill>
        <p:spPr>
          <a:xfrm>
            <a:off x="8126730" y="749935"/>
            <a:ext cx="4063365" cy="2609850"/>
          </a:xfrm>
          <a:prstGeom prst="rect">
            <a:avLst/>
          </a:prstGeom>
        </p:spPr>
      </p:pic>
      <p:sp>
        <p:nvSpPr>
          <p:cNvPr id="6" name="矩形 5"/>
          <p:cNvSpPr/>
          <p:nvPr/>
        </p:nvSpPr>
        <p:spPr>
          <a:xfrm>
            <a:off x="8126730" y="3394710"/>
            <a:ext cx="3620770" cy="645160"/>
          </a:xfrm>
          <a:prstGeom prst="rect">
            <a:avLst/>
          </a:prstGeom>
        </p:spPr>
        <p:txBody>
          <a:bodyPr wrap="square">
            <a:spAutoFit/>
          </a:bodyPr>
          <a:lstStyle/>
          <a:p>
            <a:r>
              <a:rPr lang="zh-CN" altLang="en-US" dirty="0" smtClean="0">
                <a:latin typeface="黑体" panose="02010609060101010101" charset="-122"/>
                <a:ea typeface="黑体" panose="02010609060101010101" charset="-122"/>
              </a:rPr>
              <a:t>大和旅馆，建于</a:t>
            </a:r>
            <a:r>
              <a:rPr lang="en-US" altLang="zh-CN" dirty="0" smtClean="0">
                <a:latin typeface="黑体" panose="02010609060101010101" charset="-122"/>
                <a:ea typeface="黑体" panose="02010609060101010101" charset="-122"/>
              </a:rPr>
              <a:t>1909</a:t>
            </a:r>
            <a:r>
              <a:rPr lang="zh-CN" altLang="en-US" dirty="0" smtClean="0">
                <a:latin typeface="黑体" panose="02010609060101010101" charset="-122"/>
                <a:ea typeface="黑体" panose="02010609060101010101" charset="-122"/>
              </a:rPr>
              <a:t>年，</a:t>
            </a:r>
            <a:r>
              <a:rPr lang="en-US" altLang="zh-CN" dirty="0" smtClean="0">
                <a:latin typeface="黑体" panose="02010609060101010101" charset="-122"/>
                <a:ea typeface="黑体" panose="02010609060101010101" charset="-122"/>
              </a:rPr>
              <a:t>1914</a:t>
            </a:r>
            <a:r>
              <a:rPr lang="zh-CN" altLang="en-US" dirty="0" smtClean="0">
                <a:latin typeface="黑体" panose="02010609060101010101" charset="-122"/>
                <a:ea typeface="黑体" panose="02010609060101010101" charset="-122"/>
              </a:rPr>
              <a:t>年竣工</a:t>
            </a:r>
            <a:endParaRPr lang="zh-CN" altLang="en-US" dirty="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 name="文本框 108"/>
          <p:cNvSpPr txBox="1"/>
          <p:nvPr/>
        </p:nvSpPr>
        <p:spPr>
          <a:xfrm>
            <a:off x="580390" y="593090"/>
            <a:ext cx="7738110" cy="829945"/>
          </a:xfrm>
          <a:prstGeom prst="rect">
            <a:avLst/>
          </a:prstGeom>
          <a:noFill/>
          <a:ln w="9525">
            <a:noFill/>
          </a:ln>
        </p:spPr>
        <p:txBody>
          <a:bodyPr wrap="square">
            <a:spAutoFit/>
          </a:bodyPr>
          <a:p>
            <a:pPr indent="0"/>
            <a:r>
              <a:rPr lang="zh-CN" sz="4800" b="0">
                <a:solidFill>
                  <a:srgbClr val="000000"/>
                </a:solidFill>
                <a:latin typeface="黑体" panose="02010609060101010101" charset="-122"/>
                <a:ea typeface="黑体" panose="02010609060101010101" charset="-122"/>
                <a:cs typeface="宋体" pitchFamily="2" charset="-122"/>
              </a:rPr>
              <a:t>二、酒店软装饰的基本元素</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1503680" y="1677670"/>
            <a:ext cx="3291840" cy="4429125"/>
          </a:xfrm>
          <a:prstGeom prst="rect">
            <a:avLst/>
          </a:prstGeom>
          <a:noFill/>
          <a:ln w="9525">
            <a:noFill/>
          </a:ln>
        </p:spPr>
      </p:pic>
      <p:sp>
        <p:nvSpPr>
          <p:cNvPr id="110" name="文本框 109"/>
          <p:cNvSpPr txBox="1"/>
          <p:nvPr/>
        </p:nvSpPr>
        <p:spPr>
          <a:xfrm>
            <a:off x="1595755" y="6176645"/>
            <a:ext cx="3110230" cy="261620"/>
          </a:xfrm>
          <a:prstGeom prst="rect">
            <a:avLst/>
          </a:prstGeom>
          <a:noFill/>
          <a:ln w="9525">
            <a:noFill/>
          </a:ln>
        </p:spPr>
        <p:txBody>
          <a:bodyPr>
            <a:noAutofit/>
          </a:bodyPr>
          <a:p>
            <a:pPr marL="0" indent="133350" algn="l"/>
            <a:r>
              <a:rPr lang="zh-CN" b="0">
                <a:latin typeface="黑体" panose="02010609060101010101" charset="-122"/>
                <a:ea typeface="黑体" panose="02010609060101010101" charset="-122"/>
                <a:cs typeface="宋体" pitchFamily="2" charset="-122"/>
              </a:rPr>
              <a:t>北京颐和安缦酒店公共空间</a:t>
            </a:r>
            <a:endParaRPr lang="zh-CN" altLang="en-US" b="0">
              <a:latin typeface="黑体" panose="02010609060101010101" charset="-122"/>
              <a:ea typeface="黑体" panose="02010609060101010101" charset="-122"/>
              <a:cs typeface="宋体" pitchFamily="2" charset="-122"/>
            </a:endParaRPr>
          </a:p>
        </p:txBody>
      </p:sp>
      <p:pic>
        <p:nvPicPr>
          <p:cNvPr id="2" name="图片 1"/>
          <p:cNvPicPr/>
          <p:nvPr>
            <p:custDataLst>
              <p:tags r:id="rId2"/>
            </p:custDataLst>
          </p:nvPr>
        </p:nvPicPr>
        <p:blipFill>
          <a:blip r:embed="rId3"/>
          <a:stretch>
            <a:fillRect/>
          </a:stretch>
        </p:blipFill>
        <p:spPr>
          <a:xfrm>
            <a:off x="4864735" y="1677035"/>
            <a:ext cx="5978525" cy="4424680"/>
          </a:xfrm>
          <a:prstGeom prst="rect">
            <a:avLst/>
          </a:prstGeom>
          <a:noFill/>
          <a:ln w="9525">
            <a:noFill/>
          </a:ln>
        </p:spPr>
      </p:pic>
      <p:sp>
        <p:nvSpPr>
          <p:cNvPr id="111" name="文本框 110"/>
          <p:cNvSpPr txBox="1"/>
          <p:nvPr>
            <p:custDataLst>
              <p:tags r:id="rId4"/>
            </p:custDataLst>
          </p:nvPr>
        </p:nvSpPr>
        <p:spPr>
          <a:xfrm>
            <a:off x="5071745" y="6176645"/>
            <a:ext cx="5564505" cy="295910"/>
          </a:xfrm>
          <a:prstGeom prst="rect">
            <a:avLst/>
          </a:prstGeom>
          <a:noFill/>
          <a:ln w="9525">
            <a:noFill/>
          </a:ln>
        </p:spPr>
        <p:txBody>
          <a:bodyPr>
            <a:noAutofit/>
          </a:bodyPr>
          <a:p>
            <a:pPr marL="0" indent="228600" algn="l"/>
            <a:r>
              <a:rPr lang="zh-CN" b="0">
                <a:solidFill>
                  <a:srgbClr val="333333"/>
                </a:solidFill>
                <a:latin typeface="黑体" panose="02010609060101010101" charset="-122"/>
                <a:ea typeface="黑体" panose="02010609060101010101" charset="-122"/>
                <a:cs typeface="宋体" pitchFamily="2" charset="-122"/>
              </a:rPr>
              <a:t>意大利Palazzo Pianca酒店，隐藏灯带与精致的吊灯、台灯搭配，组合成不同的光线强度，氛围感舒适。</a:t>
            </a:r>
            <a:endParaRPr lang="zh-CN" altLang="en-US" b="0">
              <a:solidFill>
                <a:srgbClr val="333333"/>
              </a:solidFill>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 name="文本框 110"/>
          <p:cNvSpPr txBox="1"/>
          <p:nvPr/>
        </p:nvSpPr>
        <p:spPr>
          <a:xfrm>
            <a:off x="526415" y="567690"/>
            <a:ext cx="7255510" cy="888365"/>
          </a:xfrm>
          <a:prstGeom prst="rect">
            <a:avLst/>
          </a:prstGeom>
          <a:noFill/>
          <a:ln w="9525">
            <a:noFill/>
          </a:ln>
        </p:spPr>
        <p:txBody>
          <a:bodyPr>
            <a:noAutofit/>
          </a:bodyPr>
          <a:p>
            <a:pPr indent="0"/>
            <a:r>
              <a:rPr lang="zh-CN" sz="4800" b="0">
                <a:solidFill>
                  <a:srgbClr val="000000"/>
                </a:solidFill>
                <a:latin typeface="黑体" panose="02010609060101010101" charset="-122"/>
                <a:ea typeface="黑体" panose="02010609060101010101" charset="-122"/>
                <a:cs typeface="宋体" pitchFamily="2" charset="-122"/>
              </a:rPr>
              <a:t>三、酒店软装饰的风格</a:t>
            </a:r>
            <a:endParaRPr lang="zh-CN" altLang="en-US" sz="4800" b="0">
              <a:solidFill>
                <a:srgbClr val="000000"/>
              </a:solidFill>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4074795" y="1517650"/>
            <a:ext cx="6689725" cy="4803140"/>
          </a:xfrm>
          <a:prstGeom prst="rect">
            <a:avLst/>
          </a:prstGeom>
          <a:noFill/>
          <a:ln w="9525">
            <a:noFill/>
          </a:ln>
        </p:spPr>
      </p:pic>
      <p:sp>
        <p:nvSpPr>
          <p:cNvPr id="112" name="文本框 111"/>
          <p:cNvSpPr txBox="1"/>
          <p:nvPr/>
        </p:nvSpPr>
        <p:spPr>
          <a:xfrm>
            <a:off x="4559935" y="6398260"/>
            <a:ext cx="4916805" cy="368300"/>
          </a:xfrm>
          <a:prstGeom prst="rect">
            <a:avLst/>
          </a:prstGeom>
          <a:noFill/>
          <a:ln w="9525">
            <a:noFill/>
          </a:ln>
        </p:spPr>
        <p:txBody>
          <a:bodyPr wrap="square">
            <a:spAutoFit/>
          </a:bodyPr>
          <a:p>
            <a:pPr indent="933450"/>
            <a:r>
              <a:rPr lang="zh-CN" b="0">
                <a:latin typeface="黑体" panose="02010609060101010101" charset="-122"/>
                <a:ea typeface="黑体" panose="02010609060101010101" charset="-122"/>
                <a:cs typeface="宋体" pitchFamily="2" charset="-122"/>
              </a:rPr>
              <a:t>深圳柏悦酒店(</a:t>
            </a:r>
            <a:r>
              <a:rPr lang="zh-CN" b="1">
                <a:solidFill>
                  <a:srgbClr val="333333"/>
                </a:solidFill>
                <a:latin typeface="黑体" panose="02010609060101010101" charset="-122"/>
                <a:ea typeface="黑体" panose="02010609060101010101" charset="-122"/>
                <a:cs typeface="宋体" pitchFamily="2" charset="-122"/>
              </a:rPr>
              <a:t>Yabu Pushelberg设计</a:t>
            </a:r>
            <a:r>
              <a:rPr lang="en-US" b="0">
                <a:latin typeface="黑体" panose="02010609060101010101" charset="-122"/>
                <a:ea typeface="黑体" panose="02010609060101010101" charset="-122"/>
                <a:cs typeface="宋体" pitchFamily="2" charset="-122"/>
              </a:rPr>
              <a:t>)</a:t>
            </a:r>
            <a:endParaRPr lang="en-US" altLang="en-US" b="0">
              <a:latin typeface="黑体" panose="02010609060101010101" charset="-122"/>
              <a:ea typeface="黑体" panose="02010609060101010101" charset="-122"/>
              <a:cs typeface="宋体" pitchFamily="2" charset="-122"/>
            </a:endParaRPr>
          </a:p>
        </p:txBody>
      </p:sp>
      <p:sp>
        <p:nvSpPr>
          <p:cNvPr id="4" name="文本框 3"/>
          <p:cNvSpPr txBox="1"/>
          <p:nvPr/>
        </p:nvSpPr>
        <p:spPr>
          <a:xfrm>
            <a:off x="525780" y="1587500"/>
            <a:ext cx="2880360" cy="645160"/>
          </a:xfrm>
          <a:prstGeom prst="rect">
            <a:avLst/>
          </a:prstGeom>
          <a:noFill/>
          <a:ln w="9525">
            <a:noFill/>
          </a:ln>
        </p:spPr>
        <p:txBody>
          <a:bodyPr wrap="square">
            <a:spAutoFit/>
          </a:bodyPr>
          <a:p>
            <a:pPr marL="0" indent="0" algn="l"/>
            <a:r>
              <a:rPr lang="en-US" sz="3600" b="1">
                <a:latin typeface="黑体" panose="02010609060101010101" charset="-122"/>
                <a:ea typeface="黑体" panose="02010609060101010101" charset="-122"/>
                <a:cs typeface="宋体" pitchFamily="2" charset="-122"/>
              </a:rPr>
              <a:t>1</a:t>
            </a:r>
            <a:r>
              <a:rPr lang="zh-CN" altLang="en-US" sz="3600" b="1">
                <a:latin typeface="黑体" panose="02010609060101010101" charset="-122"/>
                <a:ea typeface="黑体" panose="02010609060101010101" charset="-122"/>
                <a:cs typeface="宋体" pitchFamily="2" charset="-122"/>
              </a:rPr>
              <a:t>、</a:t>
            </a:r>
            <a:r>
              <a:rPr lang="zh-CN" sz="3600" b="1">
                <a:latin typeface="黑体" panose="02010609060101010101" charset="-122"/>
                <a:ea typeface="黑体" panose="02010609060101010101" charset="-122"/>
                <a:cs typeface="宋体" pitchFamily="2" charset="-122"/>
              </a:rPr>
              <a:t>中式风格</a:t>
            </a:r>
            <a:endParaRPr lang="zh-CN" altLang="en-US" sz="3600" b="1">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 name="文本框 111"/>
          <p:cNvSpPr txBox="1"/>
          <p:nvPr/>
        </p:nvSpPr>
        <p:spPr>
          <a:xfrm>
            <a:off x="752475" y="608965"/>
            <a:ext cx="4093845" cy="645160"/>
          </a:xfrm>
          <a:prstGeom prst="rect">
            <a:avLst/>
          </a:prstGeom>
          <a:noFill/>
          <a:ln w="9525">
            <a:noFill/>
          </a:ln>
        </p:spPr>
        <p:txBody>
          <a:bodyPr wrap="square">
            <a:spAutoFit/>
          </a:bodyPr>
          <a:p>
            <a:pPr indent="0"/>
            <a:r>
              <a:rPr lang="en-US" sz="3600" b="1">
                <a:latin typeface="黑体" panose="02010609060101010101" charset="-122"/>
                <a:ea typeface="黑体" panose="02010609060101010101" charset="-122"/>
                <a:cs typeface="宋体" pitchFamily="2" charset="-122"/>
              </a:rPr>
              <a:t>2</a:t>
            </a:r>
            <a:r>
              <a:rPr lang="zh-CN" altLang="en-US" sz="3600" b="1">
                <a:latin typeface="黑体" panose="02010609060101010101" charset="-122"/>
                <a:ea typeface="黑体" panose="02010609060101010101" charset="-122"/>
                <a:cs typeface="宋体" pitchFamily="2" charset="-122"/>
              </a:rPr>
              <a:t>、</a:t>
            </a:r>
            <a:r>
              <a:rPr lang="zh-CN" sz="3600" b="1">
                <a:latin typeface="黑体" panose="02010609060101010101" charset="-122"/>
                <a:ea typeface="黑体" panose="02010609060101010101" charset="-122"/>
                <a:cs typeface="宋体" pitchFamily="2" charset="-122"/>
              </a:rPr>
              <a:t>欧式风格</a:t>
            </a:r>
            <a:endParaRPr lang="zh-CN" altLang="en-US" sz="3600" b="1">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2884170" y="1472565"/>
            <a:ext cx="6701155" cy="4757420"/>
          </a:xfrm>
          <a:prstGeom prst="rect">
            <a:avLst/>
          </a:prstGeom>
          <a:noFill/>
          <a:ln w="9525">
            <a:noFill/>
          </a:ln>
        </p:spPr>
      </p:pic>
      <p:sp>
        <p:nvSpPr>
          <p:cNvPr id="113" name="文本框 112"/>
          <p:cNvSpPr txBox="1"/>
          <p:nvPr/>
        </p:nvSpPr>
        <p:spPr>
          <a:xfrm>
            <a:off x="3395980" y="6353175"/>
            <a:ext cx="5400040" cy="368300"/>
          </a:xfrm>
          <a:prstGeom prst="rect">
            <a:avLst/>
          </a:prstGeom>
          <a:noFill/>
          <a:ln w="9525">
            <a:noFill/>
          </a:ln>
        </p:spPr>
        <p:txBody>
          <a:bodyPr wrap="square">
            <a:spAutoFit/>
          </a:bodyPr>
          <a:p>
            <a:pPr marL="0" indent="0" algn="ctr"/>
            <a:r>
              <a:rPr lang="zh-CN" b="0">
                <a:solidFill>
                  <a:srgbClr val="323232"/>
                </a:solidFill>
                <a:latin typeface="黑体" panose="02010609060101010101" charset="-122"/>
                <a:ea typeface="黑体" panose="02010609060101010101" charset="-122"/>
                <a:cs typeface="宋体" pitchFamily="2" charset="-122"/>
              </a:rPr>
              <a:t>图</a:t>
            </a:r>
            <a:r>
              <a:rPr lang="en-US" b="0">
                <a:solidFill>
                  <a:srgbClr val="323232"/>
                </a:solidFill>
                <a:latin typeface="黑体" panose="02010609060101010101" charset="-122"/>
                <a:ea typeface="黑体" panose="02010609060101010101" charset="-122"/>
                <a:cs typeface="宋体" pitchFamily="2" charset="-122"/>
              </a:rPr>
              <a:t>2-124</a:t>
            </a:r>
            <a:r>
              <a:rPr lang="zh-CN" b="0">
                <a:solidFill>
                  <a:srgbClr val="323232"/>
                </a:solidFill>
                <a:latin typeface="黑体" panose="02010609060101010101" charset="-122"/>
                <a:ea typeface="黑体" panose="02010609060101010101" charset="-122"/>
                <a:cs typeface="宋体" pitchFamily="2" charset="-122"/>
              </a:rPr>
              <a:t>大连一方城堡豪华精选酒店</a:t>
            </a:r>
            <a:endParaRPr lang="zh-CN" altLang="en-US" b="0">
              <a:solidFill>
                <a:srgbClr val="323232"/>
              </a:solidFill>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581025" y="561340"/>
            <a:ext cx="3599815" cy="645160"/>
          </a:xfrm>
          <a:prstGeom prst="rect">
            <a:avLst/>
          </a:prstGeom>
          <a:noFill/>
          <a:ln w="9525">
            <a:noFill/>
          </a:ln>
        </p:spPr>
        <p:txBody>
          <a:bodyPr wrap="square">
            <a:spAutoFit/>
          </a:bodyPr>
          <a:p>
            <a:pPr indent="0"/>
            <a:r>
              <a:rPr lang="en-US" sz="3600" b="1">
                <a:latin typeface="黑体" panose="02010609060101010101" charset="-122"/>
                <a:ea typeface="黑体" panose="02010609060101010101" charset="-122"/>
                <a:cs typeface="宋体" pitchFamily="2" charset="-122"/>
              </a:rPr>
              <a:t>3</a:t>
            </a:r>
            <a:r>
              <a:rPr lang="zh-CN" altLang="en-US" sz="3600" b="1">
                <a:latin typeface="黑体" panose="02010609060101010101" charset="-122"/>
                <a:ea typeface="黑体" panose="02010609060101010101" charset="-122"/>
                <a:cs typeface="宋体" pitchFamily="2" charset="-122"/>
              </a:rPr>
              <a:t>、</a:t>
            </a:r>
            <a:r>
              <a:rPr lang="zh-CN" sz="3600" b="1">
                <a:latin typeface="黑体" panose="02010609060101010101" charset="-122"/>
                <a:ea typeface="黑体" panose="02010609060101010101" charset="-122"/>
                <a:cs typeface="宋体" pitchFamily="2" charset="-122"/>
              </a:rPr>
              <a:t>美式</a:t>
            </a:r>
            <a:r>
              <a:rPr lang="zh-CN" sz="3600" b="1">
                <a:latin typeface="黑体" panose="02010609060101010101" charset="-122"/>
                <a:ea typeface="黑体" panose="02010609060101010101" charset="-122"/>
                <a:cs typeface="宋体" pitchFamily="2" charset="-122"/>
                <a:sym typeface="+mn-ea"/>
              </a:rPr>
              <a:t>风格</a:t>
            </a:r>
            <a:endParaRPr lang="zh-CN" altLang="en-US" sz="3600" b="1">
              <a:latin typeface="黑体" panose="02010609060101010101" charset="-122"/>
              <a:ea typeface="黑体" panose="02010609060101010101" charset="-122"/>
              <a:cs typeface="宋体" pitchFamily="2" charset="-122"/>
              <a:sym typeface="+mn-ea"/>
            </a:endParaRPr>
          </a:p>
        </p:txBody>
      </p:sp>
      <p:pic>
        <p:nvPicPr>
          <p:cNvPr id="3" name="图片 2"/>
          <p:cNvPicPr/>
          <p:nvPr/>
        </p:nvPicPr>
        <p:blipFill>
          <a:blip r:embed="rId1"/>
          <a:stretch>
            <a:fillRect/>
          </a:stretch>
        </p:blipFill>
        <p:spPr>
          <a:xfrm>
            <a:off x="2667000" y="1381125"/>
            <a:ext cx="7063105" cy="4674870"/>
          </a:xfrm>
          <a:prstGeom prst="rect">
            <a:avLst/>
          </a:prstGeom>
          <a:noFill/>
          <a:ln w="9525">
            <a:noFill/>
          </a:ln>
        </p:spPr>
      </p:pic>
      <p:sp>
        <p:nvSpPr>
          <p:cNvPr id="114" name="文本框 113"/>
          <p:cNvSpPr txBox="1"/>
          <p:nvPr/>
        </p:nvSpPr>
        <p:spPr>
          <a:xfrm>
            <a:off x="3684270" y="6332855"/>
            <a:ext cx="4823460" cy="368300"/>
          </a:xfrm>
          <a:prstGeom prst="rect">
            <a:avLst/>
          </a:prstGeom>
          <a:noFill/>
          <a:ln w="9525">
            <a:noFill/>
          </a:ln>
        </p:spPr>
        <p:txBody>
          <a:bodyPr wrap="square">
            <a:spAutoFit/>
          </a:bodyPr>
          <a:p>
            <a:pPr marL="1066800" indent="-1066800" algn="ctr"/>
            <a:r>
              <a:rPr lang="zh-CN" b="0">
                <a:latin typeface="黑体" panose="02010609060101010101" charset="-122"/>
                <a:ea typeface="黑体" panose="02010609060101010101" charset="-122"/>
                <a:cs typeface="宋体" pitchFamily="2" charset="-122"/>
              </a:rPr>
              <a:t>美国德克萨斯州丘陵区洞穴酒窖</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 name="文本框 113"/>
          <p:cNvSpPr txBox="1"/>
          <p:nvPr/>
        </p:nvSpPr>
        <p:spPr>
          <a:xfrm>
            <a:off x="746760" y="573405"/>
            <a:ext cx="3887470" cy="645160"/>
          </a:xfrm>
          <a:prstGeom prst="rect">
            <a:avLst/>
          </a:prstGeom>
          <a:noFill/>
          <a:ln w="9525">
            <a:noFill/>
          </a:ln>
        </p:spPr>
        <p:txBody>
          <a:bodyPr wrap="square">
            <a:spAutoFit/>
          </a:bodyPr>
          <a:p>
            <a:pPr indent="0"/>
            <a:r>
              <a:rPr lang="en-US" sz="3600" b="1">
                <a:latin typeface="黑体" panose="02010609060101010101" charset="-122"/>
                <a:ea typeface="黑体" panose="02010609060101010101" charset="-122"/>
                <a:cs typeface="宋体" pitchFamily="2" charset="-122"/>
              </a:rPr>
              <a:t>4</a:t>
            </a:r>
            <a:r>
              <a:rPr lang="zh-CN" altLang="en-US" sz="3600" b="1">
                <a:latin typeface="黑体" panose="02010609060101010101" charset="-122"/>
                <a:ea typeface="黑体" panose="02010609060101010101" charset="-122"/>
                <a:cs typeface="宋体" pitchFamily="2" charset="-122"/>
              </a:rPr>
              <a:t>、</a:t>
            </a:r>
            <a:r>
              <a:rPr lang="zh-CN" sz="3600" b="1">
                <a:latin typeface="黑体" panose="02010609060101010101" charset="-122"/>
                <a:ea typeface="黑体" panose="02010609060101010101" charset="-122"/>
                <a:cs typeface="宋体" pitchFamily="2" charset="-122"/>
              </a:rPr>
              <a:t>日式风格</a:t>
            </a:r>
            <a:endParaRPr lang="zh-CN" altLang="en-US" sz="3600" b="1">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2348230" y="1351915"/>
            <a:ext cx="7896860" cy="4888230"/>
          </a:xfrm>
          <a:prstGeom prst="rect">
            <a:avLst/>
          </a:prstGeom>
          <a:noFill/>
          <a:ln w="9525">
            <a:noFill/>
          </a:ln>
        </p:spPr>
      </p:pic>
      <p:sp>
        <p:nvSpPr>
          <p:cNvPr id="115" name="文本框 114"/>
          <p:cNvSpPr txBox="1"/>
          <p:nvPr/>
        </p:nvSpPr>
        <p:spPr>
          <a:xfrm>
            <a:off x="4826000" y="6356350"/>
            <a:ext cx="2540000" cy="368300"/>
          </a:xfrm>
          <a:prstGeom prst="rect">
            <a:avLst/>
          </a:prstGeom>
          <a:noFill/>
          <a:ln w="9525">
            <a:noFill/>
          </a:ln>
        </p:spPr>
        <p:txBody>
          <a:bodyPr>
            <a:spAutoFit/>
          </a:bodyPr>
          <a:p>
            <a:pPr marL="1066800" indent="-1066800" algn="ctr"/>
            <a:r>
              <a:rPr lang="zh-CN" b="0">
                <a:latin typeface="黑体" panose="02010609060101010101" charset="-122"/>
                <a:ea typeface="黑体" panose="02010609060101010101" charset="-122"/>
                <a:cs typeface="宋体" pitchFamily="2" charset="-122"/>
              </a:rPr>
              <a:t>京都ENSO ANGO酒店</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文本框 114"/>
          <p:cNvSpPr txBox="1"/>
          <p:nvPr/>
        </p:nvSpPr>
        <p:spPr>
          <a:xfrm>
            <a:off x="2948940" y="3014345"/>
            <a:ext cx="6706235" cy="829945"/>
          </a:xfrm>
          <a:prstGeom prst="rect">
            <a:avLst/>
          </a:prstGeom>
          <a:noFill/>
          <a:ln w="9525">
            <a:noFill/>
          </a:ln>
        </p:spPr>
        <p:txBody>
          <a:bodyPr wrap="square">
            <a:spAutoFit/>
          </a:bodyPr>
          <a:p>
            <a:pPr marL="0" indent="0" algn="ctr"/>
            <a:r>
              <a:rPr lang="zh-CN" sz="4800">
                <a:latin typeface="黑体" panose="02010609060101010101" charset="-122"/>
                <a:ea typeface="黑体" panose="02010609060101010101" charset="-122"/>
                <a:cs typeface="黑体" panose="02010609060101010101" charset="-122"/>
              </a:rPr>
              <a:t>第四节</a:t>
            </a:r>
            <a:r>
              <a:rPr lang="en-US" altLang="zh-CN" sz="4800">
                <a:latin typeface="黑体" panose="02010609060101010101" charset="-122"/>
                <a:ea typeface="黑体" panose="02010609060101010101" charset="-122"/>
                <a:cs typeface="黑体" panose="02010609060101010101" charset="-122"/>
              </a:rPr>
              <a:t> </a:t>
            </a:r>
            <a:r>
              <a:rPr lang="zh-CN" sz="4800">
                <a:latin typeface="黑体" panose="02010609060101010101" charset="-122"/>
                <a:ea typeface="黑体" panose="02010609060101010101" charset="-122"/>
                <a:cs typeface="黑体" panose="02010609060101010101" charset="-122"/>
              </a:rPr>
              <a:t>酒店的照明设计</a:t>
            </a:r>
            <a:endParaRPr lang="zh-CN" altLang="en-US" sz="48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文本框 114"/>
          <p:cNvSpPr txBox="1"/>
          <p:nvPr/>
        </p:nvSpPr>
        <p:spPr>
          <a:xfrm>
            <a:off x="813435" y="716280"/>
            <a:ext cx="10771505" cy="5401310"/>
          </a:xfrm>
          <a:prstGeom prst="rect">
            <a:avLst/>
          </a:prstGeom>
          <a:noFill/>
          <a:ln w="9525">
            <a:noFill/>
          </a:ln>
        </p:spPr>
        <p:txBody>
          <a:bodyPr wrap="square">
            <a:noAutofit/>
          </a:bodyPr>
          <a:p>
            <a:pPr indent="0" algn="l" fontAlgn="auto">
              <a:lnSpc>
                <a:spcPct val="150000"/>
              </a:lnSpc>
            </a:pPr>
            <a:r>
              <a:rPr lang="zh-CN" sz="4800" b="0">
                <a:solidFill>
                  <a:schemeClr val="tx2"/>
                </a:solidFill>
                <a:latin typeface="黑体" panose="02010609060101010101" charset="-122"/>
                <a:ea typeface="黑体" panose="02010609060101010101" charset="-122"/>
                <a:cs typeface="宋体" pitchFamily="2" charset="-122"/>
              </a:rPr>
              <a:t>一、光在酒店空间构成中的影响</a:t>
            </a:r>
            <a:endParaRPr lang="zh-CN" b="0">
              <a:latin typeface="黑体" panose="02010609060101010101" charset="-122"/>
              <a:ea typeface="黑体" panose="02010609060101010101" charset="-122"/>
              <a:cs typeface="宋体" pitchFamily="2" charset="-122"/>
            </a:endParaRPr>
          </a:p>
          <a:p>
            <a:pPr indent="0" algn="l" fontAlgn="auto">
              <a:lnSpc>
                <a:spcPct val="150000"/>
              </a:lnSpc>
            </a:pPr>
            <a:endParaRPr lang="zh-CN" b="0">
              <a:latin typeface="黑体" panose="02010609060101010101" charset="-122"/>
              <a:ea typeface="黑体" panose="02010609060101010101" charset="-122"/>
              <a:cs typeface="宋体" pitchFamily="2" charset="-122"/>
            </a:endParaRPr>
          </a:p>
          <a:p>
            <a:pPr indent="0" algn="l" fontAlgn="auto">
              <a:lnSpc>
                <a:spcPct val="150000"/>
              </a:lnSpc>
            </a:pPr>
            <a:r>
              <a:rPr lang="en-US" altLang="zh-CN" sz="24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光环境是环境设计的一部分，是环境设计成功的基础，光可以改变空间甚至塑造空间。任何一种物质的形态、色彩、空间的视觉效果都依赖于光的照射,有了光才会感受到物质特性的存在。光可以通过不同的强度、光色,不同的光线角度来塑造空间。光色的强弱直接影响建筑室内空间结构上的虚实、主次、明暗对比和心理上的冷暖变化,室内设计师可以通过顶光、侧光、背光、底光、前景光、整体照明和局部照明,再造空间形态。</a:t>
            </a:r>
            <a:endParaRPr lang="zh-CN" altLang="en-US" sz="2400"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文本框 114"/>
          <p:cNvSpPr txBox="1"/>
          <p:nvPr/>
        </p:nvSpPr>
        <p:spPr>
          <a:xfrm>
            <a:off x="655955" y="563880"/>
            <a:ext cx="10661015" cy="2557145"/>
          </a:xfrm>
          <a:prstGeom prst="rect">
            <a:avLst/>
          </a:prstGeom>
          <a:noFill/>
          <a:ln w="9525">
            <a:noFill/>
          </a:ln>
        </p:spPr>
        <p:txBody>
          <a:bodyPr wrap="square">
            <a:noAutofit/>
          </a:bodyPr>
          <a:p>
            <a:pPr indent="533400"/>
            <a:r>
              <a:rPr lang="zh-CN" sz="4800" b="0">
                <a:solidFill>
                  <a:schemeClr val="tx2"/>
                </a:solidFill>
                <a:latin typeface="黑体" panose="02010609060101010101" charset="-122"/>
                <a:ea typeface="黑体" panose="02010609060101010101" charset="-122"/>
                <a:cs typeface="宋体" pitchFamily="2" charset="-122"/>
              </a:rPr>
              <a:t>二、光环境营造设计</a:t>
            </a:r>
            <a:endParaRPr lang="zh-CN" sz="4800" b="0">
              <a:solidFill>
                <a:schemeClr val="tx2"/>
              </a:solidFill>
              <a:latin typeface="黑体" panose="02010609060101010101" charset="-122"/>
              <a:ea typeface="黑体" panose="02010609060101010101" charset="-122"/>
              <a:cs typeface="宋体" pitchFamily="2" charset="-122"/>
            </a:endParaRPr>
          </a:p>
          <a:p>
            <a:pPr indent="533400" fontAlgn="auto">
              <a:lnSpc>
                <a:spcPct val="150000"/>
              </a:lnSpc>
            </a:pPr>
            <a:endParaRPr lang="en-US" sz="900" b="0">
              <a:latin typeface="黑体" panose="02010609060101010101" charset="-122"/>
              <a:ea typeface="黑体" panose="02010609060101010101" charset="-122"/>
              <a:cs typeface="宋体" pitchFamily="2" charset="-122"/>
            </a:endParaRPr>
          </a:p>
          <a:p>
            <a:pPr indent="533400" fontAlgn="auto">
              <a:lnSpc>
                <a:spcPct val="150000"/>
              </a:lnSpc>
            </a:pPr>
            <a:r>
              <a:rPr lang="en-US" sz="20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照明是以人们生活,活动为目的的对光的利用。室内氛围的营造通常与照明有着至关重要的关系，从照明形式、照明色彩、灯具造型到照明分布等都对空间效果的营造产生着重要影响。</a:t>
            </a:r>
            <a:endParaRPr lang="zh-CN" altLang="en-US" sz="2400" b="0">
              <a:latin typeface="黑体" panose="02010609060101010101" charset="-122"/>
              <a:ea typeface="黑体" panose="02010609060101010101" charset="-122"/>
              <a:cs typeface="宋体" pitchFamily="2" charset="-122"/>
            </a:endParaRPr>
          </a:p>
        </p:txBody>
      </p:sp>
      <p:sp>
        <p:nvSpPr>
          <p:cNvPr id="3" name="文本框 2"/>
          <p:cNvSpPr txBox="1"/>
          <p:nvPr/>
        </p:nvSpPr>
        <p:spPr>
          <a:xfrm>
            <a:off x="443548" y="4183380"/>
            <a:ext cx="2540000" cy="829945"/>
          </a:xfrm>
          <a:prstGeom prst="rect">
            <a:avLst/>
          </a:prstGeom>
          <a:noFill/>
          <a:ln w="9525">
            <a:noFill/>
          </a:ln>
        </p:spPr>
        <p:txBody>
          <a:bodyPr>
            <a:spAutoFit/>
          </a:bodyPr>
          <a:p>
            <a:pPr indent="266700"/>
            <a:r>
              <a:rPr lang="en-US" sz="2400">
                <a:latin typeface="黑体" panose="02010609060101010101" charset="-122"/>
                <a:ea typeface="黑体" panose="02010609060101010101" charset="-122"/>
                <a:cs typeface="宋体" pitchFamily="2" charset="-122"/>
              </a:rPr>
              <a:t>1</a:t>
            </a:r>
            <a:r>
              <a:rPr lang="zh-CN" altLang="en-US" sz="2400">
                <a:latin typeface="黑体" panose="02010609060101010101" charset="-122"/>
                <a:ea typeface="黑体" panose="02010609060101010101" charset="-122"/>
                <a:cs typeface="宋体" pitchFamily="2" charset="-122"/>
              </a:rPr>
              <a:t>、</a:t>
            </a:r>
            <a:r>
              <a:rPr lang="zh-CN" sz="2400">
                <a:latin typeface="黑体" panose="02010609060101010101" charset="-122"/>
                <a:ea typeface="黑体" panose="02010609060101010101" charset="-122"/>
                <a:cs typeface="宋体" pitchFamily="2" charset="-122"/>
              </a:rPr>
              <a:t>自然采光</a:t>
            </a:r>
            <a:endParaRPr lang="zh-CN" sz="2400">
              <a:latin typeface="黑体" panose="02010609060101010101" charset="-122"/>
              <a:ea typeface="黑体" panose="02010609060101010101" charset="-122"/>
              <a:cs typeface="宋体" pitchFamily="2" charset="-122"/>
            </a:endParaRPr>
          </a:p>
          <a:p>
            <a:pPr indent="266700"/>
            <a:r>
              <a:rPr lang="zh-CN" altLang="en-US" sz="2400">
                <a:latin typeface="黑体" panose="02010609060101010101" charset="-122"/>
                <a:ea typeface="黑体" panose="02010609060101010101" charset="-122"/>
                <a:cs typeface="宋体" pitchFamily="2" charset="-122"/>
              </a:rPr>
              <a:t>2、人工照明</a:t>
            </a:r>
            <a:endParaRPr lang="zh-CN" altLang="en-US" sz="2400">
              <a:latin typeface="黑体" panose="02010609060101010101" charset="-122"/>
              <a:ea typeface="黑体" panose="02010609060101010101" charset="-122"/>
              <a:cs typeface="宋体" pitchFamily="2" charset="-122"/>
            </a:endParaRPr>
          </a:p>
        </p:txBody>
      </p:sp>
      <p:pic>
        <p:nvPicPr>
          <p:cNvPr id="160" name="图片 160" descr="【HBA】四川宜宾华邑酒店丨高清设计方案+效果图+彩立面丨"/>
          <p:cNvPicPr>
            <a:picLocks noChangeAspect="1"/>
          </p:cNvPicPr>
          <p:nvPr/>
        </p:nvPicPr>
        <p:blipFill>
          <a:blip r:embed="rId1"/>
          <a:stretch>
            <a:fillRect/>
          </a:stretch>
        </p:blipFill>
        <p:spPr>
          <a:xfrm>
            <a:off x="2983865" y="3649345"/>
            <a:ext cx="4126230" cy="2923540"/>
          </a:xfrm>
          <a:prstGeom prst="rect">
            <a:avLst/>
          </a:prstGeom>
        </p:spPr>
      </p:pic>
      <p:pic>
        <p:nvPicPr>
          <p:cNvPr id="335" name="图片 12" descr="C:\Users\qiaohuijie\Desktop\图2-179 Hotel Old Town Century Prague.jpg"/>
          <p:cNvPicPr>
            <a:picLocks noChangeAspect="1" noChangeArrowheads="1"/>
          </p:cNvPicPr>
          <p:nvPr/>
        </p:nvPicPr>
        <p:blipFill>
          <a:blip r:embed="rId2"/>
          <a:srcRect/>
          <a:stretch>
            <a:fillRect/>
          </a:stretch>
        </p:blipFill>
        <p:spPr>
          <a:xfrm>
            <a:off x="7110095" y="3641725"/>
            <a:ext cx="4392930" cy="29311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文本框 114"/>
          <p:cNvSpPr txBox="1"/>
          <p:nvPr/>
        </p:nvSpPr>
        <p:spPr>
          <a:xfrm>
            <a:off x="575945" y="676910"/>
            <a:ext cx="6243320" cy="829945"/>
          </a:xfrm>
          <a:prstGeom prst="rect">
            <a:avLst/>
          </a:prstGeom>
          <a:noFill/>
          <a:ln w="9525">
            <a:noFill/>
          </a:ln>
        </p:spPr>
        <p:txBody>
          <a:bodyPr wrap="square">
            <a:spAutoFit/>
          </a:bodyPr>
          <a:p>
            <a:pPr indent="266700"/>
            <a:r>
              <a:rPr lang="zh-CN" sz="4800">
                <a:solidFill>
                  <a:schemeClr val="tx2"/>
                </a:solidFill>
                <a:latin typeface="黑体" panose="02010609060101010101" charset="-122"/>
                <a:ea typeface="黑体" panose="02010609060101010101" charset="-122"/>
                <a:cs typeface="宋体" pitchFamily="2" charset="-122"/>
              </a:rPr>
              <a:t>三、空间照明方式</a:t>
            </a:r>
            <a:endParaRPr lang="zh-CN" altLang="en-US" sz="4800">
              <a:solidFill>
                <a:schemeClr val="tx2"/>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575310" y="1629410"/>
            <a:ext cx="3379470" cy="3717925"/>
          </a:xfrm>
          <a:prstGeom prst="rect">
            <a:avLst/>
          </a:prstGeom>
          <a:noFill/>
          <a:ln w="9525">
            <a:noFill/>
          </a:ln>
        </p:spPr>
        <p:txBody>
          <a:bodyPr wrap="square">
            <a:noAutofit/>
          </a:bodyPr>
          <a:p>
            <a:pPr indent="266700"/>
            <a:r>
              <a:rPr lang="en-US" altLang="zh-CN" sz="3600" b="0">
                <a:latin typeface="黑体" panose="02010609060101010101" charset="-122"/>
                <a:ea typeface="黑体" panose="02010609060101010101" charset="-122"/>
                <a:cs typeface="宋体" pitchFamily="2" charset="-122"/>
              </a:rPr>
              <a:t>1</a:t>
            </a:r>
            <a:r>
              <a:rPr lang="zh-CN" altLang="en-US" sz="3600" b="0">
                <a:latin typeface="黑体" panose="02010609060101010101" charset="-122"/>
                <a:ea typeface="黑体" panose="02010609060101010101" charset="-122"/>
                <a:cs typeface="宋体" pitchFamily="2" charset="-122"/>
              </a:rPr>
              <a:t>、</a:t>
            </a:r>
            <a:r>
              <a:rPr lang="zh-CN" sz="3600" b="0">
                <a:latin typeface="黑体" panose="02010609060101010101" charset="-122"/>
                <a:ea typeface="黑体" panose="02010609060101010101" charset="-122"/>
                <a:cs typeface="宋体" pitchFamily="2" charset="-122"/>
              </a:rPr>
              <a:t>基础照明</a:t>
            </a:r>
            <a:r>
              <a:rPr lang="en-US" altLang="zh-CN" sz="2400" b="0">
                <a:latin typeface="黑体" panose="02010609060101010101" charset="-122"/>
                <a:ea typeface="黑体" panose="02010609060101010101" charset="-122"/>
                <a:cs typeface="宋体" pitchFamily="2" charset="-122"/>
              </a:rPr>
              <a:t> </a:t>
            </a:r>
            <a:endParaRPr lang="en-US" altLang="zh-CN" sz="2400" b="0">
              <a:latin typeface="黑体" panose="02010609060101010101" charset="-122"/>
              <a:ea typeface="黑体" panose="02010609060101010101" charset="-122"/>
              <a:cs typeface="宋体" pitchFamily="2" charset="-122"/>
            </a:endParaRPr>
          </a:p>
          <a:p>
            <a:pPr indent="266700"/>
            <a:endParaRPr lang="en-US" altLang="zh-CN" sz="2400" b="0">
              <a:latin typeface="黑体" panose="02010609060101010101" charset="-122"/>
              <a:ea typeface="黑体" panose="02010609060101010101" charset="-122"/>
              <a:cs typeface="宋体" pitchFamily="2" charset="-122"/>
            </a:endParaRPr>
          </a:p>
          <a:p>
            <a:pPr indent="266700"/>
            <a:r>
              <a:rPr lang="en-US" altLang="zh-CN" sz="24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基础照明为空间提供基本照明，也称一般照明，将整体空间照亮，因而基础照明光线较为均匀。它是最基本最重要的部分，提供使用者在空间内的基本视觉光环境，对应了人们对安全和效率的生理层面照明需求。</a:t>
            </a:r>
            <a:endParaRPr lang="zh-CN" altLang="en-US" sz="2400" b="0">
              <a:latin typeface="黑体" panose="02010609060101010101" charset="-122"/>
              <a:ea typeface="黑体" panose="02010609060101010101" charset="-122"/>
              <a:cs typeface="宋体" pitchFamily="2" charset="-122"/>
            </a:endParaRPr>
          </a:p>
        </p:txBody>
      </p:sp>
      <p:pic>
        <p:nvPicPr>
          <p:cNvPr id="4" name="图片 3"/>
          <p:cNvPicPr/>
          <p:nvPr/>
        </p:nvPicPr>
        <p:blipFill>
          <a:blip r:embed="rId1"/>
          <a:stretch>
            <a:fillRect/>
          </a:stretch>
        </p:blipFill>
        <p:spPr>
          <a:xfrm>
            <a:off x="3955098" y="1628934"/>
            <a:ext cx="7404100" cy="4572000"/>
          </a:xfrm>
          <a:prstGeom prst="rect">
            <a:avLst/>
          </a:prstGeom>
          <a:noFill/>
          <a:ln w="9525">
            <a:noFill/>
          </a:ln>
        </p:spPr>
      </p:pic>
      <p:sp>
        <p:nvSpPr>
          <p:cNvPr id="116" name="文本框 115"/>
          <p:cNvSpPr txBox="1"/>
          <p:nvPr/>
        </p:nvSpPr>
        <p:spPr>
          <a:xfrm>
            <a:off x="6387465" y="6098699"/>
            <a:ext cx="2540000" cy="668020"/>
          </a:xfrm>
          <a:prstGeom prst="rect">
            <a:avLst/>
          </a:prstGeom>
          <a:noFill/>
          <a:ln w="9525">
            <a:noFill/>
          </a:ln>
        </p:spPr>
        <p:txBody>
          <a:bodyPr>
            <a:spAutoFit/>
          </a:bodyPr>
          <a:p>
            <a:pPr marL="0" indent="0" algn="l"/>
            <a:endParaRPr lang="en-US" sz="1050" b="0">
              <a:latin typeface="黑体" panose="02010609060101010101" charset="-122"/>
              <a:ea typeface="黑体" panose="02010609060101010101" charset="-122"/>
              <a:cs typeface="宋体" pitchFamily="2" charset="-122"/>
            </a:endParaRPr>
          </a:p>
          <a:p>
            <a:pPr marL="0" indent="0" algn="l"/>
            <a:r>
              <a:rPr lang="en-US">
                <a:latin typeface="黑体" panose="02010609060101010101" charset="-122"/>
                <a:ea typeface="黑体" panose="02010609060101010101" charset="-122"/>
                <a:cs typeface="宋体" pitchFamily="2" charset="-122"/>
              </a:rPr>
              <a:t> </a:t>
            </a:r>
            <a:r>
              <a:rPr lang="zh-CN">
                <a:solidFill>
                  <a:srgbClr val="000000"/>
                </a:solidFill>
                <a:latin typeface="黑体" panose="02010609060101010101" charset="-122"/>
                <a:ea typeface="黑体" panose="02010609060101010101" charset="-122"/>
                <a:cs typeface="黑体" panose="02010609060101010101" charset="-122"/>
              </a:rPr>
              <a:t>棠之酒店，湖南郴州</a:t>
            </a:r>
            <a:endParaRPr lang="zh-CN" sz="900" b="0">
              <a:latin typeface="黑体" panose="02010609060101010101" charset="-122"/>
              <a:ea typeface="黑体" panose="02010609060101010101" charset="-122"/>
              <a:cs typeface="宋体" pitchFamily="2" charset="-122"/>
            </a:endParaRPr>
          </a:p>
          <a:p>
            <a:endParaRPr lang="zh-CN" altLang="en-US" sz="900"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 name="文本框 115"/>
          <p:cNvSpPr txBox="1"/>
          <p:nvPr/>
        </p:nvSpPr>
        <p:spPr>
          <a:xfrm>
            <a:off x="772160" y="730250"/>
            <a:ext cx="4811395" cy="5511800"/>
          </a:xfrm>
          <a:prstGeom prst="rect">
            <a:avLst/>
          </a:prstGeom>
          <a:noFill/>
          <a:ln w="9525">
            <a:noFill/>
          </a:ln>
        </p:spPr>
        <p:txBody>
          <a:bodyPr wrap="square">
            <a:noAutofit/>
          </a:bodyPr>
          <a:p>
            <a:pPr marL="0" indent="266700" algn="l"/>
            <a:r>
              <a:rPr lang="en-US" altLang="zh-CN" sz="3600" b="0">
                <a:latin typeface="黑体" panose="02010609060101010101" charset="-122"/>
                <a:ea typeface="黑体" panose="02010609060101010101" charset="-122"/>
                <a:cs typeface="宋体" pitchFamily="2" charset="-122"/>
              </a:rPr>
              <a:t>2</a:t>
            </a:r>
            <a:r>
              <a:rPr lang="zh-CN" altLang="en-US" sz="3600" b="0">
                <a:latin typeface="黑体" panose="02010609060101010101" charset="-122"/>
                <a:ea typeface="黑体" panose="02010609060101010101" charset="-122"/>
                <a:cs typeface="宋体" pitchFamily="2" charset="-122"/>
              </a:rPr>
              <a:t>、</a:t>
            </a:r>
            <a:r>
              <a:rPr lang="zh-CN" sz="3600" b="0">
                <a:latin typeface="黑体" panose="02010609060101010101" charset="-122"/>
                <a:ea typeface="黑体" panose="02010609060101010101" charset="-122"/>
                <a:cs typeface="宋体" pitchFamily="2" charset="-122"/>
              </a:rPr>
              <a:t>功能照明</a:t>
            </a:r>
            <a:endParaRPr lang="zh-CN" b="0">
              <a:latin typeface="黑体" panose="02010609060101010101" charset="-122"/>
              <a:ea typeface="黑体" panose="02010609060101010101" charset="-122"/>
              <a:cs typeface="宋体" pitchFamily="2" charset="-122"/>
            </a:endParaRPr>
          </a:p>
          <a:p>
            <a:pPr marL="0" indent="266700" algn="l"/>
            <a:endParaRPr lang="zh-CN" b="0">
              <a:latin typeface="黑体" panose="02010609060101010101" charset="-122"/>
              <a:ea typeface="黑体" panose="02010609060101010101" charset="-122"/>
              <a:cs typeface="宋体" pitchFamily="2" charset="-122"/>
            </a:endParaRPr>
          </a:p>
          <a:p>
            <a:pPr marL="0" indent="266700" algn="l"/>
            <a:r>
              <a:rPr lang="zh-CN" sz="2400" b="0">
                <a:latin typeface="黑体" panose="02010609060101010101" charset="-122"/>
                <a:ea typeface="黑体" panose="02010609060101010101" charset="-122"/>
                <a:cs typeface="宋体" pitchFamily="2" charset="-122"/>
              </a:rPr>
              <a:t>    功能照明满足人们夜间生产、生活与活动所需的基本照明要求。室外照明中的道路照明、立交照明、隧道照明、体育场馆照明、广场照明、交通信号照明、广告照明等都属于功能照明。功能照明有明确的照度、均匀度、眩光限制等要求，有些场合还有光源显色性的要求。在满足功能照明的前提下，可以对照明器进行调光、定时等控制，以达到节电目的。</a:t>
            </a:r>
            <a:endParaRPr lang="zh-CN" b="0">
              <a:latin typeface="黑体" panose="02010609060101010101" charset="-122"/>
              <a:ea typeface="黑体" panose="02010609060101010101" charset="-122"/>
              <a:cs typeface="宋体" pitchFamily="2" charset="-122"/>
            </a:endParaRPr>
          </a:p>
          <a:p>
            <a:pPr marL="0" indent="266700" algn="l"/>
            <a:r>
              <a:rPr lang="en-US" altLang="zh-CN" sz="4800" b="0">
                <a:latin typeface="黑体" panose="02010609060101010101" charset="-122"/>
                <a:ea typeface="黑体" panose="02010609060101010101" charset="-122"/>
                <a:cs typeface="宋体" pitchFamily="2" charset="-122"/>
              </a:rPr>
              <a:t>    </a:t>
            </a:r>
            <a:endParaRPr lang="zh-CN" altLang="en-US" sz="4800" b="0">
              <a:latin typeface="黑体" panose="02010609060101010101" charset="-122"/>
              <a:ea typeface="黑体" panose="02010609060101010101" charset="-122"/>
              <a:cs typeface="宋体" pitchFamily="2" charset="-122"/>
            </a:endParaRPr>
          </a:p>
        </p:txBody>
      </p:sp>
      <p:pic>
        <p:nvPicPr>
          <p:cNvPr id="163" name="图片 163" descr="4956b06e8a27e133aff3d33ec8e0b50"/>
          <p:cNvPicPr>
            <a:picLocks noChangeAspect="1"/>
          </p:cNvPicPr>
          <p:nvPr/>
        </p:nvPicPr>
        <p:blipFill>
          <a:blip r:embed="rId1"/>
          <a:stretch>
            <a:fillRect/>
          </a:stretch>
        </p:blipFill>
        <p:spPr>
          <a:xfrm>
            <a:off x="5890895" y="1522730"/>
            <a:ext cx="6301105" cy="4196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0105" y="610235"/>
            <a:ext cx="10439400" cy="5801995"/>
          </a:xfrm>
          <a:prstGeom prst="rect">
            <a:avLst/>
          </a:prstGeom>
          <a:noFill/>
        </p:spPr>
        <p:txBody>
          <a:bodyPr wrap="square" rtlCol="0">
            <a:noAutofit/>
          </a:bodyPr>
          <a:lstStyle/>
          <a:p>
            <a:pPr>
              <a:lnSpc>
                <a:spcPct val="150000"/>
              </a:lnSpc>
            </a:pPr>
            <a:r>
              <a:rPr lang="en-US" altLang="zh-CN" sz="3600" dirty="0" smtClean="0">
                <a:solidFill>
                  <a:schemeClr val="tx2"/>
                </a:solidFill>
                <a:latin typeface="黑体" panose="02010609060101010101" charset="-122"/>
                <a:ea typeface="黑体" panose="02010609060101010101" charset="-122"/>
              </a:rPr>
              <a:t>3.</a:t>
            </a:r>
            <a:r>
              <a:rPr lang="zh-CN" altLang="en-US" sz="3600" dirty="0" smtClean="0">
                <a:solidFill>
                  <a:schemeClr val="tx2"/>
                </a:solidFill>
                <a:latin typeface="黑体" panose="02010609060101010101" charset="-122"/>
                <a:ea typeface="黑体" panose="02010609060101010101" charset="-122"/>
              </a:rPr>
              <a:t>商业酒店时期（</a:t>
            </a:r>
            <a:r>
              <a:rPr lang="en-US" altLang="zh-CN" sz="3600" dirty="0" smtClean="0">
                <a:solidFill>
                  <a:schemeClr val="tx2"/>
                </a:solidFill>
                <a:latin typeface="黑体" panose="02010609060101010101" charset="-122"/>
                <a:ea typeface="黑体" panose="02010609060101010101" charset="-122"/>
              </a:rPr>
              <a:t>20</a:t>
            </a:r>
            <a:r>
              <a:rPr lang="zh-CN" altLang="en-US" sz="3600" dirty="0" smtClean="0">
                <a:solidFill>
                  <a:schemeClr val="tx2"/>
                </a:solidFill>
                <a:latin typeface="黑体" panose="02010609060101010101" charset="-122"/>
                <a:ea typeface="黑体" panose="02010609060101010101" charset="-122"/>
              </a:rPr>
              <a:t>世纪初</a:t>
            </a:r>
            <a:r>
              <a:rPr lang="en-US" altLang="zh-CN" sz="3600" dirty="0" smtClean="0">
                <a:solidFill>
                  <a:schemeClr val="tx2"/>
                </a:solidFill>
                <a:latin typeface="黑体" panose="02010609060101010101" charset="-122"/>
                <a:ea typeface="黑体" panose="02010609060101010101" charset="-122"/>
              </a:rPr>
              <a:t>-20</a:t>
            </a:r>
            <a:r>
              <a:rPr lang="zh-CN" altLang="en-US" sz="3600" dirty="0" smtClean="0">
                <a:solidFill>
                  <a:schemeClr val="tx2"/>
                </a:solidFill>
                <a:latin typeface="黑体" panose="02010609060101010101" charset="-122"/>
                <a:ea typeface="黑体" panose="02010609060101010101" charset="-122"/>
              </a:rPr>
              <a:t>世纪中叶）</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endParaRPr lang="en-US" altLang="zh-CN" sz="2400" dirty="0" smtClean="0">
              <a:solidFill>
                <a:schemeClr val="tx2"/>
              </a:solidFill>
              <a:latin typeface="黑体" panose="02010609060101010101" charset="-122"/>
              <a:ea typeface="黑体" panose="02010609060101010101" charset="-122"/>
            </a:endParaRPr>
          </a:p>
          <a:p>
            <a:pPr>
              <a:lnSpc>
                <a:spcPct val="150000"/>
              </a:lnSpc>
            </a:pPr>
            <a:r>
              <a:rPr lang="en-US" altLang="zh-CN" sz="3200" dirty="0" smtClean="0">
                <a:solidFill>
                  <a:schemeClr val="tx2"/>
                </a:solidFill>
                <a:latin typeface="黑体" panose="02010609060101010101" charset="-122"/>
                <a:ea typeface="黑体" panose="02010609060101010101" charset="-122"/>
              </a:rPr>
              <a:t>    </a:t>
            </a:r>
            <a:r>
              <a:rPr lang="zh-CN" altLang="en-US" sz="2800" dirty="0" smtClean="0">
                <a:solidFill>
                  <a:schemeClr val="tx2"/>
                </a:solidFill>
                <a:latin typeface="黑体" panose="02010609060101010101" charset="-122"/>
                <a:ea typeface="黑体" panose="02010609060101010101" charset="-122"/>
              </a:rPr>
              <a:t>汽车、火车、飞机等给交通带来很大便利，这一时期酒店，一般建在城市中心和公路旁，设施方便、清洁、舒适、安全。</a:t>
            </a:r>
            <a:endParaRPr lang="en-US" altLang="zh-CN" sz="2800" dirty="0" smtClean="0">
              <a:solidFill>
                <a:schemeClr val="tx2"/>
              </a:solidFill>
              <a:latin typeface="黑体" panose="02010609060101010101" charset="-122"/>
              <a:ea typeface="黑体" panose="02010609060101010101" charset="-122"/>
            </a:endParaRPr>
          </a:p>
          <a:p>
            <a:pPr>
              <a:lnSpc>
                <a:spcPct val="150000"/>
              </a:lnSpc>
            </a:pPr>
            <a:r>
              <a:rPr lang="en-US" altLang="zh-CN" sz="2800" dirty="0" smtClean="0">
                <a:solidFill>
                  <a:schemeClr val="tx2"/>
                </a:solidFill>
                <a:latin typeface="黑体" panose="02010609060101010101" charset="-122"/>
                <a:ea typeface="黑体" panose="02010609060101010101" charset="-122"/>
              </a:rPr>
              <a:t>    </a:t>
            </a:r>
            <a:r>
              <a:rPr lang="zh-CN" altLang="en-US" sz="2800" dirty="0" smtClean="0">
                <a:solidFill>
                  <a:schemeClr val="tx2"/>
                </a:solidFill>
                <a:latin typeface="黑体" panose="02010609060101010101" charset="-122"/>
                <a:ea typeface="黑体" panose="02010609060101010101" charset="-122"/>
              </a:rPr>
              <a:t>豪华酒店的价格高，而客栈又过于简陋，基本这样的背景商业酒店呼之欲出。</a:t>
            </a:r>
            <a:endParaRPr lang="en-US" altLang="zh-CN" sz="2800" dirty="0" smtClean="0">
              <a:solidFill>
                <a:schemeClr val="tx2"/>
              </a:solidFill>
              <a:latin typeface="黑体" panose="02010609060101010101" charset="-122"/>
              <a:ea typeface="黑体" panose="02010609060101010101" charset="-122"/>
            </a:endParaRPr>
          </a:p>
          <a:p>
            <a:pPr>
              <a:lnSpc>
                <a:spcPct val="150000"/>
              </a:lnSpc>
            </a:pPr>
            <a:endParaRPr lang="en-US" altLang="zh-CN" sz="2800" dirty="0" smtClean="0">
              <a:solidFill>
                <a:schemeClr val="tx2"/>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 name="文本框 115"/>
          <p:cNvSpPr txBox="1"/>
          <p:nvPr/>
        </p:nvSpPr>
        <p:spPr>
          <a:xfrm>
            <a:off x="610870" y="867410"/>
            <a:ext cx="3641725" cy="4384675"/>
          </a:xfrm>
          <a:prstGeom prst="rect">
            <a:avLst/>
          </a:prstGeom>
          <a:noFill/>
          <a:ln w="9525">
            <a:noFill/>
          </a:ln>
        </p:spPr>
        <p:txBody>
          <a:bodyPr wrap="square">
            <a:spAutoFit/>
          </a:bodyPr>
          <a:p>
            <a:pPr indent="266700"/>
            <a:r>
              <a:rPr lang="en-US" altLang="zh-CN" sz="3600" b="0">
                <a:solidFill>
                  <a:schemeClr val="tx2"/>
                </a:solidFill>
                <a:latin typeface="黑体" panose="02010609060101010101" charset="-122"/>
                <a:ea typeface="黑体" panose="02010609060101010101" charset="-122"/>
                <a:cs typeface="宋体" pitchFamily="2" charset="-122"/>
              </a:rPr>
              <a:t>3</a:t>
            </a:r>
            <a:r>
              <a:rPr lang="zh-CN" altLang="en-US" sz="3600" b="0">
                <a:solidFill>
                  <a:schemeClr val="tx2"/>
                </a:solidFill>
                <a:latin typeface="黑体" panose="02010609060101010101" charset="-122"/>
                <a:ea typeface="黑体" panose="02010609060101010101" charset="-122"/>
                <a:cs typeface="宋体" pitchFamily="2" charset="-122"/>
              </a:rPr>
              <a:t>、</a:t>
            </a:r>
            <a:r>
              <a:rPr lang="zh-CN" sz="3600" b="0">
                <a:solidFill>
                  <a:schemeClr val="tx2"/>
                </a:solidFill>
                <a:latin typeface="黑体" panose="02010609060101010101" charset="-122"/>
                <a:ea typeface="黑体" panose="02010609060101010101" charset="-122"/>
                <a:cs typeface="宋体" pitchFamily="2" charset="-122"/>
              </a:rPr>
              <a:t>局部照明</a:t>
            </a:r>
            <a:endParaRPr lang="zh-CN" sz="3600" b="0">
              <a:solidFill>
                <a:schemeClr val="tx2"/>
              </a:solidFill>
              <a:latin typeface="黑体" panose="02010609060101010101" charset="-122"/>
              <a:ea typeface="黑体" panose="02010609060101010101" charset="-122"/>
              <a:cs typeface="宋体" pitchFamily="2" charset="-122"/>
            </a:endParaRPr>
          </a:p>
          <a:p>
            <a:pPr indent="266700" fontAlgn="auto">
              <a:lnSpc>
                <a:spcPct val="150000"/>
              </a:lnSpc>
            </a:pPr>
            <a:endParaRPr lang="zh-CN" b="0">
              <a:latin typeface="黑体" panose="02010609060101010101" charset="-122"/>
              <a:ea typeface="黑体" panose="02010609060101010101" charset="-122"/>
              <a:cs typeface="宋体" pitchFamily="2" charset="-122"/>
            </a:endParaRPr>
          </a:p>
          <a:p>
            <a:pPr indent="266700" fontAlgn="auto">
              <a:lnSpc>
                <a:spcPct val="150000"/>
              </a:lnSpc>
            </a:pPr>
            <a:r>
              <a:rPr lang="en-US" altLang="zh-CN" sz="24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局部照明是对空间中某一部分进行照明，将灯具放在离作业对象很近的地方，仅对很小的区域提供照明。具有分隔空间的作用。</a:t>
            </a:r>
            <a:endParaRPr lang="zh-CN" altLang="en-US" sz="2400" b="0">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4826000" y="1420019"/>
            <a:ext cx="6953250" cy="4572000"/>
          </a:xfrm>
          <a:prstGeom prst="rect">
            <a:avLst/>
          </a:prstGeom>
          <a:noFill/>
          <a:ln w="9525">
            <a:noFill/>
          </a:ln>
        </p:spPr>
      </p:pic>
      <p:sp>
        <p:nvSpPr>
          <p:cNvPr id="117" name="文本框 116"/>
          <p:cNvSpPr txBox="1"/>
          <p:nvPr/>
        </p:nvSpPr>
        <p:spPr>
          <a:xfrm>
            <a:off x="7080250" y="5991860"/>
            <a:ext cx="2365375" cy="731520"/>
          </a:xfrm>
          <a:prstGeom prst="rect">
            <a:avLst/>
          </a:prstGeom>
          <a:noFill/>
          <a:ln w="9525">
            <a:noFill/>
          </a:ln>
        </p:spPr>
        <p:txBody>
          <a:bodyPr>
            <a:noAutofit/>
          </a:bodyPr>
          <a:p>
            <a:pPr marL="0" indent="0" algn="l"/>
            <a:endParaRPr lang="zh-CN" sz="900" b="0">
              <a:solidFill>
                <a:srgbClr val="000000"/>
              </a:solidFill>
              <a:latin typeface="黑体" panose="02010609060101010101" charset="-122"/>
              <a:ea typeface="黑体" panose="02010609060101010101" charset="-122"/>
              <a:cs typeface="宋体" pitchFamily="2" charset="-122"/>
            </a:endParaRPr>
          </a:p>
          <a:p>
            <a:pPr marL="0" indent="0" algn="l"/>
            <a:r>
              <a:rPr lang="zh-CN" b="0">
                <a:solidFill>
                  <a:srgbClr val="000000"/>
                </a:solidFill>
                <a:latin typeface="黑体" panose="02010609060101010101" charset="-122"/>
                <a:ea typeface="黑体" panose="02010609060101010101" charset="-122"/>
                <a:cs typeface="宋体" pitchFamily="2" charset="-122"/>
              </a:rPr>
              <a:t>棠之酒店，湖南郴州</a:t>
            </a:r>
            <a:endParaRPr lang="zh-CN" altLang="en-US"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 name="文本框 116"/>
          <p:cNvSpPr txBox="1"/>
          <p:nvPr/>
        </p:nvSpPr>
        <p:spPr>
          <a:xfrm>
            <a:off x="800100" y="910590"/>
            <a:ext cx="4612640" cy="5289550"/>
          </a:xfrm>
          <a:prstGeom prst="rect">
            <a:avLst/>
          </a:prstGeom>
          <a:noFill/>
          <a:ln w="9525">
            <a:noFill/>
          </a:ln>
        </p:spPr>
        <p:txBody>
          <a:bodyPr wrap="square">
            <a:noAutofit/>
          </a:bodyPr>
          <a:p>
            <a:pPr indent="266700"/>
            <a:r>
              <a:rPr lang="en-US" altLang="zh-CN" sz="3600" b="0">
                <a:solidFill>
                  <a:schemeClr val="tx2"/>
                </a:solidFill>
                <a:latin typeface="黑体" panose="02010609060101010101" charset="-122"/>
                <a:ea typeface="黑体" panose="02010609060101010101" charset="-122"/>
                <a:cs typeface="宋体" pitchFamily="2" charset="-122"/>
              </a:rPr>
              <a:t>4</a:t>
            </a:r>
            <a:r>
              <a:rPr lang="zh-CN" altLang="en-US" sz="3600" b="0">
                <a:solidFill>
                  <a:schemeClr val="tx2"/>
                </a:solidFill>
                <a:latin typeface="黑体" panose="02010609060101010101" charset="-122"/>
                <a:ea typeface="黑体" panose="02010609060101010101" charset="-122"/>
                <a:cs typeface="宋体" pitchFamily="2" charset="-122"/>
              </a:rPr>
              <a:t>、</a:t>
            </a:r>
            <a:r>
              <a:rPr lang="zh-CN" sz="3600" b="0">
                <a:solidFill>
                  <a:schemeClr val="tx2"/>
                </a:solidFill>
                <a:latin typeface="黑体" panose="02010609060101010101" charset="-122"/>
                <a:ea typeface="黑体" panose="02010609060101010101" charset="-122"/>
                <a:cs typeface="宋体" pitchFamily="2" charset="-122"/>
              </a:rPr>
              <a:t>重点照明</a:t>
            </a:r>
            <a:r>
              <a:rPr lang="en-US" altLang="zh-CN" b="0">
                <a:latin typeface="黑体" panose="02010609060101010101" charset="-122"/>
                <a:ea typeface="黑体" panose="02010609060101010101" charset="-122"/>
                <a:cs typeface="宋体" pitchFamily="2" charset="-122"/>
              </a:rPr>
              <a:t> </a:t>
            </a:r>
            <a:endParaRPr lang="en-US" altLang="zh-CN" b="0">
              <a:latin typeface="黑体" panose="02010609060101010101" charset="-122"/>
              <a:ea typeface="黑体" panose="02010609060101010101" charset="-122"/>
              <a:cs typeface="宋体" pitchFamily="2" charset="-122"/>
            </a:endParaRPr>
          </a:p>
          <a:p>
            <a:pPr indent="266700"/>
            <a:endParaRPr lang="zh-CN" b="0">
              <a:latin typeface="黑体" panose="02010609060101010101" charset="-122"/>
              <a:ea typeface="黑体" panose="02010609060101010101" charset="-122"/>
              <a:cs typeface="宋体" pitchFamily="2" charset="-122"/>
            </a:endParaRPr>
          </a:p>
          <a:p>
            <a:pPr indent="266700"/>
            <a:r>
              <a:rPr lang="en-US" altLang="zh-CN" sz="24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为突出某一部分进行照明。可以针对某一物体进行强调与表现。重点照明在酒店设计中多是在特定的区域用特定的光束聚焦特定的物体和区域，产生多样性和反差，从而使空间生动而有趣，增加视觉冲击力，是对空间环境氛</a:t>
            </a:r>
            <a:r>
              <a:rPr lang="en-US" sz="2400" b="0">
                <a:latin typeface="黑体" panose="02010609060101010101" charset="-122"/>
                <a:ea typeface="黑体" panose="02010609060101010101" charset="-122"/>
                <a:cs typeface="宋体" pitchFamily="2" charset="-122"/>
              </a:rPr>
              <a:t> </a:t>
            </a:r>
            <a:r>
              <a:rPr lang="zh-CN" sz="2400" b="0">
                <a:latin typeface="黑体" panose="02010609060101010101" charset="-122"/>
                <a:ea typeface="黑体" panose="02010609060101010101" charset="-122"/>
                <a:cs typeface="宋体" pitchFamily="2" charset="-122"/>
              </a:rPr>
              <a:t>围的再次创造，表达所照物体或区域的细部，体现美和精致，是加强空间艺术性的重要方法，同时也是吸引人们的一种方式。</a:t>
            </a:r>
            <a:endParaRPr lang="zh-CN" altLang="en-US" sz="2400" b="0">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5490210" y="1627823"/>
            <a:ext cx="6153150" cy="4572000"/>
          </a:xfrm>
          <a:prstGeom prst="rect">
            <a:avLst/>
          </a:prstGeom>
          <a:noFill/>
          <a:ln w="9525">
            <a:noFill/>
          </a:ln>
        </p:spPr>
      </p:pic>
      <p:sp>
        <p:nvSpPr>
          <p:cNvPr id="118" name="文本框 117"/>
          <p:cNvSpPr txBox="1"/>
          <p:nvPr/>
        </p:nvSpPr>
        <p:spPr>
          <a:xfrm>
            <a:off x="7094855" y="6200140"/>
            <a:ext cx="3563620" cy="645160"/>
          </a:xfrm>
          <a:prstGeom prst="rect">
            <a:avLst/>
          </a:prstGeom>
          <a:noFill/>
          <a:ln w="9525">
            <a:noFill/>
          </a:ln>
        </p:spPr>
        <p:txBody>
          <a:bodyPr wrap="square">
            <a:spAutoFit/>
          </a:bodyPr>
          <a:p>
            <a:pPr marL="0" indent="0" algn="l"/>
            <a:endParaRPr lang="en-US" sz="900" b="0">
              <a:latin typeface="黑体" panose="02010609060101010101" charset="-122"/>
              <a:ea typeface="黑体" panose="02010609060101010101" charset="-122"/>
              <a:cs typeface="宋体" pitchFamily="2" charset="-122"/>
            </a:endParaRPr>
          </a:p>
          <a:p>
            <a:pPr marL="0" indent="0" algn="l"/>
            <a:r>
              <a:rPr lang="en-US" b="0">
                <a:latin typeface="黑体" panose="02010609060101010101" charset="-122"/>
                <a:ea typeface="黑体" panose="02010609060101010101" charset="-122"/>
                <a:cs typeface="宋体" pitchFamily="2" charset="-122"/>
              </a:rPr>
              <a:t> </a:t>
            </a:r>
            <a:r>
              <a:rPr lang="zh-CN" b="0">
                <a:solidFill>
                  <a:srgbClr val="000000"/>
                </a:solidFill>
                <a:latin typeface="黑体" panose="02010609060101010101" charset="-122"/>
                <a:ea typeface="黑体" panose="02010609060101010101" charset="-122"/>
                <a:cs typeface="宋体" pitchFamily="2" charset="-122"/>
              </a:rPr>
              <a:t>景德镇陶溪川酒店凯悦臻选</a:t>
            </a:r>
            <a:endParaRPr lang="zh-CN" sz="900" b="0">
              <a:latin typeface="黑体" panose="02010609060101010101" charset="-122"/>
              <a:ea typeface="黑体" panose="02010609060101010101" charset="-122"/>
              <a:cs typeface="宋体" pitchFamily="2" charset="-122"/>
            </a:endParaRPr>
          </a:p>
          <a:p>
            <a:endParaRPr lang="zh-CN" altLang="en-US" sz="900" b="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 name="文本框 117"/>
          <p:cNvSpPr txBox="1"/>
          <p:nvPr/>
        </p:nvSpPr>
        <p:spPr>
          <a:xfrm>
            <a:off x="672465" y="1048385"/>
            <a:ext cx="3081655" cy="4799965"/>
          </a:xfrm>
          <a:prstGeom prst="rect">
            <a:avLst/>
          </a:prstGeom>
          <a:noFill/>
          <a:ln w="9525">
            <a:noFill/>
          </a:ln>
        </p:spPr>
        <p:txBody>
          <a:bodyPr wrap="square">
            <a:spAutoFit/>
          </a:bodyPr>
          <a:p>
            <a:pPr indent="266700"/>
            <a:r>
              <a:rPr lang="en-US" altLang="zh-CN" sz="3600" b="0">
                <a:solidFill>
                  <a:schemeClr val="tx2"/>
                </a:solidFill>
                <a:latin typeface="黑体" panose="02010609060101010101" charset="-122"/>
                <a:ea typeface="黑体" panose="02010609060101010101" charset="-122"/>
                <a:cs typeface="宋体" pitchFamily="2" charset="-122"/>
              </a:rPr>
              <a:t>5</a:t>
            </a:r>
            <a:r>
              <a:rPr lang="zh-CN" altLang="en-US" sz="3600" b="0">
                <a:solidFill>
                  <a:schemeClr val="tx2"/>
                </a:solidFill>
                <a:latin typeface="黑体" panose="02010609060101010101" charset="-122"/>
                <a:ea typeface="黑体" panose="02010609060101010101" charset="-122"/>
                <a:cs typeface="宋体" pitchFamily="2" charset="-122"/>
              </a:rPr>
              <a:t>、</a:t>
            </a:r>
            <a:r>
              <a:rPr lang="zh-CN" sz="3600" b="0">
                <a:solidFill>
                  <a:schemeClr val="tx2"/>
                </a:solidFill>
                <a:latin typeface="黑体" panose="02010609060101010101" charset="-122"/>
                <a:ea typeface="黑体" panose="02010609060101010101" charset="-122"/>
                <a:cs typeface="宋体" pitchFamily="2" charset="-122"/>
              </a:rPr>
              <a:t>装饰照明</a:t>
            </a:r>
            <a:endParaRPr lang="zh-CN" sz="3600" b="0">
              <a:solidFill>
                <a:schemeClr val="tx2"/>
              </a:solidFill>
              <a:latin typeface="黑体" panose="02010609060101010101" charset="-122"/>
              <a:ea typeface="黑体" panose="02010609060101010101" charset="-122"/>
              <a:cs typeface="宋体" pitchFamily="2" charset="-122"/>
            </a:endParaRPr>
          </a:p>
          <a:p>
            <a:pPr indent="266700"/>
            <a:endParaRPr lang="zh-CN" b="0">
              <a:latin typeface="黑体" panose="02010609060101010101" charset="-122"/>
              <a:ea typeface="黑体" panose="02010609060101010101" charset="-122"/>
              <a:cs typeface="宋体" pitchFamily="2" charset="-122"/>
            </a:endParaRPr>
          </a:p>
          <a:p>
            <a:pPr indent="266700"/>
            <a:r>
              <a:rPr lang="en-US" altLang="zh-CN" sz="2800" b="0">
                <a:latin typeface="黑体" panose="02010609060101010101" charset="-122"/>
                <a:ea typeface="黑体" panose="02010609060101010101" charset="-122"/>
                <a:cs typeface="宋体" pitchFamily="2" charset="-122"/>
              </a:rPr>
              <a:t>    </a:t>
            </a:r>
            <a:r>
              <a:rPr lang="zh-CN" sz="2800" b="0">
                <a:latin typeface="黑体" panose="02010609060101010101" charset="-122"/>
                <a:ea typeface="黑体" panose="02010609060101010101" charset="-122"/>
                <a:cs typeface="宋体" pitchFamily="2" charset="-122"/>
              </a:rPr>
              <a:t>属气氛照明，可用来营造空间环境气氛。作为丰富酒店空间层次的一种照明方式，主要利用灯光来调节、渲染酒店的空间氛围，提升空间的艺术气息。</a:t>
            </a:r>
            <a:endParaRPr lang="zh-CN" altLang="en-US" sz="2800" b="0">
              <a:latin typeface="黑体" panose="02010609060101010101" charset="-122"/>
              <a:ea typeface="黑体" panose="02010609060101010101" charset="-122"/>
              <a:cs typeface="宋体" pitchFamily="2" charset="-122"/>
            </a:endParaRPr>
          </a:p>
        </p:txBody>
      </p:sp>
      <p:pic>
        <p:nvPicPr>
          <p:cNvPr id="3" name="图片 2"/>
          <p:cNvPicPr/>
          <p:nvPr/>
        </p:nvPicPr>
        <p:blipFill>
          <a:blip r:embed="rId1"/>
          <a:stretch>
            <a:fillRect/>
          </a:stretch>
        </p:blipFill>
        <p:spPr>
          <a:xfrm>
            <a:off x="4063683" y="2166303"/>
            <a:ext cx="8128000" cy="3302000"/>
          </a:xfrm>
          <a:prstGeom prst="rect">
            <a:avLst/>
          </a:prstGeom>
          <a:noFill/>
          <a:ln w="9525">
            <a:noFill/>
          </a:ln>
        </p:spPr>
      </p:pic>
      <p:sp>
        <p:nvSpPr>
          <p:cNvPr id="119" name="文本框 118"/>
          <p:cNvSpPr txBox="1"/>
          <p:nvPr/>
        </p:nvSpPr>
        <p:spPr>
          <a:xfrm>
            <a:off x="6541770" y="5565775"/>
            <a:ext cx="3321050" cy="529590"/>
          </a:xfrm>
          <a:prstGeom prst="rect">
            <a:avLst/>
          </a:prstGeom>
          <a:noFill/>
          <a:ln w="9525">
            <a:noFill/>
          </a:ln>
        </p:spPr>
        <p:txBody>
          <a:bodyPr wrap="square">
            <a:spAutoFit/>
          </a:bodyPr>
          <a:p>
            <a:pPr marL="0" indent="0" algn="l"/>
            <a:endParaRPr lang="en-US" sz="1050" b="0">
              <a:latin typeface="黑体" panose="02010609060101010101" charset="-122"/>
              <a:ea typeface="黑体" panose="02010609060101010101" charset="-122"/>
              <a:cs typeface="宋体" pitchFamily="2" charset="-122"/>
            </a:endParaRPr>
          </a:p>
          <a:p>
            <a:pPr marL="0" indent="0" algn="l"/>
            <a:r>
              <a:rPr lang="en-US" b="0">
                <a:latin typeface="黑体" panose="02010609060101010101" charset="-122"/>
                <a:ea typeface="黑体" panose="02010609060101010101" charset="-122"/>
                <a:cs typeface="宋体" pitchFamily="2" charset="-122"/>
              </a:rPr>
              <a:t> </a:t>
            </a:r>
            <a:r>
              <a:rPr lang="zh-CN" b="0">
                <a:solidFill>
                  <a:srgbClr val="000000"/>
                </a:solidFill>
                <a:latin typeface="黑体" panose="02010609060101010101" charset="-122"/>
                <a:ea typeface="黑体" panose="02010609060101010101" charset="-122"/>
                <a:cs typeface="宋体" pitchFamily="2" charset="-122"/>
              </a:rPr>
              <a:t>景德镇陶溪川酒店凯悦臻选</a:t>
            </a:r>
            <a:endParaRPr lang="zh-CN" altLang="en-US" b="0">
              <a:solidFill>
                <a:srgbClr val="000000"/>
              </a:solidFill>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 name="文本框 118"/>
          <p:cNvSpPr txBox="1"/>
          <p:nvPr/>
        </p:nvSpPr>
        <p:spPr>
          <a:xfrm>
            <a:off x="805180" y="673100"/>
            <a:ext cx="10051415" cy="829945"/>
          </a:xfrm>
          <a:prstGeom prst="rect">
            <a:avLst/>
          </a:prstGeom>
          <a:noFill/>
          <a:ln w="9525">
            <a:noFill/>
          </a:ln>
        </p:spPr>
        <p:txBody>
          <a:bodyPr wrap="square">
            <a:spAutoFit/>
          </a:bodyPr>
          <a:p>
            <a:pPr indent="266700"/>
            <a:r>
              <a:rPr lang="zh-CN" sz="4800">
                <a:solidFill>
                  <a:srgbClr val="000000"/>
                </a:solidFill>
                <a:latin typeface="黑体" panose="02010609060101010101" charset="-122"/>
                <a:ea typeface="黑体" panose="02010609060101010101" charset="-122"/>
                <a:cs typeface="宋体" pitchFamily="2" charset="-122"/>
              </a:rPr>
              <a:t>四、照明设计在酒店空间中的作用</a:t>
            </a:r>
            <a:endParaRPr lang="zh-CN" altLang="en-US" sz="4800">
              <a:solidFill>
                <a:srgbClr val="000000"/>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805180" y="2117725"/>
            <a:ext cx="7528560" cy="3946525"/>
          </a:xfrm>
          <a:prstGeom prst="rect">
            <a:avLst/>
          </a:prstGeom>
          <a:noFill/>
          <a:ln w="9525">
            <a:noFill/>
          </a:ln>
        </p:spPr>
        <p:txBody>
          <a:bodyPr>
            <a:noAutofit/>
          </a:bodyPr>
          <a:p>
            <a:pPr indent="266700" algn="l" fontAlgn="auto">
              <a:lnSpc>
                <a:spcPct val="150000"/>
              </a:lnSpc>
            </a:pPr>
            <a:r>
              <a:rPr lang="en-US" sz="3600">
                <a:latin typeface="黑体" panose="02010609060101010101" charset="-122"/>
                <a:ea typeface="黑体" panose="02010609060101010101" charset="-122"/>
                <a:cs typeface="宋体" pitchFamily="2" charset="-122"/>
              </a:rPr>
              <a:t>1.</a:t>
            </a:r>
            <a:r>
              <a:rPr lang="zh-CN" sz="3600">
                <a:latin typeface="黑体" panose="02010609060101010101" charset="-122"/>
                <a:ea typeface="黑体" panose="02010609060101010101" charset="-122"/>
                <a:cs typeface="宋体" pitchFamily="2" charset="-122"/>
              </a:rPr>
              <a:t>光可以丰富空间层次</a:t>
            </a:r>
            <a:endParaRPr lang="zh-CN" sz="3600">
              <a:latin typeface="黑体" panose="02010609060101010101" charset="-122"/>
              <a:ea typeface="黑体" panose="02010609060101010101" charset="-122"/>
              <a:cs typeface="宋体" pitchFamily="2" charset="-122"/>
            </a:endParaRPr>
          </a:p>
          <a:p>
            <a:pPr indent="266700" algn="l" fontAlgn="auto">
              <a:lnSpc>
                <a:spcPct val="150000"/>
              </a:lnSpc>
            </a:pPr>
            <a:r>
              <a:rPr lang="zh-CN" sz="3600">
                <a:latin typeface="黑体" panose="02010609060101010101" charset="-122"/>
                <a:ea typeface="黑体" panose="02010609060101010101" charset="-122"/>
                <a:cs typeface="宋体" pitchFamily="2" charset="-122"/>
              </a:rPr>
              <a:t>2.光可以强调文化表现</a:t>
            </a:r>
            <a:endParaRPr lang="zh-CN" sz="3600">
              <a:latin typeface="黑体" panose="02010609060101010101" charset="-122"/>
              <a:ea typeface="黑体" panose="02010609060101010101" charset="-122"/>
              <a:cs typeface="宋体" pitchFamily="2" charset="-122"/>
            </a:endParaRPr>
          </a:p>
          <a:p>
            <a:pPr indent="266700" algn="l" fontAlgn="auto">
              <a:lnSpc>
                <a:spcPct val="150000"/>
              </a:lnSpc>
            </a:pPr>
            <a:r>
              <a:rPr lang="zh-CN" sz="3600">
                <a:latin typeface="黑体" panose="02010609060101010101" charset="-122"/>
                <a:ea typeface="黑体" panose="02010609060101010101" charset="-122"/>
                <a:cs typeface="宋体" pitchFamily="2" charset="-122"/>
              </a:rPr>
              <a:t>3.光可以调节空间环境</a:t>
            </a:r>
            <a:endParaRPr lang="zh-CN" sz="3600">
              <a:latin typeface="黑体" panose="02010609060101010101" charset="-122"/>
              <a:ea typeface="黑体" panose="02010609060101010101" charset="-122"/>
              <a:cs typeface="宋体" pitchFamily="2" charset="-122"/>
            </a:endParaRPr>
          </a:p>
          <a:p>
            <a:pPr indent="266700" algn="l" fontAlgn="auto">
              <a:lnSpc>
                <a:spcPct val="150000"/>
              </a:lnSpc>
            </a:pPr>
            <a:r>
              <a:rPr lang="zh-CN" sz="3600">
                <a:latin typeface="黑体" panose="02010609060101010101" charset="-122"/>
                <a:ea typeface="黑体" panose="02010609060101010101" charset="-122"/>
                <a:cs typeface="宋体" pitchFamily="2" charset="-122"/>
              </a:rPr>
              <a:t>4.光可以引发视觉心理</a:t>
            </a:r>
            <a:endParaRPr lang="zh-CN" sz="3600">
              <a:latin typeface="黑体" panose="02010609060101010101" charset="-122"/>
              <a:ea typeface="黑体" panose="02010609060101010101" charset="-122"/>
              <a:cs typeface="宋体" pitchFamily="2" charset="-122"/>
            </a:endParaRPr>
          </a:p>
          <a:p>
            <a:pPr indent="266700" algn="l" fontAlgn="auto">
              <a:lnSpc>
                <a:spcPct val="150000"/>
              </a:lnSpc>
            </a:pPr>
            <a:endParaRPr lang="zh-CN" altLang="en-US" sz="3600">
              <a:latin typeface="黑体" panose="02010609060101010101" charset="-122"/>
              <a:ea typeface="黑体" panose="02010609060101010101"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 name="文本框 118"/>
          <p:cNvSpPr txBox="1"/>
          <p:nvPr/>
        </p:nvSpPr>
        <p:spPr>
          <a:xfrm>
            <a:off x="989330" y="891540"/>
            <a:ext cx="8225155" cy="1219200"/>
          </a:xfrm>
          <a:prstGeom prst="rect">
            <a:avLst/>
          </a:prstGeom>
          <a:noFill/>
          <a:ln w="9525">
            <a:noFill/>
          </a:ln>
        </p:spPr>
        <p:txBody>
          <a:bodyPr wrap="square">
            <a:noAutofit/>
          </a:bodyPr>
          <a:p>
            <a:pPr indent="0"/>
            <a:r>
              <a:rPr lang="zh-CN" sz="4800">
                <a:solidFill>
                  <a:srgbClr val="000000"/>
                </a:solidFill>
                <a:latin typeface="黑体" panose="02010609060101010101" charset="-122"/>
                <a:ea typeface="黑体" panose="02010609060101010101" charset="-122"/>
                <a:cs typeface="宋体" pitchFamily="2" charset="-122"/>
              </a:rPr>
              <a:t>五、酒店灯光的设计原则</a:t>
            </a:r>
            <a:endParaRPr lang="zh-CN" altLang="en-US" sz="4800">
              <a:solidFill>
                <a:srgbClr val="000000"/>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989330" y="1921510"/>
            <a:ext cx="4966970" cy="4799965"/>
          </a:xfrm>
          <a:prstGeom prst="rect">
            <a:avLst/>
          </a:prstGeom>
          <a:noFill/>
          <a:ln w="9525">
            <a:noFill/>
          </a:ln>
        </p:spPr>
        <p:txBody>
          <a:bodyPr wrap="square">
            <a:spAutoFit/>
          </a:bodyPr>
          <a:p>
            <a:pPr indent="266700" algn="l" fontAlgn="auto">
              <a:lnSpc>
                <a:spcPct val="150000"/>
              </a:lnSpc>
            </a:pPr>
            <a:r>
              <a:rPr lang="en-US" sz="3600">
                <a:solidFill>
                  <a:srgbClr val="000000"/>
                </a:solidFill>
                <a:latin typeface="黑体" panose="02010609060101010101" charset="-122"/>
                <a:ea typeface="黑体" panose="02010609060101010101" charset="-122"/>
                <a:cs typeface="黑体" panose="02010609060101010101" charset="-122"/>
              </a:rPr>
              <a:t>1.</a:t>
            </a:r>
            <a:r>
              <a:rPr lang="zh-CN" sz="3600">
                <a:solidFill>
                  <a:srgbClr val="000000"/>
                </a:solidFill>
                <a:latin typeface="黑体" panose="02010609060101010101" charset="-122"/>
                <a:ea typeface="黑体" panose="02010609060101010101" charset="-122"/>
                <a:cs typeface="黑体" panose="02010609060101010101" charset="-122"/>
              </a:rPr>
              <a:t>功能性原则</a:t>
            </a:r>
            <a:endParaRPr lang="zh-CN" sz="3600">
              <a:solidFill>
                <a:srgbClr val="000000"/>
              </a:solidFill>
              <a:latin typeface="黑体" panose="02010609060101010101" charset="-122"/>
              <a:ea typeface="黑体" panose="02010609060101010101" charset="-122"/>
              <a:cs typeface="黑体" panose="02010609060101010101" charset="-122"/>
            </a:endParaRPr>
          </a:p>
          <a:p>
            <a:pPr indent="266700" algn="l" fontAlgn="auto">
              <a:lnSpc>
                <a:spcPct val="150000"/>
              </a:lnSpc>
            </a:pPr>
            <a:r>
              <a:rPr lang="zh-CN" sz="3600">
                <a:solidFill>
                  <a:srgbClr val="000000"/>
                </a:solidFill>
                <a:latin typeface="黑体" panose="02010609060101010101" charset="-122"/>
                <a:ea typeface="黑体" panose="02010609060101010101" charset="-122"/>
                <a:cs typeface="黑体" panose="02010609060101010101" charset="-122"/>
              </a:rPr>
              <a:t>2.美观性原则</a:t>
            </a:r>
            <a:endParaRPr lang="zh-CN" sz="3600">
              <a:solidFill>
                <a:srgbClr val="000000"/>
              </a:solidFill>
              <a:latin typeface="黑体" panose="02010609060101010101" charset="-122"/>
              <a:ea typeface="黑体" panose="02010609060101010101" charset="-122"/>
              <a:cs typeface="黑体" panose="02010609060101010101" charset="-122"/>
            </a:endParaRPr>
          </a:p>
          <a:p>
            <a:pPr indent="266700" algn="l" fontAlgn="auto">
              <a:lnSpc>
                <a:spcPct val="150000"/>
              </a:lnSpc>
            </a:pPr>
            <a:r>
              <a:rPr lang="zh-CN" sz="3600">
                <a:solidFill>
                  <a:srgbClr val="000000"/>
                </a:solidFill>
                <a:latin typeface="黑体" panose="02010609060101010101" charset="-122"/>
                <a:ea typeface="黑体" panose="02010609060101010101" charset="-122"/>
                <a:cs typeface="黑体" panose="02010609060101010101" charset="-122"/>
              </a:rPr>
              <a:t>3.经济性原则</a:t>
            </a:r>
            <a:endParaRPr lang="zh-CN" sz="3600">
              <a:solidFill>
                <a:srgbClr val="000000"/>
              </a:solidFill>
              <a:latin typeface="黑体" panose="02010609060101010101" charset="-122"/>
              <a:ea typeface="黑体" panose="02010609060101010101" charset="-122"/>
              <a:cs typeface="黑体" panose="02010609060101010101" charset="-122"/>
            </a:endParaRPr>
          </a:p>
          <a:p>
            <a:pPr indent="266700" algn="l" fontAlgn="auto">
              <a:lnSpc>
                <a:spcPct val="150000"/>
              </a:lnSpc>
            </a:pPr>
            <a:r>
              <a:rPr lang="zh-CN" sz="3600">
                <a:solidFill>
                  <a:srgbClr val="000000"/>
                </a:solidFill>
                <a:latin typeface="黑体" panose="02010609060101010101" charset="-122"/>
                <a:ea typeface="黑体" panose="02010609060101010101" charset="-122"/>
                <a:cs typeface="黑体" panose="02010609060101010101" charset="-122"/>
              </a:rPr>
              <a:t>4.安全性原则</a:t>
            </a:r>
            <a:endParaRPr lang="zh-CN" sz="3600">
              <a:solidFill>
                <a:srgbClr val="000000"/>
              </a:solidFill>
              <a:latin typeface="黑体" panose="02010609060101010101" charset="-122"/>
              <a:ea typeface="黑体" panose="02010609060101010101" charset="-122"/>
              <a:cs typeface="黑体" panose="02010609060101010101" charset="-122"/>
            </a:endParaRPr>
          </a:p>
          <a:p>
            <a:pPr indent="266700" algn="l" fontAlgn="auto">
              <a:lnSpc>
                <a:spcPct val="150000"/>
              </a:lnSpc>
            </a:pPr>
            <a:r>
              <a:rPr lang="zh-CN" sz="3600">
                <a:solidFill>
                  <a:srgbClr val="000000"/>
                </a:solidFill>
                <a:latin typeface="黑体" panose="02010609060101010101" charset="-122"/>
                <a:ea typeface="黑体" panose="02010609060101010101" charset="-122"/>
                <a:cs typeface="黑体" panose="02010609060101010101" charset="-122"/>
              </a:rPr>
              <a:t>5.环保性原则</a:t>
            </a:r>
            <a:endParaRPr lang="zh-CN" sz="3600">
              <a:solidFill>
                <a:srgbClr val="000000"/>
              </a:solidFill>
              <a:latin typeface="黑体" panose="02010609060101010101" charset="-122"/>
              <a:ea typeface="黑体" panose="02010609060101010101" charset="-122"/>
              <a:cs typeface="黑体" panose="02010609060101010101" charset="-122"/>
            </a:endParaRPr>
          </a:p>
          <a:p>
            <a:pPr marL="0" indent="266700" algn="l"/>
            <a:endParaRPr lang="zh-CN" altLang="en-US" sz="36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 name="文本框 118"/>
          <p:cNvSpPr txBox="1"/>
          <p:nvPr/>
        </p:nvSpPr>
        <p:spPr>
          <a:xfrm>
            <a:off x="781685" y="776605"/>
            <a:ext cx="7828915" cy="829945"/>
          </a:xfrm>
          <a:prstGeom prst="rect">
            <a:avLst/>
          </a:prstGeom>
          <a:noFill/>
          <a:ln w="9525">
            <a:noFill/>
          </a:ln>
        </p:spPr>
        <p:txBody>
          <a:bodyPr wrap="square">
            <a:spAutoFit/>
          </a:bodyPr>
          <a:p>
            <a:pPr indent="0"/>
            <a:r>
              <a:rPr lang="zh-CN" sz="4800">
                <a:solidFill>
                  <a:schemeClr val="tx2"/>
                </a:solidFill>
                <a:latin typeface="黑体" panose="02010609060101010101" charset="-122"/>
                <a:ea typeface="黑体" panose="02010609060101010101" charset="-122"/>
                <a:cs typeface="宋体" pitchFamily="2" charset="-122"/>
              </a:rPr>
              <a:t>六、酒店照明设计思路</a:t>
            </a:r>
            <a:endParaRPr lang="zh-CN" altLang="en-US" sz="4800">
              <a:solidFill>
                <a:schemeClr val="tx2"/>
              </a:solidFill>
              <a:latin typeface="黑体" panose="02010609060101010101" charset="-122"/>
              <a:ea typeface="黑体" panose="02010609060101010101" charset="-122"/>
              <a:cs typeface="宋体" pitchFamily="2" charset="-122"/>
            </a:endParaRPr>
          </a:p>
        </p:txBody>
      </p:sp>
      <p:sp>
        <p:nvSpPr>
          <p:cNvPr id="3" name="文本框 2"/>
          <p:cNvSpPr txBox="1"/>
          <p:nvPr/>
        </p:nvSpPr>
        <p:spPr>
          <a:xfrm>
            <a:off x="781685" y="2273935"/>
            <a:ext cx="9083040" cy="3415030"/>
          </a:xfrm>
          <a:prstGeom prst="rect">
            <a:avLst/>
          </a:prstGeom>
          <a:noFill/>
          <a:ln w="9525">
            <a:noFill/>
          </a:ln>
        </p:spPr>
        <p:txBody>
          <a:bodyPr wrap="square">
            <a:spAutoFit/>
          </a:bodyPr>
          <a:p>
            <a:pPr indent="0" algn="l" fontAlgn="auto">
              <a:lnSpc>
                <a:spcPct val="150000"/>
              </a:lnSpc>
            </a:pPr>
            <a:r>
              <a:rPr lang="en-US" altLang="zh-CN" sz="3600" b="0">
                <a:latin typeface="黑体" panose="02010609060101010101" charset="-122"/>
                <a:ea typeface="黑体" panose="02010609060101010101" charset="-122"/>
                <a:cs typeface="黑体" panose="02010609060101010101" charset="-122"/>
              </a:rPr>
              <a:t>1</a:t>
            </a:r>
            <a:r>
              <a:rPr lang="zh-CN" altLang="en-US" sz="3600" b="0">
                <a:latin typeface="黑体" panose="02010609060101010101" charset="-122"/>
                <a:ea typeface="黑体" panose="02010609060101010101" charset="-122"/>
                <a:cs typeface="黑体" panose="02010609060101010101" charset="-122"/>
              </a:rPr>
              <a:t>、</a:t>
            </a:r>
            <a:r>
              <a:rPr lang="zh-CN" sz="3600" b="0">
                <a:latin typeface="黑体" panose="02010609060101010101" charset="-122"/>
                <a:ea typeface="黑体" panose="02010609060101010101" charset="-122"/>
                <a:cs typeface="黑体" panose="02010609060101010101" charset="-122"/>
              </a:rPr>
              <a:t>了解酒店的空间构成及方案思想</a:t>
            </a:r>
            <a:endParaRPr lang="zh-CN" sz="3600" b="0">
              <a:latin typeface="黑体" panose="02010609060101010101" charset="-122"/>
              <a:ea typeface="黑体" panose="02010609060101010101" charset="-122"/>
              <a:cs typeface="黑体" panose="02010609060101010101" charset="-122"/>
            </a:endParaRPr>
          </a:p>
          <a:p>
            <a:pPr indent="0" algn="l" fontAlgn="auto">
              <a:lnSpc>
                <a:spcPct val="150000"/>
              </a:lnSpc>
            </a:pPr>
            <a:r>
              <a:rPr lang="en-US" altLang="zh-CN" sz="3600" b="0">
                <a:latin typeface="黑体" panose="02010609060101010101" charset="-122"/>
                <a:ea typeface="黑体" panose="02010609060101010101" charset="-122"/>
                <a:cs typeface="黑体" panose="02010609060101010101" charset="-122"/>
              </a:rPr>
              <a:t>2</a:t>
            </a:r>
            <a:r>
              <a:rPr lang="zh-CN" altLang="en-US" sz="3600" b="0">
                <a:latin typeface="黑体" panose="02010609060101010101" charset="-122"/>
                <a:ea typeface="黑体" panose="02010609060101010101" charset="-122"/>
                <a:cs typeface="黑体" panose="02010609060101010101" charset="-122"/>
              </a:rPr>
              <a:t>、运用计算机辅助进行室内灯光模拟</a:t>
            </a:r>
            <a:endParaRPr lang="zh-CN" altLang="en-US" sz="3600" b="0">
              <a:latin typeface="黑体" panose="02010609060101010101" charset="-122"/>
              <a:ea typeface="黑体" panose="02010609060101010101" charset="-122"/>
              <a:cs typeface="黑体" panose="02010609060101010101" charset="-122"/>
            </a:endParaRPr>
          </a:p>
          <a:p>
            <a:pPr indent="0" algn="l" fontAlgn="auto">
              <a:lnSpc>
                <a:spcPct val="150000"/>
              </a:lnSpc>
            </a:pPr>
            <a:r>
              <a:rPr lang="en-US" altLang="zh-CN" sz="3600" b="0">
                <a:latin typeface="黑体" panose="02010609060101010101" charset="-122"/>
                <a:ea typeface="黑体" panose="02010609060101010101" charset="-122"/>
                <a:cs typeface="黑体" panose="02010609060101010101" charset="-122"/>
              </a:rPr>
              <a:t>3</a:t>
            </a:r>
            <a:r>
              <a:rPr lang="zh-CN" altLang="en-US" sz="3600" b="0">
                <a:latin typeface="黑体" panose="02010609060101010101" charset="-122"/>
                <a:ea typeface="黑体" panose="02010609060101010101" charset="-122"/>
                <a:cs typeface="黑体" panose="02010609060101010101" charset="-122"/>
              </a:rPr>
              <a:t>、照明设计图中表述的内容</a:t>
            </a:r>
            <a:endParaRPr lang="zh-CN" altLang="en-US" sz="3600" b="0">
              <a:latin typeface="黑体" panose="02010609060101010101" charset="-122"/>
              <a:ea typeface="黑体" panose="02010609060101010101" charset="-122"/>
              <a:cs typeface="黑体" panose="02010609060101010101" charset="-122"/>
            </a:endParaRPr>
          </a:p>
          <a:p>
            <a:pPr indent="0" algn="l" fontAlgn="auto">
              <a:lnSpc>
                <a:spcPct val="150000"/>
              </a:lnSpc>
            </a:pPr>
            <a:endParaRPr lang="zh-CN" altLang="en-US" sz="3600" b="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524000" y="2883535"/>
            <a:ext cx="9144000" cy="916940"/>
          </a:xfrm>
        </p:spPr>
        <p:txBody>
          <a:bodyPr/>
          <a:p>
            <a:r>
              <a:rPr lang="zh-CN" altLang="en-US" sz="4800">
                <a:latin typeface="黑体" panose="02010609060101010101" charset="-122"/>
                <a:ea typeface="黑体" panose="02010609060101010101" charset="-122"/>
                <a:cs typeface="黑体" panose="02010609060101010101" charset="-122"/>
              </a:rPr>
              <a:t>第五节 酒店的主题性设计</a:t>
            </a:r>
            <a:endParaRPr lang="zh-CN" altLang="en-US" sz="4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572770" y="1440180"/>
            <a:ext cx="11076940" cy="4899660"/>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、主题酒店的定义</a:t>
            </a:r>
            <a:endParaRPr lang="zh-CN" altLang="en-US"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主题酒店即以酒店为物质载体，以客人的感官、精神体验为本质而成的服务休憩空间。具体来说，是以某一特定的主题主导酒店的建筑风格和装饰艺术，以特定的文化氛围让顾客获得富有个性的文化感受。同时将服务项目融入主题，以个性化的服务取代一般化的服务，让顾客获得欢乐、知识与剌激。</a:t>
            </a:r>
            <a:endParaRPr lang="en-US" altLang="zh-CN"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574165"/>
            <a:ext cx="6921500" cy="1988185"/>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、主题酒店的类型划分</a:t>
            </a:r>
            <a:endParaRPr lang="zh-CN" altLang="en-US"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）历史文化类主题酒店</a:t>
            </a:r>
            <a:endParaRPr lang="en-US" altLang="zh-CN" sz="3600">
              <a:latin typeface="黑体" panose="02010609060101010101" charset="-122"/>
              <a:ea typeface="黑体" panose="02010609060101010101" charset="-122"/>
              <a:cs typeface="黑体" panose="02010609060101010101" charset="-122"/>
            </a:endParaRPr>
          </a:p>
        </p:txBody>
      </p:sp>
      <p:pic>
        <p:nvPicPr>
          <p:cNvPr id="210" name="图片 210"/>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937500" y="1111250"/>
            <a:ext cx="3917315" cy="5156835"/>
          </a:xfrm>
          <a:prstGeom prst="rect">
            <a:avLst/>
          </a:prstGeom>
          <a:noFill/>
          <a:ln>
            <a:noFill/>
          </a:ln>
        </p:spPr>
      </p:pic>
      <p:sp>
        <p:nvSpPr>
          <p:cNvPr id="5" name="文本框 4"/>
          <p:cNvSpPr txBox="1"/>
          <p:nvPr/>
        </p:nvSpPr>
        <p:spPr>
          <a:xfrm>
            <a:off x="9288780" y="6412230"/>
            <a:ext cx="1625600" cy="368300"/>
          </a:xfrm>
          <a:prstGeom prst="rect">
            <a:avLst/>
          </a:prstGeom>
          <a:noFill/>
        </p:spPr>
        <p:txBody>
          <a:bodyPr wrap="square" rtlCol="0">
            <a:spAutoFit/>
          </a:bodyPr>
          <a:p>
            <a:r>
              <a:rPr lang="zh-CN" altLang="en-US">
                <a:latin typeface="黑体" panose="02010609060101010101" charset="-122"/>
                <a:ea typeface="黑体" panose="02010609060101010101" charset="-122"/>
              </a:rPr>
              <a:t>亨利酒店外观</a:t>
            </a:r>
            <a:endParaRPr lang="zh-CN" altLang="en-US">
              <a:latin typeface="黑体" panose="02010609060101010101" charset="-122"/>
              <a:ea typeface="黑体" panose="02010609060101010101" charset="-122"/>
            </a:endParaRPr>
          </a:p>
        </p:txBody>
      </p:sp>
      <p:pic>
        <p:nvPicPr>
          <p:cNvPr id="211" name="图片 211"/>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367030" y="3319145"/>
            <a:ext cx="2628900" cy="2948940"/>
          </a:xfrm>
          <a:prstGeom prst="rect">
            <a:avLst/>
          </a:prstGeom>
          <a:noFill/>
          <a:ln>
            <a:noFill/>
          </a:ln>
        </p:spPr>
      </p:pic>
      <p:sp>
        <p:nvSpPr>
          <p:cNvPr id="6" name="文本框 5"/>
          <p:cNvSpPr txBox="1"/>
          <p:nvPr/>
        </p:nvSpPr>
        <p:spPr>
          <a:xfrm>
            <a:off x="1021715" y="6412230"/>
            <a:ext cx="1390650" cy="368300"/>
          </a:xfrm>
          <a:prstGeom prst="rect">
            <a:avLst/>
          </a:prstGeom>
          <a:noFill/>
        </p:spPr>
        <p:txBody>
          <a:bodyPr wrap="square" rtlCol="0">
            <a:spAutoFit/>
          </a:bodyPr>
          <a:p>
            <a:r>
              <a:rPr lang="zh-CN" altLang="en-US">
                <a:latin typeface="黑体" panose="02010609060101010101" charset="-122"/>
                <a:ea typeface="黑体" panose="02010609060101010101" charset="-122"/>
              </a:rPr>
              <a:t>入口处阶梯</a:t>
            </a:r>
            <a:endParaRPr lang="zh-CN" altLang="en-US">
              <a:latin typeface="黑体" panose="02010609060101010101" charset="-122"/>
              <a:ea typeface="黑体" panose="02010609060101010101" charset="-122"/>
            </a:endParaRPr>
          </a:p>
        </p:txBody>
      </p:sp>
      <p:pic>
        <p:nvPicPr>
          <p:cNvPr id="212" name="图片 212"/>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a:xfrm>
            <a:off x="3152775" y="3319145"/>
            <a:ext cx="1960245" cy="2948940"/>
          </a:xfrm>
          <a:prstGeom prst="rect">
            <a:avLst/>
          </a:prstGeom>
          <a:noFill/>
          <a:ln>
            <a:noFill/>
          </a:ln>
        </p:spPr>
      </p:pic>
      <p:sp>
        <p:nvSpPr>
          <p:cNvPr id="7" name="文本框 6"/>
          <p:cNvSpPr txBox="1"/>
          <p:nvPr>
            <p:custDataLst>
              <p:tags r:id="rId7"/>
            </p:custDataLst>
          </p:nvPr>
        </p:nvSpPr>
        <p:spPr>
          <a:xfrm>
            <a:off x="3215005" y="6412230"/>
            <a:ext cx="1859915" cy="368300"/>
          </a:xfrm>
          <a:prstGeom prst="rect">
            <a:avLst/>
          </a:prstGeom>
          <a:noFill/>
        </p:spPr>
        <p:txBody>
          <a:bodyPr wrap="square" rtlCol="0">
            <a:spAutoFit/>
          </a:bodyPr>
          <a:p>
            <a:r>
              <a:rPr lang="zh-CN" altLang="en-US">
                <a:latin typeface="黑体" panose="02010609060101010101" charset="-122"/>
                <a:ea typeface="黑体" panose="02010609060101010101" charset="-122"/>
              </a:rPr>
              <a:t>内部走廊、楼梯</a:t>
            </a:r>
            <a:endParaRPr lang="zh-CN" altLang="en-US">
              <a:latin typeface="黑体" panose="02010609060101010101" charset="-122"/>
              <a:ea typeface="黑体" panose="02010609060101010101" charset="-122"/>
            </a:endParaRPr>
          </a:p>
        </p:txBody>
      </p:sp>
      <p:pic>
        <p:nvPicPr>
          <p:cNvPr id="213" name="图片 213"/>
          <p:cNvPicPr>
            <a:picLocks noChangeAspect="1" noChangeArrowheads="1"/>
          </p:cNvPicPr>
          <p:nvPr>
            <p:custDataLst>
              <p:tags r:id="rId8"/>
            </p:custDataLst>
          </p:nvPr>
        </p:nvPicPr>
        <p:blipFill>
          <a:blip r:embed="rId9" cstate="print">
            <a:extLst>
              <a:ext uri="{28A0092B-C50C-407E-A947-70E740481C1C}">
                <a14:useLocalDpi xmlns:a14="http://schemas.microsoft.com/office/drawing/2010/main" val="0"/>
              </a:ext>
            </a:extLst>
          </a:blip>
          <a:srcRect/>
          <a:stretch>
            <a:fillRect/>
          </a:stretch>
        </p:blipFill>
        <p:spPr>
          <a:xfrm>
            <a:off x="5269230" y="3319145"/>
            <a:ext cx="2482850" cy="2948940"/>
          </a:xfrm>
          <a:prstGeom prst="rect">
            <a:avLst/>
          </a:prstGeom>
          <a:noFill/>
          <a:ln>
            <a:noFill/>
          </a:ln>
        </p:spPr>
      </p:pic>
      <p:sp>
        <p:nvSpPr>
          <p:cNvPr id="8" name="文本框 7"/>
          <p:cNvSpPr txBox="1"/>
          <p:nvPr>
            <p:custDataLst>
              <p:tags r:id="rId10"/>
            </p:custDataLst>
          </p:nvPr>
        </p:nvSpPr>
        <p:spPr>
          <a:xfrm>
            <a:off x="6261100" y="6412230"/>
            <a:ext cx="676910" cy="368300"/>
          </a:xfrm>
          <a:prstGeom prst="rect">
            <a:avLst/>
          </a:prstGeom>
          <a:noFill/>
        </p:spPr>
        <p:txBody>
          <a:bodyPr wrap="square" rtlCol="0">
            <a:spAutoFit/>
          </a:bodyPr>
          <a:p>
            <a:r>
              <a:rPr lang="zh-CN" altLang="en-US">
                <a:latin typeface="黑体" panose="02010609060101010101" charset="-122"/>
                <a:ea typeface="黑体" panose="02010609060101010101" charset="-122"/>
              </a:rPr>
              <a:t>套房</a:t>
            </a:r>
            <a:endParaRPr lang="zh-CN" altLang="en-US">
              <a:latin typeface="黑体" panose="02010609060101010101" charset="-122"/>
              <a:ea typeface="黑体" panose="02010609060101010101"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637665"/>
            <a:ext cx="6921500" cy="1198880"/>
          </a:xfrm>
          <a:prstGeom prst="rect">
            <a:avLst/>
          </a:prstGeom>
          <a:noFill/>
        </p:spPr>
        <p:txBody>
          <a:bodyPr wrap="square" rtlCol="0">
            <a:spAutoFit/>
          </a:bodyPr>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）自然风光资源类主题酒店</a:t>
            </a:r>
            <a:endParaRPr lang="zh-CN" altLang="en-US"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75920" y="5587365"/>
            <a:ext cx="3542665" cy="64516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祥源云谷酒店 庭院</a:t>
            </a:r>
            <a:endParaRPr lang="zh-CN" altLang="en-US">
              <a:latin typeface="黑体" panose="02010609060101010101" charset="-122"/>
              <a:ea typeface="黑体" panose="02010609060101010101" charset="-122"/>
            </a:endParaRPr>
          </a:p>
          <a:p>
            <a:pPr algn="ctr"/>
            <a:r>
              <a:rPr lang="zh-CN" altLang="en-US">
                <a:latin typeface="黑体" panose="02010609060101010101" charset="-122"/>
                <a:ea typeface="黑体" panose="02010609060101010101" charset="-122"/>
              </a:rPr>
              <a:t>（CCD香港郑中设计）</a:t>
            </a:r>
            <a:endParaRPr lang="zh-CN" altLang="en-US">
              <a:latin typeface="黑体" panose="02010609060101010101" charset="-122"/>
              <a:ea typeface="黑体" panose="02010609060101010101" charset="-122"/>
            </a:endParaRPr>
          </a:p>
        </p:txBody>
      </p:sp>
      <p:pic>
        <p:nvPicPr>
          <p:cNvPr id="214" name="图片 214"/>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366395" y="2764790"/>
            <a:ext cx="3552190" cy="2689860"/>
          </a:xfrm>
          <a:prstGeom prst="rect">
            <a:avLst/>
          </a:prstGeom>
          <a:noFill/>
          <a:ln>
            <a:noFill/>
          </a:ln>
        </p:spPr>
      </p:pic>
      <p:pic>
        <p:nvPicPr>
          <p:cNvPr id="215" name="图片 215"/>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3989705" y="2764790"/>
            <a:ext cx="4048125" cy="2696845"/>
          </a:xfrm>
          <a:prstGeom prst="rect">
            <a:avLst/>
          </a:prstGeom>
          <a:noFill/>
          <a:ln>
            <a:noFill/>
          </a:ln>
        </p:spPr>
      </p:pic>
      <p:sp>
        <p:nvSpPr>
          <p:cNvPr id="2" name="文本框 1"/>
          <p:cNvSpPr txBox="1"/>
          <p:nvPr/>
        </p:nvSpPr>
        <p:spPr>
          <a:xfrm>
            <a:off x="3989705" y="5587365"/>
            <a:ext cx="4047490" cy="645160"/>
          </a:xfrm>
          <a:prstGeom prst="rect">
            <a:avLst/>
          </a:prstGeom>
          <a:noFill/>
          <a:ln w="9525">
            <a:noFill/>
          </a:ln>
        </p:spPr>
        <p:txBody>
          <a:bodyPr wrap="square">
            <a:spAutoFit/>
          </a:bodyPr>
          <a:p>
            <a:pPr indent="0" algn="ctr"/>
            <a:r>
              <a:rPr lang="zh-CN" altLang="en-US" b="0">
                <a:latin typeface="黑体" panose="02010609060101010101" charset="-122"/>
                <a:ea typeface="黑体" panose="02010609060101010101" charset="-122"/>
              </a:rPr>
              <a:t>祥源云谷酒店 建筑细节</a:t>
            </a:r>
            <a:endParaRPr lang="zh-CN" altLang="en-US" b="0">
              <a:latin typeface="黑体" panose="02010609060101010101" charset="-122"/>
              <a:ea typeface="黑体" panose="02010609060101010101" charset="-122"/>
            </a:endParaRPr>
          </a:p>
          <a:p>
            <a:pPr indent="0" algn="ctr"/>
            <a:r>
              <a:rPr lang="zh-CN" altLang="en-US" b="0">
                <a:latin typeface="黑体" panose="02010609060101010101" charset="-122"/>
                <a:ea typeface="黑体" panose="02010609060101010101" charset="-122"/>
              </a:rPr>
              <a:t>（CCD香港郑中设计）</a:t>
            </a:r>
            <a:endParaRPr lang="zh-CN" altLang="en-US" b="0">
              <a:latin typeface="黑体" panose="02010609060101010101" charset="-122"/>
              <a:ea typeface="黑体" panose="02010609060101010101" charset="-122"/>
            </a:endParaRPr>
          </a:p>
        </p:txBody>
      </p:sp>
      <p:pic>
        <p:nvPicPr>
          <p:cNvPr id="216" name="图片 216"/>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a:xfrm>
            <a:off x="8108950" y="2764790"/>
            <a:ext cx="3953510" cy="2699385"/>
          </a:xfrm>
          <a:prstGeom prst="rect">
            <a:avLst/>
          </a:prstGeom>
          <a:noFill/>
          <a:ln>
            <a:noFill/>
          </a:ln>
        </p:spPr>
      </p:pic>
      <p:sp>
        <p:nvSpPr>
          <p:cNvPr id="3" name="文本框 2"/>
          <p:cNvSpPr txBox="1"/>
          <p:nvPr/>
        </p:nvSpPr>
        <p:spPr>
          <a:xfrm>
            <a:off x="8108315" y="5587365"/>
            <a:ext cx="3940810" cy="645160"/>
          </a:xfrm>
          <a:prstGeom prst="rect">
            <a:avLst/>
          </a:prstGeom>
          <a:noFill/>
        </p:spPr>
        <p:txBody>
          <a:bodyPr wrap="square" rtlCol="0">
            <a:spAutoFit/>
          </a:bodyPr>
          <a:p>
            <a:pPr algn="ctr">
              <a:buClrTx/>
              <a:buSzTx/>
              <a:buNone/>
            </a:pPr>
            <a:r>
              <a:rPr lang="zh-CN" altLang="en-US">
                <a:latin typeface="黑体" panose="02010609060101010101" charset="-122"/>
                <a:ea typeface="黑体" panose="02010609060101010101" charset="-122"/>
              </a:rPr>
              <a:t>图2-231祥源云谷酒店 客房</a:t>
            </a:r>
            <a:endParaRPr lang="zh-CN" altLang="en-US">
              <a:latin typeface="黑体" panose="02010609060101010101" charset="-122"/>
              <a:ea typeface="黑体" panose="02010609060101010101" charset="-122"/>
            </a:endParaRPr>
          </a:p>
          <a:p>
            <a:pPr algn="ctr">
              <a:buClrTx/>
              <a:buSzTx/>
              <a:buNone/>
            </a:pPr>
            <a:r>
              <a:rPr lang="zh-CN" altLang="en-US">
                <a:latin typeface="黑体" panose="02010609060101010101" charset="-122"/>
                <a:ea typeface="黑体" panose="02010609060101010101" charset="-122"/>
              </a:rPr>
              <a:t>（CCD香港郑中设计）</a:t>
            </a:r>
            <a:endParaRPr lang="zh-CN" altLang="en-US">
              <a:latin typeface="黑体" panose="02010609060101010101" charset="-122"/>
              <a:ea typeface="黑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http_imgload10.jpg"/>
          <p:cNvPicPr>
            <a:picLocks noGrp="1" noChangeAspect="1"/>
          </p:cNvPicPr>
          <p:nvPr>
            <p:ph type="pic" sz="quarter" idx="22"/>
          </p:nvPr>
        </p:nvPicPr>
        <p:blipFill>
          <a:blip r:embed="rId1"/>
          <a:srcRect t="2618" b="2618"/>
          <a:stretch>
            <a:fillRect/>
          </a:stretch>
        </p:blipFill>
        <p:spPr>
          <a:xfrm>
            <a:off x="5915660" y="2973705"/>
            <a:ext cx="5465445" cy="3452495"/>
          </a:xfrm>
        </p:spPr>
      </p:pic>
      <p:sp>
        <p:nvSpPr>
          <p:cNvPr id="3" name="TextBox 2"/>
          <p:cNvSpPr txBox="1"/>
          <p:nvPr/>
        </p:nvSpPr>
        <p:spPr>
          <a:xfrm>
            <a:off x="678815" y="312420"/>
            <a:ext cx="10702290" cy="2487295"/>
          </a:xfrm>
          <a:prstGeom prst="rect">
            <a:avLst/>
          </a:prstGeom>
          <a:noFill/>
        </p:spPr>
        <p:txBody>
          <a:bodyPr wrap="square" rtlCol="0">
            <a:noAutofit/>
          </a:bodyPr>
          <a:lstStyle/>
          <a:p>
            <a:pPr>
              <a:lnSpc>
                <a:spcPct val="150000"/>
              </a:lnSpc>
            </a:pPr>
            <a:r>
              <a:rPr lang="en-US" altLang="zh-CN" sz="3600" dirty="0" smtClean="0">
                <a:solidFill>
                  <a:schemeClr val="tx2"/>
                </a:solidFill>
                <a:latin typeface="黑体" panose="02010609060101010101" charset="-122"/>
                <a:ea typeface="黑体" panose="02010609060101010101" charset="-122"/>
              </a:rPr>
              <a:t>4.</a:t>
            </a:r>
            <a:r>
              <a:rPr lang="zh-CN" altLang="en-US" sz="3600" dirty="0" smtClean="0">
                <a:solidFill>
                  <a:schemeClr val="tx2"/>
                </a:solidFill>
                <a:latin typeface="黑体" panose="02010609060101010101" charset="-122"/>
                <a:ea typeface="黑体" panose="02010609060101010101" charset="-122"/>
              </a:rPr>
              <a:t>现代酒店时期</a:t>
            </a:r>
            <a:endParaRPr lang="en-US" altLang="zh-CN" sz="3600" dirty="0" smtClean="0">
              <a:solidFill>
                <a:schemeClr val="tx2"/>
              </a:solidFill>
              <a:latin typeface="黑体" panose="02010609060101010101" charset="-122"/>
              <a:ea typeface="黑体" panose="02010609060101010101" charset="-122"/>
            </a:endParaRPr>
          </a:p>
          <a:p>
            <a:pPr>
              <a:lnSpc>
                <a:spcPct val="150000"/>
              </a:lnSpc>
            </a:pPr>
            <a:r>
              <a:rPr lang="en-US" altLang="zh-CN" sz="2400" dirty="0" smtClean="0">
                <a:solidFill>
                  <a:schemeClr val="tx2"/>
                </a:solidFill>
                <a:latin typeface="黑体" panose="02010609060101010101" charset="-122"/>
                <a:ea typeface="黑体" panose="02010609060101010101" charset="-122"/>
              </a:rPr>
              <a:t>    </a:t>
            </a:r>
            <a:r>
              <a:rPr lang="zh-CN" altLang="en-US" sz="2400" dirty="0" smtClean="0">
                <a:solidFill>
                  <a:schemeClr val="tx2"/>
                </a:solidFill>
                <a:latin typeface="黑体" panose="02010609060101010101" charset="-122"/>
                <a:ea typeface="黑体" panose="02010609060101010101" charset="-122"/>
              </a:rPr>
              <a:t>从</a:t>
            </a:r>
            <a:r>
              <a:rPr lang="en-US" altLang="zh-CN" sz="2400" dirty="0" smtClean="0">
                <a:solidFill>
                  <a:schemeClr val="tx2"/>
                </a:solidFill>
                <a:latin typeface="黑体" panose="02010609060101010101" charset="-122"/>
                <a:ea typeface="黑体" panose="02010609060101010101" charset="-122"/>
              </a:rPr>
              <a:t>20</a:t>
            </a:r>
            <a:r>
              <a:rPr lang="zh-CN" altLang="en-US" sz="2400" dirty="0" smtClean="0">
                <a:solidFill>
                  <a:schemeClr val="tx2"/>
                </a:solidFill>
                <a:latin typeface="黑体" panose="02010609060101010101" charset="-122"/>
                <a:ea typeface="黑体" panose="02010609060101010101" charset="-122"/>
              </a:rPr>
              <a:t>世纪</a:t>
            </a:r>
            <a:r>
              <a:rPr lang="en-US" altLang="zh-CN" sz="2400" dirty="0" smtClean="0">
                <a:solidFill>
                  <a:schemeClr val="tx2"/>
                </a:solidFill>
                <a:latin typeface="黑体" panose="02010609060101010101" charset="-122"/>
                <a:ea typeface="黑体" panose="02010609060101010101" charset="-122"/>
              </a:rPr>
              <a:t>40</a:t>
            </a:r>
            <a:r>
              <a:rPr lang="zh-CN" altLang="en-US" sz="2400" dirty="0" smtClean="0">
                <a:solidFill>
                  <a:schemeClr val="tx2"/>
                </a:solidFill>
                <a:latin typeface="黑体" panose="02010609060101010101" charset="-122"/>
                <a:ea typeface="黑体" panose="02010609060101010101" charset="-122"/>
              </a:rPr>
              <a:t>年代发展到现在。酒店开始普遍化，成为人们熟悉的消费场所。酒店规模不断扩大，类型多样化，开发了各种类型的服务设施，服务向综合性发展。</a:t>
            </a:r>
            <a:endParaRPr lang="en-US" altLang="zh-CN" sz="2400" dirty="0" smtClean="0">
              <a:solidFill>
                <a:schemeClr val="tx2"/>
              </a:solidFill>
              <a:latin typeface="黑体" panose="02010609060101010101" charset="-122"/>
              <a:ea typeface="黑体" panose="02010609060101010101" charset="-122"/>
            </a:endParaRPr>
          </a:p>
          <a:p>
            <a:pPr>
              <a:lnSpc>
                <a:spcPct val="150000"/>
              </a:lnSpc>
            </a:pPr>
            <a:endParaRPr lang="en-US" altLang="zh-CN" sz="2400" dirty="0" smtClean="0">
              <a:solidFill>
                <a:schemeClr val="tx2"/>
              </a:solidFill>
              <a:latin typeface="黑体" panose="02010609060101010101" charset="-122"/>
              <a:ea typeface="黑体" panose="02010609060101010101" charset="-122"/>
            </a:endParaRPr>
          </a:p>
        </p:txBody>
      </p:sp>
      <p:pic>
        <p:nvPicPr>
          <p:cNvPr id="5" name="图片 4" descr="http_imgload11.jpg"/>
          <p:cNvPicPr>
            <a:picLocks noChangeAspect="1"/>
          </p:cNvPicPr>
          <p:nvPr/>
        </p:nvPicPr>
        <p:blipFill>
          <a:blip r:embed="rId2"/>
          <a:stretch>
            <a:fillRect/>
          </a:stretch>
        </p:blipFill>
        <p:spPr>
          <a:xfrm>
            <a:off x="770255" y="2974340"/>
            <a:ext cx="5177790" cy="3451860"/>
          </a:xfrm>
          <a:prstGeom prst="rect">
            <a:avLst/>
          </a:prstGeom>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637665"/>
            <a:ext cx="6921500" cy="1198880"/>
          </a:xfrm>
          <a:prstGeom prst="rect">
            <a:avLst/>
          </a:prstGeom>
          <a:noFill/>
        </p:spPr>
        <p:txBody>
          <a:bodyPr wrap="square" rtlCol="0">
            <a:spAutoFit/>
          </a:bodyPr>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3</a:t>
            </a:r>
            <a:r>
              <a:rPr lang="zh-CN" altLang="en-US" sz="3600">
                <a:latin typeface="黑体" panose="02010609060101010101" charset="-122"/>
                <a:ea typeface="黑体" panose="02010609060101010101" charset="-122"/>
                <a:cs typeface="黑体" panose="02010609060101010101" charset="-122"/>
              </a:rPr>
              <a:t>）地域民族类主题酒店</a:t>
            </a:r>
            <a:endParaRPr lang="zh-CN" altLang="en-US"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66395" y="5454015"/>
            <a:ext cx="3735705" cy="64516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青普土楼文化行馆 建筑外观</a:t>
            </a:r>
            <a:endParaRPr lang="zh-CN" altLang="en-US">
              <a:latin typeface="黑体" panose="02010609060101010101" charset="-122"/>
              <a:ea typeface="黑体" panose="02010609060101010101" charset="-122"/>
            </a:endParaRPr>
          </a:p>
          <a:p>
            <a:pPr algn="ctr"/>
            <a:r>
              <a:rPr lang="zh-CN" altLang="en-US">
                <a:latin typeface="黑体" panose="02010609060101010101" charset="-122"/>
                <a:ea typeface="黑体" panose="02010609060101010101" charset="-122"/>
              </a:rPr>
              <a:t>（迹·建筑事务所）</a:t>
            </a:r>
            <a:endParaRPr lang="zh-CN" altLang="en-US">
              <a:latin typeface="黑体" panose="02010609060101010101" charset="-122"/>
              <a:ea typeface="黑体" panose="02010609060101010101" charset="-122"/>
            </a:endParaRPr>
          </a:p>
        </p:txBody>
      </p:sp>
      <p:pic>
        <p:nvPicPr>
          <p:cNvPr id="217" name="图片 217"/>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366395" y="2791460"/>
            <a:ext cx="3735705" cy="2491740"/>
          </a:xfrm>
          <a:prstGeom prst="rect">
            <a:avLst/>
          </a:prstGeom>
          <a:noFill/>
          <a:ln>
            <a:noFill/>
          </a:ln>
        </p:spPr>
      </p:pic>
      <p:pic>
        <p:nvPicPr>
          <p:cNvPr id="218" name="图片 218"/>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4194810" y="2791460"/>
            <a:ext cx="3973195" cy="2491740"/>
          </a:xfrm>
          <a:prstGeom prst="rect">
            <a:avLst/>
          </a:prstGeom>
          <a:noFill/>
          <a:ln>
            <a:noFill/>
          </a:ln>
        </p:spPr>
      </p:pic>
      <p:sp>
        <p:nvSpPr>
          <p:cNvPr id="2" name="文本框 1"/>
          <p:cNvSpPr txBox="1"/>
          <p:nvPr/>
        </p:nvSpPr>
        <p:spPr>
          <a:xfrm>
            <a:off x="4194810" y="5454015"/>
            <a:ext cx="3972560" cy="645160"/>
          </a:xfrm>
          <a:prstGeom prst="rect">
            <a:avLst/>
          </a:prstGeom>
          <a:noFill/>
          <a:ln w="9525">
            <a:noFill/>
          </a:ln>
        </p:spPr>
        <p:txBody>
          <a:bodyPr wrap="square">
            <a:spAutoFit/>
          </a:bodyPr>
          <a:p>
            <a:pPr algn="ctr">
              <a:buClrTx/>
              <a:buSzTx/>
              <a:buNone/>
            </a:pPr>
            <a:r>
              <a:rPr lang="zh-CN" altLang="en-US" b="0">
                <a:latin typeface="黑体" panose="02010609060101010101" charset="-122"/>
                <a:ea typeface="黑体" panose="02010609060101010101" charset="-122"/>
              </a:rPr>
              <a:t>青普土楼文化行馆 庭院</a:t>
            </a:r>
            <a:endParaRPr lang="zh-CN" altLang="en-US" b="0">
              <a:latin typeface="黑体" panose="02010609060101010101" charset="-122"/>
              <a:ea typeface="黑体" panose="02010609060101010101" charset="-122"/>
            </a:endParaRPr>
          </a:p>
          <a:p>
            <a:pPr algn="ctr">
              <a:buClrTx/>
              <a:buSzTx/>
              <a:buNone/>
            </a:pPr>
            <a:r>
              <a:rPr lang="zh-CN" altLang="en-US" b="0">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迹·建筑事务所</a:t>
            </a:r>
            <a:r>
              <a:rPr lang="zh-CN" altLang="en-US" b="0">
                <a:latin typeface="黑体" panose="02010609060101010101" charset="-122"/>
                <a:ea typeface="黑体" panose="02010609060101010101" charset="-122"/>
              </a:rPr>
              <a:t>）</a:t>
            </a:r>
            <a:endParaRPr lang="zh-CN" altLang="en-US" b="0">
              <a:latin typeface="黑体" panose="02010609060101010101" charset="-122"/>
              <a:ea typeface="黑体" panose="02010609060101010101" charset="-122"/>
            </a:endParaRPr>
          </a:p>
        </p:txBody>
      </p:sp>
      <p:pic>
        <p:nvPicPr>
          <p:cNvPr id="219" name="图片 219"/>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a:xfrm>
            <a:off x="8260715" y="2790825"/>
            <a:ext cx="3740785" cy="2492375"/>
          </a:xfrm>
          <a:prstGeom prst="rect">
            <a:avLst/>
          </a:prstGeom>
          <a:noFill/>
          <a:ln>
            <a:noFill/>
          </a:ln>
        </p:spPr>
      </p:pic>
      <p:sp>
        <p:nvSpPr>
          <p:cNvPr id="3" name="文本框 2"/>
          <p:cNvSpPr txBox="1"/>
          <p:nvPr>
            <p:custDataLst>
              <p:tags r:id="rId7"/>
            </p:custDataLst>
          </p:nvPr>
        </p:nvSpPr>
        <p:spPr>
          <a:xfrm>
            <a:off x="8260080" y="5454015"/>
            <a:ext cx="3741420" cy="645160"/>
          </a:xfrm>
          <a:prstGeom prst="rect">
            <a:avLst/>
          </a:prstGeom>
          <a:noFill/>
          <a:ln w="9525">
            <a:noFill/>
          </a:ln>
        </p:spPr>
        <p:txBody>
          <a:bodyPr wrap="square">
            <a:spAutoFit/>
          </a:bodyPr>
          <a:p>
            <a:pPr algn="ctr">
              <a:buClrTx/>
              <a:buSzTx/>
              <a:buNone/>
            </a:pPr>
            <a:r>
              <a:rPr lang="zh-CN" altLang="en-US" b="0">
                <a:latin typeface="黑体" panose="02010609060101010101" charset="-122"/>
                <a:ea typeface="黑体" panose="02010609060101010101" charset="-122"/>
              </a:rPr>
              <a:t>青普土楼文化行馆 客房</a:t>
            </a:r>
            <a:endParaRPr lang="zh-CN" altLang="en-US" b="0">
              <a:latin typeface="黑体" panose="02010609060101010101" charset="-122"/>
              <a:ea typeface="黑体" panose="02010609060101010101" charset="-122"/>
            </a:endParaRPr>
          </a:p>
          <a:p>
            <a:pPr algn="ctr">
              <a:buClrTx/>
              <a:buSzTx/>
              <a:buNone/>
            </a:pPr>
            <a:r>
              <a:rPr lang="zh-CN" altLang="en-US" b="0">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迹·建筑事务所</a:t>
            </a:r>
            <a:r>
              <a:rPr lang="zh-CN" altLang="en-US" b="0">
                <a:latin typeface="黑体" panose="02010609060101010101" charset="-122"/>
                <a:ea typeface="黑体" panose="02010609060101010101" charset="-122"/>
              </a:rPr>
              <a:t>）</a:t>
            </a:r>
            <a:endParaRPr lang="zh-CN" altLang="en-US" b="0">
              <a:latin typeface="黑体" panose="02010609060101010101" charset="-122"/>
              <a:ea typeface="黑体" panose="02010609060101010101"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637665"/>
            <a:ext cx="6921500" cy="645160"/>
          </a:xfrm>
          <a:prstGeom prst="rect">
            <a:avLst/>
          </a:prstGeom>
          <a:noFill/>
        </p:spPr>
        <p:txBody>
          <a:bodyPr wrap="square" rtlCol="0">
            <a:spAutoFit/>
          </a:bodyPr>
          <a:p>
            <a:r>
              <a:rPr lang="zh-CN"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4</a:t>
            </a:r>
            <a:r>
              <a:rPr lang="zh-CN" altLang="en-US" sz="3600">
                <a:latin typeface="黑体" panose="02010609060101010101" charset="-122"/>
                <a:ea typeface="黑体" panose="02010609060101010101" charset="-122"/>
                <a:cs typeface="黑体" panose="02010609060101010101" charset="-122"/>
              </a:rPr>
              <a:t>）城市特色类主题酒店</a:t>
            </a:r>
            <a:endParaRPr lang="en-US" altLang="zh-CN" sz="36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67030" y="5660390"/>
            <a:ext cx="3947795" cy="64516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官塘安麓酒店 全景</a:t>
            </a:r>
            <a:endParaRPr lang="zh-CN" altLang="en-US">
              <a:latin typeface="黑体" panose="02010609060101010101" charset="-122"/>
              <a:ea typeface="黑体" panose="02010609060101010101" charset="-122"/>
            </a:endParaRPr>
          </a:p>
          <a:p>
            <a:pPr algn="ctr"/>
            <a:r>
              <a:rPr lang="zh-CN" altLang="en-US">
                <a:latin typeface="黑体" panose="02010609060101010101" charset="-122"/>
                <a:ea typeface="黑体" panose="02010609060101010101" charset="-122"/>
              </a:rPr>
              <a:t>（SAY Design）</a:t>
            </a:r>
            <a:endParaRPr lang="zh-CN" altLang="en-US">
              <a:latin typeface="黑体" panose="02010609060101010101" charset="-122"/>
              <a:ea typeface="黑体" panose="02010609060101010101" charset="-122"/>
            </a:endParaRPr>
          </a:p>
        </p:txBody>
      </p:sp>
      <p:pic>
        <p:nvPicPr>
          <p:cNvPr id="220" name="图片 220"/>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366395" y="2794635"/>
            <a:ext cx="3948430" cy="2632710"/>
          </a:xfrm>
          <a:prstGeom prst="rect">
            <a:avLst/>
          </a:prstGeom>
          <a:noFill/>
          <a:ln>
            <a:noFill/>
          </a:ln>
        </p:spPr>
      </p:pic>
      <p:pic>
        <p:nvPicPr>
          <p:cNvPr id="222" name="图片 222"/>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4403090" y="2794635"/>
            <a:ext cx="4055110" cy="2632075"/>
          </a:xfrm>
          <a:prstGeom prst="rect">
            <a:avLst/>
          </a:prstGeom>
          <a:noFill/>
          <a:ln>
            <a:noFill/>
          </a:ln>
        </p:spPr>
      </p:pic>
      <p:sp>
        <p:nvSpPr>
          <p:cNvPr id="2" name="文本框 1"/>
          <p:cNvSpPr txBox="1"/>
          <p:nvPr/>
        </p:nvSpPr>
        <p:spPr>
          <a:xfrm>
            <a:off x="4403725" y="5660390"/>
            <a:ext cx="4054475" cy="645160"/>
          </a:xfrm>
          <a:prstGeom prst="rect">
            <a:avLst/>
          </a:prstGeom>
          <a:noFill/>
          <a:ln w="9525">
            <a:noFill/>
          </a:ln>
        </p:spPr>
        <p:txBody>
          <a:bodyPr wrap="square">
            <a:spAutoFit/>
          </a:bodyPr>
          <a:p>
            <a:pPr indent="0" algn="ctr"/>
            <a:r>
              <a:rPr lang="zh-CN" altLang="en-US" b="0">
                <a:latin typeface="黑体" panose="02010609060101010101" charset="-122"/>
                <a:ea typeface="黑体" panose="02010609060101010101" charset="-122"/>
              </a:rPr>
              <a:t>官塘安麓酒店 客房庭院</a:t>
            </a:r>
            <a:endParaRPr lang="zh-CN" altLang="en-US" b="0">
              <a:latin typeface="黑体" panose="02010609060101010101" charset="-122"/>
              <a:ea typeface="黑体" panose="02010609060101010101" charset="-122"/>
            </a:endParaRPr>
          </a:p>
          <a:p>
            <a:pPr indent="0" algn="ctr"/>
            <a:r>
              <a:rPr lang="zh-CN" altLang="en-US" b="0">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SAY Design</a:t>
            </a:r>
            <a:r>
              <a:rPr lang="zh-CN" altLang="en-US" b="0">
                <a:latin typeface="黑体" panose="02010609060101010101" charset="-122"/>
                <a:ea typeface="黑体" panose="02010609060101010101" charset="-122"/>
              </a:rPr>
              <a:t>）</a:t>
            </a:r>
            <a:endParaRPr lang="zh-CN" altLang="en-US" b="0">
              <a:latin typeface="黑体" panose="02010609060101010101" charset="-122"/>
              <a:ea typeface="黑体" panose="02010609060101010101" charset="-122"/>
            </a:endParaRPr>
          </a:p>
        </p:txBody>
      </p:sp>
      <p:pic>
        <p:nvPicPr>
          <p:cNvPr id="223" name="图片 223"/>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8546465" y="2794635"/>
            <a:ext cx="3508375" cy="2632075"/>
          </a:xfrm>
          <a:prstGeom prst="rect">
            <a:avLst/>
          </a:prstGeom>
          <a:noFill/>
          <a:ln>
            <a:noFill/>
          </a:ln>
        </p:spPr>
      </p:pic>
      <p:sp>
        <p:nvSpPr>
          <p:cNvPr id="3" name="文本框 2"/>
          <p:cNvSpPr txBox="1"/>
          <p:nvPr>
            <p:custDataLst>
              <p:tags r:id="rId7"/>
            </p:custDataLst>
          </p:nvPr>
        </p:nvSpPr>
        <p:spPr>
          <a:xfrm>
            <a:off x="8547100" y="5660390"/>
            <a:ext cx="3507105" cy="645160"/>
          </a:xfrm>
          <a:prstGeom prst="rect">
            <a:avLst/>
          </a:prstGeom>
          <a:noFill/>
          <a:ln w="9525">
            <a:noFill/>
          </a:ln>
        </p:spPr>
        <p:txBody>
          <a:bodyPr wrap="square">
            <a:spAutoFit/>
          </a:bodyPr>
          <a:p>
            <a:pPr indent="0" algn="ctr"/>
            <a:r>
              <a:rPr lang="zh-CN" altLang="en-US" b="0">
                <a:latin typeface="黑体" panose="02010609060101010101" charset="-122"/>
                <a:ea typeface="黑体" panose="02010609060101010101" charset="-122"/>
              </a:rPr>
              <a:t>官塘安麓酒店 客房大</a:t>
            </a:r>
            <a:r>
              <a:rPr lang="zh-CN" altLang="en-US" b="0">
                <a:latin typeface="黑体" panose="02010609060101010101" charset="-122"/>
                <a:ea typeface="黑体" panose="02010609060101010101" charset="-122"/>
              </a:rPr>
              <a:t>厅</a:t>
            </a:r>
            <a:endParaRPr lang="zh-CN" altLang="en-US" b="0">
              <a:latin typeface="黑体" panose="02010609060101010101" charset="-122"/>
              <a:ea typeface="黑体" panose="02010609060101010101" charset="-122"/>
            </a:endParaRPr>
          </a:p>
          <a:p>
            <a:pPr indent="0" algn="ctr"/>
            <a:r>
              <a:rPr lang="zh-CN" altLang="en-US" b="0">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SAY Design</a:t>
            </a:r>
            <a:r>
              <a:rPr lang="zh-CN" altLang="en-US" b="0">
                <a:latin typeface="黑体" panose="02010609060101010101" charset="-122"/>
                <a:ea typeface="黑体" panose="02010609060101010101" charset="-122"/>
              </a:rPr>
              <a:t>）</a:t>
            </a:r>
            <a:endParaRPr lang="zh-CN" altLang="en-US" b="0">
              <a:latin typeface="黑体" panose="02010609060101010101" charset="-122"/>
              <a:ea typeface="黑体" panose="02010609060101010101"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637665"/>
            <a:ext cx="6921500" cy="1198880"/>
          </a:xfrm>
          <a:prstGeom prst="rect">
            <a:avLst/>
          </a:prstGeom>
          <a:noFill/>
        </p:spPr>
        <p:txBody>
          <a:bodyPr wrap="square" rtlCol="0">
            <a:spAutoFit/>
          </a:bodyPr>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5</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名人文化类主题酒店</a:t>
            </a:r>
            <a:endParaRPr lang="en-US" altLang="zh-CN"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6</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艺术特色类主题酒店</a:t>
            </a:r>
            <a:endParaRPr lang="en-US" altLang="zh-CN" sz="36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66395" y="5835650"/>
            <a:ext cx="4664710" cy="64516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那云星空宿 前台休息区</a:t>
            </a:r>
            <a:endParaRPr lang="zh-CN" altLang="en-US">
              <a:latin typeface="黑体" panose="02010609060101010101" charset="-122"/>
              <a:ea typeface="黑体" panose="02010609060101010101" charset="-122"/>
            </a:endParaRPr>
          </a:p>
          <a:p>
            <a:pPr algn="ctr"/>
            <a:r>
              <a:rPr lang="zh-CN" altLang="en-US">
                <a:latin typeface="黑体" panose="02010609060101010101" charset="-122"/>
                <a:ea typeface="黑体" panose="02010609060101010101" charset="-122"/>
              </a:rPr>
              <a:t>（美栽堂 - 营造美学社）</a:t>
            </a:r>
            <a:endParaRPr lang="zh-CN" altLang="en-US">
              <a:latin typeface="黑体" panose="02010609060101010101" charset="-122"/>
              <a:ea typeface="黑体" panose="02010609060101010101" charset="-122"/>
            </a:endParaRPr>
          </a:p>
        </p:txBody>
      </p:sp>
      <p:pic>
        <p:nvPicPr>
          <p:cNvPr id="224" name="图片 224"/>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366395" y="2880360"/>
            <a:ext cx="5116830" cy="2787650"/>
          </a:xfrm>
          <a:prstGeom prst="rect">
            <a:avLst/>
          </a:prstGeom>
          <a:noFill/>
          <a:ln>
            <a:noFill/>
          </a:ln>
        </p:spPr>
      </p:pic>
      <p:pic>
        <p:nvPicPr>
          <p:cNvPr id="226" name="图片 226"/>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8794115" y="1637665"/>
            <a:ext cx="3023235" cy="4030345"/>
          </a:xfrm>
          <a:prstGeom prst="rect">
            <a:avLst/>
          </a:prstGeom>
          <a:noFill/>
          <a:ln>
            <a:noFill/>
          </a:ln>
        </p:spPr>
      </p:pic>
      <p:sp>
        <p:nvSpPr>
          <p:cNvPr id="2" name="文本框 1"/>
          <p:cNvSpPr txBox="1"/>
          <p:nvPr>
            <p:custDataLst>
              <p:tags r:id="rId5"/>
            </p:custDataLst>
          </p:nvPr>
        </p:nvSpPr>
        <p:spPr>
          <a:xfrm>
            <a:off x="8792845" y="5835650"/>
            <a:ext cx="3022600" cy="64516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那云星空宿 客房天窗</a:t>
            </a:r>
            <a:endParaRPr lang="zh-CN" altLang="en-US">
              <a:latin typeface="黑体" panose="02010609060101010101" charset="-122"/>
              <a:ea typeface="黑体" panose="02010609060101010101" charset="-122"/>
            </a:endParaRPr>
          </a:p>
          <a:p>
            <a:pPr algn="ctr"/>
            <a:r>
              <a:rPr lang="zh-CN" altLang="en-US">
                <a:latin typeface="黑体" panose="02010609060101010101" charset="-122"/>
                <a:ea typeface="黑体" panose="02010609060101010101" charset="-122"/>
              </a:rPr>
              <a:t>（美栽堂 - 营造美学社）</a:t>
            </a:r>
            <a:endParaRPr lang="zh-CN" altLang="en-US">
              <a:latin typeface="黑体" panose="02010609060101010101" charset="-122"/>
              <a:ea typeface="黑体" panose="02010609060101010101" charset="-122"/>
            </a:endParaRPr>
          </a:p>
        </p:txBody>
      </p:sp>
      <p:sp>
        <p:nvSpPr>
          <p:cNvPr id="3" name="文本框 2"/>
          <p:cNvSpPr txBox="1"/>
          <p:nvPr/>
        </p:nvSpPr>
        <p:spPr>
          <a:xfrm>
            <a:off x="5176520" y="5835650"/>
            <a:ext cx="3470910" cy="645160"/>
          </a:xfrm>
          <a:prstGeom prst="rect">
            <a:avLst/>
          </a:prstGeom>
          <a:noFill/>
          <a:ln w="9525">
            <a:noFill/>
          </a:ln>
        </p:spPr>
        <p:txBody>
          <a:bodyPr wrap="square">
            <a:spAutoFit/>
          </a:bodyPr>
          <a:p>
            <a:pPr indent="0" algn="ctr"/>
            <a:r>
              <a:rPr lang="zh-CN" altLang="en-US" b="0">
                <a:latin typeface="黑体" panose="02010609060101010101" charset="-122"/>
                <a:ea typeface="黑体" panose="02010609060101010101" charset="-122"/>
              </a:rPr>
              <a:t>那云星空宿 慎独空间</a:t>
            </a:r>
            <a:endParaRPr lang="zh-CN" altLang="en-US" b="0">
              <a:latin typeface="黑体" panose="02010609060101010101" charset="-122"/>
              <a:ea typeface="黑体" panose="02010609060101010101" charset="-122"/>
            </a:endParaRPr>
          </a:p>
          <a:p>
            <a:pPr indent="0" algn="ctr"/>
            <a:r>
              <a:rPr lang="zh-CN" altLang="en-US" b="0">
                <a:latin typeface="黑体" panose="02010609060101010101" charset="-122"/>
                <a:ea typeface="黑体" panose="02010609060101010101" charset="-122"/>
              </a:rPr>
              <a:t>（美栽堂 - 营造美学社）</a:t>
            </a:r>
            <a:endParaRPr lang="zh-CN" altLang="en-US" b="0">
              <a:ea typeface="宋体" pitchFamily="2" charset="-122"/>
            </a:endParaRPr>
          </a:p>
        </p:txBody>
      </p:sp>
      <p:pic>
        <p:nvPicPr>
          <p:cNvPr id="225" name="图片 225"/>
          <p:cNvPicPr>
            <a:picLocks noChangeAspect="1" noChangeArrowheads="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a:xfrm>
            <a:off x="5622290" y="2896870"/>
            <a:ext cx="3025775" cy="277114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366395" y="1540510"/>
            <a:ext cx="6921500" cy="645160"/>
          </a:xfrm>
          <a:prstGeom prst="rect">
            <a:avLst/>
          </a:prstGeom>
          <a:noFill/>
        </p:spPr>
        <p:txBody>
          <a:bodyPr wrap="square" rtlCol="0">
            <a:spAutoFit/>
          </a:bodyPr>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7</a:t>
            </a:r>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其他个性类主题酒店</a:t>
            </a:r>
            <a:endParaRPr lang="en-US" altLang="zh-CN" sz="3600">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479425" y="6273165"/>
            <a:ext cx="2930525" cy="36830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Le Bouton酒店立面</a:t>
            </a:r>
            <a:endParaRPr lang="zh-CN" altLang="en-US">
              <a:latin typeface="黑体" panose="02010609060101010101" charset="-122"/>
              <a:ea typeface="黑体" panose="02010609060101010101" charset="-122"/>
            </a:endParaRPr>
          </a:p>
        </p:txBody>
      </p:sp>
      <p:pic>
        <p:nvPicPr>
          <p:cNvPr id="228" name="图片 228"/>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479425" y="2296795"/>
            <a:ext cx="2930525" cy="3907155"/>
          </a:xfrm>
          <a:prstGeom prst="rect">
            <a:avLst/>
          </a:prstGeom>
          <a:noFill/>
          <a:ln>
            <a:noFill/>
          </a:ln>
        </p:spPr>
      </p:pic>
      <p:sp>
        <p:nvSpPr>
          <p:cNvPr id="2" name="文本框 1"/>
          <p:cNvSpPr txBox="1"/>
          <p:nvPr>
            <p:custDataLst>
              <p:tags r:id="rId3"/>
            </p:custDataLst>
          </p:nvPr>
        </p:nvSpPr>
        <p:spPr>
          <a:xfrm>
            <a:off x="3409950" y="6273165"/>
            <a:ext cx="2813685" cy="36830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Le Bouton酒店中空</a:t>
            </a:r>
            <a:endParaRPr lang="zh-CN" altLang="en-US">
              <a:latin typeface="黑体" panose="02010609060101010101" charset="-122"/>
              <a:ea typeface="黑体" panose="02010609060101010101" charset="-122"/>
            </a:endParaRPr>
          </a:p>
        </p:txBody>
      </p:sp>
      <p:sp>
        <p:nvSpPr>
          <p:cNvPr id="3" name="文本框 2"/>
          <p:cNvSpPr txBox="1"/>
          <p:nvPr>
            <p:custDataLst>
              <p:tags r:id="rId4"/>
            </p:custDataLst>
          </p:nvPr>
        </p:nvSpPr>
        <p:spPr>
          <a:xfrm>
            <a:off x="6435725" y="6273165"/>
            <a:ext cx="5268595" cy="36830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Le Bouton酒店</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套房</a:t>
            </a:r>
            <a:endParaRPr lang="zh-CN" altLang="en-US">
              <a:latin typeface="黑体" panose="02010609060101010101" charset="-122"/>
              <a:ea typeface="黑体" panose="02010609060101010101" charset="-122"/>
            </a:endParaRPr>
          </a:p>
        </p:txBody>
      </p:sp>
      <p:pic>
        <p:nvPicPr>
          <p:cNvPr id="229" name="图片 229"/>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3615690" y="2290445"/>
            <a:ext cx="2608580" cy="3914140"/>
          </a:xfrm>
          <a:prstGeom prst="rect">
            <a:avLst/>
          </a:prstGeom>
          <a:noFill/>
          <a:ln>
            <a:noFill/>
          </a:ln>
        </p:spPr>
      </p:pic>
      <p:pic>
        <p:nvPicPr>
          <p:cNvPr id="231" name="图片 231"/>
          <p:cNvPicPr>
            <a:picLocks noChangeAspect="1" noChangeArrowheads="1"/>
          </p:cNvPicPr>
          <p:nvPr>
            <p:custDataLst>
              <p:tags r:id="rId7"/>
            </p:custDataLst>
          </p:nvPr>
        </p:nvPicPr>
        <p:blipFill>
          <a:blip r:embed="rId8" cstate="print">
            <a:extLst>
              <a:ext uri="{28A0092B-C50C-407E-A947-70E740481C1C}">
                <a14:useLocalDpi xmlns:a14="http://schemas.microsoft.com/office/drawing/2010/main" val="0"/>
              </a:ext>
            </a:extLst>
          </a:blip>
          <a:srcRect/>
          <a:stretch>
            <a:fillRect/>
          </a:stretch>
        </p:blipFill>
        <p:spPr>
          <a:xfrm>
            <a:off x="6430010" y="4454525"/>
            <a:ext cx="5274310" cy="1749425"/>
          </a:xfrm>
          <a:prstGeom prst="rect">
            <a:avLst/>
          </a:prstGeom>
          <a:noFill/>
          <a:ln>
            <a:noFill/>
          </a:ln>
        </p:spPr>
      </p:pic>
      <p:sp>
        <p:nvSpPr>
          <p:cNvPr id="7" name="文本框 6"/>
          <p:cNvSpPr txBox="1"/>
          <p:nvPr>
            <p:custDataLst>
              <p:tags r:id="rId9"/>
            </p:custDataLst>
          </p:nvPr>
        </p:nvSpPr>
        <p:spPr>
          <a:xfrm>
            <a:off x="6430010" y="4079875"/>
            <a:ext cx="5269230" cy="368300"/>
          </a:xfrm>
          <a:prstGeom prst="rect">
            <a:avLst/>
          </a:prstGeom>
          <a:noFill/>
        </p:spPr>
        <p:txBody>
          <a:bodyPr wrap="square" rtlCol="0">
            <a:spAutoFit/>
          </a:bodyPr>
          <a:p>
            <a:pPr algn="ctr"/>
            <a:r>
              <a:rPr lang="zh-CN" altLang="en-US">
                <a:latin typeface="黑体" panose="02010609060101010101" charset="-122"/>
                <a:ea typeface="黑体" panose="02010609060101010101" charset="-122"/>
              </a:rPr>
              <a:t>Le Bouton酒店</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沙花园/旱花园</a:t>
            </a:r>
            <a:endParaRPr lang="zh-CN" altLang="en-US">
              <a:latin typeface="黑体" panose="02010609060101010101" charset="-122"/>
              <a:ea typeface="黑体" panose="02010609060101010101" charset="-122"/>
            </a:endParaRPr>
          </a:p>
        </p:txBody>
      </p:sp>
      <p:pic>
        <p:nvPicPr>
          <p:cNvPr id="230" name="图片 230"/>
          <p:cNvPicPr>
            <a:picLocks noChangeAspect="1" noChangeArrowheads="1"/>
          </p:cNvPicPr>
          <p:nvPr>
            <p:custDataLst>
              <p:tags r:id="rId10"/>
            </p:custDataLst>
          </p:nvPr>
        </p:nvPicPr>
        <p:blipFill>
          <a:blip r:embed="rId11" cstate="print">
            <a:extLst>
              <a:ext uri="{28A0092B-C50C-407E-A947-70E740481C1C}">
                <a14:useLocalDpi xmlns:a14="http://schemas.microsoft.com/office/drawing/2010/main" val="0"/>
              </a:ext>
            </a:extLst>
          </a:blip>
          <a:srcRect/>
          <a:stretch>
            <a:fillRect/>
          </a:stretch>
        </p:blipFill>
        <p:spPr>
          <a:xfrm>
            <a:off x="6430010" y="2296478"/>
            <a:ext cx="5274310" cy="176085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514985" y="1543050"/>
            <a:ext cx="11175365" cy="4899660"/>
          </a:xfrm>
          <a:prstGeom prst="rect">
            <a:avLst/>
          </a:prstGeom>
          <a:noFill/>
        </p:spPr>
        <p:txBody>
          <a:bodyPr wrap="square" rtlCol="0">
            <a:noAutofit/>
          </a:bodyPr>
          <a:p>
            <a:r>
              <a:rPr lang="zh-CN" altLang="en-US" sz="3600">
                <a:latin typeface="黑体" panose="02010609060101010101" charset="-122"/>
                <a:ea typeface="黑体" panose="02010609060101010101" charset="-122"/>
                <a:cs typeface="黑体" panose="02010609060101010101" charset="-122"/>
              </a:rPr>
              <a:t>3、主题酒店的设计现状</a:t>
            </a:r>
            <a:endParaRPr lang="zh-CN" altLang="en-US" sz="36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1</a:t>
            </a:r>
            <a:r>
              <a:rPr lang="zh-CN" altLang="en-US" sz="3600">
                <a:latin typeface="黑体" panose="02010609060101010101" charset="-122"/>
                <a:ea typeface="黑体" panose="02010609060101010101" charset="-122"/>
                <a:cs typeface="黑体" panose="02010609060101010101" charset="-122"/>
              </a:rPr>
              <a:t>）国内主题酒店</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主题酒店在我国出现的时间还很短暂。出现最早的一批可以说是1995年建成的以乒乓文化为主题的玉泉森信大酒店、2001年开业的以自然生态为主题的广州长隆酒店、2003年开业的以沈阳清文化为主题的酒店与以济南儒家文化为主题的曲阜阙里宾舍。</a:t>
            </a:r>
            <a:endParaRPr lang="en-US" altLang="zh-CN"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650875" y="1605280"/>
            <a:ext cx="10845800" cy="5146040"/>
          </a:xfrm>
          <a:prstGeom prst="rect">
            <a:avLst/>
          </a:prstGeom>
          <a:noFill/>
        </p:spPr>
        <p:txBody>
          <a:bodyPr wrap="square" rtlCol="0">
            <a:noAutofit/>
          </a:bodyPr>
          <a:p>
            <a:pPr algn="just"/>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从2004年往后，我国主题酒店逐渐走向有组织的发展阶段,由于酒店行业之间的互相沟通与经验交流，形成了行业组织以及主题酒店的运营准则。近年来，国内相继出现了一大批主题酒店，如宁夏大乐之野民宿、台湾HOSHINOYA谷关温泉酒店和黄山山野民宿等。</a:t>
            </a:r>
            <a:endParaRPr lang="en-US" altLang="zh-CN" sz="3200">
              <a:latin typeface="黑体" panose="02010609060101010101" charset="-122"/>
              <a:ea typeface="黑体" panose="02010609060101010101" charset="-122"/>
              <a:cs typeface="黑体" panose="02010609060101010101" charset="-122"/>
            </a:endParaRPr>
          </a:p>
          <a:p>
            <a:pPr algn="just"/>
            <a:r>
              <a:rPr lang="en-US" altLang="zh-CN" sz="3200">
                <a:latin typeface="黑体" panose="02010609060101010101" charset="-122"/>
                <a:ea typeface="黑体" panose="02010609060101010101" charset="-122"/>
                <a:cs typeface="黑体" panose="02010609060101010101" charset="-122"/>
              </a:rPr>
              <a:t>    随着主题酒店在我国的不断发展，一些历史文化底蕴深厚的城市利用地域特色纷纷推出以山景、陶瓷等为主题的酒店。</a:t>
            </a:r>
            <a:endParaRPr lang="en-US" altLang="zh-CN" sz="32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438785" y="2036445"/>
            <a:ext cx="6786880" cy="1257935"/>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天空之院酒店</a:t>
            </a:r>
            <a:endParaRPr lang="en-US" altLang="zh-CN" sz="3600">
              <a:latin typeface="黑体" panose="02010609060101010101" charset="-122"/>
              <a:ea typeface="黑体" panose="02010609060101010101" charset="-122"/>
              <a:cs typeface="黑体" panose="02010609060101010101" charset="-122"/>
            </a:endParaRPr>
          </a:p>
        </p:txBody>
      </p:sp>
      <p:pic>
        <p:nvPicPr>
          <p:cNvPr id="233" name="图片 233" descr="建筑的摆设布局&#10;&#10;低可信度描述已自动生成"/>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0" y="3590925"/>
            <a:ext cx="4523105" cy="2578735"/>
          </a:xfrm>
          <a:prstGeom prst="rect">
            <a:avLst/>
          </a:prstGeom>
          <a:noFill/>
          <a:ln>
            <a:noFill/>
          </a:ln>
        </p:spPr>
      </p:pic>
      <p:sp>
        <p:nvSpPr>
          <p:cNvPr id="2" name="文本框 1"/>
          <p:cNvSpPr txBox="1"/>
          <p:nvPr/>
        </p:nvSpPr>
        <p:spPr>
          <a:xfrm>
            <a:off x="1764665" y="6299835"/>
            <a:ext cx="1601470" cy="368300"/>
          </a:xfrm>
          <a:prstGeom prst="rect">
            <a:avLst/>
          </a:prstGeom>
          <a:noFill/>
          <a:ln w="9525">
            <a:noFill/>
          </a:ln>
        </p:spPr>
        <p:txBody>
          <a:bodyPr wrap="square">
            <a:spAutoFit/>
          </a:bodyPr>
          <a:p>
            <a:pPr indent="0"/>
            <a:r>
              <a:rPr lang="zh-CN" b="0">
                <a:latin typeface="黑体" panose="02010609060101010101" charset="-122"/>
                <a:ea typeface="黑体" panose="02010609060101010101" charset="-122"/>
              </a:rPr>
              <a:t>天空之院酒店</a:t>
            </a:r>
            <a:endParaRPr lang="zh-CN" altLang="en-US" b="0">
              <a:latin typeface="黑体" panose="02010609060101010101" charset="-122"/>
              <a:ea typeface="黑体" panose="02010609060101010101" charset="-122"/>
            </a:endParaRPr>
          </a:p>
        </p:txBody>
      </p:sp>
      <p:pic>
        <p:nvPicPr>
          <p:cNvPr id="235" name="图片 235" descr="厨房的摆设布局&#10;&#10;中度可信度描述已自动生成"/>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7905115" y="1029335"/>
            <a:ext cx="4314825" cy="5140325"/>
          </a:xfrm>
          <a:prstGeom prst="rect">
            <a:avLst/>
          </a:prstGeom>
          <a:noFill/>
          <a:ln>
            <a:noFill/>
          </a:ln>
        </p:spPr>
      </p:pic>
      <p:sp>
        <p:nvSpPr>
          <p:cNvPr id="3" name="文本框 2"/>
          <p:cNvSpPr txBox="1"/>
          <p:nvPr/>
        </p:nvSpPr>
        <p:spPr>
          <a:xfrm>
            <a:off x="8218805" y="6299835"/>
            <a:ext cx="3564890" cy="368300"/>
          </a:xfrm>
          <a:prstGeom prst="rect">
            <a:avLst/>
          </a:prstGeom>
          <a:noFill/>
          <a:ln w="9525">
            <a:noFill/>
          </a:ln>
        </p:spPr>
        <p:txBody>
          <a:bodyPr wrap="square">
            <a:spAutoFit/>
          </a:bodyPr>
          <a:p>
            <a:pPr algn="ctr">
              <a:buClrTx/>
              <a:buSzTx/>
              <a:buFontTx/>
            </a:pPr>
            <a:r>
              <a:rPr lang="zh-CN" b="0">
                <a:latin typeface="黑体" panose="02010609060101010101" charset="-122"/>
                <a:ea typeface="黑体" panose="02010609060101010101" charset="-122"/>
              </a:rPr>
              <a:t>客房内部</a:t>
            </a:r>
            <a:endParaRPr lang="zh-CN" b="0">
              <a:latin typeface="黑体" panose="02010609060101010101" charset="-122"/>
              <a:ea typeface="黑体" panose="02010609060101010101" charset="-122"/>
            </a:endParaRPr>
          </a:p>
        </p:txBody>
      </p:sp>
      <p:pic>
        <p:nvPicPr>
          <p:cNvPr id="236" name="图片 236" descr="建筑的摆设布局&#10;&#10;中度可信度描述已自动生成"/>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4533900" y="3590925"/>
            <a:ext cx="3360420" cy="2578735"/>
          </a:xfrm>
          <a:prstGeom prst="rect">
            <a:avLst/>
          </a:prstGeom>
          <a:noFill/>
          <a:ln>
            <a:noFill/>
          </a:ln>
        </p:spPr>
      </p:pic>
      <p:sp>
        <p:nvSpPr>
          <p:cNvPr id="5" name="文本框 4"/>
          <p:cNvSpPr txBox="1"/>
          <p:nvPr/>
        </p:nvSpPr>
        <p:spPr>
          <a:xfrm>
            <a:off x="5631180" y="6299835"/>
            <a:ext cx="1358265" cy="368300"/>
          </a:xfrm>
          <a:prstGeom prst="rect">
            <a:avLst/>
          </a:prstGeom>
          <a:noFill/>
        </p:spPr>
        <p:txBody>
          <a:bodyPr wrap="square" rtlCol="0">
            <a:spAutoFit/>
          </a:bodyPr>
          <a:p>
            <a:r>
              <a:rPr lang="zh-CN">
                <a:latin typeface="黑体" panose="02010609060101010101" charset="-122"/>
                <a:ea typeface="黑体" panose="02010609060101010101" charset="-122"/>
              </a:rPr>
              <a:t>酒店前庭院</a:t>
            </a:r>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438785" y="1765935"/>
            <a:ext cx="6786880" cy="1528445"/>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陶溪川陶瓷主题酒店</a:t>
            </a:r>
            <a:endParaRPr lang="en-US" altLang="zh-CN"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40055" y="6139815"/>
            <a:ext cx="3277235" cy="64516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绿釉——休息区</a:t>
            </a:r>
            <a:endParaRPr lang="zh-CN" b="0">
              <a:latin typeface="黑体" panose="02010609060101010101" charset="-122"/>
              <a:ea typeface="黑体" panose="02010609060101010101" charset="-122"/>
            </a:endParaRPr>
          </a:p>
          <a:p>
            <a:pPr indent="0" algn="ctr"/>
            <a:r>
              <a:rPr lang="zh-CN" b="0">
                <a:latin typeface="黑体" panose="02010609060101010101" charset="-122"/>
                <a:ea typeface="黑体" panose="02010609060101010101" charset="-122"/>
              </a:rPr>
              <a:t>（恺慕建筑设计）</a:t>
            </a:r>
            <a:endParaRPr lang="zh-CN" b="0">
              <a:latin typeface="黑体" panose="02010609060101010101" charset="-122"/>
              <a:ea typeface="黑体" panose="02010609060101010101" charset="-122"/>
            </a:endParaRPr>
          </a:p>
        </p:txBody>
      </p:sp>
      <p:sp>
        <p:nvSpPr>
          <p:cNvPr id="3" name="文本框 2"/>
          <p:cNvSpPr txBox="1"/>
          <p:nvPr/>
        </p:nvSpPr>
        <p:spPr>
          <a:xfrm>
            <a:off x="8528685" y="6299835"/>
            <a:ext cx="3138805" cy="368300"/>
          </a:xfrm>
          <a:prstGeom prst="rect">
            <a:avLst/>
          </a:prstGeom>
          <a:noFill/>
          <a:ln w="9525">
            <a:noFill/>
          </a:ln>
        </p:spPr>
        <p:txBody>
          <a:bodyPr wrap="square">
            <a:spAutoFit/>
          </a:bodyPr>
          <a:p>
            <a:pPr algn="ctr">
              <a:buClrTx/>
              <a:buSzTx/>
              <a:buFontTx/>
            </a:pPr>
            <a:r>
              <a:rPr lang="zh-CN" b="0">
                <a:latin typeface="黑体" panose="02010609060101010101" charset="-122"/>
                <a:ea typeface="黑体" panose="02010609060101010101" charset="-122"/>
              </a:rPr>
              <a:t>蓝色水疗区、游泳池</a:t>
            </a:r>
            <a:endParaRPr lang="zh-CN" b="0">
              <a:latin typeface="黑体" panose="02010609060101010101" charset="-122"/>
              <a:ea typeface="黑体" panose="02010609060101010101" charset="-122"/>
            </a:endParaRPr>
          </a:p>
        </p:txBody>
      </p:sp>
      <p:sp>
        <p:nvSpPr>
          <p:cNvPr id="5" name="文本框 4"/>
          <p:cNvSpPr txBox="1"/>
          <p:nvPr/>
        </p:nvSpPr>
        <p:spPr>
          <a:xfrm>
            <a:off x="3679190" y="6299835"/>
            <a:ext cx="4788535" cy="368300"/>
          </a:xfrm>
          <a:prstGeom prst="rect">
            <a:avLst/>
          </a:prstGeom>
          <a:noFill/>
        </p:spPr>
        <p:txBody>
          <a:bodyPr wrap="square" rtlCol="0">
            <a:spAutoFit/>
          </a:bodyPr>
          <a:p>
            <a:pPr algn="ctr"/>
            <a:r>
              <a:rPr lang="zh-CN">
                <a:latin typeface="黑体" panose="02010609060101010101" charset="-122"/>
                <a:ea typeface="黑体" panose="02010609060101010101" charset="-122"/>
              </a:rPr>
              <a:t>陶溪川酒店 客房</a:t>
            </a:r>
            <a:endParaRPr lang="zh-CN">
              <a:latin typeface="黑体" panose="02010609060101010101" charset="-122"/>
              <a:ea typeface="黑体" panose="02010609060101010101" charset="-122"/>
            </a:endParaRPr>
          </a:p>
        </p:txBody>
      </p:sp>
      <p:pic>
        <p:nvPicPr>
          <p:cNvPr id="237" name="图片 237" descr="绿釉-休息区"/>
          <p:cNvPicPr>
            <a:picLocks noChangeAspect="1"/>
          </p:cNvPicPr>
          <p:nvPr>
            <p:custDataLst>
              <p:tags r:id="rId1"/>
            </p:custDataLst>
          </p:nvPr>
        </p:nvPicPr>
        <p:blipFill>
          <a:blip r:embed="rId2"/>
          <a:stretch>
            <a:fillRect/>
          </a:stretch>
        </p:blipFill>
        <p:spPr>
          <a:xfrm>
            <a:off x="439420" y="3470910"/>
            <a:ext cx="3180080" cy="2630170"/>
          </a:xfrm>
          <a:prstGeom prst="rect">
            <a:avLst/>
          </a:prstGeom>
        </p:spPr>
      </p:pic>
      <p:pic>
        <p:nvPicPr>
          <p:cNvPr id="238" name="图片 238" descr="图2-251 蓝色水疗区、游泳池"/>
          <p:cNvPicPr>
            <a:picLocks noChangeAspect="1"/>
          </p:cNvPicPr>
          <p:nvPr>
            <p:custDataLst>
              <p:tags r:id="rId3"/>
            </p:custDataLst>
          </p:nvPr>
        </p:nvPicPr>
        <p:blipFill>
          <a:blip r:embed="rId4"/>
          <a:stretch>
            <a:fillRect/>
          </a:stretch>
        </p:blipFill>
        <p:spPr>
          <a:xfrm>
            <a:off x="8528050" y="1283970"/>
            <a:ext cx="3138805" cy="4815840"/>
          </a:xfrm>
          <a:prstGeom prst="rect">
            <a:avLst/>
          </a:prstGeom>
        </p:spPr>
      </p:pic>
      <p:pic>
        <p:nvPicPr>
          <p:cNvPr id="241" name="图片 241" descr="房间里有桌子和椅子&#10;&#10;描述已自动生成"/>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3679825" y="3470910"/>
            <a:ext cx="4787900" cy="26289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438785" y="1851025"/>
            <a:ext cx="6786880" cy="1443355"/>
          </a:xfrm>
          <a:prstGeom prst="rect">
            <a:avLst/>
          </a:prstGeom>
          <a:noFill/>
        </p:spPr>
        <p:txBody>
          <a:bodyPr wrap="square" rtlCol="0">
            <a:noAutofit/>
          </a:bodyPr>
          <a:p>
            <a:r>
              <a:rPr lang="en-US" altLang="zh-CN" sz="3600">
                <a:latin typeface="黑体" panose="02010609060101010101" charset="-122"/>
                <a:ea typeface="黑体" panose="02010609060101010101" charset="-122"/>
                <a:cs typeface="黑体" panose="02010609060101010101" charset="-122"/>
              </a:rPr>
              <a:t>长沙W酒店</a:t>
            </a:r>
            <a:endParaRPr lang="en-US" altLang="zh-CN"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40055" y="6299835"/>
            <a:ext cx="3807460"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 W酒店 抵达大堂</a:t>
            </a:r>
            <a:endParaRPr lang="zh-CN" b="0">
              <a:latin typeface="黑体" panose="02010609060101010101" charset="-122"/>
              <a:ea typeface="黑体" panose="02010609060101010101" charset="-122"/>
            </a:endParaRPr>
          </a:p>
        </p:txBody>
      </p:sp>
      <p:sp>
        <p:nvSpPr>
          <p:cNvPr id="3" name="文本框 2"/>
          <p:cNvSpPr txBox="1"/>
          <p:nvPr/>
        </p:nvSpPr>
        <p:spPr>
          <a:xfrm>
            <a:off x="8528685" y="6299835"/>
            <a:ext cx="3138805" cy="368300"/>
          </a:xfrm>
          <a:prstGeom prst="rect">
            <a:avLst/>
          </a:prstGeom>
          <a:noFill/>
          <a:ln w="9525">
            <a:noFill/>
          </a:ln>
        </p:spPr>
        <p:txBody>
          <a:bodyPr wrap="square">
            <a:spAutoFit/>
          </a:bodyPr>
          <a:p>
            <a:pPr algn="ctr">
              <a:buClrTx/>
              <a:buSzTx/>
              <a:buFontTx/>
            </a:pPr>
            <a:r>
              <a:rPr lang="zh-CN" b="0">
                <a:latin typeface="黑体" panose="02010609060101010101" charset="-122"/>
                <a:ea typeface="黑体" panose="02010609060101010101" charset="-122"/>
              </a:rPr>
              <a:t>W酒店 门头</a:t>
            </a:r>
            <a:endParaRPr lang="zh-CN" b="0">
              <a:latin typeface="黑体" panose="02010609060101010101" charset="-122"/>
              <a:ea typeface="黑体" panose="02010609060101010101" charset="-122"/>
            </a:endParaRPr>
          </a:p>
        </p:txBody>
      </p:sp>
      <p:sp>
        <p:nvSpPr>
          <p:cNvPr id="5" name="文本框 4"/>
          <p:cNvSpPr txBox="1"/>
          <p:nvPr/>
        </p:nvSpPr>
        <p:spPr>
          <a:xfrm>
            <a:off x="4361815" y="6299835"/>
            <a:ext cx="3849370" cy="368300"/>
          </a:xfrm>
          <a:prstGeom prst="rect">
            <a:avLst/>
          </a:prstGeom>
          <a:noFill/>
        </p:spPr>
        <p:txBody>
          <a:bodyPr wrap="square" rtlCol="0">
            <a:spAutoFit/>
          </a:bodyPr>
          <a:p>
            <a:pPr algn="ctr"/>
            <a:r>
              <a:rPr lang="zh-CN">
                <a:latin typeface="黑体" panose="02010609060101010101" charset="-122"/>
                <a:ea typeface="黑体" panose="02010609060101010101" charset="-122"/>
              </a:rPr>
              <a:t>W酒店 艺术装置</a:t>
            </a:r>
            <a:endParaRPr lang="zh-CN">
              <a:latin typeface="黑体" panose="02010609060101010101" charset="-122"/>
              <a:ea typeface="黑体" panose="02010609060101010101" charset="-122"/>
            </a:endParaRPr>
          </a:p>
        </p:txBody>
      </p:sp>
      <p:pic>
        <p:nvPicPr>
          <p:cNvPr id="242" name="图片 242" descr="建筑的摆设布局&#10;&#10;描述已自动生成"/>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8324850" y="1287780"/>
            <a:ext cx="3342640" cy="5012055"/>
          </a:xfrm>
          <a:prstGeom prst="rect">
            <a:avLst/>
          </a:prstGeom>
          <a:noFill/>
          <a:ln>
            <a:noFill/>
          </a:ln>
        </p:spPr>
      </p:pic>
      <p:pic>
        <p:nvPicPr>
          <p:cNvPr id="243" name="图片 243" descr="图片包含 室内, 绿色, 建筑, 桌子&#10;&#10;描述已自动生成"/>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440055" y="3455670"/>
            <a:ext cx="3815080" cy="2843530"/>
          </a:xfrm>
          <a:prstGeom prst="rect">
            <a:avLst/>
          </a:prstGeom>
          <a:noFill/>
          <a:ln>
            <a:noFill/>
          </a:ln>
        </p:spPr>
      </p:pic>
      <p:pic>
        <p:nvPicPr>
          <p:cNvPr id="244" name="图片 244" descr="图2-257 W酒店 艺术装置"/>
          <p:cNvPicPr>
            <a:picLocks noChangeAspect="1"/>
          </p:cNvPicPr>
          <p:nvPr>
            <p:custDataLst>
              <p:tags r:id="rId5"/>
            </p:custDataLst>
          </p:nvPr>
        </p:nvPicPr>
        <p:blipFill>
          <a:blip r:embed="rId6"/>
          <a:stretch>
            <a:fillRect/>
          </a:stretch>
        </p:blipFill>
        <p:spPr>
          <a:xfrm>
            <a:off x="4371975" y="3455670"/>
            <a:ext cx="3828415" cy="2844165"/>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6395" y="425450"/>
            <a:ext cx="6921500" cy="829945"/>
          </a:xfrm>
          <a:prstGeom prst="rect">
            <a:avLst/>
          </a:prstGeom>
          <a:noFill/>
          <a:ln w="9525">
            <a:noFill/>
          </a:ln>
        </p:spPr>
        <p:txBody>
          <a:bodyPr wrap="square">
            <a:spAutoFit/>
          </a:bodyPr>
          <a:p>
            <a:pPr indent="0"/>
            <a:r>
              <a:rPr lang="zh-CN" sz="4800" b="0">
                <a:latin typeface="黑体" panose="02010609060101010101" charset="-122"/>
                <a:ea typeface="黑体" panose="02010609060101010101" charset="-122"/>
              </a:rPr>
              <a:t>一、主题酒店设计的内涵</a:t>
            </a:r>
            <a:endParaRPr lang="zh-CN" altLang="en-US" sz="4800" b="0">
              <a:latin typeface="黑体" panose="02010609060101010101" charset="-122"/>
              <a:ea typeface="黑体" panose="02010609060101010101" charset="-122"/>
            </a:endParaRPr>
          </a:p>
        </p:txBody>
      </p:sp>
      <p:sp>
        <p:nvSpPr>
          <p:cNvPr id="4" name="文本框 3"/>
          <p:cNvSpPr txBox="1"/>
          <p:nvPr/>
        </p:nvSpPr>
        <p:spPr>
          <a:xfrm>
            <a:off x="591185" y="1543050"/>
            <a:ext cx="11110595" cy="4899660"/>
          </a:xfrm>
          <a:prstGeom prst="rect">
            <a:avLst/>
          </a:prstGeom>
          <a:noFill/>
        </p:spPr>
        <p:txBody>
          <a:bodyPr wrap="square" rtlCol="0">
            <a:noAutofit/>
          </a:bodyPr>
          <a:p>
            <a:r>
              <a:rPr lang="zh-CN" sz="3600">
                <a:latin typeface="黑体" panose="02010609060101010101" charset="-122"/>
                <a:ea typeface="黑体" panose="02010609060101010101" charset="-122"/>
                <a:cs typeface="黑体" panose="02010609060101010101" charset="-122"/>
              </a:rPr>
              <a:t>（</a:t>
            </a:r>
            <a:r>
              <a:rPr lang="en-US" altLang="zh-CN" sz="3600">
                <a:latin typeface="黑体" panose="02010609060101010101" charset="-122"/>
                <a:ea typeface="黑体" panose="02010609060101010101" charset="-122"/>
                <a:cs typeface="黑体" panose="02010609060101010101" charset="-122"/>
              </a:rPr>
              <a:t>2</a:t>
            </a:r>
            <a:r>
              <a:rPr lang="zh-CN" altLang="en-US" sz="3600">
                <a:latin typeface="黑体" panose="02010609060101010101" charset="-122"/>
                <a:ea typeface="黑体" panose="02010609060101010101" charset="-122"/>
                <a:cs typeface="黑体" panose="02010609060101010101" charset="-122"/>
              </a:rPr>
              <a:t>）国</a:t>
            </a:r>
            <a:r>
              <a:rPr lang="zh-CN" altLang="en-US" sz="3600">
                <a:latin typeface="黑体" panose="02010609060101010101" charset="-122"/>
                <a:ea typeface="黑体" panose="02010609060101010101" charset="-122"/>
                <a:cs typeface="黑体" panose="02010609060101010101" charset="-122"/>
              </a:rPr>
              <a:t>外主题酒店</a:t>
            </a:r>
            <a:endParaRPr lang="en-US" altLang="zh-CN" sz="3600">
              <a:latin typeface="黑体" panose="02010609060101010101" charset="-122"/>
              <a:ea typeface="黑体" panose="02010609060101010101" charset="-122"/>
              <a:cs typeface="黑体" panose="02010609060101010101" charset="-122"/>
            </a:endParaRPr>
          </a:p>
          <a:p>
            <a:r>
              <a:rPr lang="en-US" altLang="zh-CN" sz="36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国外主题酒店发展历史较早，最早兴起于美国。美国加州玛丽亚客栈是最早的主题酒店，也是早期美国主题酒店最具代表性的典范。国外主题酒店中，以度假为主题的数量最多，近年来国外度假主题酒店己经构成世界酒店业一道靓丽的风景线，规模化程度更高，娱乐性及体验性也大幅提升。</a:t>
            </a:r>
            <a:endParaRPr lang="en-US" altLang="zh-CN" sz="3600">
              <a:latin typeface="黑体" panose="02010609060101010101" charset="-122"/>
              <a:ea typeface="黑体" panose="02010609060101010101" charset="-122"/>
              <a:cs typeface="黑体" panose="02010609060101010101" charset="-122"/>
            </a:endParaRPr>
          </a:p>
          <a:p>
            <a:endParaRPr lang="en-US" altLang="zh-CN" sz="3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KSO_WM_BEAUTIFY_FLAG" val="#wm#"/>
  <p:tag name="KSO_WM_TEMPLATE_CATEGORY" val="custom"/>
  <p:tag name="KSO_WM_TEMPLATE_INDEX" val="20184553"/>
</p:tagLst>
</file>

<file path=ppt/tags/tag10.xml><?xml version="1.0" encoding="utf-8"?>
<p:tagLst xmlns:p="http://schemas.openxmlformats.org/presentationml/2006/main">
  <p:tag name="KSO_WM_BEAUTIFY_FLAG" val="#wm#"/>
  <p:tag name="KSO_WM_TEMPLATE_CATEGORY" val="custom"/>
  <p:tag name="KSO_WM_TEMPLATE_INDEX" val="20184553"/>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TABLE_ENDDRAG_ORIGIN_RECT" val="523*107"/>
  <p:tag name="TABLE_ENDDRAG_RECT" val="243*354*523*107"/>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TABLE_ENDDRAG_ORIGIN_RECT" val="806*159"/>
  <p:tag name="TABLE_ENDDRAG_RECT" val="82*348*806*159"/>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wm#"/>
  <p:tag name="KSO_WM_TEMPLATE_CATEGORY" val="custom"/>
  <p:tag name="KSO_WM_TEMPLATE_INDEX" val="20184553"/>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wm#"/>
  <p:tag name="KSO_WM_TEMPLATE_CATEGORY" val="custom"/>
  <p:tag name="KSO_WM_TEMPLATE_INDEX" val="20184553"/>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wm#"/>
  <p:tag name="KSO_WM_TEMPLATE_CATEGORY" val="custom"/>
  <p:tag name="KSO_WM_TEMPLATE_INDEX" val="20184553"/>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wm#"/>
  <p:tag name="KSO_WM_TEMPLATE_CATEGORY" val="custom"/>
  <p:tag name="KSO_WM_TEMPLATE_INDEX" val="20205081"/>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wm#"/>
  <p:tag name="KSO_WM_TEMPLATE_CATEGORY" val="custom"/>
  <p:tag name="KSO_WM_TEMPLATE_INDEX" val="20205081"/>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wm#"/>
  <p:tag name="KSO_WM_TEMPLATE_CATEGORY" val="custom"/>
  <p:tag name="KSO_WM_TEMPLATE_INDEX" val="20205081"/>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wm#"/>
  <p:tag name="KSO_WM_TEMPLATE_CATEGORY" val="custom"/>
  <p:tag name="KSO_WM_TEMPLATE_INDEX" val="2020508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wm#"/>
  <p:tag name="KSO_WM_TEMPLATE_CATEGORY" val="custom"/>
  <p:tag name="KSO_WM_TEMPLATE_INDEX" val="20205081"/>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wm#"/>
  <p:tag name="KSO_WM_TEMPLATE_CATEGORY" val="custom"/>
  <p:tag name="KSO_WM_TEMPLATE_INDEX" val="20205081"/>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wm#"/>
  <p:tag name="KSO_WM_TEMPLATE_CATEGORY" val="custom"/>
  <p:tag name="KSO_WM_TEMPLATE_INDEX" val="20205081"/>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wm#"/>
  <p:tag name="KSO_WM_TEMPLATE_CATEGORY" val="custom"/>
  <p:tag name="KSO_WM_TEMPLATE_INDEX" val="20205081"/>
</p:tagLst>
</file>

<file path=ppt/tags/tag168.xml><?xml version="1.0" encoding="utf-8"?>
<p:tagLst xmlns:p="http://schemas.openxmlformats.org/presentationml/2006/main">
  <p:tag name="KSO_WM_BEAUTIFY_FLAG" val="#wm#"/>
  <p:tag name="KSO_WM_TEMPLATE_CATEGORY" val="custom"/>
  <p:tag name="KSO_WM_TEMPLATE_INDEX" val="20205081"/>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wm#"/>
  <p:tag name="KSO_WM_TEMPLATE_CATEGORY" val="custom"/>
  <p:tag name="KSO_WM_TEMPLATE_INDEX" val="20205081"/>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wm#"/>
  <p:tag name="KSO_WM_TEMPLATE_CATEGORY" val="custom"/>
  <p:tag name="KSO_WM_TEMPLATE_INDEX" val="2020508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wm#"/>
  <p:tag name="KSO_WM_TEMPLATE_CATEGORY" val="custom"/>
  <p:tag name="KSO_WM_TEMPLATE_INDEX" val="20205081"/>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wm#"/>
  <p:tag name="KSO_WM_TEMPLATE_CATEGORY" val="custom"/>
  <p:tag name="KSO_WM_TEMPLATE_INDEX" val="20205081"/>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wm#"/>
  <p:tag name="KSO_WM_TEMPLATE_CATEGORY" val="custom"/>
  <p:tag name="KSO_WM_TEMPLATE_INDEX" val="20205081"/>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wm#"/>
  <p:tag name="KSO_WM_TEMPLATE_CATEGORY" val="custom"/>
  <p:tag name="KSO_WM_TEMPLATE_INDEX" val="20205081"/>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wm#"/>
  <p:tag name="KSO_WM_TEMPLATE_CATEGORY" val="custom"/>
  <p:tag name="KSO_WM_TEMPLATE_INDEX" val="20205081"/>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wm#"/>
  <p:tag name="KSO_WM_TEMPLATE_CATEGORY" val="custom"/>
  <p:tag name="KSO_WM_TEMPLATE_INDEX" val="20205081"/>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wm#"/>
  <p:tag name="KSO_WM_TEMPLATE_CATEGORY" val="custom"/>
  <p:tag name="KSO_WM_TEMPLATE_INDEX" val="20205081"/>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wm#"/>
  <p:tag name="KSO_WM_TEMPLATE_CATEGORY" val="custom"/>
  <p:tag name="KSO_WM_TEMPLATE_INDEX" val="20205081"/>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BEAUTIFY_FLAG" val="#wm#"/>
  <p:tag name="KSO_WM_TEMPLATE_CATEGORY" val="custom"/>
  <p:tag name="KSO_WM_TEMPLATE_INDEX" val="20184553"/>
  <p:tag name="KSO_WM_SLIDE_MODEL_TYPE" val="timeline"/>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wm#"/>
  <p:tag name="KSO_WM_TEMPLATE_CATEGORY" val="custom"/>
  <p:tag name="KSO_WM_TEMPLATE_INDEX" val="20205081"/>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wm#"/>
  <p:tag name="KSO_WM_TEMPLATE_CATEGORY" val="custom"/>
  <p:tag name="KSO_WM_TEMPLATE_INDEX" val="20205081"/>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wm#"/>
  <p:tag name="KSO_WM_TEMPLATE_CATEGORY" val="custom"/>
  <p:tag name="KSO_WM_TEMPLATE_INDEX" val="20205081"/>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wm#"/>
  <p:tag name="KSO_WM_TEMPLATE_CATEGORY" val="custom"/>
  <p:tag name="KSO_WM_TEMPLATE_INDEX" val="20205081"/>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wm#"/>
  <p:tag name="KSO_WM_TEMPLATE_CATEGORY" val="custom"/>
  <p:tag name="KSO_WM_TEMPLATE_INDEX" val="20205081"/>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wm#"/>
  <p:tag name="KSO_WM_TEMPLATE_CATEGORY" val="custom"/>
  <p:tag name="KSO_WM_TEMPLATE_INDEX" val="20205081"/>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wm#"/>
  <p:tag name="KSO_WM_TEMPLATE_CATEGORY" val="custom"/>
  <p:tag name="KSO_WM_TEMPLATE_INDEX" val="20205081"/>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wm#"/>
  <p:tag name="KSO_WM_TEMPLATE_CATEGORY" val="custom"/>
  <p:tag name="KSO_WM_TEMPLATE_INDEX" val="20205081"/>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wm#"/>
  <p:tag name="KSO_WM_TEMPLATE_CATEGORY" val="custom"/>
  <p:tag name="KSO_WM_TEMPLATE_INDEX" val="20205081"/>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wm#"/>
  <p:tag name="KSO_WM_TEMPLATE_CATEGORY" val="custom"/>
  <p:tag name="KSO_WM_TEMPLATE_INDEX" val="20205081"/>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wm#"/>
  <p:tag name="KSO_WM_TEMPLATE_CATEGORY" val="custom"/>
  <p:tag name="KSO_WM_TEMPLATE_INDEX" val="20205081"/>
</p:tagLst>
</file>

<file path=ppt/tags/tag2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wm#"/>
  <p:tag name="KSO_WM_TEMPLATE_CATEGORY" val="custom"/>
  <p:tag name="KSO_WM_TEMPLATE_INDEX" val="20205081"/>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wm#"/>
  <p:tag name="KSO_WM_TEMPLATE_CATEGORY" val="custom"/>
  <p:tag name="KSO_WM_TEMPLATE_INDEX" val="20205081"/>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wm#"/>
  <p:tag name="KSO_WM_TEMPLATE_CATEGORY" val="custom"/>
  <p:tag name="KSO_WM_TEMPLATE_INDEX" val="20205081"/>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wm#"/>
  <p:tag name="KSO_WM_TEMPLATE_CATEGORY" val="custom"/>
  <p:tag name="KSO_WM_TEMPLATE_INDEX" val="20205081"/>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wm#"/>
  <p:tag name="KSO_WM_TEMPLATE_CATEGORY" val="custom"/>
  <p:tag name="KSO_WM_TEMPLATE_INDEX" val="20205081"/>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wm#"/>
  <p:tag name="KSO_WM_TEMPLATE_CATEGORY" val="custom"/>
  <p:tag name="KSO_WM_TEMPLATE_INDEX" val="20205081"/>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wm#"/>
  <p:tag name="KSO_WM_TEMPLATE_CATEGORY" val="custom"/>
  <p:tag name="KSO_WM_TEMPLATE_INDEX" val="20205081"/>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wm#"/>
  <p:tag name="KSO_WM_TEMPLATE_CATEGORY" val="custom"/>
  <p:tag name="KSO_WM_TEMPLATE_INDEX" val="20205081"/>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wm#"/>
  <p:tag name="KSO_WM_TEMPLATE_CATEGORY" val="custom"/>
  <p:tag name="KSO_WM_TEMPLATE_INDEX" val="20205081"/>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wm#"/>
  <p:tag name="KSO_WM_TEMPLATE_CATEGORY" val="custom"/>
  <p:tag name="KSO_WM_TEMPLATE_INDEX" val="20205081"/>
</p:tagLst>
</file>

<file path=ppt/tags/tag256.xml><?xml version="1.0" encoding="utf-8"?>
<p:tagLst xmlns:p="http://schemas.openxmlformats.org/presentationml/2006/main">
  <p:tag name="KSO_WM_BEAUTIFY_FLAG" val="#wm#"/>
  <p:tag name="KSO_WM_TEMPLATE_CATEGORY" val="custom"/>
  <p:tag name="KSO_WM_TEMPLATE_INDEX" val="20205081"/>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wm#"/>
  <p:tag name="KSO_WM_TEMPLATE_CATEGORY" val="custom"/>
  <p:tag name="KSO_WM_TEMPLATE_INDEX" val="20205081"/>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wm#"/>
  <p:tag name="KSO_WM_TEMPLATE_CATEGORY" val="custom"/>
  <p:tag name="KSO_WM_TEMPLATE_INDEX" val="20205081"/>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wm#"/>
  <p:tag name="KSO_WM_TEMPLATE_CATEGORY" val="custom"/>
  <p:tag name="KSO_WM_TEMPLATE_INDEX" val="20205081"/>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wm#"/>
  <p:tag name="KSO_WM_TEMPLATE_CATEGORY" val="custom"/>
  <p:tag name="KSO_WM_TEMPLATE_INDEX" val="20205081"/>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wm#"/>
  <p:tag name="KSO_WM_TEMPLATE_CATEGORY" val="custom"/>
  <p:tag name="KSO_WM_TEMPLATE_INDEX" val="20205081"/>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wm#"/>
  <p:tag name="KSO_WM_TEMPLATE_CATEGORY" val="custom"/>
  <p:tag name="KSO_WM_TEMPLATE_INDEX" val="20205081"/>
</p:tagLst>
</file>

<file path=ppt/tags/tag272.xml><?xml version="1.0" encoding="utf-8"?>
<p:tagLst xmlns:p="http://schemas.openxmlformats.org/presentationml/2006/main">
  <p:tag name="commondata" val="eyJoZGlkIjoiMjZmOTczZDhmNTI2NWMwMzkzZDZjZTg3ZjRhZTc2MzUifQ=="/>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wm#"/>
  <p:tag name="KSO_WM_TEMPLATE_CATEGORY" val="custom"/>
  <p:tag name="KSO_WM_TEMPLATE_INDEX" val="20184553"/>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TEMPLATE_CATEGORY" val="custom"/>
  <p:tag name="KSO_WM_TEMPLATE_INDEX" val="20184553"/>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TEMPLATE_CATEGORY" val="custom"/>
  <p:tag name="KSO_WM_TEMPLATE_INDEX" val="20184553"/>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TEMPLATE_CATEGORY" val="custom"/>
  <p:tag name="KSO_WM_TEMPLATE_INDEX" val="20184553"/>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184553"/>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TEMPLATE_CATEGORY" val="custom"/>
  <p:tag name="KSO_WM_TEMPLATE_INDEX" val="20184553"/>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TABLE_ENDDRAG_ORIGIN_RECT" val="603*252"/>
  <p:tag name="TABLE_ENDDRAG_RECT" val="166*222*603*252"/>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14002</Words>
  <Application>WPS 表格</Application>
  <PresentationFormat>宽屏</PresentationFormat>
  <Paragraphs>1416</Paragraphs>
  <Slides>203</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203</vt:i4>
      </vt:variant>
    </vt:vector>
  </HeadingPairs>
  <TitlesOfParts>
    <vt:vector size="226" baseType="lpstr">
      <vt:lpstr>Arial</vt:lpstr>
      <vt:lpstr>宋体</vt:lpstr>
      <vt:lpstr>Wingdings</vt:lpstr>
      <vt:lpstr>Poppins Light</vt:lpstr>
      <vt:lpstr>苹方-简</vt:lpstr>
      <vt:lpstr>Arial</vt:lpstr>
      <vt:lpstr>Open Sans Light</vt:lpstr>
      <vt:lpstr>Thonburi</vt:lpstr>
      <vt:lpstr>Open Sans</vt:lpstr>
      <vt:lpstr>黑体</vt:lpstr>
      <vt:lpstr>汉仪中黑KW</vt:lpstr>
      <vt:lpstr>Poppins Medium</vt:lpstr>
      <vt:lpstr>微软雅黑</vt:lpstr>
      <vt:lpstr>汉仪旗黑</vt:lpstr>
      <vt:lpstr>宋体</vt:lpstr>
      <vt:lpstr>Arial Unicode MS</vt:lpstr>
      <vt:lpstr>Calibri</vt:lpstr>
      <vt:lpstr>Helvetica Neue</vt:lpstr>
      <vt:lpstr>汉仪书宋二KW</vt:lpstr>
      <vt:lpstr>Gill Sans</vt:lpstr>
      <vt:lpstr>Microsoft Himalaya</vt:lpstr>
      <vt:lpstr>Times New Roman</vt:lpstr>
      <vt:lpstr>WPS</vt:lpstr>
      <vt:lpstr>PowerPoint 演示文稿</vt:lpstr>
      <vt:lpstr>第一章 概念与基础  第一节 酒店概设计述</vt:lpstr>
      <vt:lpstr>PowerPoint 演示文稿</vt:lpstr>
      <vt:lpstr>PowerPoint 演示文稿</vt:lpstr>
      <vt:lpstr>第二节 酒店的历史沿革与发展趋势</vt:lpstr>
      <vt:lpstr>PowerPoint 演示文稿</vt:lpstr>
      <vt:lpstr>PowerPoint 演示文稿</vt:lpstr>
      <vt:lpstr>PowerPoint 演示文稿</vt:lpstr>
      <vt:lpstr>PowerPoint 演示文稿</vt:lpstr>
      <vt:lpstr>第三节 酒店的分类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酒店设计的风格类型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七、简约风格</vt:lpstr>
      <vt:lpstr>八、多元风格</vt:lpstr>
      <vt:lpstr>  第一节 酒店公共空间设计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酒店的主题性设计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第6节 酒店设计流程与方法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乔</cp:lastModifiedBy>
  <cp:revision>20</cp:revision>
  <dcterms:created xsi:type="dcterms:W3CDTF">2023-10-08T10:01:40Z</dcterms:created>
  <dcterms:modified xsi:type="dcterms:W3CDTF">2023-10-08T10:01:40Z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10CACF608A6ECA4B047E2265BB3E10A2_43</vt:lpwstr>
  </property>
  <property fmtid="{D5CDD505-2E9C-101B-9397-08002B2CF9AE}" pid="3" name="KSOProductBuildVer">
    <vt:lpwstr>2052-6.2.0.8299</vt:lpwstr>
  </property>
</Properties>
</file>