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8" r:id="rId4"/>
    <p:sldId id="282" r:id="rId5"/>
    <p:sldId id="287" r:id="rId6"/>
    <p:sldId id="286" r:id="rId7"/>
    <p:sldId id="307" r:id="rId8"/>
    <p:sldId id="308" r:id="rId9"/>
    <p:sldId id="347" r:id="rId10"/>
    <p:sldId id="348" r:id="rId11"/>
    <p:sldId id="309" r:id="rId12"/>
    <p:sldId id="310" r:id="rId13"/>
    <p:sldId id="349" r:id="rId14"/>
    <p:sldId id="311" r:id="rId15"/>
    <p:sldId id="312" r:id="rId16"/>
    <p:sldId id="350" r:id="rId17"/>
    <p:sldId id="313" r:id="rId18"/>
    <p:sldId id="314" r:id="rId19"/>
    <p:sldId id="351" r:id="rId20"/>
    <p:sldId id="306" r:id="rId21"/>
    <p:sldId id="305" r:id="rId22"/>
    <p:sldId id="352" r:id="rId23"/>
    <p:sldId id="280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7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253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2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tags" Target="../tags/tag83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4" Type="http://schemas.openxmlformats.org/officeDocument/2006/relationships/image" Target="../media/image1.png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2.xml"/><Relationship Id="rId8" Type="http://schemas.openxmlformats.org/officeDocument/2006/relationships/tags" Target="../tags/tag91.xml"/><Relationship Id="rId7" Type="http://schemas.openxmlformats.org/officeDocument/2006/relationships/tags" Target="../tags/tag90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image" Target="../media/image2.png"/><Relationship Id="rId2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tags" Target="../tags/tag98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image" Target="../media/image2.png"/><Relationship Id="rId2" Type="http://schemas.openxmlformats.org/officeDocument/2006/relationships/tags" Target="../tags/tag93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08.xml"/><Relationship Id="rId8" Type="http://schemas.openxmlformats.org/officeDocument/2006/relationships/tags" Target="../tags/tag107.xml"/><Relationship Id="rId7" Type="http://schemas.openxmlformats.org/officeDocument/2006/relationships/tags" Target="../tags/tag106.xml"/><Relationship Id="rId6" Type="http://schemas.openxmlformats.org/officeDocument/2006/relationships/image" Target="../media/image3.png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0" Type="http://schemas.openxmlformats.org/officeDocument/2006/relationships/tags" Target="../tags/tag10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image" Target="../media/image2.png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25.xml"/><Relationship Id="rId7" Type="http://schemas.openxmlformats.org/officeDocument/2006/relationships/tags" Target="../tags/tag124.xml"/><Relationship Id="rId6" Type="http://schemas.openxmlformats.org/officeDocument/2006/relationships/tags" Target="../tags/tag123.xml"/><Relationship Id="rId5" Type="http://schemas.openxmlformats.org/officeDocument/2006/relationships/tags" Target="../tags/tag122.xml"/><Relationship Id="rId4" Type="http://schemas.openxmlformats.org/officeDocument/2006/relationships/tags" Target="../tags/tag121.xml"/><Relationship Id="rId3" Type="http://schemas.openxmlformats.org/officeDocument/2006/relationships/image" Target="../media/image2.png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30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3" Type="http://schemas.openxmlformats.org/officeDocument/2006/relationships/image" Target="../media/image2.png"/><Relationship Id="rId2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image" Target="../media/image1.png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0" Type="http://schemas.openxmlformats.org/officeDocument/2006/relationships/tags" Target="../tags/tag13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image" Target="../media/image2.png"/><Relationship Id="rId2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9.xml"/><Relationship Id="rId8" Type="http://schemas.openxmlformats.org/officeDocument/2006/relationships/tags" Target="../tags/tag148.xml"/><Relationship Id="rId7" Type="http://schemas.openxmlformats.org/officeDocument/2006/relationships/tags" Target="../tags/tag147.xml"/><Relationship Id="rId6" Type="http://schemas.openxmlformats.org/officeDocument/2006/relationships/image" Target="../media/image2.png"/><Relationship Id="rId5" Type="http://schemas.openxmlformats.org/officeDocument/2006/relationships/tags" Target="../tags/tag146.xml"/><Relationship Id="rId4" Type="http://schemas.openxmlformats.org/officeDocument/2006/relationships/image" Target="../media/image4.pn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1" Type="http://schemas.openxmlformats.org/officeDocument/2006/relationships/tags" Target="../tags/tag151.xml"/><Relationship Id="rId10" Type="http://schemas.openxmlformats.org/officeDocument/2006/relationships/tags" Target="../tags/tag150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tags" Target="../tags/tag156.xml"/><Relationship Id="rId6" Type="http://schemas.openxmlformats.org/officeDocument/2006/relationships/tags" Target="../tags/tag155.xml"/><Relationship Id="rId5" Type="http://schemas.openxmlformats.org/officeDocument/2006/relationships/tags" Target="../tags/tag154.xml"/><Relationship Id="rId4" Type="http://schemas.openxmlformats.org/officeDocument/2006/relationships/image" Target="../media/image2.png"/><Relationship Id="rId3" Type="http://schemas.openxmlformats.org/officeDocument/2006/relationships/tags" Target="../tags/tag153.xml"/><Relationship Id="rId2" Type="http://schemas.openxmlformats.org/officeDocument/2006/relationships/tags" Target="../tags/tag152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tags" Target="../tags/tag163.xml"/><Relationship Id="rId6" Type="http://schemas.openxmlformats.org/officeDocument/2006/relationships/image" Target="../media/image2.png"/><Relationship Id="rId5" Type="http://schemas.openxmlformats.org/officeDocument/2006/relationships/tags" Target="../tags/tag162.xml"/><Relationship Id="rId4" Type="http://schemas.openxmlformats.org/officeDocument/2006/relationships/image" Target="../media/image4.png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2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tags" Target="../tags/tag180.xml"/><Relationship Id="rId6" Type="http://schemas.openxmlformats.org/officeDocument/2006/relationships/image" Target="../media/image2.png"/><Relationship Id="rId5" Type="http://schemas.openxmlformats.org/officeDocument/2006/relationships/tags" Target="../tags/tag179.xml"/><Relationship Id="rId4" Type="http://schemas.openxmlformats.org/officeDocument/2006/relationships/image" Target="../media/image4.png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image" Target="../media/image6.png"/><Relationship Id="rId5" Type="http://schemas.openxmlformats.org/officeDocument/2006/relationships/tags" Target="../tags/tag190.xml"/><Relationship Id="rId4" Type="http://schemas.openxmlformats.org/officeDocument/2006/relationships/image" Target="../media/image5.png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6"/>
            </p:custDataLst>
          </p:nvPr>
        </p:nvSpPr>
        <p:spPr>
          <a:xfrm>
            <a:off x="6371771" y="2536465"/>
            <a:ext cx="5052584" cy="950984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4000" spc="600" baseline="0"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7"/>
            </p:custDataLst>
          </p:nvPr>
        </p:nvSpPr>
        <p:spPr>
          <a:xfrm>
            <a:off x="6697027" y="3728979"/>
            <a:ext cx="4486276" cy="95098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6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6697027" y="5050431"/>
            <a:ext cx="2147888" cy="347889"/>
          </a:xfrm>
        </p:spPr>
        <p:txBody>
          <a:bodyPr lIns="90000" tIns="46800" rIns="90000" bIns="46800" anchor="ctr" anchorCtr="0"/>
          <a:lstStyle>
            <a:lvl1pPr marL="0" indent="0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4" hasCustomPrompt="1"/>
            <p:custDataLst>
              <p:tags r:id="rId12"/>
            </p:custDataLst>
          </p:nvPr>
        </p:nvSpPr>
        <p:spPr>
          <a:xfrm>
            <a:off x="9253486" y="5042607"/>
            <a:ext cx="2170869" cy="363538"/>
          </a:xfrm>
        </p:spPr>
        <p:txBody>
          <a:bodyPr lIns="90000" tIns="46800" rIns="90000" bIns="46800" anchor="ctr" anchorCtr="0"/>
          <a:lstStyle>
            <a:lvl1pPr marL="0" indent="0" algn="r"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5"/>
            </p:custDataLst>
          </p:nvPr>
        </p:nvSpPr>
        <p:spPr>
          <a:xfrm rot="5400000">
            <a:off x="8902065" y="150495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3862404"/>
            <a:ext cx="4486276" cy="1014395"/>
          </a:xfrm>
        </p:spPr>
        <p:txBody>
          <a:bodyPr lIns="90000" tIns="46800" rIns="90000" bIns="0" anchor="t" anchorCtr="0">
            <a:normAutofit/>
          </a:bodyPr>
          <a:lstStyle>
            <a:lvl1pPr>
              <a:defRPr sz="3600" u="none" strike="noStrike" kern="1200" cap="none" spc="3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786765" y="7620"/>
            <a:ext cx="2329815" cy="68707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1027430" y="7620"/>
            <a:ext cx="2329815" cy="6870700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1276350" y="-6350"/>
            <a:ext cx="2329815" cy="68707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2559685" y="4887595"/>
            <a:ext cx="2319020" cy="23190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 vert="horz" wrap="square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/>
            </a:lvl1pPr>
            <a:lvl2pPr>
              <a:defRPr baseline="0"/>
            </a:lvl2pPr>
            <a:lvl3pPr>
              <a:defRPr baseline="0"/>
            </a:lvl3pPr>
            <a:lvl4pPr>
              <a:defRPr baseline="0"/>
            </a:lvl4pPr>
            <a:lvl5pPr>
              <a:defRPr baseline="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668888" y="2348089"/>
            <a:ext cx="7755467" cy="2652889"/>
          </a:xfrm>
          <a:prstGeom prst="rect">
            <a:avLst/>
          </a:prstGeom>
          <a:solidFill>
            <a:schemeClr val="tx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-31070" y="-95687"/>
            <a:ext cx="7107314" cy="6477087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5"/>
            </p:custDataLst>
          </p:nvPr>
        </p:nvSpPr>
        <p:spPr>
          <a:xfrm rot="5400000">
            <a:off x="8902065" y="1383030"/>
            <a:ext cx="76200" cy="4486275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6697027" y="2601296"/>
            <a:ext cx="4486276" cy="903905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1" i="0" u="none" strike="noStrike" kern="1200" cap="none" spc="6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  <p:custDataLst>
              <p:tags r:id="rId10"/>
            </p:custDataLst>
          </p:nvPr>
        </p:nvSpPr>
        <p:spPr>
          <a:xfrm>
            <a:off x="6697027" y="3733599"/>
            <a:ext cx="4486276" cy="1120457"/>
          </a:xfrm>
        </p:spPr>
        <p:txBody>
          <a:bodyPr lIns="90000" rIns="90000" bIns="46800"/>
          <a:lstStyle>
            <a:lvl1pPr marL="0" indent="0">
              <a:buNone/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r>
              <a:rPr lang="en-US" altLang="zh-CN" dirty="0"/>
              <a:t>0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flipH="1">
            <a:off x="10962640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46800" rIns="90000" bIns="46800" rtlCol="0" anchor="ctr">
            <a:normAutofit/>
          </a:bodyPr>
          <a:lstStyle/>
          <a:p>
            <a:pPr algn="ctr"/>
            <a:endParaRPr lang="zh-CN" altLang="en-US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567670" y="-222250"/>
            <a:ext cx="1770380" cy="17703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281600" y="1249200"/>
            <a:ext cx="9626400" cy="723600"/>
          </a:xfrm>
        </p:spPr>
        <p:txBody>
          <a:bodyPr lIns="90000" tIns="46800" rIns="90000" bIns="46800" anchor="ctr">
            <a:normAutofit/>
          </a:bodyPr>
          <a:lstStyle>
            <a:lvl1pPr>
              <a:defRPr sz="37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1281113" y="2163600"/>
            <a:ext cx="9626600" cy="3445200"/>
          </a:xfrm>
        </p:spPr>
        <p:txBody>
          <a:bodyPr lIns="90000" tIns="46800" rIns="90000" bIns="46800">
            <a:normAutofit/>
          </a:bodyPr>
          <a:lstStyle>
            <a:lvl1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2135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47015" y="54559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lIns="90000" tIns="46800" rIns="90000" bIns="46800" anchor="ctr">
            <a:normAutofit/>
          </a:bodyPr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101200" y="769939"/>
            <a:ext cx="6480000" cy="5087937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54305" y="-21018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10908030" y="-2101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0663555" y="-83820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lIns="90000" tIns="46800" rIns="90000" bIns="46800" anchor="ctr">
            <a:normAutofit/>
          </a:bodyPr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0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-139065" y="5360035"/>
            <a:ext cx="1770380" cy="17703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930255" y="5480685"/>
            <a:ext cx="1528445" cy="15284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rtlCol="0" anchor="ctr">
            <a:normAutofit/>
          </a:bodyPr>
          <a:lstStyle/>
          <a:p>
            <a:pPr lvl="0" algn="ctr"/>
            <a:endParaRPr lang="en-US" altLang="zh-CN" baseline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294495" y="-222250"/>
            <a:ext cx="3135630" cy="31356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-485775" y="4390390"/>
            <a:ext cx="2880995" cy="288099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 lIns="90000" tIns="46800" rIns="90000" bIns="46800">
            <a:normAutofit/>
          </a:bodyPr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 lIns="90000" tIns="46800" rIns="90000" bIns="46800">
            <a:normAutofit/>
          </a:bodyPr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6" Type="http://schemas.openxmlformats.org/officeDocument/2006/relationships/theme" Target="../theme/theme2.xml"/><Relationship Id="rId25" Type="http://schemas.openxmlformats.org/officeDocument/2006/relationships/tags" Target="../tags/tag201.xml"/><Relationship Id="rId24" Type="http://schemas.openxmlformats.org/officeDocument/2006/relationships/tags" Target="../tags/tag200.xml"/><Relationship Id="rId23" Type="http://schemas.openxmlformats.org/officeDocument/2006/relationships/tags" Target="../tags/tag199.xml"/><Relationship Id="rId22" Type="http://schemas.openxmlformats.org/officeDocument/2006/relationships/tags" Target="../tags/tag198.xml"/><Relationship Id="rId21" Type="http://schemas.openxmlformats.org/officeDocument/2006/relationships/tags" Target="../tags/tag197.xml"/><Relationship Id="rId20" Type="http://schemas.openxmlformats.org/officeDocument/2006/relationships/tags" Target="../tags/tag196.xml"/><Relationship Id="rId2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/>
            </a:gs>
            <a:gs pos="100000">
              <a:schemeClr val="bg2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l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ct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0000" tIns="46800" rIns="90000" bIns="46800" rtlCol="0" anchor="ctr">
            <a:normAutofit/>
          </a:bodyPr>
          <a:lstStyle>
            <a:lvl1pPr algn="r">
              <a:defRPr sz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03.xml"/><Relationship Id="rId1" Type="http://schemas.openxmlformats.org/officeDocument/2006/relationships/tags" Target="../tags/tag20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0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2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3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5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6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4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8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49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206.xml"/><Relationship Id="rId2" Type="http://schemas.openxmlformats.org/officeDocument/2006/relationships/tags" Target="../tags/tag205.xml"/><Relationship Id="rId1" Type="http://schemas.openxmlformats.org/officeDocument/2006/relationships/tags" Target="../tags/tag20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5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2.xml"/><Relationship Id="rId1" Type="http://schemas.openxmlformats.org/officeDocument/2006/relationships/tags" Target="../tags/tag25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tags" Target="../tags/tag221.xml"/><Relationship Id="rId7" Type="http://schemas.openxmlformats.org/officeDocument/2006/relationships/tags" Target="../tags/tag220.xml"/><Relationship Id="rId6" Type="http://schemas.openxmlformats.org/officeDocument/2006/relationships/tags" Target="../tags/tag219.xml"/><Relationship Id="rId5" Type="http://schemas.openxmlformats.org/officeDocument/2006/relationships/tags" Target="../tags/tag218.xml"/><Relationship Id="rId4" Type="http://schemas.openxmlformats.org/officeDocument/2006/relationships/tags" Target="../tags/tag217.xml"/><Relationship Id="rId3" Type="http://schemas.openxmlformats.org/officeDocument/2006/relationships/tags" Target="../tags/tag216.xml"/><Relationship Id="rId22" Type="http://schemas.openxmlformats.org/officeDocument/2006/relationships/slideLayout" Target="../slideLayouts/slideLayout18.xml"/><Relationship Id="rId21" Type="http://schemas.openxmlformats.org/officeDocument/2006/relationships/tags" Target="../tags/tag234.xml"/><Relationship Id="rId20" Type="http://schemas.openxmlformats.org/officeDocument/2006/relationships/tags" Target="../tags/tag233.xml"/><Relationship Id="rId2" Type="http://schemas.openxmlformats.org/officeDocument/2006/relationships/image" Target="../media/image7.png"/><Relationship Id="rId19" Type="http://schemas.openxmlformats.org/officeDocument/2006/relationships/tags" Target="../tags/tag232.xml"/><Relationship Id="rId18" Type="http://schemas.openxmlformats.org/officeDocument/2006/relationships/tags" Target="../tags/tag231.xml"/><Relationship Id="rId17" Type="http://schemas.openxmlformats.org/officeDocument/2006/relationships/tags" Target="../tags/tag230.xml"/><Relationship Id="rId16" Type="http://schemas.openxmlformats.org/officeDocument/2006/relationships/tags" Target="../tags/tag229.xml"/><Relationship Id="rId15" Type="http://schemas.openxmlformats.org/officeDocument/2006/relationships/tags" Target="../tags/tag228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tags" Target="../tags/tag2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5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6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tags" Target="../tags/tag239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婴幼儿照护</a:t>
            </a:r>
            <a:r>
              <a:rPr lang="zh-CN" altLang="en-US" dirty="0"/>
              <a:t>实务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645" y="647065"/>
            <a:ext cx="9236710" cy="58096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31290" y="1254125"/>
            <a:ext cx="9196705" cy="474980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课堂讨论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秋冬交替之际，班里的许多幼儿出现了流鼻涕的症状。一天早上，红红在托育园玩耍时突然出现了发热、恶心、呕吐等现象。作为保教人员，你该如何及时处理这些问题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?</a:t>
            </a:r>
            <a:endParaRPr lang="en-US" altLang="en-US" sz="2800" b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2020" y="1369695"/>
            <a:ext cx="10347960" cy="354774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3465" y="1093470"/>
            <a:ext cx="8319135" cy="46716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4240" y="1007745"/>
            <a:ext cx="956754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幼儿天天在园所吃完午餐后呕吐了，把刚吃完的午餐全吐在了地上，其他幼儿还在边上进餐和走动。此时你该如何开展清洁与消毒工作</a:t>
            </a:r>
            <a:r>
              <a:rPr lang="en-US" sz="2800" b="1">
                <a:solidFill>
                  <a:srgbClr val="002060"/>
                </a:solidFill>
                <a:latin typeface="宋体" panose="02010600030101010101" pitchFamily="2" charset="-122"/>
              </a:rPr>
              <a:t>?</a:t>
            </a:r>
            <a:endParaRPr lang="en-US" altLang="en-US" sz="2800" b="1">
              <a:solidFill>
                <a:srgbClr val="00206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965" y="1073150"/>
            <a:ext cx="10123170" cy="50399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2510" y="554355"/>
            <a:ext cx="7682230" cy="55206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311910" y="1477010"/>
            <a:ext cx="9427845" cy="40925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       20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个月的乐乐在托育园用餐时非常挑食，常常只吃一两口饭。来托育园两个半 月后，乐乐的体重减轻了</a:t>
            </a: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1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千克。如果你是乐乐的带班教师，你会如何做</a:t>
            </a: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?</a:t>
            </a:r>
            <a:r>
              <a:rPr lang="en-US" b="0">
                <a:latin typeface="Arial" panose="020B0604020202020204" pitchFamily="34" charset="0"/>
              </a:rPr>
              <a:t> </a:t>
            </a:r>
            <a:endParaRPr lang="en-US" altLang="en-US" b="0"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" y="1346200"/>
            <a:ext cx="11331575" cy="36868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062990"/>
            <a:ext cx="9131935" cy="531050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6701790" y="2372360"/>
            <a:ext cx="4384040" cy="133794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rPr>
              <a:t>Part 2</a:t>
            </a:r>
            <a:endParaRPr lang="en-US" altLang="zh-CN" sz="5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汉仪乐喵体W" panose="00020600040101010101" pitchFamily="18" charset="-122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婴幼儿</a:t>
            </a:r>
            <a:r>
              <a:rPr lang="zh-CN" altLang="en-US" dirty="0"/>
              <a:t>健康照护</a:t>
            </a:r>
            <a:endParaRPr lang="zh-CN" altLang="en-US" dirty="0"/>
          </a:p>
        </p:txBody>
      </p:sp>
    </p:spTree>
    <p:custDataLst>
      <p:tags r:id="rId3"/>
    </p:custData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467485" y="1347470"/>
            <a:ext cx="908748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今天负责送餐的工作人员临时有事，无法给每一个班级送餐，如果让你来替她完</a:t>
            </a: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成餐点分配，你会怎么做呢</a:t>
            </a:r>
            <a:r>
              <a:rPr lang="en-US" sz="2800" b="1">
                <a:solidFill>
                  <a:srgbClr val="002060"/>
                </a:solidFill>
                <a:latin typeface="Arial" panose="020B0604020202020204" pitchFamily="34" charset="0"/>
              </a:rPr>
              <a:t>?</a:t>
            </a:r>
            <a:endParaRPr lang="en-US" altLang="en-US" sz="2800" b="1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/>
              <a:t>感谢观看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469920" y="1815373"/>
            <a:ext cx="11264880" cy="4415586"/>
          </a:xfrm>
          <a:prstGeom prst="rect">
            <a:avLst/>
          </a:prstGeom>
          <a:noFill/>
          <a:ln>
            <a:solidFill>
              <a:schemeClr val="bg2">
                <a:lumMod val="75000"/>
                <a:alpha val="50000"/>
              </a:schemeClr>
            </a:solidFill>
          </a:ln>
        </p:spPr>
        <p:style>
          <a:lnRef idx="2">
            <a:srgbClr val="00A6CC">
              <a:shade val="50000"/>
            </a:srgbClr>
          </a:lnRef>
          <a:fillRef idx="1">
            <a:srgbClr val="00A6CC"/>
          </a:fillRef>
          <a:effectRef idx="0">
            <a:srgbClr val="00A6CC"/>
          </a:effectRef>
          <a:fontRef idx="minor">
            <a:sysClr val="window" lastClr="FFFFFF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cxnSp>
        <p:nvCxnSpPr>
          <p:cNvPr id="21" name="直接连接符 20"/>
          <p:cNvCxnSpPr/>
          <p:nvPr>
            <p:custDataLst>
              <p:tags r:id="rId2"/>
            </p:custDataLst>
          </p:nvPr>
        </p:nvCxnSpPr>
        <p:spPr>
          <a:xfrm>
            <a:off x="1285240" y="5760720"/>
            <a:ext cx="450427" cy="0"/>
          </a:xfrm>
          <a:prstGeom prst="line">
            <a:avLst/>
          </a:prstGeom>
          <a:ln w="50800">
            <a:solidFill>
              <a:schemeClr val="accent1"/>
            </a:solidFill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cxnSp>
        <p:nvCxnSpPr>
          <p:cNvPr id="26" name="直接连接符 25"/>
          <p:cNvCxnSpPr/>
          <p:nvPr>
            <p:custDataLst>
              <p:tags r:id="rId3"/>
            </p:custDataLst>
          </p:nvPr>
        </p:nvCxnSpPr>
        <p:spPr>
          <a:xfrm>
            <a:off x="1971040" y="5760720"/>
            <a:ext cx="8938260" cy="0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rgbClr val="00A6CC"/>
          </a:lnRef>
          <a:fillRef idx="0">
            <a:srgbClr val="00A6CC"/>
          </a:fillRef>
          <a:effectRef idx="0">
            <a:srgbClr val="00A6CC"/>
          </a:effectRef>
          <a:fontRef idx="minor">
            <a:sysClr val="windowText" lastClr="000000"/>
          </a:fontRef>
        </p:style>
      </p:cxnSp>
      <p:grpSp>
        <p:nvGrpSpPr>
          <p:cNvPr id="38" name="组合 37"/>
          <p:cNvGrpSpPr/>
          <p:nvPr>
            <p:custDataLst>
              <p:tags r:id="rId4"/>
            </p:custDataLst>
          </p:nvPr>
        </p:nvGrpSpPr>
        <p:grpSpPr>
          <a:xfrm>
            <a:off x="11074842" y="2193769"/>
            <a:ext cx="257176" cy="257175"/>
            <a:chOff x="11074842" y="2193769"/>
            <a:chExt cx="257176" cy="257175"/>
          </a:xfrm>
          <a:solidFill>
            <a:schemeClr val="bg2">
              <a:lumMod val="85000"/>
            </a:schemeClr>
          </a:solidFill>
        </p:grpSpPr>
        <p:sp>
          <p:nvSpPr>
            <p:cNvPr id="30" name="矩形 29"/>
            <p:cNvSpPr/>
            <p:nvPr>
              <p:custDataLst>
                <p:tags r:id="rId5"/>
              </p:custDataLst>
            </p:nvPr>
          </p:nvSpPr>
          <p:spPr>
            <a:xfrm>
              <a:off x="11074842" y="2193770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37" name="矩形 36"/>
            <p:cNvSpPr/>
            <p:nvPr>
              <p:custDataLst>
                <p:tags r:id="rId6"/>
              </p:custDataLst>
            </p:nvPr>
          </p:nvSpPr>
          <p:spPr>
            <a:xfrm rot="16200000">
              <a:off x="11166046" y="2284973"/>
              <a:ext cx="257175" cy="74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rgbClr val="00A6CC">
                <a:shade val="50000"/>
              </a:srgbClr>
            </a:lnRef>
            <a:fillRef idx="1">
              <a:srgbClr val="00A6CC"/>
            </a:fillRef>
            <a:effectRef idx="0">
              <a:srgbClr val="00A6CC"/>
            </a:effectRef>
            <a:fontRef idx="minor">
              <a:sysClr val="window" lastClr="FFFFFF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13" name="矩形 12"/>
          <p:cNvSpPr/>
          <p:nvPr>
            <p:custDataLst>
              <p:tags r:id="rId7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92810" y="2268855"/>
            <a:ext cx="10439400" cy="196469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266700">
              <a:lnSpc>
                <a:spcPct val="150000"/>
              </a:lnSpc>
            </a:pPr>
            <a:r>
              <a:rPr lang="en-US" altLang="zh-CN" sz="2400" b="0">
                <a:latin typeface="Times New Roman" panose="02020603050405020304" charset="0"/>
                <a:cs typeface="仿宋_GB2312" charset="0"/>
              </a:rPr>
              <a:t>    0-3</a:t>
            </a:r>
            <a:r>
              <a:rPr lang="zh-CN" altLang="en-US" sz="2400" b="0">
                <a:latin typeface="Times New Roman" panose="02020603050405020304" charset="0"/>
                <a:cs typeface="仿宋_GB2312" charset="0"/>
              </a:rPr>
              <a:t>岁是婴幼儿生长发育最为迅速的时期，各项生理机制有待发育成熟。这一时期的婴幼儿抵抗力较弱，易患病。因此，把好疾病防御关、做好健康管理工作是婴幼儿健康快乐成长的基础保障，也是托育园日常工作的重中之重。</a:t>
            </a:r>
            <a:endParaRPr lang="zh-CN" sz="2400" b="0">
              <a:latin typeface="Times New Roman" panose="02020603050405020304" charset="0"/>
              <a:cs typeface="仿宋_GB2312" charset="0"/>
            </a:endParaRPr>
          </a:p>
          <a:p>
            <a:pPr indent="266700"/>
            <a:endParaRPr lang="zh-CN" altLang="en-US" sz="2400" b="0">
              <a:latin typeface="Times New Roman" panose="02020603050405020304" charset="0"/>
              <a:cs typeface="仿宋_GB2312" charset="0"/>
            </a:endParaRPr>
          </a:p>
        </p:txBody>
      </p:sp>
    </p:spTree>
    <p:custDataLst>
      <p:tags r:id="rId8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550660" y="548005"/>
            <a:ext cx="5761990" cy="5761990"/>
          </a:xfrm>
          <a:prstGeom prst="rect">
            <a:avLst/>
          </a:prstGeom>
        </p:spPr>
      </p:pic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527572" y="1000792"/>
            <a:ext cx="0" cy="5581745"/>
          </a:xfrm>
          <a:prstGeom prst="line">
            <a:avLst/>
          </a:prstGeom>
          <a:ln>
            <a:solidFill>
              <a:schemeClr val="tx2">
                <a:lumMod val="90000"/>
              </a:schemeClr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35" name="任意多边形 34"/>
          <p:cNvSpPr/>
          <p:nvPr>
            <p:custDataLst>
              <p:tags r:id="rId4"/>
            </p:custDataLst>
          </p:nvPr>
        </p:nvSpPr>
        <p:spPr>
          <a:xfrm>
            <a:off x="527573" y="2535046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任意多边形 36"/>
          <p:cNvSpPr/>
          <p:nvPr>
            <p:custDataLst>
              <p:tags r:id="rId5"/>
            </p:custDataLst>
          </p:nvPr>
        </p:nvSpPr>
        <p:spPr>
          <a:xfrm>
            <a:off x="1207517" y="2885320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B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5" name="文本框 74"/>
          <p:cNvSpPr txBox="1"/>
          <p:nvPr>
            <p:custDataLst>
              <p:tags r:id="rId6"/>
            </p:custDataLst>
          </p:nvPr>
        </p:nvSpPr>
        <p:spPr>
          <a:xfrm>
            <a:off x="1732280" y="2856049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da-DK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常见传染病的管控</a:t>
            </a:r>
            <a:endParaRPr lang="zh-CN" altLang="da-DK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任意多边形 62"/>
          <p:cNvSpPr/>
          <p:nvPr>
            <p:custDataLst>
              <p:tags r:id="rId7"/>
            </p:custDataLst>
          </p:nvPr>
        </p:nvSpPr>
        <p:spPr>
          <a:xfrm>
            <a:off x="527573" y="3411089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4" name="任意多边形 63"/>
          <p:cNvSpPr/>
          <p:nvPr>
            <p:custDataLst>
              <p:tags r:id="rId8"/>
            </p:custDataLst>
          </p:nvPr>
        </p:nvSpPr>
        <p:spPr>
          <a:xfrm>
            <a:off x="1207517" y="3761363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C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6" name="文本框 75"/>
          <p:cNvSpPr txBox="1"/>
          <p:nvPr>
            <p:custDataLst>
              <p:tags r:id="rId9"/>
            </p:custDataLst>
          </p:nvPr>
        </p:nvSpPr>
        <p:spPr>
          <a:xfrm>
            <a:off x="1732280" y="3736159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pt-BR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环境与物品的清洁消毒</a:t>
            </a:r>
            <a:endParaRPr lang="zh-CN" altLang="pt-BR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9" name="任意多边形 68"/>
          <p:cNvSpPr/>
          <p:nvPr>
            <p:custDataLst>
              <p:tags r:id="rId10"/>
            </p:custDataLst>
          </p:nvPr>
        </p:nvSpPr>
        <p:spPr>
          <a:xfrm>
            <a:off x="527573" y="4291049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0" name="任意多边形 69"/>
          <p:cNvSpPr/>
          <p:nvPr>
            <p:custDataLst>
              <p:tags r:id="rId11"/>
            </p:custDataLst>
          </p:nvPr>
        </p:nvSpPr>
        <p:spPr>
          <a:xfrm>
            <a:off x="1207517" y="4641323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D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7" name="文本框 76"/>
          <p:cNvSpPr txBox="1"/>
          <p:nvPr>
            <p:custDataLst>
              <p:tags r:id="rId12"/>
            </p:custDataLst>
          </p:nvPr>
        </p:nvSpPr>
        <p:spPr>
          <a:xfrm>
            <a:off x="1732280" y="4620079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pt-BR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婴幼儿喂养与营养膳食</a:t>
            </a:r>
            <a:endParaRPr lang="zh-CN" altLang="pt-BR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3"/>
            </p:custDataLst>
          </p:nvPr>
        </p:nvSpPr>
        <p:spPr>
          <a:xfrm>
            <a:off x="527573" y="5174918"/>
            <a:ext cx="679942" cy="834473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0"/>
          <p:cNvSpPr/>
          <p:nvPr>
            <p:custDataLst>
              <p:tags r:id="rId14"/>
            </p:custDataLst>
          </p:nvPr>
        </p:nvSpPr>
        <p:spPr>
          <a:xfrm>
            <a:off x="1207517" y="5525192"/>
            <a:ext cx="462737" cy="484200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E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15"/>
            </p:custDataLst>
          </p:nvPr>
        </p:nvSpPr>
        <p:spPr>
          <a:xfrm>
            <a:off x="1732280" y="5503999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pt-BR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托育园的饮食安全</a:t>
            </a:r>
            <a:endParaRPr lang="zh-CN" altLang="pt-BR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>
            <p:custDataLst>
              <p:tags r:id="rId16"/>
            </p:custDataLst>
          </p:nvPr>
        </p:nvSpPr>
        <p:spPr>
          <a:xfrm>
            <a:off x="527573" y="1659003"/>
            <a:ext cx="679942" cy="834472"/>
          </a:xfrm>
          <a:custGeom>
            <a:avLst/>
            <a:gdLst>
              <a:gd name="connsiteX0" fmla="*/ 0 w 580293"/>
              <a:gd name="connsiteY0" fmla="*/ 0 h 712177"/>
              <a:gd name="connsiteX1" fmla="*/ 580293 w 580293"/>
              <a:gd name="connsiteY1" fmla="*/ 298119 h 712177"/>
              <a:gd name="connsiteX2" fmla="*/ 580293 w 580293"/>
              <a:gd name="connsiteY2" fmla="*/ 712177 h 712177"/>
              <a:gd name="connsiteX3" fmla="*/ 0 w 580293"/>
              <a:gd name="connsiteY3" fmla="*/ 414058 h 712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0293" h="712177">
                <a:moveTo>
                  <a:pt x="0" y="0"/>
                </a:moveTo>
                <a:lnTo>
                  <a:pt x="580293" y="298119"/>
                </a:lnTo>
                <a:lnTo>
                  <a:pt x="580293" y="712177"/>
                </a:lnTo>
                <a:lnTo>
                  <a:pt x="0" y="41405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17"/>
            </p:custDataLst>
          </p:nvPr>
        </p:nvSpPr>
        <p:spPr>
          <a:xfrm>
            <a:off x="1207517" y="2009277"/>
            <a:ext cx="462737" cy="484199"/>
          </a:xfrm>
          <a:custGeom>
            <a:avLst/>
            <a:gdLst>
              <a:gd name="connsiteX0" fmla="*/ 0 w 394921"/>
              <a:gd name="connsiteY0" fmla="*/ 0 h 413238"/>
              <a:gd name="connsiteX1" fmla="*/ 207744 w 394921"/>
              <a:gd name="connsiteY1" fmla="*/ 0 h 413238"/>
              <a:gd name="connsiteX2" fmla="*/ 394921 w 394921"/>
              <a:gd name="connsiteY2" fmla="*/ 206619 h 413238"/>
              <a:gd name="connsiteX3" fmla="*/ 207744 w 394921"/>
              <a:gd name="connsiteY3" fmla="*/ 413238 h 413238"/>
              <a:gd name="connsiteX4" fmla="*/ 0 w 394921"/>
              <a:gd name="connsiteY4" fmla="*/ 413238 h 413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4921" h="413238">
                <a:moveTo>
                  <a:pt x="0" y="0"/>
                </a:moveTo>
                <a:lnTo>
                  <a:pt x="207744" y="0"/>
                </a:lnTo>
                <a:cubicBezTo>
                  <a:pt x="311119" y="0"/>
                  <a:pt x="394921" y="92506"/>
                  <a:pt x="394921" y="206619"/>
                </a:cubicBezTo>
                <a:cubicBezTo>
                  <a:pt x="394921" y="320731"/>
                  <a:pt x="311119" y="413238"/>
                  <a:pt x="207744" y="413238"/>
                </a:cubicBezTo>
                <a:lnTo>
                  <a:pt x="0" y="41323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F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dirty="0">
                <a:solidFill>
                  <a:schemeClr val="bg2"/>
                </a:solidFill>
                <a:latin typeface="微软雅黑" panose="020B0503020204020204" charset="-122"/>
                <a:ea typeface="微软雅黑" panose="020B0503020204020204" charset="-122"/>
              </a:rPr>
              <a:t>A</a:t>
            </a:r>
            <a:endParaRPr lang="zh-CN" altLang="en-US" sz="2000" dirty="0">
              <a:solidFill>
                <a:schemeClr val="bg2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18"/>
            </p:custDataLst>
          </p:nvPr>
        </p:nvSpPr>
        <p:spPr>
          <a:xfrm>
            <a:off x="1732280" y="1979749"/>
            <a:ext cx="4921250" cy="5346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spc="1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健康检查与监测</a:t>
            </a:r>
            <a:endParaRPr lang="zh-CN" altLang="en-US" sz="2400" b="1" spc="1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9"/>
            </p:custDataLst>
          </p:nvPr>
        </p:nvSpPr>
        <p:spPr>
          <a:xfrm>
            <a:off x="0" y="223359"/>
            <a:ext cx="609600" cy="29135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/>
          <p:cNvSpPr txBox="1"/>
          <p:nvPr>
            <p:custDataLst>
              <p:tags r:id="rId20"/>
            </p:custDataLst>
          </p:nvPr>
        </p:nvSpPr>
        <p:spPr>
          <a:xfrm>
            <a:off x="775431" y="30899"/>
            <a:ext cx="5681788" cy="677079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婴幼儿健康</a:t>
            </a:r>
            <a:r>
              <a:rPr lang="zh-CN" altLang="en-US" sz="3600" b="1" spc="300" dirty="0">
                <a:solidFill>
                  <a:srgbClr val="00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ea"/>
              </a:rPr>
              <a:t>照护</a:t>
            </a:r>
            <a:endParaRPr lang="zh-CN" altLang="en-US" sz="3600" b="1" spc="300" dirty="0">
              <a:solidFill>
                <a:srgbClr val="000000"/>
              </a:solidFill>
              <a:uFillTx/>
              <a:latin typeface="微软雅黑" panose="020B0503020204020204" charset="-122"/>
              <a:ea typeface="微软雅黑" panose="020B0503020204020204" charset="-122"/>
              <a:cs typeface="+mn-ea"/>
            </a:endParaRPr>
          </a:p>
        </p:txBody>
      </p:sp>
    </p:spTree>
    <p:custDataLst>
      <p:tags r:id="rId21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0" y="1052830"/>
            <a:ext cx="10204450" cy="49009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9255" y="880110"/>
            <a:ext cx="8434070" cy="509778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20725" y="1505585"/>
            <a:ext cx="10344785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课堂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讨论</a:t>
            </a:r>
            <a:endParaRPr lang="zh-CN" sz="2800" b="1">
              <a:solidFill>
                <a:srgbClr val="002060"/>
              </a:solidFill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      </a:t>
            </a:r>
            <a:r>
              <a:rPr lang="zh-CN" sz="2800" b="1">
                <a:solidFill>
                  <a:srgbClr val="002060"/>
                </a:solidFill>
                <a:ea typeface="宋体" panose="02010600030101010101" pitchFamily="2" charset="-122"/>
              </a:rPr>
              <a:t>16个月大的萌萌即将进入托育园，你作为她在托育园的主要看护者，请思考： 你需要提前了解萌萌哪些方面的健康信息?在萌萌进入托育园后，你又需要记录萌萌 的哪些健康信息呢?</a:t>
            </a:r>
            <a:endParaRPr lang="zh-CN" altLang="en-US" sz="2800" b="1">
              <a:solidFill>
                <a:srgbClr val="002060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8670" y="870585"/>
            <a:ext cx="10260965" cy="50171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059815"/>
            <a:ext cx="11087100" cy="420243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  <p:tag name="KSO_WM_SLIDE_BK_DARK_LIGHT" val="2"/>
</p:tagLst>
</file>

<file path=ppt/tags/tag11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  <p:tag name="KSO_WM_SLIDE_BK_DARK_LIGHT" val="2"/>
</p:tagLst>
</file>

<file path=ppt/tags/tag12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3914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AG_VERSION" val="1.0"/>
  <p:tag name="KSO_WM_BEAUTIFY_FLAG" val="#wm#"/>
  <p:tag name="KSO_WM_TEMPLATE_CATEGORY" val="custom"/>
  <p:tag name="KSO_WM_TEMPLATE_INDEX" val="20203914"/>
  <p:tag name="KSO_WM_TEMPLATE_MASTER_THUMB_INDEX" val="12"/>
  <p:tag name="KSO_WM_TEMPLATE_THUMBS_INDEX" val="1、4、7、8、11、14、18、19、20、21、22、23"/>
</p:tagLst>
</file>

<file path=ppt/tags/tag202.xml><?xml version="1.0" encoding="utf-8"?>
<p:tagLst xmlns:p="http://schemas.openxmlformats.org/presentationml/2006/main">
  <p:tag name="KSO_WM_UNIT_ISCONTENTSTITLE" val="0"/>
  <p:tag name="KSO_WM_UNIT_PRESET_TEXT" val="创意极简PPT模板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1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SLIDE_ID" val="custom20203914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3914"/>
  <p:tag name="KSO_WM_SLIDE_LAYOUT" val="a_b"/>
  <p:tag name="KSO_WM_SLIDE_LAYOUT_CNT" val="1_3"/>
  <p:tag name="KSO_WM_TEMPLATE_MASTER_THUMB_INDEX" val="12"/>
  <p:tag name="KSO_WM_TEMPLATE_THUMBS_INDEX" val="1、4、7、8、11、14、18、19、20、21、22、23"/>
</p:tagLst>
</file>

<file path=ppt/tags/tag20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ID" val="custom20203914_7*e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Part 1"/>
  <p:tag name="KSO_WM_UNIT_NOCLEAR" val="0"/>
  <p:tag name="KSO_WM_UNIT_VALUE" val="6"/>
  <p:tag name="KSO_WM_UNIT_TYPE" val="e"/>
  <p:tag name="KSO_WM_UNIT_INDEX" val="1"/>
</p:tagLst>
</file>

<file path=ppt/tags/tag205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7*a*1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SLIDE_ID" val="custom20203914_7"/>
  <p:tag name="KSO_WM_TEMPLATE_SUBCATEGORY" val="0"/>
  <p:tag name="KSO_WM_TEMPLATE_MASTER_TYPE" val="1"/>
  <p:tag name="KSO_WM_TEMPLATE_COLOR_TYPE" val="1"/>
  <p:tag name="KSO_WM_SLIDE_ITEM_CNT" val="0"/>
  <p:tag name="KSO_WM_SLIDE_INDEX" val="7"/>
  <p:tag name="KSO_WM_TAG_VERSION" val="1.0"/>
  <p:tag name="KSO_WM_BEAUTIFY_FLAG" val="#wm#"/>
  <p:tag name="KSO_WM_TEMPLATE_CATEGORY" val="custom"/>
  <p:tag name="KSO_WM_TEMPLATE_INDEX" val="20203914"/>
  <p:tag name="KSO_WM_SLIDE_TYPE" val="sectionTitle"/>
  <p:tag name="KSO_WM_SLIDE_SUBTYPE" val="picTxt"/>
  <p:tag name="KSO_WM_SLIDE_LAYOUT" val="a_e"/>
  <p:tag name="KSO_WM_SLIDE_LAYOUT_CNT" val="1_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custom20203914_15*i*2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custom20203914_15*i*3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custom20203914_15*i*4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custom20203914_15*i*5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custom20203914_15*i*6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custom20203914_15*i*7"/>
  <p:tag name="KSO_WM_TEMPLATE_CATEGORY" val="custom"/>
  <p:tag name="KSO_WM_TEMPLATE_INDEX" val="20203914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custom20203914_15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  <p:tag name="KSO_WM_SLIDE_ID" val="custom20203914_15"/>
  <p:tag name="KSO_WM_TEMPLATE_SUBCATEGORY" val="15"/>
  <p:tag name="KSO_WM_SLIDE_ITEM_CNT" val="0"/>
  <p:tag name="KSO_WM_SLIDE_INDEX" val="15"/>
  <p:tag name="KSO_WM_TAG_VERSION" val="1.0"/>
  <p:tag name="KSO_WM_SLIDE_LAYOUT" val="a_f"/>
  <p:tag name="KSO_WM_SLIDE_LAYOUT_CNT" val="1_1"/>
  <p:tag name="KSO_WM_SLIDE_TYPE" val="text"/>
  <p:tag name="KSO_WM_SLIDE_SUBTYPE" val="pureTxt"/>
  <p:tag name="KSO_WM_SLIDE_SIZE" val="923*487"/>
  <p:tag name="KSO_WM_SLIDE_POSITION" val="0*2"/>
  <p:tag name="KSO_WM_TEMPLATE_MASTER_TYPE" val="1"/>
  <p:tag name="KSO_WM_TEMPLATE_COLOR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12*i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1"/>
  <p:tag name="KSO_WM_UNIT_USESOURCEFORMAT_APPLY" val="1"/>
</p:tagLst>
</file>

<file path=ppt/tags/tag216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i*1_1"/>
  <p:tag name="KSO_WM_UNIT_LAYERLEVEL" val="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i"/>
  <p:tag name="KSO_WM_UNIT_INDEX" val="1_1"/>
  <p:tag name="KSO_WM_UNIT_DIAGRAM_MODELTYPE" val="stripeEnum"/>
  <p:tag name="KSO_WM_UNIT_LINE_FORE_SCHEMECOLOR_INDEX" val="5"/>
  <p:tag name="KSO_WM_UNIT_LINE_FILL_TYPE" val="2"/>
  <p:tag name="KSO_WM_UNIT_USESOURCEFORMAT_APPLY" val="1"/>
  <p:tag name="KSO_WM_UNIT_DIAGRAM_SCHEMECOLOR_ID" val="0"/>
</p:tagLst>
</file>

<file path=ppt/tags/tag217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2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1"/>
  <p:tag name="KSO_WM_UNIT_DIAGRAM_MODELTYPE" val="stripeEnum"/>
  <p:tag name="KSO_WM_UNIT_FILL_FORE_SCHEMECOLOR_INDEX" val="6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18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2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2_2"/>
  <p:tag name="KSO_WM_UNIT_DIAGRAM_MODELTYPE" val="stripeEnum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19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f*1_2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2_1"/>
  <p:tag name="KSO_WM_UNIT_PRESET_TEXT" val="单击此处添加文本具体内容，简明扼要的阐述您的观点。"/>
  <p:tag name="KSO_WM_UNIT_DIAGRAM_MODELTYPE" val="stripeEnum"/>
  <p:tag name="KSO_WM_UNIT_TEXT_FILL_FORE_SCHEMECOLOR_INDEX" val="6"/>
  <p:tag name="KSO_WM_UNIT_TEXT_FILL_TYPE" val="1"/>
  <p:tag name="KSO_WM_UNIT_USESOURCEFORMAT_APPLY" val="1"/>
  <p:tag name="KSO_WM_UNIT_DIAGRAM_SCHEMECOLOR_ID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3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3_1"/>
  <p:tag name="KSO_WM_UNIT_DIAGRAM_MODELTYPE" val="stripeEnum"/>
  <p:tag name="KSO_WM_UNIT_FILL_FORE_SCHEMECOLOR_INDEX" val="7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1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3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3_2"/>
  <p:tag name="KSO_WM_UNIT_DIAGRAM_MODELTYPE" val="stripeEnum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2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f*1_3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3_1"/>
  <p:tag name="KSO_WM_UNIT_PRESET_TEXT" val="单击此处添加文本具体内容，简明扼要的阐述您的观点。"/>
  <p:tag name="KSO_WM_UNIT_DIAGRAM_MODELTYPE" val="stripeEnum"/>
  <p:tag name="KSO_WM_UNIT_TEXT_FILL_FORE_SCHEMECOLOR_INDEX" val="7"/>
  <p:tag name="KSO_WM_UNIT_TEXT_FILL_TYPE" val="1"/>
  <p:tag name="KSO_WM_UNIT_USESOURCEFORMAT_APPLY" val="1"/>
  <p:tag name="KSO_WM_UNIT_DIAGRAM_SCHEMECOLOR_ID" val="0"/>
</p:tagLst>
</file>

<file path=ppt/tags/tag223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4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4_1"/>
  <p:tag name="KSO_WM_UNIT_DIAGRAM_MODELTYPE" val="stripeEnum"/>
  <p:tag name="KSO_WM_UNIT_FILL_FORE_SCHEMECOLOR_INDEX" val="8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4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4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4_2"/>
  <p:tag name="KSO_WM_UNIT_DIAGRAM_MODELTYPE" val="stripeEnum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5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f*1_4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4_1"/>
  <p:tag name="KSO_WM_UNIT_PRESET_TEXT" val="单击此处添加文本具体内容，简明扼要的阐述您的观点。"/>
  <p:tag name="KSO_WM_UNIT_DIAGRAM_MODELTYPE" val="stripeEnum"/>
  <p:tag name="KSO_WM_UNIT_TEXT_FILL_FORE_SCHEMECOLOR_INDEX" val="8"/>
  <p:tag name="KSO_WM_UNIT_TEXT_FILL_TYPE" val="1"/>
  <p:tag name="KSO_WM_UNIT_USESOURCEFORMAT_APPLY" val="1"/>
  <p:tag name="KSO_WM_UNIT_DIAGRAM_SCHEMECOLOR_ID" val="0"/>
</p:tagLst>
</file>

<file path=ppt/tags/tag226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5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5_1"/>
  <p:tag name="KSO_WM_UNIT_DIAGRAM_MODELTYPE" val="stripeEnum"/>
  <p:tag name="KSO_WM_UNIT_FILL_FORE_SCHEMECOLOR_INDEX" val="9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27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5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5_2"/>
  <p:tag name="KSO_WM_UNIT_DIAGRAM_MODELTYPE" val="stripeEnum"/>
  <p:tag name="KSO_WM_UNIT_FILL_FORE_SCHEMECOLOR_INDEX" val="9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28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f*1_5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DIAGRAM_GROUP_CODE" val="l1-2"/>
  <p:tag name="KSO_WM_UNIT_TYPE" val="l_h_f"/>
  <p:tag name="KSO_WM_UNIT_INDEX" val="1_5_1"/>
  <p:tag name="KSO_WM_UNIT_PRESET_TEXT" val="单击此处添加文本具体内容，简明扼要的阐述您的观点。"/>
  <p:tag name="KSO_WM_UNIT_VALUE" val="78"/>
  <p:tag name="KSO_WM_UNIT_DIAGRAM_MODELTYPE" val="stripeEnum"/>
  <p:tag name="KSO_WM_UNIT_TEXT_FILL_FORE_SCHEMECOLOR_INDEX" val="9"/>
  <p:tag name="KSO_WM_UNIT_TEXT_FILL_TYPE" val="1"/>
  <p:tag name="KSO_WM_UNIT_USESOURCEFORMAT_APPLY" val="1"/>
  <p:tag name="KSO_WM_UNIT_DIAGRAM_SCHEMECOLOR_ID" val="0"/>
</p:tagLst>
</file>

<file path=ppt/tags/tag229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1_1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1"/>
  <p:tag name="KSO_WM_UNIT_DIAGRAM_MODELTYPE" val="stripeEnum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  <p:tag name="KSO_WM_UNIT_DIAGRAM_SCHEMECOLOR_ID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i*1_1_2"/>
  <p:tag name="KSO_WM_UNIT_LAYERLEVEL" val="1_1_1"/>
  <p:tag name="KSO_WM_BEAUTIFY_FLAG" val="#wm#"/>
  <p:tag name="KSO_WM_TAG_VERSION" val="1.0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TYPE" val="l_h_i"/>
  <p:tag name="KSO_WM_UNIT_INDEX" val="1_1_2"/>
  <p:tag name="KSO_WM_UNIT_DIAGRAM_MODELTYPE" val="stripeEnum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  <p:tag name="KSO_WM_UNIT_DIAGRAM_SCHEMECOLOR_ID" val="0"/>
</p:tagLst>
</file>

<file path=ppt/tags/tag231.xml><?xml version="1.0" encoding="utf-8"?>
<p:tagLst xmlns:p="http://schemas.openxmlformats.org/presentationml/2006/main">
  <p:tag name="KSO_WM_TEMPLATE_CATEGORY" val="custom"/>
  <p:tag name="KSO_WM_TEMPLATE_INDEX" val="20203914"/>
  <p:tag name="KSO_WM_UNIT_ID" val="custom20203914_12*l_h_f*1_1_1"/>
  <p:tag name="KSO_WM_UNIT_LAYERLEVEL" val="1_1_1"/>
  <p:tag name="KSO_WM_UNIT_HIGHLIGHT" val="0"/>
  <p:tag name="KSO_WM_UNIT_COMPATIBLE" val="0"/>
  <p:tag name="KSO_WM_BEAUTIFY_FLAG" val="#wm#"/>
  <p:tag name="KSO_WM_TAG_VERSION" val="1.0"/>
  <p:tag name="KSO_WM_UNIT_DIAGRAM_ISNUMVISUAL" val="0"/>
  <p:tag name="KSO_WM_UNIT_DIAGRAM_ISREFERUNIT" val="0"/>
  <p:tag name="KSO_WM_UNIT_NOCLEAR" val="0"/>
  <p:tag name="KSO_WM_UNIT_VALUE" val="78"/>
  <p:tag name="KSO_WM_DIAGRAM_GROUP_CODE" val="l1-2"/>
  <p:tag name="KSO_WM_UNIT_TYPE" val="l_h_f"/>
  <p:tag name="KSO_WM_UNIT_INDEX" val="1_1_1"/>
  <p:tag name="KSO_WM_UNIT_PRESET_TEXT" val="单击此处添加文本具体内容，简明扼要的阐述您的观点。"/>
  <p:tag name="KSO_WM_UNIT_DIAGRAM_MODELTYPE" val="stripeEnum"/>
  <p:tag name="KSO_WM_UNIT_TEXT_FILL_FORE_SCHEMECOLOR_INDEX" val="5"/>
  <p:tag name="KSO_WM_UNIT_TEXT_FILL_TYPE" val="1"/>
  <p:tag name="KSO_WM_UNIT_USESOURCEFORMAT_APPLY" val="1"/>
  <p:tag name="KSO_WM_UNIT_DIAGRAM_SCHEMECOLOR_ID" val="0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ID" val="custom20203914_12*i*2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233.xml><?xml version="1.0" encoding="utf-8"?>
<p:tagLst xmlns:p="http://schemas.openxmlformats.org/presentationml/2006/main">
  <p:tag name="KSO_WM_UNIT_RELATE_UNITID" val="260*l*1"/>
  <p:tag name="KSO_WM_TEMPLATE_CATEGORY" val="custom"/>
  <p:tag name="KSO_WM_TEMPLATE_INDEX" val="20203914"/>
  <p:tag name="KSO_WM_UNIT_TYPE" val="a"/>
  <p:tag name="KSO_WM_UNIT_INDEX" val="1"/>
  <p:tag name="KSO_WM_UNIT_ID" val="custom20203914_12*a*1"/>
  <p:tag name="KSO_WM_UNIT_LAYERLEVEL" val="1"/>
  <p:tag name="KSO_WM_UNIT_VALUE" val="21"/>
  <p:tag name="KSO_WM_UNIT_ISCONTENTSTITLE" val="0"/>
  <p:tag name="KSO_WM_UNIT_HIGHLIGHT" val="0"/>
  <p:tag name="KSO_WM_UNIT_COMPATIBLE" val="0"/>
  <p:tag name="KSO_WM_BEAUTIFY_FLAG" val="#wm#"/>
  <p:tag name="KSO_WM_TAG_VERSION" val="1.0"/>
  <p:tag name="KSO_WM_UNIT_PRESET_TEXT" val="单击此处添加标题"/>
  <p:tag name="KSO_WM_UNIT_NOCLEAR" val="0"/>
  <p:tag name="KSO_WM_UNIT_DIAGRAM_ISNUMVISUAL" val="0"/>
  <p:tag name="KSO_WM_UNIT_DIAGRAM_ISREFERUNIT" val="0"/>
  <p:tag name="KSO_WM_DIAGRAM_GROUP_CODE" val="l1-2"/>
  <p:tag name="KSO_WM_UNIT_TEXT_FILL_FORE_SCHEMECOLOR_INDEX" val="13"/>
  <p:tag name="KSO_WM_UNIT_TEXT_FILL_TYPE" val="1"/>
  <p:tag name="KSO_WM_UNIT_USESOURCEFORMAT_APPLY" val="1"/>
</p:tagLst>
</file>

<file path=ppt/tags/tag234.xml><?xml version="1.0" encoding="utf-8"?>
<p:tagLst xmlns:p="http://schemas.openxmlformats.org/presentationml/2006/main">
  <p:tag name="KSO_WM_SLIDE_ID" val="custom20203914_12"/>
  <p:tag name="KSO_WM_SLIDE_INDEX" val="12"/>
  <p:tag name="KSO_WM_SLIDE_ITEM_CNT" val="5"/>
  <p:tag name="KSO_WM_SLIDE_LAYOUT" val="a_l"/>
  <p:tag name="KSO_WM_SLIDE_LAYOUT_CNT" val="1_1"/>
  <p:tag name="KSO_WM_SLIDE_TYPE" val="text"/>
  <p:tag name="KSO_WM_BEAUTIFY_FLAG" val="#wm#"/>
  <p:tag name="KSO_WM_SLIDE_POSITION" val="41.5412*130.63"/>
  <p:tag name="KSO_WM_SLIDE_SIZE" val="482.359*344.856"/>
  <p:tag name="KSO_WM_TEMPLATE_CATEGORY" val="custom"/>
  <p:tag name="KSO_WM_TEMPLATE_INDEX" val="20203914"/>
  <p:tag name="KSO_WM_TAG_VERSION" val="1.0"/>
  <p:tag name="KSO_WM_TEMPLATE_SUBCATEGORY" val="0"/>
  <p:tag name="KSO_WM_SLIDE_SUBTYPE" val="diag"/>
  <p:tag name="KSO_WM_DIAGRAM_GROUP_CODE" val="l1-2"/>
  <p:tag name="KSO_WM_SLIDE_DIAGTYPE" val="l"/>
  <p:tag name="KSO_WM_TEMPLATE_MASTER_TYPE" val="1"/>
  <p:tag name="KSO_WM_TEMPLATE_COLOR_TYPE" val="1"/>
</p:tagLst>
</file>

<file path=ppt/tags/tag235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3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1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2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3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4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5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6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7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8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49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BEAUTIFY_FLAG" val="#wm#"/>
  <p:tag name="KSO_WM_TEMPLATE_CATEGORY" val="custom"/>
  <p:tag name="KSO_WM_TEMPLATE_INDEX" val="20203914"/>
</p:tagLst>
</file>

<file path=ppt/tags/tag251.xml><?xml version="1.0" encoding="utf-8"?>
<p:tagLst xmlns:p="http://schemas.openxmlformats.org/presentationml/2006/main">
  <p:tag name="KSO_WM_UNIT_ISCONTENTSTITLE" val="0"/>
  <p:tag name="KSO_WM_UNIT_NOCLEAR" val="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3914_23*a*1"/>
  <p:tag name="KSO_WM_TEMPLATE_CATEGORY" val="custom"/>
  <p:tag name="KSO_WM_TEMPLATE_INDEX" val="20203914"/>
  <p:tag name="KSO_WM_UNIT_LAYERLEVEL" val="1"/>
  <p:tag name="KSO_WM_TAG_VERSION" val="1.0"/>
  <p:tag name="KSO_WM_BEAUTIFY_FLAG" val="#wm#"/>
  <p:tag name="KSO_WM_UNIT_PRESET_TEXT" val="感谢观看"/>
</p:tagLst>
</file>

<file path=ppt/tags/tag252.xml><?xml version="1.0" encoding="utf-8"?>
<p:tagLst xmlns:p="http://schemas.openxmlformats.org/presentationml/2006/main">
  <p:tag name="KSO_WM_SLIDE_ID" val="custom20203914_23"/>
  <p:tag name="KSO_WM_TEMPLATE_SUBCATEGORY" val="0"/>
  <p:tag name="KSO_WM_TEMPLATE_MASTER_TYPE" val="1"/>
  <p:tag name="KSO_WM_TEMPLATE_COLOR_TYPE" val="1"/>
  <p:tag name="KSO_WM_SLIDE_ITEM_CNT" val="0"/>
  <p:tag name="KSO_WM_SLIDE_INDEX" val="23"/>
  <p:tag name="KSO_WM_TAG_VERSION" val="1.0"/>
  <p:tag name="KSO_WM_BEAUTIFY_FLAG" val="#wm#"/>
  <p:tag name="KSO_WM_TEMPLATE_CATEGORY" val="custom"/>
  <p:tag name="KSO_WM_TEMPLATE_INDEX" val="20203914"/>
  <p:tag name="KSO_WM_SLIDE_TYPE" val="endPage"/>
  <p:tag name="KSO_WM_SLIDE_SUBTYPE" val="pureTxt"/>
  <p:tag name="KSO_WM_SLIDE_LAYOUT" val="a_b"/>
  <p:tag name="KSO_WM_SLIDE_LAYOUT_CNT" val="1_1"/>
</p:tagLst>
</file>

<file path=ppt/tags/tag253.xml><?xml version="1.0" encoding="utf-8"?>
<p:tagLst xmlns:p="http://schemas.openxmlformats.org/presentationml/2006/main">
  <p:tag name="COMMONDATA" val="eyJoZGlkIjoiNDdmNzU0YzI0ODUyM2NjYTYwNmE4NzVlNjBlNWMyZDcifQ==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  <p:tag name="KSO_WM_SLIDE_BACKGROUND_MASK_FLAG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*i*2"/>
  <p:tag name="KSO_WM_UNIT_LAYERLEVEL" val="1"/>
  <p:tag name="KSO_WM_TAG_VERSION" val="1.0"/>
  <p:tag name="KSO_WM_BEAUTIFY_FLAG" val="#wm#"/>
  <p:tag name="KSO_WM_SLIDE_BACKGROUND_MASK_FLAG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_1*i*3"/>
  <p:tag name="KSO_WM_UNIT_LAYERLEVEL" val="1"/>
  <p:tag name="KSO_WM_TAG_VERSION" val="1.0"/>
  <p:tag name="KSO_WM_BEAUTIFY_FLAG" val="#wm#"/>
  <p:tag name="KSO_WM_SLIDE_BACKGROUND_MASK_FLAG" val="1"/>
</p:tagLst>
</file>

<file path=ppt/tags/tag6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  <p:tag name="KSO_WM_SLIDE_BK_DARK_LIGHT" val="2"/>
</p:tagLst>
</file>

<file path=ppt/tags/tag7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BEAUTIFY_FLAG" val="#wm#"/>
  <p:tag name="KSO_WM_UNIT_TYPE" val="i"/>
  <p:tag name="KSO_WM_UNIT_INDEX" val="2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BEAUTIFY_FLAG" val="#wm#"/>
  <p:tag name="KSO_WM_UNIT_TYPE" val="i"/>
  <p:tag name="KSO_WM_UNIT_INDEX" val="3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5">
      <a:dk1>
        <a:sysClr val="windowText" lastClr="000000"/>
      </a:dk1>
      <a:lt1>
        <a:sysClr val="window" lastClr="FFFFFF"/>
      </a:lt1>
      <a:dk2>
        <a:srgbClr val="FCF3EE"/>
      </a:dk2>
      <a:lt2>
        <a:srgbClr val="FFFFFF"/>
      </a:lt2>
      <a:accent1>
        <a:srgbClr val="F1A26C"/>
      </a:accent1>
      <a:accent2>
        <a:srgbClr val="D6B284"/>
      </a:accent2>
      <a:accent3>
        <a:srgbClr val="BCC29C"/>
      </a:accent3>
      <a:accent4>
        <a:srgbClr val="A1D1B5"/>
      </a:accent4>
      <a:accent5>
        <a:srgbClr val="87E1CD"/>
      </a:accent5>
      <a:accent6>
        <a:srgbClr val="6CF1E5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577</Words>
  <Application>WPS 演示</Application>
  <PresentationFormat>宽屏</PresentationFormat>
  <Paragraphs>49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5" baseType="lpstr">
      <vt:lpstr>Arial</vt:lpstr>
      <vt:lpstr>宋体</vt:lpstr>
      <vt:lpstr>Wingdings</vt:lpstr>
      <vt:lpstr>Wingdings</vt:lpstr>
      <vt:lpstr>幼圆</vt:lpstr>
      <vt:lpstr>汉仪乐喵体W</vt:lpstr>
      <vt:lpstr>Times New Roman</vt:lpstr>
      <vt:lpstr>仿宋_GB2312</vt:lpstr>
      <vt:lpstr>仿宋</vt:lpstr>
      <vt:lpstr>微软雅黑</vt:lpstr>
      <vt:lpstr>Arial Unicode MS</vt:lpstr>
      <vt:lpstr>Calibri</vt:lpstr>
      <vt:lpstr>Office 主题​​</vt:lpstr>
      <vt:lpstr>1_Office 主题​​</vt:lpstr>
      <vt:lpstr>婴幼儿照护实务</vt:lpstr>
      <vt:lpstr>婴幼儿健康照护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Laurel</cp:lastModifiedBy>
  <cp:revision>182</cp:revision>
  <dcterms:created xsi:type="dcterms:W3CDTF">2019-06-19T02:08:00Z</dcterms:created>
  <dcterms:modified xsi:type="dcterms:W3CDTF">2023-10-31T02:59:13Z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36ABFFC3BF0A4FB0BF046AC44F647538_11</vt:lpwstr>
  </property>
</Properties>
</file>