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84" r:id="rId5"/>
    <p:sldId id="290" r:id="rId6"/>
    <p:sldId id="266" r:id="rId7"/>
    <p:sldId id="327" r:id="rId8"/>
    <p:sldId id="328" r:id="rId9"/>
    <p:sldId id="291" r:id="rId10"/>
    <p:sldId id="347" r:id="rId11"/>
    <p:sldId id="348" r:id="rId12"/>
    <p:sldId id="349" r:id="rId13"/>
    <p:sldId id="350" r:id="rId14"/>
    <p:sldId id="326" r:id="rId15"/>
    <p:sldId id="325" r:id="rId16"/>
    <p:sldId id="292" r:id="rId17"/>
    <p:sldId id="293" r:id="rId18"/>
    <p:sldId id="352" r:id="rId19"/>
    <p:sldId id="353" r:id="rId20"/>
    <p:sldId id="354" r:id="rId21"/>
    <p:sldId id="355" r:id="rId22"/>
    <p:sldId id="357" r:id="rId23"/>
    <p:sldId id="356" r:id="rId24"/>
    <p:sldId id="280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7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0" Type="http://schemas.openxmlformats.org/officeDocument/2006/relationships/tags" Target="tags/tag333.xml"/><Relationship Id="rId3" Type="http://schemas.openxmlformats.org/officeDocument/2006/relationships/slideMaster" Target="slideMasters/slideMaster2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../media/image1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2.png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image" Target="../media/image2.png"/><Relationship Id="rId2" Type="http://schemas.openxmlformats.org/officeDocument/2006/relationships/tags" Target="../tags/tag93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3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2.png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2.png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1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image" Target="../media/image2.png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image" Target="../media/image2.png"/><Relationship Id="rId5" Type="http://schemas.openxmlformats.org/officeDocument/2006/relationships/tags" Target="../tags/tag146.xml"/><Relationship Id="rId4" Type="http://schemas.openxmlformats.org/officeDocument/2006/relationships/image" Target="../media/image4.pn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image" Target="../media/image2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image" Target="../media/image2.png"/><Relationship Id="rId5" Type="http://schemas.openxmlformats.org/officeDocument/2006/relationships/tags" Target="../tags/tag162.xml"/><Relationship Id="rId4" Type="http://schemas.openxmlformats.org/officeDocument/2006/relationships/image" Target="../media/image4.png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2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../media/image2.png"/><Relationship Id="rId5" Type="http://schemas.openxmlformats.org/officeDocument/2006/relationships/tags" Target="../tags/tag179.xml"/><Relationship Id="rId4" Type="http://schemas.openxmlformats.org/officeDocument/2006/relationships/image" Target="../media/image4.png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image" Target="../media/image6.png"/><Relationship Id="rId5" Type="http://schemas.openxmlformats.org/officeDocument/2006/relationships/tags" Target="../tags/tag190.xml"/><Relationship Id="rId4" Type="http://schemas.openxmlformats.org/officeDocument/2006/relationships/image" Target="../media/image5.png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 rot="5400000">
            <a:off x="8902065" y="138303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6371771" y="2536465"/>
            <a:ext cx="5052584" cy="9509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spc="600" baseline="0"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6697027" y="3728979"/>
            <a:ext cx="4486276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6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6697027" y="5050431"/>
            <a:ext cx="2147888" cy="347889"/>
          </a:xfrm>
        </p:spPr>
        <p:txBody>
          <a:bodyPr lIns="90000" tIns="46800" rIns="90000" bIns="46800" anchor="ctr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9253486" y="5042607"/>
            <a:ext cx="2170869" cy="363538"/>
          </a:xfrm>
        </p:spPr>
        <p:txBody>
          <a:bodyPr lIns="90000" tIns="46800" rIns="90000" bIns="46800" anchor="ctr" anchorCtr="0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 rot="5400000">
            <a:off x="8902065" y="150495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97027" y="3862404"/>
            <a:ext cx="4486276" cy="1014395"/>
          </a:xfrm>
        </p:spPr>
        <p:txBody>
          <a:bodyPr lIns="90000" tIns="46800" rIns="90000" bIns="0" anchor="t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786765" y="7620"/>
            <a:ext cx="2329815" cy="68707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1027430" y="7620"/>
            <a:ext cx="2329815" cy="68707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276350" y="-6350"/>
            <a:ext cx="2329815" cy="6870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559685" y="4887595"/>
            <a:ext cx="2319020" cy="2319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 rot="5400000">
            <a:off x="8902065" y="138303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97027" y="2601296"/>
            <a:ext cx="4486276" cy="90390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6697027" y="3733599"/>
            <a:ext cx="4486276" cy="1120457"/>
          </a:xfrm>
        </p:spPr>
        <p:txBody>
          <a:bodyPr lIns="90000" rIns="90000" bIns="46800"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r>
              <a:rPr lang="en-US" altLang="zh-CN" dirty="0"/>
              <a:t>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67670" y="-222250"/>
            <a:ext cx="1770380" cy="1770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47015" y="54559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7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47015" y="54559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9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154305" y="-210185"/>
            <a:ext cx="1770380" cy="1770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908030" y="-2101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63555" y="-838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139065" y="5360035"/>
            <a:ext cx="1770380" cy="1770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930255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294495" y="-222250"/>
            <a:ext cx="3135630" cy="3135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85775" y="4390390"/>
            <a:ext cx="2880995" cy="28809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201.xml"/><Relationship Id="rId24" Type="http://schemas.openxmlformats.org/officeDocument/2006/relationships/tags" Target="../tags/tag200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81.xml"/><Relationship Id="rId2" Type="http://schemas.openxmlformats.org/officeDocument/2006/relationships/image" Target="../media/image11.png"/><Relationship Id="rId1" Type="http://schemas.openxmlformats.org/officeDocument/2006/relationships/tags" Target="../tags/tag28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2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3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4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86.xml"/><Relationship Id="rId2" Type="http://schemas.openxmlformats.org/officeDocument/2006/relationships/tags" Target="../tags/tag285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87.xml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88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297.xml"/><Relationship Id="rId8" Type="http://schemas.openxmlformats.org/officeDocument/2006/relationships/tags" Target="../tags/tag296.xml"/><Relationship Id="rId7" Type="http://schemas.openxmlformats.org/officeDocument/2006/relationships/tags" Target="../tags/tag295.xml"/><Relationship Id="rId6" Type="http://schemas.openxmlformats.org/officeDocument/2006/relationships/tags" Target="../tags/tag294.xml"/><Relationship Id="rId5" Type="http://schemas.openxmlformats.org/officeDocument/2006/relationships/tags" Target="../tags/tag293.xml"/><Relationship Id="rId4" Type="http://schemas.openxmlformats.org/officeDocument/2006/relationships/tags" Target="../tags/tag292.xml"/><Relationship Id="rId3" Type="http://schemas.openxmlformats.org/officeDocument/2006/relationships/tags" Target="../tags/tag291.xml"/><Relationship Id="rId2" Type="http://schemas.openxmlformats.org/officeDocument/2006/relationships/tags" Target="../tags/tag290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8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306.xml"/><Relationship Id="rId8" Type="http://schemas.openxmlformats.org/officeDocument/2006/relationships/tags" Target="../tags/tag305.xml"/><Relationship Id="rId7" Type="http://schemas.openxmlformats.org/officeDocument/2006/relationships/tags" Target="../tags/tag304.xml"/><Relationship Id="rId6" Type="http://schemas.openxmlformats.org/officeDocument/2006/relationships/tags" Target="../tags/tag303.xml"/><Relationship Id="rId5" Type="http://schemas.openxmlformats.org/officeDocument/2006/relationships/tags" Target="../tags/tag302.xml"/><Relationship Id="rId4" Type="http://schemas.openxmlformats.org/officeDocument/2006/relationships/tags" Target="../tags/tag301.xml"/><Relationship Id="rId3" Type="http://schemas.openxmlformats.org/officeDocument/2006/relationships/tags" Target="../tags/tag300.xml"/><Relationship Id="rId2" Type="http://schemas.openxmlformats.org/officeDocument/2006/relationships/tags" Target="../tags/tag299.xml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298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14.xml"/><Relationship Id="rId7" Type="http://schemas.openxmlformats.org/officeDocument/2006/relationships/tags" Target="../tags/tag313.xml"/><Relationship Id="rId6" Type="http://schemas.openxmlformats.org/officeDocument/2006/relationships/tags" Target="../tags/tag312.xml"/><Relationship Id="rId5" Type="http://schemas.openxmlformats.org/officeDocument/2006/relationships/tags" Target="../tags/tag311.xml"/><Relationship Id="rId4" Type="http://schemas.openxmlformats.org/officeDocument/2006/relationships/tags" Target="../tags/tag310.xml"/><Relationship Id="rId3" Type="http://schemas.openxmlformats.org/officeDocument/2006/relationships/tags" Target="../tags/tag309.xml"/><Relationship Id="rId2" Type="http://schemas.openxmlformats.org/officeDocument/2006/relationships/tags" Target="../tags/tag308.xml"/><Relationship Id="rId1" Type="http://schemas.openxmlformats.org/officeDocument/2006/relationships/tags" Target="../tags/tag307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" Type="http://schemas.openxmlformats.org/officeDocument/2006/relationships/tags" Target="../tags/tag31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330.xml"/><Relationship Id="rId7" Type="http://schemas.openxmlformats.org/officeDocument/2006/relationships/tags" Target="../tags/tag329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32.xml"/><Relationship Id="rId1" Type="http://schemas.openxmlformats.org/officeDocument/2006/relationships/tags" Target="../tags/tag33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image" Target="../media/image7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27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0" Type="http://schemas.openxmlformats.org/officeDocument/2006/relationships/slideLayout" Target="../slideLayouts/slideLayout18.xml"/><Relationship Id="rId5" Type="http://schemas.openxmlformats.org/officeDocument/2006/relationships/tags" Target="../tags/tag235.xml"/><Relationship Id="rId49" Type="http://schemas.openxmlformats.org/officeDocument/2006/relationships/tags" Target="../tags/tag279.xml"/><Relationship Id="rId48" Type="http://schemas.openxmlformats.org/officeDocument/2006/relationships/tags" Target="../tags/tag278.xml"/><Relationship Id="rId47" Type="http://schemas.openxmlformats.org/officeDocument/2006/relationships/tags" Target="../tags/tag277.xml"/><Relationship Id="rId46" Type="http://schemas.openxmlformats.org/officeDocument/2006/relationships/tags" Target="../tags/tag276.xml"/><Relationship Id="rId45" Type="http://schemas.openxmlformats.org/officeDocument/2006/relationships/tags" Target="../tags/tag275.xml"/><Relationship Id="rId44" Type="http://schemas.openxmlformats.org/officeDocument/2006/relationships/tags" Target="../tags/tag274.xml"/><Relationship Id="rId43" Type="http://schemas.openxmlformats.org/officeDocument/2006/relationships/tags" Target="../tags/tag273.xml"/><Relationship Id="rId42" Type="http://schemas.openxmlformats.org/officeDocument/2006/relationships/tags" Target="../tags/tag272.xml"/><Relationship Id="rId41" Type="http://schemas.openxmlformats.org/officeDocument/2006/relationships/tags" Target="../tags/tag271.xml"/><Relationship Id="rId40" Type="http://schemas.openxmlformats.org/officeDocument/2006/relationships/tags" Target="../tags/tag270.xml"/><Relationship Id="rId4" Type="http://schemas.openxmlformats.org/officeDocument/2006/relationships/tags" Target="../tags/tag234.xml"/><Relationship Id="rId39" Type="http://schemas.openxmlformats.org/officeDocument/2006/relationships/tags" Target="../tags/tag269.xml"/><Relationship Id="rId38" Type="http://schemas.openxmlformats.org/officeDocument/2006/relationships/tags" Target="../tags/tag268.xml"/><Relationship Id="rId37" Type="http://schemas.openxmlformats.org/officeDocument/2006/relationships/tags" Target="../tags/tag267.xml"/><Relationship Id="rId36" Type="http://schemas.openxmlformats.org/officeDocument/2006/relationships/tags" Target="../tags/tag266.xml"/><Relationship Id="rId35" Type="http://schemas.openxmlformats.org/officeDocument/2006/relationships/tags" Target="../tags/tag265.xml"/><Relationship Id="rId34" Type="http://schemas.openxmlformats.org/officeDocument/2006/relationships/tags" Target="../tags/tag264.xml"/><Relationship Id="rId33" Type="http://schemas.openxmlformats.org/officeDocument/2006/relationships/tags" Target="../tags/tag263.xml"/><Relationship Id="rId32" Type="http://schemas.openxmlformats.org/officeDocument/2006/relationships/tags" Target="../tags/tag262.xml"/><Relationship Id="rId31" Type="http://schemas.openxmlformats.org/officeDocument/2006/relationships/tags" Target="../tags/tag261.xml"/><Relationship Id="rId30" Type="http://schemas.openxmlformats.org/officeDocument/2006/relationships/tags" Target="../tags/tag260.xml"/><Relationship Id="rId3" Type="http://schemas.openxmlformats.org/officeDocument/2006/relationships/tags" Target="../tags/tag233.xml"/><Relationship Id="rId29" Type="http://schemas.openxmlformats.org/officeDocument/2006/relationships/tags" Target="../tags/tag259.xml"/><Relationship Id="rId28" Type="http://schemas.openxmlformats.org/officeDocument/2006/relationships/tags" Target="../tags/tag258.xml"/><Relationship Id="rId27" Type="http://schemas.openxmlformats.org/officeDocument/2006/relationships/tags" Target="../tags/tag257.xml"/><Relationship Id="rId26" Type="http://schemas.openxmlformats.org/officeDocument/2006/relationships/tags" Target="../tags/tag256.xml"/><Relationship Id="rId25" Type="http://schemas.openxmlformats.org/officeDocument/2006/relationships/tags" Target="../tags/tag255.xml"/><Relationship Id="rId24" Type="http://schemas.openxmlformats.org/officeDocument/2006/relationships/tags" Target="../tags/tag254.xml"/><Relationship Id="rId23" Type="http://schemas.openxmlformats.org/officeDocument/2006/relationships/tags" Target="../tags/tag253.xml"/><Relationship Id="rId22" Type="http://schemas.openxmlformats.org/officeDocument/2006/relationships/tags" Target="../tags/tag252.xml"/><Relationship Id="rId21" Type="http://schemas.openxmlformats.org/officeDocument/2006/relationships/tags" Target="../tags/tag251.xml"/><Relationship Id="rId20" Type="http://schemas.openxmlformats.org/officeDocument/2006/relationships/tags" Target="../tags/tag250.xml"/><Relationship Id="rId2" Type="http://schemas.openxmlformats.org/officeDocument/2006/relationships/tags" Target="../tags/tag232.xml"/><Relationship Id="rId19" Type="http://schemas.openxmlformats.org/officeDocument/2006/relationships/tags" Target="../tags/tag249.xml"/><Relationship Id="rId18" Type="http://schemas.openxmlformats.org/officeDocument/2006/relationships/tags" Target="../tags/tag248.xml"/><Relationship Id="rId17" Type="http://schemas.openxmlformats.org/officeDocument/2006/relationships/tags" Target="../tags/tag247.xml"/><Relationship Id="rId16" Type="http://schemas.openxmlformats.org/officeDocument/2006/relationships/tags" Target="../tags/tag246.xml"/><Relationship Id="rId15" Type="http://schemas.openxmlformats.org/officeDocument/2006/relationships/tags" Target="../tags/tag245.xml"/><Relationship Id="rId14" Type="http://schemas.openxmlformats.org/officeDocument/2006/relationships/tags" Target="../tags/tag244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婴幼儿照护</a:t>
            </a:r>
            <a:r>
              <a:rPr lang="zh-CN" altLang="en-US" dirty="0"/>
              <a:t>实务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3034665" y="412750"/>
            <a:ext cx="7406640" cy="1407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100" b="1">
                <a:solidFill>
                  <a:srgbClr val="0070BC"/>
                </a:solidFill>
                <a:ea typeface="黑体" panose="02010609060101010101" charset="-122"/>
              </a:rPr>
              <a:t>表</a:t>
            </a:r>
            <a:r>
              <a:rPr lang="en-US" sz="2100" b="1">
                <a:solidFill>
                  <a:srgbClr val="0070BC"/>
                </a:solidFill>
                <a:latin typeface="黑体" panose="02010609060101010101" charset="-122"/>
              </a:rPr>
              <a:t>1</a:t>
            </a:r>
            <a:r>
              <a:rPr lang="en-US" sz="2100" b="0">
                <a:solidFill>
                  <a:srgbClr val="0070BC"/>
                </a:solidFill>
                <a:latin typeface="黑体" panose="02010609060101010101" charset="-122"/>
              </a:rPr>
              <a:t> </a:t>
            </a:r>
            <a:r>
              <a:rPr lang="zh-CN" sz="2100" b="1">
                <a:solidFill>
                  <a:srgbClr val="0070BC"/>
                </a:solidFill>
                <a:ea typeface="黑体" panose="02010609060101010101" charset="-122"/>
              </a:rPr>
              <a:t>××班试读选班表</a:t>
            </a:r>
            <a:r>
              <a:rPr lang="zh-CN" b="0">
                <a:ea typeface="黑体" panose="02010609060101010101" charset="-122"/>
              </a:rPr>
              <a:t>婴幼儿姓名：</a:t>
            </a:r>
            <a:r>
              <a:rPr lang="en-US" b="0">
                <a:latin typeface="黑体" panose="02010609060101010101" charset="-122"/>
              </a:rPr>
              <a:t> </a:t>
            </a:r>
            <a:r>
              <a:rPr lang="zh-CN" b="0" u="sng">
                <a:ea typeface="黑体" panose="02010609060101010101" charset="-122"/>
              </a:rPr>
              <a:t>星宝</a:t>
            </a:r>
            <a:r>
              <a:rPr lang="en-US" b="0" u="sng">
                <a:latin typeface="黑体" panose="02010609060101010101" charset="-122"/>
              </a:rPr>
              <a:t> </a:t>
            </a:r>
            <a:r>
              <a:rPr lang="en-US" b="0">
                <a:latin typeface="黑体" panose="02010609060101010101" charset="-122"/>
              </a:rPr>
              <a:t>   </a:t>
            </a:r>
            <a:r>
              <a:rPr lang="zh-CN" b="0">
                <a:ea typeface="黑体" panose="02010609060101010101" charset="-122"/>
              </a:rPr>
              <a:t>婴幼儿月龄：</a:t>
            </a:r>
            <a:r>
              <a:rPr lang="en-US" b="0">
                <a:latin typeface="黑体" panose="02010609060101010101" charset="-122"/>
              </a:rPr>
              <a:t> </a:t>
            </a:r>
            <a:r>
              <a:rPr lang="zh-CN" b="0" u="sng">
                <a:ea typeface="黑体" panose="02010609060101010101" charset="-122"/>
              </a:rPr>
              <a:t>13个月</a:t>
            </a:r>
            <a:r>
              <a:rPr lang="zh-CN" b="0">
                <a:ea typeface="黑体" panose="02010609060101010101" charset="-122"/>
              </a:rPr>
              <a:t>第2周(5月25日</a:t>
            </a:r>
            <a:r>
              <a:rPr lang="en-US" b="0">
                <a:latin typeface="黑体" panose="02010609060101010101" charset="-122"/>
              </a:rPr>
              <a:t> </a:t>
            </a:r>
            <a:r>
              <a:rPr lang="zh-CN" b="0">
                <a:ea typeface="黑体" panose="02010609060101010101" charset="-122"/>
              </a:rPr>
              <a:t>一</a:t>
            </a:r>
            <a:r>
              <a:rPr lang="en-US" b="0">
                <a:latin typeface="黑体" panose="02010609060101010101" charset="-122"/>
              </a:rPr>
              <a:t> </a:t>
            </a:r>
            <a:r>
              <a:rPr lang="zh-CN" b="0">
                <a:ea typeface="黑体" panose="02010609060101010101" charset="-122"/>
              </a:rPr>
              <a:t>5月29日)</a:t>
            </a:r>
            <a:endParaRPr lang="zh-CN" altLang="en-US" b="0">
              <a:ea typeface="黑体" panose="0201060906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13585" y="1887855"/>
            <a:ext cx="7418705" cy="43999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7380" y="1250315"/>
            <a:ext cx="8646160" cy="402145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6465" y="1195705"/>
            <a:ext cx="10951845" cy="49250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145" y="1318895"/>
            <a:ext cx="10815320" cy="46208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77870" y="1071880"/>
            <a:ext cx="6849110" cy="543306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288915" y="579755"/>
            <a:ext cx="882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0070C0"/>
                </a:solidFill>
              </a:rPr>
              <a:t>新生试读选课</a:t>
            </a:r>
            <a:r>
              <a:rPr lang="zh-CN" altLang="en-US" sz="2000" b="1">
                <a:solidFill>
                  <a:srgbClr val="0070C0"/>
                </a:solidFill>
              </a:rPr>
              <a:t>表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817370"/>
            <a:ext cx="10383520" cy="34918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883285" y="1664335"/>
            <a:ext cx="10091420" cy="448691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>
              <a:lnSpc>
                <a:spcPct val="150000"/>
              </a:lnSpc>
            </a:pPr>
            <a:r>
              <a:rPr lang="en-US" altLang="zh-CN" sz="2400" b="1">
                <a:solidFill>
                  <a:srgbClr val="002060"/>
                </a:solidFill>
                <a:ea typeface="宋体" panose="02010600030101010101" pitchFamily="2" charset="-122"/>
              </a:rPr>
              <a:t>    </a:t>
            </a:r>
            <a:r>
              <a:rPr lang="zh-CN" sz="2400" b="1">
                <a:solidFill>
                  <a:srgbClr val="002060"/>
                </a:solidFill>
                <a:ea typeface="宋体" panose="02010600030101010101" pitchFamily="2" charset="-122"/>
              </a:rPr>
              <a:t>家园共育的互动途径有很多，无论采用什么样的途径，最终要确保其互动的有效</a:t>
            </a:r>
            <a:r>
              <a:rPr lang="en-US" sz="2400" b="1">
                <a:solidFill>
                  <a:srgbClr val="002060"/>
                </a:solidFill>
                <a:latin typeface="宋体" panose="02010600030101010101" pitchFamily="2" charset="-122"/>
              </a:rPr>
              <a:t> </a:t>
            </a:r>
            <a:r>
              <a:rPr lang="zh-CN" sz="2400" b="1">
                <a:solidFill>
                  <a:srgbClr val="002060"/>
                </a:solidFill>
                <a:ea typeface="宋体" panose="02010600030101010101" pitchFamily="2" charset="-122"/>
              </a:rPr>
              <a:t>性和适宜性。总体上，托育园和家庭的互动途径主要有家访、预约交流、圈谈、家长</a:t>
            </a:r>
            <a:r>
              <a:rPr lang="en-US" sz="2400" b="1">
                <a:solidFill>
                  <a:srgbClr val="002060"/>
                </a:solidFill>
                <a:latin typeface="宋体" panose="02010600030101010101" pitchFamily="2" charset="-122"/>
              </a:rPr>
              <a:t> </a:t>
            </a:r>
            <a:r>
              <a:rPr lang="zh-CN" sz="2400" b="1">
                <a:solidFill>
                  <a:srgbClr val="002060"/>
                </a:solidFill>
                <a:ea typeface="宋体" panose="02010600030101010101" pitchFamily="2" charset="-122"/>
              </a:rPr>
              <a:t>开放日和家长志愿者等。家园互动的目的是使托育园和家庭有机地结合起来，使双方</a:t>
            </a:r>
            <a:r>
              <a:rPr lang="en-US" sz="2400" b="1">
                <a:solidFill>
                  <a:srgbClr val="002060"/>
                </a:solidFill>
                <a:latin typeface="宋体" panose="02010600030101010101" pitchFamily="2" charset="-122"/>
              </a:rPr>
              <a:t> </a:t>
            </a:r>
            <a:r>
              <a:rPr lang="zh-CN" sz="2400" b="1">
                <a:solidFill>
                  <a:srgbClr val="002060"/>
                </a:solidFill>
                <a:ea typeface="宋体" panose="02010600030101010101" pitchFamily="2" charset="-122"/>
              </a:rPr>
              <a:t>能够密切地配合，最终促进婴幼儿更好地发展。</a:t>
            </a:r>
            <a:endParaRPr lang="zh-CN" altLang="en-US" sz="2400" b="1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8" name="组合 77" descr="7b0a202020202274657874626f78223a2022220a7d0a"/>
          <p:cNvGrpSpPr/>
          <p:nvPr/>
        </p:nvGrpSpPr>
        <p:grpSpPr>
          <a:xfrm>
            <a:off x="150495" y="96520"/>
            <a:ext cx="11609705" cy="6327775"/>
            <a:chOff x="5370" y="3510"/>
            <a:chExt cx="8461" cy="3780"/>
          </a:xfrm>
        </p:grpSpPr>
        <p:sp>
          <p:nvSpPr>
            <p:cNvPr id="79" name="矩形 78"/>
            <p:cNvSpPr/>
            <p:nvPr>
              <p:custDataLst>
                <p:tags r:id="rId1"/>
              </p:custDataLst>
            </p:nvPr>
          </p:nvSpPr>
          <p:spPr>
            <a:xfrm>
              <a:off x="5720" y="3832"/>
              <a:ext cx="7761" cy="3136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5370" y="3510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>
              <p:custDataLst>
                <p:tags r:id="rId3"/>
              </p:custDataLst>
            </p:nvPr>
          </p:nvCxnSpPr>
          <p:spPr>
            <a:xfrm>
              <a:off x="5596" y="3616"/>
              <a:ext cx="794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 81"/>
            <p:cNvSpPr/>
            <p:nvPr>
              <p:custDataLst>
                <p:tags r:id="rId4"/>
              </p:custDataLst>
            </p:nvPr>
          </p:nvSpPr>
          <p:spPr>
            <a:xfrm>
              <a:off x="6390" y="3616"/>
              <a:ext cx="7275" cy="1372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>
              <p:custDataLst>
                <p:tags r:id="rId5"/>
              </p:custDataLst>
            </p:nvPr>
          </p:nvSpPr>
          <p:spPr>
            <a:xfrm rot="10800000">
              <a:off x="5522" y="5696"/>
              <a:ext cx="7347" cy="1481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>
              <p:custDataLst>
                <p:tags r:id="rId6"/>
              </p:custDataLst>
            </p:nvPr>
          </p:nvCxnSpPr>
          <p:spPr>
            <a:xfrm>
              <a:off x="12914" y="7177"/>
              <a:ext cx="763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>
              <p:custDataLst>
                <p:tags r:id="rId7"/>
              </p:custDataLst>
            </p:nvPr>
          </p:nvSpPr>
          <p:spPr>
            <a:xfrm>
              <a:off x="13604" y="7063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>
              <p:custDataLst>
                <p:tags r:id="rId8"/>
              </p:custDataLst>
            </p:nvPr>
          </p:nvSpPr>
          <p:spPr>
            <a:xfrm>
              <a:off x="6043" y="4075"/>
              <a:ext cx="6550" cy="296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(一)家访</a:t>
              </a:r>
              <a:endParaRPr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20000"/>
                </a:lnSpc>
              </a:pPr>
              <a:r>
                <a:rPr 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       </a:t>
              </a:r>
              <a:r>
                <a:rPr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家访是指托育园教师对婴幼儿家庭进行的上门访问，是教师与家长在其家庭中进行的面对面的沟通。它是家园合作的重要形式之一，具有不可替代的作用。整体上， 家访包括全体家访和个别家访。全体家访一般有新生家访和开学前的家访，个别家访 是在遇到特殊的情况后进行的家访，如当婴幼儿发生意外事故、婴幼儿长期不来托育  园、婴幼儿的家庭发生重大的家庭变故时，或者婴幼儿处在处境特殊的家庭时等情 况。家访的作用是通过家访来了解婴幼儿家庭的具体情况、婴幼儿成长的家庭环境， 以及婴幼儿父母具有的教育观念等，同时能够解决相关的问题。因此，根据家访进行 的情况，家访后需要完成后续工作，即补做家访记录，制订有针对性的育儿方案，开 展家园共育活动，从而达到家园共育的目的和作用。</a:t>
              </a:r>
              <a:endParaRPr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</p:spTree>
    <p:custDataLst>
      <p:tags r:id="rId9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8" name="组合 77" descr="7b0a202020202274657874626f78223a2022220a7d0a"/>
          <p:cNvGrpSpPr/>
          <p:nvPr/>
        </p:nvGrpSpPr>
        <p:grpSpPr>
          <a:xfrm>
            <a:off x="614045" y="498475"/>
            <a:ext cx="10213340" cy="6116320"/>
            <a:chOff x="5370" y="3510"/>
            <a:chExt cx="8461" cy="3780"/>
          </a:xfrm>
        </p:grpSpPr>
        <p:sp>
          <p:nvSpPr>
            <p:cNvPr id="79" name="矩形 78"/>
            <p:cNvSpPr/>
            <p:nvPr>
              <p:custDataLst>
                <p:tags r:id="rId1"/>
              </p:custDataLst>
            </p:nvPr>
          </p:nvSpPr>
          <p:spPr>
            <a:xfrm>
              <a:off x="5720" y="3832"/>
              <a:ext cx="7761" cy="3136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5370" y="3510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>
              <p:custDataLst>
                <p:tags r:id="rId3"/>
              </p:custDataLst>
            </p:nvPr>
          </p:nvCxnSpPr>
          <p:spPr>
            <a:xfrm>
              <a:off x="5596" y="3616"/>
              <a:ext cx="794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 81"/>
            <p:cNvSpPr/>
            <p:nvPr>
              <p:custDataLst>
                <p:tags r:id="rId4"/>
              </p:custDataLst>
            </p:nvPr>
          </p:nvSpPr>
          <p:spPr>
            <a:xfrm>
              <a:off x="6390" y="3616"/>
              <a:ext cx="7275" cy="1372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>
              <p:custDataLst>
                <p:tags r:id="rId5"/>
              </p:custDataLst>
            </p:nvPr>
          </p:nvSpPr>
          <p:spPr>
            <a:xfrm rot="10800000">
              <a:off x="5522" y="5696"/>
              <a:ext cx="7347" cy="1481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>
              <p:custDataLst>
                <p:tags r:id="rId6"/>
              </p:custDataLst>
            </p:nvPr>
          </p:nvCxnSpPr>
          <p:spPr>
            <a:xfrm>
              <a:off x="12914" y="7177"/>
              <a:ext cx="763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>
              <p:custDataLst>
                <p:tags r:id="rId7"/>
              </p:custDataLst>
            </p:nvPr>
          </p:nvSpPr>
          <p:spPr>
            <a:xfrm>
              <a:off x="13604" y="7063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6" name="文本框 85"/>
            <p:cNvSpPr txBox="1"/>
            <p:nvPr>
              <p:custDataLst>
                <p:tags r:id="rId8"/>
              </p:custDataLst>
            </p:nvPr>
          </p:nvSpPr>
          <p:spPr>
            <a:xfrm>
              <a:off x="6258" y="4278"/>
              <a:ext cx="6550" cy="16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50000"/>
                </a:lnSpc>
              </a:pPr>
              <a:r>
                <a:rPr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(二)预约交流</a:t>
              </a:r>
              <a:endParaRPr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  <a:p>
              <a:pPr fontAlgn="auto">
                <a:lnSpc>
                  <a:spcPct val="150000"/>
                </a:lnSpc>
              </a:pPr>
              <a:r>
                <a:rPr lang="en-US"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        </a:t>
              </a:r>
              <a:r>
                <a:rPr sz="2200"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预约交流是指教师可根据近阶段婴幼儿的表现情况决定交流的话题，也可在家长 群中征集，选择家长感兴趣的话题进行交流。具体预约交流方案及记录，可参考“家 长预约交流方案”和“家长预约交流记录表”。</a:t>
              </a:r>
              <a:endParaRPr lang="zh-CN" sz="220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endParaRPr>
            </a:p>
          </p:txBody>
        </p:sp>
      </p:grpSp>
    </p:spTree>
    <p:custDataLst>
      <p:tags r:id="rId9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8" name="组合 77" descr="7b0a202020202274657874626f78223a2022220a7d0a"/>
          <p:cNvGrpSpPr/>
          <p:nvPr/>
        </p:nvGrpSpPr>
        <p:grpSpPr>
          <a:xfrm>
            <a:off x="614045" y="498475"/>
            <a:ext cx="10213340" cy="6116320"/>
            <a:chOff x="5370" y="3510"/>
            <a:chExt cx="8461" cy="3780"/>
          </a:xfrm>
        </p:grpSpPr>
        <p:sp>
          <p:nvSpPr>
            <p:cNvPr id="79" name="矩形 78"/>
            <p:cNvSpPr/>
            <p:nvPr>
              <p:custDataLst>
                <p:tags r:id="rId1"/>
              </p:custDataLst>
            </p:nvPr>
          </p:nvSpPr>
          <p:spPr>
            <a:xfrm>
              <a:off x="5720" y="3832"/>
              <a:ext cx="7761" cy="3136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5370" y="3510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>
              <p:custDataLst>
                <p:tags r:id="rId3"/>
              </p:custDataLst>
            </p:nvPr>
          </p:nvCxnSpPr>
          <p:spPr>
            <a:xfrm>
              <a:off x="5596" y="3616"/>
              <a:ext cx="794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 81"/>
            <p:cNvSpPr/>
            <p:nvPr>
              <p:custDataLst>
                <p:tags r:id="rId4"/>
              </p:custDataLst>
            </p:nvPr>
          </p:nvSpPr>
          <p:spPr>
            <a:xfrm>
              <a:off x="6390" y="3616"/>
              <a:ext cx="7275" cy="1372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>
              <p:custDataLst>
                <p:tags r:id="rId5"/>
              </p:custDataLst>
            </p:nvPr>
          </p:nvSpPr>
          <p:spPr>
            <a:xfrm rot="10800000">
              <a:off x="5522" y="5696"/>
              <a:ext cx="7347" cy="1481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>
              <p:custDataLst>
                <p:tags r:id="rId6"/>
              </p:custDataLst>
            </p:nvPr>
          </p:nvCxnSpPr>
          <p:spPr>
            <a:xfrm>
              <a:off x="12914" y="7177"/>
              <a:ext cx="763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>
              <p:custDataLst>
                <p:tags r:id="rId7"/>
              </p:custDataLst>
            </p:nvPr>
          </p:nvSpPr>
          <p:spPr>
            <a:xfrm>
              <a:off x="13604" y="7063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75715" y="1612265"/>
            <a:ext cx="82391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(三)圈谈</a:t>
            </a:r>
            <a:r>
              <a:rPr lang="en-US"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        </a:t>
            </a:r>
            <a:r>
              <a:rPr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圈谈是托育园根据婴幼儿发展过程中的需要，提前确定圈谈的主题，然后通过一  对一约谈或者一对多圈谈的形式进行家园交流。圈谈主题可参看“家长圈谈内容表”。</a:t>
            </a:r>
            <a:endParaRPr sz="2200" b="0">
              <a:latin typeface="汉仪晓波折纸体简" panose="00020600040101010101" charset="-122"/>
              <a:ea typeface="汉仪晓波折纸体简" panose="00020600040101010101" charset="-122"/>
              <a:cs typeface="汉仪晓波折纸体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701790" y="2372360"/>
            <a:ext cx="4384040" cy="1337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rPr>
              <a:t>Part 4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乐喵体W" panose="00020600040101010101" pitchFamily="18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家园</a:t>
            </a:r>
            <a:r>
              <a:rPr lang="zh-CN" altLang="en-US" dirty="0"/>
              <a:t>共育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8" name="组合 77" descr="7b0a202020202274657874626f78223a2022220a7d0a"/>
          <p:cNvGrpSpPr/>
          <p:nvPr/>
        </p:nvGrpSpPr>
        <p:grpSpPr>
          <a:xfrm>
            <a:off x="614045" y="498475"/>
            <a:ext cx="10213340" cy="6116320"/>
            <a:chOff x="5370" y="3510"/>
            <a:chExt cx="8461" cy="3780"/>
          </a:xfrm>
        </p:grpSpPr>
        <p:sp>
          <p:nvSpPr>
            <p:cNvPr id="79" name="矩形 78"/>
            <p:cNvSpPr/>
            <p:nvPr>
              <p:custDataLst>
                <p:tags r:id="rId1"/>
              </p:custDataLst>
            </p:nvPr>
          </p:nvSpPr>
          <p:spPr>
            <a:xfrm>
              <a:off x="5720" y="3832"/>
              <a:ext cx="7761" cy="3136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5370" y="3510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>
              <p:custDataLst>
                <p:tags r:id="rId3"/>
              </p:custDataLst>
            </p:nvPr>
          </p:nvCxnSpPr>
          <p:spPr>
            <a:xfrm>
              <a:off x="5596" y="3616"/>
              <a:ext cx="794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 81"/>
            <p:cNvSpPr/>
            <p:nvPr>
              <p:custDataLst>
                <p:tags r:id="rId4"/>
              </p:custDataLst>
            </p:nvPr>
          </p:nvSpPr>
          <p:spPr>
            <a:xfrm>
              <a:off x="6390" y="3616"/>
              <a:ext cx="7275" cy="1372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>
              <p:custDataLst>
                <p:tags r:id="rId5"/>
              </p:custDataLst>
            </p:nvPr>
          </p:nvSpPr>
          <p:spPr>
            <a:xfrm rot="10800000">
              <a:off x="5522" y="5696"/>
              <a:ext cx="7347" cy="1481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>
              <p:custDataLst>
                <p:tags r:id="rId6"/>
              </p:custDataLst>
            </p:nvPr>
          </p:nvCxnSpPr>
          <p:spPr>
            <a:xfrm>
              <a:off x="12914" y="7177"/>
              <a:ext cx="763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>
              <p:custDataLst>
                <p:tags r:id="rId7"/>
              </p:custDataLst>
            </p:nvPr>
          </p:nvSpPr>
          <p:spPr>
            <a:xfrm>
              <a:off x="13604" y="7063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75715" y="1612265"/>
            <a:ext cx="823912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>
              <a:lnSpc>
                <a:spcPct val="150000"/>
              </a:lnSpc>
              <a:buClrTx/>
              <a:buSzTx/>
              <a:buNone/>
            </a:pPr>
            <a:r>
              <a:rPr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(三)圈谈</a:t>
            </a:r>
            <a:endParaRPr sz="2200" b="0">
              <a:latin typeface="汉仪晓波折纸体简" panose="00020600040101010101" charset="-122"/>
              <a:ea typeface="汉仪晓波折纸体简" panose="00020600040101010101" charset="-122"/>
              <a:cs typeface="汉仪晓波折纸体简" panose="00020600040101010101" charset="-122"/>
            </a:endParaRP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en-US"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        </a:t>
            </a:r>
            <a:r>
              <a:rPr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圈谈是托育园根据婴幼儿发展过程中的需要，提前确定圈谈的主题，然后通过一  对一约谈或者一对多圈谈的形式进行家园交流。圈谈主题可参看“家长圈谈内容表”。</a:t>
            </a:r>
            <a:endParaRPr sz="2200" b="0">
              <a:latin typeface="汉仪晓波折纸体简" panose="00020600040101010101" charset="-122"/>
              <a:ea typeface="汉仪晓波折纸体简" panose="00020600040101010101" charset="-122"/>
              <a:cs typeface="汉仪晓波折纸体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8" name="组合 77" descr="7b0a202020202274657874626f78223a2022220a7d0a"/>
          <p:cNvGrpSpPr/>
          <p:nvPr/>
        </p:nvGrpSpPr>
        <p:grpSpPr>
          <a:xfrm>
            <a:off x="614045" y="498475"/>
            <a:ext cx="10213340" cy="6116320"/>
            <a:chOff x="5370" y="3510"/>
            <a:chExt cx="8461" cy="3780"/>
          </a:xfrm>
        </p:grpSpPr>
        <p:sp>
          <p:nvSpPr>
            <p:cNvPr id="79" name="矩形 78"/>
            <p:cNvSpPr/>
            <p:nvPr>
              <p:custDataLst>
                <p:tags r:id="rId1"/>
              </p:custDataLst>
            </p:nvPr>
          </p:nvSpPr>
          <p:spPr>
            <a:xfrm>
              <a:off x="5720" y="3832"/>
              <a:ext cx="7761" cy="3136"/>
            </a:xfrm>
            <a:prstGeom prst="rect">
              <a:avLst/>
            </a:prstGeom>
            <a:solidFill>
              <a:srgbClr val="F8F8F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>
              <p:custDataLst>
                <p:tags r:id="rId2"/>
              </p:custDataLst>
            </p:nvPr>
          </p:nvSpPr>
          <p:spPr>
            <a:xfrm>
              <a:off x="5370" y="3510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/>
            <p:nvPr>
              <p:custDataLst>
                <p:tags r:id="rId3"/>
              </p:custDataLst>
            </p:nvPr>
          </p:nvCxnSpPr>
          <p:spPr>
            <a:xfrm>
              <a:off x="5596" y="3616"/>
              <a:ext cx="794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  <a:round/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任意多边形 81"/>
            <p:cNvSpPr/>
            <p:nvPr>
              <p:custDataLst>
                <p:tags r:id="rId4"/>
              </p:custDataLst>
            </p:nvPr>
          </p:nvSpPr>
          <p:spPr>
            <a:xfrm>
              <a:off x="6390" y="3616"/>
              <a:ext cx="7275" cy="1372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3" name="任意多边形 82"/>
            <p:cNvSpPr/>
            <p:nvPr>
              <p:custDataLst>
                <p:tags r:id="rId5"/>
              </p:custDataLst>
            </p:nvPr>
          </p:nvSpPr>
          <p:spPr>
            <a:xfrm rot="10800000">
              <a:off x="5522" y="5696"/>
              <a:ext cx="7347" cy="1481"/>
            </a:xfrm>
            <a:custGeom>
              <a:avLst/>
              <a:gdLst>
                <a:gd name="connisteX0" fmla="*/ 0 w 5389880"/>
                <a:gd name="connsiteY0" fmla="*/ 0 h 2423795"/>
                <a:gd name="connisteX1" fmla="*/ 5389880 w 5389880"/>
                <a:gd name="connsiteY1" fmla="*/ 0 h 2423795"/>
                <a:gd name="connisteX2" fmla="*/ 5389880 w 5389880"/>
                <a:gd name="connsiteY2" fmla="*/ 2423795 h 24237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</a:cxnLst>
              <a:rect l="l" t="t" r="r" b="b"/>
              <a:pathLst>
                <a:path w="5389880" h="2423795">
                  <a:moveTo>
                    <a:pt x="0" y="0"/>
                  </a:moveTo>
                  <a:lnTo>
                    <a:pt x="5389880" y="0"/>
                  </a:lnTo>
                  <a:lnTo>
                    <a:pt x="5389880" y="2423795"/>
                  </a:lnTo>
                </a:path>
              </a:pathLst>
            </a:custGeom>
            <a:noFill/>
            <a:ln w="25400">
              <a:solidFill>
                <a:srgbClr val="C0C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cxnSp>
          <p:nvCxnSpPr>
            <p:cNvPr id="84" name="直接连接符 83"/>
            <p:cNvCxnSpPr/>
            <p:nvPr>
              <p:custDataLst>
                <p:tags r:id="rId6"/>
              </p:custDataLst>
            </p:nvPr>
          </p:nvCxnSpPr>
          <p:spPr>
            <a:xfrm>
              <a:off x="12914" y="7177"/>
              <a:ext cx="763" cy="0"/>
            </a:xfrm>
            <a:prstGeom prst="line">
              <a:avLst/>
            </a:prstGeom>
            <a:ln w="25400" cmpd="sng">
              <a:solidFill>
                <a:srgbClr val="C0C0C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>
              <p:custDataLst>
                <p:tags r:id="rId7"/>
              </p:custDataLst>
            </p:nvPr>
          </p:nvSpPr>
          <p:spPr>
            <a:xfrm>
              <a:off x="13604" y="7063"/>
              <a:ext cx="227" cy="227"/>
            </a:xfrm>
            <a:prstGeom prst="ellipse">
              <a:avLst/>
            </a:prstGeom>
            <a:solidFill>
              <a:srgbClr val="C0C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09345" y="865505"/>
            <a:ext cx="912939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  <a:buClrTx/>
              <a:buSzTx/>
              <a:buNone/>
            </a:pPr>
            <a:r>
              <a:rPr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(五)家长志愿者</a:t>
            </a:r>
            <a:endParaRPr sz="2200" b="0">
              <a:latin typeface="汉仪晓波折纸体简" panose="00020600040101010101" charset="-122"/>
              <a:ea typeface="汉仪晓波折纸体简" panose="00020600040101010101" charset="-122"/>
              <a:cs typeface="汉仪晓波折纸体简" panose="00020600040101010101" charset="-122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en-US"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        </a:t>
            </a:r>
            <a:r>
              <a:rPr sz="2200" b="0">
                <a:latin typeface="汉仪晓波折纸体简" panose="00020600040101010101" charset="-122"/>
                <a:ea typeface="汉仪晓波折纸体简" panose="00020600040101010101" charset="-122"/>
                <a:cs typeface="汉仪晓波折纸体简" panose="00020600040101010101" charset="-122"/>
              </a:rPr>
              <a:t>家长志愿者是家长根据自己的职业、兴趣爱好或生活中所擅长的方面，以志愿者 的身份参与到托育园活动中的一种方式。家长志愿者可以为婴幼儿提供某项服务，如 家长帮忙制作游戏面团、缝纫工作服或者裁剪物品；也可以起到辅助或补充托育园教 学活动的作用，如协助教师将婴幼儿带到阅读角，带婴幼儿一起阅读或读绘本给婴幼 儿听；还可以分享自己的专业技能特长，组织婴幼儿进行专题活动，如在植物园工作 的家长可以为婴幼儿介绍关于花卉生长和栽培的课程。</a:t>
            </a:r>
            <a:endParaRPr sz="2200" b="0">
              <a:latin typeface="汉仪晓波折纸体简" panose="00020600040101010101" charset="-122"/>
              <a:ea typeface="汉仪晓波折纸体简" panose="00020600040101010101" charset="-122"/>
              <a:cs typeface="汉仪晓波折纸体简" panose="0002060004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69920" y="1815373"/>
            <a:ext cx="11264880" cy="4415586"/>
          </a:xfrm>
          <a:prstGeom prst="rect">
            <a:avLst/>
          </a:prstGeom>
          <a:noFill/>
          <a:ln>
            <a:solidFill>
              <a:schemeClr val="bg2">
                <a:lumMod val="75000"/>
                <a:alpha val="50000"/>
              </a:schemeClr>
            </a:solidFill>
          </a:ln>
        </p:spPr>
        <p:style>
          <a:lnRef idx="2">
            <a:srgbClr val="00A6CC">
              <a:shade val="50000"/>
            </a:srgbClr>
          </a:lnRef>
          <a:fillRef idx="1">
            <a:srgbClr val="00A6CC"/>
          </a:fillRef>
          <a:effectRef idx="0">
            <a:srgbClr val="00A6CC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"/>
            </p:custDataLst>
          </p:nvPr>
        </p:nvCxnSpPr>
        <p:spPr>
          <a:xfrm>
            <a:off x="1285240" y="576072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rgbClr val="00A6CC"/>
          </a:lnRef>
          <a:fillRef idx="0">
            <a:srgbClr val="00A6CC"/>
          </a:fillRef>
          <a:effectRef idx="0">
            <a:srgbClr val="00A6CC"/>
          </a:effectRef>
          <a:fontRef idx="minor">
            <a:sysClr val="windowText" lastClr="000000"/>
          </a:fontRef>
        </p:style>
      </p:cxnSp>
      <p:cxnSp>
        <p:nvCxnSpPr>
          <p:cNvPr id="26" name="直接连接符 25"/>
          <p:cNvCxnSpPr/>
          <p:nvPr>
            <p:custDataLst>
              <p:tags r:id="rId3"/>
            </p:custDataLst>
          </p:nvPr>
        </p:nvCxnSpPr>
        <p:spPr>
          <a:xfrm>
            <a:off x="1971040" y="5760720"/>
            <a:ext cx="893826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rgbClr val="00A6CC"/>
          </a:lnRef>
          <a:fillRef idx="0">
            <a:srgbClr val="00A6CC"/>
          </a:fillRef>
          <a:effectRef idx="0">
            <a:srgbClr val="00A6CC"/>
          </a:effectRef>
          <a:fontRef idx="minor">
            <a:sysClr val="windowText" lastClr="000000"/>
          </a:fontRef>
        </p:style>
      </p:cxnSp>
      <p:grpSp>
        <p:nvGrpSpPr>
          <p:cNvPr id="38" name="组合 37"/>
          <p:cNvGrpSpPr/>
          <p:nvPr>
            <p:custDataLst>
              <p:tags r:id="rId4"/>
            </p:custDataLst>
          </p:nvPr>
        </p:nvGrpSpPr>
        <p:grpSpPr>
          <a:xfrm>
            <a:off x="11074842" y="2193769"/>
            <a:ext cx="257176" cy="257175"/>
            <a:chOff x="11074842" y="2193769"/>
            <a:chExt cx="257176" cy="257175"/>
          </a:xfrm>
          <a:solidFill>
            <a:schemeClr val="bg2">
              <a:lumMod val="85000"/>
            </a:schemeClr>
          </a:solidFill>
        </p:grpSpPr>
        <p:sp>
          <p:nvSpPr>
            <p:cNvPr id="30" name="矩形 29"/>
            <p:cNvSpPr/>
            <p:nvPr>
              <p:custDataLst>
                <p:tags r:id="rId5"/>
              </p:custDataLst>
            </p:nvPr>
          </p:nvSpPr>
          <p:spPr>
            <a:xfrm>
              <a:off x="11074842" y="2193770"/>
              <a:ext cx="257175" cy="7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00A6CC">
                <a:shade val="50000"/>
              </a:srgbClr>
            </a:lnRef>
            <a:fillRef idx="1">
              <a:srgbClr val="00A6CC"/>
            </a:fillRef>
            <a:effectRef idx="0">
              <a:srgbClr val="00A6CC"/>
            </a:effectRef>
            <a:fontRef idx="minor">
              <a:sysClr val="window" lastClr="FFFFFF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6"/>
              </p:custDataLst>
            </p:nvPr>
          </p:nvSpPr>
          <p:spPr>
            <a:xfrm rot="16200000">
              <a:off x="11166046" y="2284973"/>
              <a:ext cx="257175" cy="7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00A6CC">
                <a:shade val="50000"/>
              </a:srgbClr>
            </a:lnRef>
            <a:fillRef idx="1">
              <a:srgbClr val="00A6CC"/>
            </a:fillRef>
            <a:effectRef idx="0">
              <a:srgbClr val="00A6CC"/>
            </a:effectRef>
            <a:fontRef idx="minor">
              <a:sysClr val="window" lastClr="FFFFFF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0" y="223359"/>
            <a:ext cx="609600" cy="291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92810" y="2268855"/>
            <a:ext cx="10439400" cy="19646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    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家园共育是指托育园和家庭都把自己当成促进婴幼儿发展的主体，双发积极主动地相互了解、相互配合、相互支持，通过托育园与家庭地双下个互动共同促进婴幼儿的身心发展。家园共育，既不是传统意义上的</a:t>
            </a: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“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家长工作</a:t>
            </a: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”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，也不是一方为主和另一方的</a:t>
            </a: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“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配合</a:t>
            </a: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”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，而是两个同样肩负着人生启蒙教育重任的社会组织及其成员之间的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携手。</a:t>
            </a:r>
            <a:endParaRPr lang="zh-CN" altLang="en-US" sz="2400" b="0">
              <a:latin typeface="Times New Roman" panose="02020603050405020304" charset="0"/>
              <a:cs typeface="仿宋_GB2312" charset="0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50660" y="548005"/>
            <a:ext cx="5761990" cy="576199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527572" y="1000792"/>
            <a:ext cx="0" cy="5581745"/>
          </a:xfrm>
          <a:prstGeom prst="line">
            <a:avLst/>
          </a:prstGeom>
          <a:ln>
            <a:solidFill>
              <a:schemeClr val="tx2">
                <a:lumMod val="90000"/>
              </a:scheme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4"/>
            </p:custDataLst>
          </p:nvPr>
        </p:nvSpPr>
        <p:spPr>
          <a:xfrm>
            <a:off x="527573" y="3470571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"/>
            </p:custDataLst>
          </p:nvPr>
        </p:nvSpPr>
        <p:spPr>
          <a:xfrm>
            <a:off x="1207517" y="3820845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6"/>
            </p:custDataLst>
          </p:nvPr>
        </p:nvSpPr>
        <p:spPr>
          <a:xfrm>
            <a:off x="1732280" y="3791574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da-DK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托育园与家庭的合作育儿</a:t>
            </a:r>
            <a:endParaRPr lang="zh-CN" altLang="da-DK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7"/>
            </p:custDataLst>
          </p:nvPr>
        </p:nvSpPr>
        <p:spPr>
          <a:xfrm>
            <a:off x="527573" y="2594528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8"/>
            </p:custDataLst>
          </p:nvPr>
        </p:nvSpPr>
        <p:spPr>
          <a:xfrm>
            <a:off x="1207517" y="2944802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9"/>
            </p:custDataLst>
          </p:nvPr>
        </p:nvSpPr>
        <p:spPr>
          <a:xfrm>
            <a:off x="1732280" y="2915274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托育园与家庭合作关系的建立</a:t>
            </a:r>
            <a:endParaRPr lang="zh-CN" altLang="en-US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0"/>
            </p:custDataLst>
          </p:nvPr>
        </p:nvSpPr>
        <p:spPr>
          <a:xfrm>
            <a:off x="0" y="223359"/>
            <a:ext cx="609600" cy="291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775431" y="30899"/>
            <a:ext cx="5681788" cy="67707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spc="300" dirty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家园</a:t>
            </a:r>
            <a:r>
              <a:rPr lang="zh-CN" altLang="en-US" sz="3600" b="1" spc="300" dirty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共育</a:t>
            </a:r>
            <a:endParaRPr lang="zh-CN" altLang="en-US" sz="3600" b="1" spc="300" dirty="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12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7535" y="1557655"/>
            <a:ext cx="10997565" cy="38322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9695" y="1268095"/>
            <a:ext cx="9688195" cy="456247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669925"/>
            <a:ext cx="8803640" cy="45027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32095" y="5576570"/>
            <a:ext cx="882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0070C0"/>
                </a:solidFill>
              </a:rPr>
              <a:t>新生入园</a:t>
            </a:r>
            <a:r>
              <a:rPr lang="zh-CN" altLang="en-US" sz="2000" b="1">
                <a:solidFill>
                  <a:srgbClr val="0070C0"/>
                </a:solidFill>
              </a:rPr>
              <a:t>流程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12190" y="1214755"/>
            <a:ext cx="9223375" cy="331597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304800">
              <a:lnSpc>
                <a:spcPct val="150000"/>
              </a:lnSpc>
            </a:pPr>
            <a:r>
              <a:rPr lang="en-US" altLang="zh-CN" sz="2400" b="1">
                <a:ea typeface="宋体" panose="02010600030101010101" pitchFamily="2" charset="-122"/>
              </a:rPr>
              <a:t>    </a:t>
            </a:r>
            <a:r>
              <a:rPr lang="zh-CN" sz="2400" b="1">
                <a:ea typeface="宋体" panose="02010600030101010101" pitchFamily="2" charset="-122"/>
              </a:rPr>
              <a:t>婴幼儿离开父母进入托育园，既紧张又兴奋。他们进入了一个陌生的群体和陌</a:t>
            </a:r>
            <a:r>
              <a:rPr lang="en-US" sz="2400" b="1">
                <a:latin typeface="宋体" panose="02010600030101010101" pitchFamily="2" charset="-122"/>
              </a:rPr>
              <a:t> </a:t>
            </a:r>
            <a:r>
              <a:rPr lang="zh-CN" sz="2400" b="1">
                <a:ea typeface="宋体" panose="02010600030101010101" pitchFamily="2" charset="-122"/>
              </a:rPr>
              <a:t>生的环境中，还要和父母分开，独自一人面对陌生的同伴、老师，这对3岁以下的 婴幼儿来说是极具挑战性的。对托育园的教师来说，如果教师能理解婴幼儿在该情 况下出现的分离焦虑和入园适应的过程，并及时给予家长和孩子支持、帮助和鼓励， 就有助于托育机构和家庭建立良好的、相互信任的家园合作关系及师幼关系。如果</a:t>
            </a:r>
            <a:r>
              <a:rPr lang="zh-CN" sz="2400" b="1">
                <a:ea typeface="宋体" panose="02010600030101010101" pitchFamily="2" charset="-122"/>
                <a:sym typeface="+mn-ea"/>
              </a:rPr>
              <a:t>家长在入园前对新生入园的流程有所了解，将有助于形成积极的家园共</a:t>
            </a:r>
            <a:r>
              <a:rPr lang="en-US" sz="2400" b="1">
                <a:latin typeface="宋体" panose="02010600030101010101" pitchFamily="2" charset="-122"/>
                <a:sym typeface="+mn-ea"/>
              </a:rPr>
              <a:t> </a:t>
            </a:r>
            <a:r>
              <a:rPr lang="zh-CN" sz="2400" b="1">
                <a:ea typeface="宋体" panose="02010600030101010101" pitchFamily="2" charset="-122"/>
                <a:sym typeface="+mn-ea"/>
              </a:rPr>
              <a:t>育沟通模式。</a:t>
            </a:r>
            <a:endParaRPr lang="zh-CN" altLang="en-US" sz="2400" b="1">
              <a:ea typeface="宋体" panose="02010600030101010101" pitchFamily="2" charset="-122"/>
            </a:endParaRPr>
          </a:p>
          <a:p>
            <a:pPr indent="304800">
              <a:lnSpc>
                <a:spcPct val="150000"/>
              </a:lnSpc>
            </a:pPr>
            <a:endParaRPr lang="zh-CN" altLang="en-US" sz="2400" b="1"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 descr="7b0a202020202274657874626f78223a2022220a7d0a"/>
          <p:cNvGrpSpPr/>
          <p:nvPr/>
        </p:nvGrpSpPr>
        <p:grpSpPr>
          <a:xfrm>
            <a:off x="1680845" y="1198880"/>
            <a:ext cx="8274685" cy="4119245"/>
            <a:chOff x="5442" y="3730"/>
            <a:chExt cx="8314" cy="3340"/>
          </a:xfrm>
        </p:grpSpPr>
        <p:grpSp>
          <p:nvGrpSpPr>
            <p:cNvPr id="99" name="组合 98"/>
            <p:cNvGrpSpPr/>
            <p:nvPr/>
          </p:nvGrpSpPr>
          <p:grpSpPr>
            <a:xfrm rot="0">
              <a:off x="5442" y="3730"/>
              <a:ext cx="8315" cy="3340"/>
              <a:chOff x="3278196" y="2297134"/>
              <a:chExt cx="5635627" cy="2263798"/>
            </a:xfrm>
            <a:gradFill>
              <a:gsLst>
                <a:gs pos="0">
                  <a:srgbClr val="FDE245"/>
                </a:gs>
                <a:gs pos="100000">
                  <a:srgbClr val="FD1F16"/>
                </a:gs>
              </a:gsLst>
              <a:lin ang="5400000" scaled="0"/>
            </a:gradFill>
          </p:grpSpPr>
          <p:sp>
            <p:nvSpPr>
              <p:cNvPr id="5" name="Freeform 5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8786835" y="3867188"/>
                <a:ext cx="50801" cy="85726"/>
              </a:xfrm>
              <a:custGeom>
                <a:avLst/>
                <a:gdLst>
                  <a:gd name="T0" fmla="*/ 32 w 32"/>
                  <a:gd name="T1" fmla="*/ 0 h 54"/>
                  <a:gd name="T2" fmla="*/ 0 w 32"/>
                  <a:gd name="T3" fmla="*/ 35 h 54"/>
                  <a:gd name="T4" fmla="*/ 0 w 32"/>
                  <a:gd name="T5" fmla="*/ 54 h 54"/>
                  <a:gd name="T6" fmla="*/ 32 w 32"/>
                  <a:gd name="T7" fmla="*/ 19 h 54"/>
                  <a:gd name="T8" fmla="*/ 32 w 3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32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Freeform 6"/>
              <p:cNvSpPr/>
              <p:nvPr>
                <p:custDataLst>
                  <p:tags r:id="rId2"/>
                </p:custDataLst>
              </p:nvPr>
            </p:nvSpPr>
            <p:spPr bwMode="auto">
              <a:xfrm>
                <a:off x="8786835" y="3752886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5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5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" name="Freeform 7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8786835" y="3927513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5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5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Freeform 8"/>
              <p:cNvSpPr/>
              <p:nvPr>
                <p:custDataLst>
                  <p:tags r:id="rId4"/>
                </p:custDataLst>
              </p:nvPr>
            </p:nvSpPr>
            <p:spPr bwMode="auto">
              <a:xfrm>
                <a:off x="8786835" y="3808450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4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9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8786835" y="3983077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4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10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8786835" y="4156115"/>
                <a:ext cx="50801" cy="85726"/>
              </a:xfrm>
              <a:custGeom>
                <a:avLst/>
                <a:gdLst>
                  <a:gd name="T0" fmla="*/ 32 w 32"/>
                  <a:gd name="T1" fmla="*/ 0 h 54"/>
                  <a:gd name="T2" fmla="*/ 0 w 32"/>
                  <a:gd name="T3" fmla="*/ 35 h 54"/>
                  <a:gd name="T4" fmla="*/ 0 w 32"/>
                  <a:gd name="T5" fmla="*/ 54 h 54"/>
                  <a:gd name="T6" fmla="*/ 32 w 32"/>
                  <a:gd name="T7" fmla="*/ 19 h 54"/>
                  <a:gd name="T8" fmla="*/ 32 w 3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32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Freeform 11"/>
              <p:cNvSpPr/>
              <p:nvPr>
                <p:custDataLst>
                  <p:tags r:id="rId7"/>
                </p:custDataLst>
              </p:nvPr>
            </p:nvSpPr>
            <p:spPr bwMode="auto">
              <a:xfrm>
                <a:off x="8786835" y="4102140"/>
                <a:ext cx="50801" cy="80964"/>
              </a:xfrm>
              <a:custGeom>
                <a:avLst/>
                <a:gdLst>
                  <a:gd name="T0" fmla="*/ 32 w 32"/>
                  <a:gd name="T1" fmla="*/ 0 h 51"/>
                  <a:gd name="T2" fmla="*/ 0 w 32"/>
                  <a:gd name="T3" fmla="*/ 34 h 51"/>
                  <a:gd name="T4" fmla="*/ 0 w 32"/>
                  <a:gd name="T5" fmla="*/ 51 h 51"/>
                  <a:gd name="T6" fmla="*/ 32 w 32"/>
                  <a:gd name="T7" fmla="*/ 18 h 51"/>
                  <a:gd name="T8" fmla="*/ 32 w 32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1">
                    <a:moveTo>
                      <a:pt x="32" y="0"/>
                    </a:moveTo>
                    <a:lnTo>
                      <a:pt x="0" y="34"/>
                    </a:lnTo>
                    <a:lnTo>
                      <a:pt x="0" y="51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2"/>
              <p:cNvSpPr/>
              <p:nvPr>
                <p:custDataLst>
                  <p:tags r:id="rId8"/>
                </p:custDataLst>
              </p:nvPr>
            </p:nvSpPr>
            <p:spPr bwMode="auto">
              <a:xfrm>
                <a:off x="8786835" y="4041814"/>
                <a:ext cx="50801" cy="85726"/>
              </a:xfrm>
              <a:custGeom>
                <a:avLst/>
                <a:gdLst>
                  <a:gd name="T0" fmla="*/ 32 w 32"/>
                  <a:gd name="T1" fmla="*/ 0 h 54"/>
                  <a:gd name="T2" fmla="*/ 0 w 32"/>
                  <a:gd name="T3" fmla="*/ 35 h 54"/>
                  <a:gd name="T4" fmla="*/ 0 w 32"/>
                  <a:gd name="T5" fmla="*/ 54 h 54"/>
                  <a:gd name="T6" fmla="*/ 32 w 32"/>
                  <a:gd name="T7" fmla="*/ 19 h 54"/>
                  <a:gd name="T8" fmla="*/ 32 w 3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32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13"/>
              <p:cNvSpPr/>
              <p:nvPr>
                <p:custDataLst>
                  <p:tags r:id="rId9"/>
                </p:custDataLst>
              </p:nvPr>
            </p:nvSpPr>
            <p:spPr bwMode="auto">
              <a:xfrm>
                <a:off x="8786835" y="3378232"/>
                <a:ext cx="50801" cy="80964"/>
              </a:xfrm>
              <a:custGeom>
                <a:avLst/>
                <a:gdLst>
                  <a:gd name="T0" fmla="*/ 32 w 32"/>
                  <a:gd name="T1" fmla="*/ 0 h 51"/>
                  <a:gd name="T2" fmla="*/ 0 w 32"/>
                  <a:gd name="T3" fmla="*/ 35 h 51"/>
                  <a:gd name="T4" fmla="*/ 0 w 32"/>
                  <a:gd name="T5" fmla="*/ 51 h 51"/>
                  <a:gd name="T6" fmla="*/ 32 w 32"/>
                  <a:gd name="T7" fmla="*/ 19 h 51"/>
                  <a:gd name="T8" fmla="*/ 32 w 32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1">
                    <a:moveTo>
                      <a:pt x="32" y="0"/>
                    </a:moveTo>
                    <a:lnTo>
                      <a:pt x="0" y="35"/>
                    </a:lnTo>
                    <a:lnTo>
                      <a:pt x="0" y="51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14"/>
              <p:cNvSpPr/>
              <p:nvPr>
                <p:custDataLst>
                  <p:tags r:id="rId10"/>
                </p:custDataLst>
              </p:nvPr>
            </p:nvSpPr>
            <p:spPr bwMode="auto">
              <a:xfrm>
                <a:off x="8786835" y="3259169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5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5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Freeform 15"/>
              <p:cNvSpPr/>
              <p:nvPr>
                <p:custDataLst>
                  <p:tags r:id="rId11"/>
                </p:custDataLst>
              </p:nvPr>
            </p:nvSpPr>
            <p:spPr bwMode="auto">
              <a:xfrm>
                <a:off x="8786835" y="3433796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4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16"/>
              <p:cNvSpPr/>
              <p:nvPr>
                <p:custDataLst>
                  <p:tags r:id="rId12"/>
                </p:custDataLst>
              </p:nvPr>
            </p:nvSpPr>
            <p:spPr bwMode="auto">
              <a:xfrm>
                <a:off x="8786835" y="3317906"/>
                <a:ext cx="50801" cy="85726"/>
              </a:xfrm>
              <a:custGeom>
                <a:avLst/>
                <a:gdLst>
                  <a:gd name="T0" fmla="*/ 32 w 32"/>
                  <a:gd name="T1" fmla="*/ 0 h 54"/>
                  <a:gd name="T2" fmla="*/ 0 w 32"/>
                  <a:gd name="T3" fmla="*/ 35 h 54"/>
                  <a:gd name="T4" fmla="*/ 0 w 32"/>
                  <a:gd name="T5" fmla="*/ 54 h 54"/>
                  <a:gd name="T6" fmla="*/ 32 w 32"/>
                  <a:gd name="T7" fmla="*/ 19 h 54"/>
                  <a:gd name="T8" fmla="*/ 32 w 3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32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17"/>
              <p:cNvSpPr/>
              <p:nvPr>
                <p:custDataLst>
                  <p:tags r:id="rId13"/>
                </p:custDataLst>
              </p:nvPr>
            </p:nvSpPr>
            <p:spPr bwMode="auto">
              <a:xfrm>
                <a:off x="8786835" y="3492534"/>
                <a:ext cx="50801" cy="85726"/>
              </a:xfrm>
              <a:custGeom>
                <a:avLst/>
                <a:gdLst>
                  <a:gd name="T0" fmla="*/ 32 w 32"/>
                  <a:gd name="T1" fmla="*/ 0 h 54"/>
                  <a:gd name="T2" fmla="*/ 0 w 32"/>
                  <a:gd name="T3" fmla="*/ 35 h 54"/>
                  <a:gd name="T4" fmla="*/ 0 w 32"/>
                  <a:gd name="T5" fmla="*/ 54 h 54"/>
                  <a:gd name="T6" fmla="*/ 32 w 32"/>
                  <a:gd name="T7" fmla="*/ 19 h 54"/>
                  <a:gd name="T8" fmla="*/ 32 w 3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32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8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8786835" y="3667160"/>
                <a:ext cx="50801" cy="85726"/>
              </a:xfrm>
              <a:custGeom>
                <a:avLst/>
                <a:gdLst>
                  <a:gd name="T0" fmla="*/ 32 w 32"/>
                  <a:gd name="T1" fmla="*/ 0 h 54"/>
                  <a:gd name="T2" fmla="*/ 0 w 32"/>
                  <a:gd name="T3" fmla="*/ 35 h 54"/>
                  <a:gd name="T4" fmla="*/ 0 w 32"/>
                  <a:gd name="T5" fmla="*/ 54 h 54"/>
                  <a:gd name="T6" fmla="*/ 32 w 32"/>
                  <a:gd name="T7" fmla="*/ 19 h 54"/>
                  <a:gd name="T8" fmla="*/ 32 w 32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4">
                    <a:moveTo>
                      <a:pt x="32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2" y="1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9"/>
              <p:cNvSpPr/>
              <p:nvPr>
                <p:custDataLst>
                  <p:tags r:id="rId15"/>
                </p:custDataLst>
              </p:nvPr>
            </p:nvSpPr>
            <p:spPr bwMode="auto">
              <a:xfrm>
                <a:off x="8786835" y="3608423"/>
                <a:ext cx="50801" cy="84138"/>
              </a:xfrm>
              <a:custGeom>
                <a:avLst/>
                <a:gdLst>
                  <a:gd name="T0" fmla="*/ 32 w 32"/>
                  <a:gd name="T1" fmla="*/ 0 h 53"/>
                  <a:gd name="T2" fmla="*/ 0 w 32"/>
                  <a:gd name="T3" fmla="*/ 34 h 53"/>
                  <a:gd name="T4" fmla="*/ 0 w 32"/>
                  <a:gd name="T5" fmla="*/ 53 h 53"/>
                  <a:gd name="T6" fmla="*/ 32 w 32"/>
                  <a:gd name="T7" fmla="*/ 18 h 53"/>
                  <a:gd name="T8" fmla="*/ 32 w 32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3">
                    <a:moveTo>
                      <a:pt x="32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20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8786835" y="3552860"/>
                <a:ext cx="50801" cy="80964"/>
              </a:xfrm>
              <a:custGeom>
                <a:avLst/>
                <a:gdLst>
                  <a:gd name="T0" fmla="*/ 32 w 32"/>
                  <a:gd name="T1" fmla="*/ 0 h 51"/>
                  <a:gd name="T2" fmla="*/ 0 w 32"/>
                  <a:gd name="T3" fmla="*/ 35 h 51"/>
                  <a:gd name="T4" fmla="*/ 0 w 32"/>
                  <a:gd name="T5" fmla="*/ 51 h 51"/>
                  <a:gd name="T6" fmla="*/ 32 w 32"/>
                  <a:gd name="T7" fmla="*/ 18 h 51"/>
                  <a:gd name="T8" fmla="*/ 32 w 32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51">
                    <a:moveTo>
                      <a:pt x="32" y="0"/>
                    </a:moveTo>
                    <a:lnTo>
                      <a:pt x="0" y="35"/>
                    </a:lnTo>
                    <a:lnTo>
                      <a:pt x="0" y="51"/>
                    </a:lnTo>
                    <a:lnTo>
                      <a:pt x="32" y="18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" name="Freeform 21"/>
              <p:cNvSpPr/>
              <p:nvPr>
                <p:custDataLst>
                  <p:tags r:id="rId17"/>
                </p:custDataLst>
              </p:nvPr>
            </p:nvSpPr>
            <p:spPr bwMode="auto">
              <a:xfrm>
                <a:off x="3346459" y="3233769"/>
                <a:ext cx="53975" cy="84138"/>
              </a:xfrm>
              <a:custGeom>
                <a:avLst/>
                <a:gdLst>
                  <a:gd name="T0" fmla="*/ 34 w 34"/>
                  <a:gd name="T1" fmla="*/ 0 h 53"/>
                  <a:gd name="T2" fmla="*/ 0 w 34"/>
                  <a:gd name="T3" fmla="*/ 34 h 53"/>
                  <a:gd name="T4" fmla="*/ 0 w 34"/>
                  <a:gd name="T5" fmla="*/ 53 h 53"/>
                  <a:gd name="T6" fmla="*/ 34 w 34"/>
                  <a:gd name="T7" fmla="*/ 18 h 53"/>
                  <a:gd name="T8" fmla="*/ 34 w 3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3">
                    <a:moveTo>
                      <a:pt x="34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22"/>
              <p:cNvSpPr/>
              <p:nvPr>
                <p:custDataLst>
                  <p:tags r:id="rId18"/>
                </p:custDataLst>
              </p:nvPr>
            </p:nvSpPr>
            <p:spPr bwMode="auto">
              <a:xfrm>
                <a:off x="3346459" y="3117880"/>
                <a:ext cx="53975" cy="85726"/>
              </a:xfrm>
              <a:custGeom>
                <a:avLst/>
                <a:gdLst>
                  <a:gd name="T0" fmla="*/ 34 w 34"/>
                  <a:gd name="T1" fmla="*/ 0 h 54"/>
                  <a:gd name="T2" fmla="*/ 0 w 34"/>
                  <a:gd name="T3" fmla="*/ 35 h 54"/>
                  <a:gd name="T4" fmla="*/ 0 w 34"/>
                  <a:gd name="T5" fmla="*/ 54 h 54"/>
                  <a:gd name="T6" fmla="*/ 34 w 34"/>
                  <a:gd name="T7" fmla="*/ 19 h 54"/>
                  <a:gd name="T8" fmla="*/ 34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34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" name="Freeform 23"/>
              <p:cNvSpPr/>
              <p:nvPr>
                <p:custDataLst>
                  <p:tags r:id="rId19"/>
                </p:custDataLst>
              </p:nvPr>
            </p:nvSpPr>
            <p:spPr bwMode="auto">
              <a:xfrm>
                <a:off x="3346459" y="3292506"/>
                <a:ext cx="53975" cy="85726"/>
              </a:xfrm>
              <a:custGeom>
                <a:avLst/>
                <a:gdLst>
                  <a:gd name="T0" fmla="*/ 34 w 34"/>
                  <a:gd name="T1" fmla="*/ 0 h 54"/>
                  <a:gd name="T2" fmla="*/ 0 w 34"/>
                  <a:gd name="T3" fmla="*/ 35 h 54"/>
                  <a:gd name="T4" fmla="*/ 0 w 34"/>
                  <a:gd name="T5" fmla="*/ 54 h 54"/>
                  <a:gd name="T6" fmla="*/ 34 w 34"/>
                  <a:gd name="T7" fmla="*/ 19 h 54"/>
                  <a:gd name="T8" fmla="*/ 34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34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24"/>
              <p:cNvSpPr/>
              <p:nvPr>
                <p:custDataLst>
                  <p:tags r:id="rId20"/>
                </p:custDataLst>
              </p:nvPr>
            </p:nvSpPr>
            <p:spPr bwMode="auto">
              <a:xfrm>
                <a:off x="3346459" y="3178206"/>
                <a:ext cx="53975" cy="80964"/>
              </a:xfrm>
              <a:custGeom>
                <a:avLst/>
                <a:gdLst>
                  <a:gd name="T0" fmla="*/ 34 w 34"/>
                  <a:gd name="T1" fmla="*/ 0 h 51"/>
                  <a:gd name="T2" fmla="*/ 0 w 34"/>
                  <a:gd name="T3" fmla="*/ 32 h 51"/>
                  <a:gd name="T4" fmla="*/ 0 w 34"/>
                  <a:gd name="T5" fmla="*/ 51 h 51"/>
                  <a:gd name="T6" fmla="*/ 34 w 34"/>
                  <a:gd name="T7" fmla="*/ 18 h 51"/>
                  <a:gd name="T8" fmla="*/ 34 w 3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1">
                    <a:moveTo>
                      <a:pt x="34" y="0"/>
                    </a:moveTo>
                    <a:lnTo>
                      <a:pt x="0" y="32"/>
                    </a:lnTo>
                    <a:lnTo>
                      <a:pt x="0" y="51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25"/>
              <p:cNvSpPr/>
              <p:nvPr>
                <p:custDataLst>
                  <p:tags r:id="rId21"/>
                </p:custDataLst>
              </p:nvPr>
            </p:nvSpPr>
            <p:spPr bwMode="auto">
              <a:xfrm>
                <a:off x="3346459" y="3352832"/>
                <a:ext cx="53975" cy="80964"/>
              </a:xfrm>
              <a:custGeom>
                <a:avLst/>
                <a:gdLst>
                  <a:gd name="T0" fmla="*/ 34 w 34"/>
                  <a:gd name="T1" fmla="*/ 0 h 51"/>
                  <a:gd name="T2" fmla="*/ 0 w 34"/>
                  <a:gd name="T3" fmla="*/ 32 h 51"/>
                  <a:gd name="T4" fmla="*/ 0 w 34"/>
                  <a:gd name="T5" fmla="*/ 51 h 51"/>
                  <a:gd name="T6" fmla="*/ 34 w 34"/>
                  <a:gd name="T7" fmla="*/ 18 h 51"/>
                  <a:gd name="T8" fmla="*/ 34 w 3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1">
                    <a:moveTo>
                      <a:pt x="34" y="0"/>
                    </a:moveTo>
                    <a:lnTo>
                      <a:pt x="0" y="32"/>
                    </a:lnTo>
                    <a:lnTo>
                      <a:pt x="0" y="51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26"/>
              <p:cNvSpPr/>
              <p:nvPr>
                <p:custDataLst>
                  <p:tags r:id="rId22"/>
                </p:custDataLst>
              </p:nvPr>
            </p:nvSpPr>
            <p:spPr bwMode="auto">
              <a:xfrm>
                <a:off x="3346459" y="3527459"/>
                <a:ext cx="53975" cy="80964"/>
              </a:xfrm>
              <a:custGeom>
                <a:avLst/>
                <a:gdLst>
                  <a:gd name="T0" fmla="*/ 34 w 34"/>
                  <a:gd name="T1" fmla="*/ 0 h 51"/>
                  <a:gd name="T2" fmla="*/ 0 w 34"/>
                  <a:gd name="T3" fmla="*/ 32 h 51"/>
                  <a:gd name="T4" fmla="*/ 0 w 34"/>
                  <a:gd name="T5" fmla="*/ 51 h 51"/>
                  <a:gd name="T6" fmla="*/ 34 w 34"/>
                  <a:gd name="T7" fmla="*/ 18 h 51"/>
                  <a:gd name="T8" fmla="*/ 34 w 3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1">
                    <a:moveTo>
                      <a:pt x="34" y="0"/>
                    </a:moveTo>
                    <a:lnTo>
                      <a:pt x="0" y="32"/>
                    </a:lnTo>
                    <a:lnTo>
                      <a:pt x="0" y="51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27"/>
              <p:cNvSpPr/>
              <p:nvPr>
                <p:custDataLst>
                  <p:tags r:id="rId23"/>
                </p:custDataLst>
              </p:nvPr>
            </p:nvSpPr>
            <p:spPr bwMode="auto">
              <a:xfrm>
                <a:off x="3346459" y="3467133"/>
                <a:ext cx="53975" cy="85726"/>
              </a:xfrm>
              <a:custGeom>
                <a:avLst/>
                <a:gdLst>
                  <a:gd name="T0" fmla="*/ 34 w 34"/>
                  <a:gd name="T1" fmla="*/ 0 h 54"/>
                  <a:gd name="T2" fmla="*/ 0 w 34"/>
                  <a:gd name="T3" fmla="*/ 35 h 54"/>
                  <a:gd name="T4" fmla="*/ 0 w 34"/>
                  <a:gd name="T5" fmla="*/ 54 h 54"/>
                  <a:gd name="T6" fmla="*/ 34 w 34"/>
                  <a:gd name="T7" fmla="*/ 19 h 54"/>
                  <a:gd name="T8" fmla="*/ 34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34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28"/>
              <p:cNvSpPr/>
              <p:nvPr>
                <p:custDataLst>
                  <p:tags r:id="rId24"/>
                </p:custDataLst>
              </p:nvPr>
            </p:nvSpPr>
            <p:spPr bwMode="auto">
              <a:xfrm>
                <a:off x="3346459" y="3408395"/>
                <a:ext cx="53975" cy="84138"/>
              </a:xfrm>
              <a:custGeom>
                <a:avLst/>
                <a:gdLst>
                  <a:gd name="T0" fmla="*/ 34 w 34"/>
                  <a:gd name="T1" fmla="*/ 0 h 53"/>
                  <a:gd name="T2" fmla="*/ 0 w 34"/>
                  <a:gd name="T3" fmla="*/ 34 h 53"/>
                  <a:gd name="T4" fmla="*/ 0 w 34"/>
                  <a:gd name="T5" fmla="*/ 53 h 53"/>
                  <a:gd name="T6" fmla="*/ 34 w 34"/>
                  <a:gd name="T7" fmla="*/ 18 h 53"/>
                  <a:gd name="T8" fmla="*/ 34 w 3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3">
                    <a:moveTo>
                      <a:pt x="34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29"/>
              <p:cNvSpPr/>
              <p:nvPr>
                <p:custDataLst>
                  <p:tags r:id="rId25"/>
                </p:custDataLst>
              </p:nvPr>
            </p:nvSpPr>
            <p:spPr bwMode="auto">
              <a:xfrm>
                <a:off x="3346459" y="2743226"/>
                <a:ext cx="53975" cy="85726"/>
              </a:xfrm>
              <a:custGeom>
                <a:avLst/>
                <a:gdLst>
                  <a:gd name="T0" fmla="*/ 34 w 34"/>
                  <a:gd name="T1" fmla="*/ 0 h 54"/>
                  <a:gd name="T2" fmla="*/ 0 w 34"/>
                  <a:gd name="T3" fmla="*/ 35 h 54"/>
                  <a:gd name="T4" fmla="*/ 0 w 34"/>
                  <a:gd name="T5" fmla="*/ 54 h 54"/>
                  <a:gd name="T6" fmla="*/ 34 w 34"/>
                  <a:gd name="T7" fmla="*/ 19 h 54"/>
                  <a:gd name="T8" fmla="*/ 34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34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30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3346459" y="2628926"/>
                <a:ext cx="53975" cy="80964"/>
              </a:xfrm>
              <a:custGeom>
                <a:avLst/>
                <a:gdLst>
                  <a:gd name="T0" fmla="*/ 34 w 34"/>
                  <a:gd name="T1" fmla="*/ 0 h 51"/>
                  <a:gd name="T2" fmla="*/ 0 w 34"/>
                  <a:gd name="T3" fmla="*/ 32 h 51"/>
                  <a:gd name="T4" fmla="*/ 0 w 34"/>
                  <a:gd name="T5" fmla="*/ 51 h 51"/>
                  <a:gd name="T6" fmla="*/ 34 w 34"/>
                  <a:gd name="T7" fmla="*/ 19 h 51"/>
                  <a:gd name="T8" fmla="*/ 34 w 3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1">
                    <a:moveTo>
                      <a:pt x="34" y="0"/>
                    </a:moveTo>
                    <a:lnTo>
                      <a:pt x="0" y="32"/>
                    </a:lnTo>
                    <a:lnTo>
                      <a:pt x="0" y="51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" name="Freeform 31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3346459" y="2803552"/>
                <a:ext cx="53975" cy="80964"/>
              </a:xfrm>
              <a:custGeom>
                <a:avLst/>
                <a:gdLst>
                  <a:gd name="T0" fmla="*/ 34 w 34"/>
                  <a:gd name="T1" fmla="*/ 0 h 51"/>
                  <a:gd name="T2" fmla="*/ 0 w 34"/>
                  <a:gd name="T3" fmla="*/ 32 h 51"/>
                  <a:gd name="T4" fmla="*/ 0 w 34"/>
                  <a:gd name="T5" fmla="*/ 51 h 51"/>
                  <a:gd name="T6" fmla="*/ 34 w 34"/>
                  <a:gd name="T7" fmla="*/ 19 h 51"/>
                  <a:gd name="T8" fmla="*/ 34 w 3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1">
                    <a:moveTo>
                      <a:pt x="34" y="0"/>
                    </a:moveTo>
                    <a:lnTo>
                      <a:pt x="0" y="32"/>
                    </a:lnTo>
                    <a:lnTo>
                      <a:pt x="0" y="51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32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3346459" y="2684489"/>
                <a:ext cx="53975" cy="84138"/>
              </a:xfrm>
              <a:custGeom>
                <a:avLst/>
                <a:gdLst>
                  <a:gd name="T0" fmla="*/ 34 w 34"/>
                  <a:gd name="T1" fmla="*/ 0 h 53"/>
                  <a:gd name="T2" fmla="*/ 0 w 34"/>
                  <a:gd name="T3" fmla="*/ 35 h 53"/>
                  <a:gd name="T4" fmla="*/ 0 w 34"/>
                  <a:gd name="T5" fmla="*/ 53 h 53"/>
                  <a:gd name="T6" fmla="*/ 34 w 34"/>
                  <a:gd name="T7" fmla="*/ 18 h 53"/>
                  <a:gd name="T8" fmla="*/ 34 w 3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3">
                    <a:moveTo>
                      <a:pt x="34" y="0"/>
                    </a:moveTo>
                    <a:lnTo>
                      <a:pt x="0" y="35"/>
                    </a:lnTo>
                    <a:lnTo>
                      <a:pt x="0" y="53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Freeform 33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3346459" y="2859115"/>
                <a:ext cx="53975" cy="84138"/>
              </a:xfrm>
              <a:custGeom>
                <a:avLst/>
                <a:gdLst>
                  <a:gd name="T0" fmla="*/ 34 w 34"/>
                  <a:gd name="T1" fmla="*/ 0 h 53"/>
                  <a:gd name="T2" fmla="*/ 0 w 34"/>
                  <a:gd name="T3" fmla="*/ 34 h 53"/>
                  <a:gd name="T4" fmla="*/ 0 w 34"/>
                  <a:gd name="T5" fmla="*/ 53 h 53"/>
                  <a:gd name="T6" fmla="*/ 34 w 34"/>
                  <a:gd name="T7" fmla="*/ 18 h 53"/>
                  <a:gd name="T8" fmla="*/ 34 w 3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3">
                    <a:moveTo>
                      <a:pt x="34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34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3346459" y="3033743"/>
                <a:ext cx="53975" cy="84138"/>
              </a:xfrm>
              <a:custGeom>
                <a:avLst/>
                <a:gdLst>
                  <a:gd name="T0" fmla="*/ 34 w 34"/>
                  <a:gd name="T1" fmla="*/ 0 h 53"/>
                  <a:gd name="T2" fmla="*/ 0 w 34"/>
                  <a:gd name="T3" fmla="*/ 34 h 53"/>
                  <a:gd name="T4" fmla="*/ 0 w 34"/>
                  <a:gd name="T5" fmla="*/ 53 h 53"/>
                  <a:gd name="T6" fmla="*/ 34 w 34"/>
                  <a:gd name="T7" fmla="*/ 18 h 53"/>
                  <a:gd name="T8" fmla="*/ 34 w 34"/>
                  <a:gd name="T9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3">
                    <a:moveTo>
                      <a:pt x="34" y="0"/>
                    </a:moveTo>
                    <a:lnTo>
                      <a:pt x="0" y="34"/>
                    </a:lnTo>
                    <a:lnTo>
                      <a:pt x="0" y="53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35"/>
              <p:cNvSpPr/>
              <p:nvPr>
                <p:custDataLst>
                  <p:tags r:id="rId31"/>
                </p:custDataLst>
              </p:nvPr>
            </p:nvSpPr>
            <p:spPr bwMode="auto">
              <a:xfrm>
                <a:off x="3346459" y="2978178"/>
                <a:ext cx="53975" cy="80964"/>
              </a:xfrm>
              <a:custGeom>
                <a:avLst/>
                <a:gdLst>
                  <a:gd name="T0" fmla="*/ 34 w 34"/>
                  <a:gd name="T1" fmla="*/ 0 h 51"/>
                  <a:gd name="T2" fmla="*/ 0 w 34"/>
                  <a:gd name="T3" fmla="*/ 32 h 51"/>
                  <a:gd name="T4" fmla="*/ 0 w 34"/>
                  <a:gd name="T5" fmla="*/ 51 h 51"/>
                  <a:gd name="T6" fmla="*/ 34 w 34"/>
                  <a:gd name="T7" fmla="*/ 18 h 51"/>
                  <a:gd name="T8" fmla="*/ 34 w 34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1">
                    <a:moveTo>
                      <a:pt x="34" y="0"/>
                    </a:moveTo>
                    <a:lnTo>
                      <a:pt x="0" y="32"/>
                    </a:lnTo>
                    <a:lnTo>
                      <a:pt x="0" y="51"/>
                    </a:lnTo>
                    <a:lnTo>
                      <a:pt x="34" y="18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36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3346459" y="2917853"/>
                <a:ext cx="53975" cy="85726"/>
              </a:xfrm>
              <a:custGeom>
                <a:avLst/>
                <a:gdLst>
                  <a:gd name="T0" fmla="*/ 34 w 34"/>
                  <a:gd name="T1" fmla="*/ 0 h 54"/>
                  <a:gd name="T2" fmla="*/ 0 w 34"/>
                  <a:gd name="T3" fmla="*/ 35 h 54"/>
                  <a:gd name="T4" fmla="*/ 0 w 34"/>
                  <a:gd name="T5" fmla="*/ 54 h 54"/>
                  <a:gd name="T6" fmla="*/ 34 w 34"/>
                  <a:gd name="T7" fmla="*/ 19 h 54"/>
                  <a:gd name="T8" fmla="*/ 34 w 34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54">
                    <a:moveTo>
                      <a:pt x="34" y="0"/>
                    </a:moveTo>
                    <a:lnTo>
                      <a:pt x="0" y="35"/>
                    </a:lnTo>
                    <a:lnTo>
                      <a:pt x="0" y="54"/>
                    </a:lnTo>
                    <a:lnTo>
                      <a:pt x="34" y="19"/>
                    </a:lnTo>
                    <a:lnTo>
                      <a:pt x="3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37"/>
              <p:cNvSpPr>
                <a:spLocks noEditPoint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3494096" y="2355873"/>
                <a:ext cx="5224476" cy="2205059"/>
              </a:xfrm>
              <a:custGeom>
                <a:avLst/>
                <a:gdLst>
                  <a:gd name="T0" fmla="*/ 1214 w 1232"/>
                  <a:gd name="T1" fmla="*/ 64 h 518"/>
                  <a:gd name="T2" fmla="*/ 1214 w 1232"/>
                  <a:gd name="T3" fmla="*/ 63 h 518"/>
                  <a:gd name="T4" fmla="*/ 1214 w 1232"/>
                  <a:gd name="T5" fmla="*/ 63 h 518"/>
                  <a:gd name="T6" fmla="*/ 1214 w 1232"/>
                  <a:gd name="T7" fmla="*/ 63 h 518"/>
                  <a:gd name="T8" fmla="*/ 1213 w 1232"/>
                  <a:gd name="T9" fmla="*/ 63 h 518"/>
                  <a:gd name="T10" fmla="*/ 1213 w 1232"/>
                  <a:gd name="T11" fmla="*/ 63 h 518"/>
                  <a:gd name="T12" fmla="*/ 1213 w 1232"/>
                  <a:gd name="T13" fmla="*/ 63 h 518"/>
                  <a:gd name="T14" fmla="*/ 1216 w 1232"/>
                  <a:gd name="T15" fmla="*/ 68 h 518"/>
                  <a:gd name="T16" fmla="*/ 1216 w 1232"/>
                  <a:gd name="T17" fmla="*/ 445 h 518"/>
                  <a:gd name="T18" fmla="*/ 1165 w 1232"/>
                  <a:gd name="T19" fmla="*/ 499 h 518"/>
                  <a:gd name="T20" fmla="*/ 67 w 1232"/>
                  <a:gd name="T21" fmla="*/ 499 h 518"/>
                  <a:gd name="T22" fmla="*/ 16 w 1232"/>
                  <a:gd name="T23" fmla="*/ 445 h 518"/>
                  <a:gd name="T24" fmla="*/ 17 w 1232"/>
                  <a:gd name="T25" fmla="*/ 66 h 518"/>
                  <a:gd name="T26" fmla="*/ 0 w 1232"/>
                  <a:gd name="T27" fmla="*/ 69 h 518"/>
                  <a:gd name="T28" fmla="*/ 0 w 1232"/>
                  <a:gd name="T29" fmla="*/ 449 h 518"/>
                  <a:gd name="T30" fmla="*/ 73 w 1232"/>
                  <a:gd name="T31" fmla="*/ 518 h 518"/>
                  <a:gd name="T32" fmla="*/ 1224 w 1232"/>
                  <a:gd name="T33" fmla="*/ 466 h 518"/>
                  <a:gd name="T34" fmla="*/ 1232 w 1232"/>
                  <a:gd name="T35" fmla="*/ 73 h 518"/>
                  <a:gd name="T36" fmla="*/ 7 w 1232"/>
                  <a:gd name="T37" fmla="*/ 52 h 518"/>
                  <a:gd name="T38" fmla="*/ 1224 w 1232"/>
                  <a:gd name="T39" fmla="*/ 52 h 518"/>
                  <a:gd name="T40" fmla="*/ 8 w 1232"/>
                  <a:gd name="T41" fmla="*/ 52 h 518"/>
                  <a:gd name="T42" fmla="*/ 1224 w 1232"/>
                  <a:gd name="T43" fmla="*/ 52 h 518"/>
                  <a:gd name="T44" fmla="*/ 368 w 1232"/>
                  <a:gd name="T45" fmla="*/ 51 h 518"/>
                  <a:gd name="T46" fmla="*/ 368 w 1232"/>
                  <a:gd name="T47" fmla="*/ 51 h 518"/>
                  <a:gd name="T48" fmla="*/ 403 w 1232"/>
                  <a:gd name="T49" fmla="*/ 18 h 518"/>
                  <a:gd name="T50" fmla="*/ 369 w 1232"/>
                  <a:gd name="T51" fmla="*/ 50 h 518"/>
                  <a:gd name="T52" fmla="*/ 369 w 1232"/>
                  <a:gd name="T53" fmla="*/ 50 h 518"/>
                  <a:gd name="T54" fmla="*/ 403 w 1232"/>
                  <a:gd name="T55" fmla="*/ 18 h 518"/>
                  <a:gd name="T56" fmla="*/ 1165 w 1232"/>
                  <a:gd name="T57" fmla="*/ 18 h 518"/>
                  <a:gd name="T58" fmla="*/ 1213 w 1232"/>
                  <a:gd name="T59" fmla="*/ 63 h 518"/>
                  <a:gd name="T60" fmla="*/ 67 w 1232"/>
                  <a:gd name="T61" fmla="*/ 18 h 518"/>
                  <a:gd name="T62" fmla="*/ 18 w 1232"/>
                  <a:gd name="T63" fmla="*/ 63 h 518"/>
                  <a:gd name="T64" fmla="*/ 67 w 1232"/>
                  <a:gd name="T65" fmla="*/ 18 h 518"/>
                  <a:gd name="T66" fmla="*/ 403 w 1232"/>
                  <a:gd name="T67" fmla="*/ 18 h 518"/>
                  <a:gd name="T68" fmla="*/ 403 w 1232"/>
                  <a:gd name="T69" fmla="*/ 18 h 518"/>
                  <a:gd name="T70" fmla="*/ 67 w 1232"/>
                  <a:gd name="T71" fmla="*/ 18 h 518"/>
                  <a:gd name="T72" fmla="*/ 67 w 1232"/>
                  <a:gd name="T73" fmla="*/ 18 h 518"/>
                  <a:gd name="T74" fmla="*/ 67 w 1232"/>
                  <a:gd name="T75" fmla="*/ 18 h 518"/>
                  <a:gd name="T76" fmla="*/ 67 w 1232"/>
                  <a:gd name="T77" fmla="*/ 18 h 518"/>
                  <a:gd name="T78" fmla="*/ 67 w 1232"/>
                  <a:gd name="T79" fmla="*/ 18 h 518"/>
                  <a:gd name="T80" fmla="*/ 67 w 1232"/>
                  <a:gd name="T81" fmla="*/ 18 h 518"/>
                  <a:gd name="T82" fmla="*/ 392 w 1232"/>
                  <a:gd name="T83" fmla="*/ 7 h 518"/>
                  <a:gd name="T84" fmla="*/ 1176 w 1232"/>
                  <a:gd name="T85" fmla="*/ 7 h 518"/>
                  <a:gd name="T86" fmla="*/ 393 w 1232"/>
                  <a:gd name="T87" fmla="*/ 7 h 518"/>
                  <a:gd name="T88" fmla="*/ 1176 w 1232"/>
                  <a:gd name="T89" fmla="*/ 7 h 518"/>
                  <a:gd name="T90" fmla="*/ 1175 w 1232"/>
                  <a:gd name="T91" fmla="*/ 6 h 518"/>
                  <a:gd name="T92" fmla="*/ 1175 w 1232"/>
                  <a:gd name="T93" fmla="*/ 6 h 518"/>
                  <a:gd name="T94" fmla="*/ 56 w 1232"/>
                  <a:gd name="T95" fmla="*/ 7 h 518"/>
                  <a:gd name="T96" fmla="*/ 73 w 1232"/>
                  <a:gd name="T97" fmla="*/ 16 h 518"/>
                  <a:gd name="T98" fmla="*/ 204 w 1232"/>
                  <a:gd name="T99" fmla="*/ 49 h 518"/>
                  <a:gd name="T100" fmla="*/ 215 w 1232"/>
                  <a:gd name="T101" fmla="*/ 54 h 518"/>
                  <a:gd name="T102" fmla="*/ 357 w 1232"/>
                  <a:gd name="T103" fmla="*/ 54 h 518"/>
                  <a:gd name="T104" fmla="*/ 368 w 1232"/>
                  <a:gd name="T105" fmla="*/ 51 h 518"/>
                  <a:gd name="T106" fmla="*/ 359 w 1232"/>
                  <a:gd name="T107" fmla="*/ 37 h 518"/>
                  <a:gd name="T108" fmla="*/ 215 w 1232"/>
                  <a:gd name="T109" fmla="*/ 37 h 518"/>
                  <a:gd name="T110" fmla="*/ 205 w 1232"/>
                  <a:gd name="T111" fmla="*/ 50 h 518"/>
                  <a:gd name="T112" fmla="*/ 172 w 1232"/>
                  <a:gd name="T113" fmla="*/ 20 h 518"/>
                  <a:gd name="T114" fmla="*/ 164 w 1232"/>
                  <a:gd name="T115" fmla="*/ 0 h 518"/>
                  <a:gd name="T116" fmla="*/ 393 w 1232"/>
                  <a:gd name="T117" fmla="*/ 7 h 518"/>
                  <a:gd name="T118" fmla="*/ 410 w 1232"/>
                  <a:gd name="T119" fmla="*/ 16 h 518"/>
                  <a:gd name="T120" fmla="*/ 1163 w 1232"/>
                  <a:gd name="T121" fmla="*/ 1 h 5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32" h="518">
                    <a:moveTo>
                      <a:pt x="1214" y="64"/>
                    </a:moveTo>
                    <a:cubicBezTo>
                      <a:pt x="1214" y="64"/>
                      <a:pt x="1214" y="64"/>
                      <a:pt x="1214" y="64"/>
                    </a:cubicBezTo>
                    <a:cubicBezTo>
                      <a:pt x="1214" y="64"/>
                      <a:pt x="1214" y="64"/>
                      <a:pt x="1214" y="64"/>
                    </a:cubicBezTo>
                    <a:moveTo>
                      <a:pt x="1214" y="63"/>
                    </a:moveTo>
                    <a:cubicBezTo>
                      <a:pt x="1214" y="63"/>
                      <a:pt x="1214" y="63"/>
                      <a:pt x="1214" y="63"/>
                    </a:cubicBezTo>
                    <a:cubicBezTo>
                      <a:pt x="1214" y="63"/>
                      <a:pt x="1214" y="63"/>
                      <a:pt x="1214" y="63"/>
                    </a:cubicBezTo>
                    <a:moveTo>
                      <a:pt x="1214" y="63"/>
                    </a:moveTo>
                    <a:cubicBezTo>
                      <a:pt x="1214" y="63"/>
                      <a:pt x="1214" y="63"/>
                      <a:pt x="1214" y="63"/>
                    </a:cubicBezTo>
                    <a:cubicBezTo>
                      <a:pt x="1214" y="63"/>
                      <a:pt x="1214" y="63"/>
                      <a:pt x="1214" y="63"/>
                    </a:cubicBezTo>
                    <a:moveTo>
                      <a:pt x="1214" y="63"/>
                    </a:moveTo>
                    <a:cubicBezTo>
                      <a:pt x="1214" y="63"/>
                      <a:pt x="1214" y="63"/>
                      <a:pt x="1214" y="63"/>
                    </a:cubicBezTo>
                    <a:cubicBezTo>
                      <a:pt x="1214" y="63"/>
                      <a:pt x="1214" y="63"/>
                      <a:pt x="1214" y="63"/>
                    </a:cubicBezTo>
                    <a:moveTo>
                      <a:pt x="1213" y="63"/>
                    </a:moveTo>
                    <a:cubicBezTo>
                      <a:pt x="1213" y="63"/>
                      <a:pt x="1213" y="63"/>
                      <a:pt x="1214" y="63"/>
                    </a:cubicBezTo>
                    <a:cubicBezTo>
                      <a:pt x="1213" y="63"/>
                      <a:pt x="1213" y="63"/>
                      <a:pt x="1213" y="63"/>
                    </a:cubicBezTo>
                    <a:moveTo>
                      <a:pt x="1213" y="63"/>
                    </a:moveTo>
                    <a:cubicBezTo>
                      <a:pt x="1213" y="63"/>
                      <a:pt x="1213" y="63"/>
                      <a:pt x="1213" y="63"/>
                    </a:cubicBezTo>
                    <a:cubicBezTo>
                      <a:pt x="1213" y="63"/>
                      <a:pt x="1213" y="63"/>
                      <a:pt x="1213" y="63"/>
                    </a:cubicBezTo>
                    <a:moveTo>
                      <a:pt x="1213" y="63"/>
                    </a:moveTo>
                    <a:cubicBezTo>
                      <a:pt x="1213" y="63"/>
                      <a:pt x="1213" y="63"/>
                      <a:pt x="1213" y="63"/>
                    </a:cubicBezTo>
                    <a:cubicBezTo>
                      <a:pt x="1213" y="63"/>
                      <a:pt x="1213" y="63"/>
                      <a:pt x="1213" y="63"/>
                    </a:cubicBezTo>
                    <a:moveTo>
                      <a:pt x="1224" y="52"/>
                    </a:moveTo>
                    <a:cubicBezTo>
                      <a:pt x="1229" y="56"/>
                      <a:pt x="1231" y="62"/>
                      <a:pt x="1232" y="68"/>
                    </a:cubicBezTo>
                    <a:cubicBezTo>
                      <a:pt x="1216" y="68"/>
                      <a:pt x="1216" y="68"/>
                      <a:pt x="1216" y="68"/>
                    </a:cubicBezTo>
                    <a:cubicBezTo>
                      <a:pt x="1216" y="68"/>
                      <a:pt x="1216" y="69"/>
                      <a:pt x="1216" y="69"/>
                    </a:cubicBezTo>
                    <a:cubicBezTo>
                      <a:pt x="1216" y="73"/>
                      <a:pt x="1216" y="73"/>
                      <a:pt x="1216" y="73"/>
                    </a:cubicBezTo>
                    <a:cubicBezTo>
                      <a:pt x="1216" y="445"/>
                      <a:pt x="1216" y="445"/>
                      <a:pt x="1216" y="445"/>
                    </a:cubicBezTo>
                    <a:cubicBezTo>
                      <a:pt x="1216" y="449"/>
                      <a:pt x="1216" y="449"/>
                      <a:pt x="1216" y="449"/>
                    </a:cubicBezTo>
                    <a:cubicBezTo>
                      <a:pt x="1216" y="450"/>
                      <a:pt x="1215" y="453"/>
                      <a:pt x="1213" y="455"/>
                    </a:cubicBezTo>
                    <a:cubicBezTo>
                      <a:pt x="1165" y="499"/>
                      <a:pt x="1165" y="499"/>
                      <a:pt x="1165" y="499"/>
                    </a:cubicBezTo>
                    <a:cubicBezTo>
                      <a:pt x="1164" y="501"/>
                      <a:pt x="1160" y="502"/>
                      <a:pt x="1158" y="502"/>
                    </a:cubicBezTo>
                    <a:cubicBezTo>
                      <a:pt x="73" y="502"/>
                      <a:pt x="73" y="502"/>
                      <a:pt x="73" y="502"/>
                    </a:cubicBezTo>
                    <a:cubicBezTo>
                      <a:pt x="72" y="502"/>
                      <a:pt x="68" y="501"/>
                      <a:pt x="67" y="499"/>
                    </a:cubicBezTo>
                    <a:cubicBezTo>
                      <a:pt x="18" y="454"/>
                      <a:pt x="18" y="454"/>
                      <a:pt x="18" y="454"/>
                    </a:cubicBezTo>
                    <a:cubicBezTo>
                      <a:pt x="17" y="453"/>
                      <a:pt x="16" y="450"/>
                      <a:pt x="16" y="449"/>
                    </a:cubicBezTo>
                    <a:cubicBezTo>
                      <a:pt x="16" y="445"/>
                      <a:pt x="16" y="445"/>
                      <a:pt x="16" y="445"/>
                    </a:cubicBezTo>
                    <a:cubicBezTo>
                      <a:pt x="16" y="73"/>
                      <a:pt x="16" y="73"/>
                      <a:pt x="16" y="73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16" y="68"/>
                      <a:pt x="16" y="67"/>
                      <a:pt x="17" y="66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1" y="60"/>
                      <a:pt x="4" y="55"/>
                      <a:pt x="7" y="52"/>
                    </a:cubicBezTo>
                    <a:cubicBezTo>
                      <a:pt x="3" y="56"/>
                      <a:pt x="0" y="63"/>
                      <a:pt x="0" y="6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455"/>
                      <a:pt x="3" y="462"/>
                      <a:pt x="8" y="466"/>
                    </a:cubicBezTo>
                    <a:cubicBezTo>
                      <a:pt x="56" y="511"/>
                      <a:pt x="56" y="511"/>
                      <a:pt x="56" y="511"/>
                    </a:cubicBezTo>
                    <a:cubicBezTo>
                      <a:pt x="60" y="515"/>
                      <a:pt x="67" y="518"/>
                      <a:pt x="73" y="518"/>
                    </a:cubicBezTo>
                    <a:cubicBezTo>
                      <a:pt x="1158" y="518"/>
                      <a:pt x="1158" y="518"/>
                      <a:pt x="1158" y="518"/>
                    </a:cubicBezTo>
                    <a:cubicBezTo>
                      <a:pt x="1164" y="518"/>
                      <a:pt x="1171" y="515"/>
                      <a:pt x="1176" y="511"/>
                    </a:cubicBezTo>
                    <a:cubicBezTo>
                      <a:pt x="1224" y="466"/>
                      <a:pt x="1224" y="466"/>
                      <a:pt x="1224" y="466"/>
                    </a:cubicBezTo>
                    <a:cubicBezTo>
                      <a:pt x="1229" y="462"/>
                      <a:pt x="1232" y="455"/>
                      <a:pt x="1232" y="449"/>
                    </a:cubicBezTo>
                    <a:cubicBezTo>
                      <a:pt x="1232" y="445"/>
                      <a:pt x="1232" y="445"/>
                      <a:pt x="1232" y="445"/>
                    </a:cubicBezTo>
                    <a:cubicBezTo>
                      <a:pt x="1232" y="73"/>
                      <a:pt x="1232" y="73"/>
                      <a:pt x="1232" y="73"/>
                    </a:cubicBezTo>
                    <a:cubicBezTo>
                      <a:pt x="1232" y="69"/>
                      <a:pt x="1232" y="69"/>
                      <a:pt x="1232" y="69"/>
                    </a:cubicBezTo>
                    <a:cubicBezTo>
                      <a:pt x="1232" y="63"/>
                      <a:pt x="1229" y="56"/>
                      <a:pt x="1224" y="52"/>
                    </a:cubicBezTo>
                    <a:moveTo>
                      <a:pt x="7" y="52"/>
                    </a:move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moveTo>
                      <a:pt x="1224" y="52"/>
                    </a:moveTo>
                    <a:cubicBezTo>
                      <a:pt x="1224" y="52"/>
                      <a:pt x="1224" y="52"/>
                      <a:pt x="1224" y="52"/>
                    </a:cubicBezTo>
                    <a:cubicBezTo>
                      <a:pt x="1224" y="52"/>
                      <a:pt x="1224" y="52"/>
                      <a:pt x="1224" y="52"/>
                    </a:cubicBezTo>
                    <a:moveTo>
                      <a:pt x="8" y="52"/>
                    </a:move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moveTo>
                      <a:pt x="1224" y="52"/>
                    </a:moveTo>
                    <a:cubicBezTo>
                      <a:pt x="1224" y="52"/>
                      <a:pt x="1224" y="52"/>
                      <a:pt x="1224" y="52"/>
                    </a:cubicBezTo>
                    <a:cubicBezTo>
                      <a:pt x="1224" y="52"/>
                      <a:pt x="1224" y="52"/>
                      <a:pt x="1224" y="52"/>
                    </a:cubicBezTo>
                    <a:moveTo>
                      <a:pt x="368" y="51"/>
                    </a:moveTo>
                    <a:cubicBezTo>
                      <a:pt x="368" y="51"/>
                      <a:pt x="368" y="51"/>
                      <a:pt x="368" y="51"/>
                    </a:cubicBezTo>
                    <a:cubicBezTo>
                      <a:pt x="368" y="51"/>
                      <a:pt x="368" y="51"/>
                      <a:pt x="368" y="51"/>
                    </a:cubicBezTo>
                    <a:moveTo>
                      <a:pt x="368" y="51"/>
                    </a:moveTo>
                    <a:cubicBezTo>
                      <a:pt x="368" y="51"/>
                      <a:pt x="368" y="51"/>
                      <a:pt x="368" y="51"/>
                    </a:cubicBezTo>
                    <a:cubicBezTo>
                      <a:pt x="368" y="51"/>
                      <a:pt x="368" y="51"/>
                      <a:pt x="368" y="51"/>
                    </a:cubicBezTo>
                    <a:moveTo>
                      <a:pt x="403" y="18"/>
                    </a:moveTo>
                    <a:cubicBezTo>
                      <a:pt x="403" y="18"/>
                      <a:pt x="403" y="18"/>
                      <a:pt x="403" y="18"/>
                    </a:cubicBezTo>
                    <a:cubicBezTo>
                      <a:pt x="370" y="49"/>
                      <a:pt x="370" y="49"/>
                      <a:pt x="370" y="49"/>
                    </a:cubicBezTo>
                    <a:cubicBezTo>
                      <a:pt x="369" y="50"/>
                      <a:pt x="369" y="50"/>
                      <a:pt x="369" y="50"/>
                    </a:cubicBezTo>
                    <a:cubicBezTo>
                      <a:pt x="369" y="50"/>
                      <a:pt x="369" y="50"/>
                      <a:pt x="369" y="50"/>
                    </a:cubicBezTo>
                    <a:cubicBezTo>
                      <a:pt x="369" y="50"/>
                      <a:pt x="369" y="50"/>
                      <a:pt x="368" y="51"/>
                    </a:cubicBezTo>
                    <a:cubicBezTo>
                      <a:pt x="369" y="50"/>
                      <a:pt x="369" y="50"/>
                      <a:pt x="369" y="50"/>
                    </a:cubicBezTo>
                    <a:cubicBezTo>
                      <a:pt x="369" y="50"/>
                      <a:pt x="369" y="50"/>
                      <a:pt x="369" y="50"/>
                    </a:cubicBezTo>
                    <a:cubicBezTo>
                      <a:pt x="370" y="49"/>
                      <a:pt x="370" y="49"/>
                      <a:pt x="370" y="49"/>
                    </a:cubicBezTo>
                    <a:cubicBezTo>
                      <a:pt x="403" y="18"/>
                      <a:pt x="403" y="18"/>
                      <a:pt x="403" y="18"/>
                    </a:cubicBezTo>
                    <a:cubicBezTo>
                      <a:pt x="403" y="18"/>
                      <a:pt x="403" y="18"/>
                      <a:pt x="403" y="18"/>
                    </a:cubicBezTo>
                    <a:moveTo>
                      <a:pt x="1165" y="18"/>
                    </a:moveTo>
                    <a:cubicBezTo>
                      <a:pt x="1165" y="18"/>
                      <a:pt x="1165" y="18"/>
                      <a:pt x="1165" y="18"/>
                    </a:cubicBezTo>
                    <a:cubicBezTo>
                      <a:pt x="1213" y="63"/>
                      <a:pt x="1213" y="63"/>
                      <a:pt x="1213" y="63"/>
                    </a:cubicBezTo>
                    <a:cubicBezTo>
                      <a:pt x="1213" y="63"/>
                      <a:pt x="1213" y="63"/>
                      <a:pt x="1213" y="63"/>
                    </a:cubicBezTo>
                    <a:cubicBezTo>
                      <a:pt x="1213" y="63"/>
                      <a:pt x="1213" y="63"/>
                      <a:pt x="1213" y="63"/>
                    </a:cubicBezTo>
                    <a:cubicBezTo>
                      <a:pt x="1165" y="18"/>
                      <a:pt x="1165" y="18"/>
                      <a:pt x="1165" y="18"/>
                    </a:cubicBezTo>
                    <a:cubicBezTo>
                      <a:pt x="1165" y="18"/>
                      <a:pt x="1165" y="18"/>
                      <a:pt x="1165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403" y="18"/>
                    </a:moveTo>
                    <a:cubicBezTo>
                      <a:pt x="403" y="18"/>
                      <a:pt x="403" y="18"/>
                      <a:pt x="403" y="18"/>
                    </a:cubicBezTo>
                    <a:cubicBezTo>
                      <a:pt x="403" y="18"/>
                      <a:pt x="403" y="18"/>
                      <a:pt x="403" y="18"/>
                    </a:cubicBezTo>
                    <a:moveTo>
                      <a:pt x="403" y="18"/>
                    </a:moveTo>
                    <a:cubicBezTo>
                      <a:pt x="403" y="18"/>
                      <a:pt x="403" y="18"/>
                      <a:pt x="403" y="18"/>
                    </a:cubicBezTo>
                    <a:cubicBezTo>
                      <a:pt x="403" y="18"/>
                      <a:pt x="403" y="18"/>
                      <a:pt x="403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67" y="18"/>
                    </a:move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moveTo>
                      <a:pt x="392" y="7"/>
                    </a:moveTo>
                    <a:cubicBezTo>
                      <a:pt x="392" y="7"/>
                      <a:pt x="392" y="7"/>
                      <a:pt x="392" y="7"/>
                    </a:cubicBezTo>
                    <a:cubicBezTo>
                      <a:pt x="392" y="7"/>
                      <a:pt x="392" y="7"/>
                      <a:pt x="392" y="7"/>
                    </a:cubicBezTo>
                    <a:moveTo>
                      <a:pt x="1176" y="7"/>
                    </a:moveTo>
                    <a:cubicBezTo>
                      <a:pt x="1176" y="7"/>
                      <a:pt x="1176" y="7"/>
                      <a:pt x="1176" y="7"/>
                    </a:cubicBezTo>
                    <a:cubicBezTo>
                      <a:pt x="1176" y="7"/>
                      <a:pt x="1176" y="7"/>
                      <a:pt x="1176" y="7"/>
                    </a:cubicBezTo>
                    <a:moveTo>
                      <a:pt x="393" y="7"/>
                    </a:moveTo>
                    <a:cubicBezTo>
                      <a:pt x="393" y="7"/>
                      <a:pt x="392" y="7"/>
                      <a:pt x="392" y="7"/>
                    </a:cubicBezTo>
                    <a:cubicBezTo>
                      <a:pt x="392" y="7"/>
                      <a:pt x="393" y="7"/>
                      <a:pt x="393" y="7"/>
                    </a:cubicBezTo>
                    <a:moveTo>
                      <a:pt x="1176" y="7"/>
                    </a:moveTo>
                    <a:cubicBezTo>
                      <a:pt x="1176" y="7"/>
                      <a:pt x="1176" y="7"/>
                      <a:pt x="1176" y="7"/>
                    </a:cubicBezTo>
                    <a:cubicBezTo>
                      <a:pt x="1176" y="7"/>
                      <a:pt x="1176" y="7"/>
                      <a:pt x="1176" y="7"/>
                    </a:cubicBezTo>
                    <a:moveTo>
                      <a:pt x="1175" y="6"/>
                    </a:moveTo>
                    <a:cubicBezTo>
                      <a:pt x="1175" y="6"/>
                      <a:pt x="1175" y="6"/>
                      <a:pt x="1175" y="6"/>
                    </a:cubicBezTo>
                    <a:cubicBezTo>
                      <a:pt x="1175" y="6"/>
                      <a:pt x="1175" y="6"/>
                      <a:pt x="1175" y="6"/>
                    </a:cubicBezTo>
                    <a:moveTo>
                      <a:pt x="1175" y="6"/>
                    </a:moveTo>
                    <a:cubicBezTo>
                      <a:pt x="1175" y="6"/>
                      <a:pt x="1175" y="6"/>
                      <a:pt x="1175" y="6"/>
                    </a:cubicBezTo>
                    <a:cubicBezTo>
                      <a:pt x="1175" y="6"/>
                      <a:pt x="1175" y="6"/>
                      <a:pt x="1175" y="6"/>
                    </a:cubicBezTo>
                    <a:moveTo>
                      <a:pt x="164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67" y="0"/>
                      <a:pt x="60" y="3"/>
                      <a:pt x="56" y="7"/>
                    </a:cubicBezTo>
                    <a:cubicBezTo>
                      <a:pt x="60" y="3"/>
                      <a:pt x="67" y="0"/>
                      <a:pt x="73" y="0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164" y="16"/>
                      <a:pt x="164" y="16"/>
                      <a:pt x="164" y="16"/>
                    </a:cubicBezTo>
                    <a:cubicBezTo>
                      <a:pt x="166" y="16"/>
                      <a:pt x="170" y="17"/>
                      <a:pt x="171" y="18"/>
                    </a:cubicBezTo>
                    <a:cubicBezTo>
                      <a:pt x="204" y="49"/>
                      <a:pt x="204" y="49"/>
                      <a:pt x="204" y="49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8" y="52"/>
                      <a:pt x="212" y="54"/>
                      <a:pt x="215" y="54"/>
                    </a:cubicBezTo>
                    <a:cubicBezTo>
                      <a:pt x="216" y="54"/>
                      <a:pt x="216" y="54"/>
                      <a:pt x="216" y="5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357" y="54"/>
                      <a:pt x="357" y="54"/>
                      <a:pt x="357" y="54"/>
                    </a:cubicBezTo>
                    <a:cubicBezTo>
                      <a:pt x="358" y="54"/>
                      <a:pt x="358" y="54"/>
                      <a:pt x="358" y="54"/>
                    </a:cubicBezTo>
                    <a:cubicBezTo>
                      <a:pt x="359" y="54"/>
                      <a:pt x="359" y="54"/>
                      <a:pt x="359" y="54"/>
                    </a:cubicBezTo>
                    <a:cubicBezTo>
                      <a:pt x="362" y="54"/>
                      <a:pt x="366" y="52"/>
                      <a:pt x="368" y="51"/>
                    </a:cubicBezTo>
                    <a:cubicBezTo>
                      <a:pt x="366" y="52"/>
                      <a:pt x="363" y="54"/>
                      <a:pt x="360" y="54"/>
                    </a:cubicBezTo>
                    <a:cubicBezTo>
                      <a:pt x="360" y="37"/>
                      <a:pt x="360" y="37"/>
                      <a:pt x="360" y="37"/>
                    </a:cubicBezTo>
                    <a:cubicBezTo>
                      <a:pt x="359" y="37"/>
                      <a:pt x="359" y="37"/>
                      <a:pt x="359" y="37"/>
                    </a:cubicBezTo>
                    <a:cubicBezTo>
                      <a:pt x="359" y="38"/>
                      <a:pt x="358" y="38"/>
                      <a:pt x="357" y="38"/>
                    </a:cubicBezTo>
                    <a:cubicBezTo>
                      <a:pt x="217" y="38"/>
                      <a:pt x="217" y="38"/>
                      <a:pt x="217" y="38"/>
                    </a:cubicBezTo>
                    <a:cubicBezTo>
                      <a:pt x="216" y="38"/>
                      <a:pt x="215" y="38"/>
                      <a:pt x="215" y="37"/>
                    </a:cubicBezTo>
                    <a:cubicBezTo>
                      <a:pt x="215" y="37"/>
                      <a:pt x="215" y="37"/>
                      <a:pt x="215" y="37"/>
                    </a:cubicBezTo>
                    <a:cubicBezTo>
                      <a:pt x="210" y="53"/>
                      <a:pt x="210" y="53"/>
                      <a:pt x="210" y="53"/>
                    </a:cubicBezTo>
                    <a:cubicBezTo>
                      <a:pt x="208" y="52"/>
                      <a:pt x="207" y="51"/>
                      <a:pt x="205" y="50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4" y="49"/>
                      <a:pt x="204" y="49"/>
                      <a:pt x="204" y="49"/>
                    </a:cubicBezTo>
                    <a:cubicBezTo>
                      <a:pt x="172" y="20"/>
                      <a:pt x="172" y="20"/>
                      <a:pt x="172" y="20"/>
                    </a:cubicBezTo>
                    <a:cubicBezTo>
                      <a:pt x="172" y="1"/>
                      <a:pt x="172" y="1"/>
                      <a:pt x="172" y="1"/>
                    </a:cubicBezTo>
                    <a:cubicBezTo>
                      <a:pt x="176" y="3"/>
                      <a:pt x="179" y="4"/>
                      <a:pt x="182" y="7"/>
                    </a:cubicBezTo>
                    <a:cubicBezTo>
                      <a:pt x="177" y="3"/>
                      <a:pt x="170" y="0"/>
                      <a:pt x="164" y="0"/>
                    </a:cubicBezTo>
                    <a:moveTo>
                      <a:pt x="1158" y="0"/>
                    </a:moveTo>
                    <a:cubicBezTo>
                      <a:pt x="410" y="0"/>
                      <a:pt x="410" y="0"/>
                      <a:pt x="410" y="0"/>
                    </a:cubicBezTo>
                    <a:cubicBezTo>
                      <a:pt x="404" y="0"/>
                      <a:pt x="397" y="3"/>
                      <a:pt x="393" y="7"/>
                    </a:cubicBezTo>
                    <a:cubicBezTo>
                      <a:pt x="396" y="3"/>
                      <a:pt x="401" y="1"/>
                      <a:pt x="406" y="0"/>
                    </a:cubicBezTo>
                    <a:cubicBezTo>
                      <a:pt x="406" y="17"/>
                      <a:pt x="406" y="17"/>
                      <a:pt x="406" y="17"/>
                    </a:cubicBezTo>
                    <a:cubicBezTo>
                      <a:pt x="408" y="16"/>
                      <a:pt x="409" y="16"/>
                      <a:pt x="410" y="16"/>
                    </a:cubicBezTo>
                    <a:cubicBezTo>
                      <a:pt x="1158" y="16"/>
                      <a:pt x="1158" y="16"/>
                      <a:pt x="1158" y="16"/>
                    </a:cubicBezTo>
                    <a:cubicBezTo>
                      <a:pt x="1160" y="16"/>
                      <a:pt x="1161" y="16"/>
                      <a:pt x="1163" y="17"/>
                    </a:cubicBezTo>
                    <a:cubicBezTo>
                      <a:pt x="1163" y="12"/>
                      <a:pt x="1163" y="6"/>
                      <a:pt x="1163" y="1"/>
                    </a:cubicBezTo>
                    <a:cubicBezTo>
                      <a:pt x="1168" y="2"/>
                      <a:pt x="1172" y="4"/>
                      <a:pt x="1175" y="6"/>
                    </a:cubicBezTo>
                    <a:cubicBezTo>
                      <a:pt x="1171" y="3"/>
                      <a:pt x="1164" y="0"/>
                      <a:pt x="115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" name="Freeform 38"/>
              <p:cNvSpPr/>
              <p:nvPr>
                <p:custDataLst>
                  <p:tags r:id="rId34"/>
                </p:custDataLst>
              </p:nvPr>
            </p:nvSpPr>
            <p:spPr bwMode="auto">
              <a:xfrm>
                <a:off x="4265624" y="2386036"/>
                <a:ext cx="139701" cy="127001"/>
              </a:xfrm>
              <a:custGeom>
                <a:avLst/>
                <a:gdLst>
                  <a:gd name="T0" fmla="*/ 0 w 33"/>
                  <a:gd name="T1" fmla="*/ 0 h 30"/>
                  <a:gd name="T2" fmla="*/ 0 w 33"/>
                  <a:gd name="T3" fmla="*/ 0 h 30"/>
                  <a:gd name="T4" fmla="*/ 33 w 33"/>
                  <a:gd name="T5" fmla="*/ 30 h 30"/>
                  <a:gd name="T6" fmla="*/ 0 w 33"/>
                  <a:gd name="T7" fmla="*/ 0 h 30"/>
                  <a:gd name="T8" fmla="*/ 0 w 33"/>
                  <a:gd name="T9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" name="Freeform 39"/>
              <p:cNvSpPr/>
              <p:nvPr>
                <p:custDataLst>
                  <p:tags r:id="rId35"/>
                </p:custDataLst>
              </p:nvPr>
            </p:nvSpPr>
            <p:spPr bwMode="auto">
              <a:xfrm>
                <a:off x="4224348" y="2360636"/>
                <a:ext cx="180976" cy="220665"/>
              </a:xfrm>
              <a:custGeom>
                <a:avLst/>
                <a:gdLst>
                  <a:gd name="T0" fmla="*/ 0 w 43"/>
                  <a:gd name="T1" fmla="*/ 0 h 52"/>
                  <a:gd name="T2" fmla="*/ 0 w 43"/>
                  <a:gd name="T3" fmla="*/ 19 h 52"/>
                  <a:gd name="T4" fmla="*/ 32 w 43"/>
                  <a:gd name="T5" fmla="*/ 48 h 52"/>
                  <a:gd name="T6" fmla="*/ 33 w 43"/>
                  <a:gd name="T7" fmla="*/ 49 h 52"/>
                  <a:gd name="T8" fmla="*/ 33 w 43"/>
                  <a:gd name="T9" fmla="*/ 49 h 52"/>
                  <a:gd name="T10" fmla="*/ 38 w 43"/>
                  <a:gd name="T11" fmla="*/ 52 h 52"/>
                  <a:gd name="T12" fmla="*/ 43 w 43"/>
                  <a:gd name="T13" fmla="*/ 36 h 52"/>
                  <a:gd name="T14" fmla="*/ 10 w 43"/>
                  <a:gd name="T15" fmla="*/ 6 h 52"/>
                  <a:gd name="T16" fmla="*/ 10 w 43"/>
                  <a:gd name="T17" fmla="*/ 6 h 52"/>
                  <a:gd name="T18" fmla="*/ 0 w 43"/>
                  <a:gd name="T19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52">
                    <a:moveTo>
                      <a:pt x="0" y="0"/>
                    </a:moveTo>
                    <a:cubicBezTo>
                      <a:pt x="0" y="19"/>
                      <a:pt x="0" y="19"/>
                      <a:pt x="0" y="19"/>
                    </a:cubicBezTo>
                    <a:cubicBezTo>
                      <a:pt x="32" y="48"/>
                      <a:pt x="32" y="48"/>
                      <a:pt x="32" y="48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3" y="49"/>
                      <a:pt x="33" y="49"/>
                      <a:pt x="33" y="49"/>
                    </a:cubicBezTo>
                    <a:cubicBezTo>
                      <a:pt x="35" y="50"/>
                      <a:pt x="36" y="51"/>
                      <a:pt x="38" y="52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7" y="3"/>
                      <a:pt x="4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" name="Freeform 40"/>
              <p:cNvSpPr>
                <a:spLocks noEditPoint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5021275" y="2386036"/>
                <a:ext cx="195264" cy="187326"/>
              </a:xfrm>
              <a:custGeom>
                <a:avLst/>
                <a:gdLst>
                  <a:gd name="T0" fmla="*/ 8 w 46"/>
                  <a:gd name="T1" fmla="*/ 44 h 44"/>
                  <a:gd name="T2" fmla="*/ 8 w 46"/>
                  <a:gd name="T3" fmla="*/ 44 h 44"/>
                  <a:gd name="T4" fmla="*/ 8 w 46"/>
                  <a:gd name="T5" fmla="*/ 44 h 44"/>
                  <a:gd name="T6" fmla="*/ 8 w 46"/>
                  <a:gd name="T7" fmla="*/ 44 h 44"/>
                  <a:gd name="T8" fmla="*/ 8 w 46"/>
                  <a:gd name="T9" fmla="*/ 44 h 44"/>
                  <a:gd name="T10" fmla="*/ 8 w 46"/>
                  <a:gd name="T11" fmla="*/ 44 h 44"/>
                  <a:gd name="T12" fmla="*/ 8 w 46"/>
                  <a:gd name="T13" fmla="*/ 44 h 44"/>
                  <a:gd name="T14" fmla="*/ 8 w 46"/>
                  <a:gd name="T15" fmla="*/ 44 h 44"/>
                  <a:gd name="T16" fmla="*/ 8 w 46"/>
                  <a:gd name="T17" fmla="*/ 44 h 44"/>
                  <a:gd name="T18" fmla="*/ 43 w 46"/>
                  <a:gd name="T19" fmla="*/ 11 h 44"/>
                  <a:gd name="T20" fmla="*/ 43 w 46"/>
                  <a:gd name="T21" fmla="*/ 11 h 44"/>
                  <a:gd name="T22" fmla="*/ 43 w 46"/>
                  <a:gd name="T23" fmla="*/ 11 h 44"/>
                  <a:gd name="T24" fmla="*/ 43 w 46"/>
                  <a:gd name="T25" fmla="*/ 11 h 44"/>
                  <a:gd name="T26" fmla="*/ 43 w 46"/>
                  <a:gd name="T27" fmla="*/ 11 h 44"/>
                  <a:gd name="T28" fmla="*/ 43 w 46"/>
                  <a:gd name="T29" fmla="*/ 11 h 44"/>
                  <a:gd name="T30" fmla="*/ 46 w 46"/>
                  <a:gd name="T31" fmla="*/ 10 h 44"/>
                  <a:gd name="T32" fmla="*/ 43 w 46"/>
                  <a:gd name="T33" fmla="*/ 11 h 44"/>
                  <a:gd name="T34" fmla="*/ 46 w 46"/>
                  <a:gd name="T35" fmla="*/ 10 h 44"/>
                  <a:gd name="T36" fmla="*/ 46 w 46"/>
                  <a:gd name="T37" fmla="*/ 10 h 44"/>
                  <a:gd name="T38" fmla="*/ 32 w 46"/>
                  <a:gd name="T39" fmla="*/ 0 h 44"/>
                  <a:gd name="T40" fmla="*/ 32 w 46"/>
                  <a:gd name="T41" fmla="*/ 0 h 44"/>
                  <a:gd name="T42" fmla="*/ 0 w 46"/>
                  <a:gd name="T43" fmla="*/ 30 h 44"/>
                  <a:gd name="T44" fmla="*/ 0 w 46"/>
                  <a:gd name="T45" fmla="*/ 30 h 44"/>
                  <a:gd name="T46" fmla="*/ 32 w 46"/>
                  <a:gd name="T47" fmla="*/ 0 h 44"/>
                  <a:gd name="T48" fmla="*/ 32 w 46"/>
                  <a:gd name="T49" fmla="*/ 0 h 44"/>
                  <a:gd name="T50" fmla="*/ 32 w 46"/>
                  <a:gd name="T51" fmla="*/ 0 h 44"/>
                  <a:gd name="T52" fmla="*/ 32 w 46"/>
                  <a:gd name="T53" fmla="*/ 0 h 44"/>
                  <a:gd name="T54" fmla="*/ 32 w 46"/>
                  <a:gd name="T55" fmla="*/ 0 h 44"/>
                  <a:gd name="T56" fmla="*/ 33 w 46"/>
                  <a:gd name="T57" fmla="*/ 0 h 44"/>
                  <a:gd name="T58" fmla="*/ 33 w 46"/>
                  <a:gd name="T59" fmla="*/ 0 h 44"/>
                  <a:gd name="T60" fmla="*/ 33 w 46"/>
                  <a:gd name="T6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6" h="44">
                    <a:moveTo>
                      <a:pt x="8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moveTo>
                      <a:pt x="8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moveTo>
                      <a:pt x="8" y="44"/>
                    </a:moveTo>
                    <a:cubicBezTo>
                      <a:pt x="8" y="44"/>
                      <a:pt x="8" y="44"/>
                      <a:pt x="8" y="44"/>
                    </a:cubicBezTo>
                    <a:cubicBezTo>
                      <a:pt x="8" y="44"/>
                      <a:pt x="8" y="44"/>
                      <a:pt x="8" y="44"/>
                    </a:cubicBezTo>
                    <a:moveTo>
                      <a:pt x="43" y="11"/>
                    </a:move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moveTo>
                      <a:pt x="43" y="11"/>
                    </a:move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moveTo>
                      <a:pt x="46" y="10"/>
                    </a:moveTo>
                    <a:cubicBezTo>
                      <a:pt x="45" y="10"/>
                      <a:pt x="44" y="11"/>
                      <a:pt x="43" y="11"/>
                    </a:cubicBezTo>
                    <a:cubicBezTo>
                      <a:pt x="44" y="11"/>
                      <a:pt x="45" y="10"/>
                      <a:pt x="46" y="10"/>
                    </a:cubicBezTo>
                    <a:cubicBezTo>
                      <a:pt x="46" y="10"/>
                      <a:pt x="46" y="10"/>
                      <a:pt x="46" y="10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moveTo>
                      <a:pt x="3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" name="Freeform 41"/>
              <p:cNvSpPr/>
              <p:nvPr>
                <p:custDataLst>
                  <p:tags r:id="rId37"/>
                </p:custDataLst>
              </p:nvPr>
            </p:nvSpPr>
            <p:spPr bwMode="auto">
              <a:xfrm>
                <a:off x="5021275" y="2355873"/>
                <a:ext cx="195264" cy="230191"/>
              </a:xfrm>
              <a:custGeom>
                <a:avLst/>
                <a:gdLst>
                  <a:gd name="T0" fmla="*/ 46 w 46"/>
                  <a:gd name="T1" fmla="*/ 0 h 54"/>
                  <a:gd name="T2" fmla="*/ 33 w 46"/>
                  <a:gd name="T3" fmla="*/ 7 h 54"/>
                  <a:gd name="T4" fmla="*/ 33 w 46"/>
                  <a:gd name="T5" fmla="*/ 7 h 54"/>
                  <a:gd name="T6" fmla="*/ 32 w 46"/>
                  <a:gd name="T7" fmla="*/ 7 h 54"/>
                  <a:gd name="T8" fmla="*/ 32 w 46"/>
                  <a:gd name="T9" fmla="*/ 7 h 54"/>
                  <a:gd name="T10" fmla="*/ 32 w 46"/>
                  <a:gd name="T11" fmla="*/ 7 h 54"/>
                  <a:gd name="T12" fmla="*/ 32 w 46"/>
                  <a:gd name="T13" fmla="*/ 7 h 54"/>
                  <a:gd name="T14" fmla="*/ 0 w 46"/>
                  <a:gd name="T15" fmla="*/ 37 h 54"/>
                  <a:gd name="T16" fmla="*/ 0 w 46"/>
                  <a:gd name="T17" fmla="*/ 54 h 54"/>
                  <a:gd name="T18" fmla="*/ 8 w 46"/>
                  <a:gd name="T19" fmla="*/ 51 h 54"/>
                  <a:gd name="T20" fmla="*/ 8 w 46"/>
                  <a:gd name="T21" fmla="*/ 51 h 54"/>
                  <a:gd name="T22" fmla="*/ 8 w 46"/>
                  <a:gd name="T23" fmla="*/ 51 h 54"/>
                  <a:gd name="T24" fmla="*/ 8 w 46"/>
                  <a:gd name="T25" fmla="*/ 51 h 54"/>
                  <a:gd name="T26" fmla="*/ 8 w 46"/>
                  <a:gd name="T27" fmla="*/ 51 h 54"/>
                  <a:gd name="T28" fmla="*/ 8 w 46"/>
                  <a:gd name="T29" fmla="*/ 51 h 54"/>
                  <a:gd name="T30" fmla="*/ 9 w 46"/>
                  <a:gd name="T31" fmla="*/ 50 h 54"/>
                  <a:gd name="T32" fmla="*/ 9 w 46"/>
                  <a:gd name="T33" fmla="*/ 50 h 54"/>
                  <a:gd name="T34" fmla="*/ 10 w 46"/>
                  <a:gd name="T35" fmla="*/ 49 h 54"/>
                  <a:gd name="T36" fmla="*/ 43 w 46"/>
                  <a:gd name="T37" fmla="*/ 18 h 54"/>
                  <a:gd name="T38" fmla="*/ 43 w 46"/>
                  <a:gd name="T39" fmla="*/ 18 h 54"/>
                  <a:gd name="T40" fmla="*/ 43 w 46"/>
                  <a:gd name="T41" fmla="*/ 18 h 54"/>
                  <a:gd name="T42" fmla="*/ 43 w 46"/>
                  <a:gd name="T43" fmla="*/ 18 h 54"/>
                  <a:gd name="T44" fmla="*/ 43 w 46"/>
                  <a:gd name="T45" fmla="*/ 18 h 54"/>
                  <a:gd name="T46" fmla="*/ 43 w 46"/>
                  <a:gd name="T47" fmla="*/ 18 h 54"/>
                  <a:gd name="T48" fmla="*/ 46 w 46"/>
                  <a:gd name="T49" fmla="*/ 17 h 54"/>
                  <a:gd name="T50" fmla="*/ 46 w 46"/>
                  <a:gd name="T51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6" h="54">
                    <a:moveTo>
                      <a:pt x="46" y="0"/>
                    </a:moveTo>
                    <a:cubicBezTo>
                      <a:pt x="41" y="1"/>
                      <a:pt x="36" y="3"/>
                      <a:pt x="33" y="7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33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3" y="54"/>
                      <a:pt x="6" y="52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4" y="18"/>
                      <a:pt x="45" y="17"/>
                      <a:pt x="46" y="17"/>
                    </a:cubicBezTo>
                    <a:cubicBezTo>
                      <a:pt x="46" y="0"/>
                      <a:pt x="46" y="0"/>
                      <a:pt x="4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" name="Freeform 42"/>
              <p:cNvSpPr>
                <a:spLocks noEditPoint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3524259" y="2386036"/>
                <a:ext cx="279400" cy="250827"/>
              </a:xfrm>
              <a:custGeom>
                <a:avLst/>
                <a:gdLst>
                  <a:gd name="T0" fmla="*/ 11 w 66"/>
                  <a:gd name="T1" fmla="*/ 56 h 59"/>
                  <a:gd name="T2" fmla="*/ 10 w 66"/>
                  <a:gd name="T3" fmla="*/ 59 h 59"/>
                  <a:gd name="T4" fmla="*/ 10 w 66"/>
                  <a:gd name="T5" fmla="*/ 59 h 59"/>
                  <a:gd name="T6" fmla="*/ 11 w 66"/>
                  <a:gd name="T7" fmla="*/ 56 h 59"/>
                  <a:gd name="T8" fmla="*/ 0 w 66"/>
                  <a:gd name="T9" fmla="*/ 45 h 59"/>
                  <a:gd name="T10" fmla="*/ 0 w 66"/>
                  <a:gd name="T11" fmla="*/ 45 h 59"/>
                  <a:gd name="T12" fmla="*/ 0 w 66"/>
                  <a:gd name="T13" fmla="*/ 45 h 59"/>
                  <a:gd name="T14" fmla="*/ 1 w 66"/>
                  <a:gd name="T15" fmla="*/ 45 h 59"/>
                  <a:gd name="T16" fmla="*/ 0 w 66"/>
                  <a:gd name="T17" fmla="*/ 45 h 59"/>
                  <a:gd name="T18" fmla="*/ 1 w 66"/>
                  <a:gd name="T19" fmla="*/ 45 h 59"/>
                  <a:gd name="T20" fmla="*/ 60 w 66"/>
                  <a:gd name="T21" fmla="*/ 11 h 59"/>
                  <a:gd name="T22" fmla="*/ 60 w 66"/>
                  <a:gd name="T23" fmla="*/ 11 h 59"/>
                  <a:gd name="T24" fmla="*/ 60 w 66"/>
                  <a:gd name="T25" fmla="*/ 11 h 59"/>
                  <a:gd name="T26" fmla="*/ 60 w 66"/>
                  <a:gd name="T27" fmla="*/ 11 h 59"/>
                  <a:gd name="T28" fmla="*/ 60 w 66"/>
                  <a:gd name="T29" fmla="*/ 11 h 59"/>
                  <a:gd name="T30" fmla="*/ 60 w 66"/>
                  <a:gd name="T31" fmla="*/ 11 h 59"/>
                  <a:gd name="T32" fmla="*/ 60 w 66"/>
                  <a:gd name="T33" fmla="*/ 11 h 59"/>
                  <a:gd name="T34" fmla="*/ 60 w 66"/>
                  <a:gd name="T35" fmla="*/ 11 h 59"/>
                  <a:gd name="T36" fmla="*/ 60 w 66"/>
                  <a:gd name="T37" fmla="*/ 11 h 59"/>
                  <a:gd name="T38" fmla="*/ 60 w 66"/>
                  <a:gd name="T39" fmla="*/ 11 h 59"/>
                  <a:gd name="T40" fmla="*/ 60 w 66"/>
                  <a:gd name="T41" fmla="*/ 11 h 59"/>
                  <a:gd name="T42" fmla="*/ 60 w 66"/>
                  <a:gd name="T43" fmla="*/ 11 h 59"/>
                  <a:gd name="T44" fmla="*/ 60 w 66"/>
                  <a:gd name="T45" fmla="*/ 11 h 59"/>
                  <a:gd name="T46" fmla="*/ 60 w 66"/>
                  <a:gd name="T47" fmla="*/ 11 h 59"/>
                  <a:gd name="T48" fmla="*/ 60 w 66"/>
                  <a:gd name="T49" fmla="*/ 11 h 59"/>
                  <a:gd name="T50" fmla="*/ 60 w 66"/>
                  <a:gd name="T51" fmla="*/ 11 h 59"/>
                  <a:gd name="T52" fmla="*/ 60 w 66"/>
                  <a:gd name="T53" fmla="*/ 11 h 59"/>
                  <a:gd name="T54" fmla="*/ 60 w 66"/>
                  <a:gd name="T55" fmla="*/ 11 h 59"/>
                  <a:gd name="T56" fmla="*/ 66 w 66"/>
                  <a:gd name="T57" fmla="*/ 9 h 59"/>
                  <a:gd name="T58" fmla="*/ 60 w 66"/>
                  <a:gd name="T59" fmla="*/ 11 h 59"/>
                  <a:gd name="T60" fmla="*/ 66 w 66"/>
                  <a:gd name="T61" fmla="*/ 9 h 59"/>
                  <a:gd name="T62" fmla="*/ 66 w 66"/>
                  <a:gd name="T63" fmla="*/ 9 h 59"/>
                  <a:gd name="T64" fmla="*/ 49 w 66"/>
                  <a:gd name="T65" fmla="*/ 0 h 59"/>
                  <a:gd name="T66" fmla="*/ 49 w 66"/>
                  <a:gd name="T67" fmla="*/ 0 h 59"/>
                  <a:gd name="T68" fmla="*/ 1 w 66"/>
                  <a:gd name="T69" fmla="*/ 45 h 59"/>
                  <a:gd name="T70" fmla="*/ 1 w 66"/>
                  <a:gd name="T71" fmla="*/ 45 h 59"/>
                  <a:gd name="T72" fmla="*/ 1 w 66"/>
                  <a:gd name="T73" fmla="*/ 45 h 59"/>
                  <a:gd name="T74" fmla="*/ 49 w 66"/>
                  <a:gd name="T75" fmla="*/ 0 h 59"/>
                  <a:gd name="T76" fmla="*/ 49 w 66"/>
                  <a:gd name="T77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6" h="59">
                    <a:moveTo>
                      <a:pt x="11" y="56"/>
                    </a:moveTo>
                    <a:cubicBezTo>
                      <a:pt x="11" y="57"/>
                      <a:pt x="10" y="58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0" y="58"/>
                      <a:pt x="11" y="57"/>
                      <a:pt x="11" y="56"/>
                    </a:cubicBezTo>
                    <a:moveTo>
                      <a:pt x="0" y="45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moveTo>
                      <a:pt x="1" y="45"/>
                    </a:moveTo>
                    <a:cubicBezTo>
                      <a:pt x="0" y="45"/>
                      <a:pt x="0" y="45"/>
                      <a:pt x="0" y="45"/>
                    </a:cubicBezTo>
                    <a:cubicBezTo>
                      <a:pt x="0" y="45"/>
                      <a:pt x="0" y="45"/>
                      <a:pt x="1" y="45"/>
                    </a:cubicBezTo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moveTo>
                      <a:pt x="60" y="11"/>
                    </a:moveTo>
                    <a:cubicBezTo>
                      <a:pt x="60" y="11"/>
                      <a:pt x="60" y="11"/>
                      <a:pt x="60" y="11"/>
                    </a:cubicBezTo>
                    <a:cubicBezTo>
                      <a:pt x="60" y="11"/>
                      <a:pt x="60" y="11"/>
                      <a:pt x="60" y="11"/>
                    </a:cubicBezTo>
                    <a:moveTo>
                      <a:pt x="66" y="9"/>
                    </a:moveTo>
                    <a:cubicBezTo>
                      <a:pt x="64" y="9"/>
                      <a:pt x="61" y="10"/>
                      <a:pt x="60" y="11"/>
                    </a:cubicBezTo>
                    <a:cubicBezTo>
                      <a:pt x="61" y="10"/>
                      <a:pt x="64" y="9"/>
                      <a:pt x="66" y="9"/>
                    </a:cubicBezTo>
                    <a:cubicBezTo>
                      <a:pt x="66" y="9"/>
                      <a:pt x="66" y="9"/>
                      <a:pt x="66" y="9"/>
                    </a:cubicBezTo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1" y="45"/>
                      <a:pt x="1" y="45"/>
                      <a:pt x="1" y="45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" name="Freeform 43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3494096" y="2355873"/>
                <a:ext cx="309564" cy="280991"/>
              </a:xfrm>
              <a:custGeom>
                <a:avLst/>
                <a:gdLst>
                  <a:gd name="T0" fmla="*/ 73 w 73"/>
                  <a:gd name="T1" fmla="*/ 0 h 66"/>
                  <a:gd name="T2" fmla="*/ 56 w 73"/>
                  <a:gd name="T3" fmla="*/ 7 h 66"/>
                  <a:gd name="T4" fmla="*/ 56 w 73"/>
                  <a:gd name="T5" fmla="*/ 7 h 66"/>
                  <a:gd name="T6" fmla="*/ 8 w 73"/>
                  <a:gd name="T7" fmla="*/ 52 h 66"/>
                  <a:gd name="T8" fmla="*/ 8 w 73"/>
                  <a:gd name="T9" fmla="*/ 52 h 66"/>
                  <a:gd name="T10" fmla="*/ 8 w 73"/>
                  <a:gd name="T11" fmla="*/ 52 h 66"/>
                  <a:gd name="T12" fmla="*/ 7 w 73"/>
                  <a:gd name="T13" fmla="*/ 52 h 66"/>
                  <a:gd name="T14" fmla="*/ 7 w 73"/>
                  <a:gd name="T15" fmla="*/ 52 h 66"/>
                  <a:gd name="T16" fmla="*/ 7 w 73"/>
                  <a:gd name="T17" fmla="*/ 52 h 66"/>
                  <a:gd name="T18" fmla="*/ 0 w 73"/>
                  <a:gd name="T19" fmla="*/ 65 h 66"/>
                  <a:gd name="T20" fmla="*/ 17 w 73"/>
                  <a:gd name="T21" fmla="*/ 66 h 66"/>
                  <a:gd name="T22" fmla="*/ 18 w 73"/>
                  <a:gd name="T23" fmla="*/ 63 h 66"/>
                  <a:gd name="T24" fmla="*/ 18 w 73"/>
                  <a:gd name="T25" fmla="*/ 63 h 66"/>
                  <a:gd name="T26" fmla="*/ 67 w 73"/>
                  <a:gd name="T27" fmla="*/ 18 h 66"/>
                  <a:gd name="T28" fmla="*/ 67 w 73"/>
                  <a:gd name="T29" fmla="*/ 18 h 66"/>
                  <a:gd name="T30" fmla="*/ 67 w 73"/>
                  <a:gd name="T31" fmla="*/ 18 h 66"/>
                  <a:gd name="T32" fmla="*/ 67 w 73"/>
                  <a:gd name="T33" fmla="*/ 18 h 66"/>
                  <a:gd name="T34" fmla="*/ 67 w 73"/>
                  <a:gd name="T35" fmla="*/ 18 h 66"/>
                  <a:gd name="T36" fmla="*/ 67 w 73"/>
                  <a:gd name="T37" fmla="*/ 18 h 66"/>
                  <a:gd name="T38" fmla="*/ 67 w 73"/>
                  <a:gd name="T39" fmla="*/ 18 h 66"/>
                  <a:gd name="T40" fmla="*/ 67 w 73"/>
                  <a:gd name="T41" fmla="*/ 18 h 66"/>
                  <a:gd name="T42" fmla="*/ 67 w 73"/>
                  <a:gd name="T43" fmla="*/ 18 h 66"/>
                  <a:gd name="T44" fmla="*/ 67 w 73"/>
                  <a:gd name="T45" fmla="*/ 18 h 66"/>
                  <a:gd name="T46" fmla="*/ 67 w 73"/>
                  <a:gd name="T47" fmla="*/ 18 h 66"/>
                  <a:gd name="T48" fmla="*/ 67 w 73"/>
                  <a:gd name="T49" fmla="*/ 18 h 66"/>
                  <a:gd name="T50" fmla="*/ 67 w 73"/>
                  <a:gd name="T51" fmla="*/ 18 h 66"/>
                  <a:gd name="T52" fmla="*/ 67 w 73"/>
                  <a:gd name="T53" fmla="*/ 18 h 66"/>
                  <a:gd name="T54" fmla="*/ 73 w 73"/>
                  <a:gd name="T55" fmla="*/ 16 h 66"/>
                  <a:gd name="T56" fmla="*/ 73 w 73"/>
                  <a:gd name="T57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3" h="66">
                    <a:moveTo>
                      <a:pt x="73" y="0"/>
                    </a:moveTo>
                    <a:cubicBezTo>
                      <a:pt x="67" y="0"/>
                      <a:pt x="60" y="3"/>
                      <a:pt x="56" y="7"/>
                    </a:cubicBezTo>
                    <a:cubicBezTo>
                      <a:pt x="56" y="7"/>
                      <a:pt x="56" y="7"/>
                      <a:pt x="56" y="7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4" y="55"/>
                      <a:pt x="1" y="60"/>
                      <a:pt x="0" y="65"/>
                    </a:cubicBezTo>
                    <a:cubicBezTo>
                      <a:pt x="17" y="66"/>
                      <a:pt x="17" y="66"/>
                      <a:pt x="17" y="66"/>
                    </a:cubicBezTo>
                    <a:cubicBezTo>
                      <a:pt x="17" y="65"/>
                      <a:pt x="18" y="64"/>
                      <a:pt x="18" y="63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8" y="17"/>
                      <a:pt x="71" y="16"/>
                      <a:pt x="73" y="16"/>
                    </a:cubicBezTo>
                    <a:cubicBezTo>
                      <a:pt x="73" y="0"/>
                      <a:pt x="73" y="0"/>
                      <a:pt x="7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" name="Freeform 44"/>
              <p:cNvSpPr>
                <a:spLocks noEditPoint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8426472" y="2381272"/>
                <a:ext cx="258764" cy="265115"/>
              </a:xfrm>
              <a:custGeom>
                <a:avLst/>
                <a:gdLst>
                  <a:gd name="T0" fmla="*/ 51 w 61"/>
                  <a:gd name="T1" fmla="*/ 58 h 62"/>
                  <a:gd name="T2" fmla="*/ 53 w 61"/>
                  <a:gd name="T3" fmla="*/ 62 h 62"/>
                  <a:gd name="T4" fmla="*/ 53 w 61"/>
                  <a:gd name="T5" fmla="*/ 62 h 62"/>
                  <a:gd name="T6" fmla="*/ 51 w 61"/>
                  <a:gd name="T7" fmla="*/ 58 h 62"/>
                  <a:gd name="T8" fmla="*/ 51 w 61"/>
                  <a:gd name="T9" fmla="*/ 57 h 62"/>
                  <a:gd name="T10" fmla="*/ 51 w 61"/>
                  <a:gd name="T11" fmla="*/ 58 h 62"/>
                  <a:gd name="T12" fmla="*/ 51 w 61"/>
                  <a:gd name="T13" fmla="*/ 57 h 62"/>
                  <a:gd name="T14" fmla="*/ 51 w 61"/>
                  <a:gd name="T15" fmla="*/ 57 h 62"/>
                  <a:gd name="T16" fmla="*/ 51 w 61"/>
                  <a:gd name="T17" fmla="*/ 57 h 62"/>
                  <a:gd name="T18" fmla="*/ 51 w 61"/>
                  <a:gd name="T19" fmla="*/ 57 h 62"/>
                  <a:gd name="T20" fmla="*/ 51 w 61"/>
                  <a:gd name="T21" fmla="*/ 57 h 62"/>
                  <a:gd name="T22" fmla="*/ 51 w 61"/>
                  <a:gd name="T23" fmla="*/ 57 h 62"/>
                  <a:gd name="T24" fmla="*/ 51 w 61"/>
                  <a:gd name="T25" fmla="*/ 57 h 62"/>
                  <a:gd name="T26" fmla="*/ 51 w 61"/>
                  <a:gd name="T27" fmla="*/ 57 h 62"/>
                  <a:gd name="T28" fmla="*/ 51 w 61"/>
                  <a:gd name="T29" fmla="*/ 57 h 62"/>
                  <a:gd name="T30" fmla="*/ 51 w 61"/>
                  <a:gd name="T31" fmla="*/ 57 h 62"/>
                  <a:gd name="T32" fmla="*/ 50 w 61"/>
                  <a:gd name="T33" fmla="*/ 57 h 62"/>
                  <a:gd name="T34" fmla="*/ 50 w 61"/>
                  <a:gd name="T35" fmla="*/ 57 h 62"/>
                  <a:gd name="T36" fmla="*/ 50 w 61"/>
                  <a:gd name="T37" fmla="*/ 57 h 62"/>
                  <a:gd name="T38" fmla="*/ 50 w 61"/>
                  <a:gd name="T39" fmla="*/ 57 h 62"/>
                  <a:gd name="T40" fmla="*/ 50 w 61"/>
                  <a:gd name="T41" fmla="*/ 57 h 62"/>
                  <a:gd name="T42" fmla="*/ 50 w 61"/>
                  <a:gd name="T43" fmla="*/ 57 h 62"/>
                  <a:gd name="T44" fmla="*/ 50 w 61"/>
                  <a:gd name="T45" fmla="*/ 57 h 62"/>
                  <a:gd name="T46" fmla="*/ 50 w 61"/>
                  <a:gd name="T47" fmla="*/ 57 h 62"/>
                  <a:gd name="T48" fmla="*/ 50 w 61"/>
                  <a:gd name="T49" fmla="*/ 57 h 62"/>
                  <a:gd name="T50" fmla="*/ 61 w 61"/>
                  <a:gd name="T51" fmla="*/ 46 h 62"/>
                  <a:gd name="T52" fmla="*/ 61 w 61"/>
                  <a:gd name="T53" fmla="*/ 46 h 62"/>
                  <a:gd name="T54" fmla="*/ 61 w 61"/>
                  <a:gd name="T55" fmla="*/ 46 h 62"/>
                  <a:gd name="T56" fmla="*/ 61 w 61"/>
                  <a:gd name="T57" fmla="*/ 46 h 62"/>
                  <a:gd name="T58" fmla="*/ 61 w 61"/>
                  <a:gd name="T59" fmla="*/ 46 h 62"/>
                  <a:gd name="T60" fmla="*/ 61 w 61"/>
                  <a:gd name="T61" fmla="*/ 46 h 62"/>
                  <a:gd name="T62" fmla="*/ 0 w 61"/>
                  <a:gd name="T63" fmla="*/ 11 h 62"/>
                  <a:gd name="T64" fmla="*/ 0 w 61"/>
                  <a:gd name="T65" fmla="*/ 11 h 62"/>
                  <a:gd name="T66" fmla="*/ 2 w 61"/>
                  <a:gd name="T67" fmla="*/ 12 h 62"/>
                  <a:gd name="T68" fmla="*/ 0 w 61"/>
                  <a:gd name="T69" fmla="*/ 11 h 62"/>
                  <a:gd name="T70" fmla="*/ 13 w 61"/>
                  <a:gd name="T71" fmla="*/ 1 h 62"/>
                  <a:gd name="T72" fmla="*/ 13 w 61"/>
                  <a:gd name="T73" fmla="*/ 1 h 62"/>
                  <a:gd name="T74" fmla="*/ 61 w 61"/>
                  <a:gd name="T75" fmla="*/ 46 h 62"/>
                  <a:gd name="T76" fmla="*/ 61 w 61"/>
                  <a:gd name="T77" fmla="*/ 46 h 62"/>
                  <a:gd name="T78" fmla="*/ 61 w 61"/>
                  <a:gd name="T79" fmla="*/ 46 h 62"/>
                  <a:gd name="T80" fmla="*/ 13 w 61"/>
                  <a:gd name="T81" fmla="*/ 1 h 62"/>
                  <a:gd name="T82" fmla="*/ 13 w 61"/>
                  <a:gd name="T83" fmla="*/ 1 h 62"/>
                  <a:gd name="T84" fmla="*/ 13 w 61"/>
                  <a:gd name="T85" fmla="*/ 1 h 62"/>
                  <a:gd name="T86" fmla="*/ 13 w 61"/>
                  <a:gd name="T87" fmla="*/ 1 h 62"/>
                  <a:gd name="T88" fmla="*/ 13 w 61"/>
                  <a:gd name="T89" fmla="*/ 1 h 62"/>
                  <a:gd name="T90" fmla="*/ 12 w 61"/>
                  <a:gd name="T91" fmla="*/ 0 h 62"/>
                  <a:gd name="T92" fmla="*/ 13 w 61"/>
                  <a:gd name="T93" fmla="*/ 1 h 62"/>
                  <a:gd name="T94" fmla="*/ 12 w 61"/>
                  <a:gd name="T95" fmla="*/ 0 h 62"/>
                  <a:gd name="T96" fmla="*/ 12 w 61"/>
                  <a:gd name="T97" fmla="*/ 0 h 62"/>
                  <a:gd name="T98" fmla="*/ 12 w 61"/>
                  <a:gd name="T99" fmla="*/ 0 h 62"/>
                  <a:gd name="T100" fmla="*/ 12 w 61"/>
                  <a:gd name="T101" fmla="*/ 0 h 62"/>
                  <a:gd name="T102" fmla="*/ 12 w 61"/>
                  <a:gd name="T103" fmla="*/ 0 h 62"/>
                  <a:gd name="T104" fmla="*/ 12 w 61"/>
                  <a:gd name="T105" fmla="*/ 0 h 62"/>
                  <a:gd name="T106" fmla="*/ 12 w 61"/>
                  <a:gd name="T10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1" h="62">
                    <a:moveTo>
                      <a:pt x="51" y="58"/>
                    </a:moveTo>
                    <a:cubicBezTo>
                      <a:pt x="52" y="59"/>
                      <a:pt x="52" y="60"/>
                      <a:pt x="53" y="62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2" y="60"/>
                      <a:pt x="52" y="59"/>
                      <a:pt x="51" y="58"/>
                    </a:cubicBezTo>
                    <a:moveTo>
                      <a:pt x="51" y="57"/>
                    </a:moveTo>
                    <a:cubicBezTo>
                      <a:pt x="51" y="57"/>
                      <a:pt x="51" y="57"/>
                      <a:pt x="51" y="58"/>
                    </a:cubicBezTo>
                    <a:cubicBezTo>
                      <a:pt x="51" y="57"/>
                      <a:pt x="51" y="57"/>
                      <a:pt x="51" y="57"/>
                    </a:cubicBezTo>
                    <a:moveTo>
                      <a:pt x="51" y="57"/>
                    </a:move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moveTo>
                      <a:pt x="51" y="57"/>
                    </a:move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moveTo>
                      <a:pt x="51" y="57"/>
                    </a:moveTo>
                    <a:cubicBezTo>
                      <a:pt x="51" y="57"/>
                      <a:pt x="51" y="57"/>
                      <a:pt x="51" y="57"/>
                    </a:cubicBezTo>
                    <a:cubicBezTo>
                      <a:pt x="51" y="57"/>
                      <a:pt x="51" y="57"/>
                      <a:pt x="51" y="57"/>
                    </a:cubicBezTo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moveTo>
                      <a:pt x="50" y="57"/>
                    </a:moveTo>
                    <a:cubicBezTo>
                      <a:pt x="50" y="57"/>
                      <a:pt x="50" y="57"/>
                      <a:pt x="50" y="57"/>
                    </a:cubicBezTo>
                    <a:cubicBezTo>
                      <a:pt x="50" y="57"/>
                      <a:pt x="50" y="57"/>
                      <a:pt x="50" y="57"/>
                    </a:cubicBezTo>
                    <a:moveTo>
                      <a:pt x="61" y="46"/>
                    </a:move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moveTo>
                      <a:pt x="61" y="46"/>
                    </a:move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moveTo>
                      <a:pt x="0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1" y="12"/>
                      <a:pt x="1" y="12"/>
                      <a:pt x="2" y="12"/>
                    </a:cubicBezTo>
                    <a:cubicBezTo>
                      <a:pt x="1" y="12"/>
                      <a:pt x="1" y="12"/>
                      <a:pt x="0" y="11"/>
                    </a:cubicBezTo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moveTo>
                      <a:pt x="13" y="1"/>
                    </a:move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moveTo>
                      <a:pt x="12" y="0"/>
                    </a:moveTo>
                    <a:cubicBezTo>
                      <a:pt x="13" y="0"/>
                      <a:pt x="13" y="1"/>
                      <a:pt x="13" y="1"/>
                    </a:cubicBezTo>
                    <a:cubicBezTo>
                      <a:pt x="13" y="1"/>
                      <a:pt x="13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moveTo>
                      <a:pt x="12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" name="Freeform 45"/>
              <p:cNvSpPr/>
              <p:nvPr>
                <p:custDataLst>
                  <p:tags r:id="rId41"/>
                </p:custDataLst>
              </p:nvPr>
            </p:nvSpPr>
            <p:spPr bwMode="auto">
              <a:xfrm>
                <a:off x="8426472" y="2360636"/>
                <a:ext cx="292100" cy="285753"/>
              </a:xfrm>
              <a:custGeom>
                <a:avLst/>
                <a:gdLst>
                  <a:gd name="T0" fmla="*/ 0 w 69"/>
                  <a:gd name="T1" fmla="*/ 0 h 67"/>
                  <a:gd name="T2" fmla="*/ 0 w 69"/>
                  <a:gd name="T3" fmla="*/ 16 h 67"/>
                  <a:gd name="T4" fmla="*/ 2 w 69"/>
                  <a:gd name="T5" fmla="*/ 17 h 67"/>
                  <a:gd name="T6" fmla="*/ 2 w 69"/>
                  <a:gd name="T7" fmla="*/ 17 h 67"/>
                  <a:gd name="T8" fmla="*/ 50 w 69"/>
                  <a:gd name="T9" fmla="*/ 62 h 67"/>
                  <a:gd name="T10" fmla="*/ 50 w 69"/>
                  <a:gd name="T11" fmla="*/ 62 h 67"/>
                  <a:gd name="T12" fmla="*/ 50 w 69"/>
                  <a:gd name="T13" fmla="*/ 62 h 67"/>
                  <a:gd name="T14" fmla="*/ 50 w 69"/>
                  <a:gd name="T15" fmla="*/ 62 h 67"/>
                  <a:gd name="T16" fmla="*/ 50 w 69"/>
                  <a:gd name="T17" fmla="*/ 62 h 67"/>
                  <a:gd name="T18" fmla="*/ 50 w 69"/>
                  <a:gd name="T19" fmla="*/ 62 h 67"/>
                  <a:gd name="T20" fmla="*/ 50 w 69"/>
                  <a:gd name="T21" fmla="*/ 62 h 67"/>
                  <a:gd name="T22" fmla="*/ 51 w 69"/>
                  <a:gd name="T23" fmla="*/ 62 h 67"/>
                  <a:gd name="T24" fmla="*/ 51 w 69"/>
                  <a:gd name="T25" fmla="*/ 62 h 67"/>
                  <a:gd name="T26" fmla="*/ 51 w 69"/>
                  <a:gd name="T27" fmla="*/ 62 h 67"/>
                  <a:gd name="T28" fmla="*/ 51 w 69"/>
                  <a:gd name="T29" fmla="*/ 62 h 67"/>
                  <a:gd name="T30" fmla="*/ 51 w 69"/>
                  <a:gd name="T31" fmla="*/ 62 h 67"/>
                  <a:gd name="T32" fmla="*/ 51 w 69"/>
                  <a:gd name="T33" fmla="*/ 62 h 67"/>
                  <a:gd name="T34" fmla="*/ 51 w 69"/>
                  <a:gd name="T35" fmla="*/ 62 h 67"/>
                  <a:gd name="T36" fmla="*/ 51 w 69"/>
                  <a:gd name="T37" fmla="*/ 63 h 67"/>
                  <a:gd name="T38" fmla="*/ 51 w 69"/>
                  <a:gd name="T39" fmla="*/ 63 h 67"/>
                  <a:gd name="T40" fmla="*/ 53 w 69"/>
                  <a:gd name="T41" fmla="*/ 67 h 67"/>
                  <a:gd name="T42" fmla="*/ 69 w 69"/>
                  <a:gd name="T43" fmla="*/ 67 h 67"/>
                  <a:gd name="T44" fmla="*/ 61 w 69"/>
                  <a:gd name="T45" fmla="*/ 51 h 67"/>
                  <a:gd name="T46" fmla="*/ 61 w 69"/>
                  <a:gd name="T47" fmla="*/ 51 h 67"/>
                  <a:gd name="T48" fmla="*/ 61 w 69"/>
                  <a:gd name="T49" fmla="*/ 51 h 67"/>
                  <a:gd name="T50" fmla="*/ 61 w 69"/>
                  <a:gd name="T51" fmla="*/ 51 h 67"/>
                  <a:gd name="T52" fmla="*/ 61 w 69"/>
                  <a:gd name="T53" fmla="*/ 51 h 67"/>
                  <a:gd name="T54" fmla="*/ 61 w 69"/>
                  <a:gd name="T55" fmla="*/ 51 h 67"/>
                  <a:gd name="T56" fmla="*/ 13 w 69"/>
                  <a:gd name="T57" fmla="*/ 6 h 67"/>
                  <a:gd name="T58" fmla="*/ 13 w 69"/>
                  <a:gd name="T59" fmla="*/ 6 h 67"/>
                  <a:gd name="T60" fmla="*/ 13 w 69"/>
                  <a:gd name="T61" fmla="*/ 6 h 67"/>
                  <a:gd name="T62" fmla="*/ 13 w 69"/>
                  <a:gd name="T63" fmla="*/ 6 h 67"/>
                  <a:gd name="T64" fmla="*/ 13 w 69"/>
                  <a:gd name="T65" fmla="*/ 6 h 67"/>
                  <a:gd name="T66" fmla="*/ 12 w 69"/>
                  <a:gd name="T67" fmla="*/ 5 h 67"/>
                  <a:gd name="T68" fmla="*/ 12 w 69"/>
                  <a:gd name="T69" fmla="*/ 5 h 67"/>
                  <a:gd name="T70" fmla="*/ 12 w 69"/>
                  <a:gd name="T71" fmla="*/ 5 h 67"/>
                  <a:gd name="T72" fmla="*/ 12 w 69"/>
                  <a:gd name="T73" fmla="*/ 5 h 67"/>
                  <a:gd name="T74" fmla="*/ 12 w 69"/>
                  <a:gd name="T75" fmla="*/ 5 h 67"/>
                  <a:gd name="T76" fmla="*/ 0 w 69"/>
                  <a:gd name="T7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69" h="67">
                    <a:moveTo>
                      <a:pt x="0" y="0"/>
                    </a:moveTo>
                    <a:cubicBezTo>
                      <a:pt x="0" y="5"/>
                      <a:pt x="0" y="11"/>
                      <a:pt x="0" y="16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0" y="62"/>
                    </a:cubicBezTo>
                    <a:cubicBezTo>
                      <a:pt x="50" y="62"/>
                      <a:pt x="50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2"/>
                    </a:cubicBezTo>
                    <a:cubicBezTo>
                      <a:pt x="51" y="62"/>
                      <a:pt x="51" y="62"/>
                      <a:pt x="51" y="63"/>
                    </a:cubicBezTo>
                    <a:cubicBezTo>
                      <a:pt x="51" y="63"/>
                      <a:pt x="51" y="63"/>
                      <a:pt x="51" y="63"/>
                    </a:cubicBezTo>
                    <a:cubicBezTo>
                      <a:pt x="52" y="64"/>
                      <a:pt x="52" y="65"/>
                      <a:pt x="53" y="67"/>
                    </a:cubicBezTo>
                    <a:cubicBezTo>
                      <a:pt x="69" y="67"/>
                      <a:pt x="69" y="67"/>
                      <a:pt x="69" y="67"/>
                    </a:cubicBezTo>
                    <a:cubicBezTo>
                      <a:pt x="68" y="61"/>
                      <a:pt x="66" y="55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9" y="3"/>
                      <a:pt x="5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" name="Freeform 46"/>
              <p:cNvSpPr>
                <a:spLocks noEditPoint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4422787" y="2297135"/>
                <a:ext cx="614365" cy="131764"/>
              </a:xfrm>
              <a:custGeom>
                <a:avLst/>
                <a:gdLst>
                  <a:gd name="T0" fmla="*/ 80 w 387"/>
                  <a:gd name="T1" fmla="*/ 0 h 83"/>
                  <a:gd name="T2" fmla="*/ 0 w 387"/>
                  <a:gd name="T3" fmla="*/ 0 h 83"/>
                  <a:gd name="T4" fmla="*/ 0 w 387"/>
                  <a:gd name="T5" fmla="*/ 83 h 83"/>
                  <a:gd name="T6" fmla="*/ 80 w 387"/>
                  <a:gd name="T7" fmla="*/ 83 h 83"/>
                  <a:gd name="T8" fmla="*/ 80 w 387"/>
                  <a:gd name="T9" fmla="*/ 0 h 83"/>
                  <a:gd name="T10" fmla="*/ 235 w 387"/>
                  <a:gd name="T11" fmla="*/ 0 h 83"/>
                  <a:gd name="T12" fmla="*/ 152 w 387"/>
                  <a:gd name="T13" fmla="*/ 0 h 83"/>
                  <a:gd name="T14" fmla="*/ 152 w 387"/>
                  <a:gd name="T15" fmla="*/ 83 h 83"/>
                  <a:gd name="T16" fmla="*/ 235 w 387"/>
                  <a:gd name="T17" fmla="*/ 83 h 83"/>
                  <a:gd name="T18" fmla="*/ 235 w 387"/>
                  <a:gd name="T19" fmla="*/ 0 h 83"/>
                  <a:gd name="T20" fmla="*/ 387 w 387"/>
                  <a:gd name="T21" fmla="*/ 0 h 83"/>
                  <a:gd name="T22" fmla="*/ 305 w 387"/>
                  <a:gd name="T23" fmla="*/ 0 h 83"/>
                  <a:gd name="T24" fmla="*/ 305 w 387"/>
                  <a:gd name="T25" fmla="*/ 83 h 83"/>
                  <a:gd name="T26" fmla="*/ 387 w 387"/>
                  <a:gd name="T27" fmla="*/ 83 h 83"/>
                  <a:gd name="T28" fmla="*/ 387 w 387"/>
                  <a:gd name="T2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83">
                    <a:moveTo>
                      <a:pt x="8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80" y="83"/>
                    </a:lnTo>
                    <a:lnTo>
                      <a:pt x="80" y="0"/>
                    </a:lnTo>
                    <a:close/>
                    <a:moveTo>
                      <a:pt x="235" y="0"/>
                    </a:moveTo>
                    <a:lnTo>
                      <a:pt x="152" y="0"/>
                    </a:lnTo>
                    <a:lnTo>
                      <a:pt x="152" y="83"/>
                    </a:lnTo>
                    <a:lnTo>
                      <a:pt x="235" y="83"/>
                    </a:lnTo>
                    <a:lnTo>
                      <a:pt x="235" y="0"/>
                    </a:lnTo>
                    <a:close/>
                    <a:moveTo>
                      <a:pt x="387" y="0"/>
                    </a:moveTo>
                    <a:lnTo>
                      <a:pt x="305" y="0"/>
                    </a:lnTo>
                    <a:lnTo>
                      <a:pt x="305" y="83"/>
                    </a:lnTo>
                    <a:lnTo>
                      <a:pt x="387" y="83"/>
                    </a:lnTo>
                    <a:lnTo>
                      <a:pt x="38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" name="Freeform 47"/>
              <p:cNvSpPr>
                <a:spLocks noEditPoint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4422787" y="2297134"/>
                <a:ext cx="614365" cy="131764"/>
              </a:xfrm>
              <a:custGeom>
                <a:avLst/>
                <a:gdLst>
                  <a:gd name="T0" fmla="*/ 80 w 387"/>
                  <a:gd name="T1" fmla="*/ 0 h 83"/>
                  <a:gd name="T2" fmla="*/ 0 w 387"/>
                  <a:gd name="T3" fmla="*/ 0 h 83"/>
                  <a:gd name="T4" fmla="*/ 0 w 387"/>
                  <a:gd name="T5" fmla="*/ 83 h 83"/>
                  <a:gd name="T6" fmla="*/ 80 w 387"/>
                  <a:gd name="T7" fmla="*/ 83 h 83"/>
                  <a:gd name="T8" fmla="*/ 80 w 387"/>
                  <a:gd name="T9" fmla="*/ 0 h 83"/>
                  <a:gd name="T10" fmla="*/ 235 w 387"/>
                  <a:gd name="T11" fmla="*/ 0 h 83"/>
                  <a:gd name="T12" fmla="*/ 152 w 387"/>
                  <a:gd name="T13" fmla="*/ 0 h 83"/>
                  <a:gd name="T14" fmla="*/ 152 w 387"/>
                  <a:gd name="T15" fmla="*/ 83 h 83"/>
                  <a:gd name="T16" fmla="*/ 235 w 387"/>
                  <a:gd name="T17" fmla="*/ 83 h 83"/>
                  <a:gd name="T18" fmla="*/ 235 w 387"/>
                  <a:gd name="T19" fmla="*/ 0 h 83"/>
                  <a:gd name="T20" fmla="*/ 387 w 387"/>
                  <a:gd name="T21" fmla="*/ 0 h 83"/>
                  <a:gd name="T22" fmla="*/ 305 w 387"/>
                  <a:gd name="T23" fmla="*/ 0 h 83"/>
                  <a:gd name="T24" fmla="*/ 305 w 387"/>
                  <a:gd name="T25" fmla="*/ 83 h 83"/>
                  <a:gd name="T26" fmla="*/ 387 w 387"/>
                  <a:gd name="T27" fmla="*/ 83 h 83"/>
                  <a:gd name="T28" fmla="*/ 387 w 387"/>
                  <a:gd name="T2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7" h="83">
                    <a:moveTo>
                      <a:pt x="80" y="0"/>
                    </a:moveTo>
                    <a:lnTo>
                      <a:pt x="0" y="0"/>
                    </a:lnTo>
                    <a:lnTo>
                      <a:pt x="0" y="83"/>
                    </a:lnTo>
                    <a:lnTo>
                      <a:pt x="80" y="83"/>
                    </a:lnTo>
                    <a:lnTo>
                      <a:pt x="80" y="0"/>
                    </a:lnTo>
                    <a:moveTo>
                      <a:pt x="235" y="0"/>
                    </a:moveTo>
                    <a:lnTo>
                      <a:pt x="152" y="0"/>
                    </a:lnTo>
                    <a:lnTo>
                      <a:pt x="152" y="83"/>
                    </a:lnTo>
                    <a:lnTo>
                      <a:pt x="235" y="83"/>
                    </a:lnTo>
                    <a:lnTo>
                      <a:pt x="235" y="0"/>
                    </a:lnTo>
                    <a:moveTo>
                      <a:pt x="387" y="0"/>
                    </a:moveTo>
                    <a:lnTo>
                      <a:pt x="305" y="0"/>
                    </a:lnTo>
                    <a:lnTo>
                      <a:pt x="305" y="83"/>
                    </a:lnTo>
                    <a:lnTo>
                      <a:pt x="387" y="83"/>
                    </a:lnTo>
                    <a:lnTo>
                      <a:pt x="387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" name="Freeform 48"/>
              <p:cNvSpPr>
                <a:spLocks noEditPoint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3278196" y="4492668"/>
                <a:ext cx="322263" cy="68263"/>
              </a:xfrm>
              <a:custGeom>
                <a:avLst/>
                <a:gdLst>
                  <a:gd name="T0" fmla="*/ 43 w 203"/>
                  <a:gd name="T1" fmla="*/ 0 h 43"/>
                  <a:gd name="T2" fmla="*/ 0 w 203"/>
                  <a:gd name="T3" fmla="*/ 0 h 43"/>
                  <a:gd name="T4" fmla="*/ 0 w 203"/>
                  <a:gd name="T5" fmla="*/ 43 h 43"/>
                  <a:gd name="T6" fmla="*/ 43 w 203"/>
                  <a:gd name="T7" fmla="*/ 43 h 43"/>
                  <a:gd name="T8" fmla="*/ 43 w 203"/>
                  <a:gd name="T9" fmla="*/ 0 h 43"/>
                  <a:gd name="T10" fmla="*/ 123 w 203"/>
                  <a:gd name="T11" fmla="*/ 0 h 43"/>
                  <a:gd name="T12" fmla="*/ 80 w 203"/>
                  <a:gd name="T13" fmla="*/ 0 h 43"/>
                  <a:gd name="T14" fmla="*/ 80 w 203"/>
                  <a:gd name="T15" fmla="*/ 43 h 43"/>
                  <a:gd name="T16" fmla="*/ 123 w 203"/>
                  <a:gd name="T17" fmla="*/ 43 h 43"/>
                  <a:gd name="T18" fmla="*/ 123 w 203"/>
                  <a:gd name="T19" fmla="*/ 0 h 43"/>
                  <a:gd name="T20" fmla="*/ 203 w 203"/>
                  <a:gd name="T21" fmla="*/ 0 h 43"/>
                  <a:gd name="T22" fmla="*/ 160 w 203"/>
                  <a:gd name="T23" fmla="*/ 0 h 43"/>
                  <a:gd name="T24" fmla="*/ 160 w 203"/>
                  <a:gd name="T25" fmla="*/ 43 h 43"/>
                  <a:gd name="T26" fmla="*/ 203 w 203"/>
                  <a:gd name="T27" fmla="*/ 43 h 43"/>
                  <a:gd name="T28" fmla="*/ 203 w 203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3" h="43">
                    <a:moveTo>
                      <a:pt x="43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3" y="43"/>
                    </a:lnTo>
                    <a:lnTo>
                      <a:pt x="43" y="0"/>
                    </a:lnTo>
                    <a:close/>
                    <a:moveTo>
                      <a:pt x="123" y="0"/>
                    </a:moveTo>
                    <a:lnTo>
                      <a:pt x="80" y="0"/>
                    </a:lnTo>
                    <a:lnTo>
                      <a:pt x="80" y="43"/>
                    </a:lnTo>
                    <a:lnTo>
                      <a:pt x="123" y="43"/>
                    </a:lnTo>
                    <a:lnTo>
                      <a:pt x="123" y="0"/>
                    </a:lnTo>
                    <a:close/>
                    <a:moveTo>
                      <a:pt x="203" y="0"/>
                    </a:moveTo>
                    <a:lnTo>
                      <a:pt x="160" y="0"/>
                    </a:lnTo>
                    <a:lnTo>
                      <a:pt x="160" y="43"/>
                    </a:lnTo>
                    <a:lnTo>
                      <a:pt x="203" y="43"/>
                    </a:lnTo>
                    <a:lnTo>
                      <a:pt x="2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49"/>
              <p:cNvSpPr>
                <a:spLocks noEditPoint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3278196" y="4492669"/>
                <a:ext cx="322263" cy="68263"/>
              </a:xfrm>
              <a:custGeom>
                <a:avLst/>
                <a:gdLst>
                  <a:gd name="T0" fmla="*/ 43 w 203"/>
                  <a:gd name="T1" fmla="*/ 0 h 43"/>
                  <a:gd name="T2" fmla="*/ 0 w 203"/>
                  <a:gd name="T3" fmla="*/ 0 h 43"/>
                  <a:gd name="T4" fmla="*/ 0 w 203"/>
                  <a:gd name="T5" fmla="*/ 43 h 43"/>
                  <a:gd name="T6" fmla="*/ 43 w 203"/>
                  <a:gd name="T7" fmla="*/ 43 h 43"/>
                  <a:gd name="T8" fmla="*/ 43 w 203"/>
                  <a:gd name="T9" fmla="*/ 0 h 43"/>
                  <a:gd name="T10" fmla="*/ 123 w 203"/>
                  <a:gd name="T11" fmla="*/ 0 h 43"/>
                  <a:gd name="T12" fmla="*/ 80 w 203"/>
                  <a:gd name="T13" fmla="*/ 0 h 43"/>
                  <a:gd name="T14" fmla="*/ 80 w 203"/>
                  <a:gd name="T15" fmla="*/ 43 h 43"/>
                  <a:gd name="T16" fmla="*/ 123 w 203"/>
                  <a:gd name="T17" fmla="*/ 43 h 43"/>
                  <a:gd name="T18" fmla="*/ 123 w 203"/>
                  <a:gd name="T19" fmla="*/ 0 h 43"/>
                  <a:gd name="T20" fmla="*/ 203 w 203"/>
                  <a:gd name="T21" fmla="*/ 0 h 43"/>
                  <a:gd name="T22" fmla="*/ 160 w 203"/>
                  <a:gd name="T23" fmla="*/ 0 h 43"/>
                  <a:gd name="T24" fmla="*/ 160 w 203"/>
                  <a:gd name="T25" fmla="*/ 43 h 43"/>
                  <a:gd name="T26" fmla="*/ 203 w 203"/>
                  <a:gd name="T27" fmla="*/ 43 h 43"/>
                  <a:gd name="T28" fmla="*/ 203 w 203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3" h="43">
                    <a:moveTo>
                      <a:pt x="43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3" y="43"/>
                    </a:lnTo>
                    <a:lnTo>
                      <a:pt x="43" y="0"/>
                    </a:lnTo>
                    <a:moveTo>
                      <a:pt x="123" y="0"/>
                    </a:moveTo>
                    <a:lnTo>
                      <a:pt x="80" y="0"/>
                    </a:lnTo>
                    <a:lnTo>
                      <a:pt x="80" y="43"/>
                    </a:lnTo>
                    <a:lnTo>
                      <a:pt x="123" y="43"/>
                    </a:lnTo>
                    <a:lnTo>
                      <a:pt x="123" y="0"/>
                    </a:lnTo>
                    <a:moveTo>
                      <a:pt x="203" y="0"/>
                    </a:moveTo>
                    <a:lnTo>
                      <a:pt x="160" y="0"/>
                    </a:lnTo>
                    <a:lnTo>
                      <a:pt x="160" y="43"/>
                    </a:lnTo>
                    <a:lnTo>
                      <a:pt x="203" y="43"/>
                    </a:lnTo>
                    <a:lnTo>
                      <a:pt x="20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50"/>
              <p:cNvSpPr>
                <a:spLocks noEditPoint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8591560" y="4492653"/>
                <a:ext cx="322263" cy="68263"/>
              </a:xfrm>
              <a:custGeom>
                <a:avLst/>
                <a:gdLst>
                  <a:gd name="T0" fmla="*/ 45 w 203"/>
                  <a:gd name="T1" fmla="*/ 0 h 43"/>
                  <a:gd name="T2" fmla="*/ 0 w 203"/>
                  <a:gd name="T3" fmla="*/ 0 h 43"/>
                  <a:gd name="T4" fmla="*/ 0 w 203"/>
                  <a:gd name="T5" fmla="*/ 43 h 43"/>
                  <a:gd name="T6" fmla="*/ 45 w 203"/>
                  <a:gd name="T7" fmla="*/ 43 h 43"/>
                  <a:gd name="T8" fmla="*/ 45 w 203"/>
                  <a:gd name="T9" fmla="*/ 0 h 43"/>
                  <a:gd name="T10" fmla="*/ 123 w 203"/>
                  <a:gd name="T11" fmla="*/ 0 h 43"/>
                  <a:gd name="T12" fmla="*/ 80 w 203"/>
                  <a:gd name="T13" fmla="*/ 0 h 43"/>
                  <a:gd name="T14" fmla="*/ 80 w 203"/>
                  <a:gd name="T15" fmla="*/ 43 h 43"/>
                  <a:gd name="T16" fmla="*/ 123 w 203"/>
                  <a:gd name="T17" fmla="*/ 43 h 43"/>
                  <a:gd name="T18" fmla="*/ 123 w 203"/>
                  <a:gd name="T19" fmla="*/ 0 h 43"/>
                  <a:gd name="T20" fmla="*/ 203 w 203"/>
                  <a:gd name="T21" fmla="*/ 0 h 43"/>
                  <a:gd name="T22" fmla="*/ 160 w 203"/>
                  <a:gd name="T23" fmla="*/ 0 h 43"/>
                  <a:gd name="T24" fmla="*/ 160 w 203"/>
                  <a:gd name="T25" fmla="*/ 43 h 43"/>
                  <a:gd name="T26" fmla="*/ 203 w 203"/>
                  <a:gd name="T27" fmla="*/ 43 h 43"/>
                  <a:gd name="T28" fmla="*/ 203 w 203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3" h="43">
                    <a:moveTo>
                      <a:pt x="45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5" y="43"/>
                    </a:lnTo>
                    <a:lnTo>
                      <a:pt x="45" y="0"/>
                    </a:lnTo>
                    <a:close/>
                    <a:moveTo>
                      <a:pt x="123" y="0"/>
                    </a:moveTo>
                    <a:lnTo>
                      <a:pt x="80" y="0"/>
                    </a:lnTo>
                    <a:lnTo>
                      <a:pt x="80" y="43"/>
                    </a:lnTo>
                    <a:lnTo>
                      <a:pt x="123" y="43"/>
                    </a:lnTo>
                    <a:lnTo>
                      <a:pt x="123" y="0"/>
                    </a:lnTo>
                    <a:close/>
                    <a:moveTo>
                      <a:pt x="203" y="0"/>
                    </a:moveTo>
                    <a:lnTo>
                      <a:pt x="160" y="0"/>
                    </a:lnTo>
                    <a:lnTo>
                      <a:pt x="160" y="43"/>
                    </a:lnTo>
                    <a:lnTo>
                      <a:pt x="203" y="43"/>
                    </a:lnTo>
                    <a:lnTo>
                      <a:pt x="20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51"/>
              <p:cNvSpPr>
                <a:spLocks noEditPoint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8591551" y="4492625"/>
                <a:ext cx="322263" cy="68263"/>
              </a:xfrm>
              <a:custGeom>
                <a:avLst/>
                <a:gdLst>
                  <a:gd name="T0" fmla="*/ 45 w 203"/>
                  <a:gd name="T1" fmla="*/ 0 h 43"/>
                  <a:gd name="T2" fmla="*/ 0 w 203"/>
                  <a:gd name="T3" fmla="*/ 0 h 43"/>
                  <a:gd name="T4" fmla="*/ 0 w 203"/>
                  <a:gd name="T5" fmla="*/ 43 h 43"/>
                  <a:gd name="T6" fmla="*/ 45 w 203"/>
                  <a:gd name="T7" fmla="*/ 43 h 43"/>
                  <a:gd name="T8" fmla="*/ 45 w 203"/>
                  <a:gd name="T9" fmla="*/ 0 h 43"/>
                  <a:gd name="T10" fmla="*/ 123 w 203"/>
                  <a:gd name="T11" fmla="*/ 0 h 43"/>
                  <a:gd name="T12" fmla="*/ 80 w 203"/>
                  <a:gd name="T13" fmla="*/ 0 h 43"/>
                  <a:gd name="T14" fmla="*/ 80 w 203"/>
                  <a:gd name="T15" fmla="*/ 43 h 43"/>
                  <a:gd name="T16" fmla="*/ 123 w 203"/>
                  <a:gd name="T17" fmla="*/ 43 h 43"/>
                  <a:gd name="T18" fmla="*/ 123 w 203"/>
                  <a:gd name="T19" fmla="*/ 0 h 43"/>
                  <a:gd name="T20" fmla="*/ 203 w 203"/>
                  <a:gd name="T21" fmla="*/ 0 h 43"/>
                  <a:gd name="T22" fmla="*/ 160 w 203"/>
                  <a:gd name="T23" fmla="*/ 0 h 43"/>
                  <a:gd name="T24" fmla="*/ 160 w 203"/>
                  <a:gd name="T25" fmla="*/ 43 h 43"/>
                  <a:gd name="T26" fmla="*/ 203 w 203"/>
                  <a:gd name="T27" fmla="*/ 43 h 43"/>
                  <a:gd name="T28" fmla="*/ 203 w 203"/>
                  <a:gd name="T2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3" h="43">
                    <a:moveTo>
                      <a:pt x="45" y="0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45" y="43"/>
                    </a:lnTo>
                    <a:lnTo>
                      <a:pt x="45" y="0"/>
                    </a:lnTo>
                    <a:moveTo>
                      <a:pt x="123" y="0"/>
                    </a:moveTo>
                    <a:lnTo>
                      <a:pt x="80" y="0"/>
                    </a:lnTo>
                    <a:lnTo>
                      <a:pt x="80" y="43"/>
                    </a:lnTo>
                    <a:lnTo>
                      <a:pt x="123" y="43"/>
                    </a:lnTo>
                    <a:lnTo>
                      <a:pt x="123" y="0"/>
                    </a:lnTo>
                    <a:moveTo>
                      <a:pt x="203" y="0"/>
                    </a:moveTo>
                    <a:lnTo>
                      <a:pt x="160" y="0"/>
                    </a:lnTo>
                    <a:lnTo>
                      <a:pt x="160" y="43"/>
                    </a:lnTo>
                    <a:lnTo>
                      <a:pt x="203" y="43"/>
                    </a:lnTo>
                    <a:lnTo>
                      <a:pt x="203" y="0"/>
                    </a:ln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89" name="文本框 7"/>
            <p:cNvSpPr txBox="1"/>
            <p:nvPr>
              <p:custDataLst>
                <p:tags r:id="rId48"/>
              </p:custDataLst>
            </p:nvPr>
          </p:nvSpPr>
          <p:spPr>
            <a:xfrm>
              <a:off x="6034" y="4358"/>
              <a:ext cx="7132" cy="2414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  </a:t>
              </a:r>
              <a:r>
                <a:rPr lang="zh-CN" altLang="en-US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1.家长探园</a:t>
              </a:r>
              <a:endParaRPr lang="zh-CN" altLang="en-US" sz="2400" kern="100">
                <a:solidFill>
                  <a:srgbClr val="404040"/>
                </a:solidFill>
                <a:latin typeface="汉仪中黑简" panose="02010600000101010101" charset="-122"/>
                <a:ea typeface="汉仪中黑简" panose="02010600000101010101" charset="-122"/>
                <a:cs typeface="Times New Roman" panose="02020603050405020304"/>
                <a:sym typeface="Times New Roman" panose="02020603050405020304"/>
              </a:endParaRPr>
            </a:p>
            <a:p>
              <a:pPr algn="just" fontAlgn="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  </a:t>
              </a:r>
              <a:r>
                <a:rPr lang="zh-CN" altLang="en-US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2.预约交流</a:t>
              </a:r>
              <a:endParaRPr lang="zh-CN" altLang="en-US" sz="2400" kern="100">
                <a:solidFill>
                  <a:srgbClr val="404040"/>
                </a:solidFill>
                <a:latin typeface="汉仪中黑简" panose="02010600000101010101" charset="-122"/>
                <a:ea typeface="汉仪中黑简" panose="02010600000101010101" charset="-122"/>
                <a:cs typeface="Times New Roman" panose="02020603050405020304"/>
                <a:sym typeface="Times New Roman" panose="02020603050405020304"/>
              </a:endParaRPr>
            </a:p>
            <a:p>
              <a:pPr algn="just" fontAlgn="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  </a:t>
              </a:r>
              <a:r>
                <a:rPr lang="zh-CN" altLang="en-US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3.亲子体验</a:t>
              </a:r>
              <a:endParaRPr lang="zh-CN" altLang="en-US" sz="2400" kern="100">
                <a:solidFill>
                  <a:srgbClr val="404040"/>
                </a:solidFill>
                <a:latin typeface="汉仪中黑简" panose="02010600000101010101" charset="-122"/>
                <a:ea typeface="汉仪中黑简" panose="02010600000101010101" charset="-122"/>
                <a:cs typeface="Times New Roman" panose="02020603050405020304"/>
                <a:sym typeface="Times New Roman" panose="02020603050405020304"/>
              </a:endParaRPr>
            </a:p>
            <a:p>
              <a:pPr algn="just" fontAlgn="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  </a:t>
              </a:r>
              <a:r>
                <a:rPr lang="zh-CN" altLang="en-US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4.家庭访问</a:t>
              </a:r>
              <a:endParaRPr lang="zh-CN" altLang="en-US" sz="2400" kern="100">
                <a:solidFill>
                  <a:srgbClr val="404040"/>
                </a:solidFill>
                <a:latin typeface="汉仪中黑简" panose="02010600000101010101" charset="-122"/>
                <a:ea typeface="汉仪中黑简" panose="02010600000101010101" charset="-122"/>
                <a:cs typeface="Times New Roman" panose="02020603050405020304"/>
                <a:sym typeface="Times New Roman" panose="02020603050405020304"/>
              </a:endParaRPr>
            </a:p>
            <a:p>
              <a:pPr algn="just" fontAlgn="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  </a:t>
              </a:r>
              <a:r>
                <a:rPr lang="zh-CN" altLang="en-US" sz="2400" kern="100">
                  <a:solidFill>
                    <a:srgbClr val="404040"/>
                  </a:solidFill>
                  <a:latin typeface="汉仪中黑简" panose="02010600000101010101" charset="-122"/>
                  <a:ea typeface="汉仪中黑简" panose="02010600000101010101" charset="-122"/>
                  <a:cs typeface="Times New Roman" panose="02020603050405020304"/>
                  <a:sym typeface="Times New Roman" panose="02020603050405020304"/>
                </a:rPr>
                <a:t>5.婴幼儿试读</a:t>
              </a:r>
              <a:endParaRPr lang="zh-CN" altLang="en-US" sz="2400" kern="100">
                <a:solidFill>
                  <a:srgbClr val="404040"/>
                </a:solidFill>
                <a:latin typeface="汉仪中黑简" panose="02010600000101010101" charset="-122"/>
                <a:ea typeface="汉仪中黑简" panose="02010600000101010101" charset="-122"/>
                <a:cs typeface="Times New Roman" panose="02020603050405020304"/>
                <a:sym typeface="Times New Roman" panose="02020603050405020304"/>
              </a:endParaRPr>
            </a:p>
          </p:txBody>
        </p:sp>
      </p:grpSp>
    </p:spTree>
    <p:custDataLst>
      <p:tags r:id="rId49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11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12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14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14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914"/>
  <p:tag name="KSO_WM_TEMPLATE_MASTER_THUMB_INDEX" val="12"/>
  <p:tag name="KSO_WM_TEMPLATE_THUMBS_INDEX" val="1、4、7、8、11、14、18、19、20、21、22、23"/>
</p:tagLst>
</file>

<file path=ppt/tags/tag202.xml><?xml version="1.0" encoding="utf-8"?>
<p:tagLst xmlns:p="http://schemas.openxmlformats.org/presentationml/2006/main">
  <p:tag name="KSO_WM_UNIT_ISCONTENTSTITLE" val="0"/>
  <p:tag name="KSO_WM_UNIT_PRESET_TEXT" val="创意极简PPT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1*a*1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ID" val="custom20203914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914"/>
  <p:tag name="KSO_WM_SLIDE_LAYOUT" val="a_b"/>
  <p:tag name="KSO_WM_SLIDE_LAYOUT_CNT" val="1_3"/>
  <p:tag name="KSO_WM_TEMPLATE_MASTER_THUMB_INDEX" val="12"/>
  <p:tag name="KSO_WM_TEMPLATE_THUMBS_INDEX" val="1、4、7、8、11、14、18、19、20、21、22、23"/>
</p:tagLst>
</file>

<file path=ppt/tags/tag20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03914_7*e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PRESET_TEXT" val="Part 1"/>
  <p:tag name="KSO_WM_UNIT_NOCLEAR" val="0"/>
  <p:tag name="KSO_WM_UNIT_VALUE" val="6"/>
  <p:tag name="KSO_WM_UNIT_TYPE" val="e"/>
  <p:tag name="KSO_WM_UNIT_INDEX" val="1"/>
</p:tagLst>
</file>

<file path=ppt/tags/tag20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7*a*1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ID" val="custom20203914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914"/>
  <p:tag name="KSO_WM_SLIDE_TYPE" val="sectionTitle"/>
  <p:tag name="KSO_WM_SLIDE_SUBTYPE" val="picTxt"/>
  <p:tag name="KSO_WM_SLIDE_LAYOUT" val="a_e"/>
  <p:tag name="KSO_WM_SLIDE_LAYOUT_CNT" val="1_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3914_15*i*2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3914_15*i*3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3914_15*i*4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3914_15*i*5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3914_15*i*6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3914_15*i*7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14_15*i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  <p:tag name="KSO_WM_SLIDE_ID" val="custom20203914_15"/>
  <p:tag name="KSO_WM_TEMPLATE_SUBCATEGORY" val="15"/>
  <p:tag name="KSO_WM_SLIDE_ITEM_CNT" val="0"/>
  <p:tag name="KSO_WM_SLIDE_INDEX" val="15"/>
  <p:tag name="KSO_WM_TAG_VERSION" val="1.0"/>
  <p:tag name="KSO_WM_SLIDE_LAYOUT" val="a_f"/>
  <p:tag name="KSO_WM_SLIDE_LAYOUT_CNT" val="1_1"/>
  <p:tag name="KSO_WM_SLIDE_TYPE" val="text"/>
  <p:tag name="KSO_WM_SLIDE_SUBTYPE" val="pureTxt"/>
  <p:tag name="KSO_WM_SLIDE_SIZE" val="923*487"/>
  <p:tag name="KSO_WM_SLIDE_POSITION" val="0*2"/>
  <p:tag name="KSO_WM_TEMPLATE_MASTER_TYPE" val="1"/>
  <p:tag name="KSO_WM_TEMPLATE_COLOR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3914_9*i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1"/>
  <p:tag name="KSO_WM_UNIT_USESOURCEFORMAT_APPLY" val="1"/>
</p:tagLst>
</file>

<file path=ppt/tags/tag216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i*1_1"/>
  <p:tag name="KSO_WM_UNIT_LAYERLEVEL" val="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i"/>
  <p:tag name="KSO_WM_UNIT_INDEX" val="1_1"/>
  <p:tag name="KSO_WM_UNIT_DIAGRAM_MODELTYPE" val="stripeEnum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217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1"/>
  <p:tag name="KSO_WM_UNIT_DIAGRAM_MODELTYPE" val="stripeEnum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18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h_i*1_2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2"/>
  <p:tag name="KSO_WM_UNIT_DIAGRAM_MODELTYPE" val="stripeEnum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19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2_1"/>
  <p:tag name="KSO_WM_UNIT_PRESET_TEXT" val="单击此处添加文本具体内容，简明扼要的阐述您的观点。"/>
  <p:tag name="KSO_WM_UNIT_DIAGRAM_MODELTYPE" val="stripeEnum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h_i*1_1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1"/>
  <p:tag name="KSO_WM_UNIT_DIAGRAM_MODELTYPE" val="stripeEnu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1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h_i*1_1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2"/>
  <p:tag name="KSO_WM_UNIT_DIAGRAM_MODELTYPE" val="stripeEnu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2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9*l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1_1"/>
  <p:tag name="KSO_WM_UNIT_PRESET_TEXT" val="单击此处添加文本具体内容，简明扼要的阐述您的观点。"/>
  <p:tag name="KSO_WM_UNIT_DIAGRAM_MODELTYPE" val="stripeEnum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3914_9*i*2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24.xml><?xml version="1.0" encoding="utf-8"?>
<p:tagLst xmlns:p="http://schemas.openxmlformats.org/presentationml/2006/main">
  <p:tag name="KSO_WM_UNIT_RELATE_UNITID" val="260*l*1"/>
  <p:tag name="KSO_WM_TEMPLATE_CATEGORY" val="custom"/>
  <p:tag name="KSO_WM_TEMPLATE_INDEX" val="20203914"/>
  <p:tag name="KSO_WM_UNIT_TYPE" val="a"/>
  <p:tag name="KSO_WM_UNIT_INDEX" val="1"/>
  <p:tag name="KSO_WM_UNIT_ID" val="custom20203914_9*a*1"/>
  <p:tag name="KSO_WM_UNIT_LAYERLEVEL" val="1"/>
  <p:tag name="KSO_WM_UNIT_VALUE" val="21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NOCLEAR" val="0"/>
  <p:tag name="KSO_WM_UNIT_DIAGRAM_ISNUMVISUAL" val="0"/>
  <p:tag name="KSO_WM_UNIT_DIAGRAM_ISREFERUNIT" val="0"/>
  <p:tag name="KSO_WM_DIAGRAM_GROUP_CODE" val="l1-2"/>
  <p:tag name="KSO_WM_UNIT_TEXT_FILL_FORE_SCHEMECOLOR_INDEX" val="13"/>
  <p:tag name="KSO_WM_UNIT_TEXT_FILL_TYPE" val="1"/>
  <p:tag name="KSO_WM_UNIT_USESOURCEFORMAT_APPLY" val="1"/>
</p:tagLst>
</file>

<file path=ppt/tags/tag225.xml><?xml version="1.0" encoding="utf-8"?>
<p:tagLst xmlns:p="http://schemas.openxmlformats.org/presentationml/2006/main">
  <p:tag name="KSO_WM_SLIDE_ID" val="custom20203914_9"/>
  <p:tag name="KSO_WM_SLIDE_INDEX" val="9"/>
  <p:tag name="KSO_WM_SLIDE_ITEM_CNT" val="2"/>
  <p:tag name="KSO_WM_SLIDE_LAYOUT" val="a_l"/>
  <p:tag name="KSO_WM_SLIDE_LAYOUT_CNT" val="1_1"/>
  <p:tag name="KSO_WM_SLIDE_TYPE" val="text"/>
  <p:tag name="KSO_WM_BEAUTIFY_FLAG" val="#wm#"/>
  <p:tag name="KSO_WM_SLIDE_POSITION" val="41.5412*204.294"/>
  <p:tag name="KSO_WM_SLIDE_SIZE" val="482.359*136.356"/>
  <p:tag name="KSO_WM_TEMPLATE_CATEGORY" val="custom"/>
  <p:tag name="KSO_WM_TEMPLATE_INDEX" val="20203914"/>
  <p:tag name="KSO_WM_TAG_VERSION" val="1.0"/>
  <p:tag name="KSO_WM_TEMPLATE_SUBCATEGORY" val="0"/>
  <p:tag name="KSO_WM_SLIDE_SUBTYPE" val="diag"/>
  <p:tag name="KSO_WM_DIAGRAM_GROUP_CODE" val="l1-2"/>
  <p:tag name="KSO_WM_SLIDE_DIAGTYPE" val="l"/>
  <p:tag name="KSO_WM_TEMPLATE_MASTER_TYPE" val="1"/>
  <p:tag name="KSO_WM_TEMPLATE_COLOR_TYPE" val="1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2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28.xml><?xml version="1.0" encoding="utf-8"?>
<p:tagLst xmlns:p="http://schemas.openxmlformats.org/presentationml/2006/main">
  <p:tag name="KSO_WM_BEAUTIFY_FLAG" val="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1.xml><?xml version="1.0" encoding="utf-8"?>
<p:tagLst xmlns:p="http://schemas.openxmlformats.org/presentationml/2006/main">
  <p:tag name="KSO_WM_BEAUTIFY_FLAG" val=""/>
</p:tagLst>
</file>

<file path=ppt/tags/tag232.xml><?xml version="1.0" encoding="utf-8"?>
<p:tagLst xmlns:p="http://schemas.openxmlformats.org/presentationml/2006/main">
  <p:tag name="KSO_WM_BEAUTIFY_FLAG" val=""/>
</p:tagLst>
</file>

<file path=ppt/tags/tag233.xml><?xml version="1.0" encoding="utf-8"?>
<p:tagLst xmlns:p="http://schemas.openxmlformats.org/presentationml/2006/main">
  <p:tag name="KSO_WM_BEAUTIFY_FLAG" val=""/>
</p:tagLst>
</file>

<file path=ppt/tags/tag234.xml><?xml version="1.0" encoding="utf-8"?>
<p:tagLst xmlns:p="http://schemas.openxmlformats.org/presentationml/2006/main">
  <p:tag name="KSO_WM_BEAUTIFY_FLAG" val=""/>
</p:tagLst>
</file>

<file path=ppt/tags/tag235.xml><?xml version="1.0" encoding="utf-8"?>
<p:tagLst xmlns:p="http://schemas.openxmlformats.org/presentationml/2006/main">
  <p:tag name="KSO_WM_BEAUTIFY_FLAG" val=""/>
</p:tagLst>
</file>

<file path=ppt/tags/tag236.xml><?xml version="1.0" encoding="utf-8"?>
<p:tagLst xmlns:p="http://schemas.openxmlformats.org/presentationml/2006/main">
  <p:tag name="KSO_WM_BEAUTIFY_FLAG" val=""/>
</p:tagLst>
</file>

<file path=ppt/tags/tag237.xml><?xml version="1.0" encoding="utf-8"?>
<p:tagLst xmlns:p="http://schemas.openxmlformats.org/presentationml/2006/main">
  <p:tag name="KSO_WM_BEAUTIFY_FLAG" val=""/>
</p:tagLst>
</file>

<file path=ppt/tags/tag238.xml><?xml version="1.0" encoding="utf-8"?>
<p:tagLst xmlns:p="http://schemas.openxmlformats.org/presentationml/2006/main">
  <p:tag name="KSO_WM_BEAUTIFY_FLAG" val="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2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3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8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331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23*a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PRESET_TEXT" val="感谢观看"/>
</p:tagLst>
</file>

<file path=ppt/tags/tag332.xml><?xml version="1.0" encoding="utf-8"?>
<p:tagLst xmlns:p="http://schemas.openxmlformats.org/presentationml/2006/main">
  <p:tag name="KSO_WM_SLIDE_ID" val="custom20203914_23"/>
  <p:tag name="KSO_WM_TEMPLATE_SUBCATEGORY" val="0"/>
  <p:tag name="KSO_WM_TEMPLATE_MASTER_TYPE" val="1"/>
  <p:tag name="KSO_WM_TEMPLATE_COLOR_TYPE" val="1"/>
  <p:tag name="KSO_WM_SLIDE_ITEM_CNT" val="0"/>
  <p:tag name="KSO_WM_SLIDE_INDEX" val="23"/>
  <p:tag name="KSO_WM_TAG_VERSION" val="1.0"/>
  <p:tag name="KSO_WM_BEAUTIFY_FLAG" val="#wm#"/>
  <p:tag name="KSO_WM_TEMPLATE_CATEGORY" val="custom"/>
  <p:tag name="KSO_WM_TEMPLATE_INDEX" val="20203914"/>
  <p:tag name="KSO_WM_SLIDE_TYPE" val="endPage"/>
  <p:tag name="KSO_WM_SLIDE_SUBTYPE" val="pureTxt"/>
  <p:tag name="KSO_WM_SLIDE_LAYOUT" val="a_b"/>
  <p:tag name="KSO_WM_SLIDE_LAYOUT_CNT" val="1_1"/>
</p:tagLst>
</file>

<file path=ppt/tags/tag333.xml><?xml version="1.0" encoding="utf-8"?>
<p:tagLst xmlns:p="http://schemas.openxmlformats.org/presentationml/2006/main">
  <p:tag name="COMMONDATA" val="eyJoZGlkIjoiNDdmNzU0YzI0ODUyM2NjYTYwNmE4NzVlNjBlNWMyZDcifQ==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#wm#"/>
  <p:tag name="KSO_WM_SLIDE_BACKGROUND_MASK_FLAG" val="1"/>
</p:tagLst>
</file>

<file path=ppt/tags/tag6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7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8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9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5">
      <a:dk1>
        <a:sysClr val="windowText" lastClr="000000"/>
      </a:dk1>
      <a:lt1>
        <a:sysClr val="window" lastClr="FFFFFF"/>
      </a:lt1>
      <a:dk2>
        <a:srgbClr val="FCF3EE"/>
      </a:dk2>
      <a:lt2>
        <a:srgbClr val="FFFFFF"/>
      </a:lt2>
      <a:accent1>
        <a:srgbClr val="F1A26C"/>
      </a:accent1>
      <a:accent2>
        <a:srgbClr val="D6B284"/>
      </a:accent2>
      <a:accent3>
        <a:srgbClr val="BCC29C"/>
      </a:accent3>
      <a:accent4>
        <a:srgbClr val="A1D1B5"/>
      </a:accent4>
      <a:accent5>
        <a:srgbClr val="87E1CD"/>
      </a:accent5>
      <a:accent6>
        <a:srgbClr val="6CF1E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1523</Words>
  <Application>WPS 演示</Application>
  <PresentationFormat>宽屏</PresentationFormat>
  <Paragraphs>54</Paragraphs>
  <Slides>22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Wingdings</vt:lpstr>
      <vt:lpstr>幼圆</vt:lpstr>
      <vt:lpstr>汉仪乐喵体W</vt:lpstr>
      <vt:lpstr>Times New Roman</vt:lpstr>
      <vt:lpstr>仿宋_GB2312</vt:lpstr>
      <vt:lpstr>仿宋</vt:lpstr>
      <vt:lpstr>微软雅黑</vt:lpstr>
      <vt:lpstr>Arial Unicode MS</vt:lpstr>
      <vt:lpstr>Calibri</vt:lpstr>
      <vt:lpstr>汉仪中黑简</vt:lpstr>
      <vt:lpstr>Times New Roman</vt:lpstr>
      <vt:lpstr>黑体</vt:lpstr>
      <vt:lpstr>汉仪晓波折纸体简</vt:lpstr>
      <vt:lpstr>Office 主题​​</vt:lpstr>
      <vt:lpstr>1_Office 主题​​</vt:lpstr>
      <vt:lpstr>婴幼儿照护实务</vt:lpstr>
      <vt:lpstr>家园共育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Laurel</cp:lastModifiedBy>
  <cp:revision>181</cp:revision>
  <dcterms:created xsi:type="dcterms:W3CDTF">2019-06-19T02:08:00Z</dcterms:created>
  <dcterms:modified xsi:type="dcterms:W3CDTF">2023-10-31T03:22:42Z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36ABFFC3BF0A4FB0BF046AC44F647538_11</vt:lpwstr>
  </property>
</Properties>
</file>