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8.xml"/><Relationship Id="rId98" Type="http://schemas.openxmlformats.org/officeDocument/2006/relationships/slide" Target="slides/slide97.xml"/><Relationship Id="rId97" Type="http://schemas.openxmlformats.org/officeDocument/2006/relationships/slide" Target="slides/slide96.xml"/><Relationship Id="rId96" Type="http://schemas.openxmlformats.org/officeDocument/2006/relationships/slide" Target="slides/slide95.xml"/><Relationship Id="rId95" Type="http://schemas.openxmlformats.org/officeDocument/2006/relationships/slide" Target="slides/slide94.xml"/><Relationship Id="rId94" Type="http://schemas.openxmlformats.org/officeDocument/2006/relationships/slide" Target="slides/slide93.xml"/><Relationship Id="rId93" Type="http://schemas.openxmlformats.org/officeDocument/2006/relationships/slide" Target="slides/slide92.xml"/><Relationship Id="rId92" Type="http://schemas.openxmlformats.org/officeDocument/2006/relationships/slide" Target="slides/slide91.xml"/><Relationship Id="rId91" Type="http://schemas.openxmlformats.org/officeDocument/2006/relationships/slide" Target="slides/slide90.xml"/><Relationship Id="rId90" Type="http://schemas.openxmlformats.org/officeDocument/2006/relationships/slide" Target="slides/slide89.xml"/><Relationship Id="rId9" Type="http://schemas.openxmlformats.org/officeDocument/2006/relationships/slide" Target="slides/slide8.xml"/><Relationship Id="rId89" Type="http://schemas.openxmlformats.org/officeDocument/2006/relationships/slide" Target="slides/slide88.xml"/><Relationship Id="rId88" Type="http://schemas.openxmlformats.org/officeDocument/2006/relationships/slide" Target="slides/slide87.xml"/><Relationship Id="rId87" Type="http://schemas.openxmlformats.org/officeDocument/2006/relationships/slide" Target="slides/slide86.xml"/><Relationship Id="rId86" Type="http://schemas.openxmlformats.org/officeDocument/2006/relationships/slide" Target="slides/slide85.xml"/><Relationship Id="rId85" Type="http://schemas.openxmlformats.org/officeDocument/2006/relationships/slide" Target="slides/slide84.xml"/><Relationship Id="rId84" Type="http://schemas.openxmlformats.org/officeDocument/2006/relationships/slide" Target="slides/slide83.xml"/><Relationship Id="rId83" Type="http://schemas.openxmlformats.org/officeDocument/2006/relationships/slide" Target="slides/slide82.xml"/><Relationship Id="rId82" Type="http://schemas.openxmlformats.org/officeDocument/2006/relationships/slide" Target="slides/slide81.xml"/><Relationship Id="rId81" Type="http://schemas.openxmlformats.org/officeDocument/2006/relationships/slide" Target="slides/slide80.xml"/><Relationship Id="rId80" Type="http://schemas.openxmlformats.org/officeDocument/2006/relationships/slide" Target="slides/slide79.xml"/><Relationship Id="rId8" Type="http://schemas.openxmlformats.org/officeDocument/2006/relationships/slide" Target="slides/slide7.xml"/><Relationship Id="rId79" Type="http://schemas.openxmlformats.org/officeDocument/2006/relationships/slide" Target="slides/slide78.xml"/><Relationship Id="rId78" Type="http://schemas.openxmlformats.org/officeDocument/2006/relationships/slide" Target="slides/slide77.xml"/><Relationship Id="rId77" Type="http://schemas.openxmlformats.org/officeDocument/2006/relationships/slide" Target="slides/slide76.xml"/><Relationship Id="rId76" Type="http://schemas.openxmlformats.org/officeDocument/2006/relationships/slide" Target="slides/slide75.xml"/><Relationship Id="rId75" Type="http://schemas.openxmlformats.org/officeDocument/2006/relationships/slide" Target="slides/slide74.xml"/><Relationship Id="rId74" Type="http://schemas.openxmlformats.org/officeDocument/2006/relationships/slide" Target="slides/slide73.xml"/><Relationship Id="rId73" Type="http://schemas.openxmlformats.org/officeDocument/2006/relationships/slide" Target="slides/slide72.xml"/><Relationship Id="rId72" Type="http://schemas.openxmlformats.org/officeDocument/2006/relationships/slide" Target="slides/slide71.xml"/><Relationship Id="rId71" Type="http://schemas.openxmlformats.org/officeDocument/2006/relationships/slide" Target="slides/slide70.xml"/><Relationship Id="rId70" Type="http://schemas.openxmlformats.org/officeDocument/2006/relationships/slide" Target="slides/slide69.xml"/><Relationship Id="rId7" Type="http://schemas.openxmlformats.org/officeDocument/2006/relationships/slide" Target="slides/slide6.xml"/><Relationship Id="rId69" Type="http://schemas.openxmlformats.org/officeDocument/2006/relationships/slide" Target="slides/slide68.xml"/><Relationship Id="rId68" Type="http://schemas.openxmlformats.org/officeDocument/2006/relationships/slide" Target="slides/slide67.xml"/><Relationship Id="rId67" Type="http://schemas.openxmlformats.org/officeDocument/2006/relationships/slide" Target="slides/slide66.xml"/><Relationship Id="rId66" Type="http://schemas.openxmlformats.org/officeDocument/2006/relationships/slide" Target="slides/slide65.xml"/><Relationship Id="rId65" Type="http://schemas.openxmlformats.org/officeDocument/2006/relationships/slide" Target="slides/slide64.xml"/><Relationship Id="rId64" Type="http://schemas.openxmlformats.org/officeDocument/2006/relationships/slide" Target="slides/slide63.xml"/><Relationship Id="rId63" Type="http://schemas.openxmlformats.org/officeDocument/2006/relationships/slide" Target="slides/slide62.xml"/><Relationship Id="rId62" Type="http://schemas.openxmlformats.org/officeDocument/2006/relationships/slide" Target="slides/slide61.xml"/><Relationship Id="rId61" Type="http://schemas.openxmlformats.org/officeDocument/2006/relationships/slide" Target="slides/slide60.xml"/><Relationship Id="rId60" Type="http://schemas.openxmlformats.org/officeDocument/2006/relationships/slide" Target="slides/slide59.xml"/><Relationship Id="rId6" Type="http://schemas.openxmlformats.org/officeDocument/2006/relationships/slide" Target="slides/slide5.xml"/><Relationship Id="rId59" Type="http://schemas.openxmlformats.org/officeDocument/2006/relationships/slide" Target="slides/slide58.xml"/><Relationship Id="rId58" Type="http://schemas.openxmlformats.org/officeDocument/2006/relationships/slide" Target="slides/slide57.xml"/><Relationship Id="rId57" Type="http://schemas.openxmlformats.org/officeDocument/2006/relationships/slide" Target="slides/slide56.xml"/><Relationship Id="rId56" Type="http://schemas.openxmlformats.org/officeDocument/2006/relationships/slide" Target="slides/slide55.xml"/><Relationship Id="rId55" Type="http://schemas.openxmlformats.org/officeDocument/2006/relationships/slide" Target="slides/slide54.xml"/><Relationship Id="rId54" Type="http://schemas.openxmlformats.org/officeDocument/2006/relationships/slide" Target="slides/slide53.xml"/><Relationship Id="rId53" Type="http://schemas.openxmlformats.org/officeDocument/2006/relationships/slide" Target="slides/slide52.xml"/><Relationship Id="rId52" Type="http://schemas.openxmlformats.org/officeDocument/2006/relationships/slide" Target="slides/slide51.xml"/><Relationship Id="rId51" Type="http://schemas.openxmlformats.org/officeDocument/2006/relationships/slide" Target="slides/slide50.xml"/><Relationship Id="rId50" Type="http://schemas.openxmlformats.org/officeDocument/2006/relationships/slide" Target="slides/slide49.xml"/><Relationship Id="rId5" Type="http://schemas.openxmlformats.org/officeDocument/2006/relationships/slide" Target="slides/slide4.xml"/><Relationship Id="rId49" Type="http://schemas.openxmlformats.org/officeDocument/2006/relationships/slide" Target="slides/slide48.xml"/><Relationship Id="rId48" Type="http://schemas.openxmlformats.org/officeDocument/2006/relationships/slide" Target="slides/slide47.xml"/><Relationship Id="rId47" Type="http://schemas.openxmlformats.org/officeDocument/2006/relationships/slide" Target="slides/slide46.xml"/><Relationship Id="rId46" Type="http://schemas.openxmlformats.org/officeDocument/2006/relationships/slide" Target="slides/slide45.xml"/><Relationship Id="rId45" Type="http://schemas.openxmlformats.org/officeDocument/2006/relationships/slide" Target="slides/slide44.xml"/><Relationship Id="rId44" Type="http://schemas.openxmlformats.org/officeDocument/2006/relationships/slide" Target="slides/slide43.xml"/><Relationship Id="rId43" Type="http://schemas.openxmlformats.org/officeDocument/2006/relationships/slide" Target="slides/slide42.xml"/><Relationship Id="rId42" Type="http://schemas.openxmlformats.org/officeDocument/2006/relationships/slide" Target="slides/slide41.xml"/><Relationship Id="rId41" Type="http://schemas.openxmlformats.org/officeDocument/2006/relationships/slide" Target="slides/slide40.xml"/><Relationship Id="rId40" Type="http://schemas.openxmlformats.org/officeDocument/2006/relationships/slide" Target="slides/slide39.xml"/><Relationship Id="rId4" Type="http://schemas.openxmlformats.org/officeDocument/2006/relationships/slide" Target="slides/slide3.xml"/><Relationship Id="rId39" Type="http://schemas.openxmlformats.org/officeDocument/2006/relationships/slide" Target="slides/slide38.xml"/><Relationship Id="rId38" Type="http://schemas.openxmlformats.org/officeDocument/2006/relationships/slide" Target="slides/slide37.xml"/><Relationship Id="rId37" Type="http://schemas.openxmlformats.org/officeDocument/2006/relationships/slide" Target="slides/slide36.xml"/><Relationship Id="rId36" Type="http://schemas.openxmlformats.org/officeDocument/2006/relationships/slide" Target="slides/slide35.xml"/><Relationship Id="rId35" Type="http://schemas.openxmlformats.org/officeDocument/2006/relationships/slide" Target="slides/slide34.xml"/><Relationship Id="rId34" Type="http://schemas.openxmlformats.org/officeDocument/2006/relationships/slide" Target="slides/slide33.xml"/><Relationship Id="rId33" Type="http://schemas.openxmlformats.org/officeDocument/2006/relationships/slide" Target="slides/slide32.xml"/><Relationship Id="rId32" Type="http://schemas.openxmlformats.org/officeDocument/2006/relationships/slide" Target="slides/slide31.xml"/><Relationship Id="rId31" Type="http://schemas.openxmlformats.org/officeDocument/2006/relationships/slide" Target="slides/slide30.xml"/><Relationship Id="rId30" Type="http://schemas.openxmlformats.org/officeDocument/2006/relationships/slide" Target="slides/slide29.xml"/><Relationship Id="rId3" Type="http://schemas.openxmlformats.org/officeDocument/2006/relationships/slide" Target="slides/slide2.xml"/><Relationship Id="rId29" Type="http://schemas.openxmlformats.org/officeDocument/2006/relationships/slide" Target="slides/slide28.xml"/><Relationship Id="rId28" Type="http://schemas.openxmlformats.org/officeDocument/2006/relationships/slide" Target="slides/slide27.xml"/><Relationship Id="rId27" Type="http://schemas.openxmlformats.org/officeDocument/2006/relationships/slide" Target="slides/slide26.xml"/><Relationship Id="rId26" Type="http://schemas.openxmlformats.org/officeDocument/2006/relationships/slide" Target="slides/slide25.xml"/><Relationship Id="rId25" Type="http://schemas.openxmlformats.org/officeDocument/2006/relationships/slide" Target="slides/slide24.xml"/><Relationship Id="rId24" Type="http://schemas.openxmlformats.org/officeDocument/2006/relationships/slide" Target="slides/slide23.xml"/><Relationship Id="rId23" Type="http://schemas.openxmlformats.org/officeDocument/2006/relationships/slide" Target="slides/slide22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5" Type="http://schemas.openxmlformats.org/officeDocument/2006/relationships/viewProps" Target="viewProps.xml"/><Relationship Id="rId104" Type="http://schemas.openxmlformats.org/officeDocument/2006/relationships/tableStyles" Target="tableStyles.xml"/><Relationship Id="rId103" Type="http://schemas.openxmlformats.org/officeDocument/2006/relationships/presProps" Target="presProps.xml"/><Relationship Id="rId102" Type="http://schemas.openxmlformats.org/officeDocument/2006/relationships/slide" Target="slides/slide101.xml"/><Relationship Id="rId101" Type="http://schemas.openxmlformats.org/officeDocument/2006/relationships/slide" Target="slides/slide100.xml"/><Relationship Id="rId100" Type="http://schemas.openxmlformats.org/officeDocument/2006/relationships/slide" Target="slides/slide99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1" Type="http://schemas.openxmlformats.org/officeDocument/2006/relationships/image" Target="../media/image56.png"/><Relationship Id="rId10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7" Type="http://schemas.openxmlformats.org/officeDocument/2006/relationships/image" Target="../media/image62.png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image" Target="../media/image69.png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7.png"/><Relationship Id="rId8" Type="http://schemas.openxmlformats.org/officeDocument/2006/relationships/image" Target="../media/image76.png"/><Relationship Id="rId7" Type="http://schemas.openxmlformats.org/officeDocument/2006/relationships/image" Target="../media/image75.png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image" Target="../media/image81.png"/><Relationship Id="rId4" Type="http://schemas.openxmlformats.org/officeDocument/2006/relationships/image" Target="../media/image80.jpeg"/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7" Type="http://schemas.openxmlformats.org/officeDocument/2006/relationships/image" Target="../media/image88.png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image" Target="../media/image93.png"/><Relationship Id="rId3" Type="http://schemas.openxmlformats.org/officeDocument/2006/relationships/image" Target="../media/image92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image" Target="../media/image98.png"/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8.png"/><Relationship Id="rId8" Type="http://schemas.openxmlformats.org/officeDocument/2006/relationships/image" Target="../media/image107.png"/><Relationship Id="rId7" Type="http://schemas.openxmlformats.org/officeDocument/2006/relationships/image" Target="../media/image106.png"/><Relationship Id="rId6" Type="http://schemas.openxmlformats.org/officeDocument/2006/relationships/image" Target="../media/image105.png"/><Relationship Id="rId54" Type="http://schemas.openxmlformats.org/officeDocument/2006/relationships/image" Target="../media/image153.png"/><Relationship Id="rId53" Type="http://schemas.openxmlformats.org/officeDocument/2006/relationships/image" Target="../media/image152.png"/><Relationship Id="rId52" Type="http://schemas.openxmlformats.org/officeDocument/2006/relationships/image" Target="../media/image151.png"/><Relationship Id="rId51" Type="http://schemas.openxmlformats.org/officeDocument/2006/relationships/image" Target="../media/image150.png"/><Relationship Id="rId50" Type="http://schemas.openxmlformats.org/officeDocument/2006/relationships/image" Target="../media/image149.png"/><Relationship Id="rId5" Type="http://schemas.openxmlformats.org/officeDocument/2006/relationships/image" Target="../media/image104.png"/><Relationship Id="rId49" Type="http://schemas.openxmlformats.org/officeDocument/2006/relationships/image" Target="../media/image148.png"/><Relationship Id="rId48" Type="http://schemas.openxmlformats.org/officeDocument/2006/relationships/image" Target="../media/image147.png"/><Relationship Id="rId47" Type="http://schemas.openxmlformats.org/officeDocument/2006/relationships/image" Target="../media/image146.png"/><Relationship Id="rId46" Type="http://schemas.openxmlformats.org/officeDocument/2006/relationships/image" Target="../media/image145.png"/><Relationship Id="rId45" Type="http://schemas.openxmlformats.org/officeDocument/2006/relationships/image" Target="../media/image144.png"/><Relationship Id="rId44" Type="http://schemas.openxmlformats.org/officeDocument/2006/relationships/image" Target="../media/image143.png"/><Relationship Id="rId43" Type="http://schemas.openxmlformats.org/officeDocument/2006/relationships/image" Target="../media/image142.png"/><Relationship Id="rId42" Type="http://schemas.openxmlformats.org/officeDocument/2006/relationships/image" Target="../media/image141.png"/><Relationship Id="rId41" Type="http://schemas.openxmlformats.org/officeDocument/2006/relationships/image" Target="../media/image140.png"/><Relationship Id="rId40" Type="http://schemas.openxmlformats.org/officeDocument/2006/relationships/image" Target="../media/image139.png"/><Relationship Id="rId4" Type="http://schemas.openxmlformats.org/officeDocument/2006/relationships/image" Target="../media/image103.png"/><Relationship Id="rId39" Type="http://schemas.openxmlformats.org/officeDocument/2006/relationships/image" Target="../media/image138.png"/><Relationship Id="rId38" Type="http://schemas.openxmlformats.org/officeDocument/2006/relationships/image" Target="../media/image137.png"/><Relationship Id="rId37" Type="http://schemas.openxmlformats.org/officeDocument/2006/relationships/image" Target="../media/image136.png"/><Relationship Id="rId36" Type="http://schemas.openxmlformats.org/officeDocument/2006/relationships/image" Target="../media/image135.png"/><Relationship Id="rId35" Type="http://schemas.openxmlformats.org/officeDocument/2006/relationships/image" Target="../media/image134.png"/><Relationship Id="rId34" Type="http://schemas.openxmlformats.org/officeDocument/2006/relationships/image" Target="../media/image133.png"/><Relationship Id="rId33" Type="http://schemas.openxmlformats.org/officeDocument/2006/relationships/image" Target="../media/image132.png"/><Relationship Id="rId32" Type="http://schemas.openxmlformats.org/officeDocument/2006/relationships/image" Target="../media/image131.png"/><Relationship Id="rId31" Type="http://schemas.openxmlformats.org/officeDocument/2006/relationships/image" Target="../media/image130.png"/><Relationship Id="rId30" Type="http://schemas.openxmlformats.org/officeDocument/2006/relationships/image" Target="../media/image129.png"/><Relationship Id="rId3" Type="http://schemas.openxmlformats.org/officeDocument/2006/relationships/image" Target="../media/image102.png"/><Relationship Id="rId29" Type="http://schemas.openxmlformats.org/officeDocument/2006/relationships/image" Target="../media/image128.png"/><Relationship Id="rId28" Type="http://schemas.openxmlformats.org/officeDocument/2006/relationships/image" Target="../media/image127.png"/><Relationship Id="rId27" Type="http://schemas.openxmlformats.org/officeDocument/2006/relationships/image" Target="../media/image126.png"/><Relationship Id="rId26" Type="http://schemas.openxmlformats.org/officeDocument/2006/relationships/image" Target="../media/image125.png"/><Relationship Id="rId25" Type="http://schemas.openxmlformats.org/officeDocument/2006/relationships/image" Target="../media/image124.png"/><Relationship Id="rId24" Type="http://schemas.openxmlformats.org/officeDocument/2006/relationships/image" Target="../media/image123.png"/><Relationship Id="rId23" Type="http://schemas.openxmlformats.org/officeDocument/2006/relationships/image" Target="../media/image122.png"/><Relationship Id="rId22" Type="http://schemas.openxmlformats.org/officeDocument/2006/relationships/image" Target="../media/image121.png"/><Relationship Id="rId21" Type="http://schemas.openxmlformats.org/officeDocument/2006/relationships/image" Target="../media/image120.png"/><Relationship Id="rId20" Type="http://schemas.openxmlformats.org/officeDocument/2006/relationships/image" Target="../media/image119.png"/><Relationship Id="rId2" Type="http://schemas.openxmlformats.org/officeDocument/2006/relationships/image" Target="../media/image101.png"/><Relationship Id="rId19" Type="http://schemas.openxmlformats.org/officeDocument/2006/relationships/image" Target="../media/image118.png"/><Relationship Id="rId18" Type="http://schemas.openxmlformats.org/officeDocument/2006/relationships/image" Target="../media/image117.png"/><Relationship Id="rId17" Type="http://schemas.openxmlformats.org/officeDocument/2006/relationships/image" Target="../media/image116.png"/><Relationship Id="rId16" Type="http://schemas.openxmlformats.org/officeDocument/2006/relationships/image" Target="../media/image115.png"/><Relationship Id="rId15" Type="http://schemas.openxmlformats.org/officeDocument/2006/relationships/image" Target="../media/image114.png"/><Relationship Id="rId14" Type="http://schemas.openxmlformats.org/officeDocument/2006/relationships/image" Target="../media/image113.png"/><Relationship Id="rId13" Type="http://schemas.openxmlformats.org/officeDocument/2006/relationships/image" Target="../media/image112.png"/><Relationship Id="rId12" Type="http://schemas.openxmlformats.org/officeDocument/2006/relationships/image" Target="../media/image111.png"/><Relationship Id="rId11" Type="http://schemas.openxmlformats.org/officeDocument/2006/relationships/image" Target="../media/image110.png"/><Relationship Id="rId10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6.png"/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3.png"/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6.jpeg"/><Relationship Id="rId3" Type="http://schemas.openxmlformats.org/officeDocument/2006/relationships/image" Target="../media/image165.jpe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9.jpeg"/><Relationship Id="rId3" Type="http://schemas.openxmlformats.org/officeDocument/2006/relationships/image" Target="../media/image168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2.png"/><Relationship Id="rId8" Type="http://schemas.openxmlformats.org/officeDocument/2006/relationships/image" Target="../media/image201.png"/><Relationship Id="rId7" Type="http://schemas.openxmlformats.org/officeDocument/2006/relationships/image" Target="../media/image200.png"/><Relationship Id="rId6" Type="http://schemas.openxmlformats.org/officeDocument/2006/relationships/image" Target="../media/image199.png"/><Relationship Id="rId5" Type="http://schemas.openxmlformats.org/officeDocument/2006/relationships/image" Target="../media/image198.png"/><Relationship Id="rId4" Type="http://schemas.openxmlformats.org/officeDocument/2006/relationships/image" Target="../media/image197.png"/><Relationship Id="rId3" Type="http://schemas.openxmlformats.org/officeDocument/2006/relationships/image" Target="../media/image196.png"/><Relationship Id="rId2" Type="http://schemas.openxmlformats.org/officeDocument/2006/relationships/image" Target="../media/image195.png"/><Relationship Id="rId14" Type="http://schemas.openxmlformats.org/officeDocument/2006/relationships/image" Target="../media/image207.png"/><Relationship Id="rId13" Type="http://schemas.openxmlformats.org/officeDocument/2006/relationships/image" Target="../media/image206.png"/><Relationship Id="rId12" Type="http://schemas.openxmlformats.org/officeDocument/2006/relationships/image" Target="../media/image205.png"/><Relationship Id="rId11" Type="http://schemas.openxmlformats.org/officeDocument/2006/relationships/image" Target="../media/image204.png"/><Relationship Id="rId10" Type="http://schemas.openxmlformats.org/officeDocument/2006/relationships/image" Target="../media/image203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/>
          <p:nvPr/>
        </p:nvSpPr>
        <p:spPr>
          <a:xfrm>
            <a:off x="3601211" y="3160115"/>
            <a:ext cx="5696584" cy="17360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80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3000"/>
              </a:lnSpc>
              <a:tabLst/>
            </a:pPr>
            <a:r>
              <a:rPr sz="4700" b="1" kern="0" spc="17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OF</a:t>
            </a:r>
            <a:r>
              <a:rPr sz="4700" b="1" kern="0" spc="4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4700" b="1" kern="0" spc="17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PRINTMAKING</a:t>
            </a:r>
            <a:endParaRPr lang="Arial" altLang="Arial" sz="4700" dirty="0"/>
          </a:p>
          <a:p>
            <a:pPr marL="1219200" algn="l" rtl="0" eaLnBrk="0">
              <a:lnSpc>
                <a:spcPts val="4348"/>
              </a:lnSpc>
              <a:spcBef>
                <a:spcPts val="522"/>
              </a:spcBef>
              <a:tabLst/>
            </a:pPr>
            <a:r>
              <a:rPr sz="3500" kern="0" spc="-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</a:t>
            </a:r>
            <a:r>
              <a:rPr sz="3500" kern="0" spc="2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500" kern="0" spc="-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</a:t>
            </a:r>
            <a:r>
              <a:rPr sz="3500" kern="0" spc="2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500" kern="0" spc="-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基</a:t>
            </a:r>
            <a:r>
              <a:rPr sz="3500" kern="0" spc="22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500" kern="0" spc="-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础</a:t>
            </a:r>
            <a:endParaRPr lang="Microsoft YaHei" altLang="Microsoft YaHei" sz="3500" dirty="0"/>
          </a:p>
          <a:p>
            <a:pPr marL="1094105" algn="l" rtl="0" eaLnBrk="0">
              <a:lnSpc>
                <a:spcPct val="86000"/>
              </a:lnSpc>
              <a:spcBef>
                <a:spcPts val="460"/>
              </a:spcBef>
              <a:tabLst/>
            </a:pPr>
            <a:r>
              <a:rPr sz="15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Weifang</a:t>
            </a:r>
            <a:r>
              <a:rPr sz="1500" b="1" kern="0" spc="1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5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Institute of Te</a:t>
            </a:r>
            <a:r>
              <a:rPr sz="15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chnology.</a:t>
            </a:r>
            <a:endParaRPr lang="Arial" altLang="Arial" sz="1500" dirty="0"/>
          </a:p>
          <a:p>
            <a:pPr marL="1316989" algn="l" rtl="0" eaLnBrk="0">
              <a:lnSpc>
                <a:spcPct val="86000"/>
              </a:lnSpc>
              <a:spcBef>
                <a:spcPts val="372"/>
              </a:spcBef>
              <a:tabLst/>
            </a:pPr>
            <a:r>
              <a:rPr sz="15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Prepared</a:t>
            </a:r>
            <a:r>
              <a:rPr sz="1500" b="1" kern="0" spc="1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5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by</a:t>
            </a:r>
            <a:r>
              <a:rPr sz="15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5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Yang</a:t>
            </a:r>
            <a:r>
              <a:rPr sz="1500" b="1" kern="0" spc="1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5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Kai</a:t>
            </a:r>
            <a:r>
              <a:rPr sz="15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1500" b="1" kern="0" spc="120" dirty="0">
                <a:solidFill>
                  <a:srgbClr val="FF66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2022.</a:t>
            </a:r>
            <a:endParaRPr lang="Arial" altLang="Arial" sz="1500" dirty="0"/>
          </a:p>
        </p:txBody>
      </p:sp>
      <p:sp>
        <p:nvSpPr>
          <p:cNvPr id="4" name="textbox 4"/>
          <p:cNvSpPr/>
          <p:nvPr/>
        </p:nvSpPr>
        <p:spPr>
          <a:xfrm>
            <a:off x="4545507" y="2541219"/>
            <a:ext cx="3814445" cy="4699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52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3000"/>
              </a:lnSpc>
              <a:tabLst/>
            </a:pPr>
            <a:r>
              <a:rPr sz="3500" b="1" kern="0" spc="5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FUNDAMENTALS</a:t>
            </a:r>
            <a:endParaRPr lang="Arial" altLang="Arial" sz="3500" dirty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594603" y="4936235"/>
            <a:ext cx="1235963" cy="886967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21600000">
            <a:off x="3847782" y="2391010"/>
            <a:ext cx="519020" cy="615841"/>
            <a:chOff x="0" y="0"/>
            <a:chExt cx="519020" cy="615841"/>
          </a:xfrm>
        </p:grpSpPr>
        <p:sp>
          <p:nvSpPr>
            <p:cNvPr id="8" name="path"/>
            <p:cNvSpPr/>
            <p:nvPr/>
          </p:nvSpPr>
          <p:spPr>
            <a:xfrm>
              <a:off x="0" y="114788"/>
              <a:ext cx="404253" cy="404329"/>
            </a:xfrm>
            <a:custGeom>
              <a:avLst/>
              <a:gdLst/>
              <a:ahLst/>
              <a:cxnLst/>
              <a:rect l="0" t="0" r="0" b="0"/>
              <a:pathLst>
                <a:path w="636" h="636">
                  <a:moveTo>
                    <a:pt x="0" y="318"/>
                  </a:moveTo>
                  <a:cubicBezTo>
                    <a:pt x="0" y="142"/>
                    <a:pt x="142" y="0"/>
                    <a:pt x="318" y="0"/>
                  </a:cubicBezTo>
                  <a:cubicBezTo>
                    <a:pt x="494" y="0"/>
                    <a:pt x="636" y="142"/>
                    <a:pt x="636" y="318"/>
                  </a:cubicBezTo>
                  <a:cubicBezTo>
                    <a:pt x="636" y="494"/>
                    <a:pt x="494" y="636"/>
                    <a:pt x="318" y="636"/>
                  </a:cubicBezTo>
                  <a:cubicBezTo>
                    <a:pt x="142" y="636"/>
                    <a:pt x="0" y="494"/>
                    <a:pt x="0" y="318"/>
                  </a:cubicBezTo>
                </a:path>
              </a:pathLst>
            </a:custGeom>
            <a:solidFill>
              <a:srgbClr val="19CC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" name="path"/>
            <p:cNvSpPr/>
            <p:nvPr/>
          </p:nvSpPr>
          <p:spPr>
            <a:xfrm>
              <a:off x="46037" y="0"/>
              <a:ext cx="472982" cy="615841"/>
            </a:xfrm>
            <a:custGeom>
              <a:avLst/>
              <a:gdLst/>
              <a:ahLst/>
              <a:cxnLst/>
              <a:rect l="0" t="0" r="0" b="0"/>
              <a:pathLst>
                <a:path w="744" h="969">
                  <a:moveTo>
                    <a:pt x="0" y="65"/>
                  </a:moveTo>
                  <a:cubicBezTo>
                    <a:pt x="42" y="40"/>
                    <a:pt x="90" y="21"/>
                    <a:pt x="141" y="11"/>
                  </a:cubicBezTo>
                  <a:cubicBezTo>
                    <a:pt x="411" y="-46"/>
                    <a:pt x="676" y="125"/>
                    <a:pt x="734" y="394"/>
                  </a:cubicBezTo>
                  <a:cubicBezTo>
                    <a:pt x="787" y="642"/>
                    <a:pt x="645" y="886"/>
                    <a:pt x="410" y="969"/>
                  </a:cubicBezTo>
                  <a:lnTo>
                    <a:pt x="364" y="835"/>
                  </a:lnTo>
                  <a:cubicBezTo>
                    <a:pt x="531" y="776"/>
                    <a:pt x="633" y="601"/>
                    <a:pt x="595" y="423"/>
                  </a:cubicBezTo>
                  <a:cubicBezTo>
                    <a:pt x="554" y="230"/>
                    <a:pt x="364" y="107"/>
                    <a:pt x="170" y="148"/>
                  </a:cubicBezTo>
                  <a:cubicBezTo>
                    <a:pt x="133" y="156"/>
                    <a:pt x="99" y="169"/>
                    <a:pt x="69" y="187"/>
                  </a:cubicBezTo>
                  <a:lnTo>
                    <a:pt x="0" y="65"/>
                  </a:lnTo>
                </a:path>
              </a:pathLst>
            </a:custGeom>
            <a:solidFill>
              <a:srgbClr val="0000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table 44"/>
          <p:cNvGraphicFramePr>
            <a:graphicFrameLocks noGrp="1"/>
          </p:cNvGraphicFramePr>
          <p:nvPr/>
        </p:nvGraphicFramePr>
        <p:xfrm>
          <a:off x="363854" y="1781175"/>
          <a:ext cx="11542394" cy="3940175"/>
        </p:xfrm>
        <a:graphic>
          <a:graphicData uri="http://schemas.openxmlformats.org/drawingml/2006/table">
            <a:tbl>
              <a:tblPr/>
              <a:tblGrid>
                <a:gridCol w="1444625"/>
                <a:gridCol w="1755139"/>
                <a:gridCol w="8342629"/>
              </a:tblGrid>
              <a:tr h="43941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  <a:tabLst/>
                      </a:pPr>
                      <a:endParaRPr lang="Arial" altLang="Arial" sz="700" dirty="0"/>
                    </a:p>
                    <a:p>
                      <a:pPr marL="531494" algn="l" rtl="0" eaLnBrk="0">
                        <a:lnSpc>
                          <a:spcPct val="91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序号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lang="Arial" altLang="Arial" sz="700" dirty="0"/>
                    </a:p>
                    <a:p>
                      <a:pPr marL="678815" algn="l" rtl="0" eaLnBrk="0">
                        <a:lnSpc>
                          <a:spcPct val="89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属性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  <a:tabLst/>
                      </a:pPr>
                      <a:endParaRPr lang="Arial" altLang="Arial" sz="700" dirty="0"/>
                    </a:p>
                    <a:p>
                      <a:pPr marL="3971925" algn="l" rtl="0" eaLnBrk="0">
                        <a:lnSpc>
                          <a:spcPct val="91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注释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</a:tr>
              <a:tr h="43370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  <a:tabLst/>
                      </a:pPr>
                      <a:endParaRPr lang="Arial" altLang="Arial" sz="800" dirty="0"/>
                    </a:p>
                    <a:p>
                      <a:pPr marL="682625" algn="l" rtl="0" eaLnBrk="0">
                        <a:lnSpc>
                          <a:spcPct val="85000"/>
                        </a:lnSpc>
                        <a:spcBef>
                          <a:spcPts val="6"/>
                        </a:spcBef>
                        <a:tabLst/>
                      </a:pPr>
                      <a:r>
                        <a:rPr sz="1500" kern="0" spc="-20" dirty="0">
                          <a:ln w="5793" cap="flat" cmpd="sng">
                            <a:solidFill>
                              <a:srgbClr val="000000">
                                <a:alpha val="100000"/>
                              </a:srgbClr>
                            </a:solidFill>
                            <a:prstDash val="solid"/>
                            <a:bevel/>
                          </a:ln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700" dirty="0"/>
                    </a:p>
                    <a:p>
                      <a:pPr marL="593725" algn="l" rtl="0" eaLnBrk="0">
                        <a:lnSpc>
                          <a:spcPct val="90000"/>
                        </a:lnSpc>
                        <a:spcBef>
                          <a:spcPts val="6"/>
                        </a:spcBef>
                        <a:tabLst/>
                      </a:pPr>
                      <a:r>
                        <a:rPr sz="15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间接性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  <a:tabLst/>
                      </a:pPr>
                      <a:endParaRPr lang="Arial" altLang="Arial" sz="700" dirty="0"/>
                    </a:p>
                    <a:p>
                      <a:pPr marL="2668904" algn="l" rtl="0" eaLnBrk="0">
                        <a:lnSpc>
                          <a:spcPct val="91000"/>
                        </a:lnSpc>
                        <a:spcBef>
                          <a:spcPts val="7"/>
                        </a:spcBef>
                        <a:tabLst/>
                      </a:pP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由某种质材作为“版</a:t>
                      </a:r>
                      <a:r>
                        <a:rPr sz="15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”转化为作品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47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32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7361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674369" algn="l" rtl="0" eaLnBrk="0">
                        <a:lnSpc>
                          <a:spcPct val="86000"/>
                        </a:lnSpc>
                        <a:tabLst/>
                      </a:pPr>
                      <a:r>
                        <a:rPr sz="1500" kern="0" spc="0" dirty="0">
                          <a:ln w="5793" cap="flat" cmpd="sng">
                            <a:solidFill>
                              <a:srgbClr val="000000">
                                <a:alpha val="100000"/>
                              </a:srgbClr>
                            </a:solidFill>
                            <a:prstDash val="solid"/>
                            <a:bevel/>
                          </a:ln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2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5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580390" algn="l" rtl="0" eaLnBrk="0">
                        <a:lnSpc>
                          <a:spcPct val="89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复数性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4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4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2973704" algn="l" rtl="0" eaLnBrk="0">
                        <a:lnSpc>
                          <a:spcPct val="92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由“版</a:t>
                      </a:r>
                      <a:r>
                        <a:rPr sz="15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”产生多件相同作品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</a:tr>
              <a:tr h="43243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lang="Arial" altLang="Arial" sz="800" dirty="0"/>
                    </a:p>
                    <a:p>
                      <a:pPr algn="l" rtl="0" eaLnBrk="0">
                        <a:lnSpc>
                          <a:spcPct val="7248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672465" algn="l" rtl="0" eaLnBrk="0">
                        <a:lnSpc>
                          <a:spcPct val="87000"/>
                        </a:lnSpc>
                        <a:tabLst/>
                      </a:pPr>
                      <a:r>
                        <a:rPr sz="1500" kern="0" spc="10" dirty="0">
                          <a:ln w="5793" cap="flat" cmpd="sng">
                            <a:solidFill>
                              <a:srgbClr val="000000">
                                <a:alpha val="100000"/>
                              </a:srgbClr>
                            </a:solidFill>
                            <a:prstDash val="solid"/>
                            <a:bevel/>
                          </a:ln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3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3000"/>
                        </a:lnSpc>
                        <a:tabLst/>
                      </a:pPr>
                      <a:endParaRPr lang="Arial" altLang="Arial" sz="700" dirty="0"/>
                    </a:p>
                    <a:p>
                      <a:pPr marL="579119" algn="l" rtl="0" eaLnBrk="0">
                        <a:lnSpc>
                          <a:spcPct val="90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肌理性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lang="Arial" altLang="Arial" sz="700" dirty="0"/>
                    </a:p>
                    <a:p>
                      <a:pPr marL="3278504" algn="l" rtl="0" eaLnBrk="0">
                        <a:lnSpc>
                          <a:spcPct val="92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由印刷产生实感作品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988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669290" algn="l" rtl="0" eaLnBrk="0">
                        <a:lnSpc>
                          <a:spcPct val="85000"/>
                        </a:lnSpc>
                        <a:spcBef>
                          <a:spcPts val="7"/>
                        </a:spcBef>
                        <a:tabLst/>
                      </a:pPr>
                      <a:r>
                        <a:rPr sz="1500" kern="0" spc="40" dirty="0">
                          <a:ln w="5793" cap="flat" cmpd="sng">
                            <a:solidFill>
                              <a:srgbClr val="000000">
                                <a:alpha val="100000"/>
                              </a:srgbClr>
                            </a:solidFill>
                            <a:prstDash val="solid"/>
                            <a:bevel/>
                          </a:ln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4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8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8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8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9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475615" algn="l" rtl="0" eaLnBrk="0">
                        <a:lnSpc>
                          <a:spcPct val="90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作品信息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3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31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5714" indent="18415" algn="l" rtl="0" eaLnBrk="0">
                        <a:lnSpc>
                          <a:spcPct val="99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由艺术家本人或者在其指导下</a:t>
                      </a: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将原版直接印刷成作品，</a:t>
                      </a:r>
                      <a:r>
                        <a:rPr sz="1500" kern="0" spc="-3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且由本人签定作品信息，</a:t>
                      </a:r>
                      <a:r>
                        <a:rPr sz="1500" kern="0" spc="-3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如作者署名</a:t>
                      </a:r>
                      <a:r>
                        <a:rPr sz="1500" kern="0" spc="-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</a:t>
                      </a:r>
                      <a:r>
                        <a:rPr sz="15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创作时间</a:t>
                      </a:r>
                      <a:r>
                        <a:rPr sz="1500" kern="0" spc="-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、作品印刷总量</a:t>
                      </a:r>
                      <a:r>
                        <a:rPr sz="1500" kern="0" spc="-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、每张作品的印刷</a:t>
                      </a: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序号等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</a:tr>
            </a:tbl>
          </a:graphicData>
        </a:graphic>
      </p:graphicFrame>
      <p:sp>
        <p:nvSpPr>
          <p:cNvPr id="46" name="textbox 46"/>
          <p:cNvSpPr/>
          <p:nvPr/>
        </p:nvSpPr>
        <p:spPr>
          <a:xfrm>
            <a:off x="171359" y="1386701"/>
            <a:ext cx="2036445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46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国际通用版画认定属性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" name="textbox 1320"/>
          <p:cNvSpPr/>
          <p:nvPr/>
        </p:nvSpPr>
        <p:spPr>
          <a:xfrm>
            <a:off x="564896" y="858647"/>
            <a:ext cx="3796029" cy="31057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620"/>
              </a:lnSpc>
              <a:tabLst/>
            </a:pPr>
            <a:endParaRPr lang="Arial" altLang="Arial" sz="100" dirty="0"/>
          </a:p>
          <a:p>
            <a:pPr marL="417194" algn="l" rtl="0" eaLnBrk="0">
              <a:lnSpc>
                <a:spcPct val="87000"/>
              </a:lnSpc>
              <a:tabLst>
                <a:tab pos="781050" algn="l"/>
              </a:tabLst>
            </a:pPr>
            <a:r>
              <a:rPr sz="3500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500" kern="0" spc="6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课后练习</a:t>
            </a:r>
            <a:endParaRPr lang="Microsoft YaHei" altLang="Microsoft YaHei" sz="3500" dirty="0"/>
          </a:p>
          <a:p>
            <a:pPr algn="l" rtl="0" eaLnBrk="0">
              <a:lnSpc>
                <a:spcPct val="144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45000"/>
              </a:lnSpc>
              <a:tabLst/>
            </a:pPr>
            <a:endParaRPr lang="Arial" altLang="Arial" sz="1000" dirty="0"/>
          </a:p>
          <a:p>
            <a:pPr marL="789305" algn="l" rtl="0" eaLnBrk="0">
              <a:lnSpc>
                <a:spcPct val="79000"/>
              </a:lnSpc>
              <a:spcBef>
                <a:spcPts val="611"/>
              </a:spcBef>
              <a:tabLst/>
            </a:pPr>
            <a:r>
              <a:rPr sz="20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1.简析版画的概念。</a:t>
            </a:r>
            <a:endParaRPr lang="Microsoft YaHei" altLang="Microsoft YaHei" sz="2000" dirty="0"/>
          </a:p>
          <a:p>
            <a:pPr marL="779144" algn="l" rtl="0" eaLnBrk="0">
              <a:lnSpc>
                <a:spcPts val="4800"/>
              </a:lnSpc>
              <a:tabLst/>
            </a:pPr>
            <a:r>
              <a:rPr sz="20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2.简析版画的特点。</a:t>
            </a:r>
            <a:endParaRPr lang="Microsoft YaHei" altLang="Microsoft YaHei" sz="2000" dirty="0"/>
          </a:p>
          <a:p>
            <a:pPr algn="l" rtl="0" eaLnBrk="0">
              <a:lnSpc>
                <a:spcPct val="191000"/>
              </a:lnSpc>
              <a:tabLst/>
            </a:pPr>
            <a:endParaRPr lang="Arial" altLang="Arial" sz="1000" dirty="0"/>
          </a:p>
          <a:p>
            <a:pPr marL="776605" algn="l" rtl="0" eaLnBrk="0">
              <a:lnSpc>
                <a:spcPct val="88000"/>
              </a:lnSpc>
              <a:spcBef>
                <a:spcPts val="604"/>
              </a:spcBef>
              <a:tabLst/>
            </a:pPr>
            <a:r>
              <a:rPr sz="20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3.论述版画的思维特性</a:t>
            </a:r>
            <a:r>
              <a:rPr sz="20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2000" dirty="0"/>
          </a:p>
          <a:p>
            <a:pPr algn="l" rtl="0" eaLnBrk="0">
              <a:lnSpc>
                <a:spcPct val="174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500" dirty="0"/>
          </a:p>
          <a:p>
            <a:pPr algn="r" rtl="0" eaLnBrk="0">
              <a:lnSpc>
                <a:spcPct val="88000"/>
              </a:lnSpc>
              <a:tabLst/>
            </a:pPr>
            <a:r>
              <a:rPr sz="20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4.论述版画的美术史历程。</a:t>
            </a:r>
            <a:endParaRPr lang="Microsoft YaHei" altLang="Microsoft YaHei" sz="2000" dirty="0"/>
          </a:p>
        </p:txBody>
      </p:sp>
      <p:sp>
        <p:nvSpPr>
          <p:cNvPr id="1322" name="path"/>
          <p:cNvSpPr/>
          <p:nvPr/>
        </p:nvSpPr>
        <p:spPr>
          <a:xfrm>
            <a:off x="577596" y="913219"/>
            <a:ext cx="404825" cy="404329"/>
          </a:xfrm>
          <a:custGeom>
            <a:avLst/>
            <a:gdLst/>
            <a:ahLst/>
            <a:cxnLst/>
            <a:rect l="0" t="0" r="0" b="0"/>
            <a:pathLst>
              <a:path w="637" h="636">
                <a:moveTo>
                  <a:pt x="0" y="318"/>
                </a:moveTo>
                <a:cubicBezTo>
                  <a:pt x="0" y="142"/>
                  <a:pt x="143" y="0"/>
                  <a:pt x="319" y="0"/>
                </a:cubicBezTo>
                <a:cubicBezTo>
                  <a:pt x="494" y="0"/>
                  <a:pt x="637" y="142"/>
                  <a:pt x="637" y="318"/>
                </a:cubicBezTo>
                <a:cubicBezTo>
                  <a:pt x="637" y="494"/>
                  <a:pt x="494" y="636"/>
                  <a:pt x="319" y="636"/>
                </a:cubicBezTo>
                <a:cubicBezTo>
                  <a:pt x="143" y="636"/>
                  <a:pt x="0" y="494"/>
                  <a:pt x="0" y="318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textbox 1324"/>
          <p:cNvSpPr/>
          <p:nvPr/>
        </p:nvSpPr>
        <p:spPr>
          <a:xfrm>
            <a:off x="4424591" y="2751048"/>
            <a:ext cx="3361054" cy="8324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400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6500" kern="0" spc="820" dirty="0">
                <a:ln w="23972" cap="flat" cmpd="sng">
                  <a:solidFill>
                    <a:srgbClr val="19CCFF">
                      <a:alpha val="100000"/>
                    </a:srgbClr>
                  </a:solidFill>
                  <a:prstDash val="solid"/>
                  <a:bevel/>
                </a:ln>
                <a:solidFill>
                  <a:srgbClr val="19CCFF">
                    <a:alpha val="100000"/>
                  </a:srgbClr>
                </a:solidFill>
                <a:latin typeface="Arial"/>
                <a:ea typeface="Arial"/>
                <a:cs typeface="Arial"/>
              </a:rPr>
              <a:t>Thanks</a:t>
            </a:r>
            <a:endParaRPr lang="Arial" altLang="Arial" sz="6500" dirty="0"/>
          </a:p>
        </p:txBody>
      </p:sp>
      <p:pic>
        <p:nvPicPr>
          <p:cNvPr id="1326" name="picture 13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297679" y="2423159"/>
            <a:ext cx="3474720" cy="1188720"/>
          </a:xfrm>
          <a:prstGeom prst="rect">
            <a:avLst/>
          </a:prstGeom>
        </p:spPr>
      </p:pic>
      <p:sp>
        <p:nvSpPr>
          <p:cNvPr id="1328" name="textbox 1328"/>
          <p:cNvSpPr/>
          <p:nvPr/>
        </p:nvSpPr>
        <p:spPr>
          <a:xfrm>
            <a:off x="3533675" y="3716472"/>
            <a:ext cx="5186045" cy="4933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79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400" b="1" kern="0" spc="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Warning</a:t>
            </a:r>
            <a:r>
              <a:rPr sz="1400" b="1" kern="0" spc="13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400" b="1" kern="0" spc="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:   this courseware copyright belon</a:t>
            </a:r>
            <a:r>
              <a:rPr sz="1400" b="1" kern="0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gs to Yangkai  all</a:t>
            </a:r>
            <a:endParaRPr lang="Arial" altLang="Arial" sz="1400" dirty="0"/>
          </a:p>
          <a:p>
            <a:pPr algn="l" rtl="0" eaLnBrk="0">
              <a:lnSpc>
                <a:spcPct val="111000"/>
              </a:lnSpc>
              <a:tabLst/>
            </a:pPr>
            <a:endParaRPr lang="Arial" altLang="Arial" sz="800" dirty="0"/>
          </a:p>
          <a:p>
            <a:pPr algn="l" rtl="0" eaLnBrk="0">
              <a:lnSpc>
                <a:spcPct val="6555"/>
              </a:lnSpc>
              <a:tabLst/>
            </a:pPr>
            <a:endParaRPr lang="Arial" altLang="Arial" sz="100" dirty="0"/>
          </a:p>
          <a:p>
            <a:pPr marL="345440" algn="l" rtl="0" eaLnBrk="0">
              <a:lnSpc>
                <a:spcPct val="87000"/>
              </a:lnSpc>
              <a:tabLst/>
            </a:pP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敬</a:t>
            </a:r>
            <a:r>
              <a:rPr sz="1200" kern="0" spc="6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告</a:t>
            </a:r>
            <a:r>
              <a:rPr sz="1200" kern="0" spc="4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</a:t>
            </a:r>
            <a:r>
              <a:rPr sz="1200" kern="0" spc="6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课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件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权</a:t>
            </a:r>
            <a:r>
              <a:rPr sz="1200" kern="0" spc="7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归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杨</a:t>
            </a:r>
            <a:r>
              <a:rPr sz="1200" kern="0" spc="6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凯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所</a:t>
            </a:r>
            <a:r>
              <a:rPr sz="1200" kern="0" spc="50" dirty="0"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ln w="4358" cap="flat" cmpd="sng">
                  <a:solidFill>
                    <a:srgbClr val="FC6945">
                      <a:alpha val="100000"/>
                    </a:srgbClr>
                  </a:solidFill>
                  <a:prstDash val="solid"/>
                  <a:bevel/>
                </a:ln>
                <a:solidFill>
                  <a:srgbClr val="FC694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</a:t>
            </a:r>
            <a:endParaRPr lang="Microsoft YaHei" altLang="Microsoft YaHei" sz="1200" dirty="0"/>
          </a:p>
        </p:txBody>
      </p:sp>
      <p:sp>
        <p:nvSpPr>
          <p:cNvPr id="1330" name="textbox 1330"/>
          <p:cNvSpPr/>
          <p:nvPr/>
        </p:nvSpPr>
        <p:spPr>
          <a:xfrm>
            <a:off x="11185976" y="6426417"/>
            <a:ext cx="89535" cy="1155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09"/>
              </a:lnSpc>
              <a:tabLst/>
            </a:pPr>
            <a:r>
              <a:rPr sz="400" kern="0" spc="3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*</a:t>
            </a:r>
            <a:endParaRPr lang="Arial" altLang="Arial" sz="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8"/>
          <p:cNvSpPr/>
          <p:nvPr/>
        </p:nvSpPr>
        <p:spPr>
          <a:xfrm>
            <a:off x="3001251" y="2970128"/>
            <a:ext cx="4874895" cy="14897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487"/>
              </a:lnSpc>
              <a:tabLst/>
            </a:pPr>
            <a:endParaRPr lang="Arial" altLang="Arial" sz="100" dirty="0"/>
          </a:p>
          <a:p>
            <a:pPr marL="752475" algn="l" rtl="0" eaLnBrk="0">
              <a:lnSpc>
                <a:spcPct val="88000"/>
              </a:lnSpc>
              <a:tabLst/>
            </a:pPr>
            <a:r>
              <a:rPr sz="2000" kern="0" spc="-40" dirty="0">
                <a:ln w="7282" cap="flat" cmpd="sng">
                  <a:solidFill>
                    <a:srgbClr val="8C8C8C">
                      <a:alpha val="100000"/>
                    </a:srgbClr>
                  </a:solidFill>
                  <a:prstDash val="solid"/>
                  <a:bevel/>
                </a:ln>
                <a:solidFill>
                  <a:srgbClr val="8C8C8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2000" kern="0" spc="-200" dirty="0">
                <a:solidFill>
                  <a:srgbClr val="8C8C8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ln w="7282" cap="flat" cmpd="sng">
                  <a:solidFill>
                    <a:srgbClr val="8C8C8C">
                      <a:alpha val="100000"/>
                    </a:srgbClr>
                  </a:solidFill>
                  <a:prstDash val="solid"/>
                  <a:bevel/>
                </a:ln>
                <a:solidFill>
                  <a:srgbClr val="8C8C8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、专有属性的传统定义</a:t>
            </a:r>
            <a:endParaRPr lang="Microsoft YaHei" altLang="Microsoft YaHei" sz="2000" dirty="0"/>
          </a:p>
          <a:p>
            <a:pPr marL="12700" algn="l" rtl="0" eaLnBrk="0">
              <a:lnSpc>
                <a:spcPts val="4626"/>
              </a:lnSpc>
              <a:spcBef>
                <a:spcPts val="1989"/>
              </a:spcBef>
              <a:tabLst/>
            </a:pPr>
            <a:r>
              <a:rPr sz="7000" kern="0" spc="12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7000" kern="0" spc="87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500" kern="0" spc="12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3500" kern="0" spc="-3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500" kern="0" spc="12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、版画概念的延展</a:t>
            </a:r>
            <a:endParaRPr lang="Microsoft YaHei" altLang="Microsoft YaHei" sz="3500" dirty="0"/>
          </a:p>
          <a:p>
            <a:pPr algn="l" rtl="0" eaLnBrk="0">
              <a:lnSpc>
                <a:spcPct val="116000"/>
              </a:lnSpc>
              <a:tabLst/>
            </a:pPr>
            <a:endParaRPr lang="Arial" altLang="Arial" sz="500" dirty="0"/>
          </a:p>
          <a:p>
            <a:pPr marL="755015" algn="l" rtl="0" eaLnBrk="0">
              <a:lnSpc>
                <a:spcPct val="88000"/>
              </a:lnSpc>
              <a:spcBef>
                <a:spcPts val="2"/>
              </a:spcBef>
              <a:tabLst/>
            </a:pPr>
            <a:r>
              <a:rPr sz="2000" kern="0" spc="-30" dirty="0">
                <a:ln w="7282" cap="flat" cmpd="sng">
                  <a:solidFill>
                    <a:srgbClr val="F5F5F5">
                      <a:alpha val="100000"/>
                    </a:srgbClr>
                  </a:solidFill>
                  <a:prstDash val="solid"/>
                  <a:bevel/>
                </a:ln>
                <a:solidFill>
                  <a:srgbClr val="F5F5F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</a:t>
            </a:r>
            <a:r>
              <a:rPr sz="2000" kern="0" spc="-300" dirty="0">
                <a:solidFill>
                  <a:srgbClr val="F5F5F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30" dirty="0">
                <a:ln w="7282" cap="flat" cmpd="sng">
                  <a:solidFill>
                    <a:srgbClr val="F5F5F5">
                      <a:alpha val="100000"/>
                    </a:srgbClr>
                  </a:solidFill>
                  <a:prstDash val="solid"/>
                  <a:bevel/>
                </a:ln>
                <a:solidFill>
                  <a:srgbClr val="F5F5F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、版画与其他绘画的异同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738371" y="800100"/>
            <a:ext cx="8295132" cy="4837175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4840" y="800100"/>
            <a:ext cx="2718816" cy="4837175"/>
          </a:xfrm>
          <a:prstGeom prst="rect">
            <a:avLst/>
          </a:prstGeom>
        </p:spPr>
      </p:pic>
      <p:sp>
        <p:nvSpPr>
          <p:cNvPr id="54" name="textbox 54"/>
          <p:cNvSpPr/>
          <p:nvPr/>
        </p:nvSpPr>
        <p:spPr>
          <a:xfrm>
            <a:off x="3737847" y="5672591"/>
            <a:ext cx="5539740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b</a:t>
            </a: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                            c</a:t>
            </a:r>
            <a:endParaRPr lang="Microsoft YaHei" altLang="Microsoft YaHei" sz="1500" dirty="0"/>
          </a:p>
        </p:txBody>
      </p:sp>
      <p:sp>
        <p:nvSpPr>
          <p:cNvPr id="56" name="textbox 56"/>
          <p:cNvSpPr/>
          <p:nvPr/>
        </p:nvSpPr>
        <p:spPr>
          <a:xfrm>
            <a:off x="620390" y="5771645"/>
            <a:ext cx="135254" cy="1866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46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70000"/>
              </a:lnSpc>
              <a:tabLst/>
            </a:pP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99516" y="109728"/>
            <a:ext cx="5271515" cy="5902451"/>
          </a:xfrm>
          <a:prstGeom prst="rect">
            <a:avLst/>
          </a:prstGeom>
        </p:spPr>
      </p:pic>
      <p:sp>
        <p:nvSpPr>
          <p:cNvPr id="60" name="textbox 60"/>
          <p:cNvSpPr/>
          <p:nvPr/>
        </p:nvSpPr>
        <p:spPr>
          <a:xfrm>
            <a:off x="6200807" y="1049598"/>
            <a:ext cx="4693920" cy="36798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  <a:tabLst/>
            </a:pPr>
            <a:endParaRPr lang="Arial" altLang="Arial" sz="200" dirty="0"/>
          </a:p>
          <a:p>
            <a:pPr marL="13334" indent="97155" algn="l" rtl="0" eaLnBrk="0">
              <a:lnSpc>
                <a:spcPct val="106000"/>
              </a:lnSpc>
              <a:tabLst/>
            </a:pP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“地书——画语</a:t>
            </a:r>
            <a:r>
              <a:rPr sz="15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”是徐冰“地书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”项目的一部分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，是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“地书</a:t>
            </a:r>
            <a:r>
              <a:rPr sz="1500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”软件的延伸作品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。装置是由两台面对面的电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脑组成</a:t>
            </a:r>
            <a:r>
              <a:rPr sz="15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，在两台电脑中间被一块半透明的毛玻璃墙隔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。在玻璃墙上的两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用“画语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”（标识语言）</a:t>
            </a:r>
            <a:r>
              <a:rPr sz="15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刷着一段对话，</a:t>
            </a:r>
            <a:r>
              <a:rPr sz="15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内容是艺术家制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作这套标识语言想法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的形成过程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。使用者面对面坐在电脑台前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虽然他们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之间距离很近，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但是相互看不见玻璃墙那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面的人，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这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种既近又远的感受是我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们生活在今天的人常有的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。即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使在一个办公室也要通过电子信箱传递信息，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而这两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句话的信息是要通过遥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远卫星又转回来的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。在展厅中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的两台电脑里设置了一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套特制的聊天软件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。使用者打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入英文，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就被即刻翻译成徐冰的“标识文字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显示在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屏幕上</a:t>
            </a:r>
            <a:r>
              <a:rPr sz="15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。俩人可以用这种“文字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”聊天或互通信息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此作品是纽约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MOMA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“</a:t>
            </a:r>
            <a:r>
              <a:rPr sz="15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自动更新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”展的一部分，</a:t>
            </a:r>
            <a:r>
              <a:rPr sz="1500" kern="0" spc="-1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由 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Barbara</a:t>
            </a:r>
            <a:r>
              <a:rPr sz="1500" kern="0" spc="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London</a:t>
            </a:r>
            <a:r>
              <a:rPr sz="1500" kern="0" spc="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策划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62" name="textbox 62"/>
          <p:cNvSpPr/>
          <p:nvPr/>
        </p:nvSpPr>
        <p:spPr>
          <a:xfrm>
            <a:off x="6155050" y="5235076"/>
            <a:ext cx="4566284" cy="6197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a-d</a:t>
            </a:r>
            <a:endParaRPr lang="Microsoft YaHei" altLang="Microsoft YaHei" sz="1500" dirty="0"/>
          </a:p>
          <a:p>
            <a:pPr algn="l" rtl="0" eaLnBrk="0">
              <a:lnSpc>
                <a:spcPct val="105000"/>
              </a:lnSpc>
              <a:tabLst/>
            </a:pPr>
            <a:endParaRPr lang="Arial" altLang="Arial" sz="500" dirty="0"/>
          </a:p>
          <a:p>
            <a:pPr marL="23495" algn="l" rtl="0" eaLnBrk="0">
              <a:lnSpc>
                <a:spcPts val="2022"/>
              </a:lnSpc>
              <a:spcBef>
                <a:spcPts val="3"/>
              </a:spcBef>
              <a:tabLst/>
            </a:pPr>
            <a:r>
              <a:rPr sz="1500" kern="0" spc="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图1-1-3</a:t>
            </a:r>
            <a:r>
              <a:rPr sz="1500" kern="0" spc="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《地书》——地书对话装置/徐冰／</a:t>
            </a:r>
            <a:r>
              <a:rPr sz="1500" kern="0" spc="-22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2003</a:t>
            </a:r>
            <a:endParaRPr lang="Microsoft YaHei" altLang="Microsoft YaHei" sz="1500" dirty="0"/>
          </a:p>
        </p:txBody>
      </p:sp>
      <p:sp>
        <p:nvSpPr>
          <p:cNvPr id="64" name="textbox 64"/>
          <p:cNvSpPr/>
          <p:nvPr/>
        </p:nvSpPr>
        <p:spPr>
          <a:xfrm>
            <a:off x="718410" y="6019301"/>
            <a:ext cx="140970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d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 rot="21600000">
            <a:off x="1865949" y="1262913"/>
            <a:ext cx="3896774" cy="4238269"/>
            <a:chOff x="0" y="0"/>
            <a:chExt cx="3896774" cy="4238269"/>
          </a:xfrm>
        </p:grpSpPr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3896774" cy="4238269"/>
            </a:xfrm>
            <a:prstGeom prst="rect">
              <a:avLst/>
            </a:prstGeom>
          </p:spPr>
        </p:pic>
        <p:sp>
          <p:nvSpPr>
            <p:cNvPr id="68" name="textbox 68"/>
            <p:cNvSpPr/>
            <p:nvPr/>
          </p:nvSpPr>
          <p:spPr>
            <a:xfrm>
              <a:off x="-12700" y="-12700"/>
              <a:ext cx="3922395" cy="428561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2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2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2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2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2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435"/>
                </a:lnSpc>
                <a:tabLst/>
              </a:pPr>
              <a:endParaRPr lang="Arial" altLang="Arial" sz="100" dirty="0"/>
            </a:p>
            <a:p>
              <a:pPr marL="1645285" algn="l" rtl="0" eaLnBrk="0">
                <a:lnSpc>
                  <a:spcPct val="88000"/>
                </a:lnSpc>
                <a:tabLst/>
              </a:pPr>
              <a:r>
                <a:rPr sz="1500" kern="0" spc="-1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版画</a:t>
              </a:r>
              <a:endParaRPr lang="Microsoft YaHei" altLang="Microsoft YaHei" sz="1500" dirty="0"/>
            </a:p>
            <a:p>
              <a:pPr marL="1654175" algn="l" rtl="0" eaLnBrk="0">
                <a:lnSpc>
                  <a:spcPts val="1968"/>
                </a:lnSpc>
                <a:tabLst/>
              </a:pPr>
              <a:r>
                <a:rPr sz="1500" kern="0" spc="-50" dirty="0">
                  <a:solidFill>
                    <a:srgbClr val="FFFF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思维</a:t>
              </a:r>
              <a:endParaRPr lang="Microsoft YaHei" altLang="Microsoft YaHei" sz="1500" dirty="0"/>
            </a:p>
          </p:txBody>
        </p:sp>
      </p:grpSp>
      <p:sp>
        <p:nvSpPr>
          <p:cNvPr id="70" name="textbox 70"/>
          <p:cNvSpPr/>
          <p:nvPr/>
        </p:nvSpPr>
        <p:spPr>
          <a:xfrm>
            <a:off x="6853483" y="2722998"/>
            <a:ext cx="4692650" cy="12115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350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104000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经过特定技术手段</a:t>
            </a:r>
            <a:r>
              <a:rPr sz="1500" kern="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，在特定媒质上施加工艺，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间接产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生相同的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、可重复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、可感的作品即为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概念版画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。基于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版画思维（图1-1-4</a:t>
            </a:r>
            <a:r>
              <a:rPr sz="15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承用科学技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术呈现艺术的方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法和手段层出不穷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版画艺术具有当代学科融合与跨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越专业的学科发展特征</a:t>
            </a:r>
            <a:r>
              <a:rPr sz="15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72" name="textbox 72"/>
          <p:cNvSpPr/>
          <p:nvPr/>
        </p:nvSpPr>
        <p:spPr>
          <a:xfrm>
            <a:off x="2690404" y="5959418"/>
            <a:ext cx="2342514" cy="2381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75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3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图1-1-4  版画思维的构成</a:t>
            </a:r>
            <a:endParaRPr lang="Microsoft YaHei" altLang="Microsoft YaHei" sz="1500" dirty="0"/>
          </a:p>
        </p:txBody>
      </p:sp>
      <p:sp>
        <p:nvSpPr>
          <p:cNvPr id="74" name="textbox 74"/>
          <p:cNvSpPr/>
          <p:nvPr/>
        </p:nvSpPr>
        <p:spPr>
          <a:xfrm>
            <a:off x="753237" y="3982516"/>
            <a:ext cx="759459" cy="2019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17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4.营造语境</a:t>
            </a:r>
            <a:endParaRPr lang="Microsoft YaHei" altLang="Microsoft YaHei" sz="1200" dirty="0"/>
          </a:p>
        </p:txBody>
      </p:sp>
      <p:sp>
        <p:nvSpPr>
          <p:cNvPr id="76" name="textbox 76"/>
          <p:cNvSpPr/>
          <p:nvPr/>
        </p:nvSpPr>
        <p:spPr>
          <a:xfrm>
            <a:off x="5683363" y="2484652"/>
            <a:ext cx="758825" cy="2019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15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3.知识拓展</a:t>
            </a:r>
            <a:endParaRPr lang="Microsoft YaHei" altLang="Microsoft YaHei" sz="1200" dirty="0"/>
          </a:p>
        </p:txBody>
      </p:sp>
      <p:sp>
        <p:nvSpPr>
          <p:cNvPr id="78" name="textbox 78"/>
          <p:cNvSpPr/>
          <p:nvPr/>
        </p:nvSpPr>
        <p:spPr>
          <a:xfrm>
            <a:off x="743889" y="2478811"/>
            <a:ext cx="758190" cy="2006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38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2.迁移传达</a:t>
            </a:r>
            <a:endParaRPr lang="Microsoft YaHei" altLang="Microsoft YaHei" sz="1200" dirty="0"/>
          </a:p>
        </p:txBody>
      </p:sp>
      <p:sp>
        <p:nvSpPr>
          <p:cNvPr id="80" name="textbox 80"/>
          <p:cNvSpPr/>
          <p:nvPr/>
        </p:nvSpPr>
        <p:spPr>
          <a:xfrm>
            <a:off x="3095002" y="5368315"/>
            <a:ext cx="757555" cy="2012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24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6.法无定法</a:t>
            </a:r>
            <a:endParaRPr lang="Microsoft YaHei" altLang="Microsoft YaHei" sz="1200" dirty="0"/>
          </a:p>
        </p:txBody>
      </p:sp>
      <p:sp>
        <p:nvSpPr>
          <p:cNvPr id="82" name="textbox 82"/>
          <p:cNvSpPr/>
          <p:nvPr/>
        </p:nvSpPr>
        <p:spPr>
          <a:xfrm>
            <a:off x="5684430" y="3947439"/>
            <a:ext cx="757555" cy="2006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31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5.阴阳转换</a:t>
            </a:r>
            <a:endParaRPr lang="Microsoft YaHei" altLang="Microsoft YaHei" sz="1200" dirty="0"/>
          </a:p>
        </p:txBody>
      </p:sp>
      <p:sp>
        <p:nvSpPr>
          <p:cNvPr id="84" name="textbox 84"/>
          <p:cNvSpPr/>
          <p:nvPr/>
        </p:nvSpPr>
        <p:spPr>
          <a:xfrm>
            <a:off x="3107194" y="986789"/>
            <a:ext cx="745490" cy="2019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10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1.图像演绎</a:t>
            </a:r>
            <a:endParaRPr lang="Microsoft YaHei" altLang="Microsoft YaHei" sz="1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86"/>
          <p:cNvSpPr/>
          <p:nvPr/>
        </p:nvSpPr>
        <p:spPr>
          <a:xfrm>
            <a:off x="3001251" y="2970128"/>
            <a:ext cx="6248400" cy="15608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443"/>
              </a:lnSpc>
              <a:tabLst/>
            </a:pPr>
            <a:endParaRPr lang="Arial" altLang="Arial" sz="100" dirty="0"/>
          </a:p>
          <a:p>
            <a:pPr marL="752475" algn="l" rtl="0" eaLnBrk="0">
              <a:lnSpc>
                <a:spcPct val="79000"/>
              </a:lnSpc>
              <a:tabLst/>
            </a:pPr>
            <a:r>
              <a:rPr sz="2000" kern="0" spc="-40" dirty="0">
                <a:ln w="7282" cap="flat" cmpd="sng">
                  <a:solidFill>
                    <a:srgbClr val="8C8C8C">
                      <a:alpha val="100000"/>
                    </a:srgbClr>
                  </a:solidFill>
                  <a:prstDash val="solid"/>
                  <a:bevel/>
                </a:ln>
                <a:solidFill>
                  <a:srgbClr val="8C8C8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2000" kern="0" spc="-200" dirty="0">
                <a:solidFill>
                  <a:srgbClr val="8C8C8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ln w="7282" cap="flat" cmpd="sng">
                  <a:solidFill>
                    <a:srgbClr val="8C8C8C">
                      <a:alpha val="100000"/>
                    </a:srgbClr>
                  </a:solidFill>
                  <a:prstDash val="solid"/>
                  <a:bevel/>
                </a:ln>
                <a:solidFill>
                  <a:srgbClr val="8C8C8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、专有属性的传统定义</a:t>
            </a:r>
            <a:endParaRPr lang="Microsoft YaHei" altLang="Microsoft YaHei" sz="2000" dirty="0"/>
          </a:p>
          <a:p>
            <a:pPr marL="755015" algn="l" rtl="0" eaLnBrk="0">
              <a:lnSpc>
                <a:spcPts val="3364"/>
              </a:lnSpc>
              <a:tabLst/>
            </a:pPr>
            <a:r>
              <a:rPr sz="2000" kern="0" spc="-40" dirty="0">
                <a:ln w="7282" cap="flat" cmpd="sng">
                  <a:solidFill>
                    <a:srgbClr val="8C8C8C">
                      <a:alpha val="100000"/>
                    </a:srgbClr>
                  </a:solidFill>
                  <a:prstDash val="solid"/>
                  <a:bevel/>
                </a:ln>
                <a:solidFill>
                  <a:srgbClr val="8C8C8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2000" kern="0" spc="-310" dirty="0">
                <a:solidFill>
                  <a:srgbClr val="8C8C8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ln w="7282" cap="flat" cmpd="sng">
                  <a:solidFill>
                    <a:srgbClr val="8C8C8C">
                      <a:alpha val="100000"/>
                    </a:srgbClr>
                  </a:solidFill>
                  <a:prstDash val="solid"/>
                  <a:bevel/>
                </a:ln>
                <a:solidFill>
                  <a:srgbClr val="8C8C8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、版画概念的延展</a:t>
            </a:r>
            <a:endParaRPr lang="Microsoft YaHei" altLang="Microsoft YaHei" sz="2000" dirty="0"/>
          </a:p>
          <a:p>
            <a:pPr algn="l" rtl="0" eaLnBrk="0">
              <a:lnSpc>
                <a:spcPct val="101000"/>
              </a:lnSpc>
              <a:tabLst/>
            </a:pPr>
            <a:endParaRPr lang="Arial" altLang="Arial" sz="1800" dirty="0"/>
          </a:p>
          <a:p>
            <a:pPr marL="12700" algn="l" rtl="0" eaLnBrk="0">
              <a:lnSpc>
                <a:spcPts val="4637"/>
              </a:lnSpc>
              <a:spcBef>
                <a:spcPts val="5"/>
              </a:spcBef>
              <a:tabLst/>
            </a:pPr>
            <a:r>
              <a:rPr sz="7000" kern="0" spc="12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7000" kern="0" spc="82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500" kern="0" spc="12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</a:t>
            </a:r>
            <a:r>
              <a:rPr sz="3500" kern="0" spc="-3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500" kern="0" spc="12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、版画与其他画种的异同</a:t>
            </a:r>
            <a:endParaRPr lang="Microsoft YaHei" altLang="Microsoft YaHei" sz="35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table 88"/>
          <p:cNvGraphicFramePr>
            <a:graphicFrameLocks noGrp="1"/>
          </p:cNvGraphicFramePr>
          <p:nvPr/>
        </p:nvGraphicFramePr>
        <p:xfrm>
          <a:off x="391159" y="1576704"/>
          <a:ext cx="11437620" cy="4319904"/>
        </p:xfrm>
        <a:graphic>
          <a:graphicData uri="http://schemas.openxmlformats.org/drawingml/2006/table">
            <a:tbl>
              <a:tblPr/>
              <a:tblGrid>
                <a:gridCol w="1588135"/>
                <a:gridCol w="4897120"/>
                <a:gridCol w="4952365"/>
              </a:tblGrid>
              <a:tr h="14928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lang="Arial" altLang="Arial" sz="1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2251710" algn="l" rtl="0" eaLnBrk="0">
                        <a:lnSpc>
                          <a:spcPct val="91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版画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2075179" algn="l" rtl="0" eaLnBrk="0">
                        <a:lnSpc>
                          <a:spcPct val="90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其他画种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</a:tr>
              <a:tr h="9398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8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9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9566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598169" algn="l" rtl="0" eaLnBrk="0">
                        <a:lnSpc>
                          <a:spcPct val="91000"/>
                        </a:lnSpc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技术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434340" algn="l" rtl="0" eaLnBrk="0">
                        <a:lnSpc>
                          <a:spcPts val="2022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印刷（以印刷</a:t>
                      </a:r>
                      <a:r>
                        <a:rPr sz="1500" kern="0" spc="-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、拓印等可以实现印痕的手段）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363344" algn="l" rtl="0" eaLnBrk="0">
                        <a:lnSpc>
                          <a:spcPts val="2022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绘制（以笔或者替代物）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43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0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394970" algn="l" rtl="0" eaLnBrk="0">
                        <a:lnSpc>
                          <a:spcPct val="89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作品数量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8681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629284" algn="l" rtl="0" eaLnBrk="0">
                        <a:lnSpc>
                          <a:spcPts val="2022"/>
                        </a:lnSpc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非专一性（</a:t>
                      </a:r>
                      <a:r>
                        <a:rPr sz="1500" kern="0" spc="-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一次创作产生多件相同作品）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8681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756919" algn="l" rtl="0" eaLnBrk="0">
                        <a:lnSpc>
                          <a:spcPts val="2022"/>
                        </a:lnSpc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专一性（</a:t>
                      </a:r>
                      <a:r>
                        <a:rPr sz="1500" kern="0" spc="-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一次创作产生多件唯一作品）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D7"/>
                    </a:solidFill>
                  </a:tcPr>
                </a:tc>
              </a:tr>
              <a:tr h="9467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8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9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7548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396240" algn="l" rtl="0" eaLnBrk="0">
                        <a:lnSpc>
                          <a:spcPct val="91000"/>
                        </a:lnSpc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创作过程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351914" algn="l" rtl="0" eaLnBrk="0">
                        <a:lnSpc>
                          <a:spcPts val="2022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间接性（通过媒介转化）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162050" algn="l" rtl="0" eaLnBrk="0">
                        <a:lnSpc>
                          <a:spcPts val="2022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直接性（通过画笔直接创作）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0" name="textbox 90"/>
          <p:cNvSpPr/>
          <p:nvPr/>
        </p:nvSpPr>
        <p:spPr>
          <a:xfrm>
            <a:off x="397763" y="5945123"/>
            <a:ext cx="9412605" cy="523240"/>
          </a:xfrm>
          <a:prstGeom prst="rect">
            <a:avLst/>
          </a:prstGeom>
          <a:solidFill>
            <a:srgbClr val="0000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26000"/>
              </a:lnSpc>
              <a:tabLst/>
            </a:pPr>
            <a:endParaRPr lang="Arial" altLang="Arial" sz="1000" dirty="0"/>
          </a:p>
          <a:p>
            <a:pPr marL="97155" algn="l" rtl="0" eaLnBrk="0">
              <a:lnSpc>
                <a:spcPct val="98000"/>
              </a:lnSpc>
              <a:spcBef>
                <a:spcPts val="2"/>
              </a:spcBef>
              <a:tabLst/>
            </a:pPr>
            <a:r>
              <a:rPr sz="15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创作版画的材料多元，</a:t>
            </a:r>
            <a:r>
              <a:rPr sz="1500" kern="0" spc="-2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只要是能够转化图像的媒介，</a:t>
            </a:r>
            <a:r>
              <a:rPr sz="1500" kern="0" spc="-3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通过承载物显现图像都可以当作版画的创作材料</a:t>
            </a:r>
            <a:r>
              <a:rPr sz="1500" kern="0" spc="-2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92" name="textbox 92"/>
          <p:cNvSpPr/>
          <p:nvPr/>
        </p:nvSpPr>
        <p:spPr>
          <a:xfrm>
            <a:off x="85627" y="1174502"/>
            <a:ext cx="2050414" cy="2336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62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版画与其他绘画不同点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4"/>
          <p:cNvSpPr/>
          <p:nvPr/>
        </p:nvSpPr>
        <p:spPr>
          <a:xfrm>
            <a:off x="2974925" y="3554938"/>
            <a:ext cx="5078729" cy="19119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88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8000"/>
              </a:lnSpc>
              <a:tabLst/>
            </a:pPr>
            <a:r>
              <a:rPr sz="3200" kern="0" spc="1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第二节</a:t>
            </a:r>
            <a:r>
              <a:rPr sz="3200" kern="0" spc="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200" kern="0" spc="1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版画的历史</a:t>
            </a:r>
            <a:r>
              <a:rPr sz="3200" kern="0" spc="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与发展</a:t>
            </a:r>
            <a:endParaRPr lang="Microsoft YaHei" altLang="Microsoft YaHei" sz="3200" dirty="0"/>
          </a:p>
          <a:p>
            <a:pPr algn="l" rtl="0" eaLnBrk="0">
              <a:lnSpc>
                <a:spcPct val="142000"/>
              </a:lnSpc>
              <a:tabLst/>
            </a:pPr>
            <a:endParaRPr lang="Arial" altLang="Arial" sz="1000" dirty="0"/>
          </a:p>
          <a:p>
            <a:pPr algn="r" rtl="0" eaLnBrk="0">
              <a:lnSpc>
                <a:spcPts val="1677"/>
              </a:lnSpc>
              <a:spcBef>
                <a:spcPts val="363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Usually on the media (woodenblock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,</a:t>
            </a:r>
            <a:r>
              <a:rPr sz="1200" b="1" kern="0" spc="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copperplate,stone</a:t>
            </a:r>
            <a:endParaRPr lang="Arial" altLang="Arial" sz="1200" dirty="0"/>
          </a:p>
          <a:p>
            <a:pPr marL="828039" algn="l" rtl="0" eaLnBrk="0">
              <a:lnSpc>
                <a:spcPts val="1677"/>
              </a:lnSpc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plate, screen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plate, etc.), the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use of specific techni</a:t>
            </a:r>
            <a:r>
              <a:rPr sz="1200" b="1" kern="0" spc="3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cal</a:t>
            </a:r>
            <a:endParaRPr lang="Arial" altLang="Arial" sz="1200" dirty="0"/>
          </a:p>
          <a:p>
            <a:pPr marL="1090930" algn="l" rtl="0" eaLnBrk="0">
              <a:lnSpc>
                <a:spcPct val="87000"/>
              </a:lnSpc>
              <a:spcBef>
                <a:spcPts val="126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means such as drawing, engravi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ng, corrosion,</a:t>
            </a:r>
            <a:endParaRPr lang="Arial" altLang="Arial" sz="1200" dirty="0"/>
          </a:p>
          <a:p>
            <a:pPr marL="1278889" algn="l" rtl="0" eaLnBrk="0">
              <a:lnSpc>
                <a:spcPct val="88000"/>
              </a:lnSpc>
              <a:spcBef>
                <a:spcPts val="293"/>
              </a:spcBef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paste and other processing,</a:t>
            </a:r>
            <a:r>
              <a:rPr sz="1200" b="1" kern="0" spc="1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after</a:t>
            </a:r>
            <a:r>
              <a:rPr sz="1200" b="1" kern="0" spc="9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printing</a:t>
            </a:r>
            <a:endParaRPr lang="Arial" altLang="Arial" sz="1200" dirty="0"/>
          </a:p>
          <a:p>
            <a:pPr marL="1426210" algn="l" rtl="0" eaLnBrk="0">
              <a:lnSpc>
                <a:spcPct val="88000"/>
              </a:lnSpc>
              <a:spcBef>
                <a:spcPts val="292"/>
              </a:spcBef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to</a:t>
            </a:r>
            <a:r>
              <a:rPr sz="1200" b="1" kern="0" spc="1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produce more than one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piece</a:t>
            </a:r>
            <a:r>
              <a:rPr sz="1200" b="1" kern="0" spc="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of the</a:t>
            </a:r>
            <a:endParaRPr lang="Arial" altLang="Arial" sz="1200" dirty="0"/>
          </a:p>
          <a:p>
            <a:pPr marL="1713229" algn="l" rtl="0" eaLnBrk="0">
              <a:lnSpc>
                <a:spcPct val="87000"/>
              </a:lnSpc>
              <a:spcBef>
                <a:spcPts val="308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same work</a:t>
            </a:r>
            <a:r>
              <a:rPr sz="12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is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called </a:t>
            </a:r>
            <a:r>
              <a:rPr sz="1200" b="1" kern="0" spc="4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engraving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6"/>
          <p:cNvSpPr/>
          <p:nvPr/>
        </p:nvSpPr>
        <p:spPr>
          <a:xfrm>
            <a:off x="3730293" y="1730319"/>
            <a:ext cx="3928109" cy="26371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4485"/>
              </a:lnSpc>
              <a:tabLst/>
            </a:pPr>
            <a:endParaRPr lang="Arial" altLang="Arial" sz="100" dirty="0"/>
          </a:p>
          <a:p>
            <a:pPr marL="13970" algn="l" rtl="0" eaLnBrk="0">
              <a:lnSpc>
                <a:spcPct val="87000"/>
              </a:lnSpc>
              <a:tabLst/>
            </a:pPr>
            <a:r>
              <a:rPr sz="4400" kern="0" spc="-10" dirty="0">
                <a:ln w="15999" cap="flat" cmpd="sng">
                  <a:solidFill>
                    <a:srgbClr val="969696">
                      <a:alpha val="100000"/>
                    </a:srgbClr>
                  </a:solidFill>
                  <a:prstDash val="solid"/>
                  <a:bevel/>
                </a:ln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本节内容:</a:t>
            </a:r>
            <a:endParaRPr lang="Microsoft YaHei" altLang="Microsoft YaHei" sz="4400" dirty="0"/>
          </a:p>
          <a:p>
            <a:pPr algn="l" rtl="0" eaLnBrk="0">
              <a:lnSpc>
                <a:spcPct val="11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8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91000"/>
              </a:lnSpc>
              <a:spcBef>
                <a:spcPts val="810"/>
              </a:spcBef>
              <a:tabLst/>
            </a:pPr>
            <a:r>
              <a:rPr sz="2700" kern="0" spc="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2700" kern="0" spc="-2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、版画的历史</a:t>
            </a:r>
            <a:endParaRPr lang="Microsoft YaHei" altLang="Microsoft YaHei" sz="2700" dirty="0"/>
          </a:p>
          <a:p>
            <a:pPr marL="15875" algn="l" rtl="0" eaLnBrk="0">
              <a:lnSpc>
                <a:spcPct val="91000"/>
              </a:lnSpc>
              <a:spcBef>
                <a:spcPts val="1755"/>
              </a:spcBef>
              <a:tabLst/>
            </a:pPr>
            <a:r>
              <a:rPr sz="2700" kern="0" spc="2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2700" kern="0" spc="-2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2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、中西版画的比较</a:t>
            </a:r>
            <a:endParaRPr lang="Microsoft YaHei" altLang="Microsoft YaHei" sz="2700" dirty="0"/>
          </a:p>
          <a:p>
            <a:pPr algn="l" rtl="0" eaLnBrk="0">
              <a:lnSpc>
                <a:spcPct val="104000"/>
              </a:lnSpc>
              <a:tabLst/>
            </a:pPr>
            <a:endParaRPr lang="Arial" altLang="Arial" sz="1400" dirty="0"/>
          </a:p>
          <a:p>
            <a:pPr marL="16509" algn="l" rtl="0" eaLnBrk="0">
              <a:lnSpc>
                <a:spcPct val="91000"/>
              </a:lnSpc>
              <a:spcBef>
                <a:spcPts val="5"/>
              </a:spcBef>
              <a:tabLst/>
            </a:pPr>
            <a:r>
              <a:rPr sz="2700" kern="0" spc="4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</a:t>
            </a:r>
            <a:r>
              <a:rPr sz="2700" kern="0" spc="-26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4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、中国现代版画的发展</a:t>
            </a:r>
            <a:endParaRPr lang="Microsoft YaHei" altLang="Microsoft YaHei" sz="27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98"/>
          <p:cNvSpPr/>
          <p:nvPr/>
        </p:nvSpPr>
        <p:spPr>
          <a:xfrm>
            <a:off x="3036824" y="2990939"/>
            <a:ext cx="3941445" cy="14890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335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4000"/>
              </a:lnSpc>
              <a:tabLst/>
            </a:pPr>
            <a:r>
              <a:rPr sz="4800" kern="0" spc="-50" dirty="0">
                <a:solidFill>
                  <a:srgbClr val="FC400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●</a:t>
            </a:r>
            <a:r>
              <a:rPr sz="4800" kern="0" spc="1150" dirty="0">
                <a:solidFill>
                  <a:srgbClr val="FC400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5500" kern="0" spc="-50" baseline="-5682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3500" kern="0" spc="-56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5500" kern="0" spc="-50" baseline="-5682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、版画的历史</a:t>
            </a:r>
            <a:endParaRPr lang="Microsoft YaHei" altLang="Microsoft YaHei" sz="5500" baseline="-5682" dirty="0"/>
          </a:p>
          <a:p>
            <a:pPr marL="737234" algn="l" rtl="0" eaLnBrk="0">
              <a:lnSpc>
                <a:spcPct val="88000"/>
              </a:lnSpc>
              <a:spcBef>
                <a:spcPts val="1235"/>
              </a:spcBef>
              <a:tabLst/>
            </a:pPr>
            <a:r>
              <a:rPr sz="2000" kern="0" spc="-60" dirty="0">
                <a:ln w="7282" cap="flat" cmpd="sng">
                  <a:solidFill>
                    <a:srgbClr val="AFABAB">
                      <a:alpha val="100000"/>
                    </a:srgbClr>
                  </a:solidFill>
                  <a:prstDash val="solid"/>
                  <a:bevel/>
                </a:ln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2000" kern="0" spc="-130" dirty="0"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60" dirty="0">
                <a:ln w="7282" cap="flat" cmpd="sng">
                  <a:solidFill>
                    <a:srgbClr val="AFABAB">
                      <a:alpha val="100000"/>
                    </a:srgbClr>
                  </a:solidFill>
                  <a:prstDash val="solid"/>
                  <a:bevel/>
                </a:ln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、中西版画的比较</a:t>
            </a:r>
            <a:endParaRPr lang="Microsoft YaHei" altLang="Microsoft YaHei" sz="2000" dirty="0"/>
          </a:p>
          <a:p>
            <a:pPr algn="l" rtl="0" eaLnBrk="0">
              <a:lnSpc>
                <a:spcPct val="104000"/>
              </a:lnSpc>
              <a:tabLst/>
            </a:pPr>
            <a:endParaRPr lang="Arial" altLang="Arial" sz="1000" dirty="0"/>
          </a:p>
          <a:p>
            <a:pPr marL="737234" algn="l" rtl="0" eaLnBrk="0">
              <a:lnSpc>
                <a:spcPct val="88000"/>
              </a:lnSpc>
              <a:tabLst/>
            </a:pPr>
            <a:r>
              <a:rPr sz="2000" kern="0" spc="-40" dirty="0">
                <a:ln w="7282" cap="flat" cmpd="sng">
                  <a:solidFill>
                    <a:srgbClr val="AFABAB">
                      <a:alpha val="100000"/>
                    </a:srgbClr>
                  </a:solidFill>
                  <a:prstDash val="solid"/>
                  <a:bevel/>
                </a:ln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</a:t>
            </a:r>
            <a:r>
              <a:rPr sz="2000" kern="0" spc="-210" dirty="0"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ln w="7282" cap="flat" cmpd="sng">
                  <a:solidFill>
                    <a:srgbClr val="AFABAB">
                      <a:alpha val="100000"/>
                    </a:srgbClr>
                  </a:solidFill>
                  <a:prstDash val="solid"/>
                  <a:bevel/>
                </a:ln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、中国现代版画的发</a:t>
            </a:r>
            <a:r>
              <a:rPr sz="2000" kern="0" spc="-50" dirty="0">
                <a:ln w="7282" cap="flat" cmpd="sng">
                  <a:solidFill>
                    <a:srgbClr val="AFABAB">
                      <a:alpha val="100000"/>
                    </a:srgbClr>
                  </a:solidFill>
                  <a:prstDash val="solid"/>
                  <a:bevel/>
                </a:ln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展</a:t>
            </a:r>
            <a:endParaRPr lang="Microsoft YaHei" altLang="Microsoft YaHei" sz="2000" dirty="0"/>
          </a:p>
        </p:txBody>
      </p:sp>
      <p:sp>
        <p:nvSpPr>
          <p:cNvPr id="100" name="textbox 100"/>
          <p:cNvSpPr/>
          <p:nvPr/>
        </p:nvSpPr>
        <p:spPr>
          <a:xfrm>
            <a:off x="7795133" y="2538882"/>
            <a:ext cx="1847214" cy="16148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518"/>
              </a:lnSpc>
              <a:tabLst/>
            </a:pPr>
            <a:endParaRPr lang="Arial" altLang="Arial" sz="100" dirty="0"/>
          </a:p>
          <a:p>
            <a:pPr marL="36194" algn="l" rtl="0" eaLnBrk="0">
              <a:lnSpc>
                <a:spcPct val="81000"/>
              </a:lnSpc>
              <a:tabLst/>
            </a:pPr>
            <a:r>
              <a:rPr sz="2300" kern="0" spc="5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中国版画史话</a:t>
            </a:r>
            <a:endParaRPr lang="Microsoft YaHei" altLang="Microsoft YaHei" sz="2300" dirty="0"/>
          </a:p>
          <a:p>
            <a:pPr marL="54610" indent="-42544" algn="l" rtl="0" eaLnBrk="0">
              <a:lnSpc>
                <a:spcPct val="186000"/>
              </a:lnSpc>
              <a:spcBef>
                <a:spcPts val="12"/>
              </a:spcBef>
              <a:tabLst/>
            </a:pPr>
            <a:r>
              <a:rPr sz="2300" kern="0" spc="8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外国版画史话</a:t>
            </a:r>
            <a:r>
              <a:rPr sz="2300" kern="0" spc="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300" kern="0" spc="3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日本版画史话</a:t>
            </a:r>
            <a:endParaRPr lang="Microsoft YaHei" altLang="Microsoft YaHei" sz="2300" dirty="0"/>
          </a:p>
        </p:txBody>
      </p:sp>
      <p:sp>
        <p:nvSpPr>
          <p:cNvPr id="102" name="textbox 102"/>
          <p:cNvSpPr/>
          <p:nvPr/>
        </p:nvSpPr>
        <p:spPr>
          <a:xfrm>
            <a:off x="7083297" y="2341245"/>
            <a:ext cx="419100" cy="19583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15215"/>
              </a:lnSpc>
              <a:tabLst/>
            </a:pPr>
            <a:r>
              <a:rPr sz="10100" kern="0" spc="-290" dirty="0">
                <a:ln w="43586" cap="flat" cmpd="sng">
                  <a:solidFill>
                    <a:srgbClr val="C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C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{</a:t>
            </a:r>
            <a:endParaRPr lang="Microsoft YaHei" altLang="Microsoft YaHei" sz="10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2"/>
          <p:cNvSpPr/>
          <p:nvPr/>
        </p:nvSpPr>
        <p:spPr>
          <a:xfrm>
            <a:off x="935753" y="547233"/>
            <a:ext cx="10191750" cy="53632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940435" algn="l" rtl="0" eaLnBrk="0">
              <a:lnSpc>
                <a:spcPts val="5585"/>
              </a:lnSpc>
              <a:tabLst/>
            </a:pPr>
            <a:r>
              <a:rPr sz="4400" b="1" kern="0" spc="-110" dirty="0">
                <a:ln w="15999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《版画基础》学习课件</a:t>
            </a:r>
            <a:r>
              <a:rPr sz="4400" b="1" kern="0" spc="-120" dirty="0">
                <a:ln w="15999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PPT阅读说明</a:t>
            </a:r>
            <a:endParaRPr lang="Microsoft YaHei" altLang="Microsoft YaHei" sz="44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9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96000"/>
              </a:lnSpc>
              <a:spcBef>
                <a:spcPts val="819"/>
              </a:spcBef>
              <a:tabLst/>
            </a:pP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• 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一，</a:t>
            </a:r>
            <a:r>
              <a:rPr sz="2700" kern="0" spc="-6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标“     ”是课程思政重点内容</a:t>
            </a:r>
            <a:endParaRPr lang="Microsoft YaHei" altLang="Microsoft YaHei" sz="2700" dirty="0"/>
          </a:p>
          <a:p>
            <a:pPr marL="12700" algn="l" rtl="0" eaLnBrk="0">
              <a:lnSpc>
                <a:spcPct val="76000"/>
              </a:lnSpc>
              <a:spcBef>
                <a:spcPts val="2607"/>
              </a:spcBef>
              <a:tabLst/>
            </a:pP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•</a:t>
            </a:r>
            <a:r>
              <a:rPr sz="2700" kern="0" spc="20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二，</a:t>
            </a:r>
            <a:r>
              <a:rPr sz="2700" kern="0" spc="-6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标“</a:t>
            </a:r>
            <a:r>
              <a:rPr sz="2700" kern="0" spc="-5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5200" kern="0" spc="60" dirty="0">
                <a:solidFill>
                  <a:srgbClr val="00B05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◆</a:t>
            </a:r>
            <a:r>
              <a:rPr sz="5200" kern="0" spc="-880" dirty="0">
                <a:solidFill>
                  <a:srgbClr val="00B05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”是中华优秀传统</a:t>
            </a: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文化课程重点内容</a:t>
            </a:r>
            <a:endParaRPr lang="Microsoft YaHei" altLang="Microsoft YaHei" sz="2700" dirty="0"/>
          </a:p>
          <a:p>
            <a:pPr marL="12700" algn="l" rtl="0" eaLnBrk="0">
              <a:lnSpc>
                <a:spcPct val="72000"/>
              </a:lnSpc>
              <a:spcBef>
                <a:spcPts val="948"/>
              </a:spcBef>
              <a:tabLst/>
            </a:pP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•</a:t>
            </a:r>
            <a:r>
              <a:rPr sz="2700" kern="0" spc="2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三，</a:t>
            </a:r>
            <a:r>
              <a:rPr sz="2700" kern="0" spc="-6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标“</a:t>
            </a:r>
            <a:r>
              <a:rPr sz="4700" kern="0" spc="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●</a:t>
            </a:r>
            <a:r>
              <a:rPr sz="4700" kern="0" spc="-47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”是课程专业重点内容</a:t>
            </a:r>
            <a:endParaRPr lang="Microsoft YaHei" altLang="Microsoft YaHei" sz="2700" dirty="0"/>
          </a:p>
          <a:p>
            <a:pPr marL="12700" algn="l" rtl="0" eaLnBrk="0">
              <a:lnSpc>
                <a:spcPct val="95000"/>
              </a:lnSpc>
              <a:spcBef>
                <a:spcPts val="1665"/>
              </a:spcBef>
              <a:tabLst/>
            </a:pP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•</a:t>
            </a:r>
            <a:r>
              <a:rPr sz="2700" kern="0" spc="45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四，</a:t>
            </a:r>
            <a:r>
              <a:rPr sz="2700" kern="0" spc="-6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请将</a:t>
            </a:r>
            <a:r>
              <a:rPr sz="27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PPT</a:t>
            </a:r>
            <a:r>
              <a:rPr sz="27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阅读器调至宽屏16:9浏览观感最佳</a:t>
            </a:r>
            <a:endParaRPr lang="Microsoft YaHei" altLang="Microsoft YaHei" sz="2700" dirty="0"/>
          </a:p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3000"/>
              </a:lnSpc>
              <a:tabLst/>
            </a:pPr>
            <a:endParaRPr lang="Arial" altLang="Arial" sz="600" dirty="0"/>
          </a:p>
          <a:p>
            <a:pPr marL="241300" indent="-228600" algn="l" rtl="0" eaLnBrk="0">
              <a:lnSpc>
                <a:spcPct val="118000"/>
              </a:lnSpc>
              <a:spcBef>
                <a:spcPts val="5"/>
              </a:spcBef>
              <a:tabLst/>
            </a:pP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•</a:t>
            </a:r>
            <a:r>
              <a:rPr sz="2700" kern="0" spc="20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五，</a:t>
            </a:r>
            <a:r>
              <a:rPr sz="2700" kern="0" spc="-6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请在电脑中安装“微软雅</a:t>
            </a: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黑</a:t>
            </a:r>
            <a:r>
              <a:rPr sz="27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”字体，</a:t>
            </a:r>
            <a:r>
              <a:rPr sz="2700" kern="0" spc="-5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否则可能部分内容无法</a:t>
            </a:r>
            <a:r>
              <a:rPr sz="27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显示</a:t>
            </a:r>
            <a:endParaRPr lang="Microsoft YaHei" altLang="Microsoft YaHei" sz="2700" dirty="0"/>
          </a:p>
        </p:txBody>
      </p:sp>
      <p:sp>
        <p:nvSpPr>
          <p:cNvPr id="14" name="path"/>
          <p:cNvSpPr/>
          <p:nvPr/>
        </p:nvSpPr>
        <p:spPr>
          <a:xfrm>
            <a:off x="2633634" y="2170809"/>
            <a:ext cx="353856" cy="315850"/>
          </a:xfrm>
          <a:custGeom>
            <a:avLst/>
            <a:gdLst/>
            <a:ahLst/>
            <a:cxnLst/>
            <a:rect l="0" t="0" r="0" b="0"/>
            <a:pathLst>
              <a:path w="557" h="497">
                <a:moveTo>
                  <a:pt x="277" y="128"/>
                </a:moveTo>
                <a:cubicBezTo>
                  <a:pt x="389" y="-157"/>
                  <a:pt x="820" y="129"/>
                  <a:pt x="278" y="497"/>
                </a:cubicBezTo>
                <a:cubicBezTo>
                  <a:pt x="-263" y="129"/>
                  <a:pt x="168" y="-157"/>
                  <a:pt x="277" y="128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63880" y="1563623"/>
            <a:ext cx="8127492" cy="3715511"/>
          </a:xfrm>
          <a:prstGeom prst="rect">
            <a:avLst/>
          </a:prstGeom>
        </p:spPr>
      </p:pic>
      <p:sp>
        <p:nvSpPr>
          <p:cNvPr id="106" name="textbox 106"/>
          <p:cNvSpPr/>
          <p:nvPr/>
        </p:nvSpPr>
        <p:spPr>
          <a:xfrm>
            <a:off x="563880" y="5676900"/>
            <a:ext cx="11628119" cy="645159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  <a:tabLst/>
            </a:pPr>
            <a:endParaRPr lang="Arial" altLang="Arial" sz="400" dirty="0"/>
          </a:p>
          <a:p>
            <a:pPr marL="101600" indent="-2540" algn="l" rtl="0" eaLnBrk="0">
              <a:lnSpc>
                <a:spcPct val="109000"/>
              </a:lnSpc>
              <a:spcBef>
                <a:spcPts val="1"/>
              </a:spcBef>
              <a:tabLst/>
            </a:pP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版画艺术历史悠久，</a:t>
            </a:r>
            <a:r>
              <a:rPr sz="1700" kern="0" spc="-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发展有序， 内涵丰富</a:t>
            </a:r>
            <a:r>
              <a:rPr sz="1700" kern="0" spc="-2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r>
              <a:rPr sz="1700" kern="0" spc="-2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印刷术的发明孕育了版画艺术，</a:t>
            </a:r>
            <a:r>
              <a:rPr sz="1700" kern="0" spc="-2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伴随印刷技术的改良而发展成了独立的  </a:t>
            </a: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艺术门类，</a:t>
            </a:r>
            <a:r>
              <a:rPr sz="1700" kern="0" spc="-2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它为考证古代人类的发</a:t>
            </a:r>
            <a:r>
              <a:rPr sz="1700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展情况提供可靠资料。</a:t>
            </a:r>
            <a:endParaRPr lang="Microsoft YaHei" altLang="Microsoft YaHei" sz="1700" dirty="0"/>
          </a:p>
        </p:txBody>
      </p:sp>
      <p:sp>
        <p:nvSpPr>
          <p:cNvPr id="108" name="textbox 108"/>
          <p:cNvSpPr/>
          <p:nvPr/>
        </p:nvSpPr>
        <p:spPr>
          <a:xfrm>
            <a:off x="8754653" y="4703581"/>
            <a:ext cx="3358515" cy="546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292"/>
              </a:lnSpc>
              <a:tabLst/>
            </a:pPr>
            <a:endParaRPr lang="Arial" altLang="Arial" sz="100" dirty="0"/>
          </a:p>
          <a:p>
            <a:pPr marL="51435" indent="-38734" algn="l" rtl="0" eaLnBrk="0">
              <a:lnSpc>
                <a:spcPct val="114000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图1-1-5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《朱拓东汉君车画像石》局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部／清朝光绪八年／出土于山东潍坊</a:t>
            </a:r>
            <a:endParaRPr lang="Microsoft YaHei" altLang="Microsoft YaHei" sz="1500" dirty="0"/>
          </a:p>
        </p:txBody>
      </p:sp>
      <p:sp>
        <p:nvSpPr>
          <p:cNvPr id="110" name="textbox 110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2382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中国版画史话</a:t>
            </a:r>
            <a:endParaRPr lang="Microsoft YaHei" altLang="Microsoft YaHei" sz="1700" dirty="0"/>
          </a:p>
        </p:txBody>
      </p:sp>
      <p:sp>
        <p:nvSpPr>
          <p:cNvPr id="112" name="path"/>
          <p:cNvSpPr/>
          <p:nvPr/>
        </p:nvSpPr>
        <p:spPr>
          <a:xfrm>
            <a:off x="486283" y="810451"/>
            <a:ext cx="599058" cy="341692"/>
          </a:xfrm>
          <a:custGeom>
            <a:avLst/>
            <a:gdLst/>
            <a:ahLst/>
            <a:cxnLst/>
            <a:rect l="0" t="0" r="0" b="0"/>
            <a:pathLst>
              <a:path w="943" h="538">
                <a:moveTo>
                  <a:pt x="6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3" y="497"/>
                </a:cubicBezTo>
                <a:lnTo>
                  <a:pt x="801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6" y="521"/>
                </a:cubicBezTo>
                <a:lnTo>
                  <a:pt x="6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4" name="textbox 114"/>
          <p:cNvSpPr/>
          <p:nvPr/>
        </p:nvSpPr>
        <p:spPr>
          <a:xfrm>
            <a:off x="1154197" y="889488"/>
            <a:ext cx="779780" cy="2895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30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唐以前</a:t>
            </a:r>
            <a:endParaRPr lang="Microsoft YaHei" altLang="Microsoft YaHei" sz="2000" dirty="0"/>
          </a:p>
        </p:txBody>
      </p:sp>
      <p:sp>
        <p:nvSpPr>
          <p:cNvPr id="116" name="path"/>
          <p:cNvSpPr/>
          <p:nvPr/>
        </p:nvSpPr>
        <p:spPr>
          <a:xfrm>
            <a:off x="11765280" y="862583"/>
            <a:ext cx="400811" cy="402336"/>
          </a:xfrm>
          <a:custGeom>
            <a:avLst/>
            <a:gdLst/>
            <a:ahLst/>
            <a:cxnLst/>
            <a:rect l="0" t="0" r="0" b="0"/>
            <a:pathLst>
              <a:path w="631" h="633">
                <a:moveTo>
                  <a:pt x="0" y="316"/>
                </a:moveTo>
                <a:lnTo>
                  <a:pt x="314" y="0"/>
                </a:lnTo>
                <a:lnTo>
                  <a:pt x="631" y="316"/>
                </a:lnTo>
                <a:lnTo>
                  <a:pt x="314" y="633"/>
                </a:lnTo>
                <a:lnTo>
                  <a:pt x="0" y="316"/>
                </a:lnTo>
              </a:path>
            </a:pathLst>
          </a:custGeom>
          <a:solidFill>
            <a:srgbClr val="00B0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8" name="textbox 118"/>
          <p:cNvSpPr/>
          <p:nvPr/>
        </p:nvSpPr>
        <p:spPr>
          <a:xfrm>
            <a:off x="667832" y="989394"/>
            <a:ext cx="158114" cy="2705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85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19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endParaRPr lang="Microsoft YaHei" altLang="Microsoft YaHei" sz="1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1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90956" y="1002792"/>
            <a:ext cx="5344667" cy="4837175"/>
          </a:xfrm>
          <a:prstGeom prst="rect">
            <a:avLst/>
          </a:prstGeom>
        </p:spPr>
      </p:pic>
      <p:pic>
        <p:nvPicPr>
          <p:cNvPr id="122" name="picture 1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797040" y="1385315"/>
            <a:ext cx="4367783" cy="4454652"/>
          </a:xfrm>
          <a:prstGeom prst="rect">
            <a:avLst/>
          </a:prstGeom>
        </p:spPr>
      </p:pic>
      <p:sp>
        <p:nvSpPr>
          <p:cNvPr id="124" name="textbox 124"/>
          <p:cNvSpPr/>
          <p:nvPr/>
        </p:nvSpPr>
        <p:spPr>
          <a:xfrm>
            <a:off x="10030967" y="0"/>
            <a:ext cx="2161539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24460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中国版画史话</a:t>
            </a:r>
            <a:endParaRPr lang="Microsoft YaHei" altLang="Microsoft YaHei" sz="1700" dirty="0"/>
          </a:p>
        </p:txBody>
      </p:sp>
      <p:sp>
        <p:nvSpPr>
          <p:cNvPr id="126" name="textbox 126"/>
          <p:cNvSpPr/>
          <p:nvPr/>
        </p:nvSpPr>
        <p:spPr>
          <a:xfrm>
            <a:off x="5138328" y="5893571"/>
            <a:ext cx="193611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图1-1-6</a:t>
            </a:r>
            <a:r>
              <a:rPr sz="1500" kern="0" spc="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玺印／战国</a:t>
            </a:r>
            <a:endParaRPr lang="Microsoft YaHei" altLang="Microsoft YaHei" sz="1500" dirty="0"/>
          </a:p>
        </p:txBody>
      </p:sp>
      <p:sp>
        <p:nvSpPr>
          <p:cNvPr id="128" name="path"/>
          <p:cNvSpPr/>
          <p:nvPr/>
        </p:nvSpPr>
        <p:spPr>
          <a:xfrm>
            <a:off x="825038" y="526924"/>
            <a:ext cx="591074" cy="335659"/>
          </a:xfrm>
          <a:custGeom>
            <a:avLst/>
            <a:gdLst/>
            <a:ahLst/>
            <a:cxnLst/>
            <a:rect l="0" t="0" r="0" b="0"/>
            <a:pathLst>
              <a:path w="930" h="528">
                <a:moveTo>
                  <a:pt x="3" y="528"/>
                </a:moveTo>
                <a:cubicBezTo>
                  <a:pt x="-1" y="482"/>
                  <a:pt x="0" y="434"/>
                  <a:pt x="7" y="386"/>
                </a:cubicBezTo>
                <a:cubicBezTo>
                  <a:pt x="52" y="132"/>
                  <a:pt x="293" y="-36"/>
                  <a:pt x="546" y="7"/>
                </a:cubicBezTo>
                <a:cubicBezTo>
                  <a:pt x="780" y="48"/>
                  <a:pt x="942" y="256"/>
                  <a:pt x="930" y="487"/>
                </a:cubicBezTo>
                <a:lnTo>
                  <a:pt x="800" y="482"/>
                </a:lnTo>
                <a:cubicBezTo>
                  <a:pt x="807" y="316"/>
                  <a:pt x="691" y="166"/>
                  <a:pt x="523" y="137"/>
                </a:cubicBezTo>
                <a:cubicBezTo>
                  <a:pt x="342" y="105"/>
                  <a:pt x="169" y="227"/>
                  <a:pt x="137" y="409"/>
                </a:cubicBezTo>
                <a:cubicBezTo>
                  <a:pt x="131" y="444"/>
                  <a:pt x="130" y="478"/>
                  <a:pt x="135" y="511"/>
                </a:cubicBezTo>
                <a:lnTo>
                  <a:pt x="3" y="52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0" name="textbox 130"/>
          <p:cNvSpPr/>
          <p:nvPr/>
        </p:nvSpPr>
        <p:spPr>
          <a:xfrm>
            <a:off x="1551072" y="599928"/>
            <a:ext cx="779780" cy="2895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30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唐以前</a:t>
            </a:r>
            <a:endParaRPr lang="Microsoft YaHei" altLang="Microsoft YaHei" sz="2000" dirty="0"/>
          </a:p>
        </p:txBody>
      </p:sp>
      <p:sp>
        <p:nvSpPr>
          <p:cNvPr id="132" name="textbox 132"/>
          <p:cNvSpPr/>
          <p:nvPr/>
        </p:nvSpPr>
        <p:spPr>
          <a:xfrm>
            <a:off x="1064707" y="699834"/>
            <a:ext cx="158114" cy="2705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85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19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endParaRPr lang="Microsoft YaHei" altLang="Microsoft YaHei" sz="19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1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78763" y="1354836"/>
            <a:ext cx="5199888" cy="4515611"/>
          </a:xfrm>
          <a:prstGeom prst="rect">
            <a:avLst/>
          </a:prstGeom>
        </p:spPr>
      </p:pic>
      <p:sp>
        <p:nvSpPr>
          <p:cNvPr id="136" name="textbox 136"/>
          <p:cNvSpPr/>
          <p:nvPr/>
        </p:nvSpPr>
        <p:spPr>
          <a:xfrm>
            <a:off x="6196076" y="1921646"/>
            <a:ext cx="4830445" cy="36887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061"/>
              </a:lnSpc>
              <a:tabLst/>
            </a:pPr>
            <a:endParaRPr lang="Arial" altLang="Arial" sz="100" dirty="0"/>
          </a:p>
          <a:p>
            <a:pPr marL="34925" indent="75564" algn="l" rtl="0" eaLnBrk="0">
              <a:lnSpc>
                <a:spcPct val="109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《金刚般若波罗蜜多经》的扉页画(图1-1-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7)被公认为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是世界上最早的雕版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，是唐刻本，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距今有1130多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文记“咸通九年四月十五日王介为二亲敬造普</a:t>
            </a:r>
            <a:endParaRPr lang="Microsoft YaHei" altLang="Microsoft YaHei" sz="1500" dirty="0"/>
          </a:p>
          <a:p>
            <a:pPr marL="34925" indent="1905" algn="l" rtl="0" eaLnBrk="0">
              <a:lnSpc>
                <a:spcPct val="106000"/>
              </a:lnSpc>
              <a:spcBef>
                <a:spcPts val="55"/>
              </a:spcBef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施</a:t>
            </a:r>
            <a:r>
              <a:rPr sz="15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有实物资料可考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，发现地甘肃敦煌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。画面注有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“祗树给孤独图</a:t>
            </a:r>
            <a:r>
              <a:rPr sz="15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”“长老须菩提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长老须菩提双手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合掌，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神态虔诚，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释迦牟尼说法，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周围环绕站立着护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法大尊和僧众贵人，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经筵前两头狮子般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的猛兽，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驯服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地卧着听法经，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更显示了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佛法的感召力和威慑力，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物衣褶条与上部飞天祥云的波纹线和地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下背景的锦纹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几何直线产生不同质的区别，</a:t>
            </a:r>
            <a:r>
              <a:rPr sz="15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人物面部表情和头饰的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描画，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表现了佛法之中人物的不同身份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。整体布局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考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究，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细节营造饱满，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情节组织自然，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线条疏密得当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主次设定分明，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人物塑造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形神兼备，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面容神态丰富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是一幅精练而成熟的佳作，</a:t>
            </a:r>
            <a:r>
              <a:rPr sz="15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我们由此推断雕刷在此之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前已经有相当高的水平了</a:t>
            </a:r>
            <a:r>
              <a:rPr sz="1500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38" name="textbox 138"/>
          <p:cNvSpPr/>
          <p:nvPr/>
        </p:nvSpPr>
        <p:spPr>
          <a:xfrm>
            <a:off x="841919" y="6010411"/>
            <a:ext cx="478091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图1-1-7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《金刚般若波罗蜜多经》的扉页画／唐刻本</a:t>
            </a:r>
            <a:endParaRPr lang="Microsoft YaHei" altLang="Microsoft YaHei" sz="1500" dirty="0"/>
          </a:p>
        </p:txBody>
      </p:sp>
      <p:sp>
        <p:nvSpPr>
          <p:cNvPr id="140" name="textbox 140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2382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中国版画史话</a:t>
            </a:r>
            <a:endParaRPr lang="Microsoft YaHei" altLang="Microsoft YaHei" sz="1700" dirty="0"/>
          </a:p>
        </p:txBody>
      </p:sp>
      <p:sp>
        <p:nvSpPr>
          <p:cNvPr id="142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4" name="textbox 144"/>
          <p:cNvSpPr/>
          <p:nvPr/>
        </p:nvSpPr>
        <p:spPr>
          <a:xfrm>
            <a:off x="1551072" y="599928"/>
            <a:ext cx="525780" cy="2901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18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唐代</a:t>
            </a:r>
            <a:endParaRPr lang="Microsoft YaHei" altLang="Microsoft YaHei" sz="2000" dirty="0"/>
          </a:p>
        </p:txBody>
      </p:sp>
      <p:sp>
        <p:nvSpPr>
          <p:cNvPr id="146" name="textbox 146"/>
          <p:cNvSpPr/>
          <p:nvPr/>
        </p:nvSpPr>
        <p:spPr>
          <a:xfrm>
            <a:off x="1054521" y="696779"/>
            <a:ext cx="168275" cy="2768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90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2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1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50391" y="932688"/>
            <a:ext cx="3435095" cy="5209032"/>
          </a:xfrm>
          <a:prstGeom prst="rect">
            <a:avLst/>
          </a:prstGeom>
        </p:spPr>
      </p:pic>
      <p:sp>
        <p:nvSpPr>
          <p:cNvPr id="150" name="textbox 150"/>
          <p:cNvSpPr/>
          <p:nvPr/>
        </p:nvSpPr>
        <p:spPr>
          <a:xfrm>
            <a:off x="4731396" y="4864678"/>
            <a:ext cx="7043419" cy="12128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2486"/>
              </a:lnSpc>
              <a:tabLst/>
            </a:pPr>
            <a:endParaRPr lang="Arial" altLang="Arial" sz="100" dirty="0"/>
          </a:p>
          <a:p>
            <a:pPr marL="12700" indent="5080" algn="l" rtl="0" eaLnBrk="0">
              <a:lnSpc>
                <a:spcPct val="104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五代的史料和实物验证印刷技术尚未超越晚唐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。大约由汉代兴起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的印线敷彩版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技术发展壮大，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雕印手工业已经推广开，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为两宋以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后版画打下了基础，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开拓了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发展思路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。参考遗迹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可知，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往往宏大庄严的场面，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只是重点刻画一个或几个人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物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。观《大圣毗沙门天王像》(图1-1-8)，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线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条走刀不稳，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致使一些图画和字形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失去美感</a:t>
            </a:r>
            <a:r>
              <a:rPr sz="1500" kern="0" spc="-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52" name="textbox 152"/>
          <p:cNvSpPr/>
          <p:nvPr/>
        </p:nvSpPr>
        <p:spPr>
          <a:xfrm>
            <a:off x="872399" y="6155191"/>
            <a:ext cx="356171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图1-1-8  《大圣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毗沙门天王像》／</a:t>
            </a:r>
            <a:r>
              <a:rPr sz="1500" kern="0" spc="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五代</a:t>
            </a:r>
            <a:endParaRPr lang="Microsoft YaHei" altLang="Microsoft YaHei" sz="1500" dirty="0"/>
          </a:p>
        </p:txBody>
      </p:sp>
      <p:sp>
        <p:nvSpPr>
          <p:cNvPr id="154" name="textbox 154"/>
          <p:cNvSpPr/>
          <p:nvPr/>
        </p:nvSpPr>
        <p:spPr>
          <a:xfrm>
            <a:off x="10030967" y="0"/>
            <a:ext cx="2161539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24460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中国版画史话</a:t>
            </a:r>
            <a:endParaRPr lang="Microsoft YaHei" altLang="Microsoft YaHei" sz="1700" dirty="0"/>
          </a:p>
        </p:txBody>
      </p:sp>
      <p:sp>
        <p:nvSpPr>
          <p:cNvPr id="156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8" name="textbox 158"/>
          <p:cNvSpPr/>
          <p:nvPr/>
        </p:nvSpPr>
        <p:spPr>
          <a:xfrm>
            <a:off x="1555146" y="605530"/>
            <a:ext cx="521334" cy="2832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98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5000"/>
              </a:lnSpc>
              <a:tabLst/>
            </a:pPr>
            <a:r>
              <a:rPr sz="20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五代</a:t>
            </a:r>
            <a:endParaRPr lang="Microsoft YaHei" altLang="Microsoft YaHei" sz="2000" dirty="0"/>
          </a:p>
        </p:txBody>
      </p:sp>
      <p:sp>
        <p:nvSpPr>
          <p:cNvPr id="160" name="textbox 160"/>
          <p:cNvSpPr/>
          <p:nvPr/>
        </p:nvSpPr>
        <p:spPr>
          <a:xfrm>
            <a:off x="1052229" y="696779"/>
            <a:ext cx="170814" cy="2781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81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3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icture 1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78763" y="1476756"/>
            <a:ext cx="8168640" cy="4360163"/>
          </a:xfrm>
          <a:prstGeom prst="rect">
            <a:avLst/>
          </a:prstGeom>
        </p:spPr>
      </p:pic>
      <p:sp>
        <p:nvSpPr>
          <p:cNvPr id="164" name="textbox 164"/>
          <p:cNvSpPr/>
          <p:nvPr/>
        </p:nvSpPr>
        <p:spPr>
          <a:xfrm>
            <a:off x="9056906" y="3819928"/>
            <a:ext cx="2961639" cy="19577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11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104000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从宋至元，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雕版印业如日方中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从官方至民间雕版印刷业兴盛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此时期的雕印技艺应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用广泛，</a:t>
            </a:r>
            <a:endParaRPr lang="Microsoft YaHei" altLang="Microsoft YaHei" sz="1500" dirty="0"/>
          </a:p>
          <a:p>
            <a:pPr marL="16509" algn="l" rtl="0" eaLnBrk="0">
              <a:lnSpc>
                <a:spcPct val="99000"/>
              </a:lnSpc>
              <a:spcBef>
                <a:spcPts val="141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大量精致版画应运而生，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形成</a:t>
            </a:r>
            <a:endParaRPr lang="Microsoft YaHei" altLang="Microsoft YaHei" sz="1500" dirty="0"/>
          </a:p>
          <a:p>
            <a:pPr marL="15875" indent="6985" algn="l" rtl="0" eaLnBrk="0">
              <a:lnSpc>
                <a:spcPct val="104000"/>
              </a:lnSpc>
              <a:spcBef>
                <a:spcPts val="145"/>
              </a:spcBef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了一片“百花争鸣，</a:t>
            </a:r>
            <a:r>
              <a:rPr sz="1500" kern="0" spc="-2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百花齐放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 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的场景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。数量之多，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范围之广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制作之精美，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正所谓“后来居</a:t>
            </a:r>
            <a:endParaRPr lang="Microsoft YaHei" altLang="Microsoft YaHei" sz="1500" dirty="0"/>
          </a:p>
          <a:p>
            <a:pPr marL="15240" algn="l" rtl="0" eaLnBrk="0">
              <a:lnSpc>
                <a:spcPct val="97000"/>
              </a:lnSpc>
              <a:spcBef>
                <a:spcPts val="168"/>
              </a:spcBef>
              <a:tabLst/>
            </a:pP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上</a:t>
            </a:r>
            <a:r>
              <a:rPr sz="15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令后人望尘莫及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66" name="textbox 166"/>
          <p:cNvSpPr/>
          <p:nvPr/>
        </p:nvSpPr>
        <p:spPr>
          <a:xfrm>
            <a:off x="2830104" y="5989456"/>
            <a:ext cx="356171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图1-1-9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《御製秘藏诠》山水版画局部</a:t>
            </a:r>
            <a:endParaRPr lang="Microsoft YaHei" altLang="Microsoft YaHei" sz="1500" dirty="0"/>
          </a:p>
        </p:txBody>
      </p:sp>
      <p:sp>
        <p:nvSpPr>
          <p:cNvPr id="168" name="textbox 168"/>
          <p:cNvSpPr/>
          <p:nvPr/>
        </p:nvSpPr>
        <p:spPr>
          <a:xfrm>
            <a:off x="10030967" y="0"/>
            <a:ext cx="2161539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24460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中国版画史话</a:t>
            </a:r>
            <a:endParaRPr lang="Microsoft YaHei" altLang="Microsoft YaHei" sz="1700" dirty="0"/>
          </a:p>
        </p:txBody>
      </p:sp>
      <p:sp>
        <p:nvSpPr>
          <p:cNvPr id="170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72" name="textbox 172"/>
          <p:cNvSpPr/>
          <p:nvPr/>
        </p:nvSpPr>
        <p:spPr>
          <a:xfrm>
            <a:off x="1551072" y="598909"/>
            <a:ext cx="525780" cy="2927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18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8000"/>
              </a:lnSpc>
              <a:tabLst/>
            </a:pP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宋元</a:t>
            </a:r>
            <a:endParaRPr lang="Microsoft YaHei" altLang="Microsoft YaHei" sz="2000" dirty="0"/>
          </a:p>
        </p:txBody>
      </p:sp>
      <p:sp>
        <p:nvSpPr>
          <p:cNvPr id="174" name="textbox 174"/>
          <p:cNvSpPr/>
          <p:nvPr/>
        </p:nvSpPr>
        <p:spPr>
          <a:xfrm>
            <a:off x="1048155" y="699834"/>
            <a:ext cx="174625" cy="2736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85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1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03148" y="1114043"/>
            <a:ext cx="6934200" cy="4808220"/>
          </a:xfrm>
          <a:prstGeom prst="rect">
            <a:avLst/>
          </a:prstGeom>
        </p:spPr>
      </p:pic>
      <p:sp>
        <p:nvSpPr>
          <p:cNvPr id="178" name="textbox 178"/>
          <p:cNvSpPr/>
          <p:nvPr/>
        </p:nvSpPr>
        <p:spPr>
          <a:xfrm>
            <a:off x="7841517" y="5184543"/>
            <a:ext cx="4082415" cy="7258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494"/>
              </a:lnSpc>
              <a:tabLst/>
            </a:pPr>
            <a:endParaRPr lang="Arial" altLang="Arial" sz="100" dirty="0"/>
          </a:p>
          <a:p>
            <a:pPr marL="13970" indent="-1270" algn="l" rtl="0" eaLnBrk="0">
              <a:lnSpc>
                <a:spcPct val="102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宋元时期的雕印已达到了高超的水准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。原本单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一的墨色版画也逐渐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发展成了彩色套版雕印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我国的雕版版画由“一</a:t>
            </a:r>
            <a:r>
              <a:rPr sz="1500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”走向了“多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”。</a:t>
            </a:r>
            <a:endParaRPr lang="Microsoft YaHei" altLang="Microsoft YaHei" sz="1500" dirty="0"/>
          </a:p>
        </p:txBody>
      </p:sp>
      <p:sp>
        <p:nvSpPr>
          <p:cNvPr id="180" name="textbox 180"/>
          <p:cNvSpPr/>
          <p:nvPr/>
        </p:nvSpPr>
        <p:spPr>
          <a:xfrm>
            <a:off x="830489" y="5978026"/>
            <a:ext cx="699579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图1-1-10  木刻套色版画《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蚕母》/北宋／发现于温州龙湾区国安寺石塔/1987</a:t>
            </a:r>
            <a:endParaRPr lang="Microsoft YaHei" altLang="Microsoft YaHei" sz="1500" dirty="0"/>
          </a:p>
        </p:txBody>
      </p:sp>
      <p:sp>
        <p:nvSpPr>
          <p:cNvPr id="182" name="textbox 182"/>
          <p:cNvSpPr/>
          <p:nvPr/>
        </p:nvSpPr>
        <p:spPr>
          <a:xfrm>
            <a:off x="10030967" y="0"/>
            <a:ext cx="2161539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24460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中国版画史话</a:t>
            </a:r>
            <a:endParaRPr lang="Microsoft YaHei" altLang="Microsoft YaHei" sz="1700" dirty="0"/>
          </a:p>
        </p:txBody>
      </p:sp>
      <p:sp>
        <p:nvSpPr>
          <p:cNvPr id="184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86" name="textbox 186"/>
          <p:cNvSpPr/>
          <p:nvPr/>
        </p:nvSpPr>
        <p:spPr>
          <a:xfrm>
            <a:off x="1551072" y="598909"/>
            <a:ext cx="525780" cy="2927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18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8000"/>
              </a:lnSpc>
              <a:tabLst/>
            </a:pP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宋元</a:t>
            </a:r>
            <a:endParaRPr lang="Microsoft YaHei" altLang="Microsoft YaHei" sz="2000" dirty="0"/>
          </a:p>
        </p:txBody>
      </p:sp>
      <p:sp>
        <p:nvSpPr>
          <p:cNvPr id="188" name="textbox 188"/>
          <p:cNvSpPr/>
          <p:nvPr/>
        </p:nvSpPr>
        <p:spPr>
          <a:xfrm>
            <a:off x="1048155" y="699834"/>
            <a:ext cx="174625" cy="2736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85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picture 1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1331" y="1161287"/>
            <a:ext cx="3640835" cy="4605528"/>
          </a:xfrm>
          <a:prstGeom prst="rect">
            <a:avLst/>
          </a:prstGeom>
        </p:spPr>
      </p:pic>
      <p:pic>
        <p:nvPicPr>
          <p:cNvPr id="192" name="picture 1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78323" y="1167383"/>
            <a:ext cx="2706623" cy="4597908"/>
          </a:xfrm>
          <a:prstGeom prst="rect">
            <a:avLst/>
          </a:prstGeom>
        </p:spPr>
      </p:pic>
      <p:sp>
        <p:nvSpPr>
          <p:cNvPr id="194" name="textbox 194"/>
          <p:cNvSpPr/>
          <p:nvPr/>
        </p:nvSpPr>
        <p:spPr>
          <a:xfrm>
            <a:off x="7695310" y="3270653"/>
            <a:ext cx="4305934" cy="24460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9000"/>
              </a:lnSpc>
              <a:tabLst/>
            </a:pPr>
            <a:endParaRPr lang="Arial" altLang="Arial" sz="100" dirty="0"/>
          </a:p>
          <a:p>
            <a:pPr marL="37465" indent="-635" algn="l" rtl="0" eaLnBrk="0">
              <a:lnSpc>
                <a:spcPct val="103000"/>
              </a:lnSpc>
              <a:spcBef>
                <a:spcPts val="1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宋元时期的高超雕版技艺在明时期延续了两百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多年之久，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其作为文化的特性之一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，在社会的 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转型过程中，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性质也发生了根本性的变革，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市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民文化（如话本小说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、杂剧和戏曲等）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刺激了 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原有的雕印事业，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提供了新的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发展方向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。以</a:t>
            </a:r>
            <a:endParaRPr lang="Microsoft YaHei" altLang="Microsoft YaHei" sz="1500" dirty="0"/>
          </a:p>
          <a:p>
            <a:pPr marL="38734" indent="71755" algn="l" rtl="0" eaLnBrk="0">
              <a:lnSpc>
                <a:spcPct val="108000"/>
              </a:lnSpc>
              <a:spcBef>
                <a:spcPts val="26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《博古叶子》和《水浒叶子》(图1-1-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11)为例，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两者皆为饮酒行令的酒牌画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。画面特点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于刻画  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人物之时，</a:t>
            </a:r>
            <a:r>
              <a:rPr sz="15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不乏笔墨之舒缓；</a:t>
            </a:r>
            <a:r>
              <a:rPr sz="15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线条随意，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不乏 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笔墨之舒旷；</a:t>
            </a:r>
            <a:r>
              <a:rPr sz="1500" kern="0" spc="-2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于刻画故事之时，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不乏幽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默诙谐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尺寸迷你，</a:t>
            </a:r>
            <a:r>
              <a:rPr sz="15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不乏精致文秀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96" name="textbox 196"/>
          <p:cNvSpPr/>
          <p:nvPr/>
        </p:nvSpPr>
        <p:spPr>
          <a:xfrm>
            <a:off x="1023529" y="5953896"/>
            <a:ext cx="592391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图1-1-11  左《博古叶子》／右《水浒叶子》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／陈洪绶／木刻／明</a:t>
            </a:r>
            <a:endParaRPr lang="Microsoft YaHei" altLang="Microsoft YaHei" sz="1500" dirty="0"/>
          </a:p>
        </p:txBody>
      </p:sp>
      <p:sp>
        <p:nvSpPr>
          <p:cNvPr id="198" name="textbox 198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2382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中国版画史话</a:t>
            </a:r>
            <a:endParaRPr lang="Microsoft YaHei" altLang="Microsoft YaHei" sz="1700" dirty="0"/>
          </a:p>
        </p:txBody>
      </p:sp>
      <p:sp>
        <p:nvSpPr>
          <p:cNvPr id="200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2" name="textbox 202"/>
          <p:cNvSpPr/>
          <p:nvPr/>
        </p:nvSpPr>
        <p:spPr>
          <a:xfrm>
            <a:off x="1568133" y="605530"/>
            <a:ext cx="508634" cy="286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58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明代</a:t>
            </a:r>
            <a:endParaRPr lang="Microsoft YaHei" altLang="Microsoft YaHei" sz="2000" dirty="0"/>
          </a:p>
        </p:txBody>
      </p:sp>
      <p:sp>
        <p:nvSpPr>
          <p:cNvPr id="204" name="textbox 204"/>
          <p:cNvSpPr/>
          <p:nvPr/>
        </p:nvSpPr>
        <p:spPr>
          <a:xfrm>
            <a:off x="1053503" y="699834"/>
            <a:ext cx="169545" cy="2749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95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2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2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78763" y="1335023"/>
            <a:ext cx="5423915" cy="4352544"/>
          </a:xfrm>
          <a:prstGeom prst="rect">
            <a:avLst/>
          </a:prstGeom>
        </p:spPr>
      </p:pic>
      <p:pic>
        <p:nvPicPr>
          <p:cNvPr id="208" name="picture 2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121652" y="1269491"/>
            <a:ext cx="2601467" cy="4363211"/>
          </a:xfrm>
          <a:prstGeom prst="rect">
            <a:avLst/>
          </a:prstGeom>
        </p:spPr>
      </p:pic>
      <p:sp>
        <p:nvSpPr>
          <p:cNvPr id="210" name="textbox 210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2382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中国版画史话</a:t>
            </a:r>
            <a:endParaRPr lang="Microsoft YaHei" altLang="Microsoft YaHei" sz="1700" dirty="0"/>
          </a:p>
        </p:txBody>
      </p:sp>
      <p:sp>
        <p:nvSpPr>
          <p:cNvPr id="212" name="textbox 212"/>
          <p:cNvSpPr/>
          <p:nvPr/>
        </p:nvSpPr>
        <p:spPr>
          <a:xfrm>
            <a:off x="868589" y="5953896"/>
            <a:ext cx="267271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图1-1-12  安徽新安派／明代</a:t>
            </a:r>
            <a:endParaRPr lang="Microsoft YaHei" altLang="Microsoft YaHei" sz="1500" dirty="0"/>
          </a:p>
        </p:txBody>
      </p:sp>
      <p:sp>
        <p:nvSpPr>
          <p:cNvPr id="214" name="textbox 214"/>
          <p:cNvSpPr/>
          <p:nvPr/>
        </p:nvSpPr>
        <p:spPr>
          <a:xfrm>
            <a:off x="7235098" y="5953896"/>
            <a:ext cx="267271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图1-1-13  苏州姑苏派／明代</a:t>
            </a:r>
            <a:endParaRPr lang="Microsoft YaHei" altLang="Microsoft YaHei" sz="1500" dirty="0"/>
          </a:p>
        </p:txBody>
      </p:sp>
      <p:sp>
        <p:nvSpPr>
          <p:cNvPr id="216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18" name="textbox 218"/>
          <p:cNvSpPr/>
          <p:nvPr/>
        </p:nvSpPr>
        <p:spPr>
          <a:xfrm>
            <a:off x="1568133" y="605530"/>
            <a:ext cx="508634" cy="286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58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明代</a:t>
            </a:r>
            <a:endParaRPr lang="Microsoft YaHei" altLang="Microsoft YaHei" sz="2000" dirty="0"/>
          </a:p>
        </p:txBody>
      </p:sp>
      <p:sp>
        <p:nvSpPr>
          <p:cNvPr id="220" name="textbox 220"/>
          <p:cNvSpPr/>
          <p:nvPr/>
        </p:nvSpPr>
        <p:spPr>
          <a:xfrm>
            <a:off x="1053503" y="699834"/>
            <a:ext cx="169545" cy="2749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95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2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934711" y="1146048"/>
            <a:ext cx="3493007" cy="5294375"/>
          </a:xfrm>
          <a:prstGeom prst="rect">
            <a:avLst/>
          </a:prstGeom>
        </p:spPr>
      </p:pic>
      <p:pic>
        <p:nvPicPr>
          <p:cNvPr id="224" name="picture 2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10768" y="1146048"/>
            <a:ext cx="3415283" cy="5294375"/>
          </a:xfrm>
          <a:prstGeom prst="rect">
            <a:avLst/>
          </a:prstGeom>
        </p:spPr>
      </p:pic>
      <p:sp>
        <p:nvSpPr>
          <p:cNvPr id="226" name="textbox 226"/>
          <p:cNvSpPr/>
          <p:nvPr/>
        </p:nvSpPr>
        <p:spPr>
          <a:xfrm>
            <a:off x="8443957" y="5637666"/>
            <a:ext cx="3705859" cy="6508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左图1-1-14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《北关夜市》/杭州武林派2</a:t>
            </a:r>
            <a:endParaRPr lang="Microsoft YaHei" altLang="Microsoft YaHei" sz="1500" dirty="0"/>
          </a:p>
          <a:p>
            <a:pPr marL="29844" algn="l" rtl="0" eaLnBrk="0">
              <a:lnSpc>
                <a:spcPts val="29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右</a:t>
            </a:r>
            <a:r>
              <a:rPr sz="1500" kern="0" spc="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图1-1-15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《荆钗记》/南京金陵派</a:t>
            </a:r>
            <a:endParaRPr lang="Microsoft YaHei" altLang="Microsoft YaHei" sz="1500" dirty="0"/>
          </a:p>
        </p:txBody>
      </p:sp>
      <p:sp>
        <p:nvSpPr>
          <p:cNvPr id="228" name="textbox 228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2382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中国版画史话</a:t>
            </a:r>
            <a:endParaRPr lang="Microsoft YaHei" altLang="Microsoft YaHei" sz="1700" dirty="0"/>
          </a:p>
        </p:txBody>
      </p:sp>
      <p:sp>
        <p:nvSpPr>
          <p:cNvPr id="230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2" name="textbox 232"/>
          <p:cNvSpPr/>
          <p:nvPr/>
        </p:nvSpPr>
        <p:spPr>
          <a:xfrm>
            <a:off x="1568133" y="605530"/>
            <a:ext cx="508634" cy="286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58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明代</a:t>
            </a:r>
            <a:endParaRPr lang="Microsoft YaHei" altLang="Microsoft YaHei" sz="2000" dirty="0"/>
          </a:p>
        </p:txBody>
      </p:sp>
      <p:sp>
        <p:nvSpPr>
          <p:cNvPr id="234" name="textbox 234"/>
          <p:cNvSpPr/>
          <p:nvPr/>
        </p:nvSpPr>
        <p:spPr>
          <a:xfrm>
            <a:off x="1053503" y="699834"/>
            <a:ext cx="169545" cy="2749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95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2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picture 2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78763" y="1187196"/>
            <a:ext cx="8125967" cy="4439411"/>
          </a:xfrm>
          <a:prstGeom prst="rect">
            <a:avLst/>
          </a:prstGeom>
        </p:spPr>
      </p:pic>
      <p:sp>
        <p:nvSpPr>
          <p:cNvPr id="238" name="textbox 238"/>
          <p:cNvSpPr/>
          <p:nvPr/>
        </p:nvSpPr>
        <p:spPr>
          <a:xfrm>
            <a:off x="8990434" y="1994680"/>
            <a:ext cx="3020060" cy="36518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60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8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雕版印刷得到了空前发展，</a:t>
            </a:r>
            <a:r>
              <a:rPr sz="1500" kern="0" spc="-2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尤</a:t>
            </a:r>
            <a:endParaRPr lang="Microsoft YaHei" altLang="Microsoft YaHei" sz="1500" dirty="0"/>
          </a:p>
          <a:p>
            <a:pPr marL="13970" algn="l" rtl="0" eaLnBrk="0">
              <a:lnSpc>
                <a:spcPct val="91000"/>
              </a:lnSpc>
              <a:spcBef>
                <a:spcPts val="175"/>
              </a:spcBef>
              <a:tabLst/>
            </a:pP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其以徽州</a:t>
            </a:r>
            <a:r>
              <a:rPr sz="1500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、苏州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、湖州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、福建</a:t>
            </a:r>
            <a:endParaRPr lang="Microsoft YaHei" altLang="Microsoft YaHei" sz="1500" dirty="0"/>
          </a:p>
          <a:p>
            <a:pPr marL="14604" algn="l" rtl="0" eaLnBrk="0">
              <a:lnSpc>
                <a:spcPct val="97000"/>
              </a:lnSpc>
              <a:spcBef>
                <a:spcPts val="278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等地最为活跃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，技术日臻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娴熟</a:t>
            </a:r>
            <a:endParaRPr lang="Microsoft YaHei" altLang="Microsoft YaHei" sz="1500" dirty="0"/>
          </a:p>
          <a:p>
            <a:pPr marL="12700" algn="l" rtl="0" eaLnBrk="0">
              <a:lnSpc>
                <a:spcPct val="98000"/>
              </a:lnSpc>
              <a:spcBef>
                <a:spcPts val="159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及欣赏层次的提高，</a:t>
            </a:r>
            <a:r>
              <a:rPr sz="1500" kern="0" spc="-2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促使各地</a:t>
            </a:r>
            <a:endParaRPr lang="Microsoft YaHei" altLang="Microsoft YaHei" sz="1500" dirty="0"/>
          </a:p>
          <a:p>
            <a:pPr marL="12700" algn="l" rtl="0" eaLnBrk="0">
              <a:lnSpc>
                <a:spcPct val="98000"/>
              </a:lnSpc>
              <a:spcBef>
                <a:spcPts val="156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雕印创作风格迥异，</a:t>
            </a:r>
            <a:r>
              <a:rPr sz="1500" kern="0" spc="-2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形成多种</a:t>
            </a:r>
            <a:endParaRPr lang="Microsoft YaHei" altLang="Microsoft YaHei" sz="1500" dirty="0"/>
          </a:p>
          <a:p>
            <a:pPr marL="14604" algn="l" rtl="0" eaLnBrk="0">
              <a:lnSpc>
                <a:spcPct val="90000"/>
              </a:lnSpc>
              <a:spcBef>
                <a:spcPts val="155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派系，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如精细秀美的安徽新安</a:t>
            </a:r>
            <a:endParaRPr lang="Microsoft YaHei" altLang="Microsoft YaHei" sz="1500" dirty="0"/>
          </a:p>
          <a:p>
            <a:pPr marL="13970" indent="635" algn="l" rtl="0" eaLnBrk="0">
              <a:lnSpc>
                <a:spcPct val="107000"/>
              </a:lnSpc>
              <a:spcBef>
                <a:spcPts val="34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派(图1-1-12)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、小巧纤细的苏   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州姑苏派(图1-1-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13)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、秀丽华   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贵的杭州武林派(图1-1-14)</a:t>
            </a:r>
            <a:r>
              <a:rPr sz="1500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endParaRPr lang="Microsoft YaHei" altLang="Microsoft YaHei" sz="1500" dirty="0"/>
          </a:p>
          <a:p>
            <a:pPr marL="12700" indent="4444" algn="l" rtl="0" eaLnBrk="0">
              <a:lnSpc>
                <a:spcPct val="107000"/>
              </a:lnSpc>
              <a:spcBef>
                <a:spcPts val="71"/>
              </a:spcBef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古朴厚实的南京金陵派(图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1-1-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15)</a:t>
            </a:r>
            <a:r>
              <a:rPr sz="15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、镌刻质朴的福建建安派(图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1-1-16)等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。此际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，作坊与作坊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地方与地方的技艺切磋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与交流，</a:t>
            </a:r>
            <a:endParaRPr lang="Microsoft YaHei" altLang="Microsoft YaHei" sz="1500" dirty="0"/>
          </a:p>
          <a:p>
            <a:pPr marL="12700" indent="12700" algn="l" rtl="0" eaLnBrk="0">
              <a:lnSpc>
                <a:spcPct val="100000"/>
              </a:lnSpc>
              <a:spcBef>
                <a:spcPts val="142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明时期一度成为雕版印刷的黄</a:t>
            </a: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金时代</a:t>
            </a:r>
            <a:r>
              <a:rPr sz="1500" kern="0" spc="-2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240" name="textbox 240"/>
          <p:cNvSpPr/>
          <p:nvPr/>
        </p:nvSpPr>
        <p:spPr>
          <a:xfrm>
            <a:off x="2146844" y="5814831"/>
            <a:ext cx="518985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图1-1-16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重刻元本题评音释《西厢记》局部/福建建安派</a:t>
            </a:r>
            <a:endParaRPr lang="Microsoft YaHei" altLang="Microsoft YaHei" sz="1500" dirty="0"/>
          </a:p>
        </p:txBody>
      </p:sp>
      <p:sp>
        <p:nvSpPr>
          <p:cNvPr id="242" name="textbox 242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2382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中国版画史话</a:t>
            </a:r>
            <a:endParaRPr lang="Microsoft YaHei" altLang="Microsoft YaHei" sz="1700" dirty="0"/>
          </a:p>
        </p:txBody>
      </p:sp>
      <p:sp>
        <p:nvSpPr>
          <p:cNvPr id="244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6" name="textbox 246"/>
          <p:cNvSpPr/>
          <p:nvPr/>
        </p:nvSpPr>
        <p:spPr>
          <a:xfrm>
            <a:off x="1568133" y="605530"/>
            <a:ext cx="508634" cy="286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58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明代</a:t>
            </a:r>
            <a:endParaRPr lang="Microsoft YaHei" altLang="Microsoft YaHei" sz="2000" dirty="0"/>
          </a:p>
        </p:txBody>
      </p:sp>
      <p:sp>
        <p:nvSpPr>
          <p:cNvPr id="248" name="textbox 248"/>
          <p:cNvSpPr/>
          <p:nvPr/>
        </p:nvSpPr>
        <p:spPr>
          <a:xfrm>
            <a:off x="1053503" y="699834"/>
            <a:ext cx="169545" cy="2749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95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2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/>
          <p:nvPr/>
        </p:nvSpPr>
        <p:spPr>
          <a:xfrm>
            <a:off x="1001471" y="846686"/>
            <a:ext cx="3656329" cy="52603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520"/>
              </a:lnSpc>
              <a:tabLst/>
            </a:pPr>
            <a:endParaRPr lang="Arial" altLang="Arial" sz="100" dirty="0"/>
          </a:p>
          <a:p>
            <a:pPr marL="57150" algn="l" rtl="0" eaLnBrk="0">
              <a:lnSpc>
                <a:spcPct val="85000"/>
              </a:lnSpc>
              <a:tabLst/>
            </a:pPr>
            <a:r>
              <a:rPr sz="2700" kern="0" spc="-140" dirty="0">
                <a:ln w="10151" cap="flat" cmpd="sng">
                  <a:solidFill>
                    <a:srgbClr val="FC4007">
                      <a:alpha val="100000"/>
                    </a:srgbClr>
                  </a:solidFill>
                  <a:prstDash val="solid"/>
                  <a:bevel/>
                </a:ln>
                <a:solidFill>
                  <a:srgbClr val="FC400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目录</a:t>
            </a:r>
            <a:endParaRPr lang="Microsoft YaHei" altLang="Microsoft YaHei" sz="2700" dirty="0"/>
          </a:p>
          <a:p>
            <a:pPr algn="l" rtl="0" eaLnBrk="0">
              <a:lnSpc>
                <a:spcPct val="196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91000"/>
              </a:lnSpc>
              <a:spcBef>
                <a:spcPts val="517"/>
              </a:spcBef>
              <a:tabLst/>
            </a:pPr>
            <a:r>
              <a:rPr sz="1700" kern="0" spc="80" dirty="0">
                <a:ln w="6537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第一章</a:t>
            </a:r>
            <a:r>
              <a:rPr sz="17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700" kern="0" spc="80" dirty="0">
                <a:ln w="6537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概念与基础</a:t>
            </a:r>
            <a:endParaRPr lang="Microsoft YaHei" altLang="Microsoft YaHei" sz="1700" dirty="0"/>
          </a:p>
          <a:p>
            <a:pPr marL="473709" algn="l" rtl="0" eaLnBrk="0">
              <a:lnSpc>
                <a:spcPct val="92000"/>
              </a:lnSpc>
              <a:spcBef>
                <a:spcPts val="1191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第一节</a:t>
            </a:r>
            <a:r>
              <a:rPr sz="15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版画概述</a:t>
            </a:r>
            <a:endParaRPr lang="Microsoft YaHei" altLang="Microsoft YaHei" sz="1500" dirty="0"/>
          </a:p>
          <a:p>
            <a:pPr algn="r" rtl="0" eaLnBrk="0">
              <a:lnSpc>
                <a:spcPct val="84000"/>
              </a:lnSpc>
              <a:spcBef>
                <a:spcPts val="693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第二节  版画的综合思维和科技文化</a:t>
            </a:r>
            <a:endParaRPr lang="Microsoft YaHei" altLang="Microsoft YaHei" sz="1500" dirty="0"/>
          </a:p>
          <a:p>
            <a:pPr algn="r" rtl="0" eaLnBrk="0">
              <a:lnSpc>
                <a:spcPts val="2605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第三节  版画的艺术功能和社会应用</a:t>
            </a:r>
            <a:endParaRPr lang="Microsoft YaHei" altLang="Microsoft YaHei" sz="1500" dirty="0"/>
          </a:p>
          <a:p>
            <a:pPr algn="l" rtl="0" eaLnBrk="0">
              <a:lnSpc>
                <a:spcPct val="129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91000"/>
              </a:lnSpc>
              <a:spcBef>
                <a:spcPts val="519"/>
              </a:spcBef>
              <a:tabLst/>
            </a:pPr>
            <a:r>
              <a:rPr sz="1700" kern="0" spc="80" dirty="0">
                <a:ln w="6537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第二章</a:t>
            </a:r>
            <a:r>
              <a:rPr sz="17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700" kern="0" spc="80" dirty="0">
                <a:ln w="6537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技法与创作</a:t>
            </a:r>
            <a:endParaRPr lang="Microsoft YaHei" altLang="Microsoft YaHei" sz="1700" dirty="0"/>
          </a:p>
          <a:p>
            <a:pPr algn="l" rtl="0" eaLnBrk="0">
              <a:lnSpc>
                <a:spcPct val="123000"/>
              </a:lnSpc>
              <a:tabLst/>
            </a:pPr>
            <a:endParaRPr lang="Arial" altLang="Arial" sz="1000" dirty="0"/>
          </a:p>
          <a:p>
            <a:pPr marL="473709" algn="l" rtl="0" eaLnBrk="0">
              <a:lnSpc>
                <a:spcPct val="83000"/>
              </a:lnSpc>
              <a:spcBef>
                <a:spcPts val="452"/>
              </a:spcBef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第一节</a:t>
            </a:r>
            <a:r>
              <a:rPr sz="1500" kern="0" spc="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凸版版画</a:t>
            </a:r>
            <a:endParaRPr lang="Microsoft YaHei" altLang="Microsoft YaHei" sz="1500" dirty="0"/>
          </a:p>
          <a:p>
            <a:pPr marL="473709" algn="l" rtl="0" eaLnBrk="0">
              <a:lnSpc>
                <a:spcPts val="2139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第二节</a:t>
            </a:r>
            <a:r>
              <a:rPr sz="1500" kern="0" spc="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凹版版画</a:t>
            </a:r>
            <a:endParaRPr lang="Microsoft YaHei" altLang="Microsoft YaHei" sz="1500" dirty="0"/>
          </a:p>
          <a:p>
            <a:pPr marL="473709" algn="l" rtl="0" eaLnBrk="0">
              <a:lnSpc>
                <a:spcPts val="2694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第三节</a:t>
            </a:r>
            <a:r>
              <a:rPr sz="15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漏版版画</a:t>
            </a:r>
            <a:endParaRPr lang="Microsoft YaHei" altLang="Microsoft YaHei" sz="1500" dirty="0"/>
          </a:p>
          <a:p>
            <a:pPr marL="473709" algn="l" rtl="0" eaLnBrk="0">
              <a:lnSpc>
                <a:spcPts val="2375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第四节</a:t>
            </a:r>
            <a:r>
              <a:rPr sz="15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平版版画</a:t>
            </a:r>
            <a:endParaRPr lang="Microsoft YaHei" altLang="Microsoft YaHei" sz="1500" dirty="0"/>
          </a:p>
          <a:p>
            <a:pPr marL="473709" algn="l" rtl="0" eaLnBrk="0">
              <a:lnSpc>
                <a:spcPts val="2674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第五节</a:t>
            </a:r>
            <a:r>
              <a:rPr sz="15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其他版画</a:t>
            </a:r>
            <a:endParaRPr lang="Microsoft YaHei" altLang="Microsoft YaHei" sz="1500" dirty="0"/>
          </a:p>
          <a:p>
            <a:pPr algn="l" rtl="0" eaLnBrk="0">
              <a:lnSpc>
                <a:spcPct val="134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91000"/>
              </a:lnSpc>
              <a:spcBef>
                <a:spcPts val="516"/>
              </a:spcBef>
              <a:tabLst/>
            </a:pPr>
            <a:r>
              <a:rPr sz="1700" kern="0" spc="80" dirty="0">
                <a:ln w="6537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第三章</a:t>
            </a:r>
            <a:r>
              <a:rPr sz="17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700" kern="0" spc="80" dirty="0">
                <a:ln w="6537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欣赏与分析</a:t>
            </a:r>
            <a:endParaRPr lang="Microsoft YaHei" altLang="Microsoft YaHei" sz="1700" dirty="0"/>
          </a:p>
          <a:p>
            <a:pPr marL="473709" algn="l" rtl="0" eaLnBrk="0">
              <a:lnSpc>
                <a:spcPct val="82000"/>
              </a:lnSpc>
              <a:spcBef>
                <a:spcPts val="748"/>
              </a:spcBef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第一节</a:t>
            </a:r>
            <a:r>
              <a:rPr sz="1500" kern="0" spc="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国内作品</a:t>
            </a:r>
            <a:endParaRPr lang="Microsoft YaHei" altLang="Microsoft YaHei" sz="1500" dirty="0"/>
          </a:p>
          <a:p>
            <a:pPr marL="473709" algn="l" rtl="0" eaLnBrk="0">
              <a:lnSpc>
                <a:spcPts val="2644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第二节</a:t>
            </a:r>
            <a:r>
              <a:rPr sz="1500" kern="0" spc="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国际作品</a:t>
            </a:r>
            <a:endParaRPr lang="Microsoft YaHei" altLang="Microsoft YaHei" sz="1500" dirty="0"/>
          </a:p>
        </p:txBody>
      </p:sp>
      <p:grpSp>
        <p:nvGrpSpPr>
          <p:cNvPr id="4" name="group 4"/>
          <p:cNvGrpSpPr/>
          <p:nvPr/>
        </p:nvGrpSpPr>
        <p:grpSpPr>
          <a:xfrm rot="21600000">
            <a:off x="173736" y="604343"/>
            <a:ext cx="522543" cy="617904"/>
            <a:chOff x="0" y="0"/>
            <a:chExt cx="522543" cy="617904"/>
          </a:xfrm>
        </p:grpSpPr>
        <p:sp>
          <p:nvSpPr>
            <p:cNvPr id="18" name="path"/>
            <p:cNvSpPr/>
            <p:nvPr/>
          </p:nvSpPr>
          <p:spPr>
            <a:xfrm>
              <a:off x="0" y="117740"/>
              <a:ext cx="404825" cy="404329"/>
            </a:xfrm>
            <a:custGeom>
              <a:avLst/>
              <a:gdLst/>
              <a:ahLst/>
              <a:cxnLst/>
              <a:rect l="0" t="0" r="0" b="0"/>
              <a:pathLst>
                <a:path w="637" h="636">
                  <a:moveTo>
                    <a:pt x="0" y="317"/>
                  </a:moveTo>
                  <a:cubicBezTo>
                    <a:pt x="0" y="142"/>
                    <a:pt x="143" y="0"/>
                    <a:pt x="319" y="0"/>
                  </a:cubicBezTo>
                  <a:cubicBezTo>
                    <a:pt x="494" y="0"/>
                    <a:pt x="637" y="142"/>
                    <a:pt x="637" y="318"/>
                  </a:cubicBezTo>
                  <a:cubicBezTo>
                    <a:pt x="637" y="494"/>
                    <a:pt x="494" y="636"/>
                    <a:pt x="319" y="636"/>
                  </a:cubicBezTo>
                  <a:cubicBezTo>
                    <a:pt x="143" y="636"/>
                    <a:pt x="0" y="494"/>
                    <a:pt x="0" y="317"/>
                  </a:cubicBezTo>
                </a:path>
              </a:pathLst>
            </a:custGeom>
            <a:solidFill>
              <a:srgbClr val="19CC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" name="path"/>
            <p:cNvSpPr/>
            <p:nvPr/>
          </p:nvSpPr>
          <p:spPr>
            <a:xfrm>
              <a:off x="45720" y="0"/>
              <a:ext cx="476823" cy="617904"/>
            </a:xfrm>
            <a:custGeom>
              <a:avLst/>
              <a:gdLst/>
              <a:ahLst/>
              <a:cxnLst/>
              <a:rect l="0" t="0" r="0" b="0"/>
              <a:pathLst>
                <a:path w="750" h="973">
                  <a:moveTo>
                    <a:pt x="0" y="68"/>
                  </a:moveTo>
                  <a:cubicBezTo>
                    <a:pt x="44" y="44"/>
                    <a:pt x="91" y="26"/>
                    <a:pt x="143" y="15"/>
                  </a:cubicBezTo>
                  <a:cubicBezTo>
                    <a:pt x="412" y="-41"/>
                    <a:pt x="678" y="129"/>
                    <a:pt x="735" y="398"/>
                  </a:cubicBezTo>
                  <a:cubicBezTo>
                    <a:pt x="788" y="647"/>
                    <a:pt x="646" y="891"/>
                    <a:pt x="412" y="973"/>
                  </a:cubicBezTo>
                  <a:lnTo>
                    <a:pt x="364" y="841"/>
                  </a:lnTo>
                  <a:cubicBezTo>
                    <a:pt x="533" y="781"/>
                    <a:pt x="635" y="606"/>
                    <a:pt x="597" y="428"/>
                  </a:cubicBezTo>
                  <a:cubicBezTo>
                    <a:pt x="556" y="235"/>
                    <a:pt x="365" y="112"/>
                    <a:pt x="172" y="153"/>
                  </a:cubicBezTo>
                  <a:cubicBezTo>
                    <a:pt x="135" y="161"/>
                    <a:pt x="101" y="174"/>
                    <a:pt x="69" y="193"/>
                  </a:cubicBezTo>
                  <a:lnTo>
                    <a:pt x="0" y="68"/>
                  </a:lnTo>
                </a:path>
              </a:pathLst>
            </a:custGeom>
            <a:solidFill>
              <a:srgbClr val="0000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picture 2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58153" y="1222997"/>
            <a:ext cx="3845178" cy="2433967"/>
          </a:xfrm>
          <a:prstGeom prst="rect">
            <a:avLst/>
          </a:prstGeom>
        </p:spPr>
      </p:pic>
      <p:sp>
        <p:nvSpPr>
          <p:cNvPr id="252" name="textbox 252"/>
          <p:cNvSpPr/>
          <p:nvPr/>
        </p:nvSpPr>
        <p:spPr>
          <a:xfrm>
            <a:off x="6545453" y="1210297"/>
            <a:ext cx="3870959" cy="24930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4000"/>
              </a:lnSpc>
              <a:tabLst/>
            </a:pPr>
            <a:endParaRPr lang="Arial" altLang="Arial" sz="1000" dirty="0"/>
          </a:p>
          <a:p>
            <a:pPr marL="1046480" algn="l" rtl="0" eaLnBrk="0">
              <a:lnSpc>
                <a:spcPct val="88000"/>
              </a:lnSpc>
              <a:spcBef>
                <a:spcPts val="6"/>
              </a:spcBef>
              <a:tabLst/>
            </a:pPr>
            <a:r>
              <a:rPr sz="2700" b="1" kern="0" spc="-160" dirty="0">
                <a:ln w="10151" cap="flat" cmpd="sng">
                  <a:solidFill>
                    <a:srgbClr val="92D050">
                      <a:alpha val="100000"/>
                    </a:srgbClr>
                  </a:solidFill>
                  <a:prstDash val="solid"/>
                  <a:bevel/>
                </a:ln>
                <a:solidFill>
                  <a:srgbClr val="92D05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“南桃北柳</a:t>
            </a:r>
            <a:r>
              <a:rPr sz="2700" b="1" kern="0" spc="-370" dirty="0">
                <a:solidFill>
                  <a:srgbClr val="92D05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b="1" kern="0" spc="-160" dirty="0">
                <a:ln w="10151" cap="flat" cmpd="sng">
                  <a:solidFill>
                    <a:srgbClr val="92D050">
                      <a:alpha val="100000"/>
                    </a:srgbClr>
                  </a:solidFill>
                  <a:prstDash val="solid"/>
                  <a:bevel/>
                </a:ln>
                <a:solidFill>
                  <a:srgbClr val="92D05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</a:t>
            </a:r>
            <a:endParaRPr lang="Microsoft YaHei" altLang="Microsoft YaHei" sz="2700" dirty="0"/>
          </a:p>
        </p:txBody>
      </p:sp>
      <p:sp>
        <p:nvSpPr>
          <p:cNvPr id="254" name="textbox 254"/>
          <p:cNvSpPr/>
          <p:nvPr/>
        </p:nvSpPr>
        <p:spPr>
          <a:xfrm>
            <a:off x="862719" y="1795088"/>
            <a:ext cx="5260975" cy="16998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840"/>
              </a:lnSpc>
              <a:tabLst/>
            </a:pPr>
            <a:endParaRPr lang="Arial" altLang="Arial" sz="100" dirty="0"/>
          </a:p>
          <a:p>
            <a:pPr marL="13970" indent="13334" algn="l" rtl="0" eaLnBrk="0">
              <a:lnSpc>
                <a:spcPct val="102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明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、清两朝是我国版画艺术发展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的两个高峰，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清代在唐的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基础上，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深入基层农村，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绘画样式普遍流行于大众群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体中，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木版年画便开始兴起</a:t>
            </a:r>
            <a:r>
              <a:rPr sz="1500" kern="0" spc="-2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marL="12700" indent="1270" algn="l" rtl="0" eaLnBrk="0">
              <a:lnSpc>
                <a:spcPct val="103000"/>
              </a:lnSpc>
              <a:spcBef>
                <a:spcPts val="260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木版年画以视觉形式展现中国传统民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俗，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寓意深刻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、构图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饱满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、设色鲜明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、手法夸张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。塑造的形象特征雅俗共赏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喜闻乐见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。年画发展至今依然保留其艺术特征，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新兴年画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焕发勃勃生机</a:t>
            </a:r>
            <a:r>
              <a:rPr sz="1500" kern="0" spc="-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256" name="textbox 256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2382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中国版画史话</a:t>
            </a:r>
            <a:endParaRPr lang="Microsoft YaHei" altLang="Microsoft YaHei" sz="1700" dirty="0"/>
          </a:p>
        </p:txBody>
      </p:sp>
      <p:pic>
        <p:nvPicPr>
          <p:cNvPr id="258" name="picture 2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37717" y="3337242"/>
            <a:ext cx="164541" cy="2008263"/>
          </a:xfrm>
          <a:prstGeom prst="rect">
            <a:avLst/>
          </a:prstGeom>
        </p:spPr>
      </p:pic>
      <p:sp>
        <p:nvSpPr>
          <p:cNvPr id="260" name="textbox 260"/>
          <p:cNvSpPr/>
          <p:nvPr/>
        </p:nvSpPr>
        <p:spPr>
          <a:xfrm>
            <a:off x="6913226" y="5445100"/>
            <a:ext cx="1222375" cy="2743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28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1800" b="1" kern="0" spc="80" dirty="0">
                <a:ln w="6883" cap="flat" cmpd="sng">
                  <a:solidFill>
                    <a:srgbClr val="92D050">
                      <a:alpha val="100000"/>
                    </a:srgbClr>
                  </a:solidFill>
                  <a:prstDash val="solid"/>
                  <a:bevel/>
                </a:ln>
                <a:solidFill>
                  <a:srgbClr val="92D05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苏州桃花坞</a:t>
            </a:r>
            <a:endParaRPr lang="Microsoft YaHei" altLang="Microsoft YaHei" sz="1800" dirty="0"/>
          </a:p>
        </p:txBody>
      </p:sp>
      <p:sp>
        <p:nvSpPr>
          <p:cNvPr id="262" name="textbox 262"/>
          <p:cNvSpPr/>
          <p:nvPr/>
        </p:nvSpPr>
        <p:spPr>
          <a:xfrm>
            <a:off x="9064809" y="5377392"/>
            <a:ext cx="1222375" cy="2705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89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9000"/>
              </a:lnSpc>
              <a:tabLst/>
            </a:pPr>
            <a:r>
              <a:rPr sz="1800" b="1" kern="0" spc="80" dirty="0">
                <a:ln w="6883" cap="flat" cmpd="sng">
                  <a:solidFill>
                    <a:srgbClr val="92D050">
                      <a:alpha val="100000"/>
                    </a:srgbClr>
                  </a:solidFill>
                  <a:prstDash val="solid"/>
                  <a:bevel/>
                </a:ln>
                <a:solidFill>
                  <a:srgbClr val="92D05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天津杨柳青</a:t>
            </a:r>
            <a:endParaRPr lang="Microsoft YaHei" altLang="Microsoft YaHei" sz="1800" dirty="0"/>
          </a:p>
        </p:txBody>
      </p:sp>
      <p:sp>
        <p:nvSpPr>
          <p:cNvPr id="264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66" name="picture 2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631515" y="3526942"/>
            <a:ext cx="76200" cy="1713293"/>
          </a:xfrm>
          <a:prstGeom prst="rect">
            <a:avLst/>
          </a:prstGeom>
        </p:spPr>
      </p:pic>
      <p:sp>
        <p:nvSpPr>
          <p:cNvPr id="268" name="textbox 268"/>
          <p:cNvSpPr/>
          <p:nvPr/>
        </p:nvSpPr>
        <p:spPr>
          <a:xfrm>
            <a:off x="9258053" y="4047101"/>
            <a:ext cx="259715" cy="5588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178"/>
              </a:lnSpc>
              <a:tabLst/>
            </a:pPr>
            <a:endParaRPr lang="Arial" altLang="Arial" sz="100" dirty="0"/>
          </a:p>
          <a:p>
            <a:pPr marL="12700" indent="3175" algn="l" rtl="0" eaLnBrk="0">
              <a:lnSpc>
                <a:spcPct val="97000"/>
              </a:lnSpc>
              <a:tabLst/>
            </a:pPr>
            <a:r>
              <a:rPr sz="1800" b="1" kern="0" spc="0" dirty="0">
                <a:ln w="6883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北</a:t>
            </a:r>
            <a:r>
              <a:rPr sz="1800" b="1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800" b="1" kern="0" spc="30" dirty="0">
                <a:ln w="6883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柳</a:t>
            </a:r>
            <a:endParaRPr lang="Microsoft YaHei" altLang="Microsoft YaHei" sz="1800" dirty="0"/>
          </a:p>
        </p:txBody>
      </p:sp>
      <p:sp>
        <p:nvSpPr>
          <p:cNvPr id="270" name="textbox 270"/>
          <p:cNvSpPr/>
          <p:nvPr/>
        </p:nvSpPr>
        <p:spPr>
          <a:xfrm>
            <a:off x="7009845" y="4104953"/>
            <a:ext cx="258445" cy="5594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5616"/>
              </a:lnSpc>
              <a:tabLst/>
            </a:pPr>
            <a:endParaRPr lang="Arial" altLang="Arial" sz="100" dirty="0"/>
          </a:p>
          <a:p>
            <a:pPr marL="12700" indent="3175" algn="l" rtl="0" eaLnBrk="0">
              <a:lnSpc>
                <a:spcPct val="97000"/>
              </a:lnSpc>
              <a:tabLst/>
            </a:pPr>
            <a:r>
              <a:rPr sz="1800" b="1" kern="0" spc="-10" dirty="0">
                <a:ln w="6883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南</a:t>
            </a:r>
            <a:r>
              <a:rPr sz="1800" b="1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800" b="1" kern="0" spc="20" dirty="0">
                <a:ln w="6883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桃</a:t>
            </a:r>
            <a:endParaRPr lang="Microsoft YaHei" altLang="Microsoft YaHei" sz="1800" dirty="0"/>
          </a:p>
        </p:txBody>
      </p:sp>
      <p:sp>
        <p:nvSpPr>
          <p:cNvPr id="272" name="textbox 272"/>
          <p:cNvSpPr/>
          <p:nvPr/>
        </p:nvSpPr>
        <p:spPr>
          <a:xfrm>
            <a:off x="1551072" y="653790"/>
            <a:ext cx="525780" cy="2832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98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5000"/>
              </a:lnSpc>
              <a:tabLst/>
            </a:pP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清代</a:t>
            </a:r>
            <a:endParaRPr lang="Microsoft YaHei" altLang="Microsoft YaHei" sz="2000" dirty="0"/>
          </a:p>
        </p:txBody>
      </p:sp>
      <p:sp>
        <p:nvSpPr>
          <p:cNvPr id="274" name="textbox 274"/>
          <p:cNvSpPr/>
          <p:nvPr/>
        </p:nvSpPr>
        <p:spPr>
          <a:xfrm>
            <a:off x="1054521" y="696779"/>
            <a:ext cx="168275" cy="2781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81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3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6</a:t>
            </a:r>
            <a:endParaRPr lang="Microsoft YaHei" altLang="Microsoft YaHei" sz="2000" dirty="0"/>
          </a:p>
        </p:txBody>
      </p:sp>
      <p:pic>
        <p:nvPicPr>
          <p:cNvPr id="276" name="picture 2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586442" y="3470173"/>
            <a:ext cx="164541" cy="16454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picture 2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782567" y="984503"/>
            <a:ext cx="5277612" cy="4888991"/>
          </a:xfrm>
          <a:prstGeom prst="rect">
            <a:avLst/>
          </a:prstGeom>
        </p:spPr>
      </p:pic>
      <p:pic>
        <p:nvPicPr>
          <p:cNvPr id="280" name="picture 2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60119" y="1005840"/>
            <a:ext cx="2569464" cy="4869179"/>
          </a:xfrm>
          <a:prstGeom prst="rect">
            <a:avLst/>
          </a:prstGeom>
        </p:spPr>
      </p:pic>
      <p:sp>
        <p:nvSpPr>
          <p:cNvPr id="282" name="textbox 282"/>
          <p:cNvSpPr/>
          <p:nvPr/>
        </p:nvSpPr>
        <p:spPr>
          <a:xfrm>
            <a:off x="9168162" y="2158501"/>
            <a:ext cx="2447289" cy="36880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49399"/>
              </a:lnSpc>
              <a:tabLst/>
            </a:pPr>
            <a:endParaRPr lang="Arial" altLang="Arial" sz="100" dirty="0"/>
          </a:p>
          <a:p>
            <a:pPr marL="14604" indent="95885" algn="l" rtl="0" eaLnBrk="0">
              <a:lnSpc>
                <a:spcPct val="107000"/>
              </a:lnSpc>
              <a:tabLst/>
            </a:pP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“南桃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”(图1-1-17)，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木版年画兼用着色和彩套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版形式，</a:t>
            </a:r>
            <a:r>
              <a:rPr sz="15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内容多以纤细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秀  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美仕女像，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加以清新高雅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山水环绕</a:t>
            </a:r>
            <a:r>
              <a:rPr sz="15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、雅而不俗的陈   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设空间，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凸显大众朴实无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华的世俗生活；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“北</a:t>
            </a:r>
            <a:endParaRPr lang="Microsoft YaHei" altLang="Microsoft YaHei" sz="1500" dirty="0"/>
          </a:p>
          <a:p>
            <a:pPr marL="13334" algn="l" rtl="0" eaLnBrk="0">
              <a:lnSpc>
                <a:spcPct val="106000"/>
              </a:lnSpc>
              <a:spcBef>
                <a:spcPts val="137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柳</a:t>
            </a:r>
            <a:r>
              <a:rPr sz="1500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”(图1-1-18)，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其木版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年画兼用刻线和画笔蘸料</a:t>
            </a: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上色形式，</a:t>
            </a:r>
            <a:r>
              <a:rPr sz="15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内容多为色彩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斑斓</a:t>
            </a:r>
            <a:r>
              <a:rPr sz="15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、富丽典雅的美人或   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活泼生动的娃娃，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寓意吉   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祥，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用以装饰环境，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烘托 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节日的气氛，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凸显雅俗共 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赏的本土文化</a:t>
            </a:r>
            <a:r>
              <a:rPr sz="1500" kern="0" spc="-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284" name="textbox 284"/>
          <p:cNvSpPr/>
          <p:nvPr/>
        </p:nvSpPr>
        <p:spPr>
          <a:xfrm>
            <a:off x="1121319" y="5943101"/>
            <a:ext cx="2266314" cy="7702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1971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图1-1-17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《柳畔美人童</a:t>
            </a:r>
            <a:endParaRPr lang="Microsoft YaHei" altLang="Microsoft YaHei" sz="1500" dirty="0"/>
          </a:p>
          <a:p>
            <a:pPr marL="16509" algn="l" rtl="0" eaLnBrk="0">
              <a:lnSpc>
                <a:spcPts val="1919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子图》／木刻印制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、手工</a:t>
            </a:r>
            <a:endParaRPr lang="Microsoft YaHei" altLang="Microsoft YaHei" sz="1500" dirty="0"/>
          </a:p>
          <a:p>
            <a:pPr marL="519430" algn="l" rtl="0" eaLnBrk="0">
              <a:lnSpc>
                <a:spcPts val="1971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彩绘／清乾隆</a:t>
            </a:r>
            <a:endParaRPr lang="Microsoft YaHei" altLang="Microsoft YaHei" sz="1500" dirty="0"/>
          </a:p>
        </p:txBody>
      </p:sp>
      <p:sp>
        <p:nvSpPr>
          <p:cNvPr id="286" name="textbox 286"/>
          <p:cNvSpPr/>
          <p:nvPr/>
        </p:nvSpPr>
        <p:spPr>
          <a:xfrm>
            <a:off x="3938814" y="5943101"/>
            <a:ext cx="498665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图1-1-18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《四季平安》局部/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木刻印制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、手工彩绘／清</a:t>
            </a:r>
            <a:endParaRPr lang="Microsoft YaHei" altLang="Microsoft YaHei" sz="1500" dirty="0"/>
          </a:p>
        </p:txBody>
      </p:sp>
      <p:sp>
        <p:nvSpPr>
          <p:cNvPr id="288" name="textbox 288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2382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中国版画史话</a:t>
            </a:r>
            <a:endParaRPr lang="Microsoft YaHei" altLang="Microsoft YaHei" sz="1700" dirty="0"/>
          </a:p>
        </p:txBody>
      </p:sp>
      <p:sp>
        <p:nvSpPr>
          <p:cNvPr id="290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92" name="path"/>
          <p:cNvSpPr/>
          <p:nvPr/>
        </p:nvSpPr>
        <p:spPr>
          <a:xfrm>
            <a:off x="11765280" y="862583"/>
            <a:ext cx="400811" cy="402336"/>
          </a:xfrm>
          <a:custGeom>
            <a:avLst/>
            <a:gdLst/>
            <a:ahLst/>
            <a:cxnLst/>
            <a:rect l="0" t="0" r="0" b="0"/>
            <a:pathLst>
              <a:path w="631" h="633">
                <a:moveTo>
                  <a:pt x="0" y="316"/>
                </a:moveTo>
                <a:lnTo>
                  <a:pt x="314" y="0"/>
                </a:lnTo>
                <a:lnTo>
                  <a:pt x="631" y="316"/>
                </a:lnTo>
                <a:lnTo>
                  <a:pt x="314" y="633"/>
                </a:lnTo>
                <a:lnTo>
                  <a:pt x="0" y="316"/>
                </a:lnTo>
              </a:path>
            </a:pathLst>
          </a:custGeom>
          <a:solidFill>
            <a:srgbClr val="00B0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94" name="textbox 294"/>
          <p:cNvSpPr/>
          <p:nvPr/>
        </p:nvSpPr>
        <p:spPr>
          <a:xfrm>
            <a:off x="1551072" y="653790"/>
            <a:ext cx="525780" cy="2832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98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5000"/>
              </a:lnSpc>
              <a:tabLst/>
            </a:pP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清代</a:t>
            </a:r>
            <a:endParaRPr lang="Microsoft YaHei" altLang="Microsoft YaHei" sz="2000" dirty="0"/>
          </a:p>
        </p:txBody>
      </p:sp>
      <p:sp>
        <p:nvSpPr>
          <p:cNvPr id="296" name="textbox 296"/>
          <p:cNvSpPr/>
          <p:nvPr/>
        </p:nvSpPr>
        <p:spPr>
          <a:xfrm>
            <a:off x="1054521" y="696779"/>
            <a:ext cx="168275" cy="2781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81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3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6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picture 2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54963" y="1062228"/>
            <a:ext cx="4087367" cy="5582411"/>
          </a:xfrm>
          <a:prstGeom prst="rect">
            <a:avLst/>
          </a:prstGeom>
        </p:spPr>
      </p:pic>
      <p:sp>
        <p:nvSpPr>
          <p:cNvPr id="300" name="textbox 300"/>
          <p:cNvSpPr/>
          <p:nvPr/>
        </p:nvSpPr>
        <p:spPr>
          <a:xfrm>
            <a:off x="5025981" y="5388746"/>
            <a:ext cx="7032625" cy="12465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41275" algn="l" rtl="0" eaLnBrk="0">
              <a:lnSpc>
                <a:spcPts val="2022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图1-1-19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《圣克利斯朵夫》</a:t>
            </a:r>
            <a:r>
              <a:rPr sz="1500" kern="0" spc="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／欧洲最早的版画</a:t>
            </a:r>
            <a:endParaRPr lang="Microsoft YaHei" altLang="Microsoft YaHei" sz="1500" dirty="0"/>
          </a:p>
          <a:p>
            <a:pPr algn="l" rtl="0" eaLnBrk="0">
              <a:lnSpc>
                <a:spcPct val="135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8000"/>
              </a:lnSpc>
              <a:tabLst/>
            </a:pPr>
            <a:endParaRPr lang="Arial" altLang="Arial" sz="300" dirty="0"/>
          </a:p>
          <a:p>
            <a:pPr marL="12700" algn="l" rtl="0" eaLnBrk="0">
              <a:lnSpc>
                <a:spcPct val="102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藏于英国曼彻斯特图书馆，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创作于1423年，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尺寸为289×206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mm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木刻作品，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棕色油墨印制，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手工上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风格古拙纯朴，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造型元素以线为主，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系统的刻版技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术尚未形成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302" name="textbox 302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03504" algn="l" rtl="0" eaLnBrk="0">
              <a:lnSpc>
                <a:spcPct val="93000"/>
              </a:lnSpc>
              <a:spcBef>
                <a:spcPts val="5"/>
              </a:spcBef>
              <a:tabLst/>
            </a:pPr>
            <a:r>
              <a:rPr sz="1700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欧洲版画史话</a:t>
            </a:r>
            <a:endParaRPr lang="Microsoft YaHei" altLang="Microsoft YaHei" sz="1700" dirty="0"/>
          </a:p>
        </p:txBody>
      </p:sp>
      <p:sp>
        <p:nvSpPr>
          <p:cNvPr id="304" name="textbox 304"/>
          <p:cNvSpPr/>
          <p:nvPr/>
        </p:nvSpPr>
        <p:spPr>
          <a:xfrm>
            <a:off x="1568897" y="653535"/>
            <a:ext cx="1267460" cy="2882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5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14-16世纪</a:t>
            </a:r>
            <a:endParaRPr lang="Microsoft YaHei" altLang="Microsoft YaHei" sz="2000" dirty="0"/>
          </a:p>
        </p:txBody>
      </p:sp>
      <p:sp>
        <p:nvSpPr>
          <p:cNvPr id="306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8" name="textbox 308"/>
          <p:cNvSpPr/>
          <p:nvPr/>
        </p:nvSpPr>
        <p:spPr>
          <a:xfrm>
            <a:off x="1064707" y="699834"/>
            <a:ext cx="158114" cy="2705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85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19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endParaRPr lang="Microsoft YaHei" altLang="Microsoft YaHei" sz="19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picture 3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78763" y="1615439"/>
            <a:ext cx="6071615" cy="4460748"/>
          </a:xfrm>
          <a:prstGeom prst="rect">
            <a:avLst/>
          </a:prstGeom>
        </p:spPr>
      </p:pic>
      <p:pic>
        <p:nvPicPr>
          <p:cNvPr id="312" name="picture 3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277100" y="1592579"/>
            <a:ext cx="2839211" cy="4405883"/>
          </a:xfrm>
          <a:prstGeom prst="rect">
            <a:avLst/>
          </a:prstGeom>
        </p:spPr>
      </p:pic>
      <p:sp>
        <p:nvSpPr>
          <p:cNvPr id="314" name="textbox 314"/>
          <p:cNvSpPr/>
          <p:nvPr/>
        </p:nvSpPr>
        <p:spPr>
          <a:xfrm>
            <a:off x="811402" y="653535"/>
            <a:ext cx="4895850" cy="8782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36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9000"/>
              </a:lnSpc>
              <a:tabLst>
                <a:tab pos="265429" algn="l"/>
              </a:tabLst>
            </a:pPr>
            <a:r>
              <a:rPr sz="19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000" kern="0" spc="10" baseline="-3472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r>
              <a:rPr sz="19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</a:t>
            </a:r>
            <a:r>
              <a:rPr sz="20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14-16世纪</a:t>
            </a:r>
            <a:endParaRPr lang="Microsoft YaHei" altLang="Microsoft YaHei" sz="2000" dirty="0"/>
          </a:p>
          <a:p>
            <a:pPr algn="l" rtl="0" eaLnBrk="0">
              <a:lnSpc>
                <a:spcPct val="19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6000"/>
              </a:lnSpc>
              <a:tabLst/>
            </a:pPr>
            <a:endParaRPr lang="Arial" altLang="Arial" sz="300" dirty="0"/>
          </a:p>
          <a:p>
            <a:pPr algn="r" rtl="0" eaLnBrk="0">
              <a:lnSpc>
                <a:spcPct val="98000"/>
              </a:lnSpc>
              <a:spcBef>
                <a:spcPts val="2"/>
              </a:spcBef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纸牌传入欧洲，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印刷纸牌的雕版印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刷术也传入欧洲了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316" name="textbox 316"/>
          <p:cNvSpPr/>
          <p:nvPr/>
        </p:nvSpPr>
        <p:spPr>
          <a:xfrm>
            <a:off x="7258411" y="6014856"/>
            <a:ext cx="3430270" cy="5975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539"/>
              </a:lnSpc>
              <a:tabLst/>
            </a:pPr>
            <a:endParaRPr lang="Arial" altLang="Arial" sz="100" dirty="0"/>
          </a:p>
          <a:p>
            <a:pPr marL="15875" indent="-3175" algn="l" rtl="0" eaLnBrk="0">
              <a:lnSpc>
                <a:spcPct val="125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右上图1-1-21  韦特塔罗牌／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14世纪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右下图1-1-22</a:t>
            </a:r>
            <a:r>
              <a:rPr sz="1500" kern="0" spc="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宫廷牌/15世纪／欧洲</a:t>
            </a:r>
            <a:endParaRPr lang="Microsoft YaHei" altLang="Microsoft YaHei" sz="1500" dirty="0"/>
          </a:p>
        </p:txBody>
      </p:sp>
      <p:sp>
        <p:nvSpPr>
          <p:cNvPr id="318" name="textbox 318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03504" algn="l" rtl="0" eaLnBrk="0">
              <a:lnSpc>
                <a:spcPct val="93000"/>
              </a:lnSpc>
              <a:spcBef>
                <a:spcPts val="5"/>
              </a:spcBef>
              <a:tabLst/>
            </a:pPr>
            <a:r>
              <a:rPr sz="1700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欧洲版画史话</a:t>
            </a:r>
            <a:endParaRPr lang="Microsoft YaHei" altLang="Microsoft YaHei" sz="1700" dirty="0"/>
          </a:p>
        </p:txBody>
      </p:sp>
      <p:sp>
        <p:nvSpPr>
          <p:cNvPr id="320" name="textbox 320"/>
          <p:cNvSpPr/>
          <p:nvPr/>
        </p:nvSpPr>
        <p:spPr>
          <a:xfrm>
            <a:off x="732699" y="6209801"/>
            <a:ext cx="226631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图1-1-20</a:t>
            </a:r>
            <a:r>
              <a:rPr sz="1500" kern="0" spc="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马吊牌／明代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picture 3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402579" y="1612391"/>
            <a:ext cx="3779520" cy="4892040"/>
          </a:xfrm>
          <a:prstGeom prst="rect">
            <a:avLst/>
          </a:prstGeom>
        </p:spPr>
      </p:pic>
      <p:pic>
        <p:nvPicPr>
          <p:cNvPr id="324" name="picture 3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19911" y="1612391"/>
            <a:ext cx="3439667" cy="4887467"/>
          </a:xfrm>
          <a:prstGeom prst="rect">
            <a:avLst/>
          </a:prstGeom>
        </p:spPr>
      </p:pic>
      <p:sp>
        <p:nvSpPr>
          <p:cNvPr id="326" name="textbox 326"/>
          <p:cNvSpPr/>
          <p:nvPr/>
        </p:nvSpPr>
        <p:spPr>
          <a:xfrm>
            <a:off x="878316" y="1134053"/>
            <a:ext cx="10011409" cy="2501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49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8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15世纪中叶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，铜版画技法被发现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，铜版画是现代的金属凹版印刷的前身，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使用的印刷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版材是金属，</a:t>
            </a:r>
            <a:r>
              <a:rPr sz="1500" kern="0" spc="-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因此相对于木</a:t>
            </a:r>
            <a:endParaRPr lang="Microsoft YaHei" altLang="Microsoft YaHei" sz="1500" dirty="0"/>
          </a:p>
        </p:txBody>
      </p:sp>
      <p:sp>
        <p:nvSpPr>
          <p:cNvPr id="328" name="textbox 328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03504" algn="l" rtl="0" eaLnBrk="0">
              <a:lnSpc>
                <a:spcPct val="93000"/>
              </a:lnSpc>
              <a:spcBef>
                <a:spcPts val="5"/>
              </a:spcBef>
              <a:tabLst/>
            </a:pPr>
            <a:r>
              <a:rPr sz="1700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欧洲版画史话</a:t>
            </a:r>
            <a:endParaRPr lang="Microsoft YaHei" altLang="Microsoft YaHei" sz="1700" dirty="0"/>
          </a:p>
        </p:txBody>
      </p:sp>
      <p:sp>
        <p:nvSpPr>
          <p:cNvPr id="330" name="textbox 330"/>
          <p:cNvSpPr/>
          <p:nvPr/>
        </p:nvSpPr>
        <p:spPr>
          <a:xfrm>
            <a:off x="864137" y="1379108"/>
            <a:ext cx="3876040" cy="2495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96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98000"/>
              </a:lnSpc>
              <a:tabLst/>
            </a:pP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版画工作更稳定</a:t>
            </a:r>
            <a:r>
              <a:rPr sz="15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、高效，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很快在欧洲传开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332" name="textbox 332"/>
          <p:cNvSpPr/>
          <p:nvPr/>
        </p:nvSpPr>
        <p:spPr>
          <a:xfrm>
            <a:off x="5763804" y="6528571"/>
            <a:ext cx="307911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图1-1-24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《死神和恶魔》／丢勒</a:t>
            </a:r>
            <a:endParaRPr lang="Microsoft YaHei" altLang="Microsoft YaHei" sz="1500" dirty="0"/>
          </a:p>
        </p:txBody>
      </p:sp>
      <p:sp>
        <p:nvSpPr>
          <p:cNvPr id="334" name="textbox 334"/>
          <p:cNvSpPr/>
          <p:nvPr/>
        </p:nvSpPr>
        <p:spPr>
          <a:xfrm>
            <a:off x="1036229" y="6528571"/>
            <a:ext cx="267271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图1-1-23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《四骑士》／丢勒</a:t>
            </a:r>
            <a:endParaRPr lang="Microsoft YaHei" altLang="Microsoft YaHei" sz="1500" dirty="0"/>
          </a:p>
        </p:txBody>
      </p:sp>
      <p:sp>
        <p:nvSpPr>
          <p:cNvPr id="336" name="textbox 336"/>
          <p:cNvSpPr/>
          <p:nvPr/>
        </p:nvSpPr>
        <p:spPr>
          <a:xfrm>
            <a:off x="1568897" y="653535"/>
            <a:ext cx="1267460" cy="2882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5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14-16世纪</a:t>
            </a:r>
            <a:endParaRPr lang="Microsoft YaHei" altLang="Microsoft YaHei" sz="2000" dirty="0"/>
          </a:p>
        </p:txBody>
      </p:sp>
      <p:sp>
        <p:nvSpPr>
          <p:cNvPr id="338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0" name="textbox 340"/>
          <p:cNvSpPr/>
          <p:nvPr/>
        </p:nvSpPr>
        <p:spPr>
          <a:xfrm>
            <a:off x="1064707" y="699834"/>
            <a:ext cx="158114" cy="2705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85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19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endParaRPr lang="Microsoft YaHei" altLang="Microsoft YaHei" sz="19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picture 3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062728" y="1970532"/>
            <a:ext cx="4980432" cy="4248911"/>
          </a:xfrm>
          <a:prstGeom prst="rect">
            <a:avLst/>
          </a:prstGeom>
        </p:spPr>
      </p:pic>
      <p:pic>
        <p:nvPicPr>
          <p:cNvPr id="344" name="picture 3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78763" y="1944623"/>
            <a:ext cx="3785615" cy="4279391"/>
          </a:xfrm>
          <a:prstGeom prst="rect">
            <a:avLst/>
          </a:prstGeom>
        </p:spPr>
      </p:pic>
      <p:sp>
        <p:nvSpPr>
          <p:cNvPr id="346" name="textbox 346"/>
          <p:cNvSpPr/>
          <p:nvPr/>
        </p:nvSpPr>
        <p:spPr>
          <a:xfrm>
            <a:off x="811402" y="653535"/>
            <a:ext cx="10027919" cy="12153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76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>
                <a:tab pos="255270" algn="l"/>
              </a:tabLst>
            </a:pPr>
            <a:r>
              <a:rPr sz="19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000" kern="0" spc="-40" baseline="-3472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r>
              <a:rPr sz="19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</a:t>
            </a: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17</a:t>
            </a:r>
            <a:r>
              <a:rPr sz="20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、18世纪</a:t>
            </a:r>
            <a:endParaRPr lang="Microsoft YaHei" altLang="Microsoft YaHei" sz="2000" dirty="0"/>
          </a:p>
          <a:p>
            <a:pPr algn="l" rtl="0" eaLnBrk="0">
              <a:lnSpc>
                <a:spcPct val="111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7000"/>
              </a:lnSpc>
              <a:tabLst/>
            </a:pPr>
            <a:endParaRPr lang="Arial" altLang="Arial" sz="300" dirty="0"/>
          </a:p>
          <a:p>
            <a:pPr marL="65405" indent="-635" algn="l" rtl="0" eaLnBrk="0">
              <a:lnSpc>
                <a:spcPct val="102000"/>
              </a:lnSpc>
              <a:spcBef>
                <a:spcPts val="2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这一时期欧洲版画出现了巴洛克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、洛可可的美术风格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追求动感与曲线，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画面气质华丽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。前者雄壮有力，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后者洗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练纤细</a:t>
            </a:r>
            <a:r>
              <a:rPr sz="15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。美术中心移至西班牙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、荷兰与法国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。版画家代表有西班牙戈雅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、意大利皮拉涅兹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、英国威廉荷加斯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、荷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兰伦勃朗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、法国雅克卡洛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348" name="textbox 348"/>
          <p:cNvSpPr/>
          <p:nvPr/>
        </p:nvSpPr>
        <p:spPr>
          <a:xfrm>
            <a:off x="855889" y="6318386"/>
            <a:ext cx="356425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图1-1-26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《戴帽子的自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画像》/伦勃朗</a:t>
            </a:r>
            <a:endParaRPr lang="Microsoft YaHei" altLang="Microsoft YaHei" sz="1500" dirty="0"/>
          </a:p>
        </p:txBody>
      </p:sp>
      <p:sp>
        <p:nvSpPr>
          <p:cNvPr id="350" name="textbox 350"/>
          <p:cNvSpPr/>
          <p:nvPr/>
        </p:nvSpPr>
        <p:spPr>
          <a:xfrm>
            <a:off x="5784124" y="6337436"/>
            <a:ext cx="328231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图1-1-27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</a:t>
            </a:r>
            <a:r>
              <a:rPr sz="1500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个十字架》／伦勃朗</a:t>
            </a:r>
            <a:endParaRPr lang="Microsoft YaHei" altLang="Microsoft YaHei" sz="1500" dirty="0"/>
          </a:p>
        </p:txBody>
      </p:sp>
      <p:sp>
        <p:nvSpPr>
          <p:cNvPr id="352" name="textbox 352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03504" algn="l" rtl="0" eaLnBrk="0">
              <a:lnSpc>
                <a:spcPct val="93000"/>
              </a:lnSpc>
              <a:spcBef>
                <a:spcPts val="5"/>
              </a:spcBef>
              <a:tabLst/>
            </a:pPr>
            <a:r>
              <a:rPr sz="1700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欧洲版画史话</a:t>
            </a:r>
            <a:endParaRPr lang="Microsoft YaHei" altLang="Microsoft YaHei" sz="17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picture 3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7427" y="1243583"/>
            <a:ext cx="10222992" cy="4511040"/>
          </a:xfrm>
          <a:prstGeom prst="rect">
            <a:avLst/>
          </a:prstGeom>
        </p:spPr>
      </p:pic>
      <p:sp>
        <p:nvSpPr>
          <p:cNvPr id="356" name="textbox 356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03504" algn="l" rtl="0" eaLnBrk="0">
              <a:lnSpc>
                <a:spcPct val="93000"/>
              </a:lnSpc>
              <a:spcBef>
                <a:spcPts val="5"/>
              </a:spcBef>
              <a:tabLst/>
            </a:pPr>
            <a:r>
              <a:rPr sz="1700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欧洲版画史话</a:t>
            </a:r>
            <a:endParaRPr lang="Microsoft YaHei" altLang="Microsoft YaHei" sz="1700" dirty="0"/>
          </a:p>
        </p:txBody>
      </p:sp>
      <p:sp>
        <p:nvSpPr>
          <p:cNvPr id="358" name="textbox 358"/>
          <p:cNvSpPr/>
          <p:nvPr/>
        </p:nvSpPr>
        <p:spPr>
          <a:xfrm>
            <a:off x="3637824" y="6000251"/>
            <a:ext cx="307911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图1-1-28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《战祸》／雅克</a:t>
            </a:r>
            <a:r>
              <a:rPr sz="1500" kern="0" spc="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·卡洛</a:t>
            </a:r>
            <a:endParaRPr lang="Microsoft YaHei" altLang="Microsoft YaHei" sz="1500" dirty="0"/>
          </a:p>
        </p:txBody>
      </p:sp>
      <p:sp>
        <p:nvSpPr>
          <p:cNvPr id="360" name="textbox 360"/>
          <p:cNvSpPr/>
          <p:nvPr/>
        </p:nvSpPr>
        <p:spPr>
          <a:xfrm>
            <a:off x="1568897" y="653535"/>
            <a:ext cx="1397000" cy="2857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5000"/>
              </a:lnSpc>
              <a:tabLst/>
            </a:pPr>
            <a:r>
              <a:rPr sz="20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17</a:t>
            </a:r>
            <a:r>
              <a:rPr sz="20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、18世纪</a:t>
            </a:r>
            <a:endParaRPr lang="Microsoft YaHei" altLang="Microsoft YaHei" sz="2000" dirty="0"/>
          </a:p>
        </p:txBody>
      </p:sp>
      <p:sp>
        <p:nvSpPr>
          <p:cNvPr id="362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64" name="textbox 364"/>
          <p:cNvSpPr/>
          <p:nvPr/>
        </p:nvSpPr>
        <p:spPr>
          <a:xfrm>
            <a:off x="1054521" y="696779"/>
            <a:ext cx="168275" cy="2768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90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2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picture 3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8952" y="1068323"/>
            <a:ext cx="6950964" cy="5190744"/>
          </a:xfrm>
          <a:prstGeom prst="rect">
            <a:avLst/>
          </a:prstGeom>
        </p:spPr>
      </p:pic>
      <p:sp>
        <p:nvSpPr>
          <p:cNvPr id="368" name="textbox 368"/>
          <p:cNvSpPr/>
          <p:nvPr/>
        </p:nvSpPr>
        <p:spPr>
          <a:xfrm>
            <a:off x="7794811" y="4243013"/>
            <a:ext cx="4134484" cy="19577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41001"/>
              </a:lnSpc>
              <a:tabLst/>
            </a:pPr>
            <a:endParaRPr lang="Arial" altLang="Arial" sz="100" dirty="0"/>
          </a:p>
          <a:p>
            <a:pPr marL="12700" indent="15240" algn="l" rtl="0" eaLnBrk="0">
              <a:lnSpc>
                <a:spcPct val="106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19世纪末，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照相技术的出现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对于版画的发展是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把双刃剑</a:t>
            </a:r>
            <a:r>
              <a:rPr sz="1500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。促使版画家思考如何顺势而为融合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新技术，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如何建构版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画的独立艺术语言，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如何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创造出能够表达艺术家的思想情感的作品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不是单项的模仿与复制</a:t>
            </a:r>
            <a:r>
              <a:rPr sz="1500" kern="0" spc="-1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。早期探索者有席里科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和德拉克罗瓦（图1-1-29）</a:t>
            </a:r>
            <a:r>
              <a:rPr sz="15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等；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他们的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共同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点是各自作品具备各自的版画语言，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注入时代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精神风貌，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版画艺坛焕然一新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370" name="textbox 370"/>
          <p:cNvSpPr/>
          <p:nvPr/>
        </p:nvSpPr>
        <p:spPr>
          <a:xfrm>
            <a:off x="2003969" y="6329816"/>
            <a:ext cx="356425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图1-1-29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《隆尚的龙虾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》/德拉克洛瓦</a:t>
            </a:r>
            <a:endParaRPr lang="Microsoft YaHei" altLang="Microsoft YaHei" sz="1500" dirty="0"/>
          </a:p>
        </p:txBody>
      </p:sp>
      <p:sp>
        <p:nvSpPr>
          <p:cNvPr id="372" name="textbox 372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03504" algn="l" rtl="0" eaLnBrk="0">
              <a:lnSpc>
                <a:spcPct val="93000"/>
              </a:lnSpc>
              <a:spcBef>
                <a:spcPts val="5"/>
              </a:spcBef>
              <a:tabLst/>
            </a:pPr>
            <a:r>
              <a:rPr sz="1700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欧洲版画史话</a:t>
            </a:r>
            <a:endParaRPr lang="Microsoft YaHei" altLang="Microsoft YaHei" sz="1700" dirty="0"/>
          </a:p>
        </p:txBody>
      </p:sp>
      <p:sp>
        <p:nvSpPr>
          <p:cNvPr id="374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76" name="textbox 376"/>
          <p:cNvSpPr/>
          <p:nvPr/>
        </p:nvSpPr>
        <p:spPr>
          <a:xfrm>
            <a:off x="1568897" y="654170"/>
            <a:ext cx="825500" cy="2882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5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19世纪</a:t>
            </a:r>
            <a:endParaRPr lang="Microsoft YaHei" altLang="Microsoft YaHei" sz="2000" dirty="0"/>
          </a:p>
        </p:txBody>
      </p:sp>
      <p:sp>
        <p:nvSpPr>
          <p:cNvPr id="378" name="textbox 378"/>
          <p:cNvSpPr/>
          <p:nvPr/>
        </p:nvSpPr>
        <p:spPr>
          <a:xfrm>
            <a:off x="1052229" y="696779"/>
            <a:ext cx="170814" cy="2781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81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3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picture 3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437632" y="1306067"/>
            <a:ext cx="4011167" cy="4892040"/>
          </a:xfrm>
          <a:prstGeom prst="rect">
            <a:avLst/>
          </a:prstGeom>
        </p:spPr>
      </p:pic>
      <p:pic>
        <p:nvPicPr>
          <p:cNvPr id="382" name="picture 3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78763" y="1290827"/>
            <a:ext cx="3893820" cy="4892040"/>
          </a:xfrm>
          <a:prstGeom prst="rect">
            <a:avLst/>
          </a:prstGeom>
        </p:spPr>
      </p:pic>
      <p:sp>
        <p:nvSpPr>
          <p:cNvPr id="384" name="textbox 384"/>
          <p:cNvSpPr/>
          <p:nvPr/>
        </p:nvSpPr>
        <p:spPr>
          <a:xfrm>
            <a:off x="5433604" y="6266951"/>
            <a:ext cx="429831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图1-1-31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《戴帽子女子半身像》／麻胶版套色</a:t>
            </a:r>
            <a:endParaRPr lang="Microsoft YaHei" altLang="Microsoft YaHei" sz="1500" dirty="0"/>
          </a:p>
        </p:txBody>
      </p:sp>
      <p:sp>
        <p:nvSpPr>
          <p:cNvPr id="386" name="textbox 386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03504" algn="l" rtl="0" eaLnBrk="0">
              <a:lnSpc>
                <a:spcPct val="93000"/>
              </a:lnSpc>
              <a:spcBef>
                <a:spcPts val="5"/>
              </a:spcBef>
              <a:tabLst/>
            </a:pPr>
            <a:r>
              <a:rPr sz="1700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欧洲版画史话</a:t>
            </a:r>
            <a:endParaRPr lang="Microsoft YaHei" altLang="Microsoft YaHei" sz="1700" dirty="0"/>
          </a:p>
        </p:txBody>
      </p:sp>
      <p:sp>
        <p:nvSpPr>
          <p:cNvPr id="388" name="textbox 388"/>
          <p:cNvSpPr/>
          <p:nvPr/>
        </p:nvSpPr>
        <p:spPr>
          <a:xfrm>
            <a:off x="1217839" y="6251076"/>
            <a:ext cx="307911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图1-1-30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《清贫的一餐》／蚀刻</a:t>
            </a:r>
            <a:endParaRPr lang="Microsoft YaHei" altLang="Microsoft YaHei" sz="1500" dirty="0"/>
          </a:p>
        </p:txBody>
      </p:sp>
      <p:sp>
        <p:nvSpPr>
          <p:cNvPr id="390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92" name="textbox 392"/>
          <p:cNvSpPr/>
          <p:nvPr/>
        </p:nvSpPr>
        <p:spPr>
          <a:xfrm>
            <a:off x="1558711" y="654170"/>
            <a:ext cx="835660" cy="2882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5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20世纪</a:t>
            </a:r>
            <a:endParaRPr lang="Microsoft YaHei" altLang="Microsoft YaHei" sz="2000" dirty="0"/>
          </a:p>
        </p:txBody>
      </p:sp>
      <p:sp>
        <p:nvSpPr>
          <p:cNvPr id="394" name="textbox 394"/>
          <p:cNvSpPr/>
          <p:nvPr/>
        </p:nvSpPr>
        <p:spPr>
          <a:xfrm>
            <a:off x="1048155" y="699834"/>
            <a:ext cx="174625" cy="2736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85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picture 3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7427" y="1211579"/>
            <a:ext cx="7470647" cy="4902708"/>
          </a:xfrm>
          <a:prstGeom prst="rect">
            <a:avLst/>
          </a:prstGeom>
        </p:spPr>
      </p:pic>
      <p:sp>
        <p:nvSpPr>
          <p:cNvPr id="398" name="textbox 398"/>
          <p:cNvSpPr/>
          <p:nvPr/>
        </p:nvSpPr>
        <p:spPr>
          <a:xfrm>
            <a:off x="8311728" y="2950991"/>
            <a:ext cx="3686809" cy="31629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597"/>
              </a:lnSpc>
              <a:tabLst/>
            </a:pPr>
            <a:endParaRPr lang="Arial" altLang="Arial" sz="100" dirty="0"/>
          </a:p>
          <a:p>
            <a:pPr marL="12700" indent="8254" algn="l" rtl="0" eaLnBrk="0">
              <a:lnSpc>
                <a:spcPct val="105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20世纪初，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现代文化思潮席卷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公众视域，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欧洲的美术各种非传统的艺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术思想和新颖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的风格流派兴起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。于是富有创造性的版画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艺术形式日趋活跃</a:t>
            </a:r>
            <a:r>
              <a:rPr sz="15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，发出旺盛生机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。版画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大师有立体主义，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抽象主义先锋毕加索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德国表现主义版画的开创者尔德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、未来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主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义代表画家波菊尼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、野兽派绘画大师马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帝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斯等</a:t>
            </a:r>
            <a:r>
              <a:rPr sz="1500" kern="0" spc="-2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marL="14604" algn="l" rtl="0" eaLnBrk="0">
              <a:lnSpc>
                <a:spcPct val="104000"/>
              </a:lnSpc>
              <a:spcBef>
                <a:spcPts val="223"/>
              </a:spcBef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现代美术由个人的自由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解放转向自我强调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与大胆尝试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。第二次世界大战以后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，科学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的发展给版画带来了新材料</a:t>
            </a:r>
            <a:r>
              <a:rPr sz="1500" kern="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、新技术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。照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相技术应用到版画制作上，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此时欧洲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的面貌多姿多彩</a:t>
            </a:r>
            <a:r>
              <a:rPr sz="1500" kern="0" spc="-1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400" name="textbox 400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03504" algn="l" rtl="0" eaLnBrk="0">
              <a:lnSpc>
                <a:spcPct val="93000"/>
              </a:lnSpc>
              <a:spcBef>
                <a:spcPts val="5"/>
              </a:spcBef>
              <a:tabLst/>
            </a:pPr>
            <a:r>
              <a:rPr sz="1700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欧洲版画史话</a:t>
            </a:r>
            <a:endParaRPr lang="Microsoft YaHei" altLang="Microsoft YaHei" sz="1700" dirty="0"/>
          </a:p>
        </p:txBody>
      </p:sp>
      <p:sp>
        <p:nvSpPr>
          <p:cNvPr id="402" name="textbox 402"/>
          <p:cNvSpPr/>
          <p:nvPr/>
        </p:nvSpPr>
        <p:spPr>
          <a:xfrm>
            <a:off x="3255553" y="6167256"/>
            <a:ext cx="1877060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图1-1-32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《公牛》</a:t>
            </a:r>
            <a:endParaRPr lang="Microsoft YaHei" altLang="Microsoft YaHei" sz="1500" dirty="0"/>
          </a:p>
        </p:txBody>
      </p:sp>
      <p:sp>
        <p:nvSpPr>
          <p:cNvPr id="404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06" name="textbox 406"/>
          <p:cNvSpPr/>
          <p:nvPr/>
        </p:nvSpPr>
        <p:spPr>
          <a:xfrm>
            <a:off x="1558711" y="654170"/>
            <a:ext cx="835660" cy="2882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5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20世纪</a:t>
            </a:r>
            <a:endParaRPr lang="Microsoft YaHei" altLang="Microsoft YaHei" sz="2000" dirty="0"/>
          </a:p>
        </p:txBody>
      </p:sp>
      <p:sp>
        <p:nvSpPr>
          <p:cNvPr id="408" name="textbox 408"/>
          <p:cNvSpPr/>
          <p:nvPr/>
        </p:nvSpPr>
        <p:spPr>
          <a:xfrm>
            <a:off x="1048155" y="699834"/>
            <a:ext cx="174625" cy="2736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85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19044" y="1292352"/>
            <a:ext cx="4584191" cy="5225795"/>
          </a:xfrm>
          <a:prstGeom prst="rect">
            <a:avLst/>
          </a:prstGeom>
        </p:spPr>
      </p:pic>
      <p:sp>
        <p:nvSpPr>
          <p:cNvPr id="24" name="textbox 24"/>
          <p:cNvSpPr/>
          <p:nvPr/>
        </p:nvSpPr>
        <p:spPr>
          <a:xfrm>
            <a:off x="1038303" y="823728"/>
            <a:ext cx="1436369" cy="3841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34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700" kern="0" spc="70" dirty="0">
                <a:ln w="10151" cap="flat" cmpd="sng">
                  <a:solidFill>
                    <a:srgbClr val="FC4007">
                      <a:alpha val="100000"/>
                    </a:srgbClr>
                  </a:solidFill>
                  <a:prstDash val="solid"/>
                  <a:bevel/>
                </a:ln>
                <a:solidFill>
                  <a:srgbClr val="FC4007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授课计划</a:t>
            </a:r>
            <a:endParaRPr lang="Microsoft YaHei" altLang="Microsoft YaHei" sz="2700" dirty="0"/>
          </a:p>
        </p:txBody>
      </p:sp>
      <p:grpSp>
        <p:nvGrpSpPr>
          <p:cNvPr id="6" name="group 6"/>
          <p:cNvGrpSpPr/>
          <p:nvPr/>
        </p:nvGrpSpPr>
        <p:grpSpPr>
          <a:xfrm rot="21600000">
            <a:off x="173736" y="602536"/>
            <a:ext cx="524350" cy="619711"/>
            <a:chOff x="0" y="0"/>
            <a:chExt cx="524350" cy="619711"/>
          </a:xfrm>
        </p:grpSpPr>
        <p:sp>
          <p:nvSpPr>
            <p:cNvPr id="26" name="path"/>
            <p:cNvSpPr/>
            <p:nvPr/>
          </p:nvSpPr>
          <p:spPr>
            <a:xfrm>
              <a:off x="0" y="119546"/>
              <a:ext cx="404825" cy="404329"/>
            </a:xfrm>
            <a:custGeom>
              <a:avLst/>
              <a:gdLst/>
              <a:ahLst/>
              <a:cxnLst/>
              <a:rect l="0" t="0" r="0" b="0"/>
              <a:pathLst>
                <a:path w="637" h="636">
                  <a:moveTo>
                    <a:pt x="0" y="317"/>
                  </a:moveTo>
                  <a:cubicBezTo>
                    <a:pt x="0" y="142"/>
                    <a:pt x="143" y="0"/>
                    <a:pt x="319" y="0"/>
                  </a:cubicBezTo>
                  <a:cubicBezTo>
                    <a:pt x="494" y="0"/>
                    <a:pt x="637" y="142"/>
                    <a:pt x="637" y="318"/>
                  </a:cubicBezTo>
                  <a:cubicBezTo>
                    <a:pt x="637" y="494"/>
                    <a:pt x="494" y="636"/>
                    <a:pt x="319" y="636"/>
                  </a:cubicBezTo>
                  <a:cubicBezTo>
                    <a:pt x="143" y="636"/>
                    <a:pt x="0" y="494"/>
                    <a:pt x="0" y="317"/>
                  </a:cubicBezTo>
                </a:path>
              </a:pathLst>
            </a:custGeom>
            <a:solidFill>
              <a:srgbClr val="19CC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" name="path"/>
            <p:cNvSpPr/>
            <p:nvPr/>
          </p:nvSpPr>
          <p:spPr>
            <a:xfrm>
              <a:off x="45720" y="0"/>
              <a:ext cx="478630" cy="619711"/>
            </a:xfrm>
            <a:custGeom>
              <a:avLst/>
              <a:gdLst/>
              <a:ahLst/>
              <a:cxnLst/>
              <a:rect l="0" t="0" r="0" b="0"/>
              <a:pathLst>
                <a:path w="753" h="975">
                  <a:moveTo>
                    <a:pt x="0" y="71"/>
                  </a:moveTo>
                  <a:cubicBezTo>
                    <a:pt x="44" y="47"/>
                    <a:pt x="91" y="29"/>
                    <a:pt x="143" y="18"/>
                  </a:cubicBezTo>
                  <a:cubicBezTo>
                    <a:pt x="412" y="-39"/>
                    <a:pt x="678" y="132"/>
                    <a:pt x="735" y="401"/>
                  </a:cubicBezTo>
                  <a:cubicBezTo>
                    <a:pt x="788" y="649"/>
                    <a:pt x="646" y="894"/>
                    <a:pt x="412" y="975"/>
                  </a:cubicBezTo>
                  <a:lnTo>
                    <a:pt x="364" y="843"/>
                  </a:lnTo>
                  <a:cubicBezTo>
                    <a:pt x="533" y="784"/>
                    <a:pt x="635" y="609"/>
                    <a:pt x="597" y="431"/>
                  </a:cubicBezTo>
                  <a:cubicBezTo>
                    <a:pt x="556" y="238"/>
                    <a:pt x="365" y="115"/>
                    <a:pt x="172" y="156"/>
                  </a:cubicBezTo>
                  <a:cubicBezTo>
                    <a:pt x="135" y="164"/>
                    <a:pt x="101" y="177"/>
                    <a:pt x="69" y="195"/>
                  </a:cubicBezTo>
                  <a:lnTo>
                    <a:pt x="0" y="71"/>
                  </a:lnTo>
                </a:path>
              </a:pathLst>
            </a:custGeom>
            <a:solidFill>
              <a:srgbClr val="0000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picture 4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5904" y="1187196"/>
            <a:ext cx="7264907" cy="4949952"/>
          </a:xfrm>
          <a:prstGeom prst="rect">
            <a:avLst/>
          </a:prstGeom>
        </p:spPr>
      </p:pic>
      <p:sp>
        <p:nvSpPr>
          <p:cNvPr id="412" name="textbox 412"/>
          <p:cNvSpPr/>
          <p:nvPr/>
        </p:nvSpPr>
        <p:spPr>
          <a:xfrm>
            <a:off x="8081602" y="4426528"/>
            <a:ext cx="3877309" cy="17132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79"/>
              </a:lnSpc>
              <a:tabLst/>
            </a:pPr>
            <a:endParaRPr lang="Arial" altLang="Arial" sz="100" dirty="0"/>
          </a:p>
          <a:p>
            <a:pPr marL="12700" indent="1905" algn="l" rtl="0" eaLnBrk="0">
              <a:lnSpc>
                <a:spcPct val="102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描绘的形象多为真实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的新兴庶民，</a:t>
            </a:r>
            <a:r>
              <a:rPr sz="1500" kern="0" spc="-3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题材是 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社会的风俗及生活，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塑造的是庶民自己的 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形象</a:t>
            </a:r>
            <a:r>
              <a:rPr sz="1500" kern="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。标志着一种新的社会美学的诞生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marL="13334" indent="13970" algn="l" rtl="0" eaLnBrk="0">
              <a:lnSpc>
                <a:spcPct val="104000"/>
              </a:lnSpc>
              <a:spcBef>
                <a:spcPts val="303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它区别于佛教画和其他艺术，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不是表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现宗 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教观念和伦理道德，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或是某个特殊人的记 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录，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也不是对所谓人性的表现，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包含理   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想性社会记录，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而是自成一体，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有社会性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414" name="textbox 414"/>
          <p:cNvSpPr/>
          <p:nvPr/>
        </p:nvSpPr>
        <p:spPr>
          <a:xfrm>
            <a:off x="1606459" y="6165351"/>
            <a:ext cx="541591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图1-1-33  富岳三十六景：《骏州江尻》／葛饰北斋／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1832</a:t>
            </a:r>
            <a:endParaRPr lang="Microsoft YaHei" altLang="Microsoft YaHei" sz="1500" dirty="0"/>
          </a:p>
        </p:txBody>
      </p:sp>
      <p:sp>
        <p:nvSpPr>
          <p:cNvPr id="416" name="textbox 416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4668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日本版画史话</a:t>
            </a:r>
            <a:endParaRPr lang="Microsoft YaHei" altLang="Microsoft YaHei" sz="1700" dirty="0"/>
          </a:p>
        </p:txBody>
      </p:sp>
      <p:sp>
        <p:nvSpPr>
          <p:cNvPr id="418" name="textbox 418"/>
          <p:cNvSpPr/>
          <p:nvPr/>
        </p:nvSpPr>
        <p:spPr>
          <a:xfrm>
            <a:off x="1568897" y="697718"/>
            <a:ext cx="2603500" cy="2940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8000"/>
              </a:lnSpc>
              <a:tabLst/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19世纪以前的日本版画</a:t>
            </a:r>
            <a:endParaRPr lang="Microsoft YaHei" altLang="Microsoft YaHei" sz="2000" dirty="0"/>
          </a:p>
        </p:txBody>
      </p:sp>
      <p:sp>
        <p:nvSpPr>
          <p:cNvPr id="420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22" name="textbox 422"/>
          <p:cNvSpPr/>
          <p:nvPr/>
        </p:nvSpPr>
        <p:spPr>
          <a:xfrm>
            <a:off x="1064707" y="699834"/>
            <a:ext cx="158114" cy="2705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85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19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endParaRPr lang="Microsoft YaHei" altLang="Microsoft YaHei" sz="19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4" name="table 424"/>
          <p:cNvGraphicFramePr>
            <a:graphicFrameLocks noGrp="1"/>
          </p:cNvGraphicFramePr>
          <p:nvPr/>
        </p:nvGraphicFramePr>
        <p:xfrm>
          <a:off x="772159" y="1285875"/>
          <a:ext cx="10734039" cy="4742815"/>
        </p:xfrm>
        <a:graphic>
          <a:graphicData uri="http://schemas.openxmlformats.org/drawingml/2006/table">
            <a:tbl>
              <a:tblPr/>
              <a:tblGrid>
                <a:gridCol w="2688589"/>
                <a:gridCol w="2679064"/>
                <a:gridCol w="2682239"/>
                <a:gridCol w="2684145"/>
              </a:tblGrid>
              <a:tr h="65595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6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115060" algn="l" rtl="0" eaLnBrk="0">
                        <a:lnSpc>
                          <a:spcPct val="89000"/>
                        </a:lnSpc>
                        <a:tabLst/>
                      </a:pPr>
                      <a:r>
                        <a:rPr sz="2000" kern="0" spc="-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时期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2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092200" algn="l" rtl="0" eaLnBrk="0">
                        <a:lnSpc>
                          <a:spcPct val="91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特点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lang="Arial" altLang="Arial" sz="200" dirty="0"/>
                    </a:p>
                    <a:p>
                      <a:pPr marL="1099185" algn="l" rtl="0" eaLnBrk="0">
                        <a:lnSpc>
                          <a:spcPct val="89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代表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96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461009" algn="l" rtl="0" eaLnBrk="0">
                        <a:lnSpc>
                          <a:spcPct val="90000"/>
                        </a:lnSpc>
                        <a:tabLst/>
                      </a:pPr>
                      <a:r>
                        <a:rPr sz="20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绘制内容及特点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06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9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098550" algn="l" rtl="0" eaLnBrk="0">
                        <a:lnSpc>
                          <a:spcPct val="87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初期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  <a:tabLst/>
                      </a:pPr>
                      <a:endParaRPr lang="Arial" altLang="Arial" sz="400" dirty="0"/>
                    </a:p>
                    <a:p>
                      <a:pPr marL="788034" algn="l" rtl="0" eaLnBrk="0">
                        <a:lnSpc>
                          <a:spcPct val="82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900" kern="0" spc="-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1650-1763</a:t>
                      </a:r>
                      <a:endParaRPr lang="Microsoft YaHei" altLang="Microsoft YaHei" sz="19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1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205740" algn="l" rtl="0" eaLnBrk="0">
                        <a:lnSpc>
                          <a:spcPct val="89000"/>
                        </a:lnSpc>
                        <a:tabLst/>
                      </a:pPr>
                      <a:r>
                        <a:rPr sz="2000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菱川师宣</a:t>
                      </a:r>
                      <a:r>
                        <a:rPr sz="2000" kern="0" spc="-2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、奥村政信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5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462280" indent="-382270" algn="l" rtl="0" eaLnBrk="0">
                        <a:lnSpc>
                          <a:spcPct val="103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墨折绘</a:t>
                      </a:r>
                      <a:r>
                        <a:rPr sz="2000" kern="0" spc="-2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、丹绘</a:t>
                      </a:r>
                      <a:r>
                        <a:rPr sz="2000" kern="0" spc="-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、红绘</a:t>
                      </a:r>
                      <a:r>
                        <a:rPr sz="2000" kern="0" spc="-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2000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红折绘；</a:t>
                      </a:r>
                      <a:r>
                        <a:rPr sz="2000" kern="0" spc="-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歌舞伎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1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1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129664" algn="l" rtl="0" eaLnBrk="0">
                        <a:lnSpc>
                          <a:spcPct val="88000"/>
                        </a:lnSpc>
                        <a:tabLst/>
                      </a:pPr>
                      <a:r>
                        <a:rPr sz="2000" kern="0" spc="-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中期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  <a:tabLst/>
                      </a:pPr>
                      <a:endParaRPr lang="Arial" altLang="Arial" sz="400" dirty="0"/>
                    </a:p>
                    <a:p>
                      <a:pPr marL="788034" algn="l" rtl="0" eaLnBrk="0">
                        <a:lnSpc>
                          <a:spcPct val="82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900" kern="0" spc="-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1765-1806</a:t>
                      </a:r>
                      <a:endParaRPr lang="Microsoft YaHei" altLang="Microsoft YaHei" sz="19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3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252095" indent="-252095" algn="l" rtl="0" eaLnBrk="0">
                        <a:lnSpc>
                          <a:spcPct val="95000"/>
                        </a:lnSpc>
                        <a:tabLst/>
                      </a:pPr>
                      <a:r>
                        <a:rPr sz="2000" kern="0" spc="-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铃木春信</a:t>
                      </a:r>
                      <a:r>
                        <a:rPr sz="2000" kern="0" spc="-2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、喜多川歌麿、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北尾重政</a:t>
                      </a:r>
                      <a:r>
                        <a:rPr sz="2000" kern="0" spc="-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、胜川春章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2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204470" algn="l" rtl="0" eaLnBrk="0">
                        <a:lnSpc>
                          <a:spcPts val="2571"/>
                        </a:lnSpc>
                        <a:tabLst/>
                      </a:pPr>
                      <a:r>
                        <a:rPr sz="20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锦绘；</a:t>
                      </a:r>
                      <a:r>
                        <a:rPr sz="2000" kern="0" spc="-3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歌舞伎肖像画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09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3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103630" algn="l" rtl="0" eaLnBrk="0">
                        <a:lnSpc>
                          <a:spcPct val="87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后期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8000"/>
                        </a:lnSpc>
                        <a:tabLst/>
                      </a:pPr>
                      <a:endParaRPr lang="Arial" altLang="Arial" sz="400" dirty="0"/>
                    </a:p>
                    <a:p>
                      <a:pPr marL="788034" algn="l" rtl="0" eaLnBrk="0">
                        <a:lnSpc>
                          <a:spcPct val="82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900" kern="0" spc="-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1807-1858</a:t>
                      </a:r>
                      <a:endParaRPr lang="Microsoft YaHei" altLang="Microsoft YaHei" sz="19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5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81280" indent="-1905" algn="l" rtl="0" eaLnBrk="0">
                        <a:lnSpc>
                          <a:spcPct val="96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安藤广重</a:t>
                      </a:r>
                      <a:r>
                        <a:rPr sz="2000" kern="0" spc="-2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、溪斋英泉</a:t>
                      </a:r>
                      <a:r>
                        <a:rPr sz="2000" kern="0" spc="-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葛饰北斋</a:t>
                      </a:r>
                      <a:r>
                        <a:rPr sz="2000" kern="0" spc="-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、歌川国贞</a:t>
                      </a:r>
                      <a:r>
                        <a:rPr sz="2000" kern="0" spc="-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歌川豊国</a:t>
                      </a:r>
                      <a:r>
                        <a:rPr sz="2000" kern="0" spc="-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、歌川国芳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8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74294" algn="l" rtl="0" eaLnBrk="0">
                        <a:lnSpc>
                          <a:spcPct val="89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名所绘</a:t>
                      </a:r>
                      <a:r>
                        <a:rPr sz="2000" kern="0" spc="-2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、役者绘</a:t>
                      </a:r>
                      <a:r>
                        <a:rPr sz="2000" kern="0" spc="-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、武者</a:t>
                      </a:r>
                      <a:endParaRPr lang="Microsoft YaHei" altLang="Microsoft YaHei" sz="2000" dirty="0"/>
                    </a:p>
                    <a:p>
                      <a:pPr marL="962025" indent="-882014" algn="l" rtl="0" eaLnBrk="0">
                        <a:lnSpc>
                          <a:spcPct val="95000"/>
                        </a:lnSpc>
                        <a:spcBef>
                          <a:spcPts val="232"/>
                        </a:spcBef>
                        <a:tabLst/>
                      </a:pPr>
                      <a:r>
                        <a:rPr sz="20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绘；</a:t>
                      </a:r>
                      <a:r>
                        <a:rPr sz="2000" kern="0" spc="-2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风景画</a:t>
                      </a:r>
                      <a:r>
                        <a:rPr sz="2000" kern="0" spc="-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、美人画</a:t>
                      </a:r>
                      <a:r>
                        <a:rPr sz="2000" kern="0" spc="-3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20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水浒传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409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5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102994" algn="l" rtl="0" eaLnBrk="0">
                        <a:lnSpc>
                          <a:spcPct val="86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末期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  <a:tabLst/>
                      </a:pPr>
                      <a:endParaRPr lang="Arial" altLang="Arial" sz="400" dirty="0"/>
                    </a:p>
                    <a:p>
                      <a:pPr marL="788034" algn="l" rtl="0" eaLnBrk="0">
                        <a:lnSpc>
                          <a:spcPct val="82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900" kern="0" spc="-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1859-1912</a:t>
                      </a:r>
                      <a:endParaRPr lang="Microsoft YaHei" altLang="Microsoft YaHei" sz="19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8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81280" algn="l" rtl="0" eaLnBrk="0">
                        <a:lnSpc>
                          <a:spcPct val="90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月冈芳年</a:t>
                      </a:r>
                      <a:r>
                        <a:rPr sz="2000" kern="0" spc="-3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、落合芳几</a:t>
                      </a:r>
                      <a:r>
                        <a:rPr sz="2000" kern="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</a:t>
                      </a:r>
                      <a:endParaRPr lang="Microsoft YaHei" altLang="Microsoft YaHei" sz="2000" dirty="0"/>
                    </a:p>
                    <a:p>
                      <a:pPr marL="838200" indent="-755650" algn="l" rtl="0" eaLnBrk="0">
                        <a:lnSpc>
                          <a:spcPct val="95000"/>
                        </a:lnSpc>
                        <a:spcBef>
                          <a:spcPts val="248"/>
                        </a:spcBef>
                        <a:tabLst/>
                      </a:pPr>
                      <a:r>
                        <a:rPr sz="20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河锅晓斋</a:t>
                      </a:r>
                      <a:r>
                        <a:rPr sz="2000" kern="0" spc="-2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、小林清亲</a:t>
                      </a:r>
                      <a:r>
                        <a:rPr sz="2000" kern="0" spc="-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20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歌川芳藤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3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718819" indent="-645794" algn="l" rtl="0" eaLnBrk="0">
                        <a:lnSpc>
                          <a:spcPct val="94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横滨绘</a:t>
                      </a:r>
                      <a:r>
                        <a:rPr sz="2000" kern="0" spc="-2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、无惨绘</a:t>
                      </a:r>
                      <a:r>
                        <a:rPr sz="2000" kern="0" spc="-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、光线</a:t>
                      </a:r>
                      <a:r>
                        <a:rPr sz="20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2000" kern="0" spc="-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画</a:t>
                      </a:r>
                      <a:r>
                        <a:rPr sz="2000" kern="0" spc="-2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2000" kern="0" spc="-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、玩具绘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26" name="textbox 426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4668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日本版画史话</a:t>
            </a:r>
            <a:endParaRPr lang="Microsoft YaHei" altLang="Microsoft YaHei" sz="1700" dirty="0"/>
          </a:p>
        </p:txBody>
      </p:sp>
      <p:sp>
        <p:nvSpPr>
          <p:cNvPr id="428" name="textbox 428"/>
          <p:cNvSpPr/>
          <p:nvPr/>
        </p:nvSpPr>
        <p:spPr>
          <a:xfrm>
            <a:off x="1568897" y="697718"/>
            <a:ext cx="2603500" cy="2940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8000"/>
              </a:lnSpc>
              <a:tabLst/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19世纪以前的日本版画</a:t>
            </a:r>
            <a:endParaRPr lang="Microsoft YaHei" altLang="Microsoft YaHei" sz="2000" dirty="0"/>
          </a:p>
        </p:txBody>
      </p:sp>
      <p:sp>
        <p:nvSpPr>
          <p:cNvPr id="430" name="textbox 430"/>
          <p:cNvSpPr/>
          <p:nvPr/>
        </p:nvSpPr>
        <p:spPr>
          <a:xfrm>
            <a:off x="4411909" y="6305493"/>
            <a:ext cx="2560320" cy="2355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1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表1-1-3  浮世绘的历史阶段</a:t>
            </a:r>
            <a:endParaRPr lang="Microsoft YaHei" altLang="Microsoft YaHei" sz="1500" dirty="0"/>
          </a:p>
        </p:txBody>
      </p:sp>
      <p:sp>
        <p:nvSpPr>
          <p:cNvPr id="432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34" name="textbox 434"/>
          <p:cNvSpPr/>
          <p:nvPr/>
        </p:nvSpPr>
        <p:spPr>
          <a:xfrm>
            <a:off x="1064707" y="699834"/>
            <a:ext cx="158114" cy="2705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85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19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endParaRPr lang="Microsoft YaHei" altLang="Microsoft YaHei" sz="19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6" name="table 436"/>
          <p:cNvGraphicFramePr>
            <a:graphicFrameLocks noGrp="1"/>
          </p:cNvGraphicFramePr>
          <p:nvPr/>
        </p:nvGraphicFramePr>
        <p:xfrm>
          <a:off x="772159" y="1287779"/>
          <a:ext cx="10171429" cy="4810125"/>
        </p:xfrm>
        <a:graphic>
          <a:graphicData uri="http://schemas.openxmlformats.org/drawingml/2006/table">
            <a:tbl>
              <a:tblPr/>
              <a:tblGrid>
                <a:gridCol w="2547620"/>
                <a:gridCol w="2538729"/>
                <a:gridCol w="2541904"/>
                <a:gridCol w="2543175"/>
              </a:tblGrid>
              <a:tr h="49402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3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081405" algn="l" rtl="0" eaLnBrk="0">
                        <a:lnSpc>
                          <a:spcPct val="91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分类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0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085850" algn="l" rtl="0" eaLnBrk="0">
                        <a:lnSpc>
                          <a:spcPct val="89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5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时间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2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072514" algn="l" rtl="0" eaLnBrk="0">
                        <a:lnSpc>
                          <a:spcPct val="90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特点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7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069339" algn="l" rtl="0" eaLnBrk="0">
                        <a:lnSpc>
                          <a:spcPct val="91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技法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54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1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982980" algn="l" rtl="0" eaLnBrk="0">
                        <a:lnSpc>
                          <a:spcPct val="89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墨摺绘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1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756919" algn="l" rtl="0" eaLnBrk="0">
                        <a:lnSpc>
                          <a:spcPct val="89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17世纪后期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8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078864" algn="l" rtl="0" eaLnBrk="0">
                        <a:lnSpc>
                          <a:spcPct val="91000"/>
                        </a:lnSpc>
                        <a:spcBef>
                          <a:spcPts val="6"/>
                        </a:spcBef>
                        <a:tabLst/>
                      </a:pPr>
                      <a:r>
                        <a:rPr sz="15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单色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91309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871855" indent="-811530" algn="l" rtl="0" eaLnBrk="0">
                        <a:lnSpc>
                          <a:spcPct val="99000"/>
                        </a:lnSpc>
                        <a:tabLst/>
                      </a:pP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单色墨印版</a:t>
                      </a:r>
                      <a:r>
                        <a:rPr sz="1500" kern="0" spc="-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，在墨摺基础上</a:t>
                      </a:r>
                      <a:r>
                        <a:rPr sz="15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手工着色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54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9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9424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083310" algn="l" rtl="0" eaLnBrk="0">
                        <a:lnSpc>
                          <a:spcPct val="90000"/>
                        </a:lnSpc>
                        <a:tabLst/>
                      </a:pP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丹绘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8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21920" algn="l" rtl="0" eaLnBrk="0">
                        <a:lnSpc>
                          <a:spcPct val="91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17世纪后期—</a:t>
                      </a:r>
                      <a:r>
                        <a:rPr sz="1500" kern="0" spc="-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18世纪前</a:t>
                      </a: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期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7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665480" algn="l" rtl="0" eaLnBrk="0">
                        <a:lnSpc>
                          <a:spcPct val="92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矿物颜料色质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436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772159" indent="-706119" algn="l" rtl="0" eaLnBrk="0">
                        <a:lnSpc>
                          <a:spcPct val="101000"/>
                        </a:lnSpc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以矿物颜料铅丹（氧化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铅）</a:t>
                      </a:r>
                      <a:r>
                        <a:rPr sz="15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为主着色彩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54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0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082675" algn="l" rtl="0" eaLnBrk="0">
                        <a:lnSpc>
                          <a:spcPct val="89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红绘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8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726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756919" algn="l" rtl="0" eaLnBrk="0">
                        <a:lnSpc>
                          <a:spcPct val="91000"/>
                        </a:lnSpc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18世纪前期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9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262254" algn="l" rtl="0" eaLnBrk="0">
                        <a:lnSpc>
                          <a:spcPct val="91000"/>
                        </a:lnSpc>
                        <a:spcBef>
                          <a:spcPts val="6"/>
                        </a:spcBef>
                        <a:tabLst/>
                      </a:pP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较之丹绘更加精致细腻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92922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172844" indent="-1119505" algn="l" rtl="0" eaLnBrk="0">
                        <a:lnSpc>
                          <a:spcPct val="99000"/>
                        </a:lnSpc>
                        <a:tabLst/>
                      </a:pP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植物颜料取代铅丹的墨摺笔</a:t>
                      </a:r>
                      <a:r>
                        <a:rPr sz="15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1500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彩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90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1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082039" algn="l" rtl="0" eaLnBrk="0">
                        <a:lnSpc>
                          <a:spcPct val="89000"/>
                        </a:lnSpc>
                        <a:tabLst/>
                      </a:pP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漆绘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8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726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756919" algn="l" rtl="0" eaLnBrk="0">
                        <a:lnSpc>
                          <a:spcPct val="91000"/>
                        </a:lnSpc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18世纪前期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91239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476884" indent="-414019" algn="l" rtl="0" eaLnBrk="0">
                        <a:lnSpc>
                          <a:spcPct val="99000"/>
                        </a:lnSpc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立体质感，</a:t>
                      </a:r>
                      <a:r>
                        <a:rPr sz="1500" kern="0" spc="-3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金粉装饰，</a:t>
                      </a:r>
                      <a:r>
                        <a:rPr sz="1500" kern="0" spc="-3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笔彩</a:t>
                      </a:r>
                      <a:r>
                        <a:rPr sz="15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的墨色中增加胶质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7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991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259715" algn="l" rtl="0" eaLnBrk="0">
                        <a:lnSpc>
                          <a:spcPct val="92000"/>
                        </a:lnSpc>
                        <a:tabLst/>
                      </a:pP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描绘衣带</a:t>
                      </a:r>
                      <a:r>
                        <a:rPr sz="1500" kern="0" spc="-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、头发等部位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54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0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981075" algn="l" rtl="0" eaLnBrk="0">
                        <a:lnSpc>
                          <a:spcPct val="90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红摺绘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8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579119" algn="l" rtl="0" eaLnBrk="0">
                        <a:lnSpc>
                          <a:spcPct val="90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1744—</a:t>
                      </a:r>
                      <a:r>
                        <a:rPr sz="1500" kern="0" spc="-2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1765年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9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566419" algn="l" rtl="0" eaLnBrk="0">
                        <a:lnSpc>
                          <a:spcPct val="92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套色版印刷效果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97275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269875" indent="-212090" algn="l" rtl="0" eaLnBrk="0">
                        <a:lnSpc>
                          <a:spcPct val="102000"/>
                        </a:lnSpc>
                        <a:tabLst/>
                      </a:pPr>
                      <a:r>
                        <a:rPr sz="15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红</a:t>
                      </a:r>
                      <a:r>
                        <a:rPr sz="1500" kern="0" spc="-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、绿</a:t>
                      </a:r>
                      <a:r>
                        <a:rPr sz="1500" kern="0" spc="-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、黄三色为主的套版</a:t>
                      </a:r>
                      <a:r>
                        <a:rPr sz="15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印刷版画，</a:t>
                      </a:r>
                      <a:r>
                        <a:rPr sz="1500" kern="0" spc="-2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以红色为主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51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0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078230" algn="l" rtl="0" eaLnBrk="0">
                        <a:lnSpc>
                          <a:spcPct val="90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锦绘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8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731519" algn="l" rtl="0" eaLnBrk="0">
                        <a:lnSpc>
                          <a:spcPct val="91000"/>
                        </a:lnSpc>
                        <a:spcBef>
                          <a:spcPts val="6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1765年以后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99715"/>
                        </a:lnSpc>
                        <a:tabLst/>
                      </a:pPr>
                      <a:endParaRPr lang="Arial" altLang="Arial" sz="100" dirty="0"/>
                    </a:p>
                    <a:p>
                      <a:pPr indent="98425" algn="l" rtl="0" eaLnBrk="0">
                        <a:lnSpc>
                          <a:spcPct val="102000"/>
                        </a:lnSpc>
                        <a:tabLst/>
                      </a:pPr>
                      <a:r>
                        <a:rPr sz="15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版更多，</a:t>
                      </a:r>
                      <a:r>
                        <a:rPr sz="1500" kern="0" spc="-2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尺寸更多样，</a:t>
                      </a:r>
                      <a:r>
                        <a:rPr sz="1500" kern="0" spc="-3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纸张</a:t>
                      </a:r>
                      <a:r>
                        <a:rPr sz="15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15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质量更好，</a:t>
                      </a:r>
                      <a:r>
                        <a:rPr sz="1500" kern="0" spc="-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色彩更丰富华美，</a:t>
                      </a:r>
                      <a:endParaRPr lang="Microsoft YaHei" altLang="Microsoft YaHei" sz="1500" dirty="0"/>
                    </a:p>
                    <a:p>
                      <a:pPr marL="768350" algn="l" rtl="0" eaLnBrk="0">
                        <a:lnSpc>
                          <a:spcPct val="90000"/>
                        </a:lnSpc>
                        <a:spcBef>
                          <a:spcPts val="187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表现力更强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9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466090" algn="l" rtl="0" eaLnBrk="0">
                        <a:lnSpc>
                          <a:spcPct val="92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多色套版印刷版画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4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7096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082039" algn="l" rtl="0" eaLnBrk="0">
                        <a:lnSpc>
                          <a:spcPct val="88000"/>
                        </a:lnSpc>
                        <a:tabLst/>
                      </a:pP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蓝绘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8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8589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668655" algn="l" rtl="0" eaLnBrk="0">
                        <a:lnSpc>
                          <a:spcPct val="91000"/>
                        </a:lnSpc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江户时代后期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6629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087755" algn="l" rtl="0" eaLnBrk="0">
                        <a:lnSpc>
                          <a:spcPct val="90000"/>
                        </a:lnSpc>
                        <a:tabLst/>
                      </a:pPr>
                      <a:r>
                        <a:rPr sz="15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同上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72122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69214" algn="l" rtl="0" eaLnBrk="0">
                        <a:lnSpc>
                          <a:spcPct val="99000"/>
                        </a:lnSpc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同上；</a:t>
                      </a:r>
                      <a:r>
                        <a:rPr sz="1500" kern="0" spc="-2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纯以德国的化学颜料</a:t>
                      </a:r>
                      <a:endParaRPr lang="Microsoft YaHei" altLang="Microsoft YaHei" sz="1500" dirty="0"/>
                    </a:p>
                    <a:p>
                      <a:pPr marL="663575" indent="-604519" algn="l" rtl="0" eaLnBrk="0">
                        <a:lnSpc>
                          <a:spcPct val="99000"/>
                        </a:lnSpc>
                        <a:spcBef>
                          <a:spcPts val="138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普鲁士蓝被应用于浮世绘，</a:t>
                      </a:r>
                      <a:r>
                        <a:rPr sz="15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</a:t>
                      </a:r>
                      <a:r>
                        <a:rPr sz="15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称为“蓝绘</a:t>
                      </a:r>
                      <a:r>
                        <a:rPr sz="1500" kern="0" spc="-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”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38" name="textbox 438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4668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日本版画史话</a:t>
            </a:r>
            <a:endParaRPr lang="Microsoft YaHei" altLang="Microsoft YaHei" sz="1700" dirty="0"/>
          </a:p>
        </p:txBody>
      </p:sp>
      <p:sp>
        <p:nvSpPr>
          <p:cNvPr id="440" name="textbox 440"/>
          <p:cNvSpPr/>
          <p:nvPr/>
        </p:nvSpPr>
        <p:spPr>
          <a:xfrm>
            <a:off x="1568897" y="697718"/>
            <a:ext cx="2603500" cy="2940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8000"/>
              </a:lnSpc>
              <a:tabLst/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19世纪以前的日本版画</a:t>
            </a:r>
            <a:endParaRPr lang="Microsoft YaHei" altLang="Microsoft YaHei" sz="2000" dirty="0"/>
          </a:p>
        </p:txBody>
      </p:sp>
      <p:sp>
        <p:nvSpPr>
          <p:cNvPr id="442" name="textbox 442"/>
          <p:cNvSpPr/>
          <p:nvPr/>
        </p:nvSpPr>
        <p:spPr>
          <a:xfrm>
            <a:off x="4343329" y="6306708"/>
            <a:ext cx="2697479" cy="2343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37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表1-1-4 浮世绘创作方法分类</a:t>
            </a:r>
            <a:endParaRPr lang="Microsoft YaHei" altLang="Microsoft YaHei" sz="1500" dirty="0"/>
          </a:p>
        </p:txBody>
      </p:sp>
      <p:sp>
        <p:nvSpPr>
          <p:cNvPr id="444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46" name="textbox 446"/>
          <p:cNvSpPr/>
          <p:nvPr/>
        </p:nvSpPr>
        <p:spPr>
          <a:xfrm>
            <a:off x="1064707" y="699834"/>
            <a:ext cx="158114" cy="2705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85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19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endParaRPr lang="Microsoft YaHei" altLang="Microsoft YaHei" sz="19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" name="picture 4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541775" y="1165860"/>
            <a:ext cx="3741420" cy="5155691"/>
          </a:xfrm>
          <a:prstGeom prst="rect">
            <a:avLst/>
          </a:prstGeom>
        </p:spPr>
      </p:pic>
      <p:pic>
        <p:nvPicPr>
          <p:cNvPr id="450" name="picture 4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520940" y="1167384"/>
            <a:ext cx="3500628" cy="5154167"/>
          </a:xfrm>
          <a:prstGeom prst="rect">
            <a:avLst/>
          </a:prstGeom>
        </p:spPr>
      </p:pic>
      <p:pic>
        <p:nvPicPr>
          <p:cNvPr id="452" name="picture 4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78763" y="1165860"/>
            <a:ext cx="2488691" cy="5155691"/>
          </a:xfrm>
          <a:prstGeom prst="rect">
            <a:avLst/>
          </a:prstGeom>
        </p:spPr>
      </p:pic>
      <p:sp>
        <p:nvSpPr>
          <p:cNvPr id="454" name="textbox 454"/>
          <p:cNvSpPr/>
          <p:nvPr/>
        </p:nvSpPr>
        <p:spPr>
          <a:xfrm>
            <a:off x="667131" y="6378076"/>
            <a:ext cx="5480684" cy="3213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327"/>
              </a:lnSpc>
              <a:tabLst/>
            </a:pPr>
            <a:r>
              <a:rPr sz="2400" kern="0" spc="20" baseline="-10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《回首美人图》／菱川师宣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</a:t>
            </a:r>
            <a:r>
              <a:rPr sz="2400" kern="0" spc="20" baseline="107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《夕立》／铃木春信／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20" baseline="107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1765</a:t>
            </a:r>
            <a:endParaRPr lang="Microsoft YaHei" altLang="Microsoft YaHei" sz="2400" baseline="10710" dirty="0"/>
          </a:p>
        </p:txBody>
      </p:sp>
      <p:sp>
        <p:nvSpPr>
          <p:cNvPr id="456" name="textbox 456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4668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日本版画史话</a:t>
            </a:r>
            <a:endParaRPr lang="Microsoft YaHei" altLang="Microsoft YaHei" sz="1700" dirty="0"/>
          </a:p>
        </p:txBody>
      </p:sp>
      <p:sp>
        <p:nvSpPr>
          <p:cNvPr id="458" name="textbox 458"/>
          <p:cNvSpPr/>
          <p:nvPr/>
        </p:nvSpPr>
        <p:spPr>
          <a:xfrm>
            <a:off x="7417181" y="6399666"/>
            <a:ext cx="268414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《当时三美人》／喜多川歌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麿</a:t>
            </a:r>
            <a:endParaRPr lang="Microsoft YaHei" altLang="Microsoft YaHei" sz="1500" dirty="0"/>
          </a:p>
        </p:txBody>
      </p:sp>
      <p:sp>
        <p:nvSpPr>
          <p:cNvPr id="460" name="textbox 460"/>
          <p:cNvSpPr/>
          <p:nvPr/>
        </p:nvSpPr>
        <p:spPr>
          <a:xfrm>
            <a:off x="1568897" y="697718"/>
            <a:ext cx="2603500" cy="2940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8000"/>
              </a:lnSpc>
              <a:tabLst/>
            </a:pP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19世纪以前的日本版画</a:t>
            </a:r>
            <a:endParaRPr lang="Microsoft YaHei" altLang="Microsoft YaHei" sz="2000" dirty="0"/>
          </a:p>
        </p:txBody>
      </p:sp>
      <p:sp>
        <p:nvSpPr>
          <p:cNvPr id="462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64" name="textbox 464"/>
          <p:cNvSpPr/>
          <p:nvPr/>
        </p:nvSpPr>
        <p:spPr>
          <a:xfrm>
            <a:off x="1064707" y="699834"/>
            <a:ext cx="158114" cy="2705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85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19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endParaRPr lang="Microsoft YaHei" altLang="Microsoft YaHei" sz="19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6" name="picture 4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78763" y="1414271"/>
            <a:ext cx="7138416" cy="4543044"/>
          </a:xfrm>
          <a:prstGeom prst="rect">
            <a:avLst/>
          </a:prstGeom>
        </p:spPr>
      </p:pic>
      <p:sp>
        <p:nvSpPr>
          <p:cNvPr id="468" name="textbox 468"/>
          <p:cNvSpPr/>
          <p:nvPr/>
        </p:nvSpPr>
        <p:spPr>
          <a:xfrm>
            <a:off x="8000397" y="4683648"/>
            <a:ext cx="3839845" cy="12115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4510"/>
              </a:lnSpc>
              <a:tabLst/>
            </a:pPr>
            <a:endParaRPr lang="Arial" altLang="Arial" sz="100" dirty="0"/>
          </a:p>
          <a:p>
            <a:pPr marL="13334" indent="97155" algn="l" rtl="0" eaLnBrk="0">
              <a:lnSpc>
                <a:spcPct val="104000"/>
              </a:lnSpc>
              <a:tabLst/>
            </a:pP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“光线画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”是西方风格木版画，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特点是浮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世绘木版画的技巧糅合了西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方画法中的明</a:t>
            </a:r>
            <a:r>
              <a:rPr sz="15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暗透视，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描绘的是京都一带的街景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和风景，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感觉清新，</a:t>
            </a:r>
            <a:r>
              <a:rPr sz="1500" kern="0" spc="-2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光线自然，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表现了对于新世界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的憧憬和对昔日重来的怀古幽情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470" name="textbox 470"/>
          <p:cNvSpPr/>
          <p:nvPr/>
        </p:nvSpPr>
        <p:spPr>
          <a:xfrm>
            <a:off x="1715044" y="6213611"/>
            <a:ext cx="460311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图1-1-38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《八云神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社的清晨》／小林清亲／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1880</a:t>
            </a:r>
            <a:endParaRPr lang="Microsoft YaHei" altLang="Microsoft YaHei" sz="1500" dirty="0"/>
          </a:p>
        </p:txBody>
      </p:sp>
      <p:sp>
        <p:nvSpPr>
          <p:cNvPr id="472" name="textbox 472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4668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日本版画史话</a:t>
            </a:r>
            <a:endParaRPr lang="Microsoft YaHei" altLang="Microsoft YaHei" sz="1700" dirty="0"/>
          </a:p>
        </p:txBody>
      </p:sp>
      <p:sp>
        <p:nvSpPr>
          <p:cNvPr id="474" name="textbox 474"/>
          <p:cNvSpPr/>
          <p:nvPr/>
        </p:nvSpPr>
        <p:spPr>
          <a:xfrm>
            <a:off x="1568897" y="703065"/>
            <a:ext cx="1397000" cy="2882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5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19—20世纪</a:t>
            </a:r>
            <a:endParaRPr lang="Microsoft YaHei" altLang="Microsoft YaHei" sz="2000" dirty="0"/>
          </a:p>
        </p:txBody>
      </p:sp>
      <p:sp>
        <p:nvSpPr>
          <p:cNvPr id="476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78" name="textbox 478"/>
          <p:cNvSpPr/>
          <p:nvPr/>
        </p:nvSpPr>
        <p:spPr>
          <a:xfrm>
            <a:off x="1054521" y="696779"/>
            <a:ext cx="168275" cy="2768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90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2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0" name="picture 4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78763" y="1357883"/>
            <a:ext cx="6550152" cy="4782311"/>
          </a:xfrm>
          <a:prstGeom prst="rect">
            <a:avLst/>
          </a:prstGeom>
        </p:spPr>
      </p:pic>
      <p:sp>
        <p:nvSpPr>
          <p:cNvPr id="482" name="textbox 482"/>
          <p:cNvSpPr/>
          <p:nvPr/>
        </p:nvSpPr>
        <p:spPr>
          <a:xfrm>
            <a:off x="7412136" y="4863408"/>
            <a:ext cx="4287520" cy="12134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588"/>
              </a:lnSpc>
              <a:tabLst/>
            </a:pPr>
            <a:endParaRPr lang="Arial" altLang="Arial" sz="100" dirty="0"/>
          </a:p>
          <a:p>
            <a:pPr marL="12700" indent="30480" algn="l" rtl="0" eaLnBrk="0">
              <a:lnSpc>
                <a:spcPct val="104000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日本的现代版画推动了世界版画发展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。科技的高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速发展拓展新的版画制作技法，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新材料的发明带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动了实验性的尝试及表现方法的发展</a:t>
            </a:r>
            <a:r>
              <a:rPr sz="15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。照相制版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是这一时期的新技术，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新一代版画家开始活跃起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来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484" name="textbox 484"/>
          <p:cNvSpPr/>
          <p:nvPr/>
        </p:nvSpPr>
        <p:spPr>
          <a:xfrm>
            <a:off x="1748064" y="6213611"/>
            <a:ext cx="453707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图1-1-39 《松江风景》／平塚运一／木版／</a:t>
            </a:r>
            <a:r>
              <a:rPr sz="1500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1929</a:t>
            </a:r>
            <a:endParaRPr lang="Microsoft YaHei" altLang="Microsoft YaHei" sz="1500" dirty="0"/>
          </a:p>
        </p:txBody>
      </p:sp>
      <p:sp>
        <p:nvSpPr>
          <p:cNvPr id="486" name="textbox 486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4668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日本版画史话</a:t>
            </a:r>
            <a:endParaRPr lang="Microsoft YaHei" altLang="Microsoft YaHei" sz="1700" dirty="0"/>
          </a:p>
        </p:txBody>
      </p:sp>
      <p:sp>
        <p:nvSpPr>
          <p:cNvPr id="488" name="textbox 488"/>
          <p:cNvSpPr/>
          <p:nvPr/>
        </p:nvSpPr>
        <p:spPr>
          <a:xfrm>
            <a:off x="1568897" y="703065"/>
            <a:ext cx="1397000" cy="2882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5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19—20世纪</a:t>
            </a:r>
            <a:endParaRPr lang="Microsoft YaHei" altLang="Microsoft YaHei" sz="2000" dirty="0"/>
          </a:p>
        </p:txBody>
      </p:sp>
      <p:sp>
        <p:nvSpPr>
          <p:cNvPr id="490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92" name="textbox 492"/>
          <p:cNvSpPr/>
          <p:nvPr/>
        </p:nvSpPr>
        <p:spPr>
          <a:xfrm>
            <a:off x="1054521" y="696779"/>
            <a:ext cx="168275" cy="2768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90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2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" name="picture 4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78763" y="1357883"/>
            <a:ext cx="7406640" cy="4782311"/>
          </a:xfrm>
          <a:prstGeom prst="rect">
            <a:avLst/>
          </a:prstGeom>
        </p:spPr>
      </p:pic>
      <p:pic>
        <p:nvPicPr>
          <p:cNvPr id="496" name="picture 4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273796" y="1438655"/>
            <a:ext cx="3300983" cy="4625340"/>
          </a:xfrm>
          <a:prstGeom prst="rect">
            <a:avLst/>
          </a:prstGeom>
        </p:spPr>
      </p:pic>
      <p:sp>
        <p:nvSpPr>
          <p:cNvPr id="498" name="textbox 498"/>
          <p:cNvSpPr/>
          <p:nvPr/>
        </p:nvSpPr>
        <p:spPr>
          <a:xfrm>
            <a:off x="1054480" y="6148206"/>
            <a:ext cx="6670040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SPA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》／前川千帆／木版／</a:t>
            </a:r>
            <a:r>
              <a:rPr sz="1500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1949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《人体》／栋方志功／木版</a:t>
            </a:r>
            <a:endParaRPr lang="Microsoft YaHei" altLang="Microsoft YaHei" sz="1500" dirty="0"/>
          </a:p>
        </p:txBody>
      </p:sp>
      <p:sp>
        <p:nvSpPr>
          <p:cNvPr id="500" name="textbox 500"/>
          <p:cNvSpPr/>
          <p:nvPr/>
        </p:nvSpPr>
        <p:spPr>
          <a:xfrm>
            <a:off x="10043159" y="0"/>
            <a:ext cx="2149475" cy="368934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3000"/>
              </a:lnSpc>
              <a:tabLst/>
            </a:pPr>
            <a:endParaRPr lang="Arial" altLang="Arial" sz="400" dirty="0"/>
          </a:p>
          <a:p>
            <a:pPr marL="14668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日本版画史话</a:t>
            </a:r>
            <a:endParaRPr lang="Microsoft YaHei" altLang="Microsoft YaHei" sz="1700" dirty="0"/>
          </a:p>
        </p:txBody>
      </p:sp>
      <p:sp>
        <p:nvSpPr>
          <p:cNvPr id="502" name="textbox 502"/>
          <p:cNvSpPr/>
          <p:nvPr/>
        </p:nvSpPr>
        <p:spPr>
          <a:xfrm>
            <a:off x="8606535" y="6148206"/>
            <a:ext cx="268414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《自画像》／谷中安规／木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</a:t>
            </a:r>
            <a:endParaRPr lang="Microsoft YaHei" altLang="Microsoft YaHei" sz="1500" dirty="0"/>
          </a:p>
        </p:txBody>
      </p:sp>
      <p:sp>
        <p:nvSpPr>
          <p:cNvPr id="504" name="textbox 504"/>
          <p:cNvSpPr/>
          <p:nvPr/>
        </p:nvSpPr>
        <p:spPr>
          <a:xfrm>
            <a:off x="1568897" y="703065"/>
            <a:ext cx="1397000" cy="2882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5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19—20世纪</a:t>
            </a:r>
            <a:endParaRPr lang="Microsoft YaHei" altLang="Microsoft YaHei" sz="2000" dirty="0"/>
          </a:p>
        </p:txBody>
      </p:sp>
      <p:sp>
        <p:nvSpPr>
          <p:cNvPr id="506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08" name="textbox 508"/>
          <p:cNvSpPr/>
          <p:nvPr/>
        </p:nvSpPr>
        <p:spPr>
          <a:xfrm>
            <a:off x="1054521" y="696779"/>
            <a:ext cx="168275" cy="2768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90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2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textbox 510"/>
          <p:cNvSpPr/>
          <p:nvPr/>
        </p:nvSpPr>
        <p:spPr>
          <a:xfrm>
            <a:off x="4266332" y="2736850"/>
            <a:ext cx="4220845" cy="19583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2285364" algn="l" rtl="0" eaLnBrk="0">
              <a:lnSpc>
                <a:spcPts val="15215"/>
              </a:lnSpc>
              <a:tabLst>
                <a:tab pos="2295525" algn="l"/>
              </a:tabLst>
            </a:pPr>
            <a:r>
              <a:rPr sz="3300" b="1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5300" b="1" kern="0" spc="0" baseline="64916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的比较</a:t>
            </a:r>
            <a:r>
              <a:rPr sz="3300" b="1" kern="0" spc="5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700" b="1" kern="0" spc="-1370" baseline="1486" dirty="0">
                <a:ln w="43586" cap="flat" cmpd="sng">
                  <a:solidFill>
                    <a:srgbClr val="C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C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{</a:t>
            </a:r>
            <a:endParaRPr lang="Microsoft YaHei" altLang="Microsoft YaHei" sz="17700" baseline="1486" dirty="0"/>
          </a:p>
        </p:txBody>
      </p:sp>
      <p:sp>
        <p:nvSpPr>
          <p:cNvPr id="512" name="textbox 512"/>
          <p:cNvSpPr/>
          <p:nvPr/>
        </p:nvSpPr>
        <p:spPr>
          <a:xfrm>
            <a:off x="6045721" y="4189847"/>
            <a:ext cx="529590" cy="2857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49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5000"/>
              </a:lnSpc>
              <a:tabLst/>
            </a:pPr>
            <a:r>
              <a:rPr sz="2000" b="1" kern="0" spc="-30" dirty="0">
                <a:ln w="7282" cap="flat" cmpd="sng">
                  <a:solidFill>
                    <a:srgbClr val="AFABAB">
                      <a:alpha val="100000"/>
                    </a:srgbClr>
                  </a:solidFill>
                  <a:prstDash val="solid"/>
                  <a:bevel/>
                </a:ln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发展</a:t>
            </a:r>
            <a:endParaRPr lang="Microsoft YaHei" altLang="Microsoft YaHei" sz="2000" dirty="0"/>
          </a:p>
        </p:txBody>
      </p:sp>
      <p:sp>
        <p:nvSpPr>
          <p:cNvPr id="514" name="textbox 514"/>
          <p:cNvSpPr/>
          <p:nvPr/>
        </p:nvSpPr>
        <p:spPr>
          <a:xfrm>
            <a:off x="6062268" y="3547287"/>
            <a:ext cx="458469" cy="4610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1449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2000"/>
              </a:lnSpc>
              <a:tabLst/>
            </a:pPr>
            <a:r>
              <a:rPr sz="3500" b="1" kern="0" spc="-1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</a:t>
            </a:r>
            <a:endParaRPr lang="Microsoft YaHei" altLang="Microsoft YaHei" sz="3500" dirty="0"/>
          </a:p>
        </p:txBody>
      </p:sp>
      <p:sp>
        <p:nvSpPr>
          <p:cNvPr id="516" name="textbox 516"/>
          <p:cNvSpPr/>
          <p:nvPr/>
        </p:nvSpPr>
        <p:spPr>
          <a:xfrm>
            <a:off x="5544600" y="4185773"/>
            <a:ext cx="521334" cy="2908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77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b="1" kern="0" spc="-60" dirty="0">
                <a:ln w="7282" cap="flat" cmpd="sng">
                  <a:solidFill>
                    <a:srgbClr val="AFABAB">
                      <a:alpha val="100000"/>
                    </a:srgbClr>
                  </a:solidFill>
                  <a:prstDash val="solid"/>
                  <a:bevel/>
                </a:ln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画的</a:t>
            </a:r>
            <a:endParaRPr lang="Microsoft YaHei" altLang="Microsoft YaHei" sz="2000" dirty="0"/>
          </a:p>
        </p:txBody>
      </p:sp>
      <p:sp>
        <p:nvSpPr>
          <p:cNvPr id="518" name="textbox 518"/>
          <p:cNvSpPr/>
          <p:nvPr/>
        </p:nvSpPr>
        <p:spPr>
          <a:xfrm>
            <a:off x="5595289" y="3522598"/>
            <a:ext cx="467359" cy="4940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7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8000"/>
              </a:lnSpc>
              <a:tabLst/>
            </a:pPr>
            <a:r>
              <a:rPr sz="3500" b="1" kern="0" spc="-1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</a:t>
            </a:r>
            <a:endParaRPr lang="Microsoft YaHei" altLang="Microsoft YaHei" sz="3500" dirty="0"/>
          </a:p>
        </p:txBody>
      </p:sp>
      <p:sp>
        <p:nvSpPr>
          <p:cNvPr id="520" name="textbox 520"/>
          <p:cNvSpPr/>
          <p:nvPr/>
        </p:nvSpPr>
        <p:spPr>
          <a:xfrm>
            <a:off x="5031001" y="4191375"/>
            <a:ext cx="525780" cy="2882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90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b="1" kern="0" spc="-40" dirty="0">
                <a:ln w="7282" cap="flat" cmpd="sng">
                  <a:solidFill>
                    <a:srgbClr val="AFABAB">
                      <a:alpha val="100000"/>
                    </a:srgbClr>
                  </a:solidFill>
                  <a:prstDash val="solid"/>
                  <a:bevel/>
                </a:ln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代版</a:t>
            </a:r>
            <a:endParaRPr lang="Microsoft YaHei" altLang="Microsoft YaHei" sz="2000" dirty="0"/>
          </a:p>
        </p:txBody>
      </p:sp>
      <p:sp>
        <p:nvSpPr>
          <p:cNvPr id="522" name="textbox 522"/>
          <p:cNvSpPr/>
          <p:nvPr/>
        </p:nvSpPr>
        <p:spPr>
          <a:xfrm>
            <a:off x="5148884" y="3542715"/>
            <a:ext cx="455930" cy="4667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1694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3000"/>
              </a:lnSpc>
              <a:tabLst/>
            </a:pPr>
            <a:r>
              <a:rPr sz="3500" b="1" kern="0" spc="-13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西</a:t>
            </a:r>
            <a:endParaRPr lang="Microsoft YaHei" altLang="Microsoft YaHei" sz="3500" dirty="0"/>
          </a:p>
        </p:txBody>
      </p:sp>
      <p:sp>
        <p:nvSpPr>
          <p:cNvPr id="524" name="textbox 524"/>
          <p:cNvSpPr/>
          <p:nvPr/>
        </p:nvSpPr>
        <p:spPr>
          <a:xfrm>
            <a:off x="5032019" y="2997194"/>
            <a:ext cx="524509" cy="2844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84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5000"/>
              </a:lnSpc>
              <a:tabLst/>
            </a:pPr>
            <a:r>
              <a:rPr sz="2000" b="1" kern="0" spc="-5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历史</a:t>
            </a:r>
            <a:endParaRPr lang="Microsoft YaHei" altLang="Microsoft YaHei" sz="2000" dirty="0"/>
          </a:p>
        </p:txBody>
      </p:sp>
      <p:sp>
        <p:nvSpPr>
          <p:cNvPr id="526" name="textbox 526"/>
          <p:cNvSpPr/>
          <p:nvPr/>
        </p:nvSpPr>
        <p:spPr>
          <a:xfrm>
            <a:off x="4775856" y="4204361"/>
            <a:ext cx="271145" cy="2730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27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2000" b="1" kern="0" spc="-10" dirty="0">
                <a:ln w="7282" cap="flat" cmpd="sng">
                  <a:solidFill>
                    <a:srgbClr val="AFABAB">
                      <a:alpha val="100000"/>
                    </a:srgbClr>
                  </a:solidFill>
                  <a:prstDash val="solid"/>
                  <a:bevel/>
                </a:ln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现</a:t>
            </a:r>
            <a:endParaRPr lang="Microsoft YaHei" altLang="Microsoft YaHei" sz="2000" dirty="0"/>
          </a:p>
        </p:txBody>
      </p:sp>
      <p:sp>
        <p:nvSpPr>
          <p:cNvPr id="528" name="textbox 528"/>
          <p:cNvSpPr/>
          <p:nvPr/>
        </p:nvSpPr>
        <p:spPr>
          <a:xfrm>
            <a:off x="4715738" y="3519398"/>
            <a:ext cx="431165" cy="4902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77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7000"/>
              </a:lnSpc>
              <a:tabLst/>
            </a:pPr>
            <a:r>
              <a:rPr sz="3500" b="1" kern="0" spc="-32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</a:t>
            </a:r>
            <a:endParaRPr lang="Microsoft YaHei" altLang="Microsoft YaHei" sz="3500" dirty="0"/>
          </a:p>
        </p:txBody>
      </p:sp>
      <p:sp>
        <p:nvSpPr>
          <p:cNvPr id="530" name="textbox 530"/>
          <p:cNvSpPr/>
          <p:nvPr/>
        </p:nvSpPr>
        <p:spPr>
          <a:xfrm>
            <a:off x="4791389" y="2991338"/>
            <a:ext cx="255904" cy="292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73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92000"/>
              </a:lnSpc>
              <a:tabLst/>
            </a:pPr>
            <a:r>
              <a:rPr sz="1900" b="1" kern="0" spc="-10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</a:t>
            </a:r>
            <a:endParaRPr lang="Microsoft YaHei" altLang="Microsoft YaHei" sz="1900" dirty="0"/>
          </a:p>
        </p:txBody>
      </p:sp>
      <p:sp>
        <p:nvSpPr>
          <p:cNvPr id="532" name="textbox 532"/>
          <p:cNvSpPr/>
          <p:nvPr/>
        </p:nvSpPr>
        <p:spPr>
          <a:xfrm>
            <a:off x="4538537" y="4202834"/>
            <a:ext cx="254000" cy="2743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258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6000"/>
              </a:lnSpc>
              <a:tabLst/>
            </a:pPr>
            <a:r>
              <a:rPr sz="1900" b="1" kern="0" spc="-120" dirty="0">
                <a:ln w="7282" cap="flat" cmpd="sng">
                  <a:solidFill>
                    <a:srgbClr val="AFABAB">
                      <a:alpha val="100000"/>
                    </a:srgbClr>
                  </a:solidFill>
                  <a:prstDash val="solid"/>
                  <a:bevel/>
                </a:ln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国</a:t>
            </a:r>
            <a:endParaRPr lang="Microsoft YaHei" altLang="Microsoft YaHei" sz="1900" dirty="0"/>
          </a:p>
        </p:txBody>
      </p:sp>
      <p:sp>
        <p:nvSpPr>
          <p:cNvPr id="534" name="textbox 534"/>
          <p:cNvSpPr/>
          <p:nvPr/>
        </p:nvSpPr>
        <p:spPr>
          <a:xfrm>
            <a:off x="4526060" y="3011709"/>
            <a:ext cx="266700" cy="2692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739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0000"/>
              </a:lnSpc>
              <a:tabLst/>
            </a:pPr>
            <a:r>
              <a:rPr sz="2000" b="1" kern="0" spc="-12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</a:t>
            </a:r>
            <a:endParaRPr lang="Microsoft YaHei" altLang="Microsoft YaHei" sz="2000" dirty="0"/>
          </a:p>
        </p:txBody>
      </p:sp>
      <p:sp>
        <p:nvSpPr>
          <p:cNvPr id="536" name="textbox 536"/>
          <p:cNvSpPr/>
          <p:nvPr/>
        </p:nvSpPr>
        <p:spPr>
          <a:xfrm>
            <a:off x="4286448" y="4190611"/>
            <a:ext cx="251459" cy="2838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206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9000"/>
              </a:lnSpc>
              <a:tabLst/>
            </a:pPr>
            <a:r>
              <a:rPr sz="1900" b="1" kern="0" spc="-140" dirty="0">
                <a:ln w="7282" cap="flat" cmpd="sng">
                  <a:solidFill>
                    <a:srgbClr val="AFABAB">
                      <a:alpha val="100000"/>
                    </a:srgbClr>
                  </a:solidFill>
                  <a:prstDash val="solid"/>
                  <a:bevel/>
                </a:ln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</a:t>
            </a:r>
            <a:endParaRPr lang="Microsoft YaHei" altLang="Microsoft YaHei" sz="1900" dirty="0"/>
          </a:p>
        </p:txBody>
      </p:sp>
      <p:sp>
        <p:nvSpPr>
          <p:cNvPr id="538" name="textbox 538"/>
          <p:cNvSpPr/>
          <p:nvPr/>
        </p:nvSpPr>
        <p:spPr>
          <a:xfrm>
            <a:off x="4294022" y="3811549"/>
            <a:ext cx="146050" cy="1612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23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9000"/>
              </a:lnSpc>
              <a:tabLst/>
            </a:pPr>
            <a:r>
              <a:rPr sz="1000" b="1" kern="0" spc="-7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endParaRPr lang="Microsoft YaHei" altLang="Microsoft YaHei" sz="1000" dirty="0"/>
          </a:p>
        </p:txBody>
      </p:sp>
      <p:sp>
        <p:nvSpPr>
          <p:cNvPr id="540" name="textbox 540"/>
          <p:cNvSpPr/>
          <p:nvPr/>
        </p:nvSpPr>
        <p:spPr>
          <a:xfrm>
            <a:off x="4266332" y="2997958"/>
            <a:ext cx="271779" cy="2876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22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b="1" kern="0" spc="-1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</a:t>
            </a:r>
            <a:endParaRPr lang="Microsoft YaHei" altLang="Microsoft YaHei" sz="2000" dirty="0"/>
          </a:p>
        </p:txBody>
      </p:sp>
      <p:sp>
        <p:nvSpPr>
          <p:cNvPr id="542" name="textbox 542"/>
          <p:cNvSpPr/>
          <p:nvPr/>
        </p:nvSpPr>
        <p:spPr>
          <a:xfrm>
            <a:off x="8778799" y="2928696"/>
            <a:ext cx="2153920" cy="15881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41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/>
            </a:pPr>
            <a:r>
              <a:rPr sz="2300" b="1" kern="0" spc="8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材质的比较</a:t>
            </a:r>
            <a:endParaRPr lang="Microsoft YaHei" altLang="Microsoft YaHei" sz="2300" dirty="0"/>
          </a:p>
          <a:p>
            <a:pPr algn="l" rtl="0" eaLnBrk="0">
              <a:lnSpc>
                <a:spcPct val="142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82000"/>
              </a:lnSpc>
              <a:spcBef>
                <a:spcPts val="695"/>
              </a:spcBef>
              <a:tabLst/>
            </a:pPr>
            <a:r>
              <a:rPr sz="2300" b="1" kern="0" spc="9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创作技法的比较</a:t>
            </a:r>
            <a:endParaRPr lang="Microsoft YaHei" altLang="Microsoft YaHei" sz="2300" dirty="0"/>
          </a:p>
          <a:p>
            <a:pPr marL="12700" algn="l" rtl="0" eaLnBrk="0">
              <a:lnSpc>
                <a:spcPts val="5157"/>
              </a:lnSpc>
              <a:tabLst/>
            </a:pPr>
            <a:r>
              <a:rPr sz="2300" b="1" kern="0" spc="9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创作目的比较</a:t>
            </a:r>
            <a:endParaRPr lang="Microsoft YaHei" altLang="Microsoft YaHei" sz="2300" dirty="0"/>
          </a:p>
        </p:txBody>
      </p:sp>
      <p:sp>
        <p:nvSpPr>
          <p:cNvPr id="544" name="textbox 544"/>
          <p:cNvSpPr/>
          <p:nvPr/>
        </p:nvSpPr>
        <p:spPr>
          <a:xfrm>
            <a:off x="3042920" y="3093701"/>
            <a:ext cx="1228725" cy="13531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175"/>
              </a:lnSpc>
              <a:tabLst/>
            </a:pPr>
            <a:endParaRPr lang="Arial" altLang="Arial" sz="100" dirty="0"/>
          </a:p>
          <a:p>
            <a:pPr marL="728344" algn="l" rtl="0" eaLnBrk="0">
              <a:lnSpc>
                <a:spcPct val="96000"/>
              </a:lnSpc>
              <a:tabLst/>
            </a:pPr>
            <a:r>
              <a:rPr sz="1000" b="1" kern="0" spc="45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1000" b="1" kern="0" spc="5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000" b="1" kern="0" spc="45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endParaRPr lang="Microsoft YaHei" altLang="Microsoft YaHei" sz="1000" dirty="0"/>
          </a:p>
          <a:p>
            <a:pPr marL="12700" algn="l" rtl="0" eaLnBrk="0">
              <a:lnSpc>
                <a:spcPts val="4810"/>
              </a:lnSpc>
              <a:spcBef>
                <a:spcPts val="1926"/>
              </a:spcBef>
              <a:tabLst/>
            </a:pPr>
            <a:r>
              <a:rPr sz="7000" kern="0" spc="610" dirty="0">
                <a:solidFill>
                  <a:srgbClr val="B62A3F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7000" kern="0" spc="600" dirty="0">
                <a:solidFill>
                  <a:srgbClr val="B62A3F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5500" b="1" kern="0" spc="610" baseline="-2934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endParaRPr lang="Microsoft YaHei" altLang="Microsoft YaHei" sz="5500" baseline="-2934" dirty="0"/>
          </a:p>
          <a:p>
            <a:pPr algn="l" rtl="0" eaLnBrk="0">
              <a:lnSpc>
                <a:spcPct val="109000"/>
              </a:lnSpc>
              <a:tabLst/>
            </a:pPr>
            <a:endParaRPr lang="Arial" altLang="Arial" sz="700" dirty="0"/>
          </a:p>
          <a:p>
            <a:pPr algn="r" rtl="0" eaLnBrk="0">
              <a:lnSpc>
                <a:spcPts val="1640"/>
              </a:lnSpc>
              <a:spcBef>
                <a:spcPts val="7"/>
              </a:spcBef>
              <a:tabLst/>
            </a:pPr>
            <a:r>
              <a:rPr sz="1300" b="1" kern="0" spc="-60" dirty="0">
                <a:ln w="7282" cap="flat" cmpd="sng">
                  <a:solidFill>
                    <a:srgbClr val="AFABAB">
                      <a:alpha val="100000"/>
                    </a:srgbClr>
                  </a:solidFill>
                  <a:prstDash val="solid"/>
                  <a:bevel/>
                </a:ln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</a:t>
            </a:r>
            <a:r>
              <a:rPr sz="1300" b="1" kern="0" spc="-80" dirty="0"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300" b="1" kern="0" spc="-60" dirty="0">
                <a:ln w="7282" cap="flat" cmpd="sng">
                  <a:solidFill>
                    <a:srgbClr val="AFABAB">
                      <a:alpha val="100000"/>
                    </a:srgbClr>
                  </a:solidFill>
                  <a:prstDash val="solid"/>
                  <a:bevel/>
                </a:ln>
                <a:solidFill>
                  <a:srgbClr val="AFABA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endParaRPr lang="Microsoft YaHei" altLang="Microsoft YaHei" sz="13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textbox 546"/>
          <p:cNvSpPr/>
          <p:nvPr/>
        </p:nvSpPr>
        <p:spPr>
          <a:xfrm>
            <a:off x="4179067" y="3879793"/>
            <a:ext cx="7585075" cy="9690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768"/>
              </a:lnSpc>
              <a:tabLst/>
            </a:pPr>
            <a:endParaRPr lang="Arial" altLang="Arial" sz="100" dirty="0"/>
          </a:p>
          <a:p>
            <a:pPr marL="12700" indent="635" algn="l" rtl="0" eaLnBrk="0">
              <a:lnSpc>
                <a:spcPct val="103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指通过多种材料制作印刷版，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使用油性材料印刷图像印刷品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。欧洲早期木版画的印刷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版板材一般取自梨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、胡桃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、樱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、苹果等树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木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。纸张为当时德国南部生产的质地松软粗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糙的纸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。18世纪中叶，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欧洲木口木刻发展成熟，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材料采用木口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木版和优质合金雕刀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印刷版通常由民间匠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人刻版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548" name="textbox 548"/>
          <p:cNvSpPr/>
          <p:nvPr/>
        </p:nvSpPr>
        <p:spPr>
          <a:xfrm>
            <a:off x="4116202" y="2072381"/>
            <a:ext cx="7698740" cy="7385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125"/>
              </a:lnSpc>
              <a:tabLst/>
            </a:pPr>
            <a:endParaRPr lang="Arial" altLang="Arial" sz="100" dirty="0"/>
          </a:p>
          <a:p>
            <a:pPr marL="12700" indent="635" algn="l" rtl="0" eaLnBrk="0">
              <a:lnSpc>
                <a:spcPct val="104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指水印木刻雕版版画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通过拳刀等传统木刻工具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，在梨木等硬木上刻制图像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、文字等，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通过水性材料印刷，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产出插图，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造像等；</a:t>
            </a:r>
            <a:r>
              <a:rPr sz="15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印刷版通常由作坊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的雕版匠人刻制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。中国现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代版画创作材料多元，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油性材料和水性材料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都有使用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550" name="textbox 550"/>
          <p:cNvSpPr/>
          <p:nvPr/>
        </p:nvSpPr>
        <p:spPr>
          <a:xfrm>
            <a:off x="1652016" y="585216"/>
            <a:ext cx="2161539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  <a:tabLst/>
            </a:pPr>
            <a:endParaRPr lang="Arial" altLang="Arial" sz="400" dirty="0"/>
          </a:p>
          <a:p>
            <a:pPr marL="100330" algn="l" rtl="0" eaLnBrk="0">
              <a:lnSpc>
                <a:spcPct val="93000"/>
              </a:lnSpc>
              <a:spcBef>
                <a:spcPts val="3"/>
              </a:spcBef>
              <a:tabLst/>
            </a:pPr>
            <a:r>
              <a:rPr sz="1700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材质的比较</a:t>
            </a:r>
            <a:endParaRPr lang="Microsoft YaHei" altLang="Microsoft YaHei" sz="1700" dirty="0"/>
          </a:p>
        </p:txBody>
      </p:sp>
      <p:pic>
        <p:nvPicPr>
          <p:cNvPr id="552" name="picture 5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790825" y="2207259"/>
            <a:ext cx="1238885" cy="239395"/>
          </a:xfrm>
          <a:prstGeom prst="rect">
            <a:avLst/>
          </a:prstGeom>
        </p:spPr>
      </p:pic>
      <p:pic>
        <p:nvPicPr>
          <p:cNvPr id="554" name="picture 5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792095" y="4138929"/>
            <a:ext cx="1238884" cy="239395"/>
          </a:xfrm>
          <a:prstGeom prst="rect">
            <a:avLst/>
          </a:prstGeom>
        </p:spPr>
      </p:pic>
      <p:sp>
        <p:nvSpPr>
          <p:cNvPr id="556" name="textbox 556"/>
          <p:cNvSpPr/>
          <p:nvPr/>
        </p:nvSpPr>
        <p:spPr>
          <a:xfrm>
            <a:off x="1239303" y="4010645"/>
            <a:ext cx="1029335" cy="2914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67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kern="0" spc="-30" dirty="0">
                <a:ln w="728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西方版画</a:t>
            </a:r>
            <a:endParaRPr lang="Microsoft YaHei" altLang="Microsoft YaHei" sz="2000" dirty="0"/>
          </a:p>
        </p:txBody>
      </p:sp>
      <p:sp>
        <p:nvSpPr>
          <p:cNvPr id="558" name="textbox 558"/>
          <p:cNvSpPr/>
          <p:nvPr/>
        </p:nvSpPr>
        <p:spPr>
          <a:xfrm>
            <a:off x="1253053" y="2168136"/>
            <a:ext cx="1015364" cy="2889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92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60" dirty="0">
                <a:ln w="728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</a:t>
            </a:r>
            <a:endParaRPr lang="Microsoft YaHei" altLang="Microsoft YaHei" sz="2000" dirty="0"/>
          </a:p>
        </p:txBody>
      </p:sp>
      <p:pic>
        <p:nvPicPr>
          <p:cNvPr id="560" name="picture 5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18403" y="2668438"/>
            <a:ext cx="1448901" cy="158581"/>
          </a:xfrm>
          <a:prstGeom prst="rect">
            <a:avLst/>
          </a:prstGeom>
        </p:spPr>
      </p:pic>
      <p:pic>
        <p:nvPicPr>
          <p:cNvPr id="562" name="picture 5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18403" y="4513748"/>
            <a:ext cx="1448901" cy="158581"/>
          </a:xfrm>
          <a:prstGeom prst="rect">
            <a:avLst/>
          </a:prstGeom>
        </p:spPr>
      </p:pic>
      <p:sp>
        <p:nvSpPr>
          <p:cNvPr id="564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66" name="picture 5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87923" y="3649979"/>
            <a:ext cx="1479381" cy="128101"/>
          </a:xfrm>
          <a:prstGeom prst="rect">
            <a:avLst/>
          </a:prstGeom>
        </p:spPr>
      </p:pic>
      <p:pic>
        <p:nvPicPr>
          <p:cNvPr id="568" name="picture 5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87923" y="1804670"/>
            <a:ext cx="1479381" cy="128101"/>
          </a:xfrm>
          <a:prstGeom prst="rect">
            <a:avLst/>
          </a:prstGeom>
        </p:spPr>
      </p:pic>
      <p:pic>
        <p:nvPicPr>
          <p:cNvPr id="570" name="picture 57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99489" y="1804670"/>
            <a:ext cx="69046" cy="1022350"/>
          </a:xfrm>
          <a:prstGeom prst="rect">
            <a:avLst/>
          </a:prstGeom>
        </p:spPr>
      </p:pic>
      <p:pic>
        <p:nvPicPr>
          <p:cNvPr id="572" name="picture 57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999489" y="3649979"/>
            <a:ext cx="69046" cy="1022350"/>
          </a:xfrm>
          <a:prstGeom prst="rect">
            <a:avLst/>
          </a:prstGeom>
        </p:spPr>
      </p:pic>
      <p:pic>
        <p:nvPicPr>
          <p:cNvPr id="574" name="picture 5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2506513" y="1982638"/>
            <a:ext cx="60791" cy="635932"/>
          </a:xfrm>
          <a:prstGeom prst="rect">
            <a:avLst/>
          </a:prstGeom>
        </p:spPr>
      </p:pic>
      <p:pic>
        <p:nvPicPr>
          <p:cNvPr id="576" name="picture 57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506513" y="3827948"/>
            <a:ext cx="60791" cy="635932"/>
          </a:xfrm>
          <a:prstGeom prst="rect">
            <a:avLst/>
          </a:prstGeom>
        </p:spPr>
      </p:pic>
      <p:sp>
        <p:nvSpPr>
          <p:cNvPr id="578" name="textbox 578"/>
          <p:cNvSpPr/>
          <p:nvPr/>
        </p:nvSpPr>
        <p:spPr>
          <a:xfrm>
            <a:off x="1064707" y="699834"/>
            <a:ext cx="158114" cy="2705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85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1900" kern="0" spc="-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endParaRPr lang="Microsoft YaHei" altLang="Microsoft YaHei" sz="19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0" name="picture 5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90600" y="2630423"/>
            <a:ext cx="5073395" cy="3336035"/>
          </a:xfrm>
          <a:prstGeom prst="rect">
            <a:avLst/>
          </a:prstGeom>
        </p:spPr>
      </p:pic>
      <p:pic>
        <p:nvPicPr>
          <p:cNvPr id="582" name="picture 5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89191" y="2817876"/>
            <a:ext cx="5590032" cy="2961132"/>
          </a:xfrm>
          <a:prstGeom prst="rect">
            <a:avLst/>
          </a:prstGeom>
        </p:spPr>
      </p:pic>
      <p:sp>
        <p:nvSpPr>
          <p:cNvPr id="584" name="textbox 584"/>
          <p:cNvSpPr/>
          <p:nvPr/>
        </p:nvSpPr>
        <p:spPr>
          <a:xfrm>
            <a:off x="4118430" y="1443731"/>
            <a:ext cx="7696200" cy="4946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1417"/>
              </a:lnSpc>
              <a:tabLst/>
            </a:pPr>
            <a:endParaRPr lang="Arial" altLang="Arial" sz="100" dirty="0"/>
          </a:p>
          <a:p>
            <a:pPr marL="12700" indent="13970" algn="l" rtl="0" eaLnBrk="0">
              <a:lnSpc>
                <a:spcPct val="103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中国传统雕版版画印刷是摹写艺术，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首先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将创作作品利用摹写艺术处理完成图像转换，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再经过雕刻技术印刷技术生成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，是摹写艺术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、雕刻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、印刷技术的综合表现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586" name="textbox 586"/>
          <p:cNvSpPr/>
          <p:nvPr/>
        </p:nvSpPr>
        <p:spPr>
          <a:xfrm>
            <a:off x="7001891" y="6148206"/>
            <a:ext cx="410654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《温泉铭》／唐拓孤本／藏于法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国巴黎图书馆</a:t>
            </a:r>
            <a:endParaRPr lang="Microsoft YaHei" altLang="Microsoft YaHei" sz="1500" dirty="0"/>
          </a:p>
        </p:txBody>
      </p:sp>
      <p:sp>
        <p:nvSpPr>
          <p:cNvPr id="588" name="textbox 588"/>
          <p:cNvSpPr/>
          <p:nvPr/>
        </p:nvSpPr>
        <p:spPr>
          <a:xfrm>
            <a:off x="1652016" y="585216"/>
            <a:ext cx="2161539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lang="Arial" altLang="Arial" sz="400" dirty="0"/>
          </a:p>
          <a:p>
            <a:pPr marL="9588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创作技法的比较</a:t>
            </a:r>
            <a:endParaRPr lang="Microsoft YaHei" altLang="Microsoft YaHei" sz="1700" dirty="0"/>
          </a:p>
        </p:txBody>
      </p:sp>
      <p:sp>
        <p:nvSpPr>
          <p:cNvPr id="590" name="textbox 590"/>
          <p:cNvSpPr/>
          <p:nvPr/>
        </p:nvSpPr>
        <p:spPr>
          <a:xfrm>
            <a:off x="1239028" y="6148206"/>
            <a:ext cx="3061970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画像石拓片／河南南阳／原画拓片</a:t>
            </a:r>
            <a:endParaRPr lang="Microsoft YaHei" altLang="Microsoft YaHei" sz="1500" dirty="0"/>
          </a:p>
        </p:txBody>
      </p:sp>
      <p:pic>
        <p:nvPicPr>
          <p:cNvPr id="592" name="picture 5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790825" y="1578609"/>
            <a:ext cx="1238885" cy="239395"/>
          </a:xfrm>
          <a:prstGeom prst="rect">
            <a:avLst/>
          </a:prstGeom>
        </p:spPr>
      </p:pic>
      <p:sp>
        <p:nvSpPr>
          <p:cNvPr id="594" name="textbox 594"/>
          <p:cNvSpPr/>
          <p:nvPr/>
        </p:nvSpPr>
        <p:spPr>
          <a:xfrm>
            <a:off x="1253053" y="1539486"/>
            <a:ext cx="1015364" cy="2889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92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60" dirty="0">
                <a:ln w="728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</a:t>
            </a:r>
            <a:endParaRPr lang="Microsoft YaHei" altLang="Microsoft YaHei" sz="2000" dirty="0"/>
          </a:p>
        </p:txBody>
      </p:sp>
      <p:sp>
        <p:nvSpPr>
          <p:cNvPr id="596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98" name="picture 5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51093" y="1176020"/>
            <a:ext cx="1479381" cy="128101"/>
          </a:xfrm>
          <a:prstGeom prst="rect">
            <a:avLst/>
          </a:prstGeom>
        </p:spPr>
      </p:pic>
      <p:pic>
        <p:nvPicPr>
          <p:cNvPr id="600" name="picture 60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81573" y="2137578"/>
            <a:ext cx="1448901" cy="60791"/>
          </a:xfrm>
          <a:prstGeom prst="rect">
            <a:avLst/>
          </a:prstGeom>
        </p:spPr>
      </p:pic>
      <p:pic>
        <p:nvPicPr>
          <p:cNvPr id="602" name="picture 6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962660" y="1176020"/>
            <a:ext cx="69046" cy="1022350"/>
          </a:xfrm>
          <a:prstGeom prst="rect">
            <a:avLst/>
          </a:prstGeom>
        </p:spPr>
      </p:pic>
      <p:pic>
        <p:nvPicPr>
          <p:cNvPr id="604" name="picture 60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469683" y="1353988"/>
            <a:ext cx="60791" cy="750232"/>
          </a:xfrm>
          <a:prstGeom prst="rect">
            <a:avLst/>
          </a:prstGeom>
        </p:spPr>
      </p:pic>
      <p:sp>
        <p:nvSpPr>
          <p:cNvPr id="606" name="textbox 606"/>
          <p:cNvSpPr/>
          <p:nvPr/>
        </p:nvSpPr>
        <p:spPr>
          <a:xfrm>
            <a:off x="1054521" y="696779"/>
            <a:ext cx="168275" cy="2768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90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2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30"/>
          <p:cNvSpPr/>
          <p:nvPr/>
        </p:nvSpPr>
        <p:spPr>
          <a:xfrm>
            <a:off x="2566669" y="1825116"/>
            <a:ext cx="7247255" cy="3461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337184" algn="l" rtl="0" eaLnBrk="0">
              <a:lnSpc>
                <a:spcPts val="4505"/>
              </a:lnSpc>
              <a:tabLst/>
            </a:pPr>
            <a:r>
              <a:rPr sz="5900" b="1" kern="0" spc="2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FUNDAMENTALS</a:t>
            </a:r>
            <a:endParaRPr lang="Arial" altLang="Arial" sz="5900" dirty="0"/>
          </a:p>
          <a:p>
            <a:pPr marL="12700" algn="l" rtl="0" eaLnBrk="0">
              <a:lnSpc>
                <a:spcPts val="7194"/>
              </a:lnSpc>
              <a:tabLst/>
            </a:pPr>
            <a:r>
              <a:rPr sz="5900" b="1" kern="0" spc="25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OF  PRINTMAKI</a:t>
            </a:r>
            <a:r>
              <a:rPr sz="5900" b="1" kern="0" spc="24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NG</a:t>
            </a:r>
            <a:endParaRPr lang="Arial" altLang="Arial" sz="5900" dirty="0"/>
          </a:p>
          <a:p>
            <a:pPr algn="l" rtl="0" eaLnBrk="0">
              <a:lnSpc>
                <a:spcPct val="12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3000"/>
              </a:lnSpc>
              <a:tabLst/>
            </a:pPr>
            <a:endParaRPr lang="Arial" altLang="Arial" sz="1000" dirty="0"/>
          </a:p>
          <a:p>
            <a:pPr marL="493394" algn="l" rtl="0" eaLnBrk="0">
              <a:lnSpc>
                <a:spcPts val="3163"/>
              </a:lnSpc>
              <a:spcBef>
                <a:spcPts val="725"/>
              </a:spcBef>
              <a:tabLst/>
            </a:pPr>
            <a:r>
              <a:rPr sz="2400" kern="0" spc="6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Chapter</a:t>
            </a:r>
            <a:r>
              <a:rPr sz="2400" kern="0" spc="3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6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r>
              <a:rPr sz="2400" kern="0" spc="6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400" kern="0" spc="6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</a:t>
            </a:r>
            <a:r>
              <a:rPr sz="2400" kern="0" spc="5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ncepts</a:t>
            </a:r>
            <a:r>
              <a:rPr sz="2400" kern="0" spc="23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5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and</a:t>
            </a:r>
            <a:r>
              <a:rPr sz="2400" kern="0" spc="33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5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Fundamentals</a:t>
            </a:r>
            <a:endParaRPr lang="Microsoft YaHei" altLang="Microsoft YaHei" sz="2400" dirty="0"/>
          </a:p>
          <a:p>
            <a:pPr marL="2223770" algn="l" rtl="0" eaLnBrk="0">
              <a:lnSpc>
                <a:spcPts val="3245"/>
              </a:lnSpc>
              <a:tabLst/>
            </a:pPr>
            <a:r>
              <a:rPr sz="2400" kern="0" spc="8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第一章</a:t>
            </a:r>
            <a:r>
              <a:rPr sz="2400" kern="0" spc="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400" kern="0" spc="80" dirty="0">
                <a:ln w="906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概念与基础</a:t>
            </a:r>
            <a:endParaRPr lang="Microsoft YaHei" altLang="Microsoft YaHei" sz="2400" dirty="0"/>
          </a:p>
          <a:p>
            <a:pPr algn="l" rtl="0" eaLnBrk="0">
              <a:lnSpc>
                <a:spcPct val="173000"/>
              </a:lnSpc>
              <a:tabLst/>
            </a:pPr>
            <a:endParaRPr lang="Arial" altLang="Arial" sz="1000" dirty="0"/>
          </a:p>
          <a:p>
            <a:pPr marL="2451100" algn="l" rtl="0" eaLnBrk="0">
              <a:lnSpc>
                <a:spcPct val="88000"/>
              </a:lnSpc>
              <a:spcBef>
                <a:spcPts val="364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Weifang Institute o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f Technology.</a:t>
            </a:r>
            <a:endParaRPr lang="Arial" altLang="Arial" sz="1200" dirty="0"/>
          </a:p>
          <a:p>
            <a:pPr marL="2632710" algn="l" rtl="0" eaLnBrk="0">
              <a:lnSpc>
                <a:spcPct val="87000"/>
              </a:lnSpc>
              <a:spcBef>
                <a:spcPts val="307"/>
              </a:spcBef>
              <a:tabLst/>
            </a:pPr>
            <a:r>
              <a:rPr sz="12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Prepared</a:t>
            </a:r>
            <a:r>
              <a:rPr sz="12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by</a:t>
            </a:r>
            <a:r>
              <a:rPr sz="12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Yang</a:t>
            </a:r>
            <a:r>
              <a:rPr sz="1200" b="1" kern="0" spc="13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Kai</a:t>
            </a:r>
            <a:r>
              <a:rPr sz="12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1200" b="1" kern="0" spc="120" dirty="0">
                <a:solidFill>
                  <a:srgbClr val="FF66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2022.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8" name="picture 6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76527" y="2211323"/>
            <a:ext cx="5640323" cy="4323588"/>
          </a:xfrm>
          <a:prstGeom prst="rect">
            <a:avLst/>
          </a:prstGeom>
        </p:spPr>
      </p:pic>
      <p:sp>
        <p:nvSpPr>
          <p:cNvPr id="610" name="textbox 610"/>
          <p:cNvSpPr/>
          <p:nvPr/>
        </p:nvSpPr>
        <p:spPr>
          <a:xfrm>
            <a:off x="4116809" y="1171518"/>
            <a:ext cx="7736840" cy="9817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797"/>
              </a:lnSpc>
              <a:tabLst/>
            </a:pPr>
            <a:endParaRPr lang="Arial" altLang="Arial" sz="100" dirty="0"/>
          </a:p>
          <a:p>
            <a:pPr marL="13970" indent="8889" algn="l" rtl="0" eaLnBrk="0">
              <a:lnSpc>
                <a:spcPct val="104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欧洲初期木版画的纸张质地松软，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比较粗糙，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印出成品色泽浓淡不匀，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油墨斑点显现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大多为手工制作</a:t>
            </a:r>
            <a:r>
              <a:rPr sz="1500" kern="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。18世纪中叶，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欧洲木刻艺术发展到高峰，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打破了传统直刻的限定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  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英国画家托马斯</a:t>
            </a:r>
            <a:r>
              <a:rPr sz="1500" kern="0" spc="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·</a:t>
            </a:r>
            <a:r>
              <a:rPr sz="1500" kern="0" spc="-2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比维克将木口木刻发展成熟，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材料采用木口木版和优质合金雕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刀，</a:t>
            </a:r>
            <a:endParaRPr lang="Microsoft YaHei" altLang="Microsoft YaHei" sz="1500" dirty="0"/>
          </a:p>
          <a:p>
            <a:pPr marL="12700" algn="l" rtl="0" eaLnBrk="0">
              <a:lnSpc>
                <a:spcPct val="99000"/>
              </a:lnSpc>
              <a:spcBef>
                <a:spcPts val="138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雕刻法是阴刻雕版法，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把阳刻与阴刻的白纹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综合应用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612" name="textbox 612"/>
          <p:cNvSpPr/>
          <p:nvPr/>
        </p:nvSpPr>
        <p:spPr>
          <a:xfrm>
            <a:off x="6862592" y="5922781"/>
            <a:ext cx="3812540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The</a:t>
            </a:r>
            <a:r>
              <a:rPr sz="1500" kern="0" spc="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Magpie</a:t>
            </a:r>
            <a:r>
              <a:rPr sz="1500" kern="0" spc="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／托马斯</a:t>
            </a:r>
            <a:r>
              <a:rPr sz="1500" kern="0" spc="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·</a:t>
            </a:r>
            <a:r>
              <a:rPr sz="1500" kern="0" spc="-2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比维克／木口木刻</a:t>
            </a:r>
            <a:endParaRPr lang="Microsoft YaHei" altLang="Microsoft YaHei" sz="1500" dirty="0"/>
          </a:p>
        </p:txBody>
      </p:sp>
      <p:sp>
        <p:nvSpPr>
          <p:cNvPr id="614" name="textbox 614"/>
          <p:cNvSpPr/>
          <p:nvPr/>
        </p:nvSpPr>
        <p:spPr>
          <a:xfrm>
            <a:off x="1652016" y="585216"/>
            <a:ext cx="2161539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lang="Arial" altLang="Arial" sz="400" dirty="0"/>
          </a:p>
          <a:p>
            <a:pPr marL="9588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创作技法的比较</a:t>
            </a:r>
            <a:endParaRPr lang="Microsoft YaHei" altLang="Microsoft YaHei" sz="1700" dirty="0"/>
          </a:p>
        </p:txBody>
      </p:sp>
      <p:pic>
        <p:nvPicPr>
          <p:cNvPr id="616" name="picture 6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790825" y="1578609"/>
            <a:ext cx="1238885" cy="239395"/>
          </a:xfrm>
          <a:prstGeom prst="rect">
            <a:avLst/>
          </a:prstGeom>
        </p:spPr>
      </p:pic>
      <p:sp>
        <p:nvSpPr>
          <p:cNvPr id="618" name="textbox 618"/>
          <p:cNvSpPr/>
          <p:nvPr/>
        </p:nvSpPr>
        <p:spPr>
          <a:xfrm>
            <a:off x="1239303" y="1536685"/>
            <a:ext cx="1029335" cy="2914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67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kern="0" spc="-30" dirty="0">
                <a:ln w="728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西方版画</a:t>
            </a:r>
            <a:endParaRPr lang="Microsoft YaHei" altLang="Microsoft YaHei" sz="2000" dirty="0"/>
          </a:p>
        </p:txBody>
      </p:sp>
      <p:sp>
        <p:nvSpPr>
          <p:cNvPr id="620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22" name="picture 6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051093" y="1176020"/>
            <a:ext cx="1479381" cy="128101"/>
          </a:xfrm>
          <a:prstGeom prst="rect">
            <a:avLst/>
          </a:prstGeom>
        </p:spPr>
      </p:pic>
      <p:pic>
        <p:nvPicPr>
          <p:cNvPr id="624" name="picture 6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81573" y="2137578"/>
            <a:ext cx="1448901" cy="60791"/>
          </a:xfrm>
          <a:prstGeom prst="rect">
            <a:avLst/>
          </a:prstGeom>
        </p:spPr>
      </p:pic>
      <p:pic>
        <p:nvPicPr>
          <p:cNvPr id="626" name="picture 6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62660" y="1176020"/>
            <a:ext cx="69046" cy="1022350"/>
          </a:xfrm>
          <a:prstGeom prst="rect">
            <a:avLst/>
          </a:prstGeom>
        </p:spPr>
      </p:pic>
      <p:pic>
        <p:nvPicPr>
          <p:cNvPr id="628" name="picture 6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469683" y="1353988"/>
            <a:ext cx="60791" cy="750232"/>
          </a:xfrm>
          <a:prstGeom prst="rect">
            <a:avLst/>
          </a:prstGeom>
        </p:spPr>
      </p:pic>
      <p:sp>
        <p:nvSpPr>
          <p:cNvPr id="630" name="textbox 630"/>
          <p:cNvSpPr/>
          <p:nvPr/>
        </p:nvSpPr>
        <p:spPr>
          <a:xfrm>
            <a:off x="1054521" y="696779"/>
            <a:ext cx="168275" cy="2768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90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2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picture 6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892807" y="2394204"/>
            <a:ext cx="4024883" cy="3933444"/>
          </a:xfrm>
          <a:prstGeom prst="rect">
            <a:avLst/>
          </a:prstGeom>
        </p:spPr>
      </p:pic>
      <p:pic>
        <p:nvPicPr>
          <p:cNvPr id="634" name="picture 6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07707" y="2394204"/>
            <a:ext cx="3694175" cy="3930395"/>
          </a:xfrm>
          <a:prstGeom prst="rect">
            <a:avLst/>
          </a:prstGeom>
        </p:spPr>
      </p:pic>
      <p:sp>
        <p:nvSpPr>
          <p:cNvPr id="636" name="textbox 636"/>
          <p:cNvSpPr/>
          <p:nvPr/>
        </p:nvSpPr>
        <p:spPr>
          <a:xfrm>
            <a:off x="4117012" y="1087496"/>
            <a:ext cx="7536180" cy="12122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797"/>
              </a:lnSpc>
              <a:tabLst/>
            </a:pPr>
            <a:endParaRPr lang="Arial" altLang="Arial" sz="100" dirty="0"/>
          </a:p>
          <a:p>
            <a:pPr marL="12700" indent="13334" algn="l" rtl="0" eaLnBrk="0">
              <a:lnSpc>
                <a:spcPct val="100000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、古代中国版画制作者主要是以匠人身份存在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，依附于中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国传统文化，</a:t>
            </a:r>
            <a:r>
              <a:rPr sz="1500" kern="0" spc="-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比如利用木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刻版画复制中国画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marL="17145" indent="635" algn="l" rtl="0" eaLnBrk="0">
              <a:lnSpc>
                <a:spcPct val="102000"/>
              </a:lnSpc>
              <a:spcBef>
                <a:spcPts val="246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、新兴木刻运动用艺术创作来表达自己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的主张，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宣扬自己的思想，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为了精神和理想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而战斗，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木刻青年们的作品艺术价值对后来版画艺术创作影响深远，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反映了欧洲版画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引入中国的成功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。木刻运动主要是“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取法于欧洲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”。</a:t>
            </a:r>
            <a:endParaRPr lang="Microsoft YaHei" altLang="Microsoft YaHei" sz="1500" dirty="0"/>
          </a:p>
        </p:txBody>
      </p:sp>
      <p:sp>
        <p:nvSpPr>
          <p:cNvPr id="638" name="textbox 638"/>
          <p:cNvSpPr/>
          <p:nvPr/>
        </p:nvSpPr>
        <p:spPr>
          <a:xfrm>
            <a:off x="1652016" y="585216"/>
            <a:ext cx="2161539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  <a:tabLst/>
            </a:pPr>
            <a:endParaRPr lang="Arial" altLang="Arial" sz="400" dirty="0"/>
          </a:p>
          <a:p>
            <a:pPr marL="95885" algn="l" rtl="0" eaLnBrk="0">
              <a:lnSpc>
                <a:spcPct val="94000"/>
              </a:lnSpc>
              <a:spcBef>
                <a:spcPts val="4"/>
              </a:spcBef>
              <a:tabLst/>
            </a:pP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创作目的的比较</a:t>
            </a:r>
            <a:endParaRPr lang="Microsoft YaHei" altLang="Microsoft YaHei" sz="1700" dirty="0"/>
          </a:p>
        </p:txBody>
      </p:sp>
      <p:sp>
        <p:nvSpPr>
          <p:cNvPr id="640" name="textbox 640"/>
          <p:cNvSpPr/>
          <p:nvPr/>
        </p:nvSpPr>
        <p:spPr>
          <a:xfrm>
            <a:off x="7068566" y="6362836"/>
            <a:ext cx="268414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《自画像》／珂勒惠支／石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</a:t>
            </a:r>
            <a:endParaRPr lang="Microsoft YaHei" altLang="Microsoft YaHei" sz="1500" dirty="0"/>
          </a:p>
        </p:txBody>
      </p:sp>
      <p:sp>
        <p:nvSpPr>
          <p:cNvPr id="642" name="textbox 642"/>
          <p:cNvSpPr/>
          <p:nvPr/>
        </p:nvSpPr>
        <p:spPr>
          <a:xfrm>
            <a:off x="2472436" y="6334261"/>
            <a:ext cx="268414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《自画像》／珂勒惠支／木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</a:t>
            </a:r>
            <a:endParaRPr lang="Microsoft YaHei" altLang="Microsoft YaHei" sz="1500" dirty="0"/>
          </a:p>
        </p:txBody>
      </p:sp>
      <p:pic>
        <p:nvPicPr>
          <p:cNvPr id="644" name="picture 6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790825" y="1578609"/>
            <a:ext cx="1238885" cy="239395"/>
          </a:xfrm>
          <a:prstGeom prst="rect">
            <a:avLst/>
          </a:prstGeom>
        </p:spPr>
      </p:pic>
      <p:sp>
        <p:nvSpPr>
          <p:cNvPr id="646" name="textbox 646"/>
          <p:cNvSpPr/>
          <p:nvPr/>
        </p:nvSpPr>
        <p:spPr>
          <a:xfrm>
            <a:off x="1253053" y="1539486"/>
            <a:ext cx="1015364" cy="2889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92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60" dirty="0">
                <a:ln w="728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中国版画</a:t>
            </a:r>
            <a:endParaRPr lang="Microsoft YaHei" altLang="Microsoft YaHei" sz="2000" dirty="0"/>
          </a:p>
        </p:txBody>
      </p:sp>
      <p:sp>
        <p:nvSpPr>
          <p:cNvPr id="648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50" name="picture 6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51093" y="1176020"/>
            <a:ext cx="1479381" cy="128101"/>
          </a:xfrm>
          <a:prstGeom prst="rect">
            <a:avLst/>
          </a:prstGeom>
        </p:spPr>
      </p:pic>
      <p:pic>
        <p:nvPicPr>
          <p:cNvPr id="652" name="picture 6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1778460" y="481336"/>
            <a:ext cx="345138" cy="311143"/>
          </a:xfrm>
          <a:prstGeom prst="rect">
            <a:avLst/>
          </a:prstGeom>
        </p:spPr>
      </p:pic>
      <p:pic>
        <p:nvPicPr>
          <p:cNvPr id="654" name="picture 6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81573" y="2137578"/>
            <a:ext cx="1448901" cy="60791"/>
          </a:xfrm>
          <a:prstGeom prst="rect">
            <a:avLst/>
          </a:prstGeom>
        </p:spPr>
      </p:pic>
      <p:pic>
        <p:nvPicPr>
          <p:cNvPr id="656" name="picture 65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962660" y="1176020"/>
            <a:ext cx="69046" cy="1022350"/>
          </a:xfrm>
          <a:prstGeom prst="rect">
            <a:avLst/>
          </a:prstGeom>
        </p:spPr>
      </p:pic>
      <p:pic>
        <p:nvPicPr>
          <p:cNvPr id="658" name="picture 6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2469683" y="1353988"/>
            <a:ext cx="60791" cy="750232"/>
          </a:xfrm>
          <a:prstGeom prst="rect">
            <a:avLst/>
          </a:prstGeom>
        </p:spPr>
      </p:pic>
      <p:sp>
        <p:nvSpPr>
          <p:cNvPr id="660" name="textbox 660"/>
          <p:cNvSpPr/>
          <p:nvPr/>
        </p:nvSpPr>
        <p:spPr>
          <a:xfrm>
            <a:off x="1052229" y="696779"/>
            <a:ext cx="170814" cy="2781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81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3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2" name="picture 6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087367" y="1246632"/>
            <a:ext cx="4015740" cy="4745735"/>
          </a:xfrm>
          <a:prstGeom prst="rect">
            <a:avLst/>
          </a:prstGeom>
        </p:spPr>
      </p:pic>
      <p:pic>
        <p:nvPicPr>
          <p:cNvPr id="664" name="picture 6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246364" y="1264920"/>
            <a:ext cx="3433571" cy="4709159"/>
          </a:xfrm>
          <a:prstGeom prst="rect">
            <a:avLst/>
          </a:prstGeom>
        </p:spPr>
      </p:pic>
      <p:pic>
        <p:nvPicPr>
          <p:cNvPr id="666" name="picture 6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37972" y="1246632"/>
            <a:ext cx="3275076" cy="4747259"/>
          </a:xfrm>
          <a:prstGeom prst="rect">
            <a:avLst/>
          </a:prstGeom>
        </p:spPr>
      </p:pic>
      <p:sp>
        <p:nvSpPr>
          <p:cNvPr id="668" name="textbox 668"/>
          <p:cNvSpPr/>
          <p:nvPr/>
        </p:nvSpPr>
        <p:spPr>
          <a:xfrm>
            <a:off x="4452365" y="5999616"/>
            <a:ext cx="329374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一个人的激情》／麦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绥莱勒／木版</a:t>
            </a:r>
            <a:endParaRPr lang="Microsoft YaHei" altLang="Microsoft YaHei" sz="1500" dirty="0"/>
          </a:p>
        </p:txBody>
      </p:sp>
      <p:sp>
        <p:nvSpPr>
          <p:cNvPr id="670" name="textbox 670"/>
          <p:cNvSpPr/>
          <p:nvPr/>
        </p:nvSpPr>
        <p:spPr>
          <a:xfrm>
            <a:off x="1652016" y="585216"/>
            <a:ext cx="2161539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  <a:tabLst/>
            </a:pPr>
            <a:endParaRPr lang="Arial" altLang="Arial" sz="400" dirty="0"/>
          </a:p>
          <a:p>
            <a:pPr marL="95885" algn="l" rtl="0" eaLnBrk="0">
              <a:lnSpc>
                <a:spcPct val="94000"/>
              </a:lnSpc>
              <a:spcBef>
                <a:spcPts val="4"/>
              </a:spcBef>
              <a:tabLst/>
            </a:pP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创作目的的比较</a:t>
            </a:r>
            <a:endParaRPr lang="Microsoft YaHei" altLang="Microsoft YaHei" sz="1700" dirty="0"/>
          </a:p>
        </p:txBody>
      </p:sp>
      <p:sp>
        <p:nvSpPr>
          <p:cNvPr id="672" name="textbox 672"/>
          <p:cNvSpPr/>
          <p:nvPr/>
        </p:nvSpPr>
        <p:spPr>
          <a:xfrm>
            <a:off x="8293481" y="6020571"/>
            <a:ext cx="309054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《怒吼吧，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中国！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》／李桦／木版</a:t>
            </a:r>
            <a:endParaRPr lang="Microsoft YaHei" altLang="Microsoft YaHei" sz="1500" dirty="0"/>
          </a:p>
        </p:txBody>
      </p:sp>
      <p:sp>
        <p:nvSpPr>
          <p:cNvPr id="674" name="textbox 674"/>
          <p:cNvSpPr/>
          <p:nvPr/>
        </p:nvSpPr>
        <p:spPr>
          <a:xfrm>
            <a:off x="742695" y="6020571"/>
            <a:ext cx="276288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《街角黑夜》／麦绥莱勒/木版</a:t>
            </a:r>
            <a:endParaRPr lang="Microsoft YaHei" altLang="Microsoft YaHei" sz="1500" dirty="0"/>
          </a:p>
        </p:txBody>
      </p:sp>
      <p:sp>
        <p:nvSpPr>
          <p:cNvPr id="676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78" name="picture 6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796331" y="484659"/>
            <a:ext cx="338491" cy="307819"/>
          </a:xfrm>
          <a:prstGeom prst="rect">
            <a:avLst/>
          </a:prstGeom>
        </p:spPr>
      </p:pic>
      <p:sp>
        <p:nvSpPr>
          <p:cNvPr id="680" name="textbox 680"/>
          <p:cNvSpPr/>
          <p:nvPr/>
        </p:nvSpPr>
        <p:spPr>
          <a:xfrm>
            <a:off x="1052229" y="696779"/>
            <a:ext cx="170814" cy="2781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81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3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2" name="picture 6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78763" y="1472184"/>
            <a:ext cx="7510271" cy="4212335"/>
          </a:xfrm>
          <a:prstGeom prst="rect">
            <a:avLst/>
          </a:prstGeom>
        </p:spPr>
      </p:pic>
      <p:sp>
        <p:nvSpPr>
          <p:cNvPr id="684" name="textbox 684"/>
          <p:cNvSpPr/>
          <p:nvPr/>
        </p:nvSpPr>
        <p:spPr>
          <a:xfrm>
            <a:off x="8373039" y="4005239"/>
            <a:ext cx="3676650" cy="16998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46460"/>
              </a:lnSpc>
              <a:tabLst/>
            </a:pPr>
            <a:endParaRPr lang="Arial" altLang="Arial" sz="100" dirty="0"/>
          </a:p>
          <a:p>
            <a:pPr marL="12700" indent="4444" algn="l" rtl="0" eaLnBrk="0">
              <a:lnSpc>
                <a:spcPct val="105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艺术发展中，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我们要合理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地借鉴西方艺术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思想来解决一些问题，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中国艺术从现代艺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术思潮中吸纳了西方艺术样式，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比如波普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、影像艺术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、装置艺术等，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因此，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我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们在当代艺术创作中，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也可以结合自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己丰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厚的文化底蕴，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融合西方艺术样式，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形成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新的中华文化传播到世界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各地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686" name="textbox 686"/>
          <p:cNvSpPr/>
          <p:nvPr/>
        </p:nvSpPr>
        <p:spPr>
          <a:xfrm>
            <a:off x="937293" y="5897381"/>
            <a:ext cx="698563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“寰宇全图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”展览现场／邱志杰／铜版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制作等技法/尤伦斯当代艺术中心/2019</a:t>
            </a:r>
            <a:endParaRPr lang="Microsoft YaHei" altLang="Microsoft YaHei" sz="1500" dirty="0"/>
          </a:p>
        </p:txBody>
      </p:sp>
      <p:sp>
        <p:nvSpPr>
          <p:cNvPr id="688" name="textbox 688"/>
          <p:cNvSpPr/>
          <p:nvPr/>
        </p:nvSpPr>
        <p:spPr>
          <a:xfrm>
            <a:off x="1652016" y="585216"/>
            <a:ext cx="2161539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  <a:tabLst/>
            </a:pPr>
            <a:endParaRPr lang="Arial" altLang="Arial" sz="400" dirty="0"/>
          </a:p>
          <a:p>
            <a:pPr marL="95885" algn="l" rtl="0" eaLnBrk="0">
              <a:lnSpc>
                <a:spcPct val="94000"/>
              </a:lnSpc>
              <a:spcBef>
                <a:spcPts val="4"/>
              </a:spcBef>
              <a:tabLst/>
            </a:pP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创作目的的比较</a:t>
            </a:r>
            <a:endParaRPr lang="Microsoft YaHei" altLang="Microsoft YaHei" sz="1700" dirty="0"/>
          </a:p>
        </p:txBody>
      </p:sp>
      <p:sp>
        <p:nvSpPr>
          <p:cNvPr id="690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92" name="path"/>
          <p:cNvSpPr/>
          <p:nvPr/>
        </p:nvSpPr>
        <p:spPr>
          <a:xfrm>
            <a:off x="11765280" y="862583"/>
            <a:ext cx="400811" cy="402336"/>
          </a:xfrm>
          <a:custGeom>
            <a:avLst/>
            <a:gdLst/>
            <a:ahLst/>
            <a:cxnLst/>
            <a:rect l="0" t="0" r="0" b="0"/>
            <a:pathLst>
              <a:path w="631" h="633">
                <a:moveTo>
                  <a:pt x="0" y="316"/>
                </a:moveTo>
                <a:lnTo>
                  <a:pt x="314" y="0"/>
                </a:lnTo>
                <a:lnTo>
                  <a:pt x="631" y="316"/>
                </a:lnTo>
                <a:lnTo>
                  <a:pt x="314" y="633"/>
                </a:lnTo>
                <a:lnTo>
                  <a:pt x="0" y="316"/>
                </a:lnTo>
              </a:path>
            </a:pathLst>
          </a:custGeom>
          <a:solidFill>
            <a:srgbClr val="00B0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94" name="textbox 694"/>
          <p:cNvSpPr/>
          <p:nvPr/>
        </p:nvSpPr>
        <p:spPr>
          <a:xfrm>
            <a:off x="1052229" y="696779"/>
            <a:ext cx="170814" cy="2781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81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3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" name="picture 6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174992" y="2365248"/>
            <a:ext cx="4608575" cy="3810000"/>
          </a:xfrm>
          <a:prstGeom prst="rect">
            <a:avLst/>
          </a:prstGeom>
        </p:spPr>
      </p:pic>
      <p:pic>
        <p:nvPicPr>
          <p:cNvPr id="698" name="picture 6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60119" y="2287523"/>
            <a:ext cx="4023359" cy="4023359"/>
          </a:xfrm>
          <a:prstGeom prst="rect">
            <a:avLst/>
          </a:prstGeom>
        </p:spPr>
      </p:pic>
      <p:sp>
        <p:nvSpPr>
          <p:cNvPr id="700" name="textbox 700"/>
          <p:cNvSpPr/>
          <p:nvPr/>
        </p:nvSpPr>
        <p:spPr>
          <a:xfrm>
            <a:off x="4120050" y="1050426"/>
            <a:ext cx="7558405" cy="12503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22859" algn="l" rtl="0" eaLnBrk="0">
              <a:lnSpc>
                <a:spcPts val="2022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、初期（约14世纪）</a:t>
            </a:r>
            <a:r>
              <a:rPr sz="15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的内容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大多是宗教主题，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木刻版画属于复制版画类型，</a:t>
            </a:r>
            <a:endParaRPr lang="Microsoft YaHei" altLang="Microsoft YaHei" sz="1500" dirty="0"/>
          </a:p>
          <a:p>
            <a:pPr marL="12700" indent="2540" algn="l" rtl="0" eaLnBrk="0">
              <a:lnSpc>
                <a:spcPct val="103000"/>
              </a:lnSpc>
              <a:spcBef>
                <a:spcPts val="207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、18世纪中叶，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英国木口木刻发展成熟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。19世纪，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强调个人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、确立自我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的近代合理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主义影响着版画的创作，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法国木口木刻盛极一时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。20世纪初，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自由解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放的观念深入 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人心，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美术表现反映了这一理念，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绘画流派此起彼伏，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不断革新，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纯粹绘画运动促进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了美术样式的成熟</a:t>
            </a:r>
            <a:r>
              <a:rPr sz="1500" kern="0" spc="-1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702" name="textbox 702"/>
          <p:cNvSpPr/>
          <p:nvPr/>
        </p:nvSpPr>
        <p:spPr>
          <a:xfrm>
            <a:off x="407107" y="6357121"/>
            <a:ext cx="11328400" cy="2882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67"/>
              </a:lnSpc>
              <a:tabLst/>
            </a:pP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KNIVES</a:t>
            </a:r>
            <a:r>
              <a:rPr sz="1500" kern="0" spc="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ELECTRIC</a:t>
            </a:r>
            <a:r>
              <a:rPr sz="1500" kern="0" spc="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CHAIRS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AND</a:t>
            </a:r>
            <a:r>
              <a:rPr sz="1500" kern="0" spc="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GUNS</a:t>
            </a:r>
            <a:r>
              <a:rPr sz="1500" kern="0" spc="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/安迪沃霍尔／丝网版画     </a:t>
            </a:r>
            <a:r>
              <a:rPr sz="1500" kern="0" spc="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Campbell</a:t>
            </a:r>
            <a:r>
              <a:rPr sz="1500" kern="0" spc="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'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s</a:t>
            </a:r>
            <a:r>
              <a:rPr sz="1500" kern="0" spc="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Soup</a:t>
            </a:r>
            <a:r>
              <a:rPr sz="1500" kern="0" spc="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Cans</a:t>
            </a:r>
            <a:r>
              <a:rPr sz="1500" kern="0" spc="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／安迪沃霍尔／丝网版画</a:t>
            </a:r>
            <a:endParaRPr lang="Microsoft YaHei" altLang="Microsoft YaHei" sz="1500" dirty="0"/>
          </a:p>
        </p:txBody>
      </p:sp>
      <p:sp>
        <p:nvSpPr>
          <p:cNvPr id="704" name="textbox 704"/>
          <p:cNvSpPr/>
          <p:nvPr/>
        </p:nvSpPr>
        <p:spPr>
          <a:xfrm>
            <a:off x="1652016" y="585216"/>
            <a:ext cx="2161539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  <a:tabLst/>
            </a:pPr>
            <a:endParaRPr lang="Arial" altLang="Arial" sz="400" dirty="0"/>
          </a:p>
          <a:p>
            <a:pPr marL="95885" algn="l" rtl="0" eaLnBrk="0">
              <a:lnSpc>
                <a:spcPct val="94000"/>
              </a:lnSpc>
              <a:spcBef>
                <a:spcPts val="4"/>
              </a:spcBef>
              <a:tabLst/>
            </a:pP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创作目的的比较</a:t>
            </a:r>
            <a:endParaRPr lang="Microsoft YaHei" altLang="Microsoft YaHei" sz="1700" dirty="0"/>
          </a:p>
        </p:txBody>
      </p:sp>
      <p:pic>
        <p:nvPicPr>
          <p:cNvPr id="706" name="picture 7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790825" y="1578609"/>
            <a:ext cx="1238885" cy="239395"/>
          </a:xfrm>
          <a:prstGeom prst="rect">
            <a:avLst/>
          </a:prstGeom>
        </p:spPr>
      </p:pic>
      <p:sp>
        <p:nvSpPr>
          <p:cNvPr id="708" name="textbox 708"/>
          <p:cNvSpPr/>
          <p:nvPr/>
        </p:nvSpPr>
        <p:spPr>
          <a:xfrm>
            <a:off x="1239303" y="1536685"/>
            <a:ext cx="1029335" cy="2914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67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kern="0" spc="-30" dirty="0">
                <a:ln w="728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西方版画</a:t>
            </a:r>
            <a:endParaRPr lang="Microsoft YaHei" altLang="Microsoft YaHei" sz="2000" dirty="0"/>
          </a:p>
        </p:txBody>
      </p:sp>
      <p:sp>
        <p:nvSpPr>
          <p:cNvPr id="710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12" name="picture 7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51093" y="1176020"/>
            <a:ext cx="1479381" cy="128101"/>
          </a:xfrm>
          <a:prstGeom prst="rect">
            <a:avLst/>
          </a:prstGeom>
        </p:spPr>
      </p:pic>
      <p:pic>
        <p:nvPicPr>
          <p:cNvPr id="714" name="picture 7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081573" y="2137578"/>
            <a:ext cx="1448901" cy="60791"/>
          </a:xfrm>
          <a:prstGeom prst="rect">
            <a:avLst/>
          </a:prstGeom>
        </p:spPr>
      </p:pic>
      <p:pic>
        <p:nvPicPr>
          <p:cNvPr id="716" name="picture 7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962660" y="1176020"/>
            <a:ext cx="69046" cy="1022350"/>
          </a:xfrm>
          <a:prstGeom prst="rect">
            <a:avLst/>
          </a:prstGeom>
        </p:spPr>
      </p:pic>
      <p:pic>
        <p:nvPicPr>
          <p:cNvPr id="718" name="picture 7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469683" y="1353988"/>
            <a:ext cx="60791" cy="750232"/>
          </a:xfrm>
          <a:prstGeom prst="rect">
            <a:avLst/>
          </a:prstGeom>
        </p:spPr>
      </p:pic>
      <p:sp>
        <p:nvSpPr>
          <p:cNvPr id="720" name="textbox 720"/>
          <p:cNvSpPr/>
          <p:nvPr/>
        </p:nvSpPr>
        <p:spPr>
          <a:xfrm>
            <a:off x="1052229" y="696779"/>
            <a:ext cx="170814" cy="2781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81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3000"/>
              </a:lnSpc>
              <a:tabLst/>
            </a:pPr>
            <a:r>
              <a:rPr sz="2000" kern="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textbox 722"/>
          <p:cNvSpPr/>
          <p:nvPr/>
        </p:nvSpPr>
        <p:spPr>
          <a:xfrm>
            <a:off x="3684741" y="3181350"/>
            <a:ext cx="7214234" cy="1958339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103000"/>
              </a:lnSpc>
              <a:tabLst/>
            </a:pPr>
            <a:endParaRPr lang="Arial" altLang="Arial" sz="100" dirty="0"/>
          </a:p>
          <a:p>
            <a:pPr marL="209550" indent="3175" algn="l" rtl="0" eaLnBrk="0">
              <a:lnSpc>
                <a:spcPct val="88000"/>
              </a:lnSpc>
              <a:spcBef>
                <a:spcPts val="1"/>
              </a:spcBef>
              <a:tabLst/>
            </a:pPr>
            <a:r>
              <a:rPr sz="2300" b="1" kern="0" spc="-13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期</a:t>
            </a:r>
            <a:r>
              <a:rPr sz="2300" b="1" kern="0" spc="1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300" b="1" kern="0" spc="-13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期</a:t>
            </a:r>
            <a:r>
              <a:rPr sz="2300" b="1" kern="0" spc="9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300" b="1" kern="0" spc="-13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期</a:t>
            </a:r>
            <a:r>
              <a:rPr sz="2300" b="1" kern="0" spc="59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300" b="1" kern="0" spc="-13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期</a:t>
            </a:r>
            <a:r>
              <a:rPr sz="2300" b="1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300" b="1" kern="0" spc="-13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</a:t>
            </a:r>
            <a:r>
              <a:rPr sz="2300" b="1" kern="0" spc="1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300" b="1" kern="0" spc="-13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</a:t>
            </a:r>
            <a:r>
              <a:rPr sz="2300" b="1" kern="0" spc="1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300" b="1" kern="0" spc="-13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</a:t>
            </a:r>
            <a:r>
              <a:rPr sz="2300" b="1" kern="0" spc="-13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300" b="1" kern="0" spc="-13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</a:t>
            </a:r>
            <a:r>
              <a:rPr sz="2300" b="1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300" b="1" kern="0" spc="-12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芽</a:t>
            </a:r>
            <a:r>
              <a:rPr sz="2300" b="1" kern="0" spc="16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300" b="1" kern="0" spc="-12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长</a:t>
            </a:r>
            <a:r>
              <a:rPr sz="2300" b="1" kern="0" spc="9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300" b="1" kern="0" spc="-12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荣</a:t>
            </a:r>
            <a:r>
              <a:rPr sz="2300" b="1" kern="0" spc="-12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300" b="1" kern="0" spc="-12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型</a:t>
            </a:r>
            <a:r>
              <a:rPr sz="2300" b="1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300" b="1" kern="0" spc="-10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萌</a:t>
            </a:r>
            <a:r>
              <a:rPr sz="2300" b="1" kern="0" spc="1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300" b="1" kern="0" spc="-10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成</a:t>
            </a:r>
            <a:r>
              <a:rPr sz="2300" b="1" kern="0" spc="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300" b="1" kern="0" spc="-10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繁</a:t>
            </a:r>
            <a:r>
              <a:rPr sz="2300" b="1" kern="0" spc="59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300" b="1" kern="0" spc="-10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转</a:t>
            </a:r>
            <a:endParaRPr lang="Microsoft YaHei" altLang="Microsoft YaHei" sz="2300" dirty="0"/>
          </a:p>
          <a:p>
            <a:pPr algn="l" rtl="0" eaLnBrk="0">
              <a:lnSpc>
                <a:spcPct val="110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90000"/>
              </a:lnSpc>
              <a:spcBef>
                <a:spcPts val="925"/>
              </a:spcBef>
              <a:tabLst/>
            </a:pPr>
            <a:r>
              <a:rPr sz="3000" b="1" kern="0" spc="14030" dirty="0">
                <a:ln w="43586" cap="flat" cmpd="sng">
                  <a:solidFill>
                    <a:srgbClr val="C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C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{</a:t>
            </a:r>
            <a:endParaRPr lang="Microsoft YaHei" altLang="Microsoft YaHei" sz="3000" dirty="0"/>
          </a:p>
          <a:p>
            <a:pPr marL="798830" algn="l" rtl="0" eaLnBrk="0">
              <a:lnSpc>
                <a:spcPct val="80000"/>
              </a:lnSpc>
              <a:spcBef>
                <a:spcPts val="987"/>
              </a:spcBef>
              <a:tabLst/>
            </a:pPr>
            <a:r>
              <a:rPr sz="3500" b="1" kern="0" spc="-1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展</a:t>
            </a:r>
            <a:endParaRPr lang="Microsoft YaHei" altLang="Microsoft YaHei" sz="3500" dirty="0"/>
          </a:p>
          <a:p>
            <a:pPr marL="775969" algn="l" rtl="0" eaLnBrk="0">
              <a:lnSpc>
                <a:spcPct val="86000"/>
              </a:lnSpc>
              <a:spcBef>
                <a:spcPts val="16"/>
              </a:spcBef>
              <a:tabLst/>
            </a:pPr>
            <a:r>
              <a:rPr sz="3500" b="1" kern="0" spc="-1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发</a:t>
            </a:r>
            <a:endParaRPr lang="Microsoft YaHei" altLang="Microsoft YaHei" sz="3500" dirty="0"/>
          </a:p>
          <a:p>
            <a:pPr marL="768350" algn="l" rtl="0" eaLnBrk="0">
              <a:lnSpc>
                <a:spcPct val="78000"/>
              </a:lnSpc>
              <a:spcBef>
                <a:spcPts val="5"/>
              </a:spcBef>
              <a:tabLst/>
            </a:pPr>
            <a:r>
              <a:rPr sz="3500" b="1" kern="0" spc="-1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</a:t>
            </a:r>
            <a:endParaRPr lang="Microsoft YaHei" altLang="Microsoft YaHei" sz="3500" dirty="0"/>
          </a:p>
          <a:p>
            <a:pPr marL="805180" algn="l" rtl="0" eaLnBrk="0">
              <a:lnSpc>
                <a:spcPct val="87000"/>
              </a:lnSpc>
              <a:spcBef>
                <a:spcPts val="38"/>
              </a:spcBef>
              <a:tabLst/>
            </a:pPr>
            <a:r>
              <a:rPr sz="3500" b="1" kern="0" spc="-1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</a:t>
            </a:r>
            <a:endParaRPr lang="Microsoft YaHei" altLang="Microsoft YaHei" sz="3500" dirty="0"/>
          </a:p>
          <a:p>
            <a:pPr marL="780415" algn="l" rtl="0" eaLnBrk="0">
              <a:lnSpc>
                <a:spcPct val="86000"/>
              </a:lnSpc>
              <a:spcBef>
                <a:spcPts val="2"/>
              </a:spcBef>
              <a:tabLst/>
            </a:pPr>
            <a:r>
              <a:rPr sz="3500" b="1" kern="0" spc="-1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</a:t>
            </a:r>
            <a:endParaRPr lang="Microsoft YaHei" altLang="Microsoft YaHei" sz="3500" dirty="0"/>
          </a:p>
          <a:p>
            <a:pPr marL="778509" algn="l" rtl="0" eaLnBrk="0">
              <a:lnSpc>
                <a:spcPct val="86000"/>
              </a:lnSpc>
              <a:spcBef>
                <a:spcPts val="32"/>
              </a:spcBef>
              <a:tabLst/>
            </a:pPr>
            <a:r>
              <a:rPr sz="3500" b="1" kern="0" spc="-1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代</a:t>
            </a:r>
            <a:endParaRPr lang="Microsoft YaHei" altLang="Microsoft YaHei" sz="3500" dirty="0"/>
          </a:p>
          <a:p>
            <a:pPr marL="488950" algn="l" rtl="0" eaLnBrk="0">
              <a:lnSpc>
                <a:spcPct val="80000"/>
              </a:lnSpc>
              <a:spcBef>
                <a:spcPts val="6"/>
              </a:spcBef>
              <a:tabLst>
                <a:tab pos="802005" algn="l"/>
              </a:tabLst>
            </a:pPr>
            <a:r>
              <a:rPr sz="3500" b="1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500" b="1" kern="0" spc="-1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现</a:t>
            </a:r>
            <a:endParaRPr lang="Microsoft YaHei" altLang="Microsoft YaHei" sz="3500" dirty="0"/>
          </a:p>
          <a:p>
            <a:pPr marL="248920" algn="l" rtl="0" eaLnBrk="0">
              <a:lnSpc>
                <a:spcPts val="2727"/>
              </a:lnSpc>
              <a:spcBef>
                <a:spcPts val="284"/>
              </a:spcBef>
              <a:tabLst/>
            </a:pPr>
            <a:r>
              <a:rPr sz="3000" b="1" kern="0" spc="-50" baseline="-5201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</a:t>
            </a:r>
            <a:r>
              <a:rPr sz="1900" b="1" kern="0" spc="5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3500" b="1" kern="0" spc="-5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国</a:t>
            </a:r>
            <a:endParaRPr lang="Microsoft YaHei" altLang="Microsoft YaHei" sz="3500" dirty="0"/>
          </a:p>
          <a:p>
            <a:pPr marL="490855" algn="l" rtl="0" eaLnBrk="0">
              <a:lnSpc>
                <a:spcPts val="2741"/>
              </a:lnSpc>
              <a:spcBef>
                <a:spcPts val="1048"/>
              </a:spcBef>
              <a:tabLst>
                <a:tab pos="777240" algn="l"/>
              </a:tabLst>
            </a:pPr>
            <a:r>
              <a:rPr sz="3500" b="1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5500" b="1" kern="0" spc="-10" baseline="-13601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</a:t>
            </a:r>
            <a:endParaRPr lang="Microsoft YaHei" altLang="Microsoft YaHei" sz="5500" baseline="-13601" dirty="0"/>
          </a:p>
          <a:p>
            <a:pPr marL="266700" algn="l" rtl="0" eaLnBrk="0">
              <a:lnSpc>
                <a:spcPct val="73000"/>
              </a:lnSpc>
              <a:spcBef>
                <a:spcPts val="21"/>
              </a:spcBef>
              <a:tabLst/>
            </a:pPr>
            <a:r>
              <a:rPr sz="2000" b="1" kern="0" spc="-1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西</a:t>
            </a:r>
            <a:endParaRPr lang="Microsoft YaHei" altLang="Microsoft YaHei" sz="2000" dirty="0"/>
          </a:p>
          <a:p>
            <a:pPr marL="254000" algn="l" rtl="0" eaLnBrk="0">
              <a:lnSpc>
                <a:spcPct val="72000"/>
              </a:lnSpc>
              <a:spcBef>
                <a:spcPts val="20"/>
              </a:spcBef>
              <a:tabLst/>
            </a:pPr>
            <a:r>
              <a:rPr sz="2000" b="1" kern="0" spc="-10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</a:t>
            </a:r>
            <a:r>
              <a:rPr sz="2000" b="1" kern="0" spc="6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</a:t>
            </a:r>
            <a:r>
              <a:rPr sz="2700" b="1" kern="0" spc="-100" baseline="-9478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endParaRPr lang="Microsoft YaHei" altLang="Microsoft YaHei" sz="2700" baseline="-9478" dirty="0"/>
          </a:p>
          <a:p>
            <a:pPr marL="484505" algn="l" rtl="0" eaLnBrk="0">
              <a:lnSpc>
                <a:spcPts val="4649"/>
              </a:lnSpc>
              <a:tabLst>
                <a:tab pos="817244" algn="l"/>
              </a:tabLst>
            </a:pPr>
            <a:r>
              <a:rPr sz="3500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3500" b="1" kern="0" spc="-1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</a:t>
            </a:r>
            <a:endParaRPr lang="Microsoft YaHei" altLang="Microsoft YaHei" sz="3500" dirty="0"/>
          </a:p>
        </p:txBody>
      </p:sp>
      <p:pic>
        <p:nvPicPr>
          <p:cNvPr id="724" name="picture 7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774091" y="3466661"/>
            <a:ext cx="357507" cy="199633"/>
          </a:xfrm>
          <a:prstGeom prst="rect">
            <a:avLst/>
          </a:prstGeom>
        </p:spPr>
      </p:pic>
      <p:sp>
        <p:nvSpPr>
          <p:cNvPr id="726" name="textbox 726"/>
          <p:cNvSpPr/>
          <p:nvPr/>
        </p:nvSpPr>
        <p:spPr>
          <a:xfrm>
            <a:off x="4765068" y="3424678"/>
            <a:ext cx="264795" cy="260984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8235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77000"/>
              </a:lnSpc>
              <a:tabLst/>
            </a:pPr>
            <a:r>
              <a:rPr sz="2000" b="1" kern="0" spc="-16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</a:t>
            </a:r>
            <a:endParaRPr lang="Microsoft YaHei" altLang="Microsoft YaHei" sz="2000" dirty="0"/>
          </a:p>
        </p:txBody>
      </p:sp>
      <p:sp>
        <p:nvSpPr>
          <p:cNvPr id="728" name="textbox 728"/>
          <p:cNvSpPr/>
          <p:nvPr/>
        </p:nvSpPr>
        <p:spPr>
          <a:xfrm>
            <a:off x="4989965" y="3438428"/>
            <a:ext cx="258445" cy="241300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88062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3000"/>
              </a:lnSpc>
              <a:tabLst/>
            </a:pPr>
            <a:r>
              <a:rPr sz="1800" b="1" kern="0" spc="-12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</a:t>
            </a:r>
            <a:endParaRPr lang="Microsoft YaHei" altLang="Microsoft YaHei" sz="1800" dirty="0"/>
          </a:p>
        </p:txBody>
      </p:sp>
      <p:sp>
        <p:nvSpPr>
          <p:cNvPr id="730" name="textbox 730"/>
          <p:cNvSpPr/>
          <p:nvPr/>
        </p:nvSpPr>
        <p:spPr>
          <a:xfrm>
            <a:off x="5546085" y="3425697"/>
            <a:ext cx="270509" cy="249554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76174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8000"/>
              </a:lnSpc>
              <a:tabLst/>
            </a:pPr>
            <a:r>
              <a:rPr sz="1800" b="1" kern="0" spc="-17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比</a:t>
            </a:r>
            <a:endParaRPr lang="Microsoft YaHei" altLang="Microsoft YaHei" sz="1800" dirty="0"/>
          </a:p>
        </p:txBody>
      </p:sp>
      <p:sp>
        <p:nvSpPr>
          <p:cNvPr id="732" name="textbox 732"/>
          <p:cNvSpPr/>
          <p:nvPr/>
        </p:nvSpPr>
        <p:spPr>
          <a:xfrm>
            <a:off x="5773134" y="3420604"/>
            <a:ext cx="292734" cy="262890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83507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6000"/>
              </a:lnSpc>
              <a:tabLst/>
            </a:pPr>
            <a:r>
              <a:rPr sz="2000" b="1" kern="0" spc="-15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较</a:t>
            </a:r>
            <a:endParaRPr lang="Microsoft YaHei" altLang="Microsoft YaHei" sz="2000" dirty="0"/>
          </a:p>
        </p:txBody>
      </p:sp>
      <p:sp>
        <p:nvSpPr>
          <p:cNvPr id="734" name="textbox 734"/>
          <p:cNvSpPr/>
          <p:nvPr/>
        </p:nvSpPr>
        <p:spPr>
          <a:xfrm>
            <a:off x="3759099" y="2991338"/>
            <a:ext cx="1797685" cy="2940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66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8000"/>
              </a:lnSpc>
              <a:tabLst/>
            </a:pPr>
            <a:r>
              <a:rPr sz="2000" b="1" kern="0" spc="-6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2000" b="1" kern="0" spc="-25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-6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、版画的历史</a:t>
            </a:r>
            <a:endParaRPr lang="Microsoft YaHei" altLang="Microsoft YaHei" sz="2000" dirty="0"/>
          </a:p>
        </p:txBody>
      </p:sp>
      <p:sp>
        <p:nvSpPr>
          <p:cNvPr id="736" name="path"/>
          <p:cNvSpPr/>
          <p:nvPr/>
        </p:nvSpPr>
        <p:spPr>
          <a:xfrm>
            <a:off x="3032760" y="3984078"/>
            <a:ext cx="404571" cy="404329"/>
          </a:xfrm>
          <a:custGeom>
            <a:avLst/>
            <a:gdLst/>
            <a:ahLst/>
            <a:cxnLst/>
            <a:rect l="0" t="0" r="0" b="0"/>
            <a:pathLst>
              <a:path w="637" h="636">
                <a:moveTo>
                  <a:pt x="0" y="318"/>
                </a:moveTo>
                <a:cubicBezTo>
                  <a:pt x="0" y="142"/>
                  <a:pt x="142" y="0"/>
                  <a:pt x="318" y="0"/>
                </a:cubicBezTo>
                <a:cubicBezTo>
                  <a:pt x="494" y="0"/>
                  <a:pt x="637" y="142"/>
                  <a:pt x="637" y="318"/>
                </a:cubicBezTo>
                <a:cubicBezTo>
                  <a:pt x="637" y="494"/>
                  <a:pt x="494" y="636"/>
                  <a:pt x="318" y="636"/>
                </a:cubicBezTo>
                <a:cubicBezTo>
                  <a:pt x="142" y="636"/>
                  <a:pt x="0" y="494"/>
                  <a:pt x="0" y="318"/>
                </a:cubicBezTo>
              </a:path>
            </a:pathLst>
          </a:custGeom>
          <a:solidFill>
            <a:srgbClr val="FC400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8" name="picture 7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60119" y="2289047"/>
            <a:ext cx="5791199" cy="3781044"/>
          </a:xfrm>
          <a:prstGeom prst="rect">
            <a:avLst/>
          </a:prstGeom>
        </p:spPr>
      </p:pic>
      <p:pic>
        <p:nvPicPr>
          <p:cNvPr id="740" name="picture 7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448282" y="2290726"/>
            <a:ext cx="2871768" cy="3763808"/>
          </a:xfrm>
          <a:prstGeom prst="rect">
            <a:avLst/>
          </a:prstGeom>
        </p:spPr>
      </p:pic>
      <p:sp>
        <p:nvSpPr>
          <p:cNvPr id="742" name="textbox 742"/>
          <p:cNvSpPr/>
          <p:nvPr/>
        </p:nvSpPr>
        <p:spPr>
          <a:xfrm>
            <a:off x="1048555" y="1372868"/>
            <a:ext cx="9565005" cy="495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623"/>
              </a:lnSpc>
              <a:tabLst/>
            </a:pPr>
            <a:endParaRPr lang="Arial" altLang="Arial" sz="100" dirty="0"/>
          </a:p>
          <a:p>
            <a:pPr marL="12700" indent="-635" algn="l" rtl="0" eaLnBrk="0">
              <a:lnSpc>
                <a:spcPct val="103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萌芽时期版画创作主题突出，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围绕着中国民族存亡的反抗斗争展开创作，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用木刻刀代表人民群众的理想和愿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望，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用画面还原劳动人民生活的真实惨状，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真实记录了人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民可歌可泣的反抗场面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744" name="textbox 744"/>
          <p:cNvSpPr/>
          <p:nvPr/>
        </p:nvSpPr>
        <p:spPr>
          <a:xfrm>
            <a:off x="1600200" y="585216"/>
            <a:ext cx="3749675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  <a:tabLst/>
            </a:pPr>
            <a:endParaRPr lang="Arial" altLang="Arial" sz="500" dirty="0"/>
          </a:p>
          <a:p>
            <a:pPr marL="100330" algn="l" rtl="0" eaLnBrk="0">
              <a:lnSpc>
                <a:spcPts val="2127"/>
              </a:lnSpc>
              <a:spcBef>
                <a:spcPts val="4"/>
              </a:spcBef>
              <a:tabLst/>
            </a:pP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萌芽时期</a:t>
            </a:r>
            <a:r>
              <a:rPr sz="1700" kern="0" spc="-3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1931</a:t>
            </a: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年到</a:t>
            </a: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1937</a:t>
            </a: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年）</a:t>
            </a:r>
            <a:endParaRPr lang="Microsoft YaHei" altLang="Microsoft YaHei" sz="1700" dirty="0"/>
          </a:p>
        </p:txBody>
      </p:sp>
      <p:sp>
        <p:nvSpPr>
          <p:cNvPr id="746" name="textbox 746"/>
          <p:cNvSpPr/>
          <p:nvPr/>
        </p:nvSpPr>
        <p:spPr>
          <a:xfrm>
            <a:off x="1801241" y="6179321"/>
            <a:ext cx="339534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《到前线去》／胡一川／木刻／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1932</a:t>
            </a:r>
            <a:endParaRPr lang="Microsoft YaHei" altLang="Microsoft YaHei" sz="1500" dirty="0"/>
          </a:p>
        </p:txBody>
      </p:sp>
      <p:sp>
        <p:nvSpPr>
          <p:cNvPr id="748" name="textbox 748"/>
          <p:cNvSpPr/>
          <p:nvPr/>
        </p:nvSpPr>
        <p:spPr>
          <a:xfrm>
            <a:off x="7403210" y="6162811"/>
            <a:ext cx="319214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《中国妇女》／沃渣／木刻／</a:t>
            </a:r>
            <a:r>
              <a:rPr sz="1500" kern="0" spc="-1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193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6</a:t>
            </a:r>
            <a:endParaRPr lang="Microsoft YaHei" altLang="Microsoft YaHei" sz="1500" dirty="0"/>
          </a:p>
        </p:txBody>
      </p:sp>
      <p:sp>
        <p:nvSpPr>
          <p:cNvPr id="750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52" name="picture 7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796331" y="484659"/>
            <a:ext cx="338491" cy="307819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4" name="picture 7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04672" y="798576"/>
            <a:ext cx="6728459" cy="5330952"/>
          </a:xfrm>
          <a:prstGeom prst="rect">
            <a:avLst/>
          </a:prstGeom>
        </p:spPr>
      </p:pic>
      <p:sp>
        <p:nvSpPr>
          <p:cNvPr id="756" name="textbox 756"/>
          <p:cNvSpPr/>
          <p:nvPr/>
        </p:nvSpPr>
        <p:spPr>
          <a:xfrm>
            <a:off x="7652131" y="5710691"/>
            <a:ext cx="400494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《黑土子的故事（上）</a:t>
            </a:r>
            <a:r>
              <a:rPr sz="1500" kern="0" spc="-2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》沃渣／木刻／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1935</a:t>
            </a:r>
            <a:endParaRPr lang="Microsoft YaHei" altLang="Microsoft YaHei" sz="1500" dirty="0"/>
          </a:p>
        </p:txBody>
      </p:sp>
      <p:pic>
        <p:nvPicPr>
          <p:cNvPr id="758" name="picture 7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96331" y="484659"/>
            <a:ext cx="338491" cy="307819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0" name="table 760"/>
          <p:cNvGraphicFramePr>
            <a:graphicFrameLocks noGrp="1"/>
          </p:cNvGraphicFramePr>
          <p:nvPr/>
        </p:nvGraphicFramePr>
        <p:xfrm>
          <a:off x="972185" y="2809240"/>
          <a:ext cx="10217784" cy="2985770"/>
        </p:xfrm>
        <a:graphic>
          <a:graphicData uri="http://schemas.openxmlformats.org/drawingml/2006/table">
            <a:tbl>
              <a:tblPr/>
              <a:tblGrid>
                <a:gridCol w="3385184"/>
                <a:gridCol w="3422650"/>
                <a:gridCol w="3409950"/>
              </a:tblGrid>
              <a:tr h="81216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5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511935" algn="l" rtl="0" eaLnBrk="0">
                        <a:lnSpc>
                          <a:spcPct val="89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5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时间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4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515110" algn="l" rtl="0" eaLnBrk="0">
                        <a:lnSpc>
                          <a:spcPct val="91000"/>
                        </a:lnSpc>
                        <a:spcBef>
                          <a:spcPts val="6"/>
                        </a:spcBef>
                        <a:tabLst/>
                      </a:pP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地点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3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9956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506219" algn="l" rtl="0" eaLnBrk="0">
                        <a:lnSpc>
                          <a:spcPct val="91000"/>
                        </a:lnSpc>
                        <a:tabLst/>
                      </a:pP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组织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54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3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462405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1938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7642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517014" algn="l" rtl="0" eaLnBrk="0">
                        <a:lnSpc>
                          <a:spcPct val="90000"/>
                        </a:lnSpc>
                        <a:tabLst/>
                      </a:pP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武汉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70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607694" algn="l" rtl="0" eaLnBrk="0">
                        <a:lnSpc>
                          <a:spcPct val="91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中华全国木刻界抗敌协会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3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462405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1942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8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7977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517014" algn="l" rtl="0" eaLnBrk="0">
                        <a:lnSpc>
                          <a:spcPct val="91000"/>
                        </a:lnSpc>
                        <a:tabLst/>
                      </a:pP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重庆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9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014094" algn="l" rtl="0" eaLnBrk="0">
                        <a:lnSpc>
                          <a:spcPct val="91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中国木刻研究会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90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3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462405" algn="l" rtl="0" eaLnBrk="0">
                        <a:lnSpc>
                          <a:spcPct val="87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1946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8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517014" algn="l" rtl="0" eaLnBrk="0">
                        <a:lnSpc>
                          <a:spcPct val="91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上海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9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79704" algn="l" rtl="0" eaLnBrk="0">
                        <a:lnSpc>
                          <a:spcPct val="91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500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“中国木刻研究会</a:t>
                      </a:r>
                      <a:r>
                        <a:rPr sz="1500" kern="0" spc="-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”改名</a:t>
                      </a:r>
                      <a:r>
                        <a:rPr sz="15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为“</a:t>
                      </a:r>
                      <a:r>
                        <a:rPr sz="1500" kern="0" spc="-2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中华全</a:t>
                      </a:r>
                      <a:endParaRPr lang="Microsoft YaHei" altLang="Microsoft YaHei" sz="1500" dirty="0"/>
                    </a:p>
                    <a:p>
                      <a:pPr marL="1113155" algn="l" rtl="0" eaLnBrk="0">
                        <a:lnSpc>
                          <a:spcPct val="91000"/>
                        </a:lnSpc>
                        <a:spcBef>
                          <a:spcPts val="279"/>
                        </a:spcBef>
                        <a:tabLst/>
                      </a:pP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国木刻协会</a:t>
                      </a:r>
                      <a:r>
                        <a:rPr sz="1500" kern="0" spc="-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”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62" name="textbox 762"/>
          <p:cNvSpPr/>
          <p:nvPr/>
        </p:nvSpPr>
        <p:spPr>
          <a:xfrm>
            <a:off x="999797" y="1240733"/>
            <a:ext cx="10223500" cy="14420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18"/>
              </a:lnSpc>
              <a:tabLst/>
            </a:pPr>
            <a:endParaRPr lang="Arial" altLang="Arial" sz="100" dirty="0"/>
          </a:p>
          <a:p>
            <a:pPr marL="57150" indent="3810" algn="l" rtl="0" eaLnBrk="0">
              <a:lnSpc>
                <a:spcPct val="104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艺术团体组织纷纷成立，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推动了声势浩大的木刻运动，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这一时期的木刻版画艺术是专业内研究的热点，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版画家的思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想，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版画艺术的创造性，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版画艺术的主题创作都是后人研究学习的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重点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。同时也是史学界研究的重要史料，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对于后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人了解真实的中国抗战岁月，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人民战争年代的生活面貌中有重要的影像价值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algn="l" rtl="0" eaLnBrk="0">
              <a:lnSpc>
                <a:spcPct val="14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4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6000"/>
              </a:lnSpc>
              <a:tabLst/>
            </a:pPr>
            <a:endParaRPr lang="Arial" altLang="Arial" sz="300" dirty="0"/>
          </a:p>
          <a:p>
            <a:pPr marL="12700" algn="l" rtl="0" eaLnBrk="0">
              <a:lnSpc>
                <a:spcPct val="92000"/>
              </a:lnSpc>
              <a:spcBef>
                <a:spcPts val="1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全国创办的各地各类组织</a:t>
            </a:r>
            <a:endParaRPr lang="Microsoft YaHei" altLang="Microsoft YaHei" sz="1500" dirty="0"/>
          </a:p>
        </p:txBody>
      </p:sp>
      <p:sp>
        <p:nvSpPr>
          <p:cNvPr id="764" name="textbox 764"/>
          <p:cNvSpPr/>
          <p:nvPr/>
        </p:nvSpPr>
        <p:spPr>
          <a:xfrm>
            <a:off x="1600200" y="585216"/>
            <a:ext cx="3749675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  <a:tabLst/>
            </a:pPr>
            <a:endParaRPr lang="Arial" altLang="Arial" sz="500" dirty="0"/>
          </a:p>
          <a:p>
            <a:pPr marL="99694" algn="l" rtl="0" eaLnBrk="0">
              <a:lnSpc>
                <a:spcPts val="2127"/>
              </a:lnSpc>
              <a:spcBef>
                <a:spcPts val="4"/>
              </a:spcBef>
              <a:tabLst/>
            </a:pP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成长时期</a:t>
            </a:r>
            <a:r>
              <a:rPr sz="1700" kern="0" spc="-3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1937</a:t>
            </a: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年至</a:t>
            </a: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1949</a:t>
            </a: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年）</a:t>
            </a:r>
            <a:endParaRPr lang="Microsoft YaHei" altLang="Microsoft YaHei" sz="1700" dirty="0"/>
          </a:p>
        </p:txBody>
      </p:sp>
      <p:sp>
        <p:nvSpPr>
          <p:cNvPr id="766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" name="picture 7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81812" y="355092"/>
            <a:ext cx="4639055" cy="5919215"/>
          </a:xfrm>
          <a:prstGeom prst="rect">
            <a:avLst/>
          </a:prstGeom>
        </p:spPr>
      </p:pic>
      <p:pic>
        <p:nvPicPr>
          <p:cNvPr id="770" name="picture 7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77355" y="356616"/>
            <a:ext cx="4442459" cy="5777483"/>
          </a:xfrm>
          <a:prstGeom prst="rect">
            <a:avLst/>
          </a:prstGeom>
        </p:spPr>
      </p:pic>
      <p:sp>
        <p:nvSpPr>
          <p:cNvPr id="772" name="textbox 772"/>
          <p:cNvSpPr/>
          <p:nvPr/>
        </p:nvSpPr>
        <p:spPr>
          <a:xfrm>
            <a:off x="6477381" y="6284096"/>
            <a:ext cx="345122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《在冰天雪地中的游击队》/王琦/木刻</a:t>
            </a:r>
            <a:endParaRPr lang="Microsoft YaHei" altLang="Microsoft YaHei" sz="1500" dirty="0"/>
          </a:p>
        </p:txBody>
      </p:sp>
      <p:sp>
        <p:nvSpPr>
          <p:cNvPr id="774" name="textbox 774"/>
          <p:cNvSpPr/>
          <p:nvPr/>
        </p:nvSpPr>
        <p:spPr>
          <a:xfrm>
            <a:off x="1783461" y="6350771"/>
            <a:ext cx="281876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《警报解除》/王琦/木刻/1941</a:t>
            </a:r>
            <a:endParaRPr lang="Microsoft YaHei" altLang="Microsoft YaHei" sz="1500" dirty="0"/>
          </a:p>
        </p:txBody>
      </p:sp>
      <p:pic>
        <p:nvPicPr>
          <p:cNvPr id="776" name="picture 7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796331" y="484659"/>
            <a:ext cx="338491" cy="30781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2"/>
          <p:cNvSpPr/>
          <p:nvPr/>
        </p:nvSpPr>
        <p:spPr>
          <a:xfrm>
            <a:off x="1046112" y="819823"/>
            <a:ext cx="10002519" cy="17608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83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/>
            </a:pPr>
            <a:r>
              <a:rPr sz="2700" kern="0" spc="5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学习目标</a:t>
            </a:r>
            <a:endParaRPr lang="Microsoft YaHei" altLang="Microsoft YaHei" sz="2700" dirty="0"/>
          </a:p>
          <a:p>
            <a:pPr algn="l" rtl="0" eaLnBrk="0">
              <a:lnSpc>
                <a:spcPct val="13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38000"/>
              </a:lnSpc>
              <a:tabLst/>
            </a:pPr>
            <a:endParaRPr lang="Arial" altLang="Arial" sz="1000" dirty="0"/>
          </a:p>
          <a:p>
            <a:pPr algn="r" rtl="0" eaLnBrk="0">
              <a:lnSpc>
                <a:spcPct val="85000"/>
              </a:lnSpc>
              <a:spcBef>
                <a:spcPts val="604"/>
              </a:spcBef>
              <a:tabLst/>
            </a:pP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通过本章学习，</a:t>
            </a:r>
            <a:r>
              <a:rPr sz="2000" kern="0" spc="-4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学生了解版画艺术的内涵和外延</a:t>
            </a:r>
            <a:r>
              <a:rPr sz="2000" kern="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，形成对版画艺术的意识架构，具备甄选</a:t>
            </a:r>
            <a:endParaRPr lang="Microsoft YaHei" altLang="Microsoft YaHei" sz="2000" dirty="0"/>
          </a:p>
          <a:p>
            <a:pPr algn="r" rtl="0" eaLnBrk="0">
              <a:lnSpc>
                <a:spcPts val="4800"/>
              </a:lnSpc>
              <a:tabLst/>
            </a:pP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艺术创作所需要的版画技法的能力，</a:t>
            </a:r>
            <a:r>
              <a:rPr sz="2000" kern="0" spc="-4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能够把版画艺术思维与当代科技文化融</a:t>
            </a:r>
            <a:r>
              <a:rPr sz="2000" kern="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合实施创意。</a:t>
            </a:r>
            <a:endParaRPr lang="Microsoft YaHei" altLang="Microsoft YaHei" sz="2000" dirty="0"/>
          </a:p>
        </p:txBody>
      </p:sp>
      <p:grpSp>
        <p:nvGrpSpPr>
          <p:cNvPr id="8" name="group 8"/>
          <p:cNvGrpSpPr/>
          <p:nvPr/>
        </p:nvGrpSpPr>
        <p:grpSpPr>
          <a:xfrm rot="21600000">
            <a:off x="173736" y="602536"/>
            <a:ext cx="524350" cy="619711"/>
            <a:chOff x="0" y="0"/>
            <a:chExt cx="524350" cy="619711"/>
          </a:xfrm>
        </p:grpSpPr>
        <p:sp>
          <p:nvSpPr>
            <p:cNvPr id="34" name="path"/>
            <p:cNvSpPr/>
            <p:nvPr/>
          </p:nvSpPr>
          <p:spPr>
            <a:xfrm>
              <a:off x="0" y="119546"/>
              <a:ext cx="404825" cy="404329"/>
            </a:xfrm>
            <a:custGeom>
              <a:avLst/>
              <a:gdLst/>
              <a:ahLst/>
              <a:cxnLst/>
              <a:rect l="0" t="0" r="0" b="0"/>
              <a:pathLst>
                <a:path w="637" h="636">
                  <a:moveTo>
                    <a:pt x="0" y="317"/>
                  </a:moveTo>
                  <a:cubicBezTo>
                    <a:pt x="0" y="142"/>
                    <a:pt x="143" y="0"/>
                    <a:pt x="319" y="0"/>
                  </a:cubicBezTo>
                  <a:cubicBezTo>
                    <a:pt x="494" y="0"/>
                    <a:pt x="637" y="142"/>
                    <a:pt x="637" y="318"/>
                  </a:cubicBezTo>
                  <a:cubicBezTo>
                    <a:pt x="637" y="494"/>
                    <a:pt x="494" y="636"/>
                    <a:pt x="319" y="636"/>
                  </a:cubicBezTo>
                  <a:cubicBezTo>
                    <a:pt x="143" y="636"/>
                    <a:pt x="0" y="494"/>
                    <a:pt x="0" y="317"/>
                  </a:cubicBezTo>
                </a:path>
              </a:pathLst>
            </a:custGeom>
            <a:solidFill>
              <a:srgbClr val="19CC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6" name="path"/>
            <p:cNvSpPr/>
            <p:nvPr/>
          </p:nvSpPr>
          <p:spPr>
            <a:xfrm>
              <a:off x="45720" y="0"/>
              <a:ext cx="478630" cy="619711"/>
            </a:xfrm>
            <a:custGeom>
              <a:avLst/>
              <a:gdLst/>
              <a:ahLst/>
              <a:cxnLst/>
              <a:rect l="0" t="0" r="0" b="0"/>
              <a:pathLst>
                <a:path w="753" h="975">
                  <a:moveTo>
                    <a:pt x="0" y="71"/>
                  </a:moveTo>
                  <a:cubicBezTo>
                    <a:pt x="44" y="47"/>
                    <a:pt x="91" y="29"/>
                    <a:pt x="143" y="18"/>
                  </a:cubicBezTo>
                  <a:cubicBezTo>
                    <a:pt x="412" y="-39"/>
                    <a:pt x="678" y="132"/>
                    <a:pt x="735" y="401"/>
                  </a:cubicBezTo>
                  <a:cubicBezTo>
                    <a:pt x="788" y="649"/>
                    <a:pt x="646" y="894"/>
                    <a:pt x="412" y="975"/>
                  </a:cubicBezTo>
                  <a:lnTo>
                    <a:pt x="364" y="843"/>
                  </a:lnTo>
                  <a:cubicBezTo>
                    <a:pt x="533" y="784"/>
                    <a:pt x="635" y="609"/>
                    <a:pt x="597" y="431"/>
                  </a:cubicBezTo>
                  <a:cubicBezTo>
                    <a:pt x="556" y="238"/>
                    <a:pt x="365" y="115"/>
                    <a:pt x="172" y="156"/>
                  </a:cubicBezTo>
                  <a:cubicBezTo>
                    <a:pt x="135" y="164"/>
                    <a:pt x="101" y="177"/>
                    <a:pt x="69" y="195"/>
                  </a:cubicBezTo>
                  <a:lnTo>
                    <a:pt x="0" y="71"/>
                  </a:lnTo>
                </a:path>
              </a:pathLst>
            </a:custGeom>
            <a:solidFill>
              <a:srgbClr val="0000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" name="picture 7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20496" y="318516"/>
            <a:ext cx="4070603" cy="5955791"/>
          </a:xfrm>
          <a:prstGeom prst="rect">
            <a:avLst/>
          </a:prstGeom>
        </p:spPr>
      </p:pic>
      <p:sp>
        <p:nvSpPr>
          <p:cNvPr id="780" name="textbox 780"/>
          <p:cNvSpPr/>
          <p:nvPr/>
        </p:nvSpPr>
        <p:spPr>
          <a:xfrm>
            <a:off x="743966" y="5242273"/>
            <a:ext cx="11046459" cy="14357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57733"/>
              </a:lnSpc>
              <a:tabLst/>
            </a:pPr>
            <a:endParaRPr lang="Arial" altLang="Arial" sz="100" dirty="0"/>
          </a:p>
          <a:p>
            <a:pPr marL="4549775" algn="l" rtl="0" eaLnBrk="0">
              <a:lnSpc>
                <a:spcPct val="105000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这时期版画面貌焕然一新，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产生了诸方面变化，</a:t>
            </a:r>
            <a:r>
              <a:rPr sz="1500" kern="0" spc="-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中西融合深化，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风格新   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鲜活泼，</a:t>
            </a:r>
            <a:r>
              <a:rPr sz="1500" kern="0" spc="-2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明朗朴实，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具有中国文化气派，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融合新法，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融汇了剪纸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窗花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民间木版年画等中国传统民间美术特点，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形成了崭新的具有时代面貌的 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艺术风格，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呈现很高的现实主义审美价值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algn="l" rtl="0" eaLnBrk="0">
              <a:lnSpc>
                <a:spcPct val="107000"/>
              </a:lnSpc>
              <a:tabLst/>
            </a:pPr>
            <a:endParaRPr lang="Arial" altLang="Arial" sz="1200" dirty="0"/>
          </a:p>
          <a:p>
            <a:pPr algn="l" rtl="0" eaLnBrk="0">
              <a:lnSpc>
                <a:spcPct val="7601"/>
              </a:lnSpc>
              <a:tabLst/>
            </a:pPr>
            <a:endParaRPr lang="Arial" altLang="Arial" sz="100" dirty="0"/>
          </a:p>
          <a:p>
            <a:pPr marL="111125" algn="l" rtl="0" eaLnBrk="0">
              <a:lnSpc>
                <a:spcPts val="2022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《延边市集》/王琦/木刻/1939/中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国美术馆收藏</a:t>
            </a:r>
            <a:endParaRPr lang="Microsoft YaHei" altLang="Microsoft YaHei" sz="1500" dirty="0"/>
          </a:p>
        </p:txBody>
      </p:sp>
      <p:pic>
        <p:nvPicPr>
          <p:cNvPr id="782" name="picture 7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796331" y="484659"/>
            <a:ext cx="338491" cy="307819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4" name="picture 7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25830" y="3729523"/>
            <a:ext cx="10819764" cy="2184062"/>
          </a:xfrm>
          <a:prstGeom prst="rect">
            <a:avLst/>
          </a:prstGeom>
        </p:spPr>
      </p:pic>
      <p:sp>
        <p:nvSpPr>
          <p:cNvPr id="786" name="textbox 786"/>
          <p:cNvSpPr/>
          <p:nvPr/>
        </p:nvSpPr>
        <p:spPr>
          <a:xfrm>
            <a:off x="1045112" y="1240125"/>
            <a:ext cx="10226040" cy="12261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1635"/>
              </a:lnSpc>
              <a:tabLst/>
            </a:pPr>
            <a:endParaRPr lang="Arial" altLang="Arial" sz="100" dirty="0"/>
          </a:p>
          <a:p>
            <a:pPr marL="38734" indent="-12064" algn="l" rtl="0" eaLnBrk="0">
              <a:lnSpc>
                <a:spcPct val="103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1949年至1966年现代版画的创作方法是现实主义，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创作思想是“百花齐放，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百家争鸣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”的“双百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”方针，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创作的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目标和方向是为工农兵服务，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主要学习对象是前苏联和东欧版画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algn="l" rtl="0" eaLnBrk="0">
              <a:lnSpc>
                <a:spcPct val="13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6000"/>
              </a:lnSpc>
              <a:tabLst/>
            </a:pPr>
            <a:endParaRPr lang="Arial" altLang="Arial" sz="300" dirty="0"/>
          </a:p>
          <a:p>
            <a:pPr marL="12700" indent="5714" algn="l" rtl="0" eaLnBrk="0">
              <a:lnSpc>
                <a:spcPct val="103000"/>
              </a:lnSpc>
              <a:spcBef>
                <a:spcPts val="3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20世纪五六十年代的版画，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最大的特点是作者对社会现实的关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注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、对生活基础的重视以及对群众欣赏观点的适应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浓郁的生活气息，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通俗易解的表现形式，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使版画能拥有更多的观众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。迎来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了全国解放后版画创作的新的繁荣时期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788" name="textbox 788"/>
          <p:cNvSpPr/>
          <p:nvPr/>
        </p:nvSpPr>
        <p:spPr>
          <a:xfrm>
            <a:off x="913130" y="5630149"/>
            <a:ext cx="10845165" cy="3733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377"/>
              </a:lnSpc>
              <a:tabLst/>
            </a:pPr>
            <a:endParaRPr lang="Arial" altLang="Arial" sz="100" dirty="0"/>
          </a:p>
          <a:p>
            <a:pPr marL="755015" algn="l" rtl="0" eaLnBrk="0">
              <a:lnSpc>
                <a:spcPct val="78000"/>
              </a:lnSpc>
              <a:tabLst>
                <a:tab pos="2044064" algn="l"/>
              </a:tabLst>
            </a:pPr>
            <a:r>
              <a:rPr sz="2000" kern="0" spc="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000" b="1" kern="0" spc="1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</a:t>
            </a:r>
            <a:r>
              <a:rPr sz="2000" b="1" kern="0" spc="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            </a:t>
            </a:r>
            <a:r>
              <a:rPr sz="2000" b="1" kern="0" spc="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杨明义等为代表</a:t>
            </a:r>
            <a:r>
              <a:rPr sz="2000" b="1" kern="0" spc="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</a:t>
            </a:r>
            <a:r>
              <a:rPr sz="2000" b="1" kern="0" spc="-1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</a:t>
            </a:r>
            <a:endParaRPr lang="Microsoft YaHei" altLang="Microsoft YaHei" sz="2000" dirty="0"/>
          </a:p>
        </p:txBody>
      </p:sp>
      <p:pic>
        <p:nvPicPr>
          <p:cNvPr id="790" name="picture 7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957829" y="5790733"/>
            <a:ext cx="2906395" cy="119210"/>
          </a:xfrm>
          <a:prstGeom prst="rect">
            <a:avLst/>
          </a:prstGeom>
        </p:spPr>
      </p:pic>
      <p:pic>
        <p:nvPicPr>
          <p:cNvPr id="792" name="picture 7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25830" y="5734853"/>
            <a:ext cx="742949" cy="255736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 rot="21600000">
            <a:off x="7190104" y="4024629"/>
            <a:ext cx="4533265" cy="725170"/>
            <a:chOff x="0" y="0"/>
            <a:chExt cx="4533265" cy="725170"/>
          </a:xfrm>
        </p:grpSpPr>
        <p:pic>
          <p:nvPicPr>
            <p:cNvPr id="794" name="picture 79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4533265" cy="725170"/>
            </a:xfrm>
            <a:prstGeom prst="rect">
              <a:avLst/>
            </a:prstGeom>
          </p:spPr>
        </p:pic>
        <p:sp>
          <p:nvSpPr>
            <p:cNvPr id="796" name="textbox 796"/>
            <p:cNvSpPr/>
            <p:nvPr/>
          </p:nvSpPr>
          <p:spPr>
            <a:xfrm>
              <a:off x="-12700" y="-12700"/>
              <a:ext cx="4559300" cy="77660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6000"/>
                </a:lnSpc>
                <a:tabLst/>
              </a:pPr>
              <a:endParaRPr lang="Arial" altLang="Arial" sz="800" dirty="0"/>
            </a:p>
            <a:p>
              <a:pPr marL="210820" indent="16509" algn="l" rtl="0" eaLnBrk="0">
                <a:lnSpc>
                  <a:spcPct val="94000"/>
                </a:lnSpc>
                <a:spcBef>
                  <a:spcPts val="2"/>
                </a:spcBef>
                <a:tabLst/>
              </a:pPr>
              <a:r>
                <a:rPr sz="2000" b="1" kern="0" spc="-80" dirty="0">
                  <a:ln w="7282" cap="flat" cmpd="sng">
                    <a:solidFill>
                      <a:srgbClr val="A5A5A5">
                        <a:alpha val="100000"/>
                      </a:srgbClr>
                    </a:solidFill>
                    <a:prstDash val="solid"/>
                    <a:bevel/>
                  </a:ln>
                  <a:solidFill>
                    <a:srgbClr val="A5A5A5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以晁楣</a:t>
              </a:r>
              <a:r>
                <a:rPr sz="2000" b="1" kern="0" spc="-220" dirty="0">
                  <a:solidFill>
                    <a:srgbClr val="A5A5A5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sz="2000" b="1" kern="0" spc="-80" dirty="0">
                  <a:ln w="7282" cap="flat" cmpd="sng">
                    <a:solidFill>
                      <a:srgbClr val="A5A5A5">
                        <a:alpha val="100000"/>
                      </a:srgbClr>
                    </a:solidFill>
                    <a:prstDash val="solid"/>
                    <a:bevel/>
                  </a:ln>
                  <a:solidFill>
                    <a:srgbClr val="A5A5A5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、张祯麒</a:t>
              </a:r>
              <a:r>
                <a:rPr sz="2000" b="1" kern="0" spc="-210" dirty="0">
                  <a:solidFill>
                    <a:srgbClr val="A5A5A5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sz="2000" b="1" kern="0" spc="-80" dirty="0">
                  <a:ln w="7282" cap="flat" cmpd="sng">
                    <a:solidFill>
                      <a:srgbClr val="A5A5A5">
                        <a:alpha val="100000"/>
                      </a:srgbClr>
                    </a:solidFill>
                    <a:prstDash val="solid"/>
                    <a:bevel/>
                  </a:ln>
                  <a:solidFill>
                    <a:srgbClr val="A5A5A5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、张作良</a:t>
              </a:r>
              <a:r>
                <a:rPr sz="2000" b="1" kern="0" spc="-290" dirty="0">
                  <a:solidFill>
                    <a:srgbClr val="A5A5A5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sz="2000" b="1" kern="0" spc="-80" dirty="0">
                  <a:ln w="7282" cap="flat" cmpd="sng">
                    <a:solidFill>
                      <a:srgbClr val="A5A5A5">
                        <a:alpha val="100000"/>
                      </a:srgbClr>
                    </a:solidFill>
                    <a:prstDash val="solid"/>
                    <a:bevel/>
                  </a:ln>
                  <a:solidFill>
                    <a:srgbClr val="A5A5A5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、杜鸿年</a:t>
              </a:r>
              <a:r>
                <a:rPr sz="2000" b="1" kern="0" spc="-210" dirty="0">
                  <a:solidFill>
                    <a:srgbClr val="A5A5A5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</a:t>
              </a:r>
              <a:r>
                <a:rPr sz="2000" b="1" kern="0" spc="-80" dirty="0">
                  <a:ln w="7282" cap="flat" cmpd="sng">
                    <a:solidFill>
                      <a:srgbClr val="A5A5A5">
                        <a:alpha val="100000"/>
                      </a:srgbClr>
                    </a:solidFill>
                    <a:prstDash val="solid"/>
                    <a:bevel/>
                  </a:ln>
                  <a:solidFill>
                    <a:srgbClr val="A5A5A5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、</a:t>
              </a:r>
              <a:r>
                <a:rPr sz="2000" b="1" kern="0" spc="-90" dirty="0">
                  <a:solidFill>
                    <a:srgbClr val="A5A5A5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    </a:t>
              </a:r>
              <a:r>
                <a:rPr sz="2000" b="1" kern="0" spc="-10" dirty="0">
                  <a:ln w="7282" cap="flat" cmpd="sng">
                    <a:solidFill>
                      <a:srgbClr val="A5A5A5">
                        <a:alpha val="100000"/>
                      </a:srgbClr>
                    </a:solidFill>
                    <a:prstDash val="solid"/>
                    <a:bevel/>
                  </a:ln>
                  <a:solidFill>
                    <a:srgbClr val="A5A5A5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郝伯义等为代表</a:t>
              </a:r>
              <a:endParaRPr lang="Microsoft YaHei" altLang="Microsoft YaHei" sz="2000" dirty="0"/>
            </a:p>
          </p:txBody>
        </p:sp>
      </p:grpSp>
      <p:sp>
        <p:nvSpPr>
          <p:cNvPr id="798" name="textbox 798"/>
          <p:cNvSpPr/>
          <p:nvPr/>
        </p:nvSpPr>
        <p:spPr>
          <a:xfrm>
            <a:off x="913130" y="5460991"/>
            <a:ext cx="10845165" cy="3263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35"/>
              </a:lnSpc>
              <a:tabLst/>
            </a:pPr>
            <a:endParaRPr lang="Arial" altLang="Arial" sz="100" dirty="0"/>
          </a:p>
          <a:p>
            <a:pPr marL="73025" algn="l" rtl="0" eaLnBrk="0">
              <a:lnSpc>
                <a:spcPct val="78000"/>
              </a:lnSpc>
              <a:tabLst>
                <a:tab pos="694690" algn="l"/>
                <a:tab pos="6243320" algn="l"/>
              </a:tabLst>
            </a:pPr>
            <a:r>
              <a:rPr sz="2000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000" b="1" kern="0" spc="2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u="sng" kern="0" spc="10" dirty="0">
                <a:solidFill>
                  <a:srgbClr val="0000FF">
                    <a:alpha val="100000"/>
                  </a:srgbClr>
                </a:solidFill>
                <a:uFill>
                  <a:solidFill>
                    <a:srgbClr val="5B9BD5"/>
                  </a:solidFill>
                </a:uFill>
                <a:latin typeface="Microsoft YaHei"/>
                <a:ea typeface="Microsoft YaHei"/>
                <a:cs typeface="Microsoft YaHei"/>
              </a:rPr>
              <a:t>              </a:t>
            </a:r>
            <a:r>
              <a:rPr sz="2000" b="1" u="sng" kern="0" spc="0" dirty="0">
                <a:solidFill>
                  <a:srgbClr val="0000FF">
                    <a:alpha val="100000"/>
                  </a:srgbClr>
                </a:solidFill>
                <a:uFill>
                  <a:solidFill>
                    <a:srgbClr val="5B9BD5"/>
                  </a:solidFill>
                </a:uFill>
                <a:latin typeface="Microsoft YaHei"/>
                <a:ea typeface="Microsoft YaHei"/>
                <a:cs typeface="Microsoft YaHei"/>
              </a:rPr>
              <a:t>  </a:t>
            </a:r>
            <a:r>
              <a:rPr sz="2000" b="1" kern="0" spc="16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000" b="1" kern="0" spc="-20" dirty="0">
                <a:ln w="728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江苏水印版画</a:t>
            </a:r>
            <a:r>
              <a:rPr sz="2000" b="1" kern="0" spc="2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</a:t>
            </a:r>
            <a:r>
              <a:rPr sz="2000" b="1" u="sng" kern="0" spc="0" dirty="0">
                <a:solidFill>
                  <a:srgbClr val="0000FF">
                    <a:alpha val="100000"/>
                  </a:srgbClr>
                </a:solidFill>
                <a:uFill>
                  <a:solidFill>
                    <a:srgbClr val="5B9BD5"/>
                  </a:solidFill>
                </a:uFill>
                <a:latin typeface="Microsoft YaHei"/>
                <a:ea typeface="Microsoft YaHei"/>
                <a:cs typeface="Microsoft YaHei"/>
              </a:rPr>
              <a:t>	</a:t>
            </a:r>
            <a:r>
              <a:rPr sz="2000" b="1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                        </a:t>
            </a:r>
            <a:r>
              <a:rPr sz="2000" b="1" kern="0" spc="-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endParaRPr lang="Microsoft YaHei" altLang="Microsoft YaHei" sz="2000" dirty="0"/>
          </a:p>
        </p:txBody>
      </p:sp>
      <p:pic>
        <p:nvPicPr>
          <p:cNvPr id="800" name="picture 80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1682263" y="5595788"/>
            <a:ext cx="60791" cy="178732"/>
          </a:xfrm>
          <a:prstGeom prst="rect">
            <a:avLst/>
          </a:prstGeom>
        </p:spPr>
      </p:pic>
      <p:pic>
        <p:nvPicPr>
          <p:cNvPr id="802" name="picture 8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213600" y="5631983"/>
            <a:ext cx="60791" cy="64432"/>
          </a:xfrm>
          <a:prstGeom prst="rect">
            <a:avLst/>
          </a:prstGeom>
        </p:spPr>
      </p:pic>
      <p:pic>
        <p:nvPicPr>
          <p:cNvPr id="804" name="picture 80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800894" y="5562133"/>
            <a:ext cx="60791" cy="178732"/>
          </a:xfrm>
          <a:prstGeom prst="rect">
            <a:avLst/>
          </a:prstGeom>
        </p:spPr>
      </p:pic>
      <p:pic>
        <p:nvPicPr>
          <p:cNvPr id="806" name="picture 80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2957829" y="5591978"/>
            <a:ext cx="60791" cy="178732"/>
          </a:xfrm>
          <a:prstGeom prst="rect">
            <a:avLst/>
          </a:prstGeom>
        </p:spPr>
      </p:pic>
      <p:pic>
        <p:nvPicPr>
          <p:cNvPr id="808" name="picture 80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607988" y="5620553"/>
            <a:ext cx="60791" cy="64432"/>
          </a:xfrm>
          <a:prstGeom prst="rect">
            <a:avLst/>
          </a:prstGeom>
        </p:spPr>
      </p:pic>
      <p:pic>
        <p:nvPicPr>
          <p:cNvPr id="810" name="picture 8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925830" y="5558323"/>
            <a:ext cx="60791" cy="178732"/>
          </a:xfrm>
          <a:prstGeom prst="rect">
            <a:avLst/>
          </a:prstGeom>
        </p:spPr>
      </p:pic>
      <p:sp>
        <p:nvSpPr>
          <p:cNvPr id="812" name="textbox 812"/>
          <p:cNvSpPr/>
          <p:nvPr/>
        </p:nvSpPr>
        <p:spPr>
          <a:xfrm>
            <a:off x="913130" y="5324076"/>
            <a:ext cx="10845165" cy="2711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60"/>
              </a:lnSpc>
              <a:tabLst/>
            </a:pPr>
            <a:endParaRPr lang="Arial" altLang="Arial" sz="100" dirty="0"/>
          </a:p>
          <a:p>
            <a:pPr marL="73025" algn="l" rtl="0" eaLnBrk="0">
              <a:lnSpc>
                <a:spcPct val="78000"/>
              </a:lnSpc>
              <a:tabLst>
                <a:tab pos="694690" algn="l"/>
              </a:tabLst>
            </a:pPr>
            <a:r>
              <a:rPr sz="2000" kern="0" spc="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000" b="1" kern="0" spc="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                                         </a:t>
            </a:r>
            <a:r>
              <a:rPr sz="2000" b="1" kern="0" spc="-7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以吴俊发</a:t>
            </a:r>
            <a:r>
              <a:rPr sz="2000" b="1" kern="0" spc="-17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-7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、黄丕谟</a:t>
            </a:r>
            <a:r>
              <a:rPr sz="2000" b="1" kern="0" spc="-22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-7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、张</a:t>
            </a:r>
            <a:r>
              <a:rPr sz="2000" b="1" kern="0" spc="-8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新予</a:t>
            </a:r>
            <a:r>
              <a:rPr sz="2000" b="1" kern="0" spc="-22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-8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、朱琴葆</a:t>
            </a:r>
            <a:r>
              <a:rPr sz="2000" b="1" kern="0" spc="-28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-8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endParaRPr lang="Microsoft YaHei" altLang="Microsoft YaHei" sz="2000" dirty="0"/>
          </a:p>
        </p:txBody>
      </p:sp>
      <p:pic>
        <p:nvPicPr>
          <p:cNvPr id="814" name="picture 8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11748768" y="5367188"/>
            <a:ext cx="60791" cy="178732"/>
          </a:xfrm>
          <a:prstGeom prst="rect">
            <a:avLst/>
          </a:prstGeom>
        </p:spPr>
      </p:pic>
      <p:pic>
        <p:nvPicPr>
          <p:cNvPr id="816" name="picture 8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7216140" y="5403383"/>
            <a:ext cx="60791" cy="178732"/>
          </a:xfrm>
          <a:prstGeom prst="rect">
            <a:avLst/>
          </a:prstGeom>
        </p:spPr>
      </p:pic>
      <p:pic>
        <p:nvPicPr>
          <p:cNvPr id="818" name="picture 8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5803433" y="5447833"/>
            <a:ext cx="60791" cy="64432"/>
          </a:xfrm>
          <a:prstGeom prst="rect">
            <a:avLst/>
          </a:prstGeom>
        </p:spPr>
      </p:pic>
      <p:pic>
        <p:nvPicPr>
          <p:cNvPr id="820" name="picture 8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2957829" y="5363378"/>
            <a:ext cx="60791" cy="178732"/>
          </a:xfrm>
          <a:prstGeom prst="rect">
            <a:avLst/>
          </a:prstGeom>
        </p:spPr>
      </p:pic>
      <p:pic>
        <p:nvPicPr>
          <p:cNvPr id="822" name="picture 82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1607988" y="5391953"/>
            <a:ext cx="60791" cy="178732"/>
          </a:xfrm>
          <a:prstGeom prst="rect">
            <a:avLst/>
          </a:prstGeom>
        </p:spPr>
      </p:pic>
      <p:pic>
        <p:nvPicPr>
          <p:cNvPr id="824" name="picture 82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925830" y="5444023"/>
            <a:ext cx="60791" cy="64432"/>
          </a:xfrm>
          <a:prstGeom prst="rect">
            <a:avLst/>
          </a:prstGeom>
        </p:spPr>
      </p:pic>
      <p:sp>
        <p:nvSpPr>
          <p:cNvPr id="826" name="textbox 826"/>
          <p:cNvSpPr/>
          <p:nvPr/>
        </p:nvSpPr>
        <p:spPr>
          <a:xfrm>
            <a:off x="7341634" y="2925552"/>
            <a:ext cx="4080509" cy="5949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339"/>
              </a:lnSpc>
              <a:tabLst/>
            </a:pPr>
            <a:endParaRPr lang="Arial" altLang="Arial" sz="100" dirty="0"/>
          </a:p>
          <a:p>
            <a:pPr marL="12700" indent="13970" algn="l" rtl="0" eaLnBrk="0">
              <a:lnSpc>
                <a:spcPct val="93000"/>
              </a:lnSpc>
              <a:tabLst/>
            </a:pPr>
            <a:r>
              <a:rPr sz="2000" b="1" kern="0" spc="-9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以李少言</a:t>
            </a:r>
            <a:r>
              <a:rPr sz="2000" b="1" kern="0" spc="-28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-9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、李文</a:t>
            </a:r>
            <a:r>
              <a:rPr sz="2000" b="1" kern="0" spc="-22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-9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、丰中铁</a:t>
            </a:r>
            <a:r>
              <a:rPr sz="2000" b="1" kern="0" spc="-28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-9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、李焕民</a:t>
            </a:r>
            <a:r>
              <a:rPr sz="2000" b="1" kern="0" spc="-29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-9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2000" b="1" kern="0" spc="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-6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徐匡</a:t>
            </a:r>
            <a:r>
              <a:rPr sz="2000" b="1" kern="0" spc="-28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-6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、林军</a:t>
            </a:r>
            <a:r>
              <a:rPr sz="2000" b="1" kern="0" spc="-22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b="1" kern="0" spc="-6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、吴凡等为代表</a:t>
            </a:r>
            <a:endParaRPr lang="Microsoft YaHei" altLang="Microsoft YaHei" sz="2000" dirty="0"/>
          </a:p>
        </p:txBody>
      </p:sp>
      <p:sp>
        <p:nvSpPr>
          <p:cNvPr id="828" name="textbox 828"/>
          <p:cNvSpPr/>
          <p:nvPr/>
        </p:nvSpPr>
        <p:spPr>
          <a:xfrm>
            <a:off x="1600200" y="585216"/>
            <a:ext cx="3749675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  <a:tabLst/>
            </a:pPr>
            <a:endParaRPr lang="Arial" altLang="Arial" sz="500" dirty="0"/>
          </a:p>
          <a:p>
            <a:pPr marL="97789" algn="l" rtl="0" eaLnBrk="0">
              <a:lnSpc>
                <a:spcPts val="2127"/>
              </a:lnSpc>
              <a:spcBef>
                <a:spcPts val="4"/>
              </a:spcBef>
              <a:tabLst/>
            </a:pP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繁荣时期</a:t>
            </a:r>
            <a:r>
              <a:rPr sz="1700" kern="0" spc="-3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1949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年至</a:t>
            </a: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1966</a:t>
            </a: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年）</a:t>
            </a:r>
            <a:endParaRPr lang="Microsoft YaHei" altLang="Microsoft YaHei" sz="1700" dirty="0"/>
          </a:p>
        </p:txBody>
      </p:sp>
      <p:pic>
        <p:nvPicPr>
          <p:cNvPr id="830" name="picture 83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4713138" y="3471078"/>
            <a:ext cx="6630968" cy="104606"/>
          </a:xfrm>
          <a:prstGeom prst="rect">
            <a:avLst/>
          </a:prstGeom>
        </p:spPr>
      </p:pic>
      <p:sp>
        <p:nvSpPr>
          <p:cNvPr id="832" name="textbox 832"/>
          <p:cNvSpPr/>
          <p:nvPr/>
        </p:nvSpPr>
        <p:spPr>
          <a:xfrm>
            <a:off x="3123084" y="4266418"/>
            <a:ext cx="2560954" cy="2914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39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b="1" kern="0" spc="-10" dirty="0">
                <a:ln w="728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北大荒的油印套色版画</a:t>
            </a:r>
            <a:endParaRPr lang="Microsoft YaHei" altLang="Microsoft YaHei" sz="2000" dirty="0"/>
          </a:p>
        </p:txBody>
      </p:sp>
      <p:pic>
        <p:nvPicPr>
          <p:cNvPr id="834" name="picture 83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21600000">
            <a:off x="5812323" y="3013878"/>
            <a:ext cx="1451908" cy="413682"/>
          </a:xfrm>
          <a:prstGeom prst="rect">
            <a:avLst/>
          </a:prstGeom>
        </p:spPr>
      </p:pic>
      <p:sp>
        <p:nvSpPr>
          <p:cNvPr id="836" name="textbox 836"/>
          <p:cNvSpPr/>
          <p:nvPr/>
        </p:nvSpPr>
        <p:spPr>
          <a:xfrm>
            <a:off x="1139204" y="3539919"/>
            <a:ext cx="297815" cy="1757045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7843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8000"/>
              </a:lnSpc>
              <a:tabLst/>
            </a:pPr>
            <a:r>
              <a:rPr sz="2000" b="1" kern="0" spc="270" dirty="0">
                <a:ln w="728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三大地方学派</a:t>
            </a:r>
            <a:endParaRPr lang="Microsoft YaHei" altLang="Microsoft YaHei" sz="2000" dirty="0"/>
          </a:p>
        </p:txBody>
      </p:sp>
      <p:pic>
        <p:nvPicPr>
          <p:cNvPr id="838" name="picture 838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600000">
            <a:off x="1709420" y="3029118"/>
            <a:ext cx="1317456" cy="293032"/>
          </a:xfrm>
          <a:prstGeom prst="rect">
            <a:avLst/>
          </a:prstGeom>
        </p:spPr>
      </p:pic>
      <p:sp>
        <p:nvSpPr>
          <p:cNvPr id="840" name="textbox 840"/>
          <p:cNvSpPr/>
          <p:nvPr/>
        </p:nvSpPr>
        <p:spPr>
          <a:xfrm>
            <a:off x="3143574" y="3122025"/>
            <a:ext cx="1525269" cy="2908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20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b="1" kern="0" spc="-40" dirty="0">
                <a:ln w="7282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四川黑白版画</a:t>
            </a:r>
            <a:endParaRPr lang="Microsoft YaHei" altLang="Microsoft YaHei" sz="2000" dirty="0"/>
          </a:p>
        </p:txBody>
      </p:sp>
      <p:pic>
        <p:nvPicPr>
          <p:cNvPr id="842" name="picture 84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21600000">
            <a:off x="11360318" y="2840990"/>
            <a:ext cx="371941" cy="725804"/>
          </a:xfrm>
          <a:prstGeom prst="rect">
            <a:avLst/>
          </a:prstGeom>
        </p:spPr>
      </p:pic>
      <p:sp>
        <p:nvSpPr>
          <p:cNvPr id="844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46" name="picture 846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21600000">
            <a:off x="3119923" y="4042409"/>
            <a:ext cx="2693332" cy="60791"/>
          </a:xfrm>
          <a:prstGeom prst="rect">
            <a:avLst/>
          </a:prstGeom>
        </p:spPr>
      </p:pic>
      <p:pic>
        <p:nvPicPr>
          <p:cNvPr id="848" name="picture 848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21600000">
            <a:off x="3158658" y="4723933"/>
            <a:ext cx="2579032" cy="60791"/>
          </a:xfrm>
          <a:prstGeom prst="rect">
            <a:avLst/>
          </a:prstGeom>
        </p:spPr>
      </p:pic>
      <p:pic>
        <p:nvPicPr>
          <p:cNvPr id="850" name="picture 85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21600000">
            <a:off x="2980055" y="4042409"/>
            <a:ext cx="128736" cy="742315"/>
          </a:xfrm>
          <a:prstGeom prst="rect">
            <a:avLst/>
          </a:prstGeom>
        </p:spPr>
      </p:pic>
      <p:pic>
        <p:nvPicPr>
          <p:cNvPr id="852" name="picture 852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 rot="21600000">
            <a:off x="3112938" y="3514893"/>
            <a:ext cx="1550332" cy="60791"/>
          </a:xfrm>
          <a:prstGeom prst="rect">
            <a:avLst/>
          </a:prstGeom>
        </p:spPr>
      </p:pic>
      <p:pic>
        <p:nvPicPr>
          <p:cNvPr id="854" name="picture 85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rot="21600000">
            <a:off x="925830" y="3615223"/>
            <a:ext cx="60791" cy="1550332"/>
          </a:xfrm>
          <a:prstGeom prst="rect">
            <a:avLst/>
          </a:prstGeom>
        </p:spPr>
      </p:pic>
      <p:pic>
        <p:nvPicPr>
          <p:cNvPr id="856" name="picture 856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 rot="21600000">
            <a:off x="1607988" y="3906053"/>
            <a:ext cx="60791" cy="1207432"/>
          </a:xfrm>
          <a:prstGeom prst="rect">
            <a:avLst/>
          </a:prstGeom>
        </p:spPr>
      </p:pic>
      <p:pic>
        <p:nvPicPr>
          <p:cNvPr id="858" name="picture 858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 rot="21600000">
            <a:off x="925830" y="2849879"/>
            <a:ext cx="91906" cy="715476"/>
          </a:xfrm>
          <a:prstGeom prst="rect">
            <a:avLst/>
          </a:prstGeom>
        </p:spPr>
      </p:pic>
      <p:pic>
        <p:nvPicPr>
          <p:cNvPr id="860" name="picture 860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 rot="21600000">
            <a:off x="5787558" y="4190533"/>
            <a:ext cx="98891" cy="594191"/>
          </a:xfrm>
          <a:prstGeom prst="rect">
            <a:avLst/>
          </a:prstGeom>
        </p:spPr>
      </p:pic>
      <p:pic>
        <p:nvPicPr>
          <p:cNvPr id="862" name="picture 862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 rot="21600000">
            <a:off x="7203440" y="2840990"/>
            <a:ext cx="220811" cy="129371"/>
          </a:xfrm>
          <a:prstGeom prst="rect">
            <a:avLst/>
          </a:prstGeom>
        </p:spPr>
      </p:pic>
      <p:pic>
        <p:nvPicPr>
          <p:cNvPr id="864" name="picture 864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 rot="21600000">
            <a:off x="5751363" y="2849879"/>
            <a:ext cx="121751" cy="114131"/>
          </a:xfrm>
          <a:prstGeom prst="rect">
            <a:avLst/>
          </a:prstGeom>
        </p:spPr>
      </p:pic>
      <p:pic>
        <p:nvPicPr>
          <p:cNvPr id="866" name="picture 866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 rot="21600000">
            <a:off x="2966085" y="2849879"/>
            <a:ext cx="106511" cy="129371"/>
          </a:xfrm>
          <a:prstGeom prst="rect">
            <a:avLst/>
          </a:prstGeom>
        </p:spPr>
      </p:pic>
      <p:pic>
        <p:nvPicPr>
          <p:cNvPr id="868" name="picture 868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 rot="21600000">
            <a:off x="1524803" y="2849879"/>
            <a:ext cx="143976" cy="91906"/>
          </a:xfrm>
          <a:prstGeom prst="rect">
            <a:avLst/>
          </a:prstGeom>
        </p:spPr>
      </p:pic>
      <p:pic>
        <p:nvPicPr>
          <p:cNvPr id="870" name="picture 870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 rot="21600000">
            <a:off x="3922563" y="2849879"/>
            <a:ext cx="178732" cy="60791"/>
          </a:xfrm>
          <a:prstGeom prst="rect">
            <a:avLst/>
          </a:prstGeom>
        </p:spPr>
      </p:pic>
      <p:pic>
        <p:nvPicPr>
          <p:cNvPr id="872" name="picture 872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 rot="21600000">
            <a:off x="1181903" y="2849879"/>
            <a:ext cx="178732" cy="60791"/>
          </a:xfrm>
          <a:prstGeom prst="rect">
            <a:avLst/>
          </a:prstGeom>
        </p:spPr>
      </p:pic>
      <p:pic>
        <p:nvPicPr>
          <p:cNvPr id="874" name="picture 874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 rot="21600000">
            <a:off x="5179863" y="2849879"/>
            <a:ext cx="178732" cy="60791"/>
          </a:xfrm>
          <a:prstGeom prst="rect">
            <a:avLst/>
          </a:prstGeom>
        </p:spPr>
      </p:pic>
      <p:pic>
        <p:nvPicPr>
          <p:cNvPr id="876" name="picture 876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 rot="21600000">
            <a:off x="3579663" y="2849879"/>
            <a:ext cx="178732" cy="60791"/>
          </a:xfrm>
          <a:prstGeom prst="rect">
            <a:avLst/>
          </a:prstGeom>
        </p:spPr>
      </p:pic>
      <p:pic>
        <p:nvPicPr>
          <p:cNvPr id="878" name="picture 878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 rot="21600000">
            <a:off x="4379763" y="2849879"/>
            <a:ext cx="178732" cy="60791"/>
          </a:xfrm>
          <a:prstGeom prst="rect">
            <a:avLst/>
          </a:prstGeom>
        </p:spPr>
      </p:pic>
      <p:pic>
        <p:nvPicPr>
          <p:cNvPr id="880" name="picture 880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 rot="21600000">
            <a:off x="5522763" y="2849879"/>
            <a:ext cx="178732" cy="60791"/>
          </a:xfrm>
          <a:prstGeom prst="rect">
            <a:avLst/>
          </a:prstGeom>
        </p:spPr>
      </p:pic>
      <p:pic>
        <p:nvPicPr>
          <p:cNvPr id="882" name="picture 882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 rot="21600000">
            <a:off x="4722663" y="2849879"/>
            <a:ext cx="178732" cy="60791"/>
          </a:xfrm>
          <a:prstGeom prst="rect">
            <a:avLst/>
          </a:prstGeom>
        </p:spPr>
      </p:pic>
      <p:pic>
        <p:nvPicPr>
          <p:cNvPr id="884" name="picture 884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 rot="21600000">
            <a:off x="3122463" y="2849879"/>
            <a:ext cx="178732" cy="60791"/>
          </a:xfrm>
          <a:prstGeom prst="rect">
            <a:avLst/>
          </a:prstGeom>
        </p:spPr>
      </p:pic>
      <p:pic>
        <p:nvPicPr>
          <p:cNvPr id="886" name="picture 886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 rot="21600000">
            <a:off x="1607988" y="3563153"/>
            <a:ext cx="60791" cy="178732"/>
          </a:xfrm>
          <a:prstGeom prst="rect">
            <a:avLst/>
          </a:prstGeom>
        </p:spPr>
      </p:pic>
      <p:pic>
        <p:nvPicPr>
          <p:cNvPr id="888" name="picture 888"/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 rot="21600000">
            <a:off x="10445918" y="2840990"/>
            <a:ext cx="178733" cy="60790"/>
          </a:xfrm>
          <a:prstGeom prst="rect">
            <a:avLst/>
          </a:prstGeom>
        </p:spPr>
      </p:pic>
      <p:pic>
        <p:nvPicPr>
          <p:cNvPr id="890" name="picture 890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 rot="21600000">
            <a:off x="8045618" y="2840990"/>
            <a:ext cx="178733" cy="60790"/>
          </a:xfrm>
          <a:prstGeom prst="rect">
            <a:avLst/>
          </a:prstGeom>
        </p:spPr>
      </p:pic>
      <p:pic>
        <p:nvPicPr>
          <p:cNvPr id="892" name="picture 892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 rot="21600000">
            <a:off x="9645818" y="2840990"/>
            <a:ext cx="178733" cy="60790"/>
          </a:xfrm>
          <a:prstGeom prst="rect">
            <a:avLst/>
          </a:prstGeom>
        </p:spPr>
      </p:pic>
      <p:pic>
        <p:nvPicPr>
          <p:cNvPr id="894" name="picture 894"/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 rot="21600000">
            <a:off x="9988718" y="2840990"/>
            <a:ext cx="178733" cy="60790"/>
          </a:xfrm>
          <a:prstGeom prst="rect">
            <a:avLst/>
          </a:prstGeom>
        </p:spPr>
      </p:pic>
      <p:pic>
        <p:nvPicPr>
          <p:cNvPr id="896" name="picture 896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 rot="21600000">
            <a:off x="10788818" y="2840990"/>
            <a:ext cx="178733" cy="60790"/>
          </a:xfrm>
          <a:prstGeom prst="rect">
            <a:avLst/>
          </a:prstGeom>
        </p:spPr>
      </p:pic>
      <p:pic>
        <p:nvPicPr>
          <p:cNvPr id="898" name="picture 898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 rot="21600000">
            <a:off x="7588418" y="2840990"/>
            <a:ext cx="178733" cy="60790"/>
          </a:xfrm>
          <a:prstGeom prst="rect">
            <a:avLst/>
          </a:prstGeom>
        </p:spPr>
      </p:pic>
      <p:pic>
        <p:nvPicPr>
          <p:cNvPr id="900" name="picture 900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 rot="21600000">
            <a:off x="8388518" y="2840990"/>
            <a:ext cx="178733" cy="60790"/>
          </a:xfrm>
          <a:prstGeom prst="rect">
            <a:avLst/>
          </a:prstGeom>
        </p:spPr>
      </p:pic>
      <p:pic>
        <p:nvPicPr>
          <p:cNvPr id="902" name="picture 902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 rot="21600000">
            <a:off x="8845718" y="2840990"/>
            <a:ext cx="178733" cy="60790"/>
          </a:xfrm>
          <a:prstGeom prst="rect">
            <a:avLst/>
          </a:prstGeom>
        </p:spPr>
      </p:pic>
      <p:pic>
        <p:nvPicPr>
          <p:cNvPr id="904" name="picture 904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 rot="21600000">
            <a:off x="9188618" y="2840990"/>
            <a:ext cx="178733" cy="60790"/>
          </a:xfrm>
          <a:prstGeom prst="rect">
            <a:avLst/>
          </a:prstGeom>
        </p:spPr>
      </p:pic>
      <p:pic>
        <p:nvPicPr>
          <p:cNvPr id="906" name="picture 906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 rot="21600000">
            <a:off x="1607988" y="3105953"/>
            <a:ext cx="60791" cy="178732"/>
          </a:xfrm>
          <a:prstGeom prst="rect">
            <a:avLst/>
          </a:prstGeom>
        </p:spPr>
      </p:pic>
      <p:sp>
        <p:nvSpPr>
          <p:cNvPr id="908" name="rect"/>
          <p:cNvSpPr/>
          <p:nvPr/>
        </p:nvSpPr>
        <p:spPr>
          <a:xfrm>
            <a:off x="1709420" y="4431029"/>
            <a:ext cx="1237615" cy="7620"/>
          </a:xfrm>
          <a:prstGeom prst="rect">
            <a:avLst/>
          </a:prstGeom>
          <a:solidFill>
            <a:srgbClr val="5B9BD5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10" name="rect"/>
          <p:cNvSpPr/>
          <p:nvPr/>
        </p:nvSpPr>
        <p:spPr>
          <a:xfrm>
            <a:off x="5919470" y="4431029"/>
            <a:ext cx="1237614" cy="7620"/>
          </a:xfrm>
          <a:prstGeom prst="rect">
            <a:avLst/>
          </a:prstGeom>
          <a:solidFill>
            <a:srgbClr val="5B9BD5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12" name="picture 912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 rot="21600000">
            <a:off x="2966085" y="3486318"/>
            <a:ext cx="96986" cy="89366"/>
          </a:xfrm>
          <a:prstGeom prst="rect">
            <a:avLst/>
          </a:prstGeom>
        </p:spPr>
      </p:pic>
      <p:sp>
        <p:nvSpPr>
          <p:cNvPr id="914" name="rect"/>
          <p:cNvSpPr/>
          <p:nvPr/>
        </p:nvSpPr>
        <p:spPr>
          <a:xfrm>
            <a:off x="78170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16" name="rect"/>
          <p:cNvSpPr/>
          <p:nvPr/>
        </p:nvSpPr>
        <p:spPr>
          <a:xfrm>
            <a:off x="79313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18" name="rect"/>
          <p:cNvSpPr/>
          <p:nvPr/>
        </p:nvSpPr>
        <p:spPr>
          <a:xfrm>
            <a:off x="82742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20" name="rect"/>
          <p:cNvSpPr/>
          <p:nvPr/>
        </p:nvSpPr>
        <p:spPr>
          <a:xfrm>
            <a:off x="86171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22" name="rect"/>
          <p:cNvSpPr/>
          <p:nvPr/>
        </p:nvSpPr>
        <p:spPr>
          <a:xfrm>
            <a:off x="112460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24" name="rect"/>
          <p:cNvSpPr/>
          <p:nvPr/>
        </p:nvSpPr>
        <p:spPr>
          <a:xfrm>
            <a:off x="90743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26" name="rect"/>
          <p:cNvSpPr/>
          <p:nvPr/>
        </p:nvSpPr>
        <p:spPr>
          <a:xfrm>
            <a:off x="95315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28" name="rect"/>
          <p:cNvSpPr/>
          <p:nvPr/>
        </p:nvSpPr>
        <p:spPr>
          <a:xfrm>
            <a:off x="110174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30" name="rect"/>
          <p:cNvSpPr/>
          <p:nvPr/>
        </p:nvSpPr>
        <p:spPr>
          <a:xfrm>
            <a:off x="94172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32" name="rect"/>
          <p:cNvSpPr/>
          <p:nvPr/>
        </p:nvSpPr>
        <p:spPr>
          <a:xfrm>
            <a:off x="111317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34" name="rect"/>
          <p:cNvSpPr/>
          <p:nvPr/>
        </p:nvSpPr>
        <p:spPr>
          <a:xfrm>
            <a:off x="98744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36" name="rect"/>
          <p:cNvSpPr/>
          <p:nvPr/>
        </p:nvSpPr>
        <p:spPr>
          <a:xfrm>
            <a:off x="102173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38" name="rect"/>
          <p:cNvSpPr/>
          <p:nvPr/>
        </p:nvSpPr>
        <p:spPr>
          <a:xfrm>
            <a:off x="103316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40" name="rect"/>
          <p:cNvSpPr/>
          <p:nvPr/>
        </p:nvSpPr>
        <p:spPr>
          <a:xfrm>
            <a:off x="106745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42" name="rect"/>
          <p:cNvSpPr/>
          <p:nvPr/>
        </p:nvSpPr>
        <p:spPr>
          <a:xfrm>
            <a:off x="74741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44" name="rect"/>
          <p:cNvSpPr/>
          <p:nvPr/>
        </p:nvSpPr>
        <p:spPr>
          <a:xfrm>
            <a:off x="8731418" y="2840990"/>
            <a:ext cx="64433" cy="60790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46" name="rect"/>
          <p:cNvSpPr/>
          <p:nvPr/>
        </p:nvSpPr>
        <p:spPr>
          <a:xfrm>
            <a:off x="4265463" y="2849879"/>
            <a:ext cx="64432" cy="60791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48" name="rect"/>
          <p:cNvSpPr/>
          <p:nvPr/>
        </p:nvSpPr>
        <p:spPr>
          <a:xfrm>
            <a:off x="4608363" y="2849879"/>
            <a:ext cx="64432" cy="60791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50" name="rect"/>
          <p:cNvSpPr/>
          <p:nvPr/>
        </p:nvSpPr>
        <p:spPr>
          <a:xfrm>
            <a:off x="4151163" y="2849879"/>
            <a:ext cx="64432" cy="60791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52" name="rect"/>
          <p:cNvSpPr/>
          <p:nvPr/>
        </p:nvSpPr>
        <p:spPr>
          <a:xfrm>
            <a:off x="3465363" y="2849879"/>
            <a:ext cx="64432" cy="60791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54" name="rect"/>
          <p:cNvSpPr/>
          <p:nvPr/>
        </p:nvSpPr>
        <p:spPr>
          <a:xfrm>
            <a:off x="4951263" y="2849879"/>
            <a:ext cx="64432" cy="60791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56" name="rect"/>
          <p:cNvSpPr/>
          <p:nvPr/>
        </p:nvSpPr>
        <p:spPr>
          <a:xfrm>
            <a:off x="3351063" y="2849879"/>
            <a:ext cx="64432" cy="60791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58" name="rect"/>
          <p:cNvSpPr/>
          <p:nvPr/>
        </p:nvSpPr>
        <p:spPr>
          <a:xfrm>
            <a:off x="5408463" y="2849879"/>
            <a:ext cx="64432" cy="60791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60" name="rect"/>
          <p:cNvSpPr/>
          <p:nvPr/>
        </p:nvSpPr>
        <p:spPr>
          <a:xfrm>
            <a:off x="3808263" y="2849879"/>
            <a:ext cx="64432" cy="60791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62" name="rect"/>
          <p:cNvSpPr/>
          <p:nvPr/>
        </p:nvSpPr>
        <p:spPr>
          <a:xfrm>
            <a:off x="5065563" y="2849879"/>
            <a:ext cx="64432" cy="60791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64" name="picture 964"/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 rot="21600000">
            <a:off x="925830" y="5901223"/>
            <a:ext cx="60791" cy="64432"/>
          </a:xfrm>
          <a:prstGeom prst="rect">
            <a:avLst/>
          </a:prstGeom>
        </p:spPr>
      </p:pic>
      <p:sp>
        <p:nvSpPr>
          <p:cNvPr id="966" name="rect"/>
          <p:cNvSpPr/>
          <p:nvPr/>
        </p:nvSpPr>
        <p:spPr>
          <a:xfrm>
            <a:off x="1410503" y="2849879"/>
            <a:ext cx="64432" cy="60791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68" name="rect"/>
          <p:cNvSpPr/>
          <p:nvPr/>
        </p:nvSpPr>
        <p:spPr>
          <a:xfrm>
            <a:off x="1067603" y="2849879"/>
            <a:ext cx="64432" cy="60791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70" name="rect"/>
          <p:cNvSpPr/>
          <p:nvPr/>
        </p:nvSpPr>
        <p:spPr>
          <a:xfrm>
            <a:off x="2966085" y="3372018"/>
            <a:ext cx="60791" cy="64432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72" name="rect"/>
          <p:cNvSpPr/>
          <p:nvPr/>
        </p:nvSpPr>
        <p:spPr>
          <a:xfrm>
            <a:off x="1607988" y="2991653"/>
            <a:ext cx="60791" cy="64432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74" name="rect"/>
          <p:cNvSpPr/>
          <p:nvPr/>
        </p:nvSpPr>
        <p:spPr>
          <a:xfrm>
            <a:off x="1607988" y="3448853"/>
            <a:ext cx="60791" cy="64432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76" name="rect"/>
          <p:cNvSpPr/>
          <p:nvPr/>
        </p:nvSpPr>
        <p:spPr>
          <a:xfrm>
            <a:off x="1607988" y="5163353"/>
            <a:ext cx="60791" cy="64432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78" name="rect"/>
          <p:cNvSpPr/>
          <p:nvPr/>
        </p:nvSpPr>
        <p:spPr>
          <a:xfrm>
            <a:off x="1607988" y="3334553"/>
            <a:ext cx="60791" cy="64432"/>
          </a:xfrm>
          <a:prstGeom prst="rect">
            <a:avLst/>
          </a:prstGeom>
          <a:solidFill>
            <a:srgbClr val="41719C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0" name="picture 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48868" y="512064"/>
            <a:ext cx="4934711" cy="5803391"/>
          </a:xfrm>
          <a:prstGeom prst="rect">
            <a:avLst/>
          </a:prstGeom>
        </p:spPr>
      </p:pic>
      <p:pic>
        <p:nvPicPr>
          <p:cNvPr id="982" name="picture 9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34328" y="512064"/>
            <a:ext cx="4754880" cy="5801867"/>
          </a:xfrm>
          <a:prstGeom prst="rect">
            <a:avLst/>
          </a:prstGeom>
        </p:spPr>
      </p:pic>
      <p:sp>
        <p:nvSpPr>
          <p:cNvPr id="984" name="textbox 984"/>
          <p:cNvSpPr/>
          <p:nvPr/>
        </p:nvSpPr>
        <p:spPr>
          <a:xfrm>
            <a:off x="740791" y="6372996"/>
            <a:ext cx="513270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《初踏黄金路》/李焕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民/套色木刻/1963/中国美术馆收藏</a:t>
            </a:r>
            <a:endParaRPr lang="Microsoft YaHei" altLang="Microsoft YaHei" sz="1500" dirty="0"/>
          </a:p>
        </p:txBody>
      </p:sp>
      <p:sp>
        <p:nvSpPr>
          <p:cNvPr id="986" name="textbox 986"/>
          <p:cNvSpPr/>
          <p:nvPr/>
        </p:nvSpPr>
        <p:spPr>
          <a:xfrm>
            <a:off x="6598666" y="6372996"/>
            <a:ext cx="431990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《待渡》/徐匡/套色木刻/1959/四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川美术馆收藏</a:t>
            </a:r>
            <a:endParaRPr lang="Microsoft YaHei" altLang="Microsoft YaHei" sz="1500" dirty="0"/>
          </a:p>
        </p:txBody>
      </p:sp>
      <p:pic>
        <p:nvPicPr>
          <p:cNvPr id="988" name="picture 9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765280" y="484659"/>
            <a:ext cx="400811" cy="78026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0" name="picture 9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696711" y="274319"/>
            <a:ext cx="3925823" cy="5838444"/>
          </a:xfrm>
          <a:prstGeom prst="rect">
            <a:avLst/>
          </a:prstGeom>
        </p:spPr>
      </p:pic>
      <p:pic>
        <p:nvPicPr>
          <p:cNvPr id="992" name="picture 9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75943" y="274319"/>
            <a:ext cx="3689603" cy="5838444"/>
          </a:xfrm>
          <a:prstGeom prst="rect">
            <a:avLst/>
          </a:prstGeom>
        </p:spPr>
      </p:pic>
      <p:sp>
        <p:nvSpPr>
          <p:cNvPr id="994" name="textbox 994"/>
          <p:cNvSpPr/>
          <p:nvPr/>
        </p:nvSpPr>
        <p:spPr>
          <a:xfrm>
            <a:off x="5822695" y="6284096"/>
            <a:ext cx="350710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《蒲公英》/吴凡//木版水印套色/195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9</a:t>
            </a:r>
            <a:endParaRPr lang="Microsoft YaHei" altLang="Microsoft YaHei" sz="1500" dirty="0"/>
          </a:p>
        </p:txBody>
      </p:sp>
      <p:sp>
        <p:nvSpPr>
          <p:cNvPr id="996" name="textbox 996"/>
          <p:cNvSpPr/>
          <p:nvPr/>
        </p:nvSpPr>
        <p:spPr>
          <a:xfrm>
            <a:off x="1100836" y="6239646"/>
            <a:ext cx="350710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《大江东去》/丰中铁//黑白木刻/196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8" name="picture 9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53811" y="1389888"/>
            <a:ext cx="6518147" cy="4261103"/>
          </a:xfrm>
          <a:prstGeom prst="rect">
            <a:avLst/>
          </a:prstGeom>
        </p:spPr>
      </p:pic>
      <p:pic>
        <p:nvPicPr>
          <p:cNvPr id="1000" name="picture 1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45008" y="1389888"/>
            <a:ext cx="4709159" cy="4259579"/>
          </a:xfrm>
          <a:prstGeom prst="rect">
            <a:avLst/>
          </a:prstGeom>
        </p:spPr>
      </p:pic>
      <p:sp>
        <p:nvSpPr>
          <p:cNvPr id="1002" name="textbox 1002"/>
          <p:cNvSpPr/>
          <p:nvPr/>
        </p:nvSpPr>
        <p:spPr>
          <a:xfrm>
            <a:off x="7591805" y="5846581"/>
            <a:ext cx="233362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《北方九月》/晁楣/1963</a:t>
            </a:r>
            <a:endParaRPr lang="Microsoft YaHei" altLang="Microsoft YaHei" sz="1500" dirty="0"/>
          </a:p>
        </p:txBody>
      </p:sp>
      <p:sp>
        <p:nvSpPr>
          <p:cNvPr id="1004" name="textbox 1004"/>
          <p:cNvSpPr/>
          <p:nvPr/>
        </p:nvSpPr>
        <p:spPr>
          <a:xfrm>
            <a:off x="2025396" y="5846581"/>
            <a:ext cx="192722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《晨曦》/张路/1960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6" name="picture 10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960363" y="1315211"/>
            <a:ext cx="6009132" cy="4256532"/>
          </a:xfrm>
          <a:prstGeom prst="rect">
            <a:avLst/>
          </a:prstGeom>
        </p:spPr>
      </p:pic>
      <p:pic>
        <p:nvPicPr>
          <p:cNvPr id="1008" name="picture 10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94131" y="1304544"/>
            <a:ext cx="5532120" cy="4265675"/>
          </a:xfrm>
          <a:prstGeom prst="rect">
            <a:avLst/>
          </a:prstGeom>
        </p:spPr>
      </p:pic>
      <p:sp>
        <p:nvSpPr>
          <p:cNvPr id="1010" name="textbox 1010"/>
          <p:cNvSpPr/>
          <p:nvPr/>
        </p:nvSpPr>
        <p:spPr>
          <a:xfrm>
            <a:off x="6841235" y="5737996"/>
            <a:ext cx="383476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《暴风骤雨》插图/宋源文/黑白木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刻/1959</a:t>
            </a:r>
            <a:endParaRPr lang="Microsoft YaHei" altLang="Microsoft YaHei" sz="1500" dirty="0"/>
          </a:p>
        </p:txBody>
      </p:sp>
      <p:sp>
        <p:nvSpPr>
          <p:cNvPr id="1012" name="textbox 1012"/>
          <p:cNvSpPr/>
          <p:nvPr/>
        </p:nvSpPr>
        <p:spPr>
          <a:xfrm>
            <a:off x="1337055" y="5737996"/>
            <a:ext cx="342836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《古柏树下》/宋源文/黑白木刻/1958</a:t>
            </a:r>
            <a:endParaRPr lang="Microsoft YaHei" altLang="Microsoft YaHei" sz="1500" dirty="0"/>
          </a:p>
        </p:txBody>
      </p:sp>
      <p:pic>
        <p:nvPicPr>
          <p:cNvPr id="1014" name="picture 10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796331" y="484659"/>
            <a:ext cx="338491" cy="307819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textbox 1016"/>
          <p:cNvSpPr/>
          <p:nvPr/>
        </p:nvSpPr>
        <p:spPr>
          <a:xfrm>
            <a:off x="863529" y="1247948"/>
            <a:ext cx="10179050" cy="22015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73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102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版画家走上了独立的版画艺术创作道路，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而不再停留在复制技术和表达主题上，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他们不仅钻研新的制作技术，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探索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创新艺术表现方法，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而且关注深入开掘主题思想，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创作重大题材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。改变了版画艺术历史，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创新了发展路径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。现代版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画转型期呈现出丰富多彩的样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态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algn="l" rtl="0" eaLnBrk="0">
              <a:lnSpc>
                <a:spcPct val="142000"/>
              </a:lnSpc>
              <a:tabLst/>
            </a:pPr>
            <a:endParaRPr lang="Arial" altLang="Arial" sz="1000" dirty="0"/>
          </a:p>
          <a:p>
            <a:pPr marL="16509" indent="-3810" algn="l" rtl="0" eaLnBrk="0">
              <a:lnSpc>
                <a:spcPct val="103000"/>
              </a:lnSpc>
              <a:spcBef>
                <a:spcPts val="461"/>
              </a:spcBef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这时期的版画共同点是其制作技术精巧，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艺术语言洗练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、成熟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。铜版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、石版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、丝网版及其他综合版种创作百花齐放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百家争鸣，</a:t>
            </a:r>
            <a:r>
              <a:rPr sz="1500" kern="0" spc="-2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这几个版种画家人才济济，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创作影响广泛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，作品在国内外版画大展赛中获奖众多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algn="l" rtl="0" eaLnBrk="0">
              <a:lnSpc>
                <a:spcPct val="13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6000"/>
              </a:lnSpc>
              <a:tabLst/>
            </a:pPr>
            <a:endParaRPr lang="Arial" altLang="Arial" sz="300" dirty="0"/>
          </a:p>
          <a:p>
            <a:pPr marL="12700" indent="635" algn="l" rtl="0" eaLnBrk="0">
              <a:lnSpc>
                <a:spcPct val="103000"/>
              </a:lnSpc>
              <a:spcBef>
                <a:spcPts val="3"/>
              </a:spcBef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代表人物有：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魏谦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、杨越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、王维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新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、杨思陶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、李良玉等擅长铜版画；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李宏仁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、吴长江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、苏新平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、李晓林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、张志有等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擅长石版画；</a:t>
            </a:r>
            <a:r>
              <a:rPr sz="1500" kern="0" spc="-2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江碧波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、广军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、姜陆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、张桂林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、陈聿强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、赵经寰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、张远帆等擅长丝网版画及综合版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018" name="textbox 1018"/>
          <p:cNvSpPr/>
          <p:nvPr/>
        </p:nvSpPr>
        <p:spPr>
          <a:xfrm>
            <a:off x="1600200" y="585216"/>
            <a:ext cx="3749675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  <a:tabLst/>
            </a:pPr>
            <a:endParaRPr lang="Arial" altLang="Arial" sz="500" dirty="0"/>
          </a:p>
          <a:p>
            <a:pPr marL="95885" algn="l" rtl="0" eaLnBrk="0">
              <a:lnSpc>
                <a:spcPts val="2127"/>
              </a:lnSpc>
              <a:spcBef>
                <a:spcPts val="4"/>
              </a:spcBef>
              <a:tabLst/>
            </a:pP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转型时期</a:t>
            </a:r>
            <a:r>
              <a:rPr sz="1700" kern="0" spc="-3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1976</a:t>
            </a:r>
            <a:r>
              <a:rPr sz="17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年至今</a:t>
            </a: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</a:t>
            </a:r>
            <a:endParaRPr lang="Microsoft YaHei" altLang="Microsoft YaHei" sz="1700" dirty="0"/>
          </a:p>
        </p:txBody>
      </p:sp>
      <p:sp>
        <p:nvSpPr>
          <p:cNvPr id="1020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2" name="picture 10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33756" y="1240535"/>
            <a:ext cx="4347971" cy="4517135"/>
          </a:xfrm>
          <a:prstGeom prst="rect">
            <a:avLst/>
          </a:prstGeom>
        </p:spPr>
      </p:pic>
      <p:pic>
        <p:nvPicPr>
          <p:cNvPr id="1024" name="picture 10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65007" y="1319783"/>
            <a:ext cx="3736848" cy="4358640"/>
          </a:xfrm>
          <a:prstGeom prst="rect">
            <a:avLst/>
          </a:prstGeom>
        </p:spPr>
      </p:pic>
      <p:pic>
        <p:nvPicPr>
          <p:cNvPr id="1026" name="picture 10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770120" y="1319783"/>
            <a:ext cx="3116579" cy="4358640"/>
          </a:xfrm>
          <a:prstGeom prst="rect">
            <a:avLst/>
          </a:prstGeom>
        </p:spPr>
      </p:pic>
      <p:sp>
        <p:nvSpPr>
          <p:cNvPr id="1028" name="textbox 1028"/>
          <p:cNvSpPr/>
          <p:nvPr/>
        </p:nvSpPr>
        <p:spPr>
          <a:xfrm>
            <a:off x="4803521" y="5765301"/>
            <a:ext cx="7178675" cy="5549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849"/>
              </a:lnSpc>
              <a:tabLst/>
            </a:pPr>
            <a:endParaRPr lang="Arial" altLang="Arial" sz="100" dirty="0"/>
          </a:p>
          <a:p>
            <a:pPr marL="909955" indent="-799465" algn="l" rtl="0" eaLnBrk="0">
              <a:lnSpc>
                <a:spcPct val="116000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《女爱国者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、士兵和国王》/董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克  《蕉园十里香》/冯兆平/广东/套色木刻/1980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俊/贵州/木刻</a:t>
            </a:r>
            <a:endParaRPr lang="Microsoft YaHei" altLang="Microsoft YaHei" sz="1500" dirty="0"/>
          </a:p>
        </p:txBody>
      </p:sp>
      <p:sp>
        <p:nvSpPr>
          <p:cNvPr id="1030" name="textbox 1030"/>
          <p:cNvSpPr/>
          <p:nvPr/>
        </p:nvSpPr>
        <p:spPr>
          <a:xfrm>
            <a:off x="288035" y="5774191"/>
            <a:ext cx="363156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《月上东山》史一/宣纸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/水印木刻/1998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1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1292" y="1245108"/>
            <a:ext cx="4256532" cy="4325111"/>
          </a:xfrm>
          <a:prstGeom prst="rect">
            <a:avLst/>
          </a:prstGeom>
        </p:spPr>
      </p:pic>
      <p:pic>
        <p:nvPicPr>
          <p:cNvPr id="1034" name="picture 10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44795" y="1266444"/>
            <a:ext cx="3390900" cy="4325111"/>
          </a:xfrm>
          <a:prstGeom prst="rect">
            <a:avLst/>
          </a:prstGeom>
        </p:spPr>
      </p:pic>
      <p:pic>
        <p:nvPicPr>
          <p:cNvPr id="1036" name="picture 10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391144" y="1266444"/>
            <a:ext cx="3342131" cy="4303775"/>
          </a:xfrm>
          <a:prstGeom prst="rect">
            <a:avLst/>
          </a:prstGeom>
        </p:spPr>
      </p:pic>
      <p:sp>
        <p:nvSpPr>
          <p:cNvPr id="1038" name="textbox 1038"/>
          <p:cNvSpPr/>
          <p:nvPr/>
        </p:nvSpPr>
        <p:spPr>
          <a:xfrm>
            <a:off x="313436" y="5737996"/>
            <a:ext cx="4218304" cy="5168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6745"/>
              </a:lnSpc>
              <a:tabLst/>
            </a:pPr>
            <a:endParaRPr lang="Arial" altLang="Arial" sz="100" dirty="0"/>
          </a:p>
          <a:p>
            <a:pPr marL="2022475" indent="-1911350" algn="l" rtl="0" eaLnBrk="0">
              <a:lnSpc>
                <a:spcPct val="107000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《探幽》/赵海鹏/天津/水印木刻/联合国总部收</a:t>
            </a: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藏</a:t>
            </a:r>
            <a:endParaRPr lang="Microsoft YaHei" altLang="Microsoft YaHei" sz="1500" dirty="0"/>
          </a:p>
        </p:txBody>
      </p:sp>
      <p:sp>
        <p:nvSpPr>
          <p:cNvPr id="1040" name="textbox 1040"/>
          <p:cNvSpPr/>
          <p:nvPr/>
        </p:nvSpPr>
        <p:spPr>
          <a:xfrm>
            <a:off x="4854955" y="5737996"/>
            <a:ext cx="3123564" cy="546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512"/>
              </a:lnSpc>
              <a:tabLst/>
            </a:pPr>
            <a:endParaRPr lang="Arial" altLang="Arial" sz="100" dirty="0"/>
          </a:p>
          <a:p>
            <a:pPr marL="1080135" indent="-969644" algn="l" rtl="0" eaLnBrk="0">
              <a:lnSpc>
                <a:spcPct val="114000"/>
              </a:lnSpc>
              <a:tabLst/>
            </a:pP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《出升的太阳》/袁庆禄/河北/套色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木刻/1995</a:t>
            </a:r>
            <a:endParaRPr lang="Microsoft YaHei" altLang="Microsoft YaHei" sz="1500" dirty="0"/>
          </a:p>
        </p:txBody>
      </p:sp>
      <p:sp>
        <p:nvSpPr>
          <p:cNvPr id="1042" name="textbox 1042"/>
          <p:cNvSpPr/>
          <p:nvPr/>
        </p:nvSpPr>
        <p:spPr>
          <a:xfrm>
            <a:off x="8331581" y="5737996"/>
            <a:ext cx="2920364" cy="546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512"/>
              </a:lnSpc>
              <a:tabLst/>
            </a:pPr>
            <a:endParaRPr lang="Arial" altLang="Arial" sz="100" dirty="0"/>
          </a:p>
          <a:p>
            <a:pPr marL="978535" indent="-868044" algn="l" rtl="0" eaLnBrk="0">
              <a:lnSpc>
                <a:spcPct val="114000"/>
              </a:lnSpc>
              <a:tabLst/>
            </a:pP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《满院春光》/姚天沐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/山西/套色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木刻/1980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10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8307" y="1417320"/>
            <a:ext cx="5981700" cy="4024883"/>
          </a:xfrm>
          <a:prstGeom prst="rect">
            <a:avLst/>
          </a:prstGeom>
        </p:spPr>
      </p:pic>
      <p:pic>
        <p:nvPicPr>
          <p:cNvPr id="1046" name="picture 10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73367" y="1417320"/>
            <a:ext cx="5521451" cy="4024883"/>
          </a:xfrm>
          <a:prstGeom prst="rect">
            <a:avLst/>
          </a:prstGeom>
        </p:spPr>
      </p:pic>
      <p:sp>
        <p:nvSpPr>
          <p:cNvPr id="1048" name="textbox 1048"/>
          <p:cNvSpPr/>
          <p:nvPr/>
        </p:nvSpPr>
        <p:spPr>
          <a:xfrm>
            <a:off x="7602601" y="5737996"/>
            <a:ext cx="304482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《寂静的小镇之三》/苏新平/石版</a:t>
            </a:r>
            <a:endParaRPr lang="Microsoft YaHei" altLang="Microsoft YaHei" sz="1500" dirty="0"/>
          </a:p>
        </p:txBody>
      </p:sp>
      <p:sp>
        <p:nvSpPr>
          <p:cNvPr id="1050" name="textbox 1050"/>
          <p:cNvSpPr/>
          <p:nvPr/>
        </p:nvSpPr>
        <p:spPr>
          <a:xfrm>
            <a:off x="911605" y="5737996"/>
            <a:ext cx="3021964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《高原牧场》/吴长江/石版/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1984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8"/>
          <p:cNvSpPr/>
          <p:nvPr/>
        </p:nvSpPr>
        <p:spPr>
          <a:xfrm>
            <a:off x="2895366" y="2940294"/>
            <a:ext cx="6543675" cy="25266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4063"/>
              </a:lnSpc>
              <a:tabLst/>
            </a:pPr>
            <a:r>
              <a:rPr sz="3200" kern="0" spc="-2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•</a:t>
            </a:r>
            <a:r>
              <a:rPr sz="3200" kern="0" spc="-2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Section</a:t>
            </a:r>
            <a:r>
              <a:rPr sz="3200" kern="0" spc="42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2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I</a:t>
            </a:r>
            <a:r>
              <a:rPr sz="3200" kern="0" spc="1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3200" kern="0" spc="-2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Printmaking</a:t>
            </a:r>
            <a:r>
              <a:rPr sz="3200" kern="0" spc="26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2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overview</a:t>
            </a:r>
            <a:endParaRPr lang="Microsoft YaHei" altLang="Microsoft YaHei" sz="3200" dirty="0"/>
          </a:p>
          <a:p>
            <a:pPr marL="1582419" algn="l" rtl="0" eaLnBrk="0">
              <a:lnSpc>
                <a:spcPts val="5370"/>
              </a:lnSpc>
              <a:tabLst/>
            </a:pPr>
            <a:r>
              <a:rPr sz="3200" kern="0" spc="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•</a:t>
            </a:r>
            <a:r>
              <a:rPr sz="3200" kern="0" spc="7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第一节</a:t>
            </a:r>
            <a:r>
              <a:rPr sz="3200" kern="0" spc="1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200" kern="0" spc="7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版画概述</a:t>
            </a:r>
            <a:endParaRPr lang="Microsoft YaHei" altLang="Microsoft YaHei" sz="3200" dirty="0"/>
          </a:p>
          <a:p>
            <a:pPr marL="1339214" algn="l" rtl="0" eaLnBrk="0">
              <a:lnSpc>
                <a:spcPts val="1677"/>
              </a:lnSpc>
              <a:spcBef>
                <a:spcPts val="846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Usually on the media (woodenblock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,</a:t>
            </a:r>
            <a:r>
              <a:rPr sz="1200" b="1" kern="0" spc="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copperplate,stone</a:t>
            </a:r>
            <a:endParaRPr lang="Arial" altLang="Arial" sz="1200" dirty="0"/>
          </a:p>
          <a:p>
            <a:pPr marL="1414780" algn="l" rtl="0" eaLnBrk="0">
              <a:lnSpc>
                <a:spcPts val="1677"/>
              </a:lnSpc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plate, screen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plate, etc.), the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use of specific techni</a:t>
            </a:r>
            <a:r>
              <a:rPr sz="1200" b="1" kern="0" spc="3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cal</a:t>
            </a:r>
            <a:endParaRPr lang="Arial" altLang="Arial" sz="1200" dirty="0"/>
          </a:p>
          <a:p>
            <a:pPr marL="1677670" algn="l" rtl="0" eaLnBrk="0">
              <a:lnSpc>
                <a:spcPct val="87000"/>
              </a:lnSpc>
              <a:spcBef>
                <a:spcPts val="126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means such as drawing, engravi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ng, corrosion,</a:t>
            </a:r>
            <a:endParaRPr lang="Arial" altLang="Arial" sz="1200" dirty="0"/>
          </a:p>
          <a:p>
            <a:pPr marL="1865629" algn="l" rtl="0" eaLnBrk="0">
              <a:lnSpc>
                <a:spcPct val="88000"/>
              </a:lnSpc>
              <a:spcBef>
                <a:spcPts val="293"/>
              </a:spcBef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paste and other processing,</a:t>
            </a:r>
            <a:r>
              <a:rPr sz="1200" b="1" kern="0" spc="1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after</a:t>
            </a:r>
            <a:r>
              <a:rPr sz="1200" b="1" kern="0" spc="9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printing</a:t>
            </a:r>
            <a:endParaRPr lang="Arial" altLang="Arial" sz="1200" dirty="0"/>
          </a:p>
          <a:p>
            <a:pPr marL="2013585" algn="l" rtl="0" eaLnBrk="0">
              <a:lnSpc>
                <a:spcPct val="88000"/>
              </a:lnSpc>
              <a:spcBef>
                <a:spcPts val="292"/>
              </a:spcBef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to</a:t>
            </a:r>
            <a:r>
              <a:rPr sz="1200" b="1" kern="0" spc="1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produce more than one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piece</a:t>
            </a:r>
            <a:r>
              <a:rPr sz="1200" b="1" kern="0" spc="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of the</a:t>
            </a:r>
            <a:endParaRPr lang="Arial" altLang="Arial" sz="1200" dirty="0"/>
          </a:p>
          <a:p>
            <a:pPr marL="2299970" algn="l" rtl="0" eaLnBrk="0">
              <a:lnSpc>
                <a:spcPct val="87000"/>
              </a:lnSpc>
              <a:spcBef>
                <a:spcPts val="308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same work</a:t>
            </a:r>
            <a:r>
              <a:rPr sz="12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is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called </a:t>
            </a:r>
            <a:r>
              <a:rPr sz="1200" b="1" kern="0" spc="4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engraving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2" name="picture 10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49451" y="941832"/>
            <a:ext cx="5655563" cy="4517135"/>
          </a:xfrm>
          <a:prstGeom prst="rect">
            <a:avLst/>
          </a:prstGeom>
        </p:spPr>
      </p:pic>
      <p:pic>
        <p:nvPicPr>
          <p:cNvPr id="1054" name="picture 10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194804" y="941832"/>
            <a:ext cx="2892552" cy="4517135"/>
          </a:xfrm>
          <a:prstGeom prst="rect">
            <a:avLst/>
          </a:prstGeom>
        </p:spPr>
      </p:pic>
      <p:sp>
        <p:nvSpPr>
          <p:cNvPr id="1056" name="textbox 1056"/>
          <p:cNvSpPr/>
          <p:nvPr/>
        </p:nvSpPr>
        <p:spPr>
          <a:xfrm>
            <a:off x="1595501" y="5737996"/>
            <a:ext cx="383476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《人在旅途中之三》/姜陆/丝网版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画/2005</a:t>
            </a:r>
            <a:endParaRPr lang="Microsoft YaHei" altLang="Microsoft YaHei" sz="1500" dirty="0"/>
          </a:p>
        </p:txBody>
      </p:sp>
      <p:sp>
        <p:nvSpPr>
          <p:cNvPr id="1058" name="textbox 1058"/>
          <p:cNvSpPr/>
          <p:nvPr/>
        </p:nvSpPr>
        <p:spPr>
          <a:xfrm>
            <a:off x="7127620" y="5737996"/>
            <a:ext cx="363156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《荷之连作十六》/陈琦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/水印木刻/1996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textbox 1060"/>
          <p:cNvSpPr/>
          <p:nvPr/>
        </p:nvSpPr>
        <p:spPr>
          <a:xfrm>
            <a:off x="1512971" y="2373239"/>
            <a:ext cx="9309100" cy="30937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4063"/>
              </a:lnSpc>
              <a:tabLst/>
            </a:pPr>
            <a:r>
              <a:rPr sz="3200" kern="0" spc="-3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•</a:t>
            </a:r>
            <a:r>
              <a:rPr sz="3200" kern="0" spc="-3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Section</a:t>
            </a:r>
            <a:r>
              <a:rPr sz="3200" kern="0" spc="3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3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II</a:t>
            </a:r>
            <a:r>
              <a:rPr sz="3200" kern="0" spc="23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200" kern="0" spc="-3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Integrated</a:t>
            </a:r>
            <a:r>
              <a:rPr sz="3200" kern="0" spc="-3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3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Thinking</a:t>
            </a:r>
            <a:r>
              <a:rPr sz="3200" kern="0" spc="2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3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and</a:t>
            </a:r>
            <a:r>
              <a:rPr sz="3200" kern="0" spc="-3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3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Technology</a:t>
            </a:r>
            <a:endParaRPr lang="Microsoft YaHei" altLang="Microsoft YaHei" sz="3200" dirty="0"/>
          </a:p>
          <a:p>
            <a:pPr marL="2603500" algn="l" rtl="0" eaLnBrk="0">
              <a:lnSpc>
                <a:spcPts val="4063"/>
              </a:lnSpc>
              <a:spcBef>
                <a:spcPts val="541"/>
              </a:spcBef>
              <a:tabLst/>
            </a:pPr>
            <a:r>
              <a:rPr sz="3200" kern="0" spc="-7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Culture</a:t>
            </a:r>
            <a:r>
              <a:rPr sz="3200" kern="0" spc="2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7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of</a:t>
            </a:r>
            <a:r>
              <a:rPr sz="3200" kern="0" spc="3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7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Printmaking</a:t>
            </a:r>
            <a:endParaRPr lang="Microsoft YaHei" altLang="Microsoft YaHei" sz="3200" dirty="0"/>
          </a:p>
          <a:p>
            <a:pPr marL="1337310" algn="l" rtl="0" eaLnBrk="0">
              <a:lnSpc>
                <a:spcPts val="4063"/>
              </a:lnSpc>
              <a:spcBef>
                <a:spcPts val="1306"/>
              </a:spcBef>
              <a:tabLst/>
            </a:pPr>
            <a:r>
              <a:rPr sz="3200" kern="0" spc="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•</a:t>
            </a:r>
            <a:r>
              <a:rPr sz="3200" kern="0" spc="5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第二节</a:t>
            </a:r>
            <a:r>
              <a:rPr sz="3200" kern="0" spc="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200" kern="0" spc="5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版画的综合思维和科学文化</a:t>
            </a:r>
            <a:endParaRPr lang="Microsoft YaHei" altLang="Microsoft YaHei" sz="3200" dirty="0"/>
          </a:p>
          <a:p>
            <a:pPr marL="2721610" algn="l" rtl="0" eaLnBrk="0">
              <a:lnSpc>
                <a:spcPts val="1677"/>
              </a:lnSpc>
              <a:spcBef>
                <a:spcPts val="706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Usually on the media (woodenblock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,</a:t>
            </a:r>
            <a:r>
              <a:rPr sz="1200" b="1" kern="0" spc="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copperplate,stone</a:t>
            </a:r>
            <a:endParaRPr lang="Arial" altLang="Arial" sz="1200" dirty="0"/>
          </a:p>
          <a:p>
            <a:pPr marL="2797175" algn="l" rtl="0" eaLnBrk="0">
              <a:lnSpc>
                <a:spcPts val="1677"/>
              </a:lnSpc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plate, screen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plate, etc.), the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use of specific techni</a:t>
            </a:r>
            <a:r>
              <a:rPr sz="1200" b="1" kern="0" spc="3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cal</a:t>
            </a:r>
            <a:endParaRPr lang="Arial" altLang="Arial" sz="1200" dirty="0"/>
          </a:p>
          <a:p>
            <a:pPr marL="3060064" algn="l" rtl="0" eaLnBrk="0">
              <a:lnSpc>
                <a:spcPct val="87000"/>
              </a:lnSpc>
              <a:spcBef>
                <a:spcPts val="126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means such as drawing, engravi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ng, corrosion,</a:t>
            </a:r>
            <a:endParaRPr lang="Arial" altLang="Arial" sz="1200" dirty="0"/>
          </a:p>
          <a:p>
            <a:pPr marL="3248025" algn="l" rtl="0" eaLnBrk="0">
              <a:lnSpc>
                <a:spcPct val="88000"/>
              </a:lnSpc>
              <a:spcBef>
                <a:spcPts val="293"/>
              </a:spcBef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paste and other processing,</a:t>
            </a:r>
            <a:r>
              <a:rPr sz="1200" b="1" kern="0" spc="1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after</a:t>
            </a:r>
            <a:r>
              <a:rPr sz="1200" b="1" kern="0" spc="9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printing</a:t>
            </a:r>
            <a:endParaRPr lang="Arial" altLang="Arial" sz="1200" dirty="0"/>
          </a:p>
          <a:p>
            <a:pPr marL="3395979" algn="l" rtl="0" eaLnBrk="0">
              <a:lnSpc>
                <a:spcPct val="88000"/>
              </a:lnSpc>
              <a:spcBef>
                <a:spcPts val="292"/>
              </a:spcBef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to</a:t>
            </a:r>
            <a:r>
              <a:rPr sz="1200" b="1" kern="0" spc="1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produce more than one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piece</a:t>
            </a:r>
            <a:r>
              <a:rPr sz="1200" b="1" kern="0" spc="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of the</a:t>
            </a:r>
            <a:endParaRPr lang="Arial" altLang="Arial" sz="1200" dirty="0"/>
          </a:p>
          <a:p>
            <a:pPr marL="3682365" algn="l" rtl="0" eaLnBrk="0">
              <a:lnSpc>
                <a:spcPct val="87000"/>
              </a:lnSpc>
              <a:spcBef>
                <a:spcPts val="308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same work</a:t>
            </a:r>
            <a:r>
              <a:rPr sz="12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is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called </a:t>
            </a:r>
            <a:r>
              <a:rPr sz="1200" b="1" kern="0" spc="4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engraving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textbox 1062"/>
          <p:cNvSpPr/>
          <p:nvPr/>
        </p:nvSpPr>
        <p:spPr>
          <a:xfrm>
            <a:off x="4485943" y="2130369"/>
            <a:ext cx="3215639" cy="20046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4485"/>
              </a:lnSpc>
              <a:tabLst/>
            </a:pPr>
            <a:endParaRPr lang="Arial" altLang="Arial" sz="100" dirty="0"/>
          </a:p>
          <a:p>
            <a:pPr marL="13970" algn="l" rtl="0" eaLnBrk="0">
              <a:lnSpc>
                <a:spcPct val="87000"/>
              </a:lnSpc>
              <a:tabLst/>
            </a:pPr>
            <a:r>
              <a:rPr sz="4400" kern="0" spc="-10" dirty="0">
                <a:ln w="15999" cap="flat" cmpd="sng">
                  <a:solidFill>
                    <a:srgbClr val="969696">
                      <a:alpha val="100000"/>
                    </a:srgbClr>
                  </a:solidFill>
                  <a:prstDash val="solid"/>
                  <a:bevel/>
                </a:ln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本节内容:</a:t>
            </a:r>
            <a:endParaRPr lang="Microsoft YaHei" altLang="Microsoft YaHei" sz="4400" dirty="0"/>
          </a:p>
          <a:p>
            <a:pPr algn="l" rtl="0" eaLnBrk="0">
              <a:lnSpc>
                <a:spcPct val="11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8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82000"/>
              </a:lnSpc>
              <a:spcBef>
                <a:spcPts val="821"/>
              </a:spcBef>
              <a:tabLst/>
            </a:pPr>
            <a:r>
              <a:rPr sz="2700" kern="0" spc="2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2700" kern="0" spc="-1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2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、版画的综合思维</a:t>
            </a:r>
            <a:endParaRPr lang="Microsoft YaHei" altLang="Microsoft YaHei" sz="2700" dirty="0"/>
          </a:p>
          <a:p>
            <a:pPr marL="15875" algn="l" rtl="0" eaLnBrk="0">
              <a:lnSpc>
                <a:spcPts val="4700"/>
              </a:lnSpc>
              <a:tabLst/>
            </a:pPr>
            <a:r>
              <a:rPr sz="2700" kern="0" spc="2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2700" kern="0" spc="-2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2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、版画的科技文化</a:t>
            </a:r>
            <a:endParaRPr lang="Microsoft YaHei" altLang="Microsoft YaHei" sz="2700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textbox 1064"/>
          <p:cNvSpPr/>
          <p:nvPr/>
        </p:nvSpPr>
        <p:spPr>
          <a:xfrm>
            <a:off x="3104756" y="2294890"/>
            <a:ext cx="5175884" cy="19583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15215"/>
              </a:lnSpc>
              <a:tabLst/>
            </a:pPr>
            <a:r>
              <a:rPr sz="5600" kern="0" spc="161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5600" kern="0" spc="9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          </a:t>
            </a:r>
            <a:r>
              <a:rPr sz="5500" kern="0" spc="-140" baseline="47725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综合思维</a:t>
            </a:r>
            <a:r>
              <a:rPr sz="18400" kern="0" spc="-140" baseline="-3285" dirty="0">
                <a:ln w="43586" cap="flat" cmpd="sng">
                  <a:solidFill>
                    <a:srgbClr val="C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C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{</a:t>
            </a:r>
            <a:endParaRPr lang="Microsoft YaHei" altLang="Microsoft YaHei" sz="18400" baseline="-3285" dirty="0"/>
          </a:p>
        </p:txBody>
      </p:sp>
      <p:sp>
        <p:nvSpPr>
          <p:cNvPr id="1066" name="textbox 1066"/>
          <p:cNvSpPr/>
          <p:nvPr/>
        </p:nvSpPr>
        <p:spPr>
          <a:xfrm>
            <a:off x="5519065" y="3738353"/>
            <a:ext cx="524509" cy="2914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15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kern="0" spc="-5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文化</a:t>
            </a:r>
            <a:endParaRPr lang="Microsoft YaHei" altLang="Microsoft YaHei" sz="2000" dirty="0"/>
          </a:p>
        </p:txBody>
      </p:sp>
      <p:sp>
        <p:nvSpPr>
          <p:cNvPr id="1068" name="textbox 1068"/>
          <p:cNvSpPr/>
          <p:nvPr/>
        </p:nvSpPr>
        <p:spPr>
          <a:xfrm>
            <a:off x="5529390" y="3063037"/>
            <a:ext cx="438784" cy="5073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896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90000"/>
              </a:lnSpc>
              <a:tabLst/>
            </a:pPr>
            <a:r>
              <a:rPr sz="3500" kern="0" spc="-26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</a:t>
            </a:r>
            <a:endParaRPr lang="Microsoft YaHei" altLang="Microsoft YaHei" sz="3500" dirty="0"/>
          </a:p>
        </p:txBody>
      </p:sp>
      <p:sp>
        <p:nvSpPr>
          <p:cNvPr id="1070" name="textbox 1070"/>
          <p:cNvSpPr/>
          <p:nvPr/>
        </p:nvSpPr>
        <p:spPr>
          <a:xfrm>
            <a:off x="4503835" y="3738098"/>
            <a:ext cx="1030605" cy="292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47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/>
            </a:pPr>
            <a:r>
              <a:rPr sz="2000" kern="0" spc="-3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画的科技</a:t>
            </a:r>
            <a:endParaRPr lang="Microsoft YaHei" altLang="Microsoft YaHei" sz="2000" dirty="0"/>
          </a:p>
        </p:txBody>
      </p:sp>
      <p:sp>
        <p:nvSpPr>
          <p:cNvPr id="1072" name="textbox 1072"/>
          <p:cNvSpPr/>
          <p:nvPr/>
        </p:nvSpPr>
        <p:spPr>
          <a:xfrm>
            <a:off x="4514160" y="3074923"/>
            <a:ext cx="925194" cy="4965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516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8000"/>
              </a:lnSpc>
              <a:tabLst/>
            </a:pPr>
            <a:r>
              <a:rPr sz="3500" kern="0" spc="3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</a:t>
            </a:r>
            <a:endParaRPr lang="Microsoft YaHei" altLang="Microsoft YaHei" sz="3500" dirty="0"/>
          </a:p>
        </p:txBody>
      </p:sp>
      <p:sp>
        <p:nvSpPr>
          <p:cNvPr id="1074" name="textbox 1074"/>
          <p:cNvSpPr/>
          <p:nvPr/>
        </p:nvSpPr>
        <p:spPr>
          <a:xfrm>
            <a:off x="4244107" y="3744718"/>
            <a:ext cx="271779" cy="2889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98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000" kern="0" spc="-1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</a:t>
            </a:r>
            <a:endParaRPr lang="Microsoft YaHei" altLang="Microsoft YaHei" sz="2000" dirty="0"/>
          </a:p>
        </p:txBody>
      </p:sp>
      <p:sp>
        <p:nvSpPr>
          <p:cNvPr id="1076" name="textbox 1076"/>
          <p:cNvSpPr/>
          <p:nvPr/>
        </p:nvSpPr>
        <p:spPr>
          <a:xfrm>
            <a:off x="4254432" y="3363874"/>
            <a:ext cx="146050" cy="1625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46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90000"/>
              </a:lnSpc>
              <a:tabLst/>
            </a:pPr>
            <a:r>
              <a:rPr sz="1000" kern="0" spc="-7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endParaRPr lang="Microsoft YaHei" altLang="Microsoft YaHei" sz="1000" dirty="0"/>
          </a:p>
        </p:txBody>
      </p:sp>
      <p:pic>
        <p:nvPicPr>
          <p:cNvPr id="1078" name="picture 10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749491" y="3259531"/>
            <a:ext cx="444213" cy="726804"/>
          </a:xfrm>
          <a:prstGeom prst="rect">
            <a:avLst/>
          </a:prstGeom>
        </p:spPr>
      </p:pic>
      <p:sp>
        <p:nvSpPr>
          <p:cNvPr id="1080" name="textbox 1080"/>
          <p:cNvSpPr/>
          <p:nvPr/>
        </p:nvSpPr>
        <p:spPr>
          <a:xfrm>
            <a:off x="8572728" y="2487345"/>
            <a:ext cx="3069589" cy="16192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52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2000"/>
              </a:lnSpc>
              <a:tabLst/>
            </a:pPr>
            <a:r>
              <a:rPr sz="2300" kern="0" spc="9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版画思维链接关系</a:t>
            </a:r>
            <a:endParaRPr lang="Microsoft YaHei" altLang="Microsoft YaHei" sz="2300" dirty="0"/>
          </a:p>
          <a:p>
            <a:pPr marL="12700" algn="l" rtl="0" eaLnBrk="0">
              <a:lnSpc>
                <a:spcPts val="4875"/>
              </a:lnSpc>
              <a:tabLst/>
            </a:pPr>
            <a:r>
              <a:rPr sz="2300" kern="0" spc="8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版画思维呈现</a:t>
            </a:r>
            <a:endParaRPr lang="Microsoft YaHei" altLang="Microsoft YaHei" sz="2300" dirty="0"/>
          </a:p>
          <a:p>
            <a:pPr algn="l" rtl="0" eaLnBrk="0">
              <a:lnSpc>
                <a:spcPct val="18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5000"/>
              </a:lnSpc>
              <a:tabLst/>
            </a:pPr>
            <a:endParaRPr lang="Arial" altLang="Arial" sz="500" dirty="0"/>
          </a:p>
          <a:p>
            <a:pPr marL="12700" algn="l" rtl="0" eaLnBrk="0">
              <a:lnSpc>
                <a:spcPct val="91000"/>
              </a:lnSpc>
              <a:spcBef>
                <a:spcPts val="4"/>
              </a:spcBef>
              <a:tabLst/>
            </a:pPr>
            <a:r>
              <a:rPr sz="2300" kern="0" spc="9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综合性思维与版画创作</a:t>
            </a:r>
            <a:endParaRPr lang="Microsoft YaHei" altLang="Microsoft YaHei" sz="230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2" name="picture 10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258823" y="2316480"/>
            <a:ext cx="9447276" cy="4319015"/>
          </a:xfrm>
          <a:prstGeom prst="rect">
            <a:avLst/>
          </a:prstGeom>
        </p:spPr>
      </p:pic>
      <p:sp>
        <p:nvSpPr>
          <p:cNvPr id="1084" name="textbox 1084"/>
          <p:cNvSpPr/>
          <p:nvPr/>
        </p:nvSpPr>
        <p:spPr>
          <a:xfrm>
            <a:off x="977802" y="1388053"/>
            <a:ext cx="10178415" cy="4946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886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103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版画思维的创建基础有两方面，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其一是感性认识和外在形式，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其二是理性逻辑和内在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规律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。从版画本体角度分析思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维重点是感性，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显现在形式上；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从版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画外延角度分析思维重点是理性，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探究逻辑规律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086" name="textbox 1086"/>
          <p:cNvSpPr/>
          <p:nvPr/>
        </p:nvSpPr>
        <p:spPr>
          <a:xfrm>
            <a:off x="1600200" y="585216"/>
            <a:ext cx="2406650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  <a:tabLst/>
            </a:pPr>
            <a:endParaRPr lang="Arial" altLang="Arial" sz="400" dirty="0"/>
          </a:p>
          <a:p>
            <a:pPr marL="98425" algn="l" rtl="0" eaLnBrk="0">
              <a:lnSpc>
                <a:spcPct val="93000"/>
              </a:lnSpc>
              <a:spcBef>
                <a:spcPts val="4"/>
              </a:spcBef>
              <a:tabLst/>
            </a:pP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版画思维链接关系</a:t>
            </a:r>
            <a:endParaRPr lang="Microsoft YaHei" altLang="Microsoft YaHei" sz="1700" dirty="0"/>
          </a:p>
        </p:txBody>
      </p:sp>
      <p:sp>
        <p:nvSpPr>
          <p:cNvPr id="1088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0" name="picture 10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2671" y="1290828"/>
            <a:ext cx="12021311" cy="4591811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2" name="picture 10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67589" y="2166418"/>
            <a:ext cx="9720083" cy="4557469"/>
          </a:xfrm>
          <a:prstGeom prst="rect">
            <a:avLst/>
          </a:prstGeom>
        </p:spPr>
      </p:pic>
      <p:sp>
        <p:nvSpPr>
          <p:cNvPr id="1094" name="textbox 1094"/>
          <p:cNvSpPr/>
          <p:nvPr/>
        </p:nvSpPr>
        <p:spPr>
          <a:xfrm>
            <a:off x="977194" y="1386230"/>
            <a:ext cx="10179050" cy="4959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61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103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版画艺术语言，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一是表达意象，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版画艺术应用理性思维建构了虚实相生的意境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。版画意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象在包容的美学思维系统中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表达出来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。二是显现独特意味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。版画艺术应用恰当的艺术语言表现视觉经验，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有益于表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达意象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096" name="textbox 1096"/>
          <p:cNvSpPr/>
          <p:nvPr/>
        </p:nvSpPr>
        <p:spPr>
          <a:xfrm>
            <a:off x="1600200" y="585216"/>
            <a:ext cx="2406650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4000"/>
              </a:lnSpc>
              <a:tabLst/>
            </a:pPr>
            <a:endParaRPr lang="Arial" altLang="Arial" sz="400" dirty="0"/>
          </a:p>
          <a:p>
            <a:pPr marL="98425" algn="l" rtl="0" eaLnBrk="0">
              <a:lnSpc>
                <a:spcPct val="93000"/>
              </a:lnSpc>
              <a:spcBef>
                <a:spcPts val="2"/>
              </a:spcBef>
              <a:tabLst/>
            </a:pPr>
            <a:r>
              <a:rPr sz="1700" kern="0" spc="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版画思维呈现</a:t>
            </a:r>
            <a:endParaRPr lang="Microsoft YaHei" altLang="Microsoft YaHei" sz="1700" dirty="0"/>
          </a:p>
        </p:txBody>
      </p:sp>
      <p:sp>
        <p:nvSpPr>
          <p:cNvPr id="1098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0" name="picture 1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923032" y="2488692"/>
            <a:ext cx="7621523" cy="4329683"/>
          </a:xfrm>
          <a:prstGeom prst="rect">
            <a:avLst/>
          </a:prstGeom>
        </p:spPr>
      </p:pic>
      <p:sp>
        <p:nvSpPr>
          <p:cNvPr id="1102" name="textbox 1102"/>
          <p:cNvSpPr/>
          <p:nvPr/>
        </p:nvSpPr>
        <p:spPr>
          <a:xfrm>
            <a:off x="976789" y="1211523"/>
            <a:ext cx="10179050" cy="12261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21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综合思维是意识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、无意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识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、抽象思维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、灵感思维等由内到外的联动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algn="l" rtl="0" eaLnBrk="0">
              <a:lnSpc>
                <a:spcPct val="14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7000"/>
              </a:lnSpc>
              <a:tabLst/>
            </a:pPr>
            <a:endParaRPr lang="Arial" altLang="Arial" sz="300" dirty="0"/>
          </a:p>
          <a:p>
            <a:pPr marL="12700" indent="-635" algn="l" rtl="0" eaLnBrk="0">
              <a:lnSpc>
                <a:spcPct val="104000"/>
              </a:lnSpc>
              <a:spcBef>
                <a:spcPts val="2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数字时代，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版画随之融入数字技术，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数码版画给版画艺术带来了新意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。因此，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版画艺术表现的综合思维要素诸多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包括感知</a:t>
            </a:r>
            <a:r>
              <a:rPr sz="15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、知觉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、联想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、想象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、情感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、理性等，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这些要素的联动构成了复杂的审美活动，</a:t>
            </a:r>
            <a:r>
              <a:rPr sz="15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既是版画综合思维的主要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形式，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也是驱动版画创新的源泉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104" name="textbox 1104"/>
          <p:cNvSpPr/>
          <p:nvPr/>
        </p:nvSpPr>
        <p:spPr>
          <a:xfrm>
            <a:off x="1600200" y="585216"/>
            <a:ext cx="2784475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  <a:tabLst/>
            </a:pPr>
            <a:endParaRPr lang="Arial" altLang="Arial" sz="400" dirty="0"/>
          </a:p>
          <a:p>
            <a:pPr marL="100330" algn="l" rtl="0" eaLnBrk="0">
              <a:lnSpc>
                <a:spcPct val="94000"/>
              </a:lnSpc>
              <a:spcBef>
                <a:spcPts val="3"/>
              </a:spcBef>
              <a:tabLst/>
            </a:pP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综合性思维与版画创作</a:t>
            </a:r>
            <a:endParaRPr lang="Microsoft YaHei" altLang="Microsoft YaHei" sz="1700" dirty="0"/>
          </a:p>
        </p:txBody>
      </p:sp>
      <p:sp>
        <p:nvSpPr>
          <p:cNvPr id="1106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8" name="picture 1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89660" y="1788389"/>
            <a:ext cx="9507156" cy="5007126"/>
          </a:xfrm>
          <a:prstGeom prst="rect">
            <a:avLst/>
          </a:prstGeom>
        </p:spPr>
      </p:pic>
      <p:sp>
        <p:nvSpPr>
          <p:cNvPr id="1110" name="textbox 1110"/>
          <p:cNvSpPr/>
          <p:nvPr/>
        </p:nvSpPr>
        <p:spPr>
          <a:xfrm>
            <a:off x="986309" y="1031845"/>
            <a:ext cx="10169525" cy="495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077"/>
              </a:lnSpc>
              <a:tabLst/>
            </a:pPr>
            <a:endParaRPr lang="Arial" altLang="Arial" sz="100" dirty="0"/>
          </a:p>
          <a:p>
            <a:pPr marL="13970" indent="-1905" algn="l" rtl="0" eaLnBrk="0">
              <a:lnSpc>
                <a:spcPct val="103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当代数字技术成为时代发展的核心动力，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版画家族呈现出不同的变化，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信息的交流由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点播变成了网载，</a:t>
            </a:r>
            <a:r>
              <a:rPr sz="1500" kern="0" spc="-1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由静态变成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了动态，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异域版画的交流密切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。文化思潮在全球化语境下汹涌澎湃，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版画观念时刻在推陈出新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textbox 1112"/>
          <p:cNvSpPr/>
          <p:nvPr/>
        </p:nvSpPr>
        <p:spPr>
          <a:xfrm>
            <a:off x="8468562" y="2665806"/>
            <a:ext cx="3679825" cy="20059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2521"/>
              </a:lnSpc>
              <a:tabLst/>
            </a:pPr>
            <a:endParaRPr lang="Arial" altLang="Arial" sz="100" dirty="0"/>
          </a:p>
          <a:p>
            <a:pPr marL="33019" algn="l" rtl="0" eaLnBrk="0">
              <a:lnSpc>
                <a:spcPct val="83000"/>
              </a:lnSpc>
              <a:tabLst/>
            </a:pPr>
            <a:r>
              <a:rPr sz="2300" kern="0" spc="9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版画艺术的科学技术</a:t>
            </a:r>
            <a:endParaRPr lang="Microsoft YaHei" altLang="Microsoft YaHei" sz="2300" dirty="0"/>
          </a:p>
          <a:p>
            <a:pPr marL="33019" algn="l" rtl="0" eaLnBrk="0">
              <a:lnSpc>
                <a:spcPts val="4289"/>
              </a:lnSpc>
              <a:tabLst/>
            </a:pPr>
            <a:r>
              <a:rPr sz="2300" kern="0" spc="9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版画艺术的文化内涵</a:t>
            </a:r>
            <a:endParaRPr lang="Microsoft YaHei" altLang="Microsoft YaHei" sz="2300" dirty="0"/>
          </a:p>
          <a:p>
            <a:pPr marL="33019" algn="l" rtl="0" eaLnBrk="0">
              <a:lnSpc>
                <a:spcPts val="4339"/>
              </a:lnSpc>
              <a:tabLst/>
            </a:pPr>
            <a:r>
              <a:rPr sz="2300" kern="0" spc="9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版画艺术与科技发展</a:t>
            </a:r>
            <a:endParaRPr lang="Microsoft YaHei" altLang="Microsoft YaHei" sz="2300" dirty="0"/>
          </a:p>
          <a:p>
            <a:pPr algn="l" rtl="0" eaLnBrk="0">
              <a:lnSpc>
                <a:spcPct val="12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6000"/>
              </a:lnSpc>
              <a:tabLst/>
            </a:pPr>
            <a:endParaRPr lang="Arial" altLang="Arial" sz="500" dirty="0"/>
          </a:p>
          <a:p>
            <a:pPr marL="12700" algn="l" rtl="0" eaLnBrk="0">
              <a:lnSpc>
                <a:spcPct val="91000"/>
              </a:lnSpc>
              <a:spcBef>
                <a:spcPts val="4"/>
              </a:spcBef>
              <a:tabLst/>
            </a:pPr>
            <a:r>
              <a:rPr sz="2300" kern="0" spc="9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版画艺术与科技文化的关系</a:t>
            </a:r>
            <a:endParaRPr lang="Microsoft YaHei" altLang="Microsoft YaHei" sz="2300" dirty="0"/>
          </a:p>
        </p:txBody>
      </p:sp>
      <p:sp>
        <p:nvSpPr>
          <p:cNvPr id="1114" name="textbox 1114"/>
          <p:cNvSpPr/>
          <p:nvPr/>
        </p:nvSpPr>
        <p:spPr>
          <a:xfrm>
            <a:off x="2957576" y="2970383"/>
            <a:ext cx="4830445" cy="1130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414"/>
              </a:lnSpc>
              <a:tabLst/>
            </a:pPr>
            <a:endParaRPr lang="Arial" altLang="Arial" sz="100" dirty="0"/>
          </a:p>
          <a:p>
            <a:pPr marL="708025" algn="l" rtl="0" eaLnBrk="0">
              <a:lnSpc>
                <a:spcPct val="88000"/>
              </a:lnSpc>
              <a:tabLst/>
            </a:pPr>
            <a:r>
              <a:rPr sz="2000" kern="0" spc="-4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2000" kern="0" spc="-29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、版画的综合思维</a:t>
            </a:r>
            <a:endParaRPr lang="Microsoft YaHei" altLang="Microsoft YaHei" sz="2000" dirty="0"/>
          </a:p>
          <a:p>
            <a:pPr marL="12700" algn="l" rtl="0" eaLnBrk="0">
              <a:lnSpc>
                <a:spcPts val="4746"/>
              </a:lnSpc>
              <a:spcBef>
                <a:spcPts val="1844"/>
              </a:spcBef>
              <a:tabLst/>
            </a:pPr>
            <a:r>
              <a:rPr sz="7000" kern="0" spc="12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7000" kern="0" spc="52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500" kern="0" spc="12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3500" kern="0" spc="-3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500" kern="0" spc="12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、版画的科技文化</a:t>
            </a:r>
            <a:endParaRPr lang="Microsoft YaHei" altLang="Microsoft YaHei" sz="3500" dirty="0"/>
          </a:p>
        </p:txBody>
      </p:sp>
      <p:sp>
        <p:nvSpPr>
          <p:cNvPr id="1116" name="textbox 1116"/>
          <p:cNvSpPr/>
          <p:nvPr/>
        </p:nvSpPr>
        <p:spPr>
          <a:xfrm>
            <a:off x="7861807" y="2755900"/>
            <a:ext cx="419100" cy="19583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15215"/>
              </a:lnSpc>
              <a:tabLst/>
            </a:pPr>
            <a:r>
              <a:rPr sz="10100" kern="0" spc="-290" dirty="0">
                <a:ln w="43586" cap="flat" cmpd="sng">
                  <a:solidFill>
                    <a:srgbClr val="C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C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{</a:t>
            </a:r>
            <a:endParaRPr lang="Microsoft YaHei" altLang="Microsoft YaHei" sz="10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40"/>
          <p:cNvSpPr/>
          <p:nvPr/>
        </p:nvSpPr>
        <p:spPr>
          <a:xfrm>
            <a:off x="3730293" y="1730319"/>
            <a:ext cx="4996815" cy="26015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4485"/>
              </a:lnSpc>
              <a:tabLst/>
            </a:pPr>
            <a:endParaRPr lang="Arial" altLang="Arial" sz="100" dirty="0"/>
          </a:p>
          <a:p>
            <a:pPr marL="13970" algn="l" rtl="0" eaLnBrk="0">
              <a:lnSpc>
                <a:spcPct val="87000"/>
              </a:lnSpc>
              <a:tabLst/>
            </a:pPr>
            <a:r>
              <a:rPr sz="4400" kern="0" spc="-10" dirty="0">
                <a:ln w="15999" cap="flat" cmpd="sng">
                  <a:solidFill>
                    <a:srgbClr val="969696">
                      <a:alpha val="100000"/>
                    </a:srgbClr>
                  </a:solidFill>
                  <a:prstDash val="solid"/>
                  <a:bevel/>
                </a:ln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本节内容:</a:t>
            </a:r>
            <a:endParaRPr lang="Microsoft YaHei" altLang="Microsoft YaHei" sz="4400" dirty="0"/>
          </a:p>
          <a:p>
            <a:pPr algn="l" rtl="0" eaLnBrk="0">
              <a:lnSpc>
                <a:spcPct val="121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1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89000"/>
              </a:lnSpc>
              <a:spcBef>
                <a:spcPts val="816"/>
              </a:spcBef>
              <a:tabLst/>
            </a:pPr>
            <a:r>
              <a:rPr sz="2700" kern="0" spc="-1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2700" kern="0" spc="-26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-1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、版画概念</a:t>
            </a:r>
            <a:endParaRPr lang="Microsoft YaHei" altLang="Microsoft YaHei" sz="2700" dirty="0"/>
          </a:p>
          <a:p>
            <a:pPr marL="15875" algn="l" rtl="0" eaLnBrk="0">
              <a:lnSpc>
                <a:spcPct val="82000"/>
              </a:lnSpc>
              <a:spcBef>
                <a:spcPts val="1750"/>
              </a:spcBef>
              <a:tabLst/>
            </a:pPr>
            <a:r>
              <a:rPr sz="2700" kern="0" spc="5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2700" kern="0" spc="-20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5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、版画的综合思维和科技文化</a:t>
            </a:r>
            <a:endParaRPr lang="Microsoft YaHei" altLang="Microsoft YaHei" sz="2700" dirty="0"/>
          </a:p>
          <a:p>
            <a:pPr marL="16509" algn="l" rtl="0" eaLnBrk="0">
              <a:lnSpc>
                <a:spcPts val="4700"/>
              </a:lnSpc>
              <a:tabLst/>
            </a:pPr>
            <a:r>
              <a:rPr sz="2700" kern="0" spc="5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</a:t>
            </a:r>
            <a:r>
              <a:rPr sz="2700" kern="0" spc="-2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5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、版画的艺术功能和社会应用</a:t>
            </a:r>
            <a:endParaRPr lang="Microsoft YaHei" altLang="Microsoft YaHei" sz="2700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8" name="picture 11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300355" y="2752725"/>
            <a:ext cx="8294183" cy="3952494"/>
          </a:xfrm>
          <a:prstGeom prst="rect">
            <a:avLst/>
          </a:prstGeom>
        </p:spPr>
      </p:pic>
      <p:sp>
        <p:nvSpPr>
          <p:cNvPr id="1120" name="textbox 1120"/>
          <p:cNvSpPr/>
          <p:nvPr/>
        </p:nvSpPr>
        <p:spPr>
          <a:xfrm>
            <a:off x="977599" y="1210307"/>
            <a:ext cx="10369550" cy="12134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62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103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版画艺术的思维呈现和材料承载也随着科技的发展再次推演，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创新了制版技术和材料运用，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计算机软件运算，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光学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化学技术运用到雕刻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、腐蚀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、涂绘等制版方式中，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将前辈艺术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家欲意呈现的艺术实现了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algn="l" rtl="0" eaLnBrk="0">
              <a:lnSpc>
                <a:spcPct val="13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7000"/>
              </a:lnSpc>
              <a:tabLst/>
            </a:pPr>
            <a:endParaRPr lang="Arial" altLang="Arial" sz="300" dirty="0"/>
          </a:p>
          <a:p>
            <a:pPr marL="13970" indent="-1905" algn="l" rtl="0" eaLnBrk="0">
              <a:lnSpc>
                <a:spcPct val="100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材料细节的变化再次印证了版画的科技属性，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美国艺术家劳森伯格曾总结过这样的经验——世界上所有的材料，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都   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可以作为制作版画的材料</a:t>
            </a:r>
            <a:r>
              <a:rPr sz="1500" kern="0" spc="-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122" name="textbox 1122"/>
          <p:cNvSpPr/>
          <p:nvPr/>
        </p:nvSpPr>
        <p:spPr>
          <a:xfrm>
            <a:off x="1600200" y="585216"/>
            <a:ext cx="2784475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lang="Arial" altLang="Arial" sz="400" dirty="0"/>
          </a:p>
          <a:p>
            <a:pPr marL="9842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版画艺术的科学技术</a:t>
            </a:r>
            <a:endParaRPr lang="Microsoft YaHei" altLang="Microsoft YaHei" sz="1700" dirty="0"/>
          </a:p>
        </p:txBody>
      </p:sp>
      <p:sp>
        <p:nvSpPr>
          <p:cNvPr id="1124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" name="picture 1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92919" y="2702051"/>
            <a:ext cx="10464219" cy="3538728"/>
          </a:xfrm>
          <a:prstGeom prst="rect">
            <a:avLst/>
          </a:prstGeom>
        </p:spPr>
      </p:pic>
      <p:sp>
        <p:nvSpPr>
          <p:cNvPr id="1128" name="textbox 1128"/>
          <p:cNvSpPr/>
          <p:nvPr/>
        </p:nvSpPr>
        <p:spPr>
          <a:xfrm>
            <a:off x="976789" y="1456863"/>
            <a:ext cx="10340975" cy="7277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9487"/>
              </a:lnSpc>
              <a:tabLst/>
            </a:pPr>
            <a:endParaRPr lang="Arial" altLang="Arial" sz="100" dirty="0"/>
          </a:p>
          <a:p>
            <a:pPr marL="12700" indent="635" algn="l" rtl="0" eaLnBrk="0">
              <a:lnSpc>
                <a:spcPct val="102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版画艺术是研究生物圈内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、社会系统内各种关系的纽带，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本质是用版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画艺术的文化性构建人的精神境界或精神状态，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促进人的个体思想完善，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社群之间情感成熟，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交流沟通顺畅，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实现知识迭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代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、代代相传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、形成系统，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从而生成和谐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的文化生态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130" name="textbox 1130"/>
          <p:cNvSpPr/>
          <p:nvPr/>
        </p:nvSpPr>
        <p:spPr>
          <a:xfrm>
            <a:off x="1600200" y="585216"/>
            <a:ext cx="2784475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  <a:tabLst/>
            </a:pPr>
            <a:endParaRPr lang="Arial" altLang="Arial" sz="400" dirty="0"/>
          </a:p>
          <a:p>
            <a:pPr marL="98425" algn="l" rtl="0" eaLnBrk="0">
              <a:lnSpc>
                <a:spcPct val="94000"/>
              </a:lnSpc>
              <a:spcBef>
                <a:spcPts val="4"/>
              </a:spcBef>
              <a:tabLst/>
            </a:pP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版画艺术的文化内涵</a:t>
            </a:r>
            <a:endParaRPr lang="Microsoft YaHei" altLang="Microsoft YaHei" sz="1700" dirty="0"/>
          </a:p>
        </p:txBody>
      </p:sp>
      <p:sp>
        <p:nvSpPr>
          <p:cNvPr id="1132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4" name="picture 11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257300" y="1301496"/>
            <a:ext cx="8354567" cy="4951475"/>
          </a:xfrm>
          <a:prstGeom prst="rect">
            <a:avLst/>
          </a:prstGeom>
        </p:spPr>
      </p:pic>
      <p:sp>
        <p:nvSpPr>
          <p:cNvPr id="1136" name="textbox 1136"/>
          <p:cNvSpPr/>
          <p:nvPr/>
        </p:nvSpPr>
        <p:spPr>
          <a:xfrm>
            <a:off x="1600200" y="585216"/>
            <a:ext cx="2784475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lang="Arial" altLang="Arial" sz="400" dirty="0"/>
          </a:p>
          <a:p>
            <a:pPr marL="9842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版画艺术与科技发展</a:t>
            </a:r>
            <a:endParaRPr lang="Microsoft YaHei" altLang="Microsoft YaHei" sz="1700" dirty="0"/>
          </a:p>
        </p:txBody>
      </p:sp>
      <p:sp>
        <p:nvSpPr>
          <p:cNvPr id="1138" name="textbox 1138"/>
          <p:cNvSpPr/>
          <p:nvPr/>
        </p:nvSpPr>
        <p:spPr>
          <a:xfrm>
            <a:off x="4482833" y="6433128"/>
            <a:ext cx="1427480" cy="2362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12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kern="0" spc="7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时代背景的演变</a:t>
            </a:r>
            <a:endParaRPr lang="Microsoft YaHei" altLang="Microsoft YaHei" sz="1500" dirty="0"/>
          </a:p>
        </p:txBody>
      </p:sp>
      <p:sp>
        <p:nvSpPr>
          <p:cNvPr id="1140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2" name="picture 11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225305" y="2267583"/>
            <a:ext cx="8860496" cy="3769574"/>
          </a:xfrm>
          <a:prstGeom prst="rect">
            <a:avLst/>
          </a:prstGeom>
        </p:spPr>
      </p:pic>
      <p:sp>
        <p:nvSpPr>
          <p:cNvPr id="1144" name="textbox 1144"/>
          <p:cNvSpPr/>
          <p:nvPr/>
        </p:nvSpPr>
        <p:spPr>
          <a:xfrm>
            <a:off x="1311691" y="896361"/>
            <a:ext cx="5504179" cy="12071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264"/>
              </a:lnSpc>
              <a:tabLst/>
            </a:pPr>
            <a:endParaRPr lang="Arial" altLang="Arial" sz="100" dirty="0"/>
          </a:p>
          <a:p>
            <a:pPr marL="14604" algn="l" rtl="0" eaLnBrk="0">
              <a:lnSpc>
                <a:spcPct val="99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版画是艺术与科技的有机统一，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艺术是目的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，科技是手段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algn="l" rtl="0" eaLnBrk="0">
              <a:lnSpc>
                <a:spcPct val="135000"/>
              </a:lnSpc>
              <a:tabLst/>
            </a:pPr>
            <a:endParaRPr lang="Arial" altLang="Arial" sz="1000" dirty="0"/>
          </a:p>
          <a:p>
            <a:pPr algn="r" rtl="0" eaLnBrk="0">
              <a:lnSpc>
                <a:spcPct val="84000"/>
              </a:lnSpc>
              <a:spcBef>
                <a:spcPts val="450"/>
              </a:spcBef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新的技术材料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、新的表现形式不断丰富版画艺术的观念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意识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  <a:p>
            <a:pPr marL="12700" algn="l" rtl="0" eaLnBrk="0">
              <a:lnSpc>
                <a:spcPts val="3946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科技和版画艺术彼此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互为镜像，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互为表里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146" name="textbox 1146"/>
          <p:cNvSpPr/>
          <p:nvPr/>
        </p:nvSpPr>
        <p:spPr>
          <a:xfrm>
            <a:off x="4468654" y="6433128"/>
            <a:ext cx="2051050" cy="2362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54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1500" kern="0" spc="9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数字技术对版画的影响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8" name="picture 11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278636" y="2132076"/>
            <a:ext cx="8785166" cy="3887723"/>
          </a:xfrm>
          <a:prstGeom prst="rect">
            <a:avLst/>
          </a:prstGeom>
        </p:spPr>
      </p:pic>
      <p:sp>
        <p:nvSpPr>
          <p:cNvPr id="1150" name="textbox 1150"/>
          <p:cNvSpPr/>
          <p:nvPr/>
        </p:nvSpPr>
        <p:spPr>
          <a:xfrm>
            <a:off x="975574" y="1209700"/>
            <a:ext cx="10180319" cy="4946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2286"/>
              </a:lnSpc>
              <a:tabLst/>
            </a:pPr>
            <a:endParaRPr lang="Arial" altLang="Arial" sz="100" dirty="0"/>
          </a:p>
          <a:p>
            <a:pPr marL="12700" indent="1905" algn="l" rtl="0" eaLnBrk="0">
              <a:lnSpc>
                <a:spcPct val="103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版画艺术创作应真正关注当代社会现实的精神状态，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基于多元文化的思考，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从不同的角度感知现实社会，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采用合适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媒介物能动地表达当代社会观念，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才能和社会发生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关联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152" name="textbox 1152"/>
          <p:cNvSpPr/>
          <p:nvPr/>
        </p:nvSpPr>
        <p:spPr>
          <a:xfrm>
            <a:off x="2350037" y="6301858"/>
            <a:ext cx="1644014" cy="2374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66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3000"/>
              </a:lnSpc>
              <a:tabLst/>
            </a:pPr>
            <a:r>
              <a:rPr sz="1500" kern="0" spc="9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版画艺术探讨内容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4" name="picture 11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407649" y="2479175"/>
            <a:ext cx="6052725" cy="3985364"/>
          </a:xfrm>
          <a:prstGeom prst="rect">
            <a:avLst/>
          </a:prstGeom>
        </p:spPr>
      </p:pic>
      <p:sp>
        <p:nvSpPr>
          <p:cNvPr id="1156" name="textbox 1156"/>
          <p:cNvSpPr/>
          <p:nvPr/>
        </p:nvSpPr>
        <p:spPr>
          <a:xfrm>
            <a:off x="977194" y="1211523"/>
            <a:ext cx="10179050" cy="9683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44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103000"/>
              </a:lnSpc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版画印刷技术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、材料的发展，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促使多样性艺术个性和多变性艺术才能版画家群体，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进一步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探索完善制作的媒材和精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致印刷的工艺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。现代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版画协同艺术与科学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、哲学的交叉融合，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使版画不断地突破自我界域，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其中包括物质和精神两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个层面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。例如突破平面性，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向多维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、拓印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、装置版画发展，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突破静态，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向非常规媒体发展；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突破小尺幅，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向大尺度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并与其他艺术门类融合孵化先锋的艺术形式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158" name="textbox 1158"/>
          <p:cNvSpPr/>
          <p:nvPr/>
        </p:nvSpPr>
        <p:spPr>
          <a:xfrm>
            <a:off x="1600200" y="585216"/>
            <a:ext cx="3203575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lang="Arial" altLang="Arial" sz="400" dirty="0"/>
          </a:p>
          <a:p>
            <a:pPr marL="98425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1700" kern="0" spc="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版画艺术与科技文化的关系</a:t>
            </a:r>
            <a:endParaRPr lang="Microsoft YaHei" altLang="Microsoft YaHei" sz="1700" dirty="0"/>
          </a:p>
        </p:txBody>
      </p:sp>
      <p:sp>
        <p:nvSpPr>
          <p:cNvPr id="1160" name="textbox 1160"/>
          <p:cNvSpPr/>
          <p:nvPr/>
        </p:nvSpPr>
        <p:spPr>
          <a:xfrm>
            <a:off x="8540652" y="6175318"/>
            <a:ext cx="1440814" cy="2374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53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3000"/>
              </a:lnSpc>
              <a:tabLst/>
            </a:pPr>
            <a:r>
              <a:rPr sz="1500" kern="0" spc="9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版画的历史推演</a:t>
            </a:r>
            <a:endParaRPr lang="Microsoft YaHei" altLang="Microsoft YaHei" sz="1500" dirty="0"/>
          </a:p>
        </p:txBody>
      </p:sp>
      <p:sp>
        <p:nvSpPr>
          <p:cNvPr id="1162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4" name="picture 1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225296" y="896111"/>
            <a:ext cx="9538461" cy="5064252"/>
          </a:xfrm>
          <a:prstGeom prst="rect">
            <a:avLst/>
          </a:prstGeom>
        </p:spPr>
      </p:pic>
      <p:sp>
        <p:nvSpPr>
          <p:cNvPr id="1166" name="textbox 1166"/>
          <p:cNvSpPr/>
          <p:nvPr/>
        </p:nvSpPr>
        <p:spPr>
          <a:xfrm>
            <a:off x="2936777" y="6355888"/>
            <a:ext cx="1644014" cy="2374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9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3000"/>
              </a:lnSpc>
              <a:tabLst/>
            </a:pPr>
            <a:r>
              <a:rPr sz="1500" kern="0" spc="9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版画所处时代语境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8" name="picture 11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844572" y="959246"/>
            <a:ext cx="8344518" cy="4845220"/>
          </a:xfrm>
          <a:prstGeom prst="rect">
            <a:avLst/>
          </a:prstGeom>
        </p:spPr>
      </p:pic>
      <p:sp>
        <p:nvSpPr>
          <p:cNvPr id="1170" name="textbox 1170"/>
          <p:cNvSpPr/>
          <p:nvPr/>
        </p:nvSpPr>
        <p:spPr>
          <a:xfrm>
            <a:off x="4555392" y="6293428"/>
            <a:ext cx="2863214" cy="2368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87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3000"/>
              </a:lnSpc>
              <a:tabLst/>
            </a:pPr>
            <a:r>
              <a:rPr sz="1500" kern="0" spc="9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版画艺术与科学技术的协同发展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textbox 1172"/>
          <p:cNvSpPr/>
          <p:nvPr/>
        </p:nvSpPr>
        <p:spPr>
          <a:xfrm>
            <a:off x="2368316" y="2373239"/>
            <a:ext cx="7766050" cy="30937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4063"/>
              </a:lnSpc>
              <a:tabLst/>
            </a:pPr>
            <a:r>
              <a:rPr sz="3200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•</a:t>
            </a:r>
            <a:r>
              <a:rPr sz="3200" kern="0" spc="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Section</a:t>
            </a:r>
            <a:r>
              <a:rPr sz="3200" kern="0" spc="3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II</a:t>
            </a:r>
            <a:r>
              <a:rPr sz="3200" kern="0" spc="-1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I</a:t>
            </a:r>
            <a:r>
              <a:rPr sz="3200" kern="0" spc="-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200" kern="0" spc="-1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Artistic</a:t>
            </a:r>
            <a:r>
              <a:rPr sz="3200" kern="0" spc="3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1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Function</a:t>
            </a:r>
            <a:r>
              <a:rPr sz="3200" kern="0" spc="2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1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and</a:t>
            </a:r>
            <a:r>
              <a:rPr sz="3200" kern="0" spc="2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1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Social</a:t>
            </a:r>
            <a:endParaRPr lang="Microsoft YaHei" altLang="Microsoft YaHei" sz="3200" dirty="0"/>
          </a:p>
          <a:p>
            <a:pPr marL="1431925" algn="l" rtl="0" eaLnBrk="0">
              <a:lnSpc>
                <a:spcPts val="4063"/>
              </a:lnSpc>
              <a:spcBef>
                <a:spcPts val="541"/>
              </a:spcBef>
              <a:tabLst/>
            </a:pPr>
            <a:r>
              <a:rPr sz="3200" kern="0" spc="-6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Application</a:t>
            </a:r>
            <a:r>
              <a:rPr sz="3200" kern="0" spc="23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6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of</a:t>
            </a:r>
            <a:r>
              <a:rPr sz="3200" kern="0" spc="3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6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Print</a:t>
            </a:r>
            <a:r>
              <a:rPr sz="3200" kern="0" spc="-7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making</a:t>
            </a:r>
            <a:endParaRPr lang="Microsoft YaHei" altLang="Microsoft YaHei" sz="3200" dirty="0"/>
          </a:p>
          <a:p>
            <a:pPr marL="565784" algn="l" rtl="0" eaLnBrk="0">
              <a:lnSpc>
                <a:spcPts val="4063"/>
              </a:lnSpc>
              <a:spcBef>
                <a:spcPts val="1306"/>
              </a:spcBef>
              <a:tabLst/>
            </a:pPr>
            <a:r>
              <a:rPr sz="3200" kern="0" spc="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•</a:t>
            </a:r>
            <a:r>
              <a:rPr sz="3200" kern="0" spc="5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第三节</a:t>
            </a:r>
            <a:r>
              <a:rPr sz="3200" kern="0" spc="5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200" kern="0" spc="50" dirty="0">
                <a:ln w="1164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版画的艺术功能和社会应用</a:t>
            </a:r>
            <a:endParaRPr lang="Microsoft YaHei" altLang="Microsoft YaHei" sz="3200" dirty="0"/>
          </a:p>
          <a:p>
            <a:pPr marL="1866264" algn="l" rtl="0" eaLnBrk="0">
              <a:lnSpc>
                <a:spcPts val="1677"/>
              </a:lnSpc>
              <a:spcBef>
                <a:spcPts val="706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Usually on the media (woodenblock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,</a:t>
            </a:r>
            <a:r>
              <a:rPr sz="1200" b="1" kern="0" spc="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copperplate,stone</a:t>
            </a:r>
            <a:endParaRPr lang="Arial" altLang="Arial" sz="1200" dirty="0"/>
          </a:p>
          <a:p>
            <a:pPr marL="1941829" algn="l" rtl="0" eaLnBrk="0">
              <a:lnSpc>
                <a:spcPts val="1677"/>
              </a:lnSpc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plate, screen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plate, etc.), the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use of specific techni</a:t>
            </a:r>
            <a:r>
              <a:rPr sz="1200" b="1" kern="0" spc="3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cal</a:t>
            </a:r>
            <a:endParaRPr lang="Arial" altLang="Arial" sz="1200" dirty="0"/>
          </a:p>
          <a:p>
            <a:pPr marL="2204720" algn="l" rtl="0" eaLnBrk="0">
              <a:lnSpc>
                <a:spcPct val="87000"/>
              </a:lnSpc>
              <a:spcBef>
                <a:spcPts val="126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means such as drawing, engravi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ng, corrosion,</a:t>
            </a:r>
            <a:endParaRPr lang="Arial" altLang="Arial" sz="1200" dirty="0"/>
          </a:p>
          <a:p>
            <a:pPr marL="2392679" algn="l" rtl="0" eaLnBrk="0">
              <a:lnSpc>
                <a:spcPct val="88000"/>
              </a:lnSpc>
              <a:spcBef>
                <a:spcPts val="293"/>
              </a:spcBef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paste and other processing,</a:t>
            </a:r>
            <a:r>
              <a:rPr sz="1200" b="1" kern="0" spc="1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after</a:t>
            </a:r>
            <a:r>
              <a:rPr sz="1200" b="1" kern="0" spc="9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printing</a:t>
            </a:r>
            <a:endParaRPr lang="Arial" altLang="Arial" sz="1200" dirty="0"/>
          </a:p>
          <a:p>
            <a:pPr marL="2540635" algn="l" rtl="0" eaLnBrk="0">
              <a:lnSpc>
                <a:spcPct val="88000"/>
              </a:lnSpc>
              <a:spcBef>
                <a:spcPts val="292"/>
              </a:spcBef>
              <a:tabLst/>
            </a:pP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to</a:t>
            </a:r>
            <a:r>
              <a:rPr sz="1200" b="1" kern="0" spc="1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produce more than one</a:t>
            </a:r>
            <a:r>
              <a:rPr sz="1200" b="1" kern="0" spc="11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piece</a:t>
            </a:r>
            <a:r>
              <a:rPr sz="1200" b="1" kern="0" spc="8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of the</a:t>
            </a:r>
            <a:endParaRPr lang="Arial" altLang="Arial" sz="1200" dirty="0"/>
          </a:p>
          <a:p>
            <a:pPr marL="2827020" algn="l" rtl="0" eaLnBrk="0">
              <a:lnSpc>
                <a:spcPct val="87000"/>
              </a:lnSpc>
              <a:spcBef>
                <a:spcPts val="308"/>
              </a:spcBef>
              <a:tabLst/>
            </a:pP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same work</a:t>
            </a:r>
            <a:r>
              <a:rPr sz="1200" b="1" kern="0" spc="12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200" b="1" kern="0" spc="5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is 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called </a:t>
            </a:r>
            <a:r>
              <a:rPr sz="1200" b="1" kern="0" spc="4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engraving</a:t>
            </a:r>
            <a:r>
              <a:rPr sz="1200" b="1" kern="0" spc="40" dirty="0">
                <a:solidFill>
                  <a:srgbClr val="B2B2B2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textbox 1174"/>
          <p:cNvSpPr/>
          <p:nvPr/>
        </p:nvSpPr>
        <p:spPr>
          <a:xfrm>
            <a:off x="4485943" y="2130369"/>
            <a:ext cx="3215639" cy="20046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4485"/>
              </a:lnSpc>
              <a:tabLst/>
            </a:pPr>
            <a:endParaRPr lang="Arial" altLang="Arial" sz="100" dirty="0"/>
          </a:p>
          <a:p>
            <a:pPr marL="13970" algn="l" rtl="0" eaLnBrk="0">
              <a:lnSpc>
                <a:spcPct val="87000"/>
              </a:lnSpc>
              <a:tabLst/>
            </a:pPr>
            <a:r>
              <a:rPr sz="4400" kern="0" spc="-10" dirty="0">
                <a:ln w="15999" cap="flat" cmpd="sng">
                  <a:solidFill>
                    <a:srgbClr val="969696">
                      <a:alpha val="100000"/>
                    </a:srgbClr>
                  </a:solidFill>
                  <a:prstDash val="solid"/>
                  <a:bevel/>
                </a:ln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本节内容:</a:t>
            </a:r>
            <a:endParaRPr lang="Microsoft YaHei" altLang="Microsoft YaHei" sz="4400" dirty="0"/>
          </a:p>
          <a:p>
            <a:pPr algn="l" rtl="0" eaLnBrk="0">
              <a:lnSpc>
                <a:spcPct val="11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8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82000"/>
              </a:lnSpc>
              <a:spcBef>
                <a:spcPts val="821"/>
              </a:spcBef>
              <a:tabLst/>
            </a:pPr>
            <a:r>
              <a:rPr sz="2700" kern="0" spc="2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2700" kern="0" spc="-18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2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、版画的艺术功能</a:t>
            </a:r>
            <a:endParaRPr lang="Microsoft YaHei" altLang="Microsoft YaHei" sz="2700" dirty="0"/>
          </a:p>
          <a:p>
            <a:pPr marL="15875" algn="l" rtl="0" eaLnBrk="0">
              <a:lnSpc>
                <a:spcPts val="4700"/>
              </a:lnSpc>
              <a:tabLst/>
            </a:pPr>
            <a:r>
              <a:rPr sz="2700" kern="0" spc="2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2700" kern="0" spc="-2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20" dirty="0">
                <a:ln w="10151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、版画的社会应用</a:t>
            </a:r>
            <a:endParaRPr lang="Microsoft YaHei" altLang="Microsoft YaHei" sz="2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2"/>
          <p:cNvSpPr/>
          <p:nvPr/>
        </p:nvSpPr>
        <p:spPr>
          <a:xfrm>
            <a:off x="3024632" y="3062579"/>
            <a:ext cx="5767070" cy="13970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4867"/>
              </a:lnSpc>
              <a:tabLst/>
            </a:pPr>
            <a:r>
              <a:rPr sz="7000" kern="0" spc="13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7000" kern="0" spc="56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500" kern="0" spc="13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3500" kern="0" spc="-34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500" kern="0" spc="13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、专有属性的传</a:t>
            </a:r>
            <a:r>
              <a:rPr sz="3500" kern="0" spc="12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统定义</a:t>
            </a:r>
            <a:endParaRPr lang="Microsoft YaHei" altLang="Microsoft YaHei" sz="3500" dirty="0"/>
          </a:p>
          <a:p>
            <a:pPr marL="731519" algn="l" rtl="0" eaLnBrk="0">
              <a:lnSpc>
                <a:spcPct val="88000"/>
              </a:lnSpc>
              <a:spcBef>
                <a:spcPts val="454"/>
              </a:spcBef>
              <a:tabLst/>
            </a:pPr>
            <a:r>
              <a:rPr sz="2000" kern="0" spc="-40" dirty="0">
                <a:ln w="7282" cap="flat" cmpd="sng">
                  <a:solidFill>
                    <a:srgbClr val="F5F5F5">
                      <a:alpha val="100000"/>
                    </a:srgbClr>
                  </a:solidFill>
                  <a:prstDash val="solid"/>
                  <a:bevel/>
                </a:ln>
                <a:solidFill>
                  <a:srgbClr val="F5F5F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2000" kern="0" spc="-310" dirty="0">
                <a:solidFill>
                  <a:srgbClr val="F5F5F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ln w="7282" cap="flat" cmpd="sng">
                  <a:solidFill>
                    <a:srgbClr val="F5F5F5">
                      <a:alpha val="100000"/>
                    </a:srgbClr>
                  </a:solidFill>
                  <a:prstDash val="solid"/>
                  <a:bevel/>
                </a:ln>
                <a:solidFill>
                  <a:srgbClr val="F5F5F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、版画概念的延伸</a:t>
            </a:r>
            <a:endParaRPr lang="Microsoft YaHei" altLang="Microsoft YaHei" sz="2000" dirty="0"/>
          </a:p>
          <a:p>
            <a:pPr algn="l" rtl="0" eaLnBrk="0">
              <a:lnSpc>
                <a:spcPct val="104000"/>
              </a:lnSpc>
              <a:tabLst/>
            </a:pPr>
            <a:endParaRPr lang="Arial" altLang="Arial" sz="1000" dirty="0"/>
          </a:p>
          <a:p>
            <a:pPr marL="732155" algn="l" rtl="0" eaLnBrk="0">
              <a:lnSpc>
                <a:spcPct val="88000"/>
              </a:lnSpc>
              <a:spcBef>
                <a:spcPts val="6"/>
              </a:spcBef>
              <a:tabLst/>
            </a:pPr>
            <a:r>
              <a:rPr sz="2000" kern="0" spc="-30" dirty="0">
                <a:ln w="7282" cap="flat" cmpd="sng">
                  <a:solidFill>
                    <a:srgbClr val="F5F5F5">
                      <a:alpha val="100000"/>
                    </a:srgbClr>
                  </a:solidFill>
                  <a:prstDash val="solid"/>
                  <a:bevel/>
                </a:ln>
                <a:solidFill>
                  <a:srgbClr val="F5F5F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</a:t>
            </a:r>
            <a:r>
              <a:rPr sz="2000" kern="0" spc="-300" dirty="0">
                <a:solidFill>
                  <a:srgbClr val="F5F5F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30" dirty="0">
                <a:ln w="7282" cap="flat" cmpd="sng">
                  <a:solidFill>
                    <a:srgbClr val="F5F5F5">
                      <a:alpha val="100000"/>
                    </a:srgbClr>
                  </a:solidFill>
                  <a:prstDash val="solid"/>
                  <a:bevel/>
                </a:ln>
                <a:solidFill>
                  <a:srgbClr val="F5F5F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、版画与其他绘画的异同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textbox 1176"/>
          <p:cNvSpPr/>
          <p:nvPr/>
        </p:nvSpPr>
        <p:spPr>
          <a:xfrm>
            <a:off x="3104756" y="2294890"/>
            <a:ext cx="5175884" cy="19583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15215"/>
              </a:lnSpc>
              <a:tabLst/>
            </a:pPr>
            <a:r>
              <a:rPr sz="7000" kern="0" spc="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7000" kern="0" spc="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5500" kern="0" spc="0" baseline="53407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3500" kern="0" spc="-5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5500" kern="0" spc="0" baseline="53407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、版画的艺术功能</a:t>
            </a:r>
            <a:r>
              <a:rPr sz="18400" kern="0" spc="-10" baseline="-4418" dirty="0">
                <a:ln w="43586" cap="flat" cmpd="sng">
                  <a:solidFill>
                    <a:srgbClr val="C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C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{</a:t>
            </a:r>
            <a:endParaRPr lang="Microsoft YaHei" altLang="Microsoft YaHei" sz="18400" baseline="-4418" dirty="0"/>
          </a:p>
        </p:txBody>
      </p:sp>
      <p:sp>
        <p:nvSpPr>
          <p:cNvPr id="1178" name="textbox 1178"/>
          <p:cNvSpPr/>
          <p:nvPr/>
        </p:nvSpPr>
        <p:spPr>
          <a:xfrm>
            <a:off x="8573033" y="2319096"/>
            <a:ext cx="1280160" cy="19329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519"/>
              </a:lnSpc>
              <a:tabLst/>
            </a:pPr>
            <a:endParaRPr lang="Arial" altLang="Arial" sz="100" dirty="0"/>
          </a:p>
          <a:p>
            <a:pPr marL="29844" algn="l" rtl="0" eaLnBrk="0">
              <a:lnSpc>
                <a:spcPct val="82000"/>
              </a:lnSpc>
              <a:tabLst/>
            </a:pPr>
            <a:r>
              <a:rPr sz="2300" kern="0" spc="4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审美功能</a:t>
            </a:r>
            <a:endParaRPr lang="Microsoft YaHei" altLang="Microsoft YaHei" sz="2300" dirty="0"/>
          </a:p>
          <a:p>
            <a:pPr marL="12700" indent="3175" algn="l" rtl="0" eaLnBrk="0">
              <a:lnSpc>
                <a:spcPct val="154000"/>
              </a:lnSpc>
              <a:spcBef>
                <a:spcPts val="13"/>
              </a:spcBef>
              <a:tabLst/>
            </a:pPr>
            <a:r>
              <a:rPr sz="2300" kern="0" spc="7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认识功能</a:t>
            </a:r>
            <a:r>
              <a:rPr sz="2300" kern="0" spc="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300" kern="0" spc="8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教育功能</a:t>
            </a:r>
            <a:r>
              <a:rPr sz="2300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300" kern="0" spc="16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娱乐功能</a:t>
            </a:r>
            <a:endParaRPr lang="Microsoft YaHei" altLang="Microsoft YaHei" sz="2300" dirty="0"/>
          </a:p>
        </p:txBody>
      </p:sp>
      <p:sp>
        <p:nvSpPr>
          <p:cNvPr id="1180" name="textbox 1180"/>
          <p:cNvSpPr/>
          <p:nvPr/>
        </p:nvSpPr>
        <p:spPr>
          <a:xfrm>
            <a:off x="3760121" y="3668497"/>
            <a:ext cx="2304414" cy="2946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94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8000"/>
              </a:lnSpc>
              <a:tabLst/>
            </a:pPr>
            <a:r>
              <a:rPr sz="2000" kern="0" spc="-4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2000" kern="0" spc="-31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、版画的社会应用</a:t>
            </a:r>
            <a:endParaRPr lang="Microsoft YaHei" altLang="Microsoft YaHei" sz="2000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2" name="table 1182"/>
          <p:cNvGraphicFramePr>
            <a:graphicFrameLocks noGrp="1"/>
          </p:cNvGraphicFramePr>
          <p:nvPr/>
        </p:nvGraphicFramePr>
        <p:xfrm>
          <a:off x="5273281" y="403859"/>
          <a:ext cx="5168899" cy="1202690"/>
        </p:xfrm>
        <a:graphic>
          <a:graphicData uri="http://schemas.openxmlformats.org/drawingml/2006/table">
            <a:tbl>
              <a:tblPr/>
              <a:tblGrid>
                <a:gridCol w="5168899"/>
              </a:tblGrid>
              <a:tr h="119634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lang="Arial" altLang="Arial" sz="400" dirty="0"/>
                    </a:p>
                    <a:p>
                      <a:pPr marL="103504" algn="l" rtl="0" eaLnBrk="0">
                        <a:lnSpc>
                          <a:spcPct val="89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500" kern="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①基础--最基础的</a:t>
                      </a: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功能</a:t>
                      </a:r>
                      <a:endParaRPr lang="Microsoft YaHei" altLang="Microsoft YaHei" sz="1500" dirty="0"/>
                    </a:p>
                    <a:p>
                      <a:pPr marL="103504" algn="l" rtl="0" eaLnBrk="0">
                        <a:lnSpc>
                          <a:spcPct val="95000"/>
                        </a:lnSpc>
                        <a:spcBef>
                          <a:spcPts val="304"/>
                        </a:spcBef>
                        <a:tabLst/>
                      </a:pP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②心理--给予心灵美的滋养，</a:t>
                      </a:r>
                      <a:r>
                        <a:rPr sz="1500" kern="0" spc="-2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不脱离心灵的想法</a:t>
                      </a:r>
                      <a:endParaRPr lang="Microsoft YaHei" altLang="Microsoft YaHei" sz="1500" dirty="0"/>
                    </a:p>
                    <a:p>
                      <a:pPr marL="103504" algn="l" rtl="0" eaLnBrk="0">
                        <a:lnSpc>
                          <a:spcPct val="95000"/>
                        </a:lnSpc>
                        <a:spcBef>
                          <a:spcPts val="210"/>
                        </a:spcBef>
                        <a:tabLst/>
                      </a:pP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③精神--给予精神美的滋养，</a:t>
                      </a:r>
                      <a:r>
                        <a:rPr sz="1500" kern="0" spc="-2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不脱离精神的想法</a:t>
                      </a:r>
                      <a:endParaRPr lang="Microsoft YaHei" altLang="Microsoft YaHei" sz="1500" dirty="0"/>
                    </a:p>
                    <a:p>
                      <a:pPr marL="103504" algn="l" rtl="0" eaLnBrk="0">
                        <a:lnSpc>
                          <a:spcPct val="94000"/>
                        </a:lnSpc>
                        <a:spcBef>
                          <a:spcPts val="228"/>
                        </a:spcBef>
                        <a:tabLst/>
                      </a:pP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④时代--反映时代，</a:t>
                      </a:r>
                      <a:r>
                        <a:rPr sz="1500" kern="0" spc="-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时代因素也可以充实版画作</a:t>
                      </a: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品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84" name="textbox 1184"/>
          <p:cNvSpPr/>
          <p:nvPr/>
        </p:nvSpPr>
        <p:spPr>
          <a:xfrm>
            <a:off x="5333585" y="2102064"/>
            <a:ext cx="4078604" cy="12090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888"/>
              </a:lnSpc>
              <a:tabLst/>
            </a:pPr>
            <a:endParaRPr lang="Arial" altLang="Arial" sz="100" dirty="0"/>
          </a:p>
          <a:p>
            <a:pPr marL="13970" algn="l" rtl="0" eaLnBrk="0">
              <a:lnSpc>
                <a:spcPct val="89000"/>
              </a:lnSpc>
              <a:tabLst/>
            </a:pPr>
            <a:r>
              <a:rPr sz="1500" kern="0" spc="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①认识--改造主观和客观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世界</a:t>
            </a:r>
            <a:endParaRPr lang="Microsoft YaHei" altLang="Microsoft YaHei" sz="1500" dirty="0"/>
          </a:p>
          <a:p>
            <a:pPr marL="13970" algn="l" rtl="0" eaLnBrk="0">
              <a:lnSpc>
                <a:spcPct val="93000"/>
              </a:lnSpc>
              <a:spcBef>
                <a:spcPts val="340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②辩证--否定之否定，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肯定之肯定</a:t>
            </a:r>
            <a:endParaRPr lang="Microsoft YaHei" altLang="Microsoft YaHei" sz="1500" dirty="0"/>
          </a:p>
          <a:p>
            <a:pPr marL="13970" algn="l" rtl="0" eaLnBrk="0">
              <a:lnSpc>
                <a:spcPct val="93000"/>
              </a:lnSpc>
              <a:spcBef>
                <a:spcPts val="246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③感知--理性精神，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指导人们改造世界</a:t>
            </a:r>
            <a:endParaRPr lang="Microsoft YaHei" altLang="Microsoft YaHei" sz="1500" dirty="0"/>
          </a:p>
          <a:p>
            <a:pPr marL="12700" indent="1270" algn="l" rtl="0" eaLnBrk="0">
              <a:lnSpc>
                <a:spcPct val="98000"/>
              </a:lnSpc>
              <a:spcBef>
                <a:spcPts val="246"/>
              </a:spcBef>
              <a:tabLst/>
            </a:pP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④创新--因地制宜地解决问题，</a:t>
            </a:r>
            <a:r>
              <a:rPr sz="1500" kern="0" spc="-2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与当代科学联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合</a:t>
            </a:r>
            <a:endParaRPr lang="Microsoft YaHei" altLang="Microsoft YaHei" sz="1500" dirty="0"/>
          </a:p>
        </p:txBody>
      </p:sp>
      <p:pic>
        <p:nvPicPr>
          <p:cNvPr id="1186" name="picture 11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282215" y="994905"/>
            <a:ext cx="767880" cy="4941760"/>
          </a:xfrm>
          <a:prstGeom prst="rect">
            <a:avLst/>
          </a:prstGeom>
        </p:spPr>
      </p:pic>
      <p:graphicFrame>
        <p:nvGraphicFramePr>
          <p:cNvPr id="1188" name="table 1188"/>
          <p:cNvGraphicFramePr>
            <a:graphicFrameLocks noGrp="1"/>
          </p:cNvGraphicFramePr>
          <p:nvPr/>
        </p:nvGraphicFramePr>
        <p:xfrm>
          <a:off x="5206326" y="5442991"/>
          <a:ext cx="3743960" cy="954405"/>
        </p:xfrm>
        <a:graphic>
          <a:graphicData uri="http://schemas.openxmlformats.org/drawingml/2006/table">
            <a:tbl>
              <a:tblPr/>
              <a:tblGrid>
                <a:gridCol w="3743960"/>
              </a:tblGrid>
              <a:tr h="94805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2000"/>
                        </a:lnSpc>
                        <a:tabLst/>
                      </a:pPr>
                      <a:endParaRPr lang="Arial" altLang="Arial" sz="300" dirty="0"/>
                    </a:p>
                    <a:p>
                      <a:pPr marL="103504" algn="l" rtl="0" eaLnBrk="0">
                        <a:lnSpc>
                          <a:spcPct val="98000"/>
                        </a:lnSpc>
                        <a:tabLst/>
                      </a:pP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①综合性--综合审美</a:t>
                      </a:r>
                      <a:r>
                        <a:rPr sz="1500" kern="0" spc="-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、认识</a:t>
                      </a:r>
                      <a:r>
                        <a:rPr sz="1500" kern="0" spc="-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、教育功</a:t>
                      </a:r>
                      <a:r>
                        <a:rPr sz="1500" kern="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能    </a:t>
                      </a:r>
                      <a:r>
                        <a:rPr sz="1500" kern="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②给予-给予人精神愉悦</a:t>
                      </a: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和情感满足</a:t>
                      </a:r>
                      <a:endParaRPr lang="Microsoft YaHei" altLang="Microsoft YaHei" sz="1500" dirty="0"/>
                    </a:p>
                    <a:p>
                      <a:pPr marL="103504" algn="l" rtl="0" eaLnBrk="0">
                        <a:lnSpc>
                          <a:spcPct val="88000"/>
                        </a:lnSpc>
                        <a:spcBef>
                          <a:spcPts val="336"/>
                        </a:spcBef>
                        <a:tabLst/>
                      </a:pPr>
                      <a:r>
                        <a:rPr sz="1500" kern="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③吸引--直接吸引人体验版画</a:t>
                      </a: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艺术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90" name="rect"/>
          <p:cNvSpPr/>
          <p:nvPr/>
        </p:nvSpPr>
        <p:spPr>
          <a:xfrm>
            <a:off x="4591773" y="4303064"/>
            <a:ext cx="688657" cy="11760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1192" name="table 1192"/>
          <p:cNvGraphicFramePr>
            <a:graphicFrameLocks noGrp="1"/>
          </p:cNvGraphicFramePr>
          <p:nvPr/>
        </p:nvGraphicFramePr>
        <p:xfrm>
          <a:off x="5249316" y="3754183"/>
          <a:ext cx="2868295" cy="1189989"/>
        </p:xfrm>
        <a:graphic>
          <a:graphicData uri="http://schemas.openxmlformats.org/drawingml/2006/table">
            <a:tbl>
              <a:tblPr/>
              <a:tblGrid>
                <a:gridCol w="2868295"/>
              </a:tblGrid>
              <a:tr h="118363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lang="Arial" altLang="Arial" sz="400" dirty="0"/>
                    </a:p>
                    <a:p>
                      <a:pPr marL="103504" algn="l" rtl="0" eaLnBrk="0">
                        <a:lnSpc>
                          <a:spcPct val="89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①艺术审美 创造思维</a:t>
                      </a:r>
                      <a:endParaRPr lang="Microsoft YaHei" altLang="Microsoft YaHei" sz="1500" dirty="0"/>
                    </a:p>
                    <a:p>
                      <a:pPr marL="103504" algn="l" rtl="0" eaLnBrk="0">
                        <a:lnSpc>
                          <a:spcPct val="97000"/>
                        </a:lnSpc>
                        <a:spcBef>
                          <a:spcPts val="348"/>
                        </a:spcBef>
                        <a:tabLst/>
                      </a:pP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②升华思想情感精神感受</a:t>
                      </a:r>
                      <a:r>
                        <a:rPr sz="15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         </a:t>
                      </a: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③实现素质教育</a:t>
                      </a:r>
                      <a:endParaRPr lang="Microsoft YaHei" altLang="Microsoft YaHei" sz="1500" dirty="0"/>
                    </a:p>
                    <a:p>
                      <a:pPr marL="103504" algn="l" rtl="0" eaLnBrk="0">
                        <a:lnSpc>
                          <a:spcPct val="89000"/>
                        </a:lnSpc>
                        <a:spcBef>
                          <a:spcPts val="318"/>
                        </a:spcBef>
                        <a:tabLst/>
                      </a:pPr>
                      <a:r>
                        <a:rPr sz="15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④形成发展构成思维教育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94" name="table 1194"/>
          <p:cNvGraphicFramePr>
            <a:graphicFrameLocks noGrp="1"/>
          </p:cNvGraphicFramePr>
          <p:nvPr/>
        </p:nvGraphicFramePr>
        <p:xfrm>
          <a:off x="1791398" y="2286927"/>
          <a:ext cx="472439" cy="2023745"/>
        </p:xfrm>
        <a:graphic>
          <a:graphicData uri="http://schemas.openxmlformats.org/drawingml/2006/table">
            <a:tbl>
              <a:tblPr/>
              <a:tblGrid>
                <a:gridCol w="472439"/>
              </a:tblGrid>
              <a:tr h="20173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66675" algn="l" rtl="0" eaLnBrk="0">
                        <a:lnSpc>
                          <a:spcPct val="93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15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版</a:t>
                      </a:r>
                      <a:r>
                        <a:rPr sz="1500" kern="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画 的 艺</a:t>
                      </a: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 </a:t>
                      </a:r>
                      <a:r>
                        <a:rPr sz="1500" kern="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术 功 能</a:t>
                      </a:r>
                      <a:endParaRPr lang="Microsoft YaHei" altLang="Microsoft YaHei" sz="1500" dirty="0"/>
                    </a:p>
                  </a:txBody>
                  <a:tcPr marL="0" marR="0" marT="0" marB="0" vert="eaVert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96" name="table 1196"/>
          <p:cNvGraphicFramePr>
            <a:graphicFrameLocks noGrp="1"/>
          </p:cNvGraphicFramePr>
          <p:nvPr/>
        </p:nvGraphicFramePr>
        <p:xfrm>
          <a:off x="3201670" y="4035247"/>
          <a:ext cx="1424940" cy="510539"/>
        </p:xfrm>
        <a:graphic>
          <a:graphicData uri="http://schemas.openxmlformats.org/drawingml/2006/table">
            <a:tbl>
              <a:tblPr/>
              <a:tblGrid>
                <a:gridCol w="1424940"/>
              </a:tblGrid>
              <a:tr h="50418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3000"/>
                        </a:lnSpc>
                        <a:tabLst/>
                      </a:pPr>
                      <a:endParaRPr lang="Arial" altLang="Arial" sz="300" dirty="0"/>
                    </a:p>
                    <a:p>
                      <a:pPr marL="106045" algn="l" rtl="0" eaLnBrk="0">
                        <a:lnSpc>
                          <a:spcPct val="92000"/>
                        </a:lnSpc>
                        <a:tabLst/>
                      </a:pPr>
                      <a:r>
                        <a:rPr sz="15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3.教育功能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98" name="rect"/>
          <p:cNvSpPr/>
          <p:nvPr/>
        </p:nvSpPr>
        <p:spPr>
          <a:xfrm>
            <a:off x="4583506" y="1023010"/>
            <a:ext cx="688657" cy="11747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1200" name="table 1200"/>
          <p:cNvGraphicFramePr>
            <a:graphicFrameLocks noGrp="1"/>
          </p:cNvGraphicFramePr>
          <p:nvPr/>
        </p:nvGraphicFramePr>
        <p:xfrm>
          <a:off x="3098342" y="765924"/>
          <a:ext cx="1493520" cy="470534"/>
        </p:xfrm>
        <a:graphic>
          <a:graphicData uri="http://schemas.openxmlformats.org/drawingml/2006/table">
            <a:tbl>
              <a:tblPr/>
              <a:tblGrid>
                <a:gridCol w="1493520"/>
              </a:tblGrid>
              <a:tr h="46418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lang="Arial" altLang="Arial" sz="400" dirty="0"/>
                    </a:p>
                    <a:p>
                      <a:pPr marL="116204" algn="l" rtl="0" eaLnBrk="0">
                        <a:lnSpc>
                          <a:spcPct val="92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1.审美功能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02" name="rect"/>
          <p:cNvSpPr/>
          <p:nvPr/>
        </p:nvSpPr>
        <p:spPr>
          <a:xfrm>
            <a:off x="4566145" y="2663037"/>
            <a:ext cx="688657" cy="11747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1204" name="table 1204"/>
          <p:cNvGraphicFramePr>
            <a:graphicFrameLocks noGrp="1"/>
          </p:cNvGraphicFramePr>
          <p:nvPr/>
        </p:nvGraphicFramePr>
        <p:xfrm>
          <a:off x="3127273" y="2412568"/>
          <a:ext cx="1443989" cy="477520"/>
        </p:xfrm>
        <a:graphic>
          <a:graphicData uri="http://schemas.openxmlformats.org/drawingml/2006/table">
            <a:tbl>
              <a:tblPr/>
              <a:tblGrid>
                <a:gridCol w="1443989"/>
              </a:tblGrid>
              <a:tr h="47117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  <a:tabLst/>
                      </a:pPr>
                      <a:endParaRPr lang="Arial" altLang="Arial" sz="400" dirty="0"/>
                    </a:p>
                    <a:p>
                      <a:pPr marL="237490" algn="l" rtl="0" eaLnBrk="0">
                        <a:lnSpc>
                          <a:spcPct val="91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500" kern="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.认识功能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06" name="rect"/>
          <p:cNvSpPr/>
          <p:nvPr/>
        </p:nvSpPr>
        <p:spPr>
          <a:xfrm>
            <a:off x="4510760" y="5943104"/>
            <a:ext cx="688657" cy="11747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1208" name="table 1208"/>
          <p:cNvGraphicFramePr>
            <a:graphicFrameLocks noGrp="1"/>
          </p:cNvGraphicFramePr>
          <p:nvPr/>
        </p:nvGraphicFramePr>
        <p:xfrm>
          <a:off x="3204984" y="5691809"/>
          <a:ext cx="1311910" cy="499109"/>
        </p:xfrm>
        <a:graphic>
          <a:graphicData uri="http://schemas.openxmlformats.org/drawingml/2006/table">
            <a:tbl>
              <a:tblPr/>
              <a:tblGrid>
                <a:gridCol w="1311910"/>
              </a:tblGrid>
              <a:tr h="49275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  <a:tabLst/>
                      </a:pPr>
                      <a:endParaRPr lang="Arial" altLang="Arial" sz="400" dirty="0"/>
                    </a:p>
                    <a:p>
                      <a:pPr marL="102870" algn="l" rtl="0" eaLnBrk="0">
                        <a:lnSpc>
                          <a:spcPct val="91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4.娱乐功能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10" name="path"/>
          <p:cNvSpPr/>
          <p:nvPr/>
        </p:nvSpPr>
        <p:spPr>
          <a:xfrm>
            <a:off x="1338072" y="3096348"/>
            <a:ext cx="405079" cy="404329"/>
          </a:xfrm>
          <a:custGeom>
            <a:avLst/>
            <a:gdLst/>
            <a:ahLst/>
            <a:cxnLst/>
            <a:rect l="0" t="0" r="0" b="0"/>
            <a:pathLst>
              <a:path w="637" h="636">
                <a:moveTo>
                  <a:pt x="0" y="317"/>
                </a:moveTo>
                <a:cubicBezTo>
                  <a:pt x="1" y="142"/>
                  <a:pt x="143" y="0"/>
                  <a:pt x="319" y="0"/>
                </a:cubicBezTo>
                <a:cubicBezTo>
                  <a:pt x="495" y="0"/>
                  <a:pt x="637" y="142"/>
                  <a:pt x="637" y="318"/>
                </a:cubicBezTo>
                <a:cubicBezTo>
                  <a:pt x="637" y="494"/>
                  <a:pt x="495" y="636"/>
                  <a:pt x="319" y="636"/>
                </a:cubicBezTo>
                <a:cubicBezTo>
                  <a:pt x="143" y="636"/>
                  <a:pt x="1" y="494"/>
                  <a:pt x="0" y="317"/>
                </a:cubicBezTo>
              </a:path>
            </a:pathLst>
          </a:custGeom>
          <a:solidFill>
            <a:srgbClr val="FF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212" name="textbox 1212"/>
          <p:cNvSpPr/>
          <p:nvPr/>
        </p:nvSpPr>
        <p:spPr>
          <a:xfrm>
            <a:off x="3222787" y="2485916"/>
            <a:ext cx="139064" cy="2222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99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textbox 1214"/>
          <p:cNvSpPr/>
          <p:nvPr/>
        </p:nvSpPr>
        <p:spPr>
          <a:xfrm>
            <a:off x="3083801" y="2903073"/>
            <a:ext cx="4808854" cy="11296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553"/>
              </a:lnSpc>
              <a:tabLst/>
            </a:pPr>
            <a:endParaRPr lang="Arial" altLang="Arial" sz="100" dirty="0"/>
          </a:p>
          <a:p>
            <a:pPr marL="686434" algn="l" rtl="0" eaLnBrk="0">
              <a:lnSpc>
                <a:spcPct val="88000"/>
              </a:lnSpc>
              <a:tabLst/>
            </a:pPr>
            <a:r>
              <a:rPr sz="2000" kern="0" spc="-4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</a:t>
            </a:r>
            <a:r>
              <a:rPr sz="2000" kern="0" spc="-290" dirty="0"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40" dirty="0">
                <a:ln w="7282" cap="flat" cmpd="sng">
                  <a:solidFill>
                    <a:srgbClr val="A5A5A5">
                      <a:alpha val="100000"/>
                    </a:srgbClr>
                  </a:solidFill>
                  <a:prstDash val="solid"/>
                  <a:bevel/>
                </a:ln>
                <a:solidFill>
                  <a:srgbClr val="A5A5A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、版画的艺术功能</a:t>
            </a:r>
            <a:endParaRPr lang="Microsoft YaHei" altLang="Microsoft YaHei" sz="2000" dirty="0"/>
          </a:p>
          <a:p>
            <a:pPr marL="12700" algn="l" rtl="0" eaLnBrk="0">
              <a:lnSpc>
                <a:spcPts val="4634"/>
              </a:lnSpc>
              <a:spcBef>
                <a:spcPts val="1939"/>
              </a:spcBef>
              <a:tabLst/>
            </a:pPr>
            <a:r>
              <a:rPr sz="7000" kern="0" spc="14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7000" kern="0" spc="14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500" kern="0" spc="14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</a:t>
            </a:r>
            <a:r>
              <a:rPr sz="3500" kern="0" spc="-33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500" kern="0" spc="140" dirty="0">
                <a:ln w="13075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、版画的社会应用</a:t>
            </a:r>
            <a:endParaRPr lang="Microsoft YaHei" altLang="Microsoft YaHei" sz="3500" dirty="0"/>
          </a:p>
        </p:txBody>
      </p:sp>
      <p:sp>
        <p:nvSpPr>
          <p:cNvPr id="1216" name="textbox 1216"/>
          <p:cNvSpPr/>
          <p:nvPr/>
        </p:nvSpPr>
        <p:spPr>
          <a:xfrm>
            <a:off x="8573643" y="2672588"/>
            <a:ext cx="1236344" cy="17246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521"/>
              </a:lnSpc>
              <a:tabLst/>
            </a:pPr>
            <a:endParaRPr lang="Arial" altLang="Arial" sz="100" dirty="0"/>
          </a:p>
          <a:p>
            <a:pPr marL="19684" algn="l" rtl="0" eaLnBrk="0">
              <a:lnSpc>
                <a:spcPct val="83000"/>
              </a:lnSpc>
              <a:tabLst/>
            </a:pPr>
            <a:r>
              <a:rPr sz="2300" kern="0" spc="6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古代应用</a:t>
            </a:r>
            <a:endParaRPr lang="Microsoft YaHei" altLang="Microsoft YaHei" sz="2300" dirty="0"/>
          </a:p>
          <a:p>
            <a:pPr marL="24765" indent="-12064" algn="l" rtl="0" eaLnBrk="0">
              <a:lnSpc>
                <a:spcPct val="200000"/>
              </a:lnSpc>
              <a:spcBef>
                <a:spcPts val="53"/>
              </a:spcBef>
              <a:tabLst/>
            </a:pPr>
            <a:r>
              <a:rPr sz="2300" kern="0" spc="8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近代应用</a:t>
            </a:r>
            <a:r>
              <a:rPr sz="2300" kern="0" spc="-1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300" kern="0" spc="50" dirty="0">
                <a:ln w="8717" cap="flat" cmpd="sng">
                  <a:solidFill>
                    <a:srgbClr val="0000FF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当代应用</a:t>
            </a:r>
            <a:endParaRPr lang="Microsoft YaHei" altLang="Microsoft YaHei" sz="2300" dirty="0"/>
          </a:p>
        </p:txBody>
      </p:sp>
      <p:sp>
        <p:nvSpPr>
          <p:cNvPr id="1218" name="textbox 1218"/>
          <p:cNvSpPr/>
          <p:nvPr/>
        </p:nvSpPr>
        <p:spPr>
          <a:xfrm>
            <a:off x="7907527" y="2527300"/>
            <a:ext cx="419100" cy="19583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15215"/>
              </a:lnSpc>
              <a:tabLst/>
            </a:pPr>
            <a:r>
              <a:rPr sz="10100" kern="0" spc="-290" dirty="0">
                <a:ln w="43586" cap="flat" cmpd="sng">
                  <a:solidFill>
                    <a:srgbClr val="C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C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{</a:t>
            </a:r>
            <a:endParaRPr lang="Microsoft YaHei" altLang="Microsoft YaHei" sz="10100" dirty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0" name="picture 12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91539" y="1883664"/>
            <a:ext cx="9581388" cy="3947159"/>
          </a:xfrm>
          <a:prstGeom prst="rect">
            <a:avLst/>
          </a:prstGeom>
        </p:spPr>
      </p:pic>
      <p:sp>
        <p:nvSpPr>
          <p:cNvPr id="1222" name="textbox 1222"/>
          <p:cNvSpPr/>
          <p:nvPr/>
        </p:nvSpPr>
        <p:spPr>
          <a:xfrm>
            <a:off x="979422" y="1209700"/>
            <a:ext cx="6922769" cy="2520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458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99000"/>
              </a:lnSpc>
              <a:tabLst/>
            </a:pP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其一，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印书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。应用于雕版印刷传播信息，</a:t>
            </a:r>
            <a:r>
              <a:rPr sz="1500" kern="0" spc="-3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包括宗教传播和一般性书籍插图等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224" name="textbox 1224"/>
          <p:cNvSpPr/>
          <p:nvPr/>
        </p:nvSpPr>
        <p:spPr>
          <a:xfrm>
            <a:off x="1600200" y="585216"/>
            <a:ext cx="3203575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7000"/>
              </a:lnSpc>
              <a:tabLst/>
            </a:pPr>
            <a:endParaRPr lang="Arial" altLang="Arial" sz="400" dirty="0"/>
          </a:p>
          <a:p>
            <a:pPr marL="95250" algn="l" rtl="0" eaLnBrk="0">
              <a:lnSpc>
                <a:spcPts val="2127"/>
              </a:lnSpc>
              <a:spcBef>
                <a:spcPts val="3"/>
              </a:spcBef>
              <a:tabLst/>
            </a:pPr>
            <a:r>
              <a:rPr sz="1700" kern="0" spc="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古代应用： 印书；</a:t>
            </a:r>
            <a:r>
              <a:rPr sz="1700" kern="0" spc="-1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年画</a:t>
            </a:r>
            <a:endParaRPr lang="Microsoft YaHei" altLang="Microsoft YaHei" sz="1700" dirty="0"/>
          </a:p>
        </p:txBody>
      </p:sp>
      <p:sp>
        <p:nvSpPr>
          <p:cNvPr id="1226" name="textbox 1226"/>
          <p:cNvSpPr/>
          <p:nvPr/>
        </p:nvSpPr>
        <p:spPr>
          <a:xfrm>
            <a:off x="757936" y="5901826"/>
            <a:ext cx="263842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《十竹斋画谱》/书/明末清初</a:t>
            </a:r>
            <a:endParaRPr lang="Microsoft YaHei" altLang="Microsoft YaHei" sz="1500" dirty="0"/>
          </a:p>
        </p:txBody>
      </p:sp>
      <p:sp>
        <p:nvSpPr>
          <p:cNvPr id="1228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" name="picture 12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76883" y="1702308"/>
            <a:ext cx="7627619" cy="4898135"/>
          </a:xfrm>
          <a:prstGeom prst="rect">
            <a:avLst/>
          </a:prstGeom>
        </p:spPr>
      </p:pic>
      <p:sp>
        <p:nvSpPr>
          <p:cNvPr id="1232" name="textbox 1232"/>
          <p:cNvSpPr/>
          <p:nvPr/>
        </p:nvSpPr>
        <p:spPr>
          <a:xfrm>
            <a:off x="977802" y="854045"/>
            <a:ext cx="10178415" cy="7258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170"/>
              </a:lnSpc>
              <a:tabLst/>
            </a:pPr>
            <a:endParaRPr lang="Arial" altLang="Arial" sz="100" dirty="0"/>
          </a:p>
          <a:p>
            <a:pPr marL="12700" indent="1270" algn="l" rtl="0" eaLnBrk="0">
              <a:lnSpc>
                <a:spcPct val="102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其二，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年画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。古代木版年画多数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以水印木刻雕版为主，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有的施加绘制而成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。传统木版年画特点：</a:t>
            </a:r>
            <a:r>
              <a:rPr sz="1500" kern="0" spc="-3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线条单纯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、色彩鲜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明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、形色对比强烈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、内容丰富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、气氛热闹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、风格拙朴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观众极多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、需求量大等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。内容通常为历史故事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、花卉动物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戏曲人物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、耕织农作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、神话传说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、风光景色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、民间习俗等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234" name="textbox 1234"/>
          <p:cNvSpPr/>
          <p:nvPr/>
        </p:nvSpPr>
        <p:spPr>
          <a:xfrm>
            <a:off x="8707481" y="6291716"/>
            <a:ext cx="1520189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022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年画/天津杨柳青</a:t>
            </a:r>
            <a:endParaRPr lang="Microsoft YaHei" altLang="Microsoft YaHei" sz="1500" dirty="0"/>
          </a:p>
        </p:txBody>
      </p:sp>
      <p:sp>
        <p:nvSpPr>
          <p:cNvPr id="1236" name="path"/>
          <p:cNvSpPr/>
          <p:nvPr/>
        </p:nvSpPr>
        <p:spPr>
          <a:xfrm>
            <a:off x="11765280" y="862583"/>
            <a:ext cx="400811" cy="402336"/>
          </a:xfrm>
          <a:custGeom>
            <a:avLst/>
            <a:gdLst/>
            <a:ahLst/>
            <a:cxnLst/>
            <a:rect l="0" t="0" r="0" b="0"/>
            <a:pathLst>
              <a:path w="631" h="633">
                <a:moveTo>
                  <a:pt x="0" y="316"/>
                </a:moveTo>
                <a:lnTo>
                  <a:pt x="314" y="0"/>
                </a:lnTo>
                <a:lnTo>
                  <a:pt x="631" y="316"/>
                </a:lnTo>
                <a:lnTo>
                  <a:pt x="314" y="633"/>
                </a:lnTo>
                <a:lnTo>
                  <a:pt x="0" y="316"/>
                </a:lnTo>
              </a:path>
            </a:pathLst>
          </a:custGeom>
          <a:solidFill>
            <a:srgbClr val="00B05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8" name="picture 12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46988" y="2090928"/>
            <a:ext cx="6827519" cy="4514088"/>
          </a:xfrm>
          <a:prstGeom prst="rect">
            <a:avLst/>
          </a:prstGeom>
        </p:spPr>
      </p:pic>
      <p:sp>
        <p:nvSpPr>
          <p:cNvPr id="1240" name="textbox 1240"/>
          <p:cNvSpPr/>
          <p:nvPr/>
        </p:nvSpPr>
        <p:spPr>
          <a:xfrm>
            <a:off x="975776" y="1210915"/>
            <a:ext cx="10120630" cy="7391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227"/>
              </a:lnSpc>
              <a:tabLst/>
            </a:pPr>
            <a:endParaRPr lang="Arial" altLang="Arial" sz="100" dirty="0"/>
          </a:p>
          <a:p>
            <a:pPr marL="12700" indent="3175" algn="l" rtl="0" eaLnBrk="0">
              <a:lnSpc>
                <a:spcPct val="104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其一，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画有独特的呈现样式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，作品以一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版多幅出现</a:t>
            </a:r>
            <a:r>
              <a:rPr sz="1500" kern="0" spc="-1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。20世纪30年代，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鲁迅先生在上海发起“新兴木刻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”运动，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中国传统木刻(明清之前)制作媒介与技法不一样，</a:t>
            </a:r>
            <a:r>
              <a:rPr sz="1500" kern="0" spc="-2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主要区别是采用媒介介质是西方的油脂，</a:t>
            </a:r>
            <a:r>
              <a:rPr sz="1500" kern="0" spc="-2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印制过程应用了西方的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科技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，追求风格代表性艺术家有麦绥莱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勒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、珂勒惠支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242" name="textbox 1242"/>
          <p:cNvSpPr/>
          <p:nvPr/>
        </p:nvSpPr>
        <p:spPr>
          <a:xfrm>
            <a:off x="1527047" y="556259"/>
            <a:ext cx="4295140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7000"/>
              </a:lnSpc>
              <a:tabLst/>
            </a:pPr>
            <a:endParaRPr lang="Arial" altLang="Arial" sz="400" dirty="0"/>
          </a:p>
          <a:p>
            <a:pPr marL="99060" algn="l" rtl="0" eaLnBrk="0">
              <a:lnSpc>
                <a:spcPct val="95000"/>
              </a:lnSpc>
              <a:spcBef>
                <a:spcPts val="5"/>
              </a:spcBef>
              <a:tabLst/>
            </a:pPr>
            <a:r>
              <a:rPr sz="1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近代应用：</a:t>
            </a:r>
            <a:r>
              <a:rPr sz="1700" kern="0" spc="-1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革命</a:t>
            </a:r>
            <a:r>
              <a:rPr sz="1700" kern="0" spc="-2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、复制</a:t>
            </a:r>
            <a:r>
              <a:rPr sz="1700" kern="0" spc="-2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700" kern="0" spc="-2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印刷</a:t>
            </a:r>
            <a:r>
              <a:rPr sz="1700" kern="0" spc="-2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700" kern="0" spc="-3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文玩</a:t>
            </a:r>
            <a:endParaRPr lang="Microsoft YaHei" altLang="Microsoft YaHei" sz="1700" dirty="0"/>
          </a:p>
        </p:txBody>
      </p:sp>
      <p:sp>
        <p:nvSpPr>
          <p:cNvPr id="1244" name="textbox 1244"/>
          <p:cNvSpPr/>
          <p:nvPr/>
        </p:nvSpPr>
        <p:spPr>
          <a:xfrm>
            <a:off x="7981695" y="6275841"/>
            <a:ext cx="1746885" cy="282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《艺苑朝华》/鲁迅</a:t>
            </a:r>
            <a:endParaRPr lang="Microsoft YaHei" altLang="Microsoft YaHei" sz="1500" dirty="0"/>
          </a:p>
        </p:txBody>
      </p:sp>
      <p:sp>
        <p:nvSpPr>
          <p:cNvPr id="1246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8" name="picture 12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82511" y="1552399"/>
            <a:ext cx="5280734" cy="4905419"/>
          </a:xfrm>
          <a:prstGeom prst="rect">
            <a:avLst/>
          </a:prstGeom>
        </p:spPr>
      </p:pic>
      <p:pic>
        <p:nvPicPr>
          <p:cNvPr id="1250" name="picture 12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7485" y="1665166"/>
            <a:ext cx="5265369" cy="4485781"/>
          </a:xfrm>
          <a:prstGeom prst="rect">
            <a:avLst/>
          </a:prstGeom>
        </p:spPr>
      </p:pic>
      <p:sp>
        <p:nvSpPr>
          <p:cNvPr id="1252" name="textbox 1252"/>
          <p:cNvSpPr/>
          <p:nvPr/>
        </p:nvSpPr>
        <p:spPr>
          <a:xfrm>
            <a:off x="979422" y="854855"/>
            <a:ext cx="10388600" cy="5067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384"/>
              </a:lnSpc>
              <a:tabLst/>
            </a:pPr>
            <a:endParaRPr lang="Arial" altLang="Arial" sz="100" dirty="0"/>
          </a:p>
          <a:p>
            <a:pPr marL="24765" indent="-12064" algn="l" rtl="0" eaLnBrk="0">
              <a:lnSpc>
                <a:spcPct val="105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其二，</a:t>
            </a:r>
            <a:r>
              <a:rPr sz="1500" kern="0" spc="-2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19世纪前后石版印刷技术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、西方铅字印刷技术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、先进照相制版印刷技术由西方传教士伴随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商业发展传入中国，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1892年《格致汇编》介绍了傅兰雅的《石印新法》</a:t>
            </a:r>
            <a:r>
              <a:rPr sz="1500" kern="0" spc="-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。20世纪30年代，</a:t>
            </a:r>
            <a:r>
              <a:rPr sz="1500" kern="0" spc="-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中国解放区的邮票采用石版印制技术，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“赤</a:t>
            </a:r>
            <a:endParaRPr lang="Microsoft YaHei" altLang="Microsoft YaHei" sz="1500" dirty="0"/>
          </a:p>
        </p:txBody>
      </p:sp>
      <p:sp>
        <p:nvSpPr>
          <p:cNvPr id="1254" name="textbox 1254"/>
          <p:cNvSpPr/>
          <p:nvPr/>
        </p:nvSpPr>
        <p:spPr>
          <a:xfrm>
            <a:off x="5636107" y="6195831"/>
            <a:ext cx="4568825" cy="5048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ts val="2022"/>
              </a:lnSpc>
              <a:tabLst/>
            </a:pPr>
            <a:r>
              <a:rPr sz="1500" kern="0" spc="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b背面</a:t>
            </a:r>
            <a:endParaRPr lang="Microsoft YaHei" altLang="Microsoft YaHei" sz="1500" dirty="0"/>
          </a:p>
          <a:p>
            <a:pPr marL="12700" algn="l" rtl="0" eaLnBrk="0">
              <a:lnSpc>
                <a:spcPct val="93000"/>
              </a:lnSpc>
              <a:spcBef>
                <a:spcPts val="77"/>
              </a:spcBef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赤色邮票</a:t>
            </a:r>
            <a:endParaRPr lang="Microsoft YaHei" altLang="Microsoft YaHei" sz="1500" dirty="0"/>
          </a:p>
        </p:txBody>
      </p:sp>
      <p:sp>
        <p:nvSpPr>
          <p:cNvPr id="1256" name="textbox 1256"/>
          <p:cNvSpPr/>
          <p:nvPr/>
        </p:nvSpPr>
        <p:spPr>
          <a:xfrm>
            <a:off x="978815" y="1340510"/>
            <a:ext cx="2859404" cy="2381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737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93000"/>
              </a:lnSpc>
              <a:tabLst/>
            </a:pP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色邮票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”在这一时期应运而生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258" name="textbox 1258"/>
          <p:cNvSpPr/>
          <p:nvPr/>
        </p:nvSpPr>
        <p:spPr>
          <a:xfrm>
            <a:off x="702305" y="6127934"/>
            <a:ext cx="541655" cy="2305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03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/>
            </a:pP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a背面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0" name="picture 12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886711" y="1394459"/>
            <a:ext cx="6825996" cy="5131308"/>
          </a:xfrm>
          <a:prstGeom prst="rect">
            <a:avLst/>
          </a:prstGeom>
        </p:spPr>
      </p:pic>
      <p:sp>
        <p:nvSpPr>
          <p:cNvPr id="1262" name="textbox 1262"/>
          <p:cNvSpPr/>
          <p:nvPr/>
        </p:nvSpPr>
        <p:spPr>
          <a:xfrm>
            <a:off x="979422" y="854653"/>
            <a:ext cx="10172700" cy="4800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484"/>
              </a:lnSpc>
              <a:tabLst/>
            </a:pPr>
            <a:endParaRPr lang="Arial" altLang="Arial" sz="100" dirty="0"/>
          </a:p>
          <a:p>
            <a:pPr marL="13970" indent="-1905" algn="l" rtl="0" eaLnBrk="0">
              <a:lnSpc>
                <a:spcPct val="99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其三，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文玩--藏书票是一种版画样式的文化玩具</a:t>
            </a:r>
            <a:r>
              <a:rPr sz="1500" kern="0" spc="-1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。藏书票美誉“袖珍版画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”</a:t>
            </a:r>
            <a:r>
              <a:rPr sz="1500" kern="0" spc="-3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，是藏书的一种标识，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兴起于欧洲，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以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艺术的方式记录藏书的名片</a:t>
            </a:r>
            <a:r>
              <a:rPr sz="1500" kern="0" spc="-2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264" name="textbox 1264"/>
          <p:cNvSpPr/>
          <p:nvPr/>
        </p:nvSpPr>
        <p:spPr>
          <a:xfrm>
            <a:off x="8920098" y="6107034"/>
            <a:ext cx="1438910" cy="2343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2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世界最早藏书票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6" name="table 1266"/>
          <p:cNvGraphicFramePr>
            <a:graphicFrameLocks noGrp="1"/>
          </p:cNvGraphicFramePr>
          <p:nvPr/>
        </p:nvGraphicFramePr>
        <p:xfrm>
          <a:off x="3681729" y="2620654"/>
          <a:ext cx="4298314" cy="1609089"/>
        </p:xfrm>
        <a:graphic>
          <a:graphicData uri="http://schemas.openxmlformats.org/drawingml/2006/table">
            <a:tbl>
              <a:tblPr/>
              <a:tblGrid>
                <a:gridCol w="2228850"/>
                <a:gridCol w="2069464"/>
              </a:tblGrid>
              <a:tr h="160908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3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280034" algn="l" rtl="0" eaLnBrk="0">
                        <a:lnSpc>
                          <a:spcPct val="85000"/>
                        </a:lnSpc>
                        <a:spcBef>
                          <a:spcPts val="6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主要应用于科技和</a:t>
                      </a:r>
                      <a:endParaRPr lang="Microsoft YaHei" altLang="Microsoft YaHei" sz="1500" dirty="0"/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  <a:tabLst/>
                      </a:pPr>
                      <a:endParaRPr lang="Arial" altLang="Arial" sz="800" dirty="0"/>
                    </a:p>
                    <a:p>
                      <a:pPr marL="60325" algn="l" rtl="0" eaLnBrk="0">
                        <a:lnSpc>
                          <a:spcPct val="87000"/>
                        </a:lnSpc>
                        <a:spcBef>
                          <a:spcPts val="6"/>
                        </a:spcBef>
                        <a:tabLst/>
                      </a:pPr>
                      <a:r>
                        <a:rPr sz="2000" kern="0" spc="-40" dirty="0">
                          <a:solidFill>
                            <a:srgbClr val="0000FF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印刷导电浆料</a:t>
                      </a:r>
                      <a:endParaRPr lang="Microsoft YaHei" altLang="Microsoft YaHei" sz="2000" dirty="0"/>
                    </a:p>
                    <a:p>
                      <a:pPr algn="l" rtl="0" eaLnBrk="0">
                        <a:lnSpc>
                          <a:spcPct val="133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60325" algn="l" rtl="0" eaLnBrk="0">
                        <a:lnSpc>
                          <a:spcPct val="86000"/>
                        </a:lnSpc>
                        <a:spcBef>
                          <a:spcPts val="610"/>
                        </a:spcBef>
                        <a:tabLst/>
                      </a:pPr>
                      <a:r>
                        <a:rPr sz="2000" kern="0" spc="-40" dirty="0">
                          <a:solidFill>
                            <a:srgbClr val="0000FF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印刷特殊材料</a:t>
                      </a:r>
                      <a:endParaRPr lang="Microsoft YaHei" altLang="Microsoft YaHei" sz="2000" dirty="0"/>
                    </a:p>
                    <a:p>
                      <a:pPr algn="l" rtl="0" eaLnBrk="0">
                        <a:lnSpc>
                          <a:spcPct val="103000"/>
                        </a:lnSpc>
                        <a:tabLst/>
                      </a:pPr>
                      <a:endParaRPr lang="Arial" altLang="Arial" sz="1100" dirty="0"/>
                    </a:p>
                    <a:p>
                      <a:pPr algn="l" rtl="0" eaLnBrk="0">
                        <a:lnSpc>
                          <a:spcPct val="6797"/>
                        </a:lnSpc>
                        <a:tabLst/>
                      </a:pPr>
                      <a:endParaRPr lang="Arial" altLang="Arial" sz="100" dirty="0"/>
                    </a:p>
                    <a:p>
                      <a:pPr algn="r" rtl="0" eaLnBrk="0">
                        <a:lnSpc>
                          <a:spcPct val="88000"/>
                        </a:lnSpc>
                        <a:tabLst/>
                      </a:pPr>
                      <a:r>
                        <a:rPr sz="2000" kern="0" spc="-30" dirty="0">
                          <a:solidFill>
                            <a:srgbClr val="0000FF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印刷流状性质材料</a:t>
                      </a:r>
                      <a:endParaRPr lang="Microsoft YaHei" altLang="Microsoft YaHei" sz="2000" dirty="0"/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68" name="textbox 1268"/>
          <p:cNvSpPr/>
          <p:nvPr/>
        </p:nvSpPr>
        <p:spPr>
          <a:xfrm>
            <a:off x="5549856" y="4761808"/>
            <a:ext cx="5900420" cy="7239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76"/>
              </a:lnSpc>
              <a:tabLst/>
            </a:pPr>
            <a:endParaRPr lang="Arial" altLang="Arial" sz="100" dirty="0"/>
          </a:p>
          <a:p>
            <a:pPr marL="12700" indent="9525" algn="l" rtl="0" eaLnBrk="0">
              <a:lnSpc>
                <a:spcPct val="102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当代印刷术适用的空间也越来越广，</a:t>
            </a:r>
            <a:r>
              <a:rPr sz="1500" kern="0" spc="-3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运用先进的科技媒介物之后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承印物不再局限在传统平面纸媒，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弧面印刷已经应用于工业生产</a:t>
            </a:r>
            <a:r>
              <a:rPr sz="1500" kern="0" spc="-1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社会生活用品</a:t>
            </a:r>
            <a:r>
              <a:rPr sz="1500" kern="0" spc="-2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sp>
        <p:nvSpPr>
          <p:cNvPr id="1270" name="textbox 1270"/>
          <p:cNvSpPr/>
          <p:nvPr/>
        </p:nvSpPr>
        <p:spPr>
          <a:xfrm>
            <a:off x="3669029" y="2607954"/>
            <a:ext cx="2195195" cy="17208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800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131000"/>
              </a:lnSpc>
              <a:spcBef>
                <a:spcPts val="1"/>
              </a:spcBef>
              <a:tabLst>
                <a:tab pos="293370" algn="l"/>
              </a:tabLst>
            </a:pPr>
            <a:r>
              <a:rPr sz="8400" u="dbl" kern="0" spc="0" dirty="0">
                <a:solidFill>
                  <a:srgbClr val="C00000">
                    <a:alpha val="100000"/>
                  </a:srgbClr>
                </a:solidFill>
                <a:uFill>
                  <a:solidFill>
                    <a:srgbClr val="5B9BD5"/>
                  </a:solidFill>
                </a:uFill>
                <a:latin typeface="Microsoft YaHei"/>
                <a:ea typeface="Microsoft YaHei"/>
                <a:cs typeface="Microsoft YaHei"/>
              </a:rPr>
              <a:t>	</a:t>
            </a:r>
            <a:r>
              <a:rPr sz="8400" kern="0" spc="680" dirty="0">
                <a:solidFill>
                  <a:srgbClr val="C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8400" u="dbl" kern="0" spc="-410" dirty="0">
                <a:solidFill>
                  <a:srgbClr val="C00000">
                    <a:alpha val="100000"/>
                  </a:srgbClr>
                </a:solidFill>
                <a:uFill>
                  <a:solidFill>
                    <a:srgbClr val="5B9BD5"/>
                  </a:solidFill>
                </a:uFill>
                <a:latin typeface="Microsoft YaHei"/>
                <a:ea typeface="Microsoft YaHei"/>
                <a:cs typeface="Microsoft YaHei"/>
              </a:rPr>
              <a:t> </a:t>
            </a:r>
            <a:r>
              <a:rPr sz="8400" kern="0" spc="-1780" dirty="0">
                <a:solidFill>
                  <a:srgbClr val="C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8400" kern="0" spc="-240" dirty="0">
                <a:ln w="36303" cap="flat" cmpd="sng">
                  <a:solidFill>
                    <a:srgbClr val="C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C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{</a:t>
            </a:r>
            <a:endParaRPr lang="Microsoft YaHei" altLang="Microsoft YaHei" sz="8400" dirty="0"/>
          </a:p>
        </p:txBody>
      </p:sp>
      <p:sp>
        <p:nvSpPr>
          <p:cNvPr id="1272" name="textbox 1272"/>
          <p:cNvSpPr/>
          <p:nvPr/>
        </p:nvSpPr>
        <p:spPr>
          <a:xfrm>
            <a:off x="3949843" y="3136329"/>
            <a:ext cx="1233169" cy="2463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27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1500" u="dbl" kern="0" spc="80" dirty="0">
                <a:solidFill>
                  <a:srgbClr val="000000">
                    <a:alpha val="100000"/>
                  </a:srgbClr>
                </a:solidFill>
                <a:uFill>
                  <a:solidFill>
                    <a:srgbClr val="5B9BD5"/>
                  </a:solidFill>
                </a:uFill>
                <a:latin typeface="Microsoft YaHei"/>
                <a:ea typeface="Microsoft YaHei"/>
                <a:cs typeface="Microsoft YaHei"/>
              </a:rPr>
              <a:t>工业制作领域</a:t>
            </a:r>
            <a:endParaRPr lang="Microsoft YaHei" altLang="Microsoft YaHei" sz="1500" dirty="0"/>
          </a:p>
        </p:txBody>
      </p:sp>
      <p:sp>
        <p:nvSpPr>
          <p:cNvPr id="1274" name="textbox 1274"/>
          <p:cNvSpPr/>
          <p:nvPr/>
        </p:nvSpPr>
        <p:spPr>
          <a:xfrm>
            <a:off x="1527047" y="556259"/>
            <a:ext cx="5049520" cy="367665"/>
          </a:xfrm>
          <a:prstGeom prst="rect">
            <a:avLst/>
          </a:prstGeom>
          <a:solidFill>
            <a:srgbClr val="0443F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  <a:tabLst/>
            </a:pPr>
            <a:endParaRPr lang="Arial" altLang="Arial" sz="400" dirty="0"/>
          </a:p>
          <a:p>
            <a:pPr marL="109854" algn="l" rtl="0" eaLnBrk="0">
              <a:lnSpc>
                <a:spcPct val="94000"/>
              </a:lnSpc>
              <a:spcBef>
                <a:spcPts val="4"/>
              </a:spcBef>
              <a:tabLst/>
            </a:pP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当代应用：</a:t>
            </a:r>
            <a:r>
              <a:rPr sz="1700" kern="0" spc="-1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装饰性印刷</a:t>
            </a:r>
            <a:r>
              <a:rPr sz="1700" kern="0" spc="-2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、功能性印刷</a:t>
            </a:r>
            <a:r>
              <a:rPr sz="1700" kern="0" spc="-2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700" kern="0" spc="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、艺术创作</a:t>
            </a:r>
            <a:endParaRPr lang="Microsoft YaHei" altLang="Microsoft YaHei" sz="1700" dirty="0"/>
          </a:p>
        </p:txBody>
      </p:sp>
      <p:sp>
        <p:nvSpPr>
          <p:cNvPr id="1276" name="textbox 1276"/>
          <p:cNvSpPr/>
          <p:nvPr/>
        </p:nvSpPr>
        <p:spPr>
          <a:xfrm>
            <a:off x="7315682" y="1362368"/>
            <a:ext cx="4150995" cy="4927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455"/>
              </a:lnSpc>
              <a:tabLst/>
            </a:pPr>
            <a:endParaRPr lang="Arial" altLang="Arial" sz="100" dirty="0"/>
          </a:p>
          <a:p>
            <a:pPr marL="12700" indent="36194" algn="l" rtl="0" eaLnBrk="0">
              <a:lnSpc>
                <a:spcPct val="102000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如：</a:t>
            </a:r>
            <a:r>
              <a:rPr sz="1500" kern="0" spc="-3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交通标识；</a:t>
            </a:r>
            <a:r>
              <a:rPr sz="1500" kern="0" spc="-29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广告牌，</a:t>
            </a:r>
            <a:r>
              <a:rPr sz="1500" kern="0" spc="-3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如个人名片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500" kern="0" spc="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企业招</a:t>
            </a:r>
            <a:r>
              <a:rPr sz="1500" kern="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如汽车装饰印花</a:t>
            </a:r>
            <a:r>
              <a:rPr sz="1500" kern="0" spc="-1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、瓷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盘装饰图；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立体3D印刷</a:t>
            </a:r>
            <a:r>
              <a:rPr sz="1500" kern="0" spc="-2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500" dirty="0"/>
          </a:p>
        </p:txBody>
      </p:sp>
      <p:grpSp>
        <p:nvGrpSpPr>
          <p:cNvPr id="14" name="group 14"/>
          <p:cNvGrpSpPr/>
          <p:nvPr/>
        </p:nvGrpSpPr>
        <p:grpSpPr>
          <a:xfrm rot="21600000">
            <a:off x="1492885" y="4684394"/>
            <a:ext cx="2088514" cy="742950"/>
            <a:chOff x="0" y="0"/>
            <a:chExt cx="2088514" cy="742950"/>
          </a:xfrm>
        </p:grpSpPr>
        <p:pic>
          <p:nvPicPr>
            <p:cNvPr id="1278" name="picture 127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2088514" cy="742950"/>
            </a:xfrm>
            <a:prstGeom prst="rect">
              <a:avLst/>
            </a:prstGeom>
          </p:spPr>
        </p:pic>
        <p:sp>
          <p:nvSpPr>
            <p:cNvPr id="1280" name="textbox 1280"/>
            <p:cNvSpPr/>
            <p:nvPr/>
          </p:nvSpPr>
          <p:spPr>
            <a:xfrm>
              <a:off x="-12700" y="-12700"/>
              <a:ext cx="2113914" cy="79629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60000"/>
                </a:lnSpc>
                <a:tabLst/>
              </a:pPr>
              <a:endParaRPr lang="Arial" altLang="Arial" sz="1000" dirty="0"/>
            </a:p>
            <a:p>
              <a:pPr marL="337820" algn="l" rtl="0" eaLnBrk="0">
                <a:lnSpc>
                  <a:spcPct val="87000"/>
                </a:lnSpc>
                <a:spcBef>
                  <a:spcPts val="4"/>
                </a:spcBef>
                <a:tabLst/>
              </a:pPr>
              <a:r>
                <a:rPr sz="2000" kern="0" spc="-30" dirty="0">
                  <a:solidFill>
                    <a:srgbClr val="0000FF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艺术创作等</a:t>
              </a:r>
              <a:endParaRPr lang="Microsoft YaHei" altLang="Microsoft YaHei" sz="2000" dirty="0"/>
            </a:p>
          </p:txBody>
        </p:sp>
      </p:grpSp>
      <p:sp>
        <p:nvSpPr>
          <p:cNvPr id="1282" name="textbox 1282"/>
          <p:cNvSpPr/>
          <p:nvPr/>
        </p:nvSpPr>
        <p:spPr>
          <a:xfrm>
            <a:off x="1800373" y="1508619"/>
            <a:ext cx="3521075" cy="2895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63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7000"/>
              </a:lnSpc>
              <a:tabLst>
                <a:tab pos="3507740" algn="l"/>
              </a:tabLst>
            </a:pPr>
            <a:r>
              <a:rPr sz="2000" kern="0" spc="-2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装饰性印刷</a:t>
            </a:r>
            <a:r>
              <a:rPr sz="2000" kern="0" spc="7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</a:t>
            </a:r>
            <a:r>
              <a:rPr sz="2000" strike="sngStrike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endParaRPr lang="Microsoft YaHei" altLang="Microsoft YaHei" sz="2000" dirty="0"/>
          </a:p>
        </p:txBody>
      </p:sp>
      <p:pic>
        <p:nvPicPr>
          <p:cNvPr id="1284" name="picture 12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519000" y="1570037"/>
            <a:ext cx="57467" cy="172084"/>
          </a:xfrm>
          <a:prstGeom prst="rect">
            <a:avLst/>
          </a:prstGeom>
        </p:spPr>
      </p:pic>
      <p:sp>
        <p:nvSpPr>
          <p:cNvPr id="1286" name="textbox 1286"/>
          <p:cNvSpPr/>
          <p:nvPr/>
        </p:nvSpPr>
        <p:spPr>
          <a:xfrm>
            <a:off x="5485464" y="1358925"/>
            <a:ext cx="1841500" cy="4959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611"/>
              </a:lnSpc>
              <a:tabLst/>
            </a:pPr>
            <a:endParaRPr lang="Arial" altLang="Arial" sz="100" dirty="0"/>
          </a:p>
          <a:p>
            <a:pPr marL="12700" indent="39369" algn="l" rtl="0" eaLnBrk="0">
              <a:lnSpc>
                <a:spcPct val="103000"/>
              </a:lnSpc>
              <a:tabLst/>
            </a:pPr>
            <a:r>
              <a:rPr sz="1500" kern="0" spc="6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主要应用于标识牌，</a:t>
            </a:r>
            <a:r>
              <a:rPr sz="1500" kern="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牌；</a:t>
            </a:r>
            <a:r>
              <a:rPr sz="1500" kern="0" spc="-1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图案应用印刷，</a:t>
            </a:r>
            <a:endParaRPr lang="Microsoft YaHei" altLang="Microsoft YaHei" sz="1500" dirty="0"/>
          </a:p>
        </p:txBody>
      </p:sp>
      <p:sp>
        <p:nvSpPr>
          <p:cNvPr id="1288" name="textbox 1288"/>
          <p:cNvSpPr/>
          <p:nvPr/>
        </p:nvSpPr>
        <p:spPr>
          <a:xfrm>
            <a:off x="1480185" y="3130232"/>
            <a:ext cx="1608455" cy="4527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6535"/>
              </a:lnSpc>
              <a:tabLst/>
            </a:pPr>
            <a:endParaRPr lang="Arial" altLang="Arial" sz="100" dirty="0"/>
          </a:p>
          <a:p>
            <a:pPr marL="69850" algn="l" rtl="0" eaLnBrk="0">
              <a:lnSpc>
                <a:spcPct val="86000"/>
              </a:lnSpc>
              <a:tabLst>
                <a:tab pos="333375" algn="l"/>
              </a:tabLst>
            </a:pPr>
            <a:r>
              <a:rPr sz="2000" kern="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000" kern="0" spc="-2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功能性印刷</a:t>
            </a:r>
            <a:endParaRPr lang="Microsoft YaHei" altLang="Microsoft YaHei" sz="2000" dirty="0"/>
          </a:p>
        </p:txBody>
      </p:sp>
      <p:pic>
        <p:nvPicPr>
          <p:cNvPr id="1290" name="picture 12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492885" y="3142932"/>
            <a:ext cx="57467" cy="400684"/>
          </a:xfrm>
          <a:prstGeom prst="rect">
            <a:avLst/>
          </a:prstGeom>
        </p:spPr>
      </p:pic>
      <p:pic>
        <p:nvPicPr>
          <p:cNvPr id="1292" name="picture 12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492885" y="1287145"/>
            <a:ext cx="2088514" cy="143192"/>
          </a:xfrm>
          <a:prstGeom prst="rect">
            <a:avLst/>
          </a:prstGeom>
        </p:spPr>
      </p:pic>
      <p:pic>
        <p:nvPicPr>
          <p:cNvPr id="1294" name="picture 129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492885" y="1912937"/>
            <a:ext cx="2088514" cy="117157"/>
          </a:xfrm>
          <a:prstGeom prst="rect">
            <a:avLst/>
          </a:prstGeom>
        </p:spPr>
      </p:pic>
      <p:pic>
        <p:nvPicPr>
          <p:cNvPr id="1296" name="picture 12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702684" y="4978400"/>
            <a:ext cx="1752600" cy="133350"/>
          </a:xfrm>
          <a:prstGeom prst="rect">
            <a:avLst/>
          </a:prstGeom>
        </p:spPr>
      </p:pic>
      <p:sp>
        <p:nvSpPr>
          <p:cNvPr id="1298" name="path"/>
          <p:cNvSpPr/>
          <p:nvPr/>
        </p:nvSpPr>
        <p:spPr>
          <a:xfrm>
            <a:off x="824102" y="520891"/>
            <a:ext cx="598043" cy="341692"/>
          </a:xfrm>
          <a:custGeom>
            <a:avLst/>
            <a:gdLst/>
            <a:ahLst/>
            <a:cxnLst/>
            <a:rect l="0" t="0" r="0" b="0"/>
            <a:pathLst>
              <a:path w="941" h="538">
                <a:moveTo>
                  <a:pt x="5" y="538"/>
                </a:moveTo>
                <a:cubicBezTo>
                  <a:pt x="0" y="491"/>
                  <a:pt x="0" y="444"/>
                  <a:pt x="9" y="396"/>
                </a:cubicBezTo>
                <a:cubicBezTo>
                  <a:pt x="53" y="142"/>
                  <a:pt x="295" y="-27"/>
                  <a:pt x="548" y="17"/>
                </a:cubicBezTo>
                <a:cubicBezTo>
                  <a:pt x="781" y="57"/>
                  <a:pt x="943" y="266"/>
                  <a:pt x="931" y="497"/>
                </a:cubicBezTo>
                <a:lnTo>
                  <a:pt x="802" y="492"/>
                </a:lnTo>
                <a:cubicBezTo>
                  <a:pt x="808" y="326"/>
                  <a:pt x="692" y="176"/>
                  <a:pt x="525" y="147"/>
                </a:cubicBezTo>
                <a:cubicBezTo>
                  <a:pt x="343" y="115"/>
                  <a:pt x="170" y="236"/>
                  <a:pt x="138" y="419"/>
                </a:cubicBezTo>
                <a:cubicBezTo>
                  <a:pt x="132" y="453"/>
                  <a:pt x="132" y="487"/>
                  <a:pt x="137" y="521"/>
                </a:cubicBezTo>
                <a:lnTo>
                  <a:pt x="5" y="538"/>
                </a:lnTo>
              </a:path>
            </a:pathLst>
          </a:custGeom>
          <a:solidFill>
            <a:srgbClr val="79B6D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300" name="picture 130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492885" y="3714432"/>
            <a:ext cx="1919922" cy="86042"/>
          </a:xfrm>
          <a:prstGeom prst="rect">
            <a:avLst/>
          </a:prstGeom>
        </p:spPr>
      </p:pic>
      <p:pic>
        <p:nvPicPr>
          <p:cNvPr id="1302" name="picture 130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523932" y="1455737"/>
            <a:ext cx="1805622" cy="79692"/>
          </a:xfrm>
          <a:prstGeom prst="rect">
            <a:avLst/>
          </a:prstGeom>
        </p:spPr>
      </p:pic>
      <p:pic>
        <p:nvPicPr>
          <p:cNvPr id="1304" name="picture 130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521142" y="3057525"/>
            <a:ext cx="1886584" cy="57467"/>
          </a:xfrm>
          <a:prstGeom prst="rect">
            <a:avLst/>
          </a:prstGeom>
        </p:spPr>
      </p:pic>
      <p:pic>
        <p:nvPicPr>
          <p:cNvPr id="1306" name="picture 130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464242" y="3057525"/>
            <a:ext cx="117157" cy="742950"/>
          </a:xfrm>
          <a:prstGeom prst="rect">
            <a:avLst/>
          </a:prstGeom>
        </p:spPr>
      </p:pic>
      <p:pic>
        <p:nvPicPr>
          <p:cNvPr id="1308" name="picture 130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1492885" y="1486852"/>
            <a:ext cx="57467" cy="400684"/>
          </a:xfrm>
          <a:prstGeom prst="rect">
            <a:avLst/>
          </a:prstGeom>
        </p:spPr>
      </p:pic>
      <p:pic>
        <p:nvPicPr>
          <p:cNvPr id="1310" name="picture 13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1492885" y="3600132"/>
            <a:ext cx="57467" cy="57784"/>
          </a:xfrm>
          <a:prstGeom prst="rect">
            <a:avLst/>
          </a:prstGeom>
        </p:spPr>
      </p:pic>
      <p:pic>
        <p:nvPicPr>
          <p:cNvPr id="1312" name="picture 13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3523932" y="1798637"/>
            <a:ext cx="57467" cy="57784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4" name="picture 13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9319" y="50758"/>
            <a:ext cx="3901119" cy="6116372"/>
          </a:xfrm>
          <a:prstGeom prst="rect">
            <a:avLst/>
          </a:prstGeom>
        </p:spPr>
      </p:pic>
      <p:pic>
        <p:nvPicPr>
          <p:cNvPr id="1316" name="picture 13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763767" y="1007364"/>
            <a:ext cx="4006595" cy="5172455"/>
          </a:xfrm>
          <a:prstGeom prst="rect">
            <a:avLst/>
          </a:prstGeom>
        </p:spPr>
      </p:pic>
      <p:sp>
        <p:nvSpPr>
          <p:cNvPr id="1318" name="textbox 1318"/>
          <p:cNvSpPr/>
          <p:nvPr/>
        </p:nvSpPr>
        <p:spPr>
          <a:xfrm>
            <a:off x="3701410" y="6420981"/>
            <a:ext cx="1438275" cy="234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59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1500" kern="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丝网印刷包装袋</a:t>
            </a:r>
            <a:endParaRPr lang="Microsoft YaHei" altLang="Microsoft YaHei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WPS 演示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2021-12-18T17:24:08Z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wqlLaW5nc29mdCBQREYgdG8gV1BTIDkw</vt:lpwstr>
  </property>
  <property fmtid="{D5CDD505-2E9C-101B-9397-08002B2CF9AE}" pid="3" name="Created">
    <vt:filetime>2023-10-30T15:43:46</vt:filetime>
  </property>
</Properties>
</file>