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8" Type="http://schemas.openxmlformats.org/officeDocument/2006/relationships/slide" Target="slides/slide7.xml"/><Relationship Id="rId7" Type="http://schemas.openxmlformats.org/officeDocument/2006/relationships/slide" Target="slides/slide6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39" Type="http://schemas.openxmlformats.org/officeDocument/2006/relationships/viewProps" Target="viewProps.xml"/><Relationship Id="rId38" Type="http://schemas.openxmlformats.org/officeDocument/2006/relationships/tableStyles" Target="tableStyles.xml"/><Relationship Id="rId37" Type="http://schemas.openxmlformats.org/officeDocument/2006/relationships/presProps" Target="presProps.xml"/><Relationship Id="rId36" Type="http://schemas.openxmlformats.org/officeDocument/2006/relationships/slide" Target="slides/slide35.xml"/><Relationship Id="rId35" Type="http://schemas.openxmlformats.org/officeDocument/2006/relationships/slide" Target="slides/slide34.xml"/><Relationship Id="rId34" Type="http://schemas.openxmlformats.org/officeDocument/2006/relationships/slide" Target="slides/slide33.xml"/><Relationship Id="rId33" Type="http://schemas.openxmlformats.org/officeDocument/2006/relationships/slide" Target="slides/slide32.xml"/><Relationship Id="rId32" Type="http://schemas.openxmlformats.org/officeDocument/2006/relationships/slide" Target="slides/slide31.xml"/><Relationship Id="rId31" Type="http://schemas.openxmlformats.org/officeDocument/2006/relationships/slide" Target="slides/slide30.xml"/><Relationship Id="rId30" Type="http://schemas.openxmlformats.org/officeDocument/2006/relationships/slide" Target="slides/slide29.xml"/><Relationship Id="rId3" Type="http://schemas.openxmlformats.org/officeDocument/2006/relationships/slide" Target="slides/slide2.xml"/><Relationship Id="rId29" Type="http://schemas.openxmlformats.org/officeDocument/2006/relationships/slide" Target="slides/slide28.xml"/><Relationship Id="rId28" Type="http://schemas.openxmlformats.org/officeDocument/2006/relationships/slide" Target="slides/slide27.xml"/><Relationship Id="rId27" Type="http://schemas.openxmlformats.org/officeDocument/2006/relationships/slide" Target="slides/slide26.xml"/><Relationship Id="rId26" Type="http://schemas.openxmlformats.org/officeDocument/2006/relationships/slide" Target="slides/slide25.xml"/><Relationship Id="rId25" Type="http://schemas.openxmlformats.org/officeDocument/2006/relationships/slide" Target="slides/slide24.xml"/><Relationship Id="rId24" Type="http://schemas.openxmlformats.org/officeDocument/2006/relationships/slide" Target="slides/slide23.xml"/><Relationship Id="rId23" Type="http://schemas.openxmlformats.org/officeDocument/2006/relationships/slide" Target="slides/slide22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19" Type="http://schemas.openxmlformats.org/officeDocument/2006/relationships/slide" Target="slides/slide18.xml"/><Relationship Id="rId18" Type="http://schemas.openxmlformats.org/officeDocument/2006/relationships/slide" Target="slides/slide17.xml"/><Relationship Id="rId17" Type="http://schemas.openxmlformats.org/officeDocument/2006/relationships/slide" Target="slides/slide16.xml"/><Relationship Id="rId16" Type="http://schemas.openxmlformats.org/officeDocument/2006/relationships/slide" Target="slides/slide15.xml"/><Relationship Id="rId15" Type="http://schemas.openxmlformats.org/officeDocument/2006/relationships/slide" Target="slides/slide14.xml"/><Relationship Id="rId14" Type="http://schemas.openxmlformats.org/officeDocument/2006/relationships/slide" Target="slides/slide13.xml"/><Relationship Id="rId13" Type="http://schemas.openxmlformats.org/officeDocument/2006/relationships/slide" Target="slides/slide12.xml"/><Relationship Id="rId12" Type="http://schemas.openxmlformats.org/officeDocument/2006/relationships/slide" Target="slides/slide11.xml"/><Relationship Id="rId11" Type="http://schemas.openxmlformats.org/officeDocument/2006/relationships/slide" Target="slides/slide10.xml"/><Relationship Id="rId10" Type="http://schemas.openxmlformats.org/officeDocument/2006/relationships/slide" Target="slides/slide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/>
          <p:nvPr/>
        </p:nvSpPr>
        <p:spPr>
          <a:xfrm>
            <a:off x="3601211" y="3160115"/>
            <a:ext cx="5696584" cy="173608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80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3000"/>
              </a:lnSpc>
              <a:tabLst/>
            </a:pPr>
            <a:r>
              <a:rPr sz="4700" b="1" kern="0" spc="17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OF</a:t>
            </a:r>
            <a:r>
              <a:rPr sz="4700" b="1" kern="0" spc="4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4700" b="1" kern="0" spc="17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PRINTMAKING</a:t>
            </a:r>
            <a:endParaRPr lang="Arial" altLang="Arial" sz="4700" dirty="0"/>
          </a:p>
          <a:p>
            <a:pPr marL="1219200" algn="l" rtl="0" eaLnBrk="0">
              <a:lnSpc>
                <a:spcPts val="4348"/>
              </a:lnSpc>
              <a:spcBef>
                <a:spcPts val="522"/>
              </a:spcBef>
              <a:tabLst/>
            </a:pPr>
            <a:r>
              <a:rPr sz="3500" kern="0" spc="-5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</a:t>
            </a:r>
            <a:r>
              <a:rPr sz="3500" kern="0" spc="27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3500" kern="0" spc="-5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画</a:t>
            </a:r>
            <a:r>
              <a:rPr sz="3500" kern="0" spc="21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3500" kern="0" spc="-5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基</a:t>
            </a:r>
            <a:r>
              <a:rPr sz="3500" kern="0" spc="22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3500" kern="0" spc="-5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础</a:t>
            </a:r>
            <a:endParaRPr lang="Microsoft YaHei" altLang="Microsoft YaHei" sz="3500" dirty="0"/>
          </a:p>
          <a:p>
            <a:pPr marL="1094105" algn="l" rtl="0" eaLnBrk="0">
              <a:lnSpc>
                <a:spcPct val="86000"/>
              </a:lnSpc>
              <a:spcBef>
                <a:spcPts val="460"/>
              </a:spcBef>
              <a:tabLst/>
            </a:pPr>
            <a:r>
              <a:rPr sz="15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Weifang</a:t>
            </a:r>
            <a:r>
              <a:rPr sz="1500" b="1" kern="0" spc="1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5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Institute of Te</a:t>
            </a:r>
            <a:r>
              <a:rPr sz="15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chnology.</a:t>
            </a:r>
            <a:endParaRPr lang="Arial" altLang="Arial" sz="1500" dirty="0"/>
          </a:p>
          <a:p>
            <a:pPr marL="1316989" algn="l" rtl="0" eaLnBrk="0">
              <a:lnSpc>
                <a:spcPct val="86000"/>
              </a:lnSpc>
              <a:spcBef>
                <a:spcPts val="372"/>
              </a:spcBef>
              <a:tabLst/>
            </a:pPr>
            <a:r>
              <a:rPr sz="1500" b="1" kern="0" spc="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Prepared</a:t>
            </a:r>
            <a:r>
              <a:rPr sz="1500" b="1" kern="0" spc="1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500" b="1" kern="0" spc="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by</a:t>
            </a:r>
            <a:r>
              <a:rPr sz="1500" b="1" kern="0" spc="12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500" b="1" kern="0" spc="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Yang</a:t>
            </a:r>
            <a:r>
              <a:rPr sz="1500" b="1" kern="0" spc="1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500" b="1" kern="0" spc="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Kai</a:t>
            </a:r>
            <a:r>
              <a:rPr sz="1500" b="1" kern="0" spc="12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1500" b="1" kern="0" spc="120" dirty="0">
                <a:solidFill>
                  <a:srgbClr val="FF6600">
                    <a:alpha val="100000"/>
                  </a:srgbClr>
                </a:solidFill>
                <a:latin typeface="Arial"/>
                <a:ea typeface="Arial"/>
                <a:cs typeface="Arial"/>
              </a:rPr>
              <a:t>2022.</a:t>
            </a:r>
            <a:endParaRPr lang="Arial" altLang="Arial" sz="1500" dirty="0"/>
          </a:p>
        </p:txBody>
      </p:sp>
      <p:sp>
        <p:nvSpPr>
          <p:cNvPr id="4" name="textbox 4"/>
          <p:cNvSpPr/>
          <p:nvPr/>
        </p:nvSpPr>
        <p:spPr>
          <a:xfrm>
            <a:off x="4545507" y="2541219"/>
            <a:ext cx="3814445" cy="4699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4524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3000"/>
              </a:lnSpc>
              <a:tabLst/>
            </a:pPr>
            <a:r>
              <a:rPr sz="3500" b="1" kern="0" spc="5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FUNDAMENTALS</a:t>
            </a:r>
            <a:endParaRPr lang="Arial" altLang="Arial" sz="3500" dirty="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646420" y="4936235"/>
            <a:ext cx="1235963" cy="886967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 rot="21600000">
            <a:off x="3847782" y="2391010"/>
            <a:ext cx="519020" cy="615841"/>
            <a:chOff x="0" y="0"/>
            <a:chExt cx="519020" cy="615841"/>
          </a:xfrm>
        </p:grpSpPr>
        <p:sp>
          <p:nvSpPr>
            <p:cNvPr id="8" name="path"/>
            <p:cNvSpPr/>
            <p:nvPr/>
          </p:nvSpPr>
          <p:spPr>
            <a:xfrm>
              <a:off x="0" y="114788"/>
              <a:ext cx="404253" cy="404329"/>
            </a:xfrm>
            <a:custGeom>
              <a:avLst/>
              <a:gdLst/>
              <a:ahLst/>
              <a:cxnLst/>
              <a:rect l="0" t="0" r="0" b="0"/>
              <a:pathLst>
                <a:path w="636" h="636">
                  <a:moveTo>
                    <a:pt x="0" y="318"/>
                  </a:moveTo>
                  <a:cubicBezTo>
                    <a:pt x="0" y="142"/>
                    <a:pt x="142" y="0"/>
                    <a:pt x="318" y="0"/>
                  </a:cubicBezTo>
                  <a:cubicBezTo>
                    <a:pt x="494" y="0"/>
                    <a:pt x="636" y="142"/>
                    <a:pt x="636" y="318"/>
                  </a:cubicBezTo>
                  <a:cubicBezTo>
                    <a:pt x="636" y="494"/>
                    <a:pt x="494" y="636"/>
                    <a:pt x="318" y="636"/>
                  </a:cubicBezTo>
                  <a:cubicBezTo>
                    <a:pt x="142" y="636"/>
                    <a:pt x="0" y="494"/>
                    <a:pt x="0" y="318"/>
                  </a:cubicBezTo>
                </a:path>
              </a:pathLst>
            </a:custGeom>
            <a:solidFill>
              <a:srgbClr val="19CC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" name="path"/>
            <p:cNvSpPr/>
            <p:nvPr/>
          </p:nvSpPr>
          <p:spPr>
            <a:xfrm>
              <a:off x="46037" y="0"/>
              <a:ext cx="472982" cy="615841"/>
            </a:xfrm>
            <a:custGeom>
              <a:avLst/>
              <a:gdLst/>
              <a:ahLst/>
              <a:cxnLst/>
              <a:rect l="0" t="0" r="0" b="0"/>
              <a:pathLst>
                <a:path w="744" h="969">
                  <a:moveTo>
                    <a:pt x="0" y="65"/>
                  </a:moveTo>
                  <a:cubicBezTo>
                    <a:pt x="42" y="40"/>
                    <a:pt x="90" y="21"/>
                    <a:pt x="141" y="11"/>
                  </a:cubicBezTo>
                  <a:cubicBezTo>
                    <a:pt x="411" y="-46"/>
                    <a:pt x="676" y="125"/>
                    <a:pt x="734" y="394"/>
                  </a:cubicBezTo>
                  <a:cubicBezTo>
                    <a:pt x="787" y="642"/>
                    <a:pt x="645" y="886"/>
                    <a:pt x="410" y="969"/>
                  </a:cubicBezTo>
                  <a:lnTo>
                    <a:pt x="364" y="835"/>
                  </a:lnTo>
                  <a:cubicBezTo>
                    <a:pt x="531" y="776"/>
                    <a:pt x="633" y="601"/>
                    <a:pt x="595" y="423"/>
                  </a:cubicBezTo>
                  <a:cubicBezTo>
                    <a:pt x="554" y="230"/>
                    <a:pt x="364" y="107"/>
                    <a:pt x="170" y="148"/>
                  </a:cubicBezTo>
                  <a:cubicBezTo>
                    <a:pt x="133" y="156"/>
                    <a:pt x="99" y="169"/>
                    <a:pt x="69" y="187"/>
                  </a:cubicBezTo>
                  <a:lnTo>
                    <a:pt x="0" y="65"/>
                  </a:lnTo>
                </a:path>
              </a:pathLst>
            </a:custGeom>
            <a:solidFill>
              <a:srgbClr val="0000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51560" y="845820"/>
            <a:ext cx="2941320" cy="5622035"/>
          </a:xfrm>
          <a:prstGeom prst="rect">
            <a:avLst/>
          </a:prstGeom>
        </p:spPr>
      </p:pic>
      <p:sp>
        <p:nvSpPr>
          <p:cNvPr id="68" name="textbox 68"/>
          <p:cNvSpPr/>
          <p:nvPr/>
        </p:nvSpPr>
        <p:spPr>
          <a:xfrm>
            <a:off x="4820701" y="3278006"/>
            <a:ext cx="4652009" cy="24961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0122"/>
              </a:lnSpc>
              <a:tabLst/>
            </a:pPr>
            <a:endParaRPr lang="Arial" altLang="Arial" sz="100" dirty="0"/>
          </a:p>
          <a:p>
            <a:pPr marL="13970" indent="412750" algn="l" rtl="0" eaLnBrk="0">
              <a:lnSpc>
                <a:spcPct val="124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2，《美人闺房图》/作者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不详/法国国家图书馆  </a:t>
            </a:r>
            <a:r>
              <a:rPr sz="15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藏</a:t>
            </a:r>
            <a:endParaRPr lang="Microsoft YaHei" altLang="Microsoft YaHei" sz="1500" dirty="0"/>
          </a:p>
          <a:p>
            <a:pPr algn="l" rtl="0" eaLnBrk="0">
              <a:lnSpc>
                <a:spcPct val="107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8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7000"/>
              </a:lnSpc>
              <a:tabLst/>
            </a:pPr>
            <a:endParaRPr lang="Arial" altLang="Arial" sz="300" dirty="0"/>
          </a:p>
          <a:p>
            <a:pPr marL="12700" indent="415290" algn="l" rtl="0" eaLnBrk="0">
              <a:lnSpc>
                <a:spcPct val="133000"/>
              </a:lnSpc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赏析：《美人闺房图》（图3-1-2</a:t>
            </a:r>
            <a:r>
              <a:rPr sz="1500" kern="0" spc="-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）是流于海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外的传统水印木刻版画，</a:t>
            </a:r>
            <a:r>
              <a:rPr sz="1500" kern="0" spc="-2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现在藏于法国国家图书馆，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属于苏州桃花坞木刻版画“姑苏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”，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艺术语言集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江南的文化艺术精髓于一体，</a:t>
            </a:r>
            <a:r>
              <a:rPr sz="1500" kern="0" spc="-2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呈现了完美的视觉盛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宴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70" name="textbox 70"/>
          <p:cNvSpPr/>
          <p:nvPr/>
        </p:nvSpPr>
        <p:spPr>
          <a:xfrm>
            <a:off x="5137403" y="1976628"/>
            <a:ext cx="3853179" cy="337184"/>
          </a:xfrm>
          <a:prstGeom prst="rect">
            <a:avLst/>
          </a:prstGeom>
          <a:solidFill>
            <a:srgbClr val="0000FF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30000"/>
              </a:lnSpc>
              <a:tabLst/>
            </a:pPr>
            <a:endParaRPr lang="Arial" altLang="Arial" sz="100" dirty="0"/>
          </a:p>
          <a:p>
            <a:pPr marL="209550" algn="l" rtl="0" eaLnBrk="0">
              <a:lnSpc>
                <a:spcPts val="2022"/>
              </a:lnSpc>
              <a:spcBef>
                <a:spcPts val="1"/>
              </a:spcBef>
              <a:tabLst/>
            </a:pPr>
            <a:r>
              <a:rPr sz="1500" b="1" kern="0" spc="-1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</a:t>
            </a:r>
            <a:r>
              <a:rPr sz="1500" b="1" kern="0" spc="-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1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1500" b="1" kern="0" spc="-1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1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）“新兴木刻运动</a:t>
            </a:r>
            <a:r>
              <a:rPr sz="1500" b="1" kern="0" spc="-1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1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”及其以前时期</a:t>
            </a:r>
            <a:r>
              <a:rPr sz="1500" b="1" kern="0" spc="-2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1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72" name="textbox 72"/>
          <p:cNvSpPr/>
          <p:nvPr/>
        </p:nvSpPr>
        <p:spPr>
          <a:xfrm>
            <a:off x="217422" y="413935"/>
            <a:ext cx="1850389" cy="2349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592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2000"/>
              </a:lnSpc>
              <a:tabLst/>
            </a:pPr>
            <a:r>
              <a:rPr sz="1500" b="1" kern="0" spc="6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1500" b="1" kern="0" spc="-14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6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、艺术家作品赏析</a:t>
            </a:r>
            <a:endParaRPr lang="Microsoft YaHei" altLang="Microsoft YaHei" sz="1500" dirty="0"/>
          </a:p>
        </p:txBody>
      </p:sp>
      <p:sp>
        <p:nvSpPr>
          <p:cNvPr id="74" name="path"/>
          <p:cNvSpPr/>
          <p:nvPr/>
        </p:nvSpPr>
        <p:spPr>
          <a:xfrm>
            <a:off x="1819655" y="0"/>
            <a:ext cx="460248" cy="368808"/>
          </a:xfrm>
          <a:custGeom>
            <a:avLst/>
            <a:gdLst/>
            <a:ahLst/>
            <a:cxnLst/>
            <a:rect l="0" t="0" r="0" b="0"/>
            <a:pathLst>
              <a:path w="724" h="580">
                <a:moveTo>
                  <a:pt x="0" y="580"/>
                </a:moveTo>
                <a:lnTo>
                  <a:pt x="180" y="0"/>
                </a:lnTo>
                <a:lnTo>
                  <a:pt x="724" y="0"/>
                </a:lnTo>
                <a:lnTo>
                  <a:pt x="542" y="580"/>
                </a:lnTo>
                <a:lnTo>
                  <a:pt x="0" y="580"/>
                </a:lnTo>
              </a:path>
            </a:pathLst>
          </a:custGeom>
          <a:solidFill>
            <a:srgbClr val="FFFF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6" name="textbox 76"/>
          <p:cNvSpPr/>
          <p:nvPr/>
        </p:nvSpPr>
        <p:spPr>
          <a:xfrm>
            <a:off x="11185976" y="6416256"/>
            <a:ext cx="89535" cy="1155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709"/>
              </a:lnSpc>
              <a:tabLst/>
            </a:pPr>
            <a:r>
              <a:rPr sz="400" kern="0" spc="3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*</a:t>
            </a:r>
            <a:endParaRPr lang="Arial" altLang="Arial" sz="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53439" y="1136904"/>
            <a:ext cx="3852671" cy="5544311"/>
          </a:xfrm>
          <a:prstGeom prst="rect">
            <a:avLst/>
          </a:prstGeom>
        </p:spPr>
      </p:pic>
      <p:sp>
        <p:nvSpPr>
          <p:cNvPr id="80" name="textbox 80"/>
          <p:cNvSpPr/>
          <p:nvPr/>
        </p:nvSpPr>
        <p:spPr>
          <a:xfrm>
            <a:off x="5052301" y="3348491"/>
            <a:ext cx="4491354" cy="18751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426084" algn="l" rtl="0" eaLnBrk="0">
              <a:lnSpc>
                <a:spcPts val="2022"/>
              </a:lnSpc>
              <a:tabLst/>
            </a:pP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3，《怒吼吧，</a:t>
            </a:r>
            <a:r>
              <a:rPr sz="1500" kern="0" spc="-1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中国！</a:t>
            </a:r>
            <a:r>
              <a:rPr sz="1500" kern="0" spc="-2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》/李桦/木刻/1935</a:t>
            </a:r>
            <a:endParaRPr lang="Microsoft YaHei" altLang="Microsoft YaHei" sz="1500" dirty="0"/>
          </a:p>
          <a:p>
            <a:pPr algn="l" rtl="0" eaLnBrk="0">
              <a:lnSpc>
                <a:spcPct val="104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5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6000"/>
              </a:lnSpc>
              <a:tabLst/>
            </a:pPr>
            <a:endParaRPr lang="Arial" altLang="Arial" sz="300" dirty="0"/>
          </a:p>
          <a:p>
            <a:pPr marL="12700" indent="416559" algn="l" rtl="0" eaLnBrk="0">
              <a:lnSpc>
                <a:spcPct val="133000"/>
              </a:lnSpc>
              <a:spcBef>
                <a:spcPts val="2"/>
              </a:spcBef>
              <a:tabLst/>
            </a:pP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赏析：《怒吼吧，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中国！</a:t>
            </a:r>
            <a:r>
              <a:rPr sz="1500" kern="0" spc="-2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》是李桦作品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，作者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历任国立北平艺专教授，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中央美术学院教授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、版画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系主任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。该作品属于革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命题材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。鲁迅先生评价：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李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桦成绩最好，</a:t>
            </a:r>
            <a:r>
              <a:rPr sz="1500" kern="0" spc="-3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足够与日本现代有名的木刻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家争先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82" name="textbox 82"/>
          <p:cNvSpPr/>
          <p:nvPr/>
        </p:nvSpPr>
        <p:spPr>
          <a:xfrm>
            <a:off x="5280659" y="2156459"/>
            <a:ext cx="3851275" cy="337184"/>
          </a:xfrm>
          <a:prstGeom prst="rect">
            <a:avLst/>
          </a:prstGeom>
          <a:solidFill>
            <a:srgbClr val="0000FF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30000"/>
              </a:lnSpc>
              <a:tabLst/>
            </a:pPr>
            <a:endParaRPr lang="Arial" altLang="Arial" sz="100" dirty="0"/>
          </a:p>
          <a:p>
            <a:pPr marL="208279" algn="l" rtl="0" eaLnBrk="0">
              <a:lnSpc>
                <a:spcPts val="2022"/>
              </a:lnSpc>
              <a:tabLst/>
            </a:pPr>
            <a:r>
              <a:rPr sz="1500" b="1" kern="0" spc="-1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</a:t>
            </a:r>
            <a:r>
              <a:rPr sz="1500" b="1" kern="0" spc="-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1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1500" b="1" kern="0" spc="-1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1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）“新兴木刻运动</a:t>
            </a:r>
            <a:r>
              <a:rPr sz="1500" b="1" kern="0" spc="-1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1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”及其以前时期</a:t>
            </a:r>
            <a:r>
              <a:rPr sz="1500" b="1" kern="0" spc="-2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1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84" name="textbox 84"/>
          <p:cNvSpPr/>
          <p:nvPr/>
        </p:nvSpPr>
        <p:spPr>
          <a:xfrm>
            <a:off x="217422" y="413935"/>
            <a:ext cx="1850389" cy="2349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592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2000"/>
              </a:lnSpc>
              <a:tabLst/>
            </a:pPr>
            <a:r>
              <a:rPr sz="1500" b="1" kern="0" spc="6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1500" b="1" kern="0" spc="-14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6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、艺术家作品赏析</a:t>
            </a:r>
            <a:endParaRPr lang="Microsoft YaHei" altLang="Microsoft YaHei" sz="1500" dirty="0"/>
          </a:p>
        </p:txBody>
      </p:sp>
      <p:sp>
        <p:nvSpPr>
          <p:cNvPr id="86" name="path"/>
          <p:cNvSpPr/>
          <p:nvPr/>
        </p:nvSpPr>
        <p:spPr>
          <a:xfrm>
            <a:off x="1819655" y="0"/>
            <a:ext cx="460248" cy="368808"/>
          </a:xfrm>
          <a:custGeom>
            <a:avLst/>
            <a:gdLst/>
            <a:ahLst/>
            <a:cxnLst/>
            <a:rect l="0" t="0" r="0" b="0"/>
            <a:pathLst>
              <a:path w="724" h="580">
                <a:moveTo>
                  <a:pt x="0" y="580"/>
                </a:moveTo>
                <a:lnTo>
                  <a:pt x="180" y="0"/>
                </a:lnTo>
                <a:lnTo>
                  <a:pt x="724" y="0"/>
                </a:lnTo>
                <a:lnTo>
                  <a:pt x="542" y="580"/>
                </a:lnTo>
                <a:lnTo>
                  <a:pt x="0" y="580"/>
                </a:lnTo>
              </a:path>
            </a:pathLst>
          </a:custGeom>
          <a:solidFill>
            <a:srgbClr val="FFFF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8" name="path"/>
          <p:cNvSpPr/>
          <p:nvPr/>
        </p:nvSpPr>
        <p:spPr>
          <a:xfrm>
            <a:off x="11682335" y="1421219"/>
            <a:ext cx="404330" cy="404329"/>
          </a:xfrm>
          <a:custGeom>
            <a:avLst/>
            <a:gdLst/>
            <a:ahLst/>
            <a:cxnLst/>
            <a:rect l="0" t="0" r="0" b="0"/>
            <a:pathLst>
              <a:path w="636" h="636">
                <a:moveTo>
                  <a:pt x="1" y="317"/>
                </a:moveTo>
                <a:cubicBezTo>
                  <a:pt x="0" y="142"/>
                  <a:pt x="142" y="0"/>
                  <a:pt x="318" y="0"/>
                </a:cubicBezTo>
                <a:cubicBezTo>
                  <a:pt x="494" y="0"/>
                  <a:pt x="636" y="142"/>
                  <a:pt x="636" y="318"/>
                </a:cubicBezTo>
                <a:cubicBezTo>
                  <a:pt x="636" y="494"/>
                  <a:pt x="494" y="636"/>
                  <a:pt x="318" y="636"/>
                </a:cubicBezTo>
                <a:cubicBezTo>
                  <a:pt x="142" y="636"/>
                  <a:pt x="0" y="494"/>
                  <a:pt x="1" y="317"/>
                </a:cubicBezTo>
              </a:path>
            </a:pathLst>
          </a:custGeom>
          <a:solidFill>
            <a:srgbClr val="FF00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0" name="path"/>
          <p:cNvSpPr/>
          <p:nvPr/>
        </p:nvSpPr>
        <p:spPr>
          <a:xfrm>
            <a:off x="11682984" y="890016"/>
            <a:ext cx="402335" cy="402335"/>
          </a:xfrm>
          <a:custGeom>
            <a:avLst/>
            <a:gdLst/>
            <a:ahLst/>
            <a:cxnLst/>
            <a:rect l="0" t="0" r="0" b="0"/>
            <a:pathLst>
              <a:path w="633" h="633">
                <a:moveTo>
                  <a:pt x="0" y="316"/>
                </a:moveTo>
                <a:lnTo>
                  <a:pt x="316" y="0"/>
                </a:lnTo>
                <a:lnTo>
                  <a:pt x="633" y="316"/>
                </a:lnTo>
                <a:lnTo>
                  <a:pt x="316" y="633"/>
                </a:lnTo>
                <a:lnTo>
                  <a:pt x="0" y="316"/>
                </a:lnTo>
              </a:path>
            </a:pathLst>
          </a:custGeom>
          <a:solidFill>
            <a:srgbClr val="00B0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92" name="picture 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712660" y="450660"/>
            <a:ext cx="343649" cy="310704"/>
          </a:xfrm>
          <a:prstGeom prst="rect">
            <a:avLst/>
          </a:prstGeom>
        </p:spPr>
      </p:pic>
      <p:sp>
        <p:nvSpPr>
          <p:cNvPr id="94" name="textbox 94"/>
          <p:cNvSpPr/>
          <p:nvPr/>
        </p:nvSpPr>
        <p:spPr>
          <a:xfrm>
            <a:off x="11185976" y="6416256"/>
            <a:ext cx="89535" cy="1155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709"/>
              </a:lnSpc>
              <a:tabLst/>
            </a:pPr>
            <a:r>
              <a:rPr sz="400" kern="0" spc="3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*</a:t>
            </a:r>
            <a:endParaRPr lang="Arial" altLang="Arial" sz="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picture 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147572" y="1071372"/>
            <a:ext cx="4037076" cy="5646420"/>
          </a:xfrm>
          <a:prstGeom prst="rect">
            <a:avLst/>
          </a:prstGeom>
        </p:spPr>
      </p:pic>
      <p:sp>
        <p:nvSpPr>
          <p:cNvPr id="98" name="textbox 98"/>
          <p:cNvSpPr/>
          <p:nvPr/>
        </p:nvSpPr>
        <p:spPr>
          <a:xfrm>
            <a:off x="5417087" y="2454411"/>
            <a:ext cx="4141470" cy="34766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889"/>
              </a:lnSpc>
              <a:tabLst/>
            </a:pPr>
            <a:endParaRPr lang="Arial" altLang="Arial" sz="100" dirty="0"/>
          </a:p>
          <a:p>
            <a:pPr marL="12700" indent="407034" algn="l" rtl="0" eaLnBrk="0">
              <a:lnSpc>
                <a:spcPct val="130000"/>
              </a:lnSpc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4，《彭德怀将军在抗日最前线》／彦涵／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木刻／</a:t>
            </a:r>
            <a:r>
              <a:rPr sz="1500" kern="0" spc="-1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1941</a:t>
            </a:r>
            <a:endParaRPr lang="Microsoft YaHei" altLang="Microsoft YaHei" sz="1500" dirty="0"/>
          </a:p>
          <a:p>
            <a:pPr algn="l" rtl="0" eaLnBrk="0">
              <a:lnSpc>
                <a:spcPct val="193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6000"/>
              </a:lnSpc>
              <a:tabLst/>
            </a:pPr>
            <a:endParaRPr lang="Arial" altLang="Arial" sz="300" dirty="0"/>
          </a:p>
          <a:p>
            <a:pPr marL="12700" indent="413384" algn="l" rtl="0" eaLnBrk="0">
              <a:lnSpc>
                <a:spcPct val="137000"/>
              </a:lnSpc>
              <a:spcBef>
                <a:spcPts val="2"/>
              </a:spcBef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赏析：《彭德怀将军在抗日最前线》是彦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涵作品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，作者历任中央美术学院华东分院（现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中国美术学院） 、中央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美术学院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、北京艺术学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院教授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。该作品画面主题是保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家卫国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。作者自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述：</a:t>
            </a:r>
            <a:r>
              <a:rPr sz="1500" kern="0" spc="-2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“我那时候对革命是很无知的，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但却真心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实意地要参加革命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。原本我们都是想去法国留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学的，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但那时候中国人受到日本人的侵略，</a:t>
            </a:r>
            <a:r>
              <a:rPr sz="1500" kern="0" spc="-2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国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家都没了，</a:t>
            </a:r>
            <a:r>
              <a:rPr sz="1500" kern="0" spc="-1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哪里还有个人？ ”</a:t>
            </a:r>
            <a:endParaRPr lang="Microsoft YaHei" altLang="Microsoft YaHei" sz="1500" dirty="0"/>
          </a:p>
        </p:txBody>
      </p:sp>
      <p:sp>
        <p:nvSpPr>
          <p:cNvPr id="100" name="textbox 100"/>
          <p:cNvSpPr/>
          <p:nvPr/>
        </p:nvSpPr>
        <p:spPr>
          <a:xfrm>
            <a:off x="5503163" y="1706879"/>
            <a:ext cx="3851275" cy="337184"/>
          </a:xfrm>
          <a:prstGeom prst="rect">
            <a:avLst/>
          </a:prstGeom>
          <a:solidFill>
            <a:srgbClr val="0000FF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30000"/>
              </a:lnSpc>
              <a:tabLst/>
            </a:pPr>
            <a:endParaRPr lang="Arial" altLang="Arial" sz="100" dirty="0"/>
          </a:p>
          <a:p>
            <a:pPr marL="208915" algn="l" rtl="0" eaLnBrk="0">
              <a:lnSpc>
                <a:spcPts val="2022"/>
              </a:lnSpc>
              <a:tabLst/>
            </a:pPr>
            <a:r>
              <a:rPr sz="1500" b="1" kern="0" spc="-1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</a:t>
            </a:r>
            <a:r>
              <a:rPr sz="1500" b="1" kern="0" spc="-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1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1500" b="1" kern="0" spc="-1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1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）“新兴木刻运动</a:t>
            </a:r>
            <a:r>
              <a:rPr sz="1500" b="1" kern="0" spc="-1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1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”及其以前时期</a:t>
            </a:r>
            <a:r>
              <a:rPr sz="1500" b="1" kern="0" spc="-2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1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102" name="textbox 102"/>
          <p:cNvSpPr/>
          <p:nvPr/>
        </p:nvSpPr>
        <p:spPr>
          <a:xfrm>
            <a:off x="217422" y="413935"/>
            <a:ext cx="1850389" cy="2349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592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2000"/>
              </a:lnSpc>
              <a:tabLst/>
            </a:pPr>
            <a:r>
              <a:rPr sz="1500" b="1" kern="0" spc="6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1500" b="1" kern="0" spc="-14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6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、艺术家作品赏析</a:t>
            </a:r>
            <a:endParaRPr lang="Microsoft YaHei" altLang="Microsoft YaHei" sz="1500" dirty="0"/>
          </a:p>
        </p:txBody>
      </p:sp>
      <p:sp>
        <p:nvSpPr>
          <p:cNvPr id="104" name="path"/>
          <p:cNvSpPr/>
          <p:nvPr/>
        </p:nvSpPr>
        <p:spPr>
          <a:xfrm>
            <a:off x="1819655" y="0"/>
            <a:ext cx="460248" cy="368808"/>
          </a:xfrm>
          <a:custGeom>
            <a:avLst/>
            <a:gdLst/>
            <a:ahLst/>
            <a:cxnLst/>
            <a:rect l="0" t="0" r="0" b="0"/>
            <a:pathLst>
              <a:path w="724" h="580">
                <a:moveTo>
                  <a:pt x="0" y="580"/>
                </a:moveTo>
                <a:lnTo>
                  <a:pt x="180" y="0"/>
                </a:lnTo>
                <a:lnTo>
                  <a:pt x="724" y="0"/>
                </a:lnTo>
                <a:lnTo>
                  <a:pt x="542" y="580"/>
                </a:lnTo>
                <a:lnTo>
                  <a:pt x="0" y="580"/>
                </a:lnTo>
              </a:path>
            </a:pathLst>
          </a:custGeom>
          <a:solidFill>
            <a:srgbClr val="FFFF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6" name="path"/>
          <p:cNvSpPr/>
          <p:nvPr/>
        </p:nvSpPr>
        <p:spPr>
          <a:xfrm>
            <a:off x="11682335" y="1421219"/>
            <a:ext cx="404330" cy="404329"/>
          </a:xfrm>
          <a:custGeom>
            <a:avLst/>
            <a:gdLst/>
            <a:ahLst/>
            <a:cxnLst/>
            <a:rect l="0" t="0" r="0" b="0"/>
            <a:pathLst>
              <a:path w="636" h="636">
                <a:moveTo>
                  <a:pt x="1" y="317"/>
                </a:moveTo>
                <a:cubicBezTo>
                  <a:pt x="0" y="142"/>
                  <a:pt x="142" y="0"/>
                  <a:pt x="318" y="0"/>
                </a:cubicBezTo>
                <a:cubicBezTo>
                  <a:pt x="494" y="0"/>
                  <a:pt x="636" y="142"/>
                  <a:pt x="636" y="318"/>
                </a:cubicBezTo>
                <a:cubicBezTo>
                  <a:pt x="636" y="494"/>
                  <a:pt x="494" y="636"/>
                  <a:pt x="318" y="636"/>
                </a:cubicBezTo>
                <a:cubicBezTo>
                  <a:pt x="142" y="636"/>
                  <a:pt x="0" y="494"/>
                  <a:pt x="1" y="317"/>
                </a:cubicBezTo>
              </a:path>
            </a:pathLst>
          </a:custGeom>
          <a:solidFill>
            <a:srgbClr val="FF00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8" name="path"/>
          <p:cNvSpPr/>
          <p:nvPr/>
        </p:nvSpPr>
        <p:spPr>
          <a:xfrm>
            <a:off x="11682984" y="890016"/>
            <a:ext cx="402335" cy="402335"/>
          </a:xfrm>
          <a:custGeom>
            <a:avLst/>
            <a:gdLst/>
            <a:ahLst/>
            <a:cxnLst/>
            <a:rect l="0" t="0" r="0" b="0"/>
            <a:pathLst>
              <a:path w="633" h="633">
                <a:moveTo>
                  <a:pt x="0" y="316"/>
                </a:moveTo>
                <a:lnTo>
                  <a:pt x="316" y="0"/>
                </a:lnTo>
                <a:lnTo>
                  <a:pt x="633" y="316"/>
                </a:lnTo>
                <a:lnTo>
                  <a:pt x="316" y="633"/>
                </a:lnTo>
                <a:lnTo>
                  <a:pt x="0" y="316"/>
                </a:lnTo>
              </a:path>
            </a:pathLst>
          </a:custGeom>
          <a:solidFill>
            <a:srgbClr val="00B0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10" name="picture 1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712660" y="450660"/>
            <a:ext cx="343649" cy="310704"/>
          </a:xfrm>
          <a:prstGeom prst="rect">
            <a:avLst/>
          </a:prstGeom>
        </p:spPr>
      </p:pic>
      <p:sp>
        <p:nvSpPr>
          <p:cNvPr id="112" name="textbox 112"/>
          <p:cNvSpPr/>
          <p:nvPr/>
        </p:nvSpPr>
        <p:spPr>
          <a:xfrm>
            <a:off x="11185976" y="6416256"/>
            <a:ext cx="89535" cy="1155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709"/>
              </a:lnSpc>
              <a:tabLst/>
            </a:pPr>
            <a:r>
              <a:rPr sz="400" kern="0" spc="3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*</a:t>
            </a:r>
            <a:endParaRPr lang="Arial" altLang="Arial" sz="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59180" y="1146047"/>
            <a:ext cx="4181855" cy="5468111"/>
          </a:xfrm>
          <a:prstGeom prst="rect">
            <a:avLst/>
          </a:prstGeom>
        </p:spPr>
      </p:pic>
      <p:sp>
        <p:nvSpPr>
          <p:cNvPr id="116" name="textbox 116"/>
          <p:cNvSpPr/>
          <p:nvPr/>
        </p:nvSpPr>
        <p:spPr>
          <a:xfrm>
            <a:off x="5696717" y="3187836"/>
            <a:ext cx="4082415" cy="217932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215"/>
              </a:lnSpc>
              <a:tabLst/>
            </a:pPr>
            <a:endParaRPr lang="Arial" altLang="Arial" sz="100" dirty="0"/>
          </a:p>
          <a:p>
            <a:pPr marL="12700" indent="411480" algn="l" rtl="0" eaLnBrk="0">
              <a:lnSpc>
                <a:spcPct val="130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5，《鞍山钢铁厂的修复》/古元/中央美</a:t>
            </a:r>
            <a:r>
              <a:rPr sz="1500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术学院/1949</a:t>
            </a:r>
            <a:endParaRPr lang="Microsoft YaHei" altLang="Microsoft YaHei" sz="1500" dirty="0"/>
          </a:p>
          <a:p>
            <a:pPr algn="l" rtl="0" eaLnBrk="0">
              <a:lnSpc>
                <a:spcPct val="199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6000"/>
              </a:lnSpc>
              <a:tabLst/>
            </a:pPr>
            <a:endParaRPr lang="Arial" altLang="Arial" sz="300" dirty="0"/>
          </a:p>
          <a:p>
            <a:pPr marL="14604" indent="411480" algn="l" rtl="0" eaLnBrk="0">
              <a:lnSpc>
                <a:spcPct val="131000"/>
              </a:lnSpc>
              <a:spcBef>
                <a:spcPts val="2"/>
              </a:spcBef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赏析：《鞍山钢铁厂的修复》是古元的作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品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，作者历任中央美术学院教授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、院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长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，是延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安木刻代表性画家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。该作品内容歌颂了社会主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义建设</a:t>
            </a:r>
            <a:r>
              <a:rPr sz="1500" kern="0" spc="-2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118" name="textbox 118"/>
          <p:cNvSpPr/>
          <p:nvPr/>
        </p:nvSpPr>
        <p:spPr>
          <a:xfrm>
            <a:off x="5611367" y="1569720"/>
            <a:ext cx="3853179" cy="337184"/>
          </a:xfrm>
          <a:prstGeom prst="rect">
            <a:avLst/>
          </a:prstGeom>
          <a:solidFill>
            <a:srgbClr val="0000FF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34000"/>
              </a:lnSpc>
              <a:tabLst/>
            </a:pPr>
            <a:endParaRPr lang="Arial" altLang="Arial" sz="100" dirty="0"/>
          </a:p>
          <a:p>
            <a:pPr marL="209550" algn="l" rtl="0" eaLnBrk="0">
              <a:lnSpc>
                <a:spcPts val="2022"/>
              </a:lnSpc>
              <a:tabLst/>
            </a:pPr>
            <a:r>
              <a:rPr sz="1500" b="1" kern="0" spc="-1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</a:t>
            </a:r>
            <a:r>
              <a:rPr sz="1500" b="1" kern="0" spc="-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1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1500" b="1" kern="0" spc="-1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1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）“新兴木刻运动</a:t>
            </a:r>
            <a:r>
              <a:rPr sz="1500" b="1" kern="0" spc="-1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1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”及其以前时期</a:t>
            </a:r>
            <a:r>
              <a:rPr sz="1500" b="1" kern="0" spc="-2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1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120" name="textbox 120"/>
          <p:cNvSpPr/>
          <p:nvPr/>
        </p:nvSpPr>
        <p:spPr>
          <a:xfrm>
            <a:off x="217422" y="413935"/>
            <a:ext cx="1850389" cy="2349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592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2000"/>
              </a:lnSpc>
              <a:tabLst/>
            </a:pPr>
            <a:r>
              <a:rPr sz="1500" b="1" kern="0" spc="6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1500" b="1" kern="0" spc="-14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6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、艺术家作品赏析</a:t>
            </a:r>
            <a:endParaRPr lang="Microsoft YaHei" altLang="Microsoft YaHei" sz="1500" dirty="0"/>
          </a:p>
        </p:txBody>
      </p:sp>
      <p:sp>
        <p:nvSpPr>
          <p:cNvPr id="122" name="path"/>
          <p:cNvSpPr/>
          <p:nvPr/>
        </p:nvSpPr>
        <p:spPr>
          <a:xfrm>
            <a:off x="1819655" y="0"/>
            <a:ext cx="460248" cy="368808"/>
          </a:xfrm>
          <a:custGeom>
            <a:avLst/>
            <a:gdLst/>
            <a:ahLst/>
            <a:cxnLst/>
            <a:rect l="0" t="0" r="0" b="0"/>
            <a:pathLst>
              <a:path w="724" h="580">
                <a:moveTo>
                  <a:pt x="0" y="580"/>
                </a:moveTo>
                <a:lnTo>
                  <a:pt x="180" y="0"/>
                </a:lnTo>
                <a:lnTo>
                  <a:pt x="724" y="0"/>
                </a:lnTo>
                <a:lnTo>
                  <a:pt x="542" y="580"/>
                </a:lnTo>
                <a:lnTo>
                  <a:pt x="0" y="580"/>
                </a:lnTo>
              </a:path>
            </a:pathLst>
          </a:custGeom>
          <a:solidFill>
            <a:srgbClr val="FFFF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4" name="path"/>
          <p:cNvSpPr/>
          <p:nvPr/>
        </p:nvSpPr>
        <p:spPr>
          <a:xfrm>
            <a:off x="11682335" y="1421219"/>
            <a:ext cx="404330" cy="404329"/>
          </a:xfrm>
          <a:custGeom>
            <a:avLst/>
            <a:gdLst/>
            <a:ahLst/>
            <a:cxnLst/>
            <a:rect l="0" t="0" r="0" b="0"/>
            <a:pathLst>
              <a:path w="636" h="636">
                <a:moveTo>
                  <a:pt x="1" y="317"/>
                </a:moveTo>
                <a:cubicBezTo>
                  <a:pt x="0" y="142"/>
                  <a:pt x="142" y="0"/>
                  <a:pt x="318" y="0"/>
                </a:cubicBezTo>
                <a:cubicBezTo>
                  <a:pt x="494" y="0"/>
                  <a:pt x="636" y="142"/>
                  <a:pt x="636" y="318"/>
                </a:cubicBezTo>
                <a:cubicBezTo>
                  <a:pt x="636" y="494"/>
                  <a:pt x="494" y="636"/>
                  <a:pt x="318" y="636"/>
                </a:cubicBezTo>
                <a:cubicBezTo>
                  <a:pt x="142" y="636"/>
                  <a:pt x="0" y="494"/>
                  <a:pt x="1" y="317"/>
                </a:cubicBezTo>
              </a:path>
            </a:pathLst>
          </a:custGeom>
          <a:solidFill>
            <a:srgbClr val="FF00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6" name="path"/>
          <p:cNvSpPr/>
          <p:nvPr/>
        </p:nvSpPr>
        <p:spPr>
          <a:xfrm>
            <a:off x="11682984" y="890016"/>
            <a:ext cx="402335" cy="402335"/>
          </a:xfrm>
          <a:custGeom>
            <a:avLst/>
            <a:gdLst/>
            <a:ahLst/>
            <a:cxnLst/>
            <a:rect l="0" t="0" r="0" b="0"/>
            <a:pathLst>
              <a:path w="633" h="633">
                <a:moveTo>
                  <a:pt x="0" y="316"/>
                </a:moveTo>
                <a:lnTo>
                  <a:pt x="316" y="0"/>
                </a:lnTo>
                <a:lnTo>
                  <a:pt x="633" y="316"/>
                </a:lnTo>
                <a:lnTo>
                  <a:pt x="316" y="633"/>
                </a:lnTo>
                <a:lnTo>
                  <a:pt x="0" y="316"/>
                </a:lnTo>
              </a:path>
            </a:pathLst>
          </a:custGeom>
          <a:solidFill>
            <a:srgbClr val="00B0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28" name="picture 1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712660" y="450660"/>
            <a:ext cx="343649" cy="310704"/>
          </a:xfrm>
          <a:prstGeom prst="rect">
            <a:avLst/>
          </a:prstGeom>
        </p:spPr>
      </p:pic>
      <p:sp>
        <p:nvSpPr>
          <p:cNvPr id="130" name="textbox 130"/>
          <p:cNvSpPr/>
          <p:nvPr/>
        </p:nvSpPr>
        <p:spPr>
          <a:xfrm>
            <a:off x="11185976" y="6416256"/>
            <a:ext cx="89535" cy="1155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709"/>
              </a:lnSpc>
              <a:tabLst/>
            </a:pPr>
            <a:r>
              <a:rPr sz="400" kern="0" spc="3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*</a:t>
            </a:r>
            <a:endParaRPr lang="Arial" altLang="Arial" sz="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picture 1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535679" y="1650491"/>
            <a:ext cx="4876800" cy="3665220"/>
          </a:xfrm>
          <a:prstGeom prst="rect">
            <a:avLst/>
          </a:prstGeom>
        </p:spPr>
      </p:pic>
      <p:sp>
        <p:nvSpPr>
          <p:cNvPr id="134" name="textbox 134"/>
          <p:cNvSpPr/>
          <p:nvPr/>
        </p:nvSpPr>
        <p:spPr>
          <a:xfrm>
            <a:off x="1096574" y="5384936"/>
            <a:ext cx="9730740" cy="9080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425450" algn="l" rtl="0" eaLnBrk="0">
              <a:lnSpc>
                <a:spcPts val="2022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2，《挤牛奶》/吴长江/石版版画/中央美术学院/1982</a:t>
            </a:r>
            <a:endParaRPr lang="Microsoft YaHei" altLang="Microsoft YaHei" sz="1500" dirty="0"/>
          </a:p>
          <a:p>
            <a:pPr algn="l" rtl="0" eaLnBrk="0">
              <a:lnSpc>
                <a:spcPct val="128000"/>
              </a:lnSpc>
              <a:tabLst/>
            </a:pPr>
            <a:endParaRPr lang="Arial" altLang="Arial" sz="300" dirty="0"/>
          </a:p>
          <a:p>
            <a:pPr marL="12700" indent="414019" algn="l" rtl="0" eaLnBrk="0">
              <a:lnSpc>
                <a:spcPct val="124000"/>
              </a:lnSpc>
              <a:spcBef>
                <a:spcPts val="3"/>
              </a:spcBef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赏析：《挤牛奶》是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吴长江作品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，作者是中央美术学院教授，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艺术主张创作源于对现实生活的深刻感受，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创作题材为青藏高原地区的社会景象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。作品点线结合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、手法细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腻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、内涵丰富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136" name="textbox 136"/>
          <p:cNvSpPr/>
          <p:nvPr/>
        </p:nvSpPr>
        <p:spPr>
          <a:xfrm>
            <a:off x="4527803" y="1246632"/>
            <a:ext cx="3241675" cy="338454"/>
          </a:xfrm>
          <a:prstGeom prst="rect">
            <a:avLst/>
          </a:prstGeom>
          <a:solidFill>
            <a:srgbClr val="0000FF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37000"/>
              </a:lnSpc>
              <a:tabLst/>
            </a:pPr>
            <a:endParaRPr lang="Arial" altLang="Arial" sz="100" dirty="0"/>
          </a:p>
          <a:p>
            <a:pPr marL="209550" algn="l" rtl="0" eaLnBrk="0">
              <a:lnSpc>
                <a:spcPts val="2022"/>
              </a:lnSpc>
              <a:spcBef>
                <a:spcPts val="1"/>
              </a:spcBef>
              <a:tabLst/>
            </a:pPr>
            <a:r>
              <a:rPr sz="1500" b="1" kern="0" spc="-2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</a:t>
            </a:r>
            <a:r>
              <a:rPr sz="1500" b="1" kern="0" spc="-1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2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</a:t>
            </a:r>
            <a:r>
              <a:rPr sz="1500" b="1" kern="0" spc="-1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2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）“新型木刻运动</a:t>
            </a:r>
            <a:r>
              <a:rPr sz="1500" b="1" kern="0" spc="-1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2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”以后</a:t>
            </a:r>
            <a:r>
              <a:rPr sz="1500" b="1" kern="0" spc="-3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时期</a:t>
            </a:r>
            <a:endParaRPr lang="Microsoft YaHei" altLang="Microsoft YaHei" sz="1500" dirty="0"/>
          </a:p>
        </p:txBody>
      </p:sp>
      <p:sp>
        <p:nvSpPr>
          <p:cNvPr id="138" name="textbox 138"/>
          <p:cNvSpPr/>
          <p:nvPr/>
        </p:nvSpPr>
        <p:spPr>
          <a:xfrm>
            <a:off x="217422" y="413935"/>
            <a:ext cx="1850389" cy="2349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592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2000"/>
              </a:lnSpc>
              <a:tabLst/>
            </a:pPr>
            <a:r>
              <a:rPr sz="1500" b="1" kern="0" spc="6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1500" b="1" kern="0" spc="-14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6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、艺术家作品赏析</a:t>
            </a:r>
            <a:endParaRPr lang="Microsoft YaHei" altLang="Microsoft YaHei" sz="1500" dirty="0"/>
          </a:p>
        </p:txBody>
      </p:sp>
      <p:sp>
        <p:nvSpPr>
          <p:cNvPr id="140" name="path"/>
          <p:cNvSpPr/>
          <p:nvPr/>
        </p:nvSpPr>
        <p:spPr>
          <a:xfrm>
            <a:off x="1819655" y="0"/>
            <a:ext cx="460248" cy="368808"/>
          </a:xfrm>
          <a:custGeom>
            <a:avLst/>
            <a:gdLst/>
            <a:ahLst/>
            <a:cxnLst/>
            <a:rect l="0" t="0" r="0" b="0"/>
            <a:pathLst>
              <a:path w="724" h="580">
                <a:moveTo>
                  <a:pt x="0" y="580"/>
                </a:moveTo>
                <a:lnTo>
                  <a:pt x="180" y="0"/>
                </a:lnTo>
                <a:lnTo>
                  <a:pt x="724" y="0"/>
                </a:lnTo>
                <a:lnTo>
                  <a:pt x="542" y="580"/>
                </a:lnTo>
                <a:lnTo>
                  <a:pt x="0" y="580"/>
                </a:lnTo>
              </a:path>
            </a:pathLst>
          </a:custGeom>
          <a:solidFill>
            <a:srgbClr val="FFFF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42" name="path"/>
          <p:cNvSpPr/>
          <p:nvPr/>
        </p:nvSpPr>
        <p:spPr>
          <a:xfrm>
            <a:off x="11682335" y="1421219"/>
            <a:ext cx="404330" cy="404329"/>
          </a:xfrm>
          <a:custGeom>
            <a:avLst/>
            <a:gdLst/>
            <a:ahLst/>
            <a:cxnLst/>
            <a:rect l="0" t="0" r="0" b="0"/>
            <a:pathLst>
              <a:path w="636" h="636">
                <a:moveTo>
                  <a:pt x="1" y="317"/>
                </a:moveTo>
                <a:cubicBezTo>
                  <a:pt x="0" y="142"/>
                  <a:pt x="142" y="0"/>
                  <a:pt x="318" y="0"/>
                </a:cubicBezTo>
                <a:cubicBezTo>
                  <a:pt x="494" y="0"/>
                  <a:pt x="636" y="142"/>
                  <a:pt x="636" y="318"/>
                </a:cubicBezTo>
                <a:cubicBezTo>
                  <a:pt x="636" y="494"/>
                  <a:pt x="494" y="636"/>
                  <a:pt x="318" y="636"/>
                </a:cubicBezTo>
                <a:cubicBezTo>
                  <a:pt x="142" y="636"/>
                  <a:pt x="0" y="494"/>
                  <a:pt x="1" y="317"/>
                </a:cubicBezTo>
              </a:path>
            </a:pathLst>
          </a:custGeom>
          <a:solidFill>
            <a:srgbClr val="FF00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44" name="path"/>
          <p:cNvSpPr/>
          <p:nvPr/>
        </p:nvSpPr>
        <p:spPr>
          <a:xfrm>
            <a:off x="11682984" y="890016"/>
            <a:ext cx="402335" cy="402335"/>
          </a:xfrm>
          <a:custGeom>
            <a:avLst/>
            <a:gdLst/>
            <a:ahLst/>
            <a:cxnLst/>
            <a:rect l="0" t="0" r="0" b="0"/>
            <a:pathLst>
              <a:path w="633" h="633">
                <a:moveTo>
                  <a:pt x="0" y="316"/>
                </a:moveTo>
                <a:lnTo>
                  <a:pt x="316" y="0"/>
                </a:lnTo>
                <a:lnTo>
                  <a:pt x="633" y="316"/>
                </a:lnTo>
                <a:lnTo>
                  <a:pt x="316" y="633"/>
                </a:lnTo>
                <a:lnTo>
                  <a:pt x="0" y="316"/>
                </a:lnTo>
              </a:path>
            </a:pathLst>
          </a:custGeom>
          <a:solidFill>
            <a:srgbClr val="00B0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46" name="picture 1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712660" y="450660"/>
            <a:ext cx="343649" cy="310704"/>
          </a:xfrm>
          <a:prstGeom prst="rect">
            <a:avLst/>
          </a:prstGeom>
        </p:spPr>
      </p:pic>
      <p:sp>
        <p:nvSpPr>
          <p:cNvPr id="148" name="textbox 148"/>
          <p:cNvSpPr/>
          <p:nvPr/>
        </p:nvSpPr>
        <p:spPr>
          <a:xfrm>
            <a:off x="11185976" y="6416256"/>
            <a:ext cx="89535" cy="1155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709"/>
              </a:lnSpc>
              <a:tabLst/>
            </a:pPr>
            <a:r>
              <a:rPr sz="400" kern="0" spc="3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*</a:t>
            </a:r>
            <a:endParaRPr lang="Arial" altLang="Arial" sz="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picture 1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459479" y="1621535"/>
            <a:ext cx="5273039" cy="3907535"/>
          </a:xfrm>
          <a:prstGeom prst="rect">
            <a:avLst/>
          </a:prstGeom>
        </p:spPr>
      </p:pic>
      <p:sp>
        <p:nvSpPr>
          <p:cNvPr id="152" name="textbox 152"/>
          <p:cNvSpPr/>
          <p:nvPr/>
        </p:nvSpPr>
        <p:spPr>
          <a:xfrm>
            <a:off x="1096372" y="5552576"/>
            <a:ext cx="9770109" cy="9213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423544" algn="l" rtl="0" eaLnBrk="0">
              <a:lnSpc>
                <a:spcPts val="2022"/>
              </a:lnSpc>
              <a:tabLst/>
            </a:pP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3，《人在旅途中之三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》/姜陆/丝网版画/天津美术学院/2005/47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cm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×68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cm</a:t>
            </a:r>
            <a:endParaRPr lang="Microsoft YaHei" altLang="Microsoft YaHei" sz="1500" dirty="0"/>
          </a:p>
          <a:p>
            <a:pPr algn="l" rtl="0" eaLnBrk="0">
              <a:lnSpc>
                <a:spcPct val="103000"/>
              </a:lnSpc>
              <a:tabLst/>
            </a:pPr>
            <a:endParaRPr lang="Arial" altLang="Arial" sz="400" dirty="0"/>
          </a:p>
          <a:p>
            <a:pPr marL="12700" indent="414655" algn="l" rtl="0" eaLnBrk="0">
              <a:lnSpc>
                <a:spcPct val="126000"/>
              </a:lnSpc>
              <a:spcBef>
                <a:spcPts val="1"/>
              </a:spcBef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赏析：</a:t>
            </a:r>
            <a:r>
              <a:rPr sz="1500" kern="0" spc="-2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赏析：《人在旅途中之三》是姜陆作品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，作者原天津美术学院院长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教授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。此作品从视觉观感赏   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析介于具象和抽象之间，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具象以照相和手绘结合，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再现匆匆行旅；</a:t>
            </a:r>
            <a:r>
              <a:rPr sz="1500" kern="0" spc="-2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抽象以托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物言志隐喻人生体验，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年华感悟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154" name="textbox 154"/>
          <p:cNvSpPr/>
          <p:nvPr/>
        </p:nvSpPr>
        <p:spPr>
          <a:xfrm>
            <a:off x="4527803" y="1246632"/>
            <a:ext cx="3241675" cy="338454"/>
          </a:xfrm>
          <a:prstGeom prst="rect">
            <a:avLst/>
          </a:prstGeom>
          <a:solidFill>
            <a:srgbClr val="0000FF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37000"/>
              </a:lnSpc>
              <a:tabLst/>
            </a:pPr>
            <a:endParaRPr lang="Arial" altLang="Arial" sz="100" dirty="0"/>
          </a:p>
          <a:p>
            <a:pPr marL="209550" algn="l" rtl="0" eaLnBrk="0">
              <a:lnSpc>
                <a:spcPts val="2022"/>
              </a:lnSpc>
              <a:spcBef>
                <a:spcPts val="1"/>
              </a:spcBef>
              <a:tabLst/>
            </a:pPr>
            <a:r>
              <a:rPr sz="1500" b="1" kern="0" spc="-2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</a:t>
            </a:r>
            <a:r>
              <a:rPr sz="1500" b="1" kern="0" spc="-1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2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</a:t>
            </a:r>
            <a:r>
              <a:rPr sz="1500" b="1" kern="0" spc="-1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2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）“新型木刻运动</a:t>
            </a:r>
            <a:r>
              <a:rPr sz="1500" b="1" kern="0" spc="-1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2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”以后</a:t>
            </a:r>
            <a:r>
              <a:rPr sz="1500" b="1" kern="0" spc="-3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时期</a:t>
            </a:r>
            <a:endParaRPr lang="Microsoft YaHei" altLang="Microsoft YaHei" sz="1500" dirty="0"/>
          </a:p>
        </p:txBody>
      </p:sp>
      <p:sp>
        <p:nvSpPr>
          <p:cNvPr id="156" name="textbox 156"/>
          <p:cNvSpPr/>
          <p:nvPr/>
        </p:nvSpPr>
        <p:spPr>
          <a:xfrm>
            <a:off x="217422" y="413935"/>
            <a:ext cx="1850389" cy="2349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592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2000"/>
              </a:lnSpc>
              <a:tabLst/>
            </a:pPr>
            <a:r>
              <a:rPr sz="1500" b="1" kern="0" spc="6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1500" b="1" kern="0" spc="-14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6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、艺术家作品赏析</a:t>
            </a:r>
            <a:endParaRPr lang="Microsoft YaHei" altLang="Microsoft YaHei" sz="1500" dirty="0"/>
          </a:p>
        </p:txBody>
      </p:sp>
      <p:sp>
        <p:nvSpPr>
          <p:cNvPr id="158" name="path"/>
          <p:cNvSpPr/>
          <p:nvPr/>
        </p:nvSpPr>
        <p:spPr>
          <a:xfrm>
            <a:off x="1819655" y="0"/>
            <a:ext cx="460248" cy="368808"/>
          </a:xfrm>
          <a:custGeom>
            <a:avLst/>
            <a:gdLst/>
            <a:ahLst/>
            <a:cxnLst/>
            <a:rect l="0" t="0" r="0" b="0"/>
            <a:pathLst>
              <a:path w="724" h="580">
                <a:moveTo>
                  <a:pt x="0" y="580"/>
                </a:moveTo>
                <a:lnTo>
                  <a:pt x="180" y="0"/>
                </a:lnTo>
                <a:lnTo>
                  <a:pt x="724" y="0"/>
                </a:lnTo>
                <a:lnTo>
                  <a:pt x="542" y="580"/>
                </a:lnTo>
                <a:lnTo>
                  <a:pt x="0" y="580"/>
                </a:lnTo>
              </a:path>
            </a:pathLst>
          </a:custGeom>
          <a:solidFill>
            <a:srgbClr val="FFFF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60" name="path"/>
          <p:cNvSpPr/>
          <p:nvPr/>
        </p:nvSpPr>
        <p:spPr>
          <a:xfrm>
            <a:off x="11682335" y="1421219"/>
            <a:ext cx="404330" cy="404329"/>
          </a:xfrm>
          <a:custGeom>
            <a:avLst/>
            <a:gdLst/>
            <a:ahLst/>
            <a:cxnLst/>
            <a:rect l="0" t="0" r="0" b="0"/>
            <a:pathLst>
              <a:path w="636" h="636">
                <a:moveTo>
                  <a:pt x="1" y="317"/>
                </a:moveTo>
                <a:cubicBezTo>
                  <a:pt x="0" y="142"/>
                  <a:pt x="142" y="0"/>
                  <a:pt x="318" y="0"/>
                </a:cubicBezTo>
                <a:cubicBezTo>
                  <a:pt x="494" y="0"/>
                  <a:pt x="636" y="142"/>
                  <a:pt x="636" y="318"/>
                </a:cubicBezTo>
                <a:cubicBezTo>
                  <a:pt x="636" y="494"/>
                  <a:pt x="494" y="636"/>
                  <a:pt x="318" y="636"/>
                </a:cubicBezTo>
                <a:cubicBezTo>
                  <a:pt x="142" y="636"/>
                  <a:pt x="0" y="494"/>
                  <a:pt x="1" y="317"/>
                </a:cubicBezTo>
              </a:path>
            </a:pathLst>
          </a:custGeom>
          <a:solidFill>
            <a:srgbClr val="FF00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62" name="picture 1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712660" y="450660"/>
            <a:ext cx="343649" cy="310704"/>
          </a:xfrm>
          <a:prstGeom prst="rect">
            <a:avLst/>
          </a:prstGeom>
        </p:spPr>
      </p:pic>
      <p:sp>
        <p:nvSpPr>
          <p:cNvPr id="164" name="textbox 164"/>
          <p:cNvSpPr/>
          <p:nvPr/>
        </p:nvSpPr>
        <p:spPr>
          <a:xfrm>
            <a:off x="11185976" y="6416256"/>
            <a:ext cx="89535" cy="1155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709"/>
              </a:lnSpc>
              <a:tabLst/>
            </a:pPr>
            <a:r>
              <a:rPr sz="400" kern="0" spc="3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*</a:t>
            </a:r>
            <a:endParaRPr lang="Arial" altLang="Arial" sz="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picture 1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17219" y="1091183"/>
            <a:ext cx="3910583" cy="5254752"/>
          </a:xfrm>
          <a:prstGeom prst="rect">
            <a:avLst/>
          </a:prstGeom>
        </p:spPr>
      </p:pic>
      <p:sp>
        <p:nvSpPr>
          <p:cNvPr id="168" name="textbox 168"/>
          <p:cNvSpPr/>
          <p:nvPr/>
        </p:nvSpPr>
        <p:spPr>
          <a:xfrm>
            <a:off x="5384148" y="3327536"/>
            <a:ext cx="4008120" cy="24961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5540"/>
              </a:lnSpc>
              <a:tabLst/>
            </a:pPr>
            <a:endParaRPr lang="Arial" altLang="Arial" sz="100" dirty="0"/>
          </a:p>
          <a:p>
            <a:pPr marL="12700" indent="408305" algn="l" rtl="0" eaLnBrk="0">
              <a:lnSpc>
                <a:spcPct val="130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4，《日记1》/杨越/铜版/中国国家画院</a:t>
            </a:r>
            <a:r>
              <a:rPr sz="15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/2012/59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cm</a:t>
            </a:r>
            <a:r>
              <a:rPr sz="1500" kern="0" spc="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×79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cm</a:t>
            </a:r>
            <a:endParaRPr lang="Microsoft YaHei" altLang="Microsoft YaHei" sz="1500" dirty="0"/>
          </a:p>
          <a:p>
            <a:pPr marL="12700" indent="415290" algn="l" rtl="0" eaLnBrk="0">
              <a:lnSpc>
                <a:spcPct val="134000"/>
              </a:lnSpc>
              <a:spcBef>
                <a:spcPts val="287"/>
              </a:spcBef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赏析：《日记1》是杨越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作品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，作者现为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中国国家画院版画所所长</a:t>
            </a:r>
            <a:r>
              <a:rPr sz="1500" kern="0" spc="-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、研究员（国家一  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级美术师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</a:t>
            </a:r>
            <a:r>
              <a:rPr sz="1500" kern="0" spc="-2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此作品体现了中国艺术“记白  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当黑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”的造境哲学，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巧妙地运用点线面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的构  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成，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别出心裁地经营视觉符号位置，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表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达了 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自然与社会的共生思考</a:t>
            </a:r>
            <a:r>
              <a:rPr sz="1500" kern="0" spc="-1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170" name="textbox 170"/>
          <p:cNvSpPr/>
          <p:nvPr/>
        </p:nvSpPr>
        <p:spPr>
          <a:xfrm>
            <a:off x="5797295" y="1267967"/>
            <a:ext cx="3240404" cy="337184"/>
          </a:xfrm>
          <a:prstGeom prst="rect">
            <a:avLst/>
          </a:prstGeom>
          <a:solidFill>
            <a:srgbClr val="0000FF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30000"/>
              </a:lnSpc>
              <a:tabLst/>
            </a:pPr>
            <a:endParaRPr lang="Arial" altLang="Arial" sz="100" dirty="0"/>
          </a:p>
          <a:p>
            <a:pPr marL="209550" algn="l" rtl="0" eaLnBrk="0">
              <a:lnSpc>
                <a:spcPts val="2022"/>
              </a:lnSpc>
              <a:spcBef>
                <a:spcPts val="1"/>
              </a:spcBef>
              <a:tabLst/>
            </a:pPr>
            <a:r>
              <a:rPr sz="1500" b="1" kern="0" spc="-2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</a:t>
            </a:r>
            <a:r>
              <a:rPr sz="1500" b="1" kern="0" spc="-1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2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</a:t>
            </a:r>
            <a:r>
              <a:rPr sz="1500" b="1" kern="0" spc="-1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2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）“新型木刻运动</a:t>
            </a:r>
            <a:r>
              <a:rPr sz="1500" b="1" kern="0" spc="-1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2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”以后</a:t>
            </a:r>
            <a:r>
              <a:rPr sz="1500" b="1" kern="0" spc="-3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时期</a:t>
            </a:r>
            <a:endParaRPr lang="Microsoft YaHei" altLang="Microsoft YaHei" sz="1500" dirty="0"/>
          </a:p>
        </p:txBody>
      </p:sp>
      <p:sp>
        <p:nvSpPr>
          <p:cNvPr id="172" name="textbox 172"/>
          <p:cNvSpPr/>
          <p:nvPr/>
        </p:nvSpPr>
        <p:spPr>
          <a:xfrm>
            <a:off x="217422" y="413935"/>
            <a:ext cx="1850389" cy="2349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592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2000"/>
              </a:lnSpc>
              <a:tabLst/>
            </a:pPr>
            <a:r>
              <a:rPr sz="1500" b="1" kern="0" spc="6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1500" b="1" kern="0" spc="-14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6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、艺术家作品赏析</a:t>
            </a:r>
            <a:endParaRPr lang="Microsoft YaHei" altLang="Microsoft YaHei" sz="1500" dirty="0"/>
          </a:p>
        </p:txBody>
      </p:sp>
      <p:sp>
        <p:nvSpPr>
          <p:cNvPr id="174" name="path"/>
          <p:cNvSpPr/>
          <p:nvPr/>
        </p:nvSpPr>
        <p:spPr>
          <a:xfrm>
            <a:off x="1819655" y="0"/>
            <a:ext cx="460248" cy="368808"/>
          </a:xfrm>
          <a:custGeom>
            <a:avLst/>
            <a:gdLst/>
            <a:ahLst/>
            <a:cxnLst/>
            <a:rect l="0" t="0" r="0" b="0"/>
            <a:pathLst>
              <a:path w="724" h="580">
                <a:moveTo>
                  <a:pt x="0" y="580"/>
                </a:moveTo>
                <a:lnTo>
                  <a:pt x="180" y="0"/>
                </a:lnTo>
                <a:lnTo>
                  <a:pt x="724" y="0"/>
                </a:lnTo>
                <a:lnTo>
                  <a:pt x="542" y="580"/>
                </a:lnTo>
                <a:lnTo>
                  <a:pt x="0" y="580"/>
                </a:lnTo>
              </a:path>
            </a:pathLst>
          </a:custGeom>
          <a:solidFill>
            <a:srgbClr val="FFFF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76" name="textbox 176"/>
          <p:cNvSpPr/>
          <p:nvPr/>
        </p:nvSpPr>
        <p:spPr>
          <a:xfrm>
            <a:off x="11185976" y="6416256"/>
            <a:ext cx="89535" cy="1155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709"/>
              </a:lnSpc>
              <a:tabLst/>
            </a:pPr>
            <a:r>
              <a:rPr sz="400" kern="0" spc="3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*</a:t>
            </a:r>
            <a:endParaRPr lang="Arial" altLang="Arial" sz="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picture 1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75131" y="893064"/>
            <a:ext cx="4451603" cy="5818632"/>
          </a:xfrm>
          <a:prstGeom prst="rect">
            <a:avLst/>
          </a:prstGeom>
        </p:spPr>
      </p:pic>
      <p:sp>
        <p:nvSpPr>
          <p:cNvPr id="180" name="textbox 180"/>
          <p:cNvSpPr/>
          <p:nvPr/>
        </p:nvSpPr>
        <p:spPr>
          <a:xfrm>
            <a:off x="5679572" y="3327536"/>
            <a:ext cx="4039234" cy="251078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111"/>
              </a:lnSpc>
              <a:tabLst/>
            </a:pPr>
            <a:endParaRPr lang="Arial" altLang="Arial" sz="100" dirty="0"/>
          </a:p>
          <a:p>
            <a:pPr marL="13970" indent="410209" algn="l" rtl="0" eaLnBrk="0">
              <a:lnSpc>
                <a:spcPct val="130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5，《星夜歌唱者》/杨锋/综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合材料/西安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美术学院/2011/7</a:t>
            </a:r>
            <a:r>
              <a:rPr sz="1500" kern="0" spc="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cm</a:t>
            </a:r>
            <a:r>
              <a:rPr sz="1500" kern="0" spc="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*52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cm</a:t>
            </a:r>
            <a:endParaRPr lang="Microsoft YaHei" altLang="Microsoft YaHei" sz="1500" dirty="0"/>
          </a:p>
          <a:p>
            <a:pPr algn="l" rtl="0" eaLnBrk="0">
              <a:lnSpc>
                <a:spcPct val="198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5000"/>
              </a:lnSpc>
              <a:tabLst/>
            </a:pPr>
            <a:endParaRPr lang="Arial" altLang="Arial" sz="300" dirty="0"/>
          </a:p>
          <a:p>
            <a:pPr marL="12700" indent="414019" algn="l" rtl="0" eaLnBrk="0">
              <a:lnSpc>
                <a:spcPct val="134000"/>
              </a:lnSpc>
              <a:spcBef>
                <a:spcPts val="3"/>
              </a:spcBef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赏析：《星夜歌唱者》是杨锋作品</a:t>
            </a:r>
            <a:r>
              <a:rPr sz="1500" kern="0" spc="-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，作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者曾为西安美术学院版画系主任，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现为该院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教授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、博士研究生导师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。艺术主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张：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版画艺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术的表达超越画种的界限，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不是现实本身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而是对现实的关怀，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对生活的态度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182" name="textbox 182"/>
          <p:cNvSpPr/>
          <p:nvPr/>
        </p:nvSpPr>
        <p:spPr>
          <a:xfrm>
            <a:off x="6091428" y="1267967"/>
            <a:ext cx="3240404" cy="337184"/>
          </a:xfrm>
          <a:prstGeom prst="rect">
            <a:avLst/>
          </a:prstGeom>
          <a:solidFill>
            <a:srgbClr val="0000FF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30000"/>
              </a:lnSpc>
              <a:tabLst/>
            </a:pPr>
            <a:endParaRPr lang="Arial" altLang="Arial" sz="100" dirty="0"/>
          </a:p>
          <a:p>
            <a:pPr marL="208915" algn="l" rtl="0" eaLnBrk="0">
              <a:lnSpc>
                <a:spcPts val="2022"/>
              </a:lnSpc>
              <a:spcBef>
                <a:spcPts val="1"/>
              </a:spcBef>
              <a:tabLst/>
            </a:pPr>
            <a:r>
              <a:rPr sz="1500" b="1" kern="0" spc="-2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</a:t>
            </a:r>
            <a:r>
              <a:rPr sz="1500" b="1" kern="0" spc="-1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2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</a:t>
            </a:r>
            <a:r>
              <a:rPr sz="1500" b="1" kern="0" spc="-1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2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）“新型木刻运动</a:t>
            </a:r>
            <a:r>
              <a:rPr sz="1500" b="1" kern="0" spc="-1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2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”以后</a:t>
            </a:r>
            <a:r>
              <a:rPr sz="1500" b="1" kern="0" spc="-3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时期</a:t>
            </a:r>
            <a:endParaRPr lang="Microsoft YaHei" altLang="Microsoft YaHei" sz="1500" dirty="0"/>
          </a:p>
        </p:txBody>
      </p:sp>
      <p:sp>
        <p:nvSpPr>
          <p:cNvPr id="184" name="textbox 184"/>
          <p:cNvSpPr/>
          <p:nvPr/>
        </p:nvSpPr>
        <p:spPr>
          <a:xfrm>
            <a:off x="217422" y="413935"/>
            <a:ext cx="1850389" cy="2349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592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2000"/>
              </a:lnSpc>
              <a:tabLst/>
            </a:pPr>
            <a:r>
              <a:rPr sz="1500" b="1" kern="0" spc="6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1500" b="1" kern="0" spc="-14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6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、艺术家作品赏析</a:t>
            </a:r>
            <a:endParaRPr lang="Microsoft YaHei" altLang="Microsoft YaHei" sz="1500" dirty="0"/>
          </a:p>
        </p:txBody>
      </p:sp>
      <p:sp>
        <p:nvSpPr>
          <p:cNvPr id="186" name="path"/>
          <p:cNvSpPr/>
          <p:nvPr/>
        </p:nvSpPr>
        <p:spPr>
          <a:xfrm>
            <a:off x="1819655" y="0"/>
            <a:ext cx="460248" cy="368808"/>
          </a:xfrm>
          <a:custGeom>
            <a:avLst/>
            <a:gdLst/>
            <a:ahLst/>
            <a:cxnLst/>
            <a:rect l="0" t="0" r="0" b="0"/>
            <a:pathLst>
              <a:path w="724" h="580">
                <a:moveTo>
                  <a:pt x="0" y="580"/>
                </a:moveTo>
                <a:lnTo>
                  <a:pt x="180" y="0"/>
                </a:lnTo>
                <a:lnTo>
                  <a:pt x="724" y="0"/>
                </a:lnTo>
                <a:lnTo>
                  <a:pt x="542" y="580"/>
                </a:lnTo>
                <a:lnTo>
                  <a:pt x="0" y="580"/>
                </a:lnTo>
              </a:path>
            </a:pathLst>
          </a:custGeom>
          <a:solidFill>
            <a:srgbClr val="FFFF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88" name="textbox 188"/>
          <p:cNvSpPr/>
          <p:nvPr/>
        </p:nvSpPr>
        <p:spPr>
          <a:xfrm>
            <a:off x="11185976" y="6416256"/>
            <a:ext cx="89535" cy="1155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709"/>
              </a:lnSpc>
              <a:tabLst/>
            </a:pPr>
            <a:r>
              <a:rPr sz="400" kern="0" spc="3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*</a:t>
            </a:r>
            <a:endParaRPr lang="Arial" altLang="Arial" sz="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picture 1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909572" y="803147"/>
            <a:ext cx="7498080" cy="4047744"/>
          </a:xfrm>
          <a:prstGeom prst="rect">
            <a:avLst/>
          </a:prstGeom>
        </p:spPr>
      </p:pic>
      <p:sp>
        <p:nvSpPr>
          <p:cNvPr id="192" name="textbox 192"/>
          <p:cNvSpPr/>
          <p:nvPr/>
        </p:nvSpPr>
        <p:spPr>
          <a:xfrm>
            <a:off x="1126419" y="5005840"/>
            <a:ext cx="9569450" cy="155828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493394" algn="l" rtl="0" eaLnBrk="0">
              <a:lnSpc>
                <a:spcPts val="2022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《孙子著兵法》/姜陆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、熊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永平/木刻/国家重大历史题材作品/2017/253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cm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×460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cm</a:t>
            </a:r>
            <a:endParaRPr lang="Microsoft YaHei" altLang="Microsoft YaHei" sz="1500" dirty="0"/>
          </a:p>
          <a:p>
            <a:pPr algn="l" rtl="0" eaLnBrk="0">
              <a:lnSpc>
                <a:spcPct val="104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5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8000"/>
              </a:lnSpc>
              <a:tabLst/>
            </a:pPr>
            <a:endParaRPr lang="Arial" altLang="Arial" sz="300" dirty="0"/>
          </a:p>
          <a:p>
            <a:pPr marL="12700" indent="414019" algn="l" rtl="0" eaLnBrk="0">
              <a:lnSpc>
                <a:spcPct val="131000"/>
              </a:lnSpc>
              <a:spcBef>
                <a:spcPts val="1"/>
              </a:spcBef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赏析：《孙子著兵法》是姜陆教授和学生的作品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。该作品是中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华文明历史主题性题材美术创作的代表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版画艺术与生俱来就有历史责任感和文化使命感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。几代版画家自觉地将创作热情投入到时代主题，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将集体及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个人思想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、艺术凝炼成艺术语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言，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表现讴歌中华文明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194" name="textbox 194"/>
          <p:cNvSpPr/>
          <p:nvPr/>
        </p:nvSpPr>
        <p:spPr>
          <a:xfrm>
            <a:off x="219245" y="416164"/>
            <a:ext cx="2663825" cy="23367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730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1000"/>
              </a:lnSpc>
              <a:tabLst/>
            </a:pPr>
            <a:r>
              <a:rPr sz="1500" kern="0" spc="7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</a:t>
            </a:r>
            <a:r>
              <a:rPr sz="1500" kern="0" spc="-11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、重大题材及展览作品赏析</a:t>
            </a:r>
            <a:endParaRPr lang="Microsoft YaHei" altLang="Microsoft YaHei" sz="1500" dirty="0"/>
          </a:p>
        </p:txBody>
      </p:sp>
      <p:sp>
        <p:nvSpPr>
          <p:cNvPr id="196" name="path"/>
          <p:cNvSpPr/>
          <p:nvPr/>
        </p:nvSpPr>
        <p:spPr>
          <a:xfrm>
            <a:off x="1819655" y="0"/>
            <a:ext cx="460248" cy="368808"/>
          </a:xfrm>
          <a:custGeom>
            <a:avLst/>
            <a:gdLst/>
            <a:ahLst/>
            <a:cxnLst/>
            <a:rect l="0" t="0" r="0" b="0"/>
            <a:pathLst>
              <a:path w="724" h="580">
                <a:moveTo>
                  <a:pt x="0" y="580"/>
                </a:moveTo>
                <a:lnTo>
                  <a:pt x="180" y="0"/>
                </a:lnTo>
                <a:lnTo>
                  <a:pt x="724" y="0"/>
                </a:lnTo>
                <a:lnTo>
                  <a:pt x="542" y="580"/>
                </a:lnTo>
                <a:lnTo>
                  <a:pt x="0" y="580"/>
                </a:lnTo>
              </a:path>
            </a:pathLst>
          </a:custGeom>
          <a:solidFill>
            <a:srgbClr val="FFFF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98" name="path"/>
          <p:cNvSpPr/>
          <p:nvPr/>
        </p:nvSpPr>
        <p:spPr>
          <a:xfrm>
            <a:off x="11682335" y="1421219"/>
            <a:ext cx="404330" cy="404329"/>
          </a:xfrm>
          <a:custGeom>
            <a:avLst/>
            <a:gdLst/>
            <a:ahLst/>
            <a:cxnLst/>
            <a:rect l="0" t="0" r="0" b="0"/>
            <a:pathLst>
              <a:path w="636" h="636">
                <a:moveTo>
                  <a:pt x="1" y="317"/>
                </a:moveTo>
                <a:cubicBezTo>
                  <a:pt x="0" y="142"/>
                  <a:pt x="142" y="0"/>
                  <a:pt x="318" y="0"/>
                </a:cubicBezTo>
                <a:cubicBezTo>
                  <a:pt x="494" y="0"/>
                  <a:pt x="636" y="142"/>
                  <a:pt x="636" y="318"/>
                </a:cubicBezTo>
                <a:cubicBezTo>
                  <a:pt x="636" y="494"/>
                  <a:pt x="494" y="636"/>
                  <a:pt x="318" y="636"/>
                </a:cubicBezTo>
                <a:cubicBezTo>
                  <a:pt x="142" y="636"/>
                  <a:pt x="0" y="494"/>
                  <a:pt x="1" y="317"/>
                </a:cubicBezTo>
              </a:path>
            </a:pathLst>
          </a:custGeom>
          <a:solidFill>
            <a:srgbClr val="FF00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00" name="path"/>
          <p:cNvSpPr/>
          <p:nvPr/>
        </p:nvSpPr>
        <p:spPr>
          <a:xfrm>
            <a:off x="11682984" y="890016"/>
            <a:ext cx="402335" cy="402335"/>
          </a:xfrm>
          <a:custGeom>
            <a:avLst/>
            <a:gdLst/>
            <a:ahLst/>
            <a:cxnLst/>
            <a:rect l="0" t="0" r="0" b="0"/>
            <a:pathLst>
              <a:path w="633" h="633">
                <a:moveTo>
                  <a:pt x="0" y="316"/>
                </a:moveTo>
                <a:lnTo>
                  <a:pt x="316" y="0"/>
                </a:lnTo>
                <a:lnTo>
                  <a:pt x="633" y="316"/>
                </a:lnTo>
                <a:lnTo>
                  <a:pt x="316" y="633"/>
                </a:lnTo>
                <a:lnTo>
                  <a:pt x="0" y="316"/>
                </a:lnTo>
              </a:path>
            </a:pathLst>
          </a:custGeom>
          <a:solidFill>
            <a:srgbClr val="00B0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02" name="picture 2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712660" y="450660"/>
            <a:ext cx="343649" cy="310704"/>
          </a:xfrm>
          <a:prstGeom prst="rect">
            <a:avLst/>
          </a:prstGeom>
        </p:spPr>
      </p:pic>
      <p:sp>
        <p:nvSpPr>
          <p:cNvPr id="204" name="textbox 204"/>
          <p:cNvSpPr/>
          <p:nvPr/>
        </p:nvSpPr>
        <p:spPr>
          <a:xfrm>
            <a:off x="11185976" y="6416256"/>
            <a:ext cx="89535" cy="1155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709"/>
              </a:lnSpc>
              <a:tabLst/>
            </a:pPr>
            <a:r>
              <a:rPr sz="400" kern="0" spc="3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*</a:t>
            </a:r>
            <a:endParaRPr lang="Arial" altLang="Arial" sz="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box 206"/>
          <p:cNvSpPr/>
          <p:nvPr/>
        </p:nvSpPr>
        <p:spPr>
          <a:xfrm>
            <a:off x="3216583" y="2920609"/>
            <a:ext cx="5777229" cy="25463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4063"/>
              </a:lnSpc>
              <a:tabLst/>
            </a:pPr>
            <a:r>
              <a:rPr sz="3200" kern="0" spc="-4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Section</a:t>
            </a:r>
            <a:r>
              <a:rPr sz="3200" kern="0" spc="37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kern="0" spc="-4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I</a:t>
            </a:r>
            <a:r>
              <a:rPr sz="3200" kern="0" spc="18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3200" kern="0" spc="-4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I</a:t>
            </a:r>
            <a:r>
              <a:rPr sz="3200" kern="0" spc="-5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nternational</a:t>
            </a:r>
            <a:r>
              <a:rPr sz="3200" kern="0" spc="-5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kern="0" spc="-5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works</a:t>
            </a:r>
            <a:endParaRPr lang="Microsoft YaHei" altLang="Microsoft YaHei" sz="3200" dirty="0"/>
          </a:p>
          <a:p>
            <a:pPr marL="1405255" algn="l" rtl="0" eaLnBrk="0">
              <a:lnSpc>
                <a:spcPts val="4895"/>
              </a:lnSpc>
              <a:tabLst/>
            </a:pPr>
            <a:r>
              <a:rPr sz="3200" kern="0" spc="-7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第二节</a:t>
            </a:r>
            <a:r>
              <a:rPr sz="3200" kern="0" spc="47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kern="0" spc="-7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国际作品</a:t>
            </a:r>
            <a:endParaRPr lang="Microsoft YaHei" altLang="Microsoft YaHei" sz="3200" dirty="0"/>
          </a:p>
          <a:p>
            <a:pPr marL="1017905" algn="l" rtl="0" eaLnBrk="0">
              <a:lnSpc>
                <a:spcPts val="1677"/>
              </a:lnSpc>
              <a:spcBef>
                <a:spcPts val="1476"/>
              </a:spcBef>
              <a:tabLst/>
            </a:pPr>
            <a:r>
              <a:rPr sz="12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Usually on the media (woodenblock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,</a:t>
            </a:r>
            <a:r>
              <a:rPr sz="1200" b="1" kern="0" spc="8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copperplate,stone</a:t>
            </a:r>
            <a:endParaRPr lang="Arial" altLang="Arial" sz="1200" dirty="0"/>
          </a:p>
          <a:p>
            <a:pPr marL="1094105" algn="l" rtl="0" eaLnBrk="0">
              <a:lnSpc>
                <a:spcPts val="1677"/>
              </a:lnSpc>
              <a:tabLst/>
            </a:pP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plate, screen</a:t>
            </a:r>
            <a:r>
              <a:rPr sz="1200" b="1" kern="0" spc="11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plate, etc.), the</a:t>
            </a:r>
            <a:r>
              <a:rPr sz="1200" b="1" kern="0" spc="11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use of specific techni</a:t>
            </a:r>
            <a:r>
              <a:rPr sz="1200" b="1" kern="0" spc="3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cal</a:t>
            </a:r>
            <a:endParaRPr lang="Arial" altLang="Arial" sz="1200" dirty="0"/>
          </a:p>
          <a:p>
            <a:pPr marL="1356360" algn="l" rtl="0" eaLnBrk="0">
              <a:lnSpc>
                <a:spcPct val="87000"/>
              </a:lnSpc>
              <a:spcBef>
                <a:spcPts val="126"/>
              </a:spcBef>
              <a:tabLst/>
            </a:pPr>
            <a:r>
              <a:rPr sz="12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means such as drawing, engravi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ng, corrosion,</a:t>
            </a:r>
            <a:endParaRPr lang="Arial" altLang="Arial" sz="1200" dirty="0"/>
          </a:p>
          <a:p>
            <a:pPr marL="1544955" algn="l" rtl="0" eaLnBrk="0">
              <a:lnSpc>
                <a:spcPct val="88000"/>
              </a:lnSpc>
              <a:spcBef>
                <a:spcPts val="293"/>
              </a:spcBef>
              <a:tabLst/>
            </a:pP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paste and other processing,</a:t>
            </a:r>
            <a:r>
              <a:rPr sz="1200" b="1" kern="0" spc="1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after</a:t>
            </a:r>
            <a:r>
              <a:rPr sz="1200" b="1" kern="0" spc="9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printing</a:t>
            </a:r>
            <a:endParaRPr lang="Arial" altLang="Arial" sz="1200" dirty="0"/>
          </a:p>
          <a:p>
            <a:pPr marL="1692275" algn="l" rtl="0" eaLnBrk="0">
              <a:lnSpc>
                <a:spcPct val="88000"/>
              </a:lnSpc>
              <a:spcBef>
                <a:spcPts val="292"/>
              </a:spcBef>
              <a:tabLst/>
            </a:pP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to</a:t>
            </a:r>
            <a:r>
              <a:rPr sz="1200" b="1" kern="0" spc="18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produce more than one</a:t>
            </a:r>
            <a:r>
              <a:rPr sz="1200" b="1" kern="0" spc="11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piece</a:t>
            </a:r>
            <a:r>
              <a:rPr sz="1200" b="1" kern="0" spc="8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of the</a:t>
            </a:r>
            <a:endParaRPr lang="Arial" altLang="Arial" sz="1200" dirty="0"/>
          </a:p>
          <a:p>
            <a:pPr marL="1978660" algn="l" rtl="0" eaLnBrk="0">
              <a:lnSpc>
                <a:spcPct val="87000"/>
              </a:lnSpc>
              <a:spcBef>
                <a:spcPts val="308"/>
              </a:spcBef>
              <a:tabLst/>
            </a:pPr>
            <a:r>
              <a:rPr sz="12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same work</a:t>
            </a:r>
            <a:r>
              <a:rPr sz="1200" b="1" kern="0" spc="12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is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called </a:t>
            </a:r>
            <a:r>
              <a:rPr sz="1200" b="1" kern="0" spc="4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engraving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endParaRPr lang="Arial" altLang="Arial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2"/>
          <p:cNvSpPr/>
          <p:nvPr/>
        </p:nvSpPr>
        <p:spPr>
          <a:xfrm>
            <a:off x="935753" y="547233"/>
            <a:ext cx="10191750" cy="53632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940435" algn="l" rtl="0" eaLnBrk="0">
              <a:lnSpc>
                <a:spcPts val="5585"/>
              </a:lnSpc>
              <a:tabLst/>
            </a:pPr>
            <a:r>
              <a:rPr sz="4400" b="1" kern="0" spc="-110" dirty="0">
                <a:ln w="15999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《版画基础》学习课件</a:t>
            </a:r>
            <a:r>
              <a:rPr sz="4400" b="1" kern="0" spc="-120" dirty="0">
                <a:ln w="15999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PPT阅读说明</a:t>
            </a:r>
            <a:endParaRPr lang="Microsoft YaHei" altLang="Microsoft YaHei" sz="4400" dirty="0"/>
          </a:p>
          <a:p>
            <a:pPr algn="l" rtl="0" eaLnBrk="0">
              <a:lnSpc>
                <a:spcPct val="108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8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8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9000"/>
              </a:lnSpc>
              <a:tabLst/>
            </a:pPr>
            <a:endParaRPr lang="Arial" altLang="Arial" sz="1000" dirty="0"/>
          </a:p>
          <a:p>
            <a:pPr marL="12700" algn="l" rtl="0" eaLnBrk="0">
              <a:lnSpc>
                <a:spcPct val="96000"/>
              </a:lnSpc>
              <a:spcBef>
                <a:spcPts val="819"/>
              </a:spcBef>
              <a:tabLst/>
            </a:pPr>
            <a:r>
              <a:rPr sz="2700" kern="0" spc="4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• </a:t>
            </a:r>
            <a:r>
              <a:rPr sz="27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一，</a:t>
            </a:r>
            <a:r>
              <a:rPr sz="2700" kern="0" spc="-6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标“     ”是课程思政重点内容</a:t>
            </a:r>
            <a:endParaRPr lang="Microsoft YaHei" altLang="Microsoft YaHei" sz="2700" dirty="0"/>
          </a:p>
          <a:p>
            <a:pPr marL="12700" algn="l" rtl="0" eaLnBrk="0">
              <a:lnSpc>
                <a:spcPct val="76000"/>
              </a:lnSpc>
              <a:spcBef>
                <a:spcPts val="2607"/>
              </a:spcBef>
              <a:tabLst/>
            </a:pPr>
            <a:r>
              <a:rPr sz="2700" kern="0" spc="6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•</a:t>
            </a:r>
            <a:r>
              <a:rPr sz="2700" kern="0" spc="20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27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二，</a:t>
            </a:r>
            <a:r>
              <a:rPr sz="2700" kern="0" spc="-6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标“</a:t>
            </a:r>
            <a:r>
              <a:rPr sz="2700" kern="0" spc="-5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5200" kern="0" spc="60" dirty="0">
                <a:solidFill>
                  <a:srgbClr val="00B05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◆</a:t>
            </a:r>
            <a:r>
              <a:rPr sz="5200" kern="0" spc="-880" dirty="0">
                <a:solidFill>
                  <a:srgbClr val="00B05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”是中华优秀传统</a:t>
            </a:r>
            <a:r>
              <a:rPr sz="27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文化课程重点内容</a:t>
            </a:r>
            <a:endParaRPr lang="Microsoft YaHei" altLang="Microsoft YaHei" sz="2700" dirty="0"/>
          </a:p>
          <a:p>
            <a:pPr marL="12700" algn="l" rtl="0" eaLnBrk="0">
              <a:lnSpc>
                <a:spcPct val="72000"/>
              </a:lnSpc>
              <a:spcBef>
                <a:spcPts val="948"/>
              </a:spcBef>
              <a:tabLst/>
            </a:pPr>
            <a:r>
              <a:rPr sz="2700" kern="0" spc="4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•</a:t>
            </a:r>
            <a:r>
              <a:rPr sz="2700" kern="0" spc="22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27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三，</a:t>
            </a:r>
            <a:r>
              <a:rPr sz="2700" kern="0" spc="-6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标“</a:t>
            </a:r>
            <a:r>
              <a:rPr sz="4700" kern="0" spc="4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●</a:t>
            </a:r>
            <a:r>
              <a:rPr sz="4700" kern="0" spc="-47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”是课程专业重点内容</a:t>
            </a:r>
            <a:endParaRPr lang="Microsoft YaHei" altLang="Microsoft YaHei" sz="2700" dirty="0"/>
          </a:p>
          <a:p>
            <a:pPr marL="12700" algn="l" rtl="0" eaLnBrk="0">
              <a:lnSpc>
                <a:spcPct val="95000"/>
              </a:lnSpc>
              <a:spcBef>
                <a:spcPts val="1665"/>
              </a:spcBef>
              <a:tabLst/>
            </a:pPr>
            <a:r>
              <a:rPr sz="2700" kern="0" spc="9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•</a:t>
            </a:r>
            <a:r>
              <a:rPr sz="2700" kern="0" spc="45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27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四，</a:t>
            </a:r>
            <a:r>
              <a:rPr sz="2700" kern="0" spc="-6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请将</a:t>
            </a:r>
            <a:r>
              <a:rPr sz="27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PPT</a:t>
            </a:r>
            <a:r>
              <a:rPr sz="27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阅读器调至宽屏16:9浏览观感最佳</a:t>
            </a:r>
            <a:endParaRPr lang="Microsoft YaHei" altLang="Microsoft YaHei" sz="2700" dirty="0"/>
          </a:p>
          <a:p>
            <a:pPr algn="l" rtl="0" eaLnBrk="0">
              <a:lnSpc>
                <a:spcPct val="14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13000"/>
              </a:lnSpc>
              <a:tabLst/>
            </a:pPr>
            <a:endParaRPr lang="Arial" altLang="Arial" sz="600" dirty="0"/>
          </a:p>
          <a:p>
            <a:pPr marL="241300" indent="-228600" algn="l" rtl="0" eaLnBrk="0">
              <a:lnSpc>
                <a:spcPct val="118000"/>
              </a:lnSpc>
              <a:spcBef>
                <a:spcPts val="5"/>
              </a:spcBef>
              <a:tabLst/>
            </a:pPr>
            <a:r>
              <a:rPr sz="2700" kern="0" spc="6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•</a:t>
            </a:r>
            <a:r>
              <a:rPr sz="2700" kern="0" spc="20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27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五，</a:t>
            </a:r>
            <a:r>
              <a:rPr sz="2700" kern="0" spc="-6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请在电脑中安装“微软雅</a:t>
            </a:r>
            <a:r>
              <a:rPr sz="27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黑</a:t>
            </a:r>
            <a:r>
              <a:rPr sz="27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”字体，</a:t>
            </a:r>
            <a:r>
              <a:rPr sz="2700" kern="0" spc="-5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否则可能部分内容无法</a:t>
            </a:r>
            <a:r>
              <a:rPr sz="27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显示</a:t>
            </a:r>
            <a:endParaRPr lang="Microsoft YaHei" altLang="Microsoft YaHei" sz="2700" dirty="0"/>
          </a:p>
        </p:txBody>
      </p:sp>
      <p:sp>
        <p:nvSpPr>
          <p:cNvPr id="14" name="path"/>
          <p:cNvSpPr/>
          <p:nvPr/>
        </p:nvSpPr>
        <p:spPr>
          <a:xfrm>
            <a:off x="2633634" y="2156509"/>
            <a:ext cx="353856" cy="315546"/>
          </a:xfrm>
          <a:custGeom>
            <a:avLst/>
            <a:gdLst/>
            <a:ahLst/>
            <a:cxnLst/>
            <a:rect l="0" t="0" r="0" b="0"/>
            <a:pathLst>
              <a:path w="557" h="496">
                <a:moveTo>
                  <a:pt x="277" y="129"/>
                </a:moveTo>
                <a:cubicBezTo>
                  <a:pt x="389" y="-157"/>
                  <a:pt x="820" y="128"/>
                  <a:pt x="278" y="496"/>
                </a:cubicBezTo>
                <a:cubicBezTo>
                  <a:pt x="-263" y="128"/>
                  <a:pt x="168" y="-157"/>
                  <a:pt x="277" y="129"/>
                </a:cubicBezTo>
              </a:path>
            </a:pathLst>
          </a:custGeom>
          <a:solidFill>
            <a:srgbClr val="FF00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extbox 208"/>
          <p:cNvSpPr/>
          <p:nvPr/>
        </p:nvSpPr>
        <p:spPr>
          <a:xfrm>
            <a:off x="3728371" y="1730319"/>
            <a:ext cx="5048250" cy="205676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4485"/>
              </a:lnSpc>
              <a:tabLst/>
            </a:pPr>
            <a:endParaRPr lang="Arial" altLang="Arial" sz="100" dirty="0"/>
          </a:p>
          <a:p>
            <a:pPr marL="15875" algn="l" rtl="0" eaLnBrk="0">
              <a:lnSpc>
                <a:spcPct val="87000"/>
              </a:lnSpc>
              <a:tabLst/>
            </a:pPr>
            <a:r>
              <a:rPr sz="4400" kern="0" spc="-10" dirty="0">
                <a:ln w="15999" cap="flat" cmpd="sng">
                  <a:solidFill>
                    <a:srgbClr val="969696">
                      <a:alpha val="100000"/>
                    </a:srgbClr>
                  </a:solidFill>
                  <a:prstDash val="solid"/>
                  <a:bevel/>
                </a:ln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本节内容:</a:t>
            </a:r>
            <a:endParaRPr lang="Microsoft YaHei" altLang="Microsoft YaHei" sz="4400" dirty="0"/>
          </a:p>
          <a:p>
            <a:pPr algn="l" rtl="0" eaLnBrk="0">
              <a:lnSpc>
                <a:spcPct val="123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4000"/>
              </a:lnSpc>
              <a:tabLst/>
            </a:pPr>
            <a:endParaRPr lang="Arial" altLang="Arial" sz="1000" dirty="0"/>
          </a:p>
          <a:p>
            <a:pPr marL="18415" algn="l" rtl="0" eaLnBrk="0">
              <a:lnSpc>
                <a:spcPct val="89000"/>
              </a:lnSpc>
              <a:spcBef>
                <a:spcPts val="1060"/>
              </a:spcBef>
              <a:tabLst/>
            </a:pPr>
            <a:r>
              <a:rPr sz="3500" kern="0" spc="2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3500" kern="0" spc="-28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500" kern="0" spc="2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、欧洲艺术家作品赏析</a:t>
            </a:r>
            <a:endParaRPr lang="Microsoft YaHei" altLang="Microsoft YaHei" sz="3500" dirty="0"/>
          </a:p>
          <a:p>
            <a:pPr algn="l" rtl="0" eaLnBrk="0">
              <a:lnSpc>
                <a:spcPct val="100000"/>
              </a:lnSpc>
              <a:tabLst/>
            </a:pPr>
            <a:endParaRPr lang="Arial" altLang="Arial" sz="1300" dirty="0"/>
          </a:p>
          <a:p>
            <a:pPr algn="l" rtl="0" eaLnBrk="0">
              <a:lnSpc>
                <a:spcPct val="10385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7000"/>
              </a:lnSpc>
              <a:tabLst/>
            </a:pPr>
            <a:r>
              <a:rPr sz="2000" kern="0" spc="-40" dirty="0">
                <a:ln w="7282" cap="flat" cmpd="sng">
                  <a:solidFill>
                    <a:srgbClr val="7F7F7F">
                      <a:alpha val="100000"/>
                    </a:srgbClr>
                  </a:solidFill>
                  <a:prstDash val="solid"/>
                  <a:bevel/>
                </a:ln>
                <a:solidFill>
                  <a:srgbClr val="7F7F7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</a:t>
            </a:r>
            <a:r>
              <a:rPr sz="2000" kern="0" spc="-210" dirty="0">
                <a:solidFill>
                  <a:srgbClr val="7F7F7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40" dirty="0">
                <a:ln w="7282" cap="flat" cmpd="sng">
                  <a:solidFill>
                    <a:srgbClr val="7F7F7F">
                      <a:alpha val="100000"/>
                    </a:srgbClr>
                  </a:solidFill>
                  <a:prstDash val="solid"/>
                  <a:bevel/>
                </a:ln>
                <a:solidFill>
                  <a:srgbClr val="7F7F7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、日本艺术家作品赏</a:t>
            </a:r>
            <a:r>
              <a:rPr sz="2000" kern="0" spc="-50" dirty="0">
                <a:ln w="7282" cap="flat" cmpd="sng">
                  <a:solidFill>
                    <a:srgbClr val="7F7F7F">
                      <a:alpha val="100000"/>
                    </a:srgbClr>
                  </a:solidFill>
                  <a:prstDash val="solid"/>
                  <a:bevel/>
                </a:ln>
                <a:solidFill>
                  <a:srgbClr val="7F7F7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析</a:t>
            </a:r>
            <a:endParaRPr lang="Microsoft YaHei" altLang="Microsoft YaHei" sz="20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picture 2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93191" y="963168"/>
            <a:ext cx="5273040" cy="5510783"/>
          </a:xfrm>
          <a:prstGeom prst="rect">
            <a:avLst/>
          </a:prstGeom>
        </p:spPr>
      </p:pic>
      <p:sp>
        <p:nvSpPr>
          <p:cNvPr id="212" name="textbox 212"/>
          <p:cNvSpPr/>
          <p:nvPr/>
        </p:nvSpPr>
        <p:spPr>
          <a:xfrm>
            <a:off x="6172589" y="2828426"/>
            <a:ext cx="4071620" cy="313182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993"/>
              </a:lnSpc>
              <a:tabLst/>
            </a:pPr>
            <a:endParaRPr lang="Arial" altLang="Arial" sz="100" dirty="0"/>
          </a:p>
          <a:p>
            <a:pPr marL="12700" indent="421640" algn="l" rtl="0" eaLnBrk="0">
              <a:lnSpc>
                <a:spcPct val="130000"/>
              </a:lnSpc>
              <a:tabLst/>
            </a:pP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1，《男人头像》/伦勃朗</a:t>
            </a:r>
            <a:r>
              <a:rPr sz="1500" kern="0" spc="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·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哈尔曼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</a:t>
            </a:r>
            <a:r>
              <a:rPr sz="1500" kern="0" spc="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松</a:t>
            </a:r>
            <a:r>
              <a:rPr sz="1500" kern="0" spc="2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·凡</a:t>
            </a:r>
            <a:r>
              <a:rPr sz="1500" kern="0" spc="2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·莱因/荷兰/铜版纸本</a:t>
            </a:r>
            <a:endParaRPr lang="Microsoft YaHei" altLang="Microsoft YaHei" sz="1500" dirty="0"/>
          </a:p>
          <a:p>
            <a:pPr marL="12700" algn="l" rtl="0" eaLnBrk="0">
              <a:lnSpc>
                <a:spcPts val="2022"/>
              </a:lnSpc>
              <a:spcBef>
                <a:spcPts val="316"/>
              </a:spcBef>
              <a:tabLst/>
            </a:pPr>
            <a:r>
              <a:rPr sz="1500" kern="0" spc="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/1658/14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cm</a:t>
            </a:r>
            <a:r>
              <a:rPr sz="1500" kern="0" spc="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×13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cm</a:t>
            </a:r>
            <a:endParaRPr lang="Microsoft YaHei" altLang="Microsoft YaHei" sz="1500" dirty="0"/>
          </a:p>
          <a:p>
            <a:pPr algn="l" rtl="0" eaLnBrk="0">
              <a:lnSpc>
                <a:spcPct val="104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5000"/>
              </a:lnSpc>
              <a:tabLst/>
            </a:pPr>
            <a:endParaRPr lang="Arial" altLang="Arial" sz="1000" dirty="0"/>
          </a:p>
          <a:p>
            <a:pPr marL="13970" indent="413384" algn="l" rtl="0" eaLnBrk="0">
              <a:lnSpc>
                <a:spcPct val="133000"/>
              </a:lnSpc>
              <a:spcBef>
                <a:spcPts val="456"/>
              </a:spcBef>
              <a:tabLst/>
            </a:pP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赏析：《男人头像》是伦勃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朗创作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，作   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者是荷兰画家，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擅长油画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、版画等多种创作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语言，</a:t>
            </a:r>
            <a:r>
              <a:rPr sz="1500" kern="0" spc="-3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创作对象有裸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体人物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、自画像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、老人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母子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、风景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、动物等，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涉及历史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、宗教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r>
              <a:rPr sz="1500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寓  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意绘画等多维度题材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作品思想情感真挚</a:t>
            </a:r>
            <a:r>
              <a:rPr sz="1500" kern="0" spc="-2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endParaRPr lang="Microsoft YaHei" altLang="Microsoft YaHei" sz="1500" dirty="0"/>
          </a:p>
          <a:p>
            <a:pPr algn="l" rtl="0" eaLnBrk="0">
              <a:lnSpc>
                <a:spcPct val="100000"/>
              </a:lnSpc>
              <a:tabLst/>
            </a:pPr>
            <a:endParaRPr lang="Arial" altLang="Arial" sz="700" dirty="0"/>
          </a:p>
          <a:p>
            <a:pPr marL="15875" algn="l" rtl="0" eaLnBrk="0">
              <a:lnSpc>
                <a:spcPct val="92000"/>
              </a:lnSpc>
              <a:spcBef>
                <a:spcPts val="4"/>
              </a:spcBef>
              <a:tabLst/>
            </a:pPr>
            <a:r>
              <a:rPr sz="1500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深沉</a:t>
            </a:r>
            <a:r>
              <a:rPr sz="1500" kern="0" spc="-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、善良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214" name="textbox 214"/>
          <p:cNvSpPr/>
          <p:nvPr/>
        </p:nvSpPr>
        <p:spPr>
          <a:xfrm>
            <a:off x="6614159" y="1267967"/>
            <a:ext cx="2426335" cy="337184"/>
          </a:xfrm>
          <a:prstGeom prst="rect">
            <a:avLst/>
          </a:prstGeom>
          <a:solidFill>
            <a:srgbClr val="0000FF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30000"/>
              </a:lnSpc>
              <a:tabLst/>
            </a:pPr>
            <a:endParaRPr lang="Arial" altLang="Arial" sz="100" dirty="0"/>
          </a:p>
          <a:p>
            <a:pPr marL="209550" algn="l" rtl="0" eaLnBrk="0">
              <a:lnSpc>
                <a:spcPts val="2022"/>
              </a:lnSpc>
              <a:spcBef>
                <a:spcPts val="1"/>
              </a:spcBef>
              <a:tabLst/>
            </a:pPr>
            <a:r>
              <a:rPr sz="1500" b="1" kern="0" spc="-5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</a:t>
            </a:r>
            <a:r>
              <a:rPr sz="1500" b="1" kern="0" spc="-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5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1500" b="1" kern="0" spc="-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5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）现代主义艺术以前</a:t>
            </a:r>
            <a:endParaRPr lang="Microsoft YaHei" altLang="Microsoft YaHei" sz="1500" dirty="0"/>
          </a:p>
        </p:txBody>
      </p:sp>
      <p:sp>
        <p:nvSpPr>
          <p:cNvPr id="216" name="textbox 216"/>
          <p:cNvSpPr/>
          <p:nvPr/>
        </p:nvSpPr>
        <p:spPr>
          <a:xfrm>
            <a:off x="217422" y="413935"/>
            <a:ext cx="2258060" cy="2349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81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1000"/>
              </a:lnSpc>
              <a:tabLst/>
            </a:pPr>
            <a:r>
              <a:rPr sz="1500" b="1" kern="0" spc="7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1500" b="1" kern="0" spc="-14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7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、欧洲艺术家作品</a:t>
            </a:r>
            <a:r>
              <a:rPr sz="1500" b="1" kern="0" spc="6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赏析</a:t>
            </a:r>
            <a:endParaRPr lang="Microsoft YaHei" altLang="Microsoft YaHei" sz="1500" dirty="0"/>
          </a:p>
        </p:txBody>
      </p:sp>
      <p:sp>
        <p:nvSpPr>
          <p:cNvPr id="218" name="path"/>
          <p:cNvSpPr/>
          <p:nvPr/>
        </p:nvSpPr>
        <p:spPr>
          <a:xfrm>
            <a:off x="1819655" y="0"/>
            <a:ext cx="460248" cy="368808"/>
          </a:xfrm>
          <a:custGeom>
            <a:avLst/>
            <a:gdLst/>
            <a:ahLst/>
            <a:cxnLst/>
            <a:rect l="0" t="0" r="0" b="0"/>
            <a:pathLst>
              <a:path w="724" h="580">
                <a:moveTo>
                  <a:pt x="0" y="580"/>
                </a:moveTo>
                <a:lnTo>
                  <a:pt x="180" y="0"/>
                </a:lnTo>
                <a:lnTo>
                  <a:pt x="724" y="0"/>
                </a:lnTo>
                <a:lnTo>
                  <a:pt x="542" y="580"/>
                </a:lnTo>
                <a:lnTo>
                  <a:pt x="0" y="580"/>
                </a:lnTo>
              </a:path>
            </a:pathLst>
          </a:custGeom>
          <a:solidFill>
            <a:srgbClr val="FFFF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20" name="textbox 220"/>
          <p:cNvSpPr/>
          <p:nvPr/>
        </p:nvSpPr>
        <p:spPr>
          <a:xfrm>
            <a:off x="11185976" y="6416256"/>
            <a:ext cx="89535" cy="1155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709"/>
              </a:lnSpc>
              <a:tabLst/>
            </a:pPr>
            <a:r>
              <a:rPr sz="400" kern="0" spc="3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*</a:t>
            </a:r>
            <a:endParaRPr lang="Arial" altLang="Arial" sz="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picture 2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02919" y="1787652"/>
            <a:ext cx="5451348" cy="4335779"/>
          </a:xfrm>
          <a:prstGeom prst="rect">
            <a:avLst/>
          </a:prstGeom>
        </p:spPr>
      </p:pic>
      <p:sp>
        <p:nvSpPr>
          <p:cNvPr id="224" name="textbox 224"/>
          <p:cNvSpPr/>
          <p:nvPr/>
        </p:nvSpPr>
        <p:spPr>
          <a:xfrm>
            <a:off x="6171576" y="2828426"/>
            <a:ext cx="4238625" cy="219328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427355" algn="l" rtl="0" eaLnBrk="0">
              <a:lnSpc>
                <a:spcPts val="2022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2，《《战争与灾难之一》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/弗朗西斯</a:t>
            </a:r>
            <a:endParaRPr lang="Microsoft YaHei" altLang="Microsoft YaHei" sz="1500" dirty="0"/>
          </a:p>
          <a:p>
            <a:pPr marL="12700" algn="l" rtl="0" eaLnBrk="0">
              <a:lnSpc>
                <a:spcPct val="130000"/>
              </a:lnSpc>
              <a:spcBef>
                <a:spcPts val="483"/>
              </a:spcBef>
              <a:tabLst/>
            </a:pPr>
            <a:r>
              <a:rPr sz="1500" kern="0" spc="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科</a:t>
            </a:r>
            <a:r>
              <a:rPr sz="1500" kern="0" spc="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·何塞</a:t>
            </a:r>
            <a:r>
              <a:rPr sz="1500" kern="0" spc="2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·德</a:t>
            </a:r>
            <a:r>
              <a:rPr sz="1500" kern="0" spc="2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·戈雅-卢西恩特斯》/西班牙/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</a:t>
            </a:r>
            <a:r>
              <a:rPr sz="1500" kern="0" spc="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铜版纸本/15.5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cm</a:t>
            </a:r>
            <a:r>
              <a:rPr sz="1500" kern="0" spc="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*19.5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cm</a:t>
            </a:r>
            <a:endParaRPr lang="Microsoft YaHei" altLang="Microsoft YaHei" sz="1500" dirty="0"/>
          </a:p>
          <a:p>
            <a:pPr algn="l" rtl="0" eaLnBrk="0">
              <a:lnSpc>
                <a:spcPct val="196000"/>
              </a:lnSpc>
              <a:tabLst/>
            </a:pPr>
            <a:endParaRPr lang="Arial" altLang="Arial" sz="1000" dirty="0"/>
          </a:p>
          <a:p>
            <a:pPr marL="12700" indent="415290" algn="l" rtl="0" eaLnBrk="0">
              <a:lnSpc>
                <a:spcPct val="127000"/>
              </a:lnSpc>
              <a:spcBef>
                <a:spcPts val="456"/>
              </a:spcBef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赏析：《《战争与灾难之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1500" kern="0" spc="-2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》（图3-2-2</a:t>
            </a:r>
            <a:r>
              <a:rPr sz="1500" kern="0" spc="-2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是戈雅版画作品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，作品力求表现悲情人和疑</a:t>
            </a:r>
            <a:endParaRPr lang="Microsoft YaHei" altLang="Microsoft YaHei" sz="1500" dirty="0"/>
          </a:p>
          <a:p>
            <a:pPr algn="l" rtl="0" eaLnBrk="0">
              <a:lnSpc>
                <a:spcPct val="102000"/>
              </a:lnSpc>
              <a:tabLst/>
            </a:pPr>
            <a:endParaRPr lang="Arial" altLang="Arial" sz="600" dirty="0"/>
          </a:p>
          <a:p>
            <a:pPr marL="17779" algn="l" rtl="0" eaLnBrk="0">
              <a:lnSpc>
                <a:spcPct val="98000"/>
              </a:lnSpc>
              <a:spcBef>
                <a:spcPts val="2"/>
              </a:spcBef>
              <a:tabLst/>
            </a:pP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惑的情感，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艺术“反思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”意识极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强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226" name="textbox 226"/>
          <p:cNvSpPr/>
          <p:nvPr/>
        </p:nvSpPr>
        <p:spPr>
          <a:xfrm>
            <a:off x="6614159" y="1267967"/>
            <a:ext cx="2426335" cy="337184"/>
          </a:xfrm>
          <a:prstGeom prst="rect">
            <a:avLst/>
          </a:prstGeom>
          <a:solidFill>
            <a:srgbClr val="0000FF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30000"/>
              </a:lnSpc>
              <a:tabLst/>
            </a:pPr>
            <a:endParaRPr lang="Arial" altLang="Arial" sz="100" dirty="0"/>
          </a:p>
          <a:p>
            <a:pPr marL="209550" algn="l" rtl="0" eaLnBrk="0">
              <a:lnSpc>
                <a:spcPts val="2022"/>
              </a:lnSpc>
              <a:spcBef>
                <a:spcPts val="1"/>
              </a:spcBef>
              <a:tabLst/>
            </a:pPr>
            <a:r>
              <a:rPr sz="1500" b="1" kern="0" spc="-5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</a:t>
            </a:r>
            <a:r>
              <a:rPr sz="1500" b="1" kern="0" spc="-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5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1500" b="1" kern="0" spc="-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5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）现代主义艺术以前</a:t>
            </a:r>
            <a:endParaRPr lang="Microsoft YaHei" altLang="Microsoft YaHei" sz="1500" dirty="0"/>
          </a:p>
        </p:txBody>
      </p:sp>
      <p:sp>
        <p:nvSpPr>
          <p:cNvPr id="228" name="textbox 228"/>
          <p:cNvSpPr/>
          <p:nvPr/>
        </p:nvSpPr>
        <p:spPr>
          <a:xfrm>
            <a:off x="217422" y="413935"/>
            <a:ext cx="2258060" cy="2349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81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1000"/>
              </a:lnSpc>
              <a:tabLst/>
            </a:pPr>
            <a:r>
              <a:rPr sz="1500" b="1" kern="0" spc="7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1500" b="1" kern="0" spc="-14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7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、欧洲艺术家作品</a:t>
            </a:r>
            <a:r>
              <a:rPr sz="1500" b="1" kern="0" spc="6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赏析</a:t>
            </a:r>
            <a:endParaRPr lang="Microsoft YaHei" altLang="Microsoft YaHei" sz="1500" dirty="0"/>
          </a:p>
        </p:txBody>
      </p:sp>
      <p:sp>
        <p:nvSpPr>
          <p:cNvPr id="230" name="path"/>
          <p:cNvSpPr/>
          <p:nvPr/>
        </p:nvSpPr>
        <p:spPr>
          <a:xfrm>
            <a:off x="1819655" y="0"/>
            <a:ext cx="460248" cy="368808"/>
          </a:xfrm>
          <a:custGeom>
            <a:avLst/>
            <a:gdLst/>
            <a:ahLst/>
            <a:cxnLst/>
            <a:rect l="0" t="0" r="0" b="0"/>
            <a:pathLst>
              <a:path w="724" h="580">
                <a:moveTo>
                  <a:pt x="0" y="580"/>
                </a:moveTo>
                <a:lnTo>
                  <a:pt x="180" y="0"/>
                </a:lnTo>
                <a:lnTo>
                  <a:pt x="724" y="0"/>
                </a:lnTo>
                <a:lnTo>
                  <a:pt x="542" y="580"/>
                </a:lnTo>
                <a:lnTo>
                  <a:pt x="0" y="580"/>
                </a:lnTo>
              </a:path>
            </a:pathLst>
          </a:custGeom>
          <a:solidFill>
            <a:srgbClr val="FFFF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32" name="textbox 232"/>
          <p:cNvSpPr/>
          <p:nvPr/>
        </p:nvSpPr>
        <p:spPr>
          <a:xfrm>
            <a:off x="11185976" y="6416256"/>
            <a:ext cx="89535" cy="1155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709"/>
              </a:lnSpc>
              <a:tabLst/>
            </a:pPr>
            <a:r>
              <a:rPr sz="400" kern="0" spc="3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*</a:t>
            </a:r>
            <a:endParaRPr lang="Arial" altLang="Arial" sz="4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picture 2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76072" y="822960"/>
            <a:ext cx="4230623" cy="5789675"/>
          </a:xfrm>
          <a:prstGeom prst="rect">
            <a:avLst/>
          </a:prstGeom>
        </p:spPr>
      </p:pic>
      <p:sp>
        <p:nvSpPr>
          <p:cNvPr id="236" name="textbox 236"/>
          <p:cNvSpPr/>
          <p:nvPr/>
        </p:nvSpPr>
        <p:spPr>
          <a:xfrm>
            <a:off x="6172589" y="2828426"/>
            <a:ext cx="4007484" cy="252476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668"/>
              </a:lnSpc>
              <a:tabLst/>
            </a:pPr>
            <a:endParaRPr lang="Arial" altLang="Arial" sz="100" dirty="0"/>
          </a:p>
          <a:p>
            <a:pPr marL="19684" indent="404495" algn="l" rtl="0" eaLnBrk="0">
              <a:lnSpc>
                <a:spcPct val="130000"/>
              </a:lnSpc>
              <a:tabLst/>
            </a:pPr>
            <a:r>
              <a:rPr sz="1500" kern="0" spc="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</a:t>
            </a:r>
            <a:r>
              <a:rPr sz="1500" kern="0" spc="-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，根据弗朗索瓦•热拉尔作品《身着加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冕服的拿破仑》制作/铜版纸本</a:t>
            </a:r>
            <a:endParaRPr lang="Microsoft YaHei" altLang="Microsoft YaHei" sz="1500" dirty="0"/>
          </a:p>
          <a:p>
            <a:pPr marL="12700" algn="l" rtl="0" eaLnBrk="0">
              <a:lnSpc>
                <a:spcPts val="2022"/>
              </a:lnSpc>
              <a:spcBef>
                <a:spcPts val="325"/>
              </a:spcBef>
              <a:tabLst/>
            </a:pPr>
            <a:r>
              <a:rPr sz="1500" kern="0" spc="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/1805/69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cm</a:t>
            </a:r>
            <a:r>
              <a:rPr sz="1500" kern="0" spc="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*50.5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cm</a:t>
            </a:r>
            <a:endParaRPr lang="Microsoft YaHei" altLang="Microsoft YaHei" sz="1500" dirty="0"/>
          </a:p>
          <a:p>
            <a:pPr algn="l" rtl="0" eaLnBrk="0">
              <a:lnSpc>
                <a:spcPct val="117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18000"/>
              </a:lnSpc>
              <a:tabLst/>
            </a:pPr>
            <a:endParaRPr lang="Arial" altLang="Arial" sz="1000" dirty="0"/>
          </a:p>
          <a:p>
            <a:pPr marL="427990" algn="l" rtl="0" eaLnBrk="0">
              <a:lnSpc>
                <a:spcPct val="84000"/>
              </a:lnSpc>
              <a:spcBef>
                <a:spcPts val="453"/>
              </a:spcBef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赏析：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版画的艺术复制技术是艺术史上</a:t>
            </a:r>
            <a:endParaRPr lang="Microsoft YaHei" altLang="Microsoft YaHei" sz="1500" dirty="0"/>
          </a:p>
          <a:p>
            <a:pPr marL="15875" indent="10160" algn="l" rtl="0" eaLnBrk="0">
              <a:lnSpc>
                <a:spcPct val="145000"/>
              </a:lnSpc>
              <a:spcBef>
                <a:spcPts val="39"/>
              </a:spcBef>
              <a:tabLst/>
            </a:pP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的一颗明珠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。此作品原作是依照法国古典主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500" kern="0" spc="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义画家弗朗索瓦•热拉尔油画作品《身着</a:t>
            </a:r>
            <a:r>
              <a:rPr sz="1500" kern="0" spc="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加</a:t>
            </a:r>
            <a:r>
              <a:rPr sz="15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冕服的拿破仑》</a:t>
            </a:r>
            <a:endParaRPr lang="Microsoft YaHei" altLang="Microsoft YaHei" sz="1500" dirty="0"/>
          </a:p>
        </p:txBody>
      </p:sp>
      <p:sp>
        <p:nvSpPr>
          <p:cNvPr id="238" name="textbox 238"/>
          <p:cNvSpPr/>
          <p:nvPr/>
        </p:nvSpPr>
        <p:spPr>
          <a:xfrm>
            <a:off x="6614159" y="1267967"/>
            <a:ext cx="2426335" cy="337184"/>
          </a:xfrm>
          <a:prstGeom prst="rect">
            <a:avLst/>
          </a:prstGeom>
          <a:solidFill>
            <a:srgbClr val="0000FF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30000"/>
              </a:lnSpc>
              <a:tabLst/>
            </a:pPr>
            <a:endParaRPr lang="Arial" altLang="Arial" sz="100" dirty="0"/>
          </a:p>
          <a:p>
            <a:pPr marL="209550" algn="l" rtl="0" eaLnBrk="0">
              <a:lnSpc>
                <a:spcPts val="2022"/>
              </a:lnSpc>
              <a:spcBef>
                <a:spcPts val="1"/>
              </a:spcBef>
              <a:tabLst/>
            </a:pPr>
            <a:r>
              <a:rPr sz="1500" b="1" kern="0" spc="-5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</a:t>
            </a:r>
            <a:r>
              <a:rPr sz="1500" b="1" kern="0" spc="-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5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1500" b="1" kern="0" spc="-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5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）现代主义艺术以前</a:t>
            </a:r>
            <a:endParaRPr lang="Microsoft YaHei" altLang="Microsoft YaHei" sz="1500" dirty="0"/>
          </a:p>
        </p:txBody>
      </p:sp>
      <p:sp>
        <p:nvSpPr>
          <p:cNvPr id="240" name="textbox 240"/>
          <p:cNvSpPr/>
          <p:nvPr/>
        </p:nvSpPr>
        <p:spPr>
          <a:xfrm>
            <a:off x="217422" y="413935"/>
            <a:ext cx="2258060" cy="2349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81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1000"/>
              </a:lnSpc>
              <a:tabLst/>
            </a:pPr>
            <a:r>
              <a:rPr sz="1500" b="1" kern="0" spc="7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1500" b="1" kern="0" spc="-14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7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、欧洲艺术家作品</a:t>
            </a:r>
            <a:r>
              <a:rPr sz="1500" b="1" kern="0" spc="6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赏析</a:t>
            </a:r>
            <a:endParaRPr lang="Microsoft YaHei" altLang="Microsoft YaHei" sz="1500" dirty="0"/>
          </a:p>
        </p:txBody>
      </p:sp>
      <p:sp>
        <p:nvSpPr>
          <p:cNvPr id="242" name="path"/>
          <p:cNvSpPr/>
          <p:nvPr/>
        </p:nvSpPr>
        <p:spPr>
          <a:xfrm>
            <a:off x="1819655" y="0"/>
            <a:ext cx="460248" cy="368808"/>
          </a:xfrm>
          <a:custGeom>
            <a:avLst/>
            <a:gdLst/>
            <a:ahLst/>
            <a:cxnLst/>
            <a:rect l="0" t="0" r="0" b="0"/>
            <a:pathLst>
              <a:path w="724" h="580">
                <a:moveTo>
                  <a:pt x="0" y="580"/>
                </a:moveTo>
                <a:lnTo>
                  <a:pt x="180" y="0"/>
                </a:lnTo>
                <a:lnTo>
                  <a:pt x="724" y="0"/>
                </a:lnTo>
                <a:lnTo>
                  <a:pt x="542" y="580"/>
                </a:lnTo>
                <a:lnTo>
                  <a:pt x="0" y="580"/>
                </a:lnTo>
              </a:path>
            </a:pathLst>
          </a:custGeom>
          <a:solidFill>
            <a:srgbClr val="FFFF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44" name="textbox 244"/>
          <p:cNvSpPr/>
          <p:nvPr/>
        </p:nvSpPr>
        <p:spPr>
          <a:xfrm>
            <a:off x="11185976" y="6416256"/>
            <a:ext cx="89535" cy="1155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709"/>
              </a:lnSpc>
              <a:tabLst/>
            </a:pPr>
            <a:r>
              <a:rPr sz="400" kern="0" spc="3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*</a:t>
            </a:r>
            <a:endParaRPr lang="Arial" altLang="Arial" sz="4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picture 2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22731" y="1267967"/>
            <a:ext cx="4134611" cy="5201411"/>
          </a:xfrm>
          <a:prstGeom prst="rect">
            <a:avLst/>
          </a:prstGeom>
        </p:spPr>
      </p:pic>
      <p:sp>
        <p:nvSpPr>
          <p:cNvPr id="248" name="textbox 248"/>
          <p:cNvSpPr/>
          <p:nvPr/>
        </p:nvSpPr>
        <p:spPr>
          <a:xfrm>
            <a:off x="6172589" y="2828426"/>
            <a:ext cx="4081145" cy="28136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5539"/>
              </a:lnSpc>
              <a:tabLst/>
            </a:pPr>
            <a:endParaRPr lang="Arial" altLang="Arial" sz="100" dirty="0"/>
          </a:p>
          <a:p>
            <a:pPr marL="12700" indent="421640" algn="l" rtl="0" eaLnBrk="0">
              <a:lnSpc>
                <a:spcPct val="130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1，《面朝右侧自由像》/珂勒惠支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/德国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500" kern="0" spc="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/1938/48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cm</a:t>
            </a:r>
            <a:r>
              <a:rPr sz="1500" kern="0" spc="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*29.5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cm</a:t>
            </a:r>
            <a:endParaRPr lang="Microsoft YaHei" altLang="Microsoft YaHei" sz="1500" dirty="0"/>
          </a:p>
          <a:p>
            <a:pPr algn="l" rtl="0" eaLnBrk="0">
              <a:lnSpc>
                <a:spcPct val="195000"/>
              </a:lnSpc>
              <a:tabLst/>
            </a:pPr>
            <a:endParaRPr lang="Arial" altLang="Arial" sz="1000" dirty="0"/>
          </a:p>
          <a:p>
            <a:pPr marL="14604" indent="412750" algn="l" rtl="0" eaLnBrk="0">
              <a:lnSpc>
                <a:spcPct val="131000"/>
              </a:lnSpc>
              <a:spcBef>
                <a:spcPts val="455"/>
              </a:spcBef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赏析：《面朝右侧自由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像》是珂勒惠支   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的作品</a:t>
            </a:r>
            <a:r>
              <a:rPr sz="1500" kern="0" spc="-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。作者是德国版画家，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投身于工人阶  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级的社会运动，</a:t>
            </a:r>
            <a:r>
              <a:rPr sz="1500" kern="0" spc="-2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利器是“版画艺术创作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”。</a:t>
            </a:r>
            <a:endParaRPr lang="Microsoft YaHei" altLang="Microsoft YaHei" sz="1500" dirty="0"/>
          </a:p>
          <a:p>
            <a:pPr marL="17145" algn="l" rtl="0" eaLnBrk="0">
              <a:lnSpc>
                <a:spcPct val="90000"/>
              </a:lnSpc>
              <a:spcBef>
                <a:spcPts val="732"/>
              </a:spcBef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鲁迅先生重视珂勒惠支的作品内在价值，</a:t>
            </a:r>
            <a:r>
              <a:rPr sz="1500" kern="0" spc="-3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将</a:t>
            </a:r>
            <a:endParaRPr lang="Microsoft YaHei" altLang="Microsoft YaHei" sz="1500" dirty="0"/>
          </a:p>
          <a:p>
            <a:pPr marL="17145" indent="-1905" algn="l" rtl="0" eaLnBrk="0">
              <a:lnSpc>
                <a:spcPct val="139000"/>
              </a:lnSpc>
              <a:spcBef>
                <a:spcPts val="35"/>
              </a:spcBef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其介绍到中国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。作品表现了资本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主义制度下   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工人阶级的社会境遇和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勇于斗争的精神信念</a:t>
            </a:r>
            <a:r>
              <a:rPr sz="1500" kern="0" spc="-2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250" name="textbox 250"/>
          <p:cNvSpPr/>
          <p:nvPr/>
        </p:nvSpPr>
        <p:spPr>
          <a:xfrm>
            <a:off x="6614159" y="1267967"/>
            <a:ext cx="2426335" cy="337184"/>
          </a:xfrm>
          <a:prstGeom prst="rect">
            <a:avLst/>
          </a:prstGeom>
          <a:solidFill>
            <a:srgbClr val="0000FF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30000"/>
              </a:lnSpc>
              <a:tabLst/>
            </a:pPr>
            <a:endParaRPr lang="Arial" altLang="Arial" sz="100" dirty="0"/>
          </a:p>
          <a:p>
            <a:pPr marL="209550" algn="l" rtl="0" eaLnBrk="0">
              <a:lnSpc>
                <a:spcPts val="2022"/>
              </a:lnSpc>
              <a:spcBef>
                <a:spcPts val="1"/>
              </a:spcBef>
              <a:tabLst/>
            </a:pPr>
            <a:r>
              <a:rPr sz="1500" b="1" kern="0" spc="-5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</a:t>
            </a:r>
            <a:r>
              <a:rPr sz="1500" b="1" kern="0" spc="-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5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</a:t>
            </a:r>
            <a:r>
              <a:rPr sz="1500" b="1" kern="0" spc="-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5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）现代主义艺术以后</a:t>
            </a:r>
            <a:endParaRPr lang="Microsoft YaHei" altLang="Microsoft YaHei" sz="1500" dirty="0"/>
          </a:p>
        </p:txBody>
      </p:sp>
      <p:sp>
        <p:nvSpPr>
          <p:cNvPr id="252" name="textbox 252"/>
          <p:cNvSpPr/>
          <p:nvPr/>
        </p:nvSpPr>
        <p:spPr>
          <a:xfrm>
            <a:off x="217422" y="413935"/>
            <a:ext cx="2258060" cy="2349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81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1000"/>
              </a:lnSpc>
              <a:tabLst/>
            </a:pPr>
            <a:r>
              <a:rPr sz="1500" b="1" kern="0" spc="7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1500" b="1" kern="0" spc="-14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7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、欧洲艺术家作品</a:t>
            </a:r>
            <a:r>
              <a:rPr sz="1500" b="1" kern="0" spc="6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赏析</a:t>
            </a:r>
            <a:endParaRPr lang="Microsoft YaHei" altLang="Microsoft YaHei" sz="1500" dirty="0"/>
          </a:p>
        </p:txBody>
      </p:sp>
      <p:sp>
        <p:nvSpPr>
          <p:cNvPr id="254" name="path"/>
          <p:cNvSpPr/>
          <p:nvPr/>
        </p:nvSpPr>
        <p:spPr>
          <a:xfrm>
            <a:off x="1819655" y="0"/>
            <a:ext cx="460248" cy="368808"/>
          </a:xfrm>
          <a:custGeom>
            <a:avLst/>
            <a:gdLst/>
            <a:ahLst/>
            <a:cxnLst/>
            <a:rect l="0" t="0" r="0" b="0"/>
            <a:pathLst>
              <a:path w="724" h="580">
                <a:moveTo>
                  <a:pt x="0" y="580"/>
                </a:moveTo>
                <a:lnTo>
                  <a:pt x="180" y="0"/>
                </a:lnTo>
                <a:lnTo>
                  <a:pt x="724" y="0"/>
                </a:lnTo>
                <a:lnTo>
                  <a:pt x="542" y="580"/>
                </a:lnTo>
                <a:lnTo>
                  <a:pt x="0" y="580"/>
                </a:lnTo>
              </a:path>
            </a:pathLst>
          </a:custGeom>
          <a:solidFill>
            <a:srgbClr val="FFFF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56" name="path"/>
          <p:cNvSpPr/>
          <p:nvPr/>
        </p:nvSpPr>
        <p:spPr>
          <a:xfrm>
            <a:off x="11682335" y="1421219"/>
            <a:ext cx="404330" cy="404329"/>
          </a:xfrm>
          <a:custGeom>
            <a:avLst/>
            <a:gdLst/>
            <a:ahLst/>
            <a:cxnLst/>
            <a:rect l="0" t="0" r="0" b="0"/>
            <a:pathLst>
              <a:path w="636" h="636">
                <a:moveTo>
                  <a:pt x="1" y="317"/>
                </a:moveTo>
                <a:cubicBezTo>
                  <a:pt x="0" y="142"/>
                  <a:pt x="142" y="0"/>
                  <a:pt x="318" y="0"/>
                </a:cubicBezTo>
                <a:cubicBezTo>
                  <a:pt x="494" y="0"/>
                  <a:pt x="636" y="142"/>
                  <a:pt x="636" y="318"/>
                </a:cubicBezTo>
                <a:cubicBezTo>
                  <a:pt x="636" y="494"/>
                  <a:pt x="494" y="636"/>
                  <a:pt x="318" y="636"/>
                </a:cubicBezTo>
                <a:cubicBezTo>
                  <a:pt x="142" y="636"/>
                  <a:pt x="0" y="494"/>
                  <a:pt x="1" y="317"/>
                </a:cubicBezTo>
              </a:path>
            </a:pathLst>
          </a:custGeom>
          <a:solidFill>
            <a:srgbClr val="FF00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58" name="path"/>
          <p:cNvSpPr/>
          <p:nvPr/>
        </p:nvSpPr>
        <p:spPr>
          <a:xfrm>
            <a:off x="11682984" y="890016"/>
            <a:ext cx="402335" cy="402335"/>
          </a:xfrm>
          <a:custGeom>
            <a:avLst/>
            <a:gdLst/>
            <a:ahLst/>
            <a:cxnLst/>
            <a:rect l="0" t="0" r="0" b="0"/>
            <a:pathLst>
              <a:path w="633" h="633">
                <a:moveTo>
                  <a:pt x="0" y="316"/>
                </a:moveTo>
                <a:lnTo>
                  <a:pt x="316" y="0"/>
                </a:lnTo>
                <a:lnTo>
                  <a:pt x="633" y="316"/>
                </a:lnTo>
                <a:lnTo>
                  <a:pt x="316" y="633"/>
                </a:lnTo>
                <a:lnTo>
                  <a:pt x="0" y="316"/>
                </a:lnTo>
              </a:path>
            </a:pathLst>
          </a:custGeom>
          <a:solidFill>
            <a:srgbClr val="00B0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60" name="picture 2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712660" y="450660"/>
            <a:ext cx="343649" cy="310704"/>
          </a:xfrm>
          <a:prstGeom prst="rect">
            <a:avLst/>
          </a:prstGeom>
        </p:spPr>
      </p:pic>
      <p:sp>
        <p:nvSpPr>
          <p:cNvPr id="262" name="textbox 262"/>
          <p:cNvSpPr/>
          <p:nvPr/>
        </p:nvSpPr>
        <p:spPr>
          <a:xfrm>
            <a:off x="11185976" y="6416256"/>
            <a:ext cx="89535" cy="1155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709"/>
              </a:lnSpc>
              <a:tabLst/>
            </a:pPr>
            <a:r>
              <a:rPr sz="400" kern="0" spc="3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*</a:t>
            </a:r>
            <a:endParaRPr lang="Arial" altLang="Arial" sz="4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picture 2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28827" y="1693163"/>
            <a:ext cx="5355335" cy="4312920"/>
          </a:xfrm>
          <a:prstGeom prst="rect">
            <a:avLst/>
          </a:prstGeom>
        </p:spPr>
      </p:pic>
      <p:sp>
        <p:nvSpPr>
          <p:cNvPr id="266" name="textbox 266"/>
          <p:cNvSpPr/>
          <p:nvPr/>
        </p:nvSpPr>
        <p:spPr>
          <a:xfrm>
            <a:off x="6174614" y="2828426"/>
            <a:ext cx="3980179" cy="21786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424180" algn="l" rtl="0" eaLnBrk="0">
              <a:lnSpc>
                <a:spcPts val="2022"/>
              </a:lnSpc>
              <a:tabLst/>
            </a:pPr>
            <a:r>
              <a:rPr sz="1500" kern="0" spc="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2，《罗伯特</a:t>
            </a:r>
            <a:r>
              <a:rPr sz="1500" kern="0" spc="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·卡帕的商店》/埃里</a:t>
            </a:r>
            <a:endParaRPr lang="Microsoft YaHei" altLang="Microsoft YaHei" sz="1500" dirty="0"/>
          </a:p>
          <a:p>
            <a:pPr marL="15875" algn="l" rtl="0" eaLnBrk="0">
              <a:lnSpc>
                <a:spcPts val="2022"/>
              </a:lnSpc>
              <a:spcBef>
                <a:spcPts val="478"/>
              </a:spcBef>
              <a:tabLst/>
            </a:pPr>
            <a:r>
              <a:rPr sz="1500" kern="0" spc="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克</a:t>
            </a:r>
            <a:r>
              <a:rPr sz="1500" kern="0" spc="2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·德玛奇埃尔/法国</a:t>
            </a:r>
            <a:r>
              <a:rPr sz="1500" kern="0" spc="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/2008/71.5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cm</a:t>
            </a:r>
            <a:r>
              <a:rPr sz="1500" kern="0" spc="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*89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cm</a:t>
            </a:r>
            <a:endParaRPr lang="Microsoft YaHei" altLang="Microsoft YaHei" sz="1500" dirty="0"/>
          </a:p>
          <a:p>
            <a:pPr algn="l" rtl="0" eaLnBrk="0">
              <a:lnSpc>
                <a:spcPct val="10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6000"/>
              </a:lnSpc>
              <a:tabLst/>
            </a:pPr>
            <a:endParaRPr lang="Arial" altLang="Arial" sz="300" dirty="0"/>
          </a:p>
          <a:p>
            <a:pPr marL="12700" indent="412750" algn="l" rtl="0" eaLnBrk="0">
              <a:lnSpc>
                <a:spcPct val="131000"/>
              </a:lnSpc>
              <a:spcBef>
                <a:spcPts val="3"/>
              </a:spcBef>
              <a:tabLst/>
            </a:pPr>
            <a:r>
              <a:rPr sz="1500" kern="0" spc="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赏析：《罗伯特</a:t>
            </a:r>
            <a:r>
              <a:rPr sz="1500" kern="0" spc="2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·卡帕的商店》是埃</a:t>
            </a:r>
            <a:r>
              <a:rPr sz="1500" kern="0" spc="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里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500" kern="0" spc="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克</a:t>
            </a:r>
            <a:r>
              <a:rPr sz="1500" kern="0" spc="2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·德玛奇埃尔作品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，作者197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8年获巴黎市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政府艺术大奖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，作品藏于法国国家图书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馆等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重要机构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。作品以画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面梦境氛围营造见长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268" name="textbox 268"/>
          <p:cNvSpPr/>
          <p:nvPr/>
        </p:nvSpPr>
        <p:spPr>
          <a:xfrm>
            <a:off x="6614159" y="1267967"/>
            <a:ext cx="2426335" cy="337184"/>
          </a:xfrm>
          <a:prstGeom prst="rect">
            <a:avLst/>
          </a:prstGeom>
          <a:solidFill>
            <a:srgbClr val="0000FF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30000"/>
              </a:lnSpc>
              <a:tabLst/>
            </a:pPr>
            <a:endParaRPr lang="Arial" altLang="Arial" sz="100" dirty="0"/>
          </a:p>
          <a:p>
            <a:pPr marL="209550" algn="l" rtl="0" eaLnBrk="0">
              <a:lnSpc>
                <a:spcPts val="2022"/>
              </a:lnSpc>
              <a:spcBef>
                <a:spcPts val="1"/>
              </a:spcBef>
              <a:tabLst/>
            </a:pPr>
            <a:r>
              <a:rPr sz="1500" b="1" kern="0" spc="-5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</a:t>
            </a:r>
            <a:r>
              <a:rPr sz="1500" b="1" kern="0" spc="-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5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</a:t>
            </a:r>
            <a:r>
              <a:rPr sz="1500" b="1" kern="0" spc="-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5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）现代主义艺术以后</a:t>
            </a:r>
            <a:endParaRPr lang="Microsoft YaHei" altLang="Microsoft YaHei" sz="1500" dirty="0"/>
          </a:p>
        </p:txBody>
      </p:sp>
      <p:sp>
        <p:nvSpPr>
          <p:cNvPr id="270" name="textbox 270"/>
          <p:cNvSpPr/>
          <p:nvPr/>
        </p:nvSpPr>
        <p:spPr>
          <a:xfrm>
            <a:off x="217422" y="413935"/>
            <a:ext cx="2258060" cy="2349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81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1000"/>
              </a:lnSpc>
              <a:tabLst/>
            </a:pPr>
            <a:r>
              <a:rPr sz="1500" b="1" kern="0" spc="7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1500" b="1" kern="0" spc="-14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7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、欧洲艺术家作品</a:t>
            </a:r>
            <a:r>
              <a:rPr sz="1500" b="1" kern="0" spc="6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赏析</a:t>
            </a:r>
            <a:endParaRPr lang="Microsoft YaHei" altLang="Microsoft YaHei" sz="1500" dirty="0"/>
          </a:p>
        </p:txBody>
      </p:sp>
      <p:sp>
        <p:nvSpPr>
          <p:cNvPr id="272" name="path"/>
          <p:cNvSpPr/>
          <p:nvPr/>
        </p:nvSpPr>
        <p:spPr>
          <a:xfrm>
            <a:off x="1819655" y="0"/>
            <a:ext cx="460248" cy="368808"/>
          </a:xfrm>
          <a:custGeom>
            <a:avLst/>
            <a:gdLst/>
            <a:ahLst/>
            <a:cxnLst/>
            <a:rect l="0" t="0" r="0" b="0"/>
            <a:pathLst>
              <a:path w="724" h="580">
                <a:moveTo>
                  <a:pt x="0" y="580"/>
                </a:moveTo>
                <a:lnTo>
                  <a:pt x="180" y="0"/>
                </a:lnTo>
                <a:lnTo>
                  <a:pt x="724" y="0"/>
                </a:lnTo>
                <a:lnTo>
                  <a:pt x="542" y="580"/>
                </a:lnTo>
                <a:lnTo>
                  <a:pt x="0" y="580"/>
                </a:lnTo>
              </a:path>
            </a:pathLst>
          </a:custGeom>
          <a:solidFill>
            <a:srgbClr val="FFFF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74" name="textbox 274"/>
          <p:cNvSpPr/>
          <p:nvPr/>
        </p:nvSpPr>
        <p:spPr>
          <a:xfrm>
            <a:off x="11185976" y="6416256"/>
            <a:ext cx="89535" cy="1155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709"/>
              </a:lnSpc>
              <a:tabLst/>
            </a:pPr>
            <a:r>
              <a:rPr sz="400" kern="0" spc="3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*</a:t>
            </a:r>
            <a:endParaRPr lang="Arial" altLang="Arial" sz="4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textbox 276"/>
          <p:cNvSpPr/>
          <p:nvPr/>
        </p:nvSpPr>
        <p:spPr>
          <a:xfrm>
            <a:off x="3726079" y="1730319"/>
            <a:ext cx="5050790" cy="20180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4485"/>
              </a:lnSpc>
              <a:tabLst/>
            </a:pPr>
            <a:endParaRPr lang="Arial" altLang="Arial" sz="100" dirty="0"/>
          </a:p>
          <a:p>
            <a:pPr marL="17779" algn="l" rtl="0" eaLnBrk="0">
              <a:lnSpc>
                <a:spcPct val="87000"/>
              </a:lnSpc>
              <a:tabLst/>
            </a:pPr>
            <a:r>
              <a:rPr sz="4400" kern="0" spc="-10" dirty="0">
                <a:ln w="15999" cap="flat" cmpd="sng">
                  <a:solidFill>
                    <a:srgbClr val="969696">
                      <a:alpha val="100000"/>
                    </a:srgbClr>
                  </a:solidFill>
                  <a:prstDash val="solid"/>
                  <a:bevel/>
                </a:ln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本节内容:</a:t>
            </a:r>
            <a:endParaRPr lang="Microsoft YaHei" altLang="Microsoft YaHei" sz="4400" dirty="0"/>
          </a:p>
          <a:p>
            <a:pPr algn="l" rtl="0" eaLnBrk="0">
              <a:lnSpc>
                <a:spcPct val="112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12000"/>
              </a:lnSpc>
              <a:tabLst/>
            </a:pPr>
            <a:endParaRPr lang="Arial" altLang="Arial" sz="1000" dirty="0"/>
          </a:p>
          <a:p>
            <a:pPr marL="12700" algn="l" rtl="0" eaLnBrk="0">
              <a:lnSpc>
                <a:spcPct val="87000"/>
              </a:lnSpc>
              <a:spcBef>
                <a:spcPts val="603"/>
              </a:spcBef>
              <a:tabLst/>
            </a:pPr>
            <a:r>
              <a:rPr sz="2000" kern="0" spc="-40" dirty="0">
                <a:ln w="7282" cap="flat" cmpd="sng">
                  <a:solidFill>
                    <a:srgbClr val="7F7F7F">
                      <a:alpha val="100000"/>
                    </a:srgbClr>
                  </a:solidFill>
                  <a:prstDash val="solid"/>
                  <a:bevel/>
                </a:ln>
                <a:solidFill>
                  <a:srgbClr val="7F7F7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2000" kern="0" spc="-200" dirty="0">
                <a:solidFill>
                  <a:srgbClr val="7F7F7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40" dirty="0">
                <a:ln w="7282" cap="flat" cmpd="sng">
                  <a:solidFill>
                    <a:srgbClr val="7F7F7F">
                      <a:alpha val="100000"/>
                    </a:srgbClr>
                  </a:solidFill>
                  <a:prstDash val="solid"/>
                  <a:bevel/>
                </a:ln>
                <a:solidFill>
                  <a:srgbClr val="7F7F7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、欧洲艺术家作品赏析</a:t>
            </a:r>
            <a:endParaRPr lang="Microsoft YaHei" altLang="Microsoft YaHei" sz="2000" dirty="0"/>
          </a:p>
          <a:p>
            <a:pPr algn="l" rtl="0" eaLnBrk="0">
              <a:lnSpc>
                <a:spcPct val="104000"/>
              </a:lnSpc>
              <a:tabLst/>
            </a:pPr>
            <a:endParaRPr lang="Arial" altLang="Arial" sz="1600" dirty="0"/>
          </a:p>
          <a:p>
            <a:pPr marL="24765" algn="l" rtl="0" eaLnBrk="0">
              <a:lnSpc>
                <a:spcPct val="89000"/>
              </a:lnSpc>
              <a:spcBef>
                <a:spcPts val="5"/>
              </a:spcBef>
              <a:tabLst/>
            </a:pPr>
            <a:r>
              <a:rPr sz="3500" kern="0" spc="1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</a:t>
            </a:r>
            <a:r>
              <a:rPr sz="3500" kern="0" spc="-35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500" kern="0" spc="1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r>
              <a:rPr sz="3500" kern="0" spc="-88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500" kern="0" spc="1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日本艺术家作品赏</a:t>
            </a:r>
            <a:r>
              <a:rPr sz="3500" kern="0" spc="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析</a:t>
            </a:r>
            <a:endParaRPr lang="Microsoft YaHei" altLang="Microsoft YaHei" sz="35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picture 2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943355" y="1065275"/>
            <a:ext cx="3755135" cy="5439155"/>
          </a:xfrm>
          <a:prstGeom prst="rect">
            <a:avLst/>
          </a:prstGeom>
        </p:spPr>
      </p:pic>
      <p:sp>
        <p:nvSpPr>
          <p:cNvPr id="280" name="textbox 280"/>
          <p:cNvSpPr/>
          <p:nvPr/>
        </p:nvSpPr>
        <p:spPr>
          <a:xfrm>
            <a:off x="6051966" y="3475491"/>
            <a:ext cx="4042409" cy="18624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5341"/>
              </a:lnSpc>
              <a:tabLst/>
            </a:pPr>
            <a:endParaRPr lang="Arial" altLang="Arial" sz="100" dirty="0"/>
          </a:p>
          <a:p>
            <a:pPr marL="12700" indent="415290" algn="l" rtl="0" eaLnBrk="0">
              <a:lnSpc>
                <a:spcPct val="134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赏析：《浅草的暮雪》是安藤广重作品，</a:t>
            </a:r>
            <a:r>
              <a:rPr sz="15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作者也叫歌川广重，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绘画题材多为绘艺伎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  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演员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日常生活等，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创作手法融入西方元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素，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构建东方审美意境</a:t>
            </a:r>
            <a:r>
              <a:rPr sz="1500" kern="0" spc="-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。该作品色彩秀丽，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用笔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柔和，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将人物与自然和谐地联系在一个整体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282" name="textbox 282"/>
          <p:cNvSpPr/>
          <p:nvPr/>
        </p:nvSpPr>
        <p:spPr>
          <a:xfrm>
            <a:off x="6052574" y="2205491"/>
            <a:ext cx="3961765" cy="6216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5539"/>
              </a:lnSpc>
              <a:tabLst/>
            </a:pPr>
            <a:endParaRPr lang="Arial" altLang="Arial" sz="100" dirty="0"/>
          </a:p>
          <a:p>
            <a:pPr marL="12700" indent="421640" algn="l" rtl="0" eaLnBrk="0">
              <a:lnSpc>
                <a:spcPct val="130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1，《浅草的暮雪》/安藤广重/木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版纸本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/17～</a:t>
            </a:r>
            <a:r>
              <a:rPr sz="1500" kern="0" spc="-2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19世纪/32.5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cm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*23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cm</a:t>
            </a:r>
            <a:endParaRPr lang="Microsoft YaHei" altLang="Microsoft YaHei" sz="1500" dirty="0"/>
          </a:p>
        </p:txBody>
      </p:sp>
      <p:sp>
        <p:nvSpPr>
          <p:cNvPr id="284" name="textbox 284"/>
          <p:cNvSpPr/>
          <p:nvPr/>
        </p:nvSpPr>
        <p:spPr>
          <a:xfrm>
            <a:off x="219245" y="413935"/>
            <a:ext cx="2256154" cy="2349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592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2000"/>
              </a:lnSpc>
              <a:tabLst/>
            </a:pPr>
            <a:r>
              <a:rPr sz="1500" kern="0" spc="5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</a:t>
            </a:r>
            <a:r>
              <a:rPr sz="1500" kern="0" spc="-7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r>
              <a:rPr sz="1500" kern="0" spc="-34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日本艺术家作品赏析</a:t>
            </a:r>
            <a:endParaRPr lang="Microsoft YaHei" altLang="Microsoft YaHei" sz="1500" dirty="0"/>
          </a:p>
        </p:txBody>
      </p:sp>
      <p:sp>
        <p:nvSpPr>
          <p:cNvPr id="286" name="path"/>
          <p:cNvSpPr/>
          <p:nvPr/>
        </p:nvSpPr>
        <p:spPr>
          <a:xfrm>
            <a:off x="1819655" y="0"/>
            <a:ext cx="460248" cy="368808"/>
          </a:xfrm>
          <a:custGeom>
            <a:avLst/>
            <a:gdLst/>
            <a:ahLst/>
            <a:cxnLst/>
            <a:rect l="0" t="0" r="0" b="0"/>
            <a:pathLst>
              <a:path w="724" h="580">
                <a:moveTo>
                  <a:pt x="0" y="580"/>
                </a:moveTo>
                <a:lnTo>
                  <a:pt x="180" y="0"/>
                </a:lnTo>
                <a:lnTo>
                  <a:pt x="724" y="0"/>
                </a:lnTo>
                <a:lnTo>
                  <a:pt x="542" y="580"/>
                </a:lnTo>
                <a:lnTo>
                  <a:pt x="0" y="580"/>
                </a:lnTo>
              </a:path>
            </a:pathLst>
          </a:custGeom>
          <a:solidFill>
            <a:srgbClr val="FFFF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88" name="path"/>
          <p:cNvSpPr/>
          <p:nvPr/>
        </p:nvSpPr>
        <p:spPr>
          <a:xfrm>
            <a:off x="11682335" y="1421219"/>
            <a:ext cx="404330" cy="404329"/>
          </a:xfrm>
          <a:custGeom>
            <a:avLst/>
            <a:gdLst/>
            <a:ahLst/>
            <a:cxnLst/>
            <a:rect l="0" t="0" r="0" b="0"/>
            <a:pathLst>
              <a:path w="636" h="636">
                <a:moveTo>
                  <a:pt x="1" y="317"/>
                </a:moveTo>
                <a:cubicBezTo>
                  <a:pt x="0" y="142"/>
                  <a:pt x="142" y="0"/>
                  <a:pt x="318" y="0"/>
                </a:cubicBezTo>
                <a:cubicBezTo>
                  <a:pt x="494" y="0"/>
                  <a:pt x="636" y="142"/>
                  <a:pt x="636" y="318"/>
                </a:cubicBezTo>
                <a:cubicBezTo>
                  <a:pt x="636" y="494"/>
                  <a:pt x="494" y="636"/>
                  <a:pt x="318" y="636"/>
                </a:cubicBezTo>
                <a:cubicBezTo>
                  <a:pt x="142" y="636"/>
                  <a:pt x="0" y="494"/>
                  <a:pt x="1" y="317"/>
                </a:cubicBezTo>
              </a:path>
            </a:pathLst>
          </a:custGeom>
          <a:solidFill>
            <a:srgbClr val="FF00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90" name="textbox 290"/>
          <p:cNvSpPr/>
          <p:nvPr/>
        </p:nvSpPr>
        <p:spPr>
          <a:xfrm>
            <a:off x="11185976" y="6416256"/>
            <a:ext cx="89535" cy="1155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709"/>
              </a:lnSpc>
              <a:tabLst/>
            </a:pPr>
            <a:r>
              <a:rPr sz="400" kern="0" spc="3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*</a:t>
            </a:r>
            <a:endParaRPr lang="Arial" altLang="Arial" sz="4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picture 2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586483" y="1114044"/>
            <a:ext cx="8663940" cy="4201667"/>
          </a:xfrm>
          <a:prstGeom prst="rect">
            <a:avLst/>
          </a:prstGeom>
        </p:spPr>
      </p:pic>
      <p:sp>
        <p:nvSpPr>
          <p:cNvPr id="294" name="textbox 294"/>
          <p:cNvSpPr/>
          <p:nvPr/>
        </p:nvSpPr>
        <p:spPr>
          <a:xfrm>
            <a:off x="1104272" y="5384936"/>
            <a:ext cx="9561194" cy="9226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485775" algn="l" rtl="0" eaLnBrk="0">
              <a:lnSpc>
                <a:spcPts val="2022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《堀切名花江户之花菖蒲》／歌川国芳／木版纸本／</a:t>
            </a:r>
            <a:r>
              <a:rPr sz="1500" kern="0" spc="-1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1852年／</a:t>
            </a:r>
            <a:r>
              <a:rPr sz="1500" kern="0" spc="-2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36.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5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cm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×25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cm</a:t>
            </a:r>
            <a:endParaRPr lang="Microsoft YaHei" altLang="Microsoft YaHei" sz="1500" dirty="0"/>
          </a:p>
          <a:p>
            <a:pPr algn="l" rtl="0" eaLnBrk="0">
              <a:lnSpc>
                <a:spcPct val="130000"/>
              </a:lnSpc>
              <a:tabLst/>
            </a:pPr>
            <a:endParaRPr lang="Arial" altLang="Arial" sz="300" dirty="0"/>
          </a:p>
          <a:p>
            <a:pPr marL="12700" indent="406400" algn="l" rtl="0" eaLnBrk="0">
              <a:lnSpc>
                <a:spcPct val="127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赏析：《堀切名花江户之花菖蒲》是歌川国芳作品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，作者擅长美人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绘和武者绘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。作品构思细致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、造型夸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张，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用色生动，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形式繁复</a:t>
            </a:r>
            <a:r>
              <a:rPr sz="1500" kern="0" spc="-2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296" name="textbox 296"/>
          <p:cNvSpPr/>
          <p:nvPr/>
        </p:nvSpPr>
        <p:spPr>
          <a:xfrm>
            <a:off x="219245" y="416164"/>
            <a:ext cx="2663825" cy="23367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730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1000"/>
              </a:lnSpc>
              <a:tabLst/>
            </a:pPr>
            <a:r>
              <a:rPr sz="1500" kern="0" spc="7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</a:t>
            </a:r>
            <a:r>
              <a:rPr sz="1500" kern="0" spc="-11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、重大题材及展览作品赏析</a:t>
            </a:r>
            <a:endParaRPr lang="Microsoft YaHei" altLang="Microsoft YaHei" sz="1500" dirty="0"/>
          </a:p>
        </p:txBody>
      </p:sp>
      <p:sp>
        <p:nvSpPr>
          <p:cNvPr id="298" name="path"/>
          <p:cNvSpPr/>
          <p:nvPr/>
        </p:nvSpPr>
        <p:spPr>
          <a:xfrm>
            <a:off x="1819655" y="0"/>
            <a:ext cx="460248" cy="368808"/>
          </a:xfrm>
          <a:custGeom>
            <a:avLst/>
            <a:gdLst/>
            <a:ahLst/>
            <a:cxnLst/>
            <a:rect l="0" t="0" r="0" b="0"/>
            <a:pathLst>
              <a:path w="724" h="580">
                <a:moveTo>
                  <a:pt x="0" y="580"/>
                </a:moveTo>
                <a:lnTo>
                  <a:pt x="180" y="0"/>
                </a:lnTo>
                <a:lnTo>
                  <a:pt x="724" y="0"/>
                </a:lnTo>
                <a:lnTo>
                  <a:pt x="542" y="580"/>
                </a:lnTo>
                <a:lnTo>
                  <a:pt x="0" y="580"/>
                </a:lnTo>
              </a:path>
            </a:pathLst>
          </a:custGeom>
          <a:solidFill>
            <a:srgbClr val="FFFF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00" name="path"/>
          <p:cNvSpPr/>
          <p:nvPr/>
        </p:nvSpPr>
        <p:spPr>
          <a:xfrm>
            <a:off x="11682335" y="1421219"/>
            <a:ext cx="404330" cy="404329"/>
          </a:xfrm>
          <a:custGeom>
            <a:avLst/>
            <a:gdLst/>
            <a:ahLst/>
            <a:cxnLst/>
            <a:rect l="0" t="0" r="0" b="0"/>
            <a:pathLst>
              <a:path w="636" h="636">
                <a:moveTo>
                  <a:pt x="1" y="317"/>
                </a:moveTo>
                <a:cubicBezTo>
                  <a:pt x="0" y="142"/>
                  <a:pt x="142" y="0"/>
                  <a:pt x="318" y="0"/>
                </a:cubicBezTo>
                <a:cubicBezTo>
                  <a:pt x="494" y="0"/>
                  <a:pt x="636" y="142"/>
                  <a:pt x="636" y="318"/>
                </a:cubicBezTo>
                <a:cubicBezTo>
                  <a:pt x="636" y="494"/>
                  <a:pt x="494" y="636"/>
                  <a:pt x="318" y="636"/>
                </a:cubicBezTo>
                <a:cubicBezTo>
                  <a:pt x="142" y="636"/>
                  <a:pt x="0" y="494"/>
                  <a:pt x="1" y="317"/>
                </a:cubicBezTo>
              </a:path>
            </a:pathLst>
          </a:custGeom>
          <a:solidFill>
            <a:srgbClr val="FF00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02" name="textbox 302"/>
          <p:cNvSpPr/>
          <p:nvPr/>
        </p:nvSpPr>
        <p:spPr>
          <a:xfrm>
            <a:off x="11185976" y="6416256"/>
            <a:ext cx="89535" cy="1155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709"/>
              </a:lnSpc>
              <a:tabLst/>
            </a:pPr>
            <a:r>
              <a:rPr sz="400" kern="0" spc="3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*</a:t>
            </a:r>
            <a:endParaRPr lang="Arial" altLang="Arial" sz="4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textbox 304"/>
          <p:cNvSpPr/>
          <p:nvPr/>
        </p:nvSpPr>
        <p:spPr>
          <a:xfrm>
            <a:off x="603036" y="2237593"/>
            <a:ext cx="6395084" cy="91948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070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85000"/>
              </a:lnSpc>
              <a:tabLst/>
            </a:pPr>
            <a:r>
              <a:rPr sz="20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1.列举20世纪中国的两</a:t>
            </a:r>
            <a:r>
              <a:rPr sz="20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位版画家作品，并作出简要分析。</a:t>
            </a:r>
            <a:endParaRPr lang="Microsoft YaHei" altLang="Microsoft YaHei" sz="2000" dirty="0"/>
          </a:p>
          <a:p>
            <a:pPr marL="12700" algn="l" rtl="0" eaLnBrk="0">
              <a:lnSpc>
                <a:spcPts val="5000"/>
              </a:lnSpc>
              <a:tabLst/>
            </a:pPr>
            <a:r>
              <a:rPr sz="2000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2.列举一件浮世绘作品，并作出简要分析。</a:t>
            </a:r>
            <a:endParaRPr lang="Microsoft YaHei" altLang="Microsoft YaHei" sz="2000" dirty="0"/>
          </a:p>
        </p:txBody>
      </p:sp>
      <p:sp>
        <p:nvSpPr>
          <p:cNvPr id="306" name="textbox 306"/>
          <p:cNvSpPr/>
          <p:nvPr/>
        </p:nvSpPr>
        <p:spPr>
          <a:xfrm>
            <a:off x="564896" y="858647"/>
            <a:ext cx="2606675" cy="5200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7620"/>
              </a:lnSpc>
              <a:tabLst/>
            </a:pPr>
            <a:endParaRPr lang="Arial" altLang="Arial" sz="100" dirty="0"/>
          </a:p>
          <a:p>
            <a:pPr marL="417194" algn="l" rtl="0" eaLnBrk="0">
              <a:lnSpc>
                <a:spcPct val="87000"/>
              </a:lnSpc>
              <a:tabLst>
                <a:tab pos="781050" algn="l"/>
              </a:tabLst>
            </a:pPr>
            <a:r>
              <a:rPr sz="3500" kern="0" spc="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3500" kern="0" spc="6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课后练习</a:t>
            </a:r>
            <a:endParaRPr lang="Microsoft YaHei" altLang="Microsoft YaHei" sz="3500" dirty="0"/>
          </a:p>
        </p:txBody>
      </p:sp>
      <p:sp>
        <p:nvSpPr>
          <p:cNvPr id="308" name="path"/>
          <p:cNvSpPr/>
          <p:nvPr/>
        </p:nvSpPr>
        <p:spPr>
          <a:xfrm>
            <a:off x="577596" y="913219"/>
            <a:ext cx="404825" cy="404329"/>
          </a:xfrm>
          <a:custGeom>
            <a:avLst/>
            <a:gdLst/>
            <a:ahLst/>
            <a:cxnLst/>
            <a:rect l="0" t="0" r="0" b="0"/>
            <a:pathLst>
              <a:path w="637" h="636">
                <a:moveTo>
                  <a:pt x="0" y="318"/>
                </a:moveTo>
                <a:cubicBezTo>
                  <a:pt x="0" y="142"/>
                  <a:pt x="143" y="0"/>
                  <a:pt x="319" y="0"/>
                </a:cubicBezTo>
                <a:cubicBezTo>
                  <a:pt x="494" y="0"/>
                  <a:pt x="637" y="142"/>
                  <a:pt x="637" y="318"/>
                </a:cubicBezTo>
                <a:cubicBezTo>
                  <a:pt x="637" y="494"/>
                  <a:pt x="494" y="636"/>
                  <a:pt x="319" y="636"/>
                </a:cubicBezTo>
                <a:cubicBezTo>
                  <a:pt x="143" y="636"/>
                  <a:pt x="0" y="494"/>
                  <a:pt x="0" y="318"/>
                </a:cubicBezTo>
              </a:path>
            </a:pathLst>
          </a:custGeom>
          <a:solidFill>
            <a:srgbClr val="FF00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10" name="path"/>
          <p:cNvSpPr/>
          <p:nvPr/>
        </p:nvSpPr>
        <p:spPr>
          <a:xfrm>
            <a:off x="1819655" y="0"/>
            <a:ext cx="460248" cy="368808"/>
          </a:xfrm>
          <a:custGeom>
            <a:avLst/>
            <a:gdLst/>
            <a:ahLst/>
            <a:cxnLst/>
            <a:rect l="0" t="0" r="0" b="0"/>
            <a:pathLst>
              <a:path w="724" h="580">
                <a:moveTo>
                  <a:pt x="0" y="580"/>
                </a:moveTo>
                <a:lnTo>
                  <a:pt x="180" y="0"/>
                </a:lnTo>
                <a:lnTo>
                  <a:pt x="724" y="0"/>
                </a:lnTo>
                <a:lnTo>
                  <a:pt x="542" y="580"/>
                </a:lnTo>
                <a:lnTo>
                  <a:pt x="0" y="580"/>
                </a:lnTo>
              </a:path>
            </a:pathLst>
          </a:custGeom>
          <a:solidFill>
            <a:srgbClr val="FFFF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12" name="textbox 312"/>
          <p:cNvSpPr/>
          <p:nvPr/>
        </p:nvSpPr>
        <p:spPr>
          <a:xfrm>
            <a:off x="11185976" y="6416256"/>
            <a:ext cx="89535" cy="1155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709"/>
              </a:lnSpc>
              <a:tabLst/>
            </a:pPr>
            <a:r>
              <a:rPr sz="400" kern="0" spc="3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*</a:t>
            </a:r>
            <a:endParaRPr lang="Arial" altLang="Arial" sz="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/>
          <p:nvPr/>
        </p:nvSpPr>
        <p:spPr>
          <a:xfrm>
            <a:off x="2440939" y="1804161"/>
            <a:ext cx="7247255" cy="34613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337184" algn="l" rtl="0" eaLnBrk="0">
              <a:lnSpc>
                <a:spcPts val="4505"/>
              </a:lnSpc>
              <a:tabLst/>
            </a:pPr>
            <a:r>
              <a:rPr sz="5900" b="1" kern="0" spc="22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FUNDAMENTALS</a:t>
            </a:r>
            <a:endParaRPr lang="Arial" altLang="Arial" sz="5900" dirty="0"/>
          </a:p>
          <a:p>
            <a:pPr marL="12700" algn="l" rtl="0" eaLnBrk="0">
              <a:lnSpc>
                <a:spcPts val="7194"/>
              </a:lnSpc>
              <a:tabLst/>
            </a:pPr>
            <a:r>
              <a:rPr sz="5900" b="1" kern="0" spc="25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OF  PRINTMAKI</a:t>
            </a:r>
            <a:r>
              <a:rPr sz="5900" b="1" kern="0" spc="24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NG</a:t>
            </a:r>
            <a:endParaRPr lang="Arial" altLang="Arial" sz="5900" dirty="0"/>
          </a:p>
          <a:p>
            <a:pPr algn="l" rtl="0" eaLnBrk="0">
              <a:lnSpc>
                <a:spcPct val="123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3000"/>
              </a:lnSpc>
              <a:tabLst/>
            </a:pPr>
            <a:endParaRPr lang="Arial" altLang="Arial" sz="1000" dirty="0"/>
          </a:p>
          <a:p>
            <a:pPr marL="737869" algn="l" rtl="0" eaLnBrk="0">
              <a:lnSpc>
                <a:spcPts val="3163"/>
              </a:lnSpc>
              <a:spcBef>
                <a:spcPts val="725"/>
              </a:spcBef>
              <a:tabLst/>
            </a:pPr>
            <a:r>
              <a:rPr sz="2400" kern="0" spc="40" dirty="0">
                <a:ln w="9062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Chapter</a:t>
            </a:r>
            <a:r>
              <a:rPr sz="2400" kern="0" spc="31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40" dirty="0">
                <a:ln w="9062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</a:t>
            </a:r>
            <a:r>
              <a:rPr sz="2400" kern="0" spc="4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2400" kern="0" spc="40" dirty="0">
                <a:ln w="9062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Appreciation</a:t>
            </a:r>
            <a:r>
              <a:rPr sz="2400" kern="0" spc="23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40" dirty="0">
                <a:ln w="9062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and</a:t>
            </a:r>
            <a:r>
              <a:rPr sz="2400" kern="0" spc="24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40" dirty="0">
                <a:ln w="9062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analysis</a:t>
            </a:r>
            <a:endParaRPr lang="Microsoft YaHei" altLang="Microsoft YaHei" sz="2400" dirty="0"/>
          </a:p>
          <a:p>
            <a:pPr marL="2223770" algn="l" rtl="0" eaLnBrk="0">
              <a:lnSpc>
                <a:spcPts val="3258"/>
              </a:lnSpc>
              <a:tabLst/>
            </a:pPr>
            <a:r>
              <a:rPr sz="2400" kern="0" spc="70" dirty="0">
                <a:ln w="9062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第三章</a:t>
            </a:r>
            <a:r>
              <a:rPr sz="2400" kern="0" spc="18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400" kern="0" spc="70" dirty="0">
                <a:ln w="9062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欣赏与分析</a:t>
            </a:r>
            <a:endParaRPr lang="Microsoft YaHei" altLang="Microsoft YaHei" sz="2400" dirty="0"/>
          </a:p>
          <a:p>
            <a:pPr algn="l" rtl="0" eaLnBrk="0">
              <a:lnSpc>
                <a:spcPct val="172000"/>
              </a:lnSpc>
              <a:tabLst/>
            </a:pPr>
            <a:endParaRPr lang="Arial" altLang="Arial" sz="1000" dirty="0"/>
          </a:p>
          <a:p>
            <a:pPr marL="2451100" algn="l" rtl="0" eaLnBrk="0">
              <a:lnSpc>
                <a:spcPct val="88000"/>
              </a:lnSpc>
              <a:spcBef>
                <a:spcPts val="363"/>
              </a:spcBef>
              <a:tabLst/>
            </a:pPr>
            <a:r>
              <a:rPr sz="12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Weifang Institute o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f Technology.</a:t>
            </a:r>
            <a:endParaRPr lang="Arial" altLang="Arial" sz="1200" dirty="0"/>
          </a:p>
          <a:p>
            <a:pPr marL="2632710" algn="l" rtl="0" eaLnBrk="0">
              <a:lnSpc>
                <a:spcPct val="87000"/>
              </a:lnSpc>
              <a:spcBef>
                <a:spcPts val="307"/>
              </a:spcBef>
              <a:tabLst/>
            </a:pPr>
            <a:r>
              <a:rPr sz="1200" b="1" kern="0" spc="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Prepared</a:t>
            </a:r>
            <a:r>
              <a:rPr sz="1200" b="1" kern="0" spc="12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by</a:t>
            </a:r>
            <a:r>
              <a:rPr sz="1200" b="1" kern="0" spc="12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Yang</a:t>
            </a:r>
            <a:r>
              <a:rPr sz="1200" b="1" kern="0" spc="13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Kai</a:t>
            </a:r>
            <a:r>
              <a:rPr sz="1200" b="1" kern="0" spc="12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1200" b="1" kern="0" spc="120" dirty="0">
                <a:solidFill>
                  <a:srgbClr val="FF6600">
                    <a:alpha val="100000"/>
                  </a:srgbClr>
                </a:solidFill>
                <a:latin typeface="Arial"/>
                <a:ea typeface="Arial"/>
                <a:cs typeface="Arial"/>
              </a:rPr>
              <a:t>2022.</a:t>
            </a:r>
            <a:endParaRPr lang="Arial" altLang="Arial" sz="12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textbox 314"/>
          <p:cNvSpPr/>
          <p:nvPr/>
        </p:nvSpPr>
        <p:spPr>
          <a:xfrm>
            <a:off x="1018936" y="2337571"/>
            <a:ext cx="9623425" cy="21113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(1)艺术家的版画，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签名形式按国际惯例使用铅笔在画面之外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处签字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。版画签字内容涵盖作品全面且准确</a:t>
            </a:r>
            <a:endParaRPr lang="Microsoft YaHei" altLang="Microsoft YaHei" sz="1500" dirty="0"/>
          </a:p>
          <a:p>
            <a:pPr marL="12700" algn="l" rtl="0" eaLnBrk="0">
              <a:lnSpc>
                <a:spcPts val="2771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的信息，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只有艺术家的亲手签字才能认定为版画原作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  <a:p>
            <a:pPr marL="407669" algn="l" rtl="0" eaLnBrk="0">
              <a:lnSpc>
                <a:spcPct val="93000"/>
              </a:lnSpc>
              <a:spcBef>
                <a:spcPts val="1278"/>
              </a:spcBef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①印数，</a:t>
            </a:r>
            <a:r>
              <a:rPr sz="1500" kern="0" spc="-2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指作品总印数量；</a:t>
            </a:r>
            <a:endParaRPr lang="Microsoft YaHei" altLang="Microsoft YaHei" sz="1500" dirty="0"/>
          </a:p>
          <a:p>
            <a:pPr marL="407669" algn="l" rtl="0" eaLnBrk="0">
              <a:lnSpc>
                <a:spcPct val="94000"/>
              </a:lnSpc>
              <a:spcBef>
                <a:spcPts val="1188"/>
              </a:spcBef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②编号，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指印刷过程中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的排位序号；</a:t>
            </a:r>
            <a:r>
              <a:rPr sz="1500" kern="0" spc="-2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分为：</a:t>
            </a:r>
            <a:endParaRPr lang="Microsoft YaHei" altLang="Microsoft YaHei" sz="1500" dirty="0"/>
          </a:p>
          <a:p>
            <a:pPr marL="408940" algn="l" rtl="0" eaLnBrk="0">
              <a:lnSpc>
                <a:spcPct val="93000"/>
              </a:lnSpc>
              <a:spcBef>
                <a:spcPts val="1192"/>
              </a:spcBef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a.版画的编号作品</a:t>
            </a:r>
            <a:endParaRPr lang="Microsoft YaHei" altLang="Microsoft YaHei" sz="1500" dirty="0"/>
          </a:p>
          <a:p>
            <a:pPr algn="l" rtl="0" eaLnBrk="0">
              <a:lnSpc>
                <a:spcPct val="108000"/>
              </a:lnSpc>
              <a:tabLst/>
            </a:pPr>
            <a:endParaRPr lang="Arial" altLang="Arial" sz="700" dirty="0"/>
          </a:p>
          <a:p>
            <a:pPr marL="412750" algn="l" rtl="0" eaLnBrk="0">
              <a:lnSpc>
                <a:spcPts val="2022"/>
              </a:lnSpc>
              <a:spcBef>
                <a:spcPts val="1"/>
              </a:spcBef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b.版画的编号外作品</a:t>
            </a:r>
            <a:endParaRPr lang="Microsoft YaHei" altLang="Microsoft YaHei" sz="1500" dirty="0"/>
          </a:p>
        </p:txBody>
      </p:sp>
      <p:sp>
        <p:nvSpPr>
          <p:cNvPr id="316" name="textbox 316"/>
          <p:cNvSpPr/>
          <p:nvPr/>
        </p:nvSpPr>
        <p:spPr>
          <a:xfrm>
            <a:off x="4861201" y="1484741"/>
            <a:ext cx="1289685" cy="2863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358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6000"/>
              </a:lnSpc>
              <a:tabLst/>
            </a:pPr>
            <a:r>
              <a:rPr sz="2000" kern="0" spc="-20" dirty="0">
                <a:ln w="7282" cap="flat" cmpd="sng">
                  <a:solidFill>
                    <a:srgbClr val="FC4007">
                      <a:alpha val="100000"/>
                    </a:srgbClr>
                  </a:solidFill>
                  <a:prstDash val="solid"/>
                  <a:bevel/>
                </a:ln>
                <a:solidFill>
                  <a:srgbClr val="FC400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签字与格式</a:t>
            </a:r>
            <a:endParaRPr lang="Microsoft YaHei" altLang="Microsoft YaHei" sz="2000" dirty="0"/>
          </a:p>
        </p:txBody>
      </p:sp>
      <p:sp>
        <p:nvSpPr>
          <p:cNvPr id="318" name="path"/>
          <p:cNvSpPr/>
          <p:nvPr/>
        </p:nvSpPr>
        <p:spPr>
          <a:xfrm>
            <a:off x="1819655" y="0"/>
            <a:ext cx="460248" cy="368808"/>
          </a:xfrm>
          <a:custGeom>
            <a:avLst/>
            <a:gdLst/>
            <a:ahLst/>
            <a:cxnLst/>
            <a:rect l="0" t="0" r="0" b="0"/>
            <a:pathLst>
              <a:path w="724" h="580">
                <a:moveTo>
                  <a:pt x="0" y="580"/>
                </a:moveTo>
                <a:lnTo>
                  <a:pt x="180" y="0"/>
                </a:lnTo>
                <a:lnTo>
                  <a:pt x="724" y="0"/>
                </a:lnTo>
                <a:lnTo>
                  <a:pt x="542" y="580"/>
                </a:lnTo>
                <a:lnTo>
                  <a:pt x="0" y="580"/>
                </a:lnTo>
              </a:path>
            </a:pathLst>
          </a:custGeom>
          <a:solidFill>
            <a:srgbClr val="FFFF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20" name="textbox 320"/>
          <p:cNvSpPr/>
          <p:nvPr/>
        </p:nvSpPr>
        <p:spPr>
          <a:xfrm>
            <a:off x="228361" y="417582"/>
            <a:ext cx="412750" cy="2305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746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0000"/>
              </a:lnSpc>
              <a:tabLst/>
            </a:pPr>
            <a:r>
              <a:rPr sz="1500" kern="0" spc="1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附录</a:t>
            </a:r>
            <a:endParaRPr lang="Microsoft YaHei" altLang="Microsoft YaHei" sz="1500" dirty="0"/>
          </a:p>
        </p:txBody>
      </p:sp>
      <p:sp>
        <p:nvSpPr>
          <p:cNvPr id="322" name="textbox 322"/>
          <p:cNvSpPr/>
          <p:nvPr/>
        </p:nvSpPr>
        <p:spPr>
          <a:xfrm>
            <a:off x="11185976" y="6416256"/>
            <a:ext cx="89535" cy="1155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709"/>
              </a:lnSpc>
              <a:tabLst/>
            </a:pPr>
            <a:r>
              <a:rPr sz="400" kern="0" spc="3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*</a:t>
            </a:r>
            <a:endParaRPr lang="Arial" altLang="Arial" sz="4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textbox 324"/>
          <p:cNvSpPr/>
          <p:nvPr/>
        </p:nvSpPr>
        <p:spPr>
          <a:xfrm>
            <a:off x="1533777" y="2057536"/>
            <a:ext cx="9361169" cy="39236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26034" algn="l" rtl="0" eaLnBrk="0">
              <a:lnSpc>
                <a:spcPts val="2022"/>
              </a:lnSpc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(2)作品信息内容</a:t>
            </a:r>
            <a:endParaRPr lang="Microsoft YaHei" altLang="Microsoft YaHei" sz="1500" dirty="0"/>
          </a:p>
          <a:p>
            <a:pPr marL="12700" algn="l" rtl="0" eaLnBrk="0">
              <a:lnSpc>
                <a:spcPct val="93000"/>
              </a:lnSpc>
              <a:spcBef>
                <a:spcPts val="1170"/>
              </a:spcBef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①标题，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指作品名称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；</a:t>
            </a:r>
            <a:endParaRPr lang="Microsoft YaHei" altLang="Microsoft YaHei" sz="1500" dirty="0"/>
          </a:p>
          <a:p>
            <a:pPr algn="r" rtl="0" eaLnBrk="0">
              <a:lnSpc>
                <a:spcPct val="90000"/>
              </a:lnSpc>
              <a:spcBef>
                <a:spcPts val="1188"/>
              </a:spcBef>
              <a:tabLst/>
            </a:pPr>
            <a:r>
              <a:rPr sz="15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②版种，</a:t>
            </a:r>
            <a:r>
              <a:rPr sz="1500" kern="0" spc="-2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指版画的分类；</a:t>
            </a:r>
            <a:r>
              <a:rPr sz="1500" kern="0" spc="-2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分别有：</a:t>
            </a:r>
            <a:r>
              <a:rPr sz="1500" kern="0" spc="-2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凸版版画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、凹版版画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、漏版版画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、平版版画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、综合版画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、数码版画等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  <a:p>
            <a:pPr marL="12700" algn="l" rtl="0" eaLnBrk="0">
              <a:lnSpc>
                <a:spcPts val="2880"/>
              </a:lnSpc>
              <a:tabLst/>
            </a:pP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③尺寸，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指画面尺寸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、画幅尺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寸；</a:t>
            </a:r>
            <a:endParaRPr lang="Microsoft YaHei" altLang="Microsoft YaHei" sz="1500" dirty="0"/>
          </a:p>
          <a:p>
            <a:pPr marL="12700" algn="l" rtl="0" eaLnBrk="0">
              <a:lnSpc>
                <a:spcPct val="90000"/>
              </a:lnSpc>
              <a:spcBef>
                <a:spcPts val="1260"/>
              </a:spcBef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④作者，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指画家姓名，</a:t>
            </a:r>
            <a:r>
              <a:rPr sz="1500" kern="0" spc="-2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印刷技工参与的作品也需要注明姓名；</a:t>
            </a:r>
            <a:endParaRPr lang="Microsoft YaHei" altLang="Microsoft YaHei" sz="1500" dirty="0"/>
          </a:p>
          <a:p>
            <a:pPr marL="12700" algn="l" rtl="0" eaLnBrk="0">
              <a:lnSpc>
                <a:spcPts val="288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⑤创作时间，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指作品制作的年月日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  <a:p>
            <a:pPr marL="121920" algn="l" rtl="0" eaLnBrk="0">
              <a:lnSpc>
                <a:spcPts val="2022"/>
              </a:lnSpc>
              <a:spcBef>
                <a:spcPts val="966"/>
              </a:spcBef>
              <a:tabLst/>
            </a:pPr>
            <a:r>
              <a:rPr sz="15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</a:t>
            </a:r>
            <a:r>
              <a:rPr sz="1500" kern="0" spc="-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）签字格式规范如下</a:t>
            </a:r>
            <a:r>
              <a:rPr sz="15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</a:t>
            </a:r>
            <a:endParaRPr lang="Microsoft YaHei" altLang="Microsoft YaHei" sz="1500" dirty="0"/>
          </a:p>
          <a:p>
            <a:pPr marL="12700" algn="l" rtl="0" eaLnBrk="0">
              <a:lnSpc>
                <a:spcPct val="85000"/>
              </a:lnSpc>
              <a:spcBef>
                <a:spcPts val="1148"/>
              </a:spcBef>
              <a:tabLst/>
            </a:pP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①印数+编号+标题+版种+尺寸+作者+印刷者+创作时间</a:t>
            </a:r>
            <a:endParaRPr lang="Microsoft YaHei" altLang="Microsoft YaHei" sz="1500" dirty="0"/>
          </a:p>
          <a:p>
            <a:pPr marL="12700" algn="l" rtl="0" eaLnBrk="0">
              <a:lnSpc>
                <a:spcPts val="2880"/>
              </a:lnSpc>
              <a:tabLst/>
            </a:pP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②印数+编号+标题+版种+作者+创作时间</a:t>
            </a:r>
            <a:endParaRPr lang="Microsoft YaHei" altLang="Microsoft YaHei" sz="1500" dirty="0"/>
          </a:p>
          <a:p>
            <a:pPr marL="12700" algn="l" rtl="0" eaLnBrk="0">
              <a:lnSpc>
                <a:spcPct val="89000"/>
              </a:lnSpc>
              <a:spcBef>
                <a:spcPts val="1350"/>
              </a:spcBef>
              <a:tabLst/>
            </a:pP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③印数+编号+版种+作者+创作时间</a:t>
            </a:r>
            <a:endParaRPr lang="Microsoft YaHei" altLang="Microsoft YaHei" sz="1500" dirty="0"/>
          </a:p>
          <a:p>
            <a:pPr algn="l" rtl="0" eaLnBrk="0">
              <a:lnSpc>
                <a:spcPct val="106000"/>
              </a:lnSpc>
              <a:tabLst/>
            </a:pPr>
            <a:endParaRPr lang="Arial" altLang="Arial" sz="1000" dirty="0"/>
          </a:p>
          <a:p>
            <a:pPr marL="12700" algn="l" rtl="0" eaLnBrk="0">
              <a:lnSpc>
                <a:spcPct val="89000"/>
              </a:lnSpc>
              <a:spcBef>
                <a:spcPts val="6"/>
              </a:spcBef>
              <a:tabLst/>
            </a:pP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④版次+印数+编号+标题+版种+作者+创作时间</a:t>
            </a:r>
            <a:endParaRPr lang="Microsoft YaHei" altLang="Microsoft YaHei" sz="1500" dirty="0"/>
          </a:p>
        </p:txBody>
      </p:sp>
      <p:sp>
        <p:nvSpPr>
          <p:cNvPr id="326" name="textbox 326"/>
          <p:cNvSpPr/>
          <p:nvPr/>
        </p:nvSpPr>
        <p:spPr>
          <a:xfrm>
            <a:off x="5074561" y="1174860"/>
            <a:ext cx="1289685" cy="2863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358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6000"/>
              </a:lnSpc>
              <a:tabLst/>
            </a:pPr>
            <a:r>
              <a:rPr sz="2000" kern="0" spc="-20" dirty="0">
                <a:ln w="7282" cap="flat" cmpd="sng">
                  <a:solidFill>
                    <a:srgbClr val="FC4007">
                      <a:alpha val="100000"/>
                    </a:srgbClr>
                  </a:solidFill>
                  <a:prstDash val="solid"/>
                  <a:bevel/>
                </a:ln>
                <a:solidFill>
                  <a:srgbClr val="FC400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签字与格式</a:t>
            </a:r>
            <a:endParaRPr lang="Microsoft YaHei" altLang="Microsoft YaHei" sz="2000" dirty="0"/>
          </a:p>
        </p:txBody>
      </p:sp>
      <p:sp>
        <p:nvSpPr>
          <p:cNvPr id="328" name="path"/>
          <p:cNvSpPr/>
          <p:nvPr/>
        </p:nvSpPr>
        <p:spPr>
          <a:xfrm>
            <a:off x="1819655" y="0"/>
            <a:ext cx="460248" cy="368808"/>
          </a:xfrm>
          <a:custGeom>
            <a:avLst/>
            <a:gdLst/>
            <a:ahLst/>
            <a:cxnLst/>
            <a:rect l="0" t="0" r="0" b="0"/>
            <a:pathLst>
              <a:path w="724" h="580">
                <a:moveTo>
                  <a:pt x="0" y="580"/>
                </a:moveTo>
                <a:lnTo>
                  <a:pt x="180" y="0"/>
                </a:lnTo>
                <a:lnTo>
                  <a:pt x="724" y="0"/>
                </a:lnTo>
                <a:lnTo>
                  <a:pt x="542" y="580"/>
                </a:lnTo>
                <a:lnTo>
                  <a:pt x="0" y="580"/>
                </a:lnTo>
              </a:path>
            </a:pathLst>
          </a:custGeom>
          <a:solidFill>
            <a:srgbClr val="FFFF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30" name="path"/>
          <p:cNvSpPr/>
          <p:nvPr/>
        </p:nvSpPr>
        <p:spPr>
          <a:xfrm>
            <a:off x="11682335" y="1421219"/>
            <a:ext cx="404330" cy="404329"/>
          </a:xfrm>
          <a:custGeom>
            <a:avLst/>
            <a:gdLst/>
            <a:ahLst/>
            <a:cxnLst/>
            <a:rect l="0" t="0" r="0" b="0"/>
            <a:pathLst>
              <a:path w="636" h="636">
                <a:moveTo>
                  <a:pt x="1" y="317"/>
                </a:moveTo>
                <a:cubicBezTo>
                  <a:pt x="0" y="142"/>
                  <a:pt x="142" y="0"/>
                  <a:pt x="318" y="0"/>
                </a:cubicBezTo>
                <a:cubicBezTo>
                  <a:pt x="494" y="0"/>
                  <a:pt x="636" y="142"/>
                  <a:pt x="636" y="318"/>
                </a:cubicBezTo>
                <a:cubicBezTo>
                  <a:pt x="636" y="494"/>
                  <a:pt x="494" y="636"/>
                  <a:pt x="318" y="636"/>
                </a:cubicBezTo>
                <a:cubicBezTo>
                  <a:pt x="142" y="636"/>
                  <a:pt x="0" y="494"/>
                  <a:pt x="1" y="317"/>
                </a:cubicBezTo>
              </a:path>
            </a:pathLst>
          </a:custGeom>
          <a:solidFill>
            <a:srgbClr val="FF00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32" name="path"/>
          <p:cNvSpPr/>
          <p:nvPr/>
        </p:nvSpPr>
        <p:spPr>
          <a:xfrm>
            <a:off x="11682984" y="890016"/>
            <a:ext cx="402335" cy="402335"/>
          </a:xfrm>
          <a:custGeom>
            <a:avLst/>
            <a:gdLst/>
            <a:ahLst/>
            <a:cxnLst/>
            <a:rect l="0" t="0" r="0" b="0"/>
            <a:pathLst>
              <a:path w="633" h="633">
                <a:moveTo>
                  <a:pt x="0" y="316"/>
                </a:moveTo>
                <a:lnTo>
                  <a:pt x="316" y="0"/>
                </a:lnTo>
                <a:lnTo>
                  <a:pt x="633" y="316"/>
                </a:lnTo>
                <a:lnTo>
                  <a:pt x="316" y="633"/>
                </a:lnTo>
                <a:lnTo>
                  <a:pt x="0" y="316"/>
                </a:lnTo>
              </a:path>
            </a:pathLst>
          </a:custGeom>
          <a:solidFill>
            <a:srgbClr val="00B0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34" name="textbox 334"/>
          <p:cNvSpPr/>
          <p:nvPr/>
        </p:nvSpPr>
        <p:spPr>
          <a:xfrm>
            <a:off x="228361" y="417582"/>
            <a:ext cx="412750" cy="2305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746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0000"/>
              </a:lnSpc>
              <a:tabLst/>
            </a:pPr>
            <a:r>
              <a:rPr sz="1500" kern="0" spc="1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附录</a:t>
            </a:r>
            <a:endParaRPr lang="Microsoft YaHei" altLang="Microsoft YaHei" sz="1500" dirty="0"/>
          </a:p>
        </p:txBody>
      </p:sp>
      <p:sp>
        <p:nvSpPr>
          <p:cNvPr id="336" name="textbox 336"/>
          <p:cNvSpPr/>
          <p:nvPr/>
        </p:nvSpPr>
        <p:spPr>
          <a:xfrm>
            <a:off x="11185976" y="6416256"/>
            <a:ext cx="89535" cy="1155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709"/>
              </a:lnSpc>
              <a:tabLst/>
            </a:pPr>
            <a:r>
              <a:rPr sz="400" kern="0" spc="3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*</a:t>
            </a:r>
            <a:endParaRPr lang="Arial" altLang="Arial" sz="4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textbox 338"/>
          <p:cNvSpPr/>
          <p:nvPr/>
        </p:nvSpPr>
        <p:spPr>
          <a:xfrm>
            <a:off x="1004351" y="2462512"/>
            <a:ext cx="9771380" cy="35198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113"/>
              </a:lnSpc>
              <a:tabLst/>
            </a:pPr>
            <a:endParaRPr lang="Arial" altLang="Arial" sz="100" dirty="0"/>
          </a:p>
          <a:p>
            <a:pPr marL="434975" algn="l" rtl="0" eaLnBrk="0">
              <a:lnSpc>
                <a:spcPct val="90000"/>
              </a:lnSpc>
              <a:tabLst/>
            </a:pP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1.作品干燥</a:t>
            </a:r>
            <a:endParaRPr lang="Microsoft YaHei" altLang="Microsoft YaHei" sz="1500" dirty="0"/>
          </a:p>
          <a:p>
            <a:pPr marL="422909" algn="l" rtl="0" eaLnBrk="0">
              <a:lnSpc>
                <a:spcPct val="85000"/>
              </a:lnSpc>
              <a:spcBef>
                <a:spcPts val="1213"/>
              </a:spcBef>
              <a:tabLst/>
            </a:pP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纸本版画作品保存弊病：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纸张易受潮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、毒变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、污染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、搞皱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、虫蛀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、变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色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。版画作品要等纸张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、油墨完全</a:t>
            </a:r>
            <a:endParaRPr lang="Microsoft YaHei" altLang="Microsoft YaHei" sz="1500" dirty="0"/>
          </a:p>
          <a:p>
            <a:pPr marL="18415" algn="l" rtl="0" eaLnBrk="0">
              <a:lnSpc>
                <a:spcPts val="2876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干透后才能叠放在一起</a:t>
            </a:r>
            <a:r>
              <a:rPr sz="1500" kern="0" spc="-2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  <a:p>
            <a:pPr algn="l" rtl="0" eaLnBrk="0">
              <a:lnSpc>
                <a:spcPct val="10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7000"/>
              </a:lnSpc>
              <a:tabLst/>
            </a:pPr>
            <a:endParaRPr lang="Arial" altLang="Arial" sz="1000" dirty="0"/>
          </a:p>
          <a:p>
            <a:pPr marL="426719" algn="l" rtl="0" eaLnBrk="0">
              <a:lnSpc>
                <a:spcPct val="90000"/>
              </a:lnSpc>
              <a:spcBef>
                <a:spcPts val="452"/>
              </a:spcBef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2.托裱干燥</a:t>
            </a:r>
            <a:endParaRPr lang="Microsoft YaHei" altLang="Microsoft YaHei" sz="1500" dirty="0"/>
          </a:p>
          <a:p>
            <a:pPr algn="r" rtl="0" eaLnBrk="0">
              <a:lnSpc>
                <a:spcPct val="98000"/>
              </a:lnSpc>
              <a:spcBef>
                <a:spcPts val="1235"/>
              </a:spcBef>
              <a:tabLst/>
            </a:pP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作品湿润情况下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，在四周刷上槌糊裱于晾干板上，</a:t>
            </a:r>
            <a:r>
              <a:rPr sz="1500" kern="0" spc="-2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晾干过程中作品会自然平整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。注意此方法伤害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纸原边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  <a:p>
            <a:pPr algn="l" rtl="0" eaLnBrk="0">
              <a:lnSpc>
                <a:spcPct val="147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47000"/>
              </a:lnSpc>
              <a:tabLst/>
            </a:pPr>
            <a:endParaRPr lang="Arial" altLang="Arial" sz="1000" dirty="0"/>
          </a:p>
          <a:p>
            <a:pPr marL="424815" algn="l" rtl="0" eaLnBrk="0">
              <a:lnSpc>
                <a:spcPct val="92000"/>
              </a:lnSpc>
              <a:spcBef>
                <a:spcPts val="454"/>
              </a:spcBef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3.作品的存放环境</a:t>
            </a:r>
            <a:endParaRPr lang="Microsoft YaHei" altLang="Microsoft YaHei" sz="1500" dirty="0"/>
          </a:p>
          <a:p>
            <a:pPr marL="421005" algn="l" rtl="0" eaLnBrk="0">
              <a:lnSpc>
                <a:spcPts val="2022"/>
              </a:lnSpc>
              <a:spcBef>
                <a:spcPts val="941"/>
              </a:spcBef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版画作品使用的材料，</a:t>
            </a:r>
            <a:r>
              <a:rPr sz="1500" kern="0" spc="-2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尤其是纸张对储存环境的湿度敏感，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所以存放环境湿度控制在5%左右；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温度控制</a:t>
            </a:r>
            <a:endParaRPr lang="Microsoft YaHei" altLang="Microsoft YaHei" sz="1500" dirty="0"/>
          </a:p>
          <a:p>
            <a:pPr marL="12700" algn="l" rtl="0" eaLnBrk="0">
              <a:lnSpc>
                <a:spcPts val="2771"/>
              </a:lnSpc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在15</a:t>
            </a:r>
            <a:r>
              <a:rPr sz="1500" kern="0" spc="-2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°C～25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°C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。油墨对光线敏感，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所以存放环境应避光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340" name="textbox 340"/>
          <p:cNvSpPr/>
          <p:nvPr/>
        </p:nvSpPr>
        <p:spPr>
          <a:xfrm>
            <a:off x="4860692" y="1483213"/>
            <a:ext cx="2563495" cy="29273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390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8000"/>
              </a:lnSpc>
              <a:tabLst/>
            </a:pPr>
            <a:r>
              <a:rPr sz="2000" kern="0" spc="-10" dirty="0">
                <a:ln w="7282" cap="flat" cmpd="sng">
                  <a:solidFill>
                    <a:srgbClr val="FC4007">
                      <a:alpha val="100000"/>
                    </a:srgbClr>
                  </a:solidFill>
                  <a:prstDash val="solid"/>
                  <a:bevel/>
                </a:ln>
                <a:solidFill>
                  <a:srgbClr val="FC400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版画作品的干燥与存放</a:t>
            </a:r>
            <a:endParaRPr lang="Microsoft YaHei" altLang="Microsoft YaHei" sz="2000" dirty="0"/>
          </a:p>
        </p:txBody>
      </p:sp>
      <p:sp>
        <p:nvSpPr>
          <p:cNvPr id="342" name="path"/>
          <p:cNvSpPr/>
          <p:nvPr/>
        </p:nvSpPr>
        <p:spPr>
          <a:xfrm>
            <a:off x="1819655" y="0"/>
            <a:ext cx="460248" cy="368808"/>
          </a:xfrm>
          <a:custGeom>
            <a:avLst/>
            <a:gdLst/>
            <a:ahLst/>
            <a:cxnLst/>
            <a:rect l="0" t="0" r="0" b="0"/>
            <a:pathLst>
              <a:path w="724" h="580">
                <a:moveTo>
                  <a:pt x="0" y="580"/>
                </a:moveTo>
                <a:lnTo>
                  <a:pt x="180" y="0"/>
                </a:lnTo>
                <a:lnTo>
                  <a:pt x="724" y="0"/>
                </a:lnTo>
                <a:lnTo>
                  <a:pt x="542" y="580"/>
                </a:lnTo>
                <a:lnTo>
                  <a:pt x="0" y="580"/>
                </a:lnTo>
              </a:path>
            </a:pathLst>
          </a:custGeom>
          <a:solidFill>
            <a:srgbClr val="FFFF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44" name="path"/>
          <p:cNvSpPr/>
          <p:nvPr/>
        </p:nvSpPr>
        <p:spPr>
          <a:xfrm>
            <a:off x="11682335" y="1421219"/>
            <a:ext cx="404330" cy="404329"/>
          </a:xfrm>
          <a:custGeom>
            <a:avLst/>
            <a:gdLst/>
            <a:ahLst/>
            <a:cxnLst/>
            <a:rect l="0" t="0" r="0" b="0"/>
            <a:pathLst>
              <a:path w="636" h="636">
                <a:moveTo>
                  <a:pt x="1" y="317"/>
                </a:moveTo>
                <a:cubicBezTo>
                  <a:pt x="0" y="142"/>
                  <a:pt x="142" y="0"/>
                  <a:pt x="318" y="0"/>
                </a:cubicBezTo>
                <a:cubicBezTo>
                  <a:pt x="494" y="0"/>
                  <a:pt x="636" y="142"/>
                  <a:pt x="636" y="318"/>
                </a:cubicBezTo>
                <a:cubicBezTo>
                  <a:pt x="636" y="494"/>
                  <a:pt x="494" y="636"/>
                  <a:pt x="318" y="636"/>
                </a:cubicBezTo>
                <a:cubicBezTo>
                  <a:pt x="142" y="636"/>
                  <a:pt x="0" y="494"/>
                  <a:pt x="1" y="317"/>
                </a:cubicBezTo>
              </a:path>
            </a:pathLst>
          </a:custGeom>
          <a:solidFill>
            <a:srgbClr val="FF00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46" name="path"/>
          <p:cNvSpPr/>
          <p:nvPr/>
        </p:nvSpPr>
        <p:spPr>
          <a:xfrm>
            <a:off x="11682984" y="890016"/>
            <a:ext cx="402335" cy="402335"/>
          </a:xfrm>
          <a:custGeom>
            <a:avLst/>
            <a:gdLst/>
            <a:ahLst/>
            <a:cxnLst/>
            <a:rect l="0" t="0" r="0" b="0"/>
            <a:pathLst>
              <a:path w="633" h="633">
                <a:moveTo>
                  <a:pt x="0" y="316"/>
                </a:moveTo>
                <a:lnTo>
                  <a:pt x="316" y="0"/>
                </a:lnTo>
                <a:lnTo>
                  <a:pt x="633" y="316"/>
                </a:lnTo>
                <a:lnTo>
                  <a:pt x="316" y="633"/>
                </a:lnTo>
                <a:lnTo>
                  <a:pt x="0" y="316"/>
                </a:lnTo>
              </a:path>
            </a:pathLst>
          </a:custGeom>
          <a:solidFill>
            <a:srgbClr val="00B0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48" name="textbox 348"/>
          <p:cNvSpPr/>
          <p:nvPr/>
        </p:nvSpPr>
        <p:spPr>
          <a:xfrm>
            <a:off x="228361" y="417582"/>
            <a:ext cx="412750" cy="2305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746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0000"/>
              </a:lnSpc>
              <a:tabLst/>
            </a:pPr>
            <a:r>
              <a:rPr sz="1500" kern="0" spc="1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附录</a:t>
            </a:r>
            <a:endParaRPr lang="Microsoft YaHei" altLang="Microsoft YaHei" sz="1500" dirty="0"/>
          </a:p>
        </p:txBody>
      </p:sp>
      <p:sp>
        <p:nvSpPr>
          <p:cNvPr id="350" name="textbox 350"/>
          <p:cNvSpPr/>
          <p:nvPr/>
        </p:nvSpPr>
        <p:spPr>
          <a:xfrm>
            <a:off x="11185976" y="6416256"/>
            <a:ext cx="89535" cy="1155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709"/>
              </a:lnSpc>
              <a:tabLst/>
            </a:pPr>
            <a:r>
              <a:rPr sz="400" kern="0" spc="3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*</a:t>
            </a:r>
            <a:endParaRPr lang="Arial" altLang="Arial" sz="4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textbox 352"/>
          <p:cNvSpPr/>
          <p:nvPr/>
        </p:nvSpPr>
        <p:spPr>
          <a:xfrm>
            <a:off x="1005972" y="2814898"/>
            <a:ext cx="9568815" cy="133476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903"/>
              </a:lnSpc>
              <a:tabLst/>
            </a:pPr>
            <a:endParaRPr lang="Arial" altLang="Arial" sz="100" dirty="0"/>
          </a:p>
          <a:p>
            <a:pPr marL="430530" algn="l" rtl="0" eaLnBrk="0">
              <a:lnSpc>
                <a:spcPct val="90000"/>
              </a:lnSpc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印版印刷完成后，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清理干净之后，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存放于一个专用分层柜子，</a:t>
            </a:r>
            <a:r>
              <a:rPr sz="1500" kern="0" spc="-2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印版的保存必须做到清洁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、避湿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、避光，</a:t>
            </a:r>
            <a:endParaRPr lang="Microsoft YaHei" altLang="Microsoft YaHei" sz="1500" dirty="0"/>
          </a:p>
          <a:p>
            <a:pPr marL="12700" algn="l" rtl="0" eaLnBrk="0">
              <a:lnSpc>
                <a:spcPct val="160000"/>
              </a:lnSpc>
              <a:spcBef>
                <a:spcPts val="46"/>
              </a:spcBef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统一储藏在固定地方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。按照不同版材性质分类，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按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照印版分版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、分色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、分层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、分类保存，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分门别类包扎，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包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装上注明印版的作品标题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、印数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、套印顺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序及色标等数据，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以便未来印制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。注意避免印版堆积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、重压，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以防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产生变形损坏</a:t>
            </a:r>
            <a:r>
              <a:rPr sz="1500" kern="0" spc="-2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354" name="textbox 354"/>
          <p:cNvSpPr/>
          <p:nvPr/>
        </p:nvSpPr>
        <p:spPr>
          <a:xfrm>
            <a:off x="4860692" y="1483213"/>
            <a:ext cx="2563495" cy="2921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064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7000"/>
              </a:lnSpc>
              <a:tabLst/>
            </a:pPr>
            <a:r>
              <a:rPr sz="2000" kern="0" spc="-10" dirty="0">
                <a:ln w="7282" cap="flat" cmpd="sng">
                  <a:solidFill>
                    <a:srgbClr val="FC4007">
                      <a:alpha val="100000"/>
                    </a:srgbClr>
                  </a:solidFill>
                  <a:prstDash val="solid"/>
                  <a:bevel/>
                </a:ln>
                <a:solidFill>
                  <a:srgbClr val="FC400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版画印版的保管与收藏</a:t>
            </a:r>
            <a:endParaRPr lang="Microsoft YaHei" altLang="Microsoft YaHei" sz="2000" dirty="0"/>
          </a:p>
        </p:txBody>
      </p:sp>
      <p:sp>
        <p:nvSpPr>
          <p:cNvPr id="356" name="path"/>
          <p:cNvSpPr/>
          <p:nvPr/>
        </p:nvSpPr>
        <p:spPr>
          <a:xfrm>
            <a:off x="1819655" y="0"/>
            <a:ext cx="460248" cy="368808"/>
          </a:xfrm>
          <a:custGeom>
            <a:avLst/>
            <a:gdLst/>
            <a:ahLst/>
            <a:cxnLst/>
            <a:rect l="0" t="0" r="0" b="0"/>
            <a:pathLst>
              <a:path w="724" h="580">
                <a:moveTo>
                  <a:pt x="0" y="580"/>
                </a:moveTo>
                <a:lnTo>
                  <a:pt x="180" y="0"/>
                </a:lnTo>
                <a:lnTo>
                  <a:pt x="724" y="0"/>
                </a:lnTo>
                <a:lnTo>
                  <a:pt x="542" y="580"/>
                </a:lnTo>
                <a:lnTo>
                  <a:pt x="0" y="580"/>
                </a:lnTo>
              </a:path>
            </a:pathLst>
          </a:custGeom>
          <a:solidFill>
            <a:srgbClr val="FFFF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58" name="textbox 358"/>
          <p:cNvSpPr/>
          <p:nvPr/>
        </p:nvSpPr>
        <p:spPr>
          <a:xfrm>
            <a:off x="228361" y="417582"/>
            <a:ext cx="412750" cy="2305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746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0000"/>
              </a:lnSpc>
              <a:tabLst/>
            </a:pPr>
            <a:r>
              <a:rPr sz="1500" kern="0" spc="1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附录</a:t>
            </a:r>
            <a:endParaRPr lang="Microsoft YaHei" altLang="Microsoft YaHei" sz="1500" dirty="0"/>
          </a:p>
        </p:txBody>
      </p:sp>
      <p:sp>
        <p:nvSpPr>
          <p:cNvPr id="360" name="textbox 360"/>
          <p:cNvSpPr/>
          <p:nvPr/>
        </p:nvSpPr>
        <p:spPr>
          <a:xfrm>
            <a:off x="11185976" y="6416256"/>
            <a:ext cx="89535" cy="1155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709"/>
              </a:lnSpc>
              <a:tabLst/>
            </a:pPr>
            <a:r>
              <a:rPr sz="400" kern="0" spc="3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*</a:t>
            </a:r>
            <a:endParaRPr lang="Arial" altLang="Arial" sz="4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extbox 362"/>
          <p:cNvSpPr/>
          <p:nvPr/>
        </p:nvSpPr>
        <p:spPr>
          <a:xfrm>
            <a:off x="985071" y="2800486"/>
            <a:ext cx="9570084" cy="39262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531494" algn="l" rtl="0" eaLnBrk="0">
              <a:lnSpc>
                <a:spcPts val="2022"/>
              </a:lnSpc>
              <a:tabLst/>
            </a:pPr>
            <a:r>
              <a:rPr sz="14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</a:t>
            </a:r>
            <a:r>
              <a:rPr sz="1400" kern="0" spc="-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 ）</a:t>
            </a:r>
            <a:r>
              <a:rPr sz="1400" kern="0" spc="-2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凹版印版</a:t>
            </a:r>
            <a:endParaRPr lang="Microsoft YaHei" altLang="Microsoft YaHei" sz="1400" dirty="0"/>
          </a:p>
          <a:p>
            <a:pPr algn="r" rtl="0" eaLnBrk="0">
              <a:lnSpc>
                <a:spcPct val="90000"/>
              </a:lnSpc>
              <a:spcBef>
                <a:spcPts val="1152"/>
              </a:spcBef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金属印版正反两面涂满沥青液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、防腐液或蜡，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使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印版表面与空气隔绝，</a:t>
            </a:r>
            <a:r>
              <a:rPr sz="1500" kern="0" spc="-2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以防印版表面氧化或发生化学反</a:t>
            </a:r>
            <a:endParaRPr lang="Microsoft YaHei" altLang="Microsoft YaHei" sz="1500" dirty="0"/>
          </a:p>
          <a:p>
            <a:pPr marL="16509" algn="l" rtl="0" eaLnBrk="0">
              <a:lnSpc>
                <a:spcPts val="2879"/>
              </a:lnSpc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应</a:t>
            </a:r>
            <a:r>
              <a:rPr sz="1500" kern="0" spc="-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。再用报纸或布包好，</a:t>
            </a:r>
            <a:r>
              <a:rPr sz="1500" kern="0" spc="-3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放置在平坦的地方保存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  <a:p>
            <a:pPr algn="l" rtl="0" eaLnBrk="0">
              <a:lnSpc>
                <a:spcPct val="141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42000"/>
              </a:lnSpc>
              <a:tabLst/>
            </a:pPr>
            <a:endParaRPr lang="Arial" altLang="Arial" sz="1000" dirty="0"/>
          </a:p>
          <a:p>
            <a:pPr marL="531494" algn="l" rtl="0" eaLnBrk="0">
              <a:lnSpc>
                <a:spcPts val="2022"/>
              </a:lnSpc>
              <a:spcBef>
                <a:spcPts val="450"/>
              </a:spcBef>
              <a:tabLst/>
            </a:pPr>
            <a:r>
              <a:rPr sz="1500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</a:t>
            </a:r>
            <a:r>
              <a:rPr sz="1500" kern="0" spc="-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）平版印版的保存</a:t>
            </a:r>
            <a:endParaRPr lang="Microsoft YaHei" altLang="Microsoft YaHei" sz="1500" dirty="0"/>
          </a:p>
          <a:p>
            <a:pPr algn="r" rtl="0" eaLnBrk="0">
              <a:lnSpc>
                <a:spcPct val="90000"/>
              </a:lnSpc>
              <a:spcBef>
                <a:spcPts val="1152"/>
              </a:spcBef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石版版材稀缺，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印版图像不可能长期保存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如果短时间保存，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可在石版表面均匀地涂抹一层薄薄的阿拉</a:t>
            </a:r>
            <a:endParaRPr lang="Microsoft YaHei" altLang="Microsoft YaHei" sz="1500" dirty="0"/>
          </a:p>
          <a:p>
            <a:pPr marL="12700" algn="l" rtl="0" eaLnBrk="0">
              <a:lnSpc>
                <a:spcPts val="2879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伯胶即可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。保存的石版，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静置于石头架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即可，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注意防潮，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不可沾上有机溶剂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  <a:p>
            <a:pPr algn="l" rtl="0" eaLnBrk="0">
              <a:lnSpc>
                <a:spcPct val="141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42000"/>
              </a:lnSpc>
              <a:tabLst/>
            </a:pPr>
            <a:endParaRPr lang="Arial" altLang="Arial" sz="1000" dirty="0"/>
          </a:p>
          <a:p>
            <a:pPr marL="531494" algn="l" rtl="0" eaLnBrk="0">
              <a:lnSpc>
                <a:spcPts val="2022"/>
              </a:lnSpc>
              <a:spcBef>
                <a:spcPts val="450"/>
              </a:spcBef>
              <a:tabLst/>
            </a:pPr>
            <a:r>
              <a:rPr sz="15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（四）</a:t>
            </a:r>
            <a:r>
              <a:rPr sz="1500" kern="0" spc="-2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孔版印版的保存</a:t>
            </a:r>
            <a:endParaRPr lang="Microsoft YaHei" altLang="Microsoft YaHei" sz="1500" dirty="0"/>
          </a:p>
          <a:p>
            <a:pPr algn="r" rtl="0" eaLnBrk="0">
              <a:lnSpc>
                <a:spcPct val="84000"/>
              </a:lnSpc>
              <a:spcBef>
                <a:spcPts val="1153"/>
              </a:spcBef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丝网版的保存主要是保存曝光制版用的影像图片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。要求记录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好使用的丝网框网丝属性信息——如网目等</a:t>
            </a:r>
            <a:endParaRPr lang="Microsoft YaHei" altLang="Microsoft YaHei" sz="1500" dirty="0"/>
          </a:p>
          <a:p>
            <a:pPr marL="13334" algn="l" rtl="0" eaLnBrk="0">
              <a:lnSpc>
                <a:spcPts val="2986"/>
              </a:lnSpc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信息，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曝光机型信息—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—如曝光时间等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364" name="textbox 364"/>
          <p:cNvSpPr/>
          <p:nvPr/>
        </p:nvSpPr>
        <p:spPr>
          <a:xfrm>
            <a:off x="1394915" y="1337446"/>
            <a:ext cx="9160509" cy="65341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1920" algn="l" rtl="0" eaLnBrk="0">
              <a:lnSpc>
                <a:spcPts val="2022"/>
              </a:lnSpc>
              <a:tabLst/>
            </a:pPr>
            <a:r>
              <a:rPr sz="14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</a:t>
            </a:r>
            <a:r>
              <a:rPr sz="1400" kern="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 ）</a:t>
            </a:r>
            <a:r>
              <a:rPr sz="1400" kern="0" spc="-2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凸版印版</a:t>
            </a:r>
            <a:endParaRPr lang="Microsoft YaHei" altLang="Microsoft YaHei" sz="1400" dirty="0"/>
          </a:p>
          <a:p>
            <a:pPr algn="l" rtl="0" eaLnBrk="0">
              <a:lnSpc>
                <a:spcPct val="107000"/>
              </a:lnSpc>
              <a:tabLst/>
            </a:pPr>
            <a:endParaRPr lang="Arial" altLang="Arial" sz="900" dirty="0"/>
          </a:p>
          <a:p>
            <a:pPr marL="12700" algn="l" rtl="0" eaLnBrk="0">
              <a:lnSpc>
                <a:spcPct val="98000"/>
              </a:lnSpc>
              <a:spcBef>
                <a:spcPts val="1"/>
              </a:spcBef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用报纸或布将印版包好，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一般平放于实体平面上，</a:t>
            </a:r>
            <a:r>
              <a:rPr sz="1500" kern="0" spc="-2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防止变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形；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放置干湿适中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、避光通风的地方，</a:t>
            </a:r>
            <a:r>
              <a:rPr sz="1500" kern="0" spc="-2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防止发</a:t>
            </a:r>
            <a:endParaRPr lang="Microsoft YaHei" altLang="Microsoft YaHei" sz="1500" dirty="0"/>
          </a:p>
        </p:txBody>
      </p:sp>
      <p:sp>
        <p:nvSpPr>
          <p:cNvPr id="366" name="textbox 366"/>
          <p:cNvSpPr/>
          <p:nvPr/>
        </p:nvSpPr>
        <p:spPr>
          <a:xfrm>
            <a:off x="4818782" y="918063"/>
            <a:ext cx="2563495" cy="2921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064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7000"/>
              </a:lnSpc>
              <a:tabLst/>
            </a:pPr>
            <a:r>
              <a:rPr sz="2000" kern="0" spc="-10" dirty="0">
                <a:ln w="7282" cap="flat" cmpd="sng">
                  <a:solidFill>
                    <a:srgbClr val="FC4007">
                      <a:alpha val="100000"/>
                    </a:srgbClr>
                  </a:solidFill>
                  <a:prstDash val="solid"/>
                  <a:bevel/>
                </a:ln>
                <a:solidFill>
                  <a:srgbClr val="FC400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版画印版的保管与收藏</a:t>
            </a:r>
            <a:endParaRPr lang="Microsoft YaHei" altLang="Microsoft YaHei" sz="2000" dirty="0"/>
          </a:p>
        </p:txBody>
      </p:sp>
      <p:sp>
        <p:nvSpPr>
          <p:cNvPr id="368" name="textbox 368"/>
          <p:cNvSpPr/>
          <p:nvPr/>
        </p:nvSpPr>
        <p:spPr>
          <a:xfrm>
            <a:off x="989123" y="2107656"/>
            <a:ext cx="1435735" cy="23622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79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92000"/>
              </a:lnSpc>
              <a:tabLst/>
            </a:pPr>
            <a:r>
              <a:rPr sz="1500" kern="0" spc="-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霉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-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、虫蛀即可</a:t>
            </a:r>
            <a:r>
              <a:rPr sz="1500" kern="0" spc="-2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-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370" name="path"/>
          <p:cNvSpPr/>
          <p:nvPr/>
        </p:nvSpPr>
        <p:spPr>
          <a:xfrm>
            <a:off x="1819655" y="0"/>
            <a:ext cx="460248" cy="368808"/>
          </a:xfrm>
          <a:custGeom>
            <a:avLst/>
            <a:gdLst/>
            <a:ahLst/>
            <a:cxnLst/>
            <a:rect l="0" t="0" r="0" b="0"/>
            <a:pathLst>
              <a:path w="724" h="580">
                <a:moveTo>
                  <a:pt x="0" y="580"/>
                </a:moveTo>
                <a:lnTo>
                  <a:pt x="180" y="0"/>
                </a:lnTo>
                <a:lnTo>
                  <a:pt x="724" y="0"/>
                </a:lnTo>
                <a:lnTo>
                  <a:pt x="542" y="580"/>
                </a:lnTo>
                <a:lnTo>
                  <a:pt x="0" y="580"/>
                </a:lnTo>
              </a:path>
            </a:pathLst>
          </a:custGeom>
          <a:solidFill>
            <a:srgbClr val="FFFF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72" name="path"/>
          <p:cNvSpPr/>
          <p:nvPr/>
        </p:nvSpPr>
        <p:spPr>
          <a:xfrm>
            <a:off x="11682335" y="1421219"/>
            <a:ext cx="404330" cy="404329"/>
          </a:xfrm>
          <a:custGeom>
            <a:avLst/>
            <a:gdLst/>
            <a:ahLst/>
            <a:cxnLst/>
            <a:rect l="0" t="0" r="0" b="0"/>
            <a:pathLst>
              <a:path w="636" h="636">
                <a:moveTo>
                  <a:pt x="1" y="317"/>
                </a:moveTo>
                <a:cubicBezTo>
                  <a:pt x="0" y="142"/>
                  <a:pt x="142" y="0"/>
                  <a:pt x="318" y="0"/>
                </a:cubicBezTo>
                <a:cubicBezTo>
                  <a:pt x="494" y="0"/>
                  <a:pt x="636" y="142"/>
                  <a:pt x="636" y="318"/>
                </a:cubicBezTo>
                <a:cubicBezTo>
                  <a:pt x="636" y="494"/>
                  <a:pt x="494" y="636"/>
                  <a:pt x="318" y="636"/>
                </a:cubicBezTo>
                <a:cubicBezTo>
                  <a:pt x="142" y="636"/>
                  <a:pt x="0" y="494"/>
                  <a:pt x="1" y="317"/>
                </a:cubicBezTo>
              </a:path>
            </a:pathLst>
          </a:custGeom>
          <a:solidFill>
            <a:srgbClr val="FF00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74" name="textbox 374"/>
          <p:cNvSpPr/>
          <p:nvPr/>
        </p:nvSpPr>
        <p:spPr>
          <a:xfrm>
            <a:off x="228361" y="417582"/>
            <a:ext cx="412750" cy="2305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746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0000"/>
              </a:lnSpc>
              <a:tabLst/>
            </a:pPr>
            <a:r>
              <a:rPr sz="1500" kern="0" spc="1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附录</a:t>
            </a:r>
            <a:endParaRPr lang="Microsoft YaHei" altLang="Microsoft YaHei" sz="1500" dirty="0"/>
          </a:p>
        </p:txBody>
      </p:sp>
      <p:sp>
        <p:nvSpPr>
          <p:cNvPr id="376" name="textbox 376"/>
          <p:cNvSpPr/>
          <p:nvPr/>
        </p:nvSpPr>
        <p:spPr>
          <a:xfrm>
            <a:off x="11185976" y="6416256"/>
            <a:ext cx="89535" cy="1155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709"/>
              </a:lnSpc>
              <a:tabLst/>
            </a:pPr>
            <a:r>
              <a:rPr sz="400" kern="0" spc="3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*</a:t>
            </a:r>
            <a:endParaRPr lang="Arial" altLang="Arial" sz="4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textbox 378"/>
          <p:cNvSpPr/>
          <p:nvPr/>
        </p:nvSpPr>
        <p:spPr>
          <a:xfrm>
            <a:off x="4424591" y="2751048"/>
            <a:ext cx="3361054" cy="8324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4000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1000"/>
              </a:lnSpc>
              <a:tabLst/>
            </a:pPr>
            <a:r>
              <a:rPr sz="6500" kern="0" spc="820" dirty="0">
                <a:ln w="23972" cap="flat" cmpd="sng">
                  <a:solidFill>
                    <a:srgbClr val="19CCFF">
                      <a:alpha val="100000"/>
                    </a:srgbClr>
                  </a:solidFill>
                  <a:prstDash val="solid"/>
                  <a:bevel/>
                </a:ln>
                <a:solidFill>
                  <a:srgbClr val="19CCFF">
                    <a:alpha val="100000"/>
                  </a:srgbClr>
                </a:solidFill>
                <a:latin typeface="Arial"/>
                <a:ea typeface="Arial"/>
                <a:cs typeface="Arial"/>
              </a:rPr>
              <a:t>Thanks</a:t>
            </a:r>
            <a:endParaRPr lang="Arial" altLang="Arial" sz="6500" dirty="0"/>
          </a:p>
        </p:txBody>
      </p:sp>
      <p:pic>
        <p:nvPicPr>
          <p:cNvPr id="380" name="picture 3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297679" y="2423159"/>
            <a:ext cx="3474720" cy="1188720"/>
          </a:xfrm>
          <a:prstGeom prst="rect">
            <a:avLst/>
          </a:prstGeom>
        </p:spPr>
      </p:pic>
      <p:sp>
        <p:nvSpPr>
          <p:cNvPr id="382" name="textbox 382"/>
          <p:cNvSpPr/>
          <p:nvPr/>
        </p:nvSpPr>
        <p:spPr>
          <a:xfrm>
            <a:off x="3533675" y="3716472"/>
            <a:ext cx="5186045" cy="4933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798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1000"/>
              </a:lnSpc>
              <a:tabLst/>
            </a:pPr>
            <a:r>
              <a:rPr sz="1400" b="1" kern="0" spc="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Warning</a:t>
            </a:r>
            <a:r>
              <a:rPr sz="1400" b="1" kern="0" spc="13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400" b="1" kern="0" spc="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:   this courseware copyright belon</a:t>
            </a:r>
            <a:r>
              <a:rPr sz="1400" b="1" kern="0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gs to Yangkai  all</a:t>
            </a:r>
            <a:endParaRPr lang="Arial" altLang="Arial" sz="1400" dirty="0"/>
          </a:p>
          <a:p>
            <a:pPr algn="l" rtl="0" eaLnBrk="0">
              <a:lnSpc>
                <a:spcPct val="111000"/>
              </a:lnSpc>
              <a:tabLst/>
            </a:pPr>
            <a:endParaRPr lang="Arial" altLang="Arial" sz="800" dirty="0"/>
          </a:p>
          <a:p>
            <a:pPr algn="l" rtl="0" eaLnBrk="0">
              <a:lnSpc>
                <a:spcPct val="6555"/>
              </a:lnSpc>
              <a:tabLst/>
            </a:pPr>
            <a:endParaRPr lang="Arial" altLang="Arial" sz="100" dirty="0"/>
          </a:p>
          <a:p>
            <a:pPr marL="345440" algn="l" rtl="0" eaLnBrk="0">
              <a:lnSpc>
                <a:spcPct val="87000"/>
              </a:lnSpc>
              <a:tabLst/>
            </a:pPr>
            <a:r>
              <a:rPr sz="1200" kern="0" spc="-50" dirty="0">
                <a:ln w="4358" cap="flat" cmpd="sng">
                  <a:solidFill>
                    <a:srgbClr val="FC6945">
                      <a:alpha val="100000"/>
                    </a:srgbClr>
                  </a:solidFill>
                  <a:prstDash val="solid"/>
                  <a:bevel/>
                </a:ln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敬</a:t>
            </a:r>
            <a:r>
              <a:rPr sz="1200" kern="0" spc="60" dirty="0"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</a:t>
            </a:r>
            <a:r>
              <a:rPr sz="1200" kern="0" spc="-50" dirty="0">
                <a:ln w="4358" cap="flat" cmpd="sng">
                  <a:solidFill>
                    <a:srgbClr val="FC6945">
                      <a:alpha val="100000"/>
                    </a:srgbClr>
                  </a:solidFill>
                  <a:prstDash val="solid"/>
                  <a:bevel/>
                </a:ln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告</a:t>
            </a:r>
            <a:r>
              <a:rPr sz="1200" kern="0" spc="40" dirty="0"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</a:t>
            </a:r>
            <a:r>
              <a:rPr sz="1200" kern="0" spc="-50" dirty="0">
                <a:ln w="4358" cap="flat" cmpd="sng">
                  <a:solidFill>
                    <a:srgbClr val="FC6945">
                      <a:alpha val="100000"/>
                    </a:srgbClr>
                  </a:solidFill>
                  <a:prstDash val="solid"/>
                  <a:bevel/>
                </a:ln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</a:t>
            </a:r>
            <a:r>
              <a:rPr sz="1200" kern="0" spc="60" dirty="0"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50" dirty="0">
                <a:ln w="4358" cap="flat" cmpd="sng">
                  <a:solidFill>
                    <a:srgbClr val="FC6945">
                      <a:alpha val="100000"/>
                    </a:srgbClr>
                  </a:solidFill>
                  <a:prstDash val="solid"/>
                  <a:bevel/>
                </a:ln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本</a:t>
            </a:r>
            <a:r>
              <a:rPr sz="1200" kern="0" spc="50" dirty="0"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50" dirty="0">
                <a:ln w="4358" cap="flat" cmpd="sng">
                  <a:solidFill>
                    <a:srgbClr val="FC6945">
                      <a:alpha val="100000"/>
                    </a:srgbClr>
                  </a:solidFill>
                  <a:prstDash val="solid"/>
                  <a:bevel/>
                </a:ln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课</a:t>
            </a:r>
            <a:r>
              <a:rPr sz="1200" kern="0" spc="50" dirty="0"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50" dirty="0">
                <a:ln w="4358" cap="flat" cmpd="sng">
                  <a:solidFill>
                    <a:srgbClr val="FC6945">
                      <a:alpha val="100000"/>
                    </a:srgbClr>
                  </a:solidFill>
                  <a:prstDash val="solid"/>
                  <a:bevel/>
                </a:ln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件</a:t>
            </a:r>
            <a:r>
              <a:rPr sz="1200" kern="0" spc="50" dirty="0"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50" dirty="0">
                <a:ln w="4358" cap="flat" cmpd="sng">
                  <a:solidFill>
                    <a:srgbClr val="FC6945">
                      <a:alpha val="100000"/>
                    </a:srgbClr>
                  </a:solidFill>
                  <a:prstDash val="solid"/>
                  <a:bevel/>
                </a:ln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</a:t>
            </a:r>
            <a:r>
              <a:rPr sz="1200" kern="0" spc="50" dirty="0"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50" dirty="0">
                <a:ln w="4358" cap="flat" cmpd="sng">
                  <a:solidFill>
                    <a:srgbClr val="FC6945">
                      <a:alpha val="100000"/>
                    </a:srgbClr>
                  </a:solidFill>
                  <a:prstDash val="solid"/>
                  <a:bevel/>
                </a:ln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权</a:t>
            </a:r>
            <a:r>
              <a:rPr sz="1200" kern="0" spc="70" dirty="0"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50" dirty="0">
                <a:ln w="4358" cap="flat" cmpd="sng">
                  <a:solidFill>
                    <a:srgbClr val="FC6945">
                      <a:alpha val="100000"/>
                    </a:srgbClr>
                  </a:solidFill>
                  <a:prstDash val="solid"/>
                  <a:bevel/>
                </a:ln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归</a:t>
            </a:r>
            <a:r>
              <a:rPr sz="1200" kern="0" spc="50" dirty="0"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50" dirty="0">
                <a:ln w="4358" cap="flat" cmpd="sng">
                  <a:solidFill>
                    <a:srgbClr val="FC6945">
                      <a:alpha val="100000"/>
                    </a:srgbClr>
                  </a:solidFill>
                  <a:prstDash val="solid"/>
                  <a:bevel/>
                </a:ln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杨</a:t>
            </a:r>
            <a:r>
              <a:rPr sz="1200" kern="0" spc="60" dirty="0"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50" dirty="0">
                <a:ln w="4358" cap="flat" cmpd="sng">
                  <a:solidFill>
                    <a:srgbClr val="FC6945">
                      <a:alpha val="100000"/>
                    </a:srgbClr>
                  </a:solidFill>
                  <a:prstDash val="solid"/>
                  <a:bevel/>
                </a:ln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凯</a:t>
            </a:r>
            <a:r>
              <a:rPr sz="1200" kern="0" spc="50" dirty="0"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50" dirty="0">
                <a:ln w="4358" cap="flat" cmpd="sng">
                  <a:solidFill>
                    <a:srgbClr val="FC6945">
                      <a:alpha val="100000"/>
                    </a:srgbClr>
                  </a:solidFill>
                  <a:prstDash val="solid"/>
                  <a:bevel/>
                </a:ln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所</a:t>
            </a:r>
            <a:r>
              <a:rPr sz="1200" kern="0" spc="50" dirty="0"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50" dirty="0">
                <a:ln w="4358" cap="flat" cmpd="sng">
                  <a:solidFill>
                    <a:srgbClr val="FC6945">
                      <a:alpha val="100000"/>
                    </a:srgbClr>
                  </a:solidFill>
                  <a:prstDash val="solid"/>
                  <a:bevel/>
                </a:ln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有</a:t>
            </a:r>
            <a:endParaRPr lang="Microsoft YaHei" altLang="Microsoft YaHei" sz="1200" dirty="0"/>
          </a:p>
        </p:txBody>
      </p:sp>
      <p:sp>
        <p:nvSpPr>
          <p:cNvPr id="384" name="textbox 384"/>
          <p:cNvSpPr/>
          <p:nvPr/>
        </p:nvSpPr>
        <p:spPr>
          <a:xfrm>
            <a:off x="11185976" y="6426417"/>
            <a:ext cx="89535" cy="1155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709"/>
              </a:lnSpc>
              <a:tabLst/>
            </a:pPr>
            <a:r>
              <a:rPr sz="400" kern="0" spc="3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*</a:t>
            </a:r>
            <a:endParaRPr lang="Arial" altLang="Arial" sz="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8"/>
          <p:cNvSpPr/>
          <p:nvPr/>
        </p:nvSpPr>
        <p:spPr>
          <a:xfrm>
            <a:off x="1118634" y="2586843"/>
            <a:ext cx="9925050" cy="74168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114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79000"/>
              </a:lnSpc>
              <a:tabLst/>
            </a:pPr>
            <a:r>
              <a:rPr sz="20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本章简述了国内外各个时期凸版版画</a:t>
            </a:r>
            <a:r>
              <a:rPr sz="2000" kern="0" spc="-2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、凹版版画</a:t>
            </a:r>
            <a:r>
              <a:rPr sz="20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r>
              <a:rPr sz="20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漏版版画</a:t>
            </a:r>
            <a:r>
              <a:rPr sz="2000" kern="0" spc="-2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、平版版画</a:t>
            </a:r>
            <a:r>
              <a:rPr sz="20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、其他版版画的代</a:t>
            </a:r>
            <a:endParaRPr lang="Microsoft YaHei" altLang="Microsoft YaHei" sz="2000" dirty="0"/>
          </a:p>
          <a:p>
            <a:pPr marL="12700" algn="l" rtl="0" eaLnBrk="0">
              <a:lnSpc>
                <a:spcPts val="3734"/>
              </a:lnSpc>
              <a:tabLst/>
            </a:pPr>
            <a:r>
              <a:rPr sz="2000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表艺术家的代表作品，本章用图片作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为线索简略勾勒国内外版画发展历程。</a:t>
            </a:r>
            <a:endParaRPr lang="Microsoft YaHei" altLang="Microsoft YaHei" sz="2000" dirty="0"/>
          </a:p>
        </p:txBody>
      </p:sp>
      <p:sp>
        <p:nvSpPr>
          <p:cNvPr id="20" name="textbox 20"/>
          <p:cNvSpPr/>
          <p:nvPr/>
        </p:nvSpPr>
        <p:spPr>
          <a:xfrm>
            <a:off x="1035818" y="819113"/>
            <a:ext cx="1438910" cy="3937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603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9000"/>
              </a:lnSpc>
              <a:tabLst/>
            </a:pPr>
            <a:r>
              <a:rPr sz="2700" kern="0" spc="70" dirty="0">
                <a:ln w="1015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本章概述</a:t>
            </a:r>
            <a:endParaRPr lang="Microsoft YaHei" altLang="Microsoft YaHei" sz="2700" dirty="0"/>
          </a:p>
        </p:txBody>
      </p:sp>
      <p:grpSp>
        <p:nvGrpSpPr>
          <p:cNvPr id="4" name="group 4"/>
          <p:cNvGrpSpPr/>
          <p:nvPr/>
        </p:nvGrpSpPr>
        <p:grpSpPr>
          <a:xfrm rot="21600000">
            <a:off x="173736" y="602536"/>
            <a:ext cx="524350" cy="619711"/>
            <a:chOff x="0" y="0"/>
            <a:chExt cx="524350" cy="619711"/>
          </a:xfrm>
        </p:grpSpPr>
        <p:sp>
          <p:nvSpPr>
            <p:cNvPr id="22" name="path"/>
            <p:cNvSpPr/>
            <p:nvPr/>
          </p:nvSpPr>
          <p:spPr>
            <a:xfrm>
              <a:off x="0" y="119546"/>
              <a:ext cx="404825" cy="404329"/>
            </a:xfrm>
            <a:custGeom>
              <a:avLst/>
              <a:gdLst/>
              <a:ahLst/>
              <a:cxnLst/>
              <a:rect l="0" t="0" r="0" b="0"/>
              <a:pathLst>
                <a:path w="637" h="636">
                  <a:moveTo>
                    <a:pt x="0" y="317"/>
                  </a:moveTo>
                  <a:cubicBezTo>
                    <a:pt x="0" y="142"/>
                    <a:pt x="143" y="0"/>
                    <a:pt x="319" y="0"/>
                  </a:cubicBezTo>
                  <a:cubicBezTo>
                    <a:pt x="494" y="0"/>
                    <a:pt x="637" y="142"/>
                    <a:pt x="637" y="318"/>
                  </a:cubicBezTo>
                  <a:cubicBezTo>
                    <a:pt x="637" y="494"/>
                    <a:pt x="494" y="636"/>
                    <a:pt x="319" y="636"/>
                  </a:cubicBezTo>
                  <a:cubicBezTo>
                    <a:pt x="143" y="636"/>
                    <a:pt x="0" y="494"/>
                    <a:pt x="0" y="317"/>
                  </a:cubicBezTo>
                </a:path>
              </a:pathLst>
            </a:custGeom>
            <a:solidFill>
              <a:srgbClr val="19CC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4" name="path"/>
            <p:cNvSpPr/>
            <p:nvPr/>
          </p:nvSpPr>
          <p:spPr>
            <a:xfrm>
              <a:off x="45720" y="0"/>
              <a:ext cx="478630" cy="619711"/>
            </a:xfrm>
            <a:custGeom>
              <a:avLst/>
              <a:gdLst/>
              <a:ahLst/>
              <a:cxnLst/>
              <a:rect l="0" t="0" r="0" b="0"/>
              <a:pathLst>
                <a:path w="753" h="975">
                  <a:moveTo>
                    <a:pt x="0" y="71"/>
                  </a:moveTo>
                  <a:cubicBezTo>
                    <a:pt x="44" y="47"/>
                    <a:pt x="91" y="29"/>
                    <a:pt x="143" y="18"/>
                  </a:cubicBezTo>
                  <a:cubicBezTo>
                    <a:pt x="412" y="-39"/>
                    <a:pt x="678" y="132"/>
                    <a:pt x="735" y="401"/>
                  </a:cubicBezTo>
                  <a:cubicBezTo>
                    <a:pt x="788" y="649"/>
                    <a:pt x="646" y="894"/>
                    <a:pt x="412" y="975"/>
                  </a:cubicBezTo>
                  <a:lnTo>
                    <a:pt x="364" y="843"/>
                  </a:lnTo>
                  <a:cubicBezTo>
                    <a:pt x="533" y="784"/>
                    <a:pt x="635" y="609"/>
                    <a:pt x="597" y="431"/>
                  </a:cubicBezTo>
                  <a:cubicBezTo>
                    <a:pt x="556" y="238"/>
                    <a:pt x="365" y="115"/>
                    <a:pt x="172" y="156"/>
                  </a:cubicBezTo>
                  <a:cubicBezTo>
                    <a:pt x="135" y="164"/>
                    <a:pt x="101" y="177"/>
                    <a:pt x="69" y="195"/>
                  </a:cubicBezTo>
                  <a:lnTo>
                    <a:pt x="0" y="71"/>
                  </a:lnTo>
                </a:path>
              </a:pathLst>
            </a:custGeom>
            <a:solidFill>
              <a:srgbClr val="0000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6"/>
          <p:cNvSpPr/>
          <p:nvPr/>
        </p:nvSpPr>
        <p:spPr>
          <a:xfrm>
            <a:off x="1122441" y="2486513"/>
            <a:ext cx="9926319" cy="74168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070"/>
              </a:lnSpc>
              <a:tabLst/>
            </a:pPr>
            <a:endParaRPr lang="Arial" altLang="Arial" sz="100" dirty="0"/>
          </a:p>
          <a:p>
            <a:pPr marL="20320" algn="l" rtl="0" eaLnBrk="0">
              <a:lnSpc>
                <a:spcPct val="85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画家的艺术思想及影响，形成对创作版画艺术的“本质</a:t>
            </a:r>
            <a:r>
              <a:rPr sz="20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”与“表象</a:t>
            </a:r>
            <a:r>
              <a:rPr sz="2000" kern="0" spc="-2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”的基础认知，打开创</a:t>
            </a:r>
            <a:endParaRPr lang="Microsoft YaHei" altLang="Microsoft YaHei" sz="2000" dirty="0"/>
          </a:p>
          <a:p>
            <a:pPr marL="12700" algn="l" rtl="0" eaLnBrk="0">
              <a:lnSpc>
                <a:spcPts val="3600"/>
              </a:lnSpc>
              <a:tabLst/>
            </a:pP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作版画艺术的国际视野，</a:t>
            </a:r>
            <a:r>
              <a:rPr sz="2000" kern="0" spc="-4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能够建构自己独立思考创作版画的思维。</a:t>
            </a:r>
            <a:endParaRPr lang="Microsoft YaHei" altLang="Microsoft YaHei" sz="2000" dirty="0"/>
          </a:p>
        </p:txBody>
      </p:sp>
      <p:sp>
        <p:nvSpPr>
          <p:cNvPr id="28" name="textbox 28"/>
          <p:cNvSpPr/>
          <p:nvPr/>
        </p:nvSpPr>
        <p:spPr>
          <a:xfrm>
            <a:off x="1124478" y="2029313"/>
            <a:ext cx="9924415" cy="30924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585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3000"/>
              </a:lnSpc>
              <a:tabLst/>
            </a:pP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通过本章学习，</a:t>
            </a:r>
            <a:r>
              <a:rPr sz="2000" kern="0" spc="-4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学生</a:t>
            </a: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了解国内外各个时期的版画的艺术语言</a:t>
            </a:r>
            <a:r>
              <a:rPr sz="20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、表达方式</a:t>
            </a:r>
            <a:r>
              <a:rPr sz="20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、创作背景以及版</a:t>
            </a:r>
            <a:endParaRPr lang="Microsoft YaHei" altLang="Microsoft YaHei" sz="2000" dirty="0"/>
          </a:p>
        </p:txBody>
      </p:sp>
      <p:sp>
        <p:nvSpPr>
          <p:cNvPr id="30" name="textbox 30"/>
          <p:cNvSpPr/>
          <p:nvPr/>
        </p:nvSpPr>
        <p:spPr>
          <a:xfrm>
            <a:off x="1046112" y="819823"/>
            <a:ext cx="1428750" cy="3949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83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0000"/>
              </a:lnSpc>
              <a:tabLst/>
            </a:pPr>
            <a:r>
              <a:rPr sz="2700" kern="0" spc="50" dirty="0">
                <a:ln w="1015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学习目标</a:t>
            </a:r>
            <a:endParaRPr lang="Microsoft YaHei" altLang="Microsoft YaHei" sz="2700" dirty="0"/>
          </a:p>
        </p:txBody>
      </p:sp>
      <p:grpSp>
        <p:nvGrpSpPr>
          <p:cNvPr id="6" name="group 6"/>
          <p:cNvGrpSpPr/>
          <p:nvPr/>
        </p:nvGrpSpPr>
        <p:grpSpPr>
          <a:xfrm rot="21600000">
            <a:off x="173736" y="602536"/>
            <a:ext cx="524350" cy="619711"/>
            <a:chOff x="0" y="0"/>
            <a:chExt cx="524350" cy="619711"/>
          </a:xfrm>
        </p:grpSpPr>
        <p:sp>
          <p:nvSpPr>
            <p:cNvPr id="32" name="path"/>
            <p:cNvSpPr/>
            <p:nvPr/>
          </p:nvSpPr>
          <p:spPr>
            <a:xfrm>
              <a:off x="0" y="119546"/>
              <a:ext cx="404825" cy="404329"/>
            </a:xfrm>
            <a:custGeom>
              <a:avLst/>
              <a:gdLst/>
              <a:ahLst/>
              <a:cxnLst/>
              <a:rect l="0" t="0" r="0" b="0"/>
              <a:pathLst>
                <a:path w="637" h="636">
                  <a:moveTo>
                    <a:pt x="0" y="317"/>
                  </a:moveTo>
                  <a:cubicBezTo>
                    <a:pt x="0" y="142"/>
                    <a:pt x="143" y="0"/>
                    <a:pt x="319" y="0"/>
                  </a:cubicBezTo>
                  <a:cubicBezTo>
                    <a:pt x="494" y="0"/>
                    <a:pt x="637" y="142"/>
                    <a:pt x="637" y="318"/>
                  </a:cubicBezTo>
                  <a:cubicBezTo>
                    <a:pt x="637" y="494"/>
                    <a:pt x="494" y="636"/>
                    <a:pt x="319" y="636"/>
                  </a:cubicBezTo>
                  <a:cubicBezTo>
                    <a:pt x="143" y="636"/>
                    <a:pt x="0" y="494"/>
                    <a:pt x="0" y="317"/>
                  </a:cubicBezTo>
                </a:path>
              </a:pathLst>
            </a:custGeom>
            <a:solidFill>
              <a:srgbClr val="19CC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4" name="path"/>
            <p:cNvSpPr/>
            <p:nvPr/>
          </p:nvSpPr>
          <p:spPr>
            <a:xfrm>
              <a:off x="45720" y="0"/>
              <a:ext cx="478630" cy="619711"/>
            </a:xfrm>
            <a:custGeom>
              <a:avLst/>
              <a:gdLst/>
              <a:ahLst/>
              <a:cxnLst/>
              <a:rect l="0" t="0" r="0" b="0"/>
              <a:pathLst>
                <a:path w="753" h="975">
                  <a:moveTo>
                    <a:pt x="0" y="71"/>
                  </a:moveTo>
                  <a:cubicBezTo>
                    <a:pt x="44" y="47"/>
                    <a:pt x="91" y="29"/>
                    <a:pt x="143" y="18"/>
                  </a:cubicBezTo>
                  <a:cubicBezTo>
                    <a:pt x="412" y="-39"/>
                    <a:pt x="678" y="132"/>
                    <a:pt x="735" y="401"/>
                  </a:cubicBezTo>
                  <a:cubicBezTo>
                    <a:pt x="788" y="649"/>
                    <a:pt x="646" y="894"/>
                    <a:pt x="412" y="975"/>
                  </a:cubicBezTo>
                  <a:lnTo>
                    <a:pt x="364" y="843"/>
                  </a:lnTo>
                  <a:cubicBezTo>
                    <a:pt x="533" y="784"/>
                    <a:pt x="635" y="609"/>
                    <a:pt x="597" y="431"/>
                  </a:cubicBezTo>
                  <a:cubicBezTo>
                    <a:pt x="556" y="238"/>
                    <a:pt x="365" y="115"/>
                    <a:pt x="172" y="156"/>
                  </a:cubicBezTo>
                  <a:cubicBezTo>
                    <a:pt x="135" y="164"/>
                    <a:pt x="101" y="177"/>
                    <a:pt x="69" y="195"/>
                  </a:cubicBezTo>
                  <a:lnTo>
                    <a:pt x="0" y="71"/>
                  </a:lnTo>
                </a:path>
              </a:pathLst>
            </a:custGeom>
            <a:solidFill>
              <a:srgbClr val="0000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6"/>
          <p:cNvSpPr/>
          <p:nvPr/>
        </p:nvSpPr>
        <p:spPr>
          <a:xfrm>
            <a:off x="1142557" y="2543663"/>
            <a:ext cx="5080000" cy="30924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5859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93000"/>
              </a:lnSpc>
              <a:tabLst/>
            </a:pPr>
            <a:r>
              <a:rPr sz="2000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国内外各个时期的代表性版画家，版画风</a:t>
            </a:r>
            <a:r>
              <a:rPr sz="2000" kern="0" spc="-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貌。</a:t>
            </a:r>
            <a:endParaRPr lang="Microsoft YaHei" altLang="Microsoft YaHei" sz="2000" dirty="0"/>
          </a:p>
        </p:txBody>
      </p:sp>
      <p:sp>
        <p:nvSpPr>
          <p:cNvPr id="38" name="textbox 38"/>
          <p:cNvSpPr/>
          <p:nvPr/>
        </p:nvSpPr>
        <p:spPr>
          <a:xfrm>
            <a:off x="863063" y="822308"/>
            <a:ext cx="1718945" cy="3848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2275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91000"/>
              </a:lnSpc>
              <a:tabLst/>
            </a:pPr>
            <a:r>
              <a:rPr sz="2600" b="1" kern="0" spc="-220" dirty="0">
                <a:ln w="1015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重点概念：</a:t>
            </a:r>
            <a:endParaRPr lang="Microsoft YaHei" altLang="Microsoft YaHei" sz="2600" dirty="0"/>
          </a:p>
        </p:txBody>
      </p:sp>
      <p:grpSp>
        <p:nvGrpSpPr>
          <p:cNvPr id="8" name="group 8"/>
          <p:cNvGrpSpPr/>
          <p:nvPr/>
        </p:nvGrpSpPr>
        <p:grpSpPr>
          <a:xfrm rot="21600000">
            <a:off x="173736" y="602536"/>
            <a:ext cx="524350" cy="619711"/>
            <a:chOff x="0" y="0"/>
            <a:chExt cx="524350" cy="619711"/>
          </a:xfrm>
        </p:grpSpPr>
        <p:sp>
          <p:nvSpPr>
            <p:cNvPr id="40" name="path"/>
            <p:cNvSpPr/>
            <p:nvPr/>
          </p:nvSpPr>
          <p:spPr>
            <a:xfrm>
              <a:off x="0" y="119546"/>
              <a:ext cx="404825" cy="404329"/>
            </a:xfrm>
            <a:custGeom>
              <a:avLst/>
              <a:gdLst/>
              <a:ahLst/>
              <a:cxnLst/>
              <a:rect l="0" t="0" r="0" b="0"/>
              <a:pathLst>
                <a:path w="637" h="636">
                  <a:moveTo>
                    <a:pt x="0" y="317"/>
                  </a:moveTo>
                  <a:cubicBezTo>
                    <a:pt x="0" y="142"/>
                    <a:pt x="143" y="0"/>
                    <a:pt x="319" y="0"/>
                  </a:cubicBezTo>
                  <a:cubicBezTo>
                    <a:pt x="494" y="0"/>
                    <a:pt x="637" y="142"/>
                    <a:pt x="637" y="318"/>
                  </a:cubicBezTo>
                  <a:cubicBezTo>
                    <a:pt x="637" y="494"/>
                    <a:pt x="494" y="636"/>
                    <a:pt x="319" y="636"/>
                  </a:cubicBezTo>
                  <a:cubicBezTo>
                    <a:pt x="143" y="636"/>
                    <a:pt x="0" y="494"/>
                    <a:pt x="0" y="317"/>
                  </a:cubicBezTo>
                </a:path>
              </a:pathLst>
            </a:custGeom>
            <a:solidFill>
              <a:srgbClr val="19CC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2" name="path"/>
            <p:cNvSpPr/>
            <p:nvPr/>
          </p:nvSpPr>
          <p:spPr>
            <a:xfrm>
              <a:off x="45720" y="0"/>
              <a:ext cx="478630" cy="619711"/>
            </a:xfrm>
            <a:custGeom>
              <a:avLst/>
              <a:gdLst/>
              <a:ahLst/>
              <a:cxnLst/>
              <a:rect l="0" t="0" r="0" b="0"/>
              <a:pathLst>
                <a:path w="753" h="975">
                  <a:moveTo>
                    <a:pt x="0" y="71"/>
                  </a:moveTo>
                  <a:cubicBezTo>
                    <a:pt x="44" y="47"/>
                    <a:pt x="91" y="29"/>
                    <a:pt x="143" y="18"/>
                  </a:cubicBezTo>
                  <a:cubicBezTo>
                    <a:pt x="412" y="-39"/>
                    <a:pt x="678" y="132"/>
                    <a:pt x="735" y="401"/>
                  </a:cubicBezTo>
                  <a:cubicBezTo>
                    <a:pt x="788" y="649"/>
                    <a:pt x="646" y="894"/>
                    <a:pt x="412" y="975"/>
                  </a:cubicBezTo>
                  <a:lnTo>
                    <a:pt x="364" y="843"/>
                  </a:lnTo>
                  <a:cubicBezTo>
                    <a:pt x="533" y="784"/>
                    <a:pt x="635" y="609"/>
                    <a:pt x="597" y="431"/>
                  </a:cubicBezTo>
                  <a:cubicBezTo>
                    <a:pt x="556" y="238"/>
                    <a:pt x="365" y="115"/>
                    <a:pt x="172" y="156"/>
                  </a:cubicBezTo>
                  <a:cubicBezTo>
                    <a:pt x="135" y="164"/>
                    <a:pt x="101" y="177"/>
                    <a:pt x="69" y="195"/>
                  </a:cubicBezTo>
                  <a:lnTo>
                    <a:pt x="0" y="71"/>
                  </a:lnTo>
                </a:path>
              </a:pathLst>
            </a:custGeom>
            <a:solidFill>
              <a:srgbClr val="0000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4"/>
          <p:cNvSpPr/>
          <p:nvPr/>
        </p:nvSpPr>
        <p:spPr>
          <a:xfrm>
            <a:off x="3417335" y="2940294"/>
            <a:ext cx="5500370" cy="252666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4063"/>
              </a:lnSpc>
              <a:tabLst/>
            </a:pPr>
            <a:r>
              <a:rPr sz="3200" kern="0" spc="15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•</a:t>
            </a:r>
            <a:r>
              <a:rPr sz="3200" kern="0" spc="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Section</a:t>
            </a:r>
            <a:r>
              <a:rPr sz="3200" kern="0" spc="37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kern="0" spc="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I</a:t>
            </a:r>
            <a:r>
              <a:rPr sz="3200" kern="0" spc="18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3200" kern="0" spc="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Domestic</a:t>
            </a:r>
            <a:r>
              <a:rPr sz="3200" kern="0" spc="15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kern="0" spc="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works</a:t>
            </a:r>
            <a:endParaRPr lang="Microsoft YaHei" altLang="Microsoft YaHei" sz="3200" dirty="0"/>
          </a:p>
          <a:p>
            <a:pPr marL="1127760" algn="l" rtl="0" eaLnBrk="0">
              <a:lnSpc>
                <a:spcPts val="5370"/>
              </a:lnSpc>
              <a:tabLst/>
            </a:pPr>
            <a:r>
              <a:rPr sz="3200" kern="0" spc="4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•</a:t>
            </a:r>
            <a:r>
              <a:rPr sz="3200" kern="0" spc="4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第一节</a:t>
            </a:r>
            <a:r>
              <a:rPr sz="3200" kern="0" spc="45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kern="0" spc="4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国内作品</a:t>
            </a:r>
            <a:endParaRPr lang="Microsoft YaHei" altLang="Microsoft YaHei" sz="3200" dirty="0"/>
          </a:p>
          <a:p>
            <a:pPr marL="817244" algn="l" rtl="0" eaLnBrk="0">
              <a:lnSpc>
                <a:spcPts val="1677"/>
              </a:lnSpc>
              <a:spcBef>
                <a:spcPts val="846"/>
              </a:spcBef>
              <a:tabLst/>
            </a:pPr>
            <a:r>
              <a:rPr sz="12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Usually on the media (woodenblock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,</a:t>
            </a:r>
            <a:r>
              <a:rPr sz="1200" b="1" kern="0" spc="8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copperplate,stone</a:t>
            </a:r>
            <a:endParaRPr lang="Arial" altLang="Arial" sz="1200" dirty="0"/>
          </a:p>
          <a:p>
            <a:pPr marL="892810" algn="l" rtl="0" eaLnBrk="0">
              <a:lnSpc>
                <a:spcPts val="1677"/>
              </a:lnSpc>
              <a:tabLst/>
            </a:pP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plate, screen</a:t>
            </a:r>
            <a:r>
              <a:rPr sz="1200" b="1" kern="0" spc="11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plate, etc.), the</a:t>
            </a:r>
            <a:r>
              <a:rPr sz="1200" b="1" kern="0" spc="11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use of specific techni</a:t>
            </a:r>
            <a:r>
              <a:rPr sz="1200" b="1" kern="0" spc="3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cal</a:t>
            </a:r>
            <a:endParaRPr lang="Arial" altLang="Arial" sz="1200" dirty="0"/>
          </a:p>
          <a:p>
            <a:pPr marL="1155700" algn="l" rtl="0" eaLnBrk="0">
              <a:lnSpc>
                <a:spcPct val="87000"/>
              </a:lnSpc>
              <a:spcBef>
                <a:spcPts val="126"/>
              </a:spcBef>
              <a:tabLst/>
            </a:pPr>
            <a:r>
              <a:rPr sz="12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means such as drawing, engravi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ng, corrosion,</a:t>
            </a:r>
            <a:endParaRPr lang="Arial" altLang="Arial" sz="1200" dirty="0"/>
          </a:p>
          <a:p>
            <a:pPr marL="1343660" algn="l" rtl="0" eaLnBrk="0">
              <a:lnSpc>
                <a:spcPct val="88000"/>
              </a:lnSpc>
              <a:spcBef>
                <a:spcPts val="293"/>
              </a:spcBef>
              <a:tabLst/>
            </a:pP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paste and other processing,</a:t>
            </a:r>
            <a:r>
              <a:rPr sz="1200" b="1" kern="0" spc="1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after</a:t>
            </a:r>
            <a:r>
              <a:rPr sz="1200" b="1" kern="0" spc="9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printing</a:t>
            </a:r>
            <a:endParaRPr lang="Arial" altLang="Arial" sz="1200" dirty="0"/>
          </a:p>
          <a:p>
            <a:pPr marL="1491614" algn="l" rtl="0" eaLnBrk="0">
              <a:lnSpc>
                <a:spcPct val="88000"/>
              </a:lnSpc>
              <a:spcBef>
                <a:spcPts val="292"/>
              </a:spcBef>
              <a:tabLst/>
            </a:pP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to</a:t>
            </a:r>
            <a:r>
              <a:rPr sz="1200" b="1" kern="0" spc="18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produce more than one</a:t>
            </a:r>
            <a:r>
              <a:rPr sz="1200" b="1" kern="0" spc="11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piece</a:t>
            </a:r>
            <a:r>
              <a:rPr sz="1200" b="1" kern="0" spc="8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of the</a:t>
            </a:r>
            <a:endParaRPr lang="Arial" altLang="Arial" sz="1200" dirty="0"/>
          </a:p>
          <a:p>
            <a:pPr marL="1778000" algn="l" rtl="0" eaLnBrk="0">
              <a:lnSpc>
                <a:spcPct val="87000"/>
              </a:lnSpc>
              <a:spcBef>
                <a:spcPts val="308"/>
              </a:spcBef>
              <a:tabLst/>
            </a:pPr>
            <a:r>
              <a:rPr sz="12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same work</a:t>
            </a:r>
            <a:r>
              <a:rPr sz="1200" b="1" kern="0" spc="12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is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called </a:t>
            </a:r>
            <a:r>
              <a:rPr sz="1200" b="1" kern="0" spc="4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engraving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endParaRPr lang="Arial" altLang="Arial" sz="1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6"/>
          <p:cNvSpPr/>
          <p:nvPr/>
        </p:nvSpPr>
        <p:spPr>
          <a:xfrm>
            <a:off x="3728371" y="1730319"/>
            <a:ext cx="4132579" cy="205803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4485"/>
              </a:lnSpc>
              <a:tabLst/>
            </a:pPr>
            <a:endParaRPr lang="Arial" altLang="Arial" sz="100" dirty="0"/>
          </a:p>
          <a:p>
            <a:pPr marL="15875" algn="l" rtl="0" eaLnBrk="0">
              <a:lnSpc>
                <a:spcPct val="87000"/>
              </a:lnSpc>
              <a:tabLst/>
            </a:pPr>
            <a:r>
              <a:rPr sz="4400" kern="0" spc="-10" dirty="0">
                <a:ln w="15999" cap="flat" cmpd="sng">
                  <a:solidFill>
                    <a:srgbClr val="969696">
                      <a:alpha val="100000"/>
                    </a:srgbClr>
                  </a:solidFill>
                  <a:prstDash val="solid"/>
                  <a:bevel/>
                </a:ln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本节内容:</a:t>
            </a:r>
            <a:endParaRPr lang="Microsoft YaHei" altLang="Microsoft YaHei" sz="4400" dirty="0"/>
          </a:p>
          <a:p>
            <a:pPr algn="l" rtl="0" eaLnBrk="0">
              <a:lnSpc>
                <a:spcPct val="123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4000"/>
              </a:lnSpc>
              <a:tabLst/>
            </a:pPr>
            <a:endParaRPr lang="Arial" altLang="Arial" sz="1000" dirty="0"/>
          </a:p>
          <a:p>
            <a:pPr marL="18415" algn="l" rtl="0" eaLnBrk="0">
              <a:lnSpc>
                <a:spcPct val="89000"/>
              </a:lnSpc>
              <a:spcBef>
                <a:spcPts val="1057"/>
              </a:spcBef>
              <a:tabLst/>
            </a:pPr>
            <a:r>
              <a:rPr sz="3500" kern="0" spc="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3500" kern="0" spc="-27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500" kern="0" spc="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、艺术家作品赏析</a:t>
            </a:r>
            <a:endParaRPr lang="Microsoft YaHei" altLang="Microsoft YaHei" sz="3500" dirty="0"/>
          </a:p>
          <a:p>
            <a:pPr algn="l" rtl="0" eaLnBrk="0">
              <a:lnSpc>
                <a:spcPct val="103000"/>
              </a:lnSpc>
              <a:tabLst/>
            </a:pPr>
            <a:endParaRPr lang="Arial" altLang="Arial" sz="1300" dirty="0"/>
          </a:p>
          <a:p>
            <a:pPr marL="12700" algn="l" rtl="0" eaLnBrk="0">
              <a:lnSpc>
                <a:spcPct val="86000"/>
              </a:lnSpc>
              <a:spcBef>
                <a:spcPts val="1"/>
              </a:spcBef>
              <a:tabLst/>
            </a:pPr>
            <a:r>
              <a:rPr sz="2000" kern="0" spc="-40" dirty="0">
                <a:ln w="7282" cap="flat" cmpd="sng">
                  <a:solidFill>
                    <a:srgbClr val="7F7F7F">
                      <a:alpha val="100000"/>
                    </a:srgbClr>
                  </a:solidFill>
                  <a:prstDash val="solid"/>
                  <a:bevel/>
                </a:ln>
                <a:solidFill>
                  <a:srgbClr val="7F7F7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</a:t>
            </a:r>
            <a:r>
              <a:rPr sz="2000" kern="0" spc="-130" dirty="0">
                <a:solidFill>
                  <a:srgbClr val="7F7F7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40" dirty="0">
                <a:ln w="7282" cap="flat" cmpd="sng">
                  <a:solidFill>
                    <a:srgbClr val="7F7F7F">
                      <a:alpha val="100000"/>
                    </a:srgbClr>
                  </a:solidFill>
                  <a:prstDash val="solid"/>
                  <a:bevel/>
                </a:ln>
                <a:solidFill>
                  <a:srgbClr val="7F7F7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、重大题材及展览作品赏析</a:t>
            </a:r>
            <a:endParaRPr lang="Microsoft YaHei" altLang="Microsoft YaHei"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529839" y="1700783"/>
            <a:ext cx="6048755" cy="3137916"/>
          </a:xfrm>
          <a:prstGeom prst="rect">
            <a:avLst/>
          </a:prstGeom>
        </p:spPr>
      </p:pic>
      <p:sp>
        <p:nvSpPr>
          <p:cNvPr id="50" name="textbox 50"/>
          <p:cNvSpPr/>
          <p:nvPr/>
        </p:nvSpPr>
        <p:spPr>
          <a:xfrm>
            <a:off x="948965" y="5600201"/>
            <a:ext cx="9558019" cy="5930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323"/>
              </a:lnSpc>
              <a:tabLst/>
            </a:pPr>
            <a:endParaRPr lang="Arial" altLang="Arial" sz="100" dirty="0"/>
          </a:p>
          <a:p>
            <a:pPr marL="12700" indent="403225" algn="l" rtl="0" eaLnBrk="0">
              <a:lnSpc>
                <a:spcPct val="124000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赏析：《回荆州》为清代传统水印木刻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，是天津杨柳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青木刻版画的精品，</a:t>
            </a:r>
            <a:r>
              <a:rPr sz="1500" kern="0" spc="-3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特点设色富丽，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有皇家审美趣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味同时又含有文人气息</a:t>
            </a:r>
            <a:r>
              <a:rPr sz="1500" kern="0" spc="-1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52" name="textbox 52"/>
          <p:cNvSpPr/>
          <p:nvPr/>
        </p:nvSpPr>
        <p:spPr>
          <a:xfrm>
            <a:off x="1359011" y="4965201"/>
            <a:ext cx="526986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1，《回荆州》/作者不详/传统水印木刻/清/56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cm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×10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8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cm</a:t>
            </a:r>
            <a:endParaRPr lang="Microsoft YaHei" altLang="Microsoft YaHei" sz="1500" dirty="0"/>
          </a:p>
        </p:txBody>
      </p:sp>
      <p:sp>
        <p:nvSpPr>
          <p:cNvPr id="54" name="textbox 54"/>
          <p:cNvSpPr/>
          <p:nvPr/>
        </p:nvSpPr>
        <p:spPr>
          <a:xfrm>
            <a:off x="3628644" y="1307591"/>
            <a:ext cx="3853179" cy="337184"/>
          </a:xfrm>
          <a:prstGeom prst="rect">
            <a:avLst/>
          </a:prstGeom>
          <a:solidFill>
            <a:srgbClr val="0000FF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29000"/>
              </a:lnSpc>
              <a:tabLst/>
            </a:pPr>
            <a:endParaRPr lang="Arial" altLang="Arial" sz="100" dirty="0"/>
          </a:p>
          <a:p>
            <a:pPr marL="209550" algn="l" rtl="0" eaLnBrk="0">
              <a:lnSpc>
                <a:spcPts val="2022"/>
              </a:lnSpc>
              <a:tabLst/>
            </a:pPr>
            <a:r>
              <a:rPr sz="1500" b="1" kern="0" spc="-1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</a:t>
            </a:r>
            <a:r>
              <a:rPr sz="1500" b="1" kern="0" spc="-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1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1500" b="1" kern="0" spc="-1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1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）“新兴木刻运动</a:t>
            </a:r>
            <a:r>
              <a:rPr sz="1500" b="1" kern="0" spc="-1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1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”及其以前时期</a:t>
            </a:r>
            <a:r>
              <a:rPr sz="1500" b="1" kern="0" spc="-2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-10" dirty="0">
                <a:ln w="5793" cap="flat" cmpd="sng">
                  <a:solidFill>
                    <a:srgbClr val="FFFFFF">
                      <a:alpha val="100000"/>
                    </a:srgbClr>
                  </a:solidFill>
                  <a:prstDash val="solid"/>
                  <a:bevel/>
                </a:ln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56" name="textbox 56"/>
          <p:cNvSpPr/>
          <p:nvPr/>
        </p:nvSpPr>
        <p:spPr>
          <a:xfrm>
            <a:off x="217422" y="413935"/>
            <a:ext cx="1850389" cy="2349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592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2000"/>
              </a:lnSpc>
              <a:tabLst/>
            </a:pPr>
            <a:r>
              <a:rPr sz="1500" b="1" kern="0" spc="6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1500" b="1" kern="0" spc="-14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b="1" kern="0" spc="60" dirty="0">
                <a:ln w="5793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、艺术家作品赏析</a:t>
            </a:r>
            <a:endParaRPr lang="Microsoft YaHei" altLang="Microsoft YaHei" sz="1500" dirty="0"/>
          </a:p>
        </p:txBody>
      </p:sp>
      <p:sp>
        <p:nvSpPr>
          <p:cNvPr id="58" name="path"/>
          <p:cNvSpPr/>
          <p:nvPr/>
        </p:nvSpPr>
        <p:spPr>
          <a:xfrm>
            <a:off x="1819655" y="0"/>
            <a:ext cx="460248" cy="368808"/>
          </a:xfrm>
          <a:custGeom>
            <a:avLst/>
            <a:gdLst/>
            <a:ahLst/>
            <a:cxnLst/>
            <a:rect l="0" t="0" r="0" b="0"/>
            <a:pathLst>
              <a:path w="724" h="580">
                <a:moveTo>
                  <a:pt x="0" y="580"/>
                </a:moveTo>
                <a:lnTo>
                  <a:pt x="180" y="0"/>
                </a:lnTo>
                <a:lnTo>
                  <a:pt x="724" y="0"/>
                </a:lnTo>
                <a:lnTo>
                  <a:pt x="542" y="580"/>
                </a:lnTo>
                <a:lnTo>
                  <a:pt x="0" y="580"/>
                </a:lnTo>
              </a:path>
            </a:pathLst>
          </a:custGeom>
          <a:solidFill>
            <a:srgbClr val="FFFF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0" name="path"/>
          <p:cNvSpPr/>
          <p:nvPr/>
        </p:nvSpPr>
        <p:spPr>
          <a:xfrm>
            <a:off x="11682984" y="890016"/>
            <a:ext cx="402335" cy="402335"/>
          </a:xfrm>
          <a:custGeom>
            <a:avLst/>
            <a:gdLst/>
            <a:ahLst/>
            <a:cxnLst/>
            <a:rect l="0" t="0" r="0" b="0"/>
            <a:pathLst>
              <a:path w="633" h="633">
                <a:moveTo>
                  <a:pt x="0" y="316"/>
                </a:moveTo>
                <a:lnTo>
                  <a:pt x="316" y="0"/>
                </a:lnTo>
                <a:lnTo>
                  <a:pt x="633" y="316"/>
                </a:lnTo>
                <a:lnTo>
                  <a:pt x="316" y="633"/>
                </a:lnTo>
                <a:lnTo>
                  <a:pt x="0" y="316"/>
                </a:lnTo>
              </a:path>
            </a:pathLst>
          </a:custGeom>
          <a:solidFill>
            <a:srgbClr val="00B0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62" name="picture 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712660" y="450660"/>
            <a:ext cx="343649" cy="310704"/>
          </a:xfrm>
          <a:prstGeom prst="rect">
            <a:avLst/>
          </a:prstGeom>
        </p:spPr>
      </p:pic>
      <p:sp>
        <p:nvSpPr>
          <p:cNvPr id="64" name="textbox 64"/>
          <p:cNvSpPr/>
          <p:nvPr/>
        </p:nvSpPr>
        <p:spPr>
          <a:xfrm>
            <a:off x="11185976" y="6416256"/>
            <a:ext cx="89535" cy="1155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709"/>
              </a:lnSpc>
              <a:tabLst/>
            </a:pPr>
            <a:r>
              <a:rPr sz="400" kern="0" spc="3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*</a:t>
            </a:r>
            <a:endParaRPr lang="Arial" altLang="Arial" sz="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Application>WPS 演示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2021-12-18T17:27:44Z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wqlLaW5nc29mdCBQREYgdG8gV1BTIDkw</vt:lpwstr>
  </property>
  <property fmtid="{D5CDD505-2E9C-101B-9397-08002B2CF9AE}" pid="3" name="Created">
    <vt:filetime>2023-10-30T15:44:04</vt:filetime>
  </property>
</Properties>
</file>