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324" r:id="rId5"/>
    <p:sldId id="323" r:id="rId6"/>
    <p:sldId id="325" r:id="rId7"/>
    <p:sldId id="355" r:id="rId8"/>
    <p:sldId id="291" r:id="rId9"/>
    <p:sldId id="329" r:id="rId10"/>
    <p:sldId id="330" r:id="rId11"/>
    <p:sldId id="356" r:id="rId12"/>
    <p:sldId id="294" r:id="rId13"/>
    <p:sldId id="295" r:id="rId14"/>
    <p:sldId id="352" r:id="rId15"/>
    <p:sldId id="353" r:id="rId16"/>
    <p:sldId id="322"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AA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0" d="100"/>
          <a:sy n="100" d="100"/>
        </p:scale>
        <p:origin x="90"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p:cNvPicPr>
            <a:picLocks noChangeAspect="1"/>
          </p:cNvPicPr>
          <p:nvPr/>
        </p:nvPicPr>
        <p:blipFill>
          <a:blip r:embed="rId2"/>
          <a:stretch>
            <a:fillRect/>
          </a:stretch>
        </p:blipFill>
        <p:spPr>
          <a:xfrm rot="21600000">
            <a:off x="0" y="0"/>
            <a:ext cx="9144000" cy="6858000"/>
          </a:xfrm>
          <a:prstGeom prst="rect">
            <a:avLst/>
          </a:prstGeom>
        </p:spPr>
      </p:pic>
      <p:sp>
        <p:nvSpPr>
          <p:cNvPr id="2" name="textbox 2"/>
          <p:cNvSpPr/>
          <p:nvPr/>
        </p:nvSpPr>
        <p:spPr>
          <a:xfrm>
            <a:off x="2066499" y="2030983"/>
            <a:ext cx="6535419" cy="1536064"/>
          </a:xfrm>
          <a:prstGeom prst="rect">
            <a:avLst/>
          </a:prstGeom>
        </p:spPr>
        <p:txBody>
          <a:bodyPr vert="horz" wrap="square" lIns="0" tIns="0" rIns="0" bIns="0"/>
          <a:lstStyle/>
          <a:p>
            <a:pPr algn="ctr" rtl="0" eaLnBrk="0">
              <a:lnSpc>
                <a:spcPct val="150000"/>
              </a:lnSpc>
              <a:tabLst/>
            </a:pPr>
            <a:r>
              <a:rPr lang="zh-CN" altLang="en-US" sz="4400" dirty="0"/>
              <a:t>第 七 章 </a:t>
            </a:r>
            <a:endParaRPr lang="en-US" altLang="zh-CN" sz="4400" dirty="0"/>
          </a:p>
          <a:p>
            <a:pPr algn="ctr" rtl="0" eaLnBrk="0">
              <a:lnSpc>
                <a:spcPct val="150000"/>
              </a:lnSpc>
              <a:tabLst/>
            </a:pPr>
            <a:r>
              <a:rPr lang="zh-CN" altLang="en-US" sz="4400" dirty="0"/>
              <a:t>工程建设纠纷的处理</a:t>
            </a:r>
            <a:endParaRPr lang="SimHei" altLang="SimHei"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椭圆 2">
            <a:extLst>
              <a:ext uri="{FF2B5EF4-FFF2-40B4-BE49-F238E27FC236}">
                <a16:creationId xmlns:a16="http://schemas.microsoft.com/office/drawing/2014/main" id="{27B2DC06-9BD3-1173-E702-C2AB808379EB}"/>
              </a:ext>
            </a:extLst>
          </p:cNvPr>
          <p:cNvSpPr/>
          <p:nvPr/>
        </p:nvSpPr>
        <p:spPr>
          <a:xfrm>
            <a:off x="3695701" y="1019175"/>
            <a:ext cx="1343025" cy="13430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一</a:t>
            </a:r>
            <a:endParaRPr lang="en-US" altLang="zh-CN" dirty="0"/>
          </a:p>
          <a:p>
            <a:pPr algn="ctr"/>
            <a:r>
              <a:rPr lang="zh-CN" altLang="en-US" dirty="0"/>
              <a:t>仲裁</a:t>
            </a:r>
          </a:p>
        </p:txBody>
      </p:sp>
      <p:sp>
        <p:nvSpPr>
          <p:cNvPr id="4" name="矩形: 圆角 3">
            <a:extLst>
              <a:ext uri="{FF2B5EF4-FFF2-40B4-BE49-F238E27FC236}">
                <a16:creationId xmlns:a16="http://schemas.microsoft.com/office/drawing/2014/main" id="{98E78BC6-5CBA-2B85-1D5F-5A89609E74E2}"/>
              </a:ext>
            </a:extLst>
          </p:cNvPr>
          <p:cNvSpPr/>
          <p:nvPr/>
        </p:nvSpPr>
        <p:spPr>
          <a:xfrm>
            <a:off x="971550" y="2667000"/>
            <a:ext cx="581025" cy="3993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 </a:t>
            </a:r>
            <a:r>
              <a:rPr lang="zh-CN" altLang="en-US" dirty="0"/>
              <a:t>仲裁的范围</a:t>
            </a:r>
          </a:p>
        </p:txBody>
      </p:sp>
      <p:sp>
        <p:nvSpPr>
          <p:cNvPr id="5" name="矩形: 圆角 4">
            <a:extLst>
              <a:ext uri="{FF2B5EF4-FFF2-40B4-BE49-F238E27FC236}">
                <a16:creationId xmlns:a16="http://schemas.microsoft.com/office/drawing/2014/main" id="{44BAAD24-24E1-D2FF-4D4F-2B3ED5B1691D}"/>
              </a:ext>
            </a:extLst>
          </p:cNvPr>
          <p:cNvSpPr/>
          <p:nvPr/>
        </p:nvSpPr>
        <p:spPr>
          <a:xfrm>
            <a:off x="2524126" y="2667000"/>
            <a:ext cx="581025" cy="3993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 </a:t>
            </a:r>
            <a:r>
              <a:rPr lang="zh-CN" altLang="en-US" dirty="0"/>
              <a:t>仲裁的特点</a:t>
            </a:r>
          </a:p>
        </p:txBody>
      </p:sp>
      <p:sp>
        <p:nvSpPr>
          <p:cNvPr id="6" name="矩形: 圆角 5">
            <a:extLst>
              <a:ext uri="{FF2B5EF4-FFF2-40B4-BE49-F238E27FC236}">
                <a16:creationId xmlns:a16="http://schemas.microsoft.com/office/drawing/2014/main" id="{CDDD9436-4002-98B6-5F55-85A51B23AB67}"/>
              </a:ext>
            </a:extLst>
          </p:cNvPr>
          <p:cNvSpPr/>
          <p:nvPr/>
        </p:nvSpPr>
        <p:spPr>
          <a:xfrm>
            <a:off x="4076702" y="2667000"/>
            <a:ext cx="581025" cy="3993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 </a:t>
            </a:r>
            <a:r>
              <a:rPr lang="zh-CN" altLang="en-US" dirty="0"/>
              <a:t>仲裁法的基本原则与基本制度</a:t>
            </a:r>
          </a:p>
        </p:txBody>
      </p:sp>
      <p:sp>
        <p:nvSpPr>
          <p:cNvPr id="7" name="矩形: 圆角 6">
            <a:extLst>
              <a:ext uri="{FF2B5EF4-FFF2-40B4-BE49-F238E27FC236}">
                <a16:creationId xmlns:a16="http://schemas.microsoft.com/office/drawing/2014/main" id="{60190411-6527-FE05-3D99-730A07902B57}"/>
              </a:ext>
            </a:extLst>
          </p:cNvPr>
          <p:cNvSpPr/>
          <p:nvPr/>
        </p:nvSpPr>
        <p:spPr>
          <a:xfrm>
            <a:off x="5629278" y="2667000"/>
            <a:ext cx="581025" cy="3993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 </a:t>
            </a:r>
            <a:r>
              <a:rPr lang="zh-CN" altLang="en-US" dirty="0"/>
              <a:t>仲裁协议及其效力</a:t>
            </a:r>
          </a:p>
        </p:txBody>
      </p:sp>
      <p:sp>
        <p:nvSpPr>
          <p:cNvPr id="8" name="矩形: 圆角 7">
            <a:extLst>
              <a:ext uri="{FF2B5EF4-FFF2-40B4-BE49-F238E27FC236}">
                <a16:creationId xmlns:a16="http://schemas.microsoft.com/office/drawing/2014/main" id="{97DD417B-57FA-CA26-CE70-D59D9F7BB945}"/>
              </a:ext>
            </a:extLst>
          </p:cNvPr>
          <p:cNvSpPr/>
          <p:nvPr/>
        </p:nvSpPr>
        <p:spPr>
          <a:xfrm>
            <a:off x="7181854" y="2667000"/>
            <a:ext cx="581025" cy="3993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 </a:t>
            </a:r>
            <a:r>
              <a:rPr lang="zh-CN" altLang="en-US" dirty="0"/>
              <a:t>仲裁程序</a:t>
            </a:r>
          </a:p>
        </p:txBody>
      </p:sp>
      <p:cxnSp>
        <p:nvCxnSpPr>
          <p:cNvPr id="11" name="直接连接符 10">
            <a:extLst>
              <a:ext uri="{FF2B5EF4-FFF2-40B4-BE49-F238E27FC236}">
                <a16:creationId xmlns:a16="http://schemas.microsoft.com/office/drawing/2014/main" id="{EF9A9C6F-8605-6D6F-E5CB-560B640373EA}"/>
              </a:ext>
            </a:extLst>
          </p:cNvPr>
          <p:cNvCxnSpPr>
            <a:stCxn id="3" idx="4"/>
            <a:endCxn id="4" idx="0"/>
          </p:cNvCxnSpPr>
          <p:nvPr/>
        </p:nvCxnSpPr>
        <p:spPr>
          <a:xfrm flipH="1">
            <a:off x="1262063" y="2362200"/>
            <a:ext cx="310515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B8C36004-CA5C-9571-E1A8-432D638C6940}"/>
              </a:ext>
            </a:extLst>
          </p:cNvPr>
          <p:cNvCxnSpPr>
            <a:stCxn id="3" idx="4"/>
            <a:endCxn id="5" idx="0"/>
          </p:cNvCxnSpPr>
          <p:nvPr/>
        </p:nvCxnSpPr>
        <p:spPr>
          <a:xfrm flipH="1">
            <a:off x="2814639" y="2362200"/>
            <a:ext cx="1552575"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5FB61AD-5CD1-3EE9-2419-CA68E329326A}"/>
              </a:ext>
            </a:extLst>
          </p:cNvPr>
          <p:cNvCxnSpPr>
            <a:cxnSpLocks/>
            <a:endCxn id="6" idx="0"/>
          </p:cNvCxnSpPr>
          <p:nvPr/>
        </p:nvCxnSpPr>
        <p:spPr>
          <a:xfrm>
            <a:off x="4367215" y="2362200"/>
            <a:ext cx="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40089B1D-A67B-E733-E3BA-DD3259D9B3E9}"/>
              </a:ext>
            </a:extLst>
          </p:cNvPr>
          <p:cNvCxnSpPr>
            <a:endCxn id="7" idx="0"/>
          </p:cNvCxnSpPr>
          <p:nvPr/>
        </p:nvCxnSpPr>
        <p:spPr>
          <a:xfrm>
            <a:off x="4348162" y="2362200"/>
            <a:ext cx="1571629"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27C55320-44D2-778E-B6E2-2B5C420FB6BF}"/>
              </a:ext>
            </a:extLst>
          </p:cNvPr>
          <p:cNvCxnSpPr>
            <a:stCxn id="3" idx="4"/>
            <a:endCxn id="8" idx="0"/>
          </p:cNvCxnSpPr>
          <p:nvPr/>
        </p:nvCxnSpPr>
        <p:spPr>
          <a:xfrm>
            <a:off x="4367214" y="2362200"/>
            <a:ext cx="3105153" cy="3048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5188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椭圆 2">
            <a:extLst>
              <a:ext uri="{FF2B5EF4-FFF2-40B4-BE49-F238E27FC236}">
                <a16:creationId xmlns:a16="http://schemas.microsoft.com/office/drawing/2014/main" id="{27B2DC06-9BD3-1173-E702-C2AB808379EB}"/>
              </a:ext>
            </a:extLst>
          </p:cNvPr>
          <p:cNvSpPr/>
          <p:nvPr/>
        </p:nvSpPr>
        <p:spPr>
          <a:xfrm>
            <a:off x="3695701" y="1019175"/>
            <a:ext cx="1343025" cy="13430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一</a:t>
            </a:r>
            <a:endParaRPr lang="en-US" altLang="zh-CN" dirty="0"/>
          </a:p>
          <a:p>
            <a:pPr algn="ctr"/>
            <a:r>
              <a:rPr lang="zh-CN" altLang="en-US" dirty="0"/>
              <a:t>仲裁</a:t>
            </a:r>
          </a:p>
        </p:txBody>
      </p:sp>
      <p:sp>
        <p:nvSpPr>
          <p:cNvPr id="4" name="矩形: 圆角 3">
            <a:extLst>
              <a:ext uri="{FF2B5EF4-FFF2-40B4-BE49-F238E27FC236}">
                <a16:creationId xmlns:a16="http://schemas.microsoft.com/office/drawing/2014/main" id="{98E78BC6-5CBA-2B85-1D5F-5A89609E74E2}"/>
              </a:ext>
            </a:extLst>
          </p:cNvPr>
          <p:cNvSpPr/>
          <p:nvPr/>
        </p:nvSpPr>
        <p:spPr>
          <a:xfrm>
            <a:off x="1762125" y="2613458"/>
            <a:ext cx="581025" cy="3993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民事诉讼</a:t>
            </a:r>
            <a:endParaRPr lang="zh-CN" altLang="en-US" dirty="0"/>
          </a:p>
        </p:txBody>
      </p:sp>
      <p:sp>
        <p:nvSpPr>
          <p:cNvPr id="5" name="矩形: 圆角 4">
            <a:extLst>
              <a:ext uri="{FF2B5EF4-FFF2-40B4-BE49-F238E27FC236}">
                <a16:creationId xmlns:a16="http://schemas.microsoft.com/office/drawing/2014/main" id="{44BAAD24-24E1-D2FF-4D4F-2B3ED5B1691D}"/>
              </a:ext>
            </a:extLst>
          </p:cNvPr>
          <p:cNvSpPr/>
          <p:nvPr/>
        </p:nvSpPr>
        <p:spPr>
          <a:xfrm>
            <a:off x="3314701" y="2613458"/>
            <a:ext cx="581025" cy="3993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民事诉讼的管辖</a:t>
            </a:r>
            <a:endParaRPr lang="zh-CN" altLang="en-US" dirty="0"/>
          </a:p>
        </p:txBody>
      </p:sp>
      <p:sp>
        <p:nvSpPr>
          <p:cNvPr id="6" name="矩形: 圆角 5">
            <a:extLst>
              <a:ext uri="{FF2B5EF4-FFF2-40B4-BE49-F238E27FC236}">
                <a16:creationId xmlns:a16="http://schemas.microsoft.com/office/drawing/2014/main" id="{CDDD9436-4002-98B6-5F55-85A51B23AB67}"/>
              </a:ext>
            </a:extLst>
          </p:cNvPr>
          <p:cNvSpPr/>
          <p:nvPr/>
        </p:nvSpPr>
        <p:spPr>
          <a:xfrm>
            <a:off x="4867277" y="2613458"/>
            <a:ext cx="581025" cy="3993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民事诉讼的证据和诉讼时效</a:t>
            </a:r>
            <a:endParaRPr lang="zh-CN" altLang="en-US" dirty="0"/>
          </a:p>
        </p:txBody>
      </p:sp>
      <p:sp>
        <p:nvSpPr>
          <p:cNvPr id="7" name="矩形: 圆角 6">
            <a:extLst>
              <a:ext uri="{FF2B5EF4-FFF2-40B4-BE49-F238E27FC236}">
                <a16:creationId xmlns:a16="http://schemas.microsoft.com/office/drawing/2014/main" id="{60190411-6527-FE05-3D99-730A07902B57}"/>
              </a:ext>
            </a:extLst>
          </p:cNvPr>
          <p:cNvSpPr/>
          <p:nvPr/>
        </p:nvSpPr>
        <p:spPr>
          <a:xfrm>
            <a:off x="6419853" y="2613458"/>
            <a:ext cx="581025" cy="3993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民事诉讼程序</a:t>
            </a:r>
            <a:endParaRPr lang="zh-CN" altLang="en-US" dirty="0"/>
          </a:p>
        </p:txBody>
      </p:sp>
      <p:cxnSp>
        <p:nvCxnSpPr>
          <p:cNvPr id="11" name="直接连接符 10">
            <a:extLst>
              <a:ext uri="{FF2B5EF4-FFF2-40B4-BE49-F238E27FC236}">
                <a16:creationId xmlns:a16="http://schemas.microsoft.com/office/drawing/2014/main" id="{EF9A9C6F-8605-6D6F-E5CB-560B640373EA}"/>
              </a:ext>
            </a:extLst>
          </p:cNvPr>
          <p:cNvCxnSpPr>
            <a:stCxn id="3" idx="4"/>
            <a:endCxn id="4" idx="0"/>
          </p:cNvCxnSpPr>
          <p:nvPr/>
        </p:nvCxnSpPr>
        <p:spPr>
          <a:xfrm flipH="1">
            <a:off x="2052638" y="2362200"/>
            <a:ext cx="2314576" cy="25125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B8C36004-CA5C-9571-E1A8-432D638C6940}"/>
              </a:ext>
            </a:extLst>
          </p:cNvPr>
          <p:cNvCxnSpPr>
            <a:stCxn id="3" idx="4"/>
            <a:endCxn id="5" idx="0"/>
          </p:cNvCxnSpPr>
          <p:nvPr/>
        </p:nvCxnSpPr>
        <p:spPr>
          <a:xfrm flipH="1">
            <a:off x="3605214" y="2362200"/>
            <a:ext cx="762000" cy="25125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5FB61AD-5CD1-3EE9-2419-CA68E329326A}"/>
              </a:ext>
            </a:extLst>
          </p:cNvPr>
          <p:cNvCxnSpPr>
            <a:cxnSpLocks/>
            <a:endCxn id="6" idx="0"/>
          </p:cNvCxnSpPr>
          <p:nvPr/>
        </p:nvCxnSpPr>
        <p:spPr>
          <a:xfrm>
            <a:off x="4367214" y="2362200"/>
            <a:ext cx="790576" cy="25125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40089B1D-A67B-E733-E3BA-DD3259D9B3E9}"/>
              </a:ext>
            </a:extLst>
          </p:cNvPr>
          <p:cNvCxnSpPr>
            <a:cxnSpLocks/>
            <a:stCxn id="3" idx="4"/>
            <a:endCxn id="7" idx="0"/>
          </p:cNvCxnSpPr>
          <p:nvPr/>
        </p:nvCxnSpPr>
        <p:spPr>
          <a:xfrm>
            <a:off x="4367214" y="2362200"/>
            <a:ext cx="2343152" cy="25125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3573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1"/>
            <a:ext cx="4775200" cy="2714624"/>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第三节　</a:t>
            </a:r>
            <a:endParaRPr lang="en-US" altLang="zh-CN" sz="4000" dirty="0">
              <a:solidFill>
                <a:schemeClr val="bg1"/>
              </a:solidFill>
            </a:endParaRPr>
          </a:p>
          <a:p>
            <a:pPr algn="ctr" rtl="0" eaLnBrk="0">
              <a:lnSpc>
                <a:spcPct val="150000"/>
              </a:lnSpc>
              <a:tabLst/>
            </a:pPr>
            <a:r>
              <a:rPr lang="zh-CN" altLang="en-US" sz="4000" dirty="0">
                <a:solidFill>
                  <a:schemeClr val="bg1"/>
                </a:solidFill>
              </a:rPr>
              <a:t>建设工程行政纠纷处理的法律途径</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9195147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005888" y="1785194"/>
            <a:ext cx="7243764" cy="2535951"/>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掌握行政复议的相关知识，掌握行政诉讼的相关知识。</a:t>
            </a:r>
          </a:p>
          <a:p>
            <a:pPr>
              <a:lnSpc>
                <a:spcPct val="150000"/>
              </a:lnSpc>
            </a:pPr>
            <a:r>
              <a:rPr lang="zh-CN" altLang="en-US" dirty="0"/>
              <a:t>引入案例</a:t>
            </a:r>
          </a:p>
          <a:p>
            <a:pPr>
              <a:lnSpc>
                <a:spcPct val="150000"/>
              </a:lnSpc>
            </a:pPr>
            <a:r>
              <a:rPr lang="zh-CN" altLang="en-US" dirty="0"/>
              <a:t>某工地的施工企业夜间施工扰民，区环保局接到群众举报并进行查实后，依法对施工企业做出停工整改和处以 </a:t>
            </a:r>
            <a:r>
              <a:rPr lang="en-US" altLang="zh-CN" dirty="0"/>
              <a:t>2 </a:t>
            </a:r>
            <a:r>
              <a:rPr lang="zh-CN" altLang="en-US" dirty="0"/>
              <a:t>万元罚款的行政处罚决定。施工企业认为该处罚金额过高，欲提起行政复议。</a:t>
            </a:r>
          </a:p>
        </p:txBody>
      </p:sp>
    </p:spTree>
    <p:extLst>
      <p:ext uri="{BB962C8B-B14F-4D97-AF65-F5344CB8AC3E}">
        <p14:creationId xmlns:p14="http://schemas.microsoft.com/office/powerpoint/2010/main" val="34063318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矩形 2">
            <a:extLst>
              <a:ext uri="{FF2B5EF4-FFF2-40B4-BE49-F238E27FC236}">
                <a16:creationId xmlns:a16="http://schemas.microsoft.com/office/drawing/2014/main" id="{A701BA28-0B25-A773-0034-5B1CF8229729}"/>
              </a:ext>
            </a:extLst>
          </p:cNvPr>
          <p:cNvSpPr/>
          <p:nvPr/>
        </p:nvSpPr>
        <p:spPr>
          <a:xfrm>
            <a:off x="876242" y="3338675"/>
            <a:ext cx="3351124"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行政复议的特点</a:t>
            </a:r>
            <a:endParaRPr lang="zh-CN" altLang="en-US" dirty="0"/>
          </a:p>
        </p:txBody>
      </p:sp>
      <p:sp>
        <p:nvSpPr>
          <p:cNvPr id="8" name="矩形 7">
            <a:extLst>
              <a:ext uri="{FF2B5EF4-FFF2-40B4-BE49-F238E27FC236}">
                <a16:creationId xmlns:a16="http://schemas.microsoft.com/office/drawing/2014/main" id="{FF413C43-84AC-42C5-8AE8-6D36A7CD13C2}"/>
              </a:ext>
            </a:extLst>
          </p:cNvPr>
          <p:cNvSpPr/>
          <p:nvPr/>
        </p:nvSpPr>
        <p:spPr>
          <a:xfrm>
            <a:off x="4981820" y="3338674"/>
            <a:ext cx="3351124"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行政复议的范围</a:t>
            </a:r>
            <a:endParaRPr lang="zh-CN" altLang="en-US" dirty="0"/>
          </a:p>
        </p:txBody>
      </p:sp>
      <p:sp>
        <p:nvSpPr>
          <p:cNvPr id="2" name="文本框 1">
            <a:extLst>
              <a:ext uri="{FF2B5EF4-FFF2-40B4-BE49-F238E27FC236}">
                <a16:creationId xmlns:a16="http://schemas.microsoft.com/office/drawing/2014/main" id="{331A90B1-D43B-665B-547F-298C7D93B20F}"/>
              </a:ext>
            </a:extLst>
          </p:cNvPr>
          <p:cNvSpPr txBox="1"/>
          <p:nvPr/>
        </p:nvSpPr>
        <p:spPr>
          <a:xfrm>
            <a:off x="876242" y="1250436"/>
            <a:ext cx="7618627" cy="1704954"/>
          </a:xfrm>
          <a:prstGeom prst="rect">
            <a:avLst/>
          </a:prstGeom>
          <a:noFill/>
        </p:spPr>
        <p:txBody>
          <a:bodyPr wrap="square">
            <a:spAutoFit/>
          </a:bodyPr>
          <a:lstStyle/>
          <a:p>
            <a:pPr>
              <a:lnSpc>
                <a:spcPct val="150000"/>
              </a:lnSpc>
            </a:pPr>
            <a:r>
              <a:rPr lang="zh-CN" altLang="en-US" dirty="0"/>
              <a:t>一、行政复议</a:t>
            </a:r>
          </a:p>
          <a:p>
            <a:pPr>
              <a:lnSpc>
                <a:spcPct val="150000"/>
              </a:lnSpc>
            </a:pPr>
            <a:r>
              <a:rPr lang="zh-CN" altLang="en-US" dirty="0"/>
              <a:t>行政复议，是指行政机关根据上级行政机关对下级行政机关的监督权，在当事人的申请和参加下，按照行政复议程序对具体行政行为进行合法性和适当性审查，并做出决定以解决行政侵权争议的活动。</a:t>
            </a:r>
            <a:endParaRPr lang="zh-CN" altLang="en-US" sz="1600" dirty="0"/>
          </a:p>
        </p:txBody>
      </p:sp>
      <p:sp>
        <p:nvSpPr>
          <p:cNvPr id="4" name="矩形 3">
            <a:extLst>
              <a:ext uri="{FF2B5EF4-FFF2-40B4-BE49-F238E27FC236}">
                <a16:creationId xmlns:a16="http://schemas.microsoft.com/office/drawing/2014/main" id="{9CC17413-32EB-FB65-3077-5EF93864CF6F}"/>
              </a:ext>
            </a:extLst>
          </p:cNvPr>
          <p:cNvSpPr/>
          <p:nvPr/>
        </p:nvSpPr>
        <p:spPr>
          <a:xfrm>
            <a:off x="876242" y="4719982"/>
            <a:ext cx="3351124"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行政复议受理</a:t>
            </a:r>
            <a:endParaRPr lang="zh-CN" altLang="en-US" dirty="0"/>
          </a:p>
        </p:txBody>
      </p:sp>
      <p:sp>
        <p:nvSpPr>
          <p:cNvPr id="5" name="矩形 4">
            <a:extLst>
              <a:ext uri="{FF2B5EF4-FFF2-40B4-BE49-F238E27FC236}">
                <a16:creationId xmlns:a16="http://schemas.microsoft.com/office/drawing/2014/main" id="{BAECF5EB-F457-F2E3-8E02-D652BD4B58DE}"/>
              </a:ext>
            </a:extLst>
          </p:cNvPr>
          <p:cNvSpPr/>
          <p:nvPr/>
        </p:nvSpPr>
        <p:spPr>
          <a:xfrm>
            <a:off x="4981820" y="4719981"/>
            <a:ext cx="3351124"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行政复议决定</a:t>
            </a:r>
            <a:endParaRPr lang="zh-CN" altLang="en-US" dirty="0"/>
          </a:p>
        </p:txBody>
      </p:sp>
    </p:spTree>
    <p:extLst>
      <p:ext uri="{BB962C8B-B14F-4D97-AF65-F5344CB8AC3E}">
        <p14:creationId xmlns:p14="http://schemas.microsoft.com/office/powerpoint/2010/main" val="32689598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852718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714317" y="1009650"/>
            <a:ext cx="7618627" cy="2120452"/>
          </a:xfrm>
          <a:prstGeom prst="rect">
            <a:avLst/>
          </a:prstGeom>
          <a:noFill/>
        </p:spPr>
        <p:txBody>
          <a:bodyPr wrap="square">
            <a:spAutoFit/>
          </a:bodyPr>
          <a:lstStyle/>
          <a:p>
            <a:pPr>
              <a:lnSpc>
                <a:spcPct val="150000"/>
              </a:lnSpc>
            </a:pPr>
            <a:r>
              <a:rPr lang="zh-CN" altLang="en-US" dirty="0"/>
              <a:t>二、行政诉讼</a:t>
            </a:r>
          </a:p>
          <a:p>
            <a:pPr>
              <a:lnSpc>
                <a:spcPct val="150000"/>
              </a:lnSpc>
            </a:pPr>
            <a:r>
              <a:rPr lang="zh-CN" altLang="en-US" dirty="0"/>
              <a:t>行政诉讼，是指公民、法人或者其他组织认为行使国家行政权的机关和组织及其工作人员所实施的具体行政行为，侵犯了其合法权利，依法向人民法院起诉，人民法院在当事人及其他诉讼参与人的参加下，依法对被诉具体行政行为进行审查并做出裁判，从而解决行政争议的制度。</a:t>
            </a:r>
            <a:endParaRPr lang="zh-CN" altLang="en-US" sz="1600" dirty="0"/>
          </a:p>
        </p:txBody>
      </p:sp>
      <p:sp>
        <p:nvSpPr>
          <p:cNvPr id="3" name="矩形 2">
            <a:extLst>
              <a:ext uri="{FF2B5EF4-FFF2-40B4-BE49-F238E27FC236}">
                <a16:creationId xmlns:a16="http://schemas.microsoft.com/office/drawing/2014/main" id="{A701BA28-0B25-A773-0034-5B1CF8229729}"/>
              </a:ext>
            </a:extLst>
          </p:cNvPr>
          <p:cNvSpPr/>
          <p:nvPr/>
        </p:nvSpPr>
        <p:spPr>
          <a:xfrm>
            <a:off x="457142" y="3341516"/>
            <a:ext cx="2581333"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行政诉讼的特点</a:t>
            </a:r>
            <a:endParaRPr lang="zh-CN" altLang="en-US" dirty="0"/>
          </a:p>
        </p:txBody>
      </p:sp>
      <p:sp>
        <p:nvSpPr>
          <p:cNvPr id="7" name="矩形 6">
            <a:extLst>
              <a:ext uri="{FF2B5EF4-FFF2-40B4-BE49-F238E27FC236}">
                <a16:creationId xmlns:a16="http://schemas.microsoft.com/office/drawing/2014/main" id="{B14AA6DC-15C6-2D69-2643-A4ADE418C3C9}"/>
              </a:ext>
            </a:extLst>
          </p:cNvPr>
          <p:cNvSpPr/>
          <p:nvPr/>
        </p:nvSpPr>
        <p:spPr>
          <a:xfrm>
            <a:off x="3337103" y="3341516"/>
            <a:ext cx="2581333"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在建设工程中行政诉讼的适用</a:t>
            </a:r>
            <a:endParaRPr lang="zh-CN" altLang="en-US" dirty="0"/>
          </a:p>
        </p:txBody>
      </p:sp>
      <p:sp>
        <p:nvSpPr>
          <p:cNvPr id="8" name="矩形 7">
            <a:extLst>
              <a:ext uri="{FF2B5EF4-FFF2-40B4-BE49-F238E27FC236}">
                <a16:creationId xmlns:a16="http://schemas.microsoft.com/office/drawing/2014/main" id="{FF413C43-84AC-42C5-8AE8-6D36A7CD13C2}"/>
              </a:ext>
            </a:extLst>
          </p:cNvPr>
          <p:cNvSpPr/>
          <p:nvPr/>
        </p:nvSpPr>
        <p:spPr>
          <a:xfrm>
            <a:off x="6240551" y="3341516"/>
            <a:ext cx="2581333"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行政诉讼的程序</a:t>
            </a:r>
          </a:p>
        </p:txBody>
      </p:sp>
      <p:sp>
        <p:nvSpPr>
          <p:cNvPr id="9" name="文本框 8">
            <a:extLst>
              <a:ext uri="{FF2B5EF4-FFF2-40B4-BE49-F238E27FC236}">
                <a16:creationId xmlns:a16="http://schemas.microsoft.com/office/drawing/2014/main" id="{815DDB40-7126-3A2C-2FEA-D06D0B2D37E1}"/>
              </a:ext>
            </a:extLst>
          </p:cNvPr>
          <p:cNvSpPr txBox="1"/>
          <p:nvPr/>
        </p:nvSpPr>
        <p:spPr>
          <a:xfrm>
            <a:off x="457142" y="4382140"/>
            <a:ext cx="2733733" cy="2275366"/>
          </a:xfrm>
          <a:prstGeom prst="rect">
            <a:avLst/>
          </a:prstGeom>
          <a:noFill/>
        </p:spPr>
        <p:txBody>
          <a:bodyPr wrap="square">
            <a:spAutoFit/>
          </a:bodyPr>
          <a:lstStyle/>
          <a:p>
            <a:pPr>
              <a:lnSpc>
                <a:spcPct val="150000"/>
              </a:lnSpc>
            </a:pPr>
            <a:r>
              <a:rPr lang="zh-CN" altLang="en-US" sz="1200" dirty="0"/>
              <a:t>（</a:t>
            </a:r>
            <a:r>
              <a:rPr lang="en-US" altLang="zh-CN" sz="1200" dirty="0"/>
              <a:t>1</a:t>
            </a:r>
            <a:r>
              <a:rPr lang="zh-CN" altLang="en-US" sz="1200" dirty="0"/>
              <a:t>）行政诉讼的被告必须是国家行政机关。（</a:t>
            </a:r>
            <a:r>
              <a:rPr lang="en-US" altLang="zh-CN" sz="1200" dirty="0"/>
              <a:t>2</a:t>
            </a:r>
            <a:r>
              <a:rPr lang="zh-CN" altLang="en-US" sz="1200" dirty="0"/>
              <a:t>）行政诉讼的原告只能是行政行为相对人，即公民、法人或其他组织。（</a:t>
            </a:r>
            <a:r>
              <a:rPr lang="en-US" altLang="zh-CN" sz="1200" dirty="0"/>
              <a:t>3</a:t>
            </a:r>
            <a:r>
              <a:rPr lang="zh-CN" altLang="en-US" sz="1200" dirty="0"/>
              <a:t>）行政诉讼中，当事人争议的具体行政行为不因原告的起诉而停止执行，即诉讼期间不停止具体行政行为的执行。（</a:t>
            </a:r>
            <a:r>
              <a:rPr lang="en-US" altLang="zh-CN" sz="1200" dirty="0"/>
              <a:t>4</a:t>
            </a:r>
            <a:r>
              <a:rPr lang="zh-CN" altLang="en-US" sz="1200" dirty="0"/>
              <a:t>）被告负有举证责任。（</a:t>
            </a:r>
            <a:r>
              <a:rPr lang="en-US" altLang="zh-CN" sz="1200" dirty="0"/>
              <a:t>5</a:t>
            </a:r>
            <a:r>
              <a:rPr lang="zh-CN" altLang="en-US" sz="1200" dirty="0"/>
              <a:t>）行政诉讼不适用调解。</a:t>
            </a:r>
          </a:p>
        </p:txBody>
      </p:sp>
      <p:sp>
        <p:nvSpPr>
          <p:cNvPr id="11" name="文本框 10">
            <a:extLst>
              <a:ext uri="{FF2B5EF4-FFF2-40B4-BE49-F238E27FC236}">
                <a16:creationId xmlns:a16="http://schemas.microsoft.com/office/drawing/2014/main" id="{C211B63F-0DA5-85C6-3BD0-FFC102338DBE}"/>
              </a:ext>
            </a:extLst>
          </p:cNvPr>
          <p:cNvSpPr txBox="1"/>
          <p:nvPr/>
        </p:nvSpPr>
        <p:spPr>
          <a:xfrm>
            <a:off x="3299002" y="4382140"/>
            <a:ext cx="3225623" cy="2275366"/>
          </a:xfrm>
          <a:prstGeom prst="rect">
            <a:avLst/>
          </a:prstGeom>
          <a:noFill/>
        </p:spPr>
        <p:txBody>
          <a:bodyPr wrap="square">
            <a:spAutoFit/>
          </a:bodyPr>
          <a:lstStyle/>
          <a:p>
            <a:pPr>
              <a:lnSpc>
                <a:spcPct val="150000"/>
              </a:lnSpc>
            </a:pPr>
            <a:r>
              <a:rPr lang="zh-CN" altLang="en-US" sz="1200" dirty="0"/>
              <a:t>（</a:t>
            </a:r>
            <a:r>
              <a:rPr lang="en-US" altLang="zh-CN" sz="1200" dirty="0"/>
              <a:t>1</a:t>
            </a:r>
            <a:r>
              <a:rPr lang="zh-CN" altLang="en-US" sz="1200" dirty="0"/>
              <a:t>）当事人对建设行政主管部门等机关做出的行政处罚不服，向人民法院起诉，被告是做出行政处罚的机关。（</a:t>
            </a:r>
            <a:r>
              <a:rPr lang="en-US" altLang="zh-CN" sz="1200" dirty="0"/>
              <a:t>2</a:t>
            </a:r>
            <a:r>
              <a:rPr lang="zh-CN" altLang="en-US" sz="1200" dirty="0"/>
              <a:t>）当事人对建设行政主管部门等机关拒绝颁发许可证、资质证书和营业执照的不作为行为不服，向人民法院起诉，被告是不作为的行政机关。（</a:t>
            </a:r>
            <a:r>
              <a:rPr lang="en-US" altLang="zh-CN" sz="1200" dirty="0"/>
              <a:t>3</a:t>
            </a:r>
            <a:r>
              <a:rPr lang="zh-CN" altLang="en-US" sz="1200" dirty="0"/>
              <a:t>）当事人申请行政复议后，对复议机关做出的行政复议决定不服，向人民法院起诉。</a:t>
            </a:r>
          </a:p>
        </p:txBody>
      </p:sp>
      <p:sp>
        <p:nvSpPr>
          <p:cNvPr id="13" name="文本框 12">
            <a:extLst>
              <a:ext uri="{FF2B5EF4-FFF2-40B4-BE49-F238E27FC236}">
                <a16:creationId xmlns:a16="http://schemas.microsoft.com/office/drawing/2014/main" id="{DFD065FC-2FE5-5A67-6C68-4AF64C6B9195}"/>
              </a:ext>
            </a:extLst>
          </p:cNvPr>
          <p:cNvSpPr txBox="1"/>
          <p:nvPr/>
        </p:nvSpPr>
        <p:spPr>
          <a:xfrm>
            <a:off x="6712362" y="4382140"/>
            <a:ext cx="2581333" cy="1524007"/>
          </a:xfrm>
          <a:prstGeom prst="rect">
            <a:avLst/>
          </a:prstGeom>
          <a:noFill/>
        </p:spPr>
        <p:txBody>
          <a:bodyPr wrap="square">
            <a:spAutoFit/>
          </a:bodyPr>
          <a:lstStyle/>
          <a:p>
            <a:pPr>
              <a:lnSpc>
                <a:spcPct val="150000"/>
              </a:lnSpc>
            </a:pPr>
            <a:r>
              <a:rPr lang="zh-CN" altLang="en-US" sz="1600" dirty="0"/>
              <a:t>（</a:t>
            </a:r>
            <a:r>
              <a:rPr lang="en-US" altLang="zh-CN" sz="1600" dirty="0"/>
              <a:t>1</a:t>
            </a:r>
            <a:r>
              <a:rPr lang="zh-CN" altLang="en-US" sz="1600" dirty="0"/>
              <a:t>）起诉。</a:t>
            </a:r>
            <a:endParaRPr lang="en-US" altLang="zh-CN" sz="1600" dirty="0"/>
          </a:p>
          <a:p>
            <a:pPr>
              <a:lnSpc>
                <a:spcPct val="150000"/>
              </a:lnSpc>
            </a:pPr>
            <a:r>
              <a:rPr lang="zh-CN" altLang="en-US" sz="1600" dirty="0"/>
              <a:t>（</a:t>
            </a:r>
            <a:r>
              <a:rPr lang="en-US" altLang="zh-CN" sz="1600" dirty="0"/>
              <a:t>2</a:t>
            </a:r>
            <a:r>
              <a:rPr lang="zh-CN" altLang="en-US" sz="1600" dirty="0"/>
              <a:t>）受理。</a:t>
            </a:r>
            <a:endParaRPr lang="en-US" altLang="zh-CN" sz="1600" dirty="0"/>
          </a:p>
          <a:p>
            <a:pPr>
              <a:lnSpc>
                <a:spcPct val="150000"/>
              </a:lnSpc>
            </a:pPr>
            <a:r>
              <a:rPr lang="zh-CN" altLang="en-US" sz="1600" dirty="0"/>
              <a:t>（</a:t>
            </a:r>
            <a:r>
              <a:rPr lang="en-US" altLang="zh-CN" sz="1600" dirty="0"/>
              <a:t>3</a:t>
            </a:r>
            <a:r>
              <a:rPr lang="zh-CN" altLang="en-US" sz="1600" dirty="0"/>
              <a:t>）审理。</a:t>
            </a:r>
            <a:endParaRPr lang="en-US" altLang="zh-CN" sz="1600" dirty="0"/>
          </a:p>
          <a:p>
            <a:pPr>
              <a:lnSpc>
                <a:spcPct val="150000"/>
              </a:lnSpc>
            </a:pPr>
            <a:r>
              <a:rPr lang="zh-CN" altLang="en-US" sz="1600" dirty="0"/>
              <a:t>（</a:t>
            </a:r>
            <a:r>
              <a:rPr lang="en-US" altLang="zh-CN" sz="1600" dirty="0"/>
              <a:t>4</a:t>
            </a:r>
            <a:r>
              <a:rPr lang="zh-CN" altLang="en-US" sz="1600" dirty="0"/>
              <a:t>）判决。</a:t>
            </a:r>
          </a:p>
        </p:txBody>
      </p:sp>
    </p:spTree>
    <p:extLst>
      <p:ext uri="{BB962C8B-B14F-4D97-AF65-F5344CB8AC3E}">
        <p14:creationId xmlns:p14="http://schemas.microsoft.com/office/powerpoint/2010/main" val="1158680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5" name="矩形 4">
            <a:extLst>
              <a:ext uri="{FF2B5EF4-FFF2-40B4-BE49-F238E27FC236}">
                <a16:creationId xmlns:a16="http://schemas.microsoft.com/office/drawing/2014/main" id="{19AD10BB-4CDA-2E82-0CDF-78D982F99EFF}"/>
              </a:ext>
            </a:extLst>
          </p:cNvPr>
          <p:cNvSpPr/>
          <p:nvPr/>
        </p:nvSpPr>
        <p:spPr>
          <a:xfrm>
            <a:off x="0" y="2171700"/>
            <a:ext cx="9144000" cy="2495550"/>
          </a:xfrm>
          <a:prstGeom prst="rect">
            <a:avLst/>
          </a:prstGeom>
          <a:solidFill>
            <a:srgbClr val="76AA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600" dirty="0"/>
              <a:t>谢谢观看</a:t>
            </a:r>
          </a:p>
        </p:txBody>
      </p:sp>
      <p:sp>
        <p:nvSpPr>
          <p:cNvPr id="8" name="矩形 7">
            <a:extLst>
              <a:ext uri="{FF2B5EF4-FFF2-40B4-BE49-F238E27FC236}">
                <a16:creationId xmlns:a16="http://schemas.microsoft.com/office/drawing/2014/main" id="{DE746BF7-1757-74D3-0085-1448934C645D}"/>
              </a:ext>
            </a:extLst>
          </p:cNvPr>
          <p:cNvSpPr/>
          <p:nvPr/>
        </p:nvSpPr>
        <p:spPr>
          <a:xfrm>
            <a:off x="0" y="6019800"/>
            <a:ext cx="9144000" cy="838200"/>
          </a:xfrm>
          <a:prstGeom prst="rect">
            <a:avLst/>
          </a:prstGeom>
          <a:solidFill>
            <a:srgbClr val="76AA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1390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414446"/>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601753"/>
            <a:ext cx="4775200" cy="1897063"/>
          </a:xfrm>
          <a:prstGeom prst="rect">
            <a:avLst/>
          </a:prstGeom>
        </p:spPr>
      </p:pic>
      <p:sp>
        <p:nvSpPr>
          <p:cNvPr id="7" name="textbox 7"/>
          <p:cNvSpPr/>
          <p:nvPr/>
        </p:nvSpPr>
        <p:spPr>
          <a:xfrm>
            <a:off x="3945890" y="259778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第一节</a:t>
            </a:r>
            <a:endParaRPr lang="en-US" altLang="zh-CN" sz="4000" dirty="0">
              <a:solidFill>
                <a:schemeClr val="bg1"/>
              </a:solidFill>
            </a:endParaRPr>
          </a:p>
          <a:p>
            <a:pPr algn="ctr" rtl="0" eaLnBrk="0">
              <a:lnSpc>
                <a:spcPct val="150000"/>
              </a:lnSpc>
              <a:tabLst/>
            </a:pPr>
            <a:r>
              <a:rPr lang="zh-CN" altLang="en-US" sz="4000" dirty="0">
                <a:solidFill>
                  <a:schemeClr val="bg1"/>
                </a:solidFill>
              </a:rPr>
              <a:t>工程建设纠纷的概述</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005704" y="1976442"/>
            <a:ext cx="7132589" cy="2535951"/>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理解建设工程纠纷的分类，掌握建设工程纠纷的四种解决方式。</a:t>
            </a:r>
          </a:p>
          <a:p>
            <a:pPr>
              <a:lnSpc>
                <a:spcPct val="150000"/>
              </a:lnSpc>
            </a:pPr>
            <a:r>
              <a:rPr lang="zh-CN" altLang="en-US" dirty="0"/>
              <a:t>引入案例</a:t>
            </a:r>
          </a:p>
          <a:p>
            <a:pPr>
              <a:lnSpc>
                <a:spcPct val="150000"/>
              </a:lnSpc>
            </a:pPr>
            <a:r>
              <a:rPr lang="zh-CN" altLang="en-US" dirty="0"/>
              <a:t>某建筑公司与某开发公司签订的施工合同中约定了解决纠纷的方法，双方同意采取仲裁的方式来解决纠纷。</a:t>
            </a:r>
            <a:r>
              <a:rPr lang="en-US" altLang="zh-CN" dirty="0"/>
              <a:t>2017 </a:t>
            </a:r>
            <a:r>
              <a:rPr lang="zh-CN" altLang="en-US" dirty="0"/>
              <a:t>年 </a:t>
            </a:r>
            <a:r>
              <a:rPr lang="en-US" altLang="zh-CN" dirty="0"/>
              <a:t>7 </a:t>
            </a:r>
            <a:r>
              <a:rPr lang="zh-CN" altLang="en-US" dirty="0"/>
              <a:t>月，开发公司以建筑公司不具备资质为由，向法院起诉请求确认该合同无效。</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913019" y="1294277"/>
            <a:ext cx="7429501" cy="1289456"/>
          </a:xfrm>
          <a:prstGeom prst="rect">
            <a:avLst/>
          </a:prstGeom>
          <a:noFill/>
        </p:spPr>
        <p:txBody>
          <a:bodyPr wrap="square">
            <a:spAutoFit/>
          </a:bodyPr>
          <a:lstStyle/>
          <a:p>
            <a:pPr>
              <a:lnSpc>
                <a:spcPct val="150000"/>
              </a:lnSpc>
            </a:pPr>
            <a:r>
              <a:rPr lang="zh-CN" altLang="en-US" dirty="0"/>
              <a:t>一、建设工程纠纷的分类</a:t>
            </a:r>
          </a:p>
          <a:p>
            <a:pPr>
              <a:lnSpc>
                <a:spcPct val="150000"/>
              </a:lnSpc>
            </a:pPr>
            <a:r>
              <a:rPr lang="zh-CN" altLang="en-US" dirty="0"/>
              <a:t>工程建设纠纷主要是指在履行工程建设合同过程中，当事人因合同权利和义务发生争议而产生的纠纷。</a:t>
            </a:r>
            <a:endParaRPr lang="zh-CN" altLang="en-US" sz="1600" dirty="0"/>
          </a:p>
        </p:txBody>
      </p:sp>
      <p:sp>
        <p:nvSpPr>
          <p:cNvPr id="3" name="矩形 2">
            <a:extLst>
              <a:ext uri="{FF2B5EF4-FFF2-40B4-BE49-F238E27FC236}">
                <a16:creationId xmlns:a16="http://schemas.microsoft.com/office/drawing/2014/main" id="{0FC20178-DF6D-E2BF-D5A5-15A9453A0683}"/>
              </a:ext>
            </a:extLst>
          </p:cNvPr>
          <p:cNvSpPr/>
          <p:nvPr/>
        </p:nvSpPr>
        <p:spPr>
          <a:xfrm>
            <a:off x="876242" y="2867025"/>
            <a:ext cx="3351124" cy="685798"/>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建设工程民事纠纷</a:t>
            </a:r>
            <a:endParaRPr lang="zh-CN" altLang="en-US" dirty="0"/>
          </a:p>
        </p:txBody>
      </p:sp>
      <p:sp>
        <p:nvSpPr>
          <p:cNvPr id="4" name="矩形 3">
            <a:extLst>
              <a:ext uri="{FF2B5EF4-FFF2-40B4-BE49-F238E27FC236}">
                <a16:creationId xmlns:a16="http://schemas.microsoft.com/office/drawing/2014/main" id="{B5EE17B2-DE1E-1458-289A-E51B3E57EAEE}"/>
              </a:ext>
            </a:extLst>
          </p:cNvPr>
          <p:cNvSpPr/>
          <p:nvPr/>
        </p:nvSpPr>
        <p:spPr>
          <a:xfrm>
            <a:off x="4981820" y="2867024"/>
            <a:ext cx="3351124" cy="685798"/>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建设工程行政纠纷</a:t>
            </a:r>
            <a:endParaRPr lang="zh-CN" altLang="en-US" dirty="0"/>
          </a:p>
        </p:txBody>
      </p:sp>
      <p:sp>
        <p:nvSpPr>
          <p:cNvPr id="5" name="文本框 4">
            <a:extLst>
              <a:ext uri="{FF2B5EF4-FFF2-40B4-BE49-F238E27FC236}">
                <a16:creationId xmlns:a16="http://schemas.microsoft.com/office/drawing/2014/main" id="{99BD7694-8270-6E78-1A12-DEBFB03FDA19}"/>
              </a:ext>
            </a:extLst>
          </p:cNvPr>
          <p:cNvSpPr txBox="1"/>
          <p:nvPr/>
        </p:nvSpPr>
        <p:spPr>
          <a:xfrm>
            <a:off x="876242" y="3696340"/>
            <a:ext cx="3351124" cy="1895071"/>
          </a:xfrm>
          <a:prstGeom prst="rect">
            <a:avLst/>
          </a:prstGeom>
          <a:noFill/>
        </p:spPr>
        <p:txBody>
          <a:bodyPr wrap="square">
            <a:spAutoFit/>
          </a:bodyPr>
          <a:lstStyle/>
          <a:p>
            <a:pPr>
              <a:lnSpc>
                <a:spcPct val="150000"/>
              </a:lnSpc>
            </a:pPr>
            <a:r>
              <a:rPr lang="zh-CN" altLang="en-US" sz="1600" dirty="0"/>
              <a:t>建设工程民事纠纷，是在建设工程活动中平等主体之间发生的以民事权利义务法律关系为内容的争议。民事纠纷主要是因为违反了民事法律规范或者合同约定而引起的。</a:t>
            </a:r>
          </a:p>
        </p:txBody>
      </p:sp>
      <p:sp>
        <p:nvSpPr>
          <p:cNvPr id="6" name="文本框 5">
            <a:extLst>
              <a:ext uri="{FF2B5EF4-FFF2-40B4-BE49-F238E27FC236}">
                <a16:creationId xmlns:a16="http://schemas.microsoft.com/office/drawing/2014/main" id="{496F395F-8770-D502-07D2-57645B79DFD2}"/>
              </a:ext>
            </a:extLst>
          </p:cNvPr>
          <p:cNvSpPr txBox="1"/>
          <p:nvPr/>
        </p:nvSpPr>
        <p:spPr>
          <a:xfrm>
            <a:off x="5024350" y="3696340"/>
            <a:ext cx="3308594" cy="1525739"/>
          </a:xfrm>
          <a:prstGeom prst="rect">
            <a:avLst/>
          </a:prstGeom>
          <a:noFill/>
        </p:spPr>
        <p:txBody>
          <a:bodyPr wrap="square">
            <a:spAutoFit/>
          </a:bodyPr>
          <a:lstStyle/>
          <a:p>
            <a:pPr>
              <a:lnSpc>
                <a:spcPct val="150000"/>
              </a:lnSpc>
            </a:pPr>
            <a:r>
              <a:rPr lang="zh-CN" altLang="en-US" sz="1600"/>
              <a:t>建设工程行政纠纷，是在建设工程活动中行政机关之间或行政机关同公民、法人和其他组织之间</a:t>
            </a:r>
            <a:r>
              <a:rPr lang="zh-CN" altLang="en-US" sz="1600" dirty="0"/>
              <a:t>由于行政行为而引起的</a:t>
            </a:r>
            <a:r>
              <a:rPr lang="zh-CN" altLang="en-US" sz="1600"/>
              <a:t>纠纷。</a:t>
            </a:r>
            <a:endParaRPr lang="zh-CN" altLang="en-US" sz="1600" dirty="0"/>
          </a:p>
        </p:txBody>
      </p:sp>
    </p:spTree>
    <p:extLst>
      <p:ext uri="{BB962C8B-B14F-4D97-AF65-F5344CB8AC3E}">
        <p14:creationId xmlns:p14="http://schemas.microsoft.com/office/powerpoint/2010/main" val="1672670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5171331" y="6803161"/>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矩形: 圆角 2">
            <a:extLst>
              <a:ext uri="{FF2B5EF4-FFF2-40B4-BE49-F238E27FC236}">
                <a16:creationId xmlns:a16="http://schemas.microsoft.com/office/drawing/2014/main" id="{E71102FE-115E-90FE-B445-956D3D7BBBDA}"/>
              </a:ext>
            </a:extLst>
          </p:cNvPr>
          <p:cNvSpPr/>
          <p:nvPr/>
        </p:nvSpPr>
        <p:spPr>
          <a:xfrm>
            <a:off x="190500" y="3743324"/>
            <a:ext cx="4067176" cy="523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二、建设工程纠纷的四种解决方式</a:t>
            </a:r>
            <a:endParaRPr lang="zh-CN" altLang="en-US" dirty="0"/>
          </a:p>
        </p:txBody>
      </p:sp>
      <p:sp>
        <p:nvSpPr>
          <p:cNvPr id="4" name="矩形: 圆角 3">
            <a:extLst>
              <a:ext uri="{FF2B5EF4-FFF2-40B4-BE49-F238E27FC236}">
                <a16:creationId xmlns:a16="http://schemas.microsoft.com/office/drawing/2014/main" id="{11EFE70B-8029-1D34-13EC-B156D70995CE}"/>
              </a:ext>
            </a:extLst>
          </p:cNvPr>
          <p:cNvSpPr/>
          <p:nvPr/>
        </p:nvSpPr>
        <p:spPr>
          <a:xfrm>
            <a:off x="4637931" y="2305050"/>
            <a:ext cx="1391393" cy="523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（一）和解</a:t>
            </a:r>
            <a:endParaRPr lang="zh-CN" altLang="en-US" dirty="0"/>
          </a:p>
        </p:txBody>
      </p:sp>
      <p:sp>
        <p:nvSpPr>
          <p:cNvPr id="5" name="矩形: 圆角 4">
            <a:extLst>
              <a:ext uri="{FF2B5EF4-FFF2-40B4-BE49-F238E27FC236}">
                <a16:creationId xmlns:a16="http://schemas.microsoft.com/office/drawing/2014/main" id="{701C8440-16E4-08FB-F969-C202F977CF7E}"/>
              </a:ext>
            </a:extLst>
          </p:cNvPr>
          <p:cNvSpPr/>
          <p:nvPr/>
        </p:nvSpPr>
        <p:spPr>
          <a:xfrm>
            <a:off x="4637931" y="5229224"/>
            <a:ext cx="1391393" cy="523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（二）调解</a:t>
            </a:r>
          </a:p>
        </p:txBody>
      </p:sp>
      <p:sp>
        <p:nvSpPr>
          <p:cNvPr id="6" name="矩形: 圆角 5">
            <a:extLst>
              <a:ext uri="{FF2B5EF4-FFF2-40B4-BE49-F238E27FC236}">
                <a16:creationId xmlns:a16="http://schemas.microsoft.com/office/drawing/2014/main" id="{CEC7FE4D-A879-627B-AF76-EA5CB5913AD7}"/>
              </a:ext>
            </a:extLst>
          </p:cNvPr>
          <p:cNvSpPr/>
          <p:nvPr/>
        </p:nvSpPr>
        <p:spPr>
          <a:xfrm>
            <a:off x="6476256" y="1333500"/>
            <a:ext cx="2439144" cy="523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和解的概念</a:t>
            </a:r>
            <a:endParaRPr lang="zh-CN" altLang="en-US" dirty="0"/>
          </a:p>
        </p:txBody>
      </p:sp>
      <p:sp>
        <p:nvSpPr>
          <p:cNvPr id="7" name="矩形: 圆角 6">
            <a:extLst>
              <a:ext uri="{FF2B5EF4-FFF2-40B4-BE49-F238E27FC236}">
                <a16:creationId xmlns:a16="http://schemas.microsoft.com/office/drawing/2014/main" id="{1BC288EF-3FA9-51A6-7C49-65BFFED0A036}"/>
              </a:ext>
            </a:extLst>
          </p:cNvPr>
          <p:cNvSpPr/>
          <p:nvPr/>
        </p:nvSpPr>
        <p:spPr>
          <a:xfrm>
            <a:off x="6476256" y="2305049"/>
            <a:ext cx="2439144" cy="523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和解的特征</a:t>
            </a:r>
            <a:endParaRPr lang="zh-CN" altLang="en-US" dirty="0"/>
          </a:p>
        </p:txBody>
      </p:sp>
      <p:sp>
        <p:nvSpPr>
          <p:cNvPr id="8" name="矩形: 圆角 7">
            <a:extLst>
              <a:ext uri="{FF2B5EF4-FFF2-40B4-BE49-F238E27FC236}">
                <a16:creationId xmlns:a16="http://schemas.microsoft.com/office/drawing/2014/main" id="{13411131-A432-5252-24DF-3E43BFD0E017}"/>
              </a:ext>
            </a:extLst>
          </p:cNvPr>
          <p:cNvSpPr/>
          <p:nvPr/>
        </p:nvSpPr>
        <p:spPr>
          <a:xfrm>
            <a:off x="6476256" y="3276598"/>
            <a:ext cx="2439144" cy="523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和解的适用范围</a:t>
            </a:r>
            <a:endParaRPr lang="zh-CN" altLang="en-US" dirty="0"/>
          </a:p>
        </p:txBody>
      </p:sp>
      <p:sp>
        <p:nvSpPr>
          <p:cNvPr id="9" name="矩形: 圆角 8">
            <a:extLst>
              <a:ext uri="{FF2B5EF4-FFF2-40B4-BE49-F238E27FC236}">
                <a16:creationId xmlns:a16="http://schemas.microsoft.com/office/drawing/2014/main" id="{7C3B7F04-B1A0-8B20-B586-297987E4656A}"/>
              </a:ext>
            </a:extLst>
          </p:cNvPr>
          <p:cNvSpPr/>
          <p:nvPr/>
        </p:nvSpPr>
        <p:spPr>
          <a:xfrm>
            <a:off x="6476256" y="4738687"/>
            <a:ext cx="2439144" cy="523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调解的含义与特征</a:t>
            </a:r>
            <a:endParaRPr lang="zh-CN" altLang="en-US" dirty="0"/>
          </a:p>
        </p:txBody>
      </p:sp>
      <p:sp>
        <p:nvSpPr>
          <p:cNvPr id="11" name="矩形: 圆角 10">
            <a:extLst>
              <a:ext uri="{FF2B5EF4-FFF2-40B4-BE49-F238E27FC236}">
                <a16:creationId xmlns:a16="http://schemas.microsoft.com/office/drawing/2014/main" id="{6161EC67-6A06-CE86-310A-6BD3CF690617}"/>
              </a:ext>
            </a:extLst>
          </p:cNvPr>
          <p:cNvSpPr/>
          <p:nvPr/>
        </p:nvSpPr>
        <p:spPr>
          <a:xfrm>
            <a:off x="6476256" y="5710236"/>
            <a:ext cx="2439144" cy="523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调解的方式</a:t>
            </a:r>
            <a:endParaRPr lang="zh-CN" altLang="en-US" dirty="0"/>
          </a:p>
        </p:txBody>
      </p:sp>
      <p:cxnSp>
        <p:nvCxnSpPr>
          <p:cNvPr id="14" name="直接连接符 13">
            <a:extLst>
              <a:ext uri="{FF2B5EF4-FFF2-40B4-BE49-F238E27FC236}">
                <a16:creationId xmlns:a16="http://schemas.microsoft.com/office/drawing/2014/main" id="{B0BE9E92-7E1A-C2C9-1FAC-1445C4864A3A}"/>
              </a:ext>
            </a:extLst>
          </p:cNvPr>
          <p:cNvCxnSpPr>
            <a:cxnSpLocks/>
            <a:stCxn id="3" idx="3"/>
            <a:endCxn id="4" idx="1"/>
          </p:cNvCxnSpPr>
          <p:nvPr/>
        </p:nvCxnSpPr>
        <p:spPr>
          <a:xfrm flipV="1">
            <a:off x="4257676" y="2566988"/>
            <a:ext cx="380255" cy="143827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1FF0AF53-BC9D-9E3A-C7F6-57BF84897C54}"/>
              </a:ext>
            </a:extLst>
          </p:cNvPr>
          <p:cNvCxnSpPr>
            <a:cxnSpLocks/>
            <a:stCxn id="3" idx="3"/>
            <a:endCxn id="5" idx="1"/>
          </p:cNvCxnSpPr>
          <p:nvPr/>
        </p:nvCxnSpPr>
        <p:spPr>
          <a:xfrm>
            <a:off x="4257676" y="4005262"/>
            <a:ext cx="380255" cy="1485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364CB110-A181-240A-D4A3-236B2216651B}"/>
              </a:ext>
            </a:extLst>
          </p:cNvPr>
          <p:cNvCxnSpPr>
            <a:stCxn id="5" idx="3"/>
            <a:endCxn id="11" idx="1"/>
          </p:cNvCxnSpPr>
          <p:nvPr/>
        </p:nvCxnSpPr>
        <p:spPr>
          <a:xfrm>
            <a:off x="6029324" y="5491162"/>
            <a:ext cx="446932" cy="48101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2CF88C18-388C-BA27-ACCE-6EAAA9A5BA76}"/>
              </a:ext>
            </a:extLst>
          </p:cNvPr>
          <p:cNvCxnSpPr>
            <a:stCxn id="5" idx="3"/>
            <a:endCxn id="9" idx="1"/>
          </p:cNvCxnSpPr>
          <p:nvPr/>
        </p:nvCxnSpPr>
        <p:spPr>
          <a:xfrm flipV="1">
            <a:off x="6029324" y="5000625"/>
            <a:ext cx="446932" cy="490537"/>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3729180B-89CF-1C09-4258-38B4C48338AB}"/>
              </a:ext>
            </a:extLst>
          </p:cNvPr>
          <p:cNvCxnSpPr>
            <a:stCxn id="4" idx="3"/>
            <a:endCxn id="6" idx="1"/>
          </p:cNvCxnSpPr>
          <p:nvPr/>
        </p:nvCxnSpPr>
        <p:spPr>
          <a:xfrm flipV="1">
            <a:off x="6029324" y="1595438"/>
            <a:ext cx="446932" cy="9715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0AB0889-6AF0-5742-A877-B731E8425048}"/>
              </a:ext>
            </a:extLst>
          </p:cNvPr>
          <p:cNvCxnSpPr>
            <a:stCxn id="4" idx="3"/>
            <a:endCxn id="8" idx="1"/>
          </p:cNvCxnSpPr>
          <p:nvPr/>
        </p:nvCxnSpPr>
        <p:spPr>
          <a:xfrm>
            <a:off x="6029324" y="2566988"/>
            <a:ext cx="446932" cy="9715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63EC832F-3D6D-76E4-A3C1-D8D62E87A625}"/>
              </a:ext>
            </a:extLst>
          </p:cNvPr>
          <p:cNvCxnSpPr>
            <a:stCxn id="4" idx="3"/>
            <a:endCxn id="7" idx="1"/>
          </p:cNvCxnSpPr>
          <p:nvPr/>
        </p:nvCxnSpPr>
        <p:spPr>
          <a:xfrm flipV="1">
            <a:off x="6029324" y="2566987"/>
            <a:ext cx="446932" cy="1"/>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73172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矩形: 圆角 2">
            <a:extLst>
              <a:ext uri="{FF2B5EF4-FFF2-40B4-BE49-F238E27FC236}">
                <a16:creationId xmlns:a16="http://schemas.microsoft.com/office/drawing/2014/main" id="{209E9E1C-6F20-ECF1-353A-4B0F03D3B110}"/>
              </a:ext>
            </a:extLst>
          </p:cNvPr>
          <p:cNvSpPr/>
          <p:nvPr/>
        </p:nvSpPr>
        <p:spPr>
          <a:xfrm>
            <a:off x="409574" y="1400176"/>
            <a:ext cx="8324851" cy="45053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t>（三）仲裁</a:t>
            </a:r>
          </a:p>
          <a:p>
            <a:pPr>
              <a:lnSpc>
                <a:spcPct val="150000"/>
              </a:lnSpc>
            </a:pPr>
            <a:r>
              <a:rPr lang="zh-CN" altLang="en-US" dirty="0"/>
              <a:t>仲裁是指发生争议的双方当事人，根据其在争议发生前或争议发生后所达成的协议，自愿将该争议提交给中立的第三者进行裁判的争议解决制度和方式。仲裁与诉讼不同。诉讼是法院行使国家所赋予的审判权，向法院起诉不需要双方当事人在诉讼前达成协议，只要一方当事人向有审判管辖权的法院起诉，经法院受理后，另一方必须应诉。仲裁具有民间性质，其受理案件的管辖权来自双方协议。有效的仲裁协议可以排除法院的管辖权；纠纷发生后，一方当事人提起仲裁的，另一方必须仲裁。但是没有仲裁协议就不能启动仲裁程序。</a:t>
            </a:r>
          </a:p>
        </p:txBody>
      </p:sp>
    </p:spTree>
    <p:extLst>
      <p:ext uri="{BB962C8B-B14F-4D97-AF65-F5344CB8AC3E}">
        <p14:creationId xmlns:p14="http://schemas.microsoft.com/office/powerpoint/2010/main" val="2459875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矩形: 圆角 2">
            <a:extLst>
              <a:ext uri="{FF2B5EF4-FFF2-40B4-BE49-F238E27FC236}">
                <a16:creationId xmlns:a16="http://schemas.microsoft.com/office/drawing/2014/main" id="{209E9E1C-6F20-ECF1-353A-4B0F03D3B110}"/>
              </a:ext>
            </a:extLst>
          </p:cNvPr>
          <p:cNvSpPr/>
          <p:nvPr/>
        </p:nvSpPr>
        <p:spPr>
          <a:xfrm>
            <a:off x="409574" y="1400176"/>
            <a:ext cx="8324851" cy="45053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t>（四）诉讼</a:t>
            </a:r>
          </a:p>
          <a:p>
            <a:pPr>
              <a:lnSpc>
                <a:spcPct val="150000"/>
              </a:lnSpc>
            </a:pPr>
            <a:r>
              <a:rPr lang="zh-CN" altLang="en-US" dirty="0"/>
              <a:t>民事诉讼是诉讼的基本类型之一，是指人民法院在当事人和其他诉讼参与人的参加下，以审理、裁判、执行等方式解决民事纠纷的活动，以及由此产生的各种诉讼关系的总和。在我国，</a:t>
            </a:r>
            <a:r>
              <a:rPr lang="en-US" altLang="zh-CN" dirty="0"/>
              <a:t>2017</a:t>
            </a:r>
            <a:r>
              <a:rPr lang="zh-CN" altLang="en-US" dirty="0"/>
              <a:t>年 </a:t>
            </a:r>
            <a:r>
              <a:rPr lang="en-US" altLang="zh-CN" dirty="0"/>
              <a:t>6 </a:t>
            </a:r>
            <a:r>
              <a:rPr lang="zh-CN" altLang="en-US" dirty="0"/>
              <a:t>月经修改后公布的</a:t>
            </a:r>
            <a:r>
              <a:rPr lang="en-US" altLang="zh-CN" dirty="0"/>
              <a:t>《</a:t>
            </a:r>
            <a:r>
              <a:rPr lang="zh-CN" altLang="en-US" dirty="0"/>
              <a:t>中华人民共和国民事诉讼法</a:t>
            </a:r>
            <a:r>
              <a:rPr lang="en-US" altLang="zh-CN" dirty="0"/>
              <a:t>》</a:t>
            </a:r>
            <a:r>
              <a:rPr lang="zh-CN" altLang="en-US" dirty="0"/>
              <a:t>是调整和规范法院及诉讼参与人的各种民事诉讼活动的基本法律。</a:t>
            </a:r>
          </a:p>
        </p:txBody>
      </p:sp>
    </p:spTree>
    <p:extLst>
      <p:ext uri="{BB962C8B-B14F-4D97-AF65-F5344CB8AC3E}">
        <p14:creationId xmlns:p14="http://schemas.microsoft.com/office/powerpoint/2010/main" val="3959526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0"/>
            <a:ext cx="4775200" cy="2647949"/>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第二节　</a:t>
            </a:r>
            <a:endParaRPr lang="en-US" altLang="zh-CN" sz="4000" dirty="0">
              <a:solidFill>
                <a:schemeClr val="bg1"/>
              </a:solidFill>
            </a:endParaRPr>
          </a:p>
          <a:p>
            <a:pPr algn="ctr" rtl="0" eaLnBrk="0">
              <a:lnSpc>
                <a:spcPct val="150000"/>
              </a:lnSpc>
              <a:tabLst/>
            </a:pPr>
            <a:r>
              <a:rPr lang="zh-CN" altLang="en-US" sz="4000" dirty="0">
                <a:solidFill>
                  <a:schemeClr val="bg1"/>
                </a:solidFill>
              </a:rPr>
              <a:t>建设工程民事纠纷处理的法律途径</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1899507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953500" y="1766144"/>
            <a:ext cx="7348539" cy="3782446"/>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掌握仲裁的相关知识，掌握民事诉讼的相关知识。</a:t>
            </a:r>
            <a:endParaRPr lang="en-US" altLang="zh-CN" dirty="0"/>
          </a:p>
          <a:p>
            <a:pPr>
              <a:lnSpc>
                <a:spcPct val="150000"/>
              </a:lnSpc>
            </a:pPr>
            <a:r>
              <a:rPr lang="zh-CN" altLang="en-US" dirty="0"/>
              <a:t>引入案例</a:t>
            </a:r>
          </a:p>
          <a:p>
            <a:pPr>
              <a:lnSpc>
                <a:spcPct val="150000"/>
              </a:lnSpc>
            </a:pPr>
            <a:r>
              <a:rPr lang="zh-CN" altLang="en-US" dirty="0"/>
              <a:t>甲公司承建乙公司的办公楼项目，签订了书面的施工合同，但合同中未约定仲裁条款。在施工过程中，双方就进度款等问题发生争议。随后乙公司向法院提起诉讼，请求判决解除合同。法院在不知道双方曾约定仲裁的情况下受理了本案，经审理，一审法院判决驳回原告的诉讼请求。原告不服，提出上诉，并称双方当事人之间存在仲裁协议，法院对本案没有管辖权。</a:t>
            </a:r>
          </a:p>
        </p:txBody>
      </p:sp>
    </p:spTree>
    <p:extLst>
      <p:ext uri="{BB962C8B-B14F-4D97-AF65-F5344CB8AC3E}">
        <p14:creationId xmlns:p14="http://schemas.microsoft.com/office/powerpoint/2010/main" val="3478559789"/>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TotalTime>
  <Words>1114</Words>
  <Application>Microsoft Office PowerPoint</Application>
  <PresentationFormat>全屏显示(4:3)</PresentationFormat>
  <Paragraphs>93</Paragraphs>
  <Slides>16</Slides>
  <Notes>0</Notes>
  <HiddenSlides>0</HiddenSlides>
  <MMClips>0</MMClips>
  <ScaleCrop>false</ScaleCrop>
  <HeadingPairs>
    <vt:vector size="6" baseType="variant">
      <vt:variant>
        <vt:lpstr>已用的字体</vt:lpstr>
      </vt:variant>
      <vt:variant>
        <vt:i4>1</vt:i4>
      </vt:variant>
      <vt:variant>
        <vt:lpstr>主题</vt:lpstr>
      </vt:variant>
      <vt:variant>
        <vt:i4>1</vt:i4>
      </vt:variant>
      <vt:variant>
        <vt:lpstr>幻灯片标题</vt:lpstr>
      </vt:variant>
      <vt:variant>
        <vt:i4>16</vt:i4>
      </vt:variant>
    </vt:vector>
  </HeadingPairs>
  <TitlesOfParts>
    <vt:vector size="18" baseType="lpstr">
      <vt:lpstr>Arial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dc:creator>
  <cp:lastModifiedBy>dabaofree521@outlook.com</cp:lastModifiedBy>
  <cp:revision>13</cp:revision>
  <dcterms:modified xsi:type="dcterms:W3CDTF">2023-02-16T08:49:58Z</dcterms:modified>
</cp:coreProperties>
</file>