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2"/>
    <p:sldId id="257" r:id="rId3"/>
    <p:sldId id="258" r:id="rId4"/>
    <p:sldId id="324" r:id="rId5"/>
    <p:sldId id="323" r:id="rId6"/>
    <p:sldId id="325" r:id="rId7"/>
    <p:sldId id="326" r:id="rId8"/>
    <p:sldId id="327" r:id="rId9"/>
    <p:sldId id="328" r:id="rId10"/>
    <p:sldId id="291" r:id="rId11"/>
    <p:sldId id="329" r:id="rId12"/>
    <p:sldId id="330" r:id="rId13"/>
    <p:sldId id="331" r:id="rId14"/>
    <p:sldId id="332" r:id="rId15"/>
    <p:sldId id="333" r:id="rId16"/>
    <p:sldId id="334" r:id="rId17"/>
    <p:sldId id="335" r:id="rId18"/>
    <p:sldId id="336" r:id="rId19"/>
    <p:sldId id="337" r:id="rId20"/>
    <p:sldId id="338" r:id="rId21"/>
    <p:sldId id="339" r:id="rId22"/>
    <p:sldId id="294" r:id="rId23"/>
    <p:sldId id="295" r:id="rId24"/>
    <p:sldId id="296" r:id="rId25"/>
    <p:sldId id="297" r:id="rId26"/>
    <p:sldId id="298" r:id="rId27"/>
    <p:sldId id="299" r:id="rId28"/>
    <p:sldId id="340" r:id="rId29"/>
    <p:sldId id="300" r:id="rId30"/>
    <p:sldId id="301" r:id="rId31"/>
    <p:sldId id="302" r:id="rId32"/>
    <p:sldId id="341" r:id="rId33"/>
    <p:sldId id="342" r:id="rId34"/>
    <p:sldId id="343" r:id="rId35"/>
    <p:sldId id="344" r:id="rId36"/>
    <p:sldId id="308" r:id="rId37"/>
    <p:sldId id="309" r:id="rId38"/>
    <p:sldId id="310" r:id="rId39"/>
    <p:sldId id="345" r:id="rId40"/>
    <p:sldId id="346" r:id="rId41"/>
    <p:sldId id="347" r:id="rId42"/>
    <p:sldId id="316" r:id="rId43"/>
    <p:sldId id="317" r:id="rId44"/>
    <p:sldId id="318" r:id="rId45"/>
    <p:sldId id="319" r:id="rId46"/>
    <p:sldId id="320" r:id="rId47"/>
    <p:sldId id="321" r:id="rId48"/>
    <p:sldId id="348" r:id="rId49"/>
    <p:sldId id="349" r:id="rId50"/>
    <p:sldId id="322" r:id="rId51"/>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6AA3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00" d="100"/>
          <a:sy n="100" d="100"/>
        </p:scale>
        <p:origin x="90" y="24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3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4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1"/>
          <p:cNvPicPr>
            <a:picLocks noChangeAspect="1"/>
          </p:cNvPicPr>
          <p:nvPr/>
        </p:nvPicPr>
        <p:blipFill>
          <a:blip r:embed="rId2"/>
          <a:stretch>
            <a:fillRect/>
          </a:stretch>
        </p:blipFill>
        <p:spPr>
          <a:xfrm rot="21600000">
            <a:off x="0" y="0"/>
            <a:ext cx="9144000" cy="6858000"/>
          </a:xfrm>
          <a:prstGeom prst="rect">
            <a:avLst/>
          </a:prstGeom>
        </p:spPr>
      </p:pic>
      <p:sp>
        <p:nvSpPr>
          <p:cNvPr id="2" name="textbox 2"/>
          <p:cNvSpPr/>
          <p:nvPr/>
        </p:nvSpPr>
        <p:spPr>
          <a:xfrm>
            <a:off x="2066499" y="2030983"/>
            <a:ext cx="6535419" cy="1536064"/>
          </a:xfrm>
          <a:prstGeom prst="rect">
            <a:avLst/>
          </a:prstGeom>
        </p:spPr>
        <p:txBody>
          <a:bodyPr vert="horz" wrap="square" lIns="0" tIns="0" rIns="0" bIns="0"/>
          <a:lstStyle/>
          <a:p>
            <a:pPr algn="ctr" rtl="0" eaLnBrk="0">
              <a:lnSpc>
                <a:spcPct val="150000"/>
              </a:lnSpc>
              <a:tabLst/>
            </a:pPr>
            <a:r>
              <a:rPr lang="zh-CN" altLang="en-US" sz="4400" dirty="0"/>
              <a:t>第 五 章 </a:t>
            </a:r>
            <a:endParaRPr lang="en-US" altLang="zh-CN" sz="4400" dirty="0"/>
          </a:p>
          <a:p>
            <a:pPr algn="ctr" rtl="0" eaLnBrk="0">
              <a:lnSpc>
                <a:spcPct val="150000"/>
              </a:lnSpc>
              <a:tabLst/>
            </a:pPr>
            <a:r>
              <a:rPr lang="zh-CN" altLang="en-US" sz="4400" dirty="0"/>
              <a:t>建设工程安全生产法律</a:t>
            </a:r>
            <a:endParaRPr lang="en-US" altLang="zh-CN" sz="4400" dirty="0"/>
          </a:p>
          <a:p>
            <a:pPr algn="ctr" rtl="0" eaLnBrk="0">
              <a:lnSpc>
                <a:spcPct val="150000"/>
              </a:lnSpc>
              <a:tabLst/>
            </a:pPr>
            <a:r>
              <a:rPr lang="zh-CN" altLang="en-US" sz="4400" dirty="0"/>
              <a:t>制度</a:t>
            </a:r>
            <a:endParaRPr lang="SimHei" altLang="SimHei" sz="44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
          <p:cNvSpPr/>
          <p:nvPr/>
        </p:nvSpPr>
        <p:spPr>
          <a:xfrm>
            <a:off x="0" y="0"/>
            <a:ext cx="9144000" cy="6858000"/>
          </a:xfrm>
          <a:prstGeom prst="rect">
            <a:avLst/>
          </a:prstGeom>
          <a:solidFill>
            <a:srgbClr val="DAEEBF">
              <a:alpha val="100000"/>
            </a:srgbClr>
          </a:solidFill>
          <a:ln cap="flat">
            <a:miter lim="0"/>
          </a:ln>
        </p:spPr>
        <p:txBody>
          <a:bodyPr rtlCol="0"/>
          <a:lstStyle/>
          <a:p>
            <a:pPr algn="ctr"/>
            <a:endParaRPr lang="zh-CN" altLang="en-US"/>
          </a:p>
        </p:txBody>
      </p:sp>
      <p:pic>
        <p:nvPicPr>
          <p:cNvPr id="4" name="picture 4"/>
          <p:cNvPicPr>
            <a:picLocks noChangeAspect="1"/>
          </p:cNvPicPr>
          <p:nvPr/>
        </p:nvPicPr>
        <p:blipFill>
          <a:blip r:embed="rId2"/>
          <a:stretch>
            <a:fillRect/>
          </a:stretch>
        </p:blipFill>
        <p:spPr>
          <a:xfrm rot="21600000">
            <a:off x="4006297" y="3859105"/>
            <a:ext cx="619677" cy="76127"/>
          </a:xfrm>
          <a:prstGeom prst="rect">
            <a:avLst/>
          </a:prstGeom>
        </p:spPr>
      </p:pic>
      <p:pic>
        <p:nvPicPr>
          <p:cNvPr id="5" name="picture 5"/>
          <p:cNvPicPr>
            <a:picLocks noChangeAspect="1"/>
          </p:cNvPicPr>
          <p:nvPr/>
        </p:nvPicPr>
        <p:blipFill>
          <a:blip r:embed="rId3"/>
          <a:stretch>
            <a:fillRect/>
          </a:stretch>
        </p:blipFill>
        <p:spPr>
          <a:xfrm rot="21600000">
            <a:off x="3167062" y="3021012"/>
            <a:ext cx="839787" cy="931862"/>
          </a:xfrm>
          <a:prstGeom prst="rect">
            <a:avLst/>
          </a:prstGeom>
        </p:spPr>
      </p:pic>
      <p:pic>
        <p:nvPicPr>
          <p:cNvPr id="6" name="picture 6"/>
          <p:cNvPicPr>
            <a:picLocks noChangeAspect="1"/>
          </p:cNvPicPr>
          <p:nvPr/>
        </p:nvPicPr>
        <p:blipFill>
          <a:blip r:embed="rId4"/>
          <a:stretch>
            <a:fillRect/>
          </a:stretch>
        </p:blipFill>
        <p:spPr>
          <a:xfrm rot="21600000">
            <a:off x="3848100" y="2495550"/>
            <a:ext cx="4775200" cy="2647949"/>
          </a:xfrm>
          <a:prstGeom prst="rect">
            <a:avLst/>
          </a:prstGeom>
        </p:spPr>
      </p:pic>
      <p:sp>
        <p:nvSpPr>
          <p:cNvPr id="7" name="textbox 7"/>
          <p:cNvSpPr/>
          <p:nvPr/>
        </p:nvSpPr>
        <p:spPr>
          <a:xfrm>
            <a:off x="3945890" y="2426334"/>
            <a:ext cx="4579620" cy="551815"/>
          </a:xfrm>
          <a:prstGeom prst="rect">
            <a:avLst/>
          </a:prstGeom>
        </p:spPr>
        <p:txBody>
          <a:bodyPr vert="horz" wrap="square" lIns="0" tIns="0" rIns="0" bIns="0"/>
          <a:lstStyle/>
          <a:p>
            <a:pPr algn="ctr" rtl="0" eaLnBrk="0">
              <a:lnSpc>
                <a:spcPct val="150000"/>
              </a:lnSpc>
              <a:tabLst/>
            </a:pPr>
            <a:r>
              <a:rPr lang="zh-CN" altLang="en-US" sz="4000" dirty="0">
                <a:solidFill>
                  <a:schemeClr val="bg1"/>
                </a:solidFill>
              </a:rPr>
              <a:t>第二节　</a:t>
            </a:r>
            <a:endParaRPr lang="en-US" altLang="zh-CN" sz="4000" dirty="0">
              <a:solidFill>
                <a:schemeClr val="bg1"/>
              </a:solidFill>
            </a:endParaRPr>
          </a:p>
          <a:p>
            <a:pPr algn="ctr" rtl="0" eaLnBrk="0">
              <a:lnSpc>
                <a:spcPct val="150000"/>
              </a:lnSpc>
              <a:tabLst/>
            </a:pPr>
            <a:r>
              <a:rPr lang="zh-CN" altLang="en-US" sz="4000" dirty="0">
                <a:solidFill>
                  <a:schemeClr val="bg1"/>
                </a:solidFill>
              </a:rPr>
              <a:t>施工单位的安全生产责任</a:t>
            </a:r>
            <a:endParaRPr lang="SimHei" altLang="SimHei" sz="4000" dirty="0">
              <a:solidFill>
                <a:schemeClr val="bg1"/>
              </a:solidFill>
            </a:endParaRPr>
          </a:p>
        </p:txBody>
      </p:sp>
      <p:sp>
        <p:nvSpPr>
          <p:cNvPr id="9" name="rect"/>
          <p:cNvSpPr/>
          <p:nvPr/>
        </p:nvSpPr>
        <p:spPr>
          <a:xfrm>
            <a:off x="0" y="2935287"/>
            <a:ext cx="3179762" cy="214312"/>
          </a:xfrm>
          <a:prstGeom prst="rect">
            <a:avLst/>
          </a:prstGeom>
          <a:solidFill>
            <a:srgbClr val="BED15D">
              <a:alpha val="100000"/>
            </a:srgbClr>
          </a:solidFill>
          <a:ln cap="flat">
            <a:miter lim="0"/>
          </a:ln>
        </p:spPr>
        <p:txBody>
          <a:bodyPr rtlCol="0"/>
          <a:lstStyle/>
          <a:p>
            <a:pPr algn="ctr"/>
            <a:endParaRPr lang="zh-CN" altLang="en-US"/>
          </a:p>
        </p:txBody>
      </p:sp>
    </p:spTree>
    <p:extLst>
      <p:ext uri="{BB962C8B-B14F-4D97-AF65-F5344CB8AC3E}">
        <p14:creationId xmlns:p14="http://schemas.microsoft.com/office/powerpoint/2010/main" val="318995072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10"/>
          <p:cNvPicPr>
            <a:picLocks noChangeAspect="1"/>
          </p:cNvPicPr>
          <p:nvPr/>
        </p:nvPicPr>
        <p:blipFill>
          <a:blip r:embed="rId2"/>
          <a:stretch>
            <a:fillRect/>
          </a:stretch>
        </p:blipFill>
        <p:spPr>
          <a:xfrm rot="21600000">
            <a:off x="0" y="0"/>
            <a:ext cx="9144000" cy="6858000"/>
          </a:xfrm>
          <a:prstGeom prst="rect">
            <a:avLst/>
          </a:prstGeom>
        </p:spPr>
      </p:pic>
      <p:sp>
        <p:nvSpPr>
          <p:cNvPr id="12" name="textbox 12"/>
          <p:cNvSpPr/>
          <p:nvPr/>
        </p:nvSpPr>
        <p:spPr>
          <a:xfrm>
            <a:off x="4523631" y="6488836"/>
            <a:ext cx="104139" cy="171450"/>
          </a:xfrm>
          <a:prstGeom prst="rect">
            <a:avLst/>
          </a:prstGeom>
        </p:spPr>
        <p:txBody>
          <a:bodyPr vert="horz" wrap="square" lIns="0" tIns="0" rIns="0" bIns="0"/>
          <a:lstStyle/>
          <a:p>
            <a:pPr algn="l" rtl="0" eaLnBrk="0">
              <a:lnSpc>
                <a:spcPct val="81714"/>
              </a:lnSpc>
              <a:tabLst/>
            </a:pPr>
            <a:endParaRPr lang="Arial" altLang="Arial" sz="100" dirty="0"/>
          </a:p>
          <a:p>
            <a:pPr marL="12700" algn="l" rtl="0" eaLnBrk="0">
              <a:lnSpc>
                <a:spcPct val="80000"/>
              </a:lnSpc>
              <a:tabLst/>
            </a:pPr>
            <a:r>
              <a:rPr sz="1200" spc="0" dirty="0">
                <a:solidFill>
                  <a:srgbClr val="A6A6A6">
                    <a:alpha val="100000"/>
                  </a:srgbClr>
                </a:solidFill>
                <a:latin typeface="Arial"/>
                <a:ea typeface="Arial"/>
                <a:cs typeface="Arial"/>
              </a:rPr>
              <a:t>3</a:t>
            </a:r>
            <a:endParaRPr lang="Arial" altLang="Arial" sz="1200" dirty="0"/>
          </a:p>
        </p:txBody>
      </p:sp>
      <p:sp>
        <p:nvSpPr>
          <p:cNvPr id="3" name="文本框 2">
            <a:extLst>
              <a:ext uri="{FF2B5EF4-FFF2-40B4-BE49-F238E27FC236}">
                <a16:creationId xmlns:a16="http://schemas.microsoft.com/office/drawing/2014/main" id="{2ECB5F0B-E9FF-3C24-D0D7-326604857B76}"/>
              </a:ext>
            </a:extLst>
          </p:cNvPr>
          <p:cNvSpPr txBox="1"/>
          <p:nvPr/>
        </p:nvSpPr>
        <p:spPr>
          <a:xfrm>
            <a:off x="557211" y="899369"/>
            <a:ext cx="8029575" cy="5859938"/>
          </a:xfrm>
          <a:prstGeom prst="rect">
            <a:avLst/>
          </a:prstGeom>
          <a:noFill/>
        </p:spPr>
        <p:txBody>
          <a:bodyPr wrap="square">
            <a:spAutoFit/>
          </a:bodyPr>
          <a:lstStyle/>
          <a:p>
            <a:pPr>
              <a:lnSpc>
                <a:spcPct val="150000"/>
              </a:lnSpc>
            </a:pPr>
            <a:r>
              <a:rPr lang="zh-CN" altLang="en-US" dirty="0"/>
              <a:t>教学目标</a:t>
            </a:r>
          </a:p>
          <a:p>
            <a:pPr>
              <a:lnSpc>
                <a:spcPct val="150000"/>
              </a:lnSpc>
            </a:pPr>
            <a:r>
              <a:rPr lang="zh-CN" altLang="en-US" dirty="0"/>
              <a:t>熟悉安全生产责任制度，熟悉安全生产教育培训制度。</a:t>
            </a:r>
          </a:p>
          <a:p>
            <a:pPr>
              <a:lnSpc>
                <a:spcPct val="150000"/>
              </a:lnSpc>
            </a:pPr>
            <a:r>
              <a:rPr lang="zh-CN" altLang="en-US" dirty="0"/>
              <a:t>引入案例</a:t>
            </a:r>
          </a:p>
          <a:p>
            <a:pPr>
              <a:lnSpc>
                <a:spcPct val="150000"/>
              </a:lnSpc>
            </a:pPr>
            <a:r>
              <a:rPr lang="en-US" altLang="zh-CN" dirty="0"/>
              <a:t>2011 </a:t>
            </a:r>
            <a:r>
              <a:rPr lang="zh-CN" altLang="en-US" dirty="0"/>
              <a:t>年 </a:t>
            </a:r>
            <a:r>
              <a:rPr lang="en-US" altLang="zh-CN" dirty="0"/>
              <a:t>10 </a:t>
            </a:r>
            <a:r>
              <a:rPr lang="zh-CN" altLang="en-US" dirty="0"/>
              <a:t>月 </a:t>
            </a:r>
            <a:r>
              <a:rPr lang="en-US" altLang="zh-CN" dirty="0"/>
              <a:t>5 </a:t>
            </a:r>
            <a:r>
              <a:rPr lang="zh-CN" altLang="en-US" dirty="0"/>
              <a:t>日 </a:t>
            </a:r>
            <a:r>
              <a:rPr lang="en-US" altLang="zh-CN" dirty="0"/>
              <a:t>11 </a:t>
            </a:r>
            <a:r>
              <a:rPr lang="zh-CN" altLang="en-US" dirty="0"/>
              <a:t>时 </a:t>
            </a:r>
            <a:r>
              <a:rPr lang="en-US" altLang="zh-CN" dirty="0"/>
              <a:t>40 </a:t>
            </a:r>
            <a:r>
              <a:rPr lang="zh-CN" altLang="en-US" dirty="0"/>
              <a:t>分左右，某钢铁股份有限公司炼铁厂 </a:t>
            </a:r>
            <a:r>
              <a:rPr lang="en-US" altLang="zh-CN" dirty="0"/>
              <a:t>5 </a:t>
            </a:r>
            <a:r>
              <a:rPr lang="zh-CN" altLang="en-US" dirty="0"/>
              <a:t>号高炉在停炉准备过程中发生铁水外流事故，造成 </a:t>
            </a:r>
            <a:r>
              <a:rPr lang="en-US" altLang="zh-CN" dirty="0"/>
              <a:t>12 </a:t>
            </a:r>
            <a:r>
              <a:rPr lang="zh-CN" altLang="en-US" dirty="0"/>
              <a:t>人死亡、</a:t>
            </a:r>
            <a:r>
              <a:rPr lang="en-US" altLang="zh-CN" dirty="0"/>
              <a:t>1 </a:t>
            </a:r>
            <a:r>
              <a:rPr lang="zh-CN" altLang="en-US" dirty="0"/>
              <a:t>人烫伤，直接经济损失 </a:t>
            </a:r>
            <a:r>
              <a:rPr lang="en-US" altLang="zh-CN" dirty="0"/>
              <a:t>1 208 </a:t>
            </a:r>
            <a:r>
              <a:rPr lang="zh-CN" altLang="en-US" dirty="0"/>
              <a:t>万元。该起事故的直接原因是残铁口碳砖瞬时塌落，高温铁水大量涌出。经调查发现，该起事故的主要原因是炉前大班长陈某，在组织停炉工作过程中，严重违反操作规程，用水管向割除冷却壁后形成的残铁口及烧割边缘喷水，导致碳砖之间产生松动和裂缝；停炉总指挥陈某清违反公司制定的</a:t>
            </a:r>
            <a:r>
              <a:rPr lang="en-US" altLang="zh-CN" dirty="0"/>
              <a:t>《5# </a:t>
            </a:r>
            <a:r>
              <a:rPr lang="zh-CN" altLang="en-US" dirty="0"/>
              <a:t>高炉停炉降料线及放残铁方案</a:t>
            </a:r>
            <a:r>
              <a:rPr lang="en-US" altLang="zh-CN" dirty="0"/>
              <a:t>》</a:t>
            </a:r>
            <a:r>
              <a:rPr lang="zh-CN" altLang="en-US" dirty="0"/>
              <a:t>中“高炉区域的施工队伍在预休风结束时须撤离现场”的要求，没有仔细核对确认表签字情况，也没有对降料线前的相关准备工作是否已全部完成、现场作业人员是否已经撤离等情况进一步核实，就下令进行复风降料线操作，导致热风压力击穿碳砖，炉内高温铁水大量涌出，造成重大人员伤亡。</a:t>
            </a:r>
          </a:p>
        </p:txBody>
      </p:sp>
    </p:spTree>
    <p:extLst>
      <p:ext uri="{BB962C8B-B14F-4D97-AF65-F5344CB8AC3E}">
        <p14:creationId xmlns:p14="http://schemas.microsoft.com/office/powerpoint/2010/main" val="347855978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10"/>
          <p:cNvPicPr>
            <a:picLocks noChangeAspect="1"/>
          </p:cNvPicPr>
          <p:nvPr/>
        </p:nvPicPr>
        <p:blipFill>
          <a:blip r:embed="rId2"/>
          <a:stretch>
            <a:fillRect/>
          </a:stretch>
        </p:blipFill>
        <p:spPr>
          <a:xfrm rot="21600000">
            <a:off x="0" y="0"/>
            <a:ext cx="9144000" cy="6858000"/>
          </a:xfrm>
          <a:prstGeom prst="rect">
            <a:avLst/>
          </a:prstGeom>
        </p:spPr>
      </p:pic>
      <p:sp>
        <p:nvSpPr>
          <p:cNvPr id="12" name="textbox 12"/>
          <p:cNvSpPr/>
          <p:nvPr/>
        </p:nvSpPr>
        <p:spPr>
          <a:xfrm>
            <a:off x="4523631" y="6488836"/>
            <a:ext cx="104139" cy="171450"/>
          </a:xfrm>
          <a:prstGeom prst="rect">
            <a:avLst/>
          </a:prstGeom>
        </p:spPr>
        <p:txBody>
          <a:bodyPr vert="horz" wrap="square" lIns="0" tIns="0" rIns="0" bIns="0"/>
          <a:lstStyle/>
          <a:p>
            <a:pPr algn="l" rtl="0" eaLnBrk="0">
              <a:lnSpc>
                <a:spcPct val="81714"/>
              </a:lnSpc>
              <a:tabLst/>
            </a:pPr>
            <a:endParaRPr lang="Arial" altLang="Arial" sz="100" dirty="0"/>
          </a:p>
          <a:p>
            <a:pPr marL="12700" algn="l" rtl="0" eaLnBrk="0">
              <a:lnSpc>
                <a:spcPct val="80000"/>
              </a:lnSpc>
              <a:tabLst/>
            </a:pPr>
            <a:r>
              <a:rPr sz="1200" spc="0" dirty="0">
                <a:solidFill>
                  <a:srgbClr val="A6A6A6">
                    <a:alpha val="100000"/>
                  </a:srgbClr>
                </a:solidFill>
                <a:latin typeface="Arial"/>
                <a:ea typeface="Arial"/>
                <a:cs typeface="Arial"/>
              </a:rPr>
              <a:t>3</a:t>
            </a:r>
            <a:endParaRPr lang="Arial" altLang="Arial" sz="1200" dirty="0"/>
          </a:p>
        </p:txBody>
      </p:sp>
      <p:sp>
        <p:nvSpPr>
          <p:cNvPr id="2" name="文本框 1">
            <a:extLst>
              <a:ext uri="{FF2B5EF4-FFF2-40B4-BE49-F238E27FC236}">
                <a16:creationId xmlns:a16="http://schemas.microsoft.com/office/drawing/2014/main" id="{F7E30841-D3DD-E49D-9B28-5036256AA18C}"/>
              </a:ext>
            </a:extLst>
          </p:cNvPr>
          <p:cNvSpPr txBox="1"/>
          <p:nvPr/>
        </p:nvSpPr>
        <p:spPr>
          <a:xfrm>
            <a:off x="670768" y="1570502"/>
            <a:ext cx="7705725" cy="4197944"/>
          </a:xfrm>
          <a:prstGeom prst="rect">
            <a:avLst/>
          </a:prstGeom>
          <a:noFill/>
        </p:spPr>
        <p:txBody>
          <a:bodyPr wrap="square">
            <a:spAutoFit/>
          </a:bodyPr>
          <a:lstStyle/>
          <a:p>
            <a:pPr>
              <a:lnSpc>
                <a:spcPct val="150000"/>
              </a:lnSpc>
            </a:pPr>
            <a:r>
              <a:rPr lang="zh-CN" altLang="en-US" dirty="0"/>
              <a:t>一、施工安全生产管理的方针</a:t>
            </a:r>
          </a:p>
          <a:p>
            <a:pPr>
              <a:lnSpc>
                <a:spcPct val="150000"/>
              </a:lnSpc>
            </a:pPr>
            <a:r>
              <a:rPr lang="en-US" altLang="zh-CN" dirty="0"/>
              <a:t>《</a:t>
            </a:r>
            <a:r>
              <a:rPr lang="zh-CN" altLang="en-US" dirty="0"/>
              <a:t>安全生产法</a:t>
            </a:r>
            <a:r>
              <a:rPr lang="en-US" altLang="zh-CN" dirty="0"/>
              <a:t>》</a:t>
            </a:r>
            <a:r>
              <a:rPr lang="zh-CN" altLang="en-US" dirty="0"/>
              <a:t>规定，安全生产工作应当以人为本，坚持安全发展，坚持“安全第一、预防为主、综合治理”的方针。安全第一，就是要在建设工程施工过程中把安全放在第一重要的位置，贯彻以人为本的科学发展观，切实保护劳动者的生命安全和身体健康。预防为主，是要把建设工程施工安全生产工作的关口前移，建立预教、预警、预防的施工事故隐患预防体系，改善施工安全生产状况，预防施工安全事故。综合治理，则是要自觉遵循施工安全生产规律，把握施工安全生产工作中的主要矛盾和关键环节，综合运用经济、法律、行政等手段，人管、法治、技防多管齐下，并充分发挥社会、职工、舆论的监督作用，有效解决建设工程施工安全生产的问题。</a:t>
            </a:r>
            <a:endParaRPr lang="zh-CN" altLang="en-US" sz="1600" dirty="0"/>
          </a:p>
        </p:txBody>
      </p:sp>
    </p:spTree>
    <p:extLst>
      <p:ext uri="{BB962C8B-B14F-4D97-AF65-F5344CB8AC3E}">
        <p14:creationId xmlns:p14="http://schemas.microsoft.com/office/powerpoint/2010/main" val="241518857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10"/>
          <p:cNvPicPr>
            <a:picLocks noChangeAspect="1"/>
          </p:cNvPicPr>
          <p:nvPr/>
        </p:nvPicPr>
        <p:blipFill>
          <a:blip r:embed="rId2"/>
          <a:stretch>
            <a:fillRect/>
          </a:stretch>
        </p:blipFill>
        <p:spPr>
          <a:xfrm rot="21600000">
            <a:off x="0" y="0"/>
            <a:ext cx="9144000" cy="6858000"/>
          </a:xfrm>
          <a:prstGeom prst="rect">
            <a:avLst/>
          </a:prstGeom>
        </p:spPr>
      </p:pic>
      <p:sp>
        <p:nvSpPr>
          <p:cNvPr id="12" name="textbox 12"/>
          <p:cNvSpPr/>
          <p:nvPr/>
        </p:nvSpPr>
        <p:spPr>
          <a:xfrm>
            <a:off x="4523631" y="6488836"/>
            <a:ext cx="104139" cy="171450"/>
          </a:xfrm>
          <a:prstGeom prst="rect">
            <a:avLst/>
          </a:prstGeom>
        </p:spPr>
        <p:txBody>
          <a:bodyPr vert="horz" wrap="square" lIns="0" tIns="0" rIns="0" bIns="0"/>
          <a:lstStyle/>
          <a:p>
            <a:pPr algn="l" rtl="0" eaLnBrk="0">
              <a:lnSpc>
                <a:spcPct val="81714"/>
              </a:lnSpc>
              <a:tabLst/>
            </a:pPr>
            <a:endParaRPr lang="Arial" altLang="Arial" sz="100" dirty="0"/>
          </a:p>
          <a:p>
            <a:pPr marL="12700" algn="l" rtl="0" eaLnBrk="0">
              <a:lnSpc>
                <a:spcPct val="80000"/>
              </a:lnSpc>
              <a:tabLst/>
            </a:pPr>
            <a:r>
              <a:rPr sz="1200" spc="0" dirty="0">
                <a:solidFill>
                  <a:srgbClr val="A6A6A6">
                    <a:alpha val="100000"/>
                  </a:srgbClr>
                </a:solidFill>
                <a:latin typeface="Arial"/>
                <a:ea typeface="Arial"/>
                <a:cs typeface="Arial"/>
              </a:rPr>
              <a:t>3</a:t>
            </a:r>
            <a:endParaRPr lang="Arial" altLang="Arial" sz="1200" dirty="0"/>
          </a:p>
        </p:txBody>
      </p:sp>
      <p:sp>
        <p:nvSpPr>
          <p:cNvPr id="2" name="文本框 1">
            <a:extLst>
              <a:ext uri="{FF2B5EF4-FFF2-40B4-BE49-F238E27FC236}">
                <a16:creationId xmlns:a16="http://schemas.microsoft.com/office/drawing/2014/main" id="{F7E30841-D3DD-E49D-9B28-5036256AA18C}"/>
              </a:ext>
            </a:extLst>
          </p:cNvPr>
          <p:cNvSpPr txBox="1"/>
          <p:nvPr/>
        </p:nvSpPr>
        <p:spPr>
          <a:xfrm>
            <a:off x="670768" y="1570502"/>
            <a:ext cx="7705725" cy="2951449"/>
          </a:xfrm>
          <a:prstGeom prst="rect">
            <a:avLst/>
          </a:prstGeom>
          <a:noFill/>
        </p:spPr>
        <p:txBody>
          <a:bodyPr wrap="square">
            <a:spAutoFit/>
          </a:bodyPr>
          <a:lstStyle/>
          <a:p>
            <a:pPr>
              <a:lnSpc>
                <a:spcPct val="150000"/>
              </a:lnSpc>
            </a:pPr>
            <a:r>
              <a:rPr lang="zh-CN" altLang="en-US" dirty="0"/>
              <a:t>二、施工单位的安全生产责任制度</a:t>
            </a:r>
          </a:p>
          <a:p>
            <a:pPr>
              <a:lnSpc>
                <a:spcPct val="150000"/>
              </a:lnSpc>
            </a:pPr>
            <a:r>
              <a:rPr lang="en-US" altLang="zh-CN" dirty="0"/>
              <a:t>《</a:t>
            </a:r>
            <a:r>
              <a:rPr lang="zh-CN" altLang="en-US" dirty="0"/>
              <a:t>安全生产法</a:t>
            </a:r>
            <a:r>
              <a:rPr lang="en-US" altLang="zh-CN" dirty="0"/>
              <a:t>》</a:t>
            </a:r>
            <a:r>
              <a:rPr lang="zh-CN" altLang="en-US" dirty="0"/>
              <a:t>规定，生产经营单位的安全生产责任制应当明确各岗位的责任人员、责任范围和考核标准等内容。生产经营单位应当建立相应的机制，加强对安全生产责任制落实情况的监督考核，保证安全生产责任制的落实。</a:t>
            </a:r>
            <a:r>
              <a:rPr lang="en-US" altLang="zh-CN" dirty="0"/>
              <a:t>《</a:t>
            </a:r>
            <a:r>
              <a:rPr lang="zh-CN" altLang="en-US" dirty="0"/>
              <a:t>建筑法</a:t>
            </a:r>
            <a:r>
              <a:rPr lang="en-US" altLang="zh-CN" dirty="0"/>
              <a:t>》</a:t>
            </a:r>
            <a:r>
              <a:rPr lang="zh-CN" altLang="en-US" dirty="0"/>
              <a:t>还规定，建筑施工企业必须依法加强对建筑安全生产的管理，执行安全生产责任制度，采取有效措施，防止伤亡和其他安全生产事故的发生。</a:t>
            </a:r>
            <a:endParaRPr lang="zh-CN" altLang="en-US" sz="1600" dirty="0"/>
          </a:p>
        </p:txBody>
      </p:sp>
    </p:spTree>
    <p:extLst>
      <p:ext uri="{BB962C8B-B14F-4D97-AF65-F5344CB8AC3E}">
        <p14:creationId xmlns:p14="http://schemas.microsoft.com/office/powerpoint/2010/main" val="384626701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10"/>
          <p:cNvPicPr>
            <a:picLocks noChangeAspect="1"/>
          </p:cNvPicPr>
          <p:nvPr/>
        </p:nvPicPr>
        <p:blipFill>
          <a:blip r:embed="rId2"/>
          <a:stretch>
            <a:fillRect/>
          </a:stretch>
        </p:blipFill>
        <p:spPr>
          <a:xfrm rot="21600000">
            <a:off x="0" y="0"/>
            <a:ext cx="9144000" cy="6858000"/>
          </a:xfrm>
          <a:prstGeom prst="rect">
            <a:avLst/>
          </a:prstGeom>
        </p:spPr>
      </p:pic>
      <p:sp>
        <p:nvSpPr>
          <p:cNvPr id="12" name="textbox 12"/>
          <p:cNvSpPr/>
          <p:nvPr/>
        </p:nvSpPr>
        <p:spPr>
          <a:xfrm>
            <a:off x="4523631" y="6488836"/>
            <a:ext cx="104139" cy="171450"/>
          </a:xfrm>
          <a:prstGeom prst="rect">
            <a:avLst/>
          </a:prstGeom>
        </p:spPr>
        <p:txBody>
          <a:bodyPr vert="horz" wrap="square" lIns="0" tIns="0" rIns="0" bIns="0"/>
          <a:lstStyle/>
          <a:p>
            <a:pPr algn="l" rtl="0" eaLnBrk="0">
              <a:lnSpc>
                <a:spcPct val="81714"/>
              </a:lnSpc>
              <a:tabLst/>
            </a:pPr>
            <a:endParaRPr lang="Arial" altLang="Arial" sz="100" dirty="0"/>
          </a:p>
          <a:p>
            <a:pPr marL="12700" algn="l" rtl="0" eaLnBrk="0">
              <a:lnSpc>
                <a:spcPct val="80000"/>
              </a:lnSpc>
              <a:tabLst/>
            </a:pPr>
            <a:r>
              <a:rPr sz="1200" spc="0" dirty="0">
                <a:solidFill>
                  <a:srgbClr val="A6A6A6">
                    <a:alpha val="100000"/>
                  </a:srgbClr>
                </a:solidFill>
                <a:latin typeface="Arial"/>
                <a:ea typeface="Arial"/>
                <a:cs typeface="Arial"/>
              </a:rPr>
              <a:t>3</a:t>
            </a:r>
            <a:endParaRPr lang="Arial" altLang="Arial" sz="1200" dirty="0"/>
          </a:p>
        </p:txBody>
      </p:sp>
      <p:sp>
        <p:nvSpPr>
          <p:cNvPr id="2" name="文本框 1">
            <a:extLst>
              <a:ext uri="{FF2B5EF4-FFF2-40B4-BE49-F238E27FC236}">
                <a16:creationId xmlns:a16="http://schemas.microsoft.com/office/drawing/2014/main" id="{F7E30841-D3DD-E49D-9B28-5036256AA18C}"/>
              </a:ext>
            </a:extLst>
          </p:cNvPr>
          <p:cNvSpPr txBox="1"/>
          <p:nvPr/>
        </p:nvSpPr>
        <p:spPr>
          <a:xfrm>
            <a:off x="658598" y="1044397"/>
            <a:ext cx="7938343" cy="5444439"/>
          </a:xfrm>
          <a:prstGeom prst="rect">
            <a:avLst/>
          </a:prstGeom>
          <a:noFill/>
        </p:spPr>
        <p:txBody>
          <a:bodyPr wrap="square">
            <a:spAutoFit/>
          </a:bodyPr>
          <a:lstStyle/>
          <a:p>
            <a:pPr>
              <a:lnSpc>
                <a:spcPct val="150000"/>
              </a:lnSpc>
            </a:pPr>
            <a:r>
              <a:rPr lang="en-US" altLang="zh-CN" dirty="0"/>
              <a:t>1. </a:t>
            </a:r>
            <a:r>
              <a:rPr lang="zh-CN" altLang="en-US" dirty="0"/>
              <a:t>施工单位主要负责人对安全生产工作全面负责</a:t>
            </a:r>
          </a:p>
          <a:p>
            <a:pPr>
              <a:lnSpc>
                <a:spcPct val="150000"/>
              </a:lnSpc>
            </a:pPr>
            <a:r>
              <a:rPr lang="en-US" altLang="zh-CN" dirty="0"/>
              <a:t>《</a:t>
            </a:r>
            <a:r>
              <a:rPr lang="zh-CN" altLang="en-US" dirty="0"/>
              <a:t>安全生产法</a:t>
            </a:r>
            <a:r>
              <a:rPr lang="en-US" altLang="zh-CN" dirty="0"/>
              <a:t>》</a:t>
            </a:r>
            <a:r>
              <a:rPr lang="zh-CN" altLang="en-US" dirty="0"/>
              <a:t>规定，生产经营单位的主要负责人对本单位的安全生产工作全面负责。生产经营单位的主要负责人对本单位安全生产工作负有下列职责：</a:t>
            </a:r>
          </a:p>
          <a:p>
            <a:pPr>
              <a:lnSpc>
                <a:spcPct val="150000"/>
              </a:lnSpc>
            </a:pPr>
            <a:r>
              <a:rPr lang="zh-CN" altLang="en-US" dirty="0"/>
              <a:t>（</a:t>
            </a:r>
            <a:r>
              <a:rPr lang="en-US" altLang="zh-CN" dirty="0"/>
              <a:t>1</a:t>
            </a:r>
            <a:r>
              <a:rPr lang="zh-CN" altLang="en-US" dirty="0"/>
              <a:t>）建立、健全本单位安全生产责任制；</a:t>
            </a:r>
          </a:p>
          <a:p>
            <a:pPr>
              <a:lnSpc>
                <a:spcPct val="150000"/>
              </a:lnSpc>
            </a:pPr>
            <a:r>
              <a:rPr lang="zh-CN" altLang="en-US" dirty="0"/>
              <a:t>（</a:t>
            </a:r>
            <a:r>
              <a:rPr lang="en-US" altLang="zh-CN" dirty="0"/>
              <a:t>2</a:t>
            </a:r>
            <a:r>
              <a:rPr lang="zh-CN" altLang="en-US" dirty="0"/>
              <a:t>）组织制定本单位安全生产规章制度和操作规程；</a:t>
            </a:r>
          </a:p>
          <a:p>
            <a:pPr>
              <a:lnSpc>
                <a:spcPct val="150000"/>
              </a:lnSpc>
            </a:pPr>
            <a:r>
              <a:rPr lang="zh-CN" altLang="en-US" dirty="0"/>
              <a:t>（</a:t>
            </a:r>
            <a:r>
              <a:rPr lang="en-US" altLang="zh-CN" dirty="0"/>
              <a:t>3</a:t>
            </a:r>
            <a:r>
              <a:rPr lang="zh-CN" altLang="en-US" dirty="0"/>
              <a:t>）保证本单位安全生产投入的有效实施；</a:t>
            </a:r>
          </a:p>
          <a:p>
            <a:pPr>
              <a:lnSpc>
                <a:spcPct val="150000"/>
              </a:lnSpc>
            </a:pPr>
            <a:r>
              <a:rPr lang="zh-CN" altLang="en-US" dirty="0"/>
              <a:t>（</a:t>
            </a:r>
            <a:r>
              <a:rPr lang="en-US" altLang="zh-CN" dirty="0"/>
              <a:t>4</a:t>
            </a:r>
            <a:r>
              <a:rPr lang="zh-CN" altLang="en-US" dirty="0"/>
              <a:t>）督促、检查本单位的安全生产工作，及时消除生产安全事故隐患；</a:t>
            </a:r>
          </a:p>
          <a:p>
            <a:pPr>
              <a:lnSpc>
                <a:spcPct val="150000"/>
              </a:lnSpc>
            </a:pPr>
            <a:r>
              <a:rPr lang="zh-CN" altLang="en-US" dirty="0"/>
              <a:t>（</a:t>
            </a:r>
            <a:r>
              <a:rPr lang="en-US" altLang="zh-CN" dirty="0"/>
              <a:t>5</a:t>
            </a:r>
            <a:r>
              <a:rPr lang="zh-CN" altLang="en-US" dirty="0"/>
              <a:t>）组织制定并实施本单位的生产安全事故应急救援预案；</a:t>
            </a:r>
          </a:p>
          <a:p>
            <a:pPr>
              <a:lnSpc>
                <a:spcPct val="150000"/>
              </a:lnSpc>
            </a:pPr>
            <a:r>
              <a:rPr lang="zh-CN" altLang="en-US" dirty="0"/>
              <a:t>（</a:t>
            </a:r>
            <a:r>
              <a:rPr lang="en-US" altLang="zh-CN" dirty="0"/>
              <a:t>6</a:t>
            </a:r>
            <a:r>
              <a:rPr lang="zh-CN" altLang="en-US" dirty="0"/>
              <a:t>）及时、如实报告生产安全事故；</a:t>
            </a:r>
          </a:p>
          <a:p>
            <a:pPr>
              <a:lnSpc>
                <a:spcPct val="150000"/>
              </a:lnSpc>
            </a:pPr>
            <a:r>
              <a:rPr lang="zh-CN" altLang="en-US" dirty="0"/>
              <a:t>（</a:t>
            </a:r>
            <a:r>
              <a:rPr lang="en-US" altLang="zh-CN" dirty="0"/>
              <a:t>7</a:t>
            </a:r>
            <a:r>
              <a:rPr lang="zh-CN" altLang="en-US" dirty="0"/>
              <a:t>）组织制定并实施本单位安全生产教育和培训计划。</a:t>
            </a:r>
          </a:p>
          <a:p>
            <a:pPr>
              <a:lnSpc>
                <a:spcPct val="150000"/>
              </a:lnSpc>
            </a:pPr>
            <a:r>
              <a:rPr lang="en-US" altLang="zh-CN" dirty="0"/>
              <a:t>《</a:t>
            </a:r>
            <a:r>
              <a:rPr lang="zh-CN" altLang="en-US" dirty="0"/>
              <a:t>建筑法</a:t>
            </a:r>
            <a:r>
              <a:rPr lang="en-US" altLang="zh-CN" dirty="0"/>
              <a:t>》</a:t>
            </a:r>
            <a:r>
              <a:rPr lang="zh-CN" altLang="en-US" dirty="0"/>
              <a:t>规定，建筑施工企业的法定代表人对本企业的安全生产负责。</a:t>
            </a:r>
            <a:r>
              <a:rPr lang="en-US" altLang="zh-CN" dirty="0"/>
              <a:t>《</a:t>
            </a:r>
            <a:r>
              <a:rPr lang="zh-CN" altLang="en-US" dirty="0"/>
              <a:t>建设工程安全生产管理条例</a:t>
            </a:r>
            <a:r>
              <a:rPr lang="en-US" altLang="zh-CN" dirty="0"/>
              <a:t>》</a:t>
            </a:r>
            <a:r>
              <a:rPr lang="zh-CN" altLang="en-US" dirty="0"/>
              <a:t>也规定，施工单位主要负责人依法对本单位的安全生产工作全面负责。</a:t>
            </a:r>
            <a:endParaRPr lang="zh-CN" altLang="en-US" sz="1600" dirty="0"/>
          </a:p>
        </p:txBody>
      </p:sp>
    </p:spTree>
    <p:extLst>
      <p:ext uri="{BB962C8B-B14F-4D97-AF65-F5344CB8AC3E}">
        <p14:creationId xmlns:p14="http://schemas.microsoft.com/office/powerpoint/2010/main" val="34128282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10"/>
          <p:cNvPicPr>
            <a:picLocks noChangeAspect="1"/>
          </p:cNvPicPr>
          <p:nvPr/>
        </p:nvPicPr>
        <p:blipFill>
          <a:blip r:embed="rId2"/>
          <a:stretch>
            <a:fillRect/>
          </a:stretch>
        </p:blipFill>
        <p:spPr>
          <a:xfrm rot="21600000">
            <a:off x="0" y="0"/>
            <a:ext cx="9144000" cy="6858000"/>
          </a:xfrm>
          <a:prstGeom prst="rect">
            <a:avLst/>
          </a:prstGeom>
        </p:spPr>
      </p:pic>
      <p:sp>
        <p:nvSpPr>
          <p:cNvPr id="12" name="textbox 12"/>
          <p:cNvSpPr/>
          <p:nvPr/>
        </p:nvSpPr>
        <p:spPr>
          <a:xfrm>
            <a:off x="4523631" y="6488836"/>
            <a:ext cx="104139" cy="171450"/>
          </a:xfrm>
          <a:prstGeom prst="rect">
            <a:avLst/>
          </a:prstGeom>
        </p:spPr>
        <p:txBody>
          <a:bodyPr vert="horz" wrap="square" lIns="0" tIns="0" rIns="0" bIns="0"/>
          <a:lstStyle/>
          <a:p>
            <a:pPr algn="l" rtl="0" eaLnBrk="0">
              <a:lnSpc>
                <a:spcPct val="81714"/>
              </a:lnSpc>
              <a:tabLst/>
            </a:pPr>
            <a:endParaRPr lang="Arial" altLang="Arial" sz="100" dirty="0"/>
          </a:p>
          <a:p>
            <a:pPr marL="12700" algn="l" rtl="0" eaLnBrk="0">
              <a:lnSpc>
                <a:spcPct val="80000"/>
              </a:lnSpc>
              <a:tabLst/>
            </a:pPr>
            <a:r>
              <a:rPr sz="1200" spc="0" dirty="0">
                <a:solidFill>
                  <a:srgbClr val="A6A6A6">
                    <a:alpha val="100000"/>
                  </a:srgbClr>
                </a:solidFill>
                <a:latin typeface="Arial"/>
                <a:ea typeface="Arial"/>
                <a:cs typeface="Arial"/>
              </a:rPr>
              <a:t>3</a:t>
            </a:r>
            <a:endParaRPr lang="Arial" altLang="Arial" sz="1200" dirty="0"/>
          </a:p>
        </p:txBody>
      </p:sp>
      <p:sp>
        <p:nvSpPr>
          <p:cNvPr id="2" name="文本框 1">
            <a:extLst>
              <a:ext uri="{FF2B5EF4-FFF2-40B4-BE49-F238E27FC236}">
                <a16:creationId xmlns:a16="http://schemas.microsoft.com/office/drawing/2014/main" id="{F7E30841-D3DD-E49D-9B28-5036256AA18C}"/>
              </a:ext>
            </a:extLst>
          </p:cNvPr>
          <p:cNvSpPr txBox="1"/>
          <p:nvPr/>
        </p:nvSpPr>
        <p:spPr>
          <a:xfrm>
            <a:off x="714317" y="1476375"/>
            <a:ext cx="7618627" cy="2951449"/>
          </a:xfrm>
          <a:prstGeom prst="rect">
            <a:avLst/>
          </a:prstGeom>
          <a:noFill/>
        </p:spPr>
        <p:txBody>
          <a:bodyPr wrap="square">
            <a:spAutoFit/>
          </a:bodyPr>
          <a:lstStyle/>
          <a:p>
            <a:pPr>
              <a:lnSpc>
                <a:spcPct val="150000"/>
              </a:lnSpc>
            </a:pPr>
            <a:r>
              <a:rPr lang="en-US" altLang="zh-CN" dirty="0"/>
              <a:t>2. </a:t>
            </a:r>
            <a:r>
              <a:rPr lang="zh-CN" altLang="en-US" dirty="0"/>
              <a:t>施工单位安全生产管理机构和专职安全生产管理人员的职责</a:t>
            </a:r>
            <a:r>
              <a:rPr lang="en-US" altLang="zh-CN" dirty="0"/>
              <a:t>《</a:t>
            </a:r>
            <a:r>
              <a:rPr lang="zh-CN" altLang="en-US" dirty="0"/>
              <a:t>安全生产法</a:t>
            </a:r>
            <a:r>
              <a:rPr lang="en-US" altLang="zh-CN" dirty="0"/>
              <a:t>》</a:t>
            </a:r>
            <a:r>
              <a:rPr lang="zh-CN" altLang="en-US" dirty="0"/>
              <a:t>规定，矿山、金属冶炼、建筑施工、道路运输单位和危险物品的生产、经营、储存单位，应当设置安全生产管理机构或者配备专职安全生产管理人员。</a:t>
            </a:r>
          </a:p>
          <a:p>
            <a:pPr>
              <a:lnSpc>
                <a:spcPct val="150000"/>
              </a:lnSpc>
            </a:pPr>
            <a:r>
              <a:rPr lang="zh-CN" altLang="en-US" dirty="0"/>
              <a:t>生产经营单位做出涉及安全生产的经营决策，应当听取安全生产管理机构以及安全生产管理人员的意见。生产经营单位不得因安全生产管理人员依法履行职责而降低其工资、福利等待遇或者解除与其订立的劳动合同。</a:t>
            </a:r>
            <a:endParaRPr lang="zh-CN" altLang="en-US" sz="1600" dirty="0"/>
          </a:p>
        </p:txBody>
      </p:sp>
      <p:sp>
        <p:nvSpPr>
          <p:cNvPr id="3" name="矩形 2">
            <a:extLst>
              <a:ext uri="{FF2B5EF4-FFF2-40B4-BE49-F238E27FC236}">
                <a16:creationId xmlns:a16="http://schemas.microsoft.com/office/drawing/2014/main" id="{A701BA28-0B25-A773-0034-5B1CF8229729}"/>
              </a:ext>
            </a:extLst>
          </p:cNvPr>
          <p:cNvSpPr/>
          <p:nvPr/>
        </p:nvSpPr>
        <p:spPr>
          <a:xfrm>
            <a:off x="828675" y="4791075"/>
            <a:ext cx="7239000" cy="590550"/>
          </a:xfrm>
          <a:prstGeom prst="rect">
            <a:avLst/>
          </a:prstGeom>
          <a:solidFill>
            <a:schemeClr val="accent6">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t>（</a:t>
            </a:r>
            <a:r>
              <a:rPr lang="en-US" altLang="zh-CN"/>
              <a:t>1</a:t>
            </a:r>
            <a:r>
              <a:rPr lang="zh-CN" altLang="en-US"/>
              <a:t>）建筑施工企业安全生产管理机构职责。</a:t>
            </a:r>
            <a:endParaRPr lang="zh-CN" altLang="en-US" dirty="0"/>
          </a:p>
        </p:txBody>
      </p:sp>
      <p:sp>
        <p:nvSpPr>
          <p:cNvPr id="4" name="矩形 3">
            <a:extLst>
              <a:ext uri="{FF2B5EF4-FFF2-40B4-BE49-F238E27FC236}">
                <a16:creationId xmlns:a16="http://schemas.microsoft.com/office/drawing/2014/main" id="{7C4384C8-1F78-4338-0C37-E30A18A079C6}"/>
              </a:ext>
            </a:extLst>
          </p:cNvPr>
          <p:cNvSpPr/>
          <p:nvPr/>
        </p:nvSpPr>
        <p:spPr>
          <a:xfrm>
            <a:off x="828675" y="5639955"/>
            <a:ext cx="7239000" cy="590550"/>
          </a:xfrm>
          <a:prstGeom prst="rect">
            <a:avLst/>
          </a:prstGeom>
          <a:solidFill>
            <a:schemeClr val="accent6">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t>（</a:t>
            </a:r>
            <a:r>
              <a:rPr lang="en-US" altLang="zh-CN"/>
              <a:t>2</a:t>
            </a:r>
            <a:r>
              <a:rPr lang="zh-CN" altLang="en-US"/>
              <a:t>）项目专职安全生产管理人员具有以下主要职责。</a:t>
            </a:r>
            <a:endParaRPr lang="zh-CN" altLang="en-US" dirty="0"/>
          </a:p>
        </p:txBody>
      </p:sp>
    </p:spTree>
    <p:extLst>
      <p:ext uri="{BB962C8B-B14F-4D97-AF65-F5344CB8AC3E}">
        <p14:creationId xmlns:p14="http://schemas.microsoft.com/office/powerpoint/2010/main" val="261384856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10"/>
          <p:cNvPicPr>
            <a:picLocks noChangeAspect="1"/>
          </p:cNvPicPr>
          <p:nvPr/>
        </p:nvPicPr>
        <p:blipFill>
          <a:blip r:embed="rId2"/>
          <a:stretch>
            <a:fillRect/>
          </a:stretch>
        </p:blipFill>
        <p:spPr>
          <a:xfrm rot="21600000">
            <a:off x="0" y="0"/>
            <a:ext cx="9144000" cy="6858000"/>
          </a:xfrm>
          <a:prstGeom prst="rect">
            <a:avLst/>
          </a:prstGeom>
        </p:spPr>
      </p:pic>
      <p:sp>
        <p:nvSpPr>
          <p:cNvPr id="12" name="textbox 12"/>
          <p:cNvSpPr/>
          <p:nvPr/>
        </p:nvSpPr>
        <p:spPr>
          <a:xfrm>
            <a:off x="4523631" y="6488836"/>
            <a:ext cx="104139" cy="171450"/>
          </a:xfrm>
          <a:prstGeom prst="rect">
            <a:avLst/>
          </a:prstGeom>
        </p:spPr>
        <p:txBody>
          <a:bodyPr vert="horz" wrap="square" lIns="0" tIns="0" rIns="0" bIns="0"/>
          <a:lstStyle/>
          <a:p>
            <a:pPr algn="l" rtl="0" eaLnBrk="0">
              <a:lnSpc>
                <a:spcPct val="81714"/>
              </a:lnSpc>
              <a:tabLst/>
            </a:pPr>
            <a:endParaRPr lang="Arial" altLang="Arial" sz="100" dirty="0"/>
          </a:p>
          <a:p>
            <a:pPr marL="12700" algn="l" rtl="0" eaLnBrk="0">
              <a:lnSpc>
                <a:spcPct val="80000"/>
              </a:lnSpc>
              <a:tabLst/>
            </a:pPr>
            <a:r>
              <a:rPr sz="1200" spc="0" dirty="0">
                <a:solidFill>
                  <a:srgbClr val="A6A6A6">
                    <a:alpha val="100000"/>
                  </a:srgbClr>
                </a:solidFill>
                <a:latin typeface="Arial"/>
                <a:ea typeface="Arial"/>
                <a:cs typeface="Arial"/>
              </a:rPr>
              <a:t>3</a:t>
            </a:r>
            <a:endParaRPr lang="Arial" altLang="Arial" sz="1200" dirty="0"/>
          </a:p>
        </p:txBody>
      </p:sp>
      <p:sp>
        <p:nvSpPr>
          <p:cNvPr id="2" name="文本框 1">
            <a:extLst>
              <a:ext uri="{FF2B5EF4-FFF2-40B4-BE49-F238E27FC236}">
                <a16:creationId xmlns:a16="http://schemas.microsoft.com/office/drawing/2014/main" id="{F7E30841-D3DD-E49D-9B28-5036256AA18C}"/>
              </a:ext>
            </a:extLst>
          </p:cNvPr>
          <p:cNvSpPr txBox="1"/>
          <p:nvPr/>
        </p:nvSpPr>
        <p:spPr>
          <a:xfrm>
            <a:off x="744323" y="1906438"/>
            <a:ext cx="7938343" cy="3366947"/>
          </a:xfrm>
          <a:prstGeom prst="rect">
            <a:avLst/>
          </a:prstGeom>
          <a:noFill/>
        </p:spPr>
        <p:txBody>
          <a:bodyPr wrap="square">
            <a:spAutoFit/>
          </a:bodyPr>
          <a:lstStyle/>
          <a:p>
            <a:pPr>
              <a:lnSpc>
                <a:spcPct val="150000"/>
              </a:lnSpc>
            </a:pPr>
            <a:r>
              <a:rPr lang="zh-CN" altLang="en-US" dirty="0"/>
              <a:t>三、重大事故隐患治理督办制度</a:t>
            </a:r>
          </a:p>
          <a:p>
            <a:pPr>
              <a:lnSpc>
                <a:spcPct val="150000"/>
              </a:lnSpc>
            </a:pPr>
            <a:r>
              <a:rPr lang="en-US" altLang="zh-CN" dirty="0"/>
              <a:t>《</a:t>
            </a:r>
            <a:r>
              <a:rPr lang="zh-CN" altLang="en-US" dirty="0"/>
              <a:t>安全生产法</a:t>
            </a:r>
            <a:r>
              <a:rPr lang="en-US" altLang="zh-CN" dirty="0"/>
              <a:t>》</a:t>
            </a:r>
            <a:r>
              <a:rPr lang="zh-CN" altLang="en-US" dirty="0"/>
              <a:t>规定，生产经营单位应当建立健全生产安全事故隐患排查治理制度，采取技术、管理措施，及时发现并消除事故隐患。事故隐患排查治理情况应当如实记录，并向从业人员通报。</a:t>
            </a:r>
          </a:p>
          <a:p>
            <a:pPr>
              <a:lnSpc>
                <a:spcPct val="150000"/>
              </a:lnSpc>
            </a:pPr>
            <a:r>
              <a:rPr lang="zh-CN" altLang="en-US" dirty="0"/>
              <a:t>生产经营单位的安全生产管理人员应当根据本单位的生产经营特点，对安全生产状况进行经常性检查；对检查中发现的安全问题，应当立即处理；不能处理的，应当及时报告本单位有关负责人，有关负责人应当及时处理。检查及处理情况应当如实记录在案。</a:t>
            </a:r>
            <a:endParaRPr lang="zh-CN" altLang="en-US" sz="1600" dirty="0"/>
          </a:p>
        </p:txBody>
      </p:sp>
    </p:spTree>
    <p:extLst>
      <p:ext uri="{BB962C8B-B14F-4D97-AF65-F5344CB8AC3E}">
        <p14:creationId xmlns:p14="http://schemas.microsoft.com/office/powerpoint/2010/main" val="127342697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10"/>
          <p:cNvPicPr>
            <a:picLocks noChangeAspect="1"/>
          </p:cNvPicPr>
          <p:nvPr/>
        </p:nvPicPr>
        <p:blipFill>
          <a:blip r:embed="rId2"/>
          <a:stretch>
            <a:fillRect/>
          </a:stretch>
        </p:blipFill>
        <p:spPr>
          <a:xfrm rot="21600000">
            <a:off x="0" y="0"/>
            <a:ext cx="9144000" cy="6858000"/>
          </a:xfrm>
          <a:prstGeom prst="rect">
            <a:avLst/>
          </a:prstGeom>
        </p:spPr>
      </p:pic>
      <p:sp>
        <p:nvSpPr>
          <p:cNvPr id="12" name="textbox 12"/>
          <p:cNvSpPr/>
          <p:nvPr/>
        </p:nvSpPr>
        <p:spPr>
          <a:xfrm>
            <a:off x="4523631" y="6488836"/>
            <a:ext cx="104139" cy="171450"/>
          </a:xfrm>
          <a:prstGeom prst="rect">
            <a:avLst/>
          </a:prstGeom>
        </p:spPr>
        <p:txBody>
          <a:bodyPr vert="horz" wrap="square" lIns="0" tIns="0" rIns="0" bIns="0"/>
          <a:lstStyle/>
          <a:p>
            <a:pPr algn="l" rtl="0" eaLnBrk="0">
              <a:lnSpc>
                <a:spcPct val="81714"/>
              </a:lnSpc>
              <a:tabLst/>
            </a:pPr>
            <a:endParaRPr lang="Arial" altLang="Arial" sz="100" dirty="0"/>
          </a:p>
          <a:p>
            <a:pPr marL="12700" algn="l" rtl="0" eaLnBrk="0">
              <a:lnSpc>
                <a:spcPct val="80000"/>
              </a:lnSpc>
              <a:tabLst/>
            </a:pPr>
            <a:r>
              <a:rPr sz="1200" spc="0" dirty="0">
                <a:solidFill>
                  <a:srgbClr val="A6A6A6">
                    <a:alpha val="100000"/>
                  </a:srgbClr>
                </a:solidFill>
                <a:latin typeface="Arial"/>
                <a:ea typeface="Arial"/>
                <a:cs typeface="Arial"/>
              </a:rPr>
              <a:t>3</a:t>
            </a:r>
            <a:endParaRPr lang="Arial" altLang="Arial" sz="1200" dirty="0"/>
          </a:p>
        </p:txBody>
      </p:sp>
      <p:sp>
        <p:nvSpPr>
          <p:cNvPr id="2" name="文本框 1">
            <a:extLst>
              <a:ext uri="{FF2B5EF4-FFF2-40B4-BE49-F238E27FC236}">
                <a16:creationId xmlns:a16="http://schemas.microsoft.com/office/drawing/2014/main" id="{F7E30841-D3DD-E49D-9B28-5036256AA18C}"/>
              </a:ext>
            </a:extLst>
          </p:cNvPr>
          <p:cNvSpPr txBox="1"/>
          <p:nvPr/>
        </p:nvSpPr>
        <p:spPr>
          <a:xfrm>
            <a:off x="1232476" y="2368774"/>
            <a:ext cx="6790588" cy="2120452"/>
          </a:xfrm>
          <a:prstGeom prst="rect">
            <a:avLst/>
          </a:prstGeom>
          <a:noFill/>
        </p:spPr>
        <p:txBody>
          <a:bodyPr wrap="square">
            <a:spAutoFit/>
          </a:bodyPr>
          <a:lstStyle/>
          <a:p>
            <a:pPr>
              <a:lnSpc>
                <a:spcPct val="150000"/>
              </a:lnSpc>
            </a:pPr>
            <a:r>
              <a:rPr lang="zh-CN" altLang="en-US" dirty="0"/>
              <a:t>四、建立健全群防群治制度</a:t>
            </a:r>
          </a:p>
          <a:p>
            <a:pPr>
              <a:lnSpc>
                <a:spcPct val="150000"/>
              </a:lnSpc>
            </a:pPr>
            <a:r>
              <a:rPr lang="zh-CN" altLang="en-US" dirty="0"/>
              <a:t>群防群治制度是职工群众进行预防和治理安全的一种制度，这一制度要求广大职工群众在施工生产活动中既要遵守有关法律、法规和规章制度，不得违章作业，还拥有对于危及生命安全和身体健康的行为提出批评、检举和控告的权利。</a:t>
            </a:r>
            <a:endParaRPr lang="zh-CN" altLang="en-US" sz="1600" dirty="0"/>
          </a:p>
        </p:txBody>
      </p:sp>
    </p:spTree>
    <p:extLst>
      <p:ext uri="{BB962C8B-B14F-4D97-AF65-F5344CB8AC3E}">
        <p14:creationId xmlns:p14="http://schemas.microsoft.com/office/powerpoint/2010/main" val="40719651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10"/>
          <p:cNvPicPr>
            <a:picLocks noChangeAspect="1"/>
          </p:cNvPicPr>
          <p:nvPr/>
        </p:nvPicPr>
        <p:blipFill>
          <a:blip r:embed="rId2"/>
          <a:stretch>
            <a:fillRect/>
          </a:stretch>
        </p:blipFill>
        <p:spPr>
          <a:xfrm rot="21600000">
            <a:off x="0" y="0"/>
            <a:ext cx="9144000" cy="6858000"/>
          </a:xfrm>
          <a:prstGeom prst="rect">
            <a:avLst/>
          </a:prstGeom>
        </p:spPr>
      </p:pic>
      <p:sp>
        <p:nvSpPr>
          <p:cNvPr id="12" name="textbox 12"/>
          <p:cNvSpPr/>
          <p:nvPr/>
        </p:nvSpPr>
        <p:spPr>
          <a:xfrm>
            <a:off x="4523631" y="6488836"/>
            <a:ext cx="104139" cy="171450"/>
          </a:xfrm>
          <a:prstGeom prst="rect">
            <a:avLst/>
          </a:prstGeom>
        </p:spPr>
        <p:txBody>
          <a:bodyPr vert="horz" wrap="square" lIns="0" tIns="0" rIns="0" bIns="0"/>
          <a:lstStyle/>
          <a:p>
            <a:pPr algn="l" rtl="0" eaLnBrk="0">
              <a:lnSpc>
                <a:spcPct val="81714"/>
              </a:lnSpc>
              <a:tabLst/>
            </a:pPr>
            <a:endParaRPr lang="Arial" altLang="Arial" sz="100" dirty="0"/>
          </a:p>
          <a:p>
            <a:pPr marL="12700" algn="l" rtl="0" eaLnBrk="0">
              <a:lnSpc>
                <a:spcPct val="80000"/>
              </a:lnSpc>
              <a:tabLst/>
            </a:pPr>
            <a:r>
              <a:rPr sz="1200" spc="0" dirty="0">
                <a:solidFill>
                  <a:srgbClr val="A6A6A6">
                    <a:alpha val="100000"/>
                  </a:srgbClr>
                </a:solidFill>
                <a:latin typeface="Arial"/>
                <a:ea typeface="Arial"/>
                <a:cs typeface="Arial"/>
              </a:rPr>
              <a:t>3</a:t>
            </a:r>
            <a:endParaRPr lang="Arial" altLang="Arial" sz="1200" dirty="0"/>
          </a:p>
        </p:txBody>
      </p:sp>
      <p:sp>
        <p:nvSpPr>
          <p:cNvPr id="2" name="文本框 1">
            <a:extLst>
              <a:ext uri="{FF2B5EF4-FFF2-40B4-BE49-F238E27FC236}">
                <a16:creationId xmlns:a16="http://schemas.microsoft.com/office/drawing/2014/main" id="{F7E30841-D3DD-E49D-9B28-5036256AA18C}"/>
              </a:ext>
            </a:extLst>
          </p:cNvPr>
          <p:cNvSpPr txBox="1"/>
          <p:nvPr/>
        </p:nvSpPr>
        <p:spPr>
          <a:xfrm>
            <a:off x="744323" y="1906438"/>
            <a:ext cx="7938343" cy="3782446"/>
          </a:xfrm>
          <a:prstGeom prst="rect">
            <a:avLst/>
          </a:prstGeom>
          <a:noFill/>
        </p:spPr>
        <p:txBody>
          <a:bodyPr wrap="square">
            <a:spAutoFit/>
          </a:bodyPr>
          <a:lstStyle/>
          <a:p>
            <a:pPr>
              <a:lnSpc>
                <a:spcPct val="150000"/>
              </a:lnSpc>
            </a:pPr>
            <a:r>
              <a:rPr lang="zh-CN" altLang="en-US" dirty="0"/>
              <a:t>五、施工项目负责人的安全生产责任</a:t>
            </a:r>
          </a:p>
          <a:p>
            <a:pPr>
              <a:lnSpc>
                <a:spcPct val="150000"/>
              </a:lnSpc>
            </a:pPr>
            <a:r>
              <a:rPr lang="zh-CN" altLang="en-US" dirty="0"/>
              <a:t>施工项目负责人是指建设工程项目的项目经理。施工单位不同于一般的生产经营单位，通常会同时承建若干建设工程项目，且异地承建施工的现象很普遍。为了加强对施工现场的管理，施工单位都要对每个建设工程项目委派一名项目负责人即项目经理，由他对该项目的施工管理全面负责。</a:t>
            </a:r>
          </a:p>
          <a:p>
            <a:pPr>
              <a:lnSpc>
                <a:spcPct val="150000"/>
              </a:lnSpc>
            </a:pPr>
            <a:r>
              <a:rPr lang="zh-CN" altLang="en-US" dirty="0"/>
              <a:t>根据</a:t>
            </a:r>
            <a:r>
              <a:rPr lang="en-US" altLang="zh-CN" dirty="0"/>
              <a:t>《</a:t>
            </a:r>
            <a:r>
              <a:rPr lang="zh-CN" altLang="en-US" dirty="0"/>
              <a:t>建筑施工企业主要负责人、项目负责人和专职安全生产管理人员安全生产管理规定</a:t>
            </a:r>
            <a:r>
              <a:rPr lang="en-US" altLang="zh-CN" dirty="0"/>
              <a:t>》</a:t>
            </a:r>
            <a:r>
              <a:rPr lang="zh-CN" altLang="en-US" dirty="0"/>
              <a:t>中规定，项目负责人对本项目安全生产管理全面负责，应当建立项目安全生产管理体系，明确项目管理人员安全职责，落实安全生产管理制度，确保项目安全生产费用有效使用。</a:t>
            </a:r>
            <a:endParaRPr lang="zh-CN" altLang="en-US" sz="1600" dirty="0"/>
          </a:p>
        </p:txBody>
      </p:sp>
    </p:spTree>
    <p:extLst>
      <p:ext uri="{BB962C8B-B14F-4D97-AF65-F5344CB8AC3E}">
        <p14:creationId xmlns:p14="http://schemas.microsoft.com/office/powerpoint/2010/main" val="121235926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10"/>
          <p:cNvPicPr>
            <a:picLocks noChangeAspect="1"/>
          </p:cNvPicPr>
          <p:nvPr/>
        </p:nvPicPr>
        <p:blipFill>
          <a:blip r:embed="rId2"/>
          <a:stretch>
            <a:fillRect/>
          </a:stretch>
        </p:blipFill>
        <p:spPr>
          <a:xfrm rot="21600000">
            <a:off x="0" y="0"/>
            <a:ext cx="9144000" cy="6858000"/>
          </a:xfrm>
          <a:prstGeom prst="rect">
            <a:avLst/>
          </a:prstGeom>
        </p:spPr>
      </p:pic>
      <p:sp>
        <p:nvSpPr>
          <p:cNvPr id="12" name="textbox 12"/>
          <p:cNvSpPr/>
          <p:nvPr/>
        </p:nvSpPr>
        <p:spPr>
          <a:xfrm>
            <a:off x="4523631" y="6488836"/>
            <a:ext cx="104139" cy="171450"/>
          </a:xfrm>
          <a:prstGeom prst="rect">
            <a:avLst/>
          </a:prstGeom>
        </p:spPr>
        <p:txBody>
          <a:bodyPr vert="horz" wrap="square" lIns="0" tIns="0" rIns="0" bIns="0"/>
          <a:lstStyle/>
          <a:p>
            <a:pPr algn="l" rtl="0" eaLnBrk="0">
              <a:lnSpc>
                <a:spcPct val="81714"/>
              </a:lnSpc>
              <a:tabLst/>
            </a:pPr>
            <a:endParaRPr lang="Arial" altLang="Arial" sz="100" dirty="0"/>
          </a:p>
          <a:p>
            <a:pPr marL="12700" algn="l" rtl="0" eaLnBrk="0">
              <a:lnSpc>
                <a:spcPct val="80000"/>
              </a:lnSpc>
              <a:tabLst/>
            </a:pPr>
            <a:r>
              <a:rPr sz="1200" spc="0" dirty="0">
                <a:solidFill>
                  <a:srgbClr val="A6A6A6">
                    <a:alpha val="100000"/>
                  </a:srgbClr>
                </a:solidFill>
                <a:latin typeface="Arial"/>
                <a:ea typeface="Arial"/>
                <a:cs typeface="Arial"/>
              </a:rPr>
              <a:t>3</a:t>
            </a:r>
            <a:endParaRPr lang="Arial" altLang="Arial" sz="1200" dirty="0"/>
          </a:p>
        </p:txBody>
      </p:sp>
      <p:sp>
        <p:nvSpPr>
          <p:cNvPr id="2" name="文本框 1">
            <a:extLst>
              <a:ext uri="{FF2B5EF4-FFF2-40B4-BE49-F238E27FC236}">
                <a16:creationId xmlns:a16="http://schemas.microsoft.com/office/drawing/2014/main" id="{F7E30841-D3DD-E49D-9B28-5036256AA18C}"/>
              </a:ext>
            </a:extLst>
          </p:cNvPr>
          <p:cNvSpPr txBox="1"/>
          <p:nvPr/>
        </p:nvSpPr>
        <p:spPr>
          <a:xfrm>
            <a:off x="763373" y="1353988"/>
            <a:ext cx="7938343" cy="1704954"/>
          </a:xfrm>
          <a:prstGeom prst="rect">
            <a:avLst/>
          </a:prstGeom>
          <a:noFill/>
        </p:spPr>
        <p:txBody>
          <a:bodyPr wrap="square">
            <a:spAutoFit/>
          </a:bodyPr>
          <a:lstStyle/>
          <a:p>
            <a:pPr>
              <a:lnSpc>
                <a:spcPct val="150000"/>
              </a:lnSpc>
            </a:pPr>
            <a:r>
              <a:rPr lang="zh-CN" altLang="en-US" dirty="0"/>
              <a:t>六、安全生产教育培训的规定</a:t>
            </a:r>
          </a:p>
          <a:p>
            <a:pPr>
              <a:lnSpc>
                <a:spcPct val="150000"/>
              </a:lnSpc>
            </a:pPr>
            <a:r>
              <a:rPr lang="en-US" altLang="zh-CN" dirty="0"/>
              <a:t>《</a:t>
            </a:r>
            <a:r>
              <a:rPr lang="zh-CN" altLang="en-US" dirty="0"/>
              <a:t>建筑法</a:t>
            </a:r>
            <a:r>
              <a:rPr lang="en-US" altLang="zh-CN" dirty="0"/>
              <a:t>》</a:t>
            </a:r>
            <a:r>
              <a:rPr lang="zh-CN" altLang="en-US" dirty="0"/>
              <a:t>明确规定，建筑施工企业应当建立健全劳动安全生产教育培训制度，加强对职工安全生产的教育培训；未经安全生产教育培训的人员，不得上岗作业。</a:t>
            </a:r>
          </a:p>
        </p:txBody>
      </p:sp>
      <p:sp>
        <p:nvSpPr>
          <p:cNvPr id="3" name="矩形: 圆角 2">
            <a:extLst>
              <a:ext uri="{FF2B5EF4-FFF2-40B4-BE49-F238E27FC236}">
                <a16:creationId xmlns:a16="http://schemas.microsoft.com/office/drawing/2014/main" id="{76DD168F-98B5-2C65-B4D0-F6E39BEAD9E2}"/>
              </a:ext>
            </a:extLst>
          </p:cNvPr>
          <p:cNvSpPr/>
          <p:nvPr/>
        </p:nvSpPr>
        <p:spPr>
          <a:xfrm>
            <a:off x="2162175" y="2810271"/>
            <a:ext cx="6048376" cy="49734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t>（</a:t>
            </a:r>
            <a:r>
              <a:rPr lang="en-US" altLang="zh-CN"/>
              <a:t>1</a:t>
            </a:r>
            <a:r>
              <a:rPr lang="zh-CN" altLang="en-US"/>
              <a:t>）“三类人员”的考核。</a:t>
            </a:r>
            <a:endParaRPr lang="zh-CN" altLang="en-US" dirty="0"/>
          </a:p>
        </p:txBody>
      </p:sp>
      <p:sp>
        <p:nvSpPr>
          <p:cNvPr id="4" name="矩形: 圆角 3">
            <a:extLst>
              <a:ext uri="{FF2B5EF4-FFF2-40B4-BE49-F238E27FC236}">
                <a16:creationId xmlns:a16="http://schemas.microsoft.com/office/drawing/2014/main" id="{C7DD2B27-E274-6B0B-7EB2-FC94900ADA0C}"/>
              </a:ext>
            </a:extLst>
          </p:cNvPr>
          <p:cNvSpPr/>
          <p:nvPr/>
        </p:nvSpPr>
        <p:spPr>
          <a:xfrm>
            <a:off x="2162175" y="3550389"/>
            <a:ext cx="6048376" cy="49734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t>（</a:t>
            </a:r>
            <a:r>
              <a:rPr lang="en-US" altLang="zh-CN"/>
              <a:t>2</a:t>
            </a:r>
            <a:r>
              <a:rPr lang="zh-CN" altLang="en-US"/>
              <a:t>）特种作业人员的培训考核。</a:t>
            </a:r>
            <a:endParaRPr lang="zh-CN" altLang="en-US" dirty="0"/>
          </a:p>
        </p:txBody>
      </p:sp>
      <p:sp>
        <p:nvSpPr>
          <p:cNvPr id="5" name="矩形: 圆角 4">
            <a:extLst>
              <a:ext uri="{FF2B5EF4-FFF2-40B4-BE49-F238E27FC236}">
                <a16:creationId xmlns:a16="http://schemas.microsoft.com/office/drawing/2014/main" id="{12522156-8BA0-78C6-A1E9-0ECB15D271C2}"/>
              </a:ext>
            </a:extLst>
          </p:cNvPr>
          <p:cNvSpPr/>
          <p:nvPr/>
        </p:nvSpPr>
        <p:spPr>
          <a:xfrm>
            <a:off x="2162175" y="4290507"/>
            <a:ext cx="6048376" cy="49734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t>（</a:t>
            </a:r>
            <a:r>
              <a:rPr lang="en-US" altLang="zh-CN"/>
              <a:t>3</a:t>
            </a:r>
            <a:r>
              <a:rPr lang="zh-CN" altLang="en-US"/>
              <a:t>）施工单位全员的安全生产教育培训。</a:t>
            </a:r>
            <a:endParaRPr lang="zh-CN" altLang="en-US" dirty="0"/>
          </a:p>
        </p:txBody>
      </p:sp>
      <p:sp>
        <p:nvSpPr>
          <p:cNvPr id="6" name="矩形: 圆角 5">
            <a:extLst>
              <a:ext uri="{FF2B5EF4-FFF2-40B4-BE49-F238E27FC236}">
                <a16:creationId xmlns:a16="http://schemas.microsoft.com/office/drawing/2014/main" id="{DFCD2189-D0C8-85AE-7495-C23F5958D527}"/>
              </a:ext>
            </a:extLst>
          </p:cNvPr>
          <p:cNvSpPr/>
          <p:nvPr/>
        </p:nvSpPr>
        <p:spPr>
          <a:xfrm>
            <a:off x="2162175" y="4981584"/>
            <a:ext cx="6048376" cy="49734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t>（</a:t>
            </a:r>
            <a:r>
              <a:rPr lang="en-US" altLang="zh-CN"/>
              <a:t>4</a:t>
            </a:r>
            <a:r>
              <a:rPr lang="zh-CN" altLang="en-US"/>
              <a:t>）进入新岗位或者新施工现场前的安全生产教育培训。</a:t>
            </a:r>
            <a:endParaRPr lang="zh-CN" altLang="en-US" dirty="0"/>
          </a:p>
        </p:txBody>
      </p:sp>
      <p:sp>
        <p:nvSpPr>
          <p:cNvPr id="7" name="矩形: 圆角 6">
            <a:extLst>
              <a:ext uri="{FF2B5EF4-FFF2-40B4-BE49-F238E27FC236}">
                <a16:creationId xmlns:a16="http://schemas.microsoft.com/office/drawing/2014/main" id="{4DDFF067-0F5C-60F5-D188-5D8CE177DAF4}"/>
              </a:ext>
            </a:extLst>
          </p:cNvPr>
          <p:cNvSpPr/>
          <p:nvPr/>
        </p:nvSpPr>
        <p:spPr>
          <a:xfrm>
            <a:off x="2162175" y="5721702"/>
            <a:ext cx="6048376" cy="49734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t>（</a:t>
            </a:r>
            <a:r>
              <a:rPr lang="en-US" altLang="zh-CN"/>
              <a:t>5</a:t>
            </a:r>
            <a:r>
              <a:rPr lang="zh-CN" altLang="en-US"/>
              <a:t>）采用新技术、新工艺、新设备、新材料前的安全生产教育培训。</a:t>
            </a:r>
            <a:endParaRPr lang="zh-CN" altLang="en-US" dirty="0"/>
          </a:p>
        </p:txBody>
      </p:sp>
    </p:spTree>
    <p:extLst>
      <p:ext uri="{BB962C8B-B14F-4D97-AF65-F5344CB8AC3E}">
        <p14:creationId xmlns:p14="http://schemas.microsoft.com/office/powerpoint/2010/main" val="163031829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
          <p:cNvSpPr/>
          <p:nvPr/>
        </p:nvSpPr>
        <p:spPr>
          <a:xfrm>
            <a:off x="0" y="0"/>
            <a:ext cx="9144000" cy="6858000"/>
          </a:xfrm>
          <a:prstGeom prst="rect">
            <a:avLst/>
          </a:prstGeom>
          <a:solidFill>
            <a:srgbClr val="DAEEBF">
              <a:alpha val="100000"/>
            </a:srgbClr>
          </a:solidFill>
          <a:ln cap="flat">
            <a:miter lim="0"/>
          </a:ln>
        </p:spPr>
        <p:txBody>
          <a:bodyPr rtlCol="0"/>
          <a:lstStyle/>
          <a:p>
            <a:pPr algn="ctr"/>
            <a:endParaRPr lang="zh-CN" altLang="en-US"/>
          </a:p>
        </p:txBody>
      </p:sp>
      <p:pic>
        <p:nvPicPr>
          <p:cNvPr id="4" name="picture 4"/>
          <p:cNvPicPr>
            <a:picLocks noChangeAspect="1"/>
          </p:cNvPicPr>
          <p:nvPr/>
        </p:nvPicPr>
        <p:blipFill>
          <a:blip r:embed="rId2"/>
          <a:stretch>
            <a:fillRect/>
          </a:stretch>
        </p:blipFill>
        <p:spPr>
          <a:xfrm rot="21600000">
            <a:off x="4006297" y="3414446"/>
            <a:ext cx="619677" cy="76127"/>
          </a:xfrm>
          <a:prstGeom prst="rect">
            <a:avLst/>
          </a:prstGeom>
        </p:spPr>
      </p:pic>
      <p:pic>
        <p:nvPicPr>
          <p:cNvPr id="5" name="picture 5"/>
          <p:cNvPicPr>
            <a:picLocks noChangeAspect="1"/>
          </p:cNvPicPr>
          <p:nvPr/>
        </p:nvPicPr>
        <p:blipFill>
          <a:blip r:embed="rId3"/>
          <a:stretch>
            <a:fillRect/>
          </a:stretch>
        </p:blipFill>
        <p:spPr>
          <a:xfrm rot="21600000">
            <a:off x="3167062" y="3021012"/>
            <a:ext cx="839787" cy="931862"/>
          </a:xfrm>
          <a:prstGeom prst="rect">
            <a:avLst/>
          </a:prstGeom>
        </p:spPr>
      </p:pic>
      <p:pic>
        <p:nvPicPr>
          <p:cNvPr id="6" name="picture 6"/>
          <p:cNvPicPr>
            <a:picLocks noChangeAspect="1"/>
          </p:cNvPicPr>
          <p:nvPr/>
        </p:nvPicPr>
        <p:blipFill>
          <a:blip r:embed="rId4"/>
          <a:stretch>
            <a:fillRect/>
          </a:stretch>
        </p:blipFill>
        <p:spPr>
          <a:xfrm rot="21600000">
            <a:off x="3848100" y="2601753"/>
            <a:ext cx="4775200" cy="1897063"/>
          </a:xfrm>
          <a:prstGeom prst="rect">
            <a:avLst/>
          </a:prstGeom>
        </p:spPr>
      </p:pic>
      <p:sp>
        <p:nvSpPr>
          <p:cNvPr id="7" name="textbox 7"/>
          <p:cNvSpPr/>
          <p:nvPr/>
        </p:nvSpPr>
        <p:spPr>
          <a:xfrm>
            <a:off x="3945890" y="2597784"/>
            <a:ext cx="4579620" cy="551815"/>
          </a:xfrm>
          <a:prstGeom prst="rect">
            <a:avLst/>
          </a:prstGeom>
        </p:spPr>
        <p:txBody>
          <a:bodyPr vert="horz" wrap="square" lIns="0" tIns="0" rIns="0" bIns="0"/>
          <a:lstStyle/>
          <a:p>
            <a:pPr algn="ctr" rtl="0" eaLnBrk="0">
              <a:lnSpc>
                <a:spcPct val="150000"/>
              </a:lnSpc>
              <a:tabLst/>
            </a:pPr>
            <a:r>
              <a:rPr lang="zh-CN" altLang="en-US" sz="4000" dirty="0">
                <a:solidFill>
                  <a:schemeClr val="bg1"/>
                </a:solidFill>
              </a:rPr>
              <a:t>第一节　施工安全生产许可证制度</a:t>
            </a:r>
            <a:endParaRPr lang="SimHei" altLang="SimHei" sz="4000" dirty="0">
              <a:solidFill>
                <a:schemeClr val="bg1"/>
              </a:solidFill>
            </a:endParaRPr>
          </a:p>
        </p:txBody>
      </p:sp>
      <p:sp>
        <p:nvSpPr>
          <p:cNvPr id="9" name="rect"/>
          <p:cNvSpPr/>
          <p:nvPr/>
        </p:nvSpPr>
        <p:spPr>
          <a:xfrm>
            <a:off x="0" y="2935287"/>
            <a:ext cx="3179762" cy="214312"/>
          </a:xfrm>
          <a:prstGeom prst="rect">
            <a:avLst/>
          </a:prstGeom>
          <a:solidFill>
            <a:srgbClr val="BED15D">
              <a:alpha val="100000"/>
            </a:srgbClr>
          </a:solidFill>
          <a:ln cap="flat">
            <a:miter lim="0"/>
          </a:ln>
        </p:spPr>
        <p:txBody>
          <a:bodyPr rtlCol="0"/>
          <a:lstStyle/>
          <a:p>
            <a:pPr algn="ctr"/>
            <a:endParaRPr lang="zh-CN" altLang="en-US"/>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10"/>
          <p:cNvPicPr>
            <a:picLocks noChangeAspect="1"/>
          </p:cNvPicPr>
          <p:nvPr/>
        </p:nvPicPr>
        <p:blipFill>
          <a:blip r:embed="rId2"/>
          <a:stretch>
            <a:fillRect/>
          </a:stretch>
        </p:blipFill>
        <p:spPr>
          <a:xfrm rot="21600000">
            <a:off x="0" y="0"/>
            <a:ext cx="9144000" cy="6858000"/>
          </a:xfrm>
          <a:prstGeom prst="rect">
            <a:avLst/>
          </a:prstGeom>
        </p:spPr>
      </p:pic>
      <p:sp>
        <p:nvSpPr>
          <p:cNvPr id="12" name="textbox 12"/>
          <p:cNvSpPr/>
          <p:nvPr/>
        </p:nvSpPr>
        <p:spPr>
          <a:xfrm>
            <a:off x="4523631" y="6488836"/>
            <a:ext cx="104139" cy="171450"/>
          </a:xfrm>
          <a:prstGeom prst="rect">
            <a:avLst/>
          </a:prstGeom>
        </p:spPr>
        <p:txBody>
          <a:bodyPr vert="horz" wrap="square" lIns="0" tIns="0" rIns="0" bIns="0"/>
          <a:lstStyle/>
          <a:p>
            <a:pPr algn="l" rtl="0" eaLnBrk="0">
              <a:lnSpc>
                <a:spcPct val="81714"/>
              </a:lnSpc>
              <a:tabLst/>
            </a:pPr>
            <a:endParaRPr lang="Arial" altLang="Arial" sz="100" dirty="0"/>
          </a:p>
          <a:p>
            <a:pPr marL="12700" algn="l" rtl="0" eaLnBrk="0">
              <a:lnSpc>
                <a:spcPct val="80000"/>
              </a:lnSpc>
              <a:tabLst/>
            </a:pPr>
            <a:r>
              <a:rPr sz="1200" spc="0" dirty="0">
                <a:solidFill>
                  <a:srgbClr val="A6A6A6">
                    <a:alpha val="100000"/>
                  </a:srgbClr>
                </a:solidFill>
                <a:latin typeface="Arial"/>
                <a:ea typeface="Arial"/>
                <a:cs typeface="Arial"/>
              </a:rPr>
              <a:t>3</a:t>
            </a:r>
            <a:endParaRPr lang="Arial" altLang="Arial" sz="1200" dirty="0"/>
          </a:p>
        </p:txBody>
      </p:sp>
      <p:sp>
        <p:nvSpPr>
          <p:cNvPr id="2" name="文本框 1">
            <a:extLst>
              <a:ext uri="{FF2B5EF4-FFF2-40B4-BE49-F238E27FC236}">
                <a16:creationId xmlns:a16="http://schemas.microsoft.com/office/drawing/2014/main" id="{F7E30841-D3DD-E49D-9B28-5036256AA18C}"/>
              </a:ext>
            </a:extLst>
          </p:cNvPr>
          <p:cNvSpPr txBox="1"/>
          <p:nvPr/>
        </p:nvSpPr>
        <p:spPr>
          <a:xfrm>
            <a:off x="744323" y="1906438"/>
            <a:ext cx="7938343" cy="3782446"/>
          </a:xfrm>
          <a:prstGeom prst="rect">
            <a:avLst/>
          </a:prstGeom>
          <a:noFill/>
        </p:spPr>
        <p:txBody>
          <a:bodyPr wrap="square">
            <a:spAutoFit/>
          </a:bodyPr>
          <a:lstStyle/>
          <a:p>
            <a:pPr>
              <a:lnSpc>
                <a:spcPct val="150000"/>
              </a:lnSpc>
            </a:pPr>
            <a:r>
              <a:rPr lang="zh-CN" altLang="en-US" dirty="0"/>
              <a:t>七、施工总包与分包单位的安全生产责任</a:t>
            </a:r>
          </a:p>
          <a:p>
            <a:pPr>
              <a:lnSpc>
                <a:spcPct val="150000"/>
              </a:lnSpc>
            </a:pPr>
            <a:r>
              <a:rPr lang="en-US" altLang="zh-CN" dirty="0"/>
              <a:t>《</a:t>
            </a:r>
            <a:r>
              <a:rPr lang="zh-CN" altLang="en-US" dirty="0"/>
              <a:t>建筑法</a:t>
            </a:r>
            <a:r>
              <a:rPr lang="en-US" altLang="zh-CN" dirty="0"/>
              <a:t>》</a:t>
            </a:r>
            <a:r>
              <a:rPr lang="zh-CN" altLang="en-US" dirty="0"/>
              <a:t>规定，施工现场安全由建筑施工企业负责。实行施工总承包的，由总承包单位负责。分包单位向总承包单位负责，服从总承包单位对施工现场的安全生产管理。总承包单位不仅要负责建设工程的施工质量、合同工期、成本控制，还要对施工现场组织和安全生产进行统一协调管理。</a:t>
            </a:r>
          </a:p>
          <a:p>
            <a:pPr>
              <a:lnSpc>
                <a:spcPct val="150000"/>
              </a:lnSpc>
            </a:pPr>
            <a:r>
              <a:rPr lang="en-US" altLang="zh-CN" dirty="0"/>
              <a:t>《</a:t>
            </a:r>
            <a:r>
              <a:rPr lang="zh-CN" altLang="en-US" dirty="0"/>
              <a:t>安全生产法</a:t>
            </a:r>
            <a:r>
              <a:rPr lang="en-US" altLang="zh-CN" dirty="0"/>
              <a:t>》</a:t>
            </a:r>
            <a:r>
              <a:rPr lang="zh-CN" altLang="en-US" dirty="0"/>
              <a:t>规定，两个以上生产经营单位在同一作业区域内进行生产经营活动，可能危及对方生产安全的，应当签订安全生产管理协议，明确各自的安全生产管理职责和应当采取的安全措施，并指定专职安全生产管理人员进行安全检查与协调。</a:t>
            </a:r>
            <a:endParaRPr lang="zh-CN" altLang="en-US" sz="1600" dirty="0"/>
          </a:p>
        </p:txBody>
      </p:sp>
    </p:spTree>
    <p:extLst>
      <p:ext uri="{BB962C8B-B14F-4D97-AF65-F5344CB8AC3E}">
        <p14:creationId xmlns:p14="http://schemas.microsoft.com/office/powerpoint/2010/main" val="150333141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10"/>
          <p:cNvPicPr>
            <a:picLocks noChangeAspect="1"/>
          </p:cNvPicPr>
          <p:nvPr/>
        </p:nvPicPr>
        <p:blipFill>
          <a:blip r:embed="rId2"/>
          <a:stretch>
            <a:fillRect/>
          </a:stretch>
        </p:blipFill>
        <p:spPr>
          <a:xfrm rot="21600000">
            <a:off x="0" y="0"/>
            <a:ext cx="9144000" cy="6858000"/>
          </a:xfrm>
          <a:prstGeom prst="rect">
            <a:avLst/>
          </a:prstGeom>
        </p:spPr>
      </p:pic>
      <p:sp>
        <p:nvSpPr>
          <p:cNvPr id="12" name="textbox 12"/>
          <p:cNvSpPr/>
          <p:nvPr/>
        </p:nvSpPr>
        <p:spPr>
          <a:xfrm>
            <a:off x="4523631" y="6488836"/>
            <a:ext cx="104139" cy="171450"/>
          </a:xfrm>
          <a:prstGeom prst="rect">
            <a:avLst/>
          </a:prstGeom>
        </p:spPr>
        <p:txBody>
          <a:bodyPr vert="horz" wrap="square" lIns="0" tIns="0" rIns="0" bIns="0"/>
          <a:lstStyle/>
          <a:p>
            <a:pPr algn="l" rtl="0" eaLnBrk="0">
              <a:lnSpc>
                <a:spcPct val="81714"/>
              </a:lnSpc>
              <a:tabLst/>
            </a:pPr>
            <a:endParaRPr lang="Arial" altLang="Arial" sz="100" dirty="0"/>
          </a:p>
          <a:p>
            <a:pPr marL="12700" algn="l" rtl="0" eaLnBrk="0">
              <a:lnSpc>
                <a:spcPct val="80000"/>
              </a:lnSpc>
              <a:tabLst/>
            </a:pPr>
            <a:r>
              <a:rPr sz="1200" spc="0" dirty="0">
                <a:solidFill>
                  <a:srgbClr val="A6A6A6">
                    <a:alpha val="100000"/>
                  </a:srgbClr>
                </a:solidFill>
                <a:latin typeface="Arial"/>
                <a:ea typeface="Arial"/>
                <a:cs typeface="Arial"/>
              </a:rPr>
              <a:t>3</a:t>
            </a:r>
            <a:endParaRPr lang="Arial" altLang="Arial" sz="1200" dirty="0"/>
          </a:p>
        </p:txBody>
      </p:sp>
      <p:sp>
        <p:nvSpPr>
          <p:cNvPr id="2" name="文本框 1">
            <a:extLst>
              <a:ext uri="{FF2B5EF4-FFF2-40B4-BE49-F238E27FC236}">
                <a16:creationId xmlns:a16="http://schemas.microsoft.com/office/drawing/2014/main" id="{F7E30841-D3DD-E49D-9B28-5036256AA18C}"/>
              </a:ext>
            </a:extLst>
          </p:cNvPr>
          <p:cNvSpPr txBox="1"/>
          <p:nvPr/>
        </p:nvSpPr>
        <p:spPr>
          <a:xfrm>
            <a:off x="1452505" y="2368774"/>
            <a:ext cx="6142252" cy="2120452"/>
          </a:xfrm>
          <a:prstGeom prst="rect">
            <a:avLst/>
          </a:prstGeom>
          <a:noFill/>
        </p:spPr>
        <p:txBody>
          <a:bodyPr wrap="square">
            <a:spAutoFit/>
          </a:bodyPr>
          <a:lstStyle/>
          <a:p>
            <a:pPr>
              <a:lnSpc>
                <a:spcPct val="150000"/>
              </a:lnSpc>
            </a:pPr>
            <a:r>
              <a:rPr lang="zh-CN" altLang="en-US" dirty="0"/>
              <a:t>八、施工单位安全生产费用的提取和使用管理</a:t>
            </a:r>
          </a:p>
          <a:p>
            <a:pPr>
              <a:lnSpc>
                <a:spcPct val="150000"/>
              </a:lnSpc>
            </a:pPr>
            <a:r>
              <a:rPr lang="zh-CN" altLang="en-US" dirty="0"/>
              <a:t>施工单位安全生产费用（以下简称安全费用），是指施工单位按照规定标准提取在成本中列支，专门用于完善和改进企业或者施工项目安全生产条件的资金。安全费用按照“企业提取、政府监管、确保需要、规范使用”的原则进行管理。</a:t>
            </a:r>
            <a:endParaRPr lang="zh-CN" altLang="en-US" sz="1600" dirty="0"/>
          </a:p>
        </p:txBody>
      </p:sp>
    </p:spTree>
    <p:extLst>
      <p:ext uri="{BB962C8B-B14F-4D97-AF65-F5344CB8AC3E}">
        <p14:creationId xmlns:p14="http://schemas.microsoft.com/office/powerpoint/2010/main" val="382762048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
          <p:cNvSpPr/>
          <p:nvPr/>
        </p:nvSpPr>
        <p:spPr>
          <a:xfrm>
            <a:off x="0" y="0"/>
            <a:ext cx="9144000" cy="6858000"/>
          </a:xfrm>
          <a:prstGeom prst="rect">
            <a:avLst/>
          </a:prstGeom>
          <a:solidFill>
            <a:srgbClr val="DAEEBF">
              <a:alpha val="100000"/>
            </a:srgbClr>
          </a:solidFill>
          <a:ln cap="flat">
            <a:miter lim="0"/>
          </a:ln>
        </p:spPr>
        <p:txBody>
          <a:bodyPr rtlCol="0"/>
          <a:lstStyle/>
          <a:p>
            <a:pPr algn="ctr"/>
            <a:endParaRPr lang="zh-CN" altLang="en-US"/>
          </a:p>
        </p:txBody>
      </p:sp>
      <p:pic>
        <p:nvPicPr>
          <p:cNvPr id="4" name="picture 4"/>
          <p:cNvPicPr>
            <a:picLocks noChangeAspect="1"/>
          </p:cNvPicPr>
          <p:nvPr/>
        </p:nvPicPr>
        <p:blipFill>
          <a:blip r:embed="rId2"/>
          <a:stretch>
            <a:fillRect/>
          </a:stretch>
        </p:blipFill>
        <p:spPr>
          <a:xfrm rot="21600000">
            <a:off x="4006297" y="3859105"/>
            <a:ext cx="619677" cy="76127"/>
          </a:xfrm>
          <a:prstGeom prst="rect">
            <a:avLst/>
          </a:prstGeom>
        </p:spPr>
      </p:pic>
      <p:pic>
        <p:nvPicPr>
          <p:cNvPr id="5" name="picture 5"/>
          <p:cNvPicPr>
            <a:picLocks noChangeAspect="1"/>
          </p:cNvPicPr>
          <p:nvPr/>
        </p:nvPicPr>
        <p:blipFill>
          <a:blip r:embed="rId3"/>
          <a:stretch>
            <a:fillRect/>
          </a:stretch>
        </p:blipFill>
        <p:spPr>
          <a:xfrm rot="21600000">
            <a:off x="3167062" y="3021012"/>
            <a:ext cx="839787" cy="931862"/>
          </a:xfrm>
          <a:prstGeom prst="rect">
            <a:avLst/>
          </a:prstGeom>
        </p:spPr>
      </p:pic>
      <p:pic>
        <p:nvPicPr>
          <p:cNvPr id="6" name="picture 6"/>
          <p:cNvPicPr>
            <a:picLocks noChangeAspect="1"/>
          </p:cNvPicPr>
          <p:nvPr/>
        </p:nvPicPr>
        <p:blipFill>
          <a:blip r:embed="rId4"/>
          <a:stretch>
            <a:fillRect/>
          </a:stretch>
        </p:blipFill>
        <p:spPr>
          <a:xfrm rot="21600000">
            <a:off x="3848100" y="2495551"/>
            <a:ext cx="4775200" cy="2714624"/>
          </a:xfrm>
          <a:prstGeom prst="rect">
            <a:avLst/>
          </a:prstGeom>
        </p:spPr>
      </p:pic>
      <p:sp>
        <p:nvSpPr>
          <p:cNvPr id="7" name="textbox 7"/>
          <p:cNvSpPr/>
          <p:nvPr/>
        </p:nvSpPr>
        <p:spPr>
          <a:xfrm>
            <a:off x="3945890" y="2426334"/>
            <a:ext cx="4579620" cy="551815"/>
          </a:xfrm>
          <a:prstGeom prst="rect">
            <a:avLst/>
          </a:prstGeom>
        </p:spPr>
        <p:txBody>
          <a:bodyPr vert="horz" wrap="square" lIns="0" tIns="0" rIns="0" bIns="0"/>
          <a:lstStyle/>
          <a:p>
            <a:pPr algn="ctr" rtl="0" eaLnBrk="0">
              <a:lnSpc>
                <a:spcPct val="150000"/>
              </a:lnSpc>
              <a:tabLst/>
            </a:pPr>
            <a:r>
              <a:rPr lang="zh-CN" altLang="en-US" sz="4000" dirty="0">
                <a:solidFill>
                  <a:schemeClr val="bg1"/>
                </a:solidFill>
              </a:rPr>
              <a:t>第三节　</a:t>
            </a:r>
            <a:endParaRPr lang="en-US" altLang="zh-CN" sz="4000" dirty="0">
              <a:solidFill>
                <a:schemeClr val="bg1"/>
              </a:solidFill>
            </a:endParaRPr>
          </a:p>
          <a:p>
            <a:pPr algn="ctr" rtl="0" eaLnBrk="0">
              <a:lnSpc>
                <a:spcPct val="150000"/>
              </a:lnSpc>
              <a:tabLst/>
            </a:pPr>
            <a:r>
              <a:rPr lang="zh-CN" altLang="en-US" sz="4000" dirty="0">
                <a:solidFill>
                  <a:schemeClr val="bg1"/>
                </a:solidFill>
              </a:rPr>
              <a:t>施工作业人员安全生产的权利和义务</a:t>
            </a:r>
            <a:endParaRPr lang="SimHei" altLang="SimHei" sz="4000" dirty="0">
              <a:solidFill>
                <a:schemeClr val="bg1"/>
              </a:solidFill>
            </a:endParaRPr>
          </a:p>
        </p:txBody>
      </p:sp>
      <p:sp>
        <p:nvSpPr>
          <p:cNvPr id="9" name="rect"/>
          <p:cNvSpPr/>
          <p:nvPr/>
        </p:nvSpPr>
        <p:spPr>
          <a:xfrm>
            <a:off x="0" y="2935287"/>
            <a:ext cx="3179762" cy="214312"/>
          </a:xfrm>
          <a:prstGeom prst="rect">
            <a:avLst/>
          </a:prstGeom>
          <a:solidFill>
            <a:srgbClr val="BED15D">
              <a:alpha val="100000"/>
            </a:srgbClr>
          </a:solidFill>
          <a:ln cap="flat">
            <a:miter lim="0"/>
          </a:ln>
        </p:spPr>
        <p:txBody>
          <a:bodyPr rtlCol="0"/>
          <a:lstStyle/>
          <a:p>
            <a:pPr algn="ctr"/>
            <a:endParaRPr lang="zh-CN" altLang="en-US"/>
          </a:p>
        </p:txBody>
      </p:sp>
    </p:spTree>
    <p:extLst>
      <p:ext uri="{BB962C8B-B14F-4D97-AF65-F5344CB8AC3E}">
        <p14:creationId xmlns:p14="http://schemas.microsoft.com/office/powerpoint/2010/main" val="391951475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10"/>
          <p:cNvPicPr>
            <a:picLocks noChangeAspect="1"/>
          </p:cNvPicPr>
          <p:nvPr/>
        </p:nvPicPr>
        <p:blipFill>
          <a:blip r:embed="rId2"/>
          <a:stretch>
            <a:fillRect/>
          </a:stretch>
        </p:blipFill>
        <p:spPr>
          <a:xfrm rot="21600000">
            <a:off x="0" y="0"/>
            <a:ext cx="9144000" cy="6858000"/>
          </a:xfrm>
          <a:prstGeom prst="rect">
            <a:avLst/>
          </a:prstGeom>
        </p:spPr>
      </p:pic>
      <p:sp>
        <p:nvSpPr>
          <p:cNvPr id="12" name="textbox 12"/>
          <p:cNvSpPr/>
          <p:nvPr/>
        </p:nvSpPr>
        <p:spPr>
          <a:xfrm>
            <a:off x="4523631" y="6488836"/>
            <a:ext cx="104139" cy="171450"/>
          </a:xfrm>
          <a:prstGeom prst="rect">
            <a:avLst/>
          </a:prstGeom>
        </p:spPr>
        <p:txBody>
          <a:bodyPr vert="horz" wrap="square" lIns="0" tIns="0" rIns="0" bIns="0"/>
          <a:lstStyle/>
          <a:p>
            <a:pPr algn="l" rtl="0" eaLnBrk="0">
              <a:lnSpc>
                <a:spcPct val="81714"/>
              </a:lnSpc>
              <a:tabLst/>
            </a:pPr>
            <a:endParaRPr lang="Arial" altLang="Arial" sz="100" dirty="0"/>
          </a:p>
          <a:p>
            <a:pPr marL="12700" algn="l" rtl="0" eaLnBrk="0">
              <a:lnSpc>
                <a:spcPct val="80000"/>
              </a:lnSpc>
              <a:tabLst/>
            </a:pPr>
            <a:r>
              <a:rPr sz="1200" spc="0" dirty="0">
                <a:solidFill>
                  <a:srgbClr val="A6A6A6">
                    <a:alpha val="100000"/>
                  </a:srgbClr>
                </a:solidFill>
                <a:latin typeface="Arial"/>
                <a:ea typeface="Arial"/>
                <a:cs typeface="Arial"/>
              </a:rPr>
              <a:t>3</a:t>
            </a:r>
            <a:endParaRPr lang="Arial" altLang="Arial" sz="1200" dirty="0"/>
          </a:p>
        </p:txBody>
      </p:sp>
      <p:sp>
        <p:nvSpPr>
          <p:cNvPr id="3" name="文本框 2">
            <a:extLst>
              <a:ext uri="{FF2B5EF4-FFF2-40B4-BE49-F238E27FC236}">
                <a16:creationId xmlns:a16="http://schemas.microsoft.com/office/drawing/2014/main" id="{2ECB5F0B-E9FF-3C24-D0D7-326604857B76}"/>
              </a:ext>
            </a:extLst>
          </p:cNvPr>
          <p:cNvSpPr txBox="1"/>
          <p:nvPr/>
        </p:nvSpPr>
        <p:spPr>
          <a:xfrm>
            <a:off x="557211" y="908894"/>
            <a:ext cx="8029575" cy="5859938"/>
          </a:xfrm>
          <a:prstGeom prst="rect">
            <a:avLst/>
          </a:prstGeom>
          <a:noFill/>
        </p:spPr>
        <p:txBody>
          <a:bodyPr wrap="square">
            <a:spAutoFit/>
          </a:bodyPr>
          <a:lstStyle/>
          <a:p>
            <a:pPr>
              <a:lnSpc>
                <a:spcPct val="150000"/>
              </a:lnSpc>
            </a:pPr>
            <a:r>
              <a:rPr lang="zh-CN" altLang="en-US" dirty="0"/>
              <a:t>教学目标</a:t>
            </a:r>
          </a:p>
          <a:p>
            <a:pPr>
              <a:lnSpc>
                <a:spcPct val="150000"/>
              </a:lnSpc>
            </a:pPr>
            <a:r>
              <a:rPr lang="zh-CN" altLang="en-US" dirty="0"/>
              <a:t>熟悉建筑施工作业人员安全生产的权利和义务，了解相关人员违法行为应承担的法律责任。</a:t>
            </a:r>
          </a:p>
          <a:p>
            <a:pPr>
              <a:lnSpc>
                <a:spcPct val="150000"/>
              </a:lnSpc>
            </a:pPr>
            <a:r>
              <a:rPr lang="zh-CN" altLang="en-US" dirty="0"/>
              <a:t>引入案例</a:t>
            </a:r>
          </a:p>
          <a:p>
            <a:pPr>
              <a:lnSpc>
                <a:spcPct val="150000"/>
              </a:lnSpc>
            </a:pPr>
            <a:r>
              <a:rPr lang="en-US" altLang="zh-CN" dirty="0"/>
              <a:t>1. </a:t>
            </a:r>
            <a:r>
              <a:rPr lang="zh-CN" altLang="en-US" dirty="0"/>
              <a:t>某建筑施工工地，一名戴着未系下颚带的安全帽的工人从起重机吊起的空心砖框下经过时，钢筋空心砖框将空心砖挤压破碎，其中一块空心砖碎块将这名工人的安全帽打翻掉落，另一块碎块砸中其头部，经送医院抢救无效死亡。</a:t>
            </a:r>
          </a:p>
          <a:p>
            <a:pPr>
              <a:lnSpc>
                <a:spcPct val="150000"/>
              </a:lnSpc>
            </a:pPr>
            <a:r>
              <a:rPr lang="en-US" altLang="zh-CN" dirty="0"/>
              <a:t>2. </a:t>
            </a:r>
            <a:r>
              <a:rPr lang="zh-CN" altLang="en-US" dirty="0"/>
              <a:t>某建筑施工工地，一名戴着未系下颚带的安全帽的工人在 </a:t>
            </a:r>
            <a:r>
              <a:rPr lang="en-US" altLang="zh-CN" dirty="0"/>
              <a:t>1.5 </a:t>
            </a:r>
            <a:r>
              <a:rPr lang="zh-CN" altLang="en-US" dirty="0"/>
              <a:t>米左右高的脚手架上作业时，不慎坠落地面，坠落过程中安全帽离开头部，该工人后脑部直接撞击地面，经医院抢救无效死亡。</a:t>
            </a:r>
          </a:p>
          <a:p>
            <a:pPr>
              <a:lnSpc>
                <a:spcPct val="150000"/>
              </a:lnSpc>
            </a:pPr>
            <a:r>
              <a:rPr lang="en-US" altLang="zh-CN" dirty="0"/>
              <a:t>3. </a:t>
            </a:r>
            <a:r>
              <a:rPr lang="zh-CN" altLang="en-US" dirty="0"/>
              <a:t>某建筑施工工地，一名戴着未系下颚带的安全帽的工人负责在起重机下将竹笆捆扎后悬挂到吊钩上，当竹笆吊起后，突然一片竹笆掉落下来，正好砸中其安全帽帽舌，将安全帽打翻在地，这名工人本能地后退时，不慎跌倒，后脑撞击地面，经医院抢救无效死亡。</a:t>
            </a:r>
          </a:p>
        </p:txBody>
      </p:sp>
    </p:spTree>
    <p:extLst>
      <p:ext uri="{BB962C8B-B14F-4D97-AF65-F5344CB8AC3E}">
        <p14:creationId xmlns:p14="http://schemas.microsoft.com/office/powerpoint/2010/main" val="340633187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10"/>
          <p:cNvPicPr>
            <a:picLocks noChangeAspect="1"/>
          </p:cNvPicPr>
          <p:nvPr/>
        </p:nvPicPr>
        <p:blipFill>
          <a:blip r:embed="rId2"/>
          <a:stretch>
            <a:fillRect/>
          </a:stretch>
        </p:blipFill>
        <p:spPr>
          <a:xfrm rot="21600000">
            <a:off x="0" y="0"/>
            <a:ext cx="9144000" cy="6858000"/>
          </a:xfrm>
          <a:prstGeom prst="rect">
            <a:avLst/>
          </a:prstGeom>
        </p:spPr>
      </p:pic>
      <p:sp>
        <p:nvSpPr>
          <p:cNvPr id="12" name="textbox 12"/>
          <p:cNvSpPr/>
          <p:nvPr/>
        </p:nvSpPr>
        <p:spPr>
          <a:xfrm>
            <a:off x="4523631" y="6488836"/>
            <a:ext cx="104139" cy="171450"/>
          </a:xfrm>
          <a:prstGeom prst="rect">
            <a:avLst/>
          </a:prstGeom>
        </p:spPr>
        <p:txBody>
          <a:bodyPr vert="horz" wrap="square" lIns="0" tIns="0" rIns="0" bIns="0"/>
          <a:lstStyle/>
          <a:p>
            <a:pPr algn="l" rtl="0" eaLnBrk="0">
              <a:lnSpc>
                <a:spcPct val="81714"/>
              </a:lnSpc>
              <a:tabLst/>
            </a:pPr>
            <a:endParaRPr lang="Arial" altLang="Arial" sz="100" dirty="0"/>
          </a:p>
          <a:p>
            <a:pPr marL="12700" algn="l" rtl="0" eaLnBrk="0">
              <a:lnSpc>
                <a:spcPct val="80000"/>
              </a:lnSpc>
              <a:tabLst/>
            </a:pPr>
            <a:r>
              <a:rPr sz="1200" spc="0" dirty="0">
                <a:solidFill>
                  <a:srgbClr val="A6A6A6">
                    <a:alpha val="100000"/>
                  </a:srgbClr>
                </a:solidFill>
                <a:latin typeface="Arial"/>
                <a:ea typeface="Arial"/>
                <a:cs typeface="Arial"/>
              </a:rPr>
              <a:t>3</a:t>
            </a:r>
            <a:endParaRPr lang="Arial" altLang="Arial" sz="1200" dirty="0"/>
          </a:p>
        </p:txBody>
      </p:sp>
      <p:sp>
        <p:nvSpPr>
          <p:cNvPr id="3" name="文本框 2">
            <a:extLst>
              <a:ext uri="{FF2B5EF4-FFF2-40B4-BE49-F238E27FC236}">
                <a16:creationId xmlns:a16="http://schemas.microsoft.com/office/drawing/2014/main" id="{2ECB5F0B-E9FF-3C24-D0D7-326604857B76}"/>
              </a:ext>
            </a:extLst>
          </p:cNvPr>
          <p:cNvSpPr txBox="1"/>
          <p:nvPr/>
        </p:nvSpPr>
        <p:spPr>
          <a:xfrm>
            <a:off x="557211" y="1166069"/>
            <a:ext cx="8029575" cy="1289456"/>
          </a:xfrm>
          <a:prstGeom prst="rect">
            <a:avLst/>
          </a:prstGeom>
          <a:noFill/>
        </p:spPr>
        <p:txBody>
          <a:bodyPr wrap="square">
            <a:spAutoFit/>
          </a:bodyPr>
          <a:lstStyle/>
          <a:p>
            <a:pPr>
              <a:lnSpc>
                <a:spcPct val="150000"/>
              </a:lnSpc>
            </a:pPr>
            <a:r>
              <a:rPr lang="zh-CN" altLang="en-US" dirty="0"/>
              <a:t>一、施工作业人员依法享有的安全生产保障权利</a:t>
            </a:r>
          </a:p>
          <a:p>
            <a:pPr>
              <a:lnSpc>
                <a:spcPct val="150000"/>
              </a:lnSpc>
            </a:pPr>
            <a:r>
              <a:rPr lang="zh-CN" altLang="en-US" dirty="0"/>
              <a:t>按照</a:t>
            </a:r>
            <a:r>
              <a:rPr lang="en-US" altLang="zh-CN" dirty="0"/>
              <a:t>《</a:t>
            </a:r>
            <a:r>
              <a:rPr lang="zh-CN" altLang="en-US" dirty="0"/>
              <a:t>建筑法</a:t>
            </a:r>
            <a:r>
              <a:rPr lang="en-US" altLang="zh-CN" dirty="0"/>
              <a:t>》《</a:t>
            </a:r>
            <a:r>
              <a:rPr lang="zh-CN" altLang="en-US" dirty="0"/>
              <a:t>安全生产法</a:t>
            </a:r>
            <a:r>
              <a:rPr lang="en-US" altLang="zh-CN" dirty="0"/>
              <a:t>》《</a:t>
            </a:r>
            <a:r>
              <a:rPr lang="zh-CN" altLang="en-US" dirty="0"/>
              <a:t>建设工程安全生产管理条例</a:t>
            </a:r>
            <a:r>
              <a:rPr lang="en-US" altLang="zh-CN" dirty="0"/>
              <a:t>》</a:t>
            </a:r>
            <a:r>
              <a:rPr lang="zh-CN" altLang="en-US" dirty="0"/>
              <a:t>等法律、行政法规的规定，施工作业人员主要享有如下安全生产权利：</a:t>
            </a:r>
          </a:p>
        </p:txBody>
      </p:sp>
      <p:sp>
        <p:nvSpPr>
          <p:cNvPr id="5" name="矩形 4">
            <a:extLst>
              <a:ext uri="{FF2B5EF4-FFF2-40B4-BE49-F238E27FC236}">
                <a16:creationId xmlns:a16="http://schemas.microsoft.com/office/drawing/2014/main" id="{3AE13968-B6FC-5147-8859-366364A78619}"/>
              </a:ext>
            </a:extLst>
          </p:cNvPr>
          <p:cNvSpPr/>
          <p:nvPr/>
        </p:nvSpPr>
        <p:spPr>
          <a:xfrm>
            <a:off x="637431" y="2843019"/>
            <a:ext cx="3886200" cy="914400"/>
          </a:xfrm>
          <a:prstGeom prst="rect">
            <a:avLst/>
          </a:prstGeom>
          <a:solidFill>
            <a:schemeClr val="accent6">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1. </a:t>
            </a:r>
            <a:r>
              <a:rPr lang="zh-CN" altLang="en-US"/>
              <a:t>施工安全生产的知情权和建议权</a:t>
            </a:r>
            <a:endParaRPr lang="zh-CN" altLang="en-US" dirty="0"/>
          </a:p>
        </p:txBody>
      </p:sp>
      <p:sp>
        <p:nvSpPr>
          <p:cNvPr id="6" name="矩形 5">
            <a:extLst>
              <a:ext uri="{FF2B5EF4-FFF2-40B4-BE49-F238E27FC236}">
                <a16:creationId xmlns:a16="http://schemas.microsoft.com/office/drawing/2014/main" id="{769930A7-FBE8-0A56-8B14-728F8FDF3B6D}"/>
              </a:ext>
            </a:extLst>
          </p:cNvPr>
          <p:cNvSpPr/>
          <p:nvPr/>
        </p:nvSpPr>
        <p:spPr>
          <a:xfrm>
            <a:off x="4790331" y="2843019"/>
            <a:ext cx="3886200" cy="914400"/>
          </a:xfrm>
          <a:prstGeom prst="rect">
            <a:avLst/>
          </a:prstGeom>
          <a:solidFill>
            <a:schemeClr val="accent6">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2. </a:t>
            </a:r>
            <a:r>
              <a:rPr lang="zh-CN" altLang="en-US"/>
              <a:t>施工安全防护用品的获得权</a:t>
            </a:r>
            <a:endParaRPr lang="zh-CN" altLang="en-US" dirty="0"/>
          </a:p>
        </p:txBody>
      </p:sp>
      <p:sp>
        <p:nvSpPr>
          <p:cNvPr id="7" name="矩形 6">
            <a:extLst>
              <a:ext uri="{FF2B5EF4-FFF2-40B4-BE49-F238E27FC236}">
                <a16:creationId xmlns:a16="http://schemas.microsoft.com/office/drawing/2014/main" id="{38852E50-4AE7-357F-79AD-872AD0B01322}"/>
              </a:ext>
            </a:extLst>
          </p:cNvPr>
          <p:cNvSpPr/>
          <p:nvPr/>
        </p:nvSpPr>
        <p:spPr>
          <a:xfrm>
            <a:off x="637431" y="4014980"/>
            <a:ext cx="3886200" cy="914400"/>
          </a:xfrm>
          <a:prstGeom prst="rect">
            <a:avLst/>
          </a:prstGeom>
          <a:solidFill>
            <a:schemeClr val="accent6">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3. </a:t>
            </a:r>
            <a:r>
              <a:rPr lang="zh-CN" altLang="en-US"/>
              <a:t>批评、检举、控告权及拒绝违章指挥权</a:t>
            </a:r>
            <a:endParaRPr lang="zh-CN" altLang="en-US" dirty="0"/>
          </a:p>
        </p:txBody>
      </p:sp>
      <p:sp>
        <p:nvSpPr>
          <p:cNvPr id="8" name="矩形 7">
            <a:extLst>
              <a:ext uri="{FF2B5EF4-FFF2-40B4-BE49-F238E27FC236}">
                <a16:creationId xmlns:a16="http://schemas.microsoft.com/office/drawing/2014/main" id="{F384D159-7923-40EB-E0B8-D564703FAA20}"/>
              </a:ext>
            </a:extLst>
          </p:cNvPr>
          <p:cNvSpPr/>
          <p:nvPr/>
        </p:nvSpPr>
        <p:spPr>
          <a:xfrm>
            <a:off x="4790331" y="4014980"/>
            <a:ext cx="3886200" cy="914400"/>
          </a:xfrm>
          <a:prstGeom prst="rect">
            <a:avLst/>
          </a:prstGeom>
          <a:solidFill>
            <a:schemeClr val="accent6">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4. </a:t>
            </a:r>
            <a:r>
              <a:rPr lang="zh-CN" altLang="en-US"/>
              <a:t>紧急避险权</a:t>
            </a:r>
            <a:endParaRPr lang="zh-CN" altLang="en-US" dirty="0"/>
          </a:p>
        </p:txBody>
      </p:sp>
      <p:sp>
        <p:nvSpPr>
          <p:cNvPr id="9" name="矩形 8">
            <a:extLst>
              <a:ext uri="{FF2B5EF4-FFF2-40B4-BE49-F238E27FC236}">
                <a16:creationId xmlns:a16="http://schemas.microsoft.com/office/drawing/2014/main" id="{995DDA05-BAF1-1A3F-B0B5-4E6B9A6A83E8}"/>
              </a:ext>
            </a:extLst>
          </p:cNvPr>
          <p:cNvSpPr/>
          <p:nvPr/>
        </p:nvSpPr>
        <p:spPr>
          <a:xfrm>
            <a:off x="637431" y="5186941"/>
            <a:ext cx="3886200" cy="914400"/>
          </a:xfrm>
          <a:prstGeom prst="rect">
            <a:avLst/>
          </a:prstGeom>
          <a:solidFill>
            <a:schemeClr val="accent6">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5. </a:t>
            </a:r>
            <a:r>
              <a:rPr lang="zh-CN" altLang="en-US"/>
              <a:t>获得工伤保险和意外伤害保险赔偿的权利</a:t>
            </a:r>
            <a:endParaRPr lang="zh-CN" altLang="en-US" dirty="0"/>
          </a:p>
        </p:txBody>
      </p:sp>
      <p:sp>
        <p:nvSpPr>
          <p:cNvPr id="11" name="矩形 10">
            <a:extLst>
              <a:ext uri="{FF2B5EF4-FFF2-40B4-BE49-F238E27FC236}">
                <a16:creationId xmlns:a16="http://schemas.microsoft.com/office/drawing/2014/main" id="{A16D7478-9956-42A2-8405-FD6AB601CCFA}"/>
              </a:ext>
            </a:extLst>
          </p:cNvPr>
          <p:cNvSpPr/>
          <p:nvPr/>
        </p:nvSpPr>
        <p:spPr>
          <a:xfrm>
            <a:off x="4790331" y="5186941"/>
            <a:ext cx="3886200" cy="914400"/>
          </a:xfrm>
          <a:prstGeom prst="rect">
            <a:avLst/>
          </a:prstGeom>
          <a:solidFill>
            <a:schemeClr val="accent6">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6. </a:t>
            </a:r>
            <a:r>
              <a:rPr lang="zh-CN" altLang="en-US"/>
              <a:t>请求民事赔偿权</a:t>
            </a:r>
            <a:endParaRPr lang="zh-CN" altLang="en-US" dirty="0"/>
          </a:p>
        </p:txBody>
      </p:sp>
    </p:spTree>
    <p:extLst>
      <p:ext uri="{BB962C8B-B14F-4D97-AF65-F5344CB8AC3E}">
        <p14:creationId xmlns:p14="http://schemas.microsoft.com/office/powerpoint/2010/main" val="416439690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10"/>
          <p:cNvPicPr>
            <a:picLocks noChangeAspect="1"/>
          </p:cNvPicPr>
          <p:nvPr/>
        </p:nvPicPr>
        <p:blipFill>
          <a:blip r:embed="rId2"/>
          <a:stretch>
            <a:fillRect/>
          </a:stretch>
        </p:blipFill>
        <p:spPr>
          <a:xfrm rot="21600000">
            <a:off x="0" y="0"/>
            <a:ext cx="9144000" cy="6858000"/>
          </a:xfrm>
          <a:prstGeom prst="rect">
            <a:avLst/>
          </a:prstGeom>
        </p:spPr>
      </p:pic>
      <p:sp>
        <p:nvSpPr>
          <p:cNvPr id="12" name="textbox 12"/>
          <p:cNvSpPr/>
          <p:nvPr/>
        </p:nvSpPr>
        <p:spPr>
          <a:xfrm>
            <a:off x="4523631" y="6488836"/>
            <a:ext cx="104139" cy="171450"/>
          </a:xfrm>
          <a:prstGeom prst="rect">
            <a:avLst/>
          </a:prstGeom>
        </p:spPr>
        <p:txBody>
          <a:bodyPr vert="horz" wrap="square" lIns="0" tIns="0" rIns="0" bIns="0"/>
          <a:lstStyle/>
          <a:p>
            <a:pPr algn="l" rtl="0" eaLnBrk="0">
              <a:lnSpc>
                <a:spcPct val="81714"/>
              </a:lnSpc>
              <a:tabLst/>
            </a:pPr>
            <a:endParaRPr lang="Arial" altLang="Arial" sz="100" dirty="0"/>
          </a:p>
          <a:p>
            <a:pPr marL="12700" algn="l" rtl="0" eaLnBrk="0">
              <a:lnSpc>
                <a:spcPct val="80000"/>
              </a:lnSpc>
              <a:tabLst/>
            </a:pPr>
            <a:r>
              <a:rPr sz="1200" spc="0" dirty="0">
                <a:solidFill>
                  <a:srgbClr val="A6A6A6">
                    <a:alpha val="100000"/>
                  </a:srgbClr>
                </a:solidFill>
                <a:latin typeface="Arial"/>
                <a:ea typeface="Arial"/>
                <a:cs typeface="Arial"/>
              </a:rPr>
              <a:t>3</a:t>
            </a:r>
            <a:endParaRPr lang="Arial" altLang="Arial" sz="1200" dirty="0"/>
          </a:p>
        </p:txBody>
      </p:sp>
      <p:sp>
        <p:nvSpPr>
          <p:cNvPr id="3" name="文本框 2">
            <a:extLst>
              <a:ext uri="{FF2B5EF4-FFF2-40B4-BE49-F238E27FC236}">
                <a16:creationId xmlns:a16="http://schemas.microsoft.com/office/drawing/2014/main" id="{2ECB5F0B-E9FF-3C24-D0D7-326604857B76}"/>
              </a:ext>
            </a:extLst>
          </p:cNvPr>
          <p:cNvSpPr txBox="1"/>
          <p:nvPr/>
        </p:nvSpPr>
        <p:spPr>
          <a:xfrm>
            <a:off x="557211" y="1166069"/>
            <a:ext cx="8029575" cy="2535951"/>
          </a:xfrm>
          <a:prstGeom prst="rect">
            <a:avLst/>
          </a:prstGeom>
          <a:noFill/>
        </p:spPr>
        <p:txBody>
          <a:bodyPr wrap="square">
            <a:spAutoFit/>
          </a:bodyPr>
          <a:lstStyle/>
          <a:p>
            <a:pPr>
              <a:lnSpc>
                <a:spcPct val="150000"/>
              </a:lnSpc>
            </a:pPr>
            <a:r>
              <a:rPr lang="zh-CN" altLang="en-US" dirty="0"/>
              <a:t>二、无效合同</a:t>
            </a:r>
          </a:p>
          <a:p>
            <a:pPr>
              <a:lnSpc>
                <a:spcPct val="150000"/>
              </a:lnSpc>
            </a:pPr>
            <a:r>
              <a:rPr lang="zh-CN" altLang="en-US" dirty="0"/>
              <a:t>无效合同是指合同内容或者形式违反了法律、行政法规的强制性规定和社会公共利益，因而不能产生法律约束力，不受法律保护的合同。无效合同虽已成立但自始不具有法律约束力，即当事人不受合同条款的约束，也不能请求法院保护合同的履行。同时，不管合同有没有实际履行，也不管当事人是否知道无效，合同自成立时就没有法律效力。</a:t>
            </a:r>
          </a:p>
        </p:txBody>
      </p:sp>
      <p:sp>
        <p:nvSpPr>
          <p:cNvPr id="2" name="矩形: 圆角 1">
            <a:extLst>
              <a:ext uri="{FF2B5EF4-FFF2-40B4-BE49-F238E27FC236}">
                <a16:creationId xmlns:a16="http://schemas.microsoft.com/office/drawing/2014/main" id="{BD738369-9AEB-F85C-47E8-99AFB8AFB94A}"/>
              </a:ext>
            </a:extLst>
          </p:cNvPr>
          <p:cNvSpPr/>
          <p:nvPr/>
        </p:nvSpPr>
        <p:spPr>
          <a:xfrm>
            <a:off x="1285874" y="3915590"/>
            <a:ext cx="2614613" cy="101917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1. </a:t>
            </a:r>
            <a:r>
              <a:rPr lang="zh-CN" altLang="en-US"/>
              <a:t>无效合同的情形</a:t>
            </a:r>
            <a:endParaRPr lang="zh-CN" altLang="en-US" dirty="0"/>
          </a:p>
        </p:txBody>
      </p:sp>
      <p:sp>
        <p:nvSpPr>
          <p:cNvPr id="4" name="矩形: 圆角 3">
            <a:extLst>
              <a:ext uri="{FF2B5EF4-FFF2-40B4-BE49-F238E27FC236}">
                <a16:creationId xmlns:a16="http://schemas.microsoft.com/office/drawing/2014/main" id="{E4EB8382-45D9-73D4-938A-58E4895DD060}"/>
              </a:ext>
            </a:extLst>
          </p:cNvPr>
          <p:cNvSpPr/>
          <p:nvPr/>
        </p:nvSpPr>
        <p:spPr>
          <a:xfrm>
            <a:off x="5110161" y="3915590"/>
            <a:ext cx="2614613" cy="101917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2. </a:t>
            </a:r>
            <a:r>
              <a:rPr lang="zh-CN" altLang="en-US"/>
              <a:t>无效的免责条款</a:t>
            </a:r>
            <a:endParaRPr lang="zh-CN" altLang="en-US" dirty="0"/>
          </a:p>
        </p:txBody>
      </p:sp>
      <p:sp>
        <p:nvSpPr>
          <p:cNvPr id="5" name="矩形: 圆角 4">
            <a:extLst>
              <a:ext uri="{FF2B5EF4-FFF2-40B4-BE49-F238E27FC236}">
                <a16:creationId xmlns:a16="http://schemas.microsoft.com/office/drawing/2014/main" id="{4965FADA-E3A6-7C29-8404-DABE96C774DE}"/>
              </a:ext>
            </a:extLst>
          </p:cNvPr>
          <p:cNvSpPr/>
          <p:nvPr/>
        </p:nvSpPr>
        <p:spPr>
          <a:xfrm>
            <a:off x="1285874" y="5230381"/>
            <a:ext cx="2614613" cy="101917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3. </a:t>
            </a:r>
            <a:r>
              <a:rPr lang="zh-CN" altLang="en-US"/>
              <a:t>建设工程无效施工合同的主要情形</a:t>
            </a:r>
            <a:endParaRPr lang="zh-CN" altLang="en-US" dirty="0"/>
          </a:p>
        </p:txBody>
      </p:sp>
      <p:sp>
        <p:nvSpPr>
          <p:cNvPr id="6" name="矩形: 圆角 5">
            <a:extLst>
              <a:ext uri="{FF2B5EF4-FFF2-40B4-BE49-F238E27FC236}">
                <a16:creationId xmlns:a16="http://schemas.microsoft.com/office/drawing/2014/main" id="{DBB72AA9-3591-F2D5-588B-42DD0F483849}"/>
              </a:ext>
            </a:extLst>
          </p:cNvPr>
          <p:cNvSpPr/>
          <p:nvPr/>
        </p:nvSpPr>
        <p:spPr>
          <a:xfrm>
            <a:off x="5110161" y="5230381"/>
            <a:ext cx="2614613" cy="101917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4. </a:t>
            </a:r>
            <a:r>
              <a:rPr lang="zh-CN" altLang="en-US"/>
              <a:t>无效合同的法律后果</a:t>
            </a:r>
            <a:endParaRPr lang="zh-CN" altLang="en-US" dirty="0"/>
          </a:p>
        </p:txBody>
      </p:sp>
    </p:spTree>
    <p:extLst>
      <p:ext uri="{BB962C8B-B14F-4D97-AF65-F5344CB8AC3E}">
        <p14:creationId xmlns:p14="http://schemas.microsoft.com/office/powerpoint/2010/main" val="247747457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10"/>
          <p:cNvPicPr>
            <a:picLocks noChangeAspect="1"/>
          </p:cNvPicPr>
          <p:nvPr/>
        </p:nvPicPr>
        <p:blipFill>
          <a:blip r:embed="rId2"/>
          <a:stretch>
            <a:fillRect/>
          </a:stretch>
        </p:blipFill>
        <p:spPr>
          <a:xfrm rot="21600000">
            <a:off x="0" y="0"/>
            <a:ext cx="9144000" cy="6858000"/>
          </a:xfrm>
          <a:prstGeom prst="rect">
            <a:avLst/>
          </a:prstGeom>
        </p:spPr>
      </p:pic>
      <p:sp>
        <p:nvSpPr>
          <p:cNvPr id="12" name="textbox 12"/>
          <p:cNvSpPr/>
          <p:nvPr/>
        </p:nvSpPr>
        <p:spPr>
          <a:xfrm>
            <a:off x="4523631" y="6488836"/>
            <a:ext cx="104139" cy="171450"/>
          </a:xfrm>
          <a:prstGeom prst="rect">
            <a:avLst/>
          </a:prstGeom>
        </p:spPr>
        <p:txBody>
          <a:bodyPr vert="horz" wrap="square" lIns="0" tIns="0" rIns="0" bIns="0"/>
          <a:lstStyle/>
          <a:p>
            <a:pPr algn="l" rtl="0" eaLnBrk="0">
              <a:lnSpc>
                <a:spcPct val="81714"/>
              </a:lnSpc>
              <a:tabLst/>
            </a:pPr>
            <a:endParaRPr lang="Arial" altLang="Arial" sz="100" dirty="0"/>
          </a:p>
          <a:p>
            <a:pPr marL="12700" algn="l" rtl="0" eaLnBrk="0">
              <a:lnSpc>
                <a:spcPct val="80000"/>
              </a:lnSpc>
              <a:tabLst/>
            </a:pPr>
            <a:r>
              <a:rPr sz="1200" spc="0" dirty="0">
                <a:solidFill>
                  <a:srgbClr val="A6A6A6">
                    <a:alpha val="100000"/>
                  </a:srgbClr>
                </a:solidFill>
                <a:latin typeface="Arial"/>
                <a:ea typeface="Arial"/>
                <a:cs typeface="Arial"/>
              </a:rPr>
              <a:t>3</a:t>
            </a:r>
            <a:endParaRPr lang="Arial" altLang="Arial" sz="1200" dirty="0"/>
          </a:p>
        </p:txBody>
      </p:sp>
      <p:sp>
        <p:nvSpPr>
          <p:cNvPr id="3" name="文本框 2">
            <a:extLst>
              <a:ext uri="{FF2B5EF4-FFF2-40B4-BE49-F238E27FC236}">
                <a16:creationId xmlns:a16="http://schemas.microsoft.com/office/drawing/2014/main" id="{2ECB5F0B-E9FF-3C24-D0D7-326604857B76}"/>
              </a:ext>
            </a:extLst>
          </p:cNvPr>
          <p:cNvSpPr txBox="1"/>
          <p:nvPr/>
        </p:nvSpPr>
        <p:spPr>
          <a:xfrm>
            <a:off x="557211" y="1470869"/>
            <a:ext cx="8029575" cy="1704954"/>
          </a:xfrm>
          <a:prstGeom prst="rect">
            <a:avLst/>
          </a:prstGeom>
          <a:noFill/>
        </p:spPr>
        <p:txBody>
          <a:bodyPr wrap="square">
            <a:spAutoFit/>
          </a:bodyPr>
          <a:lstStyle/>
          <a:p>
            <a:pPr>
              <a:lnSpc>
                <a:spcPct val="150000"/>
              </a:lnSpc>
            </a:pPr>
            <a:r>
              <a:rPr lang="zh-CN" altLang="en-US" dirty="0"/>
              <a:t>三、可变更、可撤销的合同</a:t>
            </a:r>
          </a:p>
          <a:p>
            <a:pPr>
              <a:lnSpc>
                <a:spcPct val="150000"/>
              </a:lnSpc>
            </a:pPr>
            <a:r>
              <a:rPr lang="zh-CN" altLang="en-US" dirty="0"/>
              <a:t>合同的可变更、撤销，是指因意思表示不真实，法律允许撤销权人通过行使撤销权，使已经生效的合同效力归于消灭或使合同内容变更。</a:t>
            </a:r>
          </a:p>
          <a:p>
            <a:pPr>
              <a:lnSpc>
                <a:spcPct val="150000"/>
              </a:lnSpc>
            </a:pPr>
            <a:r>
              <a:rPr lang="zh-CN" altLang="en-US" dirty="0"/>
              <a:t>根据</a:t>
            </a:r>
            <a:r>
              <a:rPr lang="en-US" altLang="zh-CN" dirty="0"/>
              <a:t>《</a:t>
            </a:r>
            <a:r>
              <a:rPr lang="zh-CN" altLang="en-US" dirty="0"/>
              <a:t>民法典</a:t>
            </a:r>
            <a:r>
              <a:rPr lang="en-US" altLang="zh-CN" dirty="0"/>
              <a:t>》</a:t>
            </a:r>
            <a:r>
              <a:rPr lang="zh-CN" altLang="en-US" dirty="0"/>
              <a:t>的规定，可变更或可撤销的合同的情形：</a:t>
            </a:r>
          </a:p>
        </p:txBody>
      </p:sp>
      <p:sp>
        <p:nvSpPr>
          <p:cNvPr id="2" name="矩形 1">
            <a:extLst>
              <a:ext uri="{FF2B5EF4-FFF2-40B4-BE49-F238E27FC236}">
                <a16:creationId xmlns:a16="http://schemas.microsoft.com/office/drawing/2014/main" id="{C143980B-9FC8-3F50-4EF3-B2E1A95A6A87}"/>
              </a:ext>
            </a:extLst>
          </p:cNvPr>
          <p:cNvSpPr/>
          <p:nvPr/>
        </p:nvSpPr>
        <p:spPr>
          <a:xfrm>
            <a:off x="895350" y="3609975"/>
            <a:ext cx="7239000" cy="590550"/>
          </a:xfrm>
          <a:prstGeom prst="rect">
            <a:avLst/>
          </a:prstGeom>
          <a:solidFill>
            <a:schemeClr val="accent6">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t>（</a:t>
            </a:r>
            <a:r>
              <a:rPr lang="en-US" altLang="zh-CN"/>
              <a:t>1</a:t>
            </a:r>
            <a:r>
              <a:rPr lang="zh-CN" altLang="en-US"/>
              <a:t>）重大误解订立的合同。</a:t>
            </a:r>
            <a:endParaRPr lang="zh-CN" altLang="en-US" dirty="0"/>
          </a:p>
        </p:txBody>
      </p:sp>
      <p:sp>
        <p:nvSpPr>
          <p:cNvPr id="4" name="矩形 3">
            <a:extLst>
              <a:ext uri="{FF2B5EF4-FFF2-40B4-BE49-F238E27FC236}">
                <a16:creationId xmlns:a16="http://schemas.microsoft.com/office/drawing/2014/main" id="{EA053B65-59E6-6E33-DA35-300F3378C7A2}"/>
              </a:ext>
            </a:extLst>
          </p:cNvPr>
          <p:cNvSpPr/>
          <p:nvPr/>
        </p:nvSpPr>
        <p:spPr>
          <a:xfrm>
            <a:off x="895350" y="4458855"/>
            <a:ext cx="7239000" cy="590550"/>
          </a:xfrm>
          <a:prstGeom prst="rect">
            <a:avLst/>
          </a:prstGeom>
          <a:solidFill>
            <a:schemeClr val="accent6">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t>（</a:t>
            </a:r>
            <a:r>
              <a:rPr lang="en-US" altLang="zh-CN"/>
              <a:t>2</a:t>
            </a:r>
            <a:r>
              <a:rPr lang="zh-CN" altLang="en-US"/>
              <a:t>）在订立合同时显失公平的合同。</a:t>
            </a:r>
            <a:endParaRPr lang="zh-CN" altLang="en-US" dirty="0"/>
          </a:p>
        </p:txBody>
      </p:sp>
      <p:sp>
        <p:nvSpPr>
          <p:cNvPr id="5" name="矩形 4">
            <a:extLst>
              <a:ext uri="{FF2B5EF4-FFF2-40B4-BE49-F238E27FC236}">
                <a16:creationId xmlns:a16="http://schemas.microsoft.com/office/drawing/2014/main" id="{16BD8AE5-AA7E-7C7B-8659-ABF1535BF645}"/>
              </a:ext>
            </a:extLst>
          </p:cNvPr>
          <p:cNvSpPr/>
          <p:nvPr/>
        </p:nvSpPr>
        <p:spPr>
          <a:xfrm>
            <a:off x="895350" y="5304972"/>
            <a:ext cx="7239000" cy="590550"/>
          </a:xfrm>
          <a:prstGeom prst="rect">
            <a:avLst/>
          </a:prstGeom>
          <a:solidFill>
            <a:schemeClr val="accent6">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t>（</a:t>
            </a:r>
            <a:r>
              <a:rPr lang="en-US" altLang="zh-CN"/>
              <a:t>3</a:t>
            </a:r>
            <a:r>
              <a:rPr lang="zh-CN" altLang="en-US"/>
              <a:t>）以欺诈、胁迫的手段或者乘人之危订立的合同。</a:t>
            </a:r>
          </a:p>
        </p:txBody>
      </p:sp>
    </p:spTree>
    <p:extLst>
      <p:ext uri="{BB962C8B-B14F-4D97-AF65-F5344CB8AC3E}">
        <p14:creationId xmlns:p14="http://schemas.microsoft.com/office/powerpoint/2010/main" val="383410520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10"/>
          <p:cNvPicPr>
            <a:picLocks noChangeAspect="1"/>
          </p:cNvPicPr>
          <p:nvPr/>
        </p:nvPicPr>
        <p:blipFill>
          <a:blip r:embed="rId2"/>
          <a:stretch>
            <a:fillRect/>
          </a:stretch>
        </p:blipFill>
        <p:spPr>
          <a:xfrm rot="21600000">
            <a:off x="0" y="0"/>
            <a:ext cx="9144000" cy="6858000"/>
          </a:xfrm>
          <a:prstGeom prst="rect">
            <a:avLst/>
          </a:prstGeom>
        </p:spPr>
      </p:pic>
      <p:sp>
        <p:nvSpPr>
          <p:cNvPr id="12" name="textbox 12"/>
          <p:cNvSpPr/>
          <p:nvPr/>
        </p:nvSpPr>
        <p:spPr>
          <a:xfrm>
            <a:off x="4523631" y="6488836"/>
            <a:ext cx="104139" cy="171450"/>
          </a:xfrm>
          <a:prstGeom prst="rect">
            <a:avLst/>
          </a:prstGeom>
        </p:spPr>
        <p:txBody>
          <a:bodyPr vert="horz" wrap="square" lIns="0" tIns="0" rIns="0" bIns="0"/>
          <a:lstStyle/>
          <a:p>
            <a:pPr algn="l" rtl="0" eaLnBrk="0">
              <a:lnSpc>
                <a:spcPct val="81714"/>
              </a:lnSpc>
              <a:tabLst/>
            </a:pPr>
            <a:endParaRPr lang="Arial" altLang="Arial" sz="100" dirty="0"/>
          </a:p>
          <a:p>
            <a:pPr marL="12700" algn="l" rtl="0" eaLnBrk="0">
              <a:lnSpc>
                <a:spcPct val="80000"/>
              </a:lnSpc>
              <a:tabLst/>
            </a:pPr>
            <a:r>
              <a:rPr sz="1200" spc="0" dirty="0">
                <a:solidFill>
                  <a:srgbClr val="A6A6A6">
                    <a:alpha val="100000"/>
                  </a:srgbClr>
                </a:solidFill>
                <a:latin typeface="Arial"/>
                <a:ea typeface="Arial"/>
                <a:cs typeface="Arial"/>
              </a:rPr>
              <a:t>3</a:t>
            </a:r>
            <a:endParaRPr lang="Arial" altLang="Arial" sz="1200" dirty="0"/>
          </a:p>
        </p:txBody>
      </p:sp>
      <p:sp>
        <p:nvSpPr>
          <p:cNvPr id="3" name="文本框 2">
            <a:extLst>
              <a:ext uri="{FF2B5EF4-FFF2-40B4-BE49-F238E27FC236}">
                <a16:creationId xmlns:a16="http://schemas.microsoft.com/office/drawing/2014/main" id="{2ECB5F0B-E9FF-3C24-D0D7-326604857B76}"/>
              </a:ext>
            </a:extLst>
          </p:cNvPr>
          <p:cNvSpPr txBox="1"/>
          <p:nvPr/>
        </p:nvSpPr>
        <p:spPr>
          <a:xfrm>
            <a:off x="557211" y="1381814"/>
            <a:ext cx="8029575" cy="1289456"/>
          </a:xfrm>
          <a:prstGeom prst="rect">
            <a:avLst/>
          </a:prstGeom>
          <a:noFill/>
        </p:spPr>
        <p:txBody>
          <a:bodyPr wrap="square">
            <a:spAutoFit/>
          </a:bodyPr>
          <a:lstStyle/>
          <a:p>
            <a:pPr>
              <a:lnSpc>
                <a:spcPct val="150000"/>
              </a:lnSpc>
            </a:pPr>
            <a:r>
              <a:rPr lang="zh-CN" altLang="en-US" dirty="0"/>
              <a:t>二、施工作业人员应当履行的安全生产义务</a:t>
            </a:r>
          </a:p>
          <a:p>
            <a:pPr>
              <a:lnSpc>
                <a:spcPct val="150000"/>
              </a:lnSpc>
            </a:pPr>
            <a:r>
              <a:rPr lang="zh-CN" altLang="en-US" dirty="0"/>
              <a:t>按照</a:t>
            </a:r>
            <a:r>
              <a:rPr lang="en-US" altLang="zh-CN" dirty="0"/>
              <a:t>《</a:t>
            </a:r>
            <a:r>
              <a:rPr lang="zh-CN" altLang="en-US" dirty="0"/>
              <a:t>建筑法</a:t>
            </a:r>
            <a:r>
              <a:rPr lang="en-US" altLang="zh-CN" dirty="0"/>
              <a:t>》《</a:t>
            </a:r>
            <a:r>
              <a:rPr lang="zh-CN" altLang="en-US" dirty="0"/>
              <a:t>安全生产法</a:t>
            </a:r>
            <a:r>
              <a:rPr lang="en-US" altLang="zh-CN" dirty="0"/>
              <a:t>》《</a:t>
            </a:r>
            <a:r>
              <a:rPr lang="zh-CN" altLang="en-US" dirty="0"/>
              <a:t>建设工程安全生产管理条例</a:t>
            </a:r>
            <a:r>
              <a:rPr lang="en-US" altLang="zh-CN" dirty="0"/>
              <a:t>》</a:t>
            </a:r>
            <a:r>
              <a:rPr lang="zh-CN" altLang="en-US" dirty="0"/>
              <a:t>等法律、行政法规的规定，施工作业人员主要应当履行如下安全生产义务：</a:t>
            </a:r>
          </a:p>
        </p:txBody>
      </p:sp>
      <p:sp>
        <p:nvSpPr>
          <p:cNvPr id="2" name="矩形: 圆角 1">
            <a:extLst>
              <a:ext uri="{FF2B5EF4-FFF2-40B4-BE49-F238E27FC236}">
                <a16:creationId xmlns:a16="http://schemas.microsoft.com/office/drawing/2014/main" id="{BD738369-9AEB-F85C-47E8-99AFB8AFB94A}"/>
              </a:ext>
            </a:extLst>
          </p:cNvPr>
          <p:cNvSpPr/>
          <p:nvPr/>
        </p:nvSpPr>
        <p:spPr>
          <a:xfrm>
            <a:off x="676274" y="3153466"/>
            <a:ext cx="5133976" cy="799409"/>
          </a:xfrm>
          <a:prstGeom prst="round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1. </a:t>
            </a:r>
            <a:r>
              <a:rPr lang="zh-CN" altLang="en-US"/>
              <a:t>守法遵章和正确使用安全防护用具等的义务</a:t>
            </a:r>
            <a:endParaRPr lang="zh-CN" altLang="en-US" dirty="0"/>
          </a:p>
        </p:txBody>
      </p:sp>
      <p:sp>
        <p:nvSpPr>
          <p:cNvPr id="5" name="矩形: 圆角 4">
            <a:extLst>
              <a:ext uri="{FF2B5EF4-FFF2-40B4-BE49-F238E27FC236}">
                <a16:creationId xmlns:a16="http://schemas.microsoft.com/office/drawing/2014/main" id="{23EB859A-5E72-A294-AEE7-32F9B44FE0D2}"/>
              </a:ext>
            </a:extLst>
          </p:cNvPr>
          <p:cNvSpPr/>
          <p:nvPr/>
        </p:nvSpPr>
        <p:spPr>
          <a:xfrm>
            <a:off x="3095624" y="4364931"/>
            <a:ext cx="5133976" cy="799409"/>
          </a:xfrm>
          <a:prstGeom prst="round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2. </a:t>
            </a:r>
            <a:r>
              <a:rPr lang="zh-CN" altLang="en-US"/>
              <a:t>接受安全生产教育培训的义务</a:t>
            </a:r>
            <a:endParaRPr lang="zh-CN" altLang="en-US" dirty="0"/>
          </a:p>
        </p:txBody>
      </p:sp>
      <p:sp>
        <p:nvSpPr>
          <p:cNvPr id="6" name="矩形: 圆角 5">
            <a:extLst>
              <a:ext uri="{FF2B5EF4-FFF2-40B4-BE49-F238E27FC236}">
                <a16:creationId xmlns:a16="http://schemas.microsoft.com/office/drawing/2014/main" id="{B2493211-CB25-919F-DD83-B3FFE68DAA32}"/>
              </a:ext>
            </a:extLst>
          </p:cNvPr>
          <p:cNvSpPr/>
          <p:nvPr/>
        </p:nvSpPr>
        <p:spPr>
          <a:xfrm>
            <a:off x="676274" y="5525883"/>
            <a:ext cx="5133976" cy="799409"/>
          </a:xfrm>
          <a:prstGeom prst="round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3. </a:t>
            </a:r>
            <a:r>
              <a:rPr lang="zh-CN" altLang="en-US"/>
              <a:t>施工安全事故隐患报告的义务</a:t>
            </a:r>
            <a:endParaRPr lang="zh-CN" altLang="en-US" dirty="0"/>
          </a:p>
        </p:txBody>
      </p:sp>
    </p:spTree>
    <p:extLst>
      <p:ext uri="{BB962C8B-B14F-4D97-AF65-F5344CB8AC3E}">
        <p14:creationId xmlns:p14="http://schemas.microsoft.com/office/powerpoint/2010/main" val="397208954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10"/>
          <p:cNvPicPr>
            <a:picLocks noChangeAspect="1"/>
          </p:cNvPicPr>
          <p:nvPr/>
        </p:nvPicPr>
        <p:blipFill>
          <a:blip r:embed="rId2"/>
          <a:stretch>
            <a:fillRect/>
          </a:stretch>
        </p:blipFill>
        <p:spPr>
          <a:xfrm rot="21600000">
            <a:off x="0" y="0"/>
            <a:ext cx="9144000" cy="6858000"/>
          </a:xfrm>
          <a:prstGeom prst="rect">
            <a:avLst/>
          </a:prstGeom>
        </p:spPr>
      </p:pic>
      <p:sp>
        <p:nvSpPr>
          <p:cNvPr id="12" name="textbox 12"/>
          <p:cNvSpPr/>
          <p:nvPr/>
        </p:nvSpPr>
        <p:spPr>
          <a:xfrm>
            <a:off x="4523631" y="6488836"/>
            <a:ext cx="104139" cy="171450"/>
          </a:xfrm>
          <a:prstGeom prst="rect">
            <a:avLst/>
          </a:prstGeom>
        </p:spPr>
        <p:txBody>
          <a:bodyPr vert="horz" wrap="square" lIns="0" tIns="0" rIns="0" bIns="0"/>
          <a:lstStyle/>
          <a:p>
            <a:pPr algn="l" rtl="0" eaLnBrk="0">
              <a:lnSpc>
                <a:spcPct val="81714"/>
              </a:lnSpc>
              <a:tabLst/>
            </a:pPr>
            <a:endParaRPr lang="Arial" altLang="Arial" sz="100" dirty="0"/>
          </a:p>
          <a:p>
            <a:pPr marL="12700" algn="l" rtl="0" eaLnBrk="0">
              <a:lnSpc>
                <a:spcPct val="80000"/>
              </a:lnSpc>
              <a:tabLst/>
            </a:pPr>
            <a:r>
              <a:rPr sz="1200" spc="0" dirty="0">
                <a:solidFill>
                  <a:srgbClr val="A6A6A6">
                    <a:alpha val="100000"/>
                  </a:srgbClr>
                </a:solidFill>
                <a:latin typeface="Arial"/>
                <a:ea typeface="Arial"/>
                <a:cs typeface="Arial"/>
              </a:rPr>
              <a:t>3</a:t>
            </a:r>
            <a:endParaRPr lang="Arial" altLang="Arial" sz="1200" dirty="0"/>
          </a:p>
        </p:txBody>
      </p:sp>
      <p:sp>
        <p:nvSpPr>
          <p:cNvPr id="3" name="文本框 2">
            <a:extLst>
              <a:ext uri="{FF2B5EF4-FFF2-40B4-BE49-F238E27FC236}">
                <a16:creationId xmlns:a16="http://schemas.microsoft.com/office/drawing/2014/main" id="{2ECB5F0B-E9FF-3C24-D0D7-326604857B76}"/>
              </a:ext>
            </a:extLst>
          </p:cNvPr>
          <p:cNvSpPr txBox="1"/>
          <p:nvPr/>
        </p:nvSpPr>
        <p:spPr>
          <a:xfrm>
            <a:off x="1004886" y="1280369"/>
            <a:ext cx="8029575" cy="458459"/>
          </a:xfrm>
          <a:prstGeom prst="rect">
            <a:avLst/>
          </a:prstGeom>
          <a:noFill/>
        </p:spPr>
        <p:txBody>
          <a:bodyPr wrap="square">
            <a:spAutoFit/>
          </a:bodyPr>
          <a:lstStyle/>
          <a:p>
            <a:pPr>
              <a:lnSpc>
                <a:spcPct val="150000"/>
              </a:lnSpc>
            </a:pPr>
            <a:r>
              <a:rPr lang="zh-CN" altLang="en-US" dirty="0"/>
              <a:t>三、违法行为应承担的法律责任</a:t>
            </a:r>
          </a:p>
        </p:txBody>
      </p:sp>
      <p:sp>
        <p:nvSpPr>
          <p:cNvPr id="2" name="矩形: 圆角 1">
            <a:extLst>
              <a:ext uri="{FF2B5EF4-FFF2-40B4-BE49-F238E27FC236}">
                <a16:creationId xmlns:a16="http://schemas.microsoft.com/office/drawing/2014/main" id="{784C8A34-35F1-241B-8537-FCF4ABF7DFF6}"/>
              </a:ext>
            </a:extLst>
          </p:cNvPr>
          <p:cNvSpPr/>
          <p:nvPr/>
        </p:nvSpPr>
        <p:spPr>
          <a:xfrm>
            <a:off x="1171574" y="1915340"/>
            <a:ext cx="6315076" cy="66593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1. </a:t>
            </a:r>
            <a:r>
              <a:rPr lang="zh-CN" altLang="en-US"/>
              <a:t>施工管理人员违法行为应承担的法律责任</a:t>
            </a:r>
            <a:endParaRPr lang="zh-CN" altLang="en-US" dirty="0"/>
          </a:p>
        </p:txBody>
      </p:sp>
      <p:sp>
        <p:nvSpPr>
          <p:cNvPr id="4" name="文本框 3">
            <a:extLst>
              <a:ext uri="{FF2B5EF4-FFF2-40B4-BE49-F238E27FC236}">
                <a16:creationId xmlns:a16="http://schemas.microsoft.com/office/drawing/2014/main" id="{D681B1CE-2FE3-AB4F-4424-2C6E08553FC9}"/>
              </a:ext>
            </a:extLst>
          </p:cNvPr>
          <p:cNvSpPr txBox="1"/>
          <p:nvPr/>
        </p:nvSpPr>
        <p:spPr>
          <a:xfrm>
            <a:off x="877300" y="2757787"/>
            <a:ext cx="7500939" cy="1289456"/>
          </a:xfrm>
          <a:prstGeom prst="rect">
            <a:avLst/>
          </a:prstGeom>
          <a:noFill/>
        </p:spPr>
        <p:txBody>
          <a:bodyPr wrap="square">
            <a:spAutoFit/>
          </a:bodyPr>
          <a:lstStyle/>
          <a:p>
            <a:pPr>
              <a:lnSpc>
                <a:spcPct val="150000"/>
              </a:lnSpc>
            </a:pPr>
            <a:r>
              <a:rPr lang="en-US" altLang="zh-CN" dirty="0"/>
              <a:t>《</a:t>
            </a:r>
            <a:r>
              <a:rPr lang="zh-CN" altLang="en-US" dirty="0"/>
              <a:t>安全生产法</a:t>
            </a:r>
            <a:r>
              <a:rPr lang="en-US" altLang="zh-CN" dirty="0"/>
              <a:t>》</a:t>
            </a:r>
            <a:r>
              <a:rPr lang="zh-CN" altLang="en-US" dirty="0"/>
              <a:t>规定，生产经营单位的主要负责人未履行本法规定的安全生产管理职责的，责令限期改正；逾期未改正的，处 </a:t>
            </a:r>
            <a:r>
              <a:rPr lang="en-US" altLang="zh-CN" dirty="0"/>
              <a:t>2 </a:t>
            </a:r>
            <a:r>
              <a:rPr lang="zh-CN" altLang="en-US" dirty="0"/>
              <a:t>万元以上 </a:t>
            </a:r>
            <a:r>
              <a:rPr lang="en-US" altLang="zh-CN" dirty="0"/>
              <a:t>5 </a:t>
            </a:r>
            <a:r>
              <a:rPr lang="zh-CN" altLang="en-US" dirty="0"/>
              <a:t>万元以下的罚款，责令生产经营单位停产停业整顿。</a:t>
            </a:r>
          </a:p>
        </p:txBody>
      </p:sp>
      <p:sp>
        <p:nvSpPr>
          <p:cNvPr id="5" name="矩形: 圆角 4">
            <a:extLst>
              <a:ext uri="{FF2B5EF4-FFF2-40B4-BE49-F238E27FC236}">
                <a16:creationId xmlns:a16="http://schemas.microsoft.com/office/drawing/2014/main" id="{CE7FF376-E30B-B06F-1874-03F4922979E6}"/>
              </a:ext>
            </a:extLst>
          </p:cNvPr>
          <p:cNvSpPr/>
          <p:nvPr/>
        </p:nvSpPr>
        <p:spPr>
          <a:xfrm>
            <a:off x="1171574" y="4223755"/>
            <a:ext cx="6315076" cy="66593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2. </a:t>
            </a:r>
            <a:r>
              <a:rPr lang="zh-CN" altLang="en-US"/>
              <a:t>施工作业人员违法行为应承担的法律责任</a:t>
            </a:r>
            <a:endParaRPr lang="zh-CN" altLang="en-US" dirty="0"/>
          </a:p>
        </p:txBody>
      </p:sp>
      <p:sp>
        <p:nvSpPr>
          <p:cNvPr id="6" name="文本框 5">
            <a:extLst>
              <a:ext uri="{FF2B5EF4-FFF2-40B4-BE49-F238E27FC236}">
                <a16:creationId xmlns:a16="http://schemas.microsoft.com/office/drawing/2014/main" id="{FAAC0E73-D910-D998-102A-D3D79687A2C1}"/>
              </a:ext>
            </a:extLst>
          </p:cNvPr>
          <p:cNvSpPr txBox="1"/>
          <p:nvPr/>
        </p:nvSpPr>
        <p:spPr>
          <a:xfrm>
            <a:off x="877300" y="5157979"/>
            <a:ext cx="7500939" cy="1289456"/>
          </a:xfrm>
          <a:prstGeom prst="rect">
            <a:avLst/>
          </a:prstGeom>
          <a:noFill/>
        </p:spPr>
        <p:txBody>
          <a:bodyPr wrap="square">
            <a:spAutoFit/>
          </a:bodyPr>
          <a:lstStyle/>
          <a:p>
            <a:pPr>
              <a:lnSpc>
                <a:spcPct val="150000"/>
              </a:lnSpc>
            </a:pPr>
            <a:r>
              <a:rPr lang="en-US" altLang="zh-CN" dirty="0"/>
              <a:t>《</a:t>
            </a:r>
            <a:r>
              <a:rPr lang="zh-CN" altLang="en-US" dirty="0"/>
              <a:t>安全生产法</a:t>
            </a:r>
            <a:r>
              <a:rPr lang="en-US" altLang="zh-CN" dirty="0"/>
              <a:t>》</a:t>
            </a:r>
            <a:r>
              <a:rPr lang="zh-CN" altLang="en-US" dirty="0"/>
              <a:t>规定，生产经营单位的从业人员不服从管理，违反安全生产规章制度或者操作规程的，由生产经营单位给予批评教育，依照有关规章制度给予处分；构成犯罪的，依照刑法有关规定追究刑事责任。</a:t>
            </a:r>
          </a:p>
        </p:txBody>
      </p:sp>
    </p:spTree>
    <p:extLst>
      <p:ext uri="{BB962C8B-B14F-4D97-AF65-F5344CB8AC3E}">
        <p14:creationId xmlns:p14="http://schemas.microsoft.com/office/powerpoint/2010/main" val="371552108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
          <p:cNvSpPr/>
          <p:nvPr/>
        </p:nvSpPr>
        <p:spPr>
          <a:xfrm>
            <a:off x="0" y="0"/>
            <a:ext cx="9144000" cy="6858000"/>
          </a:xfrm>
          <a:prstGeom prst="rect">
            <a:avLst/>
          </a:prstGeom>
          <a:solidFill>
            <a:srgbClr val="DAEEBF">
              <a:alpha val="100000"/>
            </a:srgbClr>
          </a:solidFill>
          <a:ln cap="flat">
            <a:miter lim="0"/>
          </a:ln>
        </p:spPr>
        <p:txBody>
          <a:bodyPr rtlCol="0"/>
          <a:lstStyle/>
          <a:p>
            <a:pPr algn="ctr"/>
            <a:endParaRPr lang="zh-CN" altLang="en-US"/>
          </a:p>
        </p:txBody>
      </p:sp>
      <p:pic>
        <p:nvPicPr>
          <p:cNvPr id="4" name="picture 4"/>
          <p:cNvPicPr>
            <a:picLocks noChangeAspect="1"/>
          </p:cNvPicPr>
          <p:nvPr/>
        </p:nvPicPr>
        <p:blipFill>
          <a:blip r:embed="rId2"/>
          <a:stretch>
            <a:fillRect/>
          </a:stretch>
        </p:blipFill>
        <p:spPr>
          <a:xfrm rot="21600000">
            <a:off x="4006297" y="3859105"/>
            <a:ext cx="619677" cy="76127"/>
          </a:xfrm>
          <a:prstGeom prst="rect">
            <a:avLst/>
          </a:prstGeom>
        </p:spPr>
      </p:pic>
      <p:pic>
        <p:nvPicPr>
          <p:cNvPr id="5" name="picture 5"/>
          <p:cNvPicPr>
            <a:picLocks noChangeAspect="1"/>
          </p:cNvPicPr>
          <p:nvPr/>
        </p:nvPicPr>
        <p:blipFill>
          <a:blip r:embed="rId3"/>
          <a:stretch>
            <a:fillRect/>
          </a:stretch>
        </p:blipFill>
        <p:spPr>
          <a:xfrm rot="21600000">
            <a:off x="3167062" y="3021012"/>
            <a:ext cx="839787" cy="931862"/>
          </a:xfrm>
          <a:prstGeom prst="rect">
            <a:avLst/>
          </a:prstGeom>
        </p:spPr>
      </p:pic>
      <p:pic>
        <p:nvPicPr>
          <p:cNvPr id="6" name="picture 6"/>
          <p:cNvPicPr>
            <a:picLocks noChangeAspect="1"/>
          </p:cNvPicPr>
          <p:nvPr/>
        </p:nvPicPr>
        <p:blipFill>
          <a:blip r:embed="rId4"/>
          <a:stretch>
            <a:fillRect/>
          </a:stretch>
        </p:blipFill>
        <p:spPr>
          <a:xfrm rot="21600000">
            <a:off x="3848100" y="2495551"/>
            <a:ext cx="4775200" cy="2714624"/>
          </a:xfrm>
          <a:prstGeom prst="rect">
            <a:avLst/>
          </a:prstGeom>
        </p:spPr>
      </p:pic>
      <p:sp>
        <p:nvSpPr>
          <p:cNvPr id="7" name="textbox 7"/>
          <p:cNvSpPr/>
          <p:nvPr/>
        </p:nvSpPr>
        <p:spPr>
          <a:xfrm>
            <a:off x="3945890" y="2426334"/>
            <a:ext cx="4579620" cy="551815"/>
          </a:xfrm>
          <a:prstGeom prst="rect">
            <a:avLst/>
          </a:prstGeom>
        </p:spPr>
        <p:txBody>
          <a:bodyPr vert="horz" wrap="square" lIns="0" tIns="0" rIns="0" bIns="0"/>
          <a:lstStyle/>
          <a:p>
            <a:pPr algn="ctr" rtl="0" eaLnBrk="0">
              <a:lnSpc>
                <a:spcPct val="150000"/>
              </a:lnSpc>
              <a:tabLst/>
            </a:pPr>
            <a:r>
              <a:rPr lang="zh-CN" altLang="en-US" sz="4000" dirty="0">
                <a:solidFill>
                  <a:schemeClr val="bg1"/>
                </a:solidFill>
              </a:rPr>
              <a:t>第四节　</a:t>
            </a:r>
            <a:endParaRPr lang="en-US" altLang="zh-CN" sz="4000" dirty="0">
              <a:solidFill>
                <a:schemeClr val="bg1"/>
              </a:solidFill>
            </a:endParaRPr>
          </a:p>
          <a:p>
            <a:pPr algn="ctr" rtl="0" eaLnBrk="0">
              <a:lnSpc>
                <a:spcPct val="150000"/>
              </a:lnSpc>
              <a:tabLst/>
            </a:pPr>
            <a:r>
              <a:rPr lang="zh-CN" altLang="en-US" sz="4000" dirty="0">
                <a:solidFill>
                  <a:schemeClr val="bg1"/>
                </a:solidFill>
              </a:rPr>
              <a:t>其他参建各单位的安全职责</a:t>
            </a:r>
            <a:endParaRPr lang="SimHei" altLang="SimHei" sz="4000" dirty="0">
              <a:solidFill>
                <a:schemeClr val="bg1"/>
              </a:solidFill>
            </a:endParaRPr>
          </a:p>
        </p:txBody>
      </p:sp>
      <p:sp>
        <p:nvSpPr>
          <p:cNvPr id="9" name="rect"/>
          <p:cNvSpPr/>
          <p:nvPr/>
        </p:nvSpPr>
        <p:spPr>
          <a:xfrm>
            <a:off x="0" y="2935287"/>
            <a:ext cx="3179762" cy="214312"/>
          </a:xfrm>
          <a:prstGeom prst="rect">
            <a:avLst/>
          </a:prstGeom>
          <a:solidFill>
            <a:srgbClr val="BED15D">
              <a:alpha val="100000"/>
            </a:srgbClr>
          </a:solidFill>
          <a:ln cap="flat">
            <a:miter lim="0"/>
          </a:ln>
        </p:spPr>
        <p:txBody>
          <a:bodyPr rtlCol="0"/>
          <a:lstStyle/>
          <a:p>
            <a:pPr algn="ctr"/>
            <a:endParaRPr lang="zh-CN" altLang="en-US"/>
          </a:p>
        </p:txBody>
      </p:sp>
    </p:spTree>
    <p:extLst>
      <p:ext uri="{BB962C8B-B14F-4D97-AF65-F5344CB8AC3E}">
        <p14:creationId xmlns:p14="http://schemas.microsoft.com/office/powerpoint/2010/main" val="276510871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10"/>
          <p:cNvPicPr>
            <a:picLocks noChangeAspect="1"/>
          </p:cNvPicPr>
          <p:nvPr/>
        </p:nvPicPr>
        <p:blipFill>
          <a:blip r:embed="rId2"/>
          <a:stretch>
            <a:fillRect/>
          </a:stretch>
        </p:blipFill>
        <p:spPr>
          <a:xfrm rot="21600000">
            <a:off x="0" y="0"/>
            <a:ext cx="9144000" cy="6858000"/>
          </a:xfrm>
          <a:prstGeom prst="rect">
            <a:avLst/>
          </a:prstGeom>
        </p:spPr>
      </p:pic>
      <p:sp>
        <p:nvSpPr>
          <p:cNvPr id="12" name="textbox 12"/>
          <p:cNvSpPr/>
          <p:nvPr/>
        </p:nvSpPr>
        <p:spPr>
          <a:xfrm>
            <a:off x="4523631" y="6488836"/>
            <a:ext cx="104139" cy="171450"/>
          </a:xfrm>
          <a:prstGeom prst="rect">
            <a:avLst/>
          </a:prstGeom>
        </p:spPr>
        <p:txBody>
          <a:bodyPr vert="horz" wrap="square" lIns="0" tIns="0" rIns="0" bIns="0"/>
          <a:lstStyle/>
          <a:p>
            <a:pPr algn="l" rtl="0" eaLnBrk="0">
              <a:lnSpc>
                <a:spcPct val="81714"/>
              </a:lnSpc>
              <a:tabLst/>
            </a:pPr>
            <a:endParaRPr lang="Arial" altLang="Arial" sz="100" dirty="0"/>
          </a:p>
          <a:p>
            <a:pPr marL="12700" algn="l" rtl="0" eaLnBrk="0">
              <a:lnSpc>
                <a:spcPct val="80000"/>
              </a:lnSpc>
              <a:tabLst/>
            </a:pPr>
            <a:r>
              <a:rPr sz="1200" spc="0" dirty="0">
                <a:solidFill>
                  <a:srgbClr val="A6A6A6">
                    <a:alpha val="100000"/>
                  </a:srgbClr>
                </a:solidFill>
                <a:latin typeface="Arial"/>
                <a:ea typeface="Arial"/>
                <a:cs typeface="Arial"/>
              </a:rPr>
              <a:t>3</a:t>
            </a:r>
            <a:endParaRPr lang="Arial" altLang="Arial" sz="1200" dirty="0"/>
          </a:p>
        </p:txBody>
      </p:sp>
      <p:sp>
        <p:nvSpPr>
          <p:cNvPr id="3" name="文本框 2">
            <a:extLst>
              <a:ext uri="{FF2B5EF4-FFF2-40B4-BE49-F238E27FC236}">
                <a16:creationId xmlns:a16="http://schemas.microsoft.com/office/drawing/2014/main" id="{2ECB5F0B-E9FF-3C24-D0D7-326604857B76}"/>
              </a:ext>
            </a:extLst>
          </p:cNvPr>
          <p:cNvSpPr txBox="1"/>
          <p:nvPr/>
        </p:nvSpPr>
        <p:spPr>
          <a:xfrm>
            <a:off x="557211" y="1508969"/>
            <a:ext cx="8029575" cy="4197944"/>
          </a:xfrm>
          <a:prstGeom prst="rect">
            <a:avLst/>
          </a:prstGeom>
          <a:noFill/>
        </p:spPr>
        <p:txBody>
          <a:bodyPr wrap="square">
            <a:spAutoFit/>
          </a:bodyPr>
          <a:lstStyle/>
          <a:p>
            <a:pPr>
              <a:lnSpc>
                <a:spcPct val="150000"/>
              </a:lnSpc>
            </a:pPr>
            <a:r>
              <a:rPr lang="zh-CN" altLang="en-US" dirty="0"/>
              <a:t>教学目标</a:t>
            </a:r>
          </a:p>
          <a:p>
            <a:pPr>
              <a:lnSpc>
                <a:spcPct val="150000"/>
              </a:lnSpc>
            </a:pPr>
            <a:r>
              <a:rPr lang="zh-CN" altLang="en-US" dirty="0"/>
              <a:t>了解安全生产管理方针，了解安全生产许可证申领条件，熟悉安全生产许可证的申请和有效期，以及违反安全生产证制度的法律责任。</a:t>
            </a:r>
          </a:p>
          <a:p>
            <a:pPr>
              <a:lnSpc>
                <a:spcPct val="150000"/>
              </a:lnSpc>
            </a:pPr>
            <a:r>
              <a:rPr lang="zh-CN" altLang="en-US" dirty="0"/>
              <a:t>引入案例</a:t>
            </a:r>
          </a:p>
          <a:p>
            <a:pPr>
              <a:lnSpc>
                <a:spcPct val="150000"/>
              </a:lnSpc>
            </a:pPr>
            <a:r>
              <a:rPr lang="zh-CN" altLang="en-US" dirty="0"/>
              <a:t>某市在建高层建筑，总建筑面积约 </a:t>
            </a:r>
            <a:r>
              <a:rPr lang="en-US" altLang="zh-CN" dirty="0"/>
              <a:t>4000 </a:t>
            </a:r>
            <a:r>
              <a:rPr lang="zh-CN" altLang="en-US" dirty="0"/>
              <a:t>平方米，地下 </a:t>
            </a:r>
            <a:r>
              <a:rPr lang="en-US" altLang="zh-CN" dirty="0"/>
              <a:t>2 </a:t>
            </a:r>
            <a:r>
              <a:rPr lang="zh-CN" altLang="en-US" dirty="0"/>
              <a:t>层，地上 </a:t>
            </a:r>
            <a:r>
              <a:rPr lang="en-US" altLang="zh-CN" dirty="0"/>
              <a:t>18 </a:t>
            </a:r>
            <a:r>
              <a:rPr lang="zh-CN" altLang="en-US" dirty="0"/>
              <a:t>层，建设单位与施工单位签订了施工总承包合同，并委托监理单位进行工程监理，开工前，施工单位对工程进行了三级安全教育。在基础工程施工中，由于是深基坑工程，项目经理部按照设计文件和施工技术标准编制了基坑支护及降水工程专项施工组织方案，经项目经理签字后组织施工。同时，项目经理安排负责质量检查的人员兼任安全工作。</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10"/>
          <p:cNvPicPr>
            <a:picLocks noChangeAspect="1"/>
          </p:cNvPicPr>
          <p:nvPr/>
        </p:nvPicPr>
        <p:blipFill>
          <a:blip r:embed="rId2"/>
          <a:stretch>
            <a:fillRect/>
          </a:stretch>
        </p:blipFill>
        <p:spPr>
          <a:xfrm rot="21600000">
            <a:off x="0" y="0"/>
            <a:ext cx="9144000" cy="6858000"/>
          </a:xfrm>
          <a:prstGeom prst="rect">
            <a:avLst/>
          </a:prstGeom>
        </p:spPr>
      </p:pic>
      <p:sp>
        <p:nvSpPr>
          <p:cNvPr id="12" name="textbox 12"/>
          <p:cNvSpPr/>
          <p:nvPr/>
        </p:nvSpPr>
        <p:spPr>
          <a:xfrm>
            <a:off x="4523631" y="6488836"/>
            <a:ext cx="104139" cy="171450"/>
          </a:xfrm>
          <a:prstGeom prst="rect">
            <a:avLst/>
          </a:prstGeom>
        </p:spPr>
        <p:txBody>
          <a:bodyPr vert="horz" wrap="square" lIns="0" tIns="0" rIns="0" bIns="0"/>
          <a:lstStyle/>
          <a:p>
            <a:pPr algn="l" rtl="0" eaLnBrk="0">
              <a:lnSpc>
                <a:spcPct val="81714"/>
              </a:lnSpc>
              <a:tabLst/>
            </a:pPr>
            <a:endParaRPr lang="Arial" altLang="Arial" sz="100" dirty="0"/>
          </a:p>
          <a:p>
            <a:pPr marL="12700" algn="l" rtl="0" eaLnBrk="0">
              <a:lnSpc>
                <a:spcPct val="80000"/>
              </a:lnSpc>
              <a:tabLst/>
            </a:pPr>
            <a:r>
              <a:rPr sz="1200" spc="0" dirty="0">
                <a:solidFill>
                  <a:srgbClr val="A6A6A6">
                    <a:alpha val="100000"/>
                  </a:srgbClr>
                </a:solidFill>
                <a:latin typeface="Arial"/>
                <a:ea typeface="Arial"/>
                <a:cs typeface="Arial"/>
              </a:rPr>
              <a:t>3</a:t>
            </a:r>
            <a:endParaRPr lang="Arial" altLang="Arial" sz="1200" dirty="0"/>
          </a:p>
        </p:txBody>
      </p:sp>
      <p:sp>
        <p:nvSpPr>
          <p:cNvPr id="3" name="文本框 2">
            <a:extLst>
              <a:ext uri="{FF2B5EF4-FFF2-40B4-BE49-F238E27FC236}">
                <a16:creationId xmlns:a16="http://schemas.microsoft.com/office/drawing/2014/main" id="{2ECB5F0B-E9FF-3C24-D0D7-326604857B76}"/>
              </a:ext>
            </a:extLst>
          </p:cNvPr>
          <p:cNvSpPr txBox="1"/>
          <p:nvPr/>
        </p:nvSpPr>
        <p:spPr>
          <a:xfrm>
            <a:off x="557211" y="1470869"/>
            <a:ext cx="8029575" cy="4197944"/>
          </a:xfrm>
          <a:prstGeom prst="rect">
            <a:avLst/>
          </a:prstGeom>
          <a:noFill/>
        </p:spPr>
        <p:txBody>
          <a:bodyPr wrap="square">
            <a:spAutoFit/>
          </a:bodyPr>
          <a:lstStyle/>
          <a:p>
            <a:pPr>
              <a:lnSpc>
                <a:spcPct val="150000"/>
              </a:lnSpc>
            </a:pPr>
            <a:r>
              <a:rPr lang="zh-CN" altLang="en-US" dirty="0"/>
              <a:t>教学目标</a:t>
            </a:r>
          </a:p>
          <a:p>
            <a:pPr>
              <a:lnSpc>
                <a:spcPct val="150000"/>
              </a:lnSpc>
            </a:pPr>
            <a:r>
              <a:rPr lang="zh-CN" altLang="en-US" dirty="0"/>
              <a:t>了解建设方、设计方、勘察方的安全生产责任。</a:t>
            </a:r>
            <a:endParaRPr lang="en-US" altLang="zh-CN" dirty="0"/>
          </a:p>
          <a:p>
            <a:pPr>
              <a:lnSpc>
                <a:spcPct val="150000"/>
              </a:lnSpc>
            </a:pPr>
            <a:r>
              <a:rPr lang="zh-CN" altLang="en-US" dirty="0"/>
              <a:t>引入案例</a:t>
            </a:r>
          </a:p>
          <a:p>
            <a:pPr>
              <a:lnSpc>
                <a:spcPct val="150000"/>
              </a:lnSpc>
            </a:pPr>
            <a:r>
              <a:rPr lang="zh-CN" altLang="en-US" dirty="0"/>
              <a:t>某建筑公司在城市市区承担一商厦工程施工，在施工现场周边设置了 </a:t>
            </a:r>
            <a:r>
              <a:rPr lang="en-US" altLang="zh-CN" dirty="0"/>
              <a:t>2 </a:t>
            </a:r>
            <a:r>
              <a:rPr lang="zh-CN" altLang="en-US" dirty="0"/>
              <a:t>米高的围挡，但因施工日久失管，有几处已破损成洞。某日，有 </a:t>
            </a:r>
            <a:r>
              <a:rPr lang="en-US" altLang="zh-CN" dirty="0"/>
              <a:t>2 </a:t>
            </a:r>
            <a:r>
              <a:rPr lang="zh-CN" altLang="en-US" dirty="0"/>
              <a:t>个男孩淘气从洞处钻入工地现场玩耍，不小心被堆放的钢筋等材料碰伤，引起了孩子家长与该建筑公司的赔偿纠纷。</a:t>
            </a:r>
          </a:p>
          <a:p>
            <a:pPr>
              <a:lnSpc>
                <a:spcPct val="150000"/>
              </a:lnSpc>
            </a:pPr>
            <a:r>
              <a:rPr lang="zh-CN" altLang="en-US" dirty="0"/>
              <a:t>请思考：</a:t>
            </a:r>
          </a:p>
          <a:p>
            <a:pPr>
              <a:lnSpc>
                <a:spcPct val="150000"/>
              </a:lnSpc>
            </a:pPr>
            <a:r>
              <a:rPr lang="zh-CN" altLang="en-US" dirty="0"/>
              <a:t>（</a:t>
            </a:r>
            <a:r>
              <a:rPr lang="en-US" altLang="zh-CN" dirty="0"/>
              <a:t>1</a:t>
            </a:r>
            <a:r>
              <a:rPr lang="zh-CN" altLang="en-US" dirty="0"/>
              <a:t>）本案中的建筑公司是否存在违法行为？</a:t>
            </a:r>
          </a:p>
          <a:p>
            <a:pPr>
              <a:lnSpc>
                <a:spcPct val="150000"/>
              </a:lnSpc>
            </a:pPr>
            <a:r>
              <a:rPr lang="zh-CN" altLang="en-US" dirty="0"/>
              <a:t>（</a:t>
            </a:r>
            <a:r>
              <a:rPr lang="en-US" altLang="zh-CN" dirty="0"/>
              <a:t>2</a:t>
            </a:r>
            <a:r>
              <a:rPr lang="zh-CN" altLang="en-US" dirty="0"/>
              <a:t>）该违法行为应当承担哪些法律责任？</a:t>
            </a:r>
          </a:p>
        </p:txBody>
      </p:sp>
    </p:spTree>
    <p:extLst>
      <p:ext uri="{BB962C8B-B14F-4D97-AF65-F5344CB8AC3E}">
        <p14:creationId xmlns:p14="http://schemas.microsoft.com/office/powerpoint/2010/main" val="272724884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10"/>
          <p:cNvPicPr>
            <a:picLocks noChangeAspect="1"/>
          </p:cNvPicPr>
          <p:nvPr/>
        </p:nvPicPr>
        <p:blipFill>
          <a:blip r:embed="rId2"/>
          <a:stretch>
            <a:fillRect/>
          </a:stretch>
        </p:blipFill>
        <p:spPr>
          <a:xfrm rot="21600000">
            <a:off x="0" y="0"/>
            <a:ext cx="9144000" cy="6858000"/>
          </a:xfrm>
          <a:prstGeom prst="rect">
            <a:avLst/>
          </a:prstGeom>
        </p:spPr>
      </p:pic>
      <p:sp>
        <p:nvSpPr>
          <p:cNvPr id="12" name="textbox 12"/>
          <p:cNvSpPr/>
          <p:nvPr/>
        </p:nvSpPr>
        <p:spPr>
          <a:xfrm>
            <a:off x="4523631" y="6488836"/>
            <a:ext cx="104139" cy="171450"/>
          </a:xfrm>
          <a:prstGeom prst="rect">
            <a:avLst/>
          </a:prstGeom>
        </p:spPr>
        <p:txBody>
          <a:bodyPr vert="horz" wrap="square" lIns="0" tIns="0" rIns="0" bIns="0"/>
          <a:lstStyle/>
          <a:p>
            <a:pPr algn="l" rtl="0" eaLnBrk="0">
              <a:lnSpc>
                <a:spcPct val="81714"/>
              </a:lnSpc>
              <a:tabLst/>
            </a:pPr>
            <a:endParaRPr lang="Arial" altLang="Arial" sz="100" dirty="0"/>
          </a:p>
          <a:p>
            <a:pPr marL="12700" algn="l" rtl="0" eaLnBrk="0">
              <a:lnSpc>
                <a:spcPct val="80000"/>
              </a:lnSpc>
              <a:tabLst/>
            </a:pPr>
            <a:r>
              <a:rPr sz="1200" spc="0" dirty="0">
                <a:solidFill>
                  <a:srgbClr val="A6A6A6">
                    <a:alpha val="100000"/>
                  </a:srgbClr>
                </a:solidFill>
                <a:latin typeface="Arial"/>
                <a:ea typeface="Arial"/>
                <a:cs typeface="Arial"/>
              </a:rPr>
              <a:t>3</a:t>
            </a:r>
            <a:endParaRPr lang="Arial" altLang="Arial" sz="1200" dirty="0"/>
          </a:p>
        </p:txBody>
      </p:sp>
      <p:sp>
        <p:nvSpPr>
          <p:cNvPr id="3" name="文本框 2">
            <a:extLst>
              <a:ext uri="{FF2B5EF4-FFF2-40B4-BE49-F238E27FC236}">
                <a16:creationId xmlns:a16="http://schemas.microsoft.com/office/drawing/2014/main" id="{2ECB5F0B-E9FF-3C24-D0D7-326604857B76}"/>
              </a:ext>
            </a:extLst>
          </p:cNvPr>
          <p:cNvSpPr txBox="1"/>
          <p:nvPr/>
        </p:nvSpPr>
        <p:spPr>
          <a:xfrm>
            <a:off x="1229725" y="2286650"/>
            <a:ext cx="6796089" cy="2535951"/>
          </a:xfrm>
          <a:prstGeom prst="rect">
            <a:avLst/>
          </a:prstGeom>
          <a:noFill/>
        </p:spPr>
        <p:txBody>
          <a:bodyPr wrap="square">
            <a:spAutoFit/>
          </a:bodyPr>
          <a:lstStyle/>
          <a:p>
            <a:pPr>
              <a:lnSpc>
                <a:spcPct val="150000"/>
              </a:lnSpc>
            </a:pPr>
            <a:r>
              <a:rPr lang="zh-CN" altLang="en-US" dirty="0"/>
              <a:t>一、建设单位的安全生产责任</a:t>
            </a:r>
          </a:p>
          <a:p>
            <a:pPr>
              <a:lnSpc>
                <a:spcPct val="150000"/>
              </a:lnSpc>
            </a:pPr>
            <a:r>
              <a:rPr lang="zh-CN" altLang="en-US" dirty="0"/>
              <a:t>建设单位是建设工程项目的投资主体或投资者，也是建设项目管理的主体，在整个工程建设中居于主导地位，</a:t>
            </a:r>
            <a:r>
              <a:rPr lang="en-US" altLang="zh-CN" dirty="0"/>
              <a:t>《</a:t>
            </a:r>
            <a:r>
              <a:rPr lang="zh-CN" altLang="en-US" dirty="0"/>
              <a:t>建设工程安全生产管理条例</a:t>
            </a:r>
            <a:r>
              <a:rPr lang="en-US" altLang="zh-CN" dirty="0"/>
              <a:t>》</a:t>
            </a:r>
            <a:r>
              <a:rPr lang="zh-CN" altLang="en-US" dirty="0"/>
              <a:t>中明确规定，建设单位必须遵守安全生产法律法规</a:t>
            </a:r>
          </a:p>
          <a:p>
            <a:pPr>
              <a:lnSpc>
                <a:spcPct val="150000"/>
              </a:lnSpc>
            </a:pPr>
            <a:r>
              <a:rPr lang="zh-CN" altLang="en-US" dirty="0"/>
              <a:t>的规定，保证建设工程安全生产，依法承担建设工程安全生产责任。</a:t>
            </a:r>
          </a:p>
        </p:txBody>
      </p:sp>
    </p:spTree>
    <p:extLst>
      <p:ext uri="{BB962C8B-B14F-4D97-AF65-F5344CB8AC3E}">
        <p14:creationId xmlns:p14="http://schemas.microsoft.com/office/powerpoint/2010/main" val="254164918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10"/>
          <p:cNvPicPr>
            <a:picLocks noChangeAspect="1"/>
          </p:cNvPicPr>
          <p:nvPr/>
        </p:nvPicPr>
        <p:blipFill>
          <a:blip r:embed="rId2"/>
          <a:stretch>
            <a:fillRect/>
          </a:stretch>
        </p:blipFill>
        <p:spPr>
          <a:xfrm rot="21600000">
            <a:off x="0" y="0"/>
            <a:ext cx="9144000" cy="6858000"/>
          </a:xfrm>
          <a:prstGeom prst="rect">
            <a:avLst/>
          </a:prstGeom>
        </p:spPr>
      </p:pic>
      <p:sp>
        <p:nvSpPr>
          <p:cNvPr id="12" name="textbox 12"/>
          <p:cNvSpPr/>
          <p:nvPr/>
        </p:nvSpPr>
        <p:spPr>
          <a:xfrm>
            <a:off x="4523631" y="6488836"/>
            <a:ext cx="104139" cy="171450"/>
          </a:xfrm>
          <a:prstGeom prst="rect">
            <a:avLst/>
          </a:prstGeom>
        </p:spPr>
        <p:txBody>
          <a:bodyPr vert="horz" wrap="square" lIns="0" tIns="0" rIns="0" bIns="0"/>
          <a:lstStyle/>
          <a:p>
            <a:pPr algn="l" rtl="0" eaLnBrk="0">
              <a:lnSpc>
                <a:spcPct val="81714"/>
              </a:lnSpc>
              <a:tabLst/>
            </a:pPr>
            <a:endParaRPr lang="Arial" altLang="Arial" sz="100" dirty="0"/>
          </a:p>
          <a:p>
            <a:pPr marL="12700" algn="l" rtl="0" eaLnBrk="0">
              <a:lnSpc>
                <a:spcPct val="80000"/>
              </a:lnSpc>
              <a:tabLst/>
            </a:pPr>
            <a:r>
              <a:rPr sz="1200" spc="0" dirty="0">
                <a:solidFill>
                  <a:srgbClr val="A6A6A6">
                    <a:alpha val="100000"/>
                  </a:srgbClr>
                </a:solidFill>
                <a:latin typeface="Arial"/>
                <a:ea typeface="Arial"/>
                <a:cs typeface="Arial"/>
              </a:rPr>
              <a:t>3</a:t>
            </a:r>
            <a:endParaRPr lang="Arial" altLang="Arial" sz="1200" dirty="0"/>
          </a:p>
        </p:txBody>
      </p:sp>
      <p:sp>
        <p:nvSpPr>
          <p:cNvPr id="3" name="文本框 2">
            <a:extLst>
              <a:ext uri="{FF2B5EF4-FFF2-40B4-BE49-F238E27FC236}">
                <a16:creationId xmlns:a16="http://schemas.microsoft.com/office/drawing/2014/main" id="{2ECB5F0B-E9FF-3C24-D0D7-326604857B76}"/>
              </a:ext>
            </a:extLst>
          </p:cNvPr>
          <p:cNvSpPr txBox="1"/>
          <p:nvPr/>
        </p:nvSpPr>
        <p:spPr>
          <a:xfrm>
            <a:off x="1173954" y="1457975"/>
            <a:ext cx="6796089" cy="4613442"/>
          </a:xfrm>
          <a:prstGeom prst="rect">
            <a:avLst/>
          </a:prstGeom>
          <a:noFill/>
        </p:spPr>
        <p:txBody>
          <a:bodyPr wrap="square">
            <a:spAutoFit/>
          </a:bodyPr>
          <a:lstStyle/>
          <a:p>
            <a:pPr>
              <a:lnSpc>
                <a:spcPct val="150000"/>
              </a:lnSpc>
            </a:pPr>
            <a:r>
              <a:rPr lang="zh-CN" altLang="en-US" dirty="0"/>
              <a:t>二、勘察设计单位的安全责任</a:t>
            </a:r>
          </a:p>
          <a:p>
            <a:pPr>
              <a:lnSpc>
                <a:spcPct val="150000"/>
              </a:lnSpc>
            </a:pPr>
            <a:r>
              <a:rPr lang="zh-CN" altLang="en-US" dirty="0"/>
              <a:t>（</a:t>
            </a:r>
            <a:r>
              <a:rPr lang="en-US" altLang="zh-CN" dirty="0"/>
              <a:t>1</a:t>
            </a:r>
            <a:r>
              <a:rPr lang="zh-CN" altLang="en-US" dirty="0"/>
              <a:t>）勘察单位的勘察成果文件是设计和施工的基础资料和重要依据，勘察文件的质量直接关系到工程质量和安全性能；设计单位的设计文件关系到施工安全操作、安全防护以及作业人员和建设</a:t>
            </a:r>
          </a:p>
          <a:p>
            <a:pPr>
              <a:lnSpc>
                <a:spcPct val="150000"/>
              </a:lnSpc>
            </a:pPr>
            <a:r>
              <a:rPr lang="zh-CN" altLang="en-US" dirty="0"/>
              <a:t>工程的主体结构安全。因此法律法规明确规定了勘察、设计单位在工程建设活动中应当履行的安全责任。</a:t>
            </a:r>
          </a:p>
          <a:p>
            <a:pPr>
              <a:lnSpc>
                <a:spcPct val="150000"/>
              </a:lnSpc>
            </a:pPr>
            <a:r>
              <a:rPr lang="zh-CN" altLang="en-US" dirty="0"/>
              <a:t>（</a:t>
            </a:r>
            <a:r>
              <a:rPr lang="en-US" altLang="zh-CN" dirty="0"/>
              <a:t>2</a:t>
            </a:r>
            <a:r>
              <a:rPr lang="zh-CN" altLang="en-US" dirty="0"/>
              <a:t>）勘察设计单位应当按照法律、法规和工程建设强制性标准进行勘察设计，对勘察设计质量负责。</a:t>
            </a:r>
          </a:p>
          <a:p>
            <a:pPr>
              <a:lnSpc>
                <a:spcPct val="150000"/>
              </a:lnSpc>
            </a:pPr>
            <a:r>
              <a:rPr lang="zh-CN" altLang="en-US" dirty="0"/>
              <a:t>（</a:t>
            </a:r>
            <a:r>
              <a:rPr lang="en-US" altLang="zh-CN" dirty="0"/>
              <a:t>3</a:t>
            </a:r>
            <a:r>
              <a:rPr lang="zh-CN" altLang="en-US" dirty="0"/>
              <a:t>）勘察设计工作应达到规定深度，符合国家相关规定，提供能够满足建设工程安全生产要求的设计文件，防止因勘察工作错误或设计不合理发生安全事故。</a:t>
            </a:r>
          </a:p>
        </p:txBody>
      </p:sp>
    </p:spTree>
    <p:extLst>
      <p:ext uri="{BB962C8B-B14F-4D97-AF65-F5344CB8AC3E}">
        <p14:creationId xmlns:p14="http://schemas.microsoft.com/office/powerpoint/2010/main" val="229664675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10"/>
          <p:cNvPicPr>
            <a:picLocks noChangeAspect="1"/>
          </p:cNvPicPr>
          <p:nvPr/>
        </p:nvPicPr>
        <p:blipFill>
          <a:blip r:embed="rId2"/>
          <a:stretch>
            <a:fillRect/>
          </a:stretch>
        </p:blipFill>
        <p:spPr>
          <a:xfrm rot="21600000">
            <a:off x="0" y="0"/>
            <a:ext cx="9144000" cy="6858000"/>
          </a:xfrm>
          <a:prstGeom prst="rect">
            <a:avLst/>
          </a:prstGeom>
        </p:spPr>
      </p:pic>
      <p:sp>
        <p:nvSpPr>
          <p:cNvPr id="12" name="textbox 12"/>
          <p:cNvSpPr/>
          <p:nvPr/>
        </p:nvSpPr>
        <p:spPr>
          <a:xfrm>
            <a:off x="4523631" y="6488836"/>
            <a:ext cx="104139" cy="171450"/>
          </a:xfrm>
          <a:prstGeom prst="rect">
            <a:avLst/>
          </a:prstGeom>
        </p:spPr>
        <p:txBody>
          <a:bodyPr vert="horz" wrap="square" lIns="0" tIns="0" rIns="0" bIns="0"/>
          <a:lstStyle/>
          <a:p>
            <a:pPr algn="l" rtl="0" eaLnBrk="0">
              <a:lnSpc>
                <a:spcPct val="81714"/>
              </a:lnSpc>
              <a:tabLst/>
            </a:pPr>
            <a:endParaRPr lang="Arial" altLang="Arial" sz="100" dirty="0"/>
          </a:p>
          <a:p>
            <a:pPr marL="12700" algn="l" rtl="0" eaLnBrk="0">
              <a:lnSpc>
                <a:spcPct val="80000"/>
              </a:lnSpc>
              <a:tabLst/>
            </a:pPr>
            <a:r>
              <a:rPr sz="1200" spc="0" dirty="0">
                <a:solidFill>
                  <a:srgbClr val="A6A6A6">
                    <a:alpha val="100000"/>
                  </a:srgbClr>
                </a:solidFill>
                <a:latin typeface="Arial"/>
                <a:ea typeface="Arial"/>
                <a:cs typeface="Arial"/>
              </a:rPr>
              <a:t>3</a:t>
            </a:r>
            <a:endParaRPr lang="Arial" altLang="Arial" sz="1200" dirty="0"/>
          </a:p>
        </p:txBody>
      </p:sp>
      <p:sp>
        <p:nvSpPr>
          <p:cNvPr id="3" name="文本框 2">
            <a:extLst>
              <a:ext uri="{FF2B5EF4-FFF2-40B4-BE49-F238E27FC236}">
                <a16:creationId xmlns:a16="http://schemas.microsoft.com/office/drawing/2014/main" id="{2ECB5F0B-E9FF-3C24-D0D7-326604857B76}"/>
              </a:ext>
            </a:extLst>
          </p:cNvPr>
          <p:cNvSpPr txBox="1"/>
          <p:nvPr/>
        </p:nvSpPr>
        <p:spPr>
          <a:xfrm>
            <a:off x="818959" y="1257950"/>
            <a:ext cx="7617621" cy="4849726"/>
          </a:xfrm>
          <a:prstGeom prst="rect">
            <a:avLst/>
          </a:prstGeom>
          <a:noFill/>
        </p:spPr>
        <p:txBody>
          <a:bodyPr wrap="square">
            <a:spAutoFit/>
          </a:bodyPr>
          <a:lstStyle/>
          <a:p>
            <a:pPr>
              <a:lnSpc>
                <a:spcPct val="150000"/>
              </a:lnSpc>
            </a:pPr>
            <a:r>
              <a:rPr lang="zh-CN" altLang="en-US" sz="1600" dirty="0"/>
              <a:t>（</a:t>
            </a:r>
            <a:r>
              <a:rPr lang="en-US" altLang="zh-CN" sz="1600" dirty="0"/>
              <a:t>4</a:t>
            </a:r>
            <a:r>
              <a:rPr lang="zh-CN" altLang="en-US" sz="1600" dirty="0"/>
              <a:t>）勘察设计单位应系统考虑施工安全操作和防护的需要，以及项目周边环境对施工安全的影响，提出保证施工和安全生产的具体技术措施，并纳入设计文件，各种安全技术措施应翔实完善，准确无误，对涉及施工安全的重点部位和环节，应在设计文件中注明，并提出防范安全事故的指导意见。勘察设计单位应按规定在设计文件中提出改善安全作业环境和安全施工的措施。</a:t>
            </a:r>
          </a:p>
          <a:p>
            <a:pPr>
              <a:lnSpc>
                <a:spcPct val="150000"/>
              </a:lnSpc>
            </a:pPr>
            <a:r>
              <a:rPr lang="zh-CN" altLang="en-US" sz="1600" dirty="0"/>
              <a:t>（</a:t>
            </a:r>
            <a:r>
              <a:rPr lang="en-US" altLang="zh-CN" sz="1600" dirty="0"/>
              <a:t>5</a:t>
            </a:r>
            <a:r>
              <a:rPr lang="zh-CN" altLang="en-US" sz="1600" dirty="0"/>
              <a:t>）勘察设计单位应参加安全事故分析，对因勘察设计原因造成的安全事故承担相应责任，并对建设工程合理使用年限内因勘察设计原因发生的安全事故承担责任。</a:t>
            </a:r>
          </a:p>
          <a:p>
            <a:pPr>
              <a:lnSpc>
                <a:spcPct val="150000"/>
              </a:lnSpc>
            </a:pPr>
            <a:r>
              <a:rPr lang="zh-CN" altLang="en-US" sz="1600" dirty="0"/>
              <a:t>（</a:t>
            </a:r>
            <a:r>
              <a:rPr lang="en-US" altLang="zh-CN" sz="1600" dirty="0"/>
              <a:t>6</a:t>
            </a:r>
            <a:r>
              <a:rPr lang="zh-CN" altLang="en-US" sz="1600" dirty="0"/>
              <a:t>）勘察设计单位有下列行为之一，责令限期改正，处 </a:t>
            </a:r>
            <a:r>
              <a:rPr lang="en-US" altLang="zh-CN" sz="1600" dirty="0"/>
              <a:t>10 </a:t>
            </a:r>
            <a:r>
              <a:rPr lang="zh-CN" altLang="en-US" sz="1600" dirty="0"/>
              <a:t>万元以上 </a:t>
            </a:r>
            <a:r>
              <a:rPr lang="en-US" altLang="zh-CN" sz="1600" dirty="0"/>
              <a:t>30 </a:t>
            </a:r>
            <a:r>
              <a:rPr lang="zh-CN" altLang="en-US" sz="1600" dirty="0"/>
              <a:t>万元以下的罚款；情节严重的，责令停业整顿，降低资质等级，直至吊销资质证书；造成重大安全事故，构成犯罪的，对直接责任人员，依照</a:t>
            </a:r>
            <a:r>
              <a:rPr lang="en-US" altLang="zh-CN" sz="1600" dirty="0"/>
              <a:t>《</a:t>
            </a:r>
            <a:r>
              <a:rPr lang="zh-CN" altLang="en-US" sz="1600" dirty="0"/>
              <a:t>刑法</a:t>
            </a:r>
            <a:r>
              <a:rPr lang="en-US" altLang="zh-CN" sz="1600" dirty="0"/>
              <a:t>》</a:t>
            </a:r>
            <a:r>
              <a:rPr lang="zh-CN" altLang="en-US" sz="1600" dirty="0"/>
              <a:t>有关规定追究刑事责任；造成损失的，依法承担赔偿责任；未按照法律、法规和工程建设强制性标准进行勘察、设计的；采用新结构、新材料、新工艺的建设工程和特殊结构的建设工程，设计单位未在设计中提出保障施工作业人员安全和预防生产安全事故的措施建议的。</a:t>
            </a:r>
          </a:p>
        </p:txBody>
      </p:sp>
    </p:spTree>
    <p:extLst>
      <p:ext uri="{BB962C8B-B14F-4D97-AF65-F5344CB8AC3E}">
        <p14:creationId xmlns:p14="http://schemas.microsoft.com/office/powerpoint/2010/main" val="377222239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10"/>
          <p:cNvPicPr>
            <a:picLocks noChangeAspect="1"/>
          </p:cNvPicPr>
          <p:nvPr/>
        </p:nvPicPr>
        <p:blipFill>
          <a:blip r:embed="rId2"/>
          <a:stretch>
            <a:fillRect/>
          </a:stretch>
        </p:blipFill>
        <p:spPr>
          <a:xfrm rot="21600000">
            <a:off x="0" y="0"/>
            <a:ext cx="9144000" cy="6858000"/>
          </a:xfrm>
          <a:prstGeom prst="rect">
            <a:avLst/>
          </a:prstGeom>
        </p:spPr>
      </p:pic>
      <p:sp>
        <p:nvSpPr>
          <p:cNvPr id="12" name="textbox 12"/>
          <p:cNvSpPr/>
          <p:nvPr/>
        </p:nvSpPr>
        <p:spPr>
          <a:xfrm>
            <a:off x="4523631" y="6488836"/>
            <a:ext cx="104139" cy="171450"/>
          </a:xfrm>
          <a:prstGeom prst="rect">
            <a:avLst/>
          </a:prstGeom>
        </p:spPr>
        <p:txBody>
          <a:bodyPr vert="horz" wrap="square" lIns="0" tIns="0" rIns="0" bIns="0"/>
          <a:lstStyle/>
          <a:p>
            <a:pPr algn="l" rtl="0" eaLnBrk="0">
              <a:lnSpc>
                <a:spcPct val="81714"/>
              </a:lnSpc>
              <a:tabLst/>
            </a:pPr>
            <a:endParaRPr lang="Arial" altLang="Arial" sz="100" dirty="0"/>
          </a:p>
          <a:p>
            <a:pPr marL="12700" algn="l" rtl="0" eaLnBrk="0">
              <a:lnSpc>
                <a:spcPct val="80000"/>
              </a:lnSpc>
              <a:tabLst/>
            </a:pPr>
            <a:r>
              <a:rPr sz="1200" spc="0" dirty="0">
                <a:solidFill>
                  <a:srgbClr val="A6A6A6">
                    <a:alpha val="100000"/>
                  </a:srgbClr>
                </a:solidFill>
                <a:latin typeface="Arial"/>
                <a:ea typeface="Arial"/>
                <a:cs typeface="Arial"/>
              </a:rPr>
              <a:t>3</a:t>
            </a:r>
            <a:endParaRPr lang="Arial" altLang="Arial" sz="1200" dirty="0"/>
          </a:p>
        </p:txBody>
      </p:sp>
      <p:sp>
        <p:nvSpPr>
          <p:cNvPr id="3" name="文本框 2">
            <a:extLst>
              <a:ext uri="{FF2B5EF4-FFF2-40B4-BE49-F238E27FC236}">
                <a16:creationId xmlns:a16="http://schemas.microsoft.com/office/drawing/2014/main" id="{2ECB5F0B-E9FF-3C24-D0D7-326604857B76}"/>
              </a:ext>
            </a:extLst>
          </p:cNvPr>
          <p:cNvSpPr txBox="1"/>
          <p:nvPr/>
        </p:nvSpPr>
        <p:spPr>
          <a:xfrm>
            <a:off x="818959" y="1019825"/>
            <a:ext cx="7617621" cy="5588389"/>
          </a:xfrm>
          <a:prstGeom prst="rect">
            <a:avLst/>
          </a:prstGeom>
          <a:noFill/>
        </p:spPr>
        <p:txBody>
          <a:bodyPr wrap="square">
            <a:spAutoFit/>
          </a:bodyPr>
          <a:lstStyle/>
          <a:p>
            <a:pPr>
              <a:lnSpc>
                <a:spcPct val="150000"/>
              </a:lnSpc>
            </a:pPr>
            <a:r>
              <a:rPr lang="zh-CN" altLang="en-US" sz="1600" dirty="0"/>
              <a:t>三、监理单位的安全责任</a:t>
            </a:r>
          </a:p>
          <a:p>
            <a:pPr>
              <a:lnSpc>
                <a:spcPct val="150000"/>
              </a:lnSpc>
            </a:pPr>
            <a:r>
              <a:rPr lang="zh-CN" altLang="en-US" sz="1600" dirty="0"/>
              <a:t>（</a:t>
            </a:r>
            <a:r>
              <a:rPr lang="en-US" altLang="zh-CN" sz="1600" dirty="0"/>
              <a:t>1</a:t>
            </a:r>
            <a:r>
              <a:rPr lang="zh-CN" altLang="en-US" sz="1600" dirty="0"/>
              <a:t>）监理单位必须遵守国家、省、市有关建筑施工安全的法律、法规、规章和技术标准规定，严格执行基本建设程序，严格审核施工企业安全生产保证体系、安全生产责任制、各项规章制度和安全监管机构建立及人员配备情况。对未办理工程安全监督手续、未取得施工许可审批手续的不得下达开工令。</a:t>
            </a:r>
          </a:p>
          <a:p>
            <a:pPr>
              <a:lnSpc>
                <a:spcPct val="150000"/>
              </a:lnSpc>
            </a:pPr>
            <a:r>
              <a:rPr lang="zh-CN" altLang="en-US" sz="1600" dirty="0"/>
              <a:t>（</a:t>
            </a:r>
            <a:r>
              <a:rPr lang="en-US" altLang="zh-CN" sz="1600" dirty="0"/>
              <a:t>2</a:t>
            </a:r>
            <a:r>
              <a:rPr lang="zh-CN" altLang="en-US" sz="1600" dirty="0"/>
              <a:t>）监理单位应在建筑工程开工前专项审查施工单位安全生产、文明施工组织设计方案，并签署审查意见。</a:t>
            </a:r>
          </a:p>
          <a:p>
            <a:pPr>
              <a:lnSpc>
                <a:spcPct val="150000"/>
              </a:lnSpc>
            </a:pPr>
            <a:r>
              <a:rPr lang="zh-CN" altLang="en-US" sz="1600" dirty="0"/>
              <a:t>（</a:t>
            </a:r>
            <a:r>
              <a:rPr lang="en-US" altLang="zh-CN" sz="1600" dirty="0"/>
              <a:t>3</a:t>
            </a:r>
            <a:r>
              <a:rPr lang="zh-CN" altLang="en-US" sz="1600" dirty="0"/>
              <a:t>）监理单位应严格执行监理人员持安全生产考核合格证上岗要求，组成项目监理班子，将安全生产管理内容纳入监理规划，并将安全生产作为日常监理工作的重要内容，及时纠正施工单位在安全生产中的违法、违规行为。</a:t>
            </a:r>
          </a:p>
          <a:p>
            <a:pPr>
              <a:lnSpc>
                <a:spcPct val="150000"/>
              </a:lnSpc>
            </a:pPr>
            <a:r>
              <a:rPr lang="zh-CN" altLang="en-US" sz="1600" dirty="0"/>
              <a:t>（</a:t>
            </a:r>
            <a:r>
              <a:rPr lang="en-US" altLang="zh-CN" sz="1600" dirty="0"/>
              <a:t>4</a:t>
            </a:r>
            <a:r>
              <a:rPr lang="zh-CN" altLang="en-US" sz="1600" dirty="0"/>
              <a:t>）监理单位应委派监理工程师认真履行工程项目施工全过程的安全监理责任。监理人员应严格执行监理工作制度，对高处作业、深基坑支护、高大模板支撑、起重机械设备安装拆卸等重要施工环节要有旁站记录。</a:t>
            </a:r>
          </a:p>
          <a:p>
            <a:pPr>
              <a:lnSpc>
                <a:spcPct val="150000"/>
              </a:lnSpc>
            </a:pPr>
            <a:r>
              <a:rPr lang="zh-CN" altLang="en-US" sz="1600" dirty="0"/>
              <a:t>（</a:t>
            </a:r>
            <a:r>
              <a:rPr lang="en-US" altLang="zh-CN" sz="1600" dirty="0"/>
              <a:t>5</a:t>
            </a:r>
            <a:r>
              <a:rPr lang="zh-CN" altLang="en-US" sz="1600" dirty="0"/>
              <a:t>）监理单位应协调建设单位和施工单位经常进行安全检查活动并书面记录检查结果。对存在安全隐患的要及时下达隐患整改通知书，并督促施工单位整改到位。对</a:t>
            </a:r>
          </a:p>
        </p:txBody>
      </p:sp>
    </p:spTree>
    <p:extLst>
      <p:ext uri="{BB962C8B-B14F-4D97-AF65-F5344CB8AC3E}">
        <p14:creationId xmlns:p14="http://schemas.microsoft.com/office/powerpoint/2010/main" val="418529758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10"/>
          <p:cNvPicPr>
            <a:picLocks noChangeAspect="1"/>
          </p:cNvPicPr>
          <p:nvPr/>
        </p:nvPicPr>
        <p:blipFill>
          <a:blip r:embed="rId2"/>
          <a:stretch>
            <a:fillRect/>
          </a:stretch>
        </p:blipFill>
        <p:spPr>
          <a:xfrm rot="21600000">
            <a:off x="0" y="0"/>
            <a:ext cx="9144000" cy="6858000"/>
          </a:xfrm>
          <a:prstGeom prst="rect">
            <a:avLst/>
          </a:prstGeom>
        </p:spPr>
      </p:pic>
      <p:sp>
        <p:nvSpPr>
          <p:cNvPr id="12" name="textbox 12"/>
          <p:cNvSpPr/>
          <p:nvPr/>
        </p:nvSpPr>
        <p:spPr>
          <a:xfrm>
            <a:off x="4523631" y="6488836"/>
            <a:ext cx="104139" cy="171450"/>
          </a:xfrm>
          <a:prstGeom prst="rect">
            <a:avLst/>
          </a:prstGeom>
        </p:spPr>
        <p:txBody>
          <a:bodyPr vert="horz" wrap="square" lIns="0" tIns="0" rIns="0" bIns="0"/>
          <a:lstStyle/>
          <a:p>
            <a:pPr algn="l" rtl="0" eaLnBrk="0">
              <a:lnSpc>
                <a:spcPct val="81714"/>
              </a:lnSpc>
              <a:tabLst/>
            </a:pPr>
            <a:endParaRPr lang="Arial" altLang="Arial" sz="100" dirty="0"/>
          </a:p>
          <a:p>
            <a:pPr marL="12700" algn="l" rtl="0" eaLnBrk="0">
              <a:lnSpc>
                <a:spcPct val="80000"/>
              </a:lnSpc>
              <a:tabLst/>
            </a:pPr>
            <a:r>
              <a:rPr sz="1200" spc="0" dirty="0">
                <a:solidFill>
                  <a:srgbClr val="A6A6A6">
                    <a:alpha val="100000"/>
                  </a:srgbClr>
                </a:solidFill>
                <a:latin typeface="Arial"/>
                <a:ea typeface="Arial"/>
                <a:cs typeface="Arial"/>
              </a:rPr>
              <a:t>3</a:t>
            </a:r>
            <a:endParaRPr lang="Arial" altLang="Arial" sz="1200" dirty="0"/>
          </a:p>
        </p:txBody>
      </p:sp>
      <p:sp>
        <p:nvSpPr>
          <p:cNvPr id="3" name="文本框 2">
            <a:extLst>
              <a:ext uri="{FF2B5EF4-FFF2-40B4-BE49-F238E27FC236}">
                <a16:creationId xmlns:a16="http://schemas.microsoft.com/office/drawing/2014/main" id="{2ECB5F0B-E9FF-3C24-D0D7-326604857B76}"/>
              </a:ext>
            </a:extLst>
          </p:cNvPr>
          <p:cNvSpPr txBox="1"/>
          <p:nvPr/>
        </p:nvSpPr>
        <p:spPr>
          <a:xfrm>
            <a:off x="818959" y="1296050"/>
            <a:ext cx="7617621" cy="4849726"/>
          </a:xfrm>
          <a:prstGeom prst="rect">
            <a:avLst/>
          </a:prstGeom>
          <a:noFill/>
        </p:spPr>
        <p:txBody>
          <a:bodyPr wrap="square">
            <a:spAutoFit/>
          </a:bodyPr>
          <a:lstStyle/>
          <a:p>
            <a:pPr>
              <a:lnSpc>
                <a:spcPct val="150000"/>
              </a:lnSpc>
            </a:pPr>
            <a:r>
              <a:rPr lang="zh-CN" altLang="en-US" sz="1600" dirty="0"/>
              <a:t>（</a:t>
            </a:r>
            <a:r>
              <a:rPr lang="en-US" altLang="zh-CN" sz="1600" dirty="0"/>
              <a:t>6</a:t>
            </a:r>
            <a:r>
              <a:rPr lang="zh-CN" altLang="en-US" sz="1600" dirty="0"/>
              <a:t>）监理单位应审核施工企业应急救援和安全防护、文明施工措施费用使用计划情况，并协调建设单位及时足额落实安全技术措施费用。对施工单位已经落实的安全防护、文明施工措施，总监理工程师或者造价工程师应当及时审查并签认所发生的费用。</a:t>
            </a:r>
            <a:endParaRPr lang="en-US" altLang="zh-CN" sz="1600" dirty="0"/>
          </a:p>
          <a:p>
            <a:pPr>
              <a:lnSpc>
                <a:spcPct val="150000"/>
              </a:lnSpc>
            </a:pPr>
            <a:r>
              <a:rPr lang="zh-CN" altLang="en-US" sz="1600" dirty="0"/>
              <a:t>（</a:t>
            </a:r>
            <a:r>
              <a:rPr lang="en-US" altLang="zh-CN" sz="1600" dirty="0"/>
              <a:t>7</a:t>
            </a:r>
            <a:r>
              <a:rPr lang="zh-CN" altLang="en-US" sz="1600" dirty="0"/>
              <a:t>）工程竣工后，监理单位应对施工单位安全生产管理做出评价。评价材料列入竣工验收资料，并接受安全监督机构对项目总监履行安全生产职责。</a:t>
            </a:r>
          </a:p>
          <a:p>
            <a:pPr>
              <a:lnSpc>
                <a:spcPct val="150000"/>
              </a:lnSpc>
            </a:pPr>
            <a:r>
              <a:rPr lang="zh-CN" altLang="en-US" sz="1600" dirty="0"/>
              <a:t>（</a:t>
            </a:r>
            <a:r>
              <a:rPr lang="en-US" altLang="zh-CN" sz="1600" dirty="0"/>
              <a:t>8</a:t>
            </a:r>
            <a:r>
              <a:rPr lang="zh-CN" altLang="en-US" sz="1600" dirty="0"/>
              <a:t>）法律责任。工程监理单位有下列行为之一的，责令限期改正；逾期未改正的，责令停业整顿，并处 </a:t>
            </a:r>
            <a:r>
              <a:rPr lang="en-US" altLang="zh-CN" sz="1600" dirty="0"/>
              <a:t>10 </a:t>
            </a:r>
            <a:r>
              <a:rPr lang="zh-CN" altLang="en-US" sz="1600" dirty="0"/>
              <a:t>万元以上 </a:t>
            </a:r>
            <a:r>
              <a:rPr lang="en-US" altLang="zh-CN" sz="1600" dirty="0"/>
              <a:t>30 </a:t>
            </a:r>
            <a:r>
              <a:rPr lang="zh-CN" altLang="en-US" sz="1600" dirty="0"/>
              <a:t>万元以下的罚款；情节严重的，降低资质等级，直至吊销资质证书；造成重大安全事故，构成犯罪的，对直接责任人，依照</a:t>
            </a:r>
            <a:r>
              <a:rPr lang="en-US" altLang="zh-CN" sz="1600" dirty="0"/>
              <a:t>《</a:t>
            </a:r>
            <a:r>
              <a:rPr lang="zh-CN" altLang="en-US" sz="1600" dirty="0"/>
              <a:t>刑法</a:t>
            </a:r>
            <a:r>
              <a:rPr lang="en-US" altLang="zh-CN" sz="1600" dirty="0"/>
              <a:t>》</a:t>
            </a:r>
            <a:r>
              <a:rPr lang="zh-CN" altLang="en-US" sz="1600" dirty="0"/>
              <a:t>有关规定追究刑事责任；造成损失的，依法承担赔偿损失：未对施工组织设计中的安全技术措施或专项施工方案进行审查；发现安全事故隐患未及时要求施工单位整改或者暂时停止施工；施工单位拒不整改或不停止施工，未及时向有关部门报告的；未依照法律法规和工程建设强制性标准实施监理的。</a:t>
            </a:r>
          </a:p>
        </p:txBody>
      </p:sp>
    </p:spTree>
    <p:extLst>
      <p:ext uri="{BB962C8B-B14F-4D97-AF65-F5344CB8AC3E}">
        <p14:creationId xmlns:p14="http://schemas.microsoft.com/office/powerpoint/2010/main" val="233649282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
          <p:cNvSpPr/>
          <p:nvPr/>
        </p:nvSpPr>
        <p:spPr>
          <a:xfrm>
            <a:off x="0" y="0"/>
            <a:ext cx="9144000" cy="6858000"/>
          </a:xfrm>
          <a:prstGeom prst="rect">
            <a:avLst/>
          </a:prstGeom>
          <a:solidFill>
            <a:srgbClr val="DAEEBF">
              <a:alpha val="100000"/>
            </a:srgbClr>
          </a:solidFill>
          <a:ln cap="flat">
            <a:miter lim="0"/>
          </a:ln>
        </p:spPr>
        <p:txBody>
          <a:bodyPr rtlCol="0"/>
          <a:lstStyle/>
          <a:p>
            <a:pPr algn="ctr"/>
            <a:endParaRPr lang="zh-CN" altLang="en-US"/>
          </a:p>
        </p:txBody>
      </p:sp>
      <p:pic>
        <p:nvPicPr>
          <p:cNvPr id="4" name="picture 4"/>
          <p:cNvPicPr>
            <a:picLocks noChangeAspect="1"/>
          </p:cNvPicPr>
          <p:nvPr/>
        </p:nvPicPr>
        <p:blipFill>
          <a:blip r:embed="rId2"/>
          <a:stretch>
            <a:fillRect/>
          </a:stretch>
        </p:blipFill>
        <p:spPr>
          <a:xfrm rot="21600000">
            <a:off x="4006297" y="3859105"/>
            <a:ext cx="619677" cy="76127"/>
          </a:xfrm>
          <a:prstGeom prst="rect">
            <a:avLst/>
          </a:prstGeom>
        </p:spPr>
      </p:pic>
      <p:pic>
        <p:nvPicPr>
          <p:cNvPr id="5" name="picture 5"/>
          <p:cNvPicPr>
            <a:picLocks noChangeAspect="1"/>
          </p:cNvPicPr>
          <p:nvPr/>
        </p:nvPicPr>
        <p:blipFill>
          <a:blip r:embed="rId3"/>
          <a:stretch>
            <a:fillRect/>
          </a:stretch>
        </p:blipFill>
        <p:spPr>
          <a:xfrm rot="21600000">
            <a:off x="3167062" y="3021012"/>
            <a:ext cx="839787" cy="931862"/>
          </a:xfrm>
          <a:prstGeom prst="rect">
            <a:avLst/>
          </a:prstGeom>
        </p:spPr>
      </p:pic>
      <p:pic>
        <p:nvPicPr>
          <p:cNvPr id="6" name="picture 6"/>
          <p:cNvPicPr>
            <a:picLocks noChangeAspect="1"/>
          </p:cNvPicPr>
          <p:nvPr/>
        </p:nvPicPr>
        <p:blipFill>
          <a:blip r:embed="rId4"/>
          <a:stretch>
            <a:fillRect/>
          </a:stretch>
        </p:blipFill>
        <p:spPr>
          <a:xfrm rot="21600000">
            <a:off x="3848100" y="2495550"/>
            <a:ext cx="4775200" cy="2762249"/>
          </a:xfrm>
          <a:prstGeom prst="rect">
            <a:avLst/>
          </a:prstGeom>
        </p:spPr>
      </p:pic>
      <p:sp>
        <p:nvSpPr>
          <p:cNvPr id="7" name="textbox 7"/>
          <p:cNvSpPr/>
          <p:nvPr/>
        </p:nvSpPr>
        <p:spPr>
          <a:xfrm>
            <a:off x="3945890" y="2426334"/>
            <a:ext cx="4579620" cy="551815"/>
          </a:xfrm>
          <a:prstGeom prst="rect">
            <a:avLst/>
          </a:prstGeom>
        </p:spPr>
        <p:txBody>
          <a:bodyPr vert="horz" wrap="square" lIns="0" tIns="0" rIns="0" bIns="0"/>
          <a:lstStyle/>
          <a:p>
            <a:pPr algn="ctr" rtl="0" eaLnBrk="0">
              <a:lnSpc>
                <a:spcPct val="150000"/>
              </a:lnSpc>
              <a:tabLst/>
            </a:pPr>
            <a:r>
              <a:rPr lang="zh-CN" altLang="en-US" sz="4000" dirty="0">
                <a:solidFill>
                  <a:schemeClr val="bg1"/>
                </a:solidFill>
              </a:rPr>
              <a:t>第五节　</a:t>
            </a:r>
            <a:endParaRPr lang="en-US" altLang="zh-CN" sz="4000" dirty="0">
              <a:solidFill>
                <a:schemeClr val="bg1"/>
              </a:solidFill>
            </a:endParaRPr>
          </a:p>
          <a:p>
            <a:pPr algn="ctr" rtl="0" eaLnBrk="0">
              <a:lnSpc>
                <a:spcPct val="150000"/>
              </a:lnSpc>
              <a:tabLst/>
            </a:pPr>
            <a:r>
              <a:rPr lang="zh-CN" altLang="en-US" sz="4000" dirty="0">
                <a:solidFill>
                  <a:schemeClr val="bg1"/>
                </a:solidFill>
              </a:rPr>
              <a:t>工伤保险和意外伤害保险的规定</a:t>
            </a:r>
            <a:endParaRPr lang="SimHei" altLang="SimHei" sz="4000" dirty="0">
              <a:solidFill>
                <a:schemeClr val="bg1"/>
              </a:solidFill>
            </a:endParaRPr>
          </a:p>
        </p:txBody>
      </p:sp>
      <p:sp>
        <p:nvSpPr>
          <p:cNvPr id="9" name="rect"/>
          <p:cNvSpPr/>
          <p:nvPr/>
        </p:nvSpPr>
        <p:spPr>
          <a:xfrm>
            <a:off x="0" y="2935287"/>
            <a:ext cx="3179762" cy="214312"/>
          </a:xfrm>
          <a:prstGeom prst="rect">
            <a:avLst/>
          </a:prstGeom>
          <a:solidFill>
            <a:srgbClr val="BED15D">
              <a:alpha val="100000"/>
            </a:srgbClr>
          </a:solidFill>
          <a:ln cap="flat">
            <a:miter lim="0"/>
          </a:ln>
        </p:spPr>
        <p:txBody>
          <a:bodyPr rtlCol="0"/>
          <a:lstStyle/>
          <a:p>
            <a:pPr algn="ctr"/>
            <a:endParaRPr lang="zh-CN" altLang="en-US"/>
          </a:p>
        </p:txBody>
      </p:sp>
    </p:spTree>
    <p:extLst>
      <p:ext uri="{BB962C8B-B14F-4D97-AF65-F5344CB8AC3E}">
        <p14:creationId xmlns:p14="http://schemas.microsoft.com/office/powerpoint/2010/main" val="355453201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10"/>
          <p:cNvPicPr>
            <a:picLocks noChangeAspect="1"/>
          </p:cNvPicPr>
          <p:nvPr/>
        </p:nvPicPr>
        <p:blipFill>
          <a:blip r:embed="rId2"/>
          <a:stretch>
            <a:fillRect/>
          </a:stretch>
        </p:blipFill>
        <p:spPr>
          <a:xfrm rot="21600000">
            <a:off x="0" y="0"/>
            <a:ext cx="9144000" cy="6858000"/>
          </a:xfrm>
          <a:prstGeom prst="rect">
            <a:avLst/>
          </a:prstGeom>
        </p:spPr>
      </p:pic>
      <p:sp>
        <p:nvSpPr>
          <p:cNvPr id="12" name="textbox 12"/>
          <p:cNvSpPr/>
          <p:nvPr/>
        </p:nvSpPr>
        <p:spPr>
          <a:xfrm>
            <a:off x="4523631" y="6488836"/>
            <a:ext cx="104139" cy="171450"/>
          </a:xfrm>
          <a:prstGeom prst="rect">
            <a:avLst/>
          </a:prstGeom>
        </p:spPr>
        <p:txBody>
          <a:bodyPr vert="horz" wrap="square" lIns="0" tIns="0" rIns="0" bIns="0"/>
          <a:lstStyle/>
          <a:p>
            <a:pPr algn="l" rtl="0" eaLnBrk="0">
              <a:lnSpc>
                <a:spcPct val="81714"/>
              </a:lnSpc>
              <a:tabLst/>
            </a:pPr>
            <a:endParaRPr lang="Arial" altLang="Arial" sz="100" dirty="0"/>
          </a:p>
          <a:p>
            <a:pPr marL="12700" algn="l" rtl="0" eaLnBrk="0">
              <a:lnSpc>
                <a:spcPct val="80000"/>
              </a:lnSpc>
              <a:tabLst/>
            </a:pPr>
            <a:r>
              <a:rPr sz="1200" spc="0" dirty="0">
                <a:solidFill>
                  <a:srgbClr val="A6A6A6">
                    <a:alpha val="100000"/>
                  </a:srgbClr>
                </a:solidFill>
                <a:latin typeface="Arial"/>
                <a:ea typeface="Arial"/>
                <a:cs typeface="Arial"/>
              </a:rPr>
              <a:t>3</a:t>
            </a:r>
            <a:endParaRPr lang="Arial" altLang="Arial" sz="1200" dirty="0"/>
          </a:p>
        </p:txBody>
      </p:sp>
      <p:sp>
        <p:nvSpPr>
          <p:cNvPr id="3" name="文本框 2">
            <a:extLst>
              <a:ext uri="{FF2B5EF4-FFF2-40B4-BE49-F238E27FC236}">
                <a16:creationId xmlns:a16="http://schemas.microsoft.com/office/drawing/2014/main" id="{2ECB5F0B-E9FF-3C24-D0D7-326604857B76}"/>
              </a:ext>
            </a:extLst>
          </p:cNvPr>
          <p:cNvSpPr txBox="1"/>
          <p:nvPr/>
        </p:nvSpPr>
        <p:spPr>
          <a:xfrm>
            <a:off x="1229725" y="1705625"/>
            <a:ext cx="6796089" cy="4197944"/>
          </a:xfrm>
          <a:prstGeom prst="rect">
            <a:avLst/>
          </a:prstGeom>
          <a:noFill/>
        </p:spPr>
        <p:txBody>
          <a:bodyPr wrap="square">
            <a:spAutoFit/>
          </a:bodyPr>
          <a:lstStyle/>
          <a:p>
            <a:pPr>
              <a:lnSpc>
                <a:spcPct val="150000"/>
              </a:lnSpc>
            </a:pPr>
            <a:r>
              <a:rPr lang="zh-CN" altLang="en-US" dirty="0"/>
              <a:t>教学目标</a:t>
            </a:r>
          </a:p>
          <a:p>
            <a:pPr>
              <a:lnSpc>
                <a:spcPct val="150000"/>
              </a:lnSpc>
            </a:pPr>
            <a:r>
              <a:rPr lang="zh-CN" altLang="en-US" dirty="0"/>
              <a:t>理解工伤保险和意外伤害保险，理解认定工伤和视同工伤的情形。</a:t>
            </a:r>
          </a:p>
          <a:p>
            <a:pPr>
              <a:lnSpc>
                <a:spcPct val="150000"/>
              </a:lnSpc>
            </a:pPr>
            <a:r>
              <a:rPr lang="zh-CN" altLang="en-US" dirty="0"/>
              <a:t>引入案例</a:t>
            </a:r>
            <a:endParaRPr lang="en-US" altLang="zh-CN" dirty="0"/>
          </a:p>
          <a:p>
            <a:pPr>
              <a:lnSpc>
                <a:spcPct val="150000"/>
              </a:lnSpc>
            </a:pPr>
            <a:r>
              <a:rPr lang="zh-CN" altLang="en-US" dirty="0"/>
              <a:t>岳某由自然人黄某雇佣到某建筑安装工程公司从事架子工工作，双方没有签订劳动合同，岳某的工资由黄某支付。</a:t>
            </a:r>
            <a:r>
              <a:rPr lang="en-US" altLang="zh-CN" dirty="0"/>
              <a:t>2015 </a:t>
            </a:r>
            <a:r>
              <a:rPr lang="zh-CN" altLang="en-US" dirty="0"/>
              <a:t>年 </a:t>
            </a:r>
            <a:r>
              <a:rPr lang="en-US" altLang="zh-CN" dirty="0"/>
              <a:t>8 </a:t>
            </a:r>
            <a:r>
              <a:rPr lang="zh-CN" altLang="en-US" dirty="0"/>
              <a:t>月 </a:t>
            </a:r>
            <a:r>
              <a:rPr lang="en-US" altLang="zh-CN" dirty="0"/>
              <a:t>14 </a:t>
            </a:r>
            <a:r>
              <a:rPr lang="zh-CN" altLang="en-US" dirty="0"/>
              <a:t>日 </a:t>
            </a:r>
            <a:r>
              <a:rPr lang="en-US" altLang="zh-CN" dirty="0"/>
              <a:t>15 </a:t>
            </a:r>
            <a:r>
              <a:rPr lang="zh-CN" altLang="en-US" dirty="0"/>
              <a:t>时许，岳某在工地跳板上表现出呕吐及嗓子疼的症状，后回宿舍休息。</a:t>
            </a:r>
            <a:r>
              <a:rPr lang="en-US" altLang="zh-CN" dirty="0"/>
              <a:t>18 </a:t>
            </a:r>
            <a:r>
              <a:rPr lang="zh-CN" altLang="en-US" dirty="0"/>
              <a:t>时许岳某被发现于工地宿舍内死亡。</a:t>
            </a:r>
            <a:r>
              <a:rPr lang="en-US" altLang="zh-CN" dirty="0"/>
              <a:t>2019 </a:t>
            </a:r>
            <a:r>
              <a:rPr lang="zh-CN" altLang="en-US" dirty="0"/>
              <a:t>年 </a:t>
            </a:r>
            <a:r>
              <a:rPr lang="en-US" altLang="zh-CN" dirty="0"/>
              <a:t>6 </a:t>
            </a:r>
            <a:r>
              <a:rPr lang="zh-CN" altLang="en-US" dirty="0"/>
              <a:t>月 </a:t>
            </a:r>
            <a:r>
              <a:rPr lang="en-US" altLang="zh-CN" dirty="0"/>
              <a:t>14 </a:t>
            </a:r>
            <a:r>
              <a:rPr lang="zh-CN" altLang="en-US" dirty="0"/>
              <a:t>日市人社局做出</a:t>
            </a:r>
            <a:r>
              <a:rPr lang="en-US" altLang="zh-CN" dirty="0"/>
              <a:t>《</a:t>
            </a:r>
            <a:r>
              <a:rPr lang="zh-CN" altLang="en-US" dirty="0"/>
              <a:t>工伤保险责任单位认定决定书</a:t>
            </a:r>
            <a:r>
              <a:rPr lang="en-US" altLang="zh-CN" dirty="0"/>
              <a:t>》</a:t>
            </a:r>
            <a:r>
              <a:rPr lang="zh-CN" altLang="en-US" dirty="0"/>
              <a:t>，认定某建筑安装工程公司为承担工伤保险责任单位。某建筑安装工程公司不服，向市政府申请行政复议。</a:t>
            </a:r>
          </a:p>
        </p:txBody>
      </p:sp>
    </p:spTree>
    <p:extLst>
      <p:ext uri="{BB962C8B-B14F-4D97-AF65-F5344CB8AC3E}">
        <p14:creationId xmlns:p14="http://schemas.microsoft.com/office/powerpoint/2010/main" val="14902983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10"/>
          <p:cNvPicPr>
            <a:picLocks noChangeAspect="1"/>
          </p:cNvPicPr>
          <p:nvPr/>
        </p:nvPicPr>
        <p:blipFill>
          <a:blip r:embed="rId2"/>
          <a:stretch>
            <a:fillRect/>
          </a:stretch>
        </p:blipFill>
        <p:spPr>
          <a:xfrm rot="21600000">
            <a:off x="0" y="0"/>
            <a:ext cx="9144000" cy="6858000"/>
          </a:xfrm>
          <a:prstGeom prst="rect">
            <a:avLst/>
          </a:prstGeom>
        </p:spPr>
      </p:pic>
      <p:sp>
        <p:nvSpPr>
          <p:cNvPr id="12" name="textbox 12"/>
          <p:cNvSpPr/>
          <p:nvPr/>
        </p:nvSpPr>
        <p:spPr>
          <a:xfrm>
            <a:off x="4523631" y="6488836"/>
            <a:ext cx="104139" cy="171450"/>
          </a:xfrm>
          <a:prstGeom prst="rect">
            <a:avLst/>
          </a:prstGeom>
        </p:spPr>
        <p:txBody>
          <a:bodyPr vert="horz" wrap="square" lIns="0" tIns="0" rIns="0" bIns="0"/>
          <a:lstStyle/>
          <a:p>
            <a:pPr algn="l" rtl="0" eaLnBrk="0">
              <a:lnSpc>
                <a:spcPct val="81714"/>
              </a:lnSpc>
              <a:tabLst/>
            </a:pPr>
            <a:endParaRPr lang="Arial" altLang="Arial" sz="100" dirty="0"/>
          </a:p>
          <a:p>
            <a:pPr marL="12700" algn="l" rtl="0" eaLnBrk="0">
              <a:lnSpc>
                <a:spcPct val="80000"/>
              </a:lnSpc>
              <a:tabLst/>
            </a:pPr>
            <a:r>
              <a:rPr sz="1200" spc="0" dirty="0">
                <a:solidFill>
                  <a:srgbClr val="A6A6A6">
                    <a:alpha val="100000"/>
                  </a:srgbClr>
                </a:solidFill>
                <a:latin typeface="Arial"/>
                <a:ea typeface="Arial"/>
                <a:cs typeface="Arial"/>
              </a:rPr>
              <a:t>3</a:t>
            </a:r>
            <a:endParaRPr lang="Arial" altLang="Arial" sz="1200" dirty="0"/>
          </a:p>
        </p:txBody>
      </p:sp>
      <p:sp>
        <p:nvSpPr>
          <p:cNvPr id="3" name="文本框 2">
            <a:extLst>
              <a:ext uri="{FF2B5EF4-FFF2-40B4-BE49-F238E27FC236}">
                <a16:creationId xmlns:a16="http://schemas.microsoft.com/office/drawing/2014/main" id="{2ECB5F0B-E9FF-3C24-D0D7-326604857B76}"/>
              </a:ext>
            </a:extLst>
          </p:cNvPr>
          <p:cNvSpPr txBox="1"/>
          <p:nvPr/>
        </p:nvSpPr>
        <p:spPr>
          <a:xfrm>
            <a:off x="658225" y="1387297"/>
            <a:ext cx="8133350" cy="2120452"/>
          </a:xfrm>
          <a:prstGeom prst="rect">
            <a:avLst/>
          </a:prstGeom>
          <a:noFill/>
        </p:spPr>
        <p:txBody>
          <a:bodyPr wrap="square">
            <a:spAutoFit/>
          </a:bodyPr>
          <a:lstStyle/>
          <a:p>
            <a:pPr>
              <a:lnSpc>
                <a:spcPct val="150000"/>
              </a:lnSpc>
            </a:pPr>
            <a:r>
              <a:rPr lang="zh-CN" altLang="en-US" dirty="0"/>
              <a:t>一、工伤保险的规定</a:t>
            </a:r>
          </a:p>
          <a:p>
            <a:pPr>
              <a:lnSpc>
                <a:spcPct val="150000"/>
              </a:lnSpc>
            </a:pPr>
            <a:r>
              <a:rPr lang="en-US" altLang="zh-CN" dirty="0"/>
              <a:t>《</a:t>
            </a:r>
            <a:r>
              <a:rPr lang="zh-CN" altLang="en-US" dirty="0"/>
              <a:t>工伤保险条例</a:t>
            </a:r>
            <a:r>
              <a:rPr lang="en-US" altLang="zh-CN" dirty="0"/>
              <a:t>》</a:t>
            </a:r>
            <a:r>
              <a:rPr lang="zh-CN" altLang="en-US" dirty="0"/>
              <a:t>规定，中华人民共和国境内的企业、事业单位、社会团体、民办非企业单位、基金会、律师事务所、会计师事务所等组织和有雇工的个体工商户（以下称用人单位）应当依照本条例规定参加工伤保险，为本单位全部职工或者雇工（以下称职工）缴纳工伤保险费。</a:t>
            </a:r>
          </a:p>
        </p:txBody>
      </p:sp>
      <p:sp>
        <p:nvSpPr>
          <p:cNvPr id="2" name="矩形: 圆角 1">
            <a:extLst>
              <a:ext uri="{FF2B5EF4-FFF2-40B4-BE49-F238E27FC236}">
                <a16:creationId xmlns:a16="http://schemas.microsoft.com/office/drawing/2014/main" id="{898D5AE9-EA5C-EC74-01CD-3DA9E22A903E}"/>
              </a:ext>
            </a:extLst>
          </p:cNvPr>
          <p:cNvSpPr/>
          <p:nvPr/>
        </p:nvSpPr>
        <p:spPr>
          <a:xfrm>
            <a:off x="962024" y="3767335"/>
            <a:ext cx="3319464" cy="633215"/>
          </a:xfrm>
          <a:prstGeom prst="round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t>（一）工伤的认定</a:t>
            </a:r>
            <a:endParaRPr lang="zh-CN" altLang="en-US" dirty="0"/>
          </a:p>
        </p:txBody>
      </p:sp>
      <p:sp>
        <p:nvSpPr>
          <p:cNvPr id="4" name="矩形: 圆角 3">
            <a:extLst>
              <a:ext uri="{FF2B5EF4-FFF2-40B4-BE49-F238E27FC236}">
                <a16:creationId xmlns:a16="http://schemas.microsoft.com/office/drawing/2014/main" id="{7EFEFD4F-9370-43A1-9CE6-10BD2A2084C8}"/>
              </a:ext>
            </a:extLst>
          </p:cNvPr>
          <p:cNvSpPr/>
          <p:nvPr/>
        </p:nvSpPr>
        <p:spPr>
          <a:xfrm>
            <a:off x="4839200" y="3767335"/>
            <a:ext cx="3319464" cy="633215"/>
          </a:xfrm>
          <a:prstGeom prst="round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t>（二）劳动能力鉴定</a:t>
            </a:r>
            <a:endParaRPr lang="zh-CN" altLang="en-US" dirty="0"/>
          </a:p>
        </p:txBody>
      </p:sp>
      <p:sp>
        <p:nvSpPr>
          <p:cNvPr id="5" name="矩形: 圆角 4">
            <a:extLst>
              <a:ext uri="{FF2B5EF4-FFF2-40B4-BE49-F238E27FC236}">
                <a16:creationId xmlns:a16="http://schemas.microsoft.com/office/drawing/2014/main" id="{0C280DEC-53F9-556A-DFD8-A22B24CD4915}"/>
              </a:ext>
            </a:extLst>
          </p:cNvPr>
          <p:cNvSpPr/>
          <p:nvPr/>
        </p:nvSpPr>
        <p:spPr>
          <a:xfrm>
            <a:off x="962024" y="4767460"/>
            <a:ext cx="3319464" cy="633215"/>
          </a:xfrm>
          <a:prstGeom prst="round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t>（三）工伤保险待遇</a:t>
            </a:r>
            <a:endParaRPr lang="zh-CN" altLang="en-US" dirty="0"/>
          </a:p>
        </p:txBody>
      </p:sp>
      <p:sp>
        <p:nvSpPr>
          <p:cNvPr id="6" name="矩形: 圆角 5">
            <a:extLst>
              <a:ext uri="{FF2B5EF4-FFF2-40B4-BE49-F238E27FC236}">
                <a16:creationId xmlns:a16="http://schemas.microsoft.com/office/drawing/2014/main" id="{C9AE6ED9-A350-5683-4390-D5084F042817}"/>
              </a:ext>
            </a:extLst>
          </p:cNvPr>
          <p:cNvSpPr/>
          <p:nvPr/>
        </p:nvSpPr>
        <p:spPr>
          <a:xfrm>
            <a:off x="4839200" y="4767460"/>
            <a:ext cx="3319464" cy="633215"/>
          </a:xfrm>
          <a:prstGeom prst="round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t>（四）监督管理</a:t>
            </a:r>
            <a:endParaRPr lang="zh-CN" altLang="en-US" dirty="0"/>
          </a:p>
        </p:txBody>
      </p:sp>
      <p:sp>
        <p:nvSpPr>
          <p:cNvPr id="7" name="矩形: 圆角 6">
            <a:extLst>
              <a:ext uri="{FF2B5EF4-FFF2-40B4-BE49-F238E27FC236}">
                <a16:creationId xmlns:a16="http://schemas.microsoft.com/office/drawing/2014/main" id="{75544B42-0EBF-B369-B846-6CC9ABA6BF1F}"/>
              </a:ext>
            </a:extLst>
          </p:cNvPr>
          <p:cNvSpPr/>
          <p:nvPr/>
        </p:nvSpPr>
        <p:spPr>
          <a:xfrm>
            <a:off x="962024" y="5767585"/>
            <a:ext cx="7196640" cy="633215"/>
          </a:xfrm>
          <a:prstGeom prst="round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t>（五）针对建筑行业特点的工伤保险制度</a:t>
            </a:r>
            <a:endParaRPr lang="zh-CN" altLang="en-US" dirty="0"/>
          </a:p>
        </p:txBody>
      </p:sp>
    </p:spTree>
    <p:extLst>
      <p:ext uri="{BB962C8B-B14F-4D97-AF65-F5344CB8AC3E}">
        <p14:creationId xmlns:p14="http://schemas.microsoft.com/office/powerpoint/2010/main" val="55142103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10"/>
          <p:cNvPicPr>
            <a:picLocks noChangeAspect="1"/>
          </p:cNvPicPr>
          <p:nvPr/>
        </p:nvPicPr>
        <p:blipFill>
          <a:blip r:embed="rId2"/>
          <a:stretch>
            <a:fillRect/>
          </a:stretch>
        </p:blipFill>
        <p:spPr>
          <a:xfrm rot="21600000">
            <a:off x="0" y="0"/>
            <a:ext cx="9144000" cy="6858000"/>
          </a:xfrm>
          <a:prstGeom prst="rect">
            <a:avLst/>
          </a:prstGeom>
        </p:spPr>
      </p:pic>
      <p:sp>
        <p:nvSpPr>
          <p:cNvPr id="12" name="textbox 12"/>
          <p:cNvSpPr/>
          <p:nvPr/>
        </p:nvSpPr>
        <p:spPr>
          <a:xfrm>
            <a:off x="4523631" y="6488836"/>
            <a:ext cx="104139" cy="171450"/>
          </a:xfrm>
          <a:prstGeom prst="rect">
            <a:avLst/>
          </a:prstGeom>
        </p:spPr>
        <p:txBody>
          <a:bodyPr vert="horz" wrap="square" lIns="0" tIns="0" rIns="0" bIns="0"/>
          <a:lstStyle/>
          <a:p>
            <a:pPr algn="l" rtl="0" eaLnBrk="0">
              <a:lnSpc>
                <a:spcPct val="81714"/>
              </a:lnSpc>
              <a:tabLst/>
            </a:pPr>
            <a:endParaRPr lang="Arial" altLang="Arial" sz="100" dirty="0"/>
          </a:p>
          <a:p>
            <a:pPr marL="12700" algn="l" rtl="0" eaLnBrk="0">
              <a:lnSpc>
                <a:spcPct val="80000"/>
              </a:lnSpc>
              <a:tabLst/>
            </a:pPr>
            <a:r>
              <a:rPr sz="1200" spc="0" dirty="0">
                <a:solidFill>
                  <a:srgbClr val="A6A6A6">
                    <a:alpha val="100000"/>
                  </a:srgbClr>
                </a:solidFill>
                <a:latin typeface="Arial"/>
                <a:ea typeface="Arial"/>
                <a:cs typeface="Arial"/>
              </a:rPr>
              <a:t>3</a:t>
            </a:r>
            <a:endParaRPr lang="Arial" altLang="Arial" sz="1200" dirty="0"/>
          </a:p>
        </p:txBody>
      </p:sp>
      <p:sp>
        <p:nvSpPr>
          <p:cNvPr id="3" name="文本框 2">
            <a:extLst>
              <a:ext uri="{FF2B5EF4-FFF2-40B4-BE49-F238E27FC236}">
                <a16:creationId xmlns:a16="http://schemas.microsoft.com/office/drawing/2014/main" id="{2ECB5F0B-E9FF-3C24-D0D7-326604857B76}"/>
              </a:ext>
            </a:extLst>
          </p:cNvPr>
          <p:cNvSpPr txBox="1"/>
          <p:nvPr/>
        </p:nvSpPr>
        <p:spPr>
          <a:xfrm>
            <a:off x="686800" y="1231384"/>
            <a:ext cx="8133350" cy="2535951"/>
          </a:xfrm>
          <a:prstGeom prst="rect">
            <a:avLst/>
          </a:prstGeom>
          <a:noFill/>
        </p:spPr>
        <p:txBody>
          <a:bodyPr wrap="square">
            <a:spAutoFit/>
          </a:bodyPr>
          <a:lstStyle/>
          <a:p>
            <a:pPr>
              <a:lnSpc>
                <a:spcPct val="150000"/>
              </a:lnSpc>
            </a:pPr>
            <a:r>
              <a:rPr lang="zh-CN" altLang="en-US" dirty="0"/>
              <a:t>二、建筑意外伤害保险的规定</a:t>
            </a:r>
          </a:p>
          <a:p>
            <a:pPr>
              <a:lnSpc>
                <a:spcPct val="150000"/>
              </a:lnSpc>
            </a:pPr>
            <a:r>
              <a:rPr lang="en-US" altLang="zh-CN" dirty="0"/>
              <a:t>《</a:t>
            </a:r>
            <a:r>
              <a:rPr lang="zh-CN" altLang="en-US" dirty="0"/>
              <a:t>建筑法</a:t>
            </a:r>
            <a:r>
              <a:rPr lang="en-US" altLang="zh-CN" dirty="0"/>
              <a:t>》</a:t>
            </a:r>
            <a:r>
              <a:rPr lang="zh-CN" altLang="en-US" dirty="0"/>
              <a:t>规定，鼓励企业为从事危险作业的职工办理意外伤害保险，支付保险费。</a:t>
            </a:r>
            <a:r>
              <a:rPr lang="en-US" altLang="zh-CN" dirty="0"/>
              <a:t>《</a:t>
            </a:r>
            <a:r>
              <a:rPr lang="zh-CN" altLang="en-US" dirty="0"/>
              <a:t>建设工程安全生产管理条例</a:t>
            </a:r>
            <a:r>
              <a:rPr lang="en-US" altLang="zh-CN" dirty="0"/>
              <a:t>》</a:t>
            </a:r>
            <a:r>
              <a:rPr lang="zh-CN" altLang="en-US" dirty="0"/>
              <a:t>规定，施工单位应当为施工现场从事危险作业的人员办理意外伤害保险。意外伤害保险费由施工单位支付。实行施工总承包的，由总承包单位支付意外伤害保险费。意外伤害保险期限自建设工程开工之日起至竣工验收合格止。</a:t>
            </a:r>
          </a:p>
        </p:txBody>
      </p:sp>
      <p:sp>
        <p:nvSpPr>
          <p:cNvPr id="2" name="矩形: 圆角 1">
            <a:extLst>
              <a:ext uri="{FF2B5EF4-FFF2-40B4-BE49-F238E27FC236}">
                <a16:creationId xmlns:a16="http://schemas.microsoft.com/office/drawing/2014/main" id="{898D5AE9-EA5C-EC74-01CD-3DA9E22A903E}"/>
              </a:ext>
            </a:extLst>
          </p:cNvPr>
          <p:cNvSpPr/>
          <p:nvPr/>
        </p:nvSpPr>
        <p:spPr>
          <a:xfrm>
            <a:off x="981576" y="3910210"/>
            <a:ext cx="3319464" cy="1071365"/>
          </a:xfrm>
          <a:prstGeom prst="round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t>（一）建筑意外伤害保险的范围、保险期限和最低保险金额</a:t>
            </a:r>
            <a:endParaRPr lang="zh-CN" altLang="en-US" dirty="0"/>
          </a:p>
        </p:txBody>
      </p:sp>
      <p:sp>
        <p:nvSpPr>
          <p:cNvPr id="4" name="矩形: 圆角 3">
            <a:extLst>
              <a:ext uri="{FF2B5EF4-FFF2-40B4-BE49-F238E27FC236}">
                <a16:creationId xmlns:a16="http://schemas.microsoft.com/office/drawing/2014/main" id="{7EFEFD4F-9370-43A1-9CE6-10BD2A2084C8}"/>
              </a:ext>
            </a:extLst>
          </p:cNvPr>
          <p:cNvSpPr/>
          <p:nvPr/>
        </p:nvSpPr>
        <p:spPr>
          <a:xfrm>
            <a:off x="4829675" y="3910210"/>
            <a:ext cx="3319464" cy="1071365"/>
          </a:xfrm>
          <a:prstGeom prst="round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t>（二）建筑意外伤害保险的保险费和费率</a:t>
            </a:r>
            <a:endParaRPr lang="zh-CN" altLang="en-US" dirty="0"/>
          </a:p>
        </p:txBody>
      </p:sp>
      <p:sp>
        <p:nvSpPr>
          <p:cNvPr id="5" name="矩形: 圆角 4">
            <a:extLst>
              <a:ext uri="{FF2B5EF4-FFF2-40B4-BE49-F238E27FC236}">
                <a16:creationId xmlns:a16="http://schemas.microsoft.com/office/drawing/2014/main" id="{0C280DEC-53F9-556A-DFD8-A22B24CD4915}"/>
              </a:ext>
            </a:extLst>
          </p:cNvPr>
          <p:cNvSpPr/>
          <p:nvPr/>
        </p:nvSpPr>
        <p:spPr>
          <a:xfrm>
            <a:off x="981576" y="5148460"/>
            <a:ext cx="3319464" cy="1071365"/>
          </a:xfrm>
          <a:prstGeom prst="round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t>（三）建筑意外伤害保险的投保</a:t>
            </a:r>
            <a:endParaRPr lang="zh-CN" altLang="en-US" dirty="0"/>
          </a:p>
        </p:txBody>
      </p:sp>
      <p:sp>
        <p:nvSpPr>
          <p:cNvPr id="6" name="矩形: 圆角 5">
            <a:extLst>
              <a:ext uri="{FF2B5EF4-FFF2-40B4-BE49-F238E27FC236}">
                <a16:creationId xmlns:a16="http://schemas.microsoft.com/office/drawing/2014/main" id="{C9AE6ED9-A350-5683-4390-D5084F042817}"/>
              </a:ext>
            </a:extLst>
          </p:cNvPr>
          <p:cNvSpPr/>
          <p:nvPr/>
        </p:nvSpPr>
        <p:spPr>
          <a:xfrm>
            <a:off x="4829675" y="5148460"/>
            <a:ext cx="3319464" cy="1071365"/>
          </a:xfrm>
          <a:prstGeom prst="round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t>（四）建筑意外伤害保险的索赔</a:t>
            </a:r>
            <a:endParaRPr lang="zh-CN" altLang="en-US" dirty="0"/>
          </a:p>
        </p:txBody>
      </p:sp>
    </p:spTree>
    <p:extLst>
      <p:ext uri="{BB962C8B-B14F-4D97-AF65-F5344CB8AC3E}">
        <p14:creationId xmlns:p14="http://schemas.microsoft.com/office/powerpoint/2010/main" val="426120647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10"/>
          <p:cNvPicPr>
            <a:picLocks noChangeAspect="1"/>
          </p:cNvPicPr>
          <p:nvPr/>
        </p:nvPicPr>
        <p:blipFill>
          <a:blip r:embed="rId2"/>
          <a:stretch>
            <a:fillRect/>
          </a:stretch>
        </p:blipFill>
        <p:spPr>
          <a:xfrm rot="21600000">
            <a:off x="0" y="0"/>
            <a:ext cx="9144000" cy="6858000"/>
          </a:xfrm>
          <a:prstGeom prst="rect">
            <a:avLst/>
          </a:prstGeom>
        </p:spPr>
      </p:pic>
      <p:sp>
        <p:nvSpPr>
          <p:cNvPr id="12" name="textbox 12"/>
          <p:cNvSpPr/>
          <p:nvPr/>
        </p:nvSpPr>
        <p:spPr>
          <a:xfrm>
            <a:off x="4523631" y="6488836"/>
            <a:ext cx="104139" cy="171450"/>
          </a:xfrm>
          <a:prstGeom prst="rect">
            <a:avLst/>
          </a:prstGeom>
        </p:spPr>
        <p:txBody>
          <a:bodyPr vert="horz" wrap="square" lIns="0" tIns="0" rIns="0" bIns="0"/>
          <a:lstStyle/>
          <a:p>
            <a:pPr algn="l" rtl="0" eaLnBrk="0">
              <a:lnSpc>
                <a:spcPct val="81714"/>
              </a:lnSpc>
              <a:tabLst/>
            </a:pPr>
            <a:endParaRPr lang="Arial" altLang="Arial" sz="100" dirty="0"/>
          </a:p>
          <a:p>
            <a:pPr marL="12700" algn="l" rtl="0" eaLnBrk="0">
              <a:lnSpc>
                <a:spcPct val="80000"/>
              </a:lnSpc>
              <a:tabLst/>
            </a:pPr>
            <a:r>
              <a:rPr sz="1200" spc="0" dirty="0">
                <a:solidFill>
                  <a:srgbClr val="A6A6A6">
                    <a:alpha val="100000"/>
                  </a:srgbClr>
                </a:solidFill>
                <a:latin typeface="Arial"/>
                <a:ea typeface="Arial"/>
                <a:cs typeface="Arial"/>
              </a:rPr>
              <a:t>3</a:t>
            </a:r>
            <a:endParaRPr lang="Arial" altLang="Arial" sz="1200" dirty="0"/>
          </a:p>
        </p:txBody>
      </p:sp>
      <p:sp>
        <p:nvSpPr>
          <p:cNvPr id="2" name="文本框 1">
            <a:extLst>
              <a:ext uri="{FF2B5EF4-FFF2-40B4-BE49-F238E27FC236}">
                <a16:creationId xmlns:a16="http://schemas.microsoft.com/office/drawing/2014/main" id="{F7E30841-D3DD-E49D-9B28-5036256AA18C}"/>
              </a:ext>
            </a:extLst>
          </p:cNvPr>
          <p:cNvSpPr txBox="1"/>
          <p:nvPr/>
        </p:nvSpPr>
        <p:spPr>
          <a:xfrm>
            <a:off x="457199" y="1865777"/>
            <a:ext cx="8229599" cy="3510898"/>
          </a:xfrm>
          <a:prstGeom prst="rect">
            <a:avLst/>
          </a:prstGeom>
          <a:noFill/>
        </p:spPr>
        <p:txBody>
          <a:bodyPr wrap="square">
            <a:spAutoFit/>
          </a:bodyPr>
          <a:lstStyle/>
          <a:p>
            <a:pPr>
              <a:lnSpc>
                <a:spcPct val="150000"/>
              </a:lnSpc>
            </a:pPr>
            <a:r>
              <a:rPr lang="zh-CN" altLang="en-US" dirty="0"/>
              <a:t>一、申请领取安全生产许可证的条件</a:t>
            </a:r>
          </a:p>
          <a:p>
            <a:pPr>
              <a:lnSpc>
                <a:spcPct val="150000"/>
              </a:lnSpc>
            </a:pPr>
            <a:r>
              <a:rPr lang="en-US" altLang="zh-CN" dirty="0"/>
              <a:t>《</a:t>
            </a:r>
            <a:r>
              <a:rPr lang="zh-CN" altLang="en-US" dirty="0"/>
              <a:t>安全生产许可证条例</a:t>
            </a:r>
            <a:r>
              <a:rPr lang="en-US" altLang="zh-CN" dirty="0"/>
              <a:t>》</a:t>
            </a:r>
            <a:r>
              <a:rPr lang="zh-CN" altLang="en-US" dirty="0"/>
              <a:t>规定，企业取得安全生产许可证，应当具备 </a:t>
            </a:r>
            <a:r>
              <a:rPr lang="en-US" altLang="zh-CN" dirty="0"/>
              <a:t>13 </a:t>
            </a:r>
            <a:r>
              <a:rPr lang="zh-CN" altLang="en-US" dirty="0"/>
              <a:t>项安全生产条件。</a:t>
            </a:r>
          </a:p>
          <a:p>
            <a:pPr>
              <a:lnSpc>
                <a:spcPct val="150000"/>
              </a:lnSpc>
            </a:pPr>
            <a:r>
              <a:rPr lang="en-US" altLang="zh-CN" sz="1600" dirty="0"/>
              <a:t>《</a:t>
            </a:r>
            <a:r>
              <a:rPr lang="zh-CN" altLang="en-US" sz="1600" dirty="0"/>
              <a:t>建筑施工企业安全生产许可证管理规定</a:t>
            </a:r>
            <a:r>
              <a:rPr lang="en-US" altLang="zh-CN" sz="1600" dirty="0"/>
              <a:t>》</a:t>
            </a:r>
            <a:r>
              <a:rPr lang="zh-CN" altLang="en-US" sz="1600" dirty="0"/>
              <a:t>中进一步规定，建筑施工企业取得安全生产许可证，应当具备 </a:t>
            </a:r>
            <a:r>
              <a:rPr lang="en-US" altLang="zh-CN" sz="1600" dirty="0"/>
              <a:t>12 </a:t>
            </a:r>
            <a:r>
              <a:rPr lang="zh-CN" altLang="en-US" sz="1600" dirty="0"/>
              <a:t>项安全生产条件：①建立、健全安全生产责任制，制定完备的安全生产规章制度和操作规程；②保证本单位安全生产条件所需资金的投入；③设置安全生产管理机构，按照国家有关规定配备专职安全生产管理人员；④主要负责人、项目负责人、专职安全生产管理人员经建设主管部门或者其他有关部门考核合格；⑤特种作业人员经有关业务主管部门考核合格，取得特种作业操作资格证书；⑥管理人员和作业人员每年至少进</a:t>
            </a:r>
          </a:p>
        </p:txBody>
      </p:sp>
    </p:spTree>
    <p:extLst>
      <p:ext uri="{BB962C8B-B14F-4D97-AF65-F5344CB8AC3E}">
        <p14:creationId xmlns:p14="http://schemas.microsoft.com/office/powerpoint/2010/main" val="167267055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10"/>
          <p:cNvPicPr>
            <a:picLocks noChangeAspect="1"/>
          </p:cNvPicPr>
          <p:nvPr/>
        </p:nvPicPr>
        <p:blipFill>
          <a:blip r:embed="rId2"/>
          <a:stretch>
            <a:fillRect/>
          </a:stretch>
        </p:blipFill>
        <p:spPr>
          <a:xfrm rot="21600000">
            <a:off x="0" y="0"/>
            <a:ext cx="9144000" cy="6858000"/>
          </a:xfrm>
          <a:prstGeom prst="rect">
            <a:avLst/>
          </a:prstGeom>
        </p:spPr>
      </p:pic>
      <p:sp>
        <p:nvSpPr>
          <p:cNvPr id="12" name="textbox 12"/>
          <p:cNvSpPr/>
          <p:nvPr/>
        </p:nvSpPr>
        <p:spPr>
          <a:xfrm>
            <a:off x="4523631" y="6488836"/>
            <a:ext cx="104139" cy="171450"/>
          </a:xfrm>
          <a:prstGeom prst="rect">
            <a:avLst/>
          </a:prstGeom>
        </p:spPr>
        <p:txBody>
          <a:bodyPr vert="horz" wrap="square" lIns="0" tIns="0" rIns="0" bIns="0"/>
          <a:lstStyle/>
          <a:p>
            <a:pPr algn="l" rtl="0" eaLnBrk="0">
              <a:lnSpc>
                <a:spcPct val="81714"/>
              </a:lnSpc>
              <a:tabLst/>
            </a:pPr>
            <a:endParaRPr lang="Arial" altLang="Arial" sz="100" dirty="0"/>
          </a:p>
          <a:p>
            <a:pPr marL="12700" algn="l" rtl="0" eaLnBrk="0">
              <a:lnSpc>
                <a:spcPct val="80000"/>
              </a:lnSpc>
              <a:tabLst/>
            </a:pPr>
            <a:r>
              <a:rPr sz="1200" spc="0" dirty="0">
                <a:solidFill>
                  <a:srgbClr val="A6A6A6">
                    <a:alpha val="100000"/>
                  </a:srgbClr>
                </a:solidFill>
                <a:latin typeface="Arial"/>
                <a:ea typeface="Arial"/>
                <a:cs typeface="Arial"/>
              </a:rPr>
              <a:t>3</a:t>
            </a:r>
            <a:endParaRPr lang="Arial" altLang="Arial" sz="1200" dirty="0"/>
          </a:p>
        </p:txBody>
      </p:sp>
      <p:sp>
        <p:nvSpPr>
          <p:cNvPr id="3" name="文本框 2">
            <a:extLst>
              <a:ext uri="{FF2B5EF4-FFF2-40B4-BE49-F238E27FC236}">
                <a16:creationId xmlns:a16="http://schemas.microsoft.com/office/drawing/2014/main" id="{2ECB5F0B-E9FF-3C24-D0D7-326604857B76}"/>
              </a:ext>
            </a:extLst>
          </p:cNvPr>
          <p:cNvSpPr txBox="1"/>
          <p:nvPr/>
        </p:nvSpPr>
        <p:spPr>
          <a:xfrm>
            <a:off x="1086850" y="1760878"/>
            <a:ext cx="8133350" cy="873957"/>
          </a:xfrm>
          <a:prstGeom prst="rect">
            <a:avLst/>
          </a:prstGeom>
          <a:noFill/>
        </p:spPr>
        <p:txBody>
          <a:bodyPr wrap="square">
            <a:spAutoFit/>
          </a:bodyPr>
          <a:lstStyle/>
          <a:p>
            <a:pPr>
              <a:lnSpc>
                <a:spcPct val="150000"/>
              </a:lnSpc>
            </a:pPr>
            <a:r>
              <a:rPr lang="zh-CN" altLang="en-US" dirty="0"/>
              <a:t>三、违法行为应承担的法律责任</a:t>
            </a:r>
          </a:p>
          <a:p>
            <a:pPr>
              <a:lnSpc>
                <a:spcPct val="150000"/>
              </a:lnSpc>
            </a:pPr>
            <a:r>
              <a:rPr lang="zh-CN" altLang="en-US" dirty="0"/>
              <a:t>施工现场安全防护违法行为应承担的主要法律责任如下：</a:t>
            </a:r>
          </a:p>
        </p:txBody>
      </p:sp>
      <p:sp>
        <p:nvSpPr>
          <p:cNvPr id="2" name="矩形: 圆角 1">
            <a:extLst>
              <a:ext uri="{FF2B5EF4-FFF2-40B4-BE49-F238E27FC236}">
                <a16:creationId xmlns:a16="http://schemas.microsoft.com/office/drawing/2014/main" id="{898D5AE9-EA5C-EC74-01CD-3DA9E22A903E}"/>
              </a:ext>
            </a:extLst>
          </p:cNvPr>
          <p:cNvSpPr/>
          <p:nvPr/>
        </p:nvSpPr>
        <p:spPr>
          <a:xfrm>
            <a:off x="1086850" y="3006857"/>
            <a:ext cx="6477135" cy="1071365"/>
          </a:xfrm>
          <a:prstGeom prst="round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1. </a:t>
            </a:r>
            <a:r>
              <a:rPr lang="zh-CN" altLang="en-US"/>
              <a:t>施工现场安全防护违法行为应承担的法律责任</a:t>
            </a:r>
            <a:endParaRPr lang="zh-CN" altLang="en-US" dirty="0"/>
          </a:p>
        </p:txBody>
      </p:sp>
      <p:sp>
        <p:nvSpPr>
          <p:cNvPr id="5" name="矩形: 圆角 4">
            <a:extLst>
              <a:ext uri="{FF2B5EF4-FFF2-40B4-BE49-F238E27FC236}">
                <a16:creationId xmlns:a16="http://schemas.microsoft.com/office/drawing/2014/main" id="{0C280DEC-53F9-556A-DFD8-A22B24CD4915}"/>
              </a:ext>
            </a:extLst>
          </p:cNvPr>
          <p:cNvSpPr/>
          <p:nvPr/>
        </p:nvSpPr>
        <p:spPr>
          <a:xfrm>
            <a:off x="1086850" y="4748410"/>
            <a:ext cx="6477135" cy="1071365"/>
          </a:xfrm>
          <a:prstGeom prst="round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2. </a:t>
            </a:r>
            <a:r>
              <a:rPr lang="zh-CN" altLang="en-US"/>
              <a:t>施工现场消防安全违法行为应承担的法律责任</a:t>
            </a:r>
            <a:endParaRPr lang="zh-CN" altLang="en-US" dirty="0"/>
          </a:p>
        </p:txBody>
      </p:sp>
    </p:spTree>
    <p:extLst>
      <p:ext uri="{BB962C8B-B14F-4D97-AF65-F5344CB8AC3E}">
        <p14:creationId xmlns:p14="http://schemas.microsoft.com/office/powerpoint/2010/main" val="389389383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10"/>
          <p:cNvPicPr>
            <a:picLocks noChangeAspect="1"/>
          </p:cNvPicPr>
          <p:nvPr/>
        </p:nvPicPr>
        <p:blipFill>
          <a:blip r:embed="rId2"/>
          <a:stretch>
            <a:fillRect/>
          </a:stretch>
        </p:blipFill>
        <p:spPr>
          <a:xfrm rot="21600000">
            <a:off x="0" y="0"/>
            <a:ext cx="9144000" cy="6858000"/>
          </a:xfrm>
          <a:prstGeom prst="rect">
            <a:avLst/>
          </a:prstGeom>
        </p:spPr>
      </p:pic>
      <p:sp>
        <p:nvSpPr>
          <p:cNvPr id="12" name="textbox 12"/>
          <p:cNvSpPr/>
          <p:nvPr/>
        </p:nvSpPr>
        <p:spPr>
          <a:xfrm>
            <a:off x="4523631" y="6488836"/>
            <a:ext cx="104139" cy="171450"/>
          </a:xfrm>
          <a:prstGeom prst="rect">
            <a:avLst/>
          </a:prstGeom>
        </p:spPr>
        <p:txBody>
          <a:bodyPr vert="horz" wrap="square" lIns="0" tIns="0" rIns="0" bIns="0"/>
          <a:lstStyle/>
          <a:p>
            <a:pPr algn="l" rtl="0" eaLnBrk="0">
              <a:lnSpc>
                <a:spcPct val="81714"/>
              </a:lnSpc>
              <a:tabLst/>
            </a:pPr>
            <a:endParaRPr lang="Arial" altLang="Arial" sz="100" dirty="0"/>
          </a:p>
          <a:p>
            <a:pPr marL="12700" algn="l" rtl="0" eaLnBrk="0">
              <a:lnSpc>
                <a:spcPct val="80000"/>
              </a:lnSpc>
              <a:tabLst/>
            </a:pPr>
            <a:r>
              <a:rPr sz="1200" spc="0" dirty="0">
                <a:solidFill>
                  <a:srgbClr val="A6A6A6">
                    <a:alpha val="100000"/>
                  </a:srgbClr>
                </a:solidFill>
                <a:latin typeface="Arial"/>
                <a:ea typeface="Arial"/>
                <a:cs typeface="Arial"/>
              </a:rPr>
              <a:t>3</a:t>
            </a:r>
            <a:endParaRPr lang="Arial" altLang="Arial" sz="1200" dirty="0"/>
          </a:p>
        </p:txBody>
      </p:sp>
      <p:sp>
        <p:nvSpPr>
          <p:cNvPr id="3" name="文本框 2">
            <a:extLst>
              <a:ext uri="{FF2B5EF4-FFF2-40B4-BE49-F238E27FC236}">
                <a16:creationId xmlns:a16="http://schemas.microsoft.com/office/drawing/2014/main" id="{2ECB5F0B-E9FF-3C24-D0D7-326604857B76}"/>
              </a:ext>
            </a:extLst>
          </p:cNvPr>
          <p:cNvSpPr txBox="1"/>
          <p:nvPr/>
        </p:nvSpPr>
        <p:spPr>
          <a:xfrm>
            <a:off x="1229725" y="2458100"/>
            <a:ext cx="6796089" cy="2120452"/>
          </a:xfrm>
          <a:prstGeom prst="rect">
            <a:avLst/>
          </a:prstGeom>
          <a:noFill/>
        </p:spPr>
        <p:txBody>
          <a:bodyPr wrap="square">
            <a:spAutoFit/>
          </a:bodyPr>
          <a:lstStyle/>
          <a:p>
            <a:pPr>
              <a:lnSpc>
                <a:spcPct val="150000"/>
              </a:lnSpc>
            </a:pPr>
            <a:r>
              <a:rPr lang="zh-CN" altLang="en-US" dirty="0"/>
              <a:t>四、工伤保险违法行为应承担的法律责任</a:t>
            </a:r>
          </a:p>
          <a:p>
            <a:pPr>
              <a:lnSpc>
                <a:spcPct val="150000"/>
              </a:lnSpc>
            </a:pPr>
            <a:r>
              <a:rPr lang="en-US" altLang="zh-CN" dirty="0"/>
              <a:t>《</a:t>
            </a:r>
            <a:r>
              <a:rPr lang="zh-CN" altLang="en-US" dirty="0"/>
              <a:t>工伤保险条例</a:t>
            </a:r>
            <a:r>
              <a:rPr lang="en-US" altLang="zh-CN" dirty="0"/>
              <a:t>》</a:t>
            </a:r>
            <a:r>
              <a:rPr lang="zh-CN" altLang="en-US" dirty="0"/>
              <a:t>规定，用人单位、工伤职工或者其近亲属骗取工伤保险待遇，医疗机构、辅助器具配置机构骗取工伤保险基金支出的，由社会保险行政部门责令退还，处骗取金额 </a:t>
            </a:r>
            <a:r>
              <a:rPr lang="en-US" altLang="zh-CN" dirty="0"/>
              <a:t>2 </a:t>
            </a:r>
            <a:r>
              <a:rPr lang="zh-CN" altLang="en-US" dirty="0"/>
              <a:t>倍以上 </a:t>
            </a:r>
            <a:r>
              <a:rPr lang="en-US" altLang="zh-CN" dirty="0"/>
              <a:t>5</a:t>
            </a:r>
          </a:p>
          <a:p>
            <a:pPr>
              <a:lnSpc>
                <a:spcPct val="150000"/>
              </a:lnSpc>
            </a:pPr>
            <a:r>
              <a:rPr lang="zh-CN" altLang="en-US" dirty="0"/>
              <a:t>倍以下的罚款；情节严重，构成犯罪的，依法追究刑事责任。</a:t>
            </a:r>
          </a:p>
        </p:txBody>
      </p:sp>
    </p:spTree>
    <p:extLst>
      <p:ext uri="{BB962C8B-B14F-4D97-AF65-F5344CB8AC3E}">
        <p14:creationId xmlns:p14="http://schemas.microsoft.com/office/powerpoint/2010/main" val="198285861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
          <p:cNvSpPr/>
          <p:nvPr/>
        </p:nvSpPr>
        <p:spPr>
          <a:xfrm>
            <a:off x="0" y="0"/>
            <a:ext cx="9144000" cy="6858000"/>
          </a:xfrm>
          <a:prstGeom prst="rect">
            <a:avLst/>
          </a:prstGeom>
          <a:solidFill>
            <a:srgbClr val="DAEEBF">
              <a:alpha val="100000"/>
            </a:srgbClr>
          </a:solidFill>
          <a:ln cap="flat">
            <a:miter lim="0"/>
          </a:ln>
        </p:spPr>
        <p:txBody>
          <a:bodyPr rtlCol="0"/>
          <a:lstStyle/>
          <a:p>
            <a:pPr algn="ctr"/>
            <a:endParaRPr lang="zh-CN" altLang="en-US"/>
          </a:p>
        </p:txBody>
      </p:sp>
      <p:pic>
        <p:nvPicPr>
          <p:cNvPr id="4" name="picture 4"/>
          <p:cNvPicPr>
            <a:picLocks noChangeAspect="1"/>
          </p:cNvPicPr>
          <p:nvPr/>
        </p:nvPicPr>
        <p:blipFill>
          <a:blip r:embed="rId2"/>
          <a:stretch>
            <a:fillRect/>
          </a:stretch>
        </p:blipFill>
        <p:spPr>
          <a:xfrm rot="21600000">
            <a:off x="4006297" y="3859105"/>
            <a:ext cx="619677" cy="76127"/>
          </a:xfrm>
          <a:prstGeom prst="rect">
            <a:avLst/>
          </a:prstGeom>
        </p:spPr>
      </p:pic>
      <p:pic>
        <p:nvPicPr>
          <p:cNvPr id="5" name="picture 5"/>
          <p:cNvPicPr>
            <a:picLocks noChangeAspect="1"/>
          </p:cNvPicPr>
          <p:nvPr/>
        </p:nvPicPr>
        <p:blipFill>
          <a:blip r:embed="rId3"/>
          <a:stretch>
            <a:fillRect/>
          </a:stretch>
        </p:blipFill>
        <p:spPr>
          <a:xfrm rot="21600000">
            <a:off x="3167062" y="3021012"/>
            <a:ext cx="839787" cy="931862"/>
          </a:xfrm>
          <a:prstGeom prst="rect">
            <a:avLst/>
          </a:prstGeom>
        </p:spPr>
      </p:pic>
      <p:pic>
        <p:nvPicPr>
          <p:cNvPr id="6" name="picture 6"/>
          <p:cNvPicPr>
            <a:picLocks noChangeAspect="1"/>
          </p:cNvPicPr>
          <p:nvPr/>
        </p:nvPicPr>
        <p:blipFill>
          <a:blip r:embed="rId4"/>
          <a:stretch>
            <a:fillRect/>
          </a:stretch>
        </p:blipFill>
        <p:spPr>
          <a:xfrm rot="21600000">
            <a:off x="3848100" y="2495550"/>
            <a:ext cx="4775200" cy="2762249"/>
          </a:xfrm>
          <a:prstGeom prst="rect">
            <a:avLst/>
          </a:prstGeom>
        </p:spPr>
      </p:pic>
      <p:sp>
        <p:nvSpPr>
          <p:cNvPr id="7" name="textbox 7"/>
          <p:cNvSpPr/>
          <p:nvPr/>
        </p:nvSpPr>
        <p:spPr>
          <a:xfrm>
            <a:off x="3945890" y="2426334"/>
            <a:ext cx="4579620" cy="551815"/>
          </a:xfrm>
          <a:prstGeom prst="rect">
            <a:avLst/>
          </a:prstGeom>
        </p:spPr>
        <p:txBody>
          <a:bodyPr vert="horz" wrap="square" lIns="0" tIns="0" rIns="0" bIns="0"/>
          <a:lstStyle/>
          <a:p>
            <a:pPr algn="ctr" rtl="0" eaLnBrk="0">
              <a:lnSpc>
                <a:spcPct val="150000"/>
              </a:lnSpc>
              <a:tabLst/>
            </a:pPr>
            <a:r>
              <a:rPr lang="zh-CN" altLang="en-US" sz="4000" dirty="0">
                <a:solidFill>
                  <a:schemeClr val="bg1"/>
                </a:solidFill>
              </a:rPr>
              <a:t>第六节　</a:t>
            </a:r>
            <a:endParaRPr lang="en-US" altLang="zh-CN" sz="4000" dirty="0">
              <a:solidFill>
                <a:schemeClr val="bg1"/>
              </a:solidFill>
            </a:endParaRPr>
          </a:p>
          <a:p>
            <a:pPr algn="ctr" rtl="0" eaLnBrk="0">
              <a:lnSpc>
                <a:spcPct val="150000"/>
              </a:lnSpc>
              <a:tabLst/>
            </a:pPr>
            <a:r>
              <a:rPr lang="zh-CN" altLang="en-US" sz="4000" dirty="0">
                <a:solidFill>
                  <a:schemeClr val="bg1"/>
                </a:solidFill>
              </a:rPr>
              <a:t>施工安全事故的应急救援与调查处理</a:t>
            </a:r>
            <a:endParaRPr lang="SimHei" altLang="SimHei" sz="4000" dirty="0">
              <a:solidFill>
                <a:schemeClr val="bg1"/>
              </a:solidFill>
            </a:endParaRPr>
          </a:p>
        </p:txBody>
      </p:sp>
      <p:sp>
        <p:nvSpPr>
          <p:cNvPr id="9" name="rect"/>
          <p:cNvSpPr/>
          <p:nvPr/>
        </p:nvSpPr>
        <p:spPr>
          <a:xfrm>
            <a:off x="0" y="2935287"/>
            <a:ext cx="3179762" cy="214312"/>
          </a:xfrm>
          <a:prstGeom prst="rect">
            <a:avLst/>
          </a:prstGeom>
          <a:solidFill>
            <a:srgbClr val="BED15D">
              <a:alpha val="100000"/>
            </a:srgbClr>
          </a:solidFill>
          <a:ln cap="flat">
            <a:miter lim="0"/>
          </a:ln>
        </p:spPr>
        <p:txBody>
          <a:bodyPr rtlCol="0"/>
          <a:lstStyle/>
          <a:p>
            <a:pPr algn="ctr"/>
            <a:endParaRPr lang="zh-CN" altLang="en-US"/>
          </a:p>
        </p:txBody>
      </p:sp>
    </p:spTree>
    <p:extLst>
      <p:ext uri="{BB962C8B-B14F-4D97-AF65-F5344CB8AC3E}">
        <p14:creationId xmlns:p14="http://schemas.microsoft.com/office/powerpoint/2010/main" val="389858006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10"/>
          <p:cNvPicPr>
            <a:picLocks noChangeAspect="1"/>
          </p:cNvPicPr>
          <p:nvPr/>
        </p:nvPicPr>
        <p:blipFill>
          <a:blip r:embed="rId2"/>
          <a:stretch>
            <a:fillRect/>
          </a:stretch>
        </p:blipFill>
        <p:spPr>
          <a:xfrm rot="21600000">
            <a:off x="0" y="0"/>
            <a:ext cx="9144000" cy="6858000"/>
          </a:xfrm>
          <a:prstGeom prst="rect">
            <a:avLst/>
          </a:prstGeom>
        </p:spPr>
      </p:pic>
      <p:sp>
        <p:nvSpPr>
          <p:cNvPr id="12" name="textbox 12"/>
          <p:cNvSpPr/>
          <p:nvPr/>
        </p:nvSpPr>
        <p:spPr>
          <a:xfrm>
            <a:off x="4523631" y="6488836"/>
            <a:ext cx="104139" cy="171450"/>
          </a:xfrm>
          <a:prstGeom prst="rect">
            <a:avLst/>
          </a:prstGeom>
        </p:spPr>
        <p:txBody>
          <a:bodyPr vert="horz" wrap="square" lIns="0" tIns="0" rIns="0" bIns="0"/>
          <a:lstStyle/>
          <a:p>
            <a:pPr algn="l" rtl="0" eaLnBrk="0">
              <a:lnSpc>
                <a:spcPct val="81714"/>
              </a:lnSpc>
              <a:tabLst/>
            </a:pPr>
            <a:endParaRPr lang="Arial" altLang="Arial" sz="100" dirty="0"/>
          </a:p>
          <a:p>
            <a:pPr marL="12700" algn="l" rtl="0" eaLnBrk="0">
              <a:lnSpc>
                <a:spcPct val="80000"/>
              </a:lnSpc>
              <a:tabLst/>
            </a:pPr>
            <a:r>
              <a:rPr sz="1200" spc="0" dirty="0">
                <a:solidFill>
                  <a:srgbClr val="A6A6A6">
                    <a:alpha val="100000"/>
                  </a:srgbClr>
                </a:solidFill>
                <a:latin typeface="Arial"/>
                <a:ea typeface="Arial"/>
                <a:cs typeface="Arial"/>
              </a:rPr>
              <a:t>3</a:t>
            </a:r>
            <a:endParaRPr lang="Arial" altLang="Arial" sz="1200" dirty="0"/>
          </a:p>
        </p:txBody>
      </p:sp>
      <p:sp>
        <p:nvSpPr>
          <p:cNvPr id="3" name="文本框 2">
            <a:extLst>
              <a:ext uri="{FF2B5EF4-FFF2-40B4-BE49-F238E27FC236}">
                <a16:creationId xmlns:a16="http://schemas.microsoft.com/office/drawing/2014/main" id="{2ECB5F0B-E9FF-3C24-D0D7-326604857B76}"/>
              </a:ext>
            </a:extLst>
          </p:cNvPr>
          <p:cNvSpPr txBox="1"/>
          <p:nvPr/>
        </p:nvSpPr>
        <p:spPr>
          <a:xfrm>
            <a:off x="733986" y="998062"/>
            <a:ext cx="7787568" cy="5859938"/>
          </a:xfrm>
          <a:prstGeom prst="rect">
            <a:avLst/>
          </a:prstGeom>
          <a:noFill/>
        </p:spPr>
        <p:txBody>
          <a:bodyPr wrap="square">
            <a:spAutoFit/>
          </a:bodyPr>
          <a:lstStyle/>
          <a:p>
            <a:pPr>
              <a:lnSpc>
                <a:spcPct val="150000"/>
              </a:lnSpc>
            </a:pPr>
            <a:r>
              <a:rPr lang="zh-CN" altLang="en-US" dirty="0"/>
              <a:t>教学目标</a:t>
            </a:r>
          </a:p>
          <a:p>
            <a:pPr>
              <a:lnSpc>
                <a:spcPct val="150000"/>
              </a:lnSpc>
            </a:pPr>
            <a:r>
              <a:rPr lang="zh-CN" altLang="en-US" dirty="0"/>
              <a:t>掌握安全生产事故的分类，熟悉事故处理的流程，熟悉事故的分级上报和事故调查。</a:t>
            </a:r>
          </a:p>
          <a:p>
            <a:pPr>
              <a:lnSpc>
                <a:spcPct val="150000"/>
              </a:lnSpc>
            </a:pPr>
            <a:r>
              <a:rPr lang="zh-CN" altLang="en-US" dirty="0"/>
              <a:t>引入案例</a:t>
            </a:r>
          </a:p>
          <a:p>
            <a:pPr>
              <a:lnSpc>
                <a:spcPct val="150000"/>
              </a:lnSpc>
            </a:pPr>
            <a:r>
              <a:rPr lang="zh-CN" altLang="en-US" dirty="0"/>
              <a:t>某单层产业厂房项目，檐高 </a:t>
            </a:r>
            <a:r>
              <a:rPr lang="en-US" altLang="zh-CN" dirty="0"/>
              <a:t>20 </a:t>
            </a:r>
            <a:r>
              <a:rPr lang="zh-CN" altLang="en-US" dirty="0"/>
              <a:t>米，建筑面积 </a:t>
            </a:r>
            <a:r>
              <a:rPr lang="en-US" altLang="zh-CN" dirty="0"/>
              <a:t>5800 </a:t>
            </a:r>
            <a:r>
              <a:rPr lang="zh-CN" altLang="en-US" dirty="0"/>
              <a:t>平方米。施工单位在拆除顶层钢模板时，将拆下的 </a:t>
            </a:r>
            <a:r>
              <a:rPr lang="en-US" altLang="zh-CN" dirty="0"/>
              <a:t>18 </a:t>
            </a:r>
            <a:r>
              <a:rPr lang="zh-CN" altLang="en-US" dirty="0"/>
              <a:t>根钢管（每根长 </a:t>
            </a:r>
            <a:r>
              <a:rPr lang="en-US" altLang="zh-CN" dirty="0"/>
              <a:t>4 </a:t>
            </a:r>
            <a:r>
              <a:rPr lang="zh-CN" altLang="en-US" dirty="0"/>
              <a:t>米）和扣件运到井字架的吊盘上，</a:t>
            </a:r>
            <a:r>
              <a:rPr lang="en-US" altLang="zh-CN" dirty="0"/>
              <a:t>5 </a:t>
            </a:r>
            <a:r>
              <a:rPr lang="zh-CN" altLang="en-US" dirty="0"/>
              <a:t>名工人随吊盘一起从屋顶高处着落。此时恰好操纵该机械的职员往厕所未回，一名刚刚招来两天的合同工开动了卷扬机。在卷扬机下降工程中，钢丝绳忽然折断，人随吊盘着落坠地，造成 </a:t>
            </a:r>
            <a:r>
              <a:rPr lang="en-US" altLang="zh-CN" dirty="0"/>
              <a:t>2 </a:t>
            </a:r>
            <a:r>
              <a:rPr lang="zh-CN" altLang="en-US" dirty="0"/>
              <a:t>人死亡、</a:t>
            </a:r>
            <a:r>
              <a:rPr lang="en-US" altLang="zh-CN" dirty="0"/>
              <a:t>3 </a:t>
            </a:r>
            <a:r>
              <a:rPr lang="zh-CN" altLang="en-US" dirty="0"/>
              <a:t>人重伤的恶性后果。</a:t>
            </a:r>
          </a:p>
          <a:p>
            <a:pPr>
              <a:lnSpc>
                <a:spcPct val="150000"/>
              </a:lnSpc>
            </a:pPr>
            <a:r>
              <a:rPr lang="zh-CN" altLang="en-US" dirty="0"/>
              <a:t>请思考：</a:t>
            </a:r>
          </a:p>
          <a:p>
            <a:pPr>
              <a:lnSpc>
                <a:spcPct val="150000"/>
              </a:lnSpc>
            </a:pPr>
            <a:r>
              <a:rPr lang="zh-CN" altLang="en-US" dirty="0"/>
              <a:t>（</a:t>
            </a:r>
            <a:r>
              <a:rPr lang="en-US" altLang="zh-CN" dirty="0"/>
              <a:t>1</a:t>
            </a:r>
            <a:r>
              <a:rPr lang="zh-CN" altLang="en-US" dirty="0"/>
              <a:t>）试扼要分析造成这起事故的原因。</a:t>
            </a:r>
          </a:p>
          <a:p>
            <a:pPr>
              <a:lnSpc>
                <a:spcPct val="150000"/>
              </a:lnSpc>
            </a:pPr>
            <a:r>
              <a:rPr lang="zh-CN" altLang="en-US" dirty="0"/>
              <a:t>（</a:t>
            </a:r>
            <a:r>
              <a:rPr lang="en-US" altLang="zh-CN" dirty="0"/>
              <a:t>2</a:t>
            </a:r>
            <a:r>
              <a:rPr lang="zh-CN" altLang="en-US" dirty="0"/>
              <a:t>）重大事故发生后，事故发生单位应在 </a:t>
            </a:r>
            <a:r>
              <a:rPr lang="en-US" altLang="zh-CN" dirty="0"/>
              <a:t>24 </a:t>
            </a:r>
            <a:r>
              <a:rPr lang="zh-CN" altLang="en-US" dirty="0"/>
              <a:t>小时内写出书面报告，并按规定逐级上报。重大事故书面报告（初报表）应包括哪些内容？</a:t>
            </a:r>
          </a:p>
        </p:txBody>
      </p:sp>
    </p:spTree>
    <p:extLst>
      <p:ext uri="{BB962C8B-B14F-4D97-AF65-F5344CB8AC3E}">
        <p14:creationId xmlns:p14="http://schemas.microsoft.com/office/powerpoint/2010/main" val="64789460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10"/>
          <p:cNvPicPr>
            <a:picLocks noChangeAspect="1"/>
          </p:cNvPicPr>
          <p:nvPr/>
        </p:nvPicPr>
        <p:blipFill>
          <a:blip r:embed="rId2"/>
          <a:stretch>
            <a:fillRect/>
          </a:stretch>
        </p:blipFill>
        <p:spPr>
          <a:xfrm rot="21600000">
            <a:off x="0" y="0"/>
            <a:ext cx="9144000" cy="6858000"/>
          </a:xfrm>
          <a:prstGeom prst="rect">
            <a:avLst/>
          </a:prstGeom>
        </p:spPr>
      </p:pic>
      <p:sp>
        <p:nvSpPr>
          <p:cNvPr id="12" name="textbox 12"/>
          <p:cNvSpPr/>
          <p:nvPr/>
        </p:nvSpPr>
        <p:spPr>
          <a:xfrm>
            <a:off x="4523631" y="6488836"/>
            <a:ext cx="104139" cy="171450"/>
          </a:xfrm>
          <a:prstGeom prst="rect">
            <a:avLst/>
          </a:prstGeom>
        </p:spPr>
        <p:txBody>
          <a:bodyPr vert="horz" wrap="square" lIns="0" tIns="0" rIns="0" bIns="0"/>
          <a:lstStyle/>
          <a:p>
            <a:pPr algn="l" rtl="0" eaLnBrk="0">
              <a:lnSpc>
                <a:spcPct val="81714"/>
              </a:lnSpc>
              <a:tabLst/>
            </a:pPr>
            <a:endParaRPr lang="Arial" altLang="Arial" sz="100" dirty="0"/>
          </a:p>
          <a:p>
            <a:pPr marL="12700" algn="l" rtl="0" eaLnBrk="0">
              <a:lnSpc>
                <a:spcPct val="80000"/>
              </a:lnSpc>
              <a:tabLst/>
            </a:pPr>
            <a:r>
              <a:rPr sz="1200" spc="0" dirty="0">
                <a:solidFill>
                  <a:srgbClr val="A6A6A6">
                    <a:alpha val="100000"/>
                  </a:srgbClr>
                </a:solidFill>
                <a:latin typeface="Arial"/>
                <a:ea typeface="Arial"/>
                <a:cs typeface="Arial"/>
              </a:rPr>
              <a:t>3</a:t>
            </a:r>
            <a:endParaRPr lang="Arial" altLang="Arial" sz="1200" dirty="0"/>
          </a:p>
        </p:txBody>
      </p:sp>
      <p:sp>
        <p:nvSpPr>
          <p:cNvPr id="3" name="文本框 2">
            <a:extLst>
              <a:ext uri="{FF2B5EF4-FFF2-40B4-BE49-F238E27FC236}">
                <a16:creationId xmlns:a16="http://schemas.microsoft.com/office/drawing/2014/main" id="{2ECB5F0B-E9FF-3C24-D0D7-326604857B76}"/>
              </a:ext>
            </a:extLst>
          </p:cNvPr>
          <p:cNvSpPr txBox="1"/>
          <p:nvPr/>
        </p:nvSpPr>
        <p:spPr>
          <a:xfrm>
            <a:off x="678215" y="1158697"/>
            <a:ext cx="7787568" cy="4849726"/>
          </a:xfrm>
          <a:prstGeom prst="rect">
            <a:avLst/>
          </a:prstGeom>
          <a:noFill/>
        </p:spPr>
        <p:txBody>
          <a:bodyPr wrap="square">
            <a:spAutoFit/>
          </a:bodyPr>
          <a:lstStyle/>
          <a:p>
            <a:pPr>
              <a:lnSpc>
                <a:spcPct val="150000"/>
              </a:lnSpc>
            </a:pPr>
            <a:r>
              <a:rPr lang="zh-CN" altLang="en-US" sz="1600" dirty="0"/>
              <a:t>一、生产安全事故的等级划分标准</a:t>
            </a:r>
          </a:p>
          <a:p>
            <a:pPr>
              <a:lnSpc>
                <a:spcPct val="150000"/>
              </a:lnSpc>
            </a:pPr>
            <a:r>
              <a:rPr lang="en-US" altLang="zh-CN" sz="1600" dirty="0"/>
              <a:t>《</a:t>
            </a:r>
            <a:r>
              <a:rPr lang="zh-CN" altLang="en-US" sz="1600" dirty="0"/>
              <a:t>安全生产法</a:t>
            </a:r>
            <a:r>
              <a:rPr lang="en-US" altLang="zh-CN" sz="1600" dirty="0"/>
              <a:t>》</a:t>
            </a:r>
            <a:r>
              <a:rPr lang="zh-CN" altLang="en-US" sz="1600" dirty="0"/>
              <a:t>规定，生产安全一般事故、较大事故、重大事故、特别重大事故的划分标准由国务院规定。</a:t>
            </a:r>
          </a:p>
          <a:p>
            <a:pPr>
              <a:lnSpc>
                <a:spcPct val="150000"/>
              </a:lnSpc>
            </a:pPr>
            <a:r>
              <a:rPr lang="en-US" altLang="zh-CN" sz="1600" dirty="0"/>
              <a:t>2007 </a:t>
            </a:r>
            <a:r>
              <a:rPr lang="zh-CN" altLang="en-US" sz="1600" dirty="0"/>
              <a:t>年 </a:t>
            </a:r>
            <a:r>
              <a:rPr lang="en-US" altLang="zh-CN" sz="1600" dirty="0"/>
              <a:t>4 </a:t>
            </a:r>
            <a:r>
              <a:rPr lang="zh-CN" altLang="en-US" sz="1600" dirty="0"/>
              <a:t>月国务院颁布的</a:t>
            </a:r>
            <a:r>
              <a:rPr lang="en-US" altLang="zh-CN" sz="1600" dirty="0"/>
              <a:t>《</a:t>
            </a:r>
            <a:r>
              <a:rPr lang="zh-CN" altLang="en-US" sz="1600" dirty="0"/>
              <a:t>生产安全事故报告和调查处理条例</a:t>
            </a:r>
            <a:r>
              <a:rPr lang="en-US" altLang="zh-CN" sz="1600" dirty="0"/>
              <a:t>》</a:t>
            </a:r>
            <a:r>
              <a:rPr lang="zh-CN" altLang="en-US" sz="1600" dirty="0"/>
              <a:t>规定，根据生产安全事故（以下简称事故）造成的人员伤亡或者直接经济损失，事故一般分为以下等级：</a:t>
            </a:r>
          </a:p>
          <a:p>
            <a:pPr>
              <a:lnSpc>
                <a:spcPct val="150000"/>
              </a:lnSpc>
            </a:pPr>
            <a:r>
              <a:rPr lang="zh-CN" altLang="en-US" sz="1600" dirty="0"/>
              <a:t>（</a:t>
            </a:r>
            <a:r>
              <a:rPr lang="en-US" altLang="zh-CN" sz="1600" dirty="0"/>
              <a:t>1</a:t>
            </a:r>
            <a:r>
              <a:rPr lang="zh-CN" altLang="en-US" sz="1600" dirty="0"/>
              <a:t>）特别重大事故，是指造成 </a:t>
            </a:r>
            <a:r>
              <a:rPr lang="en-US" altLang="zh-CN" sz="1600" dirty="0"/>
              <a:t>30 </a:t>
            </a:r>
            <a:r>
              <a:rPr lang="zh-CN" altLang="en-US" sz="1600" dirty="0"/>
              <a:t>人以上死亡，或者 </a:t>
            </a:r>
            <a:r>
              <a:rPr lang="en-US" altLang="zh-CN" sz="1600" dirty="0"/>
              <a:t>100 </a:t>
            </a:r>
            <a:r>
              <a:rPr lang="zh-CN" altLang="en-US" sz="1600" dirty="0"/>
              <a:t>人以上重伤（包括急性工业中毒，下同），或者 </a:t>
            </a:r>
            <a:r>
              <a:rPr lang="en-US" altLang="zh-CN" sz="1600" dirty="0"/>
              <a:t>1 </a:t>
            </a:r>
            <a:r>
              <a:rPr lang="zh-CN" altLang="en-US" sz="1600" dirty="0"/>
              <a:t>亿元以上直接经济损失的事故；</a:t>
            </a:r>
          </a:p>
          <a:p>
            <a:pPr>
              <a:lnSpc>
                <a:spcPct val="150000"/>
              </a:lnSpc>
            </a:pPr>
            <a:r>
              <a:rPr lang="zh-CN" altLang="en-US" sz="1600" dirty="0"/>
              <a:t>（</a:t>
            </a:r>
            <a:r>
              <a:rPr lang="en-US" altLang="zh-CN" sz="1600" dirty="0"/>
              <a:t>2</a:t>
            </a:r>
            <a:r>
              <a:rPr lang="zh-CN" altLang="en-US" sz="1600" dirty="0"/>
              <a:t>）重大事故，是指造成 </a:t>
            </a:r>
            <a:r>
              <a:rPr lang="en-US" altLang="zh-CN" sz="1600" dirty="0"/>
              <a:t>10 </a:t>
            </a:r>
            <a:r>
              <a:rPr lang="zh-CN" altLang="en-US" sz="1600" dirty="0"/>
              <a:t>人以上 </a:t>
            </a:r>
            <a:r>
              <a:rPr lang="en-US" altLang="zh-CN" sz="1600" dirty="0"/>
              <a:t>30 </a:t>
            </a:r>
            <a:r>
              <a:rPr lang="zh-CN" altLang="en-US" sz="1600" dirty="0"/>
              <a:t>人以下死亡，或者 </a:t>
            </a:r>
            <a:r>
              <a:rPr lang="en-US" altLang="zh-CN" sz="1600" dirty="0"/>
              <a:t>50 </a:t>
            </a:r>
            <a:r>
              <a:rPr lang="zh-CN" altLang="en-US" sz="1600" dirty="0"/>
              <a:t>人以上 </a:t>
            </a:r>
            <a:r>
              <a:rPr lang="en-US" altLang="zh-CN" sz="1600" dirty="0"/>
              <a:t>100 </a:t>
            </a:r>
            <a:r>
              <a:rPr lang="zh-CN" altLang="en-US" sz="1600" dirty="0"/>
              <a:t>人以下重伤，或者</a:t>
            </a:r>
            <a:r>
              <a:rPr lang="en-US" altLang="zh-CN" sz="1600" dirty="0"/>
              <a:t>5 000 </a:t>
            </a:r>
            <a:r>
              <a:rPr lang="zh-CN" altLang="en-US" sz="1600" dirty="0"/>
              <a:t>万元以上 </a:t>
            </a:r>
            <a:r>
              <a:rPr lang="en-US" altLang="zh-CN" sz="1600" dirty="0"/>
              <a:t>1 </a:t>
            </a:r>
            <a:r>
              <a:rPr lang="zh-CN" altLang="en-US" sz="1600" dirty="0"/>
              <a:t>亿元以下直接经济损失的事故；</a:t>
            </a:r>
          </a:p>
          <a:p>
            <a:pPr>
              <a:lnSpc>
                <a:spcPct val="150000"/>
              </a:lnSpc>
            </a:pPr>
            <a:r>
              <a:rPr lang="zh-CN" altLang="en-US" sz="1600" dirty="0"/>
              <a:t>（</a:t>
            </a:r>
            <a:r>
              <a:rPr lang="en-US" altLang="zh-CN" sz="1600" dirty="0"/>
              <a:t>3</a:t>
            </a:r>
            <a:r>
              <a:rPr lang="zh-CN" altLang="en-US" sz="1600" dirty="0"/>
              <a:t>）较大事故，是指造成 </a:t>
            </a:r>
            <a:r>
              <a:rPr lang="en-US" altLang="zh-CN" sz="1600" dirty="0"/>
              <a:t>3 </a:t>
            </a:r>
            <a:r>
              <a:rPr lang="zh-CN" altLang="en-US" sz="1600" dirty="0"/>
              <a:t>人以上 </a:t>
            </a:r>
            <a:r>
              <a:rPr lang="en-US" altLang="zh-CN" sz="1600" dirty="0"/>
              <a:t>10 </a:t>
            </a:r>
            <a:r>
              <a:rPr lang="zh-CN" altLang="en-US" sz="1600" dirty="0"/>
              <a:t>人以下死亡，或者 </a:t>
            </a:r>
            <a:r>
              <a:rPr lang="en-US" altLang="zh-CN" sz="1600" dirty="0"/>
              <a:t>10 </a:t>
            </a:r>
            <a:r>
              <a:rPr lang="zh-CN" altLang="en-US" sz="1600" dirty="0"/>
              <a:t>人以上 </a:t>
            </a:r>
            <a:r>
              <a:rPr lang="en-US" altLang="zh-CN" sz="1600" dirty="0"/>
              <a:t>50 </a:t>
            </a:r>
            <a:r>
              <a:rPr lang="zh-CN" altLang="en-US" sz="1600" dirty="0"/>
              <a:t>人以下重伤，或者 </a:t>
            </a:r>
            <a:r>
              <a:rPr lang="en-US" altLang="zh-CN" sz="1600" dirty="0"/>
              <a:t>1 000</a:t>
            </a:r>
            <a:r>
              <a:rPr lang="zh-CN" altLang="en-US" sz="1600" dirty="0"/>
              <a:t>万元以上 </a:t>
            </a:r>
            <a:r>
              <a:rPr lang="en-US" altLang="zh-CN" sz="1600" dirty="0"/>
              <a:t>5 000 </a:t>
            </a:r>
            <a:r>
              <a:rPr lang="zh-CN" altLang="en-US" sz="1600" dirty="0"/>
              <a:t>万元以下直接经济损失的事故；</a:t>
            </a:r>
          </a:p>
          <a:p>
            <a:pPr>
              <a:lnSpc>
                <a:spcPct val="150000"/>
              </a:lnSpc>
            </a:pPr>
            <a:r>
              <a:rPr lang="zh-CN" altLang="en-US" sz="1600" dirty="0"/>
              <a:t>（</a:t>
            </a:r>
            <a:r>
              <a:rPr lang="en-US" altLang="zh-CN" sz="1600" dirty="0"/>
              <a:t>4</a:t>
            </a:r>
            <a:r>
              <a:rPr lang="zh-CN" altLang="en-US" sz="1600" dirty="0"/>
              <a:t>）一般事故，是指造成 </a:t>
            </a:r>
            <a:r>
              <a:rPr lang="en-US" altLang="zh-CN" sz="1600" dirty="0"/>
              <a:t>3 </a:t>
            </a:r>
            <a:r>
              <a:rPr lang="zh-CN" altLang="en-US" sz="1600" dirty="0"/>
              <a:t>人以下死亡，或者 </a:t>
            </a:r>
            <a:r>
              <a:rPr lang="en-US" altLang="zh-CN" sz="1600" dirty="0"/>
              <a:t>10 </a:t>
            </a:r>
            <a:r>
              <a:rPr lang="zh-CN" altLang="en-US" sz="1600" dirty="0"/>
              <a:t>人以下重伤，或者 </a:t>
            </a:r>
            <a:r>
              <a:rPr lang="en-US" altLang="zh-CN" sz="1600" dirty="0"/>
              <a:t>1 000 </a:t>
            </a:r>
            <a:r>
              <a:rPr lang="zh-CN" altLang="en-US" sz="1600" dirty="0"/>
              <a:t>万元以下直接经济损失的事故。所称的“以上”包括本数，所称的“以下”不包括本数。</a:t>
            </a:r>
          </a:p>
        </p:txBody>
      </p:sp>
    </p:spTree>
    <p:extLst>
      <p:ext uri="{BB962C8B-B14F-4D97-AF65-F5344CB8AC3E}">
        <p14:creationId xmlns:p14="http://schemas.microsoft.com/office/powerpoint/2010/main" val="412538805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10"/>
          <p:cNvPicPr>
            <a:picLocks noChangeAspect="1"/>
          </p:cNvPicPr>
          <p:nvPr/>
        </p:nvPicPr>
        <p:blipFill>
          <a:blip r:embed="rId2"/>
          <a:stretch>
            <a:fillRect/>
          </a:stretch>
        </p:blipFill>
        <p:spPr>
          <a:xfrm rot="21600000">
            <a:off x="0" y="0"/>
            <a:ext cx="9144000" cy="6858000"/>
          </a:xfrm>
          <a:prstGeom prst="rect">
            <a:avLst/>
          </a:prstGeom>
        </p:spPr>
      </p:pic>
      <p:sp>
        <p:nvSpPr>
          <p:cNvPr id="12" name="textbox 12"/>
          <p:cNvSpPr/>
          <p:nvPr/>
        </p:nvSpPr>
        <p:spPr>
          <a:xfrm>
            <a:off x="4523631" y="6488836"/>
            <a:ext cx="104139" cy="171450"/>
          </a:xfrm>
          <a:prstGeom prst="rect">
            <a:avLst/>
          </a:prstGeom>
        </p:spPr>
        <p:txBody>
          <a:bodyPr vert="horz" wrap="square" lIns="0" tIns="0" rIns="0" bIns="0"/>
          <a:lstStyle/>
          <a:p>
            <a:pPr algn="l" rtl="0" eaLnBrk="0">
              <a:lnSpc>
                <a:spcPct val="81714"/>
              </a:lnSpc>
              <a:tabLst/>
            </a:pPr>
            <a:endParaRPr lang="Arial" altLang="Arial" sz="100" dirty="0"/>
          </a:p>
          <a:p>
            <a:pPr marL="12700" algn="l" rtl="0" eaLnBrk="0">
              <a:lnSpc>
                <a:spcPct val="80000"/>
              </a:lnSpc>
              <a:tabLst/>
            </a:pPr>
            <a:r>
              <a:rPr sz="1200" spc="0" dirty="0">
                <a:solidFill>
                  <a:srgbClr val="A6A6A6">
                    <a:alpha val="100000"/>
                  </a:srgbClr>
                </a:solidFill>
                <a:latin typeface="Arial"/>
                <a:ea typeface="Arial"/>
                <a:cs typeface="Arial"/>
              </a:rPr>
              <a:t>3</a:t>
            </a:r>
            <a:endParaRPr lang="Arial" altLang="Arial" sz="1200" dirty="0"/>
          </a:p>
        </p:txBody>
      </p:sp>
      <p:sp>
        <p:nvSpPr>
          <p:cNvPr id="3" name="文本框 2">
            <a:extLst>
              <a:ext uri="{FF2B5EF4-FFF2-40B4-BE49-F238E27FC236}">
                <a16:creationId xmlns:a16="http://schemas.microsoft.com/office/drawing/2014/main" id="{2ECB5F0B-E9FF-3C24-D0D7-326604857B76}"/>
              </a:ext>
            </a:extLst>
          </p:cNvPr>
          <p:cNvSpPr txBox="1"/>
          <p:nvPr/>
        </p:nvSpPr>
        <p:spPr>
          <a:xfrm>
            <a:off x="733986" y="1539697"/>
            <a:ext cx="7787568" cy="872034"/>
          </a:xfrm>
          <a:prstGeom prst="rect">
            <a:avLst/>
          </a:prstGeom>
          <a:noFill/>
        </p:spPr>
        <p:txBody>
          <a:bodyPr wrap="square">
            <a:spAutoFit/>
          </a:bodyPr>
          <a:lstStyle/>
          <a:p>
            <a:pPr>
              <a:lnSpc>
                <a:spcPct val="150000"/>
              </a:lnSpc>
            </a:pPr>
            <a:r>
              <a:rPr lang="zh-CN" altLang="en-US" dirty="0"/>
              <a:t>二、事故等级划分的要素</a:t>
            </a:r>
            <a:endParaRPr lang="en-US" altLang="zh-CN" dirty="0"/>
          </a:p>
          <a:p>
            <a:pPr>
              <a:lnSpc>
                <a:spcPct val="150000"/>
              </a:lnSpc>
            </a:pPr>
            <a:r>
              <a:rPr lang="zh-CN" altLang="en-US" dirty="0"/>
              <a:t>事故等级的划分包括人身、经济和社会三个要素，可以单独适用。</a:t>
            </a:r>
          </a:p>
        </p:txBody>
      </p:sp>
      <p:sp>
        <p:nvSpPr>
          <p:cNvPr id="2" name="椭圆 1">
            <a:extLst>
              <a:ext uri="{FF2B5EF4-FFF2-40B4-BE49-F238E27FC236}">
                <a16:creationId xmlns:a16="http://schemas.microsoft.com/office/drawing/2014/main" id="{25FC2191-DB22-051C-4EFB-A9F435B58B51}"/>
              </a:ext>
            </a:extLst>
          </p:cNvPr>
          <p:cNvSpPr/>
          <p:nvPr/>
        </p:nvSpPr>
        <p:spPr>
          <a:xfrm>
            <a:off x="1142999" y="3334459"/>
            <a:ext cx="6858001" cy="463451"/>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t>（一）人身要素</a:t>
            </a:r>
            <a:endParaRPr lang="zh-CN" altLang="en-US" dirty="0"/>
          </a:p>
        </p:txBody>
      </p:sp>
      <p:sp>
        <p:nvSpPr>
          <p:cNvPr id="4" name="椭圆 3">
            <a:extLst>
              <a:ext uri="{FF2B5EF4-FFF2-40B4-BE49-F238E27FC236}">
                <a16:creationId xmlns:a16="http://schemas.microsoft.com/office/drawing/2014/main" id="{FACB0732-153F-F1DC-7810-CD9B96958ED9}"/>
              </a:ext>
            </a:extLst>
          </p:cNvPr>
          <p:cNvSpPr/>
          <p:nvPr/>
        </p:nvSpPr>
        <p:spPr>
          <a:xfrm>
            <a:off x="1142999" y="4099207"/>
            <a:ext cx="6858001" cy="463451"/>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t>（二）经济要素</a:t>
            </a:r>
            <a:endParaRPr lang="zh-CN" altLang="en-US" dirty="0"/>
          </a:p>
        </p:txBody>
      </p:sp>
      <p:sp>
        <p:nvSpPr>
          <p:cNvPr id="5" name="椭圆 4">
            <a:extLst>
              <a:ext uri="{FF2B5EF4-FFF2-40B4-BE49-F238E27FC236}">
                <a16:creationId xmlns:a16="http://schemas.microsoft.com/office/drawing/2014/main" id="{3C249E07-0D4E-A1AD-93CB-6DEE690870BF}"/>
              </a:ext>
            </a:extLst>
          </p:cNvPr>
          <p:cNvSpPr/>
          <p:nvPr/>
        </p:nvSpPr>
        <p:spPr>
          <a:xfrm>
            <a:off x="1142999" y="4854852"/>
            <a:ext cx="6858001" cy="463451"/>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t>（三）社会要素</a:t>
            </a:r>
            <a:endParaRPr lang="zh-CN" altLang="en-US" dirty="0"/>
          </a:p>
        </p:txBody>
      </p:sp>
    </p:spTree>
    <p:extLst>
      <p:ext uri="{BB962C8B-B14F-4D97-AF65-F5344CB8AC3E}">
        <p14:creationId xmlns:p14="http://schemas.microsoft.com/office/powerpoint/2010/main" val="118921119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10"/>
          <p:cNvPicPr>
            <a:picLocks noChangeAspect="1"/>
          </p:cNvPicPr>
          <p:nvPr/>
        </p:nvPicPr>
        <p:blipFill>
          <a:blip r:embed="rId2"/>
          <a:stretch>
            <a:fillRect/>
          </a:stretch>
        </p:blipFill>
        <p:spPr>
          <a:xfrm rot="21600000">
            <a:off x="0" y="0"/>
            <a:ext cx="9144000" cy="6858000"/>
          </a:xfrm>
          <a:prstGeom prst="rect">
            <a:avLst/>
          </a:prstGeom>
        </p:spPr>
      </p:pic>
      <p:sp>
        <p:nvSpPr>
          <p:cNvPr id="12" name="textbox 12"/>
          <p:cNvSpPr/>
          <p:nvPr/>
        </p:nvSpPr>
        <p:spPr>
          <a:xfrm>
            <a:off x="4523631" y="6488836"/>
            <a:ext cx="104139" cy="171450"/>
          </a:xfrm>
          <a:prstGeom prst="rect">
            <a:avLst/>
          </a:prstGeom>
        </p:spPr>
        <p:txBody>
          <a:bodyPr vert="horz" wrap="square" lIns="0" tIns="0" rIns="0" bIns="0"/>
          <a:lstStyle/>
          <a:p>
            <a:pPr algn="l" rtl="0" eaLnBrk="0">
              <a:lnSpc>
                <a:spcPct val="81714"/>
              </a:lnSpc>
              <a:tabLst/>
            </a:pPr>
            <a:endParaRPr lang="Arial" altLang="Arial" sz="100" dirty="0"/>
          </a:p>
          <a:p>
            <a:pPr marL="12700" algn="l" rtl="0" eaLnBrk="0">
              <a:lnSpc>
                <a:spcPct val="80000"/>
              </a:lnSpc>
              <a:tabLst/>
            </a:pPr>
            <a:r>
              <a:rPr sz="1200" spc="0" dirty="0">
                <a:solidFill>
                  <a:srgbClr val="A6A6A6">
                    <a:alpha val="100000"/>
                  </a:srgbClr>
                </a:solidFill>
                <a:latin typeface="Arial"/>
                <a:ea typeface="Arial"/>
                <a:cs typeface="Arial"/>
              </a:rPr>
              <a:t>3</a:t>
            </a:r>
            <a:endParaRPr lang="Arial" altLang="Arial" sz="1200" dirty="0"/>
          </a:p>
        </p:txBody>
      </p:sp>
      <p:sp>
        <p:nvSpPr>
          <p:cNvPr id="3" name="文本框 2">
            <a:extLst>
              <a:ext uri="{FF2B5EF4-FFF2-40B4-BE49-F238E27FC236}">
                <a16:creationId xmlns:a16="http://schemas.microsoft.com/office/drawing/2014/main" id="{2ECB5F0B-E9FF-3C24-D0D7-326604857B76}"/>
              </a:ext>
            </a:extLst>
          </p:cNvPr>
          <p:cNvSpPr txBox="1"/>
          <p:nvPr/>
        </p:nvSpPr>
        <p:spPr>
          <a:xfrm>
            <a:off x="733986" y="1539697"/>
            <a:ext cx="7787568" cy="2535951"/>
          </a:xfrm>
          <a:prstGeom prst="rect">
            <a:avLst/>
          </a:prstGeom>
          <a:noFill/>
        </p:spPr>
        <p:txBody>
          <a:bodyPr wrap="square">
            <a:spAutoFit/>
          </a:bodyPr>
          <a:lstStyle/>
          <a:p>
            <a:pPr>
              <a:lnSpc>
                <a:spcPct val="150000"/>
              </a:lnSpc>
            </a:pPr>
            <a:r>
              <a:rPr lang="zh-CN" altLang="en-US" dirty="0"/>
              <a:t>三、施工生产安全事故报告的基本要求</a:t>
            </a:r>
          </a:p>
          <a:p>
            <a:pPr>
              <a:lnSpc>
                <a:spcPct val="150000"/>
              </a:lnSpc>
            </a:pPr>
            <a:r>
              <a:rPr lang="en-US" altLang="zh-CN" dirty="0"/>
              <a:t>《</a:t>
            </a:r>
            <a:r>
              <a:rPr lang="zh-CN" altLang="en-US" dirty="0"/>
              <a:t>安全生产法</a:t>
            </a:r>
            <a:r>
              <a:rPr lang="en-US" altLang="zh-CN" dirty="0"/>
              <a:t>》</a:t>
            </a:r>
            <a:r>
              <a:rPr lang="zh-CN" altLang="en-US" dirty="0"/>
              <a:t>规定，生产经营单位发生生产安全事故后，事故现场有关人员应当立即报告本单位负责人。单位负责人接到事故报告后，应当迅速采取有效措施，组织抢救，防止事故扩大，减少人员伤亡和财产损失，并按照国家有关规定立即如实报告当地负有安全生产监督管理职责的部门，不得隐瞒不报、谎报或者迟报，不得故意破坏事故现场、毁灭有关证据。</a:t>
            </a:r>
          </a:p>
        </p:txBody>
      </p:sp>
      <p:sp>
        <p:nvSpPr>
          <p:cNvPr id="2" name="椭圆 1">
            <a:extLst>
              <a:ext uri="{FF2B5EF4-FFF2-40B4-BE49-F238E27FC236}">
                <a16:creationId xmlns:a16="http://schemas.microsoft.com/office/drawing/2014/main" id="{9A1551AC-EA21-E330-F48E-FA9ED9B2352F}"/>
              </a:ext>
            </a:extLst>
          </p:cNvPr>
          <p:cNvSpPr/>
          <p:nvPr/>
        </p:nvSpPr>
        <p:spPr>
          <a:xfrm>
            <a:off x="733986" y="4419599"/>
            <a:ext cx="1885950" cy="1885950"/>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1. </a:t>
            </a:r>
            <a:r>
              <a:rPr lang="zh-CN" altLang="en-US"/>
              <a:t>事故报告的时间要求</a:t>
            </a:r>
          </a:p>
        </p:txBody>
      </p:sp>
      <p:sp>
        <p:nvSpPr>
          <p:cNvPr id="4" name="椭圆 3">
            <a:extLst>
              <a:ext uri="{FF2B5EF4-FFF2-40B4-BE49-F238E27FC236}">
                <a16:creationId xmlns:a16="http://schemas.microsoft.com/office/drawing/2014/main" id="{250D3F99-C8B7-535C-AC2C-DD3D44422EBF}"/>
              </a:ext>
            </a:extLst>
          </p:cNvPr>
          <p:cNvSpPr/>
          <p:nvPr/>
        </p:nvSpPr>
        <p:spPr>
          <a:xfrm>
            <a:off x="3353923" y="4419599"/>
            <a:ext cx="1885950" cy="1885950"/>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2. </a:t>
            </a:r>
            <a:r>
              <a:rPr lang="zh-CN" altLang="en-US"/>
              <a:t>事故报告的内容要求</a:t>
            </a:r>
          </a:p>
        </p:txBody>
      </p:sp>
      <p:sp>
        <p:nvSpPr>
          <p:cNvPr id="5" name="椭圆 4">
            <a:extLst>
              <a:ext uri="{FF2B5EF4-FFF2-40B4-BE49-F238E27FC236}">
                <a16:creationId xmlns:a16="http://schemas.microsoft.com/office/drawing/2014/main" id="{1730A188-CCB6-A0EC-6E52-A01EB3C63E6D}"/>
              </a:ext>
            </a:extLst>
          </p:cNvPr>
          <p:cNvSpPr/>
          <p:nvPr/>
        </p:nvSpPr>
        <p:spPr>
          <a:xfrm>
            <a:off x="6248961" y="4419599"/>
            <a:ext cx="1885950" cy="1885950"/>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3. </a:t>
            </a:r>
            <a:r>
              <a:rPr lang="zh-CN" altLang="en-US"/>
              <a:t>事故补报的要求</a:t>
            </a:r>
          </a:p>
        </p:txBody>
      </p:sp>
    </p:spTree>
    <p:extLst>
      <p:ext uri="{BB962C8B-B14F-4D97-AF65-F5344CB8AC3E}">
        <p14:creationId xmlns:p14="http://schemas.microsoft.com/office/powerpoint/2010/main" val="215243154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10"/>
          <p:cNvPicPr>
            <a:picLocks noChangeAspect="1"/>
          </p:cNvPicPr>
          <p:nvPr/>
        </p:nvPicPr>
        <p:blipFill>
          <a:blip r:embed="rId2"/>
          <a:stretch>
            <a:fillRect/>
          </a:stretch>
        </p:blipFill>
        <p:spPr>
          <a:xfrm rot="21600000">
            <a:off x="0" y="0"/>
            <a:ext cx="9144000" cy="6858000"/>
          </a:xfrm>
          <a:prstGeom prst="rect">
            <a:avLst/>
          </a:prstGeom>
        </p:spPr>
      </p:pic>
      <p:sp>
        <p:nvSpPr>
          <p:cNvPr id="12" name="textbox 12"/>
          <p:cNvSpPr/>
          <p:nvPr/>
        </p:nvSpPr>
        <p:spPr>
          <a:xfrm>
            <a:off x="4523631" y="6488836"/>
            <a:ext cx="104139" cy="171450"/>
          </a:xfrm>
          <a:prstGeom prst="rect">
            <a:avLst/>
          </a:prstGeom>
        </p:spPr>
        <p:txBody>
          <a:bodyPr vert="horz" wrap="square" lIns="0" tIns="0" rIns="0" bIns="0"/>
          <a:lstStyle/>
          <a:p>
            <a:pPr algn="l" rtl="0" eaLnBrk="0">
              <a:lnSpc>
                <a:spcPct val="81714"/>
              </a:lnSpc>
              <a:tabLst/>
            </a:pPr>
            <a:endParaRPr lang="Arial" altLang="Arial" sz="100" dirty="0"/>
          </a:p>
          <a:p>
            <a:pPr marL="12700" algn="l" rtl="0" eaLnBrk="0">
              <a:lnSpc>
                <a:spcPct val="80000"/>
              </a:lnSpc>
              <a:tabLst/>
            </a:pPr>
            <a:r>
              <a:rPr sz="1200" spc="0" dirty="0">
                <a:solidFill>
                  <a:srgbClr val="A6A6A6">
                    <a:alpha val="100000"/>
                  </a:srgbClr>
                </a:solidFill>
                <a:latin typeface="Arial"/>
                <a:ea typeface="Arial"/>
                <a:cs typeface="Arial"/>
              </a:rPr>
              <a:t>3</a:t>
            </a:r>
            <a:endParaRPr lang="Arial" altLang="Arial" sz="1200" dirty="0"/>
          </a:p>
        </p:txBody>
      </p:sp>
      <p:sp>
        <p:nvSpPr>
          <p:cNvPr id="3" name="文本框 2">
            <a:extLst>
              <a:ext uri="{FF2B5EF4-FFF2-40B4-BE49-F238E27FC236}">
                <a16:creationId xmlns:a16="http://schemas.microsoft.com/office/drawing/2014/main" id="{2ECB5F0B-E9FF-3C24-D0D7-326604857B76}"/>
              </a:ext>
            </a:extLst>
          </p:cNvPr>
          <p:cNvSpPr txBox="1"/>
          <p:nvPr/>
        </p:nvSpPr>
        <p:spPr>
          <a:xfrm>
            <a:off x="733986" y="1254761"/>
            <a:ext cx="7787568" cy="1289456"/>
          </a:xfrm>
          <a:prstGeom prst="rect">
            <a:avLst/>
          </a:prstGeom>
          <a:noFill/>
        </p:spPr>
        <p:txBody>
          <a:bodyPr wrap="square">
            <a:spAutoFit/>
          </a:bodyPr>
          <a:lstStyle/>
          <a:p>
            <a:pPr>
              <a:lnSpc>
                <a:spcPct val="150000"/>
              </a:lnSpc>
            </a:pPr>
            <a:r>
              <a:rPr lang="zh-CN" altLang="en-US" dirty="0"/>
              <a:t>四、发生施工生产安全事故后应采取的相应措施</a:t>
            </a:r>
          </a:p>
          <a:p>
            <a:pPr>
              <a:lnSpc>
                <a:spcPct val="150000"/>
              </a:lnSpc>
            </a:pPr>
            <a:r>
              <a:rPr lang="en-US" altLang="zh-CN" dirty="0"/>
              <a:t>《</a:t>
            </a:r>
            <a:r>
              <a:rPr lang="zh-CN" altLang="en-US" dirty="0"/>
              <a:t>安全生产法</a:t>
            </a:r>
            <a:r>
              <a:rPr lang="en-US" altLang="zh-CN" dirty="0"/>
              <a:t>》</a:t>
            </a:r>
            <a:r>
              <a:rPr lang="zh-CN" altLang="en-US" dirty="0"/>
              <a:t>规定，生产经营单位发生生产安全事故时，单位的主要负责人应当立即组织抢救，并不得在事故调查处理期间擅离职守。</a:t>
            </a:r>
          </a:p>
        </p:txBody>
      </p:sp>
      <p:sp>
        <p:nvSpPr>
          <p:cNvPr id="2" name="矩形: 圆角 1">
            <a:extLst>
              <a:ext uri="{FF2B5EF4-FFF2-40B4-BE49-F238E27FC236}">
                <a16:creationId xmlns:a16="http://schemas.microsoft.com/office/drawing/2014/main" id="{6274BCCE-85D6-BFAC-21DD-C4E038D4753A}"/>
              </a:ext>
            </a:extLst>
          </p:cNvPr>
          <p:cNvSpPr/>
          <p:nvPr/>
        </p:nvSpPr>
        <p:spPr>
          <a:xfrm>
            <a:off x="2307052" y="2990090"/>
            <a:ext cx="3920918" cy="523875"/>
          </a:xfrm>
          <a:prstGeom prst="roundRect">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1. </a:t>
            </a:r>
            <a:r>
              <a:rPr lang="zh-CN" altLang="en-US"/>
              <a:t>组织应急抢救工作</a:t>
            </a:r>
            <a:endParaRPr lang="zh-CN" altLang="en-US" dirty="0"/>
          </a:p>
        </p:txBody>
      </p:sp>
      <p:sp>
        <p:nvSpPr>
          <p:cNvPr id="6" name="矩形: 圆角 5">
            <a:extLst>
              <a:ext uri="{FF2B5EF4-FFF2-40B4-BE49-F238E27FC236}">
                <a16:creationId xmlns:a16="http://schemas.microsoft.com/office/drawing/2014/main" id="{2FA67EF0-DAA4-1E18-D6D8-1BF6D6806DB1}"/>
              </a:ext>
            </a:extLst>
          </p:cNvPr>
          <p:cNvSpPr/>
          <p:nvPr/>
        </p:nvSpPr>
        <p:spPr>
          <a:xfrm>
            <a:off x="2307052" y="4251106"/>
            <a:ext cx="3920918" cy="523875"/>
          </a:xfrm>
          <a:prstGeom prst="roundRect">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2. </a:t>
            </a:r>
            <a:r>
              <a:rPr lang="zh-CN" altLang="en-US"/>
              <a:t>妥善保护事故现场</a:t>
            </a:r>
            <a:endParaRPr lang="zh-CN" altLang="en-US" dirty="0"/>
          </a:p>
        </p:txBody>
      </p:sp>
      <p:sp>
        <p:nvSpPr>
          <p:cNvPr id="9" name="矩形: 圆角 8">
            <a:extLst>
              <a:ext uri="{FF2B5EF4-FFF2-40B4-BE49-F238E27FC236}">
                <a16:creationId xmlns:a16="http://schemas.microsoft.com/office/drawing/2014/main" id="{805DA74E-51F5-A8F9-335F-48AFC435D67F}"/>
              </a:ext>
            </a:extLst>
          </p:cNvPr>
          <p:cNvSpPr/>
          <p:nvPr/>
        </p:nvSpPr>
        <p:spPr>
          <a:xfrm>
            <a:off x="2307052" y="5519087"/>
            <a:ext cx="3920918" cy="523875"/>
          </a:xfrm>
          <a:prstGeom prst="roundRect">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3. </a:t>
            </a:r>
            <a:r>
              <a:rPr lang="zh-CN" altLang="en-US"/>
              <a:t>施工生产安全事故的调查</a:t>
            </a:r>
            <a:endParaRPr lang="zh-CN" altLang="en-US" dirty="0"/>
          </a:p>
        </p:txBody>
      </p:sp>
    </p:spTree>
    <p:extLst>
      <p:ext uri="{BB962C8B-B14F-4D97-AF65-F5344CB8AC3E}">
        <p14:creationId xmlns:p14="http://schemas.microsoft.com/office/powerpoint/2010/main" val="13667753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10"/>
          <p:cNvPicPr>
            <a:picLocks noChangeAspect="1"/>
          </p:cNvPicPr>
          <p:nvPr/>
        </p:nvPicPr>
        <p:blipFill>
          <a:blip r:embed="rId2"/>
          <a:stretch>
            <a:fillRect/>
          </a:stretch>
        </p:blipFill>
        <p:spPr>
          <a:xfrm rot="21600000">
            <a:off x="0" y="0"/>
            <a:ext cx="9144000" cy="6858000"/>
          </a:xfrm>
          <a:prstGeom prst="rect">
            <a:avLst/>
          </a:prstGeom>
        </p:spPr>
      </p:pic>
      <p:sp>
        <p:nvSpPr>
          <p:cNvPr id="12" name="textbox 12"/>
          <p:cNvSpPr/>
          <p:nvPr/>
        </p:nvSpPr>
        <p:spPr>
          <a:xfrm>
            <a:off x="4523631" y="6488836"/>
            <a:ext cx="104139" cy="171450"/>
          </a:xfrm>
          <a:prstGeom prst="rect">
            <a:avLst/>
          </a:prstGeom>
        </p:spPr>
        <p:txBody>
          <a:bodyPr vert="horz" wrap="square" lIns="0" tIns="0" rIns="0" bIns="0"/>
          <a:lstStyle/>
          <a:p>
            <a:pPr algn="l" rtl="0" eaLnBrk="0">
              <a:lnSpc>
                <a:spcPct val="81714"/>
              </a:lnSpc>
              <a:tabLst/>
            </a:pPr>
            <a:endParaRPr lang="Arial" altLang="Arial" sz="100" dirty="0"/>
          </a:p>
          <a:p>
            <a:pPr marL="12700" algn="l" rtl="0" eaLnBrk="0">
              <a:lnSpc>
                <a:spcPct val="80000"/>
              </a:lnSpc>
              <a:tabLst/>
            </a:pPr>
            <a:r>
              <a:rPr sz="1200" spc="0" dirty="0">
                <a:solidFill>
                  <a:srgbClr val="A6A6A6">
                    <a:alpha val="100000"/>
                  </a:srgbClr>
                </a:solidFill>
                <a:latin typeface="Arial"/>
                <a:ea typeface="Arial"/>
                <a:cs typeface="Arial"/>
              </a:rPr>
              <a:t>3</a:t>
            </a:r>
            <a:endParaRPr lang="Arial" altLang="Arial" sz="1200" dirty="0"/>
          </a:p>
        </p:txBody>
      </p:sp>
      <p:sp>
        <p:nvSpPr>
          <p:cNvPr id="3" name="文本框 2">
            <a:extLst>
              <a:ext uri="{FF2B5EF4-FFF2-40B4-BE49-F238E27FC236}">
                <a16:creationId xmlns:a16="http://schemas.microsoft.com/office/drawing/2014/main" id="{2ECB5F0B-E9FF-3C24-D0D7-326604857B76}"/>
              </a:ext>
            </a:extLst>
          </p:cNvPr>
          <p:cNvSpPr txBox="1"/>
          <p:nvPr/>
        </p:nvSpPr>
        <p:spPr>
          <a:xfrm>
            <a:off x="733986" y="1254761"/>
            <a:ext cx="7787568" cy="4197944"/>
          </a:xfrm>
          <a:prstGeom prst="rect">
            <a:avLst/>
          </a:prstGeom>
          <a:noFill/>
        </p:spPr>
        <p:txBody>
          <a:bodyPr wrap="square">
            <a:spAutoFit/>
          </a:bodyPr>
          <a:lstStyle/>
          <a:p>
            <a:pPr>
              <a:lnSpc>
                <a:spcPct val="150000"/>
              </a:lnSpc>
            </a:pPr>
            <a:r>
              <a:rPr lang="zh-CN" altLang="en-US" dirty="0"/>
              <a:t>五、施工生产安全事故的处理</a:t>
            </a:r>
          </a:p>
          <a:p>
            <a:pPr>
              <a:lnSpc>
                <a:spcPct val="150000"/>
              </a:lnSpc>
            </a:pPr>
            <a:r>
              <a:rPr lang="en-US" altLang="zh-CN" dirty="0"/>
              <a:t>1. </a:t>
            </a:r>
            <a:r>
              <a:rPr lang="zh-CN" altLang="en-US" dirty="0"/>
              <a:t>事故处理时限和落实批复</a:t>
            </a:r>
          </a:p>
          <a:p>
            <a:pPr>
              <a:lnSpc>
                <a:spcPct val="150000"/>
              </a:lnSpc>
            </a:pPr>
            <a:r>
              <a:rPr lang="en-US" altLang="zh-CN" dirty="0"/>
              <a:t>《</a:t>
            </a:r>
            <a:r>
              <a:rPr lang="zh-CN" altLang="en-US" dirty="0"/>
              <a:t>生产安全事故报告和调查处理条例</a:t>
            </a:r>
            <a:r>
              <a:rPr lang="en-US" altLang="zh-CN" dirty="0"/>
              <a:t>》</a:t>
            </a:r>
            <a:r>
              <a:rPr lang="zh-CN" altLang="en-US" dirty="0"/>
              <a:t>规定，重大事故、较大事故、一般事故，负责事故调查的人民政府应当自收到事故调查报告之日起 </a:t>
            </a:r>
            <a:r>
              <a:rPr lang="en-US" altLang="zh-CN" dirty="0"/>
              <a:t>15 </a:t>
            </a:r>
            <a:r>
              <a:rPr lang="zh-CN" altLang="en-US" dirty="0"/>
              <a:t>日内做出批复；特别重大事故，</a:t>
            </a:r>
            <a:r>
              <a:rPr lang="en-US" altLang="zh-CN" dirty="0"/>
              <a:t>30 </a:t>
            </a:r>
            <a:r>
              <a:rPr lang="zh-CN" altLang="en-US" dirty="0"/>
              <a:t>日内做出批复，特殊情况下，批复时间可以适当延长，但延长的时间最长不超过 </a:t>
            </a:r>
            <a:r>
              <a:rPr lang="en-US" altLang="zh-CN" dirty="0"/>
              <a:t>30 </a:t>
            </a:r>
            <a:r>
              <a:rPr lang="zh-CN" altLang="en-US" dirty="0"/>
              <a:t>小时。</a:t>
            </a:r>
            <a:endParaRPr lang="en-US" altLang="zh-CN" dirty="0"/>
          </a:p>
          <a:p>
            <a:pPr>
              <a:lnSpc>
                <a:spcPct val="150000"/>
              </a:lnSpc>
            </a:pPr>
            <a:r>
              <a:rPr lang="en-US" altLang="zh-CN" dirty="0"/>
              <a:t>2. </a:t>
            </a:r>
            <a:r>
              <a:rPr lang="zh-CN" altLang="en-US" dirty="0"/>
              <a:t>事故处理“四不放过”原则</a:t>
            </a:r>
          </a:p>
          <a:p>
            <a:pPr>
              <a:lnSpc>
                <a:spcPct val="150000"/>
              </a:lnSpc>
            </a:pPr>
            <a:r>
              <a:rPr lang="zh-CN" altLang="en-US" dirty="0"/>
              <a:t>国家对发生事故后的“四不放过”处理原则，包括：事故原因未查清不放过；事故责任人未受到处理不放过；事故责任人和周围群众未受到教育不放过；事故防范措施没有落实不放过。</a:t>
            </a:r>
          </a:p>
        </p:txBody>
      </p:sp>
    </p:spTree>
    <p:extLst>
      <p:ext uri="{BB962C8B-B14F-4D97-AF65-F5344CB8AC3E}">
        <p14:creationId xmlns:p14="http://schemas.microsoft.com/office/powerpoint/2010/main" val="97468228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10"/>
          <p:cNvPicPr>
            <a:picLocks noChangeAspect="1"/>
          </p:cNvPicPr>
          <p:nvPr/>
        </p:nvPicPr>
        <p:blipFill>
          <a:blip r:embed="rId2"/>
          <a:stretch>
            <a:fillRect/>
          </a:stretch>
        </p:blipFill>
        <p:spPr>
          <a:xfrm rot="21600000">
            <a:off x="0" y="0"/>
            <a:ext cx="9144000" cy="6858000"/>
          </a:xfrm>
          <a:prstGeom prst="rect">
            <a:avLst/>
          </a:prstGeom>
        </p:spPr>
      </p:pic>
      <p:sp>
        <p:nvSpPr>
          <p:cNvPr id="12" name="textbox 12"/>
          <p:cNvSpPr/>
          <p:nvPr/>
        </p:nvSpPr>
        <p:spPr>
          <a:xfrm>
            <a:off x="4523631" y="6488836"/>
            <a:ext cx="104139" cy="171450"/>
          </a:xfrm>
          <a:prstGeom prst="rect">
            <a:avLst/>
          </a:prstGeom>
        </p:spPr>
        <p:txBody>
          <a:bodyPr vert="horz" wrap="square" lIns="0" tIns="0" rIns="0" bIns="0"/>
          <a:lstStyle/>
          <a:p>
            <a:pPr algn="l" rtl="0" eaLnBrk="0">
              <a:lnSpc>
                <a:spcPct val="81714"/>
              </a:lnSpc>
              <a:tabLst/>
            </a:pPr>
            <a:endParaRPr lang="Arial" altLang="Arial" sz="100" dirty="0"/>
          </a:p>
          <a:p>
            <a:pPr marL="12700" algn="l" rtl="0" eaLnBrk="0">
              <a:lnSpc>
                <a:spcPct val="80000"/>
              </a:lnSpc>
              <a:tabLst/>
            </a:pPr>
            <a:r>
              <a:rPr sz="1200" spc="0" dirty="0">
                <a:solidFill>
                  <a:srgbClr val="A6A6A6">
                    <a:alpha val="100000"/>
                  </a:srgbClr>
                </a:solidFill>
                <a:latin typeface="Arial"/>
                <a:ea typeface="Arial"/>
                <a:cs typeface="Arial"/>
              </a:rPr>
              <a:t>3</a:t>
            </a:r>
            <a:endParaRPr lang="Arial" altLang="Arial" sz="1200" dirty="0"/>
          </a:p>
        </p:txBody>
      </p:sp>
      <p:sp>
        <p:nvSpPr>
          <p:cNvPr id="3" name="文本框 2">
            <a:extLst>
              <a:ext uri="{FF2B5EF4-FFF2-40B4-BE49-F238E27FC236}">
                <a16:creationId xmlns:a16="http://schemas.microsoft.com/office/drawing/2014/main" id="{2ECB5F0B-E9FF-3C24-D0D7-326604857B76}"/>
              </a:ext>
            </a:extLst>
          </p:cNvPr>
          <p:cNvSpPr txBox="1"/>
          <p:nvPr/>
        </p:nvSpPr>
        <p:spPr>
          <a:xfrm>
            <a:off x="733986" y="1580519"/>
            <a:ext cx="7787568" cy="873957"/>
          </a:xfrm>
          <a:prstGeom prst="rect">
            <a:avLst/>
          </a:prstGeom>
          <a:noFill/>
        </p:spPr>
        <p:txBody>
          <a:bodyPr wrap="square">
            <a:spAutoFit/>
          </a:bodyPr>
          <a:lstStyle/>
          <a:p>
            <a:pPr>
              <a:lnSpc>
                <a:spcPct val="150000"/>
              </a:lnSpc>
            </a:pPr>
            <a:r>
              <a:rPr lang="zh-CN" altLang="en-US" dirty="0"/>
              <a:t>六、违法行为应承担的法律责任</a:t>
            </a:r>
          </a:p>
          <a:p>
            <a:pPr>
              <a:lnSpc>
                <a:spcPct val="150000"/>
              </a:lnSpc>
            </a:pPr>
            <a:r>
              <a:rPr lang="zh-CN" altLang="en-US" dirty="0"/>
              <a:t>施工安全事故应急救援与调查处理违法行为应承担的主要法律责任如下：</a:t>
            </a:r>
          </a:p>
        </p:txBody>
      </p:sp>
      <p:sp>
        <p:nvSpPr>
          <p:cNvPr id="2" name="矩形: 圆角 1">
            <a:extLst>
              <a:ext uri="{FF2B5EF4-FFF2-40B4-BE49-F238E27FC236}">
                <a16:creationId xmlns:a16="http://schemas.microsoft.com/office/drawing/2014/main" id="{6274BCCE-85D6-BFAC-21DD-C4E038D4753A}"/>
              </a:ext>
            </a:extLst>
          </p:cNvPr>
          <p:cNvSpPr/>
          <p:nvPr/>
        </p:nvSpPr>
        <p:spPr>
          <a:xfrm>
            <a:off x="914399" y="2990090"/>
            <a:ext cx="7305675" cy="523875"/>
          </a:xfrm>
          <a:prstGeom prst="roundRect">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1. </a:t>
            </a:r>
            <a:r>
              <a:rPr lang="zh-CN" altLang="en-US"/>
              <a:t>制定事故应急救援预案违法行为应承担的法律责任</a:t>
            </a:r>
            <a:endParaRPr lang="zh-CN" altLang="en-US" dirty="0"/>
          </a:p>
        </p:txBody>
      </p:sp>
      <p:sp>
        <p:nvSpPr>
          <p:cNvPr id="6" name="矩形: 圆角 5">
            <a:extLst>
              <a:ext uri="{FF2B5EF4-FFF2-40B4-BE49-F238E27FC236}">
                <a16:creationId xmlns:a16="http://schemas.microsoft.com/office/drawing/2014/main" id="{2FA67EF0-DAA4-1E18-D6D8-1BF6D6806DB1}"/>
              </a:ext>
            </a:extLst>
          </p:cNvPr>
          <p:cNvSpPr/>
          <p:nvPr/>
        </p:nvSpPr>
        <p:spPr>
          <a:xfrm>
            <a:off x="914399" y="3915296"/>
            <a:ext cx="7305675" cy="523875"/>
          </a:xfrm>
          <a:prstGeom prst="roundRect">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2. </a:t>
            </a:r>
            <a:r>
              <a:rPr lang="zh-CN" altLang="en-US"/>
              <a:t>事故报告及采取相应措施违法行为应承担的法律责任</a:t>
            </a:r>
            <a:endParaRPr lang="zh-CN" altLang="en-US" dirty="0"/>
          </a:p>
        </p:txBody>
      </p:sp>
      <p:sp>
        <p:nvSpPr>
          <p:cNvPr id="9" name="矩形: 圆角 8">
            <a:extLst>
              <a:ext uri="{FF2B5EF4-FFF2-40B4-BE49-F238E27FC236}">
                <a16:creationId xmlns:a16="http://schemas.microsoft.com/office/drawing/2014/main" id="{805DA74E-51F5-A8F9-335F-48AFC435D67F}"/>
              </a:ext>
            </a:extLst>
          </p:cNvPr>
          <p:cNvSpPr/>
          <p:nvPr/>
        </p:nvSpPr>
        <p:spPr>
          <a:xfrm>
            <a:off x="914399" y="4840502"/>
            <a:ext cx="7305675" cy="523875"/>
          </a:xfrm>
          <a:prstGeom prst="roundRect">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3. </a:t>
            </a:r>
            <a:r>
              <a:rPr lang="zh-CN" altLang="en-US"/>
              <a:t>事故调查违法行为应承担的法律责任</a:t>
            </a:r>
            <a:endParaRPr lang="zh-CN" altLang="en-US" dirty="0"/>
          </a:p>
        </p:txBody>
      </p:sp>
      <p:sp>
        <p:nvSpPr>
          <p:cNvPr id="4" name="矩形: 圆角 3">
            <a:extLst>
              <a:ext uri="{FF2B5EF4-FFF2-40B4-BE49-F238E27FC236}">
                <a16:creationId xmlns:a16="http://schemas.microsoft.com/office/drawing/2014/main" id="{32600BBC-7722-2692-B229-3EF3B8672407}"/>
              </a:ext>
            </a:extLst>
          </p:cNvPr>
          <p:cNvSpPr/>
          <p:nvPr/>
        </p:nvSpPr>
        <p:spPr>
          <a:xfrm>
            <a:off x="914399" y="5767246"/>
            <a:ext cx="7305675" cy="523875"/>
          </a:xfrm>
          <a:prstGeom prst="roundRect">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4. </a:t>
            </a:r>
            <a:r>
              <a:rPr lang="zh-CN" altLang="en-US"/>
              <a:t>事故责任单位及主要负责人应承担的法律责任</a:t>
            </a:r>
            <a:endParaRPr lang="zh-CN" altLang="en-US" dirty="0"/>
          </a:p>
        </p:txBody>
      </p:sp>
    </p:spTree>
    <p:extLst>
      <p:ext uri="{BB962C8B-B14F-4D97-AF65-F5344CB8AC3E}">
        <p14:creationId xmlns:p14="http://schemas.microsoft.com/office/powerpoint/2010/main" val="204414271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10"/>
          <p:cNvPicPr>
            <a:picLocks noChangeAspect="1"/>
          </p:cNvPicPr>
          <p:nvPr/>
        </p:nvPicPr>
        <p:blipFill>
          <a:blip r:embed="rId2"/>
          <a:stretch>
            <a:fillRect/>
          </a:stretch>
        </p:blipFill>
        <p:spPr>
          <a:xfrm rot="21600000">
            <a:off x="0" y="0"/>
            <a:ext cx="9144000" cy="6858000"/>
          </a:xfrm>
          <a:prstGeom prst="rect">
            <a:avLst/>
          </a:prstGeom>
        </p:spPr>
      </p:pic>
      <p:sp>
        <p:nvSpPr>
          <p:cNvPr id="12" name="textbox 12"/>
          <p:cNvSpPr/>
          <p:nvPr/>
        </p:nvSpPr>
        <p:spPr>
          <a:xfrm>
            <a:off x="4523631" y="6488836"/>
            <a:ext cx="104139" cy="171450"/>
          </a:xfrm>
          <a:prstGeom prst="rect">
            <a:avLst/>
          </a:prstGeom>
        </p:spPr>
        <p:txBody>
          <a:bodyPr vert="horz" wrap="square" lIns="0" tIns="0" rIns="0" bIns="0"/>
          <a:lstStyle/>
          <a:p>
            <a:pPr algn="l" rtl="0" eaLnBrk="0">
              <a:lnSpc>
                <a:spcPct val="81714"/>
              </a:lnSpc>
              <a:tabLst/>
            </a:pPr>
            <a:endParaRPr lang="Arial" altLang="Arial" sz="100" dirty="0"/>
          </a:p>
          <a:p>
            <a:pPr marL="12700" algn="l" rtl="0" eaLnBrk="0">
              <a:lnSpc>
                <a:spcPct val="80000"/>
              </a:lnSpc>
              <a:tabLst/>
            </a:pPr>
            <a:r>
              <a:rPr sz="1200" spc="0" dirty="0">
                <a:solidFill>
                  <a:srgbClr val="A6A6A6">
                    <a:alpha val="100000"/>
                  </a:srgbClr>
                </a:solidFill>
                <a:latin typeface="Arial"/>
                <a:ea typeface="Arial"/>
                <a:cs typeface="Arial"/>
              </a:rPr>
              <a:t>3</a:t>
            </a:r>
            <a:endParaRPr lang="Arial" altLang="Arial" sz="1200" dirty="0"/>
          </a:p>
        </p:txBody>
      </p:sp>
      <p:sp>
        <p:nvSpPr>
          <p:cNvPr id="2" name="文本框 1">
            <a:extLst>
              <a:ext uri="{FF2B5EF4-FFF2-40B4-BE49-F238E27FC236}">
                <a16:creationId xmlns:a16="http://schemas.microsoft.com/office/drawing/2014/main" id="{F7E30841-D3DD-E49D-9B28-5036256AA18C}"/>
              </a:ext>
            </a:extLst>
          </p:cNvPr>
          <p:cNvSpPr txBox="1"/>
          <p:nvPr/>
        </p:nvSpPr>
        <p:spPr>
          <a:xfrm>
            <a:off x="457200" y="2254545"/>
            <a:ext cx="8229599" cy="3003066"/>
          </a:xfrm>
          <a:prstGeom prst="rect">
            <a:avLst/>
          </a:prstGeom>
          <a:noFill/>
        </p:spPr>
        <p:txBody>
          <a:bodyPr wrap="square">
            <a:spAutoFit/>
          </a:bodyPr>
          <a:lstStyle/>
          <a:p>
            <a:pPr>
              <a:lnSpc>
                <a:spcPct val="150000"/>
              </a:lnSpc>
            </a:pPr>
            <a:r>
              <a:rPr lang="zh-CN" altLang="en-US" sz="1600" dirty="0"/>
              <a:t>行 </a:t>
            </a:r>
            <a:r>
              <a:rPr lang="en-US" altLang="zh-CN" sz="1600" dirty="0"/>
              <a:t>1 </a:t>
            </a:r>
            <a:r>
              <a:rPr lang="zh-CN" altLang="en-US" sz="1600" dirty="0"/>
              <a:t>次安全生产教育培训并考核合格；⑦依法参加工伤保险，依法为施工现场从事危险作业的人员办理意外伤害保险，为从业人员交纳保险费；⑧施工现场的办公、生活区及作业场所和安全防护用具、机械设备、施工机具及配件符合有关安全生产法律、法规、标准和规程的要求；⑨有职业危害防治措施，并为作业人员配备符合国家标准或者行业标准的安全防护用具和安全防护服装；⑩有对危险性较大的分部分项工程及施工现场易发生重大事故的部位、环节的预防、监控措施和应急预案；</a:t>
            </a:r>
            <a:r>
              <a:rPr lang="en-US" altLang="zh-CN" sz="1600" dirty="0"/>
              <a:t>11</a:t>
            </a:r>
            <a:r>
              <a:rPr lang="zh-CN" altLang="en-US" sz="1600" dirty="0"/>
              <a:t>有生产安全事故应急救援预案、应急救援组织或者应急救援人员，配备必要的应急救援器材、设备；</a:t>
            </a:r>
            <a:r>
              <a:rPr lang="en-US" altLang="zh-CN" sz="1600" dirty="0"/>
              <a:t>12</a:t>
            </a:r>
            <a:r>
              <a:rPr lang="zh-CN" altLang="en-US" sz="1600" dirty="0"/>
              <a:t>法律、法规规定的其他条件。</a:t>
            </a:r>
          </a:p>
        </p:txBody>
      </p:sp>
    </p:spTree>
    <p:extLst>
      <p:ext uri="{BB962C8B-B14F-4D97-AF65-F5344CB8AC3E}">
        <p14:creationId xmlns:p14="http://schemas.microsoft.com/office/powerpoint/2010/main" val="2047317263"/>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10"/>
          <p:cNvPicPr>
            <a:picLocks noChangeAspect="1"/>
          </p:cNvPicPr>
          <p:nvPr/>
        </p:nvPicPr>
        <p:blipFill>
          <a:blip r:embed="rId2"/>
          <a:stretch>
            <a:fillRect/>
          </a:stretch>
        </p:blipFill>
        <p:spPr>
          <a:xfrm rot="21600000">
            <a:off x="0" y="0"/>
            <a:ext cx="9144000" cy="6858000"/>
          </a:xfrm>
          <a:prstGeom prst="rect">
            <a:avLst/>
          </a:prstGeom>
        </p:spPr>
      </p:pic>
      <p:sp>
        <p:nvSpPr>
          <p:cNvPr id="12" name="textbox 12"/>
          <p:cNvSpPr/>
          <p:nvPr/>
        </p:nvSpPr>
        <p:spPr>
          <a:xfrm>
            <a:off x="4523631" y="6488836"/>
            <a:ext cx="104139" cy="171450"/>
          </a:xfrm>
          <a:prstGeom prst="rect">
            <a:avLst/>
          </a:prstGeom>
        </p:spPr>
        <p:txBody>
          <a:bodyPr vert="horz" wrap="square" lIns="0" tIns="0" rIns="0" bIns="0"/>
          <a:lstStyle/>
          <a:p>
            <a:pPr algn="l" rtl="0" eaLnBrk="0">
              <a:lnSpc>
                <a:spcPct val="81714"/>
              </a:lnSpc>
              <a:tabLst/>
            </a:pPr>
            <a:endParaRPr lang="Arial" altLang="Arial" sz="100" dirty="0"/>
          </a:p>
          <a:p>
            <a:pPr marL="12700" algn="l" rtl="0" eaLnBrk="0">
              <a:lnSpc>
                <a:spcPct val="80000"/>
              </a:lnSpc>
              <a:tabLst/>
            </a:pPr>
            <a:r>
              <a:rPr sz="1200" spc="0" dirty="0">
                <a:solidFill>
                  <a:srgbClr val="A6A6A6">
                    <a:alpha val="100000"/>
                  </a:srgbClr>
                </a:solidFill>
                <a:latin typeface="Arial"/>
                <a:ea typeface="Arial"/>
                <a:cs typeface="Arial"/>
              </a:rPr>
              <a:t>3</a:t>
            </a:r>
            <a:endParaRPr lang="Arial" altLang="Arial" sz="1200" dirty="0"/>
          </a:p>
        </p:txBody>
      </p:sp>
      <p:sp>
        <p:nvSpPr>
          <p:cNvPr id="5" name="矩形 4">
            <a:extLst>
              <a:ext uri="{FF2B5EF4-FFF2-40B4-BE49-F238E27FC236}">
                <a16:creationId xmlns:a16="http://schemas.microsoft.com/office/drawing/2014/main" id="{19AD10BB-4CDA-2E82-0CDF-78D982F99EFF}"/>
              </a:ext>
            </a:extLst>
          </p:cNvPr>
          <p:cNvSpPr/>
          <p:nvPr/>
        </p:nvSpPr>
        <p:spPr>
          <a:xfrm>
            <a:off x="0" y="2171700"/>
            <a:ext cx="9144000" cy="2495550"/>
          </a:xfrm>
          <a:prstGeom prst="rect">
            <a:avLst/>
          </a:prstGeom>
          <a:solidFill>
            <a:srgbClr val="76AA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9600" dirty="0"/>
              <a:t>谢谢观看</a:t>
            </a:r>
          </a:p>
        </p:txBody>
      </p:sp>
      <p:sp>
        <p:nvSpPr>
          <p:cNvPr id="8" name="矩形 7">
            <a:extLst>
              <a:ext uri="{FF2B5EF4-FFF2-40B4-BE49-F238E27FC236}">
                <a16:creationId xmlns:a16="http://schemas.microsoft.com/office/drawing/2014/main" id="{DE746BF7-1757-74D3-0085-1448934C645D}"/>
              </a:ext>
            </a:extLst>
          </p:cNvPr>
          <p:cNvSpPr/>
          <p:nvPr/>
        </p:nvSpPr>
        <p:spPr>
          <a:xfrm>
            <a:off x="0" y="6019800"/>
            <a:ext cx="9144000" cy="838200"/>
          </a:xfrm>
          <a:prstGeom prst="rect">
            <a:avLst/>
          </a:prstGeom>
          <a:solidFill>
            <a:srgbClr val="76AA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08139032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10"/>
          <p:cNvPicPr>
            <a:picLocks noChangeAspect="1"/>
          </p:cNvPicPr>
          <p:nvPr/>
        </p:nvPicPr>
        <p:blipFill>
          <a:blip r:embed="rId2"/>
          <a:stretch>
            <a:fillRect/>
          </a:stretch>
        </p:blipFill>
        <p:spPr>
          <a:xfrm rot="21600000">
            <a:off x="0" y="0"/>
            <a:ext cx="9144000" cy="6858000"/>
          </a:xfrm>
          <a:prstGeom prst="rect">
            <a:avLst/>
          </a:prstGeom>
        </p:spPr>
      </p:pic>
      <p:sp>
        <p:nvSpPr>
          <p:cNvPr id="12" name="textbox 12"/>
          <p:cNvSpPr/>
          <p:nvPr/>
        </p:nvSpPr>
        <p:spPr>
          <a:xfrm>
            <a:off x="4523631" y="6488836"/>
            <a:ext cx="104139" cy="171450"/>
          </a:xfrm>
          <a:prstGeom prst="rect">
            <a:avLst/>
          </a:prstGeom>
        </p:spPr>
        <p:txBody>
          <a:bodyPr vert="horz" wrap="square" lIns="0" tIns="0" rIns="0" bIns="0"/>
          <a:lstStyle/>
          <a:p>
            <a:pPr algn="l" rtl="0" eaLnBrk="0">
              <a:lnSpc>
                <a:spcPct val="81714"/>
              </a:lnSpc>
              <a:tabLst/>
            </a:pPr>
            <a:endParaRPr lang="Arial" altLang="Arial" sz="100" dirty="0"/>
          </a:p>
          <a:p>
            <a:pPr marL="12700" algn="l" rtl="0" eaLnBrk="0">
              <a:lnSpc>
                <a:spcPct val="80000"/>
              </a:lnSpc>
              <a:tabLst/>
            </a:pPr>
            <a:r>
              <a:rPr sz="1200" spc="0" dirty="0">
                <a:solidFill>
                  <a:srgbClr val="A6A6A6">
                    <a:alpha val="100000"/>
                  </a:srgbClr>
                </a:solidFill>
                <a:latin typeface="Arial"/>
                <a:ea typeface="Arial"/>
                <a:cs typeface="Arial"/>
              </a:rPr>
              <a:t>3</a:t>
            </a:r>
            <a:endParaRPr lang="Arial" altLang="Arial" sz="1200" dirty="0"/>
          </a:p>
        </p:txBody>
      </p:sp>
      <p:sp>
        <p:nvSpPr>
          <p:cNvPr id="2" name="文本框 1">
            <a:extLst>
              <a:ext uri="{FF2B5EF4-FFF2-40B4-BE49-F238E27FC236}">
                <a16:creationId xmlns:a16="http://schemas.microsoft.com/office/drawing/2014/main" id="{F7E30841-D3DD-E49D-9B28-5036256AA18C}"/>
              </a:ext>
            </a:extLst>
          </p:cNvPr>
          <p:cNvSpPr txBox="1"/>
          <p:nvPr/>
        </p:nvSpPr>
        <p:spPr>
          <a:xfrm>
            <a:off x="457199" y="1865777"/>
            <a:ext cx="8229599" cy="3782446"/>
          </a:xfrm>
          <a:prstGeom prst="rect">
            <a:avLst/>
          </a:prstGeom>
          <a:noFill/>
        </p:spPr>
        <p:txBody>
          <a:bodyPr wrap="square">
            <a:spAutoFit/>
          </a:bodyPr>
          <a:lstStyle/>
          <a:p>
            <a:pPr>
              <a:lnSpc>
                <a:spcPct val="150000"/>
              </a:lnSpc>
            </a:pPr>
            <a:r>
              <a:rPr lang="zh-CN" altLang="en-US" dirty="0"/>
              <a:t>二、安全生产许可证的申请</a:t>
            </a:r>
          </a:p>
          <a:p>
            <a:pPr>
              <a:lnSpc>
                <a:spcPct val="150000"/>
              </a:lnSpc>
            </a:pPr>
            <a:r>
              <a:rPr lang="zh-CN" altLang="en-US" dirty="0"/>
              <a:t>建筑施工企业从事建筑施工活动前，应当依照</a:t>
            </a:r>
            <a:r>
              <a:rPr lang="en-US" altLang="zh-CN" dirty="0"/>
              <a:t>《</a:t>
            </a:r>
            <a:r>
              <a:rPr lang="zh-CN" altLang="en-US" dirty="0"/>
              <a:t>建筑施工企业安全生产许可证管理规定</a:t>
            </a:r>
            <a:r>
              <a:rPr lang="en-US" altLang="zh-CN" dirty="0"/>
              <a:t>》</a:t>
            </a:r>
            <a:r>
              <a:rPr lang="zh-CN" altLang="en-US" dirty="0"/>
              <a:t>向企业注册所在地省、自治区、直辖市人民政府住房城乡建设主管部门申请领取安全生产许可证。</a:t>
            </a:r>
          </a:p>
          <a:p>
            <a:pPr>
              <a:lnSpc>
                <a:spcPct val="150000"/>
              </a:lnSpc>
            </a:pPr>
            <a:r>
              <a:rPr lang="zh-CN" altLang="en-US" dirty="0"/>
              <a:t>建筑施工企业申请安全生产许可证时，应当向住房城乡建设主管部门提供下列材料：①建筑施工企业安全生产许可证申请表；②企业法人营业执照；③与申请安全生产许可证应当具备的安全生产条件相关的文件、材料。建筑施工企业申请安全生产许可证，应当对申请材料实质内容的真实性负责，不得隐瞒有关情况或者提供虚假材料。</a:t>
            </a:r>
            <a:endParaRPr lang="zh-CN" altLang="en-US" sz="1600" dirty="0"/>
          </a:p>
        </p:txBody>
      </p:sp>
    </p:spTree>
    <p:extLst>
      <p:ext uri="{BB962C8B-B14F-4D97-AF65-F5344CB8AC3E}">
        <p14:creationId xmlns:p14="http://schemas.microsoft.com/office/powerpoint/2010/main" val="245987536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10"/>
          <p:cNvPicPr>
            <a:picLocks noChangeAspect="1"/>
          </p:cNvPicPr>
          <p:nvPr/>
        </p:nvPicPr>
        <p:blipFill>
          <a:blip r:embed="rId2"/>
          <a:stretch>
            <a:fillRect/>
          </a:stretch>
        </p:blipFill>
        <p:spPr>
          <a:xfrm rot="21600000">
            <a:off x="0" y="0"/>
            <a:ext cx="9144000" cy="6858000"/>
          </a:xfrm>
          <a:prstGeom prst="rect">
            <a:avLst/>
          </a:prstGeom>
        </p:spPr>
      </p:pic>
      <p:sp>
        <p:nvSpPr>
          <p:cNvPr id="12" name="textbox 12"/>
          <p:cNvSpPr/>
          <p:nvPr/>
        </p:nvSpPr>
        <p:spPr>
          <a:xfrm>
            <a:off x="4523631" y="6488836"/>
            <a:ext cx="104139" cy="171450"/>
          </a:xfrm>
          <a:prstGeom prst="rect">
            <a:avLst/>
          </a:prstGeom>
        </p:spPr>
        <p:txBody>
          <a:bodyPr vert="horz" wrap="square" lIns="0" tIns="0" rIns="0" bIns="0"/>
          <a:lstStyle/>
          <a:p>
            <a:pPr algn="l" rtl="0" eaLnBrk="0">
              <a:lnSpc>
                <a:spcPct val="81714"/>
              </a:lnSpc>
              <a:tabLst/>
            </a:pPr>
            <a:endParaRPr lang="Arial" altLang="Arial" sz="100" dirty="0"/>
          </a:p>
          <a:p>
            <a:pPr marL="12700" algn="l" rtl="0" eaLnBrk="0">
              <a:lnSpc>
                <a:spcPct val="80000"/>
              </a:lnSpc>
              <a:tabLst/>
            </a:pPr>
            <a:r>
              <a:rPr sz="1200" spc="0" dirty="0">
                <a:solidFill>
                  <a:srgbClr val="A6A6A6">
                    <a:alpha val="100000"/>
                  </a:srgbClr>
                </a:solidFill>
                <a:latin typeface="Arial"/>
                <a:ea typeface="Arial"/>
                <a:cs typeface="Arial"/>
              </a:rPr>
              <a:t>3</a:t>
            </a:r>
            <a:endParaRPr lang="Arial" altLang="Arial" sz="1200" dirty="0"/>
          </a:p>
        </p:txBody>
      </p:sp>
      <p:sp>
        <p:nvSpPr>
          <p:cNvPr id="2" name="文本框 1">
            <a:extLst>
              <a:ext uri="{FF2B5EF4-FFF2-40B4-BE49-F238E27FC236}">
                <a16:creationId xmlns:a16="http://schemas.microsoft.com/office/drawing/2014/main" id="{F7E30841-D3DD-E49D-9B28-5036256AA18C}"/>
              </a:ext>
            </a:extLst>
          </p:cNvPr>
          <p:cNvSpPr txBox="1"/>
          <p:nvPr/>
        </p:nvSpPr>
        <p:spPr>
          <a:xfrm>
            <a:off x="1133474" y="2065802"/>
            <a:ext cx="7181851" cy="2951449"/>
          </a:xfrm>
          <a:prstGeom prst="rect">
            <a:avLst/>
          </a:prstGeom>
          <a:noFill/>
        </p:spPr>
        <p:txBody>
          <a:bodyPr wrap="square">
            <a:spAutoFit/>
          </a:bodyPr>
          <a:lstStyle/>
          <a:p>
            <a:pPr>
              <a:lnSpc>
                <a:spcPct val="150000"/>
              </a:lnSpc>
            </a:pPr>
            <a:r>
              <a:rPr lang="zh-CN" altLang="en-US" dirty="0"/>
              <a:t>三、安全生产许可证的有效期</a:t>
            </a:r>
          </a:p>
          <a:p>
            <a:pPr>
              <a:lnSpc>
                <a:spcPct val="150000"/>
              </a:lnSpc>
            </a:pPr>
            <a:r>
              <a:rPr lang="zh-CN" altLang="en-US" dirty="0"/>
              <a:t>安全生产许可证的有效期为 </a:t>
            </a:r>
            <a:r>
              <a:rPr lang="en-US" altLang="zh-CN" dirty="0"/>
              <a:t>3 </a:t>
            </a:r>
            <a:r>
              <a:rPr lang="zh-CN" altLang="en-US" dirty="0"/>
              <a:t>年。安全生产许可证有效期满需要延期的，企业应当于期满前 </a:t>
            </a:r>
            <a:r>
              <a:rPr lang="en-US" altLang="zh-CN" dirty="0"/>
              <a:t>3</a:t>
            </a:r>
            <a:r>
              <a:rPr lang="zh-CN" altLang="en-US" dirty="0"/>
              <a:t>个月向原安全生产许可证颁发管理机关办理延期手续。企业在安全生产许可证有效期内，严格遵守有关安全生产的法律法规，未发生死亡事故的，安全生产许可证有效期届满时，经原安全生产许可证颁发管理机关同意，不再审查，安全生产许可证有效期延期 </a:t>
            </a:r>
            <a:r>
              <a:rPr lang="en-US" altLang="zh-CN" dirty="0"/>
              <a:t>3 </a:t>
            </a:r>
            <a:r>
              <a:rPr lang="zh-CN" altLang="en-US" dirty="0"/>
              <a:t>年。</a:t>
            </a:r>
            <a:endParaRPr lang="zh-CN" altLang="en-US" sz="1600" dirty="0"/>
          </a:p>
        </p:txBody>
      </p:sp>
    </p:spTree>
    <p:extLst>
      <p:ext uri="{BB962C8B-B14F-4D97-AF65-F5344CB8AC3E}">
        <p14:creationId xmlns:p14="http://schemas.microsoft.com/office/powerpoint/2010/main" val="335220360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10"/>
          <p:cNvPicPr>
            <a:picLocks noChangeAspect="1"/>
          </p:cNvPicPr>
          <p:nvPr/>
        </p:nvPicPr>
        <p:blipFill>
          <a:blip r:embed="rId2"/>
          <a:stretch>
            <a:fillRect/>
          </a:stretch>
        </p:blipFill>
        <p:spPr>
          <a:xfrm rot="21600000">
            <a:off x="0" y="0"/>
            <a:ext cx="9144000" cy="6858000"/>
          </a:xfrm>
          <a:prstGeom prst="rect">
            <a:avLst/>
          </a:prstGeom>
        </p:spPr>
      </p:pic>
      <p:sp>
        <p:nvSpPr>
          <p:cNvPr id="12" name="textbox 12"/>
          <p:cNvSpPr/>
          <p:nvPr/>
        </p:nvSpPr>
        <p:spPr>
          <a:xfrm>
            <a:off x="4523631" y="6488836"/>
            <a:ext cx="104139" cy="171450"/>
          </a:xfrm>
          <a:prstGeom prst="rect">
            <a:avLst/>
          </a:prstGeom>
        </p:spPr>
        <p:txBody>
          <a:bodyPr vert="horz" wrap="square" lIns="0" tIns="0" rIns="0" bIns="0"/>
          <a:lstStyle/>
          <a:p>
            <a:pPr algn="l" rtl="0" eaLnBrk="0">
              <a:lnSpc>
                <a:spcPct val="81714"/>
              </a:lnSpc>
              <a:tabLst/>
            </a:pPr>
            <a:endParaRPr lang="Arial" altLang="Arial" sz="100" dirty="0"/>
          </a:p>
          <a:p>
            <a:pPr marL="12700" algn="l" rtl="0" eaLnBrk="0">
              <a:lnSpc>
                <a:spcPct val="80000"/>
              </a:lnSpc>
              <a:tabLst/>
            </a:pPr>
            <a:r>
              <a:rPr sz="1200" spc="0" dirty="0">
                <a:solidFill>
                  <a:srgbClr val="A6A6A6">
                    <a:alpha val="100000"/>
                  </a:srgbClr>
                </a:solidFill>
                <a:latin typeface="Arial"/>
                <a:ea typeface="Arial"/>
                <a:cs typeface="Arial"/>
              </a:rPr>
              <a:t>3</a:t>
            </a:r>
            <a:endParaRPr lang="Arial" altLang="Arial" sz="1200" dirty="0"/>
          </a:p>
        </p:txBody>
      </p:sp>
      <p:sp>
        <p:nvSpPr>
          <p:cNvPr id="2" name="文本框 1">
            <a:extLst>
              <a:ext uri="{FF2B5EF4-FFF2-40B4-BE49-F238E27FC236}">
                <a16:creationId xmlns:a16="http://schemas.microsoft.com/office/drawing/2014/main" id="{F7E30841-D3DD-E49D-9B28-5036256AA18C}"/>
              </a:ext>
            </a:extLst>
          </p:cNvPr>
          <p:cNvSpPr txBox="1"/>
          <p:nvPr/>
        </p:nvSpPr>
        <p:spPr>
          <a:xfrm>
            <a:off x="1036844" y="2075327"/>
            <a:ext cx="7181851" cy="3366947"/>
          </a:xfrm>
          <a:prstGeom prst="rect">
            <a:avLst/>
          </a:prstGeom>
          <a:noFill/>
        </p:spPr>
        <p:txBody>
          <a:bodyPr wrap="square">
            <a:spAutoFit/>
          </a:bodyPr>
          <a:lstStyle/>
          <a:p>
            <a:pPr>
              <a:lnSpc>
                <a:spcPct val="150000"/>
              </a:lnSpc>
            </a:pPr>
            <a:r>
              <a:rPr lang="zh-CN" altLang="en-US" dirty="0"/>
              <a:t>四、政府监管</a:t>
            </a:r>
          </a:p>
          <a:p>
            <a:pPr>
              <a:lnSpc>
                <a:spcPct val="150000"/>
              </a:lnSpc>
            </a:pPr>
            <a:r>
              <a:rPr lang="zh-CN" altLang="en-US" dirty="0"/>
              <a:t>住房城乡建设主管部门在审核发放施工许可证时，应当对已经确定的建筑施工企业是否有安全生产许可证进行审查，对没有取得安全生产许可证的，不得颁发施工许可证。企业取得安全生产许可证后，不得降低安全生产条件，并应当加强日常安全生产管理，接受安全生产许可证颁发管理机关的监督检查。安全生产许可证颁发管理机关发现企业不再具备安全生产条件的，应当暂扣或者吊销安全生产许可证。企业不得转让、冒用安全生产许可证或者使用伪造的安全生产许可证。</a:t>
            </a:r>
            <a:endParaRPr lang="zh-CN" altLang="en-US" sz="1600" dirty="0"/>
          </a:p>
        </p:txBody>
      </p:sp>
    </p:spTree>
    <p:extLst>
      <p:ext uri="{BB962C8B-B14F-4D97-AF65-F5344CB8AC3E}">
        <p14:creationId xmlns:p14="http://schemas.microsoft.com/office/powerpoint/2010/main" val="351397596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10"/>
          <p:cNvPicPr>
            <a:picLocks noChangeAspect="1"/>
          </p:cNvPicPr>
          <p:nvPr/>
        </p:nvPicPr>
        <p:blipFill>
          <a:blip r:embed="rId2"/>
          <a:stretch>
            <a:fillRect/>
          </a:stretch>
        </p:blipFill>
        <p:spPr>
          <a:xfrm rot="21600000">
            <a:off x="0" y="0"/>
            <a:ext cx="9144000" cy="6858000"/>
          </a:xfrm>
          <a:prstGeom prst="rect">
            <a:avLst/>
          </a:prstGeom>
        </p:spPr>
      </p:pic>
      <p:sp>
        <p:nvSpPr>
          <p:cNvPr id="12" name="textbox 12"/>
          <p:cNvSpPr/>
          <p:nvPr/>
        </p:nvSpPr>
        <p:spPr>
          <a:xfrm>
            <a:off x="4523631" y="6488836"/>
            <a:ext cx="104139" cy="171450"/>
          </a:xfrm>
          <a:prstGeom prst="rect">
            <a:avLst/>
          </a:prstGeom>
        </p:spPr>
        <p:txBody>
          <a:bodyPr vert="horz" wrap="square" lIns="0" tIns="0" rIns="0" bIns="0"/>
          <a:lstStyle/>
          <a:p>
            <a:pPr algn="l" rtl="0" eaLnBrk="0">
              <a:lnSpc>
                <a:spcPct val="81714"/>
              </a:lnSpc>
              <a:tabLst/>
            </a:pPr>
            <a:endParaRPr lang="Arial" altLang="Arial" sz="100" dirty="0"/>
          </a:p>
          <a:p>
            <a:pPr marL="12700" algn="l" rtl="0" eaLnBrk="0">
              <a:lnSpc>
                <a:spcPct val="80000"/>
              </a:lnSpc>
              <a:tabLst/>
            </a:pPr>
            <a:r>
              <a:rPr sz="1200" spc="0" dirty="0">
                <a:solidFill>
                  <a:srgbClr val="A6A6A6">
                    <a:alpha val="100000"/>
                  </a:srgbClr>
                </a:solidFill>
                <a:latin typeface="Arial"/>
                <a:ea typeface="Arial"/>
                <a:cs typeface="Arial"/>
              </a:rPr>
              <a:t>3</a:t>
            </a:r>
            <a:endParaRPr lang="Arial" altLang="Arial" sz="1200" dirty="0"/>
          </a:p>
        </p:txBody>
      </p:sp>
      <p:sp>
        <p:nvSpPr>
          <p:cNvPr id="2" name="文本框 1">
            <a:extLst>
              <a:ext uri="{FF2B5EF4-FFF2-40B4-BE49-F238E27FC236}">
                <a16:creationId xmlns:a16="http://schemas.microsoft.com/office/drawing/2014/main" id="{F7E30841-D3DD-E49D-9B28-5036256AA18C}"/>
              </a:ext>
            </a:extLst>
          </p:cNvPr>
          <p:cNvSpPr txBox="1"/>
          <p:nvPr/>
        </p:nvSpPr>
        <p:spPr>
          <a:xfrm>
            <a:off x="1036844" y="1275227"/>
            <a:ext cx="7181851" cy="873957"/>
          </a:xfrm>
          <a:prstGeom prst="rect">
            <a:avLst/>
          </a:prstGeom>
          <a:noFill/>
        </p:spPr>
        <p:txBody>
          <a:bodyPr wrap="square">
            <a:spAutoFit/>
          </a:bodyPr>
          <a:lstStyle/>
          <a:p>
            <a:pPr>
              <a:lnSpc>
                <a:spcPct val="150000"/>
              </a:lnSpc>
            </a:pPr>
            <a:r>
              <a:rPr lang="zh-CN" altLang="en-US"/>
              <a:t>五、违法行为应承担的法律责任</a:t>
            </a:r>
          </a:p>
          <a:p>
            <a:pPr>
              <a:lnSpc>
                <a:spcPct val="150000"/>
              </a:lnSpc>
            </a:pPr>
            <a:r>
              <a:rPr lang="zh-CN" altLang="en-US"/>
              <a:t>安全生产许可证违法行为应承担的主要法律责任如下：</a:t>
            </a:r>
            <a:endParaRPr lang="zh-CN" altLang="en-US" sz="1600" dirty="0"/>
          </a:p>
        </p:txBody>
      </p:sp>
      <p:sp>
        <p:nvSpPr>
          <p:cNvPr id="3" name="矩形: 圆角 2">
            <a:extLst>
              <a:ext uri="{FF2B5EF4-FFF2-40B4-BE49-F238E27FC236}">
                <a16:creationId xmlns:a16="http://schemas.microsoft.com/office/drawing/2014/main" id="{EE71508B-0223-5A4D-4F63-EF1FD287B471}"/>
              </a:ext>
            </a:extLst>
          </p:cNvPr>
          <p:cNvSpPr/>
          <p:nvPr/>
        </p:nvSpPr>
        <p:spPr>
          <a:xfrm>
            <a:off x="981075" y="2464539"/>
            <a:ext cx="7219950" cy="51678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1. </a:t>
            </a:r>
            <a:r>
              <a:rPr lang="zh-CN" altLang="en-US"/>
              <a:t>未取得安全生产许可证擅自从事施工活动应承担的法律责任</a:t>
            </a:r>
            <a:endParaRPr lang="zh-CN" altLang="en-US" dirty="0"/>
          </a:p>
        </p:txBody>
      </p:sp>
      <p:sp>
        <p:nvSpPr>
          <p:cNvPr id="4" name="矩形: 圆角 3">
            <a:extLst>
              <a:ext uri="{FF2B5EF4-FFF2-40B4-BE49-F238E27FC236}">
                <a16:creationId xmlns:a16="http://schemas.microsoft.com/office/drawing/2014/main" id="{B4176921-7996-B6AB-6D8B-9712CC5FC89F}"/>
              </a:ext>
            </a:extLst>
          </p:cNvPr>
          <p:cNvSpPr/>
          <p:nvPr/>
        </p:nvSpPr>
        <p:spPr>
          <a:xfrm>
            <a:off x="981075" y="3399286"/>
            <a:ext cx="7219950" cy="51678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2. </a:t>
            </a:r>
            <a:r>
              <a:rPr lang="zh-CN" altLang="en-US" dirty="0"/>
              <a:t>安全生产许可证有效期满未办理延期手续继续从事施工活动应承担的法律责任</a:t>
            </a:r>
          </a:p>
        </p:txBody>
      </p:sp>
      <p:sp>
        <p:nvSpPr>
          <p:cNvPr id="5" name="矩形: 圆角 4">
            <a:extLst>
              <a:ext uri="{FF2B5EF4-FFF2-40B4-BE49-F238E27FC236}">
                <a16:creationId xmlns:a16="http://schemas.microsoft.com/office/drawing/2014/main" id="{C4D5D079-6AC2-6DF3-5CC7-B41999EDE4AD}"/>
              </a:ext>
            </a:extLst>
          </p:cNvPr>
          <p:cNvSpPr/>
          <p:nvPr/>
        </p:nvSpPr>
        <p:spPr>
          <a:xfrm>
            <a:off x="981075" y="4255825"/>
            <a:ext cx="7219950" cy="51678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3. </a:t>
            </a:r>
            <a:r>
              <a:rPr lang="zh-CN" altLang="en-US" dirty="0"/>
              <a:t>转让安全生产许可证等应承担的法律责任</a:t>
            </a:r>
          </a:p>
        </p:txBody>
      </p:sp>
      <p:sp>
        <p:nvSpPr>
          <p:cNvPr id="6" name="矩形: 圆角 5">
            <a:extLst>
              <a:ext uri="{FF2B5EF4-FFF2-40B4-BE49-F238E27FC236}">
                <a16:creationId xmlns:a16="http://schemas.microsoft.com/office/drawing/2014/main" id="{1A774291-A017-42BF-F3E0-71682F4C1CAA}"/>
              </a:ext>
            </a:extLst>
          </p:cNvPr>
          <p:cNvSpPr/>
          <p:nvPr/>
        </p:nvSpPr>
        <p:spPr>
          <a:xfrm>
            <a:off x="981075" y="5083868"/>
            <a:ext cx="7219950" cy="51678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4. </a:t>
            </a:r>
            <a:r>
              <a:rPr lang="zh-CN" altLang="en-US" dirty="0"/>
              <a:t>以不正当手段取得安全生产许可证应承担的法律责任</a:t>
            </a:r>
          </a:p>
        </p:txBody>
      </p:sp>
      <p:sp>
        <p:nvSpPr>
          <p:cNvPr id="7" name="矩形: 圆角 6">
            <a:extLst>
              <a:ext uri="{FF2B5EF4-FFF2-40B4-BE49-F238E27FC236}">
                <a16:creationId xmlns:a16="http://schemas.microsoft.com/office/drawing/2014/main" id="{5313090F-F0D9-C280-D1B4-0C2ADE99C208}"/>
              </a:ext>
            </a:extLst>
          </p:cNvPr>
          <p:cNvSpPr/>
          <p:nvPr/>
        </p:nvSpPr>
        <p:spPr>
          <a:xfrm>
            <a:off x="981075" y="5940407"/>
            <a:ext cx="7219950" cy="51678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5. </a:t>
            </a:r>
            <a:r>
              <a:rPr lang="zh-CN" altLang="en-US" dirty="0"/>
              <a:t>暂扣安全生产许可证并限期整改的规定</a:t>
            </a:r>
          </a:p>
        </p:txBody>
      </p:sp>
    </p:spTree>
    <p:extLst>
      <p:ext uri="{BB962C8B-B14F-4D97-AF65-F5344CB8AC3E}">
        <p14:creationId xmlns:p14="http://schemas.microsoft.com/office/powerpoint/2010/main" val="1571069552"/>
      </p:ext>
    </p:extLst>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
        <a:ea typeface=""/>
        <a:cs typeface=""/>
      </a:majorFont>
      <a:minorFont>
        <a:latin typeface=""/>
        <a:ea typeface=""/>
        <a:cs typeface=""/>
      </a:minorFont>
    </a:fontScheme>
    <a:fmtScheme name="Office">
      <a:fillStyleLst>
        <a:solidFill>
          <a:schemeClr val="phClr"/>
        </a:solidFill>
        <a:gradFill rotWithShape="1">
          <a:gsLst>
            <a:gs pos="0">
              <a:schemeClr val="phClr">
                <a:satMod val="110000"/>
                <a:lumMod val="105000"/>
                <a:tint val="67000"/>
              </a:schemeClr>
            </a:gs>
            <a:gs pos="50000">
              <a:schemeClr val="phClr">
                <a:lumMod val="105000"/>
                <a:satMod val="103000"/>
                <a:tint val="73000"/>
              </a:schemeClr>
            </a:gs>
            <a:gs pos="100000">
              <a:schemeClr val="phClr">
                <a:satMod val="105000"/>
                <a:lumMod val="109000"/>
                <a:tint val="81000"/>
              </a:schemeClr>
            </a:gs>
          </a:gsLst>
          <a:lin ang="5400000" scaled="0"/>
        </a:gradFill>
        <a:gradFill rotWithShape="1">
          <a:gsLst>
            <a:gs pos="0">
              <a:schemeClr val="phClr">
                <a:satMod val="103000"/>
                <a:lumMod val="102000"/>
                <a:shade val="94000"/>
              </a:schemeClr>
            </a:gs>
            <a:gs pos="50000">
              <a:schemeClr val="phClr">
                <a:lumMod val="110000"/>
                <a:satMod val="100000"/>
                <a:tint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420</TotalTime>
  <Words>5560</Words>
  <Application>Microsoft Office PowerPoint</Application>
  <PresentationFormat>全屏显示(4:3)</PresentationFormat>
  <Paragraphs>292</Paragraphs>
  <Slides>50</Slides>
  <Notes>0</Notes>
  <HiddenSlides>0</HiddenSlides>
  <MMClips>0</MMClips>
  <ScaleCrop>false</ScaleCrop>
  <HeadingPairs>
    <vt:vector size="6" baseType="variant">
      <vt:variant>
        <vt:lpstr>已用的字体</vt:lpstr>
      </vt:variant>
      <vt:variant>
        <vt:i4>1</vt:i4>
      </vt:variant>
      <vt:variant>
        <vt:lpstr>主题</vt:lpstr>
      </vt:variant>
      <vt:variant>
        <vt:i4>1</vt:i4>
      </vt:variant>
      <vt:variant>
        <vt:lpstr>幻灯片标题</vt:lpstr>
      </vt:variant>
      <vt:variant>
        <vt:i4>50</vt:i4>
      </vt:variant>
    </vt:vector>
  </HeadingPairs>
  <TitlesOfParts>
    <vt:vector size="52" baseType="lpstr">
      <vt:lpstr>Arial</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dc:creator>
  <cp:lastModifiedBy>dabaofree521@outlook.com</cp:lastModifiedBy>
  <cp:revision>6</cp:revision>
  <dcterms:modified xsi:type="dcterms:W3CDTF">2023-02-14T07:58:30Z</dcterms:modified>
</cp:coreProperties>
</file>