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87" r:id="rId5"/>
    <p:sldId id="288" r:id="rId6"/>
    <p:sldId id="289" r:id="rId7"/>
    <p:sldId id="291" r:id="rId8"/>
    <p:sldId id="290" r:id="rId9"/>
    <p:sldId id="292" r:id="rId10"/>
    <p:sldId id="293" r:id="rId11"/>
    <p:sldId id="294" r:id="rId12"/>
    <p:sldId id="295" r:id="rId13"/>
    <p:sldId id="296" r:id="rId14"/>
    <p:sldId id="297" r:id="rId15"/>
    <p:sldId id="298" r:id="rId16"/>
    <p:sldId id="299" r:id="rId17"/>
    <p:sldId id="300" r:id="rId18"/>
    <p:sldId id="301" r:id="rId19"/>
    <p:sldId id="302" r:id="rId20"/>
    <p:sldId id="303" r:id="rId21"/>
    <p:sldId id="304" r:id="rId22"/>
    <p:sldId id="305" r:id="rId23"/>
    <p:sldId id="306" r:id="rId24"/>
    <p:sldId id="307" r:id="rId25"/>
    <p:sldId id="308" r:id="rId26"/>
    <p:sldId id="309" r:id="rId27"/>
    <p:sldId id="310" r:id="rId28"/>
    <p:sldId id="311" r:id="rId29"/>
    <p:sldId id="312" r:id="rId30"/>
    <p:sldId id="313" r:id="rId31"/>
    <p:sldId id="314" r:id="rId32"/>
    <p:sldId id="315" r:id="rId33"/>
    <p:sldId id="316" r:id="rId34"/>
    <p:sldId id="317" r:id="rId35"/>
    <p:sldId id="318" r:id="rId36"/>
    <p:sldId id="319" r:id="rId37"/>
    <p:sldId id="320" r:id="rId38"/>
    <p:sldId id="321" r:id="rId39"/>
    <p:sldId id="322" r:id="rId4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6AA3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00" d="100"/>
          <a:sy n="100" d="100"/>
        </p:scale>
        <p:origin x="90" y="3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1"/>
          <p:cNvPicPr>
            <a:picLocks noChangeAspect="1"/>
          </p:cNvPicPr>
          <p:nvPr/>
        </p:nvPicPr>
        <p:blipFill>
          <a:blip r:embed="rId2"/>
          <a:stretch>
            <a:fillRect/>
          </a:stretch>
        </p:blipFill>
        <p:spPr>
          <a:xfrm rot="21600000">
            <a:off x="0" y="0"/>
            <a:ext cx="9144000" cy="6858000"/>
          </a:xfrm>
          <a:prstGeom prst="rect">
            <a:avLst/>
          </a:prstGeom>
        </p:spPr>
      </p:pic>
      <p:sp>
        <p:nvSpPr>
          <p:cNvPr id="2" name="textbox 2"/>
          <p:cNvSpPr/>
          <p:nvPr/>
        </p:nvSpPr>
        <p:spPr>
          <a:xfrm>
            <a:off x="2066499" y="2030983"/>
            <a:ext cx="6535419" cy="1536064"/>
          </a:xfrm>
          <a:prstGeom prst="rect">
            <a:avLst/>
          </a:prstGeom>
        </p:spPr>
        <p:txBody>
          <a:bodyPr vert="horz" wrap="square" lIns="0" tIns="0" rIns="0" bIns="0"/>
          <a:lstStyle/>
          <a:p>
            <a:pPr algn="ctr" rtl="0" eaLnBrk="0">
              <a:lnSpc>
                <a:spcPct val="150000"/>
              </a:lnSpc>
              <a:tabLst/>
            </a:pPr>
            <a:r>
              <a:rPr lang="zh-CN" altLang="en-US" sz="4400" dirty="0"/>
              <a:t>第 四 章 </a:t>
            </a:r>
            <a:endParaRPr lang="en-US" altLang="zh-CN" sz="4400" dirty="0"/>
          </a:p>
          <a:p>
            <a:pPr algn="ctr" rtl="0" eaLnBrk="0">
              <a:lnSpc>
                <a:spcPct val="150000"/>
              </a:lnSpc>
              <a:tabLst/>
            </a:pPr>
            <a:r>
              <a:rPr lang="zh-CN" altLang="en-US" sz="4400" dirty="0"/>
              <a:t>建设工程合同法律制度</a:t>
            </a:r>
            <a:endParaRPr lang="SimHei" altLang="SimHei" sz="4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557211" y="1166069"/>
            <a:ext cx="8029575" cy="3366947"/>
          </a:xfrm>
          <a:prstGeom prst="rect">
            <a:avLst/>
          </a:prstGeom>
          <a:noFill/>
        </p:spPr>
        <p:txBody>
          <a:bodyPr wrap="square">
            <a:spAutoFit/>
          </a:bodyPr>
          <a:lstStyle/>
          <a:p>
            <a:pPr>
              <a:lnSpc>
                <a:spcPct val="150000"/>
              </a:lnSpc>
            </a:pPr>
            <a:r>
              <a:rPr lang="zh-CN" altLang="en-US" dirty="0"/>
              <a:t>二、建设工程合同订立的程序</a:t>
            </a:r>
          </a:p>
          <a:p>
            <a:pPr>
              <a:lnSpc>
                <a:spcPct val="150000"/>
              </a:lnSpc>
            </a:pPr>
            <a:r>
              <a:rPr lang="zh-CN" altLang="en-US" dirty="0"/>
              <a:t>由于建设工程的发包有直接发包和招标发包两种方式，采用招标发包方式签订建设工程合同有特殊性，需要经过三个程序，即要约邀请、要约和承诺。</a:t>
            </a:r>
          </a:p>
          <a:p>
            <a:pPr>
              <a:lnSpc>
                <a:spcPct val="150000"/>
              </a:lnSpc>
            </a:pPr>
            <a:r>
              <a:rPr lang="zh-CN" altLang="en-US" dirty="0"/>
              <a:t>通过招标投标的办法来确定承包人，经过招标、投标、开标、评标、定标的法定程序后，确定中标人并与之签订合同。在招标发包的过程中，发包方发布招标公告、发出投标邀请书的行为是要约邀请，投标人投标的行为是要约，招标人发出中标通知书的行为是承诺。建设工程合同以招标投标的方式签订，其程序上需经过要约邀请、要约、承诺三个阶段。</a:t>
            </a:r>
          </a:p>
        </p:txBody>
      </p:sp>
      <p:sp>
        <p:nvSpPr>
          <p:cNvPr id="6" name="文本框 5">
            <a:extLst>
              <a:ext uri="{FF2B5EF4-FFF2-40B4-BE49-F238E27FC236}">
                <a16:creationId xmlns:a16="http://schemas.microsoft.com/office/drawing/2014/main" id="{95745A54-7558-B12F-56BB-A02BC68FF7C0}"/>
              </a:ext>
            </a:extLst>
          </p:cNvPr>
          <p:cNvSpPr txBox="1"/>
          <p:nvPr/>
        </p:nvSpPr>
        <p:spPr>
          <a:xfrm>
            <a:off x="476250" y="4726096"/>
            <a:ext cx="8029574" cy="1323439"/>
          </a:xfrm>
          <a:prstGeom prst="rect">
            <a:avLst/>
          </a:prstGeom>
          <a:noFill/>
        </p:spPr>
        <p:txBody>
          <a:bodyPr wrap="square">
            <a:spAutoFit/>
          </a:bodyPr>
          <a:lstStyle/>
          <a:p>
            <a:r>
              <a:rPr lang="zh-CN" altLang="en-US" sz="1600" dirty="0">
                <a:solidFill>
                  <a:schemeClr val="accent5">
                    <a:lumMod val="50000"/>
                  </a:schemeClr>
                </a:solidFill>
              </a:rPr>
              <a:t>（</a:t>
            </a:r>
            <a:r>
              <a:rPr lang="en-US" altLang="zh-CN" sz="1600" dirty="0">
                <a:solidFill>
                  <a:schemeClr val="accent5">
                    <a:lumMod val="50000"/>
                  </a:schemeClr>
                </a:solidFill>
              </a:rPr>
              <a:t>1</a:t>
            </a:r>
            <a:r>
              <a:rPr lang="zh-CN" altLang="en-US" sz="1600" dirty="0">
                <a:solidFill>
                  <a:schemeClr val="accent5">
                    <a:lumMod val="50000"/>
                  </a:schemeClr>
                </a:solidFill>
              </a:rPr>
              <a:t>）要约到达受要约人时生效，但投标文件并非送达招标人时生效，而是自投标截止时生效； </a:t>
            </a:r>
            <a:endParaRPr lang="en-US" altLang="zh-CN" sz="1600" dirty="0">
              <a:solidFill>
                <a:schemeClr val="accent5">
                  <a:lumMod val="50000"/>
                </a:schemeClr>
              </a:solidFill>
            </a:endParaRPr>
          </a:p>
          <a:p>
            <a:r>
              <a:rPr lang="zh-CN" altLang="en-US" sz="1600" dirty="0">
                <a:solidFill>
                  <a:schemeClr val="accent5">
                    <a:lumMod val="50000"/>
                  </a:schemeClr>
                </a:solidFill>
              </a:rPr>
              <a:t>（</a:t>
            </a:r>
            <a:r>
              <a:rPr lang="en-US" altLang="zh-CN" sz="1600" dirty="0">
                <a:solidFill>
                  <a:schemeClr val="accent5">
                    <a:lumMod val="50000"/>
                  </a:schemeClr>
                </a:solidFill>
              </a:rPr>
              <a:t>2</a:t>
            </a:r>
            <a:r>
              <a:rPr lang="zh-CN" altLang="en-US" sz="1600" dirty="0">
                <a:solidFill>
                  <a:schemeClr val="accent5">
                    <a:lumMod val="50000"/>
                  </a:schemeClr>
                </a:solidFill>
              </a:rPr>
              <a:t>）承诺到达要约人时生效，但中标通知书并非送达中标人时生效，而是发出时就生效； </a:t>
            </a:r>
            <a:r>
              <a:rPr lang="en-US" altLang="zh-CN" sz="1600" dirty="0">
                <a:solidFill>
                  <a:schemeClr val="accent5">
                    <a:lumMod val="50000"/>
                  </a:schemeClr>
                </a:solidFill>
              </a:rPr>
              <a:t>89 </a:t>
            </a:r>
            <a:r>
              <a:rPr lang="zh-CN" altLang="en-US" sz="1600" dirty="0">
                <a:solidFill>
                  <a:schemeClr val="accent5">
                    <a:lumMod val="50000"/>
                  </a:schemeClr>
                </a:solidFill>
              </a:rPr>
              <a:t>建设工程合同法律制度第四章 </a:t>
            </a:r>
            <a:endParaRPr lang="en-US" altLang="zh-CN" sz="1600" dirty="0">
              <a:solidFill>
                <a:schemeClr val="accent5">
                  <a:lumMod val="50000"/>
                </a:schemeClr>
              </a:solidFill>
            </a:endParaRPr>
          </a:p>
          <a:p>
            <a:r>
              <a:rPr lang="zh-CN" altLang="en-US" sz="1600" dirty="0">
                <a:solidFill>
                  <a:schemeClr val="accent5">
                    <a:lumMod val="50000"/>
                  </a:schemeClr>
                </a:solidFill>
              </a:rPr>
              <a:t>（</a:t>
            </a:r>
            <a:r>
              <a:rPr lang="en-US" altLang="zh-CN" sz="1600" dirty="0">
                <a:solidFill>
                  <a:schemeClr val="accent5">
                    <a:lumMod val="50000"/>
                  </a:schemeClr>
                </a:solidFill>
              </a:rPr>
              <a:t>3</a:t>
            </a:r>
            <a:r>
              <a:rPr lang="zh-CN" altLang="en-US" sz="1600" dirty="0">
                <a:solidFill>
                  <a:schemeClr val="accent5">
                    <a:lumMod val="50000"/>
                  </a:schemeClr>
                </a:solidFill>
              </a:rPr>
              <a:t>）承诺生效时合同成立，但建设工程合同为法律规定应当采用书面形式的合同。</a:t>
            </a:r>
          </a:p>
        </p:txBody>
      </p:sp>
    </p:spTree>
    <p:extLst>
      <p:ext uri="{BB962C8B-B14F-4D97-AF65-F5344CB8AC3E}">
        <p14:creationId xmlns:p14="http://schemas.microsoft.com/office/powerpoint/2010/main" val="41318852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
          <p:cNvSpPr/>
          <p:nvPr/>
        </p:nvSpPr>
        <p:spPr>
          <a:xfrm>
            <a:off x="0" y="0"/>
            <a:ext cx="9144000" cy="6858000"/>
          </a:xfrm>
          <a:prstGeom prst="rect">
            <a:avLst/>
          </a:prstGeom>
          <a:solidFill>
            <a:srgbClr val="DAEEBF">
              <a:alpha val="100000"/>
            </a:srgbClr>
          </a:solidFill>
          <a:ln cap="flat">
            <a:miter lim="0"/>
          </a:ln>
        </p:spPr>
        <p:txBody>
          <a:bodyPr rtlCol="0"/>
          <a:lstStyle/>
          <a:p>
            <a:pPr algn="ctr"/>
            <a:endParaRPr lang="zh-CN" altLang="en-US"/>
          </a:p>
        </p:txBody>
      </p:sp>
      <p:pic>
        <p:nvPicPr>
          <p:cNvPr id="4" name="picture 4"/>
          <p:cNvPicPr>
            <a:picLocks noChangeAspect="1"/>
          </p:cNvPicPr>
          <p:nvPr/>
        </p:nvPicPr>
        <p:blipFill>
          <a:blip r:embed="rId2"/>
          <a:stretch>
            <a:fillRect/>
          </a:stretch>
        </p:blipFill>
        <p:spPr>
          <a:xfrm rot="21600000">
            <a:off x="4006297" y="3859105"/>
            <a:ext cx="619677" cy="76127"/>
          </a:xfrm>
          <a:prstGeom prst="rect">
            <a:avLst/>
          </a:prstGeom>
        </p:spPr>
      </p:pic>
      <p:pic>
        <p:nvPicPr>
          <p:cNvPr id="5" name="picture 5"/>
          <p:cNvPicPr>
            <a:picLocks noChangeAspect="1"/>
          </p:cNvPicPr>
          <p:nvPr/>
        </p:nvPicPr>
        <p:blipFill>
          <a:blip r:embed="rId3"/>
          <a:stretch>
            <a:fillRect/>
          </a:stretch>
        </p:blipFill>
        <p:spPr>
          <a:xfrm rot="21600000">
            <a:off x="3167062" y="3021012"/>
            <a:ext cx="839787" cy="931862"/>
          </a:xfrm>
          <a:prstGeom prst="rect">
            <a:avLst/>
          </a:prstGeom>
        </p:spPr>
      </p:pic>
      <p:pic>
        <p:nvPicPr>
          <p:cNvPr id="6" name="picture 6"/>
          <p:cNvPicPr>
            <a:picLocks noChangeAspect="1"/>
          </p:cNvPicPr>
          <p:nvPr/>
        </p:nvPicPr>
        <p:blipFill>
          <a:blip r:embed="rId4"/>
          <a:stretch>
            <a:fillRect/>
          </a:stretch>
        </p:blipFill>
        <p:spPr>
          <a:xfrm rot="21600000">
            <a:off x="3848100" y="2495551"/>
            <a:ext cx="4775200" cy="1866900"/>
          </a:xfrm>
          <a:prstGeom prst="rect">
            <a:avLst/>
          </a:prstGeom>
        </p:spPr>
      </p:pic>
      <p:sp>
        <p:nvSpPr>
          <p:cNvPr id="7" name="textbox 7"/>
          <p:cNvSpPr/>
          <p:nvPr/>
        </p:nvSpPr>
        <p:spPr>
          <a:xfrm>
            <a:off x="3945890" y="2426334"/>
            <a:ext cx="4579620" cy="551815"/>
          </a:xfrm>
          <a:prstGeom prst="rect">
            <a:avLst/>
          </a:prstGeom>
        </p:spPr>
        <p:txBody>
          <a:bodyPr vert="horz" wrap="square" lIns="0" tIns="0" rIns="0" bIns="0"/>
          <a:lstStyle/>
          <a:p>
            <a:pPr algn="ctr" rtl="0" eaLnBrk="0">
              <a:lnSpc>
                <a:spcPct val="150000"/>
              </a:lnSpc>
              <a:tabLst/>
            </a:pPr>
            <a:r>
              <a:rPr lang="zh-CN" altLang="en-US" sz="4000" dirty="0">
                <a:solidFill>
                  <a:schemeClr val="bg1"/>
                </a:solidFill>
              </a:rPr>
              <a:t>第三节　</a:t>
            </a:r>
            <a:endParaRPr lang="en-US" altLang="zh-CN" sz="4000" dirty="0">
              <a:solidFill>
                <a:schemeClr val="bg1"/>
              </a:solidFill>
            </a:endParaRPr>
          </a:p>
          <a:p>
            <a:pPr algn="ctr" rtl="0" eaLnBrk="0">
              <a:lnSpc>
                <a:spcPct val="150000"/>
              </a:lnSpc>
              <a:tabLst/>
            </a:pPr>
            <a:r>
              <a:rPr lang="zh-CN" altLang="en-US" sz="4000" dirty="0">
                <a:solidFill>
                  <a:schemeClr val="bg1"/>
                </a:solidFill>
              </a:rPr>
              <a:t>建设工程合同的效力</a:t>
            </a:r>
            <a:endParaRPr lang="SimHei" altLang="SimHei" sz="4000" dirty="0">
              <a:solidFill>
                <a:schemeClr val="bg1"/>
              </a:solidFill>
            </a:endParaRPr>
          </a:p>
        </p:txBody>
      </p:sp>
      <p:sp>
        <p:nvSpPr>
          <p:cNvPr id="9" name="rect"/>
          <p:cNvSpPr/>
          <p:nvPr/>
        </p:nvSpPr>
        <p:spPr>
          <a:xfrm>
            <a:off x="0" y="2935287"/>
            <a:ext cx="3179762" cy="214312"/>
          </a:xfrm>
          <a:prstGeom prst="rect">
            <a:avLst/>
          </a:prstGeom>
          <a:solidFill>
            <a:srgbClr val="BED15D">
              <a:alpha val="100000"/>
            </a:srgbClr>
          </a:solidFill>
          <a:ln cap="flat">
            <a:miter lim="0"/>
          </a:ln>
        </p:spPr>
        <p:txBody>
          <a:bodyPr rtlCol="0"/>
          <a:lstStyle/>
          <a:p>
            <a:pPr algn="ctr"/>
            <a:endParaRPr lang="zh-CN" altLang="en-US"/>
          </a:p>
        </p:txBody>
      </p:sp>
    </p:spTree>
    <p:extLst>
      <p:ext uri="{BB962C8B-B14F-4D97-AF65-F5344CB8AC3E}">
        <p14:creationId xmlns:p14="http://schemas.microsoft.com/office/powerpoint/2010/main" val="39195147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557211" y="1470869"/>
            <a:ext cx="8029575" cy="4197944"/>
          </a:xfrm>
          <a:prstGeom prst="rect">
            <a:avLst/>
          </a:prstGeom>
          <a:noFill/>
        </p:spPr>
        <p:txBody>
          <a:bodyPr wrap="square">
            <a:spAutoFit/>
          </a:bodyPr>
          <a:lstStyle/>
          <a:p>
            <a:pPr>
              <a:lnSpc>
                <a:spcPct val="150000"/>
              </a:lnSpc>
            </a:pPr>
            <a:r>
              <a:rPr lang="zh-CN" altLang="en-US" dirty="0"/>
              <a:t>教学目标</a:t>
            </a:r>
          </a:p>
          <a:p>
            <a:pPr>
              <a:lnSpc>
                <a:spcPct val="150000"/>
              </a:lnSpc>
            </a:pPr>
            <a:r>
              <a:rPr lang="zh-CN" altLang="en-US" dirty="0"/>
              <a:t>了解建设工程合同的成立，了解建设工程合同有效的条件，掌握无效合同和可变更可撤销合同的法定情形，熟悉效力待定合同的法定情形。</a:t>
            </a:r>
          </a:p>
          <a:p>
            <a:pPr>
              <a:lnSpc>
                <a:spcPct val="150000"/>
              </a:lnSpc>
            </a:pPr>
            <a:r>
              <a:rPr lang="zh-CN" altLang="en-US" dirty="0"/>
              <a:t>引入案例</a:t>
            </a:r>
          </a:p>
          <a:p>
            <a:pPr>
              <a:lnSpc>
                <a:spcPct val="150000"/>
              </a:lnSpc>
            </a:pPr>
            <a:r>
              <a:rPr lang="zh-CN" altLang="en-US" dirty="0"/>
              <a:t>甲单位和乙单位签订了一份发电机买卖合同，约定由乙单位在 </a:t>
            </a:r>
            <a:r>
              <a:rPr lang="en-US" altLang="zh-CN" dirty="0"/>
              <a:t>12 </a:t>
            </a:r>
            <a:r>
              <a:rPr lang="zh-CN" altLang="en-US" dirty="0"/>
              <a:t>月底之前将 </a:t>
            </a:r>
            <a:r>
              <a:rPr lang="en-US" altLang="zh-CN" dirty="0"/>
              <a:t>15 </a:t>
            </a:r>
            <a:r>
              <a:rPr lang="zh-CN" altLang="en-US" dirty="0"/>
              <a:t>台发电机交付给甲，货款 </a:t>
            </a:r>
            <a:r>
              <a:rPr lang="en-US" altLang="zh-CN" dirty="0"/>
              <a:t>150 </a:t>
            </a:r>
            <a:r>
              <a:rPr lang="zh-CN" altLang="en-US" dirty="0"/>
              <a:t>万元，交货后 </a:t>
            </a:r>
            <a:r>
              <a:rPr lang="en-US" altLang="zh-CN" dirty="0"/>
              <a:t>15 </a:t>
            </a:r>
            <a:r>
              <a:rPr lang="zh-CN" altLang="en-US" dirty="0"/>
              <a:t>日内一次性付清。</a:t>
            </a:r>
            <a:r>
              <a:rPr lang="en-US" altLang="zh-CN" dirty="0"/>
              <a:t>12 </a:t>
            </a:r>
            <a:r>
              <a:rPr lang="zh-CN" altLang="en-US" dirty="0"/>
              <a:t>月上旬，这批发电机在运送途中，不慎被山坡滚落的大石块砸中损坏 </a:t>
            </a:r>
            <a:r>
              <a:rPr lang="en-US" altLang="zh-CN" dirty="0"/>
              <a:t>5 </a:t>
            </a:r>
            <a:r>
              <a:rPr lang="zh-CN" altLang="en-US" dirty="0"/>
              <a:t>台。乙单位担心无法交货，将损坏的 </a:t>
            </a:r>
            <a:r>
              <a:rPr lang="en-US" altLang="zh-CN" dirty="0"/>
              <a:t>5 </a:t>
            </a:r>
            <a:r>
              <a:rPr lang="zh-CN" altLang="en-US" dirty="0"/>
              <a:t>台发电机维修过后赶在了 </a:t>
            </a:r>
            <a:r>
              <a:rPr lang="en-US" altLang="zh-CN" dirty="0"/>
              <a:t>12 </a:t>
            </a:r>
            <a:r>
              <a:rPr lang="zh-CN" altLang="en-US" dirty="0"/>
              <a:t>月底进行了交付，</a:t>
            </a:r>
            <a:r>
              <a:rPr lang="en-US" altLang="zh-CN" dirty="0"/>
              <a:t>1 </a:t>
            </a:r>
            <a:r>
              <a:rPr lang="zh-CN" altLang="en-US" dirty="0"/>
              <a:t>个月后，甲单位正常使用的发电机突然发生故障，经检查，该发电机大修理过，</a:t>
            </a:r>
          </a:p>
          <a:p>
            <a:pPr>
              <a:lnSpc>
                <a:spcPct val="150000"/>
              </a:lnSpc>
            </a:pPr>
            <a:r>
              <a:rPr lang="zh-CN" altLang="en-US" dirty="0"/>
              <a:t>遂甲单位要求退货，并要求乙单位承担违约责任。</a:t>
            </a:r>
          </a:p>
        </p:txBody>
      </p:sp>
    </p:spTree>
    <p:extLst>
      <p:ext uri="{BB962C8B-B14F-4D97-AF65-F5344CB8AC3E}">
        <p14:creationId xmlns:p14="http://schemas.microsoft.com/office/powerpoint/2010/main" val="34063318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557211" y="1166069"/>
            <a:ext cx="8029575" cy="2120452"/>
          </a:xfrm>
          <a:prstGeom prst="rect">
            <a:avLst/>
          </a:prstGeom>
          <a:noFill/>
        </p:spPr>
        <p:txBody>
          <a:bodyPr wrap="square">
            <a:spAutoFit/>
          </a:bodyPr>
          <a:lstStyle/>
          <a:p>
            <a:pPr>
              <a:lnSpc>
                <a:spcPct val="150000"/>
              </a:lnSpc>
            </a:pPr>
            <a:r>
              <a:rPr lang="zh-CN" altLang="en-US" dirty="0"/>
              <a:t>一、合同的生效</a:t>
            </a:r>
          </a:p>
          <a:p>
            <a:pPr>
              <a:lnSpc>
                <a:spcPct val="150000"/>
              </a:lnSpc>
            </a:pPr>
            <a:r>
              <a:rPr lang="en-US" altLang="zh-CN" dirty="0"/>
              <a:t>《</a:t>
            </a:r>
            <a:r>
              <a:rPr lang="zh-CN" altLang="en-US" dirty="0"/>
              <a:t>民法典</a:t>
            </a:r>
            <a:r>
              <a:rPr lang="en-US" altLang="zh-CN" dirty="0"/>
              <a:t>》</a:t>
            </a:r>
            <a:r>
              <a:rPr lang="zh-CN" altLang="en-US" dirty="0"/>
              <a:t>规定，承诺生效时合同成立，但是法律另有规定或当事人另有约定的除外。合同的生效是指符合法定生效要件的合同，就可以受到法律的保护，并能产生合同当事人所期望的法律后果。</a:t>
            </a:r>
            <a:r>
              <a:rPr lang="en-US" altLang="zh-CN" dirty="0"/>
              <a:t>《</a:t>
            </a:r>
            <a:r>
              <a:rPr lang="zh-CN" altLang="en-US" dirty="0"/>
              <a:t>民法典</a:t>
            </a:r>
            <a:r>
              <a:rPr lang="en-US" altLang="zh-CN" dirty="0"/>
              <a:t>》</a:t>
            </a:r>
            <a:r>
              <a:rPr lang="zh-CN" altLang="en-US" dirty="0"/>
              <a:t>对合同生效规定了两种情形：</a:t>
            </a:r>
          </a:p>
        </p:txBody>
      </p:sp>
      <p:sp>
        <p:nvSpPr>
          <p:cNvPr id="2" name="椭圆 1">
            <a:extLst>
              <a:ext uri="{FF2B5EF4-FFF2-40B4-BE49-F238E27FC236}">
                <a16:creationId xmlns:a16="http://schemas.microsoft.com/office/drawing/2014/main" id="{BD738369-9AEB-F85C-47E8-99AFB8AFB94A}"/>
              </a:ext>
            </a:extLst>
          </p:cNvPr>
          <p:cNvSpPr/>
          <p:nvPr/>
        </p:nvSpPr>
        <p:spPr>
          <a:xfrm>
            <a:off x="1495425" y="4086225"/>
            <a:ext cx="1809750" cy="18097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a:t>
            </a:r>
            <a:r>
              <a:rPr lang="en-US" altLang="zh-CN" dirty="0"/>
              <a:t>1</a:t>
            </a:r>
            <a:r>
              <a:rPr lang="zh-CN" altLang="en-US" dirty="0"/>
              <a:t>）</a:t>
            </a:r>
            <a:endParaRPr lang="en-US" altLang="zh-CN" dirty="0"/>
          </a:p>
          <a:p>
            <a:pPr algn="ctr"/>
            <a:r>
              <a:rPr lang="zh-CN" altLang="en-US" dirty="0"/>
              <a:t>成立生效</a:t>
            </a:r>
          </a:p>
        </p:txBody>
      </p:sp>
      <p:sp>
        <p:nvSpPr>
          <p:cNvPr id="4" name="椭圆 3">
            <a:extLst>
              <a:ext uri="{FF2B5EF4-FFF2-40B4-BE49-F238E27FC236}">
                <a16:creationId xmlns:a16="http://schemas.microsoft.com/office/drawing/2014/main" id="{E4EB8382-45D9-73D4-938A-58E4895DD060}"/>
              </a:ext>
            </a:extLst>
          </p:cNvPr>
          <p:cNvSpPr/>
          <p:nvPr/>
        </p:nvSpPr>
        <p:spPr>
          <a:xfrm>
            <a:off x="5319712" y="4086225"/>
            <a:ext cx="1809750" cy="18097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a:t>
            </a:r>
            <a:r>
              <a:rPr lang="en-US" altLang="zh-CN" dirty="0"/>
              <a:t>2</a:t>
            </a:r>
            <a:r>
              <a:rPr lang="zh-CN" altLang="en-US" dirty="0"/>
              <a:t>）</a:t>
            </a:r>
            <a:endParaRPr lang="en-US" altLang="zh-CN" dirty="0"/>
          </a:p>
          <a:p>
            <a:pPr algn="ctr"/>
            <a:r>
              <a:rPr lang="zh-CN" altLang="en-US" dirty="0"/>
              <a:t>批准登记生效</a:t>
            </a:r>
          </a:p>
        </p:txBody>
      </p:sp>
    </p:spTree>
    <p:extLst>
      <p:ext uri="{BB962C8B-B14F-4D97-AF65-F5344CB8AC3E}">
        <p14:creationId xmlns:p14="http://schemas.microsoft.com/office/powerpoint/2010/main" val="41643969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557211" y="1166069"/>
            <a:ext cx="8029575" cy="2535951"/>
          </a:xfrm>
          <a:prstGeom prst="rect">
            <a:avLst/>
          </a:prstGeom>
          <a:noFill/>
        </p:spPr>
        <p:txBody>
          <a:bodyPr wrap="square">
            <a:spAutoFit/>
          </a:bodyPr>
          <a:lstStyle/>
          <a:p>
            <a:pPr>
              <a:lnSpc>
                <a:spcPct val="150000"/>
              </a:lnSpc>
            </a:pPr>
            <a:r>
              <a:rPr lang="zh-CN" altLang="en-US" dirty="0"/>
              <a:t>二、无效合同</a:t>
            </a:r>
          </a:p>
          <a:p>
            <a:pPr>
              <a:lnSpc>
                <a:spcPct val="150000"/>
              </a:lnSpc>
            </a:pPr>
            <a:r>
              <a:rPr lang="zh-CN" altLang="en-US" dirty="0"/>
              <a:t>无效合同是指合同内容或者形式违反了法律、行政法规的强制性规定和社会公共利益，因而不能产生法律约束力，不受法律保护的合同。无效合同虽已成立但自始不具有法律约束力，即当事人不受合同条款的约束，也不能请求法院保护合同的履行。同时，不管合同有没有实际履行，也不管当事人是否知道无效，合同自成立时就没有法律效力。</a:t>
            </a:r>
          </a:p>
        </p:txBody>
      </p:sp>
      <p:sp>
        <p:nvSpPr>
          <p:cNvPr id="2" name="矩形: 圆角 1">
            <a:extLst>
              <a:ext uri="{FF2B5EF4-FFF2-40B4-BE49-F238E27FC236}">
                <a16:creationId xmlns:a16="http://schemas.microsoft.com/office/drawing/2014/main" id="{BD738369-9AEB-F85C-47E8-99AFB8AFB94A}"/>
              </a:ext>
            </a:extLst>
          </p:cNvPr>
          <p:cNvSpPr/>
          <p:nvPr/>
        </p:nvSpPr>
        <p:spPr>
          <a:xfrm>
            <a:off x="1285874" y="3915590"/>
            <a:ext cx="2614613" cy="10191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 </a:t>
            </a:r>
            <a:r>
              <a:rPr lang="zh-CN" altLang="en-US"/>
              <a:t>无效合同的情形</a:t>
            </a:r>
            <a:endParaRPr lang="zh-CN" altLang="en-US" dirty="0"/>
          </a:p>
        </p:txBody>
      </p:sp>
      <p:sp>
        <p:nvSpPr>
          <p:cNvPr id="4" name="矩形: 圆角 3">
            <a:extLst>
              <a:ext uri="{FF2B5EF4-FFF2-40B4-BE49-F238E27FC236}">
                <a16:creationId xmlns:a16="http://schemas.microsoft.com/office/drawing/2014/main" id="{E4EB8382-45D9-73D4-938A-58E4895DD060}"/>
              </a:ext>
            </a:extLst>
          </p:cNvPr>
          <p:cNvSpPr/>
          <p:nvPr/>
        </p:nvSpPr>
        <p:spPr>
          <a:xfrm>
            <a:off x="5110161" y="3915590"/>
            <a:ext cx="2614613" cy="10191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 </a:t>
            </a:r>
            <a:r>
              <a:rPr lang="zh-CN" altLang="en-US"/>
              <a:t>无效的免责条款</a:t>
            </a:r>
            <a:endParaRPr lang="zh-CN" altLang="en-US" dirty="0"/>
          </a:p>
        </p:txBody>
      </p:sp>
      <p:sp>
        <p:nvSpPr>
          <p:cNvPr id="5" name="矩形: 圆角 4">
            <a:extLst>
              <a:ext uri="{FF2B5EF4-FFF2-40B4-BE49-F238E27FC236}">
                <a16:creationId xmlns:a16="http://schemas.microsoft.com/office/drawing/2014/main" id="{4965FADA-E3A6-7C29-8404-DABE96C774DE}"/>
              </a:ext>
            </a:extLst>
          </p:cNvPr>
          <p:cNvSpPr/>
          <p:nvPr/>
        </p:nvSpPr>
        <p:spPr>
          <a:xfrm>
            <a:off x="1285874" y="5230381"/>
            <a:ext cx="2614613" cy="10191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3. </a:t>
            </a:r>
            <a:r>
              <a:rPr lang="zh-CN" altLang="en-US"/>
              <a:t>建设工程无效施工合同的主要情形</a:t>
            </a:r>
            <a:endParaRPr lang="zh-CN" altLang="en-US" dirty="0"/>
          </a:p>
        </p:txBody>
      </p:sp>
      <p:sp>
        <p:nvSpPr>
          <p:cNvPr id="6" name="矩形: 圆角 5">
            <a:extLst>
              <a:ext uri="{FF2B5EF4-FFF2-40B4-BE49-F238E27FC236}">
                <a16:creationId xmlns:a16="http://schemas.microsoft.com/office/drawing/2014/main" id="{DBB72AA9-3591-F2D5-588B-42DD0F483849}"/>
              </a:ext>
            </a:extLst>
          </p:cNvPr>
          <p:cNvSpPr/>
          <p:nvPr/>
        </p:nvSpPr>
        <p:spPr>
          <a:xfrm>
            <a:off x="5110161" y="5230381"/>
            <a:ext cx="2614613" cy="10191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4. </a:t>
            </a:r>
            <a:r>
              <a:rPr lang="zh-CN" altLang="en-US"/>
              <a:t>无效合同的法律后果</a:t>
            </a:r>
            <a:endParaRPr lang="zh-CN" altLang="en-US" dirty="0"/>
          </a:p>
        </p:txBody>
      </p:sp>
    </p:spTree>
    <p:extLst>
      <p:ext uri="{BB962C8B-B14F-4D97-AF65-F5344CB8AC3E}">
        <p14:creationId xmlns:p14="http://schemas.microsoft.com/office/powerpoint/2010/main" val="24774745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557211" y="1470869"/>
            <a:ext cx="8029575" cy="1704954"/>
          </a:xfrm>
          <a:prstGeom prst="rect">
            <a:avLst/>
          </a:prstGeom>
          <a:noFill/>
        </p:spPr>
        <p:txBody>
          <a:bodyPr wrap="square">
            <a:spAutoFit/>
          </a:bodyPr>
          <a:lstStyle/>
          <a:p>
            <a:pPr>
              <a:lnSpc>
                <a:spcPct val="150000"/>
              </a:lnSpc>
            </a:pPr>
            <a:r>
              <a:rPr lang="zh-CN" altLang="en-US" dirty="0"/>
              <a:t>三、可变更、可撤销的合同</a:t>
            </a:r>
          </a:p>
          <a:p>
            <a:pPr>
              <a:lnSpc>
                <a:spcPct val="150000"/>
              </a:lnSpc>
            </a:pPr>
            <a:r>
              <a:rPr lang="zh-CN" altLang="en-US" dirty="0"/>
              <a:t>合同的可变更、撤销，是指因意思表示不真实，法律允许撤销权人通过行使撤销权，使已经生效的合同效力归于消灭或使合同内容变更。</a:t>
            </a:r>
          </a:p>
          <a:p>
            <a:pPr>
              <a:lnSpc>
                <a:spcPct val="150000"/>
              </a:lnSpc>
            </a:pPr>
            <a:r>
              <a:rPr lang="zh-CN" altLang="en-US" dirty="0"/>
              <a:t>根据</a:t>
            </a:r>
            <a:r>
              <a:rPr lang="en-US" altLang="zh-CN" dirty="0"/>
              <a:t>《</a:t>
            </a:r>
            <a:r>
              <a:rPr lang="zh-CN" altLang="en-US" dirty="0"/>
              <a:t>民法典</a:t>
            </a:r>
            <a:r>
              <a:rPr lang="en-US" altLang="zh-CN" dirty="0"/>
              <a:t>》</a:t>
            </a:r>
            <a:r>
              <a:rPr lang="zh-CN" altLang="en-US" dirty="0"/>
              <a:t>的规定，可变更或可撤销的合同的情形：</a:t>
            </a:r>
          </a:p>
        </p:txBody>
      </p:sp>
      <p:sp>
        <p:nvSpPr>
          <p:cNvPr id="2" name="矩形 1">
            <a:extLst>
              <a:ext uri="{FF2B5EF4-FFF2-40B4-BE49-F238E27FC236}">
                <a16:creationId xmlns:a16="http://schemas.microsoft.com/office/drawing/2014/main" id="{C143980B-9FC8-3F50-4EF3-B2E1A95A6A87}"/>
              </a:ext>
            </a:extLst>
          </p:cNvPr>
          <p:cNvSpPr/>
          <p:nvPr/>
        </p:nvSpPr>
        <p:spPr>
          <a:xfrm>
            <a:off x="895350" y="3609975"/>
            <a:ext cx="7239000" cy="590550"/>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a:t>
            </a:r>
            <a:r>
              <a:rPr lang="en-US" altLang="zh-CN"/>
              <a:t>1</a:t>
            </a:r>
            <a:r>
              <a:rPr lang="zh-CN" altLang="en-US"/>
              <a:t>）重大误解订立的合同。</a:t>
            </a:r>
            <a:endParaRPr lang="zh-CN" altLang="en-US" dirty="0"/>
          </a:p>
        </p:txBody>
      </p:sp>
      <p:sp>
        <p:nvSpPr>
          <p:cNvPr id="4" name="矩形 3">
            <a:extLst>
              <a:ext uri="{FF2B5EF4-FFF2-40B4-BE49-F238E27FC236}">
                <a16:creationId xmlns:a16="http://schemas.microsoft.com/office/drawing/2014/main" id="{EA053B65-59E6-6E33-DA35-300F3378C7A2}"/>
              </a:ext>
            </a:extLst>
          </p:cNvPr>
          <p:cNvSpPr/>
          <p:nvPr/>
        </p:nvSpPr>
        <p:spPr>
          <a:xfrm>
            <a:off x="895350" y="4458855"/>
            <a:ext cx="7239000" cy="590550"/>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a:t>
            </a:r>
            <a:r>
              <a:rPr lang="en-US" altLang="zh-CN"/>
              <a:t>2</a:t>
            </a:r>
            <a:r>
              <a:rPr lang="zh-CN" altLang="en-US"/>
              <a:t>）在订立合同时显失公平的合同。</a:t>
            </a:r>
            <a:endParaRPr lang="zh-CN" altLang="en-US" dirty="0"/>
          </a:p>
        </p:txBody>
      </p:sp>
      <p:sp>
        <p:nvSpPr>
          <p:cNvPr id="5" name="矩形 4">
            <a:extLst>
              <a:ext uri="{FF2B5EF4-FFF2-40B4-BE49-F238E27FC236}">
                <a16:creationId xmlns:a16="http://schemas.microsoft.com/office/drawing/2014/main" id="{16BD8AE5-AA7E-7C7B-8659-ABF1535BF645}"/>
              </a:ext>
            </a:extLst>
          </p:cNvPr>
          <p:cNvSpPr/>
          <p:nvPr/>
        </p:nvSpPr>
        <p:spPr>
          <a:xfrm>
            <a:off x="895350" y="5304972"/>
            <a:ext cx="7239000" cy="590550"/>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a:t>
            </a:r>
            <a:r>
              <a:rPr lang="en-US" altLang="zh-CN"/>
              <a:t>3</a:t>
            </a:r>
            <a:r>
              <a:rPr lang="zh-CN" altLang="en-US"/>
              <a:t>）以欺诈、胁迫的手段或者乘人之危订立的合同。</a:t>
            </a:r>
          </a:p>
        </p:txBody>
      </p:sp>
    </p:spTree>
    <p:extLst>
      <p:ext uri="{BB962C8B-B14F-4D97-AF65-F5344CB8AC3E}">
        <p14:creationId xmlns:p14="http://schemas.microsoft.com/office/powerpoint/2010/main" val="38341052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557211" y="1166069"/>
            <a:ext cx="8029575" cy="2120452"/>
          </a:xfrm>
          <a:prstGeom prst="rect">
            <a:avLst/>
          </a:prstGeom>
          <a:noFill/>
        </p:spPr>
        <p:txBody>
          <a:bodyPr wrap="square">
            <a:spAutoFit/>
          </a:bodyPr>
          <a:lstStyle/>
          <a:p>
            <a:pPr>
              <a:lnSpc>
                <a:spcPct val="150000"/>
              </a:lnSpc>
            </a:pPr>
            <a:r>
              <a:rPr lang="zh-CN" altLang="en-US" dirty="0"/>
              <a:t>四、效力待定合同</a:t>
            </a:r>
          </a:p>
          <a:p>
            <a:pPr>
              <a:lnSpc>
                <a:spcPct val="150000"/>
              </a:lnSpc>
            </a:pPr>
            <a:r>
              <a:rPr lang="zh-CN" altLang="en-US" dirty="0"/>
              <a:t>效力待定合同是指合同虽然已经成立，但是否具有效力还未确定，有待于其他行为或者事实使之确定的合同，一般须经有权人表示承认才能生效。</a:t>
            </a:r>
          </a:p>
          <a:p>
            <a:pPr>
              <a:lnSpc>
                <a:spcPct val="150000"/>
              </a:lnSpc>
            </a:pPr>
            <a:r>
              <a:rPr lang="en-US" altLang="zh-CN" dirty="0"/>
              <a:t>《</a:t>
            </a:r>
            <a:r>
              <a:rPr lang="zh-CN" altLang="en-US" dirty="0"/>
              <a:t>民法典</a:t>
            </a:r>
            <a:r>
              <a:rPr lang="en-US" altLang="zh-CN" dirty="0"/>
              <a:t>》</a:t>
            </a:r>
            <a:r>
              <a:rPr lang="zh-CN" altLang="en-US" dirty="0"/>
              <a:t>规定的效力待定合同有两种，即限制行为能力人订立的合同和无权代理人订立的合同。</a:t>
            </a:r>
          </a:p>
        </p:txBody>
      </p:sp>
      <p:sp>
        <p:nvSpPr>
          <p:cNvPr id="2" name="矩形: 圆角 1">
            <a:extLst>
              <a:ext uri="{FF2B5EF4-FFF2-40B4-BE49-F238E27FC236}">
                <a16:creationId xmlns:a16="http://schemas.microsoft.com/office/drawing/2014/main" id="{BD738369-9AEB-F85C-47E8-99AFB8AFB94A}"/>
              </a:ext>
            </a:extLst>
          </p:cNvPr>
          <p:cNvSpPr/>
          <p:nvPr/>
        </p:nvSpPr>
        <p:spPr>
          <a:xfrm>
            <a:off x="895349" y="4053085"/>
            <a:ext cx="3319464" cy="101917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 </a:t>
            </a:r>
            <a:r>
              <a:rPr lang="zh-CN" altLang="en-US"/>
              <a:t>限制行为能力人订立的合同</a:t>
            </a:r>
            <a:endParaRPr lang="zh-CN" altLang="en-US" dirty="0"/>
          </a:p>
        </p:txBody>
      </p:sp>
      <p:sp>
        <p:nvSpPr>
          <p:cNvPr id="4" name="矩形: 圆角 3">
            <a:extLst>
              <a:ext uri="{FF2B5EF4-FFF2-40B4-BE49-F238E27FC236}">
                <a16:creationId xmlns:a16="http://schemas.microsoft.com/office/drawing/2014/main" id="{E4EB8382-45D9-73D4-938A-58E4895DD060}"/>
              </a:ext>
            </a:extLst>
          </p:cNvPr>
          <p:cNvSpPr/>
          <p:nvPr/>
        </p:nvSpPr>
        <p:spPr>
          <a:xfrm>
            <a:off x="4719636" y="4053085"/>
            <a:ext cx="3319464" cy="101917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 </a:t>
            </a:r>
            <a:r>
              <a:rPr lang="zh-CN" altLang="en-US"/>
              <a:t>无权代理人订立的合同</a:t>
            </a:r>
            <a:endParaRPr lang="zh-CN" altLang="en-US" dirty="0"/>
          </a:p>
        </p:txBody>
      </p:sp>
    </p:spTree>
    <p:extLst>
      <p:ext uri="{BB962C8B-B14F-4D97-AF65-F5344CB8AC3E}">
        <p14:creationId xmlns:p14="http://schemas.microsoft.com/office/powerpoint/2010/main" val="39720895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
          <p:cNvSpPr/>
          <p:nvPr/>
        </p:nvSpPr>
        <p:spPr>
          <a:xfrm>
            <a:off x="0" y="0"/>
            <a:ext cx="9144000" cy="6858000"/>
          </a:xfrm>
          <a:prstGeom prst="rect">
            <a:avLst/>
          </a:prstGeom>
          <a:solidFill>
            <a:srgbClr val="DAEEBF">
              <a:alpha val="100000"/>
            </a:srgbClr>
          </a:solidFill>
          <a:ln cap="flat">
            <a:miter lim="0"/>
          </a:ln>
        </p:spPr>
        <p:txBody>
          <a:bodyPr rtlCol="0"/>
          <a:lstStyle/>
          <a:p>
            <a:pPr algn="ctr"/>
            <a:endParaRPr lang="zh-CN" altLang="en-US"/>
          </a:p>
        </p:txBody>
      </p:sp>
      <p:pic>
        <p:nvPicPr>
          <p:cNvPr id="4" name="picture 4"/>
          <p:cNvPicPr>
            <a:picLocks noChangeAspect="1"/>
          </p:cNvPicPr>
          <p:nvPr/>
        </p:nvPicPr>
        <p:blipFill>
          <a:blip r:embed="rId2"/>
          <a:stretch>
            <a:fillRect/>
          </a:stretch>
        </p:blipFill>
        <p:spPr>
          <a:xfrm rot="21600000">
            <a:off x="4006297" y="3859105"/>
            <a:ext cx="619677" cy="76127"/>
          </a:xfrm>
          <a:prstGeom prst="rect">
            <a:avLst/>
          </a:prstGeom>
        </p:spPr>
      </p:pic>
      <p:pic>
        <p:nvPicPr>
          <p:cNvPr id="5" name="picture 5"/>
          <p:cNvPicPr>
            <a:picLocks noChangeAspect="1"/>
          </p:cNvPicPr>
          <p:nvPr/>
        </p:nvPicPr>
        <p:blipFill>
          <a:blip r:embed="rId3"/>
          <a:stretch>
            <a:fillRect/>
          </a:stretch>
        </p:blipFill>
        <p:spPr>
          <a:xfrm rot="21600000">
            <a:off x="3167062" y="3021012"/>
            <a:ext cx="839787" cy="931862"/>
          </a:xfrm>
          <a:prstGeom prst="rect">
            <a:avLst/>
          </a:prstGeom>
        </p:spPr>
      </p:pic>
      <p:pic>
        <p:nvPicPr>
          <p:cNvPr id="6" name="picture 6"/>
          <p:cNvPicPr>
            <a:picLocks noChangeAspect="1"/>
          </p:cNvPicPr>
          <p:nvPr/>
        </p:nvPicPr>
        <p:blipFill>
          <a:blip r:embed="rId4"/>
          <a:stretch>
            <a:fillRect/>
          </a:stretch>
        </p:blipFill>
        <p:spPr>
          <a:xfrm rot="21600000">
            <a:off x="3848100" y="2495551"/>
            <a:ext cx="4775200" cy="1866900"/>
          </a:xfrm>
          <a:prstGeom prst="rect">
            <a:avLst/>
          </a:prstGeom>
        </p:spPr>
      </p:pic>
      <p:sp>
        <p:nvSpPr>
          <p:cNvPr id="7" name="textbox 7"/>
          <p:cNvSpPr/>
          <p:nvPr/>
        </p:nvSpPr>
        <p:spPr>
          <a:xfrm>
            <a:off x="3945890" y="2426334"/>
            <a:ext cx="4579620" cy="551815"/>
          </a:xfrm>
          <a:prstGeom prst="rect">
            <a:avLst/>
          </a:prstGeom>
        </p:spPr>
        <p:txBody>
          <a:bodyPr vert="horz" wrap="square" lIns="0" tIns="0" rIns="0" bIns="0"/>
          <a:lstStyle/>
          <a:p>
            <a:pPr algn="ctr" rtl="0" eaLnBrk="0">
              <a:lnSpc>
                <a:spcPct val="150000"/>
              </a:lnSpc>
              <a:tabLst/>
            </a:pPr>
            <a:r>
              <a:rPr lang="zh-CN" altLang="en-US" sz="4000" dirty="0">
                <a:solidFill>
                  <a:schemeClr val="bg1"/>
                </a:solidFill>
              </a:rPr>
              <a:t>第四节　</a:t>
            </a:r>
            <a:endParaRPr lang="en-US" altLang="zh-CN" sz="4000" dirty="0">
              <a:solidFill>
                <a:schemeClr val="bg1"/>
              </a:solidFill>
            </a:endParaRPr>
          </a:p>
          <a:p>
            <a:pPr algn="ctr" rtl="0" eaLnBrk="0">
              <a:lnSpc>
                <a:spcPct val="150000"/>
              </a:lnSpc>
              <a:tabLst/>
            </a:pPr>
            <a:r>
              <a:rPr lang="zh-CN" altLang="en-US" sz="4000" dirty="0">
                <a:solidFill>
                  <a:schemeClr val="bg1"/>
                </a:solidFill>
              </a:rPr>
              <a:t>合同的履行与担保</a:t>
            </a:r>
            <a:endParaRPr lang="SimHei" altLang="SimHei" sz="4000" dirty="0">
              <a:solidFill>
                <a:schemeClr val="bg1"/>
              </a:solidFill>
            </a:endParaRPr>
          </a:p>
        </p:txBody>
      </p:sp>
      <p:sp>
        <p:nvSpPr>
          <p:cNvPr id="9" name="rect"/>
          <p:cNvSpPr/>
          <p:nvPr/>
        </p:nvSpPr>
        <p:spPr>
          <a:xfrm>
            <a:off x="0" y="2935287"/>
            <a:ext cx="3179762" cy="214312"/>
          </a:xfrm>
          <a:prstGeom prst="rect">
            <a:avLst/>
          </a:prstGeom>
          <a:solidFill>
            <a:srgbClr val="BED15D">
              <a:alpha val="100000"/>
            </a:srgbClr>
          </a:solidFill>
          <a:ln cap="flat">
            <a:miter lim="0"/>
          </a:ln>
        </p:spPr>
        <p:txBody>
          <a:bodyPr rtlCol="0"/>
          <a:lstStyle/>
          <a:p>
            <a:pPr algn="ctr"/>
            <a:endParaRPr lang="zh-CN" altLang="en-US"/>
          </a:p>
        </p:txBody>
      </p:sp>
    </p:spTree>
    <p:extLst>
      <p:ext uri="{BB962C8B-B14F-4D97-AF65-F5344CB8AC3E}">
        <p14:creationId xmlns:p14="http://schemas.microsoft.com/office/powerpoint/2010/main" val="27651087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557211" y="1470869"/>
            <a:ext cx="8029575" cy="3782446"/>
          </a:xfrm>
          <a:prstGeom prst="rect">
            <a:avLst/>
          </a:prstGeom>
          <a:noFill/>
        </p:spPr>
        <p:txBody>
          <a:bodyPr wrap="square">
            <a:spAutoFit/>
          </a:bodyPr>
          <a:lstStyle/>
          <a:p>
            <a:pPr>
              <a:lnSpc>
                <a:spcPct val="150000"/>
              </a:lnSpc>
            </a:pPr>
            <a:r>
              <a:rPr lang="zh-CN" altLang="en-US" dirty="0"/>
              <a:t>教学目标</a:t>
            </a:r>
          </a:p>
          <a:p>
            <a:pPr>
              <a:lnSpc>
                <a:spcPct val="150000"/>
              </a:lnSpc>
            </a:pPr>
            <a:r>
              <a:rPr lang="zh-CN" altLang="en-US" dirty="0"/>
              <a:t>理解建设工程合同履行的原则，掌握合同的担保，以及在建设工程中常见的担保方式，了解建设工程合同的变更与终止。</a:t>
            </a:r>
          </a:p>
          <a:p>
            <a:pPr>
              <a:lnSpc>
                <a:spcPct val="150000"/>
              </a:lnSpc>
            </a:pPr>
            <a:r>
              <a:rPr lang="zh-CN" altLang="en-US" dirty="0"/>
              <a:t>引入案例</a:t>
            </a:r>
          </a:p>
          <a:p>
            <a:pPr>
              <a:lnSpc>
                <a:spcPct val="150000"/>
              </a:lnSpc>
            </a:pPr>
            <a:r>
              <a:rPr lang="zh-CN" altLang="en-US" dirty="0"/>
              <a:t>刘某承包 </a:t>
            </a:r>
            <a:r>
              <a:rPr lang="en-US" altLang="zh-CN" dirty="0"/>
              <a:t>A </a:t>
            </a:r>
            <a:r>
              <a:rPr lang="zh-CN" altLang="en-US" dirty="0"/>
              <a:t>建筑公司旗下“风华园”小区项目的脚手架工程，刘某与某材料公司签订建筑周转材料租赁合同，将租赁的材料用于“风华园”小区项目。合同签订后，“风华园”小区项目部在合同上加盖印章，为刘某提供连带保证担保。租赁期限届满后，刘某欠原告租金等各项费用总计</a:t>
            </a:r>
            <a:r>
              <a:rPr lang="en-US" altLang="zh-CN" dirty="0"/>
              <a:t>40 </a:t>
            </a:r>
            <a:r>
              <a:rPr lang="zh-CN" altLang="en-US" dirty="0"/>
              <a:t>余万元，材料公司索要无果，遂将刘某和 </a:t>
            </a:r>
            <a:r>
              <a:rPr lang="en-US" altLang="zh-CN" dirty="0"/>
              <a:t>A </a:t>
            </a:r>
            <a:r>
              <a:rPr lang="zh-CN" altLang="en-US" dirty="0"/>
              <a:t>建筑公司诉至法院，要求刘某支付租金，</a:t>
            </a:r>
            <a:r>
              <a:rPr lang="en-US" altLang="zh-CN" dirty="0"/>
              <a:t>A </a:t>
            </a:r>
            <a:r>
              <a:rPr lang="zh-CN" altLang="en-US" dirty="0"/>
              <a:t>建筑公连带保证责任。</a:t>
            </a:r>
          </a:p>
        </p:txBody>
      </p:sp>
    </p:spTree>
    <p:extLst>
      <p:ext uri="{BB962C8B-B14F-4D97-AF65-F5344CB8AC3E}">
        <p14:creationId xmlns:p14="http://schemas.microsoft.com/office/powerpoint/2010/main" val="27272488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1319211" y="1953275"/>
            <a:ext cx="6796089" cy="2951449"/>
          </a:xfrm>
          <a:prstGeom prst="rect">
            <a:avLst/>
          </a:prstGeom>
          <a:noFill/>
        </p:spPr>
        <p:txBody>
          <a:bodyPr wrap="square">
            <a:spAutoFit/>
          </a:bodyPr>
          <a:lstStyle/>
          <a:p>
            <a:pPr>
              <a:lnSpc>
                <a:spcPct val="150000"/>
              </a:lnSpc>
            </a:pPr>
            <a:r>
              <a:rPr lang="zh-CN" altLang="en-US" dirty="0"/>
              <a:t>一、合同的履行</a:t>
            </a:r>
          </a:p>
          <a:p>
            <a:pPr>
              <a:lnSpc>
                <a:spcPct val="150000"/>
              </a:lnSpc>
            </a:pPr>
            <a:r>
              <a:rPr lang="en-US" altLang="zh-CN" dirty="0"/>
              <a:t>《</a:t>
            </a:r>
            <a:r>
              <a:rPr lang="zh-CN" altLang="en-US" dirty="0"/>
              <a:t>民法典</a:t>
            </a:r>
            <a:r>
              <a:rPr lang="en-US" altLang="zh-CN" dirty="0"/>
              <a:t>》</a:t>
            </a:r>
            <a:r>
              <a:rPr lang="zh-CN" altLang="en-US" dirty="0"/>
              <a:t>规定，当事人应当按照约定全面履行自己的义务。当事人应当遵循诚信原则，根据合同的性质、目的和交易习惯履行通知、协助、保密等义务。当事人在履行合同过程中，应当避免浪费资源、污染环境和破坏生态。</a:t>
            </a:r>
          </a:p>
          <a:p>
            <a:pPr>
              <a:lnSpc>
                <a:spcPct val="150000"/>
              </a:lnSpc>
            </a:pPr>
            <a:r>
              <a:rPr lang="zh-CN" altLang="en-US" dirty="0"/>
              <a:t>合同生效后，当事人不得因姓名、名称的变更或者法定代表人、负责人、承办人的变动而不履行合同义务。</a:t>
            </a:r>
          </a:p>
        </p:txBody>
      </p:sp>
    </p:spTree>
    <p:extLst>
      <p:ext uri="{BB962C8B-B14F-4D97-AF65-F5344CB8AC3E}">
        <p14:creationId xmlns:p14="http://schemas.microsoft.com/office/powerpoint/2010/main" val="25416491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
          <p:cNvSpPr/>
          <p:nvPr/>
        </p:nvSpPr>
        <p:spPr>
          <a:xfrm>
            <a:off x="0" y="0"/>
            <a:ext cx="9144000" cy="6858000"/>
          </a:xfrm>
          <a:prstGeom prst="rect">
            <a:avLst/>
          </a:prstGeom>
          <a:solidFill>
            <a:srgbClr val="DAEEBF">
              <a:alpha val="100000"/>
            </a:srgbClr>
          </a:solidFill>
          <a:ln cap="flat">
            <a:miter lim="0"/>
          </a:ln>
        </p:spPr>
        <p:txBody>
          <a:bodyPr rtlCol="0"/>
          <a:lstStyle/>
          <a:p>
            <a:pPr algn="ctr"/>
            <a:endParaRPr lang="zh-CN" altLang="en-US"/>
          </a:p>
        </p:txBody>
      </p:sp>
      <p:pic>
        <p:nvPicPr>
          <p:cNvPr id="4" name="picture 4"/>
          <p:cNvPicPr>
            <a:picLocks noChangeAspect="1"/>
          </p:cNvPicPr>
          <p:nvPr/>
        </p:nvPicPr>
        <p:blipFill>
          <a:blip r:embed="rId2"/>
          <a:stretch>
            <a:fillRect/>
          </a:stretch>
        </p:blipFill>
        <p:spPr>
          <a:xfrm rot="21600000">
            <a:off x="4006297" y="3859105"/>
            <a:ext cx="619677" cy="76127"/>
          </a:xfrm>
          <a:prstGeom prst="rect">
            <a:avLst/>
          </a:prstGeom>
        </p:spPr>
      </p:pic>
      <p:pic>
        <p:nvPicPr>
          <p:cNvPr id="5" name="picture 5"/>
          <p:cNvPicPr>
            <a:picLocks noChangeAspect="1"/>
          </p:cNvPicPr>
          <p:nvPr/>
        </p:nvPicPr>
        <p:blipFill>
          <a:blip r:embed="rId3"/>
          <a:stretch>
            <a:fillRect/>
          </a:stretch>
        </p:blipFill>
        <p:spPr>
          <a:xfrm rot="21600000">
            <a:off x="3167062" y="3021012"/>
            <a:ext cx="839787" cy="931862"/>
          </a:xfrm>
          <a:prstGeom prst="rect">
            <a:avLst/>
          </a:prstGeom>
        </p:spPr>
      </p:pic>
      <p:pic>
        <p:nvPicPr>
          <p:cNvPr id="6" name="picture 6"/>
          <p:cNvPicPr>
            <a:picLocks noChangeAspect="1"/>
          </p:cNvPicPr>
          <p:nvPr/>
        </p:nvPicPr>
        <p:blipFill>
          <a:blip r:embed="rId4"/>
          <a:stretch>
            <a:fillRect/>
          </a:stretch>
        </p:blipFill>
        <p:spPr>
          <a:xfrm rot="21600000">
            <a:off x="3848100" y="3046412"/>
            <a:ext cx="4775200" cy="1346199"/>
          </a:xfrm>
          <a:prstGeom prst="rect">
            <a:avLst/>
          </a:prstGeom>
        </p:spPr>
      </p:pic>
      <p:sp>
        <p:nvSpPr>
          <p:cNvPr id="7" name="textbox 7"/>
          <p:cNvSpPr/>
          <p:nvPr/>
        </p:nvSpPr>
        <p:spPr>
          <a:xfrm>
            <a:off x="3954830" y="3458971"/>
            <a:ext cx="4579620" cy="551815"/>
          </a:xfrm>
          <a:prstGeom prst="rect">
            <a:avLst/>
          </a:prstGeom>
        </p:spPr>
        <p:txBody>
          <a:bodyPr vert="horz" wrap="square" lIns="0" tIns="0" rIns="0" bIns="0"/>
          <a:lstStyle/>
          <a:p>
            <a:pPr algn="ctr" rtl="0" eaLnBrk="0">
              <a:lnSpc>
                <a:spcPct val="79194"/>
              </a:lnSpc>
              <a:tabLst/>
            </a:pPr>
            <a:r>
              <a:rPr lang="zh-CN" altLang="en-US" sz="4000">
                <a:solidFill>
                  <a:schemeClr val="bg1"/>
                </a:solidFill>
              </a:rPr>
              <a:t>第一节　概 述</a:t>
            </a:r>
            <a:endParaRPr lang="SimHei" altLang="SimHei" sz="4000" dirty="0">
              <a:solidFill>
                <a:schemeClr val="bg1"/>
              </a:solidFill>
            </a:endParaRPr>
          </a:p>
        </p:txBody>
      </p:sp>
      <p:sp>
        <p:nvSpPr>
          <p:cNvPr id="9" name="rect"/>
          <p:cNvSpPr/>
          <p:nvPr/>
        </p:nvSpPr>
        <p:spPr>
          <a:xfrm>
            <a:off x="0" y="2935287"/>
            <a:ext cx="3179762" cy="214312"/>
          </a:xfrm>
          <a:prstGeom prst="rect">
            <a:avLst/>
          </a:prstGeom>
          <a:solidFill>
            <a:srgbClr val="BED15D">
              <a:alpha val="100000"/>
            </a:srgbClr>
          </a:solidFill>
          <a:ln cap="flat">
            <a:miter lim="0"/>
          </a:ln>
        </p:spPr>
        <p:txBody>
          <a:bodyPr rtlCol="0"/>
          <a:lstStyle/>
          <a:p>
            <a:pPr algn="ctr"/>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557211" y="1265702"/>
            <a:ext cx="8029575" cy="2120452"/>
          </a:xfrm>
          <a:prstGeom prst="rect">
            <a:avLst/>
          </a:prstGeom>
          <a:noFill/>
        </p:spPr>
        <p:txBody>
          <a:bodyPr wrap="square">
            <a:spAutoFit/>
          </a:bodyPr>
          <a:lstStyle/>
          <a:p>
            <a:pPr>
              <a:lnSpc>
                <a:spcPct val="150000"/>
              </a:lnSpc>
            </a:pPr>
            <a:r>
              <a:rPr lang="zh-CN" altLang="en-US" dirty="0"/>
              <a:t>二、合同的担保</a:t>
            </a:r>
          </a:p>
          <a:p>
            <a:pPr>
              <a:lnSpc>
                <a:spcPct val="150000"/>
              </a:lnSpc>
            </a:pPr>
            <a:r>
              <a:rPr lang="zh-CN" altLang="en-US" dirty="0"/>
              <a:t>担保是指当事人根据法律规定或者双方约定，为促使债务人履行债务、实现债权人的权利的法律制度。担保合同是主合同的从合同，主合同无效，担保合同无效。担保合同另有约定的，按照约定。</a:t>
            </a:r>
          </a:p>
          <a:p>
            <a:pPr>
              <a:lnSpc>
                <a:spcPct val="150000"/>
              </a:lnSpc>
            </a:pPr>
            <a:r>
              <a:rPr lang="zh-CN" altLang="en-US" dirty="0"/>
              <a:t>根据</a:t>
            </a:r>
            <a:r>
              <a:rPr lang="en-US" altLang="zh-CN" dirty="0"/>
              <a:t>《</a:t>
            </a:r>
            <a:r>
              <a:rPr lang="zh-CN" altLang="en-US" dirty="0"/>
              <a:t>民法典</a:t>
            </a:r>
            <a:r>
              <a:rPr lang="en-US" altLang="zh-CN" dirty="0"/>
              <a:t>》</a:t>
            </a:r>
            <a:r>
              <a:rPr lang="zh-CN" altLang="en-US" dirty="0"/>
              <a:t>规定，担保方式包括：</a:t>
            </a:r>
          </a:p>
        </p:txBody>
      </p:sp>
      <p:sp>
        <p:nvSpPr>
          <p:cNvPr id="2" name="矩形: 圆角 1">
            <a:extLst>
              <a:ext uri="{FF2B5EF4-FFF2-40B4-BE49-F238E27FC236}">
                <a16:creationId xmlns:a16="http://schemas.microsoft.com/office/drawing/2014/main" id="{C81D1F14-DDF2-7CA8-2953-D45A63D8D456}"/>
              </a:ext>
            </a:extLst>
          </p:cNvPr>
          <p:cNvSpPr/>
          <p:nvPr/>
        </p:nvSpPr>
        <p:spPr>
          <a:xfrm>
            <a:off x="676275" y="3733800"/>
            <a:ext cx="2409825" cy="52387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 </a:t>
            </a:r>
            <a:r>
              <a:rPr lang="zh-CN" altLang="en-US"/>
              <a:t>保证</a:t>
            </a:r>
            <a:endParaRPr lang="zh-CN" altLang="en-US" dirty="0"/>
          </a:p>
        </p:txBody>
      </p:sp>
      <p:sp>
        <p:nvSpPr>
          <p:cNvPr id="4" name="矩形: 圆角 3">
            <a:extLst>
              <a:ext uri="{FF2B5EF4-FFF2-40B4-BE49-F238E27FC236}">
                <a16:creationId xmlns:a16="http://schemas.microsoft.com/office/drawing/2014/main" id="{F8713D43-4D67-5791-ADBF-00C2BCA58055}"/>
              </a:ext>
            </a:extLst>
          </p:cNvPr>
          <p:cNvSpPr/>
          <p:nvPr/>
        </p:nvSpPr>
        <p:spPr>
          <a:xfrm>
            <a:off x="3422857" y="3733800"/>
            <a:ext cx="2409825" cy="52387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 </a:t>
            </a:r>
            <a:r>
              <a:rPr lang="zh-CN" altLang="en-US"/>
              <a:t>抵押</a:t>
            </a:r>
            <a:endParaRPr lang="zh-CN" altLang="en-US" dirty="0"/>
          </a:p>
        </p:txBody>
      </p:sp>
      <p:sp>
        <p:nvSpPr>
          <p:cNvPr id="5" name="矩形: 圆角 4">
            <a:extLst>
              <a:ext uri="{FF2B5EF4-FFF2-40B4-BE49-F238E27FC236}">
                <a16:creationId xmlns:a16="http://schemas.microsoft.com/office/drawing/2014/main" id="{006DE174-63B1-420B-7EF9-9A5341D56B1B}"/>
              </a:ext>
            </a:extLst>
          </p:cNvPr>
          <p:cNvSpPr/>
          <p:nvPr/>
        </p:nvSpPr>
        <p:spPr>
          <a:xfrm>
            <a:off x="6169439" y="3733800"/>
            <a:ext cx="2409825" cy="52387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3. </a:t>
            </a:r>
            <a:r>
              <a:rPr lang="zh-CN" altLang="en-US"/>
              <a:t>质押</a:t>
            </a:r>
            <a:endParaRPr lang="zh-CN" altLang="en-US" dirty="0"/>
          </a:p>
        </p:txBody>
      </p:sp>
      <p:sp>
        <p:nvSpPr>
          <p:cNvPr id="6" name="矩形: 圆角 5">
            <a:extLst>
              <a:ext uri="{FF2B5EF4-FFF2-40B4-BE49-F238E27FC236}">
                <a16:creationId xmlns:a16="http://schemas.microsoft.com/office/drawing/2014/main" id="{1345DAA6-B3BA-1A27-7BB5-CAB0B2D842BB}"/>
              </a:ext>
            </a:extLst>
          </p:cNvPr>
          <p:cNvSpPr/>
          <p:nvPr/>
        </p:nvSpPr>
        <p:spPr>
          <a:xfrm>
            <a:off x="676274" y="5093111"/>
            <a:ext cx="3729035" cy="52387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4. </a:t>
            </a:r>
            <a:r>
              <a:rPr lang="zh-CN" altLang="en-US"/>
              <a:t>留置</a:t>
            </a:r>
            <a:endParaRPr lang="zh-CN" altLang="en-US" dirty="0"/>
          </a:p>
        </p:txBody>
      </p:sp>
      <p:sp>
        <p:nvSpPr>
          <p:cNvPr id="7" name="矩形: 圆角 6">
            <a:extLst>
              <a:ext uri="{FF2B5EF4-FFF2-40B4-BE49-F238E27FC236}">
                <a16:creationId xmlns:a16="http://schemas.microsoft.com/office/drawing/2014/main" id="{D9B7EF2D-CD91-E372-A258-F090AD84EC73}"/>
              </a:ext>
            </a:extLst>
          </p:cNvPr>
          <p:cNvSpPr/>
          <p:nvPr/>
        </p:nvSpPr>
        <p:spPr>
          <a:xfrm>
            <a:off x="4857750" y="5093111"/>
            <a:ext cx="3729036" cy="52387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5. </a:t>
            </a:r>
            <a:r>
              <a:rPr lang="zh-CN" altLang="en-US"/>
              <a:t>定金</a:t>
            </a:r>
            <a:endParaRPr lang="zh-CN" altLang="en-US" dirty="0"/>
          </a:p>
        </p:txBody>
      </p:sp>
    </p:spTree>
    <p:extLst>
      <p:ext uri="{BB962C8B-B14F-4D97-AF65-F5344CB8AC3E}">
        <p14:creationId xmlns:p14="http://schemas.microsoft.com/office/powerpoint/2010/main" val="5702003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557211" y="1166069"/>
            <a:ext cx="8029575" cy="1704954"/>
          </a:xfrm>
          <a:prstGeom prst="rect">
            <a:avLst/>
          </a:prstGeom>
          <a:noFill/>
        </p:spPr>
        <p:txBody>
          <a:bodyPr wrap="square">
            <a:spAutoFit/>
          </a:bodyPr>
          <a:lstStyle/>
          <a:p>
            <a:pPr>
              <a:lnSpc>
                <a:spcPct val="150000"/>
              </a:lnSpc>
            </a:pPr>
            <a:r>
              <a:rPr lang="zh-CN" altLang="en-US" dirty="0"/>
              <a:t>三、合同的变更</a:t>
            </a:r>
          </a:p>
          <a:p>
            <a:pPr>
              <a:lnSpc>
                <a:spcPct val="150000"/>
              </a:lnSpc>
            </a:pPr>
            <a:r>
              <a:rPr lang="zh-CN" altLang="en-US" dirty="0"/>
              <a:t>合同的变更是指合同依法成立之后，合同关系三要素，即主体、客体、内容至少一项发生了变更。法律、行政法规规定变更合同应当办理批准、登记等手续的，依照其规定。当事人对合同变更的内容约定不明确的，推定为未变更。</a:t>
            </a:r>
          </a:p>
        </p:txBody>
      </p:sp>
      <p:sp>
        <p:nvSpPr>
          <p:cNvPr id="2" name="矩形: 圆角 1">
            <a:extLst>
              <a:ext uri="{FF2B5EF4-FFF2-40B4-BE49-F238E27FC236}">
                <a16:creationId xmlns:a16="http://schemas.microsoft.com/office/drawing/2014/main" id="{BD738369-9AEB-F85C-47E8-99AFB8AFB94A}"/>
              </a:ext>
            </a:extLst>
          </p:cNvPr>
          <p:cNvSpPr/>
          <p:nvPr/>
        </p:nvSpPr>
        <p:spPr>
          <a:xfrm>
            <a:off x="895349" y="4053085"/>
            <a:ext cx="3319464" cy="101917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 </a:t>
            </a:r>
            <a:r>
              <a:rPr lang="zh-CN" altLang="en-US"/>
              <a:t>合同变更的类型</a:t>
            </a:r>
            <a:endParaRPr lang="zh-CN" altLang="en-US" dirty="0"/>
          </a:p>
        </p:txBody>
      </p:sp>
      <p:sp>
        <p:nvSpPr>
          <p:cNvPr id="4" name="矩形: 圆角 3">
            <a:extLst>
              <a:ext uri="{FF2B5EF4-FFF2-40B4-BE49-F238E27FC236}">
                <a16:creationId xmlns:a16="http://schemas.microsoft.com/office/drawing/2014/main" id="{E4EB8382-45D9-73D4-938A-58E4895DD060}"/>
              </a:ext>
            </a:extLst>
          </p:cNvPr>
          <p:cNvSpPr/>
          <p:nvPr/>
        </p:nvSpPr>
        <p:spPr>
          <a:xfrm>
            <a:off x="4719636" y="4053085"/>
            <a:ext cx="3319464" cy="101917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 </a:t>
            </a:r>
            <a:r>
              <a:rPr lang="zh-CN" altLang="en-US"/>
              <a:t>建设工程合同的变更</a:t>
            </a:r>
            <a:endParaRPr lang="zh-CN" altLang="en-US" dirty="0"/>
          </a:p>
        </p:txBody>
      </p:sp>
    </p:spTree>
    <p:extLst>
      <p:ext uri="{BB962C8B-B14F-4D97-AF65-F5344CB8AC3E}">
        <p14:creationId xmlns:p14="http://schemas.microsoft.com/office/powerpoint/2010/main" val="17111285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1114425" y="1747680"/>
            <a:ext cx="8029575" cy="458459"/>
          </a:xfrm>
          <a:prstGeom prst="rect">
            <a:avLst/>
          </a:prstGeom>
          <a:noFill/>
        </p:spPr>
        <p:txBody>
          <a:bodyPr wrap="square">
            <a:spAutoFit/>
          </a:bodyPr>
          <a:lstStyle/>
          <a:p>
            <a:pPr>
              <a:lnSpc>
                <a:spcPct val="150000"/>
              </a:lnSpc>
            </a:pPr>
            <a:r>
              <a:rPr lang="zh-CN" altLang="en-US" dirty="0"/>
              <a:t>四、合同权利义务的转让</a:t>
            </a:r>
          </a:p>
        </p:txBody>
      </p:sp>
      <p:sp>
        <p:nvSpPr>
          <p:cNvPr id="2" name="矩形: 圆角 1">
            <a:extLst>
              <a:ext uri="{FF2B5EF4-FFF2-40B4-BE49-F238E27FC236}">
                <a16:creationId xmlns:a16="http://schemas.microsoft.com/office/drawing/2014/main" id="{C81D1F14-DDF2-7CA8-2953-D45A63D8D456}"/>
              </a:ext>
            </a:extLst>
          </p:cNvPr>
          <p:cNvSpPr/>
          <p:nvPr/>
        </p:nvSpPr>
        <p:spPr>
          <a:xfrm>
            <a:off x="1777049" y="3429000"/>
            <a:ext cx="2409825" cy="52387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 </a:t>
            </a:r>
            <a:r>
              <a:rPr lang="zh-CN" altLang="en-US"/>
              <a:t>合同权利的转让</a:t>
            </a:r>
            <a:endParaRPr lang="zh-CN" altLang="en-US" dirty="0"/>
          </a:p>
        </p:txBody>
      </p:sp>
      <p:sp>
        <p:nvSpPr>
          <p:cNvPr id="4" name="矩形: 圆角 3">
            <a:extLst>
              <a:ext uri="{FF2B5EF4-FFF2-40B4-BE49-F238E27FC236}">
                <a16:creationId xmlns:a16="http://schemas.microsoft.com/office/drawing/2014/main" id="{F8713D43-4D67-5791-ADBF-00C2BCA58055}"/>
              </a:ext>
            </a:extLst>
          </p:cNvPr>
          <p:cNvSpPr/>
          <p:nvPr/>
        </p:nvSpPr>
        <p:spPr>
          <a:xfrm>
            <a:off x="4523631" y="3429000"/>
            <a:ext cx="2409825" cy="52387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 </a:t>
            </a:r>
            <a:r>
              <a:rPr lang="zh-CN" altLang="en-US"/>
              <a:t>合同义务的转移</a:t>
            </a:r>
            <a:endParaRPr lang="zh-CN" altLang="en-US" dirty="0"/>
          </a:p>
        </p:txBody>
      </p:sp>
      <p:sp>
        <p:nvSpPr>
          <p:cNvPr id="5" name="矩形: 圆角 4">
            <a:extLst>
              <a:ext uri="{FF2B5EF4-FFF2-40B4-BE49-F238E27FC236}">
                <a16:creationId xmlns:a16="http://schemas.microsoft.com/office/drawing/2014/main" id="{006DE174-63B1-420B-7EF9-9A5341D56B1B}"/>
              </a:ext>
            </a:extLst>
          </p:cNvPr>
          <p:cNvSpPr/>
          <p:nvPr/>
        </p:nvSpPr>
        <p:spPr>
          <a:xfrm>
            <a:off x="1152526" y="4849380"/>
            <a:ext cx="6483764" cy="52387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3. </a:t>
            </a:r>
            <a:r>
              <a:rPr lang="zh-CN" altLang="en-US"/>
              <a:t>合同中权利和义务的一并转让</a:t>
            </a:r>
            <a:endParaRPr lang="zh-CN" altLang="en-US" dirty="0"/>
          </a:p>
        </p:txBody>
      </p:sp>
    </p:spTree>
    <p:extLst>
      <p:ext uri="{BB962C8B-B14F-4D97-AF65-F5344CB8AC3E}">
        <p14:creationId xmlns:p14="http://schemas.microsoft.com/office/powerpoint/2010/main" val="38677985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612982" y="886073"/>
            <a:ext cx="8029575" cy="5496056"/>
          </a:xfrm>
          <a:prstGeom prst="rect">
            <a:avLst/>
          </a:prstGeom>
          <a:noFill/>
        </p:spPr>
        <p:txBody>
          <a:bodyPr wrap="square">
            <a:spAutoFit/>
          </a:bodyPr>
          <a:lstStyle/>
          <a:p>
            <a:pPr>
              <a:lnSpc>
                <a:spcPct val="150000"/>
              </a:lnSpc>
            </a:pPr>
            <a:r>
              <a:rPr lang="zh-CN" altLang="en-US" dirty="0"/>
              <a:t>五、合同的终止</a:t>
            </a:r>
          </a:p>
          <a:p>
            <a:pPr>
              <a:lnSpc>
                <a:spcPct val="150000"/>
              </a:lnSpc>
            </a:pPr>
            <a:r>
              <a:rPr lang="zh-CN" altLang="en-US" dirty="0"/>
              <a:t>合同的终止，是指依法生效的合同，因具备法定的或当事人约定的情形，合同的债权、债务归于消灭，债权人不再享有合同的权利，债务人也不必再履行合同的义务。合同终止使合同的担保等附属合同的权利义务也归于终止。</a:t>
            </a:r>
            <a:endParaRPr lang="en-US" altLang="zh-CN" dirty="0"/>
          </a:p>
          <a:p>
            <a:pPr>
              <a:lnSpc>
                <a:spcPct val="150000"/>
              </a:lnSpc>
            </a:pPr>
            <a:r>
              <a:rPr lang="zh-CN" altLang="en-US" dirty="0"/>
              <a:t>但是合同权利义务的终止，不影响合同中结算、清理条款和独立存在的解决争议的方法的条款的效力。</a:t>
            </a:r>
          </a:p>
          <a:p>
            <a:pPr>
              <a:lnSpc>
                <a:spcPct val="150000"/>
              </a:lnSpc>
            </a:pPr>
            <a:r>
              <a:rPr lang="en-US" altLang="zh-CN" sz="1600" dirty="0">
                <a:solidFill>
                  <a:srgbClr val="7030A0"/>
                </a:solidFill>
              </a:rPr>
              <a:t>《</a:t>
            </a:r>
            <a:r>
              <a:rPr lang="zh-CN" altLang="en-US" sz="1600" dirty="0">
                <a:solidFill>
                  <a:srgbClr val="7030A0"/>
                </a:solidFill>
              </a:rPr>
              <a:t>民法典</a:t>
            </a:r>
            <a:r>
              <a:rPr lang="en-US" altLang="zh-CN" sz="1600" dirty="0">
                <a:solidFill>
                  <a:srgbClr val="7030A0"/>
                </a:solidFill>
              </a:rPr>
              <a:t>》</a:t>
            </a:r>
            <a:r>
              <a:rPr lang="zh-CN" altLang="en-US" sz="1600" dirty="0">
                <a:solidFill>
                  <a:srgbClr val="7030A0"/>
                </a:solidFill>
              </a:rPr>
              <a:t>第五百五十七条规定，有下列情形之一的，合同的权利义务终止：</a:t>
            </a:r>
          </a:p>
          <a:p>
            <a:pPr>
              <a:lnSpc>
                <a:spcPct val="150000"/>
              </a:lnSpc>
            </a:pPr>
            <a:r>
              <a:rPr lang="zh-CN" altLang="en-US" sz="1600" dirty="0">
                <a:solidFill>
                  <a:srgbClr val="7030A0"/>
                </a:solidFill>
              </a:rPr>
              <a:t>（</a:t>
            </a:r>
            <a:r>
              <a:rPr lang="en-US" altLang="zh-CN" sz="1600" dirty="0">
                <a:solidFill>
                  <a:srgbClr val="7030A0"/>
                </a:solidFill>
              </a:rPr>
              <a:t>1</a:t>
            </a:r>
            <a:r>
              <a:rPr lang="zh-CN" altLang="en-US" sz="1600" dirty="0">
                <a:solidFill>
                  <a:srgbClr val="7030A0"/>
                </a:solidFill>
              </a:rPr>
              <a:t>）债务已经履行；</a:t>
            </a:r>
          </a:p>
          <a:p>
            <a:pPr>
              <a:lnSpc>
                <a:spcPct val="150000"/>
              </a:lnSpc>
            </a:pPr>
            <a:r>
              <a:rPr lang="zh-CN" altLang="en-US" sz="1600" dirty="0">
                <a:solidFill>
                  <a:srgbClr val="7030A0"/>
                </a:solidFill>
              </a:rPr>
              <a:t>（</a:t>
            </a:r>
            <a:r>
              <a:rPr lang="en-US" altLang="zh-CN" sz="1600" dirty="0">
                <a:solidFill>
                  <a:srgbClr val="7030A0"/>
                </a:solidFill>
              </a:rPr>
              <a:t>2</a:t>
            </a:r>
            <a:r>
              <a:rPr lang="zh-CN" altLang="en-US" sz="1600" dirty="0">
                <a:solidFill>
                  <a:srgbClr val="7030A0"/>
                </a:solidFill>
              </a:rPr>
              <a:t>）债务相互抵消；</a:t>
            </a:r>
          </a:p>
          <a:p>
            <a:pPr>
              <a:lnSpc>
                <a:spcPct val="150000"/>
              </a:lnSpc>
            </a:pPr>
            <a:r>
              <a:rPr lang="zh-CN" altLang="en-US" sz="1600" dirty="0">
                <a:solidFill>
                  <a:srgbClr val="7030A0"/>
                </a:solidFill>
              </a:rPr>
              <a:t>（</a:t>
            </a:r>
            <a:r>
              <a:rPr lang="en-US" altLang="zh-CN" sz="1600" dirty="0">
                <a:solidFill>
                  <a:srgbClr val="7030A0"/>
                </a:solidFill>
              </a:rPr>
              <a:t>3</a:t>
            </a:r>
            <a:r>
              <a:rPr lang="zh-CN" altLang="en-US" sz="1600" dirty="0">
                <a:solidFill>
                  <a:srgbClr val="7030A0"/>
                </a:solidFill>
              </a:rPr>
              <a:t>）债务人依法将标的物提存；</a:t>
            </a:r>
          </a:p>
          <a:p>
            <a:pPr>
              <a:lnSpc>
                <a:spcPct val="150000"/>
              </a:lnSpc>
            </a:pPr>
            <a:r>
              <a:rPr lang="zh-CN" altLang="en-US" sz="1600" dirty="0">
                <a:solidFill>
                  <a:srgbClr val="7030A0"/>
                </a:solidFill>
              </a:rPr>
              <a:t>（</a:t>
            </a:r>
            <a:r>
              <a:rPr lang="en-US" altLang="zh-CN" sz="1600" dirty="0">
                <a:solidFill>
                  <a:srgbClr val="7030A0"/>
                </a:solidFill>
              </a:rPr>
              <a:t>4</a:t>
            </a:r>
            <a:r>
              <a:rPr lang="zh-CN" altLang="en-US" sz="1600" dirty="0">
                <a:solidFill>
                  <a:srgbClr val="7030A0"/>
                </a:solidFill>
              </a:rPr>
              <a:t>）债权人免除债务；</a:t>
            </a:r>
          </a:p>
          <a:p>
            <a:pPr>
              <a:lnSpc>
                <a:spcPct val="150000"/>
              </a:lnSpc>
            </a:pPr>
            <a:r>
              <a:rPr lang="zh-CN" altLang="en-US" sz="1600" dirty="0">
                <a:solidFill>
                  <a:srgbClr val="7030A0"/>
                </a:solidFill>
              </a:rPr>
              <a:t>（</a:t>
            </a:r>
            <a:r>
              <a:rPr lang="en-US" altLang="zh-CN" sz="1600" dirty="0">
                <a:solidFill>
                  <a:srgbClr val="7030A0"/>
                </a:solidFill>
              </a:rPr>
              <a:t>5</a:t>
            </a:r>
            <a:r>
              <a:rPr lang="zh-CN" altLang="en-US" sz="1600" dirty="0">
                <a:solidFill>
                  <a:srgbClr val="7030A0"/>
                </a:solidFill>
              </a:rPr>
              <a:t>）债权债务同归于一人；</a:t>
            </a:r>
          </a:p>
          <a:p>
            <a:pPr>
              <a:lnSpc>
                <a:spcPct val="150000"/>
              </a:lnSpc>
            </a:pPr>
            <a:r>
              <a:rPr lang="zh-CN" altLang="en-US" sz="1600" dirty="0">
                <a:solidFill>
                  <a:srgbClr val="7030A0"/>
                </a:solidFill>
              </a:rPr>
              <a:t>（</a:t>
            </a:r>
            <a:r>
              <a:rPr lang="en-US" altLang="zh-CN" sz="1600" dirty="0">
                <a:solidFill>
                  <a:srgbClr val="7030A0"/>
                </a:solidFill>
              </a:rPr>
              <a:t>6</a:t>
            </a:r>
            <a:r>
              <a:rPr lang="zh-CN" altLang="en-US" sz="1600" dirty="0">
                <a:solidFill>
                  <a:srgbClr val="7030A0"/>
                </a:solidFill>
              </a:rPr>
              <a:t>）法律规定或者当事人约定终止的其他情形。</a:t>
            </a:r>
          </a:p>
          <a:p>
            <a:pPr>
              <a:lnSpc>
                <a:spcPct val="150000"/>
              </a:lnSpc>
            </a:pPr>
            <a:r>
              <a:rPr lang="zh-CN" altLang="en-US" sz="1600" dirty="0">
                <a:solidFill>
                  <a:srgbClr val="7030A0"/>
                </a:solidFill>
              </a:rPr>
              <a:t>合同解除的，该合同的权利义务关系终止。</a:t>
            </a:r>
          </a:p>
        </p:txBody>
      </p:sp>
    </p:spTree>
    <p:extLst>
      <p:ext uri="{BB962C8B-B14F-4D97-AF65-F5344CB8AC3E}">
        <p14:creationId xmlns:p14="http://schemas.microsoft.com/office/powerpoint/2010/main" val="26140182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2" name="矩形: 圆角 1">
            <a:extLst>
              <a:ext uri="{FF2B5EF4-FFF2-40B4-BE49-F238E27FC236}">
                <a16:creationId xmlns:a16="http://schemas.microsoft.com/office/drawing/2014/main" id="{BD738369-9AEB-F85C-47E8-99AFB8AFB94A}"/>
              </a:ext>
            </a:extLst>
          </p:cNvPr>
          <p:cNvSpPr/>
          <p:nvPr/>
        </p:nvSpPr>
        <p:spPr>
          <a:xfrm>
            <a:off x="895349" y="4053085"/>
            <a:ext cx="3319464" cy="101917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3. </a:t>
            </a:r>
            <a:r>
              <a:rPr lang="zh-CN" altLang="en-US"/>
              <a:t>解除合同的程序</a:t>
            </a:r>
            <a:endParaRPr lang="zh-CN" altLang="en-US" dirty="0"/>
          </a:p>
        </p:txBody>
      </p:sp>
      <p:sp>
        <p:nvSpPr>
          <p:cNvPr id="4" name="矩形: 圆角 3">
            <a:extLst>
              <a:ext uri="{FF2B5EF4-FFF2-40B4-BE49-F238E27FC236}">
                <a16:creationId xmlns:a16="http://schemas.microsoft.com/office/drawing/2014/main" id="{E4EB8382-45D9-73D4-938A-58E4895DD060}"/>
              </a:ext>
            </a:extLst>
          </p:cNvPr>
          <p:cNvSpPr/>
          <p:nvPr/>
        </p:nvSpPr>
        <p:spPr>
          <a:xfrm>
            <a:off x="4719636" y="4053085"/>
            <a:ext cx="3319464" cy="101917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4. </a:t>
            </a:r>
            <a:r>
              <a:rPr lang="zh-CN" altLang="en-US"/>
              <a:t>施工合同的解除</a:t>
            </a:r>
          </a:p>
        </p:txBody>
      </p:sp>
      <p:sp>
        <p:nvSpPr>
          <p:cNvPr id="5" name="矩形: 圆角 4">
            <a:extLst>
              <a:ext uri="{FF2B5EF4-FFF2-40B4-BE49-F238E27FC236}">
                <a16:creationId xmlns:a16="http://schemas.microsoft.com/office/drawing/2014/main" id="{86EE3E6D-8E9C-777B-9E67-E06704A350E2}"/>
              </a:ext>
            </a:extLst>
          </p:cNvPr>
          <p:cNvSpPr/>
          <p:nvPr/>
        </p:nvSpPr>
        <p:spPr>
          <a:xfrm>
            <a:off x="895349" y="2119510"/>
            <a:ext cx="3319464" cy="101917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 </a:t>
            </a:r>
            <a:r>
              <a:rPr lang="zh-CN" altLang="en-US"/>
              <a:t>合同解除的特征</a:t>
            </a:r>
            <a:endParaRPr lang="zh-CN" altLang="en-US" dirty="0"/>
          </a:p>
        </p:txBody>
      </p:sp>
      <p:sp>
        <p:nvSpPr>
          <p:cNvPr id="6" name="矩形: 圆角 5">
            <a:extLst>
              <a:ext uri="{FF2B5EF4-FFF2-40B4-BE49-F238E27FC236}">
                <a16:creationId xmlns:a16="http://schemas.microsoft.com/office/drawing/2014/main" id="{FCB14FB7-5579-D01E-560D-4EA16F39AC9C}"/>
              </a:ext>
            </a:extLst>
          </p:cNvPr>
          <p:cNvSpPr/>
          <p:nvPr/>
        </p:nvSpPr>
        <p:spPr>
          <a:xfrm>
            <a:off x="4719636" y="2119510"/>
            <a:ext cx="3319464" cy="101917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 </a:t>
            </a:r>
            <a:r>
              <a:rPr lang="zh-CN" altLang="en-US"/>
              <a:t>合同解除的种类</a:t>
            </a:r>
            <a:endParaRPr lang="zh-CN" altLang="en-US" dirty="0"/>
          </a:p>
        </p:txBody>
      </p:sp>
    </p:spTree>
    <p:extLst>
      <p:ext uri="{BB962C8B-B14F-4D97-AF65-F5344CB8AC3E}">
        <p14:creationId xmlns:p14="http://schemas.microsoft.com/office/powerpoint/2010/main" val="32191354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
          <p:cNvSpPr/>
          <p:nvPr/>
        </p:nvSpPr>
        <p:spPr>
          <a:xfrm>
            <a:off x="0" y="0"/>
            <a:ext cx="9144000" cy="6858000"/>
          </a:xfrm>
          <a:prstGeom prst="rect">
            <a:avLst/>
          </a:prstGeom>
          <a:solidFill>
            <a:srgbClr val="DAEEBF">
              <a:alpha val="100000"/>
            </a:srgbClr>
          </a:solidFill>
          <a:ln cap="flat">
            <a:miter lim="0"/>
          </a:ln>
        </p:spPr>
        <p:txBody>
          <a:bodyPr rtlCol="0"/>
          <a:lstStyle/>
          <a:p>
            <a:pPr algn="ctr"/>
            <a:endParaRPr lang="zh-CN" altLang="en-US"/>
          </a:p>
        </p:txBody>
      </p:sp>
      <p:pic>
        <p:nvPicPr>
          <p:cNvPr id="4" name="picture 4"/>
          <p:cNvPicPr>
            <a:picLocks noChangeAspect="1"/>
          </p:cNvPicPr>
          <p:nvPr/>
        </p:nvPicPr>
        <p:blipFill>
          <a:blip r:embed="rId2"/>
          <a:stretch>
            <a:fillRect/>
          </a:stretch>
        </p:blipFill>
        <p:spPr>
          <a:xfrm rot="21600000">
            <a:off x="4006297" y="3859105"/>
            <a:ext cx="619677" cy="76127"/>
          </a:xfrm>
          <a:prstGeom prst="rect">
            <a:avLst/>
          </a:prstGeom>
        </p:spPr>
      </p:pic>
      <p:pic>
        <p:nvPicPr>
          <p:cNvPr id="5" name="picture 5"/>
          <p:cNvPicPr>
            <a:picLocks noChangeAspect="1"/>
          </p:cNvPicPr>
          <p:nvPr/>
        </p:nvPicPr>
        <p:blipFill>
          <a:blip r:embed="rId3"/>
          <a:stretch>
            <a:fillRect/>
          </a:stretch>
        </p:blipFill>
        <p:spPr>
          <a:xfrm rot="21600000">
            <a:off x="3167062" y="3021012"/>
            <a:ext cx="839787" cy="931862"/>
          </a:xfrm>
          <a:prstGeom prst="rect">
            <a:avLst/>
          </a:prstGeom>
        </p:spPr>
      </p:pic>
      <p:pic>
        <p:nvPicPr>
          <p:cNvPr id="6" name="picture 6"/>
          <p:cNvPicPr>
            <a:picLocks noChangeAspect="1"/>
          </p:cNvPicPr>
          <p:nvPr/>
        </p:nvPicPr>
        <p:blipFill>
          <a:blip r:embed="rId4"/>
          <a:stretch>
            <a:fillRect/>
          </a:stretch>
        </p:blipFill>
        <p:spPr>
          <a:xfrm rot="21600000">
            <a:off x="3848100" y="2495550"/>
            <a:ext cx="4775200" cy="2762249"/>
          </a:xfrm>
          <a:prstGeom prst="rect">
            <a:avLst/>
          </a:prstGeom>
        </p:spPr>
      </p:pic>
      <p:sp>
        <p:nvSpPr>
          <p:cNvPr id="7" name="textbox 7"/>
          <p:cNvSpPr/>
          <p:nvPr/>
        </p:nvSpPr>
        <p:spPr>
          <a:xfrm>
            <a:off x="3945890" y="2426334"/>
            <a:ext cx="4579620" cy="551815"/>
          </a:xfrm>
          <a:prstGeom prst="rect">
            <a:avLst/>
          </a:prstGeom>
        </p:spPr>
        <p:txBody>
          <a:bodyPr vert="horz" wrap="square" lIns="0" tIns="0" rIns="0" bIns="0"/>
          <a:lstStyle/>
          <a:p>
            <a:pPr algn="ctr" rtl="0" eaLnBrk="0">
              <a:lnSpc>
                <a:spcPct val="150000"/>
              </a:lnSpc>
              <a:tabLst/>
            </a:pPr>
            <a:r>
              <a:rPr lang="zh-CN" altLang="en-US" sz="4000" dirty="0">
                <a:solidFill>
                  <a:schemeClr val="bg1"/>
                </a:solidFill>
              </a:rPr>
              <a:t>第五节　</a:t>
            </a:r>
            <a:endParaRPr lang="en-US" altLang="zh-CN" sz="4000" dirty="0">
              <a:solidFill>
                <a:schemeClr val="bg1"/>
              </a:solidFill>
            </a:endParaRPr>
          </a:p>
          <a:p>
            <a:pPr algn="ctr" rtl="0" eaLnBrk="0">
              <a:lnSpc>
                <a:spcPct val="150000"/>
              </a:lnSpc>
              <a:tabLst/>
            </a:pPr>
            <a:r>
              <a:rPr lang="zh-CN" altLang="en-US" sz="4000" dirty="0">
                <a:solidFill>
                  <a:schemeClr val="bg1"/>
                </a:solidFill>
              </a:rPr>
              <a:t>违约责任及违约责任的免除</a:t>
            </a:r>
            <a:endParaRPr lang="SimHei" altLang="SimHei" sz="4000" dirty="0">
              <a:solidFill>
                <a:schemeClr val="bg1"/>
              </a:solidFill>
            </a:endParaRPr>
          </a:p>
        </p:txBody>
      </p:sp>
      <p:sp>
        <p:nvSpPr>
          <p:cNvPr id="9" name="rect"/>
          <p:cNvSpPr/>
          <p:nvPr/>
        </p:nvSpPr>
        <p:spPr>
          <a:xfrm>
            <a:off x="0" y="2935287"/>
            <a:ext cx="3179762" cy="214312"/>
          </a:xfrm>
          <a:prstGeom prst="rect">
            <a:avLst/>
          </a:prstGeom>
          <a:solidFill>
            <a:srgbClr val="BED15D">
              <a:alpha val="100000"/>
            </a:srgbClr>
          </a:solidFill>
          <a:ln cap="flat">
            <a:miter lim="0"/>
          </a:ln>
        </p:spPr>
        <p:txBody>
          <a:bodyPr rtlCol="0"/>
          <a:lstStyle/>
          <a:p>
            <a:pPr algn="ctr"/>
            <a:endParaRPr lang="zh-CN" altLang="en-US"/>
          </a:p>
        </p:txBody>
      </p:sp>
    </p:spTree>
    <p:extLst>
      <p:ext uri="{BB962C8B-B14F-4D97-AF65-F5344CB8AC3E}">
        <p14:creationId xmlns:p14="http://schemas.microsoft.com/office/powerpoint/2010/main" val="35545320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1229725" y="1705625"/>
            <a:ext cx="6796089" cy="4197944"/>
          </a:xfrm>
          <a:prstGeom prst="rect">
            <a:avLst/>
          </a:prstGeom>
          <a:noFill/>
        </p:spPr>
        <p:txBody>
          <a:bodyPr wrap="square">
            <a:spAutoFit/>
          </a:bodyPr>
          <a:lstStyle/>
          <a:p>
            <a:pPr>
              <a:lnSpc>
                <a:spcPct val="150000"/>
              </a:lnSpc>
            </a:pPr>
            <a:r>
              <a:rPr lang="zh-CN" altLang="en-US" dirty="0"/>
              <a:t>教学目标</a:t>
            </a:r>
          </a:p>
          <a:p>
            <a:pPr>
              <a:lnSpc>
                <a:spcPct val="150000"/>
              </a:lnSpc>
            </a:pPr>
            <a:r>
              <a:rPr lang="zh-CN" altLang="en-US" dirty="0"/>
              <a:t>理解违约责任的概念以及承担方式，理解不可抗力，了解索赔。</a:t>
            </a:r>
          </a:p>
          <a:p>
            <a:pPr>
              <a:lnSpc>
                <a:spcPct val="150000"/>
              </a:lnSpc>
            </a:pPr>
            <a:r>
              <a:rPr lang="zh-CN" altLang="en-US" dirty="0"/>
              <a:t>引入案例</a:t>
            </a:r>
          </a:p>
          <a:p>
            <a:pPr>
              <a:lnSpc>
                <a:spcPct val="150000"/>
              </a:lnSpc>
            </a:pPr>
            <a:r>
              <a:rPr lang="zh-CN" altLang="en-US" dirty="0"/>
              <a:t>某电器公司与某建筑公司签订了</a:t>
            </a:r>
            <a:r>
              <a:rPr lang="en-US" altLang="zh-CN" dirty="0"/>
              <a:t>《</a:t>
            </a:r>
            <a:r>
              <a:rPr lang="zh-CN" altLang="en-US" dirty="0"/>
              <a:t>建筑工程施工合同</a:t>
            </a:r>
            <a:r>
              <a:rPr lang="en-US" altLang="zh-CN" dirty="0"/>
              <a:t>》</a:t>
            </a:r>
            <a:r>
              <a:rPr lang="zh-CN" altLang="en-US" dirty="0"/>
              <a:t>，对工程内容、工程价款、支付时间、工程质量、工期、违约责任等做了具体约定。在施工过程中，电器公司对施工图纸先后做了 </a:t>
            </a:r>
            <a:r>
              <a:rPr lang="en-US" altLang="zh-CN" dirty="0"/>
              <a:t>8 </a:t>
            </a:r>
            <a:r>
              <a:rPr lang="zh-CN" altLang="en-US" dirty="0"/>
              <a:t>次修</a:t>
            </a:r>
          </a:p>
          <a:p>
            <a:pPr>
              <a:lnSpc>
                <a:spcPct val="150000"/>
              </a:lnSpc>
            </a:pPr>
            <a:r>
              <a:rPr lang="zh-CN" altLang="en-US" dirty="0"/>
              <a:t>改，但未能按期交付图纸，致使工期拖延。竣工验收时，电器公司对部分工程质量提出了异议。经双方协商无果，电器公司向法院提起了诉讼，要求建筑公司因工期延误和部分工程质量问题承担违约责任。</a:t>
            </a:r>
          </a:p>
        </p:txBody>
      </p:sp>
    </p:spTree>
    <p:extLst>
      <p:ext uri="{BB962C8B-B14F-4D97-AF65-F5344CB8AC3E}">
        <p14:creationId xmlns:p14="http://schemas.microsoft.com/office/powerpoint/2010/main" val="1490298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658225" y="1387297"/>
            <a:ext cx="8133350" cy="4613442"/>
          </a:xfrm>
          <a:prstGeom prst="rect">
            <a:avLst/>
          </a:prstGeom>
          <a:noFill/>
        </p:spPr>
        <p:txBody>
          <a:bodyPr wrap="square">
            <a:spAutoFit/>
          </a:bodyPr>
          <a:lstStyle/>
          <a:p>
            <a:pPr>
              <a:lnSpc>
                <a:spcPct val="150000"/>
              </a:lnSpc>
            </a:pPr>
            <a:r>
              <a:rPr lang="zh-CN" altLang="en-US" dirty="0"/>
              <a:t>一、违约责任的概念和特征</a:t>
            </a:r>
          </a:p>
          <a:p>
            <a:pPr>
              <a:lnSpc>
                <a:spcPct val="150000"/>
              </a:lnSpc>
            </a:pPr>
            <a:r>
              <a:rPr lang="zh-CN" altLang="en-US" dirty="0"/>
              <a:t>违约责任，是指合同当事人因违反合同义务所承担的责任。</a:t>
            </a:r>
            <a:r>
              <a:rPr lang="en-US" altLang="zh-CN" dirty="0"/>
              <a:t>《</a:t>
            </a:r>
            <a:r>
              <a:rPr lang="zh-CN" altLang="en-US" dirty="0"/>
              <a:t>民法典</a:t>
            </a:r>
            <a:r>
              <a:rPr lang="en-US" altLang="zh-CN" dirty="0"/>
              <a:t>》</a:t>
            </a:r>
            <a:r>
              <a:rPr lang="zh-CN" altLang="en-US" dirty="0"/>
              <a:t>第五百七十七条规定，当事人一方不履行合同义务或者履行合同义务不符合约定的，应当承担继续履行、采取补救措施或者赔偿损失等违约责任。</a:t>
            </a:r>
          </a:p>
          <a:p>
            <a:pPr>
              <a:lnSpc>
                <a:spcPct val="150000"/>
              </a:lnSpc>
            </a:pPr>
            <a:r>
              <a:rPr lang="zh-CN" altLang="en-US" dirty="0"/>
              <a:t>违约责任具有如下特征：</a:t>
            </a:r>
          </a:p>
          <a:p>
            <a:pPr>
              <a:lnSpc>
                <a:spcPct val="150000"/>
              </a:lnSpc>
            </a:pPr>
            <a:r>
              <a:rPr lang="zh-CN" altLang="en-US" dirty="0"/>
              <a:t>（</a:t>
            </a:r>
            <a:r>
              <a:rPr lang="en-US" altLang="zh-CN" dirty="0"/>
              <a:t>1</a:t>
            </a:r>
            <a:r>
              <a:rPr lang="zh-CN" altLang="en-US" dirty="0"/>
              <a:t>）违约责任的产生是以合同当事人不履行合同义务为条件的；</a:t>
            </a:r>
          </a:p>
          <a:p>
            <a:pPr>
              <a:lnSpc>
                <a:spcPct val="150000"/>
              </a:lnSpc>
            </a:pPr>
            <a:r>
              <a:rPr lang="zh-CN" altLang="en-US" dirty="0"/>
              <a:t>（</a:t>
            </a:r>
            <a:r>
              <a:rPr lang="en-US" altLang="zh-CN" dirty="0"/>
              <a:t>2</a:t>
            </a:r>
            <a:r>
              <a:rPr lang="zh-CN" altLang="en-US" dirty="0"/>
              <a:t>）违约责任具有相对性。</a:t>
            </a:r>
          </a:p>
          <a:p>
            <a:pPr>
              <a:lnSpc>
                <a:spcPct val="150000"/>
              </a:lnSpc>
            </a:pPr>
            <a:r>
              <a:rPr lang="zh-CN" altLang="en-US" dirty="0"/>
              <a:t>（</a:t>
            </a:r>
            <a:r>
              <a:rPr lang="en-US" altLang="zh-CN" dirty="0"/>
              <a:t>3</a:t>
            </a:r>
            <a:r>
              <a:rPr lang="zh-CN" altLang="en-US" dirty="0"/>
              <a:t>）违约责任主要具有补偿性，即旨在弥补或补偿因违约行为造成的损害后果。</a:t>
            </a:r>
          </a:p>
          <a:p>
            <a:pPr>
              <a:lnSpc>
                <a:spcPct val="150000"/>
              </a:lnSpc>
            </a:pPr>
            <a:r>
              <a:rPr lang="zh-CN" altLang="en-US" dirty="0"/>
              <a:t>（</a:t>
            </a:r>
            <a:r>
              <a:rPr lang="en-US" altLang="zh-CN" dirty="0"/>
              <a:t>4</a:t>
            </a:r>
            <a:r>
              <a:rPr lang="zh-CN" altLang="en-US" dirty="0"/>
              <a:t>）违约责任可以由合同当事人约定，但约定不符合法律要求的，将会被宣告无效或被撤销。</a:t>
            </a:r>
          </a:p>
          <a:p>
            <a:pPr>
              <a:lnSpc>
                <a:spcPct val="150000"/>
              </a:lnSpc>
            </a:pPr>
            <a:r>
              <a:rPr lang="zh-CN" altLang="en-US" dirty="0"/>
              <a:t>（</a:t>
            </a:r>
            <a:r>
              <a:rPr lang="en-US" altLang="zh-CN" dirty="0"/>
              <a:t>5</a:t>
            </a:r>
            <a:r>
              <a:rPr lang="zh-CN" altLang="en-US" dirty="0"/>
              <a:t>）违约责任是民事责任的一种形式。</a:t>
            </a:r>
          </a:p>
        </p:txBody>
      </p:sp>
    </p:spTree>
    <p:extLst>
      <p:ext uri="{BB962C8B-B14F-4D97-AF65-F5344CB8AC3E}">
        <p14:creationId xmlns:p14="http://schemas.microsoft.com/office/powerpoint/2010/main" val="5514210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1013532" y="1473022"/>
            <a:ext cx="7228475" cy="4197944"/>
          </a:xfrm>
          <a:prstGeom prst="rect">
            <a:avLst/>
          </a:prstGeom>
          <a:noFill/>
        </p:spPr>
        <p:txBody>
          <a:bodyPr wrap="square">
            <a:spAutoFit/>
          </a:bodyPr>
          <a:lstStyle/>
          <a:p>
            <a:pPr>
              <a:lnSpc>
                <a:spcPct val="150000"/>
              </a:lnSpc>
            </a:pPr>
            <a:r>
              <a:rPr lang="zh-CN" altLang="en-US" dirty="0"/>
              <a:t>二、当事人承担违约责任应具备的条件</a:t>
            </a:r>
          </a:p>
          <a:p>
            <a:pPr>
              <a:lnSpc>
                <a:spcPct val="150000"/>
              </a:lnSpc>
            </a:pPr>
            <a:r>
              <a:rPr lang="en-US" altLang="zh-CN" dirty="0"/>
              <a:t>《</a:t>
            </a:r>
            <a:r>
              <a:rPr lang="zh-CN" altLang="en-US" dirty="0"/>
              <a:t>民法典</a:t>
            </a:r>
            <a:r>
              <a:rPr lang="en-US" altLang="zh-CN" dirty="0"/>
              <a:t>》</a:t>
            </a:r>
            <a:r>
              <a:rPr lang="zh-CN" altLang="en-US" dirty="0"/>
              <a:t>第五百七十八条规定，当事人一方明确表示或者以自己的行为表明不履行合同义务的，对方可以在履行期限届满之前要求其承担违约责任。</a:t>
            </a:r>
          </a:p>
          <a:p>
            <a:pPr>
              <a:lnSpc>
                <a:spcPct val="150000"/>
              </a:lnSpc>
            </a:pPr>
            <a:r>
              <a:rPr lang="zh-CN" altLang="en-US" dirty="0"/>
              <a:t>承担违约责任，第一，合同当事人发生了违约行为，即有违反合同义务的行为；第二，非违约方只需证明违约方的行为不符合合同约定，便可以要求其承担违约责任，而不需要证明其主观上是否具有过错；第三，违约方若想免于承担违约责任，必须举证证明其存在法定的或约定的免责事由，而法定免责事由主要限于不可抗力，约定的免责事由主要是合同中的免责条款。</a:t>
            </a:r>
          </a:p>
        </p:txBody>
      </p:sp>
    </p:spTree>
    <p:extLst>
      <p:ext uri="{BB962C8B-B14F-4D97-AF65-F5344CB8AC3E}">
        <p14:creationId xmlns:p14="http://schemas.microsoft.com/office/powerpoint/2010/main" val="23275444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557211" y="1166069"/>
            <a:ext cx="8029575" cy="2535951"/>
          </a:xfrm>
          <a:prstGeom prst="rect">
            <a:avLst/>
          </a:prstGeom>
          <a:noFill/>
        </p:spPr>
        <p:txBody>
          <a:bodyPr wrap="square">
            <a:spAutoFit/>
          </a:bodyPr>
          <a:lstStyle/>
          <a:p>
            <a:pPr>
              <a:lnSpc>
                <a:spcPct val="150000"/>
              </a:lnSpc>
            </a:pPr>
            <a:r>
              <a:rPr lang="zh-CN" altLang="en-US" dirty="0"/>
              <a:t>三、承担违约责任的种类</a:t>
            </a:r>
          </a:p>
          <a:p>
            <a:pPr>
              <a:lnSpc>
                <a:spcPct val="150000"/>
              </a:lnSpc>
            </a:pPr>
            <a:r>
              <a:rPr lang="zh-CN" altLang="en-US" dirty="0"/>
              <a:t>合同当事人违反合同义务，承担违约责任的种类主要有：继续履行、采取补救措施、停止违约行为、赔偿损失、支付违约金或定金等。</a:t>
            </a:r>
          </a:p>
          <a:p>
            <a:pPr>
              <a:lnSpc>
                <a:spcPct val="150000"/>
              </a:lnSpc>
            </a:pPr>
            <a:r>
              <a:rPr lang="zh-CN" altLang="en-US" dirty="0"/>
              <a:t>守约方可以要求违约方停止违约行为，采取补救措施，继续履行合同约定；可以按照合同约定，要求违约方支付违约金或没收定金。如果守约方发生的经济损失大于违约金或定金的，守约方可以主张违约方按照实际损失予以赔偿。</a:t>
            </a:r>
          </a:p>
        </p:txBody>
      </p:sp>
      <p:sp>
        <p:nvSpPr>
          <p:cNvPr id="2" name="矩形: 圆角 1">
            <a:extLst>
              <a:ext uri="{FF2B5EF4-FFF2-40B4-BE49-F238E27FC236}">
                <a16:creationId xmlns:a16="http://schemas.microsoft.com/office/drawing/2014/main" id="{BD738369-9AEB-F85C-47E8-99AFB8AFB94A}"/>
              </a:ext>
            </a:extLst>
          </p:cNvPr>
          <p:cNvSpPr/>
          <p:nvPr/>
        </p:nvSpPr>
        <p:spPr>
          <a:xfrm>
            <a:off x="895349" y="4053085"/>
            <a:ext cx="3319464" cy="101917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（一）继续履行</a:t>
            </a:r>
            <a:endParaRPr lang="zh-CN" altLang="en-US" dirty="0"/>
          </a:p>
        </p:txBody>
      </p:sp>
      <p:sp>
        <p:nvSpPr>
          <p:cNvPr id="4" name="矩形: 圆角 3">
            <a:extLst>
              <a:ext uri="{FF2B5EF4-FFF2-40B4-BE49-F238E27FC236}">
                <a16:creationId xmlns:a16="http://schemas.microsoft.com/office/drawing/2014/main" id="{E4EB8382-45D9-73D4-938A-58E4895DD060}"/>
              </a:ext>
            </a:extLst>
          </p:cNvPr>
          <p:cNvSpPr/>
          <p:nvPr/>
        </p:nvSpPr>
        <p:spPr>
          <a:xfrm>
            <a:off x="4719636" y="4053085"/>
            <a:ext cx="3319464" cy="101917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（二）违约金和定金</a:t>
            </a:r>
            <a:endParaRPr lang="zh-CN" altLang="en-US" dirty="0"/>
          </a:p>
        </p:txBody>
      </p:sp>
    </p:spTree>
    <p:extLst>
      <p:ext uri="{BB962C8B-B14F-4D97-AF65-F5344CB8AC3E}">
        <p14:creationId xmlns:p14="http://schemas.microsoft.com/office/powerpoint/2010/main" val="26700552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557211" y="1166069"/>
            <a:ext cx="8029575" cy="5028941"/>
          </a:xfrm>
          <a:prstGeom prst="rect">
            <a:avLst/>
          </a:prstGeom>
          <a:noFill/>
        </p:spPr>
        <p:txBody>
          <a:bodyPr wrap="square">
            <a:spAutoFit/>
          </a:bodyPr>
          <a:lstStyle/>
          <a:p>
            <a:pPr>
              <a:lnSpc>
                <a:spcPct val="150000"/>
              </a:lnSpc>
            </a:pPr>
            <a:r>
              <a:rPr lang="zh-CN" altLang="en-US" dirty="0"/>
              <a:t>教学目标 </a:t>
            </a:r>
            <a:endParaRPr lang="en-US" altLang="zh-CN" dirty="0"/>
          </a:p>
          <a:p>
            <a:pPr>
              <a:lnSpc>
                <a:spcPct val="150000"/>
              </a:lnSpc>
            </a:pPr>
            <a:r>
              <a:rPr lang="zh-CN" altLang="en-US" dirty="0"/>
              <a:t>理解合同的概念，掌握合同的分类，掌握建设工程合同包含哪几种合同。 </a:t>
            </a:r>
            <a:endParaRPr lang="en-US" altLang="zh-CN" dirty="0"/>
          </a:p>
          <a:p>
            <a:pPr>
              <a:lnSpc>
                <a:spcPct val="150000"/>
              </a:lnSpc>
            </a:pPr>
            <a:r>
              <a:rPr lang="zh-CN" altLang="en-US" dirty="0"/>
              <a:t>引入案例 </a:t>
            </a:r>
            <a:endParaRPr lang="en-US" altLang="zh-CN" dirty="0"/>
          </a:p>
          <a:p>
            <a:pPr>
              <a:lnSpc>
                <a:spcPct val="150000"/>
              </a:lnSpc>
            </a:pPr>
            <a:r>
              <a:rPr lang="zh-CN" altLang="en-US" dirty="0"/>
              <a:t>某承包商与业主书面签订了一建设工程施工合同。合同约定工期为 </a:t>
            </a:r>
            <a:r>
              <a:rPr lang="en-US" altLang="zh-CN" dirty="0"/>
              <a:t>12 </a:t>
            </a:r>
            <a:r>
              <a:rPr lang="zh-CN" altLang="en-US" dirty="0"/>
              <a:t>个月，合同固定总价为 </a:t>
            </a:r>
            <a:r>
              <a:rPr lang="en-US" altLang="zh-CN" dirty="0"/>
              <a:t>2 000 </a:t>
            </a:r>
            <a:r>
              <a:rPr lang="zh-CN" altLang="en-US" dirty="0"/>
              <a:t>万元。</a:t>
            </a:r>
            <a:r>
              <a:rPr lang="en-US" altLang="zh-CN" dirty="0"/>
              <a:t>2016 </a:t>
            </a:r>
            <a:r>
              <a:rPr lang="zh-CN" altLang="en-US" dirty="0"/>
              <a:t>年 </a:t>
            </a:r>
            <a:r>
              <a:rPr lang="en-US" altLang="zh-CN" dirty="0"/>
              <a:t>2 </a:t>
            </a:r>
            <a:r>
              <a:rPr lang="zh-CN" altLang="en-US" dirty="0"/>
              <a:t>月 </a:t>
            </a:r>
            <a:r>
              <a:rPr lang="en-US" altLang="zh-CN" dirty="0"/>
              <a:t>1 </a:t>
            </a:r>
            <a:r>
              <a:rPr lang="zh-CN" altLang="en-US" dirty="0"/>
              <a:t>日开工，工程进行才 </a:t>
            </a:r>
            <a:r>
              <a:rPr lang="en-US" altLang="zh-CN" dirty="0"/>
              <a:t>3 </a:t>
            </a:r>
            <a:r>
              <a:rPr lang="zh-CN" altLang="en-US" dirty="0"/>
              <a:t>个月，监理工程师于 </a:t>
            </a:r>
            <a:r>
              <a:rPr lang="en-US" altLang="zh-CN" dirty="0"/>
              <a:t>2016 </a:t>
            </a:r>
            <a:r>
              <a:rPr lang="zh-CN" altLang="en-US" dirty="0"/>
              <a:t>年 </a:t>
            </a:r>
            <a:r>
              <a:rPr lang="en-US" altLang="zh-CN" dirty="0"/>
              <a:t>5 </a:t>
            </a:r>
            <a:r>
              <a:rPr lang="zh-CN" altLang="en-US" dirty="0"/>
              <a:t>月 </a:t>
            </a:r>
            <a:r>
              <a:rPr lang="en-US" altLang="zh-CN" dirty="0"/>
              <a:t>2 </a:t>
            </a:r>
            <a:r>
              <a:rPr lang="zh-CN" altLang="en-US" dirty="0"/>
              <a:t>日自主决定， 要求承包商于 </a:t>
            </a:r>
            <a:r>
              <a:rPr lang="en-US" altLang="zh-CN" dirty="0"/>
              <a:t>2016 </a:t>
            </a:r>
            <a:r>
              <a:rPr lang="zh-CN" altLang="en-US" dirty="0"/>
              <a:t>年 </a:t>
            </a:r>
            <a:r>
              <a:rPr lang="en-US" altLang="zh-CN" dirty="0"/>
              <a:t>5 </a:t>
            </a:r>
            <a:r>
              <a:rPr lang="zh-CN" altLang="en-US" dirty="0"/>
              <a:t>月 </a:t>
            </a:r>
            <a:r>
              <a:rPr lang="en-US" altLang="zh-CN" dirty="0"/>
              <a:t>15 </a:t>
            </a:r>
            <a:r>
              <a:rPr lang="zh-CN" altLang="en-US" dirty="0"/>
              <a:t>日竣工，承包商不予理睬，至 </a:t>
            </a:r>
            <a:r>
              <a:rPr lang="en-US" altLang="zh-CN" dirty="0"/>
              <a:t>2016 </a:t>
            </a:r>
            <a:r>
              <a:rPr lang="zh-CN" altLang="en-US" dirty="0"/>
              <a:t>年 </a:t>
            </a:r>
            <a:r>
              <a:rPr lang="en-US" altLang="zh-CN" dirty="0"/>
              <a:t>5 </a:t>
            </a:r>
            <a:r>
              <a:rPr lang="zh-CN" altLang="en-US" dirty="0"/>
              <a:t>月 </a:t>
            </a:r>
            <a:r>
              <a:rPr lang="en-US" altLang="zh-CN" dirty="0"/>
              <a:t>21 </a:t>
            </a:r>
            <a:r>
              <a:rPr lang="zh-CN" altLang="en-US" dirty="0"/>
              <a:t>日仍不做出书面答复， </a:t>
            </a:r>
            <a:r>
              <a:rPr lang="en-US" altLang="zh-CN" dirty="0"/>
              <a:t>2016 </a:t>
            </a:r>
            <a:r>
              <a:rPr lang="zh-CN" altLang="en-US" dirty="0"/>
              <a:t>年 </a:t>
            </a:r>
            <a:r>
              <a:rPr lang="en-US" altLang="zh-CN" dirty="0"/>
              <a:t>5 </a:t>
            </a:r>
            <a:r>
              <a:rPr lang="zh-CN" altLang="en-US" dirty="0"/>
              <a:t>月 </a:t>
            </a:r>
            <a:r>
              <a:rPr lang="en-US" altLang="zh-CN" dirty="0"/>
              <a:t>31 </a:t>
            </a:r>
            <a:r>
              <a:rPr lang="zh-CN" altLang="en-US" dirty="0"/>
              <a:t>日，业主以承包商的工程质量不可靠和工程不能如期竣工为由发文通知该施工企 业：“本公司决定解除原施工合同，望贵公司予以谅解和支持。”同时限期承包商拆除脚手架，致使 承包方无法继续履行原合同义务，承包商由此损失工程款、工程器材费及其他损失费 </a:t>
            </a:r>
            <a:r>
              <a:rPr lang="en-US" altLang="zh-CN" dirty="0"/>
              <a:t>700 </a:t>
            </a:r>
            <a:r>
              <a:rPr lang="zh-CN" altLang="en-US" dirty="0"/>
              <a:t>万元，该 承包商于 </a:t>
            </a:r>
            <a:r>
              <a:rPr lang="en-US" altLang="zh-CN" dirty="0"/>
              <a:t>2016 </a:t>
            </a:r>
            <a:r>
              <a:rPr lang="zh-CN" altLang="en-US" dirty="0"/>
              <a:t>年 </a:t>
            </a:r>
            <a:r>
              <a:rPr lang="en-US" altLang="zh-CN" dirty="0"/>
              <a:t>6 </a:t>
            </a:r>
            <a:r>
              <a:rPr lang="zh-CN" altLang="en-US" dirty="0"/>
              <a:t>月 </a:t>
            </a:r>
            <a:r>
              <a:rPr lang="en-US" altLang="zh-CN" dirty="0"/>
              <a:t>25 </a:t>
            </a:r>
            <a:r>
              <a:rPr lang="zh-CN" altLang="en-US" dirty="0"/>
              <a:t>日向人民法院提起诉讼，要求业主承担违约责任。</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1013532" y="1745526"/>
            <a:ext cx="7228475" cy="3366947"/>
          </a:xfrm>
          <a:prstGeom prst="rect">
            <a:avLst/>
          </a:prstGeom>
          <a:noFill/>
        </p:spPr>
        <p:txBody>
          <a:bodyPr wrap="square">
            <a:spAutoFit/>
          </a:bodyPr>
          <a:lstStyle/>
          <a:p>
            <a:pPr>
              <a:lnSpc>
                <a:spcPct val="150000"/>
              </a:lnSpc>
            </a:pPr>
            <a:r>
              <a:rPr lang="zh-CN" altLang="en-US" dirty="0"/>
              <a:t>四、违约责任的免除</a:t>
            </a:r>
          </a:p>
          <a:p>
            <a:pPr>
              <a:lnSpc>
                <a:spcPct val="150000"/>
              </a:lnSpc>
            </a:pPr>
            <a:r>
              <a:rPr lang="zh-CN" altLang="en-US" dirty="0"/>
              <a:t>在合同履行过程中，如果出现法定的免责条件或合同约定的免责事由，违约人将免于承担违约责任。</a:t>
            </a:r>
          </a:p>
          <a:p>
            <a:pPr>
              <a:lnSpc>
                <a:spcPct val="150000"/>
              </a:lnSpc>
            </a:pPr>
            <a:r>
              <a:rPr lang="en-US" altLang="zh-CN" dirty="0"/>
              <a:t>《</a:t>
            </a:r>
            <a:r>
              <a:rPr lang="zh-CN" altLang="en-US" dirty="0"/>
              <a:t>民法典</a:t>
            </a:r>
            <a:r>
              <a:rPr lang="en-US" altLang="zh-CN" dirty="0"/>
              <a:t>》</a:t>
            </a:r>
            <a:r>
              <a:rPr lang="zh-CN" altLang="en-US" dirty="0"/>
              <a:t>规定，当事人一方因不可抗力不能履行合同的，根据不可抗力的影响，部分或者全部免除责任，但是法律另有规定的除外。因不可抗力不能履行合同的，应当及时通知对方，以减轻可能给对方造成的损失，并应当在合理期限内提供证明。</a:t>
            </a:r>
          </a:p>
          <a:p>
            <a:pPr>
              <a:lnSpc>
                <a:spcPct val="150000"/>
              </a:lnSpc>
            </a:pPr>
            <a:r>
              <a:rPr lang="zh-CN" altLang="en-US" dirty="0"/>
              <a:t>当事人迟延履行后发生不可抗力的，不免除其违约责任。</a:t>
            </a:r>
          </a:p>
        </p:txBody>
      </p:sp>
    </p:spTree>
    <p:extLst>
      <p:ext uri="{BB962C8B-B14F-4D97-AF65-F5344CB8AC3E}">
        <p14:creationId xmlns:p14="http://schemas.microsoft.com/office/powerpoint/2010/main" val="34549902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1114425" y="1299419"/>
            <a:ext cx="8029575" cy="458459"/>
          </a:xfrm>
          <a:prstGeom prst="rect">
            <a:avLst/>
          </a:prstGeom>
          <a:noFill/>
        </p:spPr>
        <p:txBody>
          <a:bodyPr wrap="square">
            <a:spAutoFit/>
          </a:bodyPr>
          <a:lstStyle/>
          <a:p>
            <a:pPr>
              <a:lnSpc>
                <a:spcPct val="150000"/>
              </a:lnSpc>
            </a:pPr>
            <a:r>
              <a:rPr lang="zh-CN" altLang="en-US" dirty="0"/>
              <a:t>五、建设工程的索赔</a:t>
            </a:r>
          </a:p>
        </p:txBody>
      </p:sp>
      <p:sp>
        <p:nvSpPr>
          <p:cNvPr id="2" name="矩形: 圆角 1">
            <a:extLst>
              <a:ext uri="{FF2B5EF4-FFF2-40B4-BE49-F238E27FC236}">
                <a16:creationId xmlns:a16="http://schemas.microsoft.com/office/drawing/2014/main" id="{BD738369-9AEB-F85C-47E8-99AFB8AFB94A}"/>
              </a:ext>
            </a:extLst>
          </p:cNvPr>
          <p:cNvSpPr/>
          <p:nvPr/>
        </p:nvSpPr>
        <p:spPr>
          <a:xfrm>
            <a:off x="895349" y="2090935"/>
            <a:ext cx="3319464" cy="101917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 </a:t>
            </a:r>
            <a:r>
              <a:rPr lang="zh-CN" altLang="en-US"/>
              <a:t>建设工程索赔的概念</a:t>
            </a:r>
            <a:endParaRPr lang="zh-CN" altLang="en-US" dirty="0"/>
          </a:p>
        </p:txBody>
      </p:sp>
      <p:sp>
        <p:nvSpPr>
          <p:cNvPr id="4" name="矩形: 圆角 3">
            <a:extLst>
              <a:ext uri="{FF2B5EF4-FFF2-40B4-BE49-F238E27FC236}">
                <a16:creationId xmlns:a16="http://schemas.microsoft.com/office/drawing/2014/main" id="{E4EB8382-45D9-73D4-938A-58E4895DD060}"/>
              </a:ext>
            </a:extLst>
          </p:cNvPr>
          <p:cNvSpPr/>
          <p:nvPr/>
        </p:nvSpPr>
        <p:spPr>
          <a:xfrm>
            <a:off x="4719636" y="2090935"/>
            <a:ext cx="3319464" cy="101917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 </a:t>
            </a:r>
            <a:r>
              <a:rPr lang="zh-CN" altLang="en-US"/>
              <a:t>建设工程索赔的原因</a:t>
            </a:r>
            <a:endParaRPr lang="zh-CN" altLang="en-US" dirty="0"/>
          </a:p>
        </p:txBody>
      </p:sp>
      <p:sp>
        <p:nvSpPr>
          <p:cNvPr id="6" name="文本框 5">
            <a:extLst>
              <a:ext uri="{FF2B5EF4-FFF2-40B4-BE49-F238E27FC236}">
                <a16:creationId xmlns:a16="http://schemas.microsoft.com/office/drawing/2014/main" id="{AD3A0AB9-E33D-AADD-B70F-3A1B3AED25A2}"/>
              </a:ext>
            </a:extLst>
          </p:cNvPr>
          <p:cNvSpPr txBox="1"/>
          <p:nvPr/>
        </p:nvSpPr>
        <p:spPr>
          <a:xfrm>
            <a:off x="1321594" y="3429000"/>
            <a:ext cx="2466973" cy="2308324"/>
          </a:xfrm>
          <a:prstGeom prst="rect">
            <a:avLst/>
          </a:prstGeom>
          <a:noFill/>
        </p:spPr>
        <p:txBody>
          <a:bodyPr wrap="square">
            <a:spAutoFit/>
          </a:bodyPr>
          <a:lstStyle/>
          <a:p>
            <a:r>
              <a:rPr lang="zh-CN" altLang="en-US" sz="1600" dirty="0"/>
              <a:t>建设工程索赔是指在工程合同履行过程中，合同当事人一方因对方不履行或未能正确履行合同 或者由于其他非自身因素而受到经济损失或权利损害，通过合同规定的程序向对方提出经济或时间 补偿要求的行为。</a:t>
            </a:r>
          </a:p>
        </p:txBody>
      </p:sp>
      <p:sp>
        <p:nvSpPr>
          <p:cNvPr id="7" name="文本框 6">
            <a:extLst>
              <a:ext uri="{FF2B5EF4-FFF2-40B4-BE49-F238E27FC236}">
                <a16:creationId xmlns:a16="http://schemas.microsoft.com/office/drawing/2014/main" id="{ADFD0D92-AD7E-9449-0D3F-F9D17B8000C7}"/>
              </a:ext>
            </a:extLst>
          </p:cNvPr>
          <p:cNvSpPr txBox="1"/>
          <p:nvPr/>
        </p:nvSpPr>
        <p:spPr>
          <a:xfrm>
            <a:off x="5145881" y="3429000"/>
            <a:ext cx="2466973" cy="2062103"/>
          </a:xfrm>
          <a:prstGeom prst="rect">
            <a:avLst/>
          </a:prstGeom>
          <a:noFill/>
        </p:spPr>
        <p:txBody>
          <a:bodyPr wrap="square">
            <a:spAutoFit/>
          </a:bodyPr>
          <a:lstStyle/>
          <a:p>
            <a:r>
              <a:rPr lang="zh-CN" altLang="en-US" sz="1600" dirty="0"/>
              <a:t>索赔的性质属于经济补偿行为，而不是惩罚。索赔方所受到的损害，与被索赔方的行为存在一定法律上的因果关系。导致索赔事件的发生，可以是一方行为造成的，也可以是任何第三方行为所导致的。</a:t>
            </a:r>
          </a:p>
        </p:txBody>
      </p:sp>
    </p:spTree>
    <p:extLst>
      <p:ext uri="{BB962C8B-B14F-4D97-AF65-F5344CB8AC3E}">
        <p14:creationId xmlns:p14="http://schemas.microsoft.com/office/powerpoint/2010/main" val="79639381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0">
            <a:extLst>
              <a:ext uri="{FF2B5EF4-FFF2-40B4-BE49-F238E27FC236}">
                <a16:creationId xmlns:a16="http://schemas.microsoft.com/office/drawing/2014/main" id="{5C841803-CB79-3C0A-712E-17E9068A4F64}"/>
              </a:ext>
            </a:extLst>
          </p:cNvPr>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2" name="矩形: 圆角 1">
            <a:extLst>
              <a:ext uri="{FF2B5EF4-FFF2-40B4-BE49-F238E27FC236}">
                <a16:creationId xmlns:a16="http://schemas.microsoft.com/office/drawing/2014/main" id="{BD738369-9AEB-F85C-47E8-99AFB8AFB94A}"/>
              </a:ext>
            </a:extLst>
          </p:cNvPr>
          <p:cNvSpPr/>
          <p:nvPr/>
        </p:nvSpPr>
        <p:spPr>
          <a:xfrm>
            <a:off x="1142999" y="1120676"/>
            <a:ext cx="6858001" cy="101917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3. </a:t>
            </a:r>
            <a:r>
              <a:rPr lang="zh-CN" altLang="en-US"/>
              <a:t>索赔的程序</a:t>
            </a:r>
            <a:endParaRPr lang="zh-CN" altLang="en-US" dirty="0"/>
          </a:p>
        </p:txBody>
      </p:sp>
      <p:sp>
        <p:nvSpPr>
          <p:cNvPr id="6" name="文本框 5">
            <a:extLst>
              <a:ext uri="{FF2B5EF4-FFF2-40B4-BE49-F238E27FC236}">
                <a16:creationId xmlns:a16="http://schemas.microsoft.com/office/drawing/2014/main" id="{AD3A0AB9-E33D-AADD-B70F-3A1B3AED25A2}"/>
              </a:ext>
            </a:extLst>
          </p:cNvPr>
          <p:cNvSpPr txBox="1"/>
          <p:nvPr/>
        </p:nvSpPr>
        <p:spPr>
          <a:xfrm>
            <a:off x="1289446" y="2276475"/>
            <a:ext cx="6565106" cy="3741730"/>
          </a:xfrm>
          <a:prstGeom prst="rect">
            <a:avLst/>
          </a:prstGeom>
          <a:noFill/>
        </p:spPr>
        <p:txBody>
          <a:bodyPr wrap="square">
            <a:spAutoFit/>
          </a:bodyPr>
          <a:lstStyle/>
          <a:p>
            <a:pPr>
              <a:lnSpc>
                <a:spcPct val="150000"/>
              </a:lnSpc>
            </a:pPr>
            <a:r>
              <a:rPr lang="zh-CN" altLang="en-US" sz="1600" dirty="0"/>
              <a:t>（</a:t>
            </a:r>
            <a:r>
              <a:rPr lang="en-US" altLang="zh-CN" sz="1600" dirty="0"/>
              <a:t>1</a:t>
            </a:r>
            <a:r>
              <a:rPr lang="zh-CN" altLang="en-US" sz="1600" dirty="0"/>
              <a:t>）索赔事件发生后 </a:t>
            </a:r>
            <a:r>
              <a:rPr lang="en-US" altLang="zh-CN" sz="1600" dirty="0"/>
              <a:t>28 </a:t>
            </a:r>
            <a:r>
              <a:rPr lang="zh-CN" altLang="en-US" sz="1600" dirty="0"/>
              <a:t>天内，向监理工程师发出索赔意向通知。</a:t>
            </a:r>
          </a:p>
          <a:p>
            <a:pPr>
              <a:lnSpc>
                <a:spcPct val="150000"/>
              </a:lnSpc>
            </a:pPr>
            <a:r>
              <a:rPr lang="zh-CN" altLang="en-US" sz="1600" dirty="0"/>
              <a:t>（</a:t>
            </a:r>
            <a:r>
              <a:rPr lang="en-US" altLang="zh-CN" sz="1600" dirty="0"/>
              <a:t>2</a:t>
            </a:r>
            <a:r>
              <a:rPr lang="zh-CN" altLang="en-US" sz="1600" dirty="0"/>
              <a:t>）发出索赔意向通知后的 </a:t>
            </a:r>
            <a:r>
              <a:rPr lang="en-US" altLang="zh-CN" sz="1600" dirty="0"/>
              <a:t>28 </a:t>
            </a:r>
            <a:r>
              <a:rPr lang="zh-CN" altLang="en-US" sz="1600" dirty="0"/>
              <a:t>天内，向监理工程师提交补偿经济损失和（或）延长工期的索赔报告及有关资料。</a:t>
            </a:r>
          </a:p>
          <a:p>
            <a:pPr>
              <a:lnSpc>
                <a:spcPct val="150000"/>
              </a:lnSpc>
            </a:pPr>
            <a:r>
              <a:rPr lang="zh-CN" altLang="en-US" sz="1600" dirty="0"/>
              <a:t>（</a:t>
            </a:r>
            <a:r>
              <a:rPr lang="en-US" altLang="zh-CN" sz="1600" dirty="0"/>
              <a:t>3</a:t>
            </a:r>
            <a:r>
              <a:rPr lang="zh-CN" altLang="en-US" sz="1600" dirty="0"/>
              <a:t>）监理工程师在收到承包人送交的索赔报告和有关资料后，于 </a:t>
            </a:r>
            <a:r>
              <a:rPr lang="en-US" altLang="zh-CN" sz="1600" dirty="0"/>
              <a:t>28 </a:t>
            </a:r>
            <a:r>
              <a:rPr lang="zh-CN" altLang="en-US" sz="1600" dirty="0"/>
              <a:t>天内给予答复。</a:t>
            </a:r>
          </a:p>
          <a:p>
            <a:pPr>
              <a:lnSpc>
                <a:spcPct val="150000"/>
              </a:lnSpc>
            </a:pPr>
            <a:r>
              <a:rPr lang="zh-CN" altLang="en-US" sz="1600" dirty="0"/>
              <a:t>（</a:t>
            </a:r>
            <a:r>
              <a:rPr lang="en-US" altLang="zh-CN" sz="1600" dirty="0"/>
              <a:t>4</a:t>
            </a:r>
            <a:r>
              <a:rPr lang="zh-CN" altLang="en-US" sz="1600" dirty="0"/>
              <a:t>）监理工程师在收到承包人送交的索赔报告和有关资料后，</a:t>
            </a:r>
            <a:r>
              <a:rPr lang="en-US" altLang="zh-CN" sz="1600" dirty="0"/>
              <a:t>28 </a:t>
            </a:r>
            <a:r>
              <a:rPr lang="zh-CN" altLang="en-US" sz="1600" dirty="0"/>
              <a:t>天内未予答复或未对承包人做进一步要求，视为该项索赔已经认可。</a:t>
            </a:r>
          </a:p>
          <a:p>
            <a:pPr>
              <a:lnSpc>
                <a:spcPct val="150000"/>
              </a:lnSpc>
            </a:pPr>
            <a:r>
              <a:rPr lang="zh-CN" altLang="en-US" sz="1600" dirty="0"/>
              <a:t>（</a:t>
            </a:r>
            <a:r>
              <a:rPr lang="en-US" altLang="zh-CN" sz="1600" dirty="0"/>
              <a:t>5</a:t>
            </a:r>
            <a:r>
              <a:rPr lang="zh-CN" altLang="en-US" sz="1600" dirty="0"/>
              <a:t>）当该索赔事件持续进行时，承包人应当阶段性向监理工程师发出索赔意向通知。在索赔事件终了后 </a:t>
            </a:r>
            <a:r>
              <a:rPr lang="en-US" altLang="zh-CN" sz="1600" dirty="0"/>
              <a:t>28 </a:t>
            </a:r>
            <a:r>
              <a:rPr lang="zh-CN" altLang="en-US" sz="1600" dirty="0"/>
              <a:t>天内，向监理工程师提供索赔的有关资料和最终索赔报告。</a:t>
            </a:r>
          </a:p>
        </p:txBody>
      </p:sp>
    </p:spTree>
    <p:extLst>
      <p:ext uri="{BB962C8B-B14F-4D97-AF65-F5344CB8AC3E}">
        <p14:creationId xmlns:p14="http://schemas.microsoft.com/office/powerpoint/2010/main" val="39446458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
          <p:cNvSpPr/>
          <p:nvPr/>
        </p:nvSpPr>
        <p:spPr>
          <a:xfrm>
            <a:off x="0" y="0"/>
            <a:ext cx="9144000" cy="6858000"/>
          </a:xfrm>
          <a:prstGeom prst="rect">
            <a:avLst/>
          </a:prstGeom>
          <a:solidFill>
            <a:srgbClr val="DAEEBF">
              <a:alpha val="100000"/>
            </a:srgbClr>
          </a:solidFill>
          <a:ln cap="flat">
            <a:miter lim="0"/>
          </a:ln>
        </p:spPr>
        <p:txBody>
          <a:bodyPr rtlCol="0"/>
          <a:lstStyle/>
          <a:p>
            <a:pPr algn="ctr"/>
            <a:endParaRPr lang="zh-CN" altLang="en-US"/>
          </a:p>
        </p:txBody>
      </p:sp>
      <p:pic>
        <p:nvPicPr>
          <p:cNvPr id="4" name="picture 4"/>
          <p:cNvPicPr>
            <a:picLocks noChangeAspect="1"/>
          </p:cNvPicPr>
          <p:nvPr/>
        </p:nvPicPr>
        <p:blipFill>
          <a:blip r:embed="rId2"/>
          <a:stretch>
            <a:fillRect/>
          </a:stretch>
        </p:blipFill>
        <p:spPr>
          <a:xfrm rot="21600000">
            <a:off x="4006297" y="3859105"/>
            <a:ext cx="619677" cy="76127"/>
          </a:xfrm>
          <a:prstGeom prst="rect">
            <a:avLst/>
          </a:prstGeom>
        </p:spPr>
      </p:pic>
      <p:pic>
        <p:nvPicPr>
          <p:cNvPr id="5" name="picture 5"/>
          <p:cNvPicPr>
            <a:picLocks noChangeAspect="1"/>
          </p:cNvPicPr>
          <p:nvPr/>
        </p:nvPicPr>
        <p:blipFill>
          <a:blip r:embed="rId3"/>
          <a:stretch>
            <a:fillRect/>
          </a:stretch>
        </p:blipFill>
        <p:spPr>
          <a:xfrm rot="21600000">
            <a:off x="3167062" y="3021012"/>
            <a:ext cx="839787" cy="931862"/>
          </a:xfrm>
          <a:prstGeom prst="rect">
            <a:avLst/>
          </a:prstGeom>
        </p:spPr>
      </p:pic>
      <p:pic>
        <p:nvPicPr>
          <p:cNvPr id="6" name="picture 6"/>
          <p:cNvPicPr>
            <a:picLocks noChangeAspect="1"/>
          </p:cNvPicPr>
          <p:nvPr/>
        </p:nvPicPr>
        <p:blipFill>
          <a:blip r:embed="rId4"/>
          <a:stretch>
            <a:fillRect/>
          </a:stretch>
        </p:blipFill>
        <p:spPr>
          <a:xfrm rot="21600000">
            <a:off x="3848100" y="2495550"/>
            <a:ext cx="4775200" cy="2762249"/>
          </a:xfrm>
          <a:prstGeom prst="rect">
            <a:avLst/>
          </a:prstGeom>
        </p:spPr>
      </p:pic>
      <p:sp>
        <p:nvSpPr>
          <p:cNvPr id="7" name="textbox 7"/>
          <p:cNvSpPr/>
          <p:nvPr/>
        </p:nvSpPr>
        <p:spPr>
          <a:xfrm>
            <a:off x="3945890" y="2426334"/>
            <a:ext cx="4579620" cy="551815"/>
          </a:xfrm>
          <a:prstGeom prst="rect">
            <a:avLst/>
          </a:prstGeom>
        </p:spPr>
        <p:txBody>
          <a:bodyPr vert="horz" wrap="square" lIns="0" tIns="0" rIns="0" bIns="0"/>
          <a:lstStyle/>
          <a:p>
            <a:pPr algn="ctr" rtl="0" eaLnBrk="0">
              <a:lnSpc>
                <a:spcPct val="150000"/>
              </a:lnSpc>
              <a:tabLst/>
            </a:pPr>
            <a:r>
              <a:rPr lang="zh-CN" altLang="en-US" sz="4000" dirty="0">
                <a:solidFill>
                  <a:schemeClr val="bg1"/>
                </a:solidFill>
              </a:rPr>
              <a:t>第六节　</a:t>
            </a:r>
            <a:endParaRPr lang="en-US" altLang="zh-CN" sz="4000" dirty="0">
              <a:solidFill>
                <a:schemeClr val="bg1"/>
              </a:solidFill>
            </a:endParaRPr>
          </a:p>
          <a:p>
            <a:pPr algn="ctr" rtl="0" eaLnBrk="0">
              <a:lnSpc>
                <a:spcPct val="150000"/>
              </a:lnSpc>
              <a:tabLst/>
            </a:pPr>
            <a:r>
              <a:rPr lang="zh-CN" altLang="en-US" sz="4000" dirty="0">
                <a:solidFill>
                  <a:schemeClr val="bg1"/>
                </a:solidFill>
              </a:rPr>
              <a:t>劳动合同法相关制度</a:t>
            </a:r>
            <a:endParaRPr lang="SimHei" altLang="SimHei" sz="4000" dirty="0">
              <a:solidFill>
                <a:schemeClr val="bg1"/>
              </a:solidFill>
            </a:endParaRPr>
          </a:p>
        </p:txBody>
      </p:sp>
      <p:sp>
        <p:nvSpPr>
          <p:cNvPr id="9" name="rect"/>
          <p:cNvSpPr/>
          <p:nvPr/>
        </p:nvSpPr>
        <p:spPr>
          <a:xfrm>
            <a:off x="0" y="2935287"/>
            <a:ext cx="3179762" cy="214312"/>
          </a:xfrm>
          <a:prstGeom prst="rect">
            <a:avLst/>
          </a:prstGeom>
          <a:solidFill>
            <a:srgbClr val="BED15D">
              <a:alpha val="100000"/>
            </a:srgbClr>
          </a:solidFill>
          <a:ln cap="flat">
            <a:miter lim="0"/>
          </a:ln>
        </p:spPr>
        <p:txBody>
          <a:bodyPr rtlCol="0"/>
          <a:lstStyle/>
          <a:p>
            <a:pPr algn="ctr"/>
            <a:endParaRPr lang="zh-CN" altLang="en-US"/>
          </a:p>
        </p:txBody>
      </p:sp>
    </p:spTree>
    <p:extLst>
      <p:ext uri="{BB962C8B-B14F-4D97-AF65-F5344CB8AC3E}">
        <p14:creationId xmlns:p14="http://schemas.microsoft.com/office/powerpoint/2010/main" val="38985800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733986" y="1044397"/>
            <a:ext cx="7787568" cy="5444439"/>
          </a:xfrm>
          <a:prstGeom prst="rect">
            <a:avLst/>
          </a:prstGeom>
          <a:noFill/>
        </p:spPr>
        <p:txBody>
          <a:bodyPr wrap="square">
            <a:spAutoFit/>
          </a:bodyPr>
          <a:lstStyle/>
          <a:p>
            <a:pPr>
              <a:lnSpc>
                <a:spcPct val="150000"/>
              </a:lnSpc>
            </a:pPr>
            <a:r>
              <a:rPr lang="zh-CN" altLang="en-US" dirty="0"/>
              <a:t>教学目标</a:t>
            </a:r>
          </a:p>
          <a:p>
            <a:pPr>
              <a:lnSpc>
                <a:spcPct val="150000"/>
              </a:lnSpc>
            </a:pPr>
            <a:r>
              <a:rPr lang="zh-CN" altLang="en-US" dirty="0"/>
              <a:t>了解劳动合同的签订，熟悉试用期的相关规定，了解劳动保护法相关规定。</a:t>
            </a:r>
          </a:p>
          <a:p>
            <a:pPr>
              <a:lnSpc>
                <a:spcPct val="150000"/>
              </a:lnSpc>
            </a:pPr>
            <a:r>
              <a:rPr lang="zh-CN" altLang="en-US" dirty="0"/>
              <a:t>引入案例</a:t>
            </a:r>
          </a:p>
          <a:p>
            <a:pPr>
              <a:lnSpc>
                <a:spcPct val="150000"/>
              </a:lnSpc>
            </a:pPr>
            <a:r>
              <a:rPr lang="zh-CN" altLang="en-US" dirty="0"/>
              <a:t>某私营建筑企业聘请了一批外地员工，劳动合同约定工作期限为一年，试用期一个月。公司借口为员工办理暂住手续，将员工的身份证收走。但是试用期间，有的员工认为该公司的工作环境差，提出解除合同。公司声称合同已经签订了，不能解除，至少要干满一年，否则要解除合同的员工也不归还其身份证，导致有些员工为了拿回身份证不得已继续留下工作。请思考：该公司做法中存在什么违法行为？我国现行法律对此是如何规定的？分析：劳动合同是在市场经济体制下，用人单位与劳动者进行双向选择、确定劳动关系、明确双方权利与义务的协议，是保护劳动者合法权益的基本依据。所谓劳动关系，是指劳动者与用人单位在实现劳动过程中建立的社会经济关系。由于存在着劳动关系，劳动者和用人单位都要受劳动法律的约束与规范。</a:t>
            </a:r>
          </a:p>
        </p:txBody>
      </p:sp>
    </p:spTree>
    <p:extLst>
      <p:ext uri="{BB962C8B-B14F-4D97-AF65-F5344CB8AC3E}">
        <p14:creationId xmlns:p14="http://schemas.microsoft.com/office/powerpoint/2010/main" val="6478946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733986" y="2330272"/>
            <a:ext cx="7787568" cy="2535951"/>
          </a:xfrm>
          <a:prstGeom prst="rect">
            <a:avLst/>
          </a:prstGeom>
          <a:noFill/>
        </p:spPr>
        <p:txBody>
          <a:bodyPr wrap="square">
            <a:spAutoFit/>
          </a:bodyPr>
          <a:lstStyle/>
          <a:p>
            <a:pPr>
              <a:lnSpc>
                <a:spcPct val="150000"/>
              </a:lnSpc>
            </a:pPr>
            <a:r>
              <a:rPr lang="zh-CN" altLang="en-US" dirty="0"/>
              <a:t>一、订立劳动合同应当遵守的原则</a:t>
            </a:r>
          </a:p>
          <a:p>
            <a:pPr>
              <a:lnSpc>
                <a:spcPct val="150000"/>
              </a:lnSpc>
            </a:pPr>
            <a:r>
              <a:rPr lang="en-US" altLang="zh-CN" dirty="0"/>
              <a:t>2012 </a:t>
            </a:r>
            <a:r>
              <a:rPr lang="zh-CN" altLang="en-US" dirty="0"/>
              <a:t>年 </a:t>
            </a:r>
            <a:r>
              <a:rPr lang="en-US" altLang="zh-CN" dirty="0"/>
              <a:t>12 </a:t>
            </a:r>
            <a:r>
              <a:rPr lang="zh-CN" altLang="en-US" dirty="0"/>
              <a:t>月经修改后公布的</a:t>
            </a:r>
            <a:r>
              <a:rPr lang="en-US" altLang="zh-CN" dirty="0"/>
              <a:t>《</a:t>
            </a:r>
            <a:r>
              <a:rPr lang="zh-CN" altLang="en-US" dirty="0"/>
              <a:t>中华人民共和国劳动合同法</a:t>
            </a:r>
            <a:r>
              <a:rPr lang="en-US" altLang="zh-CN" dirty="0"/>
              <a:t>》</a:t>
            </a:r>
            <a:r>
              <a:rPr lang="zh-CN" altLang="en-US" dirty="0"/>
              <a:t>（以下简称</a:t>
            </a:r>
            <a:r>
              <a:rPr lang="en-US" altLang="zh-CN" dirty="0"/>
              <a:t>《</a:t>
            </a:r>
            <a:r>
              <a:rPr lang="zh-CN" altLang="en-US" dirty="0"/>
              <a:t>劳动合同法</a:t>
            </a:r>
            <a:r>
              <a:rPr lang="en-US" altLang="zh-CN" dirty="0"/>
              <a:t>》</a:t>
            </a:r>
            <a:r>
              <a:rPr lang="zh-CN" altLang="en-US" dirty="0"/>
              <a:t>）规定，订立劳动合同，应当遵循合法、公平、平等自愿、协商一致、诚实信用的原则。</a:t>
            </a:r>
          </a:p>
          <a:p>
            <a:pPr>
              <a:lnSpc>
                <a:spcPct val="150000"/>
              </a:lnSpc>
            </a:pPr>
            <a:r>
              <a:rPr lang="zh-CN" altLang="en-US" dirty="0"/>
              <a:t>用人单位招用劳动者，不得扣押劳动者的居民身份证和其他证件，不得要求劳动者提供担保或者以其他名义向劳动者收取财物。</a:t>
            </a:r>
          </a:p>
        </p:txBody>
      </p:sp>
    </p:spTree>
    <p:extLst>
      <p:ext uri="{BB962C8B-B14F-4D97-AF65-F5344CB8AC3E}">
        <p14:creationId xmlns:p14="http://schemas.microsoft.com/office/powerpoint/2010/main" val="41253880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733986" y="1539697"/>
            <a:ext cx="7787568" cy="1289456"/>
          </a:xfrm>
          <a:prstGeom prst="rect">
            <a:avLst/>
          </a:prstGeom>
          <a:noFill/>
        </p:spPr>
        <p:txBody>
          <a:bodyPr wrap="square">
            <a:spAutoFit/>
          </a:bodyPr>
          <a:lstStyle/>
          <a:p>
            <a:pPr>
              <a:lnSpc>
                <a:spcPct val="150000"/>
              </a:lnSpc>
            </a:pPr>
            <a:r>
              <a:rPr lang="zh-CN" altLang="en-US" dirty="0"/>
              <a:t>二、劳动合同的种类</a:t>
            </a:r>
          </a:p>
          <a:p>
            <a:pPr>
              <a:lnSpc>
                <a:spcPct val="150000"/>
              </a:lnSpc>
            </a:pPr>
            <a:r>
              <a:rPr lang="en-US" altLang="zh-CN" dirty="0"/>
              <a:t>《</a:t>
            </a:r>
            <a:r>
              <a:rPr lang="zh-CN" altLang="en-US" dirty="0"/>
              <a:t>劳动合同法</a:t>
            </a:r>
            <a:r>
              <a:rPr lang="en-US" altLang="zh-CN" dirty="0"/>
              <a:t>》</a:t>
            </a:r>
            <a:r>
              <a:rPr lang="zh-CN" altLang="en-US" dirty="0"/>
              <a:t>规定，劳动合同分为固定期限劳动合同、无固定期限劳动合同和以完成一定工作任务为期限的劳动合同。</a:t>
            </a:r>
          </a:p>
        </p:txBody>
      </p:sp>
      <p:sp>
        <p:nvSpPr>
          <p:cNvPr id="2" name="矩形: 圆角 1">
            <a:extLst>
              <a:ext uri="{FF2B5EF4-FFF2-40B4-BE49-F238E27FC236}">
                <a16:creationId xmlns:a16="http://schemas.microsoft.com/office/drawing/2014/main" id="{25FC2191-DB22-051C-4EFB-A9F435B58B51}"/>
              </a:ext>
            </a:extLst>
          </p:cNvPr>
          <p:cNvSpPr/>
          <p:nvPr/>
        </p:nvSpPr>
        <p:spPr>
          <a:xfrm>
            <a:off x="1142999" y="3334459"/>
            <a:ext cx="6858001" cy="463451"/>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 </a:t>
            </a:r>
            <a:r>
              <a:rPr lang="zh-CN" altLang="en-US"/>
              <a:t>劳动合同期限</a:t>
            </a:r>
            <a:endParaRPr lang="zh-CN" altLang="en-US" dirty="0"/>
          </a:p>
        </p:txBody>
      </p:sp>
      <p:sp>
        <p:nvSpPr>
          <p:cNvPr id="4" name="矩形: 圆角 3">
            <a:extLst>
              <a:ext uri="{FF2B5EF4-FFF2-40B4-BE49-F238E27FC236}">
                <a16:creationId xmlns:a16="http://schemas.microsoft.com/office/drawing/2014/main" id="{FACB0732-153F-F1DC-7810-CD9B96958ED9}"/>
              </a:ext>
            </a:extLst>
          </p:cNvPr>
          <p:cNvSpPr/>
          <p:nvPr/>
        </p:nvSpPr>
        <p:spPr>
          <a:xfrm>
            <a:off x="1142999" y="4099207"/>
            <a:ext cx="6858001" cy="463451"/>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 </a:t>
            </a:r>
            <a:r>
              <a:rPr lang="zh-CN" altLang="en-US"/>
              <a:t>固定期限劳动合同</a:t>
            </a:r>
            <a:endParaRPr lang="zh-CN" altLang="en-US" dirty="0"/>
          </a:p>
        </p:txBody>
      </p:sp>
      <p:sp>
        <p:nvSpPr>
          <p:cNvPr id="5" name="矩形: 圆角 4">
            <a:extLst>
              <a:ext uri="{FF2B5EF4-FFF2-40B4-BE49-F238E27FC236}">
                <a16:creationId xmlns:a16="http://schemas.microsoft.com/office/drawing/2014/main" id="{3C249E07-0D4E-A1AD-93CB-6DEE690870BF}"/>
              </a:ext>
            </a:extLst>
          </p:cNvPr>
          <p:cNvSpPr/>
          <p:nvPr/>
        </p:nvSpPr>
        <p:spPr>
          <a:xfrm>
            <a:off x="1142999" y="4854852"/>
            <a:ext cx="6858001" cy="463451"/>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3. </a:t>
            </a:r>
            <a:r>
              <a:rPr lang="zh-CN" altLang="en-US"/>
              <a:t>无固定期限劳动合同</a:t>
            </a:r>
            <a:endParaRPr lang="zh-CN" altLang="en-US" dirty="0"/>
          </a:p>
        </p:txBody>
      </p:sp>
    </p:spTree>
    <p:extLst>
      <p:ext uri="{BB962C8B-B14F-4D97-AF65-F5344CB8AC3E}">
        <p14:creationId xmlns:p14="http://schemas.microsoft.com/office/powerpoint/2010/main" val="11892111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733986" y="1539697"/>
            <a:ext cx="7787568" cy="3366947"/>
          </a:xfrm>
          <a:prstGeom prst="rect">
            <a:avLst/>
          </a:prstGeom>
          <a:noFill/>
        </p:spPr>
        <p:txBody>
          <a:bodyPr wrap="square">
            <a:spAutoFit/>
          </a:bodyPr>
          <a:lstStyle/>
          <a:p>
            <a:pPr>
              <a:lnSpc>
                <a:spcPct val="150000"/>
              </a:lnSpc>
            </a:pPr>
            <a:r>
              <a:rPr lang="zh-CN" altLang="en-US" dirty="0"/>
              <a:t>三、劳动合同的基本条款</a:t>
            </a:r>
          </a:p>
          <a:p>
            <a:pPr>
              <a:lnSpc>
                <a:spcPct val="150000"/>
              </a:lnSpc>
            </a:pPr>
            <a:r>
              <a:rPr lang="zh-CN" altLang="en-US" dirty="0"/>
              <a:t>劳动合同应当具备以下条款：①用人单位的名称、住所和法定代表人或者主要负责人；②劳动者的姓名、住址和居民身份证或者其他有效身份证件号码；③劳动合同期限；④工作内容和工作地点；⑤工作时间和休息休假；⑥劳动报酬；⑦社会保险；⑧劳动保护、劳动条件和职业危害防护；⑨法律、法规规定应当纳入劳动合同的其他事项。劳动合同除上述规定的必备条款外，用人单位与劳动者可以约定试用期、培训、保守秘密、补充保险和福利待遇等其他事项。</a:t>
            </a:r>
          </a:p>
        </p:txBody>
      </p:sp>
    </p:spTree>
    <p:extLst>
      <p:ext uri="{BB962C8B-B14F-4D97-AF65-F5344CB8AC3E}">
        <p14:creationId xmlns:p14="http://schemas.microsoft.com/office/powerpoint/2010/main" val="215243154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733986" y="1539697"/>
            <a:ext cx="7787568" cy="458459"/>
          </a:xfrm>
          <a:prstGeom prst="rect">
            <a:avLst/>
          </a:prstGeom>
          <a:noFill/>
        </p:spPr>
        <p:txBody>
          <a:bodyPr wrap="square">
            <a:spAutoFit/>
          </a:bodyPr>
          <a:lstStyle/>
          <a:p>
            <a:pPr>
              <a:lnSpc>
                <a:spcPct val="150000"/>
              </a:lnSpc>
            </a:pPr>
            <a:r>
              <a:rPr lang="zh-CN" altLang="en-US"/>
              <a:t>四、订立劳动合同应当注意的事项</a:t>
            </a:r>
            <a:endParaRPr lang="zh-CN" altLang="en-US" dirty="0"/>
          </a:p>
        </p:txBody>
      </p:sp>
      <p:sp>
        <p:nvSpPr>
          <p:cNvPr id="2" name="矩形: 圆角 1">
            <a:extLst>
              <a:ext uri="{FF2B5EF4-FFF2-40B4-BE49-F238E27FC236}">
                <a16:creationId xmlns:a16="http://schemas.microsoft.com/office/drawing/2014/main" id="{6274BCCE-85D6-BFAC-21DD-C4E038D4753A}"/>
              </a:ext>
            </a:extLst>
          </p:cNvPr>
          <p:cNvSpPr/>
          <p:nvPr/>
        </p:nvSpPr>
        <p:spPr>
          <a:xfrm>
            <a:off x="571500" y="2435840"/>
            <a:ext cx="3920918" cy="52387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1. </a:t>
            </a:r>
            <a:r>
              <a:rPr lang="zh-CN" altLang="en-US"/>
              <a:t>建立劳动关系即应订立劳动合同</a:t>
            </a:r>
            <a:endParaRPr lang="zh-CN" altLang="en-US" dirty="0"/>
          </a:p>
        </p:txBody>
      </p:sp>
      <p:sp>
        <p:nvSpPr>
          <p:cNvPr id="4" name="矩形: 圆角 3">
            <a:extLst>
              <a:ext uri="{FF2B5EF4-FFF2-40B4-BE49-F238E27FC236}">
                <a16:creationId xmlns:a16="http://schemas.microsoft.com/office/drawing/2014/main" id="{C88DB3FB-93BD-AF4A-0CCA-130AE7466122}"/>
              </a:ext>
            </a:extLst>
          </p:cNvPr>
          <p:cNvSpPr/>
          <p:nvPr/>
        </p:nvSpPr>
        <p:spPr>
          <a:xfrm>
            <a:off x="4805362" y="2435840"/>
            <a:ext cx="3920918" cy="52387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2. </a:t>
            </a:r>
            <a:r>
              <a:rPr lang="zh-CN" altLang="en-US"/>
              <a:t>劳动报酬和试用期</a:t>
            </a:r>
            <a:endParaRPr lang="zh-CN" altLang="en-US" dirty="0"/>
          </a:p>
        </p:txBody>
      </p:sp>
      <p:sp>
        <p:nvSpPr>
          <p:cNvPr id="6" name="矩形: 圆角 5">
            <a:extLst>
              <a:ext uri="{FF2B5EF4-FFF2-40B4-BE49-F238E27FC236}">
                <a16:creationId xmlns:a16="http://schemas.microsoft.com/office/drawing/2014/main" id="{2FA67EF0-DAA4-1E18-D6D8-1BF6D6806DB1}"/>
              </a:ext>
            </a:extLst>
          </p:cNvPr>
          <p:cNvSpPr/>
          <p:nvPr/>
        </p:nvSpPr>
        <p:spPr>
          <a:xfrm>
            <a:off x="571500" y="3696856"/>
            <a:ext cx="3920918" cy="52387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3. </a:t>
            </a:r>
            <a:r>
              <a:rPr lang="zh-CN" altLang="en-US"/>
              <a:t>劳动合同的生效与无效</a:t>
            </a:r>
            <a:endParaRPr lang="zh-CN" altLang="en-US" dirty="0"/>
          </a:p>
        </p:txBody>
      </p:sp>
      <p:sp>
        <p:nvSpPr>
          <p:cNvPr id="7" name="矩形: 圆角 6">
            <a:extLst>
              <a:ext uri="{FF2B5EF4-FFF2-40B4-BE49-F238E27FC236}">
                <a16:creationId xmlns:a16="http://schemas.microsoft.com/office/drawing/2014/main" id="{492801AA-0C10-20B9-3A43-787DDBAC9730}"/>
              </a:ext>
            </a:extLst>
          </p:cNvPr>
          <p:cNvSpPr/>
          <p:nvPr/>
        </p:nvSpPr>
        <p:spPr>
          <a:xfrm>
            <a:off x="4805362" y="3689891"/>
            <a:ext cx="3920918" cy="52387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4. </a:t>
            </a:r>
            <a:r>
              <a:rPr lang="zh-CN" altLang="en-US"/>
              <a:t>劳动合同的无效</a:t>
            </a:r>
            <a:endParaRPr lang="zh-CN" altLang="en-US" dirty="0"/>
          </a:p>
        </p:txBody>
      </p:sp>
      <p:sp>
        <p:nvSpPr>
          <p:cNvPr id="9" name="矩形: 圆角 8">
            <a:extLst>
              <a:ext uri="{FF2B5EF4-FFF2-40B4-BE49-F238E27FC236}">
                <a16:creationId xmlns:a16="http://schemas.microsoft.com/office/drawing/2014/main" id="{805DA74E-51F5-A8F9-335F-48AFC435D67F}"/>
              </a:ext>
            </a:extLst>
          </p:cNvPr>
          <p:cNvSpPr/>
          <p:nvPr/>
        </p:nvSpPr>
        <p:spPr>
          <a:xfrm>
            <a:off x="571500" y="4964837"/>
            <a:ext cx="3920918" cy="52387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5. </a:t>
            </a:r>
            <a:r>
              <a:rPr lang="zh-CN" altLang="en-US"/>
              <a:t>劳动合同的履行</a:t>
            </a:r>
            <a:endParaRPr lang="zh-CN" altLang="en-US" dirty="0"/>
          </a:p>
        </p:txBody>
      </p:sp>
      <p:sp>
        <p:nvSpPr>
          <p:cNvPr id="11" name="矩形: 圆角 10">
            <a:extLst>
              <a:ext uri="{FF2B5EF4-FFF2-40B4-BE49-F238E27FC236}">
                <a16:creationId xmlns:a16="http://schemas.microsoft.com/office/drawing/2014/main" id="{D831E4AA-BB77-F5C2-F262-1CA4A54577FE}"/>
              </a:ext>
            </a:extLst>
          </p:cNvPr>
          <p:cNvSpPr/>
          <p:nvPr/>
        </p:nvSpPr>
        <p:spPr>
          <a:xfrm>
            <a:off x="4805362" y="4957872"/>
            <a:ext cx="3920918" cy="52387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6. </a:t>
            </a:r>
            <a:r>
              <a:rPr lang="zh-CN" altLang="en-US"/>
              <a:t>劳动合同的解除和终止及相关规定</a:t>
            </a:r>
            <a:endParaRPr lang="zh-CN" altLang="en-US" dirty="0"/>
          </a:p>
        </p:txBody>
      </p:sp>
    </p:spTree>
    <p:extLst>
      <p:ext uri="{BB962C8B-B14F-4D97-AF65-F5344CB8AC3E}">
        <p14:creationId xmlns:p14="http://schemas.microsoft.com/office/powerpoint/2010/main" val="13667753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5" name="矩形 4">
            <a:extLst>
              <a:ext uri="{FF2B5EF4-FFF2-40B4-BE49-F238E27FC236}">
                <a16:creationId xmlns:a16="http://schemas.microsoft.com/office/drawing/2014/main" id="{19AD10BB-4CDA-2E82-0CDF-78D982F99EFF}"/>
              </a:ext>
            </a:extLst>
          </p:cNvPr>
          <p:cNvSpPr/>
          <p:nvPr/>
        </p:nvSpPr>
        <p:spPr>
          <a:xfrm>
            <a:off x="0" y="2171700"/>
            <a:ext cx="9144000" cy="2495550"/>
          </a:xfrm>
          <a:prstGeom prst="rect">
            <a:avLst/>
          </a:prstGeom>
          <a:solidFill>
            <a:srgbClr val="76AA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9600" dirty="0"/>
              <a:t>谢谢观看</a:t>
            </a:r>
          </a:p>
        </p:txBody>
      </p:sp>
      <p:sp>
        <p:nvSpPr>
          <p:cNvPr id="8" name="矩形 7">
            <a:extLst>
              <a:ext uri="{FF2B5EF4-FFF2-40B4-BE49-F238E27FC236}">
                <a16:creationId xmlns:a16="http://schemas.microsoft.com/office/drawing/2014/main" id="{DE746BF7-1757-74D3-0085-1448934C645D}"/>
              </a:ext>
            </a:extLst>
          </p:cNvPr>
          <p:cNvSpPr/>
          <p:nvPr/>
        </p:nvSpPr>
        <p:spPr>
          <a:xfrm>
            <a:off x="0" y="6019800"/>
            <a:ext cx="9144000" cy="838200"/>
          </a:xfrm>
          <a:prstGeom prst="rect">
            <a:avLst/>
          </a:prstGeom>
          <a:solidFill>
            <a:srgbClr val="76AA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813903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557211" y="1570502"/>
            <a:ext cx="8029575" cy="1704954"/>
          </a:xfrm>
          <a:prstGeom prst="rect">
            <a:avLst/>
          </a:prstGeom>
          <a:noFill/>
        </p:spPr>
        <p:txBody>
          <a:bodyPr wrap="square">
            <a:spAutoFit/>
          </a:bodyPr>
          <a:lstStyle/>
          <a:p>
            <a:pPr>
              <a:lnSpc>
                <a:spcPct val="150000"/>
              </a:lnSpc>
            </a:pPr>
            <a:r>
              <a:rPr lang="zh-CN" altLang="en-US" dirty="0"/>
              <a:t>一、合同订立的原则</a:t>
            </a:r>
          </a:p>
          <a:p>
            <a:pPr>
              <a:lnSpc>
                <a:spcPct val="150000"/>
              </a:lnSpc>
            </a:pPr>
            <a:r>
              <a:rPr lang="zh-CN" altLang="en-US" dirty="0"/>
              <a:t>根据法律规定，缔约当事人在订立合同的过程中应当遵守五个原则，即当事人地位平等原则、自愿原则、公平原则、诚实信用原则和不损害社会公共利益原则。</a:t>
            </a:r>
          </a:p>
        </p:txBody>
      </p:sp>
      <p:sp>
        <p:nvSpPr>
          <p:cNvPr id="2" name="矩形: 圆角 1">
            <a:extLst>
              <a:ext uri="{FF2B5EF4-FFF2-40B4-BE49-F238E27FC236}">
                <a16:creationId xmlns:a16="http://schemas.microsoft.com/office/drawing/2014/main" id="{C81D1F14-DDF2-7CA8-2953-D45A63D8D456}"/>
              </a:ext>
            </a:extLst>
          </p:cNvPr>
          <p:cNvSpPr/>
          <p:nvPr/>
        </p:nvSpPr>
        <p:spPr>
          <a:xfrm>
            <a:off x="676275" y="3733800"/>
            <a:ext cx="2409825" cy="52387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 </a:t>
            </a:r>
            <a:r>
              <a:rPr lang="zh-CN" altLang="en-US" dirty="0"/>
              <a:t>平等原则</a:t>
            </a:r>
          </a:p>
        </p:txBody>
      </p:sp>
      <p:sp>
        <p:nvSpPr>
          <p:cNvPr id="4" name="矩形: 圆角 3">
            <a:extLst>
              <a:ext uri="{FF2B5EF4-FFF2-40B4-BE49-F238E27FC236}">
                <a16:creationId xmlns:a16="http://schemas.microsoft.com/office/drawing/2014/main" id="{F8713D43-4D67-5791-ADBF-00C2BCA58055}"/>
              </a:ext>
            </a:extLst>
          </p:cNvPr>
          <p:cNvSpPr/>
          <p:nvPr/>
        </p:nvSpPr>
        <p:spPr>
          <a:xfrm>
            <a:off x="3422857" y="3733800"/>
            <a:ext cx="2409825" cy="52387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 </a:t>
            </a:r>
            <a:r>
              <a:rPr lang="zh-CN" altLang="en-US" dirty="0"/>
              <a:t>自愿原则</a:t>
            </a:r>
          </a:p>
        </p:txBody>
      </p:sp>
      <p:sp>
        <p:nvSpPr>
          <p:cNvPr id="5" name="矩形: 圆角 4">
            <a:extLst>
              <a:ext uri="{FF2B5EF4-FFF2-40B4-BE49-F238E27FC236}">
                <a16:creationId xmlns:a16="http://schemas.microsoft.com/office/drawing/2014/main" id="{006DE174-63B1-420B-7EF9-9A5341D56B1B}"/>
              </a:ext>
            </a:extLst>
          </p:cNvPr>
          <p:cNvSpPr/>
          <p:nvPr/>
        </p:nvSpPr>
        <p:spPr>
          <a:xfrm>
            <a:off x="6169439" y="3733800"/>
            <a:ext cx="2409825" cy="52387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 </a:t>
            </a:r>
            <a:r>
              <a:rPr lang="zh-CN" altLang="en-US" dirty="0"/>
              <a:t>公平原则</a:t>
            </a:r>
          </a:p>
        </p:txBody>
      </p:sp>
      <p:sp>
        <p:nvSpPr>
          <p:cNvPr id="6" name="矩形: 圆角 5">
            <a:extLst>
              <a:ext uri="{FF2B5EF4-FFF2-40B4-BE49-F238E27FC236}">
                <a16:creationId xmlns:a16="http://schemas.microsoft.com/office/drawing/2014/main" id="{1345DAA6-B3BA-1A27-7BB5-CAB0B2D842BB}"/>
              </a:ext>
            </a:extLst>
          </p:cNvPr>
          <p:cNvSpPr/>
          <p:nvPr/>
        </p:nvSpPr>
        <p:spPr>
          <a:xfrm>
            <a:off x="676274" y="5093111"/>
            <a:ext cx="3729035" cy="52387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 </a:t>
            </a:r>
            <a:r>
              <a:rPr lang="zh-CN" altLang="en-US" dirty="0"/>
              <a:t>诚实信用原则</a:t>
            </a:r>
          </a:p>
        </p:txBody>
      </p:sp>
      <p:sp>
        <p:nvSpPr>
          <p:cNvPr id="7" name="矩形: 圆角 6">
            <a:extLst>
              <a:ext uri="{FF2B5EF4-FFF2-40B4-BE49-F238E27FC236}">
                <a16:creationId xmlns:a16="http://schemas.microsoft.com/office/drawing/2014/main" id="{D9B7EF2D-CD91-E372-A258-F090AD84EC73}"/>
              </a:ext>
            </a:extLst>
          </p:cNvPr>
          <p:cNvSpPr/>
          <p:nvPr/>
        </p:nvSpPr>
        <p:spPr>
          <a:xfrm>
            <a:off x="4857750" y="5093111"/>
            <a:ext cx="3729036" cy="52387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 </a:t>
            </a:r>
            <a:r>
              <a:rPr lang="zh-CN" altLang="en-US" dirty="0"/>
              <a:t>不损害社会公共利益原则</a:t>
            </a:r>
          </a:p>
        </p:txBody>
      </p:sp>
    </p:spTree>
    <p:extLst>
      <p:ext uri="{BB962C8B-B14F-4D97-AF65-F5344CB8AC3E}">
        <p14:creationId xmlns:p14="http://schemas.microsoft.com/office/powerpoint/2010/main" val="28225963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557211" y="1570502"/>
            <a:ext cx="8029575" cy="458459"/>
          </a:xfrm>
          <a:prstGeom prst="rect">
            <a:avLst/>
          </a:prstGeom>
          <a:noFill/>
        </p:spPr>
        <p:txBody>
          <a:bodyPr wrap="square">
            <a:spAutoFit/>
          </a:bodyPr>
          <a:lstStyle/>
          <a:p>
            <a:pPr>
              <a:lnSpc>
                <a:spcPct val="150000"/>
              </a:lnSpc>
            </a:pPr>
            <a:r>
              <a:rPr lang="zh-CN" altLang="en-US"/>
              <a:t>二、合同的分类</a:t>
            </a:r>
            <a:endParaRPr lang="zh-CN" altLang="en-US" dirty="0"/>
          </a:p>
        </p:txBody>
      </p:sp>
      <p:sp>
        <p:nvSpPr>
          <p:cNvPr id="2" name="矩形: 圆角 1">
            <a:extLst>
              <a:ext uri="{FF2B5EF4-FFF2-40B4-BE49-F238E27FC236}">
                <a16:creationId xmlns:a16="http://schemas.microsoft.com/office/drawing/2014/main" id="{C81D1F14-DDF2-7CA8-2953-D45A63D8D456}"/>
              </a:ext>
            </a:extLst>
          </p:cNvPr>
          <p:cNvSpPr/>
          <p:nvPr/>
        </p:nvSpPr>
        <p:spPr>
          <a:xfrm>
            <a:off x="676275" y="3733800"/>
            <a:ext cx="2409825" cy="52387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t>4. </a:t>
            </a:r>
            <a:r>
              <a:rPr lang="zh-CN" altLang="en-US" sz="1600"/>
              <a:t>诺成合同与实践合同</a:t>
            </a:r>
            <a:endParaRPr lang="zh-CN" altLang="en-US" sz="1600" dirty="0"/>
          </a:p>
        </p:txBody>
      </p:sp>
      <p:sp>
        <p:nvSpPr>
          <p:cNvPr id="4" name="矩形: 圆角 3">
            <a:extLst>
              <a:ext uri="{FF2B5EF4-FFF2-40B4-BE49-F238E27FC236}">
                <a16:creationId xmlns:a16="http://schemas.microsoft.com/office/drawing/2014/main" id="{F8713D43-4D67-5791-ADBF-00C2BCA58055}"/>
              </a:ext>
            </a:extLst>
          </p:cNvPr>
          <p:cNvSpPr/>
          <p:nvPr/>
        </p:nvSpPr>
        <p:spPr>
          <a:xfrm>
            <a:off x="3422857" y="3733800"/>
            <a:ext cx="2409825" cy="52387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t>5. </a:t>
            </a:r>
            <a:r>
              <a:rPr lang="zh-CN" altLang="en-US" sz="1600"/>
              <a:t>主合同与从合同</a:t>
            </a:r>
            <a:endParaRPr lang="zh-CN" altLang="en-US" sz="1600" dirty="0"/>
          </a:p>
        </p:txBody>
      </p:sp>
      <p:sp>
        <p:nvSpPr>
          <p:cNvPr id="5" name="矩形: 圆角 4">
            <a:extLst>
              <a:ext uri="{FF2B5EF4-FFF2-40B4-BE49-F238E27FC236}">
                <a16:creationId xmlns:a16="http://schemas.microsoft.com/office/drawing/2014/main" id="{006DE174-63B1-420B-7EF9-9A5341D56B1B}"/>
              </a:ext>
            </a:extLst>
          </p:cNvPr>
          <p:cNvSpPr/>
          <p:nvPr/>
        </p:nvSpPr>
        <p:spPr>
          <a:xfrm>
            <a:off x="6169439" y="3733800"/>
            <a:ext cx="2517361" cy="52387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t>6. </a:t>
            </a:r>
            <a:r>
              <a:rPr lang="zh-CN" altLang="en-US" sz="1600"/>
              <a:t>书面合同与口头合同</a:t>
            </a:r>
            <a:endParaRPr lang="zh-CN" altLang="en-US" sz="1600" dirty="0"/>
          </a:p>
        </p:txBody>
      </p:sp>
      <p:sp>
        <p:nvSpPr>
          <p:cNvPr id="6" name="矩形: 圆角 5">
            <a:extLst>
              <a:ext uri="{FF2B5EF4-FFF2-40B4-BE49-F238E27FC236}">
                <a16:creationId xmlns:a16="http://schemas.microsoft.com/office/drawing/2014/main" id="{1345DAA6-B3BA-1A27-7BB5-CAB0B2D842BB}"/>
              </a:ext>
            </a:extLst>
          </p:cNvPr>
          <p:cNvSpPr/>
          <p:nvPr/>
        </p:nvSpPr>
        <p:spPr>
          <a:xfrm>
            <a:off x="676273" y="5093111"/>
            <a:ext cx="8010527" cy="52387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t>7. </a:t>
            </a:r>
            <a:r>
              <a:rPr lang="zh-CN" altLang="en-US" sz="1600"/>
              <a:t>双务合同与单务合同</a:t>
            </a:r>
            <a:endParaRPr lang="zh-CN" altLang="en-US" sz="1600" dirty="0"/>
          </a:p>
        </p:txBody>
      </p:sp>
      <p:sp>
        <p:nvSpPr>
          <p:cNvPr id="8" name="矩形: 圆角 7">
            <a:extLst>
              <a:ext uri="{FF2B5EF4-FFF2-40B4-BE49-F238E27FC236}">
                <a16:creationId xmlns:a16="http://schemas.microsoft.com/office/drawing/2014/main" id="{B06780B1-F085-788E-A70E-D7E490A9E9C6}"/>
              </a:ext>
            </a:extLst>
          </p:cNvPr>
          <p:cNvSpPr/>
          <p:nvPr/>
        </p:nvSpPr>
        <p:spPr>
          <a:xfrm>
            <a:off x="676275" y="2492785"/>
            <a:ext cx="2409825" cy="52387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t>1. </a:t>
            </a:r>
            <a:r>
              <a:rPr lang="zh-CN" altLang="en-US" sz="1600"/>
              <a:t>有名合同与无名合同</a:t>
            </a:r>
            <a:endParaRPr lang="zh-CN" altLang="en-US" sz="1600" dirty="0"/>
          </a:p>
        </p:txBody>
      </p:sp>
      <p:sp>
        <p:nvSpPr>
          <p:cNvPr id="9" name="矩形: 圆角 8">
            <a:extLst>
              <a:ext uri="{FF2B5EF4-FFF2-40B4-BE49-F238E27FC236}">
                <a16:creationId xmlns:a16="http://schemas.microsoft.com/office/drawing/2014/main" id="{1EC45D23-9045-5042-D32D-F01108CD479A}"/>
              </a:ext>
            </a:extLst>
          </p:cNvPr>
          <p:cNvSpPr/>
          <p:nvPr/>
        </p:nvSpPr>
        <p:spPr>
          <a:xfrm>
            <a:off x="3422857" y="2492785"/>
            <a:ext cx="2409825" cy="52387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t>2. </a:t>
            </a:r>
            <a:r>
              <a:rPr lang="zh-CN" altLang="en-US" sz="1600"/>
              <a:t>有偿合同与无偿合同</a:t>
            </a:r>
            <a:endParaRPr lang="zh-CN" altLang="en-US" sz="1600" dirty="0"/>
          </a:p>
        </p:txBody>
      </p:sp>
      <p:sp>
        <p:nvSpPr>
          <p:cNvPr id="11" name="矩形: 圆角 10">
            <a:extLst>
              <a:ext uri="{FF2B5EF4-FFF2-40B4-BE49-F238E27FC236}">
                <a16:creationId xmlns:a16="http://schemas.microsoft.com/office/drawing/2014/main" id="{488FDF37-3C6F-C6A4-7EE9-F0729AA086E9}"/>
              </a:ext>
            </a:extLst>
          </p:cNvPr>
          <p:cNvSpPr/>
          <p:nvPr/>
        </p:nvSpPr>
        <p:spPr>
          <a:xfrm>
            <a:off x="6169439" y="2492785"/>
            <a:ext cx="2517361" cy="52387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t>3. </a:t>
            </a:r>
            <a:r>
              <a:rPr lang="zh-CN" altLang="en-US" sz="1600" dirty="0"/>
              <a:t>要式合同与不要式合同</a:t>
            </a:r>
          </a:p>
        </p:txBody>
      </p:sp>
    </p:spTree>
    <p:extLst>
      <p:ext uri="{BB962C8B-B14F-4D97-AF65-F5344CB8AC3E}">
        <p14:creationId xmlns:p14="http://schemas.microsoft.com/office/powerpoint/2010/main" val="12791125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5577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557211" y="1065677"/>
            <a:ext cx="8029575" cy="1289456"/>
          </a:xfrm>
          <a:prstGeom prst="rect">
            <a:avLst/>
          </a:prstGeom>
          <a:noFill/>
        </p:spPr>
        <p:txBody>
          <a:bodyPr wrap="square">
            <a:spAutoFit/>
          </a:bodyPr>
          <a:lstStyle/>
          <a:p>
            <a:pPr>
              <a:lnSpc>
                <a:spcPct val="150000"/>
              </a:lnSpc>
            </a:pPr>
            <a:r>
              <a:rPr lang="zh-CN" altLang="en-US" dirty="0"/>
              <a:t>三、建设工程合同</a:t>
            </a:r>
          </a:p>
          <a:p>
            <a:pPr>
              <a:lnSpc>
                <a:spcPct val="150000"/>
              </a:lnSpc>
            </a:pPr>
            <a:r>
              <a:rPr lang="zh-CN" altLang="en-US" dirty="0"/>
              <a:t>按照</a:t>
            </a:r>
            <a:r>
              <a:rPr lang="en-US" altLang="zh-CN" dirty="0"/>
              <a:t>《</a:t>
            </a:r>
            <a:r>
              <a:rPr lang="zh-CN" altLang="en-US" dirty="0"/>
              <a:t>民法典</a:t>
            </a:r>
            <a:r>
              <a:rPr lang="en-US" altLang="zh-CN" dirty="0"/>
              <a:t>》</a:t>
            </a:r>
            <a:r>
              <a:rPr lang="zh-CN" altLang="en-US" dirty="0"/>
              <a:t>的规定，建设工程合同包括三种：即建设工程勘察合同、建设工程设计合同、建设工程施工合同。</a:t>
            </a:r>
          </a:p>
        </p:txBody>
      </p:sp>
      <p:sp>
        <p:nvSpPr>
          <p:cNvPr id="2" name="矩形: 圆角 1">
            <a:extLst>
              <a:ext uri="{FF2B5EF4-FFF2-40B4-BE49-F238E27FC236}">
                <a16:creationId xmlns:a16="http://schemas.microsoft.com/office/drawing/2014/main" id="{C81D1F14-DDF2-7CA8-2953-D45A63D8D456}"/>
              </a:ext>
            </a:extLst>
          </p:cNvPr>
          <p:cNvSpPr/>
          <p:nvPr/>
        </p:nvSpPr>
        <p:spPr>
          <a:xfrm>
            <a:off x="676275" y="3429000"/>
            <a:ext cx="2409825" cy="52387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t>4. </a:t>
            </a:r>
            <a:r>
              <a:rPr lang="zh-CN" altLang="en-US" sz="1600"/>
              <a:t>工程质量</a:t>
            </a:r>
            <a:endParaRPr lang="zh-CN" altLang="en-US" sz="1600" dirty="0"/>
          </a:p>
        </p:txBody>
      </p:sp>
      <p:sp>
        <p:nvSpPr>
          <p:cNvPr id="4" name="矩形: 圆角 3">
            <a:extLst>
              <a:ext uri="{FF2B5EF4-FFF2-40B4-BE49-F238E27FC236}">
                <a16:creationId xmlns:a16="http://schemas.microsoft.com/office/drawing/2014/main" id="{F8713D43-4D67-5791-ADBF-00C2BCA58055}"/>
              </a:ext>
            </a:extLst>
          </p:cNvPr>
          <p:cNvSpPr/>
          <p:nvPr/>
        </p:nvSpPr>
        <p:spPr>
          <a:xfrm>
            <a:off x="3422857" y="3429000"/>
            <a:ext cx="2409825" cy="52387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t>5. </a:t>
            </a:r>
            <a:r>
              <a:rPr lang="zh-CN" altLang="en-US" sz="1600"/>
              <a:t>工程造价</a:t>
            </a:r>
            <a:endParaRPr lang="zh-CN" altLang="en-US" sz="1600" dirty="0"/>
          </a:p>
        </p:txBody>
      </p:sp>
      <p:sp>
        <p:nvSpPr>
          <p:cNvPr id="5" name="矩形: 圆角 4">
            <a:extLst>
              <a:ext uri="{FF2B5EF4-FFF2-40B4-BE49-F238E27FC236}">
                <a16:creationId xmlns:a16="http://schemas.microsoft.com/office/drawing/2014/main" id="{006DE174-63B1-420B-7EF9-9A5341D56B1B}"/>
              </a:ext>
            </a:extLst>
          </p:cNvPr>
          <p:cNvSpPr/>
          <p:nvPr/>
        </p:nvSpPr>
        <p:spPr>
          <a:xfrm>
            <a:off x="6169439" y="3429000"/>
            <a:ext cx="2517361" cy="52387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t>6. </a:t>
            </a:r>
            <a:r>
              <a:rPr lang="zh-CN" altLang="en-US" sz="1600"/>
              <a:t>技术资料交付时间</a:t>
            </a:r>
            <a:endParaRPr lang="zh-CN" altLang="en-US" sz="1600" dirty="0"/>
          </a:p>
        </p:txBody>
      </p:sp>
      <p:sp>
        <p:nvSpPr>
          <p:cNvPr id="8" name="矩形: 圆角 7">
            <a:extLst>
              <a:ext uri="{FF2B5EF4-FFF2-40B4-BE49-F238E27FC236}">
                <a16:creationId xmlns:a16="http://schemas.microsoft.com/office/drawing/2014/main" id="{B06780B1-F085-788E-A70E-D7E490A9E9C6}"/>
              </a:ext>
            </a:extLst>
          </p:cNvPr>
          <p:cNvSpPr/>
          <p:nvPr/>
        </p:nvSpPr>
        <p:spPr>
          <a:xfrm>
            <a:off x="676275" y="2492785"/>
            <a:ext cx="2409825" cy="52387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t>1. </a:t>
            </a:r>
            <a:r>
              <a:rPr lang="zh-CN" altLang="en-US" sz="1600"/>
              <a:t>工程范围</a:t>
            </a:r>
            <a:endParaRPr lang="zh-CN" altLang="en-US" sz="1600" dirty="0"/>
          </a:p>
        </p:txBody>
      </p:sp>
      <p:sp>
        <p:nvSpPr>
          <p:cNvPr id="9" name="矩形: 圆角 8">
            <a:extLst>
              <a:ext uri="{FF2B5EF4-FFF2-40B4-BE49-F238E27FC236}">
                <a16:creationId xmlns:a16="http://schemas.microsoft.com/office/drawing/2014/main" id="{1EC45D23-9045-5042-D32D-F01108CD479A}"/>
              </a:ext>
            </a:extLst>
          </p:cNvPr>
          <p:cNvSpPr/>
          <p:nvPr/>
        </p:nvSpPr>
        <p:spPr>
          <a:xfrm>
            <a:off x="3422857" y="2492785"/>
            <a:ext cx="2409825" cy="52387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t>2. </a:t>
            </a:r>
            <a:r>
              <a:rPr lang="zh-CN" altLang="en-US" sz="1600"/>
              <a:t>建设工期</a:t>
            </a:r>
            <a:endParaRPr lang="zh-CN" altLang="en-US" sz="1600" dirty="0"/>
          </a:p>
        </p:txBody>
      </p:sp>
      <p:sp>
        <p:nvSpPr>
          <p:cNvPr id="11" name="矩形: 圆角 10">
            <a:extLst>
              <a:ext uri="{FF2B5EF4-FFF2-40B4-BE49-F238E27FC236}">
                <a16:creationId xmlns:a16="http://schemas.microsoft.com/office/drawing/2014/main" id="{488FDF37-3C6F-C6A4-7EE9-F0729AA086E9}"/>
              </a:ext>
            </a:extLst>
          </p:cNvPr>
          <p:cNvSpPr/>
          <p:nvPr/>
        </p:nvSpPr>
        <p:spPr>
          <a:xfrm>
            <a:off x="6169439" y="2492785"/>
            <a:ext cx="2517361" cy="52387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t>3. </a:t>
            </a:r>
            <a:r>
              <a:rPr lang="zh-CN" altLang="en-US" sz="1600"/>
              <a:t>中间交工工程的开工和竣工时间</a:t>
            </a:r>
            <a:endParaRPr lang="zh-CN" altLang="en-US" sz="1600" dirty="0"/>
          </a:p>
        </p:txBody>
      </p:sp>
      <p:sp>
        <p:nvSpPr>
          <p:cNvPr id="7" name="矩形: 圆角 6">
            <a:extLst>
              <a:ext uri="{FF2B5EF4-FFF2-40B4-BE49-F238E27FC236}">
                <a16:creationId xmlns:a16="http://schemas.microsoft.com/office/drawing/2014/main" id="{1428CA4C-0FF6-AC91-9564-704F73902D88}"/>
              </a:ext>
            </a:extLst>
          </p:cNvPr>
          <p:cNvSpPr/>
          <p:nvPr/>
        </p:nvSpPr>
        <p:spPr>
          <a:xfrm>
            <a:off x="676275" y="4344629"/>
            <a:ext cx="2409825" cy="52387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t>7. </a:t>
            </a:r>
            <a:r>
              <a:rPr lang="zh-CN" altLang="en-US" sz="1600"/>
              <a:t>材料和设备供应责任</a:t>
            </a:r>
            <a:endParaRPr lang="zh-CN" altLang="en-US" sz="1600" dirty="0"/>
          </a:p>
        </p:txBody>
      </p:sp>
      <p:sp>
        <p:nvSpPr>
          <p:cNvPr id="13" name="矩形: 圆角 12">
            <a:extLst>
              <a:ext uri="{FF2B5EF4-FFF2-40B4-BE49-F238E27FC236}">
                <a16:creationId xmlns:a16="http://schemas.microsoft.com/office/drawing/2014/main" id="{2E42A9CE-CBB9-8116-6174-4019CCE22287}"/>
              </a:ext>
            </a:extLst>
          </p:cNvPr>
          <p:cNvSpPr/>
          <p:nvPr/>
        </p:nvSpPr>
        <p:spPr>
          <a:xfrm>
            <a:off x="3422857" y="4344629"/>
            <a:ext cx="2409825" cy="52387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t>8. </a:t>
            </a:r>
            <a:r>
              <a:rPr lang="zh-CN" altLang="en-US" sz="1600"/>
              <a:t>拨款和结算</a:t>
            </a:r>
            <a:endParaRPr lang="zh-CN" altLang="en-US" sz="1600" dirty="0"/>
          </a:p>
        </p:txBody>
      </p:sp>
      <p:sp>
        <p:nvSpPr>
          <p:cNvPr id="14" name="矩形: 圆角 13">
            <a:extLst>
              <a:ext uri="{FF2B5EF4-FFF2-40B4-BE49-F238E27FC236}">
                <a16:creationId xmlns:a16="http://schemas.microsoft.com/office/drawing/2014/main" id="{DF3D54F5-D64C-9643-F973-9A74BCBEAFCE}"/>
              </a:ext>
            </a:extLst>
          </p:cNvPr>
          <p:cNvSpPr/>
          <p:nvPr/>
        </p:nvSpPr>
        <p:spPr>
          <a:xfrm>
            <a:off x="6169439" y="4344629"/>
            <a:ext cx="2517361" cy="52387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t>9. </a:t>
            </a:r>
            <a:r>
              <a:rPr lang="zh-CN" altLang="en-US" sz="1600"/>
              <a:t>竣工验收</a:t>
            </a:r>
            <a:endParaRPr lang="zh-CN" altLang="en-US" sz="1600" dirty="0"/>
          </a:p>
        </p:txBody>
      </p:sp>
      <p:sp>
        <p:nvSpPr>
          <p:cNvPr id="15" name="矩形: 圆角 14">
            <a:extLst>
              <a:ext uri="{FF2B5EF4-FFF2-40B4-BE49-F238E27FC236}">
                <a16:creationId xmlns:a16="http://schemas.microsoft.com/office/drawing/2014/main" id="{BC17BA9B-A91B-B31B-0AE2-CD3AC07EE7C1}"/>
              </a:ext>
            </a:extLst>
          </p:cNvPr>
          <p:cNvSpPr/>
          <p:nvPr/>
        </p:nvSpPr>
        <p:spPr>
          <a:xfrm>
            <a:off x="676275" y="5247715"/>
            <a:ext cx="3752851" cy="52387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t>10. </a:t>
            </a:r>
            <a:r>
              <a:rPr lang="zh-CN" altLang="en-US" sz="1600"/>
              <a:t>质量保修范围和质量保证期</a:t>
            </a:r>
            <a:endParaRPr lang="zh-CN" altLang="en-US" sz="1600" dirty="0"/>
          </a:p>
        </p:txBody>
      </p:sp>
      <p:sp>
        <p:nvSpPr>
          <p:cNvPr id="16" name="矩形: 圆角 15">
            <a:extLst>
              <a:ext uri="{FF2B5EF4-FFF2-40B4-BE49-F238E27FC236}">
                <a16:creationId xmlns:a16="http://schemas.microsoft.com/office/drawing/2014/main" id="{D0B6B396-CF53-5506-E8F1-276B2C77C3F3}"/>
              </a:ext>
            </a:extLst>
          </p:cNvPr>
          <p:cNvSpPr/>
          <p:nvPr/>
        </p:nvSpPr>
        <p:spPr>
          <a:xfrm>
            <a:off x="4714875" y="5247715"/>
            <a:ext cx="3971925" cy="52387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a:t>11. </a:t>
            </a:r>
            <a:r>
              <a:rPr lang="zh-CN" altLang="en-US" sz="1600"/>
              <a:t>双方相互协作条款</a:t>
            </a:r>
            <a:endParaRPr lang="zh-CN" altLang="en-US" sz="1600" dirty="0"/>
          </a:p>
        </p:txBody>
      </p:sp>
    </p:spTree>
    <p:extLst>
      <p:ext uri="{BB962C8B-B14F-4D97-AF65-F5344CB8AC3E}">
        <p14:creationId xmlns:p14="http://schemas.microsoft.com/office/powerpoint/2010/main" val="25217604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
          <p:cNvSpPr/>
          <p:nvPr/>
        </p:nvSpPr>
        <p:spPr>
          <a:xfrm>
            <a:off x="0" y="0"/>
            <a:ext cx="9144000" cy="6858000"/>
          </a:xfrm>
          <a:prstGeom prst="rect">
            <a:avLst/>
          </a:prstGeom>
          <a:solidFill>
            <a:srgbClr val="DAEEBF">
              <a:alpha val="100000"/>
            </a:srgbClr>
          </a:solidFill>
          <a:ln cap="flat">
            <a:miter lim="0"/>
          </a:ln>
        </p:spPr>
        <p:txBody>
          <a:bodyPr rtlCol="0"/>
          <a:lstStyle/>
          <a:p>
            <a:pPr algn="ctr"/>
            <a:endParaRPr lang="zh-CN" altLang="en-US"/>
          </a:p>
        </p:txBody>
      </p:sp>
      <p:pic>
        <p:nvPicPr>
          <p:cNvPr id="4" name="picture 4"/>
          <p:cNvPicPr>
            <a:picLocks noChangeAspect="1"/>
          </p:cNvPicPr>
          <p:nvPr/>
        </p:nvPicPr>
        <p:blipFill>
          <a:blip r:embed="rId2"/>
          <a:stretch>
            <a:fillRect/>
          </a:stretch>
        </p:blipFill>
        <p:spPr>
          <a:xfrm rot="21600000">
            <a:off x="4006297" y="3859105"/>
            <a:ext cx="619677" cy="76127"/>
          </a:xfrm>
          <a:prstGeom prst="rect">
            <a:avLst/>
          </a:prstGeom>
        </p:spPr>
      </p:pic>
      <p:pic>
        <p:nvPicPr>
          <p:cNvPr id="5" name="picture 5"/>
          <p:cNvPicPr>
            <a:picLocks noChangeAspect="1"/>
          </p:cNvPicPr>
          <p:nvPr/>
        </p:nvPicPr>
        <p:blipFill>
          <a:blip r:embed="rId3"/>
          <a:stretch>
            <a:fillRect/>
          </a:stretch>
        </p:blipFill>
        <p:spPr>
          <a:xfrm rot="21600000">
            <a:off x="3167062" y="3021012"/>
            <a:ext cx="839787" cy="931862"/>
          </a:xfrm>
          <a:prstGeom prst="rect">
            <a:avLst/>
          </a:prstGeom>
        </p:spPr>
      </p:pic>
      <p:pic>
        <p:nvPicPr>
          <p:cNvPr id="6" name="picture 6"/>
          <p:cNvPicPr>
            <a:picLocks noChangeAspect="1"/>
          </p:cNvPicPr>
          <p:nvPr/>
        </p:nvPicPr>
        <p:blipFill>
          <a:blip r:embed="rId4"/>
          <a:stretch>
            <a:fillRect/>
          </a:stretch>
        </p:blipFill>
        <p:spPr>
          <a:xfrm rot="21600000">
            <a:off x="3848100" y="2495551"/>
            <a:ext cx="4775200" cy="1866900"/>
          </a:xfrm>
          <a:prstGeom prst="rect">
            <a:avLst/>
          </a:prstGeom>
        </p:spPr>
      </p:pic>
      <p:sp>
        <p:nvSpPr>
          <p:cNvPr id="7" name="textbox 7"/>
          <p:cNvSpPr/>
          <p:nvPr/>
        </p:nvSpPr>
        <p:spPr>
          <a:xfrm>
            <a:off x="3945890" y="2426334"/>
            <a:ext cx="4579620" cy="551815"/>
          </a:xfrm>
          <a:prstGeom prst="rect">
            <a:avLst/>
          </a:prstGeom>
        </p:spPr>
        <p:txBody>
          <a:bodyPr vert="horz" wrap="square" lIns="0" tIns="0" rIns="0" bIns="0"/>
          <a:lstStyle/>
          <a:p>
            <a:pPr algn="ctr" rtl="0" eaLnBrk="0">
              <a:lnSpc>
                <a:spcPct val="150000"/>
              </a:lnSpc>
              <a:tabLst/>
            </a:pPr>
            <a:r>
              <a:rPr lang="zh-CN" altLang="en-US" sz="4000" dirty="0">
                <a:solidFill>
                  <a:schemeClr val="bg1"/>
                </a:solidFill>
              </a:rPr>
              <a:t>第二节　</a:t>
            </a:r>
            <a:endParaRPr lang="en-US" altLang="zh-CN" sz="4000" dirty="0">
              <a:solidFill>
                <a:schemeClr val="bg1"/>
              </a:solidFill>
            </a:endParaRPr>
          </a:p>
          <a:p>
            <a:pPr algn="ctr" rtl="0" eaLnBrk="0">
              <a:lnSpc>
                <a:spcPct val="150000"/>
              </a:lnSpc>
              <a:tabLst/>
            </a:pPr>
            <a:r>
              <a:rPr lang="zh-CN" altLang="en-US" sz="4000" dirty="0">
                <a:solidFill>
                  <a:schemeClr val="bg1"/>
                </a:solidFill>
              </a:rPr>
              <a:t>建设工程合同的订立</a:t>
            </a:r>
            <a:endParaRPr lang="SimHei" altLang="SimHei" sz="4000" dirty="0">
              <a:solidFill>
                <a:schemeClr val="bg1"/>
              </a:solidFill>
            </a:endParaRPr>
          </a:p>
        </p:txBody>
      </p:sp>
      <p:sp>
        <p:nvSpPr>
          <p:cNvPr id="9" name="rect"/>
          <p:cNvSpPr/>
          <p:nvPr/>
        </p:nvSpPr>
        <p:spPr>
          <a:xfrm>
            <a:off x="0" y="2935287"/>
            <a:ext cx="3179762" cy="214312"/>
          </a:xfrm>
          <a:prstGeom prst="rect">
            <a:avLst/>
          </a:prstGeom>
          <a:solidFill>
            <a:srgbClr val="BED15D">
              <a:alpha val="100000"/>
            </a:srgbClr>
          </a:solidFill>
          <a:ln cap="flat">
            <a:miter lim="0"/>
          </a:ln>
        </p:spPr>
        <p:txBody>
          <a:bodyPr rtlCol="0"/>
          <a:lstStyle/>
          <a:p>
            <a:pPr algn="ctr"/>
            <a:endParaRPr lang="zh-CN" altLang="en-US"/>
          </a:p>
        </p:txBody>
      </p:sp>
    </p:spTree>
    <p:extLst>
      <p:ext uri="{BB962C8B-B14F-4D97-AF65-F5344CB8AC3E}">
        <p14:creationId xmlns:p14="http://schemas.microsoft.com/office/powerpoint/2010/main" val="31899507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557211" y="1166069"/>
            <a:ext cx="8029575" cy="3782446"/>
          </a:xfrm>
          <a:prstGeom prst="rect">
            <a:avLst/>
          </a:prstGeom>
          <a:noFill/>
        </p:spPr>
        <p:txBody>
          <a:bodyPr wrap="square">
            <a:spAutoFit/>
          </a:bodyPr>
          <a:lstStyle/>
          <a:p>
            <a:pPr>
              <a:lnSpc>
                <a:spcPct val="150000"/>
              </a:lnSpc>
            </a:pPr>
            <a:r>
              <a:rPr lang="zh-CN" altLang="en-US" dirty="0"/>
              <a:t>教学目标</a:t>
            </a:r>
          </a:p>
          <a:p>
            <a:pPr>
              <a:lnSpc>
                <a:spcPct val="150000"/>
              </a:lnSpc>
            </a:pPr>
            <a:r>
              <a:rPr lang="zh-CN" altLang="en-US" dirty="0"/>
              <a:t>理解建设工程合同订立的程序。</a:t>
            </a:r>
          </a:p>
          <a:p>
            <a:pPr>
              <a:lnSpc>
                <a:spcPct val="150000"/>
              </a:lnSpc>
            </a:pPr>
            <a:r>
              <a:rPr lang="zh-CN" altLang="en-US" dirty="0"/>
              <a:t>引入案例</a:t>
            </a:r>
          </a:p>
          <a:p>
            <a:pPr>
              <a:lnSpc>
                <a:spcPct val="150000"/>
              </a:lnSpc>
            </a:pPr>
            <a:r>
              <a:rPr lang="zh-CN" altLang="en-US" dirty="0"/>
              <a:t>甲建筑公司拟向乙建材公司购买一批钢材。双方经过口头协商，约定购买钢材 </a:t>
            </a:r>
            <a:r>
              <a:rPr lang="en-US" altLang="zh-CN" dirty="0"/>
              <a:t>100 </a:t>
            </a:r>
            <a:r>
              <a:rPr lang="zh-CN" altLang="en-US" dirty="0"/>
              <a:t>吨，单价每吨 </a:t>
            </a:r>
            <a:r>
              <a:rPr lang="en-US" altLang="zh-CN" dirty="0"/>
              <a:t>0.45 </a:t>
            </a:r>
            <a:r>
              <a:rPr lang="zh-CN" altLang="en-US" dirty="0"/>
              <a:t>万元人民币，并拟订了准备签字盖章的买卖合同文本。乙公司签字盖章后，交给了甲公司准备签字盖章。由于施工进度紧张，在甲公司催促下，乙公司在未收到甲公司签字盖章的合同文本情形下，将 </a:t>
            </a:r>
            <a:r>
              <a:rPr lang="en-US" altLang="zh-CN" dirty="0"/>
              <a:t>100 </a:t>
            </a:r>
            <a:r>
              <a:rPr lang="zh-CN" altLang="en-US" dirty="0"/>
              <a:t>吨钢材送到甲公司工地现场。甲公司接收了并投入工程使用。后因拖欠货款，双方产生了纠纷。</a:t>
            </a:r>
          </a:p>
        </p:txBody>
      </p:sp>
    </p:spTree>
    <p:extLst>
      <p:ext uri="{BB962C8B-B14F-4D97-AF65-F5344CB8AC3E}">
        <p14:creationId xmlns:p14="http://schemas.microsoft.com/office/powerpoint/2010/main" val="12703279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p:cNvPicPr>
          <p:nvPr/>
        </p:nvPicPr>
        <p:blipFill>
          <a:blip r:embed="rId2"/>
          <a:stretch>
            <a:fillRect/>
          </a:stretch>
        </p:blipFill>
        <p:spPr>
          <a:xfrm rot="21600000">
            <a:off x="0" y="0"/>
            <a:ext cx="9144000" cy="6858000"/>
          </a:xfrm>
          <a:prstGeom prst="rect">
            <a:avLst/>
          </a:prstGeom>
        </p:spPr>
      </p:pic>
      <p:sp>
        <p:nvSpPr>
          <p:cNvPr id="12" name="textbox 12"/>
          <p:cNvSpPr/>
          <p:nvPr/>
        </p:nvSpPr>
        <p:spPr>
          <a:xfrm>
            <a:off x="4523631" y="6488836"/>
            <a:ext cx="104139" cy="171450"/>
          </a:xfrm>
          <a:prstGeom prst="rect">
            <a:avLst/>
          </a:prstGeom>
        </p:spPr>
        <p:txBody>
          <a:bodyPr vert="horz" wrap="square" lIns="0" tIns="0" rIns="0" bIns="0"/>
          <a:lstStyle/>
          <a:p>
            <a:pPr algn="l" rtl="0" eaLnBrk="0">
              <a:lnSpc>
                <a:spcPct val="81714"/>
              </a:lnSpc>
              <a:tabLst/>
            </a:pPr>
            <a:endParaRPr lang="Arial" altLang="Arial" sz="100" dirty="0"/>
          </a:p>
          <a:p>
            <a:pPr marL="12700" algn="l" rtl="0" eaLnBrk="0">
              <a:lnSpc>
                <a:spcPct val="80000"/>
              </a:lnSpc>
              <a:tabLst/>
            </a:pPr>
            <a:r>
              <a:rPr sz="1200" spc="0" dirty="0">
                <a:solidFill>
                  <a:srgbClr val="A6A6A6">
                    <a:alpha val="100000"/>
                  </a:srgbClr>
                </a:solidFill>
                <a:latin typeface="Arial"/>
                <a:ea typeface="Arial"/>
                <a:cs typeface="Arial"/>
              </a:rPr>
              <a:t>3</a:t>
            </a:r>
            <a:endParaRPr lang="Arial" altLang="Arial" sz="1200" dirty="0"/>
          </a:p>
        </p:txBody>
      </p:sp>
      <p:sp>
        <p:nvSpPr>
          <p:cNvPr id="3" name="文本框 2">
            <a:extLst>
              <a:ext uri="{FF2B5EF4-FFF2-40B4-BE49-F238E27FC236}">
                <a16:creationId xmlns:a16="http://schemas.microsoft.com/office/drawing/2014/main" id="{2ECB5F0B-E9FF-3C24-D0D7-326604857B76}"/>
              </a:ext>
            </a:extLst>
          </p:cNvPr>
          <p:cNvSpPr txBox="1"/>
          <p:nvPr/>
        </p:nvSpPr>
        <p:spPr>
          <a:xfrm>
            <a:off x="557211" y="1166069"/>
            <a:ext cx="8029575" cy="2535951"/>
          </a:xfrm>
          <a:prstGeom prst="rect">
            <a:avLst/>
          </a:prstGeom>
          <a:noFill/>
        </p:spPr>
        <p:txBody>
          <a:bodyPr wrap="square">
            <a:spAutoFit/>
          </a:bodyPr>
          <a:lstStyle/>
          <a:p>
            <a:pPr>
              <a:lnSpc>
                <a:spcPct val="150000"/>
              </a:lnSpc>
            </a:pPr>
            <a:r>
              <a:rPr lang="zh-CN" altLang="en-US" dirty="0"/>
              <a:t>一、合同订立的一般程序</a:t>
            </a:r>
          </a:p>
          <a:p>
            <a:pPr>
              <a:lnSpc>
                <a:spcPct val="150000"/>
              </a:lnSpc>
            </a:pPr>
            <a:r>
              <a:rPr lang="zh-CN" altLang="en-US" dirty="0"/>
              <a:t>合同的订立，是指合同当事人依法就合同内容经过协商，达成协议的法律行为。合同的成立，是指当事人就合同主要条款达成一致意见。</a:t>
            </a:r>
          </a:p>
          <a:p>
            <a:pPr>
              <a:lnSpc>
                <a:spcPct val="150000"/>
              </a:lnSpc>
            </a:pPr>
            <a:r>
              <a:rPr lang="en-US" altLang="zh-CN" dirty="0"/>
              <a:t>《</a:t>
            </a:r>
            <a:r>
              <a:rPr lang="zh-CN" altLang="en-US" dirty="0"/>
              <a:t>民法典</a:t>
            </a:r>
            <a:r>
              <a:rPr lang="en-US" altLang="zh-CN" dirty="0"/>
              <a:t>》</a:t>
            </a:r>
            <a:r>
              <a:rPr lang="zh-CN" altLang="en-US" dirty="0"/>
              <a:t>第四百七十一条规定，当事人订立合同，可以采取要约、承诺方式或其他方式。订立合同的过程，就是双方当事人采用要约和承诺方式进行协商的过程。</a:t>
            </a:r>
          </a:p>
        </p:txBody>
      </p:sp>
      <p:sp>
        <p:nvSpPr>
          <p:cNvPr id="2" name="椭圆 1">
            <a:extLst>
              <a:ext uri="{FF2B5EF4-FFF2-40B4-BE49-F238E27FC236}">
                <a16:creationId xmlns:a16="http://schemas.microsoft.com/office/drawing/2014/main" id="{BD738369-9AEB-F85C-47E8-99AFB8AFB94A}"/>
              </a:ext>
            </a:extLst>
          </p:cNvPr>
          <p:cNvSpPr/>
          <p:nvPr/>
        </p:nvSpPr>
        <p:spPr>
          <a:xfrm>
            <a:off x="1495425" y="4086225"/>
            <a:ext cx="1809750" cy="18097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 </a:t>
            </a:r>
            <a:r>
              <a:rPr lang="zh-CN" altLang="en-US" dirty="0"/>
              <a:t>要约</a:t>
            </a:r>
          </a:p>
        </p:txBody>
      </p:sp>
      <p:sp>
        <p:nvSpPr>
          <p:cNvPr id="4" name="椭圆 3">
            <a:extLst>
              <a:ext uri="{FF2B5EF4-FFF2-40B4-BE49-F238E27FC236}">
                <a16:creationId xmlns:a16="http://schemas.microsoft.com/office/drawing/2014/main" id="{E4EB8382-45D9-73D4-938A-58E4895DD060}"/>
              </a:ext>
            </a:extLst>
          </p:cNvPr>
          <p:cNvSpPr/>
          <p:nvPr/>
        </p:nvSpPr>
        <p:spPr>
          <a:xfrm>
            <a:off x="5319712" y="4086225"/>
            <a:ext cx="1809750" cy="18097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 </a:t>
            </a:r>
            <a:r>
              <a:rPr lang="zh-CN" altLang="en-US" dirty="0"/>
              <a:t>承诺</a:t>
            </a:r>
          </a:p>
        </p:txBody>
      </p:sp>
    </p:spTree>
    <p:extLst>
      <p:ext uri="{BB962C8B-B14F-4D97-AF65-F5344CB8AC3E}">
        <p14:creationId xmlns:p14="http://schemas.microsoft.com/office/powerpoint/2010/main" val="2135018394"/>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satMod val="110000"/>
                <a:lumMod val="105000"/>
                <a:tint val="67000"/>
              </a:schemeClr>
            </a:gs>
            <a:gs pos="50000">
              <a:schemeClr val="phClr">
                <a:lumMod val="105000"/>
                <a:satMod val="103000"/>
                <a:tint val="73000"/>
              </a:schemeClr>
            </a:gs>
            <a:gs pos="100000">
              <a:schemeClr val="phClr">
                <a:satMod val="105000"/>
                <a:lumMod val="109000"/>
                <a:tint val="81000"/>
              </a:schemeClr>
            </a:gs>
          </a:gsLst>
          <a:lin ang="5400000" scaled="0"/>
        </a:gradFill>
        <a:gradFill rotWithShape="1">
          <a:gsLst>
            <a:gs pos="0">
              <a:schemeClr val="phClr">
                <a:satMod val="103000"/>
                <a:lumMod val="102000"/>
                <a:shade val="94000"/>
              </a:schemeClr>
            </a:gs>
            <a:gs pos="50000">
              <a:schemeClr val="phClr">
                <a:lumMod val="110000"/>
                <a:satMod val="100000"/>
                <a:tint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TotalTime>
  <Words>3613</Words>
  <Application>Microsoft Office PowerPoint</Application>
  <PresentationFormat>全屏显示(4:3)</PresentationFormat>
  <Paragraphs>248</Paragraphs>
  <Slides>39</Slides>
  <Notes>0</Notes>
  <HiddenSlides>0</HiddenSlides>
  <MMClips>0</MMClips>
  <ScaleCrop>false</ScaleCrop>
  <HeadingPairs>
    <vt:vector size="6" baseType="variant">
      <vt:variant>
        <vt:lpstr>已用的字体</vt:lpstr>
      </vt:variant>
      <vt:variant>
        <vt:i4>1</vt:i4>
      </vt:variant>
      <vt:variant>
        <vt:lpstr>主题</vt:lpstr>
      </vt:variant>
      <vt:variant>
        <vt:i4>1</vt:i4>
      </vt:variant>
      <vt:variant>
        <vt:lpstr>幻灯片标题</vt:lpstr>
      </vt:variant>
      <vt:variant>
        <vt:i4>39</vt:i4>
      </vt:variant>
    </vt:vector>
  </HeadingPairs>
  <TitlesOfParts>
    <vt:vector size="41" baseType="lpstr">
      <vt:lpstr>Arial</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dc:creator>
  <cp:lastModifiedBy>dabaofree521@outlook.com</cp:lastModifiedBy>
  <cp:revision>4</cp:revision>
  <dcterms:modified xsi:type="dcterms:W3CDTF">2023-02-14T03:46:37Z</dcterms:modified>
</cp:coreProperties>
</file>