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3" Type="http://schemas.openxmlformats.org/officeDocument/2006/relationships/slide" Target="slides/slide2.xml"/><Relationship Id="rId25" Type="http://schemas.openxmlformats.org/officeDocument/2006/relationships/viewProps" Target="viewProps.xml"/><Relationship Id="rId24" Type="http://schemas.openxmlformats.org/officeDocument/2006/relationships/tableStyles" Target="tableStyles.xml"/><Relationship Id="rId23" Type="http://schemas.openxmlformats.org/officeDocument/2006/relationships/presProps" Target="presProps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20" Type="http://schemas.openxmlformats.org/officeDocument/2006/relationships/image" Target="../media/image42.png"/><Relationship Id="rId2" Type="http://schemas.openxmlformats.org/officeDocument/2006/relationships/image" Target="../media/image24.png"/><Relationship Id="rId19" Type="http://schemas.openxmlformats.org/officeDocument/2006/relationships/image" Target="../media/image41.png"/><Relationship Id="rId18" Type="http://schemas.openxmlformats.org/officeDocument/2006/relationships/image" Target="../media/image40.png"/><Relationship Id="rId17" Type="http://schemas.openxmlformats.org/officeDocument/2006/relationships/image" Target="../media/image39.png"/><Relationship Id="rId16" Type="http://schemas.openxmlformats.org/officeDocument/2006/relationships/image" Target="../media/image38.png"/><Relationship Id="rId15" Type="http://schemas.openxmlformats.org/officeDocument/2006/relationships/image" Target="../media/image37.png"/><Relationship Id="rId14" Type="http://schemas.openxmlformats.org/officeDocument/2006/relationships/image" Target="../media/image36.png"/><Relationship Id="rId13" Type="http://schemas.openxmlformats.org/officeDocument/2006/relationships/image" Target="../media/image35.png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21600000">
            <a:off x="2607564" y="227076"/>
            <a:ext cx="6213347" cy="4008119"/>
            <a:chOff x="0" y="0"/>
            <a:chExt cx="6213347" cy="4008119"/>
          </a:xfrm>
        </p:grpSpPr>
        <p:pic>
          <p:nvPicPr>
            <p:cNvPr id="1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1600000">
              <a:off x="0" y="231647"/>
              <a:ext cx="3927348" cy="3776471"/>
            </a:xfrm>
            <a:prstGeom prst="rect">
              <a:avLst/>
            </a:prstGeom>
          </p:spPr>
        </p:pic>
        <p:sp>
          <p:nvSpPr>
            <p:cNvPr id="2" name="path"/>
            <p:cNvSpPr/>
            <p:nvPr/>
          </p:nvSpPr>
          <p:spPr>
            <a:xfrm>
              <a:off x="4622292" y="0"/>
              <a:ext cx="1591055" cy="1042415"/>
            </a:xfrm>
            <a:custGeom>
              <a:avLst/>
              <a:gdLst/>
              <a:ahLst/>
              <a:cxnLst/>
              <a:rect l="0" t="0" r="0" b="0"/>
              <a:pathLst>
                <a:path w="2505" h="1641">
                  <a:moveTo>
                    <a:pt x="2505" y="1461"/>
                  </a:moveTo>
                  <a:lnTo>
                    <a:pt x="0" y="1641"/>
                  </a:lnTo>
                  <a:lnTo>
                    <a:pt x="1975" y="0"/>
                  </a:lnTo>
                  <a:lnTo>
                    <a:pt x="2505" y="1461"/>
                  </a:lnTo>
                </a:path>
              </a:pathLst>
            </a:custGeom>
            <a:solidFill>
              <a:srgbClr val="D74C19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" name="path"/>
            <p:cNvSpPr/>
            <p:nvPr/>
          </p:nvSpPr>
          <p:spPr>
            <a:xfrm>
              <a:off x="4445507" y="2737103"/>
              <a:ext cx="911352" cy="512064"/>
            </a:xfrm>
            <a:custGeom>
              <a:avLst/>
              <a:gdLst/>
              <a:ahLst/>
              <a:cxnLst/>
              <a:rect l="0" t="0" r="0" b="0"/>
              <a:pathLst>
                <a:path w="1435" h="806">
                  <a:moveTo>
                    <a:pt x="0" y="424"/>
                  </a:moveTo>
                  <a:lnTo>
                    <a:pt x="892" y="806"/>
                  </a:lnTo>
                  <a:lnTo>
                    <a:pt x="1435" y="0"/>
                  </a:lnTo>
                  <a:lnTo>
                    <a:pt x="0" y="424"/>
                  </a:lnTo>
                </a:path>
              </a:pathLst>
            </a:custGeom>
            <a:solidFill>
              <a:srgbClr val="D9AA33">
                <a:alpha val="100000"/>
              </a:srgbClr>
            </a:solidFill>
            <a:ln cap="flat">
              <a:miter lim="0"/>
              <a:noFill/>
              <a:prstDash val="solid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" name="textbox 4"/>
          <p:cNvSpPr/>
          <p:nvPr/>
        </p:nvSpPr>
        <p:spPr>
          <a:xfrm>
            <a:off x="1522374" y="4534446"/>
            <a:ext cx="7538719" cy="8439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60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4700" spc="100" dirty="0">
                <a:solidFill>
                  <a:srgbClr val="D74C19">
                    <a:alpha val="100000"/>
                  </a:srgbClr>
                </a:solidFill>
                <a:ln w="17434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建设工程基本法律知</a:t>
            </a:r>
            <a:r>
              <a:rPr sz="4700" spc="90" dirty="0">
                <a:solidFill>
                  <a:srgbClr val="D74C19">
                    <a:alpha val="100000"/>
                  </a:srgbClr>
                </a:solidFill>
                <a:ln w="17434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识</a:t>
            </a:r>
            <a:r>
              <a:rPr sz="4700" spc="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endParaRPr lang="SimHei" altLang="SimHei" sz="4700" dirty="0"/>
          </a:p>
        </p:txBody>
      </p:sp>
      <p:sp>
        <p:nvSpPr>
          <p:cNvPr id="5" name="path"/>
          <p:cNvSpPr/>
          <p:nvPr/>
        </p:nvSpPr>
        <p:spPr>
          <a:xfrm>
            <a:off x="8061959" y="4637532"/>
            <a:ext cx="986028" cy="647700"/>
          </a:xfrm>
          <a:custGeom>
            <a:avLst/>
            <a:gdLst/>
            <a:ahLst/>
            <a:cxnLst/>
            <a:rect l="0" t="0" r="0" b="0"/>
            <a:pathLst>
              <a:path w="1552" h="1020">
                <a:moveTo>
                  <a:pt x="1552" y="482"/>
                </a:moveTo>
                <a:lnTo>
                  <a:pt x="693" y="1020"/>
                </a:lnTo>
                <a:lnTo>
                  <a:pt x="0" y="0"/>
                </a:lnTo>
                <a:lnTo>
                  <a:pt x="1552" y="482"/>
                </a:ln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" name="path"/>
          <p:cNvSpPr/>
          <p:nvPr/>
        </p:nvSpPr>
        <p:spPr>
          <a:xfrm>
            <a:off x="193547" y="265176"/>
            <a:ext cx="1584959" cy="1260347"/>
          </a:xfrm>
          <a:custGeom>
            <a:avLst/>
            <a:gdLst/>
            <a:ahLst/>
            <a:cxnLst/>
            <a:rect l="0" t="0" r="0" b="0"/>
            <a:pathLst>
              <a:path w="2495" h="1984">
                <a:moveTo>
                  <a:pt x="842" y="0"/>
                </a:moveTo>
                <a:lnTo>
                  <a:pt x="2495" y="1984"/>
                </a:lnTo>
                <a:lnTo>
                  <a:pt x="0" y="1310"/>
                </a:lnTo>
                <a:lnTo>
                  <a:pt x="842" y="0"/>
                </a:lnTo>
              </a:path>
            </a:pathLst>
          </a:custGeom>
          <a:solidFill>
            <a:srgbClr val="B7616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" name="path"/>
          <p:cNvSpPr/>
          <p:nvPr/>
        </p:nvSpPr>
        <p:spPr>
          <a:xfrm>
            <a:off x="240791" y="5708903"/>
            <a:ext cx="1277111" cy="655320"/>
          </a:xfrm>
          <a:custGeom>
            <a:avLst/>
            <a:gdLst/>
            <a:ahLst/>
            <a:cxnLst/>
            <a:rect l="0" t="0" r="0" b="0"/>
            <a:pathLst>
              <a:path w="2011" h="1032">
                <a:moveTo>
                  <a:pt x="0" y="1032"/>
                </a:moveTo>
                <a:lnTo>
                  <a:pt x="789" y="0"/>
                </a:lnTo>
                <a:lnTo>
                  <a:pt x="2011" y="436"/>
                </a:lnTo>
                <a:lnTo>
                  <a:pt x="0" y="1032"/>
                </a:ln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path"/>
          <p:cNvSpPr/>
          <p:nvPr/>
        </p:nvSpPr>
        <p:spPr>
          <a:xfrm>
            <a:off x="7251192" y="5724144"/>
            <a:ext cx="1447800" cy="527304"/>
          </a:xfrm>
          <a:custGeom>
            <a:avLst/>
            <a:gdLst/>
            <a:ahLst/>
            <a:cxnLst/>
            <a:rect l="0" t="0" r="0" b="0"/>
            <a:pathLst>
              <a:path w="2280" h="830">
                <a:moveTo>
                  <a:pt x="2280" y="261"/>
                </a:moveTo>
                <a:lnTo>
                  <a:pt x="1060" y="830"/>
                </a:lnTo>
                <a:lnTo>
                  <a:pt x="0" y="0"/>
                </a:lnTo>
                <a:lnTo>
                  <a:pt x="2280" y="261"/>
                </a:lnTo>
              </a:path>
            </a:pathLst>
          </a:custGeom>
          <a:solidFill>
            <a:srgbClr val="B76167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path"/>
          <p:cNvSpPr/>
          <p:nvPr/>
        </p:nvSpPr>
        <p:spPr>
          <a:xfrm>
            <a:off x="1485900" y="2286000"/>
            <a:ext cx="833627" cy="839723"/>
          </a:xfrm>
          <a:custGeom>
            <a:avLst/>
            <a:gdLst/>
            <a:ahLst/>
            <a:cxnLst/>
            <a:rect l="0" t="0" r="0" b="0"/>
            <a:pathLst>
              <a:path w="1312" h="1322">
                <a:moveTo>
                  <a:pt x="172" y="0"/>
                </a:moveTo>
                <a:lnTo>
                  <a:pt x="0" y="1322"/>
                </a:lnTo>
                <a:lnTo>
                  <a:pt x="1312" y="1106"/>
                </a:lnTo>
                <a:lnTo>
                  <a:pt x="172" y="0"/>
                </a:ln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textbox 10"/>
          <p:cNvSpPr/>
          <p:nvPr/>
        </p:nvSpPr>
        <p:spPr>
          <a:xfrm>
            <a:off x="3702621" y="5504611"/>
            <a:ext cx="1837689" cy="3746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36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9000"/>
              </a:lnSpc>
              <a:tabLst/>
            </a:pPr>
            <a:r>
              <a:rPr sz="2300" spc="8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主讲人：刘</a:t>
            </a:r>
            <a:r>
              <a:rPr sz="2300" spc="6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钰</a:t>
            </a:r>
            <a:endParaRPr lang="SimHei" altLang="SimHei" sz="2300" dirty="0"/>
          </a:p>
        </p:txBody>
      </p:sp>
      <p:sp>
        <p:nvSpPr>
          <p:cNvPr id="11" name="path"/>
          <p:cNvSpPr/>
          <p:nvPr/>
        </p:nvSpPr>
        <p:spPr>
          <a:xfrm>
            <a:off x="822960" y="4002023"/>
            <a:ext cx="928116" cy="364235"/>
          </a:xfrm>
          <a:custGeom>
            <a:avLst/>
            <a:gdLst/>
            <a:ahLst/>
            <a:cxnLst/>
            <a:rect l="0" t="0" r="0" b="0"/>
            <a:pathLst>
              <a:path w="1461" h="573">
                <a:moveTo>
                  <a:pt x="0" y="573"/>
                </a:moveTo>
                <a:lnTo>
                  <a:pt x="623" y="0"/>
                </a:lnTo>
                <a:lnTo>
                  <a:pt x="1461" y="141"/>
                </a:lnTo>
                <a:lnTo>
                  <a:pt x="0" y="573"/>
                </a:lnTo>
              </a:path>
            </a:pathLst>
          </a:custGeom>
          <a:solidFill>
            <a:srgbClr val="D9AA33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ath"/>
          <p:cNvSpPr/>
          <p:nvPr/>
        </p:nvSpPr>
        <p:spPr>
          <a:xfrm>
            <a:off x="485775" y="2324100"/>
            <a:ext cx="2352675" cy="2352675"/>
          </a:xfrm>
          <a:custGeom>
            <a:avLst/>
            <a:gdLst/>
            <a:ahLst/>
            <a:cxnLst/>
            <a:rect l="0" t="0" r="0" b="0"/>
            <a:pathLst>
              <a:path w="3705" h="3705">
                <a:moveTo>
                  <a:pt x="1852" y="287"/>
                </a:moveTo>
                <a:cubicBezTo>
                  <a:pt x="2716" y="287"/>
                  <a:pt x="3417" y="988"/>
                  <a:pt x="3417" y="1852"/>
                </a:cubicBezTo>
                <a:cubicBezTo>
                  <a:pt x="3417" y="2716"/>
                  <a:pt x="2716" y="3417"/>
                  <a:pt x="1852" y="3417"/>
                </a:cubicBezTo>
                <a:cubicBezTo>
                  <a:pt x="988" y="3417"/>
                  <a:pt x="287" y="2716"/>
                  <a:pt x="287" y="1852"/>
                </a:cubicBezTo>
                <a:cubicBezTo>
                  <a:pt x="287" y="988"/>
                  <a:pt x="988" y="287"/>
                  <a:pt x="1852" y="287"/>
                </a:cubicBezTo>
                <a:moveTo>
                  <a:pt x="1852" y="161"/>
                </a:moveTo>
                <a:cubicBezTo>
                  <a:pt x="918" y="161"/>
                  <a:pt x="161" y="918"/>
                  <a:pt x="161" y="1852"/>
                </a:cubicBezTo>
                <a:cubicBezTo>
                  <a:pt x="161" y="2786"/>
                  <a:pt x="918" y="3543"/>
                  <a:pt x="1852" y="3543"/>
                </a:cubicBezTo>
                <a:cubicBezTo>
                  <a:pt x="2786" y="3543"/>
                  <a:pt x="3543" y="2786"/>
                  <a:pt x="3543" y="1852"/>
                </a:cubicBezTo>
                <a:cubicBezTo>
                  <a:pt x="3543" y="918"/>
                  <a:pt x="2786" y="161"/>
                  <a:pt x="1852" y="161"/>
                </a:cubicBezTo>
                <a:moveTo>
                  <a:pt x="1852" y="0"/>
                </a:moveTo>
                <a:cubicBezTo>
                  <a:pt x="2875" y="0"/>
                  <a:pt x="3705" y="829"/>
                  <a:pt x="3705" y="1852"/>
                </a:cubicBezTo>
                <a:cubicBezTo>
                  <a:pt x="3705" y="2875"/>
                  <a:pt x="2875" y="3705"/>
                  <a:pt x="1852" y="3705"/>
                </a:cubicBezTo>
                <a:cubicBezTo>
                  <a:pt x="829" y="3705"/>
                  <a:pt x="0" y="2875"/>
                  <a:pt x="0" y="1852"/>
                </a:cubicBezTo>
                <a:cubicBezTo>
                  <a:pt x="0" y="829"/>
                  <a:pt x="829" y="0"/>
                  <a:pt x="1852" y="0"/>
                </a:cubicBez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" name="textbox 74"/>
          <p:cNvSpPr/>
          <p:nvPr/>
        </p:nvSpPr>
        <p:spPr>
          <a:xfrm>
            <a:off x="3565118" y="2742070"/>
            <a:ext cx="4474845" cy="6686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3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4400" spc="-3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</a:t>
            </a:r>
            <a:r>
              <a:rPr sz="4400" spc="-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律</a:t>
            </a:r>
            <a:r>
              <a:rPr sz="4400" spc="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体系</a:t>
            </a:r>
            <a:endParaRPr lang="SimHei" altLang="SimHei" sz="4400" dirty="0"/>
          </a:p>
        </p:txBody>
      </p:sp>
      <p:sp>
        <p:nvSpPr>
          <p:cNvPr id="75" name="rect"/>
          <p:cNvSpPr/>
          <p:nvPr/>
        </p:nvSpPr>
        <p:spPr>
          <a:xfrm>
            <a:off x="1136650" y="3714750"/>
            <a:ext cx="277812" cy="279653"/>
          </a:xfrm>
          <a:prstGeom prst="rect">
            <a:avLst/>
          </a:prstGeom>
          <a:solidFill>
            <a:srgbClr val="FAD9CC">
              <a:alpha val="97647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6" name="textbox 76"/>
          <p:cNvSpPr/>
          <p:nvPr/>
        </p:nvSpPr>
        <p:spPr>
          <a:xfrm>
            <a:off x="744537" y="3084195"/>
            <a:ext cx="1835785" cy="908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10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>
                <a:tab pos="855980" algn="l"/>
                <a:tab pos="1822450" algn="l"/>
              </a:tabLst>
            </a:pPr>
            <a:r>
              <a:rPr sz="3900" spc="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r>
              <a:rPr sz="3900" spc="-16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3900" spc="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endParaRPr lang="Arial" altLang="Arial" sz="39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8356"/>
              </a:lnSpc>
              <a:tabLst/>
            </a:pPr>
            <a:endParaRPr lang="Arial" altLang="Arial" sz="100" dirty="0"/>
          </a:p>
          <a:p>
            <a:pPr marL="445790" algn="l" rtl="0" eaLnBrk="0">
              <a:lnSpc>
                <a:spcPct val="95000"/>
              </a:lnSpc>
              <a:tabLst/>
            </a:pPr>
            <a:r>
              <a:rPr sz="1300" i="1" spc="36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第</a:t>
            </a:r>
            <a:endParaRPr lang="SimHei" altLang="SimHei" sz="1300" dirty="0"/>
          </a:p>
        </p:txBody>
      </p:sp>
      <p:sp>
        <p:nvSpPr>
          <p:cNvPr id="77" name="rect"/>
          <p:cNvSpPr/>
          <p:nvPr/>
        </p:nvSpPr>
        <p:spPr>
          <a:xfrm>
            <a:off x="1900237" y="3714750"/>
            <a:ext cx="279400" cy="279653"/>
          </a:xfrm>
          <a:prstGeom prst="rect">
            <a:avLst/>
          </a:prstGeom>
          <a:solidFill>
            <a:srgbClr val="FAD9CC">
              <a:alpha val="93725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8" name="rect"/>
          <p:cNvSpPr/>
          <p:nvPr/>
        </p:nvSpPr>
        <p:spPr>
          <a:xfrm>
            <a:off x="1519237" y="3714750"/>
            <a:ext cx="277812" cy="279653"/>
          </a:xfrm>
          <a:prstGeom prst="rect">
            <a:avLst/>
          </a:prstGeom>
          <a:solidFill>
            <a:srgbClr val="FAD9CC">
              <a:alpha val="94117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9" name="textbox 79"/>
          <p:cNvSpPr/>
          <p:nvPr/>
        </p:nvSpPr>
        <p:spPr>
          <a:xfrm>
            <a:off x="1942584" y="3777614"/>
            <a:ext cx="236220" cy="2146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53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1300" i="1" spc="35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章</a:t>
            </a:r>
            <a:endParaRPr lang="SimHei" altLang="SimHei" sz="1300" dirty="0"/>
          </a:p>
        </p:txBody>
      </p:sp>
      <p:sp>
        <p:nvSpPr>
          <p:cNvPr id="80" name="textbox 80"/>
          <p:cNvSpPr/>
          <p:nvPr/>
        </p:nvSpPr>
        <p:spPr>
          <a:xfrm>
            <a:off x="1571056" y="3848422"/>
            <a:ext cx="203834" cy="1314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834"/>
              </a:lnSpc>
              <a:tabLst/>
            </a:pPr>
            <a:r>
              <a:rPr sz="500" i="1" spc="90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一</a:t>
            </a:r>
            <a:endParaRPr lang="SimHei" altLang="SimHei" sz="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65175" y="1886711"/>
            <a:ext cx="7817992" cy="3634613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865487" y="2034147"/>
            <a:ext cx="7673975" cy="16084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7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200" spc="30" dirty="0">
                <a:solidFill>
                  <a:srgbClr val="FF33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200" spc="30" dirty="0">
                <a:solidFill>
                  <a:srgbClr val="FF3300">
                    <a:alpha val="100000"/>
                  </a:srgbClr>
                </a:solidFill>
                <a:ln w="11641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概</a:t>
            </a:r>
            <a:r>
              <a:rPr sz="3200" spc="20" dirty="0">
                <a:solidFill>
                  <a:srgbClr val="FF3300">
                    <a:alpha val="100000"/>
                  </a:srgbClr>
                </a:solidFill>
                <a:ln w="11641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念</a:t>
            </a:r>
            <a:endParaRPr lang="SimHei" altLang="SimHei" sz="3200" dirty="0"/>
          </a:p>
          <a:p>
            <a:pPr marL="469900" algn="l" rtl="0" eaLnBrk="0">
              <a:lnSpc>
                <a:spcPct val="82000"/>
              </a:lnSpc>
              <a:spcBef>
                <a:spcPts val="940"/>
              </a:spcBef>
              <a:tabLst/>
            </a:pPr>
            <a:r>
              <a:rPr sz="320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200" spc="-1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  <a:cs typeface="Arial"/>
              </a:rPr>
              <a:t> </a:t>
            </a:r>
            <a:r>
              <a:rPr sz="3300" i="1" spc="-10" dirty="0">
                <a:solidFill>
                  <a:srgbClr val="000000">
                    <a:alpha val="100000"/>
                  </a:srgbClr>
                </a:solidFill>
                <a:ln w="11641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指按照一定的原则和</a:t>
            </a:r>
            <a:r>
              <a:rPr sz="3300" i="1" spc="0" dirty="0">
                <a:solidFill>
                  <a:srgbClr val="000000">
                    <a:alpha val="100000"/>
                  </a:srgbClr>
                </a:solidFill>
                <a:ln w="11641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标准划分的同类</a:t>
            </a:r>
            <a:endParaRPr lang="SimHei" altLang="SimHei" sz="3300" dirty="0"/>
          </a:p>
          <a:p>
            <a:pPr algn="r" rtl="0" eaLnBrk="0">
              <a:lnSpc>
                <a:spcPts val="4605"/>
              </a:lnSpc>
              <a:tabLst/>
            </a:pPr>
            <a:r>
              <a:rPr sz="3300" i="1" spc="-190" dirty="0">
                <a:solidFill>
                  <a:srgbClr val="000000">
                    <a:alpha val="100000"/>
                  </a:srgbClr>
                </a:solidFill>
                <a:ln w="11641" cap="flat" cmpd="sng">
                  <a:solidFill>
                    <a:srgbClr a:val="0000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法律部门组成的法律规范的框架体系。</a:t>
            </a:r>
            <a:endParaRPr lang="SimHei" altLang="SimHei" sz="3300" dirty="0"/>
          </a:p>
        </p:txBody>
      </p:sp>
      <p:pic>
        <p:nvPicPr>
          <p:cNvPr id="83" name="picture 8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84" name="textbox 84"/>
          <p:cNvSpPr/>
          <p:nvPr/>
        </p:nvSpPr>
        <p:spPr>
          <a:xfrm>
            <a:off x="1828533" y="610565"/>
            <a:ext cx="3665220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8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建设工程法律体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</p:txBody>
      </p:sp>
      <p:sp>
        <p:nvSpPr>
          <p:cNvPr id="85" name="textbox 85"/>
          <p:cNvSpPr/>
          <p:nvPr/>
        </p:nvSpPr>
        <p:spPr>
          <a:xfrm>
            <a:off x="8222469" y="6506292"/>
            <a:ext cx="213995" cy="219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72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1500" spc="-70" dirty="0">
                <a:solidFill>
                  <a:srgbClr val="969696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1500" spc="-60" dirty="0">
                <a:solidFill>
                  <a:srgbClr val="969696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endParaRPr lang="Arial" altLang="Arial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86"/>
          <p:cNvSpPr/>
          <p:nvPr/>
        </p:nvSpPr>
        <p:spPr>
          <a:xfrm>
            <a:off x="1780476" y="4615573"/>
            <a:ext cx="1919604" cy="327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2374"/>
              </a:lnSpc>
              <a:tabLst/>
            </a:pPr>
            <a:r>
              <a:rPr sz="1700" b="1" spc="80" dirty="0">
                <a:solidFill>
                  <a:srgbClr val="00B050">
                    <a:alpha val="100000"/>
                  </a:srgbClr>
                </a:solidFill>
                <a:latin typeface="Calibri"/>
                <a:ea typeface="Calibri"/>
                <a:cs typeface="Calibri"/>
              </a:rPr>
              <a:t>*</a:t>
            </a:r>
            <a:r>
              <a:rPr sz="1700" spc="80" dirty="0">
                <a:solidFill>
                  <a:srgbClr val="00B050">
                    <a:alpha val="100000"/>
                  </a:srgbClr>
                </a:solidFill>
                <a:ln w="3175" cap="flat" cmpd="sng">
                  <a:solidFill>
                    <a:srgbClr a:val="00B050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国际条约</a:t>
            </a:r>
            <a:r>
              <a:rPr sz="1700" spc="8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700" spc="80" dirty="0">
                <a:solidFill>
                  <a:srgbClr val="00B050">
                    <a:alpha val="100000"/>
                  </a:srgbClr>
                </a:solidFill>
                <a:ln w="3175" cap="flat" cmpd="sng">
                  <a:solidFill>
                    <a:srgbClr a:val="00B050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(惯例</a:t>
            </a:r>
            <a:r>
              <a:rPr sz="1700" spc="40" dirty="0">
                <a:solidFill>
                  <a:srgbClr val="00B050">
                    <a:alpha val="100000"/>
                  </a:srgbClr>
                </a:solidFill>
                <a:ln w="3175" cap="flat" cmpd="sng">
                  <a:solidFill>
                    <a:srgbClr a:val="00B050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)</a:t>
            </a:r>
            <a:endParaRPr lang="Microsoft YaHei" altLang="Microsoft YaHei" sz="1700" dirty="0"/>
          </a:p>
        </p:txBody>
      </p:sp>
      <p:pic>
        <p:nvPicPr>
          <p:cNvPr id="87" name="picture 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6531" y="1892807"/>
            <a:ext cx="8313419" cy="3378708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492182" y="593102"/>
            <a:ext cx="4191000" cy="9563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84"/>
              </a:lnSpc>
              <a:tabLst/>
            </a:pPr>
            <a:endParaRPr lang="Arial" altLang="Arial" sz="100" dirty="0"/>
          </a:p>
          <a:p>
            <a:pPr marL="63176" algn="l" rtl="0" eaLnBrk="0">
              <a:lnSpc>
                <a:spcPct val="98000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建设工程法律体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  <a:p>
            <a:pPr algn="l" rtl="0" eaLnBrk="0">
              <a:lnSpc>
                <a:spcPct val="107000"/>
              </a:lnSpc>
              <a:tabLst/>
            </a:pPr>
            <a:endParaRPr lang="Arial" altLang="Arial" sz="700" dirty="0"/>
          </a:p>
          <a:p>
            <a:pPr marL="12700" algn="l" rtl="0" eaLnBrk="0">
              <a:lnSpc>
                <a:spcPct val="96000"/>
              </a:lnSpc>
              <a:spcBef>
                <a:spcPts val="2"/>
              </a:spcBef>
              <a:tabLst/>
            </a:pPr>
            <a:r>
              <a:rPr sz="2000" spc="-10" dirty="0">
                <a:solidFill>
                  <a:srgbClr val="FFFFFF">
                    <a:alpha val="100000"/>
                  </a:srgbClr>
                </a:solidFill>
                <a:ln w="7282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1</a:t>
            </a:r>
            <a:r>
              <a:rPr sz="2000" spc="0" dirty="0">
                <a:solidFill>
                  <a:srgbClr val="FFFFFF">
                    <a:alpha val="100000"/>
                  </a:srgbClr>
                </a:solidFill>
                <a:ln w="7282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.2.1法律体系</a:t>
            </a:r>
            <a:r>
              <a:rPr sz="2000" spc="0" dirty="0">
                <a:solidFill>
                  <a:srgbClr val="FFFFFF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000" spc="0" dirty="0">
                <a:solidFill>
                  <a:srgbClr val="FFFFFF">
                    <a:alpha val="100000"/>
                  </a:srgbClr>
                </a:solidFill>
                <a:ln w="7282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(渊源：层级与效力)</a:t>
            </a:r>
            <a:endParaRPr lang="SimHei" altLang="SimHei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box 89"/>
          <p:cNvSpPr/>
          <p:nvPr/>
        </p:nvSpPr>
        <p:spPr>
          <a:xfrm>
            <a:off x="542658" y="593102"/>
            <a:ext cx="7997190" cy="50565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8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建设工程法律体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  <a:p>
            <a:pPr marL="93986" algn="l" rtl="0" eaLnBrk="0">
              <a:lnSpc>
                <a:spcPts val="2561"/>
              </a:lnSpc>
              <a:spcBef>
                <a:spcPts val="470"/>
              </a:spcBef>
              <a:tabLst/>
            </a:pPr>
            <a:r>
              <a:rPr sz="2000" spc="-10" dirty="0">
                <a:solidFill>
                  <a:srgbClr val="FFFFFF">
                    <a:alpha val="100000"/>
                  </a:srgbClr>
                </a:solidFill>
                <a:ln w="7282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1.2.2法的效</a:t>
            </a:r>
            <a:r>
              <a:rPr sz="2000" spc="0" dirty="0">
                <a:solidFill>
                  <a:srgbClr val="FFFFFF">
                    <a:alpha val="100000"/>
                  </a:srgbClr>
                </a:solidFill>
                <a:ln w="7282" cap="flat" cmpd="sng">
                  <a:solidFill>
                    <a:srgbClr a:val="FFFFFF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力层级</a:t>
            </a:r>
            <a:endParaRPr lang="SimHei" altLang="SimHei" sz="2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1000" dirty="0"/>
          </a:p>
          <a:p>
            <a:pPr marL="368706" indent="-272033" algn="l" rtl="0" eaLnBrk="0">
              <a:lnSpc>
                <a:spcPct val="138000"/>
              </a:lnSpc>
              <a:spcBef>
                <a:spcPts val="699"/>
              </a:spcBef>
              <a:tabLst/>
            </a:pP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Ø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n w="8717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纵向效力层级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：</a:t>
            </a:r>
            <a:r>
              <a:rPr sz="2300" spc="11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宪法具有最高的法律效力，之后依次是</a:t>
            </a:r>
            <a:r>
              <a:rPr sz="2300" spc="3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法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11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律、行政法规、部颁规章和地方性法规、地方政府规</a:t>
            </a:r>
            <a:r>
              <a:rPr sz="2300" spc="3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章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、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8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行政规范性文件</a:t>
            </a:r>
            <a:r>
              <a:rPr sz="2300" spc="4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。</a:t>
            </a:r>
            <a:endParaRPr lang="SimHei" altLang="SimHei" sz="2300" dirty="0"/>
          </a:p>
          <a:p>
            <a:pPr marL="367487" indent="-270814" algn="l" rtl="0" eaLnBrk="0">
              <a:lnSpc>
                <a:spcPct val="128000"/>
              </a:lnSpc>
              <a:spcBef>
                <a:spcPts val="1566"/>
              </a:spcBef>
              <a:tabLst/>
            </a:pP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Ø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n w="8717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横向效力层级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：同一机关制定的法律法规，特别规定与</a:t>
            </a:r>
            <a:r>
              <a:rPr sz="2300" spc="3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</a:t>
            </a:r>
            <a:r>
              <a:rPr sz="2300" spc="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4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般规定不一致的，</a:t>
            </a:r>
            <a:r>
              <a:rPr sz="2300" spc="4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适用特别规定。</a:t>
            </a:r>
            <a:r>
              <a:rPr sz="2300" spc="4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 </a:t>
            </a:r>
            <a:r>
              <a:rPr sz="2300" spc="4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(特别优于一般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)</a:t>
            </a:r>
            <a:endParaRPr lang="SimHei" altLang="SimHei" sz="23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300" dirty="0"/>
          </a:p>
          <a:p>
            <a:pPr algn="l" rtl="0" eaLnBrk="0">
              <a:lnSpc>
                <a:spcPct val="12683"/>
              </a:lnSpc>
              <a:tabLst/>
            </a:pPr>
            <a:endParaRPr lang="Arial" altLang="Arial" sz="100" dirty="0"/>
          </a:p>
          <a:p>
            <a:pPr marL="369925" indent="-273253" algn="l" rtl="0" eaLnBrk="0">
              <a:lnSpc>
                <a:spcPct val="128000"/>
              </a:lnSpc>
              <a:tabLst/>
            </a:pP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Ø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n w="8717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时间效力层级</a:t>
            </a:r>
            <a:r>
              <a:rPr sz="2300" spc="110" dirty="0">
                <a:solidFill>
                  <a:srgbClr val="4B4B4B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：同一机关制定的法律新旧不一致的，</a:t>
            </a:r>
            <a:r>
              <a:rPr sz="2300" spc="11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适</a:t>
            </a:r>
            <a:r>
              <a:rPr sz="2300" spc="3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用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-1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于新规定。</a:t>
            </a:r>
            <a:r>
              <a:rPr sz="2300" spc="-1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 </a:t>
            </a:r>
            <a:r>
              <a:rPr sz="2300" spc="0" dirty="0">
                <a:solidFill>
                  <a:srgbClr val="C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(新法优于旧法)</a:t>
            </a:r>
            <a:endParaRPr lang="SimHei" altLang="SimHei" sz="23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91" name="textbox 91"/>
          <p:cNvSpPr/>
          <p:nvPr/>
        </p:nvSpPr>
        <p:spPr>
          <a:xfrm>
            <a:off x="133968" y="610565"/>
            <a:ext cx="8885555" cy="27266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84"/>
              </a:lnSpc>
              <a:tabLst/>
            </a:pPr>
            <a:endParaRPr lang="Arial" altLang="Arial" sz="100" dirty="0"/>
          </a:p>
          <a:p>
            <a:pPr marL="1710922" algn="l" rtl="0" eaLnBrk="0">
              <a:lnSpc>
                <a:spcPct val="98000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法的纵向冲</a:t>
            </a:r>
            <a:r>
              <a:rPr sz="3500" spc="3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突</a:t>
            </a:r>
            <a:endParaRPr lang="SimHei" altLang="SimHei" sz="35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ts val="4137"/>
              </a:lnSpc>
              <a:spcBef>
                <a:spcPts val="970"/>
              </a:spcBef>
              <a:tabLst/>
            </a:pPr>
            <a:r>
              <a:rPr sz="3200" spc="-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法的纵向效力</a:t>
            </a:r>
            <a:r>
              <a:rPr sz="3200" spc="-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spc="-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(宪法至上，</a:t>
            </a:r>
            <a:r>
              <a:rPr sz="3200" spc="-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3200" spc="-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上位法优于下位法)</a:t>
            </a:r>
            <a:r>
              <a:rPr sz="32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</a:t>
            </a:r>
            <a:endParaRPr lang="Microsoft YaHei" altLang="Microsoft YaHei" sz="32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800" dirty="0"/>
          </a:p>
          <a:p>
            <a:pPr marL="530762" algn="l" rtl="0" eaLnBrk="0">
              <a:lnSpc>
                <a:spcPct val="91000"/>
              </a:lnSpc>
              <a:tabLst/>
            </a:pPr>
            <a:r>
              <a:rPr sz="32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宪法</a:t>
            </a:r>
            <a:r>
              <a:rPr sz="32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32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法律</a:t>
            </a:r>
            <a:r>
              <a:rPr sz="32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32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行政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规</a:t>
            </a:r>
            <a:endParaRPr lang="Microsoft YaHei" altLang="Microsoft YaHei" sz="3200" dirty="0"/>
          </a:p>
        </p:txBody>
      </p:sp>
      <p:sp>
        <p:nvSpPr>
          <p:cNvPr id="92" name="textbox 92"/>
          <p:cNvSpPr/>
          <p:nvPr/>
        </p:nvSpPr>
        <p:spPr>
          <a:xfrm>
            <a:off x="1816091" y="4011715"/>
            <a:ext cx="5020309" cy="471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809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32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地方性法规</a:t>
            </a:r>
            <a:r>
              <a:rPr sz="32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32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地方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政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府规章</a:t>
            </a:r>
            <a:endParaRPr lang="Microsoft YaHei" altLang="Microsoft YaHei" sz="3200" dirty="0"/>
          </a:p>
        </p:txBody>
      </p:sp>
      <p:pic>
        <p:nvPicPr>
          <p:cNvPr id="93" name="picture 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7499" y="4216400"/>
            <a:ext cx="568401" cy="1665287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1870595" y="5580165"/>
            <a:ext cx="1644014" cy="471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81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32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部门规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章</a:t>
            </a:r>
            <a:endParaRPr lang="Microsoft YaHei" altLang="Microsoft YaHei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03922" y="1615160"/>
            <a:ext cx="1582318" cy="456091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 rot="21600000">
            <a:off x="1731264" y="5230367"/>
            <a:ext cx="5182298" cy="509015"/>
            <a:chOff x="0" y="0"/>
            <a:chExt cx="5182298" cy="509015"/>
          </a:xfrm>
        </p:grpSpPr>
        <p:pic>
          <p:nvPicPr>
            <p:cNvPr id="96" name="picture 9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0" y="0"/>
              <a:ext cx="5182298" cy="509015"/>
            </a:xfrm>
            <a:prstGeom prst="rect">
              <a:avLst/>
            </a:prstGeom>
          </p:spPr>
        </p:pic>
        <p:sp>
          <p:nvSpPr>
            <p:cNvPr id="97" name="textbox 97"/>
            <p:cNvSpPr/>
            <p:nvPr/>
          </p:nvSpPr>
          <p:spPr>
            <a:xfrm>
              <a:off x="-12700" y="-12700"/>
              <a:ext cx="5208270" cy="58420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24000"/>
                </a:lnSpc>
                <a:tabLst/>
              </a:pPr>
              <a:endParaRPr lang="Arial" altLang="Arial" sz="300" dirty="0"/>
            </a:p>
            <a:p>
              <a:pPr marL="343865" algn="l" rtl="0" eaLnBrk="0">
                <a:lnSpc>
                  <a:spcPct val="93000"/>
                </a:lnSpc>
                <a:spcBef>
                  <a:spcPts val="2"/>
                </a:spcBef>
                <a:tabLst>
                  <a:tab pos="1028064" algn="l"/>
                </a:tabLst>
              </a:pPr>
              <a:r>
                <a:rPr sz="2900" spc="0" dirty="0">
                  <a:solidFill>
                    <a:srgbClr val="262626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	</a:t>
              </a:r>
              <a:r>
                <a:rPr sz="2900" i="1" spc="140" dirty="0">
                  <a:solidFill>
                    <a:srgbClr val="262626">
                      <a:alpha val="100000"/>
                    </a:srgbClr>
                  </a:solidFill>
                  <a:ln w="10151" cap="flat" cmpd="sng">
                    <a:solidFill>
                      <a:srgbClr a:val="262626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特殊情</a:t>
              </a:r>
              <a:r>
                <a:rPr sz="2900" i="1" spc="110" dirty="0">
                  <a:solidFill>
                    <a:srgbClr val="262626">
                      <a:alpha val="100000"/>
                    </a:srgbClr>
                  </a:solidFill>
                  <a:ln w="10151" cap="flat" cmpd="sng">
                    <a:solidFill>
                      <a:srgbClr a:val="262626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况</a:t>
              </a:r>
              <a:endParaRPr lang="SimHei" altLang="SimHei" sz="2900" dirty="0"/>
            </a:p>
          </p:txBody>
        </p:sp>
        <p:pic>
          <p:nvPicPr>
            <p:cNvPr id="98" name="picture 9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80772" y="73215"/>
              <a:ext cx="250393" cy="243509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 rot="21600000">
            <a:off x="2106167" y="4438650"/>
            <a:ext cx="5182044" cy="508253"/>
            <a:chOff x="0" y="0"/>
            <a:chExt cx="5182044" cy="508253"/>
          </a:xfrm>
        </p:grpSpPr>
        <p:pic>
          <p:nvPicPr>
            <p:cNvPr id="99" name="picture 9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5182044" cy="508253"/>
            </a:xfrm>
            <a:prstGeom prst="rect">
              <a:avLst/>
            </a:prstGeom>
          </p:spPr>
        </p:pic>
        <p:sp>
          <p:nvSpPr>
            <p:cNvPr id="100" name="textbox 100"/>
            <p:cNvSpPr/>
            <p:nvPr/>
          </p:nvSpPr>
          <p:spPr>
            <a:xfrm>
              <a:off x="-12700" y="-12700"/>
              <a:ext cx="5207634" cy="58229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2000"/>
                </a:lnSpc>
                <a:tabLst/>
              </a:pPr>
              <a:endParaRPr lang="Arial" altLang="Arial" sz="700" dirty="0"/>
            </a:p>
            <a:p>
              <a:pPr marL="343611" algn="l" rtl="0" eaLnBrk="0">
                <a:lnSpc>
                  <a:spcPct val="92000"/>
                </a:lnSpc>
                <a:spcBef>
                  <a:spcPts val="3"/>
                </a:spcBef>
                <a:tabLst>
                  <a:tab pos="921385" algn="l"/>
                </a:tabLst>
              </a:pPr>
              <a:r>
                <a:rPr sz="2900" spc="0" dirty="0">
                  <a:solidFill>
                    <a:srgbClr val="252525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	</a:t>
              </a:r>
              <a:r>
                <a:rPr sz="2900" i="1" spc="7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新法优于旧</a:t>
              </a:r>
              <a:r>
                <a:rPr sz="2900" i="1" spc="1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法</a:t>
              </a:r>
              <a:endParaRPr lang="SimHei" altLang="SimHei" sz="2900" dirty="0"/>
            </a:p>
          </p:txBody>
        </p:sp>
        <p:pic>
          <p:nvPicPr>
            <p:cNvPr id="101" name="picture 10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80772" y="72770"/>
              <a:ext cx="250139" cy="243509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 rot="21600000">
            <a:off x="2106167" y="2709671"/>
            <a:ext cx="5182044" cy="508190"/>
            <a:chOff x="0" y="0"/>
            <a:chExt cx="5182044" cy="508190"/>
          </a:xfrm>
        </p:grpSpPr>
        <p:pic>
          <p:nvPicPr>
            <p:cNvPr id="102" name="picture 102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600000">
              <a:off x="0" y="0"/>
              <a:ext cx="5182044" cy="508190"/>
            </a:xfrm>
            <a:prstGeom prst="rect">
              <a:avLst/>
            </a:prstGeom>
          </p:spPr>
        </p:pic>
        <p:sp>
          <p:nvSpPr>
            <p:cNvPr id="103" name="textbox 103"/>
            <p:cNvSpPr/>
            <p:nvPr/>
          </p:nvSpPr>
          <p:spPr>
            <a:xfrm>
              <a:off x="-12700" y="-12700"/>
              <a:ext cx="5207634" cy="58483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7000"/>
                </a:lnSpc>
                <a:tabLst/>
              </a:pPr>
              <a:endParaRPr lang="Arial" altLang="Arial" sz="500" dirty="0"/>
            </a:p>
            <a:p>
              <a:pPr marL="343611" algn="l" rtl="0" eaLnBrk="0">
                <a:lnSpc>
                  <a:spcPct val="93000"/>
                </a:lnSpc>
                <a:spcBef>
                  <a:spcPts val="6"/>
                </a:spcBef>
                <a:tabLst>
                  <a:tab pos="879475" algn="l"/>
                </a:tabLst>
              </a:pPr>
              <a:r>
                <a:rPr sz="2900" spc="0" dirty="0">
                  <a:solidFill>
                    <a:srgbClr val="252525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	</a:t>
              </a:r>
              <a:r>
                <a:rPr sz="2900" i="1" spc="2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上位法优于下位</a:t>
              </a:r>
              <a:r>
                <a:rPr sz="2900" i="1" spc="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法</a:t>
              </a:r>
              <a:endParaRPr lang="SimHei" altLang="SimHei" sz="2900" dirty="0"/>
            </a:p>
          </p:txBody>
        </p:sp>
        <p:pic>
          <p:nvPicPr>
            <p:cNvPr id="104" name="picture 10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600000">
              <a:off x="80772" y="72961"/>
              <a:ext cx="250139" cy="243509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 rot="21600000">
            <a:off x="1691639" y="1931987"/>
            <a:ext cx="5182234" cy="508000"/>
            <a:chOff x="0" y="0"/>
            <a:chExt cx="5182234" cy="508000"/>
          </a:xfrm>
        </p:grpSpPr>
        <p:pic>
          <p:nvPicPr>
            <p:cNvPr id="105" name="picture 10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 rot="21600000">
              <a:off x="0" y="0"/>
              <a:ext cx="5182234" cy="508000"/>
            </a:xfrm>
            <a:prstGeom prst="rect">
              <a:avLst/>
            </a:prstGeom>
          </p:spPr>
        </p:pic>
        <p:sp>
          <p:nvSpPr>
            <p:cNvPr id="106" name="textbox 106"/>
            <p:cNvSpPr/>
            <p:nvPr/>
          </p:nvSpPr>
          <p:spPr>
            <a:xfrm>
              <a:off x="-12700" y="-12700"/>
              <a:ext cx="5207634" cy="58610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2000"/>
                </a:lnSpc>
                <a:tabLst/>
              </a:pPr>
              <a:endParaRPr lang="Arial" altLang="Arial" sz="300" dirty="0"/>
            </a:p>
            <a:p>
              <a:pPr marL="343535" algn="l" rtl="0" eaLnBrk="0">
                <a:lnSpc>
                  <a:spcPct val="93000"/>
                </a:lnSpc>
                <a:tabLst>
                  <a:tab pos="1081405" algn="l"/>
                </a:tabLst>
              </a:pPr>
              <a:r>
                <a:rPr sz="2900" spc="0" dirty="0">
                  <a:solidFill>
                    <a:srgbClr val="252525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	</a:t>
              </a:r>
              <a:r>
                <a:rPr sz="2900" i="1" spc="11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宪法至</a:t>
              </a:r>
              <a:r>
                <a:rPr sz="2900" i="1" spc="9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上</a:t>
              </a:r>
              <a:endParaRPr lang="SimHei" altLang="SimHei" sz="2900" dirty="0"/>
            </a:p>
          </p:txBody>
        </p:sp>
        <p:pic>
          <p:nvPicPr>
            <p:cNvPr id="107" name="picture 10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600000">
              <a:off x="80759" y="73025"/>
              <a:ext cx="250075" cy="242887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 rot="21600000">
            <a:off x="2250947" y="3573462"/>
            <a:ext cx="5181727" cy="508000"/>
            <a:chOff x="0" y="0"/>
            <a:chExt cx="5181727" cy="508000"/>
          </a:xfrm>
        </p:grpSpPr>
        <p:pic>
          <p:nvPicPr>
            <p:cNvPr id="108" name="picture 10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21600000">
              <a:off x="0" y="0"/>
              <a:ext cx="5181727" cy="508000"/>
            </a:xfrm>
            <a:prstGeom prst="rect">
              <a:avLst/>
            </a:prstGeom>
          </p:spPr>
        </p:pic>
        <p:sp>
          <p:nvSpPr>
            <p:cNvPr id="109" name="textbox 109"/>
            <p:cNvSpPr/>
            <p:nvPr/>
          </p:nvSpPr>
          <p:spPr>
            <a:xfrm>
              <a:off x="-12700" y="-12700"/>
              <a:ext cx="5207634" cy="58165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6000"/>
                </a:lnSpc>
                <a:tabLst/>
              </a:pPr>
              <a:endParaRPr lang="Arial" altLang="Arial" sz="700" dirty="0"/>
            </a:p>
            <a:p>
              <a:pPr marL="343293" algn="l" rtl="0" eaLnBrk="0">
                <a:lnSpc>
                  <a:spcPct val="92000"/>
                </a:lnSpc>
                <a:spcBef>
                  <a:spcPts val="3"/>
                </a:spcBef>
                <a:tabLst>
                  <a:tab pos="922655" algn="l"/>
                </a:tabLst>
              </a:pPr>
              <a:r>
                <a:rPr sz="2900" spc="0" dirty="0">
                  <a:solidFill>
                    <a:srgbClr val="252525">
                      <a:alpha val="100000"/>
                    </a:srgbClr>
                  </a:solidFill>
                  <a:latin typeface="SimHei"/>
                  <a:ea typeface="SimHei"/>
                  <a:cs typeface="SimHei"/>
                </a:rPr>
                <a:t>	</a:t>
              </a:r>
              <a:r>
                <a:rPr sz="2900" i="1" spc="3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特别法优于一</a:t>
              </a:r>
              <a:r>
                <a:rPr sz="2900" i="1" spc="1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般</a:t>
              </a:r>
              <a:r>
                <a:rPr sz="2900" i="1" spc="0" dirty="0">
                  <a:solidFill>
                    <a:srgbClr val="252525">
                      <a:alpha val="100000"/>
                    </a:srgbClr>
                  </a:solidFill>
                  <a:ln w="10151" cap="flat" cmpd="sng">
                    <a:solidFill>
                      <a:srgbClr a:val="252525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法</a:t>
              </a:r>
              <a:endParaRPr lang="SimHei" altLang="SimHei" sz="2900" dirty="0"/>
            </a:p>
          </p:txBody>
        </p:sp>
        <p:pic>
          <p:nvPicPr>
            <p:cNvPr id="110" name="picture 11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21600000">
              <a:off x="79248" y="72771"/>
              <a:ext cx="251345" cy="243509"/>
            </a:xfrm>
            <a:prstGeom prst="rect">
              <a:avLst/>
            </a:prstGeom>
          </p:spPr>
        </p:pic>
      </p:grpSp>
      <p:grpSp>
        <p:nvGrpSpPr>
          <p:cNvPr id="14" name="group 14"/>
          <p:cNvGrpSpPr/>
          <p:nvPr/>
        </p:nvGrpSpPr>
        <p:grpSpPr>
          <a:xfrm rot="21600000">
            <a:off x="0" y="995362"/>
            <a:ext cx="4514850" cy="576262"/>
            <a:chOff x="0" y="0"/>
            <a:chExt cx="4514850" cy="576262"/>
          </a:xfrm>
        </p:grpSpPr>
        <p:pic>
          <p:nvPicPr>
            <p:cNvPr id="111" name="picture 11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600000">
              <a:off x="0" y="0"/>
              <a:ext cx="4514850" cy="576262"/>
            </a:xfrm>
            <a:prstGeom prst="rect">
              <a:avLst/>
            </a:prstGeom>
          </p:spPr>
        </p:pic>
        <p:sp>
          <p:nvSpPr>
            <p:cNvPr id="112" name="textbox 112"/>
            <p:cNvSpPr/>
            <p:nvPr/>
          </p:nvSpPr>
          <p:spPr>
            <a:xfrm>
              <a:off x="-12700" y="-12700"/>
              <a:ext cx="4540250" cy="643255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4000"/>
                </a:lnSpc>
                <a:tabLst/>
              </a:pPr>
              <a:endParaRPr lang="Arial" altLang="Arial" sz="900" dirty="0"/>
            </a:p>
            <a:p>
              <a:pPr marL="191350" algn="l" rtl="0" eaLnBrk="0">
                <a:lnSpc>
                  <a:spcPct val="92000"/>
                </a:lnSpc>
                <a:spcBef>
                  <a:spcPts val="2"/>
                </a:spcBef>
                <a:tabLst/>
              </a:pPr>
              <a:r>
                <a:rPr sz="2300" b="1" i="1" spc="-1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1.1.2</a:t>
              </a:r>
              <a:r>
                <a:rPr sz="2300" spc="-1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 </a:t>
              </a:r>
              <a:r>
                <a:rPr sz="2300" spc="0" dirty="0">
                  <a:solidFill>
                    <a:srgbClr val="0000FF">
                      <a:alpha val="100000"/>
                    </a:srgbClr>
                  </a:solidFill>
                  <a:latin typeface="Times New Roman"/>
                  <a:ea typeface="Times New Roman"/>
                  <a:cs typeface="Times New Roman"/>
                </a:rPr>
                <a:t> </a:t>
              </a:r>
              <a:r>
                <a:rPr sz="2500" i="1" spc="0" dirty="0">
                  <a:solidFill>
                    <a:srgbClr val="0000FF">
                      <a:alpha val="100000"/>
                    </a:srgbClr>
                  </a:solidFill>
                  <a:ln w="8717" cap="flat" cmpd="sng">
                    <a:solidFill>
                      <a:srgbClr a:val="0000FF">
                        <a:alpha val="100000"/>
                      </a:srgbClr>
                    </a:solidFill>
                    <a:prstDash a:val="solid"/>
                    <a:bevel/>
                  </a:ln>
                  <a:latin typeface="SimHei"/>
                  <a:ea typeface="SimHei"/>
                  <a:cs typeface="SimHei"/>
                </a:rPr>
                <a:t>法的表现形式和效力层级</a:t>
              </a:r>
              <a:endParaRPr lang="SimHei" altLang="SimHei" sz="2500" dirty="0"/>
            </a:p>
          </p:txBody>
        </p:sp>
      </p:grpSp>
      <p:pic>
        <p:nvPicPr>
          <p:cNvPr id="113" name="picture 1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3372561" y="222783"/>
            <a:ext cx="4225214" cy="470890"/>
          </a:xfrm>
          <a:prstGeom prst="rect">
            <a:avLst/>
          </a:prstGeom>
        </p:spPr>
      </p:pic>
      <p:sp>
        <p:nvSpPr>
          <p:cNvPr id="114" name="textbox 114"/>
          <p:cNvSpPr/>
          <p:nvPr/>
        </p:nvSpPr>
        <p:spPr>
          <a:xfrm>
            <a:off x="715609" y="3710680"/>
            <a:ext cx="732790" cy="730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23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68000"/>
              </a:lnSpc>
              <a:tabLst/>
            </a:pPr>
            <a:r>
              <a:rPr sz="2700" spc="90" dirty="0">
                <a:solidFill>
                  <a:srgbClr val="0000FF">
                    <a:alpha val="100000"/>
                  </a:srgbClr>
                </a:solidFill>
                <a:ln w="10151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效</a:t>
            </a:r>
            <a:r>
              <a:rPr sz="2700" spc="70" dirty="0">
                <a:solidFill>
                  <a:srgbClr val="0000FF">
                    <a:alpha val="100000"/>
                  </a:srgbClr>
                </a:solidFill>
                <a:ln w="10151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力</a:t>
            </a:r>
            <a:endParaRPr lang="SimSun" altLang="SimSun" sz="27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900" dirty="0"/>
          </a:p>
          <a:p>
            <a:pPr marL="15184" algn="l" rtl="0" eaLnBrk="0">
              <a:lnSpc>
                <a:spcPct val="67000"/>
              </a:lnSpc>
              <a:spcBef>
                <a:spcPts val="2"/>
              </a:spcBef>
              <a:tabLst/>
            </a:pPr>
            <a:r>
              <a:rPr sz="2700" spc="80" dirty="0">
                <a:solidFill>
                  <a:srgbClr val="0000FF">
                    <a:alpha val="100000"/>
                  </a:srgbClr>
                </a:solidFill>
                <a:ln w="10151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层</a:t>
            </a:r>
            <a:r>
              <a:rPr sz="2700" spc="60" dirty="0">
                <a:solidFill>
                  <a:srgbClr val="0000FF">
                    <a:alpha val="100000"/>
                  </a:srgbClr>
                </a:solidFill>
                <a:ln w="10151" cap="flat" cmpd="sng">
                  <a:solidFill>
                    <a:srgbClr a:val="0000FF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级</a:t>
            </a:r>
            <a:endParaRPr lang="SimSun" altLang="SimSun" sz="2700" dirty="0"/>
          </a:p>
        </p:txBody>
      </p:sp>
      <p:pic>
        <p:nvPicPr>
          <p:cNvPr id="115" name="picture 1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6744106" y="1354963"/>
            <a:ext cx="1266596" cy="306349"/>
          </a:xfrm>
          <a:prstGeom prst="rect">
            <a:avLst/>
          </a:prstGeom>
        </p:spPr>
      </p:pic>
      <p:sp>
        <p:nvSpPr>
          <p:cNvPr id="116" name="path"/>
          <p:cNvSpPr/>
          <p:nvPr/>
        </p:nvSpPr>
        <p:spPr>
          <a:xfrm>
            <a:off x="611123" y="3502025"/>
            <a:ext cx="949388" cy="301878"/>
          </a:xfrm>
          <a:custGeom>
            <a:avLst/>
            <a:gdLst/>
            <a:ahLst/>
            <a:cxnLst/>
            <a:rect l="0" t="0" r="0" b="0"/>
            <a:pathLst>
              <a:path w="1495" h="475">
                <a:moveTo>
                  <a:pt x="0" y="475"/>
                </a:moveTo>
                <a:cubicBezTo>
                  <a:pt x="0" y="212"/>
                  <a:pt x="334" y="0"/>
                  <a:pt x="747" y="0"/>
                </a:cubicBezTo>
                <a:cubicBezTo>
                  <a:pt x="1160" y="0"/>
                  <a:pt x="1495" y="212"/>
                  <a:pt x="1495" y="475"/>
                </a:cubicBezTo>
                <a:cubicBezTo>
                  <a:pt x="1438" y="245"/>
                  <a:pt x="1125" y="69"/>
                  <a:pt x="747" y="69"/>
                </a:cubicBezTo>
                <a:cubicBezTo>
                  <a:pt x="369" y="69"/>
                  <a:pt x="56" y="245"/>
                  <a:pt x="0" y="475"/>
                </a:cubicBez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7" name="picture 11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8022437" y="1361275"/>
            <a:ext cx="639292" cy="296951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21600000">
            <a:off x="2339975" y="188912"/>
            <a:ext cx="159093" cy="496519"/>
          </a:xfrm>
          <a:prstGeom prst="rect">
            <a:avLst/>
          </a:prstGeom>
        </p:spPr>
      </p:pic>
      <p:pic>
        <p:nvPicPr>
          <p:cNvPr id="119" name="picture 1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1600000">
            <a:off x="2875597" y="188912"/>
            <a:ext cx="159092" cy="496519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21600000">
            <a:off x="6434137" y="1331925"/>
            <a:ext cx="145884" cy="329577"/>
          </a:xfrm>
          <a:prstGeom prst="rect">
            <a:avLst/>
          </a:prstGeom>
        </p:spPr>
      </p:pic>
      <p:sp>
        <p:nvSpPr>
          <p:cNvPr id="121" name="textbox 121"/>
          <p:cNvSpPr/>
          <p:nvPr/>
        </p:nvSpPr>
        <p:spPr>
          <a:xfrm>
            <a:off x="8207229" y="6506292"/>
            <a:ext cx="229234" cy="219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8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1500" spc="-40" dirty="0">
                <a:solidFill>
                  <a:srgbClr val="969696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1500" spc="-30" dirty="0">
                <a:solidFill>
                  <a:srgbClr val="969696">
                    <a:alpha val="100000"/>
                  </a:srgbClr>
                </a:solidFill>
                <a:latin typeface="Arial"/>
                <a:ea typeface="Arial"/>
                <a:cs typeface="Arial"/>
              </a:rPr>
              <a:t>5</a:t>
            </a:r>
            <a:endParaRPr lang="Arial" altLang="Arial" sz="1500" dirty="0"/>
          </a:p>
        </p:txBody>
      </p:sp>
      <p:pic>
        <p:nvPicPr>
          <p:cNvPr id="122" name="picture 12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 rot="21600000">
            <a:off x="2583256" y="596798"/>
            <a:ext cx="71589" cy="96773"/>
          </a:xfrm>
          <a:prstGeom prst="rect">
            <a:avLst/>
          </a:prstGeom>
        </p:spPr>
      </p:pic>
      <p:pic>
        <p:nvPicPr>
          <p:cNvPr id="123" name="picture 123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rot="21600000">
            <a:off x="6598704" y="1585709"/>
            <a:ext cx="61963" cy="795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pic>
        <p:nvPicPr>
          <p:cNvPr id="125" name="picture 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8495" y="1729740"/>
            <a:ext cx="8827007" cy="4061459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1832191" y="610565"/>
            <a:ext cx="2747645" cy="5492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98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法的横向冲</a:t>
            </a:r>
            <a:r>
              <a:rPr sz="3500" spc="3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突</a:t>
            </a:r>
            <a:endParaRPr lang="SimHei" altLang="SimHei" sz="3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box 127"/>
          <p:cNvSpPr/>
          <p:nvPr/>
        </p:nvSpPr>
        <p:spPr>
          <a:xfrm>
            <a:off x="824620" y="816852"/>
            <a:ext cx="7362825" cy="29032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0785" algn="l" rtl="0" eaLnBrk="0">
              <a:lnSpc>
                <a:spcPts val="3883"/>
              </a:lnSpc>
              <a:tabLst/>
            </a:pPr>
            <a:r>
              <a:rPr sz="3200" spc="0" dirty="0">
                <a:solidFill>
                  <a:srgbClr val="000066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n</a:t>
            </a:r>
            <a:r>
              <a:rPr sz="3200" spc="10" dirty="0">
                <a:solidFill>
                  <a:srgbClr val="0000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建设工程</a:t>
            </a:r>
            <a:r>
              <a:rPr sz="3200" spc="0" dirty="0">
                <a:solidFill>
                  <a:srgbClr val="0000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法律责任</a:t>
            </a:r>
            <a:endParaRPr lang="Microsoft YaHei" altLang="Microsoft YaHei" sz="3200" dirty="0"/>
          </a:p>
          <a:p>
            <a:pPr algn="l" rtl="0" eaLnBrk="0">
              <a:lnSpc>
                <a:spcPct val="11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4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800" dirty="0"/>
          </a:p>
          <a:p>
            <a:pPr marL="12700" indent="836848" algn="l" rtl="0" eaLnBrk="0">
              <a:lnSpc>
                <a:spcPct val="131000"/>
              </a:lnSpc>
              <a:spcBef>
                <a:spcPts val="3"/>
              </a:spcBef>
              <a:tabLst/>
            </a:pP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是指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建设法律关系中的主体由于违反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建设工程法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规规范的行为而依法应当承担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的法律后果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3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extbox 128"/>
          <p:cNvSpPr/>
          <p:nvPr/>
        </p:nvSpPr>
        <p:spPr>
          <a:xfrm>
            <a:off x="825027" y="816852"/>
            <a:ext cx="7193915" cy="52470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40378" algn="l" rtl="0" eaLnBrk="0">
              <a:lnSpc>
                <a:spcPts val="3883"/>
              </a:lnSpc>
              <a:tabLst/>
            </a:pPr>
            <a:r>
              <a:rPr sz="3200" spc="0" dirty="0">
                <a:solidFill>
                  <a:srgbClr val="000066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n</a:t>
            </a:r>
            <a:r>
              <a:rPr sz="3200" spc="10" dirty="0">
                <a:solidFill>
                  <a:srgbClr val="0000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建设工程</a:t>
            </a:r>
            <a:r>
              <a:rPr sz="3200" spc="0" dirty="0">
                <a:solidFill>
                  <a:srgbClr val="00006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法律责任的构成要件</a:t>
            </a:r>
            <a:endParaRPr lang="Microsoft YaHei" altLang="Microsoft YaHei" sz="3200" dirty="0"/>
          </a:p>
          <a:p>
            <a:pPr algn="l" rtl="0" eaLnBrk="0">
              <a:lnSpc>
                <a:spcPct val="12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1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2000"/>
              </a:lnSpc>
              <a:tabLst/>
            </a:pPr>
            <a:endParaRPr lang="Arial" altLang="Arial" sz="1000" dirty="0"/>
          </a:p>
          <a:p>
            <a:pPr marL="12700" algn="l" rtl="0" eaLnBrk="0">
              <a:lnSpc>
                <a:spcPts val="4975"/>
              </a:lnSpc>
              <a:spcBef>
                <a:spcPts val="966"/>
              </a:spcBef>
              <a:tabLst/>
            </a:pPr>
            <a:r>
              <a:rPr sz="3200" spc="-1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一、一般构</a:t>
            </a:r>
            <a:r>
              <a:rPr sz="32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成要件</a:t>
            </a:r>
            <a:endParaRPr lang="Microsoft YaHei" altLang="Microsoft YaHei" sz="3200" dirty="0"/>
          </a:p>
          <a:p>
            <a:pPr marL="888624" algn="l" rtl="0" eaLnBrk="0">
              <a:lnSpc>
                <a:spcPts val="3937"/>
              </a:lnSpc>
              <a:spcBef>
                <a:spcPts val="750"/>
              </a:spcBef>
              <a:tabLst/>
            </a:pPr>
            <a:r>
              <a:rPr sz="32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1、有损害事实发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生</a:t>
            </a:r>
            <a:endParaRPr lang="Microsoft YaHei" altLang="Microsoft YaHei" sz="3200" dirty="0"/>
          </a:p>
          <a:p>
            <a:pPr marL="869900" algn="l" rtl="0" eaLnBrk="0">
              <a:lnSpc>
                <a:spcPts val="3940"/>
              </a:lnSpc>
              <a:spcBef>
                <a:spcPts val="1821"/>
              </a:spcBef>
              <a:tabLst/>
            </a:pPr>
            <a:r>
              <a:rPr sz="3200" spc="-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2、存在违法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</a:t>
            </a:r>
            <a:endParaRPr lang="Microsoft YaHei" altLang="Microsoft YaHei" sz="3200" dirty="0"/>
          </a:p>
          <a:p>
            <a:pPr algn="r" rtl="0" eaLnBrk="0">
              <a:lnSpc>
                <a:spcPts val="3903"/>
              </a:lnSpc>
              <a:spcBef>
                <a:spcPts val="1811"/>
              </a:spcBef>
              <a:tabLst/>
            </a:pPr>
            <a:r>
              <a:rPr sz="32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3、违法行为与损害事实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之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间有因果</a:t>
            </a:r>
            <a:endParaRPr lang="Microsoft YaHei" altLang="Microsoft YaHei" sz="3200" dirty="0"/>
          </a:p>
          <a:p>
            <a:pPr marL="14735" algn="l" rtl="0" eaLnBrk="0">
              <a:lnSpc>
                <a:spcPct val="90000"/>
              </a:lnSpc>
              <a:spcBef>
                <a:spcPts val="1123"/>
              </a:spcBef>
              <a:tabLst/>
            </a:pPr>
            <a:r>
              <a:rPr sz="32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</a:t>
            </a:r>
            <a:r>
              <a:rPr sz="3200" spc="-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endParaRPr lang="Microsoft YaHei" altLang="Microsoft YaHei" sz="32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1000"/>
              </a:lnSpc>
              <a:tabLst/>
            </a:pPr>
            <a:endParaRPr lang="Arial" altLang="Arial" sz="800" dirty="0"/>
          </a:p>
          <a:p>
            <a:pPr marL="849548" algn="l" rtl="0" eaLnBrk="0">
              <a:lnSpc>
                <a:spcPts val="3912"/>
              </a:lnSpc>
              <a:spcBef>
                <a:spcPts val="1"/>
              </a:spcBef>
              <a:tabLst/>
            </a:pPr>
            <a:r>
              <a:rPr sz="32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4、违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法者主观上有过错</a:t>
            </a:r>
            <a:endParaRPr lang="Microsoft YaHei" altLang="Microsoft YaHei" sz="32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43127" y="1286255"/>
            <a:ext cx="8500871" cy="5571744"/>
          </a:xfrm>
          <a:prstGeom prst="rect">
            <a:avLst/>
          </a:prstGeom>
        </p:spPr>
      </p:pic>
      <p:sp>
        <p:nvSpPr>
          <p:cNvPr id="131" name="textbox 131"/>
          <p:cNvSpPr/>
          <p:nvPr/>
        </p:nvSpPr>
        <p:spPr>
          <a:xfrm>
            <a:off x="1826577" y="691757"/>
            <a:ext cx="4074159" cy="492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7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200" spc="-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建设工程法律</a:t>
            </a:r>
            <a:r>
              <a:rPr sz="3200" spc="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责任制度</a:t>
            </a:r>
            <a:endParaRPr lang="SimHei" altLang="SimHei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th"/>
          <p:cNvSpPr/>
          <p:nvPr/>
        </p:nvSpPr>
        <p:spPr>
          <a:xfrm>
            <a:off x="485775" y="2324100"/>
            <a:ext cx="2352675" cy="2352675"/>
          </a:xfrm>
          <a:custGeom>
            <a:avLst/>
            <a:gdLst/>
            <a:ahLst/>
            <a:cxnLst/>
            <a:rect l="0" t="0" r="0" b="0"/>
            <a:pathLst>
              <a:path w="3705" h="3705">
                <a:moveTo>
                  <a:pt x="1852" y="287"/>
                </a:moveTo>
                <a:cubicBezTo>
                  <a:pt x="2716" y="287"/>
                  <a:pt x="3417" y="988"/>
                  <a:pt x="3417" y="1852"/>
                </a:cubicBezTo>
                <a:cubicBezTo>
                  <a:pt x="3417" y="2716"/>
                  <a:pt x="2716" y="3417"/>
                  <a:pt x="1852" y="3417"/>
                </a:cubicBezTo>
                <a:cubicBezTo>
                  <a:pt x="988" y="3417"/>
                  <a:pt x="287" y="2716"/>
                  <a:pt x="287" y="1852"/>
                </a:cubicBezTo>
                <a:cubicBezTo>
                  <a:pt x="287" y="988"/>
                  <a:pt x="988" y="287"/>
                  <a:pt x="1852" y="287"/>
                </a:cubicBezTo>
                <a:moveTo>
                  <a:pt x="1852" y="161"/>
                </a:moveTo>
                <a:cubicBezTo>
                  <a:pt x="918" y="161"/>
                  <a:pt x="161" y="918"/>
                  <a:pt x="161" y="1852"/>
                </a:cubicBezTo>
                <a:cubicBezTo>
                  <a:pt x="161" y="2786"/>
                  <a:pt x="918" y="3543"/>
                  <a:pt x="1852" y="3543"/>
                </a:cubicBezTo>
                <a:cubicBezTo>
                  <a:pt x="2786" y="3543"/>
                  <a:pt x="3543" y="2786"/>
                  <a:pt x="3543" y="1852"/>
                </a:cubicBezTo>
                <a:cubicBezTo>
                  <a:pt x="3543" y="918"/>
                  <a:pt x="2786" y="161"/>
                  <a:pt x="1852" y="161"/>
                </a:cubicBezTo>
                <a:moveTo>
                  <a:pt x="1852" y="0"/>
                </a:moveTo>
                <a:cubicBezTo>
                  <a:pt x="2875" y="0"/>
                  <a:pt x="3705" y="829"/>
                  <a:pt x="3705" y="1852"/>
                </a:cubicBezTo>
                <a:cubicBezTo>
                  <a:pt x="3705" y="2875"/>
                  <a:pt x="2875" y="3705"/>
                  <a:pt x="1852" y="3705"/>
                </a:cubicBezTo>
                <a:cubicBezTo>
                  <a:pt x="829" y="3705"/>
                  <a:pt x="0" y="2875"/>
                  <a:pt x="0" y="1852"/>
                </a:cubicBezTo>
                <a:cubicBezTo>
                  <a:pt x="0" y="829"/>
                  <a:pt x="829" y="0"/>
                  <a:pt x="1852" y="0"/>
                </a:cubicBezTo>
              </a:path>
            </a:pathLst>
          </a:custGeom>
          <a:solidFill>
            <a:srgbClr val="D74C19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" name="textbox 13"/>
          <p:cNvSpPr/>
          <p:nvPr/>
        </p:nvSpPr>
        <p:spPr>
          <a:xfrm>
            <a:off x="3565118" y="2742070"/>
            <a:ext cx="4474845" cy="6667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451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4400" spc="-3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</a:t>
            </a:r>
            <a:r>
              <a:rPr sz="4400" spc="-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律</a:t>
            </a:r>
            <a:r>
              <a:rPr sz="4400" spc="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概述</a:t>
            </a:r>
            <a:endParaRPr lang="SimHei" altLang="SimHei" sz="4400" dirty="0"/>
          </a:p>
        </p:txBody>
      </p:sp>
      <p:sp>
        <p:nvSpPr>
          <p:cNvPr id="14" name="rect"/>
          <p:cNvSpPr/>
          <p:nvPr/>
        </p:nvSpPr>
        <p:spPr>
          <a:xfrm>
            <a:off x="1136650" y="3714750"/>
            <a:ext cx="277812" cy="279653"/>
          </a:xfrm>
          <a:prstGeom prst="rect">
            <a:avLst/>
          </a:prstGeom>
          <a:solidFill>
            <a:srgbClr val="FAD9CC">
              <a:alpha val="97647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textbox 15"/>
          <p:cNvSpPr/>
          <p:nvPr/>
        </p:nvSpPr>
        <p:spPr>
          <a:xfrm>
            <a:off x="744537" y="3084195"/>
            <a:ext cx="1835785" cy="9080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10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0000"/>
              </a:lnSpc>
              <a:tabLst>
                <a:tab pos="855980" algn="l"/>
                <a:tab pos="1822450" algn="l"/>
              </a:tabLst>
            </a:pPr>
            <a:r>
              <a:rPr sz="3900" spc="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r>
              <a:rPr sz="3900" spc="-16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1</a:t>
            </a:r>
            <a:r>
              <a:rPr sz="3900" spc="0" dirty="0" u="sng">
                <a:solidFill>
                  <a:srgbClr val="FFFFFF">
                    <a:alpha val="100000"/>
                  </a:srgbClr>
                </a:solidFill>
                <a:latin typeface="Arial"/>
                <a:ea typeface="Arial"/>
                <a:cs typeface="Arial"/>
              </a:rPr>
              <a:t>	</a:t>
            </a:r>
            <a:endParaRPr lang="Arial" altLang="Arial" sz="39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8356"/>
              </a:lnSpc>
              <a:tabLst/>
            </a:pPr>
            <a:endParaRPr lang="Arial" altLang="Arial" sz="100" dirty="0"/>
          </a:p>
          <a:p>
            <a:pPr marL="445790" algn="l" rtl="0" eaLnBrk="0">
              <a:lnSpc>
                <a:spcPct val="95000"/>
              </a:lnSpc>
              <a:tabLst/>
            </a:pPr>
            <a:r>
              <a:rPr sz="1300" i="1" spc="36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第</a:t>
            </a:r>
            <a:endParaRPr lang="SimHei" altLang="SimHei" sz="1300" dirty="0"/>
          </a:p>
        </p:txBody>
      </p:sp>
      <p:sp>
        <p:nvSpPr>
          <p:cNvPr id="16" name="rect"/>
          <p:cNvSpPr/>
          <p:nvPr/>
        </p:nvSpPr>
        <p:spPr>
          <a:xfrm>
            <a:off x="1900237" y="3714750"/>
            <a:ext cx="279400" cy="279653"/>
          </a:xfrm>
          <a:prstGeom prst="rect">
            <a:avLst/>
          </a:prstGeom>
          <a:solidFill>
            <a:srgbClr val="FAD9CC">
              <a:alpha val="93725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" name="rect"/>
          <p:cNvSpPr/>
          <p:nvPr/>
        </p:nvSpPr>
        <p:spPr>
          <a:xfrm>
            <a:off x="1519237" y="3714750"/>
            <a:ext cx="277812" cy="279653"/>
          </a:xfrm>
          <a:prstGeom prst="rect">
            <a:avLst/>
          </a:prstGeom>
          <a:solidFill>
            <a:srgbClr val="FAD9CC">
              <a:alpha val="94117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8" name="textbox 18"/>
          <p:cNvSpPr/>
          <p:nvPr/>
        </p:nvSpPr>
        <p:spPr>
          <a:xfrm>
            <a:off x="1942584" y="3777614"/>
            <a:ext cx="236220" cy="2146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53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1300" i="1" spc="35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章</a:t>
            </a:r>
            <a:endParaRPr lang="SimHei" altLang="SimHei" sz="1300" dirty="0"/>
          </a:p>
        </p:txBody>
      </p:sp>
      <p:sp>
        <p:nvSpPr>
          <p:cNvPr id="19" name="textbox 19"/>
          <p:cNvSpPr/>
          <p:nvPr/>
        </p:nvSpPr>
        <p:spPr>
          <a:xfrm>
            <a:off x="1571056" y="3848422"/>
            <a:ext cx="203834" cy="1314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834"/>
              </a:lnSpc>
              <a:tabLst/>
            </a:pPr>
            <a:r>
              <a:rPr sz="500" i="1" spc="900" dirty="0">
                <a:solidFill>
                  <a:srgbClr val="D74C19">
                    <a:alpha val="100000"/>
                  </a:srgbClr>
                </a:solidFill>
                <a:ln w="4703" cap="flat" cmpd="sng">
                  <a:solidFill>
                    <a:srgbClr a:val="D74C19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一</a:t>
            </a:r>
            <a:endParaRPr lang="SimHei" altLang="SimHei" sz="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" name="table 132"/>
          <p:cNvGraphicFramePr>
            <a:graphicFrameLocks noGrp="1"/>
          </p:cNvGraphicFramePr>
          <p:nvPr/>
        </p:nvGraphicFramePr>
        <p:xfrm>
          <a:off x="419100" y="1847850"/>
          <a:ext cx="8305165" cy="4377690"/>
        </p:xfrm>
        <a:graphic>
          <a:graphicData uri="http://schemas.openxmlformats.org/drawingml/2006/table">
            <a:tbl>
              <a:tblPr/>
              <a:tblGrid>
                <a:gridCol w="2009775"/>
                <a:gridCol w="1682750"/>
                <a:gridCol w="1960245"/>
                <a:gridCol w="2652395"/>
              </a:tblGrid>
              <a:tr h="10985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81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668828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2700" spc="4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名</a:t>
                      </a:r>
                      <a:r>
                        <a:rPr sz="2700" spc="3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称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81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37368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犯罪主</a:t>
                      </a: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体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81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77853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处罚对</a:t>
                      </a:r>
                      <a:r>
                        <a:rPr sz="2700" spc="7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象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1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81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260558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2700" spc="10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犯罪行为特</a:t>
                      </a: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点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93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5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311323" indent="-180489" algn="l" rtl="0" eaLnBrk="0">
                        <a:lnSpc>
                          <a:spcPct val="109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工程重大</a:t>
                      </a:r>
                      <a:r>
                        <a:rPr sz="2700" spc="7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安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全事故</a:t>
                      </a:r>
                      <a:r>
                        <a:rPr sz="2700" spc="6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49792" algn="l" rtl="0" eaLnBrk="0">
                        <a:lnSpc>
                          <a:spcPct val="99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700" spc="7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单位犯</a:t>
                      </a:r>
                      <a:r>
                        <a:rPr sz="2700" spc="4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20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9787" algn="l" rtl="0" eaLnBrk="0">
                        <a:lnSpc>
                          <a:spcPct val="98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单位负责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人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7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264818" indent="-166646" algn="l" rtl="0" eaLnBrk="0">
                        <a:lnSpc>
                          <a:spcPct val="10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降低工程质量</a:t>
                      </a:r>
                      <a:r>
                        <a:rPr sz="2700" spc="2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标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10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准，偷工减</a:t>
                      </a:r>
                      <a:r>
                        <a:rPr sz="2700" spc="4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料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902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668828" indent="-530895" algn="l" rtl="0" eaLnBrk="0">
                        <a:lnSpc>
                          <a:spcPct val="10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重大责任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事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4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故</a:t>
                      </a:r>
                      <a:r>
                        <a:rPr sz="2700" spc="3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lang="Arial" altLang="Arial" sz="600" dirty="0"/>
                    </a:p>
                    <a:p>
                      <a:pPr marL="684667" indent="-500088" algn="l" rtl="0" eaLnBrk="0">
                        <a:lnSpc>
                          <a:spcPct val="10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spc="-1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自然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人犯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marL="104463" algn="l" rtl="0" eaLnBrk="0">
                        <a:lnSpc>
                          <a:spcPct val="9800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直接责任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人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976988" indent="-883076" algn="l" rtl="0" eaLnBrk="0">
                        <a:lnSpc>
                          <a:spcPct val="109000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强令冒险，违</a:t>
                      </a:r>
                      <a:r>
                        <a:rPr sz="2700" spc="6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章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6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指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挥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18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4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311323" indent="-173390" algn="l" rtl="0" eaLnBrk="0">
                        <a:lnSpc>
                          <a:spcPct val="109000"/>
                        </a:lnSpc>
                        <a:spcBef>
                          <a:spcPts val="4"/>
                        </a:spcBef>
                        <a:tabLst/>
                      </a:pP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重大劳动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安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全事故</a:t>
                      </a:r>
                      <a:r>
                        <a:rPr sz="2700" spc="6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8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847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49792" algn="l" rtl="0" eaLnBrk="0">
                        <a:lnSpc>
                          <a:spcPct val="99000"/>
                        </a:lnSpc>
                        <a:tabLst/>
                      </a:pPr>
                      <a:r>
                        <a:rPr sz="2700" spc="7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单位犯</a:t>
                      </a:r>
                      <a:r>
                        <a:rPr sz="2700" spc="4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罪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119000"/>
                        </a:lnSpc>
                        <a:tabLst/>
                      </a:pPr>
                      <a:endParaRPr lang="Arial" altLang="Arial" sz="1000" dirty="0"/>
                    </a:p>
                    <a:p>
                      <a:pPr algn="l" rtl="0" eaLnBrk="0">
                        <a:lnSpc>
                          <a:spcPct val="6682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09787" algn="l" rtl="0" eaLnBrk="0">
                        <a:lnSpc>
                          <a:spcPct val="98000"/>
                        </a:lnSpc>
                        <a:tabLst/>
                      </a:pPr>
                      <a:r>
                        <a:rPr sz="27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单位负责</a:t>
                      </a:r>
                      <a:r>
                        <a:rPr sz="2700" spc="5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人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1000"/>
                        </a:lnSpc>
                        <a:tabLst/>
                      </a:pPr>
                      <a:endParaRPr lang="Arial" altLang="Arial" sz="500" dirty="0"/>
                    </a:p>
                    <a:p>
                      <a:pPr marL="443253" indent="-345080" algn="l" rtl="0" eaLnBrk="0">
                        <a:lnSpc>
                          <a:spcPct val="10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安全生产条件</a:t>
                      </a:r>
                      <a:r>
                        <a:rPr sz="2700" spc="2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或</a:t>
                      </a:r>
                      <a:r>
                        <a:rPr sz="27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SimHei"/>
                          <a:ea typeface="SimHei"/>
                          <a:cs typeface="SimHei"/>
                        </a:rPr>
                        <a:t> </a:t>
                      </a:r>
                      <a:r>
                        <a:rPr sz="27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设施不到</a:t>
                      </a:r>
                      <a:r>
                        <a:rPr sz="2700" spc="70" dirty="0">
                          <a:solidFill>
                            <a:srgbClr val="4B4B4B">
                              <a:alpha val="100000"/>
                            </a:srgbClr>
                          </a:solidFill>
                          <a:ln w="10151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SimHei"/>
                          <a:ea typeface="SimHei"/>
                          <a:cs typeface="SimHei"/>
                        </a:rPr>
                        <a:t>位</a:t>
                      </a:r>
                      <a:endParaRPr lang="SimHei" altLang="SimHei" sz="2700" dirty="0"/>
                    </a:p>
                  </a:txBody>
                  <a:tcPr marL="0" marR="0" marT="0" marB="0" vert="horz">
                    <a:lnL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4B4B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3" name="picture 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1826577" y="691757"/>
            <a:ext cx="4074159" cy="4921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798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3200" spc="-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建设工程法律</a:t>
            </a:r>
            <a:r>
              <a:rPr sz="3200" spc="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责任制度</a:t>
            </a:r>
            <a:endParaRPr lang="SimHei" altLang="SimHei" sz="32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extbox 135"/>
          <p:cNvSpPr/>
          <p:nvPr/>
        </p:nvSpPr>
        <p:spPr>
          <a:xfrm>
            <a:off x="2419616" y="1941931"/>
            <a:ext cx="4558665" cy="10769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483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7100" spc="4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本章结束</a:t>
            </a:r>
            <a:r>
              <a:rPr sz="7100" spc="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~</a:t>
            </a:r>
            <a:r>
              <a:rPr sz="71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~</a:t>
            </a:r>
            <a:endParaRPr lang="SimHei" altLang="SimHei" sz="7100" dirty="0"/>
          </a:p>
        </p:txBody>
      </p:sp>
      <p:sp>
        <p:nvSpPr>
          <p:cNvPr id="136" name="textbox 136"/>
          <p:cNvSpPr/>
          <p:nvPr/>
        </p:nvSpPr>
        <p:spPr>
          <a:xfrm>
            <a:off x="3573589" y="3039211"/>
            <a:ext cx="2261235" cy="10731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172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7000"/>
              </a:lnSpc>
              <a:tabLst/>
            </a:pPr>
            <a:r>
              <a:rPr sz="7100" spc="-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谢谢~</a:t>
            </a:r>
            <a:endParaRPr lang="SimHei" altLang="SimHei" sz="7100" dirty="0"/>
          </a:p>
        </p:txBody>
      </p:sp>
      <p:sp>
        <p:nvSpPr>
          <p:cNvPr id="137" name="textbox 137"/>
          <p:cNvSpPr/>
          <p:nvPr/>
        </p:nvSpPr>
        <p:spPr>
          <a:xfrm>
            <a:off x="6433222" y="5759246"/>
            <a:ext cx="621030" cy="3689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992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2300" spc="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by</a:t>
            </a:r>
            <a:r>
              <a:rPr sz="2300" spc="5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6</a:t>
            </a:r>
            <a:r>
              <a:rPr sz="2300" spc="30" dirty="0">
                <a:solidFill>
                  <a:srgbClr val="000000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1</a:t>
            </a:r>
            <a:endParaRPr lang="SimHei" altLang="SimHei" sz="2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19684" y="1886711"/>
            <a:ext cx="8176259" cy="3980688"/>
          </a:xfrm>
          <a:prstGeom prst="rect">
            <a:avLst/>
          </a:prstGeom>
        </p:spPr>
      </p:pic>
      <p:sp>
        <p:nvSpPr>
          <p:cNvPr id="21" name="textbox 21"/>
          <p:cNvSpPr/>
          <p:nvPr/>
        </p:nvSpPr>
        <p:spPr>
          <a:xfrm>
            <a:off x="615355" y="2034147"/>
            <a:ext cx="8081644" cy="31864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0798"/>
              </a:lnSpc>
              <a:tabLst/>
            </a:pPr>
            <a:endParaRPr lang="Arial" altLang="Arial" sz="100" dirty="0"/>
          </a:p>
          <a:p>
            <a:pPr marL="16770" algn="l" rtl="0" eaLnBrk="0">
              <a:lnSpc>
                <a:spcPct val="96000"/>
              </a:lnSpc>
              <a:tabLst/>
            </a:pPr>
            <a:r>
              <a:rPr sz="3200" spc="30" dirty="0">
                <a:solidFill>
                  <a:srgbClr val="FF3300">
                    <a:alpha val="100000"/>
                  </a:srgbClr>
                </a:solidFill>
                <a:latin typeface="Arial"/>
                <a:ea typeface="Arial"/>
                <a:cs typeface="Arial"/>
              </a:rPr>
              <a:t>.</a:t>
            </a:r>
            <a:r>
              <a:rPr sz="3200" spc="30" dirty="0">
                <a:solidFill>
                  <a:srgbClr val="FF3300">
                    <a:alpha val="100000"/>
                  </a:srgbClr>
                </a:solidFill>
                <a:ln w="11641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概</a:t>
            </a:r>
            <a:r>
              <a:rPr sz="3200" spc="20" dirty="0">
                <a:solidFill>
                  <a:srgbClr val="FF3300">
                    <a:alpha val="100000"/>
                  </a:srgbClr>
                </a:solidFill>
                <a:ln w="11641" cap="flat" cmpd="sng">
                  <a:solidFill>
                    <a:srgbClr a:val="FF3300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念</a:t>
            </a:r>
            <a:endParaRPr lang="SimHei" altLang="SimHei" sz="32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300" dirty="0"/>
          </a:p>
          <a:p>
            <a:pPr algn="l" rtl="0" eaLnBrk="0">
              <a:lnSpc>
                <a:spcPct val="11944"/>
              </a:lnSpc>
              <a:tabLst/>
            </a:pPr>
            <a:endParaRPr lang="Arial" altLang="Arial" sz="100" dirty="0"/>
          </a:p>
          <a:p>
            <a:pPr marL="12700" indent="3256" algn="l" rtl="0" eaLnBrk="0">
              <a:lnSpc>
                <a:spcPct val="102000"/>
              </a:lnSpc>
              <a:tabLst/>
            </a:pPr>
            <a:r>
              <a:rPr sz="3200" spc="-3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指国家权力机关或其授权的行政机关</a:t>
            </a:r>
            <a:r>
              <a:rPr sz="3200" spc="-2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制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定的，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由国家强制力保证实施的，旨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在</a:t>
            </a:r>
            <a:r>
              <a:rPr sz="3200" spc="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调整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国家机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关、社会机构和公民之间在</a:t>
            </a:r>
            <a:r>
              <a:rPr sz="3200" spc="1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建</a:t>
            </a:r>
            <a:r>
              <a:rPr sz="3200" spc="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设活动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中或建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设</a:t>
            </a:r>
            <a:r>
              <a:rPr sz="3200" spc="1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行政管理活动</a:t>
            </a:r>
            <a:r>
              <a:rPr sz="3200" spc="1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中所发生的各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种</a:t>
            </a:r>
            <a:r>
              <a:rPr sz="3200" spc="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社会关系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的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3200" spc="-10" dirty="0">
                <a:solidFill>
                  <a:srgbClr val="FF0000">
                    <a:alpha val="100000"/>
                  </a:srgbClr>
                </a:solidFill>
                <a:ln w="11641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法律规范</a:t>
            </a:r>
            <a:r>
              <a:rPr sz="3200" spc="-1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的</a:t>
            </a:r>
            <a:r>
              <a:rPr sz="3200" spc="0" dirty="0">
                <a:solidFill>
                  <a:srgbClr val="4B4B4B">
                    <a:alpha val="100000"/>
                  </a:srgbClr>
                </a:solidFill>
                <a:ln w="1164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总称。</a:t>
            </a:r>
            <a:endParaRPr lang="SimSun" altLang="SimSun" sz="3200" dirty="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23" name="textbox 23"/>
          <p:cNvSpPr/>
          <p:nvPr/>
        </p:nvSpPr>
        <p:spPr>
          <a:xfrm>
            <a:off x="1835848" y="610565"/>
            <a:ext cx="4115434" cy="7391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5615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一、建设法规的概</a:t>
            </a:r>
            <a:r>
              <a:rPr sz="3500" spc="6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念</a:t>
            </a:r>
            <a:endParaRPr lang="SimHei" altLang="SimHei" sz="3500" dirty="0"/>
          </a:p>
        </p:txBody>
      </p:sp>
      <p:sp>
        <p:nvSpPr>
          <p:cNvPr id="24" name="textbox 24"/>
          <p:cNvSpPr/>
          <p:nvPr/>
        </p:nvSpPr>
        <p:spPr>
          <a:xfrm>
            <a:off x="8306688" y="6506292"/>
            <a:ext cx="129539" cy="219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80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1500" spc="0" dirty="0">
                <a:solidFill>
                  <a:srgbClr val="969696">
                    <a:alpha val="100000"/>
                  </a:srgbClr>
                </a:solidFill>
                <a:latin typeface="Arial"/>
                <a:ea typeface="Arial"/>
                <a:cs typeface="Arial"/>
              </a:rPr>
              <a:t>3</a:t>
            </a:r>
            <a:endParaRPr lang="Arial" altLang="Arial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5"/>
          <p:cNvSpPr/>
          <p:nvPr/>
        </p:nvSpPr>
        <p:spPr>
          <a:xfrm>
            <a:off x="1406362" y="1949334"/>
            <a:ext cx="2225039" cy="18770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5863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8000"/>
              </a:lnSpc>
              <a:tabLst/>
            </a:pPr>
            <a:r>
              <a:rPr sz="2700" spc="9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行政管理关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系</a:t>
            </a:r>
            <a:endParaRPr lang="SimSun" altLang="SimSun" sz="2700" dirty="0"/>
          </a:p>
          <a:p>
            <a:pPr marL="118007" indent="-31946" algn="l" rtl="0" eaLnBrk="0">
              <a:lnSpc>
                <a:spcPct val="169000"/>
              </a:lnSpc>
              <a:spcBef>
                <a:spcPts val="460"/>
              </a:spcBef>
              <a:tabLst/>
            </a:pPr>
            <a:r>
              <a:rPr sz="2700" spc="9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经济协作关</a:t>
            </a:r>
            <a:r>
              <a:rPr sz="2700" spc="8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系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700" spc="2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民事</a:t>
            </a:r>
            <a:r>
              <a:rPr sz="2700" spc="1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关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n w="10151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系</a:t>
            </a:r>
            <a:endParaRPr lang="SimSun" altLang="SimSun" sz="2700" dirty="0"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27" name="textbox 27"/>
          <p:cNvSpPr/>
          <p:nvPr/>
        </p:nvSpPr>
        <p:spPr>
          <a:xfrm>
            <a:off x="1835848" y="610565"/>
            <a:ext cx="5944234" cy="6000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521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二、建设工程法规的调整对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象</a:t>
            </a:r>
            <a:endParaRPr lang="SimHei" altLang="SimHei" sz="3500" dirty="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55382" y="2033600"/>
            <a:ext cx="97472" cy="15334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30" name="textbox 30"/>
          <p:cNvSpPr/>
          <p:nvPr/>
        </p:nvSpPr>
        <p:spPr>
          <a:xfrm>
            <a:off x="544794" y="610565"/>
            <a:ext cx="7900034" cy="42792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303754" algn="l" rtl="0" eaLnBrk="0">
              <a:lnSpc>
                <a:spcPts val="4521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二、建设工程法规的调整对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象</a:t>
            </a:r>
            <a:endParaRPr lang="SimHei" altLang="SimHei" sz="35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10000"/>
              </a:lnSpc>
              <a:tabLst/>
            </a:pPr>
            <a:endParaRPr lang="Arial" altLang="Arial" sz="1000" dirty="0"/>
          </a:p>
          <a:p>
            <a:pPr marL="43936" algn="l" rtl="0" eaLnBrk="0">
              <a:lnSpc>
                <a:spcPts val="3398"/>
              </a:lnSpc>
              <a:spcBef>
                <a:spcPts val="810"/>
              </a:spcBef>
              <a:tabLst/>
            </a:pPr>
            <a:r>
              <a:rPr sz="2700" spc="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1.行政管理关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endParaRPr lang="Microsoft YaHei" altLang="Microsoft YaHei" sz="2700" dirty="0"/>
          </a:p>
          <a:p>
            <a:pPr marL="12700" indent="18270" algn="l" rtl="0" eaLnBrk="0">
              <a:lnSpc>
                <a:spcPct val="138000"/>
              </a:lnSpc>
              <a:spcBef>
                <a:spcPts val="1296"/>
              </a:spcBef>
              <a:tabLst/>
            </a:pPr>
            <a:r>
              <a:rPr sz="2200" spc="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u</a:t>
            </a:r>
            <a:r>
              <a:rPr sz="2200" spc="1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   </a:t>
            </a:r>
            <a:r>
              <a:rPr sz="27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建设活动中的行政管理关系，</a:t>
            </a:r>
            <a:r>
              <a:rPr sz="27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是国家及其建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设行政主管部门与建设单位、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设计单位、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施工单位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10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及有关单位</a:t>
            </a:r>
            <a:r>
              <a:rPr sz="2700" spc="10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10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(如中介服务机构)</a:t>
            </a:r>
            <a:r>
              <a:rPr sz="2700" spc="10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10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之间发生的相应</a:t>
            </a:r>
            <a:r>
              <a:rPr sz="2700" spc="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endParaRPr lang="Microsoft YaHei" altLang="Microsoft YaHei" sz="2700" dirty="0"/>
          </a:p>
          <a:p>
            <a:pPr algn="l" rtl="0" eaLnBrk="0">
              <a:lnSpc>
                <a:spcPct val="104000"/>
              </a:lnSpc>
              <a:tabLst/>
            </a:pPr>
            <a:endParaRPr lang="Arial" altLang="Arial" sz="1400" dirty="0"/>
          </a:p>
          <a:p>
            <a:pPr algn="l" rtl="0" eaLnBrk="0">
              <a:lnSpc>
                <a:spcPct val="655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4000"/>
              </a:lnSpc>
              <a:tabLst/>
            </a:pPr>
            <a:r>
              <a:rPr sz="2700" spc="9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管理与被管理关系</a:t>
            </a:r>
            <a:r>
              <a:rPr sz="2700" spc="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32" name="textbox 32"/>
          <p:cNvSpPr/>
          <p:nvPr/>
        </p:nvSpPr>
        <p:spPr>
          <a:xfrm>
            <a:off x="543486" y="610565"/>
            <a:ext cx="8121015" cy="55810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305061" algn="l" rtl="0" eaLnBrk="0">
              <a:lnSpc>
                <a:spcPts val="4521"/>
              </a:lnSpc>
              <a:tabLst/>
            </a:pPr>
            <a:r>
              <a:rPr sz="3500" spc="9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二、建设工程法规的调整对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象</a:t>
            </a:r>
            <a:endParaRPr lang="SimHei" altLang="SimHei" sz="35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1000" dirty="0"/>
          </a:p>
          <a:p>
            <a:pPr marL="27963" algn="l" rtl="0" eaLnBrk="0">
              <a:lnSpc>
                <a:spcPts val="3392"/>
              </a:lnSpc>
              <a:spcBef>
                <a:spcPts val="811"/>
              </a:spcBef>
              <a:tabLst/>
            </a:pPr>
            <a:r>
              <a:rPr sz="2700" spc="7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2.经济协作关</a:t>
            </a:r>
            <a:r>
              <a:rPr sz="2700" spc="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endParaRPr lang="Microsoft YaHei" altLang="Microsoft YaHei" sz="2700" dirty="0"/>
          </a:p>
          <a:p>
            <a:pPr marL="75140" algn="l" rtl="0" eaLnBrk="0">
              <a:lnSpc>
                <a:spcPct val="88000"/>
              </a:lnSpc>
              <a:spcBef>
                <a:spcPts val="801"/>
              </a:spcBef>
              <a:tabLst/>
            </a:pPr>
            <a:r>
              <a:rPr sz="2200" spc="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u</a:t>
            </a:r>
            <a:r>
              <a:rPr sz="2200" spc="6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  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建设活动中的经济协作关系是</a:t>
            </a:r>
            <a:r>
              <a:rPr sz="2700" spc="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一种平等自愿</a:t>
            </a:r>
            <a:r>
              <a:rPr sz="270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lang="Microsoft YaHei" altLang="Microsoft YaHei" sz="2700" dirty="0"/>
          </a:p>
          <a:p>
            <a:pPr marL="12700" indent="7809" algn="l" rtl="0" eaLnBrk="0">
              <a:lnSpc>
                <a:spcPct val="137000"/>
              </a:lnSpc>
              <a:spcBef>
                <a:spcPts val="40"/>
              </a:spcBef>
              <a:tabLst/>
            </a:pPr>
            <a:r>
              <a:rPr sz="2700" spc="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互利互助的横向协作关系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</a:t>
            </a:r>
            <a:r>
              <a:rPr sz="27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应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以经济合同的形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7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式确定</a:t>
            </a:r>
            <a:r>
              <a:rPr sz="2700" spc="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700" dirty="0"/>
          </a:p>
          <a:p>
            <a:pPr marL="31325" algn="l" rtl="0" eaLnBrk="0">
              <a:lnSpc>
                <a:spcPct val="96000"/>
              </a:lnSpc>
              <a:spcBef>
                <a:spcPts val="1351"/>
              </a:spcBef>
              <a:tabLst/>
            </a:pPr>
            <a:r>
              <a:rPr sz="2200" spc="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u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民事</a:t>
            </a:r>
            <a:r>
              <a:rPr sz="2700" spc="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endParaRPr lang="Microsoft YaHei" altLang="Microsoft YaHei" sz="2700" dirty="0"/>
          </a:p>
          <a:p>
            <a:pPr marL="31325" algn="l" rtl="0" eaLnBrk="0">
              <a:lnSpc>
                <a:spcPct val="88000"/>
              </a:lnSpc>
              <a:spcBef>
                <a:spcPts val="1796"/>
              </a:spcBef>
              <a:tabLst/>
            </a:pPr>
            <a:r>
              <a:rPr sz="2200" spc="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u</a:t>
            </a:r>
            <a:r>
              <a:rPr sz="2200" spc="160" dirty="0">
                <a:solidFill>
                  <a:srgbClr val="5699C2">
                    <a:alpha val="100000"/>
                  </a:srgbClr>
                </a:solidFill>
                <a:latin typeface="Wingdings"/>
                <a:ea typeface="Wingdings"/>
                <a:cs typeface="Wingdings"/>
              </a:rPr>
              <a:t>  </a:t>
            </a:r>
            <a:r>
              <a:rPr sz="2700" spc="1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建设活动中的民事关系是指因从事建设</a:t>
            </a:r>
            <a:r>
              <a:rPr sz="2700" spc="1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</a:t>
            </a:r>
            <a:endParaRPr lang="Microsoft YaHei" altLang="Microsoft YaHei" sz="2700" dirty="0"/>
          </a:p>
          <a:p>
            <a:pPr marL="13054" indent="4614" algn="l" rtl="0" eaLnBrk="0">
              <a:lnSpc>
                <a:spcPct val="158000"/>
              </a:lnSpc>
              <a:spcBef>
                <a:spcPts val="29"/>
              </a:spcBef>
              <a:tabLst/>
            </a:pP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而产生的国家、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单位法人、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公民之间的民事</a:t>
            </a: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权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利、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2700" spc="8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义务关系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3"/>
          <p:cNvSpPr/>
          <p:nvPr/>
        </p:nvSpPr>
        <p:spPr>
          <a:xfrm>
            <a:off x="3323493" y="3224670"/>
            <a:ext cx="813435" cy="2155189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285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2000" spc="40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表现为物的客</a:t>
            </a:r>
            <a:r>
              <a:rPr sz="2000" spc="36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体</a:t>
            </a:r>
            <a:endParaRPr lang="SimSun" altLang="SimSun" sz="2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1400" dirty="0"/>
          </a:p>
          <a:p>
            <a:pPr algn="l" rtl="0" eaLnBrk="0">
              <a:lnSpc>
                <a:spcPct val="710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2000" spc="40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表现为财的客</a:t>
            </a:r>
            <a:r>
              <a:rPr sz="2000" spc="36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体</a:t>
            </a:r>
            <a:endParaRPr lang="SimSun" altLang="SimSun" sz="2000" dirty="0"/>
          </a:p>
        </p:txBody>
      </p:sp>
      <p:sp>
        <p:nvSpPr>
          <p:cNvPr id="34" name="textbox 34"/>
          <p:cNvSpPr/>
          <p:nvPr/>
        </p:nvSpPr>
        <p:spPr>
          <a:xfrm>
            <a:off x="740207" y="3868876"/>
            <a:ext cx="683259" cy="1203325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242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1500" spc="-14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非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企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业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</a:t>
            </a:r>
            <a:r>
              <a:rPr sz="1500" spc="-14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1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人</a:t>
            </a:r>
            <a:endParaRPr lang="SimSun" altLang="SimSun" sz="1500" dirty="0"/>
          </a:p>
          <a:p>
            <a:pPr algn="l" rtl="0" eaLnBrk="0">
              <a:lnSpc>
                <a:spcPct val="103000"/>
              </a:lnSpc>
              <a:tabLst/>
            </a:pPr>
            <a:endParaRPr lang="Arial" altLang="Arial" sz="1300" dirty="0"/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500" spc="-13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企</a:t>
            </a:r>
            <a:r>
              <a:rPr sz="1500" spc="-13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3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业</a:t>
            </a:r>
            <a:r>
              <a:rPr sz="1500" spc="-13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3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</a:t>
            </a:r>
            <a:r>
              <a:rPr sz="1500" spc="-13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-12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人</a:t>
            </a:r>
            <a:endParaRPr lang="SimSun" altLang="SimSun" sz="1500" dirty="0"/>
          </a:p>
        </p:txBody>
      </p:sp>
      <p:pic>
        <p:nvPicPr>
          <p:cNvPr id="35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13999" y="2724734"/>
            <a:ext cx="736155" cy="443712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4345208" y="3095117"/>
            <a:ext cx="871219" cy="2460625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9884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2000" spc="40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非物质财富的客</a:t>
            </a:r>
            <a:r>
              <a:rPr sz="2000" spc="36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体</a:t>
            </a:r>
            <a:endParaRPr lang="SimSun" altLang="SimSun" sz="2000" dirty="0"/>
          </a:p>
          <a:p>
            <a:pPr algn="l" rtl="0" eaLnBrk="0">
              <a:lnSpc>
                <a:spcPct val="12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500" dirty="0"/>
          </a:p>
          <a:p>
            <a:pPr marL="13334" algn="l" rtl="0" eaLnBrk="0">
              <a:lnSpc>
                <a:spcPct val="92000"/>
              </a:lnSpc>
              <a:spcBef>
                <a:spcPts val="3"/>
              </a:spcBef>
              <a:tabLst/>
            </a:pPr>
            <a:r>
              <a:rPr sz="2000" spc="40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表现为行为的客</a:t>
            </a:r>
            <a:r>
              <a:rPr sz="2000" spc="36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体</a:t>
            </a:r>
            <a:endParaRPr lang="SimSun" altLang="SimSun" sz="2000" dirty="0"/>
          </a:p>
        </p:txBody>
      </p:sp>
      <p:graphicFrame>
        <p:nvGraphicFramePr>
          <p:cNvPr id="37" name="table 37"/>
          <p:cNvGraphicFramePr>
            <a:graphicFrameLocks noGrp="1"/>
          </p:cNvGraphicFramePr>
          <p:nvPr/>
        </p:nvGraphicFramePr>
        <p:xfrm>
          <a:off x="167005" y="5029098"/>
          <a:ext cx="8406764" cy="722630"/>
        </p:xfrm>
        <a:graphic>
          <a:graphicData uri="http://schemas.openxmlformats.org/drawingml/2006/table">
            <a:tbl>
              <a:tblPr/>
              <a:tblGrid>
                <a:gridCol w="8406764"/>
              </a:tblGrid>
              <a:tr h="69723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1000"/>
                        </a:lnSpc>
                        <a:tabLst/>
                      </a:pPr>
                      <a:endParaRPr lang="Arial" altLang="Arial" sz="200" dirty="0"/>
                    </a:p>
                    <a:p>
                      <a:pPr marL="134441" indent="-9166" algn="l" rtl="0" eaLnBrk="0">
                        <a:lnSpc>
                          <a:spcPct val="103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2000" spc="-1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建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设法律关系主体，主要是指参加建设活动，受建设法规调整，在法律上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KaiTi"/>
                          <a:ea typeface="KaiTi"/>
                          <a:cs typeface="KaiTi"/>
                        </a:rPr>
                        <a:t> </a:t>
                      </a:r>
                      <a:r>
                        <a:rPr sz="2000" spc="-1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享有权利、承担义务的自然人、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法人或其他组织</a:t>
                      </a:r>
                      <a:endParaRPr lang="KaiTi" altLang="KaiTi" sz="2000" dirty="0"/>
                    </a:p>
                  </a:txBody>
                  <a:tcPr marL="0" marR="0" marT="0" marB="0" vert="horz">
                    <a:lnL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8" name="table 38"/>
          <p:cNvGraphicFramePr>
            <a:graphicFrameLocks noGrp="1"/>
          </p:cNvGraphicFramePr>
          <p:nvPr/>
        </p:nvGraphicFramePr>
        <p:xfrm>
          <a:off x="238125" y="5930861"/>
          <a:ext cx="8399144" cy="692150"/>
        </p:xfrm>
        <a:graphic>
          <a:graphicData uri="http://schemas.openxmlformats.org/drawingml/2006/table">
            <a:tbl>
              <a:tblPr/>
              <a:tblGrid>
                <a:gridCol w="8399144"/>
              </a:tblGrid>
              <a:tr h="66675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lang="Arial" altLang="Arial" sz="200" dirty="0"/>
                    </a:p>
                    <a:p>
                      <a:pPr marL="129094" indent="-3819" algn="l" rtl="0" eaLnBrk="0">
                        <a:lnSpc>
                          <a:spcPct val="104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2000" spc="1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建设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法律关系客体，是指参加建设法律关系的主体享有的权利和承担的义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KaiTi"/>
                          <a:ea typeface="KaiTi"/>
                          <a:cs typeface="KaiTi"/>
                        </a:rPr>
                        <a:t> </a:t>
                      </a:r>
                      <a:r>
                        <a:rPr sz="2000" spc="-2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务所共同指向的</a:t>
                      </a:r>
                      <a:r>
                        <a:rPr sz="2000" spc="-1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对</a:t>
                      </a:r>
                      <a:r>
                        <a:rPr sz="20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n w="7282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象</a:t>
                      </a:r>
                      <a:endParaRPr lang="KaiTi" altLang="KaiTi" sz="2000" dirty="0"/>
                    </a:p>
                  </a:txBody>
                  <a:tcPr marL="0" marR="0" marT="0" marB="0" vert="horz">
                    <a:lnL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9" name="picture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7478850" y="3225940"/>
            <a:ext cx="1446530" cy="16992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77"/>
              </a:lnSpc>
              <a:tabLst/>
            </a:pPr>
            <a:endParaRPr lang="Arial" altLang="Arial" sz="100" dirty="0"/>
          </a:p>
          <a:p>
            <a:pPr marL="437980" algn="l" rtl="0" eaLnBrk="0">
              <a:lnSpc>
                <a:spcPct val="95000"/>
              </a:lnSpc>
              <a:tabLst/>
            </a:pPr>
            <a:r>
              <a:rPr sz="2000" spc="-5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义</a:t>
            </a:r>
            <a:r>
              <a:rPr sz="2000" spc="-4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务</a:t>
            </a:r>
            <a:endParaRPr lang="SimSun" altLang="SimSun" sz="2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7000"/>
              </a:lnSpc>
              <a:tabLst/>
            </a:pPr>
            <a:endParaRPr lang="Arial" altLang="Arial" sz="300" dirty="0"/>
          </a:p>
          <a:p>
            <a:pPr marL="15130" indent="-2430" algn="l" rtl="0" eaLnBrk="0">
              <a:lnSpc>
                <a:spcPct val="109000"/>
              </a:lnSpc>
              <a:spcBef>
                <a:spcPts val="3"/>
              </a:spcBef>
              <a:tabLst/>
            </a:pP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法律关系主体</a:t>
            </a:r>
            <a:r>
              <a:rPr sz="1500" spc="8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必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须按法律规定</a:t>
            </a:r>
            <a:r>
              <a:rPr sz="1500" spc="6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或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约定承担应负</a:t>
            </a:r>
            <a:r>
              <a:rPr sz="1500" spc="6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的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6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责</a:t>
            </a:r>
            <a:r>
              <a:rPr sz="1500" spc="5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任</a:t>
            </a:r>
            <a:endParaRPr lang="SimSun" altLang="SimSun" sz="1500" dirty="0"/>
          </a:p>
        </p:txBody>
      </p:sp>
      <p:sp>
        <p:nvSpPr>
          <p:cNvPr id="41" name="textbox 41"/>
          <p:cNvSpPr/>
          <p:nvPr/>
        </p:nvSpPr>
        <p:spPr>
          <a:xfrm>
            <a:off x="5953230" y="3225940"/>
            <a:ext cx="1243330" cy="16998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77"/>
              </a:lnSpc>
              <a:tabLst/>
            </a:pPr>
            <a:endParaRPr lang="Arial" altLang="Arial" sz="100" dirty="0"/>
          </a:p>
          <a:p>
            <a:pPr marL="448226" algn="l" rtl="0" eaLnBrk="0">
              <a:lnSpc>
                <a:spcPct val="95000"/>
              </a:lnSpc>
              <a:tabLst/>
            </a:pPr>
            <a:r>
              <a:rPr sz="2000" spc="-3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权利</a:t>
            </a:r>
            <a:endParaRPr lang="SimSun" altLang="SimSun" sz="20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09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5000"/>
              </a:lnSpc>
              <a:tabLst/>
            </a:pPr>
            <a:endParaRPr lang="Arial" altLang="Arial" sz="300" dirty="0"/>
          </a:p>
          <a:p>
            <a:pPr marL="12700" indent="1620" algn="l" rtl="0" eaLnBrk="0">
              <a:lnSpc>
                <a:spcPct val="109000"/>
              </a:lnSpc>
              <a:spcBef>
                <a:spcPts val="4"/>
              </a:spcBef>
              <a:tabLst/>
            </a:pP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法律关系主</a:t>
            </a:r>
            <a:r>
              <a:rPr sz="1500" spc="7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体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在法定范围</a:t>
            </a:r>
            <a:r>
              <a:rPr sz="1500" spc="8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内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10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有权进行各</a:t>
            </a:r>
            <a:r>
              <a:rPr sz="1500" spc="8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种</a:t>
            </a:r>
            <a:r>
              <a:rPr sz="1500" spc="0" dirty="0">
                <a:solidFill>
                  <a:srgbClr val="4B4B4B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500" spc="8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活</a:t>
            </a:r>
            <a:r>
              <a:rPr sz="1500" spc="60" dirty="0">
                <a:solidFill>
                  <a:srgbClr val="4B4B4B">
                    <a:alpha val="100000"/>
                  </a:srgbClr>
                </a:solidFill>
                <a:ln w="5793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动</a:t>
            </a:r>
            <a:endParaRPr lang="SimSun" altLang="SimSun" sz="1500" dirty="0"/>
          </a:p>
        </p:txBody>
      </p:sp>
      <p:sp>
        <p:nvSpPr>
          <p:cNvPr id="42" name="textbox 42"/>
          <p:cNvSpPr/>
          <p:nvPr/>
        </p:nvSpPr>
        <p:spPr>
          <a:xfrm>
            <a:off x="1837677" y="610565"/>
            <a:ext cx="3656329" cy="5822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ts val="4384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三、建设法律关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</p:txBody>
      </p:sp>
      <p:graphicFrame>
        <p:nvGraphicFramePr>
          <p:cNvPr id="43" name="table 43"/>
          <p:cNvGraphicFramePr>
            <a:graphicFrameLocks noGrp="1"/>
          </p:cNvGraphicFramePr>
          <p:nvPr/>
        </p:nvGraphicFramePr>
        <p:xfrm>
          <a:off x="7439025" y="1284287"/>
          <a:ext cx="1464944" cy="1120775"/>
        </p:xfrm>
        <a:graphic>
          <a:graphicData uri="http://schemas.openxmlformats.org/drawingml/2006/table">
            <a:tbl>
              <a:tblPr/>
              <a:tblGrid>
                <a:gridCol w="1464944"/>
              </a:tblGrid>
              <a:tr h="10922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88000"/>
                        </a:lnSpc>
                        <a:tabLst/>
                      </a:pPr>
                      <a:endParaRPr lang="Arial" altLang="Arial" sz="100" dirty="0"/>
                    </a:p>
                    <a:p>
                      <a:pPr marL="114875" indent="6077" algn="l" rtl="0" eaLnBrk="0">
                        <a:lnSpc>
                          <a:spcPct val="109000"/>
                        </a:lnSpc>
                        <a:spcBef>
                          <a:spcPts val="1"/>
                        </a:spcBef>
                        <a:tabLst/>
                      </a:pPr>
                      <a:r>
                        <a:rPr sz="15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建设法律关</a:t>
                      </a:r>
                      <a:r>
                        <a:rPr sz="1500" spc="3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系</a:t>
                      </a:r>
                      <a:r>
                        <a:rPr sz="15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KaiTi"/>
                          <a:ea typeface="KaiTi"/>
                          <a:cs typeface="KaiTi"/>
                        </a:rPr>
                        <a:t> </a:t>
                      </a:r>
                      <a:r>
                        <a:rPr sz="1500" spc="9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的内容是指</a:t>
                      </a:r>
                      <a:r>
                        <a:rPr sz="1500" spc="8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主</a:t>
                      </a:r>
                      <a:r>
                        <a:rPr sz="15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KaiTi"/>
                          <a:ea typeface="KaiTi"/>
                          <a:cs typeface="KaiTi"/>
                        </a:rPr>
                        <a:t> </a:t>
                      </a:r>
                      <a:r>
                        <a:rPr sz="1500" spc="10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体的权利和</a:t>
                      </a:r>
                      <a:r>
                        <a:rPr sz="1500" spc="6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义</a:t>
                      </a:r>
                      <a:r>
                        <a:rPr sz="1500" spc="0" dirty="0">
                          <a:solidFill>
                            <a:srgbClr val="4B4B4B">
                              <a:alpha val="100000"/>
                            </a:srgbClr>
                          </a:solidFill>
                          <a:latin typeface="KaiTi"/>
                          <a:ea typeface="KaiTi"/>
                          <a:cs typeface="KaiTi"/>
                        </a:rPr>
                        <a:t> </a:t>
                      </a:r>
                      <a:r>
                        <a:rPr sz="1500" spc="30" dirty="0">
                          <a:solidFill>
                            <a:srgbClr val="4B4B4B">
                              <a:alpha val="100000"/>
                            </a:srgbClr>
                          </a:solidFill>
                          <a:ln w="5793" cap="flat" cmpd="sng">
                            <a:solidFill>
                              <a:srgbClr a:val="4B4B4B">
                                <a:alpha val="100000"/>
                              </a:srgbClr>
                            </a:solidFill>
                            <a:prstDash a:val="solid"/>
                            <a:bevel/>
                          </a:ln>
                          <a:latin typeface="KaiTi"/>
                          <a:ea typeface="KaiTi"/>
                          <a:cs typeface="KaiTi"/>
                        </a:rPr>
                        <a:t>务</a:t>
                      </a:r>
                      <a:endParaRPr lang="KaiTi" altLang="KaiTi" sz="1500" dirty="0"/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4" name="textbox 44"/>
          <p:cNvSpPr/>
          <p:nvPr/>
        </p:nvSpPr>
        <p:spPr>
          <a:xfrm>
            <a:off x="3152545" y="1532293"/>
            <a:ext cx="2823210" cy="3181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602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6000"/>
              </a:lnSpc>
              <a:tabLst/>
            </a:pPr>
            <a:r>
              <a:rPr sz="2000" spc="10" dirty="0">
                <a:solidFill>
                  <a:srgbClr val="B76167">
                    <a:alpha val="100000"/>
                  </a:srgbClr>
                </a:solidFill>
                <a:ln w="7282" cap="flat" cmpd="sng">
                  <a:solidFill>
                    <a:srgbClr a:val="B76167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建设</a:t>
            </a:r>
            <a:r>
              <a:rPr sz="2000" spc="0" dirty="0">
                <a:solidFill>
                  <a:srgbClr val="B76167">
                    <a:alpha val="100000"/>
                  </a:srgbClr>
                </a:solidFill>
                <a:ln w="7282" cap="flat" cmpd="sng">
                  <a:solidFill>
                    <a:srgbClr a:val="B76167">
                      <a:alpha val="100000"/>
                    </a:srgbClr>
                  </a:solidFill>
                  <a:prstDash a:val="solid"/>
                  <a:bevel/>
                </a:ln>
                <a:latin typeface="SimHei"/>
                <a:ea typeface="SimHei"/>
                <a:cs typeface="SimHei"/>
              </a:rPr>
              <a:t>法律关系的构成要素</a:t>
            </a:r>
            <a:endParaRPr lang="SimHei" altLang="SimHei" sz="2000" dirty="0"/>
          </a:p>
        </p:txBody>
      </p:sp>
      <p:pic>
        <p:nvPicPr>
          <p:cNvPr id="45" name="picture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50825" y="2656344"/>
            <a:ext cx="731697" cy="874064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6521101" y="2405469"/>
            <a:ext cx="2054225" cy="3149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7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spc="-1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建设法</a:t>
            </a:r>
            <a:r>
              <a:rPr sz="2000" spc="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律关系内容</a:t>
            </a:r>
            <a:endParaRPr lang="SimSun" altLang="SimSun" sz="2000" dirty="0"/>
          </a:p>
        </p:txBody>
      </p:sp>
      <p:sp>
        <p:nvSpPr>
          <p:cNvPr id="47" name="textbox 47"/>
          <p:cNvSpPr/>
          <p:nvPr/>
        </p:nvSpPr>
        <p:spPr>
          <a:xfrm>
            <a:off x="560356" y="2430869"/>
            <a:ext cx="2054225" cy="3149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7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spc="-1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建设法</a:t>
            </a:r>
            <a:r>
              <a:rPr sz="2000" spc="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律关系主体</a:t>
            </a:r>
            <a:endParaRPr lang="SimSun" altLang="SimSun" sz="2000" dirty="0"/>
          </a:p>
        </p:txBody>
      </p:sp>
      <p:sp>
        <p:nvSpPr>
          <p:cNvPr id="48" name="textbox 48"/>
          <p:cNvSpPr/>
          <p:nvPr/>
        </p:nvSpPr>
        <p:spPr>
          <a:xfrm>
            <a:off x="3368326" y="2405469"/>
            <a:ext cx="2054225" cy="31495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7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5000"/>
              </a:lnSpc>
              <a:tabLst/>
            </a:pPr>
            <a:r>
              <a:rPr sz="2000" spc="-1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建设法</a:t>
            </a:r>
            <a:r>
              <a:rPr sz="2000" spc="0" dirty="0">
                <a:solidFill>
                  <a:srgbClr val="4B4B4B">
                    <a:alpha val="100000"/>
                  </a:srgbClr>
                </a:solidFill>
                <a:ln w="7282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律关系客体</a:t>
            </a:r>
            <a:endParaRPr lang="SimSun" altLang="SimSun" sz="2000" dirty="0"/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564254" y="2724569"/>
            <a:ext cx="698055" cy="408952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51470" y="3583457"/>
            <a:ext cx="307340" cy="1194435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9715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2000" spc="31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其它组</a:t>
            </a:r>
            <a:r>
              <a:rPr sz="2000" spc="27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织</a:t>
            </a:r>
            <a:endParaRPr lang="SimSun" altLang="SimSun" sz="2000" dirty="0"/>
          </a:p>
        </p:txBody>
      </p:sp>
      <p:pic>
        <p:nvPicPr>
          <p:cNvPr id="51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659880" y="2724505"/>
            <a:ext cx="617169" cy="393128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600000">
            <a:off x="4227995" y="1945970"/>
            <a:ext cx="114300" cy="431850"/>
          </a:xfrm>
          <a:prstGeom prst="rect">
            <a:avLst/>
          </a:prstGeom>
        </p:spPr>
      </p:pic>
      <p:sp>
        <p:nvSpPr>
          <p:cNvPr id="53" name="rect"/>
          <p:cNvSpPr/>
          <p:nvPr/>
        </p:nvSpPr>
        <p:spPr>
          <a:xfrm>
            <a:off x="1403350" y="2069833"/>
            <a:ext cx="5975350" cy="38734"/>
          </a:xfrm>
          <a:prstGeom prst="rect">
            <a:avLst/>
          </a:prstGeom>
          <a:solidFill>
            <a:srgbClr val="4B4B4B">
              <a:alpha val="100000"/>
            </a:srgbClr>
          </a:solidFill>
          <a:ln cap="flat">
            <a:miter lim="0"/>
            <a:noFill/>
            <a:prstDash val="solid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4" name="textbox 54"/>
          <p:cNvSpPr/>
          <p:nvPr/>
        </p:nvSpPr>
        <p:spPr>
          <a:xfrm>
            <a:off x="1960637" y="3008757"/>
            <a:ext cx="306704" cy="888364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3317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1000"/>
              </a:lnSpc>
              <a:tabLst/>
            </a:pPr>
            <a:r>
              <a:rPr sz="2000" spc="27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自然</a:t>
            </a:r>
            <a:r>
              <a:rPr sz="2000" spc="25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人</a:t>
            </a:r>
            <a:endParaRPr lang="SimSun" altLang="SimSun" sz="2000" dirty="0"/>
          </a:p>
        </p:txBody>
      </p:sp>
      <p:pic>
        <p:nvPicPr>
          <p:cNvPr id="55" name="picture 5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600000">
            <a:off x="7444638" y="2724213"/>
            <a:ext cx="540486" cy="317220"/>
          </a:xfrm>
          <a:prstGeom prst="rect">
            <a:avLst/>
          </a:prstGeom>
        </p:spPr>
      </p:pic>
      <p:sp>
        <p:nvSpPr>
          <p:cNvPr id="56" name="textbox 56"/>
          <p:cNvSpPr/>
          <p:nvPr/>
        </p:nvSpPr>
        <p:spPr>
          <a:xfrm>
            <a:off x="947376" y="3079877"/>
            <a:ext cx="309879" cy="631190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72510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92000"/>
              </a:lnSpc>
              <a:tabLst/>
            </a:pPr>
            <a:r>
              <a:rPr sz="2000" spc="-8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法</a:t>
            </a:r>
            <a:r>
              <a:rPr sz="2000" spc="-80" dirty="0">
                <a:solidFill>
                  <a:srgbClr val="FF000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2000" spc="-80" dirty="0">
                <a:solidFill>
                  <a:srgbClr val="FF0000">
                    <a:alpha val="100000"/>
                  </a:srgbClr>
                </a:solidFill>
                <a:ln w="7282" cap="flat" cmpd="sng">
                  <a:solidFill>
                    <a:srgbClr a:val="FF0000">
                      <a:alpha val="100000"/>
                    </a:srgbClr>
                  </a:solidFill>
                  <a:prstDash a:val="solid"/>
                  <a:bevel/>
                </a:ln>
                <a:latin typeface="SimSun"/>
                <a:ea typeface="SimSun"/>
                <a:cs typeface="SimSun"/>
              </a:rPr>
              <a:t>人</a:t>
            </a:r>
            <a:endParaRPr lang="SimSun" altLang="SimSun" sz="2000" dirty="0"/>
          </a:p>
        </p:txBody>
      </p:sp>
      <p:pic>
        <p:nvPicPr>
          <p:cNvPr id="57" name="picture 5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600000">
            <a:off x="1116330" y="2726525"/>
            <a:ext cx="297129" cy="297763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1600000">
            <a:off x="1611947" y="2724340"/>
            <a:ext cx="367982" cy="226923"/>
          </a:xfrm>
          <a:prstGeom prst="rect">
            <a:avLst/>
          </a:prstGeom>
        </p:spPr>
      </p:pic>
      <p:pic>
        <p:nvPicPr>
          <p:cNvPr id="59" name="picture 5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21600000">
            <a:off x="1346580" y="2088832"/>
            <a:ext cx="114300" cy="288988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1600000">
            <a:off x="7323835" y="2088832"/>
            <a:ext cx="114300" cy="288988"/>
          </a:xfrm>
          <a:prstGeom prst="rect">
            <a:avLst/>
          </a:prstGeom>
        </p:spPr>
      </p:pic>
      <p:pic>
        <p:nvPicPr>
          <p:cNvPr id="61" name="picture 6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600000">
            <a:off x="956957" y="3526409"/>
            <a:ext cx="109435" cy="288505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600000">
            <a:off x="1173594" y="3525685"/>
            <a:ext cx="106400" cy="290499"/>
          </a:xfrm>
          <a:prstGeom prst="rect">
            <a:avLst/>
          </a:prstGeom>
        </p:spPr>
      </p:pic>
      <p:pic>
        <p:nvPicPr>
          <p:cNvPr id="63" name="picture 6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1600000">
            <a:off x="8063713" y="3529126"/>
            <a:ext cx="76200" cy="304837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21600000">
            <a:off x="6622263" y="3529126"/>
            <a:ext cx="76187" cy="30483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305621" y="610565"/>
            <a:ext cx="8543290" cy="58108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544755" algn="l" rtl="0" eaLnBrk="0">
              <a:lnSpc>
                <a:spcPts val="4384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三、建设法律关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  <a:p>
            <a:pPr marL="42475" indent="-24812" algn="l" rtl="0" eaLnBrk="0">
              <a:lnSpc>
                <a:spcPct val="116000"/>
              </a:lnSpc>
              <a:spcBef>
                <a:spcPts val="852"/>
              </a:spcBef>
              <a:tabLst/>
            </a:pPr>
            <a:r>
              <a:rPr sz="26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二、建设法律关系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的产生、变更和消灭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</a:t>
            </a:r>
            <a:r>
              <a:rPr sz="2600" spc="-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1.建设法律关系的</a:t>
            </a:r>
            <a:r>
              <a:rPr sz="260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产生</a:t>
            </a:r>
            <a:endParaRPr lang="Microsoft YaHei" altLang="Microsoft YaHei" sz="2600" dirty="0"/>
          </a:p>
          <a:p>
            <a:pPr marL="27256" indent="-14556" algn="l" rtl="0" eaLnBrk="0">
              <a:lnSpc>
                <a:spcPct val="149000"/>
              </a:lnSpc>
              <a:spcBef>
                <a:spcPts val="58"/>
              </a:spcBef>
              <a:tabLst/>
            </a:pPr>
            <a:r>
              <a:rPr sz="26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指建设法律关系的</a:t>
            </a:r>
            <a:r>
              <a:rPr sz="2600" spc="-2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主体之间形成了一定的权利和义</a:t>
            </a:r>
            <a:r>
              <a:rPr sz="2600" spc="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务关系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6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2.建设法律关</a:t>
            </a:r>
            <a:r>
              <a:rPr sz="26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r>
              <a:rPr sz="260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变更</a:t>
            </a:r>
            <a:endParaRPr lang="Microsoft YaHei" altLang="Microsoft YaHei" sz="2600" dirty="0"/>
          </a:p>
          <a:p>
            <a:pPr marL="12700" algn="l" rtl="0" eaLnBrk="0">
              <a:lnSpc>
                <a:spcPts val="3363"/>
              </a:lnSpc>
              <a:spcBef>
                <a:spcPts val="1357"/>
              </a:spcBef>
              <a:tabLst/>
            </a:pP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指建设法律关系的</a:t>
            </a:r>
            <a:r>
              <a:rPr sz="260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三个要素</a:t>
            </a:r>
            <a:r>
              <a:rPr sz="260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(主体、客体、</a:t>
            </a: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内容)</a:t>
            </a: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</a:t>
            </a:r>
            <a:r>
              <a:rPr sz="2600" spc="-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生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</a:t>
            </a:r>
            <a:endParaRPr lang="Microsoft YaHei" altLang="Microsoft YaHei" sz="2600" dirty="0"/>
          </a:p>
          <a:p>
            <a:pPr marL="12700" algn="l" rtl="0" eaLnBrk="0">
              <a:lnSpc>
                <a:spcPts val="4338"/>
              </a:lnSpc>
              <a:tabLst/>
            </a:pPr>
            <a:r>
              <a:rPr sz="26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化。</a:t>
            </a:r>
            <a:endParaRPr lang="Microsoft YaHei" altLang="Microsoft YaHei" sz="2600" dirty="0"/>
          </a:p>
          <a:p>
            <a:pPr algn="l" rtl="0" eaLnBrk="0">
              <a:lnSpc>
                <a:spcPct val="114000"/>
              </a:lnSpc>
              <a:tabLst/>
            </a:pPr>
            <a:endParaRPr lang="Arial" altLang="Arial" sz="1000" dirty="0"/>
          </a:p>
          <a:p>
            <a:pPr marL="31226" algn="l" rtl="0" eaLnBrk="0">
              <a:lnSpc>
                <a:spcPct val="91000"/>
              </a:lnSpc>
              <a:spcBef>
                <a:spcPts val="792"/>
              </a:spcBef>
              <a:tabLst/>
            </a:pPr>
            <a:r>
              <a:rPr sz="26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3.建设法律关系的</a:t>
            </a:r>
            <a:r>
              <a:rPr sz="2600" spc="0" dirty="0">
                <a:solidFill>
                  <a:srgbClr val="0000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消灭</a:t>
            </a:r>
            <a:endParaRPr lang="Microsoft YaHei" altLang="Microsoft YaHei" sz="2600" dirty="0"/>
          </a:p>
          <a:p>
            <a:pPr marL="25271" indent="-12571" algn="l" rtl="0" eaLnBrk="0">
              <a:lnSpc>
                <a:spcPct val="149000"/>
              </a:lnSpc>
              <a:spcBef>
                <a:spcPts val="368"/>
              </a:spcBef>
              <a:tabLst/>
            </a:pPr>
            <a:r>
              <a:rPr sz="2600" spc="-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指建设法律关系主体之间的权利义务不复存在，</a:t>
            </a:r>
            <a:r>
              <a:rPr sz="2600" spc="-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彼此丧</a:t>
            </a:r>
            <a:r>
              <a:rPr sz="26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失</a:t>
            </a:r>
            <a:r>
              <a:rPr sz="26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7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了约束力。包括：</a:t>
            </a:r>
            <a:r>
              <a:rPr sz="2600" spc="-7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600" spc="-7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自然消灭、协议消灭、违约消</a:t>
            </a:r>
            <a:r>
              <a:rPr sz="260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灭</a:t>
            </a:r>
            <a:endParaRPr lang="Microsoft YaHei" altLang="Microsoft YaHei" sz="2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895957" cy="1790280"/>
          </a:xfrm>
          <a:prstGeom prst="rect">
            <a:avLst/>
          </a:prstGeom>
        </p:spPr>
      </p:pic>
      <p:sp>
        <p:nvSpPr>
          <p:cNvPr id="68" name="textbox 68"/>
          <p:cNvSpPr/>
          <p:nvPr/>
        </p:nvSpPr>
        <p:spPr>
          <a:xfrm>
            <a:off x="305959" y="610565"/>
            <a:ext cx="8515350" cy="25298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544417" algn="l" rtl="0" eaLnBrk="0">
              <a:lnSpc>
                <a:spcPts val="4384"/>
              </a:lnSpc>
              <a:tabLst/>
            </a:pPr>
            <a:r>
              <a:rPr sz="3500" spc="8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三、建设法律关</a:t>
            </a:r>
            <a:r>
              <a:rPr sz="3500" spc="20" dirty="0">
                <a:solidFill>
                  <a:srgbClr val="D74C19">
                    <a:alpha val="100000"/>
                  </a:srgbClr>
                </a:solidFill>
                <a:latin typeface="SimHei"/>
                <a:ea typeface="SimHei"/>
                <a:cs typeface="SimHei"/>
              </a:rPr>
              <a:t>系</a:t>
            </a:r>
            <a:endParaRPr lang="SimHei" altLang="SimHei" sz="3500" dirty="0"/>
          </a:p>
          <a:p>
            <a:pPr algn="l" rtl="0" eaLnBrk="0">
              <a:lnSpc>
                <a:spcPct val="128000"/>
              </a:lnSpc>
              <a:tabLst/>
            </a:pPr>
            <a:endParaRPr lang="Arial" altLang="Arial" sz="1000" dirty="0"/>
          </a:p>
          <a:p>
            <a:pPr algn="l" rtl="0" eaLnBrk="0">
              <a:lnSpc>
                <a:spcPct val="129000"/>
              </a:lnSpc>
              <a:tabLst/>
            </a:pPr>
            <a:endParaRPr lang="Arial" altLang="Arial" sz="1000" dirty="0"/>
          </a:p>
          <a:p>
            <a:pPr marL="13409" algn="l" rtl="0" eaLnBrk="0">
              <a:lnSpc>
                <a:spcPts val="3414"/>
              </a:lnSpc>
              <a:spcBef>
                <a:spcPts val="819"/>
              </a:spcBef>
              <a:tabLst/>
            </a:pPr>
            <a:r>
              <a:rPr sz="2700" spc="110" dirty="0">
                <a:solidFill>
                  <a:srgbClr val="4B4B4B">
                    <a:alpha val="100000"/>
                  </a:srgbClr>
                </a:solidFill>
                <a:ln w="6350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4.法律事</a:t>
            </a:r>
            <a:r>
              <a:rPr sz="2700" spc="90" dirty="0">
                <a:solidFill>
                  <a:srgbClr val="4B4B4B">
                    <a:alpha val="100000"/>
                  </a:srgbClr>
                </a:solidFill>
                <a:ln w="6350" cap="flat" cmpd="sng">
                  <a:solidFill>
                    <a:srgbClr a:val="4B4B4B">
                      <a:alpha val="100000"/>
                    </a:srgbClr>
                  </a:solidFill>
                  <a:prstDash a:val="solid"/>
                  <a:miter lim="0"/>
                </a:ln>
                <a:latin typeface="Microsoft YaHei"/>
                <a:ea typeface="Microsoft YaHei"/>
                <a:cs typeface="Microsoft YaHei"/>
              </a:rPr>
              <a:t>实</a:t>
            </a:r>
            <a:endParaRPr lang="Microsoft YaHei" altLang="Microsoft YaHei" sz="2700" dirty="0"/>
          </a:p>
          <a:p>
            <a:pPr algn="l" rtl="0" eaLnBrk="0">
              <a:lnSpc>
                <a:spcPct val="100000"/>
              </a:lnSpc>
              <a:tabLst/>
            </a:pPr>
            <a:endParaRPr lang="Arial" altLang="Arial" sz="900" dirty="0"/>
          </a:p>
          <a:p>
            <a:pPr marL="12700" indent="313745" algn="l" rtl="0" eaLnBrk="0">
              <a:lnSpc>
                <a:spcPct val="107000"/>
              </a:lnSpc>
              <a:spcBef>
                <a:spcPts val="1"/>
              </a:spcBef>
              <a:tabLst/>
            </a:pP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是指引起法律关系产生、</a:t>
            </a: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变更、</a:t>
            </a: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4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消灭的客观</a:t>
            </a:r>
            <a:r>
              <a:rPr sz="27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情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况或现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3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象</a:t>
            </a:r>
            <a:r>
              <a:rPr sz="2700" spc="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lang="Microsoft YaHei" altLang="Microsoft YaHei" sz="2700" dirty="0"/>
          </a:p>
        </p:txBody>
      </p:sp>
      <p:sp>
        <p:nvSpPr>
          <p:cNvPr id="69" name="textbox 69"/>
          <p:cNvSpPr/>
          <p:nvPr/>
        </p:nvSpPr>
        <p:spPr>
          <a:xfrm>
            <a:off x="808319" y="3676139"/>
            <a:ext cx="4998084" cy="11239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lang="Arial" altLang="Arial" sz="100" dirty="0"/>
          </a:p>
          <a:p>
            <a:pPr marL="14829" algn="l" rtl="0" eaLnBrk="0">
              <a:lnSpc>
                <a:spcPts val="3608"/>
              </a:lnSpc>
              <a:tabLst/>
            </a:pPr>
            <a:r>
              <a:rPr sz="27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事件：</a:t>
            </a:r>
            <a:r>
              <a:rPr sz="27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不以当事人的意志</a:t>
            </a:r>
            <a:r>
              <a:rPr sz="2700" spc="-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转移</a:t>
            </a:r>
            <a:endParaRPr lang="Microsoft YaHei" altLang="Microsoft YaHei" sz="2700" dirty="0"/>
          </a:p>
          <a:p>
            <a:pPr algn="l" rtl="0" eaLnBrk="0">
              <a:lnSpc>
                <a:spcPct val="108000"/>
              </a:lnSpc>
              <a:tabLst/>
            </a:pPr>
            <a:endParaRPr lang="Arial" altLang="Arial" sz="1100" dirty="0"/>
          </a:p>
          <a:p>
            <a:pPr marL="12700" algn="l" rtl="0" eaLnBrk="0">
              <a:lnSpc>
                <a:spcPts val="3608"/>
              </a:lnSpc>
              <a:spcBef>
                <a:spcPts val="6"/>
              </a:spcBef>
              <a:tabLst/>
            </a:pP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行为：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700" spc="-5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主体有意识的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行为</a:t>
            </a:r>
            <a:endParaRPr lang="Microsoft YaHei" altLang="Microsoft YaHei" sz="2700" dirty="0"/>
          </a:p>
        </p:txBody>
      </p:sp>
      <p:sp>
        <p:nvSpPr>
          <p:cNvPr id="70" name="textbox 70"/>
          <p:cNvSpPr/>
          <p:nvPr/>
        </p:nvSpPr>
        <p:spPr>
          <a:xfrm>
            <a:off x="6065054" y="3515134"/>
            <a:ext cx="1442719" cy="16891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786"/>
              </a:lnSpc>
              <a:tabLst/>
            </a:pPr>
            <a:endParaRPr lang="Arial" altLang="Arial" sz="100" dirty="0"/>
          </a:p>
          <a:p>
            <a:pPr marL="12700" algn="l" rtl="0" eaLnBrk="0">
              <a:lnSpc>
                <a:spcPct val="85000"/>
              </a:lnSpc>
              <a:tabLst/>
            </a:pPr>
            <a:r>
              <a:rPr sz="2700" spc="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社会事</a:t>
            </a:r>
            <a:r>
              <a:rPr sz="2700" spc="8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件</a:t>
            </a:r>
            <a:endParaRPr lang="Microsoft YaHei" altLang="Microsoft YaHei" sz="2700" dirty="0"/>
          </a:p>
          <a:p>
            <a:pPr marL="15539" indent="35496" algn="l" rtl="0" eaLnBrk="0">
              <a:lnSpc>
                <a:spcPct val="159000"/>
              </a:lnSpc>
              <a:spcBef>
                <a:spcPts val="44"/>
              </a:spcBef>
              <a:tabLst/>
            </a:pPr>
            <a:r>
              <a:rPr sz="2700" spc="2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自然</a:t>
            </a:r>
            <a:r>
              <a:rPr sz="2700" spc="1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事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件</a:t>
            </a:r>
            <a:r>
              <a:rPr sz="2700" spc="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spc="9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意外事</a:t>
            </a:r>
            <a:r>
              <a:rPr sz="2700" spc="60" dirty="0">
                <a:solidFill>
                  <a:srgbClr val="4B4B4B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件</a:t>
            </a:r>
            <a:endParaRPr lang="Microsoft YaHei" altLang="Microsoft YaHei" sz="2700" dirty="0"/>
          </a:p>
        </p:txBody>
      </p:sp>
      <p:pic>
        <p:nvPicPr>
          <p:cNvPr id="71" name="picture 7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1411" y="3888193"/>
            <a:ext cx="152577" cy="695921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05195" y="3659390"/>
            <a:ext cx="76809" cy="11535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2023-02-03T09:00:37</vt:filetime>
  </property>
  <property fmtid="{D5CDD505-2E9C-101B-9397-08002B2CF9AE}" pid="4" name="UsrData">
    <vt:lpwstr>63dc5caba2d7b00015caf330</vt:lpwstr>
  </property>
</Properties>
</file>