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324" r:id="rId5"/>
    <p:sldId id="323" r:id="rId6"/>
    <p:sldId id="325" r:id="rId7"/>
    <p:sldId id="326" r:id="rId8"/>
    <p:sldId id="327" r:id="rId9"/>
    <p:sldId id="328" r:id="rId10"/>
    <p:sldId id="291" r:id="rId11"/>
    <p:sldId id="329" r:id="rId12"/>
    <p:sldId id="330" r:id="rId13"/>
    <p:sldId id="331" r:id="rId14"/>
    <p:sldId id="332" r:id="rId15"/>
    <p:sldId id="333" r:id="rId16"/>
    <p:sldId id="334" r:id="rId17"/>
    <p:sldId id="350" r:id="rId18"/>
    <p:sldId id="351" r:id="rId19"/>
    <p:sldId id="294" r:id="rId20"/>
    <p:sldId id="295" r:id="rId21"/>
    <p:sldId id="352" r:id="rId22"/>
    <p:sldId id="353" r:id="rId23"/>
    <p:sldId id="297" r:id="rId24"/>
    <p:sldId id="298" r:id="rId25"/>
    <p:sldId id="299" r:id="rId26"/>
    <p:sldId id="340" r:id="rId27"/>
    <p:sldId id="354" r:id="rId28"/>
    <p:sldId id="322"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AA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0" d="100"/>
          <a:sy n="100" d="100"/>
        </p:scale>
        <p:origin x="90"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p:cNvPicPr>
            <a:picLocks noChangeAspect="1"/>
          </p:cNvPicPr>
          <p:nvPr/>
        </p:nvPicPr>
        <p:blipFill>
          <a:blip r:embed="rId2"/>
          <a:stretch>
            <a:fillRect/>
          </a:stretch>
        </p:blipFill>
        <p:spPr>
          <a:xfrm rot="21600000">
            <a:off x="0" y="0"/>
            <a:ext cx="9144000" cy="6858000"/>
          </a:xfrm>
          <a:prstGeom prst="rect">
            <a:avLst/>
          </a:prstGeom>
        </p:spPr>
      </p:pic>
      <p:sp>
        <p:nvSpPr>
          <p:cNvPr id="2" name="textbox 2"/>
          <p:cNvSpPr/>
          <p:nvPr/>
        </p:nvSpPr>
        <p:spPr>
          <a:xfrm>
            <a:off x="2066499" y="2030983"/>
            <a:ext cx="6535419" cy="1536064"/>
          </a:xfrm>
          <a:prstGeom prst="rect">
            <a:avLst/>
          </a:prstGeom>
        </p:spPr>
        <p:txBody>
          <a:bodyPr vert="horz" wrap="square" lIns="0" tIns="0" rIns="0" bIns="0"/>
          <a:lstStyle/>
          <a:p>
            <a:pPr algn="ctr" rtl="0" eaLnBrk="0">
              <a:lnSpc>
                <a:spcPct val="150000"/>
              </a:lnSpc>
              <a:tabLst/>
            </a:pPr>
            <a:r>
              <a:rPr lang="zh-CN" altLang="en-US" sz="4400" dirty="0"/>
              <a:t>第 六 章 </a:t>
            </a:r>
            <a:endParaRPr lang="en-US" altLang="zh-CN" sz="4400" dirty="0"/>
          </a:p>
          <a:p>
            <a:pPr algn="ctr" rtl="0" eaLnBrk="0">
              <a:lnSpc>
                <a:spcPct val="150000"/>
              </a:lnSpc>
              <a:tabLst/>
            </a:pPr>
            <a:r>
              <a:rPr lang="zh-CN" altLang="en-US" sz="4400" dirty="0"/>
              <a:t>建设工程质量法律制度</a:t>
            </a:r>
            <a:endParaRPr lang="SimHei" altLang="SimHei" sz="4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859105"/>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495550"/>
            <a:ext cx="4775200" cy="2647949"/>
          </a:xfrm>
          <a:prstGeom prst="rect">
            <a:avLst/>
          </a:prstGeom>
        </p:spPr>
      </p:pic>
      <p:sp>
        <p:nvSpPr>
          <p:cNvPr id="7" name="textbox 7"/>
          <p:cNvSpPr/>
          <p:nvPr/>
        </p:nvSpPr>
        <p:spPr>
          <a:xfrm>
            <a:off x="3945890" y="242633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第二节　</a:t>
            </a:r>
            <a:endParaRPr lang="en-US" altLang="zh-CN" sz="4000" dirty="0">
              <a:solidFill>
                <a:schemeClr val="bg1"/>
              </a:solidFill>
            </a:endParaRPr>
          </a:p>
          <a:p>
            <a:pPr algn="ctr" rtl="0" eaLnBrk="0">
              <a:lnSpc>
                <a:spcPct val="150000"/>
              </a:lnSpc>
              <a:tabLst/>
            </a:pPr>
            <a:r>
              <a:rPr lang="zh-CN" altLang="en-US" sz="4000" dirty="0">
                <a:solidFill>
                  <a:schemeClr val="bg1"/>
                </a:solidFill>
              </a:rPr>
              <a:t>建设工程参建各单位的质量责任</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extLst>
      <p:ext uri="{BB962C8B-B14F-4D97-AF65-F5344CB8AC3E}">
        <p14:creationId xmlns:p14="http://schemas.microsoft.com/office/powerpoint/2010/main" val="3189950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897729" y="1442294"/>
            <a:ext cx="7348539" cy="4197944"/>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了解建设方、施工方、监理方、勘察设计方、政府的质量责任。</a:t>
            </a:r>
          </a:p>
          <a:p>
            <a:pPr>
              <a:lnSpc>
                <a:spcPct val="150000"/>
              </a:lnSpc>
            </a:pPr>
            <a:r>
              <a:rPr lang="zh-CN" altLang="en-US" dirty="0"/>
              <a:t>引入案例</a:t>
            </a:r>
          </a:p>
          <a:p>
            <a:pPr>
              <a:lnSpc>
                <a:spcPct val="150000"/>
              </a:lnSpc>
            </a:pPr>
            <a:r>
              <a:rPr lang="zh-CN" altLang="en-US" dirty="0"/>
              <a:t>某工厂在同一厂区建设第二个生产厂房，为了节约成本，决定将 </a:t>
            </a:r>
            <a:r>
              <a:rPr lang="en-US" altLang="zh-CN" dirty="0"/>
              <a:t>5 </a:t>
            </a:r>
            <a:r>
              <a:rPr lang="zh-CN" altLang="en-US" dirty="0"/>
              <a:t>年前为第一个生产厂房做的地质勘察报告提供给设计院作为第二个生产厂房的设计依据。设计院不同意，但是在该厂领导的坚持下最终设计院妥协，进行了第二个生产厂房的施工图设计。工程竣工后不久，工人们就发现厂房墙体多处出现开裂，该厂遂将施工单位告上了法庭，请求判定施工单位承担工程质量责任，经检测后，墙体开裂主要是由于设计时对地基处理不当引起的厂房不均匀沉降导致的。</a:t>
            </a:r>
          </a:p>
        </p:txBody>
      </p:sp>
    </p:spTree>
    <p:extLst>
      <p:ext uri="{BB962C8B-B14F-4D97-AF65-F5344CB8AC3E}">
        <p14:creationId xmlns:p14="http://schemas.microsoft.com/office/powerpoint/2010/main" val="34785597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958527" y="1906438"/>
            <a:ext cx="7130207" cy="3366947"/>
          </a:xfrm>
          <a:prstGeom prst="rect">
            <a:avLst/>
          </a:prstGeom>
          <a:noFill/>
        </p:spPr>
        <p:txBody>
          <a:bodyPr wrap="square">
            <a:spAutoFit/>
          </a:bodyPr>
          <a:lstStyle/>
          <a:p>
            <a:pPr>
              <a:lnSpc>
                <a:spcPct val="150000"/>
              </a:lnSpc>
            </a:pPr>
            <a:r>
              <a:rPr lang="zh-CN" altLang="en-US" dirty="0"/>
              <a:t>一、施工单位的质量责任和义务</a:t>
            </a:r>
          </a:p>
          <a:p>
            <a:pPr>
              <a:lnSpc>
                <a:spcPct val="150000"/>
              </a:lnSpc>
            </a:pPr>
            <a:r>
              <a:rPr lang="zh-CN" altLang="en-US" dirty="0"/>
              <a:t>施工单位是工程建设的重要责任主体之一。由于施工阶段影响质量稳定的因素和涉及的责任主体均较多，协调管理的难度较大，施工阶段的质量责任制度尤为重要。</a:t>
            </a:r>
          </a:p>
          <a:p>
            <a:pPr>
              <a:lnSpc>
                <a:spcPct val="150000"/>
              </a:lnSpc>
            </a:pPr>
            <a:r>
              <a:rPr lang="en-US" altLang="zh-CN" dirty="0"/>
              <a:t>2014 </a:t>
            </a:r>
            <a:r>
              <a:rPr lang="zh-CN" altLang="en-US" dirty="0"/>
              <a:t>年 </a:t>
            </a:r>
            <a:r>
              <a:rPr lang="en-US" altLang="zh-CN" dirty="0"/>
              <a:t>8 </a:t>
            </a:r>
            <a:r>
              <a:rPr lang="zh-CN" altLang="en-US" dirty="0"/>
              <a:t>月，住房和城乡建设部发布的</a:t>
            </a:r>
            <a:r>
              <a:rPr lang="en-US" altLang="zh-CN" dirty="0"/>
              <a:t>《</a:t>
            </a:r>
            <a:r>
              <a:rPr lang="zh-CN" altLang="en-US" dirty="0"/>
              <a:t>建筑工程五方责任主体项目负责人质量终身责任追究暂行办法</a:t>
            </a:r>
            <a:r>
              <a:rPr lang="en-US" altLang="zh-CN" dirty="0"/>
              <a:t>》</a:t>
            </a:r>
            <a:r>
              <a:rPr lang="zh-CN" altLang="en-US" dirty="0"/>
              <a:t>规定，建筑工程开工建设前，建设、勘察、设计、施工、监理单位法定代表人应当签署授权书，明确本单位项目负责人。</a:t>
            </a:r>
            <a:endParaRPr lang="zh-CN" altLang="en-US" sz="1600" dirty="0"/>
          </a:p>
        </p:txBody>
      </p:sp>
    </p:spTree>
    <p:extLst>
      <p:ext uri="{BB962C8B-B14F-4D97-AF65-F5344CB8AC3E}">
        <p14:creationId xmlns:p14="http://schemas.microsoft.com/office/powerpoint/2010/main" val="2415188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椭圆 2">
            <a:extLst>
              <a:ext uri="{FF2B5EF4-FFF2-40B4-BE49-F238E27FC236}">
                <a16:creationId xmlns:a16="http://schemas.microsoft.com/office/drawing/2014/main" id="{AFB86E34-B5C4-0F60-AC12-47407131E4D1}"/>
              </a:ext>
            </a:extLst>
          </p:cNvPr>
          <p:cNvSpPr/>
          <p:nvPr/>
        </p:nvSpPr>
        <p:spPr>
          <a:xfrm>
            <a:off x="687568" y="1522775"/>
            <a:ext cx="1710963" cy="171096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 </a:t>
            </a:r>
            <a:r>
              <a:rPr lang="zh-CN" altLang="en-US" dirty="0"/>
              <a:t>依法承揽工程</a:t>
            </a:r>
          </a:p>
        </p:txBody>
      </p:sp>
      <p:sp>
        <p:nvSpPr>
          <p:cNvPr id="4" name="椭圆 3">
            <a:extLst>
              <a:ext uri="{FF2B5EF4-FFF2-40B4-BE49-F238E27FC236}">
                <a16:creationId xmlns:a16="http://schemas.microsoft.com/office/drawing/2014/main" id="{8E3AE049-D1CA-208D-E4A7-645D3CCAA5B5}"/>
              </a:ext>
            </a:extLst>
          </p:cNvPr>
          <p:cNvSpPr/>
          <p:nvPr/>
        </p:nvSpPr>
        <p:spPr>
          <a:xfrm>
            <a:off x="2709383" y="1522775"/>
            <a:ext cx="1710963" cy="171096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 </a:t>
            </a:r>
            <a:r>
              <a:rPr lang="zh-CN" altLang="en-US" dirty="0"/>
              <a:t>建立质量责任制 </a:t>
            </a:r>
          </a:p>
        </p:txBody>
      </p:sp>
      <p:sp>
        <p:nvSpPr>
          <p:cNvPr id="5" name="椭圆 4">
            <a:extLst>
              <a:ext uri="{FF2B5EF4-FFF2-40B4-BE49-F238E27FC236}">
                <a16:creationId xmlns:a16="http://schemas.microsoft.com/office/drawing/2014/main" id="{976A36AE-2B6C-284E-0F15-7FAB180076B7}"/>
              </a:ext>
            </a:extLst>
          </p:cNvPr>
          <p:cNvSpPr/>
          <p:nvPr/>
        </p:nvSpPr>
        <p:spPr>
          <a:xfrm>
            <a:off x="4731198" y="1522775"/>
            <a:ext cx="1710963" cy="171096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 </a:t>
            </a:r>
            <a:r>
              <a:rPr lang="zh-CN" altLang="en-US" dirty="0"/>
              <a:t>总分包单位的质量</a:t>
            </a:r>
          </a:p>
        </p:txBody>
      </p:sp>
      <p:sp>
        <p:nvSpPr>
          <p:cNvPr id="6" name="椭圆 5">
            <a:extLst>
              <a:ext uri="{FF2B5EF4-FFF2-40B4-BE49-F238E27FC236}">
                <a16:creationId xmlns:a16="http://schemas.microsoft.com/office/drawing/2014/main" id="{8F6BC5C1-939F-0DAD-C02D-1704BADBFC39}"/>
              </a:ext>
            </a:extLst>
          </p:cNvPr>
          <p:cNvSpPr/>
          <p:nvPr/>
        </p:nvSpPr>
        <p:spPr>
          <a:xfrm>
            <a:off x="687568" y="4234405"/>
            <a:ext cx="1710963" cy="171096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5. </a:t>
            </a:r>
            <a:r>
              <a:rPr lang="zh-CN" altLang="en-US"/>
              <a:t>建筑材料、构配件和设备的检验</a:t>
            </a:r>
            <a:endParaRPr lang="zh-CN" altLang="en-US" dirty="0"/>
          </a:p>
        </p:txBody>
      </p:sp>
      <p:sp>
        <p:nvSpPr>
          <p:cNvPr id="7" name="椭圆 6">
            <a:extLst>
              <a:ext uri="{FF2B5EF4-FFF2-40B4-BE49-F238E27FC236}">
                <a16:creationId xmlns:a16="http://schemas.microsoft.com/office/drawing/2014/main" id="{56130112-215A-C2C0-A48B-F2ED0FD8F99A}"/>
              </a:ext>
            </a:extLst>
          </p:cNvPr>
          <p:cNvSpPr/>
          <p:nvPr/>
        </p:nvSpPr>
        <p:spPr>
          <a:xfrm>
            <a:off x="2709383" y="4234405"/>
            <a:ext cx="1710963" cy="171096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6. </a:t>
            </a:r>
            <a:r>
              <a:rPr lang="zh-CN" altLang="en-US"/>
              <a:t>对施工质量进行检验</a:t>
            </a:r>
            <a:endParaRPr lang="zh-CN" altLang="en-US" dirty="0"/>
          </a:p>
        </p:txBody>
      </p:sp>
      <p:sp>
        <p:nvSpPr>
          <p:cNvPr id="8" name="椭圆 7">
            <a:extLst>
              <a:ext uri="{FF2B5EF4-FFF2-40B4-BE49-F238E27FC236}">
                <a16:creationId xmlns:a16="http://schemas.microsoft.com/office/drawing/2014/main" id="{D375C99F-A74C-F5AC-CA81-11B1C7AA345C}"/>
              </a:ext>
            </a:extLst>
          </p:cNvPr>
          <p:cNvSpPr/>
          <p:nvPr/>
        </p:nvSpPr>
        <p:spPr>
          <a:xfrm>
            <a:off x="4731198" y="4234405"/>
            <a:ext cx="1710963" cy="171096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7. </a:t>
            </a:r>
            <a:r>
              <a:rPr lang="zh-CN" altLang="en-US"/>
              <a:t>返修制度</a:t>
            </a:r>
            <a:endParaRPr lang="zh-CN" altLang="en-US" dirty="0"/>
          </a:p>
        </p:txBody>
      </p:sp>
      <p:sp>
        <p:nvSpPr>
          <p:cNvPr id="11" name="椭圆 10">
            <a:extLst>
              <a:ext uri="{FF2B5EF4-FFF2-40B4-BE49-F238E27FC236}">
                <a16:creationId xmlns:a16="http://schemas.microsoft.com/office/drawing/2014/main" id="{0EA27B3C-6381-71DC-3E62-4AEF75E0211F}"/>
              </a:ext>
            </a:extLst>
          </p:cNvPr>
          <p:cNvSpPr/>
          <p:nvPr/>
        </p:nvSpPr>
        <p:spPr>
          <a:xfrm>
            <a:off x="6753013" y="1522775"/>
            <a:ext cx="1710963" cy="171096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 </a:t>
            </a:r>
            <a:r>
              <a:rPr lang="zh-CN" altLang="en-US"/>
              <a:t>按图施工</a:t>
            </a:r>
            <a:endParaRPr lang="zh-CN" altLang="en-US" dirty="0"/>
          </a:p>
        </p:txBody>
      </p:sp>
      <p:sp>
        <p:nvSpPr>
          <p:cNvPr id="13" name="椭圆 12">
            <a:extLst>
              <a:ext uri="{FF2B5EF4-FFF2-40B4-BE49-F238E27FC236}">
                <a16:creationId xmlns:a16="http://schemas.microsoft.com/office/drawing/2014/main" id="{A0356A72-3E6A-DD6B-4CB7-99421B35B796}"/>
              </a:ext>
            </a:extLst>
          </p:cNvPr>
          <p:cNvSpPr/>
          <p:nvPr/>
        </p:nvSpPr>
        <p:spPr>
          <a:xfrm>
            <a:off x="6753013" y="4234405"/>
            <a:ext cx="1710963" cy="171096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8. </a:t>
            </a:r>
            <a:r>
              <a:rPr lang="zh-CN" altLang="en-US"/>
              <a:t>职工教育培训</a:t>
            </a:r>
            <a:endParaRPr lang="zh-CN" altLang="en-US" dirty="0"/>
          </a:p>
        </p:txBody>
      </p:sp>
    </p:spTree>
    <p:extLst>
      <p:ext uri="{BB962C8B-B14F-4D97-AF65-F5344CB8AC3E}">
        <p14:creationId xmlns:p14="http://schemas.microsoft.com/office/powerpoint/2010/main" val="38462670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658598" y="1044397"/>
            <a:ext cx="7938343" cy="873957"/>
          </a:xfrm>
          <a:prstGeom prst="rect">
            <a:avLst/>
          </a:prstGeom>
          <a:noFill/>
        </p:spPr>
        <p:txBody>
          <a:bodyPr wrap="square">
            <a:spAutoFit/>
          </a:bodyPr>
          <a:lstStyle/>
          <a:p>
            <a:pPr>
              <a:lnSpc>
                <a:spcPct val="150000"/>
              </a:lnSpc>
            </a:pPr>
            <a:r>
              <a:rPr lang="zh-CN" altLang="en-US"/>
              <a:t>二、建设单位的质量责任</a:t>
            </a:r>
          </a:p>
          <a:p>
            <a:pPr>
              <a:lnSpc>
                <a:spcPct val="150000"/>
              </a:lnSpc>
            </a:pPr>
            <a:r>
              <a:rPr lang="zh-CN" altLang="en-US"/>
              <a:t>建设单位作为建设工程的投资人，是建设工程的重要责任主体。</a:t>
            </a:r>
            <a:endParaRPr lang="zh-CN" altLang="en-US" sz="1600" dirty="0"/>
          </a:p>
        </p:txBody>
      </p:sp>
      <p:sp>
        <p:nvSpPr>
          <p:cNvPr id="3" name="矩形 2">
            <a:extLst>
              <a:ext uri="{FF2B5EF4-FFF2-40B4-BE49-F238E27FC236}">
                <a16:creationId xmlns:a16="http://schemas.microsoft.com/office/drawing/2014/main" id="{C3D58709-99ED-343B-9F11-8F18AF08E5B4}"/>
              </a:ext>
            </a:extLst>
          </p:cNvPr>
          <p:cNvSpPr/>
          <p:nvPr/>
        </p:nvSpPr>
        <p:spPr>
          <a:xfrm>
            <a:off x="809625" y="2381250"/>
            <a:ext cx="3028950" cy="5810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 </a:t>
            </a:r>
            <a:r>
              <a:rPr lang="zh-CN" altLang="en-US" dirty="0"/>
              <a:t>依法发包</a:t>
            </a:r>
          </a:p>
        </p:txBody>
      </p:sp>
      <p:sp>
        <p:nvSpPr>
          <p:cNvPr id="4" name="矩形 3">
            <a:extLst>
              <a:ext uri="{FF2B5EF4-FFF2-40B4-BE49-F238E27FC236}">
                <a16:creationId xmlns:a16="http://schemas.microsoft.com/office/drawing/2014/main" id="{FDDA3AFF-09FF-0C14-9BBC-2524260822C9}"/>
              </a:ext>
            </a:extLst>
          </p:cNvPr>
          <p:cNvSpPr/>
          <p:nvPr/>
        </p:nvSpPr>
        <p:spPr>
          <a:xfrm>
            <a:off x="4627769" y="2381250"/>
            <a:ext cx="3028950" cy="5810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 </a:t>
            </a:r>
            <a:r>
              <a:rPr lang="zh-CN" altLang="en-US" dirty="0"/>
              <a:t>依法向相关单位提供原始资料</a:t>
            </a:r>
          </a:p>
        </p:txBody>
      </p:sp>
      <p:sp>
        <p:nvSpPr>
          <p:cNvPr id="5" name="矩形 4">
            <a:extLst>
              <a:ext uri="{FF2B5EF4-FFF2-40B4-BE49-F238E27FC236}">
                <a16:creationId xmlns:a16="http://schemas.microsoft.com/office/drawing/2014/main" id="{B783D71E-01E5-D1D1-DCF8-340F11D4B3F3}"/>
              </a:ext>
            </a:extLst>
          </p:cNvPr>
          <p:cNvSpPr/>
          <p:nvPr/>
        </p:nvSpPr>
        <p:spPr>
          <a:xfrm>
            <a:off x="809625" y="3391122"/>
            <a:ext cx="3028950" cy="5810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 </a:t>
            </a:r>
            <a:r>
              <a:rPr lang="zh-CN" altLang="en-US" dirty="0"/>
              <a:t>不得非法干预承包人</a:t>
            </a:r>
          </a:p>
        </p:txBody>
      </p:sp>
      <p:sp>
        <p:nvSpPr>
          <p:cNvPr id="6" name="矩形 5">
            <a:extLst>
              <a:ext uri="{FF2B5EF4-FFF2-40B4-BE49-F238E27FC236}">
                <a16:creationId xmlns:a16="http://schemas.microsoft.com/office/drawing/2014/main" id="{1964C61D-B588-5482-B4FE-0D789E8BDC06}"/>
              </a:ext>
            </a:extLst>
          </p:cNvPr>
          <p:cNvSpPr/>
          <p:nvPr/>
        </p:nvSpPr>
        <p:spPr>
          <a:xfrm>
            <a:off x="4627769" y="3391122"/>
            <a:ext cx="3028950" cy="5810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 </a:t>
            </a:r>
            <a:r>
              <a:rPr lang="zh-CN" altLang="en-US" dirty="0"/>
              <a:t>依法送审施工图</a:t>
            </a:r>
          </a:p>
        </p:txBody>
      </p:sp>
      <p:sp>
        <p:nvSpPr>
          <p:cNvPr id="7" name="矩形 6">
            <a:extLst>
              <a:ext uri="{FF2B5EF4-FFF2-40B4-BE49-F238E27FC236}">
                <a16:creationId xmlns:a16="http://schemas.microsoft.com/office/drawing/2014/main" id="{543715E4-F26A-B901-5D9F-57DD82BEBA48}"/>
              </a:ext>
            </a:extLst>
          </p:cNvPr>
          <p:cNvSpPr/>
          <p:nvPr/>
        </p:nvSpPr>
        <p:spPr>
          <a:xfrm>
            <a:off x="809625" y="4435043"/>
            <a:ext cx="3028950" cy="5810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 </a:t>
            </a:r>
            <a:r>
              <a:rPr lang="zh-CN" altLang="en-US" dirty="0"/>
              <a:t>依法实行工程监理</a:t>
            </a:r>
          </a:p>
        </p:txBody>
      </p:sp>
      <p:sp>
        <p:nvSpPr>
          <p:cNvPr id="8" name="矩形 7">
            <a:extLst>
              <a:ext uri="{FF2B5EF4-FFF2-40B4-BE49-F238E27FC236}">
                <a16:creationId xmlns:a16="http://schemas.microsoft.com/office/drawing/2014/main" id="{AFCF5E81-7216-7CB2-B3A5-DE8617AAE490}"/>
              </a:ext>
            </a:extLst>
          </p:cNvPr>
          <p:cNvSpPr/>
          <p:nvPr/>
        </p:nvSpPr>
        <p:spPr>
          <a:xfrm>
            <a:off x="4627769" y="4435043"/>
            <a:ext cx="3028950" cy="5810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6. </a:t>
            </a:r>
            <a:r>
              <a:rPr lang="zh-CN" altLang="en-US" dirty="0"/>
              <a:t>依法办理质量监督手续</a:t>
            </a:r>
          </a:p>
        </p:txBody>
      </p:sp>
      <p:sp>
        <p:nvSpPr>
          <p:cNvPr id="9" name="矩形 8">
            <a:extLst>
              <a:ext uri="{FF2B5EF4-FFF2-40B4-BE49-F238E27FC236}">
                <a16:creationId xmlns:a16="http://schemas.microsoft.com/office/drawing/2014/main" id="{388EC629-4E46-F588-3797-3D9E2629B0B3}"/>
              </a:ext>
            </a:extLst>
          </p:cNvPr>
          <p:cNvSpPr/>
          <p:nvPr/>
        </p:nvSpPr>
        <p:spPr>
          <a:xfrm>
            <a:off x="809625" y="5444915"/>
            <a:ext cx="3028950" cy="5810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7. </a:t>
            </a:r>
            <a:r>
              <a:rPr lang="zh-CN" altLang="en-US" dirty="0"/>
              <a:t>确保甲供材料等符合要求</a:t>
            </a:r>
          </a:p>
        </p:txBody>
      </p:sp>
      <p:sp>
        <p:nvSpPr>
          <p:cNvPr id="11" name="矩形 10">
            <a:extLst>
              <a:ext uri="{FF2B5EF4-FFF2-40B4-BE49-F238E27FC236}">
                <a16:creationId xmlns:a16="http://schemas.microsoft.com/office/drawing/2014/main" id="{8CE30F74-A4AE-F8F1-29B7-D79BF513F012}"/>
              </a:ext>
            </a:extLst>
          </p:cNvPr>
          <p:cNvSpPr/>
          <p:nvPr/>
        </p:nvSpPr>
        <p:spPr>
          <a:xfrm>
            <a:off x="4627769" y="5444915"/>
            <a:ext cx="3028950" cy="5810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8. </a:t>
            </a:r>
            <a:r>
              <a:rPr lang="zh-CN" altLang="en-US" dirty="0"/>
              <a:t>依法装修</a:t>
            </a:r>
          </a:p>
        </p:txBody>
      </p:sp>
    </p:spTree>
    <p:extLst>
      <p:ext uri="{BB962C8B-B14F-4D97-AF65-F5344CB8AC3E}">
        <p14:creationId xmlns:p14="http://schemas.microsoft.com/office/powerpoint/2010/main" val="3412828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714317" y="1476375"/>
            <a:ext cx="7618627" cy="1289456"/>
          </a:xfrm>
          <a:prstGeom prst="rect">
            <a:avLst/>
          </a:prstGeom>
          <a:noFill/>
        </p:spPr>
        <p:txBody>
          <a:bodyPr wrap="square">
            <a:spAutoFit/>
          </a:bodyPr>
          <a:lstStyle/>
          <a:p>
            <a:pPr>
              <a:lnSpc>
                <a:spcPct val="150000"/>
              </a:lnSpc>
            </a:pPr>
            <a:r>
              <a:rPr lang="zh-CN" altLang="en-US" dirty="0"/>
              <a:t>三、监理单位的质量责任</a:t>
            </a:r>
          </a:p>
          <a:p>
            <a:pPr>
              <a:lnSpc>
                <a:spcPct val="150000"/>
              </a:lnSpc>
            </a:pPr>
            <a:r>
              <a:rPr lang="en-US" altLang="zh-CN" dirty="0"/>
              <a:t>《</a:t>
            </a:r>
            <a:r>
              <a:rPr lang="zh-CN" altLang="en-US" dirty="0"/>
              <a:t>建设工程质量管理条例</a:t>
            </a:r>
            <a:r>
              <a:rPr lang="en-US" altLang="zh-CN" dirty="0"/>
              <a:t>》</a:t>
            </a:r>
            <a:r>
              <a:rPr lang="zh-CN" altLang="en-US" dirty="0"/>
              <a:t>规定，监理工程师应当按照工程监理规范的要求，采取旁站、巡视和平行检验等形式，对建设工程实施监理。</a:t>
            </a:r>
            <a:endParaRPr lang="zh-CN" altLang="en-US" sz="1600" dirty="0"/>
          </a:p>
        </p:txBody>
      </p:sp>
      <p:sp>
        <p:nvSpPr>
          <p:cNvPr id="3" name="矩形 2">
            <a:extLst>
              <a:ext uri="{FF2B5EF4-FFF2-40B4-BE49-F238E27FC236}">
                <a16:creationId xmlns:a16="http://schemas.microsoft.com/office/drawing/2014/main" id="{A701BA28-0B25-A773-0034-5B1CF8229729}"/>
              </a:ext>
            </a:extLst>
          </p:cNvPr>
          <p:cNvSpPr/>
          <p:nvPr/>
        </p:nvSpPr>
        <p:spPr>
          <a:xfrm>
            <a:off x="838200" y="3522492"/>
            <a:ext cx="3495675" cy="59055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依法承揽工程</a:t>
            </a:r>
            <a:endParaRPr lang="zh-CN" altLang="en-US" dirty="0"/>
          </a:p>
        </p:txBody>
      </p:sp>
      <p:sp>
        <p:nvSpPr>
          <p:cNvPr id="4" name="矩形 3">
            <a:extLst>
              <a:ext uri="{FF2B5EF4-FFF2-40B4-BE49-F238E27FC236}">
                <a16:creationId xmlns:a16="http://schemas.microsoft.com/office/drawing/2014/main" id="{7C4384C8-1F78-4338-0C37-E30A18A079C6}"/>
              </a:ext>
            </a:extLst>
          </p:cNvPr>
          <p:cNvSpPr/>
          <p:nvPr/>
        </p:nvSpPr>
        <p:spPr>
          <a:xfrm>
            <a:off x="838200" y="4920240"/>
            <a:ext cx="3495675" cy="59055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依法监理</a:t>
            </a:r>
            <a:endParaRPr lang="zh-CN" altLang="en-US" dirty="0"/>
          </a:p>
        </p:txBody>
      </p:sp>
      <p:sp>
        <p:nvSpPr>
          <p:cNvPr id="5" name="矩形 4">
            <a:extLst>
              <a:ext uri="{FF2B5EF4-FFF2-40B4-BE49-F238E27FC236}">
                <a16:creationId xmlns:a16="http://schemas.microsoft.com/office/drawing/2014/main" id="{7B437633-F8FF-9323-931D-7170C74B06F1}"/>
              </a:ext>
            </a:extLst>
          </p:cNvPr>
          <p:cNvSpPr/>
          <p:nvPr/>
        </p:nvSpPr>
        <p:spPr>
          <a:xfrm>
            <a:off x="4837269" y="3522492"/>
            <a:ext cx="3495675" cy="59055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独立监理</a:t>
            </a:r>
            <a:endParaRPr lang="zh-CN" altLang="en-US" dirty="0"/>
          </a:p>
        </p:txBody>
      </p:sp>
      <p:sp>
        <p:nvSpPr>
          <p:cNvPr id="6" name="矩形 5">
            <a:extLst>
              <a:ext uri="{FF2B5EF4-FFF2-40B4-BE49-F238E27FC236}">
                <a16:creationId xmlns:a16="http://schemas.microsoft.com/office/drawing/2014/main" id="{96CE3CE3-7362-23E1-D8BD-63C472DD63A1}"/>
              </a:ext>
            </a:extLst>
          </p:cNvPr>
          <p:cNvSpPr/>
          <p:nvPr/>
        </p:nvSpPr>
        <p:spPr>
          <a:xfrm>
            <a:off x="4837269" y="4920240"/>
            <a:ext cx="3495675" cy="59055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 </a:t>
            </a:r>
            <a:r>
              <a:rPr lang="zh-CN" altLang="en-US"/>
              <a:t>确认质量</a:t>
            </a:r>
            <a:endParaRPr lang="zh-CN" altLang="en-US" dirty="0"/>
          </a:p>
        </p:txBody>
      </p:sp>
    </p:spTree>
    <p:extLst>
      <p:ext uri="{BB962C8B-B14F-4D97-AF65-F5344CB8AC3E}">
        <p14:creationId xmlns:p14="http://schemas.microsoft.com/office/powerpoint/2010/main" val="26138485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734798" y="1724046"/>
            <a:ext cx="7637677" cy="1704954"/>
          </a:xfrm>
          <a:prstGeom prst="rect">
            <a:avLst/>
          </a:prstGeom>
          <a:noFill/>
        </p:spPr>
        <p:txBody>
          <a:bodyPr wrap="square">
            <a:spAutoFit/>
          </a:bodyPr>
          <a:lstStyle/>
          <a:p>
            <a:pPr>
              <a:lnSpc>
                <a:spcPct val="150000"/>
              </a:lnSpc>
            </a:pPr>
            <a:r>
              <a:rPr lang="zh-CN" altLang="en-US" dirty="0"/>
              <a:t>四、勘察、设计单位的质量责任</a:t>
            </a:r>
          </a:p>
          <a:p>
            <a:pPr>
              <a:lnSpc>
                <a:spcPct val="150000"/>
              </a:lnSpc>
            </a:pPr>
            <a:r>
              <a:rPr lang="en-US" altLang="zh-CN" dirty="0"/>
              <a:t>《</a:t>
            </a:r>
            <a:r>
              <a:rPr lang="zh-CN" altLang="en-US" dirty="0"/>
              <a:t>建筑法</a:t>
            </a:r>
            <a:r>
              <a:rPr lang="en-US" altLang="zh-CN" dirty="0"/>
              <a:t>》</a:t>
            </a:r>
            <a:r>
              <a:rPr lang="zh-CN" altLang="en-US" dirty="0"/>
              <a:t>规定，建筑工程的勘察、设计单位必须对其勘察、设计的质量负责。勘察、设计文件应当符合有关法律、行政法规的规定和建筑工程质量、安全标准、建筑工程勘察、设计技术规范以及合同的约定。</a:t>
            </a:r>
            <a:endParaRPr lang="zh-CN" altLang="en-US" sz="1600" dirty="0"/>
          </a:p>
        </p:txBody>
      </p:sp>
      <p:sp>
        <p:nvSpPr>
          <p:cNvPr id="3" name="矩形 2">
            <a:extLst>
              <a:ext uri="{FF2B5EF4-FFF2-40B4-BE49-F238E27FC236}">
                <a16:creationId xmlns:a16="http://schemas.microsoft.com/office/drawing/2014/main" id="{CFB9FF6D-4D17-2850-B3F3-60A0734321D8}"/>
              </a:ext>
            </a:extLst>
          </p:cNvPr>
          <p:cNvSpPr/>
          <p:nvPr/>
        </p:nvSpPr>
        <p:spPr>
          <a:xfrm>
            <a:off x="981075" y="3641509"/>
            <a:ext cx="4343400" cy="5810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依法承揽工程</a:t>
            </a:r>
            <a:endParaRPr lang="zh-CN" altLang="en-US" dirty="0"/>
          </a:p>
        </p:txBody>
      </p:sp>
      <p:sp>
        <p:nvSpPr>
          <p:cNvPr id="4" name="矩形 3">
            <a:extLst>
              <a:ext uri="{FF2B5EF4-FFF2-40B4-BE49-F238E27FC236}">
                <a16:creationId xmlns:a16="http://schemas.microsoft.com/office/drawing/2014/main" id="{57E0CEA5-A59A-770C-1F6A-17DDF590B8E4}"/>
              </a:ext>
            </a:extLst>
          </p:cNvPr>
          <p:cNvSpPr/>
          <p:nvPr/>
        </p:nvSpPr>
        <p:spPr>
          <a:xfrm>
            <a:off x="981075" y="4651381"/>
            <a:ext cx="4343400" cy="5810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对勘察和设计成果负责</a:t>
            </a:r>
            <a:endParaRPr lang="zh-CN" altLang="en-US" dirty="0"/>
          </a:p>
        </p:txBody>
      </p:sp>
      <p:sp>
        <p:nvSpPr>
          <p:cNvPr id="5" name="矩形 4">
            <a:extLst>
              <a:ext uri="{FF2B5EF4-FFF2-40B4-BE49-F238E27FC236}">
                <a16:creationId xmlns:a16="http://schemas.microsoft.com/office/drawing/2014/main" id="{C236C6A5-B4A4-B9AA-6C01-1F17C9B0B4D4}"/>
              </a:ext>
            </a:extLst>
          </p:cNvPr>
          <p:cNvSpPr/>
          <p:nvPr/>
        </p:nvSpPr>
        <p:spPr>
          <a:xfrm>
            <a:off x="981075" y="5695302"/>
            <a:ext cx="4343400" cy="58102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依法参与建设工程质量事故分析</a:t>
            </a:r>
            <a:endParaRPr lang="zh-CN" altLang="en-US" dirty="0"/>
          </a:p>
        </p:txBody>
      </p:sp>
    </p:spTree>
    <p:extLst>
      <p:ext uri="{BB962C8B-B14F-4D97-AF65-F5344CB8AC3E}">
        <p14:creationId xmlns:p14="http://schemas.microsoft.com/office/powerpoint/2010/main" val="12734269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714317" y="1133475"/>
            <a:ext cx="7618627" cy="458459"/>
          </a:xfrm>
          <a:prstGeom prst="rect">
            <a:avLst/>
          </a:prstGeom>
          <a:noFill/>
        </p:spPr>
        <p:txBody>
          <a:bodyPr wrap="square">
            <a:spAutoFit/>
          </a:bodyPr>
          <a:lstStyle/>
          <a:p>
            <a:pPr>
              <a:lnSpc>
                <a:spcPct val="150000"/>
              </a:lnSpc>
            </a:pPr>
            <a:r>
              <a:rPr lang="zh-CN" altLang="en-US" dirty="0"/>
              <a:t>五、政府部门工程质量监督</a:t>
            </a:r>
            <a:endParaRPr lang="zh-CN" altLang="en-US" sz="1600" dirty="0"/>
          </a:p>
        </p:txBody>
      </p:sp>
      <p:sp>
        <p:nvSpPr>
          <p:cNvPr id="3" name="矩形 2">
            <a:extLst>
              <a:ext uri="{FF2B5EF4-FFF2-40B4-BE49-F238E27FC236}">
                <a16:creationId xmlns:a16="http://schemas.microsoft.com/office/drawing/2014/main" id="{A701BA28-0B25-A773-0034-5B1CF8229729}"/>
              </a:ext>
            </a:extLst>
          </p:cNvPr>
          <p:cNvSpPr/>
          <p:nvPr/>
        </p:nvSpPr>
        <p:spPr>
          <a:xfrm>
            <a:off x="457142" y="1798466"/>
            <a:ext cx="2581333"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我国的建设工程质量监督管理体制</a:t>
            </a:r>
            <a:endParaRPr lang="zh-CN" altLang="en-US" dirty="0"/>
          </a:p>
        </p:txBody>
      </p:sp>
      <p:sp>
        <p:nvSpPr>
          <p:cNvPr id="7" name="矩形 6">
            <a:extLst>
              <a:ext uri="{FF2B5EF4-FFF2-40B4-BE49-F238E27FC236}">
                <a16:creationId xmlns:a16="http://schemas.microsoft.com/office/drawing/2014/main" id="{B14AA6DC-15C6-2D69-2643-A4ADE418C3C9}"/>
              </a:ext>
            </a:extLst>
          </p:cNvPr>
          <p:cNvSpPr/>
          <p:nvPr/>
        </p:nvSpPr>
        <p:spPr>
          <a:xfrm>
            <a:off x="3337103" y="1798466"/>
            <a:ext cx="2581333"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政府监督检查的内容和有权采取的措施</a:t>
            </a:r>
            <a:endParaRPr lang="zh-CN" altLang="en-US" dirty="0"/>
          </a:p>
        </p:txBody>
      </p:sp>
      <p:sp>
        <p:nvSpPr>
          <p:cNvPr id="8" name="矩形 7">
            <a:extLst>
              <a:ext uri="{FF2B5EF4-FFF2-40B4-BE49-F238E27FC236}">
                <a16:creationId xmlns:a16="http://schemas.microsoft.com/office/drawing/2014/main" id="{FF413C43-84AC-42C5-8AE8-6D36A7CD13C2}"/>
              </a:ext>
            </a:extLst>
          </p:cNvPr>
          <p:cNvSpPr/>
          <p:nvPr/>
        </p:nvSpPr>
        <p:spPr>
          <a:xfrm>
            <a:off x="6240551" y="1798466"/>
            <a:ext cx="2581333"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禁止滥用权力的行为</a:t>
            </a:r>
            <a:endParaRPr lang="zh-CN" altLang="en-US" dirty="0"/>
          </a:p>
        </p:txBody>
      </p:sp>
      <p:sp>
        <p:nvSpPr>
          <p:cNvPr id="9" name="文本框 8">
            <a:extLst>
              <a:ext uri="{FF2B5EF4-FFF2-40B4-BE49-F238E27FC236}">
                <a16:creationId xmlns:a16="http://schemas.microsoft.com/office/drawing/2014/main" id="{815DDB40-7126-3A2C-2FEA-D06D0B2D37E1}"/>
              </a:ext>
            </a:extLst>
          </p:cNvPr>
          <p:cNvSpPr txBox="1"/>
          <p:nvPr/>
        </p:nvSpPr>
        <p:spPr>
          <a:xfrm>
            <a:off x="457142" y="2839090"/>
            <a:ext cx="2581333" cy="1525739"/>
          </a:xfrm>
          <a:prstGeom prst="rect">
            <a:avLst/>
          </a:prstGeom>
          <a:noFill/>
        </p:spPr>
        <p:txBody>
          <a:bodyPr wrap="square">
            <a:spAutoFit/>
          </a:bodyPr>
          <a:lstStyle/>
          <a:p>
            <a:pPr>
              <a:lnSpc>
                <a:spcPct val="150000"/>
              </a:lnSpc>
            </a:pPr>
            <a:r>
              <a:rPr lang="en-US" altLang="zh-CN" sz="1600" dirty="0"/>
              <a:t>《</a:t>
            </a:r>
            <a:r>
              <a:rPr lang="zh-CN" altLang="en-US" sz="1600" dirty="0"/>
              <a:t>建设工程质量管理条例</a:t>
            </a:r>
            <a:r>
              <a:rPr lang="en-US" altLang="zh-CN" sz="1600" dirty="0"/>
              <a:t>》</a:t>
            </a:r>
            <a:r>
              <a:rPr lang="zh-CN" altLang="en-US" sz="1600" dirty="0"/>
              <a:t>规定，国务院建设行政主管部门对全国的建设工程质量实施统一监督管理。</a:t>
            </a:r>
          </a:p>
        </p:txBody>
      </p:sp>
      <p:sp>
        <p:nvSpPr>
          <p:cNvPr id="11" name="文本框 10">
            <a:extLst>
              <a:ext uri="{FF2B5EF4-FFF2-40B4-BE49-F238E27FC236}">
                <a16:creationId xmlns:a16="http://schemas.microsoft.com/office/drawing/2014/main" id="{C211B63F-0DA5-85C6-3BD0-FFC102338DBE}"/>
              </a:ext>
            </a:extLst>
          </p:cNvPr>
          <p:cNvSpPr txBox="1"/>
          <p:nvPr/>
        </p:nvSpPr>
        <p:spPr>
          <a:xfrm>
            <a:off x="3337102" y="2839090"/>
            <a:ext cx="2581333" cy="3741730"/>
          </a:xfrm>
          <a:prstGeom prst="rect">
            <a:avLst/>
          </a:prstGeom>
          <a:noFill/>
        </p:spPr>
        <p:txBody>
          <a:bodyPr wrap="square">
            <a:spAutoFit/>
          </a:bodyPr>
          <a:lstStyle/>
          <a:p>
            <a:pPr>
              <a:lnSpc>
                <a:spcPct val="150000"/>
              </a:lnSpc>
            </a:pPr>
            <a:r>
              <a:rPr lang="en-US" altLang="zh-CN" sz="1600" dirty="0"/>
              <a:t>《</a:t>
            </a:r>
            <a:r>
              <a:rPr lang="zh-CN" altLang="en-US" sz="1600" dirty="0"/>
              <a:t>建设工程质量管理条例</a:t>
            </a:r>
            <a:r>
              <a:rPr lang="en-US" altLang="zh-CN" sz="1600" dirty="0"/>
              <a:t>》</a:t>
            </a:r>
            <a:r>
              <a:rPr lang="zh-CN" altLang="en-US" sz="1600" dirty="0"/>
              <a:t>规定，国务院建设行政主管部门和国务院铁路、交通、水利等有关部门以及县级以上地方人民政府建设行政主管部门和其他有关部门，应当加强对有关建设工程质量的法律、法规和强制性标准执行情况的监督检查。</a:t>
            </a:r>
          </a:p>
        </p:txBody>
      </p:sp>
      <p:sp>
        <p:nvSpPr>
          <p:cNvPr id="13" name="文本框 12">
            <a:extLst>
              <a:ext uri="{FF2B5EF4-FFF2-40B4-BE49-F238E27FC236}">
                <a16:creationId xmlns:a16="http://schemas.microsoft.com/office/drawing/2014/main" id="{DFD065FC-2FE5-5A67-6C68-4AF64C6B9195}"/>
              </a:ext>
            </a:extLst>
          </p:cNvPr>
          <p:cNvSpPr txBox="1"/>
          <p:nvPr/>
        </p:nvSpPr>
        <p:spPr>
          <a:xfrm>
            <a:off x="6217062" y="2839090"/>
            <a:ext cx="2581333" cy="2633734"/>
          </a:xfrm>
          <a:prstGeom prst="rect">
            <a:avLst/>
          </a:prstGeom>
          <a:noFill/>
        </p:spPr>
        <p:txBody>
          <a:bodyPr wrap="square">
            <a:spAutoFit/>
          </a:bodyPr>
          <a:lstStyle/>
          <a:p>
            <a:pPr>
              <a:lnSpc>
                <a:spcPct val="150000"/>
              </a:lnSpc>
            </a:pPr>
            <a:r>
              <a:rPr lang="en-US" altLang="zh-CN" sz="1600" dirty="0"/>
              <a:t>《</a:t>
            </a:r>
            <a:r>
              <a:rPr lang="zh-CN" altLang="en-US" sz="1600" dirty="0"/>
              <a:t>建设工程质量管理条例</a:t>
            </a:r>
            <a:r>
              <a:rPr lang="en-US" altLang="zh-CN" sz="1600" dirty="0"/>
              <a:t>》</a:t>
            </a:r>
            <a:r>
              <a:rPr lang="zh-CN" altLang="en-US" sz="1600" dirty="0"/>
              <a:t>规定，供水、供电、供气、公安消防等部门或者单位不得明示或者暗示建设单位、施工单位购买其指定的生产供应单位的建筑材料、建筑构配件和设备。</a:t>
            </a:r>
          </a:p>
        </p:txBody>
      </p:sp>
    </p:spTree>
    <p:extLst>
      <p:ext uri="{BB962C8B-B14F-4D97-AF65-F5344CB8AC3E}">
        <p14:creationId xmlns:p14="http://schemas.microsoft.com/office/powerpoint/2010/main" val="16017952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79259"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矩形 2">
            <a:extLst>
              <a:ext uri="{FF2B5EF4-FFF2-40B4-BE49-F238E27FC236}">
                <a16:creationId xmlns:a16="http://schemas.microsoft.com/office/drawing/2014/main" id="{A701BA28-0B25-A773-0034-5B1CF8229729}"/>
              </a:ext>
            </a:extLst>
          </p:cNvPr>
          <p:cNvSpPr/>
          <p:nvPr/>
        </p:nvSpPr>
        <p:spPr>
          <a:xfrm>
            <a:off x="876242" y="1807990"/>
            <a:ext cx="3351124"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 </a:t>
            </a:r>
            <a:r>
              <a:rPr lang="zh-CN" altLang="en-US"/>
              <a:t>建设工程质量事故报告制度</a:t>
            </a:r>
            <a:endParaRPr lang="zh-CN" altLang="en-US" dirty="0"/>
          </a:p>
        </p:txBody>
      </p:sp>
      <p:sp>
        <p:nvSpPr>
          <p:cNvPr id="8" name="矩形 7">
            <a:extLst>
              <a:ext uri="{FF2B5EF4-FFF2-40B4-BE49-F238E27FC236}">
                <a16:creationId xmlns:a16="http://schemas.microsoft.com/office/drawing/2014/main" id="{FF413C43-84AC-42C5-8AE8-6D36A7CD13C2}"/>
              </a:ext>
            </a:extLst>
          </p:cNvPr>
          <p:cNvSpPr/>
          <p:nvPr/>
        </p:nvSpPr>
        <p:spPr>
          <a:xfrm>
            <a:off x="4981820" y="1807989"/>
            <a:ext cx="3351124"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5. </a:t>
            </a:r>
            <a:r>
              <a:rPr lang="zh-CN" altLang="en-US"/>
              <a:t>有关质量违法行为应承担的法律责任</a:t>
            </a:r>
            <a:endParaRPr lang="zh-CN" altLang="en-US" dirty="0"/>
          </a:p>
        </p:txBody>
      </p:sp>
      <p:sp>
        <p:nvSpPr>
          <p:cNvPr id="9" name="文本框 8">
            <a:extLst>
              <a:ext uri="{FF2B5EF4-FFF2-40B4-BE49-F238E27FC236}">
                <a16:creationId xmlns:a16="http://schemas.microsoft.com/office/drawing/2014/main" id="{815DDB40-7126-3A2C-2FEA-D06D0B2D37E1}"/>
              </a:ext>
            </a:extLst>
          </p:cNvPr>
          <p:cNvSpPr txBox="1"/>
          <p:nvPr/>
        </p:nvSpPr>
        <p:spPr>
          <a:xfrm>
            <a:off x="876242" y="2839090"/>
            <a:ext cx="3351124" cy="3372398"/>
          </a:xfrm>
          <a:prstGeom prst="rect">
            <a:avLst/>
          </a:prstGeom>
          <a:noFill/>
        </p:spPr>
        <p:txBody>
          <a:bodyPr wrap="square">
            <a:spAutoFit/>
          </a:bodyPr>
          <a:lstStyle/>
          <a:p>
            <a:pPr>
              <a:lnSpc>
                <a:spcPct val="150000"/>
              </a:lnSpc>
            </a:pPr>
            <a:r>
              <a:rPr lang="en-US" altLang="zh-CN" sz="1600" dirty="0"/>
              <a:t>《</a:t>
            </a:r>
            <a:r>
              <a:rPr lang="zh-CN" altLang="en-US" sz="1600" dirty="0"/>
              <a:t>建设工程质量管理条例</a:t>
            </a:r>
            <a:r>
              <a:rPr lang="en-US" altLang="zh-CN" sz="1600" dirty="0"/>
              <a:t>》</a:t>
            </a:r>
            <a:r>
              <a:rPr lang="zh-CN" altLang="en-US" sz="1600" dirty="0"/>
              <a:t>规定，建设工程发生质量事故，有关单位应当在 </a:t>
            </a:r>
            <a:r>
              <a:rPr lang="en-US" altLang="zh-CN" sz="1600" dirty="0"/>
              <a:t>24 </a:t>
            </a:r>
            <a:r>
              <a:rPr lang="zh-CN" altLang="en-US" sz="1600" dirty="0"/>
              <a:t>小时内向当地建设行政主管部门和其他有关部门报告：对重大质量事故，事故发生地的建设行政主管部门和其他有关部门应当按照事故类别和等级向当地人民政府和上级建设行政主管部门和其他有关部门报告。</a:t>
            </a:r>
          </a:p>
        </p:txBody>
      </p:sp>
      <p:sp>
        <p:nvSpPr>
          <p:cNvPr id="13" name="文本框 12">
            <a:extLst>
              <a:ext uri="{FF2B5EF4-FFF2-40B4-BE49-F238E27FC236}">
                <a16:creationId xmlns:a16="http://schemas.microsoft.com/office/drawing/2014/main" id="{DFD065FC-2FE5-5A67-6C68-4AF64C6B9195}"/>
              </a:ext>
            </a:extLst>
          </p:cNvPr>
          <p:cNvSpPr txBox="1"/>
          <p:nvPr/>
        </p:nvSpPr>
        <p:spPr>
          <a:xfrm>
            <a:off x="5024350" y="2839090"/>
            <a:ext cx="3308594" cy="1895071"/>
          </a:xfrm>
          <a:prstGeom prst="rect">
            <a:avLst/>
          </a:prstGeom>
          <a:noFill/>
        </p:spPr>
        <p:txBody>
          <a:bodyPr wrap="square">
            <a:spAutoFit/>
          </a:bodyPr>
          <a:lstStyle/>
          <a:p>
            <a:pPr>
              <a:lnSpc>
                <a:spcPct val="150000"/>
              </a:lnSpc>
            </a:pPr>
            <a:r>
              <a:rPr lang="en-US" altLang="zh-CN" sz="1600" dirty="0"/>
              <a:t>《</a:t>
            </a:r>
            <a:r>
              <a:rPr lang="zh-CN" altLang="en-US" sz="1600" dirty="0"/>
              <a:t>建设工程质量管理条例</a:t>
            </a:r>
            <a:r>
              <a:rPr lang="en-US" altLang="zh-CN" sz="1600" dirty="0"/>
              <a:t>》</a:t>
            </a:r>
            <a:r>
              <a:rPr lang="zh-CN" altLang="en-US" sz="1600" dirty="0"/>
              <a:t>规定，发生重大工程质量事故隐瞒不报、谎报或者拖延报告期限的，对直接负责的主管人员和其他责任人员依法给予行政处分。</a:t>
            </a:r>
          </a:p>
        </p:txBody>
      </p:sp>
    </p:spTree>
    <p:extLst>
      <p:ext uri="{BB962C8B-B14F-4D97-AF65-F5344CB8AC3E}">
        <p14:creationId xmlns:p14="http://schemas.microsoft.com/office/powerpoint/2010/main" val="19026825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859105"/>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495551"/>
            <a:ext cx="4775200" cy="2714624"/>
          </a:xfrm>
          <a:prstGeom prst="rect">
            <a:avLst/>
          </a:prstGeom>
        </p:spPr>
      </p:pic>
      <p:sp>
        <p:nvSpPr>
          <p:cNvPr id="7" name="textbox 7"/>
          <p:cNvSpPr/>
          <p:nvPr/>
        </p:nvSpPr>
        <p:spPr>
          <a:xfrm>
            <a:off x="3945890" y="242633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第三节　</a:t>
            </a:r>
            <a:endParaRPr lang="en-US" altLang="zh-CN" sz="4000" dirty="0">
              <a:solidFill>
                <a:schemeClr val="bg1"/>
              </a:solidFill>
            </a:endParaRPr>
          </a:p>
          <a:p>
            <a:pPr algn="ctr" rtl="0" eaLnBrk="0">
              <a:lnSpc>
                <a:spcPct val="150000"/>
              </a:lnSpc>
              <a:tabLst/>
            </a:pPr>
            <a:r>
              <a:rPr lang="zh-CN" altLang="en-US" sz="4000" dirty="0">
                <a:solidFill>
                  <a:schemeClr val="bg1"/>
                </a:solidFill>
              </a:rPr>
              <a:t>建设工程竣工验收</a:t>
            </a:r>
            <a:endParaRPr lang="en-US" altLang="zh-CN" sz="4000" dirty="0">
              <a:solidFill>
                <a:schemeClr val="bg1"/>
              </a:solidFill>
            </a:endParaRPr>
          </a:p>
          <a:p>
            <a:pPr algn="ctr" rtl="0" eaLnBrk="0">
              <a:lnSpc>
                <a:spcPct val="150000"/>
              </a:lnSpc>
              <a:tabLst/>
            </a:pPr>
            <a:r>
              <a:rPr lang="zh-CN" altLang="en-US" sz="4000" dirty="0">
                <a:solidFill>
                  <a:schemeClr val="bg1"/>
                </a:solidFill>
              </a:rPr>
              <a:t>制度</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extLst>
      <p:ext uri="{BB962C8B-B14F-4D97-AF65-F5344CB8AC3E}">
        <p14:creationId xmlns:p14="http://schemas.microsoft.com/office/powerpoint/2010/main" val="39195147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414446"/>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601753"/>
            <a:ext cx="4775200" cy="1897063"/>
          </a:xfrm>
          <a:prstGeom prst="rect">
            <a:avLst/>
          </a:prstGeom>
        </p:spPr>
      </p:pic>
      <p:sp>
        <p:nvSpPr>
          <p:cNvPr id="7" name="textbox 7"/>
          <p:cNvSpPr/>
          <p:nvPr/>
        </p:nvSpPr>
        <p:spPr>
          <a:xfrm>
            <a:off x="3945890" y="259778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第一节</a:t>
            </a:r>
            <a:endParaRPr lang="en-US" altLang="zh-CN" sz="4000" dirty="0">
              <a:solidFill>
                <a:schemeClr val="bg1"/>
              </a:solidFill>
            </a:endParaRPr>
          </a:p>
          <a:p>
            <a:pPr algn="ctr" rtl="0" eaLnBrk="0">
              <a:lnSpc>
                <a:spcPct val="150000"/>
              </a:lnSpc>
              <a:tabLst/>
            </a:pPr>
            <a:r>
              <a:rPr lang="zh-CN" altLang="en-US" sz="4000" dirty="0">
                <a:solidFill>
                  <a:schemeClr val="bg1"/>
                </a:solidFill>
              </a:rPr>
              <a:t>工程建设标准</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005888" y="1785194"/>
            <a:ext cx="7243764" cy="3782446"/>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熟悉竣工验收的基本流程，掌握竣工验收的主体和法定条件，了解规划、消防、节能、环保等验收规定，了解竣工验收备案的相关规定，熟悉保修制度。</a:t>
            </a:r>
          </a:p>
          <a:p>
            <a:pPr>
              <a:lnSpc>
                <a:spcPct val="150000"/>
              </a:lnSpc>
            </a:pPr>
            <a:r>
              <a:rPr lang="zh-CN" altLang="en-US" dirty="0"/>
              <a:t>引入案例</a:t>
            </a:r>
          </a:p>
          <a:p>
            <a:pPr>
              <a:lnSpc>
                <a:spcPct val="150000"/>
              </a:lnSpc>
            </a:pPr>
            <a:r>
              <a:rPr lang="zh-CN" altLang="en-US" dirty="0"/>
              <a:t>某市甲施工单位承接了某商场仓库的施工任务，甲单位施工完成之后，商场着急使用，在没有组织竣工验收的情况下，就先进行装修使用了。半年后，商场以仓库出现质量问题为由，要求甲单位进行保修，甲单位以商场未竣工擅自使用为由拒绝了。</a:t>
            </a:r>
          </a:p>
        </p:txBody>
      </p:sp>
    </p:spTree>
    <p:extLst>
      <p:ext uri="{BB962C8B-B14F-4D97-AF65-F5344CB8AC3E}">
        <p14:creationId xmlns:p14="http://schemas.microsoft.com/office/powerpoint/2010/main" val="34063318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79259"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矩形 2">
            <a:extLst>
              <a:ext uri="{FF2B5EF4-FFF2-40B4-BE49-F238E27FC236}">
                <a16:creationId xmlns:a16="http://schemas.microsoft.com/office/drawing/2014/main" id="{A701BA28-0B25-A773-0034-5B1CF8229729}"/>
              </a:ext>
            </a:extLst>
          </p:cNvPr>
          <p:cNvSpPr/>
          <p:nvPr/>
        </p:nvSpPr>
        <p:spPr>
          <a:xfrm>
            <a:off x="876242" y="1807990"/>
            <a:ext cx="3351124"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建设工程竣工验收的主体</a:t>
            </a:r>
            <a:endParaRPr lang="zh-CN" altLang="en-US" dirty="0"/>
          </a:p>
        </p:txBody>
      </p:sp>
      <p:sp>
        <p:nvSpPr>
          <p:cNvPr id="8" name="矩形 7">
            <a:extLst>
              <a:ext uri="{FF2B5EF4-FFF2-40B4-BE49-F238E27FC236}">
                <a16:creationId xmlns:a16="http://schemas.microsoft.com/office/drawing/2014/main" id="{FF413C43-84AC-42C5-8AE8-6D36A7CD13C2}"/>
              </a:ext>
            </a:extLst>
          </p:cNvPr>
          <p:cNvSpPr/>
          <p:nvPr/>
        </p:nvSpPr>
        <p:spPr>
          <a:xfrm>
            <a:off x="4981820" y="1807989"/>
            <a:ext cx="3351124"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 </a:t>
            </a:r>
            <a:r>
              <a:rPr lang="zh-CN" altLang="en-US" dirty="0"/>
              <a:t>竣工验收应当具备的法定</a:t>
            </a:r>
            <a:endParaRPr lang="en-US" altLang="zh-CN" dirty="0"/>
          </a:p>
          <a:p>
            <a:pPr algn="ctr"/>
            <a:r>
              <a:rPr lang="zh-CN" altLang="en-US" dirty="0"/>
              <a:t>条件</a:t>
            </a:r>
          </a:p>
        </p:txBody>
      </p:sp>
      <p:sp>
        <p:nvSpPr>
          <p:cNvPr id="9" name="文本框 8">
            <a:extLst>
              <a:ext uri="{FF2B5EF4-FFF2-40B4-BE49-F238E27FC236}">
                <a16:creationId xmlns:a16="http://schemas.microsoft.com/office/drawing/2014/main" id="{815DDB40-7126-3A2C-2FEA-D06D0B2D37E1}"/>
              </a:ext>
            </a:extLst>
          </p:cNvPr>
          <p:cNvSpPr txBox="1"/>
          <p:nvPr/>
        </p:nvSpPr>
        <p:spPr>
          <a:xfrm>
            <a:off x="876242" y="2839090"/>
            <a:ext cx="3351124" cy="1525739"/>
          </a:xfrm>
          <a:prstGeom prst="rect">
            <a:avLst/>
          </a:prstGeom>
          <a:noFill/>
        </p:spPr>
        <p:txBody>
          <a:bodyPr wrap="square">
            <a:spAutoFit/>
          </a:bodyPr>
          <a:lstStyle/>
          <a:p>
            <a:pPr>
              <a:lnSpc>
                <a:spcPct val="150000"/>
              </a:lnSpc>
            </a:pPr>
            <a:r>
              <a:rPr lang="en-US" altLang="zh-CN" sz="1600" dirty="0"/>
              <a:t>《</a:t>
            </a:r>
            <a:r>
              <a:rPr lang="zh-CN" altLang="en-US" sz="1600" dirty="0"/>
              <a:t>建设工程质量管理条例</a:t>
            </a:r>
            <a:r>
              <a:rPr lang="en-US" altLang="zh-CN" sz="1600" dirty="0"/>
              <a:t>》</a:t>
            </a:r>
            <a:r>
              <a:rPr lang="zh-CN" altLang="en-US" sz="1600" dirty="0"/>
              <a:t>规定，建设单位收到建设工程竣工报告后，应当组织设计、施工、工程监理等有关单位进行竣工验收。</a:t>
            </a:r>
          </a:p>
        </p:txBody>
      </p:sp>
      <p:sp>
        <p:nvSpPr>
          <p:cNvPr id="13" name="文本框 12">
            <a:extLst>
              <a:ext uri="{FF2B5EF4-FFF2-40B4-BE49-F238E27FC236}">
                <a16:creationId xmlns:a16="http://schemas.microsoft.com/office/drawing/2014/main" id="{DFD065FC-2FE5-5A67-6C68-4AF64C6B9195}"/>
              </a:ext>
            </a:extLst>
          </p:cNvPr>
          <p:cNvSpPr txBox="1"/>
          <p:nvPr/>
        </p:nvSpPr>
        <p:spPr>
          <a:xfrm>
            <a:off x="5024350" y="2839090"/>
            <a:ext cx="3308594" cy="1895071"/>
          </a:xfrm>
          <a:prstGeom prst="rect">
            <a:avLst/>
          </a:prstGeom>
          <a:noFill/>
        </p:spPr>
        <p:txBody>
          <a:bodyPr wrap="square">
            <a:spAutoFit/>
          </a:bodyPr>
          <a:lstStyle/>
          <a:p>
            <a:pPr>
              <a:lnSpc>
                <a:spcPct val="150000"/>
              </a:lnSpc>
            </a:pPr>
            <a:r>
              <a:rPr lang="en-US" altLang="zh-CN" sz="1600" dirty="0"/>
              <a:t>《</a:t>
            </a:r>
            <a:r>
              <a:rPr lang="zh-CN" altLang="en-US" sz="1600" dirty="0"/>
              <a:t>建筑法</a:t>
            </a:r>
            <a:r>
              <a:rPr lang="en-US" altLang="zh-CN" sz="1600" dirty="0"/>
              <a:t>》</a:t>
            </a:r>
            <a:r>
              <a:rPr lang="zh-CN" altLang="en-US" sz="1600" dirty="0"/>
              <a:t>规定，交付竣工验收的建筑工程，必须符合规定的建筑工程质量标准，有完整的工程技术经济资料和经签署的工程保修书，并具备国家规定的其他竣工条件。</a:t>
            </a:r>
          </a:p>
        </p:txBody>
      </p:sp>
      <p:sp>
        <p:nvSpPr>
          <p:cNvPr id="2" name="文本框 1">
            <a:extLst>
              <a:ext uri="{FF2B5EF4-FFF2-40B4-BE49-F238E27FC236}">
                <a16:creationId xmlns:a16="http://schemas.microsoft.com/office/drawing/2014/main" id="{331A90B1-D43B-665B-547F-298C7D93B20F}"/>
              </a:ext>
            </a:extLst>
          </p:cNvPr>
          <p:cNvSpPr txBox="1"/>
          <p:nvPr/>
        </p:nvSpPr>
        <p:spPr>
          <a:xfrm>
            <a:off x="714317" y="1133475"/>
            <a:ext cx="7618627" cy="458459"/>
          </a:xfrm>
          <a:prstGeom prst="rect">
            <a:avLst/>
          </a:prstGeom>
          <a:noFill/>
        </p:spPr>
        <p:txBody>
          <a:bodyPr wrap="square">
            <a:spAutoFit/>
          </a:bodyPr>
          <a:lstStyle/>
          <a:p>
            <a:pPr>
              <a:lnSpc>
                <a:spcPct val="150000"/>
              </a:lnSpc>
            </a:pPr>
            <a:r>
              <a:rPr lang="zh-CN" altLang="en-US"/>
              <a:t>一、竣工验收的主体和法定条件</a:t>
            </a:r>
            <a:endParaRPr lang="zh-CN" altLang="en-US" sz="1600" dirty="0"/>
          </a:p>
        </p:txBody>
      </p:sp>
    </p:spTree>
    <p:extLst>
      <p:ext uri="{BB962C8B-B14F-4D97-AF65-F5344CB8AC3E}">
        <p14:creationId xmlns:p14="http://schemas.microsoft.com/office/powerpoint/2010/main" val="32689598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714317" y="1133475"/>
            <a:ext cx="7618627" cy="458459"/>
          </a:xfrm>
          <a:prstGeom prst="rect">
            <a:avLst/>
          </a:prstGeom>
          <a:noFill/>
        </p:spPr>
        <p:txBody>
          <a:bodyPr wrap="square">
            <a:spAutoFit/>
          </a:bodyPr>
          <a:lstStyle/>
          <a:p>
            <a:pPr>
              <a:lnSpc>
                <a:spcPct val="150000"/>
              </a:lnSpc>
            </a:pPr>
            <a:r>
              <a:rPr lang="zh-CN" altLang="en-US"/>
              <a:t>二、建设工程竣工验收的程序</a:t>
            </a:r>
            <a:endParaRPr lang="zh-CN" altLang="en-US" sz="1600" dirty="0"/>
          </a:p>
        </p:txBody>
      </p:sp>
      <p:sp>
        <p:nvSpPr>
          <p:cNvPr id="3" name="矩形 2">
            <a:extLst>
              <a:ext uri="{FF2B5EF4-FFF2-40B4-BE49-F238E27FC236}">
                <a16:creationId xmlns:a16="http://schemas.microsoft.com/office/drawing/2014/main" id="{A701BA28-0B25-A773-0034-5B1CF8229729}"/>
              </a:ext>
            </a:extLst>
          </p:cNvPr>
          <p:cNvSpPr/>
          <p:nvPr/>
        </p:nvSpPr>
        <p:spPr>
          <a:xfrm>
            <a:off x="457142" y="1798466"/>
            <a:ext cx="2581333"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施工单位提交竣工验收申请报告</a:t>
            </a:r>
            <a:endParaRPr lang="zh-CN" altLang="en-US" dirty="0"/>
          </a:p>
        </p:txBody>
      </p:sp>
      <p:sp>
        <p:nvSpPr>
          <p:cNvPr id="7" name="矩形 6">
            <a:extLst>
              <a:ext uri="{FF2B5EF4-FFF2-40B4-BE49-F238E27FC236}">
                <a16:creationId xmlns:a16="http://schemas.microsoft.com/office/drawing/2014/main" id="{B14AA6DC-15C6-2D69-2643-A4ADE418C3C9}"/>
              </a:ext>
            </a:extLst>
          </p:cNvPr>
          <p:cNvSpPr/>
          <p:nvPr/>
        </p:nvSpPr>
        <p:spPr>
          <a:xfrm>
            <a:off x="3337103" y="1798466"/>
            <a:ext cx="2581333"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工程预验收</a:t>
            </a:r>
            <a:endParaRPr lang="zh-CN" altLang="en-US" dirty="0"/>
          </a:p>
        </p:txBody>
      </p:sp>
      <p:sp>
        <p:nvSpPr>
          <p:cNvPr id="8" name="矩形 7">
            <a:extLst>
              <a:ext uri="{FF2B5EF4-FFF2-40B4-BE49-F238E27FC236}">
                <a16:creationId xmlns:a16="http://schemas.microsoft.com/office/drawing/2014/main" id="{FF413C43-84AC-42C5-8AE8-6D36A7CD13C2}"/>
              </a:ext>
            </a:extLst>
          </p:cNvPr>
          <p:cNvSpPr/>
          <p:nvPr/>
        </p:nvSpPr>
        <p:spPr>
          <a:xfrm>
            <a:off x="6240551" y="1798466"/>
            <a:ext cx="2581333" cy="88758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正式竣工验收</a:t>
            </a:r>
          </a:p>
        </p:txBody>
      </p:sp>
      <p:sp>
        <p:nvSpPr>
          <p:cNvPr id="9" name="文本框 8">
            <a:extLst>
              <a:ext uri="{FF2B5EF4-FFF2-40B4-BE49-F238E27FC236}">
                <a16:creationId xmlns:a16="http://schemas.microsoft.com/office/drawing/2014/main" id="{815DDB40-7126-3A2C-2FEA-D06D0B2D37E1}"/>
              </a:ext>
            </a:extLst>
          </p:cNvPr>
          <p:cNvSpPr txBox="1"/>
          <p:nvPr/>
        </p:nvSpPr>
        <p:spPr>
          <a:xfrm>
            <a:off x="457142" y="2839090"/>
            <a:ext cx="2581333" cy="3003066"/>
          </a:xfrm>
          <a:prstGeom prst="rect">
            <a:avLst/>
          </a:prstGeom>
          <a:noFill/>
        </p:spPr>
        <p:txBody>
          <a:bodyPr wrap="square">
            <a:spAutoFit/>
          </a:bodyPr>
          <a:lstStyle/>
          <a:p>
            <a:pPr>
              <a:lnSpc>
                <a:spcPct val="150000"/>
              </a:lnSpc>
            </a:pPr>
            <a:r>
              <a:rPr lang="zh-CN" altLang="en-US" sz="1600" dirty="0"/>
              <a:t>施工单位在完成建设工程设计和合同约定的各项内容后，先进行自检，自检合格后，向监理单位提交验收申请报告，监理工程收到申请报告后，应参照工程合同的要求、验收标准等进行仔细审查。</a:t>
            </a:r>
          </a:p>
        </p:txBody>
      </p:sp>
      <p:sp>
        <p:nvSpPr>
          <p:cNvPr id="11" name="文本框 10">
            <a:extLst>
              <a:ext uri="{FF2B5EF4-FFF2-40B4-BE49-F238E27FC236}">
                <a16:creationId xmlns:a16="http://schemas.microsoft.com/office/drawing/2014/main" id="{C211B63F-0DA5-85C6-3BD0-FFC102338DBE}"/>
              </a:ext>
            </a:extLst>
          </p:cNvPr>
          <p:cNvSpPr txBox="1"/>
          <p:nvPr/>
        </p:nvSpPr>
        <p:spPr>
          <a:xfrm>
            <a:off x="3337102" y="2839090"/>
            <a:ext cx="2581333" cy="2264402"/>
          </a:xfrm>
          <a:prstGeom prst="rect">
            <a:avLst/>
          </a:prstGeom>
          <a:noFill/>
        </p:spPr>
        <p:txBody>
          <a:bodyPr wrap="square">
            <a:spAutoFit/>
          </a:bodyPr>
          <a:lstStyle/>
          <a:p>
            <a:pPr>
              <a:lnSpc>
                <a:spcPct val="150000"/>
              </a:lnSpc>
            </a:pPr>
            <a:r>
              <a:rPr lang="zh-CN" altLang="en-US" sz="1600" dirty="0"/>
              <a:t>总监理工程师应组织专业监理工程师审查施工单位报送的竣工资料，并对工程质量进行竣工预验收，提出工程质量评估报告。监</a:t>
            </a:r>
          </a:p>
        </p:txBody>
      </p:sp>
      <p:sp>
        <p:nvSpPr>
          <p:cNvPr id="13" name="文本框 12">
            <a:extLst>
              <a:ext uri="{FF2B5EF4-FFF2-40B4-BE49-F238E27FC236}">
                <a16:creationId xmlns:a16="http://schemas.microsoft.com/office/drawing/2014/main" id="{DFD065FC-2FE5-5A67-6C68-4AF64C6B9195}"/>
              </a:ext>
            </a:extLst>
          </p:cNvPr>
          <p:cNvSpPr txBox="1"/>
          <p:nvPr/>
        </p:nvSpPr>
        <p:spPr>
          <a:xfrm>
            <a:off x="6217062" y="2839090"/>
            <a:ext cx="2581333" cy="3003066"/>
          </a:xfrm>
          <a:prstGeom prst="rect">
            <a:avLst/>
          </a:prstGeom>
          <a:noFill/>
        </p:spPr>
        <p:txBody>
          <a:bodyPr wrap="square">
            <a:spAutoFit/>
          </a:bodyPr>
          <a:lstStyle/>
          <a:p>
            <a:pPr>
              <a:lnSpc>
                <a:spcPct val="150000"/>
              </a:lnSpc>
            </a:pPr>
            <a:r>
              <a:rPr lang="zh-CN" altLang="en-US" sz="1600" dirty="0"/>
              <a:t>建设单位组织勘察、设计、监理、施工单位对工程进行正式的竣工验收。对验收过程中提出的整改问题，要求施工单位进行整改。工程质量符合要求，由总监理工程会同参加验收的各方签署竣工验收报告。</a:t>
            </a:r>
          </a:p>
        </p:txBody>
      </p:sp>
    </p:spTree>
    <p:extLst>
      <p:ext uri="{BB962C8B-B14F-4D97-AF65-F5344CB8AC3E}">
        <p14:creationId xmlns:p14="http://schemas.microsoft.com/office/powerpoint/2010/main" val="11586800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114425" y="1433201"/>
            <a:ext cx="8029575" cy="458459"/>
          </a:xfrm>
          <a:prstGeom prst="rect">
            <a:avLst/>
          </a:prstGeom>
          <a:noFill/>
        </p:spPr>
        <p:txBody>
          <a:bodyPr wrap="square">
            <a:spAutoFit/>
          </a:bodyPr>
          <a:lstStyle/>
          <a:p>
            <a:pPr>
              <a:lnSpc>
                <a:spcPct val="150000"/>
              </a:lnSpc>
            </a:pPr>
            <a:r>
              <a:rPr lang="zh-CN" altLang="en-US" dirty="0"/>
              <a:t>三、规划、消防、环保、节能等验收规定</a:t>
            </a:r>
          </a:p>
        </p:txBody>
      </p:sp>
      <p:sp>
        <p:nvSpPr>
          <p:cNvPr id="2" name="矩形: 圆角 1">
            <a:extLst>
              <a:ext uri="{FF2B5EF4-FFF2-40B4-BE49-F238E27FC236}">
                <a16:creationId xmlns:a16="http://schemas.microsoft.com/office/drawing/2014/main" id="{BD738369-9AEB-F85C-47E8-99AFB8AFB94A}"/>
              </a:ext>
            </a:extLst>
          </p:cNvPr>
          <p:cNvSpPr/>
          <p:nvPr/>
        </p:nvSpPr>
        <p:spPr>
          <a:xfrm>
            <a:off x="1285874" y="2422318"/>
            <a:ext cx="2614613" cy="10191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 </a:t>
            </a:r>
            <a:r>
              <a:rPr lang="zh-CN" altLang="en-US" dirty="0"/>
              <a:t>建设工程竣工规划验收</a:t>
            </a:r>
          </a:p>
        </p:txBody>
      </p:sp>
      <p:sp>
        <p:nvSpPr>
          <p:cNvPr id="4" name="矩形: 圆角 3">
            <a:extLst>
              <a:ext uri="{FF2B5EF4-FFF2-40B4-BE49-F238E27FC236}">
                <a16:creationId xmlns:a16="http://schemas.microsoft.com/office/drawing/2014/main" id="{E4EB8382-45D9-73D4-938A-58E4895DD060}"/>
              </a:ext>
            </a:extLst>
          </p:cNvPr>
          <p:cNvSpPr/>
          <p:nvPr/>
        </p:nvSpPr>
        <p:spPr>
          <a:xfrm>
            <a:off x="5110161" y="2422318"/>
            <a:ext cx="2614613" cy="10191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建设工程竣工消防验收</a:t>
            </a:r>
            <a:endParaRPr lang="zh-CN" altLang="en-US" dirty="0"/>
          </a:p>
        </p:txBody>
      </p:sp>
      <p:sp>
        <p:nvSpPr>
          <p:cNvPr id="5" name="矩形: 圆角 4">
            <a:extLst>
              <a:ext uri="{FF2B5EF4-FFF2-40B4-BE49-F238E27FC236}">
                <a16:creationId xmlns:a16="http://schemas.microsoft.com/office/drawing/2014/main" id="{4965FADA-E3A6-7C29-8404-DABE96C774DE}"/>
              </a:ext>
            </a:extLst>
          </p:cNvPr>
          <p:cNvSpPr/>
          <p:nvPr/>
        </p:nvSpPr>
        <p:spPr>
          <a:xfrm>
            <a:off x="1285874" y="4430610"/>
            <a:ext cx="2614613" cy="10191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建设工程竣工环保验收</a:t>
            </a:r>
            <a:endParaRPr lang="zh-CN" altLang="en-US" dirty="0"/>
          </a:p>
        </p:txBody>
      </p:sp>
      <p:sp>
        <p:nvSpPr>
          <p:cNvPr id="6" name="矩形: 圆角 5">
            <a:extLst>
              <a:ext uri="{FF2B5EF4-FFF2-40B4-BE49-F238E27FC236}">
                <a16:creationId xmlns:a16="http://schemas.microsoft.com/office/drawing/2014/main" id="{DBB72AA9-3591-F2D5-588B-42DD0F483849}"/>
              </a:ext>
            </a:extLst>
          </p:cNvPr>
          <p:cNvSpPr/>
          <p:nvPr/>
        </p:nvSpPr>
        <p:spPr>
          <a:xfrm>
            <a:off x="5110161" y="4430610"/>
            <a:ext cx="2614613" cy="10191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 </a:t>
            </a:r>
            <a:r>
              <a:rPr lang="zh-CN" altLang="en-US"/>
              <a:t>建设工程竣工节能验收</a:t>
            </a:r>
            <a:endParaRPr lang="zh-CN" altLang="en-US" dirty="0"/>
          </a:p>
        </p:txBody>
      </p:sp>
    </p:spTree>
    <p:extLst>
      <p:ext uri="{BB962C8B-B14F-4D97-AF65-F5344CB8AC3E}">
        <p14:creationId xmlns:p14="http://schemas.microsoft.com/office/powerpoint/2010/main" val="24774745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182736" y="2137619"/>
            <a:ext cx="6681789" cy="2951449"/>
          </a:xfrm>
          <a:prstGeom prst="rect">
            <a:avLst/>
          </a:prstGeom>
          <a:noFill/>
        </p:spPr>
        <p:txBody>
          <a:bodyPr wrap="square">
            <a:spAutoFit/>
          </a:bodyPr>
          <a:lstStyle/>
          <a:p>
            <a:pPr>
              <a:lnSpc>
                <a:spcPct val="150000"/>
              </a:lnSpc>
            </a:pPr>
            <a:r>
              <a:rPr lang="zh-CN" altLang="en-US" dirty="0"/>
              <a:t>四、建设工程竣工验收备案</a:t>
            </a:r>
          </a:p>
          <a:p>
            <a:pPr>
              <a:lnSpc>
                <a:spcPct val="150000"/>
              </a:lnSpc>
            </a:pPr>
            <a:r>
              <a:rPr lang="en-US" altLang="zh-CN" dirty="0"/>
              <a:t>《</a:t>
            </a:r>
            <a:r>
              <a:rPr lang="zh-CN" altLang="en-US" dirty="0"/>
              <a:t>建设工程质量管理条例</a:t>
            </a:r>
            <a:r>
              <a:rPr lang="en-US" altLang="zh-CN" dirty="0"/>
              <a:t>》</a:t>
            </a:r>
            <a:r>
              <a:rPr lang="zh-CN" altLang="en-US" dirty="0"/>
              <a:t>规定，建设单位应当自建设工程竣工验收合格之日起 </a:t>
            </a:r>
            <a:r>
              <a:rPr lang="en-US" altLang="zh-CN" dirty="0"/>
              <a:t>15 </a:t>
            </a:r>
            <a:r>
              <a:rPr lang="zh-CN" altLang="en-US" dirty="0"/>
              <a:t>日内，将建设工程竣工验收报告和规划、公安消防、环保等部门出具的认可文件或者准许使用文件报建设行政主管部门或者其他有关部门备案。建设行政主管部门或者其他有关部门发现建设单位在竣工验收过程中有违反国家有关建设工程质量管理规定行为的，责令停止使用，重新组织竣工验收。</a:t>
            </a:r>
          </a:p>
        </p:txBody>
      </p:sp>
    </p:spTree>
    <p:extLst>
      <p:ext uri="{BB962C8B-B14F-4D97-AF65-F5344CB8AC3E}">
        <p14:creationId xmlns:p14="http://schemas.microsoft.com/office/powerpoint/2010/main" val="38341052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381814"/>
            <a:ext cx="8029575" cy="1289456"/>
          </a:xfrm>
          <a:prstGeom prst="rect">
            <a:avLst/>
          </a:prstGeom>
          <a:noFill/>
        </p:spPr>
        <p:txBody>
          <a:bodyPr wrap="square">
            <a:spAutoFit/>
          </a:bodyPr>
          <a:lstStyle/>
          <a:p>
            <a:pPr>
              <a:lnSpc>
                <a:spcPct val="150000"/>
              </a:lnSpc>
            </a:pPr>
            <a:r>
              <a:rPr lang="zh-CN" altLang="en-US" dirty="0"/>
              <a:t>五、竣工工程质量争议的处理</a:t>
            </a:r>
          </a:p>
          <a:p>
            <a:pPr>
              <a:lnSpc>
                <a:spcPct val="150000"/>
              </a:lnSpc>
            </a:pPr>
            <a:r>
              <a:rPr lang="en-US" altLang="zh-CN" dirty="0"/>
              <a:t>《</a:t>
            </a:r>
            <a:r>
              <a:rPr lang="zh-CN" altLang="en-US" dirty="0"/>
              <a:t>建筑法</a:t>
            </a:r>
            <a:r>
              <a:rPr lang="en-US" altLang="zh-CN" dirty="0"/>
              <a:t>》</a:t>
            </a:r>
            <a:r>
              <a:rPr lang="zh-CN" altLang="en-US" dirty="0"/>
              <a:t>规定，建筑工程竣工时，屋顶、墙面不得留有渗漏、开裂等质量缺陷；对已发现的质量缺陷，建筑施工企业应当修复。</a:t>
            </a:r>
          </a:p>
        </p:txBody>
      </p:sp>
      <p:sp>
        <p:nvSpPr>
          <p:cNvPr id="2" name="矩形: 圆角 1">
            <a:extLst>
              <a:ext uri="{FF2B5EF4-FFF2-40B4-BE49-F238E27FC236}">
                <a16:creationId xmlns:a16="http://schemas.microsoft.com/office/drawing/2014/main" id="{BD738369-9AEB-F85C-47E8-99AFB8AFB94A}"/>
              </a:ext>
            </a:extLst>
          </p:cNvPr>
          <p:cNvSpPr/>
          <p:nvPr/>
        </p:nvSpPr>
        <p:spPr>
          <a:xfrm>
            <a:off x="676274" y="3153466"/>
            <a:ext cx="5133976" cy="799409"/>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承包方责任的处理</a:t>
            </a:r>
            <a:endParaRPr lang="zh-CN" altLang="en-US" dirty="0"/>
          </a:p>
        </p:txBody>
      </p:sp>
      <p:sp>
        <p:nvSpPr>
          <p:cNvPr id="5" name="矩形: 圆角 4">
            <a:extLst>
              <a:ext uri="{FF2B5EF4-FFF2-40B4-BE49-F238E27FC236}">
                <a16:creationId xmlns:a16="http://schemas.microsoft.com/office/drawing/2014/main" id="{23EB859A-5E72-A294-AEE7-32F9B44FE0D2}"/>
              </a:ext>
            </a:extLst>
          </p:cNvPr>
          <p:cNvSpPr/>
          <p:nvPr/>
        </p:nvSpPr>
        <p:spPr>
          <a:xfrm>
            <a:off x="3095624" y="4364931"/>
            <a:ext cx="5133976" cy="799409"/>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发包方责任的处理</a:t>
            </a:r>
            <a:endParaRPr lang="zh-CN" altLang="en-US" dirty="0"/>
          </a:p>
        </p:txBody>
      </p:sp>
      <p:sp>
        <p:nvSpPr>
          <p:cNvPr id="6" name="矩形: 圆角 5">
            <a:extLst>
              <a:ext uri="{FF2B5EF4-FFF2-40B4-BE49-F238E27FC236}">
                <a16:creationId xmlns:a16="http://schemas.microsoft.com/office/drawing/2014/main" id="{B2493211-CB25-919F-DD83-B3FFE68DAA32}"/>
              </a:ext>
            </a:extLst>
          </p:cNvPr>
          <p:cNvSpPr/>
          <p:nvPr/>
        </p:nvSpPr>
        <p:spPr>
          <a:xfrm>
            <a:off x="676274" y="5525883"/>
            <a:ext cx="5133976" cy="799409"/>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未经竣工验收擅自使用的处理</a:t>
            </a:r>
            <a:endParaRPr lang="zh-CN" altLang="en-US" dirty="0"/>
          </a:p>
        </p:txBody>
      </p:sp>
    </p:spTree>
    <p:extLst>
      <p:ext uri="{BB962C8B-B14F-4D97-AF65-F5344CB8AC3E}">
        <p14:creationId xmlns:p14="http://schemas.microsoft.com/office/powerpoint/2010/main" val="39720895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004886" y="1280369"/>
            <a:ext cx="8029575" cy="458459"/>
          </a:xfrm>
          <a:prstGeom prst="rect">
            <a:avLst/>
          </a:prstGeom>
          <a:noFill/>
        </p:spPr>
        <p:txBody>
          <a:bodyPr wrap="square">
            <a:spAutoFit/>
          </a:bodyPr>
          <a:lstStyle/>
          <a:p>
            <a:pPr>
              <a:lnSpc>
                <a:spcPct val="150000"/>
              </a:lnSpc>
            </a:pPr>
            <a:r>
              <a:rPr lang="zh-CN" altLang="en-US" dirty="0"/>
              <a:t>三、违法行为应承担的法律责任</a:t>
            </a:r>
          </a:p>
        </p:txBody>
      </p:sp>
      <p:sp>
        <p:nvSpPr>
          <p:cNvPr id="2" name="矩形: 圆角 1">
            <a:extLst>
              <a:ext uri="{FF2B5EF4-FFF2-40B4-BE49-F238E27FC236}">
                <a16:creationId xmlns:a16="http://schemas.microsoft.com/office/drawing/2014/main" id="{784C8A34-35F1-241B-8537-FCF4ABF7DFF6}"/>
              </a:ext>
            </a:extLst>
          </p:cNvPr>
          <p:cNvSpPr/>
          <p:nvPr/>
        </p:nvSpPr>
        <p:spPr>
          <a:xfrm>
            <a:off x="1171574" y="1915340"/>
            <a:ext cx="6315076" cy="6659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施工管理人员违法行为应承担的法律责任</a:t>
            </a:r>
            <a:endParaRPr lang="zh-CN" altLang="en-US" dirty="0"/>
          </a:p>
        </p:txBody>
      </p:sp>
      <p:sp>
        <p:nvSpPr>
          <p:cNvPr id="4" name="文本框 3">
            <a:extLst>
              <a:ext uri="{FF2B5EF4-FFF2-40B4-BE49-F238E27FC236}">
                <a16:creationId xmlns:a16="http://schemas.microsoft.com/office/drawing/2014/main" id="{D681B1CE-2FE3-AB4F-4424-2C6E08553FC9}"/>
              </a:ext>
            </a:extLst>
          </p:cNvPr>
          <p:cNvSpPr txBox="1"/>
          <p:nvPr/>
        </p:nvSpPr>
        <p:spPr>
          <a:xfrm>
            <a:off x="877300" y="2757787"/>
            <a:ext cx="7500939" cy="1289456"/>
          </a:xfrm>
          <a:prstGeom prst="rect">
            <a:avLst/>
          </a:prstGeom>
          <a:noFill/>
        </p:spPr>
        <p:txBody>
          <a:bodyPr wrap="square">
            <a:spAutoFit/>
          </a:bodyPr>
          <a:lstStyle/>
          <a:p>
            <a:pPr>
              <a:lnSpc>
                <a:spcPct val="150000"/>
              </a:lnSpc>
            </a:pPr>
            <a:r>
              <a:rPr lang="en-US" altLang="zh-CN" dirty="0"/>
              <a:t>《</a:t>
            </a:r>
            <a:r>
              <a:rPr lang="zh-CN" altLang="en-US" dirty="0"/>
              <a:t>安全生产法</a:t>
            </a:r>
            <a:r>
              <a:rPr lang="en-US" altLang="zh-CN" dirty="0"/>
              <a:t>》</a:t>
            </a:r>
            <a:r>
              <a:rPr lang="zh-CN" altLang="en-US" dirty="0"/>
              <a:t>规定，生产经营单位的主要负责人未履行本法规定的安全生产管理职责的，责令限期改正；逾期未改正的，处 </a:t>
            </a:r>
            <a:r>
              <a:rPr lang="en-US" altLang="zh-CN" dirty="0"/>
              <a:t>2 </a:t>
            </a:r>
            <a:r>
              <a:rPr lang="zh-CN" altLang="en-US" dirty="0"/>
              <a:t>万元以上 </a:t>
            </a:r>
            <a:r>
              <a:rPr lang="en-US" altLang="zh-CN" dirty="0"/>
              <a:t>5 </a:t>
            </a:r>
            <a:r>
              <a:rPr lang="zh-CN" altLang="en-US" dirty="0"/>
              <a:t>万元以下的罚款，责令生产经营单位停产停业整顿。</a:t>
            </a:r>
          </a:p>
        </p:txBody>
      </p:sp>
      <p:sp>
        <p:nvSpPr>
          <p:cNvPr id="5" name="矩形: 圆角 4">
            <a:extLst>
              <a:ext uri="{FF2B5EF4-FFF2-40B4-BE49-F238E27FC236}">
                <a16:creationId xmlns:a16="http://schemas.microsoft.com/office/drawing/2014/main" id="{CE7FF376-E30B-B06F-1874-03F4922979E6}"/>
              </a:ext>
            </a:extLst>
          </p:cNvPr>
          <p:cNvSpPr/>
          <p:nvPr/>
        </p:nvSpPr>
        <p:spPr>
          <a:xfrm>
            <a:off x="1171574" y="4223755"/>
            <a:ext cx="6315076" cy="6659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施工作业人员违法行为应承担的法律责任</a:t>
            </a:r>
            <a:endParaRPr lang="zh-CN" altLang="en-US" dirty="0"/>
          </a:p>
        </p:txBody>
      </p:sp>
      <p:sp>
        <p:nvSpPr>
          <p:cNvPr id="6" name="文本框 5">
            <a:extLst>
              <a:ext uri="{FF2B5EF4-FFF2-40B4-BE49-F238E27FC236}">
                <a16:creationId xmlns:a16="http://schemas.microsoft.com/office/drawing/2014/main" id="{FAAC0E73-D910-D998-102A-D3D79687A2C1}"/>
              </a:ext>
            </a:extLst>
          </p:cNvPr>
          <p:cNvSpPr txBox="1"/>
          <p:nvPr/>
        </p:nvSpPr>
        <p:spPr>
          <a:xfrm>
            <a:off x="877300" y="5157979"/>
            <a:ext cx="7500939" cy="1289456"/>
          </a:xfrm>
          <a:prstGeom prst="rect">
            <a:avLst/>
          </a:prstGeom>
          <a:noFill/>
        </p:spPr>
        <p:txBody>
          <a:bodyPr wrap="square">
            <a:spAutoFit/>
          </a:bodyPr>
          <a:lstStyle/>
          <a:p>
            <a:pPr>
              <a:lnSpc>
                <a:spcPct val="150000"/>
              </a:lnSpc>
            </a:pPr>
            <a:r>
              <a:rPr lang="en-US" altLang="zh-CN" dirty="0"/>
              <a:t>《</a:t>
            </a:r>
            <a:r>
              <a:rPr lang="zh-CN" altLang="en-US" dirty="0"/>
              <a:t>安全生产法</a:t>
            </a:r>
            <a:r>
              <a:rPr lang="en-US" altLang="zh-CN" dirty="0"/>
              <a:t>》</a:t>
            </a:r>
            <a:r>
              <a:rPr lang="zh-CN" altLang="en-US" dirty="0"/>
              <a:t>规定，生产经营单位的从业人员不服从管理，违反安全生产规章制度或者操作规程的，由生产经营单位给予批评教育，依照有关规章制度给予处分；构成犯罪的，依照刑法有关规定追究刑事责任。</a:t>
            </a:r>
          </a:p>
        </p:txBody>
      </p:sp>
    </p:spTree>
    <p:extLst>
      <p:ext uri="{BB962C8B-B14F-4D97-AF65-F5344CB8AC3E}">
        <p14:creationId xmlns:p14="http://schemas.microsoft.com/office/powerpoint/2010/main" val="37155210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331A90B1-D43B-665B-547F-298C7D93B20F}"/>
              </a:ext>
            </a:extLst>
          </p:cNvPr>
          <p:cNvSpPr txBox="1"/>
          <p:nvPr/>
        </p:nvSpPr>
        <p:spPr>
          <a:xfrm>
            <a:off x="762686" y="1266825"/>
            <a:ext cx="7618627" cy="2135841"/>
          </a:xfrm>
          <a:prstGeom prst="rect">
            <a:avLst/>
          </a:prstGeom>
          <a:noFill/>
        </p:spPr>
        <p:txBody>
          <a:bodyPr wrap="square">
            <a:spAutoFit/>
          </a:bodyPr>
          <a:lstStyle/>
          <a:p>
            <a:pPr>
              <a:lnSpc>
                <a:spcPct val="150000"/>
              </a:lnSpc>
            </a:pPr>
            <a:r>
              <a:rPr lang="zh-CN" altLang="en-US" sz="2200" b="1" dirty="0"/>
              <a:t>六、建设工程质量保修书</a:t>
            </a:r>
            <a:endParaRPr lang="en-US" altLang="zh-CN" sz="2200" b="1" dirty="0"/>
          </a:p>
          <a:p>
            <a:endParaRPr lang="zh-CN" altLang="en-US" sz="2200" b="1" dirty="0"/>
          </a:p>
          <a:p>
            <a:pPr>
              <a:lnSpc>
                <a:spcPct val="150000"/>
              </a:lnSpc>
            </a:pPr>
            <a:r>
              <a:rPr lang="en-US" altLang="zh-CN" dirty="0">
                <a:solidFill>
                  <a:schemeClr val="tx1">
                    <a:lumMod val="65000"/>
                    <a:lumOff val="35000"/>
                  </a:schemeClr>
                </a:solidFill>
              </a:rPr>
              <a:t>      《</a:t>
            </a:r>
            <a:r>
              <a:rPr lang="zh-CN" altLang="en-US" dirty="0">
                <a:solidFill>
                  <a:schemeClr val="tx1">
                    <a:lumMod val="65000"/>
                    <a:lumOff val="35000"/>
                  </a:schemeClr>
                </a:solidFill>
              </a:rPr>
              <a:t>建设工程质量管理条例</a:t>
            </a:r>
            <a:r>
              <a:rPr lang="en-US" altLang="zh-CN" dirty="0">
                <a:solidFill>
                  <a:schemeClr val="tx1">
                    <a:lumMod val="65000"/>
                    <a:lumOff val="35000"/>
                  </a:schemeClr>
                </a:solidFill>
              </a:rPr>
              <a:t>》</a:t>
            </a:r>
            <a:r>
              <a:rPr lang="zh-CN" altLang="en-US" dirty="0">
                <a:solidFill>
                  <a:schemeClr val="tx1">
                    <a:lumMod val="65000"/>
                    <a:lumOff val="35000"/>
                  </a:schemeClr>
                </a:solidFill>
              </a:rPr>
              <a:t>规定，建设工程承包单位在向建设单位提交工程竣工验收报告时，应当向建设单位出具质量保修书。质量保修书中应当明确建设工程的保修范围、保修期限和保修责任等。</a:t>
            </a:r>
            <a:endParaRPr lang="zh-CN" altLang="en-US" sz="1600" dirty="0">
              <a:solidFill>
                <a:schemeClr val="tx1">
                  <a:lumMod val="65000"/>
                  <a:lumOff val="35000"/>
                </a:schemeClr>
              </a:solidFill>
            </a:endParaRPr>
          </a:p>
        </p:txBody>
      </p:sp>
      <p:sp>
        <p:nvSpPr>
          <p:cNvPr id="4" name="椭圆 3">
            <a:extLst>
              <a:ext uri="{FF2B5EF4-FFF2-40B4-BE49-F238E27FC236}">
                <a16:creationId xmlns:a16="http://schemas.microsoft.com/office/drawing/2014/main" id="{F7DCC4ED-85B9-EA5A-52A0-5F893BEA721A}"/>
              </a:ext>
            </a:extLst>
          </p:cNvPr>
          <p:cNvSpPr/>
          <p:nvPr/>
        </p:nvSpPr>
        <p:spPr>
          <a:xfrm>
            <a:off x="495986" y="3724255"/>
            <a:ext cx="1866900" cy="1866900"/>
          </a:xfrm>
          <a:prstGeom prst="ellipse">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质量保修范围</a:t>
            </a:r>
          </a:p>
        </p:txBody>
      </p:sp>
      <p:sp>
        <p:nvSpPr>
          <p:cNvPr id="5" name="椭圆 4">
            <a:extLst>
              <a:ext uri="{FF2B5EF4-FFF2-40B4-BE49-F238E27FC236}">
                <a16:creationId xmlns:a16="http://schemas.microsoft.com/office/drawing/2014/main" id="{3959C794-6CC7-6076-3F5A-B9E3ECDB5729}"/>
              </a:ext>
            </a:extLst>
          </p:cNvPr>
          <p:cNvSpPr/>
          <p:nvPr/>
        </p:nvSpPr>
        <p:spPr>
          <a:xfrm>
            <a:off x="2648638" y="3724255"/>
            <a:ext cx="1866900" cy="1866900"/>
          </a:xfrm>
          <a:prstGeom prst="ellipse">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质量保修期限</a:t>
            </a:r>
          </a:p>
        </p:txBody>
      </p:sp>
      <p:sp>
        <p:nvSpPr>
          <p:cNvPr id="6" name="椭圆 5">
            <a:extLst>
              <a:ext uri="{FF2B5EF4-FFF2-40B4-BE49-F238E27FC236}">
                <a16:creationId xmlns:a16="http://schemas.microsoft.com/office/drawing/2014/main" id="{291D710C-4DDD-62F1-8D68-3594B304D454}"/>
              </a:ext>
            </a:extLst>
          </p:cNvPr>
          <p:cNvSpPr/>
          <p:nvPr/>
        </p:nvSpPr>
        <p:spPr>
          <a:xfrm>
            <a:off x="4726272" y="3724255"/>
            <a:ext cx="1866900" cy="1866900"/>
          </a:xfrm>
          <a:prstGeom prst="ellipse">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质量责任的损失赔偿</a:t>
            </a:r>
          </a:p>
        </p:txBody>
      </p:sp>
      <p:sp>
        <p:nvSpPr>
          <p:cNvPr id="7" name="椭圆 6">
            <a:extLst>
              <a:ext uri="{FF2B5EF4-FFF2-40B4-BE49-F238E27FC236}">
                <a16:creationId xmlns:a16="http://schemas.microsoft.com/office/drawing/2014/main" id="{ADA3A360-83EF-9A5A-04A2-556D86253BC6}"/>
              </a:ext>
            </a:extLst>
          </p:cNvPr>
          <p:cNvSpPr/>
          <p:nvPr/>
        </p:nvSpPr>
        <p:spPr>
          <a:xfrm>
            <a:off x="6878924" y="3724255"/>
            <a:ext cx="1866900" cy="1866900"/>
          </a:xfrm>
          <a:prstGeom prst="ellipse">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质量保证金的返还</a:t>
            </a:r>
          </a:p>
        </p:txBody>
      </p:sp>
      <p:sp>
        <p:nvSpPr>
          <p:cNvPr id="11" name="椭圆 10">
            <a:extLst>
              <a:ext uri="{FF2B5EF4-FFF2-40B4-BE49-F238E27FC236}">
                <a16:creationId xmlns:a16="http://schemas.microsoft.com/office/drawing/2014/main" id="{E909140E-B40C-5CC1-20D1-AFE51BB31DD5}"/>
              </a:ext>
            </a:extLst>
          </p:cNvPr>
          <p:cNvSpPr/>
          <p:nvPr/>
        </p:nvSpPr>
        <p:spPr>
          <a:xfrm>
            <a:off x="820418" y="3676672"/>
            <a:ext cx="361970" cy="361970"/>
          </a:xfrm>
          <a:prstGeom prst="ellipse">
            <a:avLst/>
          </a:prstGeom>
          <a:solidFill>
            <a:srgbClr val="FF0000"/>
          </a:solidFill>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14" name="椭圆 13">
            <a:extLst>
              <a:ext uri="{FF2B5EF4-FFF2-40B4-BE49-F238E27FC236}">
                <a16:creationId xmlns:a16="http://schemas.microsoft.com/office/drawing/2014/main" id="{D97F39A1-130D-4431-6442-AA78674988BD}"/>
              </a:ext>
            </a:extLst>
          </p:cNvPr>
          <p:cNvSpPr/>
          <p:nvPr/>
        </p:nvSpPr>
        <p:spPr>
          <a:xfrm>
            <a:off x="2954018" y="3676672"/>
            <a:ext cx="361970" cy="361970"/>
          </a:xfrm>
          <a:prstGeom prst="ellipse">
            <a:avLst/>
          </a:prstGeom>
          <a:solidFill>
            <a:srgbClr val="FF0000"/>
          </a:solidFill>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5" name="椭圆 14">
            <a:extLst>
              <a:ext uri="{FF2B5EF4-FFF2-40B4-BE49-F238E27FC236}">
                <a16:creationId xmlns:a16="http://schemas.microsoft.com/office/drawing/2014/main" id="{8A3C9BED-1C55-C9D1-FECF-E53DB8205AE2}"/>
              </a:ext>
            </a:extLst>
          </p:cNvPr>
          <p:cNvSpPr/>
          <p:nvPr/>
        </p:nvSpPr>
        <p:spPr>
          <a:xfrm>
            <a:off x="5039695" y="3676672"/>
            <a:ext cx="361970" cy="361970"/>
          </a:xfrm>
          <a:prstGeom prst="ellipse">
            <a:avLst/>
          </a:prstGeom>
          <a:solidFill>
            <a:srgbClr val="FF0000"/>
          </a:solidFill>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16" name="椭圆 15">
            <a:extLst>
              <a:ext uri="{FF2B5EF4-FFF2-40B4-BE49-F238E27FC236}">
                <a16:creationId xmlns:a16="http://schemas.microsoft.com/office/drawing/2014/main" id="{FBAA3405-167F-C2EB-17AD-812336ADE2B8}"/>
              </a:ext>
            </a:extLst>
          </p:cNvPr>
          <p:cNvSpPr/>
          <p:nvPr/>
        </p:nvSpPr>
        <p:spPr>
          <a:xfrm>
            <a:off x="7189897" y="3676672"/>
            <a:ext cx="361970" cy="361970"/>
          </a:xfrm>
          <a:prstGeom prst="ellipse">
            <a:avLst/>
          </a:prstGeom>
          <a:solidFill>
            <a:srgbClr val="FF0000"/>
          </a:solidFill>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7" name="弧形 16">
            <a:extLst>
              <a:ext uri="{FF2B5EF4-FFF2-40B4-BE49-F238E27FC236}">
                <a16:creationId xmlns:a16="http://schemas.microsoft.com/office/drawing/2014/main" id="{B05F1B2C-C6CF-4F22-C275-95396AD2EC19}"/>
              </a:ext>
            </a:extLst>
          </p:cNvPr>
          <p:cNvSpPr/>
          <p:nvPr/>
        </p:nvSpPr>
        <p:spPr>
          <a:xfrm>
            <a:off x="708281" y="5591155"/>
            <a:ext cx="1442310" cy="209632"/>
          </a:xfrm>
          <a:prstGeom prst="arc">
            <a:avLst>
              <a:gd name="adj1" fmla="val 21147500"/>
              <a:gd name="adj2" fmla="val 11192564"/>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a:extLst>
              <a:ext uri="{FF2B5EF4-FFF2-40B4-BE49-F238E27FC236}">
                <a16:creationId xmlns:a16="http://schemas.microsoft.com/office/drawing/2014/main" id="{01BE2FA5-5AEF-5639-D84C-8DD9C11985F6}"/>
              </a:ext>
            </a:extLst>
          </p:cNvPr>
          <p:cNvSpPr/>
          <p:nvPr/>
        </p:nvSpPr>
        <p:spPr>
          <a:xfrm>
            <a:off x="2860933" y="5591155"/>
            <a:ext cx="1442310" cy="209632"/>
          </a:xfrm>
          <a:prstGeom prst="arc">
            <a:avLst>
              <a:gd name="adj1" fmla="val 21147500"/>
              <a:gd name="adj2" fmla="val 11192564"/>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a:extLst>
              <a:ext uri="{FF2B5EF4-FFF2-40B4-BE49-F238E27FC236}">
                <a16:creationId xmlns:a16="http://schemas.microsoft.com/office/drawing/2014/main" id="{6AACB365-5808-8A86-9166-43AF18F85007}"/>
              </a:ext>
            </a:extLst>
          </p:cNvPr>
          <p:cNvSpPr/>
          <p:nvPr/>
        </p:nvSpPr>
        <p:spPr>
          <a:xfrm>
            <a:off x="4938567" y="5591155"/>
            <a:ext cx="1442310" cy="209632"/>
          </a:xfrm>
          <a:prstGeom prst="arc">
            <a:avLst>
              <a:gd name="adj1" fmla="val 21147500"/>
              <a:gd name="adj2" fmla="val 11192564"/>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弧形 19">
            <a:extLst>
              <a:ext uri="{FF2B5EF4-FFF2-40B4-BE49-F238E27FC236}">
                <a16:creationId xmlns:a16="http://schemas.microsoft.com/office/drawing/2014/main" id="{2768B338-92D5-2483-FD40-405C69F093FD}"/>
              </a:ext>
            </a:extLst>
          </p:cNvPr>
          <p:cNvSpPr/>
          <p:nvPr/>
        </p:nvSpPr>
        <p:spPr>
          <a:xfrm>
            <a:off x="7091219" y="5591155"/>
            <a:ext cx="1442310" cy="209632"/>
          </a:xfrm>
          <a:prstGeom prst="arc">
            <a:avLst>
              <a:gd name="adj1" fmla="val 21147500"/>
              <a:gd name="adj2" fmla="val 11192564"/>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5C13834A-7245-69D5-664B-FDC778452004}"/>
              </a:ext>
            </a:extLst>
          </p:cNvPr>
          <p:cNvSpPr/>
          <p:nvPr/>
        </p:nvSpPr>
        <p:spPr>
          <a:xfrm>
            <a:off x="762686" y="1397820"/>
            <a:ext cx="8381313" cy="395298"/>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4121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5" name="矩形 4">
            <a:extLst>
              <a:ext uri="{FF2B5EF4-FFF2-40B4-BE49-F238E27FC236}">
                <a16:creationId xmlns:a16="http://schemas.microsoft.com/office/drawing/2014/main" id="{19AD10BB-4CDA-2E82-0CDF-78D982F99EFF}"/>
              </a:ext>
            </a:extLst>
          </p:cNvPr>
          <p:cNvSpPr/>
          <p:nvPr/>
        </p:nvSpPr>
        <p:spPr>
          <a:xfrm>
            <a:off x="0" y="2171700"/>
            <a:ext cx="9144000" cy="2495550"/>
          </a:xfrm>
          <a:prstGeom prst="rect">
            <a:avLst/>
          </a:prstGeom>
          <a:solidFill>
            <a:srgbClr val="76AA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600" dirty="0"/>
              <a:t>谢谢观看</a:t>
            </a:r>
          </a:p>
        </p:txBody>
      </p:sp>
      <p:sp>
        <p:nvSpPr>
          <p:cNvPr id="8" name="矩形 7">
            <a:extLst>
              <a:ext uri="{FF2B5EF4-FFF2-40B4-BE49-F238E27FC236}">
                <a16:creationId xmlns:a16="http://schemas.microsoft.com/office/drawing/2014/main" id="{DE746BF7-1757-74D3-0085-1448934C645D}"/>
              </a:ext>
            </a:extLst>
          </p:cNvPr>
          <p:cNvSpPr/>
          <p:nvPr/>
        </p:nvSpPr>
        <p:spPr>
          <a:xfrm>
            <a:off x="0" y="6019800"/>
            <a:ext cx="9144000" cy="838200"/>
          </a:xfrm>
          <a:prstGeom prst="rect">
            <a:avLst/>
          </a:prstGeom>
          <a:solidFill>
            <a:srgbClr val="76AA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81390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754111" y="1745526"/>
            <a:ext cx="7539039" cy="3366947"/>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熟悉我国标准的分类，掌握强制性标准。</a:t>
            </a:r>
          </a:p>
          <a:p>
            <a:pPr>
              <a:lnSpc>
                <a:spcPct val="150000"/>
              </a:lnSpc>
            </a:pPr>
            <a:r>
              <a:rPr lang="zh-CN" altLang="en-US" dirty="0"/>
              <a:t>引入案例</a:t>
            </a:r>
          </a:p>
          <a:p>
            <a:pPr>
              <a:lnSpc>
                <a:spcPct val="150000"/>
              </a:lnSpc>
            </a:pPr>
            <a:r>
              <a:rPr lang="zh-CN" altLang="en-US" dirty="0"/>
              <a:t>某市一商品房开发商拟建 </a:t>
            </a:r>
            <a:r>
              <a:rPr lang="en-US" altLang="zh-CN" dirty="0"/>
              <a:t>10 </a:t>
            </a:r>
            <a:r>
              <a:rPr lang="zh-CN" altLang="en-US" dirty="0"/>
              <a:t>栋商品房，根据工程地质勘察资料和设计要求，采用振动沉管灌注桩，桩尖深入沙夹卵石层以上，按地勘报告桩长应在 </a:t>
            </a:r>
            <a:r>
              <a:rPr lang="en-US" altLang="zh-CN" dirty="0"/>
              <a:t>9~10 </a:t>
            </a:r>
            <a:r>
              <a:rPr lang="zh-CN" altLang="en-US" dirty="0"/>
              <a:t>米以上。该工程振动沉管灌注桩施工完后，由某工程质量检测机构采用低应变动测方式对该批桩进行桩身完整性检测，并出具了相应的检测报告。</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457199" y="1865777"/>
            <a:ext cx="8229599" cy="3557064"/>
          </a:xfrm>
          <a:prstGeom prst="rect">
            <a:avLst/>
          </a:prstGeom>
          <a:noFill/>
        </p:spPr>
        <p:txBody>
          <a:bodyPr wrap="square">
            <a:spAutoFit/>
          </a:bodyPr>
          <a:lstStyle/>
          <a:p>
            <a:pPr>
              <a:lnSpc>
                <a:spcPct val="150000"/>
              </a:lnSpc>
            </a:pPr>
            <a:r>
              <a:rPr lang="zh-CN" altLang="en-US" dirty="0"/>
              <a:t>一、标准的分类</a:t>
            </a:r>
          </a:p>
          <a:p>
            <a:pPr>
              <a:lnSpc>
                <a:spcPct val="150000"/>
              </a:lnSpc>
            </a:pPr>
            <a:r>
              <a:rPr lang="en-US" altLang="zh-CN" dirty="0"/>
              <a:t>《</a:t>
            </a:r>
            <a:r>
              <a:rPr lang="zh-CN" altLang="en-US" dirty="0"/>
              <a:t>标准化法</a:t>
            </a:r>
            <a:r>
              <a:rPr lang="en-US" altLang="zh-CN" dirty="0"/>
              <a:t>》</a:t>
            </a:r>
            <a:r>
              <a:rPr lang="zh-CN" altLang="en-US" dirty="0"/>
              <a:t>规定，标准包括国家标准、行业标准、地方标准和企业标准。</a:t>
            </a:r>
          </a:p>
          <a:p>
            <a:pPr>
              <a:lnSpc>
                <a:spcPct val="150000"/>
              </a:lnSpc>
            </a:pPr>
            <a:r>
              <a:rPr lang="zh-CN" altLang="en-US" dirty="0"/>
              <a:t>（一）国家标准</a:t>
            </a:r>
          </a:p>
          <a:p>
            <a:pPr marL="342900" indent="-342900">
              <a:lnSpc>
                <a:spcPct val="150000"/>
              </a:lnSpc>
              <a:buAutoNum type="arabicPeriod"/>
            </a:pPr>
            <a:r>
              <a:rPr lang="zh-CN" altLang="en-US" dirty="0"/>
              <a:t>工程建设国家标准的类型和范围</a:t>
            </a:r>
            <a:endParaRPr lang="en-US" altLang="zh-CN" dirty="0"/>
          </a:p>
          <a:p>
            <a:pPr>
              <a:lnSpc>
                <a:spcPct val="150000"/>
              </a:lnSpc>
            </a:pPr>
            <a:r>
              <a:rPr lang="zh-CN" altLang="en-US" sz="1600" dirty="0"/>
              <a:t>工程建设国家标准是指在全国范围内统一的技术要求。</a:t>
            </a:r>
            <a:endParaRPr lang="en-US" altLang="zh-CN" sz="1600" dirty="0"/>
          </a:p>
          <a:p>
            <a:pPr>
              <a:lnSpc>
                <a:spcPct val="150000"/>
              </a:lnSpc>
            </a:pPr>
            <a:r>
              <a:rPr lang="en-US" altLang="zh-CN" sz="1600" dirty="0"/>
              <a:t>2. </a:t>
            </a:r>
            <a:r>
              <a:rPr lang="zh-CN" altLang="en-US" sz="1600" dirty="0"/>
              <a:t>工程建设国家标准的编号</a:t>
            </a:r>
          </a:p>
          <a:p>
            <a:pPr>
              <a:lnSpc>
                <a:spcPct val="150000"/>
              </a:lnSpc>
            </a:pPr>
            <a:r>
              <a:rPr lang="en-US" altLang="zh-CN" sz="1600" dirty="0"/>
              <a:t>《</a:t>
            </a:r>
            <a:r>
              <a:rPr lang="zh-CN" altLang="en-US" sz="1600" dirty="0"/>
              <a:t>工程建设国家标准管理办法</a:t>
            </a:r>
            <a:r>
              <a:rPr lang="en-US" altLang="zh-CN" sz="1600" dirty="0"/>
              <a:t>》</a:t>
            </a:r>
            <a:r>
              <a:rPr lang="zh-CN" altLang="en-US" sz="1600" dirty="0"/>
              <a:t>规定，工程建设国家标准的编号由国家标准代号、发布标准的顺序号和发布标准的年号组成：强制性国家标准的代号为“ </a:t>
            </a:r>
            <a:r>
              <a:rPr lang="en-US" altLang="zh-CN" sz="1600" dirty="0"/>
              <a:t>GB”</a:t>
            </a:r>
            <a:r>
              <a:rPr lang="zh-CN" altLang="en-US" sz="1600" dirty="0"/>
              <a:t>，推荐性国家标准的代号为“ </a:t>
            </a:r>
            <a:r>
              <a:rPr lang="en-US" altLang="zh-CN" sz="1600" dirty="0"/>
              <a:t>GB/T”</a:t>
            </a:r>
            <a:r>
              <a:rPr lang="zh-CN" altLang="en-US" sz="1600" dirty="0"/>
              <a:t>。</a:t>
            </a:r>
          </a:p>
        </p:txBody>
      </p:sp>
    </p:spTree>
    <p:extLst>
      <p:ext uri="{BB962C8B-B14F-4D97-AF65-F5344CB8AC3E}">
        <p14:creationId xmlns:p14="http://schemas.microsoft.com/office/powerpoint/2010/main" val="1672670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802846" y="1844970"/>
            <a:ext cx="7649848" cy="3741730"/>
          </a:xfrm>
          <a:prstGeom prst="rect">
            <a:avLst/>
          </a:prstGeom>
          <a:noFill/>
        </p:spPr>
        <p:txBody>
          <a:bodyPr wrap="square">
            <a:spAutoFit/>
          </a:bodyPr>
          <a:lstStyle/>
          <a:p>
            <a:pPr>
              <a:lnSpc>
                <a:spcPct val="150000"/>
              </a:lnSpc>
            </a:pPr>
            <a:r>
              <a:rPr lang="zh-CN" altLang="en-US" sz="1600" dirty="0"/>
              <a:t>（二）工程建设行业标准</a:t>
            </a:r>
          </a:p>
          <a:p>
            <a:pPr>
              <a:lnSpc>
                <a:spcPct val="150000"/>
              </a:lnSpc>
            </a:pPr>
            <a:r>
              <a:rPr lang="en-US" altLang="zh-CN" sz="1600" dirty="0"/>
              <a:t>1. </a:t>
            </a:r>
            <a:r>
              <a:rPr lang="zh-CN" altLang="en-US" sz="1600" dirty="0"/>
              <a:t>工程建设行业标准的类型和范围</a:t>
            </a:r>
          </a:p>
          <a:p>
            <a:pPr>
              <a:lnSpc>
                <a:spcPct val="150000"/>
              </a:lnSpc>
            </a:pPr>
            <a:r>
              <a:rPr lang="en-US" altLang="zh-CN" sz="1600" dirty="0"/>
              <a:t>《</a:t>
            </a:r>
            <a:r>
              <a:rPr lang="zh-CN" altLang="en-US" sz="1600" dirty="0"/>
              <a:t>标准化法</a:t>
            </a:r>
            <a:r>
              <a:rPr lang="en-US" altLang="zh-CN" sz="1600" dirty="0"/>
              <a:t>》</a:t>
            </a:r>
            <a:r>
              <a:rPr lang="zh-CN" altLang="en-US" sz="1600" dirty="0"/>
              <a:t>规定，对没有推荐性国家标准、需要在全国某个行业范围内统一的技术要求，可以制定行业标准。行业标准由国务院有关行政主管部门制定，报国务院标准化行政主管部门备案。</a:t>
            </a:r>
            <a:endParaRPr lang="en-US" altLang="zh-CN" sz="1600" dirty="0"/>
          </a:p>
          <a:p>
            <a:pPr>
              <a:lnSpc>
                <a:spcPct val="150000"/>
              </a:lnSpc>
            </a:pPr>
            <a:r>
              <a:rPr lang="en-US" altLang="zh-CN" sz="1600" dirty="0"/>
              <a:t>2. </a:t>
            </a:r>
            <a:r>
              <a:rPr lang="zh-CN" altLang="en-US" sz="1600" dirty="0"/>
              <a:t>工程建设行业标准的制定、修订程序与复审</a:t>
            </a:r>
          </a:p>
          <a:p>
            <a:pPr>
              <a:lnSpc>
                <a:spcPct val="150000"/>
              </a:lnSpc>
            </a:pPr>
            <a:r>
              <a:rPr lang="zh-CN" altLang="en-US" sz="1600" dirty="0"/>
              <a:t>工程建设行业标准的制定、修订程序，也可以按准备、征求意见、送审和报批四个阶段进行。工程建设行业标准实施后，根据科学技术的发展和工程建设的实际需要，该标准的批准部门应当适时进行复审，确认其继续有效或予以修订、废止。一般也是 </a:t>
            </a:r>
            <a:r>
              <a:rPr lang="en-US" altLang="zh-CN" sz="1600" dirty="0"/>
              <a:t>5 </a:t>
            </a:r>
            <a:r>
              <a:rPr lang="zh-CN" altLang="en-US" sz="1600" dirty="0"/>
              <a:t>年复审 </a:t>
            </a:r>
            <a:r>
              <a:rPr lang="en-US" altLang="zh-CN" sz="1600" dirty="0"/>
              <a:t>1 </a:t>
            </a:r>
            <a:r>
              <a:rPr lang="zh-CN" altLang="en-US" sz="1600" dirty="0"/>
              <a:t>次。</a:t>
            </a:r>
          </a:p>
        </p:txBody>
      </p:sp>
    </p:spTree>
    <p:extLst>
      <p:ext uri="{BB962C8B-B14F-4D97-AF65-F5344CB8AC3E}">
        <p14:creationId xmlns:p14="http://schemas.microsoft.com/office/powerpoint/2010/main" val="20473172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1133474" y="2368774"/>
            <a:ext cx="7219951" cy="2120452"/>
          </a:xfrm>
          <a:prstGeom prst="rect">
            <a:avLst/>
          </a:prstGeom>
          <a:noFill/>
        </p:spPr>
        <p:txBody>
          <a:bodyPr wrap="square">
            <a:spAutoFit/>
          </a:bodyPr>
          <a:lstStyle/>
          <a:p>
            <a:pPr>
              <a:lnSpc>
                <a:spcPct val="150000"/>
              </a:lnSpc>
            </a:pPr>
            <a:r>
              <a:rPr lang="zh-CN" altLang="en-US" dirty="0"/>
              <a:t>（三）工程建设地方标准</a:t>
            </a:r>
          </a:p>
          <a:p>
            <a:pPr>
              <a:lnSpc>
                <a:spcPct val="150000"/>
              </a:lnSpc>
            </a:pPr>
            <a:r>
              <a:rPr lang="zh-CN" altLang="en-US" dirty="0"/>
              <a:t>我国幅员辽阔，各地的自然条件差异较大，而工程建设在许多方面要受到自然条件的影响。例如，我国的黄土地区、冻土地区以及膨胀土地区，对建筑技术的要求有很大区别。因此工程建设标准除国家标准、行业标准外，还需要有相应的地方标准。</a:t>
            </a:r>
            <a:endParaRPr lang="zh-CN" altLang="en-US" sz="1600" dirty="0"/>
          </a:p>
        </p:txBody>
      </p:sp>
    </p:spTree>
    <p:extLst>
      <p:ext uri="{BB962C8B-B14F-4D97-AF65-F5344CB8AC3E}">
        <p14:creationId xmlns:p14="http://schemas.microsoft.com/office/powerpoint/2010/main" val="2459875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1036844" y="2065802"/>
            <a:ext cx="7181851" cy="3366947"/>
          </a:xfrm>
          <a:prstGeom prst="rect">
            <a:avLst/>
          </a:prstGeom>
          <a:noFill/>
        </p:spPr>
        <p:txBody>
          <a:bodyPr wrap="square">
            <a:spAutoFit/>
          </a:bodyPr>
          <a:lstStyle/>
          <a:p>
            <a:pPr>
              <a:lnSpc>
                <a:spcPct val="150000"/>
              </a:lnSpc>
            </a:pPr>
            <a:r>
              <a:rPr lang="zh-CN" altLang="en-US" dirty="0"/>
              <a:t>（四）企业标准</a:t>
            </a:r>
          </a:p>
          <a:p>
            <a:pPr>
              <a:lnSpc>
                <a:spcPct val="150000"/>
              </a:lnSpc>
            </a:pPr>
            <a:r>
              <a:rPr lang="zh-CN" altLang="en-US" dirty="0"/>
              <a:t>企业技术标准，是指对本企业范围内需要协调和统一的技术要求所制定的标准。</a:t>
            </a:r>
          </a:p>
          <a:p>
            <a:pPr>
              <a:lnSpc>
                <a:spcPct val="150000"/>
              </a:lnSpc>
            </a:pPr>
            <a:r>
              <a:rPr lang="en-US" altLang="zh-CN" dirty="0"/>
              <a:t>《</a:t>
            </a:r>
            <a:r>
              <a:rPr lang="zh-CN" altLang="en-US" dirty="0"/>
              <a:t>标准化法</a:t>
            </a:r>
            <a:r>
              <a:rPr lang="en-US" altLang="zh-CN" dirty="0"/>
              <a:t>》</a:t>
            </a:r>
            <a:r>
              <a:rPr lang="zh-CN" altLang="en-US" dirty="0"/>
              <a:t>规定，企业可以根据需要自行制定企业标准，或者与其他企业联合制定企业标准。</a:t>
            </a:r>
          </a:p>
          <a:p>
            <a:pPr>
              <a:lnSpc>
                <a:spcPct val="150000"/>
              </a:lnSpc>
            </a:pPr>
            <a:r>
              <a:rPr lang="zh-CN" altLang="en-US" dirty="0"/>
              <a:t>推荐性国家标准、行业标准、地方标准、团体标准、企业标准的技术要求不得低于强制性国家标准的相关技术要求。国家鼓励社会团体、企业制定高于推荐性标准相关技术要求的团体标准、企业标准。</a:t>
            </a:r>
            <a:endParaRPr lang="zh-CN" altLang="en-US" sz="1600" dirty="0"/>
          </a:p>
        </p:txBody>
      </p:sp>
    </p:spTree>
    <p:extLst>
      <p:ext uri="{BB962C8B-B14F-4D97-AF65-F5344CB8AC3E}">
        <p14:creationId xmlns:p14="http://schemas.microsoft.com/office/powerpoint/2010/main" val="3352203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1036844" y="2075327"/>
            <a:ext cx="7181851" cy="2535951"/>
          </a:xfrm>
          <a:prstGeom prst="rect">
            <a:avLst/>
          </a:prstGeom>
          <a:noFill/>
        </p:spPr>
        <p:txBody>
          <a:bodyPr wrap="square">
            <a:spAutoFit/>
          </a:bodyPr>
          <a:lstStyle/>
          <a:p>
            <a:pPr>
              <a:lnSpc>
                <a:spcPct val="150000"/>
              </a:lnSpc>
            </a:pPr>
            <a:r>
              <a:rPr lang="zh-CN" altLang="en-US" dirty="0"/>
              <a:t>二、工程建设强制性标准实施的规定</a:t>
            </a:r>
          </a:p>
          <a:p>
            <a:pPr>
              <a:lnSpc>
                <a:spcPct val="150000"/>
              </a:lnSpc>
            </a:pPr>
            <a:r>
              <a:rPr lang="zh-CN" altLang="en-US" dirty="0"/>
              <a:t>工程建设标准制定的目的在于实施。否则再好的标准也是一纸空文。我国工程建设领域所出现的各类工程质量事故，大都是没有贯彻或没有严格贯彻强制性标准的结果。因此</a:t>
            </a:r>
            <a:r>
              <a:rPr lang="en-US" altLang="zh-CN" dirty="0"/>
              <a:t>《</a:t>
            </a:r>
            <a:r>
              <a:rPr lang="zh-CN" altLang="en-US" dirty="0"/>
              <a:t>标准化法</a:t>
            </a:r>
            <a:r>
              <a:rPr lang="en-US" altLang="zh-CN" dirty="0"/>
              <a:t>》</a:t>
            </a:r>
            <a:r>
              <a:rPr lang="zh-CN" altLang="en-US" dirty="0"/>
              <a:t>规定，强制性标准必须执行。</a:t>
            </a:r>
            <a:r>
              <a:rPr lang="en-US" altLang="zh-CN" dirty="0"/>
              <a:t>《</a:t>
            </a:r>
            <a:r>
              <a:rPr lang="zh-CN" altLang="en-US" dirty="0"/>
              <a:t>建筑法</a:t>
            </a:r>
            <a:r>
              <a:rPr lang="en-US" altLang="zh-CN" dirty="0"/>
              <a:t>》</a:t>
            </a:r>
            <a:r>
              <a:rPr lang="zh-CN" altLang="en-US" dirty="0"/>
              <a:t>规定，建筑活动应当确保建筑工程质量和安全，符合国家的建设工程安全标准。</a:t>
            </a:r>
            <a:endParaRPr lang="zh-CN" altLang="en-US" sz="1600" dirty="0"/>
          </a:p>
        </p:txBody>
      </p:sp>
    </p:spTree>
    <p:extLst>
      <p:ext uri="{BB962C8B-B14F-4D97-AF65-F5344CB8AC3E}">
        <p14:creationId xmlns:p14="http://schemas.microsoft.com/office/powerpoint/2010/main" val="35139759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矩形: 圆角 2">
            <a:extLst>
              <a:ext uri="{FF2B5EF4-FFF2-40B4-BE49-F238E27FC236}">
                <a16:creationId xmlns:a16="http://schemas.microsoft.com/office/drawing/2014/main" id="{EE71508B-0223-5A4D-4F63-EF1FD287B471}"/>
              </a:ext>
            </a:extLst>
          </p:cNvPr>
          <p:cNvSpPr/>
          <p:nvPr/>
        </p:nvSpPr>
        <p:spPr>
          <a:xfrm>
            <a:off x="981075" y="1441250"/>
            <a:ext cx="7219950" cy="5167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（一）工程建设各方主体实施强制性标准的法律规定</a:t>
            </a:r>
            <a:endParaRPr lang="zh-CN" altLang="en-US" dirty="0"/>
          </a:p>
        </p:txBody>
      </p:sp>
      <p:sp>
        <p:nvSpPr>
          <p:cNvPr id="8" name="矩形: 圆角 7">
            <a:extLst>
              <a:ext uri="{FF2B5EF4-FFF2-40B4-BE49-F238E27FC236}">
                <a16:creationId xmlns:a16="http://schemas.microsoft.com/office/drawing/2014/main" id="{DB5EAC28-DF0B-4DC4-90F0-25E036B01DA2}"/>
              </a:ext>
            </a:extLst>
          </p:cNvPr>
          <p:cNvSpPr/>
          <p:nvPr/>
        </p:nvSpPr>
        <p:spPr>
          <a:xfrm>
            <a:off x="1017795" y="4161286"/>
            <a:ext cx="7219950" cy="5167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（二）工程建设标准强制性条文的实施</a:t>
            </a:r>
            <a:endParaRPr lang="zh-CN" altLang="en-US" dirty="0"/>
          </a:p>
        </p:txBody>
      </p:sp>
      <p:sp>
        <p:nvSpPr>
          <p:cNvPr id="9" name="文本框 8">
            <a:extLst>
              <a:ext uri="{FF2B5EF4-FFF2-40B4-BE49-F238E27FC236}">
                <a16:creationId xmlns:a16="http://schemas.microsoft.com/office/drawing/2014/main" id="{06A67CE7-39D5-5201-10C0-957EF939EED9}"/>
              </a:ext>
            </a:extLst>
          </p:cNvPr>
          <p:cNvSpPr txBox="1"/>
          <p:nvPr/>
        </p:nvSpPr>
        <p:spPr>
          <a:xfrm>
            <a:off x="1036844" y="2254346"/>
            <a:ext cx="7181851" cy="1289456"/>
          </a:xfrm>
          <a:prstGeom prst="rect">
            <a:avLst/>
          </a:prstGeom>
          <a:noFill/>
        </p:spPr>
        <p:txBody>
          <a:bodyPr wrap="square">
            <a:spAutoFit/>
          </a:bodyPr>
          <a:lstStyle/>
          <a:p>
            <a:pPr>
              <a:lnSpc>
                <a:spcPct val="150000"/>
              </a:lnSpc>
            </a:pPr>
            <a:r>
              <a:rPr lang="en-US" altLang="zh-CN" dirty="0"/>
              <a:t>《</a:t>
            </a:r>
            <a:r>
              <a:rPr lang="zh-CN" altLang="en-US" dirty="0"/>
              <a:t>建筑法</a:t>
            </a:r>
            <a:r>
              <a:rPr lang="en-US" altLang="zh-CN" dirty="0"/>
              <a:t>》</a:t>
            </a:r>
            <a:r>
              <a:rPr lang="zh-CN" altLang="en-US" dirty="0"/>
              <a:t>规定，建设单位不得以任何理由，要求建筑设计单位或者建筑施工企业在工程设计或者施工作业中，违反法律、行政法规和建筑工程质量、安全标准，降低工程质量。</a:t>
            </a:r>
            <a:endParaRPr lang="zh-CN" altLang="en-US" sz="1600" dirty="0"/>
          </a:p>
        </p:txBody>
      </p:sp>
      <p:sp>
        <p:nvSpPr>
          <p:cNvPr id="11" name="文本框 10">
            <a:extLst>
              <a:ext uri="{FF2B5EF4-FFF2-40B4-BE49-F238E27FC236}">
                <a16:creationId xmlns:a16="http://schemas.microsoft.com/office/drawing/2014/main" id="{09A403F0-09B4-F610-A50C-36C1876B53A8}"/>
              </a:ext>
            </a:extLst>
          </p:cNvPr>
          <p:cNvSpPr txBox="1"/>
          <p:nvPr/>
        </p:nvSpPr>
        <p:spPr>
          <a:xfrm>
            <a:off x="1036844" y="4991505"/>
            <a:ext cx="7181851" cy="873957"/>
          </a:xfrm>
          <a:prstGeom prst="rect">
            <a:avLst/>
          </a:prstGeom>
          <a:noFill/>
        </p:spPr>
        <p:txBody>
          <a:bodyPr wrap="square">
            <a:spAutoFit/>
          </a:bodyPr>
          <a:lstStyle/>
          <a:p>
            <a:pPr>
              <a:lnSpc>
                <a:spcPct val="150000"/>
              </a:lnSpc>
            </a:pPr>
            <a:r>
              <a:rPr lang="zh-CN" altLang="en-US" dirty="0"/>
              <a:t>在工程建设标准的条文中，使用“必须”“严禁”“应”“不应”“不得”等属于强制性标准的用词，而使用“宜”“不宜”“可”等一般不是强制性标准的规定。</a:t>
            </a:r>
            <a:endParaRPr lang="zh-CN" altLang="en-US" sz="1600" dirty="0"/>
          </a:p>
        </p:txBody>
      </p:sp>
    </p:spTree>
    <p:extLst>
      <p:ext uri="{BB962C8B-B14F-4D97-AF65-F5344CB8AC3E}">
        <p14:creationId xmlns:p14="http://schemas.microsoft.com/office/powerpoint/2010/main" val="1571069552"/>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satMod val="110000"/>
                <a:lumMod val="105000"/>
                <a:tint val="67000"/>
              </a:schemeClr>
            </a:gs>
            <a:gs pos="50000">
              <a:schemeClr val="phClr">
                <a:lumMod val="105000"/>
                <a:satMod val="103000"/>
                <a:tint val="73000"/>
              </a:schemeClr>
            </a:gs>
            <a:gs pos="100000">
              <a:schemeClr val="phClr">
                <a:satMod val="105000"/>
                <a:lumMod val="109000"/>
                <a:tint val="81000"/>
              </a:schemeClr>
            </a:gs>
          </a:gsLst>
          <a:lin ang="5400000" scaled="0"/>
        </a:gradFill>
        <a:gradFill rotWithShape="1">
          <a:gsLst>
            <a:gs pos="0">
              <a:schemeClr val="phClr">
                <a:satMod val="103000"/>
                <a:lumMod val="102000"/>
                <a:shade val="94000"/>
              </a:schemeClr>
            </a:gs>
            <a:gs pos="50000">
              <a:schemeClr val="phClr">
                <a:lumMod val="110000"/>
                <a:satMod val="100000"/>
                <a:tint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958</TotalTime>
  <Words>2289</Words>
  <Application>Microsoft Office PowerPoint</Application>
  <PresentationFormat>全屏显示(4:3)</PresentationFormat>
  <Paragraphs>178</Paragraphs>
  <Slides>28</Slides>
  <Notes>0</Notes>
  <HiddenSlides>0</HiddenSlides>
  <MMClips>0</MMClips>
  <ScaleCrop>false</ScaleCrop>
  <HeadingPairs>
    <vt:vector size="6" baseType="variant">
      <vt:variant>
        <vt:lpstr>已用的字体</vt:lpstr>
      </vt:variant>
      <vt:variant>
        <vt:i4>1</vt:i4>
      </vt:variant>
      <vt:variant>
        <vt:lpstr>主题</vt:lpstr>
      </vt:variant>
      <vt:variant>
        <vt:i4>1</vt:i4>
      </vt:variant>
      <vt:variant>
        <vt:lpstr>幻灯片标题</vt:lpstr>
      </vt:variant>
      <vt:variant>
        <vt:i4>28</vt:i4>
      </vt:variant>
    </vt:vector>
  </HeadingPairs>
  <TitlesOfParts>
    <vt:vector size="30" baseType="lpstr">
      <vt:lpstr>Arial</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dc:creator>
  <cp:lastModifiedBy>dabaofree521@outlook.com</cp:lastModifiedBy>
  <cp:revision>9</cp:revision>
  <dcterms:modified xsi:type="dcterms:W3CDTF">2023-02-15T09:30:20Z</dcterms:modified>
</cp:coreProperties>
</file>