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0"/>
  </p:handoutMasterIdLst>
  <p:sldIdLst>
    <p:sldId id="1366" r:id="rId3"/>
    <p:sldId id="1138" r:id="rId5"/>
    <p:sldId id="1129" r:id="rId6"/>
    <p:sldId id="1378" r:id="rId7"/>
    <p:sldId id="1379" r:id="rId8"/>
    <p:sldId id="1367" r:id="rId9"/>
    <p:sldId id="1368" r:id="rId10"/>
    <p:sldId id="1387" r:id="rId11"/>
    <p:sldId id="1384" r:id="rId12"/>
    <p:sldId id="1388" r:id="rId13"/>
    <p:sldId id="1389" r:id="rId14"/>
    <p:sldId id="1393" r:id="rId15"/>
    <p:sldId id="1390" r:id="rId16"/>
    <p:sldId id="1394" r:id="rId17"/>
    <p:sldId id="1376" r:id="rId18"/>
    <p:sldId id="1395" r:id="rId19"/>
    <p:sldId id="1396" r:id="rId20"/>
    <p:sldId id="1398" r:id="rId21"/>
    <p:sldId id="1399" r:id="rId22"/>
    <p:sldId id="1382" r:id="rId23"/>
    <p:sldId id="1400" r:id="rId24"/>
    <p:sldId id="1401" r:id="rId25"/>
    <p:sldId id="1402" r:id="rId26"/>
    <p:sldId id="1369" r:id="rId27"/>
    <p:sldId id="1403" r:id="rId28"/>
    <p:sldId id="1383" r:id="rId29"/>
    <p:sldId id="1404" r:id="rId30"/>
    <p:sldId id="1405" r:id="rId31"/>
    <p:sldId id="1371" r:id="rId32"/>
    <p:sldId id="1391" r:id="rId33"/>
    <p:sldId id="1380" r:id="rId34"/>
    <p:sldId id="1381" r:id="rId35"/>
    <p:sldId id="1377" r:id="rId36"/>
    <p:sldId id="1386" r:id="rId37"/>
    <p:sldId id="1392" r:id="rId38"/>
    <p:sldId id="1336" r:id="rId39"/>
  </p:sldIdLst>
  <p:sldSz cx="12196445" cy="6858000"/>
  <p:notesSz cx="6858000" cy="9144000"/>
  <p:custDataLst>
    <p:tags r:id="rId4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1C435E"/>
    <a:srgbClr val="ECECEC"/>
    <a:srgbClr val="F0F0F0"/>
    <a:srgbClr val="F2F2F2"/>
    <a:srgbClr val="F6F6F6"/>
    <a:srgbClr val="EBF4F5"/>
    <a:srgbClr val="C1DDE1"/>
    <a:srgbClr val="2E9EB8"/>
    <a:srgbClr val="5FC0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6210" autoAdjust="0"/>
  </p:normalViewPr>
  <p:slideViewPr>
    <p:cSldViewPr snapToObjects="1">
      <p:cViewPr varScale="1">
        <p:scale>
          <a:sx n="105" d="100"/>
          <a:sy n="105" d="100"/>
        </p:scale>
        <p:origin x="114" y="23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16.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tags" Target="../tags/tag9.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tags" Target="../tags/tag1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365585" y="3184106"/>
            <a:ext cx="6820613" cy="707886"/>
          </a:xfrm>
          <a:prstGeom prst="rect">
            <a:avLst/>
          </a:prstGeom>
          <a:noFill/>
        </p:spPr>
        <p:txBody>
          <a:bodyPr wrap="square" rtlCol="0">
            <a:spAutoFit/>
          </a:bodyPr>
          <a:lstStyle/>
          <a:p>
            <a:r>
              <a:rPr lang="zh-CN" altLang="en-US" sz="4000" b="1" dirty="0">
                <a:latin typeface="微软雅黑 Light" panose="020B0502040204020203" pitchFamily="34" charset="-122"/>
                <a:ea typeface="微软雅黑 Light" panose="020B0502040204020203" pitchFamily="34" charset="-122"/>
              </a:rPr>
              <a:t>财务报表综合分析</a:t>
            </a:r>
            <a:endParaRPr lang="zh-CN" altLang="en-US" sz="40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67665" y="261838"/>
            <a:ext cx="612280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杜邦分析法的分析步骤</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noProof="0" dirty="0">
                <a:ln>
                  <a:noFill/>
                </a:ln>
                <a:solidFill>
                  <a:srgbClr val="FF33CC"/>
                </a:solidFill>
                <a:effectLst/>
                <a:uLnTx/>
                <a:uFillTx/>
                <a:latin typeface="微软雅黑 Light" panose="020B0502040204020203" pitchFamily="34" charset="-122"/>
                <a:ea typeface="微软雅黑 Light" panose="020B0502040204020203" pitchFamily="34" charset="-122"/>
                <a:sym typeface="+mn-ea"/>
              </a:rPr>
              <a:t>情景</a:t>
            </a:r>
            <a:r>
              <a:rPr lang="en-US" altLang="zh-CN" sz="2000" dirty="0">
                <a:solidFill>
                  <a:srgbClr val="FF33CC"/>
                </a:solidFill>
                <a:latin typeface="微软雅黑 Light" panose="020B0502040204020203" pitchFamily="34" charset="-122"/>
                <a:ea typeface="微软雅黑 Light" panose="020B0502040204020203" pitchFamily="34" charset="-122"/>
                <a:sym typeface="+mn-ea"/>
              </a:rPr>
              <a:t>5-</a:t>
            </a:r>
            <a:r>
              <a:rPr kumimoji="0" lang="en-US" altLang="zh-CN" sz="2000" b="0" i="0" u="none" strike="noStrike" kern="1200" cap="none" spc="0" normalizeH="0" baseline="0" noProof="0" dirty="0">
                <a:ln>
                  <a:noFill/>
                </a:ln>
                <a:solidFill>
                  <a:srgbClr val="FF33CC"/>
                </a:solidFill>
                <a:effectLst/>
                <a:uLnTx/>
                <a:uFillTx/>
                <a:latin typeface="微软雅黑 Light" panose="020B0502040204020203" pitchFamily="34" charset="-122"/>
                <a:ea typeface="微软雅黑 Light" panose="020B0502040204020203" pitchFamily="34" charset="-122"/>
              </a:rPr>
              <a:t>3</a:t>
            </a:r>
            <a:endParaRPr kumimoji="0" lang="en-US" altLang="zh-CN" sz="2000" b="0" i="0" u="none" strike="noStrike" kern="1200" cap="none" spc="0" normalizeH="0" baseline="0" noProof="0" dirty="0">
              <a:ln>
                <a:noFill/>
              </a:ln>
              <a:solidFill>
                <a:srgbClr val="FF33CC"/>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承接</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情景5</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-1】</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和</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情景5</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，计算江铃公司</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2021年</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的资产净利率。</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资产净利率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营业净利率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总资产周转率</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=0.51%×</a:t>
            </a:r>
            <a:r>
              <a:rPr kumimoji="0" lang="en-US" altLang="zh-CN"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1.2</a:t>
            </a:r>
            <a:r>
              <a:rPr kumimoji="0" lang="en-US" altLang="zh-CN" sz="2000" b="0" i="0" u="none" strike="noStrike" kern="1200" cap="none" spc="0" normalizeH="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=0.61%</a:t>
            </a:r>
            <a:endParaRPr kumimoji="0" lang="en-US" altLang="zh-CN"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资产</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净利率的综合性也很强，它反映了企业所有资产的收益水平</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noProof="0" dirty="0">
                <a:ln>
                  <a:noFill/>
                </a:ln>
                <a:solidFill>
                  <a:srgbClr val="FF33CC"/>
                </a:solidFill>
                <a:effectLst/>
                <a:uLnTx/>
                <a:uFillTx/>
                <a:latin typeface="微软雅黑 Light" panose="020B0502040204020203" pitchFamily="34" charset="-122"/>
                <a:ea typeface="微软雅黑 Light" panose="020B0502040204020203" pitchFamily="34" charset="-122"/>
                <a:sym typeface="+mn-ea"/>
              </a:rPr>
              <a:t>情景</a:t>
            </a:r>
            <a:r>
              <a:rPr lang="en-US" altLang="zh-CN" sz="2000" dirty="0">
                <a:solidFill>
                  <a:srgbClr val="FF33CC"/>
                </a:solidFill>
                <a:latin typeface="微软雅黑 Light" panose="020B0502040204020203" pitchFamily="34" charset="-122"/>
                <a:ea typeface="微软雅黑 Light" panose="020B0502040204020203" pitchFamily="34" charset="-122"/>
                <a:sym typeface="+mn-ea"/>
              </a:rPr>
              <a:t>5-</a:t>
            </a:r>
            <a:r>
              <a:rPr lang="en-US" altLang="zh-CN" sz="2000" dirty="0">
                <a:solidFill>
                  <a:srgbClr val="FF33CC"/>
                </a:solidFill>
                <a:latin typeface="微软雅黑 Light" panose="020B0502040204020203" pitchFamily="34" charset="-122"/>
                <a:ea typeface="微软雅黑 Light" panose="020B0502040204020203" pitchFamily="34" charset="-122"/>
              </a:rPr>
              <a:t>4</a:t>
            </a:r>
            <a:endParaRPr lang="en-US" altLang="zh-CN" sz="2000" dirty="0">
              <a:solidFill>
                <a:srgbClr val="FF33CC"/>
              </a:solidFill>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根据江铃公司资产负债表中的数据，计算江铃公司</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2021年</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的权益乘数。</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权益乘数</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资产总额</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所有者权益总额                                                  </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=24 298 528 593÷10 496 563 781</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=2.31</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权益乘数是反映企业资本结构、财务杠杆程度以及偿债能力的重要指标。</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Tree>
  </p:cSld>
  <p:clrMapOvr>
    <a:masterClrMapping/>
  </p:clrMapOvr>
  <p:transition spd="slow" advTm="965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67665" y="261838"/>
            <a:ext cx="5978787"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杜邦分析法的分析步骤</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noProof="0" dirty="0">
                <a:ln>
                  <a:noFill/>
                </a:ln>
                <a:solidFill>
                  <a:srgbClr val="FF33CC"/>
                </a:solidFill>
                <a:effectLst/>
                <a:uLnTx/>
                <a:uFillTx/>
                <a:latin typeface="微软雅黑 Light" panose="020B0502040204020203" pitchFamily="34" charset="-122"/>
                <a:ea typeface="微软雅黑 Light" panose="020B0502040204020203" pitchFamily="34" charset="-122"/>
                <a:sym typeface="+mn-ea"/>
              </a:rPr>
              <a:t>情景</a:t>
            </a:r>
            <a:r>
              <a:rPr lang="en-US" altLang="zh-CN" sz="2000" dirty="0">
                <a:solidFill>
                  <a:srgbClr val="FF33CC"/>
                </a:solidFill>
                <a:latin typeface="微软雅黑 Light" panose="020B0502040204020203" pitchFamily="34" charset="-122"/>
                <a:ea typeface="微软雅黑 Light" panose="020B0502040204020203" pitchFamily="34" charset="-122"/>
                <a:sym typeface="+mn-ea"/>
              </a:rPr>
              <a:t>5-</a:t>
            </a:r>
            <a:r>
              <a:rPr lang="en-US" altLang="zh-CN" sz="2000" dirty="0">
                <a:solidFill>
                  <a:srgbClr val="FF33CC"/>
                </a:solidFill>
                <a:latin typeface="微软雅黑 Light" panose="020B0502040204020203" pitchFamily="34" charset="-122"/>
                <a:ea typeface="微软雅黑 Light" panose="020B0502040204020203" pitchFamily="34" charset="-122"/>
              </a:rPr>
              <a:t>5</a:t>
            </a:r>
            <a:endParaRPr lang="en-US" altLang="zh-CN" sz="2000" dirty="0">
              <a:solidFill>
                <a:srgbClr val="FF33CC"/>
              </a:solidFill>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承接</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情景5</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-3】</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和</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情景5</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-4】</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，计算江铃公司</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2021年</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的净资产收益率。</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净资产收益率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资产净利率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权益乘数</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=0.61%×2.31</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=1.41%</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净资产收益率是一个综合性很强的财务指标，是杜邦财务分析法的源头和核心。</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Tree>
  </p:cSld>
  <p:clrMapOvr>
    <a:masterClrMapping/>
  </p:clrMapOvr>
  <p:transition spd="slow" advTm="9652">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7665" y="261838"/>
            <a:ext cx="612280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杜邦分析法的分析步骤</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980728"/>
            <a:ext cx="10241092" cy="829945"/>
          </a:xfrm>
          <a:prstGeom prst="rect">
            <a:avLst/>
          </a:prstGeom>
        </p:spPr>
        <p:txBody>
          <a:bodyPr wrap="square">
            <a:spAutoFit/>
          </a:bodyPr>
          <a:lstStyle/>
          <a:p>
            <a:r>
              <a:rPr lang="en-US" altLang="zh-CN" sz="2400" dirty="0">
                <a:solidFill>
                  <a:srgbClr val="FF33CC"/>
                </a:solidFill>
                <a:latin typeface="微软雅黑 Light" panose="020B0502040204020203" pitchFamily="34" charset="-122"/>
                <a:ea typeface="微软雅黑 Light" panose="020B0502040204020203" pitchFamily="34" charset="-122"/>
              </a:rPr>
              <a:t>【</a:t>
            </a:r>
            <a:r>
              <a:rPr lang="zh-CN" altLang="en-US" sz="2400" dirty="0">
                <a:solidFill>
                  <a:srgbClr val="FF33CC"/>
                </a:solidFill>
                <a:latin typeface="微软雅黑 Light" panose="020B0502040204020203" pitchFamily="34" charset="-122"/>
                <a:ea typeface="微软雅黑 Light" panose="020B0502040204020203" pitchFamily="34" charset="-122"/>
              </a:rPr>
              <a:t>情景5</a:t>
            </a:r>
            <a:r>
              <a:rPr lang="en-US" altLang="zh-CN" sz="2400" dirty="0">
                <a:solidFill>
                  <a:srgbClr val="FF33CC"/>
                </a:solidFill>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根据江铃公司资产负债表和江铃公司利润表中的数据，计算江铃公司杜邦分析法基础财务指标如表5</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648162" y="3140968"/>
            <a:ext cx="3325864" cy="1938020"/>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净资产收益率的总差异</a:t>
            </a:r>
            <a:r>
              <a:rPr lang="en-US" altLang="zh-CN" sz="2400" dirty="0">
                <a:latin typeface="微软雅黑 Light" panose="020B0502040204020203" pitchFamily="34" charset="-122"/>
                <a:ea typeface="微软雅黑 Light" panose="020B0502040204020203" pitchFamily="34" charset="-122"/>
              </a:rPr>
              <a:t>=2021年</a:t>
            </a:r>
            <a:r>
              <a:rPr lang="zh-CN" altLang="en-US" sz="2400" dirty="0">
                <a:latin typeface="微软雅黑 Light" panose="020B0502040204020203" pitchFamily="34" charset="-122"/>
                <a:ea typeface="微软雅黑 Light" panose="020B0502040204020203" pitchFamily="34" charset="-122"/>
              </a:rPr>
              <a:t>净资产收益率－</a:t>
            </a:r>
            <a:r>
              <a:rPr lang="en-US" altLang="zh-CN" sz="2400" dirty="0">
                <a:latin typeface="微软雅黑 Light" panose="020B0502040204020203" pitchFamily="34" charset="-122"/>
                <a:ea typeface="微软雅黑 Light" panose="020B0502040204020203" pitchFamily="34" charset="-122"/>
              </a:rPr>
              <a:t>2020年</a:t>
            </a:r>
            <a:r>
              <a:rPr lang="zh-CN" altLang="en-US" sz="2400" dirty="0">
                <a:latin typeface="微软雅黑 Light" panose="020B0502040204020203" pitchFamily="34" charset="-122"/>
                <a:ea typeface="微软雅黑 Light" panose="020B0502040204020203" pitchFamily="34" charset="-122"/>
              </a:rPr>
              <a:t>净资产收益率                               </a:t>
            </a:r>
            <a:r>
              <a:rPr lang="en-US" altLang="zh-CN" sz="2400" dirty="0">
                <a:latin typeface="微软雅黑 Light" panose="020B0502040204020203" pitchFamily="34" charset="-122"/>
                <a:ea typeface="微软雅黑 Light" panose="020B0502040204020203" pitchFamily="34" charset="-122"/>
              </a:rPr>
              <a:t>=1.41%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0.9%                                         =0.51%</a:t>
            </a:r>
            <a:endParaRPr lang="en-US" altLang="zh-CN"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4225925" y="2089150"/>
            <a:ext cx="7325360" cy="399224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7750" y="4124159"/>
            <a:ext cx="12088283" cy="2585323"/>
          </a:xfrm>
          <a:prstGeom prst="rect">
            <a:avLst/>
          </a:prstGeom>
          <a:noFill/>
        </p:spPr>
        <p:txBody>
          <a:bodyPr wrap="square">
            <a:spAutoFit/>
          </a:bodyPr>
          <a:lstStyle/>
          <a:p>
            <a:r>
              <a:rPr lang="zh-CN" altLang="en-US" dirty="0" smtClean="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）销售净利率的影响。</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销售净利率的影响</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（报告期的营业净利率－基期的营业净利率）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基期总资产周转率</a:t>
            </a: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基期的权益乘数</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0.51%</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0.33%</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×1.21 ×2.25 =0.49%</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）总资产周转率的影响。</a:t>
            </a:r>
            <a:endParaRPr lang="zh-CN" altLang="en-US"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总资产周转率的影响</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（报告期的总资产周转率－基期的总资产周转率）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报告期销售净利率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基期的权益乘数</a:t>
            </a:r>
            <a:endParaRPr lang="zh-CN" altLang="en-US"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1.20</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1.21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×0.51%×2.25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0.01%</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）权益乘数的影响。</a:t>
            </a:r>
            <a:endParaRPr lang="zh-CN" altLang="en-US"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权益乘数的影响</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报告期的营业净利率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报告期的总资产周转率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（报告期的权益乘数 －基期的权益乘数）</a:t>
            </a:r>
            <a:endParaRPr lang="zh-CN" altLang="en-US"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=0.51%×1.20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2.31</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2.25</a:t>
            </a: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=0.04</a:t>
            </a:r>
            <a:r>
              <a:rPr lang="en-US" altLang="zh-CN" dirty="0" smtClean="0">
                <a:latin typeface="微软雅黑 Light" panose="020B0502040204020203" pitchFamily="34" charset="-122"/>
                <a:ea typeface="微软雅黑 Light" panose="020B0502040204020203" pitchFamily="34" charset="-122"/>
              </a:rPr>
              <a:t>%</a:t>
            </a:r>
            <a:endParaRPr lang="en-US" altLang="zh-CN"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277753" y="1056719"/>
            <a:ext cx="11480394" cy="829945"/>
          </a:xfrm>
          <a:prstGeom prst="rect">
            <a:avLst/>
          </a:prstGeom>
        </p:spPr>
        <p:txBody>
          <a:bodyPr wrap="square">
            <a:spAutoFit/>
          </a:bodyPr>
          <a:lstStyle/>
          <a:p>
            <a:r>
              <a:rPr lang="zh-CN" altLang="en-US" sz="2400" dirty="0">
                <a:solidFill>
                  <a:srgbClr val="FF33CC"/>
                </a:solidFill>
                <a:latin typeface="微软雅黑 Light" panose="020B0502040204020203" pitchFamily="34" charset="-122"/>
                <a:ea typeface="微软雅黑 Light" panose="020B0502040204020203" pitchFamily="34" charset="-122"/>
              </a:rPr>
              <a:t> </a:t>
            </a:r>
            <a:r>
              <a:rPr lang="en-US" altLang="zh-CN" sz="2400" dirty="0">
                <a:solidFill>
                  <a:srgbClr val="FF33CC"/>
                </a:solidFill>
                <a:latin typeface="微软雅黑 Light" panose="020B0502040204020203" pitchFamily="34" charset="-122"/>
                <a:ea typeface="微软雅黑 Light" panose="020B0502040204020203" pitchFamily="34" charset="-122"/>
              </a:rPr>
              <a:t>【</a:t>
            </a:r>
            <a:r>
              <a:rPr lang="zh-CN" altLang="en-US" sz="2400" dirty="0">
                <a:solidFill>
                  <a:srgbClr val="FF33CC"/>
                </a:solidFill>
                <a:latin typeface="微软雅黑 Light" panose="020B0502040204020203" pitchFamily="34" charset="-122"/>
                <a:ea typeface="微软雅黑 Light" panose="020B0502040204020203" pitchFamily="34" charset="-122"/>
              </a:rPr>
              <a:t>情景5</a:t>
            </a:r>
            <a:r>
              <a:rPr lang="en-US" altLang="zh-CN" sz="2400" dirty="0">
                <a:solidFill>
                  <a:srgbClr val="FF33CC"/>
                </a:solidFill>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以江铃公司</a:t>
            </a:r>
            <a:r>
              <a:rPr lang="en-US" altLang="zh-CN" sz="2400" dirty="0">
                <a:latin typeface="微软雅黑 Light" panose="020B0502040204020203" pitchFamily="34" charset="-122"/>
                <a:ea typeface="微软雅黑 Light" panose="020B0502040204020203" pitchFamily="34" charset="-122"/>
              </a:rPr>
              <a:t>2020年</a:t>
            </a:r>
            <a:r>
              <a:rPr lang="zh-CN" altLang="en-US" sz="2400" dirty="0">
                <a:latin typeface="微软雅黑 Light" panose="020B0502040204020203" pitchFamily="34" charset="-122"/>
                <a:ea typeface="微软雅黑 Light" panose="020B0502040204020203" pitchFamily="34" charset="-122"/>
              </a:rPr>
              <a:t>的有关数据为基期，</a:t>
            </a:r>
            <a:r>
              <a:rPr lang="en-US" altLang="zh-CN" sz="2400" dirty="0">
                <a:latin typeface="微软雅黑 Light" panose="020B0502040204020203" pitchFamily="34" charset="-122"/>
                <a:ea typeface="微软雅黑 Light" panose="020B0502040204020203" pitchFamily="34" charset="-122"/>
              </a:rPr>
              <a:t>2021年</a:t>
            </a:r>
            <a:r>
              <a:rPr lang="zh-CN" altLang="en-US" sz="2400" dirty="0">
                <a:latin typeface="微软雅黑 Light" panose="020B0502040204020203" pitchFamily="34" charset="-122"/>
                <a:ea typeface="微软雅黑 Light" panose="020B0502040204020203" pitchFamily="34" charset="-122"/>
              </a:rPr>
              <a:t>为报告期，江铃公司杜邦分析法关键财务指标如表5</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767665" y="261838"/>
            <a:ext cx="641083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杜邦分析法的分析步骤</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custDataLst>
              <p:tags r:id="rId1"/>
            </p:custDataLst>
          </p:nvPr>
        </p:nvPicPr>
        <p:blipFill>
          <a:blip r:embed="rId2"/>
          <a:stretch>
            <a:fillRect/>
          </a:stretch>
        </p:blipFill>
        <p:spPr>
          <a:xfrm>
            <a:off x="2209800" y="2157730"/>
            <a:ext cx="7438390" cy="18313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7715" y="261620"/>
            <a:ext cx="3878580" cy="953135"/>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杜邦分析法的分析步骤</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481965" y="2132965"/>
            <a:ext cx="3870325" cy="1938020"/>
          </a:xfrm>
          <a:prstGeom prst="rect">
            <a:avLst/>
          </a:prstGeom>
        </p:spPr>
        <p:txBody>
          <a:bodyPr wrap="square">
            <a:spAutoFit/>
          </a:bodyPr>
          <a:lstStyle/>
          <a:p>
            <a:r>
              <a:rPr lang="en-US" altLang="zh-CN" sz="2400" dirty="0">
                <a:solidFill>
                  <a:srgbClr val="FF33CC"/>
                </a:solidFill>
                <a:latin typeface="微软雅黑 Light" panose="020B0502040204020203" pitchFamily="34" charset="-122"/>
                <a:ea typeface="微软雅黑 Light" panose="020B0502040204020203" pitchFamily="34" charset="-122"/>
              </a:rPr>
              <a:t>【</a:t>
            </a:r>
            <a:r>
              <a:rPr lang="zh-CN" altLang="en-US" sz="2400" dirty="0">
                <a:solidFill>
                  <a:srgbClr val="FF33CC"/>
                </a:solidFill>
                <a:latin typeface="微软雅黑 Light" panose="020B0502040204020203" pitchFamily="34" charset="-122"/>
                <a:ea typeface="微软雅黑 Light" panose="020B0502040204020203" pitchFamily="34" charset="-122"/>
              </a:rPr>
              <a:t>情景5</a:t>
            </a:r>
            <a:r>
              <a:rPr lang="en-US" altLang="zh-CN" sz="2400" dirty="0">
                <a:solidFill>
                  <a:srgbClr val="FF33CC"/>
                </a:solidFill>
                <a:latin typeface="微软雅黑 Light" panose="020B0502040204020203" pitchFamily="34" charset="-122"/>
                <a:ea typeface="微软雅黑 Light" panose="020B0502040204020203" pitchFamily="34" charset="-122"/>
              </a:rPr>
              <a:t>-8】</a:t>
            </a:r>
            <a:r>
              <a:rPr lang="zh-CN" altLang="en-US" sz="2400" dirty="0">
                <a:latin typeface="微软雅黑 Light" panose="020B0502040204020203" pitchFamily="34" charset="-122"/>
                <a:ea typeface="微软雅黑 Light" panose="020B0502040204020203" pitchFamily="34" charset="-122"/>
              </a:rPr>
              <a:t>根据江铃公司资产负债表和江铃公司利润表，编制江铃公司</a:t>
            </a:r>
            <a:r>
              <a:rPr lang="en-US" altLang="zh-CN" sz="2400" dirty="0">
                <a:latin typeface="微软雅黑 Light" panose="020B0502040204020203" pitchFamily="34" charset="-122"/>
                <a:ea typeface="微软雅黑 Light" panose="020B0502040204020203" pitchFamily="34" charset="-122"/>
              </a:rPr>
              <a:t>2021年</a:t>
            </a:r>
            <a:r>
              <a:rPr lang="zh-CN" altLang="en-US" sz="2400" dirty="0">
                <a:latin typeface="微软雅黑 Light" panose="020B0502040204020203" pitchFamily="34" charset="-122"/>
                <a:ea typeface="微软雅黑 Light" panose="020B0502040204020203" pitchFamily="34" charset="-122"/>
              </a:rPr>
              <a:t>的杜邦财务分析图如图5</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4370070" y="0"/>
            <a:ext cx="7352030" cy="685736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09669"/>
            <a:ext cx="539819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458416"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TextBox 6"/>
          <p:cNvSpPr txBox="1"/>
          <p:nvPr/>
        </p:nvSpPr>
        <p:spPr>
          <a:xfrm>
            <a:off x="586193" y="707795"/>
            <a:ext cx="2765501" cy="461665"/>
          </a:xfrm>
          <a:prstGeom prst="rect">
            <a:avLst/>
          </a:prstGeom>
          <a:noFill/>
        </p:spPr>
        <p:txBody>
          <a:bodyPr wrap="non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dirty="0">
                <a:solidFill>
                  <a:srgbClr val="3D3D3D"/>
                </a:solidFill>
                <a:latin typeface="微软雅黑 Light" panose="020B0502040204020203" pitchFamily="34" charset="-122"/>
                <a:ea typeface="微软雅黑 Light" panose="020B0502040204020203" pitchFamily="34" charset="-122"/>
              </a:rPr>
              <a:t>1</a:t>
            </a:r>
            <a:r>
              <a:rPr lang="zh-CN" altLang="en-US" sz="2400" b="1" dirty="0">
                <a:solidFill>
                  <a:srgbClr val="3D3D3D"/>
                </a:solidFill>
                <a:latin typeface="微软雅黑 Light" panose="020B0502040204020203" pitchFamily="34" charset="-122"/>
                <a:ea typeface="微软雅黑 Light" panose="020B0502040204020203" pitchFamily="34" charset="-122"/>
              </a:rPr>
              <a:t>、管理用财务报表</a:t>
            </a:r>
            <a:endParaRPr kumimoji="0" lang="zh-CN" altLang="en-US" sz="2400" b="1"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6" name="TextBox 8"/>
          <p:cNvSpPr txBox="1"/>
          <p:nvPr/>
        </p:nvSpPr>
        <p:spPr>
          <a:xfrm>
            <a:off x="454458" y="1087189"/>
            <a:ext cx="11078900" cy="5770811"/>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1</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）管理用</a:t>
            </a: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资产负债表</a:t>
            </a:r>
            <a:endParaRPr kumimoji="0" lang="en-US" altLang="zh-CN"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①管理用资产负债表的有关概念。管理用资产负债表要求对资产和负债进行重新分类，分为经营性和金融性两类</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②金融资产与金融负债的</a:t>
            </a:r>
            <a:r>
              <a:rPr lang="zh-CN" altLang="en-US" sz="2000" dirty="0" smtClean="0">
                <a:solidFill>
                  <a:srgbClr val="3D3D3D"/>
                </a:solidFill>
                <a:latin typeface="微软雅黑 Light" panose="020B0502040204020203" pitchFamily="34" charset="-122"/>
                <a:ea typeface="微软雅黑 Light" panose="020B0502040204020203" pitchFamily="34" charset="-122"/>
              </a:rPr>
              <a:t>识别</a:t>
            </a:r>
            <a:endParaRPr kumimoji="0" lang="en-US" altLang="zh-CN"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经营资产＋金融资产</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经营性流动资产＋经营性长期资产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短期金融资产＋长期金融资产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经营负债＋金融负债</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经营性流动负债＋经营性长期负债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短期金融负债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长期金融负债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净经营资产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经营资产－经营负债</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经营性流动资产＋经营性长期资产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经营性流动负债＋经营性长期负债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经营性流动资产－经营性流动负债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经营性长期资产－经营性长期负债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经营营运资本＋净经营性长期资产</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净金融负债</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金融负债－金融资产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净</a:t>
            </a:r>
            <a:r>
              <a:rPr kumimoji="0" lang="zh-CN" altLang="en-US"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负债</a:t>
            </a:r>
            <a:r>
              <a:rPr kumimoji="0" lang="zh-CN" altLang="en-US" sz="1800" b="0" i="0" u="none" strike="noStrike" kern="1200" cap="none" spc="0" normalizeH="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zh-CN" altLang="en-US"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净</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经营资产</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净负债＋股东权益</a:t>
            </a:r>
            <a:r>
              <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净投资</a:t>
            </a:r>
            <a:r>
              <a:rPr kumimoji="0" lang="zh-CN" altLang="en-US"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资本</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733" y="245872"/>
            <a:ext cx="532618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458416"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447543" y="980728"/>
            <a:ext cx="9611277" cy="706755"/>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③管理用资产负债表的编制。以江铃公司资产负债表中</a:t>
            </a:r>
            <a:r>
              <a:rPr lang="en-US" altLang="zh-CN" sz="2000" dirty="0">
                <a:latin typeface="微软雅黑 Light" panose="020B0502040204020203" pitchFamily="34" charset="-122"/>
                <a:ea typeface="微软雅黑 Light" panose="020B0502040204020203" pitchFamily="34" charset="-122"/>
              </a:rPr>
              <a:t>2020—2021年</a:t>
            </a:r>
            <a:r>
              <a:rPr lang="zh-CN" altLang="en-US" sz="2000" dirty="0">
                <a:latin typeface="微软雅黑 Light" panose="020B0502040204020203" pitchFamily="34" charset="-122"/>
                <a:ea typeface="微软雅黑 Light" panose="020B0502040204020203" pitchFamily="34" charset="-122"/>
              </a:rPr>
              <a:t>的数据，编制调整后的管理用资产负债表如表5</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642235" y="1844675"/>
            <a:ext cx="7096125" cy="436245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9155" y="329565"/>
            <a:ext cx="4162425" cy="953135"/>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458416"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5594350" y="116840"/>
            <a:ext cx="5711825" cy="66389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733" y="264684"/>
            <a:ext cx="539819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458416"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409749" y="1124744"/>
            <a:ext cx="11305255" cy="5631180"/>
          </a:xfrm>
          <a:prstGeom prst="rect">
            <a:avLst/>
          </a:prstGeom>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）管理用利润</a:t>
            </a:r>
            <a:r>
              <a:rPr lang="zh-CN" altLang="en-US" sz="2400" dirty="0" smtClean="0">
                <a:latin typeface="微软雅黑 Light" panose="020B0502040204020203" pitchFamily="34" charset="-122"/>
                <a:ea typeface="微软雅黑 Light" panose="020B0502040204020203" pitchFamily="34" charset="-122"/>
              </a:rPr>
              <a:t>表</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①区分经营损益和金融损益</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②分摊</a:t>
            </a:r>
            <a:r>
              <a:rPr lang="zh-CN" altLang="en-US" sz="2400" dirty="0" smtClean="0">
                <a:latin typeface="微软雅黑 Light" panose="020B0502040204020203" pitchFamily="34" charset="-122"/>
                <a:ea typeface="微软雅黑 Light" panose="020B0502040204020203" pitchFamily="34" charset="-122"/>
              </a:rPr>
              <a:t>所得税</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管理用利润表的基本公式如下：</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净利润</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经营损益＋金融损益</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税后经营净利润－税后利息费用</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税前经营利润</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－所得税税率</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－利息费用</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－所得税税率</a:t>
            </a:r>
            <a:r>
              <a:rPr lang="en-US" altLang="zh-CN" sz="2400" dirty="0" smtClean="0">
                <a:latin typeface="微软雅黑 Light" panose="020B0502040204020203" pitchFamily="34" charset="-122"/>
                <a:ea typeface="微软雅黑 Light" panose="020B0502040204020203" pitchFamily="34" charset="-122"/>
              </a:rPr>
              <a:t>)</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③管理利润表的编制以江铃公司利润表中</a:t>
            </a:r>
            <a:r>
              <a:rPr lang="en-US" altLang="zh-CN" sz="2400" dirty="0">
                <a:latin typeface="微软雅黑 Light" panose="020B0502040204020203" pitchFamily="34" charset="-122"/>
                <a:ea typeface="微软雅黑 Light" panose="020B0502040204020203" pitchFamily="34" charset="-122"/>
              </a:rPr>
              <a:t>2018—2021年</a:t>
            </a:r>
            <a:r>
              <a:rPr lang="zh-CN" altLang="en-US" sz="2400" dirty="0">
                <a:latin typeface="微软雅黑 Light" panose="020B0502040204020203" pitchFamily="34" charset="-122"/>
                <a:ea typeface="微软雅黑 Light" panose="020B0502040204020203" pitchFamily="34" charset="-122"/>
              </a:rPr>
              <a:t>的数据，编制江铃公司</a:t>
            </a:r>
            <a:r>
              <a:rPr lang="en-US" altLang="zh-CN" sz="2400" dirty="0">
                <a:latin typeface="微软雅黑 Light" panose="020B0502040204020203" pitchFamily="34" charset="-122"/>
                <a:ea typeface="微软雅黑 Light" panose="020B0502040204020203" pitchFamily="34" charset="-122"/>
              </a:rPr>
              <a:t>2021年</a:t>
            </a:r>
            <a:r>
              <a:rPr lang="zh-CN" altLang="en-US" sz="2400" dirty="0">
                <a:latin typeface="微软雅黑 Light" panose="020B0502040204020203" pitchFamily="34" charset="-122"/>
                <a:ea typeface="微软雅黑 Light" panose="020B0502040204020203" pitchFamily="34" charset="-122"/>
              </a:rPr>
              <a:t>的管理用利润表如表5</a:t>
            </a:r>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endParaRPr lang="en-US" altLang="zh-CN" sz="24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4550" y="209550"/>
            <a:ext cx="3869055" cy="953135"/>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458416"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5234305" y="44450"/>
            <a:ext cx="6391275" cy="67627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877605" y="1491138"/>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3955109" y="1983798"/>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3968966"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40977" y="138187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800" b="1" dirty="0">
                <a:solidFill>
                  <a:schemeClr val="bg1"/>
                </a:solidFill>
                <a:latin typeface="微软雅黑 Light" panose="020B0502040204020203" pitchFamily="34" charset="-122"/>
                <a:ea typeface="微软雅黑 Light" panose="020B0502040204020203" pitchFamily="34" charset="-122"/>
              </a:rPr>
              <a:t>1</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143" name="Freeform 24"/>
          <p:cNvSpPr/>
          <p:nvPr/>
        </p:nvSpPr>
        <p:spPr bwMode="auto">
          <a:xfrm>
            <a:off x="6250835" y="1373109"/>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a:latin typeface="微软雅黑 Light" panose="020B0502040204020203" pitchFamily="34" charset="-122"/>
                <a:ea typeface="微软雅黑 Light" panose="020B0502040204020203" pitchFamily="34" charset="-122"/>
              </a:rPr>
              <a:t>任务5</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财务报表分析综合概述</a:t>
            </a:r>
            <a:endParaRPr lang="zh-CN" altLang="en-US" sz="2000" dirty="0">
              <a:latin typeface="微软雅黑 Light" panose="020B0502040204020203" pitchFamily="34" charset="-122"/>
              <a:ea typeface="微软雅黑 Light" panose="020B0502040204020203" pitchFamily="34" charset="-122"/>
            </a:endParaRPr>
          </a:p>
        </p:txBody>
      </p:sp>
      <p:sp>
        <p:nvSpPr>
          <p:cNvPr id="147" name="Freeform 24"/>
          <p:cNvSpPr/>
          <p:nvPr/>
        </p:nvSpPr>
        <p:spPr bwMode="auto">
          <a:xfrm>
            <a:off x="6245948" y="2571770"/>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a:latin typeface="微软雅黑 Light" panose="020B0502040204020203" pitchFamily="34" charset="-122"/>
                <a:ea typeface="微软雅黑 Light" panose="020B0502040204020203" pitchFamily="34" charset="-122"/>
              </a:rPr>
              <a:t>任务5</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杜邦分析法</a:t>
            </a:r>
            <a:endParaRPr lang="zh-CN" altLang="en-US" sz="2000" dirty="0">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58719" y="2593289"/>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a:solidFill>
                  <a:schemeClr val="bg1"/>
                </a:solidFill>
                <a:latin typeface="微软雅黑 Light" panose="020B0502040204020203" pitchFamily="34" charset="-122"/>
                <a:ea typeface="微软雅黑 Light" panose="020B0502040204020203" pitchFamily="34" charset="-122"/>
              </a:rPr>
              <a:t>2</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151" name="Freeform 24"/>
          <p:cNvSpPr/>
          <p:nvPr/>
        </p:nvSpPr>
        <p:spPr bwMode="auto">
          <a:xfrm>
            <a:off x="6250835" y="373474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a:latin typeface="微软雅黑 Light" panose="020B0502040204020203" pitchFamily="34" charset="-122"/>
                <a:ea typeface="微软雅黑 Light" panose="020B0502040204020203" pitchFamily="34" charset="-122"/>
              </a:rPr>
              <a:t>任务5</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沃尔比重评分法</a:t>
            </a:r>
            <a:endParaRPr lang="zh-CN" altLang="en-US" sz="20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22" name="Freeform 24"/>
          <p:cNvSpPr/>
          <p:nvPr/>
        </p:nvSpPr>
        <p:spPr bwMode="auto">
          <a:xfrm>
            <a:off x="6279161" y="4853036"/>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a:latin typeface="微软雅黑 Light" panose="020B0502040204020203" pitchFamily="34" charset="-122"/>
                <a:ea typeface="微软雅黑 Light" panose="020B0502040204020203" pitchFamily="34" charset="-122"/>
              </a:rPr>
              <a:t>任务5</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企业综合绩效评价</a:t>
            </a:r>
            <a:endParaRPr lang="zh-CN" altLang="en-US" sz="2000" dirty="0">
              <a:latin typeface="微软雅黑 Light" panose="020B0502040204020203" pitchFamily="34" charset="-122"/>
              <a:ea typeface="微软雅黑 Light" panose="020B0502040204020203" pitchFamily="34" charset="-122"/>
            </a:endParaRPr>
          </a:p>
        </p:txBody>
      </p:sp>
      <p:sp>
        <p:nvSpPr>
          <p:cNvPr id="24" name="Freeform 18"/>
          <p:cNvSpPr/>
          <p:nvPr/>
        </p:nvSpPr>
        <p:spPr bwMode="auto">
          <a:xfrm>
            <a:off x="5358719" y="372316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dirty="0">
                <a:solidFill>
                  <a:schemeClr val="bg1"/>
                </a:solidFill>
                <a:latin typeface="微软雅黑 Light" panose="020B0502040204020203" pitchFamily="34" charset="-122"/>
                <a:ea typeface="微软雅黑 Light" panose="020B0502040204020203" pitchFamily="34" charset="-122"/>
              </a:rPr>
              <a:t>3</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18"/>
          <p:cNvSpPr/>
          <p:nvPr/>
        </p:nvSpPr>
        <p:spPr bwMode="auto">
          <a:xfrm>
            <a:off x="5340977" y="4853036"/>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dirty="0">
                <a:solidFill>
                  <a:schemeClr val="bg1"/>
                </a:solidFill>
                <a:latin typeface="微软雅黑 Light" panose="020B0502040204020203" pitchFamily="34" charset="-122"/>
                <a:ea typeface="微软雅黑 Light" panose="020B0502040204020203" pitchFamily="34" charset="-122"/>
              </a:rPr>
              <a:t>4</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5319713" y="786050"/>
            <a:ext cx="3282731" cy="461665"/>
          </a:xfrm>
          <a:prstGeom prst="rect">
            <a:avLst/>
          </a:prstGeom>
        </p:spPr>
        <p:txBody>
          <a:bodyPr wrap="square">
            <a:spAutoFit/>
          </a:bodyPr>
          <a:lstStyle/>
          <a:p>
            <a:r>
              <a:rPr lang="en-US" altLang="zh-CN" sz="2400"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rPr>
              <a:t>、管理用财务分析</a:t>
            </a:r>
            <a:endPar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20175" y="1671017"/>
            <a:ext cx="6503020" cy="4896544"/>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9713" y="1786747"/>
            <a:ext cx="6035252" cy="4145065"/>
          </a:xfrm>
          <a:prstGeom prst="rect">
            <a:avLst/>
          </a:prstGeom>
        </p:spPr>
      </p:pic>
      <p:sp>
        <p:nvSpPr>
          <p:cNvPr id="2" name="矩形 1"/>
          <p:cNvSpPr/>
          <p:nvPr/>
        </p:nvSpPr>
        <p:spPr>
          <a:xfrm>
            <a:off x="5090269" y="1247715"/>
            <a:ext cx="3775393" cy="369332"/>
          </a:xfrm>
          <a:prstGeom prst="rect">
            <a:avLst/>
          </a:prstGeom>
        </p:spPr>
        <p:txBody>
          <a:bodyPr wrap="none">
            <a:spAutoFit/>
          </a:bodyPr>
          <a:lstStyle/>
          <a:p>
            <a:r>
              <a:rPr lang="zh-CN" altLang="en-US" dirty="0"/>
              <a:t>（</a:t>
            </a:r>
            <a:r>
              <a:rPr lang="en-US" altLang="zh-CN" dirty="0"/>
              <a:t>1</a:t>
            </a:r>
            <a:r>
              <a:rPr lang="zh-CN" altLang="en-US" dirty="0"/>
              <a:t>）改进财务分析体系的核心公式</a:t>
            </a:r>
            <a:endParaRPr lang="zh-CN" altLang="en-US" dirty="0"/>
          </a:p>
        </p:txBody>
      </p:sp>
      <p:sp>
        <p:nvSpPr>
          <p:cNvPr id="7" name="矩形 6"/>
          <p:cNvSpPr/>
          <p:nvPr/>
        </p:nvSpPr>
        <p:spPr>
          <a:xfrm>
            <a:off x="844733" y="209669"/>
            <a:ext cx="554220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93035" y="846925"/>
            <a:ext cx="3282731" cy="461665"/>
          </a:xfrm>
          <a:prstGeom prst="rect">
            <a:avLst/>
          </a:prstGeom>
        </p:spPr>
        <p:txBody>
          <a:bodyPr wrap="square">
            <a:spAutoFit/>
          </a:bodyPr>
          <a:lstStyle/>
          <a:p>
            <a:r>
              <a:rPr lang="en-US" altLang="zh-CN" sz="2400"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rPr>
              <a:t>、管理用财务分析</a:t>
            </a:r>
            <a:endPar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472642"/>
            <a:ext cx="9336766" cy="101473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根据该公式，权益净利率的高低取决于三个驱动因素：净经营资产净利率（可进一步分解为税后经营净利率和净经营资产周转次数）、税后利息率和净财务杠杆。根据管理用财务报表计算的有关财务比率如表5</a:t>
            </a:r>
            <a:r>
              <a:rPr lang="en-US" altLang="zh-CN" sz="2000" dirty="0">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844733" y="209669"/>
            <a:ext cx="554220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2" name="图片 1"/>
          <p:cNvPicPr>
            <a:picLocks noChangeAspect="1"/>
          </p:cNvPicPr>
          <p:nvPr>
            <p:custDataLst>
              <p:tags r:id="rId1"/>
            </p:custDataLst>
          </p:nvPr>
        </p:nvPicPr>
        <p:blipFill>
          <a:blip r:embed="rId2"/>
          <a:stretch>
            <a:fillRect/>
          </a:stretch>
        </p:blipFill>
        <p:spPr>
          <a:xfrm>
            <a:off x="3002280" y="2780665"/>
            <a:ext cx="7485380" cy="3263900"/>
          </a:xfrm>
          <a:prstGeom prst="rect">
            <a:avLst/>
          </a:prstGeom>
        </p:spPr>
      </p:pic>
    </p:spTree>
  </p:cSld>
  <p:clrMapOvr>
    <a:masterClrMapping/>
  </p:clrMapOvr>
  <p:transition spd="slow" advTm="9652">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393035" y="769839"/>
            <a:ext cx="3282731" cy="461665"/>
          </a:xfrm>
          <a:prstGeom prst="rect">
            <a:avLst/>
          </a:prstGeom>
        </p:spPr>
        <p:txBody>
          <a:bodyPr wrap="square">
            <a:spAutoFit/>
          </a:bodyPr>
          <a:lstStyle/>
          <a:p>
            <a:r>
              <a:rPr lang="en-US" altLang="zh-CN" sz="2400"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rPr>
              <a:t>、管理用财务分析</a:t>
            </a:r>
            <a:endPar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248420" y="1231504"/>
            <a:ext cx="11538593" cy="119888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）改进的财务分析体系的基本框架</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）权益净利率的驱动因素</a:t>
            </a:r>
            <a:r>
              <a:rPr lang="zh-CN" altLang="en-US" sz="2400" dirty="0" smtClean="0">
                <a:latin typeface="微软雅黑 Light" panose="020B0502040204020203" pitchFamily="34" charset="-122"/>
                <a:ea typeface="微软雅黑 Light" panose="020B0502040204020203" pitchFamily="34" charset="-122"/>
              </a:rPr>
              <a:t>分解</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smtClean="0">
                <a:latin typeface="微软雅黑 Light" panose="020B0502040204020203" pitchFamily="34" charset="-122"/>
                <a:ea typeface="微软雅黑 Light" panose="020B0502040204020203" pitchFamily="34" charset="-122"/>
              </a:rPr>
              <a:t>  各</a:t>
            </a:r>
            <a:r>
              <a:rPr lang="zh-CN" altLang="en-US" sz="2400" dirty="0">
                <a:latin typeface="微软雅黑 Light" panose="020B0502040204020203" pitchFamily="34" charset="-122"/>
                <a:ea typeface="微软雅黑 Light" panose="020B0502040204020203" pitchFamily="34" charset="-122"/>
              </a:rPr>
              <a:t>影响因素对权益净利率变动的影响程度，可以使用连环替代法测定，如表5</a:t>
            </a:r>
            <a:r>
              <a:rPr lang="en-US" altLang="zh-CN" sz="2400" dirty="0">
                <a:latin typeface="微软雅黑 Light" panose="020B0502040204020203" pitchFamily="34" charset="-122"/>
                <a:ea typeface="微软雅黑 Light" panose="020B0502040204020203" pitchFamily="34" charset="-122"/>
              </a:rPr>
              <a:t>-9</a:t>
            </a:r>
            <a:r>
              <a:rPr lang="zh-CN" altLang="en-US" sz="2400" dirty="0">
                <a:latin typeface="微软雅黑 Light" panose="020B0502040204020203" pitchFamily="34" charset="-122"/>
                <a:ea typeface="微软雅黑 Light" panose="020B0502040204020203" pitchFamily="34" charset="-122"/>
              </a:rPr>
              <a:t>所示</a:t>
            </a:r>
            <a:r>
              <a:rPr lang="zh-CN" altLang="en-US" sz="2400" dirty="0" smtClean="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571671" y="4678311"/>
            <a:ext cx="10423254" cy="1631216"/>
          </a:xfrm>
          <a:prstGeom prst="rect">
            <a:avLst/>
          </a:prstGeom>
        </p:spPr>
        <p:txBody>
          <a:bodyPr wrap="square">
            <a:spAutoFit/>
          </a:bodyPr>
          <a:lstStyle/>
          <a:p>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根据上述计算结果可知，权益净利率比上年上升</a:t>
            </a:r>
            <a:r>
              <a:rPr lang="en-US" altLang="zh-CN" sz="2000" dirty="0">
                <a:latin typeface="微软雅黑 Light" panose="020B0502040204020203" pitchFamily="34" charset="-122"/>
                <a:ea typeface="微软雅黑 Light" panose="020B0502040204020203" pitchFamily="34" charset="-122"/>
              </a:rPr>
              <a:t>1.213%</a:t>
            </a:r>
            <a:r>
              <a:rPr lang="zh-CN" altLang="en-US" sz="2000" dirty="0">
                <a:latin typeface="微软雅黑 Light" panose="020B0502040204020203" pitchFamily="34" charset="-122"/>
                <a:ea typeface="微软雅黑 Light" panose="020B0502040204020203" pitchFamily="34" charset="-122"/>
              </a:rPr>
              <a:t>，其主要影响因素是：</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①净经营资产净利率上升，使权益净利率上升</a:t>
            </a:r>
            <a:r>
              <a:rPr lang="en-US" altLang="zh-CN" sz="2000" dirty="0">
                <a:latin typeface="微软雅黑 Light" panose="020B0502040204020203" pitchFamily="34" charset="-122"/>
                <a:ea typeface="微软雅黑 Light" panose="020B0502040204020203" pitchFamily="34" charset="-122"/>
              </a:rPr>
              <a:t>1.99%</a:t>
            </a:r>
            <a:r>
              <a:rPr lang="zh-CN" altLang="en-US" sz="2000" dirty="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②税后利息率下降，使权益净利率下降</a:t>
            </a:r>
            <a:r>
              <a:rPr lang="en-US" altLang="zh-CN" sz="2000" dirty="0">
                <a:latin typeface="微软雅黑 Light" panose="020B0502040204020203" pitchFamily="34" charset="-122"/>
                <a:ea typeface="微软雅黑 Light" panose="020B0502040204020203" pitchFamily="34" charset="-122"/>
              </a:rPr>
              <a:t>0.838%</a:t>
            </a:r>
            <a:r>
              <a:rPr lang="zh-CN" altLang="en-US" sz="2000" dirty="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③净财务杠杆上升，使权益净利率上升</a:t>
            </a:r>
            <a:r>
              <a:rPr lang="en-US" altLang="zh-CN" sz="2000" dirty="0">
                <a:latin typeface="微软雅黑 Light" panose="020B0502040204020203" pitchFamily="34" charset="-122"/>
                <a:ea typeface="微软雅黑 Light" panose="020B0502040204020203" pitchFamily="34" charset="-122"/>
              </a:rPr>
              <a:t>0.062%</a:t>
            </a:r>
            <a:r>
              <a:rPr lang="zh-CN" altLang="en-US" sz="2000" dirty="0">
                <a:latin typeface="微软雅黑 Light" panose="020B0502040204020203" pitchFamily="34" charset="-122"/>
                <a:ea typeface="微软雅黑 Light" panose="020B0502040204020203" pitchFamily="34" charset="-122"/>
              </a:rPr>
              <a:t>。因此，可以看出企业权益净利率上升的原因。</a:t>
            </a:r>
            <a:endParaRPr lang="zh-CN" altLang="en-US" sz="20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844733" y="209669"/>
            <a:ext cx="554220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4" name="图片 3"/>
          <p:cNvPicPr>
            <a:picLocks noChangeAspect="1"/>
          </p:cNvPicPr>
          <p:nvPr>
            <p:custDataLst>
              <p:tags r:id="rId1"/>
            </p:custDataLst>
          </p:nvPr>
        </p:nvPicPr>
        <p:blipFill>
          <a:blip r:embed="rId2"/>
          <a:stretch>
            <a:fillRect/>
          </a:stretch>
        </p:blipFill>
        <p:spPr>
          <a:xfrm>
            <a:off x="2498090" y="2515870"/>
            <a:ext cx="7086600" cy="2162175"/>
          </a:xfrm>
          <a:prstGeom prst="rect">
            <a:avLst/>
          </a:prstGeom>
        </p:spPr>
      </p:pic>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618932" y="867311"/>
            <a:ext cx="3282731" cy="461665"/>
          </a:xfrm>
          <a:prstGeom prst="rect">
            <a:avLst/>
          </a:prstGeom>
        </p:spPr>
        <p:txBody>
          <a:bodyPr wrap="square">
            <a:spAutoFit/>
          </a:bodyPr>
          <a:lstStyle/>
          <a:p>
            <a:r>
              <a:rPr lang="en-US" altLang="zh-CN" sz="2400"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rPr>
              <a:t>、管理用财务分析</a:t>
            </a:r>
            <a:endParaRPr lang="zh-CN" altLang="en-US" sz="2400"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462901" y="1690672"/>
            <a:ext cx="343876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）杠杆贡献率的分析</a:t>
            </a:r>
            <a:endParaRPr lang="zh-CN" altLang="en-US"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586193" y="2517592"/>
            <a:ext cx="9112588" cy="2809936"/>
          </a:xfrm>
          <a:prstGeom prst="rect">
            <a:avLst/>
          </a:prstGeom>
        </p:spPr>
        <p:txBody>
          <a:bodyPr wrap="square">
            <a:spAutoFit/>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影响</a:t>
            </a:r>
            <a:r>
              <a:rPr lang="zh-CN" altLang="en-US" sz="2000" dirty="0">
                <a:latin typeface="微软雅黑 Light" panose="020B0502040204020203" pitchFamily="34" charset="-122"/>
                <a:ea typeface="微软雅黑 Light" panose="020B0502040204020203" pitchFamily="34" charset="-122"/>
              </a:rPr>
              <a:t>杠杆贡献率的因素是净经营资产净利率、税后利息率和净财务杠杆。其计算公式为</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杠杆</a:t>
            </a:r>
            <a:r>
              <a:rPr lang="zh-CN" altLang="en-US" sz="2000" dirty="0">
                <a:latin typeface="微软雅黑 Light" panose="020B0502040204020203" pitchFamily="34" charset="-122"/>
                <a:ea typeface="微软雅黑 Light" panose="020B0502040204020203" pitchFamily="34" charset="-122"/>
              </a:rPr>
              <a:t>贡献率</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（净经营资产净利率－税后利息率）</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净财务</a:t>
            </a:r>
            <a:r>
              <a:rPr lang="zh-CN" altLang="en-US" sz="2000" dirty="0" smtClean="0">
                <a:latin typeface="微软雅黑 Light" panose="020B0502040204020203" pitchFamily="34" charset="-122"/>
                <a:ea typeface="微软雅黑 Light" panose="020B0502040204020203" pitchFamily="34" charset="-122"/>
              </a:rPr>
              <a:t>杠杆</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①税后利息率的</a:t>
            </a:r>
            <a:r>
              <a:rPr lang="zh-CN" altLang="en-US" sz="2000" dirty="0" smtClean="0">
                <a:latin typeface="微软雅黑 Light" panose="020B0502040204020203" pitchFamily="34" charset="-122"/>
                <a:ea typeface="微软雅黑 Light" panose="020B0502040204020203" pitchFamily="34" charset="-122"/>
              </a:rPr>
              <a:t>分析</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②经营差异率的</a:t>
            </a:r>
            <a:r>
              <a:rPr lang="zh-CN" altLang="en-US" sz="2000" dirty="0" smtClean="0">
                <a:latin typeface="微软雅黑 Light" panose="020B0502040204020203" pitchFamily="34" charset="-122"/>
                <a:ea typeface="微软雅黑 Light" panose="020B0502040204020203" pitchFamily="34" charset="-122"/>
              </a:rPr>
              <a:t>分析</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③杠杆贡献率的分析</a:t>
            </a:r>
            <a:endParaRPr lang="zh-CN" altLang="en-US" sz="20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844733" y="209669"/>
            <a:ext cx="554220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管理用杜邦分析</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000" b="1" dirty="0">
                <a:solidFill>
                  <a:schemeClr val="bg1"/>
                </a:solidFill>
                <a:latin typeface="微软雅黑 Light" panose="020B0502040204020203" pitchFamily="34" charset="-122"/>
                <a:ea typeface="微软雅黑 Light" panose="020B0502040204020203" pitchFamily="34" charset="-122"/>
              </a:rPr>
              <a:t>5.3</a:t>
            </a:r>
            <a:r>
              <a:rPr lang="zh-CN" altLang="en-US" sz="4000" b="1" dirty="0">
                <a:solidFill>
                  <a:schemeClr val="bg1"/>
                </a:solidFill>
                <a:latin typeface="微软雅黑 Light" panose="020B0502040204020203" pitchFamily="34" charset="-122"/>
                <a:ea typeface="微软雅黑 Light" panose="020B0502040204020203" pitchFamily="34" charset="-122"/>
              </a:rPr>
              <a:t>沃尔比重评分法</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3597821"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子任务5</a:t>
            </a:r>
            <a:r>
              <a:rPr lang="en-US" altLang="zh-CN" dirty="0">
                <a:latin typeface="微软雅黑 Light" panose="020B0502040204020203" pitchFamily="34" charset="-122"/>
                <a:ea typeface="微软雅黑 Light" panose="020B0502040204020203" pitchFamily="34" charset="-122"/>
              </a:rPr>
              <a:t>.3.1</a:t>
            </a:r>
            <a:r>
              <a:rPr lang="zh-CN" altLang="en-US" dirty="0">
                <a:latin typeface="微软雅黑 Light" panose="020B0502040204020203" pitchFamily="34" charset="-122"/>
                <a:ea typeface="微软雅黑 Light" panose="020B0502040204020203" pitchFamily="34" charset="-122"/>
              </a:rPr>
              <a:t>沃尔评分法概述</a:t>
            </a:r>
            <a:endParaRPr lang="zh-CN" altLang="en-US"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7003480" y="5184593"/>
            <a:ext cx="4101878"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.3.2</a:t>
            </a:r>
            <a:r>
              <a:rPr lang="zh-CN" altLang="en-US" sz="1800" dirty="0">
                <a:solidFill>
                  <a:schemeClr val="tx1"/>
                </a:solidFill>
                <a:latin typeface="微软雅黑 Light" panose="020B0502040204020203" pitchFamily="34" charset="-122"/>
                <a:ea typeface="微软雅黑 Light" panose="020B0502040204020203" pitchFamily="34" charset="-122"/>
              </a:rPr>
              <a:t>沃尔评分法的分析程序</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 name="矩形 1"/>
          <p:cNvSpPr/>
          <p:nvPr/>
        </p:nvSpPr>
        <p:spPr>
          <a:xfrm>
            <a:off x="985813" y="220248"/>
            <a:ext cx="4662170" cy="521970"/>
          </a:xfrm>
          <a:prstGeom prst="rect">
            <a:avLst/>
          </a:prstGeom>
        </p:spPr>
        <p:txBody>
          <a:bodyPr wrap="none">
            <a:spAutoFit/>
          </a:bodyPr>
          <a:lstStyle/>
          <a:p>
            <a:r>
              <a:rPr lang="zh-CN" altLang="en-US" sz="2800" b="1" dirty="0" smtClean="0">
                <a:latin typeface="微软雅黑 Light" panose="020B0502040204020203" pitchFamily="34" charset="-122"/>
                <a:ea typeface="微软雅黑 Light" panose="020B0502040204020203" pitchFamily="34" charset="-122"/>
              </a:rPr>
              <a:t>子任务5</a:t>
            </a:r>
            <a:r>
              <a:rPr lang="en-US" altLang="zh-CN" sz="2800" b="1" dirty="0">
                <a:latin typeface="微软雅黑 Light" panose="020B0502040204020203" pitchFamily="34" charset="-122"/>
                <a:ea typeface="微软雅黑 Light" panose="020B0502040204020203" pitchFamily="34" charset="-122"/>
              </a:rPr>
              <a:t>.3.1  </a:t>
            </a:r>
            <a:r>
              <a:rPr lang="zh-CN" altLang="en-US" sz="2800" b="1" dirty="0">
                <a:latin typeface="微软雅黑 Light" panose="020B0502040204020203" pitchFamily="34" charset="-122"/>
                <a:ea typeface="微软雅黑 Light" panose="020B0502040204020203" pitchFamily="34" charset="-122"/>
              </a:rPr>
              <a:t>沃尔评分法概述</a:t>
            </a:r>
            <a:endParaRPr lang="zh-CN" altLang="en-US" sz="2800" b="1"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393035" y="1397675"/>
            <a:ext cx="6096000" cy="5015476"/>
          </a:xfrm>
          <a:prstGeom prst="rect">
            <a:avLst/>
          </a:prstGeom>
        </p:spPr>
        <p:txBody>
          <a:bodyPr>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沃尔评分法也叫综合系数分析法，是企业财务综合分析的先驱者之一亚历山大</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沃尔提出的。他把若干个财务比率用线性关系结合起来，以此来评价企业的信用水平，这种方法被称为沃尔评分法。他选择了七种财务比率，分别给定了其在总评价中所占的比重，总和为</a:t>
            </a:r>
            <a:r>
              <a:rPr lang="en-US" altLang="zh-CN" sz="2400" dirty="0">
                <a:latin typeface="微软雅黑 Light" panose="020B0502040204020203" pitchFamily="34" charset="-122"/>
                <a:ea typeface="微软雅黑 Light" panose="020B0502040204020203" pitchFamily="34" charset="-122"/>
              </a:rPr>
              <a:t>100</a:t>
            </a:r>
            <a:r>
              <a:rPr lang="zh-CN" altLang="en-US" sz="2400" dirty="0">
                <a:latin typeface="微软雅黑 Light" panose="020B0502040204020203" pitchFamily="34" charset="-122"/>
                <a:ea typeface="微软雅黑 Light" panose="020B0502040204020203" pitchFamily="34" charset="-122"/>
              </a:rPr>
              <a:t>分；然后，确定标准比率，并与实际比率相比较，评出每项指标的得分，求出总评分。</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160" y="196857"/>
            <a:ext cx="5791835" cy="521970"/>
          </a:xfrm>
          <a:prstGeom prst="rect">
            <a:avLst/>
          </a:prstGeom>
        </p:spPr>
        <p:txBody>
          <a:bodyPr wrap="none">
            <a:spAutoFit/>
          </a:bodyPr>
          <a:lstStyle/>
          <a:p>
            <a:r>
              <a:rPr lang="zh-CN" altLang="en-US" sz="2800" b="1" dirty="0" smtClean="0">
                <a:latin typeface="微软雅黑 Light" panose="020B0502040204020203" pitchFamily="34" charset="-122"/>
                <a:ea typeface="微软雅黑 Light" panose="020B0502040204020203" pitchFamily="34" charset="-122"/>
              </a:rPr>
              <a:t>子任务5</a:t>
            </a:r>
            <a:r>
              <a:rPr lang="en-US" altLang="zh-CN" sz="2800" b="1" dirty="0">
                <a:latin typeface="微软雅黑 Light" panose="020B0502040204020203" pitchFamily="34" charset="-122"/>
                <a:ea typeface="微软雅黑 Light" panose="020B0502040204020203" pitchFamily="34" charset="-122"/>
              </a:rPr>
              <a:t>.3.2  </a:t>
            </a:r>
            <a:r>
              <a:rPr lang="zh-CN" altLang="en-US" sz="2800" b="1" dirty="0">
                <a:latin typeface="微软雅黑 Light" panose="020B0502040204020203" pitchFamily="34" charset="-122"/>
                <a:ea typeface="微软雅黑 Light" panose="020B0502040204020203" pitchFamily="34" charset="-122"/>
              </a:rPr>
              <a:t>沃尔评分法的分析程序</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75470" y="652251"/>
            <a:ext cx="11610002" cy="6093976"/>
          </a:xfrm>
          <a:prstGeom prst="rect">
            <a:avLst/>
          </a:prstGeom>
        </p:spPr>
        <p:txBody>
          <a:bodyPr wrap="square">
            <a:spAutoFit/>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选定评价企业财务状况的比率</a:t>
            </a:r>
            <a:r>
              <a:rPr lang="zh-CN" altLang="en-US" sz="2000" dirty="0" smtClean="0">
                <a:latin typeface="微软雅黑 Light" panose="020B0502040204020203" pitchFamily="34" charset="-122"/>
                <a:ea typeface="微软雅黑 Light" panose="020B0502040204020203" pitchFamily="34" charset="-122"/>
              </a:rPr>
              <a:t>指标</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）所选择的比率要具有全面性</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）所选择的比率要具有代表性</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）所选择的比率最好具有变化方向的一致性</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latin typeface="微软雅黑 Light" panose="020B0502040204020203" pitchFamily="34" charset="-122"/>
                <a:ea typeface="微软雅黑 Light" panose="020B0502040204020203" pitchFamily="34" charset="-122"/>
              </a:rPr>
              <a:t>2</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确定各项财务比率的权重</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分配</a:t>
            </a:r>
            <a:r>
              <a:rPr lang="zh-CN" altLang="en-US" sz="2000" dirty="0">
                <a:latin typeface="微软雅黑 Light" panose="020B0502040204020203" pitchFamily="34" charset="-122"/>
                <a:ea typeface="微软雅黑 Light" panose="020B0502040204020203" pitchFamily="34" charset="-122"/>
              </a:rPr>
              <a:t>的标准是依据各个比率的重要程度，越重要的比率分配的权重越高。 </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确定各项比率的标准值和实际值</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财务</a:t>
            </a:r>
            <a:r>
              <a:rPr lang="zh-CN" altLang="en-US" sz="2000" dirty="0">
                <a:latin typeface="微软雅黑 Light" panose="020B0502040204020203" pitchFamily="34" charset="-122"/>
                <a:ea typeface="微软雅黑 Light" panose="020B0502040204020203" pitchFamily="34" charset="-122"/>
              </a:rPr>
              <a:t>比率标准值是指特定国家、特定行业、特定时期的财务比率指标体系及其标准值</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计算各个财务比率的得分</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计算</a:t>
            </a:r>
            <a:r>
              <a:rPr lang="zh-CN" altLang="en-US" sz="2000" dirty="0">
                <a:latin typeface="微软雅黑 Light" panose="020B0502040204020203" pitchFamily="34" charset="-122"/>
                <a:ea typeface="微软雅黑 Light" panose="020B0502040204020203" pitchFamily="34" charset="-122"/>
              </a:rPr>
              <a:t>得分的方法有很多，其中最常见的是用比率的实际值除以标准值得到一个相对值，即重要性系数，再用这个重要性系数乘以比率的权重得到该比率的得分</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计算综合得分</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将各个</a:t>
            </a:r>
            <a:r>
              <a:rPr lang="zh-CN" altLang="en-US" sz="2000" dirty="0">
                <a:latin typeface="微软雅黑 Light" panose="020B0502040204020203" pitchFamily="34" charset="-122"/>
                <a:ea typeface="微软雅黑 Light" panose="020B0502040204020203" pitchFamily="34" charset="-122"/>
              </a:rPr>
              <a:t>财务比率的实际得分汇总，即得到企业的综合得分</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160" y="196857"/>
            <a:ext cx="5791835" cy="521970"/>
          </a:xfrm>
          <a:prstGeom prst="rect">
            <a:avLst/>
          </a:prstGeom>
        </p:spPr>
        <p:txBody>
          <a:bodyPr wrap="none">
            <a:spAutoFit/>
          </a:bodyPr>
          <a:lstStyle/>
          <a:p>
            <a:r>
              <a:rPr lang="zh-CN" altLang="en-US" sz="2800" b="1" dirty="0" smtClean="0">
                <a:latin typeface="微软雅黑 Light" panose="020B0502040204020203" pitchFamily="34" charset="-122"/>
                <a:ea typeface="微软雅黑 Light" panose="020B0502040204020203" pitchFamily="34" charset="-122"/>
              </a:rPr>
              <a:t>子任务5</a:t>
            </a:r>
            <a:r>
              <a:rPr lang="en-US" altLang="zh-CN" sz="2800" b="1" dirty="0">
                <a:latin typeface="微软雅黑 Light" panose="020B0502040204020203" pitchFamily="34" charset="-122"/>
                <a:ea typeface="微软雅黑 Light" panose="020B0502040204020203" pitchFamily="34" charset="-122"/>
              </a:rPr>
              <a:t>.3.2  </a:t>
            </a:r>
            <a:r>
              <a:rPr lang="zh-CN" altLang="en-US" sz="2800" b="1" dirty="0">
                <a:latin typeface="微软雅黑 Light" panose="020B0502040204020203" pitchFamily="34" charset="-122"/>
                <a:ea typeface="微软雅黑 Light" panose="020B0502040204020203" pitchFamily="34" charset="-122"/>
              </a:rPr>
              <a:t>沃尔评分法的分析程序</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372224" y="980728"/>
            <a:ext cx="10457874" cy="829945"/>
          </a:xfrm>
          <a:prstGeom prst="rect">
            <a:avLst/>
          </a:prstGeom>
        </p:spPr>
        <p:txBody>
          <a:bodyPr wrap="square">
            <a:spAutoFit/>
          </a:bodyPr>
          <a:lstStyle/>
          <a:p>
            <a:r>
              <a:rPr lang="en-US" altLang="zh-CN" sz="2400" dirty="0">
                <a:solidFill>
                  <a:srgbClr val="FF33CC"/>
                </a:solidFill>
                <a:latin typeface="微软雅黑 Light" panose="020B0502040204020203" pitchFamily="34" charset="-122"/>
                <a:ea typeface="微软雅黑 Light" panose="020B0502040204020203" pitchFamily="34" charset="-122"/>
              </a:rPr>
              <a:t>【</a:t>
            </a:r>
            <a:r>
              <a:rPr lang="zh-CN" altLang="en-US" sz="2400" dirty="0">
                <a:solidFill>
                  <a:srgbClr val="FF33CC"/>
                </a:solidFill>
                <a:latin typeface="微软雅黑 Light" panose="020B0502040204020203" pitchFamily="34" charset="-122"/>
                <a:ea typeface="微软雅黑 Light" panose="020B0502040204020203" pitchFamily="34" charset="-122"/>
              </a:rPr>
              <a:t>情景5</a:t>
            </a:r>
            <a:r>
              <a:rPr lang="en-US" altLang="zh-CN" sz="2400" dirty="0">
                <a:solidFill>
                  <a:srgbClr val="FF33CC"/>
                </a:solidFill>
                <a:latin typeface="微软雅黑 Light" panose="020B0502040204020203" pitchFamily="34" charset="-122"/>
                <a:ea typeface="微软雅黑 Light" panose="020B0502040204020203" pitchFamily="34" charset="-122"/>
              </a:rPr>
              <a:t>-9】</a:t>
            </a:r>
            <a:r>
              <a:rPr lang="zh-CN" altLang="en-US" sz="2400" dirty="0">
                <a:latin typeface="微软雅黑 Light" panose="020B0502040204020203" pitchFamily="34" charset="-122"/>
                <a:ea typeface="微软雅黑 Light" panose="020B0502040204020203" pitchFamily="34" charset="-122"/>
              </a:rPr>
              <a:t>按照沃尔的方法，江铃公司</a:t>
            </a:r>
            <a:r>
              <a:rPr lang="en-US" altLang="zh-CN" sz="2400" dirty="0">
                <a:latin typeface="微软雅黑 Light" panose="020B0502040204020203" pitchFamily="34" charset="-122"/>
                <a:ea typeface="微软雅黑 Light" panose="020B0502040204020203" pitchFamily="34" charset="-122"/>
              </a:rPr>
              <a:t>2021年</a:t>
            </a:r>
            <a:r>
              <a:rPr lang="zh-CN" altLang="en-US" sz="2400" dirty="0">
                <a:latin typeface="微软雅黑 Light" panose="020B0502040204020203" pitchFamily="34" charset="-122"/>
                <a:ea typeface="微软雅黑 Light" panose="020B0502040204020203" pitchFamily="34" charset="-122"/>
              </a:rPr>
              <a:t>的财务状况的评分结果如表5</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586193" y="5875531"/>
            <a:ext cx="10479914" cy="39878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从表5</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可知，该公司的综合指数为</a:t>
            </a:r>
            <a:r>
              <a:rPr lang="en-US" altLang="zh-CN" sz="2000" dirty="0">
                <a:latin typeface="微软雅黑 Light" panose="020B0502040204020203" pitchFamily="34" charset="-122"/>
                <a:ea typeface="微软雅黑 Light" panose="020B0502040204020203" pitchFamily="34" charset="-122"/>
              </a:rPr>
              <a:t>106.6</a:t>
            </a:r>
            <a:r>
              <a:rPr lang="zh-CN" altLang="en-US" sz="2000" dirty="0">
                <a:latin typeface="微软雅黑 Light" panose="020B0502040204020203" pitchFamily="34" charset="-122"/>
                <a:ea typeface="微软雅黑 Light" panose="020B0502040204020203" pitchFamily="34" charset="-122"/>
              </a:rPr>
              <a:t>，总体财务状况不错，综合评分达到标准的要求。</a:t>
            </a:r>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626360" y="1809750"/>
            <a:ext cx="6943725" cy="32385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160" y="196857"/>
            <a:ext cx="5791835" cy="521970"/>
          </a:xfrm>
          <a:prstGeom prst="rect">
            <a:avLst/>
          </a:prstGeom>
        </p:spPr>
        <p:txBody>
          <a:bodyPr wrap="none">
            <a:spAutoFit/>
          </a:bodyPr>
          <a:lstStyle/>
          <a:p>
            <a:r>
              <a:rPr lang="zh-CN" altLang="en-US" sz="2800" b="1" dirty="0" smtClean="0">
                <a:latin typeface="微软雅黑 Light" panose="020B0502040204020203" pitchFamily="34" charset="-122"/>
                <a:ea typeface="微软雅黑 Light" panose="020B0502040204020203" pitchFamily="34" charset="-122"/>
              </a:rPr>
              <a:t>子任务5</a:t>
            </a:r>
            <a:r>
              <a:rPr lang="en-US" altLang="zh-CN" sz="2800" b="1" dirty="0">
                <a:latin typeface="微软雅黑 Light" panose="020B0502040204020203" pitchFamily="34" charset="-122"/>
                <a:ea typeface="微软雅黑 Light" panose="020B0502040204020203" pitchFamily="34" charset="-122"/>
              </a:rPr>
              <a:t>.3.2  </a:t>
            </a:r>
            <a:r>
              <a:rPr lang="zh-CN" altLang="en-US" sz="2800" b="1" dirty="0">
                <a:latin typeface="微软雅黑 Light" panose="020B0502040204020203" pitchFamily="34" charset="-122"/>
                <a:ea typeface="微软雅黑 Light" panose="020B0502040204020203" pitchFamily="34" charset="-122"/>
              </a:rPr>
              <a:t>沃尔评分法的分析程序</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078296"/>
            <a:ext cx="7075170" cy="46037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江铃公司</a:t>
            </a:r>
            <a:r>
              <a:rPr lang="en-US" altLang="zh-CN" sz="2400" dirty="0">
                <a:latin typeface="微软雅黑 Light" panose="020B0502040204020203" pitchFamily="34" charset="-122"/>
                <a:ea typeface="微软雅黑 Light" panose="020B0502040204020203" pitchFamily="34" charset="-122"/>
              </a:rPr>
              <a:t>2021年</a:t>
            </a:r>
            <a:r>
              <a:rPr lang="zh-CN" altLang="en-US" sz="2400" dirty="0">
                <a:latin typeface="微软雅黑 Light" panose="020B0502040204020203" pitchFamily="34" charset="-122"/>
                <a:ea typeface="微软雅黑 Light" panose="020B0502040204020203" pitchFamily="34" charset="-122"/>
              </a:rPr>
              <a:t>沃尔综合评分雷达图如图5</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2929890" y="1700530"/>
            <a:ext cx="6677025" cy="46482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a:solidFill>
                  <a:schemeClr val="bg1"/>
                </a:solidFill>
                <a:latin typeface="微软雅黑 Light" panose="020B0502040204020203" pitchFamily="34" charset="-122"/>
                <a:ea typeface="微软雅黑 Light" panose="020B0502040204020203" pitchFamily="34" charset="-122"/>
              </a:rPr>
              <a:t>任务5</a:t>
            </a:r>
            <a:r>
              <a:rPr lang="en-US" altLang="zh-CN" sz="4000" b="1" dirty="0">
                <a:solidFill>
                  <a:schemeClr val="bg1"/>
                </a:solidFill>
                <a:latin typeface="微软雅黑 Light" panose="020B0502040204020203" pitchFamily="34" charset="-122"/>
                <a:ea typeface="微软雅黑 Light" panose="020B0502040204020203" pitchFamily="34" charset="-122"/>
              </a:rPr>
              <a:t>.4</a:t>
            </a:r>
            <a:r>
              <a:rPr lang="zh-CN" altLang="en-US" sz="4000" b="1" dirty="0">
                <a:solidFill>
                  <a:schemeClr val="bg1"/>
                </a:solidFill>
                <a:latin typeface="微软雅黑 Light" panose="020B0502040204020203" pitchFamily="34" charset="-122"/>
                <a:ea typeface="微软雅黑 Light" panose="020B0502040204020203" pitchFamily="34" charset="-122"/>
              </a:rPr>
              <a:t>企业综合绩效评价</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3885853"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子任务5</a:t>
            </a:r>
            <a:r>
              <a:rPr lang="en-US" altLang="zh-CN" dirty="0">
                <a:latin typeface="微软雅黑 Light" panose="020B0502040204020203" pitchFamily="34" charset="-122"/>
                <a:ea typeface="微软雅黑 Light" panose="020B0502040204020203" pitchFamily="34" charset="-122"/>
              </a:rPr>
              <a:t>.4.1</a:t>
            </a:r>
            <a:r>
              <a:rPr lang="zh-CN" altLang="en-US" dirty="0">
                <a:latin typeface="微软雅黑 Light" panose="020B0502040204020203" pitchFamily="34" charset="-122"/>
                <a:ea typeface="微软雅黑 Light" panose="020B0502040204020203" pitchFamily="34" charset="-122"/>
              </a:rPr>
              <a:t>综合绩效评价的内容</a:t>
            </a:r>
            <a:endParaRPr lang="zh-CN" altLang="en-US"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6965055" y="5144925"/>
            <a:ext cx="4893965"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.4.4</a:t>
            </a:r>
            <a:r>
              <a:rPr lang="zh-CN" altLang="en-US" sz="1800" dirty="0">
                <a:solidFill>
                  <a:schemeClr val="tx1"/>
                </a:solidFill>
                <a:latin typeface="微软雅黑 Light" panose="020B0502040204020203" pitchFamily="34" charset="-122"/>
                <a:ea typeface="微软雅黑 Light" panose="020B0502040204020203" pitchFamily="34" charset="-122"/>
              </a:rPr>
              <a:t>企业综合绩效评价工作程序</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03480" y="4129636"/>
            <a:ext cx="3481921"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.4.2</a:t>
            </a:r>
            <a:r>
              <a:rPr lang="zh-CN" altLang="en-US" sz="1800" dirty="0">
                <a:solidFill>
                  <a:schemeClr val="tx1"/>
                </a:solidFill>
                <a:latin typeface="微软雅黑 Light" panose="020B0502040204020203" pitchFamily="34" charset="-122"/>
                <a:ea typeface="微软雅黑 Light" panose="020B0502040204020203" pitchFamily="34" charset="-122"/>
              </a:rPr>
              <a:t>综合绩效评价指标</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p:cNvSpPr txBox="1"/>
          <p:nvPr/>
        </p:nvSpPr>
        <p:spPr>
          <a:xfrm>
            <a:off x="6965055" y="4622818"/>
            <a:ext cx="4893965"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.4.3</a:t>
            </a:r>
            <a:r>
              <a:rPr lang="zh-CN" altLang="en-US" sz="1800" dirty="0">
                <a:solidFill>
                  <a:schemeClr val="tx1"/>
                </a:solidFill>
                <a:latin typeface="微软雅黑 Light" panose="020B0502040204020203" pitchFamily="34" charset="-122"/>
                <a:ea typeface="微软雅黑 Light" panose="020B0502040204020203" pitchFamily="34" charset="-122"/>
              </a:rPr>
              <a:t>企业综合绩效评价计分方法和指标</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25976"/>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38" name="TextBox 65"/>
          <p:cNvSpPr txBox="1"/>
          <p:nvPr/>
        </p:nvSpPr>
        <p:spPr>
          <a:xfrm>
            <a:off x="7006977" y="5608863"/>
            <a:ext cx="4408635" cy="368300"/>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.4.5</a:t>
            </a:r>
            <a:r>
              <a:rPr lang="zh-CN" altLang="en-US" sz="1800" dirty="0">
                <a:solidFill>
                  <a:schemeClr val="tx1"/>
                </a:solidFill>
                <a:latin typeface="微软雅黑 Light" panose="020B0502040204020203" pitchFamily="34" charset="-122"/>
                <a:ea typeface="微软雅黑 Light" panose="020B0502040204020203" pitchFamily="34" charset="-122"/>
              </a:rPr>
              <a:t>企业综合绩效评价结果</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53" name="组合 52"/>
          <p:cNvGrpSpPr/>
          <p:nvPr/>
        </p:nvGrpSpPr>
        <p:grpSpPr>
          <a:xfrm>
            <a:off x="6673280" y="5620631"/>
            <a:ext cx="330200" cy="330200"/>
            <a:chOff x="8186613" y="1546264"/>
            <a:chExt cx="330200" cy="330200"/>
          </a:xfrm>
          <a:solidFill>
            <a:schemeClr val="accent3"/>
          </a:solidFill>
        </p:grpSpPr>
        <p:sp>
          <p:nvSpPr>
            <p:cNvPr id="5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a:solidFill>
                  <a:schemeClr val="bg1"/>
                </a:solidFill>
                <a:latin typeface="微软雅黑 Light" panose="020B0502040204020203" pitchFamily="34" charset="-122"/>
                <a:ea typeface="微软雅黑 Light" panose="020B0502040204020203" pitchFamily="34" charset="-122"/>
              </a:rPr>
              <a:t>任务5</a:t>
            </a:r>
            <a:r>
              <a:rPr lang="en-US" altLang="zh-CN" sz="4000" b="1" dirty="0">
                <a:solidFill>
                  <a:schemeClr val="bg1"/>
                </a:solidFill>
                <a:latin typeface="微软雅黑 Light" panose="020B0502040204020203" pitchFamily="34" charset="-122"/>
                <a:ea typeface="微软雅黑 Light" panose="020B0502040204020203" pitchFamily="34" charset="-122"/>
              </a:rPr>
              <a:t>.1</a:t>
            </a:r>
            <a:r>
              <a:rPr lang="zh-CN" altLang="en-US" sz="4000" b="1" dirty="0">
                <a:solidFill>
                  <a:schemeClr val="bg1"/>
                </a:solidFill>
                <a:latin typeface="微软雅黑 Light" panose="020B0502040204020203" pitchFamily="34" charset="-122"/>
                <a:ea typeface="微软雅黑 Light" panose="020B0502040204020203" pitchFamily="34" charset="-122"/>
              </a:rPr>
              <a:t>财务报表综合分析概述</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03480" y="3663360"/>
            <a:ext cx="5231707"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子任务5</a:t>
            </a:r>
            <a:r>
              <a:rPr lang="en-US" altLang="zh-CN" dirty="0">
                <a:latin typeface="微软雅黑 Light" panose="020B0502040204020203" pitchFamily="34" charset="-122"/>
                <a:ea typeface="微软雅黑 Light" panose="020B0502040204020203" pitchFamily="34" charset="-122"/>
              </a:rPr>
              <a:t>.1.1</a:t>
            </a:r>
            <a:r>
              <a:rPr lang="zh-CN" altLang="en-US" dirty="0">
                <a:latin typeface="微软雅黑 Light" panose="020B0502040204020203" pitchFamily="34" charset="-122"/>
                <a:ea typeface="微软雅黑 Light" panose="020B0502040204020203" pitchFamily="34" charset="-122"/>
              </a:rPr>
              <a:t>财务报表综合分析的概念和要求</a:t>
            </a:r>
            <a:endParaRPr lang="zh-CN" altLang="en-US" dirty="0">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32055" y="5184593"/>
            <a:ext cx="4821958"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.1.2</a:t>
            </a:r>
            <a:r>
              <a:rPr lang="zh-CN" altLang="en-US" sz="1800" dirty="0">
                <a:solidFill>
                  <a:schemeClr val="tx1"/>
                </a:solidFill>
                <a:latin typeface="微软雅黑 Light" panose="020B0502040204020203" pitchFamily="34" charset="-122"/>
                <a:ea typeface="微软雅黑 Light" panose="020B0502040204020203" pitchFamily="34" charset="-122"/>
              </a:rPr>
              <a:t>财务报表综合分析的必要性</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701855" y="3663286"/>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41111"/>
            <a:ext cx="633585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综合绩效评价的内容</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498" y="1783678"/>
            <a:ext cx="6328699" cy="488568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a:t>
            </a:r>
            <a:r>
              <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1</a:t>
            </a: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）企业盈利能力分析与评判主要通过资本及资产报酬水平、成本费用控制水平和经营现金流量状况等方面的财务指标，综合反映企业的投入产出水平以及盈利质量和现金保障状况。 </a:t>
            </a:r>
            <a:endPar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a:t>
            </a:r>
            <a:r>
              <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2</a:t>
            </a: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）企业资产质量分析与评判主要通过资产周转速度、资产运行状态、资产结构以及资产有效性等方面的财务指标，综合反映企业所占用经济资源的利用效率、资产管理水平与资产的安全性。 </a:t>
            </a:r>
            <a:endPar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a:t>
            </a:r>
            <a:r>
              <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3</a:t>
            </a: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）企业债务风险分析与评判主要通过债务负担水平、资产负债结构、或有负债情况、现金偿债能力等方面的财务指标，综合反映企业的债务水平、偿债能力及其面临的债务风险。</a:t>
            </a:r>
            <a:endPar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a:t>
            </a:r>
            <a:r>
              <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4</a:t>
            </a: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）企业经营增长分析与评判主要通过销售增长、资本积累、效益变化以及技术投入等方面的财务指标，综合反映企业的经营增长水平及发展后劲。</a:t>
            </a:r>
            <a:endPar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2. </a:t>
            </a: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管理绩效定性评价</a:t>
            </a:r>
            <a:endParaRPr kumimoji="0" lang="en-US" altLang="zh-CN"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指在企业财务绩效定量评价的基础，通过采取专家评议的方式，对企业一定期间的经营管理水平进行定性分析与综合评判。</a:t>
            </a:r>
            <a:endPar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25" name="矩形: 圆角 24"/>
          <p:cNvSpPr/>
          <p:nvPr/>
        </p:nvSpPr>
        <p:spPr bwMode="auto">
          <a:xfrm>
            <a:off x="779352" y="1144901"/>
            <a:ext cx="4725373" cy="59617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财务绩效定量评价</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67777" y="328552"/>
            <a:ext cx="5150067"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综合绩效评价指标</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p:cNvSpPr/>
          <p:nvPr/>
        </p:nvSpPr>
        <p:spPr bwMode="auto">
          <a:xfrm flipH="1">
            <a:off x="923046" y="1988840"/>
            <a:ext cx="4311238" cy="3168351"/>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1.</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财务绩效定量评价指标</a:t>
            </a:r>
            <a:endPar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1</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）企业盈利能力状况以净资产收益率</a:t>
            </a:r>
            <a:endPar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2</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）企业资产质量状况以总资产周转率</a:t>
            </a:r>
            <a:endPar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3</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）企业债务风险状况以资产负债率</a:t>
            </a:r>
            <a:endPar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4</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）企业经营增长状况以销售（营业）增长率</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2" name="矩形: 对角圆角 21"/>
          <p:cNvSpPr/>
          <p:nvPr/>
        </p:nvSpPr>
        <p:spPr bwMode="auto">
          <a:xfrm>
            <a:off x="5516179" y="1988840"/>
            <a:ext cx="4326618" cy="3168351"/>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 </a:t>
            </a: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2.</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管理绩效定性评价指标</a:t>
            </a:r>
            <a:endPar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包括战略管理、发展刨薪、经营决策、风险控制、基础管理、人力资源、行业影响、社会贡献等八个方面的指标，主要反映企业在一定经营期间所采取的各项管理措施及其管理成效。 </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329379"/>
            <a:ext cx="806076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.4.3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企业综合绩效评价计分方法和标准</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4488457" y="968207"/>
            <a:ext cx="3770164" cy="4439033"/>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581042" y="988574"/>
            <a:ext cx="3642058" cy="4439025"/>
            <a:chOff x="1176959" y="1268760"/>
            <a:chExt cx="2049348" cy="1968168"/>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37" name="文本框 36"/>
          <p:cNvSpPr txBox="1"/>
          <p:nvPr/>
        </p:nvSpPr>
        <p:spPr>
          <a:xfrm>
            <a:off x="696201" y="1170131"/>
            <a:ext cx="3422733"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1.</a:t>
            </a:r>
            <a:r>
              <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企业综合绩效评价计分方法</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8" name="文本框 47"/>
          <p:cNvSpPr txBox="1"/>
          <p:nvPr/>
        </p:nvSpPr>
        <p:spPr>
          <a:xfrm>
            <a:off x="2153933" y="4101952"/>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知识快速复制</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6" name="文本框 55"/>
          <p:cNvSpPr txBox="1"/>
          <p:nvPr/>
        </p:nvSpPr>
        <p:spPr>
          <a:xfrm>
            <a:off x="8404608" y="4101952"/>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信息门户建立</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文本框 42"/>
          <p:cNvSpPr txBox="1"/>
          <p:nvPr/>
        </p:nvSpPr>
        <p:spPr>
          <a:xfrm>
            <a:off x="834861" y="1882182"/>
            <a:ext cx="3472787" cy="707886"/>
          </a:xfrm>
          <a:prstGeom prst="rect">
            <a:avLst/>
          </a:prstGeom>
          <a:no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）财务绩效评价计分。</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①基本指标计分</a:t>
            </a:r>
            <a:endParaRPr lang="zh-CN" altLang="en-US" sz="20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032" y="2687824"/>
            <a:ext cx="3516820" cy="1981302"/>
          </a:xfrm>
          <a:prstGeom prst="rect">
            <a:avLst/>
          </a:prstGeom>
        </p:spPr>
      </p:pic>
      <p:sp>
        <p:nvSpPr>
          <p:cNvPr id="46" name="文本框 45"/>
          <p:cNvSpPr txBox="1"/>
          <p:nvPr/>
        </p:nvSpPr>
        <p:spPr>
          <a:xfrm>
            <a:off x="834861" y="4819390"/>
            <a:ext cx="2269766" cy="400110"/>
          </a:xfrm>
          <a:prstGeom prst="rect">
            <a:avLst/>
          </a:prstGeom>
          <a:no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②修正指标的计分</a:t>
            </a:r>
            <a:endParaRPr lang="zh-CN" altLang="en-US" sz="2000" dirty="0">
              <a:latin typeface="微软雅黑 Light" panose="020B0502040204020203" pitchFamily="34" charset="-122"/>
              <a:ea typeface="微软雅黑 Light" panose="020B0502040204020203" pitchFamily="34" charset="-122"/>
            </a:endParaRPr>
          </a:p>
        </p:txBody>
      </p:sp>
      <p:sp>
        <p:nvSpPr>
          <p:cNvPr id="50" name="文本框 49"/>
          <p:cNvSpPr txBox="1"/>
          <p:nvPr/>
        </p:nvSpPr>
        <p:spPr>
          <a:xfrm>
            <a:off x="4447424" y="1928982"/>
            <a:ext cx="3713799" cy="3170099"/>
          </a:xfrm>
          <a:prstGeom prst="rect">
            <a:avLst/>
          </a:prstGeom>
          <a:no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）管理绩效评价计分</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管理绩效定性评价指标分数</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单项指标分数</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单项指标分数</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每位专家给定的单项指标分数</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专家人数</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）综合绩效评价计分</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企业综合绩效评价分数</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财务绩效定量评价分数</a:t>
            </a:r>
            <a:r>
              <a:rPr lang="en-US" altLang="zh-CN" sz="2000" dirty="0">
                <a:latin typeface="微软雅黑 Light" panose="020B0502040204020203" pitchFamily="34" charset="-122"/>
                <a:ea typeface="微软雅黑 Light" panose="020B0502040204020203" pitchFamily="34" charset="-122"/>
              </a:rPr>
              <a:t>×70%</a:t>
            </a:r>
            <a:r>
              <a:rPr lang="zh-CN" altLang="en-US" sz="2000" dirty="0">
                <a:latin typeface="微软雅黑 Light" panose="020B0502040204020203" pitchFamily="34" charset="-122"/>
                <a:ea typeface="微软雅黑 Light" panose="020B0502040204020203" pitchFamily="34" charset="-122"/>
              </a:rPr>
              <a:t>＋管理绩效定性评价分数</a:t>
            </a:r>
            <a:r>
              <a:rPr lang="en-US" altLang="zh-CN" sz="2000" dirty="0">
                <a:latin typeface="微软雅黑 Light" panose="020B0502040204020203" pitchFamily="34" charset="-122"/>
                <a:ea typeface="微软雅黑 Light" panose="020B0502040204020203" pitchFamily="34" charset="-122"/>
              </a:rPr>
              <a:t>×30% </a:t>
            </a:r>
            <a:endParaRPr lang="zh-CN" altLang="en-US" sz="2000" dirty="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grpSp>
        <p:nvGrpSpPr>
          <p:cNvPr id="51" name="组合 50"/>
          <p:cNvGrpSpPr/>
          <p:nvPr/>
        </p:nvGrpSpPr>
        <p:grpSpPr>
          <a:xfrm>
            <a:off x="8444121" y="968207"/>
            <a:ext cx="3770164" cy="4439033"/>
            <a:chOff x="1176959" y="1268760"/>
            <a:chExt cx="2049348" cy="1968171"/>
          </a:xfrm>
        </p:grpSpPr>
        <p:sp>
          <p:nvSpPr>
            <p:cNvPr id="52" name="矩形 5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3" name="矩形 5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5" name="文本框 54"/>
          <p:cNvSpPr txBox="1"/>
          <p:nvPr/>
        </p:nvSpPr>
        <p:spPr>
          <a:xfrm>
            <a:off x="8832958" y="1196300"/>
            <a:ext cx="2981108" cy="400110"/>
          </a:xfrm>
          <a:prstGeom prst="rect">
            <a:avLst/>
          </a:prstGeom>
          <a:noFill/>
        </p:spPr>
        <p:txBody>
          <a:bodyPr wrap="squar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企业综合绩效评价标准</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63" name="文本框 62"/>
          <p:cNvSpPr txBox="1"/>
          <p:nvPr/>
        </p:nvSpPr>
        <p:spPr>
          <a:xfrm>
            <a:off x="8687405" y="1925436"/>
            <a:ext cx="3294978" cy="2554545"/>
          </a:xfrm>
          <a:prstGeom prst="rect">
            <a:avLst/>
          </a:prstGeom>
          <a:no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）财务绩效定量评价标准。财务绩效定量评价标准包括国内行业标准和国际行业标准。国内行业标准根据国内企业年度财务和经营管理统计数据，运用数理统计方法，分年度、分行业、分规模统一测算。</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374189"/>
            <a:ext cx="6748450"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.4.4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企业综合绩效评价工作程序</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1" name="矩形: 圆角 40"/>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6" name="矩形: 圆角 45"/>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2" name="矩形: 圆角 71"/>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5" name="矩形: 圆角 74"/>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5" name="不完整圆 44"/>
          <p:cNvSpPr/>
          <p:nvPr/>
        </p:nvSpPr>
        <p:spPr bwMode="auto">
          <a:xfrm>
            <a:off x="1376135" y="2369805"/>
            <a:ext cx="3687189" cy="3687189"/>
          </a:xfrm>
          <a:prstGeom prst="pie">
            <a:avLst>
              <a:gd name="adj1" fmla="val 11572522"/>
              <a:gd name="adj2" fmla="val 16200000"/>
            </a:avLst>
          </a:prstGeom>
          <a:solidFill>
            <a:schemeClr val="tx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不完整圆 46"/>
          <p:cNvSpPr/>
          <p:nvPr/>
        </p:nvSpPr>
        <p:spPr bwMode="auto">
          <a:xfrm>
            <a:off x="1376135" y="2369805"/>
            <a:ext cx="3687189" cy="3687189"/>
          </a:xfrm>
          <a:prstGeom prst="pie">
            <a:avLst>
              <a:gd name="adj1" fmla="val 5787743"/>
              <a:gd name="adj2" fmla="val 11648935"/>
            </a:avLst>
          </a:prstGeom>
          <a:solidFill>
            <a:schemeClr val="accent1"/>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不完整圆 47"/>
          <p:cNvSpPr/>
          <p:nvPr/>
        </p:nvSpPr>
        <p:spPr bwMode="auto">
          <a:xfrm>
            <a:off x="1419691" y="2401724"/>
            <a:ext cx="3687189" cy="3687189"/>
          </a:xfrm>
          <a:prstGeom prst="pie">
            <a:avLst>
              <a:gd name="adj1" fmla="val 19970604"/>
              <a:gd name="adj2" fmla="val 5827381"/>
            </a:avLst>
          </a:prstGeom>
          <a:solidFill>
            <a:schemeClr val="accent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不完整圆 53"/>
          <p:cNvSpPr/>
          <p:nvPr/>
        </p:nvSpPr>
        <p:spPr bwMode="auto">
          <a:xfrm>
            <a:off x="1376135" y="2369805"/>
            <a:ext cx="3687189" cy="3687189"/>
          </a:xfrm>
          <a:prstGeom prst="pie">
            <a:avLst>
              <a:gd name="adj1" fmla="val 16152289"/>
              <a:gd name="adj2" fmla="val 20046529"/>
            </a:avLst>
          </a:prstGeom>
          <a:solidFill>
            <a:schemeClr val="accent3"/>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5" name="椭圆 64"/>
          <p:cNvSpPr/>
          <p:nvPr/>
        </p:nvSpPr>
        <p:spPr bwMode="auto">
          <a:xfrm>
            <a:off x="2476016" y="3469686"/>
            <a:ext cx="1487428" cy="1487428"/>
          </a:xfrm>
          <a:prstGeom prst="ellipse">
            <a:avLst/>
          </a:prstGeom>
          <a:solidFill>
            <a:schemeClr val="accent4"/>
          </a:solidFill>
          <a:ln w="28575">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effectLst/>
              <a:uLnTx/>
              <a:uFillTx/>
              <a:latin typeface="Arial" panose="020B0604020202020204" pitchFamily="34" charset="0"/>
              <a:ea typeface="宋体" panose="02010600030101010101" pitchFamily="2" charset="-122"/>
              <a:cs typeface="+mn-cs"/>
            </a:endParaRPr>
          </a:p>
        </p:txBody>
      </p:sp>
      <p:sp>
        <p:nvSpPr>
          <p:cNvPr id="67" name="不完整圆 66"/>
          <p:cNvSpPr/>
          <p:nvPr/>
        </p:nvSpPr>
        <p:spPr bwMode="auto">
          <a:xfrm>
            <a:off x="6926330" y="2369805"/>
            <a:ext cx="3687189" cy="3687189"/>
          </a:xfrm>
          <a:prstGeom prst="pie">
            <a:avLst>
              <a:gd name="adj1" fmla="val 11572522"/>
              <a:gd name="adj2" fmla="val 16200000"/>
            </a:avLst>
          </a:prstGeom>
          <a:solidFill>
            <a:schemeClr val="accent1"/>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8" name="不完整圆 67"/>
          <p:cNvSpPr/>
          <p:nvPr/>
        </p:nvSpPr>
        <p:spPr bwMode="auto">
          <a:xfrm>
            <a:off x="6926330" y="2369805"/>
            <a:ext cx="3687189" cy="3687189"/>
          </a:xfrm>
          <a:prstGeom prst="pie">
            <a:avLst>
              <a:gd name="adj1" fmla="val 3725525"/>
              <a:gd name="adj2" fmla="val 11612279"/>
            </a:avLst>
          </a:prstGeom>
          <a:solidFill>
            <a:schemeClr val="tx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9" name="不完整圆 68"/>
          <p:cNvSpPr/>
          <p:nvPr/>
        </p:nvSpPr>
        <p:spPr bwMode="auto">
          <a:xfrm>
            <a:off x="6926330" y="2369805"/>
            <a:ext cx="3687189" cy="3687189"/>
          </a:xfrm>
          <a:prstGeom prst="pie">
            <a:avLst>
              <a:gd name="adj1" fmla="val 20349617"/>
              <a:gd name="adj2" fmla="val 3726351"/>
            </a:avLst>
          </a:prstGeom>
          <a:solidFill>
            <a:schemeClr val="accent3"/>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70" name="不完整圆 69"/>
          <p:cNvSpPr/>
          <p:nvPr/>
        </p:nvSpPr>
        <p:spPr bwMode="auto">
          <a:xfrm>
            <a:off x="6953747" y="2390294"/>
            <a:ext cx="3687189" cy="3687189"/>
          </a:xfrm>
          <a:prstGeom prst="pie">
            <a:avLst>
              <a:gd name="adj1" fmla="val 16152289"/>
              <a:gd name="adj2" fmla="val 20507210"/>
            </a:avLst>
          </a:prstGeom>
          <a:solidFill>
            <a:schemeClr val="accent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77" name="文本框 76"/>
          <p:cNvSpPr txBox="1"/>
          <p:nvPr/>
        </p:nvSpPr>
        <p:spPr>
          <a:xfrm>
            <a:off x="7193289" y="2895370"/>
            <a:ext cx="1596699"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1</a:t>
            </a: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）收集整理管理绩效评价资料</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79" name="文本框 78"/>
          <p:cNvSpPr txBox="1"/>
          <p:nvPr/>
        </p:nvSpPr>
        <p:spPr>
          <a:xfrm>
            <a:off x="7520644" y="5033008"/>
            <a:ext cx="148742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3</a:t>
            </a: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）召开专家评议会</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81" name="文本框 80"/>
          <p:cNvSpPr txBox="1"/>
          <p:nvPr/>
        </p:nvSpPr>
        <p:spPr>
          <a:xfrm>
            <a:off x="9416603" y="4402066"/>
            <a:ext cx="1060416"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4</a:t>
            </a: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）形成定性评价结论</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83" name="文本框 82"/>
          <p:cNvSpPr txBox="1"/>
          <p:nvPr/>
        </p:nvSpPr>
        <p:spPr>
          <a:xfrm>
            <a:off x="8873018" y="2938434"/>
            <a:ext cx="1336076"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a:t>
            </a:r>
            <a:r>
              <a:rPr kumimoji="0" lang="en-US" altLang="zh-CN"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2</a:t>
            </a:r>
            <a:r>
              <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）聘请咨询专家</a:t>
            </a:r>
            <a:endParaRPr kumimoji="0" lang="zh-CN" altLang="en-US" sz="16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86" name="椭圆 85"/>
          <p:cNvSpPr/>
          <p:nvPr/>
        </p:nvSpPr>
        <p:spPr bwMode="auto">
          <a:xfrm>
            <a:off x="8026211" y="3469686"/>
            <a:ext cx="1487428" cy="1487428"/>
          </a:xfrm>
          <a:prstGeom prst="ellipse">
            <a:avLst/>
          </a:prstGeom>
          <a:solidFill>
            <a:schemeClr val="accent4"/>
          </a:solidFill>
          <a:ln w="28575">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effectLst/>
              <a:uLnTx/>
              <a:uFillTx/>
              <a:latin typeface="Arial" panose="020B0604020202020204" pitchFamily="34" charset="0"/>
              <a:ea typeface="宋体" panose="02010600030101010101" pitchFamily="2" charset="-122"/>
              <a:cs typeface="+mn-cs"/>
            </a:endParaRPr>
          </a:p>
        </p:txBody>
      </p:sp>
      <p:cxnSp>
        <p:nvCxnSpPr>
          <p:cNvPr id="88" name="直接连接符 87"/>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文本框 88"/>
          <p:cNvSpPr txBox="1"/>
          <p:nvPr/>
        </p:nvSpPr>
        <p:spPr>
          <a:xfrm>
            <a:off x="1561310" y="1710843"/>
            <a:ext cx="3454792"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1.</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财务绩效评价工作程序</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90" name="文本框 89"/>
          <p:cNvSpPr txBox="1"/>
          <p:nvPr/>
        </p:nvSpPr>
        <p:spPr>
          <a:xfrm>
            <a:off x="7294341" y="1776406"/>
            <a:ext cx="2962671"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2.</a:t>
            </a:r>
            <a:r>
              <a:rPr kumimoji="0" lang="zh-CN" altLang="en-US"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管理绩效评价工作程序</a:t>
            </a:r>
            <a:endParaRPr kumimoji="0" lang="zh-CN" altLang="en-US"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 name="文本框 1"/>
          <p:cNvSpPr txBox="1"/>
          <p:nvPr/>
        </p:nvSpPr>
        <p:spPr>
          <a:xfrm>
            <a:off x="1768836" y="2940835"/>
            <a:ext cx="1310482" cy="923330"/>
          </a:xfrm>
          <a:prstGeom prst="rect">
            <a:avLst/>
          </a:prstGeom>
          <a:noFill/>
        </p:spPr>
        <p:txBody>
          <a:bodyPr wrap="square"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1</a:t>
            </a:r>
            <a:r>
              <a:rPr lang="zh-CN" altLang="en-US" dirty="0">
                <a:solidFill>
                  <a:schemeClr val="bg1"/>
                </a:solidFill>
                <a:latin typeface="微软雅黑 Light" panose="020B0502040204020203" pitchFamily="34" charset="-122"/>
                <a:ea typeface="微软雅黑 Light" panose="020B0502040204020203" pitchFamily="34" charset="-122"/>
              </a:rPr>
              <a:t>）提取评价基础数据</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 name="文本框 2"/>
          <p:cNvSpPr txBox="1"/>
          <p:nvPr/>
        </p:nvSpPr>
        <p:spPr>
          <a:xfrm>
            <a:off x="3310114" y="2628255"/>
            <a:ext cx="1124359" cy="923330"/>
          </a:xfrm>
          <a:prstGeom prst="rect">
            <a:avLst/>
          </a:prstGeom>
          <a:noFill/>
        </p:spPr>
        <p:txBody>
          <a:bodyPr wrap="square"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2</a:t>
            </a:r>
            <a:r>
              <a:rPr lang="zh-CN" altLang="en-US" dirty="0">
                <a:solidFill>
                  <a:schemeClr val="bg1"/>
                </a:solidFill>
                <a:latin typeface="微软雅黑 Light" panose="020B0502040204020203" pitchFamily="34" charset="-122"/>
                <a:ea typeface="微软雅黑 Light" panose="020B0502040204020203" pitchFamily="34" charset="-122"/>
              </a:rPr>
              <a:t>）基础数据调整</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92" name="文本框 91"/>
          <p:cNvSpPr txBox="1"/>
          <p:nvPr/>
        </p:nvSpPr>
        <p:spPr>
          <a:xfrm>
            <a:off x="3297110" y="4983238"/>
            <a:ext cx="1293128" cy="646331"/>
          </a:xfrm>
          <a:prstGeom prst="rect">
            <a:avLst/>
          </a:prstGeom>
          <a:noFill/>
        </p:spPr>
        <p:txBody>
          <a:bodyPr wrap="square"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4</a:t>
            </a:r>
            <a:r>
              <a:rPr lang="zh-CN" altLang="en-US" dirty="0">
                <a:solidFill>
                  <a:schemeClr val="bg1"/>
                </a:solidFill>
                <a:latin typeface="微软雅黑 Light" panose="020B0502040204020203" pitchFamily="34" charset="-122"/>
                <a:ea typeface="微软雅黑 Light" panose="020B0502040204020203" pitchFamily="34" charset="-122"/>
              </a:rPr>
              <a:t>）形成评价结果</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1768836" y="4402066"/>
            <a:ext cx="829729" cy="923330"/>
          </a:xfrm>
          <a:prstGeom prst="rect">
            <a:avLst/>
          </a:prstGeom>
          <a:noFill/>
        </p:spPr>
        <p:txBody>
          <a:bodyPr wrap="square" rtlCol="0">
            <a:spAutoFit/>
          </a:bodyPr>
          <a:lstStyle/>
          <a:p>
            <a:pPr algn="l"/>
            <a:r>
              <a:rPr lang="zh-CN" altLang="en-US" dirty="0">
                <a:solidFill>
                  <a:schemeClr val="bg1"/>
                </a:solidFill>
                <a:latin typeface="微软雅黑 Light" panose="020B0502040204020203" pitchFamily="34" charset="-122"/>
                <a:ea typeface="微软雅黑 Light" panose="020B0502040204020203" pitchFamily="34" charset="-122"/>
              </a:rPr>
              <a:t>（</a:t>
            </a:r>
            <a:r>
              <a:rPr lang="en-US" altLang="zh-CN" dirty="0">
                <a:solidFill>
                  <a:schemeClr val="bg1"/>
                </a:solidFill>
                <a:latin typeface="微软雅黑 Light" panose="020B0502040204020203" pitchFamily="34" charset="-122"/>
                <a:ea typeface="微软雅黑 Light" panose="020B0502040204020203" pitchFamily="34" charset="-122"/>
              </a:rPr>
              <a:t>3</a:t>
            </a:r>
            <a:r>
              <a:rPr lang="zh-CN" altLang="en-US" dirty="0">
                <a:solidFill>
                  <a:schemeClr val="bg1"/>
                </a:solidFill>
                <a:latin typeface="微软雅黑 Light" panose="020B0502040204020203" pitchFamily="34" charset="-122"/>
                <a:ea typeface="微软雅黑 Light" panose="020B0502040204020203" pitchFamily="34" charset="-122"/>
              </a:rPr>
              <a:t>）评价计分</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椭圆 20"/>
          <p:cNvSpPr/>
          <p:nvPr/>
        </p:nvSpPr>
        <p:spPr bwMode="auto">
          <a:xfrm>
            <a:off x="1225219" y="2511249"/>
            <a:ext cx="1450220" cy="1450218"/>
          </a:xfrm>
          <a:prstGeom prst="ellipse">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椭圆 21"/>
          <p:cNvSpPr/>
          <p:nvPr/>
        </p:nvSpPr>
        <p:spPr bwMode="auto">
          <a:xfrm>
            <a:off x="3996276" y="2511249"/>
            <a:ext cx="1450220" cy="1450218"/>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3" name="椭圆 22"/>
          <p:cNvSpPr/>
          <p:nvPr/>
        </p:nvSpPr>
        <p:spPr bwMode="auto">
          <a:xfrm>
            <a:off x="6767333" y="2511249"/>
            <a:ext cx="1450220" cy="1450218"/>
          </a:xfrm>
          <a:prstGeom prst="ellipse">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4" name="椭圆 23"/>
          <p:cNvSpPr/>
          <p:nvPr/>
        </p:nvSpPr>
        <p:spPr bwMode="auto">
          <a:xfrm>
            <a:off x="9538390" y="2511249"/>
            <a:ext cx="1450220" cy="1450218"/>
          </a:xfrm>
          <a:prstGeom prst="ellipse">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p:cNvSpPr txBox="1"/>
          <p:nvPr/>
        </p:nvSpPr>
        <p:spPr>
          <a:xfrm>
            <a:off x="845514" y="4140740"/>
            <a:ext cx="2311084" cy="1643527"/>
          </a:xfrm>
          <a:prstGeom prst="rect">
            <a:avLst/>
          </a:prstGeom>
          <a:noFill/>
        </p:spPr>
        <p:txBody>
          <a:bodyPr wrap="square" rtlCol="0">
            <a:spAutoFit/>
          </a:bodyPr>
          <a:lstStyle/>
          <a:p>
            <a:pPr lvl="0" algn="just">
              <a:lnSpc>
                <a:spcPct val="120000"/>
              </a:lnSpc>
              <a:defRPr/>
            </a:pP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1</a:t>
            </a:r>
            <a:r>
              <a:rPr lang="zh-CN" altLang="en-US" sz="1400" dirty="0">
                <a:solidFill>
                  <a:schemeClr val="bg1"/>
                </a:solidFill>
                <a:latin typeface="微软雅黑 Light" panose="020B0502040204020203" pitchFamily="34" charset="-122"/>
                <a:ea typeface="微软雅黑 Light" panose="020B0502040204020203" pitchFamily="34" charset="-122"/>
              </a:rPr>
              <a:t>）评价得分达到</a:t>
            </a:r>
            <a:r>
              <a:rPr lang="en-US" altLang="zh-CN" sz="1400" dirty="0">
                <a:solidFill>
                  <a:schemeClr val="bg1"/>
                </a:solidFill>
                <a:latin typeface="微软雅黑 Light" panose="020B0502040204020203" pitchFamily="34" charset="-122"/>
                <a:ea typeface="微软雅黑 Light" panose="020B0502040204020203" pitchFamily="34" charset="-122"/>
              </a:rPr>
              <a:t>85</a:t>
            </a:r>
            <a:r>
              <a:rPr lang="zh-CN" altLang="en-US" sz="1400" dirty="0">
                <a:solidFill>
                  <a:schemeClr val="bg1"/>
                </a:solidFill>
                <a:latin typeface="微软雅黑 Light" panose="020B0502040204020203" pitchFamily="34" charset="-122"/>
                <a:ea typeface="微软雅黑 Light" panose="020B0502040204020203" pitchFamily="34" charset="-122"/>
              </a:rPr>
              <a:t>分以上（含</a:t>
            </a:r>
            <a:r>
              <a:rPr lang="en-US" altLang="zh-CN" sz="1400" dirty="0">
                <a:solidFill>
                  <a:schemeClr val="bg1"/>
                </a:solidFill>
                <a:latin typeface="微软雅黑 Light" panose="020B0502040204020203" pitchFamily="34" charset="-122"/>
                <a:ea typeface="微软雅黑 Light" panose="020B0502040204020203" pitchFamily="34" charset="-122"/>
              </a:rPr>
              <a:t>85</a:t>
            </a:r>
            <a:r>
              <a:rPr lang="zh-CN" altLang="en-US" sz="1400" dirty="0">
                <a:solidFill>
                  <a:schemeClr val="bg1"/>
                </a:solidFill>
                <a:latin typeface="微软雅黑 Light" panose="020B0502040204020203" pitchFamily="34" charset="-122"/>
                <a:ea typeface="微软雅黑 Light" panose="020B0502040204020203" pitchFamily="34" charset="-122"/>
              </a:rPr>
              <a:t>分）的评价类型为优（</a:t>
            </a:r>
            <a:r>
              <a:rPr lang="en-US" altLang="zh-CN" sz="1400" dirty="0">
                <a:solidFill>
                  <a:schemeClr val="bg1"/>
                </a:solidFill>
                <a:latin typeface="微软雅黑 Light" panose="020B0502040204020203" pitchFamily="34" charset="-122"/>
                <a:ea typeface="微软雅黑 Light" panose="020B0502040204020203" pitchFamily="34" charset="-122"/>
              </a:rPr>
              <a:t>A</a:t>
            </a:r>
            <a:r>
              <a:rPr lang="zh-CN" altLang="en-US" sz="1400" dirty="0">
                <a:solidFill>
                  <a:schemeClr val="bg1"/>
                </a:solidFill>
                <a:latin typeface="微软雅黑 Light" panose="020B0502040204020203" pitchFamily="34" charset="-122"/>
                <a:ea typeface="微软雅黑 Light" panose="020B0502040204020203" pitchFamily="34" charset="-122"/>
              </a:rPr>
              <a:t>），在此基础上划分为三个级别，分别为：</a:t>
            </a:r>
            <a:r>
              <a:rPr lang="en-US" altLang="zh-CN" sz="1400" dirty="0">
                <a:solidFill>
                  <a:schemeClr val="bg1"/>
                </a:solidFill>
                <a:latin typeface="微软雅黑 Light" panose="020B0502040204020203" pitchFamily="34" charset="-122"/>
                <a:ea typeface="微软雅黑 Light" panose="020B0502040204020203" pitchFamily="34" charset="-122"/>
              </a:rPr>
              <a:t>A</a:t>
            </a: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95</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95</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&gt;A</a:t>
            </a: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90</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90</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&gt;A≥85</a:t>
            </a:r>
            <a:r>
              <a:rPr lang="zh-CN" altLang="en-US" sz="1400" dirty="0">
                <a:solidFill>
                  <a:schemeClr val="bg1"/>
                </a:solidFill>
                <a:latin typeface="微软雅黑 Light" panose="020B0502040204020203" pitchFamily="34" charset="-122"/>
                <a:ea typeface="微软雅黑 Light" panose="020B0502040204020203" pitchFamily="34" charset="-122"/>
              </a:rPr>
              <a:t>分。</a:t>
            </a:r>
            <a:endPar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3576518" y="4140740"/>
            <a:ext cx="2311084" cy="1902059"/>
          </a:xfrm>
          <a:prstGeom prst="rect">
            <a:avLst/>
          </a:prstGeom>
          <a:noFill/>
        </p:spPr>
        <p:txBody>
          <a:bodyPr wrap="square" rtlCol="0">
            <a:spAutoFit/>
          </a:bodyPr>
          <a:lstStyle/>
          <a:p>
            <a:pPr lvl="0" algn="just">
              <a:lnSpc>
                <a:spcPct val="120000"/>
              </a:lnSpc>
              <a:defRPr/>
            </a:pP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2</a:t>
            </a:r>
            <a:r>
              <a:rPr lang="zh-CN" altLang="en-US" sz="1400" dirty="0">
                <a:solidFill>
                  <a:schemeClr val="bg1"/>
                </a:solidFill>
                <a:latin typeface="微软雅黑 Light" panose="020B0502040204020203" pitchFamily="34" charset="-122"/>
                <a:ea typeface="微软雅黑 Light" panose="020B0502040204020203" pitchFamily="34" charset="-122"/>
              </a:rPr>
              <a:t>）评价得分达到</a:t>
            </a:r>
            <a:r>
              <a:rPr lang="en-US" altLang="zh-CN" sz="1400" dirty="0">
                <a:solidFill>
                  <a:schemeClr val="bg1"/>
                </a:solidFill>
                <a:latin typeface="微软雅黑 Light" panose="020B0502040204020203" pitchFamily="34" charset="-122"/>
                <a:ea typeface="微软雅黑 Light" panose="020B0502040204020203" pitchFamily="34" charset="-122"/>
              </a:rPr>
              <a:t>70</a:t>
            </a:r>
            <a:r>
              <a:rPr lang="zh-CN" altLang="en-US" sz="1400" dirty="0">
                <a:solidFill>
                  <a:schemeClr val="bg1"/>
                </a:solidFill>
                <a:latin typeface="微软雅黑 Light" panose="020B0502040204020203" pitchFamily="34" charset="-122"/>
                <a:ea typeface="微软雅黑 Light" panose="020B0502040204020203" pitchFamily="34" charset="-122"/>
              </a:rPr>
              <a:t>分以上（含</a:t>
            </a:r>
            <a:r>
              <a:rPr lang="en-US" altLang="zh-CN" sz="1400" dirty="0">
                <a:solidFill>
                  <a:schemeClr val="bg1"/>
                </a:solidFill>
                <a:latin typeface="微软雅黑 Light" panose="020B0502040204020203" pitchFamily="34" charset="-122"/>
                <a:ea typeface="微软雅黑 Light" panose="020B0502040204020203" pitchFamily="34" charset="-122"/>
              </a:rPr>
              <a:t>70</a:t>
            </a:r>
            <a:r>
              <a:rPr lang="zh-CN" altLang="en-US" sz="1400" dirty="0">
                <a:solidFill>
                  <a:schemeClr val="bg1"/>
                </a:solidFill>
                <a:latin typeface="微软雅黑 Light" panose="020B0502040204020203" pitchFamily="34" charset="-122"/>
                <a:ea typeface="微软雅黑 Light" panose="020B0502040204020203" pitchFamily="34" charset="-122"/>
              </a:rPr>
              <a:t>分）而不足</a:t>
            </a:r>
            <a:r>
              <a:rPr lang="en-US" altLang="zh-CN" sz="1400" dirty="0">
                <a:solidFill>
                  <a:schemeClr val="bg1"/>
                </a:solidFill>
                <a:latin typeface="微软雅黑 Light" panose="020B0502040204020203" pitchFamily="34" charset="-122"/>
                <a:ea typeface="微软雅黑 Light" panose="020B0502040204020203" pitchFamily="34" charset="-122"/>
              </a:rPr>
              <a:t>85</a:t>
            </a:r>
            <a:r>
              <a:rPr lang="zh-CN" altLang="en-US" sz="1400" dirty="0">
                <a:solidFill>
                  <a:schemeClr val="bg1"/>
                </a:solidFill>
                <a:latin typeface="微软雅黑 Light" panose="020B0502040204020203" pitchFamily="34" charset="-122"/>
                <a:ea typeface="微软雅黑 Light" panose="020B0502040204020203" pitchFamily="34" charset="-122"/>
              </a:rPr>
              <a:t>分的评价类型为良（</a:t>
            </a:r>
            <a:r>
              <a:rPr lang="en-US" altLang="zh-CN" sz="1400" dirty="0">
                <a:solidFill>
                  <a:schemeClr val="bg1"/>
                </a:solidFill>
                <a:latin typeface="微软雅黑 Light" panose="020B0502040204020203" pitchFamily="34" charset="-122"/>
                <a:ea typeface="微软雅黑 Light" panose="020B0502040204020203" pitchFamily="34" charset="-122"/>
              </a:rPr>
              <a:t>B</a:t>
            </a:r>
            <a:r>
              <a:rPr lang="zh-CN" altLang="en-US" sz="1400" dirty="0">
                <a:solidFill>
                  <a:schemeClr val="bg1"/>
                </a:solidFill>
                <a:latin typeface="微软雅黑 Light" panose="020B0502040204020203" pitchFamily="34" charset="-122"/>
                <a:ea typeface="微软雅黑 Light" panose="020B0502040204020203" pitchFamily="34" charset="-122"/>
              </a:rPr>
              <a:t>），在此基础上划分为三个级别，分别为：</a:t>
            </a:r>
            <a:r>
              <a:rPr lang="en-US" altLang="zh-CN" sz="1400" dirty="0">
                <a:solidFill>
                  <a:schemeClr val="bg1"/>
                </a:solidFill>
                <a:latin typeface="微软雅黑 Light" panose="020B0502040204020203" pitchFamily="34" charset="-122"/>
                <a:ea typeface="微软雅黑 Light" panose="020B0502040204020203" pitchFamily="34" charset="-122"/>
              </a:rPr>
              <a:t>85</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&gt;B</a:t>
            </a: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80</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80</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&gt;B≥75</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75</a:t>
            </a:r>
            <a:r>
              <a:rPr lang="zh-CN" altLang="en-US" sz="1400" dirty="0">
                <a:solidFill>
                  <a:schemeClr val="bg1"/>
                </a:solidFill>
                <a:latin typeface="微软雅黑 Light" panose="020B0502040204020203" pitchFamily="34" charset="-122"/>
                <a:ea typeface="微软雅黑 Light" panose="020B0502040204020203" pitchFamily="34" charset="-122"/>
              </a:rPr>
              <a:t>分</a:t>
            </a:r>
            <a:r>
              <a:rPr lang="en-US" altLang="zh-CN" sz="1400" dirty="0">
                <a:solidFill>
                  <a:schemeClr val="bg1"/>
                </a:solidFill>
                <a:latin typeface="微软雅黑 Light" panose="020B0502040204020203" pitchFamily="34" charset="-122"/>
                <a:ea typeface="微软雅黑 Light" panose="020B0502040204020203" pitchFamily="34" charset="-122"/>
              </a:rPr>
              <a:t>&gt;B</a:t>
            </a: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70</a:t>
            </a:r>
            <a:r>
              <a:rPr lang="zh-CN" altLang="en-US" sz="1400" dirty="0">
                <a:solidFill>
                  <a:schemeClr val="bg1"/>
                </a:solidFill>
                <a:latin typeface="微软雅黑 Light" panose="020B0502040204020203" pitchFamily="34" charset="-122"/>
                <a:ea typeface="微软雅黑 Light" panose="020B0502040204020203" pitchFamily="34" charset="-122"/>
              </a:rPr>
              <a:t>分。 </a:t>
            </a:r>
            <a:endPar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6337662" y="4131471"/>
            <a:ext cx="2311084" cy="1621598"/>
          </a:xfrm>
          <a:prstGeom prst="rect">
            <a:avLst/>
          </a:prstGeom>
          <a:noFill/>
        </p:spPr>
        <p:txBody>
          <a:bodyPr wrap="square" rtlCol="0">
            <a:spAutoFit/>
          </a:bodyPr>
          <a:lstStyle/>
          <a:p>
            <a:pPr lvl="0" algn="just">
              <a:lnSpc>
                <a:spcPct val="120000"/>
              </a:lnSpc>
              <a:defRPr/>
            </a:pP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rPr>
              <a:t>）评价得分达到</a:t>
            </a:r>
            <a:r>
              <a:rPr lang="en-US" altLang="zh-CN" sz="1400" dirty="0">
                <a:solidFill>
                  <a:schemeClr val="bg1"/>
                </a:solidFill>
                <a:latin typeface="微软雅黑" panose="020B0503020204020204" pitchFamily="34" charset="-122"/>
                <a:ea typeface="微软雅黑" panose="020B0503020204020204" pitchFamily="34" charset="-122"/>
              </a:rPr>
              <a:t>50</a:t>
            </a:r>
            <a:r>
              <a:rPr lang="zh-CN" altLang="en-US" sz="1400" dirty="0">
                <a:solidFill>
                  <a:schemeClr val="bg1"/>
                </a:solidFill>
                <a:latin typeface="微软雅黑" panose="020B0503020204020204" pitchFamily="34" charset="-122"/>
                <a:ea typeface="微软雅黑" panose="020B0503020204020204" pitchFamily="34" charset="-122"/>
              </a:rPr>
              <a:t>分以上（含</a:t>
            </a:r>
            <a:r>
              <a:rPr lang="en-US" altLang="zh-CN" sz="1400" dirty="0">
                <a:solidFill>
                  <a:schemeClr val="bg1"/>
                </a:solidFill>
                <a:latin typeface="微软雅黑" panose="020B0503020204020204" pitchFamily="34" charset="-122"/>
                <a:ea typeface="微软雅黑" panose="020B0503020204020204" pitchFamily="34" charset="-122"/>
              </a:rPr>
              <a:t>50</a:t>
            </a:r>
            <a:r>
              <a:rPr lang="zh-CN" altLang="en-US" sz="1400" dirty="0">
                <a:solidFill>
                  <a:schemeClr val="bg1"/>
                </a:solidFill>
                <a:latin typeface="微软雅黑" panose="020B0503020204020204" pitchFamily="34" charset="-122"/>
                <a:ea typeface="微软雅黑" panose="020B0503020204020204" pitchFamily="34" charset="-122"/>
              </a:rPr>
              <a:t>分）而不足</a:t>
            </a:r>
            <a:r>
              <a:rPr lang="en-US" altLang="zh-CN" sz="1400" dirty="0">
                <a:solidFill>
                  <a:schemeClr val="bg1"/>
                </a:solidFill>
                <a:latin typeface="微软雅黑" panose="020B0503020204020204" pitchFamily="34" charset="-122"/>
                <a:ea typeface="微软雅黑" panose="020B0503020204020204" pitchFamily="34" charset="-122"/>
              </a:rPr>
              <a:t>70</a:t>
            </a:r>
            <a:r>
              <a:rPr lang="zh-CN" altLang="en-US" sz="1400" dirty="0">
                <a:solidFill>
                  <a:schemeClr val="bg1"/>
                </a:solidFill>
                <a:latin typeface="微软雅黑" panose="020B0503020204020204" pitchFamily="34" charset="-122"/>
                <a:ea typeface="微软雅黑" panose="020B0503020204020204" pitchFamily="34" charset="-122"/>
              </a:rPr>
              <a:t>分的评价类型为中（</a:t>
            </a:r>
            <a:r>
              <a:rPr lang="en-US" altLang="zh-CN" sz="1400" dirty="0">
                <a:solidFill>
                  <a:schemeClr val="bg1"/>
                </a:solidFill>
                <a:latin typeface="微软雅黑" panose="020B0503020204020204" pitchFamily="34" charset="-122"/>
                <a:ea typeface="微软雅黑" panose="020B0503020204020204" pitchFamily="34" charset="-122"/>
              </a:rPr>
              <a:t>C</a:t>
            </a:r>
            <a:r>
              <a:rPr lang="zh-CN" altLang="en-US" sz="1400" dirty="0">
                <a:solidFill>
                  <a:schemeClr val="bg1"/>
                </a:solidFill>
                <a:latin typeface="微软雅黑" panose="020B0503020204020204" pitchFamily="34" charset="-122"/>
                <a:ea typeface="微软雅黑" panose="020B0503020204020204" pitchFamily="34" charset="-122"/>
              </a:rPr>
              <a:t>），存此基础上划分为两个级别，分别为：</a:t>
            </a:r>
            <a:r>
              <a:rPr lang="en-US" altLang="zh-CN" sz="1400" dirty="0">
                <a:solidFill>
                  <a:schemeClr val="bg1"/>
                </a:solidFill>
                <a:latin typeface="微软雅黑" panose="020B0503020204020204" pitchFamily="34" charset="-122"/>
                <a:ea typeface="微软雅黑" panose="020B0503020204020204" pitchFamily="34" charset="-122"/>
              </a:rPr>
              <a:t>70</a:t>
            </a:r>
            <a:r>
              <a:rPr lang="zh-CN" altLang="en-US" sz="1400" dirty="0">
                <a:solidFill>
                  <a:schemeClr val="bg1"/>
                </a:solidFill>
                <a:latin typeface="微软雅黑" panose="020B0503020204020204" pitchFamily="34" charset="-122"/>
                <a:ea typeface="微软雅黑" panose="020B0503020204020204" pitchFamily="34" charset="-122"/>
              </a:rPr>
              <a:t>分</a:t>
            </a:r>
            <a:r>
              <a:rPr lang="en-US" altLang="zh-CN" sz="1400" dirty="0">
                <a:solidFill>
                  <a:schemeClr val="bg1"/>
                </a:solidFill>
                <a:latin typeface="微软雅黑" panose="020B0503020204020204" pitchFamily="34" charset="-122"/>
                <a:ea typeface="微软雅黑" panose="020B0503020204020204" pitchFamily="34" charset="-122"/>
              </a:rPr>
              <a:t>&gt;C≥60</a:t>
            </a:r>
            <a:r>
              <a:rPr lang="zh-CN" altLang="en-US" sz="1400" dirty="0">
                <a:solidFill>
                  <a:schemeClr val="bg1"/>
                </a:solidFill>
                <a:latin typeface="微软雅黑" panose="020B0503020204020204" pitchFamily="34" charset="-122"/>
                <a:ea typeface="微软雅黑" panose="020B0503020204020204" pitchFamily="34" charset="-122"/>
              </a:rPr>
              <a:t>分；</a:t>
            </a:r>
            <a:r>
              <a:rPr lang="en-US" altLang="zh-CN" sz="1400" dirty="0">
                <a:solidFill>
                  <a:schemeClr val="bg1"/>
                </a:solidFill>
                <a:latin typeface="微软雅黑" panose="020B0503020204020204" pitchFamily="34" charset="-122"/>
                <a:ea typeface="微软雅黑" panose="020B0503020204020204" pitchFamily="34" charset="-122"/>
              </a:rPr>
              <a:t>60</a:t>
            </a:r>
            <a:r>
              <a:rPr lang="zh-CN" altLang="en-US" sz="1400" dirty="0">
                <a:solidFill>
                  <a:schemeClr val="bg1"/>
                </a:solidFill>
                <a:latin typeface="微软雅黑" panose="020B0503020204020204" pitchFamily="34" charset="-122"/>
                <a:ea typeface="微软雅黑" panose="020B0503020204020204" pitchFamily="34" charset="-122"/>
              </a:rPr>
              <a:t>分</a:t>
            </a:r>
            <a:r>
              <a:rPr lang="en-US" altLang="zh-CN" sz="1400" dirty="0">
                <a:solidFill>
                  <a:schemeClr val="bg1"/>
                </a:solidFill>
                <a:latin typeface="微软雅黑" panose="020B0503020204020204" pitchFamily="34" charset="-122"/>
                <a:ea typeface="微软雅黑" panose="020B0503020204020204" pitchFamily="34" charset="-122"/>
              </a:rPr>
              <a:t>&gt;C</a:t>
            </a:r>
            <a:r>
              <a:rPr lang="zh-CN" altLang="en-US" sz="1400" dirty="0">
                <a:solidFill>
                  <a:schemeClr val="bg1"/>
                </a:solidFill>
                <a:latin typeface="微软雅黑" panose="020B0503020204020204" pitchFamily="34" charset="-122"/>
                <a:ea typeface="微软雅黑" panose="020B0503020204020204" pitchFamily="34" charset="-122"/>
              </a:rPr>
              <a:t>－≥</a:t>
            </a:r>
            <a:r>
              <a:rPr lang="en-US" altLang="zh-CN" sz="1400" dirty="0">
                <a:solidFill>
                  <a:schemeClr val="bg1"/>
                </a:solidFill>
                <a:latin typeface="微软雅黑" panose="020B0503020204020204" pitchFamily="34" charset="-122"/>
                <a:ea typeface="微软雅黑" panose="020B0503020204020204" pitchFamily="34" charset="-122"/>
              </a:rPr>
              <a:t>50</a:t>
            </a:r>
            <a:r>
              <a:rPr lang="zh-CN" altLang="en-US" sz="1400" dirty="0">
                <a:solidFill>
                  <a:schemeClr val="bg1"/>
                </a:solidFill>
                <a:latin typeface="微软雅黑" panose="020B0503020204020204" pitchFamily="34" charset="-122"/>
                <a:ea typeface="微软雅黑" panose="020B0503020204020204" pitchFamily="34" charset="-122"/>
              </a:rPr>
              <a:t>分。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126861" y="4140740"/>
            <a:ext cx="2311084" cy="867930"/>
          </a:xfrm>
          <a:prstGeom prst="rect">
            <a:avLst/>
          </a:prstGeom>
          <a:noFill/>
        </p:spPr>
        <p:txBody>
          <a:bodyPr wrap="square" rtlCol="0">
            <a:spAutoFit/>
          </a:bodyPr>
          <a:lstStyle/>
          <a:p>
            <a:pPr lvl="0" algn="just">
              <a:lnSpc>
                <a:spcPct val="120000"/>
              </a:lnSpc>
              <a:defRPr/>
            </a:pPr>
            <a:r>
              <a:rPr lang="zh-CN" altLang="en-US" sz="1400" dirty="0">
                <a:solidFill>
                  <a:schemeClr val="bg1"/>
                </a:solidFill>
                <a:latin typeface="微软雅黑 Light" panose="020B0502040204020203" pitchFamily="34" charset="-122"/>
                <a:ea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Light" panose="020B0502040204020203" pitchFamily="34" charset="-122"/>
              </a:rPr>
              <a:t>4</a:t>
            </a:r>
            <a:r>
              <a:rPr lang="zh-CN" altLang="en-US" sz="1400" dirty="0">
                <a:solidFill>
                  <a:schemeClr val="bg1"/>
                </a:solidFill>
                <a:latin typeface="微软雅黑 Light" panose="020B0502040204020203" pitchFamily="34" charset="-122"/>
                <a:ea typeface="微软雅黑 Light" panose="020B0502040204020203" pitchFamily="34" charset="-122"/>
              </a:rPr>
              <a:t>）评价得分在</a:t>
            </a:r>
            <a:r>
              <a:rPr lang="en-US" altLang="zh-CN" sz="1400" dirty="0">
                <a:solidFill>
                  <a:schemeClr val="bg1"/>
                </a:solidFill>
                <a:latin typeface="微软雅黑 Light" panose="020B0502040204020203" pitchFamily="34" charset="-122"/>
                <a:ea typeface="微软雅黑 Light" panose="020B0502040204020203" pitchFamily="34" charset="-122"/>
              </a:rPr>
              <a:t>40</a:t>
            </a:r>
            <a:r>
              <a:rPr lang="zh-CN" altLang="en-US" sz="1400" dirty="0">
                <a:solidFill>
                  <a:schemeClr val="bg1"/>
                </a:solidFill>
                <a:latin typeface="微软雅黑 Light" panose="020B0502040204020203" pitchFamily="34" charset="-122"/>
                <a:ea typeface="微软雅黑 Light" panose="020B0502040204020203" pitchFamily="34" charset="-122"/>
              </a:rPr>
              <a:t>分以上（含</a:t>
            </a:r>
            <a:r>
              <a:rPr lang="en-US" altLang="zh-CN" sz="1400" dirty="0">
                <a:solidFill>
                  <a:schemeClr val="bg1"/>
                </a:solidFill>
                <a:latin typeface="微软雅黑 Light" panose="020B0502040204020203" pitchFamily="34" charset="-122"/>
                <a:ea typeface="微软雅黑 Light" panose="020B0502040204020203" pitchFamily="34" charset="-122"/>
              </a:rPr>
              <a:t>40</a:t>
            </a:r>
            <a:r>
              <a:rPr lang="zh-CN" altLang="en-US" sz="1400" dirty="0">
                <a:solidFill>
                  <a:schemeClr val="bg1"/>
                </a:solidFill>
                <a:latin typeface="微软雅黑 Light" panose="020B0502040204020203" pitchFamily="34" charset="-122"/>
                <a:ea typeface="微软雅黑 Light" panose="020B0502040204020203" pitchFamily="34" charset="-122"/>
              </a:rPr>
              <a:t>分）而不足</a:t>
            </a:r>
            <a:r>
              <a:rPr lang="en-US" altLang="zh-CN" sz="1400" dirty="0">
                <a:solidFill>
                  <a:schemeClr val="bg1"/>
                </a:solidFill>
                <a:latin typeface="微软雅黑 Light" panose="020B0502040204020203" pitchFamily="34" charset="-122"/>
                <a:ea typeface="微软雅黑 Light" panose="020B0502040204020203" pitchFamily="34" charset="-122"/>
              </a:rPr>
              <a:t>50</a:t>
            </a:r>
            <a:r>
              <a:rPr lang="zh-CN" altLang="en-US" sz="1400" dirty="0">
                <a:solidFill>
                  <a:schemeClr val="bg1"/>
                </a:solidFill>
                <a:latin typeface="微软雅黑 Light" panose="020B0502040204020203" pitchFamily="34" charset="-122"/>
                <a:ea typeface="微软雅黑 Light" panose="020B0502040204020203" pitchFamily="34" charset="-122"/>
              </a:rPr>
              <a:t>分的评价类型为低（</a:t>
            </a:r>
            <a:r>
              <a:rPr lang="en-US" altLang="zh-CN" sz="1400" dirty="0">
                <a:solidFill>
                  <a:schemeClr val="bg1"/>
                </a:solidFill>
                <a:latin typeface="微软雅黑 Light" panose="020B0502040204020203" pitchFamily="34" charset="-122"/>
                <a:ea typeface="微软雅黑 Light" panose="020B0502040204020203" pitchFamily="34" charset="-122"/>
              </a:rPr>
              <a:t>D</a:t>
            </a:r>
            <a:r>
              <a:rPr lang="zh-CN" altLang="en-US" sz="1400" dirty="0">
                <a:solidFill>
                  <a:schemeClr val="bg1"/>
                </a:solidFill>
                <a:latin typeface="微软雅黑 Light" panose="020B0502040204020203" pitchFamily="34" charset="-122"/>
                <a:ea typeface="微软雅黑 Light" panose="020B0502040204020203" pitchFamily="34" charset="-122"/>
              </a:rPr>
              <a:t>）。 </a:t>
            </a:r>
            <a:endParaRPr lang="zh-CN" altLang="en-US" sz="1400" dirty="0">
              <a:solidFill>
                <a:schemeClr val="bg1"/>
              </a:solidFill>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bwMode="auto">
          <a:xfrm flipV="1">
            <a:off x="3346812"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flipV="1">
            <a:off x="6117308"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p:cNvCxnSpPr/>
          <p:nvPr/>
        </p:nvCxnSpPr>
        <p:spPr bwMode="auto">
          <a:xfrm flipV="1">
            <a:off x="8887803"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ood-service-to-bedroom_35009"/>
          <p:cNvSpPr>
            <a:spLocks noChangeAspect="1"/>
          </p:cNvSpPr>
          <p:nvPr/>
        </p:nvSpPr>
        <p:spPr bwMode="auto">
          <a:xfrm>
            <a:off x="1543542" y="2717898"/>
            <a:ext cx="685850" cy="958912"/>
          </a:xfrm>
          <a:custGeom>
            <a:avLst/>
            <a:gdLst>
              <a:gd name="connsiteX0" fmla="*/ 330646 w 434101"/>
              <a:gd name="connsiteY0" fmla="*/ 370225 h 606933"/>
              <a:gd name="connsiteX1" fmla="*/ 317588 w 434101"/>
              <a:gd name="connsiteY1" fmla="*/ 382810 h 606933"/>
              <a:gd name="connsiteX2" fmla="*/ 325543 w 434101"/>
              <a:gd name="connsiteY2" fmla="*/ 414870 h 606933"/>
              <a:gd name="connsiteX3" fmla="*/ 335599 w 434101"/>
              <a:gd name="connsiteY3" fmla="*/ 435095 h 606933"/>
              <a:gd name="connsiteX4" fmla="*/ 337550 w 434101"/>
              <a:gd name="connsiteY4" fmla="*/ 444234 h 606933"/>
              <a:gd name="connsiteX5" fmla="*/ 333347 w 434101"/>
              <a:gd name="connsiteY5" fmla="*/ 462811 h 606933"/>
              <a:gd name="connsiteX6" fmla="*/ 315037 w 434101"/>
              <a:gd name="connsiteY6" fmla="*/ 471201 h 606933"/>
              <a:gd name="connsiteX7" fmla="*/ 183709 w 434101"/>
              <a:gd name="connsiteY7" fmla="*/ 471201 h 606933"/>
              <a:gd name="connsiteX8" fmla="*/ 157593 w 434101"/>
              <a:gd name="connsiteY8" fmla="*/ 460714 h 606933"/>
              <a:gd name="connsiteX9" fmla="*/ 127275 w 434101"/>
              <a:gd name="connsiteY9" fmla="*/ 430601 h 606933"/>
              <a:gd name="connsiteX10" fmla="*/ 116469 w 434101"/>
              <a:gd name="connsiteY10" fmla="*/ 405282 h 606933"/>
              <a:gd name="connsiteX11" fmla="*/ 116469 w 434101"/>
              <a:gd name="connsiteY11" fmla="*/ 382061 h 606933"/>
              <a:gd name="connsiteX12" fmla="*/ 102511 w 434101"/>
              <a:gd name="connsiteY12" fmla="*/ 374570 h 606933"/>
              <a:gd name="connsiteX13" fmla="*/ 88402 w 434101"/>
              <a:gd name="connsiteY13" fmla="*/ 382061 h 606933"/>
              <a:gd name="connsiteX14" fmla="*/ 88402 w 434101"/>
              <a:gd name="connsiteY14" fmla="*/ 405282 h 606933"/>
              <a:gd name="connsiteX15" fmla="*/ 89603 w 434101"/>
              <a:gd name="connsiteY15" fmla="*/ 419365 h 606933"/>
              <a:gd name="connsiteX16" fmla="*/ 93505 w 434101"/>
              <a:gd name="connsiteY16" fmla="*/ 445133 h 606933"/>
              <a:gd name="connsiteX17" fmla="*/ 95757 w 434101"/>
              <a:gd name="connsiteY17" fmla="*/ 448279 h 606933"/>
              <a:gd name="connsiteX18" fmla="*/ 153241 w 434101"/>
              <a:gd name="connsiteY18" fmla="*/ 490377 h 606933"/>
              <a:gd name="connsiteX19" fmla="*/ 161195 w 434101"/>
              <a:gd name="connsiteY19" fmla="*/ 493223 h 606933"/>
              <a:gd name="connsiteX20" fmla="*/ 162396 w 434101"/>
              <a:gd name="connsiteY20" fmla="*/ 493373 h 606933"/>
              <a:gd name="connsiteX21" fmla="*/ 271211 w 434101"/>
              <a:gd name="connsiteY21" fmla="*/ 510452 h 606933"/>
              <a:gd name="connsiteX22" fmla="*/ 295525 w 434101"/>
              <a:gd name="connsiteY22" fmla="*/ 530527 h 606933"/>
              <a:gd name="connsiteX23" fmla="*/ 307382 w 434101"/>
              <a:gd name="connsiteY23" fmla="*/ 575772 h 606933"/>
              <a:gd name="connsiteX24" fmla="*/ 395784 w 434101"/>
              <a:gd name="connsiteY24" fmla="*/ 575772 h 606933"/>
              <a:gd name="connsiteX25" fmla="*/ 391432 w 434101"/>
              <a:gd name="connsiteY25" fmla="*/ 518842 h 606933"/>
              <a:gd name="connsiteX26" fmla="*/ 391432 w 434101"/>
              <a:gd name="connsiteY26" fmla="*/ 516595 h 606933"/>
              <a:gd name="connsiteX27" fmla="*/ 392933 w 434101"/>
              <a:gd name="connsiteY27" fmla="*/ 497868 h 606933"/>
              <a:gd name="connsiteX28" fmla="*/ 391432 w 434101"/>
              <a:gd name="connsiteY28" fmla="*/ 489778 h 606933"/>
              <a:gd name="connsiteX29" fmla="*/ 371020 w 434101"/>
              <a:gd name="connsiteY29" fmla="*/ 444833 h 606933"/>
              <a:gd name="connsiteX30" fmla="*/ 369219 w 434101"/>
              <a:gd name="connsiteY30" fmla="*/ 441088 h 606933"/>
              <a:gd name="connsiteX31" fmla="*/ 365166 w 434101"/>
              <a:gd name="connsiteY31" fmla="*/ 431050 h 606933"/>
              <a:gd name="connsiteX32" fmla="*/ 364116 w 434101"/>
              <a:gd name="connsiteY32" fmla="*/ 427455 h 606933"/>
              <a:gd name="connsiteX33" fmla="*/ 359463 w 434101"/>
              <a:gd name="connsiteY33" fmla="*/ 411874 h 606933"/>
              <a:gd name="connsiteX34" fmla="*/ 354210 w 434101"/>
              <a:gd name="connsiteY34" fmla="*/ 405282 h 606933"/>
              <a:gd name="connsiteX35" fmla="*/ 338000 w 434101"/>
              <a:gd name="connsiteY35" fmla="*/ 381761 h 606933"/>
              <a:gd name="connsiteX36" fmla="*/ 330646 w 434101"/>
              <a:gd name="connsiteY36" fmla="*/ 370225 h 606933"/>
              <a:gd name="connsiteX37" fmla="*/ 143935 w 434101"/>
              <a:gd name="connsiteY37" fmla="*/ 366630 h 606933"/>
              <a:gd name="connsiteX38" fmla="*/ 147687 w 434101"/>
              <a:gd name="connsiteY38" fmla="*/ 382061 h 606933"/>
              <a:gd name="connsiteX39" fmla="*/ 147687 w 434101"/>
              <a:gd name="connsiteY39" fmla="*/ 405282 h 606933"/>
              <a:gd name="connsiteX40" fmla="*/ 149338 w 434101"/>
              <a:gd name="connsiteY40" fmla="*/ 408578 h 606933"/>
              <a:gd name="connsiteX41" fmla="*/ 179506 w 434101"/>
              <a:gd name="connsiteY41" fmla="*/ 438541 h 606933"/>
              <a:gd name="connsiteX42" fmla="*/ 183709 w 434101"/>
              <a:gd name="connsiteY42" fmla="*/ 440039 h 606933"/>
              <a:gd name="connsiteX43" fmla="*/ 304380 w 434101"/>
              <a:gd name="connsiteY43" fmla="*/ 440039 h 606933"/>
              <a:gd name="connsiteX44" fmla="*/ 300178 w 434101"/>
              <a:gd name="connsiteY44" fmla="*/ 432998 h 606933"/>
              <a:gd name="connsiteX45" fmla="*/ 286370 w 434101"/>
              <a:gd name="connsiteY45" fmla="*/ 382061 h 606933"/>
              <a:gd name="connsiteX46" fmla="*/ 289371 w 434101"/>
              <a:gd name="connsiteY46" fmla="*/ 366630 h 606933"/>
              <a:gd name="connsiteX47" fmla="*/ 15609 w 434101"/>
              <a:gd name="connsiteY47" fmla="*/ 335468 h 606933"/>
              <a:gd name="connsiteX48" fmla="*/ 418298 w 434101"/>
              <a:gd name="connsiteY48" fmla="*/ 335468 h 606933"/>
              <a:gd name="connsiteX49" fmla="*/ 433907 w 434101"/>
              <a:gd name="connsiteY49" fmla="*/ 351049 h 606933"/>
              <a:gd name="connsiteX50" fmla="*/ 418298 w 434101"/>
              <a:gd name="connsiteY50" fmla="*/ 366630 h 606933"/>
              <a:gd name="connsiteX51" fmla="*/ 365316 w 434101"/>
              <a:gd name="connsiteY51" fmla="*/ 366630 h 606933"/>
              <a:gd name="connsiteX52" fmla="*/ 365316 w 434101"/>
              <a:gd name="connsiteY52" fmla="*/ 366779 h 606933"/>
              <a:gd name="connsiteX53" fmla="*/ 376273 w 434101"/>
              <a:gd name="connsiteY53" fmla="*/ 383109 h 606933"/>
              <a:gd name="connsiteX54" fmla="*/ 389331 w 434101"/>
              <a:gd name="connsiteY54" fmla="*/ 402885 h 606933"/>
              <a:gd name="connsiteX55" fmla="*/ 394133 w 434101"/>
              <a:gd name="connsiteY55" fmla="*/ 418466 h 606933"/>
              <a:gd name="connsiteX56" fmla="*/ 395784 w 434101"/>
              <a:gd name="connsiteY56" fmla="*/ 424758 h 606933"/>
              <a:gd name="connsiteX57" fmla="*/ 399387 w 434101"/>
              <a:gd name="connsiteY57" fmla="*/ 431949 h 606933"/>
              <a:gd name="connsiteX58" fmla="*/ 419799 w 434101"/>
              <a:gd name="connsiteY58" fmla="*/ 476894 h 606933"/>
              <a:gd name="connsiteX59" fmla="*/ 424001 w 434101"/>
              <a:gd name="connsiteY59" fmla="*/ 500265 h 606933"/>
              <a:gd name="connsiteX60" fmla="*/ 422650 w 434101"/>
              <a:gd name="connsiteY60" fmla="*/ 517793 h 606933"/>
              <a:gd name="connsiteX61" fmla="*/ 427453 w 434101"/>
              <a:gd name="connsiteY61" fmla="*/ 581914 h 606933"/>
              <a:gd name="connsiteX62" fmla="*/ 427453 w 434101"/>
              <a:gd name="connsiteY62" fmla="*/ 584311 h 606933"/>
              <a:gd name="connsiteX63" fmla="*/ 402388 w 434101"/>
              <a:gd name="connsiteY63" fmla="*/ 606933 h 606933"/>
              <a:gd name="connsiteX64" fmla="*/ 304380 w 434101"/>
              <a:gd name="connsiteY64" fmla="*/ 606933 h 606933"/>
              <a:gd name="connsiteX65" fmla="*/ 278265 w 434101"/>
              <a:gd name="connsiteY65" fmla="*/ 587307 h 606933"/>
              <a:gd name="connsiteX66" fmla="*/ 265958 w 434101"/>
              <a:gd name="connsiteY66" fmla="*/ 541164 h 606933"/>
              <a:gd name="connsiteX67" fmla="*/ 158044 w 434101"/>
              <a:gd name="connsiteY67" fmla="*/ 524235 h 606933"/>
              <a:gd name="connsiteX68" fmla="*/ 134780 w 434101"/>
              <a:gd name="connsiteY68" fmla="*/ 515396 h 606933"/>
              <a:gd name="connsiteX69" fmla="*/ 77146 w 434101"/>
              <a:gd name="connsiteY69" fmla="*/ 473298 h 606933"/>
              <a:gd name="connsiteX70" fmla="*/ 62737 w 434101"/>
              <a:gd name="connsiteY70" fmla="*/ 449927 h 606933"/>
              <a:gd name="connsiteX71" fmla="*/ 58685 w 434101"/>
              <a:gd name="connsiteY71" fmla="*/ 424009 h 606933"/>
              <a:gd name="connsiteX72" fmla="*/ 57184 w 434101"/>
              <a:gd name="connsiteY72" fmla="*/ 405282 h 606933"/>
              <a:gd name="connsiteX73" fmla="*/ 57184 w 434101"/>
              <a:gd name="connsiteY73" fmla="*/ 382061 h 606933"/>
              <a:gd name="connsiteX74" fmla="*/ 61086 w 434101"/>
              <a:gd name="connsiteY74" fmla="*/ 366630 h 606933"/>
              <a:gd name="connsiteX75" fmla="*/ 15609 w 434101"/>
              <a:gd name="connsiteY75" fmla="*/ 366630 h 606933"/>
              <a:gd name="connsiteX76" fmla="*/ 0 w 434101"/>
              <a:gd name="connsiteY76" fmla="*/ 351049 h 606933"/>
              <a:gd name="connsiteX77" fmla="*/ 15609 w 434101"/>
              <a:gd name="connsiteY77" fmla="*/ 335468 h 606933"/>
              <a:gd name="connsiteX78" fmla="*/ 241913 w 434101"/>
              <a:gd name="connsiteY78" fmla="*/ 142754 h 606933"/>
              <a:gd name="connsiteX79" fmla="*/ 364541 w 434101"/>
              <a:gd name="connsiteY79" fmla="*/ 265194 h 606933"/>
              <a:gd name="connsiteX80" fmla="*/ 348931 w 434101"/>
              <a:gd name="connsiteY80" fmla="*/ 280780 h 606933"/>
              <a:gd name="connsiteX81" fmla="*/ 333321 w 434101"/>
              <a:gd name="connsiteY81" fmla="*/ 265194 h 606933"/>
              <a:gd name="connsiteX82" fmla="*/ 241913 w 434101"/>
              <a:gd name="connsiteY82" fmla="*/ 173926 h 606933"/>
              <a:gd name="connsiteX83" fmla="*/ 226303 w 434101"/>
              <a:gd name="connsiteY83" fmla="*/ 158340 h 606933"/>
              <a:gd name="connsiteX84" fmla="*/ 241913 w 434101"/>
              <a:gd name="connsiteY84" fmla="*/ 142754 h 606933"/>
              <a:gd name="connsiteX85" fmla="*/ 217019 w 434101"/>
              <a:gd name="connsiteY85" fmla="*/ 122410 h 606933"/>
              <a:gd name="connsiteX86" fmla="*/ 31968 w 434101"/>
              <a:gd name="connsiteY86" fmla="*/ 292316 h 606933"/>
              <a:gd name="connsiteX87" fmla="*/ 402071 w 434101"/>
              <a:gd name="connsiteY87" fmla="*/ 292316 h 606933"/>
              <a:gd name="connsiteX88" fmla="*/ 217019 w 434101"/>
              <a:gd name="connsiteY88" fmla="*/ 122410 h 606933"/>
              <a:gd name="connsiteX89" fmla="*/ 217019 w 434101"/>
              <a:gd name="connsiteY89" fmla="*/ 31164 h 606933"/>
              <a:gd name="connsiteX90" fmla="*/ 205613 w 434101"/>
              <a:gd name="connsiteY90" fmla="*/ 42551 h 606933"/>
              <a:gd name="connsiteX91" fmla="*/ 217019 w 434101"/>
              <a:gd name="connsiteY91" fmla="*/ 53938 h 606933"/>
              <a:gd name="connsiteX92" fmla="*/ 228426 w 434101"/>
              <a:gd name="connsiteY92" fmla="*/ 42551 h 606933"/>
              <a:gd name="connsiteX93" fmla="*/ 217019 w 434101"/>
              <a:gd name="connsiteY93" fmla="*/ 31164 h 606933"/>
              <a:gd name="connsiteX94" fmla="*/ 217019 w 434101"/>
              <a:gd name="connsiteY94" fmla="*/ 0 h 606933"/>
              <a:gd name="connsiteX95" fmla="*/ 259643 w 434101"/>
              <a:gd name="connsiteY95" fmla="*/ 42551 h 606933"/>
              <a:gd name="connsiteX96" fmla="*/ 233078 w 434101"/>
              <a:gd name="connsiteY96" fmla="*/ 81956 h 606933"/>
              <a:gd name="connsiteX97" fmla="*/ 232928 w 434101"/>
              <a:gd name="connsiteY97" fmla="*/ 91995 h 606933"/>
              <a:gd name="connsiteX98" fmla="*/ 433889 w 434101"/>
              <a:gd name="connsiteY98" fmla="*/ 305202 h 606933"/>
              <a:gd name="connsiteX99" fmla="*/ 434039 w 434101"/>
              <a:gd name="connsiteY99" fmla="*/ 307749 h 606933"/>
              <a:gd name="connsiteX100" fmla="*/ 418430 w 434101"/>
              <a:gd name="connsiteY100" fmla="*/ 323331 h 606933"/>
              <a:gd name="connsiteX101" fmla="*/ 418280 w 434101"/>
              <a:gd name="connsiteY101" fmla="*/ 323331 h 606933"/>
              <a:gd name="connsiteX102" fmla="*/ 15609 w 434101"/>
              <a:gd name="connsiteY102" fmla="*/ 323331 h 606933"/>
              <a:gd name="connsiteX103" fmla="*/ 0 w 434101"/>
              <a:gd name="connsiteY103" fmla="*/ 307749 h 606933"/>
              <a:gd name="connsiteX104" fmla="*/ 201711 w 434101"/>
              <a:gd name="connsiteY104" fmla="*/ 91995 h 606933"/>
              <a:gd name="connsiteX105" fmla="*/ 201861 w 434101"/>
              <a:gd name="connsiteY105" fmla="*/ 82256 h 606933"/>
              <a:gd name="connsiteX106" fmla="*/ 174396 w 434101"/>
              <a:gd name="connsiteY106" fmla="*/ 42551 h 606933"/>
              <a:gd name="connsiteX107" fmla="*/ 217019 w 434101"/>
              <a:gd name="connsiteY107"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34101" h="606933">
                <a:moveTo>
                  <a:pt x="330646" y="370225"/>
                </a:moveTo>
                <a:cubicBezTo>
                  <a:pt x="322991" y="370525"/>
                  <a:pt x="317588" y="375619"/>
                  <a:pt x="317588" y="382810"/>
                </a:cubicBezTo>
                <a:cubicBezTo>
                  <a:pt x="317288" y="388802"/>
                  <a:pt x="318188" y="404533"/>
                  <a:pt x="325543" y="414870"/>
                </a:cubicBezTo>
                <a:cubicBezTo>
                  <a:pt x="327944" y="418166"/>
                  <a:pt x="333648" y="426855"/>
                  <a:pt x="335599" y="435095"/>
                </a:cubicBezTo>
                <a:lnTo>
                  <a:pt x="337550" y="444234"/>
                </a:lnTo>
                <a:cubicBezTo>
                  <a:pt x="339051" y="450826"/>
                  <a:pt x="337400" y="457567"/>
                  <a:pt x="333347" y="462811"/>
                </a:cubicBezTo>
                <a:cubicBezTo>
                  <a:pt x="328995" y="468204"/>
                  <a:pt x="322391" y="471201"/>
                  <a:pt x="315037" y="471201"/>
                </a:cubicBezTo>
                <a:lnTo>
                  <a:pt x="183709" y="471201"/>
                </a:lnTo>
                <a:cubicBezTo>
                  <a:pt x="174553" y="471201"/>
                  <a:pt x="163897" y="466856"/>
                  <a:pt x="157593" y="460714"/>
                </a:cubicBezTo>
                <a:lnTo>
                  <a:pt x="127275" y="430601"/>
                </a:lnTo>
                <a:cubicBezTo>
                  <a:pt x="120972" y="424308"/>
                  <a:pt x="116469" y="413971"/>
                  <a:pt x="116469" y="405282"/>
                </a:cubicBezTo>
                <a:lnTo>
                  <a:pt x="116469" y="382061"/>
                </a:lnTo>
                <a:cubicBezTo>
                  <a:pt x="116469" y="379064"/>
                  <a:pt x="110916" y="374570"/>
                  <a:pt x="102511" y="374570"/>
                </a:cubicBezTo>
                <a:cubicBezTo>
                  <a:pt x="94106" y="374570"/>
                  <a:pt x="88402" y="379064"/>
                  <a:pt x="88402" y="382061"/>
                </a:cubicBezTo>
                <a:lnTo>
                  <a:pt x="88402" y="405282"/>
                </a:lnTo>
                <a:cubicBezTo>
                  <a:pt x="88402" y="409027"/>
                  <a:pt x="89003" y="415619"/>
                  <a:pt x="89603" y="419365"/>
                </a:cubicBezTo>
                <a:lnTo>
                  <a:pt x="93505" y="445133"/>
                </a:lnTo>
                <a:cubicBezTo>
                  <a:pt x="93806" y="445732"/>
                  <a:pt x="95006" y="447680"/>
                  <a:pt x="95757" y="448279"/>
                </a:cubicBezTo>
                <a:lnTo>
                  <a:pt x="153241" y="490377"/>
                </a:lnTo>
                <a:cubicBezTo>
                  <a:pt x="154592" y="491276"/>
                  <a:pt x="158944" y="492924"/>
                  <a:pt x="161195" y="493223"/>
                </a:cubicBezTo>
                <a:cubicBezTo>
                  <a:pt x="161496" y="493223"/>
                  <a:pt x="161946" y="493223"/>
                  <a:pt x="162396" y="493373"/>
                </a:cubicBezTo>
                <a:lnTo>
                  <a:pt x="271211" y="510452"/>
                </a:lnTo>
                <a:cubicBezTo>
                  <a:pt x="282467" y="511651"/>
                  <a:pt x="292673" y="520040"/>
                  <a:pt x="295525" y="530527"/>
                </a:cubicBezTo>
                <a:lnTo>
                  <a:pt x="307382" y="575772"/>
                </a:lnTo>
                <a:lnTo>
                  <a:pt x="395784" y="575772"/>
                </a:lnTo>
                <a:lnTo>
                  <a:pt x="391432" y="518842"/>
                </a:lnTo>
                <a:cubicBezTo>
                  <a:pt x="391432" y="518093"/>
                  <a:pt x="391432" y="517344"/>
                  <a:pt x="391432" y="516595"/>
                </a:cubicBezTo>
                <a:lnTo>
                  <a:pt x="392933" y="497868"/>
                </a:lnTo>
                <a:cubicBezTo>
                  <a:pt x="393083" y="495920"/>
                  <a:pt x="392182" y="491575"/>
                  <a:pt x="391432" y="489778"/>
                </a:cubicBezTo>
                <a:lnTo>
                  <a:pt x="371020" y="444833"/>
                </a:lnTo>
                <a:cubicBezTo>
                  <a:pt x="370419" y="443485"/>
                  <a:pt x="369669" y="442136"/>
                  <a:pt x="369219" y="441088"/>
                </a:cubicBezTo>
                <a:cubicBezTo>
                  <a:pt x="366817" y="438391"/>
                  <a:pt x="365316" y="434945"/>
                  <a:pt x="365166" y="431050"/>
                </a:cubicBezTo>
                <a:cubicBezTo>
                  <a:pt x="365016" y="430001"/>
                  <a:pt x="364566" y="428803"/>
                  <a:pt x="364116" y="427455"/>
                </a:cubicBezTo>
                <a:lnTo>
                  <a:pt x="359463" y="411874"/>
                </a:lnTo>
                <a:cubicBezTo>
                  <a:pt x="359163" y="411125"/>
                  <a:pt x="356911" y="407979"/>
                  <a:pt x="354210" y="405282"/>
                </a:cubicBezTo>
                <a:cubicBezTo>
                  <a:pt x="346855" y="397941"/>
                  <a:pt x="342203" y="389402"/>
                  <a:pt x="338000" y="381761"/>
                </a:cubicBezTo>
                <a:cubicBezTo>
                  <a:pt x="335749" y="377866"/>
                  <a:pt x="332597" y="372173"/>
                  <a:pt x="330646" y="370225"/>
                </a:cubicBezTo>
                <a:close/>
                <a:moveTo>
                  <a:pt x="143935" y="366630"/>
                </a:moveTo>
                <a:cubicBezTo>
                  <a:pt x="146337" y="371424"/>
                  <a:pt x="147687" y="376517"/>
                  <a:pt x="147687" y="382061"/>
                </a:cubicBezTo>
                <a:lnTo>
                  <a:pt x="147687" y="405282"/>
                </a:lnTo>
                <a:cubicBezTo>
                  <a:pt x="147838" y="405881"/>
                  <a:pt x="148738" y="407829"/>
                  <a:pt x="149338" y="408578"/>
                </a:cubicBezTo>
                <a:lnTo>
                  <a:pt x="179506" y="438541"/>
                </a:lnTo>
                <a:cubicBezTo>
                  <a:pt x="180257" y="439140"/>
                  <a:pt x="182658" y="440039"/>
                  <a:pt x="183709" y="440039"/>
                </a:cubicBezTo>
                <a:lnTo>
                  <a:pt x="304380" y="440039"/>
                </a:lnTo>
                <a:cubicBezTo>
                  <a:pt x="303480" y="438241"/>
                  <a:pt x="301979" y="435545"/>
                  <a:pt x="300178" y="432998"/>
                </a:cubicBezTo>
                <a:cubicBezTo>
                  <a:pt x="285019" y="411874"/>
                  <a:pt x="286069" y="384907"/>
                  <a:pt x="286370" y="382061"/>
                </a:cubicBezTo>
                <a:cubicBezTo>
                  <a:pt x="286370" y="376517"/>
                  <a:pt x="287420" y="371424"/>
                  <a:pt x="289371" y="366630"/>
                </a:cubicBezTo>
                <a:close/>
                <a:moveTo>
                  <a:pt x="15609" y="335468"/>
                </a:moveTo>
                <a:lnTo>
                  <a:pt x="418298" y="335468"/>
                </a:lnTo>
                <a:cubicBezTo>
                  <a:pt x="427003" y="335468"/>
                  <a:pt x="433907" y="342509"/>
                  <a:pt x="433907" y="351049"/>
                </a:cubicBezTo>
                <a:cubicBezTo>
                  <a:pt x="433907" y="359588"/>
                  <a:pt x="427003" y="366630"/>
                  <a:pt x="418298" y="366630"/>
                </a:cubicBezTo>
                <a:lnTo>
                  <a:pt x="365316" y="366630"/>
                </a:lnTo>
                <a:cubicBezTo>
                  <a:pt x="365316" y="366630"/>
                  <a:pt x="365316" y="366779"/>
                  <a:pt x="365316" y="366779"/>
                </a:cubicBezTo>
                <a:cubicBezTo>
                  <a:pt x="368618" y="372772"/>
                  <a:pt x="372070" y="379064"/>
                  <a:pt x="376273" y="383109"/>
                </a:cubicBezTo>
                <a:cubicBezTo>
                  <a:pt x="379275" y="386255"/>
                  <a:pt x="386779" y="394345"/>
                  <a:pt x="389331" y="402885"/>
                </a:cubicBezTo>
                <a:lnTo>
                  <a:pt x="394133" y="418466"/>
                </a:lnTo>
                <a:cubicBezTo>
                  <a:pt x="394734" y="420563"/>
                  <a:pt x="395334" y="422661"/>
                  <a:pt x="395784" y="424758"/>
                </a:cubicBezTo>
                <a:cubicBezTo>
                  <a:pt x="397135" y="427005"/>
                  <a:pt x="398336" y="429552"/>
                  <a:pt x="399387" y="431949"/>
                </a:cubicBezTo>
                <a:lnTo>
                  <a:pt x="419799" y="476894"/>
                </a:lnTo>
                <a:cubicBezTo>
                  <a:pt x="422800" y="483485"/>
                  <a:pt x="424602" y="493074"/>
                  <a:pt x="424001" y="500265"/>
                </a:cubicBezTo>
                <a:lnTo>
                  <a:pt x="422650" y="517793"/>
                </a:lnTo>
                <a:lnTo>
                  <a:pt x="427453" y="581914"/>
                </a:lnTo>
                <a:cubicBezTo>
                  <a:pt x="427603" y="582663"/>
                  <a:pt x="427603" y="583562"/>
                  <a:pt x="427453" y="584311"/>
                </a:cubicBezTo>
                <a:cubicBezTo>
                  <a:pt x="426553" y="596896"/>
                  <a:pt x="415446" y="606933"/>
                  <a:pt x="402388" y="606933"/>
                </a:cubicBezTo>
                <a:lnTo>
                  <a:pt x="304380" y="606933"/>
                </a:lnTo>
                <a:cubicBezTo>
                  <a:pt x="292523" y="606933"/>
                  <a:pt x="281267" y="598543"/>
                  <a:pt x="278265" y="587307"/>
                </a:cubicBezTo>
                <a:lnTo>
                  <a:pt x="265958" y="541164"/>
                </a:lnTo>
                <a:lnTo>
                  <a:pt x="158044" y="524235"/>
                </a:lnTo>
                <a:cubicBezTo>
                  <a:pt x="150239" y="523486"/>
                  <a:pt x="140783" y="519891"/>
                  <a:pt x="134780" y="515396"/>
                </a:cubicBezTo>
                <a:lnTo>
                  <a:pt x="77146" y="473298"/>
                </a:lnTo>
                <a:cubicBezTo>
                  <a:pt x="69941" y="468055"/>
                  <a:pt x="64088" y="458466"/>
                  <a:pt x="62737" y="449927"/>
                </a:cubicBezTo>
                <a:lnTo>
                  <a:pt x="58685" y="424009"/>
                </a:lnTo>
                <a:cubicBezTo>
                  <a:pt x="57934" y="418765"/>
                  <a:pt x="57184" y="410675"/>
                  <a:pt x="57184" y="405282"/>
                </a:cubicBezTo>
                <a:lnTo>
                  <a:pt x="57184" y="382061"/>
                </a:lnTo>
                <a:cubicBezTo>
                  <a:pt x="57184" y="376517"/>
                  <a:pt x="58685" y="371424"/>
                  <a:pt x="61086" y="366630"/>
                </a:cubicBezTo>
                <a:lnTo>
                  <a:pt x="15609" y="366630"/>
                </a:lnTo>
                <a:cubicBezTo>
                  <a:pt x="7054" y="366630"/>
                  <a:pt x="0" y="359588"/>
                  <a:pt x="0" y="351049"/>
                </a:cubicBezTo>
                <a:cubicBezTo>
                  <a:pt x="0" y="342509"/>
                  <a:pt x="7054" y="335468"/>
                  <a:pt x="15609" y="335468"/>
                </a:cubicBezTo>
                <a:close/>
                <a:moveTo>
                  <a:pt x="241913" y="142754"/>
                </a:moveTo>
                <a:cubicBezTo>
                  <a:pt x="304953" y="142754"/>
                  <a:pt x="364541" y="202250"/>
                  <a:pt x="364541" y="265194"/>
                </a:cubicBezTo>
                <a:cubicBezTo>
                  <a:pt x="364541" y="273736"/>
                  <a:pt x="357487" y="280780"/>
                  <a:pt x="348931" y="280780"/>
                </a:cubicBezTo>
                <a:cubicBezTo>
                  <a:pt x="340226" y="280780"/>
                  <a:pt x="333321" y="273736"/>
                  <a:pt x="333321" y="265194"/>
                </a:cubicBezTo>
                <a:cubicBezTo>
                  <a:pt x="333321" y="219935"/>
                  <a:pt x="287242" y="173926"/>
                  <a:pt x="241913" y="173926"/>
                </a:cubicBezTo>
                <a:cubicBezTo>
                  <a:pt x="233358" y="173926"/>
                  <a:pt x="226303" y="166882"/>
                  <a:pt x="226303" y="158340"/>
                </a:cubicBezTo>
                <a:cubicBezTo>
                  <a:pt x="226303" y="149798"/>
                  <a:pt x="233358" y="142754"/>
                  <a:pt x="241913" y="142754"/>
                </a:cubicBezTo>
                <a:close/>
                <a:moveTo>
                  <a:pt x="217019" y="122410"/>
                </a:moveTo>
                <a:cubicBezTo>
                  <a:pt x="119766" y="122410"/>
                  <a:pt x="39922" y="197325"/>
                  <a:pt x="31968" y="292316"/>
                </a:cubicBezTo>
                <a:lnTo>
                  <a:pt x="402071" y="292316"/>
                </a:lnTo>
                <a:cubicBezTo>
                  <a:pt x="394117" y="197325"/>
                  <a:pt x="314123" y="122410"/>
                  <a:pt x="217019" y="122410"/>
                </a:cubicBezTo>
                <a:close/>
                <a:moveTo>
                  <a:pt x="217019" y="31164"/>
                </a:moveTo>
                <a:cubicBezTo>
                  <a:pt x="210716" y="31164"/>
                  <a:pt x="205613" y="36258"/>
                  <a:pt x="205613" y="42551"/>
                </a:cubicBezTo>
                <a:cubicBezTo>
                  <a:pt x="205613" y="48844"/>
                  <a:pt x="210716" y="53938"/>
                  <a:pt x="217019" y="53938"/>
                </a:cubicBezTo>
                <a:cubicBezTo>
                  <a:pt x="223323" y="53938"/>
                  <a:pt x="228426" y="48844"/>
                  <a:pt x="228426" y="42551"/>
                </a:cubicBezTo>
                <a:cubicBezTo>
                  <a:pt x="228426" y="36258"/>
                  <a:pt x="223323" y="31164"/>
                  <a:pt x="217019" y="31164"/>
                </a:cubicBezTo>
                <a:close/>
                <a:moveTo>
                  <a:pt x="217019" y="0"/>
                </a:moveTo>
                <a:cubicBezTo>
                  <a:pt x="240432" y="0"/>
                  <a:pt x="259643" y="19028"/>
                  <a:pt x="259643" y="42551"/>
                </a:cubicBezTo>
                <a:cubicBezTo>
                  <a:pt x="259643" y="60381"/>
                  <a:pt x="248537" y="75514"/>
                  <a:pt x="233078" y="81956"/>
                </a:cubicBezTo>
                <a:lnTo>
                  <a:pt x="232928" y="91995"/>
                </a:lnTo>
                <a:cubicBezTo>
                  <a:pt x="344139" y="100235"/>
                  <a:pt x="432538" y="192380"/>
                  <a:pt x="433889" y="305202"/>
                </a:cubicBezTo>
                <a:cubicBezTo>
                  <a:pt x="434039" y="306101"/>
                  <a:pt x="434189" y="306850"/>
                  <a:pt x="434039" y="307749"/>
                </a:cubicBezTo>
                <a:cubicBezTo>
                  <a:pt x="434039" y="316439"/>
                  <a:pt x="427135" y="323331"/>
                  <a:pt x="418430" y="323331"/>
                </a:cubicBezTo>
                <a:lnTo>
                  <a:pt x="418280" y="323331"/>
                </a:lnTo>
                <a:lnTo>
                  <a:pt x="15609" y="323331"/>
                </a:lnTo>
                <a:cubicBezTo>
                  <a:pt x="7054" y="323331"/>
                  <a:pt x="0" y="316439"/>
                  <a:pt x="0" y="307749"/>
                </a:cubicBezTo>
                <a:cubicBezTo>
                  <a:pt x="0" y="193579"/>
                  <a:pt x="89149" y="99936"/>
                  <a:pt x="201711" y="91995"/>
                </a:cubicBezTo>
                <a:lnTo>
                  <a:pt x="201861" y="82256"/>
                </a:lnTo>
                <a:cubicBezTo>
                  <a:pt x="185802" y="76113"/>
                  <a:pt x="174396" y="60681"/>
                  <a:pt x="174396" y="42551"/>
                </a:cubicBezTo>
                <a:cubicBezTo>
                  <a:pt x="174396" y="19028"/>
                  <a:pt x="193457" y="0"/>
                  <a:pt x="217019" y="0"/>
                </a:cubicBezTo>
                <a:close/>
              </a:path>
            </a:pathLst>
          </a:custGeom>
          <a:solidFill>
            <a:schemeClr val="bg1"/>
          </a:solidFill>
          <a:ln>
            <a:noFill/>
          </a:ln>
        </p:spPr>
      </p:sp>
      <p:sp>
        <p:nvSpPr>
          <p:cNvPr id="45" name="three-presentation-cards_82220"/>
          <p:cNvSpPr>
            <a:spLocks noChangeAspect="1"/>
          </p:cNvSpPr>
          <p:nvPr/>
        </p:nvSpPr>
        <p:spPr bwMode="auto">
          <a:xfrm>
            <a:off x="7109979" y="2739503"/>
            <a:ext cx="793462" cy="971524"/>
          </a:xfrm>
          <a:custGeom>
            <a:avLst/>
            <a:gdLst>
              <a:gd name="connsiteX0" fmla="*/ 92587 w 494805"/>
              <a:gd name="connsiteY0" fmla="*/ 334315 h 605845"/>
              <a:gd name="connsiteX1" fmla="*/ 102932 w 494805"/>
              <a:gd name="connsiteY1" fmla="*/ 336041 h 605845"/>
              <a:gd name="connsiteX2" fmla="*/ 242635 w 494805"/>
              <a:gd name="connsiteY2" fmla="*/ 423921 h 605845"/>
              <a:gd name="connsiteX3" fmla="*/ 246937 w 494805"/>
              <a:gd name="connsiteY3" fmla="*/ 442745 h 605845"/>
              <a:gd name="connsiteX4" fmla="*/ 235363 w 494805"/>
              <a:gd name="connsiteY4" fmla="*/ 449190 h 605845"/>
              <a:gd name="connsiteX5" fmla="*/ 228091 w 494805"/>
              <a:gd name="connsiteY5" fmla="*/ 447042 h 605845"/>
              <a:gd name="connsiteX6" fmla="*/ 88388 w 494805"/>
              <a:gd name="connsiteY6" fmla="*/ 359162 h 605845"/>
              <a:gd name="connsiteX7" fmla="*/ 84086 w 494805"/>
              <a:gd name="connsiteY7" fmla="*/ 340338 h 605845"/>
              <a:gd name="connsiteX8" fmla="*/ 92587 w 494805"/>
              <a:gd name="connsiteY8" fmla="*/ 334315 h 605845"/>
              <a:gd name="connsiteX9" fmla="*/ 182952 w 494805"/>
              <a:gd name="connsiteY9" fmla="*/ 322915 h 605845"/>
              <a:gd name="connsiteX10" fmla="*/ 193259 w 494805"/>
              <a:gd name="connsiteY10" fmla="*/ 324680 h 605845"/>
              <a:gd name="connsiteX11" fmla="*/ 242634 w 494805"/>
              <a:gd name="connsiteY11" fmla="*/ 355784 h 605845"/>
              <a:gd name="connsiteX12" fmla="*/ 246936 w 494805"/>
              <a:gd name="connsiteY12" fmla="*/ 374610 h 605845"/>
              <a:gd name="connsiteX13" fmla="*/ 235361 w 494805"/>
              <a:gd name="connsiteY13" fmla="*/ 380953 h 605845"/>
              <a:gd name="connsiteX14" fmla="*/ 228088 w 494805"/>
              <a:gd name="connsiteY14" fmla="*/ 378804 h 605845"/>
              <a:gd name="connsiteX15" fmla="*/ 178713 w 494805"/>
              <a:gd name="connsiteY15" fmla="*/ 347803 h 605845"/>
              <a:gd name="connsiteX16" fmla="*/ 174411 w 494805"/>
              <a:gd name="connsiteY16" fmla="*/ 328978 h 605845"/>
              <a:gd name="connsiteX17" fmla="*/ 182952 w 494805"/>
              <a:gd name="connsiteY17" fmla="*/ 322915 h 605845"/>
              <a:gd name="connsiteX18" fmla="*/ 92579 w 494805"/>
              <a:gd name="connsiteY18" fmla="*/ 266092 h 605845"/>
              <a:gd name="connsiteX19" fmla="*/ 102915 w 494805"/>
              <a:gd name="connsiteY19" fmla="*/ 267908 h 605845"/>
              <a:gd name="connsiteX20" fmla="*/ 152247 w 494805"/>
              <a:gd name="connsiteY20" fmla="*/ 298909 h 605845"/>
              <a:gd name="connsiteX21" fmla="*/ 156545 w 494805"/>
              <a:gd name="connsiteY21" fmla="*/ 317735 h 605845"/>
              <a:gd name="connsiteX22" fmla="*/ 144980 w 494805"/>
              <a:gd name="connsiteY22" fmla="*/ 324078 h 605845"/>
              <a:gd name="connsiteX23" fmla="*/ 137714 w 494805"/>
              <a:gd name="connsiteY23" fmla="*/ 322032 h 605845"/>
              <a:gd name="connsiteX24" fmla="*/ 88382 w 494805"/>
              <a:gd name="connsiteY24" fmla="*/ 290928 h 605845"/>
              <a:gd name="connsiteX25" fmla="*/ 84084 w 494805"/>
              <a:gd name="connsiteY25" fmla="*/ 272103 h 605845"/>
              <a:gd name="connsiteX26" fmla="*/ 92579 w 494805"/>
              <a:gd name="connsiteY26" fmla="*/ 266092 h 605845"/>
              <a:gd name="connsiteX27" fmla="*/ 27343 w 494805"/>
              <a:gd name="connsiteY27" fmla="*/ 147430 h 605845"/>
              <a:gd name="connsiteX28" fmla="*/ 27343 w 494805"/>
              <a:gd name="connsiteY28" fmla="*/ 393718 h 605845"/>
              <a:gd name="connsiteX29" fmla="*/ 303640 w 494805"/>
              <a:gd name="connsiteY29" fmla="*/ 567490 h 605845"/>
              <a:gd name="connsiteX30" fmla="*/ 303640 w 494805"/>
              <a:gd name="connsiteY30" fmla="*/ 321100 h 605845"/>
              <a:gd name="connsiteX31" fmla="*/ 7066 w 494805"/>
              <a:gd name="connsiteY31" fmla="*/ 110711 h 605845"/>
              <a:gd name="connsiteX32" fmla="*/ 20994 w 494805"/>
              <a:gd name="connsiteY32" fmla="*/ 111120 h 605845"/>
              <a:gd name="connsiteX33" fmla="*/ 324532 w 494805"/>
              <a:gd name="connsiteY33" fmla="*/ 302076 h 605845"/>
              <a:gd name="connsiteX34" fmla="*/ 330881 w 494805"/>
              <a:gd name="connsiteY34" fmla="*/ 313633 h 605845"/>
              <a:gd name="connsiteX35" fmla="*/ 330881 w 494805"/>
              <a:gd name="connsiteY35" fmla="*/ 592140 h 605845"/>
              <a:gd name="connsiteX36" fmla="*/ 323917 w 494805"/>
              <a:gd name="connsiteY36" fmla="*/ 604106 h 605845"/>
              <a:gd name="connsiteX37" fmla="*/ 317261 w 494805"/>
              <a:gd name="connsiteY37" fmla="*/ 605845 h 605845"/>
              <a:gd name="connsiteX38" fmla="*/ 309990 w 494805"/>
              <a:gd name="connsiteY38" fmla="*/ 603697 h 605845"/>
              <a:gd name="connsiteX39" fmla="*/ 6452 w 494805"/>
              <a:gd name="connsiteY39" fmla="*/ 412844 h 605845"/>
              <a:gd name="connsiteX40" fmla="*/ 0 w 494805"/>
              <a:gd name="connsiteY40" fmla="*/ 401287 h 605845"/>
              <a:gd name="connsiteX41" fmla="*/ 0 w 494805"/>
              <a:gd name="connsiteY41" fmla="*/ 122678 h 605845"/>
              <a:gd name="connsiteX42" fmla="*/ 7066 w 494805"/>
              <a:gd name="connsiteY42" fmla="*/ 110711 h 605845"/>
              <a:gd name="connsiteX43" fmla="*/ 88994 w 494805"/>
              <a:gd name="connsiteY43" fmla="*/ 56196 h 605845"/>
              <a:gd name="connsiteX44" fmla="*/ 102924 w 494805"/>
              <a:gd name="connsiteY44" fmla="*/ 56605 h 605845"/>
              <a:gd name="connsiteX45" fmla="*/ 406527 w 494805"/>
              <a:gd name="connsiteY45" fmla="*/ 247560 h 605845"/>
              <a:gd name="connsiteX46" fmla="*/ 412878 w 494805"/>
              <a:gd name="connsiteY46" fmla="*/ 259015 h 605845"/>
              <a:gd name="connsiteX47" fmla="*/ 412878 w 494805"/>
              <a:gd name="connsiteY47" fmla="*/ 537624 h 605845"/>
              <a:gd name="connsiteX48" fmla="*/ 405913 w 494805"/>
              <a:gd name="connsiteY48" fmla="*/ 549591 h 605845"/>
              <a:gd name="connsiteX49" fmla="*/ 399255 w 494805"/>
              <a:gd name="connsiteY49" fmla="*/ 551227 h 605845"/>
              <a:gd name="connsiteX50" fmla="*/ 391982 w 494805"/>
              <a:gd name="connsiteY50" fmla="*/ 549181 h 605845"/>
              <a:gd name="connsiteX51" fmla="*/ 351010 w 494805"/>
              <a:gd name="connsiteY51" fmla="*/ 523407 h 605845"/>
              <a:gd name="connsiteX52" fmla="*/ 346708 w 494805"/>
              <a:gd name="connsiteY52" fmla="*/ 504588 h 605845"/>
              <a:gd name="connsiteX53" fmla="*/ 365555 w 494805"/>
              <a:gd name="connsiteY53" fmla="*/ 500292 h 605845"/>
              <a:gd name="connsiteX54" fmla="*/ 385632 w 494805"/>
              <a:gd name="connsiteY54" fmla="*/ 512975 h 605845"/>
              <a:gd name="connsiteX55" fmla="*/ 385632 w 494805"/>
              <a:gd name="connsiteY55" fmla="*/ 266584 h 605845"/>
              <a:gd name="connsiteX56" fmla="*/ 109275 w 494805"/>
              <a:gd name="connsiteY56" fmla="*/ 92812 h 605845"/>
              <a:gd name="connsiteX57" fmla="*/ 109275 w 494805"/>
              <a:gd name="connsiteY57" fmla="*/ 125848 h 605845"/>
              <a:gd name="connsiteX58" fmla="*/ 95652 w 494805"/>
              <a:gd name="connsiteY58" fmla="*/ 139451 h 605845"/>
              <a:gd name="connsiteX59" fmla="*/ 81926 w 494805"/>
              <a:gd name="connsiteY59" fmla="*/ 125848 h 605845"/>
              <a:gd name="connsiteX60" fmla="*/ 81926 w 494805"/>
              <a:gd name="connsiteY60" fmla="*/ 68162 h 605845"/>
              <a:gd name="connsiteX61" fmla="*/ 88994 w 494805"/>
              <a:gd name="connsiteY61" fmla="*/ 56196 h 605845"/>
              <a:gd name="connsiteX62" fmla="*/ 170921 w 494805"/>
              <a:gd name="connsiteY62" fmla="*/ 1720 h 605845"/>
              <a:gd name="connsiteX63" fmla="*/ 184851 w 494805"/>
              <a:gd name="connsiteY63" fmla="*/ 2129 h 605845"/>
              <a:gd name="connsiteX64" fmla="*/ 488454 w 494805"/>
              <a:gd name="connsiteY64" fmla="*/ 192982 h 605845"/>
              <a:gd name="connsiteX65" fmla="*/ 494805 w 494805"/>
              <a:gd name="connsiteY65" fmla="*/ 204539 h 605845"/>
              <a:gd name="connsiteX66" fmla="*/ 494805 w 494805"/>
              <a:gd name="connsiteY66" fmla="*/ 483148 h 605845"/>
              <a:gd name="connsiteX67" fmla="*/ 487840 w 494805"/>
              <a:gd name="connsiteY67" fmla="*/ 495115 h 605845"/>
              <a:gd name="connsiteX68" fmla="*/ 481182 w 494805"/>
              <a:gd name="connsiteY68" fmla="*/ 496751 h 605845"/>
              <a:gd name="connsiteX69" fmla="*/ 473909 w 494805"/>
              <a:gd name="connsiteY69" fmla="*/ 494705 h 605845"/>
              <a:gd name="connsiteX70" fmla="*/ 432937 w 494805"/>
              <a:gd name="connsiteY70" fmla="*/ 468931 h 605845"/>
              <a:gd name="connsiteX71" fmla="*/ 428635 w 494805"/>
              <a:gd name="connsiteY71" fmla="*/ 450112 h 605845"/>
              <a:gd name="connsiteX72" fmla="*/ 447482 w 494805"/>
              <a:gd name="connsiteY72" fmla="*/ 445816 h 605845"/>
              <a:gd name="connsiteX73" fmla="*/ 467559 w 494805"/>
              <a:gd name="connsiteY73" fmla="*/ 458396 h 605845"/>
              <a:gd name="connsiteX74" fmla="*/ 467559 w 494805"/>
              <a:gd name="connsiteY74" fmla="*/ 212108 h 605845"/>
              <a:gd name="connsiteX75" fmla="*/ 191202 w 494805"/>
              <a:gd name="connsiteY75" fmla="*/ 38336 h 605845"/>
              <a:gd name="connsiteX76" fmla="*/ 191202 w 494805"/>
              <a:gd name="connsiteY76" fmla="*/ 71372 h 605845"/>
              <a:gd name="connsiteX77" fmla="*/ 177579 w 494805"/>
              <a:gd name="connsiteY77" fmla="*/ 84975 h 605845"/>
              <a:gd name="connsiteX78" fmla="*/ 163853 w 494805"/>
              <a:gd name="connsiteY78" fmla="*/ 71372 h 605845"/>
              <a:gd name="connsiteX79" fmla="*/ 163853 w 494805"/>
              <a:gd name="connsiteY79" fmla="*/ 13584 h 605845"/>
              <a:gd name="connsiteX80" fmla="*/ 170921 w 494805"/>
              <a:gd name="connsiteY80" fmla="*/ 1720 h 60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94805" h="605845">
                <a:moveTo>
                  <a:pt x="92587" y="334315"/>
                </a:moveTo>
                <a:cubicBezTo>
                  <a:pt x="95993" y="333534"/>
                  <a:pt x="99706" y="334046"/>
                  <a:pt x="102932" y="336041"/>
                </a:cubicBezTo>
                <a:lnTo>
                  <a:pt x="242635" y="423921"/>
                </a:lnTo>
                <a:cubicBezTo>
                  <a:pt x="248985" y="428013"/>
                  <a:pt x="250931" y="436402"/>
                  <a:pt x="246937" y="442745"/>
                </a:cubicBezTo>
                <a:cubicBezTo>
                  <a:pt x="244376" y="446837"/>
                  <a:pt x="239869" y="449190"/>
                  <a:pt x="235363" y="449190"/>
                </a:cubicBezTo>
                <a:cubicBezTo>
                  <a:pt x="232905" y="449190"/>
                  <a:pt x="230344" y="448474"/>
                  <a:pt x="228091" y="447042"/>
                </a:cubicBezTo>
                <a:lnTo>
                  <a:pt x="88388" y="359162"/>
                </a:lnTo>
                <a:cubicBezTo>
                  <a:pt x="81936" y="355172"/>
                  <a:pt x="80092" y="346681"/>
                  <a:pt x="84086" y="340338"/>
                </a:cubicBezTo>
                <a:cubicBezTo>
                  <a:pt x="86084" y="337166"/>
                  <a:pt x="89182" y="335095"/>
                  <a:pt x="92587" y="334315"/>
                </a:cubicBezTo>
                <a:close/>
                <a:moveTo>
                  <a:pt x="182952" y="322915"/>
                </a:moveTo>
                <a:cubicBezTo>
                  <a:pt x="186370" y="322148"/>
                  <a:pt x="190084" y="322685"/>
                  <a:pt x="193259" y="324680"/>
                </a:cubicBezTo>
                <a:lnTo>
                  <a:pt x="242634" y="355784"/>
                </a:lnTo>
                <a:cubicBezTo>
                  <a:pt x="248985" y="359774"/>
                  <a:pt x="250931" y="368164"/>
                  <a:pt x="246936" y="374610"/>
                </a:cubicBezTo>
                <a:cubicBezTo>
                  <a:pt x="244375" y="378702"/>
                  <a:pt x="239868" y="380953"/>
                  <a:pt x="235361" y="380953"/>
                </a:cubicBezTo>
                <a:cubicBezTo>
                  <a:pt x="232902" y="380953"/>
                  <a:pt x="230341" y="380237"/>
                  <a:pt x="228088" y="378804"/>
                </a:cubicBezTo>
                <a:lnTo>
                  <a:pt x="178713" y="347803"/>
                </a:lnTo>
                <a:cubicBezTo>
                  <a:pt x="172362" y="343711"/>
                  <a:pt x="170416" y="335321"/>
                  <a:pt x="174411" y="328978"/>
                </a:cubicBezTo>
                <a:cubicBezTo>
                  <a:pt x="176408" y="325755"/>
                  <a:pt x="179533" y="323683"/>
                  <a:pt x="182952" y="322915"/>
                </a:cubicBezTo>
                <a:close/>
                <a:moveTo>
                  <a:pt x="92579" y="266092"/>
                </a:moveTo>
                <a:cubicBezTo>
                  <a:pt x="95982" y="265324"/>
                  <a:pt x="99692" y="265861"/>
                  <a:pt x="102915" y="267908"/>
                </a:cubicBezTo>
                <a:lnTo>
                  <a:pt x="152247" y="298909"/>
                </a:lnTo>
                <a:cubicBezTo>
                  <a:pt x="158592" y="302899"/>
                  <a:pt x="160537" y="311391"/>
                  <a:pt x="156545" y="317735"/>
                </a:cubicBezTo>
                <a:cubicBezTo>
                  <a:pt x="153884" y="321827"/>
                  <a:pt x="149483" y="324078"/>
                  <a:pt x="144980" y="324078"/>
                </a:cubicBezTo>
                <a:cubicBezTo>
                  <a:pt x="142422" y="324078"/>
                  <a:pt x="139965" y="323464"/>
                  <a:pt x="137714" y="322032"/>
                </a:cubicBezTo>
                <a:lnTo>
                  <a:pt x="88382" y="290928"/>
                </a:lnTo>
                <a:cubicBezTo>
                  <a:pt x="81934" y="286938"/>
                  <a:pt x="80092" y="278548"/>
                  <a:pt x="84084" y="272103"/>
                </a:cubicBezTo>
                <a:cubicBezTo>
                  <a:pt x="86080" y="268931"/>
                  <a:pt x="89176" y="266859"/>
                  <a:pt x="92579" y="266092"/>
                </a:cubicBezTo>
                <a:close/>
                <a:moveTo>
                  <a:pt x="27343" y="147430"/>
                </a:moveTo>
                <a:lnTo>
                  <a:pt x="27343" y="393718"/>
                </a:lnTo>
                <a:lnTo>
                  <a:pt x="303640" y="567490"/>
                </a:lnTo>
                <a:lnTo>
                  <a:pt x="303640" y="321100"/>
                </a:lnTo>
                <a:close/>
                <a:moveTo>
                  <a:pt x="7066" y="110711"/>
                </a:moveTo>
                <a:cubicBezTo>
                  <a:pt x="11470" y="108359"/>
                  <a:pt x="16795" y="108461"/>
                  <a:pt x="20994" y="111120"/>
                </a:cubicBezTo>
                <a:lnTo>
                  <a:pt x="324532" y="302076"/>
                </a:lnTo>
                <a:cubicBezTo>
                  <a:pt x="328526" y="304531"/>
                  <a:pt x="330881" y="308929"/>
                  <a:pt x="330881" y="313633"/>
                </a:cubicBezTo>
                <a:lnTo>
                  <a:pt x="330881" y="592140"/>
                </a:lnTo>
                <a:cubicBezTo>
                  <a:pt x="330881" y="597151"/>
                  <a:pt x="328218" y="601754"/>
                  <a:pt x="323917" y="604106"/>
                </a:cubicBezTo>
                <a:cubicBezTo>
                  <a:pt x="321767" y="605231"/>
                  <a:pt x="319514" y="605845"/>
                  <a:pt x="317261" y="605845"/>
                </a:cubicBezTo>
                <a:cubicBezTo>
                  <a:pt x="314700" y="605845"/>
                  <a:pt x="312243" y="605129"/>
                  <a:pt x="309990" y="603697"/>
                </a:cubicBezTo>
                <a:lnTo>
                  <a:pt x="6452" y="412844"/>
                </a:lnTo>
                <a:cubicBezTo>
                  <a:pt x="2458" y="410287"/>
                  <a:pt x="0" y="405992"/>
                  <a:pt x="0" y="401287"/>
                </a:cubicBezTo>
                <a:lnTo>
                  <a:pt x="0" y="122678"/>
                </a:lnTo>
                <a:cubicBezTo>
                  <a:pt x="0" y="117666"/>
                  <a:pt x="2765" y="113166"/>
                  <a:pt x="7066" y="110711"/>
                </a:cubicBezTo>
                <a:close/>
                <a:moveTo>
                  <a:pt x="88994" y="56196"/>
                </a:moveTo>
                <a:cubicBezTo>
                  <a:pt x="93398" y="53741"/>
                  <a:pt x="98725" y="53945"/>
                  <a:pt x="102924" y="56605"/>
                </a:cubicBezTo>
                <a:lnTo>
                  <a:pt x="406527" y="247560"/>
                </a:lnTo>
                <a:cubicBezTo>
                  <a:pt x="410522" y="250015"/>
                  <a:pt x="412878" y="254413"/>
                  <a:pt x="412878" y="259015"/>
                </a:cubicBezTo>
                <a:lnTo>
                  <a:pt x="412878" y="537624"/>
                </a:lnTo>
                <a:cubicBezTo>
                  <a:pt x="412878" y="542636"/>
                  <a:pt x="410215" y="547136"/>
                  <a:pt x="405913" y="549591"/>
                </a:cubicBezTo>
                <a:cubicBezTo>
                  <a:pt x="403762" y="550716"/>
                  <a:pt x="401508" y="551227"/>
                  <a:pt x="399255" y="551227"/>
                </a:cubicBezTo>
                <a:cubicBezTo>
                  <a:pt x="396694" y="551227"/>
                  <a:pt x="394236" y="550613"/>
                  <a:pt x="391982" y="549181"/>
                </a:cubicBezTo>
                <a:lnTo>
                  <a:pt x="351010" y="523407"/>
                </a:lnTo>
                <a:cubicBezTo>
                  <a:pt x="344659" y="519418"/>
                  <a:pt x="342713" y="511031"/>
                  <a:pt x="346708" y="504588"/>
                </a:cubicBezTo>
                <a:cubicBezTo>
                  <a:pt x="350805" y="498246"/>
                  <a:pt x="359205" y="496303"/>
                  <a:pt x="365555" y="500292"/>
                </a:cubicBezTo>
                <a:lnTo>
                  <a:pt x="385632" y="512975"/>
                </a:lnTo>
                <a:lnTo>
                  <a:pt x="385632" y="266584"/>
                </a:lnTo>
                <a:lnTo>
                  <a:pt x="109275" y="92812"/>
                </a:lnTo>
                <a:lnTo>
                  <a:pt x="109275" y="125848"/>
                </a:lnTo>
                <a:cubicBezTo>
                  <a:pt x="109275" y="133416"/>
                  <a:pt x="103129" y="139451"/>
                  <a:pt x="95652" y="139451"/>
                </a:cubicBezTo>
                <a:cubicBezTo>
                  <a:pt x="88072" y="139451"/>
                  <a:pt x="81926" y="133416"/>
                  <a:pt x="81926" y="125848"/>
                </a:cubicBezTo>
                <a:lnTo>
                  <a:pt x="81926" y="68162"/>
                </a:lnTo>
                <a:cubicBezTo>
                  <a:pt x="81926" y="63151"/>
                  <a:pt x="84692" y="58548"/>
                  <a:pt x="88994" y="56196"/>
                </a:cubicBezTo>
                <a:close/>
                <a:moveTo>
                  <a:pt x="170921" y="1720"/>
                </a:moveTo>
                <a:cubicBezTo>
                  <a:pt x="175325" y="-735"/>
                  <a:pt x="180652" y="-531"/>
                  <a:pt x="184851" y="2129"/>
                </a:cubicBezTo>
                <a:lnTo>
                  <a:pt x="488454" y="192982"/>
                </a:lnTo>
                <a:cubicBezTo>
                  <a:pt x="492449" y="195539"/>
                  <a:pt x="494805" y="199834"/>
                  <a:pt x="494805" y="204539"/>
                </a:cubicBezTo>
                <a:lnTo>
                  <a:pt x="494805" y="483148"/>
                </a:lnTo>
                <a:cubicBezTo>
                  <a:pt x="494805" y="488057"/>
                  <a:pt x="492142" y="492660"/>
                  <a:pt x="487840" y="495115"/>
                </a:cubicBezTo>
                <a:cubicBezTo>
                  <a:pt x="485689" y="496240"/>
                  <a:pt x="483435" y="496751"/>
                  <a:pt x="481182" y="496751"/>
                </a:cubicBezTo>
                <a:cubicBezTo>
                  <a:pt x="478621" y="496751"/>
                  <a:pt x="476163" y="496035"/>
                  <a:pt x="473909" y="494705"/>
                </a:cubicBezTo>
                <a:lnTo>
                  <a:pt x="432937" y="468931"/>
                </a:lnTo>
                <a:cubicBezTo>
                  <a:pt x="426586" y="464942"/>
                  <a:pt x="424640" y="456453"/>
                  <a:pt x="428635" y="450112"/>
                </a:cubicBezTo>
                <a:cubicBezTo>
                  <a:pt x="432732" y="443770"/>
                  <a:pt x="441132" y="441827"/>
                  <a:pt x="447482" y="445816"/>
                </a:cubicBezTo>
                <a:lnTo>
                  <a:pt x="467559" y="458396"/>
                </a:lnTo>
                <a:lnTo>
                  <a:pt x="467559" y="212108"/>
                </a:lnTo>
                <a:lnTo>
                  <a:pt x="191202" y="38336"/>
                </a:lnTo>
                <a:lnTo>
                  <a:pt x="191202" y="71372"/>
                </a:lnTo>
                <a:cubicBezTo>
                  <a:pt x="191202" y="78838"/>
                  <a:pt x="185056" y="84975"/>
                  <a:pt x="177579" y="84975"/>
                </a:cubicBezTo>
                <a:cubicBezTo>
                  <a:pt x="169999" y="84975"/>
                  <a:pt x="163853" y="78838"/>
                  <a:pt x="163853" y="71372"/>
                </a:cubicBezTo>
                <a:lnTo>
                  <a:pt x="163853" y="13584"/>
                </a:lnTo>
                <a:cubicBezTo>
                  <a:pt x="163853" y="8675"/>
                  <a:pt x="166619" y="4072"/>
                  <a:pt x="170921" y="1720"/>
                </a:cubicBezTo>
                <a:close/>
              </a:path>
            </a:pathLst>
          </a:custGeom>
          <a:solidFill>
            <a:schemeClr val="bg1"/>
          </a:solidFill>
          <a:ln>
            <a:noFill/>
          </a:ln>
        </p:spPr>
      </p:sp>
      <p:sp>
        <p:nvSpPr>
          <p:cNvPr id="47" name="stopwatch-tool-to-control-test-time_42915"/>
          <p:cNvSpPr>
            <a:spLocks noChangeAspect="1"/>
          </p:cNvSpPr>
          <p:nvPr/>
        </p:nvSpPr>
        <p:spPr bwMode="auto">
          <a:xfrm>
            <a:off x="9903620" y="2755813"/>
            <a:ext cx="767290" cy="897660"/>
          </a:xfrm>
          <a:custGeom>
            <a:avLst/>
            <a:gdLst>
              <a:gd name="connsiteX0" fmla="*/ 265530 w 519566"/>
              <a:gd name="connsiteY0" fmla="*/ 205067 h 607845"/>
              <a:gd name="connsiteX1" fmla="*/ 407606 w 519566"/>
              <a:gd name="connsiteY1" fmla="*/ 341148 h 607845"/>
              <a:gd name="connsiteX2" fmla="*/ 328675 w 519566"/>
              <a:gd name="connsiteY2" fmla="*/ 354040 h 607845"/>
              <a:gd name="connsiteX3" fmla="*/ 265530 w 519566"/>
              <a:gd name="connsiteY3" fmla="*/ 283851 h 607845"/>
              <a:gd name="connsiteX4" fmla="*/ 254042 w 519566"/>
              <a:gd name="connsiteY4" fmla="*/ 149094 h 607845"/>
              <a:gd name="connsiteX5" fmla="*/ 126303 w 519566"/>
              <a:gd name="connsiteY5" fmla="*/ 193535 h 607845"/>
              <a:gd name="connsiteX6" fmla="*/ 130609 w 519566"/>
              <a:gd name="connsiteY6" fmla="*/ 205004 h 607845"/>
              <a:gd name="connsiteX7" fmla="*/ 114821 w 519566"/>
              <a:gd name="connsiteY7" fmla="*/ 220774 h 607845"/>
              <a:gd name="connsiteX8" fmla="*/ 101904 w 519566"/>
              <a:gd name="connsiteY8" fmla="*/ 215040 h 607845"/>
              <a:gd name="connsiteX9" fmla="*/ 47364 w 519566"/>
              <a:gd name="connsiteY9" fmla="*/ 345497 h 607845"/>
              <a:gd name="connsiteX10" fmla="*/ 99033 w 519566"/>
              <a:gd name="connsiteY10" fmla="*/ 345497 h 607845"/>
              <a:gd name="connsiteX11" fmla="*/ 99033 w 519566"/>
              <a:gd name="connsiteY11" fmla="*/ 354099 h 607845"/>
              <a:gd name="connsiteX12" fmla="*/ 47364 w 519566"/>
              <a:gd name="connsiteY12" fmla="*/ 354099 h 607845"/>
              <a:gd name="connsiteX13" fmla="*/ 93292 w 519566"/>
              <a:gd name="connsiteY13" fmla="*/ 483122 h 607845"/>
              <a:gd name="connsiteX14" fmla="*/ 104774 w 519566"/>
              <a:gd name="connsiteY14" fmla="*/ 477388 h 607845"/>
              <a:gd name="connsiteX15" fmla="*/ 121997 w 519566"/>
              <a:gd name="connsiteY15" fmla="*/ 493157 h 607845"/>
              <a:gd name="connsiteX16" fmla="*/ 113386 w 519566"/>
              <a:gd name="connsiteY16" fmla="*/ 506060 h 607845"/>
              <a:gd name="connsiteX17" fmla="*/ 254042 w 519566"/>
              <a:gd name="connsiteY17" fmla="*/ 560537 h 607845"/>
              <a:gd name="connsiteX18" fmla="*/ 254042 w 519566"/>
              <a:gd name="connsiteY18" fmla="*/ 500325 h 607845"/>
              <a:gd name="connsiteX19" fmla="*/ 262653 w 519566"/>
              <a:gd name="connsiteY19" fmla="*/ 500325 h 607845"/>
              <a:gd name="connsiteX20" fmla="*/ 262653 w 519566"/>
              <a:gd name="connsiteY20" fmla="*/ 560537 h 607845"/>
              <a:gd name="connsiteX21" fmla="*/ 409051 w 519566"/>
              <a:gd name="connsiteY21" fmla="*/ 490290 h 607845"/>
              <a:gd name="connsiteX22" fmla="*/ 401874 w 519566"/>
              <a:gd name="connsiteY22" fmla="*/ 477388 h 607845"/>
              <a:gd name="connsiteX23" fmla="*/ 417662 w 519566"/>
              <a:gd name="connsiteY23" fmla="*/ 460185 h 607845"/>
              <a:gd name="connsiteX24" fmla="*/ 427709 w 519566"/>
              <a:gd name="connsiteY24" fmla="*/ 464486 h 607845"/>
              <a:gd name="connsiteX25" fmla="*/ 459285 w 519566"/>
              <a:gd name="connsiteY25" fmla="*/ 354099 h 607845"/>
              <a:gd name="connsiteX26" fmla="*/ 410486 w 519566"/>
              <a:gd name="connsiteY26" fmla="*/ 354099 h 607845"/>
              <a:gd name="connsiteX27" fmla="*/ 410486 w 519566"/>
              <a:gd name="connsiteY27" fmla="*/ 345497 h 607845"/>
              <a:gd name="connsiteX28" fmla="*/ 459285 w 519566"/>
              <a:gd name="connsiteY28" fmla="*/ 345497 h 607845"/>
              <a:gd name="connsiteX29" fmla="*/ 401874 w 519566"/>
              <a:gd name="connsiteY29" fmla="*/ 212173 h 607845"/>
              <a:gd name="connsiteX30" fmla="*/ 390392 w 519566"/>
              <a:gd name="connsiteY30" fmla="*/ 217907 h 607845"/>
              <a:gd name="connsiteX31" fmla="*/ 374604 w 519566"/>
              <a:gd name="connsiteY31" fmla="*/ 202137 h 607845"/>
              <a:gd name="connsiteX32" fmla="*/ 378910 w 519566"/>
              <a:gd name="connsiteY32" fmla="*/ 192102 h 607845"/>
              <a:gd name="connsiteX33" fmla="*/ 262653 w 519566"/>
              <a:gd name="connsiteY33" fmla="*/ 149094 h 607845"/>
              <a:gd name="connsiteX34" fmla="*/ 262653 w 519566"/>
              <a:gd name="connsiteY34" fmla="*/ 217907 h 607845"/>
              <a:gd name="connsiteX35" fmla="*/ 254042 w 519566"/>
              <a:gd name="connsiteY35" fmla="*/ 217907 h 607845"/>
              <a:gd name="connsiteX36" fmla="*/ 189455 w 519566"/>
              <a:gd name="connsiteY36" fmla="*/ 0 h 607845"/>
              <a:gd name="connsiteX37" fmla="*/ 358817 w 519566"/>
              <a:gd name="connsiteY37" fmla="*/ 0 h 607845"/>
              <a:gd name="connsiteX38" fmla="*/ 358817 w 519566"/>
              <a:gd name="connsiteY38" fmla="*/ 68812 h 607845"/>
              <a:gd name="connsiteX39" fmla="*/ 317194 w 519566"/>
              <a:gd name="connsiteY39" fmla="*/ 68812 h 607845"/>
              <a:gd name="connsiteX40" fmla="*/ 317194 w 519566"/>
              <a:gd name="connsiteY40" fmla="*/ 110387 h 607845"/>
              <a:gd name="connsiteX41" fmla="*/ 393263 w 519566"/>
              <a:gd name="connsiteY41" fmla="*/ 143359 h 607845"/>
              <a:gd name="connsiteX42" fmla="*/ 444932 w 519566"/>
              <a:gd name="connsiteY42" fmla="*/ 100352 h 607845"/>
              <a:gd name="connsiteX43" fmla="*/ 519566 w 519566"/>
              <a:gd name="connsiteY43" fmla="*/ 190668 h 607845"/>
              <a:gd name="connsiteX44" fmla="*/ 473638 w 519566"/>
              <a:gd name="connsiteY44" fmla="*/ 229376 h 607845"/>
              <a:gd name="connsiteX45" fmla="*/ 506649 w 519566"/>
              <a:gd name="connsiteY45" fmla="*/ 354099 h 607845"/>
              <a:gd name="connsiteX46" fmla="*/ 254042 w 519566"/>
              <a:gd name="connsiteY46" fmla="*/ 607845 h 607845"/>
              <a:gd name="connsiteX47" fmla="*/ 0 w 519566"/>
              <a:gd name="connsiteY47" fmla="*/ 354099 h 607845"/>
              <a:gd name="connsiteX48" fmla="*/ 236819 w 519566"/>
              <a:gd name="connsiteY48" fmla="*/ 101785 h 607845"/>
              <a:gd name="connsiteX49" fmla="*/ 236819 w 519566"/>
              <a:gd name="connsiteY49" fmla="*/ 68812 h 607845"/>
              <a:gd name="connsiteX50" fmla="*/ 189455 w 519566"/>
              <a:gd name="connsiteY50" fmla="*/ 68812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19566" h="607845">
                <a:moveTo>
                  <a:pt x="265530" y="205067"/>
                </a:moveTo>
                <a:cubicBezTo>
                  <a:pt x="340156" y="210797"/>
                  <a:pt x="398996" y="268094"/>
                  <a:pt x="407606" y="341148"/>
                </a:cubicBezTo>
                <a:lnTo>
                  <a:pt x="328675" y="354040"/>
                </a:lnTo>
                <a:cubicBezTo>
                  <a:pt x="325805" y="318229"/>
                  <a:pt x="299973" y="289581"/>
                  <a:pt x="265530" y="283851"/>
                </a:cubicBezTo>
                <a:close/>
                <a:moveTo>
                  <a:pt x="254042" y="149094"/>
                </a:moveTo>
                <a:cubicBezTo>
                  <a:pt x="205243" y="149094"/>
                  <a:pt x="160749" y="164863"/>
                  <a:pt x="126303" y="193535"/>
                </a:cubicBezTo>
                <a:cubicBezTo>
                  <a:pt x="129174" y="196403"/>
                  <a:pt x="130609" y="200703"/>
                  <a:pt x="130609" y="205004"/>
                </a:cubicBezTo>
                <a:cubicBezTo>
                  <a:pt x="130609" y="213606"/>
                  <a:pt x="123433" y="220774"/>
                  <a:pt x="114821" y="220774"/>
                </a:cubicBezTo>
                <a:cubicBezTo>
                  <a:pt x="109080" y="220774"/>
                  <a:pt x="104774" y="217907"/>
                  <a:pt x="101904" y="215040"/>
                </a:cubicBezTo>
                <a:cubicBezTo>
                  <a:pt x="70328" y="249446"/>
                  <a:pt x="50234" y="295321"/>
                  <a:pt x="47364" y="345497"/>
                </a:cubicBezTo>
                <a:lnTo>
                  <a:pt x="99033" y="345497"/>
                </a:lnTo>
                <a:lnTo>
                  <a:pt x="99033" y="354099"/>
                </a:lnTo>
                <a:lnTo>
                  <a:pt x="47364" y="354099"/>
                </a:lnTo>
                <a:cubicBezTo>
                  <a:pt x="47364" y="402841"/>
                  <a:pt x="64587" y="448716"/>
                  <a:pt x="93292" y="483122"/>
                </a:cubicBezTo>
                <a:cubicBezTo>
                  <a:pt x="96163" y="478822"/>
                  <a:pt x="100468" y="477388"/>
                  <a:pt x="104774" y="477388"/>
                </a:cubicBezTo>
                <a:cubicBezTo>
                  <a:pt x="114821" y="477388"/>
                  <a:pt x="121997" y="484556"/>
                  <a:pt x="121997" y="493157"/>
                </a:cubicBezTo>
                <a:cubicBezTo>
                  <a:pt x="121997" y="498892"/>
                  <a:pt x="119127" y="503193"/>
                  <a:pt x="113386" y="506060"/>
                </a:cubicBezTo>
                <a:cubicBezTo>
                  <a:pt x="150703" y="540466"/>
                  <a:pt x="199502" y="560537"/>
                  <a:pt x="254042" y="560537"/>
                </a:cubicBezTo>
                <a:lnTo>
                  <a:pt x="254042" y="500325"/>
                </a:lnTo>
                <a:lnTo>
                  <a:pt x="262653" y="500325"/>
                </a:lnTo>
                <a:lnTo>
                  <a:pt x="262653" y="560537"/>
                </a:lnTo>
                <a:cubicBezTo>
                  <a:pt x="321500" y="557669"/>
                  <a:pt x="373169" y="530431"/>
                  <a:pt x="409051" y="490290"/>
                </a:cubicBezTo>
                <a:cubicBezTo>
                  <a:pt x="404745" y="487423"/>
                  <a:pt x="401874" y="481689"/>
                  <a:pt x="401874" y="477388"/>
                </a:cubicBezTo>
                <a:cubicBezTo>
                  <a:pt x="401874" y="467353"/>
                  <a:pt x="409051" y="460185"/>
                  <a:pt x="417662" y="460185"/>
                </a:cubicBezTo>
                <a:cubicBezTo>
                  <a:pt x="421968" y="460185"/>
                  <a:pt x="424839" y="461618"/>
                  <a:pt x="427709" y="464486"/>
                </a:cubicBezTo>
                <a:cubicBezTo>
                  <a:pt x="447803" y="432946"/>
                  <a:pt x="459285" y="395673"/>
                  <a:pt x="459285" y="354099"/>
                </a:cubicBezTo>
                <a:lnTo>
                  <a:pt x="410486" y="354099"/>
                </a:lnTo>
                <a:lnTo>
                  <a:pt x="410486" y="345497"/>
                </a:lnTo>
                <a:lnTo>
                  <a:pt x="459285" y="345497"/>
                </a:lnTo>
                <a:cubicBezTo>
                  <a:pt x="456415" y="293888"/>
                  <a:pt x="436321" y="248012"/>
                  <a:pt x="401874" y="212173"/>
                </a:cubicBezTo>
                <a:cubicBezTo>
                  <a:pt x="399004" y="216473"/>
                  <a:pt x="396133" y="217907"/>
                  <a:pt x="390392" y="217907"/>
                </a:cubicBezTo>
                <a:cubicBezTo>
                  <a:pt x="381781" y="217907"/>
                  <a:pt x="374604" y="210739"/>
                  <a:pt x="374604" y="202137"/>
                </a:cubicBezTo>
                <a:cubicBezTo>
                  <a:pt x="374604" y="197836"/>
                  <a:pt x="376040" y="194969"/>
                  <a:pt x="378910" y="192102"/>
                </a:cubicBezTo>
                <a:cubicBezTo>
                  <a:pt x="345899" y="166297"/>
                  <a:pt x="307147" y="151961"/>
                  <a:pt x="262653" y="149094"/>
                </a:cubicBezTo>
                <a:lnTo>
                  <a:pt x="262653" y="217907"/>
                </a:lnTo>
                <a:lnTo>
                  <a:pt x="254042" y="217907"/>
                </a:lnTo>
                <a:close/>
                <a:moveTo>
                  <a:pt x="189455" y="0"/>
                </a:moveTo>
                <a:lnTo>
                  <a:pt x="358817" y="0"/>
                </a:lnTo>
                <a:lnTo>
                  <a:pt x="358817" y="68812"/>
                </a:lnTo>
                <a:lnTo>
                  <a:pt x="317194" y="68812"/>
                </a:lnTo>
                <a:lnTo>
                  <a:pt x="317194" y="110387"/>
                </a:lnTo>
                <a:cubicBezTo>
                  <a:pt x="344464" y="117555"/>
                  <a:pt x="370299" y="129023"/>
                  <a:pt x="393263" y="143359"/>
                </a:cubicBezTo>
                <a:lnTo>
                  <a:pt x="444932" y="100352"/>
                </a:lnTo>
                <a:lnTo>
                  <a:pt x="519566" y="190668"/>
                </a:lnTo>
                <a:lnTo>
                  <a:pt x="473638" y="229376"/>
                </a:lnTo>
                <a:cubicBezTo>
                  <a:pt x="495167" y="266649"/>
                  <a:pt x="506649" y="308224"/>
                  <a:pt x="506649" y="354099"/>
                </a:cubicBezTo>
                <a:cubicBezTo>
                  <a:pt x="506649" y="494591"/>
                  <a:pt x="393263" y="607845"/>
                  <a:pt x="254042" y="607845"/>
                </a:cubicBezTo>
                <a:cubicBezTo>
                  <a:pt x="113386" y="607845"/>
                  <a:pt x="0" y="494591"/>
                  <a:pt x="0" y="354099"/>
                </a:cubicBezTo>
                <a:cubicBezTo>
                  <a:pt x="0" y="220774"/>
                  <a:pt x="104774" y="110387"/>
                  <a:pt x="236819" y="101785"/>
                </a:cubicBezTo>
                <a:lnTo>
                  <a:pt x="236819" y="68812"/>
                </a:lnTo>
                <a:lnTo>
                  <a:pt x="189455" y="68812"/>
                </a:lnTo>
                <a:close/>
              </a:path>
            </a:pathLst>
          </a:custGeom>
          <a:solidFill>
            <a:schemeClr val="bg1"/>
          </a:solidFill>
          <a:ln>
            <a:noFill/>
          </a:ln>
        </p:spPr>
      </p:sp>
      <p:sp>
        <p:nvSpPr>
          <p:cNvPr id="48" name="list_86158"/>
          <p:cNvSpPr>
            <a:spLocks noChangeAspect="1"/>
          </p:cNvSpPr>
          <p:nvPr/>
        </p:nvSpPr>
        <p:spPr bwMode="auto">
          <a:xfrm>
            <a:off x="4373897" y="2820395"/>
            <a:ext cx="695444" cy="854572"/>
          </a:xfrm>
          <a:custGeom>
            <a:avLst/>
            <a:gdLst>
              <a:gd name="connsiteX0" fmla="*/ 189871 w 493746"/>
              <a:gd name="connsiteY0" fmla="*/ 483444 h 606722"/>
              <a:gd name="connsiteX1" fmla="*/ 398768 w 493746"/>
              <a:gd name="connsiteY1" fmla="*/ 483444 h 606722"/>
              <a:gd name="connsiteX2" fmla="*/ 408292 w 493746"/>
              <a:gd name="connsiteY2" fmla="*/ 492980 h 606722"/>
              <a:gd name="connsiteX3" fmla="*/ 398768 w 493746"/>
              <a:gd name="connsiteY3" fmla="*/ 502426 h 606722"/>
              <a:gd name="connsiteX4" fmla="*/ 189871 w 493746"/>
              <a:gd name="connsiteY4" fmla="*/ 502426 h 606722"/>
              <a:gd name="connsiteX5" fmla="*/ 180436 w 493746"/>
              <a:gd name="connsiteY5" fmla="*/ 492980 h 606722"/>
              <a:gd name="connsiteX6" fmla="*/ 189871 w 493746"/>
              <a:gd name="connsiteY6" fmla="*/ 483444 h 606722"/>
              <a:gd name="connsiteX7" fmla="*/ 189869 w 493746"/>
              <a:gd name="connsiteY7" fmla="*/ 445550 h 606722"/>
              <a:gd name="connsiteX8" fmla="*/ 427207 w 493746"/>
              <a:gd name="connsiteY8" fmla="*/ 445550 h 606722"/>
              <a:gd name="connsiteX9" fmla="*/ 436729 w 493746"/>
              <a:gd name="connsiteY9" fmla="*/ 455041 h 606722"/>
              <a:gd name="connsiteX10" fmla="*/ 427207 w 493746"/>
              <a:gd name="connsiteY10" fmla="*/ 464532 h 606722"/>
              <a:gd name="connsiteX11" fmla="*/ 189869 w 493746"/>
              <a:gd name="connsiteY11" fmla="*/ 464532 h 606722"/>
              <a:gd name="connsiteX12" fmla="*/ 180436 w 493746"/>
              <a:gd name="connsiteY12" fmla="*/ 455041 h 606722"/>
              <a:gd name="connsiteX13" fmla="*/ 189869 w 493746"/>
              <a:gd name="connsiteY13" fmla="*/ 445550 h 606722"/>
              <a:gd name="connsiteX14" fmla="*/ 75907 w 493746"/>
              <a:gd name="connsiteY14" fmla="*/ 426593 h 606722"/>
              <a:gd name="connsiteX15" fmla="*/ 75907 w 493746"/>
              <a:gd name="connsiteY15" fmla="*/ 483490 h 606722"/>
              <a:gd name="connsiteX16" fmla="*/ 132877 w 493746"/>
              <a:gd name="connsiteY16" fmla="*/ 483490 h 606722"/>
              <a:gd name="connsiteX17" fmla="*/ 132877 w 493746"/>
              <a:gd name="connsiteY17" fmla="*/ 426593 h 606722"/>
              <a:gd name="connsiteX18" fmla="*/ 189869 w 493746"/>
              <a:gd name="connsiteY18" fmla="*/ 407657 h 606722"/>
              <a:gd name="connsiteX19" fmla="*/ 360735 w 493746"/>
              <a:gd name="connsiteY19" fmla="*/ 407657 h 606722"/>
              <a:gd name="connsiteX20" fmla="*/ 370257 w 493746"/>
              <a:gd name="connsiteY20" fmla="*/ 417069 h 606722"/>
              <a:gd name="connsiteX21" fmla="*/ 360735 w 493746"/>
              <a:gd name="connsiteY21" fmla="*/ 426569 h 606722"/>
              <a:gd name="connsiteX22" fmla="*/ 189869 w 493746"/>
              <a:gd name="connsiteY22" fmla="*/ 426569 h 606722"/>
              <a:gd name="connsiteX23" fmla="*/ 180436 w 493746"/>
              <a:gd name="connsiteY23" fmla="*/ 417069 h 606722"/>
              <a:gd name="connsiteX24" fmla="*/ 189869 w 493746"/>
              <a:gd name="connsiteY24" fmla="*/ 407657 h 606722"/>
              <a:gd name="connsiteX25" fmla="*/ 66471 w 493746"/>
              <a:gd name="connsiteY25" fmla="*/ 407657 h 606722"/>
              <a:gd name="connsiteX26" fmla="*/ 142402 w 493746"/>
              <a:gd name="connsiteY26" fmla="*/ 407657 h 606722"/>
              <a:gd name="connsiteX27" fmla="*/ 151927 w 493746"/>
              <a:gd name="connsiteY27" fmla="*/ 417081 h 606722"/>
              <a:gd name="connsiteX28" fmla="*/ 151927 w 493746"/>
              <a:gd name="connsiteY28" fmla="*/ 493003 h 606722"/>
              <a:gd name="connsiteX29" fmla="*/ 142402 w 493746"/>
              <a:gd name="connsiteY29" fmla="*/ 502426 h 606722"/>
              <a:gd name="connsiteX30" fmla="*/ 66471 w 493746"/>
              <a:gd name="connsiteY30" fmla="*/ 502426 h 606722"/>
              <a:gd name="connsiteX31" fmla="*/ 56946 w 493746"/>
              <a:gd name="connsiteY31" fmla="*/ 493003 h 606722"/>
              <a:gd name="connsiteX32" fmla="*/ 56946 w 493746"/>
              <a:gd name="connsiteY32" fmla="*/ 417081 h 606722"/>
              <a:gd name="connsiteX33" fmla="*/ 66471 w 493746"/>
              <a:gd name="connsiteY33" fmla="*/ 407657 h 606722"/>
              <a:gd name="connsiteX34" fmla="*/ 189871 w 493746"/>
              <a:gd name="connsiteY34" fmla="*/ 331728 h 606722"/>
              <a:gd name="connsiteX35" fmla="*/ 398768 w 493746"/>
              <a:gd name="connsiteY35" fmla="*/ 331728 h 606722"/>
              <a:gd name="connsiteX36" fmla="*/ 408292 w 493746"/>
              <a:gd name="connsiteY36" fmla="*/ 341255 h 606722"/>
              <a:gd name="connsiteX37" fmla="*/ 398768 w 493746"/>
              <a:gd name="connsiteY37" fmla="*/ 350781 h 606722"/>
              <a:gd name="connsiteX38" fmla="*/ 189871 w 493746"/>
              <a:gd name="connsiteY38" fmla="*/ 350781 h 606722"/>
              <a:gd name="connsiteX39" fmla="*/ 180436 w 493746"/>
              <a:gd name="connsiteY39" fmla="*/ 341255 h 606722"/>
              <a:gd name="connsiteX40" fmla="*/ 189871 w 493746"/>
              <a:gd name="connsiteY40" fmla="*/ 331728 h 606722"/>
              <a:gd name="connsiteX41" fmla="*/ 189869 w 493746"/>
              <a:gd name="connsiteY41" fmla="*/ 293905 h 606722"/>
              <a:gd name="connsiteX42" fmla="*/ 427207 w 493746"/>
              <a:gd name="connsiteY42" fmla="*/ 293905 h 606722"/>
              <a:gd name="connsiteX43" fmla="*/ 436729 w 493746"/>
              <a:gd name="connsiteY43" fmla="*/ 303317 h 606722"/>
              <a:gd name="connsiteX44" fmla="*/ 427207 w 493746"/>
              <a:gd name="connsiteY44" fmla="*/ 312817 h 606722"/>
              <a:gd name="connsiteX45" fmla="*/ 189869 w 493746"/>
              <a:gd name="connsiteY45" fmla="*/ 312817 h 606722"/>
              <a:gd name="connsiteX46" fmla="*/ 180436 w 493746"/>
              <a:gd name="connsiteY46" fmla="*/ 303317 h 606722"/>
              <a:gd name="connsiteX47" fmla="*/ 189869 w 493746"/>
              <a:gd name="connsiteY47" fmla="*/ 293905 h 606722"/>
              <a:gd name="connsiteX48" fmla="*/ 75907 w 493746"/>
              <a:gd name="connsiteY48" fmla="*/ 274874 h 606722"/>
              <a:gd name="connsiteX49" fmla="*/ 75907 w 493746"/>
              <a:gd name="connsiteY49" fmla="*/ 331760 h 606722"/>
              <a:gd name="connsiteX50" fmla="*/ 132877 w 493746"/>
              <a:gd name="connsiteY50" fmla="*/ 331760 h 606722"/>
              <a:gd name="connsiteX51" fmla="*/ 132877 w 493746"/>
              <a:gd name="connsiteY51" fmla="*/ 274874 h 606722"/>
              <a:gd name="connsiteX52" fmla="*/ 189869 w 493746"/>
              <a:gd name="connsiteY52" fmla="*/ 255941 h 606722"/>
              <a:gd name="connsiteX53" fmla="*/ 360735 w 493746"/>
              <a:gd name="connsiteY53" fmla="*/ 255941 h 606722"/>
              <a:gd name="connsiteX54" fmla="*/ 370257 w 493746"/>
              <a:gd name="connsiteY54" fmla="*/ 265442 h 606722"/>
              <a:gd name="connsiteX55" fmla="*/ 360735 w 493746"/>
              <a:gd name="connsiteY55" fmla="*/ 274853 h 606722"/>
              <a:gd name="connsiteX56" fmla="*/ 189869 w 493746"/>
              <a:gd name="connsiteY56" fmla="*/ 274853 h 606722"/>
              <a:gd name="connsiteX57" fmla="*/ 180436 w 493746"/>
              <a:gd name="connsiteY57" fmla="*/ 265442 h 606722"/>
              <a:gd name="connsiteX58" fmla="*/ 189869 w 493746"/>
              <a:gd name="connsiteY58" fmla="*/ 255941 h 606722"/>
              <a:gd name="connsiteX59" fmla="*/ 66471 w 493746"/>
              <a:gd name="connsiteY59" fmla="*/ 255941 h 606722"/>
              <a:gd name="connsiteX60" fmla="*/ 142402 w 493746"/>
              <a:gd name="connsiteY60" fmla="*/ 255941 h 606722"/>
              <a:gd name="connsiteX61" fmla="*/ 151927 w 493746"/>
              <a:gd name="connsiteY61" fmla="*/ 265452 h 606722"/>
              <a:gd name="connsiteX62" fmla="*/ 151927 w 493746"/>
              <a:gd name="connsiteY62" fmla="*/ 341271 h 606722"/>
              <a:gd name="connsiteX63" fmla="*/ 142402 w 493746"/>
              <a:gd name="connsiteY63" fmla="*/ 350781 h 606722"/>
              <a:gd name="connsiteX64" fmla="*/ 66471 w 493746"/>
              <a:gd name="connsiteY64" fmla="*/ 350781 h 606722"/>
              <a:gd name="connsiteX65" fmla="*/ 56946 w 493746"/>
              <a:gd name="connsiteY65" fmla="*/ 341271 h 606722"/>
              <a:gd name="connsiteX66" fmla="*/ 56946 w 493746"/>
              <a:gd name="connsiteY66" fmla="*/ 265452 h 606722"/>
              <a:gd name="connsiteX67" fmla="*/ 66471 w 493746"/>
              <a:gd name="connsiteY67" fmla="*/ 255941 h 606722"/>
              <a:gd name="connsiteX68" fmla="*/ 189871 w 493746"/>
              <a:gd name="connsiteY68" fmla="*/ 180154 h 606722"/>
              <a:gd name="connsiteX69" fmla="*/ 398768 w 493746"/>
              <a:gd name="connsiteY69" fmla="*/ 180154 h 606722"/>
              <a:gd name="connsiteX70" fmla="*/ 408292 w 493746"/>
              <a:gd name="connsiteY70" fmla="*/ 189566 h 606722"/>
              <a:gd name="connsiteX71" fmla="*/ 398768 w 493746"/>
              <a:gd name="connsiteY71" fmla="*/ 199066 h 606722"/>
              <a:gd name="connsiteX72" fmla="*/ 189871 w 493746"/>
              <a:gd name="connsiteY72" fmla="*/ 199066 h 606722"/>
              <a:gd name="connsiteX73" fmla="*/ 180436 w 493746"/>
              <a:gd name="connsiteY73" fmla="*/ 189566 h 606722"/>
              <a:gd name="connsiteX74" fmla="*/ 189871 w 493746"/>
              <a:gd name="connsiteY74" fmla="*/ 180154 h 606722"/>
              <a:gd name="connsiteX75" fmla="*/ 189869 w 493746"/>
              <a:gd name="connsiteY75" fmla="*/ 142189 h 606722"/>
              <a:gd name="connsiteX76" fmla="*/ 427207 w 493746"/>
              <a:gd name="connsiteY76" fmla="*/ 142189 h 606722"/>
              <a:gd name="connsiteX77" fmla="*/ 436729 w 493746"/>
              <a:gd name="connsiteY77" fmla="*/ 151690 h 606722"/>
              <a:gd name="connsiteX78" fmla="*/ 427207 w 493746"/>
              <a:gd name="connsiteY78" fmla="*/ 161101 h 606722"/>
              <a:gd name="connsiteX79" fmla="*/ 189869 w 493746"/>
              <a:gd name="connsiteY79" fmla="*/ 161101 h 606722"/>
              <a:gd name="connsiteX80" fmla="*/ 180436 w 493746"/>
              <a:gd name="connsiteY80" fmla="*/ 151690 h 606722"/>
              <a:gd name="connsiteX81" fmla="*/ 189869 w 493746"/>
              <a:gd name="connsiteY81" fmla="*/ 142189 h 606722"/>
              <a:gd name="connsiteX82" fmla="*/ 189869 w 493746"/>
              <a:gd name="connsiteY82" fmla="*/ 104225 h 606722"/>
              <a:gd name="connsiteX83" fmla="*/ 360735 w 493746"/>
              <a:gd name="connsiteY83" fmla="*/ 104225 h 606722"/>
              <a:gd name="connsiteX84" fmla="*/ 370257 w 493746"/>
              <a:gd name="connsiteY84" fmla="*/ 113752 h 606722"/>
              <a:gd name="connsiteX85" fmla="*/ 360735 w 493746"/>
              <a:gd name="connsiteY85" fmla="*/ 123278 h 606722"/>
              <a:gd name="connsiteX86" fmla="*/ 189869 w 493746"/>
              <a:gd name="connsiteY86" fmla="*/ 123278 h 606722"/>
              <a:gd name="connsiteX87" fmla="*/ 180436 w 493746"/>
              <a:gd name="connsiteY87" fmla="*/ 113752 h 606722"/>
              <a:gd name="connsiteX88" fmla="*/ 189869 w 493746"/>
              <a:gd name="connsiteY88" fmla="*/ 104225 h 606722"/>
              <a:gd name="connsiteX89" fmla="*/ 154735 w 493746"/>
              <a:gd name="connsiteY89" fmla="*/ 88041 h 606722"/>
              <a:gd name="connsiteX90" fmla="*/ 168177 w 493746"/>
              <a:gd name="connsiteY90" fmla="*/ 88041 h 606722"/>
              <a:gd name="connsiteX91" fmla="*/ 168177 w 493746"/>
              <a:gd name="connsiteY91" fmla="*/ 101463 h 606722"/>
              <a:gd name="connsiteX92" fmla="*/ 101678 w 493746"/>
              <a:gd name="connsiteY92" fmla="*/ 167865 h 606722"/>
              <a:gd name="connsiteX93" fmla="*/ 95001 w 493746"/>
              <a:gd name="connsiteY93" fmla="*/ 170620 h 606722"/>
              <a:gd name="connsiteX94" fmla="*/ 88235 w 493746"/>
              <a:gd name="connsiteY94" fmla="*/ 167865 h 606722"/>
              <a:gd name="connsiteX95" fmla="*/ 75950 w 493746"/>
              <a:gd name="connsiteY95" fmla="*/ 155598 h 606722"/>
              <a:gd name="connsiteX96" fmla="*/ 75950 w 493746"/>
              <a:gd name="connsiteY96" fmla="*/ 180132 h 606722"/>
              <a:gd name="connsiteX97" fmla="*/ 132924 w 493746"/>
              <a:gd name="connsiteY97" fmla="*/ 180132 h 606722"/>
              <a:gd name="connsiteX98" fmla="*/ 132924 w 493746"/>
              <a:gd name="connsiteY98" fmla="*/ 161109 h 606722"/>
              <a:gd name="connsiteX99" fmla="*/ 142450 w 493746"/>
              <a:gd name="connsiteY99" fmla="*/ 151687 h 606722"/>
              <a:gd name="connsiteX100" fmla="*/ 151975 w 493746"/>
              <a:gd name="connsiteY100" fmla="*/ 161109 h 606722"/>
              <a:gd name="connsiteX101" fmla="*/ 151975 w 493746"/>
              <a:gd name="connsiteY101" fmla="*/ 189554 h 606722"/>
              <a:gd name="connsiteX102" fmla="*/ 142450 w 493746"/>
              <a:gd name="connsiteY102" fmla="*/ 199065 h 606722"/>
              <a:gd name="connsiteX103" fmla="*/ 66514 w 493746"/>
              <a:gd name="connsiteY103" fmla="*/ 199065 h 606722"/>
              <a:gd name="connsiteX104" fmla="*/ 56989 w 493746"/>
              <a:gd name="connsiteY104" fmla="*/ 189554 h 606722"/>
              <a:gd name="connsiteX105" fmla="*/ 56989 w 493746"/>
              <a:gd name="connsiteY105" fmla="*/ 136664 h 606722"/>
              <a:gd name="connsiteX106" fmla="*/ 50312 w 493746"/>
              <a:gd name="connsiteY106" fmla="*/ 129908 h 606722"/>
              <a:gd name="connsiteX107" fmla="*/ 50312 w 493746"/>
              <a:gd name="connsiteY107" fmla="*/ 116486 h 606722"/>
              <a:gd name="connsiteX108" fmla="*/ 63665 w 493746"/>
              <a:gd name="connsiteY108" fmla="*/ 116486 h 606722"/>
              <a:gd name="connsiteX109" fmla="*/ 95001 w 493746"/>
              <a:gd name="connsiteY109" fmla="*/ 147686 h 606722"/>
              <a:gd name="connsiteX110" fmla="*/ 119482 w 493746"/>
              <a:gd name="connsiteY110" fmla="*/ 123241 h 606722"/>
              <a:gd name="connsiteX111" fmla="*/ 95001 w 493746"/>
              <a:gd name="connsiteY111" fmla="*/ 123241 h 606722"/>
              <a:gd name="connsiteX112" fmla="*/ 85476 w 493746"/>
              <a:gd name="connsiteY112" fmla="*/ 113730 h 606722"/>
              <a:gd name="connsiteX113" fmla="*/ 95001 w 493746"/>
              <a:gd name="connsiteY113" fmla="*/ 104219 h 606722"/>
              <a:gd name="connsiteX114" fmla="*/ 138533 w 493746"/>
              <a:gd name="connsiteY114" fmla="*/ 104219 h 606722"/>
              <a:gd name="connsiteX115" fmla="*/ 47443 w 493746"/>
              <a:gd name="connsiteY115" fmla="*/ 18929 h 606722"/>
              <a:gd name="connsiteX116" fmla="*/ 18959 w 493746"/>
              <a:gd name="connsiteY116" fmla="*/ 47368 h 606722"/>
              <a:gd name="connsiteX117" fmla="*/ 18959 w 493746"/>
              <a:gd name="connsiteY117" fmla="*/ 559265 h 606722"/>
              <a:gd name="connsiteX118" fmla="*/ 47443 w 493746"/>
              <a:gd name="connsiteY118" fmla="*/ 587704 h 606722"/>
              <a:gd name="connsiteX119" fmla="*/ 446214 w 493746"/>
              <a:gd name="connsiteY119" fmla="*/ 587704 h 606722"/>
              <a:gd name="connsiteX120" fmla="*/ 474698 w 493746"/>
              <a:gd name="connsiteY120" fmla="*/ 559265 h 606722"/>
              <a:gd name="connsiteX121" fmla="*/ 474698 w 493746"/>
              <a:gd name="connsiteY121" fmla="*/ 47368 h 606722"/>
              <a:gd name="connsiteX122" fmla="*/ 446214 w 493746"/>
              <a:gd name="connsiteY122" fmla="*/ 18929 h 606722"/>
              <a:gd name="connsiteX123" fmla="*/ 47443 w 493746"/>
              <a:gd name="connsiteY123" fmla="*/ 0 h 606722"/>
              <a:gd name="connsiteX124" fmla="*/ 446214 w 493746"/>
              <a:gd name="connsiteY124" fmla="*/ 0 h 606722"/>
              <a:gd name="connsiteX125" fmla="*/ 493746 w 493746"/>
              <a:gd name="connsiteY125" fmla="*/ 47368 h 606722"/>
              <a:gd name="connsiteX126" fmla="*/ 493746 w 493746"/>
              <a:gd name="connsiteY126" fmla="*/ 559265 h 606722"/>
              <a:gd name="connsiteX127" fmla="*/ 446214 w 493746"/>
              <a:gd name="connsiteY127" fmla="*/ 606722 h 606722"/>
              <a:gd name="connsiteX128" fmla="*/ 47443 w 493746"/>
              <a:gd name="connsiteY128" fmla="*/ 606722 h 606722"/>
              <a:gd name="connsiteX129" fmla="*/ 0 w 493746"/>
              <a:gd name="connsiteY129" fmla="*/ 559265 h 606722"/>
              <a:gd name="connsiteX130" fmla="*/ 0 w 493746"/>
              <a:gd name="connsiteY130" fmla="*/ 47368 h 606722"/>
              <a:gd name="connsiteX131" fmla="*/ 47443 w 493746"/>
              <a:gd name="connsiteY1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493746" h="606722">
                <a:moveTo>
                  <a:pt x="189871" y="483444"/>
                </a:moveTo>
                <a:lnTo>
                  <a:pt x="398768" y="483444"/>
                </a:lnTo>
                <a:cubicBezTo>
                  <a:pt x="404020" y="483444"/>
                  <a:pt x="408292" y="487722"/>
                  <a:pt x="408292" y="492980"/>
                </a:cubicBezTo>
                <a:cubicBezTo>
                  <a:pt x="408292" y="498238"/>
                  <a:pt x="404020" y="502426"/>
                  <a:pt x="398768" y="502426"/>
                </a:cubicBezTo>
                <a:lnTo>
                  <a:pt x="189871" y="502426"/>
                </a:lnTo>
                <a:cubicBezTo>
                  <a:pt x="184619" y="502426"/>
                  <a:pt x="180436" y="498238"/>
                  <a:pt x="180436" y="492980"/>
                </a:cubicBezTo>
                <a:cubicBezTo>
                  <a:pt x="180436" y="487722"/>
                  <a:pt x="184619" y="483444"/>
                  <a:pt x="189871" y="483444"/>
                </a:cubicBezTo>
                <a:close/>
                <a:moveTo>
                  <a:pt x="189869" y="445550"/>
                </a:moveTo>
                <a:lnTo>
                  <a:pt x="427207" y="445550"/>
                </a:lnTo>
                <a:cubicBezTo>
                  <a:pt x="432457" y="445550"/>
                  <a:pt x="436729" y="449808"/>
                  <a:pt x="436729" y="455041"/>
                </a:cubicBezTo>
                <a:cubicBezTo>
                  <a:pt x="436729" y="460275"/>
                  <a:pt x="432457" y="464532"/>
                  <a:pt x="427207" y="464532"/>
                </a:cubicBezTo>
                <a:lnTo>
                  <a:pt x="189869" y="464532"/>
                </a:lnTo>
                <a:cubicBezTo>
                  <a:pt x="184619" y="464532"/>
                  <a:pt x="180436" y="460275"/>
                  <a:pt x="180436" y="455041"/>
                </a:cubicBezTo>
                <a:cubicBezTo>
                  <a:pt x="180436" y="449808"/>
                  <a:pt x="184619" y="445550"/>
                  <a:pt x="189869" y="445550"/>
                </a:cubicBezTo>
                <a:close/>
                <a:moveTo>
                  <a:pt x="75907" y="426593"/>
                </a:moveTo>
                <a:lnTo>
                  <a:pt x="75907" y="483490"/>
                </a:lnTo>
                <a:lnTo>
                  <a:pt x="132877" y="483490"/>
                </a:lnTo>
                <a:lnTo>
                  <a:pt x="132877" y="426593"/>
                </a:lnTo>
                <a:close/>
                <a:moveTo>
                  <a:pt x="189869" y="407657"/>
                </a:moveTo>
                <a:lnTo>
                  <a:pt x="360735" y="407657"/>
                </a:lnTo>
                <a:cubicBezTo>
                  <a:pt x="365985" y="407657"/>
                  <a:pt x="370257" y="411830"/>
                  <a:pt x="370257" y="417069"/>
                </a:cubicBezTo>
                <a:cubicBezTo>
                  <a:pt x="370257" y="422307"/>
                  <a:pt x="365985" y="426569"/>
                  <a:pt x="360735" y="426569"/>
                </a:cubicBezTo>
                <a:lnTo>
                  <a:pt x="189869" y="426569"/>
                </a:lnTo>
                <a:cubicBezTo>
                  <a:pt x="184619" y="426569"/>
                  <a:pt x="180436" y="422307"/>
                  <a:pt x="180436" y="417069"/>
                </a:cubicBezTo>
                <a:cubicBezTo>
                  <a:pt x="180436" y="411830"/>
                  <a:pt x="184619" y="407657"/>
                  <a:pt x="189869" y="407657"/>
                </a:cubicBezTo>
                <a:close/>
                <a:moveTo>
                  <a:pt x="66471" y="407657"/>
                </a:moveTo>
                <a:lnTo>
                  <a:pt x="142402" y="407657"/>
                </a:lnTo>
                <a:cubicBezTo>
                  <a:pt x="147654" y="407657"/>
                  <a:pt x="151927" y="411836"/>
                  <a:pt x="151927" y="417081"/>
                </a:cubicBezTo>
                <a:lnTo>
                  <a:pt x="151927" y="493003"/>
                </a:lnTo>
                <a:cubicBezTo>
                  <a:pt x="151927" y="498248"/>
                  <a:pt x="147654" y="502426"/>
                  <a:pt x="142402" y="502426"/>
                </a:cubicBezTo>
                <a:lnTo>
                  <a:pt x="66471" y="502426"/>
                </a:lnTo>
                <a:cubicBezTo>
                  <a:pt x="61219" y="502426"/>
                  <a:pt x="56946" y="498248"/>
                  <a:pt x="56946" y="493003"/>
                </a:cubicBezTo>
                <a:lnTo>
                  <a:pt x="56946" y="417081"/>
                </a:lnTo>
                <a:cubicBezTo>
                  <a:pt x="56946" y="411836"/>
                  <a:pt x="61219" y="407657"/>
                  <a:pt x="66471" y="407657"/>
                </a:cubicBezTo>
                <a:close/>
                <a:moveTo>
                  <a:pt x="189871" y="331728"/>
                </a:moveTo>
                <a:lnTo>
                  <a:pt x="398768" y="331728"/>
                </a:lnTo>
                <a:cubicBezTo>
                  <a:pt x="404020" y="331728"/>
                  <a:pt x="408292" y="336002"/>
                  <a:pt x="408292" y="341255"/>
                </a:cubicBezTo>
                <a:cubicBezTo>
                  <a:pt x="408292" y="346508"/>
                  <a:pt x="404020" y="350781"/>
                  <a:pt x="398768" y="350781"/>
                </a:cubicBezTo>
                <a:lnTo>
                  <a:pt x="189871" y="350781"/>
                </a:lnTo>
                <a:cubicBezTo>
                  <a:pt x="184619" y="350781"/>
                  <a:pt x="180436" y="346508"/>
                  <a:pt x="180436" y="341255"/>
                </a:cubicBezTo>
                <a:cubicBezTo>
                  <a:pt x="180436" y="336002"/>
                  <a:pt x="184619" y="331728"/>
                  <a:pt x="189871" y="331728"/>
                </a:cubicBezTo>
                <a:close/>
                <a:moveTo>
                  <a:pt x="189869" y="293905"/>
                </a:moveTo>
                <a:lnTo>
                  <a:pt x="427207" y="293905"/>
                </a:lnTo>
                <a:cubicBezTo>
                  <a:pt x="432457" y="293905"/>
                  <a:pt x="436729" y="298078"/>
                  <a:pt x="436729" y="303317"/>
                </a:cubicBezTo>
                <a:cubicBezTo>
                  <a:pt x="436729" y="308555"/>
                  <a:pt x="432457" y="312817"/>
                  <a:pt x="427207" y="312817"/>
                </a:cubicBezTo>
                <a:lnTo>
                  <a:pt x="189869" y="312817"/>
                </a:lnTo>
                <a:cubicBezTo>
                  <a:pt x="184619" y="312817"/>
                  <a:pt x="180436" y="308555"/>
                  <a:pt x="180436" y="303317"/>
                </a:cubicBezTo>
                <a:cubicBezTo>
                  <a:pt x="180436" y="298078"/>
                  <a:pt x="184619" y="293905"/>
                  <a:pt x="189869" y="293905"/>
                </a:cubicBezTo>
                <a:close/>
                <a:moveTo>
                  <a:pt x="75907" y="274874"/>
                </a:moveTo>
                <a:lnTo>
                  <a:pt x="75907" y="331760"/>
                </a:lnTo>
                <a:lnTo>
                  <a:pt x="132877" y="331760"/>
                </a:lnTo>
                <a:lnTo>
                  <a:pt x="132877" y="274874"/>
                </a:lnTo>
                <a:close/>
                <a:moveTo>
                  <a:pt x="189869" y="255941"/>
                </a:moveTo>
                <a:lnTo>
                  <a:pt x="360735" y="255941"/>
                </a:lnTo>
                <a:cubicBezTo>
                  <a:pt x="365985" y="255941"/>
                  <a:pt x="370257" y="260203"/>
                  <a:pt x="370257" y="265442"/>
                </a:cubicBezTo>
                <a:cubicBezTo>
                  <a:pt x="370257" y="270680"/>
                  <a:pt x="365985" y="274853"/>
                  <a:pt x="360735" y="274853"/>
                </a:cubicBezTo>
                <a:lnTo>
                  <a:pt x="189869" y="274853"/>
                </a:lnTo>
                <a:cubicBezTo>
                  <a:pt x="184619" y="274853"/>
                  <a:pt x="180436" y="270680"/>
                  <a:pt x="180436" y="265442"/>
                </a:cubicBezTo>
                <a:cubicBezTo>
                  <a:pt x="180436" y="260203"/>
                  <a:pt x="184619" y="255941"/>
                  <a:pt x="189869" y="255941"/>
                </a:cubicBezTo>
                <a:close/>
                <a:moveTo>
                  <a:pt x="66471" y="255941"/>
                </a:moveTo>
                <a:lnTo>
                  <a:pt x="142402" y="255941"/>
                </a:lnTo>
                <a:cubicBezTo>
                  <a:pt x="147654" y="255941"/>
                  <a:pt x="151927" y="260208"/>
                  <a:pt x="151927" y="265452"/>
                </a:cubicBezTo>
                <a:lnTo>
                  <a:pt x="151927" y="341271"/>
                </a:lnTo>
                <a:cubicBezTo>
                  <a:pt x="151927" y="346515"/>
                  <a:pt x="147654" y="350781"/>
                  <a:pt x="142402" y="350781"/>
                </a:cubicBezTo>
                <a:lnTo>
                  <a:pt x="66471" y="350781"/>
                </a:lnTo>
                <a:cubicBezTo>
                  <a:pt x="61219" y="350781"/>
                  <a:pt x="56946" y="346515"/>
                  <a:pt x="56946" y="341271"/>
                </a:cubicBezTo>
                <a:lnTo>
                  <a:pt x="56946" y="265452"/>
                </a:lnTo>
                <a:cubicBezTo>
                  <a:pt x="56946" y="260208"/>
                  <a:pt x="61219" y="255941"/>
                  <a:pt x="66471" y="255941"/>
                </a:cubicBezTo>
                <a:close/>
                <a:moveTo>
                  <a:pt x="189871" y="180154"/>
                </a:moveTo>
                <a:lnTo>
                  <a:pt x="398768" y="180154"/>
                </a:lnTo>
                <a:cubicBezTo>
                  <a:pt x="404020" y="180154"/>
                  <a:pt x="408292" y="184327"/>
                  <a:pt x="408292" y="189566"/>
                </a:cubicBezTo>
                <a:cubicBezTo>
                  <a:pt x="408292" y="194804"/>
                  <a:pt x="404020" y="199066"/>
                  <a:pt x="398768" y="199066"/>
                </a:cubicBezTo>
                <a:lnTo>
                  <a:pt x="189871" y="199066"/>
                </a:lnTo>
                <a:cubicBezTo>
                  <a:pt x="184619" y="199066"/>
                  <a:pt x="180436" y="194804"/>
                  <a:pt x="180436" y="189566"/>
                </a:cubicBezTo>
                <a:cubicBezTo>
                  <a:pt x="180436" y="184327"/>
                  <a:pt x="184619" y="180154"/>
                  <a:pt x="189871" y="180154"/>
                </a:cubicBezTo>
                <a:close/>
                <a:moveTo>
                  <a:pt x="189869" y="142189"/>
                </a:moveTo>
                <a:lnTo>
                  <a:pt x="427207" y="142189"/>
                </a:lnTo>
                <a:cubicBezTo>
                  <a:pt x="432457" y="142189"/>
                  <a:pt x="436729" y="146451"/>
                  <a:pt x="436729" y="151690"/>
                </a:cubicBezTo>
                <a:cubicBezTo>
                  <a:pt x="436729" y="156928"/>
                  <a:pt x="432457" y="161101"/>
                  <a:pt x="427207" y="161101"/>
                </a:cubicBezTo>
                <a:lnTo>
                  <a:pt x="189869" y="161101"/>
                </a:lnTo>
                <a:cubicBezTo>
                  <a:pt x="184619" y="161101"/>
                  <a:pt x="180436" y="156928"/>
                  <a:pt x="180436" y="151690"/>
                </a:cubicBezTo>
                <a:cubicBezTo>
                  <a:pt x="180436" y="146451"/>
                  <a:pt x="184619" y="142189"/>
                  <a:pt x="189869" y="142189"/>
                </a:cubicBezTo>
                <a:close/>
                <a:moveTo>
                  <a:pt x="189869" y="104225"/>
                </a:moveTo>
                <a:lnTo>
                  <a:pt x="360735" y="104225"/>
                </a:lnTo>
                <a:cubicBezTo>
                  <a:pt x="365985" y="104225"/>
                  <a:pt x="370257" y="108499"/>
                  <a:pt x="370257" y="113752"/>
                </a:cubicBezTo>
                <a:cubicBezTo>
                  <a:pt x="370257" y="119005"/>
                  <a:pt x="365985" y="123278"/>
                  <a:pt x="360735" y="123278"/>
                </a:cubicBezTo>
                <a:lnTo>
                  <a:pt x="189869" y="123278"/>
                </a:lnTo>
                <a:cubicBezTo>
                  <a:pt x="184619" y="123278"/>
                  <a:pt x="180436" y="119005"/>
                  <a:pt x="180436" y="113752"/>
                </a:cubicBezTo>
                <a:cubicBezTo>
                  <a:pt x="180436" y="108499"/>
                  <a:pt x="184619" y="104225"/>
                  <a:pt x="189869" y="104225"/>
                </a:cubicBezTo>
                <a:close/>
                <a:moveTo>
                  <a:pt x="154735" y="88041"/>
                </a:moveTo>
                <a:cubicBezTo>
                  <a:pt x="158474" y="84396"/>
                  <a:pt x="164438" y="84396"/>
                  <a:pt x="168177" y="88041"/>
                </a:cubicBezTo>
                <a:cubicBezTo>
                  <a:pt x="171827" y="91774"/>
                  <a:pt x="171827" y="97730"/>
                  <a:pt x="168177" y="101463"/>
                </a:cubicBezTo>
                <a:lnTo>
                  <a:pt x="101678" y="167865"/>
                </a:lnTo>
                <a:cubicBezTo>
                  <a:pt x="99808" y="169731"/>
                  <a:pt x="97405" y="170620"/>
                  <a:pt x="95001" y="170620"/>
                </a:cubicBezTo>
                <a:cubicBezTo>
                  <a:pt x="92508" y="170620"/>
                  <a:pt x="90105" y="169731"/>
                  <a:pt x="88235" y="167865"/>
                </a:cubicBezTo>
                <a:lnTo>
                  <a:pt x="75950" y="155598"/>
                </a:lnTo>
                <a:lnTo>
                  <a:pt x="75950" y="180132"/>
                </a:lnTo>
                <a:lnTo>
                  <a:pt x="132924" y="180132"/>
                </a:lnTo>
                <a:lnTo>
                  <a:pt x="132924" y="161109"/>
                </a:lnTo>
                <a:cubicBezTo>
                  <a:pt x="132924" y="155864"/>
                  <a:pt x="137197" y="151687"/>
                  <a:pt x="142450" y="151687"/>
                </a:cubicBezTo>
                <a:cubicBezTo>
                  <a:pt x="147702" y="151687"/>
                  <a:pt x="151975" y="155864"/>
                  <a:pt x="151975" y="161109"/>
                </a:cubicBezTo>
                <a:lnTo>
                  <a:pt x="151975" y="189554"/>
                </a:lnTo>
                <a:cubicBezTo>
                  <a:pt x="151975" y="194798"/>
                  <a:pt x="147702" y="199065"/>
                  <a:pt x="142450" y="199065"/>
                </a:cubicBezTo>
                <a:lnTo>
                  <a:pt x="66514" y="199065"/>
                </a:lnTo>
                <a:cubicBezTo>
                  <a:pt x="61262" y="199065"/>
                  <a:pt x="56989" y="194798"/>
                  <a:pt x="56989" y="189554"/>
                </a:cubicBezTo>
                <a:lnTo>
                  <a:pt x="56989" y="136664"/>
                </a:lnTo>
                <a:lnTo>
                  <a:pt x="50312" y="129908"/>
                </a:lnTo>
                <a:cubicBezTo>
                  <a:pt x="46573" y="126175"/>
                  <a:pt x="46573" y="120219"/>
                  <a:pt x="50312" y="116486"/>
                </a:cubicBezTo>
                <a:cubicBezTo>
                  <a:pt x="53962" y="112841"/>
                  <a:pt x="60015" y="112841"/>
                  <a:pt x="63665" y="116486"/>
                </a:cubicBezTo>
                <a:lnTo>
                  <a:pt x="95001" y="147686"/>
                </a:lnTo>
                <a:lnTo>
                  <a:pt x="119482" y="123241"/>
                </a:lnTo>
                <a:lnTo>
                  <a:pt x="95001" y="123241"/>
                </a:lnTo>
                <a:cubicBezTo>
                  <a:pt x="89749" y="123241"/>
                  <a:pt x="85476" y="118975"/>
                  <a:pt x="85476" y="113730"/>
                </a:cubicBezTo>
                <a:cubicBezTo>
                  <a:pt x="85476" y="108486"/>
                  <a:pt x="89749" y="104219"/>
                  <a:pt x="95001" y="104219"/>
                </a:cubicBezTo>
                <a:lnTo>
                  <a:pt x="138533" y="104219"/>
                </a:lnTo>
                <a:close/>
                <a:moveTo>
                  <a:pt x="47443" y="18929"/>
                </a:moveTo>
                <a:cubicBezTo>
                  <a:pt x="31777" y="18929"/>
                  <a:pt x="18959" y="31727"/>
                  <a:pt x="18959" y="47368"/>
                </a:cubicBezTo>
                <a:lnTo>
                  <a:pt x="18959" y="559265"/>
                </a:lnTo>
                <a:cubicBezTo>
                  <a:pt x="18959" y="574995"/>
                  <a:pt x="31777" y="587704"/>
                  <a:pt x="47443" y="587704"/>
                </a:cubicBezTo>
                <a:lnTo>
                  <a:pt x="446214" y="587704"/>
                </a:lnTo>
                <a:cubicBezTo>
                  <a:pt x="461969" y="587704"/>
                  <a:pt x="474698" y="574995"/>
                  <a:pt x="474698" y="559265"/>
                </a:cubicBezTo>
                <a:lnTo>
                  <a:pt x="474698" y="47368"/>
                </a:lnTo>
                <a:cubicBezTo>
                  <a:pt x="474698" y="31727"/>
                  <a:pt x="461969" y="18929"/>
                  <a:pt x="446214" y="18929"/>
                </a:cubicBezTo>
                <a:close/>
                <a:moveTo>
                  <a:pt x="47443" y="0"/>
                </a:moveTo>
                <a:lnTo>
                  <a:pt x="446214" y="0"/>
                </a:lnTo>
                <a:cubicBezTo>
                  <a:pt x="472383" y="0"/>
                  <a:pt x="493746" y="21240"/>
                  <a:pt x="493746" y="47368"/>
                </a:cubicBezTo>
                <a:lnTo>
                  <a:pt x="493746" y="559265"/>
                </a:lnTo>
                <a:cubicBezTo>
                  <a:pt x="493746" y="585393"/>
                  <a:pt x="472383" y="606722"/>
                  <a:pt x="446214" y="606722"/>
                </a:cubicBezTo>
                <a:lnTo>
                  <a:pt x="47443" y="606722"/>
                </a:lnTo>
                <a:cubicBezTo>
                  <a:pt x="21274" y="606722"/>
                  <a:pt x="0" y="585393"/>
                  <a:pt x="0" y="559265"/>
                </a:cubicBezTo>
                <a:lnTo>
                  <a:pt x="0" y="47368"/>
                </a:lnTo>
                <a:cubicBezTo>
                  <a:pt x="0" y="21240"/>
                  <a:pt x="21274" y="0"/>
                  <a:pt x="47443" y="0"/>
                </a:cubicBezTo>
                <a:close/>
              </a:path>
            </a:pathLst>
          </a:custGeom>
          <a:solidFill>
            <a:schemeClr val="bg1"/>
          </a:solidFill>
          <a:ln>
            <a:noFill/>
          </a:ln>
        </p:spPr>
      </p:sp>
      <p:sp>
        <p:nvSpPr>
          <p:cNvPr id="39" name="文本框 38"/>
          <p:cNvSpPr txBox="1"/>
          <p:nvPr/>
        </p:nvSpPr>
        <p:spPr>
          <a:xfrm>
            <a:off x="3275808" y="648522"/>
            <a:ext cx="6123708" cy="521970"/>
          </a:xfrm>
          <a:prstGeom prst="rect">
            <a:avLst/>
          </a:prstGeom>
          <a:noFill/>
        </p:spPr>
        <p:txBody>
          <a:bodyPr wrap="square">
            <a:spAutoFit/>
          </a:bodyPr>
          <a:lstStyle/>
          <a:p>
            <a:r>
              <a:rPr lang="zh-CN" altLang="en-US" sz="2800" dirty="0" smtClean="0">
                <a:solidFill>
                  <a:schemeClr val="bg1"/>
                </a:solidFill>
                <a:latin typeface="微软雅黑 Light" panose="020B0502040204020203" pitchFamily="34" charset="-122"/>
                <a:ea typeface="微软雅黑 Light" panose="020B0502040204020203" pitchFamily="34" charset="-122"/>
              </a:rPr>
              <a:t>子任务5</a:t>
            </a:r>
            <a:r>
              <a:rPr lang="en-US" altLang="zh-CN" sz="2800" dirty="0">
                <a:solidFill>
                  <a:schemeClr val="bg1"/>
                </a:solidFill>
                <a:latin typeface="微软雅黑 Light" panose="020B0502040204020203" pitchFamily="34" charset="-122"/>
                <a:ea typeface="微软雅黑 Light" panose="020B0502040204020203" pitchFamily="34" charset="-122"/>
              </a:rPr>
              <a:t>.4.5  </a:t>
            </a:r>
            <a:r>
              <a:rPr lang="zh-CN" altLang="en-US" sz="2800" dirty="0">
                <a:solidFill>
                  <a:schemeClr val="bg1"/>
                </a:solidFill>
                <a:latin typeface="微软雅黑 Light" panose="020B0502040204020203" pitchFamily="34" charset="-122"/>
                <a:ea typeface="微软雅黑 Light" panose="020B0502040204020203" pitchFamily="34" charset="-122"/>
              </a:rPr>
              <a:t>企业综合绩效评价结果</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9098806" y="4962503"/>
            <a:ext cx="2287473" cy="830997"/>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a:t>
            </a:r>
            <a:r>
              <a:rPr lang="en-US" altLang="zh-CN" sz="1600" dirty="0">
                <a:solidFill>
                  <a:schemeClr val="bg1"/>
                </a:solidFill>
                <a:latin typeface="微软雅黑 Light" panose="020B0502040204020203" pitchFamily="34" charset="-122"/>
                <a:ea typeface="微软雅黑 Light" panose="020B0502040204020203" pitchFamily="34" charset="-122"/>
              </a:rPr>
              <a:t>5</a:t>
            </a:r>
            <a:r>
              <a:rPr lang="zh-CN" altLang="en-US" sz="1600" dirty="0">
                <a:solidFill>
                  <a:schemeClr val="bg1"/>
                </a:solidFill>
                <a:latin typeface="微软雅黑 Light" panose="020B0502040204020203" pitchFamily="34" charset="-122"/>
                <a:ea typeface="微软雅黑 Light" panose="020B0502040204020203" pitchFamily="34" charset="-122"/>
              </a:rPr>
              <a:t>）评价得分在</a:t>
            </a:r>
            <a:r>
              <a:rPr lang="en-US" altLang="zh-CN" sz="1600" dirty="0">
                <a:solidFill>
                  <a:schemeClr val="bg1"/>
                </a:solidFill>
                <a:latin typeface="微软雅黑 Light" panose="020B0502040204020203" pitchFamily="34" charset="-122"/>
                <a:ea typeface="微软雅黑 Light" panose="020B0502040204020203" pitchFamily="34" charset="-122"/>
              </a:rPr>
              <a:t>40</a:t>
            </a:r>
            <a:r>
              <a:rPr lang="zh-CN" altLang="en-US" sz="1600" dirty="0">
                <a:solidFill>
                  <a:schemeClr val="bg1"/>
                </a:solidFill>
                <a:latin typeface="微软雅黑 Light" panose="020B0502040204020203" pitchFamily="34" charset="-122"/>
                <a:ea typeface="微软雅黑 Light" panose="020B0502040204020203" pitchFamily="34" charset="-122"/>
              </a:rPr>
              <a:t>分以下的评价类型为差（</a:t>
            </a:r>
            <a:r>
              <a:rPr lang="en-US" altLang="zh-CN" sz="1600" dirty="0">
                <a:solidFill>
                  <a:schemeClr val="bg1"/>
                </a:solidFill>
                <a:latin typeface="微软雅黑 Light" panose="020B0502040204020203" pitchFamily="34" charset="-122"/>
                <a:ea typeface="微软雅黑 Light" panose="020B0502040204020203" pitchFamily="34" charset="-122"/>
              </a:rPr>
              <a:t>E</a:t>
            </a:r>
            <a:r>
              <a:rPr lang="zh-CN" altLang="en-US" sz="1600" dirty="0">
                <a:solidFill>
                  <a:schemeClr val="bg1"/>
                </a:solidFill>
                <a:latin typeface="微软雅黑 Light" panose="020B0502040204020203" pitchFamily="34" charset="-122"/>
                <a:ea typeface="微软雅黑 Light" panose="020B0502040204020203" pitchFamily="34" charset="-122"/>
              </a:rPr>
              <a:t>）。</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5733" y="404664"/>
            <a:ext cx="1415772" cy="461665"/>
          </a:xfrm>
          <a:prstGeom prst="rect">
            <a:avLst/>
          </a:prstGeom>
        </p:spPr>
        <p:txBody>
          <a:bodyPr wrap="none">
            <a:spAutoFit/>
          </a:bodyPr>
          <a:lstStyle/>
          <a:p>
            <a:r>
              <a:rPr lang="en-US" altLang="zh-CN" sz="2400" dirty="0">
                <a:solidFill>
                  <a:srgbClr val="FF33CC"/>
                </a:solidFill>
                <a:latin typeface="微软雅黑 Light" panose="020B0502040204020203" pitchFamily="34" charset="-122"/>
                <a:ea typeface="微软雅黑 Light" panose="020B0502040204020203" pitchFamily="34" charset="-122"/>
              </a:rPr>
              <a:t>【</a:t>
            </a:r>
            <a:r>
              <a:rPr lang="zh-CN" altLang="en-US" sz="2400" dirty="0">
                <a:solidFill>
                  <a:srgbClr val="FF33CC"/>
                </a:solidFill>
                <a:latin typeface="微软雅黑 Light" panose="020B0502040204020203" pitchFamily="34" charset="-122"/>
                <a:ea typeface="微软雅黑 Light" panose="020B0502040204020203" pitchFamily="34" charset="-122"/>
              </a:rPr>
              <a:t>资料</a:t>
            </a:r>
            <a:r>
              <a:rPr lang="en-US" altLang="zh-CN" sz="2400" dirty="0">
                <a:solidFill>
                  <a:srgbClr val="FF33CC"/>
                </a:solidFill>
                <a:latin typeface="微软雅黑 Light" panose="020B0502040204020203" pitchFamily="34" charset="-122"/>
                <a:ea typeface="微软雅黑 Light" panose="020B0502040204020203" pitchFamily="34" charset="-122"/>
              </a:rPr>
              <a:t>】</a:t>
            </a:r>
            <a:endParaRPr lang="en-US" altLang="zh-CN" sz="2400" dirty="0">
              <a:solidFill>
                <a:srgbClr val="FF33CC"/>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697781" y="1005413"/>
            <a:ext cx="7272808" cy="368300"/>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已知恒顺公司</a:t>
            </a:r>
            <a:r>
              <a:rPr lang="en-US" altLang="zh-CN" dirty="0">
                <a:latin typeface="微软雅黑 Light" panose="020B0502040204020203" pitchFamily="34" charset="-122"/>
                <a:ea typeface="微软雅黑 Light" panose="020B0502040204020203" pitchFamily="34" charset="-122"/>
              </a:rPr>
              <a:t>2020年</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2021年</a:t>
            </a:r>
            <a:r>
              <a:rPr lang="zh-CN" altLang="en-US" dirty="0">
                <a:latin typeface="微软雅黑 Light" panose="020B0502040204020203" pitchFamily="34" charset="-122"/>
                <a:ea typeface="微软雅黑 Light" panose="020B0502040204020203" pitchFamily="34" charset="-122"/>
              </a:rPr>
              <a:t>有关资料如表5</a:t>
            </a:r>
            <a:r>
              <a:rPr lang="en-US" altLang="zh-CN" dirty="0">
                <a:latin typeface="微软雅黑 Light" panose="020B0502040204020203" pitchFamily="34" charset="-122"/>
                <a:ea typeface="微软雅黑 Light" panose="020B0502040204020203" pitchFamily="34" charset="-122"/>
              </a:rPr>
              <a:t>-12</a:t>
            </a:r>
            <a:r>
              <a:rPr lang="zh-CN" altLang="en-US" dirty="0">
                <a:latin typeface="微软雅黑 Light" panose="020B0502040204020203" pitchFamily="34" charset="-122"/>
                <a:ea typeface="微软雅黑 Light" panose="020B0502040204020203" pitchFamily="34" charset="-122"/>
              </a:rPr>
              <a:t>所示（单位：元）。</a:t>
            </a:r>
            <a:endParaRPr lang="zh-CN" altLang="en-US"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8092099" y="3669485"/>
            <a:ext cx="1415772" cy="461665"/>
          </a:xfrm>
          <a:prstGeom prst="rect">
            <a:avLst/>
          </a:prstGeom>
        </p:spPr>
        <p:txBody>
          <a:bodyPr wrap="none">
            <a:spAutoFit/>
          </a:bodyPr>
          <a:lstStyle/>
          <a:p>
            <a:r>
              <a:rPr lang="en-US" altLang="zh-CN" sz="2400" dirty="0">
                <a:solidFill>
                  <a:srgbClr val="FF33CC"/>
                </a:solidFill>
                <a:latin typeface="微软雅黑 Light" panose="020B0502040204020203" pitchFamily="34" charset="-122"/>
                <a:ea typeface="微软雅黑 Light" panose="020B0502040204020203" pitchFamily="34" charset="-122"/>
              </a:rPr>
              <a:t>【</a:t>
            </a:r>
            <a:r>
              <a:rPr lang="zh-CN" altLang="en-US" sz="2400" dirty="0">
                <a:solidFill>
                  <a:srgbClr val="FF33CC"/>
                </a:solidFill>
                <a:latin typeface="微软雅黑 Light" panose="020B0502040204020203" pitchFamily="34" charset="-122"/>
                <a:ea typeface="微软雅黑 Light" panose="020B0502040204020203" pitchFamily="34" charset="-122"/>
              </a:rPr>
              <a:t>要求</a:t>
            </a:r>
            <a:r>
              <a:rPr lang="en-US" altLang="zh-CN" sz="2400" dirty="0">
                <a:solidFill>
                  <a:srgbClr val="FF33CC"/>
                </a:solidFill>
                <a:latin typeface="微软雅黑 Light" panose="020B0502040204020203" pitchFamily="34" charset="-122"/>
                <a:ea typeface="微软雅黑 Light" panose="020B0502040204020203" pitchFamily="34" charset="-122"/>
              </a:rPr>
              <a:t>】</a:t>
            </a:r>
            <a:endParaRPr lang="en-US" altLang="zh-CN" sz="2400" dirty="0">
              <a:solidFill>
                <a:srgbClr val="FF33CC"/>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8072740" y="4437112"/>
            <a:ext cx="3768873"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运用杜邦分析法对恒顺公司的净资产收益率及其增减变动原因进行分析。</a:t>
            </a:r>
            <a:endParaRPr lang="zh-CN" altLang="en-US"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625475" y="1484630"/>
            <a:ext cx="7077075" cy="522922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570994" y="3109468"/>
            <a:ext cx="2880320" cy="3388172"/>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dirty="0">
                <a:latin typeface="微软雅黑 Light" panose="020B0502040204020203" pitchFamily="34" charset="-122"/>
                <a:ea typeface="微软雅黑 Light" panose="020B0502040204020203" pitchFamily="34" charset="-122"/>
              </a:rPr>
              <a:t>财务报表综合分析，就是将偿债能力、营运能力、盈利能力、获现能力和发展能力等各个方面的分析纳入一个有机的整体之中，进行相互关联的、系统的分析，以便全面地对企业财务状况、经营状况及现金流量进行分析与评价。</a:t>
            </a:r>
            <a:endParaRPr lang="zh-CN" altLang="en-US" dirty="0">
              <a:latin typeface="微软雅黑 Light" panose="020B0502040204020203" pitchFamily="34" charset="-122"/>
              <a:ea typeface="微软雅黑 Light" panose="020B0502040204020203" pitchFamily="34" charset="-122"/>
            </a:endParaRPr>
          </a:p>
        </p:txBody>
      </p:sp>
      <p:sp>
        <p:nvSpPr>
          <p:cNvPr id="22" name="Freeform 6"/>
          <p:cNvSpPr/>
          <p:nvPr/>
        </p:nvSpPr>
        <p:spPr bwMode="auto">
          <a:xfrm>
            <a:off x="5921820" y="2158721"/>
            <a:ext cx="1290830"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概念</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1"/>
          <p:cNvSpPr/>
          <p:nvPr/>
        </p:nvSpPr>
        <p:spPr bwMode="auto">
          <a:xfrm rot="5400000" flipH="1">
            <a:off x="8164180" y="-581424"/>
            <a:ext cx="574267" cy="4153063"/>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5" name="Freeform 6"/>
          <p:cNvSpPr/>
          <p:nvPr/>
        </p:nvSpPr>
        <p:spPr bwMode="auto">
          <a:xfrm>
            <a:off x="9554765" y="2158721"/>
            <a:ext cx="1290830"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要求</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13" name="文本框 12"/>
          <p:cNvSpPr txBox="1"/>
          <p:nvPr/>
        </p:nvSpPr>
        <p:spPr>
          <a:xfrm>
            <a:off x="805397" y="308274"/>
            <a:ext cx="7525232" cy="521970"/>
          </a:xfrm>
          <a:prstGeom prst="rect">
            <a:avLst/>
          </a:prstGeom>
          <a:noFill/>
        </p:spPr>
        <p:txBody>
          <a:bodyPr wrap="square">
            <a:spAutoFit/>
          </a:bodyPr>
          <a:lstStyle/>
          <a:p>
            <a:r>
              <a:rPr lang="zh-CN" altLang="en-US" sz="2800" b="1" dirty="0">
                <a:latin typeface="微软雅黑 Light" panose="020B0502040204020203" pitchFamily="34" charset="-122"/>
                <a:ea typeface="微软雅黑 Light" panose="020B0502040204020203" pitchFamily="34" charset="-122"/>
              </a:rPr>
              <a:t>子任务5</a:t>
            </a:r>
            <a:r>
              <a:rPr lang="en-US" altLang="zh-CN" sz="2800" b="1" dirty="0">
                <a:latin typeface="微软雅黑 Light" panose="020B0502040204020203" pitchFamily="34" charset="-122"/>
                <a:ea typeface="微软雅黑 Light" panose="020B0502040204020203" pitchFamily="34" charset="-122"/>
              </a:rPr>
              <a:t>.1.1  </a:t>
            </a:r>
            <a:r>
              <a:rPr lang="zh-CN" altLang="en-US" sz="2800" b="1" dirty="0">
                <a:latin typeface="微软雅黑 Light" panose="020B0502040204020203" pitchFamily="34" charset="-122"/>
                <a:ea typeface="微软雅黑 Light" panose="020B0502040204020203" pitchFamily="34" charset="-122"/>
              </a:rPr>
              <a:t>财务报表综合分析的概念和要求</a:t>
            </a:r>
            <a:endParaRPr lang="zh-CN" altLang="en-US" sz="2800" b="1" dirty="0">
              <a:latin typeface="微软雅黑 Light" panose="020B0502040204020203" pitchFamily="34" charset="-122"/>
              <a:ea typeface="微软雅黑 Light" panose="020B0502040204020203" pitchFamily="34" charset="-122"/>
            </a:endParaRPr>
          </a:p>
        </p:txBody>
      </p:sp>
      <p:sp>
        <p:nvSpPr>
          <p:cNvPr id="14" name="矩形 13"/>
          <p:cNvSpPr/>
          <p:nvPr/>
        </p:nvSpPr>
        <p:spPr>
          <a:xfrm>
            <a:off x="8836697" y="3161554"/>
            <a:ext cx="3022323" cy="1931363"/>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）选择的财务指标应当具有一定的代表性。</a:t>
            </a:r>
            <a:endParaRPr lang="en-US" altLang="zh-CN" dirty="0">
              <a:latin typeface="微软雅黑 Light" panose="020B0502040204020203" pitchFamily="34" charset="-122"/>
              <a:ea typeface="微软雅黑 Light" panose="020B0502040204020203" pitchFamily="34" charset="-122"/>
            </a:endParaRPr>
          </a:p>
          <a:p>
            <a:pPr marL="285750" indent="-285750" algn="just">
              <a:lnSpc>
                <a:spcPct val="120000"/>
              </a:lnSpc>
              <a:spcBef>
                <a:spcPts val="400"/>
              </a:spcBef>
              <a:spcAft>
                <a:spcPts val="400"/>
              </a:spcAft>
              <a:buFont typeface="Wingdings" panose="05000000000000000000" pitchFamily="2" charset="2"/>
              <a:buChar char="l"/>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）分析应当具有系统性并突出重点。</a:t>
            </a:r>
            <a:endParaRPr lang="en-US" altLang="zh-CN" dirty="0">
              <a:latin typeface="微软雅黑 Light" panose="020B0502040204020203" pitchFamily="34" charset="-122"/>
              <a:ea typeface="微软雅黑 Light" panose="020B0502040204020203" pitchFamily="34" charset="-122"/>
            </a:endParaRPr>
          </a:p>
          <a:p>
            <a:pPr marL="285750" indent="-285750" algn="just">
              <a:lnSpc>
                <a:spcPct val="120000"/>
              </a:lnSpc>
              <a:spcBef>
                <a:spcPts val="400"/>
              </a:spcBef>
              <a:spcAft>
                <a:spcPts val="400"/>
              </a:spcAft>
              <a:buFont typeface="Wingdings" panose="05000000000000000000" pitchFamily="2" charset="2"/>
              <a:buChar char="l"/>
            </a:pPr>
            <a:endParaRPr lang="en-US" altLang="zh-CN"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41111"/>
            <a:ext cx="683835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.1.2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财务报表综合分析的必要性</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948499" y="1783678"/>
            <a:ext cx="6328699" cy="416560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200000"/>
              </a:lnSpc>
              <a:spcBef>
                <a:spcPct val="0"/>
              </a:spcBef>
              <a:spcAft>
                <a:spcPct val="0"/>
              </a:spcAft>
              <a:buClrTx/>
              <a:buSzTx/>
              <a:buFont typeface="Arial" panose="020B0604020202020204" pitchFamily="34" charset="0"/>
              <a:buNone/>
            </a:pPr>
            <a:r>
              <a:rPr kumimoji="0" lang="zh-CN" altLang="en-US" sz="20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a:t>
            </a:r>
            <a:r>
              <a:rPr kumimoji="0" lang="en-US" altLang="zh-CN" sz="20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1</a:t>
            </a:r>
            <a:r>
              <a:rPr kumimoji="0" lang="zh-CN" altLang="en-US" sz="20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）单项分析通常采用由一般到个别的方法，把企业财务活动的总体分解为每个具体部分， 然后逐一加以考查分析的方式；而综合分析则是通过归纳综合，把个别财务现象从财务活动的总体出发做出总结</a:t>
            </a:r>
            <a:r>
              <a:rPr kumimoji="0" lang="zh-CN" altLang="en-US" sz="2000" b="0" i="0" u="none" strike="noStrike" cap="none" normalizeH="0" baseline="0" dirty="0" smtClean="0">
                <a:ln>
                  <a:noFill/>
                </a:ln>
                <a:solidFill>
                  <a:schemeClr val="tx1"/>
                </a:solidFill>
                <a:effectLst/>
                <a:latin typeface="微软雅黑 Light" panose="020B0502040204020203" pitchFamily="34" charset="-122"/>
                <a:ea typeface="微软雅黑 Light" panose="020B0502040204020203" pitchFamily="34" charset="-122"/>
              </a:rPr>
              <a:t>。</a:t>
            </a:r>
            <a:endParaRPr kumimoji="0" lang="en-US" altLang="zh-CN" sz="2000" b="0" i="0" u="none" strike="noStrike" cap="none" normalizeH="0" baseline="0" dirty="0" smtClean="0">
              <a:ln>
                <a:noFill/>
              </a:ln>
              <a:solidFill>
                <a:schemeClr val="tx1"/>
              </a:solidFill>
              <a:effectLst/>
              <a:latin typeface="微软雅黑 Light" panose="020B0502040204020203" pitchFamily="34" charset="-122"/>
              <a:ea typeface="微软雅黑 Light" panose="020B0502040204020203" pitchFamily="34" charset="-122"/>
            </a:endParaRPr>
          </a:p>
          <a:p>
            <a:pPr>
              <a:lnSpc>
                <a:spcPct val="20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）单项分析的重点和比较基准是财务计划、实务理论标准，而综合分析的重点和基准是企业整体发展趋势</a:t>
            </a:r>
            <a:endParaRPr kumimoji="0" lang="zh-CN" altLang="en-US" sz="20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25" name="矩形: 圆角 24"/>
          <p:cNvSpPr/>
          <p:nvPr/>
        </p:nvSpPr>
        <p:spPr bwMode="auto">
          <a:xfrm>
            <a:off x="779352" y="1144901"/>
            <a:ext cx="4725373" cy="59617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与单项分析相比较，财务报表综合分析的必要性在于以下几点：</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a:solidFill>
                  <a:schemeClr val="bg1"/>
                </a:solidFill>
                <a:latin typeface="微软雅黑 Light" panose="020B0502040204020203" pitchFamily="34" charset="-122"/>
                <a:ea typeface="微软雅黑 Light" panose="020B0502040204020203" pitchFamily="34" charset="-122"/>
              </a:rPr>
              <a:t>任务5</a:t>
            </a:r>
            <a:r>
              <a:rPr lang="en-US" altLang="zh-CN" sz="4000" b="1" dirty="0">
                <a:solidFill>
                  <a:schemeClr val="bg1"/>
                </a:solidFill>
                <a:latin typeface="微软雅黑 Light" panose="020B0502040204020203" pitchFamily="34" charset="-122"/>
                <a:ea typeface="微软雅黑 Light" panose="020B0502040204020203" pitchFamily="34" charset="-122"/>
              </a:rPr>
              <a:t>.2</a:t>
            </a:r>
            <a:r>
              <a:rPr lang="zh-CN" altLang="en-US" sz="4000" b="1" dirty="0">
                <a:solidFill>
                  <a:schemeClr val="bg1"/>
                </a:solidFill>
                <a:latin typeface="微软雅黑 Light" panose="020B0502040204020203" pitchFamily="34" charset="-122"/>
                <a:ea typeface="微软雅黑 Light" panose="020B0502040204020203" pitchFamily="34" charset="-122"/>
              </a:rPr>
              <a:t>杜邦分析法</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03480" y="3647035"/>
            <a:ext cx="3957861"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子任务5</a:t>
            </a:r>
            <a:r>
              <a:rPr lang="en-US" altLang="zh-CN" dirty="0">
                <a:latin typeface="微软雅黑 Light" panose="020B0502040204020203" pitchFamily="34" charset="-122"/>
                <a:ea typeface="微软雅黑 Light" panose="020B0502040204020203" pitchFamily="34" charset="-122"/>
              </a:rPr>
              <a:t>.2.1</a:t>
            </a:r>
            <a:r>
              <a:rPr lang="zh-CN" altLang="en-US" dirty="0">
                <a:latin typeface="微软雅黑 Light" panose="020B0502040204020203" pitchFamily="34" charset="-122"/>
                <a:ea typeface="微软雅黑 Light" panose="020B0502040204020203" pitchFamily="34" charset="-122"/>
              </a:rPr>
              <a:t>杜邦分析法的基本原理</a:t>
            </a:r>
            <a:endParaRPr lang="zh-CN" altLang="en-US"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7003480" y="5184593"/>
            <a:ext cx="4173886"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.2.3</a:t>
            </a:r>
            <a:r>
              <a:rPr lang="zh-CN" altLang="en-US" sz="1800" dirty="0">
                <a:solidFill>
                  <a:schemeClr val="tx1"/>
                </a:solidFill>
                <a:latin typeface="微软雅黑 Light" panose="020B0502040204020203" pitchFamily="34" charset="-122"/>
                <a:ea typeface="微软雅黑 Light" panose="020B0502040204020203" pitchFamily="34" charset="-122"/>
              </a:rPr>
              <a:t>管理用杜邦分析法</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03480" y="4498663"/>
            <a:ext cx="3929286"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子任务5</a:t>
            </a:r>
            <a:r>
              <a:rPr lang="en-US" altLang="zh-CN" sz="1800" dirty="0">
                <a:solidFill>
                  <a:schemeClr val="tx1"/>
                </a:solidFill>
                <a:latin typeface="微软雅黑 Light" panose="020B0502040204020203" pitchFamily="34" charset="-122"/>
                <a:ea typeface="微软雅黑 Light" panose="020B0502040204020203" pitchFamily="34" charset="-122"/>
              </a:rPr>
              <a:t>.2.2</a:t>
            </a:r>
            <a:r>
              <a:rPr lang="zh-CN" altLang="en-US" sz="1800" dirty="0">
                <a:solidFill>
                  <a:schemeClr val="tx1"/>
                </a:solidFill>
                <a:latin typeface="微软雅黑 Light" panose="020B0502040204020203" pitchFamily="34" charset="-122"/>
                <a:ea typeface="微软雅黑 Light" panose="020B0502040204020203" pitchFamily="34" charset="-122"/>
              </a:rPr>
              <a:t>杜邦分析法的分析步骤</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43992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30997"/>
          </a:xfrm>
          <a:prstGeom prst="rect">
            <a:avLst/>
          </a:prstGeom>
          <a:noFill/>
        </p:spPr>
        <p:txBody>
          <a:bodyPr wrap="square" rtlCol="0">
            <a:spAutoFit/>
          </a:bodyPr>
          <a:lstStyle/>
          <a:p>
            <a:pPr lvl="0" algn="ctr">
              <a:defRPr/>
            </a:pP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杜邦分析法的基本原理</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8" name="椭圆 57"/>
          <p:cNvSpPr/>
          <p:nvPr/>
        </p:nvSpPr>
        <p:spPr bwMode="auto">
          <a:xfrm>
            <a:off x="5941752" y="282698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dirty="0">
              <a:solidFill>
                <a:schemeClr val="bg1"/>
              </a:solidFill>
              <a:latin typeface="+mj-ea"/>
              <a:ea typeface="+mj-ea"/>
            </a:endParaRPr>
          </a:p>
        </p:txBody>
      </p:sp>
      <p:sp>
        <p:nvSpPr>
          <p:cNvPr id="59" name="椭圆 58"/>
          <p:cNvSpPr/>
          <p:nvPr/>
        </p:nvSpPr>
        <p:spPr bwMode="auto">
          <a:xfrm>
            <a:off x="5941752" y="375503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dirty="0">
              <a:solidFill>
                <a:schemeClr val="bg1"/>
              </a:solidFill>
              <a:latin typeface="+mj-ea"/>
              <a:ea typeface="+mj-ea"/>
            </a:endParaRPr>
          </a:p>
        </p:txBody>
      </p:sp>
      <p:sp>
        <p:nvSpPr>
          <p:cNvPr id="60" name="椭圆 59"/>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dirty="0">
              <a:solidFill>
                <a:schemeClr val="bg1"/>
              </a:solidFill>
              <a:latin typeface="+mj-ea"/>
              <a:ea typeface="+mj-ea"/>
            </a:endParaRPr>
          </a:p>
        </p:txBody>
      </p:sp>
      <p:sp>
        <p:nvSpPr>
          <p:cNvPr id="40" name="文本框 39"/>
          <p:cNvSpPr txBox="1"/>
          <p:nvPr/>
        </p:nvSpPr>
        <p:spPr>
          <a:xfrm>
            <a:off x="869865" y="322269"/>
            <a:ext cx="6116782" cy="521970"/>
          </a:xfrm>
          <a:prstGeom prst="rect">
            <a:avLst/>
          </a:prstGeom>
          <a:noFill/>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子任务5</a:t>
            </a:r>
            <a:r>
              <a:rPr lang="en-US" altLang="zh-CN" sz="2800" b="1" dirty="0">
                <a:latin typeface="微软雅黑 Light" panose="020B0502040204020203" pitchFamily="34" charset="-122"/>
                <a:ea typeface="微软雅黑 Light" panose="020B0502040204020203" pitchFamily="34" charset="-122"/>
              </a:rPr>
              <a:t>.2.1</a:t>
            </a:r>
            <a:r>
              <a:rPr lang="zh-CN" altLang="en-US" sz="2800" b="1" dirty="0">
                <a:latin typeface="微软雅黑 Light" panose="020B0502040204020203" pitchFamily="34" charset="-122"/>
                <a:ea typeface="微软雅黑 Light" panose="020B0502040204020203" pitchFamily="34" charset="-122"/>
              </a:rPr>
              <a:t>杜邦分析法的基本原理</a:t>
            </a:r>
            <a:endParaRPr lang="zh-CN" altLang="en-US" sz="2800" b="1" dirty="0">
              <a:latin typeface="微软雅黑 Light" panose="020B0502040204020203" pitchFamily="34" charset="-122"/>
              <a:ea typeface="微软雅黑 Light" panose="020B0502040204020203" pitchFamily="34" charset="-122"/>
            </a:endParaRPr>
          </a:p>
        </p:txBody>
      </p:sp>
      <p:sp>
        <p:nvSpPr>
          <p:cNvPr id="41" name="文本框 40"/>
          <p:cNvSpPr txBox="1"/>
          <p:nvPr/>
        </p:nvSpPr>
        <p:spPr>
          <a:xfrm>
            <a:off x="6795367" y="2826982"/>
            <a:ext cx="4310714" cy="2308324"/>
          </a:xfrm>
          <a:prstGeom prst="rect">
            <a:avLst/>
          </a:prstGeom>
          <a:noFill/>
        </p:spPr>
        <p:txBody>
          <a:bodyPr wrap="square">
            <a:spAutoFit/>
          </a:bodyPr>
          <a:lstStyle/>
          <a:p>
            <a:r>
              <a:rPr lang="zh-CN" altLang="en-US" dirty="0">
                <a:latin typeface="微软雅黑 Light" panose="020B0502040204020203" pitchFamily="34" charset="-122"/>
                <a:ea typeface="微软雅黑 Light" panose="020B0502040204020203" pitchFamily="34" charset="-122"/>
              </a:rPr>
              <a:t>以净资产收益率为分析起点，将其分解为资产净利率与权益乘数，再将资产净利率分解为营业净利率与资产周转率，然后再层层分解，系统分析，找出企业财务问题的症结所在。以上各主要财务指标之间的关系如下：</a:t>
            </a:r>
            <a:endParaRPr lang="zh-CN" altLang="en-US"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净资产收益率 </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销售净利率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总资产周转率</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权益乘数</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7741" y="404664"/>
            <a:ext cx="4680520" cy="523220"/>
          </a:xfrm>
          <a:prstGeom prst="rect">
            <a:avLst/>
          </a:prstGeom>
          <a:noFill/>
        </p:spPr>
        <p:txBody>
          <a:bodyPr wrap="square" rtlCol="0">
            <a:spAutoFit/>
          </a:bodyPr>
          <a:lstStyle/>
          <a:p>
            <a:pPr algn="l"/>
            <a:r>
              <a:rPr lang="zh-CN" altLang="en-US" sz="2800" dirty="0">
                <a:latin typeface="微软雅黑 Light" panose="020B0502040204020203" pitchFamily="34" charset="-122"/>
                <a:ea typeface="微软雅黑 Light" panose="020B0502040204020203" pitchFamily="34" charset="-122"/>
              </a:rPr>
              <a:t>杜邦分析图</a:t>
            </a:r>
            <a:endParaRPr lang="zh-CN" altLang="en-US" sz="28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5773" y="1268760"/>
            <a:ext cx="4680520" cy="5184576"/>
          </a:xfrm>
          <a:prstGeom prst="rect">
            <a:avLst/>
          </a:prstGeom>
        </p:spPr>
      </p:pic>
      <p:sp>
        <p:nvSpPr>
          <p:cNvPr id="6" name="文本框 5"/>
          <p:cNvSpPr txBox="1"/>
          <p:nvPr/>
        </p:nvSpPr>
        <p:spPr>
          <a:xfrm>
            <a:off x="5666333" y="1268760"/>
            <a:ext cx="6116782" cy="461665"/>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对于杜邦分析图，分析者应当注意以下几点：</a:t>
            </a:r>
            <a:endParaRPr lang="zh-CN" altLang="en-US" sz="2400" dirty="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5454208" y="1916832"/>
            <a:ext cx="6116782" cy="3416320"/>
          </a:xfrm>
          <a:prstGeom prst="rect">
            <a:avLst/>
          </a:prstGeom>
          <a:solidFill>
            <a:schemeClr val="tx2">
              <a:lumMod val="20000"/>
              <a:lumOff val="80000"/>
            </a:schemeClr>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）净资产收益率是一个综合性最强的财务指标</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）资产净利率的综合性也很强</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）营业净利率是反映企业盈利能力的重要指标</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）资产周转率是反映企业营运能力的重要指标</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）权益乘数是反映企业资本结构、财务杠杆程度以及偿债能力的重要指标</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67665" y="261838"/>
            <a:ext cx="612280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子任务5</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杜邦分析法的分析步骤</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F33CC"/>
                </a:solidFill>
                <a:effectLst/>
                <a:uLnTx/>
                <a:uFillTx/>
                <a:latin typeface="微软雅黑 Light" panose="020B0502040204020203" pitchFamily="34" charset="-122"/>
                <a:ea typeface="微软雅黑 Light" panose="020B0502040204020203" pitchFamily="34" charset="-122"/>
              </a:rPr>
              <a:t>情景5</a:t>
            </a:r>
            <a:r>
              <a:rPr kumimoji="0" lang="en-US" altLang="zh-CN" sz="2000" b="0" i="0" u="none" strike="noStrike" kern="1200" cap="none" spc="0" normalizeH="0" baseline="0" noProof="0" dirty="0">
                <a:ln>
                  <a:noFill/>
                </a:ln>
                <a:solidFill>
                  <a:srgbClr val="FF33CC"/>
                </a:solidFill>
                <a:effectLst/>
                <a:uLnTx/>
                <a:uFillTx/>
                <a:latin typeface="微软雅黑 Light" panose="020B0502040204020203" pitchFamily="34" charset="-122"/>
                <a:ea typeface="微软雅黑 Light" panose="020B0502040204020203" pitchFamily="34" charset="-122"/>
              </a:rPr>
              <a:t>-1</a:t>
            </a:r>
            <a:endParaRPr kumimoji="0" lang="en-US" altLang="zh-CN" sz="2000" b="0" i="0" u="none" strike="noStrike" kern="1200" cap="none" spc="0" normalizeH="0" baseline="0" noProof="0" dirty="0">
              <a:ln>
                <a:noFill/>
              </a:ln>
              <a:solidFill>
                <a:srgbClr val="FF33CC"/>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根据江铃公司利润表中的数据，计算江铃公司</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2021年</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的营业净利率。</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营业净利率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净利润</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营业收入</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×100%=147 812 078÷29 173 636 262×100%=0.51%</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要想提高营业净利率，一是要扩大营业收入，二是要降低成本费用。扩大营业收入既有利于提高销售净利率，又有利于提高总资产周转率。</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noProof="0" dirty="0">
                <a:ln>
                  <a:noFill/>
                </a:ln>
                <a:solidFill>
                  <a:srgbClr val="FF33CC"/>
                </a:solidFill>
                <a:effectLst/>
                <a:uLnTx/>
                <a:uFillTx/>
                <a:latin typeface="微软雅黑 Light" panose="020B0502040204020203" pitchFamily="34" charset="-122"/>
                <a:ea typeface="微软雅黑 Light" panose="020B0502040204020203" pitchFamily="34" charset="-122"/>
                <a:sym typeface="+mn-ea"/>
              </a:rPr>
              <a:t>情景</a:t>
            </a:r>
            <a:r>
              <a:rPr lang="en-US" altLang="zh-CN" sz="2000" dirty="0">
                <a:solidFill>
                  <a:srgbClr val="FF33CC"/>
                </a:solidFill>
                <a:latin typeface="微软雅黑 Light" panose="020B0502040204020203" pitchFamily="34" charset="-122"/>
                <a:ea typeface="微软雅黑 Light" panose="020B0502040204020203" pitchFamily="34" charset="-122"/>
              </a:rPr>
              <a:t>5</a:t>
            </a:r>
            <a:r>
              <a:rPr lang="en-US" altLang="zh-CN" sz="2000" dirty="0">
                <a:solidFill>
                  <a:srgbClr val="FF33CC"/>
                </a:solidFill>
                <a:latin typeface="微软雅黑 Light" panose="020B0502040204020203" pitchFamily="34" charset="-122"/>
                <a:ea typeface="微软雅黑 Light" panose="020B0502040204020203" pitchFamily="34" charset="-122"/>
              </a:rPr>
              <a:t>-2</a:t>
            </a:r>
            <a:endParaRPr lang="en-US" altLang="zh-CN" sz="2000" dirty="0">
              <a:solidFill>
                <a:srgbClr val="FF33CC"/>
              </a:solidFill>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根据江铃公司资产负债表和江铃公司利润表中的数据，计算江铃公司</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2021年</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的总资产周转率。（注：为方便计算，此处总资产周转率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营业收入</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资产总额）</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总资产周转率</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营业收入</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资产总额                                                       </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=29 173 636 262÷24 298 528 593</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=1.2			</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MH" val="20170109233147"/>
  <p:tag name="MH_LIBRARY" val="GRAPHIC"/>
  <p:tag name="MH_ORDER" val="文本框 19"/>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MH" val="20170109233147"/>
  <p:tag name="MH_LIBRARY" val="GRAPHIC"/>
  <p:tag name="MH_ORDER" val="文本框 19"/>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79f01c10-488d-412e-b59c-73d108e3cc26"/>
  <p:tag name="COMMONDATA" val="eyJoZGlkIjoiMGRiNjIzYzc1N2EwMzNhOTFkZTJiZjZlNzA3ODE0OWQifQ=="/>
</p:tagLst>
</file>

<file path=ppt/tags/tag2.xml><?xml version="1.0" encoding="utf-8"?>
<p:tagLst xmlns:p="http://schemas.openxmlformats.org/presentationml/2006/main">
  <p:tag name="MH" val="20170109233147"/>
  <p:tag name="MH_LIBRARY" val="GRAPHIC"/>
  <p:tag name="MH_ORDER" val="文本框 19"/>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5971</Words>
  <Application>WPS 演示</Application>
  <PresentationFormat>自定义</PresentationFormat>
  <Paragraphs>358</Paragraphs>
  <Slides>36</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40</cp:revision>
  <dcterms:created xsi:type="dcterms:W3CDTF">2019-03-11T07:59:00Z</dcterms:created>
  <dcterms:modified xsi:type="dcterms:W3CDTF">2023-09-12T11:06:34Z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43BC3A759F364FA9986EEB5E3628705B_12</vt:lpwstr>
  </property>
</Properties>
</file>