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1366" r:id="rId3"/>
    <p:sldId id="1138" r:id="rId5"/>
    <p:sldId id="1129" r:id="rId6"/>
    <p:sldId id="1376" r:id="rId7"/>
    <p:sldId id="1396" r:id="rId8"/>
    <p:sldId id="1378" r:id="rId9"/>
    <p:sldId id="1397" r:id="rId10"/>
    <p:sldId id="1431" r:id="rId11"/>
    <p:sldId id="1398" r:id="rId12"/>
    <p:sldId id="1432" r:id="rId13"/>
    <p:sldId id="1399" r:id="rId14"/>
    <p:sldId id="1433" r:id="rId15"/>
    <p:sldId id="1400" r:id="rId16"/>
    <p:sldId id="1434" r:id="rId17"/>
    <p:sldId id="1387" r:id="rId18"/>
    <p:sldId id="1401" r:id="rId19"/>
    <p:sldId id="1388" r:id="rId20"/>
    <p:sldId id="1402" r:id="rId21"/>
    <p:sldId id="1367" r:id="rId22"/>
    <p:sldId id="1368" r:id="rId23"/>
    <p:sldId id="1403" r:id="rId24"/>
    <p:sldId id="1386" r:id="rId25"/>
    <p:sldId id="1389" r:id="rId26"/>
    <p:sldId id="1390" r:id="rId27"/>
    <p:sldId id="1381" r:id="rId28"/>
    <p:sldId id="1380" r:id="rId29"/>
    <p:sldId id="1383" r:id="rId30"/>
    <p:sldId id="1384" r:id="rId31"/>
    <p:sldId id="1382" r:id="rId32"/>
    <p:sldId id="1377" r:id="rId33"/>
    <p:sldId id="1392" r:id="rId34"/>
    <p:sldId id="1404" r:id="rId35"/>
    <p:sldId id="1369" r:id="rId36"/>
    <p:sldId id="1393" r:id="rId37"/>
    <p:sldId id="1405" r:id="rId38"/>
    <p:sldId id="1370" r:id="rId39"/>
    <p:sldId id="1406" r:id="rId40"/>
    <p:sldId id="1372" r:id="rId41"/>
    <p:sldId id="1407" r:id="rId42"/>
    <p:sldId id="1371" r:id="rId43"/>
    <p:sldId id="1374" r:id="rId44"/>
    <p:sldId id="1394" r:id="rId45"/>
    <p:sldId id="1336" r:id="rId46"/>
  </p:sldIdLst>
  <p:sldSz cx="12196445" cy="6858000"/>
  <p:notesSz cx="6858000" cy="9144000"/>
  <p:custDataLst>
    <p:tags r:id="rId51"/>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1C435E"/>
    <a:srgbClr val="ECECEC"/>
    <a:srgbClr val="F0F0F0"/>
    <a:srgbClr val="F2F2F2"/>
    <a:srgbClr val="F6F6F6"/>
    <a:srgbClr val="EBF4F5"/>
    <a:srgbClr val="C1DDE1"/>
    <a:srgbClr val="2E9EB8"/>
    <a:srgbClr val="5FC0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210" autoAdjust="0"/>
  </p:normalViewPr>
  <p:slideViewPr>
    <p:cSldViewPr snapToObjects="1">
      <p:cViewPr varScale="1">
        <p:scale>
          <a:sx n="53" d="100"/>
          <a:sy n="53" d="100"/>
        </p:scale>
        <p:origin x="186" y="9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27.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2.png"/><Relationship Id="rId3" Type="http://schemas.openxmlformats.org/officeDocument/2006/relationships/tags" Target="../tags/tag12.xml"/><Relationship Id="rId2" Type="http://schemas.openxmlformats.org/officeDocument/2006/relationships/image" Target="../media/image31.png"/><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5.png"/><Relationship Id="rId3" Type="http://schemas.openxmlformats.org/officeDocument/2006/relationships/tags" Target="../tags/tag16.xml"/><Relationship Id="rId2" Type="http://schemas.openxmlformats.org/officeDocument/2006/relationships/image" Target="../media/image34.png"/><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image" Target="../media/image40.jpeg"/><Relationship Id="rId4" Type="http://schemas.openxmlformats.org/officeDocument/2006/relationships/image" Target="../media/image39.png"/><Relationship Id="rId3" Type="http://schemas.openxmlformats.org/officeDocument/2006/relationships/image" Target="../media/image38.jpeg"/><Relationship Id="rId2" Type="http://schemas.openxmlformats.org/officeDocument/2006/relationships/image" Target="../media/image37.jpeg"/><Relationship Id="rId10" Type="http://schemas.openxmlformats.org/officeDocument/2006/relationships/notesSlide" Target="../notesSlides/notesSlide16.xml"/><Relationship Id="rId1" Type="http://schemas.openxmlformats.org/officeDocument/2006/relationships/image" Target="../media/image36.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42.png"/><Relationship Id="rId1" Type="http://schemas.openxmlformats.org/officeDocument/2006/relationships/image" Target="../media/image41.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5.xml"/><Relationship Id="rId2" Type="http://schemas.microsoft.com/office/2007/relationships/hdphoto" Target="../media/image19.wdp"/><Relationship Id="rId1"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6.png"/><Relationship Id="rId1" Type="http://schemas.openxmlformats.org/officeDocument/2006/relationships/tags" Target="../tags/tag20.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2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7.png"/><Relationship Id="rId1" Type="http://schemas.openxmlformats.org/officeDocument/2006/relationships/tags" Target="../tags/tag2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9.png"/><Relationship Id="rId1" Type="http://schemas.openxmlformats.org/officeDocument/2006/relationships/tags" Target="../tags/tag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0.png"/><Relationship Id="rId1" Type="http://schemas.openxmlformats.org/officeDocument/2006/relationships/tags" Target="../tags/tag2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2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51.png"/><Relationship Id="rId1" Type="http://schemas.openxmlformats.org/officeDocument/2006/relationships/tags" Target="../tags/tag2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5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120871" y="3122550"/>
            <a:ext cx="6820613" cy="830997"/>
          </a:xfrm>
          <a:prstGeom prst="rect">
            <a:avLst/>
          </a:prstGeom>
          <a:noFill/>
        </p:spPr>
        <p:txBody>
          <a:bodyPr wrap="square" rtlCol="0">
            <a:spAutoFit/>
          </a:bodyPr>
          <a:lstStyle/>
          <a:p>
            <a:r>
              <a:rPr lang="zh-CN" altLang="en-US" sz="4800" b="1" dirty="0" smtClean="0">
                <a:latin typeface="微软雅黑 Light" panose="020B0502040204020203" pitchFamily="34" charset="-122"/>
                <a:ea typeface="微软雅黑 Light" panose="020B0502040204020203" pitchFamily="34" charset="-122"/>
              </a:rPr>
              <a:t>财务报表结构分析</a:t>
            </a:r>
            <a:endParaRPr lang="zh-CN" altLang="en-US" sz="4800" b="1" dirty="0">
              <a:latin typeface="微软雅黑 Light" panose="020B0502040204020203" pitchFamily="34" charset="-122"/>
              <a:ea typeface="微软雅黑 Light" panose="020B0502040204020203" pitchFamily="34" charset="-122"/>
            </a:endParaRPr>
          </a:p>
        </p:txBody>
      </p:sp>
      <p:sp>
        <p:nvSpPr>
          <p:cNvPr id="54" name="Rectangle 4"/>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726055" y="1304925"/>
            <a:ext cx="6743700" cy="42481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75238"/>
            <a:ext cx="597425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a:t>
            </a:r>
            <a:r>
              <a:rPr lang="zh-CN" altLang="zh-CN" sz="2800" b="1" dirty="0" smtClean="0">
                <a:latin typeface="微软雅黑 Light" panose="020B0502040204020203" pitchFamily="34" charset="-122"/>
                <a:ea typeface="微软雅黑 Light" panose="020B0502040204020203" pitchFamily="34" charset="-122"/>
              </a:rPr>
              <a:t>结构分析</a:t>
            </a:r>
            <a:endParaRPr lang="zh-CN" altLang="zh-CN"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68241" y="765455"/>
            <a:ext cx="9305746" cy="113728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）经济周期</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③固定资产占总资产的</a:t>
            </a:r>
            <a:r>
              <a:rPr lang="zh-CN" altLang="en-US" sz="2000" dirty="0" smtClean="0">
                <a:latin typeface="微软雅黑 Light" panose="020B0502040204020203" pitchFamily="34" charset="-122"/>
                <a:ea typeface="微软雅黑 Light" panose="020B0502040204020203" pitchFamily="34" charset="-122"/>
              </a:rPr>
              <a:t>比重</a:t>
            </a:r>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4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2430780" y="2157095"/>
            <a:ext cx="7334250" cy="25431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702560" y="1247775"/>
            <a:ext cx="6791325" cy="43624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75238"/>
            <a:ext cx="597425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a:t>
            </a:r>
            <a:r>
              <a:rPr lang="zh-CN" altLang="zh-CN" sz="2800" b="1" dirty="0" smtClean="0">
                <a:latin typeface="微软雅黑 Light" panose="020B0502040204020203" pitchFamily="34" charset="-122"/>
                <a:ea typeface="微软雅黑 Light" panose="020B0502040204020203" pitchFamily="34" charset="-122"/>
              </a:rPr>
              <a:t>结构分析</a:t>
            </a:r>
            <a:endParaRPr lang="zh-CN" altLang="zh-CN"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68241" y="765455"/>
            <a:ext cx="9305746" cy="1198880"/>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）经济周期</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④无形资产占总资产的</a:t>
            </a:r>
            <a:r>
              <a:rPr lang="zh-CN" altLang="en-US" sz="2400" dirty="0" smtClean="0">
                <a:latin typeface="微软雅黑 Light" panose="020B0502040204020203" pitchFamily="34" charset="-122"/>
                <a:ea typeface="微软雅黑 Light" panose="020B0502040204020203" pitchFamily="34" charset="-122"/>
              </a:rPr>
              <a:t>比重</a:t>
            </a:r>
            <a:endParaRPr lang="en-US" altLang="zh-CN" sz="2400" dirty="0" smtClean="0">
              <a:latin typeface="微软雅黑 Light" panose="020B0502040204020203" pitchFamily="34" charset="-122"/>
              <a:ea typeface="微软雅黑 Light" panose="020B0502040204020203" pitchFamily="34" charset="-122"/>
            </a:endParaRPr>
          </a:p>
          <a:p>
            <a:endParaRPr lang="zh-CN" altLang="en-US" sz="24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1562100" y="2565400"/>
            <a:ext cx="9365615" cy="247777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588260" y="962025"/>
            <a:ext cx="7019925" cy="49339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301401"/>
            <a:ext cx="6190282"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a:t>
            </a:r>
            <a:r>
              <a:rPr lang="zh-CN" altLang="zh-CN" sz="2800" b="1" dirty="0" smtClean="0">
                <a:latin typeface="微软雅黑 Light" panose="020B0502040204020203" pitchFamily="34" charset="-122"/>
                <a:ea typeface="微软雅黑 Light" panose="020B0502040204020203" pitchFamily="34" charset="-122"/>
              </a:rPr>
              <a:t>结构分析</a:t>
            </a:r>
            <a:endParaRPr lang="zh-CN" altLang="zh-CN" sz="2800" b="1" dirty="0">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p:cNvSpPr/>
          <p:nvPr/>
        </p:nvSpPr>
        <p:spPr bwMode="auto">
          <a:xfrm>
            <a:off x="5309132" y="2842289"/>
            <a:ext cx="2033879" cy="106739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）资本结构的类别分析。</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23" name="Freeform 21"/>
          <p:cNvSpPr/>
          <p:nvPr/>
        </p:nvSpPr>
        <p:spPr bwMode="auto">
          <a:xfrm rot="5400000" flipH="1">
            <a:off x="8080017" y="393561"/>
            <a:ext cx="574267" cy="4153063"/>
          </a:xfrm>
          <a:custGeom>
            <a:avLst/>
            <a:gdLst>
              <a:gd name="T0" fmla="*/ 0 w 1642"/>
              <a:gd name="T1" fmla="*/ 95 h 6991"/>
              <a:gd name="T2" fmla="*/ 0 w 1642"/>
              <a:gd name="T3" fmla="*/ 0 h 6991"/>
              <a:gd name="T4" fmla="*/ 328 w 1642"/>
              <a:gd name="T5" fmla="*/ 83 h 6991"/>
              <a:gd name="T6" fmla="*/ 602 w 1642"/>
              <a:gd name="T7" fmla="*/ 212 h 6991"/>
              <a:gd name="T8" fmla="*/ 841 w 1642"/>
              <a:gd name="T9" fmla="*/ 428 h 6991"/>
              <a:gd name="T10" fmla="*/ 1003 w 1642"/>
              <a:gd name="T11" fmla="*/ 695 h 6991"/>
              <a:gd name="T12" fmla="*/ 1087 w 1642"/>
              <a:gd name="T13" fmla="*/ 987 h 6991"/>
              <a:gd name="T14" fmla="*/ 1123 w 1642"/>
              <a:gd name="T15" fmla="*/ 1328 h 6991"/>
              <a:gd name="T16" fmla="*/ 1083 w 1642"/>
              <a:gd name="T17" fmla="*/ 1745 h 6991"/>
              <a:gd name="T18" fmla="*/ 995 w 1642"/>
              <a:gd name="T19" fmla="*/ 2130 h 6991"/>
              <a:gd name="T20" fmla="*/ 963 w 1642"/>
              <a:gd name="T21" fmla="*/ 2531 h 6991"/>
              <a:gd name="T22" fmla="*/ 1011 w 1642"/>
              <a:gd name="T23" fmla="*/ 2911 h 6991"/>
              <a:gd name="T24" fmla="*/ 1117 w 1642"/>
              <a:gd name="T25" fmla="*/ 3126 h 6991"/>
              <a:gd name="T26" fmla="*/ 1291 w 1642"/>
              <a:gd name="T27" fmla="*/ 3275 h 6991"/>
              <a:gd name="T28" fmla="*/ 1447 w 1642"/>
              <a:gd name="T29" fmla="*/ 3361 h 6991"/>
              <a:gd name="T30" fmla="*/ 1642 w 1642"/>
              <a:gd name="T31" fmla="*/ 3398 h 6991"/>
              <a:gd name="T32" fmla="*/ 1642 w 1642"/>
              <a:gd name="T33" fmla="*/ 3582 h 6991"/>
              <a:gd name="T34" fmla="*/ 1344 w 1642"/>
              <a:gd name="T35" fmla="*/ 3681 h 6991"/>
              <a:gd name="T36" fmla="*/ 1162 w 1642"/>
              <a:gd name="T37" fmla="*/ 3829 h 6991"/>
              <a:gd name="T38" fmla="*/ 1023 w 1642"/>
              <a:gd name="T39" fmla="*/ 4081 h 6991"/>
              <a:gd name="T40" fmla="*/ 960 w 1642"/>
              <a:gd name="T41" fmla="*/ 4426 h 6991"/>
              <a:gd name="T42" fmla="*/ 988 w 1642"/>
              <a:gd name="T43" fmla="*/ 4878 h 6991"/>
              <a:gd name="T44" fmla="*/ 1028 w 1642"/>
              <a:gd name="T45" fmla="*/ 5179 h 6991"/>
              <a:gd name="T46" fmla="*/ 1087 w 1642"/>
              <a:gd name="T47" fmla="*/ 5528 h 6991"/>
              <a:gd name="T48" fmla="*/ 1098 w 1642"/>
              <a:gd name="T49" fmla="*/ 5870 h 6991"/>
              <a:gd name="T50" fmla="*/ 1038 w 1642"/>
              <a:gd name="T51" fmla="*/ 6202 h 6991"/>
              <a:gd name="T52" fmla="*/ 922 w 1642"/>
              <a:gd name="T53" fmla="*/ 6461 h 6991"/>
              <a:gd name="T54" fmla="*/ 743 w 1642"/>
              <a:gd name="T55" fmla="*/ 6674 h 6991"/>
              <a:gd name="T56" fmla="*/ 533 w 1642"/>
              <a:gd name="T57" fmla="*/ 6839 h 6991"/>
              <a:gd name="T58" fmla="*/ 360 w 1642"/>
              <a:gd name="T59" fmla="*/ 6942 h 6991"/>
              <a:gd name="T60" fmla="*/ 246 w 1642"/>
              <a:gd name="T61" fmla="*/ 6986 h 6991"/>
              <a:gd name="T62" fmla="*/ 198 w 1642"/>
              <a:gd name="T63" fmla="*/ 6948 h 6991"/>
              <a:gd name="T64" fmla="*/ 242 w 1642"/>
              <a:gd name="T65" fmla="*/ 6869 h 6991"/>
              <a:gd name="T66" fmla="*/ 349 w 1642"/>
              <a:gd name="T67" fmla="*/ 6794 h 6991"/>
              <a:gd name="T68" fmla="*/ 518 w 1642"/>
              <a:gd name="T69" fmla="*/ 6637 h 6991"/>
              <a:gd name="T70" fmla="*/ 656 w 1642"/>
              <a:gd name="T71" fmla="*/ 6413 h 6991"/>
              <a:gd name="T72" fmla="*/ 727 w 1642"/>
              <a:gd name="T73" fmla="*/ 6184 h 6991"/>
              <a:gd name="T74" fmla="*/ 742 w 1642"/>
              <a:gd name="T75" fmla="*/ 5958 h 6991"/>
              <a:gd name="T76" fmla="*/ 718 w 1642"/>
              <a:gd name="T77" fmla="*/ 5613 h 6991"/>
              <a:gd name="T78" fmla="*/ 680 w 1642"/>
              <a:gd name="T79" fmla="*/ 5137 h 6991"/>
              <a:gd name="T80" fmla="*/ 672 w 1642"/>
              <a:gd name="T81" fmla="*/ 4709 h 6991"/>
              <a:gd name="T82" fmla="*/ 735 w 1642"/>
              <a:gd name="T83" fmla="*/ 4309 h 6991"/>
              <a:gd name="T84" fmla="*/ 898 w 1642"/>
              <a:gd name="T85" fmla="*/ 3969 h 6991"/>
              <a:gd name="T86" fmla="*/ 1095 w 1642"/>
              <a:gd name="T87" fmla="*/ 3740 h 6991"/>
              <a:gd name="T88" fmla="*/ 1481 w 1642"/>
              <a:gd name="T89" fmla="*/ 3504 h 6991"/>
              <a:gd name="T90" fmla="*/ 1202 w 1642"/>
              <a:gd name="T91" fmla="*/ 3350 h 6991"/>
              <a:gd name="T92" fmla="*/ 1028 w 1642"/>
              <a:gd name="T93" fmla="*/ 3220 h 6991"/>
              <a:gd name="T94" fmla="*/ 859 w 1642"/>
              <a:gd name="T95" fmla="*/ 2983 h 6991"/>
              <a:gd name="T96" fmla="*/ 711 w 1642"/>
              <a:gd name="T97" fmla="*/ 2652 h 6991"/>
              <a:gd name="T98" fmla="*/ 648 w 1642"/>
              <a:gd name="T99" fmla="*/ 2296 h 6991"/>
              <a:gd name="T100" fmla="*/ 653 w 1642"/>
              <a:gd name="T101" fmla="*/ 1917 h 6991"/>
              <a:gd name="T102" fmla="*/ 703 w 1642"/>
              <a:gd name="T103" fmla="*/ 1522 h 6991"/>
              <a:gd name="T104" fmla="*/ 751 w 1642"/>
              <a:gd name="T105" fmla="*/ 1052 h 6991"/>
              <a:gd name="T106" fmla="*/ 720 w 1642"/>
              <a:gd name="T107" fmla="*/ 750 h 6991"/>
              <a:gd name="T108" fmla="*/ 604 w 1642"/>
              <a:gd name="T109" fmla="*/ 513 h 6991"/>
              <a:gd name="T110" fmla="*/ 396 w 1642"/>
              <a:gd name="T111" fmla="*/ 280 h 6991"/>
              <a:gd name="T112" fmla="*/ 177 w 1642"/>
              <a:gd name="T113" fmla="*/ 154 h 6991"/>
              <a:gd name="T114" fmla="*/ 0 w 1642"/>
              <a:gd name="T115" fmla="*/ 95 h 6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42" h="6991">
                <a:moveTo>
                  <a:pt x="0" y="95"/>
                </a:moveTo>
                <a:lnTo>
                  <a:pt x="0" y="0"/>
                </a:lnTo>
                <a:cubicBezTo>
                  <a:pt x="125" y="28"/>
                  <a:pt x="234" y="55"/>
                  <a:pt x="328" y="83"/>
                </a:cubicBezTo>
                <a:cubicBezTo>
                  <a:pt x="423" y="110"/>
                  <a:pt x="514" y="154"/>
                  <a:pt x="602" y="212"/>
                </a:cubicBezTo>
                <a:cubicBezTo>
                  <a:pt x="691" y="268"/>
                  <a:pt x="770" y="341"/>
                  <a:pt x="841" y="428"/>
                </a:cubicBezTo>
                <a:cubicBezTo>
                  <a:pt x="911" y="515"/>
                  <a:pt x="965" y="604"/>
                  <a:pt x="1003" y="695"/>
                </a:cubicBezTo>
                <a:cubicBezTo>
                  <a:pt x="1039" y="785"/>
                  <a:pt x="1067" y="883"/>
                  <a:pt x="1087" y="987"/>
                </a:cubicBezTo>
                <a:cubicBezTo>
                  <a:pt x="1107" y="1091"/>
                  <a:pt x="1120" y="1205"/>
                  <a:pt x="1123" y="1328"/>
                </a:cubicBezTo>
                <a:cubicBezTo>
                  <a:pt x="1128" y="1452"/>
                  <a:pt x="1116" y="1591"/>
                  <a:pt x="1083" y="1745"/>
                </a:cubicBezTo>
                <a:lnTo>
                  <a:pt x="995" y="2130"/>
                </a:lnTo>
                <a:cubicBezTo>
                  <a:pt x="970" y="2258"/>
                  <a:pt x="960" y="2391"/>
                  <a:pt x="963" y="2531"/>
                </a:cubicBezTo>
                <a:cubicBezTo>
                  <a:pt x="963" y="2686"/>
                  <a:pt x="978" y="2812"/>
                  <a:pt x="1011" y="2911"/>
                </a:cubicBezTo>
                <a:cubicBezTo>
                  <a:pt x="1042" y="3010"/>
                  <a:pt x="1077" y="3082"/>
                  <a:pt x="1117" y="3126"/>
                </a:cubicBezTo>
                <a:cubicBezTo>
                  <a:pt x="1156" y="3170"/>
                  <a:pt x="1214" y="3220"/>
                  <a:pt x="1291" y="3275"/>
                </a:cubicBezTo>
                <a:cubicBezTo>
                  <a:pt x="1368" y="3330"/>
                  <a:pt x="1421" y="3359"/>
                  <a:pt x="1447" y="3361"/>
                </a:cubicBezTo>
                <a:lnTo>
                  <a:pt x="1642" y="3398"/>
                </a:lnTo>
                <a:lnTo>
                  <a:pt x="1642" y="3582"/>
                </a:lnTo>
                <a:cubicBezTo>
                  <a:pt x="1510" y="3613"/>
                  <a:pt x="1410" y="3646"/>
                  <a:pt x="1344" y="3681"/>
                </a:cubicBezTo>
                <a:cubicBezTo>
                  <a:pt x="1278" y="3715"/>
                  <a:pt x="1217" y="3765"/>
                  <a:pt x="1162" y="3829"/>
                </a:cubicBezTo>
                <a:cubicBezTo>
                  <a:pt x="1107" y="3894"/>
                  <a:pt x="1061" y="3978"/>
                  <a:pt x="1023" y="4081"/>
                </a:cubicBezTo>
                <a:cubicBezTo>
                  <a:pt x="985" y="4184"/>
                  <a:pt x="964" y="4299"/>
                  <a:pt x="960" y="4426"/>
                </a:cubicBezTo>
                <a:cubicBezTo>
                  <a:pt x="957" y="4554"/>
                  <a:pt x="965" y="4704"/>
                  <a:pt x="988" y="4878"/>
                </a:cubicBezTo>
                <a:cubicBezTo>
                  <a:pt x="1001" y="4998"/>
                  <a:pt x="1014" y="5099"/>
                  <a:pt x="1028" y="5179"/>
                </a:cubicBezTo>
                <a:lnTo>
                  <a:pt x="1087" y="5528"/>
                </a:lnTo>
                <a:cubicBezTo>
                  <a:pt x="1102" y="5648"/>
                  <a:pt x="1106" y="5762"/>
                  <a:pt x="1098" y="5870"/>
                </a:cubicBezTo>
                <a:cubicBezTo>
                  <a:pt x="1088" y="5992"/>
                  <a:pt x="1068" y="6103"/>
                  <a:pt x="1038" y="6202"/>
                </a:cubicBezTo>
                <a:cubicBezTo>
                  <a:pt x="1007" y="6301"/>
                  <a:pt x="968" y="6388"/>
                  <a:pt x="922" y="6461"/>
                </a:cubicBezTo>
                <a:cubicBezTo>
                  <a:pt x="875" y="6535"/>
                  <a:pt x="816" y="6606"/>
                  <a:pt x="743" y="6674"/>
                </a:cubicBezTo>
                <a:cubicBezTo>
                  <a:pt x="672" y="6743"/>
                  <a:pt x="601" y="6798"/>
                  <a:pt x="533" y="6839"/>
                </a:cubicBezTo>
                <a:lnTo>
                  <a:pt x="360" y="6942"/>
                </a:lnTo>
                <a:cubicBezTo>
                  <a:pt x="311" y="6977"/>
                  <a:pt x="273" y="6991"/>
                  <a:pt x="246" y="6986"/>
                </a:cubicBezTo>
                <a:cubicBezTo>
                  <a:pt x="219" y="6981"/>
                  <a:pt x="203" y="6968"/>
                  <a:pt x="198" y="6948"/>
                </a:cubicBezTo>
                <a:cubicBezTo>
                  <a:pt x="193" y="6927"/>
                  <a:pt x="208" y="6901"/>
                  <a:pt x="242" y="6869"/>
                </a:cubicBezTo>
                <a:cubicBezTo>
                  <a:pt x="255" y="6859"/>
                  <a:pt x="290" y="6834"/>
                  <a:pt x="349" y="6794"/>
                </a:cubicBezTo>
                <a:cubicBezTo>
                  <a:pt x="407" y="6753"/>
                  <a:pt x="464" y="6701"/>
                  <a:pt x="518" y="6637"/>
                </a:cubicBezTo>
                <a:cubicBezTo>
                  <a:pt x="572" y="6574"/>
                  <a:pt x="618" y="6500"/>
                  <a:pt x="656" y="6413"/>
                </a:cubicBezTo>
                <a:cubicBezTo>
                  <a:pt x="693" y="6328"/>
                  <a:pt x="717" y="6251"/>
                  <a:pt x="727" y="6184"/>
                </a:cubicBezTo>
                <a:cubicBezTo>
                  <a:pt x="737" y="6117"/>
                  <a:pt x="742" y="6041"/>
                  <a:pt x="742" y="5958"/>
                </a:cubicBezTo>
                <a:cubicBezTo>
                  <a:pt x="740" y="5884"/>
                  <a:pt x="731" y="5770"/>
                  <a:pt x="718" y="5613"/>
                </a:cubicBezTo>
                <a:cubicBezTo>
                  <a:pt x="705" y="5456"/>
                  <a:pt x="692" y="5297"/>
                  <a:pt x="680" y="5137"/>
                </a:cubicBezTo>
                <a:cubicBezTo>
                  <a:pt x="667" y="4976"/>
                  <a:pt x="664" y="4835"/>
                  <a:pt x="672" y="4709"/>
                </a:cubicBezTo>
                <a:cubicBezTo>
                  <a:pt x="680" y="4545"/>
                  <a:pt x="701" y="4412"/>
                  <a:pt x="735" y="4309"/>
                </a:cubicBezTo>
                <a:cubicBezTo>
                  <a:pt x="769" y="4206"/>
                  <a:pt x="824" y="4092"/>
                  <a:pt x="898" y="3969"/>
                </a:cubicBezTo>
                <a:cubicBezTo>
                  <a:pt x="973" y="3845"/>
                  <a:pt x="1038" y="3769"/>
                  <a:pt x="1095" y="3740"/>
                </a:cubicBezTo>
                <a:lnTo>
                  <a:pt x="1481" y="3504"/>
                </a:lnTo>
                <a:cubicBezTo>
                  <a:pt x="1365" y="3443"/>
                  <a:pt x="1273" y="3391"/>
                  <a:pt x="1202" y="3350"/>
                </a:cubicBezTo>
                <a:cubicBezTo>
                  <a:pt x="1133" y="3309"/>
                  <a:pt x="1074" y="3265"/>
                  <a:pt x="1028" y="3220"/>
                </a:cubicBezTo>
                <a:cubicBezTo>
                  <a:pt x="982" y="3175"/>
                  <a:pt x="925" y="3096"/>
                  <a:pt x="859" y="2983"/>
                </a:cubicBezTo>
                <a:cubicBezTo>
                  <a:pt x="794" y="2870"/>
                  <a:pt x="743" y="2760"/>
                  <a:pt x="711" y="2652"/>
                </a:cubicBezTo>
                <a:cubicBezTo>
                  <a:pt x="677" y="2544"/>
                  <a:pt x="657" y="2426"/>
                  <a:pt x="648" y="2296"/>
                </a:cubicBezTo>
                <a:cubicBezTo>
                  <a:pt x="639" y="2167"/>
                  <a:pt x="642" y="2040"/>
                  <a:pt x="653" y="1917"/>
                </a:cubicBezTo>
                <a:cubicBezTo>
                  <a:pt x="658" y="1852"/>
                  <a:pt x="675" y="1720"/>
                  <a:pt x="703" y="1522"/>
                </a:cubicBezTo>
                <a:cubicBezTo>
                  <a:pt x="731" y="1325"/>
                  <a:pt x="747" y="1169"/>
                  <a:pt x="751" y="1052"/>
                </a:cubicBezTo>
                <a:cubicBezTo>
                  <a:pt x="755" y="937"/>
                  <a:pt x="745" y="835"/>
                  <a:pt x="720" y="750"/>
                </a:cubicBezTo>
                <a:cubicBezTo>
                  <a:pt x="701" y="686"/>
                  <a:pt x="662" y="607"/>
                  <a:pt x="604" y="513"/>
                </a:cubicBezTo>
                <a:cubicBezTo>
                  <a:pt x="547" y="419"/>
                  <a:pt x="478" y="341"/>
                  <a:pt x="396" y="280"/>
                </a:cubicBezTo>
                <a:cubicBezTo>
                  <a:pt x="316" y="218"/>
                  <a:pt x="242" y="177"/>
                  <a:pt x="177" y="154"/>
                </a:cubicBezTo>
                <a:lnTo>
                  <a:pt x="0" y="95"/>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4" name="Freeform 6"/>
          <p:cNvSpPr/>
          <p:nvPr/>
        </p:nvSpPr>
        <p:spPr bwMode="auto">
          <a:xfrm>
            <a:off x="7466533" y="2838336"/>
            <a:ext cx="2088232" cy="106739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）资本结构的项目分析。</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6"/>
          <p:cNvSpPr/>
          <p:nvPr/>
        </p:nvSpPr>
        <p:spPr bwMode="auto">
          <a:xfrm>
            <a:off x="9678287" y="2849048"/>
            <a:ext cx="1937232" cy="106739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）资本结构的百分数分析。</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6" name="矩形: 圆角 25"/>
          <p:cNvSpPr/>
          <p:nvPr/>
        </p:nvSpPr>
        <p:spPr bwMode="auto">
          <a:xfrm>
            <a:off x="7240401" y="1504233"/>
            <a:ext cx="2113016" cy="543194"/>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smtClean="0">
                <a:solidFill>
                  <a:schemeClr val="bg1"/>
                </a:solidFill>
                <a:latin typeface="微软雅黑 Light" panose="020B0502040204020203" pitchFamily="34" charset="-122"/>
                <a:ea typeface="微软雅黑 Light" panose="020B0502040204020203" pitchFamily="34" charset="-122"/>
              </a:rPr>
              <a:t>2.</a:t>
            </a:r>
            <a:r>
              <a:rPr lang="zh-CN" altLang="en-US" sz="2400" dirty="0" smtClean="0">
                <a:solidFill>
                  <a:schemeClr val="bg1"/>
                </a:solidFill>
                <a:latin typeface="微软雅黑 Light" panose="020B0502040204020203" pitchFamily="34" charset="-122"/>
                <a:ea typeface="微软雅黑 Light" panose="020B0502040204020203" pitchFamily="34" charset="-122"/>
              </a:rPr>
              <a:t>资本结构</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Tree>
  </p:cSld>
  <p:clrMapOvr>
    <a:masterClrMapping/>
  </p:clrMapOvr>
  <p:transition spd="slow" advTm="9652">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377080"/>
            <a:ext cx="604626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a:t>
            </a:r>
            <a:r>
              <a:rPr lang="zh-CN" altLang="zh-CN" sz="2800" b="1" dirty="0" smtClean="0">
                <a:latin typeface="微软雅黑 Light" panose="020B0502040204020203" pitchFamily="34" charset="-122"/>
                <a:ea typeface="微软雅黑 Light" panose="020B0502040204020203" pitchFamily="34" charset="-122"/>
              </a:rPr>
              <a:t>结构分析</a:t>
            </a:r>
            <a:endParaRPr lang="zh-CN" altLang="zh-CN"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268760"/>
            <a:ext cx="4049507"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）资本结构的百分数分析</a:t>
            </a:r>
            <a:endParaRPr lang="zh-CN" altLang="en-US" sz="24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1417955" y="2205355"/>
            <a:ext cx="10287000" cy="326771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377080"/>
            <a:ext cx="6262290"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a:t>
            </a:r>
            <a:r>
              <a:rPr lang="zh-CN" altLang="zh-CN" sz="2800" b="1" dirty="0" smtClean="0">
                <a:latin typeface="微软雅黑 Light" panose="020B0502040204020203" pitchFamily="34" charset="-122"/>
                <a:ea typeface="微软雅黑 Light" panose="020B0502040204020203" pitchFamily="34" charset="-122"/>
              </a:rPr>
              <a:t>结构分析</a:t>
            </a:r>
            <a:endParaRPr lang="zh-CN" altLang="zh-CN" sz="2800" b="1" dirty="0">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p:cNvSpPr/>
          <p:nvPr/>
        </p:nvSpPr>
        <p:spPr bwMode="auto">
          <a:xfrm>
            <a:off x="5309132" y="2842289"/>
            <a:ext cx="2033879" cy="106739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）分析负债的长期化程度</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23" name="Freeform 21"/>
          <p:cNvSpPr/>
          <p:nvPr/>
        </p:nvSpPr>
        <p:spPr bwMode="auto">
          <a:xfrm rot="5400000" flipH="1">
            <a:off x="8080017" y="393561"/>
            <a:ext cx="574267" cy="4153063"/>
          </a:xfrm>
          <a:custGeom>
            <a:avLst/>
            <a:gdLst>
              <a:gd name="T0" fmla="*/ 0 w 1642"/>
              <a:gd name="T1" fmla="*/ 95 h 6991"/>
              <a:gd name="T2" fmla="*/ 0 w 1642"/>
              <a:gd name="T3" fmla="*/ 0 h 6991"/>
              <a:gd name="T4" fmla="*/ 328 w 1642"/>
              <a:gd name="T5" fmla="*/ 83 h 6991"/>
              <a:gd name="T6" fmla="*/ 602 w 1642"/>
              <a:gd name="T7" fmla="*/ 212 h 6991"/>
              <a:gd name="T8" fmla="*/ 841 w 1642"/>
              <a:gd name="T9" fmla="*/ 428 h 6991"/>
              <a:gd name="T10" fmla="*/ 1003 w 1642"/>
              <a:gd name="T11" fmla="*/ 695 h 6991"/>
              <a:gd name="T12" fmla="*/ 1087 w 1642"/>
              <a:gd name="T13" fmla="*/ 987 h 6991"/>
              <a:gd name="T14" fmla="*/ 1123 w 1642"/>
              <a:gd name="T15" fmla="*/ 1328 h 6991"/>
              <a:gd name="T16" fmla="*/ 1083 w 1642"/>
              <a:gd name="T17" fmla="*/ 1745 h 6991"/>
              <a:gd name="T18" fmla="*/ 995 w 1642"/>
              <a:gd name="T19" fmla="*/ 2130 h 6991"/>
              <a:gd name="T20" fmla="*/ 963 w 1642"/>
              <a:gd name="T21" fmla="*/ 2531 h 6991"/>
              <a:gd name="T22" fmla="*/ 1011 w 1642"/>
              <a:gd name="T23" fmla="*/ 2911 h 6991"/>
              <a:gd name="T24" fmla="*/ 1117 w 1642"/>
              <a:gd name="T25" fmla="*/ 3126 h 6991"/>
              <a:gd name="T26" fmla="*/ 1291 w 1642"/>
              <a:gd name="T27" fmla="*/ 3275 h 6991"/>
              <a:gd name="T28" fmla="*/ 1447 w 1642"/>
              <a:gd name="T29" fmla="*/ 3361 h 6991"/>
              <a:gd name="T30" fmla="*/ 1642 w 1642"/>
              <a:gd name="T31" fmla="*/ 3398 h 6991"/>
              <a:gd name="T32" fmla="*/ 1642 w 1642"/>
              <a:gd name="T33" fmla="*/ 3582 h 6991"/>
              <a:gd name="T34" fmla="*/ 1344 w 1642"/>
              <a:gd name="T35" fmla="*/ 3681 h 6991"/>
              <a:gd name="T36" fmla="*/ 1162 w 1642"/>
              <a:gd name="T37" fmla="*/ 3829 h 6991"/>
              <a:gd name="T38" fmla="*/ 1023 w 1642"/>
              <a:gd name="T39" fmla="*/ 4081 h 6991"/>
              <a:gd name="T40" fmla="*/ 960 w 1642"/>
              <a:gd name="T41" fmla="*/ 4426 h 6991"/>
              <a:gd name="T42" fmla="*/ 988 w 1642"/>
              <a:gd name="T43" fmla="*/ 4878 h 6991"/>
              <a:gd name="T44" fmla="*/ 1028 w 1642"/>
              <a:gd name="T45" fmla="*/ 5179 h 6991"/>
              <a:gd name="T46" fmla="*/ 1087 w 1642"/>
              <a:gd name="T47" fmla="*/ 5528 h 6991"/>
              <a:gd name="T48" fmla="*/ 1098 w 1642"/>
              <a:gd name="T49" fmla="*/ 5870 h 6991"/>
              <a:gd name="T50" fmla="*/ 1038 w 1642"/>
              <a:gd name="T51" fmla="*/ 6202 h 6991"/>
              <a:gd name="T52" fmla="*/ 922 w 1642"/>
              <a:gd name="T53" fmla="*/ 6461 h 6991"/>
              <a:gd name="T54" fmla="*/ 743 w 1642"/>
              <a:gd name="T55" fmla="*/ 6674 h 6991"/>
              <a:gd name="T56" fmla="*/ 533 w 1642"/>
              <a:gd name="T57" fmla="*/ 6839 h 6991"/>
              <a:gd name="T58" fmla="*/ 360 w 1642"/>
              <a:gd name="T59" fmla="*/ 6942 h 6991"/>
              <a:gd name="T60" fmla="*/ 246 w 1642"/>
              <a:gd name="T61" fmla="*/ 6986 h 6991"/>
              <a:gd name="T62" fmla="*/ 198 w 1642"/>
              <a:gd name="T63" fmla="*/ 6948 h 6991"/>
              <a:gd name="T64" fmla="*/ 242 w 1642"/>
              <a:gd name="T65" fmla="*/ 6869 h 6991"/>
              <a:gd name="T66" fmla="*/ 349 w 1642"/>
              <a:gd name="T67" fmla="*/ 6794 h 6991"/>
              <a:gd name="T68" fmla="*/ 518 w 1642"/>
              <a:gd name="T69" fmla="*/ 6637 h 6991"/>
              <a:gd name="T70" fmla="*/ 656 w 1642"/>
              <a:gd name="T71" fmla="*/ 6413 h 6991"/>
              <a:gd name="T72" fmla="*/ 727 w 1642"/>
              <a:gd name="T73" fmla="*/ 6184 h 6991"/>
              <a:gd name="T74" fmla="*/ 742 w 1642"/>
              <a:gd name="T75" fmla="*/ 5958 h 6991"/>
              <a:gd name="T76" fmla="*/ 718 w 1642"/>
              <a:gd name="T77" fmla="*/ 5613 h 6991"/>
              <a:gd name="T78" fmla="*/ 680 w 1642"/>
              <a:gd name="T79" fmla="*/ 5137 h 6991"/>
              <a:gd name="T80" fmla="*/ 672 w 1642"/>
              <a:gd name="T81" fmla="*/ 4709 h 6991"/>
              <a:gd name="T82" fmla="*/ 735 w 1642"/>
              <a:gd name="T83" fmla="*/ 4309 h 6991"/>
              <a:gd name="T84" fmla="*/ 898 w 1642"/>
              <a:gd name="T85" fmla="*/ 3969 h 6991"/>
              <a:gd name="T86" fmla="*/ 1095 w 1642"/>
              <a:gd name="T87" fmla="*/ 3740 h 6991"/>
              <a:gd name="T88" fmla="*/ 1481 w 1642"/>
              <a:gd name="T89" fmla="*/ 3504 h 6991"/>
              <a:gd name="T90" fmla="*/ 1202 w 1642"/>
              <a:gd name="T91" fmla="*/ 3350 h 6991"/>
              <a:gd name="T92" fmla="*/ 1028 w 1642"/>
              <a:gd name="T93" fmla="*/ 3220 h 6991"/>
              <a:gd name="T94" fmla="*/ 859 w 1642"/>
              <a:gd name="T95" fmla="*/ 2983 h 6991"/>
              <a:gd name="T96" fmla="*/ 711 w 1642"/>
              <a:gd name="T97" fmla="*/ 2652 h 6991"/>
              <a:gd name="T98" fmla="*/ 648 w 1642"/>
              <a:gd name="T99" fmla="*/ 2296 h 6991"/>
              <a:gd name="T100" fmla="*/ 653 w 1642"/>
              <a:gd name="T101" fmla="*/ 1917 h 6991"/>
              <a:gd name="T102" fmla="*/ 703 w 1642"/>
              <a:gd name="T103" fmla="*/ 1522 h 6991"/>
              <a:gd name="T104" fmla="*/ 751 w 1642"/>
              <a:gd name="T105" fmla="*/ 1052 h 6991"/>
              <a:gd name="T106" fmla="*/ 720 w 1642"/>
              <a:gd name="T107" fmla="*/ 750 h 6991"/>
              <a:gd name="T108" fmla="*/ 604 w 1642"/>
              <a:gd name="T109" fmla="*/ 513 h 6991"/>
              <a:gd name="T110" fmla="*/ 396 w 1642"/>
              <a:gd name="T111" fmla="*/ 280 h 6991"/>
              <a:gd name="T112" fmla="*/ 177 w 1642"/>
              <a:gd name="T113" fmla="*/ 154 h 6991"/>
              <a:gd name="T114" fmla="*/ 0 w 1642"/>
              <a:gd name="T115" fmla="*/ 95 h 6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42" h="6991">
                <a:moveTo>
                  <a:pt x="0" y="95"/>
                </a:moveTo>
                <a:lnTo>
                  <a:pt x="0" y="0"/>
                </a:lnTo>
                <a:cubicBezTo>
                  <a:pt x="125" y="28"/>
                  <a:pt x="234" y="55"/>
                  <a:pt x="328" y="83"/>
                </a:cubicBezTo>
                <a:cubicBezTo>
                  <a:pt x="423" y="110"/>
                  <a:pt x="514" y="154"/>
                  <a:pt x="602" y="212"/>
                </a:cubicBezTo>
                <a:cubicBezTo>
                  <a:pt x="691" y="268"/>
                  <a:pt x="770" y="341"/>
                  <a:pt x="841" y="428"/>
                </a:cubicBezTo>
                <a:cubicBezTo>
                  <a:pt x="911" y="515"/>
                  <a:pt x="965" y="604"/>
                  <a:pt x="1003" y="695"/>
                </a:cubicBezTo>
                <a:cubicBezTo>
                  <a:pt x="1039" y="785"/>
                  <a:pt x="1067" y="883"/>
                  <a:pt x="1087" y="987"/>
                </a:cubicBezTo>
                <a:cubicBezTo>
                  <a:pt x="1107" y="1091"/>
                  <a:pt x="1120" y="1205"/>
                  <a:pt x="1123" y="1328"/>
                </a:cubicBezTo>
                <a:cubicBezTo>
                  <a:pt x="1128" y="1452"/>
                  <a:pt x="1116" y="1591"/>
                  <a:pt x="1083" y="1745"/>
                </a:cubicBezTo>
                <a:lnTo>
                  <a:pt x="995" y="2130"/>
                </a:lnTo>
                <a:cubicBezTo>
                  <a:pt x="970" y="2258"/>
                  <a:pt x="960" y="2391"/>
                  <a:pt x="963" y="2531"/>
                </a:cubicBezTo>
                <a:cubicBezTo>
                  <a:pt x="963" y="2686"/>
                  <a:pt x="978" y="2812"/>
                  <a:pt x="1011" y="2911"/>
                </a:cubicBezTo>
                <a:cubicBezTo>
                  <a:pt x="1042" y="3010"/>
                  <a:pt x="1077" y="3082"/>
                  <a:pt x="1117" y="3126"/>
                </a:cubicBezTo>
                <a:cubicBezTo>
                  <a:pt x="1156" y="3170"/>
                  <a:pt x="1214" y="3220"/>
                  <a:pt x="1291" y="3275"/>
                </a:cubicBezTo>
                <a:cubicBezTo>
                  <a:pt x="1368" y="3330"/>
                  <a:pt x="1421" y="3359"/>
                  <a:pt x="1447" y="3361"/>
                </a:cubicBezTo>
                <a:lnTo>
                  <a:pt x="1642" y="3398"/>
                </a:lnTo>
                <a:lnTo>
                  <a:pt x="1642" y="3582"/>
                </a:lnTo>
                <a:cubicBezTo>
                  <a:pt x="1510" y="3613"/>
                  <a:pt x="1410" y="3646"/>
                  <a:pt x="1344" y="3681"/>
                </a:cubicBezTo>
                <a:cubicBezTo>
                  <a:pt x="1278" y="3715"/>
                  <a:pt x="1217" y="3765"/>
                  <a:pt x="1162" y="3829"/>
                </a:cubicBezTo>
                <a:cubicBezTo>
                  <a:pt x="1107" y="3894"/>
                  <a:pt x="1061" y="3978"/>
                  <a:pt x="1023" y="4081"/>
                </a:cubicBezTo>
                <a:cubicBezTo>
                  <a:pt x="985" y="4184"/>
                  <a:pt x="964" y="4299"/>
                  <a:pt x="960" y="4426"/>
                </a:cubicBezTo>
                <a:cubicBezTo>
                  <a:pt x="957" y="4554"/>
                  <a:pt x="965" y="4704"/>
                  <a:pt x="988" y="4878"/>
                </a:cubicBezTo>
                <a:cubicBezTo>
                  <a:pt x="1001" y="4998"/>
                  <a:pt x="1014" y="5099"/>
                  <a:pt x="1028" y="5179"/>
                </a:cubicBezTo>
                <a:lnTo>
                  <a:pt x="1087" y="5528"/>
                </a:lnTo>
                <a:cubicBezTo>
                  <a:pt x="1102" y="5648"/>
                  <a:pt x="1106" y="5762"/>
                  <a:pt x="1098" y="5870"/>
                </a:cubicBezTo>
                <a:cubicBezTo>
                  <a:pt x="1088" y="5992"/>
                  <a:pt x="1068" y="6103"/>
                  <a:pt x="1038" y="6202"/>
                </a:cubicBezTo>
                <a:cubicBezTo>
                  <a:pt x="1007" y="6301"/>
                  <a:pt x="968" y="6388"/>
                  <a:pt x="922" y="6461"/>
                </a:cubicBezTo>
                <a:cubicBezTo>
                  <a:pt x="875" y="6535"/>
                  <a:pt x="816" y="6606"/>
                  <a:pt x="743" y="6674"/>
                </a:cubicBezTo>
                <a:cubicBezTo>
                  <a:pt x="672" y="6743"/>
                  <a:pt x="601" y="6798"/>
                  <a:pt x="533" y="6839"/>
                </a:cubicBezTo>
                <a:lnTo>
                  <a:pt x="360" y="6942"/>
                </a:lnTo>
                <a:cubicBezTo>
                  <a:pt x="311" y="6977"/>
                  <a:pt x="273" y="6991"/>
                  <a:pt x="246" y="6986"/>
                </a:cubicBezTo>
                <a:cubicBezTo>
                  <a:pt x="219" y="6981"/>
                  <a:pt x="203" y="6968"/>
                  <a:pt x="198" y="6948"/>
                </a:cubicBezTo>
                <a:cubicBezTo>
                  <a:pt x="193" y="6927"/>
                  <a:pt x="208" y="6901"/>
                  <a:pt x="242" y="6869"/>
                </a:cubicBezTo>
                <a:cubicBezTo>
                  <a:pt x="255" y="6859"/>
                  <a:pt x="290" y="6834"/>
                  <a:pt x="349" y="6794"/>
                </a:cubicBezTo>
                <a:cubicBezTo>
                  <a:pt x="407" y="6753"/>
                  <a:pt x="464" y="6701"/>
                  <a:pt x="518" y="6637"/>
                </a:cubicBezTo>
                <a:cubicBezTo>
                  <a:pt x="572" y="6574"/>
                  <a:pt x="618" y="6500"/>
                  <a:pt x="656" y="6413"/>
                </a:cubicBezTo>
                <a:cubicBezTo>
                  <a:pt x="693" y="6328"/>
                  <a:pt x="717" y="6251"/>
                  <a:pt x="727" y="6184"/>
                </a:cubicBezTo>
                <a:cubicBezTo>
                  <a:pt x="737" y="6117"/>
                  <a:pt x="742" y="6041"/>
                  <a:pt x="742" y="5958"/>
                </a:cubicBezTo>
                <a:cubicBezTo>
                  <a:pt x="740" y="5884"/>
                  <a:pt x="731" y="5770"/>
                  <a:pt x="718" y="5613"/>
                </a:cubicBezTo>
                <a:cubicBezTo>
                  <a:pt x="705" y="5456"/>
                  <a:pt x="692" y="5297"/>
                  <a:pt x="680" y="5137"/>
                </a:cubicBezTo>
                <a:cubicBezTo>
                  <a:pt x="667" y="4976"/>
                  <a:pt x="664" y="4835"/>
                  <a:pt x="672" y="4709"/>
                </a:cubicBezTo>
                <a:cubicBezTo>
                  <a:pt x="680" y="4545"/>
                  <a:pt x="701" y="4412"/>
                  <a:pt x="735" y="4309"/>
                </a:cubicBezTo>
                <a:cubicBezTo>
                  <a:pt x="769" y="4206"/>
                  <a:pt x="824" y="4092"/>
                  <a:pt x="898" y="3969"/>
                </a:cubicBezTo>
                <a:cubicBezTo>
                  <a:pt x="973" y="3845"/>
                  <a:pt x="1038" y="3769"/>
                  <a:pt x="1095" y="3740"/>
                </a:cubicBezTo>
                <a:lnTo>
                  <a:pt x="1481" y="3504"/>
                </a:lnTo>
                <a:cubicBezTo>
                  <a:pt x="1365" y="3443"/>
                  <a:pt x="1273" y="3391"/>
                  <a:pt x="1202" y="3350"/>
                </a:cubicBezTo>
                <a:cubicBezTo>
                  <a:pt x="1133" y="3309"/>
                  <a:pt x="1074" y="3265"/>
                  <a:pt x="1028" y="3220"/>
                </a:cubicBezTo>
                <a:cubicBezTo>
                  <a:pt x="982" y="3175"/>
                  <a:pt x="925" y="3096"/>
                  <a:pt x="859" y="2983"/>
                </a:cubicBezTo>
                <a:cubicBezTo>
                  <a:pt x="794" y="2870"/>
                  <a:pt x="743" y="2760"/>
                  <a:pt x="711" y="2652"/>
                </a:cubicBezTo>
                <a:cubicBezTo>
                  <a:pt x="677" y="2544"/>
                  <a:pt x="657" y="2426"/>
                  <a:pt x="648" y="2296"/>
                </a:cubicBezTo>
                <a:cubicBezTo>
                  <a:pt x="639" y="2167"/>
                  <a:pt x="642" y="2040"/>
                  <a:pt x="653" y="1917"/>
                </a:cubicBezTo>
                <a:cubicBezTo>
                  <a:pt x="658" y="1852"/>
                  <a:pt x="675" y="1720"/>
                  <a:pt x="703" y="1522"/>
                </a:cubicBezTo>
                <a:cubicBezTo>
                  <a:pt x="731" y="1325"/>
                  <a:pt x="747" y="1169"/>
                  <a:pt x="751" y="1052"/>
                </a:cubicBezTo>
                <a:cubicBezTo>
                  <a:pt x="755" y="937"/>
                  <a:pt x="745" y="835"/>
                  <a:pt x="720" y="750"/>
                </a:cubicBezTo>
                <a:cubicBezTo>
                  <a:pt x="701" y="686"/>
                  <a:pt x="662" y="607"/>
                  <a:pt x="604" y="513"/>
                </a:cubicBezTo>
                <a:cubicBezTo>
                  <a:pt x="547" y="419"/>
                  <a:pt x="478" y="341"/>
                  <a:pt x="396" y="280"/>
                </a:cubicBezTo>
                <a:cubicBezTo>
                  <a:pt x="316" y="218"/>
                  <a:pt x="242" y="177"/>
                  <a:pt x="177" y="154"/>
                </a:cubicBezTo>
                <a:lnTo>
                  <a:pt x="0" y="95"/>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4" name="Freeform 6"/>
          <p:cNvSpPr/>
          <p:nvPr/>
        </p:nvSpPr>
        <p:spPr bwMode="auto">
          <a:xfrm>
            <a:off x="7466533" y="2838336"/>
            <a:ext cx="2088232" cy="106739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）分析负债的集中程度</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6"/>
          <p:cNvSpPr/>
          <p:nvPr/>
        </p:nvSpPr>
        <p:spPr bwMode="auto">
          <a:xfrm>
            <a:off x="9678287" y="2849048"/>
            <a:ext cx="1937232" cy="106739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）负债分类的合理性</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6" name="矩形: 圆角 25"/>
          <p:cNvSpPr/>
          <p:nvPr/>
        </p:nvSpPr>
        <p:spPr bwMode="auto">
          <a:xfrm>
            <a:off x="7240401" y="1504233"/>
            <a:ext cx="2113016" cy="543194"/>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smtClean="0">
                <a:solidFill>
                  <a:schemeClr val="bg1"/>
                </a:solidFill>
                <a:latin typeface="微软雅黑 Light" panose="020B0502040204020203" pitchFamily="34" charset="-122"/>
                <a:ea typeface="微软雅黑 Light" panose="020B0502040204020203" pitchFamily="34" charset="-122"/>
              </a:rPr>
              <a:t>3.</a:t>
            </a:r>
            <a:r>
              <a:rPr lang="zh-CN" altLang="en-US" sz="2400" dirty="0" smtClean="0">
                <a:solidFill>
                  <a:schemeClr val="bg1"/>
                </a:solidFill>
                <a:latin typeface="微软雅黑 Light" panose="020B0502040204020203" pitchFamily="34" charset="-122"/>
                <a:ea typeface="微软雅黑 Light" panose="020B0502040204020203" pitchFamily="34" charset="-122"/>
              </a:rPr>
              <a:t>负债结构</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Tree>
  </p:cSld>
  <p:clrMapOvr>
    <a:masterClrMapping/>
  </p:clrMapOvr>
  <p:transition spd="slow" advTm="9652">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352" y="373262"/>
            <a:ext cx="642834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a:t>
            </a:r>
            <a:r>
              <a:rPr lang="zh-CN" altLang="zh-CN" sz="2800" b="1" dirty="0" smtClean="0">
                <a:latin typeface="微软雅黑 Light" panose="020B0502040204020203" pitchFamily="34" charset="-122"/>
                <a:ea typeface="微软雅黑 Light" panose="020B0502040204020203" pitchFamily="34" charset="-122"/>
              </a:rPr>
              <a:t>结构分析</a:t>
            </a:r>
            <a:endParaRPr lang="zh-CN" altLang="zh-CN"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93035" y="1140713"/>
            <a:ext cx="3433953"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）负债分类的合理性</a:t>
            </a:r>
            <a:endParaRPr lang="zh-CN" altLang="en-US" sz="24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572245" y="5030347"/>
            <a:ext cx="11286776" cy="39878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从表</a:t>
            </a:r>
            <a:r>
              <a:rPr lang="en-US" altLang="zh-CN" sz="2000" dirty="0">
                <a:latin typeface="微软雅黑 Light" panose="020B0502040204020203" pitchFamily="34" charset="-122"/>
                <a:ea typeface="微软雅黑 Light" panose="020B0502040204020203" pitchFamily="34" charset="-122"/>
              </a:rPr>
              <a:t>3</a:t>
            </a:r>
            <a:r>
              <a:rPr lang="en-US" altLang="zh-CN" sz="2000" dirty="0">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可以看出，在负债总额中流动负债占绝对份额，而且数额较大，说明该公司财务风险较高</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pic>
        <p:nvPicPr>
          <p:cNvPr id="8" name="图片 7"/>
          <p:cNvPicPr>
            <a:picLocks noChangeAspect="1"/>
          </p:cNvPicPr>
          <p:nvPr>
            <p:custDataLst>
              <p:tags r:id="rId1"/>
            </p:custDataLst>
          </p:nvPr>
        </p:nvPicPr>
        <p:blipFill>
          <a:blip r:embed="rId2"/>
          <a:stretch>
            <a:fillRect/>
          </a:stretch>
        </p:blipFill>
        <p:spPr>
          <a:xfrm>
            <a:off x="1464310" y="1701165"/>
            <a:ext cx="9267825" cy="895350"/>
          </a:xfrm>
          <a:prstGeom prst="rect">
            <a:avLst/>
          </a:prstGeom>
        </p:spPr>
      </p:pic>
      <p:pic>
        <p:nvPicPr>
          <p:cNvPr id="9" name="图片 8"/>
          <p:cNvPicPr>
            <a:picLocks noChangeAspect="1"/>
          </p:cNvPicPr>
          <p:nvPr>
            <p:custDataLst>
              <p:tags r:id="rId3"/>
            </p:custDataLst>
          </p:nvPr>
        </p:nvPicPr>
        <p:blipFill>
          <a:blip r:embed="rId4"/>
          <a:stretch>
            <a:fillRect/>
          </a:stretch>
        </p:blipFill>
        <p:spPr>
          <a:xfrm>
            <a:off x="1562100" y="2596515"/>
            <a:ext cx="9182100" cy="196215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412544" y="3282838"/>
            <a:ext cx="4106785"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a:t>
            </a:r>
            <a:r>
              <a:rPr lang="en-US" altLang="zh-CN" sz="4000" b="1" dirty="0" smtClean="0">
                <a:solidFill>
                  <a:schemeClr val="bg1"/>
                </a:solidFill>
                <a:latin typeface="微软雅黑 Light" panose="020B0502040204020203" pitchFamily="34" charset="-122"/>
                <a:ea typeface="微软雅黑 Light" panose="020B0502040204020203" pitchFamily="34" charset="-122"/>
              </a:rPr>
              <a:t>3</a:t>
            </a:r>
            <a:r>
              <a:rPr lang="en-US" altLang="zh-CN" sz="4000" b="1" dirty="0" smtClean="0">
                <a:solidFill>
                  <a:schemeClr val="bg1"/>
                </a:solidFill>
                <a:latin typeface="微软雅黑 Light" panose="020B0502040204020203" pitchFamily="34" charset="-122"/>
                <a:ea typeface="微软雅黑 Light" panose="020B0502040204020203" pitchFamily="34" charset="-122"/>
              </a:rPr>
              <a:t>.2</a:t>
            </a:r>
            <a:r>
              <a:rPr lang="zh-CN" altLang="en-US" sz="4000" b="1" dirty="0" smtClean="0">
                <a:solidFill>
                  <a:schemeClr val="bg1"/>
                </a:solidFill>
                <a:latin typeface="微软雅黑 Light" panose="020B0502040204020203" pitchFamily="34" charset="-122"/>
                <a:ea typeface="微软雅黑 Light" panose="020B0502040204020203" pitchFamily="34" charset="-122"/>
              </a:rPr>
              <a:t>利润表结构分析</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965055" y="3605904"/>
            <a:ext cx="4749950" cy="460375"/>
          </a:xfrm>
          <a:prstGeom prst="rect">
            <a:avLst/>
          </a:prstGeom>
          <a:noFill/>
        </p:spPr>
        <p:txBody>
          <a:bodyPr wrap="square" rtlCol="0">
            <a:spAutoFit/>
          </a:bodyPr>
          <a:lstStyle/>
          <a:p>
            <a:pPr>
              <a:defRPr/>
            </a:pPr>
            <a:r>
              <a:rPr lang="zh-CN" altLang="en-US" sz="2400" dirty="0" smtClean="0">
                <a:latin typeface="微软雅黑 Light" panose="020B0502040204020203" pitchFamily="34" charset="-122"/>
                <a:ea typeface="微软雅黑 Light" panose="020B0502040204020203" pitchFamily="34" charset="-122"/>
              </a:rPr>
              <a:t>子任务</a:t>
            </a:r>
            <a:r>
              <a:rPr lang="en-US" altLang="zh-CN" sz="2400" dirty="0" smtClean="0">
                <a:latin typeface="微软雅黑 Light" panose="020B0502040204020203" pitchFamily="34" charset="-122"/>
                <a:ea typeface="微软雅黑 Light" panose="020B0502040204020203" pitchFamily="34" charset="-122"/>
              </a:rPr>
              <a:t>3</a:t>
            </a:r>
            <a:r>
              <a:rPr lang="en-US" altLang="zh-CN" sz="2400" dirty="0" smtClean="0">
                <a:latin typeface="微软雅黑 Light" panose="020B0502040204020203" pitchFamily="34" charset="-122"/>
                <a:ea typeface="微软雅黑 Light" panose="020B0502040204020203" pitchFamily="34" charset="-122"/>
              </a:rPr>
              <a:t>.2.1</a:t>
            </a:r>
            <a:r>
              <a:rPr lang="zh-CN" altLang="en-US" sz="2400" dirty="0" smtClean="0">
                <a:latin typeface="微软雅黑 Light" panose="020B0502040204020203" pitchFamily="34" charset="-122"/>
                <a:ea typeface="微软雅黑 Light" panose="020B0502040204020203" pitchFamily="34" charset="-122"/>
              </a:rPr>
              <a:t>利润表总体结构分析</a:t>
            </a:r>
            <a:endParaRPr lang="zh-CN" altLang="en-US" sz="2400" dirty="0">
              <a:latin typeface="微软雅黑 Light" panose="020B0502040204020203" pitchFamily="34" charset="-122"/>
              <a:ea typeface="微软雅黑 Light" panose="020B0502040204020203" pitchFamily="34" charset="-122"/>
            </a:endParaRPr>
          </a:p>
        </p:txBody>
      </p:sp>
      <p:sp>
        <p:nvSpPr>
          <p:cNvPr id="96" name="TextBox 70"/>
          <p:cNvSpPr txBox="1"/>
          <p:nvPr/>
        </p:nvSpPr>
        <p:spPr>
          <a:xfrm>
            <a:off x="6999622" y="4126014"/>
            <a:ext cx="3652844" cy="460375"/>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24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2400" dirty="0" smtClean="0">
                <a:solidFill>
                  <a:schemeClr val="tx1"/>
                </a:solidFill>
                <a:latin typeface="微软雅黑 Light" panose="020B0502040204020203" pitchFamily="34" charset="-122"/>
                <a:ea typeface="微软雅黑 Light" panose="020B0502040204020203" pitchFamily="34" charset="-122"/>
              </a:rPr>
              <a:t>3</a:t>
            </a:r>
            <a:r>
              <a:rPr lang="en-US" altLang="zh-CN" sz="2400" dirty="0" smtClean="0">
                <a:solidFill>
                  <a:schemeClr val="tx1"/>
                </a:solidFill>
                <a:latin typeface="微软雅黑 Light" panose="020B0502040204020203" pitchFamily="34" charset="-122"/>
                <a:ea typeface="微软雅黑 Light" panose="020B0502040204020203" pitchFamily="34" charset="-122"/>
              </a:rPr>
              <a:t>.2.2</a:t>
            </a:r>
            <a:r>
              <a:rPr lang="zh-CN" altLang="en-US" sz="2400" dirty="0" smtClean="0">
                <a:solidFill>
                  <a:schemeClr val="tx1"/>
                </a:solidFill>
                <a:latin typeface="微软雅黑 Light" panose="020B0502040204020203" pitchFamily="34" charset="-122"/>
                <a:ea typeface="微软雅黑 Light" panose="020B0502040204020203" pitchFamily="34" charset="-122"/>
              </a:rPr>
              <a:t>收入构成分析</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31322"/>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0" name="TextBox 69"/>
          <p:cNvSpPr txBox="1"/>
          <p:nvPr/>
        </p:nvSpPr>
        <p:spPr>
          <a:xfrm>
            <a:off x="7003480" y="4626468"/>
            <a:ext cx="3928145" cy="46037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2400" dirty="0" smtClean="0">
                <a:solidFill>
                  <a:schemeClr val="tx1"/>
                </a:solidFill>
                <a:latin typeface="微软雅黑 Light" panose="020B0502040204020203" pitchFamily="34" charset="-122"/>
                <a:ea typeface="微软雅黑 Light" panose="020B0502040204020203" pitchFamily="34" charset="-122"/>
              </a:rPr>
              <a:t>3</a:t>
            </a:r>
            <a:r>
              <a:rPr lang="en-US" altLang="zh-CN" sz="2400" dirty="0" smtClean="0">
                <a:solidFill>
                  <a:schemeClr val="tx1"/>
                </a:solidFill>
                <a:latin typeface="微软雅黑 Light" panose="020B0502040204020203" pitchFamily="34" charset="-122"/>
                <a:ea typeface="微软雅黑 Light" panose="020B0502040204020203" pitchFamily="34" charset="-122"/>
              </a:rPr>
              <a:t>.2.3</a:t>
            </a:r>
            <a:r>
              <a:rPr lang="zh-CN" altLang="en-US" sz="2400" dirty="0" smtClean="0">
                <a:solidFill>
                  <a:schemeClr val="tx1"/>
                </a:solidFill>
                <a:latin typeface="微软雅黑 Light" panose="020B0502040204020203" pitchFamily="34" charset="-122"/>
                <a:ea typeface="微软雅黑 Light" panose="020B0502040204020203" pitchFamily="34" charset="-122"/>
              </a:rPr>
              <a:t>费用构成分析</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3912613"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4006107"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4030978" y="3078628"/>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328044" y="1784695"/>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800" dirty="0" smtClean="0">
                <a:solidFill>
                  <a:schemeClr val="bg1"/>
                </a:solidFill>
                <a:latin typeface="微软雅黑 Light" panose="020B0502040204020203" pitchFamily="34" charset="-122"/>
                <a:ea typeface="微软雅黑 Light" panose="020B0502040204020203" pitchFamily="34" charset="-122"/>
              </a:rPr>
              <a:t>1</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143" name="Freeform 24"/>
          <p:cNvSpPr/>
          <p:nvPr/>
        </p:nvSpPr>
        <p:spPr bwMode="auto">
          <a:xfrm>
            <a:off x="6138967" y="177593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3</a:t>
            </a:r>
            <a:r>
              <a:rPr lang="en-US" altLang="zh-CN" sz="2400" dirty="0" smtClean="0">
                <a:latin typeface="微软雅黑 Light" panose="020B0502040204020203" pitchFamily="34" charset="-122"/>
                <a:ea typeface="微软雅黑 Light" panose="020B0502040204020203" pitchFamily="34" charset="-122"/>
              </a:rPr>
              <a:t>.1</a:t>
            </a:r>
            <a:r>
              <a:rPr lang="zh-CN" altLang="en-US" sz="2400" dirty="0" smtClean="0">
                <a:latin typeface="微软雅黑 Light" panose="020B0502040204020203" pitchFamily="34" charset="-122"/>
                <a:ea typeface="微软雅黑 Light" panose="020B0502040204020203" pitchFamily="34" charset="-122"/>
              </a:rPr>
              <a:t>资产负债表结构分析</a:t>
            </a:r>
            <a:endParaRPr lang="zh-CN" altLang="en-US" sz="2400" dirty="0">
              <a:latin typeface="微软雅黑 Light" panose="020B0502040204020203" pitchFamily="34" charset="-122"/>
              <a:ea typeface="微软雅黑 Light" panose="020B0502040204020203" pitchFamily="34" charset="-122"/>
            </a:endParaRPr>
          </a:p>
        </p:txBody>
      </p:sp>
      <p:sp>
        <p:nvSpPr>
          <p:cNvPr id="147" name="Freeform 24"/>
          <p:cNvSpPr/>
          <p:nvPr/>
        </p:nvSpPr>
        <p:spPr bwMode="auto">
          <a:xfrm>
            <a:off x="6141213" y="276346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3</a:t>
            </a:r>
            <a:r>
              <a:rPr lang="en-US" altLang="zh-CN" sz="2400" dirty="0" smtClean="0">
                <a:latin typeface="微软雅黑 Light" panose="020B0502040204020203" pitchFamily="34" charset="-122"/>
                <a:ea typeface="微软雅黑 Light" panose="020B0502040204020203" pitchFamily="34" charset="-122"/>
              </a:rPr>
              <a:t>.2</a:t>
            </a:r>
            <a:r>
              <a:rPr lang="zh-CN" altLang="en-US" sz="2400" dirty="0" smtClean="0">
                <a:latin typeface="微软雅黑 Light" panose="020B0502040204020203" pitchFamily="34" charset="-122"/>
                <a:ea typeface="微软雅黑 Light" panose="020B0502040204020203" pitchFamily="34" charset="-122"/>
              </a:rPr>
              <a:t>利润表结构分析</a:t>
            </a:r>
            <a:endParaRPr lang="zh-CN" altLang="en-US" sz="2400" dirty="0">
              <a:latin typeface="微软雅黑 Light" panose="020B0502040204020203" pitchFamily="34" charset="-122"/>
              <a:ea typeface="微软雅黑 Light" panose="020B0502040204020203" pitchFamily="34" charset="-122"/>
            </a:endParaRPr>
          </a:p>
        </p:txBody>
      </p:sp>
      <p:sp>
        <p:nvSpPr>
          <p:cNvPr id="149" name="TextBox 58"/>
          <p:cNvSpPr txBox="1"/>
          <p:nvPr/>
        </p:nvSpPr>
        <p:spPr>
          <a:xfrm>
            <a:off x="5482135" y="3137776"/>
            <a:ext cx="417102"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0" name="Freeform 18"/>
          <p:cNvSpPr/>
          <p:nvPr/>
        </p:nvSpPr>
        <p:spPr bwMode="auto">
          <a:xfrm>
            <a:off x="5340977" y="3750993"/>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dirty="0" smtClean="0">
                <a:solidFill>
                  <a:schemeClr val="bg1"/>
                </a:solidFill>
                <a:latin typeface="微软雅黑 Light" panose="020B0502040204020203" pitchFamily="34" charset="-122"/>
                <a:ea typeface="微软雅黑 Light" panose="020B0502040204020203" pitchFamily="34" charset="-122"/>
              </a:rPr>
              <a:t>3</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151" name="Freeform 24"/>
          <p:cNvSpPr/>
          <p:nvPr/>
        </p:nvSpPr>
        <p:spPr bwMode="auto">
          <a:xfrm>
            <a:off x="6138967" y="375099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3</a:t>
            </a:r>
            <a:r>
              <a:rPr lang="en-US" altLang="zh-CN" sz="2400" dirty="0" smtClean="0">
                <a:latin typeface="微软雅黑 Light" panose="020B0502040204020203" pitchFamily="34" charset="-122"/>
                <a:ea typeface="微软雅黑 Light" panose="020B0502040204020203" pitchFamily="34" charset="-122"/>
              </a:rPr>
              <a:t>.3</a:t>
            </a:r>
            <a:r>
              <a:rPr lang="zh-CN" altLang="en-US" sz="2400" dirty="0" smtClean="0">
                <a:latin typeface="微软雅黑 Light" panose="020B0502040204020203" pitchFamily="34" charset="-122"/>
                <a:ea typeface="微软雅黑 Light" panose="020B0502040204020203" pitchFamily="34" charset="-122"/>
              </a:rPr>
              <a:t>现金流量表结构分析</a:t>
            </a:r>
            <a:endParaRPr lang="zh-CN" altLang="en-US" sz="2400" dirty="0">
              <a:latin typeface="微软雅黑 Light" panose="020B0502040204020203" pitchFamily="34" charset="-122"/>
              <a:ea typeface="微软雅黑 Light" panose="020B0502040204020203" pitchFamily="34" charset="-122"/>
            </a:endParaRPr>
          </a:p>
        </p:txBody>
      </p:sp>
      <p:sp>
        <p:nvSpPr>
          <p:cNvPr id="18" name="Freeform 18"/>
          <p:cNvSpPr/>
          <p:nvPr/>
        </p:nvSpPr>
        <p:spPr bwMode="auto">
          <a:xfrm>
            <a:off x="5340977" y="473414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dirty="0" smtClean="0">
                <a:solidFill>
                  <a:schemeClr val="bg1"/>
                </a:solidFill>
                <a:latin typeface="微软雅黑 Light" panose="020B0502040204020203" pitchFamily="34" charset="-122"/>
                <a:ea typeface="微软雅黑 Light" panose="020B0502040204020203" pitchFamily="34" charset="-122"/>
              </a:rPr>
              <a:t>4</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5944341" y="3244334"/>
            <a:ext cx="306494" cy="369332"/>
          </a:xfrm>
          <a:prstGeom prst="rect">
            <a:avLst/>
          </a:prstGeom>
        </p:spPr>
        <p:txBody>
          <a:bodyPr wrap="non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22" name="Freeform 24"/>
          <p:cNvSpPr/>
          <p:nvPr/>
        </p:nvSpPr>
        <p:spPr bwMode="auto">
          <a:xfrm>
            <a:off x="6141213" y="4738523"/>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400" dirty="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3</a:t>
            </a:r>
            <a:r>
              <a:rPr lang="en-US" altLang="zh-CN" sz="2400" dirty="0" smtClean="0">
                <a:latin typeface="微软雅黑 Light" panose="020B0502040204020203" pitchFamily="34" charset="-122"/>
                <a:ea typeface="微软雅黑 Light" panose="020B0502040204020203" pitchFamily="34" charset="-122"/>
              </a:rPr>
              <a:t>.4</a:t>
            </a:r>
            <a:r>
              <a:rPr lang="zh-CN" altLang="en-US" sz="2400" dirty="0" smtClean="0">
                <a:latin typeface="微软雅黑 Light" panose="020B0502040204020203" pitchFamily="34" charset="-122"/>
                <a:ea typeface="微软雅黑 Light" panose="020B0502040204020203" pitchFamily="34" charset="-122"/>
              </a:rPr>
              <a:t>所有者权益变动表结构分析</a:t>
            </a:r>
            <a:endParaRPr lang="zh-CN" altLang="en-US" sz="2400" dirty="0">
              <a:latin typeface="微软雅黑 Light" panose="020B0502040204020203" pitchFamily="34" charset="-122"/>
              <a:ea typeface="微软雅黑 Light" panose="020B0502040204020203" pitchFamily="34" charset="-122"/>
            </a:endParaRPr>
          </a:p>
        </p:txBody>
      </p:sp>
      <p:sp>
        <p:nvSpPr>
          <p:cNvPr id="24" name="Freeform 18"/>
          <p:cNvSpPr/>
          <p:nvPr/>
        </p:nvSpPr>
        <p:spPr bwMode="auto">
          <a:xfrm>
            <a:off x="5340977" y="276784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800" dirty="0" smtClean="0">
                <a:solidFill>
                  <a:schemeClr val="bg1"/>
                </a:solidFill>
                <a:latin typeface="微软雅黑 Light" panose="020B0502040204020203" pitchFamily="34" charset="-122"/>
                <a:ea typeface="微软雅黑 Light" panose="020B0502040204020203" pitchFamily="34" charset="-122"/>
              </a:rPr>
              <a:t>2</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9352" y="326924"/>
            <a:ext cx="5169557"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.2.1</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利润表总体结构分析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1379997" y="1492147"/>
            <a:ext cx="3200770" cy="4732724"/>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grpSp>
        <p:nvGrpSpPr>
          <p:cNvPr id="33" name="组合 32"/>
          <p:cNvGrpSpPr/>
          <p:nvPr/>
        </p:nvGrpSpPr>
        <p:grpSpPr>
          <a:xfrm>
            <a:off x="-32651" y="1520435"/>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430443" y="2274776"/>
            <a:ext cx="1766963" cy="1200329"/>
          </a:xfrm>
          <a:prstGeom prst="rect">
            <a:avLst/>
          </a:prstGeom>
          <a:noFill/>
        </p:spPr>
        <p:txBody>
          <a:bodyPr wrap="square" rtlCol="0">
            <a:spAutoFit/>
          </a:bodyPr>
          <a:lstStyle/>
          <a:p>
            <a:pPr lvl="0" algn="ctr">
              <a:defRPr/>
            </a:pPr>
            <a:r>
              <a:rPr lang="en-US" altLang="zh-CN"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1.</a:t>
            </a:r>
            <a:r>
              <a:rPr lang="zh-CN" altLang="en-US"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利润表的结构质量分析</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2" name="矩形 1"/>
          <p:cNvSpPr/>
          <p:nvPr/>
        </p:nvSpPr>
        <p:spPr>
          <a:xfrm>
            <a:off x="1560282" y="3842011"/>
            <a:ext cx="2910986" cy="1938992"/>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根据利润表的四项重要指标的不同组合，我们将它们归并为两类12种。具体如</a:t>
            </a:r>
            <a:r>
              <a:rPr lang="zh-CN" altLang="en-US" sz="2400" dirty="0" smtClean="0">
                <a:latin typeface="微软雅黑 Light" panose="020B0502040204020203" pitchFamily="34" charset="-122"/>
                <a:ea typeface="微软雅黑 Light" panose="020B0502040204020203" pitchFamily="34" charset="-122"/>
              </a:rPr>
              <a:t>表所示</a:t>
            </a:r>
            <a:endParaRPr lang="zh-CN" altLang="en-US" sz="2400"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5042180" y="4119632"/>
            <a:ext cx="7154583" cy="1323439"/>
          </a:xfrm>
          <a:prstGeom prst="rect">
            <a:avLst/>
          </a:prstGeom>
        </p:spPr>
        <p:txBody>
          <a:bodyPr wrap="square">
            <a:spAutoFit/>
          </a:bodyPr>
          <a:lstStyle/>
          <a:p>
            <a:r>
              <a:rPr lang="en-US" altLang="zh-CN" sz="2000" dirty="0">
                <a:latin typeface="微软雅黑 Light" panose="020B0502040204020203" pitchFamily="34" charset="-122"/>
                <a:ea typeface="微软雅黑 Light" panose="020B0502040204020203" pitchFamily="34" charset="-122"/>
              </a:rPr>
              <a:t>A</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B</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C</a:t>
            </a:r>
            <a:r>
              <a:rPr lang="zh-CN" altLang="en-US" sz="2000" dirty="0">
                <a:latin typeface="微软雅黑 Light" panose="020B0502040204020203" pitchFamily="34" charset="-122"/>
                <a:ea typeface="微软雅黑 Light" panose="020B0502040204020203" pitchFamily="34" charset="-122"/>
              </a:rPr>
              <a:t>为正常企业的经营状况。其中，</a:t>
            </a:r>
            <a:r>
              <a:rPr lang="en-US" altLang="zh-CN" sz="2000" dirty="0">
                <a:latin typeface="微软雅黑 Light" panose="020B0502040204020203" pitchFamily="34" charset="-122"/>
                <a:ea typeface="微软雅黑 Light" panose="020B0502040204020203" pitchFamily="34" charset="-122"/>
              </a:rPr>
              <a:t>A</a:t>
            </a:r>
            <a:r>
              <a:rPr lang="zh-CN" altLang="en-US" sz="2000" dirty="0">
                <a:latin typeface="微软雅黑 Light" panose="020B0502040204020203" pitchFamily="34" charset="-122"/>
                <a:ea typeface="微软雅黑 Light" panose="020B0502040204020203" pitchFamily="34" charset="-122"/>
              </a:rPr>
              <a:t>的利润质量最高</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en-US" altLang="zh-CN" sz="2000" dirty="0">
                <a:latin typeface="微软雅黑 Light" panose="020B0502040204020203" pitchFamily="34" charset="-122"/>
                <a:ea typeface="微软雅黑 Light" panose="020B0502040204020203" pitchFamily="34" charset="-122"/>
              </a:rPr>
              <a:t>D</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E</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F</a:t>
            </a:r>
            <a:r>
              <a:rPr lang="zh-CN" altLang="en-US" sz="2000" dirty="0">
                <a:latin typeface="微软雅黑 Light" panose="020B0502040204020203" pitchFamily="34" charset="-122"/>
                <a:ea typeface="微软雅黑 Light" panose="020B0502040204020203" pitchFamily="34" charset="-122"/>
              </a:rPr>
              <a:t>表明企业毛利率偏低、投资收益少，不足以弥补各项期间费用</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en-US" altLang="zh-CN" sz="2000" dirty="0">
                <a:latin typeface="微软雅黑 Light" panose="020B0502040204020203" pitchFamily="34" charset="-122"/>
                <a:ea typeface="微软雅黑 Light" panose="020B0502040204020203" pitchFamily="34" charset="-122"/>
              </a:rPr>
              <a:t>G</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H</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I</a:t>
            </a:r>
            <a:r>
              <a:rPr lang="zh-CN" altLang="en-US" sz="2000" dirty="0">
                <a:latin typeface="微软雅黑 Light" panose="020B0502040204020203" pitchFamily="34" charset="-122"/>
                <a:ea typeface="微软雅黑 Light" panose="020B0502040204020203" pitchFamily="34" charset="-122"/>
              </a:rPr>
              <a:t>的共同点在于主营业务利润为负，而营业利润为正。</a:t>
            </a:r>
            <a:endParaRPr lang="zh-CN" altLang="en-US" sz="2000" dirty="0">
              <a:latin typeface="微软雅黑 Light" panose="020B0502040204020203" pitchFamily="34" charset="-122"/>
              <a:ea typeface="微软雅黑 Light" panose="020B0502040204020203"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4873625" y="1520190"/>
            <a:ext cx="6673850" cy="2195195"/>
          </a:xfrm>
          <a:prstGeom prst="rect">
            <a:avLst/>
          </a:prstGeom>
        </p:spPr>
      </p:pic>
    </p:spTree>
  </p:cSld>
  <p:clrMapOvr>
    <a:masterClrMapping/>
  </p:clrMapOvr>
  <p:transition spd="slow" advTm="9652">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5740" y="196857"/>
            <a:ext cx="5169557"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.2.1</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利润表总体结构分析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42517" y="1052736"/>
            <a:ext cx="11012447" cy="706755"/>
          </a:xfrm>
          <a:prstGeom prst="rect">
            <a:avLst/>
          </a:prstGeom>
        </p:spPr>
        <p:txBody>
          <a:bodyPr wrap="squar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a:t>
            </a:r>
            <a:r>
              <a:rPr lang="en-US" altLang="zh-CN" sz="2000" dirty="0">
                <a:solidFill>
                  <a:srgbClr val="FF00FF"/>
                </a:solidFill>
                <a:latin typeface="微软雅黑 Light" panose="020B0502040204020203" pitchFamily="34" charset="-122"/>
                <a:ea typeface="微软雅黑 Light" panose="020B0502040204020203" pitchFamily="34" charset="-122"/>
              </a:rPr>
              <a:t>3</a:t>
            </a:r>
            <a:r>
              <a:rPr lang="en-US" altLang="zh-CN" sz="2000" dirty="0">
                <a:solidFill>
                  <a:srgbClr val="FF00FF"/>
                </a:solidFill>
                <a:latin typeface="微软雅黑 Light" panose="020B0502040204020203" pitchFamily="34" charset="-122"/>
                <a:ea typeface="微软雅黑 Light" panose="020B0502040204020203" pitchFamily="34" charset="-122"/>
              </a:rPr>
              <a:t>-8】</a:t>
            </a:r>
            <a:r>
              <a:rPr lang="zh-CN" altLang="en-US" sz="2000" dirty="0">
                <a:latin typeface="微软雅黑 Light" panose="020B0502040204020203" pitchFamily="34" charset="-122"/>
                <a:ea typeface="微软雅黑 Light" panose="020B0502040204020203" pitchFamily="34" charset="-122"/>
              </a:rPr>
              <a:t>根据江铃公司利润表中的数据，江铃汽车公司</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年利润表各项目所占比例如表</a:t>
            </a:r>
            <a:r>
              <a:rPr lang="en-US" altLang="zh-CN" sz="2000" dirty="0">
                <a:latin typeface="微软雅黑 Light" panose="020B0502040204020203" pitchFamily="34" charset="-122"/>
                <a:ea typeface="微软雅黑 Light" panose="020B0502040204020203" pitchFamily="34" charset="-122"/>
              </a:rPr>
              <a:t>4-9</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265430" y="2564765"/>
            <a:ext cx="5544820" cy="2025015"/>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5975350" y="1988820"/>
            <a:ext cx="6026150" cy="318008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1" name="椭圆 20"/>
          <p:cNvSpPr/>
          <p:nvPr/>
        </p:nvSpPr>
        <p:spPr bwMode="auto">
          <a:xfrm>
            <a:off x="1225219" y="2511249"/>
            <a:ext cx="1450220" cy="1450218"/>
          </a:xfrm>
          <a:prstGeom prst="ellipse">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2" name="椭圆 21"/>
          <p:cNvSpPr/>
          <p:nvPr/>
        </p:nvSpPr>
        <p:spPr bwMode="auto">
          <a:xfrm>
            <a:off x="3996276" y="2511249"/>
            <a:ext cx="1450220" cy="1450218"/>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3" name="椭圆 22"/>
          <p:cNvSpPr/>
          <p:nvPr/>
        </p:nvSpPr>
        <p:spPr bwMode="auto">
          <a:xfrm>
            <a:off x="6767333" y="2511249"/>
            <a:ext cx="1450220" cy="1450218"/>
          </a:xfrm>
          <a:prstGeom prst="ellipse">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4" name="椭圆 23"/>
          <p:cNvSpPr/>
          <p:nvPr/>
        </p:nvSpPr>
        <p:spPr bwMode="auto">
          <a:xfrm>
            <a:off x="9538390" y="2511249"/>
            <a:ext cx="1450220" cy="1450218"/>
          </a:xfrm>
          <a:prstGeom prst="ellipse">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9" name="文本框 28"/>
          <p:cNvSpPr txBox="1"/>
          <p:nvPr/>
        </p:nvSpPr>
        <p:spPr>
          <a:xfrm>
            <a:off x="771456" y="4168115"/>
            <a:ext cx="2334975" cy="1311128"/>
          </a:xfrm>
          <a:prstGeom prst="rect">
            <a:avLst/>
          </a:prstGeom>
          <a:noFill/>
        </p:spPr>
        <p:txBody>
          <a:bodyPr wrap="square" rtlCol="0">
            <a:spAutoFit/>
          </a:bodyPr>
          <a:lstStyle/>
          <a:p>
            <a:pPr lvl="0" algn="just">
              <a:lnSpc>
                <a:spcPct val="120000"/>
              </a:lnSpc>
              <a:defRPr/>
            </a:pPr>
            <a:r>
              <a:rPr lang="zh-CN" altLang="en-US" sz="2200" dirty="0">
                <a:solidFill>
                  <a:schemeClr val="bg1"/>
                </a:solidFill>
                <a:latin typeface="微软雅黑 Light" panose="020B0502040204020203" pitchFamily="34" charset="-122"/>
                <a:ea typeface="微软雅黑 Light" panose="020B0502040204020203" pitchFamily="34" charset="-122"/>
              </a:rPr>
              <a:t>①无形资产、长期待摊费用非正常上升。</a:t>
            </a:r>
            <a:endParaRPr kumimoji="0" lang="zh-CN" altLang="en-US" sz="22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0" name="矩形 29"/>
          <p:cNvSpPr/>
          <p:nvPr/>
        </p:nvSpPr>
        <p:spPr>
          <a:xfrm>
            <a:off x="3191937" y="452314"/>
            <a:ext cx="5812888" cy="707886"/>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2.</a:t>
            </a:r>
            <a:r>
              <a:rPr kumimoji="0" lang="zh-CN" altLang="en-US" sz="4000" b="1"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利润的内涵质量分析</a:t>
            </a:r>
            <a:endParaRPr kumimoji="0" lang="zh-CN" altLang="en-US" sz="4000" b="1"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3589203" y="1167833"/>
            <a:ext cx="5081580" cy="461665"/>
          </a:xfrm>
          <a:prstGeom prst="rect">
            <a:avLst/>
          </a:prstGeom>
          <a:noFill/>
        </p:spPr>
        <p:txBody>
          <a:bodyPr wrap="square" rtlCol="0">
            <a:spAutoFit/>
          </a:bodyPr>
          <a:lstStyle/>
          <a:p>
            <a:pPr lvl="0" algn="ctr">
              <a:defRPr/>
            </a:pP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）利润质量低下的表现</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2" name="文本框 31"/>
          <p:cNvSpPr txBox="1"/>
          <p:nvPr/>
        </p:nvSpPr>
        <p:spPr>
          <a:xfrm>
            <a:off x="3565843" y="4168116"/>
            <a:ext cx="2365141" cy="872675"/>
          </a:xfrm>
          <a:prstGeom prst="rect">
            <a:avLst/>
          </a:prstGeom>
          <a:noFill/>
        </p:spPr>
        <p:txBody>
          <a:bodyPr wrap="square" rtlCol="0">
            <a:spAutoFit/>
          </a:bodyPr>
          <a:lstStyle/>
          <a:p>
            <a:pPr lvl="0" algn="just">
              <a:lnSpc>
                <a:spcPct val="120000"/>
              </a:lnSpc>
              <a:defRPr/>
            </a:pPr>
            <a:r>
              <a:rPr lang="zh-CN" altLang="en-US" sz="2200" dirty="0">
                <a:solidFill>
                  <a:schemeClr val="bg1"/>
                </a:solidFill>
                <a:latin typeface="微软雅黑 Light" panose="020B0502040204020203" pitchFamily="34" charset="-122"/>
                <a:ea typeface="微软雅黑 Light" panose="020B0502040204020203" pitchFamily="34" charset="-122"/>
              </a:rPr>
              <a:t>②一次性的收入突升</a:t>
            </a:r>
            <a:endParaRPr kumimoji="0" lang="zh-CN" altLang="en-US" sz="22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3" name="文本框 32"/>
          <p:cNvSpPr txBox="1"/>
          <p:nvPr/>
        </p:nvSpPr>
        <p:spPr>
          <a:xfrm>
            <a:off x="6211636" y="3939281"/>
            <a:ext cx="2605871" cy="2529923"/>
          </a:xfrm>
          <a:prstGeom prst="rect">
            <a:avLst/>
          </a:prstGeom>
          <a:noFill/>
        </p:spPr>
        <p:txBody>
          <a:bodyPr wrap="square" rtlCol="0">
            <a:spAutoFit/>
          </a:bodyPr>
          <a:lstStyle/>
          <a:p>
            <a:pPr lvl="0" algn="just">
              <a:lnSpc>
                <a:spcPct val="120000"/>
              </a:lnSpc>
              <a:defRPr/>
            </a:pPr>
            <a:r>
              <a:rPr lang="zh-CN" altLang="en-US" sz="2200" dirty="0">
                <a:solidFill>
                  <a:schemeClr val="bg1"/>
                </a:solidFill>
                <a:latin typeface="微软雅黑 Light" panose="020B0502040204020203" pitchFamily="34" charset="-122"/>
                <a:ea typeface="微软雅黑 Light" panose="020B0502040204020203" pitchFamily="34" charset="-122"/>
              </a:rPr>
              <a:t>③期间费用中广告费用占销售收入额的比率相对下降，这样可以提高当期利润，但从长期看对企业不利。 </a:t>
            </a:r>
            <a:endParaRPr lang="zh-CN" altLang="en-US" sz="2200" dirty="0">
              <a:solidFill>
                <a:schemeClr val="bg1"/>
              </a:solidFill>
              <a:latin typeface="微软雅黑 Light" panose="020B0502040204020203" pitchFamily="34" charset="-122"/>
              <a:ea typeface="微软雅黑 Light" panose="020B0502040204020203" pitchFamily="34" charset="-122"/>
            </a:endParaRPr>
          </a:p>
        </p:txBody>
      </p:sp>
      <p:sp>
        <p:nvSpPr>
          <p:cNvPr id="34" name="文本框 33"/>
          <p:cNvSpPr txBox="1"/>
          <p:nvPr/>
        </p:nvSpPr>
        <p:spPr>
          <a:xfrm>
            <a:off x="9168455" y="3939281"/>
            <a:ext cx="2311084" cy="2529923"/>
          </a:xfrm>
          <a:prstGeom prst="rect">
            <a:avLst/>
          </a:prstGeom>
          <a:noFill/>
        </p:spPr>
        <p:txBody>
          <a:bodyPr wrap="square" rtlCol="0">
            <a:spAutoFit/>
          </a:bodyPr>
          <a:lstStyle/>
          <a:p>
            <a:pPr lvl="0" algn="just">
              <a:lnSpc>
                <a:spcPct val="120000"/>
              </a:lnSpc>
              <a:defRPr/>
            </a:pPr>
            <a:r>
              <a:rPr lang="zh-CN" altLang="en-US" sz="2200" dirty="0">
                <a:solidFill>
                  <a:schemeClr val="bg1"/>
                </a:solidFill>
                <a:latin typeface="微软雅黑 Light" panose="020B0502040204020203" pitchFamily="34" charset="-122"/>
                <a:ea typeface="微软雅黑 Light" panose="020B0502040204020203" pitchFamily="34" charset="-122"/>
              </a:rPr>
              <a:t>④对各项准备金不提或少提、改变折旧计提方法或折旧提取不足等，借以提高当期利润。</a:t>
            </a:r>
            <a:endParaRPr kumimoji="0" lang="zh-CN" altLang="en-US" sz="22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cxnSp>
        <p:nvCxnSpPr>
          <p:cNvPr id="35" name="直接连接符 34"/>
          <p:cNvCxnSpPr/>
          <p:nvPr/>
        </p:nvCxnSpPr>
        <p:spPr bwMode="auto">
          <a:xfrm flipV="1">
            <a:off x="3346812"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5"/>
          <p:cNvCxnSpPr/>
          <p:nvPr/>
        </p:nvCxnSpPr>
        <p:spPr bwMode="auto">
          <a:xfrm flipV="1">
            <a:off x="6117308"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6"/>
          <p:cNvCxnSpPr/>
          <p:nvPr/>
        </p:nvCxnSpPr>
        <p:spPr bwMode="auto">
          <a:xfrm flipV="1">
            <a:off x="8887803"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food-service-to-bedroom_35009"/>
          <p:cNvSpPr>
            <a:spLocks noChangeAspect="1"/>
          </p:cNvSpPr>
          <p:nvPr/>
        </p:nvSpPr>
        <p:spPr bwMode="auto">
          <a:xfrm>
            <a:off x="1543542" y="2717898"/>
            <a:ext cx="685850" cy="958912"/>
          </a:xfrm>
          <a:custGeom>
            <a:avLst/>
            <a:gdLst>
              <a:gd name="connsiteX0" fmla="*/ 330646 w 434101"/>
              <a:gd name="connsiteY0" fmla="*/ 370225 h 606933"/>
              <a:gd name="connsiteX1" fmla="*/ 317588 w 434101"/>
              <a:gd name="connsiteY1" fmla="*/ 382810 h 606933"/>
              <a:gd name="connsiteX2" fmla="*/ 325543 w 434101"/>
              <a:gd name="connsiteY2" fmla="*/ 414870 h 606933"/>
              <a:gd name="connsiteX3" fmla="*/ 335599 w 434101"/>
              <a:gd name="connsiteY3" fmla="*/ 435095 h 606933"/>
              <a:gd name="connsiteX4" fmla="*/ 337550 w 434101"/>
              <a:gd name="connsiteY4" fmla="*/ 444234 h 606933"/>
              <a:gd name="connsiteX5" fmla="*/ 333347 w 434101"/>
              <a:gd name="connsiteY5" fmla="*/ 462811 h 606933"/>
              <a:gd name="connsiteX6" fmla="*/ 315037 w 434101"/>
              <a:gd name="connsiteY6" fmla="*/ 471201 h 606933"/>
              <a:gd name="connsiteX7" fmla="*/ 183709 w 434101"/>
              <a:gd name="connsiteY7" fmla="*/ 471201 h 606933"/>
              <a:gd name="connsiteX8" fmla="*/ 157593 w 434101"/>
              <a:gd name="connsiteY8" fmla="*/ 460714 h 606933"/>
              <a:gd name="connsiteX9" fmla="*/ 127275 w 434101"/>
              <a:gd name="connsiteY9" fmla="*/ 430601 h 606933"/>
              <a:gd name="connsiteX10" fmla="*/ 116469 w 434101"/>
              <a:gd name="connsiteY10" fmla="*/ 405282 h 606933"/>
              <a:gd name="connsiteX11" fmla="*/ 116469 w 434101"/>
              <a:gd name="connsiteY11" fmla="*/ 382061 h 606933"/>
              <a:gd name="connsiteX12" fmla="*/ 102511 w 434101"/>
              <a:gd name="connsiteY12" fmla="*/ 374570 h 606933"/>
              <a:gd name="connsiteX13" fmla="*/ 88402 w 434101"/>
              <a:gd name="connsiteY13" fmla="*/ 382061 h 606933"/>
              <a:gd name="connsiteX14" fmla="*/ 88402 w 434101"/>
              <a:gd name="connsiteY14" fmla="*/ 405282 h 606933"/>
              <a:gd name="connsiteX15" fmla="*/ 89603 w 434101"/>
              <a:gd name="connsiteY15" fmla="*/ 419365 h 606933"/>
              <a:gd name="connsiteX16" fmla="*/ 93505 w 434101"/>
              <a:gd name="connsiteY16" fmla="*/ 445133 h 606933"/>
              <a:gd name="connsiteX17" fmla="*/ 95757 w 434101"/>
              <a:gd name="connsiteY17" fmla="*/ 448279 h 606933"/>
              <a:gd name="connsiteX18" fmla="*/ 153241 w 434101"/>
              <a:gd name="connsiteY18" fmla="*/ 490377 h 606933"/>
              <a:gd name="connsiteX19" fmla="*/ 161195 w 434101"/>
              <a:gd name="connsiteY19" fmla="*/ 493223 h 606933"/>
              <a:gd name="connsiteX20" fmla="*/ 162396 w 434101"/>
              <a:gd name="connsiteY20" fmla="*/ 493373 h 606933"/>
              <a:gd name="connsiteX21" fmla="*/ 271211 w 434101"/>
              <a:gd name="connsiteY21" fmla="*/ 510452 h 606933"/>
              <a:gd name="connsiteX22" fmla="*/ 295525 w 434101"/>
              <a:gd name="connsiteY22" fmla="*/ 530527 h 606933"/>
              <a:gd name="connsiteX23" fmla="*/ 307382 w 434101"/>
              <a:gd name="connsiteY23" fmla="*/ 575772 h 606933"/>
              <a:gd name="connsiteX24" fmla="*/ 395784 w 434101"/>
              <a:gd name="connsiteY24" fmla="*/ 575772 h 606933"/>
              <a:gd name="connsiteX25" fmla="*/ 391432 w 434101"/>
              <a:gd name="connsiteY25" fmla="*/ 518842 h 606933"/>
              <a:gd name="connsiteX26" fmla="*/ 391432 w 434101"/>
              <a:gd name="connsiteY26" fmla="*/ 516595 h 606933"/>
              <a:gd name="connsiteX27" fmla="*/ 392933 w 434101"/>
              <a:gd name="connsiteY27" fmla="*/ 497868 h 606933"/>
              <a:gd name="connsiteX28" fmla="*/ 391432 w 434101"/>
              <a:gd name="connsiteY28" fmla="*/ 489778 h 606933"/>
              <a:gd name="connsiteX29" fmla="*/ 371020 w 434101"/>
              <a:gd name="connsiteY29" fmla="*/ 444833 h 606933"/>
              <a:gd name="connsiteX30" fmla="*/ 369219 w 434101"/>
              <a:gd name="connsiteY30" fmla="*/ 441088 h 606933"/>
              <a:gd name="connsiteX31" fmla="*/ 365166 w 434101"/>
              <a:gd name="connsiteY31" fmla="*/ 431050 h 606933"/>
              <a:gd name="connsiteX32" fmla="*/ 364116 w 434101"/>
              <a:gd name="connsiteY32" fmla="*/ 427455 h 606933"/>
              <a:gd name="connsiteX33" fmla="*/ 359463 w 434101"/>
              <a:gd name="connsiteY33" fmla="*/ 411874 h 606933"/>
              <a:gd name="connsiteX34" fmla="*/ 354210 w 434101"/>
              <a:gd name="connsiteY34" fmla="*/ 405282 h 606933"/>
              <a:gd name="connsiteX35" fmla="*/ 338000 w 434101"/>
              <a:gd name="connsiteY35" fmla="*/ 381761 h 606933"/>
              <a:gd name="connsiteX36" fmla="*/ 330646 w 434101"/>
              <a:gd name="connsiteY36" fmla="*/ 370225 h 606933"/>
              <a:gd name="connsiteX37" fmla="*/ 143935 w 434101"/>
              <a:gd name="connsiteY37" fmla="*/ 366630 h 606933"/>
              <a:gd name="connsiteX38" fmla="*/ 147687 w 434101"/>
              <a:gd name="connsiteY38" fmla="*/ 382061 h 606933"/>
              <a:gd name="connsiteX39" fmla="*/ 147687 w 434101"/>
              <a:gd name="connsiteY39" fmla="*/ 405282 h 606933"/>
              <a:gd name="connsiteX40" fmla="*/ 149338 w 434101"/>
              <a:gd name="connsiteY40" fmla="*/ 408578 h 606933"/>
              <a:gd name="connsiteX41" fmla="*/ 179506 w 434101"/>
              <a:gd name="connsiteY41" fmla="*/ 438541 h 606933"/>
              <a:gd name="connsiteX42" fmla="*/ 183709 w 434101"/>
              <a:gd name="connsiteY42" fmla="*/ 440039 h 606933"/>
              <a:gd name="connsiteX43" fmla="*/ 304380 w 434101"/>
              <a:gd name="connsiteY43" fmla="*/ 440039 h 606933"/>
              <a:gd name="connsiteX44" fmla="*/ 300178 w 434101"/>
              <a:gd name="connsiteY44" fmla="*/ 432998 h 606933"/>
              <a:gd name="connsiteX45" fmla="*/ 286370 w 434101"/>
              <a:gd name="connsiteY45" fmla="*/ 382061 h 606933"/>
              <a:gd name="connsiteX46" fmla="*/ 289371 w 434101"/>
              <a:gd name="connsiteY46" fmla="*/ 366630 h 606933"/>
              <a:gd name="connsiteX47" fmla="*/ 15609 w 434101"/>
              <a:gd name="connsiteY47" fmla="*/ 335468 h 606933"/>
              <a:gd name="connsiteX48" fmla="*/ 418298 w 434101"/>
              <a:gd name="connsiteY48" fmla="*/ 335468 h 606933"/>
              <a:gd name="connsiteX49" fmla="*/ 433907 w 434101"/>
              <a:gd name="connsiteY49" fmla="*/ 351049 h 606933"/>
              <a:gd name="connsiteX50" fmla="*/ 418298 w 434101"/>
              <a:gd name="connsiteY50" fmla="*/ 366630 h 606933"/>
              <a:gd name="connsiteX51" fmla="*/ 365316 w 434101"/>
              <a:gd name="connsiteY51" fmla="*/ 366630 h 606933"/>
              <a:gd name="connsiteX52" fmla="*/ 365316 w 434101"/>
              <a:gd name="connsiteY52" fmla="*/ 366779 h 606933"/>
              <a:gd name="connsiteX53" fmla="*/ 376273 w 434101"/>
              <a:gd name="connsiteY53" fmla="*/ 383109 h 606933"/>
              <a:gd name="connsiteX54" fmla="*/ 389331 w 434101"/>
              <a:gd name="connsiteY54" fmla="*/ 402885 h 606933"/>
              <a:gd name="connsiteX55" fmla="*/ 394133 w 434101"/>
              <a:gd name="connsiteY55" fmla="*/ 418466 h 606933"/>
              <a:gd name="connsiteX56" fmla="*/ 395784 w 434101"/>
              <a:gd name="connsiteY56" fmla="*/ 424758 h 606933"/>
              <a:gd name="connsiteX57" fmla="*/ 399387 w 434101"/>
              <a:gd name="connsiteY57" fmla="*/ 431949 h 606933"/>
              <a:gd name="connsiteX58" fmla="*/ 419799 w 434101"/>
              <a:gd name="connsiteY58" fmla="*/ 476894 h 606933"/>
              <a:gd name="connsiteX59" fmla="*/ 424001 w 434101"/>
              <a:gd name="connsiteY59" fmla="*/ 500265 h 606933"/>
              <a:gd name="connsiteX60" fmla="*/ 422650 w 434101"/>
              <a:gd name="connsiteY60" fmla="*/ 517793 h 606933"/>
              <a:gd name="connsiteX61" fmla="*/ 427453 w 434101"/>
              <a:gd name="connsiteY61" fmla="*/ 581914 h 606933"/>
              <a:gd name="connsiteX62" fmla="*/ 427453 w 434101"/>
              <a:gd name="connsiteY62" fmla="*/ 584311 h 606933"/>
              <a:gd name="connsiteX63" fmla="*/ 402388 w 434101"/>
              <a:gd name="connsiteY63" fmla="*/ 606933 h 606933"/>
              <a:gd name="connsiteX64" fmla="*/ 304380 w 434101"/>
              <a:gd name="connsiteY64" fmla="*/ 606933 h 606933"/>
              <a:gd name="connsiteX65" fmla="*/ 278265 w 434101"/>
              <a:gd name="connsiteY65" fmla="*/ 587307 h 606933"/>
              <a:gd name="connsiteX66" fmla="*/ 265958 w 434101"/>
              <a:gd name="connsiteY66" fmla="*/ 541164 h 606933"/>
              <a:gd name="connsiteX67" fmla="*/ 158044 w 434101"/>
              <a:gd name="connsiteY67" fmla="*/ 524235 h 606933"/>
              <a:gd name="connsiteX68" fmla="*/ 134780 w 434101"/>
              <a:gd name="connsiteY68" fmla="*/ 515396 h 606933"/>
              <a:gd name="connsiteX69" fmla="*/ 77146 w 434101"/>
              <a:gd name="connsiteY69" fmla="*/ 473298 h 606933"/>
              <a:gd name="connsiteX70" fmla="*/ 62737 w 434101"/>
              <a:gd name="connsiteY70" fmla="*/ 449927 h 606933"/>
              <a:gd name="connsiteX71" fmla="*/ 58685 w 434101"/>
              <a:gd name="connsiteY71" fmla="*/ 424009 h 606933"/>
              <a:gd name="connsiteX72" fmla="*/ 57184 w 434101"/>
              <a:gd name="connsiteY72" fmla="*/ 405282 h 606933"/>
              <a:gd name="connsiteX73" fmla="*/ 57184 w 434101"/>
              <a:gd name="connsiteY73" fmla="*/ 382061 h 606933"/>
              <a:gd name="connsiteX74" fmla="*/ 61086 w 434101"/>
              <a:gd name="connsiteY74" fmla="*/ 366630 h 606933"/>
              <a:gd name="connsiteX75" fmla="*/ 15609 w 434101"/>
              <a:gd name="connsiteY75" fmla="*/ 366630 h 606933"/>
              <a:gd name="connsiteX76" fmla="*/ 0 w 434101"/>
              <a:gd name="connsiteY76" fmla="*/ 351049 h 606933"/>
              <a:gd name="connsiteX77" fmla="*/ 15609 w 434101"/>
              <a:gd name="connsiteY77" fmla="*/ 335468 h 606933"/>
              <a:gd name="connsiteX78" fmla="*/ 241913 w 434101"/>
              <a:gd name="connsiteY78" fmla="*/ 142754 h 606933"/>
              <a:gd name="connsiteX79" fmla="*/ 364541 w 434101"/>
              <a:gd name="connsiteY79" fmla="*/ 265194 h 606933"/>
              <a:gd name="connsiteX80" fmla="*/ 348931 w 434101"/>
              <a:gd name="connsiteY80" fmla="*/ 280780 h 606933"/>
              <a:gd name="connsiteX81" fmla="*/ 333321 w 434101"/>
              <a:gd name="connsiteY81" fmla="*/ 265194 h 606933"/>
              <a:gd name="connsiteX82" fmla="*/ 241913 w 434101"/>
              <a:gd name="connsiteY82" fmla="*/ 173926 h 606933"/>
              <a:gd name="connsiteX83" fmla="*/ 226303 w 434101"/>
              <a:gd name="connsiteY83" fmla="*/ 158340 h 606933"/>
              <a:gd name="connsiteX84" fmla="*/ 241913 w 434101"/>
              <a:gd name="connsiteY84" fmla="*/ 142754 h 606933"/>
              <a:gd name="connsiteX85" fmla="*/ 217019 w 434101"/>
              <a:gd name="connsiteY85" fmla="*/ 122410 h 606933"/>
              <a:gd name="connsiteX86" fmla="*/ 31968 w 434101"/>
              <a:gd name="connsiteY86" fmla="*/ 292316 h 606933"/>
              <a:gd name="connsiteX87" fmla="*/ 402071 w 434101"/>
              <a:gd name="connsiteY87" fmla="*/ 292316 h 606933"/>
              <a:gd name="connsiteX88" fmla="*/ 217019 w 434101"/>
              <a:gd name="connsiteY88" fmla="*/ 122410 h 606933"/>
              <a:gd name="connsiteX89" fmla="*/ 217019 w 434101"/>
              <a:gd name="connsiteY89" fmla="*/ 31164 h 606933"/>
              <a:gd name="connsiteX90" fmla="*/ 205613 w 434101"/>
              <a:gd name="connsiteY90" fmla="*/ 42551 h 606933"/>
              <a:gd name="connsiteX91" fmla="*/ 217019 w 434101"/>
              <a:gd name="connsiteY91" fmla="*/ 53938 h 606933"/>
              <a:gd name="connsiteX92" fmla="*/ 228426 w 434101"/>
              <a:gd name="connsiteY92" fmla="*/ 42551 h 606933"/>
              <a:gd name="connsiteX93" fmla="*/ 217019 w 434101"/>
              <a:gd name="connsiteY93" fmla="*/ 31164 h 606933"/>
              <a:gd name="connsiteX94" fmla="*/ 217019 w 434101"/>
              <a:gd name="connsiteY94" fmla="*/ 0 h 606933"/>
              <a:gd name="connsiteX95" fmla="*/ 259643 w 434101"/>
              <a:gd name="connsiteY95" fmla="*/ 42551 h 606933"/>
              <a:gd name="connsiteX96" fmla="*/ 233078 w 434101"/>
              <a:gd name="connsiteY96" fmla="*/ 81956 h 606933"/>
              <a:gd name="connsiteX97" fmla="*/ 232928 w 434101"/>
              <a:gd name="connsiteY97" fmla="*/ 91995 h 606933"/>
              <a:gd name="connsiteX98" fmla="*/ 433889 w 434101"/>
              <a:gd name="connsiteY98" fmla="*/ 305202 h 606933"/>
              <a:gd name="connsiteX99" fmla="*/ 434039 w 434101"/>
              <a:gd name="connsiteY99" fmla="*/ 307749 h 606933"/>
              <a:gd name="connsiteX100" fmla="*/ 418430 w 434101"/>
              <a:gd name="connsiteY100" fmla="*/ 323331 h 606933"/>
              <a:gd name="connsiteX101" fmla="*/ 418280 w 434101"/>
              <a:gd name="connsiteY101" fmla="*/ 323331 h 606933"/>
              <a:gd name="connsiteX102" fmla="*/ 15609 w 434101"/>
              <a:gd name="connsiteY102" fmla="*/ 323331 h 606933"/>
              <a:gd name="connsiteX103" fmla="*/ 0 w 434101"/>
              <a:gd name="connsiteY103" fmla="*/ 307749 h 606933"/>
              <a:gd name="connsiteX104" fmla="*/ 201711 w 434101"/>
              <a:gd name="connsiteY104" fmla="*/ 91995 h 606933"/>
              <a:gd name="connsiteX105" fmla="*/ 201861 w 434101"/>
              <a:gd name="connsiteY105" fmla="*/ 82256 h 606933"/>
              <a:gd name="connsiteX106" fmla="*/ 174396 w 434101"/>
              <a:gd name="connsiteY106" fmla="*/ 42551 h 606933"/>
              <a:gd name="connsiteX107" fmla="*/ 217019 w 434101"/>
              <a:gd name="connsiteY107"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34101" h="606933">
                <a:moveTo>
                  <a:pt x="330646" y="370225"/>
                </a:moveTo>
                <a:cubicBezTo>
                  <a:pt x="322991" y="370525"/>
                  <a:pt x="317588" y="375619"/>
                  <a:pt x="317588" y="382810"/>
                </a:cubicBezTo>
                <a:cubicBezTo>
                  <a:pt x="317288" y="388802"/>
                  <a:pt x="318188" y="404533"/>
                  <a:pt x="325543" y="414870"/>
                </a:cubicBezTo>
                <a:cubicBezTo>
                  <a:pt x="327944" y="418166"/>
                  <a:pt x="333648" y="426855"/>
                  <a:pt x="335599" y="435095"/>
                </a:cubicBezTo>
                <a:lnTo>
                  <a:pt x="337550" y="444234"/>
                </a:lnTo>
                <a:cubicBezTo>
                  <a:pt x="339051" y="450826"/>
                  <a:pt x="337400" y="457567"/>
                  <a:pt x="333347" y="462811"/>
                </a:cubicBezTo>
                <a:cubicBezTo>
                  <a:pt x="328995" y="468204"/>
                  <a:pt x="322391" y="471201"/>
                  <a:pt x="315037" y="471201"/>
                </a:cubicBezTo>
                <a:lnTo>
                  <a:pt x="183709" y="471201"/>
                </a:lnTo>
                <a:cubicBezTo>
                  <a:pt x="174553" y="471201"/>
                  <a:pt x="163897" y="466856"/>
                  <a:pt x="157593" y="460714"/>
                </a:cubicBezTo>
                <a:lnTo>
                  <a:pt x="127275" y="430601"/>
                </a:lnTo>
                <a:cubicBezTo>
                  <a:pt x="120972" y="424308"/>
                  <a:pt x="116469" y="413971"/>
                  <a:pt x="116469" y="405282"/>
                </a:cubicBezTo>
                <a:lnTo>
                  <a:pt x="116469" y="382061"/>
                </a:lnTo>
                <a:cubicBezTo>
                  <a:pt x="116469" y="379064"/>
                  <a:pt x="110916" y="374570"/>
                  <a:pt x="102511" y="374570"/>
                </a:cubicBezTo>
                <a:cubicBezTo>
                  <a:pt x="94106" y="374570"/>
                  <a:pt x="88402" y="379064"/>
                  <a:pt x="88402" y="382061"/>
                </a:cubicBezTo>
                <a:lnTo>
                  <a:pt x="88402" y="405282"/>
                </a:lnTo>
                <a:cubicBezTo>
                  <a:pt x="88402" y="409027"/>
                  <a:pt x="89003" y="415619"/>
                  <a:pt x="89603" y="419365"/>
                </a:cubicBezTo>
                <a:lnTo>
                  <a:pt x="93505" y="445133"/>
                </a:lnTo>
                <a:cubicBezTo>
                  <a:pt x="93806" y="445732"/>
                  <a:pt x="95006" y="447680"/>
                  <a:pt x="95757" y="448279"/>
                </a:cubicBezTo>
                <a:lnTo>
                  <a:pt x="153241" y="490377"/>
                </a:lnTo>
                <a:cubicBezTo>
                  <a:pt x="154592" y="491276"/>
                  <a:pt x="158944" y="492924"/>
                  <a:pt x="161195" y="493223"/>
                </a:cubicBezTo>
                <a:cubicBezTo>
                  <a:pt x="161496" y="493223"/>
                  <a:pt x="161946" y="493223"/>
                  <a:pt x="162396" y="493373"/>
                </a:cubicBezTo>
                <a:lnTo>
                  <a:pt x="271211" y="510452"/>
                </a:lnTo>
                <a:cubicBezTo>
                  <a:pt x="282467" y="511651"/>
                  <a:pt x="292673" y="520040"/>
                  <a:pt x="295525" y="530527"/>
                </a:cubicBezTo>
                <a:lnTo>
                  <a:pt x="307382" y="575772"/>
                </a:lnTo>
                <a:lnTo>
                  <a:pt x="395784" y="575772"/>
                </a:lnTo>
                <a:lnTo>
                  <a:pt x="391432" y="518842"/>
                </a:lnTo>
                <a:cubicBezTo>
                  <a:pt x="391432" y="518093"/>
                  <a:pt x="391432" y="517344"/>
                  <a:pt x="391432" y="516595"/>
                </a:cubicBezTo>
                <a:lnTo>
                  <a:pt x="392933" y="497868"/>
                </a:lnTo>
                <a:cubicBezTo>
                  <a:pt x="393083" y="495920"/>
                  <a:pt x="392182" y="491575"/>
                  <a:pt x="391432" y="489778"/>
                </a:cubicBezTo>
                <a:lnTo>
                  <a:pt x="371020" y="444833"/>
                </a:lnTo>
                <a:cubicBezTo>
                  <a:pt x="370419" y="443485"/>
                  <a:pt x="369669" y="442136"/>
                  <a:pt x="369219" y="441088"/>
                </a:cubicBezTo>
                <a:cubicBezTo>
                  <a:pt x="366817" y="438391"/>
                  <a:pt x="365316" y="434945"/>
                  <a:pt x="365166" y="431050"/>
                </a:cubicBezTo>
                <a:cubicBezTo>
                  <a:pt x="365016" y="430001"/>
                  <a:pt x="364566" y="428803"/>
                  <a:pt x="364116" y="427455"/>
                </a:cubicBezTo>
                <a:lnTo>
                  <a:pt x="359463" y="411874"/>
                </a:lnTo>
                <a:cubicBezTo>
                  <a:pt x="359163" y="411125"/>
                  <a:pt x="356911" y="407979"/>
                  <a:pt x="354210" y="405282"/>
                </a:cubicBezTo>
                <a:cubicBezTo>
                  <a:pt x="346855" y="397941"/>
                  <a:pt x="342203" y="389402"/>
                  <a:pt x="338000" y="381761"/>
                </a:cubicBezTo>
                <a:cubicBezTo>
                  <a:pt x="335749" y="377866"/>
                  <a:pt x="332597" y="372173"/>
                  <a:pt x="330646" y="370225"/>
                </a:cubicBezTo>
                <a:close/>
                <a:moveTo>
                  <a:pt x="143935" y="366630"/>
                </a:moveTo>
                <a:cubicBezTo>
                  <a:pt x="146337" y="371424"/>
                  <a:pt x="147687" y="376517"/>
                  <a:pt x="147687" y="382061"/>
                </a:cubicBezTo>
                <a:lnTo>
                  <a:pt x="147687" y="405282"/>
                </a:lnTo>
                <a:cubicBezTo>
                  <a:pt x="147838" y="405881"/>
                  <a:pt x="148738" y="407829"/>
                  <a:pt x="149338" y="408578"/>
                </a:cubicBezTo>
                <a:lnTo>
                  <a:pt x="179506" y="438541"/>
                </a:lnTo>
                <a:cubicBezTo>
                  <a:pt x="180257" y="439140"/>
                  <a:pt x="182658" y="440039"/>
                  <a:pt x="183709" y="440039"/>
                </a:cubicBezTo>
                <a:lnTo>
                  <a:pt x="304380" y="440039"/>
                </a:lnTo>
                <a:cubicBezTo>
                  <a:pt x="303480" y="438241"/>
                  <a:pt x="301979" y="435545"/>
                  <a:pt x="300178" y="432998"/>
                </a:cubicBezTo>
                <a:cubicBezTo>
                  <a:pt x="285019" y="411874"/>
                  <a:pt x="286069" y="384907"/>
                  <a:pt x="286370" y="382061"/>
                </a:cubicBezTo>
                <a:cubicBezTo>
                  <a:pt x="286370" y="376517"/>
                  <a:pt x="287420" y="371424"/>
                  <a:pt x="289371" y="366630"/>
                </a:cubicBezTo>
                <a:close/>
                <a:moveTo>
                  <a:pt x="15609" y="335468"/>
                </a:moveTo>
                <a:lnTo>
                  <a:pt x="418298" y="335468"/>
                </a:lnTo>
                <a:cubicBezTo>
                  <a:pt x="427003" y="335468"/>
                  <a:pt x="433907" y="342509"/>
                  <a:pt x="433907" y="351049"/>
                </a:cubicBezTo>
                <a:cubicBezTo>
                  <a:pt x="433907" y="359588"/>
                  <a:pt x="427003" y="366630"/>
                  <a:pt x="418298" y="366630"/>
                </a:cubicBezTo>
                <a:lnTo>
                  <a:pt x="365316" y="366630"/>
                </a:lnTo>
                <a:cubicBezTo>
                  <a:pt x="365316" y="366630"/>
                  <a:pt x="365316" y="366779"/>
                  <a:pt x="365316" y="366779"/>
                </a:cubicBezTo>
                <a:cubicBezTo>
                  <a:pt x="368618" y="372772"/>
                  <a:pt x="372070" y="379064"/>
                  <a:pt x="376273" y="383109"/>
                </a:cubicBezTo>
                <a:cubicBezTo>
                  <a:pt x="379275" y="386255"/>
                  <a:pt x="386779" y="394345"/>
                  <a:pt x="389331" y="402885"/>
                </a:cubicBezTo>
                <a:lnTo>
                  <a:pt x="394133" y="418466"/>
                </a:lnTo>
                <a:cubicBezTo>
                  <a:pt x="394734" y="420563"/>
                  <a:pt x="395334" y="422661"/>
                  <a:pt x="395784" y="424758"/>
                </a:cubicBezTo>
                <a:cubicBezTo>
                  <a:pt x="397135" y="427005"/>
                  <a:pt x="398336" y="429552"/>
                  <a:pt x="399387" y="431949"/>
                </a:cubicBezTo>
                <a:lnTo>
                  <a:pt x="419799" y="476894"/>
                </a:lnTo>
                <a:cubicBezTo>
                  <a:pt x="422800" y="483485"/>
                  <a:pt x="424602" y="493074"/>
                  <a:pt x="424001" y="500265"/>
                </a:cubicBezTo>
                <a:lnTo>
                  <a:pt x="422650" y="517793"/>
                </a:lnTo>
                <a:lnTo>
                  <a:pt x="427453" y="581914"/>
                </a:lnTo>
                <a:cubicBezTo>
                  <a:pt x="427603" y="582663"/>
                  <a:pt x="427603" y="583562"/>
                  <a:pt x="427453" y="584311"/>
                </a:cubicBezTo>
                <a:cubicBezTo>
                  <a:pt x="426553" y="596896"/>
                  <a:pt x="415446" y="606933"/>
                  <a:pt x="402388" y="606933"/>
                </a:cubicBezTo>
                <a:lnTo>
                  <a:pt x="304380" y="606933"/>
                </a:lnTo>
                <a:cubicBezTo>
                  <a:pt x="292523" y="606933"/>
                  <a:pt x="281267" y="598543"/>
                  <a:pt x="278265" y="587307"/>
                </a:cubicBezTo>
                <a:lnTo>
                  <a:pt x="265958" y="541164"/>
                </a:lnTo>
                <a:lnTo>
                  <a:pt x="158044" y="524235"/>
                </a:lnTo>
                <a:cubicBezTo>
                  <a:pt x="150239" y="523486"/>
                  <a:pt x="140783" y="519891"/>
                  <a:pt x="134780" y="515396"/>
                </a:cubicBezTo>
                <a:lnTo>
                  <a:pt x="77146" y="473298"/>
                </a:lnTo>
                <a:cubicBezTo>
                  <a:pt x="69941" y="468055"/>
                  <a:pt x="64088" y="458466"/>
                  <a:pt x="62737" y="449927"/>
                </a:cubicBezTo>
                <a:lnTo>
                  <a:pt x="58685" y="424009"/>
                </a:lnTo>
                <a:cubicBezTo>
                  <a:pt x="57934" y="418765"/>
                  <a:pt x="57184" y="410675"/>
                  <a:pt x="57184" y="405282"/>
                </a:cubicBezTo>
                <a:lnTo>
                  <a:pt x="57184" y="382061"/>
                </a:lnTo>
                <a:cubicBezTo>
                  <a:pt x="57184" y="376517"/>
                  <a:pt x="58685" y="371424"/>
                  <a:pt x="61086" y="366630"/>
                </a:cubicBezTo>
                <a:lnTo>
                  <a:pt x="15609" y="366630"/>
                </a:lnTo>
                <a:cubicBezTo>
                  <a:pt x="7054" y="366630"/>
                  <a:pt x="0" y="359588"/>
                  <a:pt x="0" y="351049"/>
                </a:cubicBezTo>
                <a:cubicBezTo>
                  <a:pt x="0" y="342509"/>
                  <a:pt x="7054" y="335468"/>
                  <a:pt x="15609" y="335468"/>
                </a:cubicBezTo>
                <a:close/>
                <a:moveTo>
                  <a:pt x="241913" y="142754"/>
                </a:moveTo>
                <a:cubicBezTo>
                  <a:pt x="304953" y="142754"/>
                  <a:pt x="364541" y="202250"/>
                  <a:pt x="364541" y="265194"/>
                </a:cubicBezTo>
                <a:cubicBezTo>
                  <a:pt x="364541" y="273736"/>
                  <a:pt x="357487" y="280780"/>
                  <a:pt x="348931" y="280780"/>
                </a:cubicBezTo>
                <a:cubicBezTo>
                  <a:pt x="340226" y="280780"/>
                  <a:pt x="333321" y="273736"/>
                  <a:pt x="333321" y="265194"/>
                </a:cubicBezTo>
                <a:cubicBezTo>
                  <a:pt x="333321" y="219935"/>
                  <a:pt x="287242" y="173926"/>
                  <a:pt x="241913" y="173926"/>
                </a:cubicBezTo>
                <a:cubicBezTo>
                  <a:pt x="233358" y="173926"/>
                  <a:pt x="226303" y="166882"/>
                  <a:pt x="226303" y="158340"/>
                </a:cubicBezTo>
                <a:cubicBezTo>
                  <a:pt x="226303" y="149798"/>
                  <a:pt x="233358" y="142754"/>
                  <a:pt x="241913" y="142754"/>
                </a:cubicBezTo>
                <a:close/>
                <a:moveTo>
                  <a:pt x="217019" y="122410"/>
                </a:moveTo>
                <a:cubicBezTo>
                  <a:pt x="119766" y="122410"/>
                  <a:pt x="39922" y="197325"/>
                  <a:pt x="31968" y="292316"/>
                </a:cubicBezTo>
                <a:lnTo>
                  <a:pt x="402071" y="292316"/>
                </a:lnTo>
                <a:cubicBezTo>
                  <a:pt x="394117" y="197325"/>
                  <a:pt x="314123" y="122410"/>
                  <a:pt x="217019" y="122410"/>
                </a:cubicBezTo>
                <a:close/>
                <a:moveTo>
                  <a:pt x="217019" y="31164"/>
                </a:moveTo>
                <a:cubicBezTo>
                  <a:pt x="210716" y="31164"/>
                  <a:pt x="205613" y="36258"/>
                  <a:pt x="205613" y="42551"/>
                </a:cubicBezTo>
                <a:cubicBezTo>
                  <a:pt x="205613" y="48844"/>
                  <a:pt x="210716" y="53938"/>
                  <a:pt x="217019" y="53938"/>
                </a:cubicBezTo>
                <a:cubicBezTo>
                  <a:pt x="223323" y="53938"/>
                  <a:pt x="228426" y="48844"/>
                  <a:pt x="228426" y="42551"/>
                </a:cubicBezTo>
                <a:cubicBezTo>
                  <a:pt x="228426" y="36258"/>
                  <a:pt x="223323" y="31164"/>
                  <a:pt x="217019" y="31164"/>
                </a:cubicBezTo>
                <a:close/>
                <a:moveTo>
                  <a:pt x="217019" y="0"/>
                </a:moveTo>
                <a:cubicBezTo>
                  <a:pt x="240432" y="0"/>
                  <a:pt x="259643" y="19028"/>
                  <a:pt x="259643" y="42551"/>
                </a:cubicBezTo>
                <a:cubicBezTo>
                  <a:pt x="259643" y="60381"/>
                  <a:pt x="248537" y="75514"/>
                  <a:pt x="233078" y="81956"/>
                </a:cubicBezTo>
                <a:lnTo>
                  <a:pt x="232928" y="91995"/>
                </a:lnTo>
                <a:cubicBezTo>
                  <a:pt x="344139" y="100235"/>
                  <a:pt x="432538" y="192380"/>
                  <a:pt x="433889" y="305202"/>
                </a:cubicBezTo>
                <a:cubicBezTo>
                  <a:pt x="434039" y="306101"/>
                  <a:pt x="434189" y="306850"/>
                  <a:pt x="434039" y="307749"/>
                </a:cubicBezTo>
                <a:cubicBezTo>
                  <a:pt x="434039" y="316439"/>
                  <a:pt x="427135" y="323331"/>
                  <a:pt x="418430" y="323331"/>
                </a:cubicBezTo>
                <a:lnTo>
                  <a:pt x="418280" y="323331"/>
                </a:lnTo>
                <a:lnTo>
                  <a:pt x="15609" y="323331"/>
                </a:lnTo>
                <a:cubicBezTo>
                  <a:pt x="7054" y="323331"/>
                  <a:pt x="0" y="316439"/>
                  <a:pt x="0" y="307749"/>
                </a:cubicBezTo>
                <a:cubicBezTo>
                  <a:pt x="0" y="193579"/>
                  <a:pt x="89149" y="99936"/>
                  <a:pt x="201711" y="91995"/>
                </a:cubicBezTo>
                <a:lnTo>
                  <a:pt x="201861" y="82256"/>
                </a:lnTo>
                <a:cubicBezTo>
                  <a:pt x="185802" y="76113"/>
                  <a:pt x="174396" y="60681"/>
                  <a:pt x="174396" y="42551"/>
                </a:cubicBezTo>
                <a:cubicBezTo>
                  <a:pt x="174396" y="19028"/>
                  <a:pt x="193457" y="0"/>
                  <a:pt x="217019" y="0"/>
                </a:cubicBezTo>
                <a:close/>
              </a:path>
            </a:pathLst>
          </a:custGeom>
          <a:solidFill>
            <a:schemeClr val="bg1"/>
          </a:solidFill>
          <a:ln>
            <a:noFill/>
          </a:ln>
        </p:spPr>
      </p:sp>
      <p:sp>
        <p:nvSpPr>
          <p:cNvPr id="45" name="three-presentation-cards_82220"/>
          <p:cNvSpPr>
            <a:spLocks noChangeAspect="1"/>
          </p:cNvSpPr>
          <p:nvPr/>
        </p:nvSpPr>
        <p:spPr bwMode="auto">
          <a:xfrm>
            <a:off x="7109979" y="2739503"/>
            <a:ext cx="793462" cy="971524"/>
          </a:xfrm>
          <a:custGeom>
            <a:avLst/>
            <a:gdLst>
              <a:gd name="connsiteX0" fmla="*/ 92587 w 494805"/>
              <a:gd name="connsiteY0" fmla="*/ 334315 h 605845"/>
              <a:gd name="connsiteX1" fmla="*/ 102932 w 494805"/>
              <a:gd name="connsiteY1" fmla="*/ 336041 h 605845"/>
              <a:gd name="connsiteX2" fmla="*/ 242635 w 494805"/>
              <a:gd name="connsiteY2" fmla="*/ 423921 h 605845"/>
              <a:gd name="connsiteX3" fmla="*/ 246937 w 494805"/>
              <a:gd name="connsiteY3" fmla="*/ 442745 h 605845"/>
              <a:gd name="connsiteX4" fmla="*/ 235363 w 494805"/>
              <a:gd name="connsiteY4" fmla="*/ 449190 h 605845"/>
              <a:gd name="connsiteX5" fmla="*/ 228091 w 494805"/>
              <a:gd name="connsiteY5" fmla="*/ 447042 h 605845"/>
              <a:gd name="connsiteX6" fmla="*/ 88388 w 494805"/>
              <a:gd name="connsiteY6" fmla="*/ 359162 h 605845"/>
              <a:gd name="connsiteX7" fmla="*/ 84086 w 494805"/>
              <a:gd name="connsiteY7" fmla="*/ 340338 h 605845"/>
              <a:gd name="connsiteX8" fmla="*/ 92587 w 494805"/>
              <a:gd name="connsiteY8" fmla="*/ 334315 h 605845"/>
              <a:gd name="connsiteX9" fmla="*/ 182952 w 494805"/>
              <a:gd name="connsiteY9" fmla="*/ 322915 h 605845"/>
              <a:gd name="connsiteX10" fmla="*/ 193259 w 494805"/>
              <a:gd name="connsiteY10" fmla="*/ 324680 h 605845"/>
              <a:gd name="connsiteX11" fmla="*/ 242634 w 494805"/>
              <a:gd name="connsiteY11" fmla="*/ 355784 h 605845"/>
              <a:gd name="connsiteX12" fmla="*/ 246936 w 494805"/>
              <a:gd name="connsiteY12" fmla="*/ 374610 h 605845"/>
              <a:gd name="connsiteX13" fmla="*/ 235361 w 494805"/>
              <a:gd name="connsiteY13" fmla="*/ 380953 h 605845"/>
              <a:gd name="connsiteX14" fmla="*/ 228088 w 494805"/>
              <a:gd name="connsiteY14" fmla="*/ 378804 h 605845"/>
              <a:gd name="connsiteX15" fmla="*/ 178713 w 494805"/>
              <a:gd name="connsiteY15" fmla="*/ 347803 h 605845"/>
              <a:gd name="connsiteX16" fmla="*/ 174411 w 494805"/>
              <a:gd name="connsiteY16" fmla="*/ 328978 h 605845"/>
              <a:gd name="connsiteX17" fmla="*/ 182952 w 494805"/>
              <a:gd name="connsiteY17" fmla="*/ 322915 h 605845"/>
              <a:gd name="connsiteX18" fmla="*/ 92579 w 494805"/>
              <a:gd name="connsiteY18" fmla="*/ 266092 h 605845"/>
              <a:gd name="connsiteX19" fmla="*/ 102915 w 494805"/>
              <a:gd name="connsiteY19" fmla="*/ 267908 h 605845"/>
              <a:gd name="connsiteX20" fmla="*/ 152247 w 494805"/>
              <a:gd name="connsiteY20" fmla="*/ 298909 h 605845"/>
              <a:gd name="connsiteX21" fmla="*/ 156545 w 494805"/>
              <a:gd name="connsiteY21" fmla="*/ 317735 h 605845"/>
              <a:gd name="connsiteX22" fmla="*/ 144980 w 494805"/>
              <a:gd name="connsiteY22" fmla="*/ 324078 h 605845"/>
              <a:gd name="connsiteX23" fmla="*/ 137714 w 494805"/>
              <a:gd name="connsiteY23" fmla="*/ 322032 h 605845"/>
              <a:gd name="connsiteX24" fmla="*/ 88382 w 494805"/>
              <a:gd name="connsiteY24" fmla="*/ 290928 h 605845"/>
              <a:gd name="connsiteX25" fmla="*/ 84084 w 494805"/>
              <a:gd name="connsiteY25" fmla="*/ 272103 h 605845"/>
              <a:gd name="connsiteX26" fmla="*/ 92579 w 494805"/>
              <a:gd name="connsiteY26" fmla="*/ 266092 h 605845"/>
              <a:gd name="connsiteX27" fmla="*/ 27343 w 494805"/>
              <a:gd name="connsiteY27" fmla="*/ 147430 h 605845"/>
              <a:gd name="connsiteX28" fmla="*/ 27343 w 494805"/>
              <a:gd name="connsiteY28" fmla="*/ 393718 h 605845"/>
              <a:gd name="connsiteX29" fmla="*/ 303640 w 494805"/>
              <a:gd name="connsiteY29" fmla="*/ 567490 h 605845"/>
              <a:gd name="connsiteX30" fmla="*/ 303640 w 494805"/>
              <a:gd name="connsiteY30" fmla="*/ 321100 h 605845"/>
              <a:gd name="connsiteX31" fmla="*/ 7066 w 494805"/>
              <a:gd name="connsiteY31" fmla="*/ 110711 h 605845"/>
              <a:gd name="connsiteX32" fmla="*/ 20994 w 494805"/>
              <a:gd name="connsiteY32" fmla="*/ 111120 h 605845"/>
              <a:gd name="connsiteX33" fmla="*/ 324532 w 494805"/>
              <a:gd name="connsiteY33" fmla="*/ 302076 h 605845"/>
              <a:gd name="connsiteX34" fmla="*/ 330881 w 494805"/>
              <a:gd name="connsiteY34" fmla="*/ 313633 h 605845"/>
              <a:gd name="connsiteX35" fmla="*/ 330881 w 494805"/>
              <a:gd name="connsiteY35" fmla="*/ 592140 h 605845"/>
              <a:gd name="connsiteX36" fmla="*/ 323917 w 494805"/>
              <a:gd name="connsiteY36" fmla="*/ 604106 h 605845"/>
              <a:gd name="connsiteX37" fmla="*/ 317261 w 494805"/>
              <a:gd name="connsiteY37" fmla="*/ 605845 h 605845"/>
              <a:gd name="connsiteX38" fmla="*/ 309990 w 494805"/>
              <a:gd name="connsiteY38" fmla="*/ 603697 h 605845"/>
              <a:gd name="connsiteX39" fmla="*/ 6452 w 494805"/>
              <a:gd name="connsiteY39" fmla="*/ 412844 h 605845"/>
              <a:gd name="connsiteX40" fmla="*/ 0 w 494805"/>
              <a:gd name="connsiteY40" fmla="*/ 401287 h 605845"/>
              <a:gd name="connsiteX41" fmla="*/ 0 w 494805"/>
              <a:gd name="connsiteY41" fmla="*/ 122678 h 605845"/>
              <a:gd name="connsiteX42" fmla="*/ 7066 w 494805"/>
              <a:gd name="connsiteY42" fmla="*/ 110711 h 605845"/>
              <a:gd name="connsiteX43" fmla="*/ 88994 w 494805"/>
              <a:gd name="connsiteY43" fmla="*/ 56196 h 605845"/>
              <a:gd name="connsiteX44" fmla="*/ 102924 w 494805"/>
              <a:gd name="connsiteY44" fmla="*/ 56605 h 605845"/>
              <a:gd name="connsiteX45" fmla="*/ 406527 w 494805"/>
              <a:gd name="connsiteY45" fmla="*/ 247560 h 605845"/>
              <a:gd name="connsiteX46" fmla="*/ 412878 w 494805"/>
              <a:gd name="connsiteY46" fmla="*/ 259015 h 605845"/>
              <a:gd name="connsiteX47" fmla="*/ 412878 w 494805"/>
              <a:gd name="connsiteY47" fmla="*/ 537624 h 605845"/>
              <a:gd name="connsiteX48" fmla="*/ 405913 w 494805"/>
              <a:gd name="connsiteY48" fmla="*/ 549591 h 605845"/>
              <a:gd name="connsiteX49" fmla="*/ 399255 w 494805"/>
              <a:gd name="connsiteY49" fmla="*/ 551227 h 605845"/>
              <a:gd name="connsiteX50" fmla="*/ 391982 w 494805"/>
              <a:gd name="connsiteY50" fmla="*/ 549181 h 605845"/>
              <a:gd name="connsiteX51" fmla="*/ 351010 w 494805"/>
              <a:gd name="connsiteY51" fmla="*/ 523407 h 605845"/>
              <a:gd name="connsiteX52" fmla="*/ 346708 w 494805"/>
              <a:gd name="connsiteY52" fmla="*/ 504588 h 605845"/>
              <a:gd name="connsiteX53" fmla="*/ 365555 w 494805"/>
              <a:gd name="connsiteY53" fmla="*/ 500292 h 605845"/>
              <a:gd name="connsiteX54" fmla="*/ 385632 w 494805"/>
              <a:gd name="connsiteY54" fmla="*/ 512975 h 605845"/>
              <a:gd name="connsiteX55" fmla="*/ 385632 w 494805"/>
              <a:gd name="connsiteY55" fmla="*/ 266584 h 605845"/>
              <a:gd name="connsiteX56" fmla="*/ 109275 w 494805"/>
              <a:gd name="connsiteY56" fmla="*/ 92812 h 605845"/>
              <a:gd name="connsiteX57" fmla="*/ 109275 w 494805"/>
              <a:gd name="connsiteY57" fmla="*/ 125848 h 605845"/>
              <a:gd name="connsiteX58" fmla="*/ 95652 w 494805"/>
              <a:gd name="connsiteY58" fmla="*/ 139451 h 605845"/>
              <a:gd name="connsiteX59" fmla="*/ 81926 w 494805"/>
              <a:gd name="connsiteY59" fmla="*/ 125848 h 605845"/>
              <a:gd name="connsiteX60" fmla="*/ 81926 w 494805"/>
              <a:gd name="connsiteY60" fmla="*/ 68162 h 605845"/>
              <a:gd name="connsiteX61" fmla="*/ 88994 w 494805"/>
              <a:gd name="connsiteY61" fmla="*/ 56196 h 605845"/>
              <a:gd name="connsiteX62" fmla="*/ 170921 w 494805"/>
              <a:gd name="connsiteY62" fmla="*/ 1720 h 605845"/>
              <a:gd name="connsiteX63" fmla="*/ 184851 w 494805"/>
              <a:gd name="connsiteY63" fmla="*/ 2129 h 605845"/>
              <a:gd name="connsiteX64" fmla="*/ 488454 w 494805"/>
              <a:gd name="connsiteY64" fmla="*/ 192982 h 605845"/>
              <a:gd name="connsiteX65" fmla="*/ 494805 w 494805"/>
              <a:gd name="connsiteY65" fmla="*/ 204539 h 605845"/>
              <a:gd name="connsiteX66" fmla="*/ 494805 w 494805"/>
              <a:gd name="connsiteY66" fmla="*/ 483148 h 605845"/>
              <a:gd name="connsiteX67" fmla="*/ 487840 w 494805"/>
              <a:gd name="connsiteY67" fmla="*/ 495115 h 605845"/>
              <a:gd name="connsiteX68" fmla="*/ 481182 w 494805"/>
              <a:gd name="connsiteY68" fmla="*/ 496751 h 605845"/>
              <a:gd name="connsiteX69" fmla="*/ 473909 w 494805"/>
              <a:gd name="connsiteY69" fmla="*/ 494705 h 605845"/>
              <a:gd name="connsiteX70" fmla="*/ 432937 w 494805"/>
              <a:gd name="connsiteY70" fmla="*/ 468931 h 605845"/>
              <a:gd name="connsiteX71" fmla="*/ 428635 w 494805"/>
              <a:gd name="connsiteY71" fmla="*/ 450112 h 605845"/>
              <a:gd name="connsiteX72" fmla="*/ 447482 w 494805"/>
              <a:gd name="connsiteY72" fmla="*/ 445816 h 605845"/>
              <a:gd name="connsiteX73" fmla="*/ 467559 w 494805"/>
              <a:gd name="connsiteY73" fmla="*/ 458396 h 605845"/>
              <a:gd name="connsiteX74" fmla="*/ 467559 w 494805"/>
              <a:gd name="connsiteY74" fmla="*/ 212108 h 605845"/>
              <a:gd name="connsiteX75" fmla="*/ 191202 w 494805"/>
              <a:gd name="connsiteY75" fmla="*/ 38336 h 605845"/>
              <a:gd name="connsiteX76" fmla="*/ 191202 w 494805"/>
              <a:gd name="connsiteY76" fmla="*/ 71372 h 605845"/>
              <a:gd name="connsiteX77" fmla="*/ 177579 w 494805"/>
              <a:gd name="connsiteY77" fmla="*/ 84975 h 605845"/>
              <a:gd name="connsiteX78" fmla="*/ 163853 w 494805"/>
              <a:gd name="connsiteY78" fmla="*/ 71372 h 605845"/>
              <a:gd name="connsiteX79" fmla="*/ 163853 w 494805"/>
              <a:gd name="connsiteY79" fmla="*/ 13584 h 605845"/>
              <a:gd name="connsiteX80" fmla="*/ 170921 w 494805"/>
              <a:gd name="connsiteY80" fmla="*/ 1720 h 60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94805" h="605845">
                <a:moveTo>
                  <a:pt x="92587" y="334315"/>
                </a:moveTo>
                <a:cubicBezTo>
                  <a:pt x="95993" y="333534"/>
                  <a:pt x="99706" y="334046"/>
                  <a:pt x="102932" y="336041"/>
                </a:cubicBezTo>
                <a:lnTo>
                  <a:pt x="242635" y="423921"/>
                </a:lnTo>
                <a:cubicBezTo>
                  <a:pt x="248985" y="428013"/>
                  <a:pt x="250931" y="436402"/>
                  <a:pt x="246937" y="442745"/>
                </a:cubicBezTo>
                <a:cubicBezTo>
                  <a:pt x="244376" y="446837"/>
                  <a:pt x="239869" y="449190"/>
                  <a:pt x="235363" y="449190"/>
                </a:cubicBezTo>
                <a:cubicBezTo>
                  <a:pt x="232905" y="449190"/>
                  <a:pt x="230344" y="448474"/>
                  <a:pt x="228091" y="447042"/>
                </a:cubicBezTo>
                <a:lnTo>
                  <a:pt x="88388" y="359162"/>
                </a:lnTo>
                <a:cubicBezTo>
                  <a:pt x="81936" y="355172"/>
                  <a:pt x="80092" y="346681"/>
                  <a:pt x="84086" y="340338"/>
                </a:cubicBezTo>
                <a:cubicBezTo>
                  <a:pt x="86084" y="337166"/>
                  <a:pt x="89182" y="335095"/>
                  <a:pt x="92587" y="334315"/>
                </a:cubicBezTo>
                <a:close/>
                <a:moveTo>
                  <a:pt x="182952" y="322915"/>
                </a:moveTo>
                <a:cubicBezTo>
                  <a:pt x="186370" y="322148"/>
                  <a:pt x="190084" y="322685"/>
                  <a:pt x="193259" y="324680"/>
                </a:cubicBezTo>
                <a:lnTo>
                  <a:pt x="242634" y="355784"/>
                </a:lnTo>
                <a:cubicBezTo>
                  <a:pt x="248985" y="359774"/>
                  <a:pt x="250931" y="368164"/>
                  <a:pt x="246936" y="374610"/>
                </a:cubicBezTo>
                <a:cubicBezTo>
                  <a:pt x="244375" y="378702"/>
                  <a:pt x="239868" y="380953"/>
                  <a:pt x="235361" y="380953"/>
                </a:cubicBezTo>
                <a:cubicBezTo>
                  <a:pt x="232902" y="380953"/>
                  <a:pt x="230341" y="380237"/>
                  <a:pt x="228088" y="378804"/>
                </a:cubicBezTo>
                <a:lnTo>
                  <a:pt x="178713" y="347803"/>
                </a:lnTo>
                <a:cubicBezTo>
                  <a:pt x="172362" y="343711"/>
                  <a:pt x="170416" y="335321"/>
                  <a:pt x="174411" y="328978"/>
                </a:cubicBezTo>
                <a:cubicBezTo>
                  <a:pt x="176408" y="325755"/>
                  <a:pt x="179533" y="323683"/>
                  <a:pt x="182952" y="322915"/>
                </a:cubicBezTo>
                <a:close/>
                <a:moveTo>
                  <a:pt x="92579" y="266092"/>
                </a:moveTo>
                <a:cubicBezTo>
                  <a:pt x="95982" y="265324"/>
                  <a:pt x="99692" y="265861"/>
                  <a:pt x="102915" y="267908"/>
                </a:cubicBezTo>
                <a:lnTo>
                  <a:pt x="152247" y="298909"/>
                </a:lnTo>
                <a:cubicBezTo>
                  <a:pt x="158592" y="302899"/>
                  <a:pt x="160537" y="311391"/>
                  <a:pt x="156545" y="317735"/>
                </a:cubicBezTo>
                <a:cubicBezTo>
                  <a:pt x="153884" y="321827"/>
                  <a:pt x="149483" y="324078"/>
                  <a:pt x="144980" y="324078"/>
                </a:cubicBezTo>
                <a:cubicBezTo>
                  <a:pt x="142422" y="324078"/>
                  <a:pt x="139965" y="323464"/>
                  <a:pt x="137714" y="322032"/>
                </a:cubicBezTo>
                <a:lnTo>
                  <a:pt x="88382" y="290928"/>
                </a:lnTo>
                <a:cubicBezTo>
                  <a:pt x="81934" y="286938"/>
                  <a:pt x="80092" y="278548"/>
                  <a:pt x="84084" y="272103"/>
                </a:cubicBezTo>
                <a:cubicBezTo>
                  <a:pt x="86080" y="268931"/>
                  <a:pt x="89176" y="266859"/>
                  <a:pt x="92579" y="266092"/>
                </a:cubicBezTo>
                <a:close/>
                <a:moveTo>
                  <a:pt x="27343" y="147430"/>
                </a:moveTo>
                <a:lnTo>
                  <a:pt x="27343" y="393718"/>
                </a:lnTo>
                <a:lnTo>
                  <a:pt x="303640" y="567490"/>
                </a:lnTo>
                <a:lnTo>
                  <a:pt x="303640" y="321100"/>
                </a:lnTo>
                <a:close/>
                <a:moveTo>
                  <a:pt x="7066" y="110711"/>
                </a:moveTo>
                <a:cubicBezTo>
                  <a:pt x="11470" y="108359"/>
                  <a:pt x="16795" y="108461"/>
                  <a:pt x="20994" y="111120"/>
                </a:cubicBezTo>
                <a:lnTo>
                  <a:pt x="324532" y="302076"/>
                </a:lnTo>
                <a:cubicBezTo>
                  <a:pt x="328526" y="304531"/>
                  <a:pt x="330881" y="308929"/>
                  <a:pt x="330881" y="313633"/>
                </a:cubicBezTo>
                <a:lnTo>
                  <a:pt x="330881" y="592140"/>
                </a:lnTo>
                <a:cubicBezTo>
                  <a:pt x="330881" y="597151"/>
                  <a:pt x="328218" y="601754"/>
                  <a:pt x="323917" y="604106"/>
                </a:cubicBezTo>
                <a:cubicBezTo>
                  <a:pt x="321767" y="605231"/>
                  <a:pt x="319514" y="605845"/>
                  <a:pt x="317261" y="605845"/>
                </a:cubicBezTo>
                <a:cubicBezTo>
                  <a:pt x="314700" y="605845"/>
                  <a:pt x="312243" y="605129"/>
                  <a:pt x="309990" y="603697"/>
                </a:cubicBezTo>
                <a:lnTo>
                  <a:pt x="6452" y="412844"/>
                </a:lnTo>
                <a:cubicBezTo>
                  <a:pt x="2458" y="410287"/>
                  <a:pt x="0" y="405992"/>
                  <a:pt x="0" y="401287"/>
                </a:cubicBezTo>
                <a:lnTo>
                  <a:pt x="0" y="122678"/>
                </a:lnTo>
                <a:cubicBezTo>
                  <a:pt x="0" y="117666"/>
                  <a:pt x="2765" y="113166"/>
                  <a:pt x="7066" y="110711"/>
                </a:cubicBezTo>
                <a:close/>
                <a:moveTo>
                  <a:pt x="88994" y="56196"/>
                </a:moveTo>
                <a:cubicBezTo>
                  <a:pt x="93398" y="53741"/>
                  <a:pt x="98725" y="53945"/>
                  <a:pt x="102924" y="56605"/>
                </a:cubicBezTo>
                <a:lnTo>
                  <a:pt x="406527" y="247560"/>
                </a:lnTo>
                <a:cubicBezTo>
                  <a:pt x="410522" y="250015"/>
                  <a:pt x="412878" y="254413"/>
                  <a:pt x="412878" y="259015"/>
                </a:cubicBezTo>
                <a:lnTo>
                  <a:pt x="412878" y="537624"/>
                </a:lnTo>
                <a:cubicBezTo>
                  <a:pt x="412878" y="542636"/>
                  <a:pt x="410215" y="547136"/>
                  <a:pt x="405913" y="549591"/>
                </a:cubicBezTo>
                <a:cubicBezTo>
                  <a:pt x="403762" y="550716"/>
                  <a:pt x="401508" y="551227"/>
                  <a:pt x="399255" y="551227"/>
                </a:cubicBezTo>
                <a:cubicBezTo>
                  <a:pt x="396694" y="551227"/>
                  <a:pt x="394236" y="550613"/>
                  <a:pt x="391982" y="549181"/>
                </a:cubicBezTo>
                <a:lnTo>
                  <a:pt x="351010" y="523407"/>
                </a:lnTo>
                <a:cubicBezTo>
                  <a:pt x="344659" y="519418"/>
                  <a:pt x="342713" y="511031"/>
                  <a:pt x="346708" y="504588"/>
                </a:cubicBezTo>
                <a:cubicBezTo>
                  <a:pt x="350805" y="498246"/>
                  <a:pt x="359205" y="496303"/>
                  <a:pt x="365555" y="500292"/>
                </a:cubicBezTo>
                <a:lnTo>
                  <a:pt x="385632" y="512975"/>
                </a:lnTo>
                <a:lnTo>
                  <a:pt x="385632" y="266584"/>
                </a:lnTo>
                <a:lnTo>
                  <a:pt x="109275" y="92812"/>
                </a:lnTo>
                <a:lnTo>
                  <a:pt x="109275" y="125848"/>
                </a:lnTo>
                <a:cubicBezTo>
                  <a:pt x="109275" y="133416"/>
                  <a:pt x="103129" y="139451"/>
                  <a:pt x="95652" y="139451"/>
                </a:cubicBezTo>
                <a:cubicBezTo>
                  <a:pt x="88072" y="139451"/>
                  <a:pt x="81926" y="133416"/>
                  <a:pt x="81926" y="125848"/>
                </a:cubicBezTo>
                <a:lnTo>
                  <a:pt x="81926" y="68162"/>
                </a:lnTo>
                <a:cubicBezTo>
                  <a:pt x="81926" y="63151"/>
                  <a:pt x="84692" y="58548"/>
                  <a:pt x="88994" y="56196"/>
                </a:cubicBezTo>
                <a:close/>
                <a:moveTo>
                  <a:pt x="170921" y="1720"/>
                </a:moveTo>
                <a:cubicBezTo>
                  <a:pt x="175325" y="-735"/>
                  <a:pt x="180652" y="-531"/>
                  <a:pt x="184851" y="2129"/>
                </a:cubicBezTo>
                <a:lnTo>
                  <a:pt x="488454" y="192982"/>
                </a:lnTo>
                <a:cubicBezTo>
                  <a:pt x="492449" y="195539"/>
                  <a:pt x="494805" y="199834"/>
                  <a:pt x="494805" y="204539"/>
                </a:cubicBezTo>
                <a:lnTo>
                  <a:pt x="494805" y="483148"/>
                </a:lnTo>
                <a:cubicBezTo>
                  <a:pt x="494805" y="488057"/>
                  <a:pt x="492142" y="492660"/>
                  <a:pt x="487840" y="495115"/>
                </a:cubicBezTo>
                <a:cubicBezTo>
                  <a:pt x="485689" y="496240"/>
                  <a:pt x="483435" y="496751"/>
                  <a:pt x="481182" y="496751"/>
                </a:cubicBezTo>
                <a:cubicBezTo>
                  <a:pt x="478621" y="496751"/>
                  <a:pt x="476163" y="496035"/>
                  <a:pt x="473909" y="494705"/>
                </a:cubicBezTo>
                <a:lnTo>
                  <a:pt x="432937" y="468931"/>
                </a:lnTo>
                <a:cubicBezTo>
                  <a:pt x="426586" y="464942"/>
                  <a:pt x="424640" y="456453"/>
                  <a:pt x="428635" y="450112"/>
                </a:cubicBezTo>
                <a:cubicBezTo>
                  <a:pt x="432732" y="443770"/>
                  <a:pt x="441132" y="441827"/>
                  <a:pt x="447482" y="445816"/>
                </a:cubicBezTo>
                <a:lnTo>
                  <a:pt x="467559" y="458396"/>
                </a:lnTo>
                <a:lnTo>
                  <a:pt x="467559" y="212108"/>
                </a:lnTo>
                <a:lnTo>
                  <a:pt x="191202" y="38336"/>
                </a:lnTo>
                <a:lnTo>
                  <a:pt x="191202" y="71372"/>
                </a:lnTo>
                <a:cubicBezTo>
                  <a:pt x="191202" y="78838"/>
                  <a:pt x="185056" y="84975"/>
                  <a:pt x="177579" y="84975"/>
                </a:cubicBezTo>
                <a:cubicBezTo>
                  <a:pt x="169999" y="84975"/>
                  <a:pt x="163853" y="78838"/>
                  <a:pt x="163853" y="71372"/>
                </a:cubicBezTo>
                <a:lnTo>
                  <a:pt x="163853" y="13584"/>
                </a:lnTo>
                <a:cubicBezTo>
                  <a:pt x="163853" y="8675"/>
                  <a:pt x="166619" y="4072"/>
                  <a:pt x="170921" y="1720"/>
                </a:cubicBezTo>
                <a:close/>
              </a:path>
            </a:pathLst>
          </a:custGeom>
          <a:solidFill>
            <a:schemeClr val="bg1"/>
          </a:solidFill>
          <a:ln>
            <a:noFill/>
          </a:ln>
        </p:spPr>
      </p:sp>
      <p:sp>
        <p:nvSpPr>
          <p:cNvPr id="47" name="stopwatch-tool-to-control-test-time_42915"/>
          <p:cNvSpPr>
            <a:spLocks noChangeAspect="1"/>
          </p:cNvSpPr>
          <p:nvPr/>
        </p:nvSpPr>
        <p:spPr bwMode="auto">
          <a:xfrm>
            <a:off x="9903620" y="2755813"/>
            <a:ext cx="767290" cy="897660"/>
          </a:xfrm>
          <a:custGeom>
            <a:avLst/>
            <a:gdLst>
              <a:gd name="connsiteX0" fmla="*/ 265530 w 519566"/>
              <a:gd name="connsiteY0" fmla="*/ 205067 h 607845"/>
              <a:gd name="connsiteX1" fmla="*/ 407606 w 519566"/>
              <a:gd name="connsiteY1" fmla="*/ 341148 h 607845"/>
              <a:gd name="connsiteX2" fmla="*/ 328675 w 519566"/>
              <a:gd name="connsiteY2" fmla="*/ 354040 h 607845"/>
              <a:gd name="connsiteX3" fmla="*/ 265530 w 519566"/>
              <a:gd name="connsiteY3" fmla="*/ 283851 h 607845"/>
              <a:gd name="connsiteX4" fmla="*/ 254042 w 519566"/>
              <a:gd name="connsiteY4" fmla="*/ 149094 h 607845"/>
              <a:gd name="connsiteX5" fmla="*/ 126303 w 519566"/>
              <a:gd name="connsiteY5" fmla="*/ 193535 h 607845"/>
              <a:gd name="connsiteX6" fmla="*/ 130609 w 519566"/>
              <a:gd name="connsiteY6" fmla="*/ 205004 h 607845"/>
              <a:gd name="connsiteX7" fmla="*/ 114821 w 519566"/>
              <a:gd name="connsiteY7" fmla="*/ 220774 h 607845"/>
              <a:gd name="connsiteX8" fmla="*/ 101904 w 519566"/>
              <a:gd name="connsiteY8" fmla="*/ 215040 h 607845"/>
              <a:gd name="connsiteX9" fmla="*/ 47364 w 519566"/>
              <a:gd name="connsiteY9" fmla="*/ 345497 h 607845"/>
              <a:gd name="connsiteX10" fmla="*/ 99033 w 519566"/>
              <a:gd name="connsiteY10" fmla="*/ 345497 h 607845"/>
              <a:gd name="connsiteX11" fmla="*/ 99033 w 519566"/>
              <a:gd name="connsiteY11" fmla="*/ 354099 h 607845"/>
              <a:gd name="connsiteX12" fmla="*/ 47364 w 519566"/>
              <a:gd name="connsiteY12" fmla="*/ 354099 h 607845"/>
              <a:gd name="connsiteX13" fmla="*/ 93292 w 519566"/>
              <a:gd name="connsiteY13" fmla="*/ 483122 h 607845"/>
              <a:gd name="connsiteX14" fmla="*/ 104774 w 519566"/>
              <a:gd name="connsiteY14" fmla="*/ 477388 h 607845"/>
              <a:gd name="connsiteX15" fmla="*/ 121997 w 519566"/>
              <a:gd name="connsiteY15" fmla="*/ 493157 h 607845"/>
              <a:gd name="connsiteX16" fmla="*/ 113386 w 519566"/>
              <a:gd name="connsiteY16" fmla="*/ 506060 h 607845"/>
              <a:gd name="connsiteX17" fmla="*/ 254042 w 519566"/>
              <a:gd name="connsiteY17" fmla="*/ 560537 h 607845"/>
              <a:gd name="connsiteX18" fmla="*/ 254042 w 519566"/>
              <a:gd name="connsiteY18" fmla="*/ 500325 h 607845"/>
              <a:gd name="connsiteX19" fmla="*/ 262653 w 519566"/>
              <a:gd name="connsiteY19" fmla="*/ 500325 h 607845"/>
              <a:gd name="connsiteX20" fmla="*/ 262653 w 519566"/>
              <a:gd name="connsiteY20" fmla="*/ 560537 h 607845"/>
              <a:gd name="connsiteX21" fmla="*/ 409051 w 519566"/>
              <a:gd name="connsiteY21" fmla="*/ 490290 h 607845"/>
              <a:gd name="connsiteX22" fmla="*/ 401874 w 519566"/>
              <a:gd name="connsiteY22" fmla="*/ 477388 h 607845"/>
              <a:gd name="connsiteX23" fmla="*/ 417662 w 519566"/>
              <a:gd name="connsiteY23" fmla="*/ 460185 h 607845"/>
              <a:gd name="connsiteX24" fmla="*/ 427709 w 519566"/>
              <a:gd name="connsiteY24" fmla="*/ 464486 h 607845"/>
              <a:gd name="connsiteX25" fmla="*/ 459285 w 519566"/>
              <a:gd name="connsiteY25" fmla="*/ 354099 h 607845"/>
              <a:gd name="connsiteX26" fmla="*/ 410486 w 519566"/>
              <a:gd name="connsiteY26" fmla="*/ 354099 h 607845"/>
              <a:gd name="connsiteX27" fmla="*/ 410486 w 519566"/>
              <a:gd name="connsiteY27" fmla="*/ 345497 h 607845"/>
              <a:gd name="connsiteX28" fmla="*/ 459285 w 519566"/>
              <a:gd name="connsiteY28" fmla="*/ 345497 h 607845"/>
              <a:gd name="connsiteX29" fmla="*/ 401874 w 519566"/>
              <a:gd name="connsiteY29" fmla="*/ 212173 h 607845"/>
              <a:gd name="connsiteX30" fmla="*/ 390392 w 519566"/>
              <a:gd name="connsiteY30" fmla="*/ 217907 h 607845"/>
              <a:gd name="connsiteX31" fmla="*/ 374604 w 519566"/>
              <a:gd name="connsiteY31" fmla="*/ 202137 h 607845"/>
              <a:gd name="connsiteX32" fmla="*/ 378910 w 519566"/>
              <a:gd name="connsiteY32" fmla="*/ 192102 h 607845"/>
              <a:gd name="connsiteX33" fmla="*/ 262653 w 519566"/>
              <a:gd name="connsiteY33" fmla="*/ 149094 h 607845"/>
              <a:gd name="connsiteX34" fmla="*/ 262653 w 519566"/>
              <a:gd name="connsiteY34" fmla="*/ 217907 h 607845"/>
              <a:gd name="connsiteX35" fmla="*/ 254042 w 519566"/>
              <a:gd name="connsiteY35" fmla="*/ 217907 h 607845"/>
              <a:gd name="connsiteX36" fmla="*/ 189455 w 519566"/>
              <a:gd name="connsiteY36" fmla="*/ 0 h 607845"/>
              <a:gd name="connsiteX37" fmla="*/ 358817 w 519566"/>
              <a:gd name="connsiteY37" fmla="*/ 0 h 607845"/>
              <a:gd name="connsiteX38" fmla="*/ 358817 w 519566"/>
              <a:gd name="connsiteY38" fmla="*/ 68812 h 607845"/>
              <a:gd name="connsiteX39" fmla="*/ 317194 w 519566"/>
              <a:gd name="connsiteY39" fmla="*/ 68812 h 607845"/>
              <a:gd name="connsiteX40" fmla="*/ 317194 w 519566"/>
              <a:gd name="connsiteY40" fmla="*/ 110387 h 607845"/>
              <a:gd name="connsiteX41" fmla="*/ 393263 w 519566"/>
              <a:gd name="connsiteY41" fmla="*/ 143359 h 607845"/>
              <a:gd name="connsiteX42" fmla="*/ 444932 w 519566"/>
              <a:gd name="connsiteY42" fmla="*/ 100352 h 607845"/>
              <a:gd name="connsiteX43" fmla="*/ 519566 w 519566"/>
              <a:gd name="connsiteY43" fmla="*/ 190668 h 607845"/>
              <a:gd name="connsiteX44" fmla="*/ 473638 w 519566"/>
              <a:gd name="connsiteY44" fmla="*/ 229376 h 607845"/>
              <a:gd name="connsiteX45" fmla="*/ 506649 w 519566"/>
              <a:gd name="connsiteY45" fmla="*/ 354099 h 607845"/>
              <a:gd name="connsiteX46" fmla="*/ 254042 w 519566"/>
              <a:gd name="connsiteY46" fmla="*/ 607845 h 607845"/>
              <a:gd name="connsiteX47" fmla="*/ 0 w 519566"/>
              <a:gd name="connsiteY47" fmla="*/ 354099 h 607845"/>
              <a:gd name="connsiteX48" fmla="*/ 236819 w 519566"/>
              <a:gd name="connsiteY48" fmla="*/ 101785 h 607845"/>
              <a:gd name="connsiteX49" fmla="*/ 236819 w 519566"/>
              <a:gd name="connsiteY49" fmla="*/ 68812 h 607845"/>
              <a:gd name="connsiteX50" fmla="*/ 189455 w 519566"/>
              <a:gd name="connsiteY50" fmla="*/ 68812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19566" h="607845">
                <a:moveTo>
                  <a:pt x="265530" y="205067"/>
                </a:moveTo>
                <a:cubicBezTo>
                  <a:pt x="340156" y="210797"/>
                  <a:pt x="398996" y="268094"/>
                  <a:pt x="407606" y="341148"/>
                </a:cubicBezTo>
                <a:lnTo>
                  <a:pt x="328675" y="354040"/>
                </a:lnTo>
                <a:cubicBezTo>
                  <a:pt x="325805" y="318229"/>
                  <a:pt x="299973" y="289581"/>
                  <a:pt x="265530" y="283851"/>
                </a:cubicBezTo>
                <a:close/>
                <a:moveTo>
                  <a:pt x="254042" y="149094"/>
                </a:moveTo>
                <a:cubicBezTo>
                  <a:pt x="205243" y="149094"/>
                  <a:pt x="160749" y="164863"/>
                  <a:pt x="126303" y="193535"/>
                </a:cubicBezTo>
                <a:cubicBezTo>
                  <a:pt x="129174" y="196403"/>
                  <a:pt x="130609" y="200703"/>
                  <a:pt x="130609" y="205004"/>
                </a:cubicBezTo>
                <a:cubicBezTo>
                  <a:pt x="130609" y="213606"/>
                  <a:pt x="123433" y="220774"/>
                  <a:pt x="114821" y="220774"/>
                </a:cubicBezTo>
                <a:cubicBezTo>
                  <a:pt x="109080" y="220774"/>
                  <a:pt x="104774" y="217907"/>
                  <a:pt x="101904" y="215040"/>
                </a:cubicBezTo>
                <a:cubicBezTo>
                  <a:pt x="70328" y="249446"/>
                  <a:pt x="50234" y="295321"/>
                  <a:pt x="47364" y="345497"/>
                </a:cubicBezTo>
                <a:lnTo>
                  <a:pt x="99033" y="345497"/>
                </a:lnTo>
                <a:lnTo>
                  <a:pt x="99033" y="354099"/>
                </a:lnTo>
                <a:lnTo>
                  <a:pt x="47364" y="354099"/>
                </a:lnTo>
                <a:cubicBezTo>
                  <a:pt x="47364" y="402841"/>
                  <a:pt x="64587" y="448716"/>
                  <a:pt x="93292" y="483122"/>
                </a:cubicBezTo>
                <a:cubicBezTo>
                  <a:pt x="96163" y="478822"/>
                  <a:pt x="100468" y="477388"/>
                  <a:pt x="104774" y="477388"/>
                </a:cubicBezTo>
                <a:cubicBezTo>
                  <a:pt x="114821" y="477388"/>
                  <a:pt x="121997" y="484556"/>
                  <a:pt x="121997" y="493157"/>
                </a:cubicBezTo>
                <a:cubicBezTo>
                  <a:pt x="121997" y="498892"/>
                  <a:pt x="119127" y="503193"/>
                  <a:pt x="113386" y="506060"/>
                </a:cubicBezTo>
                <a:cubicBezTo>
                  <a:pt x="150703" y="540466"/>
                  <a:pt x="199502" y="560537"/>
                  <a:pt x="254042" y="560537"/>
                </a:cubicBezTo>
                <a:lnTo>
                  <a:pt x="254042" y="500325"/>
                </a:lnTo>
                <a:lnTo>
                  <a:pt x="262653" y="500325"/>
                </a:lnTo>
                <a:lnTo>
                  <a:pt x="262653" y="560537"/>
                </a:lnTo>
                <a:cubicBezTo>
                  <a:pt x="321500" y="557669"/>
                  <a:pt x="373169" y="530431"/>
                  <a:pt x="409051" y="490290"/>
                </a:cubicBezTo>
                <a:cubicBezTo>
                  <a:pt x="404745" y="487423"/>
                  <a:pt x="401874" y="481689"/>
                  <a:pt x="401874" y="477388"/>
                </a:cubicBezTo>
                <a:cubicBezTo>
                  <a:pt x="401874" y="467353"/>
                  <a:pt x="409051" y="460185"/>
                  <a:pt x="417662" y="460185"/>
                </a:cubicBezTo>
                <a:cubicBezTo>
                  <a:pt x="421968" y="460185"/>
                  <a:pt x="424839" y="461618"/>
                  <a:pt x="427709" y="464486"/>
                </a:cubicBezTo>
                <a:cubicBezTo>
                  <a:pt x="447803" y="432946"/>
                  <a:pt x="459285" y="395673"/>
                  <a:pt x="459285" y="354099"/>
                </a:cubicBezTo>
                <a:lnTo>
                  <a:pt x="410486" y="354099"/>
                </a:lnTo>
                <a:lnTo>
                  <a:pt x="410486" y="345497"/>
                </a:lnTo>
                <a:lnTo>
                  <a:pt x="459285" y="345497"/>
                </a:lnTo>
                <a:cubicBezTo>
                  <a:pt x="456415" y="293888"/>
                  <a:pt x="436321" y="248012"/>
                  <a:pt x="401874" y="212173"/>
                </a:cubicBezTo>
                <a:cubicBezTo>
                  <a:pt x="399004" y="216473"/>
                  <a:pt x="396133" y="217907"/>
                  <a:pt x="390392" y="217907"/>
                </a:cubicBezTo>
                <a:cubicBezTo>
                  <a:pt x="381781" y="217907"/>
                  <a:pt x="374604" y="210739"/>
                  <a:pt x="374604" y="202137"/>
                </a:cubicBezTo>
                <a:cubicBezTo>
                  <a:pt x="374604" y="197836"/>
                  <a:pt x="376040" y="194969"/>
                  <a:pt x="378910" y="192102"/>
                </a:cubicBezTo>
                <a:cubicBezTo>
                  <a:pt x="345899" y="166297"/>
                  <a:pt x="307147" y="151961"/>
                  <a:pt x="262653" y="149094"/>
                </a:cubicBezTo>
                <a:lnTo>
                  <a:pt x="262653" y="217907"/>
                </a:lnTo>
                <a:lnTo>
                  <a:pt x="254042" y="217907"/>
                </a:lnTo>
                <a:close/>
                <a:moveTo>
                  <a:pt x="189455" y="0"/>
                </a:moveTo>
                <a:lnTo>
                  <a:pt x="358817" y="0"/>
                </a:lnTo>
                <a:lnTo>
                  <a:pt x="358817" y="68812"/>
                </a:lnTo>
                <a:lnTo>
                  <a:pt x="317194" y="68812"/>
                </a:lnTo>
                <a:lnTo>
                  <a:pt x="317194" y="110387"/>
                </a:lnTo>
                <a:cubicBezTo>
                  <a:pt x="344464" y="117555"/>
                  <a:pt x="370299" y="129023"/>
                  <a:pt x="393263" y="143359"/>
                </a:cubicBezTo>
                <a:lnTo>
                  <a:pt x="444932" y="100352"/>
                </a:lnTo>
                <a:lnTo>
                  <a:pt x="519566" y="190668"/>
                </a:lnTo>
                <a:lnTo>
                  <a:pt x="473638" y="229376"/>
                </a:lnTo>
                <a:cubicBezTo>
                  <a:pt x="495167" y="266649"/>
                  <a:pt x="506649" y="308224"/>
                  <a:pt x="506649" y="354099"/>
                </a:cubicBezTo>
                <a:cubicBezTo>
                  <a:pt x="506649" y="494591"/>
                  <a:pt x="393263" y="607845"/>
                  <a:pt x="254042" y="607845"/>
                </a:cubicBezTo>
                <a:cubicBezTo>
                  <a:pt x="113386" y="607845"/>
                  <a:pt x="0" y="494591"/>
                  <a:pt x="0" y="354099"/>
                </a:cubicBezTo>
                <a:cubicBezTo>
                  <a:pt x="0" y="220774"/>
                  <a:pt x="104774" y="110387"/>
                  <a:pt x="236819" y="101785"/>
                </a:cubicBezTo>
                <a:lnTo>
                  <a:pt x="236819" y="68812"/>
                </a:lnTo>
                <a:lnTo>
                  <a:pt x="189455" y="68812"/>
                </a:lnTo>
                <a:close/>
              </a:path>
            </a:pathLst>
          </a:custGeom>
          <a:solidFill>
            <a:schemeClr val="bg1"/>
          </a:solidFill>
          <a:ln>
            <a:noFill/>
          </a:ln>
        </p:spPr>
      </p:sp>
      <p:sp>
        <p:nvSpPr>
          <p:cNvPr id="48" name="list_86158"/>
          <p:cNvSpPr>
            <a:spLocks noChangeAspect="1"/>
          </p:cNvSpPr>
          <p:nvPr/>
        </p:nvSpPr>
        <p:spPr bwMode="auto">
          <a:xfrm>
            <a:off x="4373897" y="2820395"/>
            <a:ext cx="695444" cy="854572"/>
          </a:xfrm>
          <a:custGeom>
            <a:avLst/>
            <a:gdLst>
              <a:gd name="connsiteX0" fmla="*/ 189871 w 493746"/>
              <a:gd name="connsiteY0" fmla="*/ 483444 h 606722"/>
              <a:gd name="connsiteX1" fmla="*/ 398768 w 493746"/>
              <a:gd name="connsiteY1" fmla="*/ 483444 h 606722"/>
              <a:gd name="connsiteX2" fmla="*/ 408292 w 493746"/>
              <a:gd name="connsiteY2" fmla="*/ 492980 h 606722"/>
              <a:gd name="connsiteX3" fmla="*/ 398768 w 493746"/>
              <a:gd name="connsiteY3" fmla="*/ 502426 h 606722"/>
              <a:gd name="connsiteX4" fmla="*/ 189871 w 493746"/>
              <a:gd name="connsiteY4" fmla="*/ 502426 h 606722"/>
              <a:gd name="connsiteX5" fmla="*/ 180436 w 493746"/>
              <a:gd name="connsiteY5" fmla="*/ 492980 h 606722"/>
              <a:gd name="connsiteX6" fmla="*/ 189871 w 493746"/>
              <a:gd name="connsiteY6" fmla="*/ 483444 h 606722"/>
              <a:gd name="connsiteX7" fmla="*/ 189869 w 493746"/>
              <a:gd name="connsiteY7" fmla="*/ 445550 h 606722"/>
              <a:gd name="connsiteX8" fmla="*/ 427207 w 493746"/>
              <a:gd name="connsiteY8" fmla="*/ 445550 h 606722"/>
              <a:gd name="connsiteX9" fmla="*/ 436729 w 493746"/>
              <a:gd name="connsiteY9" fmla="*/ 455041 h 606722"/>
              <a:gd name="connsiteX10" fmla="*/ 427207 w 493746"/>
              <a:gd name="connsiteY10" fmla="*/ 464532 h 606722"/>
              <a:gd name="connsiteX11" fmla="*/ 189869 w 493746"/>
              <a:gd name="connsiteY11" fmla="*/ 464532 h 606722"/>
              <a:gd name="connsiteX12" fmla="*/ 180436 w 493746"/>
              <a:gd name="connsiteY12" fmla="*/ 455041 h 606722"/>
              <a:gd name="connsiteX13" fmla="*/ 189869 w 493746"/>
              <a:gd name="connsiteY13" fmla="*/ 445550 h 606722"/>
              <a:gd name="connsiteX14" fmla="*/ 75907 w 493746"/>
              <a:gd name="connsiteY14" fmla="*/ 426593 h 606722"/>
              <a:gd name="connsiteX15" fmla="*/ 75907 w 493746"/>
              <a:gd name="connsiteY15" fmla="*/ 483490 h 606722"/>
              <a:gd name="connsiteX16" fmla="*/ 132877 w 493746"/>
              <a:gd name="connsiteY16" fmla="*/ 483490 h 606722"/>
              <a:gd name="connsiteX17" fmla="*/ 132877 w 493746"/>
              <a:gd name="connsiteY17" fmla="*/ 426593 h 606722"/>
              <a:gd name="connsiteX18" fmla="*/ 189869 w 493746"/>
              <a:gd name="connsiteY18" fmla="*/ 407657 h 606722"/>
              <a:gd name="connsiteX19" fmla="*/ 360735 w 493746"/>
              <a:gd name="connsiteY19" fmla="*/ 407657 h 606722"/>
              <a:gd name="connsiteX20" fmla="*/ 370257 w 493746"/>
              <a:gd name="connsiteY20" fmla="*/ 417069 h 606722"/>
              <a:gd name="connsiteX21" fmla="*/ 360735 w 493746"/>
              <a:gd name="connsiteY21" fmla="*/ 426569 h 606722"/>
              <a:gd name="connsiteX22" fmla="*/ 189869 w 493746"/>
              <a:gd name="connsiteY22" fmla="*/ 426569 h 606722"/>
              <a:gd name="connsiteX23" fmla="*/ 180436 w 493746"/>
              <a:gd name="connsiteY23" fmla="*/ 417069 h 606722"/>
              <a:gd name="connsiteX24" fmla="*/ 189869 w 493746"/>
              <a:gd name="connsiteY24" fmla="*/ 407657 h 606722"/>
              <a:gd name="connsiteX25" fmla="*/ 66471 w 493746"/>
              <a:gd name="connsiteY25" fmla="*/ 407657 h 606722"/>
              <a:gd name="connsiteX26" fmla="*/ 142402 w 493746"/>
              <a:gd name="connsiteY26" fmla="*/ 407657 h 606722"/>
              <a:gd name="connsiteX27" fmla="*/ 151927 w 493746"/>
              <a:gd name="connsiteY27" fmla="*/ 417081 h 606722"/>
              <a:gd name="connsiteX28" fmla="*/ 151927 w 493746"/>
              <a:gd name="connsiteY28" fmla="*/ 493003 h 606722"/>
              <a:gd name="connsiteX29" fmla="*/ 142402 w 493746"/>
              <a:gd name="connsiteY29" fmla="*/ 502426 h 606722"/>
              <a:gd name="connsiteX30" fmla="*/ 66471 w 493746"/>
              <a:gd name="connsiteY30" fmla="*/ 502426 h 606722"/>
              <a:gd name="connsiteX31" fmla="*/ 56946 w 493746"/>
              <a:gd name="connsiteY31" fmla="*/ 493003 h 606722"/>
              <a:gd name="connsiteX32" fmla="*/ 56946 w 493746"/>
              <a:gd name="connsiteY32" fmla="*/ 417081 h 606722"/>
              <a:gd name="connsiteX33" fmla="*/ 66471 w 493746"/>
              <a:gd name="connsiteY33" fmla="*/ 407657 h 606722"/>
              <a:gd name="connsiteX34" fmla="*/ 189871 w 493746"/>
              <a:gd name="connsiteY34" fmla="*/ 331728 h 606722"/>
              <a:gd name="connsiteX35" fmla="*/ 398768 w 493746"/>
              <a:gd name="connsiteY35" fmla="*/ 331728 h 606722"/>
              <a:gd name="connsiteX36" fmla="*/ 408292 w 493746"/>
              <a:gd name="connsiteY36" fmla="*/ 341255 h 606722"/>
              <a:gd name="connsiteX37" fmla="*/ 398768 w 493746"/>
              <a:gd name="connsiteY37" fmla="*/ 350781 h 606722"/>
              <a:gd name="connsiteX38" fmla="*/ 189871 w 493746"/>
              <a:gd name="connsiteY38" fmla="*/ 350781 h 606722"/>
              <a:gd name="connsiteX39" fmla="*/ 180436 w 493746"/>
              <a:gd name="connsiteY39" fmla="*/ 341255 h 606722"/>
              <a:gd name="connsiteX40" fmla="*/ 189871 w 493746"/>
              <a:gd name="connsiteY40" fmla="*/ 331728 h 606722"/>
              <a:gd name="connsiteX41" fmla="*/ 189869 w 493746"/>
              <a:gd name="connsiteY41" fmla="*/ 293905 h 606722"/>
              <a:gd name="connsiteX42" fmla="*/ 427207 w 493746"/>
              <a:gd name="connsiteY42" fmla="*/ 293905 h 606722"/>
              <a:gd name="connsiteX43" fmla="*/ 436729 w 493746"/>
              <a:gd name="connsiteY43" fmla="*/ 303317 h 606722"/>
              <a:gd name="connsiteX44" fmla="*/ 427207 w 493746"/>
              <a:gd name="connsiteY44" fmla="*/ 312817 h 606722"/>
              <a:gd name="connsiteX45" fmla="*/ 189869 w 493746"/>
              <a:gd name="connsiteY45" fmla="*/ 312817 h 606722"/>
              <a:gd name="connsiteX46" fmla="*/ 180436 w 493746"/>
              <a:gd name="connsiteY46" fmla="*/ 303317 h 606722"/>
              <a:gd name="connsiteX47" fmla="*/ 189869 w 493746"/>
              <a:gd name="connsiteY47" fmla="*/ 293905 h 606722"/>
              <a:gd name="connsiteX48" fmla="*/ 75907 w 493746"/>
              <a:gd name="connsiteY48" fmla="*/ 274874 h 606722"/>
              <a:gd name="connsiteX49" fmla="*/ 75907 w 493746"/>
              <a:gd name="connsiteY49" fmla="*/ 331760 h 606722"/>
              <a:gd name="connsiteX50" fmla="*/ 132877 w 493746"/>
              <a:gd name="connsiteY50" fmla="*/ 331760 h 606722"/>
              <a:gd name="connsiteX51" fmla="*/ 132877 w 493746"/>
              <a:gd name="connsiteY51" fmla="*/ 274874 h 606722"/>
              <a:gd name="connsiteX52" fmla="*/ 189869 w 493746"/>
              <a:gd name="connsiteY52" fmla="*/ 255941 h 606722"/>
              <a:gd name="connsiteX53" fmla="*/ 360735 w 493746"/>
              <a:gd name="connsiteY53" fmla="*/ 255941 h 606722"/>
              <a:gd name="connsiteX54" fmla="*/ 370257 w 493746"/>
              <a:gd name="connsiteY54" fmla="*/ 265442 h 606722"/>
              <a:gd name="connsiteX55" fmla="*/ 360735 w 493746"/>
              <a:gd name="connsiteY55" fmla="*/ 274853 h 606722"/>
              <a:gd name="connsiteX56" fmla="*/ 189869 w 493746"/>
              <a:gd name="connsiteY56" fmla="*/ 274853 h 606722"/>
              <a:gd name="connsiteX57" fmla="*/ 180436 w 493746"/>
              <a:gd name="connsiteY57" fmla="*/ 265442 h 606722"/>
              <a:gd name="connsiteX58" fmla="*/ 189869 w 493746"/>
              <a:gd name="connsiteY58" fmla="*/ 255941 h 606722"/>
              <a:gd name="connsiteX59" fmla="*/ 66471 w 493746"/>
              <a:gd name="connsiteY59" fmla="*/ 255941 h 606722"/>
              <a:gd name="connsiteX60" fmla="*/ 142402 w 493746"/>
              <a:gd name="connsiteY60" fmla="*/ 255941 h 606722"/>
              <a:gd name="connsiteX61" fmla="*/ 151927 w 493746"/>
              <a:gd name="connsiteY61" fmla="*/ 265452 h 606722"/>
              <a:gd name="connsiteX62" fmla="*/ 151927 w 493746"/>
              <a:gd name="connsiteY62" fmla="*/ 341271 h 606722"/>
              <a:gd name="connsiteX63" fmla="*/ 142402 w 493746"/>
              <a:gd name="connsiteY63" fmla="*/ 350781 h 606722"/>
              <a:gd name="connsiteX64" fmla="*/ 66471 w 493746"/>
              <a:gd name="connsiteY64" fmla="*/ 350781 h 606722"/>
              <a:gd name="connsiteX65" fmla="*/ 56946 w 493746"/>
              <a:gd name="connsiteY65" fmla="*/ 341271 h 606722"/>
              <a:gd name="connsiteX66" fmla="*/ 56946 w 493746"/>
              <a:gd name="connsiteY66" fmla="*/ 265452 h 606722"/>
              <a:gd name="connsiteX67" fmla="*/ 66471 w 493746"/>
              <a:gd name="connsiteY67" fmla="*/ 255941 h 606722"/>
              <a:gd name="connsiteX68" fmla="*/ 189871 w 493746"/>
              <a:gd name="connsiteY68" fmla="*/ 180154 h 606722"/>
              <a:gd name="connsiteX69" fmla="*/ 398768 w 493746"/>
              <a:gd name="connsiteY69" fmla="*/ 180154 h 606722"/>
              <a:gd name="connsiteX70" fmla="*/ 408292 w 493746"/>
              <a:gd name="connsiteY70" fmla="*/ 189566 h 606722"/>
              <a:gd name="connsiteX71" fmla="*/ 398768 w 493746"/>
              <a:gd name="connsiteY71" fmla="*/ 199066 h 606722"/>
              <a:gd name="connsiteX72" fmla="*/ 189871 w 493746"/>
              <a:gd name="connsiteY72" fmla="*/ 199066 h 606722"/>
              <a:gd name="connsiteX73" fmla="*/ 180436 w 493746"/>
              <a:gd name="connsiteY73" fmla="*/ 189566 h 606722"/>
              <a:gd name="connsiteX74" fmla="*/ 189871 w 493746"/>
              <a:gd name="connsiteY74" fmla="*/ 180154 h 606722"/>
              <a:gd name="connsiteX75" fmla="*/ 189869 w 493746"/>
              <a:gd name="connsiteY75" fmla="*/ 142189 h 606722"/>
              <a:gd name="connsiteX76" fmla="*/ 427207 w 493746"/>
              <a:gd name="connsiteY76" fmla="*/ 142189 h 606722"/>
              <a:gd name="connsiteX77" fmla="*/ 436729 w 493746"/>
              <a:gd name="connsiteY77" fmla="*/ 151690 h 606722"/>
              <a:gd name="connsiteX78" fmla="*/ 427207 w 493746"/>
              <a:gd name="connsiteY78" fmla="*/ 161101 h 606722"/>
              <a:gd name="connsiteX79" fmla="*/ 189869 w 493746"/>
              <a:gd name="connsiteY79" fmla="*/ 161101 h 606722"/>
              <a:gd name="connsiteX80" fmla="*/ 180436 w 493746"/>
              <a:gd name="connsiteY80" fmla="*/ 151690 h 606722"/>
              <a:gd name="connsiteX81" fmla="*/ 189869 w 493746"/>
              <a:gd name="connsiteY81" fmla="*/ 142189 h 606722"/>
              <a:gd name="connsiteX82" fmla="*/ 189869 w 493746"/>
              <a:gd name="connsiteY82" fmla="*/ 104225 h 606722"/>
              <a:gd name="connsiteX83" fmla="*/ 360735 w 493746"/>
              <a:gd name="connsiteY83" fmla="*/ 104225 h 606722"/>
              <a:gd name="connsiteX84" fmla="*/ 370257 w 493746"/>
              <a:gd name="connsiteY84" fmla="*/ 113752 h 606722"/>
              <a:gd name="connsiteX85" fmla="*/ 360735 w 493746"/>
              <a:gd name="connsiteY85" fmla="*/ 123278 h 606722"/>
              <a:gd name="connsiteX86" fmla="*/ 189869 w 493746"/>
              <a:gd name="connsiteY86" fmla="*/ 123278 h 606722"/>
              <a:gd name="connsiteX87" fmla="*/ 180436 w 493746"/>
              <a:gd name="connsiteY87" fmla="*/ 113752 h 606722"/>
              <a:gd name="connsiteX88" fmla="*/ 189869 w 493746"/>
              <a:gd name="connsiteY88" fmla="*/ 104225 h 606722"/>
              <a:gd name="connsiteX89" fmla="*/ 154735 w 493746"/>
              <a:gd name="connsiteY89" fmla="*/ 88041 h 606722"/>
              <a:gd name="connsiteX90" fmla="*/ 168177 w 493746"/>
              <a:gd name="connsiteY90" fmla="*/ 88041 h 606722"/>
              <a:gd name="connsiteX91" fmla="*/ 168177 w 493746"/>
              <a:gd name="connsiteY91" fmla="*/ 101463 h 606722"/>
              <a:gd name="connsiteX92" fmla="*/ 101678 w 493746"/>
              <a:gd name="connsiteY92" fmla="*/ 167865 h 606722"/>
              <a:gd name="connsiteX93" fmla="*/ 95001 w 493746"/>
              <a:gd name="connsiteY93" fmla="*/ 170620 h 606722"/>
              <a:gd name="connsiteX94" fmla="*/ 88235 w 493746"/>
              <a:gd name="connsiteY94" fmla="*/ 167865 h 606722"/>
              <a:gd name="connsiteX95" fmla="*/ 75950 w 493746"/>
              <a:gd name="connsiteY95" fmla="*/ 155598 h 606722"/>
              <a:gd name="connsiteX96" fmla="*/ 75950 w 493746"/>
              <a:gd name="connsiteY96" fmla="*/ 180132 h 606722"/>
              <a:gd name="connsiteX97" fmla="*/ 132924 w 493746"/>
              <a:gd name="connsiteY97" fmla="*/ 180132 h 606722"/>
              <a:gd name="connsiteX98" fmla="*/ 132924 w 493746"/>
              <a:gd name="connsiteY98" fmla="*/ 161109 h 606722"/>
              <a:gd name="connsiteX99" fmla="*/ 142450 w 493746"/>
              <a:gd name="connsiteY99" fmla="*/ 151687 h 606722"/>
              <a:gd name="connsiteX100" fmla="*/ 151975 w 493746"/>
              <a:gd name="connsiteY100" fmla="*/ 161109 h 606722"/>
              <a:gd name="connsiteX101" fmla="*/ 151975 w 493746"/>
              <a:gd name="connsiteY101" fmla="*/ 189554 h 606722"/>
              <a:gd name="connsiteX102" fmla="*/ 142450 w 493746"/>
              <a:gd name="connsiteY102" fmla="*/ 199065 h 606722"/>
              <a:gd name="connsiteX103" fmla="*/ 66514 w 493746"/>
              <a:gd name="connsiteY103" fmla="*/ 199065 h 606722"/>
              <a:gd name="connsiteX104" fmla="*/ 56989 w 493746"/>
              <a:gd name="connsiteY104" fmla="*/ 189554 h 606722"/>
              <a:gd name="connsiteX105" fmla="*/ 56989 w 493746"/>
              <a:gd name="connsiteY105" fmla="*/ 136664 h 606722"/>
              <a:gd name="connsiteX106" fmla="*/ 50312 w 493746"/>
              <a:gd name="connsiteY106" fmla="*/ 129908 h 606722"/>
              <a:gd name="connsiteX107" fmla="*/ 50312 w 493746"/>
              <a:gd name="connsiteY107" fmla="*/ 116486 h 606722"/>
              <a:gd name="connsiteX108" fmla="*/ 63665 w 493746"/>
              <a:gd name="connsiteY108" fmla="*/ 116486 h 606722"/>
              <a:gd name="connsiteX109" fmla="*/ 95001 w 493746"/>
              <a:gd name="connsiteY109" fmla="*/ 147686 h 606722"/>
              <a:gd name="connsiteX110" fmla="*/ 119482 w 493746"/>
              <a:gd name="connsiteY110" fmla="*/ 123241 h 606722"/>
              <a:gd name="connsiteX111" fmla="*/ 95001 w 493746"/>
              <a:gd name="connsiteY111" fmla="*/ 123241 h 606722"/>
              <a:gd name="connsiteX112" fmla="*/ 85476 w 493746"/>
              <a:gd name="connsiteY112" fmla="*/ 113730 h 606722"/>
              <a:gd name="connsiteX113" fmla="*/ 95001 w 493746"/>
              <a:gd name="connsiteY113" fmla="*/ 104219 h 606722"/>
              <a:gd name="connsiteX114" fmla="*/ 138533 w 493746"/>
              <a:gd name="connsiteY114" fmla="*/ 104219 h 606722"/>
              <a:gd name="connsiteX115" fmla="*/ 47443 w 493746"/>
              <a:gd name="connsiteY115" fmla="*/ 18929 h 606722"/>
              <a:gd name="connsiteX116" fmla="*/ 18959 w 493746"/>
              <a:gd name="connsiteY116" fmla="*/ 47368 h 606722"/>
              <a:gd name="connsiteX117" fmla="*/ 18959 w 493746"/>
              <a:gd name="connsiteY117" fmla="*/ 559265 h 606722"/>
              <a:gd name="connsiteX118" fmla="*/ 47443 w 493746"/>
              <a:gd name="connsiteY118" fmla="*/ 587704 h 606722"/>
              <a:gd name="connsiteX119" fmla="*/ 446214 w 493746"/>
              <a:gd name="connsiteY119" fmla="*/ 587704 h 606722"/>
              <a:gd name="connsiteX120" fmla="*/ 474698 w 493746"/>
              <a:gd name="connsiteY120" fmla="*/ 559265 h 606722"/>
              <a:gd name="connsiteX121" fmla="*/ 474698 w 493746"/>
              <a:gd name="connsiteY121" fmla="*/ 47368 h 606722"/>
              <a:gd name="connsiteX122" fmla="*/ 446214 w 493746"/>
              <a:gd name="connsiteY122" fmla="*/ 18929 h 606722"/>
              <a:gd name="connsiteX123" fmla="*/ 47443 w 493746"/>
              <a:gd name="connsiteY123" fmla="*/ 0 h 606722"/>
              <a:gd name="connsiteX124" fmla="*/ 446214 w 493746"/>
              <a:gd name="connsiteY124" fmla="*/ 0 h 606722"/>
              <a:gd name="connsiteX125" fmla="*/ 493746 w 493746"/>
              <a:gd name="connsiteY125" fmla="*/ 47368 h 606722"/>
              <a:gd name="connsiteX126" fmla="*/ 493746 w 493746"/>
              <a:gd name="connsiteY126" fmla="*/ 559265 h 606722"/>
              <a:gd name="connsiteX127" fmla="*/ 446214 w 493746"/>
              <a:gd name="connsiteY127" fmla="*/ 606722 h 606722"/>
              <a:gd name="connsiteX128" fmla="*/ 47443 w 493746"/>
              <a:gd name="connsiteY128" fmla="*/ 606722 h 606722"/>
              <a:gd name="connsiteX129" fmla="*/ 0 w 493746"/>
              <a:gd name="connsiteY129" fmla="*/ 559265 h 606722"/>
              <a:gd name="connsiteX130" fmla="*/ 0 w 493746"/>
              <a:gd name="connsiteY130" fmla="*/ 47368 h 606722"/>
              <a:gd name="connsiteX131" fmla="*/ 47443 w 493746"/>
              <a:gd name="connsiteY13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493746" h="606722">
                <a:moveTo>
                  <a:pt x="189871" y="483444"/>
                </a:moveTo>
                <a:lnTo>
                  <a:pt x="398768" y="483444"/>
                </a:lnTo>
                <a:cubicBezTo>
                  <a:pt x="404020" y="483444"/>
                  <a:pt x="408292" y="487722"/>
                  <a:pt x="408292" y="492980"/>
                </a:cubicBezTo>
                <a:cubicBezTo>
                  <a:pt x="408292" y="498238"/>
                  <a:pt x="404020" y="502426"/>
                  <a:pt x="398768" y="502426"/>
                </a:cubicBezTo>
                <a:lnTo>
                  <a:pt x="189871" y="502426"/>
                </a:lnTo>
                <a:cubicBezTo>
                  <a:pt x="184619" y="502426"/>
                  <a:pt x="180436" y="498238"/>
                  <a:pt x="180436" y="492980"/>
                </a:cubicBezTo>
                <a:cubicBezTo>
                  <a:pt x="180436" y="487722"/>
                  <a:pt x="184619" y="483444"/>
                  <a:pt x="189871" y="483444"/>
                </a:cubicBezTo>
                <a:close/>
                <a:moveTo>
                  <a:pt x="189869" y="445550"/>
                </a:moveTo>
                <a:lnTo>
                  <a:pt x="427207" y="445550"/>
                </a:lnTo>
                <a:cubicBezTo>
                  <a:pt x="432457" y="445550"/>
                  <a:pt x="436729" y="449808"/>
                  <a:pt x="436729" y="455041"/>
                </a:cubicBezTo>
                <a:cubicBezTo>
                  <a:pt x="436729" y="460275"/>
                  <a:pt x="432457" y="464532"/>
                  <a:pt x="427207" y="464532"/>
                </a:cubicBezTo>
                <a:lnTo>
                  <a:pt x="189869" y="464532"/>
                </a:lnTo>
                <a:cubicBezTo>
                  <a:pt x="184619" y="464532"/>
                  <a:pt x="180436" y="460275"/>
                  <a:pt x="180436" y="455041"/>
                </a:cubicBezTo>
                <a:cubicBezTo>
                  <a:pt x="180436" y="449808"/>
                  <a:pt x="184619" y="445550"/>
                  <a:pt x="189869" y="445550"/>
                </a:cubicBezTo>
                <a:close/>
                <a:moveTo>
                  <a:pt x="75907" y="426593"/>
                </a:moveTo>
                <a:lnTo>
                  <a:pt x="75907" y="483490"/>
                </a:lnTo>
                <a:lnTo>
                  <a:pt x="132877" y="483490"/>
                </a:lnTo>
                <a:lnTo>
                  <a:pt x="132877" y="426593"/>
                </a:lnTo>
                <a:close/>
                <a:moveTo>
                  <a:pt x="189869" y="407657"/>
                </a:moveTo>
                <a:lnTo>
                  <a:pt x="360735" y="407657"/>
                </a:lnTo>
                <a:cubicBezTo>
                  <a:pt x="365985" y="407657"/>
                  <a:pt x="370257" y="411830"/>
                  <a:pt x="370257" y="417069"/>
                </a:cubicBezTo>
                <a:cubicBezTo>
                  <a:pt x="370257" y="422307"/>
                  <a:pt x="365985" y="426569"/>
                  <a:pt x="360735" y="426569"/>
                </a:cubicBezTo>
                <a:lnTo>
                  <a:pt x="189869" y="426569"/>
                </a:lnTo>
                <a:cubicBezTo>
                  <a:pt x="184619" y="426569"/>
                  <a:pt x="180436" y="422307"/>
                  <a:pt x="180436" y="417069"/>
                </a:cubicBezTo>
                <a:cubicBezTo>
                  <a:pt x="180436" y="411830"/>
                  <a:pt x="184619" y="407657"/>
                  <a:pt x="189869" y="407657"/>
                </a:cubicBezTo>
                <a:close/>
                <a:moveTo>
                  <a:pt x="66471" y="407657"/>
                </a:moveTo>
                <a:lnTo>
                  <a:pt x="142402" y="407657"/>
                </a:lnTo>
                <a:cubicBezTo>
                  <a:pt x="147654" y="407657"/>
                  <a:pt x="151927" y="411836"/>
                  <a:pt x="151927" y="417081"/>
                </a:cubicBezTo>
                <a:lnTo>
                  <a:pt x="151927" y="493003"/>
                </a:lnTo>
                <a:cubicBezTo>
                  <a:pt x="151927" y="498248"/>
                  <a:pt x="147654" y="502426"/>
                  <a:pt x="142402" y="502426"/>
                </a:cubicBezTo>
                <a:lnTo>
                  <a:pt x="66471" y="502426"/>
                </a:lnTo>
                <a:cubicBezTo>
                  <a:pt x="61219" y="502426"/>
                  <a:pt x="56946" y="498248"/>
                  <a:pt x="56946" y="493003"/>
                </a:cubicBezTo>
                <a:lnTo>
                  <a:pt x="56946" y="417081"/>
                </a:lnTo>
                <a:cubicBezTo>
                  <a:pt x="56946" y="411836"/>
                  <a:pt x="61219" y="407657"/>
                  <a:pt x="66471" y="407657"/>
                </a:cubicBezTo>
                <a:close/>
                <a:moveTo>
                  <a:pt x="189871" y="331728"/>
                </a:moveTo>
                <a:lnTo>
                  <a:pt x="398768" y="331728"/>
                </a:lnTo>
                <a:cubicBezTo>
                  <a:pt x="404020" y="331728"/>
                  <a:pt x="408292" y="336002"/>
                  <a:pt x="408292" y="341255"/>
                </a:cubicBezTo>
                <a:cubicBezTo>
                  <a:pt x="408292" y="346508"/>
                  <a:pt x="404020" y="350781"/>
                  <a:pt x="398768" y="350781"/>
                </a:cubicBezTo>
                <a:lnTo>
                  <a:pt x="189871" y="350781"/>
                </a:lnTo>
                <a:cubicBezTo>
                  <a:pt x="184619" y="350781"/>
                  <a:pt x="180436" y="346508"/>
                  <a:pt x="180436" y="341255"/>
                </a:cubicBezTo>
                <a:cubicBezTo>
                  <a:pt x="180436" y="336002"/>
                  <a:pt x="184619" y="331728"/>
                  <a:pt x="189871" y="331728"/>
                </a:cubicBezTo>
                <a:close/>
                <a:moveTo>
                  <a:pt x="189869" y="293905"/>
                </a:moveTo>
                <a:lnTo>
                  <a:pt x="427207" y="293905"/>
                </a:lnTo>
                <a:cubicBezTo>
                  <a:pt x="432457" y="293905"/>
                  <a:pt x="436729" y="298078"/>
                  <a:pt x="436729" y="303317"/>
                </a:cubicBezTo>
                <a:cubicBezTo>
                  <a:pt x="436729" y="308555"/>
                  <a:pt x="432457" y="312817"/>
                  <a:pt x="427207" y="312817"/>
                </a:cubicBezTo>
                <a:lnTo>
                  <a:pt x="189869" y="312817"/>
                </a:lnTo>
                <a:cubicBezTo>
                  <a:pt x="184619" y="312817"/>
                  <a:pt x="180436" y="308555"/>
                  <a:pt x="180436" y="303317"/>
                </a:cubicBezTo>
                <a:cubicBezTo>
                  <a:pt x="180436" y="298078"/>
                  <a:pt x="184619" y="293905"/>
                  <a:pt x="189869" y="293905"/>
                </a:cubicBezTo>
                <a:close/>
                <a:moveTo>
                  <a:pt x="75907" y="274874"/>
                </a:moveTo>
                <a:lnTo>
                  <a:pt x="75907" y="331760"/>
                </a:lnTo>
                <a:lnTo>
                  <a:pt x="132877" y="331760"/>
                </a:lnTo>
                <a:lnTo>
                  <a:pt x="132877" y="274874"/>
                </a:lnTo>
                <a:close/>
                <a:moveTo>
                  <a:pt x="189869" y="255941"/>
                </a:moveTo>
                <a:lnTo>
                  <a:pt x="360735" y="255941"/>
                </a:lnTo>
                <a:cubicBezTo>
                  <a:pt x="365985" y="255941"/>
                  <a:pt x="370257" y="260203"/>
                  <a:pt x="370257" y="265442"/>
                </a:cubicBezTo>
                <a:cubicBezTo>
                  <a:pt x="370257" y="270680"/>
                  <a:pt x="365985" y="274853"/>
                  <a:pt x="360735" y="274853"/>
                </a:cubicBezTo>
                <a:lnTo>
                  <a:pt x="189869" y="274853"/>
                </a:lnTo>
                <a:cubicBezTo>
                  <a:pt x="184619" y="274853"/>
                  <a:pt x="180436" y="270680"/>
                  <a:pt x="180436" y="265442"/>
                </a:cubicBezTo>
                <a:cubicBezTo>
                  <a:pt x="180436" y="260203"/>
                  <a:pt x="184619" y="255941"/>
                  <a:pt x="189869" y="255941"/>
                </a:cubicBezTo>
                <a:close/>
                <a:moveTo>
                  <a:pt x="66471" y="255941"/>
                </a:moveTo>
                <a:lnTo>
                  <a:pt x="142402" y="255941"/>
                </a:lnTo>
                <a:cubicBezTo>
                  <a:pt x="147654" y="255941"/>
                  <a:pt x="151927" y="260208"/>
                  <a:pt x="151927" y="265452"/>
                </a:cubicBezTo>
                <a:lnTo>
                  <a:pt x="151927" y="341271"/>
                </a:lnTo>
                <a:cubicBezTo>
                  <a:pt x="151927" y="346515"/>
                  <a:pt x="147654" y="350781"/>
                  <a:pt x="142402" y="350781"/>
                </a:cubicBezTo>
                <a:lnTo>
                  <a:pt x="66471" y="350781"/>
                </a:lnTo>
                <a:cubicBezTo>
                  <a:pt x="61219" y="350781"/>
                  <a:pt x="56946" y="346515"/>
                  <a:pt x="56946" y="341271"/>
                </a:cubicBezTo>
                <a:lnTo>
                  <a:pt x="56946" y="265452"/>
                </a:lnTo>
                <a:cubicBezTo>
                  <a:pt x="56946" y="260208"/>
                  <a:pt x="61219" y="255941"/>
                  <a:pt x="66471" y="255941"/>
                </a:cubicBezTo>
                <a:close/>
                <a:moveTo>
                  <a:pt x="189871" y="180154"/>
                </a:moveTo>
                <a:lnTo>
                  <a:pt x="398768" y="180154"/>
                </a:lnTo>
                <a:cubicBezTo>
                  <a:pt x="404020" y="180154"/>
                  <a:pt x="408292" y="184327"/>
                  <a:pt x="408292" y="189566"/>
                </a:cubicBezTo>
                <a:cubicBezTo>
                  <a:pt x="408292" y="194804"/>
                  <a:pt x="404020" y="199066"/>
                  <a:pt x="398768" y="199066"/>
                </a:cubicBezTo>
                <a:lnTo>
                  <a:pt x="189871" y="199066"/>
                </a:lnTo>
                <a:cubicBezTo>
                  <a:pt x="184619" y="199066"/>
                  <a:pt x="180436" y="194804"/>
                  <a:pt x="180436" y="189566"/>
                </a:cubicBezTo>
                <a:cubicBezTo>
                  <a:pt x="180436" y="184327"/>
                  <a:pt x="184619" y="180154"/>
                  <a:pt x="189871" y="180154"/>
                </a:cubicBezTo>
                <a:close/>
                <a:moveTo>
                  <a:pt x="189869" y="142189"/>
                </a:moveTo>
                <a:lnTo>
                  <a:pt x="427207" y="142189"/>
                </a:lnTo>
                <a:cubicBezTo>
                  <a:pt x="432457" y="142189"/>
                  <a:pt x="436729" y="146451"/>
                  <a:pt x="436729" y="151690"/>
                </a:cubicBezTo>
                <a:cubicBezTo>
                  <a:pt x="436729" y="156928"/>
                  <a:pt x="432457" y="161101"/>
                  <a:pt x="427207" y="161101"/>
                </a:cubicBezTo>
                <a:lnTo>
                  <a:pt x="189869" y="161101"/>
                </a:lnTo>
                <a:cubicBezTo>
                  <a:pt x="184619" y="161101"/>
                  <a:pt x="180436" y="156928"/>
                  <a:pt x="180436" y="151690"/>
                </a:cubicBezTo>
                <a:cubicBezTo>
                  <a:pt x="180436" y="146451"/>
                  <a:pt x="184619" y="142189"/>
                  <a:pt x="189869" y="142189"/>
                </a:cubicBezTo>
                <a:close/>
                <a:moveTo>
                  <a:pt x="189869" y="104225"/>
                </a:moveTo>
                <a:lnTo>
                  <a:pt x="360735" y="104225"/>
                </a:lnTo>
                <a:cubicBezTo>
                  <a:pt x="365985" y="104225"/>
                  <a:pt x="370257" y="108499"/>
                  <a:pt x="370257" y="113752"/>
                </a:cubicBezTo>
                <a:cubicBezTo>
                  <a:pt x="370257" y="119005"/>
                  <a:pt x="365985" y="123278"/>
                  <a:pt x="360735" y="123278"/>
                </a:cubicBezTo>
                <a:lnTo>
                  <a:pt x="189869" y="123278"/>
                </a:lnTo>
                <a:cubicBezTo>
                  <a:pt x="184619" y="123278"/>
                  <a:pt x="180436" y="119005"/>
                  <a:pt x="180436" y="113752"/>
                </a:cubicBezTo>
                <a:cubicBezTo>
                  <a:pt x="180436" y="108499"/>
                  <a:pt x="184619" y="104225"/>
                  <a:pt x="189869" y="104225"/>
                </a:cubicBezTo>
                <a:close/>
                <a:moveTo>
                  <a:pt x="154735" y="88041"/>
                </a:moveTo>
                <a:cubicBezTo>
                  <a:pt x="158474" y="84396"/>
                  <a:pt x="164438" y="84396"/>
                  <a:pt x="168177" y="88041"/>
                </a:cubicBezTo>
                <a:cubicBezTo>
                  <a:pt x="171827" y="91774"/>
                  <a:pt x="171827" y="97730"/>
                  <a:pt x="168177" y="101463"/>
                </a:cubicBezTo>
                <a:lnTo>
                  <a:pt x="101678" y="167865"/>
                </a:lnTo>
                <a:cubicBezTo>
                  <a:pt x="99808" y="169731"/>
                  <a:pt x="97405" y="170620"/>
                  <a:pt x="95001" y="170620"/>
                </a:cubicBezTo>
                <a:cubicBezTo>
                  <a:pt x="92508" y="170620"/>
                  <a:pt x="90105" y="169731"/>
                  <a:pt x="88235" y="167865"/>
                </a:cubicBezTo>
                <a:lnTo>
                  <a:pt x="75950" y="155598"/>
                </a:lnTo>
                <a:lnTo>
                  <a:pt x="75950" y="180132"/>
                </a:lnTo>
                <a:lnTo>
                  <a:pt x="132924" y="180132"/>
                </a:lnTo>
                <a:lnTo>
                  <a:pt x="132924" y="161109"/>
                </a:lnTo>
                <a:cubicBezTo>
                  <a:pt x="132924" y="155864"/>
                  <a:pt x="137197" y="151687"/>
                  <a:pt x="142450" y="151687"/>
                </a:cubicBezTo>
                <a:cubicBezTo>
                  <a:pt x="147702" y="151687"/>
                  <a:pt x="151975" y="155864"/>
                  <a:pt x="151975" y="161109"/>
                </a:cubicBezTo>
                <a:lnTo>
                  <a:pt x="151975" y="189554"/>
                </a:lnTo>
                <a:cubicBezTo>
                  <a:pt x="151975" y="194798"/>
                  <a:pt x="147702" y="199065"/>
                  <a:pt x="142450" y="199065"/>
                </a:cubicBezTo>
                <a:lnTo>
                  <a:pt x="66514" y="199065"/>
                </a:lnTo>
                <a:cubicBezTo>
                  <a:pt x="61262" y="199065"/>
                  <a:pt x="56989" y="194798"/>
                  <a:pt x="56989" y="189554"/>
                </a:cubicBezTo>
                <a:lnTo>
                  <a:pt x="56989" y="136664"/>
                </a:lnTo>
                <a:lnTo>
                  <a:pt x="50312" y="129908"/>
                </a:lnTo>
                <a:cubicBezTo>
                  <a:pt x="46573" y="126175"/>
                  <a:pt x="46573" y="120219"/>
                  <a:pt x="50312" y="116486"/>
                </a:cubicBezTo>
                <a:cubicBezTo>
                  <a:pt x="53962" y="112841"/>
                  <a:pt x="60015" y="112841"/>
                  <a:pt x="63665" y="116486"/>
                </a:cubicBezTo>
                <a:lnTo>
                  <a:pt x="95001" y="147686"/>
                </a:lnTo>
                <a:lnTo>
                  <a:pt x="119482" y="123241"/>
                </a:lnTo>
                <a:lnTo>
                  <a:pt x="95001" y="123241"/>
                </a:lnTo>
                <a:cubicBezTo>
                  <a:pt x="89749" y="123241"/>
                  <a:pt x="85476" y="118975"/>
                  <a:pt x="85476" y="113730"/>
                </a:cubicBezTo>
                <a:cubicBezTo>
                  <a:pt x="85476" y="108486"/>
                  <a:pt x="89749" y="104219"/>
                  <a:pt x="95001" y="104219"/>
                </a:cubicBezTo>
                <a:lnTo>
                  <a:pt x="138533" y="104219"/>
                </a:lnTo>
                <a:close/>
                <a:moveTo>
                  <a:pt x="47443" y="18929"/>
                </a:moveTo>
                <a:cubicBezTo>
                  <a:pt x="31777" y="18929"/>
                  <a:pt x="18959" y="31727"/>
                  <a:pt x="18959" y="47368"/>
                </a:cubicBezTo>
                <a:lnTo>
                  <a:pt x="18959" y="559265"/>
                </a:lnTo>
                <a:cubicBezTo>
                  <a:pt x="18959" y="574995"/>
                  <a:pt x="31777" y="587704"/>
                  <a:pt x="47443" y="587704"/>
                </a:cubicBezTo>
                <a:lnTo>
                  <a:pt x="446214" y="587704"/>
                </a:lnTo>
                <a:cubicBezTo>
                  <a:pt x="461969" y="587704"/>
                  <a:pt x="474698" y="574995"/>
                  <a:pt x="474698" y="559265"/>
                </a:cubicBezTo>
                <a:lnTo>
                  <a:pt x="474698" y="47368"/>
                </a:lnTo>
                <a:cubicBezTo>
                  <a:pt x="474698" y="31727"/>
                  <a:pt x="461969" y="18929"/>
                  <a:pt x="446214" y="18929"/>
                </a:cubicBezTo>
                <a:close/>
                <a:moveTo>
                  <a:pt x="47443" y="0"/>
                </a:moveTo>
                <a:lnTo>
                  <a:pt x="446214" y="0"/>
                </a:lnTo>
                <a:cubicBezTo>
                  <a:pt x="472383" y="0"/>
                  <a:pt x="493746" y="21240"/>
                  <a:pt x="493746" y="47368"/>
                </a:cubicBezTo>
                <a:lnTo>
                  <a:pt x="493746" y="559265"/>
                </a:lnTo>
                <a:cubicBezTo>
                  <a:pt x="493746" y="585393"/>
                  <a:pt x="472383" y="606722"/>
                  <a:pt x="446214" y="606722"/>
                </a:cubicBezTo>
                <a:lnTo>
                  <a:pt x="47443" y="606722"/>
                </a:lnTo>
                <a:cubicBezTo>
                  <a:pt x="21274" y="606722"/>
                  <a:pt x="0" y="585393"/>
                  <a:pt x="0" y="559265"/>
                </a:cubicBezTo>
                <a:lnTo>
                  <a:pt x="0" y="47368"/>
                </a:lnTo>
                <a:cubicBezTo>
                  <a:pt x="0" y="21240"/>
                  <a:pt x="21274" y="0"/>
                  <a:pt x="47443" y="0"/>
                </a:cubicBezTo>
                <a:close/>
              </a:path>
            </a:pathLst>
          </a:custGeom>
          <a:solidFill>
            <a:schemeClr val="bg1"/>
          </a:solidFill>
          <a:ln>
            <a:noFill/>
          </a:ln>
        </p:spPr>
      </p:sp>
    </p:spTree>
  </p:cSld>
  <p:clrMapOvr>
    <a:masterClrMapping/>
  </p:clrMapOvr>
  <p:transition spd="slow" advTm="9652">
    <p:push dir="u"/>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1" name="椭圆 20"/>
          <p:cNvSpPr/>
          <p:nvPr/>
        </p:nvSpPr>
        <p:spPr bwMode="auto">
          <a:xfrm>
            <a:off x="1225219" y="2511249"/>
            <a:ext cx="1450220" cy="1450218"/>
          </a:xfrm>
          <a:prstGeom prst="ellipse">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2" name="椭圆 21"/>
          <p:cNvSpPr/>
          <p:nvPr/>
        </p:nvSpPr>
        <p:spPr bwMode="auto">
          <a:xfrm>
            <a:off x="3996276" y="2511249"/>
            <a:ext cx="1450220" cy="1450218"/>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3" name="椭圆 22"/>
          <p:cNvSpPr/>
          <p:nvPr/>
        </p:nvSpPr>
        <p:spPr bwMode="auto">
          <a:xfrm>
            <a:off x="6767333" y="2511249"/>
            <a:ext cx="1450220" cy="1450218"/>
          </a:xfrm>
          <a:prstGeom prst="ellipse">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4" name="椭圆 23"/>
          <p:cNvSpPr/>
          <p:nvPr/>
        </p:nvSpPr>
        <p:spPr bwMode="auto">
          <a:xfrm>
            <a:off x="9538390" y="2511249"/>
            <a:ext cx="1450220" cy="1450218"/>
          </a:xfrm>
          <a:prstGeom prst="ellipse">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9" name="文本框 28"/>
          <p:cNvSpPr txBox="1"/>
          <p:nvPr/>
        </p:nvSpPr>
        <p:spPr>
          <a:xfrm>
            <a:off x="837063" y="4262819"/>
            <a:ext cx="2334975" cy="978729"/>
          </a:xfrm>
          <a:prstGeom prst="rect">
            <a:avLst/>
          </a:prstGeom>
          <a:noFill/>
        </p:spPr>
        <p:txBody>
          <a:bodyPr wrap="square" rtlCol="0">
            <a:spAutoFit/>
          </a:bodyPr>
          <a:lstStyle/>
          <a:p>
            <a:pPr lvl="0" algn="just">
              <a:lnSpc>
                <a:spcPct val="120000"/>
              </a:lnSpc>
              <a:defRPr/>
            </a:pPr>
            <a:r>
              <a:rPr lang="zh-CN" altLang="en-US" sz="2400" dirty="0">
                <a:solidFill>
                  <a:schemeClr val="bg1"/>
                </a:solidFill>
                <a:latin typeface="微软雅黑 Light" panose="020B0502040204020203" pitchFamily="34" charset="-122"/>
                <a:ea typeface="微软雅黑 Light" panose="020B0502040204020203" pitchFamily="34" charset="-122"/>
              </a:rPr>
              <a:t>⑤归入税收费用的递延税款增加</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0" name="矩形 29"/>
          <p:cNvSpPr/>
          <p:nvPr/>
        </p:nvSpPr>
        <p:spPr>
          <a:xfrm>
            <a:off x="3191937" y="452314"/>
            <a:ext cx="5812888" cy="707886"/>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2.</a:t>
            </a:r>
            <a:r>
              <a:rPr kumimoji="0" lang="zh-CN" altLang="en-US" sz="4000" b="1"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利润的内涵质量分析</a:t>
            </a:r>
            <a:endParaRPr kumimoji="0" lang="zh-CN" altLang="en-US" sz="4000" b="1"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3589203" y="1167833"/>
            <a:ext cx="5081580" cy="461665"/>
          </a:xfrm>
          <a:prstGeom prst="rect">
            <a:avLst/>
          </a:prstGeom>
          <a:noFill/>
        </p:spPr>
        <p:txBody>
          <a:bodyPr wrap="square" rtlCol="0">
            <a:spAutoFit/>
          </a:bodyPr>
          <a:lstStyle/>
          <a:p>
            <a:pPr lvl="0" algn="ctr">
              <a:defRPr/>
            </a:pP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）利润质量低下的表现</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2" name="文本框 31"/>
          <p:cNvSpPr txBox="1"/>
          <p:nvPr/>
        </p:nvSpPr>
        <p:spPr>
          <a:xfrm>
            <a:off x="3663002" y="4283903"/>
            <a:ext cx="2365141" cy="535531"/>
          </a:xfrm>
          <a:prstGeom prst="rect">
            <a:avLst/>
          </a:prstGeom>
          <a:noFill/>
        </p:spPr>
        <p:txBody>
          <a:bodyPr wrap="square" rtlCol="0">
            <a:spAutoFit/>
          </a:bodyPr>
          <a:lstStyle/>
          <a:p>
            <a:pPr lvl="0" algn="just">
              <a:lnSpc>
                <a:spcPct val="120000"/>
              </a:lnSpc>
              <a:defRPr/>
            </a:pPr>
            <a:r>
              <a:rPr lang="zh-CN" altLang="en-US" sz="2400" dirty="0">
                <a:solidFill>
                  <a:schemeClr val="bg1"/>
                </a:solidFill>
                <a:latin typeface="微软雅黑 Light" panose="020B0502040204020203" pitchFamily="34" charset="-122"/>
                <a:ea typeface="微软雅黑 Light" panose="020B0502040204020203" pitchFamily="34" charset="-122"/>
              </a:rPr>
              <a:t>⑥毛利率下降，</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3" name="文本框 32"/>
          <p:cNvSpPr txBox="1"/>
          <p:nvPr/>
        </p:nvSpPr>
        <p:spPr>
          <a:xfrm>
            <a:off x="6189507" y="4280388"/>
            <a:ext cx="2605871" cy="943592"/>
          </a:xfrm>
          <a:prstGeom prst="rect">
            <a:avLst/>
          </a:prstGeom>
          <a:noFill/>
        </p:spPr>
        <p:txBody>
          <a:bodyPr wrap="square" rtlCol="0">
            <a:spAutoFit/>
          </a:bodyPr>
          <a:lstStyle/>
          <a:p>
            <a:pPr lvl="0" algn="just">
              <a:lnSpc>
                <a:spcPct val="120000"/>
              </a:lnSpc>
              <a:defRPr/>
            </a:pPr>
            <a:r>
              <a:rPr lang="zh-CN" altLang="en-US" sz="2400" dirty="0">
                <a:solidFill>
                  <a:schemeClr val="bg1"/>
                </a:solidFill>
                <a:latin typeface="微软雅黑 Light" panose="020B0502040204020203" pitchFamily="34" charset="-122"/>
                <a:ea typeface="微软雅黑 Light" panose="020B0502040204020203" pitchFamily="34" charset="-122"/>
              </a:rPr>
              <a:t>⑦存货周转率变低</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34" name="文本框 33"/>
          <p:cNvSpPr txBox="1"/>
          <p:nvPr/>
        </p:nvSpPr>
        <p:spPr>
          <a:xfrm>
            <a:off x="9168455" y="4283903"/>
            <a:ext cx="2311084" cy="2273186"/>
          </a:xfrm>
          <a:prstGeom prst="rect">
            <a:avLst/>
          </a:prstGeom>
          <a:noFill/>
        </p:spPr>
        <p:txBody>
          <a:bodyPr wrap="square" rtlCol="0">
            <a:spAutoFit/>
          </a:bodyPr>
          <a:lstStyle/>
          <a:p>
            <a:pPr lvl="0" algn="just">
              <a:lnSpc>
                <a:spcPct val="120000"/>
              </a:lnSpc>
              <a:defRPr/>
            </a:pPr>
            <a:r>
              <a:rPr lang="zh-CN" altLang="en-US" sz="2400" dirty="0">
                <a:solidFill>
                  <a:schemeClr val="bg1"/>
                </a:solidFill>
                <a:latin typeface="微软雅黑 Light" panose="020B0502040204020203" pitchFamily="34" charset="-122"/>
                <a:ea typeface="微软雅黑 Light" panose="020B0502040204020203" pitchFamily="34" charset="-122"/>
              </a:rPr>
              <a:t>⑧会计政策、会计估计在一个比较自由的问题上运用方式发生了变化</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cxnSp>
        <p:nvCxnSpPr>
          <p:cNvPr id="35" name="直接连接符 34"/>
          <p:cNvCxnSpPr/>
          <p:nvPr/>
        </p:nvCxnSpPr>
        <p:spPr bwMode="auto">
          <a:xfrm flipV="1">
            <a:off x="3346812"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5"/>
          <p:cNvCxnSpPr/>
          <p:nvPr/>
        </p:nvCxnSpPr>
        <p:spPr bwMode="auto">
          <a:xfrm flipV="1">
            <a:off x="6117308"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6"/>
          <p:cNvCxnSpPr/>
          <p:nvPr/>
        </p:nvCxnSpPr>
        <p:spPr bwMode="auto">
          <a:xfrm flipV="1">
            <a:off x="8887803"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food-service-to-bedroom_35009"/>
          <p:cNvSpPr>
            <a:spLocks noChangeAspect="1"/>
          </p:cNvSpPr>
          <p:nvPr/>
        </p:nvSpPr>
        <p:spPr bwMode="auto">
          <a:xfrm>
            <a:off x="1543542" y="2717898"/>
            <a:ext cx="685850" cy="958912"/>
          </a:xfrm>
          <a:custGeom>
            <a:avLst/>
            <a:gdLst>
              <a:gd name="connsiteX0" fmla="*/ 330646 w 434101"/>
              <a:gd name="connsiteY0" fmla="*/ 370225 h 606933"/>
              <a:gd name="connsiteX1" fmla="*/ 317588 w 434101"/>
              <a:gd name="connsiteY1" fmla="*/ 382810 h 606933"/>
              <a:gd name="connsiteX2" fmla="*/ 325543 w 434101"/>
              <a:gd name="connsiteY2" fmla="*/ 414870 h 606933"/>
              <a:gd name="connsiteX3" fmla="*/ 335599 w 434101"/>
              <a:gd name="connsiteY3" fmla="*/ 435095 h 606933"/>
              <a:gd name="connsiteX4" fmla="*/ 337550 w 434101"/>
              <a:gd name="connsiteY4" fmla="*/ 444234 h 606933"/>
              <a:gd name="connsiteX5" fmla="*/ 333347 w 434101"/>
              <a:gd name="connsiteY5" fmla="*/ 462811 h 606933"/>
              <a:gd name="connsiteX6" fmla="*/ 315037 w 434101"/>
              <a:gd name="connsiteY6" fmla="*/ 471201 h 606933"/>
              <a:gd name="connsiteX7" fmla="*/ 183709 w 434101"/>
              <a:gd name="connsiteY7" fmla="*/ 471201 h 606933"/>
              <a:gd name="connsiteX8" fmla="*/ 157593 w 434101"/>
              <a:gd name="connsiteY8" fmla="*/ 460714 h 606933"/>
              <a:gd name="connsiteX9" fmla="*/ 127275 w 434101"/>
              <a:gd name="connsiteY9" fmla="*/ 430601 h 606933"/>
              <a:gd name="connsiteX10" fmla="*/ 116469 w 434101"/>
              <a:gd name="connsiteY10" fmla="*/ 405282 h 606933"/>
              <a:gd name="connsiteX11" fmla="*/ 116469 w 434101"/>
              <a:gd name="connsiteY11" fmla="*/ 382061 h 606933"/>
              <a:gd name="connsiteX12" fmla="*/ 102511 w 434101"/>
              <a:gd name="connsiteY12" fmla="*/ 374570 h 606933"/>
              <a:gd name="connsiteX13" fmla="*/ 88402 w 434101"/>
              <a:gd name="connsiteY13" fmla="*/ 382061 h 606933"/>
              <a:gd name="connsiteX14" fmla="*/ 88402 w 434101"/>
              <a:gd name="connsiteY14" fmla="*/ 405282 h 606933"/>
              <a:gd name="connsiteX15" fmla="*/ 89603 w 434101"/>
              <a:gd name="connsiteY15" fmla="*/ 419365 h 606933"/>
              <a:gd name="connsiteX16" fmla="*/ 93505 w 434101"/>
              <a:gd name="connsiteY16" fmla="*/ 445133 h 606933"/>
              <a:gd name="connsiteX17" fmla="*/ 95757 w 434101"/>
              <a:gd name="connsiteY17" fmla="*/ 448279 h 606933"/>
              <a:gd name="connsiteX18" fmla="*/ 153241 w 434101"/>
              <a:gd name="connsiteY18" fmla="*/ 490377 h 606933"/>
              <a:gd name="connsiteX19" fmla="*/ 161195 w 434101"/>
              <a:gd name="connsiteY19" fmla="*/ 493223 h 606933"/>
              <a:gd name="connsiteX20" fmla="*/ 162396 w 434101"/>
              <a:gd name="connsiteY20" fmla="*/ 493373 h 606933"/>
              <a:gd name="connsiteX21" fmla="*/ 271211 w 434101"/>
              <a:gd name="connsiteY21" fmla="*/ 510452 h 606933"/>
              <a:gd name="connsiteX22" fmla="*/ 295525 w 434101"/>
              <a:gd name="connsiteY22" fmla="*/ 530527 h 606933"/>
              <a:gd name="connsiteX23" fmla="*/ 307382 w 434101"/>
              <a:gd name="connsiteY23" fmla="*/ 575772 h 606933"/>
              <a:gd name="connsiteX24" fmla="*/ 395784 w 434101"/>
              <a:gd name="connsiteY24" fmla="*/ 575772 h 606933"/>
              <a:gd name="connsiteX25" fmla="*/ 391432 w 434101"/>
              <a:gd name="connsiteY25" fmla="*/ 518842 h 606933"/>
              <a:gd name="connsiteX26" fmla="*/ 391432 w 434101"/>
              <a:gd name="connsiteY26" fmla="*/ 516595 h 606933"/>
              <a:gd name="connsiteX27" fmla="*/ 392933 w 434101"/>
              <a:gd name="connsiteY27" fmla="*/ 497868 h 606933"/>
              <a:gd name="connsiteX28" fmla="*/ 391432 w 434101"/>
              <a:gd name="connsiteY28" fmla="*/ 489778 h 606933"/>
              <a:gd name="connsiteX29" fmla="*/ 371020 w 434101"/>
              <a:gd name="connsiteY29" fmla="*/ 444833 h 606933"/>
              <a:gd name="connsiteX30" fmla="*/ 369219 w 434101"/>
              <a:gd name="connsiteY30" fmla="*/ 441088 h 606933"/>
              <a:gd name="connsiteX31" fmla="*/ 365166 w 434101"/>
              <a:gd name="connsiteY31" fmla="*/ 431050 h 606933"/>
              <a:gd name="connsiteX32" fmla="*/ 364116 w 434101"/>
              <a:gd name="connsiteY32" fmla="*/ 427455 h 606933"/>
              <a:gd name="connsiteX33" fmla="*/ 359463 w 434101"/>
              <a:gd name="connsiteY33" fmla="*/ 411874 h 606933"/>
              <a:gd name="connsiteX34" fmla="*/ 354210 w 434101"/>
              <a:gd name="connsiteY34" fmla="*/ 405282 h 606933"/>
              <a:gd name="connsiteX35" fmla="*/ 338000 w 434101"/>
              <a:gd name="connsiteY35" fmla="*/ 381761 h 606933"/>
              <a:gd name="connsiteX36" fmla="*/ 330646 w 434101"/>
              <a:gd name="connsiteY36" fmla="*/ 370225 h 606933"/>
              <a:gd name="connsiteX37" fmla="*/ 143935 w 434101"/>
              <a:gd name="connsiteY37" fmla="*/ 366630 h 606933"/>
              <a:gd name="connsiteX38" fmla="*/ 147687 w 434101"/>
              <a:gd name="connsiteY38" fmla="*/ 382061 h 606933"/>
              <a:gd name="connsiteX39" fmla="*/ 147687 w 434101"/>
              <a:gd name="connsiteY39" fmla="*/ 405282 h 606933"/>
              <a:gd name="connsiteX40" fmla="*/ 149338 w 434101"/>
              <a:gd name="connsiteY40" fmla="*/ 408578 h 606933"/>
              <a:gd name="connsiteX41" fmla="*/ 179506 w 434101"/>
              <a:gd name="connsiteY41" fmla="*/ 438541 h 606933"/>
              <a:gd name="connsiteX42" fmla="*/ 183709 w 434101"/>
              <a:gd name="connsiteY42" fmla="*/ 440039 h 606933"/>
              <a:gd name="connsiteX43" fmla="*/ 304380 w 434101"/>
              <a:gd name="connsiteY43" fmla="*/ 440039 h 606933"/>
              <a:gd name="connsiteX44" fmla="*/ 300178 w 434101"/>
              <a:gd name="connsiteY44" fmla="*/ 432998 h 606933"/>
              <a:gd name="connsiteX45" fmla="*/ 286370 w 434101"/>
              <a:gd name="connsiteY45" fmla="*/ 382061 h 606933"/>
              <a:gd name="connsiteX46" fmla="*/ 289371 w 434101"/>
              <a:gd name="connsiteY46" fmla="*/ 366630 h 606933"/>
              <a:gd name="connsiteX47" fmla="*/ 15609 w 434101"/>
              <a:gd name="connsiteY47" fmla="*/ 335468 h 606933"/>
              <a:gd name="connsiteX48" fmla="*/ 418298 w 434101"/>
              <a:gd name="connsiteY48" fmla="*/ 335468 h 606933"/>
              <a:gd name="connsiteX49" fmla="*/ 433907 w 434101"/>
              <a:gd name="connsiteY49" fmla="*/ 351049 h 606933"/>
              <a:gd name="connsiteX50" fmla="*/ 418298 w 434101"/>
              <a:gd name="connsiteY50" fmla="*/ 366630 h 606933"/>
              <a:gd name="connsiteX51" fmla="*/ 365316 w 434101"/>
              <a:gd name="connsiteY51" fmla="*/ 366630 h 606933"/>
              <a:gd name="connsiteX52" fmla="*/ 365316 w 434101"/>
              <a:gd name="connsiteY52" fmla="*/ 366779 h 606933"/>
              <a:gd name="connsiteX53" fmla="*/ 376273 w 434101"/>
              <a:gd name="connsiteY53" fmla="*/ 383109 h 606933"/>
              <a:gd name="connsiteX54" fmla="*/ 389331 w 434101"/>
              <a:gd name="connsiteY54" fmla="*/ 402885 h 606933"/>
              <a:gd name="connsiteX55" fmla="*/ 394133 w 434101"/>
              <a:gd name="connsiteY55" fmla="*/ 418466 h 606933"/>
              <a:gd name="connsiteX56" fmla="*/ 395784 w 434101"/>
              <a:gd name="connsiteY56" fmla="*/ 424758 h 606933"/>
              <a:gd name="connsiteX57" fmla="*/ 399387 w 434101"/>
              <a:gd name="connsiteY57" fmla="*/ 431949 h 606933"/>
              <a:gd name="connsiteX58" fmla="*/ 419799 w 434101"/>
              <a:gd name="connsiteY58" fmla="*/ 476894 h 606933"/>
              <a:gd name="connsiteX59" fmla="*/ 424001 w 434101"/>
              <a:gd name="connsiteY59" fmla="*/ 500265 h 606933"/>
              <a:gd name="connsiteX60" fmla="*/ 422650 w 434101"/>
              <a:gd name="connsiteY60" fmla="*/ 517793 h 606933"/>
              <a:gd name="connsiteX61" fmla="*/ 427453 w 434101"/>
              <a:gd name="connsiteY61" fmla="*/ 581914 h 606933"/>
              <a:gd name="connsiteX62" fmla="*/ 427453 w 434101"/>
              <a:gd name="connsiteY62" fmla="*/ 584311 h 606933"/>
              <a:gd name="connsiteX63" fmla="*/ 402388 w 434101"/>
              <a:gd name="connsiteY63" fmla="*/ 606933 h 606933"/>
              <a:gd name="connsiteX64" fmla="*/ 304380 w 434101"/>
              <a:gd name="connsiteY64" fmla="*/ 606933 h 606933"/>
              <a:gd name="connsiteX65" fmla="*/ 278265 w 434101"/>
              <a:gd name="connsiteY65" fmla="*/ 587307 h 606933"/>
              <a:gd name="connsiteX66" fmla="*/ 265958 w 434101"/>
              <a:gd name="connsiteY66" fmla="*/ 541164 h 606933"/>
              <a:gd name="connsiteX67" fmla="*/ 158044 w 434101"/>
              <a:gd name="connsiteY67" fmla="*/ 524235 h 606933"/>
              <a:gd name="connsiteX68" fmla="*/ 134780 w 434101"/>
              <a:gd name="connsiteY68" fmla="*/ 515396 h 606933"/>
              <a:gd name="connsiteX69" fmla="*/ 77146 w 434101"/>
              <a:gd name="connsiteY69" fmla="*/ 473298 h 606933"/>
              <a:gd name="connsiteX70" fmla="*/ 62737 w 434101"/>
              <a:gd name="connsiteY70" fmla="*/ 449927 h 606933"/>
              <a:gd name="connsiteX71" fmla="*/ 58685 w 434101"/>
              <a:gd name="connsiteY71" fmla="*/ 424009 h 606933"/>
              <a:gd name="connsiteX72" fmla="*/ 57184 w 434101"/>
              <a:gd name="connsiteY72" fmla="*/ 405282 h 606933"/>
              <a:gd name="connsiteX73" fmla="*/ 57184 w 434101"/>
              <a:gd name="connsiteY73" fmla="*/ 382061 h 606933"/>
              <a:gd name="connsiteX74" fmla="*/ 61086 w 434101"/>
              <a:gd name="connsiteY74" fmla="*/ 366630 h 606933"/>
              <a:gd name="connsiteX75" fmla="*/ 15609 w 434101"/>
              <a:gd name="connsiteY75" fmla="*/ 366630 h 606933"/>
              <a:gd name="connsiteX76" fmla="*/ 0 w 434101"/>
              <a:gd name="connsiteY76" fmla="*/ 351049 h 606933"/>
              <a:gd name="connsiteX77" fmla="*/ 15609 w 434101"/>
              <a:gd name="connsiteY77" fmla="*/ 335468 h 606933"/>
              <a:gd name="connsiteX78" fmla="*/ 241913 w 434101"/>
              <a:gd name="connsiteY78" fmla="*/ 142754 h 606933"/>
              <a:gd name="connsiteX79" fmla="*/ 364541 w 434101"/>
              <a:gd name="connsiteY79" fmla="*/ 265194 h 606933"/>
              <a:gd name="connsiteX80" fmla="*/ 348931 w 434101"/>
              <a:gd name="connsiteY80" fmla="*/ 280780 h 606933"/>
              <a:gd name="connsiteX81" fmla="*/ 333321 w 434101"/>
              <a:gd name="connsiteY81" fmla="*/ 265194 h 606933"/>
              <a:gd name="connsiteX82" fmla="*/ 241913 w 434101"/>
              <a:gd name="connsiteY82" fmla="*/ 173926 h 606933"/>
              <a:gd name="connsiteX83" fmla="*/ 226303 w 434101"/>
              <a:gd name="connsiteY83" fmla="*/ 158340 h 606933"/>
              <a:gd name="connsiteX84" fmla="*/ 241913 w 434101"/>
              <a:gd name="connsiteY84" fmla="*/ 142754 h 606933"/>
              <a:gd name="connsiteX85" fmla="*/ 217019 w 434101"/>
              <a:gd name="connsiteY85" fmla="*/ 122410 h 606933"/>
              <a:gd name="connsiteX86" fmla="*/ 31968 w 434101"/>
              <a:gd name="connsiteY86" fmla="*/ 292316 h 606933"/>
              <a:gd name="connsiteX87" fmla="*/ 402071 w 434101"/>
              <a:gd name="connsiteY87" fmla="*/ 292316 h 606933"/>
              <a:gd name="connsiteX88" fmla="*/ 217019 w 434101"/>
              <a:gd name="connsiteY88" fmla="*/ 122410 h 606933"/>
              <a:gd name="connsiteX89" fmla="*/ 217019 w 434101"/>
              <a:gd name="connsiteY89" fmla="*/ 31164 h 606933"/>
              <a:gd name="connsiteX90" fmla="*/ 205613 w 434101"/>
              <a:gd name="connsiteY90" fmla="*/ 42551 h 606933"/>
              <a:gd name="connsiteX91" fmla="*/ 217019 w 434101"/>
              <a:gd name="connsiteY91" fmla="*/ 53938 h 606933"/>
              <a:gd name="connsiteX92" fmla="*/ 228426 w 434101"/>
              <a:gd name="connsiteY92" fmla="*/ 42551 h 606933"/>
              <a:gd name="connsiteX93" fmla="*/ 217019 w 434101"/>
              <a:gd name="connsiteY93" fmla="*/ 31164 h 606933"/>
              <a:gd name="connsiteX94" fmla="*/ 217019 w 434101"/>
              <a:gd name="connsiteY94" fmla="*/ 0 h 606933"/>
              <a:gd name="connsiteX95" fmla="*/ 259643 w 434101"/>
              <a:gd name="connsiteY95" fmla="*/ 42551 h 606933"/>
              <a:gd name="connsiteX96" fmla="*/ 233078 w 434101"/>
              <a:gd name="connsiteY96" fmla="*/ 81956 h 606933"/>
              <a:gd name="connsiteX97" fmla="*/ 232928 w 434101"/>
              <a:gd name="connsiteY97" fmla="*/ 91995 h 606933"/>
              <a:gd name="connsiteX98" fmla="*/ 433889 w 434101"/>
              <a:gd name="connsiteY98" fmla="*/ 305202 h 606933"/>
              <a:gd name="connsiteX99" fmla="*/ 434039 w 434101"/>
              <a:gd name="connsiteY99" fmla="*/ 307749 h 606933"/>
              <a:gd name="connsiteX100" fmla="*/ 418430 w 434101"/>
              <a:gd name="connsiteY100" fmla="*/ 323331 h 606933"/>
              <a:gd name="connsiteX101" fmla="*/ 418280 w 434101"/>
              <a:gd name="connsiteY101" fmla="*/ 323331 h 606933"/>
              <a:gd name="connsiteX102" fmla="*/ 15609 w 434101"/>
              <a:gd name="connsiteY102" fmla="*/ 323331 h 606933"/>
              <a:gd name="connsiteX103" fmla="*/ 0 w 434101"/>
              <a:gd name="connsiteY103" fmla="*/ 307749 h 606933"/>
              <a:gd name="connsiteX104" fmla="*/ 201711 w 434101"/>
              <a:gd name="connsiteY104" fmla="*/ 91995 h 606933"/>
              <a:gd name="connsiteX105" fmla="*/ 201861 w 434101"/>
              <a:gd name="connsiteY105" fmla="*/ 82256 h 606933"/>
              <a:gd name="connsiteX106" fmla="*/ 174396 w 434101"/>
              <a:gd name="connsiteY106" fmla="*/ 42551 h 606933"/>
              <a:gd name="connsiteX107" fmla="*/ 217019 w 434101"/>
              <a:gd name="connsiteY107"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34101" h="606933">
                <a:moveTo>
                  <a:pt x="330646" y="370225"/>
                </a:moveTo>
                <a:cubicBezTo>
                  <a:pt x="322991" y="370525"/>
                  <a:pt x="317588" y="375619"/>
                  <a:pt x="317588" y="382810"/>
                </a:cubicBezTo>
                <a:cubicBezTo>
                  <a:pt x="317288" y="388802"/>
                  <a:pt x="318188" y="404533"/>
                  <a:pt x="325543" y="414870"/>
                </a:cubicBezTo>
                <a:cubicBezTo>
                  <a:pt x="327944" y="418166"/>
                  <a:pt x="333648" y="426855"/>
                  <a:pt x="335599" y="435095"/>
                </a:cubicBezTo>
                <a:lnTo>
                  <a:pt x="337550" y="444234"/>
                </a:lnTo>
                <a:cubicBezTo>
                  <a:pt x="339051" y="450826"/>
                  <a:pt x="337400" y="457567"/>
                  <a:pt x="333347" y="462811"/>
                </a:cubicBezTo>
                <a:cubicBezTo>
                  <a:pt x="328995" y="468204"/>
                  <a:pt x="322391" y="471201"/>
                  <a:pt x="315037" y="471201"/>
                </a:cubicBezTo>
                <a:lnTo>
                  <a:pt x="183709" y="471201"/>
                </a:lnTo>
                <a:cubicBezTo>
                  <a:pt x="174553" y="471201"/>
                  <a:pt x="163897" y="466856"/>
                  <a:pt x="157593" y="460714"/>
                </a:cubicBezTo>
                <a:lnTo>
                  <a:pt x="127275" y="430601"/>
                </a:lnTo>
                <a:cubicBezTo>
                  <a:pt x="120972" y="424308"/>
                  <a:pt x="116469" y="413971"/>
                  <a:pt x="116469" y="405282"/>
                </a:cubicBezTo>
                <a:lnTo>
                  <a:pt x="116469" y="382061"/>
                </a:lnTo>
                <a:cubicBezTo>
                  <a:pt x="116469" y="379064"/>
                  <a:pt x="110916" y="374570"/>
                  <a:pt x="102511" y="374570"/>
                </a:cubicBezTo>
                <a:cubicBezTo>
                  <a:pt x="94106" y="374570"/>
                  <a:pt x="88402" y="379064"/>
                  <a:pt x="88402" y="382061"/>
                </a:cubicBezTo>
                <a:lnTo>
                  <a:pt x="88402" y="405282"/>
                </a:lnTo>
                <a:cubicBezTo>
                  <a:pt x="88402" y="409027"/>
                  <a:pt x="89003" y="415619"/>
                  <a:pt x="89603" y="419365"/>
                </a:cubicBezTo>
                <a:lnTo>
                  <a:pt x="93505" y="445133"/>
                </a:lnTo>
                <a:cubicBezTo>
                  <a:pt x="93806" y="445732"/>
                  <a:pt x="95006" y="447680"/>
                  <a:pt x="95757" y="448279"/>
                </a:cubicBezTo>
                <a:lnTo>
                  <a:pt x="153241" y="490377"/>
                </a:lnTo>
                <a:cubicBezTo>
                  <a:pt x="154592" y="491276"/>
                  <a:pt x="158944" y="492924"/>
                  <a:pt x="161195" y="493223"/>
                </a:cubicBezTo>
                <a:cubicBezTo>
                  <a:pt x="161496" y="493223"/>
                  <a:pt x="161946" y="493223"/>
                  <a:pt x="162396" y="493373"/>
                </a:cubicBezTo>
                <a:lnTo>
                  <a:pt x="271211" y="510452"/>
                </a:lnTo>
                <a:cubicBezTo>
                  <a:pt x="282467" y="511651"/>
                  <a:pt x="292673" y="520040"/>
                  <a:pt x="295525" y="530527"/>
                </a:cubicBezTo>
                <a:lnTo>
                  <a:pt x="307382" y="575772"/>
                </a:lnTo>
                <a:lnTo>
                  <a:pt x="395784" y="575772"/>
                </a:lnTo>
                <a:lnTo>
                  <a:pt x="391432" y="518842"/>
                </a:lnTo>
                <a:cubicBezTo>
                  <a:pt x="391432" y="518093"/>
                  <a:pt x="391432" y="517344"/>
                  <a:pt x="391432" y="516595"/>
                </a:cubicBezTo>
                <a:lnTo>
                  <a:pt x="392933" y="497868"/>
                </a:lnTo>
                <a:cubicBezTo>
                  <a:pt x="393083" y="495920"/>
                  <a:pt x="392182" y="491575"/>
                  <a:pt x="391432" y="489778"/>
                </a:cubicBezTo>
                <a:lnTo>
                  <a:pt x="371020" y="444833"/>
                </a:lnTo>
                <a:cubicBezTo>
                  <a:pt x="370419" y="443485"/>
                  <a:pt x="369669" y="442136"/>
                  <a:pt x="369219" y="441088"/>
                </a:cubicBezTo>
                <a:cubicBezTo>
                  <a:pt x="366817" y="438391"/>
                  <a:pt x="365316" y="434945"/>
                  <a:pt x="365166" y="431050"/>
                </a:cubicBezTo>
                <a:cubicBezTo>
                  <a:pt x="365016" y="430001"/>
                  <a:pt x="364566" y="428803"/>
                  <a:pt x="364116" y="427455"/>
                </a:cubicBezTo>
                <a:lnTo>
                  <a:pt x="359463" y="411874"/>
                </a:lnTo>
                <a:cubicBezTo>
                  <a:pt x="359163" y="411125"/>
                  <a:pt x="356911" y="407979"/>
                  <a:pt x="354210" y="405282"/>
                </a:cubicBezTo>
                <a:cubicBezTo>
                  <a:pt x="346855" y="397941"/>
                  <a:pt x="342203" y="389402"/>
                  <a:pt x="338000" y="381761"/>
                </a:cubicBezTo>
                <a:cubicBezTo>
                  <a:pt x="335749" y="377866"/>
                  <a:pt x="332597" y="372173"/>
                  <a:pt x="330646" y="370225"/>
                </a:cubicBezTo>
                <a:close/>
                <a:moveTo>
                  <a:pt x="143935" y="366630"/>
                </a:moveTo>
                <a:cubicBezTo>
                  <a:pt x="146337" y="371424"/>
                  <a:pt x="147687" y="376517"/>
                  <a:pt x="147687" y="382061"/>
                </a:cubicBezTo>
                <a:lnTo>
                  <a:pt x="147687" y="405282"/>
                </a:lnTo>
                <a:cubicBezTo>
                  <a:pt x="147838" y="405881"/>
                  <a:pt x="148738" y="407829"/>
                  <a:pt x="149338" y="408578"/>
                </a:cubicBezTo>
                <a:lnTo>
                  <a:pt x="179506" y="438541"/>
                </a:lnTo>
                <a:cubicBezTo>
                  <a:pt x="180257" y="439140"/>
                  <a:pt x="182658" y="440039"/>
                  <a:pt x="183709" y="440039"/>
                </a:cubicBezTo>
                <a:lnTo>
                  <a:pt x="304380" y="440039"/>
                </a:lnTo>
                <a:cubicBezTo>
                  <a:pt x="303480" y="438241"/>
                  <a:pt x="301979" y="435545"/>
                  <a:pt x="300178" y="432998"/>
                </a:cubicBezTo>
                <a:cubicBezTo>
                  <a:pt x="285019" y="411874"/>
                  <a:pt x="286069" y="384907"/>
                  <a:pt x="286370" y="382061"/>
                </a:cubicBezTo>
                <a:cubicBezTo>
                  <a:pt x="286370" y="376517"/>
                  <a:pt x="287420" y="371424"/>
                  <a:pt x="289371" y="366630"/>
                </a:cubicBezTo>
                <a:close/>
                <a:moveTo>
                  <a:pt x="15609" y="335468"/>
                </a:moveTo>
                <a:lnTo>
                  <a:pt x="418298" y="335468"/>
                </a:lnTo>
                <a:cubicBezTo>
                  <a:pt x="427003" y="335468"/>
                  <a:pt x="433907" y="342509"/>
                  <a:pt x="433907" y="351049"/>
                </a:cubicBezTo>
                <a:cubicBezTo>
                  <a:pt x="433907" y="359588"/>
                  <a:pt x="427003" y="366630"/>
                  <a:pt x="418298" y="366630"/>
                </a:cubicBezTo>
                <a:lnTo>
                  <a:pt x="365316" y="366630"/>
                </a:lnTo>
                <a:cubicBezTo>
                  <a:pt x="365316" y="366630"/>
                  <a:pt x="365316" y="366779"/>
                  <a:pt x="365316" y="366779"/>
                </a:cubicBezTo>
                <a:cubicBezTo>
                  <a:pt x="368618" y="372772"/>
                  <a:pt x="372070" y="379064"/>
                  <a:pt x="376273" y="383109"/>
                </a:cubicBezTo>
                <a:cubicBezTo>
                  <a:pt x="379275" y="386255"/>
                  <a:pt x="386779" y="394345"/>
                  <a:pt x="389331" y="402885"/>
                </a:cubicBezTo>
                <a:lnTo>
                  <a:pt x="394133" y="418466"/>
                </a:lnTo>
                <a:cubicBezTo>
                  <a:pt x="394734" y="420563"/>
                  <a:pt x="395334" y="422661"/>
                  <a:pt x="395784" y="424758"/>
                </a:cubicBezTo>
                <a:cubicBezTo>
                  <a:pt x="397135" y="427005"/>
                  <a:pt x="398336" y="429552"/>
                  <a:pt x="399387" y="431949"/>
                </a:cubicBezTo>
                <a:lnTo>
                  <a:pt x="419799" y="476894"/>
                </a:lnTo>
                <a:cubicBezTo>
                  <a:pt x="422800" y="483485"/>
                  <a:pt x="424602" y="493074"/>
                  <a:pt x="424001" y="500265"/>
                </a:cubicBezTo>
                <a:lnTo>
                  <a:pt x="422650" y="517793"/>
                </a:lnTo>
                <a:lnTo>
                  <a:pt x="427453" y="581914"/>
                </a:lnTo>
                <a:cubicBezTo>
                  <a:pt x="427603" y="582663"/>
                  <a:pt x="427603" y="583562"/>
                  <a:pt x="427453" y="584311"/>
                </a:cubicBezTo>
                <a:cubicBezTo>
                  <a:pt x="426553" y="596896"/>
                  <a:pt x="415446" y="606933"/>
                  <a:pt x="402388" y="606933"/>
                </a:cubicBezTo>
                <a:lnTo>
                  <a:pt x="304380" y="606933"/>
                </a:lnTo>
                <a:cubicBezTo>
                  <a:pt x="292523" y="606933"/>
                  <a:pt x="281267" y="598543"/>
                  <a:pt x="278265" y="587307"/>
                </a:cubicBezTo>
                <a:lnTo>
                  <a:pt x="265958" y="541164"/>
                </a:lnTo>
                <a:lnTo>
                  <a:pt x="158044" y="524235"/>
                </a:lnTo>
                <a:cubicBezTo>
                  <a:pt x="150239" y="523486"/>
                  <a:pt x="140783" y="519891"/>
                  <a:pt x="134780" y="515396"/>
                </a:cubicBezTo>
                <a:lnTo>
                  <a:pt x="77146" y="473298"/>
                </a:lnTo>
                <a:cubicBezTo>
                  <a:pt x="69941" y="468055"/>
                  <a:pt x="64088" y="458466"/>
                  <a:pt x="62737" y="449927"/>
                </a:cubicBezTo>
                <a:lnTo>
                  <a:pt x="58685" y="424009"/>
                </a:lnTo>
                <a:cubicBezTo>
                  <a:pt x="57934" y="418765"/>
                  <a:pt x="57184" y="410675"/>
                  <a:pt x="57184" y="405282"/>
                </a:cubicBezTo>
                <a:lnTo>
                  <a:pt x="57184" y="382061"/>
                </a:lnTo>
                <a:cubicBezTo>
                  <a:pt x="57184" y="376517"/>
                  <a:pt x="58685" y="371424"/>
                  <a:pt x="61086" y="366630"/>
                </a:cubicBezTo>
                <a:lnTo>
                  <a:pt x="15609" y="366630"/>
                </a:lnTo>
                <a:cubicBezTo>
                  <a:pt x="7054" y="366630"/>
                  <a:pt x="0" y="359588"/>
                  <a:pt x="0" y="351049"/>
                </a:cubicBezTo>
                <a:cubicBezTo>
                  <a:pt x="0" y="342509"/>
                  <a:pt x="7054" y="335468"/>
                  <a:pt x="15609" y="335468"/>
                </a:cubicBezTo>
                <a:close/>
                <a:moveTo>
                  <a:pt x="241913" y="142754"/>
                </a:moveTo>
                <a:cubicBezTo>
                  <a:pt x="304953" y="142754"/>
                  <a:pt x="364541" y="202250"/>
                  <a:pt x="364541" y="265194"/>
                </a:cubicBezTo>
                <a:cubicBezTo>
                  <a:pt x="364541" y="273736"/>
                  <a:pt x="357487" y="280780"/>
                  <a:pt x="348931" y="280780"/>
                </a:cubicBezTo>
                <a:cubicBezTo>
                  <a:pt x="340226" y="280780"/>
                  <a:pt x="333321" y="273736"/>
                  <a:pt x="333321" y="265194"/>
                </a:cubicBezTo>
                <a:cubicBezTo>
                  <a:pt x="333321" y="219935"/>
                  <a:pt x="287242" y="173926"/>
                  <a:pt x="241913" y="173926"/>
                </a:cubicBezTo>
                <a:cubicBezTo>
                  <a:pt x="233358" y="173926"/>
                  <a:pt x="226303" y="166882"/>
                  <a:pt x="226303" y="158340"/>
                </a:cubicBezTo>
                <a:cubicBezTo>
                  <a:pt x="226303" y="149798"/>
                  <a:pt x="233358" y="142754"/>
                  <a:pt x="241913" y="142754"/>
                </a:cubicBezTo>
                <a:close/>
                <a:moveTo>
                  <a:pt x="217019" y="122410"/>
                </a:moveTo>
                <a:cubicBezTo>
                  <a:pt x="119766" y="122410"/>
                  <a:pt x="39922" y="197325"/>
                  <a:pt x="31968" y="292316"/>
                </a:cubicBezTo>
                <a:lnTo>
                  <a:pt x="402071" y="292316"/>
                </a:lnTo>
                <a:cubicBezTo>
                  <a:pt x="394117" y="197325"/>
                  <a:pt x="314123" y="122410"/>
                  <a:pt x="217019" y="122410"/>
                </a:cubicBezTo>
                <a:close/>
                <a:moveTo>
                  <a:pt x="217019" y="31164"/>
                </a:moveTo>
                <a:cubicBezTo>
                  <a:pt x="210716" y="31164"/>
                  <a:pt x="205613" y="36258"/>
                  <a:pt x="205613" y="42551"/>
                </a:cubicBezTo>
                <a:cubicBezTo>
                  <a:pt x="205613" y="48844"/>
                  <a:pt x="210716" y="53938"/>
                  <a:pt x="217019" y="53938"/>
                </a:cubicBezTo>
                <a:cubicBezTo>
                  <a:pt x="223323" y="53938"/>
                  <a:pt x="228426" y="48844"/>
                  <a:pt x="228426" y="42551"/>
                </a:cubicBezTo>
                <a:cubicBezTo>
                  <a:pt x="228426" y="36258"/>
                  <a:pt x="223323" y="31164"/>
                  <a:pt x="217019" y="31164"/>
                </a:cubicBezTo>
                <a:close/>
                <a:moveTo>
                  <a:pt x="217019" y="0"/>
                </a:moveTo>
                <a:cubicBezTo>
                  <a:pt x="240432" y="0"/>
                  <a:pt x="259643" y="19028"/>
                  <a:pt x="259643" y="42551"/>
                </a:cubicBezTo>
                <a:cubicBezTo>
                  <a:pt x="259643" y="60381"/>
                  <a:pt x="248537" y="75514"/>
                  <a:pt x="233078" y="81956"/>
                </a:cubicBezTo>
                <a:lnTo>
                  <a:pt x="232928" y="91995"/>
                </a:lnTo>
                <a:cubicBezTo>
                  <a:pt x="344139" y="100235"/>
                  <a:pt x="432538" y="192380"/>
                  <a:pt x="433889" y="305202"/>
                </a:cubicBezTo>
                <a:cubicBezTo>
                  <a:pt x="434039" y="306101"/>
                  <a:pt x="434189" y="306850"/>
                  <a:pt x="434039" y="307749"/>
                </a:cubicBezTo>
                <a:cubicBezTo>
                  <a:pt x="434039" y="316439"/>
                  <a:pt x="427135" y="323331"/>
                  <a:pt x="418430" y="323331"/>
                </a:cubicBezTo>
                <a:lnTo>
                  <a:pt x="418280" y="323331"/>
                </a:lnTo>
                <a:lnTo>
                  <a:pt x="15609" y="323331"/>
                </a:lnTo>
                <a:cubicBezTo>
                  <a:pt x="7054" y="323331"/>
                  <a:pt x="0" y="316439"/>
                  <a:pt x="0" y="307749"/>
                </a:cubicBezTo>
                <a:cubicBezTo>
                  <a:pt x="0" y="193579"/>
                  <a:pt x="89149" y="99936"/>
                  <a:pt x="201711" y="91995"/>
                </a:cubicBezTo>
                <a:lnTo>
                  <a:pt x="201861" y="82256"/>
                </a:lnTo>
                <a:cubicBezTo>
                  <a:pt x="185802" y="76113"/>
                  <a:pt x="174396" y="60681"/>
                  <a:pt x="174396" y="42551"/>
                </a:cubicBezTo>
                <a:cubicBezTo>
                  <a:pt x="174396" y="19028"/>
                  <a:pt x="193457" y="0"/>
                  <a:pt x="217019" y="0"/>
                </a:cubicBezTo>
                <a:close/>
              </a:path>
            </a:pathLst>
          </a:custGeom>
          <a:solidFill>
            <a:schemeClr val="bg1"/>
          </a:solidFill>
          <a:ln>
            <a:noFill/>
          </a:ln>
        </p:spPr>
      </p:sp>
      <p:sp>
        <p:nvSpPr>
          <p:cNvPr id="45" name="three-presentation-cards_82220"/>
          <p:cNvSpPr>
            <a:spLocks noChangeAspect="1"/>
          </p:cNvSpPr>
          <p:nvPr/>
        </p:nvSpPr>
        <p:spPr bwMode="auto">
          <a:xfrm>
            <a:off x="7109979" y="2739503"/>
            <a:ext cx="793462" cy="971524"/>
          </a:xfrm>
          <a:custGeom>
            <a:avLst/>
            <a:gdLst>
              <a:gd name="connsiteX0" fmla="*/ 92587 w 494805"/>
              <a:gd name="connsiteY0" fmla="*/ 334315 h 605845"/>
              <a:gd name="connsiteX1" fmla="*/ 102932 w 494805"/>
              <a:gd name="connsiteY1" fmla="*/ 336041 h 605845"/>
              <a:gd name="connsiteX2" fmla="*/ 242635 w 494805"/>
              <a:gd name="connsiteY2" fmla="*/ 423921 h 605845"/>
              <a:gd name="connsiteX3" fmla="*/ 246937 w 494805"/>
              <a:gd name="connsiteY3" fmla="*/ 442745 h 605845"/>
              <a:gd name="connsiteX4" fmla="*/ 235363 w 494805"/>
              <a:gd name="connsiteY4" fmla="*/ 449190 h 605845"/>
              <a:gd name="connsiteX5" fmla="*/ 228091 w 494805"/>
              <a:gd name="connsiteY5" fmla="*/ 447042 h 605845"/>
              <a:gd name="connsiteX6" fmla="*/ 88388 w 494805"/>
              <a:gd name="connsiteY6" fmla="*/ 359162 h 605845"/>
              <a:gd name="connsiteX7" fmla="*/ 84086 w 494805"/>
              <a:gd name="connsiteY7" fmla="*/ 340338 h 605845"/>
              <a:gd name="connsiteX8" fmla="*/ 92587 w 494805"/>
              <a:gd name="connsiteY8" fmla="*/ 334315 h 605845"/>
              <a:gd name="connsiteX9" fmla="*/ 182952 w 494805"/>
              <a:gd name="connsiteY9" fmla="*/ 322915 h 605845"/>
              <a:gd name="connsiteX10" fmla="*/ 193259 w 494805"/>
              <a:gd name="connsiteY10" fmla="*/ 324680 h 605845"/>
              <a:gd name="connsiteX11" fmla="*/ 242634 w 494805"/>
              <a:gd name="connsiteY11" fmla="*/ 355784 h 605845"/>
              <a:gd name="connsiteX12" fmla="*/ 246936 w 494805"/>
              <a:gd name="connsiteY12" fmla="*/ 374610 h 605845"/>
              <a:gd name="connsiteX13" fmla="*/ 235361 w 494805"/>
              <a:gd name="connsiteY13" fmla="*/ 380953 h 605845"/>
              <a:gd name="connsiteX14" fmla="*/ 228088 w 494805"/>
              <a:gd name="connsiteY14" fmla="*/ 378804 h 605845"/>
              <a:gd name="connsiteX15" fmla="*/ 178713 w 494805"/>
              <a:gd name="connsiteY15" fmla="*/ 347803 h 605845"/>
              <a:gd name="connsiteX16" fmla="*/ 174411 w 494805"/>
              <a:gd name="connsiteY16" fmla="*/ 328978 h 605845"/>
              <a:gd name="connsiteX17" fmla="*/ 182952 w 494805"/>
              <a:gd name="connsiteY17" fmla="*/ 322915 h 605845"/>
              <a:gd name="connsiteX18" fmla="*/ 92579 w 494805"/>
              <a:gd name="connsiteY18" fmla="*/ 266092 h 605845"/>
              <a:gd name="connsiteX19" fmla="*/ 102915 w 494805"/>
              <a:gd name="connsiteY19" fmla="*/ 267908 h 605845"/>
              <a:gd name="connsiteX20" fmla="*/ 152247 w 494805"/>
              <a:gd name="connsiteY20" fmla="*/ 298909 h 605845"/>
              <a:gd name="connsiteX21" fmla="*/ 156545 w 494805"/>
              <a:gd name="connsiteY21" fmla="*/ 317735 h 605845"/>
              <a:gd name="connsiteX22" fmla="*/ 144980 w 494805"/>
              <a:gd name="connsiteY22" fmla="*/ 324078 h 605845"/>
              <a:gd name="connsiteX23" fmla="*/ 137714 w 494805"/>
              <a:gd name="connsiteY23" fmla="*/ 322032 h 605845"/>
              <a:gd name="connsiteX24" fmla="*/ 88382 w 494805"/>
              <a:gd name="connsiteY24" fmla="*/ 290928 h 605845"/>
              <a:gd name="connsiteX25" fmla="*/ 84084 w 494805"/>
              <a:gd name="connsiteY25" fmla="*/ 272103 h 605845"/>
              <a:gd name="connsiteX26" fmla="*/ 92579 w 494805"/>
              <a:gd name="connsiteY26" fmla="*/ 266092 h 605845"/>
              <a:gd name="connsiteX27" fmla="*/ 27343 w 494805"/>
              <a:gd name="connsiteY27" fmla="*/ 147430 h 605845"/>
              <a:gd name="connsiteX28" fmla="*/ 27343 w 494805"/>
              <a:gd name="connsiteY28" fmla="*/ 393718 h 605845"/>
              <a:gd name="connsiteX29" fmla="*/ 303640 w 494805"/>
              <a:gd name="connsiteY29" fmla="*/ 567490 h 605845"/>
              <a:gd name="connsiteX30" fmla="*/ 303640 w 494805"/>
              <a:gd name="connsiteY30" fmla="*/ 321100 h 605845"/>
              <a:gd name="connsiteX31" fmla="*/ 7066 w 494805"/>
              <a:gd name="connsiteY31" fmla="*/ 110711 h 605845"/>
              <a:gd name="connsiteX32" fmla="*/ 20994 w 494805"/>
              <a:gd name="connsiteY32" fmla="*/ 111120 h 605845"/>
              <a:gd name="connsiteX33" fmla="*/ 324532 w 494805"/>
              <a:gd name="connsiteY33" fmla="*/ 302076 h 605845"/>
              <a:gd name="connsiteX34" fmla="*/ 330881 w 494805"/>
              <a:gd name="connsiteY34" fmla="*/ 313633 h 605845"/>
              <a:gd name="connsiteX35" fmla="*/ 330881 w 494805"/>
              <a:gd name="connsiteY35" fmla="*/ 592140 h 605845"/>
              <a:gd name="connsiteX36" fmla="*/ 323917 w 494805"/>
              <a:gd name="connsiteY36" fmla="*/ 604106 h 605845"/>
              <a:gd name="connsiteX37" fmla="*/ 317261 w 494805"/>
              <a:gd name="connsiteY37" fmla="*/ 605845 h 605845"/>
              <a:gd name="connsiteX38" fmla="*/ 309990 w 494805"/>
              <a:gd name="connsiteY38" fmla="*/ 603697 h 605845"/>
              <a:gd name="connsiteX39" fmla="*/ 6452 w 494805"/>
              <a:gd name="connsiteY39" fmla="*/ 412844 h 605845"/>
              <a:gd name="connsiteX40" fmla="*/ 0 w 494805"/>
              <a:gd name="connsiteY40" fmla="*/ 401287 h 605845"/>
              <a:gd name="connsiteX41" fmla="*/ 0 w 494805"/>
              <a:gd name="connsiteY41" fmla="*/ 122678 h 605845"/>
              <a:gd name="connsiteX42" fmla="*/ 7066 w 494805"/>
              <a:gd name="connsiteY42" fmla="*/ 110711 h 605845"/>
              <a:gd name="connsiteX43" fmla="*/ 88994 w 494805"/>
              <a:gd name="connsiteY43" fmla="*/ 56196 h 605845"/>
              <a:gd name="connsiteX44" fmla="*/ 102924 w 494805"/>
              <a:gd name="connsiteY44" fmla="*/ 56605 h 605845"/>
              <a:gd name="connsiteX45" fmla="*/ 406527 w 494805"/>
              <a:gd name="connsiteY45" fmla="*/ 247560 h 605845"/>
              <a:gd name="connsiteX46" fmla="*/ 412878 w 494805"/>
              <a:gd name="connsiteY46" fmla="*/ 259015 h 605845"/>
              <a:gd name="connsiteX47" fmla="*/ 412878 w 494805"/>
              <a:gd name="connsiteY47" fmla="*/ 537624 h 605845"/>
              <a:gd name="connsiteX48" fmla="*/ 405913 w 494805"/>
              <a:gd name="connsiteY48" fmla="*/ 549591 h 605845"/>
              <a:gd name="connsiteX49" fmla="*/ 399255 w 494805"/>
              <a:gd name="connsiteY49" fmla="*/ 551227 h 605845"/>
              <a:gd name="connsiteX50" fmla="*/ 391982 w 494805"/>
              <a:gd name="connsiteY50" fmla="*/ 549181 h 605845"/>
              <a:gd name="connsiteX51" fmla="*/ 351010 w 494805"/>
              <a:gd name="connsiteY51" fmla="*/ 523407 h 605845"/>
              <a:gd name="connsiteX52" fmla="*/ 346708 w 494805"/>
              <a:gd name="connsiteY52" fmla="*/ 504588 h 605845"/>
              <a:gd name="connsiteX53" fmla="*/ 365555 w 494805"/>
              <a:gd name="connsiteY53" fmla="*/ 500292 h 605845"/>
              <a:gd name="connsiteX54" fmla="*/ 385632 w 494805"/>
              <a:gd name="connsiteY54" fmla="*/ 512975 h 605845"/>
              <a:gd name="connsiteX55" fmla="*/ 385632 w 494805"/>
              <a:gd name="connsiteY55" fmla="*/ 266584 h 605845"/>
              <a:gd name="connsiteX56" fmla="*/ 109275 w 494805"/>
              <a:gd name="connsiteY56" fmla="*/ 92812 h 605845"/>
              <a:gd name="connsiteX57" fmla="*/ 109275 w 494805"/>
              <a:gd name="connsiteY57" fmla="*/ 125848 h 605845"/>
              <a:gd name="connsiteX58" fmla="*/ 95652 w 494805"/>
              <a:gd name="connsiteY58" fmla="*/ 139451 h 605845"/>
              <a:gd name="connsiteX59" fmla="*/ 81926 w 494805"/>
              <a:gd name="connsiteY59" fmla="*/ 125848 h 605845"/>
              <a:gd name="connsiteX60" fmla="*/ 81926 w 494805"/>
              <a:gd name="connsiteY60" fmla="*/ 68162 h 605845"/>
              <a:gd name="connsiteX61" fmla="*/ 88994 w 494805"/>
              <a:gd name="connsiteY61" fmla="*/ 56196 h 605845"/>
              <a:gd name="connsiteX62" fmla="*/ 170921 w 494805"/>
              <a:gd name="connsiteY62" fmla="*/ 1720 h 605845"/>
              <a:gd name="connsiteX63" fmla="*/ 184851 w 494805"/>
              <a:gd name="connsiteY63" fmla="*/ 2129 h 605845"/>
              <a:gd name="connsiteX64" fmla="*/ 488454 w 494805"/>
              <a:gd name="connsiteY64" fmla="*/ 192982 h 605845"/>
              <a:gd name="connsiteX65" fmla="*/ 494805 w 494805"/>
              <a:gd name="connsiteY65" fmla="*/ 204539 h 605845"/>
              <a:gd name="connsiteX66" fmla="*/ 494805 w 494805"/>
              <a:gd name="connsiteY66" fmla="*/ 483148 h 605845"/>
              <a:gd name="connsiteX67" fmla="*/ 487840 w 494805"/>
              <a:gd name="connsiteY67" fmla="*/ 495115 h 605845"/>
              <a:gd name="connsiteX68" fmla="*/ 481182 w 494805"/>
              <a:gd name="connsiteY68" fmla="*/ 496751 h 605845"/>
              <a:gd name="connsiteX69" fmla="*/ 473909 w 494805"/>
              <a:gd name="connsiteY69" fmla="*/ 494705 h 605845"/>
              <a:gd name="connsiteX70" fmla="*/ 432937 w 494805"/>
              <a:gd name="connsiteY70" fmla="*/ 468931 h 605845"/>
              <a:gd name="connsiteX71" fmla="*/ 428635 w 494805"/>
              <a:gd name="connsiteY71" fmla="*/ 450112 h 605845"/>
              <a:gd name="connsiteX72" fmla="*/ 447482 w 494805"/>
              <a:gd name="connsiteY72" fmla="*/ 445816 h 605845"/>
              <a:gd name="connsiteX73" fmla="*/ 467559 w 494805"/>
              <a:gd name="connsiteY73" fmla="*/ 458396 h 605845"/>
              <a:gd name="connsiteX74" fmla="*/ 467559 w 494805"/>
              <a:gd name="connsiteY74" fmla="*/ 212108 h 605845"/>
              <a:gd name="connsiteX75" fmla="*/ 191202 w 494805"/>
              <a:gd name="connsiteY75" fmla="*/ 38336 h 605845"/>
              <a:gd name="connsiteX76" fmla="*/ 191202 w 494805"/>
              <a:gd name="connsiteY76" fmla="*/ 71372 h 605845"/>
              <a:gd name="connsiteX77" fmla="*/ 177579 w 494805"/>
              <a:gd name="connsiteY77" fmla="*/ 84975 h 605845"/>
              <a:gd name="connsiteX78" fmla="*/ 163853 w 494805"/>
              <a:gd name="connsiteY78" fmla="*/ 71372 h 605845"/>
              <a:gd name="connsiteX79" fmla="*/ 163853 w 494805"/>
              <a:gd name="connsiteY79" fmla="*/ 13584 h 605845"/>
              <a:gd name="connsiteX80" fmla="*/ 170921 w 494805"/>
              <a:gd name="connsiteY80" fmla="*/ 1720 h 60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94805" h="605845">
                <a:moveTo>
                  <a:pt x="92587" y="334315"/>
                </a:moveTo>
                <a:cubicBezTo>
                  <a:pt x="95993" y="333534"/>
                  <a:pt x="99706" y="334046"/>
                  <a:pt x="102932" y="336041"/>
                </a:cubicBezTo>
                <a:lnTo>
                  <a:pt x="242635" y="423921"/>
                </a:lnTo>
                <a:cubicBezTo>
                  <a:pt x="248985" y="428013"/>
                  <a:pt x="250931" y="436402"/>
                  <a:pt x="246937" y="442745"/>
                </a:cubicBezTo>
                <a:cubicBezTo>
                  <a:pt x="244376" y="446837"/>
                  <a:pt x="239869" y="449190"/>
                  <a:pt x="235363" y="449190"/>
                </a:cubicBezTo>
                <a:cubicBezTo>
                  <a:pt x="232905" y="449190"/>
                  <a:pt x="230344" y="448474"/>
                  <a:pt x="228091" y="447042"/>
                </a:cubicBezTo>
                <a:lnTo>
                  <a:pt x="88388" y="359162"/>
                </a:lnTo>
                <a:cubicBezTo>
                  <a:pt x="81936" y="355172"/>
                  <a:pt x="80092" y="346681"/>
                  <a:pt x="84086" y="340338"/>
                </a:cubicBezTo>
                <a:cubicBezTo>
                  <a:pt x="86084" y="337166"/>
                  <a:pt x="89182" y="335095"/>
                  <a:pt x="92587" y="334315"/>
                </a:cubicBezTo>
                <a:close/>
                <a:moveTo>
                  <a:pt x="182952" y="322915"/>
                </a:moveTo>
                <a:cubicBezTo>
                  <a:pt x="186370" y="322148"/>
                  <a:pt x="190084" y="322685"/>
                  <a:pt x="193259" y="324680"/>
                </a:cubicBezTo>
                <a:lnTo>
                  <a:pt x="242634" y="355784"/>
                </a:lnTo>
                <a:cubicBezTo>
                  <a:pt x="248985" y="359774"/>
                  <a:pt x="250931" y="368164"/>
                  <a:pt x="246936" y="374610"/>
                </a:cubicBezTo>
                <a:cubicBezTo>
                  <a:pt x="244375" y="378702"/>
                  <a:pt x="239868" y="380953"/>
                  <a:pt x="235361" y="380953"/>
                </a:cubicBezTo>
                <a:cubicBezTo>
                  <a:pt x="232902" y="380953"/>
                  <a:pt x="230341" y="380237"/>
                  <a:pt x="228088" y="378804"/>
                </a:cubicBezTo>
                <a:lnTo>
                  <a:pt x="178713" y="347803"/>
                </a:lnTo>
                <a:cubicBezTo>
                  <a:pt x="172362" y="343711"/>
                  <a:pt x="170416" y="335321"/>
                  <a:pt x="174411" y="328978"/>
                </a:cubicBezTo>
                <a:cubicBezTo>
                  <a:pt x="176408" y="325755"/>
                  <a:pt x="179533" y="323683"/>
                  <a:pt x="182952" y="322915"/>
                </a:cubicBezTo>
                <a:close/>
                <a:moveTo>
                  <a:pt x="92579" y="266092"/>
                </a:moveTo>
                <a:cubicBezTo>
                  <a:pt x="95982" y="265324"/>
                  <a:pt x="99692" y="265861"/>
                  <a:pt x="102915" y="267908"/>
                </a:cubicBezTo>
                <a:lnTo>
                  <a:pt x="152247" y="298909"/>
                </a:lnTo>
                <a:cubicBezTo>
                  <a:pt x="158592" y="302899"/>
                  <a:pt x="160537" y="311391"/>
                  <a:pt x="156545" y="317735"/>
                </a:cubicBezTo>
                <a:cubicBezTo>
                  <a:pt x="153884" y="321827"/>
                  <a:pt x="149483" y="324078"/>
                  <a:pt x="144980" y="324078"/>
                </a:cubicBezTo>
                <a:cubicBezTo>
                  <a:pt x="142422" y="324078"/>
                  <a:pt x="139965" y="323464"/>
                  <a:pt x="137714" y="322032"/>
                </a:cubicBezTo>
                <a:lnTo>
                  <a:pt x="88382" y="290928"/>
                </a:lnTo>
                <a:cubicBezTo>
                  <a:pt x="81934" y="286938"/>
                  <a:pt x="80092" y="278548"/>
                  <a:pt x="84084" y="272103"/>
                </a:cubicBezTo>
                <a:cubicBezTo>
                  <a:pt x="86080" y="268931"/>
                  <a:pt x="89176" y="266859"/>
                  <a:pt x="92579" y="266092"/>
                </a:cubicBezTo>
                <a:close/>
                <a:moveTo>
                  <a:pt x="27343" y="147430"/>
                </a:moveTo>
                <a:lnTo>
                  <a:pt x="27343" y="393718"/>
                </a:lnTo>
                <a:lnTo>
                  <a:pt x="303640" y="567490"/>
                </a:lnTo>
                <a:lnTo>
                  <a:pt x="303640" y="321100"/>
                </a:lnTo>
                <a:close/>
                <a:moveTo>
                  <a:pt x="7066" y="110711"/>
                </a:moveTo>
                <a:cubicBezTo>
                  <a:pt x="11470" y="108359"/>
                  <a:pt x="16795" y="108461"/>
                  <a:pt x="20994" y="111120"/>
                </a:cubicBezTo>
                <a:lnTo>
                  <a:pt x="324532" y="302076"/>
                </a:lnTo>
                <a:cubicBezTo>
                  <a:pt x="328526" y="304531"/>
                  <a:pt x="330881" y="308929"/>
                  <a:pt x="330881" y="313633"/>
                </a:cubicBezTo>
                <a:lnTo>
                  <a:pt x="330881" y="592140"/>
                </a:lnTo>
                <a:cubicBezTo>
                  <a:pt x="330881" y="597151"/>
                  <a:pt x="328218" y="601754"/>
                  <a:pt x="323917" y="604106"/>
                </a:cubicBezTo>
                <a:cubicBezTo>
                  <a:pt x="321767" y="605231"/>
                  <a:pt x="319514" y="605845"/>
                  <a:pt x="317261" y="605845"/>
                </a:cubicBezTo>
                <a:cubicBezTo>
                  <a:pt x="314700" y="605845"/>
                  <a:pt x="312243" y="605129"/>
                  <a:pt x="309990" y="603697"/>
                </a:cubicBezTo>
                <a:lnTo>
                  <a:pt x="6452" y="412844"/>
                </a:lnTo>
                <a:cubicBezTo>
                  <a:pt x="2458" y="410287"/>
                  <a:pt x="0" y="405992"/>
                  <a:pt x="0" y="401287"/>
                </a:cubicBezTo>
                <a:lnTo>
                  <a:pt x="0" y="122678"/>
                </a:lnTo>
                <a:cubicBezTo>
                  <a:pt x="0" y="117666"/>
                  <a:pt x="2765" y="113166"/>
                  <a:pt x="7066" y="110711"/>
                </a:cubicBezTo>
                <a:close/>
                <a:moveTo>
                  <a:pt x="88994" y="56196"/>
                </a:moveTo>
                <a:cubicBezTo>
                  <a:pt x="93398" y="53741"/>
                  <a:pt x="98725" y="53945"/>
                  <a:pt x="102924" y="56605"/>
                </a:cubicBezTo>
                <a:lnTo>
                  <a:pt x="406527" y="247560"/>
                </a:lnTo>
                <a:cubicBezTo>
                  <a:pt x="410522" y="250015"/>
                  <a:pt x="412878" y="254413"/>
                  <a:pt x="412878" y="259015"/>
                </a:cubicBezTo>
                <a:lnTo>
                  <a:pt x="412878" y="537624"/>
                </a:lnTo>
                <a:cubicBezTo>
                  <a:pt x="412878" y="542636"/>
                  <a:pt x="410215" y="547136"/>
                  <a:pt x="405913" y="549591"/>
                </a:cubicBezTo>
                <a:cubicBezTo>
                  <a:pt x="403762" y="550716"/>
                  <a:pt x="401508" y="551227"/>
                  <a:pt x="399255" y="551227"/>
                </a:cubicBezTo>
                <a:cubicBezTo>
                  <a:pt x="396694" y="551227"/>
                  <a:pt x="394236" y="550613"/>
                  <a:pt x="391982" y="549181"/>
                </a:cubicBezTo>
                <a:lnTo>
                  <a:pt x="351010" y="523407"/>
                </a:lnTo>
                <a:cubicBezTo>
                  <a:pt x="344659" y="519418"/>
                  <a:pt x="342713" y="511031"/>
                  <a:pt x="346708" y="504588"/>
                </a:cubicBezTo>
                <a:cubicBezTo>
                  <a:pt x="350805" y="498246"/>
                  <a:pt x="359205" y="496303"/>
                  <a:pt x="365555" y="500292"/>
                </a:cubicBezTo>
                <a:lnTo>
                  <a:pt x="385632" y="512975"/>
                </a:lnTo>
                <a:lnTo>
                  <a:pt x="385632" y="266584"/>
                </a:lnTo>
                <a:lnTo>
                  <a:pt x="109275" y="92812"/>
                </a:lnTo>
                <a:lnTo>
                  <a:pt x="109275" y="125848"/>
                </a:lnTo>
                <a:cubicBezTo>
                  <a:pt x="109275" y="133416"/>
                  <a:pt x="103129" y="139451"/>
                  <a:pt x="95652" y="139451"/>
                </a:cubicBezTo>
                <a:cubicBezTo>
                  <a:pt x="88072" y="139451"/>
                  <a:pt x="81926" y="133416"/>
                  <a:pt x="81926" y="125848"/>
                </a:cubicBezTo>
                <a:lnTo>
                  <a:pt x="81926" y="68162"/>
                </a:lnTo>
                <a:cubicBezTo>
                  <a:pt x="81926" y="63151"/>
                  <a:pt x="84692" y="58548"/>
                  <a:pt x="88994" y="56196"/>
                </a:cubicBezTo>
                <a:close/>
                <a:moveTo>
                  <a:pt x="170921" y="1720"/>
                </a:moveTo>
                <a:cubicBezTo>
                  <a:pt x="175325" y="-735"/>
                  <a:pt x="180652" y="-531"/>
                  <a:pt x="184851" y="2129"/>
                </a:cubicBezTo>
                <a:lnTo>
                  <a:pt x="488454" y="192982"/>
                </a:lnTo>
                <a:cubicBezTo>
                  <a:pt x="492449" y="195539"/>
                  <a:pt x="494805" y="199834"/>
                  <a:pt x="494805" y="204539"/>
                </a:cubicBezTo>
                <a:lnTo>
                  <a:pt x="494805" y="483148"/>
                </a:lnTo>
                <a:cubicBezTo>
                  <a:pt x="494805" y="488057"/>
                  <a:pt x="492142" y="492660"/>
                  <a:pt x="487840" y="495115"/>
                </a:cubicBezTo>
                <a:cubicBezTo>
                  <a:pt x="485689" y="496240"/>
                  <a:pt x="483435" y="496751"/>
                  <a:pt x="481182" y="496751"/>
                </a:cubicBezTo>
                <a:cubicBezTo>
                  <a:pt x="478621" y="496751"/>
                  <a:pt x="476163" y="496035"/>
                  <a:pt x="473909" y="494705"/>
                </a:cubicBezTo>
                <a:lnTo>
                  <a:pt x="432937" y="468931"/>
                </a:lnTo>
                <a:cubicBezTo>
                  <a:pt x="426586" y="464942"/>
                  <a:pt x="424640" y="456453"/>
                  <a:pt x="428635" y="450112"/>
                </a:cubicBezTo>
                <a:cubicBezTo>
                  <a:pt x="432732" y="443770"/>
                  <a:pt x="441132" y="441827"/>
                  <a:pt x="447482" y="445816"/>
                </a:cubicBezTo>
                <a:lnTo>
                  <a:pt x="467559" y="458396"/>
                </a:lnTo>
                <a:lnTo>
                  <a:pt x="467559" y="212108"/>
                </a:lnTo>
                <a:lnTo>
                  <a:pt x="191202" y="38336"/>
                </a:lnTo>
                <a:lnTo>
                  <a:pt x="191202" y="71372"/>
                </a:lnTo>
                <a:cubicBezTo>
                  <a:pt x="191202" y="78838"/>
                  <a:pt x="185056" y="84975"/>
                  <a:pt x="177579" y="84975"/>
                </a:cubicBezTo>
                <a:cubicBezTo>
                  <a:pt x="169999" y="84975"/>
                  <a:pt x="163853" y="78838"/>
                  <a:pt x="163853" y="71372"/>
                </a:cubicBezTo>
                <a:lnTo>
                  <a:pt x="163853" y="13584"/>
                </a:lnTo>
                <a:cubicBezTo>
                  <a:pt x="163853" y="8675"/>
                  <a:pt x="166619" y="4072"/>
                  <a:pt x="170921" y="1720"/>
                </a:cubicBezTo>
                <a:close/>
              </a:path>
            </a:pathLst>
          </a:custGeom>
          <a:solidFill>
            <a:schemeClr val="bg1"/>
          </a:solidFill>
          <a:ln>
            <a:noFill/>
          </a:ln>
        </p:spPr>
      </p:sp>
      <p:sp>
        <p:nvSpPr>
          <p:cNvPr id="47" name="stopwatch-tool-to-control-test-time_42915"/>
          <p:cNvSpPr>
            <a:spLocks noChangeAspect="1"/>
          </p:cNvSpPr>
          <p:nvPr/>
        </p:nvSpPr>
        <p:spPr bwMode="auto">
          <a:xfrm>
            <a:off x="9903620" y="2755813"/>
            <a:ext cx="767290" cy="897660"/>
          </a:xfrm>
          <a:custGeom>
            <a:avLst/>
            <a:gdLst>
              <a:gd name="connsiteX0" fmla="*/ 265530 w 519566"/>
              <a:gd name="connsiteY0" fmla="*/ 205067 h 607845"/>
              <a:gd name="connsiteX1" fmla="*/ 407606 w 519566"/>
              <a:gd name="connsiteY1" fmla="*/ 341148 h 607845"/>
              <a:gd name="connsiteX2" fmla="*/ 328675 w 519566"/>
              <a:gd name="connsiteY2" fmla="*/ 354040 h 607845"/>
              <a:gd name="connsiteX3" fmla="*/ 265530 w 519566"/>
              <a:gd name="connsiteY3" fmla="*/ 283851 h 607845"/>
              <a:gd name="connsiteX4" fmla="*/ 254042 w 519566"/>
              <a:gd name="connsiteY4" fmla="*/ 149094 h 607845"/>
              <a:gd name="connsiteX5" fmla="*/ 126303 w 519566"/>
              <a:gd name="connsiteY5" fmla="*/ 193535 h 607845"/>
              <a:gd name="connsiteX6" fmla="*/ 130609 w 519566"/>
              <a:gd name="connsiteY6" fmla="*/ 205004 h 607845"/>
              <a:gd name="connsiteX7" fmla="*/ 114821 w 519566"/>
              <a:gd name="connsiteY7" fmla="*/ 220774 h 607845"/>
              <a:gd name="connsiteX8" fmla="*/ 101904 w 519566"/>
              <a:gd name="connsiteY8" fmla="*/ 215040 h 607845"/>
              <a:gd name="connsiteX9" fmla="*/ 47364 w 519566"/>
              <a:gd name="connsiteY9" fmla="*/ 345497 h 607845"/>
              <a:gd name="connsiteX10" fmla="*/ 99033 w 519566"/>
              <a:gd name="connsiteY10" fmla="*/ 345497 h 607845"/>
              <a:gd name="connsiteX11" fmla="*/ 99033 w 519566"/>
              <a:gd name="connsiteY11" fmla="*/ 354099 h 607845"/>
              <a:gd name="connsiteX12" fmla="*/ 47364 w 519566"/>
              <a:gd name="connsiteY12" fmla="*/ 354099 h 607845"/>
              <a:gd name="connsiteX13" fmla="*/ 93292 w 519566"/>
              <a:gd name="connsiteY13" fmla="*/ 483122 h 607845"/>
              <a:gd name="connsiteX14" fmla="*/ 104774 w 519566"/>
              <a:gd name="connsiteY14" fmla="*/ 477388 h 607845"/>
              <a:gd name="connsiteX15" fmla="*/ 121997 w 519566"/>
              <a:gd name="connsiteY15" fmla="*/ 493157 h 607845"/>
              <a:gd name="connsiteX16" fmla="*/ 113386 w 519566"/>
              <a:gd name="connsiteY16" fmla="*/ 506060 h 607845"/>
              <a:gd name="connsiteX17" fmla="*/ 254042 w 519566"/>
              <a:gd name="connsiteY17" fmla="*/ 560537 h 607845"/>
              <a:gd name="connsiteX18" fmla="*/ 254042 w 519566"/>
              <a:gd name="connsiteY18" fmla="*/ 500325 h 607845"/>
              <a:gd name="connsiteX19" fmla="*/ 262653 w 519566"/>
              <a:gd name="connsiteY19" fmla="*/ 500325 h 607845"/>
              <a:gd name="connsiteX20" fmla="*/ 262653 w 519566"/>
              <a:gd name="connsiteY20" fmla="*/ 560537 h 607845"/>
              <a:gd name="connsiteX21" fmla="*/ 409051 w 519566"/>
              <a:gd name="connsiteY21" fmla="*/ 490290 h 607845"/>
              <a:gd name="connsiteX22" fmla="*/ 401874 w 519566"/>
              <a:gd name="connsiteY22" fmla="*/ 477388 h 607845"/>
              <a:gd name="connsiteX23" fmla="*/ 417662 w 519566"/>
              <a:gd name="connsiteY23" fmla="*/ 460185 h 607845"/>
              <a:gd name="connsiteX24" fmla="*/ 427709 w 519566"/>
              <a:gd name="connsiteY24" fmla="*/ 464486 h 607845"/>
              <a:gd name="connsiteX25" fmla="*/ 459285 w 519566"/>
              <a:gd name="connsiteY25" fmla="*/ 354099 h 607845"/>
              <a:gd name="connsiteX26" fmla="*/ 410486 w 519566"/>
              <a:gd name="connsiteY26" fmla="*/ 354099 h 607845"/>
              <a:gd name="connsiteX27" fmla="*/ 410486 w 519566"/>
              <a:gd name="connsiteY27" fmla="*/ 345497 h 607845"/>
              <a:gd name="connsiteX28" fmla="*/ 459285 w 519566"/>
              <a:gd name="connsiteY28" fmla="*/ 345497 h 607845"/>
              <a:gd name="connsiteX29" fmla="*/ 401874 w 519566"/>
              <a:gd name="connsiteY29" fmla="*/ 212173 h 607845"/>
              <a:gd name="connsiteX30" fmla="*/ 390392 w 519566"/>
              <a:gd name="connsiteY30" fmla="*/ 217907 h 607845"/>
              <a:gd name="connsiteX31" fmla="*/ 374604 w 519566"/>
              <a:gd name="connsiteY31" fmla="*/ 202137 h 607845"/>
              <a:gd name="connsiteX32" fmla="*/ 378910 w 519566"/>
              <a:gd name="connsiteY32" fmla="*/ 192102 h 607845"/>
              <a:gd name="connsiteX33" fmla="*/ 262653 w 519566"/>
              <a:gd name="connsiteY33" fmla="*/ 149094 h 607845"/>
              <a:gd name="connsiteX34" fmla="*/ 262653 w 519566"/>
              <a:gd name="connsiteY34" fmla="*/ 217907 h 607845"/>
              <a:gd name="connsiteX35" fmla="*/ 254042 w 519566"/>
              <a:gd name="connsiteY35" fmla="*/ 217907 h 607845"/>
              <a:gd name="connsiteX36" fmla="*/ 189455 w 519566"/>
              <a:gd name="connsiteY36" fmla="*/ 0 h 607845"/>
              <a:gd name="connsiteX37" fmla="*/ 358817 w 519566"/>
              <a:gd name="connsiteY37" fmla="*/ 0 h 607845"/>
              <a:gd name="connsiteX38" fmla="*/ 358817 w 519566"/>
              <a:gd name="connsiteY38" fmla="*/ 68812 h 607845"/>
              <a:gd name="connsiteX39" fmla="*/ 317194 w 519566"/>
              <a:gd name="connsiteY39" fmla="*/ 68812 h 607845"/>
              <a:gd name="connsiteX40" fmla="*/ 317194 w 519566"/>
              <a:gd name="connsiteY40" fmla="*/ 110387 h 607845"/>
              <a:gd name="connsiteX41" fmla="*/ 393263 w 519566"/>
              <a:gd name="connsiteY41" fmla="*/ 143359 h 607845"/>
              <a:gd name="connsiteX42" fmla="*/ 444932 w 519566"/>
              <a:gd name="connsiteY42" fmla="*/ 100352 h 607845"/>
              <a:gd name="connsiteX43" fmla="*/ 519566 w 519566"/>
              <a:gd name="connsiteY43" fmla="*/ 190668 h 607845"/>
              <a:gd name="connsiteX44" fmla="*/ 473638 w 519566"/>
              <a:gd name="connsiteY44" fmla="*/ 229376 h 607845"/>
              <a:gd name="connsiteX45" fmla="*/ 506649 w 519566"/>
              <a:gd name="connsiteY45" fmla="*/ 354099 h 607845"/>
              <a:gd name="connsiteX46" fmla="*/ 254042 w 519566"/>
              <a:gd name="connsiteY46" fmla="*/ 607845 h 607845"/>
              <a:gd name="connsiteX47" fmla="*/ 0 w 519566"/>
              <a:gd name="connsiteY47" fmla="*/ 354099 h 607845"/>
              <a:gd name="connsiteX48" fmla="*/ 236819 w 519566"/>
              <a:gd name="connsiteY48" fmla="*/ 101785 h 607845"/>
              <a:gd name="connsiteX49" fmla="*/ 236819 w 519566"/>
              <a:gd name="connsiteY49" fmla="*/ 68812 h 607845"/>
              <a:gd name="connsiteX50" fmla="*/ 189455 w 519566"/>
              <a:gd name="connsiteY50" fmla="*/ 68812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19566" h="607845">
                <a:moveTo>
                  <a:pt x="265530" y="205067"/>
                </a:moveTo>
                <a:cubicBezTo>
                  <a:pt x="340156" y="210797"/>
                  <a:pt x="398996" y="268094"/>
                  <a:pt x="407606" y="341148"/>
                </a:cubicBezTo>
                <a:lnTo>
                  <a:pt x="328675" y="354040"/>
                </a:lnTo>
                <a:cubicBezTo>
                  <a:pt x="325805" y="318229"/>
                  <a:pt x="299973" y="289581"/>
                  <a:pt x="265530" y="283851"/>
                </a:cubicBezTo>
                <a:close/>
                <a:moveTo>
                  <a:pt x="254042" y="149094"/>
                </a:moveTo>
                <a:cubicBezTo>
                  <a:pt x="205243" y="149094"/>
                  <a:pt x="160749" y="164863"/>
                  <a:pt x="126303" y="193535"/>
                </a:cubicBezTo>
                <a:cubicBezTo>
                  <a:pt x="129174" y="196403"/>
                  <a:pt x="130609" y="200703"/>
                  <a:pt x="130609" y="205004"/>
                </a:cubicBezTo>
                <a:cubicBezTo>
                  <a:pt x="130609" y="213606"/>
                  <a:pt x="123433" y="220774"/>
                  <a:pt x="114821" y="220774"/>
                </a:cubicBezTo>
                <a:cubicBezTo>
                  <a:pt x="109080" y="220774"/>
                  <a:pt x="104774" y="217907"/>
                  <a:pt x="101904" y="215040"/>
                </a:cubicBezTo>
                <a:cubicBezTo>
                  <a:pt x="70328" y="249446"/>
                  <a:pt x="50234" y="295321"/>
                  <a:pt x="47364" y="345497"/>
                </a:cubicBezTo>
                <a:lnTo>
                  <a:pt x="99033" y="345497"/>
                </a:lnTo>
                <a:lnTo>
                  <a:pt x="99033" y="354099"/>
                </a:lnTo>
                <a:lnTo>
                  <a:pt x="47364" y="354099"/>
                </a:lnTo>
                <a:cubicBezTo>
                  <a:pt x="47364" y="402841"/>
                  <a:pt x="64587" y="448716"/>
                  <a:pt x="93292" y="483122"/>
                </a:cubicBezTo>
                <a:cubicBezTo>
                  <a:pt x="96163" y="478822"/>
                  <a:pt x="100468" y="477388"/>
                  <a:pt x="104774" y="477388"/>
                </a:cubicBezTo>
                <a:cubicBezTo>
                  <a:pt x="114821" y="477388"/>
                  <a:pt x="121997" y="484556"/>
                  <a:pt x="121997" y="493157"/>
                </a:cubicBezTo>
                <a:cubicBezTo>
                  <a:pt x="121997" y="498892"/>
                  <a:pt x="119127" y="503193"/>
                  <a:pt x="113386" y="506060"/>
                </a:cubicBezTo>
                <a:cubicBezTo>
                  <a:pt x="150703" y="540466"/>
                  <a:pt x="199502" y="560537"/>
                  <a:pt x="254042" y="560537"/>
                </a:cubicBezTo>
                <a:lnTo>
                  <a:pt x="254042" y="500325"/>
                </a:lnTo>
                <a:lnTo>
                  <a:pt x="262653" y="500325"/>
                </a:lnTo>
                <a:lnTo>
                  <a:pt x="262653" y="560537"/>
                </a:lnTo>
                <a:cubicBezTo>
                  <a:pt x="321500" y="557669"/>
                  <a:pt x="373169" y="530431"/>
                  <a:pt x="409051" y="490290"/>
                </a:cubicBezTo>
                <a:cubicBezTo>
                  <a:pt x="404745" y="487423"/>
                  <a:pt x="401874" y="481689"/>
                  <a:pt x="401874" y="477388"/>
                </a:cubicBezTo>
                <a:cubicBezTo>
                  <a:pt x="401874" y="467353"/>
                  <a:pt x="409051" y="460185"/>
                  <a:pt x="417662" y="460185"/>
                </a:cubicBezTo>
                <a:cubicBezTo>
                  <a:pt x="421968" y="460185"/>
                  <a:pt x="424839" y="461618"/>
                  <a:pt x="427709" y="464486"/>
                </a:cubicBezTo>
                <a:cubicBezTo>
                  <a:pt x="447803" y="432946"/>
                  <a:pt x="459285" y="395673"/>
                  <a:pt x="459285" y="354099"/>
                </a:cubicBezTo>
                <a:lnTo>
                  <a:pt x="410486" y="354099"/>
                </a:lnTo>
                <a:lnTo>
                  <a:pt x="410486" y="345497"/>
                </a:lnTo>
                <a:lnTo>
                  <a:pt x="459285" y="345497"/>
                </a:lnTo>
                <a:cubicBezTo>
                  <a:pt x="456415" y="293888"/>
                  <a:pt x="436321" y="248012"/>
                  <a:pt x="401874" y="212173"/>
                </a:cubicBezTo>
                <a:cubicBezTo>
                  <a:pt x="399004" y="216473"/>
                  <a:pt x="396133" y="217907"/>
                  <a:pt x="390392" y="217907"/>
                </a:cubicBezTo>
                <a:cubicBezTo>
                  <a:pt x="381781" y="217907"/>
                  <a:pt x="374604" y="210739"/>
                  <a:pt x="374604" y="202137"/>
                </a:cubicBezTo>
                <a:cubicBezTo>
                  <a:pt x="374604" y="197836"/>
                  <a:pt x="376040" y="194969"/>
                  <a:pt x="378910" y="192102"/>
                </a:cubicBezTo>
                <a:cubicBezTo>
                  <a:pt x="345899" y="166297"/>
                  <a:pt x="307147" y="151961"/>
                  <a:pt x="262653" y="149094"/>
                </a:cubicBezTo>
                <a:lnTo>
                  <a:pt x="262653" y="217907"/>
                </a:lnTo>
                <a:lnTo>
                  <a:pt x="254042" y="217907"/>
                </a:lnTo>
                <a:close/>
                <a:moveTo>
                  <a:pt x="189455" y="0"/>
                </a:moveTo>
                <a:lnTo>
                  <a:pt x="358817" y="0"/>
                </a:lnTo>
                <a:lnTo>
                  <a:pt x="358817" y="68812"/>
                </a:lnTo>
                <a:lnTo>
                  <a:pt x="317194" y="68812"/>
                </a:lnTo>
                <a:lnTo>
                  <a:pt x="317194" y="110387"/>
                </a:lnTo>
                <a:cubicBezTo>
                  <a:pt x="344464" y="117555"/>
                  <a:pt x="370299" y="129023"/>
                  <a:pt x="393263" y="143359"/>
                </a:cubicBezTo>
                <a:lnTo>
                  <a:pt x="444932" y="100352"/>
                </a:lnTo>
                <a:lnTo>
                  <a:pt x="519566" y="190668"/>
                </a:lnTo>
                <a:lnTo>
                  <a:pt x="473638" y="229376"/>
                </a:lnTo>
                <a:cubicBezTo>
                  <a:pt x="495167" y="266649"/>
                  <a:pt x="506649" y="308224"/>
                  <a:pt x="506649" y="354099"/>
                </a:cubicBezTo>
                <a:cubicBezTo>
                  <a:pt x="506649" y="494591"/>
                  <a:pt x="393263" y="607845"/>
                  <a:pt x="254042" y="607845"/>
                </a:cubicBezTo>
                <a:cubicBezTo>
                  <a:pt x="113386" y="607845"/>
                  <a:pt x="0" y="494591"/>
                  <a:pt x="0" y="354099"/>
                </a:cubicBezTo>
                <a:cubicBezTo>
                  <a:pt x="0" y="220774"/>
                  <a:pt x="104774" y="110387"/>
                  <a:pt x="236819" y="101785"/>
                </a:cubicBezTo>
                <a:lnTo>
                  <a:pt x="236819" y="68812"/>
                </a:lnTo>
                <a:lnTo>
                  <a:pt x="189455" y="68812"/>
                </a:lnTo>
                <a:close/>
              </a:path>
            </a:pathLst>
          </a:custGeom>
          <a:solidFill>
            <a:schemeClr val="bg1"/>
          </a:solidFill>
          <a:ln>
            <a:noFill/>
          </a:ln>
        </p:spPr>
      </p:sp>
      <p:sp>
        <p:nvSpPr>
          <p:cNvPr id="48" name="list_86158"/>
          <p:cNvSpPr>
            <a:spLocks noChangeAspect="1"/>
          </p:cNvSpPr>
          <p:nvPr/>
        </p:nvSpPr>
        <p:spPr bwMode="auto">
          <a:xfrm>
            <a:off x="4373897" y="2820395"/>
            <a:ext cx="695444" cy="854572"/>
          </a:xfrm>
          <a:custGeom>
            <a:avLst/>
            <a:gdLst>
              <a:gd name="connsiteX0" fmla="*/ 189871 w 493746"/>
              <a:gd name="connsiteY0" fmla="*/ 483444 h 606722"/>
              <a:gd name="connsiteX1" fmla="*/ 398768 w 493746"/>
              <a:gd name="connsiteY1" fmla="*/ 483444 h 606722"/>
              <a:gd name="connsiteX2" fmla="*/ 408292 w 493746"/>
              <a:gd name="connsiteY2" fmla="*/ 492980 h 606722"/>
              <a:gd name="connsiteX3" fmla="*/ 398768 w 493746"/>
              <a:gd name="connsiteY3" fmla="*/ 502426 h 606722"/>
              <a:gd name="connsiteX4" fmla="*/ 189871 w 493746"/>
              <a:gd name="connsiteY4" fmla="*/ 502426 h 606722"/>
              <a:gd name="connsiteX5" fmla="*/ 180436 w 493746"/>
              <a:gd name="connsiteY5" fmla="*/ 492980 h 606722"/>
              <a:gd name="connsiteX6" fmla="*/ 189871 w 493746"/>
              <a:gd name="connsiteY6" fmla="*/ 483444 h 606722"/>
              <a:gd name="connsiteX7" fmla="*/ 189869 w 493746"/>
              <a:gd name="connsiteY7" fmla="*/ 445550 h 606722"/>
              <a:gd name="connsiteX8" fmla="*/ 427207 w 493746"/>
              <a:gd name="connsiteY8" fmla="*/ 445550 h 606722"/>
              <a:gd name="connsiteX9" fmla="*/ 436729 w 493746"/>
              <a:gd name="connsiteY9" fmla="*/ 455041 h 606722"/>
              <a:gd name="connsiteX10" fmla="*/ 427207 w 493746"/>
              <a:gd name="connsiteY10" fmla="*/ 464532 h 606722"/>
              <a:gd name="connsiteX11" fmla="*/ 189869 w 493746"/>
              <a:gd name="connsiteY11" fmla="*/ 464532 h 606722"/>
              <a:gd name="connsiteX12" fmla="*/ 180436 w 493746"/>
              <a:gd name="connsiteY12" fmla="*/ 455041 h 606722"/>
              <a:gd name="connsiteX13" fmla="*/ 189869 w 493746"/>
              <a:gd name="connsiteY13" fmla="*/ 445550 h 606722"/>
              <a:gd name="connsiteX14" fmla="*/ 75907 w 493746"/>
              <a:gd name="connsiteY14" fmla="*/ 426593 h 606722"/>
              <a:gd name="connsiteX15" fmla="*/ 75907 w 493746"/>
              <a:gd name="connsiteY15" fmla="*/ 483490 h 606722"/>
              <a:gd name="connsiteX16" fmla="*/ 132877 w 493746"/>
              <a:gd name="connsiteY16" fmla="*/ 483490 h 606722"/>
              <a:gd name="connsiteX17" fmla="*/ 132877 w 493746"/>
              <a:gd name="connsiteY17" fmla="*/ 426593 h 606722"/>
              <a:gd name="connsiteX18" fmla="*/ 189869 w 493746"/>
              <a:gd name="connsiteY18" fmla="*/ 407657 h 606722"/>
              <a:gd name="connsiteX19" fmla="*/ 360735 w 493746"/>
              <a:gd name="connsiteY19" fmla="*/ 407657 h 606722"/>
              <a:gd name="connsiteX20" fmla="*/ 370257 w 493746"/>
              <a:gd name="connsiteY20" fmla="*/ 417069 h 606722"/>
              <a:gd name="connsiteX21" fmla="*/ 360735 w 493746"/>
              <a:gd name="connsiteY21" fmla="*/ 426569 h 606722"/>
              <a:gd name="connsiteX22" fmla="*/ 189869 w 493746"/>
              <a:gd name="connsiteY22" fmla="*/ 426569 h 606722"/>
              <a:gd name="connsiteX23" fmla="*/ 180436 w 493746"/>
              <a:gd name="connsiteY23" fmla="*/ 417069 h 606722"/>
              <a:gd name="connsiteX24" fmla="*/ 189869 w 493746"/>
              <a:gd name="connsiteY24" fmla="*/ 407657 h 606722"/>
              <a:gd name="connsiteX25" fmla="*/ 66471 w 493746"/>
              <a:gd name="connsiteY25" fmla="*/ 407657 h 606722"/>
              <a:gd name="connsiteX26" fmla="*/ 142402 w 493746"/>
              <a:gd name="connsiteY26" fmla="*/ 407657 h 606722"/>
              <a:gd name="connsiteX27" fmla="*/ 151927 w 493746"/>
              <a:gd name="connsiteY27" fmla="*/ 417081 h 606722"/>
              <a:gd name="connsiteX28" fmla="*/ 151927 w 493746"/>
              <a:gd name="connsiteY28" fmla="*/ 493003 h 606722"/>
              <a:gd name="connsiteX29" fmla="*/ 142402 w 493746"/>
              <a:gd name="connsiteY29" fmla="*/ 502426 h 606722"/>
              <a:gd name="connsiteX30" fmla="*/ 66471 w 493746"/>
              <a:gd name="connsiteY30" fmla="*/ 502426 h 606722"/>
              <a:gd name="connsiteX31" fmla="*/ 56946 w 493746"/>
              <a:gd name="connsiteY31" fmla="*/ 493003 h 606722"/>
              <a:gd name="connsiteX32" fmla="*/ 56946 w 493746"/>
              <a:gd name="connsiteY32" fmla="*/ 417081 h 606722"/>
              <a:gd name="connsiteX33" fmla="*/ 66471 w 493746"/>
              <a:gd name="connsiteY33" fmla="*/ 407657 h 606722"/>
              <a:gd name="connsiteX34" fmla="*/ 189871 w 493746"/>
              <a:gd name="connsiteY34" fmla="*/ 331728 h 606722"/>
              <a:gd name="connsiteX35" fmla="*/ 398768 w 493746"/>
              <a:gd name="connsiteY35" fmla="*/ 331728 h 606722"/>
              <a:gd name="connsiteX36" fmla="*/ 408292 w 493746"/>
              <a:gd name="connsiteY36" fmla="*/ 341255 h 606722"/>
              <a:gd name="connsiteX37" fmla="*/ 398768 w 493746"/>
              <a:gd name="connsiteY37" fmla="*/ 350781 h 606722"/>
              <a:gd name="connsiteX38" fmla="*/ 189871 w 493746"/>
              <a:gd name="connsiteY38" fmla="*/ 350781 h 606722"/>
              <a:gd name="connsiteX39" fmla="*/ 180436 w 493746"/>
              <a:gd name="connsiteY39" fmla="*/ 341255 h 606722"/>
              <a:gd name="connsiteX40" fmla="*/ 189871 w 493746"/>
              <a:gd name="connsiteY40" fmla="*/ 331728 h 606722"/>
              <a:gd name="connsiteX41" fmla="*/ 189869 w 493746"/>
              <a:gd name="connsiteY41" fmla="*/ 293905 h 606722"/>
              <a:gd name="connsiteX42" fmla="*/ 427207 w 493746"/>
              <a:gd name="connsiteY42" fmla="*/ 293905 h 606722"/>
              <a:gd name="connsiteX43" fmla="*/ 436729 w 493746"/>
              <a:gd name="connsiteY43" fmla="*/ 303317 h 606722"/>
              <a:gd name="connsiteX44" fmla="*/ 427207 w 493746"/>
              <a:gd name="connsiteY44" fmla="*/ 312817 h 606722"/>
              <a:gd name="connsiteX45" fmla="*/ 189869 w 493746"/>
              <a:gd name="connsiteY45" fmla="*/ 312817 h 606722"/>
              <a:gd name="connsiteX46" fmla="*/ 180436 w 493746"/>
              <a:gd name="connsiteY46" fmla="*/ 303317 h 606722"/>
              <a:gd name="connsiteX47" fmla="*/ 189869 w 493746"/>
              <a:gd name="connsiteY47" fmla="*/ 293905 h 606722"/>
              <a:gd name="connsiteX48" fmla="*/ 75907 w 493746"/>
              <a:gd name="connsiteY48" fmla="*/ 274874 h 606722"/>
              <a:gd name="connsiteX49" fmla="*/ 75907 w 493746"/>
              <a:gd name="connsiteY49" fmla="*/ 331760 h 606722"/>
              <a:gd name="connsiteX50" fmla="*/ 132877 w 493746"/>
              <a:gd name="connsiteY50" fmla="*/ 331760 h 606722"/>
              <a:gd name="connsiteX51" fmla="*/ 132877 w 493746"/>
              <a:gd name="connsiteY51" fmla="*/ 274874 h 606722"/>
              <a:gd name="connsiteX52" fmla="*/ 189869 w 493746"/>
              <a:gd name="connsiteY52" fmla="*/ 255941 h 606722"/>
              <a:gd name="connsiteX53" fmla="*/ 360735 w 493746"/>
              <a:gd name="connsiteY53" fmla="*/ 255941 h 606722"/>
              <a:gd name="connsiteX54" fmla="*/ 370257 w 493746"/>
              <a:gd name="connsiteY54" fmla="*/ 265442 h 606722"/>
              <a:gd name="connsiteX55" fmla="*/ 360735 w 493746"/>
              <a:gd name="connsiteY55" fmla="*/ 274853 h 606722"/>
              <a:gd name="connsiteX56" fmla="*/ 189869 w 493746"/>
              <a:gd name="connsiteY56" fmla="*/ 274853 h 606722"/>
              <a:gd name="connsiteX57" fmla="*/ 180436 w 493746"/>
              <a:gd name="connsiteY57" fmla="*/ 265442 h 606722"/>
              <a:gd name="connsiteX58" fmla="*/ 189869 w 493746"/>
              <a:gd name="connsiteY58" fmla="*/ 255941 h 606722"/>
              <a:gd name="connsiteX59" fmla="*/ 66471 w 493746"/>
              <a:gd name="connsiteY59" fmla="*/ 255941 h 606722"/>
              <a:gd name="connsiteX60" fmla="*/ 142402 w 493746"/>
              <a:gd name="connsiteY60" fmla="*/ 255941 h 606722"/>
              <a:gd name="connsiteX61" fmla="*/ 151927 w 493746"/>
              <a:gd name="connsiteY61" fmla="*/ 265452 h 606722"/>
              <a:gd name="connsiteX62" fmla="*/ 151927 w 493746"/>
              <a:gd name="connsiteY62" fmla="*/ 341271 h 606722"/>
              <a:gd name="connsiteX63" fmla="*/ 142402 w 493746"/>
              <a:gd name="connsiteY63" fmla="*/ 350781 h 606722"/>
              <a:gd name="connsiteX64" fmla="*/ 66471 w 493746"/>
              <a:gd name="connsiteY64" fmla="*/ 350781 h 606722"/>
              <a:gd name="connsiteX65" fmla="*/ 56946 w 493746"/>
              <a:gd name="connsiteY65" fmla="*/ 341271 h 606722"/>
              <a:gd name="connsiteX66" fmla="*/ 56946 w 493746"/>
              <a:gd name="connsiteY66" fmla="*/ 265452 h 606722"/>
              <a:gd name="connsiteX67" fmla="*/ 66471 w 493746"/>
              <a:gd name="connsiteY67" fmla="*/ 255941 h 606722"/>
              <a:gd name="connsiteX68" fmla="*/ 189871 w 493746"/>
              <a:gd name="connsiteY68" fmla="*/ 180154 h 606722"/>
              <a:gd name="connsiteX69" fmla="*/ 398768 w 493746"/>
              <a:gd name="connsiteY69" fmla="*/ 180154 h 606722"/>
              <a:gd name="connsiteX70" fmla="*/ 408292 w 493746"/>
              <a:gd name="connsiteY70" fmla="*/ 189566 h 606722"/>
              <a:gd name="connsiteX71" fmla="*/ 398768 w 493746"/>
              <a:gd name="connsiteY71" fmla="*/ 199066 h 606722"/>
              <a:gd name="connsiteX72" fmla="*/ 189871 w 493746"/>
              <a:gd name="connsiteY72" fmla="*/ 199066 h 606722"/>
              <a:gd name="connsiteX73" fmla="*/ 180436 w 493746"/>
              <a:gd name="connsiteY73" fmla="*/ 189566 h 606722"/>
              <a:gd name="connsiteX74" fmla="*/ 189871 w 493746"/>
              <a:gd name="connsiteY74" fmla="*/ 180154 h 606722"/>
              <a:gd name="connsiteX75" fmla="*/ 189869 w 493746"/>
              <a:gd name="connsiteY75" fmla="*/ 142189 h 606722"/>
              <a:gd name="connsiteX76" fmla="*/ 427207 w 493746"/>
              <a:gd name="connsiteY76" fmla="*/ 142189 h 606722"/>
              <a:gd name="connsiteX77" fmla="*/ 436729 w 493746"/>
              <a:gd name="connsiteY77" fmla="*/ 151690 h 606722"/>
              <a:gd name="connsiteX78" fmla="*/ 427207 w 493746"/>
              <a:gd name="connsiteY78" fmla="*/ 161101 h 606722"/>
              <a:gd name="connsiteX79" fmla="*/ 189869 w 493746"/>
              <a:gd name="connsiteY79" fmla="*/ 161101 h 606722"/>
              <a:gd name="connsiteX80" fmla="*/ 180436 w 493746"/>
              <a:gd name="connsiteY80" fmla="*/ 151690 h 606722"/>
              <a:gd name="connsiteX81" fmla="*/ 189869 w 493746"/>
              <a:gd name="connsiteY81" fmla="*/ 142189 h 606722"/>
              <a:gd name="connsiteX82" fmla="*/ 189869 w 493746"/>
              <a:gd name="connsiteY82" fmla="*/ 104225 h 606722"/>
              <a:gd name="connsiteX83" fmla="*/ 360735 w 493746"/>
              <a:gd name="connsiteY83" fmla="*/ 104225 h 606722"/>
              <a:gd name="connsiteX84" fmla="*/ 370257 w 493746"/>
              <a:gd name="connsiteY84" fmla="*/ 113752 h 606722"/>
              <a:gd name="connsiteX85" fmla="*/ 360735 w 493746"/>
              <a:gd name="connsiteY85" fmla="*/ 123278 h 606722"/>
              <a:gd name="connsiteX86" fmla="*/ 189869 w 493746"/>
              <a:gd name="connsiteY86" fmla="*/ 123278 h 606722"/>
              <a:gd name="connsiteX87" fmla="*/ 180436 w 493746"/>
              <a:gd name="connsiteY87" fmla="*/ 113752 h 606722"/>
              <a:gd name="connsiteX88" fmla="*/ 189869 w 493746"/>
              <a:gd name="connsiteY88" fmla="*/ 104225 h 606722"/>
              <a:gd name="connsiteX89" fmla="*/ 154735 w 493746"/>
              <a:gd name="connsiteY89" fmla="*/ 88041 h 606722"/>
              <a:gd name="connsiteX90" fmla="*/ 168177 w 493746"/>
              <a:gd name="connsiteY90" fmla="*/ 88041 h 606722"/>
              <a:gd name="connsiteX91" fmla="*/ 168177 w 493746"/>
              <a:gd name="connsiteY91" fmla="*/ 101463 h 606722"/>
              <a:gd name="connsiteX92" fmla="*/ 101678 w 493746"/>
              <a:gd name="connsiteY92" fmla="*/ 167865 h 606722"/>
              <a:gd name="connsiteX93" fmla="*/ 95001 w 493746"/>
              <a:gd name="connsiteY93" fmla="*/ 170620 h 606722"/>
              <a:gd name="connsiteX94" fmla="*/ 88235 w 493746"/>
              <a:gd name="connsiteY94" fmla="*/ 167865 h 606722"/>
              <a:gd name="connsiteX95" fmla="*/ 75950 w 493746"/>
              <a:gd name="connsiteY95" fmla="*/ 155598 h 606722"/>
              <a:gd name="connsiteX96" fmla="*/ 75950 w 493746"/>
              <a:gd name="connsiteY96" fmla="*/ 180132 h 606722"/>
              <a:gd name="connsiteX97" fmla="*/ 132924 w 493746"/>
              <a:gd name="connsiteY97" fmla="*/ 180132 h 606722"/>
              <a:gd name="connsiteX98" fmla="*/ 132924 w 493746"/>
              <a:gd name="connsiteY98" fmla="*/ 161109 h 606722"/>
              <a:gd name="connsiteX99" fmla="*/ 142450 w 493746"/>
              <a:gd name="connsiteY99" fmla="*/ 151687 h 606722"/>
              <a:gd name="connsiteX100" fmla="*/ 151975 w 493746"/>
              <a:gd name="connsiteY100" fmla="*/ 161109 h 606722"/>
              <a:gd name="connsiteX101" fmla="*/ 151975 w 493746"/>
              <a:gd name="connsiteY101" fmla="*/ 189554 h 606722"/>
              <a:gd name="connsiteX102" fmla="*/ 142450 w 493746"/>
              <a:gd name="connsiteY102" fmla="*/ 199065 h 606722"/>
              <a:gd name="connsiteX103" fmla="*/ 66514 w 493746"/>
              <a:gd name="connsiteY103" fmla="*/ 199065 h 606722"/>
              <a:gd name="connsiteX104" fmla="*/ 56989 w 493746"/>
              <a:gd name="connsiteY104" fmla="*/ 189554 h 606722"/>
              <a:gd name="connsiteX105" fmla="*/ 56989 w 493746"/>
              <a:gd name="connsiteY105" fmla="*/ 136664 h 606722"/>
              <a:gd name="connsiteX106" fmla="*/ 50312 w 493746"/>
              <a:gd name="connsiteY106" fmla="*/ 129908 h 606722"/>
              <a:gd name="connsiteX107" fmla="*/ 50312 w 493746"/>
              <a:gd name="connsiteY107" fmla="*/ 116486 h 606722"/>
              <a:gd name="connsiteX108" fmla="*/ 63665 w 493746"/>
              <a:gd name="connsiteY108" fmla="*/ 116486 h 606722"/>
              <a:gd name="connsiteX109" fmla="*/ 95001 w 493746"/>
              <a:gd name="connsiteY109" fmla="*/ 147686 h 606722"/>
              <a:gd name="connsiteX110" fmla="*/ 119482 w 493746"/>
              <a:gd name="connsiteY110" fmla="*/ 123241 h 606722"/>
              <a:gd name="connsiteX111" fmla="*/ 95001 w 493746"/>
              <a:gd name="connsiteY111" fmla="*/ 123241 h 606722"/>
              <a:gd name="connsiteX112" fmla="*/ 85476 w 493746"/>
              <a:gd name="connsiteY112" fmla="*/ 113730 h 606722"/>
              <a:gd name="connsiteX113" fmla="*/ 95001 w 493746"/>
              <a:gd name="connsiteY113" fmla="*/ 104219 h 606722"/>
              <a:gd name="connsiteX114" fmla="*/ 138533 w 493746"/>
              <a:gd name="connsiteY114" fmla="*/ 104219 h 606722"/>
              <a:gd name="connsiteX115" fmla="*/ 47443 w 493746"/>
              <a:gd name="connsiteY115" fmla="*/ 18929 h 606722"/>
              <a:gd name="connsiteX116" fmla="*/ 18959 w 493746"/>
              <a:gd name="connsiteY116" fmla="*/ 47368 h 606722"/>
              <a:gd name="connsiteX117" fmla="*/ 18959 w 493746"/>
              <a:gd name="connsiteY117" fmla="*/ 559265 h 606722"/>
              <a:gd name="connsiteX118" fmla="*/ 47443 w 493746"/>
              <a:gd name="connsiteY118" fmla="*/ 587704 h 606722"/>
              <a:gd name="connsiteX119" fmla="*/ 446214 w 493746"/>
              <a:gd name="connsiteY119" fmla="*/ 587704 h 606722"/>
              <a:gd name="connsiteX120" fmla="*/ 474698 w 493746"/>
              <a:gd name="connsiteY120" fmla="*/ 559265 h 606722"/>
              <a:gd name="connsiteX121" fmla="*/ 474698 w 493746"/>
              <a:gd name="connsiteY121" fmla="*/ 47368 h 606722"/>
              <a:gd name="connsiteX122" fmla="*/ 446214 w 493746"/>
              <a:gd name="connsiteY122" fmla="*/ 18929 h 606722"/>
              <a:gd name="connsiteX123" fmla="*/ 47443 w 493746"/>
              <a:gd name="connsiteY123" fmla="*/ 0 h 606722"/>
              <a:gd name="connsiteX124" fmla="*/ 446214 w 493746"/>
              <a:gd name="connsiteY124" fmla="*/ 0 h 606722"/>
              <a:gd name="connsiteX125" fmla="*/ 493746 w 493746"/>
              <a:gd name="connsiteY125" fmla="*/ 47368 h 606722"/>
              <a:gd name="connsiteX126" fmla="*/ 493746 w 493746"/>
              <a:gd name="connsiteY126" fmla="*/ 559265 h 606722"/>
              <a:gd name="connsiteX127" fmla="*/ 446214 w 493746"/>
              <a:gd name="connsiteY127" fmla="*/ 606722 h 606722"/>
              <a:gd name="connsiteX128" fmla="*/ 47443 w 493746"/>
              <a:gd name="connsiteY128" fmla="*/ 606722 h 606722"/>
              <a:gd name="connsiteX129" fmla="*/ 0 w 493746"/>
              <a:gd name="connsiteY129" fmla="*/ 559265 h 606722"/>
              <a:gd name="connsiteX130" fmla="*/ 0 w 493746"/>
              <a:gd name="connsiteY130" fmla="*/ 47368 h 606722"/>
              <a:gd name="connsiteX131" fmla="*/ 47443 w 493746"/>
              <a:gd name="connsiteY13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493746" h="606722">
                <a:moveTo>
                  <a:pt x="189871" y="483444"/>
                </a:moveTo>
                <a:lnTo>
                  <a:pt x="398768" y="483444"/>
                </a:lnTo>
                <a:cubicBezTo>
                  <a:pt x="404020" y="483444"/>
                  <a:pt x="408292" y="487722"/>
                  <a:pt x="408292" y="492980"/>
                </a:cubicBezTo>
                <a:cubicBezTo>
                  <a:pt x="408292" y="498238"/>
                  <a:pt x="404020" y="502426"/>
                  <a:pt x="398768" y="502426"/>
                </a:cubicBezTo>
                <a:lnTo>
                  <a:pt x="189871" y="502426"/>
                </a:lnTo>
                <a:cubicBezTo>
                  <a:pt x="184619" y="502426"/>
                  <a:pt x="180436" y="498238"/>
                  <a:pt x="180436" y="492980"/>
                </a:cubicBezTo>
                <a:cubicBezTo>
                  <a:pt x="180436" y="487722"/>
                  <a:pt x="184619" y="483444"/>
                  <a:pt x="189871" y="483444"/>
                </a:cubicBezTo>
                <a:close/>
                <a:moveTo>
                  <a:pt x="189869" y="445550"/>
                </a:moveTo>
                <a:lnTo>
                  <a:pt x="427207" y="445550"/>
                </a:lnTo>
                <a:cubicBezTo>
                  <a:pt x="432457" y="445550"/>
                  <a:pt x="436729" y="449808"/>
                  <a:pt x="436729" y="455041"/>
                </a:cubicBezTo>
                <a:cubicBezTo>
                  <a:pt x="436729" y="460275"/>
                  <a:pt x="432457" y="464532"/>
                  <a:pt x="427207" y="464532"/>
                </a:cubicBezTo>
                <a:lnTo>
                  <a:pt x="189869" y="464532"/>
                </a:lnTo>
                <a:cubicBezTo>
                  <a:pt x="184619" y="464532"/>
                  <a:pt x="180436" y="460275"/>
                  <a:pt x="180436" y="455041"/>
                </a:cubicBezTo>
                <a:cubicBezTo>
                  <a:pt x="180436" y="449808"/>
                  <a:pt x="184619" y="445550"/>
                  <a:pt x="189869" y="445550"/>
                </a:cubicBezTo>
                <a:close/>
                <a:moveTo>
                  <a:pt x="75907" y="426593"/>
                </a:moveTo>
                <a:lnTo>
                  <a:pt x="75907" y="483490"/>
                </a:lnTo>
                <a:lnTo>
                  <a:pt x="132877" y="483490"/>
                </a:lnTo>
                <a:lnTo>
                  <a:pt x="132877" y="426593"/>
                </a:lnTo>
                <a:close/>
                <a:moveTo>
                  <a:pt x="189869" y="407657"/>
                </a:moveTo>
                <a:lnTo>
                  <a:pt x="360735" y="407657"/>
                </a:lnTo>
                <a:cubicBezTo>
                  <a:pt x="365985" y="407657"/>
                  <a:pt x="370257" y="411830"/>
                  <a:pt x="370257" y="417069"/>
                </a:cubicBezTo>
                <a:cubicBezTo>
                  <a:pt x="370257" y="422307"/>
                  <a:pt x="365985" y="426569"/>
                  <a:pt x="360735" y="426569"/>
                </a:cubicBezTo>
                <a:lnTo>
                  <a:pt x="189869" y="426569"/>
                </a:lnTo>
                <a:cubicBezTo>
                  <a:pt x="184619" y="426569"/>
                  <a:pt x="180436" y="422307"/>
                  <a:pt x="180436" y="417069"/>
                </a:cubicBezTo>
                <a:cubicBezTo>
                  <a:pt x="180436" y="411830"/>
                  <a:pt x="184619" y="407657"/>
                  <a:pt x="189869" y="407657"/>
                </a:cubicBezTo>
                <a:close/>
                <a:moveTo>
                  <a:pt x="66471" y="407657"/>
                </a:moveTo>
                <a:lnTo>
                  <a:pt x="142402" y="407657"/>
                </a:lnTo>
                <a:cubicBezTo>
                  <a:pt x="147654" y="407657"/>
                  <a:pt x="151927" y="411836"/>
                  <a:pt x="151927" y="417081"/>
                </a:cubicBezTo>
                <a:lnTo>
                  <a:pt x="151927" y="493003"/>
                </a:lnTo>
                <a:cubicBezTo>
                  <a:pt x="151927" y="498248"/>
                  <a:pt x="147654" y="502426"/>
                  <a:pt x="142402" y="502426"/>
                </a:cubicBezTo>
                <a:lnTo>
                  <a:pt x="66471" y="502426"/>
                </a:lnTo>
                <a:cubicBezTo>
                  <a:pt x="61219" y="502426"/>
                  <a:pt x="56946" y="498248"/>
                  <a:pt x="56946" y="493003"/>
                </a:cubicBezTo>
                <a:lnTo>
                  <a:pt x="56946" y="417081"/>
                </a:lnTo>
                <a:cubicBezTo>
                  <a:pt x="56946" y="411836"/>
                  <a:pt x="61219" y="407657"/>
                  <a:pt x="66471" y="407657"/>
                </a:cubicBezTo>
                <a:close/>
                <a:moveTo>
                  <a:pt x="189871" y="331728"/>
                </a:moveTo>
                <a:lnTo>
                  <a:pt x="398768" y="331728"/>
                </a:lnTo>
                <a:cubicBezTo>
                  <a:pt x="404020" y="331728"/>
                  <a:pt x="408292" y="336002"/>
                  <a:pt x="408292" y="341255"/>
                </a:cubicBezTo>
                <a:cubicBezTo>
                  <a:pt x="408292" y="346508"/>
                  <a:pt x="404020" y="350781"/>
                  <a:pt x="398768" y="350781"/>
                </a:cubicBezTo>
                <a:lnTo>
                  <a:pt x="189871" y="350781"/>
                </a:lnTo>
                <a:cubicBezTo>
                  <a:pt x="184619" y="350781"/>
                  <a:pt x="180436" y="346508"/>
                  <a:pt x="180436" y="341255"/>
                </a:cubicBezTo>
                <a:cubicBezTo>
                  <a:pt x="180436" y="336002"/>
                  <a:pt x="184619" y="331728"/>
                  <a:pt x="189871" y="331728"/>
                </a:cubicBezTo>
                <a:close/>
                <a:moveTo>
                  <a:pt x="189869" y="293905"/>
                </a:moveTo>
                <a:lnTo>
                  <a:pt x="427207" y="293905"/>
                </a:lnTo>
                <a:cubicBezTo>
                  <a:pt x="432457" y="293905"/>
                  <a:pt x="436729" y="298078"/>
                  <a:pt x="436729" y="303317"/>
                </a:cubicBezTo>
                <a:cubicBezTo>
                  <a:pt x="436729" y="308555"/>
                  <a:pt x="432457" y="312817"/>
                  <a:pt x="427207" y="312817"/>
                </a:cubicBezTo>
                <a:lnTo>
                  <a:pt x="189869" y="312817"/>
                </a:lnTo>
                <a:cubicBezTo>
                  <a:pt x="184619" y="312817"/>
                  <a:pt x="180436" y="308555"/>
                  <a:pt x="180436" y="303317"/>
                </a:cubicBezTo>
                <a:cubicBezTo>
                  <a:pt x="180436" y="298078"/>
                  <a:pt x="184619" y="293905"/>
                  <a:pt x="189869" y="293905"/>
                </a:cubicBezTo>
                <a:close/>
                <a:moveTo>
                  <a:pt x="75907" y="274874"/>
                </a:moveTo>
                <a:lnTo>
                  <a:pt x="75907" y="331760"/>
                </a:lnTo>
                <a:lnTo>
                  <a:pt x="132877" y="331760"/>
                </a:lnTo>
                <a:lnTo>
                  <a:pt x="132877" y="274874"/>
                </a:lnTo>
                <a:close/>
                <a:moveTo>
                  <a:pt x="189869" y="255941"/>
                </a:moveTo>
                <a:lnTo>
                  <a:pt x="360735" y="255941"/>
                </a:lnTo>
                <a:cubicBezTo>
                  <a:pt x="365985" y="255941"/>
                  <a:pt x="370257" y="260203"/>
                  <a:pt x="370257" y="265442"/>
                </a:cubicBezTo>
                <a:cubicBezTo>
                  <a:pt x="370257" y="270680"/>
                  <a:pt x="365985" y="274853"/>
                  <a:pt x="360735" y="274853"/>
                </a:cubicBezTo>
                <a:lnTo>
                  <a:pt x="189869" y="274853"/>
                </a:lnTo>
                <a:cubicBezTo>
                  <a:pt x="184619" y="274853"/>
                  <a:pt x="180436" y="270680"/>
                  <a:pt x="180436" y="265442"/>
                </a:cubicBezTo>
                <a:cubicBezTo>
                  <a:pt x="180436" y="260203"/>
                  <a:pt x="184619" y="255941"/>
                  <a:pt x="189869" y="255941"/>
                </a:cubicBezTo>
                <a:close/>
                <a:moveTo>
                  <a:pt x="66471" y="255941"/>
                </a:moveTo>
                <a:lnTo>
                  <a:pt x="142402" y="255941"/>
                </a:lnTo>
                <a:cubicBezTo>
                  <a:pt x="147654" y="255941"/>
                  <a:pt x="151927" y="260208"/>
                  <a:pt x="151927" y="265452"/>
                </a:cubicBezTo>
                <a:lnTo>
                  <a:pt x="151927" y="341271"/>
                </a:lnTo>
                <a:cubicBezTo>
                  <a:pt x="151927" y="346515"/>
                  <a:pt x="147654" y="350781"/>
                  <a:pt x="142402" y="350781"/>
                </a:cubicBezTo>
                <a:lnTo>
                  <a:pt x="66471" y="350781"/>
                </a:lnTo>
                <a:cubicBezTo>
                  <a:pt x="61219" y="350781"/>
                  <a:pt x="56946" y="346515"/>
                  <a:pt x="56946" y="341271"/>
                </a:cubicBezTo>
                <a:lnTo>
                  <a:pt x="56946" y="265452"/>
                </a:lnTo>
                <a:cubicBezTo>
                  <a:pt x="56946" y="260208"/>
                  <a:pt x="61219" y="255941"/>
                  <a:pt x="66471" y="255941"/>
                </a:cubicBezTo>
                <a:close/>
                <a:moveTo>
                  <a:pt x="189871" y="180154"/>
                </a:moveTo>
                <a:lnTo>
                  <a:pt x="398768" y="180154"/>
                </a:lnTo>
                <a:cubicBezTo>
                  <a:pt x="404020" y="180154"/>
                  <a:pt x="408292" y="184327"/>
                  <a:pt x="408292" y="189566"/>
                </a:cubicBezTo>
                <a:cubicBezTo>
                  <a:pt x="408292" y="194804"/>
                  <a:pt x="404020" y="199066"/>
                  <a:pt x="398768" y="199066"/>
                </a:cubicBezTo>
                <a:lnTo>
                  <a:pt x="189871" y="199066"/>
                </a:lnTo>
                <a:cubicBezTo>
                  <a:pt x="184619" y="199066"/>
                  <a:pt x="180436" y="194804"/>
                  <a:pt x="180436" y="189566"/>
                </a:cubicBezTo>
                <a:cubicBezTo>
                  <a:pt x="180436" y="184327"/>
                  <a:pt x="184619" y="180154"/>
                  <a:pt x="189871" y="180154"/>
                </a:cubicBezTo>
                <a:close/>
                <a:moveTo>
                  <a:pt x="189869" y="142189"/>
                </a:moveTo>
                <a:lnTo>
                  <a:pt x="427207" y="142189"/>
                </a:lnTo>
                <a:cubicBezTo>
                  <a:pt x="432457" y="142189"/>
                  <a:pt x="436729" y="146451"/>
                  <a:pt x="436729" y="151690"/>
                </a:cubicBezTo>
                <a:cubicBezTo>
                  <a:pt x="436729" y="156928"/>
                  <a:pt x="432457" y="161101"/>
                  <a:pt x="427207" y="161101"/>
                </a:cubicBezTo>
                <a:lnTo>
                  <a:pt x="189869" y="161101"/>
                </a:lnTo>
                <a:cubicBezTo>
                  <a:pt x="184619" y="161101"/>
                  <a:pt x="180436" y="156928"/>
                  <a:pt x="180436" y="151690"/>
                </a:cubicBezTo>
                <a:cubicBezTo>
                  <a:pt x="180436" y="146451"/>
                  <a:pt x="184619" y="142189"/>
                  <a:pt x="189869" y="142189"/>
                </a:cubicBezTo>
                <a:close/>
                <a:moveTo>
                  <a:pt x="189869" y="104225"/>
                </a:moveTo>
                <a:lnTo>
                  <a:pt x="360735" y="104225"/>
                </a:lnTo>
                <a:cubicBezTo>
                  <a:pt x="365985" y="104225"/>
                  <a:pt x="370257" y="108499"/>
                  <a:pt x="370257" y="113752"/>
                </a:cubicBezTo>
                <a:cubicBezTo>
                  <a:pt x="370257" y="119005"/>
                  <a:pt x="365985" y="123278"/>
                  <a:pt x="360735" y="123278"/>
                </a:cubicBezTo>
                <a:lnTo>
                  <a:pt x="189869" y="123278"/>
                </a:lnTo>
                <a:cubicBezTo>
                  <a:pt x="184619" y="123278"/>
                  <a:pt x="180436" y="119005"/>
                  <a:pt x="180436" y="113752"/>
                </a:cubicBezTo>
                <a:cubicBezTo>
                  <a:pt x="180436" y="108499"/>
                  <a:pt x="184619" y="104225"/>
                  <a:pt x="189869" y="104225"/>
                </a:cubicBezTo>
                <a:close/>
                <a:moveTo>
                  <a:pt x="154735" y="88041"/>
                </a:moveTo>
                <a:cubicBezTo>
                  <a:pt x="158474" y="84396"/>
                  <a:pt x="164438" y="84396"/>
                  <a:pt x="168177" y="88041"/>
                </a:cubicBezTo>
                <a:cubicBezTo>
                  <a:pt x="171827" y="91774"/>
                  <a:pt x="171827" y="97730"/>
                  <a:pt x="168177" y="101463"/>
                </a:cubicBezTo>
                <a:lnTo>
                  <a:pt x="101678" y="167865"/>
                </a:lnTo>
                <a:cubicBezTo>
                  <a:pt x="99808" y="169731"/>
                  <a:pt x="97405" y="170620"/>
                  <a:pt x="95001" y="170620"/>
                </a:cubicBezTo>
                <a:cubicBezTo>
                  <a:pt x="92508" y="170620"/>
                  <a:pt x="90105" y="169731"/>
                  <a:pt x="88235" y="167865"/>
                </a:cubicBezTo>
                <a:lnTo>
                  <a:pt x="75950" y="155598"/>
                </a:lnTo>
                <a:lnTo>
                  <a:pt x="75950" y="180132"/>
                </a:lnTo>
                <a:lnTo>
                  <a:pt x="132924" y="180132"/>
                </a:lnTo>
                <a:lnTo>
                  <a:pt x="132924" y="161109"/>
                </a:lnTo>
                <a:cubicBezTo>
                  <a:pt x="132924" y="155864"/>
                  <a:pt x="137197" y="151687"/>
                  <a:pt x="142450" y="151687"/>
                </a:cubicBezTo>
                <a:cubicBezTo>
                  <a:pt x="147702" y="151687"/>
                  <a:pt x="151975" y="155864"/>
                  <a:pt x="151975" y="161109"/>
                </a:cubicBezTo>
                <a:lnTo>
                  <a:pt x="151975" y="189554"/>
                </a:lnTo>
                <a:cubicBezTo>
                  <a:pt x="151975" y="194798"/>
                  <a:pt x="147702" y="199065"/>
                  <a:pt x="142450" y="199065"/>
                </a:cubicBezTo>
                <a:lnTo>
                  <a:pt x="66514" y="199065"/>
                </a:lnTo>
                <a:cubicBezTo>
                  <a:pt x="61262" y="199065"/>
                  <a:pt x="56989" y="194798"/>
                  <a:pt x="56989" y="189554"/>
                </a:cubicBezTo>
                <a:lnTo>
                  <a:pt x="56989" y="136664"/>
                </a:lnTo>
                <a:lnTo>
                  <a:pt x="50312" y="129908"/>
                </a:lnTo>
                <a:cubicBezTo>
                  <a:pt x="46573" y="126175"/>
                  <a:pt x="46573" y="120219"/>
                  <a:pt x="50312" y="116486"/>
                </a:cubicBezTo>
                <a:cubicBezTo>
                  <a:pt x="53962" y="112841"/>
                  <a:pt x="60015" y="112841"/>
                  <a:pt x="63665" y="116486"/>
                </a:cubicBezTo>
                <a:lnTo>
                  <a:pt x="95001" y="147686"/>
                </a:lnTo>
                <a:lnTo>
                  <a:pt x="119482" y="123241"/>
                </a:lnTo>
                <a:lnTo>
                  <a:pt x="95001" y="123241"/>
                </a:lnTo>
                <a:cubicBezTo>
                  <a:pt x="89749" y="123241"/>
                  <a:pt x="85476" y="118975"/>
                  <a:pt x="85476" y="113730"/>
                </a:cubicBezTo>
                <a:cubicBezTo>
                  <a:pt x="85476" y="108486"/>
                  <a:pt x="89749" y="104219"/>
                  <a:pt x="95001" y="104219"/>
                </a:cubicBezTo>
                <a:lnTo>
                  <a:pt x="138533" y="104219"/>
                </a:lnTo>
                <a:close/>
                <a:moveTo>
                  <a:pt x="47443" y="18929"/>
                </a:moveTo>
                <a:cubicBezTo>
                  <a:pt x="31777" y="18929"/>
                  <a:pt x="18959" y="31727"/>
                  <a:pt x="18959" y="47368"/>
                </a:cubicBezTo>
                <a:lnTo>
                  <a:pt x="18959" y="559265"/>
                </a:lnTo>
                <a:cubicBezTo>
                  <a:pt x="18959" y="574995"/>
                  <a:pt x="31777" y="587704"/>
                  <a:pt x="47443" y="587704"/>
                </a:cubicBezTo>
                <a:lnTo>
                  <a:pt x="446214" y="587704"/>
                </a:lnTo>
                <a:cubicBezTo>
                  <a:pt x="461969" y="587704"/>
                  <a:pt x="474698" y="574995"/>
                  <a:pt x="474698" y="559265"/>
                </a:cubicBezTo>
                <a:lnTo>
                  <a:pt x="474698" y="47368"/>
                </a:lnTo>
                <a:cubicBezTo>
                  <a:pt x="474698" y="31727"/>
                  <a:pt x="461969" y="18929"/>
                  <a:pt x="446214" y="18929"/>
                </a:cubicBezTo>
                <a:close/>
                <a:moveTo>
                  <a:pt x="47443" y="0"/>
                </a:moveTo>
                <a:lnTo>
                  <a:pt x="446214" y="0"/>
                </a:lnTo>
                <a:cubicBezTo>
                  <a:pt x="472383" y="0"/>
                  <a:pt x="493746" y="21240"/>
                  <a:pt x="493746" y="47368"/>
                </a:cubicBezTo>
                <a:lnTo>
                  <a:pt x="493746" y="559265"/>
                </a:lnTo>
                <a:cubicBezTo>
                  <a:pt x="493746" y="585393"/>
                  <a:pt x="472383" y="606722"/>
                  <a:pt x="446214" y="606722"/>
                </a:cubicBezTo>
                <a:lnTo>
                  <a:pt x="47443" y="606722"/>
                </a:lnTo>
                <a:cubicBezTo>
                  <a:pt x="21274" y="606722"/>
                  <a:pt x="0" y="585393"/>
                  <a:pt x="0" y="559265"/>
                </a:cubicBezTo>
                <a:lnTo>
                  <a:pt x="0" y="47368"/>
                </a:lnTo>
                <a:cubicBezTo>
                  <a:pt x="0" y="21240"/>
                  <a:pt x="21274" y="0"/>
                  <a:pt x="47443" y="0"/>
                </a:cubicBezTo>
                <a:close/>
              </a:path>
            </a:pathLst>
          </a:custGeom>
          <a:solidFill>
            <a:schemeClr val="bg1"/>
          </a:solidFill>
          <a:ln>
            <a:noFill/>
          </a:ln>
        </p:spPr>
      </p:sp>
    </p:spTree>
  </p:cSld>
  <p:clrMapOvr>
    <a:masterClrMapping/>
  </p:clrMapOvr>
  <p:transition spd="slow" advTm="9652">
    <p:push dir="u"/>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1" name="椭圆 20"/>
          <p:cNvSpPr/>
          <p:nvPr/>
        </p:nvSpPr>
        <p:spPr bwMode="auto">
          <a:xfrm>
            <a:off x="1225219" y="2511249"/>
            <a:ext cx="1450220" cy="1450218"/>
          </a:xfrm>
          <a:prstGeom prst="ellipse">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2" name="椭圆 21"/>
          <p:cNvSpPr/>
          <p:nvPr/>
        </p:nvSpPr>
        <p:spPr bwMode="auto">
          <a:xfrm>
            <a:off x="3996276" y="2511249"/>
            <a:ext cx="1450220" cy="1450218"/>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3" name="椭圆 22"/>
          <p:cNvSpPr/>
          <p:nvPr/>
        </p:nvSpPr>
        <p:spPr bwMode="auto">
          <a:xfrm>
            <a:off x="6767333" y="2511249"/>
            <a:ext cx="1450220" cy="1450218"/>
          </a:xfrm>
          <a:prstGeom prst="ellipse">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4" name="椭圆 23"/>
          <p:cNvSpPr/>
          <p:nvPr/>
        </p:nvSpPr>
        <p:spPr bwMode="auto">
          <a:xfrm>
            <a:off x="9538390" y="2511249"/>
            <a:ext cx="1450220" cy="1450218"/>
          </a:xfrm>
          <a:prstGeom prst="ellipse">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9" name="文本框 28"/>
          <p:cNvSpPr txBox="1"/>
          <p:nvPr/>
        </p:nvSpPr>
        <p:spPr>
          <a:xfrm>
            <a:off x="771456" y="4168115"/>
            <a:ext cx="2334975" cy="1278940"/>
          </a:xfrm>
          <a:prstGeom prst="rect">
            <a:avLst/>
          </a:prstGeom>
          <a:noFill/>
        </p:spPr>
        <p:txBody>
          <a:bodyPr wrap="square" rtlCol="0">
            <a:spAutoFit/>
          </a:bodyPr>
          <a:lstStyle/>
          <a:p>
            <a:pPr lvl="0" algn="just">
              <a:lnSpc>
                <a:spcPct val="120000"/>
              </a:lnSpc>
              <a:defRPr/>
            </a:pPr>
            <a:r>
              <a:rPr lang="zh-CN" altLang="en-US" sz="2200" dirty="0">
                <a:solidFill>
                  <a:schemeClr val="bg1"/>
                </a:solidFill>
                <a:latin typeface="微软雅黑 Light" panose="020B0502040204020203" pitchFamily="34" charset="-122"/>
                <a:ea typeface="微软雅黑 Light" panose="020B0502040204020203" pitchFamily="34" charset="-122"/>
              </a:rPr>
              <a:t>⑨应收账款增长与过去的经验不相一致</a:t>
            </a:r>
            <a:endParaRPr kumimoji="0" lang="zh-CN" altLang="en-US" sz="22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0" name="矩形 29"/>
          <p:cNvSpPr/>
          <p:nvPr/>
        </p:nvSpPr>
        <p:spPr>
          <a:xfrm>
            <a:off x="3191937" y="452314"/>
            <a:ext cx="5812888" cy="707886"/>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2.</a:t>
            </a:r>
            <a:r>
              <a:rPr kumimoji="0" lang="zh-CN" altLang="en-US" sz="4000" b="1"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利润的内涵质量分析</a:t>
            </a:r>
            <a:endParaRPr kumimoji="0" lang="zh-CN" altLang="en-US" sz="4000" b="1"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3589203" y="1167833"/>
            <a:ext cx="5081580" cy="461665"/>
          </a:xfrm>
          <a:prstGeom prst="rect">
            <a:avLst/>
          </a:prstGeom>
          <a:noFill/>
        </p:spPr>
        <p:txBody>
          <a:bodyPr wrap="square" rtlCol="0">
            <a:spAutoFit/>
          </a:bodyPr>
          <a:lstStyle/>
          <a:p>
            <a:pPr lvl="0" algn="ctr">
              <a:defRPr/>
            </a:pP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）利润质量低下的表现</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32" name="文本框 31"/>
          <p:cNvSpPr txBox="1"/>
          <p:nvPr/>
        </p:nvSpPr>
        <p:spPr>
          <a:xfrm>
            <a:off x="3511784" y="4168116"/>
            <a:ext cx="2365141" cy="2123658"/>
          </a:xfrm>
          <a:prstGeom prst="rect">
            <a:avLst/>
          </a:prstGeom>
          <a:noFill/>
        </p:spPr>
        <p:txBody>
          <a:bodyPr wrap="square" rtlCol="0">
            <a:spAutoFit/>
          </a:bodyPr>
          <a:lstStyle/>
          <a:p>
            <a:pPr lvl="0" algn="just">
              <a:lnSpc>
                <a:spcPct val="120000"/>
              </a:lnSpc>
              <a:defRPr/>
            </a:pPr>
            <a:r>
              <a:rPr lang="zh-CN" altLang="en-US" sz="2200" dirty="0">
                <a:solidFill>
                  <a:schemeClr val="bg1"/>
                </a:solidFill>
                <a:latin typeface="微软雅黑 Light" panose="020B0502040204020203" pitchFamily="34" charset="-122"/>
                <a:ea typeface="微软雅黑 Light" panose="020B0502040204020203" pitchFamily="34" charset="-122"/>
              </a:rPr>
              <a:t>⑩企业的业绩过分依赖非主营业务企业的业绩过分依赖非主营业务</a:t>
            </a:r>
            <a:endParaRPr kumimoji="0" lang="zh-CN" altLang="en-US" sz="22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cxnSp>
        <p:nvCxnSpPr>
          <p:cNvPr id="35" name="直接连接符 34"/>
          <p:cNvCxnSpPr/>
          <p:nvPr/>
        </p:nvCxnSpPr>
        <p:spPr bwMode="auto">
          <a:xfrm flipV="1">
            <a:off x="3346812"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5"/>
          <p:cNvCxnSpPr/>
          <p:nvPr/>
        </p:nvCxnSpPr>
        <p:spPr bwMode="auto">
          <a:xfrm flipV="1">
            <a:off x="6117308"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6"/>
          <p:cNvCxnSpPr/>
          <p:nvPr/>
        </p:nvCxnSpPr>
        <p:spPr bwMode="auto">
          <a:xfrm flipV="1">
            <a:off x="8887803" y="3852184"/>
            <a:ext cx="0" cy="180000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food-service-to-bedroom_35009"/>
          <p:cNvSpPr>
            <a:spLocks noChangeAspect="1"/>
          </p:cNvSpPr>
          <p:nvPr/>
        </p:nvSpPr>
        <p:spPr bwMode="auto">
          <a:xfrm>
            <a:off x="1543542" y="2717898"/>
            <a:ext cx="685850" cy="958912"/>
          </a:xfrm>
          <a:custGeom>
            <a:avLst/>
            <a:gdLst>
              <a:gd name="connsiteX0" fmla="*/ 330646 w 434101"/>
              <a:gd name="connsiteY0" fmla="*/ 370225 h 606933"/>
              <a:gd name="connsiteX1" fmla="*/ 317588 w 434101"/>
              <a:gd name="connsiteY1" fmla="*/ 382810 h 606933"/>
              <a:gd name="connsiteX2" fmla="*/ 325543 w 434101"/>
              <a:gd name="connsiteY2" fmla="*/ 414870 h 606933"/>
              <a:gd name="connsiteX3" fmla="*/ 335599 w 434101"/>
              <a:gd name="connsiteY3" fmla="*/ 435095 h 606933"/>
              <a:gd name="connsiteX4" fmla="*/ 337550 w 434101"/>
              <a:gd name="connsiteY4" fmla="*/ 444234 h 606933"/>
              <a:gd name="connsiteX5" fmla="*/ 333347 w 434101"/>
              <a:gd name="connsiteY5" fmla="*/ 462811 h 606933"/>
              <a:gd name="connsiteX6" fmla="*/ 315037 w 434101"/>
              <a:gd name="connsiteY6" fmla="*/ 471201 h 606933"/>
              <a:gd name="connsiteX7" fmla="*/ 183709 w 434101"/>
              <a:gd name="connsiteY7" fmla="*/ 471201 h 606933"/>
              <a:gd name="connsiteX8" fmla="*/ 157593 w 434101"/>
              <a:gd name="connsiteY8" fmla="*/ 460714 h 606933"/>
              <a:gd name="connsiteX9" fmla="*/ 127275 w 434101"/>
              <a:gd name="connsiteY9" fmla="*/ 430601 h 606933"/>
              <a:gd name="connsiteX10" fmla="*/ 116469 w 434101"/>
              <a:gd name="connsiteY10" fmla="*/ 405282 h 606933"/>
              <a:gd name="connsiteX11" fmla="*/ 116469 w 434101"/>
              <a:gd name="connsiteY11" fmla="*/ 382061 h 606933"/>
              <a:gd name="connsiteX12" fmla="*/ 102511 w 434101"/>
              <a:gd name="connsiteY12" fmla="*/ 374570 h 606933"/>
              <a:gd name="connsiteX13" fmla="*/ 88402 w 434101"/>
              <a:gd name="connsiteY13" fmla="*/ 382061 h 606933"/>
              <a:gd name="connsiteX14" fmla="*/ 88402 w 434101"/>
              <a:gd name="connsiteY14" fmla="*/ 405282 h 606933"/>
              <a:gd name="connsiteX15" fmla="*/ 89603 w 434101"/>
              <a:gd name="connsiteY15" fmla="*/ 419365 h 606933"/>
              <a:gd name="connsiteX16" fmla="*/ 93505 w 434101"/>
              <a:gd name="connsiteY16" fmla="*/ 445133 h 606933"/>
              <a:gd name="connsiteX17" fmla="*/ 95757 w 434101"/>
              <a:gd name="connsiteY17" fmla="*/ 448279 h 606933"/>
              <a:gd name="connsiteX18" fmla="*/ 153241 w 434101"/>
              <a:gd name="connsiteY18" fmla="*/ 490377 h 606933"/>
              <a:gd name="connsiteX19" fmla="*/ 161195 w 434101"/>
              <a:gd name="connsiteY19" fmla="*/ 493223 h 606933"/>
              <a:gd name="connsiteX20" fmla="*/ 162396 w 434101"/>
              <a:gd name="connsiteY20" fmla="*/ 493373 h 606933"/>
              <a:gd name="connsiteX21" fmla="*/ 271211 w 434101"/>
              <a:gd name="connsiteY21" fmla="*/ 510452 h 606933"/>
              <a:gd name="connsiteX22" fmla="*/ 295525 w 434101"/>
              <a:gd name="connsiteY22" fmla="*/ 530527 h 606933"/>
              <a:gd name="connsiteX23" fmla="*/ 307382 w 434101"/>
              <a:gd name="connsiteY23" fmla="*/ 575772 h 606933"/>
              <a:gd name="connsiteX24" fmla="*/ 395784 w 434101"/>
              <a:gd name="connsiteY24" fmla="*/ 575772 h 606933"/>
              <a:gd name="connsiteX25" fmla="*/ 391432 w 434101"/>
              <a:gd name="connsiteY25" fmla="*/ 518842 h 606933"/>
              <a:gd name="connsiteX26" fmla="*/ 391432 w 434101"/>
              <a:gd name="connsiteY26" fmla="*/ 516595 h 606933"/>
              <a:gd name="connsiteX27" fmla="*/ 392933 w 434101"/>
              <a:gd name="connsiteY27" fmla="*/ 497868 h 606933"/>
              <a:gd name="connsiteX28" fmla="*/ 391432 w 434101"/>
              <a:gd name="connsiteY28" fmla="*/ 489778 h 606933"/>
              <a:gd name="connsiteX29" fmla="*/ 371020 w 434101"/>
              <a:gd name="connsiteY29" fmla="*/ 444833 h 606933"/>
              <a:gd name="connsiteX30" fmla="*/ 369219 w 434101"/>
              <a:gd name="connsiteY30" fmla="*/ 441088 h 606933"/>
              <a:gd name="connsiteX31" fmla="*/ 365166 w 434101"/>
              <a:gd name="connsiteY31" fmla="*/ 431050 h 606933"/>
              <a:gd name="connsiteX32" fmla="*/ 364116 w 434101"/>
              <a:gd name="connsiteY32" fmla="*/ 427455 h 606933"/>
              <a:gd name="connsiteX33" fmla="*/ 359463 w 434101"/>
              <a:gd name="connsiteY33" fmla="*/ 411874 h 606933"/>
              <a:gd name="connsiteX34" fmla="*/ 354210 w 434101"/>
              <a:gd name="connsiteY34" fmla="*/ 405282 h 606933"/>
              <a:gd name="connsiteX35" fmla="*/ 338000 w 434101"/>
              <a:gd name="connsiteY35" fmla="*/ 381761 h 606933"/>
              <a:gd name="connsiteX36" fmla="*/ 330646 w 434101"/>
              <a:gd name="connsiteY36" fmla="*/ 370225 h 606933"/>
              <a:gd name="connsiteX37" fmla="*/ 143935 w 434101"/>
              <a:gd name="connsiteY37" fmla="*/ 366630 h 606933"/>
              <a:gd name="connsiteX38" fmla="*/ 147687 w 434101"/>
              <a:gd name="connsiteY38" fmla="*/ 382061 h 606933"/>
              <a:gd name="connsiteX39" fmla="*/ 147687 w 434101"/>
              <a:gd name="connsiteY39" fmla="*/ 405282 h 606933"/>
              <a:gd name="connsiteX40" fmla="*/ 149338 w 434101"/>
              <a:gd name="connsiteY40" fmla="*/ 408578 h 606933"/>
              <a:gd name="connsiteX41" fmla="*/ 179506 w 434101"/>
              <a:gd name="connsiteY41" fmla="*/ 438541 h 606933"/>
              <a:gd name="connsiteX42" fmla="*/ 183709 w 434101"/>
              <a:gd name="connsiteY42" fmla="*/ 440039 h 606933"/>
              <a:gd name="connsiteX43" fmla="*/ 304380 w 434101"/>
              <a:gd name="connsiteY43" fmla="*/ 440039 h 606933"/>
              <a:gd name="connsiteX44" fmla="*/ 300178 w 434101"/>
              <a:gd name="connsiteY44" fmla="*/ 432998 h 606933"/>
              <a:gd name="connsiteX45" fmla="*/ 286370 w 434101"/>
              <a:gd name="connsiteY45" fmla="*/ 382061 h 606933"/>
              <a:gd name="connsiteX46" fmla="*/ 289371 w 434101"/>
              <a:gd name="connsiteY46" fmla="*/ 366630 h 606933"/>
              <a:gd name="connsiteX47" fmla="*/ 15609 w 434101"/>
              <a:gd name="connsiteY47" fmla="*/ 335468 h 606933"/>
              <a:gd name="connsiteX48" fmla="*/ 418298 w 434101"/>
              <a:gd name="connsiteY48" fmla="*/ 335468 h 606933"/>
              <a:gd name="connsiteX49" fmla="*/ 433907 w 434101"/>
              <a:gd name="connsiteY49" fmla="*/ 351049 h 606933"/>
              <a:gd name="connsiteX50" fmla="*/ 418298 w 434101"/>
              <a:gd name="connsiteY50" fmla="*/ 366630 h 606933"/>
              <a:gd name="connsiteX51" fmla="*/ 365316 w 434101"/>
              <a:gd name="connsiteY51" fmla="*/ 366630 h 606933"/>
              <a:gd name="connsiteX52" fmla="*/ 365316 w 434101"/>
              <a:gd name="connsiteY52" fmla="*/ 366779 h 606933"/>
              <a:gd name="connsiteX53" fmla="*/ 376273 w 434101"/>
              <a:gd name="connsiteY53" fmla="*/ 383109 h 606933"/>
              <a:gd name="connsiteX54" fmla="*/ 389331 w 434101"/>
              <a:gd name="connsiteY54" fmla="*/ 402885 h 606933"/>
              <a:gd name="connsiteX55" fmla="*/ 394133 w 434101"/>
              <a:gd name="connsiteY55" fmla="*/ 418466 h 606933"/>
              <a:gd name="connsiteX56" fmla="*/ 395784 w 434101"/>
              <a:gd name="connsiteY56" fmla="*/ 424758 h 606933"/>
              <a:gd name="connsiteX57" fmla="*/ 399387 w 434101"/>
              <a:gd name="connsiteY57" fmla="*/ 431949 h 606933"/>
              <a:gd name="connsiteX58" fmla="*/ 419799 w 434101"/>
              <a:gd name="connsiteY58" fmla="*/ 476894 h 606933"/>
              <a:gd name="connsiteX59" fmla="*/ 424001 w 434101"/>
              <a:gd name="connsiteY59" fmla="*/ 500265 h 606933"/>
              <a:gd name="connsiteX60" fmla="*/ 422650 w 434101"/>
              <a:gd name="connsiteY60" fmla="*/ 517793 h 606933"/>
              <a:gd name="connsiteX61" fmla="*/ 427453 w 434101"/>
              <a:gd name="connsiteY61" fmla="*/ 581914 h 606933"/>
              <a:gd name="connsiteX62" fmla="*/ 427453 w 434101"/>
              <a:gd name="connsiteY62" fmla="*/ 584311 h 606933"/>
              <a:gd name="connsiteX63" fmla="*/ 402388 w 434101"/>
              <a:gd name="connsiteY63" fmla="*/ 606933 h 606933"/>
              <a:gd name="connsiteX64" fmla="*/ 304380 w 434101"/>
              <a:gd name="connsiteY64" fmla="*/ 606933 h 606933"/>
              <a:gd name="connsiteX65" fmla="*/ 278265 w 434101"/>
              <a:gd name="connsiteY65" fmla="*/ 587307 h 606933"/>
              <a:gd name="connsiteX66" fmla="*/ 265958 w 434101"/>
              <a:gd name="connsiteY66" fmla="*/ 541164 h 606933"/>
              <a:gd name="connsiteX67" fmla="*/ 158044 w 434101"/>
              <a:gd name="connsiteY67" fmla="*/ 524235 h 606933"/>
              <a:gd name="connsiteX68" fmla="*/ 134780 w 434101"/>
              <a:gd name="connsiteY68" fmla="*/ 515396 h 606933"/>
              <a:gd name="connsiteX69" fmla="*/ 77146 w 434101"/>
              <a:gd name="connsiteY69" fmla="*/ 473298 h 606933"/>
              <a:gd name="connsiteX70" fmla="*/ 62737 w 434101"/>
              <a:gd name="connsiteY70" fmla="*/ 449927 h 606933"/>
              <a:gd name="connsiteX71" fmla="*/ 58685 w 434101"/>
              <a:gd name="connsiteY71" fmla="*/ 424009 h 606933"/>
              <a:gd name="connsiteX72" fmla="*/ 57184 w 434101"/>
              <a:gd name="connsiteY72" fmla="*/ 405282 h 606933"/>
              <a:gd name="connsiteX73" fmla="*/ 57184 w 434101"/>
              <a:gd name="connsiteY73" fmla="*/ 382061 h 606933"/>
              <a:gd name="connsiteX74" fmla="*/ 61086 w 434101"/>
              <a:gd name="connsiteY74" fmla="*/ 366630 h 606933"/>
              <a:gd name="connsiteX75" fmla="*/ 15609 w 434101"/>
              <a:gd name="connsiteY75" fmla="*/ 366630 h 606933"/>
              <a:gd name="connsiteX76" fmla="*/ 0 w 434101"/>
              <a:gd name="connsiteY76" fmla="*/ 351049 h 606933"/>
              <a:gd name="connsiteX77" fmla="*/ 15609 w 434101"/>
              <a:gd name="connsiteY77" fmla="*/ 335468 h 606933"/>
              <a:gd name="connsiteX78" fmla="*/ 241913 w 434101"/>
              <a:gd name="connsiteY78" fmla="*/ 142754 h 606933"/>
              <a:gd name="connsiteX79" fmla="*/ 364541 w 434101"/>
              <a:gd name="connsiteY79" fmla="*/ 265194 h 606933"/>
              <a:gd name="connsiteX80" fmla="*/ 348931 w 434101"/>
              <a:gd name="connsiteY80" fmla="*/ 280780 h 606933"/>
              <a:gd name="connsiteX81" fmla="*/ 333321 w 434101"/>
              <a:gd name="connsiteY81" fmla="*/ 265194 h 606933"/>
              <a:gd name="connsiteX82" fmla="*/ 241913 w 434101"/>
              <a:gd name="connsiteY82" fmla="*/ 173926 h 606933"/>
              <a:gd name="connsiteX83" fmla="*/ 226303 w 434101"/>
              <a:gd name="connsiteY83" fmla="*/ 158340 h 606933"/>
              <a:gd name="connsiteX84" fmla="*/ 241913 w 434101"/>
              <a:gd name="connsiteY84" fmla="*/ 142754 h 606933"/>
              <a:gd name="connsiteX85" fmla="*/ 217019 w 434101"/>
              <a:gd name="connsiteY85" fmla="*/ 122410 h 606933"/>
              <a:gd name="connsiteX86" fmla="*/ 31968 w 434101"/>
              <a:gd name="connsiteY86" fmla="*/ 292316 h 606933"/>
              <a:gd name="connsiteX87" fmla="*/ 402071 w 434101"/>
              <a:gd name="connsiteY87" fmla="*/ 292316 h 606933"/>
              <a:gd name="connsiteX88" fmla="*/ 217019 w 434101"/>
              <a:gd name="connsiteY88" fmla="*/ 122410 h 606933"/>
              <a:gd name="connsiteX89" fmla="*/ 217019 w 434101"/>
              <a:gd name="connsiteY89" fmla="*/ 31164 h 606933"/>
              <a:gd name="connsiteX90" fmla="*/ 205613 w 434101"/>
              <a:gd name="connsiteY90" fmla="*/ 42551 h 606933"/>
              <a:gd name="connsiteX91" fmla="*/ 217019 w 434101"/>
              <a:gd name="connsiteY91" fmla="*/ 53938 h 606933"/>
              <a:gd name="connsiteX92" fmla="*/ 228426 w 434101"/>
              <a:gd name="connsiteY92" fmla="*/ 42551 h 606933"/>
              <a:gd name="connsiteX93" fmla="*/ 217019 w 434101"/>
              <a:gd name="connsiteY93" fmla="*/ 31164 h 606933"/>
              <a:gd name="connsiteX94" fmla="*/ 217019 w 434101"/>
              <a:gd name="connsiteY94" fmla="*/ 0 h 606933"/>
              <a:gd name="connsiteX95" fmla="*/ 259643 w 434101"/>
              <a:gd name="connsiteY95" fmla="*/ 42551 h 606933"/>
              <a:gd name="connsiteX96" fmla="*/ 233078 w 434101"/>
              <a:gd name="connsiteY96" fmla="*/ 81956 h 606933"/>
              <a:gd name="connsiteX97" fmla="*/ 232928 w 434101"/>
              <a:gd name="connsiteY97" fmla="*/ 91995 h 606933"/>
              <a:gd name="connsiteX98" fmla="*/ 433889 w 434101"/>
              <a:gd name="connsiteY98" fmla="*/ 305202 h 606933"/>
              <a:gd name="connsiteX99" fmla="*/ 434039 w 434101"/>
              <a:gd name="connsiteY99" fmla="*/ 307749 h 606933"/>
              <a:gd name="connsiteX100" fmla="*/ 418430 w 434101"/>
              <a:gd name="connsiteY100" fmla="*/ 323331 h 606933"/>
              <a:gd name="connsiteX101" fmla="*/ 418280 w 434101"/>
              <a:gd name="connsiteY101" fmla="*/ 323331 h 606933"/>
              <a:gd name="connsiteX102" fmla="*/ 15609 w 434101"/>
              <a:gd name="connsiteY102" fmla="*/ 323331 h 606933"/>
              <a:gd name="connsiteX103" fmla="*/ 0 w 434101"/>
              <a:gd name="connsiteY103" fmla="*/ 307749 h 606933"/>
              <a:gd name="connsiteX104" fmla="*/ 201711 w 434101"/>
              <a:gd name="connsiteY104" fmla="*/ 91995 h 606933"/>
              <a:gd name="connsiteX105" fmla="*/ 201861 w 434101"/>
              <a:gd name="connsiteY105" fmla="*/ 82256 h 606933"/>
              <a:gd name="connsiteX106" fmla="*/ 174396 w 434101"/>
              <a:gd name="connsiteY106" fmla="*/ 42551 h 606933"/>
              <a:gd name="connsiteX107" fmla="*/ 217019 w 434101"/>
              <a:gd name="connsiteY107"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34101" h="606933">
                <a:moveTo>
                  <a:pt x="330646" y="370225"/>
                </a:moveTo>
                <a:cubicBezTo>
                  <a:pt x="322991" y="370525"/>
                  <a:pt x="317588" y="375619"/>
                  <a:pt x="317588" y="382810"/>
                </a:cubicBezTo>
                <a:cubicBezTo>
                  <a:pt x="317288" y="388802"/>
                  <a:pt x="318188" y="404533"/>
                  <a:pt x="325543" y="414870"/>
                </a:cubicBezTo>
                <a:cubicBezTo>
                  <a:pt x="327944" y="418166"/>
                  <a:pt x="333648" y="426855"/>
                  <a:pt x="335599" y="435095"/>
                </a:cubicBezTo>
                <a:lnTo>
                  <a:pt x="337550" y="444234"/>
                </a:lnTo>
                <a:cubicBezTo>
                  <a:pt x="339051" y="450826"/>
                  <a:pt x="337400" y="457567"/>
                  <a:pt x="333347" y="462811"/>
                </a:cubicBezTo>
                <a:cubicBezTo>
                  <a:pt x="328995" y="468204"/>
                  <a:pt x="322391" y="471201"/>
                  <a:pt x="315037" y="471201"/>
                </a:cubicBezTo>
                <a:lnTo>
                  <a:pt x="183709" y="471201"/>
                </a:lnTo>
                <a:cubicBezTo>
                  <a:pt x="174553" y="471201"/>
                  <a:pt x="163897" y="466856"/>
                  <a:pt x="157593" y="460714"/>
                </a:cubicBezTo>
                <a:lnTo>
                  <a:pt x="127275" y="430601"/>
                </a:lnTo>
                <a:cubicBezTo>
                  <a:pt x="120972" y="424308"/>
                  <a:pt x="116469" y="413971"/>
                  <a:pt x="116469" y="405282"/>
                </a:cubicBezTo>
                <a:lnTo>
                  <a:pt x="116469" y="382061"/>
                </a:lnTo>
                <a:cubicBezTo>
                  <a:pt x="116469" y="379064"/>
                  <a:pt x="110916" y="374570"/>
                  <a:pt x="102511" y="374570"/>
                </a:cubicBezTo>
                <a:cubicBezTo>
                  <a:pt x="94106" y="374570"/>
                  <a:pt x="88402" y="379064"/>
                  <a:pt x="88402" y="382061"/>
                </a:cubicBezTo>
                <a:lnTo>
                  <a:pt x="88402" y="405282"/>
                </a:lnTo>
                <a:cubicBezTo>
                  <a:pt x="88402" y="409027"/>
                  <a:pt x="89003" y="415619"/>
                  <a:pt x="89603" y="419365"/>
                </a:cubicBezTo>
                <a:lnTo>
                  <a:pt x="93505" y="445133"/>
                </a:lnTo>
                <a:cubicBezTo>
                  <a:pt x="93806" y="445732"/>
                  <a:pt x="95006" y="447680"/>
                  <a:pt x="95757" y="448279"/>
                </a:cubicBezTo>
                <a:lnTo>
                  <a:pt x="153241" y="490377"/>
                </a:lnTo>
                <a:cubicBezTo>
                  <a:pt x="154592" y="491276"/>
                  <a:pt x="158944" y="492924"/>
                  <a:pt x="161195" y="493223"/>
                </a:cubicBezTo>
                <a:cubicBezTo>
                  <a:pt x="161496" y="493223"/>
                  <a:pt x="161946" y="493223"/>
                  <a:pt x="162396" y="493373"/>
                </a:cubicBezTo>
                <a:lnTo>
                  <a:pt x="271211" y="510452"/>
                </a:lnTo>
                <a:cubicBezTo>
                  <a:pt x="282467" y="511651"/>
                  <a:pt x="292673" y="520040"/>
                  <a:pt x="295525" y="530527"/>
                </a:cubicBezTo>
                <a:lnTo>
                  <a:pt x="307382" y="575772"/>
                </a:lnTo>
                <a:lnTo>
                  <a:pt x="395784" y="575772"/>
                </a:lnTo>
                <a:lnTo>
                  <a:pt x="391432" y="518842"/>
                </a:lnTo>
                <a:cubicBezTo>
                  <a:pt x="391432" y="518093"/>
                  <a:pt x="391432" y="517344"/>
                  <a:pt x="391432" y="516595"/>
                </a:cubicBezTo>
                <a:lnTo>
                  <a:pt x="392933" y="497868"/>
                </a:lnTo>
                <a:cubicBezTo>
                  <a:pt x="393083" y="495920"/>
                  <a:pt x="392182" y="491575"/>
                  <a:pt x="391432" y="489778"/>
                </a:cubicBezTo>
                <a:lnTo>
                  <a:pt x="371020" y="444833"/>
                </a:lnTo>
                <a:cubicBezTo>
                  <a:pt x="370419" y="443485"/>
                  <a:pt x="369669" y="442136"/>
                  <a:pt x="369219" y="441088"/>
                </a:cubicBezTo>
                <a:cubicBezTo>
                  <a:pt x="366817" y="438391"/>
                  <a:pt x="365316" y="434945"/>
                  <a:pt x="365166" y="431050"/>
                </a:cubicBezTo>
                <a:cubicBezTo>
                  <a:pt x="365016" y="430001"/>
                  <a:pt x="364566" y="428803"/>
                  <a:pt x="364116" y="427455"/>
                </a:cubicBezTo>
                <a:lnTo>
                  <a:pt x="359463" y="411874"/>
                </a:lnTo>
                <a:cubicBezTo>
                  <a:pt x="359163" y="411125"/>
                  <a:pt x="356911" y="407979"/>
                  <a:pt x="354210" y="405282"/>
                </a:cubicBezTo>
                <a:cubicBezTo>
                  <a:pt x="346855" y="397941"/>
                  <a:pt x="342203" y="389402"/>
                  <a:pt x="338000" y="381761"/>
                </a:cubicBezTo>
                <a:cubicBezTo>
                  <a:pt x="335749" y="377866"/>
                  <a:pt x="332597" y="372173"/>
                  <a:pt x="330646" y="370225"/>
                </a:cubicBezTo>
                <a:close/>
                <a:moveTo>
                  <a:pt x="143935" y="366630"/>
                </a:moveTo>
                <a:cubicBezTo>
                  <a:pt x="146337" y="371424"/>
                  <a:pt x="147687" y="376517"/>
                  <a:pt x="147687" y="382061"/>
                </a:cubicBezTo>
                <a:lnTo>
                  <a:pt x="147687" y="405282"/>
                </a:lnTo>
                <a:cubicBezTo>
                  <a:pt x="147838" y="405881"/>
                  <a:pt x="148738" y="407829"/>
                  <a:pt x="149338" y="408578"/>
                </a:cubicBezTo>
                <a:lnTo>
                  <a:pt x="179506" y="438541"/>
                </a:lnTo>
                <a:cubicBezTo>
                  <a:pt x="180257" y="439140"/>
                  <a:pt x="182658" y="440039"/>
                  <a:pt x="183709" y="440039"/>
                </a:cubicBezTo>
                <a:lnTo>
                  <a:pt x="304380" y="440039"/>
                </a:lnTo>
                <a:cubicBezTo>
                  <a:pt x="303480" y="438241"/>
                  <a:pt x="301979" y="435545"/>
                  <a:pt x="300178" y="432998"/>
                </a:cubicBezTo>
                <a:cubicBezTo>
                  <a:pt x="285019" y="411874"/>
                  <a:pt x="286069" y="384907"/>
                  <a:pt x="286370" y="382061"/>
                </a:cubicBezTo>
                <a:cubicBezTo>
                  <a:pt x="286370" y="376517"/>
                  <a:pt x="287420" y="371424"/>
                  <a:pt x="289371" y="366630"/>
                </a:cubicBezTo>
                <a:close/>
                <a:moveTo>
                  <a:pt x="15609" y="335468"/>
                </a:moveTo>
                <a:lnTo>
                  <a:pt x="418298" y="335468"/>
                </a:lnTo>
                <a:cubicBezTo>
                  <a:pt x="427003" y="335468"/>
                  <a:pt x="433907" y="342509"/>
                  <a:pt x="433907" y="351049"/>
                </a:cubicBezTo>
                <a:cubicBezTo>
                  <a:pt x="433907" y="359588"/>
                  <a:pt x="427003" y="366630"/>
                  <a:pt x="418298" y="366630"/>
                </a:cubicBezTo>
                <a:lnTo>
                  <a:pt x="365316" y="366630"/>
                </a:lnTo>
                <a:cubicBezTo>
                  <a:pt x="365316" y="366630"/>
                  <a:pt x="365316" y="366779"/>
                  <a:pt x="365316" y="366779"/>
                </a:cubicBezTo>
                <a:cubicBezTo>
                  <a:pt x="368618" y="372772"/>
                  <a:pt x="372070" y="379064"/>
                  <a:pt x="376273" y="383109"/>
                </a:cubicBezTo>
                <a:cubicBezTo>
                  <a:pt x="379275" y="386255"/>
                  <a:pt x="386779" y="394345"/>
                  <a:pt x="389331" y="402885"/>
                </a:cubicBezTo>
                <a:lnTo>
                  <a:pt x="394133" y="418466"/>
                </a:lnTo>
                <a:cubicBezTo>
                  <a:pt x="394734" y="420563"/>
                  <a:pt x="395334" y="422661"/>
                  <a:pt x="395784" y="424758"/>
                </a:cubicBezTo>
                <a:cubicBezTo>
                  <a:pt x="397135" y="427005"/>
                  <a:pt x="398336" y="429552"/>
                  <a:pt x="399387" y="431949"/>
                </a:cubicBezTo>
                <a:lnTo>
                  <a:pt x="419799" y="476894"/>
                </a:lnTo>
                <a:cubicBezTo>
                  <a:pt x="422800" y="483485"/>
                  <a:pt x="424602" y="493074"/>
                  <a:pt x="424001" y="500265"/>
                </a:cubicBezTo>
                <a:lnTo>
                  <a:pt x="422650" y="517793"/>
                </a:lnTo>
                <a:lnTo>
                  <a:pt x="427453" y="581914"/>
                </a:lnTo>
                <a:cubicBezTo>
                  <a:pt x="427603" y="582663"/>
                  <a:pt x="427603" y="583562"/>
                  <a:pt x="427453" y="584311"/>
                </a:cubicBezTo>
                <a:cubicBezTo>
                  <a:pt x="426553" y="596896"/>
                  <a:pt x="415446" y="606933"/>
                  <a:pt x="402388" y="606933"/>
                </a:cubicBezTo>
                <a:lnTo>
                  <a:pt x="304380" y="606933"/>
                </a:lnTo>
                <a:cubicBezTo>
                  <a:pt x="292523" y="606933"/>
                  <a:pt x="281267" y="598543"/>
                  <a:pt x="278265" y="587307"/>
                </a:cubicBezTo>
                <a:lnTo>
                  <a:pt x="265958" y="541164"/>
                </a:lnTo>
                <a:lnTo>
                  <a:pt x="158044" y="524235"/>
                </a:lnTo>
                <a:cubicBezTo>
                  <a:pt x="150239" y="523486"/>
                  <a:pt x="140783" y="519891"/>
                  <a:pt x="134780" y="515396"/>
                </a:cubicBezTo>
                <a:lnTo>
                  <a:pt x="77146" y="473298"/>
                </a:lnTo>
                <a:cubicBezTo>
                  <a:pt x="69941" y="468055"/>
                  <a:pt x="64088" y="458466"/>
                  <a:pt x="62737" y="449927"/>
                </a:cubicBezTo>
                <a:lnTo>
                  <a:pt x="58685" y="424009"/>
                </a:lnTo>
                <a:cubicBezTo>
                  <a:pt x="57934" y="418765"/>
                  <a:pt x="57184" y="410675"/>
                  <a:pt x="57184" y="405282"/>
                </a:cubicBezTo>
                <a:lnTo>
                  <a:pt x="57184" y="382061"/>
                </a:lnTo>
                <a:cubicBezTo>
                  <a:pt x="57184" y="376517"/>
                  <a:pt x="58685" y="371424"/>
                  <a:pt x="61086" y="366630"/>
                </a:cubicBezTo>
                <a:lnTo>
                  <a:pt x="15609" y="366630"/>
                </a:lnTo>
                <a:cubicBezTo>
                  <a:pt x="7054" y="366630"/>
                  <a:pt x="0" y="359588"/>
                  <a:pt x="0" y="351049"/>
                </a:cubicBezTo>
                <a:cubicBezTo>
                  <a:pt x="0" y="342509"/>
                  <a:pt x="7054" y="335468"/>
                  <a:pt x="15609" y="335468"/>
                </a:cubicBezTo>
                <a:close/>
                <a:moveTo>
                  <a:pt x="241913" y="142754"/>
                </a:moveTo>
                <a:cubicBezTo>
                  <a:pt x="304953" y="142754"/>
                  <a:pt x="364541" y="202250"/>
                  <a:pt x="364541" y="265194"/>
                </a:cubicBezTo>
                <a:cubicBezTo>
                  <a:pt x="364541" y="273736"/>
                  <a:pt x="357487" y="280780"/>
                  <a:pt x="348931" y="280780"/>
                </a:cubicBezTo>
                <a:cubicBezTo>
                  <a:pt x="340226" y="280780"/>
                  <a:pt x="333321" y="273736"/>
                  <a:pt x="333321" y="265194"/>
                </a:cubicBezTo>
                <a:cubicBezTo>
                  <a:pt x="333321" y="219935"/>
                  <a:pt x="287242" y="173926"/>
                  <a:pt x="241913" y="173926"/>
                </a:cubicBezTo>
                <a:cubicBezTo>
                  <a:pt x="233358" y="173926"/>
                  <a:pt x="226303" y="166882"/>
                  <a:pt x="226303" y="158340"/>
                </a:cubicBezTo>
                <a:cubicBezTo>
                  <a:pt x="226303" y="149798"/>
                  <a:pt x="233358" y="142754"/>
                  <a:pt x="241913" y="142754"/>
                </a:cubicBezTo>
                <a:close/>
                <a:moveTo>
                  <a:pt x="217019" y="122410"/>
                </a:moveTo>
                <a:cubicBezTo>
                  <a:pt x="119766" y="122410"/>
                  <a:pt x="39922" y="197325"/>
                  <a:pt x="31968" y="292316"/>
                </a:cubicBezTo>
                <a:lnTo>
                  <a:pt x="402071" y="292316"/>
                </a:lnTo>
                <a:cubicBezTo>
                  <a:pt x="394117" y="197325"/>
                  <a:pt x="314123" y="122410"/>
                  <a:pt x="217019" y="122410"/>
                </a:cubicBezTo>
                <a:close/>
                <a:moveTo>
                  <a:pt x="217019" y="31164"/>
                </a:moveTo>
                <a:cubicBezTo>
                  <a:pt x="210716" y="31164"/>
                  <a:pt x="205613" y="36258"/>
                  <a:pt x="205613" y="42551"/>
                </a:cubicBezTo>
                <a:cubicBezTo>
                  <a:pt x="205613" y="48844"/>
                  <a:pt x="210716" y="53938"/>
                  <a:pt x="217019" y="53938"/>
                </a:cubicBezTo>
                <a:cubicBezTo>
                  <a:pt x="223323" y="53938"/>
                  <a:pt x="228426" y="48844"/>
                  <a:pt x="228426" y="42551"/>
                </a:cubicBezTo>
                <a:cubicBezTo>
                  <a:pt x="228426" y="36258"/>
                  <a:pt x="223323" y="31164"/>
                  <a:pt x="217019" y="31164"/>
                </a:cubicBezTo>
                <a:close/>
                <a:moveTo>
                  <a:pt x="217019" y="0"/>
                </a:moveTo>
                <a:cubicBezTo>
                  <a:pt x="240432" y="0"/>
                  <a:pt x="259643" y="19028"/>
                  <a:pt x="259643" y="42551"/>
                </a:cubicBezTo>
                <a:cubicBezTo>
                  <a:pt x="259643" y="60381"/>
                  <a:pt x="248537" y="75514"/>
                  <a:pt x="233078" y="81956"/>
                </a:cubicBezTo>
                <a:lnTo>
                  <a:pt x="232928" y="91995"/>
                </a:lnTo>
                <a:cubicBezTo>
                  <a:pt x="344139" y="100235"/>
                  <a:pt x="432538" y="192380"/>
                  <a:pt x="433889" y="305202"/>
                </a:cubicBezTo>
                <a:cubicBezTo>
                  <a:pt x="434039" y="306101"/>
                  <a:pt x="434189" y="306850"/>
                  <a:pt x="434039" y="307749"/>
                </a:cubicBezTo>
                <a:cubicBezTo>
                  <a:pt x="434039" y="316439"/>
                  <a:pt x="427135" y="323331"/>
                  <a:pt x="418430" y="323331"/>
                </a:cubicBezTo>
                <a:lnTo>
                  <a:pt x="418280" y="323331"/>
                </a:lnTo>
                <a:lnTo>
                  <a:pt x="15609" y="323331"/>
                </a:lnTo>
                <a:cubicBezTo>
                  <a:pt x="7054" y="323331"/>
                  <a:pt x="0" y="316439"/>
                  <a:pt x="0" y="307749"/>
                </a:cubicBezTo>
                <a:cubicBezTo>
                  <a:pt x="0" y="193579"/>
                  <a:pt x="89149" y="99936"/>
                  <a:pt x="201711" y="91995"/>
                </a:cubicBezTo>
                <a:lnTo>
                  <a:pt x="201861" y="82256"/>
                </a:lnTo>
                <a:cubicBezTo>
                  <a:pt x="185802" y="76113"/>
                  <a:pt x="174396" y="60681"/>
                  <a:pt x="174396" y="42551"/>
                </a:cubicBezTo>
                <a:cubicBezTo>
                  <a:pt x="174396" y="19028"/>
                  <a:pt x="193457" y="0"/>
                  <a:pt x="217019" y="0"/>
                </a:cubicBezTo>
                <a:close/>
              </a:path>
            </a:pathLst>
          </a:custGeom>
          <a:solidFill>
            <a:schemeClr val="bg1"/>
          </a:solidFill>
          <a:ln>
            <a:noFill/>
          </a:ln>
        </p:spPr>
      </p:sp>
      <p:sp>
        <p:nvSpPr>
          <p:cNvPr id="45" name="three-presentation-cards_82220"/>
          <p:cNvSpPr>
            <a:spLocks noChangeAspect="1"/>
          </p:cNvSpPr>
          <p:nvPr/>
        </p:nvSpPr>
        <p:spPr bwMode="auto">
          <a:xfrm>
            <a:off x="7109979" y="2739503"/>
            <a:ext cx="793462" cy="971524"/>
          </a:xfrm>
          <a:custGeom>
            <a:avLst/>
            <a:gdLst>
              <a:gd name="connsiteX0" fmla="*/ 92587 w 494805"/>
              <a:gd name="connsiteY0" fmla="*/ 334315 h 605845"/>
              <a:gd name="connsiteX1" fmla="*/ 102932 w 494805"/>
              <a:gd name="connsiteY1" fmla="*/ 336041 h 605845"/>
              <a:gd name="connsiteX2" fmla="*/ 242635 w 494805"/>
              <a:gd name="connsiteY2" fmla="*/ 423921 h 605845"/>
              <a:gd name="connsiteX3" fmla="*/ 246937 w 494805"/>
              <a:gd name="connsiteY3" fmla="*/ 442745 h 605845"/>
              <a:gd name="connsiteX4" fmla="*/ 235363 w 494805"/>
              <a:gd name="connsiteY4" fmla="*/ 449190 h 605845"/>
              <a:gd name="connsiteX5" fmla="*/ 228091 w 494805"/>
              <a:gd name="connsiteY5" fmla="*/ 447042 h 605845"/>
              <a:gd name="connsiteX6" fmla="*/ 88388 w 494805"/>
              <a:gd name="connsiteY6" fmla="*/ 359162 h 605845"/>
              <a:gd name="connsiteX7" fmla="*/ 84086 w 494805"/>
              <a:gd name="connsiteY7" fmla="*/ 340338 h 605845"/>
              <a:gd name="connsiteX8" fmla="*/ 92587 w 494805"/>
              <a:gd name="connsiteY8" fmla="*/ 334315 h 605845"/>
              <a:gd name="connsiteX9" fmla="*/ 182952 w 494805"/>
              <a:gd name="connsiteY9" fmla="*/ 322915 h 605845"/>
              <a:gd name="connsiteX10" fmla="*/ 193259 w 494805"/>
              <a:gd name="connsiteY10" fmla="*/ 324680 h 605845"/>
              <a:gd name="connsiteX11" fmla="*/ 242634 w 494805"/>
              <a:gd name="connsiteY11" fmla="*/ 355784 h 605845"/>
              <a:gd name="connsiteX12" fmla="*/ 246936 w 494805"/>
              <a:gd name="connsiteY12" fmla="*/ 374610 h 605845"/>
              <a:gd name="connsiteX13" fmla="*/ 235361 w 494805"/>
              <a:gd name="connsiteY13" fmla="*/ 380953 h 605845"/>
              <a:gd name="connsiteX14" fmla="*/ 228088 w 494805"/>
              <a:gd name="connsiteY14" fmla="*/ 378804 h 605845"/>
              <a:gd name="connsiteX15" fmla="*/ 178713 w 494805"/>
              <a:gd name="connsiteY15" fmla="*/ 347803 h 605845"/>
              <a:gd name="connsiteX16" fmla="*/ 174411 w 494805"/>
              <a:gd name="connsiteY16" fmla="*/ 328978 h 605845"/>
              <a:gd name="connsiteX17" fmla="*/ 182952 w 494805"/>
              <a:gd name="connsiteY17" fmla="*/ 322915 h 605845"/>
              <a:gd name="connsiteX18" fmla="*/ 92579 w 494805"/>
              <a:gd name="connsiteY18" fmla="*/ 266092 h 605845"/>
              <a:gd name="connsiteX19" fmla="*/ 102915 w 494805"/>
              <a:gd name="connsiteY19" fmla="*/ 267908 h 605845"/>
              <a:gd name="connsiteX20" fmla="*/ 152247 w 494805"/>
              <a:gd name="connsiteY20" fmla="*/ 298909 h 605845"/>
              <a:gd name="connsiteX21" fmla="*/ 156545 w 494805"/>
              <a:gd name="connsiteY21" fmla="*/ 317735 h 605845"/>
              <a:gd name="connsiteX22" fmla="*/ 144980 w 494805"/>
              <a:gd name="connsiteY22" fmla="*/ 324078 h 605845"/>
              <a:gd name="connsiteX23" fmla="*/ 137714 w 494805"/>
              <a:gd name="connsiteY23" fmla="*/ 322032 h 605845"/>
              <a:gd name="connsiteX24" fmla="*/ 88382 w 494805"/>
              <a:gd name="connsiteY24" fmla="*/ 290928 h 605845"/>
              <a:gd name="connsiteX25" fmla="*/ 84084 w 494805"/>
              <a:gd name="connsiteY25" fmla="*/ 272103 h 605845"/>
              <a:gd name="connsiteX26" fmla="*/ 92579 w 494805"/>
              <a:gd name="connsiteY26" fmla="*/ 266092 h 605845"/>
              <a:gd name="connsiteX27" fmla="*/ 27343 w 494805"/>
              <a:gd name="connsiteY27" fmla="*/ 147430 h 605845"/>
              <a:gd name="connsiteX28" fmla="*/ 27343 w 494805"/>
              <a:gd name="connsiteY28" fmla="*/ 393718 h 605845"/>
              <a:gd name="connsiteX29" fmla="*/ 303640 w 494805"/>
              <a:gd name="connsiteY29" fmla="*/ 567490 h 605845"/>
              <a:gd name="connsiteX30" fmla="*/ 303640 w 494805"/>
              <a:gd name="connsiteY30" fmla="*/ 321100 h 605845"/>
              <a:gd name="connsiteX31" fmla="*/ 7066 w 494805"/>
              <a:gd name="connsiteY31" fmla="*/ 110711 h 605845"/>
              <a:gd name="connsiteX32" fmla="*/ 20994 w 494805"/>
              <a:gd name="connsiteY32" fmla="*/ 111120 h 605845"/>
              <a:gd name="connsiteX33" fmla="*/ 324532 w 494805"/>
              <a:gd name="connsiteY33" fmla="*/ 302076 h 605845"/>
              <a:gd name="connsiteX34" fmla="*/ 330881 w 494805"/>
              <a:gd name="connsiteY34" fmla="*/ 313633 h 605845"/>
              <a:gd name="connsiteX35" fmla="*/ 330881 w 494805"/>
              <a:gd name="connsiteY35" fmla="*/ 592140 h 605845"/>
              <a:gd name="connsiteX36" fmla="*/ 323917 w 494805"/>
              <a:gd name="connsiteY36" fmla="*/ 604106 h 605845"/>
              <a:gd name="connsiteX37" fmla="*/ 317261 w 494805"/>
              <a:gd name="connsiteY37" fmla="*/ 605845 h 605845"/>
              <a:gd name="connsiteX38" fmla="*/ 309990 w 494805"/>
              <a:gd name="connsiteY38" fmla="*/ 603697 h 605845"/>
              <a:gd name="connsiteX39" fmla="*/ 6452 w 494805"/>
              <a:gd name="connsiteY39" fmla="*/ 412844 h 605845"/>
              <a:gd name="connsiteX40" fmla="*/ 0 w 494805"/>
              <a:gd name="connsiteY40" fmla="*/ 401287 h 605845"/>
              <a:gd name="connsiteX41" fmla="*/ 0 w 494805"/>
              <a:gd name="connsiteY41" fmla="*/ 122678 h 605845"/>
              <a:gd name="connsiteX42" fmla="*/ 7066 w 494805"/>
              <a:gd name="connsiteY42" fmla="*/ 110711 h 605845"/>
              <a:gd name="connsiteX43" fmla="*/ 88994 w 494805"/>
              <a:gd name="connsiteY43" fmla="*/ 56196 h 605845"/>
              <a:gd name="connsiteX44" fmla="*/ 102924 w 494805"/>
              <a:gd name="connsiteY44" fmla="*/ 56605 h 605845"/>
              <a:gd name="connsiteX45" fmla="*/ 406527 w 494805"/>
              <a:gd name="connsiteY45" fmla="*/ 247560 h 605845"/>
              <a:gd name="connsiteX46" fmla="*/ 412878 w 494805"/>
              <a:gd name="connsiteY46" fmla="*/ 259015 h 605845"/>
              <a:gd name="connsiteX47" fmla="*/ 412878 w 494805"/>
              <a:gd name="connsiteY47" fmla="*/ 537624 h 605845"/>
              <a:gd name="connsiteX48" fmla="*/ 405913 w 494805"/>
              <a:gd name="connsiteY48" fmla="*/ 549591 h 605845"/>
              <a:gd name="connsiteX49" fmla="*/ 399255 w 494805"/>
              <a:gd name="connsiteY49" fmla="*/ 551227 h 605845"/>
              <a:gd name="connsiteX50" fmla="*/ 391982 w 494805"/>
              <a:gd name="connsiteY50" fmla="*/ 549181 h 605845"/>
              <a:gd name="connsiteX51" fmla="*/ 351010 w 494805"/>
              <a:gd name="connsiteY51" fmla="*/ 523407 h 605845"/>
              <a:gd name="connsiteX52" fmla="*/ 346708 w 494805"/>
              <a:gd name="connsiteY52" fmla="*/ 504588 h 605845"/>
              <a:gd name="connsiteX53" fmla="*/ 365555 w 494805"/>
              <a:gd name="connsiteY53" fmla="*/ 500292 h 605845"/>
              <a:gd name="connsiteX54" fmla="*/ 385632 w 494805"/>
              <a:gd name="connsiteY54" fmla="*/ 512975 h 605845"/>
              <a:gd name="connsiteX55" fmla="*/ 385632 w 494805"/>
              <a:gd name="connsiteY55" fmla="*/ 266584 h 605845"/>
              <a:gd name="connsiteX56" fmla="*/ 109275 w 494805"/>
              <a:gd name="connsiteY56" fmla="*/ 92812 h 605845"/>
              <a:gd name="connsiteX57" fmla="*/ 109275 w 494805"/>
              <a:gd name="connsiteY57" fmla="*/ 125848 h 605845"/>
              <a:gd name="connsiteX58" fmla="*/ 95652 w 494805"/>
              <a:gd name="connsiteY58" fmla="*/ 139451 h 605845"/>
              <a:gd name="connsiteX59" fmla="*/ 81926 w 494805"/>
              <a:gd name="connsiteY59" fmla="*/ 125848 h 605845"/>
              <a:gd name="connsiteX60" fmla="*/ 81926 w 494805"/>
              <a:gd name="connsiteY60" fmla="*/ 68162 h 605845"/>
              <a:gd name="connsiteX61" fmla="*/ 88994 w 494805"/>
              <a:gd name="connsiteY61" fmla="*/ 56196 h 605845"/>
              <a:gd name="connsiteX62" fmla="*/ 170921 w 494805"/>
              <a:gd name="connsiteY62" fmla="*/ 1720 h 605845"/>
              <a:gd name="connsiteX63" fmla="*/ 184851 w 494805"/>
              <a:gd name="connsiteY63" fmla="*/ 2129 h 605845"/>
              <a:gd name="connsiteX64" fmla="*/ 488454 w 494805"/>
              <a:gd name="connsiteY64" fmla="*/ 192982 h 605845"/>
              <a:gd name="connsiteX65" fmla="*/ 494805 w 494805"/>
              <a:gd name="connsiteY65" fmla="*/ 204539 h 605845"/>
              <a:gd name="connsiteX66" fmla="*/ 494805 w 494805"/>
              <a:gd name="connsiteY66" fmla="*/ 483148 h 605845"/>
              <a:gd name="connsiteX67" fmla="*/ 487840 w 494805"/>
              <a:gd name="connsiteY67" fmla="*/ 495115 h 605845"/>
              <a:gd name="connsiteX68" fmla="*/ 481182 w 494805"/>
              <a:gd name="connsiteY68" fmla="*/ 496751 h 605845"/>
              <a:gd name="connsiteX69" fmla="*/ 473909 w 494805"/>
              <a:gd name="connsiteY69" fmla="*/ 494705 h 605845"/>
              <a:gd name="connsiteX70" fmla="*/ 432937 w 494805"/>
              <a:gd name="connsiteY70" fmla="*/ 468931 h 605845"/>
              <a:gd name="connsiteX71" fmla="*/ 428635 w 494805"/>
              <a:gd name="connsiteY71" fmla="*/ 450112 h 605845"/>
              <a:gd name="connsiteX72" fmla="*/ 447482 w 494805"/>
              <a:gd name="connsiteY72" fmla="*/ 445816 h 605845"/>
              <a:gd name="connsiteX73" fmla="*/ 467559 w 494805"/>
              <a:gd name="connsiteY73" fmla="*/ 458396 h 605845"/>
              <a:gd name="connsiteX74" fmla="*/ 467559 w 494805"/>
              <a:gd name="connsiteY74" fmla="*/ 212108 h 605845"/>
              <a:gd name="connsiteX75" fmla="*/ 191202 w 494805"/>
              <a:gd name="connsiteY75" fmla="*/ 38336 h 605845"/>
              <a:gd name="connsiteX76" fmla="*/ 191202 w 494805"/>
              <a:gd name="connsiteY76" fmla="*/ 71372 h 605845"/>
              <a:gd name="connsiteX77" fmla="*/ 177579 w 494805"/>
              <a:gd name="connsiteY77" fmla="*/ 84975 h 605845"/>
              <a:gd name="connsiteX78" fmla="*/ 163853 w 494805"/>
              <a:gd name="connsiteY78" fmla="*/ 71372 h 605845"/>
              <a:gd name="connsiteX79" fmla="*/ 163853 w 494805"/>
              <a:gd name="connsiteY79" fmla="*/ 13584 h 605845"/>
              <a:gd name="connsiteX80" fmla="*/ 170921 w 494805"/>
              <a:gd name="connsiteY80" fmla="*/ 1720 h 60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94805" h="605845">
                <a:moveTo>
                  <a:pt x="92587" y="334315"/>
                </a:moveTo>
                <a:cubicBezTo>
                  <a:pt x="95993" y="333534"/>
                  <a:pt x="99706" y="334046"/>
                  <a:pt x="102932" y="336041"/>
                </a:cubicBezTo>
                <a:lnTo>
                  <a:pt x="242635" y="423921"/>
                </a:lnTo>
                <a:cubicBezTo>
                  <a:pt x="248985" y="428013"/>
                  <a:pt x="250931" y="436402"/>
                  <a:pt x="246937" y="442745"/>
                </a:cubicBezTo>
                <a:cubicBezTo>
                  <a:pt x="244376" y="446837"/>
                  <a:pt x="239869" y="449190"/>
                  <a:pt x="235363" y="449190"/>
                </a:cubicBezTo>
                <a:cubicBezTo>
                  <a:pt x="232905" y="449190"/>
                  <a:pt x="230344" y="448474"/>
                  <a:pt x="228091" y="447042"/>
                </a:cubicBezTo>
                <a:lnTo>
                  <a:pt x="88388" y="359162"/>
                </a:lnTo>
                <a:cubicBezTo>
                  <a:pt x="81936" y="355172"/>
                  <a:pt x="80092" y="346681"/>
                  <a:pt x="84086" y="340338"/>
                </a:cubicBezTo>
                <a:cubicBezTo>
                  <a:pt x="86084" y="337166"/>
                  <a:pt x="89182" y="335095"/>
                  <a:pt x="92587" y="334315"/>
                </a:cubicBezTo>
                <a:close/>
                <a:moveTo>
                  <a:pt x="182952" y="322915"/>
                </a:moveTo>
                <a:cubicBezTo>
                  <a:pt x="186370" y="322148"/>
                  <a:pt x="190084" y="322685"/>
                  <a:pt x="193259" y="324680"/>
                </a:cubicBezTo>
                <a:lnTo>
                  <a:pt x="242634" y="355784"/>
                </a:lnTo>
                <a:cubicBezTo>
                  <a:pt x="248985" y="359774"/>
                  <a:pt x="250931" y="368164"/>
                  <a:pt x="246936" y="374610"/>
                </a:cubicBezTo>
                <a:cubicBezTo>
                  <a:pt x="244375" y="378702"/>
                  <a:pt x="239868" y="380953"/>
                  <a:pt x="235361" y="380953"/>
                </a:cubicBezTo>
                <a:cubicBezTo>
                  <a:pt x="232902" y="380953"/>
                  <a:pt x="230341" y="380237"/>
                  <a:pt x="228088" y="378804"/>
                </a:cubicBezTo>
                <a:lnTo>
                  <a:pt x="178713" y="347803"/>
                </a:lnTo>
                <a:cubicBezTo>
                  <a:pt x="172362" y="343711"/>
                  <a:pt x="170416" y="335321"/>
                  <a:pt x="174411" y="328978"/>
                </a:cubicBezTo>
                <a:cubicBezTo>
                  <a:pt x="176408" y="325755"/>
                  <a:pt x="179533" y="323683"/>
                  <a:pt x="182952" y="322915"/>
                </a:cubicBezTo>
                <a:close/>
                <a:moveTo>
                  <a:pt x="92579" y="266092"/>
                </a:moveTo>
                <a:cubicBezTo>
                  <a:pt x="95982" y="265324"/>
                  <a:pt x="99692" y="265861"/>
                  <a:pt x="102915" y="267908"/>
                </a:cubicBezTo>
                <a:lnTo>
                  <a:pt x="152247" y="298909"/>
                </a:lnTo>
                <a:cubicBezTo>
                  <a:pt x="158592" y="302899"/>
                  <a:pt x="160537" y="311391"/>
                  <a:pt x="156545" y="317735"/>
                </a:cubicBezTo>
                <a:cubicBezTo>
                  <a:pt x="153884" y="321827"/>
                  <a:pt x="149483" y="324078"/>
                  <a:pt x="144980" y="324078"/>
                </a:cubicBezTo>
                <a:cubicBezTo>
                  <a:pt x="142422" y="324078"/>
                  <a:pt x="139965" y="323464"/>
                  <a:pt x="137714" y="322032"/>
                </a:cubicBezTo>
                <a:lnTo>
                  <a:pt x="88382" y="290928"/>
                </a:lnTo>
                <a:cubicBezTo>
                  <a:pt x="81934" y="286938"/>
                  <a:pt x="80092" y="278548"/>
                  <a:pt x="84084" y="272103"/>
                </a:cubicBezTo>
                <a:cubicBezTo>
                  <a:pt x="86080" y="268931"/>
                  <a:pt x="89176" y="266859"/>
                  <a:pt x="92579" y="266092"/>
                </a:cubicBezTo>
                <a:close/>
                <a:moveTo>
                  <a:pt x="27343" y="147430"/>
                </a:moveTo>
                <a:lnTo>
                  <a:pt x="27343" y="393718"/>
                </a:lnTo>
                <a:lnTo>
                  <a:pt x="303640" y="567490"/>
                </a:lnTo>
                <a:lnTo>
                  <a:pt x="303640" y="321100"/>
                </a:lnTo>
                <a:close/>
                <a:moveTo>
                  <a:pt x="7066" y="110711"/>
                </a:moveTo>
                <a:cubicBezTo>
                  <a:pt x="11470" y="108359"/>
                  <a:pt x="16795" y="108461"/>
                  <a:pt x="20994" y="111120"/>
                </a:cubicBezTo>
                <a:lnTo>
                  <a:pt x="324532" y="302076"/>
                </a:lnTo>
                <a:cubicBezTo>
                  <a:pt x="328526" y="304531"/>
                  <a:pt x="330881" y="308929"/>
                  <a:pt x="330881" y="313633"/>
                </a:cubicBezTo>
                <a:lnTo>
                  <a:pt x="330881" y="592140"/>
                </a:lnTo>
                <a:cubicBezTo>
                  <a:pt x="330881" y="597151"/>
                  <a:pt x="328218" y="601754"/>
                  <a:pt x="323917" y="604106"/>
                </a:cubicBezTo>
                <a:cubicBezTo>
                  <a:pt x="321767" y="605231"/>
                  <a:pt x="319514" y="605845"/>
                  <a:pt x="317261" y="605845"/>
                </a:cubicBezTo>
                <a:cubicBezTo>
                  <a:pt x="314700" y="605845"/>
                  <a:pt x="312243" y="605129"/>
                  <a:pt x="309990" y="603697"/>
                </a:cubicBezTo>
                <a:lnTo>
                  <a:pt x="6452" y="412844"/>
                </a:lnTo>
                <a:cubicBezTo>
                  <a:pt x="2458" y="410287"/>
                  <a:pt x="0" y="405992"/>
                  <a:pt x="0" y="401287"/>
                </a:cubicBezTo>
                <a:lnTo>
                  <a:pt x="0" y="122678"/>
                </a:lnTo>
                <a:cubicBezTo>
                  <a:pt x="0" y="117666"/>
                  <a:pt x="2765" y="113166"/>
                  <a:pt x="7066" y="110711"/>
                </a:cubicBezTo>
                <a:close/>
                <a:moveTo>
                  <a:pt x="88994" y="56196"/>
                </a:moveTo>
                <a:cubicBezTo>
                  <a:pt x="93398" y="53741"/>
                  <a:pt x="98725" y="53945"/>
                  <a:pt x="102924" y="56605"/>
                </a:cubicBezTo>
                <a:lnTo>
                  <a:pt x="406527" y="247560"/>
                </a:lnTo>
                <a:cubicBezTo>
                  <a:pt x="410522" y="250015"/>
                  <a:pt x="412878" y="254413"/>
                  <a:pt x="412878" y="259015"/>
                </a:cubicBezTo>
                <a:lnTo>
                  <a:pt x="412878" y="537624"/>
                </a:lnTo>
                <a:cubicBezTo>
                  <a:pt x="412878" y="542636"/>
                  <a:pt x="410215" y="547136"/>
                  <a:pt x="405913" y="549591"/>
                </a:cubicBezTo>
                <a:cubicBezTo>
                  <a:pt x="403762" y="550716"/>
                  <a:pt x="401508" y="551227"/>
                  <a:pt x="399255" y="551227"/>
                </a:cubicBezTo>
                <a:cubicBezTo>
                  <a:pt x="396694" y="551227"/>
                  <a:pt x="394236" y="550613"/>
                  <a:pt x="391982" y="549181"/>
                </a:cubicBezTo>
                <a:lnTo>
                  <a:pt x="351010" y="523407"/>
                </a:lnTo>
                <a:cubicBezTo>
                  <a:pt x="344659" y="519418"/>
                  <a:pt x="342713" y="511031"/>
                  <a:pt x="346708" y="504588"/>
                </a:cubicBezTo>
                <a:cubicBezTo>
                  <a:pt x="350805" y="498246"/>
                  <a:pt x="359205" y="496303"/>
                  <a:pt x="365555" y="500292"/>
                </a:cubicBezTo>
                <a:lnTo>
                  <a:pt x="385632" y="512975"/>
                </a:lnTo>
                <a:lnTo>
                  <a:pt x="385632" y="266584"/>
                </a:lnTo>
                <a:lnTo>
                  <a:pt x="109275" y="92812"/>
                </a:lnTo>
                <a:lnTo>
                  <a:pt x="109275" y="125848"/>
                </a:lnTo>
                <a:cubicBezTo>
                  <a:pt x="109275" y="133416"/>
                  <a:pt x="103129" y="139451"/>
                  <a:pt x="95652" y="139451"/>
                </a:cubicBezTo>
                <a:cubicBezTo>
                  <a:pt x="88072" y="139451"/>
                  <a:pt x="81926" y="133416"/>
                  <a:pt x="81926" y="125848"/>
                </a:cubicBezTo>
                <a:lnTo>
                  <a:pt x="81926" y="68162"/>
                </a:lnTo>
                <a:cubicBezTo>
                  <a:pt x="81926" y="63151"/>
                  <a:pt x="84692" y="58548"/>
                  <a:pt x="88994" y="56196"/>
                </a:cubicBezTo>
                <a:close/>
                <a:moveTo>
                  <a:pt x="170921" y="1720"/>
                </a:moveTo>
                <a:cubicBezTo>
                  <a:pt x="175325" y="-735"/>
                  <a:pt x="180652" y="-531"/>
                  <a:pt x="184851" y="2129"/>
                </a:cubicBezTo>
                <a:lnTo>
                  <a:pt x="488454" y="192982"/>
                </a:lnTo>
                <a:cubicBezTo>
                  <a:pt x="492449" y="195539"/>
                  <a:pt x="494805" y="199834"/>
                  <a:pt x="494805" y="204539"/>
                </a:cubicBezTo>
                <a:lnTo>
                  <a:pt x="494805" y="483148"/>
                </a:lnTo>
                <a:cubicBezTo>
                  <a:pt x="494805" y="488057"/>
                  <a:pt x="492142" y="492660"/>
                  <a:pt x="487840" y="495115"/>
                </a:cubicBezTo>
                <a:cubicBezTo>
                  <a:pt x="485689" y="496240"/>
                  <a:pt x="483435" y="496751"/>
                  <a:pt x="481182" y="496751"/>
                </a:cubicBezTo>
                <a:cubicBezTo>
                  <a:pt x="478621" y="496751"/>
                  <a:pt x="476163" y="496035"/>
                  <a:pt x="473909" y="494705"/>
                </a:cubicBezTo>
                <a:lnTo>
                  <a:pt x="432937" y="468931"/>
                </a:lnTo>
                <a:cubicBezTo>
                  <a:pt x="426586" y="464942"/>
                  <a:pt x="424640" y="456453"/>
                  <a:pt x="428635" y="450112"/>
                </a:cubicBezTo>
                <a:cubicBezTo>
                  <a:pt x="432732" y="443770"/>
                  <a:pt x="441132" y="441827"/>
                  <a:pt x="447482" y="445816"/>
                </a:cubicBezTo>
                <a:lnTo>
                  <a:pt x="467559" y="458396"/>
                </a:lnTo>
                <a:lnTo>
                  <a:pt x="467559" y="212108"/>
                </a:lnTo>
                <a:lnTo>
                  <a:pt x="191202" y="38336"/>
                </a:lnTo>
                <a:lnTo>
                  <a:pt x="191202" y="71372"/>
                </a:lnTo>
                <a:cubicBezTo>
                  <a:pt x="191202" y="78838"/>
                  <a:pt x="185056" y="84975"/>
                  <a:pt x="177579" y="84975"/>
                </a:cubicBezTo>
                <a:cubicBezTo>
                  <a:pt x="169999" y="84975"/>
                  <a:pt x="163853" y="78838"/>
                  <a:pt x="163853" y="71372"/>
                </a:cubicBezTo>
                <a:lnTo>
                  <a:pt x="163853" y="13584"/>
                </a:lnTo>
                <a:cubicBezTo>
                  <a:pt x="163853" y="8675"/>
                  <a:pt x="166619" y="4072"/>
                  <a:pt x="170921" y="1720"/>
                </a:cubicBezTo>
                <a:close/>
              </a:path>
            </a:pathLst>
          </a:custGeom>
          <a:solidFill>
            <a:schemeClr val="bg1"/>
          </a:solidFill>
          <a:ln>
            <a:noFill/>
          </a:ln>
        </p:spPr>
      </p:sp>
      <p:sp>
        <p:nvSpPr>
          <p:cNvPr id="47" name="stopwatch-tool-to-control-test-time_42915"/>
          <p:cNvSpPr>
            <a:spLocks noChangeAspect="1"/>
          </p:cNvSpPr>
          <p:nvPr/>
        </p:nvSpPr>
        <p:spPr bwMode="auto">
          <a:xfrm>
            <a:off x="9903620" y="2755813"/>
            <a:ext cx="767290" cy="897660"/>
          </a:xfrm>
          <a:custGeom>
            <a:avLst/>
            <a:gdLst>
              <a:gd name="connsiteX0" fmla="*/ 265530 w 519566"/>
              <a:gd name="connsiteY0" fmla="*/ 205067 h 607845"/>
              <a:gd name="connsiteX1" fmla="*/ 407606 w 519566"/>
              <a:gd name="connsiteY1" fmla="*/ 341148 h 607845"/>
              <a:gd name="connsiteX2" fmla="*/ 328675 w 519566"/>
              <a:gd name="connsiteY2" fmla="*/ 354040 h 607845"/>
              <a:gd name="connsiteX3" fmla="*/ 265530 w 519566"/>
              <a:gd name="connsiteY3" fmla="*/ 283851 h 607845"/>
              <a:gd name="connsiteX4" fmla="*/ 254042 w 519566"/>
              <a:gd name="connsiteY4" fmla="*/ 149094 h 607845"/>
              <a:gd name="connsiteX5" fmla="*/ 126303 w 519566"/>
              <a:gd name="connsiteY5" fmla="*/ 193535 h 607845"/>
              <a:gd name="connsiteX6" fmla="*/ 130609 w 519566"/>
              <a:gd name="connsiteY6" fmla="*/ 205004 h 607845"/>
              <a:gd name="connsiteX7" fmla="*/ 114821 w 519566"/>
              <a:gd name="connsiteY7" fmla="*/ 220774 h 607845"/>
              <a:gd name="connsiteX8" fmla="*/ 101904 w 519566"/>
              <a:gd name="connsiteY8" fmla="*/ 215040 h 607845"/>
              <a:gd name="connsiteX9" fmla="*/ 47364 w 519566"/>
              <a:gd name="connsiteY9" fmla="*/ 345497 h 607845"/>
              <a:gd name="connsiteX10" fmla="*/ 99033 w 519566"/>
              <a:gd name="connsiteY10" fmla="*/ 345497 h 607845"/>
              <a:gd name="connsiteX11" fmla="*/ 99033 w 519566"/>
              <a:gd name="connsiteY11" fmla="*/ 354099 h 607845"/>
              <a:gd name="connsiteX12" fmla="*/ 47364 w 519566"/>
              <a:gd name="connsiteY12" fmla="*/ 354099 h 607845"/>
              <a:gd name="connsiteX13" fmla="*/ 93292 w 519566"/>
              <a:gd name="connsiteY13" fmla="*/ 483122 h 607845"/>
              <a:gd name="connsiteX14" fmla="*/ 104774 w 519566"/>
              <a:gd name="connsiteY14" fmla="*/ 477388 h 607845"/>
              <a:gd name="connsiteX15" fmla="*/ 121997 w 519566"/>
              <a:gd name="connsiteY15" fmla="*/ 493157 h 607845"/>
              <a:gd name="connsiteX16" fmla="*/ 113386 w 519566"/>
              <a:gd name="connsiteY16" fmla="*/ 506060 h 607845"/>
              <a:gd name="connsiteX17" fmla="*/ 254042 w 519566"/>
              <a:gd name="connsiteY17" fmla="*/ 560537 h 607845"/>
              <a:gd name="connsiteX18" fmla="*/ 254042 w 519566"/>
              <a:gd name="connsiteY18" fmla="*/ 500325 h 607845"/>
              <a:gd name="connsiteX19" fmla="*/ 262653 w 519566"/>
              <a:gd name="connsiteY19" fmla="*/ 500325 h 607845"/>
              <a:gd name="connsiteX20" fmla="*/ 262653 w 519566"/>
              <a:gd name="connsiteY20" fmla="*/ 560537 h 607845"/>
              <a:gd name="connsiteX21" fmla="*/ 409051 w 519566"/>
              <a:gd name="connsiteY21" fmla="*/ 490290 h 607845"/>
              <a:gd name="connsiteX22" fmla="*/ 401874 w 519566"/>
              <a:gd name="connsiteY22" fmla="*/ 477388 h 607845"/>
              <a:gd name="connsiteX23" fmla="*/ 417662 w 519566"/>
              <a:gd name="connsiteY23" fmla="*/ 460185 h 607845"/>
              <a:gd name="connsiteX24" fmla="*/ 427709 w 519566"/>
              <a:gd name="connsiteY24" fmla="*/ 464486 h 607845"/>
              <a:gd name="connsiteX25" fmla="*/ 459285 w 519566"/>
              <a:gd name="connsiteY25" fmla="*/ 354099 h 607845"/>
              <a:gd name="connsiteX26" fmla="*/ 410486 w 519566"/>
              <a:gd name="connsiteY26" fmla="*/ 354099 h 607845"/>
              <a:gd name="connsiteX27" fmla="*/ 410486 w 519566"/>
              <a:gd name="connsiteY27" fmla="*/ 345497 h 607845"/>
              <a:gd name="connsiteX28" fmla="*/ 459285 w 519566"/>
              <a:gd name="connsiteY28" fmla="*/ 345497 h 607845"/>
              <a:gd name="connsiteX29" fmla="*/ 401874 w 519566"/>
              <a:gd name="connsiteY29" fmla="*/ 212173 h 607845"/>
              <a:gd name="connsiteX30" fmla="*/ 390392 w 519566"/>
              <a:gd name="connsiteY30" fmla="*/ 217907 h 607845"/>
              <a:gd name="connsiteX31" fmla="*/ 374604 w 519566"/>
              <a:gd name="connsiteY31" fmla="*/ 202137 h 607845"/>
              <a:gd name="connsiteX32" fmla="*/ 378910 w 519566"/>
              <a:gd name="connsiteY32" fmla="*/ 192102 h 607845"/>
              <a:gd name="connsiteX33" fmla="*/ 262653 w 519566"/>
              <a:gd name="connsiteY33" fmla="*/ 149094 h 607845"/>
              <a:gd name="connsiteX34" fmla="*/ 262653 w 519566"/>
              <a:gd name="connsiteY34" fmla="*/ 217907 h 607845"/>
              <a:gd name="connsiteX35" fmla="*/ 254042 w 519566"/>
              <a:gd name="connsiteY35" fmla="*/ 217907 h 607845"/>
              <a:gd name="connsiteX36" fmla="*/ 189455 w 519566"/>
              <a:gd name="connsiteY36" fmla="*/ 0 h 607845"/>
              <a:gd name="connsiteX37" fmla="*/ 358817 w 519566"/>
              <a:gd name="connsiteY37" fmla="*/ 0 h 607845"/>
              <a:gd name="connsiteX38" fmla="*/ 358817 w 519566"/>
              <a:gd name="connsiteY38" fmla="*/ 68812 h 607845"/>
              <a:gd name="connsiteX39" fmla="*/ 317194 w 519566"/>
              <a:gd name="connsiteY39" fmla="*/ 68812 h 607845"/>
              <a:gd name="connsiteX40" fmla="*/ 317194 w 519566"/>
              <a:gd name="connsiteY40" fmla="*/ 110387 h 607845"/>
              <a:gd name="connsiteX41" fmla="*/ 393263 w 519566"/>
              <a:gd name="connsiteY41" fmla="*/ 143359 h 607845"/>
              <a:gd name="connsiteX42" fmla="*/ 444932 w 519566"/>
              <a:gd name="connsiteY42" fmla="*/ 100352 h 607845"/>
              <a:gd name="connsiteX43" fmla="*/ 519566 w 519566"/>
              <a:gd name="connsiteY43" fmla="*/ 190668 h 607845"/>
              <a:gd name="connsiteX44" fmla="*/ 473638 w 519566"/>
              <a:gd name="connsiteY44" fmla="*/ 229376 h 607845"/>
              <a:gd name="connsiteX45" fmla="*/ 506649 w 519566"/>
              <a:gd name="connsiteY45" fmla="*/ 354099 h 607845"/>
              <a:gd name="connsiteX46" fmla="*/ 254042 w 519566"/>
              <a:gd name="connsiteY46" fmla="*/ 607845 h 607845"/>
              <a:gd name="connsiteX47" fmla="*/ 0 w 519566"/>
              <a:gd name="connsiteY47" fmla="*/ 354099 h 607845"/>
              <a:gd name="connsiteX48" fmla="*/ 236819 w 519566"/>
              <a:gd name="connsiteY48" fmla="*/ 101785 h 607845"/>
              <a:gd name="connsiteX49" fmla="*/ 236819 w 519566"/>
              <a:gd name="connsiteY49" fmla="*/ 68812 h 607845"/>
              <a:gd name="connsiteX50" fmla="*/ 189455 w 519566"/>
              <a:gd name="connsiteY50" fmla="*/ 68812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19566" h="607845">
                <a:moveTo>
                  <a:pt x="265530" y="205067"/>
                </a:moveTo>
                <a:cubicBezTo>
                  <a:pt x="340156" y="210797"/>
                  <a:pt x="398996" y="268094"/>
                  <a:pt x="407606" y="341148"/>
                </a:cubicBezTo>
                <a:lnTo>
                  <a:pt x="328675" y="354040"/>
                </a:lnTo>
                <a:cubicBezTo>
                  <a:pt x="325805" y="318229"/>
                  <a:pt x="299973" y="289581"/>
                  <a:pt x="265530" y="283851"/>
                </a:cubicBezTo>
                <a:close/>
                <a:moveTo>
                  <a:pt x="254042" y="149094"/>
                </a:moveTo>
                <a:cubicBezTo>
                  <a:pt x="205243" y="149094"/>
                  <a:pt x="160749" y="164863"/>
                  <a:pt x="126303" y="193535"/>
                </a:cubicBezTo>
                <a:cubicBezTo>
                  <a:pt x="129174" y="196403"/>
                  <a:pt x="130609" y="200703"/>
                  <a:pt x="130609" y="205004"/>
                </a:cubicBezTo>
                <a:cubicBezTo>
                  <a:pt x="130609" y="213606"/>
                  <a:pt x="123433" y="220774"/>
                  <a:pt x="114821" y="220774"/>
                </a:cubicBezTo>
                <a:cubicBezTo>
                  <a:pt x="109080" y="220774"/>
                  <a:pt x="104774" y="217907"/>
                  <a:pt x="101904" y="215040"/>
                </a:cubicBezTo>
                <a:cubicBezTo>
                  <a:pt x="70328" y="249446"/>
                  <a:pt x="50234" y="295321"/>
                  <a:pt x="47364" y="345497"/>
                </a:cubicBezTo>
                <a:lnTo>
                  <a:pt x="99033" y="345497"/>
                </a:lnTo>
                <a:lnTo>
                  <a:pt x="99033" y="354099"/>
                </a:lnTo>
                <a:lnTo>
                  <a:pt x="47364" y="354099"/>
                </a:lnTo>
                <a:cubicBezTo>
                  <a:pt x="47364" y="402841"/>
                  <a:pt x="64587" y="448716"/>
                  <a:pt x="93292" y="483122"/>
                </a:cubicBezTo>
                <a:cubicBezTo>
                  <a:pt x="96163" y="478822"/>
                  <a:pt x="100468" y="477388"/>
                  <a:pt x="104774" y="477388"/>
                </a:cubicBezTo>
                <a:cubicBezTo>
                  <a:pt x="114821" y="477388"/>
                  <a:pt x="121997" y="484556"/>
                  <a:pt x="121997" y="493157"/>
                </a:cubicBezTo>
                <a:cubicBezTo>
                  <a:pt x="121997" y="498892"/>
                  <a:pt x="119127" y="503193"/>
                  <a:pt x="113386" y="506060"/>
                </a:cubicBezTo>
                <a:cubicBezTo>
                  <a:pt x="150703" y="540466"/>
                  <a:pt x="199502" y="560537"/>
                  <a:pt x="254042" y="560537"/>
                </a:cubicBezTo>
                <a:lnTo>
                  <a:pt x="254042" y="500325"/>
                </a:lnTo>
                <a:lnTo>
                  <a:pt x="262653" y="500325"/>
                </a:lnTo>
                <a:lnTo>
                  <a:pt x="262653" y="560537"/>
                </a:lnTo>
                <a:cubicBezTo>
                  <a:pt x="321500" y="557669"/>
                  <a:pt x="373169" y="530431"/>
                  <a:pt x="409051" y="490290"/>
                </a:cubicBezTo>
                <a:cubicBezTo>
                  <a:pt x="404745" y="487423"/>
                  <a:pt x="401874" y="481689"/>
                  <a:pt x="401874" y="477388"/>
                </a:cubicBezTo>
                <a:cubicBezTo>
                  <a:pt x="401874" y="467353"/>
                  <a:pt x="409051" y="460185"/>
                  <a:pt x="417662" y="460185"/>
                </a:cubicBezTo>
                <a:cubicBezTo>
                  <a:pt x="421968" y="460185"/>
                  <a:pt x="424839" y="461618"/>
                  <a:pt x="427709" y="464486"/>
                </a:cubicBezTo>
                <a:cubicBezTo>
                  <a:pt x="447803" y="432946"/>
                  <a:pt x="459285" y="395673"/>
                  <a:pt x="459285" y="354099"/>
                </a:cubicBezTo>
                <a:lnTo>
                  <a:pt x="410486" y="354099"/>
                </a:lnTo>
                <a:lnTo>
                  <a:pt x="410486" y="345497"/>
                </a:lnTo>
                <a:lnTo>
                  <a:pt x="459285" y="345497"/>
                </a:lnTo>
                <a:cubicBezTo>
                  <a:pt x="456415" y="293888"/>
                  <a:pt x="436321" y="248012"/>
                  <a:pt x="401874" y="212173"/>
                </a:cubicBezTo>
                <a:cubicBezTo>
                  <a:pt x="399004" y="216473"/>
                  <a:pt x="396133" y="217907"/>
                  <a:pt x="390392" y="217907"/>
                </a:cubicBezTo>
                <a:cubicBezTo>
                  <a:pt x="381781" y="217907"/>
                  <a:pt x="374604" y="210739"/>
                  <a:pt x="374604" y="202137"/>
                </a:cubicBezTo>
                <a:cubicBezTo>
                  <a:pt x="374604" y="197836"/>
                  <a:pt x="376040" y="194969"/>
                  <a:pt x="378910" y="192102"/>
                </a:cubicBezTo>
                <a:cubicBezTo>
                  <a:pt x="345899" y="166297"/>
                  <a:pt x="307147" y="151961"/>
                  <a:pt x="262653" y="149094"/>
                </a:cubicBezTo>
                <a:lnTo>
                  <a:pt x="262653" y="217907"/>
                </a:lnTo>
                <a:lnTo>
                  <a:pt x="254042" y="217907"/>
                </a:lnTo>
                <a:close/>
                <a:moveTo>
                  <a:pt x="189455" y="0"/>
                </a:moveTo>
                <a:lnTo>
                  <a:pt x="358817" y="0"/>
                </a:lnTo>
                <a:lnTo>
                  <a:pt x="358817" y="68812"/>
                </a:lnTo>
                <a:lnTo>
                  <a:pt x="317194" y="68812"/>
                </a:lnTo>
                <a:lnTo>
                  <a:pt x="317194" y="110387"/>
                </a:lnTo>
                <a:cubicBezTo>
                  <a:pt x="344464" y="117555"/>
                  <a:pt x="370299" y="129023"/>
                  <a:pt x="393263" y="143359"/>
                </a:cubicBezTo>
                <a:lnTo>
                  <a:pt x="444932" y="100352"/>
                </a:lnTo>
                <a:lnTo>
                  <a:pt x="519566" y="190668"/>
                </a:lnTo>
                <a:lnTo>
                  <a:pt x="473638" y="229376"/>
                </a:lnTo>
                <a:cubicBezTo>
                  <a:pt x="495167" y="266649"/>
                  <a:pt x="506649" y="308224"/>
                  <a:pt x="506649" y="354099"/>
                </a:cubicBezTo>
                <a:cubicBezTo>
                  <a:pt x="506649" y="494591"/>
                  <a:pt x="393263" y="607845"/>
                  <a:pt x="254042" y="607845"/>
                </a:cubicBezTo>
                <a:cubicBezTo>
                  <a:pt x="113386" y="607845"/>
                  <a:pt x="0" y="494591"/>
                  <a:pt x="0" y="354099"/>
                </a:cubicBezTo>
                <a:cubicBezTo>
                  <a:pt x="0" y="220774"/>
                  <a:pt x="104774" y="110387"/>
                  <a:pt x="236819" y="101785"/>
                </a:cubicBezTo>
                <a:lnTo>
                  <a:pt x="236819" y="68812"/>
                </a:lnTo>
                <a:lnTo>
                  <a:pt x="189455" y="68812"/>
                </a:lnTo>
                <a:close/>
              </a:path>
            </a:pathLst>
          </a:custGeom>
          <a:solidFill>
            <a:schemeClr val="bg1"/>
          </a:solidFill>
          <a:ln>
            <a:noFill/>
          </a:ln>
        </p:spPr>
      </p:sp>
      <p:sp>
        <p:nvSpPr>
          <p:cNvPr id="48" name="list_86158"/>
          <p:cNvSpPr>
            <a:spLocks noChangeAspect="1"/>
          </p:cNvSpPr>
          <p:nvPr/>
        </p:nvSpPr>
        <p:spPr bwMode="auto">
          <a:xfrm>
            <a:off x="4373897" y="2820395"/>
            <a:ext cx="695444" cy="854572"/>
          </a:xfrm>
          <a:custGeom>
            <a:avLst/>
            <a:gdLst>
              <a:gd name="connsiteX0" fmla="*/ 189871 w 493746"/>
              <a:gd name="connsiteY0" fmla="*/ 483444 h 606722"/>
              <a:gd name="connsiteX1" fmla="*/ 398768 w 493746"/>
              <a:gd name="connsiteY1" fmla="*/ 483444 h 606722"/>
              <a:gd name="connsiteX2" fmla="*/ 408292 w 493746"/>
              <a:gd name="connsiteY2" fmla="*/ 492980 h 606722"/>
              <a:gd name="connsiteX3" fmla="*/ 398768 w 493746"/>
              <a:gd name="connsiteY3" fmla="*/ 502426 h 606722"/>
              <a:gd name="connsiteX4" fmla="*/ 189871 w 493746"/>
              <a:gd name="connsiteY4" fmla="*/ 502426 h 606722"/>
              <a:gd name="connsiteX5" fmla="*/ 180436 w 493746"/>
              <a:gd name="connsiteY5" fmla="*/ 492980 h 606722"/>
              <a:gd name="connsiteX6" fmla="*/ 189871 w 493746"/>
              <a:gd name="connsiteY6" fmla="*/ 483444 h 606722"/>
              <a:gd name="connsiteX7" fmla="*/ 189869 w 493746"/>
              <a:gd name="connsiteY7" fmla="*/ 445550 h 606722"/>
              <a:gd name="connsiteX8" fmla="*/ 427207 w 493746"/>
              <a:gd name="connsiteY8" fmla="*/ 445550 h 606722"/>
              <a:gd name="connsiteX9" fmla="*/ 436729 w 493746"/>
              <a:gd name="connsiteY9" fmla="*/ 455041 h 606722"/>
              <a:gd name="connsiteX10" fmla="*/ 427207 w 493746"/>
              <a:gd name="connsiteY10" fmla="*/ 464532 h 606722"/>
              <a:gd name="connsiteX11" fmla="*/ 189869 w 493746"/>
              <a:gd name="connsiteY11" fmla="*/ 464532 h 606722"/>
              <a:gd name="connsiteX12" fmla="*/ 180436 w 493746"/>
              <a:gd name="connsiteY12" fmla="*/ 455041 h 606722"/>
              <a:gd name="connsiteX13" fmla="*/ 189869 w 493746"/>
              <a:gd name="connsiteY13" fmla="*/ 445550 h 606722"/>
              <a:gd name="connsiteX14" fmla="*/ 75907 w 493746"/>
              <a:gd name="connsiteY14" fmla="*/ 426593 h 606722"/>
              <a:gd name="connsiteX15" fmla="*/ 75907 w 493746"/>
              <a:gd name="connsiteY15" fmla="*/ 483490 h 606722"/>
              <a:gd name="connsiteX16" fmla="*/ 132877 w 493746"/>
              <a:gd name="connsiteY16" fmla="*/ 483490 h 606722"/>
              <a:gd name="connsiteX17" fmla="*/ 132877 w 493746"/>
              <a:gd name="connsiteY17" fmla="*/ 426593 h 606722"/>
              <a:gd name="connsiteX18" fmla="*/ 189869 w 493746"/>
              <a:gd name="connsiteY18" fmla="*/ 407657 h 606722"/>
              <a:gd name="connsiteX19" fmla="*/ 360735 w 493746"/>
              <a:gd name="connsiteY19" fmla="*/ 407657 h 606722"/>
              <a:gd name="connsiteX20" fmla="*/ 370257 w 493746"/>
              <a:gd name="connsiteY20" fmla="*/ 417069 h 606722"/>
              <a:gd name="connsiteX21" fmla="*/ 360735 w 493746"/>
              <a:gd name="connsiteY21" fmla="*/ 426569 h 606722"/>
              <a:gd name="connsiteX22" fmla="*/ 189869 w 493746"/>
              <a:gd name="connsiteY22" fmla="*/ 426569 h 606722"/>
              <a:gd name="connsiteX23" fmla="*/ 180436 w 493746"/>
              <a:gd name="connsiteY23" fmla="*/ 417069 h 606722"/>
              <a:gd name="connsiteX24" fmla="*/ 189869 w 493746"/>
              <a:gd name="connsiteY24" fmla="*/ 407657 h 606722"/>
              <a:gd name="connsiteX25" fmla="*/ 66471 w 493746"/>
              <a:gd name="connsiteY25" fmla="*/ 407657 h 606722"/>
              <a:gd name="connsiteX26" fmla="*/ 142402 w 493746"/>
              <a:gd name="connsiteY26" fmla="*/ 407657 h 606722"/>
              <a:gd name="connsiteX27" fmla="*/ 151927 w 493746"/>
              <a:gd name="connsiteY27" fmla="*/ 417081 h 606722"/>
              <a:gd name="connsiteX28" fmla="*/ 151927 w 493746"/>
              <a:gd name="connsiteY28" fmla="*/ 493003 h 606722"/>
              <a:gd name="connsiteX29" fmla="*/ 142402 w 493746"/>
              <a:gd name="connsiteY29" fmla="*/ 502426 h 606722"/>
              <a:gd name="connsiteX30" fmla="*/ 66471 w 493746"/>
              <a:gd name="connsiteY30" fmla="*/ 502426 h 606722"/>
              <a:gd name="connsiteX31" fmla="*/ 56946 w 493746"/>
              <a:gd name="connsiteY31" fmla="*/ 493003 h 606722"/>
              <a:gd name="connsiteX32" fmla="*/ 56946 w 493746"/>
              <a:gd name="connsiteY32" fmla="*/ 417081 h 606722"/>
              <a:gd name="connsiteX33" fmla="*/ 66471 w 493746"/>
              <a:gd name="connsiteY33" fmla="*/ 407657 h 606722"/>
              <a:gd name="connsiteX34" fmla="*/ 189871 w 493746"/>
              <a:gd name="connsiteY34" fmla="*/ 331728 h 606722"/>
              <a:gd name="connsiteX35" fmla="*/ 398768 w 493746"/>
              <a:gd name="connsiteY35" fmla="*/ 331728 h 606722"/>
              <a:gd name="connsiteX36" fmla="*/ 408292 w 493746"/>
              <a:gd name="connsiteY36" fmla="*/ 341255 h 606722"/>
              <a:gd name="connsiteX37" fmla="*/ 398768 w 493746"/>
              <a:gd name="connsiteY37" fmla="*/ 350781 h 606722"/>
              <a:gd name="connsiteX38" fmla="*/ 189871 w 493746"/>
              <a:gd name="connsiteY38" fmla="*/ 350781 h 606722"/>
              <a:gd name="connsiteX39" fmla="*/ 180436 w 493746"/>
              <a:gd name="connsiteY39" fmla="*/ 341255 h 606722"/>
              <a:gd name="connsiteX40" fmla="*/ 189871 w 493746"/>
              <a:gd name="connsiteY40" fmla="*/ 331728 h 606722"/>
              <a:gd name="connsiteX41" fmla="*/ 189869 w 493746"/>
              <a:gd name="connsiteY41" fmla="*/ 293905 h 606722"/>
              <a:gd name="connsiteX42" fmla="*/ 427207 w 493746"/>
              <a:gd name="connsiteY42" fmla="*/ 293905 h 606722"/>
              <a:gd name="connsiteX43" fmla="*/ 436729 w 493746"/>
              <a:gd name="connsiteY43" fmla="*/ 303317 h 606722"/>
              <a:gd name="connsiteX44" fmla="*/ 427207 w 493746"/>
              <a:gd name="connsiteY44" fmla="*/ 312817 h 606722"/>
              <a:gd name="connsiteX45" fmla="*/ 189869 w 493746"/>
              <a:gd name="connsiteY45" fmla="*/ 312817 h 606722"/>
              <a:gd name="connsiteX46" fmla="*/ 180436 w 493746"/>
              <a:gd name="connsiteY46" fmla="*/ 303317 h 606722"/>
              <a:gd name="connsiteX47" fmla="*/ 189869 w 493746"/>
              <a:gd name="connsiteY47" fmla="*/ 293905 h 606722"/>
              <a:gd name="connsiteX48" fmla="*/ 75907 w 493746"/>
              <a:gd name="connsiteY48" fmla="*/ 274874 h 606722"/>
              <a:gd name="connsiteX49" fmla="*/ 75907 w 493746"/>
              <a:gd name="connsiteY49" fmla="*/ 331760 h 606722"/>
              <a:gd name="connsiteX50" fmla="*/ 132877 w 493746"/>
              <a:gd name="connsiteY50" fmla="*/ 331760 h 606722"/>
              <a:gd name="connsiteX51" fmla="*/ 132877 w 493746"/>
              <a:gd name="connsiteY51" fmla="*/ 274874 h 606722"/>
              <a:gd name="connsiteX52" fmla="*/ 189869 w 493746"/>
              <a:gd name="connsiteY52" fmla="*/ 255941 h 606722"/>
              <a:gd name="connsiteX53" fmla="*/ 360735 w 493746"/>
              <a:gd name="connsiteY53" fmla="*/ 255941 h 606722"/>
              <a:gd name="connsiteX54" fmla="*/ 370257 w 493746"/>
              <a:gd name="connsiteY54" fmla="*/ 265442 h 606722"/>
              <a:gd name="connsiteX55" fmla="*/ 360735 w 493746"/>
              <a:gd name="connsiteY55" fmla="*/ 274853 h 606722"/>
              <a:gd name="connsiteX56" fmla="*/ 189869 w 493746"/>
              <a:gd name="connsiteY56" fmla="*/ 274853 h 606722"/>
              <a:gd name="connsiteX57" fmla="*/ 180436 w 493746"/>
              <a:gd name="connsiteY57" fmla="*/ 265442 h 606722"/>
              <a:gd name="connsiteX58" fmla="*/ 189869 w 493746"/>
              <a:gd name="connsiteY58" fmla="*/ 255941 h 606722"/>
              <a:gd name="connsiteX59" fmla="*/ 66471 w 493746"/>
              <a:gd name="connsiteY59" fmla="*/ 255941 h 606722"/>
              <a:gd name="connsiteX60" fmla="*/ 142402 w 493746"/>
              <a:gd name="connsiteY60" fmla="*/ 255941 h 606722"/>
              <a:gd name="connsiteX61" fmla="*/ 151927 w 493746"/>
              <a:gd name="connsiteY61" fmla="*/ 265452 h 606722"/>
              <a:gd name="connsiteX62" fmla="*/ 151927 w 493746"/>
              <a:gd name="connsiteY62" fmla="*/ 341271 h 606722"/>
              <a:gd name="connsiteX63" fmla="*/ 142402 w 493746"/>
              <a:gd name="connsiteY63" fmla="*/ 350781 h 606722"/>
              <a:gd name="connsiteX64" fmla="*/ 66471 w 493746"/>
              <a:gd name="connsiteY64" fmla="*/ 350781 h 606722"/>
              <a:gd name="connsiteX65" fmla="*/ 56946 w 493746"/>
              <a:gd name="connsiteY65" fmla="*/ 341271 h 606722"/>
              <a:gd name="connsiteX66" fmla="*/ 56946 w 493746"/>
              <a:gd name="connsiteY66" fmla="*/ 265452 h 606722"/>
              <a:gd name="connsiteX67" fmla="*/ 66471 w 493746"/>
              <a:gd name="connsiteY67" fmla="*/ 255941 h 606722"/>
              <a:gd name="connsiteX68" fmla="*/ 189871 w 493746"/>
              <a:gd name="connsiteY68" fmla="*/ 180154 h 606722"/>
              <a:gd name="connsiteX69" fmla="*/ 398768 w 493746"/>
              <a:gd name="connsiteY69" fmla="*/ 180154 h 606722"/>
              <a:gd name="connsiteX70" fmla="*/ 408292 w 493746"/>
              <a:gd name="connsiteY70" fmla="*/ 189566 h 606722"/>
              <a:gd name="connsiteX71" fmla="*/ 398768 w 493746"/>
              <a:gd name="connsiteY71" fmla="*/ 199066 h 606722"/>
              <a:gd name="connsiteX72" fmla="*/ 189871 w 493746"/>
              <a:gd name="connsiteY72" fmla="*/ 199066 h 606722"/>
              <a:gd name="connsiteX73" fmla="*/ 180436 w 493746"/>
              <a:gd name="connsiteY73" fmla="*/ 189566 h 606722"/>
              <a:gd name="connsiteX74" fmla="*/ 189871 w 493746"/>
              <a:gd name="connsiteY74" fmla="*/ 180154 h 606722"/>
              <a:gd name="connsiteX75" fmla="*/ 189869 w 493746"/>
              <a:gd name="connsiteY75" fmla="*/ 142189 h 606722"/>
              <a:gd name="connsiteX76" fmla="*/ 427207 w 493746"/>
              <a:gd name="connsiteY76" fmla="*/ 142189 h 606722"/>
              <a:gd name="connsiteX77" fmla="*/ 436729 w 493746"/>
              <a:gd name="connsiteY77" fmla="*/ 151690 h 606722"/>
              <a:gd name="connsiteX78" fmla="*/ 427207 w 493746"/>
              <a:gd name="connsiteY78" fmla="*/ 161101 h 606722"/>
              <a:gd name="connsiteX79" fmla="*/ 189869 w 493746"/>
              <a:gd name="connsiteY79" fmla="*/ 161101 h 606722"/>
              <a:gd name="connsiteX80" fmla="*/ 180436 w 493746"/>
              <a:gd name="connsiteY80" fmla="*/ 151690 h 606722"/>
              <a:gd name="connsiteX81" fmla="*/ 189869 w 493746"/>
              <a:gd name="connsiteY81" fmla="*/ 142189 h 606722"/>
              <a:gd name="connsiteX82" fmla="*/ 189869 w 493746"/>
              <a:gd name="connsiteY82" fmla="*/ 104225 h 606722"/>
              <a:gd name="connsiteX83" fmla="*/ 360735 w 493746"/>
              <a:gd name="connsiteY83" fmla="*/ 104225 h 606722"/>
              <a:gd name="connsiteX84" fmla="*/ 370257 w 493746"/>
              <a:gd name="connsiteY84" fmla="*/ 113752 h 606722"/>
              <a:gd name="connsiteX85" fmla="*/ 360735 w 493746"/>
              <a:gd name="connsiteY85" fmla="*/ 123278 h 606722"/>
              <a:gd name="connsiteX86" fmla="*/ 189869 w 493746"/>
              <a:gd name="connsiteY86" fmla="*/ 123278 h 606722"/>
              <a:gd name="connsiteX87" fmla="*/ 180436 w 493746"/>
              <a:gd name="connsiteY87" fmla="*/ 113752 h 606722"/>
              <a:gd name="connsiteX88" fmla="*/ 189869 w 493746"/>
              <a:gd name="connsiteY88" fmla="*/ 104225 h 606722"/>
              <a:gd name="connsiteX89" fmla="*/ 154735 w 493746"/>
              <a:gd name="connsiteY89" fmla="*/ 88041 h 606722"/>
              <a:gd name="connsiteX90" fmla="*/ 168177 w 493746"/>
              <a:gd name="connsiteY90" fmla="*/ 88041 h 606722"/>
              <a:gd name="connsiteX91" fmla="*/ 168177 w 493746"/>
              <a:gd name="connsiteY91" fmla="*/ 101463 h 606722"/>
              <a:gd name="connsiteX92" fmla="*/ 101678 w 493746"/>
              <a:gd name="connsiteY92" fmla="*/ 167865 h 606722"/>
              <a:gd name="connsiteX93" fmla="*/ 95001 w 493746"/>
              <a:gd name="connsiteY93" fmla="*/ 170620 h 606722"/>
              <a:gd name="connsiteX94" fmla="*/ 88235 w 493746"/>
              <a:gd name="connsiteY94" fmla="*/ 167865 h 606722"/>
              <a:gd name="connsiteX95" fmla="*/ 75950 w 493746"/>
              <a:gd name="connsiteY95" fmla="*/ 155598 h 606722"/>
              <a:gd name="connsiteX96" fmla="*/ 75950 w 493746"/>
              <a:gd name="connsiteY96" fmla="*/ 180132 h 606722"/>
              <a:gd name="connsiteX97" fmla="*/ 132924 w 493746"/>
              <a:gd name="connsiteY97" fmla="*/ 180132 h 606722"/>
              <a:gd name="connsiteX98" fmla="*/ 132924 w 493746"/>
              <a:gd name="connsiteY98" fmla="*/ 161109 h 606722"/>
              <a:gd name="connsiteX99" fmla="*/ 142450 w 493746"/>
              <a:gd name="connsiteY99" fmla="*/ 151687 h 606722"/>
              <a:gd name="connsiteX100" fmla="*/ 151975 w 493746"/>
              <a:gd name="connsiteY100" fmla="*/ 161109 h 606722"/>
              <a:gd name="connsiteX101" fmla="*/ 151975 w 493746"/>
              <a:gd name="connsiteY101" fmla="*/ 189554 h 606722"/>
              <a:gd name="connsiteX102" fmla="*/ 142450 w 493746"/>
              <a:gd name="connsiteY102" fmla="*/ 199065 h 606722"/>
              <a:gd name="connsiteX103" fmla="*/ 66514 w 493746"/>
              <a:gd name="connsiteY103" fmla="*/ 199065 h 606722"/>
              <a:gd name="connsiteX104" fmla="*/ 56989 w 493746"/>
              <a:gd name="connsiteY104" fmla="*/ 189554 h 606722"/>
              <a:gd name="connsiteX105" fmla="*/ 56989 w 493746"/>
              <a:gd name="connsiteY105" fmla="*/ 136664 h 606722"/>
              <a:gd name="connsiteX106" fmla="*/ 50312 w 493746"/>
              <a:gd name="connsiteY106" fmla="*/ 129908 h 606722"/>
              <a:gd name="connsiteX107" fmla="*/ 50312 w 493746"/>
              <a:gd name="connsiteY107" fmla="*/ 116486 h 606722"/>
              <a:gd name="connsiteX108" fmla="*/ 63665 w 493746"/>
              <a:gd name="connsiteY108" fmla="*/ 116486 h 606722"/>
              <a:gd name="connsiteX109" fmla="*/ 95001 w 493746"/>
              <a:gd name="connsiteY109" fmla="*/ 147686 h 606722"/>
              <a:gd name="connsiteX110" fmla="*/ 119482 w 493746"/>
              <a:gd name="connsiteY110" fmla="*/ 123241 h 606722"/>
              <a:gd name="connsiteX111" fmla="*/ 95001 w 493746"/>
              <a:gd name="connsiteY111" fmla="*/ 123241 h 606722"/>
              <a:gd name="connsiteX112" fmla="*/ 85476 w 493746"/>
              <a:gd name="connsiteY112" fmla="*/ 113730 h 606722"/>
              <a:gd name="connsiteX113" fmla="*/ 95001 w 493746"/>
              <a:gd name="connsiteY113" fmla="*/ 104219 h 606722"/>
              <a:gd name="connsiteX114" fmla="*/ 138533 w 493746"/>
              <a:gd name="connsiteY114" fmla="*/ 104219 h 606722"/>
              <a:gd name="connsiteX115" fmla="*/ 47443 w 493746"/>
              <a:gd name="connsiteY115" fmla="*/ 18929 h 606722"/>
              <a:gd name="connsiteX116" fmla="*/ 18959 w 493746"/>
              <a:gd name="connsiteY116" fmla="*/ 47368 h 606722"/>
              <a:gd name="connsiteX117" fmla="*/ 18959 w 493746"/>
              <a:gd name="connsiteY117" fmla="*/ 559265 h 606722"/>
              <a:gd name="connsiteX118" fmla="*/ 47443 w 493746"/>
              <a:gd name="connsiteY118" fmla="*/ 587704 h 606722"/>
              <a:gd name="connsiteX119" fmla="*/ 446214 w 493746"/>
              <a:gd name="connsiteY119" fmla="*/ 587704 h 606722"/>
              <a:gd name="connsiteX120" fmla="*/ 474698 w 493746"/>
              <a:gd name="connsiteY120" fmla="*/ 559265 h 606722"/>
              <a:gd name="connsiteX121" fmla="*/ 474698 w 493746"/>
              <a:gd name="connsiteY121" fmla="*/ 47368 h 606722"/>
              <a:gd name="connsiteX122" fmla="*/ 446214 w 493746"/>
              <a:gd name="connsiteY122" fmla="*/ 18929 h 606722"/>
              <a:gd name="connsiteX123" fmla="*/ 47443 w 493746"/>
              <a:gd name="connsiteY123" fmla="*/ 0 h 606722"/>
              <a:gd name="connsiteX124" fmla="*/ 446214 w 493746"/>
              <a:gd name="connsiteY124" fmla="*/ 0 h 606722"/>
              <a:gd name="connsiteX125" fmla="*/ 493746 w 493746"/>
              <a:gd name="connsiteY125" fmla="*/ 47368 h 606722"/>
              <a:gd name="connsiteX126" fmla="*/ 493746 w 493746"/>
              <a:gd name="connsiteY126" fmla="*/ 559265 h 606722"/>
              <a:gd name="connsiteX127" fmla="*/ 446214 w 493746"/>
              <a:gd name="connsiteY127" fmla="*/ 606722 h 606722"/>
              <a:gd name="connsiteX128" fmla="*/ 47443 w 493746"/>
              <a:gd name="connsiteY128" fmla="*/ 606722 h 606722"/>
              <a:gd name="connsiteX129" fmla="*/ 0 w 493746"/>
              <a:gd name="connsiteY129" fmla="*/ 559265 h 606722"/>
              <a:gd name="connsiteX130" fmla="*/ 0 w 493746"/>
              <a:gd name="connsiteY130" fmla="*/ 47368 h 606722"/>
              <a:gd name="connsiteX131" fmla="*/ 47443 w 493746"/>
              <a:gd name="connsiteY13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493746" h="606722">
                <a:moveTo>
                  <a:pt x="189871" y="483444"/>
                </a:moveTo>
                <a:lnTo>
                  <a:pt x="398768" y="483444"/>
                </a:lnTo>
                <a:cubicBezTo>
                  <a:pt x="404020" y="483444"/>
                  <a:pt x="408292" y="487722"/>
                  <a:pt x="408292" y="492980"/>
                </a:cubicBezTo>
                <a:cubicBezTo>
                  <a:pt x="408292" y="498238"/>
                  <a:pt x="404020" y="502426"/>
                  <a:pt x="398768" y="502426"/>
                </a:cubicBezTo>
                <a:lnTo>
                  <a:pt x="189871" y="502426"/>
                </a:lnTo>
                <a:cubicBezTo>
                  <a:pt x="184619" y="502426"/>
                  <a:pt x="180436" y="498238"/>
                  <a:pt x="180436" y="492980"/>
                </a:cubicBezTo>
                <a:cubicBezTo>
                  <a:pt x="180436" y="487722"/>
                  <a:pt x="184619" y="483444"/>
                  <a:pt x="189871" y="483444"/>
                </a:cubicBezTo>
                <a:close/>
                <a:moveTo>
                  <a:pt x="189869" y="445550"/>
                </a:moveTo>
                <a:lnTo>
                  <a:pt x="427207" y="445550"/>
                </a:lnTo>
                <a:cubicBezTo>
                  <a:pt x="432457" y="445550"/>
                  <a:pt x="436729" y="449808"/>
                  <a:pt x="436729" y="455041"/>
                </a:cubicBezTo>
                <a:cubicBezTo>
                  <a:pt x="436729" y="460275"/>
                  <a:pt x="432457" y="464532"/>
                  <a:pt x="427207" y="464532"/>
                </a:cubicBezTo>
                <a:lnTo>
                  <a:pt x="189869" y="464532"/>
                </a:lnTo>
                <a:cubicBezTo>
                  <a:pt x="184619" y="464532"/>
                  <a:pt x="180436" y="460275"/>
                  <a:pt x="180436" y="455041"/>
                </a:cubicBezTo>
                <a:cubicBezTo>
                  <a:pt x="180436" y="449808"/>
                  <a:pt x="184619" y="445550"/>
                  <a:pt x="189869" y="445550"/>
                </a:cubicBezTo>
                <a:close/>
                <a:moveTo>
                  <a:pt x="75907" y="426593"/>
                </a:moveTo>
                <a:lnTo>
                  <a:pt x="75907" y="483490"/>
                </a:lnTo>
                <a:lnTo>
                  <a:pt x="132877" y="483490"/>
                </a:lnTo>
                <a:lnTo>
                  <a:pt x="132877" y="426593"/>
                </a:lnTo>
                <a:close/>
                <a:moveTo>
                  <a:pt x="189869" y="407657"/>
                </a:moveTo>
                <a:lnTo>
                  <a:pt x="360735" y="407657"/>
                </a:lnTo>
                <a:cubicBezTo>
                  <a:pt x="365985" y="407657"/>
                  <a:pt x="370257" y="411830"/>
                  <a:pt x="370257" y="417069"/>
                </a:cubicBezTo>
                <a:cubicBezTo>
                  <a:pt x="370257" y="422307"/>
                  <a:pt x="365985" y="426569"/>
                  <a:pt x="360735" y="426569"/>
                </a:cubicBezTo>
                <a:lnTo>
                  <a:pt x="189869" y="426569"/>
                </a:lnTo>
                <a:cubicBezTo>
                  <a:pt x="184619" y="426569"/>
                  <a:pt x="180436" y="422307"/>
                  <a:pt x="180436" y="417069"/>
                </a:cubicBezTo>
                <a:cubicBezTo>
                  <a:pt x="180436" y="411830"/>
                  <a:pt x="184619" y="407657"/>
                  <a:pt x="189869" y="407657"/>
                </a:cubicBezTo>
                <a:close/>
                <a:moveTo>
                  <a:pt x="66471" y="407657"/>
                </a:moveTo>
                <a:lnTo>
                  <a:pt x="142402" y="407657"/>
                </a:lnTo>
                <a:cubicBezTo>
                  <a:pt x="147654" y="407657"/>
                  <a:pt x="151927" y="411836"/>
                  <a:pt x="151927" y="417081"/>
                </a:cubicBezTo>
                <a:lnTo>
                  <a:pt x="151927" y="493003"/>
                </a:lnTo>
                <a:cubicBezTo>
                  <a:pt x="151927" y="498248"/>
                  <a:pt x="147654" y="502426"/>
                  <a:pt x="142402" y="502426"/>
                </a:cubicBezTo>
                <a:lnTo>
                  <a:pt x="66471" y="502426"/>
                </a:lnTo>
                <a:cubicBezTo>
                  <a:pt x="61219" y="502426"/>
                  <a:pt x="56946" y="498248"/>
                  <a:pt x="56946" y="493003"/>
                </a:cubicBezTo>
                <a:lnTo>
                  <a:pt x="56946" y="417081"/>
                </a:lnTo>
                <a:cubicBezTo>
                  <a:pt x="56946" y="411836"/>
                  <a:pt x="61219" y="407657"/>
                  <a:pt x="66471" y="407657"/>
                </a:cubicBezTo>
                <a:close/>
                <a:moveTo>
                  <a:pt x="189871" y="331728"/>
                </a:moveTo>
                <a:lnTo>
                  <a:pt x="398768" y="331728"/>
                </a:lnTo>
                <a:cubicBezTo>
                  <a:pt x="404020" y="331728"/>
                  <a:pt x="408292" y="336002"/>
                  <a:pt x="408292" y="341255"/>
                </a:cubicBezTo>
                <a:cubicBezTo>
                  <a:pt x="408292" y="346508"/>
                  <a:pt x="404020" y="350781"/>
                  <a:pt x="398768" y="350781"/>
                </a:cubicBezTo>
                <a:lnTo>
                  <a:pt x="189871" y="350781"/>
                </a:lnTo>
                <a:cubicBezTo>
                  <a:pt x="184619" y="350781"/>
                  <a:pt x="180436" y="346508"/>
                  <a:pt x="180436" y="341255"/>
                </a:cubicBezTo>
                <a:cubicBezTo>
                  <a:pt x="180436" y="336002"/>
                  <a:pt x="184619" y="331728"/>
                  <a:pt x="189871" y="331728"/>
                </a:cubicBezTo>
                <a:close/>
                <a:moveTo>
                  <a:pt x="189869" y="293905"/>
                </a:moveTo>
                <a:lnTo>
                  <a:pt x="427207" y="293905"/>
                </a:lnTo>
                <a:cubicBezTo>
                  <a:pt x="432457" y="293905"/>
                  <a:pt x="436729" y="298078"/>
                  <a:pt x="436729" y="303317"/>
                </a:cubicBezTo>
                <a:cubicBezTo>
                  <a:pt x="436729" y="308555"/>
                  <a:pt x="432457" y="312817"/>
                  <a:pt x="427207" y="312817"/>
                </a:cubicBezTo>
                <a:lnTo>
                  <a:pt x="189869" y="312817"/>
                </a:lnTo>
                <a:cubicBezTo>
                  <a:pt x="184619" y="312817"/>
                  <a:pt x="180436" y="308555"/>
                  <a:pt x="180436" y="303317"/>
                </a:cubicBezTo>
                <a:cubicBezTo>
                  <a:pt x="180436" y="298078"/>
                  <a:pt x="184619" y="293905"/>
                  <a:pt x="189869" y="293905"/>
                </a:cubicBezTo>
                <a:close/>
                <a:moveTo>
                  <a:pt x="75907" y="274874"/>
                </a:moveTo>
                <a:lnTo>
                  <a:pt x="75907" y="331760"/>
                </a:lnTo>
                <a:lnTo>
                  <a:pt x="132877" y="331760"/>
                </a:lnTo>
                <a:lnTo>
                  <a:pt x="132877" y="274874"/>
                </a:lnTo>
                <a:close/>
                <a:moveTo>
                  <a:pt x="189869" y="255941"/>
                </a:moveTo>
                <a:lnTo>
                  <a:pt x="360735" y="255941"/>
                </a:lnTo>
                <a:cubicBezTo>
                  <a:pt x="365985" y="255941"/>
                  <a:pt x="370257" y="260203"/>
                  <a:pt x="370257" y="265442"/>
                </a:cubicBezTo>
                <a:cubicBezTo>
                  <a:pt x="370257" y="270680"/>
                  <a:pt x="365985" y="274853"/>
                  <a:pt x="360735" y="274853"/>
                </a:cubicBezTo>
                <a:lnTo>
                  <a:pt x="189869" y="274853"/>
                </a:lnTo>
                <a:cubicBezTo>
                  <a:pt x="184619" y="274853"/>
                  <a:pt x="180436" y="270680"/>
                  <a:pt x="180436" y="265442"/>
                </a:cubicBezTo>
                <a:cubicBezTo>
                  <a:pt x="180436" y="260203"/>
                  <a:pt x="184619" y="255941"/>
                  <a:pt x="189869" y="255941"/>
                </a:cubicBezTo>
                <a:close/>
                <a:moveTo>
                  <a:pt x="66471" y="255941"/>
                </a:moveTo>
                <a:lnTo>
                  <a:pt x="142402" y="255941"/>
                </a:lnTo>
                <a:cubicBezTo>
                  <a:pt x="147654" y="255941"/>
                  <a:pt x="151927" y="260208"/>
                  <a:pt x="151927" y="265452"/>
                </a:cubicBezTo>
                <a:lnTo>
                  <a:pt x="151927" y="341271"/>
                </a:lnTo>
                <a:cubicBezTo>
                  <a:pt x="151927" y="346515"/>
                  <a:pt x="147654" y="350781"/>
                  <a:pt x="142402" y="350781"/>
                </a:cubicBezTo>
                <a:lnTo>
                  <a:pt x="66471" y="350781"/>
                </a:lnTo>
                <a:cubicBezTo>
                  <a:pt x="61219" y="350781"/>
                  <a:pt x="56946" y="346515"/>
                  <a:pt x="56946" y="341271"/>
                </a:cubicBezTo>
                <a:lnTo>
                  <a:pt x="56946" y="265452"/>
                </a:lnTo>
                <a:cubicBezTo>
                  <a:pt x="56946" y="260208"/>
                  <a:pt x="61219" y="255941"/>
                  <a:pt x="66471" y="255941"/>
                </a:cubicBezTo>
                <a:close/>
                <a:moveTo>
                  <a:pt x="189871" y="180154"/>
                </a:moveTo>
                <a:lnTo>
                  <a:pt x="398768" y="180154"/>
                </a:lnTo>
                <a:cubicBezTo>
                  <a:pt x="404020" y="180154"/>
                  <a:pt x="408292" y="184327"/>
                  <a:pt x="408292" y="189566"/>
                </a:cubicBezTo>
                <a:cubicBezTo>
                  <a:pt x="408292" y="194804"/>
                  <a:pt x="404020" y="199066"/>
                  <a:pt x="398768" y="199066"/>
                </a:cubicBezTo>
                <a:lnTo>
                  <a:pt x="189871" y="199066"/>
                </a:lnTo>
                <a:cubicBezTo>
                  <a:pt x="184619" y="199066"/>
                  <a:pt x="180436" y="194804"/>
                  <a:pt x="180436" y="189566"/>
                </a:cubicBezTo>
                <a:cubicBezTo>
                  <a:pt x="180436" y="184327"/>
                  <a:pt x="184619" y="180154"/>
                  <a:pt x="189871" y="180154"/>
                </a:cubicBezTo>
                <a:close/>
                <a:moveTo>
                  <a:pt x="189869" y="142189"/>
                </a:moveTo>
                <a:lnTo>
                  <a:pt x="427207" y="142189"/>
                </a:lnTo>
                <a:cubicBezTo>
                  <a:pt x="432457" y="142189"/>
                  <a:pt x="436729" y="146451"/>
                  <a:pt x="436729" y="151690"/>
                </a:cubicBezTo>
                <a:cubicBezTo>
                  <a:pt x="436729" y="156928"/>
                  <a:pt x="432457" y="161101"/>
                  <a:pt x="427207" y="161101"/>
                </a:cubicBezTo>
                <a:lnTo>
                  <a:pt x="189869" y="161101"/>
                </a:lnTo>
                <a:cubicBezTo>
                  <a:pt x="184619" y="161101"/>
                  <a:pt x="180436" y="156928"/>
                  <a:pt x="180436" y="151690"/>
                </a:cubicBezTo>
                <a:cubicBezTo>
                  <a:pt x="180436" y="146451"/>
                  <a:pt x="184619" y="142189"/>
                  <a:pt x="189869" y="142189"/>
                </a:cubicBezTo>
                <a:close/>
                <a:moveTo>
                  <a:pt x="189869" y="104225"/>
                </a:moveTo>
                <a:lnTo>
                  <a:pt x="360735" y="104225"/>
                </a:lnTo>
                <a:cubicBezTo>
                  <a:pt x="365985" y="104225"/>
                  <a:pt x="370257" y="108499"/>
                  <a:pt x="370257" y="113752"/>
                </a:cubicBezTo>
                <a:cubicBezTo>
                  <a:pt x="370257" y="119005"/>
                  <a:pt x="365985" y="123278"/>
                  <a:pt x="360735" y="123278"/>
                </a:cubicBezTo>
                <a:lnTo>
                  <a:pt x="189869" y="123278"/>
                </a:lnTo>
                <a:cubicBezTo>
                  <a:pt x="184619" y="123278"/>
                  <a:pt x="180436" y="119005"/>
                  <a:pt x="180436" y="113752"/>
                </a:cubicBezTo>
                <a:cubicBezTo>
                  <a:pt x="180436" y="108499"/>
                  <a:pt x="184619" y="104225"/>
                  <a:pt x="189869" y="104225"/>
                </a:cubicBezTo>
                <a:close/>
                <a:moveTo>
                  <a:pt x="154735" y="88041"/>
                </a:moveTo>
                <a:cubicBezTo>
                  <a:pt x="158474" y="84396"/>
                  <a:pt x="164438" y="84396"/>
                  <a:pt x="168177" y="88041"/>
                </a:cubicBezTo>
                <a:cubicBezTo>
                  <a:pt x="171827" y="91774"/>
                  <a:pt x="171827" y="97730"/>
                  <a:pt x="168177" y="101463"/>
                </a:cubicBezTo>
                <a:lnTo>
                  <a:pt x="101678" y="167865"/>
                </a:lnTo>
                <a:cubicBezTo>
                  <a:pt x="99808" y="169731"/>
                  <a:pt x="97405" y="170620"/>
                  <a:pt x="95001" y="170620"/>
                </a:cubicBezTo>
                <a:cubicBezTo>
                  <a:pt x="92508" y="170620"/>
                  <a:pt x="90105" y="169731"/>
                  <a:pt x="88235" y="167865"/>
                </a:cubicBezTo>
                <a:lnTo>
                  <a:pt x="75950" y="155598"/>
                </a:lnTo>
                <a:lnTo>
                  <a:pt x="75950" y="180132"/>
                </a:lnTo>
                <a:lnTo>
                  <a:pt x="132924" y="180132"/>
                </a:lnTo>
                <a:lnTo>
                  <a:pt x="132924" y="161109"/>
                </a:lnTo>
                <a:cubicBezTo>
                  <a:pt x="132924" y="155864"/>
                  <a:pt x="137197" y="151687"/>
                  <a:pt x="142450" y="151687"/>
                </a:cubicBezTo>
                <a:cubicBezTo>
                  <a:pt x="147702" y="151687"/>
                  <a:pt x="151975" y="155864"/>
                  <a:pt x="151975" y="161109"/>
                </a:cubicBezTo>
                <a:lnTo>
                  <a:pt x="151975" y="189554"/>
                </a:lnTo>
                <a:cubicBezTo>
                  <a:pt x="151975" y="194798"/>
                  <a:pt x="147702" y="199065"/>
                  <a:pt x="142450" y="199065"/>
                </a:cubicBezTo>
                <a:lnTo>
                  <a:pt x="66514" y="199065"/>
                </a:lnTo>
                <a:cubicBezTo>
                  <a:pt x="61262" y="199065"/>
                  <a:pt x="56989" y="194798"/>
                  <a:pt x="56989" y="189554"/>
                </a:cubicBezTo>
                <a:lnTo>
                  <a:pt x="56989" y="136664"/>
                </a:lnTo>
                <a:lnTo>
                  <a:pt x="50312" y="129908"/>
                </a:lnTo>
                <a:cubicBezTo>
                  <a:pt x="46573" y="126175"/>
                  <a:pt x="46573" y="120219"/>
                  <a:pt x="50312" y="116486"/>
                </a:cubicBezTo>
                <a:cubicBezTo>
                  <a:pt x="53962" y="112841"/>
                  <a:pt x="60015" y="112841"/>
                  <a:pt x="63665" y="116486"/>
                </a:cubicBezTo>
                <a:lnTo>
                  <a:pt x="95001" y="147686"/>
                </a:lnTo>
                <a:lnTo>
                  <a:pt x="119482" y="123241"/>
                </a:lnTo>
                <a:lnTo>
                  <a:pt x="95001" y="123241"/>
                </a:lnTo>
                <a:cubicBezTo>
                  <a:pt x="89749" y="123241"/>
                  <a:pt x="85476" y="118975"/>
                  <a:pt x="85476" y="113730"/>
                </a:cubicBezTo>
                <a:cubicBezTo>
                  <a:pt x="85476" y="108486"/>
                  <a:pt x="89749" y="104219"/>
                  <a:pt x="95001" y="104219"/>
                </a:cubicBezTo>
                <a:lnTo>
                  <a:pt x="138533" y="104219"/>
                </a:lnTo>
                <a:close/>
                <a:moveTo>
                  <a:pt x="47443" y="18929"/>
                </a:moveTo>
                <a:cubicBezTo>
                  <a:pt x="31777" y="18929"/>
                  <a:pt x="18959" y="31727"/>
                  <a:pt x="18959" y="47368"/>
                </a:cubicBezTo>
                <a:lnTo>
                  <a:pt x="18959" y="559265"/>
                </a:lnTo>
                <a:cubicBezTo>
                  <a:pt x="18959" y="574995"/>
                  <a:pt x="31777" y="587704"/>
                  <a:pt x="47443" y="587704"/>
                </a:cubicBezTo>
                <a:lnTo>
                  <a:pt x="446214" y="587704"/>
                </a:lnTo>
                <a:cubicBezTo>
                  <a:pt x="461969" y="587704"/>
                  <a:pt x="474698" y="574995"/>
                  <a:pt x="474698" y="559265"/>
                </a:cubicBezTo>
                <a:lnTo>
                  <a:pt x="474698" y="47368"/>
                </a:lnTo>
                <a:cubicBezTo>
                  <a:pt x="474698" y="31727"/>
                  <a:pt x="461969" y="18929"/>
                  <a:pt x="446214" y="18929"/>
                </a:cubicBezTo>
                <a:close/>
                <a:moveTo>
                  <a:pt x="47443" y="0"/>
                </a:moveTo>
                <a:lnTo>
                  <a:pt x="446214" y="0"/>
                </a:lnTo>
                <a:cubicBezTo>
                  <a:pt x="472383" y="0"/>
                  <a:pt x="493746" y="21240"/>
                  <a:pt x="493746" y="47368"/>
                </a:cubicBezTo>
                <a:lnTo>
                  <a:pt x="493746" y="559265"/>
                </a:lnTo>
                <a:cubicBezTo>
                  <a:pt x="493746" y="585393"/>
                  <a:pt x="472383" y="606722"/>
                  <a:pt x="446214" y="606722"/>
                </a:cubicBezTo>
                <a:lnTo>
                  <a:pt x="47443" y="606722"/>
                </a:lnTo>
                <a:cubicBezTo>
                  <a:pt x="21274" y="606722"/>
                  <a:pt x="0" y="585393"/>
                  <a:pt x="0" y="559265"/>
                </a:cubicBezTo>
                <a:lnTo>
                  <a:pt x="0" y="47368"/>
                </a:lnTo>
                <a:cubicBezTo>
                  <a:pt x="0" y="21240"/>
                  <a:pt x="21274" y="0"/>
                  <a:pt x="47443" y="0"/>
                </a:cubicBezTo>
                <a:close/>
              </a:path>
            </a:pathLst>
          </a:custGeom>
          <a:solidFill>
            <a:schemeClr val="bg1"/>
          </a:solidFill>
          <a:ln>
            <a:noFill/>
          </a:ln>
        </p:spPr>
      </p:sp>
    </p:spTree>
  </p:cSld>
  <p:clrMapOvr>
    <a:masterClrMapping/>
  </p:clrMapOvr>
  <p:transition spd="slow" advTm="9652">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518993" y="1053396"/>
            <a:ext cx="3635171" cy="3687951"/>
            <a:chOff x="1176959" y="1268760"/>
            <a:chExt cx="2049348" cy="1968171"/>
          </a:xfrm>
        </p:grpSpPr>
        <p:sp>
          <p:nvSpPr>
            <p:cNvPr id="22" name="矩形 2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3" name="矩形 22"/>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grpSp>
        <p:nvGrpSpPr>
          <p:cNvPr id="30" name="组合 29"/>
          <p:cNvGrpSpPr/>
          <p:nvPr/>
        </p:nvGrpSpPr>
        <p:grpSpPr>
          <a:xfrm>
            <a:off x="4328342" y="1068755"/>
            <a:ext cx="3752283" cy="3687951"/>
            <a:chOff x="1176959" y="1268760"/>
            <a:chExt cx="2049348" cy="1968171"/>
          </a:xfrm>
        </p:grpSpPr>
        <p:sp>
          <p:nvSpPr>
            <p:cNvPr id="31" name="矩形 3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2" name="矩形 3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sp>
        <p:nvSpPr>
          <p:cNvPr id="45" name="文本框 44"/>
          <p:cNvSpPr txBox="1"/>
          <p:nvPr/>
        </p:nvSpPr>
        <p:spPr>
          <a:xfrm>
            <a:off x="412434" y="1159884"/>
            <a:ext cx="3741730" cy="461665"/>
          </a:xfrm>
          <a:prstGeom prst="rect">
            <a:avLst/>
          </a:prstGeom>
          <a:noFill/>
        </p:spPr>
        <p:txBody>
          <a:bodyPr wrap="none" rtlCol="0">
            <a:spAutoFit/>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）利润质量的因素分析</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56" name="文本框 55"/>
          <p:cNvSpPr txBox="1"/>
          <p:nvPr/>
        </p:nvSpPr>
        <p:spPr>
          <a:xfrm>
            <a:off x="8404608" y="4101952"/>
            <a:ext cx="1569660" cy="369332"/>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信息门户建立</a:t>
            </a: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文本框 57"/>
          <p:cNvSpPr txBox="1"/>
          <p:nvPr/>
        </p:nvSpPr>
        <p:spPr>
          <a:xfrm rot="18782807">
            <a:off x="4620105" y="2142661"/>
            <a:ext cx="902811" cy="52322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流程</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文本框 58"/>
          <p:cNvSpPr txBox="1"/>
          <p:nvPr/>
        </p:nvSpPr>
        <p:spPr>
          <a:xfrm rot="2450130">
            <a:off x="6653623" y="2142661"/>
            <a:ext cx="902811" cy="52322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信息</a:t>
            </a:r>
            <a:endParaRPr kumimoji="0" lang="zh-CN" altLang="en-US" sz="2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634075" y="1793628"/>
            <a:ext cx="2973758" cy="2677656"/>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①不良资产是指长期待摊费用等虚拟资产和高龄应收账款、存货跌价和积压损失、投资损失、固定资产损失等可能产生潜亏的资产项目。</a:t>
            </a:r>
            <a:endParaRPr lang="zh-CN" altLang="en-US" sz="24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5253607" y="1206050"/>
            <a:ext cx="1723549" cy="461665"/>
          </a:xfrm>
          <a:prstGeom prst="rect">
            <a:avLst/>
          </a:prstGeom>
        </p:spPr>
        <p:txBody>
          <a:bodyPr wrap="none">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②关联交易</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7" name="矩形 6"/>
          <p:cNvSpPr/>
          <p:nvPr/>
        </p:nvSpPr>
        <p:spPr>
          <a:xfrm>
            <a:off x="4455842" y="1895727"/>
            <a:ext cx="3485954" cy="1938992"/>
          </a:xfrm>
          <a:prstGeom prst="rect">
            <a:avLst/>
          </a:prstGeom>
        </p:spPr>
        <p:txBody>
          <a:bodyPr wrap="square">
            <a:spAutoFit/>
          </a:bodyPr>
          <a:lstStyle/>
          <a:p>
            <a:r>
              <a:rPr lang="zh-CN" altLang="en-US" sz="2400" dirty="0" smtClean="0">
                <a:latin typeface="微软雅黑 Light" panose="020B0502040204020203" pitchFamily="34" charset="-122"/>
                <a:ea typeface="微软雅黑 Light" panose="020B0502040204020203" pitchFamily="34" charset="-122"/>
              </a:rPr>
              <a:t>将</a:t>
            </a:r>
            <a:r>
              <a:rPr lang="zh-CN" altLang="en-US" sz="2400" dirty="0">
                <a:latin typeface="微软雅黑 Light" panose="020B0502040204020203" pitchFamily="34" charset="-122"/>
                <a:ea typeface="微软雅黑 Light" panose="020B0502040204020203" pitchFamily="34" charset="-122"/>
              </a:rPr>
              <a:t>来自关联企业的营业收入和利润予以剔除，分析企业的盈利能力在多大程度上依赖于关联企业</a:t>
            </a:r>
            <a:endParaRPr lang="zh-CN" altLang="en-US" sz="2400" dirty="0">
              <a:latin typeface="微软雅黑 Light" panose="020B0502040204020203" pitchFamily="34" charset="-122"/>
              <a:ea typeface="微软雅黑 Light" panose="020B0502040204020203" pitchFamily="34" charset="-122"/>
            </a:endParaRPr>
          </a:p>
        </p:txBody>
      </p:sp>
      <p:grpSp>
        <p:nvGrpSpPr>
          <p:cNvPr id="40" name="组合 39"/>
          <p:cNvGrpSpPr/>
          <p:nvPr/>
        </p:nvGrpSpPr>
        <p:grpSpPr>
          <a:xfrm>
            <a:off x="8208125" y="1053395"/>
            <a:ext cx="3752283" cy="3687950"/>
            <a:chOff x="1176959" y="1268760"/>
            <a:chExt cx="2049348" cy="1968171"/>
          </a:xfrm>
        </p:grpSpPr>
        <p:sp>
          <p:nvSpPr>
            <p:cNvPr id="41" name="矩形 4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42" name="矩形 4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sp>
        <p:nvSpPr>
          <p:cNvPr id="8" name="矩形 7"/>
          <p:cNvSpPr/>
          <p:nvPr/>
        </p:nvSpPr>
        <p:spPr>
          <a:xfrm>
            <a:off x="8953903" y="1159884"/>
            <a:ext cx="1723549" cy="461665"/>
          </a:xfrm>
          <a:prstGeom prst="rect">
            <a:avLst/>
          </a:prstGeom>
        </p:spPr>
        <p:txBody>
          <a:bodyPr wrap="none">
            <a:spAutoFit/>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③异常利润</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9" name="矩形 8"/>
          <p:cNvSpPr/>
          <p:nvPr/>
        </p:nvSpPr>
        <p:spPr>
          <a:xfrm>
            <a:off x="8431660" y="1967888"/>
            <a:ext cx="3316539" cy="1938992"/>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将其他业务利润、投资收益、营业外收入从企业利润总额中扣除，以分析评价企业利润来源的主要渠道及其稳定性。</a:t>
            </a:r>
            <a:endParaRPr lang="zh-CN" altLang="en-US" sz="2400" dirty="0">
              <a:latin typeface="微软雅黑 Light" panose="020B0502040204020203" pitchFamily="34" charset="-122"/>
              <a:ea typeface="微软雅黑 Light" panose="020B0502040204020203" pitchFamily="34" charset="-122"/>
            </a:endParaRPr>
          </a:p>
        </p:txBody>
      </p:sp>
      <p:sp>
        <p:nvSpPr>
          <p:cNvPr id="24" name="矩形 23"/>
          <p:cNvSpPr/>
          <p:nvPr/>
        </p:nvSpPr>
        <p:spPr>
          <a:xfrm>
            <a:off x="701389" y="212031"/>
            <a:ext cx="5812888" cy="707886"/>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dirty="0" smtClean="0">
                <a:ln>
                  <a:noFill/>
                </a:ln>
                <a:effectLst/>
                <a:uLnTx/>
                <a:uFillTx/>
                <a:latin typeface="微软雅黑 Light" panose="020B0502040204020203" pitchFamily="34" charset="-122"/>
                <a:ea typeface="微软雅黑 Light" panose="020B0502040204020203" pitchFamily="34" charset="-122"/>
              </a:rPr>
              <a:t>2.</a:t>
            </a:r>
            <a:r>
              <a:rPr kumimoji="0" lang="zh-CN" altLang="en-US" sz="4000" b="1" i="0" u="none" strike="noStrike" kern="1200" cap="none" spc="0" normalizeH="0" baseline="0" noProof="0" dirty="0" smtClean="0">
                <a:ln>
                  <a:noFill/>
                </a:ln>
                <a:effectLst/>
                <a:uLnTx/>
                <a:uFillTx/>
                <a:latin typeface="微软雅黑 Light" panose="020B0502040204020203" pitchFamily="34" charset="-122"/>
                <a:ea typeface="微软雅黑 Light" panose="020B0502040204020203" pitchFamily="34" charset="-122"/>
              </a:rPr>
              <a:t>利润的内涵质量分析</a:t>
            </a:r>
            <a:endParaRPr kumimoji="0" lang="zh-CN" altLang="en-US" sz="4000" b="1" i="0" u="none" strike="noStrike" kern="1200" cap="none" spc="0" normalizeH="0" baseline="0" noProof="0" dirty="0">
              <a:ln>
                <a:noFill/>
              </a:ln>
              <a:effectLst/>
              <a:uLnTx/>
              <a:uFillTx/>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90133" y="260164"/>
            <a:ext cx="4874947" cy="521970"/>
          </a:xfrm>
          <a:prstGeom prst="rect">
            <a:avLst/>
          </a:prstGeom>
        </p:spPr>
        <p:txBody>
          <a:bodyPr wrap="square">
            <a:spAutoFit/>
          </a:bodyPr>
          <a:lstStyle/>
          <a:p>
            <a:r>
              <a:rPr lang="zh-CN" altLang="zh-CN" sz="2800" b="1" dirty="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3</a:t>
            </a:r>
            <a:r>
              <a:rPr lang="en-US" altLang="zh-CN" sz="2800" b="1" dirty="0">
                <a:latin typeface="微软雅黑 Light" panose="020B0502040204020203" pitchFamily="34" charset="-122"/>
                <a:ea typeface="微软雅黑 Light" panose="020B0502040204020203" pitchFamily="34" charset="-122"/>
              </a:rPr>
              <a:t>.2.2</a:t>
            </a:r>
            <a:r>
              <a:rPr lang="zh-CN" altLang="zh-CN" sz="2800" b="1" dirty="0">
                <a:latin typeface="微软雅黑 Light" panose="020B0502040204020203" pitchFamily="34" charset="-122"/>
                <a:ea typeface="微软雅黑 Light" panose="020B0502040204020203" pitchFamily="34" charset="-122"/>
              </a:rPr>
              <a:t>收入构成分析</a:t>
            </a:r>
            <a:endParaRPr lang="zh-CN" altLang="zh-CN" sz="2800" dirty="0">
              <a:effectLst/>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p:cNvSpPr/>
          <p:nvPr/>
        </p:nvSpPr>
        <p:spPr bwMode="auto">
          <a:xfrm flipH="1">
            <a:off x="2619911" y="898966"/>
            <a:ext cx="3155283" cy="2861639"/>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defRPr/>
            </a:pPr>
            <a:r>
              <a:rPr lang="en-US" altLang="zh-CN" sz="2000" dirty="0">
                <a:solidFill>
                  <a:srgbClr val="FFFFFF"/>
                </a:solidFill>
                <a:latin typeface="微软雅黑 Light" panose="020B0502040204020203" pitchFamily="34" charset="-122"/>
                <a:ea typeface="微软雅黑 Light" panose="020B0502040204020203" pitchFamily="34" charset="-122"/>
              </a:rPr>
              <a:t>1.</a:t>
            </a:r>
            <a:r>
              <a:rPr lang="zh-CN" altLang="en-US" sz="2000" dirty="0">
                <a:solidFill>
                  <a:srgbClr val="FFFFFF"/>
                </a:solidFill>
                <a:latin typeface="微软雅黑 Light" panose="020B0502040204020203" pitchFamily="34" charset="-122"/>
                <a:ea typeface="微软雅黑 Light" panose="020B0502040204020203" pitchFamily="34" charset="-122"/>
              </a:rPr>
              <a:t>收入与利得的分析</a:t>
            </a:r>
            <a:endParaRPr lang="zh-CN" altLang="en-US" sz="2000" dirty="0">
              <a:solidFill>
                <a:srgbClr val="FFFFFF"/>
              </a:solidFill>
              <a:latin typeface="微软雅黑 Light" panose="020B0502040204020203" pitchFamily="34" charset="-122"/>
              <a:ea typeface="微软雅黑 Light" panose="020B0502040204020203" pitchFamily="34" charset="-122"/>
            </a:endParaRPr>
          </a:p>
          <a:p>
            <a:pPr lvl="0">
              <a:defRPr/>
            </a:pPr>
            <a:r>
              <a:rPr lang="zh-CN" altLang="en-US" sz="2000" dirty="0" smtClean="0">
                <a:solidFill>
                  <a:srgbClr val="FFFFFF"/>
                </a:solidFill>
                <a:latin typeface="微软雅黑 Light" panose="020B0502040204020203" pitchFamily="34" charset="-122"/>
                <a:ea typeface="微软雅黑 Light" panose="020B0502040204020203" pitchFamily="34" charset="-122"/>
              </a:rPr>
              <a:t>收入</a:t>
            </a:r>
            <a:r>
              <a:rPr lang="zh-CN" altLang="en-US" sz="2000" dirty="0">
                <a:solidFill>
                  <a:srgbClr val="FFFFFF"/>
                </a:solidFill>
                <a:latin typeface="微软雅黑 Light" panose="020B0502040204020203" pitchFamily="34" charset="-122"/>
                <a:ea typeface="微软雅黑 Light" panose="020B0502040204020203" pitchFamily="34" charset="-122"/>
              </a:rPr>
              <a:t>是指企业在日常活动中形成的经济利益的总流入，常活动是指企业为完成其经营目标而从事的所有活动，以及与之相关的其他活动。</a:t>
            </a:r>
            <a:endParaRPr lang="zh-CN" altLang="en-US" sz="2000" dirty="0">
              <a:solidFill>
                <a:srgbClr val="FFFFFF"/>
              </a:solidFill>
              <a:latin typeface="微软雅黑 Light" panose="020B0502040204020203" pitchFamily="34" charset="-122"/>
              <a:ea typeface="微软雅黑 Light" panose="020B0502040204020203" pitchFamily="34" charset="-122"/>
            </a:endParaRPr>
          </a:p>
        </p:txBody>
      </p:sp>
      <p:sp>
        <p:nvSpPr>
          <p:cNvPr id="22" name="矩形: 对角圆角 21"/>
          <p:cNvSpPr/>
          <p:nvPr/>
        </p:nvSpPr>
        <p:spPr bwMode="auto">
          <a:xfrm>
            <a:off x="5957287" y="783384"/>
            <a:ext cx="3309446" cy="2977221"/>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defRPr/>
            </a:pPr>
            <a:r>
              <a:rPr lang="en-US" altLang="zh-CN" sz="2000" dirty="0">
                <a:solidFill>
                  <a:srgbClr val="FFFFFF"/>
                </a:solidFill>
                <a:latin typeface="微软雅黑 Light" panose="020B0502040204020203" pitchFamily="34" charset="-122"/>
                <a:ea typeface="微软雅黑 Light" panose="020B0502040204020203" pitchFamily="34" charset="-122"/>
              </a:rPr>
              <a:t>2.</a:t>
            </a:r>
            <a:r>
              <a:rPr lang="zh-CN" altLang="en-US" sz="2000" dirty="0">
                <a:solidFill>
                  <a:srgbClr val="FFFFFF"/>
                </a:solidFill>
                <a:latin typeface="微软雅黑 Light" panose="020B0502040204020203" pitchFamily="34" charset="-122"/>
                <a:ea typeface="微软雅黑 Light" panose="020B0502040204020203" pitchFamily="34" charset="-122"/>
              </a:rPr>
              <a:t>主营业务收入与其他收入</a:t>
            </a:r>
            <a:r>
              <a:rPr lang="zh-CN" altLang="en-US" sz="2000" dirty="0" smtClean="0">
                <a:solidFill>
                  <a:srgbClr val="FFFFFF"/>
                </a:solidFill>
                <a:latin typeface="微软雅黑 Light" panose="020B0502040204020203" pitchFamily="34" charset="-122"/>
                <a:ea typeface="微软雅黑 Light" panose="020B0502040204020203" pitchFamily="34" charset="-122"/>
              </a:rPr>
              <a:t>分析</a:t>
            </a:r>
            <a:endParaRPr lang="en-US" altLang="zh-CN" sz="2000" dirty="0" smtClean="0">
              <a:solidFill>
                <a:srgbClr val="FFFFFF"/>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FFFFFF"/>
                </a:solidFill>
                <a:latin typeface="微软雅黑 Light" panose="020B0502040204020203" pitchFamily="34" charset="-122"/>
                <a:ea typeface="微软雅黑 Light" panose="020B0502040204020203" pitchFamily="34" charset="-122"/>
              </a:rPr>
              <a:t>企业广义的收入包括主营业务收入、其他业务收入、投资收益和营业外收入等。</a:t>
            </a:r>
            <a:endPar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23" name="矩形: 对角圆角 22"/>
          <p:cNvSpPr/>
          <p:nvPr/>
        </p:nvSpPr>
        <p:spPr bwMode="auto">
          <a:xfrm>
            <a:off x="2512747" y="3861259"/>
            <a:ext cx="3262447" cy="2867517"/>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defRPr/>
            </a:pPr>
            <a:r>
              <a:rPr lang="en-US" altLang="zh-CN" sz="2000" dirty="0" smtClean="0">
                <a:solidFill>
                  <a:srgbClr val="FFFFFF"/>
                </a:solidFill>
                <a:latin typeface="微软雅黑 Light" panose="020B0502040204020203" pitchFamily="34" charset="-122"/>
                <a:ea typeface="微软雅黑 Light" panose="020B0502040204020203" pitchFamily="34" charset="-122"/>
              </a:rPr>
              <a:t>    3</a:t>
            </a:r>
            <a:r>
              <a:rPr lang="en-US" altLang="zh-CN" sz="2000" dirty="0">
                <a:solidFill>
                  <a:srgbClr val="FFFFFF"/>
                </a:solidFill>
                <a:latin typeface="微软雅黑 Light" panose="020B0502040204020203" pitchFamily="34" charset="-122"/>
                <a:ea typeface="微软雅黑 Light" panose="020B0502040204020203" pitchFamily="34" charset="-122"/>
              </a:rPr>
              <a:t>.</a:t>
            </a:r>
            <a:r>
              <a:rPr lang="zh-CN" altLang="en-US" sz="2000" dirty="0">
                <a:solidFill>
                  <a:srgbClr val="FFFFFF"/>
                </a:solidFill>
                <a:latin typeface="微软雅黑 Light" panose="020B0502040204020203" pitchFamily="34" charset="-122"/>
                <a:ea typeface="微软雅黑 Light" panose="020B0502040204020203" pitchFamily="34" charset="-122"/>
              </a:rPr>
              <a:t>现销收入与赊销收入</a:t>
            </a:r>
            <a:r>
              <a:rPr lang="zh-CN" altLang="en-US" sz="2000" dirty="0" smtClean="0">
                <a:solidFill>
                  <a:srgbClr val="FFFFFF"/>
                </a:solidFill>
                <a:latin typeface="微软雅黑 Light" panose="020B0502040204020203" pitchFamily="34" charset="-122"/>
                <a:ea typeface="微软雅黑 Light" panose="020B0502040204020203" pitchFamily="34" charset="-122"/>
              </a:rPr>
              <a:t>分析</a:t>
            </a:r>
            <a:endParaRPr lang="en-US" altLang="zh-CN" sz="2000" dirty="0" smtClean="0">
              <a:solidFill>
                <a:srgbClr val="FFFFFF"/>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FFFFFF"/>
                </a:solidFill>
                <a:latin typeface="微软雅黑 Light" panose="020B0502040204020203" pitchFamily="34" charset="-122"/>
                <a:ea typeface="微软雅黑 Light" panose="020B0502040204020203" pitchFamily="34" charset="-122"/>
              </a:rPr>
              <a:t>企业收入中的现销收入与赊销收入构成受企业的产品适销程度、企业竞争战略、会计政策选择等多个因素影响。</a:t>
            </a:r>
            <a:endParaRPr lang="zh-CN" altLang="en-US" sz="2000" dirty="0">
              <a:solidFill>
                <a:srgbClr val="FFFFFF"/>
              </a:solidFill>
              <a:latin typeface="微软雅黑 Light" panose="020B0502040204020203" pitchFamily="34" charset="-122"/>
              <a:ea typeface="微软雅黑 Light" panose="020B0502040204020203" pitchFamily="34" charset="-122"/>
            </a:endParaRPr>
          </a:p>
        </p:txBody>
      </p:sp>
      <p:sp>
        <p:nvSpPr>
          <p:cNvPr id="24" name="矩形: 对角圆角 23"/>
          <p:cNvSpPr/>
          <p:nvPr/>
        </p:nvSpPr>
        <p:spPr bwMode="auto">
          <a:xfrm flipH="1">
            <a:off x="5957287" y="3889802"/>
            <a:ext cx="3309446" cy="2838973"/>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9652">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99395" y="264684"/>
            <a:ext cx="561421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费用</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构成</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screen"/>
          <a:srcRect/>
          <a:stretch>
            <a:fillRect/>
          </a:stretch>
        </p:blipFill>
        <p:spPr>
          <a:xfrm>
            <a:off x="9230200" y="2584394"/>
            <a:ext cx="2986086" cy="1521412"/>
          </a:xfrm>
          <a:custGeom>
            <a:avLst/>
            <a:gdLst>
              <a:gd name="connsiteX0" fmla="*/ 0 w 2986086"/>
              <a:gd name="connsiteY0" fmla="*/ 0 h 1521412"/>
              <a:gd name="connsiteX1" fmla="*/ 2986086 w 2986086"/>
              <a:gd name="connsiteY1" fmla="*/ 0 h 1521412"/>
              <a:gd name="connsiteX2" fmla="*/ 2986086 w 2986086"/>
              <a:gd name="connsiteY2" fmla="*/ 1521412 h 1521412"/>
              <a:gd name="connsiteX3" fmla="*/ 0 w 2986086"/>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2986086" h="1521412">
                <a:moveTo>
                  <a:pt x="0" y="0"/>
                </a:moveTo>
                <a:lnTo>
                  <a:pt x="2986086" y="0"/>
                </a:lnTo>
                <a:lnTo>
                  <a:pt x="2986086" y="1521412"/>
                </a:lnTo>
                <a:lnTo>
                  <a:pt x="0" y="1521412"/>
                </a:lnTo>
                <a:close/>
              </a:path>
            </a:pathLst>
          </a:custGeom>
        </p:spPr>
      </p:pic>
      <p:pic>
        <p:nvPicPr>
          <p:cNvPr id="23" name="图片 22"/>
          <p:cNvPicPr>
            <a:picLocks noChangeAspect="1"/>
          </p:cNvPicPr>
          <p:nvPr/>
        </p:nvPicPr>
        <p:blipFill>
          <a:blip r:embed="rId2" cstate="screen"/>
          <a:srcRect/>
          <a:stretch>
            <a:fillRect/>
          </a:stretch>
        </p:blipFill>
        <p:spPr>
          <a:xfrm>
            <a:off x="5666333" y="983020"/>
            <a:ext cx="3779780" cy="1521412"/>
          </a:xfrm>
          <a:custGeom>
            <a:avLst/>
            <a:gdLst>
              <a:gd name="connsiteX0" fmla="*/ 0 w 3172204"/>
              <a:gd name="connsiteY0" fmla="*/ 0 h 1521412"/>
              <a:gd name="connsiteX1" fmla="*/ 3172204 w 3172204"/>
              <a:gd name="connsiteY1" fmla="*/ 0 h 1521412"/>
              <a:gd name="connsiteX2" fmla="*/ 3172204 w 3172204"/>
              <a:gd name="connsiteY2" fmla="*/ 1521412 h 1521412"/>
              <a:gd name="connsiteX3" fmla="*/ 0 w 3172204"/>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3172204" h="1521412">
                <a:moveTo>
                  <a:pt x="0" y="0"/>
                </a:moveTo>
                <a:lnTo>
                  <a:pt x="3172204" y="0"/>
                </a:lnTo>
                <a:lnTo>
                  <a:pt x="3172204" y="1521412"/>
                </a:lnTo>
                <a:lnTo>
                  <a:pt x="0" y="1521412"/>
                </a:lnTo>
                <a:close/>
              </a:path>
            </a:pathLst>
          </a:custGeom>
        </p:spPr>
      </p:pic>
      <p:pic>
        <p:nvPicPr>
          <p:cNvPr id="24" name="图片 23"/>
          <p:cNvPicPr>
            <a:picLocks noChangeAspect="1"/>
          </p:cNvPicPr>
          <p:nvPr/>
        </p:nvPicPr>
        <p:blipFill>
          <a:blip r:embed="rId3" cstate="screen"/>
          <a:srcRect/>
          <a:stretch>
            <a:fillRect/>
          </a:stretch>
        </p:blipFill>
        <p:spPr>
          <a:xfrm>
            <a:off x="6791536" y="2584394"/>
            <a:ext cx="2353025" cy="1503904"/>
          </a:xfrm>
          <a:custGeom>
            <a:avLst/>
            <a:gdLst>
              <a:gd name="connsiteX0" fmla="*/ 0 w 2353025"/>
              <a:gd name="connsiteY0" fmla="*/ 0 h 1503904"/>
              <a:gd name="connsiteX1" fmla="*/ 2353025 w 2353025"/>
              <a:gd name="connsiteY1" fmla="*/ 0 h 1503904"/>
              <a:gd name="connsiteX2" fmla="*/ 2353025 w 2353025"/>
              <a:gd name="connsiteY2" fmla="*/ 1503904 h 1503904"/>
              <a:gd name="connsiteX3" fmla="*/ 0 w 2353025"/>
              <a:gd name="connsiteY3" fmla="*/ 1503904 h 1503904"/>
            </a:gdLst>
            <a:ahLst/>
            <a:cxnLst>
              <a:cxn ang="0">
                <a:pos x="connsiteX0" y="connsiteY0"/>
              </a:cxn>
              <a:cxn ang="0">
                <a:pos x="connsiteX1" y="connsiteY1"/>
              </a:cxn>
              <a:cxn ang="0">
                <a:pos x="connsiteX2" y="connsiteY2"/>
              </a:cxn>
              <a:cxn ang="0">
                <a:pos x="connsiteX3" y="connsiteY3"/>
              </a:cxn>
            </a:cxnLst>
            <a:rect l="l" t="t" r="r" b="b"/>
            <a:pathLst>
              <a:path w="2353025" h="1503904">
                <a:moveTo>
                  <a:pt x="0" y="0"/>
                </a:moveTo>
                <a:lnTo>
                  <a:pt x="2353025" y="0"/>
                </a:lnTo>
                <a:lnTo>
                  <a:pt x="2353025" y="1503904"/>
                </a:lnTo>
                <a:lnTo>
                  <a:pt x="0" y="1503904"/>
                </a:lnTo>
                <a:close/>
              </a:path>
            </a:pathLst>
          </a:custGeom>
        </p:spPr>
      </p:pic>
      <p:pic>
        <p:nvPicPr>
          <p:cNvPr id="25" name="图片 24"/>
          <p:cNvPicPr>
            <a:picLocks noChangeAspect="1"/>
          </p:cNvPicPr>
          <p:nvPr/>
        </p:nvPicPr>
        <p:blipFill>
          <a:blip r:embed="rId4" cstate="screen"/>
          <a:srcRect/>
          <a:stretch>
            <a:fillRect/>
          </a:stretch>
        </p:blipFill>
        <p:spPr>
          <a:xfrm>
            <a:off x="6778131" y="4191594"/>
            <a:ext cx="2377535" cy="1503905"/>
          </a:xfrm>
          <a:custGeom>
            <a:avLst/>
            <a:gdLst>
              <a:gd name="connsiteX0" fmla="*/ 0 w 2377535"/>
              <a:gd name="connsiteY0" fmla="*/ 0 h 1503905"/>
              <a:gd name="connsiteX1" fmla="*/ 2377535 w 2377535"/>
              <a:gd name="connsiteY1" fmla="*/ 0 h 1503905"/>
              <a:gd name="connsiteX2" fmla="*/ 2377535 w 2377535"/>
              <a:gd name="connsiteY2" fmla="*/ 1503905 h 1503905"/>
              <a:gd name="connsiteX3" fmla="*/ 0 w 2377535"/>
              <a:gd name="connsiteY3" fmla="*/ 1503905 h 1503905"/>
            </a:gdLst>
            <a:ahLst/>
            <a:cxnLst>
              <a:cxn ang="0">
                <a:pos x="connsiteX0" y="connsiteY0"/>
              </a:cxn>
              <a:cxn ang="0">
                <a:pos x="connsiteX1" y="connsiteY1"/>
              </a:cxn>
              <a:cxn ang="0">
                <a:pos x="connsiteX2" y="connsiteY2"/>
              </a:cxn>
              <a:cxn ang="0">
                <a:pos x="connsiteX3" y="connsiteY3"/>
              </a:cxn>
            </a:cxnLst>
            <a:rect l="l" t="t" r="r" b="b"/>
            <a:pathLst>
              <a:path w="2377535" h="1503905">
                <a:moveTo>
                  <a:pt x="0" y="0"/>
                </a:moveTo>
                <a:lnTo>
                  <a:pt x="2377535" y="0"/>
                </a:lnTo>
                <a:lnTo>
                  <a:pt x="2377535" y="1503905"/>
                </a:lnTo>
                <a:lnTo>
                  <a:pt x="0" y="1503905"/>
                </a:lnTo>
                <a:close/>
              </a:path>
            </a:pathLst>
          </a:custGeom>
        </p:spPr>
      </p:pic>
      <p:pic>
        <p:nvPicPr>
          <p:cNvPr id="26" name="图片 25"/>
          <p:cNvPicPr>
            <a:picLocks noChangeAspect="1"/>
          </p:cNvPicPr>
          <p:nvPr/>
        </p:nvPicPr>
        <p:blipFill>
          <a:blip r:embed="rId5" cstate="screen"/>
          <a:srcRect/>
          <a:stretch>
            <a:fillRect/>
          </a:stretch>
        </p:blipFill>
        <p:spPr>
          <a:xfrm>
            <a:off x="9553616" y="934762"/>
            <a:ext cx="2339254" cy="1521414"/>
          </a:xfrm>
          <a:custGeom>
            <a:avLst/>
            <a:gdLst>
              <a:gd name="connsiteX0" fmla="*/ 0 w 2339254"/>
              <a:gd name="connsiteY0" fmla="*/ 0 h 1521414"/>
              <a:gd name="connsiteX1" fmla="*/ 2339254 w 2339254"/>
              <a:gd name="connsiteY1" fmla="*/ 0 h 1521414"/>
              <a:gd name="connsiteX2" fmla="*/ 2339254 w 2339254"/>
              <a:gd name="connsiteY2" fmla="*/ 1521414 h 1521414"/>
              <a:gd name="connsiteX3" fmla="*/ 0 w 2339254"/>
              <a:gd name="connsiteY3" fmla="*/ 1521414 h 1521414"/>
            </a:gdLst>
            <a:ahLst/>
            <a:cxnLst>
              <a:cxn ang="0">
                <a:pos x="connsiteX0" y="connsiteY0"/>
              </a:cxn>
              <a:cxn ang="0">
                <a:pos x="connsiteX1" y="connsiteY1"/>
              </a:cxn>
              <a:cxn ang="0">
                <a:pos x="connsiteX2" y="connsiteY2"/>
              </a:cxn>
              <a:cxn ang="0">
                <a:pos x="connsiteX3" y="connsiteY3"/>
              </a:cxn>
            </a:cxnLst>
            <a:rect l="l" t="t" r="r" b="b"/>
            <a:pathLst>
              <a:path w="2339254" h="1521414">
                <a:moveTo>
                  <a:pt x="0" y="0"/>
                </a:moveTo>
                <a:lnTo>
                  <a:pt x="2339254" y="0"/>
                </a:lnTo>
                <a:lnTo>
                  <a:pt x="2339254" y="1521414"/>
                </a:lnTo>
                <a:lnTo>
                  <a:pt x="0" y="1521414"/>
                </a:lnTo>
                <a:close/>
              </a:path>
            </a:pathLst>
          </a:custGeom>
        </p:spPr>
      </p:pic>
      <p:sp>
        <p:nvSpPr>
          <p:cNvPr id="27" name="PA_库_1"/>
          <p:cNvSpPr>
            <a:spLocks noChangeArrowheads="1"/>
          </p:cNvSpPr>
          <p:nvPr>
            <p:custDataLst>
              <p:tags r:id="rId6"/>
            </p:custDataLst>
          </p:nvPr>
        </p:nvSpPr>
        <p:spPr bwMode="auto">
          <a:xfrm>
            <a:off x="358768" y="2516939"/>
            <a:ext cx="6346485" cy="3369643"/>
          </a:xfrm>
          <a:prstGeom prst="rect">
            <a:avLst/>
          </a:pr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fontAlgn="auto">
              <a:lnSpc>
                <a:spcPct val="150000"/>
              </a:lnSpc>
              <a:spcBef>
                <a:spcPts val="0"/>
              </a:spcBef>
              <a:spcAft>
                <a:spcPts val="0"/>
              </a:spcAft>
              <a:defRPr/>
            </a:pPr>
            <a:r>
              <a:rPr lang="en-US" altLang="zh-CN" sz="2000" kern="0" dirty="0">
                <a:solidFill>
                  <a:schemeClr val="bg1"/>
                </a:solidFill>
                <a:latin typeface="微软雅黑 Light" panose="020B0502040204020203" pitchFamily="34" charset="-122"/>
                <a:ea typeface="微软雅黑 Light" panose="020B0502040204020203" pitchFamily="34" charset="-122"/>
                <a:cs typeface="+mn-ea"/>
                <a:sym typeface="+mn-lt"/>
              </a:rPr>
              <a:t>1.</a:t>
            </a:r>
            <a:r>
              <a:rPr lang="zh-CN" altLang="en-US" sz="2000" kern="0" dirty="0">
                <a:solidFill>
                  <a:schemeClr val="bg1"/>
                </a:solidFill>
                <a:latin typeface="微软雅黑 Light" panose="020B0502040204020203" pitchFamily="34" charset="-122"/>
                <a:ea typeface="微软雅黑 Light" panose="020B0502040204020203" pitchFamily="34" charset="-122"/>
                <a:cs typeface="+mn-ea"/>
                <a:sym typeface="+mn-lt"/>
              </a:rPr>
              <a:t>业务成本构成</a:t>
            </a:r>
            <a:r>
              <a:rPr lang="zh-CN" altLang="en-US" sz="2000" kern="0" dirty="0" smtClean="0">
                <a:solidFill>
                  <a:schemeClr val="bg1"/>
                </a:solidFill>
                <a:latin typeface="微软雅黑 Light" panose="020B0502040204020203" pitchFamily="34" charset="-122"/>
                <a:ea typeface="微软雅黑 Light" panose="020B0502040204020203" pitchFamily="34" charset="-122"/>
                <a:cs typeface="+mn-ea"/>
                <a:sym typeface="+mn-lt"/>
              </a:rPr>
              <a:t>分析</a:t>
            </a:r>
            <a:endParaRPr lang="en-US" altLang="zh-CN" sz="2000" kern="0" dirty="0" smtClean="0">
              <a:solidFill>
                <a:schemeClr val="bg1"/>
              </a:solidFill>
              <a:latin typeface="微软雅黑 Light" panose="020B0502040204020203" pitchFamily="34" charset="-122"/>
              <a:ea typeface="微软雅黑 Light" panose="020B0502040204020203" pitchFamily="34" charset="-122"/>
              <a:cs typeface="+mn-ea"/>
              <a:sym typeface="+mn-lt"/>
            </a:endParaRPr>
          </a:p>
          <a:p>
            <a:pPr lvl="0" fontAlgn="auto">
              <a:lnSpc>
                <a:spcPct val="150000"/>
              </a:lnSpc>
              <a:spcBef>
                <a:spcPts val="0"/>
              </a:spcBef>
              <a:spcAft>
                <a:spcPts val="0"/>
              </a:spcAft>
              <a:defRPr/>
            </a:pPr>
            <a:r>
              <a:rPr lang="zh-CN" altLang="en-US" sz="2000" kern="0" dirty="0" smtClean="0">
                <a:solidFill>
                  <a:schemeClr val="bg1"/>
                </a:solidFill>
                <a:latin typeface="微软雅黑 Light" panose="020B0502040204020203" pitchFamily="34" charset="-122"/>
                <a:ea typeface="微软雅黑 Light" panose="020B0502040204020203" pitchFamily="34" charset="-122"/>
                <a:cs typeface="+mn-ea"/>
                <a:sym typeface="+mn-lt"/>
              </a:rPr>
              <a:t>（</a:t>
            </a:r>
            <a:r>
              <a:rPr lang="en-US" altLang="zh-CN" sz="2000" kern="0" dirty="0">
                <a:solidFill>
                  <a:schemeClr val="bg1"/>
                </a:solidFill>
                <a:latin typeface="微软雅黑 Light" panose="020B0502040204020203" pitchFamily="34" charset="-122"/>
                <a:ea typeface="微软雅黑 Light" panose="020B0502040204020203" pitchFamily="34" charset="-122"/>
                <a:cs typeface="+mn-ea"/>
                <a:sym typeface="+mn-lt"/>
              </a:rPr>
              <a:t>1</a:t>
            </a:r>
            <a:r>
              <a:rPr lang="zh-CN" altLang="en-US" sz="2000" kern="0" dirty="0">
                <a:solidFill>
                  <a:schemeClr val="bg1"/>
                </a:solidFill>
                <a:latin typeface="微软雅黑 Light" panose="020B0502040204020203" pitchFamily="34" charset="-122"/>
                <a:ea typeface="微软雅黑 Light" panose="020B0502040204020203" pitchFamily="34" charset="-122"/>
                <a:cs typeface="+mn-ea"/>
                <a:sym typeface="+mn-lt"/>
              </a:rPr>
              <a:t>）全部销售成本</a:t>
            </a:r>
            <a:r>
              <a:rPr lang="zh-CN" altLang="en-US" sz="2000" kern="0" dirty="0" smtClean="0">
                <a:solidFill>
                  <a:schemeClr val="bg1"/>
                </a:solidFill>
                <a:latin typeface="微软雅黑 Light" panose="020B0502040204020203" pitchFamily="34" charset="-122"/>
                <a:ea typeface="微软雅黑 Light" panose="020B0502040204020203" pitchFamily="34" charset="-122"/>
                <a:cs typeface="+mn-ea"/>
                <a:sym typeface="+mn-lt"/>
              </a:rPr>
              <a:t>分析</a:t>
            </a:r>
            <a:endParaRPr lang="en-US" altLang="zh-CN" sz="2000" kern="0" dirty="0" smtClean="0">
              <a:solidFill>
                <a:schemeClr val="bg1"/>
              </a:solidFill>
              <a:latin typeface="微软雅黑 Light" panose="020B0502040204020203" pitchFamily="34" charset="-122"/>
              <a:ea typeface="微软雅黑 Light" panose="020B0502040204020203" pitchFamily="34" charset="-122"/>
              <a:cs typeface="+mn-ea"/>
              <a:sym typeface="+mn-lt"/>
            </a:endParaRPr>
          </a:p>
          <a:p>
            <a:pPr lvl="0" fontAlgn="auto">
              <a:lnSpc>
                <a:spcPct val="150000"/>
              </a:lnSpc>
              <a:spcBef>
                <a:spcPts val="0"/>
              </a:spcBef>
              <a:spcAft>
                <a:spcPts val="0"/>
              </a:spcAft>
              <a:defRPr/>
            </a:pPr>
            <a:r>
              <a:rPr lang="zh-CN" altLang="en-US" sz="2000" kern="0" dirty="0">
                <a:solidFill>
                  <a:schemeClr val="bg1"/>
                </a:solidFill>
                <a:latin typeface="微软雅黑 Light" panose="020B0502040204020203" pitchFamily="34" charset="-122"/>
                <a:ea typeface="微软雅黑 Light" panose="020B0502040204020203" pitchFamily="34" charset="-122"/>
                <a:cs typeface="+mn-ea"/>
                <a:sym typeface="+mn-lt"/>
              </a:rPr>
              <a:t>指根据产品生产、销售成本表的资料，对企业全部销售成本的本年度实际完成情况与上年度实际情况进行对比分析，从产品类别角度分析各类产品或各主要产品销售成本升降的幅度，以及对全部销售成本的影响程度。</a:t>
            </a:r>
            <a:endParaRPr lang="zh-CN" altLang="en-US" sz="2000" kern="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28" name="PA_库_2"/>
          <p:cNvSpPr>
            <a:spLocks noChangeArrowheads="1"/>
          </p:cNvSpPr>
          <p:nvPr>
            <p:custDataLst>
              <p:tags r:id="rId7"/>
            </p:custDataLst>
          </p:nvPr>
        </p:nvSpPr>
        <p:spPr bwMode="auto">
          <a:xfrm>
            <a:off x="6778131" y="5786538"/>
            <a:ext cx="2366430" cy="1071461"/>
          </a:xfrm>
          <a:prstGeom prst="rect">
            <a:avLst/>
          </a:prstGeom>
          <a:solidFill>
            <a:schemeClr val="accent3">
              <a:alpha val="20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a:ea typeface="微软雅黑" panose="020B0503020204020204" pitchFamily="34" charset="-122"/>
              <a:cs typeface="+mn-ea"/>
              <a:sym typeface="+mn-lt"/>
            </a:endParaRPr>
          </a:p>
        </p:txBody>
      </p:sp>
      <p:sp>
        <p:nvSpPr>
          <p:cNvPr id="29" name="PA_库_3"/>
          <p:cNvSpPr>
            <a:spLocks noChangeArrowheads="1"/>
          </p:cNvSpPr>
          <p:nvPr>
            <p:custDataLst>
              <p:tags r:id="rId8"/>
            </p:custDataLst>
          </p:nvPr>
        </p:nvSpPr>
        <p:spPr bwMode="auto">
          <a:xfrm>
            <a:off x="9223346" y="4793855"/>
            <a:ext cx="2377535" cy="302882"/>
          </a:xfrm>
          <a:prstGeom prst="rect">
            <a:avLst/>
          </a:pr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p:transition spd="slow" advTm="9652">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4"/>
            <a:ext cx="6663043" cy="4998849"/>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3D3D3D"/>
              </a:solidFill>
              <a:effectLst/>
              <a:uLnTx/>
              <a:uFillTx/>
              <a:latin typeface="Arial" panose="020B0604020202020204" pitchFamily="34" charset="0"/>
              <a:ea typeface="宋体" panose="02010600030101010101" pitchFamily="2" charset="-122"/>
              <a:cs typeface="+mn-cs"/>
            </a:endParaRPr>
          </a:p>
        </p:txBody>
      </p:sp>
      <p:pic>
        <p:nvPicPr>
          <p:cNvPr id="22" name="图片 21"/>
          <p:cNvPicPr>
            <a:picLocks noChangeAspect="1"/>
          </p:cNvPicPr>
          <p:nvPr/>
        </p:nvPicPr>
        <p:blipFill>
          <a:blip r:embed="rId1"/>
          <a:stretch>
            <a:fillRect/>
          </a:stretch>
        </p:blipFill>
        <p:spPr>
          <a:xfrm>
            <a:off x="4178" y="1166455"/>
            <a:ext cx="5529542" cy="4998848"/>
          </a:xfrm>
          <a:prstGeom prst="rect">
            <a:avLst/>
          </a:prstGeom>
        </p:spPr>
      </p:pic>
      <p:sp>
        <p:nvSpPr>
          <p:cNvPr id="34" name="矩形: 圆角 33"/>
          <p:cNvSpPr/>
          <p:nvPr/>
        </p:nvSpPr>
        <p:spPr bwMode="auto">
          <a:xfrm>
            <a:off x="5549768" y="4670105"/>
            <a:ext cx="921155" cy="490333"/>
          </a:xfrm>
          <a:prstGeom prst="roundRect">
            <a:avLst>
              <a:gd name="adj" fmla="val 7214"/>
            </a:avLst>
          </a:prstGeom>
          <a:no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41" name="矩形 40"/>
          <p:cNvSpPr/>
          <p:nvPr/>
        </p:nvSpPr>
        <p:spPr>
          <a:xfrm>
            <a:off x="5505709" y="1177103"/>
            <a:ext cx="6691054" cy="4678204"/>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just">
              <a:lnSpc>
                <a:spcPct val="120000"/>
              </a:lnSpc>
              <a:spcBef>
                <a:spcPts val="100"/>
              </a:spcBef>
              <a:spcAft>
                <a:spcPts val="100"/>
              </a:spcAft>
              <a:defRPr/>
            </a:pPr>
            <a:r>
              <a:rPr lang="zh-CN" altLang="en-US" sz="2000" b="1" dirty="0">
                <a:solidFill>
                  <a:schemeClr val="bg1"/>
                </a:solidFill>
                <a:latin typeface="微软雅黑 Light" panose="020B0502040204020203" pitchFamily="34" charset="-122"/>
                <a:ea typeface="微软雅黑 Light" panose="020B0502040204020203" pitchFamily="34" charset="-122"/>
                <a:cs typeface="+mn-ea"/>
                <a:sym typeface="+mn-lt"/>
              </a:rPr>
              <a:t>全部销售成本分析的一般步骤</a:t>
            </a:r>
            <a:r>
              <a:rPr lang="zh-CN" altLang="en-US" sz="2000" b="1" dirty="0" smtClean="0">
                <a:solidFill>
                  <a:schemeClr val="bg1"/>
                </a:solidFill>
                <a:latin typeface="微软雅黑 Light" panose="020B0502040204020203" pitchFamily="34" charset="-122"/>
                <a:ea typeface="微软雅黑 Light" panose="020B0502040204020203" pitchFamily="34" charset="-122"/>
                <a:cs typeface="+mn-ea"/>
                <a:sym typeface="+mn-lt"/>
              </a:rPr>
              <a:t>如下：</a:t>
            </a:r>
            <a:endParaRPr lang="en-US" altLang="zh-CN" sz="2000" b="1" dirty="0" smtClean="0">
              <a:solidFill>
                <a:schemeClr val="bg1"/>
              </a:solidFill>
              <a:latin typeface="微软雅黑 Light" panose="020B0502040204020203" pitchFamily="34" charset="-122"/>
              <a:ea typeface="微软雅黑 Light" panose="020B0502040204020203" pitchFamily="34" charset="-122"/>
              <a:cs typeface="+mn-ea"/>
              <a:sym typeface="+mn-lt"/>
            </a:endParaRPr>
          </a:p>
          <a:p>
            <a:pPr lvl="0" algn="just">
              <a:lnSpc>
                <a:spcPct val="120000"/>
              </a:lnSpc>
              <a:spcBef>
                <a:spcPts val="100"/>
              </a:spcBef>
              <a:spcAft>
                <a:spcPts val="100"/>
              </a:spcAft>
              <a:defRPr/>
            </a:pPr>
            <a:r>
              <a:rPr lang="zh-CN" altLang="en-US" sz="2000" dirty="0">
                <a:solidFill>
                  <a:schemeClr val="bg1"/>
                </a:solidFill>
                <a:latin typeface="微软雅黑 Light" panose="020B0502040204020203" pitchFamily="34" charset="-122"/>
                <a:ea typeface="微软雅黑 Light" panose="020B0502040204020203" pitchFamily="34" charset="-122"/>
                <a:cs typeface="+mn-ea"/>
                <a:sym typeface="+mn-lt"/>
              </a:rPr>
              <a:t>第一，将本年度全部产品销售总成本与按本年度实际销售量计算的上年实际销售总成本进行对比，求出销售成本的降低额和降低率。计算公式为</a:t>
            </a:r>
            <a:endParaRPr lang="zh-CN" altLang="en-US" sz="2000" dirty="0">
              <a:solidFill>
                <a:schemeClr val="bg1"/>
              </a:solidFill>
              <a:latin typeface="微软雅黑 Light" panose="020B0502040204020203" pitchFamily="34" charset="-122"/>
              <a:ea typeface="微软雅黑 Light" panose="020B0502040204020203" pitchFamily="34" charset="-122"/>
              <a:cs typeface="+mn-ea"/>
              <a:sym typeface="+mn-lt"/>
            </a:endParaRPr>
          </a:p>
          <a:p>
            <a:pPr lvl="0" algn="just">
              <a:lnSpc>
                <a:spcPct val="120000"/>
              </a:lnSpc>
              <a:spcBef>
                <a:spcPts val="100"/>
              </a:spcBef>
              <a:spcAft>
                <a:spcPts val="100"/>
              </a:spcAft>
              <a:defRPr/>
            </a:pPr>
            <a:r>
              <a:rPr lang="zh-CN" altLang="en-US" sz="2000" dirty="0">
                <a:solidFill>
                  <a:schemeClr val="bg1"/>
                </a:solidFill>
                <a:latin typeface="微软雅黑 Light" panose="020B0502040204020203" pitchFamily="34" charset="-122"/>
                <a:ea typeface="微软雅黑 Light" panose="020B0502040204020203" pitchFamily="34" charset="-122"/>
                <a:cs typeface="+mn-ea"/>
                <a:sym typeface="+mn-lt"/>
              </a:rPr>
              <a:t>全部销售成本降低额</a:t>
            </a:r>
            <a:r>
              <a:rPr lang="en-US" altLang="zh-CN" sz="2000" dirty="0">
                <a:solidFill>
                  <a:schemeClr val="bg1"/>
                </a:solidFill>
                <a:latin typeface="微软雅黑 Light" panose="020B0502040204020203" pitchFamily="34" charset="-122"/>
                <a:ea typeface="微软雅黑 Light" panose="020B0502040204020203" pitchFamily="34" charset="-122"/>
                <a:cs typeface="+mn-ea"/>
                <a:sym typeface="+mn-lt"/>
              </a:rPr>
              <a:t>=</a:t>
            </a:r>
            <a:r>
              <a:rPr lang="zh-CN" altLang="en-US" sz="2000" dirty="0">
                <a:solidFill>
                  <a:schemeClr val="bg1"/>
                </a:solidFill>
                <a:latin typeface="微软雅黑 Light" panose="020B0502040204020203" pitchFamily="34" charset="-122"/>
                <a:ea typeface="微软雅黑 Light" panose="020B0502040204020203" pitchFamily="34" charset="-122"/>
                <a:cs typeface="+mn-ea"/>
                <a:sym typeface="+mn-lt"/>
              </a:rPr>
              <a:t>本年实际销售总成本－按本年实际销售计算的上年销售总成本</a:t>
            </a:r>
            <a:endParaRPr lang="zh-CN" altLang="en-US" sz="2000" dirty="0">
              <a:solidFill>
                <a:schemeClr val="bg1"/>
              </a:solidFill>
              <a:latin typeface="微软雅黑 Light" panose="020B0502040204020203" pitchFamily="34" charset="-122"/>
              <a:ea typeface="微软雅黑 Light" panose="020B0502040204020203" pitchFamily="34" charset="-122"/>
              <a:cs typeface="+mn-ea"/>
              <a:sym typeface="+mn-lt"/>
            </a:endParaRPr>
          </a:p>
          <a:p>
            <a:pPr lvl="0" algn="just">
              <a:lnSpc>
                <a:spcPct val="120000"/>
              </a:lnSpc>
              <a:spcBef>
                <a:spcPts val="100"/>
              </a:spcBef>
              <a:spcAft>
                <a:spcPts val="100"/>
              </a:spcAft>
              <a:defRPr/>
            </a:pPr>
            <a:r>
              <a:rPr lang="zh-CN" altLang="en-US" sz="2000" dirty="0">
                <a:solidFill>
                  <a:schemeClr val="bg1"/>
                </a:solidFill>
                <a:latin typeface="微软雅黑 Light" panose="020B0502040204020203" pitchFamily="34" charset="-122"/>
                <a:ea typeface="微软雅黑 Light" panose="020B0502040204020203" pitchFamily="34" charset="-122"/>
                <a:cs typeface="+mn-ea"/>
                <a:sym typeface="+mn-lt"/>
              </a:rPr>
              <a:t>全部销售成本降低率</a:t>
            </a:r>
            <a:r>
              <a:rPr lang="en-US" altLang="zh-CN" sz="2000" dirty="0">
                <a:solidFill>
                  <a:schemeClr val="bg1"/>
                </a:solidFill>
                <a:latin typeface="微软雅黑 Light" panose="020B0502040204020203" pitchFamily="34" charset="-122"/>
                <a:ea typeface="微软雅黑 Light" panose="020B0502040204020203" pitchFamily="34" charset="-122"/>
                <a:cs typeface="+mn-ea"/>
                <a:sym typeface="+mn-lt"/>
              </a:rPr>
              <a:t>=</a:t>
            </a:r>
            <a:r>
              <a:rPr lang="zh-CN" altLang="en-US" sz="2000" dirty="0">
                <a:solidFill>
                  <a:schemeClr val="bg1"/>
                </a:solidFill>
                <a:latin typeface="微软雅黑 Light" panose="020B0502040204020203" pitchFamily="34" charset="-122"/>
                <a:ea typeface="微软雅黑 Light" panose="020B0502040204020203" pitchFamily="34" charset="-122"/>
                <a:cs typeface="+mn-ea"/>
                <a:sym typeface="+mn-lt"/>
              </a:rPr>
              <a:t>全部销售成本降低额</a:t>
            </a:r>
            <a:r>
              <a:rPr lang="en-US" altLang="zh-CN" sz="2000" dirty="0">
                <a:solidFill>
                  <a:schemeClr val="bg1"/>
                </a:solidFill>
                <a:latin typeface="微软雅黑 Light" panose="020B0502040204020203" pitchFamily="34" charset="-122"/>
                <a:ea typeface="微软雅黑 Light" panose="020B0502040204020203" pitchFamily="34" charset="-122"/>
                <a:cs typeface="+mn-ea"/>
                <a:sym typeface="+mn-lt"/>
              </a:rPr>
              <a:t>÷</a:t>
            </a:r>
            <a:r>
              <a:rPr lang="zh-CN" altLang="en-US" sz="2000" dirty="0">
                <a:solidFill>
                  <a:schemeClr val="bg1"/>
                </a:solidFill>
                <a:latin typeface="微软雅黑 Light" panose="020B0502040204020203" pitchFamily="34" charset="-122"/>
                <a:ea typeface="微软雅黑 Light" panose="020B0502040204020203" pitchFamily="34" charset="-122"/>
                <a:cs typeface="+mn-ea"/>
                <a:sym typeface="+mn-lt"/>
              </a:rPr>
              <a:t>按本年实际销售计算的上年销售总成本</a:t>
            </a:r>
            <a:r>
              <a:rPr lang="en-US" altLang="zh-CN" sz="2000" dirty="0">
                <a:solidFill>
                  <a:schemeClr val="bg1"/>
                </a:solidFill>
                <a:latin typeface="微软雅黑 Light" panose="020B0502040204020203" pitchFamily="34" charset="-122"/>
                <a:ea typeface="微软雅黑 Light" panose="020B0502040204020203" pitchFamily="34" charset="-122"/>
                <a:cs typeface="+mn-ea"/>
                <a:sym typeface="+mn-lt"/>
              </a:rPr>
              <a:t>×100</a:t>
            </a:r>
            <a:r>
              <a:rPr lang="en-US" altLang="zh-CN" sz="2000" dirty="0" smtClean="0">
                <a:solidFill>
                  <a:schemeClr val="bg1"/>
                </a:solidFill>
                <a:latin typeface="微软雅黑 Light" panose="020B0502040204020203" pitchFamily="34" charset="-122"/>
                <a:ea typeface="微软雅黑 Light" panose="020B0502040204020203" pitchFamily="34" charset="-122"/>
                <a:cs typeface="+mn-ea"/>
                <a:sym typeface="+mn-lt"/>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cs typeface="+mn-ea"/>
              <a:sym typeface="+mn-lt"/>
            </a:endParaRPr>
          </a:p>
          <a:p>
            <a:pPr lvl="0" algn="just">
              <a:lnSpc>
                <a:spcPct val="120000"/>
              </a:lnSpc>
              <a:spcBef>
                <a:spcPts val="100"/>
              </a:spcBef>
              <a:spcAft>
                <a:spcPts val="100"/>
              </a:spcAft>
              <a:defRPr/>
            </a:pPr>
            <a:r>
              <a:rPr lang="zh-CN" altLang="en-US" sz="2000" dirty="0">
                <a:solidFill>
                  <a:schemeClr val="bg1"/>
                </a:solidFill>
                <a:latin typeface="微软雅黑 Light" panose="020B0502040204020203" pitchFamily="34" charset="-122"/>
                <a:ea typeface="微软雅黑 Light" panose="020B0502040204020203" pitchFamily="34" charset="-122"/>
                <a:cs typeface="+mn-ea"/>
                <a:sym typeface="+mn-lt"/>
              </a:rPr>
              <a:t>第二，计算主要产品和非主要产品的销售成本降低额和降低率，以及对全部销售成本降低率的影响。公式</a:t>
            </a:r>
            <a:r>
              <a:rPr lang="zh-CN" altLang="en-US" sz="2000" dirty="0" smtClean="0">
                <a:solidFill>
                  <a:schemeClr val="bg1"/>
                </a:solidFill>
                <a:latin typeface="微软雅黑 Light" panose="020B0502040204020203" pitchFamily="34" charset="-122"/>
                <a:ea typeface="微软雅黑 Light" panose="020B0502040204020203" pitchFamily="34" charset="-122"/>
                <a:cs typeface="+mn-ea"/>
                <a:sym typeface="+mn-lt"/>
              </a:rPr>
              <a:t>为</a:t>
            </a:r>
            <a:endParaRPr lang="en-US" altLang="zh-CN" sz="2000" dirty="0" smtClean="0">
              <a:solidFill>
                <a:schemeClr val="bg1"/>
              </a:solidFill>
              <a:latin typeface="微软雅黑 Light" panose="020B0502040204020203" pitchFamily="34" charset="-122"/>
              <a:ea typeface="微软雅黑 Light" panose="020B0502040204020203" pitchFamily="34" charset="-122"/>
              <a:cs typeface="+mn-ea"/>
              <a:sym typeface="+mn-lt"/>
            </a:endParaRPr>
          </a:p>
          <a:p>
            <a:pPr lvl="0" algn="just">
              <a:lnSpc>
                <a:spcPct val="120000"/>
              </a:lnSpc>
              <a:spcBef>
                <a:spcPts val="100"/>
              </a:spcBef>
              <a:spcAft>
                <a:spcPts val="100"/>
              </a:spcAft>
              <a:defRPr/>
            </a:pPr>
            <a:endParaRPr lang="en-US" altLang="zh-CN" sz="2000" dirty="0">
              <a:solidFill>
                <a:schemeClr val="bg1"/>
              </a:solidFill>
              <a:latin typeface="微软雅黑 Light" panose="020B0502040204020203" pitchFamily="34" charset="-122"/>
              <a:ea typeface="微软雅黑 Light" panose="020B0502040204020203" pitchFamily="34" charset="-122"/>
              <a:cs typeface="+mn-ea"/>
              <a:sym typeface="+mn-lt"/>
            </a:endParaRPr>
          </a:p>
          <a:p>
            <a:pPr lvl="0" algn="just">
              <a:lnSpc>
                <a:spcPct val="120000"/>
              </a:lnSpc>
              <a:spcBef>
                <a:spcPts val="100"/>
              </a:spcBef>
              <a:spcAft>
                <a:spcPts val="100"/>
              </a:spcAft>
              <a:defRPr/>
            </a:pP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ea"/>
              <a:sym typeface="+mn-lt"/>
            </a:endParaRPr>
          </a:p>
        </p:txBody>
      </p:sp>
      <p:pic>
        <p:nvPicPr>
          <p:cNvPr id="2" name="图片 1"/>
          <p:cNvPicPr>
            <a:picLocks noChangeAspect="1"/>
          </p:cNvPicPr>
          <p:nvPr/>
        </p:nvPicPr>
        <p:blipFill>
          <a:blip r:embed="rId2"/>
          <a:stretch>
            <a:fillRect/>
          </a:stretch>
        </p:blipFill>
        <p:spPr>
          <a:xfrm>
            <a:off x="5634389" y="5095074"/>
            <a:ext cx="6366075" cy="1070229"/>
          </a:xfrm>
          <a:prstGeom prst="rect">
            <a:avLst/>
          </a:prstGeom>
        </p:spPr>
      </p:pic>
      <p:sp>
        <p:nvSpPr>
          <p:cNvPr id="8" name="矩形 7"/>
          <p:cNvSpPr/>
          <p:nvPr/>
        </p:nvSpPr>
        <p:spPr>
          <a:xfrm>
            <a:off x="799395" y="264684"/>
            <a:ext cx="561421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费用</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构成</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10635" y="1484784"/>
            <a:ext cx="6503020" cy="4896544"/>
          </a:xfrm>
          <a:prstGeom prst="rect">
            <a:avLst/>
          </a:prstGeom>
        </p:spPr>
      </p:pic>
      <p:sp>
        <p:nvSpPr>
          <p:cNvPr id="24" name="Rectangle 8"/>
          <p:cNvSpPr>
            <a:spLocks noChangeArrowheads="1"/>
          </p:cNvSpPr>
          <p:nvPr/>
        </p:nvSpPr>
        <p:spPr bwMode="auto">
          <a:xfrm>
            <a:off x="5085221" y="1268760"/>
            <a:ext cx="6053136" cy="4352926"/>
          </a:xfrm>
          <a:prstGeom prst="rect">
            <a:avLst/>
          </a:prstGeom>
          <a:solidFill>
            <a:schemeClr val="accent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4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400" dirty="0" smtClean="0">
                <a:solidFill>
                  <a:schemeClr val="bg1"/>
                </a:solidFill>
                <a:latin typeface="微软雅黑 Light" panose="020B0502040204020203" pitchFamily="34" charset="-122"/>
                <a:ea typeface="微软雅黑 Light" panose="020B0502040204020203" pitchFamily="34" charset="-122"/>
              </a:rPr>
              <a:t>第三，计算各主要产品销售成本降低额和降低率，以及它们对全部产品销售总成本降低率的影响。</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nvPicPr>
        <p:blipFill>
          <a:blip r:embed="rId2"/>
          <a:stretch>
            <a:fillRect/>
          </a:stretch>
        </p:blipFill>
        <p:spPr>
          <a:xfrm>
            <a:off x="5091648" y="1467793"/>
            <a:ext cx="5867400" cy="1169119"/>
          </a:xfrm>
          <a:prstGeom prst="rect">
            <a:avLst/>
          </a:prstGeom>
        </p:spPr>
      </p:pic>
      <p:sp>
        <p:nvSpPr>
          <p:cNvPr id="6" name="矩形 5"/>
          <p:cNvSpPr/>
          <p:nvPr/>
        </p:nvSpPr>
        <p:spPr>
          <a:xfrm>
            <a:off x="799395" y="264684"/>
            <a:ext cx="561421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费用</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构成</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720079" y="3251611"/>
            <a:ext cx="437018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4000" b="0" i="0" u="none" strike="noStrike" cap="none" normalizeH="0" baseline="0" dirty="0" smtClean="0">
                <a:ln>
                  <a:noFill/>
                </a:ln>
                <a:solidFill>
                  <a:schemeClr val="bg1"/>
                </a:solidFill>
                <a:effectLst/>
                <a:latin typeface="微软雅黑 Light" panose="020B0502040204020203" pitchFamily="34" charset="-122"/>
                <a:ea typeface="微软雅黑 Light" panose="020B0502040204020203" pitchFamily="34" charset="-122"/>
              </a:rPr>
              <a:t>任务</a:t>
            </a:r>
            <a:r>
              <a:rPr kumimoji="0" lang="en-US" altLang="zh-CN" sz="4000" b="0" i="0" u="none" strike="noStrike" cap="none" normalizeH="0" baseline="0" dirty="0" smtClean="0">
                <a:ln>
                  <a:noFill/>
                </a:ln>
                <a:solidFill>
                  <a:schemeClr val="bg1"/>
                </a:solidFill>
                <a:effectLst/>
                <a:latin typeface="微软雅黑 Light" panose="020B0502040204020203" pitchFamily="34" charset="-122"/>
                <a:ea typeface="微软雅黑 Light" panose="020B0502040204020203" pitchFamily="34" charset="-122"/>
              </a:rPr>
              <a:t>3</a:t>
            </a:r>
            <a:r>
              <a:rPr kumimoji="0" lang="en-US" altLang="zh-CN" sz="4000" b="0" i="0" u="none" strike="noStrike" cap="none" normalizeH="0" baseline="0" dirty="0" smtClean="0">
                <a:ln>
                  <a:noFill/>
                </a:ln>
                <a:solidFill>
                  <a:schemeClr val="bg1"/>
                </a:solidFill>
                <a:effectLst/>
                <a:latin typeface="微软雅黑 Light" panose="020B0502040204020203" pitchFamily="34" charset="-122"/>
                <a:ea typeface="微软雅黑 Light" panose="020B0502040204020203" pitchFamily="34" charset="-122"/>
              </a:rPr>
              <a:t>.1</a:t>
            </a:r>
            <a:r>
              <a:rPr kumimoji="0" lang="zh-CN" altLang="en-US" sz="4000" b="0" i="0" u="none" strike="noStrike" cap="none" normalizeH="0" baseline="0" dirty="0" smtClean="0">
                <a:ln>
                  <a:noFill/>
                </a:ln>
                <a:solidFill>
                  <a:schemeClr val="bg1"/>
                </a:solidFill>
                <a:effectLst/>
                <a:latin typeface="微软雅黑 Light" panose="020B0502040204020203" pitchFamily="34" charset="-122"/>
                <a:ea typeface="微软雅黑 Light" panose="020B0502040204020203" pitchFamily="34" charset="-122"/>
              </a:rPr>
              <a:t>资产负债表结构分析</a:t>
            </a:r>
            <a:endParaRPr kumimoji="0" lang="zh-CN" altLang="en-US" sz="4000" b="0" i="0" u="none" strike="noStrike" cap="none" normalizeH="0" baseline="0" dirty="0">
              <a:ln>
                <a:noFill/>
              </a:ln>
              <a:solidFill>
                <a:schemeClr val="bg1"/>
              </a:solidFill>
              <a:effectLst/>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722439" y="3605904"/>
            <a:ext cx="5193283" cy="460375"/>
          </a:xfrm>
          <a:prstGeom prst="rect">
            <a:avLst/>
          </a:prstGeom>
          <a:noFill/>
        </p:spPr>
        <p:txBody>
          <a:bodyPr wrap="square" rtlCol="0">
            <a:spAutoFit/>
          </a:bodyPr>
          <a:lstStyle/>
          <a:p>
            <a:pPr>
              <a:defRPr/>
            </a:pPr>
            <a:r>
              <a:rPr lang="zh-CN" altLang="en-US" sz="2400" dirty="0">
                <a:latin typeface="微软雅黑 Light" panose="020B0502040204020203" pitchFamily="34" charset="-122"/>
                <a:ea typeface="微软雅黑 Light" panose="020B0502040204020203" pitchFamily="34" charset="-122"/>
              </a:rPr>
              <a:t>子</a:t>
            </a:r>
            <a:r>
              <a:rPr lang="zh-CN" altLang="en-US" sz="2400" dirty="0" smtClean="0">
                <a:latin typeface="微软雅黑 Light" panose="020B0502040204020203" pitchFamily="34" charset="-122"/>
                <a:ea typeface="微软雅黑 Light" panose="020B0502040204020203" pitchFamily="34" charset="-122"/>
              </a:rPr>
              <a:t>任务</a:t>
            </a:r>
            <a:r>
              <a:rPr lang="en-US" altLang="zh-CN" sz="2400" dirty="0" smtClean="0">
                <a:latin typeface="微软雅黑 Light" panose="020B0502040204020203" pitchFamily="34" charset="-122"/>
                <a:ea typeface="微软雅黑 Light" panose="020B0502040204020203" pitchFamily="34" charset="-122"/>
              </a:rPr>
              <a:t>3</a:t>
            </a:r>
            <a:r>
              <a:rPr lang="en-US" altLang="zh-CN" sz="2400" dirty="0" smtClean="0">
                <a:latin typeface="微软雅黑 Light" panose="020B0502040204020203" pitchFamily="34" charset="-122"/>
                <a:ea typeface="微软雅黑 Light" panose="020B0502040204020203" pitchFamily="34" charset="-122"/>
              </a:rPr>
              <a:t>.1.1</a:t>
            </a:r>
            <a:r>
              <a:rPr lang="zh-CN" altLang="en-US" sz="2400" dirty="0" smtClean="0">
                <a:latin typeface="微软雅黑 Light" panose="020B0502040204020203" pitchFamily="34" charset="-122"/>
                <a:ea typeface="微软雅黑 Light" panose="020B0502040204020203" pitchFamily="34" charset="-122"/>
              </a:rPr>
              <a:t>资产负债表总体结构分析</a:t>
            </a:r>
            <a:endParaRPr lang="zh-CN" altLang="en-US" sz="2400" dirty="0">
              <a:latin typeface="微软雅黑 Light" panose="020B0502040204020203" pitchFamily="34" charset="-122"/>
              <a:ea typeface="微软雅黑 Light" panose="020B0502040204020203" pitchFamily="34" charset="-122"/>
            </a:endParaRPr>
          </a:p>
        </p:txBody>
      </p:sp>
      <p:sp>
        <p:nvSpPr>
          <p:cNvPr id="95" name="TextBox 70"/>
          <p:cNvSpPr txBox="1"/>
          <p:nvPr/>
        </p:nvSpPr>
        <p:spPr>
          <a:xfrm>
            <a:off x="9144266" y="3605904"/>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grpSp>
        <p:nvGrpSpPr>
          <p:cNvPr id="97" name="组合 96"/>
          <p:cNvGrpSpPr/>
          <p:nvPr/>
        </p:nvGrpSpPr>
        <p:grpSpPr>
          <a:xfrm>
            <a:off x="6270374" y="3658612"/>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0" name="TextBox 69"/>
          <p:cNvSpPr txBox="1"/>
          <p:nvPr/>
        </p:nvSpPr>
        <p:spPr>
          <a:xfrm>
            <a:off x="6673279" y="4763779"/>
            <a:ext cx="5523483" cy="82994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子</a:t>
            </a:r>
            <a:r>
              <a:rPr lang="zh-CN" altLang="en-US" sz="2400" dirty="0" smtClean="0">
                <a:solidFill>
                  <a:schemeClr val="tx1"/>
                </a:solidFill>
                <a:latin typeface="微软雅黑 Light" panose="020B0502040204020203" pitchFamily="34" charset="-122"/>
                <a:ea typeface="微软雅黑 Light" panose="020B0502040204020203" pitchFamily="34" charset="-122"/>
              </a:rPr>
              <a:t>任务</a:t>
            </a:r>
            <a:r>
              <a:rPr lang="en-US" altLang="zh-CN" sz="2400" dirty="0" smtClean="0">
                <a:solidFill>
                  <a:schemeClr val="tx1"/>
                </a:solidFill>
                <a:latin typeface="微软雅黑 Light" panose="020B0502040204020203" pitchFamily="34" charset="-122"/>
                <a:ea typeface="微软雅黑 Light" panose="020B0502040204020203" pitchFamily="34" charset="-122"/>
              </a:rPr>
              <a:t>3</a:t>
            </a:r>
            <a:r>
              <a:rPr lang="en-US" altLang="zh-CN" sz="2400" dirty="0" smtClean="0">
                <a:solidFill>
                  <a:schemeClr val="tx1"/>
                </a:solidFill>
                <a:latin typeface="微软雅黑 Light" panose="020B0502040204020203" pitchFamily="34" charset="-122"/>
                <a:ea typeface="微软雅黑 Light" panose="020B0502040204020203" pitchFamily="34" charset="-122"/>
              </a:rPr>
              <a:t>.1.2</a:t>
            </a:r>
            <a:r>
              <a:rPr lang="zh-CN" altLang="en-US" sz="2400" dirty="0" smtClean="0">
                <a:solidFill>
                  <a:schemeClr val="tx1"/>
                </a:solidFill>
                <a:latin typeface="微软雅黑 Light" panose="020B0502040204020203" pitchFamily="34" charset="-122"/>
                <a:ea typeface="微软雅黑 Light" panose="020B0502040204020203" pitchFamily="34" charset="-122"/>
              </a:rPr>
              <a:t>资产负债表内部结构的具体分析</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grpSp>
        <p:nvGrpSpPr>
          <p:cNvPr id="53" name="组合 52"/>
          <p:cNvGrpSpPr/>
          <p:nvPr/>
        </p:nvGrpSpPr>
        <p:grpSpPr>
          <a:xfrm>
            <a:off x="6270374" y="4824884"/>
            <a:ext cx="330200" cy="330200"/>
            <a:chOff x="8186613" y="1546264"/>
            <a:chExt cx="330200" cy="330200"/>
          </a:xfrm>
          <a:solidFill>
            <a:schemeClr val="accent3"/>
          </a:solidFill>
        </p:grpSpPr>
        <p:sp>
          <p:nvSpPr>
            <p:cNvPr id="5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5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圆角 39"/>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1" name="矩形: 圆角 40"/>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3" name="矩形: 圆角 42"/>
          <p:cNvSpPr/>
          <p:nvPr/>
        </p:nvSpPr>
        <p:spPr bwMode="auto">
          <a:xfrm>
            <a:off x="6514378"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6" name="矩形: 圆角 45"/>
          <p:cNvSpPr/>
          <p:nvPr/>
        </p:nvSpPr>
        <p:spPr bwMode="auto">
          <a:xfrm>
            <a:off x="7097852"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2" name="矩形: 圆角 71"/>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p:cNvSpPr/>
          <p:nvPr/>
        </p:nvSpPr>
        <p:spPr bwMode="auto">
          <a:xfrm>
            <a:off x="10470090"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5" name="矩形: 圆角 74"/>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67" name="不完整圆 66"/>
          <p:cNvSpPr/>
          <p:nvPr/>
        </p:nvSpPr>
        <p:spPr bwMode="auto">
          <a:xfrm>
            <a:off x="6777526" y="681382"/>
            <a:ext cx="3687189" cy="3687189"/>
          </a:xfrm>
          <a:prstGeom prst="pie">
            <a:avLst>
              <a:gd name="adj1" fmla="val 11572522"/>
              <a:gd name="adj2" fmla="val 16200000"/>
            </a:avLst>
          </a:prstGeom>
          <a:solidFill>
            <a:schemeClr val="accent1"/>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68" name="不完整圆 67"/>
          <p:cNvSpPr/>
          <p:nvPr/>
        </p:nvSpPr>
        <p:spPr bwMode="auto">
          <a:xfrm>
            <a:off x="6796039" y="651142"/>
            <a:ext cx="3687189" cy="3687189"/>
          </a:xfrm>
          <a:prstGeom prst="pie">
            <a:avLst>
              <a:gd name="adj1" fmla="val 3725525"/>
              <a:gd name="adj2" fmla="val 11612279"/>
            </a:avLst>
          </a:prstGeom>
          <a:solidFill>
            <a:schemeClr val="tx2"/>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69" name="不完整圆 68"/>
          <p:cNvSpPr/>
          <p:nvPr/>
        </p:nvSpPr>
        <p:spPr bwMode="auto">
          <a:xfrm>
            <a:off x="6796039" y="670596"/>
            <a:ext cx="3687189" cy="3687189"/>
          </a:xfrm>
          <a:prstGeom prst="pie">
            <a:avLst>
              <a:gd name="adj1" fmla="val 20349617"/>
              <a:gd name="adj2" fmla="val 3726351"/>
            </a:avLst>
          </a:prstGeom>
          <a:solidFill>
            <a:schemeClr val="accent3"/>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70" name="不完整圆 69"/>
          <p:cNvSpPr/>
          <p:nvPr/>
        </p:nvSpPr>
        <p:spPr bwMode="auto">
          <a:xfrm>
            <a:off x="6782901" y="677691"/>
            <a:ext cx="3687189" cy="3687189"/>
          </a:xfrm>
          <a:prstGeom prst="pie">
            <a:avLst>
              <a:gd name="adj1" fmla="val 16152289"/>
              <a:gd name="adj2" fmla="val 20507210"/>
            </a:avLst>
          </a:prstGeom>
          <a:solidFill>
            <a:schemeClr val="accent2"/>
          </a:solidFill>
          <a:ln w="19050">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86" name="椭圆 85"/>
          <p:cNvSpPr/>
          <p:nvPr/>
        </p:nvSpPr>
        <p:spPr bwMode="auto">
          <a:xfrm>
            <a:off x="7958093" y="1869474"/>
            <a:ext cx="1487428" cy="1487428"/>
          </a:xfrm>
          <a:prstGeom prst="ellipse">
            <a:avLst/>
          </a:prstGeom>
          <a:solidFill>
            <a:schemeClr val="accent4"/>
          </a:solidFill>
          <a:ln w="28575">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effectLst/>
              <a:uLnTx/>
              <a:uFillTx/>
              <a:latin typeface="Arial" panose="020B0604020202020204" pitchFamily="34" charset="0"/>
              <a:ea typeface="宋体" panose="02010600030101010101" pitchFamily="2" charset="-122"/>
              <a:cs typeface="+mn-cs"/>
            </a:endParaRPr>
          </a:p>
        </p:txBody>
      </p:sp>
      <p:cxnSp>
        <p:nvCxnSpPr>
          <p:cNvPr id="88" name="直接连接符 87"/>
          <p:cNvCxnSpPr/>
          <p:nvPr/>
        </p:nvCxnSpPr>
        <p:spPr bwMode="auto">
          <a:xfrm>
            <a:off x="5943229" y="1776406"/>
            <a:ext cx="0" cy="4305162"/>
          </a:xfrm>
          <a:prstGeom prst="line">
            <a:avLst/>
          </a:prstGeom>
          <a:solidFill>
            <a:schemeClr val="accent1"/>
          </a:solidFill>
          <a:ln w="9525" cap="flat" cmpd="sng" algn="ctr">
            <a:solidFill>
              <a:schemeClr val="accent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 name="文本框 88"/>
          <p:cNvSpPr txBox="1"/>
          <p:nvPr/>
        </p:nvSpPr>
        <p:spPr>
          <a:xfrm>
            <a:off x="243646" y="808876"/>
            <a:ext cx="3433953" cy="46166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a:t>
            </a:r>
            <a:r>
              <a:rPr kumimoji="0" lang="en-US" altLang="zh-CN"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2</a:t>
            </a:r>
            <a:r>
              <a:rPr kumimoji="0" lang="zh-CN" altLang="en-US"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）单位销售成本分析</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90" name="文本框 89"/>
          <p:cNvSpPr txBox="1"/>
          <p:nvPr/>
        </p:nvSpPr>
        <p:spPr>
          <a:xfrm>
            <a:off x="393035" y="1251331"/>
            <a:ext cx="6235102" cy="2677656"/>
          </a:xfrm>
          <a:prstGeom prst="rect">
            <a:avLst/>
          </a:prstGeom>
          <a:solidFill>
            <a:schemeClr val="bg1"/>
          </a:solidFill>
        </p:spPr>
        <p:txBody>
          <a:bodyPr wrap="square" rtlCol="0">
            <a:spAutoFit/>
          </a:bodyPr>
          <a:lstStyle/>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单位销售成本是影响和决定总成本的重要因素，</a:t>
            </a:r>
            <a:endParaRPr kumimoji="0" lang="en-US" altLang="zh-CN"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400" dirty="0" smtClean="0">
                <a:solidFill>
                  <a:srgbClr val="3D3D3D"/>
                </a:solidFill>
                <a:latin typeface="微软雅黑 Light" panose="020B0502040204020203" pitchFamily="34" charset="-122"/>
                <a:ea typeface="微软雅黑 Light" panose="020B0502040204020203" pitchFamily="34" charset="-122"/>
              </a:rPr>
              <a:t>进行单位销售成本分析，首先因明确单位销售成本与</a:t>
            </a:r>
            <a:endParaRPr lang="en-US" altLang="zh-CN" sz="2400" dirty="0" smtClean="0">
              <a:solidFill>
                <a:srgbClr val="3D3D3D"/>
              </a:solidFill>
              <a:latin typeface="微软雅黑 Light" panose="020B0502040204020203" pitchFamily="34" charset="-122"/>
              <a:ea typeface="微软雅黑 Light" panose="020B0502040204020203" pitchFamily="34" charset="-122"/>
            </a:endParaRPr>
          </a:p>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400" dirty="0" smtClean="0">
                <a:solidFill>
                  <a:srgbClr val="3D3D3D"/>
                </a:solidFill>
                <a:latin typeface="微软雅黑 Light" panose="020B0502040204020203" pitchFamily="34" charset="-122"/>
                <a:ea typeface="微软雅黑 Light" panose="020B0502040204020203" pitchFamily="34" charset="-122"/>
              </a:rPr>
              <a:t>单位生产成本的关系。它们之间的关系可通过以下关</a:t>
            </a:r>
            <a:endParaRPr lang="en-US" altLang="zh-CN" sz="2400" dirty="0" smtClean="0">
              <a:solidFill>
                <a:srgbClr val="3D3D3D"/>
              </a:solidFill>
              <a:latin typeface="微软雅黑 Light" panose="020B0502040204020203" pitchFamily="34" charset="-122"/>
              <a:ea typeface="微软雅黑 Light" panose="020B0502040204020203" pitchFamily="34" charset="-122"/>
            </a:endParaRPr>
          </a:p>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400" dirty="0" smtClean="0">
                <a:solidFill>
                  <a:srgbClr val="3D3D3D"/>
                </a:solidFill>
                <a:latin typeface="微软雅黑 Light" panose="020B0502040204020203" pitchFamily="34" charset="-122"/>
                <a:ea typeface="微软雅黑 Light" panose="020B0502040204020203" pitchFamily="34" charset="-122"/>
              </a:rPr>
              <a:t>系式反映出来</a:t>
            </a:r>
            <a:r>
              <a:rPr lang="en-US" altLang="zh-CN" sz="2400" dirty="0" smtClean="0">
                <a:solidFill>
                  <a:srgbClr val="3D3D3D"/>
                </a:solidFill>
                <a:latin typeface="微软雅黑 Light" panose="020B0502040204020203" pitchFamily="34" charset="-122"/>
                <a:ea typeface="微软雅黑 Light" panose="020B0502040204020203" pitchFamily="34" charset="-122"/>
              </a:rPr>
              <a:t>:</a:t>
            </a:r>
            <a:endParaRPr lang="en-US" altLang="zh-CN" sz="2400" dirty="0" smtClean="0">
              <a:solidFill>
                <a:srgbClr val="3D3D3D"/>
              </a:solidFill>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nvPicPr>
        <p:blipFill>
          <a:blip r:embed="rId1"/>
          <a:stretch>
            <a:fillRect/>
          </a:stretch>
        </p:blipFill>
        <p:spPr>
          <a:xfrm>
            <a:off x="552483" y="4175961"/>
            <a:ext cx="6075653" cy="1632130"/>
          </a:xfrm>
          <a:prstGeom prst="rect">
            <a:avLst/>
          </a:prstGeom>
        </p:spPr>
      </p:pic>
      <p:sp>
        <p:nvSpPr>
          <p:cNvPr id="29" name="矩形 28"/>
          <p:cNvSpPr/>
          <p:nvPr/>
        </p:nvSpPr>
        <p:spPr>
          <a:xfrm>
            <a:off x="799395" y="264684"/>
            <a:ext cx="561421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费用</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构成</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4"/>
            <a:ext cx="6663043" cy="4998849"/>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0">
              <a:lnSpc>
                <a:spcPct val="150000"/>
              </a:lnSpc>
              <a:defRPr/>
            </a:pPr>
            <a:r>
              <a:rPr lang="en-US" altLang="zh-CN" sz="2400" dirty="0" smtClean="0">
                <a:solidFill>
                  <a:schemeClr val="bg1"/>
                </a:solidFill>
                <a:latin typeface="微软雅黑 Light" panose="020B0502040204020203" pitchFamily="34" charset="-122"/>
                <a:ea typeface="微软雅黑 Light" panose="020B0502040204020203" pitchFamily="34" charset="-122"/>
              </a:rPr>
              <a:t>2</a:t>
            </a:r>
            <a:r>
              <a:rPr lang="en-US" altLang="zh-CN" sz="2400" dirty="0">
                <a:solidFill>
                  <a:schemeClr val="bg1"/>
                </a:solidFill>
                <a:latin typeface="微软雅黑 Light" panose="020B0502040204020203" pitchFamily="34" charset="-122"/>
                <a:ea typeface="微软雅黑 Light" panose="020B0502040204020203" pitchFamily="34" charset="-122"/>
              </a:rPr>
              <a:t>.</a:t>
            </a:r>
            <a:r>
              <a:rPr lang="zh-CN" altLang="en-US" sz="2400" dirty="0">
                <a:solidFill>
                  <a:schemeClr val="bg1"/>
                </a:solidFill>
                <a:latin typeface="微软雅黑 Light" panose="020B0502040204020203" pitchFamily="34" charset="-122"/>
                <a:ea typeface="微软雅黑 Light" panose="020B0502040204020203" pitchFamily="34" charset="-122"/>
              </a:rPr>
              <a:t>各项费用构成情况的</a:t>
            </a:r>
            <a:r>
              <a:rPr lang="zh-CN" altLang="en-US" sz="2400" dirty="0" smtClean="0">
                <a:solidFill>
                  <a:schemeClr val="bg1"/>
                </a:solidFill>
                <a:latin typeface="微软雅黑 Light" panose="020B0502040204020203" pitchFamily="34" charset="-122"/>
                <a:ea typeface="微软雅黑 Light" panose="020B0502040204020203" pitchFamily="34" charset="-122"/>
              </a:rPr>
              <a:t>分析</a:t>
            </a:r>
            <a:endParaRPr kumimoji="0" lang="en-US" altLang="zh-CN" sz="24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与财务成果直接相关的费用有销售费用、管理费用和财务得用等。</a:t>
            </a:r>
            <a:r>
              <a:rPr lang="zh-CN" altLang="en-US" sz="2400" dirty="0" smtClean="0">
                <a:solidFill>
                  <a:schemeClr val="bg1"/>
                </a:solidFill>
                <a:latin typeface="微软雅黑 Light" panose="020B0502040204020203" pitchFamily="34" charset="-122"/>
                <a:ea typeface="微软雅黑 Light" panose="020B0502040204020203" pitchFamily="34" charset="-122"/>
              </a:rPr>
              <a:t>对各项费用进行分析可采用水平分析法和垂直分析法。运用水平分析法可将各费用项目的实际数与上期数或计划数进行对比，以揭示各项费用的完成情况及产生差异的原因；运用垂直分析法则可揭示各项费用的构成变动。</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998848"/>
          </a:xfrm>
          <a:prstGeom prst="rect">
            <a:avLst/>
          </a:prstGeom>
        </p:spPr>
      </p:pic>
      <p:sp>
        <p:nvSpPr>
          <p:cNvPr id="34" name="矩形: 圆角 33"/>
          <p:cNvSpPr/>
          <p:nvPr/>
        </p:nvSpPr>
        <p:spPr bwMode="auto">
          <a:xfrm>
            <a:off x="5549768" y="4670105"/>
            <a:ext cx="921155" cy="490333"/>
          </a:xfrm>
          <a:prstGeom prst="roundRect">
            <a:avLst>
              <a:gd name="adj" fmla="val 7214"/>
            </a:avLst>
          </a:prstGeom>
          <a:no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799395" y="264684"/>
            <a:ext cx="561421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费用</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构成</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9395" y="264684"/>
            <a:ext cx="561421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费用</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构成</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317613" y="1014457"/>
            <a:ext cx="3815468"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各项费用构成情况的分析</a:t>
            </a:r>
            <a:endParaRPr lang="zh-CN" altLang="en-US" sz="24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697953" y="5301297"/>
            <a:ext cx="9907498" cy="132207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由表</a:t>
            </a:r>
            <a:r>
              <a:rPr lang="en-US" altLang="zh-CN" sz="2000" dirty="0">
                <a:latin typeface="微软雅黑 Light" panose="020B0502040204020203" pitchFamily="34" charset="-122"/>
                <a:ea typeface="微软雅黑 Light" panose="020B0502040204020203" pitchFamily="34" charset="-122"/>
              </a:rPr>
              <a:t>3</a:t>
            </a:r>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比较分析的计算结果可知，变动率较大的项目是工资及福利，高达</a:t>
            </a:r>
            <a:r>
              <a:rPr lang="en-US" altLang="zh-CN" sz="2000" dirty="0">
                <a:latin typeface="微软雅黑 Light" panose="020B0502040204020203" pitchFamily="34" charset="-122"/>
                <a:ea typeface="微软雅黑 Light" panose="020B0502040204020203" pitchFamily="34" charset="-122"/>
              </a:rPr>
              <a:t>12.23%</a:t>
            </a:r>
            <a:r>
              <a:rPr lang="zh-CN" altLang="en-US" sz="2000" dirty="0">
                <a:latin typeface="微软雅黑 Light" panose="020B0502040204020203" pitchFamily="34" charset="-122"/>
                <a:ea typeface="微软雅黑 Light" panose="020B0502040204020203" pitchFamily="34" charset="-122"/>
              </a:rPr>
              <a:t>，应进一步分析增加的原因，找出降低成本的途径。折旧与摊销增加</a:t>
            </a:r>
            <a:r>
              <a:rPr lang="en-US" altLang="zh-CN" sz="2000" dirty="0">
                <a:latin typeface="微软雅黑 Light" panose="020B0502040204020203" pitchFamily="34" charset="-122"/>
                <a:ea typeface="微软雅黑 Light" panose="020B0502040204020203" pitchFamily="34" charset="-122"/>
              </a:rPr>
              <a:t>6.54%</a:t>
            </a:r>
            <a:r>
              <a:rPr lang="zh-CN" altLang="en-US" sz="2000" dirty="0">
                <a:latin typeface="微软雅黑 Light" panose="020B0502040204020203" pitchFamily="34" charset="-122"/>
                <a:ea typeface="微软雅黑 Light" panose="020B0502040204020203" pitchFamily="34" charset="-122"/>
              </a:rPr>
              <a:t>，首先考虑到江铃汽车公司</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年度无形资产明显增加，摊销的升高是可以预期的。其次，还应该关注江铃汽车公司的折旧摊销政策是否有年度变化。</a:t>
            </a:r>
            <a:endParaRPr lang="zh-CN" altLang="en-US" sz="2000" dirty="0">
              <a:latin typeface="微软雅黑 Light" panose="020B0502040204020203" pitchFamily="34" charset="-122"/>
              <a:ea typeface="微软雅黑 Light" panose="020B0502040204020203" pitchFamily="34" charset="-122"/>
            </a:endParaRPr>
          </a:p>
        </p:txBody>
      </p:sp>
      <p:pic>
        <p:nvPicPr>
          <p:cNvPr id="8" name="图片 7"/>
          <p:cNvPicPr>
            <a:picLocks noChangeAspect="1"/>
          </p:cNvPicPr>
          <p:nvPr>
            <p:custDataLst>
              <p:tags r:id="rId1"/>
            </p:custDataLst>
          </p:nvPr>
        </p:nvPicPr>
        <p:blipFill>
          <a:blip r:embed="rId2"/>
          <a:stretch>
            <a:fillRect/>
          </a:stretch>
        </p:blipFill>
        <p:spPr>
          <a:xfrm>
            <a:off x="2235835" y="1752600"/>
            <a:ext cx="7724775" cy="33528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146162"/>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04902" y="-289580"/>
            <a:ext cx="355738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356859" y="3273383"/>
            <a:ext cx="4635878"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a:t>
            </a:r>
            <a:r>
              <a:rPr lang="en-US" altLang="zh-CN" sz="4000" b="1" dirty="0" smtClean="0">
                <a:solidFill>
                  <a:schemeClr val="bg1"/>
                </a:solidFill>
                <a:latin typeface="微软雅黑 Light" panose="020B0502040204020203" pitchFamily="34" charset="-122"/>
                <a:ea typeface="微软雅黑 Light" panose="020B0502040204020203" pitchFamily="34" charset="-122"/>
              </a:rPr>
              <a:t>3</a:t>
            </a:r>
            <a:r>
              <a:rPr lang="en-US" altLang="zh-CN" sz="4000" b="1" dirty="0" smtClean="0">
                <a:solidFill>
                  <a:schemeClr val="bg1"/>
                </a:solidFill>
                <a:latin typeface="微软雅黑 Light" panose="020B0502040204020203" pitchFamily="34" charset="-122"/>
                <a:ea typeface="微软雅黑 Light" panose="020B0502040204020203" pitchFamily="34" charset="-122"/>
              </a:rPr>
              <a:t>.3</a:t>
            </a:r>
            <a:r>
              <a:rPr lang="zh-CN" altLang="en-US" sz="4000" b="1" dirty="0" smtClean="0">
                <a:solidFill>
                  <a:schemeClr val="bg1"/>
                </a:solidFill>
                <a:latin typeface="微软雅黑 Light" panose="020B0502040204020203" pitchFamily="34" charset="-122"/>
                <a:ea typeface="微软雅黑 Light" panose="020B0502040204020203" pitchFamily="34" charset="-122"/>
              </a:rPr>
              <a:t>现金流量表结构分析</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4" name="TextBox 69"/>
          <p:cNvSpPr txBox="1"/>
          <p:nvPr/>
        </p:nvSpPr>
        <p:spPr>
          <a:xfrm>
            <a:off x="7003479" y="4443729"/>
            <a:ext cx="3481921"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3</a:t>
            </a:r>
            <a:r>
              <a:rPr lang="en-US" altLang="zh-CN" sz="1800" dirty="0" smtClean="0">
                <a:solidFill>
                  <a:schemeClr val="tx1"/>
                </a:solidFill>
                <a:latin typeface="微软雅黑 Light" panose="020B0502040204020203" pitchFamily="34" charset="-122"/>
                <a:ea typeface="微软雅黑 Light" panose="020B0502040204020203" pitchFamily="34" charset="-122"/>
              </a:rPr>
              <a:t>.3.2</a:t>
            </a:r>
            <a:r>
              <a:rPr lang="zh-CN" altLang="en-US" sz="1800" dirty="0" smtClean="0">
                <a:solidFill>
                  <a:schemeClr val="tx1"/>
                </a:solidFill>
                <a:latin typeface="微软雅黑 Light" panose="020B0502040204020203" pitchFamily="34" charset="-122"/>
                <a:ea typeface="微软雅黑 Light" panose="020B0502040204020203" pitchFamily="34" charset="-122"/>
              </a:rPr>
              <a:t>现金流出结构分析</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
        <p:nvSpPr>
          <p:cNvPr id="95" name="TextBox 70"/>
          <p:cNvSpPr txBox="1"/>
          <p:nvPr/>
        </p:nvSpPr>
        <p:spPr>
          <a:xfrm>
            <a:off x="7003480" y="3662871"/>
            <a:ext cx="3443496"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3</a:t>
            </a:r>
            <a:r>
              <a:rPr lang="en-US" altLang="zh-CN" sz="1800" dirty="0" smtClean="0">
                <a:solidFill>
                  <a:schemeClr val="tx1"/>
                </a:solidFill>
                <a:latin typeface="微软雅黑 Light" panose="020B0502040204020203" pitchFamily="34" charset="-122"/>
                <a:ea typeface="微软雅黑 Light" panose="020B0502040204020203" pitchFamily="34" charset="-122"/>
              </a:rPr>
              <a:t>.3.1</a:t>
            </a:r>
            <a:r>
              <a:rPr lang="zh-CN" altLang="en-US" sz="1800" dirty="0" smtClean="0">
                <a:solidFill>
                  <a:schemeClr val="tx1"/>
                </a:solidFill>
                <a:latin typeface="微软雅黑 Light" panose="020B0502040204020203" pitchFamily="34" charset="-122"/>
                <a:ea typeface="微软雅黑 Light" panose="020B0502040204020203" pitchFamily="34" charset="-122"/>
              </a:rPr>
              <a:t>现金</a:t>
            </a:r>
            <a:r>
              <a:rPr lang="zh-CN" altLang="en-US" sz="1800" dirty="0">
                <a:solidFill>
                  <a:schemeClr val="tx1"/>
                </a:solidFill>
                <a:latin typeface="微软雅黑 Light" panose="020B0502040204020203" pitchFamily="34" charset="-122"/>
                <a:ea typeface="微软雅黑 Light" panose="020B0502040204020203" pitchFamily="34" charset="-122"/>
              </a:rPr>
              <a:t>流入结构分析</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
        <p:nvSpPr>
          <p:cNvPr id="96" name="TextBox 70"/>
          <p:cNvSpPr txBox="1"/>
          <p:nvPr/>
        </p:nvSpPr>
        <p:spPr>
          <a:xfrm>
            <a:off x="7016501" y="5274095"/>
            <a:ext cx="3775421"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3</a:t>
            </a:r>
            <a:r>
              <a:rPr lang="en-US" altLang="zh-CN" sz="1800" dirty="0" smtClean="0">
                <a:solidFill>
                  <a:schemeClr val="tx1"/>
                </a:solidFill>
                <a:latin typeface="微软雅黑 Light" panose="020B0502040204020203" pitchFamily="34" charset="-122"/>
                <a:ea typeface="微软雅黑 Light" panose="020B0502040204020203" pitchFamily="34" charset="-122"/>
              </a:rPr>
              <a:t>.3.3</a:t>
            </a:r>
            <a:r>
              <a:rPr lang="zh-CN" altLang="en-US" sz="1800" dirty="0" smtClean="0">
                <a:solidFill>
                  <a:schemeClr val="tx1"/>
                </a:solidFill>
                <a:latin typeface="微软雅黑 Light" panose="020B0502040204020203" pitchFamily="34" charset="-122"/>
                <a:ea typeface="微软雅黑 Light" panose="020B0502040204020203" pitchFamily="34" charset="-122"/>
              </a:rPr>
              <a:t>现金净流量结构分析</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443729"/>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5269580"/>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10635" y="1484784"/>
            <a:ext cx="6503020" cy="4896544"/>
          </a:xfrm>
          <a:prstGeom prst="rect">
            <a:avLst/>
          </a:prstGeom>
        </p:spPr>
      </p:pic>
      <p:sp>
        <p:nvSpPr>
          <p:cNvPr id="24" name="Rectangle 8"/>
          <p:cNvSpPr>
            <a:spLocks noChangeArrowheads="1"/>
          </p:cNvSpPr>
          <p:nvPr/>
        </p:nvSpPr>
        <p:spPr bwMode="auto">
          <a:xfrm>
            <a:off x="5085221" y="1268760"/>
            <a:ext cx="6053136" cy="4824536"/>
          </a:xfrm>
          <a:prstGeom prst="rect">
            <a:avLst/>
          </a:prstGeom>
          <a:solidFill>
            <a:schemeClr val="accent2"/>
          </a:solidFill>
          <a:ln>
            <a:noFill/>
          </a:ln>
        </p:spPr>
        <p:txBody>
          <a:bodyPr vert="horz" wrap="square" lIns="91440" tIns="45720" rIns="91440" bIns="45720" numCol="1" anchor="t" anchorCtr="0" compatLnSpc="1"/>
          <a:lstStyle/>
          <a:p>
            <a:pPr lvl="0">
              <a:defRPr/>
            </a:pPr>
            <a:r>
              <a:rPr lang="zh-CN" altLang="en-US" sz="2400" dirty="0">
                <a:solidFill>
                  <a:schemeClr val="bg1"/>
                </a:solidFill>
                <a:latin typeface="微软雅黑 Light" panose="020B0502040204020203" pitchFamily="34" charset="-122"/>
                <a:ea typeface="微软雅黑 Light" panose="020B0502040204020203" pitchFamily="34" charset="-122"/>
              </a:rPr>
              <a:t>现金流入结构分析包括现金总流入结构分析和三项活动（经营结构、投资活动、筹资活动）现金流入的内部结构分析。现金总流入结构分析就是将企业经营活动、投资活动和筹资活动的各项现金流入加总，然后计算每个现金流入项目金额占总流入金额比率，分析现金流入的结构和含义。而三项活动现金流入的内部结构分析就是通过计算各活动内部各项目金额占各活动流入金额合计的比率的方式进行的分析。通过现金流入结构分析，可以明确企业的现金主要来源，以及企业增加现金流入的主要依靠途径。</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779352" y="264684"/>
            <a:ext cx="4806315" cy="521970"/>
          </a:xfrm>
          <a:prstGeom prst="rect">
            <a:avLst/>
          </a:prstGeom>
        </p:spPr>
        <p:txBody>
          <a:bodyPr wrap="non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.3.1</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现金流入结构分析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352" y="264684"/>
            <a:ext cx="4806315" cy="521970"/>
          </a:xfrm>
          <a:prstGeom prst="rect">
            <a:avLst/>
          </a:prstGeom>
        </p:spPr>
        <p:txBody>
          <a:bodyPr wrap="non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.3.1</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现金流入结构分析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custDataLst>
              <p:tags r:id="rId1"/>
            </p:custDataLst>
          </p:nvPr>
        </p:nvPicPr>
        <p:blipFill>
          <a:blip r:embed="rId2"/>
          <a:stretch>
            <a:fillRect/>
          </a:stretch>
        </p:blipFill>
        <p:spPr>
          <a:xfrm>
            <a:off x="2836545" y="857885"/>
            <a:ext cx="7176135" cy="565721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78422"/>
            <a:ext cx="511345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现金流出结构分析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0" y="3966269"/>
            <a:ext cx="12196762" cy="2891725"/>
            <a:chOff x="10778677" y="2810919"/>
            <a:chExt cx="12196762" cy="224790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t="53611" b="13611"/>
            <a:stretch>
              <a:fillRect/>
            </a:stretch>
          </p:blipFill>
          <p:spPr>
            <a:xfrm>
              <a:off x="10784492" y="2810919"/>
              <a:ext cx="12190946" cy="2247900"/>
            </a:xfrm>
            <a:prstGeom prst="rect">
              <a:avLst/>
            </a:prstGeom>
          </p:spPr>
        </p:pic>
        <p:sp>
          <p:nvSpPr>
            <p:cNvPr id="23" name="矩形 22"/>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4" name="箭头: 五边形 23"/>
          <p:cNvSpPr/>
          <p:nvPr/>
        </p:nvSpPr>
        <p:spPr bwMode="auto">
          <a:xfrm>
            <a:off x="1084058" y="3974948"/>
            <a:ext cx="2443124" cy="819626"/>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 name="箭头: V 形 24"/>
          <p:cNvSpPr/>
          <p:nvPr/>
        </p:nvSpPr>
        <p:spPr bwMode="auto">
          <a:xfrm>
            <a:off x="3479071" y="3974948"/>
            <a:ext cx="2443124" cy="819626"/>
          </a:xfrm>
          <a:prstGeom prst="chevron">
            <a:avLst>
              <a:gd name="adj" fmla="val 19675"/>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 name="箭头: V 形 25"/>
          <p:cNvSpPr/>
          <p:nvPr/>
        </p:nvSpPr>
        <p:spPr bwMode="auto">
          <a:xfrm>
            <a:off x="5885648" y="3974948"/>
            <a:ext cx="2443124" cy="819626"/>
          </a:xfrm>
          <a:prstGeom prst="chevron">
            <a:avLst>
              <a:gd name="adj" fmla="val 19675"/>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 name="箭头: V 形 26"/>
          <p:cNvSpPr/>
          <p:nvPr/>
        </p:nvSpPr>
        <p:spPr bwMode="auto">
          <a:xfrm>
            <a:off x="8302488" y="3974948"/>
            <a:ext cx="2443124" cy="819626"/>
          </a:xfrm>
          <a:prstGeom prst="chevron">
            <a:avLst>
              <a:gd name="adj" fmla="val 19675"/>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393035" y="937165"/>
            <a:ext cx="10480741" cy="2677656"/>
          </a:xfrm>
          <a:prstGeom prst="rect">
            <a:avLst/>
          </a:prstGeom>
          <a:solidFill>
            <a:schemeClr val="bg1"/>
          </a:solid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现金流出结构分析包括现金总流出结构分析和三项活动（经营活动、投资活动、筹资活动）现金流出的内部结构分析。现金总流出结构分析就是将企业经营活动、投资活动和筹资活动的各项现金流出加总合计，然后计算每个现金流出项目金额占总流出金额的比率，分析现金流出的结构和含义。而三项活动现金流出的内部结构分析就是通过计算各活动内部各项目金额占各活动流出金额合计的比率的方式进行的分析。通过现金流出结构分析，可以明确企业的现金主要用在哪些方面，以及企业节约现金开支的主要依靠途径。</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772195" y="278422"/>
            <a:ext cx="5113453"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现金流出结构分析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4" name="矩形 3"/>
          <p:cNvSpPr/>
          <p:nvPr/>
        </p:nvSpPr>
        <p:spPr>
          <a:xfrm>
            <a:off x="553720" y="1628775"/>
            <a:ext cx="4173855" cy="1322070"/>
          </a:xfrm>
          <a:prstGeom prst="rect">
            <a:avLst/>
          </a:prstGeom>
        </p:spPr>
        <p:txBody>
          <a:bodyPr wrap="squar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a:t>
            </a:r>
            <a:r>
              <a:rPr lang="en-US" altLang="zh-CN" sz="2000" dirty="0">
                <a:solidFill>
                  <a:srgbClr val="FF00FF"/>
                </a:solidFill>
                <a:latin typeface="微软雅黑 Light" panose="020B0502040204020203" pitchFamily="34" charset="-122"/>
                <a:ea typeface="微软雅黑 Light" panose="020B0502040204020203" pitchFamily="34" charset="-122"/>
              </a:rPr>
              <a:t>3</a:t>
            </a:r>
            <a:r>
              <a:rPr lang="en-US" altLang="zh-CN" sz="2000" dirty="0">
                <a:solidFill>
                  <a:srgbClr val="FF00FF"/>
                </a:solidFill>
                <a:latin typeface="微软雅黑 Light" panose="020B0502040204020203" pitchFamily="34" charset="-122"/>
                <a:ea typeface="微软雅黑 Light" panose="020B0502040204020203" pitchFamily="34" charset="-122"/>
              </a:rPr>
              <a:t>-11】</a:t>
            </a:r>
            <a:r>
              <a:rPr lang="zh-CN" altLang="en-US" sz="2000" dirty="0">
                <a:latin typeface="微软雅黑 Light" panose="020B0502040204020203" pitchFamily="34" charset="-122"/>
                <a:ea typeface="微软雅黑 Light" panose="020B0502040204020203" pitchFamily="34" charset="-122"/>
              </a:rPr>
              <a:t>根据江铃公司现金流量表中的数据，江铃汽车公司</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年现金流出纵向结构分析如表</a:t>
            </a:r>
            <a:r>
              <a:rPr lang="en-US" altLang="zh-CN" sz="2000" dirty="0">
                <a:latin typeface="微软雅黑 Light" panose="020B0502040204020203" pitchFamily="34" charset="-122"/>
                <a:ea typeface="微软雅黑 Light" panose="020B0502040204020203" pitchFamily="34" charset="-122"/>
              </a:rPr>
              <a:t>3</a:t>
            </a:r>
            <a:r>
              <a:rPr lang="en-US" altLang="zh-CN" sz="2000" dirty="0">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4946015" y="836930"/>
            <a:ext cx="6710045" cy="564515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4" y="366851"/>
            <a:ext cx="5326981"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现金流量结构分析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Pentagon 12"/>
          <p:cNvSpPr>
            <a:spLocks noChangeArrowheads="1"/>
          </p:cNvSpPr>
          <p:nvPr/>
        </p:nvSpPr>
        <p:spPr bwMode="auto">
          <a:xfrm>
            <a:off x="397837" y="3994484"/>
            <a:ext cx="11147433" cy="611576"/>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mn-lt"/>
            </a:endParaRPr>
          </a:p>
        </p:txBody>
      </p:sp>
      <p:grpSp>
        <p:nvGrpSpPr>
          <p:cNvPr id="22" name="组合 21"/>
          <p:cNvGrpSpPr/>
          <p:nvPr/>
        </p:nvGrpSpPr>
        <p:grpSpPr>
          <a:xfrm>
            <a:off x="4878003" y="2323982"/>
            <a:ext cx="255012" cy="2106288"/>
            <a:chOff x="723945" y="1701322"/>
            <a:chExt cx="255012" cy="2106288"/>
          </a:xfrm>
        </p:grpSpPr>
        <p:cxnSp>
          <p:nvCxnSpPr>
            <p:cNvPr id="23" name="直接连接符 22"/>
            <p:cNvCxnSpPr/>
            <p:nvPr/>
          </p:nvCxnSpPr>
          <p:spPr bwMode="auto">
            <a:xfrm>
              <a:off x="851451" y="1701322"/>
              <a:ext cx="0" cy="2017102"/>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24" name="流程图: 联系 129"/>
            <p:cNvSpPr/>
            <p:nvPr/>
          </p:nvSpPr>
          <p:spPr bwMode="auto">
            <a:xfrm rot="30982">
              <a:off x="723945" y="3562600"/>
              <a:ext cx="255012" cy="245010"/>
            </a:xfrm>
            <a:prstGeom prst="flowChartConnector">
              <a:avLst/>
            </a:prstGeom>
            <a:solidFill>
              <a:schemeClr val="bg2"/>
            </a:solidFill>
            <a:ln w="19050" cap="flat" cmpd="sng" algn="ctr">
              <a:solidFill>
                <a:schemeClr val="bg1">
                  <a:lumMod val="7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sym typeface="+mn-lt"/>
              </a:endParaRPr>
            </a:p>
          </p:txBody>
        </p:sp>
      </p:grpSp>
      <p:grpSp>
        <p:nvGrpSpPr>
          <p:cNvPr id="25" name="组合 24"/>
          <p:cNvGrpSpPr/>
          <p:nvPr/>
        </p:nvGrpSpPr>
        <p:grpSpPr>
          <a:xfrm>
            <a:off x="3375903" y="1819924"/>
            <a:ext cx="255278" cy="2610472"/>
            <a:chOff x="723812" y="1197266"/>
            <a:chExt cx="255278" cy="2610472"/>
          </a:xfrm>
        </p:grpSpPr>
        <p:cxnSp>
          <p:nvCxnSpPr>
            <p:cNvPr id="26" name="直接连接符 25"/>
            <p:cNvCxnSpPr/>
            <p:nvPr/>
          </p:nvCxnSpPr>
          <p:spPr bwMode="auto">
            <a:xfrm>
              <a:off x="851451" y="1197266"/>
              <a:ext cx="0" cy="2521158"/>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27" name="流程图: 联系 129"/>
            <p:cNvSpPr/>
            <p:nvPr/>
          </p:nvSpPr>
          <p:spPr bwMode="auto">
            <a:xfrm rot="30982">
              <a:off x="723812" y="3562472"/>
              <a:ext cx="255278" cy="245266"/>
            </a:xfrm>
            <a:prstGeom prst="flowChartConnector">
              <a:avLst/>
            </a:prstGeom>
            <a:solidFill>
              <a:schemeClr val="bg2"/>
            </a:solidFill>
            <a:ln w="19050" cap="flat" cmpd="sng" algn="ctr">
              <a:solidFill>
                <a:schemeClr val="bg1">
                  <a:lumMod val="7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sym typeface="+mn-lt"/>
              </a:endParaRPr>
            </a:p>
          </p:txBody>
        </p:sp>
      </p:grpSp>
      <p:cxnSp>
        <p:nvCxnSpPr>
          <p:cNvPr id="28" name="直接连接符 27"/>
          <p:cNvCxnSpPr/>
          <p:nvPr/>
        </p:nvCxnSpPr>
        <p:spPr bwMode="auto">
          <a:xfrm>
            <a:off x="1854773" y="1315871"/>
            <a:ext cx="0" cy="3025214"/>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29" name="流程图: 联系 129"/>
          <p:cNvSpPr/>
          <p:nvPr/>
        </p:nvSpPr>
        <p:spPr bwMode="auto">
          <a:xfrm rot="30982">
            <a:off x="1730436" y="4188306"/>
            <a:ext cx="248674" cy="238920"/>
          </a:xfrm>
          <a:prstGeom prst="flowChartConnector">
            <a:avLst/>
          </a:prstGeom>
          <a:solidFill>
            <a:schemeClr val="bg2"/>
          </a:solidFill>
          <a:ln w="19050" cap="flat" cmpd="sng" algn="ctr">
            <a:solidFill>
              <a:schemeClr val="accent5"/>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sym typeface="+mn-lt"/>
            </a:endParaRPr>
          </a:p>
        </p:txBody>
      </p:sp>
      <p:grpSp>
        <p:nvGrpSpPr>
          <p:cNvPr id="58" name="组合 57"/>
          <p:cNvGrpSpPr/>
          <p:nvPr/>
        </p:nvGrpSpPr>
        <p:grpSpPr>
          <a:xfrm>
            <a:off x="6379720" y="3080504"/>
            <a:ext cx="255512" cy="1350007"/>
            <a:chOff x="723695" y="2457843"/>
            <a:chExt cx="255512" cy="1350007"/>
          </a:xfrm>
        </p:grpSpPr>
        <p:cxnSp>
          <p:nvCxnSpPr>
            <p:cNvPr id="59" name="直接连接符 58"/>
            <p:cNvCxnSpPr/>
            <p:nvPr/>
          </p:nvCxnSpPr>
          <p:spPr bwMode="auto">
            <a:xfrm>
              <a:off x="851451" y="2457843"/>
              <a:ext cx="0" cy="1260581"/>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60" name="流程图: 联系 129"/>
            <p:cNvSpPr/>
            <p:nvPr/>
          </p:nvSpPr>
          <p:spPr bwMode="auto">
            <a:xfrm rot="30982">
              <a:off x="723695" y="3562360"/>
              <a:ext cx="255512" cy="245490"/>
            </a:xfrm>
            <a:prstGeom prst="flowChartConnector">
              <a:avLst/>
            </a:prstGeom>
            <a:solidFill>
              <a:schemeClr val="bg2"/>
            </a:solidFill>
            <a:ln w="19050" cap="flat" cmpd="sng" algn="ctr">
              <a:solidFill>
                <a:schemeClr val="bg1">
                  <a:lumMod val="7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000" b="0" i="0" u="none" strike="noStrike" kern="1200" cap="none" spc="0" normalizeH="0" baseline="0" noProof="0">
                <a:ln>
                  <a:noFill/>
                </a:ln>
                <a:solidFill>
                  <a:srgbClr val="1DB5CD"/>
                </a:solidFill>
                <a:effectLst/>
                <a:uLnTx/>
                <a:uFillTx/>
                <a:latin typeface="微软雅黑" panose="020B0503020204020204" pitchFamily="34" charset="-122"/>
                <a:ea typeface="微软雅黑" panose="020B0503020204020204" pitchFamily="34" charset="-122"/>
                <a:cs typeface="+mn-cs"/>
                <a:sym typeface="+mn-lt"/>
              </a:endParaRPr>
            </a:p>
          </p:txBody>
        </p:sp>
      </p:grpSp>
      <p:sp>
        <p:nvSpPr>
          <p:cNvPr id="2" name="矩形 1"/>
          <p:cNvSpPr/>
          <p:nvPr/>
        </p:nvSpPr>
        <p:spPr>
          <a:xfrm>
            <a:off x="779351" y="1177850"/>
            <a:ext cx="8271358" cy="1938992"/>
          </a:xfrm>
          <a:prstGeom prst="rect">
            <a:avLst/>
          </a:prstGeom>
          <a:solidFill>
            <a:schemeClr val="bg1"/>
          </a:solid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现金净流量结构是指经营活动、投资活动、筹资活动以及汇率变动影响的现金收支净额占全部现金净流量的百分比。它反映企业的现金净流量是如何形成与分布的，可以反映出收大于支或支大于收的有关原因，为进一步分析现金净流景的增减变动因素指明方向。</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4" y="366851"/>
            <a:ext cx="5326981"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现金流量结构分析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85544" y="1233626"/>
            <a:ext cx="10264716" cy="706755"/>
          </a:xfrm>
          <a:prstGeom prst="rect">
            <a:avLst/>
          </a:prstGeom>
        </p:spPr>
        <p:txBody>
          <a:bodyPr wrap="squar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a:t>
            </a:r>
            <a:r>
              <a:rPr lang="en-US" altLang="zh-CN" sz="2000" dirty="0">
                <a:solidFill>
                  <a:srgbClr val="FF00FF"/>
                </a:solidFill>
                <a:latin typeface="微软雅黑 Light" panose="020B0502040204020203" pitchFamily="34" charset="-122"/>
                <a:ea typeface="微软雅黑 Light" panose="020B0502040204020203" pitchFamily="34" charset="-122"/>
              </a:rPr>
              <a:t>3</a:t>
            </a:r>
            <a:r>
              <a:rPr lang="en-US" altLang="zh-CN" sz="2000" dirty="0">
                <a:solidFill>
                  <a:srgbClr val="FF00FF"/>
                </a:solidFill>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根据江铃公司现金流量表中的数据，江铃汽车公司</a:t>
            </a:r>
            <a:r>
              <a:rPr lang="en-US" altLang="zh-CN" sz="2000" dirty="0">
                <a:latin typeface="微软雅黑 Light" panose="020B0502040204020203" pitchFamily="34" charset="-122"/>
                <a:ea typeface="微软雅黑 Light" panose="020B0502040204020203" pitchFamily="34" charset="-122"/>
              </a:rPr>
              <a:t>2021</a:t>
            </a:r>
            <a:r>
              <a:rPr lang="zh-CN" altLang="en-US" sz="2000" dirty="0" smtClean="0">
                <a:latin typeface="微软雅黑 Light" panose="020B0502040204020203" pitchFamily="34" charset="-122"/>
                <a:ea typeface="微软雅黑 Light" panose="020B0502040204020203" pitchFamily="34" charset="-122"/>
              </a:rPr>
              <a:t>年现金流出纵向</a:t>
            </a:r>
            <a:r>
              <a:rPr lang="zh-CN" altLang="en-US" sz="2000" dirty="0">
                <a:latin typeface="微软雅黑 Light" panose="020B0502040204020203" pitchFamily="34" charset="-122"/>
                <a:ea typeface="微软雅黑 Light" panose="020B0502040204020203" pitchFamily="34" charset="-122"/>
              </a:rPr>
              <a:t>结构分析如表</a:t>
            </a:r>
            <a:r>
              <a:rPr lang="en-US" altLang="zh-CN" sz="2000" dirty="0">
                <a:latin typeface="微软雅黑 Light" panose="020B0502040204020203" pitchFamily="34" charset="-122"/>
                <a:ea typeface="微软雅黑 Light" panose="020B0502040204020203" pitchFamily="34" charset="-122"/>
              </a:rPr>
              <a:t>3</a:t>
            </a:r>
            <a:r>
              <a:rPr lang="en-US" altLang="zh-CN" sz="2000" dirty="0">
                <a:latin typeface="微软雅黑 Light" panose="020B0502040204020203" pitchFamily="34" charset="-122"/>
                <a:ea typeface="微软雅黑 Light" panose="020B0502040204020203" pitchFamily="34" charset="-122"/>
              </a:rPr>
              <a:t>-13</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2221230" y="2366645"/>
            <a:ext cx="7753350" cy="21240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6190282" cy="521970"/>
          </a:xfrm>
          <a:prstGeom prst="rect">
            <a:avLst/>
          </a:prstGeom>
        </p:spPr>
        <p:txBody>
          <a:bodyPr wrap="square">
            <a:spAutoFit/>
          </a:bodyPr>
          <a:lstStyle/>
          <a:p>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smtClean="0">
                <a:latin typeface="微软雅黑 Light" panose="020B0502040204020203" pitchFamily="34" charset="-122"/>
                <a:ea typeface="微软雅黑 Light" panose="020B0502040204020203" pitchFamily="34" charset="-122"/>
              </a:rPr>
              <a:t>3</a:t>
            </a:r>
            <a:r>
              <a:rPr lang="en-US" altLang="zh-CN" sz="2800" b="1" dirty="0" smtClean="0">
                <a:latin typeface="微软雅黑 Light" panose="020B0502040204020203" pitchFamily="34" charset="-122"/>
                <a:ea typeface="微软雅黑 Light" panose="020B0502040204020203" pitchFamily="34" charset="-122"/>
              </a:rPr>
              <a:t>.1.1</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总体结构分析</a:t>
            </a:r>
            <a:endParaRPr lang="zh-CN" altLang="zh-CN" sz="2800" b="1" dirty="0">
              <a:effectLst/>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TextBox 8"/>
          <p:cNvSpPr txBox="1"/>
          <p:nvPr/>
        </p:nvSpPr>
        <p:spPr>
          <a:xfrm>
            <a:off x="393035" y="845828"/>
            <a:ext cx="11177954" cy="1863725"/>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对资产负债表进行总体结构分析，最常用的方式就是建立共同比资产负债表，即需要计算表中的各个项目与总体之间的百分比，构建百分比表。在资产负债表构成百分比计算中，一般选择总资产作为总体指标</a:t>
            </a:r>
            <a:r>
              <a:rPr lang="zh-CN" altLang="en-US" sz="2400" dirty="0" smtClean="0">
                <a:solidFill>
                  <a:srgbClr val="3D3D3D"/>
                </a:solidFill>
                <a:latin typeface="微软雅黑 Light" panose="020B0502040204020203" pitchFamily="34" charset="-122"/>
                <a:ea typeface="微软雅黑 Light" panose="020B0502040204020203" pitchFamily="34" charset="-122"/>
              </a:rPr>
              <a:t>。</a:t>
            </a:r>
            <a:endParaRPr lang="en-US" altLang="zh-CN" sz="24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en-US" altLang="zh-CN" sz="2400" dirty="0">
                <a:solidFill>
                  <a:srgbClr val="FF00FF"/>
                </a:solidFill>
                <a:latin typeface="微软雅黑 Light" panose="020B0502040204020203" pitchFamily="34" charset="-122"/>
                <a:ea typeface="微软雅黑 Light" panose="020B0502040204020203" pitchFamily="34" charset="-122"/>
              </a:rPr>
              <a:t>【</a:t>
            </a:r>
            <a:r>
              <a:rPr lang="zh-CN" altLang="en-US" sz="2400" dirty="0">
                <a:solidFill>
                  <a:srgbClr val="FF00FF"/>
                </a:solidFill>
                <a:latin typeface="微软雅黑 Light" panose="020B0502040204020203" pitchFamily="34" charset="-122"/>
                <a:ea typeface="微软雅黑 Light" panose="020B0502040204020203" pitchFamily="34" charset="-122"/>
              </a:rPr>
              <a:t>情景</a:t>
            </a:r>
            <a:r>
              <a:rPr lang="en-US" altLang="zh-CN" sz="2400" dirty="0">
                <a:solidFill>
                  <a:srgbClr val="FF00FF"/>
                </a:solidFill>
                <a:latin typeface="微软雅黑 Light" panose="020B0502040204020203" pitchFamily="34" charset="-122"/>
                <a:ea typeface="微软雅黑 Light" panose="020B0502040204020203" pitchFamily="34" charset="-122"/>
              </a:rPr>
              <a:t>3</a:t>
            </a:r>
            <a:r>
              <a:rPr lang="en-US" altLang="zh-CN" sz="2400" dirty="0">
                <a:solidFill>
                  <a:srgbClr val="FF00FF"/>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以江铃汽车公司资产负债表中的数据为例计算各项比率如表</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所示</a:t>
            </a:r>
            <a:r>
              <a:rPr lang="zh-CN" altLang="en-US" sz="2400" dirty="0" smtClean="0">
                <a:solidFill>
                  <a:srgbClr val="3D3D3D"/>
                </a:solidFill>
                <a:latin typeface="微软雅黑 Light" panose="020B0502040204020203" pitchFamily="34" charset="-122"/>
                <a:ea typeface="微软雅黑 Light" panose="020B0502040204020203" pitchFamily="34" charset="-122"/>
              </a:rPr>
              <a:t>。</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1705610" y="2853055"/>
            <a:ext cx="8451850" cy="3613150"/>
          </a:xfrm>
          <a:prstGeom prst="rect">
            <a:avLst/>
          </a:prstGeom>
        </p:spPr>
      </p:pic>
    </p:spTree>
  </p:cSld>
  <p:clrMapOvr>
    <a:masterClrMapping/>
  </p:clrMapOvr>
  <p:transition spd="slow" advTm="9652">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002685" y="-289580"/>
            <a:ext cx="3361818"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a:t>
            </a:r>
            <a:r>
              <a:rPr lang="en-US" altLang="zh-CN" sz="4000" b="1" dirty="0" smtClean="0">
                <a:solidFill>
                  <a:schemeClr val="bg1"/>
                </a:solidFill>
                <a:latin typeface="微软雅黑 Light" panose="020B0502040204020203" pitchFamily="34" charset="-122"/>
                <a:ea typeface="微软雅黑 Light" panose="020B0502040204020203" pitchFamily="34" charset="-122"/>
              </a:rPr>
              <a:t>3</a:t>
            </a:r>
            <a:r>
              <a:rPr lang="en-US" altLang="zh-CN" sz="4000" b="1" dirty="0" smtClean="0">
                <a:solidFill>
                  <a:schemeClr val="bg1"/>
                </a:solidFill>
                <a:latin typeface="微软雅黑 Light" panose="020B0502040204020203" pitchFamily="34" charset="-122"/>
                <a:ea typeface="微软雅黑 Light" panose="020B0502040204020203" pitchFamily="34" charset="-122"/>
              </a:rPr>
              <a:t>.4</a:t>
            </a:r>
            <a:r>
              <a:rPr lang="zh-CN" altLang="en-US" sz="4000" b="1" dirty="0" smtClean="0">
                <a:solidFill>
                  <a:schemeClr val="bg1"/>
                </a:solidFill>
                <a:latin typeface="微软雅黑 Light" panose="020B0502040204020203" pitchFamily="34" charset="-122"/>
                <a:ea typeface="微软雅黑 Light" panose="020B0502040204020203" pitchFamily="34" charset="-122"/>
              </a:rPr>
              <a:t>所有者权益变动表结构分析</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962477" y="2168418"/>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6122480"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.4</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所有者权益变动表结构分析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368379" y="749580"/>
            <a:ext cx="11128812" cy="5632311"/>
          </a:xfrm>
          <a:prstGeom prst="rect">
            <a:avLst/>
          </a:prstGeom>
          <a:no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所有者权益变动表构成分析，既包括对所有者权益各个组成项目余额的构成分析，又包括对所有者权益各个组成项日增减变动额的构成分析。前者是指所有者权益的各个组成项目余额占所有者权益总额的比重，它反映了企业所有者权益项日的分布情况，揭示了企业的经济实力和风险承担能力。后者是指所有者权益的各个组成项目本期增减变动额占本期所有者权益总增减金额的比重，分析它可以让投资者了解企业所有者权益是如何变动的，变动结构是否体现了企业的生产实际，是否符合企业的生产经营战略</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通过分析所有者权益变动表，不仅可以反映企业资本来源，揭示企业法定资本、利润分配、公积金的使用等构成限制情况，而且有助于向投资者、债权人等提供有关资本来源、净资产的增减变动、分配能力等与其决策有用的信息</a:t>
            </a:r>
            <a:r>
              <a:rPr lang="zh-CN" altLang="en-US" sz="2400" dirty="0" smtClean="0">
                <a:latin typeface="微软雅黑 Light" panose="020B0502040204020203" pitchFamily="34" charset="-122"/>
                <a:ea typeface="微软雅黑 Light" panose="020B0502040204020203" pitchFamily="34" charset="-122"/>
              </a:rPr>
              <a:t>。</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矩形 8"/>
          <p:cNvSpPr/>
          <p:nvPr/>
        </p:nvSpPr>
        <p:spPr>
          <a:xfrm>
            <a:off x="772195" y="220321"/>
            <a:ext cx="6122480"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.4</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所有者权益变动表结构分析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2" name="矩形 1"/>
          <p:cNvSpPr/>
          <p:nvPr/>
        </p:nvSpPr>
        <p:spPr>
          <a:xfrm>
            <a:off x="371475" y="1094105"/>
            <a:ext cx="10734675" cy="706755"/>
          </a:xfrm>
          <a:prstGeom prst="rect">
            <a:avLst/>
          </a:prstGeom>
        </p:spPr>
        <p:txBody>
          <a:bodyPr wrap="squar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a:t>
            </a:r>
            <a:r>
              <a:rPr lang="en-US" altLang="zh-CN" sz="2000" dirty="0">
                <a:solidFill>
                  <a:srgbClr val="FF00FF"/>
                </a:solidFill>
                <a:latin typeface="微软雅黑 Light" panose="020B0502040204020203" pitchFamily="34" charset="-122"/>
                <a:ea typeface="微软雅黑 Light" panose="020B0502040204020203" pitchFamily="34" charset="-122"/>
              </a:rPr>
              <a:t>3</a:t>
            </a:r>
            <a:r>
              <a:rPr lang="en-US" altLang="zh-CN" sz="2000" dirty="0">
                <a:solidFill>
                  <a:srgbClr val="FF00FF"/>
                </a:solidFill>
                <a:latin typeface="微软雅黑 Light" panose="020B0502040204020203" pitchFamily="34" charset="-122"/>
                <a:ea typeface="微软雅黑 Light" panose="020B0502040204020203" pitchFamily="34" charset="-122"/>
              </a:rPr>
              <a:t>-13】</a:t>
            </a:r>
            <a:r>
              <a:rPr lang="zh-CN" altLang="en-US" sz="2000" dirty="0">
                <a:latin typeface="微软雅黑 Light" panose="020B0502040204020203" pitchFamily="34" charset="-122"/>
                <a:ea typeface="微软雅黑 Light" panose="020B0502040204020203" pitchFamily="34" charset="-122"/>
              </a:rPr>
              <a:t>根据江铃公司所有者权益变动表中的数据，江铃汽车公司所有者权益结构分析如表</a:t>
            </a:r>
            <a:r>
              <a:rPr lang="en-US" altLang="zh-CN" sz="2000" dirty="0">
                <a:latin typeface="微软雅黑 Light" panose="020B0502040204020203" pitchFamily="34" charset="-122"/>
                <a:ea typeface="微软雅黑 Light" panose="020B0502040204020203" pitchFamily="34" charset="-122"/>
              </a:rPr>
              <a:t>3</a:t>
            </a:r>
            <a:r>
              <a:rPr lang="en-US" altLang="zh-CN" sz="2000" dirty="0">
                <a:latin typeface="微软雅黑 Light" panose="020B0502040204020203" pitchFamily="34" charset="-122"/>
                <a:ea typeface="微软雅黑 Light" panose="020B0502040204020203" pitchFamily="34" charset="-122"/>
              </a:rPr>
              <a:t>-14</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sp>
        <p:nvSpPr>
          <p:cNvPr id="8" name="矩形 7"/>
          <p:cNvSpPr/>
          <p:nvPr/>
        </p:nvSpPr>
        <p:spPr>
          <a:xfrm>
            <a:off x="481965" y="4876800"/>
            <a:ext cx="11076940" cy="132207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根据表</a:t>
            </a:r>
            <a:r>
              <a:rPr lang="en-US" altLang="zh-CN" sz="2000" dirty="0">
                <a:latin typeface="微软雅黑 Light" panose="020B0502040204020203" pitchFamily="34" charset="-122"/>
                <a:ea typeface="微软雅黑 Light" panose="020B0502040204020203" pitchFamily="34" charset="-122"/>
              </a:rPr>
              <a:t>3</a:t>
            </a:r>
            <a:r>
              <a:rPr lang="en-US" altLang="zh-CN" sz="2000" dirty="0">
                <a:latin typeface="微软雅黑 Light" panose="020B0502040204020203" pitchFamily="34" charset="-122"/>
                <a:ea typeface="微软雅黑 Light" panose="020B0502040204020203" pitchFamily="34" charset="-122"/>
              </a:rPr>
              <a:t>-14</a:t>
            </a:r>
            <a:r>
              <a:rPr lang="zh-CN" altLang="en-US" sz="2000" dirty="0">
                <a:latin typeface="微软雅黑 Light" panose="020B0502040204020203" pitchFamily="34" charset="-122"/>
                <a:ea typeface="微软雅黑 Light" panose="020B0502040204020203" pitchFamily="34" charset="-122"/>
              </a:rPr>
              <a:t>中的数据，对比</a:t>
            </a:r>
            <a:r>
              <a:rPr lang="en-US" altLang="zh-CN" sz="2000" dirty="0">
                <a:latin typeface="微软雅黑 Light" panose="020B0502040204020203" pitchFamily="34" charset="-122"/>
                <a:ea typeface="微软雅黑 Light" panose="020B0502040204020203" pitchFamily="34" charset="-122"/>
              </a:rPr>
              <a:t>2020</a:t>
            </a:r>
            <a:r>
              <a:rPr lang="zh-CN" altLang="en-US" sz="2000" dirty="0">
                <a:latin typeface="微软雅黑 Light" panose="020B0502040204020203" pitchFamily="34" charset="-122"/>
                <a:ea typeface="微软雅黑 Light" panose="020B0502040204020203" pitchFamily="34" charset="-122"/>
              </a:rPr>
              <a:t>年的所有者权益数据，</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的未分配利润出现了快速增长，这个变化直接影响了所有者权益结构分析表中各项目的结构，直接导致未分配利润的比例大幅上升，实收资本、资本公积和盈余公积部分明显下降。所有者权益的结构变化既体现了企业的盈利能力，也进一步说明企业发展潜力有所提升。</a:t>
            </a:r>
            <a:endParaRPr lang="zh-CN" altLang="en-US" sz="20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2929890" y="1800860"/>
            <a:ext cx="6115050" cy="2895600"/>
          </a:xfrm>
          <a:prstGeom prst="rect">
            <a:avLst/>
          </a:prstGeom>
        </p:spPr>
      </p:pic>
    </p:spTree>
  </p:cSld>
  <p:clrMapOvr>
    <a:masterClrMapping/>
  </p:clrMapOvr>
  <p:transition spd="slow" advTm="9652">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6190282" cy="521970"/>
          </a:xfrm>
          <a:prstGeom prst="rect">
            <a:avLst/>
          </a:prstGeom>
        </p:spPr>
        <p:txBody>
          <a:bodyPr wrap="square">
            <a:spAutoFit/>
          </a:bodyPr>
          <a:lstStyle/>
          <a:p>
            <a:r>
              <a:rPr lang="zh-CN" altLang="en-US" sz="2800" b="1" dirty="0" smtClean="0">
                <a:latin typeface="微软雅黑 Light" panose="020B0502040204020203" pitchFamily="34" charset="-122"/>
                <a:ea typeface="微软雅黑 Light" panose="020B0502040204020203" pitchFamily="34" charset="-122"/>
              </a:rPr>
              <a:t>子任务</a:t>
            </a:r>
            <a:r>
              <a:rPr lang="en-US" altLang="zh-CN" sz="2800" b="1" dirty="0" smtClean="0">
                <a:latin typeface="微软雅黑 Light" panose="020B0502040204020203" pitchFamily="34" charset="-122"/>
                <a:ea typeface="微软雅黑 Light" panose="020B0502040204020203" pitchFamily="34" charset="-122"/>
              </a:rPr>
              <a:t>3</a:t>
            </a:r>
            <a:r>
              <a:rPr lang="en-US" altLang="zh-CN" sz="2800" b="1" dirty="0" smtClean="0">
                <a:latin typeface="微软雅黑 Light" panose="020B0502040204020203" pitchFamily="34" charset="-122"/>
                <a:ea typeface="微软雅黑 Light" panose="020B0502040204020203" pitchFamily="34" charset="-122"/>
              </a:rPr>
              <a:t>.1.1</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总体结构分析</a:t>
            </a:r>
            <a:endParaRPr lang="zh-CN" altLang="zh-CN" sz="2800" b="1" dirty="0">
              <a:effectLst/>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766171" y="827696"/>
            <a:ext cx="8998594" cy="5631180"/>
          </a:xfrm>
          <a:prstGeom prst="rect">
            <a:avLst/>
          </a:prstGeom>
        </p:spPr>
        <p:txBody>
          <a:bodyPr wrap="square">
            <a:spAutoFit/>
          </a:bodyPr>
          <a:lstStyle/>
          <a:p>
            <a:pPr>
              <a:lnSpc>
                <a:spcPct val="150000"/>
              </a:lnSpc>
            </a:pPr>
            <a:r>
              <a:rPr lang="zh-CN" altLang="en-US" sz="2000">
                <a:latin typeface="微软雅黑 Light" panose="020B0502040204020203" pitchFamily="34" charset="-122"/>
                <a:ea typeface="微软雅黑 Light" panose="020B0502040204020203" pitchFamily="34" charset="-122"/>
              </a:rPr>
              <a:t>结合表</a:t>
            </a:r>
            <a:r>
              <a:rPr lang="en-US" altLang="zh-CN" sz="2000" dirty="0">
                <a:latin typeface="微软雅黑 Light" panose="020B0502040204020203" pitchFamily="34" charset="-122"/>
                <a:ea typeface="微软雅黑 Light" panose="020B0502040204020203" pitchFamily="34" charset="-122"/>
              </a:rPr>
              <a:t>3</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，可以初步得出以下结论。</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）货币资金、应收账款从连续</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年的数据来看，稳中略有波动。所占总资产的比例基本符合江铃公司的行业特性和业务特点。但值得注意的是，流动资产的比例在</a:t>
            </a:r>
            <a:r>
              <a:rPr lang="en-US" altLang="zh-CN" sz="2000" dirty="0">
                <a:latin typeface="微软雅黑 Light" panose="020B0502040204020203" pitchFamily="34" charset="-122"/>
                <a:ea typeface="微软雅黑 Light" panose="020B0502040204020203" pitchFamily="34" charset="-122"/>
              </a:rPr>
              <a:t>2020</a:t>
            </a:r>
            <a:r>
              <a:rPr lang="zh-CN" altLang="en-US" sz="2000" dirty="0">
                <a:latin typeface="微软雅黑 Light" panose="020B0502040204020203" pitchFamily="34" charset="-122"/>
                <a:ea typeface="微软雅黑 Light" panose="020B0502040204020203" pitchFamily="34" charset="-122"/>
              </a:rPr>
              <a:t>年出现了较大幅度的下降，这一改变可能会影响江铃公司的资产变现质量。</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）存货项目的比重略有波动，结合收入和利润的数据，显示这一趋势意味着企业存货周转情况较好，而非业务的萎缩导致。</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）非流动资产的比例有了大幅上升，但固定资产的比率却出现了下滑，这说明在长期性经营资产的结构上，企业有所调整。对具体项目结构比率的变化分析，有助于识别公司业务甚至战略的变化。</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）流动负债和非流动负债的比率年度变化不大，数值也处在正常的范围内，意味着企业的资产负债结构较为稳定，债务依存度较合理。</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75238"/>
            <a:ext cx="597425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a:t>
            </a:r>
            <a:r>
              <a:rPr lang="zh-CN" altLang="zh-CN" sz="2800" b="1" dirty="0" smtClean="0">
                <a:latin typeface="微软雅黑 Light" panose="020B0502040204020203" pitchFamily="34" charset="-122"/>
                <a:ea typeface="微软雅黑 Light" panose="020B0502040204020203" pitchFamily="34" charset="-122"/>
              </a:rPr>
              <a:t>结构分析</a:t>
            </a:r>
            <a:endParaRPr lang="zh-CN" altLang="zh-CN" sz="2800" b="1" dirty="0">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p:cNvSpPr/>
          <p:nvPr/>
        </p:nvSpPr>
        <p:spPr bwMode="auto">
          <a:xfrm>
            <a:off x="5705540" y="2865666"/>
            <a:ext cx="1793403" cy="106739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）企业内部管理水平。</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23" name="Freeform 21"/>
          <p:cNvSpPr/>
          <p:nvPr/>
        </p:nvSpPr>
        <p:spPr bwMode="auto">
          <a:xfrm rot="5400000" flipH="1">
            <a:off x="8080017" y="393561"/>
            <a:ext cx="574267" cy="4153063"/>
          </a:xfrm>
          <a:custGeom>
            <a:avLst/>
            <a:gdLst>
              <a:gd name="T0" fmla="*/ 0 w 1642"/>
              <a:gd name="T1" fmla="*/ 95 h 6991"/>
              <a:gd name="T2" fmla="*/ 0 w 1642"/>
              <a:gd name="T3" fmla="*/ 0 h 6991"/>
              <a:gd name="T4" fmla="*/ 328 w 1642"/>
              <a:gd name="T5" fmla="*/ 83 h 6991"/>
              <a:gd name="T6" fmla="*/ 602 w 1642"/>
              <a:gd name="T7" fmla="*/ 212 h 6991"/>
              <a:gd name="T8" fmla="*/ 841 w 1642"/>
              <a:gd name="T9" fmla="*/ 428 h 6991"/>
              <a:gd name="T10" fmla="*/ 1003 w 1642"/>
              <a:gd name="T11" fmla="*/ 695 h 6991"/>
              <a:gd name="T12" fmla="*/ 1087 w 1642"/>
              <a:gd name="T13" fmla="*/ 987 h 6991"/>
              <a:gd name="T14" fmla="*/ 1123 w 1642"/>
              <a:gd name="T15" fmla="*/ 1328 h 6991"/>
              <a:gd name="T16" fmla="*/ 1083 w 1642"/>
              <a:gd name="T17" fmla="*/ 1745 h 6991"/>
              <a:gd name="T18" fmla="*/ 995 w 1642"/>
              <a:gd name="T19" fmla="*/ 2130 h 6991"/>
              <a:gd name="T20" fmla="*/ 963 w 1642"/>
              <a:gd name="T21" fmla="*/ 2531 h 6991"/>
              <a:gd name="T22" fmla="*/ 1011 w 1642"/>
              <a:gd name="T23" fmla="*/ 2911 h 6991"/>
              <a:gd name="T24" fmla="*/ 1117 w 1642"/>
              <a:gd name="T25" fmla="*/ 3126 h 6991"/>
              <a:gd name="T26" fmla="*/ 1291 w 1642"/>
              <a:gd name="T27" fmla="*/ 3275 h 6991"/>
              <a:gd name="T28" fmla="*/ 1447 w 1642"/>
              <a:gd name="T29" fmla="*/ 3361 h 6991"/>
              <a:gd name="T30" fmla="*/ 1642 w 1642"/>
              <a:gd name="T31" fmla="*/ 3398 h 6991"/>
              <a:gd name="T32" fmla="*/ 1642 w 1642"/>
              <a:gd name="T33" fmla="*/ 3582 h 6991"/>
              <a:gd name="T34" fmla="*/ 1344 w 1642"/>
              <a:gd name="T35" fmla="*/ 3681 h 6991"/>
              <a:gd name="T36" fmla="*/ 1162 w 1642"/>
              <a:gd name="T37" fmla="*/ 3829 h 6991"/>
              <a:gd name="T38" fmla="*/ 1023 w 1642"/>
              <a:gd name="T39" fmla="*/ 4081 h 6991"/>
              <a:gd name="T40" fmla="*/ 960 w 1642"/>
              <a:gd name="T41" fmla="*/ 4426 h 6991"/>
              <a:gd name="T42" fmla="*/ 988 w 1642"/>
              <a:gd name="T43" fmla="*/ 4878 h 6991"/>
              <a:gd name="T44" fmla="*/ 1028 w 1642"/>
              <a:gd name="T45" fmla="*/ 5179 h 6991"/>
              <a:gd name="T46" fmla="*/ 1087 w 1642"/>
              <a:gd name="T47" fmla="*/ 5528 h 6991"/>
              <a:gd name="T48" fmla="*/ 1098 w 1642"/>
              <a:gd name="T49" fmla="*/ 5870 h 6991"/>
              <a:gd name="T50" fmla="*/ 1038 w 1642"/>
              <a:gd name="T51" fmla="*/ 6202 h 6991"/>
              <a:gd name="T52" fmla="*/ 922 w 1642"/>
              <a:gd name="T53" fmla="*/ 6461 h 6991"/>
              <a:gd name="T54" fmla="*/ 743 w 1642"/>
              <a:gd name="T55" fmla="*/ 6674 h 6991"/>
              <a:gd name="T56" fmla="*/ 533 w 1642"/>
              <a:gd name="T57" fmla="*/ 6839 h 6991"/>
              <a:gd name="T58" fmla="*/ 360 w 1642"/>
              <a:gd name="T59" fmla="*/ 6942 h 6991"/>
              <a:gd name="T60" fmla="*/ 246 w 1642"/>
              <a:gd name="T61" fmla="*/ 6986 h 6991"/>
              <a:gd name="T62" fmla="*/ 198 w 1642"/>
              <a:gd name="T63" fmla="*/ 6948 h 6991"/>
              <a:gd name="T64" fmla="*/ 242 w 1642"/>
              <a:gd name="T65" fmla="*/ 6869 h 6991"/>
              <a:gd name="T66" fmla="*/ 349 w 1642"/>
              <a:gd name="T67" fmla="*/ 6794 h 6991"/>
              <a:gd name="T68" fmla="*/ 518 w 1642"/>
              <a:gd name="T69" fmla="*/ 6637 h 6991"/>
              <a:gd name="T70" fmla="*/ 656 w 1642"/>
              <a:gd name="T71" fmla="*/ 6413 h 6991"/>
              <a:gd name="T72" fmla="*/ 727 w 1642"/>
              <a:gd name="T73" fmla="*/ 6184 h 6991"/>
              <a:gd name="T74" fmla="*/ 742 w 1642"/>
              <a:gd name="T75" fmla="*/ 5958 h 6991"/>
              <a:gd name="T76" fmla="*/ 718 w 1642"/>
              <a:gd name="T77" fmla="*/ 5613 h 6991"/>
              <a:gd name="T78" fmla="*/ 680 w 1642"/>
              <a:gd name="T79" fmla="*/ 5137 h 6991"/>
              <a:gd name="T80" fmla="*/ 672 w 1642"/>
              <a:gd name="T81" fmla="*/ 4709 h 6991"/>
              <a:gd name="T82" fmla="*/ 735 w 1642"/>
              <a:gd name="T83" fmla="*/ 4309 h 6991"/>
              <a:gd name="T84" fmla="*/ 898 w 1642"/>
              <a:gd name="T85" fmla="*/ 3969 h 6991"/>
              <a:gd name="T86" fmla="*/ 1095 w 1642"/>
              <a:gd name="T87" fmla="*/ 3740 h 6991"/>
              <a:gd name="T88" fmla="*/ 1481 w 1642"/>
              <a:gd name="T89" fmla="*/ 3504 h 6991"/>
              <a:gd name="T90" fmla="*/ 1202 w 1642"/>
              <a:gd name="T91" fmla="*/ 3350 h 6991"/>
              <a:gd name="T92" fmla="*/ 1028 w 1642"/>
              <a:gd name="T93" fmla="*/ 3220 h 6991"/>
              <a:gd name="T94" fmla="*/ 859 w 1642"/>
              <a:gd name="T95" fmla="*/ 2983 h 6991"/>
              <a:gd name="T96" fmla="*/ 711 w 1642"/>
              <a:gd name="T97" fmla="*/ 2652 h 6991"/>
              <a:gd name="T98" fmla="*/ 648 w 1642"/>
              <a:gd name="T99" fmla="*/ 2296 h 6991"/>
              <a:gd name="T100" fmla="*/ 653 w 1642"/>
              <a:gd name="T101" fmla="*/ 1917 h 6991"/>
              <a:gd name="T102" fmla="*/ 703 w 1642"/>
              <a:gd name="T103" fmla="*/ 1522 h 6991"/>
              <a:gd name="T104" fmla="*/ 751 w 1642"/>
              <a:gd name="T105" fmla="*/ 1052 h 6991"/>
              <a:gd name="T106" fmla="*/ 720 w 1642"/>
              <a:gd name="T107" fmla="*/ 750 h 6991"/>
              <a:gd name="T108" fmla="*/ 604 w 1642"/>
              <a:gd name="T109" fmla="*/ 513 h 6991"/>
              <a:gd name="T110" fmla="*/ 396 w 1642"/>
              <a:gd name="T111" fmla="*/ 280 h 6991"/>
              <a:gd name="T112" fmla="*/ 177 w 1642"/>
              <a:gd name="T113" fmla="*/ 154 h 6991"/>
              <a:gd name="T114" fmla="*/ 0 w 1642"/>
              <a:gd name="T115" fmla="*/ 95 h 6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42" h="6991">
                <a:moveTo>
                  <a:pt x="0" y="95"/>
                </a:moveTo>
                <a:lnTo>
                  <a:pt x="0" y="0"/>
                </a:lnTo>
                <a:cubicBezTo>
                  <a:pt x="125" y="28"/>
                  <a:pt x="234" y="55"/>
                  <a:pt x="328" y="83"/>
                </a:cubicBezTo>
                <a:cubicBezTo>
                  <a:pt x="423" y="110"/>
                  <a:pt x="514" y="154"/>
                  <a:pt x="602" y="212"/>
                </a:cubicBezTo>
                <a:cubicBezTo>
                  <a:pt x="691" y="268"/>
                  <a:pt x="770" y="341"/>
                  <a:pt x="841" y="428"/>
                </a:cubicBezTo>
                <a:cubicBezTo>
                  <a:pt x="911" y="515"/>
                  <a:pt x="965" y="604"/>
                  <a:pt x="1003" y="695"/>
                </a:cubicBezTo>
                <a:cubicBezTo>
                  <a:pt x="1039" y="785"/>
                  <a:pt x="1067" y="883"/>
                  <a:pt x="1087" y="987"/>
                </a:cubicBezTo>
                <a:cubicBezTo>
                  <a:pt x="1107" y="1091"/>
                  <a:pt x="1120" y="1205"/>
                  <a:pt x="1123" y="1328"/>
                </a:cubicBezTo>
                <a:cubicBezTo>
                  <a:pt x="1128" y="1452"/>
                  <a:pt x="1116" y="1591"/>
                  <a:pt x="1083" y="1745"/>
                </a:cubicBezTo>
                <a:lnTo>
                  <a:pt x="995" y="2130"/>
                </a:lnTo>
                <a:cubicBezTo>
                  <a:pt x="970" y="2258"/>
                  <a:pt x="960" y="2391"/>
                  <a:pt x="963" y="2531"/>
                </a:cubicBezTo>
                <a:cubicBezTo>
                  <a:pt x="963" y="2686"/>
                  <a:pt x="978" y="2812"/>
                  <a:pt x="1011" y="2911"/>
                </a:cubicBezTo>
                <a:cubicBezTo>
                  <a:pt x="1042" y="3010"/>
                  <a:pt x="1077" y="3082"/>
                  <a:pt x="1117" y="3126"/>
                </a:cubicBezTo>
                <a:cubicBezTo>
                  <a:pt x="1156" y="3170"/>
                  <a:pt x="1214" y="3220"/>
                  <a:pt x="1291" y="3275"/>
                </a:cubicBezTo>
                <a:cubicBezTo>
                  <a:pt x="1368" y="3330"/>
                  <a:pt x="1421" y="3359"/>
                  <a:pt x="1447" y="3361"/>
                </a:cubicBezTo>
                <a:lnTo>
                  <a:pt x="1642" y="3398"/>
                </a:lnTo>
                <a:lnTo>
                  <a:pt x="1642" y="3582"/>
                </a:lnTo>
                <a:cubicBezTo>
                  <a:pt x="1510" y="3613"/>
                  <a:pt x="1410" y="3646"/>
                  <a:pt x="1344" y="3681"/>
                </a:cubicBezTo>
                <a:cubicBezTo>
                  <a:pt x="1278" y="3715"/>
                  <a:pt x="1217" y="3765"/>
                  <a:pt x="1162" y="3829"/>
                </a:cubicBezTo>
                <a:cubicBezTo>
                  <a:pt x="1107" y="3894"/>
                  <a:pt x="1061" y="3978"/>
                  <a:pt x="1023" y="4081"/>
                </a:cubicBezTo>
                <a:cubicBezTo>
                  <a:pt x="985" y="4184"/>
                  <a:pt x="964" y="4299"/>
                  <a:pt x="960" y="4426"/>
                </a:cubicBezTo>
                <a:cubicBezTo>
                  <a:pt x="957" y="4554"/>
                  <a:pt x="965" y="4704"/>
                  <a:pt x="988" y="4878"/>
                </a:cubicBezTo>
                <a:cubicBezTo>
                  <a:pt x="1001" y="4998"/>
                  <a:pt x="1014" y="5099"/>
                  <a:pt x="1028" y="5179"/>
                </a:cubicBezTo>
                <a:lnTo>
                  <a:pt x="1087" y="5528"/>
                </a:lnTo>
                <a:cubicBezTo>
                  <a:pt x="1102" y="5648"/>
                  <a:pt x="1106" y="5762"/>
                  <a:pt x="1098" y="5870"/>
                </a:cubicBezTo>
                <a:cubicBezTo>
                  <a:pt x="1088" y="5992"/>
                  <a:pt x="1068" y="6103"/>
                  <a:pt x="1038" y="6202"/>
                </a:cubicBezTo>
                <a:cubicBezTo>
                  <a:pt x="1007" y="6301"/>
                  <a:pt x="968" y="6388"/>
                  <a:pt x="922" y="6461"/>
                </a:cubicBezTo>
                <a:cubicBezTo>
                  <a:pt x="875" y="6535"/>
                  <a:pt x="816" y="6606"/>
                  <a:pt x="743" y="6674"/>
                </a:cubicBezTo>
                <a:cubicBezTo>
                  <a:pt x="672" y="6743"/>
                  <a:pt x="601" y="6798"/>
                  <a:pt x="533" y="6839"/>
                </a:cubicBezTo>
                <a:lnTo>
                  <a:pt x="360" y="6942"/>
                </a:lnTo>
                <a:cubicBezTo>
                  <a:pt x="311" y="6977"/>
                  <a:pt x="273" y="6991"/>
                  <a:pt x="246" y="6986"/>
                </a:cubicBezTo>
                <a:cubicBezTo>
                  <a:pt x="219" y="6981"/>
                  <a:pt x="203" y="6968"/>
                  <a:pt x="198" y="6948"/>
                </a:cubicBezTo>
                <a:cubicBezTo>
                  <a:pt x="193" y="6927"/>
                  <a:pt x="208" y="6901"/>
                  <a:pt x="242" y="6869"/>
                </a:cubicBezTo>
                <a:cubicBezTo>
                  <a:pt x="255" y="6859"/>
                  <a:pt x="290" y="6834"/>
                  <a:pt x="349" y="6794"/>
                </a:cubicBezTo>
                <a:cubicBezTo>
                  <a:pt x="407" y="6753"/>
                  <a:pt x="464" y="6701"/>
                  <a:pt x="518" y="6637"/>
                </a:cubicBezTo>
                <a:cubicBezTo>
                  <a:pt x="572" y="6574"/>
                  <a:pt x="618" y="6500"/>
                  <a:pt x="656" y="6413"/>
                </a:cubicBezTo>
                <a:cubicBezTo>
                  <a:pt x="693" y="6328"/>
                  <a:pt x="717" y="6251"/>
                  <a:pt x="727" y="6184"/>
                </a:cubicBezTo>
                <a:cubicBezTo>
                  <a:pt x="737" y="6117"/>
                  <a:pt x="742" y="6041"/>
                  <a:pt x="742" y="5958"/>
                </a:cubicBezTo>
                <a:cubicBezTo>
                  <a:pt x="740" y="5884"/>
                  <a:pt x="731" y="5770"/>
                  <a:pt x="718" y="5613"/>
                </a:cubicBezTo>
                <a:cubicBezTo>
                  <a:pt x="705" y="5456"/>
                  <a:pt x="692" y="5297"/>
                  <a:pt x="680" y="5137"/>
                </a:cubicBezTo>
                <a:cubicBezTo>
                  <a:pt x="667" y="4976"/>
                  <a:pt x="664" y="4835"/>
                  <a:pt x="672" y="4709"/>
                </a:cubicBezTo>
                <a:cubicBezTo>
                  <a:pt x="680" y="4545"/>
                  <a:pt x="701" y="4412"/>
                  <a:pt x="735" y="4309"/>
                </a:cubicBezTo>
                <a:cubicBezTo>
                  <a:pt x="769" y="4206"/>
                  <a:pt x="824" y="4092"/>
                  <a:pt x="898" y="3969"/>
                </a:cubicBezTo>
                <a:cubicBezTo>
                  <a:pt x="973" y="3845"/>
                  <a:pt x="1038" y="3769"/>
                  <a:pt x="1095" y="3740"/>
                </a:cubicBezTo>
                <a:lnTo>
                  <a:pt x="1481" y="3504"/>
                </a:lnTo>
                <a:cubicBezTo>
                  <a:pt x="1365" y="3443"/>
                  <a:pt x="1273" y="3391"/>
                  <a:pt x="1202" y="3350"/>
                </a:cubicBezTo>
                <a:cubicBezTo>
                  <a:pt x="1133" y="3309"/>
                  <a:pt x="1074" y="3265"/>
                  <a:pt x="1028" y="3220"/>
                </a:cubicBezTo>
                <a:cubicBezTo>
                  <a:pt x="982" y="3175"/>
                  <a:pt x="925" y="3096"/>
                  <a:pt x="859" y="2983"/>
                </a:cubicBezTo>
                <a:cubicBezTo>
                  <a:pt x="794" y="2870"/>
                  <a:pt x="743" y="2760"/>
                  <a:pt x="711" y="2652"/>
                </a:cubicBezTo>
                <a:cubicBezTo>
                  <a:pt x="677" y="2544"/>
                  <a:pt x="657" y="2426"/>
                  <a:pt x="648" y="2296"/>
                </a:cubicBezTo>
                <a:cubicBezTo>
                  <a:pt x="639" y="2167"/>
                  <a:pt x="642" y="2040"/>
                  <a:pt x="653" y="1917"/>
                </a:cubicBezTo>
                <a:cubicBezTo>
                  <a:pt x="658" y="1852"/>
                  <a:pt x="675" y="1720"/>
                  <a:pt x="703" y="1522"/>
                </a:cubicBezTo>
                <a:cubicBezTo>
                  <a:pt x="731" y="1325"/>
                  <a:pt x="747" y="1169"/>
                  <a:pt x="751" y="1052"/>
                </a:cubicBezTo>
                <a:cubicBezTo>
                  <a:pt x="755" y="937"/>
                  <a:pt x="745" y="835"/>
                  <a:pt x="720" y="750"/>
                </a:cubicBezTo>
                <a:cubicBezTo>
                  <a:pt x="701" y="686"/>
                  <a:pt x="662" y="607"/>
                  <a:pt x="604" y="513"/>
                </a:cubicBezTo>
                <a:cubicBezTo>
                  <a:pt x="547" y="419"/>
                  <a:pt x="478" y="341"/>
                  <a:pt x="396" y="280"/>
                </a:cubicBezTo>
                <a:cubicBezTo>
                  <a:pt x="316" y="218"/>
                  <a:pt x="242" y="177"/>
                  <a:pt x="177" y="154"/>
                </a:cubicBezTo>
                <a:lnTo>
                  <a:pt x="0" y="95"/>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4" name="Freeform 6"/>
          <p:cNvSpPr/>
          <p:nvPr/>
        </p:nvSpPr>
        <p:spPr bwMode="auto">
          <a:xfrm>
            <a:off x="7715223" y="2865666"/>
            <a:ext cx="1839542" cy="106739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）企业规模。</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25" name="Freeform 6"/>
          <p:cNvSpPr/>
          <p:nvPr/>
        </p:nvSpPr>
        <p:spPr bwMode="auto">
          <a:xfrm>
            <a:off x="9798267" y="2865666"/>
            <a:ext cx="1700714" cy="106739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3</a:t>
            </a:r>
            <a:r>
              <a:rPr lang="zh-CN" altLang="en-US" sz="2400" dirty="0">
                <a:solidFill>
                  <a:schemeClr val="bg1"/>
                </a:solidFill>
                <a:latin typeface="微软雅黑 Light" panose="020B0502040204020203" pitchFamily="34" charset="-122"/>
                <a:ea typeface="微软雅黑 Light" panose="020B0502040204020203" pitchFamily="34" charset="-122"/>
              </a:rPr>
              <a:t>）企业的资本结构。</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26" name="矩形: 圆角 25"/>
          <p:cNvSpPr/>
          <p:nvPr/>
        </p:nvSpPr>
        <p:spPr bwMode="auto">
          <a:xfrm>
            <a:off x="7240401" y="1504233"/>
            <a:ext cx="2113016" cy="543194"/>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400" dirty="0" smtClean="0">
                <a:solidFill>
                  <a:schemeClr val="bg1"/>
                </a:solidFill>
                <a:latin typeface="微软雅黑 Light" panose="020B0502040204020203" pitchFamily="34" charset="-122"/>
                <a:ea typeface="微软雅黑 Light" panose="020B0502040204020203" pitchFamily="34" charset="-122"/>
              </a:rPr>
              <a:t>1.</a:t>
            </a:r>
            <a:r>
              <a:rPr lang="zh-CN" altLang="en-US" sz="2400" dirty="0" smtClean="0">
                <a:solidFill>
                  <a:schemeClr val="bg1"/>
                </a:solidFill>
                <a:latin typeface="微软雅黑 Light" panose="020B0502040204020203" pitchFamily="34" charset="-122"/>
                <a:ea typeface="微软雅黑 Light" panose="020B0502040204020203" pitchFamily="34" charset="-122"/>
              </a:rPr>
              <a:t>资产结构</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12" name="Freeform 6"/>
          <p:cNvSpPr/>
          <p:nvPr/>
        </p:nvSpPr>
        <p:spPr bwMode="auto">
          <a:xfrm>
            <a:off x="5706009" y="4305748"/>
            <a:ext cx="1839542" cy="1139476"/>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4</a:t>
            </a:r>
            <a:r>
              <a:rPr lang="zh-CN" altLang="en-US" sz="2400" dirty="0">
                <a:solidFill>
                  <a:schemeClr val="bg1"/>
                </a:solidFill>
                <a:latin typeface="微软雅黑 Light" panose="020B0502040204020203" pitchFamily="34" charset="-122"/>
                <a:ea typeface="微软雅黑 Light" panose="020B0502040204020203" pitchFamily="34" charset="-122"/>
              </a:rPr>
              <a:t>）行业因素。</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14" name="Freeform 6"/>
          <p:cNvSpPr/>
          <p:nvPr/>
        </p:nvSpPr>
        <p:spPr bwMode="auto">
          <a:xfrm>
            <a:off x="7715223" y="4287460"/>
            <a:ext cx="1839542" cy="1157764"/>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5</a:t>
            </a:r>
            <a:r>
              <a:rPr lang="zh-CN" altLang="en-US" sz="2400" dirty="0">
                <a:solidFill>
                  <a:schemeClr val="bg1"/>
                </a:solidFill>
                <a:latin typeface="微软雅黑 Light" panose="020B0502040204020203" pitchFamily="34" charset="-122"/>
                <a:ea typeface="微软雅黑 Light" panose="020B0502040204020203" pitchFamily="34" charset="-122"/>
              </a:rPr>
              <a:t>）经济周期。</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75238"/>
            <a:ext cx="597425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a:t>
            </a:r>
            <a:r>
              <a:rPr lang="zh-CN" altLang="zh-CN" sz="2800" b="1" dirty="0" smtClean="0">
                <a:latin typeface="微软雅黑 Light" panose="020B0502040204020203" pitchFamily="34" charset="-122"/>
                <a:ea typeface="微软雅黑 Light" panose="020B0502040204020203" pitchFamily="34" charset="-122"/>
              </a:rPr>
              <a:t>结构分析</a:t>
            </a:r>
            <a:endParaRPr lang="zh-CN" altLang="zh-CN"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68241" y="862366"/>
            <a:ext cx="9305746" cy="107632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）经济周期</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①货币资金占流动资产的比重</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1345565" y="2204720"/>
            <a:ext cx="9696450" cy="26574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678430" y="1219200"/>
            <a:ext cx="6838950" cy="4419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75238"/>
            <a:ext cx="597425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a:t>
            </a:r>
            <a:r>
              <a:rPr lang="zh-CN" altLang="zh-CN" sz="2800" b="1" dirty="0" smtClean="0">
                <a:latin typeface="微软雅黑 Light" panose="020B0502040204020203" pitchFamily="34" charset="-122"/>
                <a:ea typeface="微软雅黑 Light" panose="020B0502040204020203" pitchFamily="34" charset="-122"/>
              </a:rPr>
              <a:t>资产负债表</a:t>
            </a:r>
            <a:r>
              <a:rPr lang="zh-CN" altLang="zh-CN" sz="2800" b="1" dirty="0">
                <a:latin typeface="微软雅黑 Light" panose="020B0502040204020203" pitchFamily="34" charset="-122"/>
                <a:ea typeface="微软雅黑 Light" panose="020B0502040204020203" pitchFamily="34" charset="-122"/>
              </a:rPr>
              <a:t>总体</a:t>
            </a:r>
            <a:r>
              <a:rPr lang="zh-CN" altLang="zh-CN" sz="2800" b="1" dirty="0" smtClean="0">
                <a:latin typeface="微软雅黑 Light" panose="020B0502040204020203" pitchFamily="34" charset="-122"/>
                <a:ea typeface="微软雅黑 Light" panose="020B0502040204020203" pitchFamily="34" charset="-122"/>
              </a:rPr>
              <a:t>结构分析</a:t>
            </a:r>
            <a:endParaRPr lang="zh-CN" altLang="zh-CN" sz="2800" b="1" dirty="0">
              <a:latin typeface="微软雅黑 Light" panose="020B0502040204020203" pitchFamily="34" charset="-122"/>
              <a:ea typeface="微软雅黑 Light" panose="020B0502040204020203" pitchFamily="34" charset="-122"/>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68241" y="862366"/>
            <a:ext cx="9305746" cy="107632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）经济周期</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②应收款项占流动资产的比重</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2459355" y="2420620"/>
            <a:ext cx="7277100" cy="2247900"/>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MH" val="20170109233147"/>
  <p:tag name="MH_LIBRARY" val="GRAPHIC"/>
  <p:tag name="MH_ORDER" val="文本框 19"/>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MH" val="20170812225107"/>
  <p:tag name="MH_LIBRARY" val="GRAPHIC"/>
  <p:tag name="MH_TYPE" val="SubTitle"/>
  <p:tag name="MH_ORDER" val="1"/>
  <p:tag name="PA" val="v4.0.0"/>
</p:tagLst>
</file>

<file path=ppt/tags/tag18.xml><?xml version="1.0" encoding="utf-8"?>
<p:tagLst xmlns:p="http://schemas.openxmlformats.org/presentationml/2006/main">
  <p:tag name="MH" val="20170812225107"/>
  <p:tag name="MH_LIBRARY" val="GRAPHIC"/>
  <p:tag name="MH_TYPE" val="Other"/>
  <p:tag name="MH_ORDER" val="2"/>
  <p:tag name="PA" val="v4.0.0"/>
</p:tagLst>
</file>

<file path=ppt/tags/tag19.xml><?xml version="1.0" encoding="utf-8"?>
<p:tagLst xmlns:p="http://schemas.openxmlformats.org/presentationml/2006/main">
  <p:tag name="MH" val="20170812225107"/>
  <p:tag name="MH_LIBRARY" val="GRAPHIC"/>
  <p:tag name="MH_TYPE" val="Other"/>
  <p:tag name="MH_ORDER" val="3"/>
  <p:tag name="PA" val="v4.0.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MH" val="20170109233147"/>
  <p:tag name="MH_LIBRARY" val="GRAPHIC"/>
  <p:tag name="MH_ORDER" val="文本框 19"/>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MH" val="20170109233147"/>
  <p:tag name="MH_LIBRARY" val="GRAPHIC"/>
  <p:tag name="MH_ORDER" val="文本框 19"/>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 name="KSO_WPP_MARK_KEY" val="0e93990a-f823-4753-92c5-ba01868e3995"/>
  <p:tag name="COMMONDATA" val="eyJoZGlkIjoiMGRiNjIzYzc1N2EwMzNhOTFkZTJiZjZlNzA3ODE0OWQ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4352</Words>
  <Application>WPS 演示</Application>
  <PresentationFormat>自定义</PresentationFormat>
  <Paragraphs>296</Paragraphs>
  <Slides>43</Slides>
  <Notes>28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43</vt:i4>
      </vt:variant>
    </vt:vector>
  </HeadingPairs>
  <TitlesOfParts>
    <vt:vector size="59"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等线</vt:lpstr>
      <vt:lpstr>Arial</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宋伟</cp:lastModifiedBy>
  <cp:revision>56</cp:revision>
  <dcterms:created xsi:type="dcterms:W3CDTF">2019-03-11T07:59:00Z</dcterms:created>
  <dcterms:modified xsi:type="dcterms:W3CDTF">2023-09-12T10:47:09Z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A57423B8478D4349A89813D120CF0351_12</vt:lpwstr>
  </property>
</Properties>
</file>