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32"/>
  </p:handoutMasterIdLst>
  <p:sldIdLst>
    <p:sldId id="1366" r:id="rId3"/>
    <p:sldId id="1138" r:id="rId5"/>
    <p:sldId id="1129" r:id="rId6"/>
    <p:sldId id="1378" r:id="rId7"/>
    <p:sldId id="1387" r:id="rId8"/>
    <p:sldId id="1388" r:id="rId9"/>
    <p:sldId id="1389" r:id="rId10"/>
    <p:sldId id="1409" r:id="rId11"/>
    <p:sldId id="1410" r:id="rId12"/>
    <p:sldId id="1390" r:id="rId13"/>
    <p:sldId id="1379" r:id="rId14"/>
    <p:sldId id="1368" r:id="rId15"/>
    <p:sldId id="1367" r:id="rId16"/>
    <p:sldId id="1391" r:id="rId17"/>
    <p:sldId id="1376" r:id="rId18"/>
    <p:sldId id="1394" r:id="rId19"/>
    <p:sldId id="1395" r:id="rId20"/>
    <p:sldId id="1396" r:id="rId21"/>
    <p:sldId id="1397" r:id="rId22"/>
    <p:sldId id="1398" r:id="rId23"/>
    <p:sldId id="1399" r:id="rId24"/>
    <p:sldId id="1401" r:id="rId25"/>
    <p:sldId id="1384" r:id="rId26"/>
    <p:sldId id="1392" r:id="rId27"/>
    <p:sldId id="1411" r:id="rId28"/>
    <p:sldId id="1412" r:id="rId29"/>
    <p:sldId id="1382" r:id="rId30"/>
    <p:sldId id="1336" r:id="rId31"/>
  </p:sldIdLst>
  <p:sldSz cx="12196445" cy="6858000"/>
  <p:notesSz cx="6858000" cy="9144000"/>
  <p:custDataLst>
    <p:tags r:id="rId36"/>
  </p:custDataLst>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FF"/>
    <a:srgbClr val="FF33CC"/>
    <a:srgbClr val="B4B4B4"/>
    <a:srgbClr val="70084D"/>
    <a:srgbClr val="1C435E"/>
    <a:srgbClr val="ECECEC"/>
    <a:srgbClr val="F0F0F0"/>
    <a:srgbClr val="F2F2F2"/>
    <a:srgbClr val="F6F6F6"/>
    <a:srgbClr val="EBF4F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6210" autoAdjust="0"/>
  </p:normalViewPr>
  <p:slideViewPr>
    <p:cSldViewPr snapToObjects="1">
      <p:cViewPr varScale="1">
        <p:scale>
          <a:sx n="106" d="100"/>
          <a:sy n="106" d="100"/>
        </p:scale>
        <p:origin x="126" y="210"/>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5208"/>
    </p:cViewPr>
  </p:sorterViewPr>
  <p:notesViewPr>
    <p:cSldViewPr snapToObjects="1">
      <p:cViewPr varScale="1">
        <p:scale>
          <a:sx n="69" d="100"/>
          <a:sy n="69" d="100"/>
        </p:scale>
        <p:origin x="-2838" y="-90"/>
      </p:cViewPr>
      <p:guideLst>
        <p:guide orient="horz" pos="2880"/>
        <p:guide pos="2153"/>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6" Type="http://schemas.openxmlformats.org/officeDocument/2006/relationships/tags" Target="tags/tag14.xml"/><Relationship Id="rId35" Type="http://schemas.openxmlformats.org/officeDocument/2006/relationships/tableStyles" Target="tableStyles.xml"/><Relationship Id="rId34" Type="http://schemas.openxmlformats.org/officeDocument/2006/relationships/viewProps" Target="viewProps.xml"/><Relationship Id="rId33" Type="http://schemas.openxmlformats.org/officeDocument/2006/relationships/presProps" Target="presProps.xml"/><Relationship Id="rId32" Type="http://schemas.openxmlformats.org/officeDocument/2006/relationships/handoutMaster" Target="handoutMasters/handoutMaster1.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E610686-844B-4A1B-87C8-BB90DB4BAB84}"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hangingPunct="0">
              <a:defRPr sz="1200"/>
            </a:lvl1pPr>
          </a:lstStyle>
          <a:p>
            <a:endParaRPr lang="zh-CN" altLang="en-US"/>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0" hangingPunct="0">
              <a:defRPr sz="1200"/>
            </a:lvl1pPr>
          </a:lstStyle>
          <a:p>
            <a:fld id="{B9EEDA17-7CE7-49CA-897E-A1888A19DA62}" type="datetimeFigureOut">
              <a:rPr lang="zh-CN" altLang="en-US"/>
            </a:fld>
            <a:endParaRPr lang="en-US"/>
          </a:p>
        </p:txBody>
      </p:sp>
      <p:sp>
        <p:nvSpPr>
          <p:cNvPr id="3076" name="Rectangle 4"/>
          <p:cNvSpPr>
            <a:spLocks noGrp="1" noRot="1" noChangeAspect="1" noChangeArrowheads="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eaLnBrk="0" hangingPunct="0">
              <a:defRPr sz="1200"/>
            </a:lvl1pPr>
          </a:lstStyle>
          <a:p>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eaLnBrk="0" hangingPunct="0">
              <a:defRPr sz="1200"/>
            </a:lvl1pPr>
          </a:lstStyle>
          <a:p>
            <a:fld id="{CE1689F0-D8FB-450F-A36F-553F26501FEE}" type="slidenum">
              <a:rPr lang="zh-CN" altLang="en-US"/>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image" Target="../media/image8.png"/><Relationship Id="rId7" Type="http://schemas.openxmlformats.org/officeDocument/2006/relationships/image" Target="../media/image7.png"/><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4" Type="http://schemas.openxmlformats.org/officeDocument/2006/relationships/image" Target="../media/image14.png"/><Relationship Id="rId13" Type="http://schemas.openxmlformats.org/officeDocument/2006/relationships/image" Target="../media/image13.png"/><Relationship Id="rId12" Type="http://schemas.openxmlformats.org/officeDocument/2006/relationships/image" Target="../media/image12.png"/><Relationship Id="rId11" Type="http://schemas.openxmlformats.org/officeDocument/2006/relationships/image" Target="../media/image11.png"/><Relationship Id="rId10" Type="http://schemas.openxmlformats.org/officeDocument/2006/relationships/image" Target="../media/image10.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a:stretch>
            <a:fillRect/>
          </a:stretch>
        </p:blipFill>
        <p:spPr>
          <a:xfrm>
            <a:off x="-1" y="375"/>
            <a:ext cx="12196763" cy="685725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908050"/>
            <a:ext cx="8081963" cy="5218113"/>
          </a:xfrm>
          <a:prstGeom prst="rect">
            <a:avLst/>
          </a:prstGeo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showMasterSp="0" userDrawn="1">
  <p:cSld name="1_标题幻灯片">
    <p:spTree>
      <p:nvGrpSpPr>
        <p:cNvPr id="1" name=""/>
        <p:cNvGrpSpPr/>
        <p:nvPr/>
      </p:nvGrpSpPr>
      <p:grpSpPr>
        <a:xfrm>
          <a:off x="0" y="0"/>
          <a:ext cx="0" cy="0"/>
          <a:chOff x="0" y="0"/>
          <a:chExt cx="0" cy="0"/>
        </a:xfrm>
      </p:grpSpPr>
      <p:pic>
        <p:nvPicPr>
          <p:cNvPr id="4" name="Picture 2" descr="PPECLOGO-eff-0-1"/>
          <p:cNvPicPr>
            <a:picLocks noChangeAspect="1" noChangeArrowheads="1"/>
          </p:cNvPicPr>
          <p:nvPr userDrawn="1"/>
        </p:nvPicPr>
        <p:blipFill>
          <a:blip r:embed="rId2" cstate="screen"/>
          <a:srcRect/>
          <a:stretch>
            <a:fillRect/>
          </a:stretch>
        </p:blipFill>
        <p:spPr bwMode="auto">
          <a:xfrm>
            <a:off x="4146913" y="2886609"/>
            <a:ext cx="1060349" cy="79878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PPECLOGO-eff-0-2"/>
          <p:cNvPicPr>
            <a:picLocks noChangeAspect="1" noChangeArrowheads="1"/>
          </p:cNvPicPr>
          <p:nvPr userDrawn="1"/>
        </p:nvPicPr>
        <p:blipFill>
          <a:blip r:embed="rId3" cstate="screen"/>
          <a:srcRect/>
          <a:stretch>
            <a:fillRect/>
          </a:stretch>
        </p:blipFill>
        <p:spPr bwMode="auto">
          <a:xfrm>
            <a:off x="8430462" y="2758265"/>
            <a:ext cx="1096814" cy="83893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PPECLOGO-eff-0-3"/>
          <p:cNvPicPr>
            <a:picLocks noChangeAspect="1" noChangeArrowheads="1"/>
          </p:cNvPicPr>
          <p:nvPr userDrawn="1"/>
        </p:nvPicPr>
        <p:blipFill>
          <a:blip r:embed="rId4"/>
          <a:srcRect/>
          <a:stretch>
            <a:fillRect/>
          </a:stretch>
        </p:blipFill>
        <p:spPr bwMode="auto">
          <a:xfrm>
            <a:off x="1040451" y="1447779"/>
            <a:ext cx="3013731" cy="237621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PPECLOGO-eff-0-1"/>
          <p:cNvPicPr>
            <a:picLocks noChangeAspect="1" noChangeArrowheads="1"/>
          </p:cNvPicPr>
          <p:nvPr userDrawn="1"/>
        </p:nvPicPr>
        <p:blipFill>
          <a:blip r:embed="rId5" cstate="screen"/>
          <a:srcRect/>
          <a:stretch>
            <a:fillRect/>
          </a:stretch>
        </p:blipFill>
        <p:spPr bwMode="auto">
          <a:xfrm>
            <a:off x="4467436" y="3771071"/>
            <a:ext cx="524127" cy="39561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PPECLOGO-eff-0-1"/>
          <p:cNvPicPr>
            <a:picLocks noChangeAspect="1" noChangeArrowheads="1"/>
          </p:cNvPicPr>
          <p:nvPr userDrawn="1"/>
        </p:nvPicPr>
        <p:blipFill>
          <a:blip r:embed="rId6" cstate="screen"/>
          <a:srcRect/>
          <a:stretch>
            <a:fillRect/>
          </a:stretch>
        </p:blipFill>
        <p:spPr bwMode="auto">
          <a:xfrm>
            <a:off x="7376340" y="2904246"/>
            <a:ext cx="401158" cy="30238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PPECLOGO-eff-0-2"/>
          <p:cNvPicPr>
            <a:picLocks noChangeAspect="1" noChangeArrowheads="1"/>
          </p:cNvPicPr>
          <p:nvPr userDrawn="1"/>
        </p:nvPicPr>
        <p:blipFill>
          <a:blip r:embed="rId7" cstate="screen"/>
          <a:srcRect/>
          <a:stretch>
            <a:fillRect/>
          </a:stretch>
        </p:blipFill>
        <p:spPr bwMode="auto">
          <a:xfrm>
            <a:off x="5277817" y="2574149"/>
            <a:ext cx="981731" cy="75091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PPECLOGO-eff-5-4"/>
          <p:cNvPicPr>
            <a:picLocks noChangeAspect="1" noChangeArrowheads="1"/>
          </p:cNvPicPr>
          <p:nvPr userDrawn="1"/>
        </p:nvPicPr>
        <p:blipFill>
          <a:blip r:embed="rId8"/>
          <a:srcRect/>
          <a:stretch>
            <a:fillRect/>
          </a:stretch>
        </p:blipFill>
        <p:spPr bwMode="auto">
          <a:xfrm>
            <a:off x="3261942" y="3206628"/>
            <a:ext cx="1477636" cy="112384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PPECLOGO-eff-5-2"/>
          <p:cNvPicPr>
            <a:picLocks noChangeAspect="1" noChangeArrowheads="1"/>
          </p:cNvPicPr>
          <p:nvPr userDrawn="1"/>
        </p:nvPicPr>
        <p:blipFill>
          <a:blip r:embed="rId9"/>
          <a:srcRect/>
          <a:stretch>
            <a:fillRect/>
          </a:stretch>
        </p:blipFill>
        <p:spPr bwMode="auto">
          <a:xfrm>
            <a:off x="5352404" y="3446014"/>
            <a:ext cx="1834444" cy="143630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descr="PPECLOGO-eff-5-4"/>
          <p:cNvPicPr>
            <a:picLocks noChangeAspect="1" noChangeArrowheads="1"/>
          </p:cNvPicPr>
          <p:nvPr userDrawn="1"/>
        </p:nvPicPr>
        <p:blipFill>
          <a:blip r:embed="rId10" cstate="screen"/>
          <a:srcRect/>
          <a:stretch>
            <a:fillRect/>
          </a:stretch>
        </p:blipFill>
        <p:spPr bwMode="auto">
          <a:xfrm>
            <a:off x="9886102" y="2725338"/>
            <a:ext cx="1116794" cy="85170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PPECLOGO-eff-0-1"/>
          <p:cNvPicPr>
            <a:picLocks noChangeAspect="1" noChangeArrowheads="1"/>
          </p:cNvPicPr>
          <p:nvPr userDrawn="1"/>
        </p:nvPicPr>
        <p:blipFill>
          <a:blip r:embed="rId11" cstate="screen"/>
          <a:srcRect/>
          <a:stretch>
            <a:fillRect/>
          </a:stretch>
        </p:blipFill>
        <p:spPr bwMode="auto">
          <a:xfrm>
            <a:off x="7942800" y="3624920"/>
            <a:ext cx="522112" cy="39309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descr="PPECLOGO-eff-0-1"/>
          <p:cNvPicPr>
            <a:picLocks noChangeAspect="1" noChangeArrowheads="1"/>
          </p:cNvPicPr>
          <p:nvPr userDrawn="1"/>
        </p:nvPicPr>
        <p:blipFill>
          <a:blip r:embed="rId11" cstate="screen"/>
          <a:srcRect/>
          <a:stretch>
            <a:fillRect/>
          </a:stretch>
        </p:blipFill>
        <p:spPr bwMode="auto">
          <a:xfrm>
            <a:off x="11254880" y="2365000"/>
            <a:ext cx="522110" cy="39309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descr="PPECLOGO-eff2-1-2"/>
          <p:cNvPicPr>
            <a:picLocks noChangeAspect="1" noChangeArrowheads="1"/>
          </p:cNvPicPr>
          <p:nvPr userDrawn="1"/>
        </p:nvPicPr>
        <p:blipFill>
          <a:blip r:embed="rId12"/>
          <a:srcRect/>
          <a:stretch>
            <a:fillRect/>
          </a:stretch>
        </p:blipFill>
        <p:spPr bwMode="auto">
          <a:xfrm>
            <a:off x="2054437" y="2795894"/>
            <a:ext cx="1697365" cy="142874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descr="PPECLOGO-eff2-1-3"/>
          <p:cNvPicPr>
            <a:picLocks noChangeAspect="1" noChangeArrowheads="1"/>
          </p:cNvPicPr>
          <p:nvPr userDrawn="1"/>
        </p:nvPicPr>
        <p:blipFill>
          <a:blip r:embed="rId13"/>
          <a:srcRect/>
          <a:stretch>
            <a:fillRect/>
          </a:stretch>
        </p:blipFill>
        <p:spPr bwMode="auto">
          <a:xfrm>
            <a:off x="3983626" y="2785815"/>
            <a:ext cx="437445" cy="36537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descr="PPECLOGO-eff2-1-4"/>
          <p:cNvPicPr>
            <a:picLocks noChangeAspect="1" noChangeArrowheads="1"/>
          </p:cNvPicPr>
          <p:nvPr userDrawn="1"/>
        </p:nvPicPr>
        <p:blipFill>
          <a:blip r:embed="rId14"/>
          <a:srcRect/>
          <a:stretch>
            <a:fillRect/>
          </a:stretch>
        </p:blipFill>
        <p:spPr bwMode="auto">
          <a:xfrm>
            <a:off x="8519340" y="3325061"/>
            <a:ext cx="703540" cy="587123"/>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descr="PPECLOGO-eff2-1-3"/>
          <p:cNvPicPr>
            <a:picLocks noChangeAspect="1" noChangeArrowheads="1"/>
          </p:cNvPicPr>
          <p:nvPr userDrawn="1"/>
        </p:nvPicPr>
        <p:blipFill>
          <a:blip r:embed="rId13"/>
          <a:srcRect/>
          <a:stretch>
            <a:fillRect/>
          </a:stretch>
        </p:blipFill>
        <p:spPr bwMode="auto">
          <a:xfrm>
            <a:off x="9239008" y="2909285"/>
            <a:ext cx="360841" cy="30238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8" descr="PPECLOGO-eff2-1-3"/>
          <p:cNvPicPr>
            <a:picLocks noChangeAspect="1" noChangeArrowheads="1"/>
          </p:cNvPicPr>
          <p:nvPr userDrawn="1"/>
        </p:nvPicPr>
        <p:blipFill>
          <a:blip r:embed="rId13"/>
          <a:srcRect/>
          <a:stretch>
            <a:fillRect/>
          </a:stretch>
        </p:blipFill>
        <p:spPr bwMode="auto">
          <a:xfrm>
            <a:off x="9744990" y="3446013"/>
            <a:ext cx="282222" cy="23686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par>
                                <p:cTn id="35" presetID="10" presetClass="entr" presetSubtype="0"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par>
                                <p:cTn id="38" presetID="35" presetClass="path" presetSubtype="0" fill="hold" nodeType="withEffect">
                                  <p:stCondLst>
                                    <p:cond delay="0"/>
                                  </p:stCondLst>
                                  <p:childTnLst>
                                    <p:animMotion origin="layout" path="M 0 0  L -0.25 0  E" pathEditMode="relative" rAng="0" ptsTypes="">
                                      <p:cBhvr>
                                        <p:cTn id="39" dur="3000" fill="hold"/>
                                        <p:tgtEl>
                                          <p:spTgt spid="12"/>
                                        </p:tgtEl>
                                        <p:attrNameLst>
                                          <p:attrName>ppt_x</p:attrName>
                                          <p:attrName>ppt_y</p:attrName>
                                        </p:attrNameLst>
                                      </p:cBhvr>
                                      <p:rCtr x="0" y="0"/>
                                    </p:animMotion>
                                  </p:childTnLst>
                                </p:cTn>
                              </p:par>
                              <p:par>
                                <p:cTn id="40" presetID="35" presetClass="path" presetSubtype="0" fill="hold" nodeType="withEffect">
                                  <p:stCondLst>
                                    <p:cond delay="0"/>
                                  </p:stCondLst>
                                  <p:childTnLst>
                                    <p:animMotion origin="layout" path="M 4.16667E-6 3.33333E-6 L -0.31632 3.33333E-6 " pathEditMode="relative" rAng="0" ptsTypes="AA">
                                      <p:cBhvr>
                                        <p:cTn id="41" dur="3000" fill="hold"/>
                                        <p:tgtEl>
                                          <p:spTgt spid="5"/>
                                        </p:tgtEl>
                                        <p:attrNameLst>
                                          <p:attrName>ppt_x</p:attrName>
                                          <p:attrName>ppt_y</p:attrName>
                                        </p:attrNameLst>
                                      </p:cBhvr>
                                      <p:rCtr x="-15816" y="0"/>
                                    </p:animMotion>
                                  </p:childTnLst>
                                </p:cTn>
                              </p:par>
                              <p:par>
                                <p:cTn id="42" presetID="35" presetClass="path" presetSubtype="0" fill="hold" nodeType="withEffect">
                                  <p:stCondLst>
                                    <p:cond delay="0"/>
                                  </p:stCondLst>
                                  <p:childTnLst>
                                    <p:animMotion origin="layout" path="M 0.00504 -1.85185E-6 L -0.46684 -1.85185E-6 " pathEditMode="relative" rAng="0" ptsTypes="AA">
                                      <p:cBhvr>
                                        <p:cTn id="43" dur="3000" fill="hold"/>
                                        <p:tgtEl>
                                          <p:spTgt spid="8"/>
                                        </p:tgtEl>
                                        <p:attrNameLst>
                                          <p:attrName>ppt_x</p:attrName>
                                          <p:attrName>ppt_y</p:attrName>
                                        </p:attrNameLst>
                                      </p:cBhvr>
                                      <p:rCtr x="-23594" y="0"/>
                                    </p:animMotion>
                                  </p:childTnLst>
                                </p:cTn>
                              </p:par>
                              <p:par>
                                <p:cTn id="44" presetID="35" presetClass="path" presetSubtype="0" fill="hold" nodeType="withEffect">
                                  <p:stCondLst>
                                    <p:cond delay="0"/>
                                  </p:stCondLst>
                                  <p:childTnLst>
                                    <p:animMotion origin="layout" path="M -3.05556E-6 1.11111E-6 L -0.19531 1.11111E-6 " pathEditMode="relative" rAng="0" ptsTypes="AA">
                                      <p:cBhvr>
                                        <p:cTn id="45" dur="3000" fill="hold"/>
                                        <p:tgtEl>
                                          <p:spTgt spid="9"/>
                                        </p:tgtEl>
                                        <p:attrNameLst>
                                          <p:attrName>ppt_x</p:attrName>
                                          <p:attrName>ppt_y</p:attrName>
                                        </p:attrNameLst>
                                      </p:cBhvr>
                                      <p:rCtr x="-9774" y="0"/>
                                    </p:animMotion>
                                  </p:childTnLst>
                                </p:cTn>
                              </p:par>
                              <p:par>
                                <p:cTn id="46" presetID="35" presetClass="path" presetSubtype="0" fill="hold" nodeType="withEffect">
                                  <p:stCondLst>
                                    <p:cond delay="0"/>
                                  </p:stCondLst>
                                  <p:childTnLst>
                                    <p:animMotion origin="layout" path="M 5.55556E-7 2.59259E-6 L -0.43594 2.59259E-6 " pathEditMode="relative" rAng="0" ptsTypes="AA">
                                      <p:cBhvr>
                                        <p:cTn id="47" dur="3000" fill="hold"/>
                                        <p:tgtEl>
                                          <p:spTgt spid="7"/>
                                        </p:tgtEl>
                                        <p:attrNameLst>
                                          <p:attrName>ppt_x</p:attrName>
                                          <p:attrName>ppt_y</p:attrName>
                                        </p:attrNameLst>
                                      </p:cBhvr>
                                      <p:rCtr x="-21806" y="0"/>
                                    </p:animMotion>
                                  </p:childTnLst>
                                </p:cTn>
                              </p:par>
                              <p:par>
                                <p:cTn id="48" presetID="35" presetClass="path" presetSubtype="0" fill="hold" nodeType="withEffect">
                                  <p:stCondLst>
                                    <p:cond delay="0"/>
                                  </p:stCondLst>
                                  <p:childTnLst>
                                    <p:animMotion origin="layout" path="M 3.05556E-6 -1.85185E-6 L -0.33577 -1.85185E-6 " pathEditMode="relative" rAng="0" ptsTypes="AA">
                                      <p:cBhvr>
                                        <p:cTn id="49" dur="3000" fill="hold"/>
                                        <p:tgtEl>
                                          <p:spTgt spid="4"/>
                                        </p:tgtEl>
                                        <p:attrNameLst>
                                          <p:attrName>ppt_x</p:attrName>
                                          <p:attrName>ppt_y</p:attrName>
                                        </p:attrNameLst>
                                      </p:cBhvr>
                                      <p:rCtr x="-16788" y="0"/>
                                    </p:animMotion>
                                  </p:childTnLst>
                                </p:cTn>
                              </p:par>
                              <p:par>
                                <p:cTn id="50" presetID="35" presetClass="path" presetSubtype="0" fill="hold" nodeType="withEffect">
                                  <p:stCondLst>
                                    <p:cond delay="0"/>
                                  </p:stCondLst>
                                  <p:childTnLst>
                                    <p:animMotion origin="layout" path="M 1.66667E-6 -1.85185E-6 L -0.57188 -1.85185E-6 " pathEditMode="relative" rAng="0" ptsTypes="AA">
                                      <p:cBhvr>
                                        <p:cTn id="51" dur="3000" fill="hold"/>
                                        <p:tgtEl>
                                          <p:spTgt spid="13"/>
                                        </p:tgtEl>
                                        <p:attrNameLst>
                                          <p:attrName>ppt_x</p:attrName>
                                          <p:attrName>ppt_y</p:attrName>
                                        </p:attrNameLst>
                                      </p:cBhvr>
                                      <p:rCtr x="-28594" y="0"/>
                                    </p:animMotion>
                                  </p:childTnLst>
                                </p:cTn>
                              </p:par>
                              <p:par>
                                <p:cTn id="52" presetID="35" presetClass="path" presetSubtype="0" fill="hold" nodeType="withEffect">
                                  <p:stCondLst>
                                    <p:cond delay="0"/>
                                  </p:stCondLst>
                                  <p:childTnLst>
                                    <p:animMotion origin="layout" path="M 1.66667E-6 -1.85185E-6 L -0.57188 -1.85185E-6 " pathEditMode="relative" rAng="0" ptsTypes="AA">
                                      <p:cBhvr>
                                        <p:cTn id="53" dur="3000" fill="hold"/>
                                        <p:tgtEl>
                                          <p:spTgt spid="14"/>
                                        </p:tgtEl>
                                        <p:attrNameLst>
                                          <p:attrName>ppt_x</p:attrName>
                                          <p:attrName>ppt_y</p:attrName>
                                        </p:attrNameLst>
                                      </p:cBhvr>
                                      <p:rCtr x="-28594" y="0"/>
                                    </p:animMotion>
                                  </p:childTnLst>
                                </p:cTn>
                              </p:par>
                              <p:par>
                                <p:cTn id="54" presetID="63" presetClass="path" presetSubtype="0" fill="hold" nodeType="withEffect">
                                  <p:stCondLst>
                                    <p:cond delay="0"/>
                                  </p:stCondLst>
                                  <p:childTnLst>
                                    <p:animMotion origin="layout" path="M 5.55556E-7 2.59259E-6 L 0.43906 2.59259E-6 " pathEditMode="relative" rAng="0" ptsTypes="AA">
                                      <p:cBhvr>
                                        <p:cTn id="55" dur="3000" fill="hold"/>
                                        <p:tgtEl>
                                          <p:spTgt spid="11"/>
                                        </p:tgtEl>
                                        <p:attrNameLst>
                                          <p:attrName>ppt_x</p:attrName>
                                          <p:attrName>ppt_y</p:attrName>
                                        </p:attrNameLst>
                                      </p:cBhvr>
                                      <p:rCtr x="21944" y="0"/>
                                    </p:animMotion>
                                  </p:childTnLst>
                                </p:cTn>
                              </p:par>
                              <p:par>
                                <p:cTn id="56" presetID="63" presetClass="path" presetSubtype="0" fill="hold" nodeType="withEffect">
                                  <p:stCondLst>
                                    <p:cond delay="0"/>
                                  </p:stCondLst>
                                  <p:childTnLst>
                                    <p:animMotion origin="layout" path="M -1.38889E-6 2.96296E-6 L 0.62813 2.96296E-6 " pathEditMode="relative" rAng="0" ptsTypes="AA">
                                      <p:cBhvr>
                                        <p:cTn id="57" dur="3000" fill="hold"/>
                                        <p:tgtEl>
                                          <p:spTgt spid="10"/>
                                        </p:tgtEl>
                                        <p:attrNameLst>
                                          <p:attrName>ppt_x</p:attrName>
                                          <p:attrName>ppt_y</p:attrName>
                                        </p:attrNameLst>
                                      </p:cBhvr>
                                      <p:rCtr x="31406" y="0"/>
                                    </p:animMotion>
                                  </p:childTnLst>
                                </p:cTn>
                              </p:par>
                              <p:par>
                                <p:cTn id="58" presetID="63" presetClass="path" presetSubtype="0" fill="hold" nodeType="withEffect">
                                  <p:stCondLst>
                                    <p:cond delay="0"/>
                                  </p:stCondLst>
                                  <p:childTnLst>
                                    <p:animMotion origin="layout" path="M 2.77778E-6 -2.96296E-6 L 0.42465 -2.96296E-6 " pathEditMode="relative" rAng="0" ptsTypes="AA">
                                      <p:cBhvr>
                                        <p:cTn id="59" dur="3000" fill="hold"/>
                                        <p:tgtEl>
                                          <p:spTgt spid="6"/>
                                        </p:tgtEl>
                                        <p:attrNameLst>
                                          <p:attrName>ppt_x</p:attrName>
                                          <p:attrName>ppt_y</p:attrName>
                                        </p:attrNameLst>
                                      </p:cBhvr>
                                      <p:rCtr x="21233" y="0"/>
                                    </p:animMotion>
                                  </p:childTnLst>
                                </p:cTn>
                              </p:par>
                              <p:par>
                                <p:cTn id="60" presetID="10" presetClass="exit" presetSubtype="0" fill="hold" nodeType="withEffect">
                                  <p:stCondLst>
                                    <p:cond delay="2500"/>
                                  </p:stCondLst>
                                  <p:childTnLst>
                                    <p:animEffect transition="out" filter="fade">
                                      <p:cBhvr>
                                        <p:cTn id="61" dur="500"/>
                                        <p:tgtEl>
                                          <p:spTgt spid="10"/>
                                        </p:tgtEl>
                                      </p:cBhvr>
                                    </p:animEffect>
                                    <p:set>
                                      <p:cBhvr>
                                        <p:cTn id="62" dur="1" fill="hold">
                                          <p:stCondLst>
                                            <p:cond delay="499"/>
                                          </p:stCondLst>
                                        </p:cTn>
                                        <p:tgtEl>
                                          <p:spTgt spid="10"/>
                                        </p:tgtEl>
                                        <p:attrNameLst>
                                          <p:attrName>style.visibility</p:attrName>
                                        </p:attrNameLst>
                                      </p:cBhvr>
                                      <p:to>
                                        <p:strVal val="hidden"/>
                                      </p:to>
                                    </p:set>
                                  </p:childTnLst>
                                </p:cTn>
                              </p:par>
                              <p:par>
                                <p:cTn id="63" presetID="10" presetClass="exit" presetSubtype="0" fill="hold" nodeType="withEffect">
                                  <p:stCondLst>
                                    <p:cond delay="2500"/>
                                  </p:stCondLst>
                                  <p:childTnLst>
                                    <p:animEffect transition="out" filter="fade">
                                      <p:cBhvr>
                                        <p:cTn id="64" dur="500"/>
                                        <p:tgtEl>
                                          <p:spTgt spid="11"/>
                                        </p:tgtEl>
                                      </p:cBhvr>
                                    </p:animEffect>
                                    <p:set>
                                      <p:cBhvr>
                                        <p:cTn id="65" dur="1" fill="hold">
                                          <p:stCondLst>
                                            <p:cond delay="499"/>
                                          </p:stCondLst>
                                        </p:cTn>
                                        <p:tgtEl>
                                          <p:spTgt spid="11"/>
                                        </p:tgtEl>
                                        <p:attrNameLst>
                                          <p:attrName>style.visibility</p:attrName>
                                        </p:attrNameLst>
                                      </p:cBhvr>
                                      <p:to>
                                        <p:strVal val="hidden"/>
                                      </p:to>
                                    </p:set>
                                  </p:childTnLst>
                                </p:cTn>
                              </p:par>
                              <p:par>
                                <p:cTn id="66" presetID="10" presetClass="exit" presetSubtype="0" fill="hold" nodeType="withEffect">
                                  <p:stCondLst>
                                    <p:cond delay="2500"/>
                                  </p:stCondLst>
                                  <p:childTnLst>
                                    <p:animEffect transition="out" filter="fade">
                                      <p:cBhvr>
                                        <p:cTn id="67" dur="500"/>
                                        <p:tgtEl>
                                          <p:spTgt spid="13"/>
                                        </p:tgtEl>
                                      </p:cBhvr>
                                    </p:animEffect>
                                    <p:set>
                                      <p:cBhvr>
                                        <p:cTn id="68" dur="1" fill="hold">
                                          <p:stCondLst>
                                            <p:cond delay="499"/>
                                          </p:stCondLst>
                                        </p:cTn>
                                        <p:tgtEl>
                                          <p:spTgt spid="13"/>
                                        </p:tgtEl>
                                        <p:attrNameLst>
                                          <p:attrName>style.visibility</p:attrName>
                                        </p:attrNameLst>
                                      </p:cBhvr>
                                      <p:to>
                                        <p:strVal val="hidden"/>
                                      </p:to>
                                    </p:set>
                                  </p:childTnLst>
                                </p:cTn>
                              </p:par>
                              <p:par>
                                <p:cTn id="69" presetID="10" presetClass="exit" presetSubtype="0" fill="hold" nodeType="withEffect">
                                  <p:stCondLst>
                                    <p:cond delay="2500"/>
                                  </p:stCondLst>
                                  <p:childTnLst>
                                    <p:animEffect transition="out" filter="fade">
                                      <p:cBhvr>
                                        <p:cTn id="70" dur="500"/>
                                        <p:tgtEl>
                                          <p:spTgt spid="7"/>
                                        </p:tgtEl>
                                      </p:cBhvr>
                                    </p:animEffect>
                                    <p:set>
                                      <p:cBhvr>
                                        <p:cTn id="71" dur="1" fill="hold">
                                          <p:stCondLst>
                                            <p:cond delay="499"/>
                                          </p:stCondLst>
                                        </p:cTn>
                                        <p:tgtEl>
                                          <p:spTgt spid="7"/>
                                        </p:tgtEl>
                                        <p:attrNameLst>
                                          <p:attrName>style.visibility</p:attrName>
                                        </p:attrNameLst>
                                      </p:cBhvr>
                                      <p:to>
                                        <p:strVal val="hidden"/>
                                      </p:to>
                                    </p:set>
                                  </p:childTnLst>
                                </p:cTn>
                              </p:par>
                              <p:par>
                                <p:cTn id="72" presetID="10" presetClass="exit" presetSubtype="0" fill="hold" nodeType="withEffect">
                                  <p:stCondLst>
                                    <p:cond delay="2500"/>
                                  </p:stCondLst>
                                  <p:childTnLst>
                                    <p:animEffect transition="out" filter="fade">
                                      <p:cBhvr>
                                        <p:cTn id="73" dur="500"/>
                                        <p:tgtEl>
                                          <p:spTgt spid="9"/>
                                        </p:tgtEl>
                                      </p:cBhvr>
                                    </p:animEffect>
                                    <p:set>
                                      <p:cBhvr>
                                        <p:cTn id="74" dur="1" fill="hold">
                                          <p:stCondLst>
                                            <p:cond delay="499"/>
                                          </p:stCondLst>
                                        </p:cTn>
                                        <p:tgtEl>
                                          <p:spTgt spid="9"/>
                                        </p:tgtEl>
                                        <p:attrNameLst>
                                          <p:attrName>style.visibility</p:attrName>
                                        </p:attrNameLst>
                                      </p:cBhvr>
                                      <p:to>
                                        <p:strVal val="hidden"/>
                                      </p:to>
                                    </p:set>
                                  </p:childTnLst>
                                </p:cTn>
                              </p:par>
                              <p:par>
                                <p:cTn id="75" presetID="10" presetClass="exit" presetSubtype="0" fill="hold" nodeType="withEffect">
                                  <p:stCondLst>
                                    <p:cond delay="2500"/>
                                  </p:stCondLst>
                                  <p:childTnLst>
                                    <p:animEffect transition="out" filter="fade">
                                      <p:cBhvr>
                                        <p:cTn id="76" dur="500"/>
                                        <p:tgtEl>
                                          <p:spTgt spid="5"/>
                                        </p:tgtEl>
                                      </p:cBhvr>
                                    </p:animEffect>
                                    <p:set>
                                      <p:cBhvr>
                                        <p:cTn id="77" dur="1" fill="hold">
                                          <p:stCondLst>
                                            <p:cond delay="499"/>
                                          </p:stCondLst>
                                        </p:cTn>
                                        <p:tgtEl>
                                          <p:spTgt spid="5"/>
                                        </p:tgtEl>
                                        <p:attrNameLst>
                                          <p:attrName>style.visibility</p:attrName>
                                        </p:attrNameLst>
                                      </p:cBhvr>
                                      <p:to>
                                        <p:strVal val="hidden"/>
                                      </p:to>
                                    </p:set>
                                  </p:childTnLst>
                                </p:cTn>
                              </p:par>
                              <p:par>
                                <p:cTn id="78" presetID="10" presetClass="exit" presetSubtype="0" fill="hold" nodeType="withEffect">
                                  <p:stCondLst>
                                    <p:cond delay="2500"/>
                                  </p:stCondLst>
                                  <p:childTnLst>
                                    <p:animEffect transition="out" filter="fade">
                                      <p:cBhvr>
                                        <p:cTn id="79" dur="500"/>
                                        <p:tgtEl>
                                          <p:spTgt spid="12"/>
                                        </p:tgtEl>
                                      </p:cBhvr>
                                    </p:animEffect>
                                    <p:set>
                                      <p:cBhvr>
                                        <p:cTn id="80" dur="1" fill="hold">
                                          <p:stCondLst>
                                            <p:cond delay="499"/>
                                          </p:stCondLst>
                                        </p:cTn>
                                        <p:tgtEl>
                                          <p:spTgt spid="12"/>
                                        </p:tgtEl>
                                        <p:attrNameLst>
                                          <p:attrName>style.visibility</p:attrName>
                                        </p:attrNameLst>
                                      </p:cBhvr>
                                      <p:to>
                                        <p:strVal val="hidden"/>
                                      </p:to>
                                    </p:set>
                                  </p:childTnLst>
                                </p:cTn>
                              </p:par>
                              <p:par>
                                <p:cTn id="81" presetID="10" presetClass="exit" presetSubtype="0" fill="hold" nodeType="withEffect">
                                  <p:stCondLst>
                                    <p:cond delay="2500"/>
                                  </p:stCondLst>
                                  <p:childTnLst>
                                    <p:animEffect transition="out" filter="fade">
                                      <p:cBhvr>
                                        <p:cTn id="82" dur="500"/>
                                        <p:tgtEl>
                                          <p:spTgt spid="14"/>
                                        </p:tgtEl>
                                      </p:cBhvr>
                                    </p:animEffect>
                                    <p:set>
                                      <p:cBhvr>
                                        <p:cTn id="83" dur="1" fill="hold">
                                          <p:stCondLst>
                                            <p:cond delay="499"/>
                                          </p:stCondLst>
                                        </p:cTn>
                                        <p:tgtEl>
                                          <p:spTgt spid="14"/>
                                        </p:tgtEl>
                                        <p:attrNameLst>
                                          <p:attrName>style.visibility</p:attrName>
                                        </p:attrNameLst>
                                      </p:cBhvr>
                                      <p:to>
                                        <p:strVal val="hidden"/>
                                      </p:to>
                                    </p:set>
                                  </p:childTnLst>
                                </p:cTn>
                              </p:par>
                              <p:par>
                                <p:cTn id="84" presetID="10" presetClass="exit" presetSubtype="0" fill="hold" nodeType="withEffect">
                                  <p:stCondLst>
                                    <p:cond delay="2500"/>
                                  </p:stCondLst>
                                  <p:childTnLst>
                                    <p:animEffect transition="out" filter="fade">
                                      <p:cBhvr>
                                        <p:cTn id="85" dur="500"/>
                                        <p:tgtEl>
                                          <p:spTgt spid="6"/>
                                        </p:tgtEl>
                                      </p:cBhvr>
                                    </p:animEffect>
                                    <p:set>
                                      <p:cBhvr>
                                        <p:cTn id="86" dur="1" fill="hold">
                                          <p:stCondLst>
                                            <p:cond delay="499"/>
                                          </p:stCondLst>
                                        </p:cTn>
                                        <p:tgtEl>
                                          <p:spTgt spid="6"/>
                                        </p:tgtEl>
                                        <p:attrNameLst>
                                          <p:attrName>style.visibility</p:attrName>
                                        </p:attrNameLst>
                                      </p:cBhvr>
                                      <p:to>
                                        <p:strVal val="hidden"/>
                                      </p:to>
                                    </p:set>
                                  </p:childTnLst>
                                </p:cTn>
                              </p:par>
                              <p:par>
                                <p:cTn id="87" presetID="10" presetClass="exit" presetSubtype="0" fill="hold" nodeType="withEffect">
                                  <p:stCondLst>
                                    <p:cond delay="2500"/>
                                  </p:stCondLst>
                                  <p:childTnLst>
                                    <p:animEffect transition="out" filter="fade">
                                      <p:cBhvr>
                                        <p:cTn id="88" dur="500"/>
                                        <p:tgtEl>
                                          <p:spTgt spid="4"/>
                                        </p:tgtEl>
                                      </p:cBhvr>
                                    </p:animEffect>
                                    <p:set>
                                      <p:cBhvr>
                                        <p:cTn id="89" dur="1" fill="hold">
                                          <p:stCondLst>
                                            <p:cond delay="499"/>
                                          </p:stCondLst>
                                        </p:cTn>
                                        <p:tgtEl>
                                          <p:spTgt spid="4"/>
                                        </p:tgtEl>
                                        <p:attrNameLst>
                                          <p:attrName>style.visibility</p:attrName>
                                        </p:attrNameLst>
                                      </p:cBhvr>
                                      <p:to>
                                        <p:strVal val="hidden"/>
                                      </p:to>
                                    </p:set>
                                  </p:childTnLst>
                                </p:cTn>
                              </p:par>
                              <p:par>
                                <p:cTn id="90" presetID="10" presetClass="exit" presetSubtype="0" fill="hold" nodeType="withEffect">
                                  <p:stCondLst>
                                    <p:cond delay="2500"/>
                                  </p:stCondLst>
                                  <p:childTnLst>
                                    <p:animEffect transition="out" filter="fade">
                                      <p:cBhvr>
                                        <p:cTn id="91" dur="500"/>
                                        <p:tgtEl>
                                          <p:spTgt spid="8"/>
                                        </p:tgtEl>
                                      </p:cBhvr>
                                    </p:animEffect>
                                    <p:set>
                                      <p:cBhvr>
                                        <p:cTn id="92" dur="1" fill="hold">
                                          <p:stCondLst>
                                            <p:cond delay="499"/>
                                          </p:stCondLst>
                                        </p:cTn>
                                        <p:tgtEl>
                                          <p:spTgt spid="8"/>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15"/>
                                        </p:tgtEl>
                                        <p:attrNameLst>
                                          <p:attrName>style.visibility</p:attrName>
                                        </p:attrNameLst>
                                      </p:cBhvr>
                                      <p:to>
                                        <p:strVal val="visible"/>
                                      </p:to>
                                    </p:set>
                                    <p:animEffect transition="in" filter="fade">
                                      <p:cBhvr>
                                        <p:cTn id="95" dur="100"/>
                                        <p:tgtEl>
                                          <p:spTgt spid="15"/>
                                        </p:tgtEl>
                                      </p:cBhvr>
                                    </p:animEffect>
                                  </p:childTnLst>
                                </p:cTn>
                              </p:par>
                              <p:par>
                                <p:cTn id="96" presetID="10" presetClass="entr" presetSubtype="0" fill="hold" nodeType="withEffect">
                                  <p:stCondLst>
                                    <p:cond delay="600"/>
                                  </p:stCondLst>
                                  <p:childTnLst>
                                    <p:set>
                                      <p:cBhvr>
                                        <p:cTn id="97" dur="1" fill="hold">
                                          <p:stCondLst>
                                            <p:cond delay="0"/>
                                          </p:stCondLst>
                                        </p:cTn>
                                        <p:tgtEl>
                                          <p:spTgt spid="16"/>
                                        </p:tgtEl>
                                        <p:attrNameLst>
                                          <p:attrName>style.visibility</p:attrName>
                                        </p:attrNameLst>
                                      </p:cBhvr>
                                      <p:to>
                                        <p:strVal val="visible"/>
                                      </p:to>
                                    </p:set>
                                    <p:animEffect transition="in" filter="fade">
                                      <p:cBhvr>
                                        <p:cTn id="98" dur="100"/>
                                        <p:tgtEl>
                                          <p:spTgt spid="16"/>
                                        </p:tgtEl>
                                      </p:cBhvr>
                                    </p:animEffect>
                                  </p:childTnLst>
                                </p:cTn>
                              </p:par>
                              <p:par>
                                <p:cTn id="99" presetID="10" presetClass="entr" presetSubtype="0" fill="hold" nodeType="withEffect">
                                  <p:stCondLst>
                                    <p:cond delay="200"/>
                                  </p:stCondLst>
                                  <p:childTnLst>
                                    <p:set>
                                      <p:cBhvr>
                                        <p:cTn id="100" dur="1" fill="hold">
                                          <p:stCondLst>
                                            <p:cond delay="0"/>
                                          </p:stCondLst>
                                        </p:cTn>
                                        <p:tgtEl>
                                          <p:spTgt spid="17"/>
                                        </p:tgtEl>
                                        <p:attrNameLst>
                                          <p:attrName>style.visibility</p:attrName>
                                        </p:attrNameLst>
                                      </p:cBhvr>
                                      <p:to>
                                        <p:strVal val="visible"/>
                                      </p:to>
                                    </p:set>
                                    <p:animEffect transition="in" filter="fade">
                                      <p:cBhvr>
                                        <p:cTn id="101" dur="100"/>
                                        <p:tgtEl>
                                          <p:spTgt spid="17"/>
                                        </p:tgtEl>
                                      </p:cBhvr>
                                    </p:animEffect>
                                  </p:childTnLst>
                                </p:cTn>
                              </p:par>
                              <p:par>
                                <p:cTn id="102" presetID="10" presetClass="entr" presetSubtype="0" fill="hold" nodeType="withEffect">
                                  <p:stCondLst>
                                    <p:cond delay="1800"/>
                                  </p:stCondLst>
                                  <p:childTnLst>
                                    <p:set>
                                      <p:cBhvr>
                                        <p:cTn id="103" dur="1" fill="hold">
                                          <p:stCondLst>
                                            <p:cond delay="0"/>
                                          </p:stCondLst>
                                        </p:cTn>
                                        <p:tgtEl>
                                          <p:spTgt spid="18"/>
                                        </p:tgtEl>
                                        <p:attrNameLst>
                                          <p:attrName>style.visibility</p:attrName>
                                        </p:attrNameLst>
                                      </p:cBhvr>
                                      <p:to>
                                        <p:strVal val="visible"/>
                                      </p:to>
                                    </p:set>
                                    <p:animEffect transition="in" filter="fade">
                                      <p:cBhvr>
                                        <p:cTn id="104" dur="100"/>
                                        <p:tgtEl>
                                          <p:spTgt spid="18"/>
                                        </p:tgtEl>
                                      </p:cBhvr>
                                    </p:animEffect>
                                  </p:childTnLst>
                                </p:cTn>
                              </p:par>
                              <p:par>
                                <p:cTn id="105" presetID="10" presetClass="entr" presetSubtype="0" fill="hold" nodeType="withEffect">
                                  <p:stCondLst>
                                    <p:cond delay="2200"/>
                                  </p:stCondLst>
                                  <p:childTnLst>
                                    <p:set>
                                      <p:cBhvr>
                                        <p:cTn id="106" dur="1" fill="hold">
                                          <p:stCondLst>
                                            <p:cond delay="0"/>
                                          </p:stCondLst>
                                        </p:cTn>
                                        <p:tgtEl>
                                          <p:spTgt spid="19"/>
                                        </p:tgtEl>
                                        <p:attrNameLst>
                                          <p:attrName>style.visibility</p:attrName>
                                        </p:attrNameLst>
                                      </p:cBhvr>
                                      <p:to>
                                        <p:strVal val="visible"/>
                                      </p:to>
                                    </p:set>
                                    <p:animEffect transition="in" filter="fade">
                                      <p:cBhvr>
                                        <p:cTn id="107" dur="100"/>
                                        <p:tgtEl>
                                          <p:spTgt spid="19"/>
                                        </p:tgtEl>
                                      </p:cBhvr>
                                    </p:animEffect>
                                  </p:childTnLst>
                                </p:cTn>
                              </p:par>
                              <p:par>
                                <p:cTn id="108" presetID="53" presetClass="exit" presetSubtype="16" fill="hold" nodeType="withEffect">
                                  <p:stCondLst>
                                    <p:cond delay="100"/>
                                  </p:stCondLst>
                                  <p:childTnLst>
                                    <p:anim calcmode="lin" valueType="num">
                                      <p:cBhvr>
                                        <p:cTn id="109" dur="1000"/>
                                        <p:tgtEl>
                                          <p:spTgt spid="15"/>
                                        </p:tgtEl>
                                        <p:attrNameLst>
                                          <p:attrName>ppt_w</p:attrName>
                                        </p:attrNameLst>
                                      </p:cBhvr>
                                      <p:tavLst>
                                        <p:tav tm="0">
                                          <p:val>
                                            <p:strVal val="ppt_w"/>
                                          </p:val>
                                        </p:tav>
                                        <p:tav tm="100000">
                                          <p:val>
                                            <p:fltVal val="0"/>
                                          </p:val>
                                        </p:tav>
                                      </p:tavLst>
                                    </p:anim>
                                    <p:anim calcmode="lin" valueType="num">
                                      <p:cBhvr>
                                        <p:cTn id="110" dur="1000"/>
                                        <p:tgtEl>
                                          <p:spTgt spid="15"/>
                                        </p:tgtEl>
                                        <p:attrNameLst>
                                          <p:attrName>ppt_h</p:attrName>
                                        </p:attrNameLst>
                                      </p:cBhvr>
                                      <p:tavLst>
                                        <p:tav tm="0">
                                          <p:val>
                                            <p:strVal val="ppt_h"/>
                                          </p:val>
                                        </p:tav>
                                        <p:tav tm="100000">
                                          <p:val>
                                            <p:fltVal val="0"/>
                                          </p:val>
                                        </p:tav>
                                      </p:tavLst>
                                    </p:anim>
                                    <p:animEffect transition="out" filter="fade">
                                      <p:cBhvr>
                                        <p:cTn id="111" dur="1000"/>
                                        <p:tgtEl>
                                          <p:spTgt spid="15"/>
                                        </p:tgtEl>
                                      </p:cBhvr>
                                    </p:animEffect>
                                    <p:set>
                                      <p:cBhvr>
                                        <p:cTn id="112" dur="1" fill="hold">
                                          <p:stCondLst>
                                            <p:cond delay="999"/>
                                          </p:stCondLst>
                                        </p:cTn>
                                        <p:tgtEl>
                                          <p:spTgt spid="15"/>
                                        </p:tgtEl>
                                        <p:attrNameLst>
                                          <p:attrName>style.visibility</p:attrName>
                                        </p:attrNameLst>
                                      </p:cBhvr>
                                      <p:to>
                                        <p:strVal val="hidden"/>
                                      </p:to>
                                    </p:set>
                                  </p:childTnLst>
                                </p:cTn>
                              </p:par>
                              <p:par>
                                <p:cTn id="113" presetID="53" presetClass="exit" presetSubtype="16" fill="hold" nodeType="withEffect">
                                  <p:stCondLst>
                                    <p:cond delay="700"/>
                                  </p:stCondLst>
                                  <p:childTnLst>
                                    <p:anim calcmode="lin" valueType="num">
                                      <p:cBhvr>
                                        <p:cTn id="114" dur="500"/>
                                        <p:tgtEl>
                                          <p:spTgt spid="16"/>
                                        </p:tgtEl>
                                        <p:attrNameLst>
                                          <p:attrName>ppt_w</p:attrName>
                                        </p:attrNameLst>
                                      </p:cBhvr>
                                      <p:tavLst>
                                        <p:tav tm="0">
                                          <p:val>
                                            <p:strVal val="ppt_w"/>
                                          </p:val>
                                        </p:tav>
                                        <p:tav tm="100000">
                                          <p:val>
                                            <p:fltVal val="0"/>
                                          </p:val>
                                        </p:tav>
                                      </p:tavLst>
                                    </p:anim>
                                    <p:anim calcmode="lin" valueType="num">
                                      <p:cBhvr>
                                        <p:cTn id="115" dur="500"/>
                                        <p:tgtEl>
                                          <p:spTgt spid="16"/>
                                        </p:tgtEl>
                                        <p:attrNameLst>
                                          <p:attrName>ppt_h</p:attrName>
                                        </p:attrNameLst>
                                      </p:cBhvr>
                                      <p:tavLst>
                                        <p:tav tm="0">
                                          <p:val>
                                            <p:strVal val="ppt_h"/>
                                          </p:val>
                                        </p:tav>
                                        <p:tav tm="100000">
                                          <p:val>
                                            <p:fltVal val="0"/>
                                          </p:val>
                                        </p:tav>
                                      </p:tavLst>
                                    </p:anim>
                                    <p:animEffect transition="out" filter="fade">
                                      <p:cBhvr>
                                        <p:cTn id="116" dur="500"/>
                                        <p:tgtEl>
                                          <p:spTgt spid="16"/>
                                        </p:tgtEl>
                                      </p:cBhvr>
                                    </p:animEffect>
                                    <p:set>
                                      <p:cBhvr>
                                        <p:cTn id="117" dur="1" fill="hold">
                                          <p:stCondLst>
                                            <p:cond delay="499"/>
                                          </p:stCondLst>
                                        </p:cTn>
                                        <p:tgtEl>
                                          <p:spTgt spid="16"/>
                                        </p:tgtEl>
                                        <p:attrNameLst>
                                          <p:attrName>style.visibility</p:attrName>
                                        </p:attrNameLst>
                                      </p:cBhvr>
                                      <p:to>
                                        <p:strVal val="hidden"/>
                                      </p:to>
                                    </p:set>
                                  </p:childTnLst>
                                </p:cTn>
                              </p:par>
                              <p:par>
                                <p:cTn id="118" presetID="53" presetClass="exit" presetSubtype="16" fill="hold" nodeType="withEffect">
                                  <p:stCondLst>
                                    <p:cond delay="300"/>
                                  </p:stCondLst>
                                  <p:childTnLst>
                                    <p:anim calcmode="lin" valueType="num">
                                      <p:cBhvr>
                                        <p:cTn id="119" dur="500"/>
                                        <p:tgtEl>
                                          <p:spTgt spid="17"/>
                                        </p:tgtEl>
                                        <p:attrNameLst>
                                          <p:attrName>ppt_w</p:attrName>
                                        </p:attrNameLst>
                                      </p:cBhvr>
                                      <p:tavLst>
                                        <p:tav tm="0">
                                          <p:val>
                                            <p:strVal val="ppt_w"/>
                                          </p:val>
                                        </p:tav>
                                        <p:tav tm="100000">
                                          <p:val>
                                            <p:fltVal val="0"/>
                                          </p:val>
                                        </p:tav>
                                      </p:tavLst>
                                    </p:anim>
                                    <p:anim calcmode="lin" valueType="num">
                                      <p:cBhvr>
                                        <p:cTn id="120" dur="500"/>
                                        <p:tgtEl>
                                          <p:spTgt spid="17"/>
                                        </p:tgtEl>
                                        <p:attrNameLst>
                                          <p:attrName>ppt_h</p:attrName>
                                        </p:attrNameLst>
                                      </p:cBhvr>
                                      <p:tavLst>
                                        <p:tav tm="0">
                                          <p:val>
                                            <p:strVal val="ppt_h"/>
                                          </p:val>
                                        </p:tav>
                                        <p:tav tm="100000">
                                          <p:val>
                                            <p:fltVal val="0"/>
                                          </p:val>
                                        </p:tav>
                                      </p:tavLst>
                                    </p:anim>
                                    <p:animEffect transition="out" filter="fade">
                                      <p:cBhvr>
                                        <p:cTn id="121" dur="500"/>
                                        <p:tgtEl>
                                          <p:spTgt spid="17"/>
                                        </p:tgtEl>
                                      </p:cBhvr>
                                    </p:animEffect>
                                    <p:set>
                                      <p:cBhvr>
                                        <p:cTn id="122" dur="1" fill="hold">
                                          <p:stCondLst>
                                            <p:cond delay="499"/>
                                          </p:stCondLst>
                                        </p:cTn>
                                        <p:tgtEl>
                                          <p:spTgt spid="17"/>
                                        </p:tgtEl>
                                        <p:attrNameLst>
                                          <p:attrName>style.visibility</p:attrName>
                                        </p:attrNameLst>
                                      </p:cBhvr>
                                      <p:to>
                                        <p:strVal val="hidden"/>
                                      </p:to>
                                    </p:set>
                                  </p:childTnLst>
                                </p:cTn>
                              </p:par>
                              <p:par>
                                <p:cTn id="123" presetID="53" presetClass="exit" presetSubtype="16" fill="hold" nodeType="withEffect">
                                  <p:stCondLst>
                                    <p:cond delay="1900"/>
                                  </p:stCondLst>
                                  <p:childTnLst>
                                    <p:anim calcmode="lin" valueType="num">
                                      <p:cBhvr>
                                        <p:cTn id="124" dur="500"/>
                                        <p:tgtEl>
                                          <p:spTgt spid="18"/>
                                        </p:tgtEl>
                                        <p:attrNameLst>
                                          <p:attrName>ppt_w</p:attrName>
                                        </p:attrNameLst>
                                      </p:cBhvr>
                                      <p:tavLst>
                                        <p:tav tm="0">
                                          <p:val>
                                            <p:strVal val="ppt_w"/>
                                          </p:val>
                                        </p:tav>
                                        <p:tav tm="100000">
                                          <p:val>
                                            <p:fltVal val="0"/>
                                          </p:val>
                                        </p:tav>
                                      </p:tavLst>
                                    </p:anim>
                                    <p:anim calcmode="lin" valueType="num">
                                      <p:cBhvr>
                                        <p:cTn id="125" dur="500"/>
                                        <p:tgtEl>
                                          <p:spTgt spid="18"/>
                                        </p:tgtEl>
                                        <p:attrNameLst>
                                          <p:attrName>ppt_h</p:attrName>
                                        </p:attrNameLst>
                                      </p:cBhvr>
                                      <p:tavLst>
                                        <p:tav tm="0">
                                          <p:val>
                                            <p:strVal val="ppt_h"/>
                                          </p:val>
                                        </p:tav>
                                        <p:tav tm="100000">
                                          <p:val>
                                            <p:fltVal val="0"/>
                                          </p:val>
                                        </p:tav>
                                      </p:tavLst>
                                    </p:anim>
                                    <p:animEffect transition="out" filter="fade">
                                      <p:cBhvr>
                                        <p:cTn id="126" dur="500"/>
                                        <p:tgtEl>
                                          <p:spTgt spid="18"/>
                                        </p:tgtEl>
                                      </p:cBhvr>
                                    </p:animEffect>
                                    <p:set>
                                      <p:cBhvr>
                                        <p:cTn id="127" dur="1" fill="hold">
                                          <p:stCondLst>
                                            <p:cond delay="499"/>
                                          </p:stCondLst>
                                        </p:cTn>
                                        <p:tgtEl>
                                          <p:spTgt spid="18"/>
                                        </p:tgtEl>
                                        <p:attrNameLst>
                                          <p:attrName>style.visibility</p:attrName>
                                        </p:attrNameLst>
                                      </p:cBhvr>
                                      <p:to>
                                        <p:strVal val="hidden"/>
                                      </p:to>
                                    </p:set>
                                  </p:childTnLst>
                                </p:cTn>
                              </p:par>
                              <p:par>
                                <p:cTn id="128" presetID="53" presetClass="exit" presetSubtype="16" fill="hold" nodeType="withEffect">
                                  <p:stCondLst>
                                    <p:cond delay="2300"/>
                                  </p:stCondLst>
                                  <p:childTnLst>
                                    <p:anim calcmode="lin" valueType="num">
                                      <p:cBhvr>
                                        <p:cTn id="129" dur="500"/>
                                        <p:tgtEl>
                                          <p:spTgt spid="19"/>
                                        </p:tgtEl>
                                        <p:attrNameLst>
                                          <p:attrName>ppt_w</p:attrName>
                                        </p:attrNameLst>
                                      </p:cBhvr>
                                      <p:tavLst>
                                        <p:tav tm="0">
                                          <p:val>
                                            <p:strVal val="ppt_w"/>
                                          </p:val>
                                        </p:tav>
                                        <p:tav tm="100000">
                                          <p:val>
                                            <p:fltVal val="0"/>
                                          </p:val>
                                        </p:tav>
                                      </p:tavLst>
                                    </p:anim>
                                    <p:anim calcmode="lin" valueType="num">
                                      <p:cBhvr>
                                        <p:cTn id="130" dur="500"/>
                                        <p:tgtEl>
                                          <p:spTgt spid="19"/>
                                        </p:tgtEl>
                                        <p:attrNameLst>
                                          <p:attrName>ppt_h</p:attrName>
                                        </p:attrNameLst>
                                      </p:cBhvr>
                                      <p:tavLst>
                                        <p:tav tm="0">
                                          <p:val>
                                            <p:strVal val="ppt_h"/>
                                          </p:val>
                                        </p:tav>
                                        <p:tav tm="100000">
                                          <p:val>
                                            <p:fltVal val="0"/>
                                          </p:val>
                                        </p:tav>
                                      </p:tavLst>
                                    </p:anim>
                                    <p:animEffect transition="out" filter="fade">
                                      <p:cBhvr>
                                        <p:cTn id="131" dur="500"/>
                                        <p:tgtEl>
                                          <p:spTgt spid="19"/>
                                        </p:tgtEl>
                                      </p:cBhvr>
                                    </p:animEffect>
                                    <p:set>
                                      <p:cBhvr>
                                        <p:cTn id="13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5" name="任意多边形: 形状 4"/>
          <p:cNvSpPr/>
          <p:nvPr userDrawn="1"/>
        </p:nvSpPr>
        <p:spPr bwMode="auto">
          <a:xfrm>
            <a:off x="11562234" y="6233416"/>
            <a:ext cx="634529" cy="634529"/>
          </a:xfrm>
          <a:custGeom>
            <a:avLst/>
            <a:gdLst>
              <a:gd name="connsiteX0" fmla="*/ 487988 w 487988"/>
              <a:gd name="connsiteY0" fmla="*/ 0 h 487988"/>
              <a:gd name="connsiteX1" fmla="*/ 487988 w 487988"/>
              <a:gd name="connsiteY1" fmla="*/ 487988 h 487988"/>
              <a:gd name="connsiteX2" fmla="*/ 0 w 487988"/>
              <a:gd name="connsiteY2" fmla="*/ 487988 h 487988"/>
            </a:gdLst>
            <a:ahLst/>
            <a:cxnLst>
              <a:cxn ang="0">
                <a:pos x="connsiteX0" y="connsiteY0"/>
              </a:cxn>
              <a:cxn ang="0">
                <a:pos x="connsiteX1" y="connsiteY1"/>
              </a:cxn>
              <a:cxn ang="0">
                <a:pos x="connsiteX2" y="connsiteY2"/>
              </a:cxn>
            </a:cxnLst>
            <a:rect l="l" t="t" r="r" b="b"/>
            <a:pathLst>
              <a:path w="487988" h="487988">
                <a:moveTo>
                  <a:pt x="487988" y="0"/>
                </a:moveTo>
                <a:lnTo>
                  <a:pt x="487988" y="487988"/>
                </a:lnTo>
                <a:lnTo>
                  <a:pt x="0" y="487988"/>
                </a:lnTo>
                <a:close/>
              </a:path>
            </a:pathLst>
          </a:cu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3D3D3D"/>
              </a:solidFill>
              <a:effectLst/>
              <a:uLnTx/>
              <a:uFillTx/>
            </a:endParaRPr>
          </a:p>
        </p:txBody>
      </p:sp>
      <p:sp>
        <p:nvSpPr>
          <p:cNvPr id="6" name="TextBox 19"/>
          <p:cNvSpPr txBox="1"/>
          <p:nvPr userDrawn="1"/>
        </p:nvSpPr>
        <p:spPr>
          <a:xfrm>
            <a:off x="11815722" y="6513636"/>
            <a:ext cx="423513" cy="307777"/>
          </a:xfrm>
          <a:prstGeom prst="rect">
            <a:avLst/>
          </a:prstGeom>
          <a:noFill/>
        </p:spPr>
        <p:txBody>
          <a:bodyPr wrap="none" rtlCol="0">
            <a:spAutoFit/>
          </a:bodyPr>
          <a:lstStyle/>
          <a:p>
            <a:pPr algn="ctr"/>
            <a:fld id="{BA2BEF17-5336-49D4-9F7F-1AE04EBEDEA7}" type="slidenum">
              <a:rPr lang="zh-CN" altLang="en-US" sz="1400" smtClean="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rgbClr val="F6F6F6"/>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rtl="0" eaLnBrk="1" fontAlgn="base" hangingPunct="1">
        <a:spcBef>
          <a:spcPct val="0"/>
        </a:spcBef>
        <a:spcAft>
          <a:spcPct val="0"/>
        </a:spcAft>
        <a:defRPr sz="2400">
          <a:solidFill>
            <a:schemeClr val="accent1"/>
          </a:solidFill>
          <a:latin typeface="+mj-lt"/>
          <a:ea typeface="+mj-ea"/>
          <a:cs typeface="+mj-cs"/>
        </a:defRPr>
      </a:lvl1pPr>
      <a:lvl2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9pPr>
    </p:titleStyle>
    <p:bodyStyle>
      <a:lvl1pPr marL="342900" indent="-342900" algn="l" rtl="0" eaLnBrk="1" fontAlgn="base" hangingPunct="1">
        <a:spcBef>
          <a:spcPct val="20000"/>
        </a:spcBef>
        <a:spcAft>
          <a:spcPct val="0"/>
        </a:spcAft>
        <a:buChar char="•"/>
        <a:defRPr sz="2000">
          <a:solidFill>
            <a:schemeClr val="accent1"/>
          </a:solidFill>
          <a:latin typeface="+mn-lt"/>
          <a:ea typeface="+mn-ea"/>
          <a:cs typeface="+mn-cs"/>
        </a:defRPr>
      </a:lvl1pPr>
      <a:lvl2pPr marL="742950" indent="-285750" algn="l" rtl="0" eaLnBrk="1" fontAlgn="base" hangingPunct="1">
        <a:spcBef>
          <a:spcPct val="20000"/>
        </a:spcBef>
        <a:spcAft>
          <a:spcPct val="0"/>
        </a:spcAft>
        <a:buChar char="–"/>
        <a:defRPr sz="2000">
          <a:solidFill>
            <a:schemeClr val="accent1"/>
          </a:solidFill>
          <a:latin typeface="+mn-lt"/>
          <a:ea typeface="仿宋_GB2312" pitchFamily="49" charset="-122"/>
        </a:defRPr>
      </a:lvl2pPr>
      <a:lvl3pPr marL="1143000" indent="-228600" algn="l" rtl="0" eaLnBrk="1" fontAlgn="base" hangingPunct="1">
        <a:spcBef>
          <a:spcPct val="20000"/>
        </a:spcBef>
        <a:spcAft>
          <a:spcPct val="0"/>
        </a:spcAft>
        <a:buChar char="•"/>
        <a:defRPr sz="2400">
          <a:solidFill>
            <a:schemeClr val="tx1"/>
          </a:solidFill>
          <a:latin typeface="+mn-lt"/>
          <a:ea typeface="宋体" panose="02010600030101010101" pitchFamily="2" charset="-122"/>
        </a:defRPr>
      </a:lvl3pPr>
      <a:lvl4pPr marL="16002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4pPr>
      <a:lvl5pPr marL="20574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5pPr>
      <a:lvl6pPr marL="25146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6pPr>
      <a:lvl7pPr marL="29718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7pPr>
      <a:lvl8pPr marL="34290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8pPr>
      <a:lvl9pPr marL="38862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15.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26.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5.xml"/><Relationship Id="rId3" Type="http://schemas.microsoft.com/office/2007/relationships/hdphoto" Target="../media/image19.wdp"/><Relationship Id="rId2" Type="http://schemas.openxmlformats.org/officeDocument/2006/relationships/image" Target="../media/image18.png"/><Relationship Id="rId1" Type="http://schemas.openxmlformats.org/officeDocument/2006/relationships/tags" Target="../tags/tag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7.png"/><Relationship Id="rId1" Type="http://schemas.openxmlformats.org/officeDocument/2006/relationships/tags" Target="../tags/tag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29.png"/><Relationship Id="rId3" Type="http://schemas.openxmlformats.org/officeDocument/2006/relationships/tags" Target="../tags/tag10.xml"/><Relationship Id="rId2" Type="http://schemas.openxmlformats.org/officeDocument/2006/relationships/image" Target="../media/image28.png"/><Relationship Id="rId1" Type="http://schemas.openxmlformats.org/officeDocument/2006/relationships/tags" Target="../tags/tag9.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xml"/><Relationship Id="rId2" Type="http://schemas.openxmlformats.org/officeDocument/2006/relationships/image" Target="../media/image17.jpeg"/><Relationship Id="rId1" Type="http://schemas.openxmlformats.org/officeDocument/2006/relationships/image" Target="../media/image16.jpe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0.png"/><Relationship Id="rId1" Type="http://schemas.openxmlformats.org/officeDocument/2006/relationships/tags" Target="../tags/tag11.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1.png"/><Relationship Id="rId1" Type="http://schemas.openxmlformats.org/officeDocument/2006/relationships/tags" Target="../tags/tag12.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2.png"/><Relationship Id="rId1" Type="http://schemas.openxmlformats.org/officeDocument/2006/relationships/tags" Target="../tags/tag13.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image" Target="../media/image33.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image" Target="../media/image34.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image" Target="../media/image35.jpeg"/></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5.xml"/><Relationship Id="rId3" Type="http://schemas.microsoft.com/office/2007/relationships/hdphoto" Target="../media/image19.wdp"/><Relationship Id="rId2" Type="http://schemas.openxmlformats.org/officeDocument/2006/relationships/image" Target="../media/image18.png"/><Relationship Id="rId1" Type="http://schemas.openxmlformats.org/officeDocument/2006/relationships/tags" Target="../tags/tag1.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image" Target="../media/image20.jpe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1.png"/><Relationship Id="rId1" Type="http://schemas.openxmlformats.org/officeDocument/2006/relationships/tags" Target="../tags/tag2.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2.png"/><Relationship Id="rId1" Type="http://schemas.openxmlformats.org/officeDocument/2006/relationships/tags" Target="../tags/tag3.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3.png"/><Relationship Id="rId1" Type="http://schemas.openxmlformats.org/officeDocument/2006/relationships/tags" Target="../tags/tag4.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4.png"/><Relationship Id="rId1" Type="http://schemas.openxmlformats.org/officeDocument/2006/relationships/tags" Target="../tags/tag5.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5.png"/><Relationship Id="rId1" Type="http://schemas.openxmlformats.org/officeDocument/2006/relationships/tags" Target="../tags/tag6.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48" name="Freeform 5"/>
          <p:cNvSpPr/>
          <p:nvPr/>
        </p:nvSpPr>
        <p:spPr bwMode="auto">
          <a:xfrm>
            <a:off x="891279" y="1533831"/>
            <a:ext cx="3884613" cy="4008437"/>
          </a:xfrm>
          <a:custGeom>
            <a:avLst/>
            <a:gdLst>
              <a:gd name="T0" fmla="*/ 0 w 5532"/>
              <a:gd name="T1" fmla="*/ 0 h 5715"/>
              <a:gd name="T2" fmla="*/ 5532 w 5532"/>
              <a:gd name="T3" fmla="*/ 0 h 5715"/>
              <a:gd name="T4" fmla="*/ 5532 w 5532"/>
              <a:gd name="T5" fmla="*/ 1093 h 5715"/>
              <a:gd name="T6" fmla="*/ 5280 w 5532"/>
              <a:gd name="T7" fmla="*/ 1093 h 5715"/>
              <a:gd name="T8" fmla="*/ 5280 w 5532"/>
              <a:gd name="T9" fmla="*/ 252 h 5715"/>
              <a:gd name="T10" fmla="*/ 252 w 5532"/>
              <a:gd name="T11" fmla="*/ 252 h 5715"/>
              <a:gd name="T12" fmla="*/ 252 w 5532"/>
              <a:gd name="T13" fmla="*/ 5463 h 5715"/>
              <a:gd name="T14" fmla="*/ 5280 w 5532"/>
              <a:gd name="T15" fmla="*/ 5463 h 5715"/>
              <a:gd name="T16" fmla="*/ 5280 w 5532"/>
              <a:gd name="T17" fmla="*/ 4454 h 5715"/>
              <a:gd name="T18" fmla="*/ 5532 w 5532"/>
              <a:gd name="T19" fmla="*/ 4454 h 5715"/>
              <a:gd name="T20" fmla="*/ 5532 w 5532"/>
              <a:gd name="T21" fmla="*/ 5715 h 5715"/>
              <a:gd name="T22" fmla="*/ 0 w 5532"/>
              <a:gd name="T23" fmla="*/ 5715 h 5715"/>
              <a:gd name="T24" fmla="*/ 0 w 5532"/>
              <a:gd name="T25" fmla="*/ 0 h 5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532" h="5715">
                <a:moveTo>
                  <a:pt x="0" y="0"/>
                </a:moveTo>
                <a:lnTo>
                  <a:pt x="5532" y="0"/>
                </a:lnTo>
                <a:lnTo>
                  <a:pt x="5532" y="1093"/>
                </a:lnTo>
                <a:lnTo>
                  <a:pt x="5280" y="1093"/>
                </a:lnTo>
                <a:lnTo>
                  <a:pt x="5280" y="252"/>
                </a:lnTo>
                <a:lnTo>
                  <a:pt x="252" y="252"/>
                </a:lnTo>
                <a:lnTo>
                  <a:pt x="252" y="5463"/>
                </a:lnTo>
                <a:lnTo>
                  <a:pt x="5280" y="5463"/>
                </a:lnTo>
                <a:lnTo>
                  <a:pt x="5280" y="4454"/>
                </a:lnTo>
                <a:lnTo>
                  <a:pt x="5532" y="4454"/>
                </a:lnTo>
                <a:lnTo>
                  <a:pt x="5532" y="5715"/>
                </a:lnTo>
                <a:lnTo>
                  <a:pt x="0" y="5715"/>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9" name="文本框 48"/>
          <p:cNvSpPr txBox="1"/>
          <p:nvPr/>
        </p:nvSpPr>
        <p:spPr>
          <a:xfrm>
            <a:off x="1129829" y="3068960"/>
            <a:ext cx="6820613" cy="707886"/>
          </a:xfrm>
          <a:prstGeom prst="rect">
            <a:avLst/>
          </a:prstGeom>
          <a:noFill/>
        </p:spPr>
        <p:txBody>
          <a:bodyPr wrap="square" rtlCol="0">
            <a:spAutoFit/>
          </a:bodyPr>
          <a:lstStyle/>
          <a:p>
            <a:r>
              <a:rPr lang="zh-CN" altLang="en-US" sz="4000" b="1" dirty="0" smtClean="0">
                <a:latin typeface="微软雅黑 Light" panose="020B0502040204020203" pitchFamily="34" charset="-122"/>
                <a:ea typeface="微软雅黑 Light" panose="020B0502040204020203" pitchFamily="34" charset="-122"/>
              </a:rPr>
              <a:t>财务报表附注信息分析</a:t>
            </a:r>
            <a:endParaRPr lang="zh-CN" altLang="en-US" sz="4000" b="1" dirty="0">
              <a:latin typeface="微软雅黑 Light" panose="020B0502040204020203" pitchFamily="34" charset="-122"/>
              <a:ea typeface="微软雅黑 Light" panose="020B0502040204020203" pitchFamily="34" charset="-122"/>
            </a:endParaRPr>
          </a:p>
        </p:txBody>
      </p:sp>
      <p:sp>
        <p:nvSpPr>
          <p:cNvPr id="54" name="Rectangle 4"/>
          <p:cNvSpPr txBox="1">
            <a:spLocks noChangeArrowheads="1"/>
          </p:cNvSpPr>
          <p:nvPr/>
        </p:nvSpPr>
        <p:spPr bwMode="auto">
          <a:xfrm>
            <a:off x="1470325" y="4226026"/>
            <a:ext cx="4115465"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endParaRPr lang="zh-CN" sz="2400" b="0"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6046">
        <p:blinds dir="vert"/>
      </p:transition>
    </mc:Choice>
    <mc:Fallback>
      <p:transition spd="slow" advTm="6046">
        <p:blinds dir="vert"/>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25475" y="1772920"/>
            <a:ext cx="11083290" cy="3784600"/>
          </a:xfrm>
          <a:prstGeom prst="rect">
            <a:avLst/>
          </a:prstGeom>
          <a:noFill/>
        </p:spPr>
        <p:txBody>
          <a:bodyPr wrap="square">
            <a:spAutoFit/>
          </a:bodyPr>
          <a:lstStyle/>
          <a:p>
            <a:r>
              <a:rPr lang="zh-CN" altLang="en-US" sz="2400" dirty="0">
                <a:latin typeface="微软雅黑 Light" panose="020B0502040204020203" pitchFamily="34" charset="-122"/>
                <a:ea typeface="微软雅黑 Light" panose="020B0502040204020203" pitchFamily="34" charset="-122"/>
              </a:rPr>
              <a:t>从表7-1可以看出来，附注大体包含五部分的内容，分别为：</a:t>
            </a:r>
            <a:endParaRPr lang="zh-CN" altLang="en-US" sz="2400" dirty="0">
              <a:latin typeface="微软雅黑 Light" panose="020B0502040204020203" pitchFamily="34" charset="-122"/>
              <a:ea typeface="微软雅黑 Light" panose="020B0502040204020203" pitchFamily="34" charset="-122"/>
            </a:endParaRPr>
          </a:p>
          <a:p>
            <a:r>
              <a:rPr lang="zh-CN" altLang="en-US" sz="2400" dirty="0">
                <a:latin typeface="微软雅黑 Light" panose="020B0502040204020203" pitchFamily="34" charset="-122"/>
                <a:ea typeface="微软雅黑 Light" panose="020B0502040204020203" pitchFamily="34" charset="-122"/>
              </a:rPr>
              <a:t>（1）公司的基本情况；</a:t>
            </a:r>
            <a:endParaRPr lang="zh-CN" altLang="en-US" sz="2400" dirty="0">
              <a:latin typeface="微软雅黑 Light" panose="020B0502040204020203" pitchFamily="34" charset="-122"/>
              <a:ea typeface="微软雅黑 Light" panose="020B0502040204020203" pitchFamily="34" charset="-122"/>
            </a:endParaRPr>
          </a:p>
          <a:p>
            <a:r>
              <a:rPr lang="zh-CN" altLang="en-US" sz="2400" dirty="0">
                <a:latin typeface="微软雅黑 Light" panose="020B0502040204020203" pitchFamily="34" charset="-122"/>
                <a:ea typeface="微软雅黑 Light" panose="020B0502040204020203" pitchFamily="34" charset="-122"/>
              </a:rPr>
              <a:t>（2）公司所采用的主要会计处理方法、会计处理方法的变更情况、变更原因以及对财务状况和经营成果的影响；</a:t>
            </a:r>
            <a:endParaRPr lang="zh-CN" altLang="en-US" sz="2400" dirty="0">
              <a:latin typeface="微软雅黑 Light" panose="020B0502040204020203" pitchFamily="34" charset="-122"/>
              <a:ea typeface="微软雅黑 Light" panose="020B0502040204020203" pitchFamily="34" charset="-122"/>
            </a:endParaRPr>
          </a:p>
          <a:p>
            <a:r>
              <a:rPr lang="zh-CN" altLang="en-US" sz="2400" dirty="0">
                <a:latin typeface="微软雅黑 Light" panose="020B0502040204020203" pitchFamily="34" charset="-122"/>
                <a:ea typeface="微软雅黑 Light" panose="020B0502040204020203" pitchFamily="34" charset="-122"/>
              </a:rPr>
              <a:t>（3）控股子公司及合营企业的基本情况；</a:t>
            </a:r>
            <a:endParaRPr lang="zh-CN" altLang="en-US" sz="2400" dirty="0">
              <a:latin typeface="微软雅黑 Light" panose="020B0502040204020203" pitchFamily="34" charset="-122"/>
              <a:ea typeface="微软雅黑 Light" panose="020B0502040204020203" pitchFamily="34" charset="-122"/>
            </a:endParaRPr>
          </a:p>
          <a:p>
            <a:r>
              <a:rPr lang="zh-CN" altLang="en-US" sz="2400" dirty="0">
                <a:latin typeface="微软雅黑 Light" panose="020B0502040204020203" pitchFamily="34" charset="-122"/>
                <a:ea typeface="微软雅黑 Light" panose="020B0502040204020203" pitchFamily="34" charset="-122"/>
              </a:rPr>
              <a:t>（4）会计报表主要项目注释，具体包括表7-1第十一部分的内容，该部分内容非常详细、具体，完全称得上是公司财务的“大百科全书”，通过对财务报表所有项目的期初、期末数据，本期发生额的列示，以及与之相关的比率列示，我们能全面地了解企业所有财务信息；</a:t>
            </a:r>
            <a:endParaRPr lang="zh-CN" altLang="en-US" sz="2400" dirty="0">
              <a:latin typeface="微软雅黑 Light" panose="020B0502040204020203" pitchFamily="34" charset="-122"/>
              <a:ea typeface="微软雅黑 Light" panose="020B0502040204020203" pitchFamily="34" charset="-122"/>
            </a:endParaRPr>
          </a:p>
          <a:p>
            <a:r>
              <a:rPr lang="zh-CN" altLang="en-US" sz="2400" dirty="0">
                <a:latin typeface="微软雅黑 Light" panose="020B0502040204020203" pitchFamily="34" charset="-122"/>
                <a:ea typeface="微软雅黑 Light" panose="020B0502040204020203" pitchFamily="34" charset="-122"/>
              </a:rPr>
              <a:t>（5）其他事项的说明。</a:t>
            </a:r>
            <a:endParaRPr lang="zh-CN" altLang="en-US" sz="2400" dirty="0">
              <a:latin typeface="微软雅黑 Light" panose="020B0502040204020203" pitchFamily="34" charset="-122"/>
              <a:ea typeface="微软雅黑 Light" panose="020B0502040204020203" pitchFamily="34"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94" y="415840"/>
            <a:ext cx="6199379" cy="521970"/>
          </a:xfrm>
          <a:prstGeom prst="rect">
            <a:avLst/>
          </a:prstGeom>
        </p:spPr>
        <p:txBody>
          <a:bodyPr wrap="square">
            <a:spAutoFit/>
          </a:bodyPr>
          <a:lstStyle/>
          <a:p>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子任务7</a:t>
            </a:r>
            <a:r>
              <a:rPr lang="en-US" altLang="zh-CN"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.1.3</a:t>
            </a:r>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财务</a:t>
            </a:r>
            <a:r>
              <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报表附注</a:t>
            </a:r>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的形式</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p:cNvPicPr>
            <a:picLocks noChangeAspect="1"/>
          </p:cNvPicPr>
          <p:nvPr/>
        </p:nvPicPr>
        <p:blipFill rotWithShape="1">
          <a:blip r:embed="rId1">
            <a:extLst>
              <a:ext uri="{28A0092B-C50C-407E-A947-70E740481C1C}">
                <a14:useLocalDpi xmlns:a14="http://schemas.microsoft.com/office/drawing/2010/main" val="0"/>
              </a:ext>
            </a:extLst>
          </a:blip>
          <a:srcRect l="21225" r="18081"/>
          <a:stretch>
            <a:fillRect/>
          </a:stretch>
        </p:blipFill>
        <p:spPr>
          <a:xfrm>
            <a:off x="7277198" y="1094318"/>
            <a:ext cx="4930513" cy="5415664"/>
          </a:xfrm>
          <a:prstGeom prst="rect">
            <a:avLst/>
          </a:prstGeom>
        </p:spPr>
      </p:pic>
      <p:sp>
        <p:nvSpPr>
          <p:cNvPr id="23" name="矩形 22"/>
          <p:cNvSpPr/>
          <p:nvPr/>
        </p:nvSpPr>
        <p:spPr bwMode="auto">
          <a:xfrm>
            <a:off x="393035" y="1350286"/>
            <a:ext cx="6505004" cy="4238954"/>
          </a:xfrm>
          <a:prstGeom prst="rect">
            <a:avLst/>
          </a:prstGeom>
          <a:noFill/>
          <a:ln w="9525"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lstStyle/>
          <a:p>
            <a:r>
              <a:rPr lang="en-US" altLang="zh-CN" sz="2400" dirty="0">
                <a:latin typeface="微软雅黑 Light" panose="020B0502040204020203" pitchFamily="34" charset="-122"/>
                <a:ea typeface="微软雅黑 Light" panose="020B0502040204020203" pitchFamily="34" charset="-122"/>
              </a:rPr>
              <a:t>1.</a:t>
            </a:r>
            <a:r>
              <a:rPr lang="zh-CN" altLang="en-US" sz="2400" dirty="0">
                <a:latin typeface="微软雅黑 Light" panose="020B0502040204020203" pitchFamily="34" charset="-122"/>
                <a:ea typeface="微软雅黑 Light" panose="020B0502040204020203" pitchFamily="34" charset="-122"/>
              </a:rPr>
              <a:t>括弧</a:t>
            </a:r>
            <a:r>
              <a:rPr lang="zh-CN" altLang="en-US" sz="2400" dirty="0" smtClean="0">
                <a:latin typeface="微软雅黑 Light" panose="020B0502040204020203" pitchFamily="34" charset="-122"/>
                <a:ea typeface="微软雅黑 Light" panose="020B0502040204020203" pitchFamily="34" charset="-122"/>
              </a:rPr>
              <a:t>说明</a:t>
            </a:r>
            <a:endParaRPr lang="en-US" altLang="zh-CN" sz="2400" dirty="0" smtClean="0">
              <a:latin typeface="微软雅黑 Light" panose="020B0502040204020203" pitchFamily="34" charset="-122"/>
              <a:ea typeface="微软雅黑 Light" panose="020B0502040204020203" pitchFamily="34" charset="-122"/>
            </a:endParaRPr>
          </a:p>
          <a:p>
            <a:r>
              <a:rPr lang="zh-CN" altLang="en-US" sz="2400" dirty="0">
                <a:latin typeface="微软雅黑 Light" panose="020B0502040204020203" pitchFamily="34" charset="-122"/>
                <a:ea typeface="微软雅黑 Light" panose="020B0502040204020203" pitchFamily="34" charset="-122"/>
              </a:rPr>
              <a:t>此形式常用于为财务报表主体内容提供补充信息</a:t>
            </a:r>
            <a:endParaRPr lang="en-US" altLang="zh-CN" sz="2400" dirty="0" smtClean="0">
              <a:latin typeface="微软雅黑 Light" panose="020B0502040204020203" pitchFamily="34" charset="-122"/>
              <a:ea typeface="微软雅黑 Light" panose="020B0502040204020203" pitchFamily="34" charset="-122"/>
            </a:endParaRPr>
          </a:p>
          <a:p>
            <a:r>
              <a:rPr lang="en-US" altLang="zh-CN" sz="2400" dirty="0">
                <a:latin typeface="微软雅黑 Light" panose="020B0502040204020203" pitchFamily="34" charset="-122"/>
                <a:ea typeface="微软雅黑 Light" panose="020B0502040204020203" pitchFamily="34" charset="-122"/>
              </a:rPr>
              <a:t>2.</a:t>
            </a:r>
            <a:r>
              <a:rPr lang="zh-CN" altLang="en-US" sz="2400" dirty="0">
                <a:latin typeface="微软雅黑 Light" panose="020B0502040204020203" pitchFamily="34" charset="-122"/>
                <a:ea typeface="微软雅黑 Light" panose="020B0502040204020203" pitchFamily="34" charset="-122"/>
              </a:rPr>
              <a:t>尾注</a:t>
            </a:r>
            <a:r>
              <a:rPr lang="zh-CN" altLang="en-US" sz="2400" dirty="0" smtClean="0">
                <a:latin typeface="微软雅黑 Light" panose="020B0502040204020203" pitchFamily="34" charset="-122"/>
                <a:ea typeface="微软雅黑 Light" panose="020B0502040204020203" pitchFamily="34" charset="-122"/>
              </a:rPr>
              <a:t>说明</a:t>
            </a:r>
            <a:endParaRPr lang="en-US" altLang="zh-CN" sz="2400" dirty="0" smtClean="0">
              <a:latin typeface="微软雅黑 Light" panose="020B0502040204020203" pitchFamily="34" charset="-122"/>
              <a:ea typeface="微软雅黑 Light" panose="020B0502040204020203" pitchFamily="34" charset="-122"/>
            </a:endParaRPr>
          </a:p>
          <a:p>
            <a:r>
              <a:rPr lang="zh-CN" altLang="en-US" sz="2400" dirty="0">
                <a:latin typeface="微软雅黑 Light" panose="020B0502040204020203" pitchFamily="34" charset="-122"/>
                <a:ea typeface="微软雅黑 Light" panose="020B0502040204020203" pitchFamily="34" charset="-122"/>
              </a:rPr>
              <a:t>这是附注的主要编制形式</a:t>
            </a:r>
            <a:endParaRPr lang="zh-CN" altLang="en-US" sz="2400" dirty="0">
              <a:latin typeface="微软雅黑 Light" panose="020B0502040204020203" pitchFamily="34" charset="-122"/>
              <a:ea typeface="微软雅黑 Light" panose="020B0502040204020203" pitchFamily="34" charset="-122"/>
            </a:endParaRPr>
          </a:p>
          <a:p>
            <a:r>
              <a:rPr lang="en-US" altLang="zh-CN" sz="2400" dirty="0">
                <a:latin typeface="微软雅黑 Light" panose="020B0502040204020203" pitchFamily="34" charset="-122"/>
                <a:ea typeface="微软雅黑 Light" panose="020B0502040204020203" pitchFamily="34" charset="-122"/>
              </a:rPr>
              <a:t>3.</a:t>
            </a:r>
            <a:r>
              <a:rPr lang="zh-CN" altLang="en-US" sz="2400" dirty="0">
                <a:latin typeface="微软雅黑 Light" panose="020B0502040204020203" pitchFamily="34" charset="-122"/>
                <a:ea typeface="微软雅黑 Light" panose="020B0502040204020203" pitchFamily="34" charset="-122"/>
              </a:rPr>
              <a:t>脚注</a:t>
            </a:r>
            <a:r>
              <a:rPr lang="zh-CN" altLang="en-US" sz="2400" dirty="0" smtClean="0">
                <a:latin typeface="微软雅黑 Light" panose="020B0502040204020203" pitchFamily="34" charset="-122"/>
                <a:ea typeface="微软雅黑 Light" panose="020B0502040204020203" pitchFamily="34" charset="-122"/>
              </a:rPr>
              <a:t>说明</a:t>
            </a:r>
            <a:endParaRPr lang="en-US" altLang="zh-CN" sz="2400" dirty="0" smtClean="0">
              <a:latin typeface="微软雅黑 Light" panose="020B0502040204020203" pitchFamily="34" charset="-122"/>
              <a:ea typeface="微软雅黑 Light" panose="020B0502040204020203" pitchFamily="34" charset="-122"/>
            </a:endParaRPr>
          </a:p>
          <a:p>
            <a:r>
              <a:rPr lang="zh-CN" altLang="en-US" sz="2400" dirty="0">
                <a:latin typeface="微软雅黑 Light" panose="020B0502040204020203" pitchFamily="34" charset="-122"/>
                <a:ea typeface="微软雅黑 Light" panose="020B0502040204020203" pitchFamily="34" charset="-122"/>
              </a:rPr>
              <a:t>在报表下端进行的说明</a:t>
            </a:r>
            <a:endParaRPr lang="zh-CN" altLang="en-US" sz="2400" dirty="0">
              <a:latin typeface="微软雅黑 Light" panose="020B0502040204020203" pitchFamily="34" charset="-122"/>
              <a:ea typeface="微软雅黑 Light" panose="020B0502040204020203" pitchFamily="34" charset="-122"/>
            </a:endParaRPr>
          </a:p>
          <a:p>
            <a:r>
              <a:rPr lang="en-US" altLang="zh-CN" sz="2400" dirty="0">
                <a:latin typeface="微软雅黑 Light" panose="020B0502040204020203" pitchFamily="34" charset="-122"/>
                <a:ea typeface="微软雅黑 Light" panose="020B0502040204020203" pitchFamily="34" charset="-122"/>
              </a:rPr>
              <a:t>4.</a:t>
            </a:r>
            <a:r>
              <a:rPr lang="zh-CN" altLang="en-US" sz="2400" dirty="0">
                <a:latin typeface="微软雅黑 Light" panose="020B0502040204020203" pitchFamily="34" charset="-122"/>
                <a:ea typeface="微软雅黑 Light" panose="020B0502040204020203" pitchFamily="34" charset="-122"/>
              </a:rPr>
              <a:t>补充</a:t>
            </a:r>
            <a:r>
              <a:rPr lang="zh-CN" altLang="en-US" sz="2400" dirty="0" smtClean="0">
                <a:latin typeface="微软雅黑 Light" panose="020B0502040204020203" pitchFamily="34" charset="-122"/>
                <a:ea typeface="微软雅黑 Light" panose="020B0502040204020203" pitchFamily="34" charset="-122"/>
              </a:rPr>
              <a:t>说明</a:t>
            </a:r>
            <a:endParaRPr lang="en-US" altLang="zh-CN" sz="2400" dirty="0" smtClean="0">
              <a:latin typeface="微软雅黑 Light" panose="020B0502040204020203" pitchFamily="34" charset="-122"/>
              <a:ea typeface="微软雅黑 Light" panose="020B0502040204020203" pitchFamily="34" charset="-122"/>
            </a:endParaRPr>
          </a:p>
          <a:p>
            <a:r>
              <a:rPr lang="zh-CN" altLang="en-US" sz="2400" dirty="0">
                <a:latin typeface="微软雅黑 Light" panose="020B0502040204020203" pitchFamily="34" charset="-122"/>
                <a:ea typeface="微软雅黑 Light" panose="020B0502040204020203" pitchFamily="34" charset="-122"/>
              </a:rPr>
              <a:t>有些无法列入财务报表主体中的详细数据、分析资料，可用单独的补充报表进行</a:t>
            </a:r>
            <a:r>
              <a:rPr lang="zh-CN" altLang="en-US" sz="2400" dirty="0" smtClean="0">
                <a:latin typeface="微软雅黑 Light" panose="020B0502040204020203" pitchFamily="34" charset="-122"/>
                <a:ea typeface="微软雅黑 Light" panose="020B0502040204020203" pitchFamily="34" charset="-122"/>
              </a:rPr>
              <a:t>说明</a:t>
            </a:r>
            <a:endParaRPr lang="zh-CN" altLang="en-US" sz="2400" dirty="0">
              <a:latin typeface="微软雅黑 Light" panose="020B0502040204020203" pitchFamily="34" charset="-122"/>
              <a:ea typeface="微软雅黑 Light" panose="020B0502040204020203" pitchFamily="34" charset="-122"/>
            </a:endParaRPr>
          </a:p>
          <a:p>
            <a:endParaRPr lang="en-US" altLang="zh-CN" sz="2400" dirty="0" smtClean="0">
              <a:latin typeface="微软雅黑 Light" panose="020B0502040204020203" pitchFamily="34" charset="-122"/>
              <a:ea typeface="微软雅黑 Light" panose="020B0502040204020203" pitchFamily="34" charset="-122"/>
            </a:endParaRPr>
          </a:p>
        </p:txBody>
      </p:sp>
    </p:spTree>
  </p:cSld>
  <p:clrMapOvr>
    <a:masterClrMapping/>
  </p:clrMapOvr>
  <p:transition spd="slow" advTm="9652">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9351" y="430048"/>
            <a:ext cx="5823085" cy="521970"/>
          </a:xfrm>
          <a:prstGeom prst="rect">
            <a:avLst/>
          </a:prstGeom>
        </p:spPr>
        <p:txBody>
          <a:bodyPr wrap="square">
            <a:spAutoFit/>
          </a:bodyPr>
          <a:lstStyle/>
          <a:p>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子任务7</a:t>
            </a:r>
            <a:r>
              <a:rPr lang="en-US" altLang="zh-CN"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.1.4</a:t>
            </a:r>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财务</a:t>
            </a:r>
            <a:r>
              <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报表附注的重要性</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21" name="组合 20"/>
          <p:cNvGrpSpPr/>
          <p:nvPr/>
        </p:nvGrpSpPr>
        <p:grpSpPr>
          <a:xfrm>
            <a:off x="2035267" y="1792620"/>
            <a:ext cx="3200770" cy="4155439"/>
            <a:chOff x="-1790650" y="999771"/>
            <a:chExt cx="4158587" cy="5398938"/>
          </a:xfrm>
        </p:grpSpPr>
        <p:grpSp>
          <p:nvGrpSpPr>
            <p:cNvPr id="22" name="组合 21"/>
            <p:cNvGrpSpPr/>
            <p:nvPr/>
          </p:nvGrpSpPr>
          <p:grpSpPr>
            <a:xfrm>
              <a:off x="-1790650" y="999771"/>
              <a:ext cx="4158587" cy="5398938"/>
              <a:chOff x="7514016" y="1120636"/>
              <a:chExt cx="3552917" cy="4612620"/>
            </a:xfrm>
          </p:grpSpPr>
          <p:sp>
            <p:nvSpPr>
              <p:cNvPr id="31" name="任意多边形: 形状 30"/>
              <p:cNvSpPr/>
              <p:nvPr/>
            </p:nvSpPr>
            <p:spPr bwMode="auto">
              <a:xfrm>
                <a:off x="7514016" y="1120636"/>
                <a:ext cx="3552917" cy="4612620"/>
              </a:xfrm>
              <a:custGeom>
                <a:avLst/>
                <a:gdLst>
                  <a:gd name="connsiteX0" fmla="*/ 142969 w 3552917"/>
                  <a:gd name="connsiteY0" fmla="*/ 0 h 4612620"/>
                  <a:gd name="connsiteX1" fmla="*/ 2864067 w 3552917"/>
                  <a:gd name="connsiteY1" fmla="*/ 0 h 4612620"/>
                  <a:gd name="connsiteX2" fmla="*/ 3552917 w 3552917"/>
                  <a:gd name="connsiteY2" fmla="*/ 688850 h 4612620"/>
                  <a:gd name="connsiteX3" fmla="*/ 3552917 w 3552917"/>
                  <a:gd name="connsiteY3" fmla="*/ 4469651 h 4612620"/>
                  <a:gd name="connsiteX4" fmla="*/ 3409948 w 3552917"/>
                  <a:gd name="connsiteY4" fmla="*/ 4612620 h 4612620"/>
                  <a:gd name="connsiteX5" fmla="*/ 142969 w 3552917"/>
                  <a:gd name="connsiteY5" fmla="*/ 4612620 h 4612620"/>
                  <a:gd name="connsiteX6" fmla="*/ 0 w 3552917"/>
                  <a:gd name="connsiteY6" fmla="*/ 4469651 h 4612620"/>
                  <a:gd name="connsiteX7" fmla="*/ 0 w 3552917"/>
                  <a:gd name="connsiteY7" fmla="*/ 142969 h 4612620"/>
                  <a:gd name="connsiteX8" fmla="*/ 142969 w 3552917"/>
                  <a:gd name="connsiteY8" fmla="*/ 0 h 4612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52917" h="4612620">
                    <a:moveTo>
                      <a:pt x="142969" y="0"/>
                    </a:moveTo>
                    <a:lnTo>
                      <a:pt x="2864067" y="0"/>
                    </a:lnTo>
                    <a:lnTo>
                      <a:pt x="3552917" y="688850"/>
                    </a:lnTo>
                    <a:lnTo>
                      <a:pt x="3552917" y="4469651"/>
                    </a:lnTo>
                    <a:cubicBezTo>
                      <a:pt x="3552917" y="4548611"/>
                      <a:pt x="3488908" y="4612620"/>
                      <a:pt x="3409948" y="4612620"/>
                    </a:cubicBezTo>
                    <a:lnTo>
                      <a:pt x="142969" y="4612620"/>
                    </a:lnTo>
                    <a:cubicBezTo>
                      <a:pt x="64009" y="4612620"/>
                      <a:pt x="0" y="4548611"/>
                      <a:pt x="0" y="4469651"/>
                    </a:cubicBezTo>
                    <a:lnTo>
                      <a:pt x="0" y="142969"/>
                    </a:lnTo>
                    <a:cubicBezTo>
                      <a:pt x="0" y="64009"/>
                      <a:pt x="64009" y="0"/>
                      <a:pt x="142969" y="0"/>
                    </a:cubicBezTo>
                    <a:close/>
                  </a:path>
                </a:pathLst>
              </a:custGeom>
              <a:solidFill>
                <a:schemeClr val="bg1"/>
              </a:solidFill>
              <a:ln w="6350" cap="flat" cmpd="sng" algn="ctr">
                <a:solidFill>
                  <a:schemeClr val="accent5">
                    <a:lumMod val="40000"/>
                    <a:lumOff val="60000"/>
                  </a:schemeClr>
                </a:solidFill>
                <a:prstDash val="solid"/>
                <a:round/>
                <a:headEnd type="none" w="med" len="med"/>
                <a:tailEnd type="none" w="med" len="med"/>
              </a:ln>
              <a:effectLst>
                <a:outerShdw blurRad="12700" dist="127000" dir="2700000" algn="tl" rotWithShape="0">
                  <a:prstClr val="black">
                    <a:alpha val="20000"/>
                  </a:prstClr>
                </a:outerShdw>
              </a:effectLst>
            </p:spPr>
            <p:txBody>
              <a:bodyPr vert="horz" wrap="square" lIns="91440" tIns="45720" rIns="91440" bIns="45720" numCol="1" rtlCol="0"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2" name="任意多边形: 形状 31"/>
              <p:cNvSpPr/>
              <p:nvPr/>
            </p:nvSpPr>
            <p:spPr bwMode="auto">
              <a:xfrm rot="10800000">
                <a:off x="10378083" y="1120636"/>
                <a:ext cx="688850" cy="688850"/>
              </a:xfrm>
              <a:custGeom>
                <a:avLst/>
                <a:gdLst>
                  <a:gd name="connsiteX0" fmla="*/ 0 w 688850"/>
                  <a:gd name="connsiteY0" fmla="*/ 0 h 688850"/>
                  <a:gd name="connsiteX1" fmla="*/ 545881 w 688850"/>
                  <a:gd name="connsiteY1" fmla="*/ 0 h 688850"/>
                  <a:gd name="connsiteX2" fmla="*/ 688850 w 688850"/>
                  <a:gd name="connsiteY2" fmla="*/ 142969 h 688850"/>
                  <a:gd name="connsiteX3" fmla="*/ 688850 w 688850"/>
                  <a:gd name="connsiteY3" fmla="*/ 688850 h 688850"/>
                </a:gdLst>
                <a:ahLst/>
                <a:cxnLst>
                  <a:cxn ang="0">
                    <a:pos x="connsiteX0" y="connsiteY0"/>
                  </a:cxn>
                  <a:cxn ang="0">
                    <a:pos x="connsiteX1" y="connsiteY1"/>
                  </a:cxn>
                  <a:cxn ang="0">
                    <a:pos x="connsiteX2" y="connsiteY2"/>
                  </a:cxn>
                  <a:cxn ang="0">
                    <a:pos x="connsiteX3" y="connsiteY3"/>
                  </a:cxn>
                </a:cxnLst>
                <a:rect l="l" t="t" r="r" b="b"/>
                <a:pathLst>
                  <a:path w="688850" h="688850">
                    <a:moveTo>
                      <a:pt x="0" y="0"/>
                    </a:moveTo>
                    <a:lnTo>
                      <a:pt x="545881" y="0"/>
                    </a:lnTo>
                    <a:cubicBezTo>
                      <a:pt x="624841" y="0"/>
                      <a:pt x="688850" y="64009"/>
                      <a:pt x="688850" y="142969"/>
                    </a:cubicBezTo>
                    <a:lnTo>
                      <a:pt x="688850" y="688850"/>
                    </a:lnTo>
                    <a:close/>
                  </a:path>
                </a:pathLst>
              </a:custGeom>
              <a:solidFill>
                <a:schemeClr val="accent5">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23" name="矩形 22"/>
            <p:cNvSpPr/>
            <p:nvPr/>
          </p:nvSpPr>
          <p:spPr bwMode="auto">
            <a:xfrm>
              <a:off x="-1102578" y="2288246"/>
              <a:ext cx="2592188" cy="218433"/>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4" name="矩形 23"/>
            <p:cNvSpPr/>
            <p:nvPr/>
          </p:nvSpPr>
          <p:spPr bwMode="auto">
            <a:xfrm>
              <a:off x="-1102578" y="285934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5" name="矩形 24"/>
            <p:cNvSpPr/>
            <p:nvPr/>
          </p:nvSpPr>
          <p:spPr bwMode="auto">
            <a:xfrm>
              <a:off x="-1102578" y="3392538"/>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6" name="矩形 25"/>
            <p:cNvSpPr/>
            <p:nvPr/>
          </p:nvSpPr>
          <p:spPr bwMode="auto">
            <a:xfrm>
              <a:off x="-1102578" y="37354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7" name="矩形 26"/>
            <p:cNvSpPr/>
            <p:nvPr/>
          </p:nvSpPr>
          <p:spPr bwMode="auto">
            <a:xfrm>
              <a:off x="-1102578" y="407832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8" name="矩形 27"/>
            <p:cNvSpPr/>
            <p:nvPr/>
          </p:nvSpPr>
          <p:spPr bwMode="auto">
            <a:xfrm>
              <a:off x="-1102578" y="5048022"/>
              <a:ext cx="1441240"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9" name="矩形 28"/>
            <p:cNvSpPr/>
            <p:nvPr/>
          </p:nvSpPr>
          <p:spPr bwMode="auto">
            <a:xfrm>
              <a:off x="-1102578" y="44211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0" name="矩形 29"/>
            <p:cNvSpPr/>
            <p:nvPr/>
          </p:nvSpPr>
          <p:spPr bwMode="auto">
            <a:xfrm>
              <a:off x="-1102578" y="4708367"/>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grpSp>
        <p:nvGrpSpPr>
          <p:cNvPr id="33" name="组合 32"/>
          <p:cNvGrpSpPr/>
          <p:nvPr/>
        </p:nvGrpSpPr>
        <p:grpSpPr>
          <a:xfrm>
            <a:off x="534349" y="2038489"/>
            <a:ext cx="3531430" cy="3401502"/>
            <a:chOff x="2177483" y="3378200"/>
            <a:chExt cx="1682750" cy="1620838"/>
          </a:xfrm>
        </p:grpSpPr>
        <p:sp>
          <p:nvSpPr>
            <p:cNvPr id="34" name="Freeform 266"/>
            <p:cNvSpPr>
              <a:spLocks noEditPoints="1"/>
            </p:cNvSpPr>
            <p:nvPr/>
          </p:nvSpPr>
          <p:spPr bwMode="auto">
            <a:xfrm>
              <a:off x="2771208" y="3378200"/>
              <a:ext cx="1089025" cy="1095375"/>
            </a:xfrm>
            <a:custGeom>
              <a:avLst/>
              <a:gdLst>
                <a:gd name="T0" fmla="*/ 163 w 195"/>
                <a:gd name="T1" fmla="*/ 169 h 196"/>
                <a:gd name="T2" fmla="*/ 194 w 195"/>
                <a:gd name="T3" fmla="*/ 101 h 196"/>
                <a:gd name="T4" fmla="*/ 168 w 195"/>
                <a:gd name="T5" fmla="*/ 32 h 196"/>
                <a:gd name="T6" fmla="*/ 101 w 195"/>
                <a:gd name="T7" fmla="*/ 1 h 196"/>
                <a:gd name="T8" fmla="*/ 0 w 195"/>
                <a:gd name="T9" fmla="*/ 95 h 196"/>
                <a:gd name="T10" fmla="*/ 27 w 195"/>
                <a:gd name="T11" fmla="*/ 164 h 196"/>
                <a:gd name="T12" fmla="*/ 94 w 195"/>
                <a:gd name="T13" fmla="*/ 195 h 196"/>
                <a:gd name="T14" fmla="*/ 163 w 195"/>
                <a:gd name="T15" fmla="*/ 169 h 196"/>
                <a:gd name="T16" fmla="*/ 37 w 195"/>
                <a:gd name="T17" fmla="*/ 155 h 196"/>
                <a:gd name="T18" fmla="*/ 14 w 195"/>
                <a:gd name="T19" fmla="*/ 95 h 196"/>
                <a:gd name="T20" fmla="*/ 100 w 195"/>
                <a:gd name="T21" fmla="*/ 15 h 196"/>
                <a:gd name="T22" fmla="*/ 158 w 195"/>
                <a:gd name="T23" fmla="*/ 41 h 196"/>
                <a:gd name="T24" fmla="*/ 181 w 195"/>
                <a:gd name="T25" fmla="*/ 101 h 196"/>
                <a:gd name="T26" fmla="*/ 154 w 195"/>
                <a:gd name="T27" fmla="*/ 159 h 196"/>
                <a:gd name="T28" fmla="*/ 94 w 195"/>
                <a:gd name="T29" fmla="*/ 181 h 196"/>
                <a:gd name="T30" fmla="*/ 37 w 195"/>
                <a:gd name="T31" fmla="*/ 155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5" h="196">
                  <a:moveTo>
                    <a:pt x="163" y="169"/>
                  </a:moveTo>
                  <a:cubicBezTo>
                    <a:pt x="182" y="151"/>
                    <a:pt x="193" y="127"/>
                    <a:pt x="194" y="101"/>
                  </a:cubicBezTo>
                  <a:cubicBezTo>
                    <a:pt x="195" y="76"/>
                    <a:pt x="186" y="51"/>
                    <a:pt x="168" y="32"/>
                  </a:cubicBezTo>
                  <a:cubicBezTo>
                    <a:pt x="150" y="13"/>
                    <a:pt x="126" y="2"/>
                    <a:pt x="101" y="1"/>
                  </a:cubicBezTo>
                  <a:cubicBezTo>
                    <a:pt x="47" y="0"/>
                    <a:pt x="2" y="42"/>
                    <a:pt x="0" y="95"/>
                  </a:cubicBezTo>
                  <a:cubicBezTo>
                    <a:pt x="0" y="121"/>
                    <a:pt x="9" y="146"/>
                    <a:pt x="27" y="164"/>
                  </a:cubicBezTo>
                  <a:cubicBezTo>
                    <a:pt x="44" y="183"/>
                    <a:pt x="68" y="194"/>
                    <a:pt x="94" y="195"/>
                  </a:cubicBezTo>
                  <a:cubicBezTo>
                    <a:pt x="120" y="196"/>
                    <a:pt x="145" y="187"/>
                    <a:pt x="163" y="169"/>
                  </a:cubicBezTo>
                  <a:moveTo>
                    <a:pt x="37" y="155"/>
                  </a:moveTo>
                  <a:cubicBezTo>
                    <a:pt x="21" y="139"/>
                    <a:pt x="13" y="118"/>
                    <a:pt x="14" y="95"/>
                  </a:cubicBezTo>
                  <a:cubicBezTo>
                    <a:pt x="16" y="49"/>
                    <a:pt x="54" y="13"/>
                    <a:pt x="100" y="15"/>
                  </a:cubicBezTo>
                  <a:cubicBezTo>
                    <a:pt x="122" y="16"/>
                    <a:pt x="143" y="25"/>
                    <a:pt x="158" y="41"/>
                  </a:cubicBezTo>
                  <a:cubicBezTo>
                    <a:pt x="173" y="57"/>
                    <a:pt x="181" y="79"/>
                    <a:pt x="181" y="101"/>
                  </a:cubicBezTo>
                  <a:cubicBezTo>
                    <a:pt x="180" y="123"/>
                    <a:pt x="170" y="144"/>
                    <a:pt x="154" y="159"/>
                  </a:cubicBezTo>
                  <a:cubicBezTo>
                    <a:pt x="138" y="174"/>
                    <a:pt x="117" y="182"/>
                    <a:pt x="94" y="181"/>
                  </a:cubicBezTo>
                  <a:cubicBezTo>
                    <a:pt x="72" y="181"/>
                    <a:pt x="52" y="171"/>
                    <a:pt x="37" y="155"/>
                  </a:cubicBezTo>
                </a:path>
              </a:pathLst>
            </a:custGeom>
            <a:solidFill>
              <a:srgbClr val="30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5" name="Freeform 267"/>
            <p:cNvSpPr/>
            <p:nvPr/>
          </p:nvSpPr>
          <p:spPr bwMode="auto">
            <a:xfrm>
              <a:off x="2177483" y="4311650"/>
              <a:ext cx="722313" cy="687388"/>
            </a:xfrm>
            <a:custGeom>
              <a:avLst/>
              <a:gdLst>
                <a:gd name="T0" fmla="*/ 7 w 129"/>
                <a:gd name="T1" fmla="*/ 115 h 123"/>
                <a:gd name="T2" fmla="*/ 7 w 129"/>
                <a:gd name="T3" fmla="*/ 115 h 123"/>
                <a:gd name="T4" fmla="*/ 12 w 129"/>
                <a:gd name="T5" fmla="*/ 83 h 123"/>
                <a:gd name="T6" fmla="*/ 90 w 129"/>
                <a:gd name="T7" fmla="*/ 10 h 123"/>
                <a:gd name="T8" fmla="*/ 121 w 129"/>
                <a:gd name="T9" fmla="*/ 8 h 123"/>
                <a:gd name="T10" fmla="*/ 122 w 129"/>
                <a:gd name="T11" fmla="*/ 8 h 123"/>
                <a:gd name="T12" fmla="*/ 117 w 129"/>
                <a:gd name="T13" fmla="*/ 39 h 123"/>
                <a:gd name="T14" fmla="*/ 39 w 129"/>
                <a:gd name="T15" fmla="*/ 112 h 123"/>
                <a:gd name="T16" fmla="*/ 7 w 129"/>
                <a:gd name="T17" fmla="*/ 11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 h="123">
                  <a:moveTo>
                    <a:pt x="7" y="115"/>
                  </a:moveTo>
                  <a:cubicBezTo>
                    <a:pt x="7" y="115"/>
                    <a:pt x="7" y="115"/>
                    <a:pt x="7" y="115"/>
                  </a:cubicBezTo>
                  <a:cubicBezTo>
                    <a:pt x="0" y="107"/>
                    <a:pt x="2" y="93"/>
                    <a:pt x="12" y="83"/>
                  </a:cubicBezTo>
                  <a:cubicBezTo>
                    <a:pt x="90" y="10"/>
                    <a:pt x="90" y="10"/>
                    <a:pt x="90" y="10"/>
                  </a:cubicBezTo>
                  <a:cubicBezTo>
                    <a:pt x="100" y="1"/>
                    <a:pt x="114" y="0"/>
                    <a:pt x="121" y="8"/>
                  </a:cubicBezTo>
                  <a:cubicBezTo>
                    <a:pt x="122" y="8"/>
                    <a:pt x="122" y="8"/>
                    <a:pt x="122" y="8"/>
                  </a:cubicBezTo>
                  <a:cubicBezTo>
                    <a:pt x="129" y="16"/>
                    <a:pt x="127" y="30"/>
                    <a:pt x="117" y="39"/>
                  </a:cubicBezTo>
                  <a:cubicBezTo>
                    <a:pt x="39" y="112"/>
                    <a:pt x="39" y="112"/>
                    <a:pt x="39" y="112"/>
                  </a:cubicBezTo>
                  <a:cubicBezTo>
                    <a:pt x="29" y="121"/>
                    <a:pt x="15" y="123"/>
                    <a:pt x="7" y="115"/>
                  </a:cubicBezTo>
                  <a:close/>
                </a:path>
              </a:pathLst>
            </a:custGeom>
            <a:solidFill>
              <a:srgbClr val="DC6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6" name="Freeform 268"/>
            <p:cNvSpPr/>
            <p:nvPr/>
          </p:nvSpPr>
          <p:spPr bwMode="auto">
            <a:xfrm>
              <a:off x="2609283" y="4283075"/>
              <a:ext cx="312738" cy="314325"/>
            </a:xfrm>
            <a:custGeom>
              <a:avLst/>
              <a:gdLst>
                <a:gd name="T0" fmla="*/ 11 w 56"/>
                <a:gd name="T1" fmla="*/ 44 h 56"/>
                <a:gd name="T2" fmla="*/ 11 w 56"/>
                <a:gd name="T3" fmla="*/ 44 h 56"/>
                <a:gd name="T4" fmla="*/ 2 w 56"/>
                <a:gd name="T5" fmla="*/ 25 h 56"/>
                <a:gd name="T6" fmla="*/ 26 w 56"/>
                <a:gd name="T7" fmla="*/ 3 h 56"/>
                <a:gd name="T8" fmla="*/ 44 w 56"/>
                <a:gd name="T9" fmla="*/ 13 h 56"/>
                <a:gd name="T10" fmla="*/ 45 w 56"/>
                <a:gd name="T11" fmla="*/ 13 h 56"/>
                <a:gd name="T12" fmla="*/ 53 w 56"/>
                <a:gd name="T13" fmla="*/ 32 h 56"/>
                <a:gd name="T14" fmla="*/ 29 w 56"/>
                <a:gd name="T15" fmla="*/ 53 h 56"/>
                <a:gd name="T16" fmla="*/ 11 w 56"/>
                <a:gd name="T17"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6">
                  <a:moveTo>
                    <a:pt x="11" y="44"/>
                  </a:moveTo>
                  <a:cubicBezTo>
                    <a:pt x="11" y="44"/>
                    <a:pt x="11" y="44"/>
                    <a:pt x="11" y="44"/>
                  </a:cubicBezTo>
                  <a:cubicBezTo>
                    <a:pt x="3" y="36"/>
                    <a:pt x="0" y="27"/>
                    <a:pt x="2" y="25"/>
                  </a:cubicBezTo>
                  <a:cubicBezTo>
                    <a:pt x="26" y="3"/>
                    <a:pt x="26" y="3"/>
                    <a:pt x="26" y="3"/>
                  </a:cubicBezTo>
                  <a:cubicBezTo>
                    <a:pt x="29" y="0"/>
                    <a:pt x="37" y="5"/>
                    <a:pt x="44" y="13"/>
                  </a:cubicBezTo>
                  <a:cubicBezTo>
                    <a:pt x="45" y="13"/>
                    <a:pt x="45" y="13"/>
                    <a:pt x="45" y="13"/>
                  </a:cubicBezTo>
                  <a:cubicBezTo>
                    <a:pt x="52" y="21"/>
                    <a:pt x="56" y="29"/>
                    <a:pt x="53" y="32"/>
                  </a:cubicBezTo>
                  <a:cubicBezTo>
                    <a:pt x="29" y="53"/>
                    <a:pt x="29" y="53"/>
                    <a:pt x="29" y="53"/>
                  </a:cubicBezTo>
                  <a:cubicBezTo>
                    <a:pt x="27" y="56"/>
                    <a:pt x="18" y="52"/>
                    <a:pt x="11" y="44"/>
                  </a:cubicBezTo>
                  <a:close/>
                </a:path>
              </a:pathLst>
            </a:custGeom>
            <a:solidFill>
              <a:srgbClr val="DC6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7" name="Freeform 269"/>
            <p:cNvSpPr>
              <a:spLocks noEditPoints="1"/>
            </p:cNvSpPr>
            <p:nvPr/>
          </p:nvSpPr>
          <p:spPr bwMode="auto">
            <a:xfrm>
              <a:off x="2848995" y="3460750"/>
              <a:ext cx="933450" cy="928688"/>
            </a:xfrm>
            <a:custGeom>
              <a:avLst/>
              <a:gdLst>
                <a:gd name="T0" fmla="*/ 12 w 167"/>
                <a:gd name="T1" fmla="*/ 58 h 166"/>
                <a:gd name="T2" fmla="*/ 31 w 167"/>
                <a:gd name="T3" fmla="*/ 28 h 166"/>
                <a:gd name="T4" fmla="*/ 83 w 167"/>
                <a:gd name="T5" fmla="*/ 7 h 166"/>
                <a:gd name="T6" fmla="*/ 86 w 167"/>
                <a:gd name="T7" fmla="*/ 7 h 166"/>
                <a:gd name="T8" fmla="*/ 139 w 167"/>
                <a:gd name="T9" fmla="*/ 31 h 166"/>
                <a:gd name="T10" fmla="*/ 159 w 167"/>
                <a:gd name="T11" fmla="*/ 86 h 166"/>
                <a:gd name="T12" fmla="*/ 159 w 167"/>
                <a:gd name="T13" fmla="*/ 86 h 166"/>
                <a:gd name="T14" fmla="*/ 146 w 167"/>
                <a:gd name="T15" fmla="*/ 126 h 166"/>
                <a:gd name="T16" fmla="*/ 150 w 167"/>
                <a:gd name="T17" fmla="*/ 103 h 166"/>
                <a:gd name="T18" fmla="*/ 150 w 167"/>
                <a:gd name="T19" fmla="*/ 103 h 166"/>
                <a:gd name="T20" fmla="*/ 130 w 167"/>
                <a:gd name="T21" fmla="*/ 49 h 166"/>
                <a:gd name="T22" fmla="*/ 77 w 167"/>
                <a:gd name="T23" fmla="*/ 25 h 166"/>
                <a:gd name="T24" fmla="*/ 74 w 167"/>
                <a:gd name="T25" fmla="*/ 25 h 166"/>
                <a:gd name="T26" fmla="*/ 22 w 167"/>
                <a:gd name="T27" fmla="*/ 45 h 166"/>
                <a:gd name="T28" fmla="*/ 12 w 167"/>
                <a:gd name="T29" fmla="*/ 58 h 166"/>
                <a:gd name="T30" fmla="*/ 83 w 167"/>
                <a:gd name="T31" fmla="*/ 0 h 166"/>
                <a:gd name="T32" fmla="*/ 83 w 167"/>
                <a:gd name="T33" fmla="*/ 0 h 166"/>
                <a:gd name="T34" fmla="*/ 0 w 167"/>
                <a:gd name="T35" fmla="*/ 80 h 166"/>
                <a:gd name="T36" fmla="*/ 0 w 167"/>
                <a:gd name="T37" fmla="*/ 83 h 166"/>
                <a:gd name="T38" fmla="*/ 23 w 167"/>
                <a:gd name="T39" fmla="*/ 140 h 166"/>
                <a:gd name="T40" fmla="*/ 80 w 167"/>
                <a:gd name="T41" fmla="*/ 166 h 166"/>
                <a:gd name="T42" fmla="*/ 83 w 167"/>
                <a:gd name="T43" fmla="*/ 166 h 166"/>
                <a:gd name="T44" fmla="*/ 83 w 167"/>
                <a:gd name="T45" fmla="*/ 166 h 166"/>
                <a:gd name="T46" fmla="*/ 83 w 167"/>
                <a:gd name="T47" fmla="*/ 166 h 166"/>
                <a:gd name="T48" fmla="*/ 138 w 167"/>
                <a:gd name="T49" fmla="*/ 146 h 166"/>
                <a:gd name="T50" fmla="*/ 138 w 167"/>
                <a:gd name="T51" fmla="*/ 145 h 166"/>
                <a:gd name="T52" fmla="*/ 138 w 167"/>
                <a:gd name="T53" fmla="*/ 145 h 166"/>
                <a:gd name="T54" fmla="*/ 139 w 167"/>
                <a:gd name="T55" fmla="*/ 145 h 166"/>
                <a:gd name="T56" fmla="*/ 140 w 167"/>
                <a:gd name="T57" fmla="*/ 144 h 166"/>
                <a:gd name="T58" fmla="*/ 140 w 167"/>
                <a:gd name="T59" fmla="*/ 144 h 166"/>
                <a:gd name="T60" fmla="*/ 167 w 167"/>
                <a:gd name="T61" fmla="*/ 86 h 166"/>
                <a:gd name="T62" fmla="*/ 167 w 167"/>
                <a:gd name="T63" fmla="*/ 83 h 166"/>
                <a:gd name="T64" fmla="*/ 144 w 167"/>
                <a:gd name="T65" fmla="*/ 26 h 166"/>
                <a:gd name="T66" fmla="*/ 86 w 167"/>
                <a:gd name="T67" fmla="*/ 0 h 166"/>
                <a:gd name="T68" fmla="*/ 86 w 167"/>
                <a:gd name="T69" fmla="*/ 0 h 166"/>
                <a:gd name="T70" fmla="*/ 83 w 167"/>
                <a:gd name="T71" fmla="*/ 0 h 166"/>
                <a:gd name="T72" fmla="*/ 83 w 167"/>
                <a:gd name="T7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7" h="166">
                  <a:moveTo>
                    <a:pt x="12" y="58"/>
                  </a:moveTo>
                  <a:cubicBezTo>
                    <a:pt x="16" y="47"/>
                    <a:pt x="22" y="36"/>
                    <a:pt x="31" y="28"/>
                  </a:cubicBezTo>
                  <a:cubicBezTo>
                    <a:pt x="46" y="14"/>
                    <a:pt x="64" y="7"/>
                    <a:pt x="83" y="7"/>
                  </a:cubicBezTo>
                  <a:cubicBezTo>
                    <a:pt x="84" y="7"/>
                    <a:pt x="85" y="7"/>
                    <a:pt x="86" y="7"/>
                  </a:cubicBezTo>
                  <a:cubicBezTo>
                    <a:pt x="106" y="8"/>
                    <a:pt x="125" y="16"/>
                    <a:pt x="139" y="31"/>
                  </a:cubicBezTo>
                  <a:cubicBezTo>
                    <a:pt x="152" y="46"/>
                    <a:pt x="160" y="65"/>
                    <a:pt x="159" y="86"/>
                  </a:cubicBezTo>
                  <a:cubicBezTo>
                    <a:pt x="159" y="86"/>
                    <a:pt x="159" y="86"/>
                    <a:pt x="159" y="86"/>
                  </a:cubicBezTo>
                  <a:cubicBezTo>
                    <a:pt x="159" y="100"/>
                    <a:pt x="154" y="114"/>
                    <a:pt x="146" y="126"/>
                  </a:cubicBezTo>
                  <a:cubicBezTo>
                    <a:pt x="148" y="119"/>
                    <a:pt x="150" y="111"/>
                    <a:pt x="150" y="103"/>
                  </a:cubicBezTo>
                  <a:cubicBezTo>
                    <a:pt x="150" y="103"/>
                    <a:pt x="150" y="103"/>
                    <a:pt x="150" y="103"/>
                  </a:cubicBezTo>
                  <a:cubicBezTo>
                    <a:pt x="151" y="83"/>
                    <a:pt x="143" y="64"/>
                    <a:pt x="130" y="49"/>
                  </a:cubicBezTo>
                  <a:cubicBezTo>
                    <a:pt x="116" y="34"/>
                    <a:pt x="97" y="26"/>
                    <a:pt x="77" y="25"/>
                  </a:cubicBezTo>
                  <a:cubicBezTo>
                    <a:pt x="76" y="25"/>
                    <a:pt x="75" y="25"/>
                    <a:pt x="74" y="25"/>
                  </a:cubicBezTo>
                  <a:cubicBezTo>
                    <a:pt x="55" y="25"/>
                    <a:pt x="37" y="32"/>
                    <a:pt x="22" y="45"/>
                  </a:cubicBezTo>
                  <a:cubicBezTo>
                    <a:pt x="18" y="49"/>
                    <a:pt x="15" y="53"/>
                    <a:pt x="12" y="58"/>
                  </a:cubicBezTo>
                  <a:moveTo>
                    <a:pt x="83" y="0"/>
                  </a:moveTo>
                  <a:cubicBezTo>
                    <a:pt x="83" y="0"/>
                    <a:pt x="83" y="0"/>
                    <a:pt x="83" y="0"/>
                  </a:cubicBezTo>
                  <a:cubicBezTo>
                    <a:pt x="39" y="0"/>
                    <a:pt x="2" y="35"/>
                    <a:pt x="0" y="80"/>
                  </a:cubicBezTo>
                  <a:cubicBezTo>
                    <a:pt x="0" y="81"/>
                    <a:pt x="0" y="82"/>
                    <a:pt x="0" y="83"/>
                  </a:cubicBezTo>
                  <a:cubicBezTo>
                    <a:pt x="0" y="104"/>
                    <a:pt x="8" y="125"/>
                    <a:pt x="23" y="140"/>
                  </a:cubicBezTo>
                  <a:cubicBezTo>
                    <a:pt x="38" y="156"/>
                    <a:pt x="58" y="166"/>
                    <a:pt x="80" y="166"/>
                  </a:cubicBezTo>
                  <a:cubicBezTo>
                    <a:pt x="81" y="166"/>
                    <a:pt x="82" y="166"/>
                    <a:pt x="83" y="166"/>
                  </a:cubicBezTo>
                  <a:cubicBezTo>
                    <a:pt x="83" y="166"/>
                    <a:pt x="83" y="166"/>
                    <a:pt x="83" y="166"/>
                  </a:cubicBezTo>
                  <a:cubicBezTo>
                    <a:pt x="83" y="166"/>
                    <a:pt x="83" y="166"/>
                    <a:pt x="83" y="166"/>
                  </a:cubicBezTo>
                  <a:cubicBezTo>
                    <a:pt x="104" y="166"/>
                    <a:pt x="123" y="159"/>
                    <a:pt x="138" y="146"/>
                  </a:cubicBezTo>
                  <a:cubicBezTo>
                    <a:pt x="138" y="146"/>
                    <a:pt x="138" y="146"/>
                    <a:pt x="138" y="145"/>
                  </a:cubicBezTo>
                  <a:cubicBezTo>
                    <a:pt x="138" y="145"/>
                    <a:pt x="138" y="145"/>
                    <a:pt x="138" y="145"/>
                  </a:cubicBezTo>
                  <a:cubicBezTo>
                    <a:pt x="139" y="145"/>
                    <a:pt x="139" y="145"/>
                    <a:pt x="139" y="145"/>
                  </a:cubicBezTo>
                  <a:cubicBezTo>
                    <a:pt x="139" y="145"/>
                    <a:pt x="140" y="144"/>
                    <a:pt x="140" y="144"/>
                  </a:cubicBezTo>
                  <a:cubicBezTo>
                    <a:pt x="140" y="144"/>
                    <a:pt x="140" y="144"/>
                    <a:pt x="140" y="144"/>
                  </a:cubicBezTo>
                  <a:cubicBezTo>
                    <a:pt x="156" y="129"/>
                    <a:pt x="166" y="108"/>
                    <a:pt x="167" y="86"/>
                  </a:cubicBezTo>
                  <a:cubicBezTo>
                    <a:pt x="167" y="85"/>
                    <a:pt x="167" y="84"/>
                    <a:pt x="167" y="83"/>
                  </a:cubicBezTo>
                  <a:cubicBezTo>
                    <a:pt x="167" y="62"/>
                    <a:pt x="159" y="42"/>
                    <a:pt x="144" y="26"/>
                  </a:cubicBezTo>
                  <a:cubicBezTo>
                    <a:pt x="129" y="10"/>
                    <a:pt x="108" y="1"/>
                    <a:pt x="86" y="0"/>
                  </a:cubicBezTo>
                  <a:cubicBezTo>
                    <a:pt x="86" y="0"/>
                    <a:pt x="86" y="0"/>
                    <a:pt x="86" y="0"/>
                  </a:cubicBezTo>
                  <a:cubicBezTo>
                    <a:pt x="85" y="0"/>
                    <a:pt x="84" y="0"/>
                    <a:pt x="83" y="0"/>
                  </a:cubicBezTo>
                  <a:cubicBezTo>
                    <a:pt x="83" y="0"/>
                    <a:pt x="83" y="0"/>
                    <a:pt x="8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4" name="Freeform 270"/>
            <p:cNvSpPr>
              <a:spLocks noEditPoints="1"/>
            </p:cNvSpPr>
            <p:nvPr/>
          </p:nvSpPr>
          <p:spPr bwMode="auto">
            <a:xfrm>
              <a:off x="2848995" y="3460750"/>
              <a:ext cx="933450" cy="928688"/>
            </a:xfrm>
            <a:custGeom>
              <a:avLst/>
              <a:gdLst>
                <a:gd name="T0" fmla="*/ 83 w 167"/>
                <a:gd name="T1" fmla="*/ 166 h 166"/>
                <a:gd name="T2" fmla="*/ 83 w 167"/>
                <a:gd name="T3" fmla="*/ 166 h 166"/>
                <a:gd name="T4" fmla="*/ 83 w 167"/>
                <a:gd name="T5" fmla="*/ 166 h 166"/>
                <a:gd name="T6" fmla="*/ 83 w 167"/>
                <a:gd name="T7" fmla="*/ 166 h 166"/>
                <a:gd name="T8" fmla="*/ 138 w 167"/>
                <a:gd name="T9" fmla="*/ 146 h 166"/>
                <a:gd name="T10" fmla="*/ 83 w 167"/>
                <a:gd name="T11" fmla="*/ 166 h 166"/>
                <a:gd name="T12" fmla="*/ 138 w 167"/>
                <a:gd name="T13" fmla="*/ 146 h 166"/>
                <a:gd name="T14" fmla="*/ 138 w 167"/>
                <a:gd name="T15" fmla="*/ 145 h 166"/>
                <a:gd name="T16" fmla="*/ 138 w 167"/>
                <a:gd name="T17" fmla="*/ 145 h 166"/>
                <a:gd name="T18" fmla="*/ 138 w 167"/>
                <a:gd name="T19" fmla="*/ 145 h 166"/>
                <a:gd name="T20" fmla="*/ 140 w 167"/>
                <a:gd name="T21" fmla="*/ 144 h 166"/>
                <a:gd name="T22" fmla="*/ 139 w 167"/>
                <a:gd name="T23" fmla="*/ 145 h 166"/>
                <a:gd name="T24" fmla="*/ 140 w 167"/>
                <a:gd name="T25" fmla="*/ 144 h 166"/>
                <a:gd name="T26" fmla="*/ 86 w 167"/>
                <a:gd name="T27" fmla="*/ 0 h 166"/>
                <a:gd name="T28" fmla="*/ 86 w 167"/>
                <a:gd name="T29" fmla="*/ 0 h 166"/>
                <a:gd name="T30" fmla="*/ 144 w 167"/>
                <a:gd name="T31" fmla="*/ 26 h 166"/>
                <a:gd name="T32" fmla="*/ 167 w 167"/>
                <a:gd name="T33" fmla="*/ 83 h 166"/>
                <a:gd name="T34" fmla="*/ 144 w 167"/>
                <a:gd name="T35" fmla="*/ 26 h 166"/>
                <a:gd name="T36" fmla="*/ 86 w 167"/>
                <a:gd name="T37" fmla="*/ 0 h 166"/>
                <a:gd name="T38" fmla="*/ 86 w 167"/>
                <a:gd name="T39" fmla="*/ 0 h 166"/>
                <a:gd name="T40" fmla="*/ 83 w 167"/>
                <a:gd name="T41" fmla="*/ 0 h 166"/>
                <a:gd name="T42" fmla="*/ 0 w 167"/>
                <a:gd name="T43" fmla="*/ 80 h 166"/>
                <a:gd name="T44" fmla="*/ 0 w 167"/>
                <a:gd name="T45" fmla="*/ 83 h 166"/>
                <a:gd name="T46" fmla="*/ 0 w 167"/>
                <a:gd name="T47" fmla="*/ 80 h 166"/>
                <a:gd name="T48" fmla="*/ 83 w 167"/>
                <a:gd name="T49" fmla="*/ 0 h 166"/>
                <a:gd name="T50" fmla="*/ 83 w 167"/>
                <a:gd name="T51" fmla="*/ 0 h 166"/>
                <a:gd name="T52" fmla="*/ 83 w 167"/>
                <a:gd name="T53" fmla="*/ 0 h 166"/>
                <a:gd name="T54" fmla="*/ 83 w 167"/>
                <a:gd name="T55" fmla="*/ 0 h 166"/>
                <a:gd name="T56" fmla="*/ 83 w 167"/>
                <a:gd name="T57"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7" h="166">
                  <a:moveTo>
                    <a:pt x="83" y="166"/>
                  </a:moveTo>
                  <a:cubicBezTo>
                    <a:pt x="83" y="166"/>
                    <a:pt x="83" y="166"/>
                    <a:pt x="83" y="166"/>
                  </a:cubicBezTo>
                  <a:cubicBezTo>
                    <a:pt x="83" y="166"/>
                    <a:pt x="83" y="166"/>
                    <a:pt x="83" y="166"/>
                  </a:cubicBezTo>
                  <a:cubicBezTo>
                    <a:pt x="83" y="166"/>
                    <a:pt x="83" y="166"/>
                    <a:pt x="83" y="166"/>
                  </a:cubicBezTo>
                  <a:moveTo>
                    <a:pt x="138" y="146"/>
                  </a:moveTo>
                  <a:cubicBezTo>
                    <a:pt x="123" y="159"/>
                    <a:pt x="104" y="166"/>
                    <a:pt x="83" y="166"/>
                  </a:cubicBezTo>
                  <a:cubicBezTo>
                    <a:pt x="104" y="166"/>
                    <a:pt x="123" y="159"/>
                    <a:pt x="138" y="146"/>
                  </a:cubicBezTo>
                  <a:moveTo>
                    <a:pt x="138" y="145"/>
                  </a:moveTo>
                  <a:cubicBezTo>
                    <a:pt x="138" y="145"/>
                    <a:pt x="138" y="145"/>
                    <a:pt x="138" y="145"/>
                  </a:cubicBezTo>
                  <a:cubicBezTo>
                    <a:pt x="138" y="145"/>
                    <a:pt x="138" y="145"/>
                    <a:pt x="138" y="145"/>
                  </a:cubicBezTo>
                  <a:moveTo>
                    <a:pt x="140" y="144"/>
                  </a:moveTo>
                  <a:cubicBezTo>
                    <a:pt x="140" y="144"/>
                    <a:pt x="139" y="145"/>
                    <a:pt x="139" y="145"/>
                  </a:cubicBezTo>
                  <a:cubicBezTo>
                    <a:pt x="139" y="145"/>
                    <a:pt x="140" y="144"/>
                    <a:pt x="140" y="144"/>
                  </a:cubicBezTo>
                  <a:moveTo>
                    <a:pt x="86" y="0"/>
                  </a:moveTo>
                  <a:cubicBezTo>
                    <a:pt x="86" y="0"/>
                    <a:pt x="86" y="0"/>
                    <a:pt x="86" y="0"/>
                  </a:cubicBezTo>
                  <a:cubicBezTo>
                    <a:pt x="108" y="1"/>
                    <a:pt x="129" y="10"/>
                    <a:pt x="144" y="26"/>
                  </a:cubicBezTo>
                  <a:cubicBezTo>
                    <a:pt x="159" y="42"/>
                    <a:pt x="167" y="62"/>
                    <a:pt x="167" y="83"/>
                  </a:cubicBezTo>
                  <a:cubicBezTo>
                    <a:pt x="167" y="62"/>
                    <a:pt x="159" y="42"/>
                    <a:pt x="144" y="26"/>
                  </a:cubicBezTo>
                  <a:cubicBezTo>
                    <a:pt x="129" y="10"/>
                    <a:pt x="108" y="1"/>
                    <a:pt x="86" y="0"/>
                  </a:cubicBezTo>
                  <a:cubicBezTo>
                    <a:pt x="86" y="0"/>
                    <a:pt x="86" y="0"/>
                    <a:pt x="86" y="0"/>
                  </a:cubicBezTo>
                  <a:moveTo>
                    <a:pt x="83" y="0"/>
                  </a:moveTo>
                  <a:cubicBezTo>
                    <a:pt x="39" y="0"/>
                    <a:pt x="2" y="35"/>
                    <a:pt x="0" y="80"/>
                  </a:cubicBezTo>
                  <a:cubicBezTo>
                    <a:pt x="0" y="81"/>
                    <a:pt x="0" y="82"/>
                    <a:pt x="0" y="83"/>
                  </a:cubicBezTo>
                  <a:cubicBezTo>
                    <a:pt x="0" y="82"/>
                    <a:pt x="0" y="81"/>
                    <a:pt x="0" y="80"/>
                  </a:cubicBezTo>
                  <a:cubicBezTo>
                    <a:pt x="2" y="35"/>
                    <a:pt x="39" y="0"/>
                    <a:pt x="83" y="0"/>
                  </a:cubicBezTo>
                  <a:moveTo>
                    <a:pt x="83" y="0"/>
                  </a:moveTo>
                  <a:cubicBezTo>
                    <a:pt x="83" y="0"/>
                    <a:pt x="83" y="0"/>
                    <a:pt x="83" y="0"/>
                  </a:cubicBezTo>
                  <a:cubicBezTo>
                    <a:pt x="83" y="0"/>
                    <a:pt x="83" y="0"/>
                    <a:pt x="83" y="0"/>
                  </a:cubicBezTo>
                  <a:cubicBezTo>
                    <a:pt x="83" y="0"/>
                    <a:pt x="83" y="0"/>
                    <a:pt x="83" y="0"/>
                  </a:cubicBezTo>
                </a:path>
              </a:pathLst>
            </a:custGeom>
            <a:solidFill>
              <a:srgbClr val="595E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5" name="Freeform 271"/>
            <p:cNvSpPr/>
            <p:nvPr/>
          </p:nvSpPr>
          <p:spPr bwMode="auto">
            <a:xfrm>
              <a:off x="2915670" y="3500438"/>
              <a:ext cx="827088" cy="665163"/>
            </a:xfrm>
            <a:custGeom>
              <a:avLst/>
              <a:gdLst>
                <a:gd name="T0" fmla="*/ 71 w 148"/>
                <a:gd name="T1" fmla="*/ 0 h 119"/>
                <a:gd name="T2" fmla="*/ 19 w 148"/>
                <a:gd name="T3" fmla="*/ 21 h 119"/>
                <a:gd name="T4" fmla="*/ 0 w 148"/>
                <a:gd name="T5" fmla="*/ 51 h 119"/>
                <a:gd name="T6" fmla="*/ 10 w 148"/>
                <a:gd name="T7" fmla="*/ 38 h 119"/>
                <a:gd name="T8" fmla="*/ 62 w 148"/>
                <a:gd name="T9" fmla="*/ 18 h 119"/>
                <a:gd name="T10" fmla="*/ 65 w 148"/>
                <a:gd name="T11" fmla="*/ 18 h 119"/>
                <a:gd name="T12" fmla="*/ 118 w 148"/>
                <a:gd name="T13" fmla="*/ 42 h 119"/>
                <a:gd name="T14" fmla="*/ 138 w 148"/>
                <a:gd name="T15" fmla="*/ 96 h 119"/>
                <a:gd name="T16" fmla="*/ 138 w 148"/>
                <a:gd name="T17" fmla="*/ 96 h 119"/>
                <a:gd name="T18" fmla="*/ 134 w 148"/>
                <a:gd name="T19" fmla="*/ 119 h 119"/>
                <a:gd name="T20" fmla="*/ 147 w 148"/>
                <a:gd name="T21" fmla="*/ 79 h 119"/>
                <a:gd name="T22" fmla="*/ 147 w 148"/>
                <a:gd name="T23" fmla="*/ 79 h 119"/>
                <a:gd name="T24" fmla="*/ 127 w 148"/>
                <a:gd name="T25" fmla="*/ 24 h 119"/>
                <a:gd name="T26" fmla="*/ 74 w 148"/>
                <a:gd name="T27" fmla="*/ 0 h 119"/>
                <a:gd name="T28" fmla="*/ 71 w 148"/>
                <a:gd name="T29"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19">
                  <a:moveTo>
                    <a:pt x="71" y="0"/>
                  </a:moveTo>
                  <a:cubicBezTo>
                    <a:pt x="52" y="0"/>
                    <a:pt x="34" y="7"/>
                    <a:pt x="19" y="21"/>
                  </a:cubicBezTo>
                  <a:cubicBezTo>
                    <a:pt x="10" y="29"/>
                    <a:pt x="4" y="40"/>
                    <a:pt x="0" y="51"/>
                  </a:cubicBezTo>
                  <a:cubicBezTo>
                    <a:pt x="3" y="46"/>
                    <a:pt x="6" y="42"/>
                    <a:pt x="10" y="38"/>
                  </a:cubicBezTo>
                  <a:cubicBezTo>
                    <a:pt x="25" y="25"/>
                    <a:pt x="43" y="18"/>
                    <a:pt x="62" y="18"/>
                  </a:cubicBezTo>
                  <a:cubicBezTo>
                    <a:pt x="63" y="18"/>
                    <a:pt x="64" y="18"/>
                    <a:pt x="65" y="18"/>
                  </a:cubicBezTo>
                  <a:cubicBezTo>
                    <a:pt x="85" y="19"/>
                    <a:pt x="104" y="27"/>
                    <a:pt x="118" y="42"/>
                  </a:cubicBezTo>
                  <a:cubicBezTo>
                    <a:pt x="131" y="57"/>
                    <a:pt x="139" y="76"/>
                    <a:pt x="138" y="96"/>
                  </a:cubicBezTo>
                  <a:cubicBezTo>
                    <a:pt x="138" y="96"/>
                    <a:pt x="138" y="96"/>
                    <a:pt x="138" y="96"/>
                  </a:cubicBezTo>
                  <a:cubicBezTo>
                    <a:pt x="138" y="104"/>
                    <a:pt x="136" y="112"/>
                    <a:pt x="134" y="119"/>
                  </a:cubicBezTo>
                  <a:cubicBezTo>
                    <a:pt x="142" y="107"/>
                    <a:pt x="147" y="93"/>
                    <a:pt x="147" y="79"/>
                  </a:cubicBezTo>
                  <a:cubicBezTo>
                    <a:pt x="147" y="79"/>
                    <a:pt x="147" y="79"/>
                    <a:pt x="147" y="79"/>
                  </a:cubicBezTo>
                  <a:cubicBezTo>
                    <a:pt x="148" y="58"/>
                    <a:pt x="140" y="39"/>
                    <a:pt x="127" y="24"/>
                  </a:cubicBezTo>
                  <a:cubicBezTo>
                    <a:pt x="113" y="9"/>
                    <a:pt x="94" y="1"/>
                    <a:pt x="74" y="0"/>
                  </a:cubicBezTo>
                  <a:cubicBezTo>
                    <a:pt x="73" y="0"/>
                    <a:pt x="72" y="0"/>
                    <a:pt x="71"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7" name="Freeform 272"/>
            <p:cNvSpPr/>
            <p:nvPr/>
          </p:nvSpPr>
          <p:spPr bwMode="auto">
            <a:xfrm>
              <a:off x="2804545" y="3405188"/>
              <a:ext cx="1022350" cy="536575"/>
            </a:xfrm>
            <a:custGeom>
              <a:avLst/>
              <a:gdLst>
                <a:gd name="T0" fmla="*/ 8 w 183"/>
                <a:gd name="T1" fmla="*/ 90 h 96"/>
                <a:gd name="T2" fmla="*/ 94 w 183"/>
                <a:gd name="T3" fmla="*/ 10 h 96"/>
                <a:gd name="T4" fmla="*/ 152 w 183"/>
                <a:gd name="T5" fmla="*/ 36 h 96"/>
                <a:gd name="T6" fmla="*/ 175 w 183"/>
                <a:gd name="T7" fmla="*/ 96 h 96"/>
                <a:gd name="T8" fmla="*/ 183 w 183"/>
                <a:gd name="T9" fmla="*/ 96 h 96"/>
                <a:gd name="T10" fmla="*/ 183 w 183"/>
                <a:gd name="T11" fmla="*/ 96 h 96"/>
                <a:gd name="T12" fmla="*/ 158 w 183"/>
                <a:gd name="T13" fmla="*/ 31 h 96"/>
                <a:gd name="T14" fmla="*/ 94 w 183"/>
                <a:gd name="T15" fmla="*/ 2 h 96"/>
                <a:gd name="T16" fmla="*/ 0 w 183"/>
                <a:gd name="T17" fmla="*/ 90 h 96"/>
                <a:gd name="T18" fmla="*/ 8 w 183"/>
                <a:gd name="T19" fmla="*/ 9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3" h="96">
                  <a:moveTo>
                    <a:pt x="8" y="90"/>
                  </a:moveTo>
                  <a:cubicBezTo>
                    <a:pt x="10" y="44"/>
                    <a:pt x="48" y="8"/>
                    <a:pt x="94" y="10"/>
                  </a:cubicBezTo>
                  <a:cubicBezTo>
                    <a:pt x="116" y="11"/>
                    <a:pt x="137" y="20"/>
                    <a:pt x="152" y="36"/>
                  </a:cubicBezTo>
                  <a:cubicBezTo>
                    <a:pt x="167" y="52"/>
                    <a:pt x="175" y="74"/>
                    <a:pt x="175" y="96"/>
                  </a:cubicBezTo>
                  <a:cubicBezTo>
                    <a:pt x="183" y="96"/>
                    <a:pt x="183" y="96"/>
                    <a:pt x="183" y="96"/>
                  </a:cubicBezTo>
                  <a:cubicBezTo>
                    <a:pt x="183" y="96"/>
                    <a:pt x="183" y="96"/>
                    <a:pt x="183" y="96"/>
                  </a:cubicBezTo>
                  <a:cubicBezTo>
                    <a:pt x="183" y="72"/>
                    <a:pt x="175" y="48"/>
                    <a:pt x="158" y="31"/>
                  </a:cubicBezTo>
                  <a:cubicBezTo>
                    <a:pt x="141" y="13"/>
                    <a:pt x="119" y="3"/>
                    <a:pt x="94" y="2"/>
                  </a:cubicBezTo>
                  <a:cubicBezTo>
                    <a:pt x="44" y="0"/>
                    <a:pt x="2" y="40"/>
                    <a:pt x="0" y="90"/>
                  </a:cubicBezTo>
                  <a:cubicBezTo>
                    <a:pt x="8" y="90"/>
                    <a:pt x="8" y="90"/>
                    <a:pt x="8" y="90"/>
                  </a:cubicBezTo>
                  <a:close/>
                </a:path>
              </a:pathLst>
            </a:custGeom>
            <a:solidFill>
              <a:srgbClr val="474F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48" name="Freeform 273"/>
            <p:cNvSpPr/>
            <p:nvPr/>
          </p:nvSpPr>
          <p:spPr bwMode="auto">
            <a:xfrm>
              <a:off x="2771208" y="4205288"/>
              <a:ext cx="239713" cy="228600"/>
            </a:xfrm>
            <a:custGeom>
              <a:avLst/>
              <a:gdLst>
                <a:gd name="T0" fmla="*/ 23 w 43"/>
                <a:gd name="T1" fmla="*/ 37 h 41"/>
                <a:gd name="T2" fmla="*/ 39 w 43"/>
                <a:gd name="T3" fmla="*/ 22 h 41"/>
                <a:gd name="T4" fmla="*/ 43 w 43"/>
                <a:gd name="T5" fmla="*/ 13 h 41"/>
                <a:gd name="T6" fmla="*/ 37 w 43"/>
                <a:gd name="T7" fmla="*/ 7 h 41"/>
                <a:gd name="T8" fmla="*/ 31 w 43"/>
                <a:gd name="T9" fmla="*/ 0 h 41"/>
                <a:gd name="T10" fmla="*/ 22 w 43"/>
                <a:gd name="T11" fmla="*/ 4 h 41"/>
                <a:gd name="T12" fmla="*/ 6 w 43"/>
                <a:gd name="T13" fmla="*/ 18 h 41"/>
                <a:gd name="T14" fmla="*/ 7 w 43"/>
                <a:gd name="T15" fmla="*/ 34 h 41"/>
                <a:gd name="T16" fmla="*/ 7 w 43"/>
                <a:gd name="T17" fmla="*/ 34 h 41"/>
                <a:gd name="T18" fmla="*/ 23 w 43"/>
                <a:gd name="T19" fmla="*/ 3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1">
                  <a:moveTo>
                    <a:pt x="23" y="37"/>
                  </a:moveTo>
                  <a:cubicBezTo>
                    <a:pt x="28" y="32"/>
                    <a:pt x="34" y="27"/>
                    <a:pt x="39" y="22"/>
                  </a:cubicBezTo>
                  <a:cubicBezTo>
                    <a:pt x="41" y="19"/>
                    <a:pt x="43" y="16"/>
                    <a:pt x="43" y="13"/>
                  </a:cubicBezTo>
                  <a:cubicBezTo>
                    <a:pt x="41" y="11"/>
                    <a:pt x="39" y="9"/>
                    <a:pt x="37" y="7"/>
                  </a:cubicBezTo>
                  <a:cubicBezTo>
                    <a:pt x="35" y="5"/>
                    <a:pt x="33" y="3"/>
                    <a:pt x="31" y="0"/>
                  </a:cubicBezTo>
                  <a:cubicBezTo>
                    <a:pt x="28" y="0"/>
                    <a:pt x="25" y="1"/>
                    <a:pt x="22" y="4"/>
                  </a:cubicBezTo>
                  <a:cubicBezTo>
                    <a:pt x="17" y="8"/>
                    <a:pt x="11" y="13"/>
                    <a:pt x="6" y="18"/>
                  </a:cubicBezTo>
                  <a:cubicBezTo>
                    <a:pt x="0" y="23"/>
                    <a:pt x="2" y="29"/>
                    <a:pt x="7" y="34"/>
                  </a:cubicBezTo>
                  <a:cubicBezTo>
                    <a:pt x="7" y="34"/>
                    <a:pt x="7" y="34"/>
                    <a:pt x="7" y="34"/>
                  </a:cubicBezTo>
                  <a:cubicBezTo>
                    <a:pt x="12" y="39"/>
                    <a:pt x="18" y="41"/>
                    <a:pt x="23" y="37"/>
                  </a:cubicBezTo>
                  <a:close/>
                </a:path>
              </a:pathLst>
            </a:custGeom>
            <a:solidFill>
              <a:srgbClr val="30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54" name="Freeform 274"/>
            <p:cNvSpPr/>
            <p:nvPr/>
          </p:nvSpPr>
          <p:spPr bwMode="auto">
            <a:xfrm>
              <a:off x="2217170" y="4373563"/>
              <a:ext cx="576263" cy="541338"/>
            </a:xfrm>
            <a:custGeom>
              <a:avLst/>
              <a:gdLst>
                <a:gd name="T0" fmla="*/ 15 w 103"/>
                <a:gd name="T1" fmla="*/ 92 h 97"/>
                <a:gd name="T2" fmla="*/ 103 w 103"/>
                <a:gd name="T3" fmla="*/ 10 h 97"/>
                <a:gd name="T4" fmla="*/ 101 w 103"/>
                <a:gd name="T5" fmla="*/ 9 h 97"/>
                <a:gd name="T6" fmla="*/ 101 w 103"/>
                <a:gd name="T7" fmla="*/ 9 h 97"/>
                <a:gd name="T8" fmla="*/ 94 w 103"/>
                <a:gd name="T9" fmla="*/ 0 h 97"/>
                <a:gd name="T10" fmla="*/ 6 w 103"/>
                <a:gd name="T11" fmla="*/ 82 h 97"/>
                <a:gd name="T12" fmla="*/ 3 w 103"/>
                <a:gd name="T13" fmla="*/ 95 h 97"/>
                <a:gd name="T14" fmla="*/ 3 w 103"/>
                <a:gd name="T15" fmla="*/ 95 h 97"/>
                <a:gd name="T16" fmla="*/ 15 w 103"/>
                <a:gd name="T17" fmla="*/ 9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97">
                  <a:moveTo>
                    <a:pt x="15" y="92"/>
                  </a:moveTo>
                  <a:cubicBezTo>
                    <a:pt x="103" y="10"/>
                    <a:pt x="103" y="10"/>
                    <a:pt x="103" y="10"/>
                  </a:cubicBezTo>
                  <a:cubicBezTo>
                    <a:pt x="102" y="10"/>
                    <a:pt x="102" y="9"/>
                    <a:pt x="101" y="9"/>
                  </a:cubicBezTo>
                  <a:cubicBezTo>
                    <a:pt x="101" y="9"/>
                    <a:pt x="101" y="9"/>
                    <a:pt x="101" y="9"/>
                  </a:cubicBezTo>
                  <a:cubicBezTo>
                    <a:pt x="98" y="6"/>
                    <a:pt x="96" y="2"/>
                    <a:pt x="94" y="0"/>
                  </a:cubicBezTo>
                  <a:cubicBezTo>
                    <a:pt x="6" y="82"/>
                    <a:pt x="6" y="82"/>
                    <a:pt x="6" y="82"/>
                  </a:cubicBezTo>
                  <a:cubicBezTo>
                    <a:pt x="2" y="86"/>
                    <a:pt x="0" y="92"/>
                    <a:pt x="3" y="95"/>
                  </a:cubicBezTo>
                  <a:cubicBezTo>
                    <a:pt x="3" y="95"/>
                    <a:pt x="3" y="95"/>
                    <a:pt x="3" y="95"/>
                  </a:cubicBezTo>
                  <a:cubicBezTo>
                    <a:pt x="5" y="97"/>
                    <a:pt x="11" y="96"/>
                    <a:pt x="15" y="92"/>
                  </a:cubicBezTo>
                  <a:close/>
                </a:path>
              </a:pathLst>
            </a:custGeom>
            <a:solidFill>
              <a:srgbClr val="F36C3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56" name="矩形 55"/>
          <p:cNvSpPr/>
          <p:nvPr/>
        </p:nvSpPr>
        <p:spPr>
          <a:xfrm>
            <a:off x="1998565" y="2770078"/>
            <a:ext cx="1766963" cy="830997"/>
          </a:xfrm>
          <a:prstGeom prst="rect">
            <a:avLst/>
          </a:prstGeom>
          <a:noFill/>
        </p:spPr>
        <p:txBody>
          <a:bodyPr wrap="square" rtlCol="0">
            <a:spAutoFit/>
          </a:bodyPr>
          <a:lstStyle/>
          <a:p>
            <a:pPr lvl="0" algn="ctr">
              <a:defRPr/>
            </a:pPr>
            <a:r>
              <a:rPr lang="zh-CN" altLang="en-US" sz="2400" b="1" dirty="0" smtClean="0">
                <a:solidFill>
                  <a:schemeClr val="accent2"/>
                </a:solidFill>
                <a:latin typeface="微软雅黑 Light" panose="020B0502040204020203" pitchFamily="34" charset="-122"/>
                <a:ea typeface="微软雅黑 Light" panose="020B0502040204020203" pitchFamily="34" charset="-122"/>
                <a:cs typeface="+mn-ea"/>
                <a:sym typeface="+mn-lt"/>
              </a:rPr>
              <a:t>财务报表附注的重要性</a:t>
            </a:r>
            <a:endParaRPr lang="zh-CN" altLang="en-US" sz="2400" b="1" dirty="0">
              <a:solidFill>
                <a:schemeClr val="accent2"/>
              </a:solidFill>
              <a:latin typeface="微软雅黑 Light" panose="020B0502040204020203" pitchFamily="34" charset="-122"/>
              <a:ea typeface="微软雅黑 Light" panose="020B0502040204020203" pitchFamily="34" charset="-122"/>
              <a:cs typeface="+mn-ea"/>
              <a:sym typeface="+mn-lt"/>
            </a:endParaRPr>
          </a:p>
        </p:txBody>
      </p:sp>
      <p:sp>
        <p:nvSpPr>
          <p:cNvPr id="57" name="椭圆 56"/>
          <p:cNvSpPr/>
          <p:nvPr/>
        </p:nvSpPr>
        <p:spPr bwMode="auto">
          <a:xfrm>
            <a:off x="5738771" y="2379247"/>
            <a:ext cx="573206" cy="573206"/>
          </a:xfrm>
          <a:prstGeom prst="ellipse">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r>
              <a:rPr lang="en-US" altLang="zh-CN" sz="2400" dirty="0">
                <a:solidFill>
                  <a:schemeClr val="bg1"/>
                </a:solidFill>
                <a:latin typeface="微软雅黑 Light" panose="020B0502040204020203" pitchFamily="34" charset="-122"/>
                <a:ea typeface="微软雅黑 Light" panose="020B0502040204020203" pitchFamily="34" charset="-122"/>
              </a:rPr>
              <a:t>1</a:t>
            </a:r>
            <a:endParaRPr lang="zh-CN" altLang="en-US" sz="2400" dirty="0">
              <a:solidFill>
                <a:schemeClr val="bg1"/>
              </a:solidFill>
              <a:latin typeface="微软雅黑 Light" panose="020B0502040204020203" pitchFamily="34" charset="-122"/>
              <a:ea typeface="微软雅黑 Light" panose="020B0502040204020203" pitchFamily="34" charset="-122"/>
            </a:endParaRPr>
          </a:p>
        </p:txBody>
      </p:sp>
      <p:sp>
        <p:nvSpPr>
          <p:cNvPr id="58" name="椭圆 57"/>
          <p:cNvSpPr/>
          <p:nvPr/>
        </p:nvSpPr>
        <p:spPr bwMode="auto">
          <a:xfrm>
            <a:off x="5735008" y="3673764"/>
            <a:ext cx="573206" cy="573206"/>
          </a:xfrm>
          <a:prstGeom prst="ellipse">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r>
              <a:rPr lang="en-US" altLang="zh-CN" sz="2400" dirty="0">
                <a:solidFill>
                  <a:schemeClr val="bg1"/>
                </a:solidFill>
                <a:latin typeface="微软雅黑 Light" panose="020B0502040204020203" pitchFamily="34" charset="-122"/>
                <a:ea typeface="微软雅黑 Light" panose="020B0502040204020203" pitchFamily="34" charset="-122"/>
              </a:rPr>
              <a:t>2</a:t>
            </a:r>
            <a:endParaRPr lang="zh-CN" altLang="en-US" sz="2400" dirty="0">
              <a:solidFill>
                <a:schemeClr val="bg1"/>
              </a:solidFill>
              <a:latin typeface="微软雅黑 Light" panose="020B0502040204020203" pitchFamily="34" charset="-122"/>
              <a:ea typeface="微软雅黑 Light" panose="020B0502040204020203" pitchFamily="34" charset="-122"/>
            </a:endParaRPr>
          </a:p>
        </p:txBody>
      </p:sp>
      <p:sp>
        <p:nvSpPr>
          <p:cNvPr id="59" name="椭圆 58"/>
          <p:cNvSpPr/>
          <p:nvPr/>
        </p:nvSpPr>
        <p:spPr bwMode="auto">
          <a:xfrm>
            <a:off x="5772518" y="4877661"/>
            <a:ext cx="573206" cy="573206"/>
          </a:xfrm>
          <a:prstGeom prst="ellipse">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r>
              <a:rPr lang="en-US" altLang="zh-CN" sz="2400" dirty="0">
                <a:solidFill>
                  <a:schemeClr val="bg1"/>
                </a:solidFill>
                <a:latin typeface="微软雅黑 Light" panose="020B0502040204020203" pitchFamily="34" charset="-122"/>
                <a:ea typeface="微软雅黑 Light" panose="020B0502040204020203" pitchFamily="34" charset="-122"/>
              </a:rPr>
              <a:t>3</a:t>
            </a:r>
            <a:endParaRPr lang="zh-CN" altLang="en-US" sz="2400" dirty="0">
              <a:solidFill>
                <a:schemeClr val="bg1"/>
              </a:solidFill>
              <a:latin typeface="微软雅黑 Light" panose="020B0502040204020203" pitchFamily="34" charset="-122"/>
              <a:ea typeface="微软雅黑 Light" panose="020B0502040204020203" pitchFamily="34" charset="-122"/>
            </a:endParaRPr>
          </a:p>
        </p:txBody>
      </p:sp>
      <p:sp>
        <p:nvSpPr>
          <p:cNvPr id="62" name="矩形 61"/>
          <p:cNvSpPr/>
          <p:nvPr/>
        </p:nvSpPr>
        <p:spPr>
          <a:xfrm>
            <a:off x="6345724" y="2435017"/>
            <a:ext cx="5851040" cy="461665"/>
          </a:xfrm>
          <a:prstGeom prst="rect">
            <a:avLst/>
          </a:prstGeom>
          <a:noFill/>
        </p:spPr>
        <p:txBody>
          <a:bodyPr wrap="square" rtlCol="0">
            <a:spAutoFit/>
          </a:bodyPr>
          <a:lstStyle/>
          <a:p>
            <a:r>
              <a:rPr lang="en-US" altLang="zh-CN" sz="2400" dirty="0">
                <a:solidFill>
                  <a:srgbClr val="3D3D3D"/>
                </a:solidFill>
                <a:latin typeface="微软雅黑 Light" panose="020B0502040204020203" pitchFamily="34" charset="-122"/>
                <a:ea typeface="微软雅黑 Light" panose="020B0502040204020203" pitchFamily="34" charset="-122"/>
              </a:rPr>
              <a:t>1.</a:t>
            </a:r>
            <a:r>
              <a:rPr lang="zh-CN" altLang="en-US" sz="2400" dirty="0">
                <a:solidFill>
                  <a:srgbClr val="3D3D3D"/>
                </a:solidFill>
                <a:latin typeface="微软雅黑 Light" panose="020B0502040204020203" pitchFamily="34" charset="-122"/>
                <a:ea typeface="微软雅黑 Light" panose="020B0502040204020203" pitchFamily="34" charset="-122"/>
              </a:rPr>
              <a:t>了解企业基本情况和会计核算的</a:t>
            </a:r>
            <a:r>
              <a:rPr lang="zh-CN" altLang="en-US" sz="2400" dirty="0" smtClean="0">
                <a:solidFill>
                  <a:srgbClr val="3D3D3D"/>
                </a:solidFill>
                <a:latin typeface="微软雅黑 Light" panose="020B0502040204020203" pitchFamily="34" charset="-122"/>
                <a:ea typeface="微软雅黑 Light" panose="020B0502040204020203" pitchFamily="34" charset="-122"/>
              </a:rPr>
              <a:t>基础</a:t>
            </a:r>
            <a:endParaRPr lang="zh-CN" altLang="en-US" sz="2400" dirty="0">
              <a:solidFill>
                <a:srgbClr val="3D3D3D"/>
              </a:solidFill>
              <a:latin typeface="微软雅黑 Light" panose="020B0502040204020203" pitchFamily="34" charset="-122"/>
              <a:ea typeface="微软雅黑 Light" panose="020B0502040204020203" pitchFamily="34" charset="-122"/>
            </a:endParaRPr>
          </a:p>
        </p:txBody>
      </p:sp>
      <p:sp>
        <p:nvSpPr>
          <p:cNvPr id="63" name="矩形 62"/>
          <p:cNvSpPr/>
          <p:nvPr/>
        </p:nvSpPr>
        <p:spPr>
          <a:xfrm>
            <a:off x="6381052" y="3673764"/>
            <a:ext cx="3788689" cy="461665"/>
          </a:xfrm>
          <a:prstGeom prst="rect">
            <a:avLst/>
          </a:prstGeom>
          <a:noFill/>
        </p:spPr>
        <p:txBody>
          <a:bodyPr wrap="square" rtlCol="0">
            <a:spAutoFit/>
          </a:bodyPr>
          <a:lstStyle/>
          <a:p>
            <a:r>
              <a:rPr lang="en-US" altLang="zh-CN" sz="2400" dirty="0">
                <a:solidFill>
                  <a:srgbClr val="3D3D3D"/>
                </a:solidFill>
                <a:latin typeface="微软雅黑 Light" panose="020B0502040204020203" pitchFamily="34" charset="-122"/>
                <a:ea typeface="微软雅黑 Light" panose="020B0502040204020203" pitchFamily="34" charset="-122"/>
              </a:rPr>
              <a:t>2.</a:t>
            </a:r>
            <a:r>
              <a:rPr lang="zh-CN" altLang="en-US" sz="2400" dirty="0">
                <a:solidFill>
                  <a:srgbClr val="3D3D3D"/>
                </a:solidFill>
                <a:latin typeface="微软雅黑 Light" panose="020B0502040204020203" pitchFamily="34" charset="-122"/>
                <a:ea typeface="微软雅黑 Light" panose="020B0502040204020203" pitchFamily="34" charset="-122"/>
              </a:rPr>
              <a:t>帮助理解财务</a:t>
            </a:r>
            <a:r>
              <a:rPr lang="zh-CN" altLang="en-US" sz="2400" dirty="0" smtClean="0">
                <a:solidFill>
                  <a:srgbClr val="3D3D3D"/>
                </a:solidFill>
                <a:latin typeface="微软雅黑 Light" panose="020B0502040204020203" pitchFamily="34" charset="-122"/>
                <a:ea typeface="微软雅黑 Light" panose="020B0502040204020203" pitchFamily="34" charset="-122"/>
              </a:rPr>
              <a:t>报表</a:t>
            </a:r>
            <a:endParaRPr lang="en-US" altLang="zh-CN" sz="2400" dirty="0" smtClean="0">
              <a:solidFill>
                <a:srgbClr val="3D3D3D"/>
              </a:solidFill>
              <a:latin typeface="微软雅黑 Light" panose="020B0502040204020203" pitchFamily="34" charset="-122"/>
              <a:ea typeface="微软雅黑 Light" panose="020B0502040204020203" pitchFamily="34" charset="-122"/>
            </a:endParaRPr>
          </a:p>
        </p:txBody>
      </p:sp>
      <p:sp>
        <p:nvSpPr>
          <p:cNvPr id="64" name="矩形 63"/>
          <p:cNvSpPr/>
          <p:nvPr/>
        </p:nvSpPr>
        <p:spPr>
          <a:xfrm>
            <a:off x="6381052" y="4908668"/>
            <a:ext cx="4148729" cy="461665"/>
          </a:xfrm>
          <a:prstGeom prst="rect">
            <a:avLst/>
          </a:prstGeom>
          <a:noFill/>
        </p:spPr>
        <p:txBody>
          <a:bodyPr wrap="square" rtlCol="0">
            <a:spAutoFit/>
          </a:bodyPr>
          <a:lstStyle/>
          <a:p>
            <a:r>
              <a:rPr lang="en-US" altLang="zh-CN" sz="2400" dirty="0">
                <a:solidFill>
                  <a:srgbClr val="3D3D3D"/>
                </a:solidFill>
                <a:latin typeface="微软雅黑 Light" panose="020B0502040204020203" pitchFamily="34" charset="-122"/>
                <a:ea typeface="微软雅黑 Light" panose="020B0502040204020203" pitchFamily="34" charset="-122"/>
              </a:rPr>
              <a:t>3.</a:t>
            </a:r>
            <a:r>
              <a:rPr lang="zh-CN" altLang="en-US" sz="2400" dirty="0">
                <a:solidFill>
                  <a:srgbClr val="3D3D3D"/>
                </a:solidFill>
                <a:latin typeface="微软雅黑 Light" panose="020B0502040204020203" pitchFamily="34" charset="-122"/>
                <a:ea typeface="微软雅黑 Light" panose="020B0502040204020203" pitchFamily="34" charset="-122"/>
              </a:rPr>
              <a:t>修正已获取的财务报表信息</a:t>
            </a:r>
            <a:endParaRPr lang="zh-CN" altLang="en-US" sz="2400" dirty="0">
              <a:solidFill>
                <a:srgbClr val="3D3D3D"/>
              </a:solidFill>
              <a:latin typeface="微软雅黑 Light" panose="020B0502040204020203" pitchFamily="34" charset="-122"/>
              <a:ea typeface="微软雅黑 Light" panose="020B0502040204020203" pitchFamily="34" charset="-122"/>
            </a:endParaRPr>
          </a:p>
        </p:txBody>
      </p:sp>
    </p:spTree>
  </p:cSld>
  <p:clrMapOvr>
    <a:masterClrMapping/>
  </p:clrMapOvr>
  <p:transition spd="slow" advTm="9652">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矩形 87"/>
          <p:cNvSpPr/>
          <p:nvPr/>
        </p:nvSpPr>
        <p:spPr bwMode="auto">
          <a:xfrm>
            <a:off x="0" y="0"/>
            <a:ext cx="5810349" cy="685800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89" name="文本框 88"/>
          <p:cNvSpPr txBox="1"/>
          <p:nvPr/>
        </p:nvSpPr>
        <p:spPr>
          <a:xfrm>
            <a:off x="994669" y="-289580"/>
            <a:ext cx="3377849" cy="7725192"/>
          </a:xfrm>
          <a:prstGeom prst="rect">
            <a:avLst/>
          </a:prstGeom>
          <a:noFill/>
        </p:spPr>
        <p:txBody>
          <a:bodyPr wrap="none" rtlCol="0">
            <a:spAutoFit/>
          </a:bodyPr>
          <a:lstStyle/>
          <a:p>
            <a:pPr algn="ctr"/>
            <a:r>
              <a:rPr lang="en-US" altLang="zh-CN" sz="49600">
                <a:solidFill>
                  <a:schemeClr val="bg1"/>
                </a:solidFill>
                <a:latin typeface="Impact" panose="020B0806030902050204" pitchFamily="34" charset="0"/>
                <a:ea typeface="DFKai-SB" panose="03000509000000000000" pitchFamily="65" charset="-120"/>
              </a:rPr>
              <a:t>2</a:t>
            </a:r>
            <a:endParaRPr lang="zh-CN" altLang="en-US" sz="49600" dirty="0">
              <a:solidFill>
                <a:schemeClr val="bg1"/>
              </a:solidFill>
              <a:latin typeface="Impact" panose="020B0806030902050204" pitchFamily="34" charset="0"/>
              <a:ea typeface="DFKai-SB" panose="03000509000000000000" pitchFamily="65" charset="-120"/>
            </a:endParaRPr>
          </a:p>
        </p:txBody>
      </p:sp>
      <p:sp>
        <p:nvSpPr>
          <p:cNvPr id="90" name="矩形 89"/>
          <p:cNvSpPr/>
          <p:nvPr/>
        </p:nvSpPr>
        <p:spPr bwMode="auto">
          <a:xfrm>
            <a:off x="0" y="3282838"/>
            <a:ext cx="5810349" cy="1512168"/>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91" name="文本框 19"/>
          <p:cNvSpPr txBox="1">
            <a:spLocks noChangeArrowheads="1"/>
          </p:cNvSpPr>
          <p:nvPr>
            <p:custDataLst>
              <p:tags r:id="rId1"/>
            </p:custDataLst>
          </p:nvPr>
        </p:nvSpPr>
        <p:spPr bwMode="auto">
          <a:xfrm>
            <a:off x="265733" y="3282838"/>
            <a:ext cx="5090269" cy="1512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zh-CN" altLang="en-US" sz="4000" b="1" dirty="0" smtClean="0">
                <a:solidFill>
                  <a:schemeClr val="bg1"/>
                </a:solidFill>
                <a:latin typeface="微软雅黑 Light" panose="020B0502040204020203" pitchFamily="34" charset="-122"/>
                <a:ea typeface="微软雅黑 Light" panose="020B0502040204020203" pitchFamily="34" charset="-122"/>
              </a:rPr>
              <a:t>任务7</a:t>
            </a:r>
            <a:r>
              <a:rPr lang="en-US" altLang="zh-CN" sz="4000" b="1" dirty="0" smtClean="0">
                <a:solidFill>
                  <a:schemeClr val="bg1"/>
                </a:solidFill>
                <a:latin typeface="微软雅黑 Light" panose="020B0502040204020203" pitchFamily="34" charset="-122"/>
                <a:ea typeface="微软雅黑 Light" panose="020B0502040204020203" pitchFamily="34" charset="-122"/>
              </a:rPr>
              <a:t>.2</a:t>
            </a:r>
            <a:r>
              <a:rPr lang="zh-CN" altLang="en-US" sz="4000" b="1" dirty="0" smtClean="0">
                <a:solidFill>
                  <a:schemeClr val="bg1"/>
                </a:solidFill>
                <a:latin typeface="微软雅黑 Light" panose="020B0502040204020203" pitchFamily="34" charset="-122"/>
                <a:ea typeface="微软雅黑 Light" panose="020B0502040204020203" pitchFamily="34" charset="-122"/>
              </a:rPr>
              <a:t>附注信息的分析和利用</a:t>
            </a:r>
            <a:endParaRPr lang="zh-CN" altLang="en-US" sz="4000" b="1" dirty="0">
              <a:solidFill>
                <a:schemeClr val="bg1"/>
              </a:solidFill>
              <a:latin typeface="微软雅黑 Light" panose="020B0502040204020203" pitchFamily="34" charset="-122"/>
              <a:ea typeface="微软雅黑 Light" panose="020B0502040204020203" pitchFamily="34" charset="-122"/>
            </a:endParaRPr>
          </a:p>
        </p:txBody>
      </p:sp>
      <p:sp>
        <p:nvSpPr>
          <p:cNvPr id="92" name="TextBox 65"/>
          <p:cNvSpPr txBox="1"/>
          <p:nvPr/>
        </p:nvSpPr>
        <p:spPr>
          <a:xfrm>
            <a:off x="6965055" y="3605904"/>
            <a:ext cx="4461918" cy="368300"/>
          </a:xfrm>
          <a:prstGeom prst="rect">
            <a:avLst/>
          </a:prstGeom>
          <a:noFill/>
        </p:spPr>
        <p:txBody>
          <a:bodyPr wrap="square" rtlCol="0">
            <a:spAutoFit/>
          </a:bodyPr>
          <a:lstStyle/>
          <a:p>
            <a:pPr>
              <a:defRPr/>
            </a:pPr>
            <a:r>
              <a:rPr lang="zh-CN" altLang="en-US" dirty="0" smtClean="0">
                <a:latin typeface="微软雅黑 Light" panose="020B0502040204020203" pitchFamily="34" charset="-122"/>
                <a:ea typeface="微软雅黑 Light" panose="020B0502040204020203" pitchFamily="34" charset="-122"/>
              </a:rPr>
              <a:t>子任务7</a:t>
            </a:r>
            <a:r>
              <a:rPr lang="en-US" altLang="zh-CN" dirty="0" smtClean="0">
                <a:latin typeface="微软雅黑 Light" panose="020B0502040204020203" pitchFamily="34" charset="-122"/>
                <a:ea typeface="微软雅黑 Light" panose="020B0502040204020203" pitchFamily="34" charset="-122"/>
              </a:rPr>
              <a:t>.2.1</a:t>
            </a:r>
            <a:r>
              <a:rPr lang="zh-CN" altLang="en-US" dirty="0" smtClean="0">
                <a:latin typeface="微软雅黑 Light" panose="020B0502040204020203" pitchFamily="34" charset="-122"/>
                <a:ea typeface="微软雅黑 Light" panose="020B0502040204020203" pitchFamily="34" charset="-122"/>
              </a:rPr>
              <a:t>企业的基本情况分析和利用</a:t>
            </a:r>
            <a:endParaRPr lang="zh-CN" altLang="en-US" dirty="0">
              <a:latin typeface="微软雅黑 Light" panose="020B0502040204020203" pitchFamily="34" charset="-122"/>
              <a:ea typeface="微软雅黑 Light" panose="020B0502040204020203" pitchFamily="34" charset="-122"/>
            </a:endParaRPr>
          </a:p>
        </p:txBody>
      </p:sp>
      <p:sp>
        <p:nvSpPr>
          <p:cNvPr id="93" name="TextBox 66"/>
          <p:cNvSpPr txBox="1"/>
          <p:nvPr/>
        </p:nvSpPr>
        <p:spPr>
          <a:xfrm>
            <a:off x="6965055" y="5144925"/>
            <a:ext cx="4173886" cy="368300"/>
          </a:xfrm>
          <a:prstGeom prst="rect">
            <a:avLst/>
          </a:prstGeom>
          <a:noFill/>
        </p:spPr>
        <p:txBody>
          <a:bodyPr wrap="square" rtlCol="0">
            <a:spAutoFit/>
          </a:bodyPr>
          <a:lstStyle>
            <a:defPPr>
              <a:defRPr lang="zh-CN"/>
            </a:defPPr>
            <a:lvl1pPr>
              <a:defRPr sz="2000">
                <a:solidFill>
                  <a:srgbClr val="F8F8F8"/>
                </a:solidFill>
                <a:latin typeface="+mn-ea"/>
                <a:ea typeface="+mn-ea"/>
              </a:defRPr>
            </a:lvl1pPr>
          </a:lstStyle>
          <a:p>
            <a:pPr>
              <a:defRPr/>
            </a:pPr>
            <a:r>
              <a:rPr lang="zh-CN" altLang="en-US" sz="1800" dirty="0" smtClean="0">
                <a:solidFill>
                  <a:schemeClr val="tx1"/>
                </a:solidFill>
                <a:latin typeface="微软雅黑 Light" panose="020B0502040204020203" pitchFamily="34" charset="-122"/>
                <a:ea typeface="微软雅黑 Light" panose="020B0502040204020203" pitchFamily="34" charset="-122"/>
              </a:rPr>
              <a:t>子任务7</a:t>
            </a:r>
            <a:r>
              <a:rPr lang="en-US" altLang="zh-CN" sz="1800" dirty="0" smtClean="0">
                <a:solidFill>
                  <a:schemeClr val="tx1"/>
                </a:solidFill>
                <a:latin typeface="微软雅黑 Light" panose="020B0502040204020203" pitchFamily="34" charset="-122"/>
                <a:ea typeface="微软雅黑 Light" panose="020B0502040204020203" pitchFamily="34" charset="-122"/>
              </a:rPr>
              <a:t>.2.2</a:t>
            </a:r>
            <a:r>
              <a:rPr lang="zh-CN" altLang="en-US" sz="1800" dirty="0" smtClean="0">
                <a:solidFill>
                  <a:schemeClr val="tx1"/>
                </a:solidFill>
                <a:latin typeface="微软雅黑 Light" panose="020B0502040204020203" pitchFamily="34" charset="-122"/>
                <a:ea typeface="微软雅黑 Light" panose="020B0502040204020203" pitchFamily="34" charset="-122"/>
              </a:rPr>
              <a:t>重要会计政策和会计估计</a:t>
            </a:r>
            <a:endParaRPr lang="zh-CN" altLang="en-US" sz="1800" dirty="0">
              <a:solidFill>
                <a:schemeClr val="tx1"/>
              </a:solidFill>
              <a:latin typeface="微软雅黑 Light" panose="020B0502040204020203" pitchFamily="34" charset="-122"/>
              <a:ea typeface="微软雅黑 Light" panose="020B0502040204020203" pitchFamily="34" charset="-122"/>
            </a:endParaRPr>
          </a:p>
        </p:txBody>
      </p:sp>
      <p:grpSp>
        <p:nvGrpSpPr>
          <p:cNvPr id="97" name="组合 96"/>
          <p:cNvGrpSpPr/>
          <p:nvPr/>
        </p:nvGrpSpPr>
        <p:grpSpPr>
          <a:xfrm>
            <a:off x="6673280" y="3617878"/>
            <a:ext cx="330200" cy="330200"/>
            <a:chOff x="8186613" y="1546264"/>
            <a:chExt cx="330200" cy="330200"/>
          </a:xfrm>
          <a:solidFill>
            <a:schemeClr val="accent3"/>
          </a:solidFill>
        </p:grpSpPr>
        <p:sp>
          <p:nvSpPr>
            <p:cNvPr id="98"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99"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grpSp>
        <p:nvGrpSpPr>
          <p:cNvPr id="106" name="组合 105"/>
          <p:cNvGrpSpPr/>
          <p:nvPr/>
        </p:nvGrpSpPr>
        <p:grpSpPr>
          <a:xfrm>
            <a:off x="6673280" y="5184593"/>
            <a:ext cx="330200" cy="330200"/>
            <a:chOff x="8186613" y="1546264"/>
            <a:chExt cx="330200" cy="330200"/>
          </a:xfrm>
          <a:solidFill>
            <a:schemeClr val="accent3"/>
          </a:solidFill>
        </p:grpSpPr>
        <p:sp>
          <p:nvSpPr>
            <p:cNvPr id="107"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108"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pic>
        <p:nvPicPr>
          <p:cNvPr id="116" name="图片 115"/>
          <p:cNvPicPr>
            <a:picLocks noChangeAspect="1"/>
          </p:cNvPicPr>
          <p:nvPr/>
        </p:nvPicPr>
        <p:blipFill>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6673280" y="803321"/>
            <a:ext cx="3773696" cy="2228839"/>
          </a:xfrm>
          <a:prstGeom prst="rect">
            <a:avLst/>
          </a:prstGeom>
          <a:ln w="19050">
            <a:solidFill>
              <a:schemeClr val="bg1"/>
            </a:solidFill>
          </a:ln>
          <a:effectLst>
            <a:outerShdw blurRad="63500" sx="102000" sy="102000" algn="ctr" rotWithShape="0">
              <a:prstClr val="black">
                <a:alpha val="40000"/>
              </a:prstClr>
            </a:outerShdw>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695">
        <p15:prstTrans prst="pageCurlDouble"/>
      </p:transition>
    </mc:Choice>
    <mc:Fallback>
      <p:transition spd="slow" advTm="3695">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65733" y="332656"/>
            <a:ext cx="6264696" cy="521970"/>
          </a:xfrm>
          <a:prstGeom prst="rect">
            <a:avLst/>
          </a:prstGeom>
          <a:noFill/>
        </p:spPr>
        <p:txBody>
          <a:bodyPr wrap="square" rtlCol="0">
            <a:spAutoFit/>
          </a:bodyPr>
          <a:lstStyle/>
          <a:p>
            <a:pPr algn="l"/>
            <a:r>
              <a:rPr lang="zh-CN" altLang="en-US" sz="2800" b="1" dirty="0" smtClean="0">
                <a:latin typeface="微软雅黑 Light" panose="020B0502040204020203" pitchFamily="34" charset="-122"/>
                <a:ea typeface="微软雅黑 Light" panose="020B0502040204020203" pitchFamily="34" charset="-122"/>
              </a:rPr>
              <a:t>子任务7</a:t>
            </a:r>
            <a:r>
              <a:rPr lang="en-US" altLang="zh-CN" sz="2800" b="1" dirty="0" smtClean="0">
                <a:latin typeface="微软雅黑 Light" panose="020B0502040204020203" pitchFamily="34" charset="-122"/>
                <a:ea typeface="微软雅黑 Light" panose="020B0502040204020203" pitchFamily="34" charset="-122"/>
              </a:rPr>
              <a:t>.2.1</a:t>
            </a:r>
            <a:r>
              <a:rPr lang="zh-CN" altLang="en-US" sz="2800" b="1" dirty="0" smtClean="0">
                <a:latin typeface="微软雅黑 Light" panose="020B0502040204020203" pitchFamily="34" charset="-122"/>
                <a:ea typeface="微软雅黑 Light" panose="020B0502040204020203" pitchFamily="34" charset="-122"/>
              </a:rPr>
              <a:t>企业的基本情况分析和利用</a:t>
            </a:r>
            <a:endParaRPr lang="zh-CN" altLang="en-US" sz="2800" b="1" dirty="0">
              <a:latin typeface="微软雅黑 Light" panose="020B0502040204020203" pitchFamily="34" charset="-122"/>
              <a:ea typeface="微软雅黑 Light" panose="020B0502040204020203" pitchFamily="34" charset="-122"/>
            </a:endParaRPr>
          </a:p>
        </p:txBody>
      </p:sp>
      <p:sp>
        <p:nvSpPr>
          <p:cNvPr id="3" name="矩形 2"/>
          <p:cNvSpPr/>
          <p:nvPr/>
        </p:nvSpPr>
        <p:spPr>
          <a:xfrm>
            <a:off x="265733" y="1052736"/>
            <a:ext cx="10657184" cy="1200329"/>
          </a:xfrm>
          <a:prstGeom prst="rect">
            <a:avLst/>
          </a:prstGeom>
          <a:noFill/>
        </p:spPr>
        <p:txBody>
          <a:bodyPr wrap="square">
            <a:spAutoFit/>
          </a:bodyPr>
          <a:lstStyle/>
          <a:p>
            <a:r>
              <a:rPr lang="zh-CN" altLang="en-US" sz="2400" dirty="0" smtClean="0">
                <a:latin typeface="微软雅黑 Light" panose="020B0502040204020203" pitchFamily="34" charset="-122"/>
                <a:ea typeface="微软雅黑 Light" panose="020B0502040204020203" pitchFamily="34" charset="-122"/>
              </a:rPr>
              <a:t>      通过</a:t>
            </a:r>
            <a:r>
              <a:rPr lang="zh-CN" altLang="en-US" sz="2400" dirty="0">
                <a:latin typeface="微软雅黑 Light" panose="020B0502040204020203" pitchFamily="34" charset="-122"/>
                <a:ea typeface="微软雅黑 Light" panose="020B0502040204020203" pitchFamily="34" charset="-122"/>
              </a:rPr>
              <a:t>分析该项目，可以了解企业注册地、组织形式、行业性质等信息，进一步分析企业注册的政治经济环境、税收风险、行业发展前景，以便掌握企业总体状况，进行财务分析时确定行业比较标准。</a:t>
            </a:r>
            <a:endParaRPr lang="zh-CN" altLang="en-US" sz="2400" dirty="0">
              <a:latin typeface="微软雅黑 Light" panose="020B0502040204020203" pitchFamily="34" charset="-122"/>
              <a:ea typeface="微软雅黑 Light" panose="020B0502040204020203" pitchFamily="34" charset="-122"/>
            </a:endParaRPr>
          </a:p>
        </p:txBody>
      </p:sp>
      <p:sp>
        <p:nvSpPr>
          <p:cNvPr id="4" name="矩形 3"/>
          <p:cNvSpPr/>
          <p:nvPr/>
        </p:nvSpPr>
        <p:spPr>
          <a:xfrm>
            <a:off x="278779" y="2253065"/>
            <a:ext cx="11161240" cy="4246245"/>
          </a:xfrm>
          <a:prstGeom prst="rect">
            <a:avLst/>
          </a:prstGeom>
          <a:noFill/>
        </p:spPr>
        <p:txBody>
          <a:bodyPr wrap="square">
            <a:spAutoFit/>
          </a:bodyPr>
          <a:lstStyle/>
          <a:p>
            <a:r>
              <a:rPr lang="zh-CN" altLang="en-US" dirty="0">
                <a:solidFill>
                  <a:srgbClr val="FF33CC"/>
                </a:solidFill>
                <a:latin typeface="微软雅黑 Light" panose="020B0502040204020203" pitchFamily="34" charset="-122"/>
                <a:ea typeface="微软雅黑 Light" panose="020B0502040204020203" pitchFamily="34" charset="-122"/>
              </a:rPr>
              <a:t>【情景7-1】</a:t>
            </a:r>
            <a:r>
              <a:rPr lang="zh-CN" altLang="en-US" dirty="0">
                <a:latin typeface="微软雅黑 Light" panose="020B0502040204020203" pitchFamily="34" charset="-122"/>
                <a:ea typeface="微软雅黑 Light" panose="020B0502040204020203" pitchFamily="34" charset="-122"/>
              </a:rPr>
              <a:t>以江铃公司为例，简单介绍江铃公司基本情况：</a:t>
            </a:r>
            <a:endParaRPr lang="zh-CN" altLang="en-US" dirty="0">
              <a:latin typeface="微软雅黑 Light" panose="020B0502040204020203" pitchFamily="34" charset="-122"/>
              <a:ea typeface="微软雅黑 Light" panose="020B0502040204020203" pitchFamily="34" charset="-122"/>
            </a:endParaRPr>
          </a:p>
          <a:p>
            <a:r>
              <a:rPr lang="zh-CN" altLang="en-US" dirty="0" smtClean="0">
                <a:latin typeface="微软雅黑 Light" panose="020B0502040204020203" pitchFamily="34" charset="-122"/>
                <a:ea typeface="微软雅黑 Light" panose="020B0502040204020203" pitchFamily="34" charset="-122"/>
              </a:rPr>
              <a:t>     江铃公司</a:t>
            </a:r>
            <a:r>
              <a:rPr lang="zh-CN" altLang="en-US" dirty="0">
                <a:latin typeface="微软雅黑 Light" panose="020B0502040204020203" pitchFamily="34" charset="-122"/>
                <a:ea typeface="微软雅黑 Light" panose="020B0502040204020203" pitchFamily="34" charset="-122"/>
              </a:rPr>
              <a:t>为注册地：江铃汽车股份有限公司（以下简称“本公司”）原为南昌市企业股份制改革联审领导小组以洪办（1992）第005号文批准，于1992年6月16日在江西汽车制造厂基础上改组设立的中外合资股份制企业，企业法人营业执照注册号为913600006124469438。注册地为中华人民共和国江西省南昌市，总部地址为中华人民共和国江西省南昌市。</a:t>
            </a:r>
            <a:endParaRPr lang="zh-CN" altLang="en-US" dirty="0">
              <a:latin typeface="微软雅黑 Light" panose="020B0502040204020203" pitchFamily="34" charset="-122"/>
              <a:ea typeface="微软雅黑 Light" panose="020B0502040204020203" pitchFamily="34" charset="-122"/>
            </a:endParaRPr>
          </a:p>
          <a:p>
            <a:r>
              <a:rPr lang="zh-CN" altLang="en-US" dirty="0" smtClean="0">
                <a:latin typeface="微软雅黑 Light" panose="020B0502040204020203" pitchFamily="34" charset="-122"/>
                <a:ea typeface="微软雅黑 Light" panose="020B0502040204020203" pitchFamily="34" charset="-122"/>
              </a:rPr>
              <a:t>    1993年7月23日</a:t>
            </a:r>
            <a:r>
              <a:rPr lang="zh-CN" altLang="en-US" dirty="0">
                <a:latin typeface="微软雅黑 Light" panose="020B0502040204020203" pitchFamily="34" charset="-122"/>
                <a:ea typeface="微软雅黑 Light" panose="020B0502040204020203" pitchFamily="34" charset="-122"/>
              </a:rPr>
              <a:t>，经中国证券监督管理委员会证监发审字[1993]22号和证监函字[1993]86号文批准，本公司于1993年12月1日在深圳证券交易所挂牌上市，总股份为49 400万股。 1994年4月8日，经股东大会通过，并经江西省证券管理领导小组赣证券（1994）02号文批准，1993年度分红派息方案送股总计2 521.4万股。1995年，经中国证券监督管理委员会证监法字[1995]144号文及深圳市证券管理办公室深圳办复[1995]92号文批准，本公司发行B股普通股17 400万股。1998年，经中国证券监督管理委员会证监法字[1998]19号文批准，本公司增发B股普通股17 000万股。</a:t>
            </a:r>
            <a:endParaRPr lang="zh-CN" altLang="en-US" dirty="0">
              <a:latin typeface="微软雅黑 Light" panose="020B0502040204020203" pitchFamily="34" charset="-122"/>
              <a:ea typeface="微软雅黑 Light" panose="020B0502040204020203" pitchFamily="34" charset="-122"/>
            </a:endParaRPr>
          </a:p>
          <a:p>
            <a:r>
              <a:rPr lang="zh-CN" altLang="en-US" dirty="0" smtClean="0">
                <a:latin typeface="微软雅黑 Light" panose="020B0502040204020203" pitchFamily="34" charset="-122"/>
                <a:ea typeface="微软雅黑 Light" panose="020B0502040204020203" pitchFamily="34" charset="-122"/>
              </a:rPr>
              <a:t>      经营</a:t>
            </a:r>
            <a:r>
              <a:rPr lang="zh-CN" altLang="en-US" dirty="0">
                <a:latin typeface="微软雅黑 Light" panose="020B0502040204020203" pitchFamily="34" charset="-122"/>
                <a:ea typeface="微软雅黑 Light" panose="020B0502040204020203" pitchFamily="34" charset="-122"/>
              </a:rPr>
              <a:t>范围：本公司及子公司（以下简称“本集团”）的经营范围为生产及销售汽车、专用（改装）车、发动机、底盘等汽车总成及其他零部件，并提供相关售后服务；作为福特汽车（中国）有限公司的福特（FORD）E系列进口汽车品牌经销商，从事上述品牌汽车的零售、批发；进出口汽车及零部件；二手车经销；提供与汽车生产和销售有关的企业管理、咨询服务。</a:t>
            </a:r>
            <a:endParaRPr lang="zh-CN" altLang="en-US" dirty="0">
              <a:latin typeface="微软雅黑 Light" panose="020B0502040204020203" pitchFamily="34" charset="-122"/>
              <a:ea typeface="微软雅黑 Light" panose="020B0502040204020203" pitchFamily="34"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9352" y="350600"/>
            <a:ext cx="6694338" cy="521970"/>
          </a:xfrm>
          <a:prstGeom prst="rect">
            <a:avLst/>
          </a:prstGeom>
        </p:spPr>
        <p:txBody>
          <a:bodyPr wrap="square">
            <a:spAutoFit/>
          </a:bodyPr>
          <a:lstStyle/>
          <a:p>
            <a:r>
              <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子任务7</a:t>
            </a:r>
            <a:r>
              <a:rPr lang="en-US" altLang="zh-CN"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.2.2  </a:t>
            </a:r>
            <a:r>
              <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重要会计政策和会计估计</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4" name="TextBox 6"/>
          <p:cNvSpPr txBox="1"/>
          <p:nvPr/>
        </p:nvSpPr>
        <p:spPr>
          <a:xfrm>
            <a:off x="237867" y="994720"/>
            <a:ext cx="3688830" cy="461665"/>
          </a:xfrm>
          <a:prstGeom prst="rect">
            <a:avLst/>
          </a:prstGeom>
          <a:noFill/>
        </p:spPr>
        <p:txBody>
          <a:bodyPr wrap="none" rtlCol="0">
            <a:spAutoFit/>
          </a:bodyPr>
          <a:lstStyle/>
          <a:p>
            <a:pPr lvl="0" algn="r">
              <a:defRPr/>
            </a:pPr>
            <a:r>
              <a:rPr lang="zh-CN" altLang="en-US" sz="2400" b="1" dirty="0">
                <a:solidFill>
                  <a:srgbClr val="3D3D3D"/>
                </a:solidFill>
                <a:latin typeface="微软雅黑 Light" panose="020B0502040204020203" pitchFamily="34" charset="-122"/>
                <a:ea typeface="微软雅黑 Light" panose="020B0502040204020203" pitchFamily="34" charset="-122"/>
              </a:rPr>
              <a:t>（</a:t>
            </a:r>
            <a:r>
              <a:rPr lang="en-US" altLang="zh-CN" sz="2400" b="1" dirty="0">
                <a:solidFill>
                  <a:srgbClr val="3D3D3D"/>
                </a:solidFill>
                <a:latin typeface="微软雅黑 Light" panose="020B0502040204020203" pitchFamily="34" charset="-122"/>
                <a:ea typeface="微软雅黑 Light" panose="020B0502040204020203" pitchFamily="34" charset="-122"/>
              </a:rPr>
              <a:t>1</a:t>
            </a:r>
            <a:r>
              <a:rPr lang="zh-CN" altLang="en-US" sz="2400" b="1" dirty="0">
                <a:solidFill>
                  <a:srgbClr val="3D3D3D"/>
                </a:solidFill>
                <a:latin typeface="微软雅黑 Light" panose="020B0502040204020203" pitchFamily="34" charset="-122"/>
                <a:ea typeface="微软雅黑 Light" panose="020B0502040204020203" pitchFamily="34" charset="-122"/>
              </a:rPr>
              <a:t>）重要会计政策的说明</a:t>
            </a:r>
            <a:endParaRPr kumimoji="0" lang="zh-CN" altLang="en-US" sz="2400" b="1"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endParaRPr>
          </a:p>
        </p:txBody>
      </p:sp>
      <p:sp>
        <p:nvSpPr>
          <p:cNvPr id="26" name="TextBox 8"/>
          <p:cNvSpPr txBox="1"/>
          <p:nvPr/>
        </p:nvSpPr>
        <p:spPr>
          <a:xfrm>
            <a:off x="410621" y="1285524"/>
            <a:ext cx="11272828" cy="5631180"/>
          </a:xfrm>
          <a:prstGeom prst="rect">
            <a:avLst/>
          </a:prstGeom>
          <a:noFill/>
        </p:spPr>
        <p:txBody>
          <a:bodyPr wrap="square" rtlCol="0">
            <a:spAutoFit/>
          </a:bodyPr>
          <a:lstStyle>
            <a:defPPr>
              <a:defRPr lang="zh-CN"/>
            </a:defPPr>
            <a:lvl1pPr algn="just">
              <a:lnSpc>
                <a:spcPct val="120000"/>
              </a:lnSpc>
              <a:defRPr sz="1600">
                <a:latin typeface="+mj-ea"/>
                <a:ea typeface="+mj-ea"/>
              </a:defRPr>
            </a:lvl1pPr>
          </a:lstStyle>
          <a:p>
            <a:pPr lvl="0">
              <a:lnSpc>
                <a:spcPct val="150000"/>
              </a:lnSpc>
              <a:defRPr/>
            </a:pPr>
            <a:r>
              <a:rPr lang="zh-CN" altLang="en-US" sz="2000" dirty="0">
                <a:solidFill>
                  <a:srgbClr val="3D3D3D"/>
                </a:solidFill>
                <a:latin typeface="微软雅黑 Light" panose="020B0502040204020203" pitchFamily="34" charset="-122"/>
                <a:ea typeface="微软雅黑 Light" panose="020B0502040204020203" pitchFamily="34" charset="-122"/>
              </a:rPr>
              <a:t>说明会计政策时还需要披露下列两项内容：</a:t>
            </a:r>
            <a:endParaRPr lang="zh-CN" altLang="en-US" sz="2000" dirty="0">
              <a:solidFill>
                <a:srgbClr val="3D3D3D"/>
              </a:solidFill>
              <a:latin typeface="微软雅黑 Light" panose="020B0502040204020203" pitchFamily="34" charset="-122"/>
              <a:ea typeface="微软雅黑 Light" panose="020B0502040204020203" pitchFamily="34" charset="-122"/>
            </a:endParaRPr>
          </a:p>
          <a:p>
            <a:pPr lvl="0">
              <a:lnSpc>
                <a:spcPct val="150000"/>
              </a:lnSpc>
              <a:defRPr/>
            </a:pPr>
            <a:r>
              <a:rPr lang="zh-CN" altLang="en-US" sz="2000" dirty="0">
                <a:solidFill>
                  <a:srgbClr val="3D3D3D"/>
                </a:solidFill>
                <a:latin typeface="微软雅黑 Light" panose="020B0502040204020203" pitchFamily="34" charset="-122"/>
                <a:ea typeface="微软雅黑 Light" panose="020B0502040204020203" pitchFamily="34" charset="-122"/>
              </a:rPr>
              <a:t>① 财务报表项目的计量</a:t>
            </a:r>
            <a:r>
              <a:rPr lang="zh-CN" altLang="en-US" sz="2000" dirty="0" smtClean="0">
                <a:solidFill>
                  <a:srgbClr val="3D3D3D"/>
                </a:solidFill>
                <a:latin typeface="微软雅黑 Light" panose="020B0502040204020203" pitchFamily="34" charset="-122"/>
                <a:ea typeface="微软雅黑 Light" panose="020B0502040204020203" pitchFamily="34" charset="-122"/>
              </a:rPr>
              <a:t>基础</a:t>
            </a:r>
            <a:endParaRPr lang="en-US" altLang="zh-CN" sz="2000" dirty="0" smtClean="0">
              <a:solidFill>
                <a:srgbClr val="3D3D3D"/>
              </a:solidFill>
              <a:latin typeface="微软雅黑 Light" panose="020B0502040204020203" pitchFamily="34" charset="-122"/>
              <a:ea typeface="微软雅黑 Light" panose="020B0502040204020203" pitchFamily="34" charset="-122"/>
            </a:endParaRPr>
          </a:p>
          <a:p>
            <a:pPr lvl="0">
              <a:lnSpc>
                <a:spcPct val="150000"/>
              </a:lnSpc>
              <a:defRPr/>
            </a:pPr>
            <a:r>
              <a:rPr lang="en-US" altLang="zh-CN" sz="2000" dirty="0">
                <a:solidFill>
                  <a:srgbClr val="FF00FF"/>
                </a:solidFill>
                <a:latin typeface="微软雅黑 Light" panose="020B0502040204020203" pitchFamily="34" charset="-122"/>
                <a:ea typeface="微软雅黑 Light" panose="020B0502040204020203" pitchFamily="34" charset="-122"/>
              </a:rPr>
              <a:t>【</a:t>
            </a:r>
            <a:r>
              <a:rPr lang="zh-CN" altLang="en-US" sz="2000" dirty="0">
                <a:solidFill>
                  <a:srgbClr val="FF00FF"/>
                </a:solidFill>
                <a:latin typeface="微软雅黑 Light" panose="020B0502040204020203" pitchFamily="34" charset="-122"/>
                <a:ea typeface="微软雅黑 Light" panose="020B0502040204020203" pitchFamily="34" charset="-122"/>
              </a:rPr>
              <a:t>情景7</a:t>
            </a:r>
            <a:r>
              <a:rPr lang="en-US" altLang="zh-CN" sz="2000" dirty="0">
                <a:solidFill>
                  <a:srgbClr val="FF00FF"/>
                </a:solidFill>
                <a:latin typeface="微软雅黑 Light" panose="020B0502040204020203" pitchFamily="34" charset="-122"/>
                <a:ea typeface="微软雅黑 Light" panose="020B0502040204020203" pitchFamily="34" charset="-122"/>
              </a:rPr>
              <a:t>-2】</a:t>
            </a:r>
            <a:r>
              <a:rPr lang="zh-CN" altLang="en-US" sz="2000" dirty="0">
                <a:solidFill>
                  <a:srgbClr val="3D3D3D"/>
                </a:solidFill>
                <a:latin typeface="微软雅黑 Light" panose="020B0502040204020203" pitchFamily="34" charset="-122"/>
                <a:ea typeface="微软雅黑 Light" panose="020B0502040204020203" pitchFamily="34" charset="-122"/>
              </a:rPr>
              <a:t>根据江铃公司有关数据对存货进行如下分析：</a:t>
            </a:r>
            <a:endParaRPr lang="zh-CN" altLang="en-US" sz="2000" dirty="0">
              <a:solidFill>
                <a:srgbClr val="3D3D3D"/>
              </a:solidFill>
              <a:latin typeface="微软雅黑 Light" panose="020B0502040204020203" pitchFamily="34" charset="-122"/>
              <a:ea typeface="微软雅黑 Light" panose="020B0502040204020203" pitchFamily="34" charset="-122"/>
            </a:endParaRPr>
          </a:p>
          <a:p>
            <a:pPr lvl="0">
              <a:lnSpc>
                <a:spcPct val="150000"/>
              </a:lnSpc>
              <a:defRPr/>
            </a:pPr>
            <a:r>
              <a:rPr lang="zh-CN" altLang="en-US" sz="2000" dirty="0">
                <a:solidFill>
                  <a:srgbClr val="3D3D3D"/>
                </a:solidFill>
                <a:latin typeface="微软雅黑 Light" panose="020B0502040204020203" pitchFamily="34" charset="-122"/>
                <a:ea typeface="微软雅黑 Light" panose="020B0502040204020203" pitchFamily="34" charset="-122"/>
              </a:rPr>
              <a:t>● 存货的分类。本公司存货包括原材料、在产品、产成品、在途物资及低值易耗品、 委托加工材料等，按成本与可变现净值孰低计量。</a:t>
            </a:r>
            <a:endParaRPr lang="zh-CN" altLang="en-US" sz="2000" dirty="0">
              <a:solidFill>
                <a:srgbClr val="3D3D3D"/>
              </a:solidFill>
              <a:latin typeface="微软雅黑 Light" panose="020B0502040204020203" pitchFamily="34" charset="-122"/>
              <a:ea typeface="微软雅黑 Light" panose="020B0502040204020203" pitchFamily="34" charset="-122"/>
            </a:endParaRPr>
          </a:p>
          <a:p>
            <a:pPr lvl="0">
              <a:lnSpc>
                <a:spcPct val="150000"/>
              </a:lnSpc>
              <a:defRPr/>
            </a:pPr>
            <a:r>
              <a:rPr lang="zh-CN" altLang="en-US" sz="2000" dirty="0">
                <a:solidFill>
                  <a:srgbClr val="3D3D3D"/>
                </a:solidFill>
                <a:latin typeface="微软雅黑 Light" panose="020B0502040204020203" pitchFamily="34" charset="-122"/>
                <a:ea typeface="微软雅黑 Light" panose="020B0502040204020203" pitchFamily="34" charset="-122"/>
              </a:rPr>
              <a:t>● 发出存货计价方法。存货发出时的成本按加权平均法核算， 产成品和在产品成本包括原材料、直接人工以及在正常生产能力下按系统的方法分配的制造费用。</a:t>
            </a:r>
            <a:endParaRPr lang="zh-CN" altLang="en-US" sz="2000" dirty="0">
              <a:solidFill>
                <a:srgbClr val="3D3D3D"/>
              </a:solidFill>
              <a:latin typeface="微软雅黑 Light" panose="020B0502040204020203" pitchFamily="34" charset="-122"/>
              <a:ea typeface="微软雅黑 Light" panose="020B0502040204020203" pitchFamily="34" charset="-122"/>
            </a:endParaRPr>
          </a:p>
          <a:p>
            <a:pPr lvl="0">
              <a:lnSpc>
                <a:spcPct val="150000"/>
              </a:lnSpc>
              <a:defRPr/>
            </a:pPr>
            <a:r>
              <a:rPr lang="zh-CN" altLang="en-US" sz="2000" dirty="0">
                <a:solidFill>
                  <a:srgbClr val="3D3D3D"/>
                </a:solidFill>
                <a:latin typeface="微软雅黑 Light" panose="020B0502040204020203" pitchFamily="34" charset="-122"/>
                <a:ea typeface="微软雅黑 Light" panose="020B0502040204020203" pitchFamily="34" charset="-122"/>
              </a:rPr>
              <a:t>● 存货可变现净值的确定依据及存货跌价准备的计提方法。存货跌价准备按存货成本高于其可变现净值的差额计提。可变现净值按日常活动中，以存货的估计售价减去至完工时估计将要发生的成本、估计的销售费用以及相关税费后的金额确定。</a:t>
            </a:r>
            <a:endParaRPr lang="zh-CN" altLang="en-US" sz="2000" dirty="0">
              <a:solidFill>
                <a:srgbClr val="3D3D3D"/>
              </a:solidFill>
              <a:latin typeface="微软雅黑 Light" panose="020B0502040204020203" pitchFamily="34" charset="-122"/>
              <a:ea typeface="微软雅黑 Light" panose="020B0502040204020203" pitchFamily="34" charset="-122"/>
            </a:endParaRPr>
          </a:p>
          <a:p>
            <a:pPr lvl="0">
              <a:lnSpc>
                <a:spcPct val="150000"/>
              </a:lnSpc>
              <a:defRPr/>
            </a:pPr>
            <a:r>
              <a:rPr lang="zh-CN" altLang="en-US" sz="2000" dirty="0">
                <a:solidFill>
                  <a:srgbClr val="3D3D3D"/>
                </a:solidFill>
                <a:latin typeface="微软雅黑 Light" panose="020B0502040204020203" pitchFamily="34" charset="-122"/>
                <a:ea typeface="微软雅黑 Light" panose="020B0502040204020203" pitchFamily="34" charset="-122"/>
              </a:rPr>
              <a:t>● 存货盘存的制度。本公司的存货盘存制度采用永续盘存制。</a:t>
            </a:r>
            <a:endParaRPr lang="zh-CN" altLang="en-US" sz="2000" dirty="0">
              <a:solidFill>
                <a:srgbClr val="3D3D3D"/>
              </a:solidFill>
              <a:latin typeface="微软雅黑 Light" panose="020B0502040204020203" pitchFamily="34" charset="-122"/>
              <a:ea typeface="微软雅黑 Light" panose="020B0502040204020203" pitchFamily="34" charset="-122"/>
            </a:endParaRPr>
          </a:p>
          <a:p>
            <a:pPr lvl="0">
              <a:lnSpc>
                <a:spcPct val="150000"/>
              </a:lnSpc>
              <a:defRPr/>
            </a:pPr>
            <a:r>
              <a:rPr lang="zh-CN" altLang="en-US" sz="2000" dirty="0">
                <a:solidFill>
                  <a:srgbClr val="3D3D3D"/>
                </a:solidFill>
                <a:latin typeface="微软雅黑 Light" panose="020B0502040204020203" pitchFamily="34" charset="-122"/>
                <a:ea typeface="微软雅黑 Light" panose="020B0502040204020203" pitchFamily="34" charset="-122"/>
              </a:rPr>
              <a:t>● 低值易耗品的摊销方法。低值易耗品在领用时采用一次转销法进行摊销</a:t>
            </a:r>
            <a:r>
              <a:rPr lang="zh-CN" altLang="en-US" sz="2000" dirty="0" smtClean="0">
                <a:solidFill>
                  <a:srgbClr val="3D3D3D"/>
                </a:solidFill>
                <a:latin typeface="微软雅黑 Light" panose="020B0502040204020203" pitchFamily="34" charset="-122"/>
                <a:ea typeface="微软雅黑 Light" panose="020B0502040204020203" pitchFamily="34" charset="-122"/>
              </a:rPr>
              <a:t>。</a:t>
            </a:r>
            <a:endParaRPr lang="zh-CN" altLang="en-US" sz="2000" dirty="0">
              <a:solidFill>
                <a:srgbClr val="3D3D3D"/>
              </a:solidFill>
              <a:latin typeface="微软雅黑 Light" panose="020B0502040204020203" pitchFamily="34" charset="-122"/>
              <a:ea typeface="微软雅黑 Light" panose="020B0502040204020203" pitchFamily="34" charset="-122"/>
            </a:endParaRPr>
          </a:p>
        </p:txBody>
      </p:sp>
    </p:spTree>
  </p:cSld>
  <p:clrMapOvr>
    <a:masterClrMapping/>
  </p:clrMapOvr>
  <p:transition spd="slow" advTm="9652">
    <p:push di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79352" y="231656"/>
            <a:ext cx="6694338" cy="521970"/>
          </a:xfrm>
          <a:prstGeom prst="rect">
            <a:avLst/>
          </a:prstGeom>
        </p:spPr>
        <p:txBody>
          <a:bodyPr wrap="square">
            <a:spAutoFit/>
          </a:bodyPr>
          <a:lstStyle/>
          <a:p>
            <a:r>
              <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子任务7</a:t>
            </a:r>
            <a:r>
              <a:rPr lang="en-US" altLang="zh-CN"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.2.2  </a:t>
            </a:r>
            <a:r>
              <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重要会计政策和会计估计</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3"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 name="矩形 3"/>
          <p:cNvSpPr/>
          <p:nvPr/>
        </p:nvSpPr>
        <p:spPr>
          <a:xfrm>
            <a:off x="182123" y="717177"/>
            <a:ext cx="12014640" cy="6092825"/>
          </a:xfrm>
          <a:prstGeom prst="rect">
            <a:avLst/>
          </a:prstGeom>
        </p:spPr>
        <p:txBody>
          <a:bodyPr wrap="square">
            <a:spAutoFit/>
          </a:bodyPr>
          <a:lstStyle/>
          <a:p>
            <a:pPr>
              <a:lnSpc>
                <a:spcPct val="150000"/>
              </a:lnSpc>
            </a:pPr>
            <a:r>
              <a:rPr lang="zh-CN" altLang="en-US" sz="2000" dirty="0">
                <a:latin typeface="微软雅黑 Light" panose="020B0502040204020203" pitchFamily="34" charset="-122"/>
                <a:ea typeface="微软雅黑 Light" panose="020B0502040204020203" pitchFamily="34" charset="-122"/>
              </a:rPr>
              <a:t>② 会计政策的确定</a:t>
            </a:r>
            <a:r>
              <a:rPr lang="zh-CN" altLang="en-US" sz="2000" dirty="0" smtClean="0">
                <a:latin typeface="微软雅黑 Light" panose="020B0502040204020203" pitchFamily="34" charset="-122"/>
                <a:ea typeface="微软雅黑 Light" panose="020B0502040204020203" pitchFamily="34" charset="-122"/>
              </a:rPr>
              <a:t>依据</a:t>
            </a:r>
            <a:endParaRPr lang="en-US" altLang="zh-CN" sz="2000" dirty="0" smtClean="0">
              <a:latin typeface="微软雅黑 Light" panose="020B0502040204020203" pitchFamily="34" charset="-122"/>
              <a:ea typeface="微软雅黑 Light" panose="020B0502040204020203" pitchFamily="34" charset="-122"/>
            </a:endParaRPr>
          </a:p>
          <a:p>
            <a:pPr>
              <a:lnSpc>
                <a:spcPct val="150000"/>
              </a:lnSpc>
            </a:pPr>
            <a:r>
              <a:rPr lang="zh-CN" altLang="en-US" sz="2000" dirty="0" smtClean="0">
                <a:latin typeface="微软雅黑 Light" panose="020B0502040204020203" pitchFamily="34" charset="-122"/>
                <a:ea typeface="微软雅黑 Light" panose="020B0502040204020203" pitchFamily="34" charset="-122"/>
              </a:rPr>
              <a:t>   主要</a:t>
            </a:r>
            <a:r>
              <a:rPr lang="zh-CN" altLang="en-US" sz="2000" dirty="0">
                <a:latin typeface="微软雅黑 Light" panose="020B0502040204020203" pitchFamily="34" charset="-122"/>
                <a:ea typeface="微软雅黑 Light" panose="020B0502040204020203" pitchFamily="34" charset="-122"/>
              </a:rPr>
              <a:t>是指企业在运用会计政策的过程中所做的对报表中确认的项目金额最有影响的判断</a:t>
            </a:r>
            <a:r>
              <a:rPr lang="zh-CN" altLang="en-US" sz="2000" dirty="0" smtClean="0">
                <a:latin typeface="微软雅黑 Light" panose="020B0502040204020203" pitchFamily="34" charset="-122"/>
                <a:ea typeface="微软雅黑 Light" panose="020B0502040204020203" pitchFamily="34" charset="-122"/>
              </a:rPr>
              <a:t>。</a:t>
            </a:r>
            <a:endParaRPr lang="en-US" altLang="zh-CN" sz="2000" dirty="0" smtClean="0">
              <a:latin typeface="微软雅黑 Light" panose="020B0502040204020203" pitchFamily="34" charset="-122"/>
              <a:ea typeface="微软雅黑 Light" panose="020B0502040204020203" pitchFamily="34" charset="-122"/>
            </a:endParaRPr>
          </a:p>
          <a:p>
            <a:pPr>
              <a:lnSpc>
                <a:spcPct val="150000"/>
              </a:lnSpc>
            </a:pPr>
            <a:r>
              <a:rPr lang="en-US" altLang="zh-CN" sz="2000" dirty="0">
                <a:solidFill>
                  <a:srgbClr val="FF00FF"/>
                </a:solidFill>
                <a:latin typeface="微软雅黑 Light" panose="020B0502040204020203" pitchFamily="34" charset="-122"/>
                <a:ea typeface="微软雅黑 Light" panose="020B0502040204020203" pitchFamily="34" charset="-122"/>
              </a:rPr>
              <a:t>【</a:t>
            </a:r>
            <a:r>
              <a:rPr lang="zh-CN" altLang="en-US" sz="2000" dirty="0">
                <a:solidFill>
                  <a:srgbClr val="FF00FF"/>
                </a:solidFill>
                <a:latin typeface="微软雅黑 Light" panose="020B0502040204020203" pitchFamily="34" charset="-122"/>
                <a:ea typeface="微软雅黑 Light" panose="020B0502040204020203" pitchFamily="34" charset="-122"/>
              </a:rPr>
              <a:t>情景7</a:t>
            </a:r>
            <a:r>
              <a:rPr lang="en-US" altLang="zh-CN" sz="2000" dirty="0">
                <a:solidFill>
                  <a:srgbClr val="FF00FF"/>
                </a:solidFill>
                <a:latin typeface="微软雅黑 Light" panose="020B0502040204020203" pitchFamily="34" charset="-122"/>
                <a:ea typeface="微软雅黑 Light" panose="020B0502040204020203" pitchFamily="34" charset="-122"/>
              </a:rPr>
              <a:t>-3】</a:t>
            </a:r>
            <a:r>
              <a:rPr lang="zh-CN" altLang="en-US" sz="2000" dirty="0">
                <a:latin typeface="微软雅黑 Light" panose="020B0502040204020203" pitchFamily="34" charset="-122"/>
                <a:ea typeface="微软雅黑 Light" panose="020B0502040204020203" pitchFamily="34" charset="-122"/>
              </a:rPr>
              <a:t>根据江铃公司有关数据对固定资产进行分析如下：</a:t>
            </a:r>
            <a:endParaRPr lang="zh-CN" altLang="en-US" sz="2000" dirty="0">
              <a:latin typeface="微软雅黑 Light" panose="020B0502040204020203" pitchFamily="34" charset="-122"/>
              <a:ea typeface="微软雅黑 Light" panose="020B0502040204020203" pitchFamily="34" charset="-122"/>
            </a:endParaRPr>
          </a:p>
          <a:p>
            <a:pPr>
              <a:lnSpc>
                <a:spcPct val="150000"/>
              </a:lnSpc>
            </a:pPr>
            <a:r>
              <a:rPr lang="zh-CN" altLang="en-US" sz="2000" dirty="0">
                <a:latin typeface="微软雅黑 Light" panose="020B0502040204020203" pitchFamily="34" charset="-122"/>
                <a:ea typeface="微软雅黑 Light" panose="020B0502040204020203" pitchFamily="34" charset="-122"/>
              </a:rPr>
              <a:t>● 固定资产确认及初始计量。固定资产包括房屋及建筑物、机器设备、运输工具、模具以及电子及其他设备等。</a:t>
            </a:r>
            <a:endParaRPr lang="zh-CN" altLang="en-US" sz="2000" dirty="0">
              <a:latin typeface="微软雅黑 Light" panose="020B0502040204020203" pitchFamily="34" charset="-122"/>
              <a:ea typeface="微软雅黑 Light" panose="020B0502040204020203" pitchFamily="34" charset="-122"/>
            </a:endParaRPr>
          </a:p>
          <a:p>
            <a:pPr>
              <a:lnSpc>
                <a:spcPct val="150000"/>
              </a:lnSpc>
            </a:pPr>
            <a:r>
              <a:rPr lang="zh-CN" altLang="en-US" sz="2000" dirty="0">
                <a:latin typeface="微软雅黑 Light" panose="020B0502040204020203" pitchFamily="34" charset="-122"/>
                <a:ea typeface="微软雅黑 Light" panose="020B0502040204020203" pitchFamily="34" charset="-122"/>
              </a:rPr>
              <a:t> </a:t>
            </a:r>
            <a:r>
              <a:rPr lang="zh-CN" altLang="en-US" sz="2000" dirty="0" smtClean="0">
                <a:latin typeface="微软雅黑 Light" panose="020B0502040204020203" pitchFamily="34" charset="-122"/>
                <a:ea typeface="微软雅黑 Light" panose="020B0502040204020203" pitchFamily="34" charset="-122"/>
              </a:rPr>
              <a:t>   固定资产</a:t>
            </a:r>
            <a:r>
              <a:rPr lang="zh-CN" altLang="en-US" sz="2000" dirty="0">
                <a:latin typeface="微软雅黑 Light" panose="020B0502040204020203" pitchFamily="34" charset="-122"/>
                <a:ea typeface="微软雅黑 Light" panose="020B0502040204020203" pitchFamily="34" charset="-122"/>
              </a:rPr>
              <a:t>在与其有关的经济利益很可能流入本集团且其成本能够可靠计量时予以确认。 购置或新建的固定资产按取得时的成本进行初始计量。公司制改建时国有股股东投入的固定资产，按国有资产管理部门确认的评估值作为入账价值。</a:t>
            </a:r>
            <a:endParaRPr lang="zh-CN" altLang="en-US" sz="2000" dirty="0">
              <a:latin typeface="微软雅黑 Light" panose="020B0502040204020203" pitchFamily="34" charset="-122"/>
              <a:ea typeface="微软雅黑 Light" panose="020B0502040204020203" pitchFamily="34" charset="-122"/>
            </a:endParaRPr>
          </a:p>
          <a:p>
            <a:pPr>
              <a:lnSpc>
                <a:spcPct val="150000"/>
              </a:lnSpc>
            </a:pPr>
            <a:r>
              <a:rPr lang="zh-CN" altLang="en-US" sz="2000" dirty="0" smtClean="0">
                <a:latin typeface="微软雅黑 Light" panose="020B0502040204020203" pitchFamily="34" charset="-122"/>
                <a:ea typeface="微软雅黑 Light" panose="020B0502040204020203" pitchFamily="34" charset="-122"/>
              </a:rPr>
              <a:t>     与</a:t>
            </a:r>
            <a:r>
              <a:rPr lang="zh-CN" altLang="en-US" sz="2000" dirty="0">
                <a:latin typeface="微软雅黑 Light" panose="020B0502040204020203" pitchFamily="34" charset="-122"/>
                <a:ea typeface="微软雅黑 Light" panose="020B0502040204020203" pitchFamily="34" charset="-122"/>
              </a:rPr>
              <a:t>固定资产有关的后续支出，在与其有关的经济利益很可能流入本集团且其成本能够可靠计量时，计入固定资产成本；对于被替换的部分，终止确认其账面价值；所有其他后续支出于发生时计入当期损益。</a:t>
            </a:r>
            <a:endParaRPr lang="zh-CN" altLang="en-US" sz="2000" dirty="0">
              <a:latin typeface="微软雅黑 Light" panose="020B0502040204020203" pitchFamily="34" charset="-122"/>
              <a:ea typeface="微软雅黑 Light" panose="020B0502040204020203" pitchFamily="34" charset="-122"/>
            </a:endParaRPr>
          </a:p>
          <a:p>
            <a:pPr>
              <a:lnSpc>
                <a:spcPct val="150000"/>
              </a:lnSpc>
            </a:pPr>
            <a:r>
              <a:rPr lang="zh-CN" altLang="en-US" sz="2000" dirty="0">
                <a:latin typeface="微软雅黑 Light" panose="020B0502040204020203" pitchFamily="34" charset="-122"/>
                <a:ea typeface="微软雅黑 Light" panose="020B0502040204020203" pitchFamily="34" charset="-122"/>
              </a:rPr>
              <a:t>● 固定资产的折旧方法。固定资产折旧采用年限平均法并按其入账价值减去预计净残值后在预计使用寿命内计提。对计提了减值准备的固定资产，则在未来期间按扣除减值准备后的账面价值及依据尚可使用年限确定折旧额</a:t>
            </a:r>
            <a:r>
              <a:rPr lang="zh-CN" altLang="en-US" sz="2000" dirty="0" smtClean="0">
                <a:latin typeface="微软雅黑 Light" panose="020B0502040204020203" pitchFamily="34" charset="-122"/>
                <a:ea typeface="微软雅黑 Light" panose="020B0502040204020203" pitchFamily="34" charset="-122"/>
              </a:rPr>
              <a:t>。</a:t>
            </a:r>
            <a:endParaRPr lang="zh-CN" altLang="en-US" sz="2000" dirty="0">
              <a:latin typeface="微软雅黑 Light" panose="020B0502040204020203" pitchFamily="34" charset="-122"/>
              <a:ea typeface="微软雅黑 Light" panose="020B0502040204020203" pitchFamily="34"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79352" y="231656"/>
            <a:ext cx="6694338" cy="521970"/>
          </a:xfrm>
          <a:prstGeom prst="rect">
            <a:avLst/>
          </a:prstGeom>
        </p:spPr>
        <p:txBody>
          <a:bodyPr wrap="square">
            <a:spAutoFit/>
          </a:bodyPr>
          <a:lstStyle/>
          <a:p>
            <a:r>
              <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子任务7</a:t>
            </a:r>
            <a:r>
              <a:rPr lang="en-US" altLang="zh-CN"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.2.2  </a:t>
            </a:r>
            <a:r>
              <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重要会计政策和会计估计</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3"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5" name="矩形 4"/>
          <p:cNvSpPr/>
          <p:nvPr/>
        </p:nvSpPr>
        <p:spPr>
          <a:xfrm>
            <a:off x="391262" y="1124744"/>
            <a:ext cx="7082428" cy="398780"/>
          </a:xfrm>
          <a:prstGeom prst="rect">
            <a:avLst/>
          </a:prstGeom>
        </p:spPr>
        <p:txBody>
          <a:bodyPr wrap="square">
            <a:spAutoFit/>
          </a:bodyPr>
          <a:lstStyle/>
          <a:p>
            <a:r>
              <a:rPr lang="zh-CN" altLang="en-US" sz="2000" dirty="0">
                <a:latin typeface="微软雅黑 Light" panose="020B0502040204020203" pitchFamily="34" charset="-122"/>
                <a:ea typeface="微软雅黑 Light" panose="020B0502040204020203" pitchFamily="34" charset="-122"/>
              </a:rPr>
              <a:t>固定资产的预计使用寿命、净残值率及年折旧率如表7</a:t>
            </a:r>
            <a:r>
              <a:rPr lang="en-US" altLang="zh-CN" sz="2000" dirty="0">
                <a:latin typeface="微软雅黑 Light" panose="020B0502040204020203" pitchFamily="34" charset="-122"/>
                <a:ea typeface="微软雅黑 Light" panose="020B0502040204020203" pitchFamily="34" charset="-122"/>
              </a:rPr>
              <a:t>-2</a:t>
            </a:r>
            <a:r>
              <a:rPr lang="zh-CN" altLang="en-US" sz="2000" dirty="0">
                <a:latin typeface="微软雅黑 Light" panose="020B0502040204020203" pitchFamily="34" charset="-122"/>
                <a:ea typeface="微软雅黑 Light" panose="020B0502040204020203" pitchFamily="34" charset="-122"/>
              </a:rPr>
              <a:t>所示。</a:t>
            </a:r>
            <a:endParaRPr lang="zh-CN" altLang="en-US" sz="2000" dirty="0">
              <a:latin typeface="微软雅黑 Light" panose="020B0502040204020203" pitchFamily="34" charset="-122"/>
              <a:ea typeface="微软雅黑 Light" panose="020B0502040204020203" pitchFamily="34" charset="-122"/>
            </a:endParaRPr>
          </a:p>
        </p:txBody>
      </p:sp>
      <p:sp>
        <p:nvSpPr>
          <p:cNvPr id="7" name="矩形 6"/>
          <p:cNvSpPr/>
          <p:nvPr/>
        </p:nvSpPr>
        <p:spPr>
          <a:xfrm>
            <a:off x="393035" y="4365104"/>
            <a:ext cx="8657674" cy="1938992"/>
          </a:xfrm>
          <a:prstGeom prst="rect">
            <a:avLst/>
          </a:prstGeom>
        </p:spPr>
        <p:txBody>
          <a:bodyPr wrap="square">
            <a:spAutoFit/>
          </a:bodyPr>
          <a:lstStyle/>
          <a:p>
            <a:r>
              <a:rPr lang="zh-CN" altLang="en-US" sz="2000" dirty="0" smtClean="0">
                <a:latin typeface="微软雅黑 Light" panose="020B0502040204020203" pitchFamily="34" charset="-122"/>
                <a:ea typeface="微软雅黑 Light" panose="020B0502040204020203" pitchFamily="34" charset="-122"/>
              </a:rPr>
              <a:t>     对</a:t>
            </a:r>
            <a:r>
              <a:rPr lang="zh-CN" altLang="en-US" sz="2000" dirty="0">
                <a:latin typeface="微软雅黑 Light" panose="020B0502040204020203" pitchFamily="34" charset="-122"/>
                <a:ea typeface="微软雅黑 Light" panose="020B0502040204020203" pitchFamily="34" charset="-122"/>
              </a:rPr>
              <a:t>固定资产的预计使用寿命、预计净残值和折旧方法于每年年度终了进行复核并做适当调整。</a:t>
            </a:r>
            <a:endParaRPr lang="zh-CN" altLang="en-US" sz="2000" dirty="0">
              <a:latin typeface="微软雅黑 Light" panose="020B0502040204020203" pitchFamily="34" charset="-122"/>
              <a:ea typeface="微软雅黑 Light" panose="020B0502040204020203" pitchFamily="34" charset="-122"/>
            </a:endParaRPr>
          </a:p>
          <a:p>
            <a:r>
              <a:rPr lang="zh-CN" altLang="en-US" sz="2000" dirty="0">
                <a:latin typeface="微软雅黑 Light" panose="020B0502040204020203" pitchFamily="34" charset="-122"/>
                <a:ea typeface="微软雅黑 Light" panose="020B0502040204020203" pitchFamily="34" charset="-122"/>
              </a:rPr>
              <a:t>● 当固定资产的可收回金额低于其账面价值时，账面价值减记至可收回金额。</a:t>
            </a:r>
            <a:endParaRPr lang="zh-CN" altLang="en-US" sz="2000" dirty="0">
              <a:latin typeface="微软雅黑 Light" panose="020B0502040204020203" pitchFamily="34" charset="-122"/>
              <a:ea typeface="微软雅黑 Light" panose="020B0502040204020203" pitchFamily="34" charset="-122"/>
            </a:endParaRPr>
          </a:p>
          <a:p>
            <a:r>
              <a:rPr lang="zh-CN" altLang="en-US" sz="2000" dirty="0">
                <a:latin typeface="微软雅黑 Light" panose="020B0502040204020203" pitchFamily="34" charset="-122"/>
                <a:ea typeface="微软雅黑 Light" panose="020B0502040204020203" pitchFamily="34" charset="-122"/>
              </a:rPr>
              <a:t>● 固定资产的处置。当固定资产被处置、或者预期通过使用或处置不能产生经济利益时，终止确认该固定资产。固定资产出售、转让、报废或毁损的处置收入扣除其账面价值和相关税费后的金额计入当期损益。</a:t>
            </a:r>
            <a:endParaRPr lang="zh-CN" altLang="en-US" sz="2000" dirty="0">
              <a:latin typeface="微软雅黑 Light" panose="020B0502040204020203" pitchFamily="34" charset="-122"/>
              <a:ea typeface="微软雅黑 Light" panose="020B0502040204020203" pitchFamily="34" charset="-122"/>
            </a:endParaRPr>
          </a:p>
        </p:txBody>
      </p:sp>
      <p:pic>
        <p:nvPicPr>
          <p:cNvPr id="4" name="图片 3"/>
          <p:cNvPicPr>
            <a:picLocks noChangeAspect="1"/>
          </p:cNvPicPr>
          <p:nvPr>
            <p:custDataLst>
              <p:tags r:id="rId1"/>
            </p:custDataLst>
          </p:nvPr>
        </p:nvPicPr>
        <p:blipFill>
          <a:blip r:embed="rId2"/>
          <a:stretch>
            <a:fillRect/>
          </a:stretch>
        </p:blipFill>
        <p:spPr>
          <a:xfrm>
            <a:off x="1802130" y="1743710"/>
            <a:ext cx="7248525" cy="2400300"/>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79352" y="231656"/>
            <a:ext cx="6694338" cy="521970"/>
          </a:xfrm>
          <a:prstGeom prst="rect">
            <a:avLst/>
          </a:prstGeom>
        </p:spPr>
        <p:txBody>
          <a:bodyPr wrap="square">
            <a:spAutoFit/>
          </a:bodyPr>
          <a:lstStyle/>
          <a:p>
            <a:r>
              <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子任务7</a:t>
            </a:r>
            <a:r>
              <a:rPr lang="en-US" altLang="zh-CN"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.2.2  </a:t>
            </a:r>
            <a:r>
              <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重要会计政策和会计估计</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3"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 name="矩形 3"/>
          <p:cNvSpPr/>
          <p:nvPr/>
        </p:nvSpPr>
        <p:spPr>
          <a:xfrm>
            <a:off x="193725" y="965919"/>
            <a:ext cx="3741730" cy="461665"/>
          </a:xfrm>
          <a:prstGeom prst="rect">
            <a:avLst/>
          </a:prstGeom>
        </p:spPr>
        <p:txBody>
          <a:bodyPr wrap="none">
            <a:spAutoFit/>
          </a:bodyPr>
          <a:lstStyle/>
          <a:p>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2</a:t>
            </a:r>
            <a:r>
              <a:rPr lang="zh-CN" altLang="en-US" sz="2400" dirty="0">
                <a:latin typeface="微软雅黑 Light" panose="020B0502040204020203" pitchFamily="34" charset="-122"/>
                <a:ea typeface="微软雅黑 Light" panose="020B0502040204020203" pitchFamily="34" charset="-122"/>
              </a:rPr>
              <a:t>）重要会计估计的说明</a:t>
            </a:r>
            <a:endParaRPr lang="zh-CN" altLang="en-US" sz="2400" dirty="0">
              <a:latin typeface="微软雅黑 Light" panose="020B0502040204020203" pitchFamily="34" charset="-122"/>
              <a:ea typeface="微软雅黑 Light" panose="020B0502040204020203" pitchFamily="34" charset="-122"/>
            </a:endParaRPr>
          </a:p>
        </p:txBody>
      </p:sp>
      <p:sp>
        <p:nvSpPr>
          <p:cNvPr id="8" name="矩形 7"/>
          <p:cNvSpPr/>
          <p:nvPr/>
        </p:nvSpPr>
        <p:spPr>
          <a:xfrm>
            <a:off x="330648" y="1609812"/>
            <a:ext cx="10529882" cy="4646295"/>
          </a:xfrm>
          <a:prstGeom prst="rect">
            <a:avLst/>
          </a:prstGeom>
        </p:spPr>
        <p:txBody>
          <a:bodyPr wrap="square">
            <a:spAutoFit/>
          </a:bodyPr>
          <a:lstStyle/>
          <a:p>
            <a:r>
              <a:rPr lang="en-US" altLang="zh-CN" sz="2000" dirty="0">
                <a:solidFill>
                  <a:srgbClr val="FF00FF"/>
                </a:solidFill>
                <a:latin typeface="微软雅黑 Light" panose="020B0502040204020203" pitchFamily="34" charset="-122"/>
                <a:ea typeface="微软雅黑 Light" panose="020B0502040204020203" pitchFamily="34" charset="-122"/>
              </a:rPr>
              <a:t>【</a:t>
            </a:r>
            <a:r>
              <a:rPr lang="zh-CN" altLang="en-US" sz="2000" dirty="0">
                <a:solidFill>
                  <a:srgbClr val="FF00FF"/>
                </a:solidFill>
                <a:latin typeface="微软雅黑 Light" panose="020B0502040204020203" pitchFamily="34" charset="-122"/>
                <a:ea typeface="微软雅黑 Light" panose="020B0502040204020203" pitchFamily="34" charset="-122"/>
              </a:rPr>
              <a:t>情景7</a:t>
            </a:r>
            <a:r>
              <a:rPr lang="en-US" altLang="zh-CN" sz="2000" dirty="0">
                <a:solidFill>
                  <a:srgbClr val="FF00FF"/>
                </a:solidFill>
                <a:latin typeface="微软雅黑 Light" panose="020B0502040204020203" pitchFamily="34" charset="-122"/>
                <a:ea typeface="微软雅黑 Light" panose="020B0502040204020203" pitchFamily="34" charset="-122"/>
              </a:rPr>
              <a:t>-4】</a:t>
            </a:r>
            <a:r>
              <a:rPr lang="zh-CN" altLang="en-US" sz="2000" dirty="0">
                <a:latin typeface="微软雅黑 Light" panose="020B0502040204020203" pitchFamily="34" charset="-122"/>
                <a:ea typeface="微软雅黑 Light" panose="020B0502040204020203" pitchFamily="34" charset="-122"/>
              </a:rPr>
              <a:t>本公司根据历史经验和其他因素，包括对未来事项的合理预期，对所采用的重要会计估计和关键假设进行持续的评价。很可能导致下一会计年度资产和负债的账面价值出现重大调整风险的重要会计估计和关键假设列示如下</a:t>
            </a:r>
            <a:r>
              <a:rPr lang="zh-CN" altLang="en-US" sz="2000" dirty="0" smtClean="0">
                <a:latin typeface="微软雅黑 Light" panose="020B0502040204020203" pitchFamily="34" charset="-122"/>
                <a:ea typeface="微软雅黑 Light" panose="020B0502040204020203" pitchFamily="34" charset="-122"/>
              </a:rPr>
              <a:t>：</a:t>
            </a:r>
            <a:endParaRPr lang="en-US" altLang="zh-CN" sz="2000" dirty="0" smtClean="0">
              <a:latin typeface="微软雅黑 Light" panose="020B0502040204020203" pitchFamily="34" charset="-122"/>
              <a:ea typeface="微软雅黑 Light" panose="020B0502040204020203" pitchFamily="34" charset="-122"/>
            </a:endParaRPr>
          </a:p>
          <a:p>
            <a:r>
              <a:rPr lang="en-US" altLang="zh-CN" sz="2400" b="1" dirty="0">
                <a:latin typeface="微软雅黑 Light" panose="020B0502040204020203" pitchFamily="34" charset="-122"/>
                <a:ea typeface="微软雅黑 Light" panose="020B0502040204020203" pitchFamily="34" charset="-122"/>
              </a:rPr>
              <a:t> 1.</a:t>
            </a:r>
            <a:r>
              <a:rPr lang="zh-CN" altLang="en-US" sz="2400" b="1" dirty="0">
                <a:latin typeface="微软雅黑 Light" panose="020B0502040204020203" pitchFamily="34" charset="-122"/>
                <a:ea typeface="微软雅黑 Light" panose="020B0502040204020203" pitchFamily="34" charset="-122"/>
              </a:rPr>
              <a:t>政府</a:t>
            </a:r>
            <a:r>
              <a:rPr lang="zh-CN" altLang="en-US" sz="2400" b="1" dirty="0" smtClean="0">
                <a:latin typeface="微软雅黑 Light" panose="020B0502040204020203" pitchFamily="34" charset="-122"/>
                <a:ea typeface="微软雅黑 Light" panose="020B0502040204020203" pitchFamily="34" charset="-122"/>
              </a:rPr>
              <a:t>补助</a:t>
            </a:r>
            <a:endParaRPr lang="en-US" altLang="zh-CN" sz="2400" b="1" dirty="0" smtClean="0">
              <a:latin typeface="微软雅黑 Light" panose="020B0502040204020203" pitchFamily="34" charset="-122"/>
              <a:ea typeface="微软雅黑 Light" panose="020B0502040204020203" pitchFamily="34" charset="-122"/>
            </a:endParaRPr>
          </a:p>
          <a:p>
            <a:r>
              <a:rPr lang="zh-CN" altLang="en-US" sz="2000" dirty="0" smtClean="0">
                <a:latin typeface="微软雅黑 Light" panose="020B0502040204020203" pitchFamily="34" charset="-122"/>
                <a:ea typeface="微软雅黑 Light" panose="020B0502040204020203" pitchFamily="34" charset="-122"/>
              </a:rPr>
              <a:t>    政府</a:t>
            </a:r>
            <a:r>
              <a:rPr lang="zh-CN" altLang="en-US" sz="2000" dirty="0">
                <a:latin typeface="微软雅黑 Light" panose="020B0502040204020203" pitchFamily="34" charset="-122"/>
                <a:ea typeface="微软雅黑 Light" panose="020B0502040204020203" pitchFamily="34" charset="-122"/>
              </a:rPr>
              <a:t>补助为本集团从政府无偿取得的货币性资产或非货币性资产，包括企业发展扶持资金、财政补贴等。</a:t>
            </a:r>
            <a:endParaRPr lang="zh-CN" altLang="en-US" sz="2000" dirty="0">
              <a:latin typeface="微软雅黑 Light" panose="020B0502040204020203" pitchFamily="34" charset="-122"/>
              <a:ea typeface="微软雅黑 Light" panose="020B0502040204020203" pitchFamily="34" charset="-122"/>
            </a:endParaRPr>
          </a:p>
          <a:p>
            <a:r>
              <a:rPr lang="en-US" altLang="zh-CN" sz="2400" b="1" dirty="0">
                <a:latin typeface="微软雅黑 Light" panose="020B0502040204020203" pitchFamily="34" charset="-122"/>
                <a:ea typeface="微软雅黑 Light" panose="020B0502040204020203" pitchFamily="34" charset="-122"/>
              </a:rPr>
              <a:t>2.</a:t>
            </a:r>
            <a:r>
              <a:rPr lang="zh-CN" altLang="en-US" sz="2400" b="1" dirty="0">
                <a:latin typeface="微软雅黑 Light" panose="020B0502040204020203" pitchFamily="34" charset="-122"/>
                <a:ea typeface="微软雅黑 Light" panose="020B0502040204020203" pitchFamily="34" charset="-122"/>
              </a:rPr>
              <a:t>递延所得税资产和递延所得税负债</a:t>
            </a:r>
            <a:endParaRPr lang="zh-CN" altLang="en-US" sz="2400" b="1" dirty="0">
              <a:latin typeface="微软雅黑 Light" panose="020B0502040204020203" pitchFamily="34" charset="-122"/>
              <a:ea typeface="微软雅黑 Light" panose="020B0502040204020203" pitchFamily="34" charset="-122"/>
            </a:endParaRPr>
          </a:p>
          <a:p>
            <a:r>
              <a:rPr lang="zh-CN" altLang="en-US" sz="2000" dirty="0" smtClean="0">
                <a:latin typeface="微软雅黑 Light" panose="020B0502040204020203" pitchFamily="34" charset="-122"/>
                <a:ea typeface="微软雅黑 Light" panose="020B0502040204020203" pitchFamily="34" charset="-122"/>
              </a:rPr>
              <a:t>    递</a:t>
            </a:r>
            <a:r>
              <a:rPr lang="zh-CN" altLang="en-US" sz="2000" dirty="0">
                <a:latin typeface="微软雅黑 Light" panose="020B0502040204020203" pitchFamily="34" charset="-122"/>
                <a:ea typeface="微软雅黑 Light" panose="020B0502040204020203" pitchFamily="34" charset="-122"/>
              </a:rPr>
              <a:t>延所得税资产和递延所得税负债根据资产和负债的计税基础与其账面价值的差额（暂时性差异）计算确认</a:t>
            </a:r>
            <a:r>
              <a:rPr lang="zh-CN" altLang="en-US" sz="2000" dirty="0" smtClean="0">
                <a:latin typeface="微软雅黑 Light" panose="020B0502040204020203" pitchFamily="34" charset="-122"/>
                <a:ea typeface="微软雅黑 Light" panose="020B0502040204020203" pitchFamily="34" charset="-122"/>
              </a:rPr>
              <a:t>。</a:t>
            </a:r>
            <a:endParaRPr lang="en-US" altLang="zh-CN" sz="2000" dirty="0" smtClean="0">
              <a:latin typeface="微软雅黑 Light" panose="020B0502040204020203" pitchFamily="34" charset="-122"/>
              <a:ea typeface="微软雅黑 Light" panose="020B0502040204020203" pitchFamily="34" charset="-122"/>
            </a:endParaRPr>
          </a:p>
          <a:p>
            <a:r>
              <a:rPr lang="en-US" altLang="zh-CN" sz="2400" b="1" dirty="0">
                <a:latin typeface="微软雅黑 Light" panose="020B0502040204020203" pitchFamily="34" charset="-122"/>
                <a:ea typeface="微软雅黑 Light" panose="020B0502040204020203" pitchFamily="34" charset="-122"/>
              </a:rPr>
              <a:t>3.</a:t>
            </a:r>
            <a:r>
              <a:rPr lang="zh-CN" altLang="en-US" sz="2400" b="1" dirty="0">
                <a:latin typeface="微软雅黑 Light" panose="020B0502040204020203" pitchFamily="34" charset="-122"/>
                <a:ea typeface="微软雅黑 Light" panose="020B0502040204020203" pitchFamily="34" charset="-122"/>
              </a:rPr>
              <a:t>会计政策和会计估计变更以及差错更正的说明</a:t>
            </a:r>
            <a:endParaRPr lang="zh-CN" altLang="en-US" sz="2400" b="1" dirty="0">
              <a:latin typeface="微软雅黑 Light" panose="020B0502040204020203" pitchFamily="34" charset="-122"/>
              <a:ea typeface="微软雅黑 Light" panose="020B0502040204020203" pitchFamily="34" charset="-122"/>
            </a:endParaRPr>
          </a:p>
          <a:p>
            <a:r>
              <a:rPr lang="zh-CN" altLang="en-US" sz="2000" dirty="0" smtClean="0">
                <a:latin typeface="微软雅黑 Light" panose="020B0502040204020203" pitchFamily="34" charset="-122"/>
                <a:ea typeface="微软雅黑 Light" panose="020B0502040204020203" pitchFamily="34" charset="-122"/>
              </a:rPr>
              <a:t>    一般</a:t>
            </a:r>
            <a:r>
              <a:rPr lang="zh-CN" altLang="en-US" sz="2000" dirty="0">
                <a:latin typeface="微软雅黑 Light" panose="020B0502040204020203" pitchFamily="34" charset="-122"/>
                <a:ea typeface="微软雅黑 Light" panose="020B0502040204020203" pitchFamily="34" charset="-122"/>
              </a:rPr>
              <a:t>情况下它们不具有现金流量影响</a:t>
            </a:r>
            <a:r>
              <a:rPr lang="zh-CN" altLang="en-US" sz="2000" dirty="0" smtClean="0">
                <a:latin typeface="微软雅黑 Light" panose="020B0502040204020203" pitchFamily="34" charset="-122"/>
                <a:ea typeface="微软雅黑 Light" panose="020B0502040204020203" pitchFamily="34" charset="-122"/>
              </a:rPr>
              <a:t>，因此一般</a:t>
            </a:r>
            <a:r>
              <a:rPr lang="zh-CN" altLang="en-US" sz="2000" dirty="0">
                <a:latin typeface="微软雅黑 Light" panose="020B0502040204020203" pitchFamily="34" charset="-122"/>
                <a:ea typeface="微软雅黑 Light" panose="020B0502040204020203" pitchFamily="34" charset="-122"/>
              </a:rPr>
              <a:t>也就不进行现金流量表分析，大多数只会影响资产负债表、利润表及利润分配表</a:t>
            </a:r>
            <a:r>
              <a:rPr lang="zh-CN" altLang="en-US" sz="2000" dirty="0" smtClean="0">
                <a:latin typeface="微软雅黑 Light" panose="020B0502040204020203" pitchFamily="34" charset="-122"/>
                <a:ea typeface="微软雅黑 Light" panose="020B0502040204020203" pitchFamily="34" charset="-122"/>
              </a:rPr>
              <a:t>。</a:t>
            </a:r>
            <a:endParaRPr lang="zh-CN" altLang="en-US" sz="2000" dirty="0">
              <a:latin typeface="微软雅黑 Light" panose="020B0502040204020203" pitchFamily="34" charset="-122"/>
              <a:ea typeface="微软雅黑 Light" panose="020B0502040204020203" pitchFamily="34" charset="-122"/>
            </a:endParaRPr>
          </a:p>
          <a:p>
            <a:r>
              <a:rPr lang="en-US" altLang="zh-CN" sz="2400" b="1" dirty="0">
                <a:latin typeface="微软雅黑 Light" panose="020B0502040204020203" pitchFamily="34" charset="-122"/>
                <a:ea typeface="微软雅黑 Light" panose="020B0502040204020203" pitchFamily="34" charset="-122"/>
              </a:rPr>
              <a:t>4.</a:t>
            </a:r>
            <a:r>
              <a:rPr lang="zh-CN" altLang="en-US" sz="2400" b="1" dirty="0">
                <a:latin typeface="微软雅黑 Light" panose="020B0502040204020203" pitchFamily="34" charset="-122"/>
                <a:ea typeface="微软雅黑 Light" panose="020B0502040204020203" pitchFamily="34" charset="-122"/>
              </a:rPr>
              <a:t>报表重要项目的</a:t>
            </a:r>
            <a:r>
              <a:rPr lang="zh-CN" altLang="en-US" sz="2400" b="1" dirty="0" smtClean="0">
                <a:latin typeface="微软雅黑 Light" panose="020B0502040204020203" pitchFamily="34" charset="-122"/>
                <a:ea typeface="微软雅黑 Light" panose="020B0502040204020203" pitchFamily="34" charset="-122"/>
              </a:rPr>
              <a:t>说明</a:t>
            </a:r>
            <a:endParaRPr lang="en-US" altLang="zh-CN" sz="2400" b="1" dirty="0" smtClean="0">
              <a:latin typeface="微软雅黑 Light" panose="020B0502040204020203" pitchFamily="34" charset="-122"/>
              <a:ea typeface="微软雅黑 Light" panose="020B0502040204020203" pitchFamily="34" charset="-122"/>
            </a:endParaRPr>
          </a:p>
          <a:p>
            <a:r>
              <a:rPr lang="zh-CN" altLang="en-US" sz="2000" dirty="0" smtClean="0">
                <a:latin typeface="微软雅黑 Light" panose="020B0502040204020203" pitchFamily="34" charset="-122"/>
                <a:ea typeface="微软雅黑 Light" panose="020B0502040204020203" pitchFamily="34" charset="-122"/>
              </a:rPr>
              <a:t>   在</a:t>
            </a:r>
            <a:r>
              <a:rPr lang="zh-CN" altLang="en-US" sz="2000" dirty="0">
                <a:latin typeface="微软雅黑 Light" panose="020B0502040204020203" pitchFamily="34" charset="-122"/>
                <a:ea typeface="微软雅黑 Light" panose="020B0502040204020203" pitchFamily="34" charset="-122"/>
              </a:rPr>
              <a:t>进行财务分析时，可以通过该项目提供的详细信息，了解报表项目的具体内容。</a:t>
            </a:r>
            <a:endParaRPr lang="zh-CN" altLang="en-US" sz="2000" dirty="0">
              <a:latin typeface="微软雅黑 Light" panose="020B0502040204020203" pitchFamily="34" charset="-122"/>
              <a:ea typeface="微软雅黑 Light" panose="020B0502040204020203" pitchFamily="34"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79352" y="231656"/>
            <a:ext cx="6694338" cy="521970"/>
          </a:xfrm>
          <a:prstGeom prst="rect">
            <a:avLst/>
          </a:prstGeom>
        </p:spPr>
        <p:txBody>
          <a:bodyPr wrap="square">
            <a:spAutoFit/>
          </a:bodyPr>
          <a:lstStyle/>
          <a:p>
            <a:r>
              <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子任务7</a:t>
            </a:r>
            <a:r>
              <a:rPr lang="en-US" altLang="zh-CN"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.2.2  </a:t>
            </a:r>
            <a:r>
              <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重要会计政策和会计估计</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3"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5" name="矩形 4"/>
          <p:cNvSpPr/>
          <p:nvPr/>
        </p:nvSpPr>
        <p:spPr>
          <a:xfrm>
            <a:off x="374397" y="996697"/>
            <a:ext cx="5783580" cy="398780"/>
          </a:xfrm>
          <a:prstGeom prst="rect">
            <a:avLst/>
          </a:prstGeom>
        </p:spPr>
        <p:txBody>
          <a:bodyPr wrap="none">
            <a:spAutoFit/>
          </a:bodyPr>
          <a:lstStyle/>
          <a:p>
            <a:r>
              <a:rPr lang="en-US" altLang="zh-CN" sz="2000" dirty="0">
                <a:solidFill>
                  <a:srgbClr val="FF00FF"/>
                </a:solidFill>
                <a:latin typeface="微软雅黑 Light" panose="020B0502040204020203" pitchFamily="34" charset="-122"/>
                <a:ea typeface="微软雅黑 Light" panose="020B0502040204020203" pitchFamily="34" charset="-122"/>
              </a:rPr>
              <a:t>【</a:t>
            </a:r>
            <a:r>
              <a:rPr lang="zh-CN" altLang="en-US" sz="2000" dirty="0">
                <a:solidFill>
                  <a:srgbClr val="FF00FF"/>
                </a:solidFill>
                <a:latin typeface="微软雅黑 Light" panose="020B0502040204020203" pitchFamily="34" charset="-122"/>
                <a:ea typeface="微软雅黑 Light" panose="020B0502040204020203" pitchFamily="34" charset="-122"/>
              </a:rPr>
              <a:t>情景7</a:t>
            </a:r>
            <a:r>
              <a:rPr lang="en-US" altLang="zh-CN" sz="2000" dirty="0">
                <a:solidFill>
                  <a:srgbClr val="FF00FF"/>
                </a:solidFill>
                <a:latin typeface="微软雅黑 Light" panose="020B0502040204020203" pitchFamily="34" charset="-122"/>
                <a:ea typeface="微软雅黑 Light" panose="020B0502040204020203" pitchFamily="34" charset="-122"/>
              </a:rPr>
              <a:t>-5】</a:t>
            </a:r>
            <a:r>
              <a:rPr lang="zh-CN" altLang="en-US" sz="2000" dirty="0">
                <a:latin typeface="微软雅黑 Light" panose="020B0502040204020203" pitchFamily="34" charset="-122"/>
                <a:ea typeface="微软雅黑 Light" panose="020B0502040204020203" pitchFamily="34" charset="-122"/>
              </a:rPr>
              <a:t>江铃公司货币资金情况如表7</a:t>
            </a:r>
            <a:r>
              <a:rPr lang="en-US" altLang="zh-CN" sz="2000" dirty="0">
                <a:latin typeface="微软雅黑 Light" panose="020B0502040204020203" pitchFamily="34" charset="-122"/>
                <a:ea typeface="微软雅黑 Light" panose="020B0502040204020203" pitchFamily="34" charset="-122"/>
              </a:rPr>
              <a:t>-3</a:t>
            </a:r>
            <a:r>
              <a:rPr lang="zh-CN" altLang="en-US" sz="2000" dirty="0">
                <a:latin typeface="微软雅黑 Light" panose="020B0502040204020203" pitchFamily="34" charset="-122"/>
                <a:ea typeface="微软雅黑 Light" panose="020B0502040204020203" pitchFamily="34" charset="-122"/>
              </a:rPr>
              <a:t>所示。</a:t>
            </a:r>
            <a:endParaRPr lang="zh-CN" altLang="en-US" sz="2000" dirty="0">
              <a:latin typeface="微软雅黑 Light" panose="020B0502040204020203" pitchFamily="34" charset="-122"/>
              <a:ea typeface="微软雅黑 Light" panose="020B0502040204020203" pitchFamily="34" charset="-122"/>
            </a:endParaRPr>
          </a:p>
        </p:txBody>
      </p:sp>
      <p:sp>
        <p:nvSpPr>
          <p:cNvPr id="7" name="矩形 6"/>
          <p:cNvSpPr/>
          <p:nvPr/>
        </p:nvSpPr>
        <p:spPr>
          <a:xfrm>
            <a:off x="779351" y="2828836"/>
            <a:ext cx="9063446" cy="1015663"/>
          </a:xfrm>
          <a:prstGeom prst="rect">
            <a:avLst/>
          </a:prstGeom>
        </p:spPr>
        <p:txBody>
          <a:bodyPr wrap="square">
            <a:spAutoFit/>
          </a:bodyPr>
          <a:lstStyle/>
          <a:p>
            <a:r>
              <a:rPr lang="zh-CN" altLang="en-US" sz="2000" dirty="0" smtClean="0">
                <a:latin typeface="微软雅黑 Light" panose="020B0502040204020203" pitchFamily="34" charset="-122"/>
                <a:ea typeface="微软雅黑 Light" panose="020B0502040204020203" pitchFamily="34" charset="-122"/>
              </a:rPr>
              <a:t>     截止</a:t>
            </a:r>
            <a:r>
              <a:rPr lang="en-US" altLang="zh-CN" sz="2000" dirty="0">
                <a:latin typeface="微软雅黑 Light" panose="020B0502040204020203" pitchFamily="34" charset="-122"/>
                <a:ea typeface="微软雅黑 Light" panose="020B0502040204020203" pitchFamily="34" charset="-122"/>
              </a:rPr>
              <a:t>2019</a:t>
            </a:r>
            <a:r>
              <a:rPr lang="zh-CN" altLang="en-US" sz="2000" dirty="0">
                <a:latin typeface="微软雅黑 Light" panose="020B0502040204020203" pitchFamily="34" charset="-122"/>
                <a:ea typeface="微软雅黑 Light" panose="020B0502040204020203" pitchFamily="34" charset="-122"/>
              </a:rPr>
              <a:t>年</a:t>
            </a:r>
            <a:r>
              <a:rPr lang="en-US" altLang="zh-CN" sz="2000" dirty="0">
                <a:latin typeface="微软雅黑 Light" panose="020B0502040204020203" pitchFamily="34" charset="-122"/>
                <a:ea typeface="微软雅黑 Light" panose="020B0502040204020203" pitchFamily="34" charset="-122"/>
              </a:rPr>
              <a:t>12</a:t>
            </a:r>
            <a:r>
              <a:rPr lang="zh-CN" altLang="en-US" sz="2000" dirty="0">
                <a:latin typeface="微软雅黑 Light" panose="020B0502040204020203" pitchFamily="34" charset="-122"/>
                <a:ea typeface="微软雅黑 Light" panose="020B0502040204020203" pitchFamily="34" charset="-122"/>
              </a:rPr>
              <a:t>月</a:t>
            </a:r>
            <a:r>
              <a:rPr lang="en-US" altLang="zh-CN" sz="2000" dirty="0">
                <a:latin typeface="微软雅黑 Light" panose="020B0502040204020203" pitchFamily="34" charset="-122"/>
                <a:ea typeface="微软雅黑 Light" panose="020B0502040204020203" pitchFamily="34" charset="-122"/>
              </a:rPr>
              <a:t>31</a:t>
            </a:r>
            <a:r>
              <a:rPr lang="zh-CN" altLang="en-US" sz="2000" dirty="0">
                <a:latin typeface="微软雅黑 Light" panose="020B0502040204020203" pitchFamily="34" charset="-122"/>
                <a:ea typeface="微软雅黑 Light" panose="020B0502040204020203" pitchFamily="34" charset="-122"/>
              </a:rPr>
              <a:t>日，本集团存放于江铃汽车集团财务有限公司的银行存款为</a:t>
            </a:r>
            <a:r>
              <a:rPr lang="en-US" altLang="zh-CN" sz="2000" dirty="0">
                <a:latin typeface="微软雅黑 Light" panose="020B0502040204020203" pitchFamily="34" charset="-122"/>
                <a:ea typeface="微软雅黑 Light" panose="020B0502040204020203" pitchFamily="34" charset="-122"/>
              </a:rPr>
              <a:t>967 750 294</a:t>
            </a:r>
            <a:r>
              <a:rPr lang="zh-CN" altLang="en-US" sz="2000" dirty="0">
                <a:latin typeface="微软雅黑 Light" panose="020B0502040204020203" pitchFamily="34" charset="-122"/>
                <a:ea typeface="微软雅黑 Light" panose="020B0502040204020203" pitchFamily="34" charset="-122"/>
              </a:rPr>
              <a:t>元（</a:t>
            </a:r>
            <a:r>
              <a:rPr lang="en-US" altLang="zh-CN" sz="2000" dirty="0">
                <a:latin typeface="微软雅黑 Light" panose="020B0502040204020203" pitchFamily="34" charset="-122"/>
                <a:ea typeface="微软雅黑 Light" panose="020B0502040204020203" pitchFamily="34" charset="-122"/>
              </a:rPr>
              <a:t>2018</a:t>
            </a:r>
            <a:r>
              <a:rPr lang="zh-CN" altLang="en-US" sz="2000" dirty="0">
                <a:latin typeface="微软雅黑 Light" panose="020B0502040204020203" pitchFamily="34" charset="-122"/>
                <a:ea typeface="微软雅黑 Light" panose="020B0502040204020203" pitchFamily="34" charset="-122"/>
              </a:rPr>
              <a:t>年</a:t>
            </a:r>
            <a:r>
              <a:rPr lang="en-US" altLang="zh-CN" sz="2000" dirty="0">
                <a:latin typeface="微软雅黑 Light" panose="020B0502040204020203" pitchFamily="34" charset="-122"/>
                <a:ea typeface="微软雅黑 Light" panose="020B0502040204020203" pitchFamily="34" charset="-122"/>
              </a:rPr>
              <a:t>12</a:t>
            </a:r>
            <a:r>
              <a:rPr lang="zh-CN" altLang="en-US" sz="2000" dirty="0">
                <a:latin typeface="微软雅黑 Light" panose="020B0502040204020203" pitchFamily="34" charset="-122"/>
                <a:ea typeface="微软雅黑 Light" panose="020B0502040204020203" pitchFamily="34" charset="-122"/>
              </a:rPr>
              <a:t>月</a:t>
            </a:r>
            <a:r>
              <a:rPr lang="en-US" altLang="zh-CN" sz="2000" dirty="0">
                <a:latin typeface="微软雅黑 Light" panose="020B0502040204020203" pitchFamily="34" charset="-122"/>
                <a:ea typeface="微软雅黑 Light" panose="020B0502040204020203" pitchFamily="34" charset="-122"/>
              </a:rPr>
              <a:t>31</a:t>
            </a:r>
            <a:r>
              <a:rPr lang="zh-CN" altLang="en-US" sz="2000" dirty="0">
                <a:latin typeface="微软雅黑 Light" panose="020B0502040204020203" pitchFamily="34" charset="-122"/>
                <a:ea typeface="微软雅黑 Light" panose="020B0502040204020203" pitchFamily="34" charset="-122"/>
              </a:rPr>
              <a:t>日： </a:t>
            </a:r>
            <a:r>
              <a:rPr lang="en-US" altLang="zh-CN" sz="2000" dirty="0">
                <a:latin typeface="微软雅黑 Light" panose="020B0502040204020203" pitchFamily="34" charset="-122"/>
                <a:ea typeface="微软雅黑 Light" panose="020B0502040204020203" pitchFamily="34" charset="-122"/>
              </a:rPr>
              <a:t>833 616 680</a:t>
            </a:r>
            <a:r>
              <a:rPr lang="zh-CN" altLang="en-US" sz="2000" dirty="0">
                <a:latin typeface="微软雅黑 Light" panose="020B0502040204020203" pitchFamily="34" charset="-122"/>
                <a:ea typeface="微软雅黑 Light" panose="020B0502040204020203" pitchFamily="34" charset="-122"/>
              </a:rPr>
              <a:t>元），按银行同期人民币存款年利率</a:t>
            </a:r>
            <a:r>
              <a:rPr lang="en-US" altLang="zh-CN" sz="2000" dirty="0">
                <a:latin typeface="微软雅黑 Light" panose="020B0502040204020203" pitchFamily="34" charset="-122"/>
                <a:ea typeface="微软雅黑 Light" panose="020B0502040204020203" pitchFamily="34" charset="-122"/>
              </a:rPr>
              <a:t>0.455%</a:t>
            </a:r>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3.30%</a:t>
            </a:r>
            <a:r>
              <a:rPr lang="zh-CN" altLang="en-US" sz="2000" dirty="0">
                <a:latin typeface="微软雅黑 Light" panose="020B0502040204020203" pitchFamily="34" charset="-122"/>
                <a:ea typeface="微软雅黑 Light" panose="020B0502040204020203" pitchFamily="34" charset="-122"/>
              </a:rPr>
              <a:t>计收利息（</a:t>
            </a:r>
            <a:r>
              <a:rPr lang="en-US" altLang="zh-CN" sz="2000" dirty="0">
                <a:latin typeface="微软雅黑 Light" panose="020B0502040204020203" pitchFamily="34" charset="-122"/>
                <a:ea typeface="微软雅黑 Light" panose="020B0502040204020203" pitchFamily="34" charset="-122"/>
              </a:rPr>
              <a:t>2018</a:t>
            </a:r>
            <a:r>
              <a:rPr lang="zh-CN" altLang="en-US" sz="2000" dirty="0">
                <a:latin typeface="微软雅黑 Light" panose="020B0502040204020203" pitchFamily="34" charset="-122"/>
                <a:ea typeface="微软雅黑 Light" panose="020B0502040204020203" pitchFamily="34" charset="-122"/>
              </a:rPr>
              <a:t>年度： </a:t>
            </a:r>
            <a:r>
              <a:rPr lang="en-US" altLang="zh-CN" sz="2000" dirty="0">
                <a:latin typeface="微软雅黑 Light" panose="020B0502040204020203" pitchFamily="34" charset="-122"/>
                <a:ea typeface="微软雅黑 Light" panose="020B0502040204020203" pitchFamily="34" charset="-122"/>
              </a:rPr>
              <a:t>0.455%</a:t>
            </a:r>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2.25%</a:t>
            </a:r>
            <a:r>
              <a:rPr lang="zh-CN" altLang="en-US" sz="2000" dirty="0">
                <a:latin typeface="微软雅黑 Light" panose="020B0502040204020203" pitchFamily="34" charset="-122"/>
                <a:ea typeface="微软雅黑 Light" panose="020B0502040204020203" pitchFamily="34" charset="-122"/>
              </a:rPr>
              <a:t>）。</a:t>
            </a:r>
            <a:endParaRPr lang="zh-CN" altLang="en-US" sz="2000" dirty="0">
              <a:latin typeface="微软雅黑 Light" panose="020B0502040204020203" pitchFamily="34" charset="-122"/>
              <a:ea typeface="微软雅黑 Light" panose="020B0502040204020203" pitchFamily="34" charset="-122"/>
            </a:endParaRPr>
          </a:p>
        </p:txBody>
      </p:sp>
      <p:sp>
        <p:nvSpPr>
          <p:cNvPr id="9" name="矩形 8"/>
          <p:cNvSpPr/>
          <p:nvPr/>
        </p:nvSpPr>
        <p:spPr>
          <a:xfrm>
            <a:off x="779351" y="4014890"/>
            <a:ext cx="4431021" cy="769441"/>
          </a:xfrm>
          <a:prstGeom prst="rect">
            <a:avLst/>
          </a:prstGeom>
        </p:spPr>
        <p:txBody>
          <a:bodyPr wrap="none">
            <a:spAutoFit/>
          </a:bodyPr>
          <a:lstStyle/>
          <a:p>
            <a:r>
              <a:rPr lang="en-US" altLang="zh-CN" sz="2400" b="1" dirty="0">
                <a:latin typeface="微软雅黑 Light" panose="020B0502040204020203" pitchFamily="34" charset="-122"/>
                <a:ea typeface="微软雅黑 Light" panose="020B0502040204020203" pitchFamily="34" charset="-122"/>
              </a:rPr>
              <a:t>5.</a:t>
            </a:r>
            <a:r>
              <a:rPr lang="zh-CN" altLang="en-US" sz="2400" b="1" dirty="0">
                <a:latin typeface="微软雅黑 Light" panose="020B0502040204020203" pitchFamily="34" charset="-122"/>
                <a:ea typeface="微软雅黑 Light" panose="020B0502040204020203" pitchFamily="34" charset="-122"/>
              </a:rPr>
              <a:t>其他需要说明的重要事项</a:t>
            </a:r>
            <a:r>
              <a:rPr lang="zh-CN" altLang="en-US" sz="2400" b="1" dirty="0" smtClean="0">
                <a:latin typeface="微软雅黑 Light" panose="020B0502040204020203" pitchFamily="34" charset="-122"/>
                <a:ea typeface="微软雅黑 Light" panose="020B0502040204020203" pitchFamily="34" charset="-122"/>
              </a:rPr>
              <a:t>分析</a:t>
            </a:r>
            <a:endParaRPr lang="en-US" altLang="zh-CN" sz="2400" b="1" dirty="0" smtClean="0">
              <a:latin typeface="微软雅黑 Light" panose="020B0502040204020203" pitchFamily="34" charset="-122"/>
              <a:ea typeface="微软雅黑 Light" panose="020B0502040204020203" pitchFamily="34" charset="-122"/>
            </a:endParaRPr>
          </a:p>
          <a:p>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1</a:t>
            </a:r>
            <a:r>
              <a:rPr lang="zh-CN" altLang="en-US" sz="2000" dirty="0">
                <a:latin typeface="微软雅黑 Light" panose="020B0502040204020203" pitchFamily="34" charset="-122"/>
                <a:ea typeface="微软雅黑 Light" panose="020B0502040204020203" pitchFamily="34" charset="-122"/>
              </a:rPr>
              <a:t>）或有和承诺事项</a:t>
            </a:r>
            <a:r>
              <a:rPr lang="zh-CN" altLang="en-US" sz="2000" dirty="0" smtClean="0">
                <a:latin typeface="微软雅黑 Light" panose="020B0502040204020203" pitchFamily="34" charset="-122"/>
                <a:ea typeface="微软雅黑 Light" panose="020B0502040204020203" pitchFamily="34" charset="-122"/>
              </a:rPr>
              <a:t>。</a:t>
            </a:r>
            <a:endParaRPr lang="en-US" altLang="zh-CN" sz="2000" dirty="0" smtClean="0">
              <a:latin typeface="微软雅黑 Light" panose="020B0502040204020203" pitchFamily="34" charset="-122"/>
              <a:ea typeface="微软雅黑 Light" panose="020B0502040204020203" pitchFamily="34" charset="-122"/>
            </a:endParaRPr>
          </a:p>
        </p:txBody>
      </p:sp>
      <p:sp>
        <p:nvSpPr>
          <p:cNvPr id="10" name="矩形 9"/>
          <p:cNvSpPr/>
          <p:nvPr/>
        </p:nvSpPr>
        <p:spPr>
          <a:xfrm>
            <a:off x="779351" y="4784331"/>
            <a:ext cx="9783526" cy="1014730"/>
          </a:xfrm>
          <a:prstGeom prst="rect">
            <a:avLst/>
          </a:prstGeom>
        </p:spPr>
        <p:txBody>
          <a:bodyPr wrap="square">
            <a:spAutoFit/>
          </a:bodyPr>
          <a:lstStyle/>
          <a:p>
            <a:r>
              <a:rPr lang="en-US" altLang="zh-CN" sz="2000" dirty="0">
                <a:solidFill>
                  <a:srgbClr val="FF00FF"/>
                </a:solidFill>
                <a:latin typeface="微软雅黑 Light" panose="020B0502040204020203" pitchFamily="34" charset="-122"/>
                <a:ea typeface="微软雅黑 Light" panose="020B0502040204020203" pitchFamily="34" charset="-122"/>
              </a:rPr>
              <a:t>【</a:t>
            </a:r>
            <a:r>
              <a:rPr lang="zh-CN" altLang="en-US" sz="2000" dirty="0">
                <a:solidFill>
                  <a:srgbClr val="FF00FF"/>
                </a:solidFill>
                <a:latin typeface="微软雅黑 Light" panose="020B0502040204020203" pitchFamily="34" charset="-122"/>
                <a:ea typeface="微软雅黑 Light" panose="020B0502040204020203" pitchFamily="34" charset="-122"/>
              </a:rPr>
              <a:t>情景7</a:t>
            </a:r>
            <a:r>
              <a:rPr lang="en-US" altLang="zh-CN" sz="2000" dirty="0">
                <a:solidFill>
                  <a:srgbClr val="FF00FF"/>
                </a:solidFill>
                <a:latin typeface="微软雅黑 Light" panose="020B0502040204020203" pitchFamily="34" charset="-122"/>
                <a:ea typeface="微软雅黑 Light" panose="020B0502040204020203" pitchFamily="34" charset="-122"/>
              </a:rPr>
              <a:t>-6】</a:t>
            </a:r>
            <a:r>
              <a:rPr lang="zh-CN" altLang="en-US" sz="2000" dirty="0">
                <a:latin typeface="微软雅黑 Light" panose="020B0502040204020203" pitchFamily="34" charset="-122"/>
                <a:ea typeface="微软雅黑 Light" panose="020B0502040204020203" pitchFamily="34" charset="-122"/>
              </a:rPr>
              <a:t>江铃公司的资本性支出承及诺及金额如下：</a:t>
            </a:r>
            <a:endParaRPr lang="zh-CN" altLang="en-US" sz="2000" dirty="0">
              <a:latin typeface="微软雅黑 Light" panose="020B0502040204020203" pitchFamily="34" charset="-122"/>
              <a:ea typeface="微软雅黑 Light" panose="020B0502040204020203" pitchFamily="34" charset="-122"/>
            </a:endParaRPr>
          </a:p>
          <a:p>
            <a:r>
              <a:rPr lang="zh-CN" altLang="en-US" sz="2000" dirty="0">
                <a:latin typeface="微软雅黑 Light" panose="020B0502040204020203" pitchFamily="34" charset="-122"/>
                <a:ea typeface="微软雅黑 Light" panose="020B0502040204020203" pitchFamily="34" charset="-122"/>
              </a:rPr>
              <a:t>本集团于资产负债表日，已签约而尚不必在资产负债表上列示的资本性支出承诺如表7</a:t>
            </a:r>
            <a:r>
              <a:rPr lang="en-US" altLang="zh-CN" sz="2000" dirty="0">
                <a:latin typeface="微软雅黑 Light" panose="020B0502040204020203" pitchFamily="34" charset="-122"/>
                <a:ea typeface="微软雅黑 Light" panose="020B0502040204020203" pitchFamily="34" charset="-122"/>
              </a:rPr>
              <a:t>-4</a:t>
            </a:r>
            <a:r>
              <a:rPr lang="zh-CN" altLang="en-US" sz="2000" dirty="0">
                <a:latin typeface="微软雅黑 Light" panose="020B0502040204020203" pitchFamily="34" charset="-122"/>
                <a:ea typeface="微软雅黑 Light" panose="020B0502040204020203" pitchFamily="34" charset="-122"/>
              </a:rPr>
              <a:t>所示。</a:t>
            </a:r>
            <a:endParaRPr lang="zh-CN" altLang="en-US" sz="2000" dirty="0">
              <a:latin typeface="微软雅黑 Light" panose="020B0502040204020203" pitchFamily="34" charset="-122"/>
              <a:ea typeface="微软雅黑 Light" panose="020B0502040204020203" pitchFamily="34" charset="-122"/>
            </a:endParaRPr>
          </a:p>
        </p:txBody>
      </p:sp>
      <p:pic>
        <p:nvPicPr>
          <p:cNvPr id="4" name="图片 3"/>
          <p:cNvPicPr>
            <a:picLocks noChangeAspect="1"/>
          </p:cNvPicPr>
          <p:nvPr>
            <p:custDataLst>
              <p:tags r:id="rId1"/>
            </p:custDataLst>
          </p:nvPr>
        </p:nvPicPr>
        <p:blipFill>
          <a:blip r:embed="rId2"/>
          <a:stretch>
            <a:fillRect/>
          </a:stretch>
        </p:blipFill>
        <p:spPr>
          <a:xfrm>
            <a:off x="2569845" y="1395730"/>
            <a:ext cx="6705600" cy="1504950"/>
          </a:xfrm>
          <a:prstGeom prst="rect">
            <a:avLst/>
          </a:prstGeom>
        </p:spPr>
      </p:pic>
      <p:pic>
        <p:nvPicPr>
          <p:cNvPr id="8" name="图片 7"/>
          <p:cNvPicPr>
            <a:picLocks noChangeAspect="1"/>
          </p:cNvPicPr>
          <p:nvPr>
            <p:custDataLst>
              <p:tags r:id="rId3"/>
            </p:custDataLst>
          </p:nvPr>
        </p:nvPicPr>
        <p:blipFill>
          <a:blip r:embed="rId4"/>
          <a:stretch>
            <a:fillRect/>
          </a:stretch>
        </p:blipFill>
        <p:spPr>
          <a:xfrm>
            <a:off x="2569845" y="5661025"/>
            <a:ext cx="6791325" cy="75247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138" name="图片 137"/>
          <p:cNvPicPr>
            <a:picLocks noChangeAspect="1"/>
          </p:cNvPicPr>
          <p:nvPr/>
        </p:nvPicPr>
        <p:blipFill rotWithShape="1">
          <a:blip r:embed="rId2" cstate="print">
            <a:extLst>
              <a:ext uri="{28A0092B-C50C-407E-A947-70E740481C1C}">
                <a14:useLocalDpi xmlns:a14="http://schemas.microsoft.com/office/drawing/2010/main" val="0"/>
              </a:ext>
            </a:extLst>
          </a:blip>
          <a:srcRect/>
          <a:stretch>
            <a:fillRect/>
          </a:stretch>
        </p:blipFill>
        <p:spPr>
          <a:xfrm>
            <a:off x="409749" y="426749"/>
            <a:ext cx="4161062" cy="6004502"/>
          </a:xfrm>
          <a:prstGeom prst="rect">
            <a:avLst/>
          </a:prstGeom>
        </p:spPr>
      </p:pic>
      <p:sp>
        <p:nvSpPr>
          <p:cNvPr id="139" name="矩形 138"/>
          <p:cNvSpPr/>
          <p:nvPr/>
        </p:nvSpPr>
        <p:spPr bwMode="auto">
          <a:xfrm>
            <a:off x="3877605" y="1475493"/>
            <a:ext cx="661370" cy="4059034"/>
          </a:xfrm>
          <a:prstGeom prst="rect">
            <a:avLst/>
          </a:pr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40" name="TextBox 58"/>
          <p:cNvSpPr txBox="1"/>
          <p:nvPr/>
        </p:nvSpPr>
        <p:spPr>
          <a:xfrm>
            <a:off x="3893703" y="1999443"/>
            <a:ext cx="677108" cy="1034899"/>
          </a:xfrm>
          <a:prstGeom prst="rect">
            <a:avLst/>
          </a:prstGeom>
          <a:noFill/>
        </p:spPr>
        <p:txBody>
          <a:bodyPr vert="eaVert"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200" i="0" u="none" strike="noStrike" kern="1200" cap="none" spc="0" normalizeH="0" baseline="0" noProof="0" dirty="0">
                <a:ln>
                  <a:noFill/>
                </a:ln>
                <a:solidFill>
                  <a:schemeClr val="bg1"/>
                </a:solidFill>
                <a:uLnTx/>
                <a:uFillTx/>
                <a:latin typeface="微软雅黑 Light" panose="020B0502040204020203" pitchFamily="34" charset="-122"/>
                <a:ea typeface="微软雅黑 Light" panose="020B0502040204020203" pitchFamily="34" charset="-122"/>
              </a:rPr>
              <a:t>目 录</a:t>
            </a:r>
            <a:endParaRPr kumimoji="0" lang="zh-CN" altLang="en-US" sz="3200" i="0" u="none" strike="noStrike" kern="1200" cap="none" spc="0" normalizeH="0" baseline="0" noProof="0" dirty="0">
              <a:ln>
                <a:noFill/>
              </a:ln>
              <a:solidFill>
                <a:schemeClr val="bg1"/>
              </a:solidFill>
              <a:uLnTx/>
              <a:uFillTx/>
              <a:latin typeface="微软雅黑 Light" panose="020B0502040204020203" pitchFamily="34" charset="-122"/>
              <a:ea typeface="微软雅黑 Light" panose="020B0502040204020203" pitchFamily="34" charset="-122"/>
            </a:endParaRPr>
          </a:p>
        </p:txBody>
      </p:sp>
      <p:sp>
        <p:nvSpPr>
          <p:cNvPr id="141" name="TextBox 58"/>
          <p:cNvSpPr txBox="1"/>
          <p:nvPr/>
        </p:nvSpPr>
        <p:spPr>
          <a:xfrm>
            <a:off x="3915277" y="3079517"/>
            <a:ext cx="615553" cy="1955342"/>
          </a:xfrm>
          <a:prstGeom prst="rect">
            <a:avLst/>
          </a:prstGeom>
          <a:noFill/>
        </p:spPr>
        <p:txBody>
          <a:bodyPr vert="eaVert"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800" b="0" i="0" u="none" strike="noStrike" kern="1200" cap="none" spc="0" normalizeH="0" baseline="0" noProof="0" dirty="0">
                <a:ln>
                  <a:noFill/>
                </a:ln>
                <a:solidFill>
                  <a:schemeClr val="bg1"/>
                </a:solidFill>
                <a:uLnTx/>
                <a:uFillTx/>
                <a:latin typeface="微软雅黑 Light" panose="020B0502040204020203" pitchFamily="34" charset="-122"/>
                <a:ea typeface="微软雅黑 Light" panose="020B0502040204020203" pitchFamily="34" charset="-122"/>
              </a:rPr>
              <a:t>CONTENTS</a:t>
            </a:r>
            <a:endParaRPr kumimoji="0" lang="zh-CN" altLang="en-US" sz="2800" b="0" i="0" u="none" strike="noStrike" kern="1200" cap="none" spc="0" normalizeH="0" baseline="0" noProof="0" dirty="0">
              <a:ln>
                <a:noFill/>
              </a:ln>
              <a:solidFill>
                <a:schemeClr val="bg1"/>
              </a:solidFill>
              <a:uLnTx/>
              <a:uFillTx/>
              <a:latin typeface="微软雅黑 Light" panose="020B0502040204020203" pitchFamily="34" charset="-122"/>
              <a:ea typeface="微软雅黑 Light" panose="020B0502040204020203" pitchFamily="34" charset="-122"/>
            </a:endParaRPr>
          </a:p>
        </p:txBody>
      </p:sp>
      <p:sp>
        <p:nvSpPr>
          <p:cNvPr id="142" name="Freeform 18"/>
          <p:cNvSpPr/>
          <p:nvPr/>
        </p:nvSpPr>
        <p:spPr bwMode="auto">
          <a:xfrm>
            <a:off x="5453917" y="2074954"/>
            <a:ext cx="685050" cy="652749"/>
          </a:xfrm>
          <a:custGeom>
            <a:avLst/>
            <a:gdLst>
              <a:gd name="T0" fmla="*/ 56 w 826"/>
              <a:gd name="T1" fmla="*/ 0 h 826"/>
              <a:gd name="T2" fmla="*/ 771 w 826"/>
              <a:gd name="T3" fmla="*/ 0 h 826"/>
              <a:gd name="T4" fmla="*/ 826 w 826"/>
              <a:gd name="T5" fmla="*/ 55 h 826"/>
              <a:gd name="T6" fmla="*/ 826 w 826"/>
              <a:gd name="T7" fmla="*/ 770 h 826"/>
              <a:gd name="T8" fmla="*/ 771 w 826"/>
              <a:gd name="T9" fmla="*/ 826 h 826"/>
              <a:gd name="T10" fmla="*/ 56 w 826"/>
              <a:gd name="T11" fmla="*/ 826 h 826"/>
              <a:gd name="T12" fmla="*/ 0 w 826"/>
              <a:gd name="T13" fmla="*/ 770 h 826"/>
              <a:gd name="T14" fmla="*/ 0 w 826"/>
              <a:gd name="T15" fmla="*/ 55 h 826"/>
              <a:gd name="T16" fmla="*/ 56 w 826"/>
              <a:gd name="T17" fmla="*/ 0 h 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6" h="826">
                <a:moveTo>
                  <a:pt x="56" y="0"/>
                </a:moveTo>
                <a:lnTo>
                  <a:pt x="771" y="0"/>
                </a:lnTo>
                <a:cubicBezTo>
                  <a:pt x="801" y="0"/>
                  <a:pt x="826" y="25"/>
                  <a:pt x="826" y="55"/>
                </a:cubicBezTo>
                <a:lnTo>
                  <a:pt x="826" y="770"/>
                </a:lnTo>
                <a:cubicBezTo>
                  <a:pt x="826" y="801"/>
                  <a:pt x="801" y="826"/>
                  <a:pt x="771" y="826"/>
                </a:cubicBezTo>
                <a:lnTo>
                  <a:pt x="56" y="826"/>
                </a:lnTo>
                <a:cubicBezTo>
                  <a:pt x="25" y="826"/>
                  <a:pt x="0" y="801"/>
                  <a:pt x="0" y="770"/>
                </a:cubicBezTo>
                <a:lnTo>
                  <a:pt x="0" y="55"/>
                </a:lnTo>
                <a:cubicBezTo>
                  <a:pt x="0" y="25"/>
                  <a:pt x="25" y="0"/>
                  <a:pt x="56" y="0"/>
                </a:cubicBezTo>
                <a:close/>
              </a:path>
            </a:pathLst>
          </a:custGeom>
          <a:solidFill>
            <a:schemeClr val="accent1"/>
          </a:solidFill>
          <a:ln w="9525"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r>
              <a:rPr lang="en-US" altLang="zh-CN" sz="2800" b="1" dirty="0" smtClean="0">
                <a:solidFill>
                  <a:schemeClr val="bg1"/>
                </a:solidFill>
                <a:latin typeface="微软雅黑 Light" panose="020B0502040204020203" pitchFamily="34" charset="-122"/>
                <a:ea typeface="微软雅黑 Light" panose="020B0502040204020203" pitchFamily="34" charset="-122"/>
              </a:rPr>
              <a:t>1</a:t>
            </a:r>
            <a:endParaRPr lang="zh-CN" altLang="en-US" sz="2800" b="1" dirty="0">
              <a:solidFill>
                <a:schemeClr val="bg1"/>
              </a:solidFill>
              <a:latin typeface="微软雅黑 Light" panose="020B0502040204020203" pitchFamily="34" charset="-122"/>
              <a:ea typeface="微软雅黑 Light" panose="020B0502040204020203" pitchFamily="34" charset="-122"/>
            </a:endParaRPr>
          </a:p>
        </p:txBody>
      </p:sp>
      <p:sp>
        <p:nvSpPr>
          <p:cNvPr id="143" name="Freeform 24"/>
          <p:cNvSpPr/>
          <p:nvPr/>
        </p:nvSpPr>
        <p:spPr bwMode="auto">
          <a:xfrm>
            <a:off x="6246819" y="2074954"/>
            <a:ext cx="5188676" cy="643986"/>
          </a:xfrm>
          <a:custGeom>
            <a:avLst/>
            <a:gdLst>
              <a:gd name="T0" fmla="*/ 91 w 8683"/>
              <a:gd name="T1" fmla="*/ 0 h 865"/>
              <a:gd name="T2" fmla="*/ 8591 w 8683"/>
              <a:gd name="T3" fmla="*/ 0 h 865"/>
              <a:gd name="T4" fmla="*/ 8683 w 8683"/>
              <a:gd name="T5" fmla="*/ 91 h 865"/>
              <a:gd name="T6" fmla="*/ 8683 w 8683"/>
              <a:gd name="T7" fmla="*/ 774 h 865"/>
              <a:gd name="T8" fmla="*/ 8591 w 8683"/>
              <a:gd name="T9" fmla="*/ 865 h 865"/>
              <a:gd name="T10" fmla="*/ 91 w 8683"/>
              <a:gd name="T11" fmla="*/ 865 h 865"/>
              <a:gd name="T12" fmla="*/ 0 w 8683"/>
              <a:gd name="T13" fmla="*/ 774 h 865"/>
              <a:gd name="T14" fmla="*/ 0 w 8683"/>
              <a:gd name="T15" fmla="*/ 91 h 865"/>
              <a:gd name="T16" fmla="*/ 91 w 8683"/>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3" h="865">
                <a:moveTo>
                  <a:pt x="91" y="0"/>
                </a:moveTo>
                <a:lnTo>
                  <a:pt x="8591" y="0"/>
                </a:lnTo>
                <a:cubicBezTo>
                  <a:pt x="8642" y="0"/>
                  <a:pt x="8683" y="41"/>
                  <a:pt x="8683" y="91"/>
                </a:cubicBezTo>
                <a:lnTo>
                  <a:pt x="8683" y="774"/>
                </a:lnTo>
                <a:cubicBezTo>
                  <a:pt x="8683" y="824"/>
                  <a:pt x="8642" y="865"/>
                  <a:pt x="8591" y="865"/>
                </a:cubicBezTo>
                <a:lnTo>
                  <a:pt x="91" y="865"/>
                </a:lnTo>
                <a:cubicBezTo>
                  <a:pt x="41" y="865"/>
                  <a:pt x="0" y="824"/>
                  <a:pt x="0" y="774"/>
                </a:cubicBezTo>
                <a:lnTo>
                  <a:pt x="0" y="91"/>
                </a:lnTo>
                <a:cubicBezTo>
                  <a:pt x="0" y="41"/>
                  <a:pt x="41" y="0"/>
                  <a:pt x="91" y="0"/>
                </a:cubicBezTo>
                <a:close/>
              </a:path>
            </a:pathLst>
          </a:custGeom>
          <a:solidFill>
            <a:srgbClr val="FFFFFF"/>
          </a:solidFill>
          <a:ln w="9525" cap="flat">
            <a:solidFill>
              <a:schemeClr val="accent5">
                <a:lumMod val="75000"/>
              </a:schemeClr>
            </a:solidFill>
            <a:prstDash val="solid"/>
            <a:miter lim="800000"/>
          </a:ln>
        </p:spPr>
        <p:txBody>
          <a:bodyPr vert="horz" wrap="square" lIns="91440" tIns="45720" rIns="91440" bIns="45720" numCol="1" anchor="t" anchorCtr="0" compatLnSpc="1"/>
          <a:lstStyle/>
          <a:p>
            <a:r>
              <a:rPr lang="zh-CN" altLang="en-US" sz="2000" dirty="0" smtClean="0"/>
              <a:t>任务7</a:t>
            </a:r>
            <a:r>
              <a:rPr lang="en-US" altLang="zh-CN" sz="2000" dirty="0" smtClean="0">
                <a:latin typeface="微软雅黑 Light" panose="020B0502040204020203" pitchFamily="34" charset="-122"/>
                <a:ea typeface="微软雅黑 Light" panose="020B0502040204020203" pitchFamily="34" charset="-122"/>
              </a:rPr>
              <a:t>.1</a:t>
            </a:r>
            <a:r>
              <a:rPr lang="zh-CN" altLang="en-US" sz="2000" dirty="0" smtClean="0">
                <a:latin typeface="微软雅黑 Light" panose="020B0502040204020203" pitchFamily="34" charset="-122"/>
                <a:ea typeface="微软雅黑 Light" panose="020B0502040204020203" pitchFamily="34" charset="-122"/>
              </a:rPr>
              <a:t>财务报表附注信息概述</a:t>
            </a:r>
            <a:endParaRPr lang="zh-CN" altLang="en-US" sz="2000" dirty="0">
              <a:latin typeface="微软雅黑 Light" panose="020B0502040204020203" pitchFamily="34" charset="-122"/>
              <a:ea typeface="微软雅黑 Light" panose="020B0502040204020203" pitchFamily="34" charset="-122"/>
            </a:endParaRPr>
          </a:p>
        </p:txBody>
      </p:sp>
      <p:sp>
        <p:nvSpPr>
          <p:cNvPr id="150" name="Freeform 18"/>
          <p:cNvSpPr/>
          <p:nvPr/>
        </p:nvSpPr>
        <p:spPr bwMode="auto">
          <a:xfrm>
            <a:off x="5453917" y="4139325"/>
            <a:ext cx="685050" cy="652749"/>
          </a:xfrm>
          <a:custGeom>
            <a:avLst/>
            <a:gdLst>
              <a:gd name="T0" fmla="*/ 56 w 826"/>
              <a:gd name="T1" fmla="*/ 0 h 826"/>
              <a:gd name="T2" fmla="*/ 771 w 826"/>
              <a:gd name="T3" fmla="*/ 0 h 826"/>
              <a:gd name="T4" fmla="*/ 826 w 826"/>
              <a:gd name="T5" fmla="*/ 55 h 826"/>
              <a:gd name="T6" fmla="*/ 826 w 826"/>
              <a:gd name="T7" fmla="*/ 770 h 826"/>
              <a:gd name="T8" fmla="*/ 771 w 826"/>
              <a:gd name="T9" fmla="*/ 826 h 826"/>
              <a:gd name="T10" fmla="*/ 56 w 826"/>
              <a:gd name="T11" fmla="*/ 826 h 826"/>
              <a:gd name="T12" fmla="*/ 0 w 826"/>
              <a:gd name="T13" fmla="*/ 770 h 826"/>
              <a:gd name="T14" fmla="*/ 0 w 826"/>
              <a:gd name="T15" fmla="*/ 55 h 826"/>
              <a:gd name="T16" fmla="*/ 56 w 826"/>
              <a:gd name="T17" fmla="*/ 0 h 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6" h="826">
                <a:moveTo>
                  <a:pt x="56" y="0"/>
                </a:moveTo>
                <a:lnTo>
                  <a:pt x="771" y="0"/>
                </a:lnTo>
                <a:cubicBezTo>
                  <a:pt x="801" y="0"/>
                  <a:pt x="826" y="25"/>
                  <a:pt x="826" y="55"/>
                </a:cubicBezTo>
                <a:lnTo>
                  <a:pt x="826" y="770"/>
                </a:lnTo>
                <a:cubicBezTo>
                  <a:pt x="826" y="801"/>
                  <a:pt x="801" y="826"/>
                  <a:pt x="771" y="826"/>
                </a:cubicBezTo>
                <a:lnTo>
                  <a:pt x="56" y="826"/>
                </a:lnTo>
                <a:cubicBezTo>
                  <a:pt x="25" y="826"/>
                  <a:pt x="0" y="801"/>
                  <a:pt x="0" y="770"/>
                </a:cubicBezTo>
                <a:lnTo>
                  <a:pt x="0" y="55"/>
                </a:lnTo>
                <a:cubicBezTo>
                  <a:pt x="0" y="25"/>
                  <a:pt x="25" y="0"/>
                  <a:pt x="56" y="0"/>
                </a:cubicBezTo>
                <a:close/>
              </a:path>
            </a:pathLst>
          </a:custGeom>
          <a:solidFill>
            <a:schemeClr val="accent1"/>
          </a:solidFill>
          <a:ln w="9525"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rot="0" spcFirstLastPara="0" vertOverflow="overflow" horzOverflow="overflow" vert="horz" wrap="square" lIns="0" tIns="0" rIns="0" bIns="0" numCol="1" spcCol="0" rtlCol="0" fromWordArt="0" anchor="ctr" anchorCtr="0" forceAA="0" compatLnSpc="1">
            <a:noAutofit/>
          </a:bodyPr>
          <a:lstStyle/>
          <a:p>
            <a:pPr algn="ctr"/>
            <a:r>
              <a:rPr lang="en-US" altLang="zh-CN" sz="2800" b="1" dirty="0" smtClean="0">
                <a:solidFill>
                  <a:schemeClr val="bg1"/>
                </a:solidFill>
                <a:latin typeface="微软雅黑 Light" panose="020B0502040204020203" pitchFamily="34" charset="-122"/>
                <a:ea typeface="微软雅黑 Light" panose="020B0502040204020203" pitchFamily="34" charset="-122"/>
              </a:rPr>
              <a:t>2</a:t>
            </a:r>
            <a:endParaRPr lang="zh-CN" altLang="en-US" sz="2800" b="1" dirty="0">
              <a:solidFill>
                <a:schemeClr val="bg1"/>
              </a:solidFill>
              <a:latin typeface="微软雅黑 Light" panose="020B0502040204020203" pitchFamily="34" charset="-122"/>
              <a:ea typeface="微软雅黑 Light" panose="020B0502040204020203" pitchFamily="34" charset="-122"/>
            </a:endParaRPr>
          </a:p>
        </p:txBody>
      </p:sp>
      <p:sp>
        <p:nvSpPr>
          <p:cNvPr id="22" name="Freeform 24"/>
          <p:cNvSpPr/>
          <p:nvPr/>
        </p:nvSpPr>
        <p:spPr bwMode="auto">
          <a:xfrm>
            <a:off x="6277602" y="4143707"/>
            <a:ext cx="5188676" cy="643986"/>
          </a:xfrm>
          <a:custGeom>
            <a:avLst/>
            <a:gdLst>
              <a:gd name="T0" fmla="*/ 91 w 8683"/>
              <a:gd name="T1" fmla="*/ 0 h 865"/>
              <a:gd name="T2" fmla="*/ 8591 w 8683"/>
              <a:gd name="T3" fmla="*/ 0 h 865"/>
              <a:gd name="T4" fmla="*/ 8683 w 8683"/>
              <a:gd name="T5" fmla="*/ 91 h 865"/>
              <a:gd name="T6" fmla="*/ 8683 w 8683"/>
              <a:gd name="T7" fmla="*/ 774 h 865"/>
              <a:gd name="T8" fmla="*/ 8591 w 8683"/>
              <a:gd name="T9" fmla="*/ 865 h 865"/>
              <a:gd name="T10" fmla="*/ 91 w 8683"/>
              <a:gd name="T11" fmla="*/ 865 h 865"/>
              <a:gd name="T12" fmla="*/ 0 w 8683"/>
              <a:gd name="T13" fmla="*/ 774 h 865"/>
              <a:gd name="T14" fmla="*/ 0 w 8683"/>
              <a:gd name="T15" fmla="*/ 91 h 865"/>
              <a:gd name="T16" fmla="*/ 91 w 8683"/>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3" h="865">
                <a:moveTo>
                  <a:pt x="91" y="0"/>
                </a:moveTo>
                <a:lnTo>
                  <a:pt x="8591" y="0"/>
                </a:lnTo>
                <a:cubicBezTo>
                  <a:pt x="8642" y="0"/>
                  <a:pt x="8683" y="41"/>
                  <a:pt x="8683" y="91"/>
                </a:cubicBezTo>
                <a:lnTo>
                  <a:pt x="8683" y="774"/>
                </a:lnTo>
                <a:cubicBezTo>
                  <a:pt x="8683" y="824"/>
                  <a:pt x="8642" y="865"/>
                  <a:pt x="8591" y="865"/>
                </a:cubicBezTo>
                <a:lnTo>
                  <a:pt x="91" y="865"/>
                </a:lnTo>
                <a:cubicBezTo>
                  <a:pt x="41" y="865"/>
                  <a:pt x="0" y="824"/>
                  <a:pt x="0" y="774"/>
                </a:cubicBezTo>
                <a:lnTo>
                  <a:pt x="0" y="91"/>
                </a:lnTo>
                <a:cubicBezTo>
                  <a:pt x="0" y="41"/>
                  <a:pt x="41" y="0"/>
                  <a:pt x="91" y="0"/>
                </a:cubicBezTo>
                <a:close/>
              </a:path>
            </a:pathLst>
          </a:custGeom>
          <a:solidFill>
            <a:srgbClr val="FFFFFF"/>
          </a:solidFill>
          <a:ln w="9525" cap="flat">
            <a:solidFill>
              <a:schemeClr val="accent5">
                <a:lumMod val="75000"/>
              </a:schemeClr>
            </a:solidFill>
            <a:prstDash val="solid"/>
            <a:miter lim="800000"/>
          </a:ln>
        </p:spPr>
        <p:txBody>
          <a:bodyPr vert="horz" wrap="square" lIns="91440" tIns="45720" rIns="91440" bIns="45720" numCol="1" anchor="t" anchorCtr="0" compatLnSpc="1"/>
          <a:lstStyle/>
          <a:p>
            <a:r>
              <a:rPr lang="zh-CN" altLang="en-US" sz="2000" dirty="0" smtClean="0"/>
              <a:t>任务7</a:t>
            </a:r>
            <a:r>
              <a:rPr lang="en-US" altLang="zh-CN" sz="2000" dirty="0" smtClean="0"/>
              <a:t>.2</a:t>
            </a:r>
            <a:r>
              <a:rPr lang="zh-CN" altLang="en-US" sz="2000" dirty="0" smtClean="0"/>
              <a:t>附注信息的分析和利用</a:t>
            </a:r>
            <a:endParaRPr lang="zh-CN" altLang="en-US" sz="2000"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4000" advTm="9503">
        <p15:prstTrans prst="curtains"/>
      </p:transition>
    </mc:Choice>
    <mc:Fallback>
      <p:transition spd="slow" advTm="9503">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79352" y="231656"/>
            <a:ext cx="6694338" cy="521970"/>
          </a:xfrm>
          <a:prstGeom prst="rect">
            <a:avLst/>
          </a:prstGeom>
        </p:spPr>
        <p:txBody>
          <a:bodyPr wrap="square">
            <a:spAutoFit/>
          </a:bodyPr>
          <a:lstStyle/>
          <a:p>
            <a:r>
              <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子任务7</a:t>
            </a:r>
            <a:r>
              <a:rPr lang="en-US" altLang="zh-CN"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.2.2  </a:t>
            </a:r>
            <a:r>
              <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重要会计政策和会计估计</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3"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 name="矩形 3"/>
          <p:cNvSpPr/>
          <p:nvPr/>
        </p:nvSpPr>
        <p:spPr>
          <a:xfrm>
            <a:off x="333518" y="980728"/>
            <a:ext cx="11669519" cy="2306955"/>
          </a:xfrm>
          <a:prstGeom prst="rect">
            <a:avLst/>
          </a:prstGeom>
        </p:spPr>
        <p:txBody>
          <a:bodyPr wrap="square">
            <a:spAutoFit/>
          </a:bodyPr>
          <a:lstStyle/>
          <a:p>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2</a:t>
            </a:r>
            <a:r>
              <a:rPr lang="zh-CN" altLang="en-US" sz="2400" dirty="0">
                <a:latin typeface="微软雅黑 Light" panose="020B0502040204020203" pitchFamily="34" charset="-122"/>
                <a:ea typeface="微软雅黑 Light" panose="020B0502040204020203" pitchFamily="34" charset="-122"/>
              </a:rPr>
              <a:t>）资产负债表日后非调整</a:t>
            </a:r>
            <a:r>
              <a:rPr lang="zh-CN" altLang="en-US" sz="2400" dirty="0" smtClean="0">
                <a:latin typeface="微软雅黑 Light" panose="020B0502040204020203" pitchFamily="34" charset="-122"/>
                <a:ea typeface="微软雅黑 Light" panose="020B0502040204020203" pitchFamily="34" charset="-122"/>
              </a:rPr>
              <a:t>事项</a:t>
            </a:r>
            <a:endParaRPr lang="en-US" altLang="zh-CN" sz="2400" dirty="0" smtClean="0">
              <a:latin typeface="微软雅黑 Light" panose="020B0502040204020203" pitchFamily="34" charset="-122"/>
              <a:ea typeface="微软雅黑 Light" panose="020B0502040204020203" pitchFamily="34" charset="-122"/>
            </a:endParaRPr>
          </a:p>
          <a:p>
            <a:r>
              <a:rPr lang="en-US" altLang="zh-CN" sz="2000" dirty="0">
                <a:solidFill>
                  <a:srgbClr val="FF00FF"/>
                </a:solidFill>
                <a:latin typeface="微软雅黑 Light" panose="020B0502040204020203" pitchFamily="34" charset="-122"/>
                <a:ea typeface="微软雅黑 Light" panose="020B0502040204020203" pitchFamily="34" charset="-122"/>
              </a:rPr>
              <a:t>【</a:t>
            </a:r>
            <a:r>
              <a:rPr lang="zh-CN" altLang="en-US" sz="2000" dirty="0">
                <a:solidFill>
                  <a:srgbClr val="FF00FF"/>
                </a:solidFill>
                <a:latin typeface="微软雅黑 Light" panose="020B0502040204020203" pitchFamily="34" charset="-122"/>
                <a:ea typeface="微软雅黑 Light" panose="020B0502040204020203" pitchFamily="34" charset="-122"/>
              </a:rPr>
              <a:t>情景7</a:t>
            </a:r>
            <a:r>
              <a:rPr lang="en-US" altLang="zh-CN" sz="2000" dirty="0">
                <a:solidFill>
                  <a:srgbClr val="FF00FF"/>
                </a:solidFill>
                <a:latin typeface="微软雅黑 Light" panose="020B0502040204020203" pitchFamily="34" charset="-122"/>
                <a:ea typeface="微软雅黑 Light" panose="020B0502040204020203" pitchFamily="34" charset="-122"/>
              </a:rPr>
              <a:t>-7】</a:t>
            </a:r>
            <a:r>
              <a:rPr lang="zh-CN" altLang="en-US" sz="2000" dirty="0">
                <a:latin typeface="微软雅黑 Light" panose="020B0502040204020203" pitchFamily="34" charset="-122"/>
                <a:ea typeface="微软雅黑 Light" panose="020B0502040204020203" pitchFamily="34" charset="-122"/>
              </a:rPr>
              <a:t>江铃公司的资产负债表日后事项：</a:t>
            </a:r>
            <a:endParaRPr lang="zh-CN" altLang="en-US" sz="2000" dirty="0">
              <a:latin typeface="微软雅黑 Light" panose="020B0502040204020203" pitchFamily="34" charset="-122"/>
              <a:ea typeface="微软雅黑 Light" panose="020B0502040204020203" pitchFamily="34" charset="-122"/>
            </a:endParaRPr>
          </a:p>
          <a:p>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1</a:t>
            </a:r>
            <a:r>
              <a:rPr lang="zh-CN" altLang="en-US" sz="2000" dirty="0">
                <a:latin typeface="微软雅黑 Light" panose="020B0502040204020203" pitchFamily="34" charset="-122"/>
                <a:ea typeface="微软雅黑 Light" panose="020B0502040204020203" pitchFamily="34" charset="-122"/>
              </a:rPr>
              <a:t>）利润分配情况说明。根据</a:t>
            </a:r>
            <a:r>
              <a:rPr lang="en-US" altLang="zh-CN" sz="2000" dirty="0">
                <a:latin typeface="微软雅黑 Light" panose="020B0502040204020203" pitchFamily="34" charset="-122"/>
                <a:ea typeface="微软雅黑 Light" panose="020B0502040204020203" pitchFamily="34" charset="-122"/>
              </a:rPr>
              <a:t>2020</a:t>
            </a:r>
            <a:r>
              <a:rPr lang="zh-CN" altLang="en-US" sz="2000" dirty="0">
                <a:latin typeface="微软雅黑 Light" panose="020B0502040204020203" pitchFamily="34" charset="-122"/>
                <a:ea typeface="微软雅黑 Light" panose="020B0502040204020203" pitchFamily="34" charset="-122"/>
              </a:rPr>
              <a:t>年</a:t>
            </a:r>
            <a:r>
              <a:rPr lang="en-US" altLang="zh-CN" sz="2000" dirty="0">
                <a:latin typeface="微软雅黑 Light" panose="020B0502040204020203" pitchFamily="34" charset="-122"/>
                <a:ea typeface="微软雅黑 Light" panose="020B0502040204020203" pitchFamily="34" charset="-122"/>
              </a:rPr>
              <a:t>3</a:t>
            </a:r>
            <a:r>
              <a:rPr lang="zh-CN" altLang="en-US" sz="2000" dirty="0">
                <a:latin typeface="微软雅黑 Light" panose="020B0502040204020203" pitchFamily="34" charset="-122"/>
                <a:ea typeface="微软雅黑 Light" panose="020B0502040204020203" pitchFamily="34" charset="-122"/>
              </a:rPr>
              <a:t>月</a:t>
            </a:r>
            <a:r>
              <a:rPr lang="en-US" altLang="zh-CN" sz="2000" dirty="0">
                <a:latin typeface="微软雅黑 Light" panose="020B0502040204020203" pitchFamily="34" charset="-122"/>
                <a:ea typeface="微软雅黑 Light" panose="020B0502040204020203" pitchFamily="34" charset="-122"/>
              </a:rPr>
              <a:t>24</a:t>
            </a:r>
            <a:r>
              <a:rPr lang="zh-CN" altLang="en-US" sz="2000" dirty="0">
                <a:latin typeface="微软雅黑 Light" panose="020B0502040204020203" pitchFamily="34" charset="-122"/>
                <a:ea typeface="微软雅黑 Light" panose="020B0502040204020203" pitchFamily="34" charset="-122"/>
              </a:rPr>
              <a:t>日董事会决议，董事会提议本公司向全体股东派发现金股利，每股 </a:t>
            </a:r>
            <a:r>
              <a:rPr lang="en-US" altLang="zh-CN" sz="2000" dirty="0">
                <a:latin typeface="微软雅黑 Light" panose="020B0502040204020203" pitchFamily="34" charset="-122"/>
                <a:ea typeface="微软雅黑 Light" panose="020B0502040204020203" pitchFamily="34" charset="-122"/>
              </a:rPr>
              <a:t>0.07</a:t>
            </a:r>
            <a:r>
              <a:rPr lang="zh-CN" altLang="en-US" sz="2000" dirty="0">
                <a:latin typeface="微软雅黑 Light" panose="020B0502040204020203" pitchFamily="34" charset="-122"/>
                <a:ea typeface="微软雅黑 Light" panose="020B0502040204020203" pitchFamily="34" charset="-122"/>
              </a:rPr>
              <a:t>元，按已发行股份</a:t>
            </a:r>
            <a:r>
              <a:rPr lang="en-US" altLang="zh-CN" sz="2000" dirty="0">
                <a:latin typeface="微软雅黑 Light" panose="020B0502040204020203" pitchFamily="34" charset="-122"/>
                <a:ea typeface="微软雅黑 Light" panose="020B0502040204020203" pitchFamily="34" charset="-122"/>
              </a:rPr>
              <a:t>863 214 000</a:t>
            </a:r>
            <a:r>
              <a:rPr lang="zh-CN" altLang="en-US" sz="2000" dirty="0">
                <a:latin typeface="微软雅黑 Light" panose="020B0502040204020203" pitchFamily="34" charset="-122"/>
                <a:ea typeface="微软雅黑 Light" panose="020B0502040204020203" pitchFamily="34" charset="-122"/>
              </a:rPr>
              <a:t>计算，拟派发现金股利共计</a:t>
            </a:r>
            <a:r>
              <a:rPr lang="en-US" altLang="zh-CN" sz="2000" dirty="0">
                <a:latin typeface="微软雅黑 Light" panose="020B0502040204020203" pitchFamily="34" charset="-122"/>
                <a:ea typeface="微软雅黑 Light" panose="020B0502040204020203" pitchFamily="34" charset="-122"/>
              </a:rPr>
              <a:t>60 424 980</a:t>
            </a:r>
            <a:r>
              <a:rPr lang="zh-CN" altLang="en-US" sz="2000" dirty="0">
                <a:latin typeface="微软雅黑 Light" panose="020B0502040204020203" pitchFamily="34" charset="-122"/>
                <a:ea typeface="微软雅黑 Light" panose="020B0502040204020203" pitchFamily="34" charset="-122"/>
              </a:rPr>
              <a:t>元。</a:t>
            </a:r>
            <a:endParaRPr lang="zh-CN" altLang="en-US" sz="2000" dirty="0">
              <a:latin typeface="微软雅黑 Light" panose="020B0502040204020203" pitchFamily="34" charset="-122"/>
              <a:ea typeface="微软雅黑 Light" panose="020B0502040204020203" pitchFamily="34" charset="-122"/>
            </a:endParaRPr>
          </a:p>
          <a:p>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2</a:t>
            </a:r>
            <a:r>
              <a:rPr lang="zh-CN" altLang="en-US" sz="2000" dirty="0">
                <a:latin typeface="微软雅黑 Light" panose="020B0502040204020203" pitchFamily="34" charset="-122"/>
                <a:ea typeface="微软雅黑 Light" panose="020B0502040204020203" pitchFamily="34" charset="-122"/>
              </a:rPr>
              <a:t>）对新型冠状病毒肺炎疫情的影响评估。新型冠状病毒肺炎（以下简称“新冠肺炎” ）疫情于 </a:t>
            </a:r>
            <a:r>
              <a:rPr lang="en-US" altLang="zh-CN" sz="2000" dirty="0">
                <a:latin typeface="微软雅黑 Light" panose="020B0502040204020203" pitchFamily="34" charset="-122"/>
                <a:ea typeface="微软雅黑 Light" panose="020B0502040204020203" pitchFamily="34" charset="-122"/>
              </a:rPr>
              <a:t>2020 </a:t>
            </a:r>
            <a:r>
              <a:rPr lang="zh-CN" altLang="en-US" sz="2000" dirty="0">
                <a:latin typeface="微软雅黑 Light" panose="020B0502040204020203" pitchFamily="34" charset="-122"/>
                <a:ea typeface="微软雅黑 Light" panose="020B0502040204020203" pitchFamily="34" charset="-122"/>
              </a:rPr>
              <a:t>年 </a:t>
            </a:r>
            <a:r>
              <a:rPr lang="en-US" altLang="zh-CN" sz="2000" dirty="0">
                <a:latin typeface="微软雅黑 Light" panose="020B0502040204020203" pitchFamily="34" charset="-122"/>
                <a:ea typeface="微软雅黑 Light" panose="020B0502040204020203" pitchFamily="34" charset="-122"/>
              </a:rPr>
              <a:t>1 </a:t>
            </a:r>
            <a:r>
              <a:rPr lang="zh-CN" altLang="en-US" sz="2000" dirty="0">
                <a:latin typeface="微软雅黑 Light" panose="020B0502040204020203" pitchFamily="34" charset="-122"/>
                <a:ea typeface="微软雅黑 Light" panose="020B0502040204020203" pitchFamily="34" charset="-122"/>
              </a:rPr>
              <a:t>月在全国范围爆发以来，对新冠肺炎疫情的防控工作正在全国范围内持续进行</a:t>
            </a:r>
            <a:r>
              <a:rPr lang="zh-CN" altLang="en-US" sz="2000" dirty="0" smtClean="0">
                <a:latin typeface="微软雅黑 Light" panose="020B0502040204020203" pitchFamily="34" charset="-122"/>
                <a:ea typeface="微软雅黑 Light" panose="020B0502040204020203" pitchFamily="34" charset="-122"/>
              </a:rPr>
              <a:t>。</a:t>
            </a:r>
            <a:endParaRPr lang="en-US" altLang="zh-CN" sz="2000" dirty="0" smtClean="0">
              <a:latin typeface="微软雅黑 Light" panose="020B0502040204020203" pitchFamily="34" charset="-122"/>
              <a:ea typeface="微软雅黑 Light" panose="020B0502040204020203" pitchFamily="34" charset="-122"/>
            </a:endParaRPr>
          </a:p>
          <a:p>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3</a:t>
            </a:r>
            <a:r>
              <a:rPr lang="zh-CN" altLang="en-US" sz="2000" dirty="0">
                <a:latin typeface="微软雅黑 Light" panose="020B0502040204020203" pitchFamily="34" charset="-122"/>
                <a:ea typeface="微软雅黑 Light" panose="020B0502040204020203" pitchFamily="34" charset="-122"/>
              </a:rPr>
              <a:t>）关联方关系及其交易</a:t>
            </a:r>
            <a:r>
              <a:rPr lang="zh-CN" altLang="en-US" sz="2000" dirty="0" smtClean="0">
                <a:latin typeface="微软雅黑 Light" panose="020B0502040204020203" pitchFamily="34" charset="-122"/>
                <a:ea typeface="微软雅黑 Light" panose="020B0502040204020203" pitchFamily="34" charset="-122"/>
              </a:rPr>
              <a:t>。</a:t>
            </a:r>
            <a:endParaRPr lang="en-US" altLang="zh-CN" sz="2000" dirty="0" smtClean="0">
              <a:latin typeface="微软雅黑 Light" panose="020B0502040204020203" pitchFamily="34" charset="-122"/>
              <a:ea typeface="微软雅黑 Light" panose="020B0502040204020203" pitchFamily="34" charset="-122"/>
            </a:endParaRPr>
          </a:p>
        </p:txBody>
      </p:sp>
      <p:sp>
        <p:nvSpPr>
          <p:cNvPr id="8" name="矩形 7"/>
          <p:cNvSpPr/>
          <p:nvPr/>
        </p:nvSpPr>
        <p:spPr>
          <a:xfrm>
            <a:off x="337820" y="3789045"/>
            <a:ext cx="4610735" cy="1322070"/>
          </a:xfrm>
          <a:prstGeom prst="rect">
            <a:avLst/>
          </a:prstGeom>
        </p:spPr>
        <p:txBody>
          <a:bodyPr wrap="square">
            <a:spAutoFit/>
          </a:bodyPr>
          <a:lstStyle/>
          <a:p>
            <a:r>
              <a:rPr lang="en-US" altLang="zh-CN" sz="2000" dirty="0">
                <a:solidFill>
                  <a:srgbClr val="FF00FF"/>
                </a:solidFill>
                <a:latin typeface="微软雅黑 Light" panose="020B0502040204020203" pitchFamily="34" charset="-122"/>
                <a:ea typeface="微软雅黑 Light" panose="020B0502040204020203" pitchFamily="34" charset="-122"/>
              </a:rPr>
              <a:t>【</a:t>
            </a:r>
            <a:r>
              <a:rPr lang="zh-CN" altLang="en-US" sz="2000" dirty="0">
                <a:solidFill>
                  <a:srgbClr val="FF00FF"/>
                </a:solidFill>
                <a:latin typeface="微软雅黑 Light" panose="020B0502040204020203" pitchFamily="34" charset="-122"/>
                <a:ea typeface="微软雅黑 Light" panose="020B0502040204020203" pitchFamily="34" charset="-122"/>
              </a:rPr>
              <a:t>情景7</a:t>
            </a:r>
            <a:r>
              <a:rPr lang="en-US" altLang="zh-CN" sz="2000" dirty="0">
                <a:solidFill>
                  <a:srgbClr val="FF00FF"/>
                </a:solidFill>
                <a:latin typeface="微软雅黑 Light" panose="020B0502040204020203" pitchFamily="34" charset="-122"/>
                <a:ea typeface="微软雅黑 Light" panose="020B0502040204020203" pitchFamily="34" charset="-122"/>
              </a:rPr>
              <a:t>-8】</a:t>
            </a:r>
            <a:r>
              <a:rPr lang="zh-CN" altLang="en-US" sz="2000" dirty="0">
                <a:latin typeface="微软雅黑 Light" panose="020B0502040204020203" pitchFamily="34" charset="-122"/>
                <a:ea typeface="微软雅黑 Light" panose="020B0502040204020203" pitchFamily="34" charset="-122"/>
              </a:rPr>
              <a:t>江铃公司购销商品、提供和接受劳务的关联交易情况如下。</a:t>
            </a:r>
            <a:endParaRPr lang="zh-CN" altLang="en-US" sz="2000" dirty="0">
              <a:latin typeface="微软雅黑 Light" panose="020B0502040204020203" pitchFamily="34" charset="-122"/>
              <a:ea typeface="微软雅黑 Light" panose="020B0502040204020203" pitchFamily="34" charset="-122"/>
            </a:endParaRPr>
          </a:p>
          <a:p>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1</a:t>
            </a:r>
            <a:r>
              <a:rPr lang="zh-CN" altLang="en-US" sz="2000" dirty="0">
                <a:latin typeface="微软雅黑 Light" panose="020B0502040204020203" pitchFamily="34" charset="-122"/>
                <a:ea typeface="微软雅黑 Light" panose="020B0502040204020203" pitchFamily="34" charset="-122"/>
              </a:rPr>
              <a:t>）采购商品、接受劳务情况如表7</a:t>
            </a:r>
            <a:r>
              <a:rPr lang="en-US" altLang="zh-CN" sz="2000" dirty="0">
                <a:latin typeface="微软雅黑 Light" panose="020B0502040204020203" pitchFamily="34" charset="-122"/>
                <a:ea typeface="微软雅黑 Light" panose="020B0502040204020203" pitchFamily="34" charset="-122"/>
              </a:rPr>
              <a:t>-5</a:t>
            </a:r>
            <a:r>
              <a:rPr lang="zh-CN" altLang="en-US" sz="2000" dirty="0">
                <a:latin typeface="微软雅黑 Light" panose="020B0502040204020203" pitchFamily="34" charset="-122"/>
                <a:ea typeface="微软雅黑 Light" panose="020B0502040204020203" pitchFamily="34" charset="-122"/>
              </a:rPr>
              <a:t>所示。</a:t>
            </a:r>
            <a:endParaRPr lang="zh-CN" altLang="en-US" sz="2000" dirty="0">
              <a:latin typeface="微软雅黑 Light" panose="020B0502040204020203" pitchFamily="34" charset="-122"/>
              <a:ea typeface="微软雅黑 Light" panose="020B0502040204020203" pitchFamily="34" charset="-122"/>
            </a:endParaRPr>
          </a:p>
        </p:txBody>
      </p:sp>
      <p:pic>
        <p:nvPicPr>
          <p:cNvPr id="5" name="图片 4"/>
          <p:cNvPicPr>
            <a:picLocks noChangeAspect="1"/>
          </p:cNvPicPr>
          <p:nvPr>
            <p:custDataLst>
              <p:tags r:id="rId1"/>
            </p:custDataLst>
          </p:nvPr>
        </p:nvPicPr>
        <p:blipFill>
          <a:blip r:embed="rId2"/>
          <a:stretch>
            <a:fillRect/>
          </a:stretch>
        </p:blipFill>
        <p:spPr>
          <a:xfrm>
            <a:off x="4919980" y="3213100"/>
            <a:ext cx="7082790" cy="3248025"/>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79352" y="231656"/>
            <a:ext cx="6694338" cy="521970"/>
          </a:xfrm>
          <a:prstGeom prst="rect">
            <a:avLst/>
          </a:prstGeom>
        </p:spPr>
        <p:txBody>
          <a:bodyPr wrap="square">
            <a:spAutoFit/>
          </a:bodyPr>
          <a:lstStyle/>
          <a:p>
            <a:r>
              <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子任务7</a:t>
            </a:r>
            <a:r>
              <a:rPr lang="en-US" altLang="zh-CN"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.2.2  </a:t>
            </a:r>
            <a:r>
              <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重要会计政策和会计估计</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3"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5" name="矩形 4"/>
          <p:cNvSpPr/>
          <p:nvPr/>
        </p:nvSpPr>
        <p:spPr>
          <a:xfrm>
            <a:off x="193675" y="1031240"/>
            <a:ext cx="4237355" cy="829945"/>
          </a:xfrm>
          <a:prstGeom prst="rect">
            <a:avLst/>
          </a:prstGeom>
        </p:spPr>
        <p:txBody>
          <a:bodyPr wrap="square">
            <a:spAutoFit/>
          </a:bodyPr>
          <a:lstStyle/>
          <a:p>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2</a:t>
            </a:r>
            <a:r>
              <a:rPr lang="zh-CN" altLang="en-US" sz="2400" dirty="0">
                <a:latin typeface="微软雅黑 Light" panose="020B0502040204020203" pitchFamily="34" charset="-122"/>
                <a:ea typeface="微软雅黑 Light" panose="020B0502040204020203" pitchFamily="34" charset="-122"/>
              </a:rPr>
              <a:t>）出售商品、提供劳务情况如表7</a:t>
            </a:r>
            <a:r>
              <a:rPr lang="en-US" altLang="zh-CN" sz="2400" dirty="0">
                <a:latin typeface="微软雅黑 Light" panose="020B0502040204020203" pitchFamily="34" charset="-122"/>
                <a:ea typeface="微软雅黑 Light" panose="020B0502040204020203" pitchFamily="34" charset="-122"/>
              </a:rPr>
              <a:t>-6</a:t>
            </a:r>
            <a:r>
              <a:rPr lang="zh-CN" altLang="en-US" sz="2400" dirty="0">
                <a:latin typeface="微软雅黑 Light" panose="020B0502040204020203" pitchFamily="34" charset="-122"/>
                <a:ea typeface="微软雅黑 Light" panose="020B0502040204020203" pitchFamily="34" charset="-122"/>
              </a:rPr>
              <a:t>所示。</a:t>
            </a:r>
            <a:endParaRPr lang="zh-CN" altLang="en-US" sz="2400" dirty="0">
              <a:latin typeface="微软雅黑 Light" panose="020B0502040204020203" pitchFamily="34" charset="-122"/>
              <a:ea typeface="微软雅黑 Light" panose="020B0502040204020203" pitchFamily="34" charset="-122"/>
            </a:endParaRPr>
          </a:p>
        </p:txBody>
      </p:sp>
      <p:pic>
        <p:nvPicPr>
          <p:cNvPr id="4" name="图片 3"/>
          <p:cNvPicPr>
            <a:picLocks noChangeAspect="1"/>
          </p:cNvPicPr>
          <p:nvPr>
            <p:custDataLst>
              <p:tags r:id="rId1"/>
            </p:custDataLst>
          </p:nvPr>
        </p:nvPicPr>
        <p:blipFill>
          <a:blip r:embed="rId2"/>
          <a:stretch>
            <a:fillRect/>
          </a:stretch>
        </p:blipFill>
        <p:spPr>
          <a:xfrm>
            <a:off x="4658360" y="908685"/>
            <a:ext cx="6882765" cy="5525770"/>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79145" y="231775"/>
            <a:ext cx="4389120" cy="953135"/>
          </a:xfrm>
          <a:prstGeom prst="rect">
            <a:avLst/>
          </a:prstGeom>
        </p:spPr>
        <p:txBody>
          <a:bodyPr wrap="square">
            <a:spAutoFit/>
          </a:bodyPr>
          <a:lstStyle/>
          <a:p>
            <a:r>
              <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子任务7</a:t>
            </a:r>
            <a:r>
              <a:rPr lang="en-US" altLang="zh-CN"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.2.2  </a:t>
            </a:r>
            <a:r>
              <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重要会计政策和会计估计</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3"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4" name="图片 3"/>
          <p:cNvPicPr>
            <a:picLocks noChangeAspect="1"/>
          </p:cNvPicPr>
          <p:nvPr>
            <p:custDataLst>
              <p:tags r:id="rId1"/>
            </p:custDataLst>
          </p:nvPr>
        </p:nvPicPr>
        <p:blipFill>
          <a:blip r:embed="rId2"/>
          <a:stretch>
            <a:fillRect/>
          </a:stretch>
        </p:blipFill>
        <p:spPr>
          <a:xfrm>
            <a:off x="5594350" y="44450"/>
            <a:ext cx="6049010" cy="6792595"/>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矩形 20"/>
          <p:cNvSpPr/>
          <p:nvPr/>
        </p:nvSpPr>
        <p:spPr bwMode="auto">
          <a:xfrm>
            <a:off x="5533720" y="1166455"/>
            <a:ext cx="6663043" cy="4581128"/>
          </a:xfrm>
          <a:prstGeom prst="rect">
            <a:avLst/>
          </a:pr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endParaRPr>
          </a:p>
        </p:txBody>
      </p:sp>
      <p:pic>
        <p:nvPicPr>
          <p:cNvPr id="22" name="图片 21"/>
          <p:cNvPicPr>
            <a:picLocks noChangeAspect="1"/>
          </p:cNvPicPr>
          <p:nvPr/>
        </p:nvPicPr>
        <p:blipFill>
          <a:blip r:embed="rId1"/>
          <a:stretch>
            <a:fillRect/>
          </a:stretch>
        </p:blipFill>
        <p:spPr>
          <a:xfrm>
            <a:off x="4178" y="1166455"/>
            <a:ext cx="5529542" cy="4581128"/>
          </a:xfrm>
          <a:prstGeom prst="rect">
            <a:avLst/>
          </a:prstGeom>
        </p:spPr>
      </p:pic>
      <p:sp>
        <p:nvSpPr>
          <p:cNvPr id="23" name="矩形 22"/>
          <p:cNvSpPr/>
          <p:nvPr/>
        </p:nvSpPr>
        <p:spPr>
          <a:xfrm>
            <a:off x="5628715" y="2134605"/>
            <a:ext cx="5895514" cy="2644827"/>
          </a:xfrm>
          <a:prstGeom prst="rect">
            <a:avLst/>
          </a:prstGeom>
        </p:spPr>
        <p:txBody>
          <a:bodyPr wrap="square">
            <a:spAutoFit/>
          </a:bodyPr>
          <a:lstStyle/>
          <a:p>
            <a:pPr lvl="0">
              <a:lnSpc>
                <a:spcPct val="120000"/>
              </a:lnSpc>
              <a:spcBef>
                <a:spcPts val="400"/>
              </a:spcBef>
              <a:spcAft>
                <a:spcPts val="400"/>
              </a:spcAft>
              <a:defRPr/>
            </a:pPr>
            <a:r>
              <a:rPr lang="zh-CN" altLang="en-US" sz="2400" b="1" dirty="0">
                <a:solidFill>
                  <a:srgbClr val="FFFFFF"/>
                </a:solidFill>
                <a:latin typeface="微软雅黑 Light" panose="020B0502040204020203" pitchFamily="34" charset="-122"/>
                <a:ea typeface="微软雅黑 Light" panose="020B0502040204020203" pitchFamily="34" charset="-122"/>
              </a:rPr>
              <a:t>江铃公司的资产负债表日后事项</a:t>
            </a:r>
            <a:r>
              <a:rPr lang="zh-CN" altLang="en-US" sz="2400" b="1" dirty="0" smtClean="0">
                <a:solidFill>
                  <a:srgbClr val="FFFFFF"/>
                </a:solidFill>
                <a:latin typeface="微软雅黑 Light" panose="020B0502040204020203" pitchFamily="34" charset="-122"/>
                <a:ea typeface="微软雅黑 Light" panose="020B0502040204020203" pitchFamily="34" charset="-122"/>
              </a:rPr>
              <a:t>：</a:t>
            </a:r>
            <a:endParaRPr lang="en-US" altLang="zh-CN" sz="2400" b="1" dirty="0" smtClean="0">
              <a:solidFill>
                <a:srgbClr val="FFFFFF"/>
              </a:solidFill>
              <a:latin typeface="微软雅黑 Light" panose="020B0502040204020203" pitchFamily="34" charset="-122"/>
              <a:ea typeface="微软雅黑 Light" panose="020B0502040204020203" pitchFamily="34" charset="-122"/>
            </a:endParaRPr>
          </a:p>
          <a:p>
            <a:pPr lvl="0">
              <a:lnSpc>
                <a:spcPct val="120000"/>
              </a:lnSpc>
              <a:spcBef>
                <a:spcPts val="400"/>
              </a:spcBef>
              <a:spcAft>
                <a:spcPts val="400"/>
              </a:spcAft>
              <a:defRPr/>
            </a:pPr>
            <a:r>
              <a:rPr lang="zh-CN" altLang="en-US" sz="2400" b="1" dirty="0">
                <a:solidFill>
                  <a:srgbClr val="FFFFFF"/>
                </a:solidFill>
                <a:latin typeface="微软雅黑 Light" panose="020B0502040204020203" pitchFamily="34" charset="-122"/>
                <a:ea typeface="微软雅黑 Light" panose="020B0502040204020203" pitchFamily="34" charset="-122"/>
              </a:rPr>
              <a:t>（</a:t>
            </a:r>
            <a:r>
              <a:rPr lang="en-US" altLang="zh-CN" sz="2400" b="1" dirty="0">
                <a:solidFill>
                  <a:srgbClr val="FFFFFF"/>
                </a:solidFill>
                <a:latin typeface="微软雅黑 Light" panose="020B0502040204020203" pitchFamily="34" charset="-122"/>
                <a:ea typeface="微软雅黑 Light" panose="020B0502040204020203" pitchFamily="34" charset="-122"/>
              </a:rPr>
              <a:t>1</a:t>
            </a:r>
            <a:r>
              <a:rPr lang="zh-CN" altLang="en-US" sz="2400" b="1" dirty="0">
                <a:solidFill>
                  <a:srgbClr val="FFFFFF"/>
                </a:solidFill>
                <a:latin typeface="微软雅黑 Light" panose="020B0502040204020203" pitchFamily="34" charset="-122"/>
                <a:ea typeface="微软雅黑 Light" panose="020B0502040204020203" pitchFamily="34" charset="-122"/>
              </a:rPr>
              <a:t>）利润分配情况</a:t>
            </a:r>
            <a:r>
              <a:rPr lang="zh-CN" altLang="en-US" sz="2400" b="1" dirty="0" smtClean="0">
                <a:solidFill>
                  <a:srgbClr val="FFFFFF"/>
                </a:solidFill>
                <a:latin typeface="微软雅黑 Light" panose="020B0502040204020203" pitchFamily="34" charset="-122"/>
                <a:ea typeface="微软雅黑 Light" panose="020B0502040204020203" pitchFamily="34" charset="-122"/>
              </a:rPr>
              <a:t>说明</a:t>
            </a:r>
            <a:endParaRPr lang="en-US" altLang="zh-CN" sz="2400" b="1" dirty="0" smtClean="0">
              <a:solidFill>
                <a:srgbClr val="FFFFFF"/>
              </a:solidFill>
              <a:latin typeface="微软雅黑 Light" panose="020B0502040204020203" pitchFamily="34" charset="-122"/>
              <a:ea typeface="微软雅黑 Light" panose="020B0502040204020203" pitchFamily="34" charset="-122"/>
            </a:endParaRPr>
          </a:p>
          <a:p>
            <a:pPr lvl="0">
              <a:lnSpc>
                <a:spcPct val="120000"/>
              </a:lnSpc>
              <a:spcBef>
                <a:spcPts val="400"/>
              </a:spcBef>
              <a:spcAft>
                <a:spcPts val="400"/>
              </a:spcAft>
              <a:defRPr/>
            </a:pPr>
            <a:r>
              <a:rPr lang="zh-CN" altLang="en-US" sz="2400" b="1" dirty="0">
                <a:solidFill>
                  <a:srgbClr val="FFFFFF"/>
                </a:solidFill>
                <a:latin typeface="微软雅黑 Light" panose="020B0502040204020203" pitchFamily="34" charset="-122"/>
                <a:ea typeface="微软雅黑 Light" panose="020B0502040204020203" pitchFamily="34" charset="-122"/>
              </a:rPr>
              <a:t>（</a:t>
            </a:r>
            <a:r>
              <a:rPr lang="en-US" altLang="zh-CN" sz="2400" b="1" dirty="0">
                <a:solidFill>
                  <a:srgbClr val="FFFFFF"/>
                </a:solidFill>
                <a:latin typeface="微软雅黑 Light" panose="020B0502040204020203" pitchFamily="34" charset="-122"/>
                <a:ea typeface="微软雅黑 Light" panose="020B0502040204020203" pitchFamily="34" charset="-122"/>
              </a:rPr>
              <a:t>2</a:t>
            </a:r>
            <a:r>
              <a:rPr lang="zh-CN" altLang="en-US" sz="2400" b="1" dirty="0">
                <a:solidFill>
                  <a:srgbClr val="FFFFFF"/>
                </a:solidFill>
                <a:latin typeface="微软雅黑 Light" panose="020B0502040204020203" pitchFamily="34" charset="-122"/>
                <a:ea typeface="微软雅黑 Light" panose="020B0502040204020203" pitchFamily="34" charset="-122"/>
              </a:rPr>
              <a:t>）对新型冠状病毒肺炎疫情的影响</a:t>
            </a:r>
            <a:r>
              <a:rPr lang="zh-CN" altLang="en-US" sz="2400" b="1" dirty="0" smtClean="0">
                <a:solidFill>
                  <a:srgbClr val="FFFFFF"/>
                </a:solidFill>
                <a:latin typeface="微软雅黑 Light" panose="020B0502040204020203" pitchFamily="34" charset="-122"/>
                <a:ea typeface="微软雅黑 Light" panose="020B0502040204020203" pitchFamily="34" charset="-122"/>
              </a:rPr>
              <a:t>评估</a:t>
            </a:r>
            <a:endParaRPr lang="en-US" altLang="zh-CN" sz="2400" b="1" dirty="0" smtClean="0">
              <a:solidFill>
                <a:srgbClr val="FFFFFF"/>
              </a:solidFill>
              <a:latin typeface="微软雅黑 Light" panose="020B0502040204020203" pitchFamily="34" charset="-122"/>
              <a:ea typeface="微软雅黑 Light" panose="020B0502040204020203" pitchFamily="34" charset="-122"/>
            </a:endParaRPr>
          </a:p>
          <a:p>
            <a:pPr lvl="0">
              <a:lnSpc>
                <a:spcPct val="120000"/>
              </a:lnSpc>
              <a:spcBef>
                <a:spcPts val="400"/>
              </a:spcBef>
              <a:spcAft>
                <a:spcPts val="400"/>
              </a:spcAft>
              <a:defRPr/>
            </a:pPr>
            <a:r>
              <a:rPr lang="zh-CN" altLang="en-US" sz="2400" b="1" dirty="0">
                <a:solidFill>
                  <a:srgbClr val="FFFFFF"/>
                </a:solidFill>
                <a:latin typeface="微软雅黑 Light" panose="020B0502040204020203" pitchFamily="34" charset="-122"/>
                <a:ea typeface="微软雅黑 Light" panose="020B0502040204020203" pitchFamily="34" charset="-122"/>
              </a:rPr>
              <a:t>（</a:t>
            </a:r>
            <a:r>
              <a:rPr lang="en-US" altLang="zh-CN" sz="2400" b="1" dirty="0">
                <a:solidFill>
                  <a:srgbClr val="FFFFFF"/>
                </a:solidFill>
                <a:latin typeface="微软雅黑 Light" panose="020B0502040204020203" pitchFamily="34" charset="-122"/>
                <a:ea typeface="微软雅黑 Light" panose="020B0502040204020203" pitchFamily="34" charset="-122"/>
              </a:rPr>
              <a:t>3</a:t>
            </a:r>
            <a:r>
              <a:rPr lang="zh-CN" altLang="en-US" sz="2400" b="1" dirty="0">
                <a:solidFill>
                  <a:srgbClr val="FFFFFF"/>
                </a:solidFill>
                <a:latin typeface="微软雅黑 Light" panose="020B0502040204020203" pitchFamily="34" charset="-122"/>
                <a:ea typeface="微软雅黑 Light" panose="020B0502040204020203" pitchFamily="34" charset="-122"/>
              </a:rPr>
              <a:t>）关联方关系及其交易</a:t>
            </a:r>
            <a:endParaRPr lang="zh-CN" altLang="en-US" sz="2400" b="1" dirty="0">
              <a:solidFill>
                <a:srgbClr val="FFFFFF"/>
              </a:solidFill>
              <a:latin typeface="微软雅黑 Light" panose="020B0502040204020203" pitchFamily="34" charset="-122"/>
              <a:ea typeface="微软雅黑 Light" panose="020B0502040204020203" pitchFamily="34" charset="-122"/>
            </a:endParaRPr>
          </a:p>
          <a:p>
            <a:pPr marL="0" marR="0" lvl="0" indent="0" defTabSz="914400" rtl="0" eaLnBrk="1" fontAlgn="base" latinLnBrk="0" hangingPunct="1">
              <a:lnSpc>
                <a:spcPct val="120000"/>
              </a:lnSpc>
              <a:spcBef>
                <a:spcPts val="400"/>
              </a:spcBef>
              <a:spcAft>
                <a:spcPts val="400"/>
              </a:spcAft>
              <a:buClrTx/>
              <a:buSzTx/>
              <a:buFont typeface="Arial" panose="020B0604020202020204" pitchFamily="34" charset="0"/>
              <a:buNone/>
              <a:defRPr/>
            </a:pPr>
            <a:endParaRPr kumimoji="0" lang="zh-CN" altLang="en-US" sz="20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4" name="矩形: 圆角 23"/>
          <p:cNvSpPr/>
          <p:nvPr/>
        </p:nvSpPr>
        <p:spPr bwMode="auto">
          <a:xfrm>
            <a:off x="5533720" y="1198611"/>
            <a:ext cx="1444233" cy="490333"/>
          </a:xfrm>
          <a:prstGeom prst="roundRect">
            <a:avLst>
              <a:gd name="adj" fmla="val 7214"/>
            </a:avLst>
          </a:prstGeom>
          <a:gradFill>
            <a:gsLst>
              <a:gs pos="0">
                <a:schemeClr val="bg1"/>
              </a:gs>
              <a:gs pos="100000">
                <a:schemeClr val="bg1">
                  <a:lumMod val="95000"/>
                </a:schemeClr>
              </a:gs>
            </a:gsLst>
            <a:lin ang="5400000" scaled="1"/>
          </a:gradFill>
          <a:ln w="12700" cap="flat" cmpd="sng" algn="ctr">
            <a:solidFill>
              <a:schemeClr val="bg1">
                <a:lumMod val="75000"/>
              </a:schemeClr>
            </a:solidFill>
            <a:prstDash val="solid"/>
            <a:round/>
            <a:headEnd type="none" w="med" len="med"/>
            <a:tailEnd type="none" w="med" len="med"/>
          </a:ln>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400" b="0" i="0" u="none" strike="noStrike" kern="1200" cap="none" spc="0" normalizeH="0" baseline="0" noProof="0" dirty="0" smtClean="0">
                <a:ln>
                  <a:noFill/>
                </a:ln>
                <a:solidFill>
                  <a:srgbClr val="3D3D3D"/>
                </a:solidFill>
                <a:effectLst/>
                <a:uLnTx/>
                <a:uFillTx/>
                <a:latin typeface="微软雅黑 Light" panose="020B0502040204020203" pitchFamily="34" charset="-122"/>
                <a:ea typeface="微软雅黑 Light" panose="020B0502040204020203" pitchFamily="34" charset="-122"/>
              </a:rPr>
              <a:t>情景7</a:t>
            </a:r>
            <a:r>
              <a:rPr kumimoji="0" lang="en-US" altLang="zh-CN" sz="2400" b="0" i="0" u="none" strike="noStrike" kern="1200" cap="none" spc="0" normalizeH="0" baseline="0" noProof="0" dirty="0" smtClean="0">
                <a:ln>
                  <a:noFill/>
                </a:ln>
                <a:solidFill>
                  <a:srgbClr val="3D3D3D"/>
                </a:solidFill>
                <a:effectLst/>
                <a:uLnTx/>
                <a:uFillTx/>
                <a:latin typeface="微软雅黑 Light" panose="020B0502040204020203" pitchFamily="34" charset="-122"/>
                <a:ea typeface="微软雅黑 Light" panose="020B0502040204020203" pitchFamily="34" charset="-122"/>
              </a:rPr>
              <a:t>-7</a:t>
            </a:r>
            <a:endParaRPr kumimoji="0" lang="zh-CN" altLang="en-US" sz="24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endParaRPr>
          </a:p>
        </p:txBody>
      </p:sp>
      <p:sp>
        <p:nvSpPr>
          <p:cNvPr id="7" name="矩形 6"/>
          <p:cNvSpPr/>
          <p:nvPr/>
        </p:nvSpPr>
        <p:spPr>
          <a:xfrm>
            <a:off x="779352" y="229730"/>
            <a:ext cx="6694338" cy="521970"/>
          </a:xfrm>
          <a:prstGeom prst="rect">
            <a:avLst/>
          </a:prstGeom>
        </p:spPr>
        <p:txBody>
          <a:bodyPr wrap="square">
            <a:spAutoFit/>
          </a:bodyPr>
          <a:lstStyle/>
          <a:p>
            <a:r>
              <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子任务7</a:t>
            </a:r>
            <a:r>
              <a:rPr lang="en-US" altLang="zh-CN"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.2.2  </a:t>
            </a:r>
            <a:r>
              <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重要会计政策和会计估计</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Tree>
  </p:cSld>
  <p:clrMapOvr>
    <a:masterClrMapping/>
  </p:clrMapOvr>
  <p:transition spd="slow" advTm="9652">
    <p:push dir="u"/>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0230"/>
            <a:ext cx="1107996" cy="369332"/>
          </a:xfrm>
          <a:prstGeom prst="rect">
            <a:avLst/>
          </a:prstGeom>
        </p:spPr>
        <p:txBody>
          <a:bodyPr wrap="none">
            <a:spAutoFit/>
          </a:bodyPr>
          <a:lstStyle/>
          <a:p>
            <a:r>
              <a:rPr lang="zh-CN" altLang="en-US" dirty="0">
                <a:solidFill>
                  <a:srgbClr val="FF33CC"/>
                </a:solidFill>
              </a:rPr>
              <a:t>【资料】</a:t>
            </a:r>
            <a:endParaRPr lang="zh-CN" altLang="en-US" dirty="0">
              <a:solidFill>
                <a:srgbClr val="FF33CC"/>
              </a:solidFill>
            </a:endParaRPr>
          </a:p>
        </p:txBody>
      </p:sp>
      <p:sp>
        <p:nvSpPr>
          <p:cNvPr id="3" name="矩形 2"/>
          <p:cNvSpPr/>
          <p:nvPr/>
        </p:nvSpPr>
        <p:spPr>
          <a:xfrm>
            <a:off x="265733" y="414974"/>
            <a:ext cx="11521280" cy="6247130"/>
          </a:xfrm>
          <a:prstGeom prst="rect">
            <a:avLst/>
          </a:prstGeom>
        </p:spPr>
        <p:txBody>
          <a:bodyPr wrap="square">
            <a:spAutoFit/>
          </a:bodyPr>
          <a:lstStyle/>
          <a:p>
            <a:pPr marL="0" indent="457200" eaLnBrk="1" latinLnBrk="0" hangingPunct="1"/>
            <a:r>
              <a:rPr lang="zh-CN" altLang="en-US" sz="2000" dirty="0">
                <a:latin typeface="微软雅黑 Light" panose="020B0502040204020203" pitchFamily="34" charset="-122"/>
                <a:ea typeface="微软雅黑 Light" panose="020B0502040204020203" pitchFamily="34" charset="-122"/>
              </a:rPr>
              <a:t>A股份有限公司为上市公司(以下简称“A公司”)其2018—2021年发生的有关事项及其会计处理如下:</a:t>
            </a:r>
            <a:endParaRPr lang="zh-CN" altLang="en-US" sz="2000" dirty="0">
              <a:latin typeface="微软雅黑 Light" panose="020B0502040204020203" pitchFamily="34" charset="-122"/>
              <a:ea typeface="微软雅黑 Light" panose="020B0502040204020203" pitchFamily="34" charset="-122"/>
            </a:endParaRPr>
          </a:p>
          <a:p>
            <a:pPr marL="0" indent="457200" eaLnBrk="1" latinLnBrk="0" hangingPunct="1"/>
            <a:r>
              <a:rPr lang="zh-CN" altLang="en-US" sz="2000" dirty="0">
                <a:latin typeface="微软雅黑 Light" panose="020B0502040204020203" pitchFamily="34" charset="-122"/>
                <a:ea typeface="微软雅黑 Light" panose="020B0502040204020203" pitchFamily="34" charset="-122"/>
              </a:rPr>
              <a:t>( 1 ) 2018年10月20日，A公司为某客户B公司提供贷款担保，被担保贷款本金为2000万元，期限为3年，年利率为5%。根据合同，B公司到期无法偿付该贷款时，A公司对该贷款本金及利息承担还款责任。</a:t>
            </a:r>
            <a:endParaRPr lang="zh-CN" altLang="en-US" sz="2000" dirty="0">
              <a:latin typeface="微软雅黑 Light" panose="020B0502040204020203" pitchFamily="34" charset="-122"/>
              <a:ea typeface="微软雅黑 Light" panose="020B0502040204020203" pitchFamily="34" charset="-122"/>
            </a:endParaRPr>
          </a:p>
          <a:p>
            <a:pPr marL="0" indent="457200" eaLnBrk="1" latinLnBrk="0" hangingPunct="1"/>
            <a:r>
              <a:rPr lang="zh-CN" altLang="en-US" sz="2000" dirty="0">
                <a:latin typeface="微软雅黑 Light" panose="020B0502040204020203" pitchFamily="34" charset="-122"/>
                <a:ea typeface="微软雅黑 Light" panose="020B0502040204020203" pitchFamily="34" charset="-122"/>
              </a:rPr>
              <a:t>2021年10月20日，上述贷款到期，B公司因财务困难无法按期偿付全部贷款本息。为减少损失，贷款银行向法院申请，请求对A公司的银行存款及部分非货币性资产进行诉前保全。</a:t>
            </a:r>
            <a:endParaRPr lang="zh-CN" altLang="en-US" sz="2000" dirty="0">
              <a:latin typeface="微软雅黑 Light" panose="020B0502040204020203" pitchFamily="34" charset="-122"/>
              <a:ea typeface="微软雅黑 Light" panose="020B0502040204020203" pitchFamily="34" charset="-122"/>
            </a:endParaRPr>
          </a:p>
          <a:p>
            <a:pPr marL="0" indent="457200" eaLnBrk="1" latinLnBrk="0" hangingPunct="1"/>
            <a:r>
              <a:rPr lang="zh-CN" altLang="en-US" sz="2000" dirty="0">
                <a:latin typeface="微软雅黑 Light" panose="020B0502040204020203" pitchFamily="34" charset="-122"/>
                <a:ea typeface="微软雅黑 Light" panose="020B0502040204020203" pitchFamily="34" charset="-122"/>
              </a:rPr>
              <a:t>考虑到诉前保全将严重影响公司正常生产经营，A公司遂通过其母公司向贷款银行施加影响，要求贷款银行撤销对A公司诉前保全的申请及相关诉讼。</a:t>
            </a:r>
            <a:endParaRPr lang="zh-CN" altLang="en-US" sz="2000" dirty="0">
              <a:latin typeface="微软雅黑 Light" panose="020B0502040204020203" pitchFamily="34" charset="-122"/>
              <a:ea typeface="微软雅黑 Light" panose="020B0502040204020203" pitchFamily="34" charset="-122"/>
            </a:endParaRPr>
          </a:p>
          <a:p>
            <a:pPr marL="0" indent="457200" eaLnBrk="1" latinLnBrk="0" hangingPunct="1"/>
            <a:r>
              <a:rPr lang="zh-CN" altLang="en-US" sz="2000" dirty="0">
                <a:latin typeface="微软雅黑 Light" panose="020B0502040204020203" pitchFamily="34" charset="-122"/>
                <a:ea typeface="微软雅黑 Light" panose="020B0502040204020203" pitchFamily="34" charset="-122"/>
              </a:rPr>
              <a:t>贷款银行同意了母公司的要求。至2021年12月31日，没有迹象表明B公司的财务状况发生好转。</a:t>
            </a:r>
            <a:endParaRPr lang="zh-CN" altLang="en-US" sz="2000" dirty="0">
              <a:latin typeface="微软雅黑 Light" panose="020B0502040204020203" pitchFamily="34" charset="-122"/>
              <a:ea typeface="微软雅黑 Light" panose="020B0502040204020203" pitchFamily="34" charset="-122"/>
            </a:endParaRPr>
          </a:p>
          <a:p>
            <a:pPr marL="0" indent="457200" eaLnBrk="1" latinLnBrk="0" hangingPunct="1"/>
            <a:r>
              <a:rPr lang="zh-CN" altLang="en-US" sz="2000" dirty="0">
                <a:latin typeface="微软雅黑 Light" panose="020B0502040204020203" pitchFamily="34" charset="-122"/>
                <a:ea typeface="微软雅黑 Light" panose="020B0502040204020203" pitchFamily="34" charset="-122"/>
              </a:rPr>
              <a:t>A公司在其2021年12月31日的资产负债表中未确认与上述贷款担保有关的负债，也未在会计报表附注中做任何披露。</a:t>
            </a:r>
            <a:endParaRPr lang="zh-CN" altLang="en-US" sz="2000" dirty="0">
              <a:latin typeface="微软雅黑 Light" panose="020B0502040204020203" pitchFamily="34" charset="-122"/>
              <a:ea typeface="微软雅黑 Light" panose="020B0502040204020203" pitchFamily="34" charset="-122"/>
            </a:endParaRPr>
          </a:p>
          <a:p>
            <a:pPr marL="0" indent="457200" eaLnBrk="1" latinLnBrk="0" hangingPunct="1"/>
            <a:endParaRPr lang="zh-CN" altLang="en-US" sz="2000" dirty="0">
              <a:latin typeface="微软雅黑 Light" panose="020B0502040204020203" pitchFamily="34" charset="-122"/>
              <a:ea typeface="微软雅黑 Light" panose="020B0502040204020203" pitchFamily="34" charset="-122"/>
            </a:endParaRPr>
          </a:p>
          <a:p>
            <a:pPr marL="0" indent="457200" eaLnBrk="1" latinLnBrk="0" hangingPunct="1"/>
            <a:r>
              <a:rPr lang="zh-CN" altLang="en-US" sz="2000" dirty="0">
                <a:latin typeface="微软雅黑 Light" panose="020B0502040204020203" pitchFamily="34" charset="-122"/>
                <a:ea typeface="微软雅黑 Light" panose="020B0502040204020203" pitchFamily="34" charset="-122"/>
              </a:rPr>
              <a:t>( 2)A公司于2021年3月收购了D有限责任公司。收购以后，D有限责任公司改名为AD有限责任公司，并成为A公司的全资子公司。收购协议约定，收购完成后，A公司将承接原D公司与其他公司签订的合同所规定的所有权利和义务。2021年9月10日，某银行向法院起诉A公司，要求其偿付原D公司为其他企业贷款提供担保应承担的连带责任1 200万元。该担保事项起因于2008年12月原D公司与该银行所签订的担保合同。原D公司在成为A公司的子公司之前，考虑到被担保企业的财务状况尚未恶化，因而未确认任何与该担保有关的负债。</a:t>
            </a:r>
            <a:endParaRPr lang="zh-CN" altLang="en-US" sz="2000" dirty="0">
              <a:latin typeface="微软雅黑 Light" panose="020B0502040204020203" pitchFamily="34" charset="-122"/>
              <a:ea typeface="微软雅黑 Light" panose="020B0502040204020203" pitchFamily="34" charset="-122"/>
            </a:endParaRPr>
          </a:p>
          <a:p>
            <a:pPr marL="0" indent="457200" eaLnBrk="1" latinLnBrk="0" hangingPunct="1"/>
            <a:endParaRPr lang="zh-CN" altLang="en-US" sz="2000" dirty="0">
              <a:latin typeface="微软雅黑 Light" panose="020B0502040204020203" pitchFamily="34" charset="-122"/>
              <a:ea typeface="微软雅黑 Light" panose="020B0502040204020203" pitchFamily="34" charset="-122"/>
            </a:endParaRPr>
          </a:p>
          <a:p>
            <a:endParaRPr lang="zh-CN" altLang="en-US" sz="2000" dirty="0">
              <a:latin typeface="微软雅黑 Light" panose="020B0502040204020203" pitchFamily="34" charset="-122"/>
              <a:ea typeface="微软雅黑 Light" panose="020B0502040204020203" pitchFamily="34"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0230"/>
            <a:ext cx="1107996" cy="369332"/>
          </a:xfrm>
          <a:prstGeom prst="rect">
            <a:avLst/>
          </a:prstGeom>
        </p:spPr>
        <p:txBody>
          <a:bodyPr wrap="none">
            <a:spAutoFit/>
          </a:bodyPr>
          <a:lstStyle/>
          <a:p>
            <a:r>
              <a:rPr lang="zh-CN" altLang="en-US" dirty="0">
                <a:solidFill>
                  <a:srgbClr val="FF33CC"/>
                </a:solidFill>
              </a:rPr>
              <a:t>【资料】</a:t>
            </a:r>
            <a:endParaRPr lang="zh-CN" altLang="en-US" dirty="0">
              <a:solidFill>
                <a:srgbClr val="FF33CC"/>
              </a:solidFill>
            </a:endParaRPr>
          </a:p>
        </p:txBody>
      </p:sp>
      <p:sp>
        <p:nvSpPr>
          <p:cNvPr id="3" name="矩形 2"/>
          <p:cNvSpPr/>
          <p:nvPr/>
        </p:nvSpPr>
        <p:spPr>
          <a:xfrm>
            <a:off x="265733" y="414974"/>
            <a:ext cx="11521280" cy="5323205"/>
          </a:xfrm>
          <a:prstGeom prst="rect">
            <a:avLst/>
          </a:prstGeom>
        </p:spPr>
        <p:txBody>
          <a:bodyPr wrap="square">
            <a:spAutoFit/>
          </a:bodyPr>
          <a:lstStyle/>
          <a:p>
            <a:pPr marL="0" indent="457200" eaLnBrk="1" latinLnBrk="0" hangingPunct="1"/>
            <a:r>
              <a:rPr lang="zh-CN" altLang="en-US" sz="2000" dirty="0">
                <a:latin typeface="微软雅黑 Light" panose="020B0502040204020203" pitchFamily="34" charset="-122"/>
                <a:ea typeface="微软雅黑 Light" panose="020B0502040204020203" pitchFamily="34" charset="-122"/>
                <a:sym typeface="+mn-ea"/>
              </a:rPr>
              <a:t>A公司认为，既然其在购买D公司时此项义务未体现在D公司的资产负债表中，因而不应为其承担责任。A公司的法律顾问则认为虽然该项义务未体现在D公司资产负债表中，但根据收购协议，A公司将承接原D公司与其他企业所签订合同中的所有义务，因此A公司实际上仍需承担1200万元的还款责任。考虑到如果确认相关负债很可能在案件的审理过程中对A公司产生不利影响，法律顾问建议A公司可不进行相应的会计处理。2021年12月31日，该案件仍在审理过程中。对于该担保诉讼事项，A公司在其2021年12月31日的资产负债表中未确认任何负债，也未在会计报表附注中做任何披露。</a:t>
            </a:r>
            <a:endParaRPr lang="zh-CN" altLang="en-US" sz="2000" dirty="0">
              <a:latin typeface="微软雅黑 Light" panose="020B0502040204020203" pitchFamily="34" charset="-122"/>
              <a:ea typeface="微软雅黑 Light" panose="020B0502040204020203" pitchFamily="34" charset="-122"/>
            </a:endParaRPr>
          </a:p>
          <a:p>
            <a:pPr marL="0" indent="457200" eaLnBrk="1" latinLnBrk="0" hangingPunct="1"/>
            <a:endParaRPr lang="zh-CN" altLang="en-US" sz="2000" dirty="0">
              <a:latin typeface="微软雅黑 Light" panose="020B0502040204020203" pitchFamily="34" charset="-122"/>
              <a:ea typeface="微软雅黑 Light" panose="020B0502040204020203" pitchFamily="34" charset="-122"/>
              <a:sym typeface="+mn-ea"/>
            </a:endParaRPr>
          </a:p>
          <a:p>
            <a:pPr marL="0" indent="457200" eaLnBrk="1" latinLnBrk="0" hangingPunct="1"/>
            <a:r>
              <a:rPr lang="zh-CN" altLang="en-US" sz="2000" dirty="0">
                <a:latin typeface="微软雅黑 Light" panose="020B0502040204020203" pitchFamily="34" charset="-122"/>
                <a:ea typeface="微软雅黑 Light" panose="020B0502040204020203" pitchFamily="34" charset="-122"/>
                <a:sym typeface="+mn-ea"/>
              </a:rPr>
              <a:t>( 3 ) 2018年7月，A公司为其长期供货商提供一项银行贷款担保，被担保贷款本金为900万元，期限为3年，年利率为4%，根据合同，A公司为该供货商取得的贷款本金及利息承担全额担保责任;此外，如A公司代供货商偿付款项，则A公司可向供货商追偿。</a:t>
            </a:r>
            <a:endParaRPr lang="zh-CN" altLang="en-US" sz="2000" dirty="0">
              <a:latin typeface="微软雅黑 Light" panose="020B0502040204020203" pitchFamily="34" charset="-122"/>
              <a:ea typeface="微软雅黑 Light" panose="020B0502040204020203" pitchFamily="34" charset="-122"/>
              <a:sym typeface="+mn-ea"/>
            </a:endParaRPr>
          </a:p>
          <a:p>
            <a:pPr marL="0" indent="457200" eaLnBrk="1" latinLnBrk="0" hangingPunct="1"/>
            <a:r>
              <a:rPr lang="zh-CN" altLang="en-US" sz="2000" dirty="0">
                <a:latin typeface="微软雅黑 Light" panose="020B0502040204020203" pitchFamily="34" charset="-122"/>
                <a:ea typeface="微软雅黑 Light" panose="020B0502040204020203" pitchFamily="34" charset="-122"/>
              </a:rPr>
              <a:t>因该供货商经营情况不佳，资金周转困难，无法按期偿付到期贷款本息，银行于2021年10月6日向法院提起诉讼，要求供货商及A公司偿付到期债务。</a:t>
            </a:r>
            <a:endParaRPr lang="zh-CN" altLang="en-US" sz="2000" dirty="0">
              <a:latin typeface="微软雅黑 Light" panose="020B0502040204020203" pitchFamily="34" charset="-122"/>
              <a:ea typeface="微软雅黑 Light" panose="020B0502040204020203" pitchFamily="34" charset="-122"/>
            </a:endParaRPr>
          </a:p>
          <a:p>
            <a:pPr marL="0" indent="457200" eaLnBrk="1" latinLnBrk="0" hangingPunct="1"/>
            <a:r>
              <a:rPr lang="zh-CN" altLang="en-US" sz="2000" dirty="0">
                <a:latin typeface="微软雅黑 Light" panose="020B0502040204020203" pitchFamily="34" charset="-122"/>
                <a:ea typeface="微软雅黑 Light" panose="020B0502040204020203" pitchFamily="34" charset="-122"/>
              </a:rPr>
              <a:t>2021年12月31日，该案件尚在审理过程中，A公司预计很可能代供货商偿还贷款本息金额为800万元。</a:t>
            </a:r>
            <a:endParaRPr lang="zh-CN" altLang="en-US" sz="2000" dirty="0">
              <a:latin typeface="微软雅黑 Light" panose="020B0502040204020203" pitchFamily="34" charset="-122"/>
              <a:ea typeface="微软雅黑 Light" panose="020B0502040204020203" pitchFamily="34" charset="-122"/>
            </a:endParaRPr>
          </a:p>
          <a:p>
            <a:pPr marL="0" indent="457200" eaLnBrk="1" latinLnBrk="0" hangingPunct="1"/>
            <a:r>
              <a:rPr lang="zh-CN" altLang="en-US" sz="2000" dirty="0">
                <a:latin typeface="微软雅黑 Light" panose="020B0502040204020203" pitchFamily="34" charset="-122"/>
                <a:ea typeface="微软雅黑 Light" panose="020B0502040204020203" pitchFamily="34" charset="-122"/>
              </a:rPr>
              <a:t>鉴于A公司代供货商偿付的款项按合同规定可以向供货商追偿，A公司在其2021年12月31日的资产负债表中确认了一项800万元的预计负债，同时确认了一项800万元的应收款项。</a:t>
            </a:r>
            <a:endParaRPr lang="zh-CN" altLang="en-US" sz="2000" dirty="0">
              <a:latin typeface="微软雅黑 Light" panose="020B0502040204020203" pitchFamily="34" charset="-122"/>
              <a:ea typeface="微软雅黑 Light" panose="020B0502040204020203" pitchFamily="34" charset="-122"/>
            </a:endParaRPr>
          </a:p>
          <a:p>
            <a:pPr marL="0" indent="457200" eaLnBrk="1" latinLnBrk="0" hangingPunct="1"/>
            <a:endParaRPr lang="zh-CN" altLang="en-US" sz="2000" dirty="0">
              <a:latin typeface="微软雅黑 Light" panose="020B0502040204020203" pitchFamily="34" charset="-122"/>
              <a:ea typeface="微软雅黑 Light" panose="020B0502040204020203" pitchFamily="34" charset="-122"/>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0230"/>
            <a:ext cx="1107996" cy="369332"/>
          </a:xfrm>
          <a:prstGeom prst="rect">
            <a:avLst/>
          </a:prstGeom>
        </p:spPr>
        <p:txBody>
          <a:bodyPr wrap="none">
            <a:spAutoFit/>
          </a:bodyPr>
          <a:lstStyle/>
          <a:p>
            <a:r>
              <a:rPr lang="zh-CN" altLang="en-US" dirty="0">
                <a:solidFill>
                  <a:srgbClr val="FF33CC"/>
                </a:solidFill>
              </a:rPr>
              <a:t>【资料】</a:t>
            </a:r>
            <a:endParaRPr lang="zh-CN" altLang="en-US" dirty="0">
              <a:solidFill>
                <a:srgbClr val="FF33CC"/>
              </a:solidFill>
            </a:endParaRPr>
          </a:p>
        </p:txBody>
      </p:sp>
      <p:sp>
        <p:nvSpPr>
          <p:cNvPr id="3" name="矩形 2"/>
          <p:cNvSpPr/>
          <p:nvPr/>
        </p:nvSpPr>
        <p:spPr>
          <a:xfrm>
            <a:off x="265733" y="414974"/>
            <a:ext cx="11521280" cy="4399915"/>
          </a:xfrm>
          <a:prstGeom prst="rect">
            <a:avLst/>
          </a:prstGeom>
        </p:spPr>
        <p:txBody>
          <a:bodyPr wrap="square">
            <a:spAutoFit/>
          </a:bodyPr>
          <a:lstStyle/>
          <a:p>
            <a:pPr marL="0" indent="457200" eaLnBrk="1" latinLnBrk="0" hangingPunct="1"/>
            <a:r>
              <a:rPr lang="zh-CN" altLang="en-US" sz="2000" dirty="0">
                <a:latin typeface="微软雅黑 Light" panose="020B0502040204020203" pitchFamily="34" charset="-122"/>
                <a:ea typeface="微软雅黑 Light" panose="020B0502040204020203" pitchFamily="34" charset="-122"/>
                <a:sym typeface="+mn-ea"/>
              </a:rPr>
              <a:t>( 4 ) 2021年5月10日A公司与装外商签订了一项商品销售协议。价值200万美元，2021年9月30日，A公司商品发出，但是外商认为A公司所提供的商品存在质量、规格方面不符合协议要求。双方协商不成，A公司于2021年10月20日向中国国际经济贸易仲裁委员会申请仲裁，要求外商无条件按协议支付货款。至2021年12月31日，中国国际经济贸易仲裁委员会尚未做出裁决。</a:t>
            </a:r>
            <a:endParaRPr lang="zh-CN" altLang="en-US" sz="2000" dirty="0">
              <a:latin typeface="微软雅黑 Light" panose="020B0502040204020203" pitchFamily="34" charset="-122"/>
              <a:ea typeface="微软雅黑 Light" panose="020B0502040204020203" pitchFamily="34" charset="-122"/>
            </a:endParaRPr>
          </a:p>
          <a:p>
            <a:pPr marL="0" indent="457200" eaLnBrk="1" latinLnBrk="0" hangingPunct="1"/>
            <a:r>
              <a:rPr lang="zh-CN" altLang="en-US" sz="2000" dirty="0">
                <a:latin typeface="微软雅黑 Light" panose="020B0502040204020203" pitchFamily="34" charset="-122"/>
                <a:ea typeface="微软雅黑 Light" panose="020B0502040204020203" pitchFamily="34" charset="-122"/>
                <a:sym typeface="+mn-ea"/>
              </a:rPr>
              <a:t>对上述仲裁事项，A公司在2021年度会计报表附注中作了披露（假定不考虑收入确认问题)。</a:t>
            </a:r>
            <a:endParaRPr lang="zh-CN" altLang="en-US" sz="2000" dirty="0">
              <a:latin typeface="微软雅黑 Light" panose="020B0502040204020203" pitchFamily="34" charset="-122"/>
              <a:ea typeface="微软雅黑 Light" panose="020B0502040204020203" pitchFamily="34" charset="-122"/>
            </a:endParaRPr>
          </a:p>
          <a:p>
            <a:pPr marL="0" indent="457200" eaLnBrk="1" latinLnBrk="0" hangingPunct="1"/>
            <a:endParaRPr lang="zh-CN" altLang="en-US" sz="2000" dirty="0">
              <a:latin typeface="微软雅黑 Light" panose="020B0502040204020203" pitchFamily="34" charset="-122"/>
              <a:ea typeface="微软雅黑 Light" panose="020B0502040204020203" pitchFamily="34" charset="-122"/>
              <a:sym typeface="+mn-ea"/>
            </a:endParaRPr>
          </a:p>
          <a:p>
            <a:pPr marL="0" indent="457200" eaLnBrk="1" latinLnBrk="0" hangingPunct="1"/>
            <a:r>
              <a:rPr lang="zh-CN" altLang="en-US" sz="2000" dirty="0">
                <a:latin typeface="微软雅黑 Light" panose="020B0502040204020203" pitchFamily="34" charset="-122"/>
                <a:ea typeface="微软雅黑 Light" panose="020B0502040204020203" pitchFamily="34" charset="-122"/>
                <a:sym typeface="+mn-ea"/>
              </a:rPr>
              <a:t>( 5 ) 2021年11 月，A公司发现E公司假冒其商标生产销售某种产品，侵害了其商标权，为此，A公司于2021年11月10日向法院提起诉讼，要求E公司赔偿损失1000 万元。基于所掌握的足够证据，A公司预计很可能胜诉，并获得补偿1000万元。截至2021年12月31日，案件尚在进一步审理中。</a:t>
            </a:r>
            <a:endParaRPr lang="zh-CN" altLang="en-US" sz="2000" dirty="0">
              <a:latin typeface="微软雅黑 Light" panose="020B0502040204020203" pitchFamily="34" charset="-122"/>
              <a:ea typeface="微软雅黑 Light" panose="020B0502040204020203" pitchFamily="34" charset="-122"/>
            </a:endParaRPr>
          </a:p>
          <a:p>
            <a:pPr marL="0" indent="457200" eaLnBrk="1" latinLnBrk="0" hangingPunct="1"/>
            <a:r>
              <a:rPr lang="zh-CN" altLang="en-US" sz="2000" dirty="0">
                <a:latin typeface="微软雅黑 Light" panose="020B0502040204020203" pitchFamily="34" charset="-122"/>
                <a:ea typeface="微软雅黑 Light" panose="020B0502040204020203" pitchFamily="34" charset="-122"/>
                <a:sym typeface="+mn-ea"/>
              </a:rPr>
              <a:t>A公司在2021年度会计报表附注中就此项诉讼事项产生的原因及其对公司的财务影响做了披露。</a:t>
            </a:r>
            <a:endParaRPr lang="zh-CN" altLang="en-US" sz="2000" dirty="0">
              <a:latin typeface="微软雅黑 Light" panose="020B0502040204020203" pitchFamily="34" charset="-122"/>
              <a:ea typeface="微软雅黑 Light" panose="020B0502040204020203" pitchFamily="34" charset="-122"/>
            </a:endParaRPr>
          </a:p>
          <a:p>
            <a:pPr marL="0" indent="457200" eaLnBrk="1" latinLnBrk="0" hangingPunct="1"/>
            <a:endParaRPr lang="zh-CN" altLang="en-US" sz="2000" dirty="0">
              <a:latin typeface="微软雅黑 Light" panose="020B0502040204020203" pitchFamily="34" charset="-122"/>
              <a:ea typeface="微软雅黑 Light" panose="020B0502040204020203" pitchFamily="34" charset="-122"/>
              <a:sym typeface="+mn-ea"/>
            </a:endParaRPr>
          </a:p>
          <a:p>
            <a:pPr marL="0" indent="457200" eaLnBrk="1" latinLnBrk="0" hangingPunct="1"/>
            <a:r>
              <a:rPr lang="zh-CN" altLang="en-US" sz="2000" dirty="0">
                <a:latin typeface="微软雅黑 Light" panose="020B0502040204020203" pitchFamily="34" charset="-122"/>
                <a:ea typeface="微软雅黑 Light" panose="020B0502040204020203" pitchFamily="34" charset="-122"/>
                <a:sym typeface="+mn-ea"/>
              </a:rPr>
              <a:t>(6 ) 2021年12月，A公司因急需资金，将所持有的未到期票据向开户银行申请贴现。经审核，贴现银行同意了A公司的申请，并办理了有关手续。</a:t>
            </a:r>
            <a:endParaRPr lang="zh-CN" altLang="en-US" sz="2000" dirty="0">
              <a:latin typeface="微软雅黑 Light" panose="020B0502040204020203" pitchFamily="34" charset="-122"/>
              <a:ea typeface="微软雅黑 Light" panose="020B0502040204020203" pitchFamily="34" charset="-122"/>
            </a:endParaRPr>
          </a:p>
          <a:p>
            <a:pPr marL="0" indent="457200" eaLnBrk="1" latinLnBrk="0" hangingPunct="1"/>
            <a:r>
              <a:rPr lang="zh-CN" altLang="en-US" sz="2000" dirty="0">
                <a:latin typeface="微软雅黑 Light" panose="020B0502040204020203" pitchFamily="34" charset="-122"/>
                <a:ea typeface="微软雅黑 Light" panose="020B0502040204020203" pitchFamily="34" charset="-122"/>
                <a:sym typeface="+mn-ea"/>
              </a:rPr>
              <a:t>A公司就以上贴现事项在2021年度会计报表附注中未做任何披露。</a:t>
            </a:r>
            <a:endParaRPr lang="zh-CN" altLang="en-US" sz="2000" dirty="0">
              <a:latin typeface="微软雅黑 Light" panose="020B0502040204020203" pitchFamily="34" charset="-122"/>
              <a:ea typeface="微软雅黑 Light" panose="020B0502040204020203" pitchFamily="34" charset="-122"/>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678483" y="1484784"/>
            <a:ext cx="6503020" cy="4896544"/>
          </a:xfrm>
          <a:prstGeom prst="rect">
            <a:avLst/>
          </a:prstGeom>
        </p:spPr>
      </p:pic>
      <p:sp>
        <p:nvSpPr>
          <p:cNvPr id="24" name="Rectangle 8"/>
          <p:cNvSpPr>
            <a:spLocks noChangeArrowheads="1"/>
          </p:cNvSpPr>
          <p:nvPr/>
        </p:nvSpPr>
        <p:spPr bwMode="auto">
          <a:xfrm>
            <a:off x="5162277" y="2060848"/>
            <a:ext cx="5377994" cy="2930470"/>
          </a:xfrm>
          <a:prstGeom prst="rect">
            <a:avLst/>
          </a:prstGeom>
          <a:noFill/>
          <a:ln>
            <a:noFill/>
          </a:ln>
        </p:spPr>
        <p:txBody>
          <a:bodyPr vert="horz" wrap="square" lIns="91440" tIns="45720" rIns="91440" bIns="45720" numCol="1" anchor="t" anchorCtr="0" compatLnSpc="1"/>
          <a:lstStyle/>
          <a:p>
            <a:pPr lvl="0">
              <a:defRPr/>
            </a:pPr>
            <a:endParaRPr lang="en-US" altLang="zh-CN" sz="2400" dirty="0" smtClean="0">
              <a:solidFill>
                <a:srgbClr val="3D3D3D"/>
              </a:solidFill>
            </a:endParaRPr>
          </a:p>
          <a:p>
            <a:pPr lvl="0">
              <a:defRPr/>
            </a:pPr>
            <a:r>
              <a:rPr lang="zh-CN" altLang="en-US" sz="2400" dirty="0" smtClean="0">
                <a:solidFill>
                  <a:srgbClr val="3D3D3D"/>
                </a:solidFill>
                <a:latin typeface="微软雅黑 Light" panose="020B0502040204020203" pitchFamily="34" charset="-122"/>
                <a:ea typeface="微软雅黑 Light" panose="020B0502040204020203" pitchFamily="34" charset="-122"/>
              </a:rPr>
              <a:t>（</a:t>
            </a:r>
            <a:r>
              <a:rPr lang="en-US" altLang="zh-CN" sz="2400" dirty="0">
                <a:solidFill>
                  <a:srgbClr val="3D3D3D"/>
                </a:solidFill>
                <a:latin typeface="微软雅黑 Light" panose="020B0502040204020203" pitchFamily="34" charset="-122"/>
                <a:ea typeface="微软雅黑 Light" panose="020B0502040204020203" pitchFamily="34" charset="-122"/>
              </a:rPr>
              <a:t>1</a:t>
            </a:r>
            <a:r>
              <a:rPr lang="zh-CN" altLang="en-US" sz="2400" dirty="0">
                <a:solidFill>
                  <a:srgbClr val="3D3D3D"/>
                </a:solidFill>
                <a:latin typeface="微软雅黑 Light" panose="020B0502040204020203" pitchFamily="34" charset="-122"/>
                <a:ea typeface="微软雅黑 Light" panose="020B0502040204020203" pitchFamily="34" charset="-122"/>
              </a:rPr>
              <a:t>）判断</a:t>
            </a:r>
            <a:r>
              <a:rPr lang="en-US" altLang="zh-CN" sz="2400" dirty="0">
                <a:solidFill>
                  <a:srgbClr val="3D3D3D"/>
                </a:solidFill>
                <a:latin typeface="微软雅黑 Light" panose="020B0502040204020203" pitchFamily="34" charset="-122"/>
                <a:ea typeface="微软雅黑 Light" panose="020B0502040204020203" pitchFamily="34" charset="-122"/>
              </a:rPr>
              <a:t>A</a:t>
            </a:r>
            <a:r>
              <a:rPr lang="zh-CN" altLang="en-US" sz="2400" dirty="0">
                <a:solidFill>
                  <a:srgbClr val="3D3D3D"/>
                </a:solidFill>
                <a:latin typeface="微软雅黑 Light" panose="020B0502040204020203" pitchFamily="34" charset="-122"/>
                <a:ea typeface="微软雅黑 Light" panose="020B0502040204020203" pitchFamily="34" charset="-122"/>
              </a:rPr>
              <a:t>公司涉及的上述事项中哪些属于或有事项，并简要说明理由。</a:t>
            </a:r>
            <a:endParaRPr lang="zh-CN" altLang="en-US" sz="2400" dirty="0">
              <a:solidFill>
                <a:srgbClr val="3D3D3D"/>
              </a:solidFill>
              <a:latin typeface="微软雅黑 Light" panose="020B0502040204020203" pitchFamily="34" charset="-122"/>
              <a:ea typeface="微软雅黑 Light" panose="020B0502040204020203" pitchFamily="34" charset="-122"/>
            </a:endParaRPr>
          </a:p>
          <a:p>
            <a:pPr lvl="0">
              <a:defRPr/>
            </a:pPr>
            <a:r>
              <a:rPr lang="zh-CN" altLang="en-US" sz="2400" dirty="0">
                <a:solidFill>
                  <a:srgbClr val="3D3D3D"/>
                </a:solidFill>
                <a:latin typeface="微软雅黑 Light" panose="020B0502040204020203" pitchFamily="34" charset="-122"/>
                <a:ea typeface="微软雅黑 Light" panose="020B0502040204020203" pitchFamily="34" charset="-122"/>
              </a:rPr>
              <a:t> （</a:t>
            </a:r>
            <a:r>
              <a:rPr lang="en-US" altLang="zh-CN" sz="2400" dirty="0">
                <a:solidFill>
                  <a:srgbClr val="3D3D3D"/>
                </a:solidFill>
                <a:latin typeface="微软雅黑 Light" panose="020B0502040204020203" pitchFamily="34" charset="-122"/>
                <a:ea typeface="微软雅黑 Light" panose="020B0502040204020203" pitchFamily="34" charset="-122"/>
              </a:rPr>
              <a:t>2</a:t>
            </a:r>
            <a:r>
              <a:rPr lang="zh-CN" altLang="en-US" sz="2400" dirty="0">
                <a:solidFill>
                  <a:srgbClr val="3D3D3D"/>
                </a:solidFill>
                <a:latin typeface="微软雅黑 Light" panose="020B0502040204020203" pitchFamily="34" charset="-122"/>
                <a:ea typeface="微软雅黑 Light" panose="020B0502040204020203" pitchFamily="34" charset="-122"/>
              </a:rPr>
              <a:t>）判断</a:t>
            </a:r>
            <a:r>
              <a:rPr lang="en-US" altLang="zh-CN" sz="2400" dirty="0">
                <a:solidFill>
                  <a:srgbClr val="3D3D3D"/>
                </a:solidFill>
                <a:latin typeface="微软雅黑 Light" panose="020B0502040204020203" pitchFamily="34" charset="-122"/>
                <a:ea typeface="微软雅黑 Light" panose="020B0502040204020203" pitchFamily="34" charset="-122"/>
              </a:rPr>
              <a:t>A</a:t>
            </a:r>
            <a:r>
              <a:rPr lang="zh-CN" altLang="en-US" sz="2400" dirty="0">
                <a:solidFill>
                  <a:srgbClr val="3D3D3D"/>
                </a:solidFill>
                <a:latin typeface="微软雅黑 Light" panose="020B0502040204020203" pitchFamily="34" charset="-122"/>
                <a:ea typeface="微软雅黑 Light" panose="020B0502040204020203" pitchFamily="34" charset="-122"/>
              </a:rPr>
              <a:t>公司对于上述各类事项的会计处理是否正确，如不正确，请说明</a:t>
            </a:r>
            <a:endParaRPr lang="zh-CN" altLang="en-US" sz="2400" dirty="0">
              <a:solidFill>
                <a:srgbClr val="3D3D3D"/>
              </a:solidFill>
              <a:latin typeface="微软雅黑 Light" panose="020B0502040204020203" pitchFamily="34" charset="-122"/>
              <a:ea typeface="微软雅黑 Light" panose="020B0502040204020203" pitchFamily="34" charset="-122"/>
            </a:endParaRPr>
          </a:p>
          <a:p>
            <a:pPr lvl="0">
              <a:defRPr/>
            </a:pPr>
            <a:r>
              <a:rPr lang="zh-CN" altLang="en-US" sz="2400" dirty="0">
                <a:solidFill>
                  <a:srgbClr val="3D3D3D"/>
                </a:solidFill>
                <a:latin typeface="微软雅黑 Light" panose="020B0502040204020203" pitchFamily="34" charset="-122"/>
                <a:ea typeface="微软雅黑 Light" panose="020B0502040204020203" pitchFamily="34" charset="-122"/>
              </a:rPr>
              <a:t>理由并给出正确的会计处理（不要求做会计分录）。</a:t>
            </a:r>
            <a:endParaRPr lang="zh-CN" altLang="en-US" sz="2400" dirty="0">
              <a:solidFill>
                <a:srgbClr val="3D3D3D"/>
              </a:solidFill>
              <a:latin typeface="微软雅黑 Light" panose="020B0502040204020203" pitchFamily="34" charset="-122"/>
              <a:ea typeface="微软雅黑 Light" panose="020B0502040204020203" pitchFamily="34" charset="-122"/>
            </a:endParaRPr>
          </a:p>
        </p:txBody>
      </p:sp>
    </p:spTree>
  </p:cSld>
  <p:clrMapOvr>
    <a:masterClrMapping/>
  </p:clrMapOvr>
  <p:transition spd="slow" advTm="9652">
    <p:push dir="u"/>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0" y="0"/>
            <a:ext cx="12196763" cy="3645024"/>
            <a:chOff x="0" y="0"/>
            <a:chExt cx="12196763" cy="3645024"/>
          </a:xfrm>
        </p:grpSpPr>
        <p:pic>
          <p:nvPicPr>
            <p:cNvPr id="14" name="图片 13"/>
            <p:cNvPicPr>
              <a:picLocks noChangeAspect="1"/>
            </p:cNvPicPr>
            <p:nvPr/>
          </p:nvPicPr>
          <p:blipFill rotWithShape="1">
            <a:blip r:embed="rId1">
              <a:extLst>
                <a:ext uri="{28A0092B-C50C-407E-A947-70E740481C1C}">
                  <a14:useLocalDpi xmlns:a14="http://schemas.microsoft.com/office/drawing/2010/main" val="0"/>
                </a:ext>
              </a:extLst>
            </a:blip>
            <a:srcRect t="27813" b="27321"/>
            <a:stretch>
              <a:fillRect/>
            </a:stretch>
          </p:blipFill>
          <p:spPr>
            <a:xfrm>
              <a:off x="1" y="0"/>
              <a:ext cx="12196762" cy="3645024"/>
            </a:xfrm>
            <a:prstGeom prst="rect">
              <a:avLst/>
            </a:prstGeom>
          </p:spPr>
        </p:pic>
        <p:sp>
          <p:nvSpPr>
            <p:cNvPr id="15" name="矩形 14"/>
            <p:cNvSpPr/>
            <p:nvPr/>
          </p:nvSpPr>
          <p:spPr bwMode="auto">
            <a:xfrm>
              <a:off x="0" y="0"/>
              <a:ext cx="12196762" cy="3645024"/>
            </a:xfrm>
            <a:prstGeom prst="rect">
              <a:avLst/>
            </a:prstGeom>
            <a:solidFill>
              <a:schemeClr val="tx1">
                <a:lumMod val="50000"/>
                <a:alpha val="8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16" name="矩形 15"/>
          <p:cNvSpPr/>
          <p:nvPr/>
        </p:nvSpPr>
        <p:spPr>
          <a:xfrm>
            <a:off x="2370832" y="3690628"/>
            <a:ext cx="7843412" cy="584775"/>
          </a:xfrm>
          <a:prstGeom prst="rect">
            <a:avLst/>
          </a:prstGeom>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感  </a:t>
            </a:r>
            <a:r>
              <a:rPr kumimoji="0" lang="en-US" altLang="zh-CN"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  </a:t>
            </a: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谢  </a:t>
            </a:r>
            <a:r>
              <a:rPr kumimoji="0" lang="en-US" altLang="zh-CN"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  </a:t>
            </a: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您  </a:t>
            </a:r>
            <a:r>
              <a:rPr kumimoji="0" lang="en-US" altLang="zh-CN"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  </a:t>
            </a: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的  </a:t>
            </a:r>
            <a:r>
              <a:rPr kumimoji="0" lang="en-US" altLang="zh-CN"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  </a:t>
            </a: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关  </a:t>
            </a:r>
            <a:r>
              <a:rPr kumimoji="0" lang="en-US" altLang="zh-CN"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  </a:t>
            </a: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注</a:t>
            </a:r>
            <a:endPar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endParaRPr>
          </a:p>
        </p:txBody>
      </p:sp>
      <p:sp>
        <p:nvSpPr>
          <p:cNvPr id="17" name="矩形 16"/>
          <p:cNvSpPr/>
          <p:nvPr/>
        </p:nvSpPr>
        <p:spPr>
          <a:xfrm>
            <a:off x="2188855" y="1988840"/>
            <a:ext cx="8085990" cy="1862048"/>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1500" b="1" i="0" u="none" strike="noStrike" kern="1200" cap="none" spc="0" normalizeH="0" baseline="0" noProof="0">
                <a:ln>
                  <a:noFill/>
                </a:ln>
                <a:solidFill>
                  <a:srgbClr val="FFFFFF"/>
                </a:solidFill>
                <a:effectLst>
                  <a:outerShdw blurRad="63500" dist="25400" dir="2700000" algn="tl">
                    <a:srgbClr val="000000">
                      <a:alpha val="14000"/>
                    </a:srgbClr>
                  </a:outerShdw>
                </a:effectLst>
                <a:uLnTx/>
                <a:uFillTx/>
                <a:latin typeface="微软雅黑" panose="020B0503020204020204" pitchFamily="34" charset="-122"/>
                <a:ea typeface="微软雅黑" panose="020B0503020204020204" pitchFamily="34" charset="-122"/>
                <a:cs typeface="+mn-cs"/>
              </a:rPr>
              <a:t>THANKS</a:t>
            </a:r>
            <a:endParaRPr kumimoji="0" lang="zh-CN" altLang="en-US" sz="11500" b="1" i="0" u="none" strike="noStrike" kern="1200" cap="none" spc="0" normalizeH="0" baseline="0" noProof="0">
              <a:ln>
                <a:noFill/>
              </a:ln>
              <a:solidFill>
                <a:srgbClr val="FFFFFF"/>
              </a:solidFill>
              <a:effectLst>
                <a:outerShdw blurRad="63500" dist="25400" dir="2700000" algn="tl">
                  <a:srgbClr val="000000">
                    <a:alpha val="14000"/>
                  </a:srgbClr>
                </a:outerShdw>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600" advTm="6046">
        <p:blinds dir="vert"/>
      </p:transition>
    </mc:Choice>
    <mc:Fallback>
      <p:transition spd="slow" advTm="6046">
        <p:blinds dir="vert"/>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矩形 87"/>
          <p:cNvSpPr/>
          <p:nvPr/>
        </p:nvSpPr>
        <p:spPr bwMode="auto">
          <a:xfrm>
            <a:off x="0" y="0"/>
            <a:ext cx="5810349" cy="685800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89" name="文本框 88"/>
          <p:cNvSpPr txBox="1"/>
          <p:nvPr/>
        </p:nvSpPr>
        <p:spPr>
          <a:xfrm>
            <a:off x="1380191" y="-289580"/>
            <a:ext cx="2606804" cy="7725192"/>
          </a:xfrm>
          <a:prstGeom prst="rect">
            <a:avLst/>
          </a:prstGeom>
          <a:noFill/>
        </p:spPr>
        <p:txBody>
          <a:bodyPr wrap="none" rtlCol="0">
            <a:spAutoFit/>
          </a:bodyPr>
          <a:lstStyle/>
          <a:p>
            <a:pPr algn="ctr"/>
            <a:r>
              <a:rPr lang="en-US" altLang="zh-CN" sz="49600" dirty="0">
                <a:solidFill>
                  <a:schemeClr val="bg1"/>
                </a:solidFill>
                <a:latin typeface="Impact" panose="020B0806030902050204" pitchFamily="34" charset="0"/>
                <a:ea typeface="DFKai-SB" panose="03000509000000000000" pitchFamily="65" charset="-120"/>
              </a:rPr>
              <a:t>1</a:t>
            </a:r>
            <a:endParaRPr lang="zh-CN" altLang="en-US" sz="49600" dirty="0">
              <a:solidFill>
                <a:schemeClr val="bg1"/>
              </a:solidFill>
              <a:latin typeface="Impact" panose="020B0806030902050204" pitchFamily="34" charset="0"/>
              <a:ea typeface="DFKai-SB" panose="03000509000000000000" pitchFamily="65" charset="-120"/>
            </a:endParaRPr>
          </a:p>
        </p:txBody>
      </p:sp>
      <p:sp>
        <p:nvSpPr>
          <p:cNvPr id="90" name="矩形 89"/>
          <p:cNvSpPr/>
          <p:nvPr/>
        </p:nvSpPr>
        <p:spPr bwMode="auto">
          <a:xfrm>
            <a:off x="0" y="3282838"/>
            <a:ext cx="5810349" cy="1512168"/>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91" name="文本框 19"/>
          <p:cNvSpPr txBox="1">
            <a:spLocks noChangeArrowheads="1"/>
          </p:cNvSpPr>
          <p:nvPr>
            <p:custDataLst>
              <p:tags r:id="rId1"/>
            </p:custDataLst>
          </p:nvPr>
        </p:nvSpPr>
        <p:spPr bwMode="auto">
          <a:xfrm>
            <a:off x="265733" y="3282838"/>
            <a:ext cx="5090269" cy="1512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zh-CN" sz="4000" b="1" dirty="0">
                <a:solidFill>
                  <a:schemeClr val="bg1"/>
                </a:solidFill>
                <a:latin typeface="微软雅黑 Light" panose="020B0502040204020203" pitchFamily="34" charset="-122"/>
                <a:ea typeface="微软雅黑 Light" panose="020B0502040204020203" pitchFamily="34" charset="-122"/>
              </a:rPr>
              <a:t>任务7</a:t>
            </a:r>
            <a:r>
              <a:rPr lang="en-US" altLang="zh-CN" sz="4000" b="1" dirty="0">
                <a:solidFill>
                  <a:schemeClr val="bg1"/>
                </a:solidFill>
                <a:latin typeface="微软雅黑 Light" panose="020B0502040204020203" pitchFamily="34" charset="-122"/>
                <a:ea typeface="微软雅黑 Light" panose="020B0502040204020203" pitchFamily="34" charset="-122"/>
              </a:rPr>
              <a:t>.1</a:t>
            </a:r>
            <a:r>
              <a:rPr lang="zh-CN" altLang="zh-CN" sz="4000" b="1" dirty="0">
                <a:solidFill>
                  <a:schemeClr val="bg1"/>
                </a:solidFill>
                <a:latin typeface="微软雅黑 Light" panose="020B0502040204020203" pitchFamily="34" charset="-122"/>
                <a:ea typeface="微软雅黑 Light" panose="020B0502040204020203" pitchFamily="34" charset="-122"/>
              </a:rPr>
              <a:t>财务报表附注信息概述</a:t>
            </a:r>
            <a:endParaRPr lang="zh-CN" altLang="zh-CN" sz="4000" b="1" dirty="0">
              <a:solidFill>
                <a:schemeClr val="bg1"/>
              </a:solidFill>
              <a:effectLst/>
              <a:latin typeface="微软雅黑 Light" panose="020B0502040204020203" pitchFamily="34" charset="-122"/>
              <a:ea typeface="微软雅黑 Light" panose="020B0502040204020203" pitchFamily="34" charset="-122"/>
            </a:endParaRPr>
          </a:p>
        </p:txBody>
      </p:sp>
      <p:sp>
        <p:nvSpPr>
          <p:cNvPr id="92" name="TextBox 65"/>
          <p:cNvSpPr txBox="1"/>
          <p:nvPr/>
        </p:nvSpPr>
        <p:spPr>
          <a:xfrm>
            <a:off x="6965055" y="3605904"/>
            <a:ext cx="4749949" cy="368300"/>
          </a:xfrm>
          <a:prstGeom prst="rect">
            <a:avLst/>
          </a:prstGeom>
          <a:noFill/>
        </p:spPr>
        <p:txBody>
          <a:bodyPr wrap="square" rtlCol="0">
            <a:spAutoFit/>
          </a:bodyPr>
          <a:lstStyle/>
          <a:p>
            <a:pPr>
              <a:defRPr/>
            </a:pPr>
            <a:r>
              <a:rPr lang="zh-CN" altLang="en-US" dirty="0" smtClean="0">
                <a:latin typeface="微软雅黑 Light" panose="020B0502040204020203" pitchFamily="34" charset="-122"/>
                <a:ea typeface="微软雅黑 Light" panose="020B0502040204020203" pitchFamily="34" charset="-122"/>
              </a:rPr>
              <a:t>子任务7</a:t>
            </a:r>
            <a:r>
              <a:rPr lang="en-US" altLang="zh-CN" dirty="0" smtClean="0">
                <a:latin typeface="微软雅黑 Light" panose="020B0502040204020203" pitchFamily="34" charset="-122"/>
                <a:ea typeface="微软雅黑 Light" panose="020B0502040204020203" pitchFamily="34" charset="-122"/>
              </a:rPr>
              <a:t>.1.1</a:t>
            </a:r>
            <a:r>
              <a:rPr lang="zh-CN" altLang="en-US" dirty="0" smtClean="0">
                <a:latin typeface="微软雅黑 Light" panose="020B0502040204020203" pitchFamily="34" charset="-122"/>
                <a:ea typeface="微软雅黑 Light" panose="020B0502040204020203" pitchFamily="34" charset="-122"/>
              </a:rPr>
              <a:t>财务报表附注的</a:t>
            </a:r>
            <a:r>
              <a:rPr lang="zh-CN" altLang="en-US" dirty="0">
                <a:latin typeface="微软雅黑 Light" panose="020B0502040204020203" pitchFamily="34" charset="-122"/>
                <a:ea typeface="微软雅黑 Light" panose="020B0502040204020203" pitchFamily="34" charset="-122"/>
              </a:rPr>
              <a:t>概念</a:t>
            </a:r>
            <a:endParaRPr lang="zh-CN" altLang="en-US" dirty="0">
              <a:latin typeface="微软雅黑 Light" panose="020B0502040204020203" pitchFamily="34" charset="-122"/>
              <a:ea typeface="微软雅黑 Light" panose="020B0502040204020203" pitchFamily="34" charset="-122"/>
            </a:endParaRPr>
          </a:p>
        </p:txBody>
      </p:sp>
      <p:sp>
        <p:nvSpPr>
          <p:cNvPr id="94" name="TextBox 69"/>
          <p:cNvSpPr txBox="1"/>
          <p:nvPr/>
        </p:nvSpPr>
        <p:spPr>
          <a:xfrm>
            <a:off x="6965055" y="4110690"/>
            <a:ext cx="4029870" cy="368300"/>
          </a:xfrm>
          <a:prstGeom prst="rect">
            <a:avLst/>
          </a:prstGeom>
          <a:noFill/>
        </p:spPr>
        <p:txBody>
          <a:bodyPr wrap="square" rtlCol="0">
            <a:spAutoFit/>
          </a:bodyPr>
          <a:lstStyle>
            <a:defPPr>
              <a:defRPr lang="zh-CN"/>
            </a:defPPr>
            <a:lvl1pPr>
              <a:defRPr sz="2000">
                <a:solidFill>
                  <a:srgbClr val="F8F8F8"/>
                </a:solidFill>
                <a:latin typeface="+mn-ea"/>
                <a:ea typeface="+mn-ea"/>
              </a:defRPr>
            </a:lvl1pPr>
          </a:lstStyle>
          <a:p>
            <a:pPr>
              <a:defRPr/>
            </a:pPr>
            <a:r>
              <a:rPr lang="zh-CN" altLang="en-US" sz="1800" dirty="0" smtClean="0">
                <a:solidFill>
                  <a:schemeClr val="tx1"/>
                </a:solidFill>
                <a:latin typeface="微软雅黑 Light" panose="020B0502040204020203" pitchFamily="34" charset="-122"/>
                <a:ea typeface="微软雅黑 Light" panose="020B0502040204020203" pitchFamily="34" charset="-122"/>
              </a:rPr>
              <a:t>子任务7</a:t>
            </a:r>
            <a:r>
              <a:rPr lang="en-US" altLang="zh-CN" sz="1800" dirty="0" smtClean="0">
                <a:solidFill>
                  <a:schemeClr val="tx1"/>
                </a:solidFill>
                <a:latin typeface="微软雅黑 Light" panose="020B0502040204020203" pitchFamily="34" charset="-122"/>
                <a:ea typeface="微软雅黑 Light" panose="020B0502040204020203" pitchFamily="34" charset="-122"/>
              </a:rPr>
              <a:t>.1.2</a:t>
            </a:r>
            <a:r>
              <a:rPr lang="zh-CN" altLang="en-US" sz="1800" dirty="0" smtClean="0">
                <a:solidFill>
                  <a:schemeClr val="tx1"/>
                </a:solidFill>
                <a:latin typeface="微软雅黑 Light" panose="020B0502040204020203" pitchFamily="34" charset="-122"/>
                <a:ea typeface="微软雅黑 Light" panose="020B0502040204020203" pitchFamily="34" charset="-122"/>
              </a:rPr>
              <a:t>财务报表附注的基本内容</a:t>
            </a:r>
            <a:endParaRPr lang="zh-CN" altLang="en-US" sz="1800" dirty="0">
              <a:solidFill>
                <a:schemeClr val="tx1"/>
              </a:solidFill>
              <a:latin typeface="微软雅黑 Light" panose="020B0502040204020203" pitchFamily="34" charset="-122"/>
              <a:ea typeface="微软雅黑 Light" panose="020B0502040204020203" pitchFamily="34" charset="-122"/>
            </a:endParaRPr>
          </a:p>
        </p:txBody>
      </p:sp>
      <p:grpSp>
        <p:nvGrpSpPr>
          <p:cNvPr id="97" name="组合 96"/>
          <p:cNvGrpSpPr/>
          <p:nvPr/>
        </p:nvGrpSpPr>
        <p:grpSpPr>
          <a:xfrm>
            <a:off x="6673280" y="3617878"/>
            <a:ext cx="330200" cy="330200"/>
            <a:chOff x="8186613" y="1546264"/>
            <a:chExt cx="330200" cy="330200"/>
          </a:xfrm>
          <a:solidFill>
            <a:schemeClr val="accent3"/>
          </a:solidFill>
        </p:grpSpPr>
        <p:sp>
          <p:nvSpPr>
            <p:cNvPr id="98"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99"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grpSp>
        <p:nvGrpSpPr>
          <p:cNvPr id="100" name="组合 99"/>
          <p:cNvGrpSpPr/>
          <p:nvPr/>
        </p:nvGrpSpPr>
        <p:grpSpPr>
          <a:xfrm>
            <a:off x="6673280" y="4131895"/>
            <a:ext cx="330200" cy="330200"/>
            <a:chOff x="8186613" y="1546264"/>
            <a:chExt cx="330200" cy="330200"/>
          </a:xfrm>
          <a:solidFill>
            <a:schemeClr val="accent3"/>
          </a:solidFill>
        </p:grpSpPr>
        <p:sp>
          <p:nvSpPr>
            <p:cNvPr id="101"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102"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grpSp>
        <p:nvGrpSpPr>
          <p:cNvPr id="103" name="组合 102"/>
          <p:cNvGrpSpPr/>
          <p:nvPr/>
        </p:nvGrpSpPr>
        <p:grpSpPr>
          <a:xfrm>
            <a:off x="6673280" y="4631322"/>
            <a:ext cx="330200" cy="330200"/>
            <a:chOff x="8186613" y="1546264"/>
            <a:chExt cx="330200" cy="330200"/>
          </a:xfrm>
          <a:solidFill>
            <a:schemeClr val="accent3"/>
          </a:solidFill>
        </p:grpSpPr>
        <p:sp>
          <p:nvSpPr>
            <p:cNvPr id="104"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105"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grpSp>
        <p:nvGrpSpPr>
          <p:cNvPr id="106" name="组合 105"/>
          <p:cNvGrpSpPr/>
          <p:nvPr/>
        </p:nvGrpSpPr>
        <p:grpSpPr>
          <a:xfrm>
            <a:off x="6673280" y="5184593"/>
            <a:ext cx="330200" cy="330200"/>
            <a:chOff x="8186613" y="1546264"/>
            <a:chExt cx="330200" cy="330200"/>
          </a:xfrm>
          <a:solidFill>
            <a:schemeClr val="accent3"/>
          </a:solidFill>
        </p:grpSpPr>
        <p:sp>
          <p:nvSpPr>
            <p:cNvPr id="107"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108"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pic>
        <p:nvPicPr>
          <p:cNvPr id="116" name="图片 115"/>
          <p:cNvPicPr>
            <a:picLocks noChangeAspect="1"/>
          </p:cNvPicPr>
          <p:nvPr/>
        </p:nvPicPr>
        <p:blipFill>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6673280" y="803321"/>
            <a:ext cx="3773696" cy="2228839"/>
          </a:xfrm>
          <a:prstGeom prst="rect">
            <a:avLst/>
          </a:prstGeom>
          <a:ln w="19050">
            <a:solidFill>
              <a:schemeClr val="bg1"/>
            </a:solidFill>
          </a:ln>
          <a:effectLst>
            <a:outerShdw blurRad="63500" sx="102000" sy="102000" algn="ctr" rotWithShape="0">
              <a:prstClr val="black">
                <a:alpha val="40000"/>
              </a:prstClr>
            </a:outerShdw>
          </a:effectLst>
        </p:spPr>
      </p:pic>
      <p:sp>
        <p:nvSpPr>
          <p:cNvPr id="40" name="TextBox 69"/>
          <p:cNvSpPr txBox="1"/>
          <p:nvPr/>
        </p:nvSpPr>
        <p:spPr>
          <a:xfrm>
            <a:off x="6941996" y="4610340"/>
            <a:ext cx="4052929" cy="368300"/>
          </a:xfrm>
          <a:prstGeom prst="rect">
            <a:avLst/>
          </a:prstGeom>
          <a:noFill/>
        </p:spPr>
        <p:txBody>
          <a:bodyPr wrap="square" rtlCol="0">
            <a:spAutoFit/>
          </a:bodyPr>
          <a:lstStyle>
            <a:defPPr>
              <a:defRPr lang="zh-CN"/>
            </a:defPPr>
            <a:lvl1pPr>
              <a:defRPr sz="2000">
                <a:solidFill>
                  <a:srgbClr val="F8F8F8"/>
                </a:solidFill>
                <a:latin typeface="+mn-ea"/>
                <a:ea typeface="+mn-ea"/>
              </a:defRPr>
            </a:lvl1pPr>
          </a:lstStyle>
          <a:p>
            <a:pPr>
              <a:defRPr/>
            </a:pPr>
            <a:r>
              <a:rPr lang="zh-CN" altLang="en-US" sz="1800" dirty="0" smtClean="0">
                <a:solidFill>
                  <a:schemeClr val="tx1"/>
                </a:solidFill>
                <a:latin typeface="微软雅黑 Light" panose="020B0502040204020203" pitchFamily="34" charset="-122"/>
                <a:ea typeface="微软雅黑 Light" panose="020B0502040204020203" pitchFamily="34" charset="-122"/>
              </a:rPr>
              <a:t>子任务7</a:t>
            </a:r>
            <a:r>
              <a:rPr lang="en-US" altLang="zh-CN" sz="1800" dirty="0" smtClean="0">
                <a:solidFill>
                  <a:schemeClr val="tx1"/>
                </a:solidFill>
                <a:latin typeface="微软雅黑 Light" panose="020B0502040204020203" pitchFamily="34" charset="-122"/>
                <a:ea typeface="微软雅黑 Light" panose="020B0502040204020203" pitchFamily="34" charset="-122"/>
              </a:rPr>
              <a:t>.1.3</a:t>
            </a:r>
            <a:r>
              <a:rPr lang="zh-CN" altLang="en-US" sz="1800" dirty="0" smtClean="0">
                <a:solidFill>
                  <a:schemeClr val="tx1"/>
                </a:solidFill>
                <a:latin typeface="微软雅黑 Light" panose="020B0502040204020203" pitchFamily="34" charset="-122"/>
                <a:ea typeface="微软雅黑 Light" panose="020B0502040204020203" pitchFamily="34" charset="-122"/>
              </a:rPr>
              <a:t>财务报表附注的形式</a:t>
            </a:r>
            <a:endParaRPr lang="zh-CN" altLang="en-US" sz="1800" dirty="0">
              <a:solidFill>
                <a:schemeClr val="tx1"/>
              </a:solidFill>
              <a:latin typeface="微软雅黑 Light" panose="020B0502040204020203" pitchFamily="34" charset="-122"/>
              <a:ea typeface="微软雅黑 Light" panose="020B0502040204020203" pitchFamily="34" charset="-122"/>
            </a:endParaRPr>
          </a:p>
        </p:txBody>
      </p:sp>
      <p:sp>
        <p:nvSpPr>
          <p:cNvPr id="42" name="TextBox 70"/>
          <p:cNvSpPr txBox="1"/>
          <p:nvPr/>
        </p:nvSpPr>
        <p:spPr>
          <a:xfrm>
            <a:off x="6941997" y="5202743"/>
            <a:ext cx="5061040" cy="368300"/>
          </a:xfrm>
          <a:prstGeom prst="rect">
            <a:avLst/>
          </a:prstGeom>
          <a:noFill/>
        </p:spPr>
        <p:txBody>
          <a:bodyPr wrap="square" rtlCol="0">
            <a:spAutoFit/>
          </a:bodyPr>
          <a:lstStyle>
            <a:defPPr>
              <a:defRPr lang="zh-CN"/>
            </a:defPPr>
            <a:lvl1pPr>
              <a:defRPr sz="2000">
                <a:solidFill>
                  <a:schemeClr val="accent1"/>
                </a:solidFill>
                <a:latin typeface="+mj-ea"/>
                <a:ea typeface="+mj-ea"/>
              </a:defRPr>
            </a:lvl1pPr>
          </a:lstStyle>
          <a:p>
            <a:pPr>
              <a:defRPr/>
            </a:pPr>
            <a:r>
              <a:rPr lang="zh-CN" altLang="en-US" sz="1800" dirty="0" smtClean="0">
                <a:solidFill>
                  <a:schemeClr val="tx1"/>
                </a:solidFill>
                <a:latin typeface="微软雅黑 Light" panose="020B0502040204020203" pitchFamily="34" charset="-122"/>
                <a:ea typeface="微软雅黑 Light" panose="020B0502040204020203" pitchFamily="34" charset="-122"/>
              </a:rPr>
              <a:t>子任务7</a:t>
            </a:r>
            <a:r>
              <a:rPr lang="en-US" altLang="zh-CN" sz="1800" dirty="0" smtClean="0">
                <a:solidFill>
                  <a:schemeClr val="tx1"/>
                </a:solidFill>
                <a:latin typeface="微软雅黑 Light" panose="020B0502040204020203" pitchFamily="34" charset="-122"/>
                <a:ea typeface="微软雅黑 Light" panose="020B0502040204020203" pitchFamily="34" charset="-122"/>
              </a:rPr>
              <a:t>.1.4</a:t>
            </a:r>
            <a:r>
              <a:rPr lang="zh-CN" altLang="en-US" sz="1800" dirty="0" smtClean="0">
                <a:solidFill>
                  <a:schemeClr val="tx1"/>
                </a:solidFill>
                <a:latin typeface="微软雅黑 Light" panose="020B0502040204020203" pitchFamily="34" charset="-122"/>
                <a:ea typeface="微软雅黑 Light" panose="020B0502040204020203" pitchFamily="34" charset="-122"/>
              </a:rPr>
              <a:t>财务报表附注的重要性</a:t>
            </a:r>
            <a:endParaRPr lang="zh-CN" altLang="en-US" sz="1800" dirty="0">
              <a:solidFill>
                <a:schemeClr val="tx1"/>
              </a:solidFill>
              <a:latin typeface="微软雅黑 Light" panose="020B0502040204020203" pitchFamily="34" charset="-122"/>
              <a:ea typeface="微软雅黑 Light" panose="020B0502040204020203"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695">
        <p15:prstTrans prst="pageCurlDouble"/>
      </p:transition>
    </mc:Choice>
    <mc:Fallback>
      <p:transition spd="slow" advTm="3695">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95" y="259012"/>
            <a:ext cx="5686226" cy="521970"/>
          </a:xfrm>
          <a:prstGeom prst="rect">
            <a:avLst/>
          </a:prstGeom>
        </p:spPr>
        <p:txBody>
          <a:bodyPr wrap="square">
            <a:spAutoFit/>
          </a:bodyPr>
          <a:lstStyle/>
          <a:p>
            <a:r>
              <a:rPr lang="zh-CN" altLang="en-US" sz="2800" b="1" dirty="0" smtClean="0">
                <a:latin typeface="微软雅黑 Light" panose="020B0502040204020203" pitchFamily="34" charset="-122"/>
                <a:ea typeface="微软雅黑 Light" panose="020B0502040204020203" pitchFamily="34" charset="-122"/>
              </a:rPr>
              <a:t>子</a:t>
            </a:r>
            <a:r>
              <a:rPr lang="zh-CN" altLang="zh-CN" sz="2800" b="1" dirty="0" smtClean="0">
                <a:latin typeface="微软雅黑 Light" panose="020B0502040204020203" pitchFamily="34" charset="-122"/>
                <a:ea typeface="微软雅黑 Light" panose="020B0502040204020203" pitchFamily="34" charset="-122"/>
              </a:rPr>
              <a:t>任务7</a:t>
            </a:r>
            <a:r>
              <a:rPr lang="en-US" altLang="zh-CN" sz="2800" b="1" dirty="0">
                <a:latin typeface="微软雅黑 Light" panose="020B0502040204020203" pitchFamily="34" charset="-122"/>
                <a:ea typeface="微软雅黑 Light" panose="020B0502040204020203" pitchFamily="34" charset="-122"/>
              </a:rPr>
              <a:t>.1.1</a:t>
            </a:r>
            <a:r>
              <a:rPr lang="zh-CN" altLang="zh-CN" sz="2800" b="1" dirty="0">
                <a:latin typeface="微软雅黑 Light" panose="020B0502040204020203" pitchFamily="34" charset="-122"/>
                <a:ea typeface="微软雅黑 Light" panose="020B0502040204020203" pitchFamily="34" charset="-122"/>
              </a:rPr>
              <a:t>财务报表附注的概念</a:t>
            </a:r>
            <a:endParaRPr lang="zh-CN" altLang="zh-CN" sz="2800" b="1" dirty="0">
              <a:effectLst/>
              <a:latin typeface="微软雅黑 Light" panose="020B0502040204020203" pitchFamily="34" charset="-122"/>
              <a:ea typeface="微软雅黑 Light" panose="020B0502040204020203" pitchFamily="34" charset="-122"/>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矩形 20"/>
          <p:cNvSpPr/>
          <p:nvPr/>
        </p:nvSpPr>
        <p:spPr>
          <a:xfrm>
            <a:off x="5666333" y="2032370"/>
            <a:ext cx="5410286" cy="4489178"/>
          </a:xfrm>
          <a:prstGeom prst="rect">
            <a:avLst/>
          </a:prstGeom>
        </p:spPr>
        <p:txBody>
          <a:bodyPr wrap="square">
            <a:spAutoFit/>
          </a:bodyPr>
          <a:lstStyle/>
          <a:p>
            <a:pPr algn="just">
              <a:lnSpc>
                <a:spcPct val="120000"/>
              </a:lnSpc>
              <a:spcBef>
                <a:spcPts val="400"/>
              </a:spcBef>
              <a:spcAft>
                <a:spcPts val="400"/>
              </a:spcAft>
            </a:pPr>
            <a:r>
              <a:rPr lang="zh-CN" altLang="en-US" sz="2400" dirty="0">
                <a:latin typeface="微软雅黑 Light" panose="020B0502040204020203" pitchFamily="34" charset="-122"/>
                <a:ea typeface="微软雅黑 Light" panose="020B0502040204020203" pitchFamily="34" charset="-122"/>
              </a:rPr>
              <a:t>财务报表附注是对资产负债表、利润表、现金流量表和所有者权益变动表等报表中列示项目的文字描述或明细资料，以及对未能在这些报表中列示项目的说明等。附注与资产负债表、利润表、现金流量表、所有者权益变动表等报表具有同等的重要性，是财务报表的重要组成部分。报表使用者了解企业的财务状况、经营成果和现金流量，应当全面阅读附注</a:t>
            </a:r>
            <a:r>
              <a:rPr lang="zh-CN" altLang="en-US" sz="2400" dirty="0" smtClean="0">
                <a:latin typeface="微软雅黑 Light" panose="020B0502040204020203" pitchFamily="34" charset="-122"/>
                <a:ea typeface="微软雅黑 Light" panose="020B0502040204020203" pitchFamily="34" charset="-122"/>
              </a:rPr>
              <a:t>。</a:t>
            </a:r>
            <a:endParaRPr lang="zh-CN" altLang="en-US" sz="2400" dirty="0">
              <a:latin typeface="微软雅黑 Light" panose="020B0502040204020203" pitchFamily="34" charset="-122"/>
              <a:ea typeface="微软雅黑 Light" panose="020B0502040204020203" pitchFamily="34" charset="-122"/>
            </a:endParaRPr>
          </a:p>
        </p:txBody>
      </p:sp>
      <p:sp>
        <p:nvSpPr>
          <p:cNvPr id="26" name="矩形: 圆角 25"/>
          <p:cNvSpPr/>
          <p:nvPr/>
        </p:nvSpPr>
        <p:spPr bwMode="auto">
          <a:xfrm>
            <a:off x="7106493" y="1171150"/>
            <a:ext cx="2113016" cy="543194"/>
          </a:xfrm>
          <a:prstGeom prst="roundRect">
            <a:avLst>
              <a:gd name="adj" fmla="val 50000"/>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rot="0" spcFirstLastPara="0" vertOverflow="overflow" horzOverflow="overflow" vert="horz" wrap="square" lIns="0" tIns="0" rIns="0" bIns="0" numCol="1" spcCol="0" rtlCol="0" fromWordArt="0" anchor="ctr" anchorCtr="0" forceAA="0" compatLnSpc="1">
            <a:noAutofit/>
          </a:bodyPr>
          <a:lstStyle/>
          <a:p>
            <a:pPr algn="ctr"/>
            <a:r>
              <a:rPr lang="zh-CN" altLang="en-US" sz="2400" dirty="0">
                <a:solidFill>
                  <a:schemeClr val="bg1"/>
                </a:solidFill>
                <a:latin typeface="微软雅黑 Light" panose="020B0502040204020203" pitchFamily="34" charset="-122"/>
                <a:ea typeface="微软雅黑 Light" panose="020B0502040204020203" pitchFamily="34" charset="-122"/>
              </a:rPr>
              <a:t>概念</a:t>
            </a:r>
            <a:endParaRPr lang="zh-CN" altLang="en-US" sz="2400" dirty="0">
              <a:solidFill>
                <a:schemeClr val="bg1"/>
              </a:solidFill>
              <a:latin typeface="微软雅黑 Light" panose="020B0502040204020203" pitchFamily="34" charset="-122"/>
              <a:ea typeface="微软雅黑 Light" panose="020B0502040204020203" pitchFamily="34" charset="-122"/>
            </a:endParaRPr>
          </a:p>
        </p:txBody>
      </p:sp>
      <p:pic>
        <p:nvPicPr>
          <p:cNvPr id="27" name="图片 26"/>
          <p:cNvPicPr>
            <a:picLocks noChangeAspect="1"/>
          </p:cNvPicPr>
          <p:nvPr/>
        </p:nvPicPr>
        <p:blipFill rotWithShape="1">
          <a:blip r:embed="rId1">
            <a:extLst>
              <a:ext uri="{28A0092B-C50C-407E-A947-70E740481C1C}">
                <a14:useLocalDpi xmlns:a14="http://schemas.microsoft.com/office/drawing/2010/main" val="0"/>
              </a:ext>
            </a:extLst>
          </a:blip>
          <a:srcRect l="33257" r="2398"/>
          <a:stretch>
            <a:fillRect/>
          </a:stretch>
        </p:blipFill>
        <p:spPr>
          <a:xfrm>
            <a:off x="-5657" y="1171150"/>
            <a:ext cx="5191267" cy="5378576"/>
          </a:xfrm>
          <a:prstGeom prst="rect">
            <a:avLst/>
          </a:prstGeom>
        </p:spPr>
      </p:pic>
    </p:spTree>
  </p:cSld>
  <p:clrMapOvr>
    <a:masterClrMapping/>
  </p:clrMapOvr>
  <p:transition spd="slow" advTm="9652">
    <p:push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69789" y="345452"/>
            <a:ext cx="6552728" cy="521970"/>
          </a:xfrm>
          <a:prstGeom prst="rect">
            <a:avLst/>
          </a:prstGeom>
          <a:noFill/>
        </p:spPr>
        <p:txBody>
          <a:bodyPr wrap="square" rtlCol="0">
            <a:spAutoFit/>
          </a:bodyPr>
          <a:lstStyle/>
          <a:p>
            <a:r>
              <a:rPr lang="zh-CN" altLang="en-US" sz="2800" b="1" dirty="0">
                <a:latin typeface="微软雅黑 Light" panose="020B0502040204020203" pitchFamily="34" charset="-122"/>
                <a:ea typeface="微软雅黑 Light" panose="020B0502040204020203" pitchFamily="34" charset="-122"/>
              </a:rPr>
              <a:t>子任务7</a:t>
            </a:r>
            <a:r>
              <a:rPr lang="en-US" altLang="zh-CN" sz="2800" b="1" dirty="0">
                <a:latin typeface="微软雅黑 Light" panose="020B0502040204020203" pitchFamily="34" charset="-122"/>
                <a:ea typeface="微软雅黑 Light" panose="020B0502040204020203" pitchFamily="34" charset="-122"/>
              </a:rPr>
              <a:t>.1.2  </a:t>
            </a:r>
            <a:r>
              <a:rPr lang="zh-CN" altLang="en-US" sz="2800" b="1" dirty="0">
                <a:latin typeface="微软雅黑 Light" panose="020B0502040204020203" pitchFamily="34" charset="-122"/>
                <a:ea typeface="微软雅黑 Light" panose="020B0502040204020203" pitchFamily="34" charset="-122"/>
              </a:rPr>
              <a:t>财务报表附注的基本内容</a:t>
            </a:r>
            <a:endParaRPr lang="zh-CN" altLang="en-US" sz="2800" b="1" dirty="0">
              <a:latin typeface="微软雅黑 Light" panose="020B0502040204020203" pitchFamily="34" charset="-122"/>
              <a:ea typeface="微软雅黑 Light" panose="020B0502040204020203" pitchFamily="34" charset="-122"/>
            </a:endParaRPr>
          </a:p>
        </p:txBody>
      </p:sp>
      <p:sp>
        <p:nvSpPr>
          <p:cNvPr id="3" name="矩形 2"/>
          <p:cNvSpPr/>
          <p:nvPr/>
        </p:nvSpPr>
        <p:spPr>
          <a:xfrm>
            <a:off x="337741" y="1309409"/>
            <a:ext cx="7992888" cy="1198880"/>
          </a:xfrm>
          <a:prstGeom prst="rect">
            <a:avLst/>
          </a:prstGeom>
          <a:noFill/>
        </p:spPr>
        <p:txBody>
          <a:bodyPr wrap="square">
            <a:spAutoFit/>
          </a:bodyPr>
          <a:lstStyle/>
          <a:p>
            <a:r>
              <a:rPr lang="zh-CN" altLang="en-US" sz="2400" dirty="0">
                <a:latin typeface="微软雅黑 Light" panose="020B0502040204020203" pitchFamily="34" charset="-122"/>
                <a:ea typeface="微软雅黑 Light" panose="020B0502040204020203" pitchFamily="34" charset="-122"/>
              </a:rPr>
              <a:t>财务报表附注作为会计报表的重要组成部分，是对报表本身无法或难以充分表达的内容和项目所做的补充说明和具体解释。财务报表附注内容提要如表7-1所示。</a:t>
            </a:r>
            <a:endParaRPr lang="zh-CN" altLang="en-US" sz="2400" dirty="0">
              <a:latin typeface="微软雅黑 Light" panose="020B0502040204020203" pitchFamily="34" charset="-122"/>
              <a:ea typeface="微软雅黑 Light" panose="020B0502040204020203" pitchFamily="34" charset="-122"/>
            </a:endParaRPr>
          </a:p>
        </p:txBody>
      </p:sp>
      <p:sp>
        <p:nvSpPr>
          <p:cNvPr id="4" name="矩形 3"/>
          <p:cNvSpPr/>
          <p:nvPr/>
        </p:nvSpPr>
        <p:spPr>
          <a:xfrm>
            <a:off x="3012802" y="2794724"/>
            <a:ext cx="3620770" cy="398780"/>
          </a:xfrm>
          <a:prstGeom prst="rect">
            <a:avLst/>
          </a:prstGeom>
        </p:spPr>
        <p:txBody>
          <a:bodyPr wrap="none">
            <a:spAutoFit/>
          </a:bodyPr>
          <a:lstStyle/>
          <a:p>
            <a:r>
              <a:rPr lang="zh-CN" altLang="en-US" sz="2000" dirty="0">
                <a:latin typeface="微软雅黑 Light" panose="020B0502040204020203" pitchFamily="34" charset="-122"/>
                <a:ea typeface="微软雅黑 Light" panose="020B0502040204020203" pitchFamily="34" charset="-122"/>
              </a:rPr>
              <a:t>表7</a:t>
            </a:r>
            <a:r>
              <a:rPr lang="en-US" altLang="zh-CN" sz="2000" dirty="0">
                <a:latin typeface="微软雅黑 Light" panose="020B0502040204020203" pitchFamily="34" charset="-122"/>
                <a:ea typeface="微软雅黑 Light" panose="020B0502040204020203" pitchFamily="34" charset="-122"/>
              </a:rPr>
              <a:t>-1    </a:t>
            </a:r>
            <a:r>
              <a:rPr lang="zh-CN" altLang="en-US" sz="2000" dirty="0">
                <a:latin typeface="微软雅黑 Light" panose="020B0502040204020203" pitchFamily="34" charset="-122"/>
                <a:ea typeface="微软雅黑 Light" panose="020B0502040204020203" pitchFamily="34" charset="-122"/>
              </a:rPr>
              <a:t>财务报表附注内容提要</a:t>
            </a:r>
            <a:endParaRPr lang="zh-CN" altLang="en-US" sz="2000" dirty="0">
              <a:latin typeface="微软雅黑 Light" panose="020B0502040204020203" pitchFamily="34" charset="-122"/>
              <a:ea typeface="微软雅黑 Light" panose="020B0502040204020203" pitchFamily="34" charset="-122"/>
            </a:endParaRPr>
          </a:p>
        </p:txBody>
      </p:sp>
      <p:sp>
        <p:nvSpPr>
          <p:cNvPr id="6" name="Freeform 11"/>
          <p:cNvSpPr/>
          <p:nvPr/>
        </p:nvSpPr>
        <p:spPr bwMode="auto">
          <a:xfrm>
            <a:off x="393035" y="345452"/>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7" name="图片 6"/>
          <p:cNvPicPr>
            <a:picLocks noChangeAspect="1"/>
          </p:cNvPicPr>
          <p:nvPr>
            <p:custDataLst>
              <p:tags r:id="rId1"/>
            </p:custDataLst>
          </p:nvPr>
        </p:nvPicPr>
        <p:blipFill>
          <a:blip r:embed="rId2"/>
          <a:stretch>
            <a:fillRect/>
          </a:stretch>
        </p:blipFill>
        <p:spPr>
          <a:xfrm>
            <a:off x="1417955" y="3193415"/>
            <a:ext cx="7820660" cy="250571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custDataLst>
              <p:tags r:id="rId1"/>
            </p:custDataLst>
          </p:nvPr>
        </p:nvPicPr>
        <p:blipFill>
          <a:blip r:embed="rId2"/>
          <a:stretch>
            <a:fillRect/>
          </a:stretch>
        </p:blipFill>
        <p:spPr>
          <a:xfrm>
            <a:off x="2002155" y="260985"/>
            <a:ext cx="8191500" cy="6296025"/>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custDataLst>
              <p:tags r:id="rId1"/>
            </p:custDataLst>
          </p:nvPr>
        </p:nvPicPr>
        <p:blipFill>
          <a:blip r:embed="rId2"/>
          <a:stretch>
            <a:fillRect/>
          </a:stretch>
        </p:blipFill>
        <p:spPr>
          <a:xfrm>
            <a:off x="2207260" y="1047750"/>
            <a:ext cx="7781925" cy="476250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custDataLst>
              <p:tags r:id="rId1"/>
            </p:custDataLst>
          </p:nvPr>
        </p:nvPicPr>
        <p:blipFill>
          <a:blip r:embed="rId2"/>
          <a:stretch>
            <a:fillRect/>
          </a:stretch>
        </p:blipFill>
        <p:spPr>
          <a:xfrm>
            <a:off x="2197735" y="581025"/>
            <a:ext cx="7800975" cy="569595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custDataLst>
              <p:tags r:id="rId1"/>
            </p:custDataLst>
          </p:nvPr>
        </p:nvPicPr>
        <p:blipFill>
          <a:blip r:embed="rId2"/>
          <a:stretch>
            <a:fillRect/>
          </a:stretch>
        </p:blipFill>
        <p:spPr>
          <a:xfrm>
            <a:off x="2312035" y="699770"/>
            <a:ext cx="7572375" cy="5457825"/>
          </a:xfrm>
          <a:prstGeom prst="rect">
            <a:avLst/>
          </a:prstGeom>
        </p:spPr>
      </p:pic>
    </p:spTree>
  </p:cSld>
  <p:clrMapOvr>
    <a:masterClrMapping/>
  </p:clrMapOvr>
</p:sld>
</file>

<file path=ppt/tags/tag1.xml><?xml version="1.0" encoding="utf-8"?>
<p:tagLst xmlns:p="http://schemas.openxmlformats.org/presentationml/2006/main">
  <p:tag name="MH" val="20170109233147"/>
  <p:tag name="MH_LIBRARY" val="GRAPHIC"/>
  <p:tag name="MH_ORDER" val="文本框 19"/>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ISPRING_ULTRA_SCORM_COURSE_ID" val="9C5CD29A-3ACC-4FB8-9CFB-5F9A5988C3F9"/>
  <p:tag name="ISPRING_SCORM_RATE_SLIDES" val="1"/>
  <p:tag name="ISPRINGONLINEFOLDERID" val="0"/>
  <p:tag name="ISPRINGONLINEFOLDERPATH" val="Content List"/>
  <p:tag name="ISPRINGCLOUDFOLDERID" val="0"/>
  <p:tag name="ISPRINGCLOUDFOLDERPATH" val="Repository"/>
  <p:tag name="ISPRING_PLAYERS_CUSTOMIZATION" val="UEsDBBQAAgAIADZb60g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A2W+tI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DZb60i+fNZIuQIAAFEKAAAhAAAAdW5pdmVyc2FsL2ZsYXNoX3NraW5fc2V0dGluZ3MueG1slVbbTuMwEH3nK6ruO2GvZSVTCUpXQmIXBIh3p5kmVh07sp2y/fv1ODax24ZmO0KqZ87xXDwzhegNE/OzyYSsJJfqGYxhotSoCboJK66meWuMFOcrKQwIcy6kqimfzj/9ch+SOeQpltyCGstZ0xX0bmbuM4bifXyfoQwRVrJuqNjdy1Ke53S1KZVsRXEytGrXgOJMbCzy4udssRx0wJk2dwbqJKblJco4SqNAa8CQfixRTrI4zYEHTxfuM5LTu/o4+z3almlmHO36M8oQraElpEW+vEYZxgt7e/oqM5SPCQb+Ggv9+gVlEMrpDlR6+e03lEGGbNrmf3qkUbLEgqacjx/xncMlLez4YVQXKCcJmBA6OvkKvjwu19sI5L/Gc09wXJXkj1jXvYWAj55zmBvVAsnCqbPpSr49tMbOB8zXlGsLiFU96NEG/UhbHa5JdT3uCd6YKCKQV/SIV8nbGhZdvBEw1ff4xeLGrYo4vnddFKCCrVdGEfbKHvnHlvUAGSl75DNnBTwIvjuA71s6TnjiG+ofM6q+jz4pvzWDoPYYChZOwYqu7nFydeTbKwKmlgXMNcbzwmrAZyOZ03UxZQdBEUG3rKSGSfEbcfnOZaNJtmfwrXa8sYhhhsOxfnMx2i0dP5g7n50sCOl+FfrkuvPE2CV+NaXG0FVV218lPZ14np0SW5hpdpyBa9LCQd2JtRzJqanagHqRko/1IqSBGOsyGwLLbrSG4CSLSkCy40Um/pJj1RdtnYNa2kdjELom1XW4ipUVt3/mlcEbFClhwNgxTWWvE5S9N2Wk8B0AVK2q0LLdobPULTeMwxbC5EcKl/BQZkTbFh3qtmtzD2sT95vXjGpIvyj6RolxqeEI4dXGJdOVExtG9LyhuXaZJWMfVnB/c7KUwy7D1ovXmDv7TkoutvbDClol/iv5D1BLAwQUAAIACAA2W+tIKpYPZ/4CAACXCwAAJgAAAHVuaXZlcnNhbC9odG1sX3B1Ymxpc2hpbmdfc2V0dGluZ3MueG1szZZvTxoxGMDf8ymaLr6UU+emI3cYIxiJToiwTV+Zci1cY6+9tT3wfLVPsw+2T7KnV0CIjp1GloUQ6NM+v+df+7Th0X0q0IRpw5WM8G59ByMmY0W5HEf4y+B0+xAjY4mkRCjJIiwVRkfNWpjlQ8FN0mfWwlKDACNNI7MRTqzNGkEwnU7r3GTazSqRW+CbeqzSINPMMGmZDjJBCvixRcYMnhEqAOCbKjlTa9ZqCIWe9FnRXDDEKXguuQuKiDObChz4VUMS3421yiU9UUJppMfDCL87PHaf+RpPavGUSZcS0wShE9sGoZQ7J4jo8weGEsbHCXh7sI/RlFObRHhv31FgdfCUUrJ95MRRThSkQNoZPmWWUGKJH3p7lt1bMxd4ES0kSXk8gBnkwo9wa3B7dtNrX110Ls9vB93uxaDT806UOsEqJwxWDYXgkMp1zBZ2QmItiRPwG3RGRBgWBsui+bKRkivOuTEaKgGpL7UwGoGnoojwseZEYMQtETxezFqix8yecgExON3d+kha/Aj08cYJ0YYtG5rPGJfFuPlN5YKiQuVI8DuGrEIQUZ7Cv4Sh5XSjkVZpKRXEWGQEpwxNOJsyelRmaQb8k6EbMJHmoAmbLxPMegvfc/6AhmykNHAZmcBWBTk3nl9/ETgjxjxCydzHrf5Fp9W+7Vy22tdbLkBCJ0TGL4RDCVma2Y3wSYGksnM9SEdMcsPKolBOy7kqsdVfXwbD01z4Mr91MZbQGyzJZqy8pDB/9aCy2YRMyoPoDleJhiPIoSSeCRMxHHcuc1YVGBOJlBQFIjE0KuOO9YSr3IDEH2CPNq/30OsjLsvRGG4OsKgp05WQO7t77/c/fDw4/NSoB79+/NxeqzRr4T1BnDnfw0/WNvFFI3/aDcPA9c7n27DV+b/qwr2r9tcqmbpsXw8qFandr4TrVlnVPa+y6spfG72lK6OSC9Bmxv7YQKMRPOWW0bfcNK8o/Pr712+LNyr8BqNYu33/3yD8aPHcWnlfhcGzD8AayFcf083ab1BLAwQUAAIACAA2W+tItIcUDKABAAAuBgAAHwAAAHVuaXZlcnNhbC9odG1sX3NraW5fc2V0dGluZ3MuanONlE1vwjAMhu/8CpRdJ8Q+YbuhwSQkDpPGbdohFFMq0jhKAoMh/vvq8NWk6SC+NK+evo4dOdtGs1gsYc3X5tZ9u/2Hv3cakGb1Em59XdToOenMiGwK4ywHkUlgAbIiZMaFgZO+OyMxZyad62TzSb6mZMjwZFYSVcRCRzQT0VYR7SeirWOJf49go1TVvqJSnydLa1G2EpQWpG1J1Dl3DLt5d6tcYADjCvQFdMYT8Ew7btWRZ8enDkWZSzBXXG5GmGJrwpNFqnEpp3X55xsFurjxxR5ov3TeBp6dyIwdWsjDxIMuRT2pNBgDh7zPA4ooLPgERMm37dY/qGdcLSigV5nJ7JHu3VGUacVTqHSp26PwMVl4VbrZoahyFtZ2TzzcU3iE4BvQFav+I4UHolqqKy5QaUypIxW02vMTKpBPM5keUrcpohwdlmzruncu1B2/z7wRwmCE5pGJzOsejium3kYH1wRZR7GZFzExlhcjmor9HDyQx9PY8Bmh/VeTcWt5Ms+L16F4GanjYIpv0EM5QxJyrhegx4iiqOf70snD5I3dH1BLAwQUAAIACAA2W+tIPTwv0cEAAADlAQAAGgAAAHVuaXZlcnNhbC9pMThuX3ByZXNldHMueG1snZGxCsIwEIb3PkW43cRupSR1E9wcdJaaphppLyWXWh/flIp0kYBDIP/xfT8kJ3evvmNP48k6VJDzLTCD2jUWbwrOp/2mAEahxqbuHBoF6IDtqkzavMCjN2QCsViBpOAewlAKMU0TtzT42ECuG0MsJq5dL+LpHYrZFMOiwuKW9i/7M4MqyxiT19F24YBVvMe0IIy8VjA7F43cYutA/AIakwBMqsFQAmh9AngMCcCPK0CK75vnpEcK8aNikGK1nip7A1BLAwQUAAIACAA2W+tIlBOzImkAAABuAAAAHAAAAHVuaXZlcnNhbC9sb2NhbF9zZXR0aW5ncy54bWwNzDEOgzAMQNGdU1jeKe3WgcDGVpbSA1jERZEcG5GA4PZk+8PTb/szChy8pWDq8PV4IrDO5oMuDn/TUL8RUib1JKbsUA2h76pWbCb5cs4FJliFLt4mjiUyjxSLHHYRqOFTXv/AHpuuugF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NlvrSDXb2a1oAQAA8wIAACkAAAB1bml2ZXJzYWwvc2tpbl9jdXN0b21pemF0aW9uX3NldHRpbmdzLnhtbI1S22obMRB9z1eI/IAljW4LW4OuxZCHQhPyvPWqYYmjLSuFhKKPrzatcdy6tJqnmXPmDDM6fX6ckn3OZX6avg9lmtPnWMqUHvL2CqF+Px/m5dMScyx5c6rcT2mcX3bp67zWWjWXIY3DMtoVzVuMwttDSmrlVMuYYRRJ5qlXyHluG9aB68A2zFFi+81vEj91l7iPqVxW7Tdn6J8Nu5TjUnZpjK9bOGe/h843+LgM49R4eSvYGvU4tTq2BmKES+4r1QAgkOWOOFyl7KQmyGPGMVSjKFBAhHPSiUok5dCy0ImmwnwnEJOMUVepp60baW0ctVVCR4hu07zqbA3BSIwRIQSYq1xAMBg1NjQNDWo9IDgwIKo2mihAwQYTWPXOC8uRol5gXJkxgPHpuKft3p/rVP3vdY7n/IfgxS+4iK7e2lwwV79/XpZGvo1P3w5DiejLkONu/HAd7m5urn958s2/R8Zq1LbxX339A1BLAwQUAAIACAA3W+tIzZF56aEOAADyXgAAFwAAAHVuaXZlcnNhbC91bml2ZXJzYWwucG5n7dx5VNLbvgBwy6HJTnUalDJJTbunCdRKKZRs0DzZeE3rlIJD0mm4ZJSCMaTlTdPkqCl4NGny1r1mZB0PDihiKVEG1dXMVMggKRIRUQEZfpfee2sd1Hfe/2+tH2vxc/32z9+ePpu9v/ufnbl3d8jsmYtn2tjYzA7dsW2/jY1dmI2NbeJ0B0uKecvqEMufKfj9IVtsHghdvlhu7LBBu4JsbCpps4wx9pb7Gad3HMLb2Hz35Nt3Ch93L97GJvpy6LagcEK0sodLK2m/2ZIIdFy79ipXeGtL+I6f3ctu3tgRFHRxW5zg1o5jedW+S1F5N+q1y3YPvDiPHeWI+oU+LzSVl6pjOr6qEcwqFcnUOtbc09eVLCEna7VcwDSAoxq6RAAnZeQ5SnhhioMzZtyFQndIAJzXxK/LVbKdNFSjhgkYo8yy7dDXWZP+N8fZ+VQ8xYBgcMiGiNX7ZkEwE/K7IW48tlzalQWlGivN8JxwL9XtYJ9GG1tH+B+XVzGY3/KcpOc2ruVIm3oen0+YkAfm1LfnaKqpChN7pnn8u98uxthvz5+/qV2N8MA+nfB8M30Kz9KXcyfVDIPdDFeH9uanTWqUXf6DGbkChmFiPZb5YWJuuf8rY2L5cExMXqSnp7DIe2LDjjY2bdsePm9S2Y1Nd8ozfrgxUDyh7NTuC+mZV+65T+yhxgvpodEF1/yxLZNbN2v+wn3b4ycxzsp/4P6PC7W4iY07Y7vIa+WtK88mdeMiL+KB/R9LIBPToxxWh4VvW5g7qZtWh9VeYUxVNExs3bPZBxn3Mla6T3I6yJAdCM3EJ0xMPwt5CN8378C2iQU4P4R/WRk78x4IAUKAECAECAFCgBAgBAgBQoAQIAQIAUKAECAECAFCgBAgBAgBQoAQIAQIAUKAECAECAFCgBAgBAgBQoAQIAQIAUKAECAECAFCgBAgBAgBQoAQIAQIAUKAECAECAFCgBAgBAgBQoAQIAQIAUKAECAECAFCgBAgBAgBQoAQIAQIAUKAECDE/0+IRkrMkEkrkej5kImFWy4A9kP6k8EZvP/llL33FzCxMXExTyc92mSblrlnJnPBpMYsYzAOFR3ynlQD05+D/FmyT9m1ScnuttF5tmF2wanhNyd0y2LH6V5pmZimSVWlqdeHNZhGu+r2oEzDA59e0JNV9VpxzyYVB48HsvnrXSWEEql6QxsMFVJAH1dgtaRxVN+/JpAeMMZo0fSoRUzz8N3PCJVOT1P5coHXUNUiieq9SC9NFxT74QbEZG1P8azl2igxgSNNNKQ/wbmOH/asVFyDvi8BeAW4BcUi5UtR7AKlOlCk1Btz8ZCLmR4ooF3fL3Gdlr8nUC871JxHrJYmQhEl/GjRkdqzav8U6jzUxzbDoBXU5gSM0W2somHLxx0LDtaLQqDk30jCTWLsSGLp1y5+T+DoXvfvvERVwVf59WP2n95/Lbq904nmYUjHnWOJB5BWPfh5A9y8eezinEBdT0saBBEhZJ5wRIxV85ei+uiyjIuC19NSslTsJs2Cr0UelixuG5w0BX/FyS9aDb7WRt37QrbOZaQS+u/nzXEAga1Tt0SxhL2fu+zzX0byyFdGWnPLsvi5po/JC+q0+AdWnTMMcUZ3fVzEfIeWeleQ0FI+p4pGHP5ac194nBMF77TLv1v7ub2Z4ELmZrDCCJvmW70qc2h54UsRodnxQHfiUdk/S0+Y36KEhJ+FitU5lnfnhQm3bEw3DrSyUWY1zSmyy2Nv/R5z8UVf61+00sGSgWy4TVPVTgbeukl/oBrVkStYwriRJN5yRy+o5banPJI1YB7r4IqjFs+IoA+FZ6wlutxNEZTJTw/Pml/hepdtoNqNO2sS9yEL1lCtm3OOqUB0xgH+5aKLfLP6byYpeaQ9cs4VL+4heCdKLXYdJuPOP0tH2omg5sHLdVSjFMpNOcYkj3ZuZ16YQ3SRU8xy1xeERnmDyJMWR/Wjl/JGvStcL7MNL2nWo/V72w5zcQh0iDP8qyT5XHCHsRKnjoOaio+LrhdjzmBifL7TK7vYwCl7KRBYBdd/O+FTY7ja3ExGV494z6NBschCfIzsPU9Wp2qoW+L9xY3pUq4ZTOIirGeTzbEf3Kjpg7qtvSaUtMBBgxAZVFygnE2Tp0Ipul7gfPRZhTQb2FAKE9ISj1egAt8SuGrVMPGtIvsNzU9MRRaq8d0Uid6ZL4ozatUaf61mKQ4q9xM3BPDVEj5/KUBGsgK0JlhAlp4AHRoJs8u35cU7ZM6DDhwOz6YrTnLJ+k/0FXFNcW6uO0IeMiSjq66ruayFYS2iU5QltF436mORAsnpweVY//JOt1mG5kL6pVQ9WUjuaYHMbtE8xEta8E3tfIgIxje0ys8Y5Ps1BbN9g5ej6O0QT+gJQPPOoUTNIZCKgVOGEn3bquAW6CMarkue41GajdMgha6Kj0RdLvPfZWjRNvghu/x9z/vY82YM1GXjnTi01XOCSNBbd2d6PU77myiBtB+9eFeEvFdJwVuveKkeDtFciunGQR/gFTEwk7kqQznfAAn7XaQJ7mawfmTcjDOQdwfQSqjT66Nw2apNDVflkSFbGs3kCOxZAb9EFMQX4SgAnidroKG4Ih2RJs/xdVY+eYWUKJceGarWSrDvDl4XmZVpAndGa/uzxkT0XMa5k3W1zst2H+C1e0Z9f7QvT9bN3UNu3enKp/hs+LH3gvkXet/9/xpaueNPfCVkcxfKwz8zymlqjiIcDgFMGpFltlLELgzrU8QuCQlGQiRrTVnrLVULJbwz3zRlb6Pb5avjRPiSrGt/ZX2ojoBDNkTIPRgnpwrM8N29Rf4OZsPpU+hbj1amle+s/YQ5o6i8umf4MmlpfjuRUCdxsZ7cP2Sk7kxrNFuY8NJMgw7791/Ul592YXxKh0WsukoqsyYcMTIz9dRyRvk1Pem4Q/qJCi0MwYRQWuKWYOFc83Odqpwu64909/3+qqou6v5JaEdVmkDnneP8voGWLoiN8UllmTcw9PYnE34u3knj/5TUj0YlKebjKPtLx7RxqJz2FT8NpdQtqNBqiz2tF5cSn4cppWdkSnmDY5MxrUwzwzQKc4C4xXA2xhiQx0glaknIunfmx1G01lc+5gB0zuOx/XO1JpcIplMIxXx36huCUSMPoJTKF3kZmF8phIfkH4Q19O7pXlyS95s1T5Vl/anRZ/5JWzg9Z21YH82P5zctXz2DovDcKI/4S/me4zhtsZt1bVy8B8XnVVHDVahRUQj/19i1YaPUwy/Nnghf135po8ITIeV3U7zb9GdKTJLl+Uho9PV9Q5W/U4+hpC2ko82k0JeUmEdjui4Y0VuIBdiqfidkOY3OIVvGEI0uuwQTFM0VvkwfdVq3IlxLzi1t9+xJ/iI/Lg981c8tFMTZ31n4TBmZLQ7O11fttkyM5ZqhJC7ReuZohA/SucZP+9IEZPTp4bYOeJHIVkvdKcyFHamN+pcLWUwcIHYqNJgR0kBbF7sXWzcXMZJXYgg0G3dubSk6ufW1ec5bVtX/jKJLvHiDH+9+dOFjUxPr7o+dTx/X3rmdwYYBNQUYH1fDaGvwOghwnmIfz3uKi18FiIXT/6jHVkcOST8U9Dq+yhGhZctaUd2l5Vl4mKAz5FrNaoiKO/a+qFx+pRx/mAwcgENwkkBVDyxs1NL+xHhO9zHzUTfN0Z0aeT10yREPhuP88seIkST0k3hLjOGQcUq9yWmXw68Q+9+p7GHP1GVBSHiPk8eDkTc32uO6g/PxsPqNi39Zm6o06HYVWs0Du20lFIOynvrki6KmlZBHRVc7Z2WoAw1cQYLdBX06hk9LXOnaCvxOdvRY1gqUktY8O4HqKIECbcRsel+rs48YV9JRw1T5s9TIFA4ZtZoBxRp87hAb5lwN0ahpB1rhiQLWtDRBKsYHvduHqaNN3cBdPKTTkpa+JRkU67HlWT+Rp6okgTYlxSmmCF48ssU0ta877tD1y+xkc7DcEin90Xll/z1lFYSOlfRHiKnnotlD/syhRJJlRXNqzksstKxpxOe2G2vjq1XeV9/4oelJA18zssv45llTAw6M1MmQLL3gN1qYpnUtgtYuHU7i5o4bI+LGu0zKT067IpjT6EgcSSiRW0KhGv/C6V51LOyjNHihS9yW38iZwulTpFQR1+H4iHdLF85eXeXKrzkYG/PRr7IAgcNe+mPi8J5NGuRNO/A6/lxSSCnLHC3GGiv86Q0LsKW30wWpdBlyA+NwkPGIK1+RmFInCR836VxL9cOJkZ+/FiFH8bwTVE67nFdFNR4e00lImpdn7j/cCOPFzw9rSZO9d0JSstvLCC6USjREnRRsFQT4J2BIs7NOoER1BTSuT+IqmuY9TWqJCg4GqqKvtxPqMI9meElHdnU0VHuwbg7555iaku2qtYmF1ovX4AJR5QPTkaFnfPQh1JB3qcHgQhTWb7yrH/VnIJvHehc7nY3vTFTWvCU4SvkHo3L4vU7DBfOsu+FbaPaCDmOZp8k6CGvPD8flsDorfbzF8s/88zkqvwHCOQdBlxQzdORF9+vn66LlZ6/uuaP2zu/YS3TphFFmpKi+nrSOFH1PK1EMc4Xtk1w5RzRiiV0fB2zcuyNQa8nBJTdK+iFv62gDmetch08WWtEqIc5UuOkIen0iep3/WIkWEchELd6Zl9r0WvTSn5E9h1Qx8iT34g7JiqgklwB/VfJ5rq5mfvK4aH6VreiLvj9Xzv2CF48ygef8UaWTfb5s2mADhRc7cSuZKk/YDO80rkGIlEPIaO6HifuU00stOxjM0D309ncrFOcC910vxx8dl0fp2wsYd8Z0r0k7nIe+gx8vQymn/xLoPXHrZykW7ZgdMfQRDYzRbdWhvD87uNyyE8n/v54nA4aXz2U/c09nw9qknIkbwOpdtrdzs3Eoy4KglABmdt4dr0lbvs0Vqa+D+9iAQ74aarYEe90mnZRWNe32QE9CDx42kD6+3h9+dQieBdkVb1BSbd5hbP0kkeQMG8sndPvubQ+2YNL+A1BLAwQUAAIACAA3W+tIle6RfksAAABrAAAAGwAAAHVuaXZlcnNhbC91bml2ZXJzYWwucG5nLnhtbLOxr8jNUShLLSrOzM+zVTLUM1Cyt+PlsikoSi3LTC1XqACKAQUhQEmhEsg1QnDLM1NKMoBCBuZmCMGM1Mz0jBJbJQsDc7igPtBMAFBLAQIAABQAAgAIADZb60gVDq0oZAQAAAcRAAAdAAAAAAAAAAEAAAAAAAAAAAB1bml2ZXJzYWwvY29tbW9uX21lc3NhZ2VzLmxuZ1BLAQIAABQAAgAIADZb60gIfgsjKQMAAIYMAAAnAAAAAAAAAAEAAAAAAJ8EAAB1bml2ZXJzYWwvZmxhc2hfcHVibGlzaGluZ19zZXR0aW5ncy54bWxQSwECAAAUAAIACAA2W+tIvnzWSLkCAABRCgAAIQAAAAAAAAABAAAAAAANCAAAdW5pdmVyc2FsL2ZsYXNoX3NraW5fc2V0dGluZ3MueG1sUEsBAgAAFAACAAgANlvrSCqWD2f+AgAAlwsAACYAAAAAAAAAAQAAAAAABQsAAHVuaXZlcnNhbC9odG1sX3B1Ymxpc2hpbmdfc2V0dGluZ3MueG1sUEsBAgAAFAACAAgANlvrSLSHFAygAQAALgYAAB8AAAAAAAAAAQAAAAAARw4AAHVuaXZlcnNhbC9odG1sX3NraW5fc2V0dGluZ3MuanNQSwECAAAUAAIACAA2W+tIPTwv0cEAAADlAQAAGgAAAAAAAAABAAAAAAAkEAAAdW5pdmVyc2FsL2kxOG5fcHJlc2V0cy54bWxQSwECAAAUAAIACAA2W+tIlBOzImkAAABuAAAAHAAAAAAAAAABAAAAAAAdEQAAdW5pdmVyc2FsL2xvY2FsX3NldHRpbmdzLnhtbFBLAQIAABQAAgAIAESUV0cjtE77+wIAALAIAAAUAAAAAAAAAAEAAAAAAMARAAB1bml2ZXJzYWwvcGxheWVyLnhtbFBLAQIAABQAAgAIADZb60g129mtaAEAAPMCAAApAAAAAAAAAAEAAAAAAO0UAAB1bml2ZXJzYWwvc2tpbl9jdXN0b21pemF0aW9uX3NldHRpbmdzLnhtbFBLAQIAABQAAgAIADdb60jNkXnpoQ4AAPJeAAAXAAAAAAAAAAAAAAAAAJwWAAB1bml2ZXJzYWwvdW5pdmVyc2FsLnBuZ1BLAQIAABQAAgAIADdb60iV7pF+SwAAAGsAAAAbAAAAAAAAAAEAAAAAAHIlAAB1bml2ZXJzYWwvdW5pdmVyc2FsLnBuZy54bWxQSwUGAAAAAAsACwBJAwAA9iUAAAAA"/>
  <p:tag name="ISPRING_SCORM_ENDPOINT" val="&lt;endpoint&gt;&lt;enable&gt;0&lt;/enable&gt;&lt;lrs&gt;http://&lt;/lrs&gt;&lt;auth&gt;0&lt;/auth&gt;&lt;login&gt;&lt;/login&gt;&lt;password&gt;&lt;/password&gt;&lt;key&gt;&lt;/key&gt;&lt;name&gt;&lt;/name&gt;&lt;email&gt;&lt;/email&gt;&lt;/endpoint&gt;&#10;"/>
  <p:tag name="ISPRING_PRESENTATION_TITLE" val="导出1"/>
  <p:tag name="ISLIDE.GUIDESSETTING" val="{&quot;Id&quot;:&quot;GuidesStyle_None&quot;,&quot;Name&quot;:&quot;无&quot;,&quot;HeaderHeight&quot;:0.0,&quot;FooterHeight&quot;:0.0,&quot;SideMargin&quot;:0.0,&quot;TopMargin&quot;:0.0,&quot;BottomMargin&quot;:0.0,&quot;IntervalMargin&quot;:0.0}"/>
  <p:tag name="KSO_WPP_MARK_KEY" val="58112bf4-2acf-4dad-a773-457fd098c035"/>
  <p:tag name="COMMONDATA" val="eyJoZGlkIjoiMGRiNjIzYzc1N2EwMzNhOTFkZTJiZjZlNzA3ODE0OWQifQ=="/>
</p:tagLst>
</file>

<file path=ppt/tags/tag2.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MH" val="20170109233147"/>
  <p:tag name="MH_LIBRARY" val="GRAPHIC"/>
  <p:tag name="MH_ORDER" val="文本框 19"/>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1_默认设计模板">
  <a:themeElements>
    <a:clrScheme name="自定义 6">
      <a:dk1>
        <a:srgbClr val="393A3F"/>
      </a:dk1>
      <a:lt1>
        <a:srgbClr val="FFFFFF"/>
      </a:lt1>
      <a:dk2>
        <a:srgbClr val="6E7078"/>
      </a:dk2>
      <a:lt2>
        <a:srgbClr val="F2F2F2"/>
      </a:lt2>
      <a:accent1>
        <a:srgbClr val="1F4C6B"/>
      </a:accent1>
      <a:accent2>
        <a:srgbClr val="33AFCB"/>
      </a:accent2>
      <a:accent3>
        <a:srgbClr val="F56300"/>
      </a:accent3>
      <a:accent4>
        <a:srgbClr val="D1E6E9"/>
      </a:accent4>
      <a:accent5>
        <a:srgbClr val="F2F2F2"/>
      </a:accent5>
      <a:accent6>
        <a:srgbClr val="393A3F"/>
      </a:accent6>
      <a:hlink>
        <a:srgbClr val="F56300"/>
      </a:hlink>
      <a:folHlink>
        <a:srgbClr val="393A3F"/>
      </a:folHlink>
    </a:clrScheme>
    <a:fontScheme name="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txDef>
      <a:spPr>
        <a:noFill/>
      </a:spPr>
      <a:bodyPr wrap="square" rtlCol="0">
        <a:spAutoFit/>
      </a:bodyPr>
      <a:lstStyle>
        <a:defPPr algn="l">
          <a:defRPr/>
        </a:defPPr>
      </a:lstStyle>
    </a:tx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内页导航式</Template>
  <TotalTime>0</TotalTime>
  <Words>5828</Words>
  <Application>WPS 演示</Application>
  <PresentationFormat>自定义</PresentationFormat>
  <Paragraphs>216</Paragraphs>
  <Slides>28</Slides>
  <Notes>11</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28</vt:i4>
      </vt:variant>
    </vt:vector>
  </HeadingPairs>
  <TitlesOfParts>
    <vt:vector size="42" baseType="lpstr">
      <vt:lpstr>Arial</vt:lpstr>
      <vt:lpstr>宋体</vt:lpstr>
      <vt:lpstr>Wingdings</vt:lpstr>
      <vt:lpstr>微软雅黑</vt:lpstr>
      <vt:lpstr>仿宋_GB2312</vt:lpstr>
      <vt:lpstr>仿宋</vt:lpstr>
      <vt:lpstr>Calibri</vt:lpstr>
      <vt:lpstr>微软雅黑 Light</vt:lpstr>
      <vt:lpstr>Impact</vt:lpstr>
      <vt:lpstr>DFKai-SB</vt:lpstr>
      <vt:lpstr>MingLiU-ExtB</vt:lpstr>
      <vt:lpstr>Times New Roman</vt:lpstr>
      <vt:lpstr>Arial Unicode MS</vt:lpstr>
      <vt:lpstr>1_默认设计模板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精益办公</dc:creator>
  <cp:lastModifiedBy>宋伟</cp:lastModifiedBy>
  <cp:revision>32</cp:revision>
  <dcterms:created xsi:type="dcterms:W3CDTF">2019-03-11T07:59:00Z</dcterms:created>
  <dcterms:modified xsi:type="dcterms:W3CDTF">2023-09-12T11:22:20Z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2052-11.1.0.14309</vt:lpwstr>
  </property>
  <property fmtid="{D5CDD505-2E9C-101B-9397-08002B2CF9AE}" pid="3" name="ICV">
    <vt:lpwstr>34D6CA4F15BF466CB2A9DB703E3891E6_12</vt:lpwstr>
  </property>
</Properties>
</file>