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8"/>
  </p:handoutMasterIdLst>
  <p:sldIdLst>
    <p:sldId id="1366" r:id="rId3"/>
    <p:sldId id="1138" r:id="rId5"/>
    <p:sldId id="1129" r:id="rId6"/>
    <p:sldId id="1378" r:id="rId7"/>
    <p:sldId id="1398" r:id="rId8"/>
    <p:sldId id="1399" r:id="rId9"/>
    <p:sldId id="1400" r:id="rId10"/>
    <p:sldId id="1401" r:id="rId11"/>
    <p:sldId id="1402" r:id="rId12"/>
    <p:sldId id="1403" r:id="rId13"/>
    <p:sldId id="1404" r:id="rId14"/>
    <p:sldId id="1405" r:id="rId15"/>
    <p:sldId id="1406" r:id="rId16"/>
    <p:sldId id="1407" r:id="rId17"/>
    <p:sldId id="1408" r:id="rId18"/>
    <p:sldId id="1409" r:id="rId19"/>
    <p:sldId id="1410" r:id="rId20"/>
    <p:sldId id="1411" r:id="rId21"/>
    <p:sldId id="1412" r:id="rId22"/>
    <p:sldId id="1413" r:id="rId23"/>
    <p:sldId id="1414" r:id="rId24"/>
    <p:sldId id="1415" r:id="rId25"/>
    <p:sldId id="1416" r:id="rId26"/>
    <p:sldId id="1417" r:id="rId27"/>
    <p:sldId id="1418" r:id="rId28"/>
    <p:sldId id="1419" r:id="rId29"/>
    <p:sldId id="1420" r:id="rId30"/>
    <p:sldId id="1421" r:id="rId31"/>
    <p:sldId id="1422" r:id="rId32"/>
    <p:sldId id="1423" r:id="rId33"/>
    <p:sldId id="1395" r:id="rId34"/>
    <p:sldId id="1424" r:id="rId35"/>
    <p:sldId id="1425" r:id="rId36"/>
    <p:sldId id="1426" r:id="rId37"/>
    <p:sldId id="1427" r:id="rId38"/>
    <p:sldId id="1432" r:id="rId39"/>
    <p:sldId id="1368" r:id="rId40"/>
    <p:sldId id="1367" r:id="rId41"/>
    <p:sldId id="1377" r:id="rId42"/>
    <p:sldId id="1433" r:id="rId43"/>
    <p:sldId id="1382" r:id="rId44"/>
    <p:sldId id="1384" r:id="rId45"/>
    <p:sldId id="1434" r:id="rId46"/>
    <p:sldId id="1457" r:id="rId47"/>
    <p:sldId id="1435" r:id="rId48"/>
    <p:sldId id="1458" r:id="rId49"/>
    <p:sldId id="1436" r:id="rId50"/>
    <p:sldId id="1459" r:id="rId51"/>
    <p:sldId id="1374" r:id="rId52"/>
    <p:sldId id="1437" r:id="rId53"/>
    <p:sldId id="1460" r:id="rId54"/>
    <p:sldId id="1438" r:id="rId55"/>
    <p:sldId id="1369" r:id="rId56"/>
    <p:sldId id="1381" r:id="rId57"/>
    <p:sldId id="1439" r:id="rId58"/>
    <p:sldId id="1396" r:id="rId59"/>
    <p:sldId id="1440" r:id="rId60"/>
    <p:sldId id="1397" r:id="rId61"/>
    <p:sldId id="1441" r:id="rId62"/>
    <p:sldId id="1371" r:id="rId63"/>
    <p:sldId id="1372" r:id="rId64"/>
    <p:sldId id="1383" r:id="rId65"/>
    <p:sldId id="1370" r:id="rId66"/>
    <p:sldId id="1336" r:id="rId67"/>
  </p:sldIdLst>
  <p:sldSz cx="12196445" cy="6858000"/>
  <p:notesSz cx="6858000" cy="9144000"/>
  <p:custDataLst>
    <p:tags r:id="rId72"/>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1C435E"/>
    <a:srgbClr val="ECECEC"/>
    <a:srgbClr val="F0F0F0"/>
    <a:srgbClr val="F2F2F2"/>
    <a:srgbClr val="F6F6F6"/>
    <a:srgbClr val="EBF4F5"/>
    <a:srgbClr val="C1DDE1"/>
    <a:srgbClr val="2E9EB8"/>
    <a:srgbClr val="5FC0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0" autoAdjust="0"/>
  </p:normalViewPr>
  <p:slideViewPr>
    <p:cSldViewPr snapToObjects="1">
      <p:cViewPr varScale="1">
        <p:scale>
          <a:sx n="45" d="100"/>
          <a:sy n="45" d="100"/>
        </p:scale>
        <p:origin x="48" y="143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917"/>
        <p:guide pos="2139"/>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2" Type="http://schemas.openxmlformats.org/officeDocument/2006/relationships/tags" Target="tags/tag50.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handoutMaster" Target="handoutMasters/handoutMaster1.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8.png"/><Relationship Id="rId3" Type="http://schemas.openxmlformats.org/officeDocument/2006/relationships/tags" Target="../tags/tag9.xml"/><Relationship Id="rId2" Type="http://schemas.openxmlformats.org/officeDocument/2006/relationships/image" Target="../media/image27.png"/><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2.png"/><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png"/><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6.png"/><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8.png"/><Relationship Id="rId3" Type="http://schemas.openxmlformats.org/officeDocument/2006/relationships/tags" Target="../tags/tag19.xml"/><Relationship Id="rId2" Type="http://schemas.openxmlformats.org/officeDocument/2006/relationships/image" Target="../media/image37.png"/><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9.png"/><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0.png"/><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2.png"/><Relationship Id="rId3" Type="http://schemas.openxmlformats.org/officeDocument/2006/relationships/tags" Target="../tags/tag23.xml"/><Relationship Id="rId2" Type="http://schemas.openxmlformats.org/officeDocument/2006/relationships/image" Target="../media/image41.png"/><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3.png"/><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4.png"/><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5.png"/><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6.png"/><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7.png"/><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8.png"/><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9.png"/><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3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51.png"/><Relationship Id="rId1" Type="http://schemas.openxmlformats.org/officeDocument/2006/relationships/tags" Target="../tags/tag32.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53.png"/><Relationship Id="rId1"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5.png"/><Relationship Id="rId1" Type="http://schemas.openxmlformats.org/officeDocument/2006/relationships/tags" Target="../tags/tag3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6.png"/><Relationship Id="rId1" Type="http://schemas.openxmlformats.org/officeDocument/2006/relationships/tags" Target="../tags/tag3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7.png"/><Relationship Id="rId1" Type="http://schemas.openxmlformats.org/officeDocument/2006/relationships/tags" Target="../tags/tag3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8.png"/><Relationship Id="rId1" Type="http://schemas.openxmlformats.org/officeDocument/2006/relationships/tags" Target="../tags/tag36.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9.png"/><Relationship Id="rId1" Type="http://schemas.openxmlformats.org/officeDocument/2006/relationships/tags" Target="../tags/tag3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0.png"/><Relationship Id="rId1" Type="http://schemas.openxmlformats.org/officeDocument/2006/relationships/tags" Target="../tags/tag3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61.png"/><Relationship Id="rId1" Type="http://schemas.openxmlformats.org/officeDocument/2006/relationships/tags" Target="../tags/tag39.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2.png"/><Relationship Id="rId1" Type="http://schemas.openxmlformats.org/officeDocument/2006/relationships/tags" Target="../tags/tag4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4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3.png"/><Relationship Id="rId1" Type="http://schemas.openxmlformats.org/officeDocument/2006/relationships/tags" Target="../tags/tag4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5.png"/><Relationship Id="rId3" Type="http://schemas.openxmlformats.org/officeDocument/2006/relationships/tags" Target="../tags/tag44.xml"/><Relationship Id="rId2" Type="http://schemas.openxmlformats.org/officeDocument/2006/relationships/image" Target="../media/image64.png"/><Relationship Id="rId1" Type="http://schemas.openxmlformats.org/officeDocument/2006/relationships/tags" Target="../tags/tag4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6.png"/><Relationship Id="rId1" Type="http://schemas.openxmlformats.org/officeDocument/2006/relationships/tags" Target="../tags/tag4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tags" Target="../tags/tag3.xml"/></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4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image" Target="../media/image71.jpeg"/><Relationship Id="rId4" Type="http://schemas.openxmlformats.org/officeDocument/2006/relationships/image" Target="../media/image70.png"/><Relationship Id="rId3" Type="http://schemas.openxmlformats.org/officeDocument/2006/relationships/image" Target="../media/image69.jpeg"/><Relationship Id="rId2" Type="http://schemas.openxmlformats.org/officeDocument/2006/relationships/image" Target="../media/image68.jpeg"/><Relationship Id="rId10" Type="http://schemas.openxmlformats.org/officeDocument/2006/relationships/notesSlide" Target="../notesSlides/notesSlide26.xml"/><Relationship Id="rId1" Type="http://schemas.openxmlformats.org/officeDocument/2006/relationships/image" Target="../media/image67.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72.jpe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7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268761"/>
            <a:ext cx="4198990" cy="4273508"/>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201837" y="3020794"/>
            <a:ext cx="6820613" cy="769441"/>
          </a:xfrm>
          <a:prstGeom prst="rect">
            <a:avLst/>
          </a:prstGeom>
          <a:noFill/>
        </p:spPr>
        <p:txBody>
          <a:bodyPr wrap="square" rtlCol="0">
            <a:spAutoFit/>
          </a:bodyPr>
          <a:lstStyle/>
          <a:p>
            <a:r>
              <a:rPr lang="zh-CN" altLang="en-US" sz="4400" b="1" dirty="0" smtClean="0">
                <a:latin typeface="微软雅黑 Light" panose="020B0502040204020203" pitchFamily="34" charset="-122"/>
                <a:ea typeface="微软雅黑 Light" panose="020B0502040204020203" pitchFamily="34" charset="-122"/>
              </a:rPr>
              <a:t>财务报表的项目分析</a:t>
            </a:r>
            <a:endParaRPr lang="zh-CN" altLang="en-US" sz="4400" b="1" dirty="0">
              <a:latin typeface="微软雅黑 Light" panose="020B0502040204020203" pitchFamily="34" charset="-122"/>
              <a:ea typeface="微软雅黑 Light" panose="020B0502040204020203" pitchFamily="34" charset="-122"/>
            </a:endParaRPr>
          </a:p>
        </p:txBody>
      </p:sp>
      <p:sp>
        <p:nvSpPr>
          <p:cNvPr id="54" name="Rectangle 4"/>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custDataLst>
              <p:tags r:id="rId1"/>
            </p:custDataLst>
          </p:nvPr>
        </p:nvPicPr>
        <p:blipFill>
          <a:blip r:embed="rId2"/>
          <a:stretch>
            <a:fillRect/>
          </a:stretch>
        </p:blipFill>
        <p:spPr>
          <a:xfrm>
            <a:off x="2397760" y="1052195"/>
            <a:ext cx="7400925" cy="475297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965919"/>
            <a:ext cx="1752403"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3. </a:t>
            </a:r>
            <a:r>
              <a:rPr lang="zh-CN" altLang="en-US" sz="2400" dirty="0">
                <a:latin typeface="微软雅黑 Light" panose="020B0502040204020203" pitchFamily="34" charset="-122"/>
                <a:ea typeface="微软雅黑 Light" panose="020B0502040204020203" pitchFamily="34" charset="-122"/>
              </a:rPr>
              <a:t>应收账款</a:t>
            </a:r>
            <a:endParaRPr lang="zh-CN" altLang="en-US" sz="2400" dirty="0">
              <a:latin typeface="微软雅黑 Light" panose="020B0502040204020203" pitchFamily="34" charset="-122"/>
              <a:ea typeface="微软雅黑 Light" panose="020B0502040204020203" pitchFamily="34" charset="-122"/>
            </a:endParaRPr>
          </a:p>
        </p:txBody>
      </p:sp>
      <p:pic>
        <p:nvPicPr>
          <p:cNvPr id="8" name="图片 7"/>
          <p:cNvPicPr>
            <a:picLocks noChangeAspect="1"/>
          </p:cNvPicPr>
          <p:nvPr>
            <p:custDataLst>
              <p:tags r:id="rId1"/>
            </p:custDataLst>
          </p:nvPr>
        </p:nvPicPr>
        <p:blipFill>
          <a:blip r:embed="rId2"/>
          <a:stretch>
            <a:fillRect/>
          </a:stretch>
        </p:blipFill>
        <p:spPr>
          <a:xfrm>
            <a:off x="2065655" y="1427480"/>
            <a:ext cx="8001000" cy="3505200"/>
          </a:xfrm>
          <a:prstGeom prst="rect">
            <a:avLst/>
          </a:prstGeom>
        </p:spPr>
      </p:pic>
      <p:pic>
        <p:nvPicPr>
          <p:cNvPr id="9" name="图片 8"/>
          <p:cNvPicPr>
            <a:picLocks noChangeAspect="1"/>
          </p:cNvPicPr>
          <p:nvPr>
            <p:custDataLst>
              <p:tags r:id="rId3"/>
            </p:custDataLst>
          </p:nvPr>
        </p:nvPicPr>
        <p:blipFill>
          <a:blip r:embed="rId4"/>
          <a:stretch>
            <a:fillRect/>
          </a:stretch>
        </p:blipFill>
        <p:spPr>
          <a:xfrm>
            <a:off x="2282190" y="4932680"/>
            <a:ext cx="7698105" cy="141224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2498282" y="3933078"/>
            <a:ext cx="7240379" cy="1938020"/>
          </a:xfrm>
          <a:prstGeom prst="rect">
            <a:avLst/>
          </a:prstGeom>
        </p:spPr>
        <p:txBody>
          <a:bodyPr wrap="squar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由表</a:t>
            </a:r>
            <a:r>
              <a:rPr lang="en-US" altLang="zh-CN" sz="2000" dirty="0">
                <a:latin typeface="微软雅黑 Light" panose="020B0502040204020203" pitchFamily="34" charset="-122"/>
                <a:ea typeface="微软雅黑 Light" panose="020B0502040204020203" pitchFamily="34" charset="-122"/>
              </a:rPr>
              <a:t>2</a:t>
            </a:r>
            <a:r>
              <a:rPr lang="en-US" altLang="zh-CN" sz="2000" dirty="0">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可知，江铃公司的应收账款上下波动并整体上升，需要结合报表辅助信息判断其波动是否合理，应对应收账款的账龄作进一步分析，判断坏账发生的可能性，采取有效措施，减少损失。</a:t>
            </a:r>
            <a:endParaRPr lang="zh-CN" altLang="en-US" sz="20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2498090" y="1484630"/>
            <a:ext cx="7705725" cy="189547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924689"/>
            <a:ext cx="1418978" cy="400110"/>
          </a:xfrm>
          <a:prstGeom prst="rect">
            <a:avLst/>
          </a:prstGeom>
        </p:spPr>
        <p:txBody>
          <a:bodyPr wrap="none">
            <a:spAutoFit/>
          </a:bodyPr>
          <a:lstStyle/>
          <a:p>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预付账款</a:t>
            </a:r>
            <a:endParaRPr lang="zh-CN" altLang="en-US" sz="20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2353945" y="1484630"/>
            <a:ext cx="8039100" cy="46482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322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3.1.1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custDataLst>
              <p:tags r:id="rId1"/>
            </p:custDataLst>
          </p:nvPr>
        </p:nvPicPr>
        <p:blipFill>
          <a:blip r:embed="rId2"/>
          <a:stretch>
            <a:fillRect/>
          </a:stretch>
        </p:blipFill>
        <p:spPr>
          <a:xfrm>
            <a:off x="2011680" y="2538095"/>
            <a:ext cx="8172450" cy="178117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861738"/>
            <a:ext cx="1661032"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应收利息</a:t>
            </a:r>
            <a:endParaRPr lang="zh-CN" altLang="en-US" sz="24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2353945" y="1124585"/>
            <a:ext cx="8248650" cy="516255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custDataLst>
              <p:tags r:id="rId1"/>
            </p:custDataLst>
          </p:nvPr>
        </p:nvPicPr>
        <p:blipFill>
          <a:blip r:embed="rId2"/>
          <a:stretch>
            <a:fillRect/>
          </a:stretch>
        </p:blipFill>
        <p:spPr>
          <a:xfrm>
            <a:off x="1633855" y="2557145"/>
            <a:ext cx="9264650" cy="201358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124744"/>
            <a:ext cx="1968809"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其他应收款</a:t>
            </a:r>
            <a:endParaRPr lang="zh-CN" altLang="en-US" sz="24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2858135" y="1196975"/>
            <a:ext cx="7934325" cy="508635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custDataLst>
              <p:tags r:id="rId1"/>
            </p:custDataLst>
          </p:nvPr>
        </p:nvPicPr>
        <p:blipFill>
          <a:blip r:embed="rId2"/>
          <a:stretch>
            <a:fillRect/>
          </a:stretch>
        </p:blipFill>
        <p:spPr>
          <a:xfrm>
            <a:off x="2135505" y="1604645"/>
            <a:ext cx="7924800" cy="36480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124744"/>
            <a:ext cx="1040670" cy="461665"/>
          </a:xfrm>
          <a:prstGeom prst="rect">
            <a:avLst/>
          </a:prstGeom>
        </p:spPr>
        <p:txBody>
          <a:bodyPr wrap="none">
            <a:spAutoFit/>
          </a:bodyPr>
          <a:lstStyle/>
          <a:p>
            <a:r>
              <a:rPr lang="en-US" altLang="zh-CN" sz="2400">
                <a:latin typeface="微软雅黑 Light" panose="020B0502040204020203" pitchFamily="34" charset="-122"/>
                <a:ea typeface="微软雅黑 Light" panose="020B0502040204020203" pitchFamily="34" charset="-122"/>
              </a:rPr>
              <a:t>7.</a:t>
            </a:r>
            <a:r>
              <a:rPr lang="zh-CN" altLang="en-US" sz="2400" dirty="0">
                <a:latin typeface="微软雅黑 Light" panose="020B0502040204020203" pitchFamily="34" charset="-122"/>
                <a:ea typeface="微软雅黑 Light" panose="020B0502040204020203" pitchFamily="34" charset="-122"/>
              </a:rPr>
              <a:t>存货</a:t>
            </a:r>
            <a:endParaRPr lang="zh-CN" altLang="en-US" sz="24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3434080" y="789940"/>
            <a:ext cx="7277100" cy="56769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3893952" y="1466730"/>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4018768"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4018768" y="309595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3" name="Freeform 24"/>
          <p:cNvSpPr/>
          <p:nvPr/>
        </p:nvSpPr>
        <p:spPr bwMode="auto">
          <a:xfrm>
            <a:off x="6195238" y="1993023"/>
            <a:ext cx="5591774"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dirty="0" smtClean="0">
                <a:latin typeface="微软雅黑 Light" panose="020B0502040204020203" pitchFamily="34" charset="-122"/>
                <a:ea typeface="微软雅黑 Light" panose="020B0502040204020203" pitchFamily="34" charset="-122"/>
              </a:rPr>
              <a:t>任务</a:t>
            </a:r>
            <a:r>
              <a:rPr lang="en-US" altLang="zh-CN" sz="2400" dirty="0" smtClean="0">
                <a:latin typeface="微软雅黑 Light" panose="020B0502040204020203" pitchFamily="34" charset="-122"/>
                <a:ea typeface="微软雅黑 Light" panose="020B0502040204020203" pitchFamily="34" charset="-122"/>
              </a:rPr>
              <a:t>2</a:t>
            </a:r>
            <a:r>
              <a:rPr lang="en-US" altLang="zh-CN" sz="2400" dirty="0" smtClean="0">
                <a:latin typeface="微软雅黑 Light" panose="020B0502040204020203" pitchFamily="34" charset="-122"/>
                <a:ea typeface="微软雅黑 Light" panose="020B0502040204020203" pitchFamily="34" charset="-122"/>
              </a:rPr>
              <a:t>.1</a:t>
            </a:r>
            <a:r>
              <a:rPr lang="zh-CN" altLang="en-US" sz="2400" dirty="0" smtClean="0">
                <a:latin typeface="微软雅黑 Light" panose="020B0502040204020203" pitchFamily="34" charset="-122"/>
                <a:ea typeface="微软雅黑 Light" panose="020B0502040204020203" pitchFamily="34" charset="-122"/>
              </a:rPr>
              <a:t>资产负责表的项目分析</a:t>
            </a:r>
            <a:endParaRPr lang="zh-CN" altLang="en-US" sz="2400" dirty="0">
              <a:latin typeface="微软雅黑 Light" panose="020B0502040204020203" pitchFamily="34" charset="-122"/>
              <a:ea typeface="微软雅黑 Light" panose="020B0502040204020203" pitchFamily="34" charset="-122"/>
            </a:endParaRPr>
          </a:p>
        </p:txBody>
      </p:sp>
      <p:sp>
        <p:nvSpPr>
          <p:cNvPr id="145" name="TextBox 58"/>
          <p:cNvSpPr txBox="1"/>
          <p:nvPr/>
        </p:nvSpPr>
        <p:spPr>
          <a:xfrm>
            <a:off x="5510188" y="1428623"/>
            <a:ext cx="360996"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1</a:t>
            </a:r>
            <a:endParaRPr lang="zh-CN" altLang="en-US" sz="3600" dirty="0">
              <a:solidFill>
                <a:schemeClr val="bg1"/>
              </a:solidFill>
              <a:latin typeface="Impact" panose="020B0806030902050204" pitchFamily="34" charset="0"/>
              <a:ea typeface="+mj-ea"/>
            </a:endParaRPr>
          </a:p>
        </p:txBody>
      </p:sp>
      <p:sp>
        <p:nvSpPr>
          <p:cNvPr id="147" name="Freeform 24"/>
          <p:cNvSpPr/>
          <p:nvPr/>
        </p:nvSpPr>
        <p:spPr bwMode="auto">
          <a:xfrm>
            <a:off x="6213486" y="2954113"/>
            <a:ext cx="5591774"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dirty="0" smtClean="0">
                <a:latin typeface="微软雅黑 Light" panose="020B0502040204020203" pitchFamily="34" charset="-122"/>
                <a:ea typeface="微软雅黑 Light" panose="020B0502040204020203" pitchFamily="34" charset="-122"/>
              </a:rPr>
              <a:t>任务</a:t>
            </a:r>
            <a:r>
              <a:rPr lang="en-US" altLang="zh-CN" sz="2400" dirty="0" smtClean="0">
                <a:latin typeface="微软雅黑 Light" panose="020B0502040204020203" pitchFamily="34" charset="-122"/>
                <a:ea typeface="微软雅黑 Light" panose="020B0502040204020203" pitchFamily="34" charset="-122"/>
              </a:rPr>
              <a:t>2</a:t>
            </a:r>
            <a:r>
              <a:rPr lang="en-US" altLang="zh-CN" sz="2400" dirty="0" smtClean="0">
                <a:latin typeface="微软雅黑 Light" panose="020B0502040204020203" pitchFamily="34" charset="-122"/>
                <a:ea typeface="微软雅黑 Light" panose="020B0502040204020203" pitchFamily="34" charset="-122"/>
              </a:rPr>
              <a:t>.2</a:t>
            </a:r>
            <a:r>
              <a:rPr lang="zh-CN" altLang="en-US" sz="2400" dirty="0" smtClean="0">
                <a:latin typeface="微软雅黑 Light" panose="020B0502040204020203" pitchFamily="34" charset="-122"/>
                <a:ea typeface="微软雅黑 Light" panose="020B0502040204020203" pitchFamily="34" charset="-122"/>
              </a:rPr>
              <a:t>利润表的项目分析</a:t>
            </a:r>
            <a:endParaRPr lang="zh-CN" altLang="en-US" sz="2400" dirty="0">
              <a:latin typeface="微软雅黑 Light" panose="020B0502040204020203" pitchFamily="34" charset="-122"/>
              <a:ea typeface="微软雅黑 Light" panose="020B0502040204020203" pitchFamily="34" charset="-122"/>
            </a:endParaRPr>
          </a:p>
        </p:txBody>
      </p:sp>
      <p:sp>
        <p:nvSpPr>
          <p:cNvPr id="149" name="TextBox 58"/>
          <p:cNvSpPr txBox="1"/>
          <p:nvPr/>
        </p:nvSpPr>
        <p:spPr>
          <a:xfrm>
            <a:off x="5482135" y="3137776"/>
            <a:ext cx="417102"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1" name="Freeform 24"/>
          <p:cNvSpPr/>
          <p:nvPr/>
        </p:nvSpPr>
        <p:spPr bwMode="auto">
          <a:xfrm>
            <a:off x="6195238" y="3888320"/>
            <a:ext cx="5591774"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dirty="0" smtClean="0">
                <a:latin typeface="微软雅黑 Light" panose="020B0502040204020203" pitchFamily="34" charset="-122"/>
                <a:ea typeface="微软雅黑 Light" panose="020B0502040204020203" pitchFamily="34" charset="-122"/>
              </a:rPr>
              <a:t>任务</a:t>
            </a:r>
            <a:r>
              <a:rPr lang="en-US" altLang="zh-CN" sz="2400" dirty="0" smtClean="0">
                <a:latin typeface="微软雅黑 Light" panose="020B0502040204020203" pitchFamily="34" charset="-122"/>
                <a:ea typeface="微软雅黑 Light" panose="020B0502040204020203" pitchFamily="34" charset="-122"/>
              </a:rPr>
              <a:t>2</a:t>
            </a:r>
            <a:r>
              <a:rPr lang="en-US" altLang="zh-CN" sz="2400" dirty="0" smtClean="0">
                <a:latin typeface="微软雅黑 Light" panose="020B0502040204020203" pitchFamily="34" charset="-122"/>
                <a:ea typeface="微软雅黑 Light" panose="020B0502040204020203" pitchFamily="34" charset="-122"/>
              </a:rPr>
              <a:t>.3</a:t>
            </a:r>
            <a:r>
              <a:rPr lang="zh-CN" altLang="en-US" sz="2400" dirty="0" smtClean="0">
                <a:latin typeface="微软雅黑 Light" panose="020B0502040204020203" pitchFamily="34" charset="-122"/>
                <a:ea typeface="微软雅黑 Light" panose="020B0502040204020203" pitchFamily="34" charset="-122"/>
              </a:rPr>
              <a:t>现金流量表的项目分析</a:t>
            </a:r>
            <a:endParaRPr lang="zh-CN" altLang="en-US" sz="2400"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5944341" y="3244334"/>
            <a:ext cx="306494" cy="369332"/>
          </a:xfrm>
          <a:prstGeom prst="rect">
            <a:avLst/>
          </a:prstGeom>
        </p:spPr>
        <p:txBody>
          <a:bodyPr wrap="non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
        <p:nvSpPr>
          <p:cNvPr id="22" name="Freeform 24"/>
          <p:cNvSpPr/>
          <p:nvPr/>
        </p:nvSpPr>
        <p:spPr bwMode="auto">
          <a:xfrm>
            <a:off x="6209052" y="4890541"/>
            <a:ext cx="5600641"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smtClean="0">
                <a:latin typeface="微软雅黑 Light" panose="020B0502040204020203" pitchFamily="34" charset="-122"/>
                <a:ea typeface="微软雅黑 Light" panose="020B0502040204020203" pitchFamily="34" charset="-122"/>
              </a:rPr>
              <a:t>任务</a:t>
            </a:r>
            <a:r>
              <a:rPr lang="en-US" altLang="zh-CN" sz="2400" dirty="0" smtClean="0">
                <a:latin typeface="微软雅黑 Light" panose="020B0502040204020203" pitchFamily="34" charset="-122"/>
                <a:ea typeface="微软雅黑 Light" panose="020B0502040204020203" pitchFamily="34" charset="-122"/>
              </a:rPr>
              <a:t>2</a:t>
            </a:r>
            <a:r>
              <a:rPr lang="en-US" altLang="zh-CN" sz="2400" dirty="0" smtClean="0">
                <a:latin typeface="微软雅黑 Light" panose="020B0502040204020203" pitchFamily="34" charset="-122"/>
                <a:ea typeface="微软雅黑 Light" panose="020B0502040204020203" pitchFamily="34" charset="-122"/>
              </a:rPr>
              <a:t>.4</a:t>
            </a:r>
            <a:r>
              <a:rPr lang="zh-CN" altLang="en-US" sz="2400" dirty="0" smtClean="0">
                <a:latin typeface="微软雅黑 Light" panose="020B0502040204020203" pitchFamily="34" charset="-122"/>
                <a:ea typeface="微软雅黑 Light" panose="020B0502040204020203" pitchFamily="34" charset="-122"/>
              </a:rPr>
              <a:t>所有者权益变动表的项目分析</a:t>
            </a:r>
            <a:endParaRPr lang="zh-CN" altLang="en-US" sz="2400" dirty="0">
              <a:latin typeface="微软雅黑 Light" panose="020B0502040204020203" pitchFamily="34" charset="-122"/>
              <a:ea typeface="微软雅黑 Light" panose="020B0502040204020203" pitchFamily="34" charset="-122"/>
            </a:endParaRPr>
          </a:p>
        </p:txBody>
      </p:sp>
      <p:sp>
        <p:nvSpPr>
          <p:cNvPr id="24" name="Freeform 18"/>
          <p:cNvSpPr/>
          <p:nvPr/>
        </p:nvSpPr>
        <p:spPr bwMode="auto">
          <a:xfrm>
            <a:off x="5356987" y="2954113"/>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en-US" altLang="zh-CN" sz="3600" dirty="0" smtClean="0">
                <a:solidFill>
                  <a:schemeClr val="bg1"/>
                </a:solidFill>
                <a:latin typeface="微软雅黑 Light" panose="020B0502040204020203" pitchFamily="34" charset="-122"/>
                <a:ea typeface="微软雅黑 Light" panose="020B0502040204020203" pitchFamily="34" charset="-122"/>
              </a:rPr>
              <a:t>2</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sp>
        <p:nvSpPr>
          <p:cNvPr id="25" name="Freeform 18"/>
          <p:cNvSpPr/>
          <p:nvPr/>
        </p:nvSpPr>
        <p:spPr bwMode="auto">
          <a:xfrm>
            <a:off x="5356987" y="1996201"/>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en-US" altLang="zh-CN" sz="3600" dirty="0" smtClean="0">
                <a:solidFill>
                  <a:schemeClr val="bg1"/>
                </a:solidFill>
                <a:latin typeface="微软雅黑 Light" panose="020B0502040204020203" pitchFamily="34" charset="-122"/>
                <a:ea typeface="微软雅黑 Light" panose="020B0502040204020203" pitchFamily="34" charset="-122"/>
              </a:rPr>
              <a:t>1</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sp>
        <p:nvSpPr>
          <p:cNvPr id="26" name="Freeform 18"/>
          <p:cNvSpPr/>
          <p:nvPr/>
        </p:nvSpPr>
        <p:spPr bwMode="auto">
          <a:xfrm>
            <a:off x="5356987" y="3930770"/>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en-US" altLang="zh-CN" sz="3600" dirty="0" smtClean="0">
                <a:solidFill>
                  <a:schemeClr val="bg1"/>
                </a:solidFill>
                <a:latin typeface="微软雅黑 Light" panose="020B0502040204020203" pitchFamily="34" charset="-122"/>
                <a:ea typeface="微软雅黑 Light" panose="020B0502040204020203" pitchFamily="34" charset="-122"/>
              </a:rPr>
              <a:t>3</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sp>
        <p:nvSpPr>
          <p:cNvPr id="28" name="Freeform 18"/>
          <p:cNvSpPr/>
          <p:nvPr/>
        </p:nvSpPr>
        <p:spPr bwMode="auto">
          <a:xfrm>
            <a:off x="5356987" y="4881778"/>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en-US" altLang="zh-CN" sz="3600" dirty="0" smtClean="0">
                <a:solidFill>
                  <a:schemeClr val="bg1"/>
                </a:solidFill>
                <a:latin typeface="微软雅黑 Light" panose="020B0502040204020203" pitchFamily="34" charset="-122"/>
                <a:ea typeface="微软雅黑 Light" panose="020B0502040204020203" pitchFamily="34" charset="-122"/>
              </a:rPr>
              <a:t>4</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7" name="图片 6"/>
          <p:cNvPicPr>
            <a:picLocks noChangeAspect="1"/>
          </p:cNvPicPr>
          <p:nvPr>
            <p:custDataLst>
              <p:tags r:id="rId1"/>
            </p:custDataLst>
          </p:nvPr>
        </p:nvPicPr>
        <p:blipFill>
          <a:blip r:embed="rId2"/>
          <a:stretch>
            <a:fillRect/>
          </a:stretch>
        </p:blipFill>
        <p:spPr>
          <a:xfrm>
            <a:off x="1273810" y="2204720"/>
            <a:ext cx="9925050" cy="3590925"/>
          </a:xfrm>
          <a:prstGeom prst="rect">
            <a:avLst/>
          </a:prstGeom>
        </p:spPr>
      </p:pic>
      <p:pic>
        <p:nvPicPr>
          <p:cNvPr id="8" name="图片 7"/>
          <p:cNvPicPr>
            <a:picLocks noChangeAspect="1"/>
          </p:cNvPicPr>
          <p:nvPr>
            <p:custDataLst>
              <p:tags r:id="rId3"/>
            </p:custDataLst>
          </p:nvPr>
        </p:nvPicPr>
        <p:blipFill>
          <a:blip r:embed="rId4"/>
          <a:stretch>
            <a:fillRect/>
          </a:stretch>
        </p:blipFill>
        <p:spPr>
          <a:xfrm>
            <a:off x="1778000" y="1412875"/>
            <a:ext cx="8058150" cy="6477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custDataLst>
              <p:tags r:id="rId1"/>
            </p:custDataLst>
          </p:nvPr>
        </p:nvPicPr>
        <p:blipFill>
          <a:blip r:embed="rId2"/>
          <a:stretch>
            <a:fillRect/>
          </a:stretch>
        </p:blipFill>
        <p:spPr>
          <a:xfrm>
            <a:off x="2785745" y="981075"/>
            <a:ext cx="7862570" cy="558419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078054"/>
            <a:ext cx="5046574"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8.</a:t>
            </a:r>
            <a:r>
              <a:rPr lang="zh-CN" altLang="en-US" sz="2400" dirty="0">
                <a:latin typeface="微软雅黑 Light" panose="020B0502040204020203" pitchFamily="34" charset="-122"/>
                <a:ea typeface="微软雅黑 Light" panose="020B0502040204020203" pitchFamily="34" charset="-122"/>
              </a:rPr>
              <a:t>其他债权投资和其他权益工具投资</a:t>
            </a:r>
            <a:endParaRPr lang="zh-CN" altLang="en-US" sz="24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2785745" y="1700530"/>
            <a:ext cx="7095490" cy="467741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052736"/>
            <a:ext cx="1661032"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9.</a:t>
            </a:r>
            <a:r>
              <a:rPr lang="zh-CN" altLang="en-US" sz="2400" dirty="0">
                <a:latin typeface="微软雅黑 Light" panose="020B0502040204020203" pitchFamily="34" charset="-122"/>
                <a:ea typeface="微软雅黑 Light" panose="020B0502040204020203" pitchFamily="34" charset="-122"/>
              </a:rPr>
              <a:t>债权投资</a:t>
            </a:r>
            <a:endParaRPr lang="zh-CN" altLang="en-US" sz="2400" dirty="0">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2642235" y="1514475"/>
            <a:ext cx="6753225" cy="3086100"/>
          </a:xfrm>
          <a:prstGeom prst="rect">
            <a:avLst/>
          </a:prstGeom>
        </p:spPr>
      </p:pic>
      <p:pic>
        <p:nvPicPr>
          <p:cNvPr id="8" name="图片 7"/>
          <p:cNvPicPr>
            <a:picLocks noChangeAspect="1"/>
          </p:cNvPicPr>
          <p:nvPr>
            <p:custDataLst>
              <p:tags r:id="rId3"/>
            </p:custDataLst>
          </p:nvPr>
        </p:nvPicPr>
        <p:blipFill>
          <a:blip r:embed="rId4"/>
          <a:stretch>
            <a:fillRect/>
          </a:stretch>
        </p:blipFill>
        <p:spPr>
          <a:xfrm>
            <a:off x="2785745" y="4725035"/>
            <a:ext cx="6464935" cy="132778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矩形 6"/>
          <p:cNvSpPr/>
          <p:nvPr/>
        </p:nvSpPr>
        <p:spPr>
          <a:xfrm>
            <a:off x="393035" y="1052474"/>
            <a:ext cx="2395207"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10.</a:t>
            </a:r>
            <a:r>
              <a:rPr lang="zh-CN" altLang="en-US" sz="2400" dirty="0">
                <a:latin typeface="微软雅黑 Light" panose="020B0502040204020203" pitchFamily="34" charset="-122"/>
                <a:ea typeface="微软雅黑 Light" panose="020B0502040204020203" pitchFamily="34" charset="-122"/>
              </a:rPr>
              <a:t>长期股权投资</a:t>
            </a:r>
            <a:endParaRPr lang="zh-CN" altLang="en-US" sz="2400"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3002280" y="1628775"/>
            <a:ext cx="6719570" cy="461073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custDataLst>
              <p:tags r:id="rId1"/>
            </p:custDataLst>
          </p:nvPr>
        </p:nvPicPr>
        <p:blipFill>
          <a:blip r:embed="rId2"/>
          <a:stretch>
            <a:fillRect/>
          </a:stretch>
        </p:blipFill>
        <p:spPr>
          <a:xfrm>
            <a:off x="2092960" y="2452370"/>
            <a:ext cx="8471535" cy="206502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893911"/>
            <a:ext cx="1726755"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11.</a:t>
            </a:r>
            <a:r>
              <a:rPr lang="zh-CN" altLang="en-US" sz="2400" dirty="0">
                <a:latin typeface="微软雅黑 Light" panose="020B0502040204020203" pitchFamily="34" charset="-122"/>
                <a:ea typeface="微软雅黑 Light" panose="020B0502040204020203" pitchFamily="34" charset="-122"/>
              </a:rPr>
              <a:t>固定资产</a:t>
            </a:r>
            <a:endParaRPr lang="zh-CN" altLang="en-US" sz="24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3074035" y="981075"/>
            <a:ext cx="7446645" cy="552132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393035" y="893911"/>
            <a:ext cx="1779654"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12.</a:t>
            </a:r>
            <a:r>
              <a:rPr lang="zh-CN" altLang="en-US" sz="2400" dirty="0">
                <a:latin typeface="微软雅黑 Light" panose="020B0502040204020203" pitchFamily="34" charset="-122"/>
                <a:ea typeface="微软雅黑 Light" panose="020B0502040204020203" pitchFamily="34" charset="-122"/>
              </a:rPr>
              <a:t>在建工程</a:t>
            </a:r>
            <a:endParaRPr lang="zh-CN" altLang="en-US" sz="2400"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2569845" y="1412875"/>
            <a:ext cx="7210425" cy="48768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037927"/>
            <a:ext cx="1779654"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13.</a:t>
            </a:r>
            <a:r>
              <a:rPr lang="zh-CN" altLang="en-US" sz="2400" dirty="0">
                <a:latin typeface="微软雅黑 Light" panose="020B0502040204020203" pitchFamily="34" charset="-122"/>
                <a:ea typeface="微软雅黑 Light" panose="020B0502040204020203" pitchFamily="34" charset="-122"/>
              </a:rPr>
              <a:t>无形资产</a:t>
            </a:r>
            <a:endParaRPr lang="zh-CN" altLang="en-US" sz="24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2569845" y="1844675"/>
            <a:ext cx="7124700" cy="39243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81732" y="1109935"/>
            <a:ext cx="2707793"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14.</a:t>
            </a:r>
            <a:r>
              <a:rPr lang="zh-CN" altLang="en-US" sz="2400" dirty="0">
                <a:latin typeface="微软雅黑 Light" panose="020B0502040204020203" pitchFamily="34" charset="-122"/>
                <a:ea typeface="微软雅黑 Light" panose="020B0502040204020203" pitchFamily="34" charset="-122"/>
              </a:rPr>
              <a:t>递延所得税资产</a:t>
            </a:r>
            <a:endParaRPr lang="zh-CN" altLang="en-US" sz="24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2713990" y="1844675"/>
            <a:ext cx="7086600" cy="40576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445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400" b="1" dirty="0" smtClean="0">
                <a:solidFill>
                  <a:schemeClr val="bg1"/>
                </a:solidFill>
                <a:latin typeface="微软雅黑 Light" panose="020B0502040204020203" pitchFamily="34" charset="-122"/>
                <a:ea typeface="微软雅黑 Light" panose="020B0502040204020203" pitchFamily="34" charset="-122"/>
              </a:rPr>
              <a:t>任务</a:t>
            </a:r>
            <a:r>
              <a:rPr lang="en-US" altLang="zh-CN" sz="4400" b="1" dirty="0" smtClean="0">
                <a:solidFill>
                  <a:schemeClr val="bg1"/>
                </a:solidFill>
                <a:latin typeface="微软雅黑 Light" panose="020B0502040204020203" pitchFamily="34" charset="-122"/>
                <a:ea typeface="微软雅黑 Light" panose="020B0502040204020203" pitchFamily="34" charset="-122"/>
              </a:rPr>
              <a:t>2.1</a:t>
            </a:r>
            <a:r>
              <a:rPr lang="zh-CN" altLang="en-US" sz="4400" b="1" dirty="0" smtClean="0">
                <a:solidFill>
                  <a:schemeClr val="bg1"/>
                </a:solidFill>
                <a:latin typeface="微软雅黑 Light" panose="020B0502040204020203" pitchFamily="34" charset="-122"/>
                <a:ea typeface="微软雅黑 Light" panose="020B0502040204020203" pitchFamily="34" charset="-122"/>
              </a:rPr>
              <a:t>资产负责表</a:t>
            </a:r>
            <a:r>
              <a:rPr lang="zh-CN" altLang="en-US" sz="4400" b="1" dirty="0">
                <a:solidFill>
                  <a:schemeClr val="bg1"/>
                </a:solidFill>
                <a:latin typeface="微软雅黑 Light" panose="020B0502040204020203" pitchFamily="34" charset="-122"/>
                <a:ea typeface="微软雅黑 Light" panose="020B0502040204020203" pitchFamily="34" charset="-122"/>
              </a:rPr>
              <a:t>的项目分析</a:t>
            </a:r>
            <a:endParaRPr lang="zh-CN" altLang="en-US" sz="44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6834961" y="3719746"/>
            <a:ext cx="4893965" cy="460375"/>
          </a:xfrm>
          <a:prstGeom prst="rect">
            <a:avLst/>
          </a:prstGeom>
          <a:noFill/>
        </p:spPr>
        <p:txBody>
          <a:bodyPr wrap="square" rtlCol="0">
            <a:spAutoFit/>
          </a:bodyPr>
          <a:lstStyle/>
          <a:p>
            <a:pPr>
              <a:defRPr/>
            </a:pPr>
            <a:r>
              <a:rPr lang="zh-CN" altLang="en-US" sz="2400" dirty="0">
                <a:latin typeface="微软雅黑 Light" panose="020B0502040204020203" pitchFamily="34" charset="-122"/>
                <a:ea typeface="微软雅黑 Light" panose="020B0502040204020203" pitchFamily="34" charset="-122"/>
              </a:rPr>
              <a:t>子</a:t>
            </a:r>
            <a:r>
              <a:rPr lang="zh-CN" altLang="en-US" sz="2400" dirty="0" smtClean="0">
                <a:latin typeface="微软雅黑 Light" panose="020B0502040204020203" pitchFamily="34" charset="-122"/>
                <a:ea typeface="微软雅黑 Light" panose="020B0502040204020203" pitchFamily="34" charset="-122"/>
              </a:rPr>
              <a:t>任务</a:t>
            </a:r>
            <a:r>
              <a:rPr lang="en-US" altLang="zh-CN" sz="2400" dirty="0" smtClean="0">
                <a:latin typeface="微软雅黑 Light" panose="020B0502040204020203" pitchFamily="34" charset="-122"/>
                <a:ea typeface="微软雅黑 Light" panose="020B0502040204020203" pitchFamily="34" charset="-122"/>
              </a:rPr>
              <a:t>2</a:t>
            </a:r>
            <a:r>
              <a:rPr lang="en-US" altLang="zh-CN" sz="2400" dirty="0" smtClean="0">
                <a:latin typeface="微软雅黑 Light" panose="020B0502040204020203" pitchFamily="34" charset="-122"/>
                <a:ea typeface="微软雅黑 Light" panose="020B0502040204020203" pitchFamily="34" charset="-122"/>
              </a:rPr>
              <a:t>.1.1</a:t>
            </a:r>
            <a:r>
              <a:rPr lang="zh-CN" altLang="en-US" sz="2400" dirty="0" smtClean="0">
                <a:latin typeface="微软雅黑 Light" panose="020B0502040204020203" pitchFamily="34" charset="-122"/>
                <a:ea typeface="微软雅黑 Light" panose="020B0502040204020203" pitchFamily="34" charset="-122"/>
              </a:rPr>
              <a:t>资产主要项目的分析</a:t>
            </a:r>
            <a:endParaRPr lang="zh-CN" altLang="en-US" sz="2400" dirty="0">
              <a:latin typeface="微软雅黑 Light" panose="020B0502040204020203" pitchFamily="34" charset="-122"/>
              <a:ea typeface="微软雅黑 Light" panose="020B0502040204020203" pitchFamily="34" charset="-122"/>
            </a:endParaRPr>
          </a:p>
        </p:txBody>
      </p:sp>
      <p:sp>
        <p:nvSpPr>
          <p:cNvPr id="95" name="TextBox 70"/>
          <p:cNvSpPr txBox="1"/>
          <p:nvPr/>
        </p:nvSpPr>
        <p:spPr>
          <a:xfrm>
            <a:off x="9144266" y="3605904"/>
            <a:ext cx="1838668" cy="369332"/>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endParaRPr lang="zh-CN" altLang="en-US" sz="1800" dirty="0">
              <a:solidFill>
                <a:schemeClr val="tx1"/>
              </a:solidFill>
            </a:endParaRPr>
          </a:p>
        </p:txBody>
      </p:sp>
      <p:sp>
        <p:nvSpPr>
          <p:cNvPr id="96" name="TextBox 70"/>
          <p:cNvSpPr txBox="1"/>
          <p:nvPr/>
        </p:nvSpPr>
        <p:spPr>
          <a:xfrm>
            <a:off x="6835352" y="5046162"/>
            <a:ext cx="5398021" cy="460375"/>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子</a:t>
            </a:r>
            <a:r>
              <a:rPr lang="zh-CN" altLang="en-US" sz="2400" dirty="0" smtClean="0">
                <a:solidFill>
                  <a:schemeClr val="tx1"/>
                </a:solidFill>
                <a:latin typeface="微软雅黑 Light" panose="020B0502040204020203" pitchFamily="34" charset="-122"/>
                <a:ea typeface="微软雅黑 Light" panose="020B0502040204020203" pitchFamily="34" charset="-122"/>
              </a:rPr>
              <a:t>任务</a:t>
            </a:r>
            <a:r>
              <a:rPr lang="en-US" altLang="zh-CN" sz="2400" dirty="0" smtClean="0">
                <a:solidFill>
                  <a:schemeClr val="tx1"/>
                </a:solidFill>
                <a:latin typeface="微软雅黑 Light" panose="020B0502040204020203" pitchFamily="34" charset="-122"/>
                <a:ea typeface="微软雅黑 Light" panose="020B0502040204020203" pitchFamily="34" charset="-122"/>
              </a:rPr>
              <a:t>2</a:t>
            </a:r>
            <a:r>
              <a:rPr lang="en-US" altLang="zh-CN" sz="2400" dirty="0" smtClean="0">
                <a:solidFill>
                  <a:schemeClr val="tx1"/>
                </a:solidFill>
                <a:latin typeface="微软雅黑 Light" panose="020B0502040204020203" pitchFamily="34" charset="-122"/>
                <a:ea typeface="微软雅黑 Light" panose="020B0502040204020203" pitchFamily="34" charset="-122"/>
              </a:rPr>
              <a:t>.1.3</a:t>
            </a:r>
            <a:r>
              <a:rPr lang="zh-CN" altLang="en-US" sz="2400" dirty="0" smtClean="0">
                <a:solidFill>
                  <a:schemeClr val="tx1"/>
                </a:solidFill>
                <a:latin typeface="微软雅黑 Light" panose="020B0502040204020203" pitchFamily="34" charset="-122"/>
                <a:ea typeface="微软雅黑 Light" panose="020B0502040204020203" pitchFamily="34" charset="-122"/>
              </a:rPr>
              <a:t>所有者权益主要项目的分析</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508180" y="3822877"/>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505152" y="4437347"/>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508180" y="5111895"/>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38" name="TextBox 65"/>
          <p:cNvSpPr txBox="1"/>
          <p:nvPr/>
        </p:nvSpPr>
        <p:spPr>
          <a:xfrm>
            <a:off x="6834961" y="4378322"/>
            <a:ext cx="4599568" cy="46037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2400" dirty="0">
                <a:solidFill>
                  <a:schemeClr val="tx1"/>
                </a:solidFill>
                <a:latin typeface="微软雅黑 Light" panose="020B0502040204020203" pitchFamily="34" charset="-122"/>
                <a:ea typeface="微软雅黑 Light" panose="020B0502040204020203" pitchFamily="34" charset="-122"/>
              </a:rPr>
              <a:t>子</a:t>
            </a:r>
            <a:r>
              <a:rPr lang="zh-CN" altLang="en-US" sz="2400" dirty="0" smtClean="0">
                <a:solidFill>
                  <a:schemeClr val="tx1"/>
                </a:solidFill>
                <a:latin typeface="微软雅黑 Light" panose="020B0502040204020203" pitchFamily="34" charset="-122"/>
                <a:ea typeface="微软雅黑 Light" panose="020B0502040204020203" pitchFamily="34" charset="-122"/>
              </a:rPr>
              <a:t>任务</a:t>
            </a:r>
            <a:r>
              <a:rPr lang="en-US" altLang="zh-CN" sz="2400" dirty="0" smtClean="0">
                <a:solidFill>
                  <a:schemeClr val="tx1"/>
                </a:solidFill>
                <a:latin typeface="微软雅黑 Light" panose="020B0502040204020203" pitchFamily="34" charset="-122"/>
                <a:ea typeface="微软雅黑 Light" panose="020B0502040204020203" pitchFamily="34" charset="-122"/>
              </a:rPr>
              <a:t>2</a:t>
            </a:r>
            <a:r>
              <a:rPr lang="en-US" altLang="zh-CN" sz="2400" dirty="0" smtClean="0">
                <a:solidFill>
                  <a:schemeClr val="tx1"/>
                </a:solidFill>
                <a:latin typeface="微软雅黑 Light" panose="020B0502040204020203" pitchFamily="34" charset="-122"/>
                <a:ea typeface="微软雅黑 Light" panose="020B0502040204020203" pitchFamily="34" charset="-122"/>
              </a:rPr>
              <a:t>.1.2</a:t>
            </a:r>
            <a:r>
              <a:rPr lang="zh-CN" altLang="en-US" sz="2400" dirty="0" smtClean="0">
                <a:solidFill>
                  <a:schemeClr val="tx1"/>
                </a:solidFill>
                <a:latin typeface="微软雅黑 Light" panose="020B0502040204020203" pitchFamily="34" charset="-122"/>
                <a:ea typeface="微软雅黑 Light" panose="020B0502040204020203" pitchFamily="34" charset="-122"/>
              </a:rPr>
              <a:t>负债主要项目的分析</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dirty="0"/>
          </a:p>
        </p:txBody>
      </p:sp>
      <p:pic>
        <p:nvPicPr>
          <p:cNvPr id="6" name="图片 5"/>
          <p:cNvPicPr>
            <a:picLocks noChangeAspect="1"/>
          </p:cNvPicPr>
          <p:nvPr>
            <p:custDataLst>
              <p:tags r:id="rId1"/>
            </p:custDataLst>
          </p:nvPr>
        </p:nvPicPr>
        <p:blipFill>
          <a:blip r:embed="rId2"/>
          <a:stretch>
            <a:fillRect/>
          </a:stretch>
        </p:blipFill>
        <p:spPr>
          <a:xfrm>
            <a:off x="2209800" y="1412875"/>
            <a:ext cx="8343265" cy="463296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3" name="矩形 2"/>
          <p:cNvSpPr/>
          <p:nvPr/>
        </p:nvSpPr>
        <p:spPr bwMode="auto">
          <a:xfrm>
            <a:off x="814936" y="209429"/>
            <a:ext cx="6147541" cy="64403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3200" b="1" dirty="0" smtClean="0">
                <a:latin typeface="微软雅黑 Light" panose="020B0502040204020203" pitchFamily="34" charset="-122"/>
                <a:ea typeface="微软雅黑 Light" panose="020B0502040204020203" pitchFamily="34" charset="-122"/>
              </a:rPr>
              <a:t>子</a:t>
            </a:r>
            <a:r>
              <a:rPr lang="zh-CN" altLang="zh-CN" sz="3200" b="1" dirty="0" smtClean="0">
                <a:latin typeface="微软雅黑 Light" panose="020B0502040204020203" pitchFamily="34" charset="-122"/>
                <a:ea typeface="微软雅黑 Light" panose="020B0502040204020203" pitchFamily="34" charset="-122"/>
              </a:rPr>
              <a:t>任务</a:t>
            </a:r>
            <a:r>
              <a:rPr lang="en-US" altLang="zh-CN" sz="3200" b="1" dirty="0" smtClean="0">
                <a:latin typeface="微软雅黑 Light" panose="020B0502040204020203" pitchFamily="34" charset="-122"/>
                <a:ea typeface="微软雅黑 Light" panose="020B0502040204020203" pitchFamily="34" charset="-122"/>
              </a:rPr>
              <a:t>2</a:t>
            </a:r>
            <a:r>
              <a:rPr lang="en-US" altLang="zh-CN" sz="3200" b="1" dirty="0" smtClean="0">
                <a:latin typeface="微软雅黑 Light" panose="020B0502040204020203" pitchFamily="34" charset="-122"/>
                <a:ea typeface="微软雅黑 Light" panose="020B0502040204020203" pitchFamily="34" charset="-122"/>
              </a:rPr>
              <a:t>.1.2</a:t>
            </a:r>
            <a:r>
              <a:rPr lang="zh-CN" altLang="en-US" sz="3200" b="1" dirty="0">
                <a:latin typeface="微软雅黑 Light" panose="020B0502040204020203" pitchFamily="34" charset="-122"/>
                <a:ea typeface="微软雅黑 Light" panose="020B0502040204020203" pitchFamily="34" charset="-122"/>
              </a:rPr>
              <a:t>负债</a:t>
            </a:r>
            <a:r>
              <a:rPr lang="zh-CN" altLang="zh-CN" sz="3200" b="1" dirty="0" smtClean="0">
                <a:latin typeface="微软雅黑 Light" panose="020B0502040204020203" pitchFamily="34" charset="-122"/>
                <a:ea typeface="微软雅黑 Light" panose="020B0502040204020203" pitchFamily="34" charset="-122"/>
              </a:rPr>
              <a:t>主要</a:t>
            </a:r>
            <a:r>
              <a:rPr lang="zh-CN" altLang="zh-CN" sz="3200" b="1" dirty="0">
                <a:latin typeface="微软雅黑 Light" panose="020B0502040204020203" pitchFamily="34" charset="-122"/>
                <a:ea typeface="微软雅黑 Light" panose="020B0502040204020203" pitchFamily="34" charset="-122"/>
              </a:rPr>
              <a:t>项目的分析</a:t>
            </a:r>
            <a:endParaRPr lang="zh-CN" altLang="zh-CN" sz="3200" b="1" dirty="0">
              <a:effectLst/>
              <a:latin typeface="微软雅黑 Light" panose="020B0502040204020203" pitchFamily="34" charset="-122"/>
              <a:ea typeface="微软雅黑 Light" panose="020B0502040204020203" pitchFamily="34" charset="-122"/>
            </a:endParaRPr>
          </a:p>
        </p:txBody>
      </p:sp>
      <p:sp>
        <p:nvSpPr>
          <p:cNvPr id="8" name="Freeform 6"/>
          <p:cNvSpPr/>
          <p:nvPr/>
        </p:nvSpPr>
        <p:spPr bwMode="auto">
          <a:xfrm>
            <a:off x="576357" y="1628800"/>
            <a:ext cx="5306292" cy="4176464"/>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nSpc>
                <a:spcPct val="150000"/>
              </a:lnSpc>
            </a:pPr>
            <a:r>
              <a:rPr lang="en-US" altLang="zh-CN" sz="2000" dirty="0" smtClean="0">
                <a:solidFill>
                  <a:schemeClr val="bg1"/>
                </a:solidFill>
                <a:latin typeface="微软雅黑 Light" panose="020B0502040204020203" pitchFamily="34" charset="-122"/>
                <a:ea typeface="微软雅黑 Light" panose="020B0502040204020203" pitchFamily="34" charset="-122"/>
              </a:rPr>
              <a:t> </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2000" dirty="0" smtClean="0">
                <a:solidFill>
                  <a:schemeClr val="bg1"/>
                </a:solidFill>
                <a:latin typeface="微软雅黑 Light" panose="020B0502040204020203" pitchFamily="34" charset="-122"/>
                <a:ea typeface="微软雅黑 Light" panose="020B0502040204020203" pitchFamily="34" charset="-122"/>
              </a:rPr>
              <a:t> 1.</a:t>
            </a:r>
            <a:r>
              <a:rPr lang="zh-CN" altLang="en-US" sz="2000" dirty="0" smtClean="0">
                <a:solidFill>
                  <a:schemeClr val="bg1"/>
                </a:solidFill>
                <a:latin typeface="微软雅黑 Light" panose="020B0502040204020203" pitchFamily="34" charset="-122"/>
                <a:ea typeface="微软雅黑 Light" panose="020B0502040204020203" pitchFamily="34" charset="-122"/>
              </a:rPr>
              <a:t>短期借款</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solidFill>
                  <a:schemeClr val="bg1"/>
                </a:solidFill>
                <a:latin typeface="微软雅黑 Light" panose="020B0502040204020203" pitchFamily="34" charset="-122"/>
                <a:ea typeface="微软雅黑 Light" panose="020B0502040204020203" pitchFamily="34" charset="-122"/>
              </a:rPr>
              <a:t>       是指</a:t>
            </a:r>
            <a:r>
              <a:rPr lang="zh-CN" altLang="en-US" sz="2000" dirty="0">
                <a:solidFill>
                  <a:schemeClr val="bg1"/>
                </a:solidFill>
                <a:latin typeface="微软雅黑 Light" panose="020B0502040204020203" pitchFamily="34" charset="-122"/>
                <a:ea typeface="微软雅黑 Light" panose="020B0502040204020203" pitchFamily="34" charset="-122"/>
              </a:rPr>
              <a:t>从银行等金融机构借入的，偿还期短于一年（含一年）的借款。财务分析人员应检查企业短期借款的到期期限</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交易性净融资产</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a:solidFill>
                  <a:schemeClr val="bg1"/>
                </a:solidFill>
                <a:latin typeface="微软雅黑 Light" panose="020B0502040204020203" pitchFamily="34" charset="-122"/>
                <a:ea typeface="微软雅黑 Light" panose="020B0502040204020203" pitchFamily="34" charset="-122"/>
              </a:rPr>
              <a:t>       是指企业承担的以公允价值计量且其变动计入当期损益，为交易目的所持有的金融负债</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0"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9652">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3" name="矩形 2"/>
          <p:cNvSpPr/>
          <p:nvPr/>
        </p:nvSpPr>
        <p:spPr bwMode="auto">
          <a:xfrm>
            <a:off x="814936" y="209429"/>
            <a:ext cx="6003525" cy="64403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3200" b="1" dirty="0" smtClean="0">
                <a:latin typeface="微软雅黑 Light" panose="020B0502040204020203" pitchFamily="34" charset="-122"/>
                <a:ea typeface="微软雅黑 Light" panose="020B0502040204020203" pitchFamily="34" charset="-122"/>
              </a:rPr>
              <a:t>子</a:t>
            </a:r>
            <a:r>
              <a:rPr lang="zh-CN" altLang="zh-CN" sz="3200" b="1" dirty="0" smtClean="0">
                <a:latin typeface="微软雅黑 Light" panose="020B0502040204020203" pitchFamily="34" charset="-122"/>
                <a:ea typeface="微软雅黑 Light" panose="020B0502040204020203" pitchFamily="34" charset="-122"/>
              </a:rPr>
              <a:t>任务</a:t>
            </a:r>
            <a:r>
              <a:rPr lang="en-US" altLang="zh-CN" sz="3200" b="1" dirty="0" smtClean="0">
                <a:latin typeface="微软雅黑 Light" panose="020B0502040204020203" pitchFamily="34" charset="-122"/>
                <a:ea typeface="微软雅黑 Light" panose="020B0502040204020203" pitchFamily="34" charset="-122"/>
              </a:rPr>
              <a:t>2</a:t>
            </a:r>
            <a:r>
              <a:rPr lang="en-US" altLang="zh-CN" sz="3200" b="1" dirty="0" smtClean="0">
                <a:latin typeface="微软雅黑 Light" panose="020B0502040204020203" pitchFamily="34" charset="-122"/>
                <a:ea typeface="微软雅黑 Light" panose="020B0502040204020203" pitchFamily="34" charset="-122"/>
              </a:rPr>
              <a:t>.1.2</a:t>
            </a:r>
            <a:r>
              <a:rPr lang="zh-CN" altLang="en-US" sz="3200" b="1" dirty="0">
                <a:latin typeface="微软雅黑 Light" panose="020B0502040204020203" pitchFamily="34" charset="-122"/>
                <a:ea typeface="微软雅黑 Light" panose="020B0502040204020203" pitchFamily="34" charset="-122"/>
              </a:rPr>
              <a:t>负债</a:t>
            </a:r>
            <a:r>
              <a:rPr lang="zh-CN" altLang="zh-CN" sz="3200" b="1" dirty="0" smtClean="0">
                <a:latin typeface="微软雅黑 Light" panose="020B0502040204020203" pitchFamily="34" charset="-122"/>
                <a:ea typeface="微软雅黑 Light" panose="020B0502040204020203" pitchFamily="34" charset="-122"/>
              </a:rPr>
              <a:t>主要</a:t>
            </a:r>
            <a:r>
              <a:rPr lang="zh-CN" altLang="zh-CN" sz="3200" b="1" dirty="0">
                <a:latin typeface="微软雅黑 Light" panose="020B0502040204020203" pitchFamily="34" charset="-122"/>
                <a:ea typeface="微软雅黑 Light" panose="020B0502040204020203" pitchFamily="34" charset="-122"/>
              </a:rPr>
              <a:t>项目的分析</a:t>
            </a:r>
            <a:endParaRPr lang="zh-CN" altLang="zh-CN" sz="3200" b="1" dirty="0">
              <a:effectLst/>
              <a:latin typeface="微软雅黑 Light" panose="020B0502040204020203" pitchFamily="34" charset="-122"/>
              <a:ea typeface="微软雅黑 Light" panose="020B0502040204020203" pitchFamily="34" charset="-122"/>
            </a:endParaRPr>
          </a:p>
        </p:txBody>
      </p:sp>
      <p:sp>
        <p:nvSpPr>
          <p:cNvPr id="9" name="Freeform 6"/>
          <p:cNvSpPr/>
          <p:nvPr/>
        </p:nvSpPr>
        <p:spPr bwMode="auto">
          <a:xfrm>
            <a:off x="583103" y="1642367"/>
            <a:ext cx="5205562" cy="4346108"/>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nSpc>
                <a:spcPct val="150000"/>
              </a:lnSpc>
            </a:pPr>
            <a:r>
              <a:rPr lang="zh-CN" altLang="en-US" sz="2000" dirty="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3.</a:t>
            </a:r>
            <a:r>
              <a:rPr lang="zh-CN" altLang="en-US" sz="2000" dirty="0">
                <a:solidFill>
                  <a:schemeClr val="bg1"/>
                </a:solidFill>
                <a:latin typeface="微软雅黑 Light" panose="020B0502040204020203" pitchFamily="34" charset="-122"/>
                <a:ea typeface="微软雅黑 Light" panose="020B0502040204020203" pitchFamily="34" charset="-122"/>
              </a:rPr>
              <a:t>应付票据</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a:solidFill>
                  <a:schemeClr val="bg1"/>
                </a:solidFill>
                <a:latin typeface="微软雅黑 Light" panose="020B0502040204020203" pitchFamily="34" charset="-122"/>
                <a:ea typeface="微软雅黑 Light" panose="020B0502040204020203" pitchFamily="34" charset="-122"/>
              </a:rPr>
              <a:t>    指企业购买商品、材料和接受劳务供应开出、承兑的商业汇票，包括银行承兑汇票和商业承兑汇票</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2000" dirty="0" smtClean="0">
                <a:solidFill>
                  <a:schemeClr val="bg1"/>
                </a:solidFill>
                <a:latin typeface="微软雅黑 Light" panose="020B0502040204020203" pitchFamily="34" charset="-122"/>
                <a:ea typeface="微软雅黑 Light" panose="020B0502040204020203" pitchFamily="34" charset="-122"/>
              </a:rPr>
              <a:t>  4</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应付账款</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a:solidFill>
                  <a:schemeClr val="bg1"/>
                </a:solidFill>
                <a:latin typeface="微软雅黑 Light" panose="020B0502040204020203" pitchFamily="34" charset="-122"/>
                <a:ea typeface="微软雅黑 Light" panose="020B0502040204020203" pitchFamily="34" charset="-122"/>
              </a:rPr>
              <a:t>   指因购买材料、商品和接受劳务供应等经营活动应支付的款项。</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0"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9652">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3" name="矩形 2"/>
          <p:cNvSpPr/>
          <p:nvPr/>
        </p:nvSpPr>
        <p:spPr bwMode="auto">
          <a:xfrm>
            <a:off x="814936" y="209429"/>
            <a:ext cx="6003525" cy="64403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3200" dirty="0" smtClean="0">
                <a:latin typeface="微软雅黑 Light" panose="020B0502040204020203" pitchFamily="34" charset="-122"/>
                <a:ea typeface="微软雅黑 Light" panose="020B0502040204020203" pitchFamily="34" charset="-122"/>
              </a:rPr>
              <a:t>子</a:t>
            </a:r>
            <a:r>
              <a:rPr lang="zh-CN" altLang="zh-CN" sz="3200" dirty="0" smtClean="0">
                <a:latin typeface="微软雅黑 Light" panose="020B0502040204020203" pitchFamily="34" charset="-122"/>
                <a:ea typeface="微软雅黑 Light" panose="020B0502040204020203" pitchFamily="34" charset="-122"/>
              </a:rPr>
              <a:t>任务</a:t>
            </a:r>
            <a:r>
              <a:rPr lang="en-US" altLang="zh-CN" sz="3200" dirty="0" smtClean="0">
                <a:latin typeface="微软雅黑 Light" panose="020B0502040204020203" pitchFamily="34" charset="-122"/>
                <a:ea typeface="微软雅黑 Light" panose="020B0502040204020203" pitchFamily="34" charset="-122"/>
              </a:rPr>
              <a:t>2</a:t>
            </a:r>
            <a:r>
              <a:rPr lang="en-US" altLang="zh-CN" sz="3200" dirty="0" smtClean="0">
                <a:latin typeface="微软雅黑 Light" panose="020B0502040204020203" pitchFamily="34" charset="-122"/>
                <a:ea typeface="微软雅黑 Light" panose="020B0502040204020203" pitchFamily="34" charset="-122"/>
              </a:rPr>
              <a:t>.1.2</a:t>
            </a:r>
            <a:r>
              <a:rPr lang="zh-CN" altLang="en-US" sz="3200" dirty="0">
                <a:latin typeface="微软雅黑 Light" panose="020B0502040204020203" pitchFamily="34" charset="-122"/>
                <a:ea typeface="微软雅黑 Light" panose="020B0502040204020203" pitchFamily="34" charset="-122"/>
              </a:rPr>
              <a:t>负债</a:t>
            </a:r>
            <a:r>
              <a:rPr lang="zh-CN" altLang="zh-CN" sz="3200" dirty="0" smtClean="0">
                <a:latin typeface="微软雅黑 Light" panose="020B0502040204020203" pitchFamily="34" charset="-122"/>
                <a:ea typeface="微软雅黑 Light" panose="020B0502040204020203" pitchFamily="34" charset="-122"/>
              </a:rPr>
              <a:t>主要</a:t>
            </a:r>
            <a:r>
              <a:rPr lang="zh-CN" altLang="zh-CN" sz="3200" dirty="0">
                <a:latin typeface="微软雅黑 Light" panose="020B0502040204020203" pitchFamily="34" charset="-122"/>
                <a:ea typeface="微软雅黑 Light" panose="020B0502040204020203" pitchFamily="34" charset="-122"/>
              </a:rPr>
              <a:t>项目的分析</a:t>
            </a:r>
            <a:endParaRPr lang="zh-CN" altLang="zh-CN" sz="3200" dirty="0">
              <a:effectLst/>
              <a:latin typeface="微软雅黑 Light" panose="020B0502040204020203" pitchFamily="34" charset="-122"/>
              <a:ea typeface="微软雅黑 Light" panose="020B0502040204020203" pitchFamily="34" charset="-122"/>
            </a:endParaRPr>
          </a:p>
        </p:txBody>
      </p:sp>
      <p:sp>
        <p:nvSpPr>
          <p:cNvPr id="20"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p:cNvSpPr/>
          <p:nvPr/>
        </p:nvSpPr>
        <p:spPr bwMode="auto">
          <a:xfrm>
            <a:off x="779352" y="1772816"/>
            <a:ext cx="5103005" cy="4104455"/>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nSpc>
                <a:spcPct val="150000"/>
              </a:lnSpc>
            </a:pPr>
            <a:r>
              <a:rPr lang="en-US" altLang="zh-CN" sz="2000" dirty="0" smtClean="0">
                <a:solidFill>
                  <a:schemeClr val="bg1"/>
                </a:solidFill>
                <a:latin typeface="微软雅黑 Light" panose="020B0502040204020203" pitchFamily="34" charset="-122"/>
                <a:ea typeface="微软雅黑 Light" panose="020B0502040204020203" pitchFamily="34" charset="-122"/>
              </a:rPr>
              <a:t>   5.</a:t>
            </a:r>
            <a:r>
              <a:rPr lang="zh-CN" altLang="en-US" sz="2000" dirty="0" smtClean="0">
                <a:solidFill>
                  <a:schemeClr val="bg1"/>
                </a:solidFill>
                <a:latin typeface="微软雅黑 Light" panose="020B0502040204020203" pitchFamily="34" charset="-122"/>
                <a:ea typeface="微软雅黑 Light" panose="020B0502040204020203" pitchFamily="34" charset="-122"/>
              </a:rPr>
              <a:t>预收账款</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solidFill>
                  <a:schemeClr val="bg1"/>
                </a:solidFill>
                <a:latin typeface="微软雅黑 Light" panose="020B0502040204020203" pitchFamily="34" charset="-122"/>
                <a:ea typeface="微软雅黑 Light" panose="020B0502040204020203" pitchFamily="34" charset="-122"/>
              </a:rPr>
              <a:t>     指</a:t>
            </a:r>
            <a:r>
              <a:rPr lang="zh-CN" altLang="en-US" sz="2000" dirty="0">
                <a:solidFill>
                  <a:schemeClr val="bg1"/>
                </a:solidFill>
                <a:latin typeface="微软雅黑 Light" panose="020B0502040204020203" pitchFamily="34" charset="-122"/>
                <a:ea typeface="微软雅黑 Light" panose="020B0502040204020203" pitchFamily="34" charset="-122"/>
              </a:rPr>
              <a:t>企业按照购货合同规定向购货单位预收的款项。预收账款的分析应关注其实质</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2000" dirty="0" smtClean="0">
                <a:solidFill>
                  <a:schemeClr val="bg1"/>
                </a:solidFill>
                <a:latin typeface="微软雅黑 Light" panose="020B0502040204020203" pitchFamily="34" charset="-122"/>
                <a:ea typeface="微软雅黑 Light" panose="020B0502040204020203" pitchFamily="34" charset="-122"/>
              </a:rPr>
              <a:t>   6</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应付职工薪</a:t>
            </a:r>
            <a:r>
              <a:rPr lang="zh-CN" altLang="en-US" sz="2000" dirty="0" smtClean="0">
                <a:solidFill>
                  <a:schemeClr val="bg1"/>
                </a:solidFill>
                <a:latin typeface="微软雅黑 Light" panose="020B0502040204020203" pitchFamily="34" charset="-122"/>
                <a:ea typeface="微软雅黑 Light" panose="020B0502040204020203" pitchFamily="34" charset="-122"/>
              </a:rPr>
              <a:t>酬</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solidFill>
                  <a:schemeClr val="bg1"/>
                </a:solidFill>
                <a:latin typeface="微软雅黑 Light" panose="020B0502040204020203" pitchFamily="34" charset="-122"/>
                <a:ea typeface="微软雅黑 Light" panose="020B0502040204020203" pitchFamily="34" charset="-122"/>
              </a:rPr>
              <a:t>     指</a:t>
            </a:r>
            <a:r>
              <a:rPr lang="zh-CN" altLang="en-US" sz="2000" dirty="0">
                <a:solidFill>
                  <a:schemeClr val="bg1"/>
                </a:solidFill>
                <a:latin typeface="微软雅黑 Light" panose="020B0502040204020203" pitchFamily="34" charset="-122"/>
                <a:ea typeface="微软雅黑 Light" panose="020B0502040204020203" pitchFamily="34" charset="-122"/>
              </a:rPr>
              <a:t>企业根据相关规定应付给职工的工资、职工福利、社会保障费、住房公积金、工会经费、职工教育经费、非货币性福利、辞退福利等各种薪酬。</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3" name="矩形 2"/>
          <p:cNvSpPr/>
          <p:nvPr/>
        </p:nvSpPr>
        <p:spPr bwMode="auto">
          <a:xfrm>
            <a:off x="814936" y="209429"/>
            <a:ext cx="6003525" cy="64403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3200" b="1" dirty="0" smtClean="0">
                <a:latin typeface="微软雅黑 Light" panose="020B0502040204020203" pitchFamily="34" charset="-122"/>
                <a:ea typeface="微软雅黑 Light" panose="020B0502040204020203" pitchFamily="34" charset="-122"/>
              </a:rPr>
              <a:t>子</a:t>
            </a:r>
            <a:r>
              <a:rPr lang="zh-CN" altLang="zh-CN" sz="3200" b="1" dirty="0" smtClean="0">
                <a:latin typeface="微软雅黑 Light" panose="020B0502040204020203" pitchFamily="34" charset="-122"/>
                <a:ea typeface="微软雅黑 Light" panose="020B0502040204020203" pitchFamily="34" charset="-122"/>
              </a:rPr>
              <a:t>任务</a:t>
            </a:r>
            <a:r>
              <a:rPr lang="en-US" altLang="zh-CN" sz="3200" b="1" dirty="0" smtClean="0">
                <a:latin typeface="微软雅黑 Light" panose="020B0502040204020203" pitchFamily="34" charset="-122"/>
                <a:ea typeface="微软雅黑 Light" panose="020B0502040204020203" pitchFamily="34" charset="-122"/>
              </a:rPr>
              <a:t>2</a:t>
            </a:r>
            <a:r>
              <a:rPr lang="en-US" altLang="zh-CN" sz="3200" b="1" dirty="0" smtClean="0">
                <a:latin typeface="微软雅黑 Light" panose="020B0502040204020203" pitchFamily="34" charset="-122"/>
                <a:ea typeface="微软雅黑 Light" panose="020B0502040204020203" pitchFamily="34" charset="-122"/>
              </a:rPr>
              <a:t>.1.2</a:t>
            </a:r>
            <a:r>
              <a:rPr lang="zh-CN" altLang="en-US" sz="3200" b="1" dirty="0">
                <a:latin typeface="微软雅黑 Light" panose="020B0502040204020203" pitchFamily="34" charset="-122"/>
                <a:ea typeface="微软雅黑 Light" panose="020B0502040204020203" pitchFamily="34" charset="-122"/>
              </a:rPr>
              <a:t>负债</a:t>
            </a:r>
            <a:r>
              <a:rPr lang="zh-CN" altLang="zh-CN" sz="3200" b="1" dirty="0" smtClean="0">
                <a:latin typeface="微软雅黑 Light" panose="020B0502040204020203" pitchFamily="34" charset="-122"/>
                <a:ea typeface="微软雅黑 Light" panose="020B0502040204020203" pitchFamily="34" charset="-122"/>
              </a:rPr>
              <a:t>主要</a:t>
            </a:r>
            <a:r>
              <a:rPr lang="zh-CN" altLang="zh-CN" sz="3200" b="1" dirty="0">
                <a:latin typeface="微软雅黑 Light" panose="020B0502040204020203" pitchFamily="34" charset="-122"/>
                <a:ea typeface="微软雅黑 Light" panose="020B0502040204020203" pitchFamily="34" charset="-122"/>
              </a:rPr>
              <a:t>项目的分析</a:t>
            </a:r>
            <a:endParaRPr lang="zh-CN" altLang="zh-CN" sz="3200" b="1" dirty="0">
              <a:effectLst/>
              <a:latin typeface="微软雅黑 Light" panose="020B0502040204020203" pitchFamily="34" charset="-122"/>
              <a:ea typeface="微软雅黑 Light" panose="020B0502040204020203" pitchFamily="34" charset="-122"/>
            </a:endParaRPr>
          </a:p>
        </p:txBody>
      </p:sp>
      <p:sp>
        <p:nvSpPr>
          <p:cNvPr id="11" name="Freeform 6"/>
          <p:cNvSpPr/>
          <p:nvPr/>
        </p:nvSpPr>
        <p:spPr bwMode="auto">
          <a:xfrm>
            <a:off x="814935" y="1700808"/>
            <a:ext cx="5211438" cy="424847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nSpc>
                <a:spcPct val="150000"/>
              </a:lnSpc>
            </a:pPr>
            <a:r>
              <a:rPr lang="en-US" altLang="zh-CN" sz="2000" dirty="0" smtClean="0">
                <a:solidFill>
                  <a:schemeClr val="bg1"/>
                </a:solidFill>
                <a:latin typeface="微软雅黑 Light" panose="020B0502040204020203" pitchFamily="34" charset="-122"/>
                <a:ea typeface="微软雅黑 Light" panose="020B0502040204020203" pitchFamily="34" charset="-122"/>
              </a:rPr>
              <a:t>   </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2000" dirty="0">
                <a:solidFill>
                  <a:schemeClr val="bg1"/>
                </a:solidFill>
                <a:latin typeface="微软雅黑 Light" panose="020B0502040204020203" pitchFamily="34" charset="-122"/>
                <a:ea typeface="微软雅黑 Light" panose="020B0502040204020203" pitchFamily="34" charset="-122"/>
              </a:rPr>
              <a:t> </a:t>
            </a:r>
            <a:r>
              <a:rPr lang="en-US" altLang="zh-CN" sz="2000" dirty="0" smtClean="0">
                <a:solidFill>
                  <a:schemeClr val="bg1"/>
                </a:solidFill>
                <a:latin typeface="微软雅黑 Light" panose="020B0502040204020203" pitchFamily="34" charset="-122"/>
                <a:ea typeface="微软雅黑 Light" panose="020B0502040204020203" pitchFamily="34" charset="-122"/>
              </a:rPr>
              <a:t>  7</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应交税</a:t>
            </a:r>
            <a:r>
              <a:rPr lang="zh-CN" altLang="en-US" sz="2000" dirty="0" smtClean="0">
                <a:solidFill>
                  <a:schemeClr val="bg1"/>
                </a:solidFill>
                <a:latin typeface="微软雅黑 Light" panose="020B0502040204020203" pitchFamily="34" charset="-122"/>
                <a:ea typeface="微软雅黑 Light" panose="020B0502040204020203" pitchFamily="34" charset="-122"/>
              </a:rPr>
              <a:t>费</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solidFill>
                  <a:schemeClr val="bg1"/>
                </a:solidFill>
                <a:latin typeface="微软雅黑 Light" panose="020B0502040204020203" pitchFamily="34" charset="-122"/>
                <a:ea typeface="微软雅黑 Light" panose="020B0502040204020203" pitchFamily="34" charset="-122"/>
              </a:rPr>
              <a:t>   指企业</a:t>
            </a:r>
            <a:r>
              <a:rPr lang="zh-CN" altLang="en-US" sz="2000" dirty="0">
                <a:solidFill>
                  <a:schemeClr val="bg1"/>
                </a:solidFill>
                <a:latin typeface="微软雅黑 Light" panose="020B0502040204020203" pitchFamily="34" charset="-122"/>
                <a:ea typeface="微软雅黑 Light" panose="020B0502040204020203" pitchFamily="34" charset="-122"/>
              </a:rPr>
              <a:t>按照税法规定计算应缴纳的各种税费，包括增值税、消费税、所得税、资源税、 土地增值税、城市维护建设税、房产税、土地使用税、车船税、教育费附加、矿产资源补偿费</a:t>
            </a:r>
            <a:r>
              <a:rPr lang="zh-CN" altLang="en-US" sz="2000" dirty="0" smtClean="0">
                <a:solidFill>
                  <a:schemeClr val="bg1"/>
                </a:solidFill>
                <a:latin typeface="微软雅黑 Light" panose="020B0502040204020203" pitchFamily="34" charset="-122"/>
                <a:ea typeface="微软雅黑 Light" panose="020B0502040204020203" pitchFamily="34" charset="-122"/>
              </a:rPr>
              <a:t>等。</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2000" dirty="0" smtClean="0">
                <a:solidFill>
                  <a:schemeClr val="bg1"/>
                </a:solidFill>
                <a:latin typeface="微软雅黑 Light" panose="020B0502040204020203" pitchFamily="34" charset="-122"/>
                <a:ea typeface="微软雅黑 Light" panose="020B0502040204020203" pitchFamily="34" charset="-122"/>
              </a:rPr>
              <a:t>   8</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应付</a:t>
            </a:r>
            <a:r>
              <a:rPr lang="zh-CN" altLang="en-US" sz="2000" dirty="0" smtClean="0">
                <a:solidFill>
                  <a:schemeClr val="bg1"/>
                </a:solidFill>
                <a:latin typeface="微软雅黑 Light" panose="020B0502040204020203" pitchFamily="34" charset="-122"/>
                <a:ea typeface="微软雅黑 Light" panose="020B0502040204020203" pitchFamily="34" charset="-122"/>
              </a:rPr>
              <a:t>利息</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solidFill>
                  <a:schemeClr val="bg1"/>
                </a:solidFill>
                <a:latin typeface="微软雅黑 Light" panose="020B0502040204020203" pitchFamily="34" charset="-122"/>
                <a:ea typeface="微软雅黑 Light" panose="020B0502040204020203" pitchFamily="34" charset="-122"/>
              </a:rPr>
              <a:t>  指</a:t>
            </a:r>
            <a:r>
              <a:rPr lang="zh-CN" altLang="en-US" sz="2000" dirty="0">
                <a:solidFill>
                  <a:schemeClr val="bg1"/>
                </a:solidFill>
                <a:latin typeface="微软雅黑 Light" panose="020B0502040204020203" pitchFamily="34" charset="-122"/>
                <a:ea typeface="微软雅黑 Light" panose="020B0502040204020203" pitchFamily="34" charset="-122"/>
              </a:rPr>
              <a:t>企业按照规定应当支付的利息，包括分期付息到期还本的长期借款应支付的利息、企业发行债券应支付的利息等</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0"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9652">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3" name="矩形 2"/>
          <p:cNvSpPr/>
          <p:nvPr/>
        </p:nvSpPr>
        <p:spPr bwMode="auto">
          <a:xfrm>
            <a:off x="814936" y="209429"/>
            <a:ext cx="6075533" cy="64403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3200" b="1" dirty="0" smtClean="0">
                <a:latin typeface="微软雅黑 Light" panose="020B0502040204020203" pitchFamily="34" charset="-122"/>
                <a:ea typeface="微软雅黑 Light" panose="020B0502040204020203" pitchFamily="34" charset="-122"/>
              </a:rPr>
              <a:t>子</a:t>
            </a:r>
            <a:r>
              <a:rPr lang="zh-CN" altLang="zh-CN" sz="3200" b="1" dirty="0" smtClean="0">
                <a:latin typeface="微软雅黑 Light" panose="020B0502040204020203" pitchFamily="34" charset="-122"/>
                <a:ea typeface="微软雅黑 Light" panose="020B0502040204020203" pitchFamily="34" charset="-122"/>
              </a:rPr>
              <a:t>任务</a:t>
            </a:r>
            <a:r>
              <a:rPr lang="en-US" altLang="zh-CN" sz="3200" b="1" dirty="0" smtClean="0">
                <a:latin typeface="微软雅黑 Light" panose="020B0502040204020203" pitchFamily="34" charset="-122"/>
                <a:ea typeface="微软雅黑 Light" panose="020B0502040204020203" pitchFamily="34" charset="-122"/>
              </a:rPr>
              <a:t>2</a:t>
            </a:r>
            <a:r>
              <a:rPr lang="en-US" altLang="zh-CN" sz="3200" b="1" dirty="0" smtClean="0">
                <a:latin typeface="微软雅黑 Light" panose="020B0502040204020203" pitchFamily="34" charset="-122"/>
                <a:ea typeface="微软雅黑 Light" panose="020B0502040204020203" pitchFamily="34" charset="-122"/>
              </a:rPr>
              <a:t>.1.2</a:t>
            </a:r>
            <a:r>
              <a:rPr lang="zh-CN" altLang="en-US" sz="3200" b="1" dirty="0">
                <a:latin typeface="微软雅黑 Light" panose="020B0502040204020203" pitchFamily="34" charset="-122"/>
                <a:ea typeface="微软雅黑 Light" panose="020B0502040204020203" pitchFamily="34" charset="-122"/>
              </a:rPr>
              <a:t>负债</a:t>
            </a:r>
            <a:r>
              <a:rPr lang="zh-CN" altLang="zh-CN" sz="3200" b="1" dirty="0" smtClean="0">
                <a:latin typeface="微软雅黑 Light" panose="020B0502040204020203" pitchFamily="34" charset="-122"/>
                <a:ea typeface="微软雅黑 Light" panose="020B0502040204020203" pitchFamily="34" charset="-122"/>
              </a:rPr>
              <a:t>主要</a:t>
            </a:r>
            <a:r>
              <a:rPr lang="zh-CN" altLang="zh-CN" sz="3200" b="1" dirty="0">
                <a:latin typeface="微软雅黑 Light" panose="020B0502040204020203" pitchFamily="34" charset="-122"/>
                <a:ea typeface="微软雅黑 Light" panose="020B0502040204020203" pitchFamily="34" charset="-122"/>
              </a:rPr>
              <a:t>项目的分析</a:t>
            </a:r>
            <a:endParaRPr lang="zh-CN" altLang="zh-CN" sz="3200" b="1" dirty="0">
              <a:effectLst/>
              <a:latin typeface="微软雅黑 Light" panose="020B0502040204020203" pitchFamily="34" charset="-122"/>
              <a:ea typeface="微软雅黑 Light" panose="020B0502040204020203" pitchFamily="34" charset="-122"/>
            </a:endParaRPr>
          </a:p>
        </p:txBody>
      </p:sp>
      <p:sp>
        <p:nvSpPr>
          <p:cNvPr id="20"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3" name="Freeform 6"/>
          <p:cNvSpPr/>
          <p:nvPr/>
        </p:nvSpPr>
        <p:spPr bwMode="auto">
          <a:xfrm>
            <a:off x="814935" y="1700808"/>
            <a:ext cx="5211438" cy="424847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nSpc>
                <a:spcPct val="150000"/>
              </a:lnSpc>
            </a:pPr>
            <a:r>
              <a:rPr lang="en-US" altLang="zh-CN" sz="2000" dirty="0" smtClean="0">
                <a:solidFill>
                  <a:schemeClr val="bg1"/>
                </a:solidFill>
                <a:latin typeface="微软雅黑 Light" panose="020B0502040204020203" pitchFamily="34" charset="-122"/>
                <a:ea typeface="微软雅黑 Light" panose="020B0502040204020203" pitchFamily="34" charset="-122"/>
              </a:rPr>
              <a:t>   9</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长期</a:t>
            </a:r>
            <a:r>
              <a:rPr lang="zh-CN" altLang="en-US" sz="2000" dirty="0" smtClean="0">
                <a:solidFill>
                  <a:schemeClr val="bg1"/>
                </a:solidFill>
                <a:latin typeface="微软雅黑 Light" panose="020B0502040204020203" pitchFamily="34" charset="-122"/>
                <a:ea typeface="微软雅黑 Light" panose="020B0502040204020203" pitchFamily="34" charset="-122"/>
              </a:rPr>
              <a:t>借款</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solidFill>
                  <a:schemeClr val="bg1"/>
                </a:solidFill>
                <a:latin typeface="微软雅黑 Light" panose="020B0502040204020203" pitchFamily="34" charset="-122"/>
                <a:ea typeface="微软雅黑 Light" panose="020B0502040204020203" pitchFamily="34" charset="-122"/>
              </a:rPr>
              <a:t>    指</a:t>
            </a:r>
            <a:r>
              <a:rPr lang="zh-CN" altLang="en-US" sz="2000" dirty="0">
                <a:solidFill>
                  <a:schemeClr val="bg1"/>
                </a:solidFill>
                <a:latin typeface="微软雅黑 Light" panose="020B0502040204020203" pitchFamily="34" charset="-122"/>
                <a:ea typeface="微软雅黑 Light" panose="020B0502040204020203" pitchFamily="34" charset="-122"/>
              </a:rPr>
              <a:t>企业向银行或其他金融机构借入的期限在一年以上（不含一年）的各种借款</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2000" dirty="0" smtClean="0">
                <a:solidFill>
                  <a:schemeClr val="bg1"/>
                </a:solidFill>
                <a:latin typeface="微软雅黑 Light" panose="020B0502040204020203" pitchFamily="34" charset="-122"/>
                <a:ea typeface="微软雅黑 Light" panose="020B0502040204020203" pitchFamily="34" charset="-122"/>
              </a:rPr>
              <a:t>   10</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应付债券</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solidFill>
                  <a:schemeClr val="bg1"/>
                </a:solidFill>
                <a:latin typeface="微软雅黑 Light" panose="020B0502040204020203" pitchFamily="34" charset="-122"/>
                <a:ea typeface="微软雅黑 Light" panose="020B0502040204020203" pitchFamily="34" charset="-122"/>
              </a:rPr>
              <a:t>    是</a:t>
            </a:r>
            <a:r>
              <a:rPr lang="zh-CN" altLang="en-US" sz="2000" dirty="0">
                <a:solidFill>
                  <a:schemeClr val="bg1"/>
                </a:solidFill>
                <a:latin typeface="微软雅黑 Light" panose="020B0502040204020203" pitchFamily="34" charset="-122"/>
                <a:ea typeface="微软雅黑 Light" panose="020B0502040204020203" pitchFamily="34" charset="-122"/>
              </a:rPr>
              <a:t>指企业为筹集长期资金而发行的债券本金和利息</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3" name="矩形 2"/>
          <p:cNvSpPr/>
          <p:nvPr/>
        </p:nvSpPr>
        <p:spPr bwMode="auto">
          <a:xfrm>
            <a:off x="814936" y="209429"/>
            <a:ext cx="6003525" cy="64403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3200" b="1" dirty="0" smtClean="0">
                <a:latin typeface="微软雅黑 Light" panose="020B0502040204020203" pitchFamily="34" charset="-122"/>
                <a:ea typeface="微软雅黑 Light" panose="020B0502040204020203" pitchFamily="34" charset="-122"/>
              </a:rPr>
              <a:t>子</a:t>
            </a:r>
            <a:r>
              <a:rPr lang="zh-CN" altLang="zh-CN" sz="3200" b="1" dirty="0" smtClean="0">
                <a:latin typeface="微软雅黑 Light" panose="020B0502040204020203" pitchFamily="34" charset="-122"/>
                <a:ea typeface="微软雅黑 Light" panose="020B0502040204020203" pitchFamily="34" charset="-122"/>
              </a:rPr>
              <a:t>任务</a:t>
            </a:r>
            <a:r>
              <a:rPr lang="en-US" altLang="zh-CN" sz="3200" b="1" dirty="0" smtClean="0">
                <a:latin typeface="微软雅黑 Light" panose="020B0502040204020203" pitchFamily="34" charset="-122"/>
                <a:ea typeface="微软雅黑 Light" panose="020B0502040204020203" pitchFamily="34" charset="-122"/>
              </a:rPr>
              <a:t>2</a:t>
            </a:r>
            <a:r>
              <a:rPr lang="en-US" altLang="zh-CN" sz="3200" b="1" dirty="0" smtClean="0">
                <a:latin typeface="微软雅黑 Light" panose="020B0502040204020203" pitchFamily="34" charset="-122"/>
                <a:ea typeface="微软雅黑 Light" panose="020B0502040204020203" pitchFamily="34" charset="-122"/>
              </a:rPr>
              <a:t>.1.2</a:t>
            </a:r>
            <a:r>
              <a:rPr lang="zh-CN" altLang="en-US" sz="3200" b="1" dirty="0">
                <a:latin typeface="微软雅黑 Light" panose="020B0502040204020203" pitchFamily="34" charset="-122"/>
                <a:ea typeface="微软雅黑 Light" panose="020B0502040204020203" pitchFamily="34" charset="-122"/>
              </a:rPr>
              <a:t>负债</a:t>
            </a:r>
            <a:r>
              <a:rPr lang="zh-CN" altLang="zh-CN" sz="3200" b="1" dirty="0" smtClean="0">
                <a:latin typeface="微软雅黑 Light" panose="020B0502040204020203" pitchFamily="34" charset="-122"/>
                <a:ea typeface="微软雅黑 Light" panose="020B0502040204020203" pitchFamily="34" charset="-122"/>
              </a:rPr>
              <a:t>主要</a:t>
            </a:r>
            <a:r>
              <a:rPr lang="zh-CN" altLang="zh-CN" sz="3200" b="1" dirty="0">
                <a:latin typeface="微软雅黑 Light" panose="020B0502040204020203" pitchFamily="34" charset="-122"/>
                <a:ea typeface="微软雅黑 Light" panose="020B0502040204020203" pitchFamily="34" charset="-122"/>
              </a:rPr>
              <a:t>项目的分析</a:t>
            </a:r>
            <a:endParaRPr lang="zh-CN" altLang="zh-CN" sz="3200" b="1" dirty="0">
              <a:effectLst/>
              <a:latin typeface="微软雅黑 Light" panose="020B0502040204020203" pitchFamily="34" charset="-122"/>
              <a:ea typeface="微软雅黑 Light" panose="020B0502040204020203" pitchFamily="34" charset="-122"/>
            </a:endParaRPr>
          </a:p>
        </p:txBody>
      </p:sp>
      <p:sp>
        <p:nvSpPr>
          <p:cNvPr id="20"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1" name="Freeform 6"/>
          <p:cNvSpPr/>
          <p:nvPr/>
        </p:nvSpPr>
        <p:spPr bwMode="auto">
          <a:xfrm>
            <a:off x="814936" y="1709936"/>
            <a:ext cx="5211438" cy="424847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nSpc>
                <a:spcPct val="150000"/>
              </a:lnSpc>
            </a:pPr>
            <a:r>
              <a:rPr lang="en-US" altLang="zh-CN" sz="2000" dirty="0">
                <a:solidFill>
                  <a:schemeClr val="bg1"/>
                </a:solidFill>
                <a:latin typeface="微软雅黑 Light" panose="020B0502040204020203" pitchFamily="34" charset="-122"/>
                <a:ea typeface="微软雅黑 Light" panose="020B0502040204020203" pitchFamily="34" charset="-122"/>
              </a:rPr>
              <a:t> </a:t>
            </a:r>
            <a:r>
              <a:rPr lang="en-US" altLang="zh-CN" sz="2000" dirty="0" smtClean="0">
                <a:solidFill>
                  <a:schemeClr val="bg1"/>
                </a:solidFill>
                <a:latin typeface="微软雅黑 Light" panose="020B0502040204020203" pitchFamily="34" charset="-122"/>
                <a:ea typeface="微软雅黑 Light" panose="020B0502040204020203" pitchFamily="34" charset="-122"/>
              </a:rPr>
              <a:t> </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2000" dirty="0">
                <a:solidFill>
                  <a:schemeClr val="bg1"/>
                </a:solidFill>
                <a:latin typeface="微软雅黑 Light" panose="020B0502040204020203" pitchFamily="34" charset="-122"/>
                <a:ea typeface="微软雅黑 Light" panose="020B0502040204020203" pitchFamily="34" charset="-122"/>
              </a:rPr>
              <a:t> </a:t>
            </a:r>
            <a:r>
              <a:rPr lang="en-US" altLang="zh-CN" sz="2000" dirty="0" smtClean="0">
                <a:solidFill>
                  <a:schemeClr val="bg1"/>
                </a:solidFill>
                <a:latin typeface="微软雅黑 Light" panose="020B0502040204020203" pitchFamily="34" charset="-122"/>
                <a:ea typeface="微软雅黑 Light" panose="020B0502040204020203" pitchFamily="34" charset="-122"/>
              </a:rPr>
              <a:t>  11</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长期应付</a:t>
            </a:r>
            <a:r>
              <a:rPr lang="zh-CN" altLang="en-US" sz="2000" dirty="0" smtClean="0">
                <a:solidFill>
                  <a:schemeClr val="bg1"/>
                </a:solidFill>
                <a:latin typeface="微软雅黑 Light" panose="020B0502040204020203" pitchFamily="34" charset="-122"/>
                <a:ea typeface="微软雅黑 Light" panose="020B0502040204020203" pitchFamily="34" charset="-122"/>
              </a:rPr>
              <a:t>款</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solidFill>
                  <a:schemeClr val="bg1"/>
                </a:solidFill>
                <a:latin typeface="微软雅黑 Light" panose="020B0502040204020203" pitchFamily="34" charset="-122"/>
                <a:ea typeface="微软雅黑 Light" panose="020B0502040204020203" pitchFamily="34" charset="-122"/>
              </a:rPr>
              <a:t>     指企业</a:t>
            </a:r>
            <a:r>
              <a:rPr lang="zh-CN" altLang="en-US" sz="2000" dirty="0">
                <a:solidFill>
                  <a:schemeClr val="bg1"/>
                </a:solidFill>
                <a:latin typeface="微软雅黑 Light" panose="020B0502040204020203" pitchFamily="34" charset="-122"/>
                <a:ea typeface="微软雅黑 Light" panose="020B0502040204020203" pitchFamily="34" charset="-122"/>
              </a:rPr>
              <a:t>除长期借款和应付债券以外的各种长期应付款项，包括采用补偿贸易方式下引进国外设备应付的价款、融资租入固定资产的租赁费等</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2000" dirty="0" smtClean="0">
                <a:solidFill>
                  <a:schemeClr val="bg1"/>
                </a:solidFill>
                <a:latin typeface="微软雅黑 Light" panose="020B0502040204020203" pitchFamily="34" charset="-122"/>
                <a:ea typeface="微软雅黑 Light" panose="020B0502040204020203" pitchFamily="34" charset="-122"/>
              </a:rPr>
              <a:t>   12</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递延所得税</a:t>
            </a:r>
            <a:r>
              <a:rPr lang="zh-CN" altLang="en-US" sz="2000" dirty="0" smtClean="0">
                <a:solidFill>
                  <a:schemeClr val="bg1"/>
                </a:solidFill>
                <a:latin typeface="微软雅黑 Light" panose="020B0502040204020203" pitchFamily="34" charset="-122"/>
                <a:ea typeface="微软雅黑 Light" panose="020B0502040204020203" pitchFamily="34" charset="-122"/>
              </a:rPr>
              <a:t>负债</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solidFill>
                  <a:schemeClr val="bg1"/>
                </a:solidFill>
                <a:latin typeface="微软雅黑 Light" panose="020B0502040204020203" pitchFamily="34" charset="-122"/>
                <a:ea typeface="微软雅黑 Light" panose="020B0502040204020203" pitchFamily="34" charset="-122"/>
              </a:rPr>
              <a:t>    是</a:t>
            </a:r>
            <a:r>
              <a:rPr lang="zh-CN" altLang="en-US" sz="2000" dirty="0">
                <a:solidFill>
                  <a:schemeClr val="bg1"/>
                </a:solidFill>
                <a:latin typeface="微软雅黑 Light" panose="020B0502040204020203" pitchFamily="34" charset="-122"/>
                <a:ea typeface="微软雅黑 Light" panose="020B0502040204020203" pitchFamily="34" charset="-122"/>
              </a:rPr>
              <a:t>指企业确认的应纳税暂时性差异产生的所得税负债</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endParaRPr lang="zh-CN" altLang="en-US" sz="20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64270" y="348664"/>
            <a:ext cx="6126199"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.1.3</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所有者权益主要项目分析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1484354" y="118959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26230" y="3959364"/>
              <a:ext cx="2592188" cy="1982783"/>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所有者权益是指企业资产扣除负债后由所有者享有的剩余权益又称股东权益</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grpSp>
        <p:nvGrpSpPr>
          <p:cNvPr id="33" name="组合 32"/>
          <p:cNvGrpSpPr/>
          <p:nvPr/>
        </p:nvGrpSpPr>
        <p:grpSpPr>
          <a:xfrm>
            <a:off x="-119784" y="1167640"/>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377742" y="2021681"/>
            <a:ext cx="1766963" cy="461665"/>
          </a:xfrm>
          <a:prstGeom prst="rect">
            <a:avLst/>
          </a:prstGeom>
          <a:noFill/>
        </p:spPr>
        <p:txBody>
          <a:bodyPr wrap="square" rtlCol="0">
            <a:spAutoFit/>
          </a:bodyPr>
          <a:lstStyle/>
          <a:p>
            <a:pPr lvl="0" algn="ctr">
              <a:defRPr/>
            </a:pPr>
            <a:r>
              <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rPr>
              <a:t>所有者权益</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sp>
        <p:nvSpPr>
          <p:cNvPr id="57" name="椭圆 56"/>
          <p:cNvSpPr/>
          <p:nvPr/>
        </p:nvSpPr>
        <p:spPr bwMode="auto">
          <a:xfrm>
            <a:off x="5941752" y="1898934"/>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1</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58" name="椭圆 57"/>
          <p:cNvSpPr/>
          <p:nvPr/>
        </p:nvSpPr>
        <p:spPr bwMode="auto">
          <a:xfrm>
            <a:off x="5941752" y="2826982"/>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a:solidFill>
                  <a:schemeClr val="bg1"/>
                </a:solidFill>
                <a:latin typeface="微软雅黑 Light" panose="020B0502040204020203" pitchFamily="34" charset="-122"/>
                <a:ea typeface="微软雅黑 Light" panose="020B0502040204020203" pitchFamily="34" charset="-122"/>
              </a:rPr>
              <a:t>2</a:t>
            </a:r>
            <a:endParaRPr lang="zh-CN" altLang="en-US" sz="2400">
              <a:solidFill>
                <a:schemeClr val="bg1"/>
              </a:solidFill>
              <a:latin typeface="微软雅黑 Light" panose="020B0502040204020203" pitchFamily="34" charset="-122"/>
              <a:ea typeface="微软雅黑 Light" panose="020B0502040204020203" pitchFamily="34" charset="-122"/>
            </a:endParaRPr>
          </a:p>
        </p:txBody>
      </p:sp>
      <p:sp>
        <p:nvSpPr>
          <p:cNvPr id="59" name="椭圆 58"/>
          <p:cNvSpPr/>
          <p:nvPr/>
        </p:nvSpPr>
        <p:spPr bwMode="auto">
          <a:xfrm>
            <a:off x="5941752" y="3755030"/>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3</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60" name="椭圆 59"/>
          <p:cNvSpPr/>
          <p:nvPr/>
        </p:nvSpPr>
        <p:spPr bwMode="auto">
          <a:xfrm>
            <a:off x="5941752" y="4724021"/>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a:solidFill>
                  <a:schemeClr val="bg1"/>
                </a:solidFill>
                <a:latin typeface="微软雅黑 Light" panose="020B0502040204020203" pitchFamily="34" charset="-122"/>
                <a:ea typeface="微软雅黑 Light" panose="020B0502040204020203" pitchFamily="34" charset="-122"/>
              </a:rPr>
              <a:t>4</a:t>
            </a:r>
            <a:endParaRPr lang="zh-CN" altLang="en-US" sz="2400">
              <a:solidFill>
                <a:schemeClr val="bg1"/>
              </a:solidFill>
              <a:latin typeface="微软雅黑 Light" panose="020B0502040204020203" pitchFamily="34" charset="-122"/>
              <a:ea typeface="微软雅黑 Light" panose="020B0502040204020203" pitchFamily="34" charset="-122"/>
            </a:endParaRPr>
          </a:p>
        </p:txBody>
      </p:sp>
      <p:sp>
        <p:nvSpPr>
          <p:cNvPr id="61" name="矩形 60"/>
          <p:cNvSpPr/>
          <p:nvPr/>
        </p:nvSpPr>
        <p:spPr>
          <a:xfrm>
            <a:off x="6545551" y="1849862"/>
            <a:ext cx="5651212" cy="707886"/>
          </a:xfrm>
          <a:prstGeom prst="rect">
            <a:avLst/>
          </a:prstGeom>
          <a:noFill/>
        </p:spPr>
        <p:txBody>
          <a:bodyPr wrap="square" rtlCol="0">
            <a:spAutoFit/>
          </a:bodyPr>
          <a:lstStyle/>
          <a:p>
            <a:r>
              <a:rPr lang="zh-CN" altLang="en-US" sz="2000" dirty="0" smtClean="0">
                <a:solidFill>
                  <a:srgbClr val="3D3D3D"/>
                </a:solidFill>
                <a:latin typeface="微软雅黑 Light" panose="020B0502040204020203" pitchFamily="34" charset="-122"/>
                <a:ea typeface="微软雅黑 Light" panose="020B0502040204020203" pitchFamily="34" charset="-122"/>
              </a:rPr>
              <a:t>实收资本：指企业按照章程规定或合同协议约定，接受投资者投入企业的资本</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62" name="矩形 61"/>
          <p:cNvSpPr/>
          <p:nvPr/>
        </p:nvSpPr>
        <p:spPr>
          <a:xfrm>
            <a:off x="6545551" y="2695903"/>
            <a:ext cx="5651212" cy="1015663"/>
          </a:xfrm>
          <a:prstGeom prst="rect">
            <a:avLst/>
          </a:prstGeom>
          <a:noFill/>
        </p:spPr>
        <p:txBody>
          <a:bodyPr wrap="square" rtlCol="0">
            <a:spAutoFit/>
          </a:bodyPr>
          <a:lstStyle/>
          <a:p>
            <a:r>
              <a:rPr lang="zh-CN" altLang="en-US" sz="2000" dirty="0" smtClean="0">
                <a:solidFill>
                  <a:srgbClr val="3D3D3D"/>
                </a:solidFill>
                <a:latin typeface="微软雅黑 Light" panose="020B0502040204020203" pitchFamily="34" charset="-122"/>
                <a:ea typeface="微软雅黑 Light" panose="020B0502040204020203" pitchFamily="34" charset="-122"/>
              </a:rPr>
              <a:t>资本公积：是企业收到投资者出资额超出其注册资本中所占份额的部分以及其他资本公积包括资本溢价和其他资本公积</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63" name="矩形 62"/>
          <p:cNvSpPr/>
          <p:nvPr/>
        </p:nvSpPr>
        <p:spPr>
          <a:xfrm>
            <a:off x="6545551" y="3783504"/>
            <a:ext cx="5651212" cy="707886"/>
          </a:xfrm>
          <a:prstGeom prst="rect">
            <a:avLst/>
          </a:prstGeom>
          <a:noFill/>
        </p:spPr>
        <p:txBody>
          <a:bodyPr wrap="square" rtlCol="0">
            <a:spAutoFit/>
          </a:bodyPr>
          <a:lstStyle/>
          <a:p>
            <a:r>
              <a:rPr lang="zh-CN" altLang="en-US" sz="2000" dirty="0" smtClean="0">
                <a:solidFill>
                  <a:srgbClr val="3D3D3D"/>
                </a:solidFill>
                <a:latin typeface="微软雅黑 Light" panose="020B0502040204020203" pitchFamily="34" charset="-122"/>
                <a:ea typeface="微软雅黑 Light" panose="020B0502040204020203" pitchFamily="34" charset="-122"/>
              </a:rPr>
              <a:t>盈余公积：是企业按有关规定从净利润中提取的积累资金</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64" name="矩形 63"/>
          <p:cNvSpPr/>
          <p:nvPr/>
        </p:nvSpPr>
        <p:spPr>
          <a:xfrm>
            <a:off x="6545551" y="4738847"/>
            <a:ext cx="5651212" cy="1323439"/>
          </a:xfrm>
          <a:prstGeom prst="rect">
            <a:avLst/>
          </a:prstGeom>
          <a:noFill/>
        </p:spPr>
        <p:txBody>
          <a:bodyPr wrap="square" rtlCol="0">
            <a:spAutoFit/>
          </a:bodyPr>
          <a:lstStyle/>
          <a:p>
            <a:r>
              <a:rPr lang="zh-CN" altLang="en-US" sz="2000" dirty="0" smtClean="0">
                <a:solidFill>
                  <a:srgbClr val="3D3D3D"/>
                </a:solidFill>
                <a:latin typeface="微软雅黑 Light" panose="020B0502040204020203" pitchFamily="34" charset="-122"/>
                <a:ea typeface="微软雅黑 Light" panose="020B0502040204020203" pitchFamily="34" charset="-122"/>
              </a:rPr>
              <a:t>未分配利润：是企业实现净利润弥补亏损、提取盈余公积和向投资者分配利润后留存于企业的历年结存的利润，企业使用未分配利润有较大自主权</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310675" y="3254594"/>
            <a:ext cx="4635878" cy="1445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a:t>
            </a:r>
            <a:r>
              <a:rPr lang="en-US" altLang="zh-CN" sz="4000" b="1" dirty="0" smtClean="0">
                <a:solidFill>
                  <a:schemeClr val="bg1"/>
                </a:solidFill>
                <a:latin typeface="微软雅黑 Light" panose="020B0502040204020203" pitchFamily="34" charset="-122"/>
                <a:ea typeface="微软雅黑 Light" panose="020B0502040204020203" pitchFamily="34" charset="-122"/>
              </a:rPr>
              <a:t>2</a:t>
            </a:r>
            <a:r>
              <a:rPr lang="en-US" altLang="zh-CN" sz="4000" b="1" dirty="0" smtClean="0">
                <a:solidFill>
                  <a:schemeClr val="bg1"/>
                </a:solidFill>
                <a:latin typeface="微软雅黑 Light" panose="020B0502040204020203" pitchFamily="34" charset="-122"/>
                <a:ea typeface="微软雅黑 Light" panose="020B0502040204020203" pitchFamily="34" charset="-122"/>
              </a:rPr>
              <a:t>.2</a:t>
            </a:r>
            <a:r>
              <a:rPr lang="zh-CN" altLang="en-US" sz="4000" b="1" dirty="0" smtClean="0">
                <a:solidFill>
                  <a:schemeClr val="bg1"/>
                </a:solidFill>
                <a:latin typeface="微软雅黑 Light" panose="020B0502040204020203" pitchFamily="34" charset="-122"/>
                <a:ea typeface="微软雅黑 Light" panose="020B0502040204020203" pitchFamily="34" charset="-122"/>
              </a:rPr>
              <a:t>利润表的项目分析</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7003480" y="3660271"/>
            <a:ext cx="3885853" cy="368300"/>
          </a:xfrm>
          <a:prstGeom prst="rect">
            <a:avLst/>
          </a:prstGeom>
          <a:noFill/>
        </p:spPr>
        <p:txBody>
          <a:bodyPr wrap="square" rtlCol="0">
            <a:spAutoFit/>
          </a:bodyPr>
          <a:lstStyle/>
          <a:p>
            <a:pPr>
              <a:defRPr/>
            </a:pPr>
            <a:r>
              <a:rPr lang="zh-CN" altLang="en-US" dirty="0">
                <a:latin typeface="微软雅黑 Light" panose="020B0502040204020203" pitchFamily="34" charset="-122"/>
                <a:ea typeface="微软雅黑 Light" panose="020B0502040204020203" pitchFamily="34" charset="-122"/>
              </a:rPr>
              <a:t>子</a:t>
            </a:r>
            <a:r>
              <a:rPr lang="zh-CN" altLang="en-US" dirty="0" smtClean="0">
                <a:latin typeface="微软雅黑 Light" panose="020B0502040204020203" pitchFamily="34" charset="-122"/>
                <a:ea typeface="微软雅黑 Light" panose="020B0502040204020203" pitchFamily="34" charset="-122"/>
              </a:rPr>
              <a:t>任务</a:t>
            </a:r>
            <a:r>
              <a:rPr lang="en-US" altLang="zh-CN" dirty="0" smtClean="0">
                <a:latin typeface="微软雅黑 Light" panose="020B0502040204020203" pitchFamily="34" charset="-122"/>
                <a:ea typeface="微软雅黑 Light" panose="020B0502040204020203" pitchFamily="34" charset="-122"/>
              </a:rPr>
              <a:t>2</a:t>
            </a:r>
            <a:r>
              <a:rPr lang="en-US" altLang="zh-CN" dirty="0" smtClean="0">
                <a:latin typeface="微软雅黑 Light" panose="020B0502040204020203" pitchFamily="34" charset="-122"/>
                <a:ea typeface="微软雅黑 Light" panose="020B0502040204020203" pitchFamily="34" charset="-122"/>
              </a:rPr>
              <a:t>.2.1</a:t>
            </a:r>
            <a:r>
              <a:rPr lang="zh-CN" altLang="en-US" dirty="0" smtClean="0">
                <a:latin typeface="微软雅黑 Light" panose="020B0502040204020203" pitchFamily="34" charset="-122"/>
                <a:ea typeface="微软雅黑 Light" panose="020B0502040204020203" pitchFamily="34" charset="-122"/>
              </a:rPr>
              <a:t>收入类项目分析</a:t>
            </a:r>
            <a:endParaRPr lang="zh-CN" altLang="en-US" dirty="0">
              <a:latin typeface="微软雅黑 Light" panose="020B0502040204020203" pitchFamily="34" charset="-122"/>
              <a:ea typeface="微软雅黑 Light" panose="020B0502040204020203" pitchFamily="34" charset="-122"/>
            </a:endParaRPr>
          </a:p>
        </p:txBody>
      </p:sp>
      <p:sp>
        <p:nvSpPr>
          <p:cNvPr id="96" name="TextBox 70"/>
          <p:cNvSpPr txBox="1"/>
          <p:nvPr/>
        </p:nvSpPr>
        <p:spPr>
          <a:xfrm>
            <a:off x="7003480" y="4339592"/>
            <a:ext cx="3361085"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a:t>
            </a:r>
            <a:r>
              <a:rPr lang="zh-CN" altLang="en-US" sz="1800" dirty="0" smtClean="0">
                <a:solidFill>
                  <a:schemeClr val="tx1"/>
                </a:solidFill>
                <a:latin typeface="微软雅黑 Light" panose="020B0502040204020203" pitchFamily="34" charset="-122"/>
                <a:ea typeface="微软雅黑 Light" panose="020B0502040204020203" pitchFamily="34" charset="-122"/>
              </a:rPr>
              <a:t>任务</a:t>
            </a:r>
            <a:r>
              <a:rPr lang="en-US" altLang="zh-CN" sz="1800" dirty="0" smtClean="0">
                <a:solidFill>
                  <a:schemeClr val="tx1"/>
                </a:solidFill>
                <a:latin typeface="微软雅黑 Light" panose="020B0502040204020203" pitchFamily="34" charset="-122"/>
                <a:ea typeface="微软雅黑 Light" panose="020B0502040204020203" pitchFamily="34" charset="-122"/>
              </a:rPr>
              <a:t>2</a:t>
            </a:r>
            <a:r>
              <a:rPr lang="en-US" altLang="zh-CN" sz="1800" dirty="0" smtClean="0">
                <a:solidFill>
                  <a:schemeClr val="tx1"/>
                </a:solidFill>
                <a:latin typeface="微软雅黑 Light" panose="020B0502040204020203" pitchFamily="34" charset="-122"/>
                <a:ea typeface="微软雅黑 Light" panose="020B0502040204020203" pitchFamily="34" charset="-122"/>
              </a:rPr>
              <a:t>.2.2</a:t>
            </a:r>
            <a:r>
              <a:rPr lang="zh-CN" altLang="en-US" sz="1800" dirty="0" smtClean="0">
                <a:solidFill>
                  <a:schemeClr val="tx1"/>
                </a:solidFill>
                <a:latin typeface="微软雅黑 Light" panose="020B0502040204020203" pitchFamily="34" charset="-122"/>
                <a:ea typeface="微软雅黑 Light" panose="020B0502040204020203" pitchFamily="34" charset="-122"/>
              </a:rPr>
              <a:t>费用类项目分析</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36708"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35372" y="5035896"/>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40" name="TextBox 69"/>
          <p:cNvSpPr txBox="1"/>
          <p:nvPr/>
        </p:nvSpPr>
        <p:spPr>
          <a:xfrm>
            <a:off x="7003480" y="5083520"/>
            <a:ext cx="3342361"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a:t>
            </a:r>
            <a:r>
              <a:rPr lang="zh-CN" altLang="en-US" sz="1800" dirty="0" smtClean="0">
                <a:solidFill>
                  <a:schemeClr val="tx1"/>
                </a:solidFill>
                <a:latin typeface="微软雅黑 Light" panose="020B0502040204020203" pitchFamily="34" charset="-122"/>
                <a:ea typeface="微软雅黑 Light" panose="020B0502040204020203" pitchFamily="34" charset="-122"/>
              </a:rPr>
              <a:t>任务</a:t>
            </a:r>
            <a:r>
              <a:rPr lang="en-US" altLang="zh-CN" sz="1800" dirty="0" smtClean="0">
                <a:solidFill>
                  <a:schemeClr val="tx1"/>
                </a:solidFill>
                <a:latin typeface="微软雅黑 Light" panose="020B0502040204020203" pitchFamily="34" charset="-122"/>
                <a:ea typeface="微软雅黑 Light" panose="020B0502040204020203" pitchFamily="34" charset="-122"/>
              </a:rPr>
              <a:t>2</a:t>
            </a:r>
            <a:r>
              <a:rPr lang="en-US" altLang="zh-CN" sz="1800" dirty="0" smtClean="0">
                <a:solidFill>
                  <a:schemeClr val="tx1"/>
                </a:solidFill>
                <a:latin typeface="微软雅黑 Light" panose="020B0502040204020203" pitchFamily="34" charset="-122"/>
                <a:ea typeface="微软雅黑 Light" panose="020B0502040204020203" pitchFamily="34" charset="-122"/>
              </a:rPr>
              <a:t>.2.3</a:t>
            </a:r>
            <a:r>
              <a:rPr lang="zh-CN" altLang="en-US" sz="1800" dirty="0" smtClean="0">
                <a:solidFill>
                  <a:schemeClr val="tx1"/>
                </a:solidFill>
                <a:latin typeface="微软雅黑 Light" panose="020B0502040204020203" pitchFamily="34" charset="-122"/>
                <a:ea typeface="微软雅黑 Light" panose="020B0502040204020203" pitchFamily="34" charset="-122"/>
              </a:rPr>
              <a:t>利润类项目分析</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43" name="组合 42"/>
          <p:cNvGrpSpPr/>
          <p:nvPr/>
        </p:nvGrpSpPr>
        <p:grpSpPr>
          <a:xfrm>
            <a:off x="6635372" y="4339592"/>
            <a:ext cx="330200" cy="330200"/>
            <a:chOff x="8186613" y="1546264"/>
            <a:chExt cx="330200" cy="330200"/>
          </a:xfrm>
          <a:solidFill>
            <a:schemeClr val="accent3"/>
          </a:solidFill>
        </p:grpSpPr>
        <p:sp>
          <p:nvSpPr>
            <p:cNvPr id="4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4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5067025" cy="583565"/>
          </a:xfrm>
          <a:prstGeom prst="rect">
            <a:avLst/>
          </a:prstGeom>
        </p:spPr>
        <p:txBody>
          <a:bodyPr wrap="square">
            <a:spAutoFit/>
          </a:bodyPr>
          <a:lstStyle/>
          <a:p>
            <a:pPr>
              <a:defRPr/>
            </a:pPr>
            <a:r>
              <a:rPr lang="zh-CN" altLang="en-US" sz="3200" b="1" dirty="0" smtClean="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2</a:t>
            </a:r>
            <a:r>
              <a:rPr lang="en-US" altLang="zh-CN" sz="3200" b="1" dirty="0">
                <a:latin typeface="微软雅黑 Light" panose="020B0502040204020203" pitchFamily="34" charset="-122"/>
                <a:ea typeface="微软雅黑 Light" panose="020B0502040204020203" pitchFamily="34" charset="-122"/>
              </a:rPr>
              <a:t>.2.1</a:t>
            </a:r>
            <a:r>
              <a:rPr lang="zh-CN" altLang="en-US" sz="3200" b="1" dirty="0">
                <a:latin typeface="微软雅黑 Light" panose="020B0502040204020203" pitchFamily="34" charset="-122"/>
                <a:ea typeface="微软雅黑 Light" panose="020B0502040204020203" pitchFamily="34" charset="-122"/>
              </a:rPr>
              <a:t>收入类项目分析</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圆角 39"/>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1" name="矩形: 圆角 40"/>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3" name="矩形: 圆角 42"/>
          <p:cNvSpPr/>
          <p:nvPr/>
        </p:nvSpPr>
        <p:spPr bwMode="auto">
          <a:xfrm>
            <a:off x="6514378"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6" name="矩形: 圆角 45"/>
          <p:cNvSpPr/>
          <p:nvPr/>
        </p:nvSpPr>
        <p:spPr bwMode="auto">
          <a:xfrm>
            <a:off x="7097852"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2" name="矩形: 圆角 71"/>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4" name="矩形: 圆角 73"/>
          <p:cNvSpPr/>
          <p:nvPr/>
        </p:nvSpPr>
        <p:spPr bwMode="auto">
          <a:xfrm>
            <a:off x="10470090"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5" name="矩形: 圆角 74"/>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9" name="文本框 78"/>
          <p:cNvSpPr txBox="1"/>
          <p:nvPr/>
        </p:nvSpPr>
        <p:spPr>
          <a:xfrm>
            <a:off x="7471304" y="5086916"/>
            <a:ext cx="104067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3</a:t>
            </a: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千－</a:t>
            </a:r>
            <a:r>
              <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5</a:t>
            </a: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千</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0" name="文本框 79"/>
          <p:cNvSpPr txBox="1"/>
          <p:nvPr/>
        </p:nvSpPr>
        <p:spPr>
          <a:xfrm>
            <a:off x="7494629" y="4697504"/>
            <a:ext cx="713656"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38%</a:t>
            </a: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2" name="文本框 81"/>
          <p:cNvSpPr txBox="1"/>
          <p:nvPr/>
        </p:nvSpPr>
        <p:spPr>
          <a:xfrm>
            <a:off x="9694524" y="4402066"/>
            <a:ext cx="71365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28%</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cxnSp>
        <p:nvCxnSpPr>
          <p:cNvPr id="88" name="直接连接符 87"/>
          <p:cNvCxnSpPr/>
          <p:nvPr/>
        </p:nvCxnSpPr>
        <p:spPr bwMode="auto">
          <a:xfrm>
            <a:off x="5943229" y="1776406"/>
            <a:ext cx="0" cy="4305162"/>
          </a:xfrm>
          <a:prstGeom prst="line">
            <a:avLst/>
          </a:prstGeom>
          <a:solidFill>
            <a:schemeClr val="accent1"/>
          </a:solidFill>
          <a:ln w="9525" cap="flat" cmpd="sng" algn="ctr">
            <a:solidFill>
              <a:schemeClr val="accent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 name="标题 1"/>
          <p:cNvSpPr txBox="1">
            <a:spLocks noChangeArrowheads="1"/>
          </p:cNvSpPr>
          <p:nvPr/>
        </p:nvSpPr>
        <p:spPr bwMode="auto">
          <a:xfrm>
            <a:off x="684225" y="1140713"/>
            <a:ext cx="10286364" cy="446147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gn="ctr">
              <a:defRPr sz="1800">
                <a:solidFill>
                  <a:schemeClr val="accent1"/>
                </a:solidFill>
                <a:latin typeface="+mn-ea"/>
                <a:ea typeface="+mn-ea"/>
              </a:defRPr>
            </a:lvl1pPr>
            <a:lvl2pPr marL="742950" indent="-285750" eaLnBrk="0" hangingPunct="0">
              <a:spcBef>
                <a:spcPct val="20000"/>
              </a:spcBef>
              <a:buChar char="–"/>
              <a:defRPr sz="2000">
                <a:solidFill>
                  <a:schemeClr val="accent1"/>
                </a:solidFill>
                <a:latin typeface="+mn-lt"/>
                <a:ea typeface="仿宋_GB2312" pitchFamily="49" charset="-122"/>
              </a:defRPr>
            </a:lvl2pPr>
            <a:lvl3pPr marL="1143000" indent="-228600" eaLnBrk="0" hangingPunct="0">
              <a:spcBef>
                <a:spcPct val="20000"/>
              </a:spcBef>
              <a:buChar char="•"/>
              <a:defRPr sz="2400">
                <a:solidFill>
                  <a:schemeClr val="accent1"/>
                </a:solidFill>
                <a:latin typeface="+mn-lt"/>
              </a:defRPr>
            </a:lvl3pPr>
            <a:lvl4pPr marL="1600200" indent="-228600" eaLnBrk="0" hangingPunct="0">
              <a:spcBef>
                <a:spcPct val="20000"/>
              </a:spcBef>
              <a:buChar char="–"/>
              <a:defRPr sz="2000">
                <a:solidFill>
                  <a:schemeClr val="accent1"/>
                </a:solidFill>
                <a:latin typeface="+mn-lt"/>
              </a:defRPr>
            </a:lvl4pPr>
            <a:lvl5pPr marL="2057400" indent="-228600" eaLnBrk="0" hangingPunct="0">
              <a:spcBef>
                <a:spcPct val="20000"/>
              </a:spcBef>
              <a:buChar char="»"/>
              <a:defRPr sz="2000">
                <a:solidFill>
                  <a:schemeClr val="accent1"/>
                </a:solidFill>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algn="l">
              <a:lnSpc>
                <a:spcPct val="150000"/>
              </a:lnSpc>
              <a:defRPr/>
            </a:pPr>
            <a:r>
              <a:rPr lang="en-US" altLang="zh-CN" sz="2400" dirty="0" smtClean="0">
                <a:solidFill>
                  <a:srgbClr val="3D3D3D"/>
                </a:solidFill>
                <a:latin typeface="微软雅黑 Light" panose="020B0502040204020203" pitchFamily="34" charset="-122"/>
                <a:ea typeface="微软雅黑 Light" panose="020B0502040204020203" pitchFamily="34" charset="-122"/>
              </a:rPr>
              <a:t>1.</a:t>
            </a:r>
            <a:r>
              <a:rPr lang="zh-CN" altLang="en-US" sz="2400" dirty="0" smtClean="0">
                <a:solidFill>
                  <a:srgbClr val="3D3D3D"/>
                </a:solidFill>
                <a:latin typeface="微软雅黑 Light" panose="020B0502040204020203" pitchFamily="34" charset="-122"/>
                <a:ea typeface="微软雅黑 Light" panose="020B0502040204020203" pitchFamily="34" charset="-122"/>
              </a:rPr>
              <a:t>收入</a:t>
            </a:r>
            <a:r>
              <a:rPr lang="zh-CN" altLang="en-US" sz="2400" dirty="0">
                <a:solidFill>
                  <a:srgbClr val="3D3D3D"/>
                </a:solidFill>
                <a:latin typeface="微软雅黑 Light" panose="020B0502040204020203" pitchFamily="34" charset="-122"/>
                <a:ea typeface="微软雅黑 Light" panose="020B0502040204020203" pitchFamily="34" charset="-122"/>
              </a:rPr>
              <a:t>类项目的特点及</a:t>
            </a:r>
            <a:r>
              <a:rPr lang="zh-CN" altLang="en-US" sz="2400" dirty="0" smtClean="0">
                <a:solidFill>
                  <a:srgbClr val="3D3D3D"/>
                </a:solidFill>
                <a:latin typeface="微软雅黑 Light" panose="020B0502040204020203" pitchFamily="34" charset="-122"/>
                <a:ea typeface="微软雅黑 Light" panose="020B0502040204020203" pitchFamily="34" charset="-122"/>
              </a:rPr>
              <a:t>构成</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gn="l">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）收入从企业的日常活动中产生，而不是从偶发的交易或事项中产生</a:t>
            </a:r>
            <a:r>
              <a:rPr lang="zh-CN" altLang="en-US" sz="2400" dirty="0" smtClean="0">
                <a:solidFill>
                  <a:srgbClr val="3D3D3D"/>
                </a:solidFill>
                <a:latin typeface="微软雅黑 Light" panose="020B0502040204020203" pitchFamily="34" charset="-122"/>
                <a:ea typeface="微软雅黑 Light" panose="020B0502040204020203" pitchFamily="34" charset="-122"/>
              </a:rPr>
              <a:t>。</a:t>
            </a:r>
            <a:endParaRPr lang="en-US" altLang="zh-CN" sz="2400" dirty="0" smtClean="0">
              <a:solidFill>
                <a:srgbClr val="3D3D3D"/>
              </a:solidFill>
              <a:latin typeface="微软雅黑 Light" panose="020B0502040204020203" pitchFamily="34" charset="-122"/>
              <a:ea typeface="微软雅黑 Light" panose="020B0502040204020203" pitchFamily="34" charset="-122"/>
            </a:endParaRPr>
          </a:p>
          <a:p>
            <a:pPr lvl="0" algn="l">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）收入可能表现为企业资产的增加，如增加银行存款、应收账款等；也可能表现为企业负债的</a:t>
            </a:r>
            <a:r>
              <a:rPr lang="zh-CN" altLang="en-US" sz="2400" dirty="0" smtClean="0">
                <a:solidFill>
                  <a:srgbClr val="3D3D3D"/>
                </a:solidFill>
                <a:latin typeface="微软雅黑 Light" panose="020B0502040204020203" pitchFamily="34" charset="-122"/>
                <a:ea typeface="微软雅黑 Light" panose="020B0502040204020203" pitchFamily="34" charset="-122"/>
              </a:rPr>
              <a:t>减少。</a:t>
            </a:r>
            <a:endParaRPr lang="en-US" altLang="zh-CN" sz="2400" dirty="0" smtClean="0">
              <a:solidFill>
                <a:srgbClr val="3D3D3D"/>
              </a:solidFill>
              <a:latin typeface="微软雅黑 Light" panose="020B0502040204020203" pitchFamily="34" charset="-122"/>
              <a:ea typeface="微软雅黑 Light" panose="020B0502040204020203" pitchFamily="34" charset="-122"/>
            </a:endParaRPr>
          </a:p>
          <a:p>
            <a:pPr lvl="0" algn="l">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）收入能导致企业所有者权益的增加，如上所述，收入能增加资产或减少负债或二者兼而有之</a:t>
            </a:r>
            <a:r>
              <a:rPr lang="zh-CN" altLang="en-US" sz="2400" dirty="0" smtClean="0">
                <a:solidFill>
                  <a:srgbClr val="3D3D3D"/>
                </a:solidFill>
                <a:latin typeface="微软雅黑 Light" panose="020B0502040204020203" pitchFamily="34" charset="-122"/>
                <a:ea typeface="微软雅黑 Light" panose="020B0502040204020203" pitchFamily="34" charset="-122"/>
              </a:rPr>
              <a:t>。</a:t>
            </a:r>
            <a:endParaRPr lang="en-US" altLang="zh-CN" sz="2400" dirty="0" smtClean="0">
              <a:solidFill>
                <a:srgbClr val="3D3D3D"/>
              </a:solidFill>
              <a:latin typeface="微软雅黑 Light" panose="020B0502040204020203" pitchFamily="34" charset="-122"/>
              <a:ea typeface="微软雅黑 Light" panose="020B0502040204020203" pitchFamily="34" charset="-122"/>
            </a:endParaRPr>
          </a:p>
          <a:p>
            <a:pPr lvl="0" algn="l">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4</a:t>
            </a:r>
            <a:r>
              <a:rPr lang="zh-CN" altLang="en-US" sz="2400" dirty="0">
                <a:solidFill>
                  <a:srgbClr val="3D3D3D"/>
                </a:solidFill>
                <a:latin typeface="微软雅黑 Light" panose="020B0502040204020203" pitchFamily="34" charset="-122"/>
                <a:ea typeface="微软雅黑 Light" panose="020B0502040204020203" pitchFamily="34" charset="-122"/>
              </a:rPr>
              <a:t>）收入只包括本企业经济利益的流入，不包括为第三方或客户代收的款项，如增值税、代收利息等</a:t>
            </a:r>
            <a:r>
              <a:rPr lang="zh-CN" altLang="en-US" sz="2400" dirty="0" smtClean="0">
                <a:solidFill>
                  <a:srgbClr val="3D3D3D"/>
                </a:solidFill>
                <a:latin typeface="微软雅黑 Light" panose="020B0502040204020203" pitchFamily="34" charset="-122"/>
                <a:ea typeface="微软雅黑 Light" panose="020B0502040204020203" pitchFamily="34" charset="-122"/>
              </a:rPr>
              <a:t>。</a:t>
            </a:r>
            <a:endParaRPr lang="en-US" altLang="zh-CN" sz="2400" dirty="0" smtClean="0">
              <a:solidFill>
                <a:srgbClr val="3D3D3D"/>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p:cNvSpPr/>
          <p:nvPr/>
        </p:nvSpPr>
        <p:spPr bwMode="auto">
          <a:xfrm>
            <a:off x="5533135" y="2068666"/>
            <a:ext cx="1535406"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1.</a:t>
            </a:r>
            <a:r>
              <a:rPr lang="zh-CN" altLang="en-US" sz="2000" dirty="0" smtClean="0">
                <a:solidFill>
                  <a:schemeClr val="bg1"/>
                </a:solidFill>
                <a:latin typeface="微软雅黑 Light" panose="020B0502040204020203" pitchFamily="34" charset="-122"/>
                <a:ea typeface="微软雅黑 Light" panose="020B0502040204020203" pitchFamily="34" charset="-122"/>
              </a:rPr>
              <a:t>货币资金</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3" name="Freeform 21"/>
          <p:cNvSpPr/>
          <p:nvPr/>
        </p:nvSpPr>
        <p:spPr bwMode="auto">
          <a:xfrm rot="5400000" flipH="1">
            <a:off x="7914243" y="-438683"/>
            <a:ext cx="574267" cy="4153063"/>
          </a:xfrm>
          <a:custGeom>
            <a:avLst/>
            <a:gdLst>
              <a:gd name="T0" fmla="*/ 0 w 1642"/>
              <a:gd name="T1" fmla="*/ 95 h 6991"/>
              <a:gd name="T2" fmla="*/ 0 w 1642"/>
              <a:gd name="T3" fmla="*/ 0 h 6991"/>
              <a:gd name="T4" fmla="*/ 328 w 1642"/>
              <a:gd name="T5" fmla="*/ 83 h 6991"/>
              <a:gd name="T6" fmla="*/ 602 w 1642"/>
              <a:gd name="T7" fmla="*/ 212 h 6991"/>
              <a:gd name="T8" fmla="*/ 841 w 1642"/>
              <a:gd name="T9" fmla="*/ 428 h 6991"/>
              <a:gd name="T10" fmla="*/ 1003 w 1642"/>
              <a:gd name="T11" fmla="*/ 695 h 6991"/>
              <a:gd name="T12" fmla="*/ 1087 w 1642"/>
              <a:gd name="T13" fmla="*/ 987 h 6991"/>
              <a:gd name="T14" fmla="*/ 1123 w 1642"/>
              <a:gd name="T15" fmla="*/ 1328 h 6991"/>
              <a:gd name="T16" fmla="*/ 1083 w 1642"/>
              <a:gd name="T17" fmla="*/ 1745 h 6991"/>
              <a:gd name="T18" fmla="*/ 995 w 1642"/>
              <a:gd name="T19" fmla="*/ 2130 h 6991"/>
              <a:gd name="T20" fmla="*/ 963 w 1642"/>
              <a:gd name="T21" fmla="*/ 2531 h 6991"/>
              <a:gd name="T22" fmla="*/ 1011 w 1642"/>
              <a:gd name="T23" fmla="*/ 2911 h 6991"/>
              <a:gd name="T24" fmla="*/ 1117 w 1642"/>
              <a:gd name="T25" fmla="*/ 3126 h 6991"/>
              <a:gd name="T26" fmla="*/ 1291 w 1642"/>
              <a:gd name="T27" fmla="*/ 3275 h 6991"/>
              <a:gd name="T28" fmla="*/ 1447 w 1642"/>
              <a:gd name="T29" fmla="*/ 3361 h 6991"/>
              <a:gd name="T30" fmla="*/ 1642 w 1642"/>
              <a:gd name="T31" fmla="*/ 3398 h 6991"/>
              <a:gd name="T32" fmla="*/ 1642 w 1642"/>
              <a:gd name="T33" fmla="*/ 3582 h 6991"/>
              <a:gd name="T34" fmla="*/ 1344 w 1642"/>
              <a:gd name="T35" fmla="*/ 3681 h 6991"/>
              <a:gd name="T36" fmla="*/ 1162 w 1642"/>
              <a:gd name="T37" fmla="*/ 3829 h 6991"/>
              <a:gd name="T38" fmla="*/ 1023 w 1642"/>
              <a:gd name="T39" fmla="*/ 4081 h 6991"/>
              <a:gd name="T40" fmla="*/ 960 w 1642"/>
              <a:gd name="T41" fmla="*/ 4426 h 6991"/>
              <a:gd name="T42" fmla="*/ 988 w 1642"/>
              <a:gd name="T43" fmla="*/ 4878 h 6991"/>
              <a:gd name="T44" fmla="*/ 1028 w 1642"/>
              <a:gd name="T45" fmla="*/ 5179 h 6991"/>
              <a:gd name="T46" fmla="*/ 1087 w 1642"/>
              <a:gd name="T47" fmla="*/ 5528 h 6991"/>
              <a:gd name="T48" fmla="*/ 1098 w 1642"/>
              <a:gd name="T49" fmla="*/ 5870 h 6991"/>
              <a:gd name="T50" fmla="*/ 1038 w 1642"/>
              <a:gd name="T51" fmla="*/ 6202 h 6991"/>
              <a:gd name="T52" fmla="*/ 922 w 1642"/>
              <a:gd name="T53" fmla="*/ 6461 h 6991"/>
              <a:gd name="T54" fmla="*/ 743 w 1642"/>
              <a:gd name="T55" fmla="*/ 6674 h 6991"/>
              <a:gd name="T56" fmla="*/ 533 w 1642"/>
              <a:gd name="T57" fmla="*/ 6839 h 6991"/>
              <a:gd name="T58" fmla="*/ 360 w 1642"/>
              <a:gd name="T59" fmla="*/ 6942 h 6991"/>
              <a:gd name="T60" fmla="*/ 246 w 1642"/>
              <a:gd name="T61" fmla="*/ 6986 h 6991"/>
              <a:gd name="T62" fmla="*/ 198 w 1642"/>
              <a:gd name="T63" fmla="*/ 6948 h 6991"/>
              <a:gd name="T64" fmla="*/ 242 w 1642"/>
              <a:gd name="T65" fmla="*/ 6869 h 6991"/>
              <a:gd name="T66" fmla="*/ 349 w 1642"/>
              <a:gd name="T67" fmla="*/ 6794 h 6991"/>
              <a:gd name="T68" fmla="*/ 518 w 1642"/>
              <a:gd name="T69" fmla="*/ 6637 h 6991"/>
              <a:gd name="T70" fmla="*/ 656 w 1642"/>
              <a:gd name="T71" fmla="*/ 6413 h 6991"/>
              <a:gd name="T72" fmla="*/ 727 w 1642"/>
              <a:gd name="T73" fmla="*/ 6184 h 6991"/>
              <a:gd name="T74" fmla="*/ 742 w 1642"/>
              <a:gd name="T75" fmla="*/ 5958 h 6991"/>
              <a:gd name="T76" fmla="*/ 718 w 1642"/>
              <a:gd name="T77" fmla="*/ 5613 h 6991"/>
              <a:gd name="T78" fmla="*/ 680 w 1642"/>
              <a:gd name="T79" fmla="*/ 5137 h 6991"/>
              <a:gd name="T80" fmla="*/ 672 w 1642"/>
              <a:gd name="T81" fmla="*/ 4709 h 6991"/>
              <a:gd name="T82" fmla="*/ 735 w 1642"/>
              <a:gd name="T83" fmla="*/ 4309 h 6991"/>
              <a:gd name="T84" fmla="*/ 898 w 1642"/>
              <a:gd name="T85" fmla="*/ 3969 h 6991"/>
              <a:gd name="T86" fmla="*/ 1095 w 1642"/>
              <a:gd name="T87" fmla="*/ 3740 h 6991"/>
              <a:gd name="T88" fmla="*/ 1481 w 1642"/>
              <a:gd name="T89" fmla="*/ 3504 h 6991"/>
              <a:gd name="T90" fmla="*/ 1202 w 1642"/>
              <a:gd name="T91" fmla="*/ 3350 h 6991"/>
              <a:gd name="T92" fmla="*/ 1028 w 1642"/>
              <a:gd name="T93" fmla="*/ 3220 h 6991"/>
              <a:gd name="T94" fmla="*/ 859 w 1642"/>
              <a:gd name="T95" fmla="*/ 2983 h 6991"/>
              <a:gd name="T96" fmla="*/ 711 w 1642"/>
              <a:gd name="T97" fmla="*/ 2652 h 6991"/>
              <a:gd name="T98" fmla="*/ 648 w 1642"/>
              <a:gd name="T99" fmla="*/ 2296 h 6991"/>
              <a:gd name="T100" fmla="*/ 653 w 1642"/>
              <a:gd name="T101" fmla="*/ 1917 h 6991"/>
              <a:gd name="T102" fmla="*/ 703 w 1642"/>
              <a:gd name="T103" fmla="*/ 1522 h 6991"/>
              <a:gd name="T104" fmla="*/ 751 w 1642"/>
              <a:gd name="T105" fmla="*/ 1052 h 6991"/>
              <a:gd name="T106" fmla="*/ 720 w 1642"/>
              <a:gd name="T107" fmla="*/ 750 h 6991"/>
              <a:gd name="T108" fmla="*/ 604 w 1642"/>
              <a:gd name="T109" fmla="*/ 513 h 6991"/>
              <a:gd name="T110" fmla="*/ 396 w 1642"/>
              <a:gd name="T111" fmla="*/ 280 h 6991"/>
              <a:gd name="T112" fmla="*/ 177 w 1642"/>
              <a:gd name="T113" fmla="*/ 154 h 6991"/>
              <a:gd name="T114" fmla="*/ 0 w 1642"/>
              <a:gd name="T115" fmla="*/ 95 h 6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42" h="6991">
                <a:moveTo>
                  <a:pt x="0" y="95"/>
                </a:moveTo>
                <a:lnTo>
                  <a:pt x="0" y="0"/>
                </a:lnTo>
                <a:cubicBezTo>
                  <a:pt x="125" y="28"/>
                  <a:pt x="234" y="55"/>
                  <a:pt x="328" y="83"/>
                </a:cubicBezTo>
                <a:cubicBezTo>
                  <a:pt x="423" y="110"/>
                  <a:pt x="514" y="154"/>
                  <a:pt x="602" y="212"/>
                </a:cubicBezTo>
                <a:cubicBezTo>
                  <a:pt x="691" y="268"/>
                  <a:pt x="770" y="341"/>
                  <a:pt x="841" y="428"/>
                </a:cubicBezTo>
                <a:cubicBezTo>
                  <a:pt x="911" y="515"/>
                  <a:pt x="965" y="604"/>
                  <a:pt x="1003" y="695"/>
                </a:cubicBezTo>
                <a:cubicBezTo>
                  <a:pt x="1039" y="785"/>
                  <a:pt x="1067" y="883"/>
                  <a:pt x="1087" y="987"/>
                </a:cubicBezTo>
                <a:cubicBezTo>
                  <a:pt x="1107" y="1091"/>
                  <a:pt x="1120" y="1205"/>
                  <a:pt x="1123" y="1328"/>
                </a:cubicBezTo>
                <a:cubicBezTo>
                  <a:pt x="1128" y="1452"/>
                  <a:pt x="1116" y="1591"/>
                  <a:pt x="1083" y="1745"/>
                </a:cubicBezTo>
                <a:lnTo>
                  <a:pt x="995" y="2130"/>
                </a:lnTo>
                <a:cubicBezTo>
                  <a:pt x="970" y="2258"/>
                  <a:pt x="960" y="2391"/>
                  <a:pt x="963" y="2531"/>
                </a:cubicBezTo>
                <a:cubicBezTo>
                  <a:pt x="963" y="2686"/>
                  <a:pt x="978" y="2812"/>
                  <a:pt x="1011" y="2911"/>
                </a:cubicBezTo>
                <a:cubicBezTo>
                  <a:pt x="1042" y="3010"/>
                  <a:pt x="1077" y="3082"/>
                  <a:pt x="1117" y="3126"/>
                </a:cubicBezTo>
                <a:cubicBezTo>
                  <a:pt x="1156" y="3170"/>
                  <a:pt x="1214" y="3220"/>
                  <a:pt x="1291" y="3275"/>
                </a:cubicBezTo>
                <a:cubicBezTo>
                  <a:pt x="1368" y="3330"/>
                  <a:pt x="1421" y="3359"/>
                  <a:pt x="1447" y="3361"/>
                </a:cubicBezTo>
                <a:lnTo>
                  <a:pt x="1642" y="3398"/>
                </a:lnTo>
                <a:lnTo>
                  <a:pt x="1642" y="3582"/>
                </a:lnTo>
                <a:cubicBezTo>
                  <a:pt x="1510" y="3613"/>
                  <a:pt x="1410" y="3646"/>
                  <a:pt x="1344" y="3681"/>
                </a:cubicBezTo>
                <a:cubicBezTo>
                  <a:pt x="1278" y="3715"/>
                  <a:pt x="1217" y="3765"/>
                  <a:pt x="1162" y="3829"/>
                </a:cubicBezTo>
                <a:cubicBezTo>
                  <a:pt x="1107" y="3894"/>
                  <a:pt x="1061" y="3978"/>
                  <a:pt x="1023" y="4081"/>
                </a:cubicBezTo>
                <a:cubicBezTo>
                  <a:pt x="985" y="4184"/>
                  <a:pt x="964" y="4299"/>
                  <a:pt x="960" y="4426"/>
                </a:cubicBezTo>
                <a:cubicBezTo>
                  <a:pt x="957" y="4554"/>
                  <a:pt x="965" y="4704"/>
                  <a:pt x="988" y="4878"/>
                </a:cubicBezTo>
                <a:cubicBezTo>
                  <a:pt x="1001" y="4998"/>
                  <a:pt x="1014" y="5099"/>
                  <a:pt x="1028" y="5179"/>
                </a:cubicBezTo>
                <a:lnTo>
                  <a:pt x="1087" y="5528"/>
                </a:lnTo>
                <a:cubicBezTo>
                  <a:pt x="1102" y="5648"/>
                  <a:pt x="1106" y="5762"/>
                  <a:pt x="1098" y="5870"/>
                </a:cubicBezTo>
                <a:cubicBezTo>
                  <a:pt x="1088" y="5992"/>
                  <a:pt x="1068" y="6103"/>
                  <a:pt x="1038" y="6202"/>
                </a:cubicBezTo>
                <a:cubicBezTo>
                  <a:pt x="1007" y="6301"/>
                  <a:pt x="968" y="6388"/>
                  <a:pt x="922" y="6461"/>
                </a:cubicBezTo>
                <a:cubicBezTo>
                  <a:pt x="875" y="6535"/>
                  <a:pt x="816" y="6606"/>
                  <a:pt x="743" y="6674"/>
                </a:cubicBezTo>
                <a:cubicBezTo>
                  <a:pt x="672" y="6743"/>
                  <a:pt x="601" y="6798"/>
                  <a:pt x="533" y="6839"/>
                </a:cubicBezTo>
                <a:lnTo>
                  <a:pt x="360" y="6942"/>
                </a:lnTo>
                <a:cubicBezTo>
                  <a:pt x="311" y="6977"/>
                  <a:pt x="273" y="6991"/>
                  <a:pt x="246" y="6986"/>
                </a:cubicBezTo>
                <a:cubicBezTo>
                  <a:pt x="219" y="6981"/>
                  <a:pt x="203" y="6968"/>
                  <a:pt x="198" y="6948"/>
                </a:cubicBezTo>
                <a:cubicBezTo>
                  <a:pt x="193" y="6927"/>
                  <a:pt x="208" y="6901"/>
                  <a:pt x="242" y="6869"/>
                </a:cubicBezTo>
                <a:cubicBezTo>
                  <a:pt x="255" y="6859"/>
                  <a:pt x="290" y="6834"/>
                  <a:pt x="349" y="6794"/>
                </a:cubicBezTo>
                <a:cubicBezTo>
                  <a:pt x="407" y="6753"/>
                  <a:pt x="464" y="6701"/>
                  <a:pt x="518" y="6637"/>
                </a:cubicBezTo>
                <a:cubicBezTo>
                  <a:pt x="572" y="6574"/>
                  <a:pt x="618" y="6500"/>
                  <a:pt x="656" y="6413"/>
                </a:cubicBezTo>
                <a:cubicBezTo>
                  <a:pt x="693" y="6328"/>
                  <a:pt x="717" y="6251"/>
                  <a:pt x="727" y="6184"/>
                </a:cubicBezTo>
                <a:cubicBezTo>
                  <a:pt x="737" y="6117"/>
                  <a:pt x="742" y="6041"/>
                  <a:pt x="742" y="5958"/>
                </a:cubicBezTo>
                <a:cubicBezTo>
                  <a:pt x="740" y="5884"/>
                  <a:pt x="731" y="5770"/>
                  <a:pt x="718" y="5613"/>
                </a:cubicBezTo>
                <a:cubicBezTo>
                  <a:pt x="705" y="5456"/>
                  <a:pt x="692" y="5297"/>
                  <a:pt x="680" y="5137"/>
                </a:cubicBezTo>
                <a:cubicBezTo>
                  <a:pt x="667" y="4976"/>
                  <a:pt x="664" y="4835"/>
                  <a:pt x="672" y="4709"/>
                </a:cubicBezTo>
                <a:cubicBezTo>
                  <a:pt x="680" y="4545"/>
                  <a:pt x="701" y="4412"/>
                  <a:pt x="735" y="4309"/>
                </a:cubicBezTo>
                <a:cubicBezTo>
                  <a:pt x="769" y="4206"/>
                  <a:pt x="824" y="4092"/>
                  <a:pt x="898" y="3969"/>
                </a:cubicBezTo>
                <a:cubicBezTo>
                  <a:pt x="973" y="3845"/>
                  <a:pt x="1038" y="3769"/>
                  <a:pt x="1095" y="3740"/>
                </a:cubicBezTo>
                <a:lnTo>
                  <a:pt x="1481" y="3504"/>
                </a:lnTo>
                <a:cubicBezTo>
                  <a:pt x="1365" y="3443"/>
                  <a:pt x="1273" y="3391"/>
                  <a:pt x="1202" y="3350"/>
                </a:cubicBezTo>
                <a:cubicBezTo>
                  <a:pt x="1133" y="3309"/>
                  <a:pt x="1074" y="3265"/>
                  <a:pt x="1028" y="3220"/>
                </a:cubicBezTo>
                <a:cubicBezTo>
                  <a:pt x="982" y="3175"/>
                  <a:pt x="925" y="3096"/>
                  <a:pt x="859" y="2983"/>
                </a:cubicBezTo>
                <a:cubicBezTo>
                  <a:pt x="794" y="2870"/>
                  <a:pt x="743" y="2760"/>
                  <a:pt x="711" y="2652"/>
                </a:cubicBezTo>
                <a:cubicBezTo>
                  <a:pt x="677" y="2544"/>
                  <a:pt x="657" y="2426"/>
                  <a:pt x="648" y="2296"/>
                </a:cubicBezTo>
                <a:cubicBezTo>
                  <a:pt x="639" y="2167"/>
                  <a:pt x="642" y="2040"/>
                  <a:pt x="653" y="1917"/>
                </a:cubicBezTo>
                <a:cubicBezTo>
                  <a:pt x="658" y="1852"/>
                  <a:pt x="675" y="1720"/>
                  <a:pt x="703" y="1522"/>
                </a:cubicBezTo>
                <a:cubicBezTo>
                  <a:pt x="731" y="1325"/>
                  <a:pt x="747" y="1169"/>
                  <a:pt x="751" y="1052"/>
                </a:cubicBezTo>
                <a:cubicBezTo>
                  <a:pt x="755" y="937"/>
                  <a:pt x="745" y="835"/>
                  <a:pt x="720" y="750"/>
                </a:cubicBezTo>
                <a:cubicBezTo>
                  <a:pt x="701" y="686"/>
                  <a:pt x="662" y="607"/>
                  <a:pt x="604" y="513"/>
                </a:cubicBezTo>
                <a:cubicBezTo>
                  <a:pt x="547" y="419"/>
                  <a:pt x="478" y="341"/>
                  <a:pt x="396" y="280"/>
                </a:cubicBezTo>
                <a:cubicBezTo>
                  <a:pt x="316" y="218"/>
                  <a:pt x="242" y="177"/>
                  <a:pt x="177" y="154"/>
                </a:cubicBezTo>
                <a:lnTo>
                  <a:pt x="0" y="95"/>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6" name="矩形: 圆角 25"/>
          <p:cNvSpPr/>
          <p:nvPr/>
        </p:nvSpPr>
        <p:spPr bwMode="auto">
          <a:xfrm>
            <a:off x="6533242" y="652251"/>
            <a:ext cx="3336270" cy="543194"/>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defRPr/>
            </a:pPr>
            <a:r>
              <a:rPr lang="zh-CN" altLang="en-US" sz="2400" b="1" dirty="0">
                <a:latin typeface="微软雅黑 Light" panose="020B0502040204020203" pitchFamily="34" charset="-122"/>
                <a:ea typeface="微软雅黑 Light" panose="020B0502040204020203" pitchFamily="34" charset="-122"/>
              </a:rPr>
              <a:t>资产主要项目的分析</a:t>
            </a:r>
            <a:endParaRPr lang="zh-CN" altLang="en-US" sz="2400" b="1" dirty="0">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18" name="Freeform 6"/>
          <p:cNvSpPr/>
          <p:nvPr/>
        </p:nvSpPr>
        <p:spPr bwMode="auto">
          <a:xfrm>
            <a:off x="7416066" y="2068666"/>
            <a:ext cx="1551828"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2.</a:t>
            </a:r>
            <a:r>
              <a:rPr lang="zh-CN" altLang="en-US" sz="2000" dirty="0" smtClean="0">
                <a:solidFill>
                  <a:schemeClr val="bg1"/>
                </a:solidFill>
                <a:latin typeface="微软雅黑 Light" panose="020B0502040204020203" pitchFamily="34" charset="-122"/>
                <a:ea typeface="微软雅黑 Light" panose="020B0502040204020203" pitchFamily="34" charset="-122"/>
              </a:rPr>
              <a:t>应收票据</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19" name="Freeform 6"/>
          <p:cNvSpPr/>
          <p:nvPr/>
        </p:nvSpPr>
        <p:spPr bwMode="auto">
          <a:xfrm>
            <a:off x="9287498" y="2080252"/>
            <a:ext cx="1585883" cy="692721"/>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3.</a:t>
            </a:r>
            <a:r>
              <a:rPr lang="zh-CN" altLang="en-US" sz="2000" dirty="0" smtClean="0">
                <a:solidFill>
                  <a:schemeClr val="bg1"/>
                </a:solidFill>
                <a:latin typeface="微软雅黑 Light" panose="020B0502040204020203" pitchFamily="34" charset="-122"/>
                <a:ea typeface="微软雅黑 Light" panose="020B0502040204020203" pitchFamily="34" charset="-122"/>
              </a:rPr>
              <a:t>应收</a:t>
            </a:r>
            <a:r>
              <a:rPr lang="zh-CN" altLang="en-US" sz="2000" dirty="0">
                <a:solidFill>
                  <a:schemeClr val="bg1"/>
                </a:solidFill>
                <a:latin typeface="微软雅黑 Light" panose="020B0502040204020203" pitchFamily="34" charset="-122"/>
                <a:ea typeface="微软雅黑 Light" panose="020B0502040204020203" pitchFamily="34" charset="-122"/>
              </a:rPr>
              <a:t>账款</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0" name="Freeform 6"/>
          <p:cNvSpPr/>
          <p:nvPr/>
        </p:nvSpPr>
        <p:spPr bwMode="auto">
          <a:xfrm>
            <a:off x="5548461" y="2963331"/>
            <a:ext cx="1535405"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4.</a:t>
            </a:r>
            <a:r>
              <a:rPr lang="zh-CN" altLang="en-US" sz="2000" dirty="0" smtClean="0">
                <a:solidFill>
                  <a:schemeClr val="bg1"/>
                </a:solidFill>
                <a:latin typeface="微软雅黑 Light" panose="020B0502040204020203" pitchFamily="34" charset="-122"/>
                <a:ea typeface="微软雅黑 Light" panose="020B0502040204020203" pitchFamily="34" charset="-122"/>
              </a:rPr>
              <a:t>预付</a:t>
            </a:r>
            <a:r>
              <a:rPr lang="zh-CN" altLang="en-US" sz="2000" dirty="0">
                <a:solidFill>
                  <a:schemeClr val="bg1"/>
                </a:solidFill>
                <a:latin typeface="微软雅黑 Light" panose="020B0502040204020203" pitchFamily="34" charset="-122"/>
                <a:ea typeface="微软雅黑 Light" panose="020B0502040204020203" pitchFamily="34" charset="-122"/>
              </a:rPr>
              <a:t>账款</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4" name="Freeform 6"/>
          <p:cNvSpPr/>
          <p:nvPr/>
        </p:nvSpPr>
        <p:spPr bwMode="auto">
          <a:xfrm>
            <a:off x="7416065" y="2963331"/>
            <a:ext cx="1551829"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5.</a:t>
            </a:r>
            <a:r>
              <a:rPr lang="zh-CN" altLang="en-US" sz="2000" dirty="0" smtClean="0">
                <a:solidFill>
                  <a:schemeClr val="bg1"/>
                </a:solidFill>
                <a:latin typeface="微软雅黑 Light" panose="020B0502040204020203" pitchFamily="34" charset="-122"/>
                <a:ea typeface="微软雅黑 Light" panose="020B0502040204020203" pitchFamily="34" charset="-122"/>
              </a:rPr>
              <a:t>应收利息</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5" name="Freeform 6"/>
          <p:cNvSpPr/>
          <p:nvPr/>
        </p:nvSpPr>
        <p:spPr bwMode="auto">
          <a:xfrm>
            <a:off x="9287497" y="2963331"/>
            <a:ext cx="1585883"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6.</a:t>
            </a:r>
            <a:r>
              <a:rPr lang="zh-CN" altLang="en-US" sz="2000" dirty="0" smtClean="0">
                <a:solidFill>
                  <a:schemeClr val="bg1"/>
                </a:solidFill>
                <a:latin typeface="微软雅黑 Light" panose="020B0502040204020203" pitchFamily="34" charset="-122"/>
                <a:ea typeface="微软雅黑 Light" panose="020B0502040204020203" pitchFamily="34" charset="-122"/>
              </a:rPr>
              <a:t>其他应收款</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8" name="Freeform 6"/>
          <p:cNvSpPr/>
          <p:nvPr/>
        </p:nvSpPr>
        <p:spPr bwMode="auto">
          <a:xfrm>
            <a:off x="7413244" y="3867107"/>
            <a:ext cx="1554650" cy="1065123"/>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8.</a:t>
            </a:r>
            <a:r>
              <a:rPr lang="zh-CN" altLang="en-US" sz="2000" dirty="0" smtClean="0">
                <a:solidFill>
                  <a:schemeClr val="bg1"/>
                </a:solidFill>
                <a:latin typeface="微软雅黑 Light" panose="020B0502040204020203" pitchFamily="34" charset="-122"/>
                <a:ea typeface="微软雅黑 Light" panose="020B0502040204020203" pitchFamily="34" charset="-122"/>
              </a:rPr>
              <a:t>其他债权投资和其他权益工具投资</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9" name="Freeform 6"/>
          <p:cNvSpPr/>
          <p:nvPr/>
        </p:nvSpPr>
        <p:spPr bwMode="auto">
          <a:xfrm>
            <a:off x="9287497" y="3876218"/>
            <a:ext cx="1585884" cy="1098696"/>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9.</a:t>
            </a:r>
            <a:r>
              <a:rPr lang="zh-CN" altLang="en-US" sz="2000" dirty="0" smtClean="0">
                <a:solidFill>
                  <a:schemeClr val="bg1"/>
                </a:solidFill>
                <a:latin typeface="微软雅黑 Light" panose="020B0502040204020203" pitchFamily="34" charset="-122"/>
                <a:ea typeface="微软雅黑 Light" panose="020B0502040204020203" pitchFamily="34" charset="-122"/>
              </a:rPr>
              <a:t>债券投资</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30" name="Freeform 6"/>
          <p:cNvSpPr/>
          <p:nvPr/>
        </p:nvSpPr>
        <p:spPr bwMode="auto">
          <a:xfrm>
            <a:off x="5533135" y="3857996"/>
            <a:ext cx="1535405" cy="1062027"/>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7.</a:t>
            </a:r>
            <a:r>
              <a:rPr lang="zh-CN" altLang="en-US" sz="2000" dirty="0" smtClean="0">
                <a:solidFill>
                  <a:schemeClr val="bg1"/>
                </a:solidFill>
                <a:latin typeface="微软雅黑 Light" panose="020B0502040204020203" pitchFamily="34" charset="-122"/>
                <a:ea typeface="微软雅黑 Light" panose="020B0502040204020203" pitchFamily="34" charset="-122"/>
              </a:rPr>
              <a:t>存货</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31" name="Freeform 6"/>
          <p:cNvSpPr/>
          <p:nvPr/>
        </p:nvSpPr>
        <p:spPr bwMode="auto">
          <a:xfrm>
            <a:off x="5548461" y="5148236"/>
            <a:ext cx="1535405"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10</a:t>
            </a:r>
            <a:r>
              <a:rPr lang="zh-CN" altLang="en-US" sz="2000" dirty="0" smtClean="0">
                <a:solidFill>
                  <a:schemeClr val="bg1"/>
                </a:solidFill>
                <a:latin typeface="微软雅黑 Light" panose="020B0502040204020203" pitchFamily="34" charset="-122"/>
                <a:ea typeface="微软雅黑 Light" panose="020B0502040204020203" pitchFamily="34" charset="-122"/>
              </a:rPr>
              <a:t>长期</a:t>
            </a:r>
            <a:r>
              <a:rPr lang="zh-CN" altLang="en-US" sz="2000" dirty="0">
                <a:solidFill>
                  <a:schemeClr val="bg1"/>
                </a:solidFill>
                <a:latin typeface="微软雅黑 Light" panose="020B0502040204020203" pitchFamily="34" charset="-122"/>
                <a:ea typeface="微软雅黑 Light" panose="020B0502040204020203" pitchFamily="34" charset="-122"/>
              </a:rPr>
              <a:t>股权投资</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32" name="Freeform 6"/>
          <p:cNvSpPr/>
          <p:nvPr/>
        </p:nvSpPr>
        <p:spPr bwMode="auto">
          <a:xfrm>
            <a:off x="7416066" y="5148236"/>
            <a:ext cx="1535405"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11.</a:t>
            </a:r>
            <a:r>
              <a:rPr lang="zh-CN" altLang="en-US" sz="2000" dirty="0" smtClean="0">
                <a:solidFill>
                  <a:schemeClr val="bg1"/>
                </a:solidFill>
                <a:latin typeface="微软雅黑 Light" panose="020B0502040204020203" pitchFamily="34" charset="-122"/>
                <a:ea typeface="微软雅黑 Light" panose="020B0502040204020203" pitchFamily="34" charset="-122"/>
              </a:rPr>
              <a:t>固定资产</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33" name="Freeform 6"/>
          <p:cNvSpPr/>
          <p:nvPr/>
        </p:nvSpPr>
        <p:spPr bwMode="auto">
          <a:xfrm>
            <a:off x="9283671" y="5148236"/>
            <a:ext cx="1589709"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12.</a:t>
            </a:r>
            <a:r>
              <a:rPr lang="zh-CN" altLang="en-US" sz="2000" dirty="0" smtClean="0">
                <a:solidFill>
                  <a:schemeClr val="bg1"/>
                </a:solidFill>
                <a:latin typeface="微软雅黑 Light" panose="020B0502040204020203" pitchFamily="34" charset="-122"/>
                <a:ea typeface="微软雅黑 Light" panose="020B0502040204020203" pitchFamily="34" charset="-122"/>
              </a:rPr>
              <a:t>在建工程</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34" name="Freeform 6"/>
          <p:cNvSpPr/>
          <p:nvPr/>
        </p:nvSpPr>
        <p:spPr bwMode="auto">
          <a:xfrm>
            <a:off x="5563786" y="6042901"/>
            <a:ext cx="1535405"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13.</a:t>
            </a:r>
            <a:r>
              <a:rPr lang="zh-CN" altLang="en-US" sz="2000" dirty="0" smtClean="0">
                <a:solidFill>
                  <a:schemeClr val="bg1"/>
                </a:solidFill>
                <a:latin typeface="微软雅黑 Light" panose="020B0502040204020203" pitchFamily="34" charset="-122"/>
                <a:ea typeface="微软雅黑 Light" panose="020B0502040204020203" pitchFamily="34" charset="-122"/>
              </a:rPr>
              <a:t>无形资产</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35" name="Freeform 6"/>
          <p:cNvSpPr/>
          <p:nvPr/>
        </p:nvSpPr>
        <p:spPr bwMode="auto">
          <a:xfrm>
            <a:off x="7416066" y="6045801"/>
            <a:ext cx="1535405" cy="6664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000" dirty="0" smtClean="0">
                <a:solidFill>
                  <a:schemeClr val="bg1"/>
                </a:solidFill>
                <a:latin typeface="微软雅黑 Light" panose="020B0502040204020203" pitchFamily="34" charset="-122"/>
                <a:ea typeface="微软雅黑 Light" panose="020B0502040204020203" pitchFamily="34" charset="-122"/>
              </a:rPr>
              <a:t>14.</a:t>
            </a:r>
            <a:r>
              <a:rPr lang="zh-CN" altLang="en-US" sz="2000" dirty="0" smtClean="0">
                <a:solidFill>
                  <a:schemeClr val="bg1"/>
                </a:solidFill>
                <a:latin typeface="微软雅黑 Light" panose="020B0502040204020203" pitchFamily="34" charset="-122"/>
                <a:ea typeface="微软雅黑 Light" panose="020B0502040204020203" pitchFamily="34" charset="-122"/>
              </a:rPr>
              <a:t>递延所得税资产</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5067025" cy="583565"/>
          </a:xfrm>
          <a:prstGeom prst="rect">
            <a:avLst/>
          </a:prstGeom>
        </p:spPr>
        <p:txBody>
          <a:bodyPr wrap="square">
            <a:spAutoFit/>
          </a:bodyPr>
          <a:lstStyle/>
          <a:p>
            <a:pPr>
              <a:defRPr/>
            </a:pPr>
            <a:r>
              <a:rPr lang="zh-CN" altLang="en-US" sz="3200" b="1" dirty="0" smtClean="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2</a:t>
            </a:r>
            <a:r>
              <a:rPr lang="en-US" altLang="zh-CN" sz="3200" b="1" dirty="0">
                <a:latin typeface="微软雅黑 Light" panose="020B0502040204020203" pitchFamily="34" charset="-122"/>
                <a:ea typeface="微软雅黑 Light" panose="020B0502040204020203" pitchFamily="34" charset="-122"/>
              </a:rPr>
              <a:t>.2.1</a:t>
            </a:r>
            <a:r>
              <a:rPr lang="zh-CN" altLang="en-US" sz="3200" b="1" dirty="0">
                <a:latin typeface="微软雅黑 Light" panose="020B0502040204020203" pitchFamily="34" charset="-122"/>
                <a:ea typeface="微软雅黑 Light" panose="020B0502040204020203" pitchFamily="34" charset="-122"/>
              </a:rPr>
              <a:t>收入类项目分析</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圆角 39"/>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1" name="矩形: 圆角 40"/>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3" name="矩形: 圆角 42"/>
          <p:cNvSpPr/>
          <p:nvPr/>
        </p:nvSpPr>
        <p:spPr bwMode="auto">
          <a:xfrm>
            <a:off x="6514378"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6" name="矩形: 圆角 45"/>
          <p:cNvSpPr/>
          <p:nvPr/>
        </p:nvSpPr>
        <p:spPr bwMode="auto">
          <a:xfrm>
            <a:off x="7097852"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2" name="矩形: 圆角 71"/>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4" name="矩形: 圆角 73"/>
          <p:cNvSpPr/>
          <p:nvPr/>
        </p:nvSpPr>
        <p:spPr bwMode="auto">
          <a:xfrm>
            <a:off x="10470090"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5" name="矩形: 圆角 74"/>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9" name="文本框 78"/>
          <p:cNvSpPr txBox="1"/>
          <p:nvPr/>
        </p:nvSpPr>
        <p:spPr>
          <a:xfrm>
            <a:off x="7471304" y="5086916"/>
            <a:ext cx="104067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3</a:t>
            </a: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千－</a:t>
            </a:r>
            <a:r>
              <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5</a:t>
            </a: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千</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0" name="文本框 79"/>
          <p:cNvSpPr txBox="1"/>
          <p:nvPr/>
        </p:nvSpPr>
        <p:spPr>
          <a:xfrm>
            <a:off x="7494629" y="4697504"/>
            <a:ext cx="713656"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38%</a:t>
            </a: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2" name="文本框 81"/>
          <p:cNvSpPr txBox="1"/>
          <p:nvPr/>
        </p:nvSpPr>
        <p:spPr>
          <a:xfrm>
            <a:off x="9694524" y="4402066"/>
            <a:ext cx="71365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28%</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cxnSp>
        <p:nvCxnSpPr>
          <p:cNvPr id="88" name="直接连接符 87"/>
          <p:cNvCxnSpPr/>
          <p:nvPr/>
        </p:nvCxnSpPr>
        <p:spPr bwMode="auto">
          <a:xfrm>
            <a:off x="5943229" y="1776406"/>
            <a:ext cx="0" cy="4305162"/>
          </a:xfrm>
          <a:prstGeom prst="line">
            <a:avLst/>
          </a:prstGeom>
          <a:solidFill>
            <a:schemeClr val="accent1"/>
          </a:solidFill>
          <a:ln w="9525" cap="flat" cmpd="sng" algn="ctr">
            <a:solidFill>
              <a:schemeClr val="accent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 name="图片 3"/>
          <p:cNvPicPr>
            <a:picLocks noChangeAspect="1"/>
          </p:cNvPicPr>
          <p:nvPr>
            <p:custDataLst>
              <p:tags r:id="rId1"/>
            </p:custDataLst>
          </p:nvPr>
        </p:nvPicPr>
        <p:blipFill>
          <a:blip r:embed="rId2"/>
          <a:stretch>
            <a:fillRect/>
          </a:stretch>
        </p:blipFill>
        <p:spPr>
          <a:xfrm>
            <a:off x="769620" y="1701165"/>
            <a:ext cx="10734040" cy="3876675"/>
          </a:xfrm>
          <a:prstGeom prst="rect">
            <a:avLst/>
          </a:prstGeom>
        </p:spPr>
      </p:pic>
    </p:spTree>
  </p:cSld>
  <p:clrMapOvr>
    <a:masterClrMapping/>
  </p:clrMapOvr>
  <p:transition spd="slow" advTm="9652">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4658221" y="663000"/>
            <a:ext cx="8422530" cy="461665"/>
          </a:xfrm>
          <a:prstGeom prst="rect">
            <a:avLst/>
          </a:prstGeom>
        </p:spPr>
        <p:txBody>
          <a:bodyPr wrap="square">
            <a:spAutoFit/>
          </a:bodyPr>
          <a:lstStyle/>
          <a:p>
            <a:r>
              <a:rPr lang="en-US" altLang="zh-CN" sz="2400" b="1"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zh-CN" altLang="en-US" sz="2400" b="1" kern="100" dirty="0">
                <a:latin typeface="微软雅黑 Light" panose="020B0502040204020203" pitchFamily="34" charset="-122"/>
                <a:ea typeface="微软雅黑 Light" panose="020B0502040204020203" pitchFamily="34" charset="-122"/>
                <a:cs typeface="Times New Roman" panose="02020603050405020304" pitchFamily="18" charset="0"/>
              </a:rPr>
              <a:t>收入类项目的确认、计量与销售数量及价格分析</a:t>
            </a:r>
            <a:endParaRPr lang="zh-CN" altLang="en-US" sz="24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10635" y="1484784"/>
            <a:ext cx="6503020" cy="4896544"/>
          </a:xfrm>
          <a:prstGeom prst="rect">
            <a:avLst/>
          </a:prstGeom>
        </p:spPr>
      </p:pic>
      <p:sp>
        <p:nvSpPr>
          <p:cNvPr id="22" name="Rectangle 6"/>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Rectangle 7"/>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Rectangle 8"/>
          <p:cNvSpPr>
            <a:spLocks noChangeArrowheads="1"/>
          </p:cNvSpPr>
          <p:nvPr/>
        </p:nvSpPr>
        <p:spPr bwMode="auto">
          <a:xfrm>
            <a:off x="5018089" y="1200150"/>
            <a:ext cx="6053136" cy="4352926"/>
          </a:xfrm>
          <a:prstGeom prst="rect">
            <a:avLst/>
          </a:prstGeom>
          <a:solidFill>
            <a:schemeClr val="accent2"/>
          </a:solidFill>
          <a:ln>
            <a:noFill/>
          </a:ln>
        </p:spPr>
        <p:txBody>
          <a:bodyPr vert="horz" wrap="square" lIns="91440" tIns="45720" rIns="91440" bIns="45720" numCol="1" anchor="t" anchorCtr="0" compatLnSpc="1"/>
          <a:lstStyle/>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）收入的确认与计量</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）销售数量与销售价格分析</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①计算营业收入增长额和增长率：</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en-US" altLang="zh-CN" sz="2000" dirty="0" smtClean="0">
                <a:solidFill>
                  <a:schemeClr val="bg1"/>
                </a:solidFill>
                <a:latin typeface="微软雅黑 Light" panose="020B0502040204020203" pitchFamily="34" charset="-122"/>
                <a:ea typeface="微软雅黑 Light" panose="020B0502040204020203" pitchFamily="34" charset="-122"/>
              </a:rPr>
              <a:t> </a:t>
            </a:r>
            <a:r>
              <a:rPr lang="zh-CN" altLang="en-US" sz="2000" dirty="0" smtClean="0">
                <a:solidFill>
                  <a:schemeClr val="bg1"/>
                </a:solidFill>
                <a:latin typeface="微软雅黑 Light" panose="020B0502040204020203" pitchFamily="34" charset="-122"/>
                <a:ea typeface="微软雅黑 Light" panose="020B0502040204020203" pitchFamily="34" charset="-122"/>
              </a:rPr>
              <a:t>营业收入增长额</a:t>
            </a:r>
            <a:r>
              <a:rPr lang="en-US" altLang="zh-CN" sz="2000" dirty="0" smtClean="0">
                <a:solidFill>
                  <a:schemeClr val="bg1"/>
                </a:solidFill>
                <a:latin typeface="微软雅黑 Light" panose="020B0502040204020203" pitchFamily="34" charset="-122"/>
                <a:ea typeface="微软雅黑 Light" panose="020B0502040204020203" pitchFamily="34" charset="-122"/>
              </a:rPr>
              <a:t>=</a:t>
            </a:r>
            <a:r>
              <a:rPr lang="zh-CN" altLang="en-US" sz="2000" dirty="0" smtClean="0">
                <a:solidFill>
                  <a:schemeClr val="bg1"/>
                </a:solidFill>
                <a:latin typeface="微软雅黑 Light" panose="020B0502040204020203" pitchFamily="34" charset="-122"/>
                <a:ea typeface="微软雅黑 Light" panose="020B0502040204020203" pitchFamily="34" charset="-122"/>
              </a:rPr>
              <a:t>本期实际营业收入</a:t>
            </a:r>
            <a:r>
              <a:rPr lang="en-US" altLang="zh-CN" sz="2000" dirty="0" smtClean="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基期</a:t>
            </a:r>
            <a:r>
              <a:rPr lang="zh-CN" altLang="en-US" sz="2000" dirty="0" smtClean="0">
                <a:solidFill>
                  <a:schemeClr val="bg1"/>
                </a:solidFill>
                <a:latin typeface="微软雅黑 Light" panose="020B0502040204020203" pitchFamily="34" charset="-122"/>
                <a:ea typeface="微软雅黑 Light" panose="020B0502040204020203" pitchFamily="34" charset="-122"/>
              </a:rPr>
              <a:t>营业收入</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 营业</a:t>
            </a:r>
            <a:r>
              <a:rPr lang="zh-CN" altLang="en-US" sz="2000" dirty="0">
                <a:solidFill>
                  <a:schemeClr val="bg1"/>
                </a:solidFill>
                <a:latin typeface="微软雅黑 Light" panose="020B0502040204020203" pitchFamily="34" charset="-122"/>
                <a:ea typeface="微软雅黑 Light" panose="020B0502040204020203" pitchFamily="34" charset="-122"/>
              </a:rPr>
              <a:t>收入</a:t>
            </a:r>
            <a:r>
              <a:rPr lang="zh-CN" altLang="en-US" sz="2000" dirty="0" smtClean="0">
                <a:solidFill>
                  <a:schemeClr val="bg1"/>
                </a:solidFill>
                <a:latin typeface="微软雅黑 Light" panose="020B0502040204020203" pitchFamily="34" charset="-122"/>
                <a:ea typeface="微软雅黑 Light" panose="020B0502040204020203" pitchFamily="34" charset="-122"/>
              </a:rPr>
              <a:t>增长率</a:t>
            </a:r>
            <a:r>
              <a:rPr lang="en-US" altLang="zh-CN" sz="2000" dirty="0" smtClean="0">
                <a:solidFill>
                  <a:schemeClr val="bg1"/>
                </a:solidFill>
                <a:latin typeface="微软雅黑 Light" panose="020B0502040204020203" pitchFamily="34" charset="-122"/>
                <a:ea typeface="微软雅黑 Light" panose="020B0502040204020203" pitchFamily="34" charset="-122"/>
              </a:rPr>
              <a:t>=0</a:t>
            </a:r>
            <a:r>
              <a:rPr lang="zh-CN" altLang="en-US" sz="2000" dirty="0" smtClean="0">
                <a:solidFill>
                  <a:schemeClr val="bg1"/>
                </a:solidFill>
                <a:latin typeface="微软雅黑 Light" panose="020B0502040204020203" pitchFamily="34" charset="-122"/>
                <a:ea typeface="微软雅黑 Light" panose="020B0502040204020203" pitchFamily="34" charset="-122"/>
              </a:rPr>
              <a:t>营业收入增长额</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smtClean="0">
                <a:solidFill>
                  <a:schemeClr val="bg1"/>
                </a:solidFill>
                <a:latin typeface="微软雅黑 Light" panose="020B0502040204020203" pitchFamily="34" charset="-122"/>
                <a:ea typeface="微软雅黑 Light" panose="020B0502040204020203" pitchFamily="34" charset="-122"/>
              </a:rPr>
              <a:t>②</a:t>
            </a:r>
            <a:r>
              <a:rPr lang="zh-CN" altLang="en-US" sz="2000" dirty="0" smtClean="0">
                <a:solidFill>
                  <a:schemeClr val="bg1"/>
                </a:solidFill>
                <a:latin typeface="微软雅黑 Light" panose="020B0502040204020203" pitchFamily="34" charset="-122"/>
                <a:ea typeface="微软雅黑 Light" panose="020B0502040204020203" pitchFamily="34" charset="-122"/>
              </a:rPr>
              <a:t>计算销售变动量对营业收入的影响</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en-US" altLang="zh-CN" sz="2000" dirty="0" smtClean="0">
                <a:solidFill>
                  <a:schemeClr val="bg1"/>
                </a:solidFill>
                <a:latin typeface="微软雅黑 Light" panose="020B0502040204020203" pitchFamily="34" charset="-122"/>
                <a:ea typeface="微软雅黑 Light" panose="020B0502040204020203" pitchFamily="34" charset="-122"/>
              </a:rPr>
              <a:t>③</a:t>
            </a:r>
            <a:r>
              <a:rPr lang="zh-CN" altLang="en-US" sz="2000" dirty="0" smtClean="0">
                <a:solidFill>
                  <a:schemeClr val="bg1"/>
                </a:solidFill>
                <a:latin typeface="微软雅黑 Light" panose="020B0502040204020203" pitchFamily="34" charset="-122"/>
                <a:ea typeface="微软雅黑 Light" panose="020B0502040204020203" pitchFamily="34" charset="-122"/>
              </a:rPr>
              <a:t>计算价格变动对收入的影响</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价格变动对收入的影响</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营业收入增长额－销售量变动对营业收入的影响</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latin typeface="微软雅黑 Light" panose="020B0502040204020203" pitchFamily="34" charset="-122"/>
              <a:ea typeface="微软雅黑 Light" panose="020B0502040204020203" pitchFamily="34" charset="-122"/>
            </a:endParaRPr>
          </a:p>
          <a:p>
            <a:endParaRPr lang="en-US" altLang="zh-CN" sz="2000" dirty="0">
              <a:latin typeface="微软雅黑 Light" panose="020B0502040204020203" pitchFamily="34" charset="-122"/>
              <a:ea typeface="微软雅黑 Light" panose="020B0502040204020203" pitchFamily="34" charset="-122"/>
            </a:endParaRPr>
          </a:p>
        </p:txBody>
      </p:sp>
      <p:sp>
        <p:nvSpPr>
          <p:cNvPr id="26" name="Line 10"/>
          <p:cNvSpPr>
            <a:spLocks noChangeShapeType="1"/>
          </p:cNvSpPr>
          <p:nvPr/>
        </p:nvSpPr>
        <p:spPr bwMode="auto">
          <a:xfrm>
            <a:off x="5018088" y="5553076"/>
            <a:ext cx="6053137" cy="0"/>
          </a:xfrm>
          <a:prstGeom prst="line">
            <a:avLst/>
          </a:prstGeom>
          <a:noFill/>
          <a:ln w="12700" cap="flat">
            <a:solidFill>
              <a:srgbClr val="2E2C2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pic>
        <p:nvPicPr>
          <p:cNvPr id="2" name="图片 1" descr="屏幕剪辑"/>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7377" y="3171736"/>
            <a:ext cx="3953427" cy="838317"/>
          </a:xfrm>
          <a:prstGeom prst="rect">
            <a:avLst/>
          </a:prstGeom>
        </p:spPr>
      </p:pic>
      <p:sp>
        <p:nvSpPr>
          <p:cNvPr id="11" name="矩形 10"/>
          <p:cNvSpPr/>
          <p:nvPr/>
        </p:nvSpPr>
        <p:spPr>
          <a:xfrm>
            <a:off x="806842" y="182360"/>
            <a:ext cx="5067025" cy="583565"/>
          </a:xfrm>
          <a:prstGeom prst="rect">
            <a:avLst/>
          </a:prstGeom>
        </p:spPr>
        <p:txBody>
          <a:bodyPr wrap="square">
            <a:spAutoFit/>
          </a:bodyPr>
          <a:lstStyle/>
          <a:p>
            <a:pPr>
              <a:defRPr/>
            </a:pPr>
            <a:r>
              <a:rPr lang="zh-CN" altLang="en-US" sz="3200" b="1" dirty="0" smtClean="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2</a:t>
            </a:r>
            <a:r>
              <a:rPr lang="en-US" altLang="zh-CN" sz="3200" b="1" dirty="0">
                <a:latin typeface="微软雅黑 Light" panose="020B0502040204020203" pitchFamily="34" charset="-122"/>
                <a:ea typeface="微软雅黑 Light" panose="020B0502040204020203" pitchFamily="34" charset="-122"/>
              </a:rPr>
              <a:t>.2.1</a:t>
            </a:r>
            <a:r>
              <a:rPr lang="zh-CN" altLang="en-US" sz="3200" b="1" dirty="0">
                <a:latin typeface="微软雅黑 Light" panose="020B0502040204020203" pitchFamily="34" charset="-122"/>
                <a:ea typeface="微软雅黑 Light" panose="020B0502040204020203" pitchFamily="34" charset="-122"/>
              </a:rPr>
              <a:t>收入类项目分析</a:t>
            </a:r>
            <a:endParaRPr lang="zh-CN" altLang="en-US" sz="3200" b="1"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50630"/>
            <a:ext cx="491945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费用类项目分析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479285"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24" name="矩形: 圆角 23"/>
          <p:cNvSpPr/>
          <p:nvPr/>
        </p:nvSpPr>
        <p:spPr bwMode="auto">
          <a:xfrm>
            <a:off x="5667778" y="1198612"/>
            <a:ext cx="6286059" cy="985308"/>
          </a:xfrm>
          <a:prstGeom prst="roundRect">
            <a:avLst>
              <a:gd name="adj" fmla="val 7214"/>
            </a:avLst>
          </a:prstGeom>
          <a:no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dirty="0">
                <a:solidFill>
                  <a:schemeClr val="bg1"/>
                </a:solidFill>
                <a:latin typeface="微软雅黑 Light" panose="020B0502040204020203" pitchFamily="34" charset="-122"/>
                <a:ea typeface="微软雅黑 Light" panose="020B0502040204020203" pitchFamily="34" charset="-122"/>
              </a:rPr>
              <a:t>成本</a:t>
            </a:r>
            <a:r>
              <a:rPr lang="zh-CN" altLang="en-US" sz="2000" dirty="0" smtClean="0">
                <a:solidFill>
                  <a:schemeClr val="bg1"/>
                </a:solidFill>
                <a:latin typeface="微软雅黑 Light" panose="020B0502040204020203" pitchFamily="34" charset="-122"/>
                <a:ea typeface="微软雅黑 Light" panose="020B0502040204020203" pitchFamily="34" charset="-122"/>
              </a:rPr>
              <a:t>费用是指企业在一定期间因生产销售商品、提供劳务或其他活动，所发生的资产的流出及其他消耗，或负债的发生。</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25" name="矩形: 圆角 24"/>
          <p:cNvSpPr/>
          <p:nvPr/>
        </p:nvSpPr>
        <p:spPr bwMode="auto">
          <a:xfrm>
            <a:off x="5691653" y="2322259"/>
            <a:ext cx="1310175" cy="490333"/>
          </a:xfrm>
          <a:prstGeom prst="roundRect">
            <a:avLst>
              <a:gd name="adj" fmla="val 7214"/>
            </a:avLst>
          </a:prstGeom>
          <a:no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000" dirty="0" smtClean="0">
                <a:solidFill>
                  <a:schemeClr val="bg1"/>
                </a:solidFill>
                <a:latin typeface="微软雅黑 Light" panose="020B0502040204020203" pitchFamily="34" charset="-122"/>
                <a:ea typeface="微软雅黑 Light" panose="020B0502040204020203" pitchFamily="34" charset="-122"/>
              </a:rPr>
              <a:t>1.</a:t>
            </a:r>
            <a:r>
              <a:rPr lang="zh-CN" altLang="en-US" sz="2000" dirty="0" smtClean="0">
                <a:solidFill>
                  <a:schemeClr val="bg1"/>
                </a:solidFill>
                <a:latin typeface="微软雅黑 Light" panose="020B0502040204020203" pitchFamily="34" charset="-122"/>
                <a:ea typeface="微软雅黑 Light" panose="020B0502040204020203" pitchFamily="34" charset="-122"/>
              </a:rPr>
              <a:t>直接费用</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26" name="矩形: 圆角 25"/>
          <p:cNvSpPr/>
          <p:nvPr/>
        </p:nvSpPr>
        <p:spPr bwMode="auto">
          <a:xfrm>
            <a:off x="5954365" y="2991812"/>
            <a:ext cx="4975884" cy="490333"/>
          </a:xfrm>
          <a:prstGeom prst="roundRect">
            <a:avLst>
              <a:gd name="adj" fmla="val 7214"/>
            </a:avLst>
          </a:prstGeom>
          <a:no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指与主营业务收入的取得存在直接因果关系</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29" name="矩形: 圆角 28"/>
          <p:cNvSpPr/>
          <p:nvPr/>
        </p:nvSpPr>
        <p:spPr bwMode="auto">
          <a:xfrm>
            <a:off x="5673189" y="3982025"/>
            <a:ext cx="1310175" cy="490333"/>
          </a:xfrm>
          <a:prstGeom prst="roundRect">
            <a:avLst>
              <a:gd name="adj" fmla="val 7214"/>
            </a:avLst>
          </a:prstGeom>
          <a:no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000" dirty="0" smtClean="0">
                <a:solidFill>
                  <a:schemeClr val="bg1"/>
                </a:solidFill>
                <a:latin typeface="微软雅黑 Light" panose="020B0502040204020203" pitchFamily="34" charset="-122"/>
                <a:ea typeface="微软雅黑 Light" panose="020B0502040204020203" pitchFamily="34" charset="-122"/>
              </a:rPr>
              <a:t>2.</a:t>
            </a:r>
            <a:r>
              <a:rPr lang="zh-CN" altLang="en-US" sz="2000" dirty="0" smtClean="0">
                <a:solidFill>
                  <a:schemeClr val="bg1"/>
                </a:solidFill>
                <a:latin typeface="微软雅黑 Light" panose="020B0502040204020203" pitchFamily="34" charset="-122"/>
                <a:ea typeface="微软雅黑 Light" panose="020B0502040204020203" pitchFamily="34" charset="-122"/>
              </a:rPr>
              <a:t>期间费用</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0" name="矩形: 圆角 29"/>
          <p:cNvSpPr/>
          <p:nvPr/>
        </p:nvSpPr>
        <p:spPr bwMode="auto">
          <a:xfrm>
            <a:off x="5535169" y="4587697"/>
            <a:ext cx="4950175" cy="490333"/>
          </a:xfrm>
          <a:prstGeom prst="roundRect">
            <a:avLst>
              <a:gd name="adj" fmla="val 7214"/>
            </a:avLst>
          </a:prstGeom>
          <a:no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dirty="0" smtClean="0">
                <a:solidFill>
                  <a:schemeClr val="bg1"/>
                </a:solidFill>
                <a:latin typeface="微软雅黑 Light" panose="020B0502040204020203" pitchFamily="34" charset="-122"/>
                <a:ea typeface="微软雅黑 Light" panose="020B0502040204020203" pitchFamily="34" charset="-122"/>
              </a:rPr>
              <a:t>指企业主要经营活动中必定要发生的</a:t>
            </a: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50630"/>
            <a:ext cx="467811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费用类项目分析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268760"/>
            <a:ext cx="8945706" cy="706755"/>
          </a:xfrm>
          <a:prstGeom prst="rect">
            <a:avLst/>
          </a:prstGeom>
        </p:spPr>
        <p:txBody>
          <a:bodyPr wrap="square">
            <a:spAutoFit/>
          </a:bodyPr>
          <a:lstStyle/>
          <a:p>
            <a:r>
              <a:rPr lang="zh-CN" altLang="en-US" sz="2000" dirty="0" smtClean="0">
                <a:latin typeface="微软雅黑 Light" panose="020B0502040204020203" pitchFamily="34" charset="-122"/>
                <a:ea typeface="微软雅黑 Light" panose="020B0502040204020203" pitchFamily="34" charset="-122"/>
              </a:rPr>
              <a:t>（</a:t>
            </a:r>
            <a:r>
              <a:rPr lang="en-US" altLang="zh-CN" sz="2000" dirty="0" smtClean="0">
                <a:latin typeface="微软雅黑 Light" panose="020B0502040204020203" pitchFamily="34" charset="-122"/>
                <a:ea typeface="微软雅黑 Light" panose="020B0502040204020203" pitchFamily="34" charset="-122"/>
              </a:rPr>
              <a:t>1</a:t>
            </a:r>
            <a:r>
              <a:rPr lang="zh-CN" altLang="en-US" sz="2000" dirty="0" smtClean="0">
                <a:latin typeface="微软雅黑 Light" panose="020B0502040204020203" pitchFamily="34" charset="-122"/>
                <a:ea typeface="微软雅黑 Light" panose="020B0502040204020203" pitchFamily="34" charset="-122"/>
              </a:rPr>
              <a:t>）销售费用包括</a:t>
            </a:r>
            <a:r>
              <a:rPr lang="zh-CN" altLang="en-US" sz="2000" dirty="0">
                <a:latin typeface="微软雅黑 Light" panose="020B0502040204020203" pitchFamily="34" charset="-122"/>
                <a:ea typeface="微软雅黑 Light" panose="020B0502040204020203" pitchFamily="34" charset="-122"/>
              </a:rPr>
              <a:t>：运输费、装卸费、包装费、保险费、展览费和</a:t>
            </a:r>
            <a:r>
              <a:rPr lang="zh-CN" altLang="en-US" sz="2000" dirty="0" smtClean="0">
                <a:latin typeface="微软雅黑 Light" panose="020B0502040204020203" pitchFamily="34" charset="-122"/>
                <a:ea typeface="微软雅黑 Light" panose="020B0502040204020203" pitchFamily="34" charset="-122"/>
              </a:rPr>
              <a:t>广告费</a:t>
            </a:r>
            <a:endParaRPr lang="en-US" altLang="zh-CN" sz="2000" dirty="0" smtClean="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985520" y="2637155"/>
            <a:ext cx="10523855" cy="235077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1826260" y="833120"/>
            <a:ext cx="8543925" cy="519112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50630"/>
            <a:ext cx="4750122"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费用类项目分析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矩形 6"/>
          <p:cNvSpPr/>
          <p:nvPr/>
        </p:nvSpPr>
        <p:spPr>
          <a:xfrm>
            <a:off x="379675" y="1052736"/>
            <a:ext cx="10543241" cy="706755"/>
          </a:xfrm>
          <a:prstGeom prst="rect">
            <a:avLst/>
          </a:prstGeom>
        </p:spPr>
        <p:txBody>
          <a:bodyPr wrap="square">
            <a:spAutoFit/>
          </a:bodyPr>
          <a:lstStyle/>
          <a:p>
            <a:r>
              <a:rPr lang="zh-CN" altLang="en-US" sz="2000" dirty="0" smtClean="0">
                <a:latin typeface="微软雅黑 Light" panose="020B0502040204020203" pitchFamily="34" charset="-122"/>
                <a:ea typeface="微软雅黑 Light" panose="020B0502040204020203" pitchFamily="34" charset="-122"/>
              </a:rPr>
              <a:t>（</a:t>
            </a:r>
            <a:r>
              <a:rPr lang="en-US" altLang="zh-CN" sz="2000" dirty="0" smtClean="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a:t>
            </a:r>
            <a:r>
              <a:rPr lang="zh-CN" altLang="en-US" sz="2000" dirty="0" smtClean="0">
                <a:latin typeface="微软雅黑 Light" panose="020B0502040204020203" pitchFamily="34" charset="-122"/>
                <a:ea typeface="微软雅黑 Light" panose="020B0502040204020203" pitchFamily="34" charset="-122"/>
              </a:rPr>
              <a:t>管理费用包括</a:t>
            </a:r>
            <a:r>
              <a:rPr lang="zh-CN" altLang="en-US" sz="2000" dirty="0">
                <a:latin typeface="微软雅黑 Light" panose="020B0502040204020203" pitchFamily="34" charset="-122"/>
                <a:ea typeface="微软雅黑 Light" panose="020B0502040204020203" pitchFamily="34" charset="-122"/>
              </a:rPr>
              <a:t>公司经费、工会经费、待业保险费、劳动保险费、董事会费咨询费</a:t>
            </a:r>
            <a:r>
              <a:rPr lang="zh-CN" altLang="en-US" sz="2000" dirty="0" smtClean="0">
                <a:latin typeface="微软雅黑 Light" panose="020B0502040204020203" pitchFamily="34" charset="-122"/>
                <a:ea typeface="微软雅黑 Light" panose="020B0502040204020203" pitchFamily="34" charset="-122"/>
              </a:rPr>
              <a:t>等</a:t>
            </a:r>
            <a:endParaRPr lang="en-US" altLang="zh-CN" sz="2000" dirty="0" smtClean="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1273810" y="2348865"/>
            <a:ext cx="9658350" cy="2371725"/>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1735455" y="671195"/>
            <a:ext cx="8724900" cy="5514975"/>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50630"/>
            <a:ext cx="5110162"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费用类项目分析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124744"/>
            <a:ext cx="10097833" cy="1568450"/>
          </a:xfrm>
          <a:prstGeom prst="rect">
            <a:avLst/>
          </a:prstGeom>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财务</a:t>
            </a:r>
            <a:r>
              <a:rPr lang="zh-CN" altLang="en-US" sz="2400" dirty="0" smtClean="0">
                <a:latin typeface="微软雅黑 Light" panose="020B0502040204020203" pitchFamily="34" charset="-122"/>
                <a:ea typeface="微软雅黑 Light" panose="020B0502040204020203" pitchFamily="34" charset="-122"/>
              </a:rPr>
              <a:t>费用</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它是企业为筹集生产经营所需资金而发生的费用，包括利息支出（减利息收入）、汇兑损失（减汇兑收益）以及相关的手续费</a:t>
            </a:r>
            <a:r>
              <a:rPr lang="zh-CN" altLang="en-US" sz="2400" dirty="0" smtClean="0">
                <a:latin typeface="微软雅黑 Light" panose="020B0502040204020203" pitchFamily="34" charset="-122"/>
                <a:ea typeface="微软雅黑 Light" panose="020B0502040204020203" pitchFamily="34" charset="-122"/>
              </a:rPr>
              <a:t>等。</a:t>
            </a:r>
            <a:endParaRPr lang="en-US" altLang="zh-CN" sz="2400" dirty="0" smtClean="0">
              <a:latin typeface="微软雅黑 Light" panose="020B0502040204020203" pitchFamily="34" charset="-122"/>
              <a:ea typeface="微软雅黑 Light" panose="020B0502040204020203" pitchFamily="34" charset="-122"/>
            </a:endParaRPr>
          </a:p>
          <a:p>
            <a:endParaRPr lang="zh-CN" altLang="en-US" sz="2400" dirty="0">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1417955" y="3140710"/>
            <a:ext cx="9610725" cy="225742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2192655" y="1137920"/>
            <a:ext cx="7810500" cy="458152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453409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利润类</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33133" y="1412776"/>
            <a:ext cx="10784185" cy="4524315"/>
          </a:xfrm>
          <a:prstGeom prst="rect">
            <a:avLst/>
          </a:prstGeom>
        </p:spPr>
        <p:txBody>
          <a:bodyPr wrap="square">
            <a:spAutoFit/>
          </a:bodyPr>
          <a:lstStyle/>
          <a:p>
            <a:pPr>
              <a:lnSpc>
                <a:spcPct val="150000"/>
              </a:lnSpc>
            </a:pP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营业</a:t>
            </a:r>
            <a:r>
              <a:rPr lang="zh-CN" altLang="en-US" sz="2400" dirty="0" smtClean="0">
                <a:latin typeface="微软雅黑 Light" panose="020B0502040204020203" pitchFamily="34" charset="-122"/>
                <a:ea typeface="微软雅黑 Light" panose="020B0502040204020203" pitchFamily="34" charset="-122"/>
              </a:rPr>
              <a:t>利润</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）营业利润额较大。当企业营业利润额较大时，通常认为该企业经营管理水平和效果较好</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）营业利润额较小。当企业营业利润较小时，应着重分析主营业务利润的大小、多种经营的发展情况和期间费用的多少</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利润总额和净</a:t>
            </a:r>
            <a:r>
              <a:rPr lang="zh-CN" altLang="en-US" sz="2400" dirty="0" smtClean="0">
                <a:latin typeface="微软雅黑 Light" panose="020B0502040204020203" pitchFamily="34" charset="-122"/>
                <a:ea typeface="微软雅黑 Light" panose="020B0502040204020203" pitchFamily="34" charset="-122"/>
              </a:rPr>
              <a:t>利润</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企业的利润总额是由营业利润、营业外收入和营业外支出等非营业利润组成。净利润等于利润总额减去所得税后的余额</a:t>
            </a:r>
            <a:r>
              <a:rPr lang="zh-CN" altLang="en-US" sz="2400" dirty="0" smtClean="0">
                <a:latin typeface="微软雅黑 Light" panose="020B0502040204020203" pitchFamily="34" charset="-122"/>
                <a:ea typeface="微软雅黑 Light" panose="020B0502040204020203" pitchFamily="34" charset="-122"/>
              </a:rPr>
              <a:t>。</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772195" y="996697"/>
            <a:ext cx="1370888" cy="400110"/>
          </a:xfrm>
          <a:prstGeom prst="rect">
            <a:avLst/>
          </a:prstGeom>
        </p:spPr>
        <p:txBody>
          <a:bodyPr wrap="none">
            <a:spAutoFit/>
          </a:bodyPr>
          <a:lstStyle/>
          <a:p>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货币资金</a:t>
            </a:r>
            <a:endParaRPr lang="zh-CN" altLang="en-US" sz="20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2209800" y="1772920"/>
            <a:ext cx="7800975" cy="3971925"/>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88876" y="196857"/>
            <a:ext cx="466143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利润类</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custDataLst>
              <p:tags r:id="rId1"/>
            </p:custDataLst>
          </p:nvPr>
        </p:nvPicPr>
        <p:blipFill>
          <a:blip r:embed="rId2"/>
          <a:stretch>
            <a:fillRect/>
          </a:stretch>
        </p:blipFill>
        <p:spPr>
          <a:xfrm>
            <a:off x="1562100" y="2204720"/>
            <a:ext cx="9397365" cy="2949575"/>
          </a:xfrm>
          <a:prstGeom prst="rect">
            <a:avLst/>
          </a:prstGeom>
        </p:spPr>
      </p:pic>
    </p:spTree>
  </p:cSld>
  <p:clrMapOvr>
    <a:masterClrMapping/>
  </p:clrMapOvr>
  <p:transition spd="slow" advTm="9652">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2373630" y="1166495"/>
            <a:ext cx="7448550" cy="452437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88876" y="196857"/>
            <a:ext cx="4949465"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利润类</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193725" y="1042677"/>
            <a:ext cx="11803728" cy="5015476"/>
          </a:xfrm>
          <a:prstGeom prst="rect">
            <a:avLst/>
          </a:prstGeom>
        </p:spPr>
        <p:txBody>
          <a:bodyPr wrap="square">
            <a:spAutoFit/>
          </a:bodyPr>
          <a:lstStyle/>
          <a:p>
            <a:pPr>
              <a:lnSpc>
                <a:spcPct val="150000"/>
              </a:lnSpc>
            </a:pP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每股</a:t>
            </a:r>
            <a:r>
              <a:rPr lang="zh-CN" altLang="en-US" sz="2400" dirty="0" smtClean="0">
                <a:latin typeface="微软雅黑 Light" panose="020B0502040204020203" pitchFamily="34" charset="-122"/>
                <a:ea typeface="微软雅黑 Light" panose="020B0502040204020203" pitchFamily="34" charset="-122"/>
              </a:rPr>
              <a:t>收益</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基本每股收益</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归属于普通股股东的当期净利润</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当期发行在外普通股的加权平均数稀</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zh-CN" altLang="en-US"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释每股</a:t>
            </a:r>
            <a:r>
              <a:rPr lang="zh-CN" altLang="en-US" sz="2400" dirty="0" smtClean="0">
                <a:latin typeface="微软雅黑 Light" panose="020B0502040204020203" pitchFamily="34" charset="-122"/>
                <a:ea typeface="微软雅黑 Light" panose="020B0502040204020203" pitchFamily="34" charset="-122"/>
              </a:rPr>
              <a:t>收益</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是衡量上市公司盈利能力最重要的财务指标。它反映普通股的获利水平。 </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使用每股收益分析盈利性要注意以下问题： </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）每股收益不反映股票所含有的风险</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）股票是一个“份额”概念，不同股票的每一股在经济上不等量，它们所含有的净资产和市价不同即换取每股收益的投入量不相同，限制了每股收益的公司间比较。 </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）每股收益多，不一定意味着分红多，还要看公司股利分配政策</a:t>
            </a:r>
            <a:r>
              <a:rPr lang="zh-CN" altLang="en-US" sz="2400" dirty="0" smtClean="0">
                <a:latin typeface="微软雅黑 Light" panose="020B0502040204020203" pitchFamily="34" charset="-122"/>
                <a:ea typeface="微软雅黑 Light" panose="020B0502040204020203" pitchFamily="34" charset="-122"/>
              </a:rPr>
              <a:t>。</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4" y="3282838"/>
            <a:ext cx="4635878"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a:t>
            </a:r>
            <a:r>
              <a:rPr lang="en-US" altLang="zh-CN" sz="4000" b="1" dirty="0" smtClean="0">
                <a:solidFill>
                  <a:schemeClr val="bg1"/>
                </a:solidFill>
                <a:latin typeface="微软雅黑 Light" panose="020B0502040204020203" pitchFamily="34" charset="-122"/>
                <a:ea typeface="微软雅黑 Light" panose="020B0502040204020203" pitchFamily="34" charset="-122"/>
              </a:rPr>
              <a:t>2</a:t>
            </a:r>
            <a:r>
              <a:rPr lang="en-US" altLang="zh-CN" sz="4000" b="1" dirty="0" smtClean="0">
                <a:solidFill>
                  <a:schemeClr val="bg1"/>
                </a:solidFill>
                <a:latin typeface="微软雅黑 Light" panose="020B0502040204020203" pitchFamily="34" charset="-122"/>
                <a:ea typeface="微软雅黑 Light" panose="020B0502040204020203" pitchFamily="34" charset="-122"/>
              </a:rPr>
              <a:t>.3</a:t>
            </a:r>
            <a:r>
              <a:rPr lang="zh-CN" altLang="en-US" sz="4000" b="1" dirty="0" smtClean="0">
                <a:solidFill>
                  <a:schemeClr val="bg1"/>
                </a:solidFill>
                <a:latin typeface="微软雅黑 Light" panose="020B0502040204020203" pitchFamily="34" charset="-122"/>
                <a:ea typeface="微软雅黑 Light" panose="020B0502040204020203" pitchFamily="34" charset="-122"/>
              </a:rPr>
              <a:t>现金流量表的项目分析</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7003480" y="3609183"/>
            <a:ext cx="4533925" cy="829945"/>
          </a:xfrm>
          <a:prstGeom prst="rect">
            <a:avLst/>
          </a:prstGeom>
          <a:noFill/>
        </p:spPr>
        <p:txBody>
          <a:bodyPr wrap="square" rtlCol="0">
            <a:spAutoFit/>
          </a:bodyPr>
          <a:lstStyle/>
          <a:p>
            <a:pPr>
              <a:defRPr/>
            </a:pPr>
            <a:r>
              <a:rPr lang="zh-CN" altLang="en-US" sz="2400" dirty="0">
                <a:latin typeface="微软雅黑 Light" panose="020B0502040204020203" pitchFamily="34" charset="-122"/>
                <a:ea typeface="微软雅黑 Light" panose="020B0502040204020203" pitchFamily="34" charset="-122"/>
              </a:rPr>
              <a:t>子</a:t>
            </a:r>
            <a:r>
              <a:rPr lang="zh-CN" altLang="en-US" sz="2400" dirty="0" smtClean="0">
                <a:latin typeface="微软雅黑 Light" panose="020B0502040204020203" pitchFamily="34" charset="-122"/>
                <a:ea typeface="微软雅黑 Light" panose="020B0502040204020203" pitchFamily="34" charset="-122"/>
              </a:rPr>
              <a:t>任务</a:t>
            </a:r>
            <a:r>
              <a:rPr lang="en-US" altLang="zh-CN" sz="2400" dirty="0" smtClean="0">
                <a:latin typeface="微软雅黑 Light" panose="020B0502040204020203" pitchFamily="34" charset="-122"/>
                <a:ea typeface="微软雅黑 Light" panose="020B0502040204020203" pitchFamily="34" charset="-122"/>
              </a:rPr>
              <a:t>2</a:t>
            </a:r>
            <a:r>
              <a:rPr lang="en-US" altLang="zh-CN" sz="2400" dirty="0" smtClean="0">
                <a:latin typeface="微软雅黑 Light" panose="020B0502040204020203" pitchFamily="34" charset="-122"/>
                <a:ea typeface="微软雅黑 Light" panose="020B0502040204020203" pitchFamily="34" charset="-122"/>
              </a:rPr>
              <a:t>.3.1</a:t>
            </a:r>
            <a:r>
              <a:rPr lang="zh-CN" altLang="en-US" sz="2400" dirty="0" smtClean="0">
                <a:latin typeface="微软雅黑 Light" panose="020B0502040204020203" pitchFamily="34" charset="-122"/>
                <a:ea typeface="微软雅黑 Light" panose="020B0502040204020203" pitchFamily="34" charset="-122"/>
              </a:rPr>
              <a:t>经营活动现金流量的项目分析</a:t>
            </a:r>
            <a:endParaRPr lang="zh-CN" altLang="en-US" sz="2400" dirty="0">
              <a:latin typeface="微软雅黑 Light" panose="020B0502040204020203" pitchFamily="34" charset="-122"/>
              <a:ea typeface="微软雅黑 Light" panose="020B0502040204020203" pitchFamily="34" charset="-122"/>
            </a:endParaRPr>
          </a:p>
        </p:txBody>
      </p:sp>
      <p:sp>
        <p:nvSpPr>
          <p:cNvPr id="93" name="TextBox 66"/>
          <p:cNvSpPr txBox="1"/>
          <p:nvPr/>
        </p:nvSpPr>
        <p:spPr>
          <a:xfrm>
            <a:off x="7003480" y="5289001"/>
            <a:ext cx="4533925" cy="82994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子</a:t>
            </a:r>
            <a:r>
              <a:rPr lang="zh-CN" altLang="en-US" sz="2400" dirty="0" smtClean="0">
                <a:solidFill>
                  <a:schemeClr val="tx1"/>
                </a:solidFill>
                <a:latin typeface="微软雅黑 Light" panose="020B0502040204020203" pitchFamily="34" charset="-122"/>
                <a:ea typeface="微软雅黑 Light" panose="020B0502040204020203" pitchFamily="34" charset="-122"/>
              </a:rPr>
              <a:t>任务</a:t>
            </a:r>
            <a:r>
              <a:rPr lang="en-US" altLang="zh-CN" sz="2400" dirty="0" smtClean="0">
                <a:solidFill>
                  <a:schemeClr val="tx1"/>
                </a:solidFill>
                <a:latin typeface="微软雅黑 Light" panose="020B0502040204020203" pitchFamily="34" charset="-122"/>
                <a:ea typeface="微软雅黑 Light" panose="020B0502040204020203" pitchFamily="34" charset="-122"/>
              </a:rPr>
              <a:t>2</a:t>
            </a:r>
            <a:r>
              <a:rPr lang="en-US" altLang="zh-CN" sz="2400" dirty="0" smtClean="0">
                <a:solidFill>
                  <a:schemeClr val="tx1"/>
                </a:solidFill>
                <a:latin typeface="微软雅黑 Light" panose="020B0502040204020203" pitchFamily="34" charset="-122"/>
                <a:ea typeface="微软雅黑 Light" panose="020B0502040204020203" pitchFamily="34" charset="-122"/>
              </a:rPr>
              <a:t>.3.3</a:t>
            </a:r>
            <a:r>
              <a:rPr lang="zh-CN" altLang="en-US" sz="2400" dirty="0" smtClean="0">
                <a:solidFill>
                  <a:schemeClr val="tx1"/>
                </a:solidFill>
                <a:latin typeface="微软雅黑 Light" panose="020B0502040204020203" pitchFamily="34" charset="-122"/>
                <a:ea typeface="微软雅黑 Light" panose="020B0502040204020203" pitchFamily="34" charset="-122"/>
              </a:rPr>
              <a:t>筹资活动产生的现金流量有关项目的编制</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96" name="TextBox 70"/>
          <p:cNvSpPr txBox="1"/>
          <p:nvPr/>
        </p:nvSpPr>
        <p:spPr>
          <a:xfrm>
            <a:off x="7006180" y="4479163"/>
            <a:ext cx="4536897" cy="829945"/>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子</a:t>
            </a:r>
            <a:r>
              <a:rPr lang="zh-CN" altLang="en-US" sz="2400" dirty="0" smtClean="0">
                <a:solidFill>
                  <a:schemeClr val="tx1"/>
                </a:solidFill>
                <a:latin typeface="微软雅黑 Light" panose="020B0502040204020203" pitchFamily="34" charset="-122"/>
                <a:ea typeface="微软雅黑 Light" panose="020B0502040204020203" pitchFamily="34" charset="-122"/>
              </a:rPr>
              <a:t>任务</a:t>
            </a:r>
            <a:r>
              <a:rPr lang="en-US" altLang="zh-CN" sz="2400" dirty="0" smtClean="0">
                <a:solidFill>
                  <a:schemeClr val="tx1"/>
                </a:solidFill>
                <a:latin typeface="微软雅黑 Light" panose="020B0502040204020203" pitchFamily="34" charset="-122"/>
                <a:ea typeface="微软雅黑 Light" panose="020B0502040204020203" pitchFamily="34" charset="-122"/>
              </a:rPr>
              <a:t>2</a:t>
            </a:r>
            <a:r>
              <a:rPr lang="en-US" altLang="zh-CN" sz="2400" dirty="0" smtClean="0">
                <a:solidFill>
                  <a:schemeClr val="tx1"/>
                </a:solidFill>
                <a:latin typeface="微软雅黑 Light" panose="020B0502040204020203" pitchFamily="34" charset="-122"/>
                <a:ea typeface="微软雅黑 Light" panose="020B0502040204020203" pitchFamily="34" charset="-122"/>
              </a:rPr>
              <a:t>.3.2</a:t>
            </a:r>
            <a:r>
              <a:rPr lang="zh-CN" altLang="en-US" sz="2400" dirty="0" smtClean="0">
                <a:solidFill>
                  <a:schemeClr val="tx1"/>
                </a:solidFill>
                <a:latin typeface="微软雅黑 Light" panose="020B0502040204020203" pitchFamily="34" charset="-122"/>
                <a:ea typeface="微软雅黑 Light" panose="020B0502040204020203" pitchFamily="34" charset="-122"/>
              </a:rPr>
              <a:t>投资项目现金流量的项目分析</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498729"/>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673280" y="5404368"/>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12923" y="254946"/>
            <a:ext cx="6941641"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.3.1</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经营活动现金流量的项目分析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7537941" y="912091"/>
            <a:ext cx="3601000" cy="4080642"/>
            <a:chOff x="1176959" y="1268760"/>
            <a:chExt cx="2049348" cy="1968171"/>
          </a:xfrm>
        </p:grpSpPr>
        <p:sp>
          <p:nvSpPr>
            <p:cNvPr id="22" name="矩形 21"/>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矩形 22"/>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0" name="组合 29"/>
          <p:cNvGrpSpPr/>
          <p:nvPr/>
        </p:nvGrpSpPr>
        <p:grpSpPr>
          <a:xfrm>
            <a:off x="1207001" y="912090"/>
            <a:ext cx="3392978" cy="4080643"/>
            <a:chOff x="1176959" y="1268760"/>
            <a:chExt cx="2049348" cy="1968171"/>
          </a:xfrm>
        </p:grpSpPr>
        <p:sp>
          <p:nvSpPr>
            <p:cNvPr id="31" name="矩形 30"/>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2" name="矩形 31"/>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sp>
        <p:nvSpPr>
          <p:cNvPr id="37" name="文本框 36"/>
          <p:cNvSpPr txBox="1"/>
          <p:nvPr/>
        </p:nvSpPr>
        <p:spPr>
          <a:xfrm>
            <a:off x="1213591" y="966056"/>
            <a:ext cx="3450342"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dirty="0" smtClean="0">
                <a:solidFill>
                  <a:srgbClr val="FFFFFF"/>
                </a:solidFill>
                <a:latin typeface="微软雅黑 Light" panose="020B0502040204020203" pitchFamily="34" charset="-122"/>
                <a:ea typeface="微软雅黑 Light" panose="020B0502040204020203" pitchFamily="34" charset="-122"/>
              </a:rPr>
              <a:t>1.</a:t>
            </a:r>
            <a:r>
              <a:rPr lang="zh-CN" altLang="en-US" dirty="0" smtClean="0">
                <a:solidFill>
                  <a:srgbClr val="FFFFFF"/>
                </a:solidFill>
                <a:latin typeface="微软雅黑 Light" panose="020B0502040204020203" pitchFamily="34" charset="-122"/>
                <a:ea typeface="微软雅黑 Light" panose="020B0502040204020203" pitchFamily="34" charset="-122"/>
              </a:rPr>
              <a:t>经营活动现金流量的净额分析</a:t>
            </a:r>
            <a:endParaRPr kumimoji="0" lang="zh-CN" altLang="en-US" sz="18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44" name="文本框 43"/>
          <p:cNvSpPr txBox="1"/>
          <p:nvPr/>
        </p:nvSpPr>
        <p:spPr>
          <a:xfrm>
            <a:off x="1185080" y="1771534"/>
            <a:ext cx="3426575" cy="1754326"/>
          </a:xfrm>
          <a:prstGeom prst="rect">
            <a:avLst/>
          </a:prstGeom>
          <a:noFill/>
        </p:spPr>
        <p:txBody>
          <a:bodyPr wrap="square" rtlCol="0">
            <a:spAutoFit/>
          </a:bodyPr>
          <a:lstStyle/>
          <a:p>
            <a:pPr marL="285750" lvl="0" indent="-285750">
              <a:buFont typeface="Wingdings" panose="05000000000000000000" pitchFamily="2" charset="2"/>
              <a:buChar char="l"/>
              <a:defRPr/>
            </a:pPr>
            <a:r>
              <a:rPr lang="zh-CN" altLang="en-US" dirty="0" smtClean="0">
                <a:solidFill>
                  <a:srgbClr val="3D3D3D"/>
                </a:solidFill>
                <a:latin typeface="微软雅黑 Light" panose="020B0502040204020203" pitchFamily="34" charset="-122"/>
                <a:ea typeface="微软雅黑 Light" panose="020B0502040204020203" pitchFamily="34" charset="-122"/>
              </a:rPr>
              <a:t>⑴经营活动产生的现金流量净额小于零</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⑵</a:t>
            </a:r>
            <a:r>
              <a:rPr lang="zh-CN" altLang="en-US" dirty="0" smtClean="0">
                <a:solidFill>
                  <a:srgbClr val="3D3D3D"/>
                </a:solidFill>
                <a:latin typeface="微软雅黑 Light" panose="020B0502040204020203" pitchFamily="34" charset="-122"/>
                <a:ea typeface="微软雅黑 Light" panose="020B0502040204020203" pitchFamily="34" charset="-122"/>
              </a:rPr>
              <a:t>经营活动产生的现金流量净额等于零</a:t>
            </a:r>
            <a:endPar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zh-CN" altLang="en-US" dirty="0" smtClean="0">
                <a:solidFill>
                  <a:srgbClr val="3D3D3D"/>
                </a:solidFill>
                <a:latin typeface="微软雅黑 Light" panose="020B0502040204020203" pitchFamily="34" charset="-122"/>
                <a:ea typeface="微软雅黑 Light" panose="020B0502040204020203" pitchFamily="34" charset="-122"/>
              </a:rPr>
              <a:t>⑶经营活动产生的现金流量净额大于零</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7422375" y="949319"/>
            <a:ext cx="3849276"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rPr>
              <a:t>2.</a:t>
            </a:r>
            <a:r>
              <a:rPr kumimoji="0" lang="zh-CN" altLang="en-US" sz="1800" b="0" i="0" u="none" strike="noStrike" kern="120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rPr>
              <a:t>经营活动现金流量的具体项分析</a:t>
            </a:r>
            <a:endParaRPr kumimoji="0" lang="zh-CN" altLang="en-US" sz="18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47" name="文本框 46"/>
          <p:cNvSpPr txBox="1"/>
          <p:nvPr/>
        </p:nvSpPr>
        <p:spPr>
          <a:xfrm>
            <a:off x="7511592" y="1695796"/>
            <a:ext cx="3537041" cy="3416320"/>
          </a:xfrm>
          <a:prstGeom prst="rect">
            <a:avLst/>
          </a:prstGeom>
          <a:noFill/>
        </p:spPr>
        <p:txBody>
          <a:bodyPr wrap="square" rtlCol="0">
            <a:spAutoFit/>
          </a:bodyPr>
          <a:lstStyle/>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⑴</a:t>
            </a:r>
            <a:r>
              <a:rPr lang="zh-CN" altLang="en-US" dirty="0" smtClean="0">
                <a:solidFill>
                  <a:srgbClr val="3D3D3D"/>
                </a:solidFill>
                <a:latin typeface="微软雅黑 Light" panose="020B0502040204020203" pitchFamily="34" charset="-122"/>
                <a:ea typeface="微软雅黑 Light" panose="020B0502040204020203" pitchFamily="34" charset="-122"/>
              </a:rPr>
              <a:t>销售商品、提供劳务收到的现金</a:t>
            </a:r>
            <a:endPar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⑵</a:t>
            </a:r>
            <a:r>
              <a:rPr lang="zh-CN" altLang="en-US" dirty="0" smtClean="0">
                <a:solidFill>
                  <a:srgbClr val="3D3D3D"/>
                </a:solidFill>
                <a:latin typeface="微软雅黑 Light" panose="020B0502040204020203" pitchFamily="34" charset="-122"/>
                <a:ea typeface="微软雅黑 Light" panose="020B0502040204020203" pitchFamily="34" charset="-122"/>
              </a:rPr>
              <a:t>收到的税费返还</a:t>
            </a:r>
            <a:endPar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⑶</a:t>
            </a:r>
            <a:r>
              <a:rPr lang="zh-CN" altLang="en-US" dirty="0" smtClean="0">
                <a:solidFill>
                  <a:srgbClr val="3D3D3D"/>
                </a:solidFill>
                <a:latin typeface="微软雅黑 Light" panose="020B0502040204020203" pitchFamily="34" charset="-122"/>
                <a:ea typeface="微软雅黑 Light" panose="020B0502040204020203" pitchFamily="34" charset="-122"/>
              </a:rPr>
              <a:t>收到其他与经营活动有关的现金</a:t>
            </a:r>
            <a:endPar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⑷</a:t>
            </a:r>
            <a:r>
              <a:rPr lang="zh-CN" altLang="en-US" dirty="0" smtClean="0">
                <a:solidFill>
                  <a:srgbClr val="3D3D3D"/>
                </a:solidFill>
                <a:latin typeface="微软雅黑 Light" panose="020B0502040204020203" pitchFamily="34" charset="-122"/>
                <a:ea typeface="微软雅黑 Light" panose="020B0502040204020203" pitchFamily="34" charset="-122"/>
              </a:rPr>
              <a:t>购买商品、接受劳务支付的现金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⑸</a:t>
            </a:r>
            <a:r>
              <a:rPr lang="zh-CN" altLang="en-US" dirty="0" smtClean="0">
                <a:solidFill>
                  <a:srgbClr val="3D3D3D"/>
                </a:solidFill>
                <a:latin typeface="微软雅黑 Light" panose="020B0502040204020203" pitchFamily="34" charset="-122"/>
                <a:ea typeface="微软雅黑 Light" panose="020B0502040204020203" pitchFamily="34" charset="-122"/>
              </a:rPr>
              <a:t>支付给职工以及职工支付的现金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⑹</a:t>
            </a:r>
            <a:r>
              <a:rPr lang="zh-CN" altLang="en-US" dirty="0" smtClean="0">
                <a:solidFill>
                  <a:srgbClr val="3D3D3D"/>
                </a:solidFill>
                <a:latin typeface="微软雅黑 Light" panose="020B0502040204020203" pitchFamily="34" charset="-122"/>
                <a:ea typeface="微软雅黑 Light" panose="020B0502040204020203" pitchFamily="34" charset="-122"/>
              </a:rPr>
              <a:t>支付的各项税费</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⑺</a:t>
            </a:r>
            <a:r>
              <a:rPr lang="zh-CN" altLang="en-US" dirty="0" smtClean="0">
                <a:solidFill>
                  <a:srgbClr val="3D3D3D"/>
                </a:solidFill>
                <a:latin typeface="微软雅黑 Light" panose="020B0502040204020203" pitchFamily="34" charset="-122"/>
                <a:ea typeface="微软雅黑 Light" panose="020B0502040204020203" pitchFamily="34" charset="-122"/>
              </a:rPr>
              <a:t>支付的其他与经营活动有关的现金</a:t>
            </a:r>
            <a:endPar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2923" y="254946"/>
            <a:ext cx="6797625"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.3.1</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经营活动现金流量的项目分析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custDataLst>
              <p:tags r:id="rId1"/>
            </p:custDataLst>
          </p:nvPr>
        </p:nvPicPr>
        <p:blipFill>
          <a:blip r:embed="rId2"/>
          <a:stretch>
            <a:fillRect/>
          </a:stretch>
        </p:blipFill>
        <p:spPr>
          <a:xfrm>
            <a:off x="1954530" y="1219200"/>
            <a:ext cx="8286750" cy="441960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75903"/>
            <a:ext cx="712638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.3.2</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投资活动现金流量的项目分析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7537941" y="912090"/>
            <a:ext cx="3601000" cy="5124102"/>
            <a:chOff x="1176959" y="1268760"/>
            <a:chExt cx="2049348" cy="1968171"/>
          </a:xfrm>
        </p:grpSpPr>
        <p:sp>
          <p:nvSpPr>
            <p:cNvPr id="22" name="矩形 21"/>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矩形 22"/>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0" name="组合 29"/>
          <p:cNvGrpSpPr/>
          <p:nvPr/>
        </p:nvGrpSpPr>
        <p:grpSpPr>
          <a:xfrm>
            <a:off x="1207001" y="912090"/>
            <a:ext cx="3392978" cy="5124102"/>
            <a:chOff x="1176959" y="1268760"/>
            <a:chExt cx="2049348" cy="1968171"/>
          </a:xfrm>
        </p:grpSpPr>
        <p:sp>
          <p:nvSpPr>
            <p:cNvPr id="31" name="矩形 30"/>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2" name="矩形 31"/>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sp>
        <p:nvSpPr>
          <p:cNvPr id="37" name="文本框 36"/>
          <p:cNvSpPr txBox="1"/>
          <p:nvPr/>
        </p:nvSpPr>
        <p:spPr>
          <a:xfrm>
            <a:off x="893447" y="1044179"/>
            <a:ext cx="3450342" cy="369332"/>
          </a:xfrm>
          <a:prstGeom prst="rect">
            <a:avLst/>
          </a:prstGeom>
          <a:noFill/>
        </p:spPr>
        <p:txBody>
          <a:bodyPr wrap="square" rtlCol="0">
            <a:spAutoFit/>
          </a:bodyPr>
          <a:lstStyle/>
          <a:p>
            <a:pPr lvl="0" algn="r">
              <a:defRPr/>
            </a:pPr>
            <a:r>
              <a:rPr lang="en-US" altLang="zh-CN" kern="0" dirty="0" smtClean="0">
                <a:solidFill>
                  <a:srgbClr val="FFFFFF"/>
                </a:solidFill>
                <a:latin typeface="微软雅黑 Light" panose="020B0502040204020203" pitchFamily="34" charset="-122"/>
                <a:ea typeface="微软雅黑 Light" panose="020B0502040204020203" pitchFamily="34" charset="-122"/>
                <a:cs typeface="+mn-ea"/>
                <a:sym typeface="+mn-lt"/>
              </a:rPr>
              <a:t>1.</a:t>
            </a:r>
            <a:r>
              <a:rPr lang="zh-CN" altLang="en-US" kern="0" dirty="0" smtClean="0">
                <a:solidFill>
                  <a:srgbClr val="FFFFFF"/>
                </a:solidFill>
                <a:latin typeface="微软雅黑 Light" panose="020B0502040204020203" pitchFamily="34" charset="-122"/>
                <a:ea typeface="微软雅黑 Light" panose="020B0502040204020203" pitchFamily="34" charset="-122"/>
                <a:cs typeface="+mn-ea"/>
                <a:sym typeface="+mn-lt"/>
              </a:rPr>
              <a:t>投资</a:t>
            </a:r>
            <a:r>
              <a:rPr lang="zh-CN" altLang="en-US" kern="0" dirty="0">
                <a:solidFill>
                  <a:srgbClr val="FFFFFF"/>
                </a:solidFill>
                <a:latin typeface="微软雅黑 Light" panose="020B0502040204020203" pitchFamily="34" charset="-122"/>
                <a:ea typeface="微软雅黑 Light" panose="020B0502040204020203" pitchFamily="34" charset="-122"/>
                <a:cs typeface="+mn-ea"/>
                <a:sym typeface="+mn-lt"/>
              </a:rPr>
              <a:t>活动现金流量净额分析</a:t>
            </a:r>
            <a:endParaRPr lang="zh-CN" altLang="zh-CN" kern="0" dirty="0">
              <a:solidFill>
                <a:srgbClr val="FFFFFF"/>
              </a:solidFill>
              <a:latin typeface="微软雅黑 Light" panose="020B0502040204020203" pitchFamily="34" charset="-122"/>
              <a:ea typeface="微软雅黑 Light" panose="020B0502040204020203" pitchFamily="34" charset="-122"/>
              <a:cs typeface="+mn-ea"/>
              <a:sym typeface="+mn-lt"/>
            </a:endParaRPr>
          </a:p>
        </p:txBody>
      </p:sp>
      <p:sp>
        <p:nvSpPr>
          <p:cNvPr id="44" name="文本框 43"/>
          <p:cNvSpPr txBox="1"/>
          <p:nvPr/>
        </p:nvSpPr>
        <p:spPr>
          <a:xfrm>
            <a:off x="1201345" y="1920560"/>
            <a:ext cx="3426575" cy="1200329"/>
          </a:xfrm>
          <a:prstGeom prst="rect">
            <a:avLst/>
          </a:prstGeom>
          <a:noFill/>
        </p:spPr>
        <p:txBody>
          <a:bodyPr wrap="square" rtlCol="0">
            <a:spAutoFit/>
          </a:bodyPr>
          <a:lstStyle/>
          <a:p>
            <a:pPr lvl="0">
              <a:defRPr/>
            </a:pPr>
            <a:r>
              <a:rPr lang="zh-CN" altLang="en-US" kern="0" dirty="0">
                <a:solidFill>
                  <a:srgbClr val="4D4D4D"/>
                </a:solidFill>
                <a:latin typeface="微软雅黑 Light" panose="020B0502040204020203" pitchFamily="34" charset="-122"/>
                <a:ea typeface="微软雅黑 Light" panose="020B0502040204020203" pitchFamily="34" charset="-122"/>
                <a:cs typeface="+mn-ea"/>
                <a:sym typeface="+mn-lt"/>
              </a:rPr>
              <a:t>●⑴投资活动产生的现金流量净额小于零</a:t>
            </a:r>
            <a:endParaRPr lang="en-US" altLang="zh-CN" kern="0" dirty="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zh-CN" altLang="en-US" kern="0" dirty="0">
                <a:solidFill>
                  <a:srgbClr val="4D4D4D"/>
                </a:solidFill>
                <a:latin typeface="微软雅黑 Light" panose="020B0502040204020203" pitchFamily="34" charset="-122"/>
                <a:ea typeface="微软雅黑 Light" panose="020B0502040204020203" pitchFamily="34" charset="-122"/>
                <a:cs typeface="+mn-ea"/>
                <a:sym typeface="+mn-lt"/>
              </a:rPr>
              <a:t>●⑵投资活动产生的现金流量大于或等于零</a:t>
            </a:r>
            <a:endParaRPr lang="zh-CN" altLang="zh-CN" kern="0" dirty="0">
              <a:solidFill>
                <a:srgbClr val="4D4D4D"/>
              </a:solidFill>
              <a:latin typeface="微软雅黑 Light" panose="020B0502040204020203" pitchFamily="34" charset="-122"/>
              <a:ea typeface="微软雅黑 Light" panose="020B0502040204020203" pitchFamily="34" charset="-122"/>
              <a:cs typeface="+mn-ea"/>
              <a:sym typeface="+mn-lt"/>
            </a:endParaRPr>
          </a:p>
        </p:txBody>
      </p:sp>
      <p:sp>
        <p:nvSpPr>
          <p:cNvPr id="45" name="文本框 44"/>
          <p:cNvSpPr txBox="1"/>
          <p:nvPr/>
        </p:nvSpPr>
        <p:spPr>
          <a:xfrm>
            <a:off x="7408367" y="949319"/>
            <a:ext cx="3849276" cy="369332"/>
          </a:xfrm>
          <a:prstGeom prst="rect">
            <a:avLst/>
          </a:prstGeom>
          <a:noFill/>
        </p:spPr>
        <p:txBody>
          <a:bodyPr wrap="square" rtlCol="0">
            <a:spAutoFit/>
          </a:bodyPr>
          <a:lstStyle/>
          <a:p>
            <a:pPr lvl="0" algn="r">
              <a:defRPr/>
            </a:pPr>
            <a:r>
              <a:rPr kumimoji="0" lang="en-US" altLang="zh-CN" sz="1800" b="0" i="0" u="none" strike="noStrike" kern="120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rPr>
              <a:t>2.</a:t>
            </a:r>
            <a:r>
              <a:rPr lang="zh-CN" altLang="en-US" kern="0" dirty="0">
                <a:solidFill>
                  <a:srgbClr val="FFFFFF"/>
                </a:solidFill>
                <a:latin typeface="微软雅黑 Light" panose="020B0502040204020203" pitchFamily="34" charset="-122"/>
                <a:ea typeface="微软雅黑 Light" panose="020B0502040204020203" pitchFamily="34" charset="-122"/>
                <a:cs typeface="+mn-ea"/>
                <a:sym typeface="+mn-lt"/>
              </a:rPr>
              <a:t>投资活动现金流量的具体项目分析</a:t>
            </a:r>
            <a:endParaRPr lang="zh-CN" altLang="zh-CN" kern="0" dirty="0">
              <a:solidFill>
                <a:srgbClr val="FFFFFF"/>
              </a:solidFill>
              <a:latin typeface="微软雅黑 Light" panose="020B0502040204020203" pitchFamily="34" charset="-122"/>
              <a:ea typeface="微软雅黑 Light" panose="020B0502040204020203" pitchFamily="34" charset="-122"/>
              <a:cs typeface="+mn-ea"/>
              <a:sym typeface="+mn-lt"/>
            </a:endParaRPr>
          </a:p>
        </p:txBody>
      </p:sp>
      <p:sp>
        <p:nvSpPr>
          <p:cNvPr id="47" name="文本框 46"/>
          <p:cNvSpPr txBox="1"/>
          <p:nvPr/>
        </p:nvSpPr>
        <p:spPr>
          <a:xfrm>
            <a:off x="7548812" y="1788875"/>
            <a:ext cx="3537041" cy="4247317"/>
          </a:xfrm>
          <a:prstGeom prst="rect">
            <a:avLst/>
          </a:prstGeom>
          <a:noFill/>
        </p:spPr>
        <p:txBody>
          <a:bodyPr wrap="square" rtlCol="0">
            <a:spAutoFit/>
          </a:bodyPr>
          <a:lstStyle/>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⑴</a:t>
            </a:r>
            <a:r>
              <a:rPr lang="zh-CN" altLang="en-US" dirty="0" smtClean="0">
                <a:solidFill>
                  <a:srgbClr val="3D3D3D"/>
                </a:solidFill>
                <a:latin typeface="微软雅黑 Light" panose="020B0502040204020203" pitchFamily="34" charset="-122"/>
                <a:ea typeface="微软雅黑 Light" panose="020B0502040204020203" pitchFamily="34" charset="-122"/>
              </a:rPr>
              <a:t>收回投资收到的现金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⑵</a:t>
            </a:r>
            <a:r>
              <a:rPr lang="zh-CN" altLang="en-US" dirty="0" smtClean="0">
                <a:solidFill>
                  <a:srgbClr val="3D3D3D"/>
                </a:solidFill>
                <a:latin typeface="微软雅黑 Light" panose="020B0502040204020203" pitchFamily="34" charset="-122"/>
                <a:ea typeface="微软雅黑 Light" panose="020B0502040204020203" pitchFamily="34" charset="-122"/>
              </a:rPr>
              <a:t>取得投资收益收到的现金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⑶</a:t>
            </a:r>
            <a:r>
              <a:rPr lang="zh-CN" altLang="en-US" dirty="0" smtClean="0">
                <a:solidFill>
                  <a:srgbClr val="3D3D3D"/>
                </a:solidFill>
                <a:latin typeface="微软雅黑 Light" panose="020B0502040204020203" pitchFamily="34" charset="-122"/>
                <a:ea typeface="微软雅黑 Light" panose="020B0502040204020203" pitchFamily="34" charset="-122"/>
              </a:rPr>
              <a:t>处置固定资产、无形资产和其他长期资产收回的现金净额</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⑷</a:t>
            </a:r>
            <a:r>
              <a:rPr lang="zh-CN" altLang="en-US" dirty="0" smtClean="0">
                <a:solidFill>
                  <a:srgbClr val="3D3D3D"/>
                </a:solidFill>
                <a:latin typeface="微软雅黑 Light" panose="020B0502040204020203" pitchFamily="34" charset="-122"/>
                <a:ea typeface="微软雅黑 Light" panose="020B0502040204020203" pitchFamily="34" charset="-122"/>
              </a:rPr>
              <a:t>处置子公司及其他营业单位收到的现金净额</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⑸</a:t>
            </a:r>
            <a:r>
              <a:rPr lang="zh-CN" altLang="en-US" dirty="0" smtClean="0">
                <a:solidFill>
                  <a:srgbClr val="3D3D3D"/>
                </a:solidFill>
                <a:latin typeface="微软雅黑 Light" panose="020B0502040204020203" pitchFamily="34" charset="-122"/>
                <a:ea typeface="微软雅黑 Light" panose="020B0502040204020203" pitchFamily="34" charset="-122"/>
              </a:rPr>
              <a:t>收到的其他与投资活动有关的现金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⑹</a:t>
            </a:r>
            <a:r>
              <a:rPr lang="zh-CN" altLang="en-US" dirty="0" smtClean="0">
                <a:solidFill>
                  <a:srgbClr val="3D3D3D"/>
                </a:solidFill>
                <a:latin typeface="微软雅黑 Light" panose="020B0502040204020203" pitchFamily="34" charset="-122"/>
                <a:ea typeface="微软雅黑 Light" panose="020B0502040204020203" pitchFamily="34" charset="-122"/>
              </a:rPr>
              <a:t>购建固定资产、无形资产和其他长期资产支付的现金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⑺</a:t>
            </a:r>
            <a:r>
              <a:rPr lang="zh-CN" altLang="en-US" dirty="0" smtClean="0">
                <a:solidFill>
                  <a:srgbClr val="3D3D3D"/>
                </a:solidFill>
                <a:latin typeface="微软雅黑 Light" panose="020B0502040204020203" pitchFamily="34" charset="-122"/>
                <a:ea typeface="微软雅黑 Light" panose="020B0502040204020203" pitchFamily="34" charset="-122"/>
              </a:rPr>
              <a:t>投资支付的现金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⑻</a:t>
            </a:r>
            <a:r>
              <a:rPr lang="zh-CN" altLang="en-US" dirty="0" smtClean="0">
                <a:solidFill>
                  <a:srgbClr val="3D3D3D"/>
                </a:solidFill>
                <a:latin typeface="微软雅黑 Light" panose="020B0502040204020203" pitchFamily="34" charset="-122"/>
                <a:ea typeface="微软雅黑 Light" panose="020B0502040204020203" pitchFamily="34" charset="-122"/>
              </a:rPr>
              <a:t>取得子公司及其他营业单位支付的现金净额</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⑼</a:t>
            </a:r>
            <a:r>
              <a:rPr lang="zh-CN" altLang="en-US" dirty="0" smtClean="0">
                <a:solidFill>
                  <a:srgbClr val="3D3D3D"/>
                </a:solidFill>
                <a:latin typeface="微软雅黑 Light" panose="020B0502040204020203" pitchFamily="34" charset="-122"/>
                <a:ea typeface="微软雅黑 Light" panose="020B0502040204020203" pitchFamily="34" charset="-122"/>
              </a:rPr>
              <a:t>支付的其他与投资活动有关的现金</a:t>
            </a:r>
            <a:endParaRPr kumimoji="0" lang="en-US" altLang="zh-CN"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60" name="文本框 59"/>
          <p:cNvSpPr txBox="1"/>
          <p:nvPr/>
        </p:nvSpPr>
        <p:spPr>
          <a:xfrm rot="18993203">
            <a:off x="6653624" y="4230768"/>
            <a:ext cx="902811" cy="52322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文化</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9652">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75903"/>
            <a:ext cx="683835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.3.2</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投资活动现金流量的项目分析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custDataLst>
              <p:tags r:id="rId1"/>
            </p:custDataLst>
          </p:nvPr>
        </p:nvPicPr>
        <p:blipFill>
          <a:blip r:embed="rId2"/>
          <a:stretch>
            <a:fillRect/>
          </a:stretch>
        </p:blipFill>
        <p:spPr>
          <a:xfrm>
            <a:off x="1273810" y="922655"/>
            <a:ext cx="8383905" cy="927735"/>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1993900" y="1850390"/>
            <a:ext cx="7651750" cy="457708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75903"/>
            <a:ext cx="8710562"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.3.3</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筹资活动产生的现金流量有关项目的编制</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7537941" y="912090"/>
            <a:ext cx="3601000" cy="3525022"/>
            <a:chOff x="1176959" y="1268760"/>
            <a:chExt cx="2049348" cy="1968171"/>
          </a:xfrm>
        </p:grpSpPr>
        <p:sp>
          <p:nvSpPr>
            <p:cNvPr id="22" name="矩形 21"/>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矩形 22"/>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0" name="组合 29"/>
          <p:cNvGrpSpPr/>
          <p:nvPr/>
        </p:nvGrpSpPr>
        <p:grpSpPr>
          <a:xfrm>
            <a:off x="1245813" y="949319"/>
            <a:ext cx="3392978" cy="3525022"/>
            <a:chOff x="1176959" y="1268760"/>
            <a:chExt cx="2049348" cy="1968171"/>
          </a:xfrm>
        </p:grpSpPr>
        <p:sp>
          <p:nvSpPr>
            <p:cNvPr id="31" name="矩形 30"/>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2" name="矩形 31"/>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sp>
        <p:nvSpPr>
          <p:cNvPr id="37" name="文本框 36"/>
          <p:cNvSpPr txBox="1"/>
          <p:nvPr/>
        </p:nvSpPr>
        <p:spPr>
          <a:xfrm>
            <a:off x="1381290" y="1061622"/>
            <a:ext cx="3138051" cy="369332"/>
          </a:xfrm>
          <a:prstGeom prst="rect">
            <a:avLst/>
          </a:prstGeom>
          <a:noFill/>
        </p:spPr>
        <p:txBody>
          <a:bodyPr wrap="square" rtlCol="0">
            <a:spAutoFit/>
          </a:bodyPr>
          <a:lstStyle/>
          <a:p>
            <a:pPr lvl="0" algn="r">
              <a:defRPr/>
            </a:pPr>
            <a:r>
              <a:rPr lang="en-US" altLang="zh-CN" kern="0" dirty="0" smtClean="0">
                <a:solidFill>
                  <a:srgbClr val="FFFFFF"/>
                </a:solidFill>
                <a:latin typeface="微软雅黑 Light" panose="020B0502040204020203" pitchFamily="34" charset="-122"/>
                <a:ea typeface="微软雅黑 Light" panose="020B0502040204020203" pitchFamily="34" charset="-122"/>
                <a:cs typeface="+mn-ea"/>
                <a:sym typeface="+mn-lt"/>
              </a:rPr>
              <a:t>1.</a:t>
            </a:r>
            <a:r>
              <a:rPr lang="zh-CN" altLang="en-US" kern="0" dirty="0">
                <a:solidFill>
                  <a:srgbClr val="FFFFFF"/>
                </a:solidFill>
                <a:latin typeface="微软雅黑 Light" panose="020B0502040204020203" pitchFamily="34" charset="-122"/>
                <a:ea typeface="微软雅黑 Light" panose="020B0502040204020203" pitchFamily="34" charset="-122"/>
                <a:cs typeface="+mn-ea"/>
                <a:sym typeface="+mn-lt"/>
              </a:rPr>
              <a:t>筹资</a:t>
            </a:r>
            <a:r>
              <a:rPr lang="zh-CN" altLang="en-US" kern="0" dirty="0" smtClean="0">
                <a:solidFill>
                  <a:srgbClr val="FFFFFF"/>
                </a:solidFill>
                <a:latin typeface="微软雅黑 Light" panose="020B0502040204020203" pitchFamily="34" charset="-122"/>
                <a:ea typeface="微软雅黑 Light" panose="020B0502040204020203" pitchFamily="34" charset="-122"/>
                <a:cs typeface="+mn-ea"/>
                <a:sym typeface="+mn-lt"/>
              </a:rPr>
              <a:t>活动</a:t>
            </a:r>
            <a:r>
              <a:rPr lang="zh-CN" altLang="en-US" kern="0" dirty="0">
                <a:solidFill>
                  <a:srgbClr val="FFFFFF"/>
                </a:solidFill>
                <a:latin typeface="微软雅黑 Light" panose="020B0502040204020203" pitchFamily="34" charset="-122"/>
                <a:ea typeface="微软雅黑 Light" panose="020B0502040204020203" pitchFamily="34" charset="-122"/>
                <a:cs typeface="+mn-ea"/>
                <a:sym typeface="+mn-lt"/>
              </a:rPr>
              <a:t>现金流量净额分析</a:t>
            </a:r>
            <a:endParaRPr lang="zh-CN" altLang="zh-CN" kern="0" dirty="0">
              <a:solidFill>
                <a:srgbClr val="FFFFFF"/>
              </a:solidFill>
              <a:latin typeface="微软雅黑 Light" panose="020B0502040204020203" pitchFamily="34" charset="-122"/>
              <a:ea typeface="微软雅黑 Light" panose="020B0502040204020203" pitchFamily="34" charset="-122"/>
              <a:cs typeface="+mn-ea"/>
              <a:sym typeface="+mn-lt"/>
            </a:endParaRPr>
          </a:p>
        </p:txBody>
      </p:sp>
      <p:sp>
        <p:nvSpPr>
          <p:cNvPr id="44" name="文本框 43"/>
          <p:cNvSpPr txBox="1"/>
          <p:nvPr/>
        </p:nvSpPr>
        <p:spPr>
          <a:xfrm>
            <a:off x="1201345" y="1920560"/>
            <a:ext cx="3426575" cy="1200329"/>
          </a:xfrm>
          <a:prstGeom prst="rect">
            <a:avLst/>
          </a:prstGeom>
          <a:noFill/>
        </p:spPr>
        <p:txBody>
          <a:bodyPr wrap="square" rtlCol="0">
            <a:spAutoFit/>
          </a:bodyPr>
          <a:lstStyle/>
          <a:p>
            <a:pPr lvl="0">
              <a:defRPr/>
            </a:pPr>
            <a:r>
              <a:rPr lang="zh-CN" altLang="en-US" kern="0" dirty="0">
                <a:solidFill>
                  <a:srgbClr val="4D4D4D"/>
                </a:solidFill>
                <a:latin typeface="微软雅黑 Light" panose="020B0502040204020203" pitchFamily="34" charset="-122"/>
                <a:ea typeface="微软雅黑 Light" panose="020B0502040204020203" pitchFamily="34" charset="-122"/>
                <a:cs typeface="+mn-ea"/>
                <a:sym typeface="+mn-lt"/>
              </a:rPr>
              <a:t>●</a:t>
            </a:r>
            <a:r>
              <a:rPr lang="zh-CN" altLang="en-US" kern="0" dirty="0" smtClean="0">
                <a:solidFill>
                  <a:srgbClr val="4D4D4D"/>
                </a:solidFill>
                <a:latin typeface="微软雅黑 Light" panose="020B0502040204020203" pitchFamily="34" charset="-122"/>
                <a:ea typeface="微软雅黑 Light" panose="020B0502040204020203" pitchFamily="34" charset="-122"/>
                <a:cs typeface="+mn-ea"/>
                <a:sym typeface="+mn-lt"/>
              </a:rPr>
              <a:t>⑴</a:t>
            </a:r>
            <a:r>
              <a:rPr lang="zh-CN" altLang="en-US" kern="0" dirty="0">
                <a:solidFill>
                  <a:srgbClr val="4D4D4D"/>
                </a:solidFill>
                <a:latin typeface="微软雅黑 Light" panose="020B0502040204020203" pitchFamily="34" charset="-122"/>
                <a:ea typeface="微软雅黑 Light" panose="020B0502040204020203" pitchFamily="34" charset="-122"/>
                <a:cs typeface="+mn-ea"/>
                <a:sym typeface="+mn-lt"/>
              </a:rPr>
              <a:t>筹资</a:t>
            </a:r>
            <a:r>
              <a:rPr lang="zh-CN" altLang="en-US" kern="0" dirty="0" smtClean="0">
                <a:solidFill>
                  <a:srgbClr val="4D4D4D"/>
                </a:solidFill>
                <a:latin typeface="微软雅黑 Light" panose="020B0502040204020203" pitchFamily="34" charset="-122"/>
                <a:ea typeface="微软雅黑 Light" panose="020B0502040204020203" pitchFamily="34" charset="-122"/>
                <a:cs typeface="+mn-ea"/>
                <a:sym typeface="+mn-lt"/>
              </a:rPr>
              <a:t>活动</a:t>
            </a:r>
            <a:r>
              <a:rPr lang="zh-CN" altLang="en-US" kern="0" dirty="0">
                <a:solidFill>
                  <a:srgbClr val="4D4D4D"/>
                </a:solidFill>
                <a:latin typeface="微软雅黑 Light" panose="020B0502040204020203" pitchFamily="34" charset="-122"/>
                <a:ea typeface="微软雅黑 Light" panose="020B0502040204020203" pitchFamily="34" charset="-122"/>
                <a:cs typeface="+mn-ea"/>
                <a:sym typeface="+mn-lt"/>
              </a:rPr>
              <a:t>产生的现金流量净额小于零</a:t>
            </a:r>
            <a:endParaRPr lang="en-US" altLang="zh-CN" kern="0" dirty="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zh-CN" altLang="en-US" kern="0" dirty="0">
                <a:solidFill>
                  <a:srgbClr val="4D4D4D"/>
                </a:solidFill>
                <a:latin typeface="微软雅黑 Light" panose="020B0502040204020203" pitchFamily="34" charset="-122"/>
                <a:ea typeface="微软雅黑 Light" panose="020B0502040204020203" pitchFamily="34" charset="-122"/>
                <a:cs typeface="+mn-ea"/>
                <a:sym typeface="+mn-lt"/>
              </a:rPr>
              <a:t>●</a:t>
            </a:r>
            <a:r>
              <a:rPr lang="zh-CN" altLang="en-US" kern="0" dirty="0" smtClean="0">
                <a:solidFill>
                  <a:srgbClr val="4D4D4D"/>
                </a:solidFill>
                <a:latin typeface="微软雅黑 Light" panose="020B0502040204020203" pitchFamily="34" charset="-122"/>
                <a:ea typeface="微软雅黑 Light" panose="020B0502040204020203" pitchFamily="34" charset="-122"/>
                <a:cs typeface="+mn-ea"/>
                <a:sym typeface="+mn-lt"/>
              </a:rPr>
              <a:t>⑵</a:t>
            </a:r>
            <a:r>
              <a:rPr lang="zh-CN" altLang="en-US" kern="0" dirty="0">
                <a:solidFill>
                  <a:srgbClr val="4D4D4D"/>
                </a:solidFill>
                <a:latin typeface="微软雅黑 Light" panose="020B0502040204020203" pitchFamily="34" charset="-122"/>
                <a:ea typeface="微软雅黑 Light" panose="020B0502040204020203" pitchFamily="34" charset="-122"/>
                <a:cs typeface="+mn-ea"/>
                <a:sym typeface="+mn-lt"/>
              </a:rPr>
              <a:t>筹资</a:t>
            </a:r>
            <a:r>
              <a:rPr lang="zh-CN" altLang="en-US" kern="0" dirty="0" smtClean="0">
                <a:solidFill>
                  <a:srgbClr val="4D4D4D"/>
                </a:solidFill>
                <a:latin typeface="微软雅黑 Light" panose="020B0502040204020203" pitchFamily="34" charset="-122"/>
                <a:ea typeface="微软雅黑 Light" panose="020B0502040204020203" pitchFamily="34" charset="-122"/>
                <a:cs typeface="+mn-ea"/>
                <a:sym typeface="+mn-lt"/>
              </a:rPr>
              <a:t>活动</a:t>
            </a:r>
            <a:r>
              <a:rPr lang="zh-CN" altLang="en-US" kern="0" dirty="0">
                <a:solidFill>
                  <a:srgbClr val="4D4D4D"/>
                </a:solidFill>
                <a:latin typeface="微软雅黑 Light" panose="020B0502040204020203" pitchFamily="34" charset="-122"/>
                <a:ea typeface="微软雅黑 Light" panose="020B0502040204020203" pitchFamily="34" charset="-122"/>
                <a:cs typeface="+mn-ea"/>
                <a:sym typeface="+mn-lt"/>
              </a:rPr>
              <a:t>产生的现金流量大于或等于零</a:t>
            </a:r>
            <a:endParaRPr lang="zh-CN" altLang="zh-CN" kern="0" dirty="0">
              <a:solidFill>
                <a:srgbClr val="4D4D4D"/>
              </a:solidFill>
              <a:latin typeface="微软雅黑 Light" panose="020B0502040204020203" pitchFamily="34" charset="-122"/>
              <a:ea typeface="微软雅黑 Light" panose="020B0502040204020203" pitchFamily="34" charset="-122"/>
              <a:cs typeface="+mn-ea"/>
              <a:sym typeface="+mn-lt"/>
            </a:endParaRPr>
          </a:p>
        </p:txBody>
      </p:sp>
      <p:sp>
        <p:nvSpPr>
          <p:cNvPr id="45" name="文本框 44"/>
          <p:cNvSpPr txBox="1"/>
          <p:nvPr/>
        </p:nvSpPr>
        <p:spPr>
          <a:xfrm>
            <a:off x="7408367" y="949319"/>
            <a:ext cx="3849276" cy="369332"/>
          </a:xfrm>
          <a:prstGeom prst="rect">
            <a:avLst/>
          </a:prstGeom>
          <a:noFill/>
        </p:spPr>
        <p:txBody>
          <a:bodyPr wrap="square" rtlCol="0">
            <a:spAutoFit/>
          </a:bodyPr>
          <a:lstStyle/>
          <a:p>
            <a:pPr lvl="0" algn="r">
              <a:defRPr/>
            </a:pPr>
            <a:r>
              <a:rPr kumimoji="0" lang="en-US" altLang="zh-CN" sz="1800" b="0" i="0" u="none" strike="noStrike" kern="120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rPr>
              <a:t>2.</a:t>
            </a:r>
            <a:r>
              <a:rPr lang="zh-CN" altLang="en-US" kern="0" noProof="0" dirty="0">
                <a:solidFill>
                  <a:srgbClr val="FFFFFF"/>
                </a:solidFill>
                <a:latin typeface="微软雅黑 Light" panose="020B0502040204020203" pitchFamily="34" charset="-122"/>
                <a:ea typeface="微软雅黑 Light" panose="020B0502040204020203" pitchFamily="34" charset="-122"/>
                <a:cs typeface="+mn-ea"/>
                <a:sym typeface="+mn-lt"/>
              </a:rPr>
              <a:t>筹资</a:t>
            </a:r>
            <a:r>
              <a:rPr lang="zh-CN" altLang="en-US" kern="0" dirty="0" smtClean="0">
                <a:solidFill>
                  <a:srgbClr val="FFFFFF"/>
                </a:solidFill>
                <a:latin typeface="微软雅黑 Light" panose="020B0502040204020203" pitchFamily="34" charset="-122"/>
                <a:ea typeface="微软雅黑 Light" panose="020B0502040204020203" pitchFamily="34" charset="-122"/>
                <a:cs typeface="+mn-ea"/>
                <a:sym typeface="+mn-lt"/>
              </a:rPr>
              <a:t>活动</a:t>
            </a:r>
            <a:r>
              <a:rPr lang="zh-CN" altLang="en-US" kern="0" dirty="0">
                <a:solidFill>
                  <a:srgbClr val="FFFFFF"/>
                </a:solidFill>
                <a:latin typeface="微软雅黑 Light" panose="020B0502040204020203" pitchFamily="34" charset="-122"/>
                <a:ea typeface="微软雅黑 Light" panose="020B0502040204020203" pitchFamily="34" charset="-122"/>
                <a:cs typeface="+mn-ea"/>
                <a:sym typeface="+mn-lt"/>
              </a:rPr>
              <a:t>现金流量的具体项目分析</a:t>
            </a:r>
            <a:endParaRPr lang="zh-CN" altLang="zh-CN" kern="0" dirty="0">
              <a:solidFill>
                <a:srgbClr val="FFFFFF"/>
              </a:solidFill>
              <a:latin typeface="微软雅黑 Light" panose="020B0502040204020203" pitchFamily="34" charset="-122"/>
              <a:ea typeface="微软雅黑 Light" panose="020B0502040204020203" pitchFamily="34" charset="-122"/>
              <a:cs typeface="+mn-ea"/>
              <a:sym typeface="+mn-lt"/>
            </a:endParaRPr>
          </a:p>
        </p:txBody>
      </p:sp>
      <p:sp>
        <p:nvSpPr>
          <p:cNvPr id="47" name="文本框 46"/>
          <p:cNvSpPr txBox="1"/>
          <p:nvPr/>
        </p:nvSpPr>
        <p:spPr>
          <a:xfrm>
            <a:off x="7564484" y="1614566"/>
            <a:ext cx="3537041" cy="2862322"/>
          </a:xfrm>
          <a:prstGeom prst="rect">
            <a:avLst/>
          </a:prstGeom>
          <a:noFill/>
        </p:spPr>
        <p:txBody>
          <a:bodyPr wrap="square" rtlCol="0">
            <a:spAutoFit/>
          </a:bodyPr>
          <a:lstStyle/>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⑴</a:t>
            </a:r>
            <a:r>
              <a:rPr lang="zh-CN" altLang="en-US" dirty="0" smtClean="0">
                <a:solidFill>
                  <a:srgbClr val="3D3D3D"/>
                </a:solidFill>
                <a:latin typeface="微软雅黑 Light" panose="020B0502040204020203" pitchFamily="34" charset="-122"/>
                <a:ea typeface="微软雅黑 Light" panose="020B0502040204020203" pitchFamily="34" charset="-122"/>
              </a:rPr>
              <a:t>吸收投资收到的现金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⑵</a:t>
            </a:r>
            <a:r>
              <a:rPr lang="zh-CN" altLang="en-US" dirty="0" smtClean="0">
                <a:solidFill>
                  <a:srgbClr val="3D3D3D"/>
                </a:solidFill>
                <a:latin typeface="微软雅黑 Light" panose="020B0502040204020203" pitchFamily="34" charset="-122"/>
                <a:ea typeface="微软雅黑 Light" panose="020B0502040204020203" pitchFamily="34" charset="-122"/>
              </a:rPr>
              <a:t>借款收到的现金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⑶</a:t>
            </a:r>
            <a:r>
              <a:rPr lang="zh-CN" altLang="en-US" dirty="0" smtClean="0">
                <a:solidFill>
                  <a:srgbClr val="3D3D3D"/>
                </a:solidFill>
                <a:latin typeface="微软雅黑 Light" panose="020B0502040204020203" pitchFamily="34" charset="-122"/>
                <a:ea typeface="微软雅黑 Light" panose="020B0502040204020203" pitchFamily="34" charset="-122"/>
              </a:rPr>
              <a:t>收到的其他与筹资活动有关的现金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⑷</a:t>
            </a:r>
            <a:r>
              <a:rPr lang="zh-CN" altLang="en-US" dirty="0" smtClean="0">
                <a:solidFill>
                  <a:srgbClr val="3D3D3D"/>
                </a:solidFill>
                <a:latin typeface="微软雅黑 Light" panose="020B0502040204020203" pitchFamily="34" charset="-122"/>
                <a:ea typeface="微软雅黑 Light" panose="020B0502040204020203" pitchFamily="34" charset="-122"/>
              </a:rPr>
              <a:t>偿还债务支付的现金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⑸</a:t>
            </a:r>
            <a:r>
              <a:rPr lang="zh-CN" altLang="en-US" dirty="0" smtClean="0">
                <a:solidFill>
                  <a:srgbClr val="3D3D3D"/>
                </a:solidFill>
                <a:latin typeface="微软雅黑 Light" panose="020B0502040204020203" pitchFamily="34" charset="-122"/>
                <a:ea typeface="微软雅黑 Light" panose="020B0502040204020203" pitchFamily="34" charset="-122"/>
              </a:rPr>
              <a:t>分配股利、利润或偿付利息支付的现金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marL="285750" lvl="0" indent="-285750">
              <a:buFont typeface="Wingdings" panose="05000000000000000000" pitchFamily="2" charset="2"/>
              <a:buChar char="l"/>
              <a:defRPr/>
            </a:pPr>
            <a:r>
              <a:rPr lang="en-US" altLang="zh-CN" dirty="0" smtClean="0">
                <a:solidFill>
                  <a:srgbClr val="3D3D3D"/>
                </a:solidFill>
                <a:latin typeface="微软雅黑 Light" panose="020B0502040204020203" pitchFamily="34" charset="-122"/>
                <a:ea typeface="微软雅黑 Light" panose="020B0502040204020203" pitchFamily="34" charset="-122"/>
              </a:rPr>
              <a:t>⑹</a:t>
            </a:r>
            <a:r>
              <a:rPr lang="zh-CN" altLang="en-US" dirty="0" smtClean="0">
                <a:solidFill>
                  <a:srgbClr val="3D3D3D"/>
                </a:solidFill>
                <a:latin typeface="微软雅黑 Light" panose="020B0502040204020203" pitchFamily="34" charset="-122"/>
                <a:ea typeface="微软雅黑 Light" panose="020B0502040204020203" pitchFamily="34" charset="-122"/>
              </a:rPr>
              <a:t>支付的其他与筹资活动有关的现金</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lvl="0">
              <a:defRPr/>
            </a:pPr>
            <a:endParaRPr lang="en-US" altLang="zh-CN" dirty="0" smtClean="0">
              <a:solidFill>
                <a:srgbClr val="3D3D3D"/>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75903"/>
            <a:ext cx="899859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.3.3</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筹资活动产生的现金流量有关项目的编制</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300118"/>
            <a:ext cx="10673898" cy="398780"/>
          </a:xfrm>
          <a:prstGeom prst="rect">
            <a:avLst/>
          </a:prstGeom>
        </p:spPr>
        <p:txBody>
          <a:bodyPr wrap="square">
            <a:spAutoFit/>
          </a:bodyPr>
          <a:lstStyle/>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a:t>
            </a:r>
            <a:r>
              <a:rPr lang="en-US" altLang="zh-CN" sz="2000" dirty="0">
                <a:solidFill>
                  <a:srgbClr val="FF00FF"/>
                </a:solidFill>
                <a:latin typeface="微软雅黑 Light" panose="020B0502040204020203" pitchFamily="34" charset="-122"/>
                <a:ea typeface="微软雅黑 Light" panose="020B0502040204020203" pitchFamily="34" charset="-122"/>
              </a:rPr>
              <a:t>2</a:t>
            </a:r>
            <a:r>
              <a:rPr lang="en-US" altLang="zh-CN" sz="2000" dirty="0">
                <a:solidFill>
                  <a:srgbClr val="FF00FF"/>
                </a:solidFill>
                <a:latin typeface="微软雅黑 Light" panose="020B0502040204020203" pitchFamily="34" charset="-122"/>
                <a:ea typeface="微软雅黑 Light" panose="020B0502040204020203" pitchFamily="34" charset="-122"/>
              </a:rPr>
              <a:t>-19】</a:t>
            </a:r>
            <a:r>
              <a:rPr lang="zh-CN" altLang="en-US" sz="2000" dirty="0">
                <a:latin typeface="微软雅黑 Light" panose="020B0502040204020203" pitchFamily="34" charset="-122"/>
                <a:ea typeface="微软雅黑 Light" panose="020B0502040204020203" pitchFamily="34" charset="-122"/>
              </a:rPr>
              <a:t>江铃汽车公司</a:t>
            </a:r>
            <a:r>
              <a:rPr lang="en-US" altLang="zh-CN" sz="2000" dirty="0">
                <a:latin typeface="微软雅黑 Light" panose="020B0502040204020203" pitchFamily="34" charset="-122"/>
                <a:ea typeface="微软雅黑 Light" panose="020B0502040204020203" pitchFamily="34" charset="-122"/>
              </a:rPr>
              <a:t>2020</a:t>
            </a:r>
            <a:r>
              <a:rPr lang="zh-CN" altLang="en-US" sz="2000" dirty="0">
                <a:latin typeface="微软雅黑 Light" panose="020B0502040204020203" pitchFamily="34" charset="-122"/>
                <a:ea typeface="微软雅黑 Light" panose="020B0502040204020203" pitchFamily="34" charset="-122"/>
              </a:rPr>
              <a:t>和</a:t>
            </a:r>
            <a:r>
              <a:rPr lang="en-US" altLang="zh-CN" sz="2000" dirty="0">
                <a:latin typeface="微软雅黑 Light" panose="020B0502040204020203" pitchFamily="34" charset="-122"/>
                <a:ea typeface="微软雅黑 Light" panose="020B0502040204020203" pitchFamily="34" charset="-122"/>
              </a:rPr>
              <a:t>2021</a:t>
            </a:r>
            <a:r>
              <a:rPr lang="zh-CN" altLang="en-US" sz="2000" dirty="0">
                <a:latin typeface="微软雅黑 Light" panose="020B0502040204020203" pitchFamily="34" charset="-122"/>
                <a:ea typeface="微软雅黑 Light" panose="020B0502040204020203" pitchFamily="34" charset="-122"/>
              </a:rPr>
              <a:t>年比较筹资活动现金流量的项目分析如表</a:t>
            </a:r>
            <a:r>
              <a:rPr lang="en-US" altLang="zh-CN" sz="2000" dirty="0">
                <a:latin typeface="微软雅黑 Light" panose="020B0502040204020203" pitchFamily="34" charset="-122"/>
                <a:ea typeface="微软雅黑 Light" panose="020B0502040204020203" pitchFamily="34" charset="-122"/>
              </a:rPr>
              <a:t>2</a:t>
            </a:r>
            <a:r>
              <a:rPr lang="en-US" altLang="zh-CN" sz="2000" dirty="0">
                <a:latin typeface="微软雅黑 Light" panose="020B0502040204020203" pitchFamily="34" charset="-122"/>
                <a:ea typeface="微软雅黑 Light" panose="020B0502040204020203" pitchFamily="34" charset="-122"/>
              </a:rPr>
              <a:t>-33</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851570" y="5805035"/>
            <a:ext cx="9959565" cy="706755"/>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江铃公司</a:t>
            </a:r>
            <a:r>
              <a:rPr lang="en-US" altLang="zh-CN" sz="2000" dirty="0">
                <a:latin typeface="微软雅黑 Light" panose="020B0502040204020203" pitchFamily="34" charset="-122"/>
                <a:ea typeface="微软雅黑 Light" panose="020B0502040204020203" pitchFamily="34" charset="-122"/>
              </a:rPr>
              <a:t>2021</a:t>
            </a:r>
            <a:r>
              <a:rPr lang="zh-CN" altLang="en-US" sz="2000" dirty="0">
                <a:latin typeface="微软雅黑 Light" panose="020B0502040204020203" pitchFamily="34" charset="-122"/>
                <a:ea typeface="微软雅黑 Light" panose="020B0502040204020203" pitchFamily="34" charset="-122"/>
              </a:rPr>
              <a:t>年筹资活动产生的现金流量净额为</a:t>
            </a:r>
            <a:r>
              <a:rPr lang="en-US" altLang="zh-CN" sz="2000" dirty="0">
                <a:latin typeface="微软雅黑 Light" panose="020B0502040204020203" pitchFamily="34" charset="-122"/>
                <a:ea typeface="微软雅黑 Light" panose="020B0502040204020203" pitchFamily="34" charset="-122"/>
              </a:rPr>
              <a:t>50 716 633.00</a:t>
            </a:r>
            <a:r>
              <a:rPr lang="zh-CN" altLang="en-US" sz="2000" dirty="0">
                <a:latin typeface="微软雅黑 Light" panose="020B0502040204020203" pitchFamily="34" charset="-122"/>
                <a:ea typeface="微软雅黑 Light" panose="020B0502040204020203" pitchFamily="34" charset="-122"/>
              </a:rPr>
              <a:t>元，对比</a:t>
            </a:r>
            <a:r>
              <a:rPr lang="en-US" altLang="zh-CN" sz="2000" dirty="0">
                <a:latin typeface="微软雅黑 Light" panose="020B0502040204020203" pitchFamily="34" charset="-122"/>
                <a:ea typeface="微软雅黑 Light" panose="020B0502040204020203" pitchFamily="34" charset="-122"/>
              </a:rPr>
              <a:t>2020</a:t>
            </a:r>
            <a:r>
              <a:rPr lang="zh-CN" altLang="en-US" sz="2000" dirty="0">
                <a:latin typeface="微软雅黑 Light" panose="020B0502040204020203" pitchFamily="34" charset="-122"/>
                <a:ea typeface="微软雅黑 Light" panose="020B0502040204020203" pitchFamily="34" charset="-122"/>
              </a:rPr>
              <a:t>年出现了大幅度的下降。主要原因在于公司偿还了前期债务导致，降低了财务风险。</a:t>
            </a:r>
            <a:endParaRPr lang="zh-CN" altLang="en-US" sz="2000" dirty="0">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1057910" y="1967865"/>
            <a:ext cx="9752965" cy="367538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483407" y="1124744"/>
            <a:ext cx="9359390" cy="922020"/>
          </a:xfrm>
          <a:prstGeom prst="rect">
            <a:avLst/>
          </a:prstGeom>
        </p:spPr>
        <p:txBody>
          <a:bodyPr wrap="square">
            <a:spAutoFit/>
          </a:bodyPr>
          <a:lstStyle/>
          <a:p>
            <a:pPr>
              <a:lnSpc>
                <a:spcPct val="150000"/>
              </a:lnSpc>
            </a:pPr>
            <a:r>
              <a:rPr lang="en-US" altLang="zh-CN" dirty="0">
                <a:solidFill>
                  <a:srgbClr val="FF00FF"/>
                </a:solidFill>
              </a:rPr>
              <a:t>【</a:t>
            </a:r>
            <a:r>
              <a:rPr lang="zh-CN" altLang="en-US" dirty="0">
                <a:solidFill>
                  <a:srgbClr val="FF00FF"/>
                </a:solidFill>
              </a:rPr>
              <a:t>情景</a:t>
            </a:r>
            <a:r>
              <a:rPr lang="en-US" altLang="zh-CN" dirty="0">
                <a:solidFill>
                  <a:srgbClr val="FF00FF"/>
                </a:solidFill>
              </a:rPr>
              <a:t>2</a:t>
            </a:r>
            <a:r>
              <a:rPr lang="en-US" altLang="zh-CN" dirty="0">
                <a:solidFill>
                  <a:srgbClr val="FF00FF"/>
                </a:solidFill>
              </a:rPr>
              <a:t>-1】</a:t>
            </a:r>
            <a:r>
              <a:rPr lang="zh-CN" altLang="en-US" dirty="0"/>
              <a:t>江铃公司</a:t>
            </a:r>
            <a:r>
              <a:rPr lang="en-US" altLang="zh-CN" dirty="0"/>
              <a:t>2017—2021</a:t>
            </a:r>
            <a:r>
              <a:rPr lang="zh-CN" altLang="en-US" dirty="0"/>
              <a:t>年货币资金项目分析如表</a:t>
            </a:r>
            <a:r>
              <a:rPr lang="en-US" altLang="zh-CN" dirty="0"/>
              <a:t>2</a:t>
            </a:r>
            <a:r>
              <a:rPr lang="en-US" altLang="zh-CN" dirty="0"/>
              <a:t>-2</a:t>
            </a:r>
            <a:r>
              <a:rPr lang="zh-CN" altLang="en-US" dirty="0"/>
              <a:t>所示。</a:t>
            </a:r>
            <a:endParaRPr lang="zh-CN" altLang="en-US" dirty="0"/>
          </a:p>
          <a:p>
            <a:pPr>
              <a:lnSpc>
                <a:spcPct val="150000"/>
              </a:lnSpc>
            </a:pPr>
            <a:r>
              <a:rPr lang="zh-CN" altLang="en-US" dirty="0" smtClean="0"/>
              <a:t>          </a:t>
            </a:r>
            <a:endParaRPr lang="zh-CN" altLang="en-US" dirty="0"/>
          </a:p>
        </p:txBody>
      </p:sp>
      <p:pic>
        <p:nvPicPr>
          <p:cNvPr id="5" name="图片 4"/>
          <p:cNvPicPr>
            <a:picLocks noChangeAspect="1"/>
          </p:cNvPicPr>
          <p:nvPr>
            <p:custDataLst>
              <p:tags r:id="rId1"/>
            </p:custDataLst>
          </p:nvPr>
        </p:nvPicPr>
        <p:blipFill>
          <a:blip r:embed="rId2"/>
          <a:stretch>
            <a:fillRect/>
          </a:stretch>
        </p:blipFill>
        <p:spPr>
          <a:xfrm>
            <a:off x="1633855" y="2381250"/>
            <a:ext cx="9315450" cy="3190875"/>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002685" y="-289580"/>
            <a:ext cx="3361818"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4</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445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a:t>
            </a:r>
            <a:r>
              <a:rPr lang="en-US" altLang="zh-CN" sz="4000" b="1" dirty="0" smtClean="0">
                <a:solidFill>
                  <a:schemeClr val="bg1"/>
                </a:solidFill>
                <a:latin typeface="微软雅黑 Light" panose="020B0502040204020203" pitchFamily="34" charset="-122"/>
                <a:ea typeface="微软雅黑 Light" panose="020B0502040204020203" pitchFamily="34" charset="-122"/>
              </a:rPr>
              <a:t>2</a:t>
            </a:r>
            <a:r>
              <a:rPr lang="en-US" altLang="zh-CN" sz="4000" b="1" dirty="0" smtClean="0">
                <a:solidFill>
                  <a:schemeClr val="bg1"/>
                </a:solidFill>
                <a:latin typeface="微软雅黑 Light" panose="020B0502040204020203" pitchFamily="34" charset="-122"/>
                <a:ea typeface="微软雅黑 Light" panose="020B0502040204020203" pitchFamily="34" charset="-122"/>
              </a:rPr>
              <a:t>.4</a:t>
            </a:r>
            <a:r>
              <a:rPr lang="zh-CN" altLang="en-US" sz="4000" b="1" dirty="0" smtClean="0">
                <a:solidFill>
                  <a:schemeClr val="bg1"/>
                </a:solidFill>
                <a:latin typeface="微软雅黑 Light" panose="020B0502040204020203" pitchFamily="34" charset="-122"/>
                <a:ea typeface="微软雅黑 Light" panose="020B0502040204020203" pitchFamily="34" charset="-122"/>
              </a:rPr>
              <a:t>所有者权益变动表的项目分析</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7003479" y="3623645"/>
            <a:ext cx="4783533" cy="368300"/>
          </a:xfrm>
          <a:prstGeom prst="rect">
            <a:avLst/>
          </a:prstGeom>
          <a:noFill/>
        </p:spPr>
        <p:txBody>
          <a:bodyPr wrap="square" rtlCol="0">
            <a:spAutoFit/>
          </a:bodyPr>
          <a:lstStyle/>
          <a:p>
            <a:pPr>
              <a:defRPr/>
            </a:pPr>
            <a:r>
              <a:rPr lang="zh-CN" altLang="en-US" dirty="0">
                <a:latin typeface="微软雅黑 Light" panose="020B0502040204020203" pitchFamily="34" charset="-122"/>
                <a:ea typeface="微软雅黑 Light" panose="020B0502040204020203" pitchFamily="34" charset="-122"/>
              </a:rPr>
              <a:t>子</a:t>
            </a:r>
            <a:r>
              <a:rPr lang="zh-CN" altLang="en-US" dirty="0" smtClean="0">
                <a:latin typeface="微软雅黑 Light" panose="020B0502040204020203" pitchFamily="34" charset="-122"/>
                <a:ea typeface="微软雅黑 Light" panose="020B0502040204020203" pitchFamily="34" charset="-122"/>
              </a:rPr>
              <a:t>任务</a:t>
            </a:r>
            <a:r>
              <a:rPr lang="en-US" altLang="zh-CN" dirty="0" smtClean="0">
                <a:latin typeface="微软雅黑 Light" panose="020B0502040204020203" pitchFamily="34" charset="-122"/>
                <a:ea typeface="微软雅黑 Light" panose="020B0502040204020203" pitchFamily="34" charset="-122"/>
              </a:rPr>
              <a:t>2</a:t>
            </a:r>
            <a:r>
              <a:rPr lang="en-US" altLang="zh-CN" dirty="0" smtClean="0">
                <a:latin typeface="微软雅黑 Light" panose="020B0502040204020203" pitchFamily="34" charset="-122"/>
                <a:ea typeface="微软雅黑 Light" panose="020B0502040204020203" pitchFamily="34" charset="-122"/>
              </a:rPr>
              <a:t>.4.1</a:t>
            </a:r>
            <a:r>
              <a:rPr lang="zh-CN" altLang="en-US" dirty="0" smtClean="0">
                <a:latin typeface="微软雅黑 Light" panose="020B0502040204020203" pitchFamily="34" charset="-122"/>
                <a:ea typeface="微软雅黑 Light" panose="020B0502040204020203" pitchFamily="34" charset="-122"/>
              </a:rPr>
              <a:t>所有者权益变动表横向项目分析</a:t>
            </a:r>
            <a:endParaRPr lang="zh-CN" altLang="en-US" dirty="0">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707263" y="5121645"/>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40" name="TextBox 69"/>
          <p:cNvSpPr txBox="1"/>
          <p:nvPr/>
        </p:nvSpPr>
        <p:spPr>
          <a:xfrm>
            <a:off x="7066038" y="5102079"/>
            <a:ext cx="4720974"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a:t>
            </a:r>
            <a:r>
              <a:rPr lang="zh-CN" altLang="en-US" sz="1800" dirty="0" smtClean="0">
                <a:solidFill>
                  <a:schemeClr val="tx1"/>
                </a:solidFill>
                <a:latin typeface="微软雅黑 Light" panose="020B0502040204020203" pitchFamily="34" charset="-122"/>
                <a:ea typeface="微软雅黑 Light" panose="020B0502040204020203" pitchFamily="34" charset="-122"/>
              </a:rPr>
              <a:t>任务</a:t>
            </a:r>
            <a:r>
              <a:rPr lang="en-US" altLang="zh-CN" sz="1800" dirty="0" smtClean="0">
                <a:solidFill>
                  <a:schemeClr val="tx1"/>
                </a:solidFill>
                <a:latin typeface="微软雅黑 Light" panose="020B0502040204020203" pitchFamily="34" charset="-122"/>
                <a:ea typeface="微软雅黑 Light" panose="020B0502040204020203" pitchFamily="34" charset="-122"/>
              </a:rPr>
              <a:t>2</a:t>
            </a:r>
            <a:r>
              <a:rPr lang="en-US" altLang="zh-CN" sz="1800" dirty="0" smtClean="0">
                <a:solidFill>
                  <a:schemeClr val="tx1"/>
                </a:solidFill>
                <a:latin typeface="微软雅黑 Light" panose="020B0502040204020203" pitchFamily="34" charset="-122"/>
                <a:ea typeface="微软雅黑 Light" panose="020B0502040204020203" pitchFamily="34" charset="-122"/>
              </a:rPr>
              <a:t>.4.2</a:t>
            </a:r>
            <a:r>
              <a:rPr lang="zh-CN" altLang="en-US" sz="1800" dirty="0" smtClean="0">
                <a:solidFill>
                  <a:schemeClr val="tx1"/>
                </a:solidFill>
                <a:latin typeface="微软雅黑 Light" panose="020B0502040204020203" pitchFamily="34" charset="-122"/>
                <a:ea typeface="微软雅黑 Light" panose="020B0502040204020203" pitchFamily="34" charset="-122"/>
              </a:rPr>
              <a:t>所有者权益变动表纵向项目分析</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Pentagon 12"/>
          <p:cNvSpPr>
            <a:spLocks noChangeArrowheads="1"/>
          </p:cNvSpPr>
          <p:nvPr/>
        </p:nvSpPr>
        <p:spPr bwMode="auto">
          <a:xfrm>
            <a:off x="397837" y="3994484"/>
            <a:ext cx="11147433" cy="1185170"/>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sym typeface="+mn-lt"/>
            </a:endParaRPr>
          </a:p>
        </p:txBody>
      </p:sp>
      <p:sp>
        <p:nvSpPr>
          <p:cNvPr id="45" name="矩形 44"/>
          <p:cNvSpPr/>
          <p:nvPr/>
        </p:nvSpPr>
        <p:spPr>
          <a:xfrm>
            <a:off x="8618661" y="4079237"/>
            <a:ext cx="12321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cs typeface="+mn-ea"/>
                <a:sym typeface="+mn-lt"/>
              </a:rPr>
              <a:t>2.</a:t>
            </a:r>
            <a:r>
              <a:rPr kumimoji="0" lang="zh-CN" altLang="en-US" sz="2000" b="0" i="0" u="none" strike="noStrike" kern="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cs typeface="+mn-ea"/>
                <a:sym typeface="+mn-lt"/>
              </a:rPr>
              <a:t>留存收益项目分析</a:t>
            </a:r>
            <a:endParaRPr kumimoji="0" lang="zh-CN" altLang="zh-CN" sz="2000" b="0"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ea"/>
              <a:sym typeface="+mn-lt"/>
            </a:endParaRPr>
          </a:p>
        </p:txBody>
      </p:sp>
      <p:sp>
        <p:nvSpPr>
          <p:cNvPr id="47" name="矩形 46"/>
          <p:cNvSpPr/>
          <p:nvPr/>
        </p:nvSpPr>
        <p:spPr>
          <a:xfrm>
            <a:off x="1993924" y="4065637"/>
            <a:ext cx="113077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cs typeface="+mn-ea"/>
                <a:sym typeface="+mn-lt"/>
              </a:rPr>
              <a:t>1.</a:t>
            </a:r>
            <a:r>
              <a:rPr kumimoji="0" lang="zh-CN" altLang="en-US" sz="2000" b="0" i="0" u="none" strike="noStrike" kern="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cs typeface="+mn-ea"/>
                <a:sym typeface="+mn-lt"/>
              </a:rPr>
              <a:t>投入资本项目分析</a:t>
            </a:r>
            <a:endParaRPr kumimoji="0" lang="zh-CN" altLang="zh-CN" sz="2000" b="0"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ea"/>
              <a:sym typeface="+mn-lt"/>
            </a:endParaRPr>
          </a:p>
        </p:txBody>
      </p:sp>
      <p:sp>
        <p:nvSpPr>
          <p:cNvPr id="54" name="矩形 53"/>
          <p:cNvSpPr/>
          <p:nvPr/>
        </p:nvSpPr>
        <p:spPr>
          <a:xfrm>
            <a:off x="943447" y="1179533"/>
            <a:ext cx="3570758"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a:t>
            </a:r>
            <a:r>
              <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1</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）实收资本项目分析</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a:t>
            </a:r>
            <a:r>
              <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2</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）资本公积项目分析</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  ①</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资本公积的性质</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  ②</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资本公积项目与实收资  本或所有者权益总额配比</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en-US" altLang="zh-CN" sz="2000" kern="0" dirty="0">
                <a:solidFill>
                  <a:srgbClr val="4D4D4D"/>
                </a:solidFill>
                <a:latin typeface="微软雅黑 Light" panose="020B0502040204020203" pitchFamily="34" charset="-122"/>
                <a:ea typeface="微软雅黑 Light" panose="020B0502040204020203" pitchFamily="34" charset="-122"/>
                <a:cs typeface="+mn-ea"/>
                <a:sym typeface="+mn-lt"/>
              </a:rPr>
              <a:t>  </a:t>
            </a:r>
            <a:r>
              <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③</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资本公积的用途</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en-US" altLang="zh-CN" sz="2000" kern="0" dirty="0">
                <a:solidFill>
                  <a:srgbClr val="4D4D4D"/>
                </a:solidFill>
                <a:latin typeface="微软雅黑 Light" panose="020B0502040204020203" pitchFamily="34" charset="-122"/>
                <a:ea typeface="微软雅黑 Light" panose="020B0502040204020203" pitchFamily="34" charset="-122"/>
                <a:cs typeface="+mn-ea"/>
                <a:sym typeface="+mn-lt"/>
              </a:rPr>
              <a:t>  </a:t>
            </a:r>
            <a:r>
              <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④</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资本公积转增资本的来源</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a:t>
            </a:r>
            <a:r>
              <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3</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）库存股项目分析</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p:txBody>
      </p:sp>
      <p:sp>
        <p:nvSpPr>
          <p:cNvPr id="56" name="矩形 55"/>
          <p:cNvSpPr/>
          <p:nvPr/>
        </p:nvSpPr>
        <p:spPr>
          <a:xfrm>
            <a:off x="907768" y="368278"/>
            <a:ext cx="7422861"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0" cap="none" spc="0" normalizeH="0" baseline="0" noProof="0" dirty="0" smtClean="0">
                <a:ln>
                  <a:noFill/>
                </a:ln>
                <a:solidFill>
                  <a:srgbClr val="4D4D4D"/>
                </a:solidFill>
                <a:effectLst/>
                <a:uLnTx/>
                <a:uFillTx/>
                <a:latin typeface="微软雅黑 Light" panose="020B0502040204020203" pitchFamily="34" charset="-122"/>
                <a:ea typeface="微软雅黑 Light" panose="020B0502040204020203" pitchFamily="34" charset="-122"/>
                <a:cs typeface="+mn-ea"/>
                <a:sym typeface="+mn-lt"/>
              </a:rPr>
              <a:t>子任务</a:t>
            </a:r>
            <a:r>
              <a:rPr kumimoji="0" lang="en-US" altLang="zh-CN" sz="2800" b="1" i="0" u="none" strike="noStrike" kern="0" cap="none" spc="0" normalizeH="0" baseline="0" noProof="0" dirty="0" smtClean="0">
                <a:ln>
                  <a:noFill/>
                </a:ln>
                <a:solidFill>
                  <a:srgbClr val="4D4D4D"/>
                </a:solidFill>
                <a:effectLst/>
                <a:uLnTx/>
                <a:uFillTx/>
                <a:latin typeface="微软雅黑 Light" panose="020B0502040204020203" pitchFamily="34" charset="-122"/>
                <a:ea typeface="微软雅黑 Light" panose="020B0502040204020203" pitchFamily="34" charset="-122"/>
                <a:cs typeface="+mn-ea"/>
                <a:sym typeface="+mn-lt"/>
              </a:rPr>
              <a:t>2</a:t>
            </a:r>
            <a:r>
              <a:rPr kumimoji="0" lang="en-US" altLang="zh-CN" sz="2800" b="1" i="0" u="none" strike="noStrike" kern="0" cap="none" spc="0" normalizeH="0" baseline="0" noProof="0" dirty="0" smtClean="0">
                <a:ln>
                  <a:noFill/>
                </a:ln>
                <a:solidFill>
                  <a:srgbClr val="4D4D4D"/>
                </a:solidFill>
                <a:effectLst/>
                <a:uLnTx/>
                <a:uFillTx/>
                <a:latin typeface="微软雅黑 Light" panose="020B0502040204020203" pitchFamily="34" charset="-122"/>
                <a:ea typeface="微软雅黑 Light" panose="020B0502040204020203" pitchFamily="34" charset="-122"/>
                <a:cs typeface="+mn-ea"/>
                <a:sym typeface="+mn-lt"/>
              </a:rPr>
              <a:t>.4.1</a:t>
            </a:r>
            <a:r>
              <a:rPr kumimoji="0" lang="zh-CN" altLang="en-US" sz="2800" b="1" i="0" u="none" strike="noStrike" kern="0" cap="none" spc="0" normalizeH="0" baseline="0" noProof="0" dirty="0" smtClean="0">
                <a:ln>
                  <a:noFill/>
                </a:ln>
                <a:solidFill>
                  <a:srgbClr val="4D4D4D"/>
                </a:solidFill>
                <a:effectLst/>
                <a:uLnTx/>
                <a:uFillTx/>
                <a:latin typeface="微软雅黑 Light" panose="020B0502040204020203" pitchFamily="34" charset="-122"/>
                <a:ea typeface="微软雅黑 Light" panose="020B0502040204020203" pitchFamily="34" charset="-122"/>
                <a:cs typeface="+mn-ea"/>
                <a:sym typeface="+mn-lt"/>
              </a:rPr>
              <a:t>所有者权益变动表横向项目分析</a:t>
            </a:r>
            <a:endParaRPr kumimoji="0" lang="zh-CN" altLang="zh-CN" sz="2800" b="1" i="0" u="none" strike="noStrike" kern="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ea"/>
              <a:sym typeface="+mn-lt"/>
            </a:endParaRPr>
          </a:p>
        </p:txBody>
      </p:sp>
      <p:sp>
        <p:nvSpPr>
          <p:cNvPr id="55" name="矩形 54"/>
          <p:cNvSpPr/>
          <p:nvPr/>
        </p:nvSpPr>
        <p:spPr>
          <a:xfrm>
            <a:off x="7252222" y="1179533"/>
            <a:ext cx="357075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⑴</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盈余公积项目分析</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en-US" altLang="zh-CN" sz="2000" kern="0" dirty="0">
                <a:solidFill>
                  <a:srgbClr val="4D4D4D"/>
                </a:solidFill>
                <a:latin typeface="微软雅黑 Light" panose="020B0502040204020203" pitchFamily="34" charset="-122"/>
                <a:ea typeface="微软雅黑 Light" panose="020B0502040204020203" pitchFamily="34" charset="-122"/>
                <a:cs typeface="+mn-ea"/>
                <a:sym typeface="+mn-lt"/>
              </a:rPr>
              <a:t> </a:t>
            </a:r>
            <a:r>
              <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①</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盈余公积的计提方法是否合乎规定，计提数额是否准确。</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en-US" altLang="zh-CN" sz="2000" kern="0" dirty="0">
                <a:solidFill>
                  <a:srgbClr val="4D4D4D"/>
                </a:solidFill>
                <a:latin typeface="微软雅黑 Light" panose="020B0502040204020203" pitchFamily="34" charset="-122"/>
                <a:ea typeface="微软雅黑 Light" panose="020B0502040204020203" pitchFamily="34" charset="-122"/>
                <a:cs typeface="+mn-ea"/>
                <a:sym typeface="+mn-lt"/>
              </a:rPr>
              <a:t>  </a:t>
            </a:r>
            <a:r>
              <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②</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盈余公积的使用方法是否合法、合理。</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a:p>
            <a:pPr lvl="0">
              <a:defRPr/>
            </a:pPr>
            <a:r>
              <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⑵</a:t>
            </a:r>
            <a:r>
              <a:rPr lang="zh-CN" altLang="en-US" sz="2000" kern="0" dirty="0" smtClean="0">
                <a:solidFill>
                  <a:srgbClr val="4D4D4D"/>
                </a:solidFill>
                <a:latin typeface="微软雅黑 Light" panose="020B0502040204020203" pitchFamily="34" charset="-122"/>
                <a:ea typeface="微软雅黑 Light" panose="020B0502040204020203" pitchFamily="34" charset="-122"/>
                <a:cs typeface="+mn-ea"/>
                <a:sym typeface="+mn-lt"/>
              </a:rPr>
              <a:t>未分配利润项目分析</a:t>
            </a:r>
            <a:endParaRPr lang="en-US" altLang="zh-CN" sz="2000" kern="0" dirty="0" smtClean="0">
              <a:solidFill>
                <a:srgbClr val="4D4D4D"/>
              </a:solidFill>
              <a:latin typeface="微软雅黑 Light" panose="020B0502040204020203" pitchFamily="34" charset="-122"/>
              <a:ea typeface="微软雅黑 Light" panose="020B0502040204020203" pitchFamily="34" charset="-122"/>
              <a:cs typeface="+mn-ea"/>
              <a:sym typeface="+mn-lt"/>
            </a:endParaRPr>
          </a:p>
        </p:txBody>
      </p:sp>
    </p:spTree>
  </p:cSld>
  <p:clrMapOvr>
    <a:masterClrMapping/>
  </p:clrMapOvr>
  <p:transition spd="slow" advTm="9652">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89733" y="281959"/>
            <a:ext cx="746888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.4.2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所有者权益变动表纵向项目分析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screen"/>
          <a:srcRect/>
          <a:stretch>
            <a:fillRect/>
          </a:stretch>
        </p:blipFill>
        <p:spPr>
          <a:xfrm>
            <a:off x="9230200" y="2584394"/>
            <a:ext cx="2986086" cy="1521412"/>
          </a:xfrm>
          <a:custGeom>
            <a:avLst/>
            <a:gdLst>
              <a:gd name="connsiteX0" fmla="*/ 0 w 2986086"/>
              <a:gd name="connsiteY0" fmla="*/ 0 h 1521412"/>
              <a:gd name="connsiteX1" fmla="*/ 2986086 w 2986086"/>
              <a:gd name="connsiteY1" fmla="*/ 0 h 1521412"/>
              <a:gd name="connsiteX2" fmla="*/ 2986086 w 2986086"/>
              <a:gd name="connsiteY2" fmla="*/ 1521412 h 1521412"/>
              <a:gd name="connsiteX3" fmla="*/ 0 w 2986086"/>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2986086" h="1521412">
                <a:moveTo>
                  <a:pt x="0" y="0"/>
                </a:moveTo>
                <a:lnTo>
                  <a:pt x="2986086" y="0"/>
                </a:lnTo>
                <a:lnTo>
                  <a:pt x="2986086" y="1521412"/>
                </a:lnTo>
                <a:lnTo>
                  <a:pt x="0" y="1521412"/>
                </a:lnTo>
                <a:close/>
              </a:path>
            </a:pathLst>
          </a:custGeom>
        </p:spPr>
      </p:pic>
      <p:sp>
        <p:nvSpPr>
          <p:cNvPr id="22" name="矩形 21"/>
          <p:cNvSpPr/>
          <p:nvPr/>
        </p:nvSpPr>
        <p:spPr>
          <a:xfrm>
            <a:off x="24028" y="3503861"/>
            <a:ext cx="6362386" cy="218931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just">
              <a:lnSpc>
                <a:spcPct val="120000"/>
              </a:lnSpc>
              <a:spcBef>
                <a:spcPts val="100"/>
              </a:spcBef>
              <a:spcAft>
                <a:spcPts val="100"/>
              </a:spcAft>
              <a:defRPr/>
            </a:pPr>
            <a:r>
              <a:rPr lang="zh-CN" altLang="en-US" dirty="0" smtClean="0">
                <a:latin typeface="Arial" panose="020B0604020202020204"/>
                <a:ea typeface="微软雅黑" panose="020B0503020204020204" pitchFamily="34" charset="-122"/>
                <a:cs typeface="+mn-ea"/>
                <a:sym typeface="+mn-lt"/>
              </a:rPr>
              <a:t>       </a:t>
            </a:r>
            <a:r>
              <a:rPr lang="zh-CN" altLang="en-US" dirty="0" smtClean="0">
                <a:latin typeface="微软雅黑 Light" panose="020B0502040204020203" pitchFamily="34" charset="-122"/>
                <a:ea typeface="微软雅黑 Light" panose="020B0502040204020203" pitchFamily="34" charset="-122"/>
                <a:cs typeface="+mn-ea"/>
                <a:sym typeface="+mn-lt"/>
              </a:rPr>
              <a:t>本</a:t>
            </a:r>
            <a:r>
              <a:rPr lang="zh-CN" altLang="en-US" dirty="0">
                <a:latin typeface="微软雅黑 Light" panose="020B0502040204020203" pitchFamily="34" charset="-122"/>
                <a:ea typeface="微软雅黑 Light" panose="020B0502040204020203" pitchFamily="34" charset="-122"/>
                <a:cs typeface="+mn-ea"/>
                <a:sym typeface="+mn-lt"/>
              </a:rPr>
              <a:t>年年末余额</a:t>
            </a:r>
            <a:r>
              <a:rPr lang="en-US" altLang="zh-CN" dirty="0">
                <a:latin typeface="微软雅黑 Light" panose="020B0502040204020203" pitchFamily="34" charset="-122"/>
                <a:ea typeface="微软雅黑 Light" panose="020B0502040204020203" pitchFamily="34" charset="-122"/>
                <a:cs typeface="+mn-ea"/>
                <a:sym typeface="+mn-lt"/>
              </a:rPr>
              <a:t>=</a:t>
            </a:r>
            <a:r>
              <a:rPr lang="zh-CN" altLang="en-US" dirty="0">
                <a:latin typeface="微软雅黑 Light" panose="020B0502040204020203" pitchFamily="34" charset="-122"/>
                <a:ea typeface="微软雅黑 Light" panose="020B0502040204020203" pitchFamily="34" charset="-122"/>
                <a:cs typeface="+mn-ea"/>
                <a:sym typeface="+mn-lt"/>
              </a:rPr>
              <a:t>本年年初余额＋本年增减变动金额</a:t>
            </a:r>
            <a:endParaRPr lang="zh-CN" altLang="en-US" dirty="0">
              <a:latin typeface="微软雅黑 Light" panose="020B0502040204020203" pitchFamily="34" charset="-122"/>
              <a:ea typeface="微软雅黑 Light" panose="020B0502040204020203" pitchFamily="34" charset="-122"/>
              <a:cs typeface="+mn-ea"/>
              <a:sym typeface="+mn-lt"/>
            </a:endParaRPr>
          </a:p>
          <a:p>
            <a:pPr lvl="0" algn="just">
              <a:lnSpc>
                <a:spcPct val="120000"/>
              </a:lnSpc>
              <a:spcBef>
                <a:spcPts val="100"/>
              </a:spcBef>
              <a:spcAft>
                <a:spcPts val="100"/>
              </a:spcAft>
              <a:defRPr/>
            </a:pPr>
            <a:r>
              <a:rPr lang="zh-CN" altLang="en-US" dirty="0">
                <a:latin typeface="微软雅黑 Light" panose="020B0502040204020203" pitchFamily="34" charset="-122"/>
                <a:ea typeface="微软雅黑 Light" panose="020B0502040204020203" pitchFamily="34" charset="-122"/>
                <a:cs typeface="+mn-ea"/>
                <a:sym typeface="+mn-lt"/>
              </a:rPr>
              <a:t>其中</a:t>
            </a:r>
            <a:endParaRPr lang="zh-CN" altLang="en-US" dirty="0">
              <a:latin typeface="微软雅黑 Light" panose="020B0502040204020203" pitchFamily="34" charset="-122"/>
              <a:ea typeface="微软雅黑 Light" panose="020B0502040204020203" pitchFamily="34" charset="-122"/>
              <a:cs typeface="+mn-ea"/>
              <a:sym typeface="+mn-lt"/>
            </a:endParaRPr>
          </a:p>
          <a:p>
            <a:pPr lvl="0" algn="just">
              <a:lnSpc>
                <a:spcPct val="120000"/>
              </a:lnSpc>
              <a:spcBef>
                <a:spcPts val="100"/>
              </a:spcBef>
              <a:spcAft>
                <a:spcPts val="100"/>
              </a:spcAft>
              <a:defRPr/>
            </a:pPr>
            <a:r>
              <a:rPr lang="zh-CN" altLang="en-US" dirty="0">
                <a:latin typeface="微软雅黑 Light" panose="020B0502040204020203" pitchFamily="34" charset="-122"/>
                <a:ea typeface="微软雅黑 Light" panose="020B0502040204020203" pitchFamily="34" charset="-122"/>
                <a:cs typeface="+mn-ea"/>
                <a:sym typeface="+mn-lt"/>
              </a:rPr>
              <a:t>本年年初余额</a:t>
            </a:r>
            <a:r>
              <a:rPr lang="en-US" altLang="zh-CN" dirty="0">
                <a:latin typeface="微软雅黑 Light" panose="020B0502040204020203" pitchFamily="34" charset="-122"/>
                <a:ea typeface="微软雅黑 Light" panose="020B0502040204020203" pitchFamily="34" charset="-122"/>
                <a:cs typeface="+mn-ea"/>
                <a:sym typeface="+mn-lt"/>
              </a:rPr>
              <a:t>=</a:t>
            </a:r>
            <a:r>
              <a:rPr lang="zh-CN" altLang="en-US" dirty="0">
                <a:latin typeface="微软雅黑 Light" panose="020B0502040204020203" pitchFamily="34" charset="-122"/>
                <a:ea typeface="微软雅黑 Light" panose="020B0502040204020203" pitchFamily="34" charset="-122"/>
                <a:cs typeface="+mn-ea"/>
                <a:sym typeface="+mn-lt"/>
              </a:rPr>
              <a:t>上年期末余额＋会计政策变更＋前期差错更正</a:t>
            </a:r>
            <a:endParaRPr lang="zh-CN" altLang="en-US" dirty="0">
              <a:latin typeface="微软雅黑 Light" panose="020B0502040204020203" pitchFamily="34" charset="-122"/>
              <a:ea typeface="微软雅黑 Light" panose="020B0502040204020203" pitchFamily="34" charset="-122"/>
              <a:cs typeface="+mn-ea"/>
              <a:sym typeface="+mn-lt"/>
            </a:endParaRPr>
          </a:p>
          <a:p>
            <a:pPr lvl="0" algn="just">
              <a:lnSpc>
                <a:spcPct val="120000"/>
              </a:lnSpc>
              <a:spcBef>
                <a:spcPts val="100"/>
              </a:spcBef>
              <a:spcAft>
                <a:spcPts val="100"/>
              </a:spcAft>
              <a:defRPr/>
            </a:pPr>
            <a:r>
              <a:rPr lang="zh-CN" altLang="en-US" dirty="0">
                <a:latin typeface="微软雅黑 Light" panose="020B0502040204020203" pitchFamily="34" charset="-122"/>
                <a:ea typeface="微软雅黑 Light" panose="020B0502040204020203" pitchFamily="34" charset="-122"/>
                <a:cs typeface="+mn-ea"/>
                <a:sym typeface="+mn-lt"/>
              </a:rPr>
              <a:t>本年增减变动金额</a:t>
            </a:r>
            <a:r>
              <a:rPr lang="en-US" altLang="zh-CN" dirty="0">
                <a:latin typeface="微软雅黑 Light" panose="020B0502040204020203" pitchFamily="34" charset="-122"/>
                <a:ea typeface="微软雅黑 Light" panose="020B0502040204020203" pitchFamily="34" charset="-122"/>
                <a:cs typeface="+mn-ea"/>
                <a:sym typeface="+mn-lt"/>
              </a:rPr>
              <a:t>=</a:t>
            </a:r>
            <a:r>
              <a:rPr lang="zh-CN" altLang="en-US" dirty="0">
                <a:latin typeface="微软雅黑 Light" panose="020B0502040204020203" pitchFamily="34" charset="-122"/>
                <a:ea typeface="微软雅黑 Light" panose="020B0502040204020203" pitchFamily="34" charset="-122"/>
                <a:cs typeface="+mn-ea"/>
                <a:sym typeface="+mn-lt"/>
              </a:rPr>
              <a:t>净利润＋直接计入所有者权益的利得和损失＋所有者投入和</a:t>
            </a:r>
            <a:r>
              <a:rPr lang="zh-CN" altLang="en-US" dirty="0" smtClean="0">
                <a:latin typeface="微软雅黑 Light" panose="020B0502040204020203" pitchFamily="34" charset="-122"/>
                <a:ea typeface="微软雅黑 Light" panose="020B0502040204020203" pitchFamily="34" charset="-122"/>
                <a:cs typeface="+mn-ea"/>
                <a:sym typeface="+mn-lt"/>
              </a:rPr>
              <a:t>减少</a:t>
            </a:r>
            <a:r>
              <a:rPr lang="zh-CN" altLang="en-US" dirty="0">
                <a:latin typeface="微软雅黑 Light" panose="020B0502040204020203" pitchFamily="34" charset="-122"/>
                <a:ea typeface="微软雅黑 Light" panose="020B0502040204020203" pitchFamily="34" charset="-122"/>
                <a:cs typeface="+mn-ea"/>
                <a:sym typeface="+mn-lt"/>
              </a:rPr>
              <a:t>资本＋利润分配＋所有者权益内部结转</a:t>
            </a:r>
            <a:endParaRPr lang="zh-CN" altLang="en-US" dirty="0">
              <a:latin typeface="微软雅黑 Light" panose="020B0502040204020203" pitchFamily="34" charset="-122"/>
              <a:ea typeface="微软雅黑 Light" panose="020B0502040204020203" pitchFamily="34" charset="-122"/>
              <a:cs typeface="+mn-ea"/>
              <a:sym typeface="+mn-lt"/>
            </a:endParaRPr>
          </a:p>
          <a:p>
            <a:pPr marL="0" marR="0" lvl="0" indent="0" algn="just" defTabSz="914400" rtl="0" eaLnBrk="1" fontAlgn="base" latinLnBrk="0" hangingPunct="1">
              <a:lnSpc>
                <a:spcPct val="120000"/>
              </a:lnSpc>
              <a:spcBef>
                <a:spcPts val="100"/>
              </a:spcBef>
              <a:spcAft>
                <a:spcPts val="100"/>
              </a:spcAft>
              <a:buClrTx/>
              <a:buSzTx/>
              <a:buFont typeface="Arial" panose="020B0604020202020204" pitchFamily="34" charset="0"/>
              <a:buNone/>
              <a:defRPr/>
            </a:pPr>
            <a:endParaRPr kumimoji="0" lang="zh-CN" altLang="en-US" sz="1800" i="0" u="none" strike="noStrike" kern="1200" cap="none" spc="0" normalizeH="0" baseline="0" noProof="0" dirty="0">
              <a:ln>
                <a:noFill/>
              </a:ln>
              <a:effectLst/>
              <a:uLnTx/>
              <a:uFillTx/>
              <a:latin typeface="微软雅黑 Light" panose="020B0502040204020203" pitchFamily="34" charset="-122"/>
              <a:ea typeface="微软雅黑 Light" panose="020B0502040204020203" pitchFamily="34" charset="-122"/>
              <a:cs typeface="+mn-ea"/>
              <a:sym typeface="+mn-lt"/>
            </a:endParaRPr>
          </a:p>
        </p:txBody>
      </p:sp>
      <p:pic>
        <p:nvPicPr>
          <p:cNvPr id="23" name="图片 22"/>
          <p:cNvPicPr>
            <a:picLocks noChangeAspect="1"/>
          </p:cNvPicPr>
          <p:nvPr/>
        </p:nvPicPr>
        <p:blipFill>
          <a:blip r:embed="rId2" cstate="screen"/>
          <a:srcRect/>
          <a:stretch>
            <a:fillRect/>
          </a:stretch>
        </p:blipFill>
        <p:spPr>
          <a:xfrm>
            <a:off x="6793133" y="934080"/>
            <a:ext cx="2716435" cy="1521412"/>
          </a:xfrm>
          <a:custGeom>
            <a:avLst/>
            <a:gdLst>
              <a:gd name="connsiteX0" fmla="*/ 0 w 3172204"/>
              <a:gd name="connsiteY0" fmla="*/ 0 h 1521412"/>
              <a:gd name="connsiteX1" fmla="*/ 3172204 w 3172204"/>
              <a:gd name="connsiteY1" fmla="*/ 0 h 1521412"/>
              <a:gd name="connsiteX2" fmla="*/ 3172204 w 3172204"/>
              <a:gd name="connsiteY2" fmla="*/ 1521412 h 1521412"/>
              <a:gd name="connsiteX3" fmla="*/ 0 w 3172204"/>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3172204" h="1521412">
                <a:moveTo>
                  <a:pt x="0" y="0"/>
                </a:moveTo>
                <a:lnTo>
                  <a:pt x="3172204" y="0"/>
                </a:lnTo>
                <a:lnTo>
                  <a:pt x="3172204" y="1521412"/>
                </a:lnTo>
                <a:lnTo>
                  <a:pt x="0" y="1521412"/>
                </a:lnTo>
                <a:close/>
              </a:path>
            </a:pathLst>
          </a:custGeom>
        </p:spPr>
      </p:pic>
      <p:pic>
        <p:nvPicPr>
          <p:cNvPr id="24" name="图片 23"/>
          <p:cNvPicPr>
            <a:picLocks noChangeAspect="1"/>
          </p:cNvPicPr>
          <p:nvPr/>
        </p:nvPicPr>
        <p:blipFill>
          <a:blip r:embed="rId3" cstate="screen"/>
          <a:srcRect/>
          <a:stretch>
            <a:fillRect/>
          </a:stretch>
        </p:blipFill>
        <p:spPr>
          <a:xfrm>
            <a:off x="6791536" y="2584394"/>
            <a:ext cx="2353025" cy="1503904"/>
          </a:xfrm>
          <a:custGeom>
            <a:avLst/>
            <a:gdLst>
              <a:gd name="connsiteX0" fmla="*/ 0 w 2353025"/>
              <a:gd name="connsiteY0" fmla="*/ 0 h 1503904"/>
              <a:gd name="connsiteX1" fmla="*/ 2353025 w 2353025"/>
              <a:gd name="connsiteY1" fmla="*/ 0 h 1503904"/>
              <a:gd name="connsiteX2" fmla="*/ 2353025 w 2353025"/>
              <a:gd name="connsiteY2" fmla="*/ 1503904 h 1503904"/>
              <a:gd name="connsiteX3" fmla="*/ 0 w 2353025"/>
              <a:gd name="connsiteY3" fmla="*/ 1503904 h 1503904"/>
            </a:gdLst>
            <a:ahLst/>
            <a:cxnLst>
              <a:cxn ang="0">
                <a:pos x="connsiteX0" y="connsiteY0"/>
              </a:cxn>
              <a:cxn ang="0">
                <a:pos x="connsiteX1" y="connsiteY1"/>
              </a:cxn>
              <a:cxn ang="0">
                <a:pos x="connsiteX2" y="connsiteY2"/>
              </a:cxn>
              <a:cxn ang="0">
                <a:pos x="connsiteX3" y="connsiteY3"/>
              </a:cxn>
            </a:cxnLst>
            <a:rect l="l" t="t" r="r" b="b"/>
            <a:pathLst>
              <a:path w="2353025" h="1503904">
                <a:moveTo>
                  <a:pt x="0" y="0"/>
                </a:moveTo>
                <a:lnTo>
                  <a:pt x="2353025" y="0"/>
                </a:lnTo>
                <a:lnTo>
                  <a:pt x="2353025" y="1503904"/>
                </a:lnTo>
                <a:lnTo>
                  <a:pt x="0" y="1503904"/>
                </a:lnTo>
                <a:close/>
              </a:path>
            </a:pathLst>
          </a:custGeom>
        </p:spPr>
      </p:pic>
      <p:pic>
        <p:nvPicPr>
          <p:cNvPr id="25" name="图片 24"/>
          <p:cNvPicPr>
            <a:picLocks noChangeAspect="1"/>
          </p:cNvPicPr>
          <p:nvPr/>
        </p:nvPicPr>
        <p:blipFill>
          <a:blip r:embed="rId4" cstate="screen"/>
          <a:srcRect/>
          <a:stretch>
            <a:fillRect/>
          </a:stretch>
        </p:blipFill>
        <p:spPr>
          <a:xfrm>
            <a:off x="6778131" y="4191594"/>
            <a:ext cx="2377535" cy="1503905"/>
          </a:xfrm>
          <a:custGeom>
            <a:avLst/>
            <a:gdLst>
              <a:gd name="connsiteX0" fmla="*/ 0 w 2377535"/>
              <a:gd name="connsiteY0" fmla="*/ 0 h 1503905"/>
              <a:gd name="connsiteX1" fmla="*/ 2377535 w 2377535"/>
              <a:gd name="connsiteY1" fmla="*/ 0 h 1503905"/>
              <a:gd name="connsiteX2" fmla="*/ 2377535 w 2377535"/>
              <a:gd name="connsiteY2" fmla="*/ 1503905 h 1503905"/>
              <a:gd name="connsiteX3" fmla="*/ 0 w 2377535"/>
              <a:gd name="connsiteY3" fmla="*/ 1503905 h 1503905"/>
            </a:gdLst>
            <a:ahLst/>
            <a:cxnLst>
              <a:cxn ang="0">
                <a:pos x="connsiteX0" y="connsiteY0"/>
              </a:cxn>
              <a:cxn ang="0">
                <a:pos x="connsiteX1" y="connsiteY1"/>
              </a:cxn>
              <a:cxn ang="0">
                <a:pos x="connsiteX2" y="connsiteY2"/>
              </a:cxn>
              <a:cxn ang="0">
                <a:pos x="connsiteX3" y="connsiteY3"/>
              </a:cxn>
            </a:cxnLst>
            <a:rect l="l" t="t" r="r" b="b"/>
            <a:pathLst>
              <a:path w="2377535" h="1503905">
                <a:moveTo>
                  <a:pt x="0" y="0"/>
                </a:moveTo>
                <a:lnTo>
                  <a:pt x="2377535" y="0"/>
                </a:lnTo>
                <a:lnTo>
                  <a:pt x="2377535" y="1503905"/>
                </a:lnTo>
                <a:lnTo>
                  <a:pt x="0" y="1503905"/>
                </a:lnTo>
                <a:close/>
              </a:path>
            </a:pathLst>
          </a:custGeom>
        </p:spPr>
      </p:pic>
      <p:pic>
        <p:nvPicPr>
          <p:cNvPr id="26" name="图片 25"/>
          <p:cNvPicPr>
            <a:picLocks noChangeAspect="1"/>
          </p:cNvPicPr>
          <p:nvPr/>
        </p:nvPicPr>
        <p:blipFill>
          <a:blip r:embed="rId5" cstate="screen"/>
          <a:srcRect/>
          <a:stretch>
            <a:fillRect/>
          </a:stretch>
        </p:blipFill>
        <p:spPr>
          <a:xfrm>
            <a:off x="9770789" y="916512"/>
            <a:ext cx="2297600" cy="1521414"/>
          </a:xfrm>
          <a:custGeom>
            <a:avLst/>
            <a:gdLst>
              <a:gd name="connsiteX0" fmla="*/ 0 w 2339254"/>
              <a:gd name="connsiteY0" fmla="*/ 0 h 1521414"/>
              <a:gd name="connsiteX1" fmla="*/ 2339254 w 2339254"/>
              <a:gd name="connsiteY1" fmla="*/ 0 h 1521414"/>
              <a:gd name="connsiteX2" fmla="*/ 2339254 w 2339254"/>
              <a:gd name="connsiteY2" fmla="*/ 1521414 h 1521414"/>
              <a:gd name="connsiteX3" fmla="*/ 0 w 2339254"/>
              <a:gd name="connsiteY3" fmla="*/ 1521414 h 1521414"/>
            </a:gdLst>
            <a:ahLst/>
            <a:cxnLst>
              <a:cxn ang="0">
                <a:pos x="connsiteX0" y="connsiteY0"/>
              </a:cxn>
              <a:cxn ang="0">
                <a:pos x="connsiteX1" y="connsiteY1"/>
              </a:cxn>
              <a:cxn ang="0">
                <a:pos x="connsiteX2" y="connsiteY2"/>
              </a:cxn>
              <a:cxn ang="0">
                <a:pos x="connsiteX3" y="connsiteY3"/>
              </a:cxn>
            </a:cxnLst>
            <a:rect l="l" t="t" r="r" b="b"/>
            <a:pathLst>
              <a:path w="2339254" h="1521414">
                <a:moveTo>
                  <a:pt x="0" y="0"/>
                </a:moveTo>
                <a:lnTo>
                  <a:pt x="2339254" y="0"/>
                </a:lnTo>
                <a:lnTo>
                  <a:pt x="2339254" y="1521414"/>
                </a:lnTo>
                <a:lnTo>
                  <a:pt x="0" y="1521414"/>
                </a:lnTo>
                <a:close/>
              </a:path>
            </a:pathLst>
          </a:custGeom>
        </p:spPr>
      </p:pic>
      <p:sp>
        <p:nvSpPr>
          <p:cNvPr id="27" name="PA_库_1"/>
          <p:cNvSpPr>
            <a:spLocks noChangeArrowheads="1"/>
          </p:cNvSpPr>
          <p:nvPr>
            <p:custDataLst>
              <p:tags r:id="rId6"/>
            </p:custDataLst>
          </p:nvPr>
        </p:nvSpPr>
        <p:spPr bwMode="auto">
          <a:xfrm>
            <a:off x="37713" y="1622333"/>
            <a:ext cx="6711003" cy="1768269"/>
          </a:xfrm>
          <a:prstGeom prst="rect">
            <a:avLst/>
          </a:pr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r>
              <a:rPr lang="zh-CN" altLang="en-US" sz="3200" baseline="30000" dirty="0">
                <a:solidFill>
                  <a:schemeClr val="bg1"/>
                </a:solidFill>
                <a:latin typeface="微软雅黑 Light" panose="020B0502040204020203" pitchFamily="34" charset="-122"/>
                <a:ea typeface="微软雅黑 Light" panose="020B0502040204020203" pitchFamily="34" charset="-122"/>
              </a:rPr>
              <a:t>所有者权益变动表纵向项目分析，主要是将组成所有者权益的主要项目进行具体剖析对比，分析其变动成因、合理合法性、有无人为操控的迹象等事项的过程。</a:t>
            </a:r>
            <a:endParaRPr lang="en-US" altLang="zh-CN" sz="3200" baseline="30000" dirty="0">
              <a:solidFill>
                <a:schemeClr val="bg1"/>
              </a:solidFill>
              <a:latin typeface="微软雅黑 Light" panose="020B0502040204020203" pitchFamily="34" charset="-122"/>
              <a:ea typeface="微软雅黑 Light" panose="020B0502040204020203" pitchFamily="34" charset="-122"/>
            </a:endParaRPr>
          </a:p>
          <a:p>
            <a:r>
              <a:rPr lang="zh-CN" altLang="en-US" sz="3200" baseline="30000" dirty="0">
                <a:solidFill>
                  <a:schemeClr val="bg1"/>
                </a:solidFill>
                <a:latin typeface="微软雅黑 Light" panose="020B0502040204020203" pitchFamily="34" charset="-122"/>
                <a:ea typeface="微软雅黑 Light" panose="020B0502040204020203" pitchFamily="34" charset="-122"/>
              </a:rPr>
              <a:t>所有者权益变动表各个纵向项目之间的关系如下：</a:t>
            </a:r>
            <a:endParaRPr lang="zh-CN" altLang="en-US" sz="3200" baseline="30000" dirty="0">
              <a:solidFill>
                <a:schemeClr val="bg1"/>
              </a:solidFill>
              <a:latin typeface="微软雅黑 Light" panose="020B0502040204020203" pitchFamily="34" charset="-122"/>
              <a:ea typeface="微软雅黑 Light" panose="020B0502040204020203" pitchFamily="34" charset="-122"/>
            </a:endParaRPr>
          </a:p>
        </p:txBody>
      </p:sp>
      <p:sp>
        <p:nvSpPr>
          <p:cNvPr id="28" name="PA_库_2"/>
          <p:cNvSpPr>
            <a:spLocks noChangeArrowheads="1"/>
          </p:cNvSpPr>
          <p:nvPr>
            <p:custDataLst>
              <p:tags r:id="rId7"/>
            </p:custDataLst>
          </p:nvPr>
        </p:nvSpPr>
        <p:spPr bwMode="auto">
          <a:xfrm>
            <a:off x="6778131" y="5786538"/>
            <a:ext cx="2366430" cy="1071461"/>
          </a:xfrm>
          <a:prstGeom prst="rect">
            <a:avLst/>
          </a:prstGeom>
          <a:solidFill>
            <a:schemeClr val="accent3">
              <a:alpha val="20000"/>
            </a:scheme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a:ea typeface="微软雅黑" panose="020B0503020204020204" pitchFamily="34" charset="-122"/>
              <a:cs typeface="+mn-ea"/>
              <a:sym typeface="+mn-lt"/>
            </a:endParaRPr>
          </a:p>
        </p:txBody>
      </p:sp>
      <p:sp>
        <p:nvSpPr>
          <p:cNvPr id="29" name="PA_库_3"/>
          <p:cNvSpPr>
            <a:spLocks noChangeArrowheads="1"/>
          </p:cNvSpPr>
          <p:nvPr>
            <p:custDataLst>
              <p:tags r:id="rId8"/>
            </p:custDataLst>
          </p:nvPr>
        </p:nvSpPr>
        <p:spPr bwMode="auto">
          <a:xfrm>
            <a:off x="9223346" y="4793855"/>
            <a:ext cx="2377535" cy="302882"/>
          </a:xfrm>
          <a:prstGeom prst="rect">
            <a:avLst/>
          </a:pr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p:transition spd="slow" advTm="9652">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0" y="3966269"/>
            <a:ext cx="12196762" cy="2891725"/>
            <a:chOff x="10778677" y="2810919"/>
            <a:chExt cx="12196762" cy="224790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t="53611" b="13611"/>
            <a:stretch>
              <a:fillRect/>
            </a:stretch>
          </p:blipFill>
          <p:spPr>
            <a:xfrm>
              <a:off x="10784492" y="2810919"/>
              <a:ext cx="12190946" cy="2247900"/>
            </a:xfrm>
            <a:prstGeom prst="rect">
              <a:avLst/>
            </a:prstGeom>
          </p:spPr>
        </p:pic>
        <p:sp>
          <p:nvSpPr>
            <p:cNvPr id="23" name="矩形 22"/>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4" name="箭头: 五边形 23"/>
          <p:cNvSpPr/>
          <p:nvPr/>
        </p:nvSpPr>
        <p:spPr bwMode="auto">
          <a:xfrm>
            <a:off x="1073089" y="4143101"/>
            <a:ext cx="2790168" cy="819626"/>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lvl="0" algn="ctr">
              <a:defRPr/>
            </a:pPr>
            <a:r>
              <a:rPr lang="en-US" altLang="zh-CN" sz="2400" dirty="0" smtClean="0">
                <a:solidFill>
                  <a:srgbClr val="FFFFFF"/>
                </a:solidFill>
                <a:latin typeface="微软雅黑 Light" panose="020B0502040204020203" pitchFamily="34" charset="-122"/>
                <a:ea typeface="微软雅黑 Light" panose="020B0502040204020203" pitchFamily="34" charset="-122"/>
              </a:rPr>
              <a:t>1.</a:t>
            </a:r>
            <a:r>
              <a:rPr lang="zh-CN" altLang="en-US" sz="2400" dirty="0" smtClean="0">
                <a:solidFill>
                  <a:srgbClr val="FFFFFF"/>
                </a:solidFill>
                <a:latin typeface="微软雅黑 Light" panose="020B0502040204020203" pitchFamily="34" charset="-122"/>
                <a:ea typeface="微软雅黑 Light" panose="020B0502040204020203" pitchFamily="34" charset="-122"/>
              </a:rPr>
              <a:t>直接</a:t>
            </a:r>
            <a:r>
              <a:rPr lang="zh-CN" altLang="en-US" sz="2400" dirty="0">
                <a:solidFill>
                  <a:srgbClr val="FFFFFF"/>
                </a:solidFill>
                <a:latin typeface="微软雅黑 Light" panose="020B0502040204020203" pitchFamily="34" charset="-122"/>
                <a:ea typeface="微软雅黑 Light" panose="020B0502040204020203" pitchFamily="34" charset="-122"/>
              </a:rPr>
              <a:t>计入所有者权益的利得和损失</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25" name="箭头: V 形 24"/>
          <p:cNvSpPr/>
          <p:nvPr/>
        </p:nvSpPr>
        <p:spPr bwMode="auto">
          <a:xfrm>
            <a:off x="3929365" y="4143102"/>
            <a:ext cx="2443124" cy="819626"/>
          </a:xfrm>
          <a:prstGeom prst="chevron">
            <a:avLst>
              <a:gd name="adj" fmla="val 19675"/>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2.</a:t>
            </a:r>
            <a:r>
              <a:rPr lang="zh-CN" altLang="en-US" sz="2400" dirty="0">
                <a:solidFill>
                  <a:srgbClr val="FFFFFF"/>
                </a:solidFill>
                <a:latin typeface="微软雅黑 Light" panose="020B0502040204020203" pitchFamily="34" charset="-122"/>
                <a:ea typeface="微软雅黑 Light" panose="020B0502040204020203" pitchFamily="34" charset="-122"/>
              </a:rPr>
              <a:t>所有者投入和减少资本</a:t>
            </a: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26" name="箭头: V 形 25"/>
          <p:cNvSpPr/>
          <p:nvPr/>
        </p:nvSpPr>
        <p:spPr bwMode="auto">
          <a:xfrm>
            <a:off x="6400808" y="4108159"/>
            <a:ext cx="2443124" cy="819626"/>
          </a:xfrm>
          <a:prstGeom prst="chevron">
            <a:avLst>
              <a:gd name="adj" fmla="val 19675"/>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rPr>
              <a:t>3.</a:t>
            </a:r>
            <a:r>
              <a:rPr kumimoji="0" lang="zh-CN" altLang="en-US" sz="2400" b="0" i="0" u="none" strike="noStrike" kern="1200" cap="none" spc="0" normalizeH="0" baseline="0" noProof="0" dirty="0" smtClean="0">
                <a:ln>
                  <a:noFill/>
                </a:ln>
                <a:solidFill>
                  <a:srgbClr val="FFFFFF"/>
                </a:solidFill>
                <a:effectLst/>
                <a:uLnTx/>
                <a:uFillTx/>
                <a:latin typeface="微软雅黑 Light" panose="020B0502040204020203" pitchFamily="34" charset="-122"/>
                <a:ea typeface="微软雅黑 Light" panose="020B0502040204020203" pitchFamily="34" charset="-122"/>
              </a:rPr>
              <a:t>利润分配</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27" name="箭头: V 形 26"/>
          <p:cNvSpPr/>
          <p:nvPr/>
        </p:nvSpPr>
        <p:spPr bwMode="auto">
          <a:xfrm>
            <a:off x="8910040" y="4108159"/>
            <a:ext cx="2633370" cy="819626"/>
          </a:xfrm>
          <a:prstGeom prst="chevron">
            <a:avLst>
              <a:gd name="adj" fmla="val 19675"/>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4.</a:t>
            </a:r>
            <a:r>
              <a:rPr lang="zh-CN" altLang="en-US" sz="2400" dirty="0">
                <a:solidFill>
                  <a:srgbClr val="FFFFFF"/>
                </a:solidFill>
                <a:latin typeface="微软雅黑 Light" panose="020B0502040204020203" pitchFamily="34" charset="-122"/>
                <a:ea typeface="微软雅黑 Light" panose="020B0502040204020203" pitchFamily="34" charset="-122"/>
              </a:rPr>
              <a:t>所有者权益内部结转</a:t>
            </a: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34" name="矩形 33"/>
          <p:cNvSpPr/>
          <p:nvPr/>
        </p:nvSpPr>
        <p:spPr bwMode="auto">
          <a:xfrm>
            <a:off x="1109893" y="3090385"/>
            <a:ext cx="2901823" cy="539157"/>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4</a:t>
            </a:r>
            <a:r>
              <a:rPr lang="zh-CN" altLang="en-US" dirty="0">
                <a:solidFill>
                  <a:srgbClr val="3D3D3D"/>
                </a:solidFill>
                <a:latin typeface="微软雅黑 Light" panose="020B0502040204020203" pitchFamily="34" charset="-122"/>
                <a:ea typeface="微软雅黑 Light" panose="020B0502040204020203" pitchFamily="34" charset="-122"/>
              </a:rPr>
              <a:t>）固定资产等转为投资性房地产时公允价值</a:t>
            </a:r>
            <a:r>
              <a:rPr lang="zh-CN" altLang="en-US" dirty="0" smtClean="0">
                <a:solidFill>
                  <a:srgbClr val="3D3D3D"/>
                </a:solidFill>
                <a:latin typeface="微软雅黑 Light" panose="020B0502040204020203" pitchFamily="34" charset="-122"/>
                <a:ea typeface="微软雅黑 Light" panose="020B0502040204020203" pitchFamily="34" charset="-122"/>
              </a:rPr>
              <a:t>的变动</a:t>
            </a:r>
            <a:r>
              <a:rPr lang="zh-CN" altLang="en-US" dirty="0">
                <a:solidFill>
                  <a:srgbClr val="3D3D3D"/>
                </a:solidFill>
                <a:latin typeface="微软雅黑 Light" panose="020B0502040204020203" pitchFamily="34" charset="-122"/>
                <a:ea typeface="微软雅黑 Light" panose="020B0502040204020203" pitchFamily="34" charset="-122"/>
              </a:rPr>
              <a:t>。</a:t>
            </a:r>
            <a:endParaRPr lang="zh-CN" altLang="en-US" dirty="0">
              <a:solidFill>
                <a:srgbClr val="3D3D3D"/>
              </a:solidFill>
              <a:latin typeface="微软雅黑 Light" panose="020B0502040204020203" pitchFamily="34" charset="-122"/>
              <a:ea typeface="微软雅黑 Light" panose="020B0502040204020203" pitchFamily="34" charset="-122"/>
            </a:endParaRPr>
          </a:p>
        </p:txBody>
      </p:sp>
      <p:sp>
        <p:nvSpPr>
          <p:cNvPr id="35" name="矩形 34"/>
          <p:cNvSpPr/>
          <p:nvPr/>
        </p:nvSpPr>
        <p:spPr bwMode="auto">
          <a:xfrm>
            <a:off x="1095664" y="2266164"/>
            <a:ext cx="2913428" cy="685435"/>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）与计入所有者权益项目相关的所得税。</a:t>
            </a:r>
            <a:endParaRPr lang="zh-CN" altLang="en-US" dirty="0">
              <a:solidFill>
                <a:srgbClr val="3D3D3D"/>
              </a:solidFill>
              <a:latin typeface="微软雅黑 Light" panose="020B0502040204020203" pitchFamily="34" charset="-122"/>
              <a:ea typeface="微软雅黑 Light" panose="020B0502040204020203" pitchFamily="34" charset="-122"/>
            </a:endParaRPr>
          </a:p>
        </p:txBody>
      </p:sp>
      <p:sp>
        <p:nvSpPr>
          <p:cNvPr id="37" name="矩形 36"/>
          <p:cNvSpPr/>
          <p:nvPr/>
        </p:nvSpPr>
        <p:spPr bwMode="auto">
          <a:xfrm>
            <a:off x="4256077" y="1517605"/>
            <a:ext cx="2346359" cy="1142613"/>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dirty="0" smtClean="0">
                <a:solidFill>
                  <a:srgbClr val="3D3D3D"/>
                </a:solidFill>
                <a:latin typeface="微软雅黑 Light" panose="020B0502040204020203" pitchFamily="34" charset="-122"/>
                <a:ea typeface="微软雅黑 Light" panose="020B0502040204020203" pitchFamily="34" charset="-122"/>
              </a:rPr>
              <a:t>（</a:t>
            </a:r>
            <a:r>
              <a:rPr lang="en-US" altLang="zh-CN" dirty="0" smtClean="0">
                <a:solidFill>
                  <a:srgbClr val="3D3D3D"/>
                </a:solidFill>
                <a:latin typeface="微软雅黑 Light" panose="020B0502040204020203" pitchFamily="34" charset="-122"/>
                <a:ea typeface="微软雅黑 Light" panose="020B0502040204020203" pitchFamily="34" charset="-122"/>
              </a:rPr>
              <a:t>2</a:t>
            </a:r>
            <a:r>
              <a:rPr lang="zh-CN" altLang="en-US" dirty="0" smtClean="0">
                <a:solidFill>
                  <a:srgbClr val="3D3D3D"/>
                </a:solidFill>
                <a:latin typeface="微软雅黑 Light" panose="020B0502040204020203" pitchFamily="34" charset="-122"/>
                <a:ea typeface="微软雅黑 Light" panose="020B0502040204020203" pitchFamily="34" charset="-122"/>
              </a:rPr>
              <a:t>）股份支付计入所有者权益的金额</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lvl="0" algn="ctr">
              <a:defRPr/>
            </a:pPr>
            <a:r>
              <a:rPr lang="zh-CN" altLang="en-US" dirty="0" smtClean="0">
                <a:solidFill>
                  <a:srgbClr val="3D3D3D"/>
                </a:solidFill>
                <a:latin typeface="微软雅黑 Light" panose="020B0502040204020203" pitchFamily="34" charset="-122"/>
                <a:ea typeface="微软雅黑 Light" panose="020B0502040204020203" pitchFamily="34" charset="-122"/>
              </a:rPr>
              <a:t>①以权益结算的</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lvl="0" algn="ctr">
              <a:defRPr/>
            </a:pPr>
            <a:r>
              <a:rPr lang="zh-CN" altLang="en-US" dirty="0" smtClean="0">
                <a:solidFill>
                  <a:srgbClr val="3D3D3D"/>
                </a:solidFill>
                <a:latin typeface="微软雅黑 Light" panose="020B0502040204020203" pitchFamily="34" charset="-122"/>
                <a:ea typeface="微软雅黑 Light" panose="020B0502040204020203" pitchFamily="34" charset="-122"/>
              </a:rPr>
              <a:t>②以现金结算的</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4" name="矩形 43"/>
          <p:cNvSpPr/>
          <p:nvPr/>
        </p:nvSpPr>
        <p:spPr bwMode="auto">
          <a:xfrm>
            <a:off x="1095664" y="875466"/>
            <a:ext cx="2913429" cy="57807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）其他债权投资和其他权益工具投资的</a:t>
            </a:r>
            <a:r>
              <a:rPr lang="zh-CN" altLang="en-US" dirty="0" smtClean="0">
                <a:solidFill>
                  <a:srgbClr val="3D3D3D"/>
                </a:solidFill>
                <a:latin typeface="微软雅黑 Light" panose="020B0502040204020203" pitchFamily="34" charset="-122"/>
                <a:ea typeface="微软雅黑 Light" panose="020B0502040204020203" pitchFamily="34" charset="-122"/>
              </a:rPr>
              <a:t>公允价值</a:t>
            </a:r>
            <a:r>
              <a:rPr lang="zh-CN" altLang="en-US" dirty="0">
                <a:solidFill>
                  <a:srgbClr val="3D3D3D"/>
                </a:solidFill>
                <a:latin typeface="微软雅黑 Light" panose="020B0502040204020203" pitchFamily="34" charset="-122"/>
                <a:ea typeface="微软雅黑 Light" panose="020B0502040204020203" pitchFamily="34" charset="-122"/>
              </a:rPr>
              <a:t>变动。</a:t>
            </a:r>
            <a:endParaRPr lang="zh-CN" altLang="en-US" dirty="0">
              <a:solidFill>
                <a:srgbClr val="3D3D3D"/>
              </a:solidFill>
              <a:latin typeface="微软雅黑 Light" panose="020B0502040204020203" pitchFamily="34" charset="-122"/>
              <a:ea typeface="微软雅黑 Light" panose="020B0502040204020203" pitchFamily="34" charset="-122"/>
            </a:endParaRPr>
          </a:p>
        </p:txBody>
      </p:sp>
      <p:sp>
        <p:nvSpPr>
          <p:cNvPr id="58" name="矩形 57"/>
          <p:cNvSpPr/>
          <p:nvPr/>
        </p:nvSpPr>
        <p:spPr bwMode="auto">
          <a:xfrm>
            <a:off x="1072452" y="1563263"/>
            <a:ext cx="2925034" cy="568071"/>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）权益法下被投资单位其他所有者权益的变动。</a:t>
            </a:r>
            <a:endParaRPr lang="zh-CN" altLang="en-US" dirty="0">
              <a:solidFill>
                <a:srgbClr val="3D3D3D"/>
              </a:solidFill>
              <a:latin typeface="微软雅黑 Light" panose="020B0502040204020203" pitchFamily="34" charset="-122"/>
              <a:ea typeface="微软雅黑 Light" panose="020B0502040204020203" pitchFamily="34" charset="-122"/>
            </a:endParaRPr>
          </a:p>
        </p:txBody>
      </p:sp>
      <p:sp>
        <p:nvSpPr>
          <p:cNvPr id="63" name="矩形 62"/>
          <p:cNvSpPr/>
          <p:nvPr/>
        </p:nvSpPr>
        <p:spPr bwMode="auto">
          <a:xfrm>
            <a:off x="4256077" y="943138"/>
            <a:ext cx="2346360" cy="510402"/>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en-US" altLang="zh-CN" sz="18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1</a:t>
            </a:r>
            <a:r>
              <a:rPr kumimoji="0" lang="zh-CN" altLang="en-US" sz="18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）所有者投入资本</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64" name="矩形 63"/>
          <p:cNvSpPr/>
          <p:nvPr/>
        </p:nvSpPr>
        <p:spPr bwMode="auto">
          <a:xfrm>
            <a:off x="4256076" y="2885603"/>
            <a:ext cx="2346360" cy="680446"/>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dirty="0" smtClean="0">
                <a:solidFill>
                  <a:srgbClr val="3D3D3D"/>
                </a:solidFill>
                <a:latin typeface="微软雅黑 Light" panose="020B0502040204020203" pitchFamily="34" charset="-122"/>
                <a:ea typeface="微软雅黑 Light" panose="020B0502040204020203" pitchFamily="34" charset="-122"/>
              </a:rPr>
              <a:t>（</a:t>
            </a:r>
            <a:r>
              <a:rPr lang="en-US" altLang="zh-CN" dirty="0" smtClean="0">
                <a:solidFill>
                  <a:srgbClr val="3D3D3D"/>
                </a:solidFill>
                <a:latin typeface="微软雅黑 Light" panose="020B0502040204020203" pitchFamily="34" charset="-122"/>
                <a:ea typeface="微软雅黑 Light" panose="020B0502040204020203" pitchFamily="34" charset="-122"/>
              </a:rPr>
              <a:t>3</a:t>
            </a:r>
            <a:r>
              <a:rPr lang="zh-CN" altLang="en-US" dirty="0" smtClean="0">
                <a:solidFill>
                  <a:srgbClr val="3D3D3D"/>
                </a:solidFill>
                <a:latin typeface="微软雅黑 Light" panose="020B0502040204020203" pitchFamily="34" charset="-122"/>
                <a:ea typeface="微软雅黑 Light" panose="020B0502040204020203" pitchFamily="34" charset="-122"/>
              </a:rPr>
              <a:t>）其他</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65" name="矩形 64"/>
          <p:cNvSpPr/>
          <p:nvPr/>
        </p:nvSpPr>
        <p:spPr bwMode="auto">
          <a:xfrm>
            <a:off x="8910040" y="3041852"/>
            <a:ext cx="2444925"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4</a:t>
            </a:r>
            <a:r>
              <a:rPr lang="zh-CN" altLang="en-US" dirty="0">
                <a:solidFill>
                  <a:srgbClr val="3D3D3D"/>
                </a:solidFill>
                <a:latin typeface="微软雅黑 Light" panose="020B0502040204020203" pitchFamily="34" charset="-122"/>
                <a:ea typeface="微软雅黑 Light" panose="020B0502040204020203" pitchFamily="34" charset="-122"/>
              </a:rPr>
              <a:t>）其他</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66" name="矩形 65"/>
          <p:cNvSpPr/>
          <p:nvPr/>
        </p:nvSpPr>
        <p:spPr bwMode="auto">
          <a:xfrm>
            <a:off x="8886561" y="2415727"/>
            <a:ext cx="2444925" cy="420929"/>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）盈余公积弥补亏损</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67" name="矩形 66"/>
          <p:cNvSpPr/>
          <p:nvPr/>
        </p:nvSpPr>
        <p:spPr bwMode="auto">
          <a:xfrm>
            <a:off x="8910039" y="1729272"/>
            <a:ext cx="2444925" cy="47640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）盈余公积转增</a:t>
            </a:r>
            <a:r>
              <a:rPr lang="zh-CN" altLang="en-US" dirty="0" smtClean="0">
                <a:solidFill>
                  <a:srgbClr val="3D3D3D"/>
                </a:solidFill>
                <a:latin typeface="微软雅黑 Light" panose="020B0502040204020203" pitchFamily="34" charset="-122"/>
                <a:ea typeface="微软雅黑 Light" panose="020B0502040204020203" pitchFamily="34" charset="-122"/>
              </a:rPr>
              <a:t>资本</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80" name="矩形 79"/>
          <p:cNvSpPr/>
          <p:nvPr/>
        </p:nvSpPr>
        <p:spPr bwMode="auto">
          <a:xfrm>
            <a:off x="8886561" y="943137"/>
            <a:ext cx="2468404" cy="574467"/>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）资本公积转增</a:t>
            </a:r>
            <a:r>
              <a:rPr lang="zh-CN" altLang="en-US" dirty="0" smtClean="0">
                <a:solidFill>
                  <a:srgbClr val="3D3D3D"/>
                </a:solidFill>
                <a:latin typeface="微软雅黑 Light" panose="020B0502040204020203" pitchFamily="34" charset="-122"/>
                <a:ea typeface="微软雅黑 Light" panose="020B0502040204020203" pitchFamily="34" charset="-122"/>
              </a:rPr>
              <a:t>资本</a:t>
            </a: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0" name="矩形 39"/>
          <p:cNvSpPr/>
          <p:nvPr/>
        </p:nvSpPr>
        <p:spPr bwMode="auto">
          <a:xfrm>
            <a:off x="1078255" y="5149053"/>
            <a:ext cx="2913428" cy="685435"/>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ctr">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）以权益结算的股份支付而形成的</a:t>
            </a:r>
            <a:r>
              <a:rPr lang="zh-CN" altLang="en-US" sz="2000" dirty="0" smtClean="0">
                <a:solidFill>
                  <a:srgbClr val="3D3D3D"/>
                </a:solidFill>
                <a:latin typeface="微软雅黑 Light" panose="020B0502040204020203" pitchFamily="34" charset="-122"/>
                <a:ea typeface="微软雅黑 Light" panose="020B0502040204020203" pitchFamily="34" charset="-122"/>
              </a:rPr>
              <a:t>费用。</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41" name="矩形 40"/>
          <p:cNvSpPr/>
          <p:nvPr/>
        </p:nvSpPr>
        <p:spPr bwMode="auto">
          <a:xfrm>
            <a:off x="1073089" y="6037885"/>
            <a:ext cx="2913428" cy="685435"/>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ctr">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6</a:t>
            </a:r>
            <a:r>
              <a:rPr lang="zh-CN" altLang="en-US" dirty="0">
                <a:solidFill>
                  <a:srgbClr val="3D3D3D"/>
                </a:solidFill>
                <a:latin typeface="微软雅黑 Light" panose="020B0502040204020203" pitchFamily="34" charset="-122"/>
                <a:ea typeface="微软雅黑 Light" panose="020B0502040204020203" pitchFamily="34" charset="-122"/>
              </a:rPr>
              <a:t>）利用衍生工具进行套期时。</a:t>
            </a:r>
            <a:endParaRPr lang="zh-CN" altLang="en-US" dirty="0">
              <a:solidFill>
                <a:srgbClr val="3D3D3D"/>
              </a:solidFill>
              <a:latin typeface="微软雅黑 Light" panose="020B0502040204020203" pitchFamily="34" charset="-122"/>
              <a:ea typeface="微软雅黑 Light" panose="020B0502040204020203" pitchFamily="34" charset="-122"/>
            </a:endParaRPr>
          </a:p>
        </p:txBody>
      </p:sp>
      <p:sp>
        <p:nvSpPr>
          <p:cNvPr id="28" name="矩形 27"/>
          <p:cNvSpPr/>
          <p:nvPr/>
        </p:nvSpPr>
        <p:spPr>
          <a:xfrm>
            <a:off x="789733" y="239554"/>
            <a:ext cx="719839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.4.2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所有者权益变动表纵向项目分析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custDataLst>
              <p:tags r:id="rId1"/>
            </p:custDataLst>
          </p:nvPr>
        </p:nvPicPr>
        <p:blipFill>
          <a:blip r:embed="rId2"/>
          <a:stretch>
            <a:fillRect/>
          </a:stretch>
        </p:blipFill>
        <p:spPr>
          <a:xfrm>
            <a:off x="1778000" y="908685"/>
            <a:ext cx="9410700" cy="56197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779352" y="1036049"/>
            <a:ext cx="1661032" cy="461665"/>
          </a:xfrm>
          <a:prstGeom prst="rect">
            <a:avLst/>
          </a:prstGeom>
        </p:spPr>
        <p:txBody>
          <a:bodyPr wrap="none">
            <a:spAutoFit/>
          </a:bodyPr>
          <a:lstStyle/>
          <a:p>
            <a:r>
              <a:rPr lang="en-US" altLang="zh-CN" sz="240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应收票据</a:t>
            </a:r>
            <a:endParaRPr lang="zh-CN" altLang="en-US" sz="24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4082415" y="1052830"/>
            <a:ext cx="6737350" cy="54286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66820"/>
            <a:ext cx="5518424" cy="521970"/>
          </a:xfrm>
          <a:prstGeom prst="rect">
            <a:avLst/>
          </a:prstGeom>
        </p:spPr>
        <p:txBody>
          <a:bodyPr wrap="square">
            <a:spAutoFit/>
          </a:bodyPr>
          <a:lstStyle/>
          <a:p>
            <a:pPr>
              <a:defRPr/>
            </a:pPr>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2</a:t>
            </a:r>
            <a:r>
              <a:rPr lang="en-US" altLang="zh-CN" sz="2800" b="1" dirty="0">
                <a:latin typeface="微软雅黑 Light" panose="020B0502040204020203" pitchFamily="34" charset="-122"/>
                <a:ea typeface="微软雅黑 Light" panose="020B0502040204020203" pitchFamily="34" charset="-122"/>
              </a:rPr>
              <a:t>.1.1</a:t>
            </a:r>
            <a:r>
              <a:rPr lang="zh-CN" altLang="en-US" sz="2800" b="1" dirty="0">
                <a:latin typeface="微软雅黑 Light" panose="020B0502040204020203" pitchFamily="34" charset="-122"/>
                <a:ea typeface="微软雅黑 Light" panose="020B0502040204020203" pitchFamily="34" charset="-122"/>
              </a:rPr>
              <a:t>资产主要项目的分析</a:t>
            </a:r>
            <a:endParaRPr lang="zh-CN" altLang="en-US"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custDataLst>
              <p:tags r:id="rId1"/>
            </p:custDataLst>
          </p:nvPr>
        </p:nvPicPr>
        <p:blipFill>
          <a:blip r:embed="rId2"/>
          <a:stretch>
            <a:fillRect/>
          </a:stretch>
        </p:blipFill>
        <p:spPr>
          <a:xfrm>
            <a:off x="1459230" y="2133600"/>
            <a:ext cx="9277350" cy="2590800"/>
          </a:xfrm>
          <a:prstGeom prst="rect">
            <a:avLst/>
          </a:prstGeom>
        </p:spPr>
      </p:pic>
    </p:spTree>
  </p:cSld>
  <p:clrMapOvr>
    <a:masterClrMapping/>
  </p:clrMapOvr>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MH" val="20170109233147"/>
  <p:tag name="MH_LIBRARY" val="GRAPHIC"/>
  <p:tag name="MH_ORDER" val="文本框 19"/>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MH" val="20170109233147"/>
  <p:tag name="MH_LIBRARY" val="GRAPHIC"/>
  <p:tag name="MH_ORDER" val="文本框 19"/>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MH" val="20170109233147"/>
  <p:tag name="MH_LIBRARY" val="GRAPHIC"/>
  <p:tag name="MH_ORDER" val="文本框 19"/>
</p:tagLst>
</file>

<file path=ppt/tags/tag47.xml><?xml version="1.0" encoding="utf-8"?>
<p:tagLst xmlns:p="http://schemas.openxmlformats.org/presentationml/2006/main">
  <p:tag name="MH" val="20170812225107"/>
  <p:tag name="MH_LIBRARY" val="GRAPHIC"/>
  <p:tag name="MH_TYPE" val="SubTitle"/>
  <p:tag name="MH_ORDER" val="1"/>
  <p:tag name="PA" val="v4.0.0"/>
</p:tagLst>
</file>

<file path=ppt/tags/tag48.xml><?xml version="1.0" encoding="utf-8"?>
<p:tagLst xmlns:p="http://schemas.openxmlformats.org/presentationml/2006/main">
  <p:tag name="MH" val="20170812225107"/>
  <p:tag name="MH_LIBRARY" val="GRAPHIC"/>
  <p:tag name="MH_TYPE" val="Other"/>
  <p:tag name="MH_ORDER" val="2"/>
  <p:tag name="PA" val="v4.0.0"/>
</p:tagLst>
</file>

<file path=ppt/tags/tag49.xml><?xml version="1.0" encoding="utf-8"?>
<p:tagLst xmlns:p="http://schemas.openxmlformats.org/presentationml/2006/main">
  <p:tag name="MH" val="20170812225107"/>
  <p:tag name="MH_LIBRARY" val="GRAPHIC"/>
  <p:tag name="MH_TYPE" val="Other"/>
  <p:tag name="MH_ORDER" val="3"/>
  <p:tag name="PA" val="v4.0.0"/>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 name="KSO_WPP_MARK_KEY" val="6b6ba49b-f43c-41d3-a2c6-8abadc8e7b3b"/>
  <p:tag name="COMMONDATA" val="eyJoZGlkIjoiMGRiNjIzYzc1N2EwMzNhOTFkZTJiZjZlNzA3ODE0OWQ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4941</Words>
  <Application>WPS 演示</Application>
  <PresentationFormat>自定义</PresentationFormat>
  <Paragraphs>487</Paragraphs>
  <Slides>64</Slides>
  <Notes>28</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64</vt:i4>
      </vt:variant>
    </vt:vector>
  </HeadingPairs>
  <TitlesOfParts>
    <vt:vector size="80"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Arial Unicode MS</vt:lpstr>
      <vt:lpstr>Times New Roman</vt:lpstr>
      <vt:lpstr>Arial</vt:lpstr>
      <vt:lpstr>等线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宋伟</cp:lastModifiedBy>
  <cp:revision>68</cp:revision>
  <dcterms:created xsi:type="dcterms:W3CDTF">2019-03-11T07:59:00Z</dcterms:created>
  <dcterms:modified xsi:type="dcterms:W3CDTF">2023-09-12T10:34:08Z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9746BC4D18F04A60B467EBBD510309B6_12</vt:lpwstr>
  </property>
</Properties>
</file>