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1366" r:id="rId3"/>
    <p:sldId id="1138" r:id="rId5"/>
    <p:sldId id="1129" r:id="rId6"/>
    <p:sldId id="1378" r:id="rId7"/>
    <p:sldId id="1370" r:id="rId8"/>
    <p:sldId id="1379" r:id="rId9"/>
    <p:sldId id="1368" r:id="rId10"/>
    <p:sldId id="1387" r:id="rId11"/>
    <p:sldId id="1388" r:id="rId12"/>
    <p:sldId id="1389" r:id="rId13"/>
    <p:sldId id="1367" r:id="rId14"/>
    <p:sldId id="1376" r:id="rId15"/>
    <p:sldId id="1396" r:id="rId16"/>
    <p:sldId id="1384" r:id="rId17"/>
    <p:sldId id="1398" r:id="rId18"/>
    <p:sldId id="1395" r:id="rId19"/>
    <p:sldId id="1399" r:id="rId20"/>
    <p:sldId id="1391" r:id="rId21"/>
    <p:sldId id="1392" r:id="rId22"/>
    <p:sldId id="1394" r:id="rId23"/>
    <p:sldId id="1336" r:id="rId24"/>
  </p:sldIdLst>
  <p:sldSz cx="12196445" cy="6858000"/>
  <p:notesSz cx="6858000" cy="9144000"/>
  <p:custDataLst>
    <p:tags r:id="rId29"/>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1C435E"/>
    <a:srgbClr val="ECECEC"/>
    <a:srgbClr val="F0F0F0"/>
    <a:srgbClr val="F2F2F2"/>
    <a:srgbClr val="F6F6F6"/>
    <a:srgbClr val="EBF4F5"/>
    <a:srgbClr val="C1DDE1"/>
    <a:srgbClr val="2E9EB8"/>
    <a:srgbClr val="5FC0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106" d="100"/>
          <a:sy n="106" d="100"/>
        </p:scale>
        <p:origin x="126" y="2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6.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165507" y="2924944"/>
            <a:ext cx="6820613" cy="830997"/>
          </a:xfrm>
          <a:prstGeom prst="rect">
            <a:avLst/>
          </a:prstGeom>
          <a:noFill/>
        </p:spPr>
        <p:txBody>
          <a:bodyPr wrap="square" rtlCol="0">
            <a:spAutoFit/>
          </a:bodyPr>
          <a:lstStyle/>
          <a:p>
            <a:r>
              <a:rPr lang="zh-CN" altLang="en-US" sz="4800" b="1" dirty="0" smtClean="0">
                <a:latin typeface="微软雅黑 Light" panose="020B0502040204020203" pitchFamily="34" charset="-122"/>
                <a:ea typeface="微软雅黑 Light" panose="020B0502040204020203" pitchFamily="34" charset="-122"/>
              </a:rPr>
              <a:t>财务报表的粉饰与识别</a:t>
            </a:r>
            <a:endParaRPr lang="zh-CN" altLang="en-US" sz="48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91357"/>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财务报表粉饰类型</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30997"/>
          </a:xfrm>
          <a:prstGeom prst="rect">
            <a:avLst/>
          </a:prstGeom>
          <a:noFill/>
        </p:spPr>
        <p:txBody>
          <a:bodyPr wrap="square" rtlCol="0">
            <a:spAutoFit/>
          </a:bodyPr>
          <a:lstStyle/>
          <a:p>
            <a:pPr lvl="0" algn="ctr">
              <a:defRPr/>
            </a:pPr>
            <a:r>
              <a:rPr lang="en-US" altLang="zh-CN"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4.</a:t>
            </a: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现金流量粉饰</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1" name="矩形 60"/>
          <p:cNvSpPr/>
          <p:nvPr/>
        </p:nvSpPr>
        <p:spPr>
          <a:xfrm>
            <a:off x="6545551" y="1954704"/>
            <a:ext cx="4377366" cy="1692771"/>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突击制造现金</a:t>
            </a:r>
            <a:r>
              <a:rPr lang="zh-CN" altLang="en-US" sz="2400" dirty="0" smtClean="0">
                <a:solidFill>
                  <a:srgbClr val="3D3D3D"/>
                </a:solidFill>
                <a:latin typeface="微软雅黑 Light" panose="020B0502040204020203" pitchFamily="34" charset="-122"/>
                <a:ea typeface="微软雅黑 Light" panose="020B0502040204020203" pitchFamily="34" charset="-122"/>
              </a:rPr>
              <a:t>流量</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r>
              <a:rPr lang="zh-CN" altLang="en-US" sz="2000" dirty="0">
                <a:solidFill>
                  <a:srgbClr val="3D3D3D"/>
                </a:solidFill>
                <a:latin typeface="微软雅黑 Light" panose="020B0502040204020203" pitchFamily="34" charset="-122"/>
                <a:ea typeface="微软雅黑 Light" panose="020B0502040204020203" pitchFamily="34" charset="-122"/>
              </a:rPr>
              <a:t>为了使对外报告的利润表显得真实，企业可能在粉饰利润表的同时，对现金流量表进行粉饰。典型做法是突击制造不可持续的现金流量。</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64" name="矩形 63"/>
          <p:cNvSpPr/>
          <p:nvPr/>
        </p:nvSpPr>
        <p:spPr>
          <a:xfrm>
            <a:off x="6545551" y="4738847"/>
            <a:ext cx="4148729" cy="2000548"/>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混淆现金流量的</a:t>
            </a:r>
            <a:r>
              <a:rPr lang="zh-CN" altLang="en-US" sz="2400" dirty="0" smtClean="0">
                <a:solidFill>
                  <a:srgbClr val="3D3D3D"/>
                </a:solidFill>
                <a:latin typeface="微软雅黑 Light" panose="020B0502040204020203" pitchFamily="34" charset="-122"/>
                <a:ea typeface="微软雅黑 Light" panose="020B0502040204020203" pitchFamily="34" charset="-122"/>
              </a:rPr>
              <a:t>类别</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000" dirty="0">
                <a:solidFill>
                  <a:srgbClr val="3D3D3D"/>
                </a:solidFill>
                <a:latin typeface="微软雅黑 Light" panose="020B0502040204020203" pitchFamily="34" charset="-122"/>
                <a:ea typeface="微软雅黑 Light" panose="020B0502040204020203" pitchFamily="34" charset="-122"/>
              </a:rPr>
              <a:t>不同类别的现金流量发出的信号也存在差别。其他条件保持相同的情况下，经营活动产生的现金流入净额越大，意味着企业的利润质量越高。</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任务6</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zh-CN" altLang="en-US" sz="4000" b="1" dirty="0" smtClean="0">
                <a:solidFill>
                  <a:schemeClr val="bg1"/>
                </a:solidFill>
                <a:latin typeface="微软雅黑 Light" panose="020B0502040204020203" pitchFamily="34" charset="-122"/>
                <a:ea typeface="微软雅黑 Light" panose="020B0502040204020203" pitchFamily="34" charset="-122"/>
              </a:rPr>
              <a:t>财务报表粉饰的具体方法与识别</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4461917" cy="368300"/>
          </a:xfrm>
          <a:prstGeom prst="rect">
            <a:avLst/>
          </a:prstGeom>
          <a:noFill/>
        </p:spPr>
        <p:txBody>
          <a:bodyPr wrap="square" rtlCol="0">
            <a:spAutoFit/>
          </a:bodyPr>
          <a:lstStyle/>
          <a:p>
            <a:pPr>
              <a:defRPr/>
            </a:pPr>
            <a:r>
              <a:rPr lang="zh-CN" altLang="en-US" dirty="0" smtClean="0">
                <a:latin typeface="微软雅黑 Light" panose="020B0502040204020203" pitchFamily="34" charset="-122"/>
                <a:ea typeface="微软雅黑 Light" panose="020B0502040204020203" pitchFamily="34" charset="-122"/>
              </a:rPr>
              <a:t>子任务6</a:t>
            </a:r>
            <a:r>
              <a:rPr lang="en-US" altLang="zh-CN" dirty="0" smtClean="0">
                <a:latin typeface="微软雅黑 Light" panose="020B0502040204020203" pitchFamily="34" charset="-122"/>
                <a:ea typeface="微软雅黑 Light" panose="020B0502040204020203" pitchFamily="34" charset="-122"/>
              </a:rPr>
              <a:t>.2.1</a:t>
            </a:r>
            <a:r>
              <a:rPr lang="zh-CN" altLang="en-US" dirty="0" smtClean="0">
                <a:latin typeface="微软雅黑 Light" panose="020B0502040204020203" pitchFamily="34" charset="-122"/>
                <a:ea typeface="微软雅黑 Light" panose="020B0502040204020203" pitchFamily="34" charset="-122"/>
              </a:rPr>
              <a:t>财务报表粉饰的方法</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6965055" y="5165027"/>
            <a:ext cx="4461917"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子任务6</a:t>
            </a:r>
            <a:r>
              <a:rPr lang="en-US" altLang="zh-CN" sz="1800" dirty="0" smtClean="0">
                <a:solidFill>
                  <a:schemeClr val="tx1"/>
                </a:solidFill>
                <a:latin typeface="微软雅黑 Light" panose="020B0502040204020203" pitchFamily="34" charset="-122"/>
                <a:ea typeface="微软雅黑 Light" panose="020B0502040204020203" pitchFamily="34" charset="-122"/>
              </a:rPr>
              <a:t>.2.2</a:t>
            </a:r>
            <a:r>
              <a:rPr lang="zh-CN" altLang="en-US" sz="1800" dirty="0" smtClean="0">
                <a:solidFill>
                  <a:schemeClr val="tx1"/>
                </a:solidFill>
                <a:latin typeface="微软雅黑 Light" panose="020B0502040204020203" pitchFamily="34" charset="-122"/>
                <a:ea typeface="微软雅黑 Light" panose="020B0502040204020203" pitchFamily="34" charset="-122"/>
              </a:rPr>
              <a:t>被粉饰财务报表的识别和调整</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34135" y="332924"/>
            <a:ext cx="5467237"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任务6</a:t>
            </a:r>
            <a:r>
              <a:rPr lang="en-US" altLang="zh-CN" sz="2800" b="1" dirty="0">
                <a:latin typeface="微软雅黑 Light" panose="020B0502040204020203" pitchFamily="34" charset="-122"/>
                <a:ea typeface="微软雅黑 Light" panose="020B0502040204020203" pitchFamily="34" charset="-122"/>
              </a:rPr>
              <a:t>.2.1</a:t>
            </a:r>
            <a:r>
              <a:rPr lang="zh-CN" altLang="zh-CN" sz="2800" b="1" dirty="0">
                <a:latin typeface="微软雅黑 Light" panose="020B0502040204020203" pitchFamily="34" charset="-122"/>
                <a:ea typeface="微软雅黑 Light" panose="020B0502040204020203" pitchFamily="34" charset="-122"/>
              </a:rPr>
              <a:t>财务报表粉饰的方法</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6"/>
          <p:cNvSpPr txBox="1"/>
          <p:nvPr/>
        </p:nvSpPr>
        <p:spPr>
          <a:xfrm>
            <a:off x="208827" y="1471310"/>
            <a:ext cx="5095102" cy="5139869"/>
          </a:xfrm>
          <a:prstGeom prst="rect">
            <a:avLst/>
          </a:prstGeom>
          <a:noFill/>
        </p:spPr>
        <p:txBody>
          <a:bodyPr wrap="square" rtlCol="0">
            <a:spAutoFit/>
          </a:bodyPr>
          <a:lstStyle/>
          <a:p>
            <a:pPr lvl="0">
              <a:defRPr/>
            </a:pPr>
            <a:r>
              <a:rPr lang="en-US" altLang="zh-CN" sz="2400" b="1" dirty="0">
                <a:solidFill>
                  <a:srgbClr val="3D3D3D"/>
                </a:solidFill>
                <a:latin typeface="微软雅黑 Light" panose="020B0502040204020203" pitchFamily="34" charset="-122"/>
                <a:ea typeface="微软雅黑 Light" panose="020B0502040204020203" pitchFamily="34" charset="-122"/>
              </a:rPr>
              <a:t>1.</a:t>
            </a:r>
            <a:r>
              <a:rPr lang="zh-CN" altLang="en-US" sz="2400" b="1" dirty="0">
                <a:solidFill>
                  <a:srgbClr val="3D3D3D"/>
                </a:solidFill>
                <a:latin typeface="微软雅黑 Light" panose="020B0502040204020203" pitchFamily="34" charset="-122"/>
                <a:ea typeface="微软雅黑 Light" panose="020B0502040204020203" pitchFamily="34" charset="-122"/>
              </a:rPr>
              <a:t>利用对存货价值的调节进行利润</a:t>
            </a:r>
            <a:r>
              <a:rPr lang="zh-CN" altLang="en-US" sz="2400" b="1" dirty="0" smtClean="0">
                <a:solidFill>
                  <a:srgbClr val="3D3D3D"/>
                </a:solidFill>
                <a:latin typeface="微软雅黑 Light" panose="020B0502040204020203" pitchFamily="34" charset="-122"/>
                <a:ea typeface="微软雅黑 Light" panose="020B0502040204020203" pitchFamily="34" charset="-122"/>
              </a:rPr>
              <a:t>操纵</a:t>
            </a:r>
            <a:endParaRPr lang="en-US" altLang="zh-CN" sz="2400" b="1"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期末</a:t>
            </a:r>
            <a:r>
              <a:rPr lang="zh-CN" altLang="en-US" sz="2000" dirty="0">
                <a:solidFill>
                  <a:srgbClr val="3D3D3D"/>
                </a:solidFill>
                <a:latin typeface="微软雅黑 Light" panose="020B0502040204020203" pitchFamily="34" charset="-122"/>
                <a:ea typeface="微软雅黑 Light" panose="020B0502040204020203" pitchFamily="34" charset="-122"/>
              </a:rPr>
              <a:t>存货计价过高或期初存货计价过低，当期收益都可能因此而增加，反之亦然。</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r>
              <a:rPr lang="en-US" altLang="zh-CN" sz="2400" b="1" dirty="0" smtClean="0">
                <a:latin typeface="微软雅黑 Light" panose="020B0502040204020203" pitchFamily="34" charset="-122"/>
                <a:ea typeface="微软雅黑 Light" panose="020B0502040204020203" pitchFamily="34" charset="-122"/>
              </a:rPr>
              <a:t>2</a:t>
            </a:r>
            <a:r>
              <a:rPr lang="en-US" altLang="zh-CN" sz="2400" b="1" dirty="0">
                <a:latin typeface="微软雅黑 Light" panose="020B0502040204020203" pitchFamily="34" charset="-122"/>
                <a:ea typeface="微软雅黑 Light" panose="020B0502040204020203" pitchFamily="34" charset="-122"/>
              </a:rPr>
              <a:t>.</a:t>
            </a:r>
            <a:r>
              <a:rPr lang="zh-CN" altLang="zh-CN" sz="2400" b="1" dirty="0">
                <a:latin typeface="微软雅黑 Light" panose="020B0502040204020203" pitchFamily="34" charset="-122"/>
                <a:ea typeface="微软雅黑 Light" panose="020B0502040204020203" pitchFamily="34" charset="-122"/>
              </a:rPr>
              <a:t>利用调节应收账款、其他应收款</a:t>
            </a:r>
            <a:r>
              <a:rPr lang="zh-CN" altLang="zh-CN" sz="2400" b="1" dirty="0" smtClean="0">
                <a:latin typeface="微软雅黑 Light" panose="020B0502040204020203" pitchFamily="34" charset="-122"/>
                <a:ea typeface="微软雅黑 Light" panose="020B0502040204020203" pitchFamily="34" charset="-122"/>
              </a:rPr>
              <a:t>、</a:t>
            </a:r>
            <a:r>
              <a:rPr lang="en-US" altLang="zh-CN" sz="2400" b="1" dirty="0" smtClean="0">
                <a:latin typeface="微软雅黑 Light" panose="020B0502040204020203" pitchFamily="34" charset="-122"/>
                <a:ea typeface="微软雅黑 Light" panose="020B0502040204020203" pitchFamily="34" charset="-122"/>
              </a:rPr>
              <a:t>     </a:t>
            </a:r>
            <a:r>
              <a:rPr lang="zh-CN" altLang="zh-CN" sz="2400" b="1" dirty="0" smtClean="0">
                <a:latin typeface="微软雅黑 Light" panose="020B0502040204020203" pitchFamily="34" charset="-122"/>
                <a:ea typeface="微软雅黑 Light" panose="020B0502040204020203" pitchFamily="34" charset="-122"/>
              </a:rPr>
              <a:t>其他</a:t>
            </a:r>
            <a:r>
              <a:rPr lang="zh-CN" altLang="zh-CN" sz="2400" b="1" dirty="0">
                <a:latin typeface="微软雅黑 Light" panose="020B0502040204020203" pitchFamily="34" charset="-122"/>
                <a:ea typeface="微软雅黑 Light" panose="020B0502040204020203" pitchFamily="34" charset="-122"/>
              </a:rPr>
              <a:t>应付款粉饰</a:t>
            </a:r>
            <a:r>
              <a:rPr lang="zh-CN" altLang="zh-CN" sz="2400" b="1" dirty="0" smtClean="0">
                <a:latin typeface="微软雅黑 Light" panose="020B0502040204020203" pitchFamily="34" charset="-122"/>
                <a:ea typeface="微软雅黑 Light" panose="020B0502040204020203" pitchFamily="34" charset="-122"/>
              </a:rPr>
              <a:t>年报</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   其他</a:t>
            </a:r>
            <a:r>
              <a:rPr lang="zh-CN" altLang="en-US" sz="2400" dirty="0">
                <a:latin typeface="微软雅黑 Light" panose="020B0502040204020203" pitchFamily="34" charset="-122"/>
                <a:ea typeface="微软雅黑 Light" panose="020B0502040204020203" pitchFamily="34" charset="-122"/>
              </a:rPr>
              <a:t>应收款、其他应付款被称为会计报表中的“垃圾桶”和“聚宝盆”，前者可以用来隐瞒潜亏，后者可以用来隐瞒利润。</a:t>
            </a:r>
            <a:endParaRPr lang="zh-CN" altLang="zh-CN" sz="2400" dirty="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3.</a:t>
            </a:r>
            <a:r>
              <a:rPr lang="zh-CN" altLang="zh-CN" sz="2400" b="1" dirty="0">
                <a:latin typeface="微软雅黑 Light" panose="020B0502040204020203" pitchFamily="34" charset="-122"/>
                <a:ea typeface="微软雅黑 Light" panose="020B0502040204020203" pitchFamily="34" charset="-122"/>
              </a:rPr>
              <a:t>利用计提手段结合会计估计调节</a:t>
            </a:r>
            <a:r>
              <a:rPr lang="zh-CN" altLang="zh-CN" sz="2400" b="1" dirty="0" smtClean="0">
                <a:latin typeface="微软雅黑 Light" panose="020B0502040204020203" pitchFamily="34" charset="-122"/>
                <a:ea typeface="微软雅黑 Light" panose="020B0502040204020203" pitchFamily="34" charset="-122"/>
              </a:rPr>
              <a:t>利润</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   企业</a:t>
            </a:r>
            <a:r>
              <a:rPr lang="zh-CN" altLang="en-US" sz="2400" dirty="0">
                <a:latin typeface="微软雅黑 Light" panose="020B0502040204020203" pitchFamily="34" charset="-122"/>
                <a:ea typeface="微软雅黑 Light" panose="020B0502040204020203" pitchFamily="34" charset="-122"/>
              </a:rPr>
              <a:t>巨额计提秘密准备，使估计计提成了操纵利润的一种普遍手段</a:t>
            </a:r>
            <a:r>
              <a:rPr lang="zh-CN" altLang="en-US" sz="2400" dirty="0" smtClean="0">
                <a:latin typeface="微软雅黑 Light" panose="020B0502040204020203" pitchFamily="34" charset="-122"/>
                <a:ea typeface="微软雅黑 Light" panose="020B0502040204020203" pitchFamily="34" charset="-122"/>
              </a:rPr>
              <a:t>。</a:t>
            </a:r>
            <a:endParaRPr lang="zh-CN" altLang="zh-CN" sz="2400" dirty="0">
              <a:latin typeface="微软雅黑 Light" panose="020B0502040204020203" pitchFamily="34" charset="-122"/>
              <a:ea typeface="微软雅黑 Light" panose="020B0502040204020203" pitchFamily="34" charset="-122"/>
            </a:endParaRPr>
          </a:p>
        </p:txBody>
      </p:sp>
      <p:sp>
        <p:nvSpPr>
          <p:cNvPr id="36" name="TextBox 19"/>
          <p:cNvSpPr txBox="1"/>
          <p:nvPr/>
        </p:nvSpPr>
        <p:spPr>
          <a:xfrm>
            <a:off x="5371887" y="3018098"/>
            <a:ext cx="86754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VS</a:t>
            </a:r>
            <a:endParaRPr kumimoji="0" lang="zh-CN" altLang="en-US"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2" name="矩形 1"/>
          <p:cNvSpPr/>
          <p:nvPr/>
        </p:nvSpPr>
        <p:spPr>
          <a:xfrm>
            <a:off x="6081386" y="1471310"/>
            <a:ext cx="6096000" cy="5324535"/>
          </a:xfrm>
          <a:prstGeom prst="rect">
            <a:avLst/>
          </a:prstGeom>
        </p:spPr>
        <p:txBody>
          <a:bodyPr>
            <a:spAutoFit/>
          </a:bodyPr>
          <a:lstStyle/>
          <a:p>
            <a:r>
              <a:rPr lang="en-US" altLang="zh-CN" sz="2400" b="1" dirty="0">
                <a:latin typeface="微软雅黑 Light" panose="020B0502040204020203" pitchFamily="34" charset="-122"/>
                <a:ea typeface="微软雅黑 Light" panose="020B0502040204020203" pitchFamily="34" charset="-122"/>
              </a:rPr>
              <a:t>4.</a:t>
            </a:r>
            <a:r>
              <a:rPr lang="zh-CN" altLang="en-US" sz="2400" b="1" dirty="0">
                <a:latin typeface="微软雅黑 Light" panose="020B0502040204020203" pitchFamily="34" charset="-122"/>
                <a:ea typeface="微软雅黑 Light" panose="020B0502040204020203" pitchFamily="34" charset="-122"/>
              </a:rPr>
              <a:t>利用实物资产、股权置换的手法调节</a:t>
            </a:r>
            <a:r>
              <a:rPr lang="zh-CN" altLang="en-US" sz="2400" b="1" dirty="0" smtClean="0">
                <a:latin typeface="微软雅黑 Light" panose="020B0502040204020203" pitchFamily="34" charset="-122"/>
                <a:ea typeface="微软雅黑 Light" panose="020B0502040204020203" pitchFamily="34" charset="-122"/>
              </a:rPr>
              <a:t>利润</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这种</a:t>
            </a:r>
            <a:r>
              <a:rPr lang="zh-CN" altLang="en-US" sz="2000" dirty="0">
                <a:latin typeface="微软雅黑 Light" panose="020B0502040204020203" pitchFamily="34" charset="-122"/>
                <a:ea typeface="微软雅黑 Light" panose="020B0502040204020203" pitchFamily="34" charset="-122"/>
              </a:rPr>
              <a:t>手法通常为上市公司与母公司或其他关联方所用，他们通过实物资产、股权置换的方式，达到其增加利润的目的</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5.</a:t>
            </a:r>
            <a:r>
              <a:rPr lang="zh-CN" altLang="en-US" sz="2400" b="1" dirty="0">
                <a:latin typeface="微软雅黑 Light" panose="020B0502040204020203" pitchFamily="34" charset="-122"/>
                <a:ea typeface="微软雅黑 Light" panose="020B0502040204020203" pitchFamily="34" charset="-122"/>
              </a:rPr>
              <a:t>对虚拟资产挂账</a:t>
            </a:r>
            <a:endParaRPr lang="zh-CN" altLang="en-US" sz="2400" b="1" dirty="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指</a:t>
            </a:r>
            <a:r>
              <a:rPr lang="zh-CN" altLang="en-US" sz="2000" dirty="0">
                <a:latin typeface="微软雅黑 Light" panose="020B0502040204020203" pitchFamily="34" charset="-122"/>
                <a:ea typeface="微软雅黑 Light" panose="020B0502040204020203" pitchFamily="34" charset="-122"/>
              </a:rPr>
              <a:t>已经实际发生的费用或损失，但由于上市公司缺乏承受能力而暂时挂列为预付账款、长期待摊费用、待处理财产损益等资产科目</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6.</a:t>
            </a:r>
            <a:r>
              <a:rPr lang="zh-CN" altLang="en-US" sz="2400" b="1" dirty="0">
                <a:latin typeface="微软雅黑 Light" panose="020B0502040204020203" pitchFamily="34" charset="-122"/>
                <a:ea typeface="微软雅黑 Light" panose="020B0502040204020203" pitchFamily="34" charset="-122"/>
              </a:rPr>
              <a:t>费用“减肥”，利润</a:t>
            </a:r>
            <a:r>
              <a:rPr lang="zh-CN" altLang="en-US" sz="2400" b="1" dirty="0" smtClean="0">
                <a:latin typeface="微软雅黑 Light" panose="020B0502040204020203" pitchFamily="34" charset="-122"/>
                <a:ea typeface="微软雅黑 Light" panose="020B0502040204020203" pitchFamily="34" charset="-122"/>
              </a:rPr>
              <a:t>“虚胖”</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上市</a:t>
            </a:r>
            <a:r>
              <a:rPr lang="zh-CN" altLang="en-US" sz="2000" dirty="0">
                <a:latin typeface="微软雅黑 Light" panose="020B0502040204020203" pitchFamily="34" charset="-122"/>
                <a:ea typeface="微软雅黑 Light" panose="020B0502040204020203" pitchFamily="34" charset="-122"/>
              </a:rPr>
              <a:t>公司对当期费用进行调整，也可实现虚增利润的目的</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7.</a:t>
            </a:r>
            <a:r>
              <a:rPr lang="zh-CN" altLang="en-US" sz="2400" b="1" dirty="0">
                <a:latin typeface="微软雅黑 Light" panose="020B0502040204020203" pitchFamily="34" charset="-122"/>
                <a:ea typeface="微软雅黑 Light" panose="020B0502040204020203" pitchFamily="34" charset="-122"/>
              </a:rPr>
              <a:t>利用调节营业外收入或补贴收入粉饰年报</a:t>
            </a:r>
            <a:endParaRPr lang="zh-CN" altLang="en-US" sz="2400" b="1" dirty="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这</a:t>
            </a:r>
            <a:r>
              <a:rPr lang="zh-CN" altLang="en-US" sz="2000" dirty="0">
                <a:latin typeface="微软雅黑 Light" panose="020B0502040204020203" pitchFamily="34" charset="-122"/>
                <a:ea typeface="微软雅黑 Light" panose="020B0502040204020203" pitchFamily="34" charset="-122"/>
              </a:rPr>
              <a:t>是</a:t>
            </a:r>
            <a:r>
              <a:rPr lang="en-US" altLang="zh-CN" sz="2000" dirty="0">
                <a:latin typeface="微软雅黑 Light" panose="020B0502040204020203" pitchFamily="34" charset="-122"/>
                <a:ea typeface="微软雅黑 Light" panose="020B0502040204020203" pitchFamily="34" charset="-122"/>
              </a:rPr>
              <a:t>ST</a:t>
            </a:r>
            <a:r>
              <a:rPr lang="zh-CN" altLang="en-US" sz="2000" dirty="0">
                <a:latin typeface="微软雅黑 Light" panose="020B0502040204020203" pitchFamily="34" charset="-122"/>
                <a:ea typeface="微软雅黑 Light" panose="020B0502040204020203" pitchFamily="34" charset="-122"/>
              </a:rPr>
              <a:t>公司惯用的手法</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04907"/>
            <a:ext cx="5467237"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任务6</a:t>
            </a:r>
            <a:r>
              <a:rPr lang="en-US" altLang="zh-CN" sz="2800" b="1" dirty="0">
                <a:latin typeface="微软雅黑 Light" panose="020B0502040204020203" pitchFamily="34" charset="-122"/>
                <a:ea typeface="微软雅黑 Light" panose="020B0502040204020203" pitchFamily="34" charset="-122"/>
              </a:rPr>
              <a:t>.2.1</a:t>
            </a:r>
            <a:r>
              <a:rPr lang="zh-CN" altLang="zh-CN" sz="2800" b="1" dirty="0">
                <a:latin typeface="微软雅黑 Light" panose="020B0502040204020203" pitchFamily="34" charset="-122"/>
                <a:ea typeface="微软雅黑 Light" panose="020B0502040204020203" pitchFamily="34" charset="-122"/>
              </a:rPr>
              <a:t>财务报表粉饰的方法</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284913" y="204907"/>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extBox 19"/>
          <p:cNvSpPr txBox="1"/>
          <p:nvPr/>
        </p:nvSpPr>
        <p:spPr>
          <a:xfrm>
            <a:off x="5371887" y="3018098"/>
            <a:ext cx="86754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VS</a:t>
            </a:r>
            <a:endParaRPr kumimoji="0" lang="zh-CN" altLang="en-US" sz="4000" b="0" i="0" u="none" strike="noStrike" kern="120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264407" y="1096791"/>
            <a:ext cx="5059180" cy="3970318"/>
          </a:xfrm>
          <a:prstGeom prst="rect">
            <a:avLst/>
          </a:prstGeom>
        </p:spPr>
        <p:txBody>
          <a:bodyPr wrap="square">
            <a:spAutoFit/>
          </a:bodyPr>
          <a:lstStyle/>
          <a:p>
            <a:pPr>
              <a:lnSpc>
                <a:spcPct val="150000"/>
              </a:lnSpc>
            </a:pPr>
            <a:r>
              <a:rPr lang="en-US" altLang="zh-CN" sz="2400" b="1" dirty="0">
                <a:latin typeface="微软雅黑 Light" panose="020B0502040204020203" pitchFamily="34" charset="-122"/>
                <a:ea typeface="微软雅黑 Light" panose="020B0502040204020203" pitchFamily="34" charset="-122"/>
              </a:rPr>
              <a:t>8.</a:t>
            </a:r>
            <a:r>
              <a:rPr lang="zh-CN" altLang="en-US" sz="2400" b="1" dirty="0">
                <a:latin typeface="微软雅黑 Light" panose="020B0502040204020203" pitchFamily="34" charset="-122"/>
                <a:ea typeface="微软雅黑 Light" panose="020B0502040204020203" pitchFamily="34" charset="-122"/>
              </a:rPr>
              <a:t>操纵收入确认时间或确认虚假</a:t>
            </a:r>
            <a:r>
              <a:rPr lang="zh-CN" altLang="en-US" sz="2400" b="1" dirty="0" smtClean="0">
                <a:latin typeface="微软雅黑 Light" panose="020B0502040204020203" pitchFamily="34" charset="-122"/>
                <a:ea typeface="微软雅黑 Light" panose="020B0502040204020203" pitchFamily="34" charset="-122"/>
              </a:rPr>
              <a:t>收入</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利用</a:t>
            </a:r>
            <a:r>
              <a:rPr lang="zh-CN" altLang="en-US" sz="2000" dirty="0">
                <a:latin typeface="微软雅黑 Light" panose="020B0502040204020203" pitchFamily="34" charset="-122"/>
                <a:ea typeface="微软雅黑 Light" panose="020B0502040204020203" pitchFamily="34" charset="-122"/>
              </a:rPr>
              <a:t>收入确认粉饰报表的典型手法是提前或推后确认收入、或者确认虚假的收入</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b="1" dirty="0">
                <a:latin typeface="微软雅黑 Light" panose="020B0502040204020203" pitchFamily="34" charset="-122"/>
                <a:ea typeface="微软雅黑 Light" panose="020B0502040204020203" pitchFamily="34" charset="-122"/>
              </a:rPr>
              <a:t>9.</a:t>
            </a:r>
            <a:r>
              <a:rPr lang="zh-CN" altLang="en-US" sz="2400" b="1" dirty="0">
                <a:latin typeface="微软雅黑 Light" panose="020B0502040204020203" pitchFamily="34" charset="-122"/>
                <a:ea typeface="微软雅黑 Light" panose="020B0502040204020203" pitchFamily="34" charset="-122"/>
              </a:rPr>
              <a:t>关联方交易</a:t>
            </a:r>
            <a:endParaRPr lang="zh-CN" altLang="en-US" sz="2400" b="1"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）关联购销</a:t>
            </a:r>
            <a:r>
              <a:rPr lang="zh-CN" altLang="en-US" sz="2000" dirty="0" smtClean="0">
                <a:latin typeface="微软雅黑 Light" panose="020B0502040204020203" pitchFamily="34" charset="-122"/>
                <a:ea typeface="微软雅黑 Light" panose="020B0502040204020203" pitchFamily="34" charset="-122"/>
              </a:rPr>
              <a:t>商品</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）费用</a:t>
            </a:r>
            <a:r>
              <a:rPr lang="zh-CN" altLang="en-US" sz="2000" dirty="0" smtClean="0">
                <a:latin typeface="微软雅黑 Light" panose="020B0502040204020203" pitchFamily="34" charset="-122"/>
                <a:ea typeface="微软雅黑 Light" panose="020B0502040204020203" pitchFamily="34" charset="-122"/>
              </a:rPr>
              <a:t>分担</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）委托</a:t>
            </a:r>
            <a:r>
              <a:rPr lang="zh-CN" altLang="en-US" sz="2000" dirty="0" smtClean="0">
                <a:latin typeface="微软雅黑 Light" panose="020B0502040204020203" pitchFamily="34" charset="-122"/>
                <a:ea typeface="微软雅黑 Light" panose="020B0502040204020203" pitchFamily="34" charset="-122"/>
              </a:rPr>
              <a:t>经营</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）资金</a:t>
            </a:r>
            <a:r>
              <a:rPr lang="zh-CN" altLang="en-US" sz="2000" dirty="0" smtClean="0">
                <a:latin typeface="微软雅黑 Light" panose="020B0502040204020203" pitchFamily="34" charset="-122"/>
                <a:ea typeface="微软雅黑 Light" panose="020B0502040204020203" pitchFamily="34" charset="-122"/>
              </a:rPr>
              <a:t>往来</a:t>
            </a:r>
            <a:endParaRPr lang="en-US" altLang="zh-CN" sz="2000" dirty="0" smtClean="0">
              <a:latin typeface="微软雅黑 Light" panose="020B0502040204020203" pitchFamily="34" charset="-122"/>
              <a:ea typeface="微软雅黑 Light" panose="020B0502040204020203" pitchFamily="34" charset="-122"/>
            </a:endParaRPr>
          </a:p>
        </p:txBody>
      </p:sp>
      <p:sp>
        <p:nvSpPr>
          <p:cNvPr id="4" name="矩形 3"/>
          <p:cNvSpPr/>
          <p:nvPr/>
        </p:nvSpPr>
        <p:spPr>
          <a:xfrm>
            <a:off x="6124807" y="161728"/>
            <a:ext cx="5265690" cy="6370975"/>
          </a:xfrm>
          <a:prstGeom prst="rect">
            <a:avLst/>
          </a:prstGeom>
        </p:spPr>
        <p:txBody>
          <a:bodyPr wrap="square">
            <a:spAutoFit/>
          </a:bodyPr>
          <a:lstStyle/>
          <a:p>
            <a:pPr>
              <a:lnSpc>
                <a:spcPct val="150000"/>
              </a:lnSpc>
            </a:pPr>
            <a:r>
              <a:rPr lang="en-US" altLang="zh-CN" sz="2400" b="1" dirty="0">
                <a:latin typeface="微软雅黑 Light" panose="020B0502040204020203" pitchFamily="34" charset="-122"/>
                <a:ea typeface="微软雅黑 Light" panose="020B0502040204020203" pitchFamily="34" charset="-122"/>
              </a:rPr>
              <a:t>10.</a:t>
            </a:r>
            <a:r>
              <a:rPr lang="zh-CN" altLang="en-US" sz="2400" b="1" dirty="0">
                <a:latin typeface="微软雅黑 Light" panose="020B0502040204020203" pitchFamily="34" charset="-122"/>
                <a:ea typeface="微软雅黑 Light" panose="020B0502040204020203" pitchFamily="34" charset="-122"/>
              </a:rPr>
              <a:t>选用不当会计政策</a:t>
            </a:r>
            <a:endParaRPr lang="zh-CN" altLang="en-US" sz="2400" b="1"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）未满足收入确认标准下确认收入。</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）将费用递延处理或者一次性冲销。</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）虚减成本、费用或负债。</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）运用不恰当的股权投资核算方法。</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en-US" altLang="zh-CN" sz="2400" b="1" dirty="0" smtClean="0">
                <a:latin typeface="微软雅黑 Light" panose="020B0502040204020203" pitchFamily="34" charset="-122"/>
                <a:ea typeface="微软雅黑 Light" panose="020B0502040204020203" pitchFamily="34" charset="-122"/>
              </a:rPr>
              <a:t>11</a:t>
            </a:r>
            <a:r>
              <a:rPr lang="en-US" altLang="zh-CN" sz="2400" b="1" dirty="0">
                <a:latin typeface="微软雅黑 Light" panose="020B0502040204020203" pitchFamily="34" charset="-122"/>
                <a:ea typeface="微软雅黑 Light" panose="020B0502040204020203" pitchFamily="34" charset="-122"/>
              </a:rPr>
              <a:t>.</a:t>
            </a:r>
            <a:r>
              <a:rPr lang="zh-CN" altLang="en-US" sz="2400" b="1" dirty="0">
                <a:latin typeface="微软雅黑 Light" panose="020B0502040204020203" pitchFamily="34" charset="-122"/>
                <a:ea typeface="微软雅黑 Light" panose="020B0502040204020203" pitchFamily="34" charset="-122"/>
              </a:rPr>
              <a:t>资产</a:t>
            </a:r>
            <a:r>
              <a:rPr lang="zh-CN" altLang="en-US" sz="2400" b="1" dirty="0" smtClean="0">
                <a:latin typeface="微软雅黑 Light" panose="020B0502040204020203" pitchFamily="34" charset="-122"/>
                <a:ea typeface="微软雅黑 Light" panose="020B0502040204020203" pitchFamily="34" charset="-122"/>
              </a:rPr>
              <a:t>重组</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）由非上市的关联股东以优质资产置换上市公司的劣质资产；</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）由非上市的关联股东将盈利能力较高的下属企业廉价出售给上市公司</a:t>
            </a:r>
            <a:r>
              <a:rPr lang="zh-CN" altLang="en-US" sz="2400" dirty="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）将亏损子公司高价出售给关联股东；</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）将不良债权和股权出售给关联股东；</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）互购资产，哄抬利润和资产价值</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44191" y="295530"/>
            <a:ext cx="729840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被粉饰财务报表的识别和调整</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4"/>
            <a:ext cx="6663043" cy="5691545"/>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1166454"/>
            <a:ext cx="5529542" cy="5691545"/>
          </a:xfrm>
          <a:prstGeom prst="rect">
            <a:avLst/>
          </a:prstGeom>
        </p:spPr>
      </p:pic>
      <p:sp>
        <p:nvSpPr>
          <p:cNvPr id="23" name="矩形 22"/>
          <p:cNvSpPr/>
          <p:nvPr/>
        </p:nvSpPr>
        <p:spPr>
          <a:xfrm>
            <a:off x="5542412" y="1287244"/>
            <a:ext cx="6654351" cy="5569585"/>
          </a:xfrm>
          <a:prstGeom prst="rect">
            <a:avLst/>
          </a:prstGeom>
        </p:spPr>
        <p:txBody>
          <a:bodyPr wrap="square">
            <a:spAutoFit/>
          </a:bodyPr>
          <a:lstStyle/>
          <a:p>
            <a:pPr lvl="0">
              <a:lnSpc>
                <a:spcPct val="120000"/>
              </a:lnSpc>
              <a:spcBef>
                <a:spcPts val="400"/>
              </a:spcBef>
              <a:spcAft>
                <a:spcPts val="400"/>
              </a:spcAft>
              <a:defRPr/>
            </a:pPr>
            <a:r>
              <a:rPr lang="en-US" altLang="zh-CN" sz="2000" dirty="0">
                <a:solidFill>
                  <a:srgbClr val="FFFFFF"/>
                </a:solidFill>
                <a:latin typeface="微软雅黑 Light" panose="020B0502040204020203" pitchFamily="34" charset="-122"/>
                <a:ea typeface="微软雅黑 Light" panose="020B0502040204020203" pitchFamily="34" charset="-122"/>
              </a:rPr>
              <a:t>1.</a:t>
            </a:r>
            <a:r>
              <a:rPr lang="zh-CN" altLang="en-US" sz="2000" dirty="0">
                <a:solidFill>
                  <a:srgbClr val="FFFFFF"/>
                </a:solidFill>
                <a:latin typeface="微软雅黑 Light" panose="020B0502040204020203" pitchFamily="34" charset="-122"/>
                <a:ea typeface="微软雅黑 Light" panose="020B0502040204020203" pitchFamily="34" charset="-122"/>
              </a:rPr>
              <a:t>利用资产重组操纵利润的识别和调整</a:t>
            </a:r>
            <a:endParaRPr lang="zh-CN" altLang="en-US" sz="2000" dirty="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r>
              <a:rPr lang="zh-CN" altLang="en-US" sz="2000" dirty="0">
                <a:solidFill>
                  <a:srgbClr val="FFFFFF"/>
                </a:solidFill>
                <a:latin typeface="微软雅黑 Light" panose="020B0502040204020203" pitchFamily="34" charset="-122"/>
                <a:ea typeface="微软雅黑 Light" panose="020B0502040204020203" pitchFamily="34" charset="-122"/>
              </a:rPr>
              <a:t>资产重组本是通过资产置换和股权置换来优化企业资本结构、调整产业结构出现战略转移的一种方法</a:t>
            </a:r>
            <a:r>
              <a:rPr lang="zh-CN" altLang="en-US" sz="2000" dirty="0" smtClean="0">
                <a:solidFill>
                  <a:srgbClr val="FFFFFF"/>
                </a:solidFill>
                <a:latin typeface="微软雅黑 Light" panose="020B0502040204020203" pitchFamily="34" charset="-122"/>
                <a:ea typeface="微软雅黑 Light" panose="020B0502040204020203" pitchFamily="34" charset="-122"/>
              </a:rPr>
              <a:t>，</a:t>
            </a:r>
            <a:endParaRPr lang="en-US" altLang="zh-CN" sz="2000" dirty="0" smtClean="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情景6</a:t>
            </a:r>
            <a:r>
              <a:rPr lang="en-US" altLang="zh-CN" sz="2000" dirty="0">
                <a:solidFill>
                  <a:srgbClr val="FF00FF"/>
                </a:solidFill>
                <a:latin typeface="微软雅黑 Light" panose="020B0502040204020203" pitchFamily="34" charset="-122"/>
                <a:ea typeface="微软雅黑 Light" panose="020B0502040204020203" pitchFamily="34" charset="-122"/>
              </a:rPr>
              <a:t>-4】</a:t>
            </a:r>
            <a:r>
              <a:rPr lang="zh-CN" altLang="en-US" sz="2000" dirty="0">
                <a:solidFill>
                  <a:srgbClr val="FFFFFF"/>
                </a:solidFill>
                <a:latin typeface="微软雅黑 Light" panose="020B0502040204020203" pitchFamily="34" charset="-122"/>
                <a:ea typeface="微软雅黑 Light" panose="020B0502040204020203" pitchFamily="34" charset="-122"/>
              </a:rPr>
              <a:t>临江公司</a:t>
            </a:r>
            <a:r>
              <a:rPr lang="en-US" altLang="zh-CN" sz="2000" dirty="0">
                <a:solidFill>
                  <a:srgbClr val="FFFFFF"/>
                </a:solidFill>
                <a:latin typeface="微软雅黑 Light" panose="020B0502040204020203" pitchFamily="34" charset="-122"/>
                <a:ea typeface="微软雅黑 Light" panose="020B0502040204020203" pitchFamily="34" charset="-122"/>
              </a:rPr>
              <a:t>2021年</a:t>
            </a:r>
            <a:r>
              <a:rPr lang="zh-CN" altLang="en-US" sz="2000" dirty="0">
                <a:solidFill>
                  <a:srgbClr val="FFFFFF"/>
                </a:solidFill>
                <a:latin typeface="微软雅黑 Light" panose="020B0502040204020203" pitchFamily="34" charset="-122"/>
                <a:ea typeface="微软雅黑 Light" panose="020B0502040204020203" pitchFamily="34" charset="-122"/>
              </a:rPr>
              <a:t>度实现利润</a:t>
            </a:r>
            <a:r>
              <a:rPr lang="en-US" altLang="zh-CN" sz="2000" dirty="0">
                <a:solidFill>
                  <a:srgbClr val="FFFFFF"/>
                </a:solidFill>
                <a:latin typeface="微软雅黑 Light" panose="020B0502040204020203" pitchFamily="34" charset="-122"/>
                <a:ea typeface="微软雅黑 Light" panose="020B0502040204020203" pitchFamily="34" charset="-122"/>
              </a:rPr>
              <a:t>20 000</a:t>
            </a:r>
            <a:r>
              <a:rPr lang="zh-CN" altLang="en-US" sz="2000" dirty="0">
                <a:solidFill>
                  <a:srgbClr val="FFFFFF"/>
                </a:solidFill>
                <a:latin typeface="微软雅黑 Light" panose="020B0502040204020203" pitchFamily="34" charset="-122"/>
                <a:ea typeface="微软雅黑 Light" panose="020B0502040204020203" pitchFamily="34" charset="-122"/>
              </a:rPr>
              <a:t>万元，其中本年度将账面值为</a:t>
            </a:r>
            <a:r>
              <a:rPr lang="en-US" altLang="zh-CN" sz="2000" dirty="0">
                <a:solidFill>
                  <a:srgbClr val="FFFFFF"/>
                </a:solidFill>
                <a:latin typeface="微软雅黑 Light" panose="020B0502040204020203" pitchFamily="34" charset="-122"/>
                <a:ea typeface="微软雅黑 Light" panose="020B0502040204020203" pitchFamily="34" charset="-122"/>
              </a:rPr>
              <a:t>5 000</a:t>
            </a:r>
            <a:r>
              <a:rPr lang="zh-CN" altLang="en-US" sz="2000" dirty="0">
                <a:solidFill>
                  <a:srgbClr val="FFFFFF"/>
                </a:solidFill>
                <a:latin typeface="微软雅黑 Light" panose="020B0502040204020203" pitchFamily="34" charset="-122"/>
                <a:ea typeface="微软雅黑 Light" panose="020B0502040204020203" pitchFamily="34" charset="-122"/>
              </a:rPr>
              <a:t>万元的土地使用权作价</a:t>
            </a:r>
            <a:r>
              <a:rPr lang="en-US" altLang="zh-CN" sz="2000" dirty="0">
                <a:solidFill>
                  <a:srgbClr val="FFFFFF"/>
                </a:solidFill>
                <a:latin typeface="微软雅黑 Light" panose="020B0502040204020203" pitchFamily="34" charset="-122"/>
                <a:ea typeface="微软雅黑 Light" panose="020B0502040204020203" pitchFamily="34" charset="-122"/>
              </a:rPr>
              <a:t>18 000</a:t>
            </a:r>
            <a:r>
              <a:rPr lang="zh-CN" altLang="en-US" sz="2000" dirty="0">
                <a:solidFill>
                  <a:srgbClr val="FFFFFF"/>
                </a:solidFill>
                <a:latin typeface="微软雅黑 Light" panose="020B0502040204020203" pitchFamily="34" charset="-122"/>
                <a:ea typeface="微软雅黑 Light" panose="020B0502040204020203" pitchFamily="34" charset="-122"/>
              </a:rPr>
              <a:t>万元卖给母公司，并以账面净值为</a:t>
            </a:r>
            <a:r>
              <a:rPr lang="en-US" altLang="zh-CN" sz="2000" dirty="0">
                <a:solidFill>
                  <a:srgbClr val="FFFFFF"/>
                </a:solidFill>
                <a:latin typeface="微软雅黑 Light" panose="020B0502040204020203" pitchFamily="34" charset="-122"/>
                <a:ea typeface="微软雅黑 Light" panose="020B0502040204020203" pitchFamily="34" charset="-122"/>
              </a:rPr>
              <a:t>4 000</a:t>
            </a:r>
            <a:r>
              <a:rPr lang="zh-CN" altLang="en-US" sz="2000" dirty="0">
                <a:solidFill>
                  <a:srgbClr val="FFFFFF"/>
                </a:solidFill>
                <a:latin typeface="微软雅黑 Light" panose="020B0502040204020203" pitchFamily="34" charset="-122"/>
                <a:ea typeface="微软雅黑 Light" panose="020B0502040204020203" pitchFamily="34" charset="-122"/>
              </a:rPr>
              <a:t>万元的股权作价</a:t>
            </a:r>
            <a:r>
              <a:rPr lang="en-US" altLang="zh-CN" sz="2000" dirty="0">
                <a:solidFill>
                  <a:srgbClr val="FFFFFF"/>
                </a:solidFill>
                <a:latin typeface="微软雅黑 Light" panose="020B0502040204020203" pitchFamily="34" charset="-122"/>
                <a:ea typeface="微软雅黑 Light" panose="020B0502040204020203" pitchFamily="34" charset="-122"/>
              </a:rPr>
              <a:t>8 000</a:t>
            </a:r>
            <a:r>
              <a:rPr lang="zh-CN" altLang="en-US" sz="2000" dirty="0">
                <a:solidFill>
                  <a:srgbClr val="FFFFFF"/>
                </a:solidFill>
                <a:latin typeface="微软雅黑 Light" panose="020B0502040204020203" pitchFamily="34" charset="-122"/>
                <a:ea typeface="微软雅黑 Light" panose="020B0502040204020203" pitchFamily="34" charset="-122"/>
              </a:rPr>
              <a:t>万元从母公司换回</a:t>
            </a:r>
            <a:r>
              <a:rPr lang="en-US" altLang="zh-CN" sz="2000" dirty="0">
                <a:solidFill>
                  <a:srgbClr val="FFFFFF"/>
                </a:solidFill>
                <a:latin typeface="微软雅黑 Light" panose="020B0502040204020203" pitchFamily="34" charset="-122"/>
                <a:ea typeface="微软雅黑 Light" panose="020B0502040204020203" pitchFamily="34" charset="-122"/>
              </a:rPr>
              <a:t>8 000</a:t>
            </a:r>
            <a:r>
              <a:rPr lang="zh-CN" altLang="en-US" sz="2000" dirty="0">
                <a:solidFill>
                  <a:srgbClr val="FFFFFF"/>
                </a:solidFill>
                <a:latin typeface="微软雅黑 Light" panose="020B0502040204020203" pitchFamily="34" charset="-122"/>
                <a:ea typeface="微软雅黑 Light" panose="020B0502040204020203" pitchFamily="34" charset="-122"/>
              </a:rPr>
              <a:t>万元的优质资产，这两笔资产重组后合计产生利润</a:t>
            </a:r>
            <a:r>
              <a:rPr lang="en-US" altLang="zh-CN" sz="2000" dirty="0">
                <a:solidFill>
                  <a:srgbClr val="FFFFFF"/>
                </a:solidFill>
                <a:latin typeface="微软雅黑 Light" panose="020B0502040204020203" pitchFamily="34" charset="-122"/>
                <a:ea typeface="微软雅黑 Light" panose="020B0502040204020203" pitchFamily="34" charset="-122"/>
              </a:rPr>
              <a:t>17 000</a:t>
            </a:r>
            <a:r>
              <a:rPr lang="zh-CN" altLang="en-US" sz="2000" dirty="0">
                <a:solidFill>
                  <a:srgbClr val="FFFFFF"/>
                </a:solidFill>
                <a:latin typeface="微软雅黑 Light" panose="020B0502040204020203" pitchFamily="34" charset="-122"/>
                <a:ea typeface="微软雅黑 Light" panose="020B0502040204020203" pitchFamily="34" charset="-122"/>
              </a:rPr>
              <a:t>万元</a:t>
            </a:r>
            <a:r>
              <a:rPr lang="en-US" altLang="zh-CN" sz="2000" dirty="0">
                <a:solidFill>
                  <a:srgbClr val="FFFFFF"/>
                </a:solidFill>
                <a:latin typeface="微软雅黑 Light" panose="020B0502040204020203" pitchFamily="34" charset="-122"/>
                <a:ea typeface="微软雅黑 Light" panose="020B0502040204020203" pitchFamily="34" charset="-122"/>
              </a:rPr>
              <a:t>[</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18 000</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8 000</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5 000</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4 000</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a:t>
            </a:r>
            <a:r>
              <a:rPr lang="zh-CN" altLang="en-US" sz="2000" dirty="0">
                <a:solidFill>
                  <a:srgbClr val="FFFFFF"/>
                </a:solidFill>
                <a:latin typeface="微软雅黑 Light" panose="020B0502040204020203" pitchFamily="34" charset="-122"/>
                <a:ea typeface="微软雅黑 Light" panose="020B0502040204020203" pitchFamily="34" charset="-122"/>
              </a:rPr>
              <a:t>。由于这</a:t>
            </a:r>
            <a:r>
              <a:rPr lang="en-US" altLang="zh-CN" sz="2000" dirty="0">
                <a:solidFill>
                  <a:srgbClr val="FFFFFF"/>
                </a:solidFill>
                <a:latin typeface="微软雅黑 Light" panose="020B0502040204020203" pitchFamily="34" charset="-122"/>
                <a:ea typeface="微软雅黑 Light" panose="020B0502040204020203" pitchFamily="34" charset="-122"/>
              </a:rPr>
              <a:t>17 000</a:t>
            </a:r>
            <a:r>
              <a:rPr lang="zh-CN" altLang="en-US" sz="2000" dirty="0">
                <a:solidFill>
                  <a:srgbClr val="FFFFFF"/>
                </a:solidFill>
                <a:latin typeface="微软雅黑 Light" panose="020B0502040204020203" pitchFamily="34" charset="-122"/>
                <a:ea typeface="微软雅黑 Light" panose="020B0502040204020203" pitchFamily="34" charset="-122"/>
              </a:rPr>
              <a:t>万元的利润是利润操纵的结果，因此需要从企业利润</a:t>
            </a:r>
            <a:r>
              <a:rPr lang="en-US" altLang="zh-CN" sz="2000" dirty="0">
                <a:solidFill>
                  <a:srgbClr val="FFFFFF"/>
                </a:solidFill>
                <a:latin typeface="微软雅黑 Light" panose="020B0502040204020203" pitchFamily="34" charset="-122"/>
                <a:ea typeface="微软雅黑 Light" panose="020B0502040204020203" pitchFamily="34" charset="-122"/>
              </a:rPr>
              <a:t>20 000</a:t>
            </a:r>
            <a:r>
              <a:rPr lang="zh-CN" altLang="en-US" sz="2000" dirty="0">
                <a:solidFill>
                  <a:srgbClr val="FFFFFF"/>
                </a:solidFill>
                <a:latin typeface="微软雅黑 Light" panose="020B0502040204020203" pitchFamily="34" charset="-122"/>
                <a:ea typeface="微软雅黑 Light" panose="020B0502040204020203" pitchFamily="34" charset="-122"/>
              </a:rPr>
              <a:t>万元中扣除，扣除后的企业真实利润仅为</a:t>
            </a:r>
            <a:r>
              <a:rPr lang="en-US" altLang="zh-CN" sz="2000" dirty="0">
                <a:solidFill>
                  <a:srgbClr val="FFFFFF"/>
                </a:solidFill>
                <a:latin typeface="微软雅黑 Light" panose="020B0502040204020203" pitchFamily="34" charset="-122"/>
                <a:ea typeface="微软雅黑 Light" panose="020B0502040204020203" pitchFamily="34" charset="-122"/>
              </a:rPr>
              <a:t>3 000</a:t>
            </a:r>
            <a:r>
              <a:rPr lang="zh-CN" altLang="en-US" sz="2000" dirty="0">
                <a:solidFill>
                  <a:srgbClr val="FFFFFF"/>
                </a:solidFill>
                <a:latin typeface="微软雅黑 Light" panose="020B0502040204020203" pitchFamily="34" charset="-122"/>
                <a:ea typeface="微软雅黑 Light" panose="020B0502040204020203" pitchFamily="34" charset="-122"/>
              </a:rPr>
              <a:t>万元。而资产负债表因企业确实获得了价值为</a:t>
            </a:r>
            <a:r>
              <a:rPr lang="en-US" altLang="zh-CN" sz="2000" dirty="0">
                <a:solidFill>
                  <a:srgbClr val="FFFFFF"/>
                </a:solidFill>
                <a:latin typeface="微软雅黑 Light" panose="020B0502040204020203" pitchFamily="34" charset="-122"/>
                <a:ea typeface="微软雅黑 Light" panose="020B0502040204020203" pitchFamily="34" charset="-122"/>
              </a:rPr>
              <a:t>26 000</a:t>
            </a:r>
            <a:r>
              <a:rPr lang="zh-CN" altLang="en-US" sz="2000" dirty="0">
                <a:solidFill>
                  <a:srgbClr val="FFFFFF"/>
                </a:solidFill>
                <a:latin typeface="微软雅黑 Light" panose="020B0502040204020203" pitchFamily="34" charset="-122"/>
                <a:ea typeface="微软雅黑 Light" panose="020B0502040204020203" pitchFamily="34" charset="-122"/>
              </a:rPr>
              <a:t>万元（</a:t>
            </a:r>
            <a:r>
              <a:rPr lang="en-US" altLang="zh-CN" sz="2000" dirty="0">
                <a:solidFill>
                  <a:srgbClr val="FFFFFF"/>
                </a:solidFill>
                <a:latin typeface="微软雅黑 Light" panose="020B0502040204020203" pitchFamily="34" charset="-122"/>
                <a:ea typeface="微软雅黑 Light" panose="020B0502040204020203" pitchFamily="34" charset="-122"/>
              </a:rPr>
              <a:t>18 000</a:t>
            </a: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8 000</a:t>
            </a:r>
            <a:r>
              <a:rPr lang="zh-CN" altLang="en-US" sz="2000" dirty="0">
                <a:solidFill>
                  <a:srgbClr val="FFFFFF"/>
                </a:solidFill>
                <a:latin typeface="微软雅黑 Light" panose="020B0502040204020203" pitchFamily="34" charset="-122"/>
                <a:ea typeface="微软雅黑 Light" panose="020B0502040204020203" pitchFamily="34" charset="-122"/>
              </a:rPr>
              <a:t>）的资产，故不需要调减资产的价值。</a:t>
            </a:r>
            <a:endParaRPr lang="zh-CN" altLang="en-US" sz="2000" dirty="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endParaRPr kumimoji="0" lang="zh-CN" altLang="en-US" sz="200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44191" y="295530"/>
            <a:ext cx="729840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被粉饰财务报表的识别和调整</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5" name="矩形 4"/>
          <p:cNvSpPr/>
          <p:nvPr/>
        </p:nvSpPr>
        <p:spPr>
          <a:xfrm>
            <a:off x="394195" y="818750"/>
            <a:ext cx="10600730" cy="5908040"/>
          </a:xfrm>
          <a:prstGeom prst="rect">
            <a:avLst/>
          </a:prstGeom>
        </p:spPr>
        <p:txBody>
          <a:bodyPr wrap="square">
            <a:spAutoFit/>
          </a:bodyPr>
          <a:lstStyle/>
          <a:p>
            <a:pPr>
              <a:lnSpc>
                <a:spcPct val="150000"/>
              </a:lnSpc>
            </a:pPr>
            <a:r>
              <a:rPr lang="en-US" altLang="zh-CN" sz="2400" b="1" dirty="0">
                <a:latin typeface="微软雅黑 Light" panose="020B0502040204020203" pitchFamily="34" charset="-122"/>
                <a:ea typeface="微软雅黑 Light" panose="020B0502040204020203" pitchFamily="34" charset="-122"/>
              </a:rPr>
              <a:t>2.</a:t>
            </a:r>
            <a:r>
              <a:rPr lang="zh-CN" altLang="en-US" sz="2400" b="1" dirty="0">
                <a:latin typeface="微软雅黑 Light" panose="020B0502040204020203" pitchFamily="34" charset="-122"/>
                <a:ea typeface="微软雅黑 Light" panose="020B0502040204020203" pitchFamily="34" charset="-122"/>
              </a:rPr>
              <a:t>利用关联交易调节利润的识别和</a:t>
            </a:r>
            <a:r>
              <a:rPr lang="zh-CN" altLang="en-US" sz="2400" b="1" dirty="0" smtClean="0">
                <a:latin typeface="微软雅黑 Light" panose="020B0502040204020203" pitchFamily="34" charset="-122"/>
                <a:ea typeface="微软雅黑 Light" panose="020B0502040204020203" pitchFamily="34" charset="-122"/>
              </a:rPr>
              <a:t>调整</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利用关联交易将关联交易一方的利润转移至另一方，从而使其利润增加的操纵利润普遍见于国有企业改制而成的上市公司，其目的在于利用上市公司的壳资源从股市上筹措资金</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b="1" dirty="0">
                <a:latin typeface="微软雅黑 Light" panose="020B0502040204020203" pitchFamily="34" charset="-122"/>
                <a:ea typeface="微软雅黑 Light" panose="020B0502040204020203" pitchFamily="34" charset="-122"/>
              </a:rPr>
              <a:t>3.</a:t>
            </a:r>
            <a:r>
              <a:rPr lang="zh-CN" altLang="en-US" sz="2400" b="1" dirty="0">
                <a:latin typeface="微软雅黑 Light" panose="020B0502040204020203" pitchFamily="34" charset="-122"/>
                <a:ea typeface="微软雅黑 Light" panose="020B0502040204020203" pitchFamily="34" charset="-122"/>
              </a:rPr>
              <a:t>利用虚拟资产调节利润的识别和</a:t>
            </a:r>
            <a:r>
              <a:rPr lang="zh-CN" altLang="en-US" sz="2400" b="1" dirty="0" smtClean="0">
                <a:latin typeface="微软雅黑 Light" panose="020B0502040204020203" pitchFamily="34" charset="-122"/>
                <a:ea typeface="微软雅黑 Light" panose="020B0502040204020203" pitchFamily="34" charset="-122"/>
              </a:rPr>
              <a:t>调整</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采用这类方法虚增利润的共同特点是：虚拟资产的多记少摊。</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solidFill>
                  <a:srgbClr val="FF00FF"/>
                </a:solidFill>
                <a:latin typeface="微软雅黑 Light" panose="020B0502040204020203" pitchFamily="34" charset="-122"/>
                <a:ea typeface="微软雅黑 Light" panose="020B0502040204020203" pitchFamily="34" charset="-122"/>
              </a:rPr>
              <a:t>【</a:t>
            </a:r>
            <a:r>
              <a:rPr lang="zh-CN" altLang="en-US" sz="2400" dirty="0">
                <a:solidFill>
                  <a:srgbClr val="FF00FF"/>
                </a:solidFill>
                <a:latin typeface="微软雅黑 Light" panose="020B0502040204020203" pitchFamily="34" charset="-122"/>
                <a:ea typeface="微软雅黑 Light" panose="020B0502040204020203" pitchFamily="34" charset="-122"/>
              </a:rPr>
              <a:t>情景6</a:t>
            </a:r>
            <a:r>
              <a:rPr lang="en-US" altLang="zh-CN" sz="2400" dirty="0">
                <a:solidFill>
                  <a:srgbClr val="FF00FF"/>
                </a:solidFill>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临江公司</a:t>
            </a:r>
            <a:r>
              <a:rPr lang="en-US" altLang="zh-CN" sz="2000" dirty="0">
                <a:latin typeface="微软雅黑 Light" panose="020B0502040204020203" pitchFamily="34" charset="-122"/>
                <a:ea typeface="微软雅黑 Light" panose="020B0502040204020203" pitchFamily="34" charset="-122"/>
              </a:rPr>
              <a:t>2021年</a:t>
            </a:r>
            <a:r>
              <a:rPr lang="zh-CN" altLang="en-US" sz="2000" dirty="0">
                <a:latin typeface="微软雅黑 Light" panose="020B0502040204020203" pitchFamily="34" charset="-122"/>
                <a:ea typeface="微软雅黑 Light" panose="020B0502040204020203" pitchFamily="34" charset="-122"/>
              </a:rPr>
              <a:t>度报告利润总额为</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万元，但递延资产增加</a:t>
            </a:r>
            <a:r>
              <a:rPr lang="en-US" altLang="zh-CN" sz="2000" dirty="0">
                <a:latin typeface="微软雅黑 Light" panose="020B0502040204020203" pitchFamily="34" charset="-122"/>
                <a:ea typeface="微软雅黑 Light" panose="020B0502040204020203" pitchFamily="34" charset="-122"/>
              </a:rPr>
              <a:t>8 000</a:t>
            </a:r>
            <a:r>
              <a:rPr lang="zh-CN" altLang="en-US" sz="2000" dirty="0">
                <a:latin typeface="微软雅黑 Light" panose="020B0502040204020203" pitchFamily="34" charset="-122"/>
                <a:ea typeface="微软雅黑 Light" panose="020B0502040204020203" pitchFamily="34" charset="-122"/>
              </a:rPr>
              <a:t>万元。递延资产明细表增加的</a:t>
            </a:r>
            <a:r>
              <a:rPr lang="en-US" altLang="zh-CN" sz="2000" dirty="0">
                <a:latin typeface="微软雅黑 Light" panose="020B0502040204020203" pitchFamily="34" charset="-122"/>
                <a:ea typeface="微软雅黑 Light" panose="020B0502040204020203" pitchFamily="34" charset="-122"/>
              </a:rPr>
              <a:t>8 000</a:t>
            </a:r>
            <a:r>
              <a:rPr lang="zh-CN" altLang="en-US" sz="2000" dirty="0">
                <a:latin typeface="微软雅黑 Light" panose="020B0502040204020203" pitchFamily="34" charset="-122"/>
                <a:ea typeface="微软雅黑 Light" panose="020B0502040204020203" pitchFamily="34" charset="-122"/>
              </a:rPr>
              <a:t>万元递延资产由如下项目组成：</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①折旧费用</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万元；</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②管理费用</a:t>
            </a:r>
            <a:r>
              <a:rPr lang="en-US" altLang="zh-CN" sz="2000" dirty="0">
                <a:latin typeface="微软雅黑 Light" panose="020B0502040204020203" pitchFamily="34" charset="-122"/>
                <a:ea typeface="微软雅黑 Light" panose="020B0502040204020203" pitchFamily="34" charset="-122"/>
              </a:rPr>
              <a:t>2 000</a:t>
            </a:r>
            <a:r>
              <a:rPr lang="zh-CN" altLang="en-US" sz="2000" dirty="0">
                <a:latin typeface="微软雅黑 Light" panose="020B0502040204020203" pitchFamily="34" charset="-122"/>
                <a:ea typeface="微软雅黑 Light" panose="020B0502040204020203" pitchFamily="34" charset="-122"/>
              </a:rPr>
              <a:t>万元；</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③销售（广告）费用</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万元。这些费用均经当地财政部门批列入递延资产。从这些递延资产的性质不难看出，它们应该计入当期损益。</a:t>
            </a:r>
            <a:r>
              <a:rPr lang="en-US" altLang="zh-CN" sz="2000" dirty="0">
                <a:latin typeface="微软雅黑 Light" panose="020B0502040204020203" pitchFamily="34" charset="-122"/>
                <a:ea typeface="微软雅黑 Light" panose="020B0502040204020203" pitchFamily="34" charset="-122"/>
              </a:rPr>
              <a:t>8 000</a:t>
            </a:r>
            <a:r>
              <a:rPr lang="zh-CN" altLang="en-US" sz="2000" dirty="0">
                <a:latin typeface="微软雅黑 Light" panose="020B0502040204020203" pitchFamily="34" charset="-122"/>
                <a:ea typeface="微软雅黑 Light" panose="020B0502040204020203" pitchFamily="34" charset="-122"/>
              </a:rPr>
              <a:t>万元调整为费用列入当期损益后，该公司</a:t>
            </a:r>
            <a:r>
              <a:rPr lang="en-US" altLang="zh-CN" sz="2000" dirty="0">
                <a:latin typeface="微软雅黑 Light" panose="020B0502040204020203" pitchFamily="34" charset="-122"/>
                <a:ea typeface="微软雅黑 Light" panose="020B0502040204020203" pitchFamily="34" charset="-122"/>
              </a:rPr>
              <a:t>2021年</a:t>
            </a:r>
            <a:r>
              <a:rPr lang="zh-CN" altLang="en-US" sz="2000" dirty="0">
                <a:latin typeface="微软雅黑 Light" panose="020B0502040204020203" pitchFamily="34" charset="-122"/>
                <a:ea typeface="微软雅黑 Light" panose="020B0502040204020203" pitchFamily="34" charset="-122"/>
              </a:rPr>
              <a:t>度实际亏损为</a:t>
            </a:r>
            <a:r>
              <a:rPr lang="en-US" altLang="zh-CN" sz="2000" dirty="0">
                <a:latin typeface="微软雅黑 Light" panose="020B0502040204020203" pitchFamily="34" charset="-122"/>
                <a:ea typeface="微软雅黑 Light" panose="020B0502040204020203" pitchFamily="34" charset="-122"/>
              </a:rPr>
              <a:t>5 000</a:t>
            </a:r>
            <a:r>
              <a:rPr lang="zh-CN" altLang="en-US" sz="2000" dirty="0">
                <a:latin typeface="微软雅黑 Light" panose="020B0502040204020203" pitchFamily="34" charset="-122"/>
                <a:ea typeface="微软雅黑 Light" panose="020B0502040204020203" pitchFamily="34" charset="-122"/>
              </a:rPr>
              <a:t>万元</a:t>
            </a:r>
            <a:r>
              <a:rPr lang="zh-CN" altLang="en-US" sz="20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44191" y="295530"/>
            <a:ext cx="701037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被粉饰财务报表的识别和调整</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5" name="矩形 4"/>
          <p:cNvSpPr/>
          <p:nvPr/>
        </p:nvSpPr>
        <p:spPr>
          <a:xfrm>
            <a:off x="393035" y="855501"/>
            <a:ext cx="8081610" cy="5447645"/>
          </a:xfrm>
          <a:prstGeom prst="rect">
            <a:avLst/>
          </a:prstGeom>
        </p:spPr>
        <p:txBody>
          <a:bodyPr wrap="square">
            <a:spAutoFit/>
          </a:bodyPr>
          <a:lstStyle/>
          <a:p>
            <a:pPr>
              <a:lnSpc>
                <a:spcPct val="150000"/>
              </a:lnSpc>
            </a:pPr>
            <a:r>
              <a:rPr lang="en-US" altLang="zh-CN" sz="2400" b="1" dirty="0" smtClean="0">
                <a:latin typeface="微软雅黑 Light" panose="020B0502040204020203" pitchFamily="34" charset="-122"/>
                <a:ea typeface="微软雅黑 Light" panose="020B0502040204020203" pitchFamily="34" charset="-122"/>
              </a:rPr>
              <a:t>4</a:t>
            </a:r>
            <a:r>
              <a:rPr lang="en-US" altLang="zh-CN" sz="2400" b="1" dirty="0">
                <a:latin typeface="微软雅黑 Light" panose="020B0502040204020203" pitchFamily="34" charset="-122"/>
                <a:ea typeface="微软雅黑 Light" panose="020B0502040204020203" pitchFamily="34" charset="-122"/>
              </a:rPr>
              <a:t>.</a:t>
            </a:r>
            <a:r>
              <a:rPr lang="zh-CN" altLang="en-US" sz="2400" b="1" dirty="0">
                <a:latin typeface="微软雅黑 Light" panose="020B0502040204020203" pitchFamily="34" charset="-122"/>
                <a:ea typeface="微软雅黑 Light" panose="020B0502040204020203" pitchFamily="34" charset="-122"/>
              </a:rPr>
              <a:t>利用利息资本化调节利润的识别和</a:t>
            </a:r>
            <a:r>
              <a:rPr lang="zh-CN" altLang="en-US" sz="2400" b="1" dirty="0" smtClean="0">
                <a:latin typeface="微软雅黑 Light" panose="020B0502040204020203" pitchFamily="34" charset="-122"/>
                <a:ea typeface="微软雅黑 Light" panose="020B0502040204020203" pitchFamily="34" charset="-122"/>
              </a:rPr>
              <a:t>调整</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利息</a:t>
            </a:r>
            <a:r>
              <a:rPr lang="zh-CN" altLang="en-US" sz="2000" dirty="0">
                <a:latin typeface="微软雅黑 Light" panose="020B0502040204020203" pitchFamily="34" charset="-122"/>
                <a:ea typeface="微软雅黑 Light" panose="020B0502040204020203" pitchFamily="34" charset="-122"/>
              </a:rPr>
              <a:t>资本化本是为了满足收入与成本相配比原则的需要，但在实务中不少企业将它作为一种操纵利润的手段。 </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en-US" altLang="zh-CN" sz="2400" b="1" dirty="0">
                <a:latin typeface="微软雅黑 Light" panose="020B0502040204020203" pitchFamily="34" charset="-122"/>
                <a:ea typeface="微软雅黑 Light" panose="020B0502040204020203" pitchFamily="34" charset="-122"/>
              </a:rPr>
              <a:t>5.</a:t>
            </a:r>
            <a:r>
              <a:rPr lang="zh-CN" altLang="en-US" sz="2400" b="1" dirty="0">
                <a:latin typeface="微软雅黑 Light" panose="020B0502040204020203" pitchFamily="34" charset="-122"/>
                <a:ea typeface="微软雅黑 Light" panose="020B0502040204020203" pitchFamily="34" charset="-122"/>
              </a:rPr>
              <a:t>利用应收和应付款调节利润的识别与调整</a:t>
            </a:r>
            <a:endParaRPr lang="zh-CN" altLang="en-US" sz="2400" b="1"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在</a:t>
            </a:r>
            <a:r>
              <a:rPr lang="zh-CN" altLang="en-US" sz="2000" dirty="0">
                <a:latin typeface="微软雅黑 Light" panose="020B0502040204020203" pitchFamily="34" charset="-122"/>
                <a:ea typeface="微软雅黑 Light" panose="020B0502040204020203" pitchFamily="34" charset="-122"/>
              </a:rPr>
              <a:t>正常情况下，其他应收款和其他应付款的余额不应过大，如出现余额过大甚至超过应收账款、应付账款余额的异常情况时，就应注意识别是否有操纵利润的情况</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b="1" dirty="0">
                <a:latin typeface="微软雅黑 Light" panose="020B0502040204020203" pitchFamily="34" charset="-122"/>
                <a:ea typeface="微软雅黑 Light" panose="020B0502040204020203" pitchFamily="34" charset="-122"/>
              </a:rPr>
              <a:t>6.</a:t>
            </a:r>
            <a:r>
              <a:rPr lang="zh-CN" altLang="en-US" sz="2400" b="1" dirty="0">
                <a:latin typeface="微软雅黑 Light" panose="020B0502040204020203" pitchFamily="34" charset="-122"/>
                <a:ea typeface="微软雅黑 Light" panose="020B0502040204020203" pitchFamily="34" charset="-122"/>
              </a:rPr>
              <a:t>关注利润与净现金流入量的</a:t>
            </a:r>
            <a:r>
              <a:rPr lang="zh-CN" altLang="en-US" sz="2400" b="1" dirty="0" smtClean="0">
                <a:latin typeface="微软雅黑 Light" panose="020B0502040204020203" pitchFamily="34" charset="-122"/>
                <a:ea typeface="微软雅黑 Light" panose="020B0502040204020203" pitchFamily="34" charset="-122"/>
              </a:rPr>
              <a:t>差异</a:t>
            </a:r>
            <a:endParaRPr lang="en-US" altLang="zh-CN" sz="2400" b="1"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该分析是将经营活动产生的现金净流量、投资活动产生的现金净流量、现金净流量分别与营业利润、投资收益和净利润进行比较，以判断企业营业利润、投资收益和净利润的质量</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44191" y="295530"/>
            <a:ext cx="715438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被粉饰财务报表的识别和调整</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 name="矩形 1"/>
          <p:cNvSpPr/>
          <p:nvPr/>
        </p:nvSpPr>
        <p:spPr>
          <a:xfrm>
            <a:off x="586193" y="1036489"/>
            <a:ext cx="8666557" cy="1476375"/>
          </a:xfrm>
          <a:prstGeom prst="rect">
            <a:avLst/>
          </a:prstGeom>
        </p:spPr>
        <p:txBody>
          <a:bodyPr wrap="square">
            <a:spAutoFit/>
          </a:bodyPr>
          <a:lstStyle/>
          <a:p>
            <a:pPr>
              <a:lnSpc>
                <a:spcPct val="150000"/>
              </a:lnSpc>
            </a:pPr>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情景6</a:t>
            </a:r>
            <a:r>
              <a:rPr lang="en-US" altLang="zh-CN" sz="2000" dirty="0">
                <a:solidFill>
                  <a:srgbClr val="FF00FF"/>
                </a:solidFill>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江铃公司</a:t>
            </a:r>
            <a:r>
              <a:rPr lang="en-US" altLang="zh-CN" sz="2000" dirty="0">
                <a:latin typeface="微软雅黑 Light" panose="020B0502040204020203" pitchFamily="34" charset="-122"/>
                <a:ea typeface="微软雅黑 Light" panose="020B0502040204020203" pitchFamily="34" charset="-122"/>
              </a:rPr>
              <a:t>2020年</a:t>
            </a:r>
            <a:r>
              <a:rPr lang="zh-CN" altLang="en-US" sz="2000" dirty="0">
                <a:latin typeface="微软雅黑 Light" panose="020B0502040204020203" pitchFamily="34" charset="-122"/>
                <a:ea typeface="微软雅黑 Light" panose="020B0502040204020203" pitchFamily="34" charset="-122"/>
              </a:rPr>
              <a:t>至</a:t>
            </a:r>
            <a:r>
              <a:rPr lang="en-US" altLang="zh-CN" sz="2000" dirty="0">
                <a:latin typeface="微软雅黑 Light" panose="020B0502040204020203" pitchFamily="34" charset="-122"/>
                <a:ea typeface="微软雅黑 Light" panose="020B0502040204020203" pitchFamily="34" charset="-122"/>
              </a:rPr>
              <a:t>2021年</a:t>
            </a:r>
            <a:r>
              <a:rPr lang="zh-CN" altLang="en-US" sz="2000" dirty="0">
                <a:latin typeface="微软雅黑 Light" panose="020B0502040204020203" pitchFamily="34" charset="-122"/>
                <a:ea typeface="微软雅黑 Light" panose="020B0502040204020203" pitchFamily="34" charset="-122"/>
              </a:rPr>
              <a:t>连续两年持续盈利，而且经营活动现金净流量持续高于净利润，该公司各年的净利润、经营活动现金净流量、差异等情况如表6</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571517" y="4437111"/>
            <a:ext cx="2271776" cy="461665"/>
          </a:xfrm>
          <a:prstGeom prst="rect">
            <a:avLst/>
          </a:prstGeom>
        </p:spPr>
        <p:txBody>
          <a:bodyPr wrap="none">
            <a:spAutoFit/>
          </a:bodyPr>
          <a:lstStyle/>
          <a:p>
            <a:r>
              <a:rPr lang="en-US" altLang="zh-CN" sz="2400" b="1" dirty="0">
                <a:latin typeface="微软雅黑 Light" panose="020B0502040204020203" pitchFamily="34" charset="-122"/>
                <a:ea typeface="微软雅黑 Light" panose="020B0502040204020203" pitchFamily="34" charset="-122"/>
              </a:rPr>
              <a:t>7.</a:t>
            </a:r>
            <a:r>
              <a:rPr lang="zh-CN" altLang="en-US" sz="2400" b="1" dirty="0">
                <a:latin typeface="微软雅黑 Light" panose="020B0502040204020203" pitchFamily="34" charset="-122"/>
                <a:ea typeface="微软雅黑 Light" panose="020B0502040204020203" pitchFamily="34" charset="-122"/>
              </a:rPr>
              <a:t>重视利润构成</a:t>
            </a:r>
            <a:endParaRPr lang="zh-CN" altLang="en-US" sz="2400" b="1"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779352" y="4966073"/>
            <a:ext cx="8473398" cy="1424942"/>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公司利润由经营性收益和非经营性收益所组成，其中经营性收益具有较高的稳定性，可以作为评价公司价值的基础，而非经营性收益不可能持续发生，不能作为预测公司未来盈利能力的基础。</a:t>
            </a:r>
            <a:endParaRPr lang="zh-CN" altLang="en-US" sz="20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3289935" y="2333625"/>
            <a:ext cx="7846060" cy="21907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3725" y="404664"/>
            <a:ext cx="11737304" cy="6369685"/>
          </a:xfrm>
          <a:prstGeom prst="rect">
            <a:avLst/>
          </a:prstGeom>
        </p:spPr>
        <p:txBody>
          <a:bodyPr wrap="square">
            <a:spAutoFit/>
          </a:bodyPr>
          <a:lstStyle/>
          <a:p>
            <a:pPr>
              <a:lnSpc>
                <a:spcPct val="150000"/>
              </a:lnSpc>
            </a:pPr>
            <a:r>
              <a:rPr lang="zh-CN" altLang="en-US" sz="2000" b="1" dirty="0">
                <a:solidFill>
                  <a:schemeClr val="accent2"/>
                </a:solidFill>
                <a:latin typeface="微软雅黑 Light" panose="020B0502040204020203" pitchFamily="34" charset="-122"/>
                <a:ea typeface="微软雅黑 Light" panose="020B0502040204020203" pitchFamily="34" charset="-122"/>
              </a:rPr>
              <a:t>【资料】</a:t>
            </a:r>
            <a:endParaRPr lang="zh-CN" altLang="en-US" sz="2000" b="1" dirty="0">
              <a:solidFill>
                <a:schemeClr val="accent2"/>
              </a:solidFill>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某</a:t>
            </a:r>
            <a:r>
              <a:rPr lang="zh-CN" altLang="en-US" dirty="0">
                <a:latin typeface="微软雅黑 Light" panose="020B0502040204020203" pitchFamily="34" charset="-122"/>
                <a:ea typeface="微软雅黑 Light" panose="020B0502040204020203" pitchFamily="34" charset="-122"/>
              </a:rPr>
              <a:t>公司2020年和2021年主要经营业绩指标的对比如表6-2所示</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与</a:t>
            </a:r>
            <a:r>
              <a:rPr lang="en-US" altLang="zh-CN" dirty="0" smtClean="0">
                <a:latin typeface="微软雅黑 Light" panose="020B0502040204020203" pitchFamily="34" charset="-122"/>
                <a:ea typeface="微软雅黑 Light" panose="020B0502040204020203" pitchFamily="34" charset="-122"/>
              </a:rPr>
              <a:t>2020年</a:t>
            </a:r>
            <a:r>
              <a:rPr lang="zh-CN" altLang="en-US" dirty="0" smtClean="0">
                <a:latin typeface="微软雅黑 Light" panose="020B0502040204020203" pitchFamily="34" charset="-122"/>
                <a:ea typeface="微软雅黑 Light" panose="020B0502040204020203" pitchFamily="34" charset="-122"/>
              </a:rPr>
              <a:t>相比，某公司</a:t>
            </a:r>
            <a:r>
              <a:rPr lang="en-US" altLang="zh-CN" dirty="0" smtClean="0">
                <a:latin typeface="微软雅黑 Light" panose="020B0502040204020203" pitchFamily="34" charset="-122"/>
                <a:ea typeface="微软雅黑 Light" panose="020B0502040204020203" pitchFamily="34" charset="-122"/>
              </a:rPr>
              <a:t>2021年</a:t>
            </a:r>
            <a:r>
              <a:rPr lang="zh-CN" altLang="en-US" dirty="0" smtClean="0">
                <a:latin typeface="微软雅黑 Light" panose="020B0502040204020203" pitchFamily="34" charset="-122"/>
                <a:ea typeface="微软雅黑 Light" panose="020B0502040204020203" pitchFamily="34" charset="-122"/>
              </a:rPr>
              <a:t>的经营业绩简直让人瞠目结舌。在主营业务收入和营业利润仅增长</a:t>
            </a:r>
            <a:r>
              <a:rPr lang="en-US" altLang="zh-CN" dirty="0" smtClean="0">
                <a:latin typeface="微软雅黑 Light" panose="020B0502040204020203" pitchFamily="34" charset="-122"/>
                <a:ea typeface="微软雅黑 Light" panose="020B0502040204020203" pitchFamily="34" charset="-122"/>
              </a:rPr>
              <a:t>30%</a:t>
            </a:r>
            <a:r>
              <a:rPr lang="zh-CN" altLang="en-US" dirty="0" smtClean="0">
                <a:latin typeface="微软雅黑 Light" panose="020B0502040204020203" pitchFamily="34" charset="-122"/>
                <a:ea typeface="微软雅黑 Light" panose="020B0502040204020203" pitchFamily="34" charset="-122"/>
              </a:rPr>
              <a:t>左右，补贴收入等非经营性收益基本不变的情况下，净利润竟攀升了</a:t>
            </a:r>
            <a:r>
              <a:rPr lang="en-US" altLang="zh-CN" dirty="0" smtClean="0">
                <a:latin typeface="微软雅黑 Light" panose="020B0502040204020203" pitchFamily="34" charset="-122"/>
                <a:ea typeface="微软雅黑 Light" panose="020B0502040204020203" pitchFamily="34" charset="-122"/>
              </a:rPr>
              <a:t>6</a:t>
            </a:r>
            <a:r>
              <a:rPr lang="zh-CN" altLang="en-US" dirty="0" smtClean="0">
                <a:latin typeface="微软雅黑 Light" panose="020B0502040204020203" pitchFamily="34" charset="-122"/>
                <a:ea typeface="微软雅黑 Light" panose="020B0502040204020203" pitchFamily="34" charset="-122"/>
              </a:rPr>
              <a:t>倍多</a:t>
            </a:r>
            <a:r>
              <a:rPr lang="en-US" altLang="zh-CN" dirty="0" smtClean="0">
                <a:latin typeface="微软雅黑 Light" panose="020B0502040204020203" pitchFamily="34" charset="-122"/>
                <a:ea typeface="微软雅黑 Light" panose="020B0502040204020203" pitchFamily="34" charset="-122"/>
              </a:rPr>
              <a:t>! 2020</a:t>
            </a:r>
            <a:r>
              <a:rPr lang="zh-CN" altLang="en-US" dirty="0" smtClean="0">
                <a:latin typeface="微软雅黑 Light" panose="020B0502040204020203" pitchFamily="34" charset="-122"/>
                <a:ea typeface="微软雅黑 Light" panose="020B0502040204020203" pitchFamily="34" charset="-122"/>
              </a:rPr>
              <a:t>年</a:t>
            </a:r>
            <a:r>
              <a:rPr lang="en-US" altLang="zh-CN" dirty="0" smtClean="0">
                <a:latin typeface="微软雅黑 Light" panose="020B0502040204020203" pitchFamily="34" charset="-122"/>
                <a:ea typeface="微软雅黑 Light" panose="020B0502040204020203" pitchFamily="34" charset="-122"/>
              </a:rPr>
              <a:t>4</a:t>
            </a:r>
            <a:r>
              <a:rPr lang="zh-CN" altLang="en-US" dirty="0" smtClean="0">
                <a:latin typeface="微软雅黑 Light" panose="020B0502040204020203" pitchFamily="34" charset="-122"/>
                <a:ea typeface="微软雅黑 Light" panose="020B0502040204020203" pitchFamily="34" charset="-122"/>
              </a:rPr>
              <a:t>月</a:t>
            </a:r>
            <a:r>
              <a:rPr lang="en-US" altLang="zh-CN" dirty="0" smtClean="0">
                <a:latin typeface="微软雅黑 Light" panose="020B0502040204020203" pitchFamily="34" charset="-122"/>
                <a:ea typeface="微软雅黑 Light" panose="020B0502040204020203" pitchFamily="34" charset="-122"/>
              </a:rPr>
              <a:t>8</a:t>
            </a:r>
            <a:r>
              <a:rPr lang="zh-CN" altLang="en-US" dirty="0" smtClean="0">
                <a:latin typeface="微软雅黑 Light" panose="020B0502040204020203" pitchFamily="34" charset="-122"/>
                <a:ea typeface="微软雅黑 Light" panose="020B0502040204020203" pitchFamily="34" charset="-122"/>
              </a:rPr>
              <a:t>日，某公司年报公布的当天，股票市场当即对这一重大利好做出积极反应，某公司放量涨</a:t>
            </a:r>
            <a:r>
              <a:rPr lang="zh-CN" altLang="en-US" dirty="0">
                <a:latin typeface="微软雅黑 Light" panose="020B0502040204020203" pitchFamily="34" charset="-122"/>
                <a:ea typeface="微软雅黑 Light" panose="020B0502040204020203" pitchFamily="34" charset="-122"/>
              </a:rPr>
              <a:t>停。某公司究竟在</a:t>
            </a:r>
            <a:r>
              <a:rPr lang="en-US" altLang="zh-CN" dirty="0">
                <a:latin typeface="微软雅黑 Light" panose="020B0502040204020203" pitchFamily="34" charset="-122"/>
                <a:ea typeface="微软雅黑 Light" panose="020B0502040204020203" pitchFamily="34" charset="-122"/>
              </a:rPr>
              <a:t>2004</a:t>
            </a:r>
            <a:r>
              <a:rPr lang="zh-CN" altLang="en-US" dirty="0">
                <a:latin typeface="微软雅黑 Light" panose="020B0502040204020203" pitchFamily="34" charset="-122"/>
                <a:ea typeface="微软雅黑 Light" panose="020B0502040204020203" pitchFamily="34" charset="-122"/>
              </a:rPr>
              <a:t>年发了什么横财</a:t>
            </a:r>
            <a:r>
              <a:rPr lang="en-US" altLang="zh-CN" dirty="0">
                <a:latin typeface="微软雅黑 Light" panose="020B0502040204020203" pitchFamily="34" charset="-122"/>
                <a:ea typeface="微软雅黑 Light" panose="020B0502040204020203" pitchFamily="34" charset="-122"/>
              </a:rPr>
              <a:t>?</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p>
          <a:p>
            <a:pPr>
              <a:lnSpc>
                <a:spcPct val="150000"/>
              </a:lnSpc>
            </a:pPr>
            <a:endParaRPr lang="en-US" altLang="zh-CN" dirty="0" smtClean="0"/>
          </a:p>
          <a:p>
            <a:pPr>
              <a:lnSpc>
                <a:spcPct val="150000"/>
              </a:lnSpc>
            </a:pPr>
            <a:endParaRPr lang="zh-CN" altLang="en-US" dirty="0"/>
          </a:p>
        </p:txBody>
      </p:sp>
      <p:pic>
        <p:nvPicPr>
          <p:cNvPr id="4" name="图片 3"/>
          <p:cNvPicPr>
            <a:picLocks noChangeAspect="1"/>
          </p:cNvPicPr>
          <p:nvPr>
            <p:custDataLst>
              <p:tags r:id="rId1"/>
            </p:custDataLst>
          </p:nvPr>
        </p:nvPicPr>
        <p:blipFill>
          <a:blip r:embed="rId2"/>
          <a:stretch>
            <a:fillRect/>
          </a:stretch>
        </p:blipFill>
        <p:spPr>
          <a:xfrm>
            <a:off x="1993900" y="1917065"/>
            <a:ext cx="7762875" cy="187642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3725" y="404664"/>
            <a:ext cx="11737304" cy="5123180"/>
          </a:xfrm>
          <a:prstGeom prst="rect">
            <a:avLst/>
          </a:prstGeom>
        </p:spPr>
        <p:txBody>
          <a:bodyPr wrap="square">
            <a:spAutoFit/>
          </a:bodyPr>
          <a:lstStyle/>
          <a:p>
            <a:pPr>
              <a:lnSpc>
                <a:spcPct val="150000"/>
              </a:lnSpc>
            </a:pPr>
            <a:r>
              <a:rPr lang="zh-CN" altLang="en-US" sz="2000" b="1" dirty="0">
                <a:solidFill>
                  <a:schemeClr val="accent2"/>
                </a:solidFill>
                <a:latin typeface="微软雅黑 Light" panose="020B0502040204020203" pitchFamily="34" charset="-122"/>
                <a:ea typeface="微软雅黑 Light" panose="020B0502040204020203" pitchFamily="34" charset="-122"/>
              </a:rPr>
              <a:t>【资料】</a:t>
            </a:r>
            <a:endParaRPr lang="zh-CN" altLang="en-US" sz="2000" b="1" dirty="0">
              <a:solidFill>
                <a:schemeClr val="accent2"/>
              </a:solidFill>
              <a:latin typeface="微软雅黑 Light" panose="020B0502040204020203" pitchFamily="34" charset="-122"/>
              <a:ea typeface="微软雅黑 Light" panose="020B0502040204020203" pitchFamily="34" charset="-122"/>
            </a:endParaRPr>
          </a:p>
          <a:p>
            <a:pPr>
              <a:lnSpc>
                <a:spcPct val="200000"/>
              </a:lnSpc>
            </a:pPr>
            <a:r>
              <a:rPr lang="zh-CN" altLang="en-US" dirty="0" smtClean="0">
                <a:latin typeface="微软雅黑 Light" panose="020B0502040204020203" pitchFamily="34" charset="-122"/>
                <a:ea typeface="微软雅黑 Light" panose="020B0502040204020203" pitchFamily="34" charset="-122"/>
              </a:rPr>
              <a:t>    从</a:t>
            </a:r>
            <a:r>
              <a:rPr lang="zh-CN" altLang="en-US" dirty="0">
                <a:latin typeface="微软雅黑 Light" panose="020B0502040204020203" pitchFamily="34" charset="-122"/>
                <a:ea typeface="微软雅黑 Light" panose="020B0502040204020203" pitchFamily="34" charset="-122"/>
              </a:rPr>
              <a:t>某公司</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报的如下阐述，我们不难发现出该公司的“发财秘籍”。“本公司以</a:t>
            </a:r>
            <a:r>
              <a:rPr lang="en-US" altLang="zh-CN" dirty="0">
                <a:latin typeface="微软雅黑 Light" panose="020B0502040204020203" pitchFamily="34" charset="-122"/>
                <a:ea typeface="微软雅黑 Light" panose="020B0502040204020203" pitchFamily="34" charset="-122"/>
              </a:rPr>
              <a:t>3.96</a:t>
            </a:r>
            <a:r>
              <a:rPr lang="zh-CN" altLang="en-US" dirty="0">
                <a:latin typeface="微软雅黑 Light" panose="020B0502040204020203" pitchFamily="34" charset="-122"/>
                <a:ea typeface="微软雅黑 Light" panose="020B0502040204020203" pitchFamily="34" charset="-122"/>
              </a:rPr>
              <a:t>亿元投资参股的南方证券股份有限公司因违规违法经营等原因于</a:t>
            </a:r>
            <a:r>
              <a:rPr lang="en-US" altLang="zh-CN" dirty="0">
                <a:latin typeface="微软雅黑 Light" panose="020B0502040204020203" pitchFamily="34" charset="-122"/>
                <a:ea typeface="微软雅黑 Light" panose="020B0502040204020203" pitchFamily="34" charset="-122"/>
              </a:rPr>
              <a:t>2021年</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日被行政接管，据此本公司在</a:t>
            </a:r>
            <a:r>
              <a:rPr lang="en-US" altLang="zh-CN" dirty="0">
                <a:latin typeface="微软雅黑 Light" panose="020B0502040204020203" pitchFamily="34" charset="-122"/>
                <a:ea typeface="微软雅黑 Light" panose="020B0502040204020203" pitchFamily="34" charset="-122"/>
              </a:rPr>
              <a:t>2020年</a:t>
            </a:r>
            <a:r>
              <a:rPr lang="zh-CN" altLang="en-US" dirty="0">
                <a:latin typeface="微软雅黑 Light" panose="020B0502040204020203" pitchFamily="34" charset="-122"/>
                <a:ea typeface="微软雅黑 Light" panose="020B0502040204020203" pitchFamily="34" charset="-122"/>
              </a:rPr>
              <a:t>度报告中对该项长期投资计提减值准备</a:t>
            </a:r>
            <a:r>
              <a:rPr lang="en-US" altLang="zh-CN" dirty="0">
                <a:latin typeface="微软雅黑 Light" panose="020B0502040204020203" pitchFamily="34" charset="-122"/>
                <a:ea typeface="微软雅黑 Light" panose="020B0502040204020203" pitchFamily="34" charset="-122"/>
              </a:rPr>
              <a:t>5 940</a:t>
            </a:r>
            <a:r>
              <a:rPr lang="zh-CN" altLang="en-US" dirty="0">
                <a:latin typeface="微软雅黑 Light" panose="020B0502040204020203" pitchFamily="34" charset="-122"/>
                <a:ea typeface="微软雅黑 Light" panose="020B0502040204020203" pitchFamily="34" charset="-122"/>
              </a:rPr>
              <a:t>万元。本着稳健经营的原则，按照财政部</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企业会计准则</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会计政策、会计估计变更和会计差错更正</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规定，公司将长期投资补提减值准备</a:t>
            </a:r>
            <a:r>
              <a:rPr lang="en-US" altLang="zh-CN" dirty="0">
                <a:latin typeface="微软雅黑 Light" panose="020B0502040204020203" pitchFamily="34" charset="-122"/>
                <a:ea typeface="微软雅黑 Light" panose="020B0502040204020203" pitchFamily="34" charset="-122"/>
              </a:rPr>
              <a:t>33 660</a:t>
            </a:r>
            <a:r>
              <a:rPr lang="zh-CN" altLang="en-US" dirty="0">
                <a:latin typeface="微软雅黑 Light" panose="020B0502040204020203" pitchFamily="34" charset="-122"/>
                <a:ea typeface="微软雅黑 Light" panose="020B0502040204020203" pitchFamily="34" charset="-122"/>
              </a:rPr>
              <a:t>万元，作为重大会计差错处理在本报告期对</a:t>
            </a:r>
            <a:r>
              <a:rPr lang="en-US" altLang="zh-CN" dirty="0">
                <a:latin typeface="微软雅黑 Light" panose="020B0502040204020203" pitchFamily="34" charset="-122"/>
                <a:ea typeface="微软雅黑 Light" panose="020B0502040204020203" pitchFamily="34" charset="-122"/>
              </a:rPr>
              <a:t>2020年</a:t>
            </a:r>
            <a:r>
              <a:rPr lang="zh-CN" altLang="en-US" dirty="0">
                <a:latin typeface="微软雅黑 Light" panose="020B0502040204020203" pitchFamily="34" charset="-122"/>
                <a:ea typeface="微软雅黑 Light" panose="020B0502040204020203" pitchFamily="34" charset="-122"/>
              </a:rPr>
              <a:t>度长期投资减值准备采用追溯调整法调整，调增了</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年初长期投资减值准备</a:t>
            </a:r>
            <a:r>
              <a:rPr lang="en-US" altLang="zh-CN" dirty="0">
                <a:latin typeface="微软雅黑 Light" panose="020B0502040204020203" pitchFamily="34" charset="-122"/>
                <a:ea typeface="微软雅黑 Light" panose="020B0502040204020203" pitchFamily="34" charset="-122"/>
              </a:rPr>
              <a:t>33 660</a:t>
            </a:r>
            <a:r>
              <a:rPr lang="zh-CN" altLang="en-US" dirty="0">
                <a:latin typeface="微软雅黑 Light" panose="020B0502040204020203" pitchFamily="34" charset="-122"/>
                <a:ea typeface="微软雅黑 Light" panose="020B0502040204020203" pitchFamily="34" charset="-122"/>
              </a:rPr>
              <a:t>万元，调减了</a:t>
            </a:r>
            <a:r>
              <a:rPr lang="en-US" altLang="zh-CN" dirty="0">
                <a:latin typeface="微软雅黑 Light" panose="020B0502040204020203" pitchFamily="34" charset="-122"/>
                <a:ea typeface="微软雅黑 Light" panose="020B0502040204020203" pitchFamily="34" charset="-122"/>
              </a:rPr>
              <a:t>2019 </a:t>
            </a:r>
            <a:r>
              <a:rPr lang="zh-CN" altLang="en-US" dirty="0">
                <a:latin typeface="微软雅黑 Light" panose="020B0502040204020203" pitchFamily="34" charset="-122"/>
                <a:ea typeface="微软雅黑 Light" panose="020B0502040204020203" pitchFamily="34" charset="-122"/>
              </a:rPr>
              <a:t>年年初留存收益</a:t>
            </a:r>
            <a:r>
              <a:rPr lang="en-US" altLang="zh-CN" dirty="0">
                <a:latin typeface="微软雅黑 Light" panose="020B0502040204020203" pitchFamily="34" charset="-122"/>
                <a:ea typeface="微软雅黑 Light" panose="020B0502040204020203" pitchFamily="34" charset="-122"/>
              </a:rPr>
              <a:t>33 660</a:t>
            </a:r>
            <a:r>
              <a:rPr lang="zh-CN" altLang="en-US" dirty="0">
                <a:latin typeface="微软雅黑 Light" panose="020B0502040204020203" pitchFamily="34" charset="-122"/>
                <a:ea typeface="微软雅黑 Light" panose="020B0502040204020203" pitchFamily="34" charset="-122"/>
              </a:rPr>
              <a:t>万元，其中，调减了</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年初未分配利润</a:t>
            </a:r>
            <a:r>
              <a:rPr lang="en-US" altLang="zh-CN" dirty="0">
                <a:latin typeface="微软雅黑 Light" panose="020B0502040204020203" pitchFamily="34" charset="-122"/>
                <a:ea typeface="微软雅黑 Light" panose="020B0502040204020203" pitchFamily="34" charset="-122"/>
              </a:rPr>
              <a:t>28 611</a:t>
            </a:r>
            <a:r>
              <a:rPr lang="zh-CN" altLang="en-US" dirty="0">
                <a:latin typeface="微软雅黑 Light" panose="020B0502040204020203" pitchFamily="34" charset="-122"/>
                <a:ea typeface="微软雅黑 Light" panose="020B0502040204020203" pitchFamily="34" charset="-122"/>
              </a:rPr>
              <a:t>万元，盈余公积</a:t>
            </a:r>
            <a:r>
              <a:rPr lang="en-US" altLang="zh-CN" dirty="0">
                <a:latin typeface="微软雅黑 Light" panose="020B0502040204020203" pitchFamily="34" charset="-122"/>
                <a:ea typeface="微软雅黑 Light" panose="020B0502040204020203" pitchFamily="34" charset="-122"/>
              </a:rPr>
              <a:t>5 049</a:t>
            </a:r>
            <a:r>
              <a:rPr lang="zh-CN" altLang="en-US" dirty="0">
                <a:latin typeface="微软雅黑 Light" panose="020B0502040204020203" pitchFamily="34" charset="-122"/>
                <a:ea typeface="微软雅黑 Light" panose="020B0502040204020203" pitchFamily="34" charset="-122"/>
              </a:rPr>
              <a:t>万元。”</a:t>
            </a: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99501"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3898673"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3953234" y="3102624"/>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412538" y="214334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1</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250835" y="2156806"/>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smtClean="0">
                <a:latin typeface="微软雅黑 Light" panose="020B0502040204020203" pitchFamily="34" charset="-122"/>
                <a:ea typeface="微软雅黑 Light" panose="020B0502040204020203" pitchFamily="34" charset="-122"/>
              </a:rPr>
              <a:t>任务6</a:t>
            </a:r>
            <a:r>
              <a:rPr lang="en-US" altLang="zh-CN" sz="2000" dirty="0" smtClean="0">
                <a:latin typeface="微软雅黑 Light" panose="020B0502040204020203" pitchFamily="34" charset="-122"/>
                <a:ea typeface="微软雅黑 Light" panose="020B0502040204020203" pitchFamily="34" charset="-122"/>
              </a:rPr>
              <a:t>.1</a:t>
            </a:r>
            <a:r>
              <a:rPr lang="zh-CN" altLang="en-US" sz="2000" dirty="0" smtClean="0">
                <a:latin typeface="微软雅黑 Light" panose="020B0502040204020203" pitchFamily="34" charset="-122"/>
                <a:ea typeface="微软雅黑 Light" panose="020B0502040204020203" pitchFamily="34" charset="-122"/>
              </a:rPr>
              <a:t>财务报表粉饰的动机与类型</a:t>
            </a:r>
            <a:endParaRPr lang="zh-CN" altLang="en-US" sz="2000" dirty="0">
              <a:latin typeface="微软雅黑 Light" panose="020B0502040204020203" pitchFamily="34" charset="-122"/>
              <a:ea typeface="微软雅黑 Light" panose="020B0502040204020203" pitchFamily="34" charset="-122"/>
            </a:endParaRPr>
          </a:p>
        </p:txBody>
      </p:sp>
      <p:sp>
        <p:nvSpPr>
          <p:cNvPr id="147" name="Freeform 24"/>
          <p:cNvSpPr/>
          <p:nvPr/>
        </p:nvSpPr>
        <p:spPr bwMode="auto">
          <a:xfrm>
            <a:off x="6250835" y="4252040"/>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smtClean="0">
                <a:latin typeface="微软雅黑 Light" panose="020B0502040204020203" pitchFamily="34" charset="-122"/>
                <a:ea typeface="微软雅黑 Light" panose="020B0502040204020203" pitchFamily="34" charset="-122"/>
              </a:rPr>
              <a:t>任务6</a:t>
            </a:r>
            <a:r>
              <a:rPr lang="en-US" altLang="zh-CN" sz="2000" dirty="0" smtClean="0">
                <a:latin typeface="微软雅黑 Light" panose="020B0502040204020203" pitchFamily="34" charset="-122"/>
                <a:ea typeface="微软雅黑 Light" panose="020B0502040204020203" pitchFamily="34" charset="-122"/>
              </a:rPr>
              <a:t>.2</a:t>
            </a:r>
            <a:r>
              <a:rPr lang="zh-CN" altLang="en-US" sz="2000" dirty="0" smtClean="0">
                <a:latin typeface="微软雅黑 Light" panose="020B0502040204020203" pitchFamily="34" charset="-122"/>
                <a:ea typeface="微软雅黑 Light" panose="020B0502040204020203" pitchFamily="34" charset="-122"/>
              </a:rPr>
              <a:t>财务报表粉饰的具体方法与识别</a:t>
            </a:r>
            <a:endParaRPr lang="zh-CN" altLang="en-US" sz="20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412538" y="4243277"/>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2</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3725" y="404664"/>
            <a:ext cx="11737304" cy="6000750"/>
          </a:xfrm>
          <a:prstGeom prst="rect">
            <a:avLst/>
          </a:prstGeom>
        </p:spPr>
        <p:txBody>
          <a:bodyPr wrap="square">
            <a:spAutoFit/>
          </a:bodyPr>
          <a:lstStyle/>
          <a:p>
            <a:pPr>
              <a:lnSpc>
                <a:spcPct val="150000"/>
              </a:lnSpc>
            </a:pPr>
            <a:r>
              <a:rPr lang="en-US" altLang="zh-CN" sz="2000" b="1" dirty="0">
                <a:solidFill>
                  <a:schemeClr val="accent2"/>
                </a:solidFill>
                <a:latin typeface="微软雅黑 Light" panose="020B0502040204020203" pitchFamily="34" charset="-122"/>
                <a:ea typeface="微软雅黑 Light" panose="020B0502040204020203" pitchFamily="34" charset="-122"/>
              </a:rPr>
              <a:t>【</a:t>
            </a:r>
            <a:r>
              <a:rPr lang="zh-CN" altLang="en-US" sz="2000" b="1" dirty="0">
                <a:solidFill>
                  <a:schemeClr val="accent2"/>
                </a:solidFill>
                <a:latin typeface="微软雅黑 Light" panose="020B0502040204020203" pitchFamily="34" charset="-122"/>
                <a:ea typeface="微软雅黑 Light" panose="020B0502040204020203" pitchFamily="34" charset="-122"/>
              </a:rPr>
              <a:t>资料</a:t>
            </a:r>
            <a:r>
              <a:rPr lang="en-US" altLang="zh-CN" sz="2000" b="1" dirty="0">
                <a:solidFill>
                  <a:schemeClr val="accent2"/>
                </a:solidFill>
                <a:latin typeface="微软雅黑 Light" panose="020B0502040204020203" pitchFamily="34" charset="-122"/>
                <a:ea typeface="微软雅黑 Light" panose="020B0502040204020203" pitchFamily="34" charset="-122"/>
              </a:rPr>
              <a:t>】</a:t>
            </a:r>
            <a:endParaRPr lang="en-US" altLang="zh-CN" sz="2000" b="1" dirty="0">
              <a:solidFill>
                <a:schemeClr val="accent2"/>
              </a:solidFill>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可见</a:t>
            </a:r>
            <a:r>
              <a:rPr lang="zh-CN" altLang="en-US" dirty="0">
                <a:latin typeface="微软雅黑 Light" panose="020B0502040204020203" pitchFamily="34" charset="-122"/>
                <a:ea typeface="微软雅黑 Light" panose="020B0502040204020203" pitchFamily="34" charset="-122"/>
              </a:rPr>
              <a:t>，某公司的奇迹源自对长期投资减值准备的会计“差错”更正。如果排除这一非常事件的影响，该公司</a:t>
            </a:r>
            <a:r>
              <a:rPr lang="en-US" altLang="zh-CN" dirty="0">
                <a:latin typeface="微软雅黑 Light" panose="020B0502040204020203" pitchFamily="34" charset="-122"/>
                <a:ea typeface="微软雅黑 Light" panose="020B0502040204020203" pitchFamily="34" charset="-122"/>
              </a:rPr>
              <a:t>2020年</a:t>
            </a:r>
            <a:r>
              <a:rPr lang="zh-CN" altLang="en-US" dirty="0">
                <a:latin typeface="微软雅黑 Light" panose="020B0502040204020203" pitchFamily="34" charset="-122"/>
                <a:ea typeface="微软雅黑 Light" panose="020B0502040204020203" pitchFamily="34" charset="-122"/>
              </a:rPr>
              <a:t>和</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的利润总额和净利润应如表6</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所示。</a:t>
            </a: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从</a:t>
            </a:r>
            <a:r>
              <a:rPr lang="en-US" altLang="zh-CN" dirty="0">
                <a:latin typeface="微软雅黑 Light" panose="020B0502040204020203" pitchFamily="34" charset="-122"/>
                <a:ea typeface="微软雅黑 Light" panose="020B0502040204020203" pitchFamily="34" charset="-122"/>
              </a:rPr>
              <a:t>540%</a:t>
            </a:r>
            <a:r>
              <a:rPr lang="zh-CN" altLang="en-US" dirty="0">
                <a:latin typeface="微软雅黑 Light" panose="020B0502040204020203" pitchFamily="34" charset="-122"/>
                <a:ea typeface="微软雅黑 Light" panose="020B0502040204020203" pitchFamily="34" charset="-122"/>
              </a:rPr>
              <a:t>到</a:t>
            </a:r>
            <a:r>
              <a:rPr lang="en-US" altLang="zh-CN" dirty="0">
                <a:latin typeface="微软雅黑 Light" panose="020B0502040204020203" pitchFamily="34" charset="-122"/>
                <a:ea typeface="微软雅黑 Light" panose="020B0502040204020203" pitchFamily="34" charset="-122"/>
              </a:rPr>
              <a:t>9%</a:t>
            </a:r>
            <a:r>
              <a:rPr lang="zh-CN" altLang="en-US" dirty="0">
                <a:latin typeface="微软雅黑 Light" panose="020B0502040204020203" pitchFamily="34" charset="-122"/>
                <a:ea typeface="微软雅黑 Light" panose="020B0502040204020203" pitchFamily="34" charset="-122"/>
              </a:rPr>
              <a:t>、从</a:t>
            </a:r>
            <a:r>
              <a:rPr lang="en-US" altLang="zh-CN" dirty="0">
                <a:latin typeface="微软雅黑 Light" panose="020B0502040204020203" pitchFamily="34" charset="-122"/>
                <a:ea typeface="微软雅黑 Light" panose="020B0502040204020203" pitchFamily="34" charset="-122"/>
              </a:rPr>
              <a:t>633%</a:t>
            </a:r>
            <a:r>
              <a:rPr lang="zh-CN" altLang="en-US" dirty="0">
                <a:latin typeface="微软雅黑 Light" panose="020B0502040204020203" pitchFamily="34" charset="-122"/>
                <a:ea typeface="微软雅黑 Light" panose="020B0502040204020203" pitchFamily="34" charset="-122"/>
              </a:rPr>
              <a:t>到</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，到底哪个数字才是该公司经营业绩的真实写照，应当是不言而喻的。该公司追溯补提资产减值准备的做法近年来被诸多上市公司采用，很有代表性</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b="1" dirty="0">
                <a:solidFill>
                  <a:schemeClr val="accent2"/>
                </a:solidFill>
                <a:latin typeface="微软雅黑 Light" panose="020B0502040204020203" pitchFamily="34" charset="-122"/>
                <a:ea typeface="微软雅黑 Light" panose="020B0502040204020203" pitchFamily="34" charset="-122"/>
              </a:rPr>
              <a:t>【</a:t>
            </a:r>
            <a:r>
              <a:rPr lang="zh-CN" altLang="en-US" sz="2000" b="1" dirty="0">
                <a:solidFill>
                  <a:schemeClr val="accent2"/>
                </a:solidFill>
                <a:latin typeface="微软雅黑 Light" panose="020B0502040204020203" pitchFamily="34" charset="-122"/>
                <a:ea typeface="微软雅黑 Light" panose="020B0502040204020203" pitchFamily="34" charset="-122"/>
              </a:rPr>
              <a:t>讨论</a:t>
            </a:r>
            <a:r>
              <a:rPr lang="en-US" altLang="zh-CN" sz="2000" b="1" dirty="0">
                <a:solidFill>
                  <a:schemeClr val="accent2"/>
                </a:solidFill>
                <a:latin typeface="微软雅黑 Light" panose="020B0502040204020203" pitchFamily="34" charset="-122"/>
                <a:ea typeface="微软雅黑 Light" panose="020B0502040204020203" pitchFamily="34" charset="-122"/>
              </a:rPr>
              <a:t>】</a:t>
            </a:r>
            <a:endParaRPr lang="en-US" altLang="zh-CN" sz="2000" b="1" dirty="0">
              <a:solidFill>
                <a:schemeClr val="accent2"/>
              </a:solidFill>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该</a:t>
            </a:r>
            <a:r>
              <a:rPr lang="zh-CN" altLang="en-US" dirty="0">
                <a:latin typeface="微软雅黑 Light" panose="020B0502040204020203" pitchFamily="34" charset="-122"/>
                <a:ea typeface="微软雅黑 Light" panose="020B0502040204020203" pitchFamily="34" charset="-122"/>
              </a:rPr>
              <a:t>案例引出的问题很直接：补提的减值准备能否作为重大会计差错更正追溯调整</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资产减值准备的估计误差是作为会计估计变更，还是作为会计差错更正处理</a:t>
            </a:r>
            <a:r>
              <a:rPr lang="en-US" altLang="zh-CN" dirty="0">
                <a:latin typeface="微软雅黑 Light" panose="020B0502040204020203" pitchFamily="34" charset="-122"/>
                <a:ea typeface="微软雅黑 Light" panose="020B0502040204020203" pitchFamily="34" charset="-122"/>
              </a:rPr>
              <a:t>? </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282190" y="1845310"/>
            <a:ext cx="7753350" cy="192405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4000" dirty="0" smtClean="0">
                <a:solidFill>
                  <a:schemeClr val="bg1"/>
                </a:solidFill>
                <a:latin typeface="微软雅黑 Light" panose="020B0502040204020203" pitchFamily="34" charset="-122"/>
                <a:ea typeface="微软雅黑 Light" panose="020B0502040204020203" pitchFamily="34" charset="-122"/>
              </a:rPr>
              <a:t>任务6</a:t>
            </a:r>
            <a:r>
              <a:rPr lang="en-US" altLang="zh-CN" sz="4000" dirty="0" smtClean="0">
                <a:solidFill>
                  <a:schemeClr val="bg1"/>
                </a:solidFill>
                <a:latin typeface="微软雅黑 Light" panose="020B0502040204020203" pitchFamily="34" charset="-122"/>
                <a:ea typeface="微软雅黑 Light" panose="020B0502040204020203" pitchFamily="34" charset="-122"/>
              </a:rPr>
              <a:t>.1</a:t>
            </a:r>
            <a:r>
              <a:rPr lang="zh-CN" altLang="en-US" sz="4000" dirty="0" smtClean="0">
                <a:solidFill>
                  <a:schemeClr val="bg1"/>
                </a:solidFill>
                <a:latin typeface="微软雅黑 Light" panose="020B0502040204020203" pitchFamily="34" charset="-122"/>
                <a:ea typeface="微软雅黑 Light" panose="020B0502040204020203" pitchFamily="34" charset="-122"/>
              </a:rPr>
              <a:t>财务报表粉饰的动机与类型</a:t>
            </a:r>
            <a:endParaRPr lang="zh-CN" altLang="zh-CN" sz="4000"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3741837"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a:t>
            </a:r>
            <a:r>
              <a:rPr lang="zh-CN" altLang="en-US" dirty="0" smtClean="0">
                <a:latin typeface="微软雅黑 Light" panose="020B0502040204020203" pitchFamily="34" charset="-122"/>
                <a:ea typeface="微软雅黑 Light" panose="020B0502040204020203" pitchFamily="34" charset="-122"/>
              </a:rPr>
              <a:t>任务6</a:t>
            </a:r>
            <a:r>
              <a:rPr lang="en-US" altLang="zh-CN" dirty="0" smtClean="0">
                <a:latin typeface="微软雅黑 Light" panose="020B0502040204020203" pitchFamily="34" charset="-122"/>
                <a:ea typeface="微软雅黑 Light" panose="020B0502040204020203" pitchFamily="34" charset="-122"/>
              </a:rPr>
              <a:t>.1.1</a:t>
            </a:r>
            <a:r>
              <a:rPr lang="zh-CN" altLang="en-US" dirty="0" smtClean="0">
                <a:latin typeface="微软雅黑 Light" panose="020B0502040204020203" pitchFamily="34" charset="-122"/>
                <a:ea typeface="微软雅黑 Light" panose="020B0502040204020203" pitchFamily="34" charset="-122"/>
              </a:rPr>
              <a:t>财务报表粉饰的概念</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6965055" y="5144925"/>
            <a:ext cx="3481921"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任务6</a:t>
            </a:r>
            <a:r>
              <a:rPr lang="en-US" altLang="zh-CN" sz="1800" dirty="0" smtClean="0">
                <a:solidFill>
                  <a:schemeClr val="tx1"/>
                </a:solidFill>
                <a:latin typeface="微软雅黑 Light" panose="020B0502040204020203" pitchFamily="34" charset="-122"/>
                <a:ea typeface="微软雅黑 Light" panose="020B0502040204020203" pitchFamily="34" charset="-122"/>
              </a:rPr>
              <a:t>.1.3</a:t>
            </a:r>
            <a:r>
              <a:rPr lang="zh-CN" altLang="en-US" sz="1800" dirty="0" smtClean="0">
                <a:solidFill>
                  <a:schemeClr val="tx1"/>
                </a:solidFill>
                <a:latin typeface="微软雅黑 Light" panose="020B0502040204020203" pitchFamily="34" charset="-122"/>
                <a:ea typeface="微软雅黑 Light" panose="020B0502040204020203" pitchFamily="34" charset="-122"/>
              </a:rPr>
              <a:t>财务报表粉饰的类型</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6965055" y="4346560"/>
            <a:ext cx="3481921"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任务6</a:t>
            </a:r>
            <a:r>
              <a:rPr lang="en-US" altLang="zh-CN" sz="1800" dirty="0" smtClean="0">
                <a:solidFill>
                  <a:schemeClr val="tx1"/>
                </a:solidFill>
                <a:latin typeface="微软雅黑 Light" panose="020B0502040204020203" pitchFamily="34" charset="-122"/>
                <a:ea typeface="微软雅黑 Light" panose="020B0502040204020203" pitchFamily="34" charset="-122"/>
              </a:rPr>
              <a:t>.1.2</a:t>
            </a:r>
            <a:r>
              <a:rPr lang="zh-CN" altLang="en-US" sz="1800" dirty="0" smtClean="0">
                <a:solidFill>
                  <a:schemeClr val="tx1"/>
                </a:solidFill>
                <a:latin typeface="微软雅黑 Light" panose="020B0502040204020203" pitchFamily="34" charset="-122"/>
                <a:ea typeface="微软雅黑 Light" panose="020B0502040204020203" pitchFamily="34" charset="-122"/>
              </a:rPr>
              <a:t>财务报表粉饰的动机</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398592"/>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220321"/>
            <a:ext cx="514962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a:t>
            </a:r>
            <a:r>
              <a:rPr lang="zh-CN" altLang="zh-CN" sz="2800" b="1" dirty="0">
                <a:latin typeface="微软雅黑 Light" panose="020B0502040204020203" pitchFamily="34" charset="-122"/>
                <a:ea typeface="微软雅黑 Light" panose="020B0502040204020203" pitchFamily="34" charset="-122"/>
              </a:rPr>
              <a:t>财务报表粉饰的</a:t>
            </a:r>
            <a:r>
              <a:rPr lang="zh-CN" altLang="zh-CN" sz="2800" b="1" dirty="0" smtClean="0">
                <a:latin typeface="微软雅黑 Light" panose="020B0502040204020203" pitchFamily="34" charset="-122"/>
                <a:ea typeface="微软雅黑 Light" panose="020B0502040204020203" pitchFamily="34" charset="-122"/>
              </a:rPr>
              <a:t>概念</a:t>
            </a:r>
            <a:endParaRPr lang="zh-CN" altLang="zh-CN"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64286" y="2276872"/>
            <a:ext cx="5832648" cy="2308324"/>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sz="2400" dirty="0">
                <a:latin typeface="微软雅黑 Light" panose="020B0502040204020203" pitchFamily="34" charset="-122"/>
                <a:ea typeface="微软雅黑 Light" panose="020B0502040204020203" pitchFamily="34" charset="-122"/>
              </a:rPr>
              <a:t>报表粉饰简称“粉饰”，泛指企业旨在美化财务报表的各种活动。通俗地讲就是对财务报告进行技术处理，做出的财务报告背离财务报告本来面目，是假账的形式之一</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7424102" y="1174428"/>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400" dirty="0" smtClean="0">
                <a:solidFill>
                  <a:schemeClr val="bg1"/>
                </a:solidFill>
                <a:latin typeface="微软雅黑 Light" panose="020B0502040204020203" pitchFamily="34" charset="-122"/>
                <a:ea typeface="微软雅黑 Light" panose="020B0502040204020203" pitchFamily="34" charset="-122"/>
              </a:rPr>
              <a:t>概念</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80173"/>
            <a:ext cx="5470202"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任务6</a:t>
            </a:r>
            <a:r>
              <a:rPr lang="en-US" altLang="zh-CN" sz="2800" b="1" dirty="0">
                <a:latin typeface="微软雅黑 Light" panose="020B0502040204020203" pitchFamily="34" charset="-122"/>
                <a:ea typeface="微软雅黑 Light" panose="020B0502040204020203" pitchFamily="34" charset="-122"/>
              </a:rPr>
              <a:t>.1.2</a:t>
            </a:r>
            <a:r>
              <a:rPr lang="zh-CN" altLang="zh-CN" sz="2800" b="1" dirty="0">
                <a:latin typeface="微软雅黑 Light" panose="020B0502040204020203" pitchFamily="34" charset="-122"/>
                <a:ea typeface="微软雅黑 Light" panose="020B0502040204020203" pitchFamily="34" charset="-122"/>
              </a:rPr>
              <a:t>财务报表粉饰的动机</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0" y="3966269"/>
            <a:ext cx="12196762" cy="2891725"/>
            <a:chOff x="10778677" y="2810919"/>
            <a:chExt cx="12196762" cy="224790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3611" b="13611"/>
            <a:stretch>
              <a:fillRect/>
            </a:stretch>
          </p:blipFill>
          <p:spPr>
            <a:xfrm>
              <a:off x="10784492" y="2810919"/>
              <a:ext cx="12190946" cy="2247900"/>
            </a:xfrm>
            <a:prstGeom prst="rect">
              <a:avLst/>
            </a:prstGeom>
          </p:spPr>
        </p:pic>
        <p:sp>
          <p:nvSpPr>
            <p:cNvPr id="23" name="矩形 22"/>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箭头: 五边形 23"/>
          <p:cNvSpPr/>
          <p:nvPr/>
        </p:nvSpPr>
        <p:spPr bwMode="auto">
          <a:xfrm>
            <a:off x="1084058" y="3974948"/>
            <a:ext cx="2443124" cy="843329"/>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1</a:t>
            </a:r>
            <a:r>
              <a:rPr lang="zh-CN" altLang="en-US" sz="2000" dirty="0">
                <a:solidFill>
                  <a:srgbClr val="FFFFFF"/>
                </a:solidFill>
                <a:latin typeface="微软雅黑 Light" panose="020B0502040204020203" pitchFamily="34" charset="-122"/>
                <a:ea typeface="微软雅黑 Light" panose="020B0502040204020203" pitchFamily="34" charset="-122"/>
              </a:rPr>
              <a:t>）会计信息</a:t>
            </a:r>
            <a:r>
              <a:rPr lang="zh-CN" altLang="en-US" sz="2000" dirty="0" smtClean="0">
                <a:solidFill>
                  <a:srgbClr val="FFFFFF"/>
                </a:solidFill>
                <a:latin typeface="微软雅黑 Light" panose="020B0502040204020203" pitchFamily="34" charset="-122"/>
                <a:ea typeface="微软雅黑 Light" panose="020B0502040204020203" pitchFamily="34" charset="-122"/>
              </a:rPr>
              <a:t>失真</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5" name="箭头: V 形 24"/>
          <p:cNvSpPr/>
          <p:nvPr/>
        </p:nvSpPr>
        <p:spPr bwMode="auto">
          <a:xfrm>
            <a:off x="4874833" y="3993323"/>
            <a:ext cx="2443124" cy="843329"/>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2</a:t>
            </a:r>
            <a:r>
              <a:rPr lang="zh-CN" altLang="en-US" sz="2000" dirty="0">
                <a:solidFill>
                  <a:srgbClr val="FFFFFF"/>
                </a:solidFill>
                <a:latin typeface="微软雅黑 Light" panose="020B0502040204020203" pitchFamily="34" charset="-122"/>
                <a:ea typeface="微软雅黑 Light" panose="020B0502040204020203" pitchFamily="34" charset="-122"/>
              </a:rPr>
              <a:t>）会计信息的特殊性</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6" name="箭头: V 形 25"/>
          <p:cNvSpPr/>
          <p:nvPr/>
        </p:nvSpPr>
        <p:spPr bwMode="auto">
          <a:xfrm>
            <a:off x="8713142" y="3974948"/>
            <a:ext cx="2443124" cy="843329"/>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3</a:t>
            </a:r>
            <a:r>
              <a:rPr lang="zh-CN" altLang="en-US" sz="2000" dirty="0">
                <a:solidFill>
                  <a:srgbClr val="FFFFFF"/>
                </a:solidFill>
                <a:latin typeface="微软雅黑 Light" panose="020B0502040204020203" pitchFamily="34" charset="-122"/>
                <a:ea typeface="微软雅黑 Light" panose="020B0502040204020203" pitchFamily="34" charset="-122"/>
              </a:rPr>
              <a:t>）代理人操纵会计信息的空间</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grpSp>
        <p:nvGrpSpPr>
          <p:cNvPr id="28" name="组合 27"/>
          <p:cNvGrpSpPr/>
          <p:nvPr/>
        </p:nvGrpSpPr>
        <p:grpSpPr>
          <a:xfrm>
            <a:off x="2891732" y="1593418"/>
            <a:ext cx="484139" cy="2352341"/>
            <a:chOff x="2816685" y="2012327"/>
            <a:chExt cx="363244" cy="2080336"/>
          </a:xfrm>
        </p:grpSpPr>
        <p:cxnSp>
          <p:nvCxnSpPr>
            <p:cNvPr id="29" name="直接连接符 28"/>
            <p:cNvCxnSpPr/>
            <p:nvPr/>
          </p:nvCxnSpPr>
          <p:spPr bwMode="auto">
            <a:xfrm flipV="1">
              <a:off x="3174272" y="2012327"/>
              <a:ext cx="0" cy="2080336"/>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p:nvPr/>
          </p:nvCxnSpPr>
          <p:spPr bwMode="auto">
            <a:xfrm flipH="1">
              <a:off x="2816685" y="3363455"/>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p:cNvCxnSpPr/>
            <p:nvPr/>
          </p:nvCxnSpPr>
          <p:spPr bwMode="auto">
            <a:xfrm flipH="1">
              <a:off x="2816685" y="2653772"/>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auto">
            <a:xfrm flipH="1">
              <a:off x="2816685" y="2012327"/>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3" name="矩形 32"/>
          <p:cNvSpPr/>
          <p:nvPr/>
        </p:nvSpPr>
        <p:spPr bwMode="auto">
          <a:xfrm>
            <a:off x="1052581" y="2906102"/>
            <a:ext cx="1771843"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④收入、成本、资产、负债失真</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4" name="矩形 33"/>
          <p:cNvSpPr/>
          <p:nvPr/>
        </p:nvSpPr>
        <p:spPr bwMode="auto">
          <a:xfrm>
            <a:off x="1052581" y="2376135"/>
            <a:ext cx="1771843"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③会计账务混乱</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5" name="矩形 34"/>
          <p:cNvSpPr/>
          <p:nvPr/>
        </p:nvSpPr>
        <p:spPr bwMode="auto">
          <a:xfrm>
            <a:off x="1047696" y="1820370"/>
            <a:ext cx="1771843"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②记账凭证失真</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7" name="矩形 36"/>
          <p:cNvSpPr/>
          <p:nvPr/>
        </p:nvSpPr>
        <p:spPr bwMode="auto">
          <a:xfrm>
            <a:off x="1035794" y="3458864"/>
            <a:ext cx="1771843"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⑤会计报表虚假</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4" name="矩形 43"/>
          <p:cNvSpPr/>
          <p:nvPr/>
        </p:nvSpPr>
        <p:spPr bwMode="auto">
          <a:xfrm>
            <a:off x="1052581" y="1288981"/>
            <a:ext cx="1771843"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①原始凭证失真</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nvGrpSpPr>
          <p:cNvPr id="59" name="组合 58"/>
          <p:cNvGrpSpPr/>
          <p:nvPr/>
        </p:nvGrpSpPr>
        <p:grpSpPr>
          <a:xfrm>
            <a:off x="10225226" y="1477204"/>
            <a:ext cx="382138" cy="2452235"/>
            <a:chOff x="7757175" y="2688963"/>
            <a:chExt cx="363244" cy="1403701"/>
          </a:xfrm>
        </p:grpSpPr>
        <p:cxnSp>
          <p:nvCxnSpPr>
            <p:cNvPr id="60" name="直接连接符 59"/>
            <p:cNvCxnSpPr/>
            <p:nvPr/>
          </p:nvCxnSpPr>
          <p:spPr bwMode="auto">
            <a:xfrm flipV="1">
              <a:off x="8114762" y="2688963"/>
              <a:ext cx="0" cy="1403701"/>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auto">
            <a:xfrm flipH="1">
              <a:off x="7757175" y="3363455"/>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bwMode="auto">
            <a:xfrm flipH="1">
              <a:off x="7757175" y="2688963"/>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3" name="矩形 62"/>
          <p:cNvSpPr/>
          <p:nvPr/>
        </p:nvSpPr>
        <p:spPr bwMode="auto">
          <a:xfrm>
            <a:off x="8560106" y="1734434"/>
            <a:ext cx="1596788"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②完整性</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4" name="矩形 63"/>
          <p:cNvSpPr/>
          <p:nvPr/>
        </p:nvSpPr>
        <p:spPr bwMode="auto">
          <a:xfrm>
            <a:off x="8555610" y="1189161"/>
            <a:ext cx="1596788"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①存在或发生</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 name="圆角矩形 1"/>
          <p:cNvSpPr/>
          <p:nvPr/>
        </p:nvSpPr>
        <p:spPr bwMode="auto">
          <a:xfrm>
            <a:off x="715713" y="872251"/>
            <a:ext cx="5758234" cy="63200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000" b="1" dirty="0">
                <a:latin typeface="微软雅黑 Light" panose="020B0502040204020203" pitchFamily="34" charset="-122"/>
                <a:ea typeface="微软雅黑 Light" panose="020B0502040204020203" pitchFamily="34" charset="-122"/>
              </a:rPr>
              <a:t>1.</a:t>
            </a:r>
            <a:r>
              <a:rPr lang="zh-CN" altLang="en-US" sz="2000" b="1" dirty="0">
                <a:latin typeface="微软雅黑 Light" panose="020B0502040204020203" pitchFamily="34" charset="-122"/>
                <a:ea typeface="微软雅黑 Light" panose="020B0502040204020203" pitchFamily="34" charset="-122"/>
              </a:rPr>
              <a:t>会计信息的特殊性是粉饰财务报表的根本原因</a:t>
            </a:r>
            <a:endParaRPr lang="zh-CN" altLang="en-US" sz="2000" b="1" dirty="0">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1108113" y="4897638"/>
            <a:ext cx="2395013" cy="1754326"/>
          </a:xfrm>
          <a:prstGeom prst="rect">
            <a:avLst/>
          </a:prstGeom>
          <a:noFill/>
        </p:spPr>
        <p:txBody>
          <a:bodyPr wrap="squar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指会计信息的加工与披露违背了客观真实性原则，使会计信息不能正确反映会计主体真实的财务状况和经营成果</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42" name="矩形 41"/>
          <p:cNvSpPr/>
          <p:nvPr/>
        </p:nvSpPr>
        <p:spPr bwMode="auto">
          <a:xfrm>
            <a:off x="8535730" y="2293185"/>
            <a:ext cx="1596788"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③权利和义务</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3" name="矩形 42"/>
          <p:cNvSpPr/>
          <p:nvPr/>
        </p:nvSpPr>
        <p:spPr bwMode="auto">
          <a:xfrm>
            <a:off x="8535730" y="2876786"/>
            <a:ext cx="1596788"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④估价或分摊</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矩形 44"/>
          <p:cNvSpPr/>
          <p:nvPr/>
        </p:nvSpPr>
        <p:spPr bwMode="auto">
          <a:xfrm>
            <a:off x="8535730" y="3453035"/>
            <a:ext cx="1596788"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⑤表达与披露</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220321"/>
            <a:ext cx="556851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a:latin typeface="微软雅黑 Light" panose="020B0502040204020203" pitchFamily="34" charset="-122"/>
                <a:ea typeface="微软雅黑 Light" panose="020B0502040204020203" pitchFamily="34" charset="-122"/>
              </a:rPr>
              <a:t>财务报表粉饰的</a:t>
            </a:r>
            <a:r>
              <a:rPr lang="zh-CN" altLang="zh-CN" sz="2800" b="1" dirty="0" smtClean="0">
                <a:latin typeface="微软雅黑 Light" panose="020B0502040204020203" pitchFamily="34" charset="-122"/>
                <a:ea typeface="微软雅黑 Light" panose="020B0502040204020203" pitchFamily="34" charset="-122"/>
              </a:rPr>
              <a:t>动机</a:t>
            </a:r>
            <a:endParaRPr lang="zh-CN" altLang="zh-CN"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393035" y="2547597"/>
            <a:ext cx="6510585" cy="152313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）为了业绩考核而粉饰财务</a:t>
            </a:r>
            <a:r>
              <a:rPr lang="zh-CN" altLang="en-US" sz="2400" dirty="0" smtClean="0">
                <a:latin typeface="微软雅黑 Light" panose="020B0502040204020203" pitchFamily="34" charset="-122"/>
                <a:ea typeface="微软雅黑 Light" panose="020B0502040204020203" pitchFamily="34" charset="-122"/>
              </a:rPr>
              <a:t>报表</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）为了获取银行及商业信用而粉饰财务</a:t>
            </a:r>
            <a:r>
              <a:rPr lang="zh-CN" altLang="en-US" sz="2400" dirty="0" smtClean="0">
                <a:latin typeface="微软雅黑 Light" panose="020B0502040204020203" pitchFamily="34" charset="-122"/>
                <a:ea typeface="微软雅黑 Light" panose="020B0502040204020203" pitchFamily="34" charset="-122"/>
              </a:rPr>
              <a:t>报表</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）为了发行股票筹资而粉饰财务</a:t>
            </a:r>
            <a:r>
              <a:rPr lang="zh-CN" altLang="en-US" sz="2400" dirty="0" smtClean="0">
                <a:latin typeface="微软雅黑 Light" panose="020B0502040204020203" pitchFamily="34" charset="-122"/>
                <a:ea typeface="微软雅黑 Light" panose="020B0502040204020203" pitchFamily="34" charset="-122"/>
              </a:rPr>
              <a:t>报表</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）为了减少纳税而粉饰会计报表</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374506" y="1174428"/>
            <a:ext cx="4030043" cy="850992"/>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企业操纵会计信息、粉饰财务报表的常见动机</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91357"/>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财务报表粉饰类型</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30997"/>
          </a:xfrm>
          <a:prstGeom prst="rect">
            <a:avLst/>
          </a:prstGeom>
          <a:noFill/>
        </p:spPr>
        <p:txBody>
          <a:bodyPr wrap="square" rtlCol="0">
            <a:spAutoFit/>
          </a:bodyPr>
          <a:lstStyle/>
          <a:p>
            <a:pPr lvl="0" algn="ctr">
              <a:defRPr/>
            </a:pPr>
            <a:r>
              <a:rPr lang="en-US" altLang="zh-CN"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1.</a:t>
            </a: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粉饰经营业绩的</a:t>
            </a: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类型</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8" name="椭圆 57"/>
          <p:cNvSpPr/>
          <p:nvPr/>
        </p:nvSpPr>
        <p:spPr bwMode="auto">
          <a:xfrm>
            <a:off x="5941752" y="282698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2</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59" name="椭圆 58"/>
          <p:cNvSpPr/>
          <p:nvPr/>
        </p:nvSpPr>
        <p:spPr bwMode="auto">
          <a:xfrm>
            <a:off x="5941752" y="375503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3</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4</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1" name="矩形 60"/>
          <p:cNvSpPr/>
          <p:nvPr/>
        </p:nvSpPr>
        <p:spPr>
          <a:xfrm>
            <a:off x="6545551" y="1954704"/>
            <a:ext cx="2698175"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利润最大化</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545551" y="2910047"/>
            <a:ext cx="4148729"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利润最小化</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3" name="矩形 62"/>
          <p:cNvSpPr/>
          <p:nvPr/>
        </p:nvSpPr>
        <p:spPr>
          <a:xfrm>
            <a:off x="6545551" y="3783504"/>
            <a:ext cx="378868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利润均衡化</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4" name="矩形 63"/>
          <p:cNvSpPr/>
          <p:nvPr/>
        </p:nvSpPr>
        <p:spPr>
          <a:xfrm>
            <a:off x="6545551" y="4738847"/>
            <a:ext cx="4148729"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利润清洗</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91357"/>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财务报表粉饰类型</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30997"/>
          </a:xfrm>
          <a:prstGeom prst="rect">
            <a:avLst/>
          </a:prstGeom>
          <a:noFill/>
        </p:spPr>
        <p:txBody>
          <a:bodyPr wrap="square" rtlCol="0">
            <a:spAutoFit/>
          </a:bodyPr>
          <a:lstStyle/>
          <a:p>
            <a:pPr lvl="0" algn="ctr">
              <a:defRPr/>
            </a:pPr>
            <a:r>
              <a:rPr lang="en-US" altLang="zh-CN"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2.</a:t>
            </a: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粉饰财务状况的</a:t>
            </a: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类型</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1" name="矩形 60"/>
          <p:cNvSpPr/>
          <p:nvPr/>
        </p:nvSpPr>
        <p:spPr>
          <a:xfrm>
            <a:off x="6545551" y="1954704"/>
            <a:ext cx="2698175"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高估资产</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4" name="矩形 63"/>
          <p:cNvSpPr/>
          <p:nvPr/>
        </p:nvSpPr>
        <p:spPr>
          <a:xfrm>
            <a:off x="6545551" y="4738847"/>
            <a:ext cx="4148729" cy="461665"/>
          </a:xfrm>
          <a:prstGeom prst="rect">
            <a:avLst/>
          </a:prstGeom>
          <a:noFill/>
        </p:spPr>
        <p:txBody>
          <a:bodyPr wrap="square" rtlCol="0">
            <a:spAutoFit/>
          </a:bodyPr>
          <a:lstStyle/>
          <a:p>
            <a:r>
              <a:rPr lang="zh-CN" altLang="en-US" sz="2400" dirty="0" smtClean="0">
                <a:solidFill>
                  <a:srgbClr val="3D3D3D"/>
                </a:solidFill>
                <a:latin typeface="微软雅黑 Light" panose="020B0502040204020203" pitchFamily="34" charset="-122"/>
                <a:ea typeface="微软雅黑 Light" panose="020B0502040204020203" pitchFamily="34" charset="-122"/>
              </a:rPr>
              <a:t>低估负值</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2" name="矩形 21"/>
          <p:cNvSpPr/>
          <p:nvPr/>
        </p:nvSpPr>
        <p:spPr bwMode="auto">
          <a:xfrm>
            <a:off x="374506" y="2060848"/>
            <a:ext cx="6510585" cy="273630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400" dirty="0">
                <a:latin typeface="微软雅黑 Light" panose="020B0502040204020203" pitchFamily="34" charset="-122"/>
                <a:ea typeface="微软雅黑 Light" panose="020B0502040204020203" pitchFamily="34" charset="-122"/>
              </a:rPr>
              <a:t>粉饰财务状况的最终结果是造成企业不良资产增加，企业的不良资产最终会变成企业未来的亏损。对于不良资产问题，某国内有企业资本金绩效评价体系也给予了高度的关注，不良资产比率作为资产营运状况的修正指标，其权重为</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，而应收账款周转率、存货周转率等指标的权重为</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a:p>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374506" y="1004678"/>
            <a:ext cx="4030043" cy="850992"/>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粉饰财务状况的</a:t>
            </a:r>
            <a:r>
              <a:rPr lang="zh-CN" altLang="en-US" sz="2400" dirty="0" smtClean="0">
                <a:solidFill>
                  <a:schemeClr val="bg1"/>
                </a:solidFill>
                <a:latin typeface="微软雅黑 Light" panose="020B0502040204020203" pitchFamily="34" charset="-122"/>
                <a:ea typeface="微软雅黑 Light" panose="020B0502040204020203" pitchFamily="34" charset="-122"/>
              </a:rPr>
              <a:t>后果</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779352" y="305245"/>
            <a:ext cx="489413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子任务6</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财务报表粉饰类型</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2.xml><?xml version="1.0" encoding="utf-8"?>
<p:tagLst xmlns:p="http://schemas.openxmlformats.org/presentationml/2006/main">
  <p:tag name="MH" val="20170109233147"/>
  <p:tag name="MH_LIBRARY" val="GRAPHIC"/>
  <p:tag name="MH_ORDER" val="文本框 19"/>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a518045c-1aa0-4ff6-bd6e-9e61b6c86eab"/>
  <p:tag name="COMMONDATA" val="eyJoZGlkIjoiMGRiNjIzYzc1N2EwMzNhOTFkZTJiZjZlNzA3ODE0OWQifQ=="/>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3793</Words>
  <Application>WPS 演示</Application>
  <PresentationFormat>自定义</PresentationFormat>
  <Paragraphs>254</Paragraphs>
  <Slides>21</Slides>
  <Notes>15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34</cp:revision>
  <dcterms:created xsi:type="dcterms:W3CDTF">2019-03-11T07:59:00Z</dcterms:created>
  <dcterms:modified xsi:type="dcterms:W3CDTF">2023-09-12T11:12:10Z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2A4267496C3B401A85A7664B08A2E55F_12</vt:lpwstr>
  </property>
</Properties>
</file>