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8"/>
  </p:handoutMasterIdLst>
  <p:sldIdLst>
    <p:sldId id="1366" r:id="rId3"/>
    <p:sldId id="1138" r:id="rId5"/>
    <p:sldId id="1129" r:id="rId6"/>
    <p:sldId id="1378" r:id="rId7"/>
    <p:sldId id="1387" r:id="rId8"/>
    <p:sldId id="1379" r:id="rId9"/>
    <p:sldId id="1398" r:id="rId10"/>
    <p:sldId id="1389" r:id="rId11"/>
    <p:sldId id="1422" r:id="rId12"/>
    <p:sldId id="1423" r:id="rId13"/>
    <p:sldId id="1424" r:id="rId14"/>
    <p:sldId id="1425" r:id="rId15"/>
    <p:sldId id="1426" r:id="rId16"/>
    <p:sldId id="1427" r:id="rId17"/>
    <p:sldId id="1436" r:id="rId18"/>
    <p:sldId id="1428" r:id="rId19"/>
    <p:sldId id="1429" r:id="rId20"/>
    <p:sldId id="1430" r:id="rId21"/>
    <p:sldId id="1438" r:id="rId22"/>
    <p:sldId id="1437" r:id="rId23"/>
    <p:sldId id="1432" r:id="rId24"/>
    <p:sldId id="1433" r:id="rId25"/>
    <p:sldId id="1367" r:id="rId26"/>
    <p:sldId id="1368" r:id="rId27"/>
    <p:sldId id="1376" r:id="rId28"/>
    <p:sldId id="1377" r:id="rId29"/>
    <p:sldId id="1390" r:id="rId30"/>
    <p:sldId id="1393" r:id="rId31"/>
    <p:sldId id="1394" r:id="rId32"/>
    <p:sldId id="1439" r:id="rId33"/>
    <p:sldId id="1440" r:id="rId34"/>
    <p:sldId id="1441" r:id="rId35"/>
    <p:sldId id="1442" r:id="rId36"/>
    <p:sldId id="1443" r:id="rId37"/>
    <p:sldId id="1444" r:id="rId38"/>
    <p:sldId id="1445" r:id="rId39"/>
    <p:sldId id="1446" r:id="rId40"/>
    <p:sldId id="1447" r:id="rId41"/>
    <p:sldId id="1448" r:id="rId42"/>
    <p:sldId id="1449" r:id="rId43"/>
    <p:sldId id="1451" r:id="rId44"/>
    <p:sldId id="1452" r:id="rId45"/>
    <p:sldId id="1453" r:id="rId46"/>
    <p:sldId id="1336" r:id="rId47"/>
  </p:sldIdLst>
  <p:sldSz cx="12196445" cy="6858000"/>
  <p:notesSz cx="6858000" cy="9144000"/>
  <p:custDataLst>
    <p:tags r:id="rId52"/>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435E"/>
    <a:srgbClr val="ECECEC"/>
    <a:srgbClr val="F0F0F0"/>
    <a:srgbClr val="F2F2F2"/>
    <a:srgbClr val="F6F6F6"/>
    <a:srgbClr val="EBF4F5"/>
    <a:srgbClr val="C1DDE1"/>
    <a:srgbClr val="2E9EB8"/>
    <a:srgbClr val="5FC0D7"/>
    <a:srgbClr val="2C6A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35" autoAdjust="0"/>
    <p:restoredTop sz="96210" autoAdjust="0"/>
  </p:normalViewPr>
  <p:slideViewPr>
    <p:cSldViewPr snapToObjects="1">
      <p:cViewPr varScale="1">
        <p:scale>
          <a:sx n="101" d="100"/>
          <a:sy n="101" d="100"/>
        </p:scale>
        <p:origin x="174" y="3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937"/>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gs" Target="tags/tag57.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1" y="375"/>
            <a:ext cx="12196763" cy="685725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tags" Target="../tags/tag18.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tags" Target="../tags/tag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tags" Target="../tags/tag2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8.png"/><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30.png"/><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2.png"/><Relationship Id="rId1" Type="http://schemas.openxmlformats.org/officeDocument/2006/relationships/tags" Target="../tags/tag25.xml"/></Relationships>
</file>

<file path=ppt/slides/_rels/slide23.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4" Type="http://schemas.openxmlformats.org/officeDocument/2006/relationships/notesSlide" Target="../notesSlides/notesSlide14.xml"/><Relationship Id="rId23" Type="http://schemas.openxmlformats.org/officeDocument/2006/relationships/slideLayout" Target="../slideLayouts/slideLayout5.xml"/><Relationship Id="rId22" Type="http://schemas.openxmlformats.org/officeDocument/2006/relationships/tags" Target="../tags/tag47.xml"/><Relationship Id="rId21" Type="http://schemas.openxmlformats.org/officeDocument/2006/relationships/tags" Target="../tags/tag46.xml"/><Relationship Id="rId20" Type="http://schemas.openxmlformats.org/officeDocument/2006/relationships/tags" Target="../tags/tag45.xml"/><Relationship Id="rId2" Type="http://schemas.openxmlformats.org/officeDocument/2006/relationships/tags" Target="../tags/tag27.xml"/><Relationship Id="rId19" Type="http://schemas.openxmlformats.org/officeDocument/2006/relationships/tags" Target="../tags/tag44.xml"/><Relationship Id="rId18" Type="http://schemas.openxmlformats.org/officeDocument/2006/relationships/tags" Target="../tags/tag43.xml"/><Relationship Id="rId17" Type="http://schemas.openxmlformats.org/officeDocument/2006/relationships/tags" Target="../tags/tag42.xml"/><Relationship Id="rId16" Type="http://schemas.openxmlformats.org/officeDocument/2006/relationships/tags" Target="../tags/tag4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tags" Target="../tags/tag26.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tags" Target="../tags/tag48.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34.png"/><Relationship Id="rId1" Type="http://schemas.openxmlformats.org/officeDocument/2006/relationships/tags" Target="../tags/tag4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5.png"/><Relationship Id="rId1" Type="http://schemas.openxmlformats.org/officeDocument/2006/relationships/tags" Target="../tags/tag5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8" Type="http://schemas.openxmlformats.org/officeDocument/2006/relationships/notesSlide" Target="../notesSlides/notesSlide3.xml"/><Relationship Id="rId17" Type="http://schemas.openxmlformats.org/officeDocument/2006/relationships/slideLayout" Target="../slideLayouts/slideLayout5.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36.png"/><Relationship Id="rId1" Type="http://schemas.openxmlformats.org/officeDocument/2006/relationships/tags" Target="../tags/tag51.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image" Target="../media/image37.png"/><Relationship Id="rId2" Type="http://schemas.openxmlformats.org/officeDocument/2006/relationships/tags" Target="../tags/tag52.xml"/><Relationship Id="rId1" Type="http://schemas.openxmlformats.org/officeDocument/2006/relationships/image" Target="../media/image18.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8.png"/><Relationship Id="rId1" Type="http://schemas.openxmlformats.org/officeDocument/2006/relationships/tags" Target="../tags/tag5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9.png"/><Relationship Id="rId1" Type="http://schemas.openxmlformats.org/officeDocument/2006/relationships/tags" Target="../tags/tag5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0.png"/><Relationship Id="rId1" Type="http://schemas.openxmlformats.org/officeDocument/2006/relationships/tags" Target="../tags/tag5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41.png"/><Relationship Id="rId1" Type="http://schemas.openxmlformats.org/officeDocument/2006/relationships/tags" Target="../tags/tag5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image" Target="../media/image42.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tags" Target="../tags/tag1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8" name="Freeform 5"/>
          <p:cNvSpPr/>
          <p:nvPr/>
        </p:nvSpPr>
        <p:spPr bwMode="auto">
          <a:xfrm>
            <a:off x="891279" y="620689"/>
            <a:ext cx="4694511" cy="4921580"/>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9" name="文本框 48"/>
          <p:cNvSpPr txBox="1"/>
          <p:nvPr/>
        </p:nvSpPr>
        <p:spPr>
          <a:xfrm>
            <a:off x="1470326" y="2665980"/>
            <a:ext cx="5276128" cy="830997"/>
          </a:xfrm>
          <a:prstGeom prst="rect">
            <a:avLst/>
          </a:prstGeom>
          <a:noFill/>
        </p:spPr>
        <p:txBody>
          <a:bodyPr wrap="square" rtlCol="0">
            <a:spAutoFit/>
          </a:bodyPr>
          <a:lstStyle/>
          <a:p>
            <a:r>
              <a:rPr lang="zh-CN" altLang="en-US" sz="4800" b="1" dirty="0">
                <a:latin typeface="微软雅黑 Light" panose="020B0502040204020203" pitchFamily="34" charset="-122"/>
                <a:ea typeface="微软雅黑 Light" panose="020B0502040204020203" pitchFamily="34" charset="-122"/>
              </a:rPr>
              <a:t>财务报表分析概述</a:t>
            </a:r>
            <a:endParaRPr lang="zh-CN" altLang="en-US" sz="4800" b="1" dirty="0">
              <a:latin typeface="微软雅黑 Light" panose="020B0502040204020203" pitchFamily="34" charset="-122"/>
              <a:ea typeface="微软雅黑 Light" panose="020B0502040204020203" pitchFamily="34" charset="-122"/>
            </a:endParaRPr>
          </a:p>
        </p:txBody>
      </p:sp>
      <p:sp>
        <p:nvSpPr>
          <p:cNvPr id="54" name="Rectangle 4"/>
          <p:cNvSpPr txBox="1">
            <a:spLocks noChangeArrowheads="1"/>
          </p:cNvSpPr>
          <p:nvPr/>
        </p:nvSpPr>
        <p:spPr bwMode="auto">
          <a:xfrm>
            <a:off x="1470325" y="4226026"/>
            <a:ext cx="4115465"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sz="2400" b="0"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54440" y="220321"/>
            <a:ext cx="453409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1.1.3</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资产负债表</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 name="矩形 2"/>
          <p:cNvSpPr/>
          <p:nvPr/>
        </p:nvSpPr>
        <p:spPr>
          <a:xfrm>
            <a:off x="393035" y="835410"/>
            <a:ext cx="3512500" cy="830997"/>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资产负债表的编报</a:t>
            </a:r>
            <a:r>
              <a:rPr lang="zh-CN" altLang="en-US" sz="2400" dirty="0" smtClean="0">
                <a:latin typeface="微软雅黑 Light" panose="020B0502040204020203" pitchFamily="34" charset="-122"/>
                <a:ea typeface="微软雅黑 Light" panose="020B0502040204020203" pitchFamily="34" charset="-122"/>
              </a:rPr>
              <a:t>格式</a:t>
            </a:r>
            <a:endParaRPr lang="en-US" altLang="zh-CN" sz="2400" dirty="0" smtClean="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）账户式资产负债表</a:t>
            </a:r>
            <a:endParaRPr lang="zh-CN" altLang="en-US" sz="2400" dirty="0">
              <a:latin typeface="微软雅黑 Light" panose="020B0502040204020203" pitchFamily="34" charset="-122"/>
              <a:ea typeface="微软雅黑 Light" panose="020B0502040204020203"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5162550" y="220345"/>
            <a:ext cx="6323330" cy="646684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54440" y="220321"/>
            <a:ext cx="453409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1.1.3</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资产负债表</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6"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矩形 6"/>
          <p:cNvSpPr/>
          <p:nvPr/>
        </p:nvSpPr>
        <p:spPr>
          <a:xfrm>
            <a:off x="393035" y="821903"/>
            <a:ext cx="3433953"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）报告式资产负债表</a:t>
            </a:r>
            <a:endParaRPr lang="zh-CN" altLang="en-US" sz="2400" dirty="0">
              <a:latin typeface="微软雅黑 Light" panose="020B0502040204020203" pitchFamily="34" charset="-122"/>
              <a:ea typeface="微软雅黑 Light" panose="020B0502040204020203"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2642235" y="1422400"/>
            <a:ext cx="7124700" cy="474345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779352" y="264684"/>
            <a:ext cx="4534098"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1.1.3</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资产负债表</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2" name="矩形 1"/>
          <p:cNvSpPr/>
          <p:nvPr/>
        </p:nvSpPr>
        <p:spPr>
          <a:xfrm>
            <a:off x="789282" y="1124744"/>
            <a:ext cx="6096000" cy="4461478"/>
          </a:xfrm>
          <a:prstGeom prst="rect">
            <a:avLst/>
          </a:prstGeom>
        </p:spPr>
        <p:txBody>
          <a:bodyPr>
            <a:spAutoFit/>
          </a:bodyPr>
          <a:lstStyle/>
          <a:p>
            <a:pPr>
              <a:lnSpc>
                <a:spcPct val="150000"/>
              </a:lnSpc>
            </a:pPr>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资产的列报：</a:t>
            </a:r>
            <a:endParaRPr lang="zh-CN" altLang="en-US"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）流动资产和非流动资产的划分。</a:t>
            </a:r>
            <a:endParaRPr lang="zh-CN" altLang="en-US"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）正常营业周期。</a:t>
            </a:r>
            <a:endParaRPr lang="zh-CN" altLang="en-US" sz="2400" dirty="0">
              <a:latin typeface="微软雅黑 Light" panose="020B0502040204020203" pitchFamily="34" charset="-122"/>
              <a:ea typeface="微软雅黑 Light" panose="020B0502040204020203" pitchFamily="34" charset="-122"/>
            </a:endParaRPr>
          </a:p>
          <a:p>
            <a:pPr>
              <a:lnSpc>
                <a:spcPct val="150000"/>
              </a:lnSpc>
            </a:pPr>
            <a:r>
              <a:rPr lang="en-US" altLang="zh-CN" sz="2400" dirty="0">
                <a:latin typeface="微软雅黑 Light" panose="020B0502040204020203" pitchFamily="34" charset="-122"/>
                <a:ea typeface="微软雅黑 Light" panose="020B0502040204020203" pitchFamily="34" charset="-122"/>
              </a:rPr>
              <a:t>6.</a:t>
            </a:r>
            <a:r>
              <a:rPr lang="zh-CN" altLang="en-US" sz="2400" dirty="0">
                <a:latin typeface="微软雅黑 Light" panose="020B0502040204020203" pitchFamily="34" charset="-122"/>
                <a:ea typeface="微软雅黑 Light" panose="020B0502040204020203" pitchFamily="34" charset="-122"/>
              </a:rPr>
              <a:t>负债的列报：</a:t>
            </a:r>
            <a:endParaRPr lang="zh-CN" altLang="en-US"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）流动负债与非流动负债的划分。</a:t>
            </a:r>
            <a:endParaRPr lang="zh-CN" altLang="en-US"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）资产负债表日后事项对流动负债与非流动负债划分的影响</a:t>
            </a:r>
            <a:r>
              <a:rPr lang="zh-CN" altLang="en-US" sz="2400" dirty="0" smtClean="0">
                <a:latin typeface="微软雅黑 Light" panose="020B0502040204020203" pitchFamily="34" charset="-122"/>
                <a:ea typeface="微软雅黑 Light" panose="020B0502040204020203" pitchFamily="34" charset="-122"/>
              </a:rPr>
              <a:t>。</a:t>
            </a:r>
            <a:endParaRPr lang="en-US" altLang="zh-CN" sz="2400" dirty="0" smtClean="0">
              <a:latin typeface="微软雅黑 Light" panose="020B0502040204020203" pitchFamily="34" charset="-122"/>
              <a:ea typeface="微软雅黑 Light" panose="020B0502040204020203" pitchFamily="34" charset="-122"/>
            </a:endParaRPr>
          </a:p>
          <a:p>
            <a:pPr>
              <a:lnSpc>
                <a:spcPct val="150000"/>
              </a:lnSpc>
            </a:pPr>
            <a:r>
              <a:rPr lang="en-US" altLang="zh-CN" sz="2400" dirty="0">
                <a:latin typeface="微软雅黑 Light" panose="020B0502040204020203" pitchFamily="34" charset="-122"/>
                <a:ea typeface="微软雅黑 Light" panose="020B0502040204020203" pitchFamily="34" charset="-122"/>
              </a:rPr>
              <a:t>7.</a:t>
            </a:r>
            <a:r>
              <a:rPr lang="zh-CN" altLang="en-US" sz="2400" dirty="0">
                <a:latin typeface="微软雅黑 Light" panose="020B0502040204020203" pitchFamily="34" charset="-122"/>
                <a:ea typeface="微软雅黑 Light" panose="020B0502040204020203" pitchFamily="34" charset="-122"/>
              </a:rPr>
              <a:t>所有者权益的列</a:t>
            </a:r>
            <a:r>
              <a:rPr lang="zh-CN" altLang="en-US" sz="2400" dirty="0" smtClean="0">
                <a:latin typeface="微软雅黑 Light" panose="020B0502040204020203" pitchFamily="34" charset="-122"/>
                <a:ea typeface="微软雅黑 Light" panose="020B0502040204020203" pitchFamily="34" charset="-122"/>
              </a:rPr>
              <a:t>报</a:t>
            </a:r>
            <a:endParaRPr lang="zh-CN" altLang="en-US" sz="2400"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20321"/>
            <a:ext cx="3282731"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1.1.4  </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利润</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表</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7235243" y="748596"/>
            <a:ext cx="3420231" cy="3445396"/>
            <a:chOff x="1176959" y="1268760"/>
            <a:chExt cx="2049348" cy="1968171"/>
          </a:xfrm>
        </p:grpSpPr>
        <p:sp>
          <p:nvSpPr>
            <p:cNvPr id="22" name="矩形 21"/>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3" name="矩形 22"/>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24" name="组合 23"/>
          <p:cNvGrpSpPr/>
          <p:nvPr/>
        </p:nvGrpSpPr>
        <p:grpSpPr>
          <a:xfrm>
            <a:off x="729157" y="4159622"/>
            <a:ext cx="4577136" cy="2698378"/>
            <a:chOff x="1176959" y="1268760"/>
            <a:chExt cx="2049348" cy="1968171"/>
          </a:xfrm>
        </p:grpSpPr>
        <p:sp>
          <p:nvSpPr>
            <p:cNvPr id="25" name="矩形 24"/>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利润表的内容</a:t>
              </a:r>
              <a:endParaRPr kumimoji="0" lang="zh-CN" altLang="en-US" sz="2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26" name="矩形 25"/>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27" name="组合 26"/>
          <p:cNvGrpSpPr/>
          <p:nvPr/>
        </p:nvGrpSpPr>
        <p:grpSpPr>
          <a:xfrm>
            <a:off x="7250522" y="4204395"/>
            <a:ext cx="3443838" cy="2402799"/>
            <a:chOff x="1176959" y="1268760"/>
            <a:chExt cx="2049348" cy="2045527"/>
          </a:xfrm>
        </p:grpSpPr>
        <p:sp>
          <p:nvSpPr>
            <p:cNvPr id="28" name="矩形 27"/>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利润表的格式</a:t>
              </a:r>
              <a:endParaRPr kumimoji="0" lang="zh-CN" altLang="en-US" sz="2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29" name="矩形 28"/>
            <p:cNvSpPr/>
            <p:nvPr/>
          </p:nvSpPr>
          <p:spPr bwMode="auto">
            <a:xfrm>
              <a:off x="1176959" y="1628800"/>
              <a:ext cx="2043161" cy="1685487"/>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grpSp>
      <p:grpSp>
        <p:nvGrpSpPr>
          <p:cNvPr id="30" name="组合 29"/>
          <p:cNvGrpSpPr/>
          <p:nvPr/>
        </p:nvGrpSpPr>
        <p:grpSpPr>
          <a:xfrm>
            <a:off x="671135" y="695910"/>
            <a:ext cx="4635158" cy="3463711"/>
            <a:chOff x="1176959" y="1268760"/>
            <a:chExt cx="2049348" cy="1968171"/>
          </a:xfrm>
        </p:grpSpPr>
        <p:sp>
          <p:nvSpPr>
            <p:cNvPr id="31" name="矩形 30"/>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矩形 31"/>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37" name="文本框 36"/>
          <p:cNvSpPr txBox="1"/>
          <p:nvPr/>
        </p:nvSpPr>
        <p:spPr>
          <a:xfrm>
            <a:off x="1075046" y="862804"/>
            <a:ext cx="2488182" cy="461665"/>
          </a:xfrm>
          <a:prstGeom prst="rect">
            <a:avLst/>
          </a:prstGeom>
          <a:noFill/>
        </p:spPr>
        <p:txBody>
          <a:bodyPr wrap="none" rtlCol="0">
            <a:spAutoFit/>
          </a:bodyPr>
          <a:lstStyle/>
          <a:p>
            <a:pPr lvl="0" algn="ctr">
              <a:defRPr/>
            </a:pPr>
            <a:r>
              <a:rPr lang="zh-CN" altLang="en-US" sz="2400" dirty="0">
                <a:solidFill>
                  <a:srgbClr val="FFFFFF"/>
                </a:solidFill>
                <a:latin typeface="微软雅黑 Light" panose="020B0502040204020203" pitchFamily="34" charset="-122"/>
                <a:ea typeface="微软雅黑 Light" panose="020B0502040204020203" pitchFamily="34" charset="-122"/>
              </a:rPr>
              <a:t>     利润表的概念</a:t>
            </a:r>
            <a:endParaRPr kumimoji="0" lang="zh-CN" altLang="en-US" sz="24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44" name="文本框 43"/>
          <p:cNvSpPr txBox="1"/>
          <p:nvPr/>
        </p:nvSpPr>
        <p:spPr>
          <a:xfrm>
            <a:off x="682629" y="1425762"/>
            <a:ext cx="4609670" cy="2954655"/>
          </a:xfrm>
          <a:prstGeom prst="rect">
            <a:avLst/>
          </a:prstGeom>
          <a:noFill/>
        </p:spPr>
        <p:txBody>
          <a:bodyPr wrap="square" rtlCol="0">
            <a:spAutoFit/>
          </a:bodyPr>
          <a:lstStyle/>
          <a:p>
            <a:pPr lvl="0" algn="dist">
              <a:defRPr/>
            </a:pPr>
            <a:r>
              <a:rPr lang="zh-CN" altLang="en-US" sz="2400" dirty="0">
                <a:solidFill>
                  <a:srgbClr val="3D3D3D"/>
                </a:solidFill>
                <a:latin typeface="微软雅黑 Light" panose="020B0502040204020203" pitchFamily="34" charset="-122"/>
                <a:ea typeface="微软雅黑 Light" panose="020B0502040204020203" pitchFamily="34" charset="-122"/>
              </a:rPr>
              <a:t>利润表是反映企业在一定</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gn="dist">
              <a:defRPr/>
            </a:pPr>
            <a:r>
              <a:rPr lang="zh-CN" altLang="en-US" sz="2400" dirty="0">
                <a:solidFill>
                  <a:srgbClr val="3D3D3D"/>
                </a:solidFill>
                <a:latin typeface="微软雅黑 Light" panose="020B0502040204020203" pitchFamily="34" charset="-122"/>
                <a:ea typeface="微软雅黑 Light" panose="020B0502040204020203" pitchFamily="34" charset="-122"/>
              </a:rPr>
              <a:t>会计期间经营成果的</a:t>
            </a:r>
            <a:r>
              <a:rPr lang="zh-CN" altLang="en-US" sz="2400" dirty="0" smtClean="0">
                <a:solidFill>
                  <a:srgbClr val="3D3D3D"/>
                </a:solidFill>
                <a:latin typeface="微软雅黑 Light" panose="020B0502040204020203" pitchFamily="34" charset="-122"/>
                <a:ea typeface="微软雅黑 Light" panose="020B0502040204020203" pitchFamily="34" charset="-122"/>
              </a:rPr>
              <a:t>财务</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gn="dist">
              <a:defRPr/>
            </a:pPr>
            <a:r>
              <a:rPr lang="zh-CN" altLang="en-US" sz="2400" dirty="0">
                <a:solidFill>
                  <a:srgbClr val="3D3D3D"/>
                </a:solidFill>
                <a:latin typeface="微软雅黑 Light" panose="020B0502040204020203" pitchFamily="34" charset="-122"/>
                <a:ea typeface="微软雅黑 Light" panose="020B0502040204020203" pitchFamily="34" charset="-122"/>
              </a:rPr>
              <a:t>报表。利润表内容包括收入、</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gn="dist">
              <a:defRPr/>
            </a:pPr>
            <a:r>
              <a:rPr lang="zh-CN" altLang="en-US" sz="2400" dirty="0">
                <a:solidFill>
                  <a:srgbClr val="3D3D3D"/>
                </a:solidFill>
                <a:latin typeface="微软雅黑 Light" panose="020B0502040204020203" pitchFamily="34" charset="-122"/>
                <a:ea typeface="微软雅黑 Light" panose="020B0502040204020203" pitchFamily="34" charset="-122"/>
              </a:rPr>
              <a:t>费用和利润，能够帮助财务</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gn="dist">
              <a:defRPr/>
            </a:pPr>
            <a:r>
              <a:rPr lang="zh-CN" altLang="en-US" sz="2400" dirty="0">
                <a:solidFill>
                  <a:srgbClr val="3D3D3D"/>
                </a:solidFill>
                <a:latin typeface="微软雅黑 Light" panose="020B0502040204020203" pitchFamily="34" charset="-122"/>
                <a:ea typeface="微软雅黑 Light" panose="020B0502040204020203" pitchFamily="34" charset="-122"/>
              </a:rPr>
              <a:t>报告使用者全面了解企业的</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gn="dist">
              <a:defRPr/>
            </a:pPr>
            <a:r>
              <a:rPr lang="zh-CN" altLang="en-US" sz="2400" dirty="0">
                <a:solidFill>
                  <a:srgbClr val="3D3D3D"/>
                </a:solidFill>
                <a:latin typeface="微软雅黑 Light" panose="020B0502040204020203" pitchFamily="34" charset="-122"/>
                <a:ea typeface="微软雅黑 Light" panose="020B0502040204020203" pitchFamily="34" charset="-122"/>
              </a:rPr>
              <a:t>经营成果、分析企业获利能</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gn="dist">
              <a:defRPr/>
            </a:pPr>
            <a:r>
              <a:rPr lang="zh-CN" altLang="en-US" sz="2400" dirty="0">
                <a:solidFill>
                  <a:srgbClr val="3D3D3D"/>
                </a:solidFill>
                <a:latin typeface="微软雅黑 Light" panose="020B0502040204020203" pitchFamily="34" charset="-122"/>
                <a:ea typeface="微软雅黑 Light" panose="020B0502040204020203" pitchFamily="34" charset="-122"/>
              </a:rPr>
              <a:t>力和盈利能力增长趋势。</a:t>
            </a:r>
            <a:endParaRPr lang="zh-CN" altLang="en-US" sz="2400" dirty="0">
              <a:solidFill>
                <a:srgbClr val="3D3D3D"/>
              </a:solidFill>
              <a:latin typeface="微软雅黑 Light" panose="020B0502040204020203" pitchFamily="34" charset="-122"/>
              <a:ea typeface="微软雅黑 Light" panose="020B0502040204020203" pitchFamily="34" charset="-122"/>
            </a:endParaRPr>
          </a:p>
          <a:p>
            <a:pPr marL="285750" marR="0" lvl="0" indent="-285750" algn="l" defTabSz="914400" rtl="0" eaLnBrk="1" fontAlgn="base" latinLnBrk="0" hangingPunct="1">
              <a:lnSpc>
                <a:spcPct val="100000"/>
              </a:lnSpc>
              <a:spcBef>
                <a:spcPct val="0"/>
              </a:spcBef>
              <a:spcAft>
                <a:spcPct val="0"/>
              </a:spcAft>
              <a:buClrTx/>
              <a:buSzTx/>
              <a:buFont typeface="Wingdings" panose="05000000000000000000" pitchFamily="2" charset="2"/>
              <a:buChar char="l"/>
              <a:defRPr/>
            </a:pPr>
            <a:endParaRPr kumimoji="0" lang="zh-CN" altLang="en-US" sz="1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45" name="文本框 44"/>
          <p:cNvSpPr txBox="1"/>
          <p:nvPr/>
        </p:nvSpPr>
        <p:spPr>
          <a:xfrm>
            <a:off x="7759983" y="906799"/>
            <a:ext cx="2031326" cy="46166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400" dirty="0">
                <a:solidFill>
                  <a:srgbClr val="FFFFFF"/>
                </a:solidFill>
                <a:latin typeface="微软雅黑 Light" panose="020B0502040204020203" pitchFamily="34" charset="-122"/>
                <a:ea typeface="微软雅黑 Light" panose="020B0502040204020203" pitchFamily="34" charset="-122"/>
              </a:rPr>
              <a:t>利润表的作用</a:t>
            </a:r>
            <a:endParaRPr kumimoji="0" lang="zh-CN" altLang="en-US" sz="24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47" name="文本框 46"/>
          <p:cNvSpPr txBox="1"/>
          <p:nvPr/>
        </p:nvSpPr>
        <p:spPr>
          <a:xfrm>
            <a:off x="7190984" y="1597018"/>
            <a:ext cx="3570208" cy="2308324"/>
          </a:xfrm>
          <a:prstGeom prst="rect">
            <a:avLst/>
          </a:prstGeom>
          <a:noFill/>
        </p:spPr>
        <p:txBody>
          <a:bodyPr wrap="none" rtlCol="0">
            <a:spAutoFit/>
          </a:bodyPr>
          <a:lstStyle/>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利润表可以反映企业一定</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会计期间收入的实现情况</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可以反映一定会计期间的</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费用耗费情况</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可以反映企业生产经营活</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动的成果</a:t>
            </a:r>
            <a:endPar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3" name="矩形 2"/>
          <p:cNvSpPr/>
          <p:nvPr/>
        </p:nvSpPr>
        <p:spPr>
          <a:xfrm>
            <a:off x="560723" y="4601458"/>
            <a:ext cx="4511963" cy="2308324"/>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）构成营业利润的各项要素</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）构成利润总额的各项要素</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）构成净利润的各项要素</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）其他综合收益的税后净额</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）综合收益总额</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6</a:t>
            </a:r>
            <a:r>
              <a:rPr lang="zh-CN" altLang="en-US" sz="2400" dirty="0">
                <a:latin typeface="微软雅黑 Light" panose="020B0502040204020203" pitchFamily="34" charset="-122"/>
                <a:ea typeface="微软雅黑 Light" panose="020B0502040204020203" pitchFamily="34" charset="-122"/>
              </a:rPr>
              <a:t>）每股收益</a:t>
            </a:r>
            <a:endParaRPr lang="zh-CN" altLang="en-US" sz="2400"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7155091" y="4894209"/>
            <a:ext cx="3570208" cy="830997"/>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利润表格式主要有单步式</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和多步式两种</a:t>
            </a:r>
            <a:endParaRPr lang="zh-CN" altLang="en-US" sz="2400"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72195" y="220321"/>
            <a:ext cx="3282731"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1.1.4  </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利润</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表</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5"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 name="图片 1"/>
          <p:cNvPicPr>
            <a:picLocks noChangeAspect="1"/>
          </p:cNvPicPr>
          <p:nvPr>
            <p:custDataLst>
              <p:tags r:id="rId1"/>
            </p:custDataLst>
          </p:nvPr>
        </p:nvPicPr>
        <p:blipFill>
          <a:blip r:embed="rId2"/>
          <a:stretch>
            <a:fillRect/>
          </a:stretch>
        </p:blipFill>
        <p:spPr>
          <a:xfrm>
            <a:off x="913765" y="1052195"/>
            <a:ext cx="10491470" cy="424370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72195" y="220321"/>
            <a:ext cx="3282731"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1.1.4  </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利润</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表</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5"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3" name="图片 2"/>
          <p:cNvPicPr>
            <a:picLocks noChangeAspect="1"/>
          </p:cNvPicPr>
          <p:nvPr>
            <p:custDataLst>
              <p:tags r:id="rId1"/>
            </p:custDataLst>
          </p:nvPr>
        </p:nvPicPr>
        <p:blipFill>
          <a:blip r:embed="rId2"/>
          <a:stretch>
            <a:fillRect/>
          </a:stretch>
        </p:blipFill>
        <p:spPr>
          <a:xfrm>
            <a:off x="5378450" y="188595"/>
            <a:ext cx="5885815" cy="642366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20321"/>
            <a:ext cx="4606106"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1.1.5</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  现金流量表</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87836" y="1484784"/>
            <a:ext cx="6503020" cy="4896544"/>
          </a:xfrm>
          <a:prstGeom prst="rect">
            <a:avLst/>
          </a:prstGeom>
        </p:spPr>
      </p:pic>
      <p:sp>
        <p:nvSpPr>
          <p:cNvPr id="2" name="圆角矩形 1"/>
          <p:cNvSpPr/>
          <p:nvPr/>
        </p:nvSpPr>
        <p:spPr bwMode="auto">
          <a:xfrm>
            <a:off x="4730229" y="1484784"/>
            <a:ext cx="6912768" cy="1944216"/>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nSpc>
                <a:spcPct val="150000"/>
              </a:lnSpc>
            </a:pP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现金流量表的定义：现金流量表是反映企业一定会计期间现金和现金等价物流入和流出的报表。</a:t>
            </a:r>
            <a:endParaRPr kumimoji="0" lang="zh-CN" altLang="en-US" sz="2400"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4" name="圆角矩形 3"/>
          <p:cNvSpPr/>
          <p:nvPr/>
        </p:nvSpPr>
        <p:spPr bwMode="auto">
          <a:xfrm>
            <a:off x="4730650" y="3711827"/>
            <a:ext cx="6912768" cy="208823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nSpc>
                <a:spcPct val="150000"/>
              </a:lnSpc>
            </a:pP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现金流量表的编制基础：资产负债表和利润表的编制基础是收付实现制（</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）现金①库存现金②银行存款③其他货币资金（</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）现金等价物</a:t>
            </a:r>
            <a:endParaRPr kumimoji="0" lang="zh-CN" altLang="en-US" sz="2400"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3035" y="1196752"/>
            <a:ext cx="7056784" cy="4524315"/>
          </a:xfrm>
          <a:prstGeom prst="rect">
            <a:avLst/>
          </a:prstGeom>
        </p:spPr>
        <p:txBody>
          <a:bodyPr wrap="square">
            <a:spAutoFit/>
          </a:bodyPr>
          <a:lstStyle/>
          <a:p>
            <a:pPr lvl="0">
              <a:lnSpc>
                <a:spcPct val="150000"/>
              </a:lnSpc>
              <a:defRPr/>
            </a:pP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现金流量的分类</a:t>
            </a:r>
            <a:endParaRPr lang="en-US" altLang="zh-CN" sz="2400" dirty="0">
              <a:latin typeface="微软雅黑 Light" panose="020B0502040204020203" pitchFamily="34" charset="-122"/>
              <a:ea typeface="微软雅黑 Light" panose="020B0502040204020203" pitchFamily="34" charset="-122"/>
            </a:endParaRPr>
          </a:p>
          <a:p>
            <a:pPr lvl="0">
              <a:lnSpc>
                <a:spcPct val="150000"/>
              </a:lnSpc>
              <a:defRPr/>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）经营活动</a:t>
            </a:r>
            <a:endParaRPr lang="en-US" altLang="zh-CN" sz="2400" dirty="0">
              <a:latin typeface="微软雅黑 Light" panose="020B0502040204020203" pitchFamily="34" charset="-122"/>
              <a:ea typeface="微软雅黑 Light" panose="020B0502040204020203" pitchFamily="34" charset="-122"/>
            </a:endParaRPr>
          </a:p>
          <a:p>
            <a:pPr lvl="0">
              <a:lnSpc>
                <a:spcPct val="150000"/>
              </a:lnSpc>
              <a:defRPr/>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）投资活动</a:t>
            </a:r>
            <a:endParaRPr lang="en-US" altLang="zh-CN" sz="2400" dirty="0">
              <a:latin typeface="微软雅黑 Light" panose="020B0502040204020203" pitchFamily="34" charset="-122"/>
              <a:ea typeface="微软雅黑 Light" panose="020B0502040204020203" pitchFamily="34" charset="-122"/>
            </a:endParaRPr>
          </a:p>
          <a:p>
            <a:pPr lvl="0">
              <a:lnSpc>
                <a:spcPct val="150000"/>
              </a:lnSpc>
              <a:defRPr/>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）筹资活动</a:t>
            </a:r>
            <a:endParaRPr lang="en-US" altLang="zh-CN" sz="2400" dirty="0">
              <a:latin typeface="微软雅黑 Light" panose="020B0502040204020203" pitchFamily="34" charset="-122"/>
              <a:ea typeface="微软雅黑 Light" panose="020B0502040204020203" pitchFamily="34" charset="-122"/>
            </a:endParaRPr>
          </a:p>
          <a:p>
            <a:pPr lvl="0">
              <a:lnSpc>
                <a:spcPct val="150000"/>
              </a:lnSpc>
              <a:defRPr/>
            </a:pP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现金流量表的编制方法</a:t>
            </a:r>
            <a:endParaRPr lang="en-US" altLang="zh-CN" sz="2400" dirty="0">
              <a:latin typeface="微软雅黑 Light" panose="020B0502040204020203" pitchFamily="34" charset="-122"/>
              <a:ea typeface="微软雅黑 Light" panose="020B0502040204020203" pitchFamily="34" charset="-122"/>
            </a:endParaRPr>
          </a:p>
          <a:p>
            <a:pPr lvl="0">
              <a:lnSpc>
                <a:spcPct val="150000"/>
              </a:lnSpc>
              <a:defRPr/>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）直接法是指按现金收入和现金支出的主要类别直接反映企业经营活动产生的现金</a:t>
            </a:r>
            <a:r>
              <a:rPr lang="zh-CN" altLang="en-US" sz="2400" dirty="0" smtClean="0">
                <a:latin typeface="微软雅黑 Light" panose="020B0502040204020203" pitchFamily="34" charset="-122"/>
                <a:ea typeface="微软雅黑 Light" panose="020B0502040204020203" pitchFamily="34" charset="-122"/>
              </a:rPr>
              <a:t>流量</a:t>
            </a:r>
            <a:endParaRPr lang="en-US" altLang="zh-CN" sz="2400" dirty="0" smtClean="0">
              <a:latin typeface="微软雅黑 Light" panose="020B0502040204020203" pitchFamily="34" charset="-122"/>
              <a:ea typeface="微软雅黑 Light" panose="020B0502040204020203" pitchFamily="34" charset="-122"/>
            </a:endParaRPr>
          </a:p>
          <a:p>
            <a:pPr lvl="0">
              <a:lnSpc>
                <a:spcPct val="150000"/>
              </a:lnSpc>
              <a:defRPr/>
            </a:pPr>
            <a:r>
              <a:rPr lang="zh-CN" altLang="en-US" sz="2400" dirty="0" smtClean="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）间接法是指以净利润为起算点</a:t>
            </a:r>
            <a:endParaRPr lang="en-US" altLang="zh-CN" sz="2400" dirty="0">
              <a:latin typeface="微软雅黑 Light" panose="020B0502040204020203" pitchFamily="34" charset="-122"/>
              <a:ea typeface="微软雅黑 Light" panose="020B0502040204020203" pitchFamily="34" charset="-122"/>
            </a:endParaRPr>
          </a:p>
        </p:txBody>
      </p:sp>
      <p:sp>
        <p:nvSpPr>
          <p:cNvPr id="5" name="矩形 4"/>
          <p:cNvSpPr/>
          <p:nvPr/>
        </p:nvSpPr>
        <p:spPr>
          <a:xfrm>
            <a:off x="779352" y="264684"/>
            <a:ext cx="3958034"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1.1.5</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  现金</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流量表</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6"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20321"/>
            <a:ext cx="4606106"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1.1.5</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  现金流量表</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 name="图片 1"/>
          <p:cNvPicPr>
            <a:picLocks noChangeAspect="1"/>
          </p:cNvPicPr>
          <p:nvPr>
            <p:custDataLst>
              <p:tags r:id="rId1"/>
            </p:custDataLst>
          </p:nvPr>
        </p:nvPicPr>
        <p:blipFill>
          <a:blip r:embed="rId2"/>
          <a:stretch>
            <a:fillRect/>
          </a:stretch>
        </p:blipFill>
        <p:spPr>
          <a:xfrm>
            <a:off x="1202055" y="1412875"/>
            <a:ext cx="9448800" cy="3790950"/>
          </a:xfrm>
          <a:prstGeom prst="rect">
            <a:avLst/>
          </a:prstGeom>
        </p:spPr>
      </p:pic>
    </p:spTree>
  </p:cSld>
  <p:clrMapOvr>
    <a:masterClrMapping/>
  </p:clrMapOvr>
  <p:transition spd="slow" advTm="9652">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20321"/>
            <a:ext cx="4606106"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1.1.5</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  现金流量表</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3" name="图片 2"/>
          <p:cNvPicPr>
            <a:picLocks noChangeAspect="1"/>
          </p:cNvPicPr>
          <p:nvPr>
            <p:custDataLst>
              <p:tags r:id="rId1"/>
            </p:custDataLst>
          </p:nvPr>
        </p:nvPicPr>
        <p:blipFill>
          <a:blip r:embed="rId2"/>
          <a:stretch>
            <a:fillRect/>
          </a:stretch>
        </p:blipFill>
        <p:spPr>
          <a:xfrm>
            <a:off x="2353945" y="908685"/>
            <a:ext cx="7219950" cy="5320030"/>
          </a:xfrm>
          <a:prstGeom prst="rect">
            <a:avLst/>
          </a:prstGeom>
        </p:spPr>
      </p:pic>
    </p:spTree>
  </p:cSld>
  <p:clrMapOvr>
    <a:masterClrMapping/>
  </p:clrMapOvr>
  <p:transition spd="slow" advTm="9652">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8" name="图片 137"/>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09749" y="426749"/>
            <a:ext cx="4161062" cy="6004502"/>
          </a:xfrm>
          <a:prstGeom prst="rect">
            <a:avLst/>
          </a:prstGeom>
        </p:spPr>
      </p:pic>
      <p:sp>
        <p:nvSpPr>
          <p:cNvPr id="139" name="矩形 138"/>
          <p:cNvSpPr/>
          <p:nvPr/>
        </p:nvSpPr>
        <p:spPr bwMode="auto">
          <a:xfrm>
            <a:off x="3888007" y="1471105"/>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0" name="TextBox 58"/>
          <p:cNvSpPr txBox="1"/>
          <p:nvPr/>
        </p:nvSpPr>
        <p:spPr>
          <a:xfrm>
            <a:off x="3918897" y="1925092"/>
            <a:ext cx="677108" cy="1034899"/>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目 录</a:t>
            </a:r>
            <a:endPar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1" name="TextBox 58"/>
          <p:cNvSpPr txBox="1"/>
          <p:nvPr/>
        </p:nvSpPr>
        <p:spPr>
          <a:xfrm>
            <a:off x="3910915" y="3049979"/>
            <a:ext cx="615553" cy="1955342"/>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CONTENTS</a:t>
            </a:r>
            <a:endParaRPr kumimoji="0" lang="zh-CN" altLang="en-US"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2" name="Freeform 18"/>
          <p:cNvSpPr/>
          <p:nvPr/>
        </p:nvSpPr>
        <p:spPr bwMode="auto">
          <a:xfrm>
            <a:off x="5234297" y="2221342"/>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400">
              <a:solidFill>
                <a:schemeClr val="bg1"/>
              </a:solidFill>
              <a:latin typeface="+mj-ea"/>
              <a:ea typeface="+mj-ea"/>
            </a:endParaRPr>
          </a:p>
        </p:txBody>
      </p:sp>
      <p:sp>
        <p:nvSpPr>
          <p:cNvPr id="143" name="Freeform 24"/>
          <p:cNvSpPr/>
          <p:nvPr/>
        </p:nvSpPr>
        <p:spPr bwMode="auto">
          <a:xfrm>
            <a:off x="5970057" y="2230231"/>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chemeClr val="bg1"/>
          </a:solidFill>
          <a:ln w="9525" cap="flat">
            <a:solidFill>
              <a:schemeClr val="accent5">
                <a:lumMod val="75000"/>
              </a:schemeClr>
            </a:solidFill>
            <a:prstDash val="solid"/>
            <a:miter lim="800000"/>
          </a:ln>
        </p:spPr>
        <p:txBody>
          <a:bodyPr vert="horz" wrap="square" lIns="91440" tIns="45720" rIns="91440" bIns="45720" numCol="1" anchor="ctr" anchorCtr="0" compatLnSpc="1"/>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1.1 </a:t>
            </a:r>
            <a:r>
              <a:rPr lang="zh-CN" altLang="en-US" sz="2400" dirty="0">
                <a:latin typeface="微软雅黑 Light" panose="020B0502040204020203" pitchFamily="34" charset="-122"/>
                <a:ea typeface="微软雅黑 Light" panose="020B0502040204020203" pitchFamily="34" charset="-122"/>
              </a:rPr>
              <a:t>财务报表分析的概念与基础资料</a:t>
            </a:r>
            <a:r>
              <a:rPr lang="en-US" altLang="zh-CN" sz="2400" dirty="0">
                <a:latin typeface="微软雅黑 Light" panose="020B0502040204020203" pitchFamily="34" charset="-122"/>
                <a:ea typeface="微软雅黑 Light" panose="020B0502040204020203" pitchFamily="34" charset="-122"/>
              </a:rPr>
              <a:t> </a:t>
            </a:r>
            <a:endParaRPr lang="zh-CN" altLang="en-US" sz="2400" dirty="0">
              <a:latin typeface="微软雅黑 Light" panose="020B0502040204020203" pitchFamily="34" charset="-122"/>
              <a:ea typeface="微软雅黑 Light" panose="020B0502040204020203" pitchFamily="34" charset="-122"/>
            </a:endParaRPr>
          </a:p>
        </p:txBody>
      </p:sp>
      <p:sp>
        <p:nvSpPr>
          <p:cNvPr id="145" name="TextBox 58"/>
          <p:cNvSpPr txBox="1"/>
          <p:nvPr/>
        </p:nvSpPr>
        <p:spPr>
          <a:xfrm>
            <a:off x="5341278" y="2276983"/>
            <a:ext cx="360996" cy="646331"/>
          </a:xfrm>
          <a:prstGeom prst="rect">
            <a:avLst/>
          </a:prstGeom>
          <a:noFill/>
        </p:spPr>
        <p:txBody>
          <a:bodyPr wrap="none" rtlCol="0">
            <a:spAutoFit/>
          </a:bodyPr>
          <a:lstStyle/>
          <a:p>
            <a:pPr algn="ctr"/>
            <a:r>
              <a:rPr lang="en-US" altLang="zh-CN" sz="3600" dirty="0">
                <a:solidFill>
                  <a:schemeClr val="bg1"/>
                </a:solidFill>
                <a:latin typeface="微软雅黑 Light" panose="020B0502040204020203" pitchFamily="34" charset="-122"/>
                <a:ea typeface="微软雅黑 Light" panose="020B0502040204020203" pitchFamily="34" charset="-122"/>
              </a:rPr>
              <a:t>1</a:t>
            </a:r>
            <a:endParaRPr lang="zh-CN" altLang="en-US" sz="3600" dirty="0">
              <a:solidFill>
                <a:schemeClr val="bg1"/>
              </a:solidFill>
              <a:latin typeface="微软雅黑 Light" panose="020B0502040204020203" pitchFamily="34" charset="-122"/>
              <a:ea typeface="微软雅黑 Light" panose="020B0502040204020203" pitchFamily="34" charset="-122"/>
            </a:endParaRPr>
          </a:p>
        </p:txBody>
      </p:sp>
      <p:sp>
        <p:nvSpPr>
          <p:cNvPr id="146" name="Freeform 18"/>
          <p:cNvSpPr/>
          <p:nvPr/>
        </p:nvSpPr>
        <p:spPr bwMode="auto">
          <a:xfrm>
            <a:off x="5341176" y="4364745"/>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400">
              <a:solidFill>
                <a:schemeClr val="bg1"/>
              </a:solidFill>
              <a:latin typeface="+mj-ea"/>
              <a:ea typeface="+mj-ea"/>
            </a:endParaRPr>
          </a:p>
        </p:txBody>
      </p:sp>
      <p:sp>
        <p:nvSpPr>
          <p:cNvPr id="147" name="Freeform 24"/>
          <p:cNvSpPr/>
          <p:nvPr/>
        </p:nvSpPr>
        <p:spPr bwMode="auto">
          <a:xfrm>
            <a:off x="6139423" y="4365029"/>
            <a:ext cx="5188676" cy="6439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chemeClr val="bg1"/>
          </a:solidFill>
          <a:ln w="9525" cap="flat">
            <a:solidFill>
              <a:schemeClr val="accent5">
                <a:lumMod val="75000"/>
              </a:schemeClr>
            </a:solidFill>
            <a:prstDash val="solid"/>
            <a:miter lim="800000"/>
          </a:ln>
        </p:spPr>
        <p:txBody>
          <a:bodyPr vert="horz" wrap="square" lIns="91440" tIns="45720" rIns="91440" bIns="45720" numCol="1" anchor="ctr" anchorCtr="0" compatLnSpc="1"/>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1.2 </a:t>
            </a:r>
            <a:r>
              <a:rPr lang="zh-CN" altLang="en-US" sz="2400" dirty="0">
                <a:latin typeface="微软雅黑 Light" panose="020B0502040204020203" pitchFamily="34" charset="-122"/>
                <a:ea typeface="微软雅黑 Light" panose="020B0502040204020203" pitchFamily="34" charset="-122"/>
              </a:rPr>
              <a:t>财务报表分析的体系、方法与程序</a:t>
            </a:r>
            <a:r>
              <a:rPr lang="en-US" altLang="zh-CN" sz="2400" dirty="0">
                <a:latin typeface="微软雅黑 Light" panose="020B0502040204020203" pitchFamily="34" charset="-122"/>
                <a:ea typeface="微软雅黑 Light" panose="020B0502040204020203" pitchFamily="34" charset="-122"/>
              </a:rPr>
              <a:t> </a:t>
            </a:r>
            <a:endParaRPr lang="zh-CN" altLang="en-US" sz="2400" dirty="0">
              <a:latin typeface="微软雅黑 Light" panose="020B0502040204020203" pitchFamily="34" charset="-122"/>
              <a:ea typeface="微软雅黑 Light" panose="020B0502040204020203" pitchFamily="34" charset="-122"/>
            </a:endParaRPr>
          </a:p>
        </p:txBody>
      </p:sp>
      <p:sp>
        <p:nvSpPr>
          <p:cNvPr id="149" name="TextBox 58"/>
          <p:cNvSpPr txBox="1"/>
          <p:nvPr/>
        </p:nvSpPr>
        <p:spPr>
          <a:xfrm>
            <a:off x="5438799" y="4409075"/>
            <a:ext cx="441146" cy="646331"/>
          </a:xfrm>
          <a:prstGeom prst="rect">
            <a:avLst/>
          </a:prstGeom>
          <a:noFill/>
        </p:spPr>
        <p:txBody>
          <a:bodyPr wrap="none" rtlCol="0">
            <a:spAutoFit/>
          </a:bodyPr>
          <a:lstStyle/>
          <a:p>
            <a:pPr algn="ctr"/>
            <a:r>
              <a:rPr lang="en-US" altLang="zh-CN" sz="3600" dirty="0">
                <a:solidFill>
                  <a:schemeClr val="bg1"/>
                </a:solidFill>
                <a:latin typeface="微软雅黑 Light" panose="020B0502040204020203" pitchFamily="34" charset="-122"/>
                <a:ea typeface="微软雅黑 Light" panose="020B0502040204020203" pitchFamily="34" charset="-122"/>
              </a:rPr>
              <a:t>2</a:t>
            </a:r>
            <a:endParaRPr lang="zh-CN" altLang="en-US" sz="360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4000" advTm="9503">
        <p15:prstTrans prst="curtains"/>
      </p:transition>
    </mc:Choice>
    <mc:Fallback>
      <p:transition spd="slow" advTm="9503">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20321"/>
            <a:ext cx="4606106"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1.1.5</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  现金流量表</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4" name="图片 3"/>
          <p:cNvPicPr>
            <a:picLocks noChangeAspect="1"/>
          </p:cNvPicPr>
          <p:nvPr>
            <p:custDataLst>
              <p:tags r:id="rId1"/>
            </p:custDataLst>
          </p:nvPr>
        </p:nvPicPr>
        <p:blipFill>
          <a:blip r:embed="rId2"/>
          <a:stretch>
            <a:fillRect/>
          </a:stretch>
        </p:blipFill>
        <p:spPr>
          <a:xfrm>
            <a:off x="1922145" y="981075"/>
            <a:ext cx="8867775" cy="5158740"/>
          </a:xfrm>
          <a:prstGeom prst="rect">
            <a:avLst/>
          </a:prstGeom>
        </p:spPr>
      </p:pic>
    </p:spTree>
  </p:cSld>
  <p:clrMapOvr>
    <a:masterClrMapping/>
  </p:clrMapOvr>
  <p:transition spd="slow" advTm="9652">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697091" y="320023"/>
            <a:ext cx="6625426"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1.1.6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所有者权益（股东）变动表</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1166455"/>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pic>
        <p:nvPicPr>
          <p:cNvPr id="22" name="图片 21"/>
          <p:cNvPicPr>
            <a:picLocks noChangeAspect="1"/>
          </p:cNvPicPr>
          <p:nvPr/>
        </p:nvPicPr>
        <p:blipFill>
          <a:blip r:embed="rId1"/>
          <a:stretch>
            <a:fillRect/>
          </a:stretch>
        </p:blipFill>
        <p:spPr>
          <a:xfrm>
            <a:off x="4178" y="1166455"/>
            <a:ext cx="5529542" cy="4581128"/>
          </a:xfrm>
          <a:prstGeom prst="rect">
            <a:avLst/>
          </a:prstGeom>
        </p:spPr>
      </p:pic>
      <p:sp>
        <p:nvSpPr>
          <p:cNvPr id="2" name="矩形 1"/>
          <p:cNvSpPr/>
          <p:nvPr/>
        </p:nvSpPr>
        <p:spPr>
          <a:xfrm>
            <a:off x="5822207" y="1484784"/>
            <a:ext cx="6456680" cy="3692525"/>
          </a:xfrm>
          <a:prstGeom prst="rect">
            <a:avLst/>
          </a:prstGeom>
        </p:spPr>
        <p:txBody>
          <a:bodyPr wrap="none">
            <a:spAutoFit/>
          </a:bodyPr>
          <a:lstStyle/>
          <a:p>
            <a:r>
              <a:rPr lang="zh-CN" altLang="en-US" sz="2600" dirty="0">
                <a:solidFill>
                  <a:schemeClr val="bg1"/>
                </a:solidFill>
                <a:latin typeface="微软雅黑 Light" panose="020B0502040204020203" pitchFamily="34" charset="-122"/>
                <a:ea typeface="微软雅黑 Light" panose="020B0502040204020203" pitchFamily="34" charset="-122"/>
              </a:rPr>
              <a:t>1.所有者权益变动表的概念</a:t>
            </a:r>
            <a:endParaRPr lang="en-US" altLang="zh-CN" sz="2600" dirty="0">
              <a:solidFill>
                <a:schemeClr val="bg1"/>
              </a:solidFill>
              <a:latin typeface="微软雅黑 Light" panose="020B0502040204020203" pitchFamily="34" charset="-122"/>
              <a:ea typeface="微软雅黑 Light" panose="020B0502040204020203" pitchFamily="34" charset="-122"/>
            </a:endParaRPr>
          </a:p>
          <a:p>
            <a:r>
              <a:rPr lang="zh-CN" altLang="en-US" sz="2600" dirty="0">
                <a:solidFill>
                  <a:schemeClr val="bg1"/>
                </a:solidFill>
                <a:latin typeface="微软雅黑 Light" panose="020B0502040204020203" pitchFamily="34" charset="-122"/>
                <a:ea typeface="微软雅黑 Light" panose="020B0502040204020203" pitchFamily="34" charset="-122"/>
              </a:rPr>
              <a:t>所有者权益变动表是指反映构成企业所有者</a:t>
            </a:r>
            <a:endParaRPr lang="en-US" altLang="zh-CN" sz="2600" dirty="0">
              <a:solidFill>
                <a:schemeClr val="bg1"/>
              </a:solidFill>
              <a:latin typeface="微软雅黑 Light" panose="020B0502040204020203" pitchFamily="34" charset="-122"/>
              <a:ea typeface="微软雅黑 Light" panose="020B0502040204020203" pitchFamily="34" charset="-122"/>
            </a:endParaRPr>
          </a:p>
          <a:p>
            <a:r>
              <a:rPr lang="zh-CN" altLang="en-US" sz="2600" dirty="0">
                <a:solidFill>
                  <a:schemeClr val="bg1"/>
                </a:solidFill>
                <a:latin typeface="微软雅黑 Light" panose="020B0502040204020203" pitchFamily="34" charset="-122"/>
                <a:ea typeface="微软雅黑 Light" panose="020B0502040204020203" pitchFamily="34" charset="-122"/>
              </a:rPr>
              <a:t>权益各组成部分当期增减变动情况的报表。</a:t>
            </a:r>
            <a:endParaRPr lang="zh-CN" altLang="en-US" sz="2600" dirty="0">
              <a:solidFill>
                <a:schemeClr val="bg1"/>
              </a:solidFill>
              <a:latin typeface="微软雅黑 Light" panose="020B0502040204020203" pitchFamily="34" charset="-122"/>
              <a:ea typeface="微软雅黑 Light" panose="020B0502040204020203" pitchFamily="34" charset="-122"/>
            </a:endParaRPr>
          </a:p>
          <a:p>
            <a:endParaRPr lang="en-US" altLang="zh-CN" sz="2600" dirty="0">
              <a:solidFill>
                <a:schemeClr val="bg1"/>
              </a:solidFill>
              <a:latin typeface="微软雅黑 Light" panose="020B0502040204020203" pitchFamily="34" charset="-122"/>
              <a:ea typeface="微软雅黑 Light" panose="020B0502040204020203" pitchFamily="34" charset="-122"/>
            </a:endParaRPr>
          </a:p>
          <a:p>
            <a:r>
              <a:rPr lang="en-US" altLang="zh-CN" sz="2600" dirty="0">
                <a:solidFill>
                  <a:schemeClr val="bg1"/>
                </a:solidFill>
                <a:latin typeface="微软雅黑 Light" panose="020B0502040204020203" pitchFamily="34" charset="-122"/>
                <a:ea typeface="微软雅黑 Light" panose="020B0502040204020203" pitchFamily="34" charset="-122"/>
              </a:rPr>
              <a:t>2.</a:t>
            </a:r>
            <a:r>
              <a:rPr lang="zh-CN" altLang="en-US" sz="2600" dirty="0">
                <a:solidFill>
                  <a:schemeClr val="bg1"/>
                </a:solidFill>
                <a:latin typeface="微软雅黑 Light" panose="020B0502040204020203" pitchFamily="34" charset="-122"/>
                <a:ea typeface="微软雅黑 Light" panose="020B0502040204020203" pitchFamily="34" charset="-122"/>
              </a:rPr>
              <a:t>所有者权益变动表的意义</a:t>
            </a:r>
            <a:endParaRPr lang="zh-CN" altLang="en-US" sz="2600" dirty="0">
              <a:solidFill>
                <a:schemeClr val="bg1"/>
              </a:solidFill>
              <a:latin typeface="微软雅黑 Light" panose="020B0502040204020203" pitchFamily="34" charset="-122"/>
              <a:ea typeface="微软雅黑 Light" panose="020B0502040204020203" pitchFamily="34" charset="-122"/>
            </a:endParaRPr>
          </a:p>
          <a:p>
            <a:endParaRPr lang="en-US" altLang="zh-CN" sz="2600" dirty="0">
              <a:solidFill>
                <a:schemeClr val="bg1"/>
              </a:solidFill>
              <a:latin typeface="微软雅黑 Light" panose="020B0502040204020203" pitchFamily="34" charset="-122"/>
              <a:ea typeface="微软雅黑 Light" panose="020B0502040204020203" pitchFamily="34" charset="-122"/>
            </a:endParaRPr>
          </a:p>
          <a:p>
            <a:r>
              <a:rPr lang="en-US" altLang="zh-CN" sz="2600" dirty="0">
                <a:solidFill>
                  <a:schemeClr val="bg1"/>
                </a:solidFill>
                <a:latin typeface="微软雅黑 Light" panose="020B0502040204020203" pitchFamily="34" charset="-122"/>
                <a:ea typeface="微软雅黑 Light" panose="020B0502040204020203" pitchFamily="34" charset="-122"/>
              </a:rPr>
              <a:t>3.</a:t>
            </a:r>
            <a:r>
              <a:rPr lang="zh-CN" altLang="en-US" sz="2600" dirty="0">
                <a:solidFill>
                  <a:schemeClr val="bg1"/>
                </a:solidFill>
                <a:latin typeface="微软雅黑 Light" panose="020B0502040204020203" pitchFamily="34" charset="-122"/>
                <a:ea typeface="微软雅黑 Light" panose="020B0502040204020203" pitchFamily="34" charset="-122"/>
              </a:rPr>
              <a:t>所有者权益变动表的内容</a:t>
            </a:r>
            <a:endParaRPr lang="en-US" altLang="zh-CN" sz="2600" dirty="0">
              <a:solidFill>
                <a:schemeClr val="bg1"/>
              </a:solidFill>
              <a:latin typeface="微软雅黑 Light" panose="020B0502040204020203" pitchFamily="34" charset="-122"/>
              <a:ea typeface="微软雅黑 Light" panose="020B0502040204020203" pitchFamily="34" charset="-122"/>
            </a:endParaRPr>
          </a:p>
          <a:p>
            <a:endParaRPr lang="en-US" altLang="zh-CN" sz="2600" dirty="0">
              <a:solidFill>
                <a:schemeClr val="bg1"/>
              </a:solidFill>
              <a:latin typeface="微软雅黑 Light" panose="020B0502040204020203" pitchFamily="34" charset="-122"/>
              <a:ea typeface="微软雅黑 Light" panose="020B0502040204020203" pitchFamily="34" charset="-122"/>
            </a:endParaRPr>
          </a:p>
          <a:p>
            <a:r>
              <a:rPr lang="en-US" altLang="zh-CN" sz="2600" dirty="0">
                <a:solidFill>
                  <a:schemeClr val="bg1"/>
                </a:solidFill>
                <a:latin typeface="微软雅黑 Light" panose="020B0502040204020203" pitchFamily="34" charset="-122"/>
                <a:ea typeface="微软雅黑 Light" panose="020B0502040204020203" pitchFamily="34" charset="-122"/>
              </a:rPr>
              <a:t>4.</a:t>
            </a:r>
            <a:r>
              <a:rPr lang="zh-CN" altLang="en-US" sz="2600" dirty="0">
                <a:solidFill>
                  <a:schemeClr val="bg1"/>
                </a:solidFill>
                <a:latin typeface="微软雅黑 Light" panose="020B0502040204020203" pitchFamily="34" charset="-122"/>
                <a:ea typeface="微软雅黑 Light" panose="020B0502040204020203" pitchFamily="34" charset="-122"/>
              </a:rPr>
              <a:t>一般企业所有者权益变动表的列报格式</a:t>
            </a:r>
            <a:endParaRPr lang="zh-CN" altLang="en-US" sz="260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85573" y="264684"/>
            <a:ext cx="6968992"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1.1.6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所有者权益（股东）变动表</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7"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3" name="图片 2"/>
          <p:cNvPicPr>
            <a:picLocks noChangeAspect="1"/>
          </p:cNvPicPr>
          <p:nvPr>
            <p:custDataLst>
              <p:tags r:id="rId1"/>
            </p:custDataLst>
          </p:nvPr>
        </p:nvPicPr>
        <p:blipFill>
          <a:blip r:embed="rId2"/>
          <a:stretch>
            <a:fillRect/>
          </a:stretch>
        </p:blipFill>
        <p:spPr>
          <a:xfrm rot="5400000">
            <a:off x="3155950" y="-469900"/>
            <a:ext cx="5980430" cy="844867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994669" y="-289580"/>
            <a:ext cx="3377849"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568280"/>
            <a:ext cx="5090269" cy="1284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b="1" dirty="0">
                <a:solidFill>
                  <a:schemeClr val="bg1"/>
                </a:solidFill>
                <a:latin typeface="微软雅黑 Light" panose="020B0502040204020203" pitchFamily="34" charset="-122"/>
                <a:ea typeface="微软雅黑 Light" panose="020B0502040204020203" pitchFamily="34" charset="-122"/>
              </a:rPr>
              <a:t>任务</a:t>
            </a:r>
            <a:r>
              <a:rPr lang="en-US" altLang="zh-CN" sz="4000" b="1" dirty="0">
                <a:solidFill>
                  <a:schemeClr val="bg1"/>
                </a:solidFill>
                <a:latin typeface="微软雅黑 Light" panose="020B0502040204020203" pitchFamily="34" charset="-122"/>
                <a:ea typeface="微软雅黑 Light" panose="020B0502040204020203" pitchFamily="34" charset="-122"/>
              </a:rPr>
              <a:t>1.2</a:t>
            </a:r>
            <a:r>
              <a:rPr lang="zh-CN" altLang="en-US" sz="4000" b="1" dirty="0">
                <a:solidFill>
                  <a:schemeClr val="bg1"/>
                </a:solidFill>
                <a:latin typeface="微软雅黑 Light" panose="020B0502040204020203" pitchFamily="34" charset="-122"/>
                <a:ea typeface="微软雅黑 Light" panose="020B0502040204020203" pitchFamily="34" charset="-122"/>
              </a:rPr>
              <a:t>财务报表分析的体系、方法和程序</a:t>
            </a:r>
            <a:endParaRPr lang="zh-CN" altLang="en-US" sz="4000" b="1" dirty="0">
              <a:solidFill>
                <a:schemeClr val="bg1"/>
              </a:solidFill>
              <a:latin typeface="微软雅黑 Light" panose="020B0502040204020203" pitchFamily="34" charset="-122"/>
              <a:ea typeface="微软雅黑 Light" panose="020B0502040204020203" pitchFamily="34" charset="-122"/>
            </a:endParaRPr>
          </a:p>
        </p:txBody>
      </p:sp>
      <p:grpSp>
        <p:nvGrpSpPr>
          <p:cNvPr id="2" name="组合 1"/>
          <p:cNvGrpSpPr/>
          <p:nvPr/>
        </p:nvGrpSpPr>
        <p:grpSpPr>
          <a:xfrm>
            <a:off x="6098605" y="332740"/>
            <a:ext cx="4512245" cy="427003"/>
            <a:chOff x="10509" y="5545"/>
            <a:chExt cx="7106" cy="672"/>
          </a:xfrm>
        </p:grpSpPr>
        <p:grpSp>
          <p:nvGrpSpPr>
            <p:cNvPr id="97" name="组合 96"/>
            <p:cNvGrpSpPr/>
            <p:nvPr/>
          </p:nvGrpSpPr>
          <p:grpSpPr>
            <a:xfrm>
              <a:off x="10509" y="5697"/>
              <a:ext cx="520" cy="52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sp>
          <p:nvSpPr>
            <p:cNvPr id="53" name="TextBox 70"/>
            <p:cNvSpPr txBox="1"/>
            <p:nvPr/>
          </p:nvSpPr>
          <p:spPr>
            <a:xfrm>
              <a:off x="11074" y="5545"/>
              <a:ext cx="6541" cy="628"/>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1.2.1</a:t>
              </a:r>
              <a:r>
                <a:rPr lang="zh-CN" altLang="en-US" kern="100" dirty="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财务分析体系概念</a:t>
              </a:r>
              <a:endParaRPr lang="zh-CN" altLang="en-US" kern="100" dirty="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grpSp>
      <p:grpSp>
        <p:nvGrpSpPr>
          <p:cNvPr id="3" name="组合 2"/>
          <p:cNvGrpSpPr/>
          <p:nvPr/>
        </p:nvGrpSpPr>
        <p:grpSpPr>
          <a:xfrm>
            <a:off x="6098540" y="4170045"/>
            <a:ext cx="4512310" cy="426720"/>
            <a:chOff x="10509" y="5545"/>
            <a:chExt cx="7106" cy="672"/>
          </a:xfrm>
        </p:grpSpPr>
        <p:grpSp>
          <p:nvGrpSpPr>
            <p:cNvPr id="4" name="组合 3"/>
            <p:cNvGrpSpPr/>
            <p:nvPr/>
          </p:nvGrpSpPr>
          <p:grpSpPr>
            <a:xfrm>
              <a:off x="10509" y="5697"/>
              <a:ext cx="520" cy="520"/>
              <a:chOff x="8186613" y="1546264"/>
              <a:chExt cx="330200" cy="330200"/>
            </a:xfrm>
            <a:solidFill>
              <a:schemeClr val="accent3"/>
            </a:solidFill>
          </p:grpSpPr>
          <p:sp>
            <p:nvSpPr>
              <p:cNvPr id="5" name="Oval 5"/>
              <p:cNvSpPr>
                <a:spLocks noChangeArrowheads="1"/>
              </p:cNvSpPr>
              <p:nvPr>
                <p:custDataLst>
                  <p:tags r:id="rId2"/>
                </p:custDataLst>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6" name="Freeform 6"/>
              <p:cNvSpPr/>
              <p:nvPr>
                <p:custDataLst>
                  <p:tags r:id="rId3"/>
                </p:custDataLst>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sp>
          <p:nvSpPr>
            <p:cNvPr id="7" name="TextBox 70"/>
            <p:cNvSpPr txBox="1"/>
            <p:nvPr>
              <p:custDataLst>
                <p:tags r:id="rId4"/>
              </p:custDataLst>
            </p:nvPr>
          </p:nvSpPr>
          <p:spPr>
            <a:xfrm>
              <a:off x="11074" y="5545"/>
              <a:ext cx="6541" cy="628"/>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1.2.</a:t>
              </a:r>
              <a:r>
                <a:rPr lang="en-US"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6</a:t>
              </a:r>
              <a:r>
                <a:rPr lang="zh-CN" altLang="en-US"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分析程序：准备阶段</a:t>
              </a:r>
              <a:endParaRPr lang="zh-CN" altLang="en-US"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grpSp>
      <p:grpSp>
        <p:nvGrpSpPr>
          <p:cNvPr id="8" name="组合 7"/>
          <p:cNvGrpSpPr/>
          <p:nvPr/>
        </p:nvGrpSpPr>
        <p:grpSpPr>
          <a:xfrm>
            <a:off x="6127115" y="2034540"/>
            <a:ext cx="4512310" cy="426720"/>
            <a:chOff x="10509" y="5545"/>
            <a:chExt cx="7106" cy="672"/>
          </a:xfrm>
        </p:grpSpPr>
        <p:grpSp>
          <p:nvGrpSpPr>
            <p:cNvPr id="9" name="组合 8"/>
            <p:cNvGrpSpPr/>
            <p:nvPr/>
          </p:nvGrpSpPr>
          <p:grpSpPr>
            <a:xfrm>
              <a:off x="10509" y="5697"/>
              <a:ext cx="520" cy="520"/>
              <a:chOff x="8186613" y="1546264"/>
              <a:chExt cx="330200" cy="330200"/>
            </a:xfrm>
            <a:solidFill>
              <a:schemeClr val="accent3"/>
            </a:solidFill>
          </p:grpSpPr>
          <p:sp>
            <p:nvSpPr>
              <p:cNvPr id="10" name="Oval 5"/>
              <p:cNvSpPr>
                <a:spLocks noChangeArrowheads="1"/>
              </p:cNvSpPr>
              <p:nvPr>
                <p:custDataLst>
                  <p:tags r:id="rId5"/>
                </p:custDataLst>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1" name="Freeform 6"/>
              <p:cNvSpPr/>
              <p:nvPr>
                <p:custDataLst>
                  <p:tags r:id="rId6"/>
                </p:custDataLst>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sp>
          <p:nvSpPr>
            <p:cNvPr id="12" name="TextBox 70"/>
            <p:cNvSpPr txBox="1"/>
            <p:nvPr>
              <p:custDataLst>
                <p:tags r:id="rId7"/>
              </p:custDataLst>
            </p:nvPr>
          </p:nvSpPr>
          <p:spPr>
            <a:xfrm>
              <a:off x="11074" y="5545"/>
              <a:ext cx="6541" cy="628"/>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1.2.3</a:t>
              </a:r>
              <a:r>
                <a:rPr lang="zh-CN" altLang="en-US"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分析方法：比较分析法</a:t>
              </a:r>
              <a:endParaRPr lang="zh-CN" altLang="en-US"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grpSp>
      <p:grpSp>
        <p:nvGrpSpPr>
          <p:cNvPr id="13" name="组合 12"/>
          <p:cNvGrpSpPr/>
          <p:nvPr/>
        </p:nvGrpSpPr>
        <p:grpSpPr>
          <a:xfrm>
            <a:off x="6130925" y="2684145"/>
            <a:ext cx="4512310" cy="426720"/>
            <a:chOff x="10509" y="5545"/>
            <a:chExt cx="7106" cy="672"/>
          </a:xfrm>
        </p:grpSpPr>
        <p:grpSp>
          <p:nvGrpSpPr>
            <p:cNvPr id="14" name="组合 13"/>
            <p:cNvGrpSpPr/>
            <p:nvPr/>
          </p:nvGrpSpPr>
          <p:grpSpPr>
            <a:xfrm>
              <a:off x="10509" y="5697"/>
              <a:ext cx="520" cy="520"/>
              <a:chOff x="8186613" y="1546264"/>
              <a:chExt cx="330200" cy="330200"/>
            </a:xfrm>
            <a:solidFill>
              <a:schemeClr val="accent3"/>
            </a:solidFill>
          </p:grpSpPr>
          <p:sp>
            <p:nvSpPr>
              <p:cNvPr id="15" name="Oval 5"/>
              <p:cNvSpPr>
                <a:spLocks noChangeArrowheads="1"/>
              </p:cNvSpPr>
              <p:nvPr>
                <p:custDataLst>
                  <p:tags r:id="rId8"/>
                </p:custDataLst>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6" name="Freeform 6"/>
              <p:cNvSpPr/>
              <p:nvPr>
                <p:custDataLst>
                  <p:tags r:id="rId9"/>
                </p:custDataLst>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sp>
          <p:nvSpPr>
            <p:cNvPr id="17" name="TextBox 70"/>
            <p:cNvSpPr txBox="1"/>
            <p:nvPr>
              <p:custDataLst>
                <p:tags r:id="rId10"/>
              </p:custDataLst>
            </p:nvPr>
          </p:nvSpPr>
          <p:spPr>
            <a:xfrm>
              <a:off x="11074" y="5545"/>
              <a:ext cx="6541" cy="628"/>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1.2.4</a:t>
              </a:r>
              <a:r>
                <a:rPr lang="zh-CN" altLang="en-US"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分析方法：</a:t>
              </a:r>
              <a:r>
                <a:rPr lang="zh-CN" altLang="en-US" kern="100" dirty="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比率分析法</a:t>
              </a:r>
              <a:endParaRPr lang="zh-CN" altLang="en-US" kern="100" dirty="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grpSp>
      <p:grpSp>
        <p:nvGrpSpPr>
          <p:cNvPr id="18" name="组合 17"/>
          <p:cNvGrpSpPr/>
          <p:nvPr/>
        </p:nvGrpSpPr>
        <p:grpSpPr>
          <a:xfrm>
            <a:off x="6130290" y="3387725"/>
            <a:ext cx="4512310" cy="426720"/>
            <a:chOff x="10509" y="5545"/>
            <a:chExt cx="7106" cy="672"/>
          </a:xfrm>
        </p:grpSpPr>
        <p:grpSp>
          <p:nvGrpSpPr>
            <p:cNvPr id="19" name="组合 18"/>
            <p:cNvGrpSpPr/>
            <p:nvPr/>
          </p:nvGrpSpPr>
          <p:grpSpPr>
            <a:xfrm>
              <a:off x="10509" y="5697"/>
              <a:ext cx="520" cy="520"/>
              <a:chOff x="8186613" y="1546264"/>
              <a:chExt cx="330200" cy="330200"/>
            </a:xfrm>
            <a:solidFill>
              <a:schemeClr val="accent3"/>
            </a:solidFill>
          </p:grpSpPr>
          <p:sp>
            <p:nvSpPr>
              <p:cNvPr id="20" name="Oval 5"/>
              <p:cNvSpPr>
                <a:spLocks noChangeArrowheads="1"/>
              </p:cNvSpPr>
              <p:nvPr>
                <p:custDataLst>
                  <p:tags r:id="rId11"/>
                </p:custDataLst>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21" name="Freeform 6"/>
              <p:cNvSpPr/>
              <p:nvPr>
                <p:custDataLst>
                  <p:tags r:id="rId12"/>
                </p:custDataLst>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sp>
          <p:nvSpPr>
            <p:cNvPr id="22" name="TextBox 70"/>
            <p:cNvSpPr txBox="1"/>
            <p:nvPr>
              <p:custDataLst>
                <p:tags r:id="rId13"/>
              </p:custDataLst>
            </p:nvPr>
          </p:nvSpPr>
          <p:spPr>
            <a:xfrm>
              <a:off x="11074" y="5545"/>
              <a:ext cx="6541" cy="628"/>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1.2.5</a:t>
              </a:r>
              <a:r>
                <a:rPr lang="zh-CN" altLang="en-US"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分析方法：</a:t>
              </a:r>
              <a:r>
                <a:rPr lang="zh-CN" altLang="en-US" kern="100" dirty="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因素分析法</a:t>
              </a:r>
              <a:endParaRPr lang="zh-CN" altLang="en-US" kern="100" dirty="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grpSp>
      <p:grpSp>
        <p:nvGrpSpPr>
          <p:cNvPr id="23" name="组合 22"/>
          <p:cNvGrpSpPr/>
          <p:nvPr/>
        </p:nvGrpSpPr>
        <p:grpSpPr>
          <a:xfrm>
            <a:off x="6098540" y="1075690"/>
            <a:ext cx="4512310" cy="706755"/>
            <a:chOff x="10509" y="5545"/>
            <a:chExt cx="7106" cy="1113"/>
          </a:xfrm>
        </p:grpSpPr>
        <p:grpSp>
          <p:nvGrpSpPr>
            <p:cNvPr id="24" name="组合 23"/>
            <p:cNvGrpSpPr/>
            <p:nvPr/>
          </p:nvGrpSpPr>
          <p:grpSpPr>
            <a:xfrm>
              <a:off x="10509" y="5697"/>
              <a:ext cx="520" cy="520"/>
              <a:chOff x="8186613" y="1546264"/>
              <a:chExt cx="330200" cy="330200"/>
            </a:xfrm>
            <a:solidFill>
              <a:schemeClr val="accent3"/>
            </a:solidFill>
          </p:grpSpPr>
          <p:sp>
            <p:nvSpPr>
              <p:cNvPr id="25" name="Oval 5"/>
              <p:cNvSpPr>
                <a:spLocks noChangeArrowheads="1"/>
              </p:cNvSpPr>
              <p:nvPr>
                <p:custDataLst>
                  <p:tags r:id="rId14"/>
                </p:custDataLst>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26" name="Freeform 6"/>
              <p:cNvSpPr/>
              <p:nvPr>
                <p:custDataLst>
                  <p:tags r:id="rId15"/>
                </p:custDataLst>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sp>
          <p:nvSpPr>
            <p:cNvPr id="27" name="TextBox 70"/>
            <p:cNvSpPr txBox="1"/>
            <p:nvPr>
              <p:custDataLst>
                <p:tags r:id="rId16"/>
              </p:custDataLst>
            </p:nvPr>
          </p:nvSpPr>
          <p:spPr>
            <a:xfrm>
              <a:off x="11074" y="5545"/>
              <a:ext cx="6541" cy="1113"/>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1.2.2</a:t>
              </a:r>
              <a:r>
                <a:rPr lang="zh-CN" altLang="en-US" kern="100" dirty="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财务报表的项目、结构、能力和综合分析</a:t>
              </a:r>
              <a:endParaRPr lang="zh-CN" altLang="en-US" kern="100" dirty="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grpSp>
      <p:grpSp>
        <p:nvGrpSpPr>
          <p:cNvPr id="28" name="组合 27"/>
          <p:cNvGrpSpPr/>
          <p:nvPr/>
        </p:nvGrpSpPr>
        <p:grpSpPr>
          <a:xfrm>
            <a:off x="6127115" y="5733415"/>
            <a:ext cx="4512310" cy="426720"/>
            <a:chOff x="10509" y="5545"/>
            <a:chExt cx="7106" cy="672"/>
          </a:xfrm>
        </p:grpSpPr>
        <p:grpSp>
          <p:nvGrpSpPr>
            <p:cNvPr id="29" name="组合 28"/>
            <p:cNvGrpSpPr/>
            <p:nvPr/>
          </p:nvGrpSpPr>
          <p:grpSpPr>
            <a:xfrm>
              <a:off x="10509" y="5697"/>
              <a:ext cx="520" cy="520"/>
              <a:chOff x="8186613" y="1546264"/>
              <a:chExt cx="330200" cy="330200"/>
            </a:xfrm>
            <a:solidFill>
              <a:schemeClr val="accent3"/>
            </a:solidFill>
          </p:grpSpPr>
          <p:sp>
            <p:nvSpPr>
              <p:cNvPr id="30" name="Oval 5"/>
              <p:cNvSpPr>
                <a:spLocks noChangeArrowheads="1"/>
              </p:cNvSpPr>
              <p:nvPr>
                <p:custDataLst>
                  <p:tags r:id="rId17"/>
                </p:custDataLst>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31" name="Freeform 6"/>
              <p:cNvSpPr/>
              <p:nvPr>
                <p:custDataLst>
                  <p:tags r:id="rId18"/>
                </p:custDataLst>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sp>
          <p:nvSpPr>
            <p:cNvPr id="32" name="TextBox 70"/>
            <p:cNvSpPr txBox="1"/>
            <p:nvPr>
              <p:custDataLst>
                <p:tags r:id="rId19"/>
              </p:custDataLst>
            </p:nvPr>
          </p:nvSpPr>
          <p:spPr>
            <a:xfrm>
              <a:off x="11074" y="5545"/>
              <a:ext cx="6541" cy="628"/>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1.2.8</a:t>
              </a:r>
              <a:r>
                <a:rPr lang="zh-CN" altLang="en-US" kern="100" dirty="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分析程序：报告阶段</a:t>
              </a:r>
              <a:endParaRPr lang="zh-CN" altLang="en-US" kern="100" dirty="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grpSp>
      <p:grpSp>
        <p:nvGrpSpPr>
          <p:cNvPr id="33" name="组合 32"/>
          <p:cNvGrpSpPr/>
          <p:nvPr/>
        </p:nvGrpSpPr>
        <p:grpSpPr>
          <a:xfrm>
            <a:off x="6127750" y="4935220"/>
            <a:ext cx="4512310" cy="426720"/>
            <a:chOff x="10509" y="5545"/>
            <a:chExt cx="7106" cy="672"/>
          </a:xfrm>
        </p:grpSpPr>
        <p:grpSp>
          <p:nvGrpSpPr>
            <p:cNvPr id="34" name="组合 33"/>
            <p:cNvGrpSpPr/>
            <p:nvPr/>
          </p:nvGrpSpPr>
          <p:grpSpPr>
            <a:xfrm>
              <a:off x="10509" y="5697"/>
              <a:ext cx="520" cy="520"/>
              <a:chOff x="8186613" y="1546264"/>
              <a:chExt cx="330200" cy="330200"/>
            </a:xfrm>
            <a:solidFill>
              <a:schemeClr val="accent3"/>
            </a:solidFill>
          </p:grpSpPr>
          <p:sp>
            <p:nvSpPr>
              <p:cNvPr id="35" name="Oval 5"/>
              <p:cNvSpPr>
                <a:spLocks noChangeArrowheads="1"/>
              </p:cNvSpPr>
              <p:nvPr>
                <p:custDataLst>
                  <p:tags r:id="rId20"/>
                </p:custDataLst>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36" name="Freeform 6"/>
              <p:cNvSpPr/>
              <p:nvPr>
                <p:custDataLst>
                  <p:tags r:id="rId21"/>
                </p:custDataLst>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sp>
          <p:nvSpPr>
            <p:cNvPr id="37" name="TextBox 70"/>
            <p:cNvSpPr txBox="1"/>
            <p:nvPr>
              <p:custDataLst>
                <p:tags r:id="rId22"/>
              </p:custDataLst>
            </p:nvPr>
          </p:nvSpPr>
          <p:spPr>
            <a:xfrm>
              <a:off x="11074" y="5545"/>
              <a:ext cx="6541" cy="628"/>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1.2.</a:t>
              </a:r>
              <a:r>
                <a:rPr lang="en-US"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7</a:t>
              </a:r>
              <a:r>
                <a:rPr lang="zh-CN" altLang="en-US"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分析程序：实施阶段</a:t>
              </a:r>
              <a:endParaRPr lang="zh-CN" altLang="en-US"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20321"/>
            <a:ext cx="4966146"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1.2.1 </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财务</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分析体系概念</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33" name="组合 32"/>
          <p:cNvGrpSpPr/>
          <p:nvPr/>
        </p:nvGrpSpPr>
        <p:grpSpPr>
          <a:xfrm>
            <a:off x="190737" y="1503004"/>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grpSp>
      <p:sp>
        <p:nvSpPr>
          <p:cNvPr id="56" name="矩形 55"/>
          <p:cNvSpPr/>
          <p:nvPr/>
        </p:nvSpPr>
        <p:spPr>
          <a:xfrm>
            <a:off x="1572170" y="2339142"/>
            <a:ext cx="1766963" cy="830997"/>
          </a:xfrm>
          <a:prstGeom prst="rect">
            <a:avLst/>
          </a:prstGeom>
          <a:noFill/>
        </p:spPr>
        <p:txBody>
          <a:bodyPr wrap="square" rtlCol="0">
            <a:spAutoFit/>
          </a:bodyPr>
          <a:lstStyle/>
          <a:p>
            <a:pPr lvl="0" algn="ctr">
              <a:defRPr/>
            </a:pPr>
            <a:r>
              <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rPr>
              <a:t>财务报表分析的内容</a:t>
            </a:r>
            <a:endPar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endParaRPr>
          </a:p>
        </p:txBody>
      </p:sp>
      <p:pic>
        <p:nvPicPr>
          <p:cNvPr id="3" name="图片 2"/>
          <p:cNvPicPr>
            <a:picLocks noChangeAspect="1"/>
          </p:cNvPicPr>
          <p:nvPr>
            <p:custDataLst>
              <p:tags r:id="rId1"/>
            </p:custDataLst>
          </p:nvPr>
        </p:nvPicPr>
        <p:blipFill>
          <a:blip r:embed="rId2"/>
          <a:stretch>
            <a:fillRect/>
          </a:stretch>
        </p:blipFill>
        <p:spPr>
          <a:xfrm>
            <a:off x="3722370" y="1700530"/>
            <a:ext cx="8154035" cy="4018280"/>
          </a:xfrm>
          <a:prstGeom prst="rect">
            <a:avLst/>
          </a:prstGeom>
        </p:spPr>
      </p:pic>
    </p:spTree>
  </p:cSld>
  <p:clrMapOvr>
    <a:masterClrMapping/>
  </p:clrMapOvr>
  <p:transition spd="slow" advTm="9652">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20321"/>
            <a:ext cx="5614218" cy="52322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1.2.2 </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财务</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报表的项目分析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6" name="TextBox 19"/>
          <p:cNvSpPr txBox="1"/>
          <p:nvPr/>
        </p:nvSpPr>
        <p:spPr>
          <a:xfrm>
            <a:off x="196004" y="3093255"/>
            <a:ext cx="9364939" cy="829945"/>
          </a:xfrm>
          <a:prstGeom prst="rect">
            <a:avLst/>
          </a:prstGeom>
          <a:noFill/>
        </p:spPr>
        <p:txBody>
          <a:bodyPr wrap="square" rtlCol="0">
            <a:spAutoFit/>
          </a:bodyPr>
          <a:lstStyle/>
          <a:p>
            <a:pPr lvl="0">
              <a:defRPr/>
            </a:pPr>
            <a:r>
              <a:rPr lang="en-US" altLang="zh-CN" sz="2400" dirty="0" smtClean="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情景</a:t>
            </a:r>
            <a:r>
              <a:rPr lang="en-US" altLang="zh-CN" sz="2400" dirty="0">
                <a:latin typeface="微软雅黑 Light" panose="020B0502040204020203" pitchFamily="34" charset="-122"/>
                <a:ea typeface="微软雅黑 Light" panose="020B0502040204020203" pitchFamily="34" charset="-122"/>
              </a:rPr>
              <a:t>1-1】</a:t>
            </a:r>
            <a:r>
              <a:rPr lang="zh-CN" altLang="en-US" sz="2400" dirty="0">
                <a:latin typeface="微软雅黑 Light" panose="020B0502040204020203" pitchFamily="34" charset="-122"/>
                <a:ea typeface="微软雅黑 Light" panose="020B0502040204020203" pitchFamily="34" charset="-122"/>
              </a:rPr>
              <a:t>江铃汽车</a:t>
            </a:r>
            <a:r>
              <a:rPr lang="en-US" altLang="zh-CN" sz="2400" dirty="0">
                <a:latin typeface="微软雅黑 Light" panose="020B0502040204020203" pitchFamily="34" charset="-122"/>
                <a:ea typeface="微软雅黑 Light" panose="020B0502040204020203" pitchFamily="34" charset="-122"/>
              </a:rPr>
              <a:t>2019—2021</a:t>
            </a:r>
            <a:r>
              <a:rPr lang="zh-CN" altLang="en-US" sz="2400" dirty="0">
                <a:latin typeface="微软雅黑 Light" panose="020B0502040204020203" pitchFamily="34" charset="-122"/>
                <a:ea typeface="微软雅黑 Light" panose="020B0502040204020203" pitchFamily="34" charset="-122"/>
              </a:rPr>
              <a:t>年收入项目分析如表</a:t>
            </a:r>
            <a:r>
              <a:rPr lang="en-US" altLang="zh-CN" sz="2400" dirty="0">
                <a:latin typeface="微软雅黑 Light" panose="020B0502040204020203" pitchFamily="34" charset="-122"/>
                <a:ea typeface="微软雅黑 Light" panose="020B0502040204020203" pitchFamily="34" charset="-122"/>
              </a:rPr>
              <a:t>1-7</a:t>
            </a:r>
            <a:r>
              <a:rPr lang="zh-CN" altLang="en-US" sz="2400" dirty="0">
                <a:latin typeface="微软雅黑 Light" panose="020B0502040204020203" pitchFamily="34" charset="-122"/>
                <a:ea typeface="微软雅黑 Light" panose="020B0502040204020203" pitchFamily="34" charset="-122"/>
              </a:rPr>
              <a:t>所示，试根据收入进行项目分析</a:t>
            </a:r>
            <a:r>
              <a:rPr lang="zh-CN" altLang="en-US" sz="2400" dirty="0" smtClean="0">
                <a:latin typeface="微软雅黑 Light" panose="020B0502040204020203" pitchFamily="34" charset="-122"/>
                <a:ea typeface="微软雅黑 Light" panose="020B0502040204020203" pitchFamily="34" charset="-122"/>
              </a:rPr>
              <a:t>。</a:t>
            </a:r>
            <a:endParaRPr lang="zh-CN" altLang="en-US" sz="2400" dirty="0">
              <a:latin typeface="微软雅黑 Light" panose="020B0502040204020203" pitchFamily="34" charset="-122"/>
              <a:ea typeface="微软雅黑 Light" panose="020B0502040204020203" pitchFamily="34" charset="-122"/>
            </a:endParaRPr>
          </a:p>
        </p:txBody>
      </p:sp>
      <p:sp>
        <p:nvSpPr>
          <p:cNvPr id="2" name="矩形 1"/>
          <p:cNvSpPr/>
          <p:nvPr/>
        </p:nvSpPr>
        <p:spPr bwMode="auto">
          <a:xfrm>
            <a:off x="393035" y="1097240"/>
            <a:ext cx="6929482" cy="151126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400"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通过会计报表的项目分析，可以了解企业的主要经济业务。对报表项目进行分析时，主要关注报表数据是否反映企业现实经营状况，不同会计期间数据是否稳定，不同会计主体的数据总体的分布状况。</a:t>
            </a:r>
            <a:endParaRPr kumimoji="0" lang="zh-CN" altLang="en-US" sz="2400"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3" name="矩形 2"/>
          <p:cNvSpPr/>
          <p:nvPr/>
        </p:nvSpPr>
        <p:spPr bwMode="auto">
          <a:xfrm>
            <a:off x="625445" y="5589555"/>
            <a:ext cx="9911774" cy="94059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r>
              <a:rPr lang="zh-CN" altLang="en-US" sz="2000" dirty="0">
                <a:latin typeface="微软雅黑 Light" panose="020B0502040204020203" pitchFamily="34" charset="-122"/>
                <a:ea typeface="微软雅黑 Light" panose="020B0502040204020203" pitchFamily="34" charset="-122"/>
              </a:rPr>
              <a:t>通过以上表格，我们可以了解到江铃公司的主营业务收入呈稳步上升趋势，反映该公司经营状况良好，主营业务收入与其他业务收入比重基本保持不变，且占很大比重，说明公司收入主要来自其主营业务收入。</a:t>
            </a:r>
            <a:endParaRPr lang="zh-CN" altLang="en-US" sz="2000" dirty="0">
              <a:latin typeface="微软雅黑 Light" panose="020B0502040204020203" pitchFamily="34" charset="-122"/>
              <a:ea typeface="微软雅黑 Light" panose="020B0502040204020203"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3505835" y="3789045"/>
            <a:ext cx="7386320" cy="1610360"/>
          </a:xfrm>
          <a:prstGeom prst="rect">
            <a:avLst/>
          </a:prstGeom>
        </p:spPr>
      </p:pic>
    </p:spTree>
  </p:cSld>
  <p:clrMapOvr>
    <a:masterClrMapping/>
  </p:clrMapOvr>
  <p:transition spd="slow" advTm="9652">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20321"/>
            <a:ext cx="5326186"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1.2.2</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财务报表的结构分析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0" name="矩形: 圆角 39"/>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41" name="矩形: 圆角 40"/>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43" name="矩形: 圆角 42"/>
          <p:cNvSpPr/>
          <p:nvPr/>
        </p:nvSpPr>
        <p:spPr bwMode="auto">
          <a:xfrm>
            <a:off x="6514378" y="-646743"/>
            <a:ext cx="500499" cy="500499"/>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46" name="矩形: 圆角 45"/>
          <p:cNvSpPr/>
          <p:nvPr/>
        </p:nvSpPr>
        <p:spPr bwMode="auto">
          <a:xfrm>
            <a:off x="7097852"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72" name="矩形: 圆角 71"/>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4" name="矩形: 圆角 73"/>
          <p:cNvSpPr/>
          <p:nvPr/>
        </p:nvSpPr>
        <p:spPr bwMode="auto">
          <a:xfrm>
            <a:off x="10470090" y="-646743"/>
            <a:ext cx="500499" cy="500499"/>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sp>
        <p:nvSpPr>
          <p:cNvPr id="75" name="矩形: 圆角 74"/>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bg1"/>
              </a:solidFill>
              <a:effectLst/>
              <a:latin typeface="+mj-ea"/>
              <a:ea typeface="+mj-ea"/>
            </a:endParaRPr>
          </a:p>
        </p:txBody>
      </p:sp>
      <p:sp>
        <p:nvSpPr>
          <p:cNvPr id="56" name="文本框 55"/>
          <p:cNvSpPr txBox="1"/>
          <p:nvPr/>
        </p:nvSpPr>
        <p:spPr>
          <a:xfrm>
            <a:off x="1786597" y="3190558"/>
            <a:ext cx="104067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24</a:t>
            </a:r>
            <a:r>
              <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岁以下</a:t>
            </a: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7" name="文本框 56"/>
          <p:cNvSpPr txBox="1"/>
          <p:nvPr/>
        </p:nvSpPr>
        <p:spPr>
          <a:xfrm>
            <a:off x="2042829" y="2801145"/>
            <a:ext cx="713656"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15%</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文本框 58"/>
          <p:cNvSpPr txBox="1"/>
          <p:nvPr/>
        </p:nvSpPr>
        <p:spPr>
          <a:xfrm>
            <a:off x="1726070" y="4520084"/>
            <a:ext cx="713656"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28%</a:t>
            </a: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文本框 61"/>
          <p:cNvSpPr txBox="1"/>
          <p:nvPr/>
        </p:nvSpPr>
        <p:spPr>
          <a:xfrm>
            <a:off x="3285087" y="3130192"/>
            <a:ext cx="104067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45</a:t>
            </a:r>
            <a:r>
              <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岁以上</a:t>
            </a: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7" name="文本框 76"/>
          <p:cNvSpPr txBox="1"/>
          <p:nvPr/>
        </p:nvSpPr>
        <p:spPr>
          <a:xfrm>
            <a:off x="7336792" y="3190558"/>
            <a:ext cx="1125629"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3</a:t>
            </a:r>
            <a:r>
              <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千元以下</a:t>
            </a: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8" name="文本框 77"/>
          <p:cNvSpPr txBox="1"/>
          <p:nvPr/>
        </p:nvSpPr>
        <p:spPr>
          <a:xfrm>
            <a:off x="7593024" y="2801145"/>
            <a:ext cx="713656"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13%</a:t>
            </a:r>
            <a:endParaRPr kumimoji="0" lang="zh-CN" alt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3" name="文本框 82"/>
          <p:cNvSpPr txBox="1"/>
          <p:nvPr/>
        </p:nvSpPr>
        <p:spPr>
          <a:xfrm>
            <a:off x="8920936" y="3130192"/>
            <a:ext cx="920445"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8</a:t>
            </a:r>
            <a:r>
              <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千以上</a:t>
            </a:r>
            <a:endParaRPr kumimoji="0" lang="zh-CN" altLang="en-US" sz="16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bwMode="auto">
          <a:xfrm>
            <a:off x="1004633" y="1643152"/>
            <a:ext cx="2925015" cy="2995475"/>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r>
              <a:rPr kumimoji="0" lang="zh-CN" altLang="en-US" sz="2400"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如果一个企业希望长期健康的地方发展，必须尽量优化资产结构、负债结构，并保持自查结构与资本结构的匹配。</a:t>
            </a:r>
            <a:endParaRPr kumimoji="0" lang="zh-CN" altLang="en-US" sz="2400"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3" name="矩形 2"/>
          <p:cNvSpPr/>
          <p:nvPr/>
        </p:nvSpPr>
        <p:spPr bwMode="auto">
          <a:xfrm>
            <a:off x="6468683" y="1643152"/>
            <a:ext cx="3479203" cy="2995475"/>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r>
              <a:rPr lang="zh-CN" altLang="en-US" sz="2400" dirty="0">
                <a:latin typeface="微软雅黑 Light" panose="020B0502040204020203" pitchFamily="34" charset="-122"/>
                <a:ea typeface="微软雅黑 Light" panose="020B0502040204020203" pitchFamily="34" charset="-122"/>
              </a:rPr>
              <a:t>通过会计报表的结构分析，可以从整体上了解企业资产构成、负债状况、利润形成的过程和现金流量的来源，有助于评价企业的财务能力。</a:t>
            </a:r>
            <a:endParaRPr lang="zh-CN" altLang="en-US" sz="2400" dirty="0">
              <a:latin typeface="微软雅黑 Light" panose="020B0502040204020203" pitchFamily="34" charset="-122"/>
              <a:ea typeface="微软雅黑 Light" panose="020B0502040204020203" pitchFamily="34" charset="-122"/>
            </a:endParaRPr>
          </a:p>
        </p:txBody>
      </p:sp>
      <p:sp>
        <p:nvSpPr>
          <p:cNvPr id="4" name="减号 3"/>
          <p:cNvSpPr/>
          <p:nvPr/>
        </p:nvSpPr>
        <p:spPr bwMode="auto">
          <a:xfrm>
            <a:off x="4301273" y="2776906"/>
            <a:ext cx="1611771" cy="727967"/>
          </a:xfrm>
          <a:prstGeom prst="mathMinus">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spd="slow" advTm="9652">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97781" y="908720"/>
            <a:ext cx="10945216" cy="706755"/>
          </a:xfrm>
          <a:prstGeom prst="rect">
            <a:avLst/>
          </a:prstGeom>
        </p:spPr>
        <p:txBody>
          <a:bodyPr wrap="square">
            <a:spAutoFit/>
          </a:bodyPr>
          <a:lstStyle/>
          <a:p>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情景</a:t>
            </a:r>
            <a:r>
              <a:rPr lang="en-US" altLang="zh-CN" sz="2000" dirty="0">
                <a:latin typeface="微软雅黑 Light" panose="020B0502040204020203" pitchFamily="34" charset="-122"/>
                <a:ea typeface="微软雅黑 Light" panose="020B0502040204020203" pitchFamily="34" charset="-122"/>
              </a:rPr>
              <a:t>1-2】</a:t>
            </a:r>
            <a:r>
              <a:rPr lang="zh-CN" altLang="en-US" sz="2000" dirty="0">
                <a:latin typeface="微软雅黑 Light" panose="020B0502040204020203" pitchFamily="34" charset="-122"/>
                <a:ea typeface="微软雅黑 Light" panose="020B0502040204020203" pitchFamily="34" charset="-122"/>
              </a:rPr>
              <a:t>江铃汽车的利润简表如表</a:t>
            </a:r>
            <a:r>
              <a:rPr lang="en-US" altLang="zh-CN" sz="2000" dirty="0">
                <a:latin typeface="微软雅黑 Light" panose="020B0502040204020203" pitchFamily="34" charset="-122"/>
                <a:ea typeface="微软雅黑 Light" panose="020B0502040204020203" pitchFamily="34" charset="-122"/>
              </a:rPr>
              <a:t>1-8</a:t>
            </a:r>
            <a:r>
              <a:rPr lang="zh-CN" altLang="en-US" sz="2000" dirty="0">
                <a:latin typeface="微软雅黑 Light" panose="020B0502040204020203" pitchFamily="34" charset="-122"/>
                <a:ea typeface="微软雅黑 Light" panose="020B0502040204020203" pitchFamily="34" charset="-122"/>
              </a:rPr>
              <a:t>所示，试根据利润表进行结构分析。</a:t>
            </a:r>
            <a:endParaRPr lang="zh-CN" altLang="en-US" sz="2000" dirty="0">
              <a:latin typeface="微软雅黑 Light" panose="020B0502040204020203" pitchFamily="34" charset="-122"/>
              <a:ea typeface="微软雅黑 Light" panose="020B0502040204020203" pitchFamily="34" charset="-122"/>
            </a:endParaRPr>
          </a:p>
          <a:p>
            <a:r>
              <a:rPr lang="zh-CN" altLang="en-US" sz="2000" dirty="0" smtClean="0">
                <a:latin typeface="微软雅黑 Light" panose="020B0502040204020203" pitchFamily="34" charset="-122"/>
                <a:ea typeface="微软雅黑 Light" panose="020B0502040204020203" pitchFamily="34" charset="-122"/>
              </a:rPr>
              <a:t>                                  </a:t>
            </a:r>
            <a:endParaRPr lang="zh-CN" altLang="en-US" sz="2000" dirty="0">
              <a:latin typeface="微软雅黑 Light" panose="020B0502040204020203" pitchFamily="34" charset="-122"/>
              <a:ea typeface="微软雅黑 Light" panose="020B0502040204020203" pitchFamily="34" charset="-122"/>
            </a:endParaRPr>
          </a:p>
        </p:txBody>
      </p:sp>
      <p:sp>
        <p:nvSpPr>
          <p:cNvPr id="5" name="矩形 4"/>
          <p:cNvSpPr/>
          <p:nvPr/>
        </p:nvSpPr>
        <p:spPr>
          <a:xfrm>
            <a:off x="772195" y="220321"/>
            <a:ext cx="5326186"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1.2.2</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财务报表的结构分析</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6"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 name="图片 1"/>
          <p:cNvPicPr>
            <a:picLocks noChangeAspect="1"/>
          </p:cNvPicPr>
          <p:nvPr>
            <p:custDataLst>
              <p:tags r:id="rId1"/>
            </p:custDataLst>
          </p:nvPr>
        </p:nvPicPr>
        <p:blipFill>
          <a:blip r:embed="rId2"/>
          <a:stretch>
            <a:fillRect/>
          </a:stretch>
        </p:blipFill>
        <p:spPr>
          <a:xfrm>
            <a:off x="2569845" y="1484630"/>
            <a:ext cx="8096250" cy="490728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五边形 23"/>
          <p:cNvSpPr/>
          <p:nvPr/>
        </p:nvSpPr>
        <p:spPr bwMode="auto">
          <a:xfrm>
            <a:off x="697786" y="1257037"/>
            <a:ext cx="3816424" cy="743870"/>
          </a:xfrm>
          <a:prstGeom prst="homePlate">
            <a:avLst>
              <a:gd name="adj" fmla="val 20939"/>
            </a:avLst>
          </a:prstGeom>
          <a:solidFill>
            <a:schemeClr val="bg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lvl="0" algn="ctr">
              <a:defRPr/>
            </a:pP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偿债能力分析</a:t>
            </a:r>
            <a:endParaRPr lang="zh-CN" altLang="en-US" sz="2400" dirty="0">
              <a:latin typeface="微软雅黑 Light" panose="020B0502040204020203" pitchFamily="34" charset="-122"/>
              <a:ea typeface="微软雅黑 Light" panose="020B0502040204020203" pitchFamily="34"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effectLst/>
              <a:uLnTx/>
              <a:uFillTx/>
              <a:latin typeface="微软雅黑 Light" panose="020B0502040204020203" pitchFamily="34" charset="-122"/>
              <a:ea typeface="微软雅黑 Light" panose="020B0502040204020203" pitchFamily="34" charset="-122"/>
            </a:endParaRPr>
          </a:p>
        </p:txBody>
      </p:sp>
      <p:sp>
        <p:nvSpPr>
          <p:cNvPr id="5" name="箭头: 五边形 23"/>
          <p:cNvSpPr/>
          <p:nvPr/>
        </p:nvSpPr>
        <p:spPr bwMode="auto">
          <a:xfrm>
            <a:off x="625396" y="2606470"/>
            <a:ext cx="3816424" cy="743870"/>
          </a:xfrm>
          <a:prstGeom prst="homePlate">
            <a:avLst>
              <a:gd name="adj" fmla="val 20939"/>
            </a:avLst>
          </a:prstGeom>
          <a:solidFill>
            <a:schemeClr val="bg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lvl="0" algn="ctr">
              <a:defRPr/>
            </a:pP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营运能力分析</a:t>
            </a:r>
            <a:endParaRPr lang="zh-CN" altLang="en-US" sz="2400" dirty="0">
              <a:latin typeface="微软雅黑 Light" panose="020B0502040204020203" pitchFamily="34" charset="-122"/>
              <a:ea typeface="微软雅黑 Light" panose="020B0502040204020203" pitchFamily="34" charset="-122"/>
            </a:endParaRPr>
          </a:p>
        </p:txBody>
      </p:sp>
      <p:sp>
        <p:nvSpPr>
          <p:cNvPr id="6" name="箭头: 五边形 23"/>
          <p:cNvSpPr/>
          <p:nvPr/>
        </p:nvSpPr>
        <p:spPr bwMode="auto">
          <a:xfrm>
            <a:off x="625396" y="3933329"/>
            <a:ext cx="3816424" cy="743870"/>
          </a:xfrm>
          <a:prstGeom prst="homePlate">
            <a:avLst>
              <a:gd name="adj" fmla="val 20939"/>
            </a:avLst>
          </a:prstGeom>
          <a:solidFill>
            <a:schemeClr val="bg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lvl="0" algn="ctr">
              <a:defRPr/>
            </a:pP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盈利能力分析</a:t>
            </a:r>
            <a:endParaRPr lang="zh-CN" altLang="en-US" sz="2400" dirty="0">
              <a:latin typeface="微软雅黑 Light" panose="020B0502040204020203" pitchFamily="34" charset="-122"/>
              <a:ea typeface="微软雅黑 Light" panose="020B0502040204020203" pitchFamily="34" charset="-122"/>
            </a:endParaRPr>
          </a:p>
        </p:txBody>
      </p:sp>
      <p:sp>
        <p:nvSpPr>
          <p:cNvPr id="7" name="箭头: 五边形 23"/>
          <p:cNvSpPr/>
          <p:nvPr/>
        </p:nvSpPr>
        <p:spPr bwMode="auto">
          <a:xfrm>
            <a:off x="697786" y="5305130"/>
            <a:ext cx="3816424" cy="743870"/>
          </a:xfrm>
          <a:prstGeom prst="homePlate">
            <a:avLst>
              <a:gd name="adj" fmla="val 20939"/>
            </a:avLst>
          </a:prstGeom>
          <a:solidFill>
            <a:schemeClr val="bg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lvl="0" algn="ctr">
              <a:defRPr/>
            </a:pP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获现能力与发展能力分析</a:t>
            </a:r>
            <a:endParaRPr lang="zh-CN" altLang="en-US" sz="2400" dirty="0">
              <a:latin typeface="微软雅黑 Light" panose="020B0502040204020203" pitchFamily="34" charset="-122"/>
              <a:ea typeface="微软雅黑 Light" panose="020B0502040204020203" pitchFamily="34" charset="-122"/>
            </a:endParaRPr>
          </a:p>
        </p:txBody>
      </p:sp>
      <p:pic>
        <p:nvPicPr>
          <p:cNvPr id="8" name="图片 7"/>
          <p:cNvPicPr>
            <a:picLocks noChangeAspect="1"/>
          </p:cNvPicPr>
          <p:nvPr/>
        </p:nvPicPr>
        <p:blipFill>
          <a:blip r:embed="rId1"/>
          <a:stretch>
            <a:fillRect/>
          </a:stretch>
        </p:blipFill>
        <p:spPr>
          <a:xfrm>
            <a:off x="5378302" y="1068585"/>
            <a:ext cx="6378510" cy="5523047"/>
          </a:xfrm>
          <a:prstGeom prst="rect">
            <a:avLst/>
          </a:prstGeom>
        </p:spPr>
      </p:pic>
      <p:sp>
        <p:nvSpPr>
          <p:cNvPr id="2" name="矩形 1"/>
          <p:cNvSpPr/>
          <p:nvPr/>
        </p:nvSpPr>
        <p:spPr>
          <a:xfrm>
            <a:off x="779352" y="221107"/>
            <a:ext cx="5374640" cy="521970"/>
          </a:xfrm>
          <a:prstGeom prst="rect">
            <a:avLst/>
          </a:prstGeom>
        </p:spPr>
        <p:txBody>
          <a:bodyPr wrap="none">
            <a:spAutoFit/>
          </a:bodyPr>
          <a:lstStyle/>
          <a:p>
            <a:r>
              <a:rPr lang="zh-CN" altLang="en-US" sz="2800" b="1" dirty="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1.2.2  </a:t>
            </a:r>
            <a:r>
              <a:rPr lang="zh-CN" altLang="en-US" sz="2800" b="1" dirty="0">
                <a:latin typeface="微软雅黑 Light" panose="020B0502040204020203" pitchFamily="34" charset="-122"/>
                <a:ea typeface="微软雅黑 Light" panose="020B0502040204020203" pitchFamily="34" charset="-122"/>
              </a:rPr>
              <a:t>财务报表的能力分析</a:t>
            </a:r>
            <a:endParaRPr lang="zh-CN" altLang="en-US" sz="2800" b="1" dirty="0">
              <a:latin typeface="微软雅黑 Light" panose="020B0502040204020203" pitchFamily="34" charset="-122"/>
              <a:ea typeface="微软雅黑 Light" panose="020B0502040204020203" pitchFamily="34" charset="-122"/>
            </a:endParaRPr>
          </a:p>
        </p:txBody>
      </p:sp>
      <p:sp>
        <p:nvSpPr>
          <p:cNvPr id="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bwMode="auto">
          <a:xfrm>
            <a:off x="1237801" y="1484784"/>
            <a:ext cx="8856984" cy="4752528"/>
          </a:xfrm>
          <a:prstGeom prst="round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r>
              <a:rPr lang="zh-CN" altLang="en-US" sz="2800" dirty="0">
                <a:latin typeface="微软雅黑 Light" panose="020B0502040204020203" pitchFamily="34" charset="-122"/>
                <a:ea typeface="微软雅黑 Light" panose="020B0502040204020203" pitchFamily="34" charset="-122"/>
              </a:rPr>
              <a:t>财务综合分析是指通过解释各种财务报表之间的关系，了解企业整体财务状况及效果，分析企业总体目标的实现情况。财务报表分析的目的在于全面评价企业的财务状况、经营成果和现金流量，为相关决策提供信息支持。任何单独分析都难以全面评价企业的财务状况、经营成果和现金流量。要想对企业的财务状况、经营成果和现金流量有一个全面的评价，就必须将各个方面联系在一起，进行相互关联的综合性分析与评价。财务综合分析采用的具体方法主要有杜邦分析法、沃尔评分法等。</a:t>
            </a:r>
            <a:endParaRPr lang="zh-CN" altLang="en-US" sz="2800"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785573" y="231580"/>
            <a:ext cx="5374640" cy="521970"/>
          </a:xfrm>
          <a:prstGeom prst="rect">
            <a:avLst/>
          </a:prstGeom>
        </p:spPr>
        <p:txBody>
          <a:bodyPr wrap="none">
            <a:spAutoFit/>
          </a:bodyPr>
          <a:lstStyle/>
          <a:p>
            <a:r>
              <a:rPr lang="zh-CN" altLang="en-US" sz="2800" b="1" dirty="0">
                <a:latin typeface="微软雅黑 Light" panose="020B0502040204020203" pitchFamily="34" charset="-122"/>
                <a:ea typeface="微软雅黑 Light" panose="020B0502040204020203" pitchFamily="34" charset="-122"/>
              </a:rPr>
              <a:t>子任务</a:t>
            </a:r>
            <a:r>
              <a:rPr lang="en-US" altLang="zh-CN" sz="2800" b="1" dirty="0">
                <a:latin typeface="微软雅黑 Light" panose="020B0502040204020203" pitchFamily="34" charset="-122"/>
                <a:ea typeface="微软雅黑 Light" panose="020B0502040204020203" pitchFamily="34" charset="-122"/>
              </a:rPr>
              <a:t>1.2.2  </a:t>
            </a:r>
            <a:r>
              <a:rPr lang="zh-CN" altLang="en-US" sz="2800" b="1" dirty="0">
                <a:latin typeface="微软雅黑 Light" panose="020B0502040204020203" pitchFamily="34" charset="-122"/>
                <a:ea typeface="微软雅黑 Light" panose="020B0502040204020203" pitchFamily="34" charset="-122"/>
              </a:rPr>
              <a:t>财务报表的综合分析</a:t>
            </a:r>
            <a:endParaRPr lang="zh-CN" altLang="en-US" sz="2800" b="1" dirty="0">
              <a:latin typeface="微软雅黑 Light" panose="020B0502040204020203" pitchFamily="34" charset="-122"/>
              <a:ea typeface="微软雅黑 Light" panose="020B0502040204020203" pitchFamily="34" charset="-122"/>
            </a:endParaRPr>
          </a:p>
        </p:txBody>
      </p:sp>
      <p:sp>
        <p:nvSpPr>
          <p:cNvPr id="5"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9" name="文本框 88"/>
          <p:cNvSpPr txBox="1"/>
          <p:nvPr/>
        </p:nvSpPr>
        <p:spPr>
          <a:xfrm>
            <a:off x="1380191" y="-289580"/>
            <a:ext cx="2606804"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1" name="文本框 19"/>
          <p:cNvSpPr txBox="1">
            <a:spLocks noChangeArrowheads="1"/>
          </p:cNvSpPr>
          <p:nvPr>
            <p:custDataLst>
              <p:tags r:id="rId1"/>
            </p:custDataLst>
          </p:nvPr>
        </p:nvSpPr>
        <p:spPr bwMode="auto">
          <a:xfrm>
            <a:off x="265733" y="3255200"/>
            <a:ext cx="5090269" cy="1512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000" dirty="0">
                <a:solidFill>
                  <a:schemeClr val="bg1"/>
                </a:solidFill>
                <a:latin typeface="微软雅黑 Light" panose="020B0502040204020203" pitchFamily="34" charset="-122"/>
                <a:ea typeface="微软雅黑 Light" panose="020B0502040204020203" pitchFamily="34" charset="-122"/>
              </a:rPr>
              <a:t>任务</a:t>
            </a:r>
            <a:r>
              <a:rPr lang="en-US" altLang="zh-CN" sz="4000" dirty="0">
                <a:solidFill>
                  <a:schemeClr val="bg1"/>
                </a:solidFill>
                <a:latin typeface="微软雅黑 Light" panose="020B0502040204020203" pitchFamily="34" charset="-122"/>
                <a:ea typeface="微软雅黑 Light" panose="020B0502040204020203" pitchFamily="34" charset="-122"/>
              </a:rPr>
              <a:t>1.1</a:t>
            </a:r>
            <a:r>
              <a:rPr lang="zh-CN" altLang="en-US" sz="4000" dirty="0">
                <a:solidFill>
                  <a:schemeClr val="bg1"/>
                </a:solidFill>
                <a:latin typeface="微软雅黑 Light" panose="020B0502040204020203" pitchFamily="34" charset="-122"/>
                <a:ea typeface="微软雅黑 Light" panose="020B0502040204020203" pitchFamily="34" charset="-122"/>
              </a:rPr>
              <a:t>财务报表分析的概念和基础资料</a:t>
            </a:r>
            <a:endParaRPr lang="zh-CN" altLang="en-US" sz="4000" dirty="0">
              <a:solidFill>
                <a:schemeClr val="bg1"/>
              </a:solidFill>
              <a:latin typeface="微软雅黑 Light" panose="020B0502040204020203" pitchFamily="34" charset="-122"/>
              <a:ea typeface="微软雅黑 Light" panose="020B0502040204020203" pitchFamily="34" charset="-122"/>
            </a:endParaRPr>
          </a:p>
        </p:txBody>
      </p:sp>
      <p:sp>
        <p:nvSpPr>
          <p:cNvPr id="92" name="TextBox 65"/>
          <p:cNvSpPr txBox="1"/>
          <p:nvPr/>
        </p:nvSpPr>
        <p:spPr>
          <a:xfrm>
            <a:off x="7013005" y="698623"/>
            <a:ext cx="5164708" cy="460375"/>
          </a:xfrm>
          <a:prstGeom prst="rect">
            <a:avLst/>
          </a:prstGeom>
          <a:solidFill>
            <a:schemeClr val="bg1"/>
          </a:solidFill>
        </p:spPr>
        <p:txBody>
          <a:bodyPr wrap="square" rtlCol="0">
            <a:spAutoFit/>
          </a:bodyPr>
          <a:lstStyle/>
          <a:p>
            <a:pPr>
              <a:defRPr/>
            </a:pPr>
            <a:r>
              <a:rPr lang="zh-CN" altLang="en-US" sz="2400" dirty="0" smtClean="0">
                <a:latin typeface="微软雅黑 Light" panose="020B0502040204020203" pitchFamily="34" charset="-122"/>
                <a:ea typeface="微软雅黑 Light" panose="020B0502040204020203" pitchFamily="34" charset="-122"/>
              </a:rPr>
              <a:t>子任务</a:t>
            </a:r>
            <a:r>
              <a:rPr lang="en-US" altLang="zh-CN" sz="2400" dirty="0" smtClean="0">
                <a:latin typeface="微软雅黑 Light" panose="020B0502040204020203" pitchFamily="34" charset="-122"/>
                <a:ea typeface="微软雅黑 Light" panose="020B0502040204020203" pitchFamily="34" charset="-122"/>
              </a:rPr>
              <a:t>1.1.1 </a:t>
            </a:r>
            <a:r>
              <a:rPr lang="zh-CN" altLang="en-US" sz="2400" dirty="0">
                <a:latin typeface="微软雅黑 Light" panose="020B0502040204020203" pitchFamily="34" charset="-122"/>
                <a:ea typeface="微软雅黑 Light" panose="020B0502040204020203" pitchFamily="34" charset="-122"/>
              </a:rPr>
              <a:t>财务报表分析概念</a:t>
            </a:r>
            <a:endParaRPr lang="zh-CN" altLang="en-US" sz="2400" dirty="0">
              <a:latin typeface="微软雅黑 Light" panose="020B0502040204020203" pitchFamily="34" charset="-122"/>
              <a:ea typeface="微软雅黑 Light" panose="020B0502040204020203" pitchFamily="34" charset="-122"/>
            </a:endParaRPr>
          </a:p>
        </p:txBody>
      </p:sp>
      <p:sp>
        <p:nvSpPr>
          <p:cNvPr id="95" name="TextBox 70"/>
          <p:cNvSpPr txBox="1"/>
          <p:nvPr/>
        </p:nvSpPr>
        <p:spPr>
          <a:xfrm>
            <a:off x="9077797" y="3255200"/>
            <a:ext cx="1838668" cy="369332"/>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endParaRPr lang="zh-CN" altLang="en-US" sz="1800" dirty="0">
              <a:solidFill>
                <a:schemeClr val="tx1"/>
              </a:solidFill>
            </a:endParaRPr>
          </a:p>
        </p:txBody>
      </p:sp>
      <p:grpSp>
        <p:nvGrpSpPr>
          <p:cNvPr id="97" name="组合 96"/>
          <p:cNvGrpSpPr/>
          <p:nvPr/>
        </p:nvGrpSpPr>
        <p:grpSpPr>
          <a:xfrm>
            <a:off x="6348737" y="825911"/>
            <a:ext cx="330200" cy="330200"/>
            <a:chOff x="8186613" y="1546264"/>
            <a:chExt cx="330200" cy="330200"/>
          </a:xfrm>
          <a:solidFill>
            <a:schemeClr val="accent3"/>
          </a:solidFill>
        </p:grpSpPr>
        <p:sp>
          <p:nvSpPr>
            <p:cNvPr id="98"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99"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7" name="组合 6"/>
          <p:cNvGrpSpPr/>
          <p:nvPr/>
        </p:nvGrpSpPr>
        <p:grpSpPr>
          <a:xfrm>
            <a:off x="6304287" y="5805170"/>
            <a:ext cx="5641968" cy="460375"/>
            <a:chOff x="10043" y="3501"/>
            <a:chExt cx="8885" cy="725"/>
          </a:xfrm>
        </p:grpSpPr>
        <p:sp>
          <p:nvSpPr>
            <p:cNvPr id="93" name="TextBox 66"/>
            <p:cNvSpPr txBox="1"/>
            <p:nvPr/>
          </p:nvSpPr>
          <p:spPr>
            <a:xfrm>
              <a:off x="11106" y="3501"/>
              <a:ext cx="7822" cy="725"/>
            </a:xfrm>
            <a:prstGeom prst="rect">
              <a:avLst/>
            </a:prstGeom>
            <a:solidFill>
              <a:schemeClr val="bg1"/>
            </a:solid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smtClean="0">
                  <a:solidFill>
                    <a:schemeClr val="tx1"/>
                  </a:solidFill>
                  <a:latin typeface="微软雅黑 Light" panose="020B0502040204020203" pitchFamily="34" charset="-122"/>
                  <a:ea typeface="微软雅黑 Light" panose="020B0502040204020203" pitchFamily="34" charset="-122"/>
                </a:rPr>
                <a:t>子任务</a:t>
              </a:r>
              <a:r>
                <a:rPr lang="en-US" altLang="zh-CN" sz="2400" dirty="0" smtClean="0">
                  <a:solidFill>
                    <a:schemeClr val="tx1"/>
                  </a:solidFill>
                  <a:latin typeface="微软雅黑 Light" panose="020B0502040204020203" pitchFamily="34" charset="-122"/>
                  <a:ea typeface="微软雅黑 Light" panose="020B0502040204020203" pitchFamily="34" charset="-122"/>
                </a:rPr>
                <a:t>1.1.7 </a:t>
              </a:r>
              <a:r>
                <a:rPr lang="zh-CN" altLang="en-US" sz="2400" dirty="0">
                  <a:solidFill>
                    <a:schemeClr val="tx1"/>
                  </a:solidFill>
                  <a:latin typeface="微软雅黑 Light" panose="020B0502040204020203" pitchFamily="34" charset="-122"/>
                  <a:ea typeface="微软雅黑 Light" panose="020B0502040204020203" pitchFamily="34" charset="-122"/>
                </a:rPr>
                <a:t>基础资料：其他资料</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grpSp>
          <p:nvGrpSpPr>
            <p:cNvPr id="106" name="组合 105"/>
            <p:cNvGrpSpPr/>
            <p:nvPr/>
          </p:nvGrpSpPr>
          <p:grpSpPr>
            <a:xfrm>
              <a:off x="10043" y="3653"/>
              <a:ext cx="520" cy="520"/>
              <a:chOff x="8186613" y="1546264"/>
              <a:chExt cx="330200" cy="330200"/>
            </a:xfrm>
            <a:solidFill>
              <a:schemeClr val="accent3"/>
            </a:solidFill>
          </p:grpSpPr>
          <p:sp>
            <p:nvSpPr>
              <p:cNvPr id="107" name="Oval 5"/>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8" name="Freeform 6"/>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grpSp>
        <p:nvGrpSpPr>
          <p:cNvPr id="6" name="组合 5"/>
          <p:cNvGrpSpPr/>
          <p:nvPr/>
        </p:nvGrpSpPr>
        <p:grpSpPr>
          <a:xfrm>
            <a:off x="6360802" y="1475740"/>
            <a:ext cx="5828658" cy="460375"/>
            <a:chOff x="10198" y="1300"/>
            <a:chExt cx="9179" cy="725"/>
          </a:xfrm>
        </p:grpSpPr>
        <p:sp>
          <p:nvSpPr>
            <p:cNvPr id="2" name="TextBox 65"/>
            <p:cNvSpPr txBox="1"/>
            <p:nvPr>
              <p:custDataLst>
                <p:tags r:id="rId2"/>
              </p:custDataLst>
            </p:nvPr>
          </p:nvSpPr>
          <p:spPr>
            <a:xfrm>
              <a:off x="11244" y="1300"/>
              <a:ext cx="8133" cy="725"/>
            </a:xfrm>
            <a:prstGeom prst="rect">
              <a:avLst/>
            </a:prstGeom>
            <a:solidFill>
              <a:schemeClr val="bg1"/>
            </a:solidFill>
          </p:spPr>
          <p:txBody>
            <a:bodyPr wrap="square" rtlCol="0">
              <a:spAutoFit/>
            </a:bodyPr>
            <a:p>
              <a:pPr>
                <a:defRPr/>
              </a:pPr>
              <a:r>
                <a:rPr lang="zh-CN" altLang="en-US" sz="2400" dirty="0" smtClean="0">
                  <a:latin typeface="微软雅黑 Light" panose="020B0502040204020203" pitchFamily="34" charset="-122"/>
                  <a:ea typeface="微软雅黑 Light" panose="020B0502040204020203" pitchFamily="34" charset="-122"/>
                </a:rPr>
                <a:t>子任务</a:t>
              </a:r>
              <a:r>
                <a:rPr lang="en-US" altLang="zh-CN" sz="2400" dirty="0" smtClean="0">
                  <a:latin typeface="微软雅黑 Light" panose="020B0502040204020203" pitchFamily="34" charset="-122"/>
                  <a:ea typeface="微软雅黑 Light" panose="020B0502040204020203" pitchFamily="34" charset="-122"/>
                </a:rPr>
                <a:t>1.1.2 </a:t>
              </a:r>
              <a:r>
                <a:rPr lang="zh-CN" altLang="en-US" sz="2400" dirty="0">
                  <a:latin typeface="微软雅黑 Light" panose="020B0502040204020203" pitchFamily="34" charset="-122"/>
                  <a:ea typeface="微软雅黑 Light" panose="020B0502040204020203" pitchFamily="34" charset="-122"/>
                </a:rPr>
                <a:t>财务报表使用者</a:t>
              </a:r>
              <a:endParaRPr lang="zh-CN" altLang="en-US" sz="2400" dirty="0">
                <a:latin typeface="微软雅黑 Light" panose="020B0502040204020203" pitchFamily="34" charset="-122"/>
                <a:ea typeface="微软雅黑 Light" panose="020B0502040204020203" pitchFamily="34" charset="-122"/>
              </a:endParaRPr>
            </a:p>
          </p:txBody>
        </p:sp>
        <p:grpSp>
          <p:nvGrpSpPr>
            <p:cNvPr id="3" name="组合 2"/>
            <p:cNvGrpSpPr/>
            <p:nvPr/>
          </p:nvGrpSpPr>
          <p:grpSpPr>
            <a:xfrm>
              <a:off x="10198" y="1501"/>
              <a:ext cx="520" cy="520"/>
              <a:chOff x="8186613" y="1546264"/>
              <a:chExt cx="330200" cy="330200"/>
            </a:xfrm>
            <a:solidFill>
              <a:schemeClr val="accent3"/>
            </a:solidFill>
          </p:grpSpPr>
          <p:sp>
            <p:nvSpPr>
              <p:cNvPr id="4" name="Oval 5"/>
              <p:cNvSpPr>
                <a:spLocks noChangeArrowheads="1"/>
              </p:cNvSpPr>
              <p:nvPr>
                <p:custDataLst>
                  <p:tags r:id="rId3"/>
                </p:custDataLst>
              </p:nvPr>
            </p:nvSpPr>
            <p:spPr bwMode="auto">
              <a:xfrm>
                <a:off x="8186613" y="1546264"/>
                <a:ext cx="330200" cy="330200"/>
              </a:xfrm>
              <a:prstGeom prst="ellipse">
                <a:avLst/>
              </a:prstGeom>
              <a:grpFill/>
              <a:ln>
                <a:noFill/>
              </a:ln>
            </p:spPr>
            <p:txBody>
              <a:bodyPr vert="horz" wrap="square" lIns="91440" tIns="45720" rIns="91440" bIns="45720" numCol="1" anchor="t" anchorCtr="0" compatLnSpc="1"/>
              <a:p>
                <a:endParaRPr lang="zh-CN" altLang="en-US">
                  <a:solidFill>
                    <a:schemeClr val="bg1"/>
                  </a:solidFill>
                </a:endParaRPr>
              </a:p>
            </p:txBody>
          </p:sp>
          <p:sp>
            <p:nvSpPr>
              <p:cNvPr id="5" name="Freeform 6"/>
              <p:cNvSpPr/>
              <p:nvPr>
                <p:custDataLst>
                  <p:tags r:id="rId4"/>
                </p:custDataLst>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
                <a:endParaRPr lang="zh-CN" altLang="en-US">
                  <a:solidFill>
                    <a:schemeClr val="bg1"/>
                  </a:solidFill>
                </a:endParaRPr>
              </a:p>
            </p:txBody>
          </p:sp>
        </p:grpSp>
      </p:grpSp>
      <p:grpSp>
        <p:nvGrpSpPr>
          <p:cNvPr id="8" name="组合 7"/>
          <p:cNvGrpSpPr/>
          <p:nvPr/>
        </p:nvGrpSpPr>
        <p:grpSpPr>
          <a:xfrm>
            <a:off x="6367780" y="2284095"/>
            <a:ext cx="5828665" cy="460375"/>
            <a:chOff x="10198" y="1300"/>
            <a:chExt cx="9179" cy="725"/>
          </a:xfrm>
        </p:grpSpPr>
        <p:sp>
          <p:nvSpPr>
            <p:cNvPr id="9" name="TextBox 65"/>
            <p:cNvSpPr txBox="1"/>
            <p:nvPr>
              <p:custDataLst>
                <p:tags r:id="rId5"/>
              </p:custDataLst>
            </p:nvPr>
          </p:nvSpPr>
          <p:spPr>
            <a:xfrm>
              <a:off x="11244" y="1300"/>
              <a:ext cx="8133" cy="725"/>
            </a:xfrm>
            <a:prstGeom prst="rect">
              <a:avLst/>
            </a:prstGeom>
            <a:solidFill>
              <a:schemeClr val="bg1"/>
            </a:solidFill>
          </p:spPr>
          <p:txBody>
            <a:bodyPr wrap="square" rtlCol="0">
              <a:spAutoFit/>
            </a:bodyPr>
            <a:p>
              <a:pPr>
                <a:defRPr/>
              </a:pPr>
              <a:r>
                <a:rPr lang="zh-CN" altLang="en-US" sz="2400" dirty="0" smtClean="0">
                  <a:latin typeface="微软雅黑 Light" panose="020B0502040204020203" pitchFamily="34" charset="-122"/>
                  <a:ea typeface="微软雅黑 Light" panose="020B0502040204020203" pitchFamily="34" charset="-122"/>
                </a:rPr>
                <a:t>子任务</a:t>
              </a:r>
              <a:r>
                <a:rPr lang="en-US" altLang="zh-CN" sz="2400" dirty="0" smtClean="0">
                  <a:latin typeface="微软雅黑 Light" panose="020B0502040204020203" pitchFamily="34" charset="-122"/>
                  <a:ea typeface="微软雅黑 Light" panose="020B0502040204020203" pitchFamily="34" charset="-122"/>
                </a:rPr>
                <a:t>1.1.3 </a:t>
              </a:r>
              <a:r>
                <a:rPr lang="zh-CN" altLang="en-US" sz="2400" dirty="0">
                  <a:latin typeface="微软雅黑 Light" panose="020B0502040204020203" pitchFamily="34" charset="-122"/>
                  <a:ea typeface="微软雅黑 Light" panose="020B0502040204020203" pitchFamily="34" charset="-122"/>
                </a:rPr>
                <a:t>基础资料：资产负责表</a:t>
              </a:r>
              <a:endParaRPr lang="zh-CN" altLang="en-US" sz="2400" dirty="0">
                <a:latin typeface="微软雅黑 Light" panose="020B0502040204020203" pitchFamily="34" charset="-122"/>
                <a:ea typeface="微软雅黑 Light" panose="020B0502040204020203" pitchFamily="34" charset="-122"/>
              </a:endParaRPr>
            </a:p>
          </p:txBody>
        </p:sp>
        <p:grpSp>
          <p:nvGrpSpPr>
            <p:cNvPr id="10" name="组合 9"/>
            <p:cNvGrpSpPr/>
            <p:nvPr/>
          </p:nvGrpSpPr>
          <p:grpSpPr>
            <a:xfrm>
              <a:off x="10198" y="1501"/>
              <a:ext cx="520" cy="520"/>
              <a:chOff x="8186613" y="1546264"/>
              <a:chExt cx="330200" cy="330200"/>
            </a:xfrm>
            <a:solidFill>
              <a:schemeClr val="accent3"/>
            </a:solidFill>
          </p:grpSpPr>
          <p:sp>
            <p:nvSpPr>
              <p:cNvPr id="11" name="Oval 5"/>
              <p:cNvSpPr>
                <a:spLocks noChangeArrowheads="1"/>
              </p:cNvSpPr>
              <p:nvPr>
                <p:custDataLst>
                  <p:tags r:id="rId6"/>
                </p:custDataLst>
              </p:nvPr>
            </p:nvSpPr>
            <p:spPr bwMode="auto">
              <a:xfrm>
                <a:off x="8186613" y="1546264"/>
                <a:ext cx="330200" cy="330200"/>
              </a:xfrm>
              <a:prstGeom prst="ellipse">
                <a:avLst/>
              </a:prstGeom>
              <a:grpFill/>
              <a:ln>
                <a:noFill/>
              </a:ln>
            </p:spPr>
            <p:txBody>
              <a:bodyPr vert="horz" wrap="square" lIns="91440" tIns="45720" rIns="91440" bIns="45720" numCol="1" anchor="t" anchorCtr="0" compatLnSpc="1"/>
              <a:p>
                <a:endParaRPr lang="zh-CN" altLang="en-US">
                  <a:solidFill>
                    <a:schemeClr val="bg1"/>
                  </a:solidFill>
                </a:endParaRPr>
              </a:p>
            </p:txBody>
          </p:sp>
          <p:sp>
            <p:nvSpPr>
              <p:cNvPr id="12" name="Freeform 6"/>
              <p:cNvSpPr/>
              <p:nvPr>
                <p:custDataLst>
                  <p:tags r:id="rId7"/>
                </p:custDataLst>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
                <a:endParaRPr lang="zh-CN" altLang="en-US">
                  <a:solidFill>
                    <a:schemeClr val="bg1"/>
                  </a:solidFill>
                </a:endParaRPr>
              </a:p>
            </p:txBody>
          </p:sp>
        </p:grpSp>
      </p:grpSp>
      <p:grpSp>
        <p:nvGrpSpPr>
          <p:cNvPr id="13" name="组合 12"/>
          <p:cNvGrpSpPr/>
          <p:nvPr/>
        </p:nvGrpSpPr>
        <p:grpSpPr>
          <a:xfrm>
            <a:off x="6343015" y="3092450"/>
            <a:ext cx="5828665" cy="460375"/>
            <a:chOff x="10198" y="1300"/>
            <a:chExt cx="9179" cy="725"/>
          </a:xfrm>
        </p:grpSpPr>
        <p:sp>
          <p:nvSpPr>
            <p:cNvPr id="14" name="TextBox 65"/>
            <p:cNvSpPr txBox="1"/>
            <p:nvPr>
              <p:custDataLst>
                <p:tags r:id="rId8"/>
              </p:custDataLst>
            </p:nvPr>
          </p:nvSpPr>
          <p:spPr>
            <a:xfrm>
              <a:off x="11244" y="1300"/>
              <a:ext cx="8133" cy="725"/>
            </a:xfrm>
            <a:prstGeom prst="rect">
              <a:avLst/>
            </a:prstGeom>
            <a:solidFill>
              <a:schemeClr val="bg1"/>
            </a:solidFill>
          </p:spPr>
          <p:txBody>
            <a:bodyPr wrap="square" rtlCol="0">
              <a:spAutoFit/>
            </a:bodyPr>
            <a:p>
              <a:pPr>
                <a:defRPr/>
              </a:pPr>
              <a:r>
                <a:rPr lang="zh-CN" altLang="en-US" sz="2400" dirty="0" smtClean="0">
                  <a:latin typeface="微软雅黑 Light" panose="020B0502040204020203" pitchFamily="34" charset="-122"/>
                  <a:ea typeface="微软雅黑 Light" panose="020B0502040204020203" pitchFamily="34" charset="-122"/>
                </a:rPr>
                <a:t>子任务</a:t>
              </a:r>
              <a:r>
                <a:rPr lang="en-US" altLang="zh-CN" sz="2400" dirty="0" smtClean="0">
                  <a:latin typeface="微软雅黑 Light" panose="020B0502040204020203" pitchFamily="34" charset="-122"/>
                  <a:ea typeface="微软雅黑 Light" panose="020B0502040204020203" pitchFamily="34" charset="-122"/>
                </a:rPr>
                <a:t>1.1.4 </a:t>
              </a:r>
              <a:r>
                <a:rPr lang="zh-CN" altLang="en-US" sz="2400" dirty="0">
                  <a:latin typeface="微软雅黑 Light" panose="020B0502040204020203" pitchFamily="34" charset="-122"/>
                  <a:ea typeface="微软雅黑 Light" panose="020B0502040204020203" pitchFamily="34" charset="-122"/>
                </a:rPr>
                <a:t>基础资料：利润表</a:t>
              </a:r>
              <a:endParaRPr lang="zh-CN" altLang="en-US" sz="2400" dirty="0">
                <a:latin typeface="微软雅黑 Light" panose="020B0502040204020203" pitchFamily="34" charset="-122"/>
                <a:ea typeface="微软雅黑 Light" panose="020B0502040204020203" pitchFamily="34" charset="-122"/>
              </a:endParaRPr>
            </a:p>
          </p:txBody>
        </p:sp>
        <p:grpSp>
          <p:nvGrpSpPr>
            <p:cNvPr id="15" name="组合 14"/>
            <p:cNvGrpSpPr/>
            <p:nvPr/>
          </p:nvGrpSpPr>
          <p:grpSpPr>
            <a:xfrm>
              <a:off x="10198" y="1501"/>
              <a:ext cx="520" cy="520"/>
              <a:chOff x="8186613" y="1546264"/>
              <a:chExt cx="330200" cy="330200"/>
            </a:xfrm>
            <a:solidFill>
              <a:schemeClr val="accent3"/>
            </a:solidFill>
          </p:grpSpPr>
          <p:sp>
            <p:nvSpPr>
              <p:cNvPr id="16" name="Oval 5"/>
              <p:cNvSpPr>
                <a:spLocks noChangeArrowheads="1"/>
              </p:cNvSpPr>
              <p:nvPr>
                <p:custDataLst>
                  <p:tags r:id="rId9"/>
                </p:custDataLst>
              </p:nvPr>
            </p:nvSpPr>
            <p:spPr bwMode="auto">
              <a:xfrm>
                <a:off x="8186613" y="1546264"/>
                <a:ext cx="330200" cy="330200"/>
              </a:xfrm>
              <a:prstGeom prst="ellipse">
                <a:avLst/>
              </a:prstGeom>
              <a:grpFill/>
              <a:ln>
                <a:noFill/>
              </a:ln>
            </p:spPr>
            <p:txBody>
              <a:bodyPr vert="horz" wrap="square" lIns="91440" tIns="45720" rIns="91440" bIns="45720" numCol="1" anchor="t" anchorCtr="0" compatLnSpc="1"/>
              <a:p>
                <a:endParaRPr lang="zh-CN" altLang="en-US">
                  <a:solidFill>
                    <a:schemeClr val="bg1"/>
                  </a:solidFill>
                </a:endParaRPr>
              </a:p>
            </p:txBody>
          </p:sp>
          <p:sp>
            <p:nvSpPr>
              <p:cNvPr id="17" name="Freeform 6"/>
              <p:cNvSpPr/>
              <p:nvPr>
                <p:custDataLst>
                  <p:tags r:id="rId10"/>
                </p:custDataLst>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
                <a:endParaRPr lang="zh-CN" altLang="en-US">
                  <a:solidFill>
                    <a:schemeClr val="bg1"/>
                  </a:solidFill>
                </a:endParaRPr>
              </a:p>
            </p:txBody>
          </p:sp>
        </p:grpSp>
      </p:grpSp>
      <p:grpSp>
        <p:nvGrpSpPr>
          <p:cNvPr id="18" name="组合 17"/>
          <p:cNvGrpSpPr/>
          <p:nvPr/>
        </p:nvGrpSpPr>
        <p:grpSpPr>
          <a:xfrm>
            <a:off x="6315075" y="3850005"/>
            <a:ext cx="5828665" cy="460375"/>
            <a:chOff x="10198" y="1300"/>
            <a:chExt cx="9179" cy="725"/>
          </a:xfrm>
        </p:grpSpPr>
        <p:sp>
          <p:nvSpPr>
            <p:cNvPr id="19" name="TextBox 65"/>
            <p:cNvSpPr txBox="1"/>
            <p:nvPr>
              <p:custDataLst>
                <p:tags r:id="rId11"/>
              </p:custDataLst>
            </p:nvPr>
          </p:nvSpPr>
          <p:spPr>
            <a:xfrm>
              <a:off x="11244" y="1300"/>
              <a:ext cx="8133" cy="725"/>
            </a:xfrm>
            <a:prstGeom prst="rect">
              <a:avLst/>
            </a:prstGeom>
            <a:solidFill>
              <a:schemeClr val="bg1"/>
            </a:solidFill>
          </p:spPr>
          <p:txBody>
            <a:bodyPr wrap="square" rtlCol="0">
              <a:spAutoFit/>
            </a:bodyPr>
            <a:p>
              <a:pPr>
                <a:defRPr/>
              </a:pPr>
              <a:r>
                <a:rPr lang="zh-CN" altLang="en-US" sz="2400" dirty="0" smtClean="0">
                  <a:latin typeface="微软雅黑 Light" panose="020B0502040204020203" pitchFamily="34" charset="-122"/>
                  <a:ea typeface="微软雅黑 Light" panose="020B0502040204020203" pitchFamily="34" charset="-122"/>
                </a:rPr>
                <a:t>子任务</a:t>
              </a:r>
              <a:r>
                <a:rPr lang="en-US" altLang="zh-CN" sz="2400" dirty="0" smtClean="0">
                  <a:latin typeface="微软雅黑 Light" panose="020B0502040204020203" pitchFamily="34" charset="-122"/>
                  <a:ea typeface="微软雅黑 Light" panose="020B0502040204020203" pitchFamily="34" charset="-122"/>
                </a:rPr>
                <a:t>1.1.5 </a:t>
              </a:r>
              <a:r>
                <a:rPr lang="zh-CN" altLang="en-US" sz="2400" dirty="0">
                  <a:latin typeface="微软雅黑 Light" panose="020B0502040204020203" pitchFamily="34" charset="-122"/>
                  <a:ea typeface="微软雅黑 Light" panose="020B0502040204020203" pitchFamily="34" charset="-122"/>
                </a:rPr>
                <a:t>基础资料：现金流量表</a:t>
              </a:r>
              <a:endParaRPr lang="zh-CN" altLang="en-US" sz="2400" dirty="0">
                <a:latin typeface="微软雅黑 Light" panose="020B0502040204020203" pitchFamily="34" charset="-122"/>
                <a:ea typeface="微软雅黑 Light" panose="020B0502040204020203" pitchFamily="34" charset="-122"/>
              </a:endParaRPr>
            </a:p>
          </p:txBody>
        </p:sp>
        <p:grpSp>
          <p:nvGrpSpPr>
            <p:cNvPr id="20" name="组合 19"/>
            <p:cNvGrpSpPr/>
            <p:nvPr/>
          </p:nvGrpSpPr>
          <p:grpSpPr>
            <a:xfrm>
              <a:off x="10198" y="1501"/>
              <a:ext cx="520" cy="520"/>
              <a:chOff x="8186613" y="1546264"/>
              <a:chExt cx="330200" cy="330200"/>
            </a:xfrm>
            <a:solidFill>
              <a:schemeClr val="accent3"/>
            </a:solidFill>
          </p:grpSpPr>
          <p:sp>
            <p:nvSpPr>
              <p:cNvPr id="21" name="Oval 5"/>
              <p:cNvSpPr>
                <a:spLocks noChangeArrowheads="1"/>
              </p:cNvSpPr>
              <p:nvPr>
                <p:custDataLst>
                  <p:tags r:id="rId12"/>
                </p:custDataLst>
              </p:nvPr>
            </p:nvSpPr>
            <p:spPr bwMode="auto">
              <a:xfrm>
                <a:off x="8186613" y="1546264"/>
                <a:ext cx="330200" cy="330200"/>
              </a:xfrm>
              <a:prstGeom prst="ellipse">
                <a:avLst/>
              </a:prstGeom>
              <a:grpFill/>
              <a:ln>
                <a:noFill/>
              </a:ln>
            </p:spPr>
            <p:txBody>
              <a:bodyPr vert="horz" wrap="square" lIns="91440" tIns="45720" rIns="91440" bIns="45720" numCol="1" anchor="t" anchorCtr="0" compatLnSpc="1"/>
              <a:p>
                <a:endParaRPr lang="zh-CN" altLang="en-US">
                  <a:solidFill>
                    <a:schemeClr val="bg1"/>
                  </a:solidFill>
                </a:endParaRPr>
              </a:p>
            </p:txBody>
          </p:sp>
          <p:sp>
            <p:nvSpPr>
              <p:cNvPr id="22" name="Freeform 6"/>
              <p:cNvSpPr/>
              <p:nvPr>
                <p:custDataLst>
                  <p:tags r:id="rId13"/>
                </p:custDataLst>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
                <a:endParaRPr lang="zh-CN" altLang="en-US">
                  <a:solidFill>
                    <a:schemeClr val="bg1"/>
                  </a:solidFill>
                </a:endParaRPr>
              </a:p>
            </p:txBody>
          </p:sp>
        </p:grpSp>
      </p:grpSp>
      <p:grpSp>
        <p:nvGrpSpPr>
          <p:cNvPr id="23" name="组合 22"/>
          <p:cNvGrpSpPr/>
          <p:nvPr/>
        </p:nvGrpSpPr>
        <p:grpSpPr>
          <a:xfrm>
            <a:off x="6361430" y="4653280"/>
            <a:ext cx="5828665" cy="829945"/>
            <a:chOff x="10198" y="1300"/>
            <a:chExt cx="9179" cy="1307"/>
          </a:xfrm>
        </p:grpSpPr>
        <p:sp>
          <p:nvSpPr>
            <p:cNvPr id="24" name="TextBox 65"/>
            <p:cNvSpPr txBox="1"/>
            <p:nvPr>
              <p:custDataLst>
                <p:tags r:id="rId14"/>
              </p:custDataLst>
            </p:nvPr>
          </p:nvSpPr>
          <p:spPr>
            <a:xfrm>
              <a:off x="11244" y="1300"/>
              <a:ext cx="8133" cy="1307"/>
            </a:xfrm>
            <a:prstGeom prst="rect">
              <a:avLst/>
            </a:prstGeom>
            <a:solidFill>
              <a:schemeClr val="bg1"/>
            </a:solidFill>
          </p:spPr>
          <p:txBody>
            <a:bodyPr wrap="square" rtlCol="0">
              <a:spAutoFit/>
            </a:bodyPr>
            <a:p>
              <a:pPr>
                <a:defRPr/>
              </a:pPr>
              <a:r>
                <a:rPr lang="zh-CN" altLang="en-US" sz="2400" dirty="0" smtClean="0">
                  <a:latin typeface="微软雅黑 Light" panose="020B0502040204020203" pitchFamily="34" charset="-122"/>
                  <a:ea typeface="微软雅黑 Light" panose="020B0502040204020203" pitchFamily="34" charset="-122"/>
                </a:rPr>
                <a:t>子任务</a:t>
              </a:r>
              <a:r>
                <a:rPr lang="en-US" altLang="zh-CN" sz="2400" dirty="0" smtClean="0">
                  <a:latin typeface="微软雅黑 Light" panose="020B0502040204020203" pitchFamily="34" charset="-122"/>
                  <a:ea typeface="微软雅黑 Light" panose="020B0502040204020203" pitchFamily="34" charset="-122"/>
                </a:rPr>
                <a:t>1.1.6 </a:t>
              </a:r>
              <a:r>
                <a:rPr lang="zh-CN" altLang="en-US" sz="2400" dirty="0">
                  <a:latin typeface="微软雅黑 Light" panose="020B0502040204020203" pitchFamily="34" charset="-122"/>
                  <a:ea typeface="微软雅黑 Light" panose="020B0502040204020203" pitchFamily="34" charset="-122"/>
                </a:rPr>
                <a:t>基础资料：所有者权益（股东）变动表</a:t>
              </a:r>
              <a:endParaRPr lang="zh-CN" altLang="en-US" sz="2400" dirty="0">
                <a:latin typeface="微软雅黑 Light" panose="020B0502040204020203" pitchFamily="34" charset="-122"/>
                <a:ea typeface="微软雅黑 Light" panose="020B0502040204020203" pitchFamily="34" charset="-122"/>
              </a:endParaRPr>
            </a:p>
          </p:txBody>
        </p:sp>
        <p:grpSp>
          <p:nvGrpSpPr>
            <p:cNvPr id="25" name="组合 24"/>
            <p:cNvGrpSpPr/>
            <p:nvPr/>
          </p:nvGrpSpPr>
          <p:grpSpPr>
            <a:xfrm>
              <a:off x="10198" y="1501"/>
              <a:ext cx="520" cy="520"/>
              <a:chOff x="8186613" y="1546264"/>
              <a:chExt cx="330200" cy="330200"/>
            </a:xfrm>
            <a:solidFill>
              <a:schemeClr val="accent3"/>
            </a:solidFill>
          </p:grpSpPr>
          <p:sp>
            <p:nvSpPr>
              <p:cNvPr id="26" name="Oval 5"/>
              <p:cNvSpPr>
                <a:spLocks noChangeArrowheads="1"/>
              </p:cNvSpPr>
              <p:nvPr>
                <p:custDataLst>
                  <p:tags r:id="rId15"/>
                </p:custDataLst>
              </p:nvPr>
            </p:nvSpPr>
            <p:spPr bwMode="auto">
              <a:xfrm>
                <a:off x="8186613" y="1546264"/>
                <a:ext cx="330200" cy="330200"/>
              </a:xfrm>
              <a:prstGeom prst="ellipse">
                <a:avLst/>
              </a:prstGeom>
              <a:grpFill/>
              <a:ln>
                <a:noFill/>
              </a:ln>
            </p:spPr>
            <p:txBody>
              <a:bodyPr vert="horz" wrap="square" lIns="91440" tIns="45720" rIns="91440" bIns="45720" numCol="1" anchor="t" anchorCtr="0" compatLnSpc="1"/>
              <a:p>
                <a:endParaRPr lang="zh-CN" altLang="en-US">
                  <a:solidFill>
                    <a:schemeClr val="bg1"/>
                  </a:solidFill>
                </a:endParaRPr>
              </a:p>
            </p:txBody>
          </p:sp>
          <p:sp>
            <p:nvSpPr>
              <p:cNvPr id="27" name="Freeform 6"/>
              <p:cNvSpPr/>
              <p:nvPr>
                <p:custDataLst>
                  <p:tags r:id="rId16"/>
                </p:custDataLst>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
                <a:endParaRPr lang="zh-CN" altLang="en-US">
                  <a:solidFill>
                    <a:schemeClr val="bg1"/>
                  </a:solidFill>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695">
        <p15:prstTrans prst="pageCurlDouble"/>
      </p:transition>
    </mc:Choice>
    <mc:Fallback>
      <p:transition spd="slow" advTm="3695">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20321"/>
            <a:ext cx="5110162"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1.2.3</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比较分析法</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 name="矩形 2"/>
          <p:cNvSpPr/>
          <p:nvPr/>
        </p:nvSpPr>
        <p:spPr>
          <a:xfrm>
            <a:off x="772195" y="909652"/>
            <a:ext cx="2531462"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重要财务的比较</a:t>
            </a:r>
            <a:endParaRPr lang="zh-CN" altLang="en-US" sz="2400"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229684" y="1700808"/>
            <a:ext cx="7668897" cy="706755"/>
          </a:xfrm>
          <a:prstGeom prst="rect">
            <a:avLst/>
          </a:prstGeom>
        </p:spPr>
        <p:txBody>
          <a:bodyPr wrap="square">
            <a:spAutoFit/>
          </a:bodyPr>
          <a:lstStyle/>
          <a:p>
            <a:r>
              <a:rPr lang="en-US" altLang="zh-CN" sz="2000" dirty="0">
                <a:solidFill>
                  <a:srgbClr val="FF00FF"/>
                </a:solidFill>
                <a:latin typeface="微软雅黑 Light" panose="020B0502040204020203" pitchFamily="34" charset="-122"/>
                <a:ea typeface="微软雅黑 Light" panose="020B0502040204020203" pitchFamily="34" charset="-122"/>
              </a:rPr>
              <a:t>【</a:t>
            </a:r>
            <a:r>
              <a:rPr lang="zh-CN" altLang="en-US" sz="2000" dirty="0">
                <a:solidFill>
                  <a:srgbClr val="FF00FF"/>
                </a:solidFill>
                <a:latin typeface="微软雅黑 Light" panose="020B0502040204020203" pitchFamily="34" charset="-122"/>
                <a:ea typeface="微软雅黑 Light" panose="020B0502040204020203" pitchFamily="34" charset="-122"/>
              </a:rPr>
              <a:t>情景</a:t>
            </a:r>
            <a:r>
              <a:rPr lang="en-US" altLang="zh-CN" sz="2000" dirty="0">
                <a:solidFill>
                  <a:srgbClr val="FF00FF"/>
                </a:solidFill>
                <a:latin typeface="微软雅黑 Light" panose="020B0502040204020203" pitchFamily="34" charset="-122"/>
                <a:ea typeface="微软雅黑 Light" panose="020B0502040204020203" pitchFamily="34" charset="-122"/>
              </a:rPr>
              <a:t>1</a:t>
            </a:r>
            <a:r>
              <a:rPr lang="en-US" altLang="zh-CN" sz="2000" dirty="0">
                <a:solidFill>
                  <a:srgbClr val="FF00FF"/>
                </a:solidFill>
                <a:latin typeface="微软雅黑 Light" panose="020B0502040204020203" pitchFamily="34" charset="-122"/>
                <a:ea typeface="微软雅黑 Light" panose="020B0502040204020203" pitchFamily="34" charset="-122"/>
              </a:rPr>
              <a:t>-3】</a:t>
            </a:r>
            <a:r>
              <a:rPr lang="en-US" altLang="zh-CN" sz="2000" dirty="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江铃汽车公司有关资料如表</a:t>
            </a:r>
            <a:r>
              <a:rPr lang="en-US" altLang="zh-CN" sz="2000" dirty="0">
                <a:latin typeface="微软雅黑 Light" panose="020B0502040204020203" pitchFamily="34" charset="-122"/>
                <a:ea typeface="微软雅黑 Light" panose="020B0502040204020203" pitchFamily="34" charset="-122"/>
              </a:rPr>
              <a:t>1</a:t>
            </a:r>
            <a:r>
              <a:rPr lang="en-US" altLang="zh-CN" sz="2000" dirty="0">
                <a:latin typeface="微软雅黑 Light" panose="020B0502040204020203" pitchFamily="34" charset="-122"/>
                <a:ea typeface="微软雅黑 Light" panose="020B0502040204020203" pitchFamily="34" charset="-122"/>
              </a:rPr>
              <a:t>-9</a:t>
            </a:r>
            <a:r>
              <a:rPr lang="zh-CN" altLang="en-US" sz="2000" dirty="0">
                <a:latin typeface="微软雅黑 Light" panose="020B0502040204020203" pitchFamily="34" charset="-122"/>
                <a:ea typeface="微软雅黑 Light" panose="020B0502040204020203" pitchFamily="34" charset="-122"/>
              </a:rPr>
              <a:t>所示。</a:t>
            </a:r>
            <a:endParaRPr lang="zh-CN" altLang="en-US"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     </a:t>
            </a:r>
            <a:endParaRPr lang="zh-CN" altLang="en-US" sz="2000" dirty="0">
              <a:latin typeface="微软雅黑 Light" panose="020B0502040204020203" pitchFamily="34" charset="-122"/>
              <a:ea typeface="微软雅黑 Light" panose="020B0502040204020203" pitchFamily="34" charset="-122"/>
            </a:endParaRPr>
          </a:p>
        </p:txBody>
      </p:sp>
      <p:sp>
        <p:nvSpPr>
          <p:cNvPr id="6" name="矩形 5"/>
          <p:cNvSpPr/>
          <p:nvPr/>
        </p:nvSpPr>
        <p:spPr>
          <a:xfrm>
            <a:off x="1586865" y="5228590"/>
            <a:ext cx="8300720" cy="132207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通过对公司流动负债数据分析可知：公司流动负债</a:t>
            </a:r>
            <a:r>
              <a:rPr lang="en-US" altLang="zh-CN" sz="2000" dirty="0">
                <a:latin typeface="微软雅黑 Light" panose="020B0502040204020203" pitchFamily="34" charset="-122"/>
                <a:ea typeface="微软雅黑 Light" panose="020B0502040204020203" pitchFamily="34" charset="-122"/>
              </a:rPr>
              <a:t>2021</a:t>
            </a:r>
            <a:r>
              <a:rPr lang="zh-CN" altLang="en-US" sz="2000" dirty="0">
                <a:latin typeface="微软雅黑 Light" panose="020B0502040204020203" pitchFamily="34" charset="-122"/>
                <a:ea typeface="微软雅黑 Light" panose="020B0502040204020203" pitchFamily="34" charset="-122"/>
              </a:rPr>
              <a:t>年比</a:t>
            </a:r>
            <a:r>
              <a:rPr lang="en-US" altLang="zh-CN" sz="2000" dirty="0">
                <a:latin typeface="微软雅黑 Light" panose="020B0502040204020203" pitchFamily="34" charset="-122"/>
                <a:ea typeface="微软雅黑 Light" panose="020B0502040204020203" pitchFamily="34" charset="-122"/>
              </a:rPr>
              <a:t>2020</a:t>
            </a:r>
            <a:r>
              <a:rPr lang="zh-CN" altLang="en-US" sz="2000" dirty="0">
                <a:latin typeface="微软雅黑 Light" panose="020B0502040204020203" pitchFamily="34" charset="-122"/>
                <a:ea typeface="微软雅黑 Light" panose="020B0502040204020203" pitchFamily="34" charset="-122"/>
              </a:rPr>
              <a:t>年增长了</a:t>
            </a:r>
            <a:r>
              <a:rPr lang="en-US" altLang="zh-CN" sz="2000" dirty="0">
                <a:latin typeface="微软雅黑 Light" panose="020B0502040204020203" pitchFamily="34" charset="-122"/>
                <a:ea typeface="微软雅黑 Light" panose="020B0502040204020203" pitchFamily="34" charset="-122"/>
              </a:rPr>
              <a:t>755 326 014</a:t>
            </a:r>
            <a:r>
              <a:rPr lang="zh-CN" altLang="en-US" sz="2000" dirty="0">
                <a:latin typeface="微软雅黑 Light" panose="020B0502040204020203" pitchFamily="34" charset="-122"/>
                <a:ea typeface="微软雅黑 Light" panose="020B0502040204020203" pitchFamily="34" charset="-122"/>
              </a:rPr>
              <a:t>元，幅度为</a:t>
            </a:r>
            <a:r>
              <a:rPr lang="en-US" altLang="zh-CN" sz="2000" dirty="0">
                <a:latin typeface="微软雅黑 Light" panose="020B0502040204020203" pitchFamily="34" charset="-122"/>
                <a:ea typeface="微软雅黑 Light" panose="020B0502040204020203" pitchFamily="34" charset="-122"/>
              </a:rPr>
              <a:t>5.96%</a:t>
            </a:r>
            <a:r>
              <a:rPr lang="zh-CN" altLang="en-US" sz="2000" dirty="0">
                <a:latin typeface="微软雅黑 Light" panose="020B0502040204020203" pitchFamily="34" charset="-122"/>
                <a:ea typeface="微软雅黑 Light" panose="020B0502040204020203" pitchFamily="34" charset="-122"/>
              </a:rPr>
              <a:t>。其主要原因在于：应付账款增加了</a:t>
            </a:r>
            <a:r>
              <a:rPr lang="en-US" altLang="zh-CN" sz="2000" dirty="0">
                <a:latin typeface="微软雅黑 Light" panose="020B0502040204020203" pitchFamily="34" charset="-122"/>
                <a:ea typeface="微软雅黑 Light" panose="020B0502040204020203" pitchFamily="34" charset="-122"/>
              </a:rPr>
              <a:t>291 261 210</a:t>
            </a:r>
            <a:r>
              <a:rPr lang="zh-CN" altLang="en-US" sz="2000" dirty="0">
                <a:latin typeface="微软雅黑 Light" panose="020B0502040204020203" pitchFamily="34" charset="-122"/>
                <a:ea typeface="微软雅黑 Light" panose="020B0502040204020203" pitchFamily="34" charset="-122"/>
              </a:rPr>
              <a:t>元，幅度为</a:t>
            </a:r>
            <a:r>
              <a:rPr lang="en-US" altLang="zh-CN" sz="2000" dirty="0">
                <a:latin typeface="微软雅黑 Light" panose="020B0502040204020203" pitchFamily="34" charset="-122"/>
                <a:ea typeface="微软雅黑 Light" panose="020B0502040204020203" pitchFamily="34" charset="-122"/>
              </a:rPr>
              <a:t>3.72%</a:t>
            </a:r>
            <a:r>
              <a:rPr lang="zh-CN" altLang="en-US" sz="2000" dirty="0">
                <a:latin typeface="微软雅黑 Light" panose="020B0502040204020203" pitchFamily="34" charset="-122"/>
                <a:ea typeface="微软雅黑 Light" panose="020B0502040204020203" pitchFamily="34" charset="-122"/>
              </a:rPr>
              <a:t>，其他应付款增加了</a:t>
            </a:r>
            <a:r>
              <a:rPr lang="en-US" altLang="zh-CN" sz="2000" dirty="0">
                <a:latin typeface="微软雅黑 Light" panose="020B0502040204020203" pitchFamily="34" charset="-122"/>
                <a:ea typeface="微软雅黑 Light" panose="020B0502040204020203" pitchFamily="34" charset="-122"/>
              </a:rPr>
              <a:t>311 916 655</a:t>
            </a:r>
            <a:r>
              <a:rPr lang="zh-CN" altLang="en-US" sz="2000" dirty="0">
                <a:latin typeface="微软雅黑 Light" panose="020B0502040204020203" pitchFamily="34" charset="-122"/>
                <a:ea typeface="微软雅黑 Light" panose="020B0502040204020203" pitchFamily="34" charset="-122"/>
              </a:rPr>
              <a:t>元，幅度为</a:t>
            </a:r>
            <a:r>
              <a:rPr lang="en-US" altLang="zh-CN" sz="2000" dirty="0">
                <a:latin typeface="微软雅黑 Light" panose="020B0502040204020203" pitchFamily="34" charset="-122"/>
                <a:ea typeface="微软雅黑 Light" panose="020B0502040204020203" pitchFamily="34" charset="-122"/>
              </a:rPr>
              <a:t>8.14%</a:t>
            </a:r>
            <a:r>
              <a:rPr lang="zh-CN" altLang="en-US" sz="2000" dirty="0">
                <a:latin typeface="微软雅黑 Light" panose="020B0502040204020203" pitchFamily="34" charset="-122"/>
                <a:ea typeface="微软雅黑 Light" panose="020B0502040204020203" pitchFamily="34" charset="-122"/>
              </a:rPr>
              <a:t>。</a:t>
            </a:r>
            <a:endParaRPr lang="zh-CN" altLang="en-US" sz="2000" dirty="0">
              <a:latin typeface="微软雅黑 Light" panose="020B0502040204020203" pitchFamily="34" charset="-122"/>
              <a:ea typeface="微软雅黑 Light" panose="020B0502040204020203"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2425700" y="2276475"/>
            <a:ext cx="7893685" cy="2763520"/>
          </a:xfrm>
          <a:prstGeom prst="rect">
            <a:avLst/>
          </a:prstGeom>
        </p:spPr>
      </p:pic>
    </p:spTree>
  </p:cSld>
  <p:clrMapOvr>
    <a:masterClrMapping/>
  </p:clrMapOvr>
  <p:transition spd="slow" advTm="9652">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20321"/>
            <a:ext cx="3814018" cy="52322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2.1.1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比较分析法</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3" name="矩形 2"/>
          <p:cNvSpPr/>
          <p:nvPr/>
        </p:nvSpPr>
        <p:spPr>
          <a:xfrm>
            <a:off x="5195861" y="821679"/>
            <a:ext cx="2584362" cy="461665"/>
          </a:xfrm>
          <a:prstGeom prst="rect">
            <a:avLst/>
          </a:prstGeom>
        </p:spPr>
        <p:txBody>
          <a:bodyPr wrap="none">
            <a:spAutoFit/>
          </a:bodyPr>
          <a:lstStyle/>
          <a:p>
            <a:r>
              <a:rPr lang="en-US" altLang="zh-CN" sz="240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会计报表的比较</a:t>
            </a:r>
            <a:endParaRPr lang="zh-CN" altLang="en-US" sz="2400"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5221509" y="1484784"/>
            <a:ext cx="6975254" cy="132207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会计报表的比较是将连续数期的会计报表的金额并列起来，比较各指标不同期间的增减变动金额和幅度，据此判断企业财务状况和经营成果发展变化</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r>
              <a:rPr lang="en-US" altLang="zh-CN" sz="2000" dirty="0">
                <a:solidFill>
                  <a:srgbClr val="FF00FF"/>
                </a:solidFill>
                <a:latin typeface="微软雅黑 Light" panose="020B0502040204020203" pitchFamily="34" charset="-122"/>
                <a:ea typeface="微软雅黑 Light" panose="020B0502040204020203" pitchFamily="34" charset="-122"/>
              </a:rPr>
              <a:t>【</a:t>
            </a:r>
            <a:r>
              <a:rPr lang="zh-CN" altLang="en-US" sz="2000" dirty="0">
                <a:solidFill>
                  <a:srgbClr val="FF00FF"/>
                </a:solidFill>
                <a:latin typeface="微软雅黑 Light" panose="020B0502040204020203" pitchFamily="34" charset="-122"/>
                <a:ea typeface="微软雅黑 Light" panose="020B0502040204020203" pitchFamily="34" charset="-122"/>
              </a:rPr>
              <a:t>情景</a:t>
            </a:r>
            <a:r>
              <a:rPr lang="en-US" altLang="zh-CN" sz="2000" dirty="0">
                <a:solidFill>
                  <a:srgbClr val="FF00FF"/>
                </a:solidFill>
                <a:latin typeface="微软雅黑 Light" panose="020B0502040204020203" pitchFamily="34" charset="-122"/>
                <a:ea typeface="微软雅黑 Light" panose="020B0502040204020203" pitchFamily="34" charset="-122"/>
              </a:rPr>
              <a:t>1</a:t>
            </a:r>
            <a:r>
              <a:rPr lang="en-US" altLang="zh-CN" sz="2000" dirty="0">
                <a:solidFill>
                  <a:srgbClr val="FF00FF"/>
                </a:solidFill>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江铃汽车公司利润简表如表</a:t>
            </a:r>
            <a:r>
              <a:rPr lang="en-US" altLang="zh-CN" sz="2000" dirty="0">
                <a:latin typeface="微软雅黑 Light" panose="020B0502040204020203" pitchFamily="34" charset="-122"/>
                <a:ea typeface="微软雅黑 Light" panose="020B0502040204020203" pitchFamily="34" charset="-122"/>
              </a:rPr>
              <a:t>1</a:t>
            </a:r>
            <a:r>
              <a:rPr lang="en-US" altLang="zh-CN" sz="2000" dirty="0">
                <a:latin typeface="微软雅黑 Light" panose="020B0502040204020203" pitchFamily="34" charset="-122"/>
                <a:ea typeface="微软雅黑 Light" panose="020B0502040204020203" pitchFamily="34" charset="-122"/>
              </a:rPr>
              <a:t>-10</a:t>
            </a:r>
            <a:r>
              <a:rPr lang="zh-CN" altLang="en-US" sz="2000" dirty="0">
                <a:latin typeface="微软雅黑 Light" panose="020B0502040204020203" pitchFamily="34" charset="-122"/>
                <a:ea typeface="微软雅黑 Light" panose="020B0502040204020203" pitchFamily="34" charset="-122"/>
              </a:rPr>
              <a:t>所示。</a:t>
            </a:r>
            <a:endParaRPr lang="zh-CN" altLang="en-US" sz="2000" dirty="0">
              <a:latin typeface="微软雅黑 Light" panose="020B0502040204020203" pitchFamily="34" charset="-122"/>
              <a:ea typeface="微软雅黑 Light" panose="020B0502040204020203" pitchFamily="34" charset="-122"/>
            </a:endParaRPr>
          </a:p>
        </p:txBody>
      </p:sp>
      <p:pic>
        <p:nvPicPr>
          <p:cNvPr id="6" name="图片 5"/>
          <p:cNvPicPr>
            <a:picLocks noChangeAspect="1"/>
          </p:cNvPicPr>
          <p:nvPr>
            <p:custDataLst>
              <p:tags r:id="rId2"/>
            </p:custDataLst>
          </p:nvPr>
        </p:nvPicPr>
        <p:blipFill>
          <a:blip r:embed="rId3"/>
          <a:stretch>
            <a:fillRect/>
          </a:stretch>
        </p:blipFill>
        <p:spPr>
          <a:xfrm>
            <a:off x="5450205" y="2924810"/>
            <a:ext cx="6467475" cy="3495675"/>
          </a:xfrm>
          <a:prstGeom prst="rect">
            <a:avLst/>
          </a:prstGeom>
        </p:spPr>
      </p:pic>
    </p:spTree>
  </p:cSld>
  <p:clrMapOvr>
    <a:masterClrMapping/>
  </p:clrMapOvr>
  <p:transition spd="slow" advTm="9652">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20321"/>
            <a:ext cx="3814018" cy="52322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2.1.1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比较分析法</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 name="矩形 4"/>
          <p:cNvSpPr/>
          <p:nvPr/>
        </p:nvSpPr>
        <p:spPr>
          <a:xfrm>
            <a:off x="550252" y="893028"/>
            <a:ext cx="3815468"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会计报表项目构成的比较</a:t>
            </a:r>
            <a:endParaRPr lang="zh-CN" altLang="en-US" sz="2400" dirty="0">
              <a:latin typeface="微软雅黑 Light" panose="020B0502040204020203" pitchFamily="34" charset="-122"/>
              <a:ea typeface="微软雅黑 Light" panose="020B0502040204020203" pitchFamily="34" charset="-122"/>
            </a:endParaRPr>
          </a:p>
        </p:txBody>
      </p:sp>
      <p:sp>
        <p:nvSpPr>
          <p:cNvPr id="6" name="矩形 5"/>
          <p:cNvSpPr/>
          <p:nvPr/>
        </p:nvSpPr>
        <p:spPr>
          <a:xfrm>
            <a:off x="396691" y="1504181"/>
            <a:ext cx="8712012" cy="398780"/>
          </a:xfrm>
          <a:prstGeom prst="rect">
            <a:avLst/>
          </a:prstGeom>
        </p:spPr>
        <p:txBody>
          <a:bodyPr wrap="square">
            <a:spAutoFit/>
          </a:bodyPr>
          <a:lstStyle/>
          <a:p>
            <a:r>
              <a:rPr lang="en-US" altLang="zh-CN" sz="2000" dirty="0">
                <a:solidFill>
                  <a:srgbClr val="FF00FF"/>
                </a:solidFill>
                <a:latin typeface="微软雅黑 Light" panose="020B0502040204020203" pitchFamily="34" charset="-122"/>
                <a:ea typeface="微软雅黑 Light" panose="020B0502040204020203" pitchFamily="34" charset="-122"/>
              </a:rPr>
              <a:t>【</a:t>
            </a:r>
            <a:r>
              <a:rPr lang="zh-CN" altLang="en-US" sz="2000" dirty="0">
                <a:solidFill>
                  <a:srgbClr val="FF00FF"/>
                </a:solidFill>
                <a:latin typeface="微软雅黑 Light" panose="020B0502040204020203" pitchFamily="34" charset="-122"/>
                <a:ea typeface="微软雅黑 Light" panose="020B0502040204020203" pitchFamily="34" charset="-122"/>
              </a:rPr>
              <a:t>情景</a:t>
            </a:r>
            <a:r>
              <a:rPr lang="en-US" altLang="zh-CN" sz="2000" dirty="0">
                <a:solidFill>
                  <a:srgbClr val="FF00FF"/>
                </a:solidFill>
                <a:latin typeface="微软雅黑 Light" panose="020B0502040204020203" pitchFamily="34" charset="-122"/>
                <a:ea typeface="微软雅黑 Light" panose="020B0502040204020203" pitchFamily="34" charset="-122"/>
              </a:rPr>
              <a:t>1</a:t>
            </a:r>
            <a:r>
              <a:rPr lang="en-US" altLang="zh-CN" sz="2000" dirty="0">
                <a:solidFill>
                  <a:srgbClr val="FF00FF"/>
                </a:solidFill>
                <a:latin typeface="微软雅黑 Light" panose="020B0502040204020203" pitchFamily="34" charset="-122"/>
                <a:ea typeface="微软雅黑 Light" panose="020B0502040204020203" pitchFamily="34" charset="-122"/>
              </a:rPr>
              <a:t>-5】</a:t>
            </a:r>
            <a:r>
              <a:rPr lang="zh-CN" altLang="en-US" sz="2000" dirty="0">
                <a:latin typeface="微软雅黑 Light" panose="020B0502040204020203" pitchFamily="34" charset="-122"/>
                <a:ea typeface="微软雅黑 Light" panose="020B0502040204020203" pitchFamily="34" charset="-122"/>
              </a:rPr>
              <a:t>江铃汽车公司</a:t>
            </a:r>
            <a:r>
              <a:rPr lang="en-US" altLang="zh-CN" sz="2000" dirty="0">
                <a:latin typeface="微软雅黑 Light" panose="020B0502040204020203" pitchFamily="34" charset="-122"/>
                <a:ea typeface="微软雅黑 Light" panose="020B0502040204020203" pitchFamily="34" charset="-122"/>
              </a:rPr>
              <a:t>2021</a:t>
            </a:r>
            <a:r>
              <a:rPr lang="zh-CN" altLang="en-US" sz="2000" dirty="0">
                <a:latin typeface="微软雅黑 Light" panose="020B0502040204020203" pitchFamily="34" charset="-122"/>
                <a:ea typeface="微软雅黑 Light" panose="020B0502040204020203" pitchFamily="34" charset="-122"/>
              </a:rPr>
              <a:t>年利润表各项目所占的比例如表</a:t>
            </a:r>
            <a:r>
              <a:rPr lang="en-US" altLang="zh-CN" sz="2000" dirty="0">
                <a:latin typeface="微软雅黑 Light" panose="020B0502040204020203" pitchFamily="34" charset="-122"/>
                <a:ea typeface="微软雅黑 Light" panose="020B0502040204020203" pitchFamily="34" charset="-122"/>
              </a:rPr>
              <a:t>1</a:t>
            </a:r>
            <a:r>
              <a:rPr lang="en-US" altLang="zh-CN" sz="2000" dirty="0">
                <a:latin typeface="微软雅黑 Light" panose="020B0502040204020203" pitchFamily="34" charset="-122"/>
                <a:ea typeface="微软雅黑 Light" panose="020B0502040204020203" pitchFamily="34" charset="-122"/>
              </a:rPr>
              <a:t>-11</a:t>
            </a:r>
            <a:r>
              <a:rPr lang="zh-CN" altLang="en-US" sz="2000" dirty="0">
                <a:latin typeface="微软雅黑 Light" panose="020B0502040204020203" pitchFamily="34" charset="-122"/>
                <a:ea typeface="微软雅黑 Light" panose="020B0502040204020203" pitchFamily="34" charset="-122"/>
              </a:rPr>
              <a:t>所示。</a:t>
            </a:r>
            <a:endParaRPr lang="zh-CN" altLang="en-US" sz="2000" dirty="0">
              <a:latin typeface="微软雅黑 Light" panose="020B0502040204020203" pitchFamily="34" charset="-122"/>
              <a:ea typeface="微软雅黑 Light" panose="020B0502040204020203"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2642235" y="2132965"/>
            <a:ext cx="7867650" cy="435292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20321"/>
            <a:ext cx="3814018" cy="52322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2.1.1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比较分析法</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 name="矩形 4"/>
          <p:cNvSpPr/>
          <p:nvPr/>
        </p:nvSpPr>
        <p:spPr>
          <a:xfrm>
            <a:off x="550252" y="1196752"/>
            <a:ext cx="10512814" cy="4461478"/>
          </a:xfrm>
          <a:prstGeom prst="rect">
            <a:avLst/>
          </a:prstGeom>
        </p:spPr>
        <p:txBody>
          <a:bodyPr wrap="none">
            <a:spAutoFit/>
          </a:bodyPr>
          <a:lstStyle/>
          <a:p>
            <a:pPr>
              <a:lnSpc>
                <a:spcPct val="150000"/>
              </a:lnSpc>
            </a:pP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绝对数和相对数</a:t>
            </a:r>
            <a:r>
              <a:rPr lang="zh-CN" altLang="en-US" sz="2400" dirty="0" smtClean="0">
                <a:latin typeface="微软雅黑 Light" panose="020B0502040204020203" pitchFamily="34" charset="-122"/>
                <a:ea typeface="微软雅黑 Light" panose="020B0502040204020203" pitchFamily="34" charset="-122"/>
              </a:rPr>
              <a:t>比较</a:t>
            </a:r>
            <a:endParaRPr lang="en-US" altLang="zh-CN" sz="24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）绝对数</a:t>
            </a:r>
            <a:r>
              <a:rPr lang="zh-CN" altLang="en-US" sz="2400" dirty="0" smtClean="0">
                <a:latin typeface="微软雅黑 Light" panose="020B0502040204020203" pitchFamily="34" charset="-122"/>
                <a:ea typeface="微软雅黑 Light" panose="020B0502040204020203" pitchFamily="34" charset="-122"/>
              </a:rPr>
              <a:t>比较</a:t>
            </a:r>
            <a:endParaRPr lang="en-US" altLang="zh-CN" sz="24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）相对数</a:t>
            </a:r>
            <a:r>
              <a:rPr lang="zh-CN" altLang="en-US" sz="2400" dirty="0" smtClean="0">
                <a:latin typeface="微软雅黑 Light" panose="020B0502040204020203" pitchFamily="34" charset="-122"/>
                <a:ea typeface="微软雅黑 Light" panose="020B0502040204020203" pitchFamily="34" charset="-122"/>
              </a:rPr>
              <a:t>比较</a:t>
            </a:r>
            <a:endParaRPr lang="en-US" altLang="zh-CN" sz="2400" dirty="0" smtClean="0">
              <a:latin typeface="微软雅黑 Light" panose="020B0502040204020203" pitchFamily="34" charset="-122"/>
              <a:ea typeface="微软雅黑 Light" panose="020B0502040204020203" pitchFamily="34" charset="-122"/>
            </a:endParaRPr>
          </a:p>
          <a:p>
            <a:pPr>
              <a:lnSpc>
                <a:spcPct val="150000"/>
              </a:lnSpc>
            </a:pPr>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比较标准</a:t>
            </a:r>
            <a:endParaRPr lang="zh-CN" altLang="en-US"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）本期实际与预定目标、计划或定额</a:t>
            </a:r>
            <a:r>
              <a:rPr lang="zh-CN" altLang="en-US" sz="2400" dirty="0" smtClean="0">
                <a:latin typeface="微软雅黑 Light" panose="020B0502040204020203" pitchFamily="34" charset="-122"/>
                <a:ea typeface="微软雅黑 Light" panose="020B0502040204020203" pitchFamily="34" charset="-122"/>
              </a:rPr>
              <a:t>比较</a:t>
            </a:r>
            <a:endParaRPr lang="en-US" altLang="zh-CN" sz="24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）本期实际与上年同期实际、本年实际与上年实际或历史最好水平比较</a:t>
            </a:r>
            <a:r>
              <a:rPr lang="zh-CN" altLang="en-US" sz="2400" dirty="0" smtClean="0">
                <a:latin typeface="微软雅黑 Light" panose="020B0502040204020203" pitchFamily="34" charset="-122"/>
                <a:ea typeface="微软雅黑 Light" panose="020B0502040204020203" pitchFamily="34" charset="-122"/>
              </a:rPr>
              <a:t>，</a:t>
            </a:r>
            <a:endParaRPr lang="en-US" altLang="zh-CN" sz="24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）本企业实际与国内外先进水平</a:t>
            </a:r>
            <a:r>
              <a:rPr lang="zh-CN" altLang="en-US" sz="2400" dirty="0" smtClean="0">
                <a:latin typeface="微软雅黑 Light" panose="020B0502040204020203" pitchFamily="34" charset="-122"/>
                <a:ea typeface="微软雅黑 Light" panose="020B0502040204020203" pitchFamily="34" charset="-122"/>
              </a:rPr>
              <a:t>比较</a:t>
            </a:r>
            <a:endParaRPr lang="en-US" altLang="zh-CN" sz="24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）本企业实际与评价标准值进行比较</a:t>
            </a:r>
            <a:endParaRPr lang="zh-CN" altLang="en-US" sz="2400" dirty="0">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20321"/>
            <a:ext cx="3814018" cy="52322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2.1.1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比较分析法</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772195" y="893911"/>
            <a:ext cx="3815468"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6.</a:t>
            </a:r>
            <a:r>
              <a:rPr lang="zh-CN" altLang="en-US" sz="2400" dirty="0">
                <a:latin typeface="微软雅黑 Light" panose="020B0502040204020203" pitchFamily="34" charset="-122"/>
                <a:ea typeface="微软雅黑 Light" panose="020B0502040204020203" pitchFamily="34" charset="-122"/>
              </a:rPr>
              <a:t>横向比较法和纵向比较法</a:t>
            </a:r>
            <a:endParaRPr lang="zh-CN" altLang="en-US" sz="2400" dirty="0">
              <a:latin typeface="微软雅黑 Light" panose="020B0502040204020203" pitchFamily="34" charset="-122"/>
              <a:ea typeface="微软雅黑 Light" panose="020B0502040204020203" pitchFamily="34" charset="-122"/>
            </a:endParaRPr>
          </a:p>
        </p:txBody>
      </p:sp>
      <p:sp>
        <p:nvSpPr>
          <p:cNvPr id="7" name="矩形 6"/>
          <p:cNvSpPr/>
          <p:nvPr/>
        </p:nvSpPr>
        <p:spPr>
          <a:xfrm>
            <a:off x="553720" y="2204085"/>
            <a:ext cx="3866515" cy="3169285"/>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通过对公司负债的横向分析可知：公司负债</a:t>
            </a:r>
            <a:r>
              <a:rPr lang="en-US" altLang="zh-CN" sz="2000" dirty="0">
                <a:latin typeface="微软雅黑 Light" panose="020B0502040204020203" pitchFamily="34" charset="-122"/>
                <a:ea typeface="微软雅黑 Light" panose="020B0502040204020203" pitchFamily="34" charset="-122"/>
              </a:rPr>
              <a:t>2021</a:t>
            </a:r>
            <a:r>
              <a:rPr lang="zh-CN" altLang="en-US" sz="2000" dirty="0">
                <a:latin typeface="微软雅黑 Light" panose="020B0502040204020203" pitchFamily="34" charset="-122"/>
                <a:ea typeface="微软雅黑 Light" panose="020B0502040204020203" pitchFamily="34" charset="-122"/>
              </a:rPr>
              <a:t>年比</a:t>
            </a:r>
            <a:r>
              <a:rPr lang="en-US" altLang="zh-CN" sz="2000" dirty="0">
                <a:latin typeface="微软雅黑 Light" panose="020B0502040204020203" pitchFamily="34" charset="-122"/>
                <a:ea typeface="微软雅黑 Light" panose="020B0502040204020203" pitchFamily="34" charset="-122"/>
              </a:rPr>
              <a:t>2020</a:t>
            </a:r>
            <a:r>
              <a:rPr lang="zh-CN" altLang="en-US" sz="2000" dirty="0">
                <a:latin typeface="微软雅黑 Light" panose="020B0502040204020203" pitchFamily="34" charset="-122"/>
                <a:ea typeface="微软雅黑 Light" panose="020B0502040204020203" pitchFamily="34" charset="-122"/>
              </a:rPr>
              <a:t>年增长了</a:t>
            </a:r>
            <a:r>
              <a:rPr lang="en-US" altLang="zh-CN" sz="2000" dirty="0">
                <a:latin typeface="微软雅黑 Light" panose="020B0502040204020203" pitchFamily="34" charset="-122"/>
                <a:ea typeface="微软雅黑 Light" panose="020B0502040204020203" pitchFamily="34" charset="-122"/>
              </a:rPr>
              <a:t>789 932 850</a:t>
            </a:r>
            <a:r>
              <a:rPr lang="zh-CN" altLang="en-US" sz="2000" dirty="0">
                <a:latin typeface="微软雅黑 Light" panose="020B0502040204020203" pitchFamily="34" charset="-122"/>
                <a:ea typeface="微软雅黑 Light" panose="020B0502040204020203" pitchFamily="34" charset="-122"/>
              </a:rPr>
              <a:t>元（</a:t>
            </a:r>
            <a:r>
              <a:rPr lang="en-US" altLang="zh-CN" sz="2000" dirty="0">
                <a:latin typeface="微软雅黑 Light" panose="020B0502040204020203" pitchFamily="34" charset="-122"/>
                <a:ea typeface="微软雅黑 Light" panose="020B0502040204020203" pitchFamily="34" charset="-122"/>
              </a:rPr>
              <a:t>6.07%</a:t>
            </a:r>
            <a:r>
              <a:rPr lang="zh-CN" altLang="en-US" sz="2000" dirty="0">
                <a:latin typeface="微软雅黑 Light" panose="020B0502040204020203" pitchFamily="34" charset="-122"/>
                <a:ea typeface="微软雅黑 Light" panose="020B0502040204020203" pitchFamily="34" charset="-122"/>
              </a:rPr>
              <a:t>）。其主要原因在于：应付账款增加了</a:t>
            </a:r>
            <a:r>
              <a:rPr lang="en-US" altLang="zh-CN" sz="2000" dirty="0">
                <a:latin typeface="微软雅黑 Light" panose="020B0502040204020203" pitchFamily="34" charset="-122"/>
                <a:ea typeface="微软雅黑 Light" panose="020B0502040204020203" pitchFamily="34" charset="-122"/>
              </a:rPr>
              <a:t>291 261 210</a:t>
            </a:r>
            <a:r>
              <a:rPr lang="zh-CN" altLang="en-US" sz="2000" dirty="0">
                <a:latin typeface="微软雅黑 Light" panose="020B0502040204020203" pitchFamily="34" charset="-122"/>
                <a:ea typeface="微软雅黑 Light" panose="020B0502040204020203" pitchFamily="34" charset="-122"/>
              </a:rPr>
              <a:t>元（</a:t>
            </a:r>
            <a:r>
              <a:rPr lang="en-US" altLang="zh-CN" sz="2000" dirty="0">
                <a:latin typeface="微软雅黑 Light" panose="020B0502040204020203" pitchFamily="34" charset="-122"/>
                <a:ea typeface="微软雅黑 Light" panose="020B0502040204020203" pitchFamily="34" charset="-122"/>
              </a:rPr>
              <a:t>3.72%</a:t>
            </a:r>
            <a:r>
              <a:rPr lang="zh-CN" altLang="en-US" sz="2000" dirty="0">
                <a:latin typeface="微软雅黑 Light" panose="020B0502040204020203" pitchFamily="34" charset="-122"/>
                <a:ea typeface="微软雅黑 Light" panose="020B0502040204020203" pitchFamily="34" charset="-122"/>
              </a:rPr>
              <a:t>），其他应付款增加了</a:t>
            </a:r>
            <a:r>
              <a:rPr lang="en-US" altLang="zh-CN" sz="2000" dirty="0">
                <a:latin typeface="微软雅黑 Light" panose="020B0502040204020203" pitchFamily="34" charset="-122"/>
                <a:ea typeface="微软雅黑 Light" panose="020B0502040204020203" pitchFamily="34" charset="-122"/>
              </a:rPr>
              <a:t>311 916 655</a:t>
            </a:r>
            <a:r>
              <a:rPr lang="zh-CN" altLang="en-US" sz="2000" dirty="0">
                <a:latin typeface="微软雅黑 Light" panose="020B0502040204020203" pitchFamily="34" charset="-122"/>
                <a:ea typeface="微软雅黑 Light" panose="020B0502040204020203" pitchFamily="34" charset="-122"/>
              </a:rPr>
              <a:t>元（</a:t>
            </a:r>
            <a:r>
              <a:rPr lang="en-US" altLang="zh-CN" sz="2000" dirty="0">
                <a:latin typeface="微软雅黑 Light" panose="020B0502040204020203" pitchFamily="34" charset="-122"/>
                <a:ea typeface="微软雅黑 Light" panose="020B0502040204020203" pitchFamily="34" charset="-122"/>
              </a:rPr>
              <a:t>8.14%</a:t>
            </a:r>
            <a:r>
              <a:rPr lang="zh-CN" altLang="en-US" sz="2000" dirty="0">
                <a:latin typeface="微软雅黑 Light" panose="020B0502040204020203" pitchFamily="34" charset="-122"/>
                <a:ea typeface="微软雅黑 Light" panose="020B0502040204020203" pitchFamily="34" charset="-122"/>
              </a:rPr>
              <a:t>）。流动负债增长过快应引起管理当局的重视。（横向比较分析时，既要重视百分比，也要重视绝对数。）</a:t>
            </a:r>
            <a:endParaRPr lang="zh-CN" altLang="en-US" sz="2000" dirty="0">
              <a:latin typeface="微软雅黑 Light" panose="020B0502040204020203" pitchFamily="34" charset="-122"/>
              <a:ea typeface="微软雅黑 Light" panose="020B0502040204020203" pitchFamily="34" charset="-122"/>
            </a:endParaRPr>
          </a:p>
        </p:txBody>
      </p:sp>
      <p:pic>
        <p:nvPicPr>
          <p:cNvPr id="8" name="图片 7"/>
          <p:cNvPicPr>
            <a:picLocks noChangeAspect="1"/>
          </p:cNvPicPr>
          <p:nvPr>
            <p:custDataLst>
              <p:tags r:id="rId1"/>
            </p:custDataLst>
          </p:nvPr>
        </p:nvPicPr>
        <p:blipFill>
          <a:blip r:embed="rId2"/>
          <a:stretch>
            <a:fillRect/>
          </a:stretch>
        </p:blipFill>
        <p:spPr>
          <a:xfrm>
            <a:off x="4730115" y="1412875"/>
            <a:ext cx="7275830" cy="440118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20321"/>
            <a:ext cx="3814018" cy="52322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2.1.1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比较分析法</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772195" y="893911"/>
            <a:ext cx="3815468"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6.</a:t>
            </a:r>
            <a:r>
              <a:rPr lang="zh-CN" altLang="en-US" sz="2400" dirty="0">
                <a:latin typeface="微软雅黑 Light" panose="020B0502040204020203" pitchFamily="34" charset="-122"/>
                <a:ea typeface="微软雅黑 Light" panose="020B0502040204020203" pitchFamily="34" charset="-122"/>
              </a:rPr>
              <a:t>横向比较法和纵向比较法</a:t>
            </a:r>
            <a:endParaRPr lang="zh-CN" altLang="en-US" sz="2400" dirty="0">
              <a:latin typeface="微软雅黑 Light" panose="020B0502040204020203" pitchFamily="34" charset="-122"/>
              <a:ea typeface="微软雅黑 Light" panose="020B0502040204020203" pitchFamily="34" charset="-122"/>
            </a:endParaRPr>
          </a:p>
        </p:txBody>
      </p:sp>
      <p:sp>
        <p:nvSpPr>
          <p:cNvPr id="7" name="矩形 6"/>
          <p:cNvSpPr/>
          <p:nvPr/>
        </p:nvSpPr>
        <p:spPr>
          <a:xfrm>
            <a:off x="337820" y="2637155"/>
            <a:ext cx="3284855" cy="2553335"/>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从表</a:t>
            </a:r>
            <a:r>
              <a:rPr lang="en-US" altLang="zh-CN" sz="2000" dirty="0">
                <a:latin typeface="微软雅黑 Light" panose="020B0502040204020203" pitchFamily="34" charset="-122"/>
                <a:ea typeface="微软雅黑 Light" panose="020B0502040204020203" pitchFamily="34" charset="-122"/>
              </a:rPr>
              <a:t>1-13</a:t>
            </a:r>
            <a:r>
              <a:rPr lang="zh-CN" altLang="en-US" sz="2000" dirty="0">
                <a:latin typeface="微软雅黑 Light" panose="020B0502040204020203" pitchFamily="34" charset="-122"/>
                <a:ea typeface="微软雅黑 Light" panose="020B0502040204020203" pitchFamily="34" charset="-122"/>
              </a:rPr>
              <a:t>分析可知：</a:t>
            </a:r>
            <a:endParaRPr lang="zh-CN" altLang="en-US"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2020</a:t>
            </a:r>
            <a:r>
              <a:rPr lang="zh-CN" altLang="en-US" sz="2000" dirty="0">
                <a:latin typeface="微软雅黑 Light" panose="020B0502040204020203" pitchFamily="34" charset="-122"/>
                <a:ea typeface="微软雅黑 Light" panose="020B0502040204020203" pitchFamily="34" charset="-122"/>
              </a:rPr>
              <a:t>年负债主要是应付账款、应付票据，两者合计共占</a:t>
            </a:r>
            <a:r>
              <a:rPr lang="en-US" altLang="zh-CN" sz="2000" dirty="0">
                <a:latin typeface="微软雅黑 Light" panose="020B0502040204020203" pitchFamily="34" charset="-122"/>
                <a:ea typeface="微软雅黑 Light" panose="020B0502040204020203" pitchFamily="34" charset="-122"/>
              </a:rPr>
              <a:t>60.14%</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2021</a:t>
            </a:r>
            <a:r>
              <a:rPr lang="zh-CN" altLang="en-US" sz="2000" dirty="0">
                <a:latin typeface="微软雅黑 Light" panose="020B0502040204020203" pitchFamily="34" charset="-122"/>
                <a:ea typeface="微软雅黑 Light" panose="020B0502040204020203" pitchFamily="34" charset="-122"/>
              </a:rPr>
              <a:t>年负债主要是应付账款、应付票据，两者合计共占</a:t>
            </a:r>
            <a:r>
              <a:rPr lang="en-US" altLang="zh-CN" sz="2000" dirty="0">
                <a:latin typeface="微软雅黑 Light" panose="020B0502040204020203" pitchFamily="34" charset="-122"/>
                <a:ea typeface="微软雅黑 Light" panose="020B0502040204020203" pitchFamily="34" charset="-122"/>
              </a:rPr>
              <a:t>59.03%</a:t>
            </a:r>
            <a:r>
              <a:rPr lang="zh-CN" altLang="en-US" sz="2000" dirty="0">
                <a:latin typeface="微软雅黑 Light" panose="020B0502040204020203" pitchFamily="34" charset="-122"/>
                <a:ea typeface="微软雅黑 Light" panose="020B0502040204020203" pitchFamily="34" charset="-122"/>
              </a:rPr>
              <a:t>。</a:t>
            </a:r>
            <a:endParaRPr lang="zh-CN" altLang="en-US"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）由于流动负债比重大，财务风险非常高。</a:t>
            </a:r>
            <a:endParaRPr lang="zh-CN" altLang="en-US" sz="2000" dirty="0">
              <a:latin typeface="微软雅黑 Light" panose="020B0502040204020203" pitchFamily="34" charset="-122"/>
              <a:ea typeface="微软雅黑 Light" panose="020B0502040204020203"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3865880" y="1484630"/>
            <a:ext cx="7943850" cy="401002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195" y="220321"/>
            <a:ext cx="3814018" cy="52322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2.1.1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比较分析法</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矩形 3"/>
          <p:cNvSpPr/>
          <p:nvPr/>
        </p:nvSpPr>
        <p:spPr>
          <a:xfrm>
            <a:off x="632283" y="1377745"/>
            <a:ext cx="4733988"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7.</a:t>
            </a:r>
            <a:r>
              <a:rPr lang="zh-CN" altLang="en-US" sz="2400" dirty="0">
                <a:latin typeface="微软雅黑 Light" panose="020B0502040204020203" pitchFamily="34" charset="-122"/>
                <a:ea typeface="微软雅黑 Light" panose="020B0502040204020203" pitchFamily="34" charset="-122"/>
              </a:rPr>
              <a:t>运用比较分析法时应注意的问题</a:t>
            </a:r>
            <a:endParaRPr lang="zh-CN" altLang="en-US" sz="2400" dirty="0">
              <a:latin typeface="微软雅黑 Light" panose="020B0502040204020203" pitchFamily="34" charset="-122"/>
              <a:ea typeface="微软雅黑 Light" panose="020B0502040204020203" pitchFamily="34" charset="-122"/>
            </a:endParaRPr>
          </a:p>
        </p:txBody>
      </p:sp>
      <p:sp>
        <p:nvSpPr>
          <p:cNvPr id="6" name="矩形 5"/>
          <p:cNvSpPr/>
          <p:nvPr/>
        </p:nvSpPr>
        <p:spPr>
          <a:xfrm>
            <a:off x="628523" y="2564904"/>
            <a:ext cx="6487673" cy="1886607"/>
          </a:xfrm>
          <a:prstGeom prst="rect">
            <a:avLst/>
          </a:prstGeom>
        </p:spPr>
        <p:txBody>
          <a:bodyPr wrap="none">
            <a:spAutoFit/>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）指标内容、范围和计算方法的</a:t>
            </a:r>
            <a:r>
              <a:rPr lang="zh-CN" altLang="en-US" sz="2000" dirty="0" smtClean="0">
                <a:latin typeface="微软雅黑 Light" panose="020B0502040204020203" pitchFamily="34" charset="-122"/>
                <a:ea typeface="微软雅黑 Light" panose="020B0502040204020203" pitchFamily="34" charset="-122"/>
              </a:rPr>
              <a:t>一致性</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）会计计量标准、会计政策和会计处理方法的</a:t>
            </a:r>
            <a:r>
              <a:rPr lang="zh-CN" altLang="en-US" sz="2000" dirty="0" smtClean="0">
                <a:latin typeface="微软雅黑 Light" panose="020B0502040204020203" pitchFamily="34" charset="-122"/>
                <a:ea typeface="微软雅黑 Light" panose="020B0502040204020203" pitchFamily="34" charset="-122"/>
              </a:rPr>
              <a:t>一致性</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）时间单位和长度的</a:t>
            </a:r>
            <a:r>
              <a:rPr lang="zh-CN" altLang="en-US" sz="2000" dirty="0" smtClean="0">
                <a:latin typeface="微软雅黑 Light" panose="020B0502040204020203" pitchFamily="34" charset="-122"/>
                <a:ea typeface="微软雅黑 Light" panose="020B0502040204020203" pitchFamily="34" charset="-122"/>
              </a:rPr>
              <a:t>一致性</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）企业类型、经营规模和财务规模以及目标大体一致</a:t>
            </a:r>
            <a:endParaRPr lang="zh-CN" altLang="en-US" sz="2000" dirty="0">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20321"/>
            <a:ext cx="4463842"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1.2.4</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  </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比率</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分析法</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2093692" y="1594675"/>
            <a:ext cx="3200770" cy="5065380"/>
            <a:chOff x="-1790650" y="999771"/>
            <a:chExt cx="4158587" cy="5398938"/>
          </a:xfrm>
        </p:grpSpPr>
        <p:grpSp>
          <p:nvGrpSpPr>
            <p:cNvPr id="22" name="组合 21"/>
            <p:cNvGrpSpPr/>
            <p:nvPr/>
          </p:nvGrpSpPr>
          <p:grpSpPr>
            <a:xfrm>
              <a:off x="-1790650" y="999771"/>
              <a:ext cx="4158587" cy="5398938"/>
              <a:chOff x="7514016" y="1120636"/>
              <a:chExt cx="3552917" cy="4612620"/>
            </a:xfrm>
          </p:grpSpPr>
          <p:sp>
            <p:nvSpPr>
              <p:cNvPr id="31" name="任意多边形: 形状 30"/>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2" name="任意多边形: 形状 31"/>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3" name="矩形 22"/>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4" name="矩形 23"/>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5" name="矩形 24"/>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6" name="矩形 25"/>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7" name="矩形 26"/>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8" name="矩形 27"/>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29" name="矩形 28"/>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sp>
          <p:nvSpPr>
            <p:cNvPr id="30" name="矩形 29"/>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grpSp>
        <p:nvGrpSpPr>
          <p:cNvPr id="33" name="组合 32"/>
          <p:cNvGrpSpPr/>
          <p:nvPr/>
        </p:nvGrpSpPr>
        <p:grpSpPr>
          <a:xfrm>
            <a:off x="534349" y="2038489"/>
            <a:ext cx="3531430" cy="3401502"/>
            <a:chOff x="2177483" y="3378200"/>
            <a:chExt cx="1682750" cy="1620838"/>
          </a:xfrm>
        </p:grpSpPr>
        <p:sp>
          <p:nvSpPr>
            <p:cNvPr id="34" name="Freeform 266"/>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35" name="Freeform 267"/>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36" name="Freeform 268"/>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37" name="Freeform 269"/>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44" name="Freeform 270"/>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45" name="Freeform 271"/>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47" name="Freeform 272"/>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48" name="Freeform 273"/>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54" name="Freeform 274"/>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grpSp>
      <p:sp>
        <p:nvSpPr>
          <p:cNvPr id="56" name="矩形 55"/>
          <p:cNvSpPr/>
          <p:nvPr/>
        </p:nvSpPr>
        <p:spPr>
          <a:xfrm>
            <a:off x="2031875" y="2951261"/>
            <a:ext cx="1766963" cy="461665"/>
          </a:xfrm>
          <a:prstGeom prst="rect">
            <a:avLst/>
          </a:prstGeom>
          <a:noFill/>
        </p:spPr>
        <p:txBody>
          <a:bodyPr wrap="square" rtlCol="0">
            <a:spAutoFit/>
          </a:bodyPr>
          <a:lstStyle/>
          <a:p>
            <a:pPr lvl="0" algn="ctr">
              <a:defRPr/>
            </a:pPr>
            <a:r>
              <a:rPr lang="zh-CN" altLang="en-US" sz="2400" b="1" dirty="0">
                <a:solidFill>
                  <a:schemeClr val="accent2"/>
                </a:solidFill>
                <a:latin typeface="Arial" panose="020B0604020202020204"/>
                <a:ea typeface="微软雅黑" panose="020B0503020204020204" pitchFamily="34" charset="-122"/>
                <a:cs typeface="+mn-ea"/>
                <a:sym typeface="+mn-lt"/>
              </a:rPr>
              <a:t>比率分析法</a:t>
            </a:r>
            <a:endParaRPr lang="zh-CN" altLang="en-US" sz="2400" b="1" dirty="0">
              <a:solidFill>
                <a:schemeClr val="accent2"/>
              </a:solidFill>
              <a:latin typeface="Arial" panose="020B0604020202020204"/>
              <a:ea typeface="微软雅黑" panose="020B0503020204020204" pitchFamily="34" charset="-122"/>
              <a:cs typeface="+mn-ea"/>
              <a:sym typeface="+mn-lt"/>
            </a:endParaRPr>
          </a:p>
        </p:txBody>
      </p:sp>
      <p:sp>
        <p:nvSpPr>
          <p:cNvPr id="57" name="椭圆 56"/>
          <p:cNvSpPr/>
          <p:nvPr/>
        </p:nvSpPr>
        <p:spPr bwMode="auto">
          <a:xfrm>
            <a:off x="5941752" y="1898934"/>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a:solidFill>
                  <a:schemeClr val="bg1"/>
                </a:solidFill>
                <a:latin typeface="微软雅黑 Light" panose="020B0502040204020203" pitchFamily="34" charset="-122"/>
                <a:ea typeface="微软雅黑 Light" panose="020B0502040204020203" pitchFamily="34" charset="-122"/>
              </a:rPr>
              <a:t>1</a:t>
            </a:r>
            <a:endParaRPr lang="zh-CN" altLang="en-US" sz="2400">
              <a:solidFill>
                <a:schemeClr val="bg1"/>
              </a:solidFill>
              <a:latin typeface="微软雅黑 Light" panose="020B0502040204020203" pitchFamily="34" charset="-122"/>
              <a:ea typeface="微软雅黑 Light" panose="020B0502040204020203" pitchFamily="34" charset="-122"/>
            </a:endParaRPr>
          </a:p>
        </p:txBody>
      </p:sp>
      <p:sp>
        <p:nvSpPr>
          <p:cNvPr id="58" name="椭圆 57"/>
          <p:cNvSpPr/>
          <p:nvPr/>
        </p:nvSpPr>
        <p:spPr bwMode="auto">
          <a:xfrm>
            <a:off x="5941752" y="4009388"/>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r>
              <a:rPr lang="en-US" altLang="zh-CN" sz="2400" dirty="0">
                <a:solidFill>
                  <a:schemeClr val="bg1"/>
                </a:solidFill>
                <a:latin typeface="+mj-ea"/>
                <a:ea typeface="+mj-ea"/>
              </a:rPr>
              <a:t>2</a:t>
            </a:r>
            <a:endParaRPr lang="zh-CN" altLang="en-US" sz="2400" dirty="0">
              <a:solidFill>
                <a:schemeClr val="bg1"/>
              </a:solidFill>
              <a:latin typeface="+mj-ea"/>
              <a:ea typeface="+mj-ea"/>
            </a:endParaRPr>
          </a:p>
        </p:txBody>
      </p:sp>
      <p:sp>
        <p:nvSpPr>
          <p:cNvPr id="61" name="矩形 60"/>
          <p:cNvSpPr/>
          <p:nvPr/>
        </p:nvSpPr>
        <p:spPr>
          <a:xfrm>
            <a:off x="6545551" y="1954704"/>
            <a:ext cx="2698175" cy="1569660"/>
          </a:xfrm>
          <a:prstGeom prst="rect">
            <a:avLst/>
          </a:prstGeom>
          <a:noFill/>
        </p:spPr>
        <p:txBody>
          <a:bodyPr wrap="square" rtlCol="0">
            <a:spAutoFit/>
          </a:bodyPr>
          <a:lstStyle/>
          <a:p>
            <a:r>
              <a:rPr lang="zh-CN" altLang="en-US" sz="2400" dirty="0">
                <a:solidFill>
                  <a:srgbClr val="3D3D3D"/>
                </a:solidFill>
                <a:latin typeface="微软雅黑 Light" panose="020B0502040204020203" pitchFamily="34" charset="-122"/>
                <a:ea typeface="微软雅黑 Light" panose="020B0502040204020203" pitchFamily="34" charset="-122"/>
              </a:rPr>
              <a:t>  财务比率分类</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）结构比率</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）效率比率</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3</a:t>
            </a:r>
            <a:r>
              <a:rPr lang="zh-CN" altLang="en-US" sz="2400" dirty="0">
                <a:solidFill>
                  <a:srgbClr val="3D3D3D"/>
                </a:solidFill>
                <a:latin typeface="微软雅黑 Light" panose="020B0502040204020203" pitchFamily="34" charset="-122"/>
                <a:ea typeface="微软雅黑 Light" panose="020B0502040204020203" pitchFamily="34" charset="-122"/>
              </a:rPr>
              <a:t>）相关比率</a:t>
            </a: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62" name="矩形 61"/>
          <p:cNvSpPr/>
          <p:nvPr/>
        </p:nvSpPr>
        <p:spPr>
          <a:xfrm>
            <a:off x="6545551" y="4257047"/>
            <a:ext cx="4148729" cy="1938992"/>
          </a:xfrm>
          <a:prstGeom prst="rect">
            <a:avLst/>
          </a:prstGeom>
          <a:noFill/>
        </p:spPr>
        <p:txBody>
          <a:bodyPr wrap="square" rtlCol="0">
            <a:spAutoFit/>
          </a:bodyPr>
          <a:lstStyle/>
          <a:p>
            <a:r>
              <a:rPr lang="zh-CN" altLang="en-US" sz="2400" dirty="0">
                <a:solidFill>
                  <a:srgbClr val="3D3D3D"/>
                </a:solidFill>
                <a:latin typeface="微软雅黑 Light" panose="020B0502040204020203" pitchFamily="34" charset="-122"/>
                <a:ea typeface="微软雅黑 Light" panose="020B0502040204020203" pitchFamily="34" charset="-122"/>
              </a:rPr>
              <a:t>  标准比率</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）历史标准</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）预算标准</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3</a:t>
            </a:r>
            <a:r>
              <a:rPr lang="zh-CN" altLang="en-US" sz="2400" dirty="0">
                <a:solidFill>
                  <a:srgbClr val="3D3D3D"/>
                </a:solidFill>
                <a:latin typeface="微软雅黑 Light" panose="020B0502040204020203" pitchFamily="34" charset="-122"/>
                <a:ea typeface="微软雅黑 Light" panose="020B0502040204020203" pitchFamily="34" charset="-122"/>
              </a:rPr>
              <a:t>）行业标准</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40" name="文本框 39"/>
          <p:cNvSpPr txBox="1"/>
          <p:nvPr/>
        </p:nvSpPr>
        <p:spPr>
          <a:xfrm>
            <a:off x="2283407" y="4288741"/>
            <a:ext cx="2549087" cy="2308324"/>
          </a:xfrm>
          <a:prstGeom prst="rect">
            <a:avLst/>
          </a:prstGeom>
          <a:noFill/>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比率分析法是指通过计算两个相关的财务指标的比率，来揭示指标关系合理性的分析方法。</a:t>
            </a:r>
            <a:endParaRPr lang="zh-CN" altLang="en-US" sz="2400"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20321"/>
            <a:ext cx="3886026"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1.2.5</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因素分析法</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1" name="直接连接符 20"/>
          <p:cNvCxnSpPr/>
          <p:nvPr/>
        </p:nvCxnSpPr>
        <p:spPr bwMode="auto">
          <a:xfrm>
            <a:off x="5018261" y="1411419"/>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p:cNvCxnSpPr/>
          <p:nvPr/>
        </p:nvCxnSpPr>
        <p:spPr bwMode="auto">
          <a:xfrm>
            <a:off x="4999827" y="4437112"/>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TextBox 6"/>
          <p:cNvSpPr txBox="1"/>
          <p:nvPr/>
        </p:nvSpPr>
        <p:spPr>
          <a:xfrm>
            <a:off x="785947" y="1617925"/>
            <a:ext cx="2007280" cy="461665"/>
          </a:xfrm>
          <a:prstGeom prst="rect">
            <a:avLst/>
          </a:prstGeom>
          <a:noFill/>
        </p:spPr>
        <p:txBody>
          <a:bodyPr wrap="none" rtlCol="0">
            <a:spAutoFit/>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1. </a:t>
            </a:r>
            <a:r>
              <a:rPr kumimoji="0" lang="zh-CN" altLang="en-US" sz="2400" b="1"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连环代替法</a:t>
            </a:r>
            <a:endParaRPr kumimoji="0" lang="zh-CN" altLang="en-US" sz="2400" b="1"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26" name="TextBox 8"/>
          <p:cNvSpPr txBox="1"/>
          <p:nvPr/>
        </p:nvSpPr>
        <p:spPr>
          <a:xfrm>
            <a:off x="1020118" y="2024844"/>
            <a:ext cx="3638103" cy="3600345"/>
          </a:xfrm>
          <a:prstGeom prst="rect">
            <a:avLst/>
          </a:prstGeom>
          <a:noFill/>
        </p:spPr>
        <p:txBody>
          <a:bodyPr wrap="square" rtlCol="0">
            <a:spAutoFit/>
          </a:bodyPr>
          <a:lstStyle>
            <a:defPPr>
              <a:defRPr lang="zh-CN"/>
            </a:defPPr>
            <a:lvl1pPr algn="just">
              <a:lnSpc>
                <a:spcPct val="120000"/>
              </a:lnSpc>
              <a:defRPr sz="1600">
                <a:latin typeface="+mj-ea"/>
                <a:ea typeface="+mj-ea"/>
              </a:defRPr>
            </a:lvl1pPr>
          </a:lstStyle>
          <a:p>
            <a:pPr marL="0" marR="0" lvl="0" indent="0"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连环代替法，是将分析指标分解为各个可以计量的因素，并根据各个因素之间的依</a:t>
            </a:r>
            <a:endPar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L="0" marR="0" lvl="0" indent="0"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存关系，顺次用各个因素的比较值代替基准值，据以测定各因素对分析指标的影响。</a:t>
            </a:r>
            <a:endPar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27" name="TextBox 9"/>
          <p:cNvSpPr txBox="1"/>
          <p:nvPr/>
        </p:nvSpPr>
        <p:spPr>
          <a:xfrm>
            <a:off x="5670222" y="1617925"/>
            <a:ext cx="5825554" cy="4521835"/>
          </a:xfrm>
          <a:prstGeom prst="rect">
            <a:avLst/>
          </a:prstGeom>
          <a:noFill/>
        </p:spPr>
        <p:txBody>
          <a:bodyPr wrap="square" rtlCol="0">
            <a:spAutoFit/>
          </a:bodyPr>
          <a:lstStyle>
            <a:defPPr>
              <a:defRPr lang="zh-CN"/>
            </a:defPPr>
            <a:lvl1pPr algn="just">
              <a:lnSpc>
                <a:spcPct val="120000"/>
              </a:lnSpc>
              <a:defRPr sz="1600">
                <a:latin typeface="+mj-ea"/>
                <a:ea typeface="+mj-ea"/>
              </a:defRPr>
            </a:lvl1pPr>
          </a:lstStyle>
          <a:p>
            <a:pPr marL="0" marR="0" lvl="0" indent="0"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rPr>
              <a:t>情景</a:t>
            </a:r>
            <a:r>
              <a:rPr kumimoji="0" lang="en-US" altLang="zh-CN" sz="2400" b="0" i="0" u="none" strike="noStrike" kern="1200" cap="none" spc="0" normalizeH="0" baseline="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rPr>
              <a:t>1-8</a:t>
            </a:r>
            <a:endParaRPr kumimoji="0" lang="en-US" altLang="zh-CN" sz="2400" b="0" i="0" u="none" strike="noStrike" kern="1200" cap="none" spc="0" normalizeH="0" baseline="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L="0" marR="0" lvl="0" indent="0"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smtClean="0">
                <a:ln>
                  <a:noFill/>
                </a:ln>
                <a:solidFill>
                  <a:srgbClr val="3D3D3D"/>
                </a:solidFill>
                <a:effectLst/>
                <a:uLnTx/>
                <a:uFillTx/>
                <a:latin typeface="微软雅黑 Light" panose="020B0502040204020203" pitchFamily="34" charset="-122"/>
                <a:ea typeface="微软雅黑 Light" panose="020B0502040204020203" pitchFamily="34" charset="-122"/>
              </a:rPr>
              <a:t>江铃汽车公司</a:t>
            </a:r>
            <a:r>
              <a:rPr kumimoji="0" lang="en-US" altLang="zh-CN"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2021</a:t>
            </a:r>
            <a:r>
              <a:rPr kumimoji="0" lang="en-US" altLang="zh-CN"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 </a:t>
            </a:r>
            <a:r>
              <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年</a:t>
            </a:r>
            <a:r>
              <a:rPr kumimoji="0" lang="en-US" altLang="zh-CN"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12 </a:t>
            </a:r>
            <a:r>
              <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月某种材料费用的实际数是</a:t>
            </a:r>
            <a:r>
              <a:rPr kumimoji="0" lang="en-US" altLang="zh-CN"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21 862 500 </a:t>
            </a:r>
            <a:r>
              <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元，而</a:t>
            </a:r>
            <a:endPar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L="0" marR="0" lvl="0" indent="0"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计划数是</a:t>
            </a:r>
            <a:r>
              <a:rPr kumimoji="0" lang="en-US" altLang="zh-CN"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20 000 000 </a:t>
            </a:r>
            <a:r>
              <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元。实际比计划增加</a:t>
            </a:r>
            <a:r>
              <a:rPr kumimoji="0" lang="en-US" altLang="zh-CN"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1 862 500 </a:t>
            </a:r>
            <a:r>
              <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元。由于材料费用由产品产量、单位产品材料耗用量和材料单价三个因素的乘积构成。因此，可以把材料费用这一总指标分解为三个因素，然后逐个分析它们对材料费用总额的影响程度。现假设这三个因素的数值如表</a:t>
            </a:r>
            <a:r>
              <a:rPr kumimoji="0" lang="en-US" altLang="zh-CN"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1-14</a:t>
            </a:r>
            <a:r>
              <a:rPr lang="zh-CN" altLang="en-US" sz="2400" dirty="0">
                <a:solidFill>
                  <a:srgbClr val="3D3D3D"/>
                </a:solidFill>
                <a:latin typeface="微软雅黑 Light" panose="020B0502040204020203" pitchFamily="34" charset="-122"/>
                <a:ea typeface="微软雅黑 Light" panose="020B0502040204020203" pitchFamily="34" charset="-122"/>
              </a:rPr>
              <a:t>所示</a:t>
            </a:r>
            <a:endPar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2" name="泪滴形 1"/>
          <p:cNvSpPr/>
          <p:nvPr/>
        </p:nvSpPr>
        <p:spPr bwMode="auto">
          <a:xfrm>
            <a:off x="4658221" y="3355635"/>
            <a:ext cx="792087" cy="1081477"/>
          </a:xfrm>
          <a:prstGeom prst="teardrop">
            <a:avLst/>
          </a:prstGeom>
          <a:solidFill>
            <a:schemeClr val="accent1">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400"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rPr>
              <a:t>情景</a:t>
            </a:r>
            <a:endParaRPr kumimoji="0" lang="zh-CN" altLang="en-US" sz="2400"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 name="矩形 4"/>
          <p:cNvSpPr/>
          <p:nvPr/>
        </p:nvSpPr>
        <p:spPr>
          <a:xfrm>
            <a:off x="913805" y="267566"/>
            <a:ext cx="4030042" cy="52322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2.1.3</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因素分析法</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pic>
        <p:nvPicPr>
          <p:cNvPr id="3" name="图片 2"/>
          <p:cNvPicPr>
            <a:picLocks noChangeAspect="1"/>
          </p:cNvPicPr>
          <p:nvPr>
            <p:custDataLst>
              <p:tags r:id="rId1"/>
            </p:custDataLst>
          </p:nvPr>
        </p:nvPicPr>
        <p:blipFill>
          <a:blip r:embed="rId2"/>
          <a:stretch>
            <a:fillRect/>
          </a:stretch>
        </p:blipFill>
        <p:spPr>
          <a:xfrm>
            <a:off x="1397635" y="2000250"/>
            <a:ext cx="9401175" cy="2857500"/>
          </a:xfrm>
          <a:prstGeom prst="rect">
            <a:avLst/>
          </a:prstGeom>
        </p:spPr>
      </p:pic>
    </p:spTree>
  </p:cSld>
  <p:clrMapOvr>
    <a:masterClrMapping/>
  </p:clrMapOvr>
  <p:transition spd="slow" advTm="9652">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3257" r="2398"/>
          <a:stretch>
            <a:fillRect/>
          </a:stretch>
        </p:blipFill>
        <p:spPr>
          <a:xfrm>
            <a:off x="-5657" y="1171150"/>
            <a:ext cx="5191267" cy="5378576"/>
          </a:xfrm>
          <a:prstGeom prst="rect">
            <a:avLst/>
          </a:prstGeom>
        </p:spPr>
      </p:pic>
      <p:sp>
        <p:nvSpPr>
          <p:cNvPr id="12" name="矩形 11"/>
          <p:cNvSpPr/>
          <p:nvPr/>
        </p:nvSpPr>
        <p:spPr>
          <a:xfrm>
            <a:off x="779352" y="196857"/>
            <a:ext cx="5398194"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1.1.1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财务报表分析概念</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14" name="矩形 13"/>
          <p:cNvSpPr/>
          <p:nvPr/>
        </p:nvSpPr>
        <p:spPr bwMode="auto">
          <a:xfrm>
            <a:off x="6439820" y="2996952"/>
            <a:ext cx="4286058" cy="2894558"/>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50000"/>
              </a:lnSpc>
              <a:spcBef>
                <a:spcPct val="0"/>
              </a:spcBef>
              <a:spcAft>
                <a:spcPct val="0"/>
              </a:spcAft>
              <a:buClrTx/>
              <a:buSzTx/>
              <a:buFont typeface="Arial" panose="020B0604020202020204" pitchFamily="34" charset="0"/>
              <a:buNone/>
            </a:pPr>
            <a:r>
              <a:rPr kumimoji="0" lang="zh-CN" altLang="en-US" sz="2400" b="0" i="0" u="none" strike="noStrike" cap="none" normalizeH="0" baseline="0" dirty="0" smtClean="0">
                <a:ln>
                  <a:noFill/>
                </a:ln>
                <a:effectLst/>
                <a:latin typeface="微软雅黑 Light" panose="020B0502040204020203" pitchFamily="34" charset="-122"/>
                <a:ea typeface="微软雅黑 Light" panose="020B0502040204020203" pitchFamily="34" charset="-122"/>
              </a:rPr>
              <a:t>   财务</a:t>
            </a:r>
            <a:r>
              <a:rPr kumimoji="0" lang="zh-CN" altLang="en-US" sz="2400" b="0" i="0" u="none" strike="noStrike" cap="none" normalizeH="0" baseline="0" dirty="0">
                <a:ln>
                  <a:noFill/>
                </a:ln>
                <a:effectLst/>
                <a:latin typeface="微软雅黑 Light" panose="020B0502040204020203" pitchFamily="34" charset="-122"/>
                <a:ea typeface="微软雅黑 Light" panose="020B0502040204020203" pitchFamily="34" charset="-122"/>
              </a:rPr>
              <a:t>报表是某国企业对外公布的财务报告中的核心内容。财务报表分析就是围绕着财务报表列报的内容</a:t>
            </a:r>
            <a:r>
              <a:rPr lang="zh-CN" altLang="en-US" sz="2400" dirty="0">
                <a:latin typeface="微软雅黑 Light" panose="020B0502040204020203" pitchFamily="34" charset="-122"/>
                <a:ea typeface="微软雅黑 Light" panose="020B0502040204020203" pitchFamily="34" charset="-122"/>
              </a:rPr>
              <a:t>示和反映企业的经营状态。</a:t>
            </a:r>
            <a:endParaRPr kumimoji="0" lang="zh-CN" altLang="en-US" sz="2400" b="0" i="0" u="none" strike="noStrike" cap="none" normalizeH="0" baseline="0" dirty="0">
              <a:ln>
                <a:noFill/>
              </a:ln>
              <a:effectLst/>
              <a:latin typeface="微软雅黑 Light" panose="020B0502040204020203" pitchFamily="34" charset="-122"/>
              <a:ea typeface="微软雅黑 Light" panose="020B0502040204020203" pitchFamily="34" charset="-122"/>
            </a:endParaRPr>
          </a:p>
        </p:txBody>
      </p:sp>
      <p:sp>
        <p:nvSpPr>
          <p:cNvPr id="2" name="矩形 1"/>
          <p:cNvSpPr/>
          <p:nvPr/>
        </p:nvSpPr>
        <p:spPr>
          <a:xfrm>
            <a:off x="7034485" y="2249456"/>
            <a:ext cx="2698175" cy="523220"/>
          </a:xfrm>
          <a:prstGeom prst="rect">
            <a:avLst/>
          </a:prstGeom>
          <a:solidFill>
            <a:schemeClr val="accent2"/>
          </a:solidFill>
        </p:spPr>
        <p:txBody>
          <a:bodyPr wrap="none">
            <a:spAutoFit/>
          </a:bodyPr>
          <a:lstStyle/>
          <a:p>
            <a:r>
              <a:rPr lang="zh-CN" altLang="en-US" sz="2800" dirty="0">
                <a:latin typeface="微软雅黑 Light" panose="020B0502040204020203" pitchFamily="34" charset="-122"/>
                <a:ea typeface="微软雅黑 Light" panose="020B0502040204020203" pitchFamily="34" charset="-122"/>
              </a:rPr>
              <a:t>财务报表的概念</a:t>
            </a:r>
            <a:endParaRPr lang="zh-CN" altLang="en-US" sz="2800"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p:cNvSpPr/>
          <p:nvPr/>
        </p:nvSpPr>
        <p:spPr bwMode="auto">
          <a:xfrm>
            <a:off x="5533720" y="764704"/>
            <a:ext cx="6663043" cy="5616623"/>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pic>
        <p:nvPicPr>
          <p:cNvPr id="22" name="图片 21"/>
          <p:cNvPicPr>
            <a:picLocks noChangeAspect="1"/>
          </p:cNvPicPr>
          <p:nvPr/>
        </p:nvPicPr>
        <p:blipFill>
          <a:blip r:embed="rId1"/>
          <a:stretch>
            <a:fillRect/>
          </a:stretch>
        </p:blipFill>
        <p:spPr>
          <a:xfrm>
            <a:off x="4178" y="764704"/>
            <a:ext cx="5529542" cy="5616624"/>
          </a:xfrm>
          <a:prstGeom prst="rect">
            <a:avLst/>
          </a:prstGeom>
        </p:spPr>
      </p:pic>
      <p:sp>
        <p:nvSpPr>
          <p:cNvPr id="23" name="矩形 22"/>
          <p:cNvSpPr/>
          <p:nvPr/>
        </p:nvSpPr>
        <p:spPr>
          <a:xfrm>
            <a:off x="5597009" y="1203135"/>
            <a:ext cx="6599754" cy="5077460"/>
          </a:xfrm>
          <a:prstGeom prst="rect">
            <a:avLst/>
          </a:prstGeom>
        </p:spPr>
        <p:txBody>
          <a:bodyPr wrap="square">
            <a:spAutoFit/>
          </a:bodyPr>
          <a:lstStyle/>
          <a:p>
            <a:r>
              <a:rPr lang="zh-CN" altLang="en-US" sz="2000" dirty="0">
                <a:solidFill>
                  <a:schemeClr val="bg1"/>
                </a:solidFill>
                <a:latin typeface="微软雅黑 Light" panose="020B0502040204020203" pitchFamily="34" charset="-122"/>
                <a:ea typeface="微软雅黑 Light" panose="020B0502040204020203" pitchFamily="34" charset="-122"/>
              </a:rPr>
              <a:t>②－① = 21 200</a:t>
            </a:r>
            <a:r>
              <a:rPr lang="en-US" altLang="zh-CN" sz="2000" dirty="0">
                <a:solidFill>
                  <a:schemeClr val="bg1"/>
                </a:solidFill>
                <a:latin typeface="微软雅黑 Light" panose="020B0502040204020203" pitchFamily="34" charset="-122"/>
                <a:ea typeface="微软雅黑 Light" panose="020B0502040204020203" pitchFamily="34" charset="-122"/>
              </a:rPr>
              <a:t> 000</a:t>
            </a:r>
            <a:r>
              <a:rPr lang="zh-CN" altLang="en-US" sz="2000" dirty="0">
                <a:solidFill>
                  <a:schemeClr val="bg1"/>
                </a:solidFill>
                <a:latin typeface="微软雅黑 Light" panose="020B0502040204020203" pitchFamily="34" charset="-122"/>
                <a:ea typeface="微软雅黑 Light" panose="020B0502040204020203" pitchFamily="34" charset="-122"/>
              </a:rPr>
              <a:t> — 20 000 000=1 200 000（元）</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③－②＝19 875 000 — 21 200 000= — 1 325 000（元）</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④－③＝21 862 500 — 19 875 000=1  987 500（元）</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1 200 000 +（ — 1 325 000)  + 1 987 500=1 862 500（元）</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产量增加的影响</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材料节约的影响价格提高的影响全部因素的</a:t>
            </a:r>
            <a:r>
              <a:rPr lang="zh-CN" altLang="en-US" sz="2000" dirty="0" smtClean="0">
                <a:solidFill>
                  <a:schemeClr val="bg1"/>
                </a:solidFill>
                <a:latin typeface="微软雅黑 Light" panose="020B0502040204020203" pitchFamily="34" charset="-122"/>
                <a:ea typeface="微软雅黑 Light" panose="020B0502040204020203" pitchFamily="34" charset="-122"/>
              </a:rPr>
              <a:t>影响</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pPr marL="0" marR="0" lvl="0" indent="0"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2.</a:t>
            </a:r>
            <a:r>
              <a:rPr kumimoji="0" lang="zh-CN" altLang="en-US" sz="2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差额分析法</a:t>
            </a:r>
            <a:endParaRPr kumimoji="0" lang="en-US" altLang="zh-CN" sz="2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000" dirty="0">
                <a:solidFill>
                  <a:schemeClr val="bg1"/>
                </a:solidFill>
                <a:latin typeface="微软雅黑 Light" panose="020B0502040204020203" pitchFamily="34" charset="-122"/>
                <a:ea typeface="微软雅黑 Light" panose="020B0502040204020203" pitchFamily="34" charset="-122"/>
              </a:rPr>
              <a:t>差额分析法是连环代替法的一种简化形式，是利用各个因素的比较值与基准值之间的差额来计算各因素对分析指标的影响</a:t>
            </a:r>
            <a:endPar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）因素分解的关联性</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pPr marL="0" marR="0" lvl="0" indent="0"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2</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）因素替代的顺序性</a:t>
            </a:r>
            <a:endPar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a:p>
            <a:pPr marL="0" marR="0" lvl="0" indent="0"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3</a:t>
            </a:r>
            <a:r>
              <a:rPr lang="zh-CN" altLang="en-US" sz="2000" dirty="0">
                <a:solidFill>
                  <a:schemeClr val="bg1"/>
                </a:solidFill>
                <a:latin typeface="微软雅黑 Light" panose="020B0502040204020203" pitchFamily="34" charset="-122"/>
                <a:ea typeface="微软雅黑 Light" panose="020B0502040204020203" pitchFamily="34" charset="-122"/>
              </a:rPr>
              <a:t>）顺序替代的顺序性</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pPr marL="0" marR="0" lvl="0" indent="0"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a:t>
            </a:r>
            <a:r>
              <a:rPr kumimoji="0" lang="en-US" altLang="zh-CN"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4</a:t>
            </a:r>
            <a:r>
              <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）计算结果的假定性</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6" name="矩形 5"/>
          <p:cNvSpPr/>
          <p:nvPr/>
        </p:nvSpPr>
        <p:spPr>
          <a:xfrm>
            <a:off x="867195" y="241484"/>
            <a:ext cx="4102050" cy="52322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2.1.3</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因素分析法</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27013" y="1437904"/>
            <a:ext cx="6503020" cy="4896544"/>
          </a:xfrm>
          <a:prstGeom prst="rect">
            <a:avLst/>
          </a:prstGeom>
        </p:spPr>
      </p:pic>
      <p:sp>
        <p:nvSpPr>
          <p:cNvPr id="8" name="TextBox 65"/>
          <p:cNvSpPr txBox="1"/>
          <p:nvPr/>
        </p:nvSpPr>
        <p:spPr>
          <a:xfrm>
            <a:off x="826285" y="315854"/>
            <a:ext cx="6064184" cy="460375"/>
          </a:xfrm>
          <a:prstGeom prst="rect">
            <a:avLst/>
          </a:prstGeom>
          <a:noFill/>
        </p:spPr>
        <p:txBody>
          <a:bodyPr wrap="square" rtlCol="0">
            <a:spAutoFit/>
          </a:bodyPr>
          <a:lstStyle/>
          <a:p>
            <a:pPr>
              <a:defRPr/>
            </a:pPr>
            <a:r>
              <a:rPr lang="zh-CN" altLang="en-US" sz="2400" b="1" dirty="0" smtClean="0">
                <a:latin typeface="微软雅黑 Light" panose="020B0502040204020203" pitchFamily="34" charset="-122"/>
                <a:ea typeface="微软雅黑 Light" panose="020B0502040204020203" pitchFamily="34" charset="-122"/>
              </a:rPr>
              <a:t>子任务</a:t>
            </a:r>
            <a:r>
              <a:rPr lang="en-US" sz="2400" b="1" dirty="0" smtClean="0">
                <a:latin typeface="微软雅黑 Light" panose="020B0502040204020203" pitchFamily="34" charset="-122"/>
                <a:ea typeface="微软雅黑 Light" panose="020B0502040204020203" pitchFamily="34" charset="-122"/>
              </a:rPr>
              <a:t>1.2.6</a:t>
            </a:r>
            <a:r>
              <a:rPr lang="en-US" altLang="zh-CN" sz="2400" b="1" dirty="0" smtClean="0">
                <a:latin typeface="微软雅黑 Light" panose="020B0502040204020203" pitchFamily="34" charset="-122"/>
                <a:ea typeface="微软雅黑 Light" panose="020B0502040204020203" pitchFamily="34" charset="-122"/>
              </a:rPr>
              <a:t>  </a:t>
            </a:r>
            <a:r>
              <a:rPr lang="zh-CN" altLang="en-US" sz="2400" b="1" dirty="0" smtClean="0">
                <a:latin typeface="微软雅黑 Light" panose="020B0502040204020203" pitchFamily="34" charset="-122"/>
                <a:ea typeface="微软雅黑 Light" panose="020B0502040204020203" pitchFamily="34" charset="-122"/>
              </a:rPr>
              <a:t>财务</a:t>
            </a:r>
            <a:r>
              <a:rPr lang="zh-CN" altLang="en-US" sz="2400" b="1" dirty="0">
                <a:latin typeface="微软雅黑 Light" panose="020B0502040204020203" pitchFamily="34" charset="-122"/>
                <a:ea typeface="微软雅黑 Light" panose="020B0502040204020203" pitchFamily="34" charset="-122"/>
              </a:rPr>
              <a:t>报表分析的准备阶段</a:t>
            </a:r>
            <a:endParaRPr lang="zh-CN" altLang="en-US" sz="2400" b="1" dirty="0">
              <a:latin typeface="微软雅黑 Light" panose="020B0502040204020203" pitchFamily="34" charset="-122"/>
              <a:ea typeface="微软雅黑 Light" panose="020B0502040204020203" pitchFamily="34" charset="-122"/>
            </a:endParaRPr>
          </a:p>
        </p:txBody>
      </p:sp>
      <p:sp>
        <p:nvSpPr>
          <p:cNvPr id="2" name="矩形 1"/>
          <p:cNvSpPr/>
          <p:nvPr/>
        </p:nvSpPr>
        <p:spPr>
          <a:xfrm>
            <a:off x="4776007" y="833329"/>
            <a:ext cx="7227030" cy="6041590"/>
          </a:xfrm>
          <a:prstGeom prst="rect">
            <a:avLst/>
          </a:prstGeom>
        </p:spPr>
        <p:txBody>
          <a:bodyPr wrap="square">
            <a:spAutoFit/>
          </a:bodyPr>
          <a:lstStyle/>
          <a:p>
            <a:pPr>
              <a:lnSpc>
                <a:spcPct val="150000"/>
              </a:lnSpc>
            </a:pP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明确财务报表分析</a:t>
            </a:r>
            <a:r>
              <a:rPr lang="zh-CN" altLang="en-US" sz="2000" dirty="0" smtClean="0">
                <a:latin typeface="微软雅黑 Light" panose="020B0502040204020203" pitchFamily="34" charset="-122"/>
                <a:ea typeface="微软雅黑 Light" panose="020B0502040204020203" pitchFamily="34" charset="-122"/>
              </a:rPr>
              <a:t>目的</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只有</a:t>
            </a:r>
            <a:r>
              <a:rPr lang="zh-CN" altLang="en-US" sz="2000" dirty="0">
                <a:latin typeface="微软雅黑 Light" panose="020B0502040204020203" pitchFamily="34" charset="-122"/>
                <a:ea typeface="微软雅黑 Light" panose="020B0502040204020203" pitchFamily="34" charset="-122"/>
              </a:rPr>
              <a:t>明确分析的目的、内容、范围和重点，才能据以制定分析工作的</a:t>
            </a:r>
            <a:r>
              <a:rPr lang="zh-CN" altLang="en-US" sz="2000" dirty="0" smtClean="0">
                <a:latin typeface="微软雅黑 Light" panose="020B0502040204020203" pitchFamily="34" charset="-122"/>
                <a:ea typeface="微软雅黑 Light" panose="020B0502040204020203" pitchFamily="34" charset="-122"/>
              </a:rPr>
              <a:t>方案。</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确立财务报表分析标准</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有了</a:t>
            </a:r>
            <a:r>
              <a:rPr lang="zh-CN" altLang="en-US" sz="2000" dirty="0">
                <a:latin typeface="微软雅黑 Light" panose="020B0502040204020203" pitchFamily="34" charset="-122"/>
                <a:ea typeface="微软雅黑 Light" panose="020B0502040204020203" pitchFamily="34" charset="-122"/>
              </a:rPr>
              <a:t>明确的财务报表分析目的，还必须确立正确的财务报表分析评价标准</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制订财务报表分析计划</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在</a:t>
            </a:r>
            <a:r>
              <a:rPr lang="zh-CN" altLang="en-US" sz="2000" dirty="0">
                <a:latin typeface="微软雅黑 Light" panose="020B0502040204020203" pitchFamily="34" charset="-122"/>
                <a:ea typeface="微软雅黑 Light" panose="020B0502040204020203" pitchFamily="34" charset="-122"/>
              </a:rPr>
              <a:t>明确财务报表分析目的与标准的基础上，应制订财务报表分析计划，包括财务报表分析的人员组成及分工、时间进度安排和分析方法等</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整理财务报表分析资料</a:t>
            </a:r>
            <a:endParaRPr lang="zh-CN" altLang="en-US"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财务</a:t>
            </a:r>
            <a:r>
              <a:rPr lang="zh-CN" altLang="en-US" sz="2000" dirty="0">
                <a:latin typeface="微软雅黑 Light" panose="020B0502040204020203" pitchFamily="34" charset="-122"/>
                <a:ea typeface="微软雅黑 Light" panose="020B0502040204020203" pitchFamily="34" charset="-122"/>
              </a:rPr>
              <a:t>报表分析资料是财务报表分析的基础，资料收集整理的及时性、完整性、准确性，对分析的正确性有着直接的影响。</a:t>
            </a:r>
            <a:endParaRPr lang="zh-CN" altLang="en-US" sz="2000" dirty="0">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5" y="220321"/>
            <a:ext cx="6014347"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1.2.7</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财务报表分析的实施阶段</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p:cNvSpPr/>
          <p:nvPr/>
        </p:nvSpPr>
        <p:spPr bwMode="auto">
          <a:xfrm flipH="1">
            <a:off x="2410561" y="728180"/>
            <a:ext cx="3384376" cy="2700820"/>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22" name="矩形: 对角圆角 21"/>
          <p:cNvSpPr/>
          <p:nvPr/>
        </p:nvSpPr>
        <p:spPr bwMode="auto">
          <a:xfrm>
            <a:off x="5920411" y="652251"/>
            <a:ext cx="3634944" cy="2792110"/>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3. </a:t>
            </a:r>
            <a:r>
              <a:rPr kumimoji="0" lang="zh-CN" altLang="en-US" sz="24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基本因素分析确定各因素对其影响的方向和程度，为企业正确</a:t>
            </a:r>
            <a:endParaRPr kumimoji="0" lang="zh-CN" altLang="en-US" sz="24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进行财务评价提供最基本的依据</a:t>
            </a:r>
            <a:endParaRPr kumimoji="0" lang="zh-CN" altLang="en-US" sz="24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23" name="矩形: 对角圆角 22"/>
          <p:cNvSpPr/>
          <p:nvPr/>
        </p:nvSpPr>
        <p:spPr bwMode="auto">
          <a:xfrm>
            <a:off x="2347824" y="3531164"/>
            <a:ext cx="3509850" cy="2591502"/>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 name="矩形: 对角圆角 23"/>
          <p:cNvSpPr/>
          <p:nvPr/>
        </p:nvSpPr>
        <p:spPr bwMode="auto">
          <a:xfrm flipH="1">
            <a:off x="5937093" y="3531163"/>
            <a:ext cx="3618262" cy="2591502"/>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6" name="文本框 25"/>
          <p:cNvSpPr txBox="1"/>
          <p:nvPr/>
        </p:nvSpPr>
        <p:spPr>
          <a:xfrm flipH="1">
            <a:off x="2410561" y="765833"/>
            <a:ext cx="2859342" cy="2708403"/>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marL="0" marR="0" lvl="0" indent="0" algn="ctr" defTabSz="1245235" rtl="0" eaLnBrk="1" fontAlgn="base" latinLnBrk="0" hangingPunct="1">
              <a:lnSpc>
                <a:spcPct val="100000"/>
              </a:lnSpc>
              <a:spcBef>
                <a:spcPts val="0"/>
              </a:spcBef>
              <a:spcAft>
                <a:spcPts val="0"/>
              </a:spcAft>
              <a:buClrTx/>
              <a:buSzTx/>
              <a:buFont typeface="Arial" panose="020B0604020202020204" pitchFamily="34" charset="0"/>
              <a:buNone/>
              <a:defRPr/>
            </a:pPr>
            <a:r>
              <a:rPr lang="en-US" altLang="zh-CN" sz="2400" b="0" dirty="0">
                <a:solidFill>
                  <a:srgbClr val="FFFFFF"/>
                </a:solidFill>
                <a:effectLst/>
                <a:latin typeface="微软雅黑 Light" panose="020B0502040204020203" pitchFamily="34" charset="-122"/>
                <a:ea typeface="微软雅黑 Light" panose="020B0502040204020203" pitchFamily="34" charset="-122"/>
              </a:rPr>
              <a:t>1.</a:t>
            </a:r>
            <a:r>
              <a:rPr lang="zh-CN" altLang="en-US" sz="2400" b="0" dirty="0">
                <a:solidFill>
                  <a:srgbClr val="FFFFFF"/>
                </a:solidFill>
                <a:effectLst/>
                <a:latin typeface="微软雅黑 Light" panose="020B0502040204020203" pitchFamily="34" charset="-122"/>
                <a:ea typeface="微软雅黑 Light" panose="020B0502040204020203" pitchFamily="34" charset="-122"/>
              </a:rPr>
              <a:t>整体报表分析：它主要是指运用各种分析方法对各主要财务会计报表和相关管理会计报表等进行全</a:t>
            </a:r>
            <a:endParaRPr lang="zh-CN" altLang="en-US" sz="2400" b="0" dirty="0">
              <a:solidFill>
                <a:srgbClr val="FFFFFF"/>
              </a:solidFill>
              <a:effectLst/>
              <a:latin typeface="微软雅黑 Light" panose="020B0502040204020203" pitchFamily="34" charset="-122"/>
              <a:ea typeface="微软雅黑 Light" panose="020B0502040204020203" pitchFamily="34" charset="-122"/>
            </a:endParaRPr>
          </a:p>
          <a:p>
            <a:pPr marL="0" marR="0" lvl="0" indent="0" algn="ctr" defTabSz="1245235" rtl="0" eaLnBrk="1" fontAlgn="base" latinLnBrk="0" hangingPunct="1">
              <a:lnSpc>
                <a:spcPct val="100000"/>
              </a:lnSpc>
              <a:spcBef>
                <a:spcPts val="0"/>
              </a:spcBef>
              <a:spcAft>
                <a:spcPts val="0"/>
              </a:spcAft>
              <a:buClrTx/>
              <a:buSzTx/>
              <a:buFont typeface="Arial" panose="020B0604020202020204" pitchFamily="34" charset="0"/>
              <a:buNone/>
              <a:defRPr/>
            </a:pPr>
            <a:r>
              <a:rPr lang="zh-CN" altLang="en-US" sz="2400" b="0" dirty="0">
                <a:solidFill>
                  <a:srgbClr val="FFFFFF"/>
                </a:solidFill>
                <a:effectLst/>
                <a:latin typeface="微软雅黑 Light" panose="020B0502040204020203" pitchFamily="34" charset="-122"/>
                <a:ea typeface="微软雅黑 Light" panose="020B0502040204020203" pitchFamily="34" charset="-122"/>
              </a:rPr>
              <a:t>面分析</a:t>
            </a:r>
            <a:endParaRPr kumimoji="0" lang="zh-CN" altLang="en-US" sz="2400" b="0"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27" name="文本框 26"/>
          <p:cNvSpPr txBox="1"/>
          <p:nvPr/>
        </p:nvSpPr>
        <p:spPr>
          <a:xfrm flipH="1">
            <a:off x="2590286" y="3747756"/>
            <a:ext cx="3024925" cy="2339072"/>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marL="0" marR="0" lvl="0" indent="0" algn="ctr" defTabSz="1245235" rtl="0" eaLnBrk="1" fontAlgn="base" latinLnBrk="0" hangingPunct="1">
              <a:lnSpc>
                <a:spcPct val="100000"/>
              </a:lnSpc>
              <a:spcBef>
                <a:spcPts val="0"/>
              </a:spcBef>
              <a:spcAft>
                <a:spcPts val="0"/>
              </a:spcAft>
              <a:buClrTx/>
              <a:buSzTx/>
              <a:buFont typeface="Arial" panose="020B0604020202020204" pitchFamily="34" charset="0"/>
              <a:buNone/>
              <a:defRPr/>
            </a:pPr>
            <a:r>
              <a:rPr lang="en-US" altLang="zh-CN" sz="2400" b="0" dirty="0">
                <a:solidFill>
                  <a:srgbClr val="FFFFFF"/>
                </a:solidFill>
                <a:effectLst/>
                <a:latin typeface="微软雅黑 Light" panose="020B0502040204020203" pitchFamily="34" charset="-122"/>
                <a:ea typeface="微软雅黑 Light" panose="020B0502040204020203" pitchFamily="34" charset="-122"/>
              </a:rPr>
              <a:t>2.</a:t>
            </a:r>
            <a:r>
              <a:rPr lang="zh-CN" altLang="en-US" sz="2400" b="0" dirty="0">
                <a:solidFill>
                  <a:srgbClr val="FFFFFF"/>
                </a:solidFill>
                <a:effectLst/>
                <a:latin typeface="微软雅黑 Light" panose="020B0502040204020203" pitchFamily="34" charset="-122"/>
                <a:ea typeface="微软雅黑 Light" panose="020B0502040204020203" pitchFamily="34" charset="-122"/>
              </a:rPr>
              <a:t>财务指标分析它是对财务指标分析，特别是财务比率指标的分析，它是财务分析的一种重要方法</a:t>
            </a:r>
            <a:endParaRPr lang="zh-CN" altLang="en-US" sz="2400" b="0" dirty="0">
              <a:solidFill>
                <a:srgbClr val="FFFFFF"/>
              </a:solidFill>
              <a:effectLst/>
              <a:latin typeface="微软雅黑 Light" panose="020B0502040204020203" pitchFamily="34" charset="-122"/>
              <a:ea typeface="微软雅黑 Light" panose="020B0502040204020203" pitchFamily="34" charset="-122"/>
            </a:endParaRPr>
          </a:p>
          <a:p>
            <a:pPr marL="0" marR="0" lvl="0" indent="0" algn="ctr" defTabSz="1245235" rtl="0" eaLnBrk="1" fontAlgn="base" latinLnBrk="0" hangingPunct="1">
              <a:lnSpc>
                <a:spcPct val="100000"/>
              </a:lnSpc>
              <a:spcBef>
                <a:spcPts val="0"/>
              </a:spcBef>
              <a:spcAft>
                <a:spcPts val="0"/>
              </a:spcAft>
              <a:buClrTx/>
              <a:buSzTx/>
              <a:buFont typeface="Arial" panose="020B0604020202020204" pitchFamily="34" charset="0"/>
              <a:buNone/>
              <a:defRPr/>
            </a:pPr>
            <a:r>
              <a:rPr lang="zh-CN" altLang="en-US" sz="2400" b="0" dirty="0">
                <a:solidFill>
                  <a:srgbClr val="FFFFFF"/>
                </a:solidFill>
                <a:effectLst/>
                <a:latin typeface="微软雅黑 Light" panose="020B0502040204020203" pitchFamily="34" charset="-122"/>
                <a:ea typeface="微软雅黑 Light" panose="020B0502040204020203" pitchFamily="34" charset="-122"/>
              </a:rPr>
              <a:t>或形式</a:t>
            </a:r>
            <a:endParaRPr kumimoji="0" lang="zh-CN" altLang="en-US" sz="2400" b="0"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94" y="220321"/>
            <a:ext cx="6510177"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1.2.8</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财务报表分析的报告阶段</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27013" y="1437904"/>
            <a:ext cx="6503020" cy="4896544"/>
          </a:xfrm>
          <a:prstGeom prst="rect">
            <a:avLst/>
          </a:prstGeom>
        </p:spPr>
      </p:pic>
      <p:sp>
        <p:nvSpPr>
          <p:cNvPr id="22" name="Rectangle 6"/>
          <p:cNvSpPr>
            <a:spLocks noChangeArrowheads="1"/>
          </p:cNvSpPr>
          <p:nvPr/>
        </p:nvSpPr>
        <p:spPr bwMode="auto">
          <a:xfrm>
            <a:off x="4761330" y="1388507"/>
            <a:ext cx="6002894" cy="1152130"/>
          </a:xfrm>
          <a:prstGeom prst="rect">
            <a:avLst/>
          </a:prstGeom>
          <a:solidFill>
            <a:schemeClr val="bg1"/>
          </a:solidFill>
          <a:ln>
            <a:noFill/>
          </a:ln>
        </p:spPr>
        <p:txBody>
          <a:bodyPr vert="horz" wrap="square" lIns="91440" tIns="45720" rIns="91440" bIns="45720" numCol="1" anchor="t" anchorCtr="0" compatLnSpc="1"/>
          <a:lstStyle/>
          <a:p>
            <a:pPr marL="45720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AutoNum type="arabicPeriod"/>
              <a:defRPr/>
            </a:pPr>
            <a:r>
              <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得出财务报表分析结论</a:t>
            </a:r>
            <a:endParaRPr kumimoji="0" lang="en-US" altLang="zh-CN"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R="0" lvl="0" algn="l" defTabSz="914400" rtl="0" eaLnBrk="1" fontAlgn="base" latinLnBrk="0" hangingPunct="1">
              <a:lnSpc>
                <a:spcPct val="100000"/>
              </a:lnSpc>
              <a:spcBef>
                <a:spcPct val="0"/>
              </a:spcBef>
              <a:spcAft>
                <a:spcPct val="0"/>
              </a:spcAft>
              <a:buClrTx/>
              <a:buSzTx/>
              <a:defRPr/>
            </a:pPr>
            <a:r>
              <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结论的正确与否是判断财务报表分析质量的唯一标准</a:t>
            </a:r>
            <a:endParaRPr kumimoji="0" lang="en-US" altLang="zh-CN"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R="0" lvl="0" algn="l" defTabSz="914400" rtl="0" eaLnBrk="1" fontAlgn="base" latinLnBrk="0" hangingPunct="1">
              <a:lnSpc>
                <a:spcPct val="100000"/>
              </a:lnSpc>
              <a:spcBef>
                <a:spcPct val="0"/>
              </a:spcBef>
              <a:spcAft>
                <a:spcPct val="0"/>
              </a:spcAft>
              <a:buClrTx/>
              <a:buSzTx/>
              <a:defRPr/>
            </a:pPr>
            <a:endPar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23" name="Rectangle 7"/>
          <p:cNvSpPr>
            <a:spLocks noChangeArrowheads="1"/>
          </p:cNvSpPr>
          <p:nvPr/>
        </p:nvSpPr>
        <p:spPr bwMode="auto">
          <a:xfrm>
            <a:off x="4811634" y="3005747"/>
            <a:ext cx="6002894" cy="1263910"/>
          </a:xfrm>
          <a:prstGeom prst="rect">
            <a:avLst/>
          </a:prstGeom>
          <a:solidFill>
            <a:schemeClr val="bg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2. </a:t>
            </a:r>
            <a:r>
              <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提出可行的措施建议</a:t>
            </a:r>
            <a:endParaRPr kumimoji="0" lang="en-US" altLang="zh-CN"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分析问题是为了解决问题，因此，财务报表分析不能仅满足分析原因</a:t>
            </a:r>
            <a:endPar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25" name="Rectangle 9"/>
          <p:cNvSpPr>
            <a:spLocks noChangeArrowheads="1"/>
          </p:cNvSpPr>
          <p:nvPr/>
        </p:nvSpPr>
        <p:spPr bwMode="auto">
          <a:xfrm>
            <a:off x="4811634" y="4741260"/>
            <a:ext cx="6002894" cy="1263910"/>
          </a:xfrm>
          <a:prstGeom prst="rect">
            <a:avLst/>
          </a:prstGeom>
          <a:solidFill>
            <a:schemeClr val="bg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3. </a:t>
            </a:r>
            <a:r>
              <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编写财务报表分析报告</a:t>
            </a:r>
            <a:endParaRPr kumimoji="0" lang="en-US" altLang="zh-CN"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rPr>
              <a:t>财务报表分析报告是财务报表分析的最后步骤</a:t>
            </a:r>
            <a:endPar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196763" cy="3645024"/>
            <a:chOff x="0" y="0"/>
            <a:chExt cx="12196763" cy="3645024"/>
          </a:xfrm>
        </p:grpSpPr>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t="27813" b="27321"/>
            <a:stretch>
              <a:fillRect/>
            </a:stretch>
          </p:blipFill>
          <p:spPr>
            <a:xfrm>
              <a:off x="1" y="0"/>
              <a:ext cx="12196762" cy="3645024"/>
            </a:xfrm>
            <a:prstGeom prst="rect">
              <a:avLst/>
            </a:prstGeom>
          </p:spPr>
        </p:pic>
        <p:sp>
          <p:nvSpPr>
            <p:cNvPr id="15" name="矩形 14"/>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16" name="矩形 15"/>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矩形 16"/>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500" b="1" i="0" u="none" strike="noStrike" kern="1200" cap="none" spc="0" normalizeH="0" baseline="0" noProof="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dirty="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27021" y="1234393"/>
            <a:ext cx="10729192" cy="830997"/>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财务报表的组成主要包括资产负债表、利润表、现金流量表、所有者权益变动表报表附注等，财务报表的构成如图</a:t>
            </a:r>
            <a:r>
              <a:rPr lang="en-US" altLang="zh-CN" sz="2400" dirty="0">
                <a:latin typeface="微软雅黑 Light" panose="020B0502040204020203" pitchFamily="34" charset="-122"/>
                <a:ea typeface="微软雅黑 Light" panose="020B0502040204020203" pitchFamily="34" charset="-122"/>
              </a:rPr>
              <a:t>1-1</a:t>
            </a:r>
            <a:r>
              <a:rPr lang="zh-CN" altLang="en-US" sz="2400" dirty="0">
                <a:latin typeface="微软雅黑 Light" panose="020B0502040204020203" pitchFamily="34" charset="-122"/>
                <a:ea typeface="微软雅黑 Light" panose="020B0502040204020203" pitchFamily="34" charset="-122"/>
              </a:rPr>
              <a:t>所示。</a:t>
            </a:r>
            <a:endParaRPr lang="zh-CN" altLang="en-US" sz="2400" dirty="0">
              <a:latin typeface="微软雅黑 Light" panose="020B0502040204020203" pitchFamily="34" charset="-122"/>
              <a:ea typeface="微软雅黑 Light" panose="020B0502040204020203" pitchFamily="34" charset="-122"/>
            </a:endParaRPr>
          </a:p>
        </p:txBody>
      </p:sp>
      <p:sp>
        <p:nvSpPr>
          <p:cNvPr id="20" name="矩形 19"/>
          <p:cNvSpPr/>
          <p:nvPr/>
        </p:nvSpPr>
        <p:spPr>
          <a:xfrm>
            <a:off x="774740" y="561048"/>
            <a:ext cx="5398194"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1.1.1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财务报表分析概念</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21" name="Freeform 11"/>
          <p:cNvSpPr/>
          <p:nvPr/>
        </p:nvSpPr>
        <p:spPr bwMode="auto">
          <a:xfrm>
            <a:off x="364541" y="557227"/>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 name="图片 1"/>
          <p:cNvPicPr>
            <a:picLocks noChangeAspect="1"/>
          </p:cNvPicPr>
          <p:nvPr>
            <p:custDataLst>
              <p:tags r:id="rId1"/>
            </p:custDataLst>
          </p:nvPr>
        </p:nvPicPr>
        <p:blipFill>
          <a:blip r:embed="rId2"/>
          <a:stretch>
            <a:fillRect/>
          </a:stretch>
        </p:blipFill>
        <p:spPr>
          <a:xfrm>
            <a:off x="2065655" y="2277110"/>
            <a:ext cx="8570595" cy="386016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16" name="矩形 15"/>
          <p:cNvSpPr/>
          <p:nvPr/>
        </p:nvSpPr>
        <p:spPr bwMode="auto">
          <a:xfrm>
            <a:off x="393035" y="936917"/>
            <a:ext cx="6713458" cy="184401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财务报表分析是指会计信息的使用者以企业财务报告为基础资料，运用科学系统的方法，对企业财务状况、经营成果和现金流量进行全面的分析，评价企业的盈利能力、营运能力、偿债能力和发展能力状况，了解企业过去，评价企业现状，预测企业未来，获得做出经济决策所需的信息或依据</a:t>
            </a:r>
            <a:endParaRPr kumimoji="0" lang="zh-CN" altLang="en-US" sz="2000" b="0" i="0" u="none" strike="noStrike" kern="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endParaRPr>
          </a:p>
        </p:txBody>
      </p:sp>
      <p:sp>
        <p:nvSpPr>
          <p:cNvPr id="17" name="矩形 16"/>
          <p:cNvSpPr/>
          <p:nvPr/>
        </p:nvSpPr>
        <p:spPr>
          <a:xfrm>
            <a:off x="414116" y="3933056"/>
            <a:ext cx="543636" cy="2003114"/>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财务报表</a:t>
            </a:r>
            <a:endParaRPr kumimoji="0" lang="zh-CN" altLang="en-US" sz="2400" b="0" i="0" u="none" strike="noStrike" kern="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endParaRPr>
          </a:p>
        </p:txBody>
      </p:sp>
      <p:sp>
        <p:nvSpPr>
          <p:cNvPr id="18" name="左大括号 17"/>
          <p:cNvSpPr/>
          <p:nvPr/>
        </p:nvSpPr>
        <p:spPr>
          <a:xfrm>
            <a:off x="990120" y="2996439"/>
            <a:ext cx="720080" cy="3650423"/>
          </a:xfrm>
          <a:prstGeom prst="leftBrace">
            <a:avLst/>
          </a:prstGeom>
          <a:no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9" name="矩形 18"/>
          <p:cNvSpPr/>
          <p:nvPr/>
        </p:nvSpPr>
        <p:spPr>
          <a:xfrm>
            <a:off x="1491234" y="2855580"/>
            <a:ext cx="3528983" cy="574938"/>
          </a:xfrm>
          <a:prstGeom prst="rect">
            <a:avLst/>
          </a:prstGeom>
          <a:solidFill>
            <a:schemeClr val="bg2"/>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  资产负债表分析</a:t>
            </a:r>
            <a:endParaRPr kumimoji="0" lang="zh-CN" altLang="en-US" sz="2400" b="0" i="0" u="none" strike="noStrike" kern="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endParaRPr>
          </a:p>
        </p:txBody>
      </p:sp>
      <p:sp>
        <p:nvSpPr>
          <p:cNvPr id="20" name="矩形 19"/>
          <p:cNvSpPr/>
          <p:nvPr/>
        </p:nvSpPr>
        <p:spPr>
          <a:xfrm>
            <a:off x="1491234" y="3695137"/>
            <a:ext cx="3528983" cy="574938"/>
          </a:xfrm>
          <a:prstGeom prst="rect">
            <a:avLst/>
          </a:prstGeom>
          <a:solidFill>
            <a:schemeClr val="bg1"/>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 利润表分析</a:t>
            </a:r>
            <a:endParaRPr kumimoji="0" lang="zh-CN" altLang="en-US" sz="2400" b="0" i="0" u="none" strike="noStrike" kern="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endParaRPr>
          </a:p>
        </p:txBody>
      </p:sp>
      <p:sp>
        <p:nvSpPr>
          <p:cNvPr id="32" name="矩形 31"/>
          <p:cNvSpPr/>
          <p:nvPr/>
        </p:nvSpPr>
        <p:spPr>
          <a:xfrm>
            <a:off x="1488281" y="4554741"/>
            <a:ext cx="3531936" cy="5749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tx1"/>
                </a:solidFill>
                <a:latin typeface="微软雅黑 Light" panose="020B0502040204020203" pitchFamily="34" charset="-122"/>
                <a:ea typeface="微软雅黑 Light" panose="020B0502040204020203" pitchFamily="34" charset="-122"/>
              </a:rPr>
              <a:t> 现金流量表分析</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sp>
        <p:nvSpPr>
          <p:cNvPr id="33" name="矩形 32"/>
          <p:cNvSpPr/>
          <p:nvPr/>
        </p:nvSpPr>
        <p:spPr>
          <a:xfrm>
            <a:off x="1471199" y="5361232"/>
            <a:ext cx="3549018" cy="5749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Light" panose="020B0502040204020203" pitchFamily="34" charset="-122"/>
                <a:ea typeface="微软雅黑 Light" panose="020B0502040204020203" pitchFamily="34" charset="-122"/>
              </a:rPr>
              <a:t>所有者权益变动</a:t>
            </a:r>
            <a:r>
              <a:rPr lang="zh-CN" altLang="en-US" sz="2400" dirty="0" smtClean="0">
                <a:solidFill>
                  <a:schemeClr val="tx1"/>
                </a:solidFill>
                <a:latin typeface="微软雅黑 Light" panose="020B0502040204020203" pitchFamily="34" charset="-122"/>
                <a:ea typeface="微软雅黑 Light" panose="020B0502040204020203" pitchFamily="34" charset="-122"/>
              </a:rPr>
              <a:t>表分析</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sp>
        <p:nvSpPr>
          <p:cNvPr id="34" name="矩形 33"/>
          <p:cNvSpPr/>
          <p:nvPr/>
        </p:nvSpPr>
        <p:spPr>
          <a:xfrm>
            <a:off x="1504036" y="6139801"/>
            <a:ext cx="3549018" cy="5749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tx1"/>
                </a:solidFill>
                <a:latin typeface="微软雅黑 Light" panose="020B0502040204020203" pitchFamily="34" charset="-122"/>
                <a:ea typeface="微软雅黑 Light" panose="020B0502040204020203" pitchFamily="34" charset="-122"/>
              </a:rPr>
              <a:t> 财务综合分析</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sp>
        <p:nvSpPr>
          <p:cNvPr id="13" name="矩形 12"/>
          <p:cNvSpPr/>
          <p:nvPr/>
        </p:nvSpPr>
        <p:spPr>
          <a:xfrm>
            <a:off x="813359" y="211726"/>
            <a:ext cx="5398194"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1.1.1  </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财务</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报表分析概念</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cSld>
  <p:clrMapOvr>
    <a:masterClrMapping/>
  </p:clrMapOvr>
  <p:transition spd="slow" advTm="9652">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5810349" y="1303599"/>
            <a:ext cx="5997393" cy="5163007"/>
          </a:xfrm>
          <a:prstGeom prst="rect">
            <a:avLst/>
          </a:prstGeom>
        </p:spPr>
      </p:pic>
      <p:sp>
        <p:nvSpPr>
          <p:cNvPr id="9" name="矩形 8"/>
          <p:cNvSpPr/>
          <p:nvPr/>
        </p:nvSpPr>
        <p:spPr>
          <a:xfrm>
            <a:off x="746689" y="299438"/>
            <a:ext cx="5398194" cy="52322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1.1.1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财务报表分析的概念</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10" name="Freeform 11"/>
          <p:cNvSpPr/>
          <p:nvPr/>
        </p:nvSpPr>
        <p:spPr bwMode="auto">
          <a:xfrm>
            <a:off x="360372" y="299438"/>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1" name="矩形 10"/>
          <p:cNvSpPr/>
          <p:nvPr/>
        </p:nvSpPr>
        <p:spPr>
          <a:xfrm>
            <a:off x="693657" y="1540184"/>
            <a:ext cx="2675732"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3 .</a:t>
            </a:r>
            <a:r>
              <a:rPr lang="zh-CN" altLang="en-US" sz="2400" dirty="0">
                <a:latin typeface="微软雅黑 Light" panose="020B0502040204020203" pitchFamily="34" charset="-122"/>
                <a:ea typeface="微软雅黑 Light" panose="020B0502040204020203" pitchFamily="34" charset="-122"/>
              </a:rPr>
              <a:t>财务报表的目的</a:t>
            </a:r>
            <a:endParaRPr lang="zh-CN" altLang="en-US" sz="2400" dirty="0">
              <a:latin typeface="微软雅黑 Light" panose="020B0502040204020203" pitchFamily="34" charset="-122"/>
              <a:ea typeface="微软雅黑 Light" panose="020B0502040204020203" pitchFamily="34" charset="-122"/>
            </a:endParaRPr>
          </a:p>
        </p:txBody>
      </p:sp>
      <p:sp>
        <p:nvSpPr>
          <p:cNvPr id="2" name="矩形 1"/>
          <p:cNvSpPr/>
          <p:nvPr/>
        </p:nvSpPr>
        <p:spPr>
          <a:xfrm>
            <a:off x="362431" y="2480134"/>
            <a:ext cx="5123724" cy="2809936"/>
          </a:xfrm>
          <a:prstGeom prst="rect">
            <a:avLst/>
          </a:prstGeom>
        </p:spPr>
        <p:txBody>
          <a:bodyPr wrap="square">
            <a:spAutoFit/>
          </a:bodyPr>
          <a:lstStyle/>
          <a:p>
            <a:pPr>
              <a:lnSpc>
                <a:spcPct val="150000"/>
              </a:lnSpc>
            </a:pPr>
            <a:r>
              <a:rPr lang="zh-CN" altLang="en-US" sz="2000" dirty="0" smtClean="0">
                <a:latin typeface="微软雅黑 Light" panose="020B0502040204020203" pitchFamily="34" charset="-122"/>
                <a:ea typeface="微软雅黑 Light" panose="020B0502040204020203" pitchFamily="34" charset="-122"/>
              </a:rPr>
              <a:t>     财务</a:t>
            </a:r>
            <a:r>
              <a:rPr lang="zh-CN" altLang="en-US" sz="2000" dirty="0">
                <a:latin typeface="微软雅黑 Light" panose="020B0502040204020203" pitchFamily="34" charset="-122"/>
                <a:ea typeface="微软雅黑 Light" panose="020B0502040204020203" pitchFamily="34" charset="-122"/>
              </a:rPr>
              <a:t>报表是了解公司公司经营状况的重要性息来源，对财务报表进行分析，可以深入地了解公司的运营状况，发现一些深层次的问题，或者找到潜在的价值。因此财务报表分析往往成为投资者、债权人、经营者以及监管当局等进行有关经营决策的重要依据。</a:t>
            </a:r>
            <a:endParaRPr lang="zh-CN" altLang="en-US" sz="2000" dirty="0">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0236" y="262003"/>
            <a:ext cx="4783682" cy="523220"/>
          </a:xfrm>
          <a:prstGeom prst="rect">
            <a:avLst/>
          </a:prstGeom>
          <a:noFill/>
        </p:spPr>
        <p:txBody>
          <a:bodyPr wrap="none" lIns="91440" tIns="45720" rIns="91440" bIns="45720">
            <a:spAutoFit/>
          </a:bodyPr>
          <a:lstStyle/>
          <a:p>
            <a:pPr algn="ctr"/>
            <a:r>
              <a:rPr lang="zh-CN" altLang="en-US" sz="2800" b="1"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1.1.2</a:t>
            </a:r>
            <a:r>
              <a:rPr lang="zh-CN" altLang="en-US" sz="2800" b="1" kern="100" dirty="0">
                <a:solidFill>
                  <a:prstClr val="black"/>
                </a:solidFill>
                <a:latin typeface="微软雅黑 Light" panose="020B0502040204020203" pitchFamily="34" charset="-122"/>
                <a:ea typeface="微软雅黑 Light" panose="020B0502040204020203" pitchFamily="34" charset="-122"/>
                <a:cs typeface="Times New Roman" panose="02020603050405020304" pitchFamily="18" charset="0"/>
              </a:rPr>
              <a:t>财务报表的使用者</a:t>
            </a:r>
            <a:endParaRPr lang="zh-CN" altLang="en-US" sz="2800" dirty="0">
              <a:latin typeface="微软雅黑 Light" panose="020B0502040204020203" pitchFamily="34" charset="-122"/>
              <a:ea typeface="微软雅黑 Light" panose="020B0502040204020203" pitchFamily="34" charset="-122"/>
            </a:endParaRPr>
          </a:p>
        </p:txBody>
      </p:sp>
      <p:sp>
        <p:nvSpPr>
          <p:cNvPr id="3" name="矩形 2"/>
          <p:cNvSpPr/>
          <p:nvPr/>
        </p:nvSpPr>
        <p:spPr>
          <a:xfrm>
            <a:off x="985813" y="1412776"/>
            <a:ext cx="3672408" cy="57606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微软雅黑 Light" panose="020B0502040204020203" pitchFamily="34" charset="-122"/>
                <a:ea typeface="微软雅黑 Light" panose="020B0502040204020203" pitchFamily="34" charset="-122"/>
              </a:rPr>
              <a:t>股东及潜在的投资者</a:t>
            </a:r>
            <a:endParaRPr lang="zh-CN" altLang="en-US" sz="2800" dirty="0">
              <a:solidFill>
                <a:schemeClr val="tx1"/>
              </a:solidFill>
              <a:latin typeface="微软雅黑 Light" panose="020B0502040204020203" pitchFamily="34" charset="-122"/>
              <a:ea typeface="微软雅黑 Light" panose="020B0502040204020203" pitchFamily="34" charset="-122"/>
            </a:endParaRPr>
          </a:p>
        </p:txBody>
      </p:sp>
      <p:sp>
        <p:nvSpPr>
          <p:cNvPr id="4" name="矩形 3"/>
          <p:cNvSpPr/>
          <p:nvPr/>
        </p:nvSpPr>
        <p:spPr>
          <a:xfrm>
            <a:off x="959864" y="2420888"/>
            <a:ext cx="3672408" cy="57606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微软雅黑 Light" panose="020B0502040204020203" pitchFamily="34" charset="-122"/>
                <a:ea typeface="微软雅黑 Light" panose="020B0502040204020203" pitchFamily="34" charset="-122"/>
              </a:rPr>
              <a:t>债权人</a:t>
            </a:r>
            <a:endParaRPr lang="zh-CN" altLang="en-US" sz="2800" dirty="0">
              <a:solidFill>
                <a:schemeClr val="tx1"/>
              </a:solidFill>
              <a:latin typeface="微软雅黑 Light" panose="020B0502040204020203" pitchFamily="34" charset="-122"/>
              <a:ea typeface="微软雅黑 Light" panose="020B0502040204020203" pitchFamily="34" charset="-122"/>
            </a:endParaRPr>
          </a:p>
        </p:txBody>
      </p:sp>
      <p:sp>
        <p:nvSpPr>
          <p:cNvPr id="5" name="矩形 4"/>
          <p:cNvSpPr/>
          <p:nvPr/>
        </p:nvSpPr>
        <p:spPr>
          <a:xfrm>
            <a:off x="954488" y="3526752"/>
            <a:ext cx="3672408" cy="57606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微软雅黑 Light" panose="020B0502040204020203" pitchFamily="34" charset="-122"/>
                <a:ea typeface="微软雅黑 Light" panose="020B0502040204020203" pitchFamily="34" charset="-122"/>
              </a:rPr>
              <a:t>企业内部管理者</a:t>
            </a:r>
            <a:endParaRPr lang="zh-CN" altLang="en-US" sz="2800" dirty="0">
              <a:solidFill>
                <a:schemeClr val="tx1"/>
              </a:solidFill>
              <a:latin typeface="微软雅黑 Light" panose="020B0502040204020203" pitchFamily="34" charset="-122"/>
              <a:ea typeface="微软雅黑 Light" panose="020B0502040204020203" pitchFamily="34" charset="-122"/>
            </a:endParaRPr>
          </a:p>
        </p:txBody>
      </p:sp>
      <p:sp>
        <p:nvSpPr>
          <p:cNvPr id="6" name="矩形 5"/>
          <p:cNvSpPr/>
          <p:nvPr/>
        </p:nvSpPr>
        <p:spPr>
          <a:xfrm>
            <a:off x="954488" y="4632617"/>
            <a:ext cx="3672408" cy="57606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微软雅黑 Light" panose="020B0502040204020203" pitchFamily="34" charset="-122"/>
                <a:ea typeface="微软雅黑 Light" panose="020B0502040204020203" pitchFamily="34" charset="-122"/>
              </a:rPr>
              <a:t>政府</a:t>
            </a:r>
            <a:endParaRPr lang="zh-CN" altLang="en-US" sz="2800" dirty="0">
              <a:solidFill>
                <a:schemeClr val="tx1"/>
              </a:solidFill>
              <a:latin typeface="微软雅黑 Light" panose="020B0502040204020203" pitchFamily="34" charset="-122"/>
              <a:ea typeface="微软雅黑 Light" panose="020B0502040204020203" pitchFamily="34" charset="-122"/>
            </a:endParaRPr>
          </a:p>
        </p:txBody>
      </p:sp>
      <p:sp>
        <p:nvSpPr>
          <p:cNvPr id="7" name="矩形 6"/>
          <p:cNvSpPr/>
          <p:nvPr/>
        </p:nvSpPr>
        <p:spPr>
          <a:xfrm>
            <a:off x="954488" y="5640729"/>
            <a:ext cx="3672408" cy="57606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微软雅黑 Light" panose="020B0502040204020203" pitchFamily="34" charset="-122"/>
                <a:ea typeface="微软雅黑 Light" panose="020B0502040204020203" pitchFamily="34" charset="-122"/>
              </a:rPr>
              <a:t>企业供应商</a:t>
            </a:r>
            <a:endParaRPr lang="zh-CN" altLang="en-US" sz="2800" dirty="0">
              <a:solidFill>
                <a:schemeClr val="tx1"/>
              </a:solidFill>
              <a:latin typeface="微软雅黑 Light" panose="020B0502040204020203" pitchFamily="34" charset="-122"/>
              <a:ea typeface="微软雅黑 Light" panose="020B0502040204020203" pitchFamily="34" charset="-122"/>
            </a:endParaRPr>
          </a:p>
        </p:txBody>
      </p:sp>
      <p:sp>
        <p:nvSpPr>
          <p:cNvPr id="8" name="矩形 7"/>
          <p:cNvSpPr/>
          <p:nvPr/>
        </p:nvSpPr>
        <p:spPr>
          <a:xfrm>
            <a:off x="6602437" y="1412776"/>
            <a:ext cx="4248472" cy="707886"/>
          </a:xfrm>
          <a:prstGeom prst="rect">
            <a:avLst/>
          </a:prstGeom>
        </p:spPr>
        <p:txBody>
          <a:bodyPr wrap="square">
            <a:spAutoFit/>
          </a:bodyPr>
          <a:lstStyle/>
          <a:p>
            <a:pPr algn="ctr"/>
            <a:r>
              <a:rPr lang="zh-CN" altLang="en-US" sz="2000" dirty="0">
                <a:ln w="0"/>
                <a:latin typeface="微软雅黑 Light" panose="020B0502040204020203" pitchFamily="34" charset="-122"/>
                <a:ea typeface="微软雅黑 Light" panose="020B0502040204020203" pitchFamily="34" charset="-122"/>
              </a:rPr>
              <a:t>股东及潜在的投资者进行财务报表分析的主要目的是为投资决策提供依据</a:t>
            </a:r>
            <a:endParaRPr lang="zh-CN" altLang="en-US" sz="2000" dirty="0">
              <a:ln w="0"/>
              <a:latin typeface="微软雅黑 Light" panose="020B0502040204020203" pitchFamily="34" charset="-122"/>
              <a:ea typeface="微软雅黑 Light" panose="020B0502040204020203" pitchFamily="34" charset="-122"/>
            </a:endParaRPr>
          </a:p>
        </p:txBody>
      </p:sp>
      <p:sp>
        <p:nvSpPr>
          <p:cNvPr id="9" name="矩形 8"/>
          <p:cNvSpPr/>
          <p:nvPr/>
        </p:nvSpPr>
        <p:spPr>
          <a:xfrm>
            <a:off x="6746453" y="2452729"/>
            <a:ext cx="4104456" cy="707886"/>
          </a:xfrm>
          <a:prstGeom prst="rect">
            <a:avLst/>
          </a:prstGeom>
          <a:noFill/>
        </p:spPr>
        <p:txBody>
          <a:bodyPr wrap="square" lIns="91440" tIns="45720" rIns="91440" bIns="45720">
            <a:spAutoFit/>
          </a:bodyPr>
          <a:lstStyle/>
          <a:p>
            <a:pPr algn="ctr"/>
            <a:r>
              <a:rPr lang="zh-CN" altLang="en-US" sz="2000" b="0" cap="none" spc="0" dirty="0">
                <a:ln w="0"/>
                <a:solidFill>
                  <a:schemeClr val="tx1"/>
                </a:solidFill>
                <a:latin typeface="微软雅黑 Light" panose="020B0502040204020203" pitchFamily="34" charset="-122"/>
                <a:ea typeface="微软雅黑 Light" panose="020B0502040204020203" pitchFamily="34" charset="-122"/>
              </a:rPr>
              <a:t>债权人进行财务报表分析的主要目的是为信贷决策提供依据</a:t>
            </a:r>
            <a:endParaRPr lang="zh-CN" altLang="en-US" sz="2000" b="0" cap="none" spc="0" dirty="0">
              <a:ln w="0"/>
              <a:solidFill>
                <a:schemeClr val="tx1"/>
              </a:solidFill>
              <a:latin typeface="微软雅黑 Light" panose="020B0502040204020203" pitchFamily="34" charset="-122"/>
              <a:ea typeface="微软雅黑 Light" panose="020B0502040204020203" pitchFamily="34" charset="-122"/>
            </a:endParaRPr>
          </a:p>
        </p:txBody>
      </p:sp>
      <p:sp>
        <p:nvSpPr>
          <p:cNvPr id="10" name="矩形 9"/>
          <p:cNvSpPr/>
          <p:nvPr/>
        </p:nvSpPr>
        <p:spPr>
          <a:xfrm>
            <a:off x="6746453" y="3460841"/>
            <a:ext cx="4104456" cy="707886"/>
          </a:xfrm>
          <a:prstGeom prst="rect">
            <a:avLst/>
          </a:prstGeom>
          <a:noFill/>
        </p:spPr>
        <p:txBody>
          <a:bodyPr wrap="square" lIns="91440" tIns="45720" rIns="91440" bIns="45720">
            <a:spAutoFit/>
          </a:bodyPr>
          <a:lstStyle/>
          <a:p>
            <a:pPr algn="ctr"/>
            <a:r>
              <a:rPr lang="zh-CN" altLang="en-US" sz="2000" b="0" cap="none" spc="0" dirty="0">
                <a:ln w="0"/>
                <a:solidFill>
                  <a:schemeClr val="tx1"/>
                </a:solidFill>
                <a:latin typeface="微软雅黑 Light" panose="020B0502040204020203" pitchFamily="34" charset="-122"/>
                <a:ea typeface="微软雅黑 Light" panose="020B0502040204020203" pitchFamily="34" charset="-122"/>
              </a:rPr>
              <a:t>企业内部管理者即是财务信息的供给方，又是财务信息的追求者</a:t>
            </a:r>
            <a:endParaRPr lang="zh-CN" altLang="en-US" sz="2000" b="0" cap="none" spc="0" dirty="0">
              <a:ln w="0"/>
              <a:solidFill>
                <a:schemeClr val="tx1"/>
              </a:solidFill>
              <a:latin typeface="微软雅黑 Light" panose="020B0502040204020203" pitchFamily="34" charset="-122"/>
              <a:ea typeface="微软雅黑 Light" panose="020B0502040204020203" pitchFamily="34" charset="-122"/>
            </a:endParaRPr>
          </a:p>
        </p:txBody>
      </p:sp>
      <p:sp>
        <p:nvSpPr>
          <p:cNvPr id="11" name="矩形 10"/>
          <p:cNvSpPr/>
          <p:nvPr/>
        </p:nvSpPr>
        <p:spPr>
          <a:xfrm>
            <a:off x="6746453" y="4632616"/>
            <a:ext cx="4104456" cy="707886"/>
          </a:xfrm>
          <a:prstGeom prst="rect">
            <a:avLst/>
          </a:prstGeom>
        </p:spPr>
        <p:txBody>
          <a:bodyPr wrap="square">
            <a:spAutoFit/>
          </a:bodyPr>
          <a:lstStyle/>
          <a:p>
            <a:pPr algn="ctr"/>
            <a:r>
              <a:rPr lang="zh-CN" altLang="en-US" sz="2000" dirty="0">
                <a:ln w="0"/>
                <a:latin typeface="微软雅黑 Light" panose="020B0502040204020203" pitchFamily="34" charset="-122"/>
                <a:ea typeface="微软雅黑 Light" panose="020B0502040204020203" pitchFamily="34" charset="-122"/>
              </a:rPr>
              <a:t>政府可能具有社会管理者和投资者的双重身份</a:t>
            </a:r>
            <a:endParaRPr lang="zh-CN" altLang="en-US" sz="2000" dirty="0">
              <a:ln w="0"/>
              <a:latin typeface="微软雅黑 Light" panose="020B0502040204020203" pitchFamily="34" charset="-122"/>
              <a:ea typeface="微软雅黑 Light" panose="020B0502040204020203" pitchFamily="34" charset="-122"/>
            </a:endParaRPr>
          </a:p>
        </p:txBody>
      </p:sp>
      <p:sp>
        <p:nvSpPr>
          <p:cNvPr id="12" name="矩形 11"/>
          <p:cNvSpPr/>
          <p:nvPr/>
        </p:nvSpPr>
        <p:spPr>
          <a:xfrm>
            <a:off x="6746453" y="5640729"/>
            <a:ext cx="4104456" cy="1015663"/>
          </a:xfrm>
          <a:prstGeom prst="rect">
            <a:avLst/>
          </a:prstGeom>
          <a:noFill/>
        </p:spPr>
        <p:txBody>
          <a:bodyPr wrap="square" lIns="91440" tIns="45720" rIns="91440" bIns="45720">
            <a:spAutoFit/>
          </a:bodyPr>
          <a:lstStyle/>
          <a:p>
            <a:pPr algn="ctr"/>
            <a:r>
              <a:rPr lang="zh-CN" altLang="en-US" sz="2000" b="0" cap="none" spc="0" dirty="0">
                <a:ln w="0"/>
                <a:solidFill>
                  <a:schemeClr val="tx1"/>
                </a:solidFill>
                <a:latin typeface="微软雅黑 Light" panose="020B0502040204020203" pitchFamily="34" charset="-122"/>
                <a:ea typeface="微软雅黑 Light" panose="020B0502040204020203" pitchFamily="34" charset="-122"/>
              </a:rPr>
              <a:t>企业供应商进行财务表分析主要是为自己的销售决策和信用政策提供选择依据</a:t>
            </a:r>
            <a:endParaRPr lang="zh-CN" altLang="en-US" sz="2000" b="0" cap="none" spc="0" dirty="0">
              <a:ln w="0"/>
              <a:solidFill>
                <a:schemeClr val="tx1"/>
              </a:solidFill>
              <a:latin typeface="微软雅黑 Light" panose="020B0502040204020203" pitchFamily="34" charset="-122"/>
              <a:ea typeface="微软雅黑 Light" panose="020B0502040204020203" pitchFamily="34" charset="-122"/>
            </a:endParaRPr>
          </a:p>
        </p:txBody>
      </p:sp>
      <p:sp>
        <p:nvSpPr>
          <p:cNvPr id="13" name="Freeform 11"/>
          <p:cNvSpPr/>
          <p:nvPr/>
        </p:nvSpPr>
        <p:spPr bwMode="auto">
          <a:xfrm>
            <a:off x="360372" y="299438"/>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772160" y="220345"/>
            <a:ext cx="6410960" cy="521970"/>
          </a:xfrm>
          <a:prstGeom prst="rect">
            <a:avLst/>
          </a:prstGeom>
        </p:spPr>
        <p:txBody>
          <a:bodyPr wrap="square">
            <a:spAutoFit/>
          </a:bodyPr>
          <a:lstStyle/>
          <a:p>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1.1.3</a:t>
            </a:r>
            <a:r>
              <a:rPr lang="zh-CN" altLang="en-US" sz="28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基础资料：</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资产负债表</a:t>
            </a:r>
            <a:endPar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5815" y="3988040"/>
            <a:ext cx="12196762" cy="2891725"/>
            <a:chOff x="10778677" y="2810919"/>
            <a:chExt cx="12196762" cy="2247900"/>
          </a:xfrm>
        </p:grpSpPr>
        <p:pic>
          <p:nvPicPr>
            <p:cNvPr id="22" name="图片 21"/>
            <p:cNvPicPr>
              <a:picLocks noChangeAspect="1"/>
            </p:cNvPicPr>
            <p:nvPr/>
          </p:nvPicPr>
          <p:blipFill rotWithShape="1">
            <a:blip r:embed="rId1">
              <a:extLst>
                <a:ext uri="{28A0092B-C50C-407E-A947-70E740481C1C}">
                  <a14:useLocalDpi xmlns:a14="http://schemas.microsoft.com/office/drawing/2010/main" val="0"/>
                </a:ext>
              </a:extLst>
            </a:blip>
            <a:srcRect t="53611" b="13611"/>
            <a:stretch>
              <a:fillRect/>
            </a:stretch>
          </p:blipFill>
          <p:spPr>
            <a:xfrm>
              <a:off x="10784492" y="2810919"/>
              <a:ext cx="12190946" cy="2247900"/>
            </a:xfrm>
            <a:prstGeom prst="rect">
              <a:avLst/>
            </a:prstGeom>
          </p:spPr>
        </p:pic>
        <p:sp>
          <p:nvSpPr>
            <p:cNvPr id="23" name="矩形 22"/>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3D3D3D"/>
                </a:solidFill>
                <a:effectLst/>
                <a:uLnTx/>
                <a:uFillTx/>
                <a:latin typeface="Arial" panose="020B0604020202020204" pitchFamily="34" charset="0"/>
                <a:ea typeface="宋体" panose="02010600030101010101" pitchFamily="2" charset="-122"/>
                <a:cs typeface="+mn-cs"/>
              </a:endParaRPr>
            </a:p>
          </p:txBody>
        </p:sp>
      </p:grpSp>
      <p:sp>
        <p:nvSpPr>
          <p:cNvPr id="24" name="箭头: 五边形 23"/>
          <p:cNvSpPr/>
          <p:nvPr/>
        </p:nvSpPr>
        <p:spPr bwMode="auto">
          <a:xfrm>
            <a:off x="779351" y="878572"/>
            <a:ext cx="2726003" cy="743870"/>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400" dirty="0">
                <a:solidFill>
                  <a:srgbClr val="FFFFFF"/>
                </a:solidFill>
                <a:latin typeface="微软雅黑 Light" panose="020B0502040204020203" pitchFamily="34" charset="-122"/>
                <a:ea typeface="微软雅黑 Light" panose="020B0502040204020203" pitchFamily="34" charset="-122"/>
              </a:rPr>
              <a:t>1.</a:t>
            </a:r>
            <a:r>
              <a:rPr lang="zh-CN" altLang="en-US" sz="2400" dirty="0">
                <a:solidFill>
                  <a:srgbClr val="FFFFFF"/>
                </a:solidFill>
                <a:latin typeface="微软雅黑 Light" panose="020B0502040204020203" pitchFamily="34" charset="-122"/>
                <a:ea typeface="微软雅黑 Light" panose="020B0502040204020203" pitchFamily="34" charset="-122"/>
              </a:rPr>
              <a:t>资产负债表概念</a:t>
            </a:r>
            <a:endParaRPr kumimoji="0" lang="zh-CN" altLang="en-US" sz="24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44" name="矩形 43"/>
          <p:cNvSpPr/>
          <p:nvPr/>
        </p:nvSpPr>
        <p:spPr bwMode="auto">
          <a:xfrm>
            <a:off x="3564688" y="884266"/>
            <a:ext cx="8260064" cy="806005"/>
          </a:xfrm>
          <a:prstGeom prst="rect">
            <a:avLst/>
          </a:prstGeom>
          <a:solidFill>
            <a:schemeClr val="bg1"/>
          </a:solidFill>
          <a:ln w="12700" cap="flat" cmpd="sng" algn="ctr">
            <a:noFill/>
            <a:prstDash val="solid"/>
            <a:round/>
            <a:headEnd type="none" w="med" len="med"/>
            <a:tailEnd type="none" w="med" len="med"/>
          </a:ln>
          <a:effectLst/>
        </p:spPr>
        <p:txBody>
          <a:bodyPr vert="horz" wrap="square" lIns="0" tIns="0" rIns="0" bIns="0" numCol="1" rtlCol="0" anchor="ctr" anchorCtr="0" compatLnSpc="1"/>
          <a:lstStyle/>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资产负债表是反映企业某一特定日期财务状况的财务报表，资产负债表的内容包括企业的资产、负债、所有者权益，是分析企业资产的流动性及其偿债能力所需信息的主要来源。</a:t>
            </a: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46" name="箭头: 五边形 23"/>
          <p:cNvSpPr/>
          <p:nvPr/>
        </p:nvSpPr>
        <p:spPr bwMode="auto">
          <a:xfrm>
            <a:off x="770302" y="1849142"/>
            <a:ext cx="2726003" cy="743870"/>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400" dirty="0">
                <a:solidFill>
                  <a:srgbClr val="FFFFFF"/>
                </a:solidFill>
                <a:latin typeface="微软雅黑 Light" panose="020B0502040204020203" pitchFamily="34" charset="-122"/>
                <a:ea typeface="微软雅黑 Light" panose="020B0502040204020203" pitchFamily="34" charset="-122"/>
              </a:rPr>
              <a:t>2.</a:t>
            </a:r>
            <a:r>
              <a:rPr lang="zh-CN" altLang="en-US" sz="2400" dirty="0">
                <a:solidFill>
                  <a:srgbClr val="FFFFFF"/>
                </a:solidFill>
                <a:latin typeface="微软雅黑 Light" panose="020B0502040204020203" pitchFamily="34" charset="-122"/>
                <a:ea typeface="微软雅黑 Light" panose="020B0502040204020203" pitchFamily="34" charset="-122"/>
              </a:rPr>
              <a:t>资产负债表的作用</a:t>
            </a:r>
            <a:endParaRPr kumimoji="0" lang="zh-CN" altLang="en-US" sz="24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3" name="矩形 2"/>
          <p:cNvSpPr/>
          <p:nvPr/>
        </p:nvSpPr>
        <p:spPr>
          <a:xfrm>
            <a:off x="3590598" y="1767032"/>
            <a:ext cx="5057795" cy="1015663"/>
          </a:xfrm>
          <a:prstGeom prst="rect">
            <a:avLst/>
          </a:prstGeom>
          <a:noFill/>
        </p:spPr>
        <p:txBody>
          <a:bodyPr wrap="none" lIns="91440" tIns="45720" rIns="91440" bIns="45720">
            <a:spAutoFit/>
          </a:bodyPr>
          <a:lstStyle/>
          <a:p>
            <a:pPr algn="ctr"/>
            <a:r>
              <a:rPr lang="zh-CN" altLang="en-US" sz="2000" dirty="0">
                <a:ln w="0"/>
                <a:latin typeface="微软雅黑 Light" panose="020B0502040204020203" pitchFamily="34" charset="-122"/>
                <a:ea typeface="微软雅黑 Light" panose="020B0502040204020203" pitchFamily="34" charset="-122"/>
              </a:rPr>
              <a:t>①可以提供某一日期资产的总额及其结构，</a:t>
            </a:r>
            <a:endParaRPr lang="en-US" altLang="zh-CN" sz="2000" dirty="0">
              <a:ln w="0"/>
              <a:latin typeface="微软雅黑 Light" panose="020B0502040204020203" pitchFamily="34" charset="-122"/>
              <a:ea typeface="微软雅黑 Light" panose="020B0502040204020203" pitchFamily="34" charset="-122"/>
            </a:endParaRPr>
          </a:p>
          <a:p>
            <a:pPr algn="ctr"/>
            <a:r>
              <a:rPr lang="zh-CN" altLang="en-US" sz="2000" dirty="0">
                <a:ln w="0"/>
                <a:latin typeface="微软雅黑 Light" panose="020B0502040204020203" pitchFamily="34" charset="-122"/>
                <a:ea typeface="微软雅黑 Light" panose="020B0502040204020203" pitchFamily="34" charset="-122"/>
              </a:rPr>
              <a:t>②可以提供某一日期的负债总额及其结构，</a:t>
            </a:r>
            <a:endParaRPr lang="en-US" altLang="zh-CN" sz="2000" dirty="0">
              <a:ln w="0"/>
              <a:latin typeface="微软雅黑 Light" panose="020B0502040204020203" pitchFamily="34" charset="-122"/>
              <a:ea typeface="微软雅黑 Light" panose="020B0502040204020203" pitchFamily="34" charset="-122"/>
            </a:endParaRPr>
          </a:p>
          <a:p>
            <a:pPr algn="ctr"/>
            <a:r>
              <a:rPr lang="zh-CN" altLang="en-US" sz="2000" dirty="0">
                <a:ln w="0"/>
                <a:latin typeface="微软雅黑 Light" panose="020B0502040204020203" pitchFamily="34" charset="-122"/>
                <a:ea typeface="微软雅黑 Light" panose="020B0502040204020203" pitchFamily="34" charset="-122"/>
              </a:rPr>
              <a:t>③可以反映所有者所拥有的权益，             </a:t>
            </a:r>
            <a:endParaRPr lang="zh-CN" altLang="en-US" sz="2000" dirty="0">
              <a:ln w="0"/>
              <a:latin typeface="微软雅黑 Light" panose="020B0502040204020203" pitchFamily="34" charset="-122"/>
              <a:ea typeface="微软雅黑 Light" panose="020B0502040204020203" pitchFamily="34" charset="-122"/>
            </a:endParaRPr>
          </a:p>
        </p:txBody>
      </p:sp>
      <p:sp>
        <p:nvSpPr>
          <p:cNvPr id="50" name="箭头: 五边形 23"/>
          <p:cNvSpPr/>
          <p:nvPr/>
        </p:nvSpPr>
        <p:spPr bwMode="auto">
          <a:xfrm>
            <a:off x="770302" y="2754312"/>
            <a:ext cx="2726003" cy="743870"/>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400" dirty="0">
                <a:solidFill>
                  <a:srgbClr val="FFFFFF"/>
                </a:solidFill>
                <a:latin typeface="微软雅黑 Light" panose="020B0502040204020203" pitchFamily="34" charset="-122"/>
                <a:ea typeface="微软雅黑 Light" panose="020B0502040204020203" pitchFamily="34" charset="-122"/>
              </a:rPr>
              <a:t>3.</a:t>
            </a:r>
            <a:r>
              <a:rPr lang="zh-CN" altLang="en-US" sz="2400" dirty="0">
                <a:solidFill>
                  <a:srgbClr val="FFFFFF"/>
                </a:solidFill>
                <a:latin typeface="微软雅黑 Light" panose="020B0502040204020203" pitchFamily="34" charset="-122"/>
                <a:ea typeface="微软雅黑 Light" panose="020B0502040204020203" pitchFamily="34" charset="-122"/>
              </a:rPr>
              <a:t>资产负债表列报总体要求</a:t>
            </a:r>
            <a:endParaRPr kumimoji="0" lang="zh-CN" altLang="en-US" sz="24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endParaRPr>
          </a:p>
        </p:txBody>
      </p:sp>
      <p:sp>
        <p:nvSpPr>
          <p:cNvPr id="4" name="矩形 3"/>
          <p:cNvSpPr/>
          <p:nvPr/>
        </p:nvSpPr>
        <p:spPr>
          <a:xfrm>
            <a:off x="3603053" y="2753139"/>
            <a:ext cx="3775393" cy="1015663"/>
          </a:xfrm>
          <a:prstGeom prst="rect">
            <a:avLst/>
          </a:prstGeom>
          <a:noFill/>
        </p:spPr>
        <p:txBody>
          <a:bodyPr wrap="none" lIns="91440" tIns="45720" rIns="91440" bIns="45720">
            <a:spAutoFit/>
          </a:bodyPr>
          <a:lstStyle/>
          <a:p>
            <a:pPr algn="ctr"/>
            <a:r>
              <a:rPr lang="zh-CN" altLang="en-US" sz="2000" dirty="0">
                <a:ln w="0"/>
                <a:latin typeface="微软雅黑 Light" panose="020B0502040204020203" pitchFamily="34" charset="-122"/>
                <a:ea typeface="微软雅黑 Light" panose="020B0502040204020203" pitchFamily="34" charset="-122"/>
              </a:rPr>
              <a:t>①分类别列报。                       </a:t>
            </a:r>
            <a:endParaRPr lang="en-US" altLang="zh-CN" sz="2000" dirty="0">
              <a:ln w="0"/>
              <a:latin typeface="微软雅黑 Light" panose="020B0502040204020203" pitchFamily="34" charset="-122"/>
              <a:ea typeface="微软雅黑 Light" panose="020B0502040204020203" pitchFamily="34" charset="-122"/>
            </a:endParaRPr>
          </a:p>
          <a:p>
            <a:pPr algn="ctr"/>
            <a:r>
              <a:rPr lang="zh-CN" altLang="en-US" sz="2000" dirty="0">
                <a:ln w="0"/>
                <a:latin typeface="微软雅黑 Light" panose="020B0502040204020203" pitchFamily="34" charset="-122"/>
                <a:ea typeface="微软雅黑 Light" panose="020B0502040204020203" pitchFamily="34" charset="-122"/>
              </a:rPr>
              <a:t>②资产和负债按流动性列报。   </a:t>
            </a:r>
            <a:endParaRPr lang="en-US" altLang="zh-CN" sz="2000" dirty="0">
              <a:ln w="0"/>
              <a:latin typeface="微软雅黑 Light" panose="020B0502040204020203" pitchFamily="34" charset="-122"/>
              <a:ea typeface="微软雅黑 Light" panose="020B0502040204020203" pitchFamily="34" charset="-122"/>
            </a:endParaRPr>
          </a:p>
          <a:p>
            <a:pPr algn="ctr"/>
            <a:r>
              <a:rPr lang="zh-CN" altLang="en-US" sz="2000" dirty="0">
                <a:ln w="0"/>
                <a:latin typeface="微软雅黑 Light" panose="020B0502040204020203" pitchFamily="34" charset="-122"/>
                <a:ea typeface="微软雅黑 Light" panose="020B0502040204020203" pitchFamily="34" charset="-122"/>
              </a:rPr>
              <a:t>③列报相关的合计、总计项目。</a:t>
            </a:r>
            <a:endParaRPr lang="zh-CN" altLang="en-US" sz="2000" b="0" cap="none" spc="0" dirty="0">
              <a:ln w="0"/>
              <a:solidFill>
                <a:schemeClr val="tx1"/>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9652">
    <p:push dir="u"/>
  </p:transition>
</p:sld>
</file>

<file path=ppt/tags/tag1.xml><?xml version="1.0" encoding="utf-8"?>
<p:tagLst xmlns:p="http://schemas.openxmlformats.org/presentationml/2006/main">
  <p:tag name="MH" val="20170109233147"/>
  <p:tag name="MH_LIBRARY" val="GRAPHIC"/>
  <p:tag name="MH_ORDER" val="文本框 19"/>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MH" val="20170109233147"/>
  <p:tag name="MH_LIBRARY" val="GRAPHIC"/>
  <p:tag name="MH_ORDER" val="文本框 19"/>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 name="KSO_WPP_MARK_KEY" val="9f116303-6f04-4717-916d-c7093aa47f0e"/>
  <p:tag name="COMMONDATA" val="eyJoZGlkIjoiMGRiNjIzYzc1N2EwMzNhOTFkZTJiZjZlNzA3ODE0OWQ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内页导航式</Template>
  <TotalTime>0</TotalTime>
  <Words>5245</Words>
  <Application>WPS 演示</Application>
  <PresentationFormat>自定义</PresentationFormat>
  <Paragraphs>417</Paragraphs>
  <Slides>44</Slides>
  <Notes>18</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44</vt:i4>
      </vt:variant>
    </vt:vector>
  </HeadingPairs>
  <TitlesOfParts>
    <vt:vector size="60" baseType="lpstr">
      <vt:lpstr>Arial</vt:lpstr>
      <vt:lpstr>宋体</vt:lpstr>
      <vt:lpstr>Wingdings</vt:lpstr>
      <vt:lpstr>微软雅黑</vt:lpstr>
      <vt:lpstr>仿宋_GB2312</vt:lpstr>
      <vt:lpstr>仿宋</vt:lpstr>
      <vt:lpstr>Calibri</vt:lpstr>
      <vt:lpstr>微软雅黑 Light</vt:lpstr>
      <vt:lpstr>Impact</vt:lpstr>
      <vt:lpstr>DFKai-SB</vt:lpstr>
      <vt:lpstr>MingLiU-ExtB</vt:lpstr>
      <vt:lpstr>Times New Roman</vt:lpstr>
      <vt:lpstr>等线</vt:lpstr>
      <vt:lpstr>Arial Unicode MS</vt:lpstr>
      <vt:lpstr>Arial</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宋伟</cp:lastModifiedBy>
  <cp:revision>61</cp:revision>
  <dcterms:created xsi:type="dcterms:W3CDTF">2019-03-11T07:59:00Z</dcterms:created>
  <dcterms:modified xsi:type="dcterms:W3CDTF">2023-09-12T10:10:49Z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8E4185CE13BD402588E4F31D8920B220_12</vt:lpwstr>
  </property>
</Properties>
</file>