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2"/>
  </p:handoutMasterIdLst>
  <p:sldIdLst>
    <p:sldId id="1366" r:id="rId3"/>
    <p:sldId id="1138" r:id="rId5"/>
    <p:sldId id="1129" r:id="rId6"/>
    <p:sldId id="1379" r:id="rId7"/>
    <p:sldId id="1378" r:id="rId8"/>
    <p:sldId id="1368" r:id="rId9"/>
    <p:sldId id="1376" r:id="rId10"/>
    <p:sldId id="1408" r:id="rId11"/>
    <p:sldId id="1377" r:id="rId12"/>
    <p:sldId id="1387" r:id="rId13"/>
    <p:sldId id="1382" r:id="rId14"/>
    <p:sldId id="1388" r:id="rId15"/>
    <p:sldId id="1409" r:id="rId16"/>
    <p:sldId id="1384" r:id="rId17"/>
    <p:sldId id="1389" r:id="rId18"/>
    <p:sldId id="1390" r:id="rId19"/>
    <p:sldId id="1391" r:id="rId20"/>
    <p:sldId id="1380" r:id="rId21"/>
    <p:sldId id="1370" r:id="rId22"/>
    <p:sldId id="1367" r:id="rId23"/>
    <p:sldId id="1381" r:id="rId24"/>
    <p:sldId id="1392" r:id="rId25"/>
    <p:sldId id="1393" r:id="rId26"/>
    <p:sldId id="1394" r:id="rId27"/>
    <p:sldId id="1395" r:id="rId28"/>
    <p:sldId id="1410" r:id="rId29"/>
    <p:sldId id="1374" r:id="rId30"/>
    <p:sldId id="1396" r:id="rId31"/>
    <p:sldId id="1397" r:id="rId32"/>
    <p:sldId id="1398" r:id="rId33"/>
    <p:sldId id="1399" r:id="rId34"/>
    <p:sldId id="1400" r:id="rId35"/>
    <p:sldId id="1401" r:id="rId36"/>
    <p:sldId id="1411" r:id="rId37"/>
    <p:sldId id="1369" r:id="rId38"/>
    <p:sldId id="1372" r:id="rId39"/>
    <p:sldId id="1402" r:id="rId40"/>
    <p:sldId id="1403" r:id="rId41"/>
    <p:sldId id="1404" r:id="rId42"/>
    <p:sldId id="1371" r:id="rId43"/>
    <p:sldId id="1383" r:id="rId44"/>
    <p:sldId id="1405" r:id="rId45"/>
    <p:sldId id="1412" r:id="rId46"/>
    <p:sldId id="1406" r:id="rId47"/>
    <p:sldId id="1386" r:id="rId48"/>
    <p:sldId id="1413" r:id="rId49"/>
    <p:sldId id="1407" r:id="rId50"/>
    <p:sldId id="1336" r:id="rId51"/>
  </p:sldIdLst>
  <p:sldSz cx="12196445" cy="6858000"/>
  <p:notesSz cx="6858000" cy="9144000"/>
  <p:custDataLst>
    <p:tags r:id="rId5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1C435E"/>
    <a:srgbClr val="ECECEC"/>
    <a:srgbClr val="F0F0F0"/>
    <a:srgbClr val="F2F2F2"/>
    <a:srgbClr val="F6F6F6"/>
    <a:srgbClr val="EBF4F5"/>
    <a:srgbClr val="C1DDE1"/>
    <a:srgbClr val="2E9EB8"/>
    <a:srgbClr val="5FC0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210" autoAdjust="0"/>
  </p:normalViewPr>
  <p:slideViewPr>
    <p:cSldViewPr snapToObjects="1">
      <p:cViewPr varScale="1">
        <p:scale>
          <a:sx n="53" d="100"/>
          <a:sy n="53" d="100"/>
        </p:scale>
        <p:origin x="114" y="12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26.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tags" Target="../tags/tag4.xml"/><Relationship Id="rId1" Type="http://schemas.openxmlformats.org/officeDocument/2006/relationships/image" Target="../media/image27.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tags" Target="../tags/tag5.xml"/><Relationship Id="rId1"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36.png"/><Relationship Id="rId3" Type="http://schemas.openxmlformats.org/officeDocument/2006/relationships/tags" Target="../tags/tag8.xml"/><Relationship Id="rId2" Type="http://schemas.openxmlformats.org/officeDocument/2006/relationships/image" Target="../media/image35.png"/><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image" Target="../media/image3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5.png"/><Relationship Id="rId3" Type="http://schemas.openxmlformats.org/officeDocument/2006/relationships/tags" Target="../tags/tag11.xml"/><Relationship Id="rId2" Type="http://schemas.openxmlformats.org/officeDocument/2006/relationships/image" Target="../media/image44.png"/><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png"/><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8.png"/><Relationship Id="rId3" Type="http://schemas.openxmlformats.org/officeDocument/2006/relationships/tags" Target="../tags/tag14.xml"/><Relationship Id="rId2" Type="http://schemas.openxmlformats.org/officeDocument/2006/relationships/image" Target="../media/image47.png"/><Relationship Id="rId1" Type="http://schemas.openxmlformats.org/officeDocument/2006/relationships/tags" Target="../tags/tag1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tags" Target="../tags/tag15.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31.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tags" Target="../tags/tag19.xml"/><Relationship Id="rId4" Type="http://schemas.openxmlformats.org/officeDocument/2006/relationships/image" Target="../media/image55.png"/><Relationship Id="rId3" Type="http://schemas.openxmlformats.org/officeDocument/2006/relationships/tags" Target="../tags/tag18.xml"/><Relationship Id="rId2" Type="http://schemas.openxmlformats.org/officeDocument/2006/relationships/image" Target="../media/image54.png"/><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image" Target="../media/image61.jpeg"/><Relationship Id="rId4" Type="http://schemas.openxmlformats.org/officeDocument/2006/relationships/image" Target="../media/image60.png"/><Relationship Id="rId3" Type="http://schemas.openxmlformats.org/officeDocument/2006/relationships/image" Target="../media/image59.jpeg"/><Relationship Id="rId2" Type="http://schemas.openxmlformats.org/officeDocument/2006/relationships/image" Target="../media/image58.jpeg"/><Relationship Id="rId10" Type="http://schemas.openxmlformats.org/officeDocument/2006/relationships/notesSlide" Target="../notesSlides/notesSlide34.xml"/><Relationship Id="rId1" Type="http://schemas.openxmlformats.org/officeDocument/2006/relationships/image" Target="../media/image57.jpe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31.png"/></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image" Target="../media/image65.png"/><Relationship Id="rId3" Type="http://schemas.openxmlformats.org/officeDocument/2006/relationships/tags" Target="../tags/tag24.xml"/><Relationship Id="rId2" Type="http://schemas.openxmlformats.org/officeDocument/2006/relationships/image" Target="../media/image64.png"/><Relationship Id="rId1" Type="http://schemas.openxmlformats.org/officeDocument/2006/relationships/image" Target="../media/image31.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31.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69.png"/><Relationship Id="rId1" Type="http://schemas.openxmlformats.org/officeDocument/2006/relationships/image" Target="../media/image6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1.png"/><Relationship Id="rId1" Type="http://schemas.openxmlformats.org/officeDocument/2006/relationships/tags" Target="../tags/tag2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7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365585" y="3184106"/>
            <a:ext cx="6820613" cy="707886"/>
          </a:xfrm>
          <a:prstGeom prst="rect">
            <a:avLst/>
          </a:prstGeom>
          <a:noFill/>
        </p:spPr>
        <p:txBody>
          <a:bodyPr wrap="square" rtlCol="0">
            <a:spAutoFit/>
          </a:bodyPr>
          <a:lstStyle/>
          <a:p>
            <a:r>
              <a:rPr lang="zh-CN" altLang="en-US" sz="4000" b="1" dirty="0" smtClean="0">
                <a:latin typeface="微软雅黑 Light" panose="020B0502040204020203" pitchFamily="34" charset="-122"/>
                <a:ea typeface="微软雅黑 Light" panose="020B0502040204020203" pitchFamily="34" charset="-122"/>
              </a:rPr>
              <a:t>财务报表的企业能力分析</a:t>
            </a:r>
            <a:endParaRPr lang="zh-CN" altLang="en-US" sz="4000" b="1" dirty="0">
              <a:latin typeface="微软雅黑 Light" panose="020B0502040204020203" pitchFamily="34" charset="-122"/>
              <a:ea typeface="微软雅黑 Light" panose="020B0502040204020203" pitchFamily="34" charset="-122"/>
            </a:endParaRPr>
          </a:p>
        </p:txBody>
      </p:sp>
      <p:sp>
        <p:nvSpPr>
          <p:cNvPr id="54" name="Rectangle 4"/>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1119975" y="919305"/>
            <a:ext cx="3200770" cy="46505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flipV="1">
              <a:off x="-870249" y="3435139"/>
              <a:ext cx="2464782" cy="102257"/>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409502" y="781550"/>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025410" y="1666587"/>
            <a:ext cx="1766963" cy="461665"/>
          </a:xfrm>
          <a:prstGeom prst="rect">
            <a:avLst/>
          </a:prstGeom>
          <a:noFill/>
        </p:spPr>
        <p:txBody>
          <a:bodyPr wrap="square" rtlCol="0">
            <a:spAutoFit/>
          </a:bodyPr>
          <a:lstStyle/>
          <a:p>
            <a:pPr lvl="0" algn="ctr">
              <a:defRPr/>
            </a:pPr>
            <a:r>
              <a:rPr lang="en-US" altLang="zh-CN"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3.</a:t>
            </a:r>
            <a:r>
              <a:rPr lang="zh-CN" altLang="en-US"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速动比率</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p:cNvSpPr/>
          <p:nvPr/>
        </p:nvSpPr>
        <p:spPr bwMode="auto">
          <a:xfrm>
            <a:off x="5392359"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mj-ea"/>
                <a:ea typeface="+mj-ea"/>
              </a:rPr>
              <a:t>1</a:t>
            </a:r>
            <a:endParaRPr lang="zh-CN" altLang="en-US" sz="2400">
              <a:solidFill>
                <a:schemeClr val="bg1"/>
              </a:solidFill>
              <a:latin typeface="+mj-ea"/>
              <a:ea typeface="+mj-ea"/>
            </a:endParaRPr>
          </a:p>
        </p:txBody>
      </p:sp>
      <p:sp>
        <p:nvSpPr>
          <p:cNvPr id="61" name="矩形 60"/>
          <p:cNvSpPr/>
          <p:nvPr/>
        </p:nvSpPr>
        <p:spPr>
          <a:xfrm>
            <a:off x="5996124" y="1972331"/>
            <a:ext cx="3788689"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情景</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5965565" y="4709011"/>
            <a:ext cx="4953430"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反映短期偿债能力的主要财务指标</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pic>
        <p:nvPicPr>
          <p:cNvPr id="13" name="图片 12"/>
          <p:cNvPicPr>
            <a:picLocks noChangeAspect="1"/>
          </p:cNvPicPr>
          <p:nvPr/>
        </p:nvPicPr>
        <p:blipFill>
          <a:blip r:embed="rId1"/>
          <a:stretch>
            <a:fillRect/>
          </a:stretch>
        </p:blipFill>
        <p:spPr>
          <a:xfrm>
            <a:off x="1258489" y="3254419"/>
            <a:ext cx="2868466" cy="1747100"/>
          </a:xfrm>
          <a:prstGeom prst="rect">
            <a:avLst/>
          </a:prstGeom>
        </p:spPr>
      </p:pic>
      <p:sp>
        <p:nvSpPr>
          <p:cNvPr id="14" name="矩形 13"/>
          <p:cNvSpPr/>
          <p:nvPr/>
        </p:nvSpPr>
        <p:spPr>
          <a:xfrm>
            <a:off x="5996124" y="2472140"/>
            <a:ext cx="6096000" cy="706755"/>
          </a:xfrm>
          <a:prstGeom prst="rect">
            <a:avLst/>
          </a:prstGeom>
        </p:spPr>
        <p:txBody>
          <a:bodyPr>
            <a:spAutoFit/>
          </a:bodyPr>
          <a:lstStyle/>
          <a:p>
            <a:r>
              <a:rPr lang="zh-CN" altLang="en-US" sz="2000" dirty="0">
                <a:latin typeface="微软雅黑 Light" panose="020B0502040204020203" pitchFamily="34" charset="-122"/>
                <a:ea typeface="微软雅黑 Light" panose="020B0502040204020203" pitchFamily="34" charset="-122"/>
              </a:rPr>
              <a:t>根据江铃公司资产负债表中的数据，计算江铃汽车公司2021年的速动比率。</a:t>
            </a:r>
            <a:endParaRPr lang="zh-CN" altLang="en-US" sz="2000" dirty="0">
              <a:latin typeface="微软雅黑 Light" panose="020B0502040204020203" pitchFamily="34" charset="-122"/>
              <a:ea typeface="微软雅黑 Light" panose="020B0502040204020203" pitchFamily="34" charset="-122"/>
            </a:endParaRPr>
          </a:p>
        </p:txBody>
      </p:sp>
      <p:sp>
        <p:nvSpPr>
          <p:cNvPr id="15" name="矩形 14"/>
          <p:cNvSpPr/>
          <p:nvPr/>
        </p:nvSpPr>
        <p:spPr>
          <a:xfrm>
            <a:off x="5965565" y="3225735"/>
            <a:ext cx="6096000" cy="1200329"/>
          </a:xfrm>
          <a:prstGeom prst="rect">
            <a:avLst/>
          </a:prstGeom>
        </p:spPr>
        <p:txBody>
          <a:bodyPr>
            <a:spAutoFit/>
          </a:bodyPr>
          <a:lstStyle/>
          <a:p>
            <a:r>
              <a:rPr lang="zh-CN" altLang="en-US" sz="2400" dirty="0">
                <a:latin typeface="微软雅黑 Light" panose="020B0502040204020203" pitchFamily="34" charset="-122"/>
                <a:ea typeface="微软雅黑 Light" panose="020B0502040204020203" pitchFamily="34" charset="-122"/>
              </a:rPr>
              <a:t>速动比率=速动资产÷流动负债×100%</a:t>
            </a:r>
            <a:endParaRPr lang="zh-CN" altLang="en-US"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a:t>
            </a:r>
            <a:r>
              <a:rPr lang="zh-CN" altLang="en-US"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=11 637 017 099÷13 424 278 936×100</a:t>
            </a:r>
            <a:r>
              <a:rPr lang="zh-CN" altLang="en-US" sz="2400" dirty="0" smtClean="0">
                <a:latin typeface="微软雅黑 Light" panose="020B0502040204020203" pitchFamily="34" charset="-122"/>
                <a:ea typeface="微软雅黑 Light" panose="020B0502040204020203" pitchFamily="34" charset="-122"/>
              </a:rPr>
              <a:t>%</a:t>
            </a:r>
            <a:r>
              <a:rPr lang="en-US" altLang="zh-CN" sz="2400" dirty="0" smtClean="0">
                <a:latin typeface="微软雅黑 Light" panose="020B0502040204020203" pitchFamily="34" charset="-122"/>
                <a:ea typeface="微软雅黑 Light" panose="020B0502040204020203" pitchFamily="34" charset="-122"/>
              </a:rPr>
              <a:t>=86.69%</a:t>
            </a:r>
            <a:r>
              <a:rPr lang="zh-CN" altLang="en-US" sz="2400" dirty="0" smtClean="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29" name="矩形 28"/>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10635" y="1484784"/>
            <a:ext cx="6503020" cy="4896544"/>
          </a:xfrm>
          <a:prstGeom prst="rect">
            <a:avLst/>
          </a:prstGeom>
        </p:spPr>
      </p:pic>
      <p:sp>
        <p:nvSpPr>
          <p:cNvPr id="22" name="Rectangle 6"/>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Rectangle 7"/>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Rectangle 8"/>
          <p:cNvSpPr>
            <a:spLocks noChangeArrowheads="1"/>
          </p:cNvSpPr>
          <p:nvPr/>
        </p:nvSpPr>
        <p:spPr bwMode="auto">
          <a:xfrm>
            <a:off x="4508480" y="908720"/>
            <a:ext cx="6421718" cy="5472608"/>
          </a:xfrm>
          <a:prstGeom prst="rect">
            <a:avLst/>
          </a:prstGeom>
          <a:solidFill>
            <a:schemeClr val="accent2"/>
          </a:solidFill>
          <a:ln>
            <a:noFill/>
          </a:ln>
        </p:spPr>
        <p:txBody>
          <a:bodyPr vert="horz" wrap="square" lIns="91440" tIns="45720" rIns="91440" bIns="45720" numCol="1" anchor="t" anchorCtr="0" compatLnSpc="1"/>
          <a:lstStyle/>
          <a:p>
            <a:pPr lvl="0">
              <a:defRPr/>
            </a:pP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短期偿债能力的横向分析及趋势分析</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36" name="TextBox 24"/>
          <p:cNvSpPr txBox="1"/>
          <p:nvPr/>
        </p:nvSpPr>
        <p:spPr>
          <a:xfrm>
            <a:off x="4500137" y="2071742"/>
            <a:ext cx="4612160" cy="461665"/>
          </a:xfrm>
          <a:prstGeom prst="rect">
            <a:avLst/>
          </a:prstGeom>
          <a:noFill/>
        </p:spPr>
        <p:txBody>
          <a:bodyPr wrap="none" rtlCol="0">
            <a:spAutoFit/>
          </a:bodyPr>
          <a:lstStyle/>
          <a:p>
            <a:pPr lvl="0">
              <a:defRPr/>
            </a:pP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）短期偿债能力的横向分析。</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 name="矩形 1"/>
          <p:cNvSpPr/>
          <p:nvPr/>
        </p:nvSpPr>
        <p:spPr>
          <a:xfrm>
            <a:off x="4611624" y="2947297"/>
            <a:ext cx="6096000" cy="1938020"/>
          </a:xfrm>
          <a:prstGeom prst="rect">
            <a:avLst/>
          </a:prstGeom>
        </p:spPr>
        <p:txBody>
          <a:bodyPr>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可以从表4-2中看出，江铃汽车公司的速动比率为86.69%，而行业平均值为88.1%，低于行业平均水平。这表明江铃汽车公司的短期偿债能力较差，可变现资产偿还短期内到期债务的能力较弱。</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pic>
        <p:nvPicPr>
          <p:cNvPr id="4" name="图片 3"/>
          <p:cNvPicPr>
            <a:picLocks noChangeAspect="1"/>
          </p:cNvPicPr>
          <p:nvPr>
            <p:custDataLst>
              <p:tags r:id="rId2"/>
            </p:custDataLst>
          </p:nvPr>
        </p:nvPicPr>
        <p:blipFill>
          <a:blip r:embed="rId3"/>
          <a:stretch>
            <a:fillRect/>
          </a:stretch>
        </p:blipFill>
        <p:spPr>
          <a:xfrm>
            <a:off x="4732655" y="5085080"/>
            <a:ext cx="5974715" cy="1010920"/>
          </a:xfrm>
          <a:prstGeom prst="rect">
            <a:avLst/>
          </a:prstGeom>
        </p:spPr>
      </p:pic>
    </p:spTree>
  </p:cSld>
  <p:clrMapOvr>
    <a:masterClrMapping/>
  </p:clrMapOvr>
  <p:transition spd="slow" advTm="9652">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10635" y="1484784"/>
            <a:ext cx="6503020" cy="4896544"/>
          </a:xfrm>
          <a:prstGeom prst="rect">
            <a:avLst/>
          </a:prstGeom>
        </p:spPr>
      </p:pic>
      <p:sp>
        <p:nvSpPr>
          <p:cNvPr id="22" name="Rectangle 6"/>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Rectangle 7"/>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Rectangle 8"/>
          <p:cNvSpPr>
            <a:spLocks noChangeArrowheads="1"/>
          </p:cNvSpPr>
          <p:nvPr/>
        </p:nvSpPr>
        <p:spPr bwMode="auto">
          <a:xfrm>
            <a:off x="4508480" y="908720"/>
            <a:ext cx="6421718" cy="5472608"/>
          </a:xfrm>
          <a:prstGeom prst="rect">
            <a:avLst/>
          </a:prstGeom>
          <a:solidFill>
            <a:schemeClr val="accent2"/>
          </a:solidFill>
          <a:ln>
            <a:noFill/>
          </a:ln>
        </p:spPr>
        <p:txBody>
          <a:bodyPr vert="horz" wrap="square" lIns="91440" tIns="45720" rIns="91440" bIns="45720" numCol="1" anchor="t" anchorCtr="0" compatLnSpc="1"/>
          <a:lstStyle/>
          <a:p>
            <a:pPr lvl="0">
              <a:defRPr/>
            </a:pPr>
            <a:r>
              <a:rPr lang="en-US" altLang="zh-CN" sz="2400" dirty="0" smtClean="0">
                <a:solidFill>
                  <a:schemeClr val="bg1"/>
                </a:solidFill>
                <a:latin typeface="微软雅黑 Light" panose="020B0502040204020203" pitchFamily="34" charset="-122"/>
                <a:ea typeface="微软雅黑 Light" panose="020B0502040204020203" pitchFamily="34" charset="-122"/>
              </a:rPr>
              <a:t>3</a:t>
            </a:r>
            <a:r>
              <a:rPr lang="en-US" altLang="zh-CN" sz="2400" dirty="0">
                <a:solidFill>
                  <a:schemeClr val="bg1"/>
                </a:solidFill>
                <a:latin typeface="微软雅黑 Light" panose="020B0502040204020203" pitchFamily="34" charset="-122"/>
                <a:ea typeface="微软雅黑 Light" panose="020B0502040204020203" pitchFamily="34" charset="-122"/>
              </a:rPr>
              <a:t>.</a:t>
            </a:r>
            <a:r>
              <a:rPr lang="zh-CN" altLang="en-US" sz="2400" dirty="0">
                <a:solidFill>
                  <a:schemeClr val="bg1"/>
                </a:solidFill>
                <a:latin typeface="微软雅黑 Light" panose="020B0502040204020203" pitchFamily="34" charset="-122"/>
                <a:ea typeface="微软雅黑 Light" panose="020B0502040204020203" pitchFamily="34" charset="-122"/>
              </a:rPr>
              <a:t>短期偿债能力的横向分析及趋势分析</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36" name="TextBox 24"/>
          <p:cNvSpPr txBox="1"/>
          <p:nvPr/>
        </p:nvSpPr>
        <p:spPr>
          <a:xfrm>
            <a:off x="4580058" y="1854212"/>
            <a:ext cx="4357283" cy="461665"/>
          </a:xfrm>
          <a:prstGeom prst="rect">
            <a:avLst/>
          </a:prstGeom>
          <a:noFill/>
        </p:spPr>
        <p:txBody>
          <a:bodyPr wrap="none" rtlCol="0">
            <a:spAutoFit/>
          </a:bodyPr>
          <a:lstStyle/>
          <a:p>
            <a:pPr lvl="0">
              <a:defRPr/>
            </a:pP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）短期偿债能力的趋势分析</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 name="矩形 1"/>
          <p:cNvSpPr/>
          <p:nvPr/>
        </p:nvSpPr>
        <p:spPr>
          <a:xfrm>
            <a:off x="4646464" y="2778894"/>
            <a:ext cx="6096000" cy="2306955"/>
          </a:xfrm>
          <a:prstGeom prst="rect">
            <a:avLst/>
          </a:prstGeom>
        </p:spPr>
        <p:txBody>
          <a:bodyPr>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对比</a:t>
            </a:r>
            <a:r>
              <a:rPr lang="en-US" altLang="zh-CN" sz="2400" dirty="0">
                <a:solidFill>
                  <a:schemeClr val="bg1"/>
                </a:solidFill>
                <a:latin typeface="微软雅黑 Light" panose="020B0502040204020203" pitchFamily="34" charset="-122"/>
                <a:ea typeface="微软雅黑 Light" panose="020B0502040204020203" pitchFamily="34" charset="-122"/>
              </a:rPr>
              <a:t>5</a:t>
            </a:r>
            <a:r>
              <a:rPr lang="zh-CN" altLang="en-US" sz="2400" dirty="0">
                <a:solidFill>
                  <a:schemeClr val="bg1"/>
                </a:solidFill>
                <a:latin typeface="微软雅黑 Light" panose="020B0502040204020203" pitchFamily="34" charset="-122"/>
                <a:ea typeface="微软雅黑 Light" panose="020B0502040204020203" pitchFamily="34" charset="-122"/>
              </a:rPr>
              <a:t>年来流动比率和速动</a:t>
            </a:r>
            <a:r>
              <a:rPr lang="zh-CN" altLang="en-US" sz="2400" dirty="0" smtClean="0">
                <a:solidFill>
                  <a:schemeClr val="bg1"/>
                </a:solidFill>
                <a:latin typeface="微软雅黑 Light" panose="020B0502040204020203" pitchFamily="34" charset="-122"/>
                <a:ea typeface="微软雅黑 Light" panose="020B0502040204020203" pitchFamily="34" charset="-122"/>
              </a:rPr>
              <a:t>比率江铃汽车公司</a:t>
            </a:r>
            <a:r>
              <a:rPr lang="en-US" altLang="zh-CN" sz="2400" dirty="0">
                <a:solidFill>
                  <a:schemeClr val="bg1"/>
                </a:solidFill>
                <a:latin typeface="微软雅黑 Light" panose="020B0502040204020203" pitchFamily="34" charset="-122"/>
                <a:ea typeface="微软雅黑 Light" panose="020B0502040204020203" pitchFamily="34" charset="-122"/>
              </a:rPr>
              <a:t>2015</a:t>
            </a:r>
            <a:r>
              <a:rPr lang="zh-CN" altLang="en-US" sz="2400" dirty="0">
                <a:solidFill>
                  <a:schemeClr val="bg1"/>
                </a:solidFill>
                <a:latin typeface="微软雅黑 Light" panose="020B0502040204020203" pitchFamily="34" charset="-122"/>
                <a:ea typeface="微软雅黑 Light" panose="020B0502040204020203" pitchFamily="34" charset="-122"/>
              </a:rPr>
              <a:t>年</a:t>
            </a:r>
            <a:r>
              <a:rPr lang="en-US" altLang="zh-CN" sz="2400" dirty="0">
                <a:solidFill>
                  <a:schemeClr val="bg1"/>
                </a:solidFill>
                <a:latin typeface="微软雅黑 Light" panose="020B0502040204020203" pitchFamily="34" charset="-122"/>
                <a:ea typeface="微软雅黑 Light" panose="020B0502040204020203" pitchFamily="34" charset="-122"/>
              </a:rPr>
              <a:t>—2021年</a:t>
            </a:r>
            <a:r>
              <a:rPr lang="zh-CN" altLang="en-US" sz="2400" dirty="0">
                <a:solidFill>
                  <a:schemeClr val="bg1"/>
                </a:solidFill>
                <a:latin typeface="微软雅黑 Light" panose="020B0502040204020203" pitchFamily="34" charset="-122"/>
                <a:ea typeface="微软雅黑 Light" panose="020B0502040204020203" pitchFamily="34" charset="-122"/>
              </a:rPr>
              <a:t>的短期偿债能力比较稳定，但是</a:t>
            </a:r>
            <a:r>
              <a:rPr lang="en-US" altLang="zh-CN" sz="2400" dirty="0">
                <a:solidFill>
                  <a:schemeClr val="bg1"/>
                </a:solidFill>
                <a:latin typeface="微软雅黑 Light" panose="020B0502040204020203" pitchFamily="34" charset="-122"/>
                <a:ea typeface="微软雅黑 Light" panose="020B0502040204020203" pitchFamily="34" charset="-122"/>
              </a:rPr>
              <a:t>2020年</a:t>
            </a:r>
            <a:r>
              <a:rPr lang="zh-CN" altLang="en-US" sz="2400" dirty="0">
                <a:solidFill>
                  <a:schemeClr val="bg1"/>
                </a:solidFill>
                <a:latin typeface="微软雅黑 Light" panose="020B0502040204020203" pitchFamily="34" charset="-122"/>
                <a:ea typeface="微软雅黑 Light" panose="020B0502040204020203" pitchFamily="34" charset="-122"/>
              </a:rPr>
              <a:t>和</a:t>
            </a:r>
            <a:r>
              <a:rPr lang="en-US" altLang="zh-CN" sz="2400" dirty="0">
                <a:solidFill>
                  <a:schemeClr val="bg1"/>
                </a:solidFill>
                <a:latin typeface="微软雅黑 Light" panose="020B0502040204020203" pitchFamily="34" charset="-122"/>
                <a:ea typeface="微软雅黑 Light" panose="020B0502040204020203" pitchFamily="34" charset="-122"/>
              </a:rPr>
              <a:t>2021年</a:t>
            </a:r>
            <a:r>
              <a:rPr lang="zh-CN" altLang="en-US" sz="2400" dirty="0">
                <a:solidFill>
                  <a:schemeClr val="bg1"/>
                </a:solidFill>
                <a:latin typeface="微软雅黑 Light" panose="020B0502040204020203" pitchFamily="34" charset="-122"/>
                <a:ea typeface="微软雅黑 Light" panose="020B0502040204020203" pitchFamily="34" charset="-122"/>
              </a:rPr>
              <a:t>的速动比率明显下降，说明江铃汽车公司这两年的短期偿债能力明显降低，对企业经营明显不利。短期偿债能力的纵向分析如表4</a:t>
            </a: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所示。</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5" name="矩形 14"/>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pic>
        <p:nvPicPr>
          <p:cNvPr id="3" name="图片 2"/>
          <p:cNvPicPr>
            <a:picLocks noChangeAspect="1"/>
          </p:cNvPicPr>
          <p:nvPr>
            <p:custDataLst>
              <p:tags r:id="rId2"/>
            </p:custDataLst>
          </p:nvPr>
        </p:nvPicPr>
        <p:blipFill>
          <a:blip r:embed="rId3"/>
          <a:stretch>
            <a:fillRect/>
          </a:stretch>
        </p:blipFill>
        <p:spPr>
          <a:xfrm>
            <a:off x="4585970" y="5252085"/>
            <a:ext cx="6398260" cy="1076325"/>
          </a:xfrm>
          <a:prstGeom prst="rect">
            <a:avLst/>
          </a:prstGeom>
        </p:spPr>
      </p:pic>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3074035" y="1052830"/>
            <a:ext cx="6682740" cy="52050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0">
              <a:defRPr/>
            </a:pPr>
            <a:r>
              <a:rPr lang="en-US" altLang="zh-CN" sz="2400">
                <a:solidFill>
                  <a:schemeClr val="bg1"/>
                </a:solidFill>
                <a:latin typeface="微软雅黑 Light" panose="020B0502040204020203" pitchFamily="34" charset="-122"/>
                <a:ea typeface="微软雅黑 Light" panose="020B0502040204020203" pitchFamily="34" charset="-122"/>
              </a:rPr>
              <a:t>4.</a:t>
            </a:r>
            <a:r>
              <a:rPr lang="zh-CN" altLang="en-US" sz="2400">
                <a:solidFill>
                  <a:schemeClr val="bg1"/>
                </a:solidFill>
                <a:latin typeface="微软雅黑 Light" panose="020B0502040204020203" pitchFamily="34" charset="-122"/>
                <a:ea typeface="微软雅黑 Light" panose="020B0502040204020203" pitchFamily="34" charset="-122"/>
              </a:rPr>
              <a:t>短期偿债能力分析需要特别考虑的情形</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25" name="矩形: 圆角 24"/>
          <p:cNvSpPr/>
          <p:nvPr/>
        </p:nvSpPr>
        <p:spPr bwMode="auto">
          <a:xfrm>
            <a:off x="5786058" y="1824139"/>
            <a:ext cx="5136859" cy="490333"/>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）可在短期内动用的银行信贷</a:t>
            </a:r>
            <a:r>
              <a:rPr lang="zh-CN" altLang="en-US" sz="2400" dirty="0" smtClean="0">
                <a:solidFill>
                  <a:srgbClr val="3D3D3D"/>
                </a:solidFill>
                <a:latin typeface="微软雅黑 Light" panose="020B0502040204020203" pitchFamily="34" charset="-122"/>
                <a:ea typeface="微软雅黑 Light" panose="020B0502040204020203" pitchFamily="34" charset="-122"/>
              </a:rPr>
              <a:t>额度  </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7" name="矩形: 圆角 26"/>
          <p:cNvSpPr/>
          <p:nvPr/>
        </p:nvSpPr>
        <p:spPr bwMode="auto">
          <a:xfrm>
            <a:off x="5808507" y="3040910"/>
            <a:ext cx="5114410" cy="490333"/>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）企业偿债能力的信誉</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9" name="矩形: 圆角 28"/>
          <p:cNvSpPr/>
          <p:nvPr/>
        </p:nvSpPr>
        <p:spPr bwMode="auto">
          <a:xfrm>
            <a:off x="5808507" y="4149080"/>
            <a:ext cx="5114410" cy="490333"/>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）补偿性余额</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9" name="矩形 8"/>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a:t>2.</a:t>
            </a:r>
            <a:r>
              <a:rPr lang="zh-CN" altLang="zh-CN"/>
              <a:t>反映长期偿债能力的主要财务指标</a:t>
            </a:r>
            <a:endParaRPr lang="zh-CN" altLang="zh-CN"/>
          </a:p>
          <a:p>
            <a:r>
              <a:rPr lang="zh-CN" altLang="zh-CN"/>
              <a:t>（</a:t>
            </a:r>
            <a:r>
              <a:rPr lang="en-US" altLang="zh-CN"/>
              <a:t>1</a:t>
            </a:r>
            <a:r>
              <a:rPr lang="zh-CN" altLang="zh-CN"/>
              <a:t>）资产负债率</a:t>
            </a:r>
            <a:endParaRPr lang="zh-CN" altLang="zh-CN">
              <a:effectLst/>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25" name="矩形: 圆角 24"/>
          <p:cNvSpPr/>
          <p:nvPr/>
        </p:nvSpPr>
        <p:spPr bwMode="auto">
          <a:xfrm>
            <a:off x="5569587" y="1234280"/>
            <a:ext cx="5136859" cy="4513303"/>
          </a:xfrm>
          <a:prstGeom prst="roundRect">
            <a:avLst>
              <a:gd name="adj" fmla="val 7214"/>
            </a:avLst>
          </a:prstGeom>
          <a:solidFill>
            <a:schemeClr val="accent2"/>
          </a:soli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r>
              <a:rPr lang="en-US" altLang="zh-CN" dirty="0" smtClean="0"/>
              <a:t> </a:t>
            </a:r>
            <a:endParaRPr lang="en-US" altLang="zh-CN" dirty="0" smtClean="0"/>
          </a:p>
          <a:p>
            <a:endParaRPr lang="en-US" altLang="zh-CN" dirty="0"/>
          </a:p>
          <a:p>
            <a:endParaRPr lang="en-US" altLang="zh-CN" dirty="0" smtClean="0"/>
          </a:p>
          <a:p>
            <a:endParaRPr lang="en-US" altLang="zh-CN" dirty="0" smtClean="0"/>
          </a:p>
          <a:p>
            <a:endParaRPr lang="en-US" altLang="zh-CN" dirty="0"/>
          </a:p>
          <a:p>
            <a:endParaRPr lang="en-US" altLang="zh-CN" dirty="0" smtClean="0"/>
          </a:p>
          <a:p>
            <a:r>
              <a:rPr lang="en-US" altLang="zh-CN" dirty="0" smtClean="0">
                <a:solidFill>
                  <a:schemeClr val="bg1"/>
                </a:solidFill>
                <a:latin typeface="微软雅黑 Light" panose="020B0502040204020203" pitchFamily="34" charset="-122"/>
                <a:ea typeface="微软雅黑 Light" panose="020B0502040204020203" pitchFamily="34" charset="-122"/>
              </a:rPr>
              <a:t>1</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zh-CN" dirty="0">
                <a:solidFill>
                  <a:schemeClr val="bg1"/>
                </a:solidFill>
                <a:latin typeface="微软雅黑 Light" panose="020B0502040204020203" pitchFamily="34" charset="-122"/>
                <a:ea typeface="微软雅黑 Light" panose="020B0502040204020203" pitchFamily="34" charset="-122"/>
              </a:rPr>
              <a:t>长期偿债能力的影响因素</a:t>
            </a:r>
            <a:endParaRPr lang="zh-CN" altLang="zh-CN" sz="2400" dirty="0">
              <a:solidFill>
                <a:schemeClr val="bg1"/>
              </a:solidFill>
              <a:latin typeface="微软雅黑 Light" panose="020B0502040204020203" pitchFamily="34" charset="-122"/>
              <a:ea typeface="微软雅黑 Light" panose="020B0502040204020203" pitchFamily="34" charset="-122"/>
            </a:endParaRPr>
          </a:p>
          <a:p>
            <a:r>
              <a:rPr lang="zh-CN" altLang="zh-CN"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a:t>
            </a:r>
            <a:r>
              <a:rPr lang="zh-CN" altLang="zh-CN" dirty="0">
                <a:solidFill>
                  <a:schemeClr val="bg1"/>
                </a:solidFill>
                <a:latin typeface="微软雅黑 Light" panose="020B0502040204020203" pitchFamily="34" charset="-122"/>
                <a:ea typeface="微软雅黑 Light" panose="020B0502040204020203" pitchFamily="34" charset="-122"/>
              </a:rPr>
              <a:t>）企业盈利能力</a:t>
            </a:r>
            <a:endParaRPr lang="zh-CN" altLang="zh-CN" sz="2400" dirty="0">
              <a:solidFill>
                <a:schemeClr val="bg1"/>
              </a:solidFill>
              <a:latin typeface="微软雅黑 Light" panose="020B0502040204020203" pitchFamily="34" charset="-122"/>
              <a:ea typeface="微软雅黑 Light" panose="020B0502040204020203" pitchFamily="34" charset="-122"/>
            </a:endParaRPr>
          </a:p>
          <a:p>
            <a:r>
              <a:rPr lang="zh-CN" altLang="zh-CN"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2</a:t>
            </a:r>
            <a:r>
              <a:rPr lang="zh-CN" altLang="zh-CN" dirty="0">
                <a:solidFill>
                  <a:schemeClr val="bg1"/>
                </a:solidFill>
                <a:latin typeface="微软雅黑 Light" panose="020B0502040204020203" pitchFamily="34" charset="-122"/>
                <a:ea typeface="微软雅黑 Light" panose="020B0502040204020203" pitchFamily="34" charset="-122"/>
              </a:rPr>
              <a:t>）资本结构</a:t>
            </a:r>
            <a:endParaRPr lang="zh-CN" altLang="zh-CN" sz="2400" dirty="0">
              <a:solidFill>
                <a:schemeClr val="bg1"/>
              </a:solidFill>
              <a:latin typeface="微软雅黑 Light" panose="020B0502040204020203" pitchFamily="34" charset="-122"/>
              <a:ea typeface="微软雅黑 Light" panose="020B0502040204020203" pitchFamily="34" charset="-122"/>
            </a:endParaRPr>
          </a:p>
          <a:p>
            <a:r>
              <a:rPr lang="zh-CN" altLang="zh-CN"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3</a:t>
            </a:r>
            <a:r>
              <a:rPr lang="zh-CN" altLang="zh-CN" dirty="0">
                <a:solidFill>
                  <a:schemeClr val="bg1"/>
                </a:solidFill>
                <a:latin typeface="微软雅黑 Light" panose="020B0502040204020203" pitchFamily="34" charset="-122"/>
                <a:ea typeface="微软雅黑 Light" panose="020B0502040204020203" pitchFamily="34" charset="-122"/>
              </a:rPr>
              <a:t>）长期资产的保值</a:t>
            </a:r>
            <a:r>
              <a:rPr lang="zh-CN" altLang="zh-CN" dirty="0" smtClean="0">
                <a:solidFill>
                  <a:schemeClr val="bg1"/>
                </a:solidFill>
                <a:latin typeface="微软雅黑 Light" panose="020B0502040204020203" pitchFamily="34" charset="-122"/>
                <a:ea typeface="微软雅黑 Light" panose="020B0502040204020203" pitchFamily="34" charset="-122"/>
              </a:rPr>
              <a:t>程度</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a:solidFill>
                  <a:schemeClr val="bg1"/>
                </a:solidFill>
                <a:latin typeface="微软雅黑 Light" panose="020B0502040204020203" pitchFamily="34" charset="-122"/>
                <a:ea typeface="微软雅黑 Light" panose="020B0502040204020203" pitchFamily="34" charset="-122"/>
              </a:rPr>
              <a:t>2.</a:t>
            </a:r>
            <a:r>
              <a:rPr lang="zh-CN" altLang="zh-CN" dirty="0">
                <a:solidFill>
                  <a:schemeClr val="bg1"/>
                </a:solidFill>
                <a:latin typeface="微软雅黑 Light" panose="020B0502040204020203" pitchFamily="34" charset="-122"/>
                <a:ea typeface="微软雅黑 Light" panose="020B0502040204020203" pitchFamily="34" charset="-122"/>
              </a:rPr>
              <a:t>反映长期偿债能力的主要财务指标</a:t>
            </a:r>
            <a:endParaRPr lang="zh-CN" altLang="zh-CN" dirty="0">
              <a:solidFill>
                <a:schemeClr val="bg1"/>
              </a:solidFill>
              <a:latin typeface="微软雅黑 Light" panose="020B0502040204020203" pitchFamily="34" charset="-122"/>
              <a:ea typeface="微软雅黑 Light" panose="020B0502040204020203" pitchFamily="34" charset="-122"/>
            </a:endParaRPr>
          </a:p>
          <a:p>
            <a:r>
              <a:rPr lang="zh-CN" altLang="zh-CN"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a:t>
            </a:r>
            <a:r>
              <a:rPr lang="zh-CN" altLang="zh-CN" dirty="0">
                <a:solidFill>
                  <a:schemeClr val="bg1"/>
                </a:solidFill>
                <a:latin typeface="微软雅黑 Light" panose="020B0502040204020203" pitchFamily="34" charset="-122"/>
                <a:ea typeface="微软雅黑 Light" panose="020B0502040204020203" pitchFamily="34" charset="-122"/>
              </a:rPr>
              <a:t>）资产负债</a:t>
            </a:r>
            <a:r>
              <a:rPr lang="zh-CN" altLang="zh-CN" dirty="0" smtClean="0">
                <a:solidFill>
                  <a:schemeClr val="bg1"/>
                </a:solidFill>
                <a:latin typeface="微软雅黑 Light" panose="020B0502040204020203" pitchFamily="34" charset="-122"/>
                <a:ea typeface="微软雅黑 Light" panose="020B0502040204020203" pitchFamily="34" charset="-122"/>
              </a:rPr>
              <a:t>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rgbClr val="FF33CC"/>
              </a:solidFill>
              <a:latin typeface="微软雅黑 Light" panose="020B0502040204020203" pitchFamily="34" charset="-122"/>
              <a:ea typeface="微软雅黑 Light" panose="020B0502040204020203" pitchFamily="34" charset="-122"/>
            </a:endParaRPr>
          </a:p>
          <a:p>
            <a:r>
              <a:rPr lang="zh-CN" altLang="en-US" dirty="0" smtClean="0">
                <a:solidFill>
                  <a:srgbClr val="FF33CC"/>
                </a:solidFill>
                <a:latin typeface="微软雅黑 Light" panose="020B0502040204020203" pitchFamily="34" charset="-122"/>
                <a:ea typeface="微软雅黑 Light" panose="020B0502040204020203" pitchFamily="34" charset="-122"/>
              </a:rPr>
              <a:t>情景4</a:t>
            </a:r>
            <a:r>
              <a:rPr lang="en-US" altLang="zh-CN" dirty="0" smtClean="0">
                <a:solidFill>
                  <a:srgbClr val="FF33CC"/>
                </a:solidFill>
                <a:latin typeface="微软雅黑 Light" panose="020B0502040204020203" pitchFamily="34" charset="-122"/>
                <a:ea typeface="微软雅黑 Light" panose="020B0502040204020203" pitchFamily="34" charset="-122"/>
              </a:rPr>
              <a:t>-4</a:t>
            </a:r>
            <a:r>
              <a:rPr lang="zh-CN" altLang="en-US" dirty="0" smtClean="0">
                <a:solidFill>
                  <a:schemeClr val="bg1"/>
                </a:solidFill>
                <a:latin typeface="微软雅黑 Light" panose="020B0502040204020203" pitchFamily="34" charset="-122"/>
                <a:ea typeface="微软雅黑 Light" panose="020B0502040204020203" pitchFamily="34" charset="-122"/>
              </a:rPr>
              <a:t>根据</a:t>
            </a:r>
            <a:r>
              <a:rPr lang="zh-CN" altLang="en-US" dirty="0">
                <a:solidFill>
                  <a:schemeClr val="bg1"/>
                </a:solidFill>
                <a:latin typeface="微软雅黑 Light" panose="020B0502040204020203" pitchFamily="34" charset="-122"/>
                <a:ea typeface="微软雅黑 Light" panose="020B0502040204020203" pitchFamily="34" charset="-122"/>
              </a:rPr>
              <a:t>江铃公司资产负债表中的数据，计算江铃汽车公司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的资产负债率。资产负债率</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负债总额</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资产总额</a:t>
            </a:r>
            <a:r>
              <a:rPr lang="en-US" altLang="zh-CN" dirty="0">
                <a:solidFill>
                  <a:schemeClr val="bg1"/>
                </a:solidFill>
                <a:latin typeface="微软雅黑 Light" panose="020B0502040204020203" pitchFamily="34" charset="-122"/>
                <a:ea typeface="微软雅黑 Light" panose="020B0502040204020203" pitchFamily="34" charset="-122"/>
              </a:rPr>
              <a:t>×100</a:t>
            </a:r>
            <a:r>
              <a:rPr lang="en-US" altLang="zh-CN"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=138 01 964 812÷24 298 528 593×100%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=56.80%</a:t>
            </a:r>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zh-CN" altLang="en-US" dirty="0"/>
          </a:p>
          <a:p>
            <a:endParaRPr lang="en-US" altLang="zh-CN" dirty="0"/>
          </a:p>
          <a:p>
            <a:endParaRPr lang="en-US" altLang="zh-CN" dirty="0" smtClean="0"/>
          </a:p>
          <a:p>
            <a:endParaRPr lang="zh-CN" altLang="zh-CN" dirty="0"/>
          </a:p>
          <a:p>
            <a:endParaRPr lang="en-US" altLang="zh-CN" dirty="0" smtClean="0"/>
          </a:p>
          <a:p>
            <a:endParaRPr lang="zh-CN" altLang="zh-CN" sz="2400" dirty="0">
              <a:effectLst/>
            </a:endParaRPr>
          </a:p>
        </p:txBody>
      </p:sp>
      <p:sp>
        <p:nvSpPr>
          <p:cNvPr id="9" name="矩形 8"/>
          <p:cNvSpPr/>
          <p:nvPr/>
        </p:nvSpPr>
        <p:spPr>
          <a:xfrm>
            <a:off x="776797" y="264684"/>
            <a:ext cx="4812665" cy="521970"/>
          </a:xfrm>
          <a:prstGeom prst="rect">
            <a:avLst/>
          </a:prstGeom>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pP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长期偿债能力分析</a:t>
            </a:r>
            <a:endParaRPr lang="zh-CN" altLang="zh-CN" sz="2800" dirty="0">
              <a:effectLst/>
            </a:endParaRPr>
          </a:p>
        </p:txBody>
      </p:sp>
      <p:pic>
        <p:nvPicPr>
          <p:cNvPr id="11" name="图片 10"/>
          <p:cNvPicPr>
            <a:picLocks noChangeAspect="1"/>
          </p:cNvPicPr>
          <p:nvPr/>
        </p:nvPicPr>
        <p:blipFill>
          <a:blip r:embed="rId2"/>
          <a:stretch>
            <a:fillRect/>
          </a:stretch>
        </p:blipFill>
        <p:spPr>
          <a:xfrm>
            <a:off x="5740771" y="3295278"/>
            <a:ext cx="3456384" cy="874390"/>
          </a:xfrm>
          <a:prstGeom prst="rect">
            <a:avLst/>
          </a:prstGeom>
        </p:spPr>
      </p:pic>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a:t>2.</a:t>
            </a:r>
            <a:r>
              <a:rPr lang="zh-CN" altLang="zh-CN"/>
              <a:t>反映长期偿债能力的主要财务指标</a:t>
            </a:r>
            <a:endParaRPr lang="zh-CN" altLang="zh-CN"/>
          </a:p>
          <a:p>
            <a:r>
              <a:rPr lang="zh-CN" altLang="zh-CN"/>
              <a:t>（</a:t>
            </a:r>
            <a:r>
              <a:rPr lang="en-US" altLang="zh-CN"/>
              <a:t>1</a:t>
            </a:r>
            <a:r>
              <a:rPr lang="zh-CN" altLang="zh-CN"/>
              <a:t>）资产负债率</a:t>
            </a:r>
            <a:endParaRPr lang="zh-CN" altLang="zh-CN">
              <a:effectLst/>
            </a:endParaRPr>
          </a:p>
        </p:txBody>
      </p:sp>
      <p:pic>
        <p:nvPicPr>
          <p:cNvPr id="22" name="图片 21"/>
          <p:cNvPicPr>
            <a:picLocks noChangeAspect="1"/>
          </p:cNvPicPr>
          <p:nvPr/>
        </p:nvPicPr>
        <p:blipFill>
          <a:blip r:embed="rId1"/>
          <a:stretch>
            <a:fillRect/>
          </a:stretch>
        </p:blipFill>
        <p:spPr>
          <a:xfrm>
            <a:off x="4178" y="1166455"/>
            <a:ext cx="5529542" cy="5214872"/>
          </a:xfrm>
          <a:prstGeom prst="rect">
            <a:avLst/>
          </a:prstGeom>
        </p:spPr>
      </p:pic>
      <p:sp>
        <p:nvSpPr>
          <p:cNvPr id="25" name="矩形: 圆角 24"/>
          <p:cNvSpPr/>
          <p:nvPr/>
        </p:nvSpPr>
        <p:spPr bwMode="auto">
          <a:xfrm>
            <a:off x="5569587" y="1166454"/>
            <a:ext cx="6627176" cy="5214873"/>
          </a:xfrm>
          <a:prstGeom prst="roundRect">
            <a:avLst>
              <a:gd name="adj" fmla="val 7214"/>
            </a:avLst>
          </a:prstGeom>
          <a:solidFill>
            <a:schemeClr val="accent2"/>
          </a:soli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endParaRPr lang="en-US" altLang="zh-CN" dirty="0" smtClean="0"/>
          </a:p>
          <a:p>
            <a:endParaRPr lang="en-US" altLang="zh-CN" dirty="0" smtClean="0"/>
          </a:p>
          <a:p>
            <a:endParaRPr lang="en-US" altLang="zh-CN" dirty="0"/>
          </a:p>
          <a:p>
            <a:r>
              <a:rPr lang="zh-CN" altLang="en-US" dirty="0" smtClean="0">
                <a:solidFill>
                  <a:schemeClr val="bg1"/>
                </a:solidFill>
              </a:rPr>
              <a:t>（</a:t>
            </a:r>
            <a:r>
              <a:rPr lang="en-US" altLang="zh-CN" dirty="0" smtClean="0">
                <a:solidFill>
                  <a:schemeClr val="bg1"/>
                </a:solidFill>
                <a:latin typeface="微软雅黑 Light" panose="020B0502040204020203" pitchFamily="34" charset="-122"/>
                <a:ea typeface="微软雅黑 Light" panose="020B0502040204020203" pitchFamily="34" charset="-122"/>
              </a:rPr>
              <a:t>2</a:t>
            </a:r>
            <a:r>
              <a:rPr lang="zh-CN" altLang="en-US" dirty="0" smtClean="0">
                <a:solidFill>
                  <a:schemeClr val="bg1"/>
                </a:solidFill>
                <a:latin typeface="微软雅黑 Light" panose="020B0502040204020203" pitchFamily="34" charset="-122"/>
                <a:ea typeface="微软雅黑 Light" panose="020B0502040204020203" pitchFamily="34" charset="-122"/>
              </a:rPr>
              <a:t>）有形资产负债率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rgbClr val="FF33CC"/>
              </a:solidFill>
              <a:latin typeface="微软雅黑 Light" panose="020B0502040204020203" pitchFamily="34" charset="-122"/>
              <a:ea typeface="微软雅黑 Light" panose="020B0502040204020203" pitchFamily="34" charset="-122"/>
            </a:endParaRPr>
          </a:p>
          <a:p>
            <a:r>
              <a:rPr lang="zh-CN" altLang="en-US" dirty="0" smtClean="0">
                <a:solidFill>
                  <a:srgbClr val="FF33CC"/>
                </a:solidFill>
                <a:latin typeface="微软雅黑 Light" panose="020B0502040204020203" pitchFamily="34" charset="-122"/>
                <a:ea typeface="微软雅黑 Light" panose="020B0502040204020203" pitchFamily="34" charset="-122"/>
              </a:rPr>
              <a:t>情景4</a:t>
            </a:r>
            <a:r>
              <a:rPr lang="en-US" altLang="zh-CN" dirty="0" smtClean="0">
                <a:solidFill>
                  <a:srgbClr val="FF33CC"/>
                </a:solidFill>
                <a:latin typeface="微软雅黑 Light" panose="020B0502040204020203" pitchFamily="34" charset="-122"/>
                <a:ea typeface="微软雅黑 Light" panose="020B0502040204020203" pitchFamily="34" charset="-122"/>
              </a:rPr>
              <a:t>-5</a:t>
            </a:r>
            <a:r>
              <a:rPr lang="zh-CN" altLang="en-US" dirty="0" smtClean="0">
                <a:solidFill>
                  <a:schemeClr val="bg1"/>
                </a:solidFill>
                <a:latin typeface="微软雅黑 Light" panose="020B0502040204020203" pitchFamily="34" charset="-122"/>
                <a:ea typeface="微软雅黑 Light" panose="020B0502040204020203" pitchFamily="34" charset="-122"/>
              </a:rPr>
              <a:t>根据</a:t>
            </a:r>
            <a:r>
              <a:rPr lang="zh-CN" altLang="en-US" dirty="0">
                <a:solidFill>
                  <a:schemeClr val="bg1"/>
                </a:solidFill>
                <a:latin typeface="微软雅黑 Light" panose="020B0502040204020203" pitchFamily="34" charset="-122"/>
                <a:ea typeface="微软雅黑 Light" panose="020B0502040204020203" pitchFamily="34" charset="-122"/>
              </a:rPr>
              <a:t>江铃公司资产负债表中的数据，计算江铃汽车公司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的有形资产负债率有形资产负债</a:t>
            </a:r>
            <a:r>
              <a:rPr lang="zh-CN" altLang="en-US" dirty="0" smtClean="0">
                <a:solidFill>
                  <a:schemeClr val="bg1"/>
                </a:solidFill>
                <a:latin typeface="微软雅黑 Light" panose="020B0502040204020203" pitchFamily="34" charset="-122"/>
                <a:ea typeface="微软雅黑 Light" panose="020B0502040204020203" pitchFamily="34" charset="-122"/>
              </a:rPr>
              <a:t>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负债总额</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（资产总额－无形资产净值）</a:t>
            </a:r>
            <a:r>
              <a:rPr lang="en-US" altLang="zh-CN" dirty="0">
                <a:solidFill>
                  <a:schemeClr val="bg1"/>
                </a:solidFill>
                <a:latin typeface="微软雅黑 Light" panose="020B0502040204020203" pitchFamily="34" charset="-122"/>
                <a:ea typeface="微软雅黑 Light" panose="020B0502040204020203" pitchFamily="34" charset="-122"/>
              </a:rPr>
              <a:t>×100</a:t>
            </a:r>
            <a:r>
              <a:rPr lang="en-US" altLang="zh-CN" dirty="0" smtClean="0">
                <a:solidFill>
                  <a:schemeClr val="bg1"/>
                </a:solidFill>
                <a:latin typeface="微软雅黑 Light" panose="020B0502040204020203" pitchFamily="34" charset="-122"/>
                <a:ea typeface="微软雅黑 Light" panose="020B0502040204020203" pitchFamily="34" charset="-122"/>
              </a:rPr>
              <a:t>%  </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13 801 964 812÷</a:t>
            </a:r>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24 298 528 593</a:t>
            </a:r>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948 755 845</a:t>
            </a:r>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a:solidFill>
                  <a:schemeClr val="bg1"/>
                </a:solidFill>
                <a:latin typeface="微软雅黑 Light" panose="020B0502040204020203" pitchFamily="34" charset="-122"/>
                <a:ea typeface="微软雅黑 Light" panose="020B0502040204020203" pitchFamily="34" charset="-122"/>
              </a:rPr>
              <a:t> </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59.11</a:t>
            </a:r>
            <a:r>
              <a:rPr lang="en-US" altLang="zh-CN"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3</a:t>
            </a:r>
            <a:r>
              <a:rPr lang="zh-CN" altLang="en-US" dirty="0">
                <a:solidFill>
                  <a:schemeClr val="bg1"/>
                </a:solidFill>
                <a:latin typeface="微软雅黑 Light" panose="020B0502040204020203" pitchFamily="34" charset="-122"/>
                <a:ea typeface="微软雅黑 Light" panose="020B0502040204020203" pitchFamily="34" charset="-122"/>
              </a:rPr>
              <a:t>）股权</a:t>
            </a:r>
            <a:r>
              <a:rPr lang="zh-CN" altLang="en-US" dirty="0" smtClean="0">
                <a:solidFill>
                  <a:schemeClr val="bg1"/>
                </a:solidFill>
                <a:latin typeface="微软雅黑 Light" panose="020B0502040204020203" pitchFamily="34" charset="-122"/>
                <a:ea typeface="微软雅黑 Light" panose="020B0502040204020203" pitchFamily="34" charset="-122"/>
              </a:rPr>
              <a:t>比率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rgbClr val="FF33CC"/>
                </a:solidFill>
                <a:latin typeface="微软雅黑 Light" panose="020B0502040204020203" pitchFamily="34" charset="-122"/>
                <a:ea typeface="微软雅黑 Light" panose="020B0502040204020203" pitchFamily="34" charset="-122"/>
              </a:rPr>
              <a:t> </a:t>
            </a:r>
            <a:r>
              <a:rPr lang="zh-CN" altLang="en-US" dirty="0" smtClean="0">
                <a:solidFill>
                  <a:srgbClr val="FF33CC"/>
                </a:solidFill>
                <a:latin typeface="微软雅黑 Light" panose="020B0502040204020203" pitchFamily="34" charset="-122"/>
                <a:ea typeface="微软雅黑 Light" panose="020B0502040204020203" pitchFamily="34" charset="-122"/>
              </a:rPr>
              <a:t>情景4</a:t>
            </a:r>
            <a:r>
              <a:rPr lang="en-US" altLang="zh-CN" dirty="0" smtClean="0">
                <a:solidFill>
                  <a:srgbClr val="FF33CC"/>
                </a:solidFill>
                <a:latin typeface="微软雅黑 Light" panose="020B0502040204020203" pitchFamily="34" charset="-122"/>
                <a:ea typeface="微软雅黑 Light" panose="020B0502040204020203" pitchFamily="34" charset="-122"/>
              </a:rPr>
              <a:t>-6</a:t>
            </a:r>
            <a:r>
              <a:rPr lang="zh-CN" altLang="en-US" dirty="0" smtClean="0">
                <a:solidFill>
                  <a:schemeClr val="bg1"/>
                </a:solidFill>
                <a:latin typeface="微软雅黑 Light" panose="020B0502040204020203" pitchFamily="34" charset="-122"/>
                <a:ea typeface="微软雅黑 Light" panose="020B0502040204020203" pitchFamily="34" charset="-122"/>
              </a:rPr>
              <a:t>根据江铃公司资产负债表中的数据，计算江铃汽车公司</a:t>
            </a:r>
            <a:r>
              <a:rPr lang="en-US" altLang="zh-CN" dirty="0" smtClean="0">
                <a:solidFill>
                  <a:schemeClr val="bg1"/>
                </a:solidFill>
                <a:latin typeface="微软雅黑 Light" panose="020B0502040204020203" pitchFamily="34" charset="-122"/>
                <a:ea typeface="微软雅黑 Light" panose="020B0502040204020203" pitchFamily="34" charset="-122"/>
              </a:rPr>
              <a:t>2021年</a:t>
            </a:r>
            <a:r>
              <a:rPr lang="zh-CN" altLang="en-US" dirty="0" smtClean="0">
                <a:solidFill>
                  <a:schemeClr val="bg1"/>
                </a:solidFill>
                <a:latin typeface="微软雅黑 Light" panose="020B0502040204020203" pitchFamily="34" charset="-122"/>
                <a:ea typeface="微软雅黑 Light" panose="020B0502040204020203" pitchFamily="34" charset="-122"/>
              </a:rPr>
              <a:t>的股权比率。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股权</a:t>
            </a:r>
            <a:r>
              <a:rPr lang="zh-CN" altLang="en-US" dirty="0">
                <a:solidFill>
                  <a:schemeClr val="bg1"/>
                </a:solidFill>
                <a:latin typeface="微软雅黑 Light" panose="020B0502040204020203" pitchFamily="34" charset="-122"/>
                <a:ea typeface="微软雅黑 Light" panose="020B0502040204020203" pitchFamily="34" charset="-122"/>
              </a:rPr>
              <a:t>比率</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所有者权益总额</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资产总额</a:t>
            </a:r>
            <a:r>
              <a:rPr lang="en-US" altLang="zh-CN" dirty="0">
                <a:solidFill>
                  <a:schemeClr val="bg1"/>
                </a:solidFill>
                <a:latin typeface="微软雅黑 Light" panose="020B0502040204020203" pitchFamily="34" charset="-122"/>
                <a:ea typeface="微软雅黑 Light" panose="020B0502040204020203" pitchFamily="34" charset="-122"/>
              </a:rPr>
              <a:t>×</a:t>
            </a:r>
            <a:r>
              <a:rPr lang="en-US" altLang="zh-CN" dirty="0" smtClean="0">
                <a:solidFill>
                  <a:schemeClr val="bg1"/>
                </a:solidFill>
                <a:latin typeface="微软雅黑 Light" panose="020B0502040204020203" pitchFamily="34" charset="-122"/>
                <a:ea typeface="微软雅黑 Light" panose="020B0502040204020203" pitchFamily="34" charset="-122"/>
              </a:rPr>
              <a:t>100%</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=10 496 563 781÷24 298 528 593×100%</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43.20%</a:t>
            </a:r>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p>
          <a:p>
            <a:endParaRPr lang="en-US" altLang="zh-CN" dirty="0" smtClean="0"/>
          </a:p>
          <a:p>
            <a:endParaRPr lang="zh-CN" altLang="zh-CN" sz="2400" dirty="0">
              <a:effectLst/>
            </a:endParaRPr>
          </a:p>
        </p:txBody>
      </p:sp>
      <p:sp>
        <p:nvSpPr>
          <p:cNvPr id="9" name="矩形 8"/>
          <p:cNvSpPr/>
          <p:nvPr/>
        </p:nvSpPr>
        <p:spPr>
          <a:xfrm>
            <a:off x="776797" y="264684"/>
            <a:ext cx="4812665" cy="521970"/>
          </a:xfrm>
          <a:prstGeom prst="rect">
            <a:avLst/>
          </a:prstGeom>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pP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长期偿债能力分析</a:t>
            </a:r>
            <a:endParaRPr lang="zh-CN" altLang="zh-CN" sz="2800" dirty="0">
              <a:effectLst/>
            </a:endParaRPr>
          </a:p>
        </p:txBody>
      </p:sp>
      <p:pic>
        <p:nvPicPr>
          <p:cNvPr id="2" name="图片 1"/>
          <p:cNvPicPr>
            <a:picLocks noChangeAspect="1"/>
          </p:cNvPicPr>
          <p:nvPr/>
        </p:nvPicPr>
        <p:blipFill>
          <a:blip r:embed="rId2"/>
          <a:stretch>
            <a:fillRect/>
          </a:stretch>
        </p:blipFill>
        <p:spPr>
          <a:xfrm>
            <a:off x="5944603" y="1556792"/>
            <a:ext cx="4596531" cy="946181"/>
          </a:xfrm>
          <a:prstGeom prst="rect">
            <a:avLst/>
          </a:prstGeom>
        </p:spPr>
      </p:pic>
      <p:pic>
        <p:nvPicPr>
          <p:cNvPr id="3" name="图片 2"/>
          <p:cNvPicPr>
            <a:picLocks noChangeAspect="1"/>
          </p:cNvPicPr>
          <p:nvPr/>
        </p:nvPicPr>
        <p:blipFill>
          <a:blip r:embed="rId3"/>
          <a:stretch>
            <a:fillRect/>
          </a:stretch>
        </p:blipFill>
        <p:spPr>
          <a:xfrm>
            <a:off x="7316237" y="3800910"/>
            <a:ext cx="4201351" cy="864096"/>
          </a:xfrm>
          <a:prstGeom prst="rect">
            <a:avLst/>
          </a:prstGeom>
        </p:spPr>
      </p:pic>
    </p:spTree>
  </p:cSld>
  <p:clrMapOvr>
    <a:masterClrMapping/>
  </p:clrMapOvr>
  <p:transition spd="slow" advTm="9652">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a:t>2.</a:t>
            </a:r>
            <a:r>
              <a:rPr lang="zh-CN" altLang="zh-CN"/>
              <a:t>反映长期偿债能力的主要财务指标</a:t>
            </a:r>
            <a:endParaRPr lang="zh-CN" altLang="zh-CN"/>
          </a:p>
          <a:p>
            <a:r>
              <a:rPr lang="zh-CN" altLang="zh-CN"/>
              <a:t>（</a:t>
            </a:r>
            <a:r>
              <a:rPr lang="en-US" altLang="zh-CN"/>
              <a:t>1</a:t>
            </a:r>
            <a:r>
              <a:rPr lang="zh-CN" altLang="zh-CN"/>
              <a:t>）资产负债率</a:t>
            </a:r>
            <a:endParaRPr lang="zh-CN" altLang="zh-CN">
              <a:effectLst/>
            </a:endParaRPr>
          </a:p>
        </p:txBody>
      </p:sp>
      <p:pic>
        <p:nvPicPr>
          <p:cNvPr id="22" name="图片 21"/>
          <p:cNvPicPr>
            <a:picLocks noChangeAspect="1"/>
          </p:cNvPicPr>
          <p:nvPr/>
        </p:nvPicPr>
        <p:blipFill>
          <a:blip r:embed="rId1"/>
          <a:stretch>
            <a:fillRect/>
          </a:stretch>
        </p:blipFill>
        <p:spPr>
          <a:xfrm>
            <a:off x="4178" y="1166455"/>
            <a:ext cx="5529542" cy="5286880"/>
          </a:xfrm>
          <a:prstGeom prst="rect">
            <a:avLst/>
          </a:prstGeom>
        </p:spPr>
      </p:pic>
      <p:sp>
        <p:nvSpPr>
          <p:cNvPr id="25" name="矩形: 圆角 24"/>
          <p:cNvSpPr/>
          <p:nvPr/>
        </p:nvSpPr>
        <p:spPr bwMode="auto">
          <a:xfrm>
            <a:off x="5569587" y="1166454"/>
            <a:ext cx="6627176" cy="5286881"/>
          </a:xfrm>
          <a:prstGeom prst="roundRect">
            <a:avLst>
              <a:gd name="adj" fmla="val 7214"/>
            </a:avLst>
          </a:prstGeom>
          <a:solidFill>
            <a:schemeClr val="accent2"/>
          </a:soli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endParaRPr lang="en-US" altLang="zh-CN" sz="2000" dirty="0" smtClean="0">
              <a:latin typeface="微软雅黑 Light" panose="020B0502040204020203" pitchFamily="34" charset="-122"/>
              <a:ea typeface="微软雅黑 Light" panose="020B0502040204020203" pitchFamily="34" charset="-122"/>
            </a:endParaRPr>
          </a:p>
          <a:p>
            <a:endParaRPr lang="en-US" altLang="zh-CN" sz="2000" dirty="0">
              <a:latin typeface="微软雅黑 Light" panose="020B0502040204020203" pitchFamily="34" charset="-122"/>
              <a:ea typeface="微软雅黑 Light" panose="020B0502040204020203" pitchFamily="34" charset="-122"/>
            </a:endParaRPr>
          </a:p>
          <a:p>
            <a:endParaRPr lang="en-US" altLang="zh-CN" sz="2000" dirty="0" smtClean="0">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4</a:t>
            </a:r>
            <a:r>
              <a:rPr lang="zh-CN" altLang="en-US" sz="2000" dirty="0">
                <a:solidFill>
                  <a:schemeClr val="bg1"/>
                </a:solidFill>
                <a:latin typeface="微软雅黑 Light" panose="020B0502040204020203" pitchFamily="34" charset="-122"/>
                <a:ea typeface="微软雅黑 Light" panose="020B0502040204020203" pitchFamily="34" charset="-122"/>
              </a:rPr>
              <a:t>）权益</a:t>
            </a:r>
            <a:r>
              <a:rPr lang="zh-CN" altLang="en-US" sz="2000" dirty="0" smtClean="0">
                <a:solidFill>
                  <a:schemeClr val="bg1"/>
                </a:solidFill>
                <a:latin typeface="微软雅黑 Light" panose="020B0502040204020203" pitchFamily="34" charset="-122"/>
                <a:ea typeface="微软雅黑 Light" panose="020B0502040204020203" pitchFamily="34" charset="-122"/>
              </a:rPr>
              <a:t>乘数</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权益乘数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资产总额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所有者权益</a:t>
            </a:r>
            <a:r>
              <a:rPr lang="zh-CN" altLang="en-US" sz="2000" dirty="0" smtClean="0">
                <a:solidFill>
                  <a:schemeClr val="bg1"/>
                </a:solidFill>
                <a:latin typeface="微软雅黑 Light" panose="020B0502040204020203" pitchFamily="34" charset="-122"/>
                <a:ea typeface="微软雅黑 Light" panose="020B0502040204020203" pitchFamily="34" charset="-122"/>
              </a:rPr>
              <a:t>总额</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根据江铃公司资产负债表中的数据，计算江铃汽车公司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的权益乘数</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权益乘数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资产总额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所有者权益总额</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24 298 528 593÷10 496 563 </a:t>
            </a:r>
            <a:r>
              <a:rPr lang="en-US" altLang="zh-CN" sz="2000" dirty="0" smtClean="0">
                <a:solidFill>
                  <a:schemeClr val="bg1"/>
                </a:solidFill>
                <a:latin typeface="微软雅黑 Light" panose="020B0502040204020203" pitchFamily="34" charset="-122"/>
                <a:ea typeface="微软雅黑 Light" panose="020B0502040204020203" pitchFamily="34" charset="-122"/>
              </a:rPr>
              <a:t>781=2.31</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rgbClr val="FF33CC"/>
                </a:solidFill>
                <a:latin typeface="微软雅黑 Light" panose="020B0502040204020203" pitchFamily="34" charset="-122"/>
                <a:ea typeface="微软雅黑 Light" panose="020B0502040204020203" pitchFamily="34" charset="-122"/>
              </a:rPr>
              <a:t>情景4</a:t>
            </a:r>
            <a:r>
              <a:rPr lang="en-US" altLang="zh-CN" sz="2000" dirty="0" smtClean="0">
                <a:solidFill>
                  <a:srgbClr val="FF33CC"/>
                </a:solidFill>
                <a:latin typeface="微软雅黑 Light" panose="020B0502040204020203" pitchFamily="34" charset="-122"/>
                <a:ea typeface="微软雅黑 Light" panose="020B0502040204020203" pitchFamily="34" charset="-122"/>
              </a:rPr>
              <a:t>-7</a:t>
            </a:r>
            <a:r>
              <a:rPr lang="zh-CN" altLang="en-US" sz="2000" dirty="0" smtClean="0">
                <a:solidFill>
                  <a:schemeClr val="bg1"/>
                </a:solidFill>
                <a:latin typeface="微软雅黑 Light" panose="020B0502040204020203" pitchFamily="34" charset="-122"/>
                <a:ea typeface="微软雅黑 Light" panose="020B0502040204020203" pitchFamily="34" charset="-122"/>
              </a:rPr>
              <a:t>根据</a:t>
            </a:r>
            <a:r>
              <a:rPr lang="zh-CN" altLang="en-US" sz="2000" dirty="0">
                <a:solidFill>
                  <a:schemeClr val="bg1"/>
                </a:solidFill>
                <a:latin typeface="微软雅黑 Light" panose="020B0502040204020203" pitchFamily="34" charset="-122"/>
                <a:ea typeface="微软雅黑 Light" panose="020B0502040204020203" pitchFamily="34" charset="-122"/>
              </a:rPr>
              <a:t>江铃公司资产负债表中的数据，计算江铃汽车公司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的产权比率。</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产权比率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负债总额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所有者权益总额</a:t>
            </a:r>
            <a:r>
              <a:rPr lang="en-US" altLang="zh-CN" sz="2000" dirty="0">
                <a:solidFill>
                  <a:schemeClr val="bg1"/>
                </a:solidFill>
                <a:latin typeface="微软雅黑 Light" panose="020B0502040204020203" pitchFamily="34" charset="-122"/>
                <a:ea typeface="微软雅黑 Light" panose="020B0502040204020203" pitchFamily="34" charset="-122"/>
              </a:rPr>
              <a:t>×100%</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=13 801 964 812÷10 496 563 781×100%</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a:solidFill>
                  <a:srgbClr val="FF33CC"/>
                </a:solidFill>
                <a:latin typeface="微软雅黑 Light" panose="020B0502040204020203" pitchFamily="34" charset="-122"/>
                <a:ea typeface="微软雅黑 Light" panose="020B0502040204020203" pitchFamily="34" charset="-122"/>
              </a:rPr>
              <a:t>              </a:t>
            </a:r>
            <a:r>
              <a:rPr lang="en-US" altLang="zh-CN" sz="2000" dirty="0" smtClean="0">
                <a:solidFill>
                  <a:srgbClr val="FF33CC"/>
                </a:solidFill>
                <a:latin typeface="微软雅黑 Light" panose="020B0502040204020203" pitchFamily="34" charset="-122"/>
                <a:ea typeface="微软雅黑 Light" panose="020B0502040204020203" pitchFamily="34" charset="-122"/>
              </a:rPr>
              <a:t>=</a:t>
            </a:r>
            <a:r>
              <a:rPr lang="en-US" altLang="zh-CN" sz="2000" dirty="0">
                <a:solidFill>
                  <a:srgbClr val="FF33CC"/>
                </a:solidFill>
                <a:latin typeface="微软雅黑 Light" panose="020B0502040204020203" pitchFamily="34" charset="-122"/>
                <a:ea typeface="微软雅黑 Light" panose="020B0502040204020203" pitchFamily="34" charset="-122"/>
              </a:rPr>
              <a:t>131.49%</a:t>
            </a:r>
            <a:endParaRPr lang="en-US" altLang="zh-CN" sz="2000" dirty="0">
              <a:solidFill>
                <a:srgbClr val="FF33CC"/>
              </a:solidFill>
              <a:latin typeface="微软雅黑 Light" panose="020B0502040204020203" pitchFamily="34" charset="-122"/>
              <a:ea typeface="微软雅黑 Light" panose="020B0502040204020203" pitchFamily="34" charset="-122"/>
            </a:endParaRPr>
          </a:p>
          <a:p>
            <a:r>
              <a:rPr lang="en-US" altLang="zh-CN" sz="2000" dirty="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-8】</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根据江铃公司资产负债表中的数据，计算江铃汽车公司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的产权比率。</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产权比率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负债总额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所有者权益总额</a:t>
            </a:r>
            <a:r>
              <a:rPr lang="en-US" altLang="zh-CN" sz="2000" dirty="0">
                <a:solidFill>
                  <a:schemeClr val="bg1"/>
                </a:solidFill>
                <a:latin typeface="微软雅黑 Light" panose="020B0502040204020203" pitchFamily="34" charset="-122"/>
                <a:ea typeface="微软雅黑 Light" panose="020B0502040204020203" pitchFamily="34" charset="-122"/>
              </a:rPr>
              <a:t>×100%</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	  =13 801 964 812÷10 496 563 781×100%</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131.49%</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a:p>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a:p>
            <a:endParaRPr lang="zh-CN" altLang="zh-CN" sz="2000" dirty="0">
              <a:effectLst/>
            </a:endParaRPr>
          </a:p>
        </p:txBody>
      </p:sp>
      <p:sp>
        <p:nvSpPr>
          <p:cNvPr id="9" name="矩形 8"/>
          <p:cNvSpPr/>
          <p:nvPr/>
        </p:nvSpPr>
        <p:spPr>
          <a:xfrm>
            <a:off x="776797" y="264684"/>
            <a:ext cx="4812665" cy="521970"/>
          </a:xfrm>
          <a:prstGeom prst="rect">
            <a:avLst/>
          </a:prstGeom>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pP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长期偿债能力分析</a:t>
            </a:r>
            <a:endParaRPr lang="zh-CN" altLang="zh-CN" sz="2800" dirty="0">
              <a:effectLst/>
            </a:endParaRPr>
          </a:p>
        </p:txBody>
      </p:sp>
    </p:spTree>
  </p:cSld>
  <p:clrMapOvr>
    <a:masterClrMapping/>
  </p:clrMapOvr>
  <p:transition spd="slow" advTm="9652">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p:cNvSpPr/>
          <p:nvPr/>
        </p:nvSpPr>
        <p:spPr bwMode="auto">
          <a:xfrm flipH="1">
            <a:off x="450026" y="1661203"/>
            <a:ext cx="2680966" cy="1802111"/>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defRPr/>
            </a:pPr>
            <a:endParaRPr lang="zh-CN" altLang="en-US" sz="2000" dirty="0">
              <a:solidFill>
                <a:srgbClr val="FFFFFF"/>
              </a:solidFill>
              <a:latin typeface="微软雅黑 Light" panose="020B0502040204020203" pitchFamily="34" charset="-122"/>
              <a:ea typeface="微软雅黑 Light" panose="020B0502040204020203" pitchFamily="34" charset="-122"/>
            </a:endParaRPr>
          </a:p>
        </p:txBody>
      </p:sp>
      <p:sp>
        <p:nvSpPr>
          <p:cNvPr id="23" name="矩形: 对角圆角 22"/>
          <p:cNvSpPr/>
          <p:nvPr/>
        </p:nvSpPr>
        <p:spPr bwMode="auto">
          <a:xfrm>
            <a:off x="393350" y="4546356"/>
            <a:ext cx="2681281" cy="2081865"/>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861139" y="362629"/>
            <a:ext cx="184731" cy="954107"/>
          </a:xfrm>
          <a:prstGeom prst="rect">
            <a:avLst/>
          </a:prstGeom>
        </p:spPr>
        <p:txBody>
          <a:bodyPr wrap="none">
            <a:spAutoFit/>
          </a:bodyPr>
          <a:lstStyle/>
          <a:p>
            <a:pPr>
              <a:spcBef>
                <a:spcPts val="0"/>
              </a:spcBef>
              <a:spcAft>
                <a:spcPts val="0"/>
              </a:spcAft>
            </a:pPr>
            <a:endParaRPr lang="en-US" altLang="zh-CN" sz="2800" b="1" kern="100" dirty="0" smtClean="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endParaRPr>
          </a:p>
          <a:p>
            <a:pPr>
              <a:spcBef>
                <a:spcPts val="0"/>
              </a:spcBef>
              <a:spcAft>
                <a:spcPts val="0"/>
              </a:spcAft>
            </a:pPr>
            <a:endParaRPr lang="zh-CN" altLang="zh-CN" sz="2800" dirty="0">
              <a:effectLst/>
            </a:endParaRPr>
          </a:p>
        </p:txBody>
      </p:sp>
      <p:sp>
        <p:nvSpPr>
          <p:cNvPr id="8" name="矩形 7"/>
          <p:cNvSpPr/>
          <p:nvPr/>
        </p:nvSpPr>
        <p:spPr>
          <a:xfrm>
            <a:off x="349492" y="1048448"/>
            <a:ext cx="5354351"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3.长期偿债能力的横向分析及趋势分析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9" name="矩形 8"/>
          <p:cNvSpPr/>
          <p:nvPr/>
        </p:nvSpPr>
        <p:spPr>
          <a:xfrm>
            <a:off x="555092" y="2249198"/>
            <a:ext cx="2446504" cy="707886"/>
          </a:xfrm>
          <a:prstGeom prst="rect">
            <a:avLst/>
          </a:prstGeom>
        </p:spPr>
        <p:txBody>
          <a:bodyPr wrap="none">
            <a:spAutoFit/>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（1）长期偿债</a:t>
            </a:r>
            <a:r>
              <a:rPr lang="zh-CN" altLang="en-US" sz="2000" dirty="0" smtClean="0">
                <a:solidFill>
                  <a:schemeClr val="bg1"/>
                </a:solidFill>
                <a:latin typeface="微软雅黑 Light" panose="020B0502040204020203" pitchFamily="34" charset="-122"/>
                <a:ea typeface="微软雅黑 Light" panose="020B0502040204020203" pitchFamily="34" charset="-122"/>
              </a:rPr>
              <a:t>能力</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         的</a:t>
            </a:r>
            <a:r>
              <a:rPr lang="zh-CN" altLang="en-US" sz="2000" dirty="0">
                <a:solidFill>
                  <a:schemeClr val="bg1"/>
                </a:solidFill>
                <a:latin typeface="微软雅黑 Light" panose="020B0502040204020203" pitchFamily="34" charset="-122"/>
                <a:ea typeface="微软雅黑 Light" panose="020B0502040204020203" pitchFamily="34" charset="-122"/>
              </a:rPr>
              <a:t>横向</a:t>
            </a:r>
            <a:r>
              <a:rPr lang="zh-CN" altLang="en-US" sz="2000" dirty="0" smtClean="0">
                <a:solidFill>
                  <a:schemeClr val="bg1"/>
                </a:solidFill>
                <a:latin typeface="微软雅黑 Light" panose="020B0502040204020203" pitchFamily="34" charset="-122"/>
                <a:ea typeface="微软雅黑 Light" panose="020B0502040204020203" pitchFamily="34" charset="-122"/>
              </a:rPr>
              <a:t>分析    </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12" name="矩形 11"/>
          <p:cNvSpPr/>
          <p:nvPr/>
        </p:nvSpPr>
        <p:spPr>
          <a:xfrm>
            <a:off x="431851" y="5137595"/>
            <a:ext cx="2368871" cy="707886"/>
          </a:xfrm>
          <a:prstGeom prst="rect">
            <a:avLst/>
          </a:prstGeom>
        </p:spPr>
        <p:txBody>
          <a:bodyPr wrap="square">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（2）长期偿债</a:t>
            </a:r>
            <a:r>
              <a:rPr lang="zh-CN" altLang="en-US" sz="2000" dirty="0" smtClean="0">
                <a:solidFill>
                  <a:schemeClr val="bg1"/>
                </a:solidFill>
                <a:latin typeface="微软雅黑 Light" panose="020B0502040204020203" pitchFamily="34" charset="-122"/>
                <a:ea typeface="微软雅黑 Light" panose="020B0502040204020203" pitchFamily="34" charset="-122"/>
              </a:rPr>
              <a:t>能力         的</a:t>
            </a:r>
            <a:r>
              <a:rPr lang="zh-CN" altLang="en-US" sz="2000" dirty="0">
                <a:solidFill>
                  <a:schemeClr val="bg1"/>
                </a:solidFill>
                <a:latin typeface="微软雅黑 Light" panose="020B0502040204020203" pitchFamily="34" charset="-122"/>
                <a:ea typeface="微软雅黑 Light" panose="020B0502040204020203" pitchFamily="34" charset="-122"/>
              </a:rPr>
              <a:t>趋势分析</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776797" y="264684"/>
            <a:ext cx="4812665" cy="521970"/>
          </a:xfrm>
          <a:prstGeom prst="rect">
            <a:avLst/>
          </a:prstGeom>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pP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长期偿债能力分析</a:t>
            </a:r>
            <a:endParaRPr lang="zh-CN" altLang="zh-CN" sz="2800" dirty="0">
              <a:effectLst/>
            </a:endParaRPr>
          </a:p>
        </p:txBody>
      </p:sp>
      <p:pic>
        <p:nvPicPr>
          <p:cNvPr id="6" name="图片 5"/>
          <p:cNvPicPr>
            <a:picLocks noChangeAspect="1"/>
          </p:cNvPicPr>
          <p:nvPr>
            <p:custDataLst>
              <p:tags r:id="rId1"/>
            </p:custDataLst>
          </p:nvPr>
        </p:nvPicPr>
        <p:blipFill>
          <a:blip r:embed="rId2"/>
          <a:stretch>
            <a:fillRect/>
          </a:stretch>
        </p:blipFill>
        <p:spPr>
          <a:xfrm>
            <a:off x="4154170" y="1661160"/>
            <a:ext cx="7010400" cy="2257425"/>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4298315" y="4293235"/>
            <a:ext cx="6829425" cy="2181225"/>
          </a:xfrm>
          <a:prstGeom prst="rect">
            <a:avLst/>
          </a:prstGeom>
        </p:spPr>
      </p:pic>
    </p:spTree>
  </p:cSld>
  <p:clrMapOvr>
    <a:masterClrMapping/>
  </p:clrMapOvr>
  <p:transition spd="slow" advTm="9652">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335464" y="819630"/>
            <a:ext cx="6809458" cy="461665"/>
          </a:xfrm>
          <a:prstGeom prst="rect">
            <a:avLst/>
          </a:prstGeom>
        </p:spPr>
        <p:txBody>
          <a:bodyPr wrap="square">
            <a:spAutoFit/>
          </a:bodyPr>
          <a:lstStyle/>
          <a:p>
            <a:r>
              <a:rPr lang="en-US" altLang="zh-CN" sz="2400"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4.</a:t>
            </a:r>
            <a:r>
              <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rPr>
              <a:t>长期偿债能力分析需要特别考虑的情形</a:t>
            </a:r>
            <a:endPar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0" y="3428999"/>
            <a:ext cx="12196762" cy="3428995"/>
            <a:chOff x="10778677" y="2810919"/>
            <a:chExt cx="12196762" cy="224790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53611" b="13611"/>
            <a:stretch>
              <a:fillRect/>
            </a:stretch>
          </p:blipFill>
          <p:spPr>
            <a:xfrm>
              <a:off x="10784492" y="2810919"/>
              <a:ext cx="12190946" cy="2247900"/>
            </a:xfrm>
            <a:prstGeom prst="rect">
              <a:avLst/>
            </a:prstGeom>
          </p:spPr>
        </p:pic>
        <p:sp>
          <p:nvSpPr>
            <p:cNvPr id="23" name="矩形 22"/>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4" name="箭头: 五边形 23"/>
          <p:cNvSpPr/>
          <p:nvPr/>
        </p:nvSpPr>
        <p:spPr bwMode="auto">
          <a:xfrm>
            <a:off x="335464" y="3428999"/>
            <a:ext cx="2973417" cy="819626"/>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1</a:t>
            </a:r>
            <a:r>
              <a:rPr lang="zh-CN" altLang="en-US" sz="2400" dirty="0">
                <a:solidFill>
                  <a:srgbClr val="FFFFFF"/>
                </a:solidFill>
                <a:latin typeface="微软雅黑 Light" panose="020B0502040204020203" pitchFamily="34" charset="-122"/>
                <a:ea typeface="微软雅黑 Light" panose="020B0502040204020203" pitchFamily="34" charset="-122"/>
              </a:rPr>
              <a:t>）资产价值的影响</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5" name="箭头: V 形 24"/>
          <p:cNvSpPr/>
          <p:nvPr/>
        </p:nvSpPr>
        <p:spPr bwMode="auto">
          <a:xfrm>
            <a:off x="4144053" y="3428999"/>
            <a:ext cx="2755279"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lvl="0" algn="ctr">
              <a:defRPr/>
            </a:pPr>
            <a:r>
              <a:rPr lang="zh-CN" altLang="en-US" sz="2200" dirty="0">
                <a:solidFill>
                  <a:srgbClr val="FFFFFF"/>
                </a:solidFill>
                <a:latin typeface="微软雅黑 Light" panose="020B0502040204020203" pitchFamily="34" charset="-122"/>
                <a:ea typeface="微软雅黑 Light" panose="020B0502040204020203" pitchFamily="34" charset="-122"/>
              </a:rPr>
              <a:t>（</a:t>
            </a:r>
            <a:r>
              <a:rPr lang="en-US" altLang="zh-CN" sz="2200" dirty="0">
                <a:solidFill>
                  <a:srgbClr val="FFFFFF"/>
                </a:solidFill>
                <a:latin typeface="微软雅黑 Light" panose="020B0502040204020203" pitchFamily="34" charset="-122"/>
                <a:ea typeface="微软雅黑 Light" panose="020B0502040204020203" pitchFamily="34" charset="-122"/>
              </a:rPr>
              <a:t>2</a:t>
            </a:r>
            <a:r>
              <a:rPr lang="zh-CN" altLang="en-US" sz="2200" dirty="0">
                <a:solidFill>
                  <a:srgbClr val="FFFFFF"/>
                </a:solidFill>
                <a:latin typeface="微软雅黑 Light" panose="020B0502040204020203" pitchFamily="34" charset="-122"/>
                <a:ea typeface="微软雅黑 Light" panose="020B0502040204020203" pitchFamily="34" charset="-122"/>
              </a:rPr>
              <a:t>）长期经营性租赁的影响</a:t>
            </a:r>
            <a:endParaRPr lang="zh-CN" altLang="en-US" sz="2200" dirty="0">
              <a:solidFill>
                <a:srgbClr val="FFFFFF"/>
              </a:solidFill>
              <a:latin typeface="微软雅黑 Light" panose="020B0502040204020203" pitchFamily="34" charset="-122"/>
              <a:ea typeface="微软雅黑 Light" panose="020B0502040204020203" pitchFamily="34" charset="-122"/>
            </a:endParaRPr>
          </a:p>
        </p:txBody>
      </p:sp>
      <p:sp>
        <p:nvSpPr>
          <p:cNvPr id="26" name="箭头: V 形 25"/>
          <p:cNvSpPr/>
          <p:nvPr/>
        </p:nvSpPr>
        <p:spPr bwMode="auto">
          <a:xfrm>
            <a:off x="7898581" y="3428999"/>
            <a:ext cx="2673063"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）或有事项和承诺事项的影响</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 name="矩形 1"/>
          <p:cNvSpPr/>
          <p:nvPr/>
        </p:nvSpPr>
        <p:spPr>
          <a:xfrm>
            <a:off x="369708" y="1391590"/>
            <a:ext cx="2781667" cy="1631216"/>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资产负债表上的资产价值主要是以历史成本为基础确认计量的，这些资产的账面价值与实际价值往往有一定差距。</a:t>
            </a:r>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4333560" y="1389165"/>
            <a:ext cx="2376264" cy="1323439"/>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当企业急需购买某项设备而又缺乏足够的资金时，可以通过租赁方式解决</a:t>
            </a:r>
            <a:endParaRPr lang="zh-CN" altLang="en-US" sz="20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8034647" y="1389165"/>
            <a:ext cx="2400930" cy="1938992"/>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论是或有事项，还是承诺事项，均有可能减弱企业长期偿还能力，必须对此严加观察和分析，防患于未然。</a:t>
            </a:r>
            <a:endParaRPr lang="zh-CN" altLang="en-US" sz="2000" dirty="0">
              <a:latin typeface="微软雅黑 Light" panose="020B0502040204020203" pitchFamily="34" charset="-122"/>
              <a:ea typeface="微软雅黑 Light" panose="020B0502040204020203" pitchFamily="34" charset="-122"/>
            </a:endParaRPr>
          </a:p>
        </p:txBody>
      </p:sp>
      <p:sp>
        <p:nvSpPr>
          <p:cNvPr id="13" name="矩形 12"/>
          <p:cNvSpPr/>
          <p:nvPr/>
        </p:nvSpPr>
        <p:spPr>
          <a:xfrm>
            <a:off x="776797" y="264684"/>
            <a:ext cx="4812665" cy="521970"/>
          </a:xfrm>
          <a:prstGeom prst="rect">
            <a:avLst/>
          </a:prstGeom>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pP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zh-CN" sz="2800" b="1" kern="100" dirty="0">
                <a:solidFill>
                  <a:srgbClr val="393A3F"/>
                </a:solidFill>
                <a:latin typeface="微软雅黑 Light" panose="020B0502040204020203" pitchFamily="34" charset="-122"/>
                <a:ea typeface="微软雅黑 Light" panose="020B0502040204020203" pitchFamily="34" charset="-122"/>
                <a:cs typeface="Times New Roman" panose="02020603050405020304" pitchFamily="18" charset="0"/>
              </a:rPr>
              <a:t>长期偿债能力分析</a:t>
            </a:r>
            <a:endParaRPr lang="zh-CN" altLang="zh-CN" sz="2800" dirty="0">
              <a:effectLst/>
            </a:endParaRPr>
          </a:p>
        </p:txBody>
      </p:sp>
    </p:spTree>
  </p:cSld>
  <p:clrMapOvr>
    <a:masterClrMapping/>
  </p:clrMapOvr>
  <p:transition spd="slow" advTm="9652">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3859220" y="1540230"/>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3918814"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3927589"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1</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143" name="Freeform 24"/>
          <p:cNvSpPr/>
          <p:nvPr/>
        </p:nvSpPr>
        <p:spPr bwMode="auto">
          <a:xfrm>
            <a:off x="6081128" y="138187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4</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　偿债能力分析</a:t>
            </a:r>
            <a:endParaRPr lang="zh-CN" altLang="en-US" sz="2400" dirty="0">
              <a:latin typeface="微软雅黑 Light" panose="020B0502040204020203" pitchFamily="34" charset="-122"/>
              <a:ea typeface="微软雅黑 Light" panose="020B0502040204020203" pitchFamily="34" charset="-122"/>
            </a:endParaRPr>
          </a:p>
        </p:txBody>
      </p:sp>
      <p:sp>
        <p:nvSpPr>
          <p:cNvPr id="147" name="Freeform 24"/>
          <p:cNvSpPr/>
          <p:nvPr/>
        </p:nvSpPr>
        <p:spPr bwMode="auto">
          <a:xfrm>
            <a:off x="6097588" y="228875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4</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　盈利能力和营运能力分析</a:t>
            </a:r>
            <a:endParaRPr lang="zh-CN" altLang="en-US" sz="2400" dirty="0">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82135" y="3137776"/>
            <a:ext cx="417102"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40977" y="2279990"/>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2</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151" name="Freeform 24"/>
          <p:cNvSpPr/>
          <p:nvPr/>
        </p:nvSpPr>
        <p:spPr bwMode="auto">
          <a:xfrm>
            <a:off x="6081128" y="3267372"/>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4</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　获现能力分析</a:t>
            </a:r>
            <a:endParaRPr lang="zh-CN" altLang="en-US" sz="24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5944341" y="3244334"/>
            <a:ext cx="306494" cy="369332"/>
          </a:xfrm>
          <a:prstGeom prst="rect">
            <a:avLst/>
          </a:prstGeom>
        </p:spPr>
        <p:txBody>
          <a:bodyPr wrap="non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22" name="Freeform 24"/>
          <p:cNvSpPr/>
          <p:nvPr/>
        </p:nvSpPr>
        <p:spPr bwMode="auto">
          <a:xfrm>
            <a:off x="6081128" y="4209050"/>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4</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　发展能力分析</a:t>
            </a:r>
            <a:endParaRPr lang="zh-CN" altLang="en-US" sz="2400" dirty="0">
              <a:latin typeface="微软雅黑 Light" panose="020B0502040204020203" pitchFamily="34" charset="-122"/>
              <a:ea typeface="微软雅黑 Light" panose="020B0502040204020203" pitchFamily="34" charset="-122"/>
            </a:endParaRPr>
          </a:p>
        </p:txBody>
      </p:sp>
      <p:sp>
        <p:nvSpPr>
          <p:cNvPr id="24" name="Freeform 18"/>
          <p:cNvSpPr/>
          <p:nvPr/>
        </p:nvSpPr>
        <p:spPr bwMode="auto">
          <a:xfrm>
            <a:off x="5340977" y="324337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3</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18"/>
          <p:cNvSpPr/>
          <p:nvPr/>
        </p:nvSpPr>
        <p:spPr bwMode="auto">
          <a:xfrm>
            <a:off x="5340977" y="420466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4</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任务4</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zh-CN" altLang="en-US" sz="4000" b="1" dirty="0" smtClean="0">
                <a:solidFill>
                  <a:schemeClr val="bg1"/>
                </a:solidFill>
                <a:latin typeface="微软雅黑 Light" panose="020B0502040204020203" pitchFamily="34" charset="-122"/>
                <a:ea typeface="微软雅黑 Light" panose="020B0502040204020203" pitchFamily="34" charset="-122"/>
              </a:rPr>
              <a:t>盈利能力和营运能力分析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6" y="3605904"/>
            <a:ext cx="3342360"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a:t>
            </a:r>
            <a:r>
              <a:rPr lang="zh-CN" altLang="en-US" dirty="0" smtClean="0">
                <a:latin typeface="微软雅黑 Light" panose="020B0502040204020203" pitchFamily="34" charset="-122"/>
                <a:ea typeface="微软雅黑 Light" panose="020B0502040204020203" pitchFamily="34" charset="-122"/>
              </a:rPr>
              <a:t>任务4</a:t>
            </a:r>
            <a:r>
              <a:rPr lang="en-US" altLang="zh-CN" dirty="0" smtClean="0">
                <a:latin typeface="微软雅黑 Light" panose="020B0502040204020203" pitchFamily="34" charset="-122"/>
                <a:ea typeface="微软雅黑 Light" panose="020B0502040204020203" pitchFamily="34" charset="-122"/>
              </a:rPr>
              <a:t>.2.1</a:t>
            </a:r>
            <a:r>
              <a:rPr lang="zh-CN" altLang="en-US" dirty="0" smtClean="0">
                <a:latin typeface="微软雅黑 Light" panose="020B0502040204020203" pitchFamily="34" charset="-122"/>
                <a:ea typeface="微软雅黑 Light" panose="020B0502040204020203" pitchFamily="34" charset="-122"/>
              </a:rPr>
              <a:t>盈利能力分析</a:t>
            </a:r>
            <a:endParaRPr lang="zh-CN" altLang="en-US" dirty="0">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7003480" y="4795006"/>
            <a:ext cx="2877742"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任务4</a:t>
            </a:r>
            <a:r>
              <a:rPr lang="en-US" altLang="zh-CN" sz="1800" dirty="0" smtClean="0">
                <a:solidFill>
                  <a:schemeClr val="tx1"/>
                </a:solidFill>
                <a:latin typeface="微软雅黑 Light" panose="020B0502040204020203" pitchFamily="34" charset="-122"/>
                <a:ea typeface="微软雅黑 Light" panose="020B0502040204020203" pitchFamily="34" charset="-122"/>
              </a:rPr>
              <a:t>.2.2</a:t>
            </a:r>
            <a:r>
              <a:rPr lang="zh-CN" altLang="en-US" sz="1800" dirty="0" smtClean="0">
                <a:solidFill>
                  <a:schemeClr val="tx1"/>
                </a:solidFill>
                <a:latin typeface="微软雅黑 Light" panose="020B0502040204020203" pitchFamily="34" charset="-122"/>
                <a:ea typeface="微软雅黑 Light" panose="020B0502040204020203" pitchFamily="34" charset="-122"/>
              </a:rPr>
              <a:t>营运能力分析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706047" y="4808927"/>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95778"/>
            <a:ext cx="47269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盈利能力分析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591028" y="912090"/>
            <a:ext cx="3496741" cy="3146201"/>
            <a:chOff x="1176958" y="1268760"/>
            <a:chExt cx="2061633"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8" y="1628800"/>
              <a:ext cx="2061633"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1443972" y="4094632"/>
            <a:ext cx="3383397" cy="2728226"/>
            <a:chOff x="1176959" y="1295625"/>
            <a:chExt cx="2049348" cy="1941306"/>
          </a:xfrm>
        </p:grpSpPr>
        <p:sp>
          <p:nvSpPr>
            <p:cNvPr id="25" name="矩形 24"/>
            <p:cNvSpPr/>
            <p:nvPr/>
          </p:nvSpPr>
          <p:spPr bwMode="auto">
            <a:xfrm>
              <a:off x="1183146" y="1295625"/>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情景</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7" name="组合 26"/>
          <p:cNvGrpSpPr/>
          <p:nvPr/>
        </p:nvGrpSpPr>
        <p:grpSpPr>
          <a:xfrm>
            <a:off x="7591028" y="4092019"/>
            <a:ext cx="3496741" cy="2765980"/>
            <a:chOff x="1176959" y="1268760"/>
            <a:chExt cx="2049348" cy="1968171"/>
          </a:xfrm>
        </p:grpSpPr>
        <p:sp>
          <p:nvSpPr>
            <p:cNvPr id="28" name="矩形 27"/>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1408593" y="912090"/>
            <a:ext cx="3393643" cy="3164495"/>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37" name="文本框 36"/>
          <p:cNvSpPr txBox="1"/>
          <p:nvPr/>
        </p:nvSpPr>
        <p:spPr>
          <a:xfrm>
            <a:off x="1826920" y="949320"/>
            <a:ext cx="2223687"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1.</a:t>
            </a:r>
            <a:r>
              <a:rPr kumimoji="0" lang="zh-CN" altLang="en-US" sz="24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盈利能力概述</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4" name="文本框 43"/>
          <p:cNvSpPr txBox="1"/>
          <p:nvPr/>
        </p:nvSpPr>
        <p:spPr>
          <a:xfrm>
            <a:off x="1432094" y="1447984"/>
            <a:ext cx="3046104" cy="2246769"/>
          </a:xfrm>
          <a:prstGeom prst="rect">
            <a:avLst/>
          </a:prstGeom>
          <a:noFill/>
        </p:spPr>
        <p:txBody>
          <a:bodyPr wrap="square" rtlCol="0">
            <a:spAutoFit/>
          </a:bodyPr>
          <a:lstStyle/>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⑴盈利能力分析的概念</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指</a:t>
            </a:r>
            <a:r>
              <a:rPr lang="zh-CN" altLang="en-US" sz="2000" dirty="0">
                <a:solidFill>
                  <a:srgbClr val="3D3D3D"/>
                </a:solidFill>
                <a:latin typeface="微软雅黑 Light" panose="020B0502040204020203" pitchFamily="34" charset="-122"/>
                <a:ea typeface="微软雅黑 Light" panose="020B0502040204020203" pitchFamily="34" charset="-122"/>
              </a:rPr>
              <a:t>公司赚取利润的</a:t>
            </a:r>
            <a:r>
              <a:rPr lang="zh-CN" altLang="en-US" sz="2000" dirty="0" smtClean="0">
                <a:solidFill>
                  <a:srgbClr val="3D3D3D"/>
                </a:solidFill>
                <a:latin typeface="微软雅黑 Light" panose="020B0502040204020203" pitchFamily="34" charset="-122"/>
                <a:ea typeface="微软雅黑 Light" panose="020B0502040204020203" pitchFamily="34" charset="-122"/>
              </a:rPr>
              <a:t>能力</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⑵盈利能力分析的</a:t>
            </a:r>
            <a:r>
              <a:rPr lang="zh-CN" altLang="en-US" sz="2000" dirty="0" smtClean="0">
                <a:solidFill>
                  <a:srgbClr val="3D3D3D"/>
                </a:solidFill>
                <a:latin typeface="微软雅黑 Light" panose="020B0502040204020203" pitchFamily="34" charset="-122"/>
                <a:ea typeface="微软雅黑 Light" panose="020B0502040204020203" pitchFamily="34" charset="-122"/>
              </a:rPr>
              <a:t>内容</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①与销售有关的盈利能力</a:t>
            </a:r>
            <a:r>
              <a:rPr lang="zh-CN" altLang="en-US" sz="2000" dirty="0" smtClean="0">
                <a:solidFill>
                  <a:srgbClr val="3D3D3D"/>
                </a:solidFill>
                <a:latin typeface="微软雅黑 Light" panose="020B0502040204020203" pitchFamily="34" charset="-122"/>
                <a:ea typeface="微软雅黑 Light" panose="020B0502040204020203" pitchFamily="34" charset="-122"/>
              </a:rPr>
              <a:t>分析</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②与资本和资产有关的盈利能力分析</a:t>
            </a:r>
            <a:endParaRPr kumimoji="0" lang="zh-CN" altLang="en-US"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7621757" y="982484"/>
            <a:ext cx="3466013" cy="400110"/>
          </a:xfrm>
          <a:prstGeom prst="rect">
            <a:avLst/>
          </a:prstGeom>
          <a:noFill/>
        </p:spPr>
        <p:txBody>
          <a:bodyPr wrap="none" rtlCol="0">
            <a:spAutoFit/>
          </a:bodyPr>
          <a:lstStyle/>
          <a:p>
            <a:pPr lvl="0" algn="ctr">
              <a:defRPr/>
            </a:pPr>
            <a:r>
              <a:rPr lang="en-US" altLang="zh-CN" sz="2000" dirty="0">
                <a:solidFill>
                  <a:srgbClr val="FFFFFF"/>
                </a:solidFill>
                <a:latin typeface="微软雅黑 Light" panose="020B0502040204020203" pitchFamily="34" charset="-122"/>
                <a:ea typeface="微软雅黑 Light" panose="020B0502040204020203" pitchFamily="34" charset="-122"/>
              </a:rPr>
              <a:t>2.</a:t>
            </a:r>
            <a:r>
              <a:rPr lang="zh-CN" altLang="en-US" sz="2000" dirty="0">
                <a:solidFill>
                  <a:srgbClr val="FFFFFF"/>
                </a:solidFill>
                <a:latin typeface="微软雅黑 Light" panose="020B0502040204020203" pitchFamily="34" charset="-122"/>
                <a:ea typeface="微软雅黑 Light" panose="020B0502040204020203" pitchFamily="34" charset="-122"/>
              </a:rPr>
              <a:t>与销售有关的盈利能力</a:t>
            </a:r>
            <a:r>
              <a:rPr lang="zh-CN" altLang="en-US" sz="2000" dirty="0" smtClean="0">
                <a:solidFill>
                  <a:srgbClr val="FFFFFF"/>
                </a:solidFill>
                <a:latin typeface="微软雅黑 Light" panose="020B0502040204020203" pitchFamily="34" charset="-122"/>
                <a:ea typeface="微软雅黑 Light" panose="020B0502040204020203" pitchFamily="34" charset="-122"/>
              </a:rPr>
              <a:t>分析</a:t>
            </a:r>
            <a:endParaRPr lang="zh-CN" altLang="en-US" sz="2000" dirty="0">
              <a:solidFill>
                <a:srgbClr val="FFFFFF"/>
              </a:solidFill>
              <a:latin typeface="微软雅黑 Light" panose="020B0502040204020203" pitchFamily="34" charset="-122"/>
              <a:ea typeface="微软雅黑 Light" panose="020B0502040204020203" pitchFamily="34" charset="-122"/>
            </a:endParaRPr>
          </a:p>
        </p:txBody>
      </p:sp>
      <p:sp>
        <p:nvSpPr>
          <p:cNvPr id="47" name="文本框 46"/>
          <p:cNvSpPr txBox="1"/>
          <p:nvPr/>
        </p:nvSpPr>
        <p:spPr>
          <a:xfrm>
            <a:off x="7654402" y="1522041"/>
            <a:ext cx="3412532" cy="2554545"/>
          </a:xfrm>
          <a:prstGeom prst="rect">
            <a:avLst/>
          </a:prstGeom>
          <a:noFill/>
        </p:spPr>
        <p:txBody>
          <a:bodyPr wrap="square" rtlCol="0">
            <a:spAutoFit/>
          </a:bodyPr>
          <a:lstStyle/>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⑴营业毛利率</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营业毛利率是营业收入与营业成本的</a:t>
            </a:r>
            <a:r>
              <a:rPr lang="zh-CN" altLang="en-US" sz="2000" dirty="0" smtClean="0">
                <a:solidFill>
                  <a:srgbClr val="3D3D3D"/>
                </a:solidFill>
                <a:latin typeface="微软雅黑 Light" panose="020B0502040204020203" pitchFamily="34" charset="-122"/>
                <a:ea typeface="微软雅黑 Light" panose="020B0502040204020203" pitchFamily="34" charset="-122"/>
              </a:rPr>
              <a:t>差额</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endParaRPr kumimoji="0" lang="en-US" altLang="zh-CN"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lvl="0">
              <a:defRPr/>
            </a:pP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endParaRPr kumimoji="0" lang="en-US" altLang="zh-CN"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营业毛利率</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营业收入－营业成本</a:t>
            </a:r>
            <a:endParaRPr kumimoji="0" lang="zh-CN" altLang="en-US"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56" name="文本框 55"/>
          <p:cNvSpPr txBox="1"/>
          <p:nvPr/>
        </p:nvSpPr>
        <p:spPr>
          <a:xfrm>
            <a:off x="7934125" y="4120905"/>
            <a:ext cx="2510624" cy="461665"/>
          </a:xfrm>
          <a:prstGeom prst="rect">
            <a:avLst/>
          </a:prstGeom>
          <a:noFill/>
        </p:spPr>
        <p:txBody>
          <a:bodyPr wrap="none" rtlCol="0">
            <a:spAutoFit/>
          </a:bodyPr>
          <a:lstStyle/>
          <a:p>
            <a:pPr lvl="0">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）营业净利率</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nvPicPr>
        <p:blipFill>
          <a:blip r:embed="rId1"/>
          <a:stretch>
            <a:fillRect/>
          </a:stretch>
        </p:blipFill>
        <p:spPr>
          <a:xfrm>
            <a:off x="7813733" y="2435675"/>
            <a:ext cx="2751409" cy="915432"/>
          </a:xfrm>
          <a:prstGeom prst="rect">
            <a:avLst/>
          </a:prstGeom>
        </p:spPr>
      </p:pic>
      <p:sp>
        <p:nvSpPr>
          <p:cNvPr id="3" name="文本框 2"/>
          <p:cNvSpPr txBox="1"/>
          <p:nvPr/>
        </p:nvSpPr>
        <p:spPr>
          <a:xfrm>
            <a:off x="1450509" y="4558942"/>
            <a:ext cx="3349681" cy="2306955"/>
          </a:xfrm>
          <a:prstGeom prst="rect">
            <a:avLst/>
          </a:prstGeom>
          <a:noFill/>
        </p:spPr>
        <p:txBody>
          <a:bodyPr wrap="square" rtlCol="0">
            <a:spAutoFit/>
          </a:bodyPr>
          <a:lstStyle/>
          <a:p>
            <a:r>
              <a:rPr lang="zh-CN" altLang="en-US" dirty="0">
                <a:latin typeface="微软雅黑 Light" panose="020B0502040204020203" pitchFamily="34" charset="-122"/>
                <a:ea typeface="微软雅黑 Light" panose="020B0502040204020203" pitchFamily="34" charset="-122"/>
              </a:rPr>
              <a:t>根据江铃公司利润表中的数据，计算江铃汽车公司</a:t>
            </a:r>
            <a:r>
              <a:rPr lang="en-US" altLang="zh-CN" dirty="0">
                <a:latin typeface="微软雅黑 Light" panose="020B0502040204020203" pitchFamily="34" charset="-122"/>
                <a:ea typeface="微软雅黑 Light" panose="020B0502040204020203" pitchFamily="34" charset="-122"/>
              </a:rPr>
              <a:t>2021年</a:t>
            </a:r>
            <a:r>
              <a:rPr lang="zh-CN" altLang="en-US" dirty="0">
                <a:latin typeface="微软雅黑 Light" panose="020B0502040204020203" pitchFamily="34" charset="-122"/>
                <a:ea typeface="微软雅黑 Light" panose="020B0502040204020203" pitchFamily="34" charset="-122"/>
              </a:rPr>
              <a:t>的营业</a:t>
            </a:r>
            <a:r>
              <a:rPr lang="zh-CN" altLang="en-US" dirty="0" smtClean="0">
                <a:latin typeface="微软雅黑 Light" panose="020B0502040204020203" pitchFamily="34" charset="-122"/>
                <a:ea typeface="微软雅黑 Light" panose="020B0502040204020203" pitchFamily="34" charset="-122"/>
              </a:rPr>
              <a:t>毛利率</a:t>
            </a:r>
            <a:endParaRPr lang="en-US" altLang="zh-CN" dirty="0" smtClean="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营业毛利率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（营业收入－营业成本）</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营业收入</a:t>
            </a:r>
            <a:r>
              <a:rPr lang="en-US" altLang="zh-CN" dirty="0">
                <a:latin typeface="微软雅黑 Light" panose="020B0502040204020203" pitchFamily="34" charset="-122"/>
                <a:ea typeface="微软雅黑 Light" panose="020B0502040204020203" pitchFamily="34" charset="-122"/>
              </a:rPr>
              <a:t>×100%</a:t>
            </a:r>
            <a:endParaRPr lang="en-US" altLang="zh-CN" dirty="0">
              <a:latin typeface="微软雅黑 Light" panose="020B0502040204020203" pitchFamily="34" charset="-122"/>
              <a:ea typeface="微软雅黑 Light" panose="020B0502040204020203" pitchFamily="34" charset="-122"/>
            </a:endParaRPr>
          </a:p>
          <a:p>
            <a:r>
              <a:rPr lang="en-US" altLang="zh-CN" dirty="0" smtClean="0">
                <a:latin typeface="微软雅黑 Light" panose="020B0502040204020203" pitchFamily="34" charset="-122"/>
                <a:ea typeface="微软雅黑 Light" panose="020B0502040204020203" pitchFamily="34" charset="-122"/>
              </a:rPr>
              <a:t>=</a:t>
            </a:r>
            <a:r>
              <a:rPr lang="zh-CN" altLang="en-US" dirty="0" smtClean="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29 173 636 262</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24 530 857 150</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÷29 173 636 262×100</a:t>
            </a:r>
            <a:r>
              <a:rPr lang="en-US" altLang="zh-CN" dirty="0" smtClean="0">
                <a:latin typeface="微软雅黑 Light" panose="020B0502040204020203" pitchFamily="34" charset="-122"/>
                <a:ea typeface="微软雅黑 Light" panose="020B0502040204020203" pitchFamily="34" charset="-122"/>
              </a:rPr>
              <a:t>%=15.91%</a:t>
            </a:r>
            <a:endParaRPr lang="en-US" altLang="zh-CN"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7561988" y="4646254"/>
            <a:ext cx="3504946" cy="1938992"/>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指企业一定时期实现的营业利润同营业收入净额的比率</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endParaRPr lang="en-US" altLang="zh-CN" sz="2000" dirty="0">
              <a:latin typeface="微软雅黑 Light" panose="020B0502040204020203" pitchFamily="34" charset="-122"/>
              <a:ea typeface="微软雅黑 Light" panose="020B0502040204020203" pitchFamily="34" charset="-122"/>
            </a:endParaRPr>
          </a:p>
          <a:p>
            <a:endParaRPr lang="en-US" altLang="zh-CN" sz="2000" dirty="0" smtClean="0">
              <a:latin typeface="微软雅黑 Light" panose="020B0502040204020203" pitchFamily="34" charset="-122"/>
              <a:ea typeface="微软雅黑 Light" panose="020B0502040204020203" pitchFamily="34" charset="-122"/>
            </a:endParaRPr>
          </a:p>
          <a:p>
            <a:endParaRPr lang="en-US" altLang="zh-CN" sz="2000" dirty="0" smtClean="0">
              <a:latin typeface="微软雅黑 Light" panose="020B0502040204020203" pitchFamily="34" charset="-122"/>
              <a:ea typeface="微软雅黑 Light" panose="020B0502040204020203" pitchFamily="34" charset="-122"/>
            </a:endParaRPr>
          </a:p>
          <a:p>
            <a:endParaRPr lang="en-US" altLang="zh-CN"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nvPicPr>
        <p:blipFill>
          <a:blip r:embed="rId2"/>
          <a:stretch>
            <a:fillRect/>
          </a:stretch>
        </p:blipFill>
        <p:spPr>
          <a:xfrm>
            <a:off x="7813733" y="5297062"/>
            <a:ext cx="2965168" cy="652218"/>
          </a:xfrm>
          <a:prstGeom prst="rect">
            <a:avLst/>
          </a:prstGeom>
        </p:spPr>
      </p:pic>
    </p:spTree>
  </p:cSld>
  <p:clrMapOvr>
    <a:masterClrMapping/>
  </p:clrMapOvr>
  <p:transition spd="slow" advTm="9652">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dirty="0" smtClean="0">
                <a:solidFill>
                  <a:schemeClr val="bg1"/>
                </a:solidFill>
                <a:effectLst/>
                <a:latin typeface="微软雅黑 Light" panose="020B0502040204020203" pitchFamily="34" charset="-122"/>
                <a:ea typeface="微软雅黑 Light" panose="020B0502040204020203" pitchFamily="34" charset="-122"/>
              </a:rPr>
              <a:t>情景：</a:t>
            </a:r>
            <a:endParaRPr lang="en-US" altLang="zh-CN" dirty="0" smtClean="0">
              <a:solidFill>
                <a:schemeClr val="bg1"/>
              </a:solidFill>
              <a:effectLst/>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根据江铃公司利润表中的数据，计算江铃汽车公司</a:t>
            </a:r>
            <a:r>
              <a:rPr lang="en-US" altLang="zh-CN" dirty="0" smtClean="0">
                <a:solidFill>
                  <a:schemeClr val="bg1"/>
                </a:solidFill>
                <a:latin typeface="微软雅黑 Light" panose="020B0502040204020203" pitchFamily="34" charset="-122"/>
                <a:ea typeface="微软雅黑 Light" panose="020B0502040204020203" pitchFamily="34" charset="-122"/>
              </a:rPr>
              <a:t>2021年</a:t>
            </a:r>
            <a:r>
              <a:rPr lang="zh-CN" altLang="en-US" dirty="0" smtClean="0">
                <a:solidFill>
                  <a:schemeClr val="bg1"/>
                </a:solidFill>
                <a:latin typeface="微软雅黑 Light" panose="020B0502040204020203" pitchFamily="34" charset="-122"/>
                <a:ea typeface="微软雅黑 Light" panose="020B0502040204020203" pitchFamily="34" charset="-122"/>
              </a:rPr>
              <a:t>的营业净利率。</a:t>
            </a:r>
            <a:endParaRPr lang="zh-CN" altLang="en-US"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营业净利率</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净利润</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营业收入</a:t>
            </a:r>
            <a:r>
              <a:rPr lang="en-US" altLang="zh-CN" dirty="0" smtClean="0">
                <a:solidFill>
                  <a:schemeClr val="bg1"/>
                </a:solidFill>
                <a:latin typeface="微软雅黑 Light" panose="020B0502040204020203" pitchFamily="34" charset="-122"/>
                <a:ea typeface="微软雅黑 Light" panose="020B0502040204020203" pitchFamily="34" charset="-122"/>
              </a:rPr>
              <a:t>×100%</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=147 812 078÷29 173 636 262×100%</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=0.51%</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a:t>
            </a:r>
            <a:r>
              <a:rPr lang="en-US" altLang="zh-CN" dirty="0" smtClean="0">
                <a:solidFill>
                  <a:schemeClr val="bg1"/>
                </a:solidFill>
                <a:latin typeface="微软雅黑 Light" panose="020B0502040204020203" pitchFamily="34" charset="-122"/>
                <a:ea typeface="微软雅黑 Light" panose="020B0502040204020203" pitchFamily="34" charset="-122"/>
              </a:rPr>
              <a:t>3</a:t>
            </a:r>
            <a:r>
              <a:rPr lang="zh-CN" altLang="en-US" dirty="0" smtClean="0">
                <a:solidFill>
                  <a:schemeClr val="bg1"/>
                </a:solidFill>
                <a:latin typeface="微软雅黑 Light" panose="020B0502040204020203" pitchFamily="34" charset="-122"/>
                <a:ea typeface="微软雅黑 Light" panose="020B0502040204020203" pitchFamily="34" charset="-122"/>
              </a:rPr>
              <a:t>）成本费用利润率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是企业一定时期的利润总额同企业成本费用总额的比率。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根据江铃公司利润表中的数据，江铃汽车公司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的成本费用利润率。</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成本费用利润率</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利润总额</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成本费用总额</a:t>
            </a:r>
            <a:r>
              <a:rPr lang="en-US" altLang="zh-CN" dirty="0">
                <a:solidFill>
                  <a:schemeClr val="bg1"/>
                </a:solidFill>
                <a:latin typeface="微软雅黑 Light" panose="020B0502040204020203" pitchFamily="34" charset="-122"/>
                <a:ea typeface="微软雅黑 Light" panose="020B0502040204020203" pitchFamily="34" charset="-122"/>
              </a:rPr>
              <a:t>×100%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=104 985 427÷29 722 829 889×100</a:t>
            </a:r>
            <a:r>
              <a:rPr lang="en-US" altLang="zh-CN"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=0.35%</a:t>
            </a:r>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latin typeface="微软雅黑 Light" panose="020B0502040204020203" pitchFamily="34" charset="-122"/>
              <a:ea typeface="微软雅黑 Light" panose="020B0502040204020203" pitchFamily="34" charset="-122"/>
            </a:endParaRPr>
          </a:p>
          <a:p>
            <a:endParaRPr lang="zh-CN" altLang="zh-CN" dirty="0">
              <a:effectLst/>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2" name="图片 1"/>
          <p:cNvPicPr>
            <a:picLocks noChangeAspect="1"/>
          </p:cNvPicPr>
          <p:nvPr/>
        </p:nvPicPr>
        <p:blipFill>
          <a:blip r:embed="rId2"/>
          <a:stretch>
            <a:fillRect/>
          </a:stretch>
        </p:blipFill>
        <p:spPr>
          <a:xfrm>
            <a:off x="5876003" y="3509406"/>
            <a:ext cx="5550970" cy="711682"/>
          </a:xfrm>
          <a:prstGeom prst="rect">
            <a:avLst/>
          </a:prstGeom>
        </p:spPr>
      </p:pic>
      <p:sp>
        <p:nvSpPr>
          <p:cNvPr id="6" name="矩形 5"/>
          <p:cNvSpPr/>
          <p:nvPr/>
        </p:nvSpPr>
        <p:spPr>
          <a:xfrm>
            <a:off x="772195" y="295778"/>
            <a:ext cx="47269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盈利能力分析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dirty="0" smtClean="0">
                <a:solidFill>
                  <a:schemeClr val="bg1"/>
                </a:solidFill>
                <a:latin typeface="微软雅黑 Light" panose="020B0502040204020203" pitchFamily="34" charset="-122"/>
                <a:ea typeface="微软雅黑 Light" panose="020B0502040204020203" pitchFamily="34" charset="-122"/>
              </a:rPr>
              <a:t>3.</a:t>
            </a:r>
            <a:r>
              <a:rPr lang="zh-CN" altLang="en-US" dirty="0">
                <a:solidFill>
                  <a:schemeClr val="bg1"/>
                </a:solidFill>
                <a:latin typeface="微软雅黑 Light" panose="020B0502040204020203" pitchFamily="34" charset="-122"/>
                <a:ea typeface="微软雅黑 Light" panose="020B0502040204020203" pitchFamily="34" charset="-122"/>
              </a:rPr>
              <a:t>与资本和资产有关的盈利能力</a:t>
            </a:r>
            <a:r>
              <a:rPr lang="zh-CN" altLang="en-US" dirty="0" smtClean="0">
                <a:solidFill>
                  <a:schemeClr val="bg1"/>
                </a:solidFill>
                <a:latin typeface="微软雅黑 Light" panose="020B0502040204020203" pitchFamily="34" charset="-122"/>
                <a:ea typeface="微软雅黑 Light" panose="020B0502040204020203" pitchFamily="34" charset="-122"/>
              </a:rPr>
              <a:t>分析</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a:t>
            </a:r>
            <a:r>
              <a:rPr lang="zh-CN" altLang="en-US" dirty="0">
                <a:solidFill>
                  <a:schemeClr val="bg1"/>
                </a:solidFill>
                <a:latin typeface="微软雅黑 Light" panose="020B0502040204020203" pitchFamily="34" charset="-122"/>
                <a:ea typeface="微软雅黑 Light" panose="020B0502040204020203" pitchFamily="34" charset="-122"/>
              </a:rPr>
              <a:t>）总资产报酬</a:t>
            </a:r>
            <a:r>
              <a:rPr lang="zh-CN" altLang="en-US" dirty="0" smtClean="0">
                <a:solidFill>
                  <a:schemeClr val="bg1"/>
                </a:solidFill>
                <a:latin typeface="微软雅黑 Light" panose="020B0502040204020203" pitchFamily="34" charset="-122"/>
                <a:ea typeface="微软雅黑 Light" panose="020B0502040204020203" pitchFamily="34" charset="-122"/>
              </a:rPr>
              <a:t>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根据</a:t>
            </a:r>
            <a:r>
              <a:rPr lang="zh-CN" altLang="en-US" dirty="0">
                <a:solidFill>
                  <a:schemeClr val="bg1"/>
                </a:solidFill>
                <a:latin typeface="微软雅黑 Light" panose="020B0502040204020203" pitchFamily="34" charset="-122"/>
                <a:ea typeface="微软雅黑 Light" panose="020B0502040204020203" pitchFamily="34" charset="-122"/>
              </a:rPr>
              <a:t>江铃公司资产负债表和江铃公司利润表中的数据，计算江铃汽车公司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的总资产报酬</a:t>
            </a:r>
            <a:r>
              <a:rPr lang="zh-CN" altLang="en-US" dirty="0" smtClean="0">
                <a:solidFill>
                  <a:schemeClr val="bg1"/>
                </a:solidFill>
                <a:latin typeface="微软雅黑 Light" panose="020B0502040204020203" pitchFamily="34" charset="-122"/>
                <a:ea typeface="微软雅黑 Light" panose="020B0502040204020203" pitchFamily="34" charset="-122"/>
              </a:rPr>
              <a:t>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息税前利润总额</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利润总额＋利息费用</a:t>
            </a:r>
            <a:r>
              <a:rPr lang="en-US" altLang="zh-CN" dirty="0">
                <a:solidFill>
                  <a:schemeClr val="bg1"/>
                </a:solidFill>
                <a:latin typeface="微软雅黑 Light" panose="020B0502040204020203" pitchFamily="34" charset="-122"/>
                <a:ea typeface="微软雅黑 Light" panose="020B0502040204020203" pitchFamily="34" charset="-122"/>
              </a:rPr>
              <a:t>=104 985 427</a:t>
            </a:r>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2 903 955=107 889 382</a:t>
            </a:r>
            <a:r>
              <a:rPr lang="zh-CN" altLang="en-US" dirty="0">
                <a:solidFill>
                  <a:schemeClr val="bg1"/>
                </a:solidFill>
                <a:latin typeface="微软雅黑 Light" panose="020B0502040204020203" pitchFamily="34" charset="-122"/>
                <a:ea typeface="微软雅黑 Light" panose="020B0502040204020203" pitchFamily="34" charset="-122"/>
              </a:rPr>
              <a:t>（元）</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总资产报酬率</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息税前利润总额</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平均资产总额</a:t>
            </a:r>
            <a:r>
              <a:rPr lang="en-US" altLang="zh-CN" dirty="0">
                <a:solidFill>
                  <a:schemeClr val="bg1"/>
                </a:solidFill>
                <a:latin typeface="微软雅黑 Light" panose="020B0502040204020203" pitchFamily="34" charset="-122"/>
                <a:ea typeface="微软雅黑 Light" panose="020B0502040204020203" pitchFamily="34" charset="-122"/>
              </a:rPr>
              <a:t>×100%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=107 889 382÷23 847 529 034×100%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=0.45%</a:t>
            </a:r>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latin typeface="微软雅黑 Light" panose="020B0502040204020203" pitchFamily="34" charset="-122"/>
              <a:ea typeface="微软雅黑 Light" panose="020B0502040204020203" pitchFamily="34" charset="-122"/>
            </a:endParaRPr>
          </a:p>
          <a:p>
            <a:endParaRPr lang="zh-CN" altLang="en-US" dirty="0">
              <a:latin typeface="微软雅黑 Light" panose="020B0502040204020203" pitchFamily="34" charset="-122"/>
              <a:ea typeface="微软雅黑 Light" panose="020B0502040204020203" pitchFamily="34" charset="-122"/>
            </a:endParaRPr>
          </a:p>
          <a:p>
            <a:endParaRPr lang="en-US" altLang="zh-CN" dirty="0" smtClean="0">
              <a:effectLst/>
            </a:endParaRPr>
          </a:p>
          <a:p>
            <a:endParaRPr lang="zh-CN" altLang="zh-CN" dirty="0">
              <a:effectLst/>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2" name="图片 1"/>
          <p:cNvPicPr>
            <a:picLocks noChangeAspect="1"/>
          </p:cNvPicPr>
          <p:nvPr/>
        </p:nvPicPr>
        <p:blipFill>
          <a:blip r:embed="rId2"/>
          <a:stretch>
            <a:fillRect/>
          </a:stretch>
        </p:blipFill>
        <p:spPr>
          <a:xfrm>
            <a:off x="5767461" y="1844824"/>
            <a:ext cx="5616624" cy="870967"/>
          </a:xfrm>
          <a:prstGeom prst="rect">
            <a:avLst/>
          </a:prstGeom>
        </p:spPr>
      </p:pic>
      <p:sp>
        <p:nvSpPr>
          <p:cNvPr id="6" name="矩形 5"/>
          <p:cNvSpPr/>
          <p:nvPr/>
        </p:nvSpPr>
        <p:spPr>
          <a:xfrm>
            <a:off x="772195" y="295778"/>
            <a:ext cx="47269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盈利能力分析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848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2</a:t>
            </a:r>
            <a:r>
              <a:rPr lang="zh-CN" altLang="en-US" dirty="0">
                <a:solidFill>
                  <a:schemeClr val="bg1"/>
                </a:solidFill>
                <a:latin typeface="微软雅黑 Light" panose="020B0502040204020203" pitchFamily="34" charset="-122"/>
                <a:ea typeface="微软雅黑 Light" panose="020B0502040204020203" pitchFamily="34" charset="-122"/>
              </a:rPr>
              <a:t>）净资产</a:t>
            </a:r>
            <a:r>
              <a:rPr lang="zh-CN" altLang="en-US" dirty="0" smtClean="0">
                <a:solidFill>
                  <a:schemeClr val="bg1"/>
                </a:solidFill>
                <a:latin typeface="微软雅黑 Light" panose="020B0502040204020203" pitchFamily="34" charset="-122"/>
                <a:ea typeface="微软雅黑 Light" panose="020B0502040204020203" pitchFamily="34" charset="-122"/>
              </a:rPr>
              <a:t>利润率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根据</a:t>
            </a:r>
            <a:r>
              <a:rPr lang="zh-CN" altLang="en-US" dirty="0">
                <a:solidFill>
                  <a:schemeClr val="bg1"/>
                </a:solidFill>
                <a:latin typeface="微软雅黑 Light" panose="020B0502040204020203" pitchFamily="34" charset="-122"/>
                <a:ea typeface="微软雅黑 Light" panose="020B0502040204020203" pitchFamily="34" charset="-122"/>
              </a:rPr>
              <a:t>江铃公司资产负债表和江铃公司利润表中的数据，计算江铃汽车公司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的净资产利润率</a:t>
            </a:r>
            <a:r>
              <a:rPr lang="zh-CN" altLang="en-US"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净资产利润率</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净利润</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净资产平均余额</a:t>
            </a:r>
            <a:r>
              <a:rPr lang="en-US" altLang="zh-CN" dirty="0">
                <a:solidFill>
                  <a:schemeClr val="bg1"/>
                </a:solidFill>
                <a:latin typeface="微软雅黑 Light" panose="020B0502040204020203" pitchFamily="34" charset="-122"/>
                <a:ea typeface="微软雅黑 Light" panose="020B0502040204020203" pitchFamily="34" charset="-122"/>
              </a:rPr>
              <a:t>×100%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a:solidFill>
                  <a:schemeClr val="bg1"/>
                </a:solidFill>
                <a:latin typeface="微软雅黑 Light" panose="020B0502040204020203" pitchFamily="34" charset="-122"/>
                <a:ea typeface="微软雅黑 Light" panose="020B0502040204020203" pitchFamily="34" charset="-122"/>
              </a:rPr>
              <a:t>                    </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147 812 078÷10 440 530 647×100%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a:solidFill>
                  <a:schemeClr val="bg1"/>
                </a:solidFill>
                <a:latin typeface="微软雅黑 Light" panose="020B0502040204020203" pitchFamily="34" charset="-122"/>
                <a:ea typeface="微软雅黑 Light" panose="020B0502040204020203" pitchFamily="34" charset="-122"/>
              </a:rPr>
              <a:t>                    </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1.42</a:t>
            </a:r>
            <a:r>
              <a:rPr lang="en-US" altLang="zh-CN"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3</a:t>
            </a:r>
            <a:r>
              <a:rPr lang="zh-CN" altLang="en-US" dirty="0">
                <a:solidFill>
                  <a:schemeClr val="bg1"/>
                </a:solidFill>
                <a:latin typeface="微软雅黑 Light" panose="020B0502040204020203" pitchFamily="34" charset="-122"/>
                <a:ea typeface="微软雅黑 Light" panose="020B0502040204020203" pitchFamily="34" charset="-122"/>
              </a:rPr>
              <a:t>）资本</a:t>
            </a:r>
            <a:r>
              <a:rPr lang="zh-CN" altLang="en-US" dirty="0" smtClean="0">
                <a:solidFill>
                  <a:schemeClr val="bg1"/>
                </a:solidFill>
                <a:latin typeface="微软雅黑 Light" panose="020B0502040204020203" pitchFamily="34" charset="-122"/>
                <a:ea typeface="微软雅黑 Light" panose="020B0502040204020203" pitchFamily="34" charset="-122"/>
              </a:rPr>
              <a:t>利润率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根据江铃公司资产负债表和江铃公司利润表中的数据，计算江铃汽车公司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的资本利润率</a:t>
            </a:r>
            <a:r>
              <a:rPr lang="zh-CN" altLang="en-US"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资本利润率</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净利润</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平均资本</a:t>
            </a:r>
            <a:r>
              <a:rPr lang="en-US" altLang="zh-CN" dirty="0">
                <a:solidFill>
                  <a:schemeClr val="bg1"/>
                </a:solidFill>
                <a:latin typeface="微软雅黑 Light" panose="020B0502040204020203" pitchFamily="34" charset="-122"/>
                <a:ea typeface="微软雅黑 Light" panose="020B0502040204020203" pitchFamily="34" charset="-122"/>
              </a:rPr>
              <a:t>×100%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a:solidFill>
                  <a:schemeClr val="bg1"/>
                </a:solidFill>
                <a:latin typeface="微软雅黑 Light" panose="020B0502040204020203" pitchFamily="34" charset="-122"/>
                <a:ea typeface="微软雅黑 Light" panose="020B0502040204020203" pitchFamily="34" charset="-122"/>
              </a:rPr>
              <a:t>                </a:t>
            </a:r>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=147 812 078÷1 702 656 490×100%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a:solidFill>
                  <a:schemeClr val="bg1"/>
                </a:solidFill>
                <a:latin typeface="微软雅黑 Light" panose="020B0502040204020203" pitchFamily="34" charset="-122"/>
                <a:ea typeface="微软雅黑 Light" panose="020B0502040204020203" pitchFamily="34" charset="-122"/>
              </a:rPr>
              <a:t>                  </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8.68%</a:t>
            </a:r>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zh-CN" altLang="en-US" dirty="0"/>
          </a:p>
          <a:p>
            <a:endParaRPr lang="zh-CN" altLang="zh-CN" dirty="0">
              <a:effectLst/>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pic>
        <p:nvPicPr>
          <p:cNvPr id="3" name="图片 2"/>
          <p:cNvPicPr>
            <a:picLocks noChangeAspect="1"/>
          </p:cNvPicPr>
          <p:nvPr/>
        </p:nvPicPr>
        <p:blipFill>
          <a:blip r:embed="rId2"/>
          <a:stretch>
            <a:fillRect/>
          </a:stretch>
        </p:blipFill>
        <p:spPr>
          <a:xfrm>
            <a:off x="7822901" y="1168485"/>
            <a:ext cx="3884761" cy="740827"/>
          </a:xfrm>
          <a:prstGeom prst="rect">
            <a:avLst/>
          </a:prstGeom>
        </p:spPr>
      </p:pic>
      <p:pic>
        <p:nvPicPr>
          <p:cNvPr id="4" name="图片 3"/>
          <p:cNvPicPr>
            <a:picLocks noChangeAspect="1"/>
          </p:cNvPicPr>
          <p:nvPr/>
        </p:nvPicPr>
        <p:blipFill>
          <a:blip r:embed="rId3"/>
          <a:stretch>
            <a:fillRect/>
          </a:stretch>
        </p:blipFill>
        <p:spPr>
          <a:xfrm>
            <a:off x="7819229" y="3437180"/>
            <a:ext cx="3888433" cy="648072"/>
          </a:xfrm>
          <a:prstGeom prst="rect">
            <a:avLst/>
          </a:prstGeom>
        </p:spPr>
      </p:pic>
      <p:sp>
        <p:nvSpPr>
          <p:cNvPr id="7" name="矩形 6"/>
          <p:cNvSpPr/>
          <p:nvPr/>
        </p:nvSpPr>
        <p:spPr>
          <a:xfrm>
            <a:off x="772195" y="295778"/>
            <a:ext cx="47269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盈利能力分析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041122"/>
            <a:ext cx="5472608" cy="461665"/>
          </a:xfrm>
          <a:prstGeom prst="rect">
            <a:avLst/>
          </a:prstGeom>
          <a:noFill/>
        </p:spPr>
        <p:txBody>
          <a:bodyPr wrap="square" rtlCol="0">
            <a:spAutoFit/>
          </a:bodyPr>
          <a:lstStyle/>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盈利能力的横向分析及趋势分析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7887" y="1700808"/>
            <a:ext cx="36888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（1）盈利能力的横向分析</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7887" y="4319690"/>
            <a:ext cx="37417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（2）盈利能力的趋势分析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11" name="矩形 10"/>
          <p:cNvSpPr/>
          <p:nvPr/>
        </p:nvSpPr>
        <p:spPr>
          <a:xfrm>
            <a:off x="772195" y="295778"/>
            <a:ext cx="47269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盈利能力分析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12"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2425700" y="2277110"/>
            <a:ext cx="7019925" cy="180022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2559050" y="4851400"/>
            <a:ext cx="6886575" cy="158115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041122"/>
            <a:ext cx="5472608" cy="461665"/>
          </a:xfrm>
          <a:prstGeom prst="rect">
            <a:avLst/>
          </a:prstGeom>
          <a:noFill/>
        </p:spPr>
        <p:txBody>
          <a:bodyPr wrap="square" rtlCol="0">
            <a:spAutoFit/>
          </a:bodyPr>
          <a:lstStyle/>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盈利能力的横向分析及趋势分析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5123" y="1700808"/>
            <a:ext cx="37417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（2）盈利能力的趋势分析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8"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772195" y="295778"/>
            <a:ext cx="47269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盈利能力分析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pic>
        <p:nvPicPr>
          <p:cNvPr id="3" name="图片 2"/>
          <p:cNvPicPr>
            <a:picLocks noChangeAspect="1"/>
          </p:cNvPicPr>
          <p:nvPr>
            <p:custDataLst>
              <p:tags r:id="rId1"/>
            </p:custDataLst>
          </p:nvPr>
        </p:nvPicPr>
        <p:blipFill>
          <a:blip r:embed="rId2"/>
          <a:stretch>
            <a:fillRect/>
          </a:stretch>
        </p:blipFill>
        <p:spPr>
          <a:xfrm>
            <a:off x="4010025" y="1844675"/>
            <a:ext cx="6210300" cy="46101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02367" y="214156"/>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6" name="直接连接符 25"/>
          <p:cNvCxnSpPr/>
          <p:nvPr/>
        </p:nvCxnSpPr>
        <p:spPr bwMode="auto">
          <a:xfrm flipV="1">
            <a:off x="395307" y="3717032"/>
            <a:ext cx="0" cy="494170"/>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p:cNvCxnSpPr/>
          <p:nvPr/>
        </p:nvCxnSpPr>
        <p:spPr bwMode="auto">
          <a:xfrm flipV="1">
            <a:off x="3723212" y="3779154"/>
            <a:ext cx="0" cy="369927"/>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矩形: 圆角 33"/>
          <p:cNvSpPr/>
          <p:nvPr/>
        </p:nvSpPr>
        <p:spPr bwMode="auto">
          <a:xfrm>
            <a:off x="158228" y="4149081"/>
            <a:ext cx="1130937" cy="727942"/>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lstStyle/>
          <a:p>
            <a:pPr lvl="0" algn="ctr">
              <a:defRPr/>
            </a:pPr>
            <a:r>
              <a:rPr lang="zh-CN" altLang="en-US" sz="1600" dirty="0">
                <a:solidFill>
                  <a:srgbClr val="3D3D3D"/>
                </a:solidFill>
                <a:latin typeface="微软雅黑 Light" panose="020B0502040204020203" pitchFamily="34" charset="-122"/>
                <a:ea typeface="微软雅黑 Light" panose="020B0502040204020203" pitchFamily="34" charset="-122"/>
              </a:rPr>
              <a:t>（</a:t>
            </a:r>
            <a:r>
              <a:rPr lang="en-US" altLang="zh-CN" sz="1600" dirty="0">
                <a:solidFill>
                  <a:srgbClr val="3D3D3D"/>
                </a:solidFill>
                <a:latin typeface="微软雅黑 Light" panose="020B0502040204020203" pitchFamily="34" charset="-122"/>
                <a:ea typeface="微软雅黑 Light" panose="020B0502040204020203" pitchFamily="34" charset="-122"/>
              </a:rPr>
              <a:t>1</a:t>
            </a:r>
            <a:r>
              <a:rPr lang="zh-CN" altLang="en-US" sz="1600" dirty="0">
                <a:solidFill>
                  <a:srgbClr val="3D3D3D"/>
                </a:solidFill>
                <a:latin typeface="微软雅黑 Light" panose="020B0502040204020203" pitchFamily="34" charset="-122"/>
                <a:ea typeface="微软雅黑 Light" panose="020B0502040204020203" pitchFamily="34" charset="-122"/>
              </a:rPr>
              <a:t>）营运能力的概念</a:t>
            </a:r>
            <a:endParaRPr lang="zh-CN" altLang="en-US" sz="1600" dirty="0">
              <a:solidFill>
                <a:srgbClr val="3D3D3D"/>
              </a:solidFill>
              <a:latin typeface="微软雅黑 Light" panose="020B0502040204020203" pitchFamily="34" charset="-122"/>
              <a:ea typeface="微软雅黑 Light" panose="020B0502040204020203" pitchFamily="34" charset="-122"/>
            </a:endParaRPr>
          </a:p>
        </p:txBody>
      </p:sp>
      <p:sp>
        <p:nvSpPr>
          <p:cNvPr id="44" name="矩形: 圆角 43"/>
          <p:cNvSpPr/>
          <p:nvPr/>
        </p:nvSpPr>
        <p:spPr bwMode="auto">
          <a:xfrm>
            <a:off x="2891398" y="4149081"/>
            <a:ext cx="1663629" cy="727942"/>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lstStyle/>
          <a:p>
            <a:pPr lvl="0" algn="ctr">
              <a:defRPr/>
            </a:pPr>
            <a:r>
              <a:rPr lang="zh-CN" altLang="en-US" sz="1600" dirty="0">
                <a:solidFill>
                  <a:srgbClr val="3D3D3D"/>
                </a:solidFill>
                <a:latin typeface="微软雅黑 Light" panose="020B0502040204020203" pitchFamily="34" charset="-122"/>
                <a:ea typeface="微软雅黑 Light" panose="020B0502040204020203" pitchFamily="34" charset="-122"/>
              </a:rPr>
              <a:t>（</a:t>
            </a:r>
            <a:r>
              <a:rPr lang="en-US" altLang="zh-CN" sz="1600" dirty="0">
                <a:solidFill>
                  <a:srgbClr val="3D3D3D"/>
                </a:solidFill>
                <a:latin typeface="微软雅黑 Light" panose="020B0502040204020203" pitchFamily="34" charset="-122"/>
                <a:ea typeface="微软雅黑 Light" panose="020B0502040204020203" pitchFamily="34" charset="-122"/>
              </a:rPr>
              <a:t>2</a:t>
            </a:r>
            <a:r>
              <a:rPr lang="zh-CN" altLang="en-US" sz="1600" dirty="0">
                <a:solidFill>
                  <a:srgbClr val="3D3D3D"/>
                </a:solidFill>
                <a:latin typeface="微软雅黑 Light" panose="020B0502040204020203" pitchFamily="34" charset="-122"/>
                <a:ea typeface="微软雅黑 Light" panose="020B0502040204020203" pitchFamily="34" charset="-122"/>
              </a:rPr>
              <a:t>）企业营运能力分析的意义。</a:t>
            </a:r>
            <a:endParaRPr lang="zh-CN" altLang="en-US" sz="1600" dirty="0">
              <a:solidFill>
                <a:srgbClr val="3D3D3D"/>
              </a:solidFill>
              <a:latin typeface="微软雅黑 Light" panose="020B0502040204020203" pitchFamily="34" charset="-122"/>
              <a:ea typeface="微软雅黑 Light" panose="020B0502040204020203" pitchFamily="34" charset="-122"/>
            </a:endParaRPr>
          </a:p>
        </p:txBody>
      </p:sp>
      <p:sp>
        <p:nvSpPr>
          <p:cNvPr id="47" name="矩形: 圆角 46"/>
          <p:cNvSpPr/>
          <p:nvPr/>
        </p:nvSpPr>
        <p:spPr bwMode="auto">
          <a:xfrm>
            <a:off x="81093" y="869590"/>
            <a:ext cx="1655179" cy="2799975"/>
          </a:xfrm>
          <a:prstGeom prst="roundRect">
            <a:avLst>
              <a:gd name="adj" fmla="val 2144"/>
            </a:avLst>
          </a:prstGeom>
          <a:no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lstStyle/>
          <a:p>
            <a:r>
              <a:rPr lang="zh-CN" altLang="en-US" dirty="0">
                <a:latin typeface="微软雅黑 Light" panose="020B0502040204020203" pitchFamily="34" charset="-122"/>
                <a:ea typeface="微软雅黑 Light" panose="020B0502040204020203" pitchFamily="34" charset="-122"/>
              </a:rPr>
              <a:t>企业基于外部市场环境的约束，通过内部人力资源和生产资料的配置组合而对财务目标实现财务管理目标的能力。</a:t>
            </a:r>
            <a:endParaRPr lang="zh-CN" altLang="zh-CN" dirty="0">
              <a:effectLst/>
              <a:latin typeface="微软雅黑 Light" panose="020B0502040204020203" pitchFamily="34" charset="-122"/>
              <a:ea typeface="微软雅黑 Light" panose="020B0502040204020203" pitchFamily="34" charset="-122"/>
            </a:endParaRPr>
          </a:p>
        </p:txBody>
      </p:sp>
      <p:sp>
        <p:nvSpPr>
          <p:cNvPr id="54" name="矩形: 圆角 53"/>
          <p:cNvSpPr/>
          <p:nvPr/>
        </p:nvSpPr>
        <p:spPr bwMode="auto">
          <a:xfrm>
            <a:off x="2839198" y="852845"/>
            <a:ext cx="1824026" cy="2817639"/>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lstStyle/>
          <a:p>
            <a:pPr lvl="0" algn="ctr">
              <a:defRPr/>
            </a:pPr>
            <a:r>
              <a:rPr lang="zh-CN" altLang="en-US" dirty="0">
                <a:latin typeface="微软雅黑 Light" panose="020B0502040204020203" pitchFamily="34" charset="-122"/>
                <a:ea typeface="微软雅黑 Light" panose="020B0502040204020203" pitchFamily="34" charset="-122"/>
              </a:rPr>
              <a:t>①有利于企业管理者改善经营</a:t>
            </a:r>
            <a:r>
              <a:rPr lang="zh-CN" altLang="en-US" dirty="0" smtClean="0">
                <a:latin typeface="微软雅黑 Light" panose="020B0502040204020203" pitchFamily="34" charset="-122"/>
                <a:ea typeface="微软雅黑 Light" panose="020B0502040204020203" pitchFamily="34" charset="-122"/>
              </a:rPr>
              <a:t>管理</a:t>
            </a:r>
            <a:endParaRPr lang="en-US" altLang="zh-CN" dirty="0" smtClean="0">
              <a:latin typeface="微软雅黑 Light" panose="020B0502040204020203" pitchFamily="34" charset="-122"/>
              <a:ea typeface="微软雅黑 Light" panose="020B0502040204020203" pitchFamily="34" charset="-122"/>
            </a:endParaRPr>
          </a:p>
          <a:p>
            <a:pPr lvl="0" algn="ctr">
              <a:defRPr/>
            </a:pPr>
            <a:r>
              <a:rPr lang="zh-CN" altLang="en-US" dirty="0">
                <a:latin typeface="微软雅黑 Light" panose="020B0502040204020203" pitchFamily="34" charset="-122"/>
                <a:ea typeface="微软雅黑 Light" panose="020B0502040204020203" pitchFamily="34" charset="-122"/>
              </a:rPr>
              <a:t>②有助于投资者进行</a:t>
            </a:r>
            <a:r>
              <a:rPr lang="zh-CN" altLang="en-US" dirty="0" smtClean="0">
                <a:latin typeface="微软雅黑 Light" panose="020B0502040204020203" pitchFamily="34" charset="-122"/>
                <a:ea typeface="微软雅黑 Light" panose="020B0502040204020203" pitchFamily="34" charset="-122"/>
              </a:rPr>
              <a:t>投资决策</a:t>
            </a:r>
            <a:endParaRPr lang="en-US" altLang="zh-CN" dirty="0" smtClean="0">
              <a:latin typeface="微软雅黑 Light" panose="020B0502040204020203" pitchFamily="34" charset="-122"/>
              <a:ea typeface="微软雅黑 Light" panose="020B0502040204020203" pitchFamily="34" charset="-122"/>
            </a:endParaRPr>
          </a:p>
          <a:p>
            <a:pPr lvl="0" algn="ctr">
              <a:defRPr/>
            </a:pPr>
            <a:r>
              <a:rPr lang="zh-CN" altLang="en-US" dirty="0">
                <a:latin typeface="微软雅黑 Light" panose="020B0502040204020203" pitchFamily="34" charset="-122"/>
                <a:ea typeface="微软雅黑 Light" panose="020B0502040204020203" pitchFamily="34" charset="-122"/>
              </a:rPr>
              <a:t>③有助于债权人进行信贷决策</a:t>
            </a:r>
            <a:endParaRPr lang="zh-CN" altLang="en-US" dirty="0">
              <a:latin typeface="微软雅黑 Light" panose="020B0502040204020203" pitchFamily="34" charset="-122"/>
              <a:ea typeface="微软雅黑 Light" panose="020B0502040204020203" pitchFamily="34" charset="-122"/>
            </a:endParaRPr>
          </a:p>
        </p:txBody>
      </p:sp>
      <p:grpSp>
        <p:nvGrpSpPr>
          <p:cNvPr id="61" name="组合 60"/>
          <p:cNvGrpSpPr/>
          <p:nvPr/>
        </p:nvGrpSpPr>
        <p:grpSpPr>
          <a:xfrm>
            <a:off x="384105" y="4877023"/>
            <a:ext cx="9242668" cy="607461"/>
            <a:chOff x="2989088" y="4060073"/>
            <a:chExt cx="3341785" cy="607461"/>
          </a:xfrm>
        </p:grpSpPr>
        <p:cxnSp>
          <p:nvCxnSpPr>
            <p:cNvPr id="62" name="直接连接符 61"/>
            <p:cNvCxnSpPr/>
            <p:nvPr/>
          </p:nvCxnSpPr>
          <p:spPr bwMode="auto">
            <a:xfrm>
              <a:off x="3000290" y="4450194"/>
              <a:ext cx="3330583" cy="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3" name="组合 62"/>
            <p:cNvGrpSpPr/>
            <p:nvPr/>
          </p:nvGrpSpPr>
          <p:grpSpPr>
            <a:xfrm>
              <a:off x="2989088" y="4060073"/>
              <a:ext cx="3341785" cy="607461"/>
              <a:chOff x="4004847" y="4876801"/>
              <a:chExt cx="3520963" cy="607461"/>
            </a:xfrm>
          </p:grpSpPr>
          <p:cxnSp>
            <p:nvCxnSpPr>
              <p:cNvPr id="64" name="直接连接符 63"/>
              <p:cNvCxnSpPr/>
              <p:nvPr/>
            </p:nvCxnSpPr>
            <p:spPr bwMode="auto">
              <a:xfrm>
                <a:off x="4004847" y="4876801"/>
                <a:ext cx="0" cy="38501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64"/>
              <p:cNvCxnSpPr/>
              <p:nvPr/>
            </p:nvCxnSpPr>
            <p:spPr bwMode="auto">
              <a:xfrm>
                <a:off x="5790682" y="4876801"/>
                <a:ext cx="0" cy="607461"/>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65"/>
              <p:cNvCxnSpPr/>
              <p:nvPr/>
            </p:nvCxnSpPr>
            <p:spPr bwMode="auto">
              <a:xfrm>
                <a:off x="7525810" y="4876801"/>
                <a:ext cx="0" cy="38501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80" name="矩形: 圆角 79"/>
          <p:cNvSpPr/>
          <p:nvPr/>
        </p:nvSpPr>
        <p:spPr bwMode="auto">
          <a:xfrm>
            <a:off x="3973123" y="5722640"/>
            <a:ext cx="2197739" cy="75104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r>
              <a:rPr lang="en-US" altLang="zh-CN" dirty="0">
                <a:solidFill>
                  <a:schemeClr val="bg1"/>
                </a:solidFill>
                <a:latin typeface="微软雅黑 Light" panose="020B0502040204020203" pitchFamily="34" charset="-122"/>
                <a:ea typeface="微软雅黑 Light" panose="020B0502040204020203" pitchFamily="34" charset="-122"/>
              </a:rPr>
              <a:t>1.</a:t>
            </a:r>
            <a:r>
              <a:rPr lang="zh-CN" altLang="zh-CN" dirty="0">
                <a:solidFill>
                  <a:schemeClr val="bg1"/>
                </a:solidFill>
                <a:latin typeface="微软雅黑 Light" panose="020B0502040204020203" pitchFamily="34" charset="-122"/>
                <a:ea typeface="微软雅黑 Light" panose="020B0502040204020203" pitchFamily="34" charset="-122"/>
              </a:rPr>
              <a:t>营运能力分析概述</a:t>
            </a:r>
            <a:endParaRPr lang="zh-CN" altLang="zh-CN" sz="2000" dirty="0">
              <a:solidFill>
                <a:schemeClr val="bg1"/>
              </a:solidFill>
              <a:effectLst/>
              <a:latin typeface="微软雅黑 Light" panose="020B0502040204020203" pitchFamily="34" charset="-122"/>
              <a:ea typeface="微软雅黑 Light" panose="020B0502040204020203" pitchFamily="34" charset="-122"/>
            </a:endParaRPr>
          </a:p>
        </p:txBody>
      </p:sp>
      <p:sp>
        <p:nvSpPr>
          <p:cNvPr id="6" name="矩形 5"/>
          <p:cNvSpPr/>
          <p:nvPr/>
        </p:nvSpPr>
        <p:spPr bwMode="auto">
          <a:xfrm>
            <a:off x="5584312" y="4153849"/>
            <a:ext cx="2199262" cy="727942"/>
          </a:xfrm>
          <a:prstGeom prst="rect">
            <a:avLst/>
          </a:prstGeom>
          <a:noFill/>
          <a:ln w="9525" cap="flat" cmpd="sng" algn="ctr">
            <a:solidFill>
              <a:schemeClr val="tx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）企业营运能力分析的内容</a:t>
            </a:r>
            <a:endParaRPr kumimoji="0" lang="zh-CN" altLang="en-US" sz="1800" b="0" i="0" u="none" strike="noStrike" cap="none" normalizeH="0" baseline="0" dirty="0" smtClean="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71" name="矩形: 圆角 53"/>
          <p:cNvSpPr/>
          <p:nvPr/>
        </p:nvSpPr>
        <p:spPr bwMode="auto">
          <a:xfrm>
            <a:off x="5718439" y="852845"/>
            <a:ext cx="1824026" cy="2864187"/>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ctr">
              <a:defRPr/>
            </a:pPr>
            <a:r>
              <a:rPr lang="zh-CN" altLang="en-US" sz="2000" dirty="0">
                <a:latin typeface="微软雅黑 Light" panose="020B0502040204020203" pitchFamily="34" charset="-122"/>
                <a:ea typeface="微软雅黑 Light" panose="020B0502040204020203" pitchFamily="34" charset="-122"/>
              </a:rPr>
              <a:t>企业营运能力分析包括人力资源营运能力分析和生产资料营运能力分析。</a:t>
            </a:r>
            <a:endParaRPr lang="zh-CN" altLang="en-US" sz="2000" dirty="0">
              <a:latin typeface="微软雅黑 Light" panose="020B0502040204020203" pitchFamily="34" charset="-122"/>
              <a:ea typeface="微软雅黑 Light" panose="020B0502040204020203" pitchFamily="34" charset="-122"/>
            </a:endParaRPr>
          </a:p>
          <a:p>
            <a:pPr lvl="0" algn="ctr">
              <a:defRPr/>
            </a:pPr>
            <a:endParaRPr lang="zh-CN" altLang="en-US" dirty="0">
              <a:latin typeface="微软雅黑 Light" panose="020B0502040204020203" pitchFamily="34" charset="-122"/>
              <a:ea typeface="微软雅黑 Light" panose="020B0502040204020203" pitchFamily="34" charset="-122"/>
            </a:endParaRPr>
          </a:p>
        </p:txBody>
      </p:sp>
      <p:cxnSp>
        <p:nvCxnSpPr>
          <p:cNvPr id="72" name="直接连接符 71"/>
          <p:cNvCxnSpPr/>
          <p:nvPr/>
        </p:nvCxnSpPr>
        <p:spPr bwMode="auto">
          <a:xfrm flipV="1">
            <a:off x="6530429" y="3779154"/>
            <a:ext cx="0" cy="369927"/>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矩形: 圆角 33"/>
          <p:cNvSpPr/>
          <p:nvPr/>
        </p:nvSpPr>
        <p:spPr bwMode="auto">
          <a:xfrm>
            <a:off x="8729691" y="4149081"/>
            <a:ext cx="1772052" cy="727942"/>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lstStyle/>
          <a:p>
            <a:pPr lvl="0" algn="ctr">
              <a:defRPr/>
            </a:pPr>
            <a:r>
              <a:rPr lang="zh-CN" altLang="en-US" sz="1600" dirty="0">
                <a:solidFill>
                  <a:srgbClr val="3D3D3D"/>
                </a:solidFill>
                <a:latin typeface="微软雅黑 Light" panose="020B0502040204020203" pitchFamily="34" charset="-122"/>
                <a:ea typeface="微软雅黑 Light" panose="020B0502040204020203" pitchFamily="34" charset="-122"/>
              </a:rPr>
              <a:t>（</a:t>
            </a:r>
            <a:r>
              <a:rPr lang="en-US" altLang="zh-CN" sz="1600" dirty="0">
                <a:solidFill>
                  <a:srgbClr val="3D3D3D"/>
                </a:solidFill>
                <a:latin typeface="微软雅黑 Light" panose="020B0502040204020203" pitchFamily="34" charset="-122"/>
                <a:ea typeface="微软雅黑 Light" panose="020B0502040204020203" pitchFamily="34" charset="-122"/>
              </a:rPr>
              <a:t>4</a:t>
            </a:r>
            <a:r>
              <a:rPr lang="zh-CN" altLang="en-US" sz="1600" dirty="0">
                <a:solidFill>
                  <a:srgbClr val="3D3D3D"/>
                </a:solidFill>
                <a:latin typeface="微软雅黑 Light" panose="020B0502040204020203" pitchFamily="34" charset="-122"/>
                <a:ea typeface="微软雅黑 Light" panose="020B0502040204020203" pitchFamily="34" charset="-122"/>
              </a:rPr>
              <a:t>）营运能力分析的基本方法</a:t>
            </a:r>
            <a:endParaRPr lang="zh-CN" altLang="en-US" sz="1600" dirty="0">
              <a:solidFill>
                <a:srgbClr val="3D3D3D"/>
              </a:solidFill>
              <a:latin typeface="微软雅黑 Light" panose="020B0502040204020203" pitchFamily="34" charset="-122"/>
              <a:ea typeface="微软雅黑 Light" panose="020B0502040204020203" pitchFamily="34" charset="-122"/>
            </a:endParaRPr>
          </a:p>
        </p:txBody>
      </p:sp>
      <p:sp>
        <p:nvSpPr>
          <p:cNvPr id="74" name="矩形: 圆角 53"/>
          <p:cNvSpPr/>
          <p:nvPr/>
        </p:nvSpPr>
        <p:spPr bwMode="auto">
          <a:xfrm>
            <a:off x="8677717" y="851730"/>
            <a:ext cx="1824026" cy="2864187"/>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ctr">
              <a:defRPr/>
            </a:pPr>
            <a:r>
              <a:rPr lang="zh-CN" altLang="en-US" sz="2000" dirty="0">
                <a:latin typeface="微软雅黑 Light" panose="020B0502040204020203" pitchFamily="34" charset="-122"/>
                <a:ea typeface="微软雅黑 Light" panose="020B0502040204020203" pitchFamily="34" charset="-122"/>
              </a:rPr>
              <a:t>资产营运能力的强弱取决于资产的周转速度、资产运行状况、资产管理水平等多种因素。</a:t>
            </a:r>
            <a:endParaRPr lang="zh-CN" altLang="en-US" sz="2000" dirty="0">
              <a:latin typeface="微软雅黑 Light" panose="020B0502040204020203" pitchFamily="34" charset="-122"/>
              <a:ea typeface="微软雅黑 Light" panose="020B0502040204020203" pitchFamily="34" charset="-122"/>
            </a:endParaRPr>
          </a:p>
        </p:txBody>
      </p:sp>
      <p:cxnSp>
        <p:nvCxnSpPr>
          <p:cNvPr id="84" name="直接连接符 83"/>
          <p:cNvCxnSpPr/>
          <p:nvPr/>
        </p:nvCxnSpPr>
        <p:spPr bwMode="auto">
          <a:xfrm flipV="1">
            <a:off x="9589730" y="3766792"/>
            <a:ext cx="0" cy="369927"/>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9652">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zh-CN" dirty="0">
              <a:effectLst/>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3" name="文本框 2"/>
          <p:cNvSpPr txBox="1"/>
          <p:nvPr/>
        </p:nvSpPr>
        <p:spPr>
          <a:xfrm>
            <a:off x="5533720" y="679114"/>
            <a:ext cx="4475899" cy="461665"/>
          </a:xfrm>
          <a:prstGeom prst="rect">
            <a:avLst/>
          </a:prstGeom>
          <a:noFill/>
        </p:spPr>
        <p:txBody>
          <a:bodyPr wrap="square" rtlCol="0">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流动资产营运能力分析</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536473" y="1166455"/>
            <a:ext cx="6466564" cy="5323205"/>
          </a:xfrm>
          <a:prstGeom prst="rect">
            <a:avLst/>
          </a:prstGeom>
        </p:spPr>
        <p:txBody>
          <a:bodyPr wrap="square">
            <a:spAutoFit/>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（1）应收账款</a:t>
            </a:r>
            <a:r>
              <a:rPr lang="zh-CN" altLang="en-US" sz="2000" dirty="0" smtClean="0">
                <a:solidFill>
                  <a:schemeClr val="bg1"/>
                </a:solidFill>
                <a:latin typeface="微软雅黑 Light" panose="020B0502040204020203" pitchFamily="34" charset="-122"/>
                <a:ea typeface="微软雅黑 Light" panose="020B0502040204020203" pitchFamily="34" charset="-122"/>
              </a:rPr>
              <a:t>周转率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①应收账款周转次数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赊销收入净额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应收账款平均余额</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应收账款平均余额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（当期年初应收账款余额＋当期年末应收账款余额）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smtClean="0">
                <a:solidFill>
                  <a:schemeClr val="bg1"/>
                </a:solidFill>
                <a:latin typeface="微软雅黑 Light" panose="020B0502040204020203" pitchFamily="34" charset="-122"/>
                <a:ea typeface="微软雅黑 Light" panose="020B0502040204020203" pitchFamily="34" charset="-122"/>
              </a:rPr>
              <a:t>2</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情景：</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根据江铃公司资产负债表和江铃公司利润表中的数据，计算江铃汽车公司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的应收账款周转次数</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应收账款周转次数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赊销收入净额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应收账款平均余额</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                  </a:t>
            </a:r>
            <a:r>
              <a:rPr lang="zh-CN" altLang="en-US"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29 173 636 262÷2 441 443 169</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11.95</a:t>
            </a:r>
            <a:r>
              <a:rPr lang="zh-CN" altLang="en-US" sz="2000" dirty="0">
                <a:solidFill>
                  <a:schemeClr val="bg1"/>
                </a:solidFill>
                <a:latin typeface="微软雅黑 Light" panose="020B0502040204020203" pitchFamily="34" charset="-122"/>
                <a:ea typeface="微软雅黑 Light" panose="020B0502040204020203" pitchFamily="34" charset="-122"/>
              </a:rPr>
              <a:t>（次</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②应收账款周转天数</a:t>
            </a:r>
            <a:r>
              <a:rPr lang="en-US" altLang="zh-CN" sz="2000" dirty="0">
                <a:solidFill>
                  <a:schemeClr val="bg1"/>
                </a:solidFill>
                <a:latin typeface="微软雅黑 Light" panose="020B0502040204020203" pitchFamily="34" charset="-122"/>
                <a:ea typeface="微软雅黑 Light" panose="020B0502040204020203" pitchFamily="34" charset="-122"/>
              </a:rPr>
              <a:t>=360</a:t>
            </a:r>
            <a:r>
              <a:rPr lang="zh-CN" altLang="en-US" sz="2000" dirty="0">
                <a:solidFill>
                  <a:schemeClr val="bg1"/>
                </a:solidFill>
                <a:latin typeface="微软雅黑 Light" panose="020B0502040204020203" pitchFamily="34" charset="-122"/>
                <a:ea typeface="微软雅黑 Light" panose="020B0502040204020203" pitchFamily="34" charset="-122"/>
              </a:rPr>
              <a:t>（计算期天数或报告期天数）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应收账款周转次数</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应收账款周转天数。</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应收账款周转天数</a:t>
            </a:r>
            <a:r>
              <a:rPr lang="en-US" altLang="zh-CN" sz="2000" dirty="0">
                <a:solidFill>
                  <a:schemeClr val="bg1"/>
                </a:solidFill>
                <a:latin typeface="微软雅黑 Light" panose="020B0502040204020203" pitchFamily="34" charset="-122"/>
                <a:ea typeface="微软雅黑 Light" panose="020B0502040204020203" pitchFamily="34" charset="-122"/>
              </a:rPr>
              <a:t>=360÷</a:t>
            </a:r>
            <a:r>
              <a:rPr lang="zh-CN" altLang="en-US" sz="2000" dirty="0">
                <a:solidFill>
                  <a:schemeClr val="bg1"/>
                </a:solidFill>
                <a:latin typeface="微软雅黑 Light" panose="020B0502040204020203" pitchFamily="34" charset="-122"/>
                <a:ea typeface="微软雅黑 Light" panose="020B0502040204020203" pitchFamily="34" charset="-122"/>
              </a:rPr>
              <a:t>应收账款周转</a:t>
            </a:r>
            <a:r>
              <a:rPr lang="zh-CN" altLang="en-US" sz="2000" dirty="0" smtClean="0">
                <a:solidFill>
                  <a:schemeClr val="bg1"/>
                </a:solidFill>
                <a:latin typeface="微软雅黑 Light" panose="020B0502040204020203" pitchFamily="34" charset="-122"/>
                <a:ea typeface="微软雅黑 Light" panose="020B0502040204020203" pitchFamily="34" charset="-122"/>
              </a:rPr>
              <a:t>天数                                         </a:t>
            </a:r>
            <a:r>
              <a:rPr lang="en-US" altLang="zh-CN" sz="2000" dirty="0" smtClean="0">
                <a:solidFill>
                  <a:schemeClr val="bg1"/>
                </a:solidFill>
                <a:latin typeface="微软雅黑 Light" panose="020B0502040204020203" pitchFamily="34" charset="-122"/>
                <a:ea typeface="微软雅黑 Light" panose="020B0502040204020203" pitchFamily="34" charset="-122"/>
              </a:rPr>
              <a:t>=360÷11.95=30.13</a:t>
            </a:r>
            <a:r>
              <a:rPr lang="zh-CN" altLang="en-US" sz="2000" dirty="0" smtClean="0">
                <a:solidFill>
                  <a:schemeClr val="bg1"/>
                </a:solidFill>
                <a:latin typeface="微软雅黑 Light" panose="020B0502040204020203" pitchFamily="34" charset="-122"/>
                <a:ea typeface="微软雅黑 Light" panose="020B0502040204020203" pitchFamily="34" charset="-122"/>
              </a:rPr>
              <a:t>（天）</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endParaRPr lang="zh-CN" altLang="en-US" sz="2000" dirty="0">
              <a:solidFill>
                <a:schemeClr val="bg1"/>
              </a:solidFill>
              <a:latin typeface="微软雅黑 Light" panose="020B0502040204020203" pitchFamily="34" charset="-122"/>
              <a:ea typeface="微软雅黑 Light" panose="020B0502040204020203" pitchFamily="34" charset="-122"/>
            </a:endParaRPr>
          </a:p>
          <a:p>
            <a:endParaRPr lang="zh-CN" altLang="en-US" sz="2000" dirty="0"/>
          </a:p>
        </p:txBody>
      </p:sp>
      <p:sp>
        <p:nvSpPr>
          <p:cNvPr id="7" name="矩形 6"/>
          <p:cNvSpPr/>
          <p:nvPr/>
        </p:nvSpPr>
        <p:spPr>
          <a:xfrm>
            <a:off x="802367" y="214156"/>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4"/>
            <a:ext cx="6663043" cy="5214873"/>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dirty="0">
                <a:solidFill>
                  <a:schemeClr val="bg1"/>
                </a:solidFill>
                <a:latin typeface="微软雅黑 Light" panose="020B0502040204020203" pitchFamily="34" charset="-122"/>
                <a:ea typeface="微软雅黑 Light" panose="020B0502040204020203" pitchFamily="34" charset="-122"/>
              </a:rPr>
              <a:t>2.</a:t>
            </a:r>
            <a:r>
              <a:rPr lang="zh-CN" altLang="en-US" dirty="0">
                <a:solidFill>
                  <a:schemeClr val="bg1"/>
                </a:solidFill>
                <a:latin typeface="微软雅黑 Light" panose="020B0502040204020203" pitchFamily="34" charset="-122"/>
                <a:ea typeface="微软雅黑 Light" panose="020B0502040204020203" pitchFamily="34" charset="-122"/>
              </a:rPr>
              <a:t>流动资产营运能力分析</a:t>
            </a:r>
            <a:endParaRPr lang="zh-CN" altLang="en-US" dirty="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a:t>
            </a:r>
            <a:r>
              <a:rPr lang="en-US" altLang="zh-CN" dirty="0" smtClean="0">
                <a:solidFill>
                  <a:schemeClr val="bg1"/>
                </a:solidFill>
                <a:latin typeface="微软雅黑 Light" panose="020B0502040204020203" pitchFamily="34" charset="-122"/>
                <a:ea typeface="微软雅黑 Light" panose="020B0502040204020203" pitchFamily="34" charset="-122"/>
              </a:rPr>
              <a:t>2</a:t>
            </a:r>
            <a:r>
              <a:rPr lang="zh-CN" altLang="en-US" dirty="0" smtClean="0">
                <a:solidFill>
                  <a:schemeClr val="bg1"/>
                </a:solidFill>
                <a:latin typeface="微软雅黑 Light" panose="020B0502040204020203" pitchFamily="34" charset="-122"/>
                <a:ea typeface="微软雅黑 Light" panose="020B0502040204020203" pitchFamily="34" charset="-122"/>
              </a:rPr>
              <a:t>）存货周转率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存货周转次数</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营业成本</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存货平均余额</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 </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（当期年初存货余额＋当期年末存货余额）</a:t>
            </a:r>
            <a:r>
              <a:rPr lang="en-US" altLang="zh-CN" dirty="0" smtClean="0">
                <a:solidFill>
                  <a:schemeClr val="bg1"/>
                </a:solidFill>
                <a:latin typeface="微软雅黑 Light" panose="020B0502040204020203" pitchFamily="34" charset="-122"/>
                <a:ea typeface="微软雅黑 Light" panose="020B0502040204020203" pitchFamily="34" charset="-122"/>
              </a:rPr>
              <a:t>÷2</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存货周转天数</a:t>
            </a:r>
            <a:r>
              <a:rPr lang="en-US" altLang="zh-CN" dirty="0" smtClean="0">
                <a:solidFill>
                  <a:schemeClr val="bg1"/>
                </a:solidFill>
                <a:latin typeface="微软雅黑 Light" panose="020B0502040204020203" pitchFamily="34" charset="-122"/>
                <a:ea typeface="微软雅黑 Light" panose="020B0502040204020203" pitchFamily="34" charset="-122"/>
              </a:rPr>
              <a:t>=360</a:t>
            </a:r>
            <a:r>
              <a:rPr lang="zh-CN" altLang="en-US" dirty="0" smtClean="0">
                <a:solidFill>
                  <a:schemeClr val="bg1"/>
                </a:solidFill>
                <a:latin typeface="微软雅黑 Light" panose="020B0502040204020203" pitchFamily="34" charset="-122"/>
                <a:ea typeface="微软雅黑 Light" panose="020B0502040204020203" pitchFamily="34" charset="-122"/>
              </a:rPr>
              <a:t>（计算期天数或报告期天数）</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存货周转次数</a:t>
            </a:r>
            <a:endParaRPr lang="zh-CN" altLang="en-US"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根据江铃公司资产负债表和江铃公司利润表中的数据，计算江铃汽车公司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的存货周转次数和存货周转天数。</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存货周转次数</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营业成本</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存货平均余额</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=24 530 857 150÷2 234 611 594.50</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=10.98</a:t>
            </a:r>
            <a:r>
              <a:rPr lang="zh-CN" altLang="en-US" dirty="0">
                <a:solidFill>
                  <a:schemeClr val="bg1"/>
                </a:solidFill>
                <a:latin typeface="微软雅黑 Light" panose="020B0502040204020203" pitchFamily="34" charset="-122"/>
                <a:ea typeface="微软雅黑 Light" panose="020B0502040204020203" pitchFamily="34" charset="-122"/>
              </a:rPr>
              <a:t>（次）</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存货周转天数</a:t>
            </a:r>
            <a:r>
              <a:rPr lang="en-US" altLang="zh-CN" dirty="0">
                <a:solidFill>
                  <a:schemeClr val="bg1"/>
                </a:solidFill>
                <a:latin typeface="微软雅黑 Light" panose="020B0502040204020203" pitchFamily="34" charset="-122"/>
                <a:ea typeface="微软雅黑 Light" panose="020B0502040204020203" pitchFamily="34" charset="-122"/>
              </a:rPr>
              <a:t>=360÷</a:t>
            </a:r>
            <a:r>
              <a:rPr lang="zh-CN" altLang="en-US" dirty="0">
                <a:solidFill>
                  <a:schemeClr val="bg1"/>
                </a:solidFill>
                <a:latin typeface="微软雅黑 Light" panose="020B0502040204020203" pitchFamily="34" charset="-122"/>
                <a:ea typeface="微软雅黑 Light" panose="020B0502040204020203" pitchFamily="34" charset="-122"/>
              </a:rPr>
              <a:t>存货周转</a:t>
            </a:r>
            <a:r>
              <a:rPr lang="zh-CN" altLang="en-US" dirty="0" smtClean="0">
                <a:solidFill>
                  <a:schemeClr val="bg1"/>
                </a:solidFill>
                <a:latin typeface="微软雅黑 Light" panose="020B0502040204020203" pitchFamily="34" charset="-122"/>
                <a:ea typeface="微软雅黑 Light" panose="020B0502040204020203" pitchFamily="34" charset="-122"/>
              </a:rPr>
              <a:t>次数 </a:t>
            </a:r>
            <a:r>
              <a:rPr lang="en-US" altLang="zh-CN" dirty="0">
                <a:solidFill>
                  <a:schemeClr val="bg1"/>
                </a:solidFill>
                <a:latin typeface="微软雅黑 Light" panose="020B0502040204020203" pitchFamily="34" charset="-122"/>
                <a:ea typeface="微软雅黑 Light" panose="020B0502040204020203" pitchFamily="34" charset="-122"/>
              </a:rPr>
              <a:t>=</a:t>
            </a:r>
            <a:r>
              <a:rPr lang="en-US" altLang="zh-CN" dirty="0" smtClean="0">
                <a:solidFill>
                  <a:schemeClr val="bg1"/>
                </a:solidFill>
                <a:latin typeface="微软雅黑 Light" panose="020B0502040204020203" pitchFamily="34" charset="-122"/>
                <a:ea typeface="微软雅黑 Light" panose="020B0502040204020203" pitchFamily="34" charset="-122"/>
              </a:rPr>
              <a:t>360÷10.98 </a:t>
            </a:r>
            <a:r>
              <a:rPr lang="en-US" altLang="zh-CN" dirty="0">
                <a:solidFill>
                  <a:schemeClr val="bg1"/>
                </a:solidFill>
                <a:latin typeface="微软雅黑 Light" panose="020B0502040204020203" pitchFamily="34" charset="-122"/>
                <a:ea typeface="微软雅黑 Light" panose="020B0502040204020203" pitchFamily="34" charset="-122"/>
              </a:rPr>
              <a:t>=32.79</a:t>
            </a:r>
            <a:r>
              <a:rPr lang="zh-CN" altLang="en-US" dirty="0">
                <a:solidFill>
                  <a:schemeClr val="bg1"/>
                </a:solidFill>
                <a:latin typeface="微软雅黑 Light" panose="020B0502040204020203" pitchFamily="34" charset="-122"/>
                <a:ea typeface="微软雅黑 Light" panose="020B0502040204020203" pitchFamily="34" charset="-122"/>
              </a:rPr>
              <a:t>（天</a:t>
            </a:r>
            <a:r>
              <a:rPr lang="zh-CN" altLang="en-US"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3</a:t>
            </a:r>
            <a:r>
              <a:rPr lang="zh-CN" altLang="en-US" dirty="0">
                <a:solidFill>
                  <a:schemeClr val="bg1"/>
                </a:solidFill>
                <a:latin typeface="微软雅黑 Light" panose="020B0502040204020203" pitchFamily="34" charset="-122"/>
                <a:ea typeface="微软雅黑 Light" panose="020B0502040204020203" pitchFamily="34" charset="-122"/>
              </a:rPr>
              <a:t>）流动资产</a:t>
            </a:r>
            <a:r>
              <a:rPr lang="zh-CN" altLang="en-US" dirty="0" smtClean="0">
                <a:solidFill>
                  <a:schemeClr val="bg1"/>
                </a:solidFill>
                <a:latin typeface="微软雅黑 Light" panose="020B0502040204020203" pitchFamily="34" charset="-122"/>
                <a:ea typeface="微软雅黑 Light" panose="020B0502040204020203" pitchFamily="34" charset="-122"/>
              </a:rPr>
              <a:t>周转率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流动资产周转次数</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营业收入</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流动资产平均余额</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流动资产平均余额</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（当期年初流动资产余额＋当期年末流动资产余额）</a:t>
            </a:r>
            <a:r>
              <a:rPr lang="en-US" altLang="zh-CN" dirty="0">
                <a:solidFill>
                  <a:schemeClr val="bg1"/>
                </a:solidFill>
                <a:latin typeface="微软雅黑 Light" panose="020B0502040204020203" pitchFamily="34" charset="-122"/>
                <a:ea typeface="微软雅黑 Light" panose="020B0502040204020203" pitchFamily="34" charset="-122"/>
              </a:rPr>
              <a:t>÷2</a:t>
            </a:r>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流动资产周转天数</a:t>
            </a:r>
            <a:r>
              <a:rPr lang="en-US" altLang="zh-CN" dirty="0">
                <a:solidFill>
                  <a:schemeClr val="bg1"/>
                </a:solidFill>
                <a:latin typeface="微软雅黑 Light" panose="020B0502040204020203" pitchFamily="34" charset="-122"/>
                <a:ea typeface="微软雅黑 Light" panose="020B0502040204020203" pitchFamily="34" charset="-122"/>
              </a:rPr>
              <a:t>=360</a:t>
            </a:r>
            <a:r>
              <a:rPr lang="zh-CN" altLang="en-US" dirty="0">
                <a:solidFill>
                  <a:schemeClr val="bg1"/>
                </a:solidFill>
                <a:latin typeface="微软雅黑 Light" panose="020B0502040204020203" pitchFamily="34" charset="-122"/>
                <a:ea typeface="微软雅黑 Light" panose="020B0502040204020203" pitchFamily="34" charset="-122"/>
              </a:rPr>
              <a:t>（计算期天数成报告期天数）</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流动资产周转</a:t>
            </a:r>
            <a:r>
              <a:rPr lang="zh-CN" altLang="en-US" dirty="0" smtClean="0">
                <a:solidFill>
                  <a:schemeClr val="bg1"/>
                </a:solidFill>
                <a:latin typeface="微软雅黑 Light" panose="020B0502040204020203" pitchFamily="34" charset="-122"/>
                <a:ea typeface="微软雅黑 Light" panose="020B0502040204020203" pitchFamily="34" charset="-122"/>
              </a:rPr>
              <a:t>次数</a:t>
            </a:r>
            <a:endParaRPr lang="zh-CN" altLang="en-US"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zh-CN" altLang="zh-CN" dirty="0">
              <a:solidFill>
                <a:schemeClr val="bg1"/>
              </a:solidFill>
              <a:effectLst/>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5214872"/>
          </a:xfrm>
          <a:prstGeom prst="rect">
            <a:avLst/>
          </a:prstGeom>
        </p:spPr>
      </p:pic>
      <p:sp>
        <p:nvSpPr>
          <p:cNvPr id="6" name="矩形 5"/>
          <p:cNvSpPr/>
          <p:nvPr/>
        </p:nvSpPr>
        <p:spPr>
          <a:xfrm>
            <a:off x="802367" y="264684"/>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任务4</a:t>
            </a:r>
            <a:r>
              <a:rPr lang="en-US" altLang="zh-CN" sz="4000" b="1" dirty="0" smtClean="0">
                <a:solidFill>
                  <a:schemeClr val="bg1"/>
                </a:solidFill>
                <a:latin typeface="微软雅黑 Light" panose="020B0502040204020203" pitchFamily="34" charset="-122"/>
                <a:ea typeface="微软雅黑 Light" panose="020B0502040204020203" pitchFamily="34" charset="-122"/>
              </a:rPr>
              <a:t>.1</a:t>
            </a:r>
            <a:r>
              <a:rPr lang="zh-CN" altLang="en-US" sz="4000" b="1" dirty="0" smtClean="0">
                <a:solidFill>
                  <a:schemeClr val="bg1"/>
                </a:solidFill>
                <a:latin typeface="微软雅黑 Light" panose="020B0502040204020203" pitchFamily="34" charset="-122"/>
                <a:ea typeface="微软雅黑 Light" panose="020B0502040204020203" pitchFamily="34" charset="-122"/>
              </a:rPr>
              <a:t>偿债能力分析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32055" y="3605904"/>
            <a:ext cx="3481920"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a:t>
            </a:r>
            <a:r>
              <a:rPr lang="zh-CN" altLang="en-US" dirty="0" smtClean="0">
                <a:latin typeface="微软雅黑 Light" panose="020B0502040204020203" pitchFamily="34" charset="-122"/>
                <a:ea typeface="微软雅黑 Light" panose="020B0502040204020203" pitchFamily="34" charset="-122"/>
              </a:rPr>
              <a:t>任务4</a:t>
            </a:r>
            <a:r>
              <a:rPr lang="en-US" altLang="zh-CN" dirty="0" smtClean="0">
                <a:latin typeface="微软雅黑 Light" panose="020B0502040204020203" pitchFamily="34" charset="-122"/>
                <a:ea typeface="微软雅黑 Light" panose="020B0502040204020203" pitchFamily="34" charset="-122"/>
              </a:rPr>
              <a:t>.1.1</a:t>
            </a:r>
            <a:r>
              <a:rPr lang="zh-CN" altLang="en-US" dirty="0" smtClean="0">
                <a:latin typeface="微软雅黑 Light" panose="020B0502040204020203" pitchFamily="34" charset="-122"/>
                <a:ea typeface="微软雅黑 Light" panose="020B0502040204020203" pitchFamily="34" charset="-122"/>
              </a:rPr>
              <a:t>偿债能力概述</a:t>
            </a:r>
            <a:endParaRPr lang="zh-CN" altLang="en-US" dirty="0">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7045944" y="4312945"/>
            <a:ext cx="3309790"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任务4</a:t>
            </a:r>
            <a:r>
              <a:rPr lang="en-US" altLang="zh-CN" sz="1800" dirty="0" smtClean="0">
                <a:solidFill>
                  <a:schemeClr val="tx1"/>
                </a:solidFill>
                <a:latin typeface="微软雅黑 Light" panose="020B0502040204020203" pitchFamily="34" charset="-122"/>
                <a:ea typeface="微软雅黑 Light" panose="020B0502040204020203" pitchFamily="34" charset="-122"/>
              </a:rPr>
              <a:t>.1.2</a:t>
            </a:r>
            <a:r>
              <a:rPr lang="zh-CN" altLang="en-US" sz="1800" dirty="0" smtClean="0">
                <a:solidFill>
                  <a:schemeClr val="tx1"/>
                </a:solidFill>
                <a:latin typeface="微软雅黑 Light" panose="020B0502040204020203" pitchFamily="34" charset="-122"/>
                <a:ea typeface="微软雅黑 Light" panose="020B0502040204020203" pitchFamily="34" charset="-122"/>
              </a:rPr>
              <a:t>短期偿债能力分析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5" name="TextBox 70"/>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sp>
        <p:nvSpPr>
          <p:cNvPr id="96" name="TextBox 70"/>
          <p:cNvSpPr txBox="1"/>
          <p:nvPr/>
        </p:nvSpPr>
        <p:spPr>
          <a:xfrm>
            <a:off x="7069881" y="5019896"/>
            <a:ext cx="3813845"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任务4</a:t>
            </a:r>
            <a:r>
              <a:rPr lang="en-US" altLang="zh-CN" sz="1800" dirty="0" smtClean="0">
                <a:solidFill>
                  <a:schemeClr val="tx1"/>
                </a:solidFill>
                <a:latin typeface="微软雅黑 Light" panose="020B0502040204020203" pitchFamily="34" charset="-122"/>
                <a:ea typeface="微软雅黑 Light" panose="020B0502040204020203" pitchFamily="34" charset="-122"/>
              </a:rPr>
              <a:t>.1.3</a:t>
            </a:r>
            <a:r>
              <a:rPr lang="zh-CN" altLang="en-US" sz="1800" dirty="0" smtClean="0">
                <a:solidFill>
                  <a:schemeClr val="tx1"/>
                </a:solidFill>
                <a:latin typeface="微软雅黑 Light" panose="020B0502040204020203" pitchFamily="34" charset="-122"/>
                <a:ea typeface="微软雅黑 Light" panose="020B0502040204020203" pitchFamily="34" charset="-122"/>
              </a:rPr>
              <a:t>长期偿债能力分析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33074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5043613"/>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流动资产营运能力</a:t>
            </a:r>
            <a:r>
              <a:rPr lang="zh-CN" altLang="en-US" sz="2000" dirty="0" smtClean="0">
                <a:solidFill>
                  <a:schemeClr val="bg1"/>
                </a:solidFill>
                <a:latin typeface="微软雅黑 Light" panose="020B0502040204020203" pitchFamily="34" charset="-122"/>
                <a:ea typeface="微软雅黑 Light" panose="020B0502040204020203" pitchFamily="34" charset="-122"/>
              </a:rPr>
              <a:t>分析</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-18】</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根据江铃公司资产负债表和江铃公司利润表中的数据，计算江铃汽车公司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的流动资产周转次数和流动资产周转天数。</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a:solidFill>
                  <a:schemeClr val="bg1"/>
                </a:solidFill>
                <a:latin typeface="微软雅黑 Light" panose="020B0502040204020203" pitchFamily="34" charset="-122"/>
                <a:ea typeface="微软雅黑 Light" panose="020B0502040204020203" pitchFamily="34" charset="-122"/>
              </a:rPr>
              <a:t>流动资产周转次数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营业收入</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流动资产平均余额</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a:solidFill>
                  <a:schemeClr val="bg1"/>
                </a:solidFill>
                <a:latin typeface="微软雅黑 Light" panose="020B0502040204020203" pitchFamily="34" charset="-122"/>
                <a:ea typeface="微软雅黑 Light" panose="020B0502040204020203" pitchFamily="34" charset="-122"/>
              </a:rPr>
              <a:t> </a:t>
            </a:r>
            <a:r>
              <a:rPr lang="zh-CN" altLang="en-US"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=29 173 636 262÷14 949 589 </a:t>
            </a:r>
            <a:r>
              <a:rPr lang="en-US" altLang="zh-CN" sz="2000" dirty="0" smtClean="0">
                <a:solidFill>
                  <a:schemeClr val="bg1"/>
                </a:solidFill>
                <a:latin typeface="微软雅黑 Light" panose="020B0502040204020203" pitchFamily="34" charset="-122"/>
                <a:ea typeface="微软雅黑 Light" panose="020B0502040204020203" pitchFamily="34" charset="-122"/>
              </a:rPr>
              <a:t>163  </a:t>
            </a:r>
            <a:r>
              <a:rPr lang="en-US" altLang="zh-CN" sz="2000" dirty="0">
                <a:solidFill>
                  <a:schemeClr val="bg1"/>
                </a:solidFill>
                <a:latin typeface="微软雅黑 Light" panose="020B0502040204020203" pitchFamily="34" charset="-122"/>
                <a:ea typeface="微软雅黑 Light" panose="020B0502040204020203" pitchFamily="34" charset="-122"/>
              </a:rPr>
              <a:t>=1.95</a:t>
            </a:r>
            <a:r>
              <a:rPr lang="zh-CN" altLang="en-US" sz="2000" dirty="0">
                <a:solidFill>
                  <a:schemeClr val="bg1"/>
                </a:solidFill>
                <a:latin typeface="微软雅黑 Light" panose="020B0502040204020203" pitchFamily="34" charset="-122"/>
                <a:ea typeface="微软雅黑 Light" panose="020B0502040204020203" pitchFamily="34" charset="-122"/>
              </a:rPr>
              <a:t>（次）</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a:solidFill>
                  <a:schemeClr val="bg1"/>
                </a:solidFill>
                <a:latin typeface="微软雅黑 Light" panose="020B0502040204020203" pitchFamily="34" charset="-122"/>
                <a:ea typeface="微软雅黑 Light" panose="020B0502040204020203" pitchFamily="34" charset="-122"/>
              </a:rPr>
              <a:t>流动资产周转天数</a:t>
            </a:r>
            <a:r>
              <a:rPr lang="en-US" altLang="zh-CN" sz="2000" dirty="0">
                <a:solidFill>
                  <a:schemeClr val="bg1"/>
                </a:solidFill>
                <a:latin typeface="微软雅黑 Light" panose="020B0502040204020203" pitchFamily="34" charset="-122"/>
                <a:ea typeface="微软雅黑 Light" panose="020B0502040204020203" pitchFamily="34" charset="-122"/>
              </a:rPr>
              <a:t>=360÷</a:t>
            </a:r>
            <a:r>
              <a:rPr lang="zh-CN" altLang="en-US" sz="2000" dirty="0">
                <a:solidFill>
                  <a:schemeClr val="bg1"/>
                </a:solidFill>
                <a:latin typeface="微软雅黑 Light" panose="020B0502040204020203" pitchFamily="34" charset="-122"/>
                <a:ea typeface="微软雅黑 Light" panose="020B0502040204020203" pitchFamily="34" charset="-122"/>
              </a:rPr>
              <a:t>流动资产周转</a:t>
            </a:r>
            <a:r>
              <a:rPr lang="zh-CN" altLang="en-US" sz="2000" dirty="0" smtClean="0">
                <a:solidFill>
                  <a:schemeClr val="bg1"/>
                </a:solidFill>
                <a:latin typeface="微软雅黑 Light" panose="020B0502040204020203" pitchFamily="34" charset="-122"/>
                <a:ea typeface="微软雅黑 Light" panose="020B0502040204020203" pitchFamily="34" charset="-122"/>
              </a:rPr>
              <a:t>次数 </a:t>
            </a:r>
            <a:r>
              <a:rPr lang="en-US" altLang="zh-CN" sz="2000" dirty="0" smtClean="0">
                <a:solidFill>
                  <a:schemeClr val="bg1"/>
                </a:solidFill>
                <a:latin typeface="微软雅黑 Light" panose="020B0502040204020203" pitchFamily="34" charset="-122"/>
                <a:ea typeface="微软雅黑 Light" panose="020B0502040204020203" pitchFamily="34" charset="-122"/>
              </a:rPr>
              <a:t>=360÷1.95 </a:t>
            </a:r>
            <a:r>
              <a:rPr lang="en-US" altLang="zh-CN" sz="2000" dirty="0">
                <a:solidFill>
                  <a:schemeClr val="bg1"/>
                </a:solidFill>
                <a:latin typeface="微软雅黑 Light" panose="020B0502040204020203" pitchFamily="34" charset="-122"/>
                <a:ea typeface="微软雅黑 Light" panose="020B0502040204020203" pitchFamily="34" charset="-122"/>
              </a:rPr>
              <a:t>=184.62</a:t>
            </a:r>
            <a:r>
              <a:rPr lang="zh-CN" altLang="en-US" sz="2000" dirty="0">
                <a:solidFill>
                  <a:schemeClr val="bg1"/>
                </a:solidFill>
                <a:latin typeface="微软雅黑 Light" panose="020B0502040204020203" pitchFamily="34" charset="-122"/>
                <a:ea typeface="微软雅黑 Light" panose="020B0502040204020203" pitchFamily="34" charset="-122"/>
              </a:rPr>
              <a:t>（天</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6" name="矩形 5"/>
          <p:cNvSpPr/>
          <p:nvPr/>
        </p:nvSpPr>
        <p:spPr>
          <a:xfrm>
            <a:off x="802367" y="264684"/>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dirty="0">
                <a:solidFill>
                  <a:schemeClr val="bg1"/>
                </a:solidFill>
                <a:latin typeface="微软雅黑 Light" panose="020B0502040204020203" pitchFamily="34" charset="-122"/>
                <a:ea typeface="微软雅黑 Light" panose="020B0502040204020203" pitchFamily="34" charset="-122"/>
              </a:rPr>
              <a:t>3.</a:t>
            </a:r>
            <a:r>
              <a:rPr lang="zh-CN" altLang="en-US" dirty="0">
                <a:solidFill>
                  <a:schemeClr val="bg1"/>
                </a:solidFill>
                <a:latin typeface="微软雅黑 Light" panose="020B0502040204020203" pitchFamily="34" charset="-122"/>
                <a:ea typeface="微软雅黑 Light" panose="020B0502040204020203" pitchFamily="34" charset="-122"/>
              </a:rPr>
              <a:t>固定资产营运能力</a:t>
            </a:r>
            <a:r>
              <a:rPr lang="zh-CN" altLang="en-US" dirty="0" smtClean="0">
                <a:solidFill>
                  <a:schemeClr val="bg1"/>
                </a:solidFill>
                <a:latin typeface="微软雅黑 Light" panose="020B0502040204020203" pitchFamily="34" charset="-122"/>
                <a:ea typeface="微软雅黑 Light" panose="020B0502040204020203" pitchFamily="34" charset="-122"/>
              </a:rPr>
              <a:t>分析</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a:t>
            </a:r>
            <a:r>
              <a:rPr lang="en-US" altLang="zh-CN" dirty="0" smtClean="0">
                <a:solidFill>
                  <a:schemeClr val="bg1"/>
                </a:solidFill>
                <a:latin typeface="微软雅黑 Light" panose="020B0502040204020203" pitchFamily="34" charset="-122"/>
                <a:ea typeface="微软雅黑 Light" panose="020B0502040204020203" pitchFamily="34" charset="-122"/>
              </a:rPr>
              <a:t>1</a:t>
            </a:r>
            <a:r>
              <a:rPr lang="zh-CN" altLang="en-US" dirty="0" smtClean="0">
                <a:solidFill>
                  <a:schemeClr val="bg1"/>
                </a:solidFill>
                <a:latin typeface="微软雅黑 Light" panose="020B0502040204020203" pitchFamily="34" charset="-122"/>
                <a:ea typeface="微软雅黑 Light" panose="020B0502040204020203" pitchFamily="34" charset="-122"/>
              </a:rPr>
              <a:t>）固定资产周转次数</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固定资产周转次数</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营业收入</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固定资产平均净值</a:t>
            </a:r>
            <a:endParaRPr lang="zh-CN" altLang="en-US"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smtClean="0">
                <a:solidFill>
                  <a:schemeClr val="bg1"/>
                </a:solidFill>
                <a:latin typeface="微软雅黑 Light" panose="020B0502040204020203" pitchFamily="34" charset="-122"/>
                <a:ea typeface="微软雅黑 Light" panose="020B0502040204020203" pitchFamily="34" charset="-122"/>
              </a:rPr>
              <a:t>固定资产平均净值</a:t>
            </a:r>
            <a:r>
              <a:rPr lang="en-US" altLang="zh-CN" dirty="0" smtClean="0">
                <a:solidFill>
                  <a:schemeClr val="bg1"/>
                </a:solidFill>
                <a:latin typeface="微软雅黑 Light" panose="020B0502040204020203" pitchFamily="34" charset="-122"/>
                <a:ea typeface="微软雅黑 Light" panose="020B0502040204020203" pitchFamily="34" charset="-122"/>
              </a:rPr>
              <a:t>=</a:t>
            </a:r>
            <a:r>
              <a:rPr lang="zh-CN" altLang="en-US" dirty="0" smtClean="0">
                <a:solidFill>
                  <a:schemeClr val="bg1"/>
                </a:solidFill>
                <a:latin typeface="微软雅黑 Light" panose="020B0502040204020203" pitchFamily="34" charset="-122"/>
                <a:ea typeface="微软雅黑 Light" panose="020B0502040204020203" pitchFamily="34" charset="-122"/>
              </a:rPr>
              <a:t>（当期年初固定资产净值＋当期年末固定资产净值）</a:t>
            </a:r>
            <a:r>
              <a:rPr lang="en-US" altLang="zh-CN" dirty="0" smtClean="0">
                <a:solidFill>
                  <a:schemeClr val="bg1"/>
                </a:solidFill>
                <a:latin typeface="微软雅黑 Light" panose="020B0502040204020203" pitchFamily="34" charset="-122"/>
                <a:ea typeface="微软雅黑 Light" panose="020B0502040204020203" pitchFamily="34" charset="-122"/>
              </a:rPr>
              <a:t>÷2</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2</a:t>
            </a:r>
            <a:r>
              <a:rPr lang="zh-CN" altLang="en-US" dirty="0">
                <a:solidFill>
                  <a:schemeClr val="bg1"/>
                </a:solidFill>
                <a:latin typeface="微软雅黑 Light" panose="020B0502040204020203" pitchFamily="34" charset="-122"/>
                <a:ea typeface="微软雅黑 Light" panose="020B0502040204020203" pitchFamily="34" charset="-122"/>
              </a:rPr>
              <a:t>）固定资产周转</a:t>
            </a:r>
            <a:r>
              <a:rPr lang="zh-CN" altLang="en-US" dirty="0" smtClean="0">
                <a:solidFill>
                  <a:schemeClr val="bg1"/>
                </a:solidFill>
                <a:latin typeface="微软雅黑 Light" panose="020B0502040204020203" pitchFamily="34" charset="-122"/>
                <a:ea typeface="微软雅黑 Light" panose="020B0502040204020203" pitchFamily="34" charset="-122"/>
              </a:rPr>
              <a:t>天数</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固定资产周转天数</a:t>
            </a:r>
            <a:r>
              <a:rPr lang="en-US" altLang="zh-CN" dirty="0">
                <a:solidFill>
                  <a:schemeClr val="bg1"/>
                </a:solidFill>
                <a:latin typeface="微软雅黑 Light" panose="020B0502040204020203" pitchFamily="34" charset="-122"/>
                <a:ea typeface="微软雅黑 Light" panose="020B0502040204020203" pitchFamily="34" charset="-122"/>
              </a:rPr>
              <a:t>=360</a:t>
            </a:r>
            <a:r>
              <a:rPr lang="zh-CN" altLang="en-US" dirty="0">
                <a:solidFill>
                  <a:schemeClr val="bg1"/>
                </a:solidFill>
                <a:latin typeface="微软雅黑 Light" panose="020B0502040204020203" pitchFamily="34" charset="-122"/>
                <a:ea typeface="微软雅黑 Light" panose="020B0502040204020203" pitchFamily="34" charset="-122"/>
              </a:rPr>
              <a:t>（计算期天数成报告期天数）</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固定资产周转次数</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情景4</a:t>
            </a:r>
            <a:r>
              <a:rPr lang="en-US" altLang="zh-CN" dirty="0">
                <a:solidFill>
                  <a:schemeClr val="bg1"/>
                </a:solidFill>
                <a:latin typeface="微软雅黑 Light" panose="020B0502040204020203" pitchFamily="34" charset="-122"/>
                <a:ea typeface="微软雅黑 Light" panose="020B0502040204020203" pitchFamily="34" charset="-122"/>
              </a:rPr>
              <a:t>-19】</a:t>
            </a:r>
            <a:r>
              <a:rPr lang="zh-CN" altLang="en-US" dirty="0">
                <a:solidFill>
                  <a:schemeClr val="bg1"/>
                </a:solidFill>
                <a:latin typeface="微软雅黑 Light" panose="020B0502040204020203" pitchFamily="34" charset="-122"/>
                <a:ea typeface="微软雅黑 Light" panose="020B0502040204020203" pitchFamily="34" charset="-122"/>
              </a:rPr>
              <a:t>根据江铃公司资产负债表和江铃公司利润表中的数据，计算江铃汽车公司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的固定资产周转次数和固定资产周转天数。</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固定资产周转次数</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营业收入</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固定资产平均净额</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=29 173 636 262÷5 696 718 </a:t>
            </a:r>
            <a:r>
              <a:rPr lang="en-US" altLang="zh-CN" dirty="0" smtClean="0">
                <a:solidFill>
                  <a:schemeClr val="bg1"/>
                </a:solidFill>
                <a:latin typeface="微软雅黑 Light" panose="020B0502040204020203" pitchFamily="34" charset="-122"/>
                <a:ea typeface="微软雅黑 Light" panose="020B0502040204020203" pitchFamily="34" charset="-122"/>
              </a:rPr>
              <a:t>080 </a:t>
            </a:r>
            <a:r>
              <a:rPr lang="en-US" altLang="zh-CN" dirty="0">
                <a:solidFill>
                  <a:schemeClr val="bg1"/>
                </a:solidFill>
                <a:latin typeface="微软雅黑 Light" panose="020B0502040204020203" pitchFamily="34" charset="-122"/>
                <a:ea typeface="微软雅黑 Light" panose="020B0502040204020203" pitchFamily="34" charset="-122"/>
              </a:rPr>
              <a:t>=5.12</a:t>
            </a:r>
            <a:r>
              <a:rPr lang="zh-CN" altLang="en-US" dirty="0">
                <a:solidFill>
                  <a:schemeClr val="bg1"/>
                </a:solidFill>
                <a:latin typeface="微软雅黑 Light" panose="020B0502040204020203" pitchFamily="34" charset="-122"/>
                <a:ea typeface="微软雅黑 Light" panose="020B0502040204020203" pitchFamily="34" charset="-122"/>
              </a:rPr>
              <a:t>（次）</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固定资产周转天数</a:t>
            </a:r>
            <a:r>
              <a:rPr lang="en-US" altLang="zh-CN" dirty="0">
                <a:solidFill>
                  <a:schemeClr val="bg1"/>
                </a:solidFill>
                <a:latin typeface="微软雅黑 Light" panose="020B0502040204020203" pitchFamily="34" charset="-122"/>
                <a:ea typeface="微软雅黑 Light" panose="020B0502040204020203" pitchFamily="34" charset="-122"/>
              </a:rPr>
              <a:t>=360÷</a:t>
            </a:r>
            <a:r>
              <a:rPr lang="zh-CN" altLang="en-US" dirty="0">
                <a:solidFill>
                  <a:schemeClr val="bg1"/>
                </a:solidFill>
                <a:latin typeface="微软雅黑 Light" panose="020B0502040204020203" pitchFamily="34" charset="-122"/>
                <a:ea typeface="微软雅黑 Light" panose="020B0502040204020203" pitchFamily="34" charset="-122"/>
              </a:rPr>
              <a:t>固定资产周转</a:t>
            </a:r>
            <a:r>
              <a:rPr lang="zh-CN" altLang="en-US" dirty="0" smtClean="0">
                <a:solidFill>
                  <a:schemeClr val="bg1"/>
                </a:solidFill>
                <a:latin typeface="微软雅黑 Light" panose="020B0502040204020203" pitchFamily="34" charset="-122"/>
                <a:ea typeface="微软雅黑 Light" panose="020B0502040204020203" pitchFamily="34" charset="-122"/>
              </a:rPr>
              <a:t>次数</a:t>
            </a:r>
            <a:r>
              <a:rPr lang="en-US" altLang="zh-CN" dirty="0">
                <a:solidFill>
                  <a:schemeClr val="bg1"/>
                </a:solidFill>
                <a:latin typeface="微软雅黑 Light" panose="020B0502040204020203" pitchFamily="34" charset="-122"/>
                <a:ea typeface="微软雅黑 Light" panose="020B0502040204020203" pitchFamily="34" charset="-122"/>
              </a:rPr>
              <a:t>=360÷5.12=70.3</a:t>
            </a:r>
            <a:r>
              <a:rPr lang="zh-CN" altLang="en-US" dirty="0">
                <a:solidFill>
                  <a:schemeClr val="bg1"/>
                </a:solidFill>
                <a:latin typeface="微软雅黑 Light" panose="020B0502040204020203" pitchFamily="34" charset="-122"/>
                <a:ea typeface="微软雅黑 Light" panose="020B0502040204020203" pitchFamily="34" charset="-122"/>
              </a:rPr>
              <a:t>（天）</a:t>
            </a:r>
            <a:endParaRPr lang="zh-CN" altLang="en-US" dirty="0">
              <a:solidFill>
                <a:schemeClr val="bg1"/>
              </a:solidFill>
              <a:latin typeface="微软雅黑 Light" panose="020B0502040204020203" pitchFamily="34" charset="-122"/>
              <a:ea typeface="微软雅黑 Light" panose="020B0502040204020203" pitchFamily="34" charset="-122"/>
            </a:endParaRPr>
          </a:p>
          <a:p>
            <a:endParaRPr lang="zh-CN" altLang="zh-CN" dirty="0">
              <a:solidFill>
                <a:schemeClr val="bg1"/>
              </a:solidFill>
              <a:effectLst/>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6" name="矩形 5"/>
          <p:cNvSpPr/>
          <p:nvPr/>
        </p:nvSpPr>
        <p:spPr>
          <a:xfrm>
            <a:off x="802367" y="264684"/>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sz="2000" dirty="0">
                <a:solidFill>
                  <a:schemeClr val="bg1"/>
                </a:solidFill>
                <a:latin typeface="微软雅黑 Light" panose="020B0502040204020203" pitchFamily="34" charset="-122"/>
                <a:ea typeface="微软雅黑 Light" panose="020B0502040204020203" pitchFamily="34" charset="-122"/>
              </a:rPr>
              <a:t>4.</a:t>
            </a:r>
            <a:r>
              <a:rPr lang="zh-CN" altLang="en-US" sz="2000" dirty="0">
                <a:solidFill>
                  <a:schemeClr val="bg1"/>
                </a:solidFill>
                <a:latin typeface="微软雅黑 Light" panose="020B0502040204020203" pitchFamily="34" charset="-122"/>
                <a:ea typeface="微软雅黑 Light" panose="020B0502040204020203" pitchFamily="34" charset="-122"/>
              </a:rPr>
              <a:t>总资产营运能力</a:t>
            </a:r>
            <a:r>
              <a:rPr lang="zh-CN" altLang="en-US" sz="2000" dirty="0" smtClean="0">
                <a:solidFill>
                  <a:schemeClr val="bg1"/>
                </a:solidFill>
                <a:latin typeface="微软雅黑 Light" panose="020B0502040204020203" pitchFamily="34" charset="-122"/>
                <a:ea typeface="微软雅黑 Light" panose="020B0502040204020203" pitchFamily="34" charset="-122"/>
              </a:rPr>
              <a:t>分析</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）总资产周转次数</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总资产周转次数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营业收入</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总资产平均余额</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）总资产周转</a:t>
            </a:r>
            <a:r>
              <a:rPr lang="zh-CN" altLang="en-US" sz="2000" dirty="0" smtClean="0">
                <a:solidFill>
                  <a:schemeClr val="bg1"/>
                </a:solidFill>
                <a:latin typeface="微软雅黑 Light" panose="020B0502040204020203" pitchFamily="34" charset="-122"/>
                <a:ea typeface="微软雅黑 Light" panose="020B0502040204020203" pitchFamily="34" charset="-122"/>
              </a:rPr>
              <a:t>天数</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总资产周转天数</a:t>
            </a:r>
            <a:r>
              <a:rPr lang="en-US" altLang="zh-CN" sz="2000" dirty="0">
                <a:solidFill>
                  <a:schemeClr val="bg1"/>
                </a:solidFill>
                <a:latin typeface="微软雅黑 Light" panose="020B0502040204020203" pitchFamily="34" charset="-122"/>
                <a:ea typeface="微软雅黑 Light" panose="020B0502040204020203" pitchFamily="34" charset="-122"/>
              </a:rPr>
              <a:t>=360</a:t>
            </a:r>
            <a:r>
              <a:rPr lang="zh-CN" altLang="en-US" sz="2000" dirty="0">
                <a:solidFill>
                  <a:schemeClr val="bg1"/>
                </a:solidFill>
                <a:latin typeface="微软雅黑 Light" panose="020B0502040204020203" pitchFamily="34" charset="-122"/>
                <a:ea typeface="微软雅黑 Light" panose="020B0502040204020203" pitchFamily="34" charset="-122"/>
              </a:rPr>
              <a:t>（计算期天数成报告期天数）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总资产周转次数</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情景4</a:t>
            </a:r>
            <a:r>
              <a:rPr lang="en-US" altLang="zh-CN" sz="2000" dirty="0">
                <a:solidFill>
                  <a:schemeClr val="bg1"/>
                </a:solidFill>
                <a:latin typeface="微软雅黑 Light" panose="020B0502040204020203" pitchFamily="34" charset="-122"/>
                <a:ea typeface="微软雅黑 Light" panose="020B0502040204020203" pitchFamily="34" charset="-122"/>
              </a:rPr>
              <a:t>-20】</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根据江铃公司资产负债表和江铃公司利润表中的数据，计算江铃汽车公司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的总资产周转次数和总资产周转天数。</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总资产周转次数</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营业收入</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总资产平均</a:t>
            </a:r>
            <a:r>
              <a:rPr lang="zh-CN" altLang="en-US" sz="2000" dirty="0" smtClean="0">
                <a:solidFill>
                  <a:schemeClr val="bg1"/>
                </a:solidFill>
                <a:latin typeface="微软雅黑 Light" panose="020B0502040204020203" pitchFamily="34" charset="-122"/>
                <a:ea typeface="微软雅黑 Light" panose="020B0502040204020203" pitchFamily="34" charset="-122"/>
              </a:rPr>
              <a:t>余额                                                                 </a:t>
            </a:r>
            <a:r>
              <a:rPr lang="en-US" altLang="zh-CN" sz="2000" dirty="0">
                <a:solidFill>
                  <a:schemeClr val="bg1"/>
                </a:solidFill>
                <a:latin typeface="微软雅黑 Light" panose="020B0502040204020203" pitchFamily="34" charset="-122"/>
                <a:ea typeface="微软雅黑 Light" panose="020B0502040204020203" pitchFamily="34" charset="-122"/>
              </a:rPr>
              <a:t>=29 173 636 262÷23 847 529 034  </a:t>
            </a:r>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=1.22</a:t>
            </a:r>
            <a:r>
              <a:rPr lang="zh-CN" altLang="en-US" sz="2000" dirty="0">
                <a:solidFill>
                  <a:schemeClr val="bg1"/>
                </a:solidFill>
                <a:latin typeface="微软雅黑 Light" panose="020B0502040204020203" pitchFamily="34" charset="-122"/>
                <a:ea typeface="微软雅黑 Light" panose="020B0502040204020203" pitchFamily="34" charset="-122"/>
              </a:rPr>
              <a:t>（次）</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总资产周转天数</a:t>
            </a:r>
            <a:r>
              <a:rPr lang="en-US" altLang="zh-CN" sz="2000" dirty="0">
                <a:solidFill>
                  <a:schemeClr val="bg1"/>
                </a:solidFill>
                <a:latin typeface="微软雅黑 Light" panose="020B0502040204020203" pitchFamily="34" charset="-122"/>
                <a:ea typeface="微软雅黑 Light" panose="020B0502040204020203" pitchFamily="34" charset="-122"/>
              </a:rPr>
              <a:t>=360÷</a:t>
            </a:r>
            <a:r>
              <a:rPr lang="zh-CN" altLang="en-US" sz="2000" dirty="0">
                <a:solidFill>
                  <a:schemeClr val="bg1"/>
                </a:solidFill>
                <a:latin typeface="微软雅黑 Light" panose="020B0502040204020203" pitchFamily="34" charset="-122"/>
                <a:ea typeface="微软雅黑 Light" panose="020B0502040204020203" pitchFamily="34" charset="-122"/>
              </a:rPr>
              <a:t>总资产周转</a:t>
            </a:r>
            <a:r>
              <a:rPr lang="zh-CN" altLang="en-US" sz="2000" dirty="0" smtClean="0">
                <a:solidFill>
                  <a:schemeClr val="bg1"/>
                </a:solidFill>
                <a:latin typeface="微软雅黑 Light" panose="020B0502040204020203" pitchFamily="34" charset="-122"/>
                <a:ea typeface="微软雅黑 Light" panose="020B0502040204020203" pitchFamily="34" charset="-122"/>
              </a:rPr>
              <a:t>次数 </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smtClean="0">
                <a:solidFill>
                  <a:schemeClr val="bg1"/>
                </a:solidFill>
                <a:latin typeface="微软雅黑 Light" panose="020B0502040204020203" pitchFamily="34" charset="-122"/>
                <a:ea typeface="微软雅黑 Light" panose="020B0502040204020203" pitchFamily="34" charset="-122"/>
              </a:rPr>
              <a:t>360÷1.22 </a:t>
            </a:r>
            <a:r>
              <a:rPr lang="en-US" altLang="zh-CN" sz="2000" dirty="0">
                <a:solidFill>
                  <a:schemeClr val="bg1"/>
                </a:solidFill>
                <a:latin typeface="微软雅黑 Light" panose="020B0502040204020203" pitchFamily="34" charset="-122"/>
                <a:ea typeface="微软雅黑 Light" panose="020B0502040204020203" pitchFamily="34" charset="-122"/>
              </a:rPr>
              <a:t>=295</a:t>
            </a:r>
            <a:r>
              <a:rPr lang="zh-CN" altLang="en-US" sz="2000" dirty="0">
                <a:solidFill>
                  <a:schemeClr val="bg1"/>
                </a:solidFill>
                <a:latin typeface="微软雅黑 Light" panose="020B0502040204020203" pitchFamily="34" charset="-122"/>
                <a:ea typeface="微软雅黑 Light" panose="020B0502040204020203" pitchFamily="34" charset="-122"/>
              </a:rPr>
              <a:t>（天）</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endParaRPr lang="zh-CN" altLang="zh-CN" sz="2000" dirty="0">
              <a:solidFill>
                <a:schemeClr val="bg1"/>
              </a:solidFill>
              <a:effectLst/>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6" name="矩形 5"/>
          <p:cNvSpPr/>
          <p:nvPr/>
        </p:nvSpPr>
        <p:spPr>
          <a:xfrm>
            <a:off x="802367" y="264684"/>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0265" y="684277"/>
            <a:ext cx="4738798"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营运能力的横向分析及趋势分析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337741" y="1124744"/>
            <a:ext cx="36888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）营运能力的横向分析</a:t>
            </a:r>
            <a:endParaRPr lang="zh-CN" altLang="en-US"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337741" y="4142606"/>
            <a:ext cx="37417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）营运能力的趋势分析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8" name="矩形 7"/>
          <p:cNvSpPr/>
          <p:nvPr/>
        </p:nvSpPr>
        <p:spPr>
          <a:xfrm>
            <a:off x="802367" y="264684"/>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5018405" y="264795"/>
            <a:ext cx="6924675" cy="3086100"/>
          </a:xfrm>
          <a:prstGeom prst="rect">
            <a:avLst/>
          </a:prstGeom>
        </p:spPr>
      </p:pic>
      <p:pic>
        <p:nvPicPr>
          <p:cNvPr id="10" name="图片 9"/>
          <p:cNvPicPr>
            <a:picLocks noChangeAspect="1"/>
          </p:cNvPicPr>
          <p:nvPr>
            <p:custDataLst>
              <p:tags r:id="rId3"/>
            </p:custDataLst>
          </p:nvPr>
        </p:nvPicPr>
        <p:blipFill>
          <a:blip r:embed="rId4"/>
          <a:stretch>
            <a:fillRect/>
          </a:stretch>
        </p:blipFill>
        <p:spPr>
          <a:xfrm>
            <a:off x="5018405" y="3573145"/>
            <a:ext cx="6219825" cy="309562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2367" y="264684"/>
            <a:ext cx="456708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营运能力分析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124744"/>
            <a:ext cx="37417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）营运能力的趋势分析</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3362325" y="1772920"/>
            <a:ext cx="5495925" cy="397192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任务4</a:t>
            </a:r>
            <a:r>
              <a:rPr lang="en-US" altLang="zh-CN" sz="4000" b="1" dirty="0" smtClean="0">
                <a:solidFill>
                  <a:schemeClr val="bg1"/>
                </a:solidFill>
                <a:latin typeface="微软雅黑 Light" panose="020B0502040204020203" pitchFamily="34" charset="-122"/>
                <a:ea typeface="微软雅黑 Light" panose="020B0502040204020203" pitchFamily="34" charset="-122"/>
              </a:rPr>
              <a:t>.3</a:t>
            </a:r>
            <a:r>
              <a:rPr lang="zh-CN" altLang="en-US" sz="4000" b="1" dirty="0" smtClean="0">
                <a:solidFill>
                  <a:schemeClr val="bg1"/>
                </a:solidFill>
                <a:latin typeface="微软雅黑 Light" panose="020B0502040204020203" pitchFamily="34" charset="-122"/>
                <a:ea typeface="微软雅黑 Light" panose="020B0502040204020203" pitchFamily="34" charset="-122"/>
              </a:rPr>
              <a:t>获利能力分析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60630" y="3617878"/>
            <a:ext cx="3741837" cy="398780"/>
          </a:xfrm>
          <a:prstGeom prst="rect">
            <a:avLst/>
          </a:prstGeom>
          <a:noFill/>
        </p:spPr>
        <p:txBody>
          <a:bodyPr wrap="square" rtlCol="0">
            <a:spAutoFit/>
          </a:bodyPr>
          <a:lstStyle/>
          <a:p>
            <a:pPr>
              <a:defRPr/>
            </a:pPr>
            <a:r>
              <a:rPr lang="zh-CN" altLang="en-US" sz="2000" dirty="0" smtClean="0">
                <a:latin typeface="微软雅黑 Light" panose="020B0502040204020203" pitchFamily="34" charset="-122"/>
                <a:ea typeface="微软雅黑 Light" panose="020B0502040204020203" pitchFamily="34" charset="-122"/>
              </a:rPr>
              <a:t>子任务4</a:t>
            </a:r>
            <a:r>
              <a:rPr lang="en-US" altLang="zh-CN" sz="2000" dirty="0" smtClean="0">
                <a:latin typeface="微软雅黑 Light" panose="020B0502040204020203" pitchFamily="34" charset="-122"/>
                <a:ea typeface="微软雅黑 Light" panose="020B0502040204020203" pitchFamily="34" charset="-122"/>
              </a:rPr>
              <a:t>.3.1</a:t>
            </a:r>
            <a:r>
              <a:rPr lang="zh-CN" altLang="en-US" sz="2000" dirty="0" smtClean="0">
                <a:latin typeface="微软雅黑 Light" panose="020B0502040204020203" pitchFamily="34" charset="-122"/>
                <a:ea typeface="微软雅黑 Light" panose="020B0502040204020203" pitchFamily="34" charset="-122"/>
              </a:rPr>
              <a:t>获现能力分析概述</a:t>
            </a:r>
            <a:endParaRPr lang="zh-CN" altLang="en-US" sz="2000" dirty="0">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7060630" y="5157192"/>
            <a:ext cx="5231708" cy="39878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子</a:t>
            </a:r>
            <a:r>
              <a:rPr lang="zh-CN" altLang="en-US" dirty="0" smtClean="0">
                <a:solidFill>
                  <a:schemeClr val="tx1"/>
                </a:solidFill>
                <a:latin typeface="微软雅黑 Light" panose="020B0502040204020203" pitchFamily="34" charset="-122"/>
                <a:ea typeface="微软雅黑 Light" panose="020B0502040204020203" pitchFamily="34" charset="-122"/>
              </a:rPr>
              <a:t>任务4</a:t>
            </a:r>
            <a:r>
              <a:rPr lang="en-US" altLang="zh-CN" dirty="0" smtClean="0">
                <a:solidFill>
                  <a:schemeClr val="tx1"/>
                </a:solidFill>
                <a:latin typeface="微软雅黑 Light" panose="020B0502040204020203" pitchFamily="34" charset="-122"/>
                <a:ea typeface="微软雅黑 Light" panose="020B0502040204020203" pitchFamily="34" charset="-122"/>
              </a:rPr>
              <a:t>.3.2</a:t>
            </a:r>
            <a:r>
              <a:rPr lang="zh-CN" altLang="en-US" dirty="0" smtClean="0">
                <a:solidFill>
                  <a:schemeClr val="tx1"/>
                </a:solidFill>
                <a:latin typeface="微软雅黑 Light" panose="020B0502040204020203" pitchFamily="34" charset="-122"/>
                <a:ea typeface="微软雅黑 Light" panose="020B0502040204020203" pitchFamily="34" charset="-122"/>
              </a:rPr>
              <a:t>获现能力指标、横向及趋势分析</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701855" y="5157192"/>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Pentagon 12"/>
          <p:cNvSpPr>
            <a:spLocks noChangeArrowheads="1"/>
          </p:cNvSpPr>
          <p:nvPr/>
        </p:nvSpPr>
        <p:spPr bwMode="auto">
          <a:xfrm>
            <a:off x="432453" y="3994484"/>
            <a:ext cx="11147433" cy="995142"/>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lt"/>
            </a:endParaRPr>
          </a:p>
        </p:txBody>
      </p:sp>
      <p:grpSp>
        <p:nvGrpSpPr>
          <p:cNvPr id="22" name="组合 21"/>
          <p:cNvGrpSpPr/>
          <p:nvPr/>
        </p:nvGrpSpPr>
        <p:grpSpPr>
          <a:xfrm>
            <a:off x="10680576" y="2438509"/>
            <a:ext cx="255012" cy="2106288"/>
            <a:chOff x="723945" y="1701322"/>
            <a:chExt cx="255012" cy="2106288"/>
          </a:xfrm>
        </p:grpSpPr>
        <p:cxnSp>
          <p:nvCxnSpPr>
            <p:cNvPr id="23" name="直接连接符 22"/>
            <p:cNvCxnSpPr/>
            <p:nvPr/>
          </p:nvCxnSpPr>
          <p:spPr bwMode="auto">
            <a:xfrm>
              <a:off x="851451" y="1701322"/>
              <a:ext cx="0" cy="2017102"/>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24" name="流程图: 联系 129"/>
            <p:cNvSpPr/>
            <p:nvPr/>
          </p:nvSpPr>
          <p:spPr bwMode="auto">
            <a:xfrm rot="30982">
              <a:off x="723945" y="3562600"/>
              <a:ext cx="255012" cy="245010"/>
            </a:xfrm>
            <a:prstGeom prst="flowChartConnector">
              <a:avLst/>
            </a:prstGeom>
            <a:solidFill>
              <a:schemeClr val="bg2"/>
            </a:solidFill>
            <a:ln w="19050" cap="flat" cmpd="sng" algn="ctr">
              <a:solidFill>
                <a:schemeClr val="bg1">
                  <a:lumMod val="7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sym typeface="+mn-lt"/>
              </a:endParaRPr>
            </a:p>
          </p:txBody>
        </p:sp>
      </p:grpSp>
      <p:grpSp>
        <p:nvGrpSpPr>
          <p:cNvPr id="25" name="组合 24"/>
          <p:cNvGrpSpPr/>
          <p:nvPr/>
        </p:nvGrpSpPr>
        <p:grpSpPr>
          <a:xfrm>
            <a:off x="1656534" y="2433706"/>
            <a:ext cx="285426" cy="2106414"/>
            <a:chOff x="723812" y="1197266"/>
            <a:chExt cx="255278" cy="2610472"/>
          </a:xfrm>
        </p:grpSpPr>
        <p:cxnSp>
          <p:nvCxnSpPr>
            <p:cNvPr id="26" name="直接连接符 25"/>
            <p:cNvCxnSpPr/>
            <p:nvPr/>
          </p:nvCxnSpPr>
          <p:spPr bwMode="auto">
            <a:xfrm>
              <a:off x="851451" y="1197266"/>
              <a:ext cx="0" cy="2521158"/>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27" name="流程图: 联系 129"/>
            <p:cNvSpPr/>
            <p:nvPr/>
          </p:nvSpPr>
          <p:spPr bwMode="auto">
            <a:xfrm rot="30982">
              <a:off x="723812" y="3562472"/>
              <a:ext cx="255278" cy="245266"/>
            </a:xfrm>
            <a:prstGeom prst="flowChartConnector">
              <a:avLst/>
            </a:prstGeom>
            <a:solidFill>
              <a:schemeClr val="bg2"/>
            </a:solidFill>
            <a:ln w="19050" cap="flat" cmpd="sng" algn="ctr">
              <a:solidFill>
                <a:schemeClr val="bg1">
                  <a:lumMod val="7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sym typeface="+mn-lt"/>
              </a:endParaRPr>
            </a:p>
          </p:txBody>
        </p:sp>
      </p:grpSp>
      <p:sp>
        <p:nvSpPr>
          <p:cNvPr id="45" name="矩形 44"/>
          <p:cNvSpPr/>
          <p:nvPr/>
        </p:nvSpPr>
        <p:spPr>
          <a:xfrm>
            <a:off x="502673" y="4170542"/>
            <a:ext cx="12321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000" kern="0" dirty="0" smtClean="0">
                <a:solidFill>
                  <a:srgbClr val="FFFFFF"/>
                </a:solidFill>
                <a:latin typeface="微软雅黑 Light" panose="020B0502040204020203" pitchFamily="34" charset="-122"/>
                <a:ea typeface="微软雅黑 Light" panose="020B0502040204020203" pitchFamily="34" charset="-122"/>
                <a:cs typeface="+mn-ea"/>
                <a:sym typeface="+mn-lt"/>
              </a:rPr>
              <a:t>1.</a:t>
            </a:r>
            <a:r>
              <a:rPr lang="zh-CN" altLang="en-US" sz="2000" kern="0" dirty="0" smtClean="0">
                <a:solidFill>
                  <a:srgbClr val="FFFFFF"/>
                </a:solidFill>
                <a:latin typeface="微软雅黑 Light" panose="020B0502040204020203" pitchFamily="34" charset="-122"/>
                <a:ea typeface="微软雅黑 Light" panose="020B0502040204020203" pitchFamily="34" charset="-122"/>
                <a:cs typeface="+mn-ea"/>
                <a:sym typeface="+mn-lt"/>
              </a:rPr>
              <a:t>获现能力的概念</a:t>
            </a:r>
            <a:endParaRPr kumimoji="0" lang="zh-CN" altLang="zh-CN" sz="20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ea"/>
              <a:sym typeface="+mn-lt"/>
            </a:endParaRPr>
          </a:p>
        </p:txBody>
      </p:sp>
      <p:sp>
        <p:nvSpPr>
          <p:cNvPr id="48" name="矩形 47"/>
          <p:cNvSpPr/>
          <p:nvPr/>
        </p:nvSpPr>
        <p:spPr>
          <a:xfrm>
            <a:off x="8993495" y="4087223"/>
            <a:ext cx="131648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defRPr/>
            </a:pPr>
            <a:r>
              <a:rPr lang="en-US" altLang="zh-CN" sz="2000" kern="0" dirty="0">
                <a:solidFill>
                  <a:srgbClr val="FFFFFF"/>
                </a:solidFill>
                <a:latin typeface="微软雅黑 Light" panose="020B0502040204020203" pitchFamily="34" charset="-122"/>
                <a:ea typeface="微软雅黑 Light" panose="020B0502040204020203" pitchFamily="34" charset="-122"/>
                <a:cs typeface="+mn-ea"/>
                <a:sym typeface="+mn-lt"/>
              </a:rPr>
              <a:t>2.</a:t>
            </a:r>
            <a:r>
              <a:rPr lang="zh-CN" altLang="en-US" sz="2000" kern="0" dirty="0">
                <a:solidFill>
                  <a:srgbClr val="FFFFFF"/>
                </a:solidFill>
                <a:latin typeface="微软雅黑 Light" panose="020B0502040204020203" pitchFamily="34" charset="-122"/>
                <a:ea typeface="微软雅黑 Light" panose="020B0502040204020203" pitchFamily="34" charset="-122"/>
                <a:cs typeface="+mn-ea"/>
                <a:sym typeface="+mn-lt"/>
              </a:rPr>
              <a:t>获现能力的意义</a:t>
            </a:r>
            <a:endParaRPr lang="zh-CN" altLang="en-US" sz="2000" kern="0" dirty="0">
              <a:solidFill>
                <a:srgbClr val="FFFFFF"/>
              </a:solidFill>
              <a:latin typeface="微软雅黑 Light" panose="020B0502040204020203" pitchFamily="34" charset="-122"/>
              <a:ea typeface="微软雅黑 Light" panose="020B0502040204020203" pitchFamily="34" charset="-122"/>
              <a:cs typeface="+mn-ea"/>
              <a:sym typeface="+mn-lt"/>
            </a:endParaRPr>
          </a:p>
        </p:txBody>
      </p:sp>
      <p:sp>
        <p:nvSpPr>
          <p:cNvPr id="54" name="矩形 53"/>
          <p:cNvSpPr/>
          <p:nvPr/>
        </p:nvSpPr>
        <p:spPr>
          <a:xfrm>
            <a:off x="530333" y="997967"/>
            <a:ext cx="282502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企业利用各种资源获取现金的能力。它是指经营现金净流入与投入资源的比值，反映企业收入或投入资源创造现金的能力。</a:t>
            </a:r>
            <a:endPar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endParaRPr>
          </a:p>
        </p:txBody>
      </p:sp>
      <p:sp>
        <p:nvSpPr>
          <p:cNvPr id="56" name="矩形 55"/>
          <p:cNvSpPr/>
          <p:nvPr/>
        </p:nvSpPr>
        <p:spPr>
          <a:xfrm>
            <a:off x="8402637" y="848656"/>
            <a:ext cx="2405445"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a:t>
            </a: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1</a:t>
            </a: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）有助于评价企业创造现金的能力</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a:t>
            </a: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2</a:t>
            </a: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）有助于评价企业的偿债能力和支付能力；</a:t>
            </a:r>
            <a:endPar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a:t>
            </a: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3</a:t>
            </a: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）有助于防止可能发生的财务风险；</a:t>
            </a:r>
            <a:endPar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a:t>
            </a: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4</a:t>
            </a:r>
            <a:r>
              <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rPr>
              <a:t>）有助于评价企业的收益质量。</a:t>
            </a:r>
            <a:endPar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endParaRPr lang="zh-CN" altLang="en-US" sz="2000" kern="0" dirty="0">
              <a:solidFill>
                <a:srgbClr val="4D4D4D"/>
              </a:solidFill>
              <a:latin typeface="微软雅黑 Light" panose="020B0502040204020203" pitchFamily="34" charset="-122"/>
              <a:ea typeface="微软雅黑 Light" panose="020B0502040204020203" pitchFamily="34" charset="-122"/>
              <a:cs typeface="+mn-ea"/>
              <a:sym typeface="+mn-lt"/>
            </a:endParaRPr>
          </a:p>
        </p:txBody>
      </p:sp>
      <p:sp>
        <p:nvSpPr>
          <p:cNvPr id="5" name="矩形 4"/>
          <p:cNvSpPr/>
          <p:nvPr/>
        </p:nvSpPr>
        <p:spPr>
          <a:xfrm>
            <a:off x="779352" y="297544"/>
            <a:ext cx="5024755" cy="521970"/>
          </a:xfrm>
          <a:prstGeom prst="rect">
            <a:avLst/>
          </a:prstGeom>
        </p:spPr>
        <p:txBody>
          <a:bodyPr wrap="none">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.3.1  </a:t>
            </a:r>
            <a:r>
              <a:rPr lang="zh-CN" altLang="en-US" sz="2800" b="1" dirty="0">
                <a:latin typeface="微软雅黑 Light" panose="020B0502040204020203" pitchFamily="34" charset="-122"/>
                <a:ea typeface="微软雅黑 Light" panose="020B0502040204020203" pitchFamily="34" charset="-122"/>
              </a:rPr>
              <a:t>获现能力分析概述</a:t>
            </a:r>
            <a:endParaRPr lang="zh-CN" altLang="en-US" sz="2800" b="1"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sz="2000" dirty="0" smtClean="0">
                <a:solidFill>
                  <a:schemeClr val="bg1"/>
                </a:solidFill>
                <a:latin typeface="微软雅黑 Light" panose="020B0502040204020203" pitchFamily="34" charset="-122"/>
                <a:ea typeface="微软雅黑 Light" panose="020B0502040204020203" pitchFamily="34" charset="-122"/>
              </a:rPr>
              <a:t>1.</a:t>
            </a:r>
            <a:r>
              <a:rPr lang="zh-CN" altLang="en-US" sz="2000" dirty="0" smtClean="0">
                <a:solidFill>
                  <a:schemeClr val="bg1"/>
                </a:solidFill>
                <a:latin typeface="微软雅黑 Light" panose="020B0502040204020203" pitchFamily="34" charset="-122"/>
                <a:ea typeface="微软雅黑 Light" panose="020B0502040204020203" pitchFamily="34" charset="-122"/>
              </a:rPr>
              <a:t>获现能力指标分析</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smtClean="0">
                <a:solidFill>
                  <a:schemeClr val="bg1"/>
                </a:solidFill>
                <a:latin typeface="微软雅黑 Light" panose="020B0502040204020203" pitchFamily="34" charset="-122"/>
                <a:ea typeface="微软雅黑 Light" panose="020B0502040204020203" pitchFamily="34" charset="-122"/>
              </a:rPr>
              <a:t>1</a:t>
            </a:r>
            <a:r>
              <a:rPr lang="zh-CN" altLang="en-US" sz="2000" dirty="0" smtClean="0">
                <a:solidFill>
                  <a:schemeClr val="bg1"/>
                </a:solidFill>
                <a:latin typeface="微软雅黑 Light" panose="020B0502040204020203" pitchFamily="34" charset="-122"/>
                <a:ea typeface="微软雅黑 Light" panose="020B0502040204020203" pitchFamily="34" charset="-122"/>
              </a:rPr>
              <a:t>）销售现金比率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情景4</a:t>
            </a:r>
            <a:r>
              <a:rPr lang="en-US" altLang="zh-CN" sz="2000" dirty="0">
                <a:solidFill>
                  <a:schemeClr val="bg1"/>
                </a:solidFill>
                <a:latin typeface="微软雅黑 Light" panose="020B0502040204020203" pitchFamily="34" charset="-122"/>
                <a:ea typeface="微软雅黑 Light" panose="020B0502040204020203" pitchFamily="34" charset="-122"/>
              </a:rPr>
              <a:t>-21】</a:t>
            </a:r>
            <a:r>
              <a:rPr lang="zh-CN" altLang="en-US" sz="2000" dirty="0">
                <a:solidFill>
                  <a:schemeClr val="bg1"/>
                </a:solidFill>
                <a:latin typeface="微软雅黑 Light" panose="020B0502040204020203" pitchFamily="34" charset="-122"/>
                <a:ea typeface="微软雅黑 Light" panose="020B0502040204020203" pitchFamily="34" charset="-122"/>
              </a:rPr>
              <a:t>根据附表</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利润表和附表</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现金流量表中的数据，计算江铃汽车公司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的销售现金比率。</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销售现金比率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销售商品、提供劳务收到的现金</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主营业务收入</a:t>
            </a:r>
            <a:r>
              <a:rPr lang="en-US" altLang="zh-CN" sz="2000" dirty="0">
                <a:solidFill>
                  <a:schemeClr val="bg1"/>
                </a:solidFill>
                <a:latin typeface="微软雅黑 Light" panose="020B0502040204020203" pitchFamily="34" charset="-122"/>
                <a:ea typeface="微软雅黑 Light" panose="020B0502040204020203" pitchFamily="34" charset="-122"/>
              </a:rPr>
              <a:t>×100%</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=32 179 519 920÷28 708 193 465×100%</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=112.09</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）净利润现金保证</a:t>
            </a:r>
            <a:r>
              <a:rPr lang="zh-CN" altLang="en-US" sz="2000" dirty="0" smtClean="0">
                <a:solidFill>
                  <a:schemeClr val="bg1"/>
                </a:solidFill>
                <a:latin typeface="微软雅黑 Light" panose="020B0502040204020203" pitchFamily="34" charset="-122"/>
                <a:ea typeface="微软雅黑 Light" panose="020B0502040204020203" pitchFamily="34" charset="-122"/>
              </a:rPr>
              <a:t>比率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3" name="文本框 2"/>
          <p:cNvSpPr txBox="1"/>
          <p:nvPr/>
        </p:nvSpPr>
        <p:spPr>
          <a:xfrm>
            <a:off x="779352" y="264684"/>
            <a:ext cx="7479269" cy="521970"/>
          </a:xfrm>
          <a:prstGeom prst="rect">
            <a:avLst/>
          </a:prstGeom>
          <a:noFill/>
        </p:spPr>
        <p:txBody>
          <a:bodyPr wrap="square" rtlCol="0">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.3.2  </a:t>
            </a:r>
            <a:r>
              <a:rPr lang="zh-CN" altLang="en-US" sz="2800" b="1" dirty="0">
                <a:latin typeface="微软雅黑 Light" panose="020B0502040204020203" pitchFamily="34" charset="-122"/>
                <a:ea typeface="微软雅黑 Light" panose="020B0502040204020203" pitchFamily="34" charset="-122"/>
              </a:rPr>
              <a:t>获现能力指标、横向及趋势分析</a:t>
            </a:r>
            <a:endParaRPr lang="zh-CN" altLang="en-US" sz="2800" b="1" dirty="0">
              <a:latin typeface="微软雅黑 Light" panose="020B0502040204020203" pitchFamily="34" charset="-122"/>
              <a:ea typeface="微软雅黑 Light" panose="020B0502040204020203" pitchFamily="34" charset="-122"/>
            </a:endParaRPr>
          </a:p>
        </p:txBody>
      </p:sp>
      <p:pic>
        <p:nvPicPr>
          <p:cNvPr id="2" name="图片 1"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0" y="1988840"/>
            <a:ext cx="3143689" cy="495369"/>
          </a:xfrm>
          <a:prstGeom prst="rect">
            <a:avLst/>
          </a:prstGeom>
        </p:spPr>
      </p:pic>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870" y="5013176"/>
            <a:ext cx="3210373" cy="476316"/>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dirty="0">
                <a:solidFill>
                  <a:srgbClr val="FF33CC"/>
                </a:solidFill>
                <a:latin typeface="微软雅黑 Light" panose="020B0502040204020203" pitchFamily="34" charset="-122"/>
                <a:ea typeface="微软雅黑 Light" panose="020B0502040204020203" pitchFamily="34" charset="-122"/>
              </a:rPr>
              <a:t>【</a:t>
            </a:r>
            <a:r>
              <a:rPr lang="zh-CN" altLang="en-US" dirty="0">
                <a:solidFill>
                  <a:srgbClr val="FF33CC"/>
                </a:solidFill>
                <a:latin typeface="微软雅黑 Light" panose="020B0502040204020203" pitchFamily="34" charset="-122"/>
                <a:ea typeface="微软雅黑 Light" panose="020B0502040204020203" pitchFamily="34" charset="-122"/>
              </a:rPr>
              <a:t>情景4</a:t>
            </a:r>
            <a:r>
              <a:rPr lang="en-US" altLang="zh-CN" dirty="0">
                <a:solidFill>
                  <a:srgbClr val="FF33CC"/>
                </a:solidFill>
                <a:latin typeface="微软雅黑 Light" panose="020B0502040204020203" pitchFamily="34" charset="-122"/>
                <a:ea typeface="微软雅黑 Light" panose="020B0502040204020203" pitchFamily="34" charset="-122"/>
              </a:rPr>
              <a:t>-22】</a:t>
            </a:r>
            <a:r>
              <a:rPr lang="zh-CN" altLang="en-US" dirty="0">
                <a:solidFill>
                  <a:schemeClr val="bg1"/>
                </a:solidFill>
                <a:latin typeface="微软雅黑 Light" panose="020B0502040204020203" pitchFamily="34" charset="-122"/>
                <a:ea typeface="微软雅黑 Light" panose="020B0502040204020203" pitchFamily="34" charset="-122"/>
              </a:rPr>
              <a:t>根据江铃公司利润表和江铃公司现金流量表中的数据，计算江铃汽车公司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的净利润现金保证比率。</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净利润现金保证比率</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经营活动现金净流量</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净利润</a:t>
            </a:r>
            <a:r>
              <a:rPr lang="en-US" altLang="zh-CN" dirty="0">
                <a:solidFill>
                  <a:schemeClr val="bg1"/>
                </a:solidFill>
                <a:latin typeface="微软雅黑 Light" panose="020B0502040204020203" pitchFamily="34" charset="-122"/>
                <a:ea typeface="微软雅黑 Light" panose="020B0502040204020203" pitchFamily="34" charset="-122"/>
              </a:rPr>
              <a:t>×100</a:t>
            </a:r>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=2 736 867 238÷147 812 078×100</a:t>
            </a:r>
            <a:r>
              <a:rPr lang="en-US" altLang="zh-CN" dirty="0" smtClean="0">
                <a:solidFill>
                  <a:schemeClr val="bg1"/>
                </a:solidFill>
                <a:latin typeface="微软雅黑 Light" panose="020B0502040204020203" pitchFamily="34" charset="-122"/>
                <a:ea typeface="微软雅黑 Light" panose="020B0502040204020203" pitchFamily="34" charset="-122"/>
              </a:rPr>
              <a:t>% </a:t>
            </a:r>
            <a:r>
              <a:rPr lang="en-US" altLang="zh-CN" dirty="0">
                <a:solidFill>
                  <a:schemeClr val="bg1"/>
                </a:solidFill>
                <a:latin typeface="微软雅黑 Light" panose="020B0502040204020203" pitchFamily="34" charset="-122"/>
                <a:ea typeface="微软雅黑 Light" panose="020B0502040204020203" pitchFamily="34" charset="-122"/>
              </a:rPr>
              <a:t>=1 851.59</a:t>
            </a:r>
            <a:r>
              <a:rPr lang="en-US" altLang="zh-CN" dirty="0" smtClean="0">
                <a:solidFill>
                  <a:schemeClr val="bg1"/>
                </a:solidFill>
                <a:latin typeface="微软雅黑 Light" panose="020B0502040204020203" pitchFamily="34" charset="-122"/>
                <a:ea typeface="微软雅黑 Light" panose="020B0502040204020203" pitchFamily="34" charset="-122"/>
              </a:rPr>
              <a:t>%</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3</a:t>
            </a:r>
            <a:r>
              <a:rPr lang="zh-CN" altLang="en-US" dirty="0">
                <a:solidFill>
                  <a:schemeClr val="bg1"/>
                </a:solidFill>
                <a:latin typeface="微软雅黑 Light" panose="020B0502040204020203" pitchFamily="34" charset="-122"/>
                <a:ea typeface="微软雅黑 Light" panose="020B0502040204020203" pitchFamily="34" charset="-122"/>
              </a:rPr>
              <a:t>）每股经营现金净</a:t>
            </a:r>
            <a:r>
              <a:rPr lang="zh-CN" altLang="en-US" dirty="0" smtClean="0">
                <a:solidFill>
                  <a:schemeClr val="bg1"/>
                </a:solidFill>
                <a:latin typeface="微软雅黑 Light" panose="020B0502040204020203" pitchFamily="34" charset="-122"/>
                <a:ea typeface="微软雅黑 Light" panose="020B0502040204020203" pitchFamily="34" charset="-122"/>
              </a:rPr>
              <a:t>流量</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rgbClr val="FF33CC"/>
              </a:solidFill>
              <a:latin typeface="微软雅黑 Light" panose="020B0502040204020203" pitchFamily="34" charset="-122"/>
              <a:ea typeface="微软雅黑 Light" panose="020B0502040204020203" pitchFamily="34" charset="-122"/>
            </a:endParaRPr>
          </a:p>
          <a:p>
            <a:r>
              <a:rPr lang="en-US" altLang="zh-CN" dirty="0" smtClean="0">
                <a:solidFill>
                  <a:srgbClr val="FF33CC"/>
                </a:solidFill>
                <a:latin typeface="微软雅黑 Light" panose="020B0502040204020203" pitchFamily="34" charset="-122"/>
                <a:ea typeface="微软雅黑 Light" panose="020B0502040204020203" pitchFamily="34" charset="-122"/>
              </a:rPr>
              <a:t>【</a:t>
            </a:r>
            <a:r>
              <a:rPr lang="zh-CN" altLang="en-US" dirty="0">
                <a:solidFill>
                  <a:srgbClr val="FF33CC"/>
                </a:solidFill>
                <a:latin typeface="微软雅黑 Light" panose="020B0502040204020203" pitchFamily="34" charset="-122"/>
                <a:ea typeface="微软雅黑 Light" panose="020B0502040204020203" pitchFamily="34" charset="-122"/>
              </a:rPr>
              <a:t>情景4</a:t>
            </a:r>
            <a:r>
              <a:rPr lang="en-US" altLang="zh-CN" dirty="0">
                <a:solidFill>
                  <a:srgbClr val="FF33CC"/>
                </a:solidFill>
                <a:latin typeface="微软雅黑 Light" panose="020B0502040204020203" pitchFamily="34" charset="-122"/>
                <a:ea typeface="微软雅黑 Light" panose="020B0502040204020203" pitchFamily="34" charset="-122"/>
              </a:rPr>
              <a:t>-23】</a:t>
            </a:r>
            <a:r>
              <a:rPr lang="zh-CN" altLang="en-US" dirty="0">
                <a:solidFill>
                  <a:schemeClr val="bg1"/>
                </a:solidFill>
                <a:latin typeface="微软雅黑 Light" panose="020B0502040204020203" pitchFamily="34" charset="-122"/>
                <a:ea typeface="微软雅黑 Light" panose="020B0502040204020203" pitchFamily="34" charset="-122"/>
              </a:rPr>
              <a:t>江铃汽车公司</a:t>
            </a:r>
            <a:r>
              <a:rPr lang="en-US" altLang="zh-CN" dirty="0">
                <a:solidFill>
                  <a:schemeClr val="bg1"/>
                </a:solidFill>
                <a:latin typeface="微软雅黑 Light" panose="020B0502040204020203" pitchFamily="34" charset="-122"/>
                <a:ea typeface="微软雅黑 Light" panose="020B0502040204020203" pitchFamily="34" charset="-122"/>
              </a:rPr>
              <a:t>2021年</a:t>
            </a:r>
            <a:r>
              <a:rPr lang="zh-CN" altLang="en-US" dirty="0">
                <a:solidFill>
                  <a:schemeClr val="bg1"/>
                </a:solidFill>
                <a:latin typeface="微软雅黑 Light" panose="020B0502040204020203" pitchFamily="34" charset="-122"/>
                <a:ea typeface="微软雅黑 Light" panose="020B0502040204020203" pitchFamily="34" charset="-122"/>
              </a:rPr>
              <a:t>度发行在外的普通股股数为</a:t>
            </a:r>
            <a:r>
              <a:rPr lang="en-US" altLang="zh-CN" dirty="0">
                <a:solidFill>
                  <a:schemeClr val="bg1"/>
                </a:solidFill>
                <a:latin typeface="微软雅黑 Light" panose="020B0502040204020203" pitchFamily="34" charset="-122"/>
                <a:ea typeface="微软雅黑 Light" panose="020B0502040204020203" pitchFamily="34" charset="-122"/>
              </a:rPr>
              <a:t>88 800</a:t>
            </a:r>
            <a:r>
              <a:rPr lang="zh-CN" altLang="en-US" dirty="0">
                <a:solidFill>
                  <a:schemeClr val="bg1"/>
                </a:solidFill>
                <a:latin typeface="微软雅黑 Light" panose="020B0502040204020203" pitchFamily="34" charset="-122"/>
                <a:ea typeface="微软雅黑 Light" panose="020B0502040204020203" pitchFamily="34" charset="-122"/>
              </a:rPr>
              <a:t>万股，没有发生优先股股利。经营活动现金净流量是</a:t>
            </a:r>
            <a:r>
              <a:rPr lang="en-US" altLang="zh-CN" dirty="0">
                <a:solidFill>
                  <a:schemeClr val="bg1"/>
                </a:solidFill>
                <a:latin typeface="微软雅黑 Light" panose="020B0502040204020203" pitchFamily="34" charset="-122"/>
                <a:ea typeface="微软雅黑 Light" panose="020B0502040204020203" pitchFamily="34" charset="-122"/>
              </a:rPr>
              <a:t>2 736 867 238</a:t>
            </a:r>
            <a:r>
              <a:rPr lang="zh-CN" altLang="en-US" dirty="0">
                <a:solidFill>
                  <a:schemeClr val="bg1"/>
                </a:solidFill>
                <a:latin typeface="微软雅黑 Light" panose="020B0502040204020203" pitchFamily="34" charset="-122"/>
                <a:ea typeface="微软雅黑 Light" panose="020B0502040204020203" pitchFamily="34" charset="-122"/>
              </a:rPr>
              <a:t>元，则每股经营现金净流量的计算结果如下：</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每股经营现金净流量</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（经营活动现金净流量－优先股股利）</a:t>
            </a:r>
            <a:r>
              <a:rPr lang="en-US" altLang="zh-CN" dirty="0">
                <a:solidFill>
                  <a:schemeClr val="bg1"/>
                </a:solidFill>
                <a:latin typeface="微软雅黑 Light" panose="020B0502040204020203" pitchFamily="34" charset="-122"/>
                <a:ea typeface="微软雅黑 Light" panose="020B0502040204020203" pitchFamily="34" charset="-122"/>
              </a:rPr>
              <a:t>÷</a:t>
            </a:r>
            <a:r>
              <a:rPr lang="zh-CN" altLang="en-US" dirty="0">
                <a:solidFill>
                  <a:schemeClr val="bg1"/>
                </a:solidFill>
                <a:latin typeface="微软雅黑 Light" panose="020B0502040204020203" pitchFamily="34" charset="-122"/>
                <a:ea typeface="微软雅黑 Light" panose="020B0502040204020203" pitchFamily="34" charset="-122"/>
              </a:rPr>
              <a:t>发行在外的普通股</a:t>
            </a:r>
            <a:r>
              <a:rPr lang="zh-CN" altLang="en-US" dirty="0" smtClean="0">
                <a:solidFill>
                  <a:schemeClr val="bg1"/>
                </a:solidFill>
                <a:latin typeface="微软雅黑 Light" panose="020B0502040204020203" pitchFamily="34" charset="-122"/>
                <a:ea typeface="微软雅黑 Light" panose="020B0502040204020203" pitchFamily="34" charset="-122"/>
              </a:rPr>
              <a:t>股 </a:t>
            </a:r>
            <a:r>
              <a:rPr lang="en-US" altLang="zh-CN" dirty="0">
                <a:solidFill>
                  <a:schemeClr val="bg1"/>
                </a:solidFill>
                <a:latin typeface="微软雅黑 Light" panose="020B0502040204020203" pitchFamily="34" charset="-122"/>
                <a:ea typeface="微软雅黑 Light" panose="020B0502040204020203" pitchFamily="34" charset="-122"/>
              </a:rPr>
              <a:t>=2 736 867 238÷888 000 </a:t>
            </a:r>
            <a:r>
              <a:rPr lang="en-US" altLang="zh-CN" dirty="0" smtClean="0">
                <a:solidFill>
                  <a:schemeClr val="bg1"/>
                </a:solidFill>
                <a:latin typeface="微软雅黑 Light" panose="020B0502040204020203" pitchFamily="34" charset="-122"/>
                <a:ea typeface="微软雅黑 Light" panose="020B0502040204020203" pitchFamily="34" charset="-122"/>
              </a:rPr>
              <a:t>000 </a:t>
            </a:r>
            <a:r>
              <a:rPr lang="en-US" altLang="zh-CN" dirty="0">
                <a:solidFill>
                  <a:schemeClr val="bg1"/>
                </a:solidFill>
                <a:latin typeface="微软雅黑 Light" panose="020B0502040204020203" pitchFamily="34" charset="-122"/>
                <a:ea typeface="微软雅黑 Light" panose="020B0502040204020203" pitchFamily="34" charset="-122"/>
              </a:rPr>
              <a:t>=3.08</a:t>
            </a:r>
            <a:r>
              <a:rPr lang="zh-CN" altLang="en-US" dirty="0">
                <a:solidFill>
                  <a:schemeClr val="bg1"/>
                </a:solidFill>
                <a:latin typeface="微软雅黑 Light" panose="020B0502040204020203" pitchFamily="34" charset="-122"/>
                <a:ea typeface="微软雅黑 Light" panose="020B0502040204020203" pitchFamily="34" charset="-122"/>
              </a:rPr>
              <a:t>（元）</a:t>
            </a:r>
            <a:endParaRPr lang="zh-CN" altLang="en-US" dirty="0">
              <a:solidFill>
                <a:schemeClr val="bg1"/>
              </a:solidFill>
              <a:latin typeface="微软雅黑 Light" panose="020B0502040204020203" pitchFamily="34" charset="-122"/>
              <a:ea typeface="微软雅黑 Light" panose="020B0502040204020203" pitchFamily="34" charset="-122"/>
            </a:endParaRPr>
          </a:p>
          <a:p>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4</a:t>
            </a:r>
            <a:r>
              <a:rPr lang="zh-CN" altLang="en-US" dirty="0">
                <a:solidFill>
                  <a:schemeClr val="bg1"/>
                </a:solidFill>
                <a:latin typeface="微软雅黑 Light" panose="020B0502040204020203" pitchFamily="34" charset="-122"/>
                <a:ea typeface="微软雅黑 Light" panose="020B0502040204020203" pitchFamily="34" charset="-122"/>
              </a:rPr>
              <a:t>）总资产现金</a:t>
            </a:r>
            <a:r>
              <a:rPr lang="zh-CN" altLang="en-US" dirty="0" smtClean="0">
                <a:solidFill>
                  <a:schemeClr val="bg1"/>
                </a:solidFill>
                <a:latin typeface="微软雅黑 Light" panose="020B0502040204020203" pitchFamily="34" charset="-122"/>
                <a:ea typeface="微软雅黑 Light" panose="020B0502040204020203" pitchFamily="34" charset="-122"/>
              </a:rPr>
              <a:t>回收率</a:t>
            </a:r>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smtClean="0">
              <a:solidFill>
                <a:schemeClr val="bg1"/>
              </a:solidFill>
              <a:latin typeface="微软雅黑 Light" panose="020B0502040204020203" pitchFamily="34" charset="-122"/>
              <a:ea typeface="微软雅黑 Light" panose="020B0502040204020203" pitchFamily="34" charset="-122"/>
            </a:endParaRPr>
          </a:p>
          <a:p>
            <a:endParaRPr lang="en-US" altLang="zh-CN" dirty="0">
              <a:solidFill>
                <a:schemeClr val="bg1"/>
              </a:solidFill>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3" name="文本框 2"/>
          <p:cNvSpPr txBox="1"/>
          <p:nvPr/>
        </p:nvSpPr>
        <p:spPr>
          <a:xfrm>
            <a:off x="779352" y="264684"/>
            <a:ext cx="7479269" cy="521970"/>
          </a:xfrm>
          <a:prstGeom prst="rect">
            <a:avLst/>
          </a:prstGeom>
          <a:noFill/>
        </p:spPr>
        <p:txBody>
          <a:bodyPr wrap="square" rtlCol="0">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.3.2  </a:t>
            </a:r>
            <a:r>
              <a:rPr lang="zh-CN" altLang="en-US" sz="2800" b="1" dirty="0">
                <a:latin typeface="微软雅黑 Light" panose="020B0502040204020203" pitchFamily="34" charset="-122"/>
                <a:ea typeface="微软雅黑 Light" panose="020B0502040204020203" pitchFamily="34" charset="-122"/>
              </a:rPr>
              <a:t>获现能力指标、横向及趋势分析</a:t>
            </a:r>
            <a:endParaRPr lang="zh-CN" altLang="en-US" sz="2800" b="1" dirty="0">
              <a:latin typeface="微软雅黑 Light" panose="020B0502040204020203" pitchFamily="34" charset="-122"/>
              <a:ea typeface="微软雅黑 Light" panose="020B0502040204020203" pitchFamily="34" charset="-122"/>
            </a:endParaRPr>
          </a:p>
        </p:txBody>
      </p:sp>
      <p:pic>
        <p:nvPicPr>
          <p:cNvPr id="5" name="图片 4"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8541" y="2588130"/>
            <a:ext cx="3991532" cy="590632"/>
          </a:xfrm>
          <a:prstGeom prst="rect">
            <a:avLst/>
          </a:prstGeom>
        </p:spPr>
      </p:pic>
      <p:pic>
        <p:nvPicPr>
          <p:cNvPr id="6" name="图片 5"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8621" y="4941168"/>
            <a:ext cx="2867425" cy="514422"/>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8633" y="1740543"/>
            <a:ext cx="36888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）获现能力的横向分析</a:t>
            </a:r>
            <a:endParaRPr lang="zh-CN" altLang="en-US"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265733" y="3290500"/>
            <a:ext cx="37417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）获现能力的趋势分析</a:t>
            </a:r>
            <a:endParaRPr lang="zh-CN" altLang="en-US" sz="2400" dirty="0">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779352" y="264684"/>
            <a:ext cx="7479269" cy="521970"/>
          </a:xfrm>
          <a:prstGeom prst="rect">
            <a:avLst/>
          </a:prstGeom>
          <a:noFill/>
        </p:spPr>
        <p:txBody>
          <a:bodyPr wrap="square" rtlCol="0">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.3.2  </a:t>
            </a:r>
            <a:r>
              <a:rPr lang="zh-CN" altLang="en-US" sz="2800" b="1" dirty="0">
                <a:latin typeface="微软雅黑 Light" panose="020B0502040204020203" pitchFamily="34" charset="-122"/>
                <a:ea typeface="微软雅黑 Light" panose="020B0502040204020203" pitchFamily="34" charset="-122"/>
              </a:rPr>
              <a:t>获现能力指标、横向及趋势分析</a:t>
            </a:r>
            <a:endParaRPr lang="zh-CN" altLang="en-US" sz="2800" b="1" dirty="0">
              <a:latin typeface="微软雅黑 Light" panose="020B0502040204020203" pitchFamily="34" charset="-122"/>
              <a:ea typeface="微软雅黑 Light" panose="020B0502040204020203" pitchFamily="34" charset="-122"/>
            </a:endParaRPr>
          </a:p>
        </p:txBody>
      </p:sp>
      <p:sp>
        <p:nvSpPr>
          <p:cNvPr id="8"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393035" y="939524"/>
            <a:ext cx="4738798"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获现能力的横向分析及趋势分析</a:t>
            </a:r>
            <a:endParaRPr lang="zh-CN" altLang="en-US" sz="2400" dirty="0">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4946015" y="1196975"/>
            <a:ext cx="6791325" cy="1981200"/>
          </a:xfrm>
          <a:prstGeom prst="rect">
            <a:avLst/>
          </a:prstGeom>
        </p:spPr>
      </p:pic>
      <p:pic>
        <p:nvPicPr>
          <p:cNvPr id="10" name="图片 9"/>
          <p:cNvPicPr>
            <a:picLocks noChangeAspect="1"/>
          </p:cNvPicPr>
          <p:nvPr>
            <p:custDataLst>
              <p:tags r:id="rId3"/>
            </p:custDataLst>
          </p:nvPr>
        </p:nvPicPr>
        <p:blipFill>
          <a:blip r:embed="rId4"/>
          <a:stretch>
            <a:fillRect/>
          </a:stretch>
        </p:blipFill>
        <p:spPr>
          <a:xfrm>
            <a:off x="4839970" y="3501390"/>
            <a:ext cx="7067550" cy="1400175"/>
          </a:xfrm>
          <a:prstGeom prst="rect">
            <a:avLst/>
          </a:prstGeom>
        </p:spPr>
      </p:pic>
      <p:pic>
        <p:nvPicPr>
          <p:cNvPr id="13" name="图片 12"/>
          <p:cNvPicPr>
            <a:picLocks noChangeAspect="1"/>
          </p:cNvPicPr>
          <p:nvPr>
            <p:custDataLst>
              <p:tags r:id="rId5"/>
            </p:custDataLst>
          </p:nvPr>
        </p:nvPicPr>
        <p:blipFill>
          <a:blip r:embed="rId6"/>
          <a:stretch>
            <a:fillRect/>
          </a:stretch>
        </p:blipFill>
        <p:spPr>
          <a:xfrm>
            <a:off x="5090160" y="4869180"/>
            <a:ext cx="6596380" cy="6515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502320"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a:t>
            </a:r>
            <a:r>
              <a:rPr lang="zh-CN" altLang="zh-CN" sz="2800" b="1" dirty="0" smtClean="0">
                <a:latin typeface="微软雅黑 Light" panose="020B0502040204020203" pitchFamily="34" charset="-122"/>
                <a:ea typeface="微软雅黑 Light" panose="020B0502040204020203" pitchFamily="34" charset="-122"/>
              </a:rPr>
              <a:t>任务4</a:t>
            </a:r>
            <a:r>
              <a:rPr lang="en-US" altLang="zh-CN" sz="2800" b="1" dirty="0">
                <a:latin typeface="微软雅黑 Light" panose="020B0502040204020203" pitchFamily="34" charset="-122"/>
                <a:ea typeface="微软雅黑 Light" panose="020B0502040204020203" pitchFamily="34" charset="-122"/>
              </a:rPr>
              <a:t>.1.1</a:t>
            </a:r>
            <a:r>
              <a:rPr lang="zh-CN" altLang="zh-CN" sz="2800" b="1" dirty="0">
                <a:latin typeface="微软雅黑 Light" panose="020B0502040204020203" pitchFamily="34" charset="-122"/>
                <a:ea typeface="微软雅黑 Light" panose="020B0502040204020203" pitchFamily="34" charset="-122"/>
              </a:rPr>
              <a:t>偿债能力概述</a:t>
            </a:r>
            <a:endParaRPr lang="zh-CN" altLang="zh-CN" sz="2800"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393034" y="2928038"/>
            <a:ext cx="6884163" cy="3885771"/>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200" dirty="0">
                <a:latin typeface="微软雅黑 Light" panose="020B0502040204020203" pitchFamily="34" charset="-122"/>
                <a:ea typeface="微软雅黑 Light" panose="020B0502040204020203" pitchFamily="34" charset="-122"/>
              </a:rPr>
              <a:t>短期偿债能力是指企业偿还流动负债的能力，或者是指企业在短期债务到期时资产可以变现用于偿还流动负债能力</a:t>
            </a:r>
            <a:r>
              <a:rPr lang="zh-CN" altLang="en-US" sz="2200" dirty="0" smtClean="0">
                <a:latin typeface="微软雅黑 Light" panose="020B0502040204020203" pitchFamily="34" charset="-122"/>
                <a:ea typeface="微软雅黑 Light" panose="020B0502040204020203" pitchFamily="34" charset="-122"/>
              </a:rPr>
              <a:t>。</a:t>
            </a:r>
            <a:endParaRPr lang="en-US" altLang="zh-CN" sz="2200" dirty="0" smtClean="0">
              <a:latin typeface="微软雅黑 Light" panose="020B0502040204020203" pitchFamily="34" charset="-122"/>
              <a:ea typeface="微软雅黑 Light" panose="020B0502040204020203" pitchFamily="34" charset="-122"/>
            </a:endParaRPr>
          </a:p>
          <a:p>
            <a:r>
              <a:rPr lang="zh-CN" altLang="en-US" sz="2200" dirty="0">
                <a:latin typeface="微软雅黑 Light" panose="020B0502040204020203" pitchFamily="34" charset="-122"/>
                <a:ea typeface="微软雅黑 Light" panose="020B0502040204020203" pitchFamily="34" charset="-122"/>
              </a:rPr>
              <a:t>长期偿债能力是指企业偿还长期负债的能力，是指长期债务到期时，企业盈利或资产可用于偿还长期负债的能力</a:t>
            </a:r>
            <a:r>
              <a:rPr lang="zh-CN" altLang="en-US" sz="2200" dirty="0" smtClean="0">
                <a:latin typeface="微软雅黑 Light" panose="020B0502040204020203" pitchFamily="34" charset="-122"/>
                <a:ea typeface="微软雅黑 Light" panose="020B0502040204020203" pitchFamily="34" charset="-122"/>
              </a:rPr>
              <a:t>。</a:t>
            </a:r>
            <a:endParaRPr lang="en-US" altLang="zh-CN" sz="2200" dirty="0" smtClean="0">
              <a:latin typeface="微软雅黑 Light" panose="020B0502040204020203" pitchFamily="34" charset="-122"/>
              <a:ea typeface="微软雅黑 Light" panose="020B0502040204020203" pitchFamily="34" charset="-122"/>
            </a:endParaRPr>
          </a:p>
          <a:p>
            <a:r>
              <a:rPr lang="zh-CN" altLang="en-US" sz="2200" dirty="0">
                <a:latin typeface="微软雅黑 Light" panose="020B0502040204020203" pitchFamily="34" charset="-122"/>
                <a:ea typeface="微软雅黑 Light" panose="020B0502040204020203" pitchFamily="34" charset="-122"/>
              </a:rPr>
              <a:t>短期偿债能力与长期偿债能力都是保障企业债务及时有效偿付的反映，长期负债在一定期限内将逐步转化为短期负债，因此长期负债得以偿还的前提是企业具有较强的短期偿债能力，短期偿债能力是长期偿债能力的基础。</a:t>
            </a:r>
            <a:endParaRPr lang="zh-CN" altLang="en-US" sz="2200" dirty="0">
              <a:latin typeface="微软雅黑 Light" panose="020B0502040204020203" pitchFamily="34" charset="-122"/>
              <a:ea typeface="微软雅黑 Light" panose="020B0502040204020203" pitchFamily="34" charset="-122"/>
            </a:endParaRPr>
          </a:p>
          <a:p>
            <a:endParaRPr kumimoji="0" lang="zh-CN" altLang="en-US" sz="22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23" name="矩形 22"/>
          <p:cNvSpPr/>
          <p:nvPr/>
        </p:nvSpPr>
        <p:spPr bwMode="auto">
          <a:xfrm>
            <a:off x="405771" y="1398146"/>
            <a:ext cx="6871428" cy="150784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400" dirty="0">
                <a:latin typeface="微软雅黑 Light" panose="020B0502040204020203" pitchFamily="34" charset="-122"/>
                <a:ea typeface="微软雅黑 Light" panose="020B0502040204020203" pitchFamily="34" charset="-122"/>
              </a:rPr>
              <a:t>偿债能力是企业还到期债务的能力。企业的偿债能力按其债务到期时间的长短分为短期偿债能力和长期偿债能力。</a:t>
            </a:r>
            <a:endParaRPr lang="zh-CN" altLang="en-US" sz="2400" dirty="0">
              <a:latin typeface="微软雅黑 Light" panose="020B0502040204020203" pitchFamily="34" charset="-122"/>
              <a:ea typeface="微软雅黑 Light" panose="020B0502040204020203" pitchFamily="34" charset="-122"/>
            </a:endParaRPr>
          </a:p>
        </p:txBody>
      </p:sp>
      <p:sp>
        <p:nvSpPr>
          <p:cNvPr id="25" name="矩形: 圆角 24"/>
          <p:cNvSpPr/>
          <p:nvPr/>
        </p:nvSpPr>
        <p:spPr bwMode="auto">
          <a:xfrm>
            <a:off x="393035" y="726350"/>
            <a:ext cx="2389000" cy="649748"/>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1.</a:t>
            </a:r>
            <a:r>
              <a:rPr lang="zh-CN" altLang="en-US" sz="2000" dirty="0" smtClean="0">
                <a:solidFill>
                  <a:schemeClr val="bg1"/>
                </a:solidFill>
                <a:latin typeface="微软雅黑 Light" panose="020B0502040204020203" pitchFamily="34" charset="-122"/>
                <a:ea typeface="微软雅黑 Light" panose="020B0502040204020203" pitchFamily="34" charset="-122"/>
              </a:rPr>
              <a:t>如何理解偿债能力</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000" b="1" dirty="0" smtClean="0">
                <a:solidFill>
                  <a:schemeClr val="bg1"/>
                </a:solidFill>
                <a:latin typeface="微软雅黑 Light" panose="020B0502040204020203" pitchFamily="34" charset="-122"/>
                <a:ea typeface="微软雅黑 Light" panose="020B0502040204020203" pitchFamily="34" charset="-122"/>
              </a:rPr>
              <a:t>4.4</a:t>
            </a:r>
            <a:r>
              <a:rPr lang="zh-CN" altLang="en-US" sz="4000" b="1" dirty="0" smtClean="0">
                <a:solidFill>
                  <a:schemeClr val="bg1"/>
                </a:solidFill>
                <a:latin typeface="微软雅黑 Light" panose="020B0502040204020203" pitchFamily="34" charset="-122"/>
                <a:ea typeface="微软雅黑 Light" panose="020B0502040204020203" pitchFamily="34" charset="-122"/>
              </a:rPr>
              <a:t>发展能力分析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5037982" cy="829945"/>
          </a:xfrm>
          <a:prstGeom prst="rect">
            <a:avLst/>
          </a:prstGeom>
          <a:noFill/>
        </p:spPr>
        <p:txBody>
          <a:bodyPr wrap="square" rtlCol="0">
            <a:spAutoFit/>
          </a:bodyPr>
          <a:lstStyle/>
          <a:p>
            <a:pPr>
              <a:defRPr/>
            </a:pPr>
            <a:r>
              <a:rPr lang="zh-CN" altLang="en-US" sz="2400" dirty="0" smtClean="0">
                <a:latin typeface="微软雅黑 Light" panose="020B0502040204020203" pitchFamily="34" charset="-122"/>
                <a:ea typeface="微软雅黑 Light" panose="020B0502040204020203" pitchFamily="34" charset="-122"/>
              </a:rPr>
              <a:t>子任务4</a:t>
            </a:r>
            <a:r>
              <a:rPr lang="en-US" altLang="zh-CN" sz="2400" dirty="0" smtClean="0">
                <a:latin typeface="微软雅黑 Light" panose="020B0502040204020203" pitchFamily="34" charset="-122"/>
                <a:ea typeface="微软雅黑 Light" panose="020B0502040204020203" pitchFamily="34" charset="-122"/>
              </a:rPr>
              <a:t>.4.1</a:t>
            </a:r>
            <a:r>
              <a:rPr lang="zh-CN" altLang="zh-CN" sz="2400" dirty="0" smtClean="0">
                <a:latin typeface="微软雅黑 Light" panose="020B0502040204020203" pitchFamily="34" charset="-122"/>
                <a:ea typeface="微软雅黑 Light" panose="020B0502040204020203" pitchFamily="34" charset="-122"/>
              </a:rPr>
              <a:t>企业</a:t>
            </a:r>
            <a:r>
              <a:rPr lang="zh-CN" altLang="zh-CN" sz="2400" dirty="0">
                <a:latin typeface="微软雅黑 Light" panose="020B0502040204020203" pitchFamily="34" charset="-122"/>
                <a:ea typeface="微软雅黑 Light" panose="020B0502040204020203" pitchFamily="34" charset="-122"/>
              </a:rPr>
              <a:t>保值增值等发展能力分析概述</a:t>
            </a:r>
            <a:endParaRPr lang="zh-CN" altLang="en-US" sz="2400" dirty="0">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圆角矩形 1"/>
          <p:cNvSpPr/>
          <p:nvPr/>
        </p:nvSpPr>
        <p:spPr bwMode="auto">
          <a:xfrm>
            <a:off x="7003479" y="5158647"/>
            <a:ext cx="4711525" cy="921973"/>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sz="2400" dirty="0" smtClean="0">
                <a:latin typeface="微软雅黑 Light" panose="020B0502040204020203" pitchFamily="34" charset="-122"/>
                <a:ea typeface="微软雅黑 Light" panose="020B0502040204020203" pitchFamily="34" charset="-122"/>
              </a:rPr>
              <a:t>子任务4</a:t>
            </a:r>
            <a:r>
              <a:rPr lang="en-US" altLang="zh-CN" sz="2400" dirty="0" smtClean="0">
                <a:latin typeface="微软雅黑 Light" panose="020B0502040204020203" pitchFamily="34" charset="-122"/>
                <a:ea typeface="微软雅黑 Light" panose="020B0502040204020203" pitchFamily="34" charset="-122"/>
              </a:rPr>
              <a:t>.4.2</a:t>
            </a:r>
            <a:r>
              <a:rPr lang="zh-CN" altLang="en-US" sz="2400" dirty="0" smtClean="0">
                <a:latin typeface="微软雅黑 Light" panose="020B0502040204020203" pitchFamily="34" charset="-122"/>
                <a:ea typeface="微软雅黑 Light" panose="020B0502040204020203" pitchFamily="34" charset="-122"/>
              </a:rPr>
              <a:t>发展能力分析</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99395" y="384817"/>
            <a:ext cx="1000670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企业保值增值等发展能力分析概述</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screen"/>
          <a:srcRect/>
          <a:stretch>
            <a:fillRect/>
          </a:stretch>
        </p:blipFill>
        <p:spPr>
          <a:xfrm>
            <a:off x="9230200" y="2584394"/>
            <a:ext cx="2986086" cy="1521412"/>
          </a:xfrm>
          <a:custGeom>
            <a:avLst/>
            <a:gdLst>
              <a:gd name="connsiteX0" fmla="*/ 0 w 2986086"/>
              <a:gd name="connsiteY0" fmla="*/ 0 h 1521412"/>
              <a:gd name="connsiteX1" fmla="*/ 2986086 w 2986086"/>
              <a:gd name="connsiteY1" fmla="*/ 0 h 1521412"/>
              <a:gd name="connsiteX2" fmla="*/ 2986086 w 2986086"/>
              <a:gd name="connsiteY2" fmla="*/ 1521412 h 1521412"/>
              <a:gd name="connsiteX3" fmla="*/ 0 w 2986086"/>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2986086" h="1521412">
                <a:moveTo>
                  <a:pt x="0" y="0"/>
                </a:moveTo>
                <a:lnTo>
                  <a:pt x="2986086" y="0"/>
                </a:lnTo>
                <a:lnTo>
                  <a:pt x="2986086" y="1521412"/>
                </a:lnTo>
                <a:lnTo>
                  <a:pt x="0" y="1521412"/>
                </a:lnTo>
                <a:close/>
              </a:path>
            </a:pathLst>
          </a:custGeom>
        </p:spPr>
      </p:pic>
      <p:pic>
        <p:nvPicPr>
          <p:cNvPr id="23" name="图片 22"/>
          <p:cNvPicPr>
            <a:picLocks noChangeAspect="1"/>
          </p:cNvPicPr>
          <p:nvPr/>
        </p:nvPicPr>
        <p:blipFill>
          <a:blip r:embed="rId2" cstate="screen"/>
          <a:srcRect/>
          <a:stretch>
            <a:fillRect/>
          </a:stretch>
        </p:blipFill>
        <p:spPr>
          <a:xfrm>
            <a:off x="6663319" y="932806"/>
            <a:ext cx="3172204" cy="1521412"/>
          </a:xfrm>
          <a:custGeom>
            <a:avLst/>
            <a:gdLst>
              <a:gd name="connsiteX0" fmla="*/ 0 w 3172204"/>
              <a:gd name="connsiteY0" fmla="*/ 0 h 1521412"/>
              <a:gd name="connsiteX1" fmla="*/ 3172204 w 3172204"/>
              <a:gd name="connsiteY1" fmla="*/ 0 h 1521412"/>
              <a:gd name="connsiteX2" fmla="*/ 3172204 w 3172204"/>
              <a:gd name="connsiteY2" fmla="*/ 1521412 h 1521412"/>
              <a:gd name="connsiteX3" fmla="*/ 0 w 3172204"/>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3172204" h="1521412">
                <a:moveTo>
                  <a:pt x="0" y="0"/>
                </a:moveTo>
                <a:lnTo>
                  <a:pt x="3172204" y="0"/>
                </a:lnTo>
                <a:lnTo>
                  <a:pt x="3172204" y="1521412"/>
                </a:lnTo>
                <a:lnTo>
                  <a:pt x="0" y="1521412"/>
                </a:lnTo>
                <a:close/>
              </a:path>
            </a:pathLst>
          </a:custGeom>
        </p:spPr>
      </p:pic>
      <p:pic>
        <p:nvPicPr>
          <p:cNvPr id="24" name="图片 23"/>
          <p:cNvPicPr>
            <a:picLocks noChangeAspect="1"/>
          </p:cNvPicPr>
          <p:nvPr/>
        </p:nvPicPr>
        <p:blipFill>
          <a:blip r:embed="rId3" cstate="screen"/>
          <a:srcRect/>
          <a:stretch>
            <a:fillRect/>
          </a:stretch>
        </p:blipFill>
        <p:spPr>
          <a:xfrm>
            <a:off x="6791536" y="2584394"/>
            <a:ext cx="2353025" cy="1503904"/>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p:cNvPicPr>
            <a:picLocks noChangeAspect="1"/>
          </p:cNvPicPr>
          <p:nvPr/>
        </p:nvPicPr>
        <p:blipFill>
          <a:blip r:embed="rId4" cstate="screen"/>
          <a:srcRect/>
          <a:stretch>
            <a:fillRect/>
          </a:stretch>
        </p:blipFill>
        <p:spPr>
          <a:xfrm>
            <a:off x="6778131" y="4191594"/>
            <a:ext cx="2377535" cy="1503905"/>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pic>
        <p:nvPicPr>
          <p:cNvPr id="26" name="图片 25"/>
          <p:cNvPicPr>
            <a:picLocks noChangeAspect="1"/>
          </p:cNvPicPr>
          <p:nvPr/>
        </p:nvPicPr>
        <p:blipFill>
          <a:blip r:embed="rId5" cstate="screen"/>
          <a:srcRect/>
          <a:stretch>
            <a:fillRect/>
          </a:stretch>
        </p:blipFill>
        <p:spPr>
          <a:xfrm>
            <a:off x="9857509" y="932555"/>
            <a:ext cx="2339254" cy="1521414"/>
          </a:xfrm>
          <a:custGeom>
            <a:avLst/>
            <a:gdLst>
              <a:gd name="connsiteX0" fmla="*/ 0 w 2339254"/>
              <a:gd name="connsiteY0" fmla="*/ 0 h 1521414"/>
              <a:gd name="connsiteX1" fmla="*/ 2339254 w 2339254"/>
              <a:gd name="connsiteY1" fmla="*/ 0 h 1521414"/>
              <a:gd name="connsiteX2" fmla="*/ 2339254 w 2339254"/>
              <a:gd name="connsiteY2" fmla="*/ 1521414 h 1521414"/>
              <a:gd name="connsiteX3" fmla="*/ 0 w 2339254"/>
              <a:gd name="connsiteY3" fmla="*/ 1521414 h 1521414"/>
            </a:gdLst>
            <a:ahLst/>
            <a:cxnLst>
              <a:cxn ang="0">
                <a:pos x="connsiteX0" y="connsiteY0"/>
              </a:cxn>
              <a:cxn ang="0">
                <a:pos x="connsiteX1" y="connsiteY1"/>
              </a:cxn>
              <a:cxn ang="0">
                <a:pos x="connsiteX2" y="connsiteY2"/>
              </a:cxn>
              <a:cxn ang="0">
                <a:pos x="connsiteX3" y="connsiteY3"/>
              </a:cxn>
            </a:cxnLst>
            <a:rect l="l" t="t" r="r" b="b"/>
            <a:pathLst>
              <a:path w="2339254" h="1521414">
                <a:moveTo>
                  <a:pt x="0" y="0"/>
                </a:moveTo>
                <a:lnTo>
                  <a:pt x="2339254" y="0"/>
                </a:lnTo>
                <a:lnTo>
                  <a:pt x="2339254" y="1521414"/>
                </a:lnTo>
                <a:lnTo>
                  <a:pt x="0" y="1521414"/>
                </a:lnTo>
                <a:close/>
              </a:path>
            </a:pathLst>
          </a:custGeom>
        </p:spPr>
      </p:pic>
      <p:sp>
        <p:nvSpPr>
          <p:cNvPr id="27" name="PA_库_1"/>
          <p:cNvSpPr>
            <a:spLocks noChangeArrowheads="1"/>
          </p:cNvSpPr>
          <p:nvPr>
            <p:custDataLst>
              <p:tags r:id="rId6"/>
            </p:custDataLst>
          </p:nvPr>
        </p:nvSpPr>
        <p:spPr bwMode="auto">
          <a:xfrm>
            <a:off x="80533" y="2584394"/>
            <a:ext cx="6711003" cy="3392977"/>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fontAlgn="auto">
              <a:lnSpc>
                <a:spcPct val="130000"/>
              </a:lnSpc>
              <a:spcBef>
                <a:spcPts val="0"/>
              </a:spcBef>
              <a:spcAft>
                <a:spcPts val="0"/>
              </a:spcAft>
              <a:defRPr/>
            </a:pPr>
            <a:r>
              <a:rPr lang="en-US" altLang="zh-CN" sz="2400" kern="0" dirty="0">
                <a:solidFill>
                  <a:srgbClr val="3D3D3D"/>
                </a:solidFill>
                <a:latin typeface="微软雅黑 Light" panose="020B0502040204020203" pitchFamily="34" charset="-122"/>
                <a:ea typeface="微软雅黑 Light" panose="020B0502040204020203" pitchFamily="34" charset="-122"/>
                <a:cs typeface="+mn-ea"/>
                <a:sym typeface="+mn-lt"/>
              </a:rPr>
              <a:t>1.</a:t>
            </a:r>
            <a:r>
              <a:rPr lang="zh-CN" altLang="en-US" sz="2400" kern="0" dirty="0">
                <a:solidFill>
                  <a:srgbClr val="3D3D3D"/>
                </a:solidFill>
                <a:latin typeface="微软雅黑 Light" panose="020B0502040204020203" pitchFamily="34" charset="-122"/>
                <a:ea typeface="微软雅黑 Light" panose="020B0502040204020203" pitchFamily="34" charset="-122"/>
                <a:cs typeface="+mn-ea"/>
                <a:sym typeface="+mn-lt"/>
              </a:rPr>
              <a:t>企业发展力的</a:t>
            </a:r>
            <a:r>
              <a:rPr lang="zh-CN" altLang="en-US" sz="2400" kern="0" dirty="0" smtClean="0">
                <a:solidFill>
                  <a:srgbClr val="3D3D3D"/>
                </a:solidFill>
                <a:latin typeface="微软雅黑 Light" panose="020B0502040204020203" pitchFamily="34" charset="-122"/>
                <a:ea typeface="微软雅黑 Light" panose="020B0502040204020203" pitchFamily="34" charset="-122"/>
                <a:cs typeface="+mn-ea"/>
                <a:sym typeface="+mn-lt"/>
              </a:rPr>
              <a:t>概念 </a:t>
            </a:r>
            <a:endParaRPr lang="en-US" altLang="zh-CN" sz="2400" kern="0" dirty="0" smtClean="0">
              <a:solidFill>
                <a:srgbClr val="3D3D3D"/>
              </a:solidFill>
              <a:latin typeface="微软雅黑 Light" panose="020B0502040204020203" pitchFamily="34" charset="-122"/>
              <a:ea typeface="微软雅黑 Light" panose="020B0502040204020203" pitchFamily="34" charset="-122"/>
              <a:cs typeface="+mn-ea"/>
              <a:sym typeface="+mn-lt"/>
            </a:endParaRPr>
          </a:p>
          <a:p>
            <a:pPr lvl="0" fontAlgn="auto">
              <a:lnSpc>
                <a:spcPct val="130000"/>
              </a:lnSpc>
              <a:spcBef>
                <a:spcPts val="0"/>
              </a:spcBef>
              <a:spcAft>
                <a:spcPts val="0"/>
              </a:spcAft>
              <a:defRPr/>
            </a:pPr>
            <a:r>
              <a:rPr lang="zh-CN" altLang="en-US" sz="2400" kern="0" dirty="0">
                <a:solidFill>
                  <a:srgbClr val="3D3D3D"/>
                </a:solidFill>
                <a:latin typeface="微软雅黑 Light" panose="020B0502040204020203" pitchFamily="34" charset="-122"/>
                <a:ea typeface="微软雅黑 Light" panose="020B0502040204020203" pitchFamily="34" charset="-122"/>
                <a:cs typeface="+mn-ea"/>
                <a:sym typeface="+mn-lt"/>
              </a:rPr>
              <a:t>它是企业通过自身的生产经营活动，不断扩大积累而形成的发展</a:t>
            </a:r>
            <a:r>
              <a:rPr lang="zh-CN" altLang="en-US" sz="2400" kern="0" dirty="0" smtClean="0">
                <a:solidFill>
                  <a:srgbClr val="3D3D3D"/>
                </a:solidFill>
                <a:latin typeface="微软雅黑 Light" panose="020B0502040204020203" pitchFamily="34" charset="-122"/>
                <a:ea typeface="微软雅黑 Light" panose="020B0502040204020203" pitchFamily="34" charset="-122"/>
                <a:cs typeface="+mn-ea"/>
                <a:sym typeface="+mn-lt"/>
              </a:rPr>
              <a:t>潜能。</a:t>
            </a:r>
            <a:endParaRPr lang="en-US" altLang="zh-CN" sz="2400" kern="0" dirty="0" smtClean="0">
              <a:solidFill>
                <a:srgbClr val="3D3D3D"/>
              </a:solidFill>
              <a:latin typeface="微软雅黑 Light" panose="020B0502040204020203" pitchFamily="34" charset="-122"/>
              <a:ea typeface="微软雅黑 Light" panose="020B0502040204020203" pitchFamily="34" charset="-122"/>
              <a:cs typeface="+mn-ea"/>
              <a:sym typeface="+mn-lt"/>
            </a:endParaRPr>
          </a:p>
          <a:p>
            <a:pPr lvl="0" fontAlgn="auto">
              <a:lnSpc>
                <a:spcPct val="130000"/>
              </a:lnSpc>
              <a:spcBef>
                <a:spcPts val="0"/>
              </a:spcBef>
              <a:spcAft>
                <a:spcPts val="0"/>
              </a:spcAft>
              <a:defRPr/>
            </a:pPr>
            <a:r>
              <a:rPr lang="en-US" altLang="zh-CN" sz="2400" kern="0" dirty="0">
                <a:solidFill>
                  <a:srgbClr val="3D3D3D"/>
                </a:solidFill>
                <a:latin typeface="微软雅黑 Light" panose="020B0502040204020203" pitchFamily="34" charset="-122"/>
                <a:ea typeface="微软雅黑 Light" panose="020B0502040204020203" pitchFamily="34" charset="-122"/>
                <a:cs typeface="+mn-ea"/>
                <a:sym typeface="+mn-lt"/>
              </a:rPr>
              <a:t>2.</a:t>
            </a:r>
            <a:r>
              <a:rPr lang="zh-CN" altLang="en-US" sz="2400" kern="0" dirty="0">
                <a:solidFill>
                  <a:srgbClr val="3D3D3D"/>
                </a:solidFill>
                <a:latin typeface="微软雅黑 Light" panose="020B0502040204020203" pitchFamily="34" charset="-122"/>
                <a:ea typeface="微软雅黑 Light" panose="020B0502040204020203" pitchFamily="34" charset="-122"/>
                <a:cs typeface="+mn-ea"/>
                <a:sym typeface="+mn-lt"/>
              </a:rPr>
              <a:t>影响企业发展能力的</a:t>
            </a:r>
            <a:r>
              <a:rPr lang="zh-CN" altLang="en-US" sz="2400" kern="0" dirty="0" smtClean="0">
                <a:solidFill>
                  <a:srgbClr val="3D3D3D"/>
                </a:solidFill>
                <a:latin typeface="微软雅黑 Light" panose="020B0502040204020203" pitchFamily="34" charset="-122"/>
                <a:ea typeface="微软雅黑 Light" panose="020B0502040204020203" pitchFamily="34" charset="-122"/>
                <a:cs typeface="+mn-ea"/>
                <a:sym typeface="+mn-lt"/>
              </a:rPr>
              <a:t>因素</a:t>
            </a:r>
            <a:endParaRPr lang="en-US" altLang="zh-CN" sz="2400" kern="0" dirty="0" smtClean="0">
              <a:solidFill>
                <a:srgbClr val="3D3D3D"/>
              </a:solidFill>
              <a:latin typeface="微软雅黑 Light" panose="020B0502040204020203" pitchFamily="34" charset="-122"/>
              <a:ea typeface="微软雅黑 Light" panose="020B0502040204020203" pitchFamily="34" charset="-122"/>
              <a:cs typeface="+mn-ea"/>
              <a:sym typeface="+mn-lt"/>
            </a:endParaRPr>
          </a:p>
          <a:p>
            <a:pPr lvl="0" fontAlgn="auto">
              <a:lnSpc>
                <a:spcPct val="130000"/>
              </a:lnSpc>
              <a:spcBef>
                <a:spcPts val="0"/>
              </a:spcBef>
              <a:spcAft>
                <a:spcPts val="0"/>
              </a:spcAft>
              <a:defRPr/>
            </a:pPr>
            <a:r>
              <a:rPr lang="zh-CN" altLang="en-US" sz="2400" kern="0" dirty="0">
                <a:solidFill>
                  <a:srgbClr val="3D3D3D"/>
                </a:solidFill>
                <a:latin typeface="微软雅黑 Light" panose="020B0502040204020203" pitchFamily="34" charset="-122"/>
                <a:ea typeface="微软雅黑 Light" panose="020B0502040204020203" pitchFamily="34" charset="-122"/>
                <a:cs typeface="+mn-ea"/>
                <a:sym typeface="+mn-lt"/>
              </a:rPr>
              <a:t>包括政策环境、核心业务、企业制度、人力资源、行业环境、财务状况等方面</a:t>
            </a:r>
            <a:endParaRPr lang="zh-CN" altLang="en-US" sz="2400" kern="0" dirty="0">
              <a:solidFill>
                <a:srgbClr val="3D3D3D"/>
              </a:solidFill>
              <a:latin typeface="微软雅黑 Light" panose="020B0502040204020203" pitchFamily="34" charset="-122"/>
              <a:ea typeface="微软雅黑 Light" panose="020B0502040204020203" pitchFamily="34" charset="-122"/>
              <a:cs typeface="+mn-ea"/>
              <a:sym typeface="+mn-lt"/>
            </a:endParaRPr>
          </a:p>
        </p:txBody>
      </p:sp>
      <p:sp>
        <p:nvSpPr>
          <p:cNvPr id="28" name="PA_库_2"/>
          <p:cNvSpPr>
            <a:spLocks noChangeArrowheads="1"/>
          </p:cNvSpPr>
          <p:nvPr>
            <p:custDataLst>
              <p:tags r:id="rId7"/>
            </p:custDataLst>
          </p:nvPr>
        </p:nvSpPr>
        <p:spPr bwMode="auto">
          <a:xfrm>
            <a:off x="6778131" y="5786538"/>
            <a:ext cx="2366430" cy="1071461"/>
          </a:xfrm>
          <a:prstGeom prst="rect">
            <a:avLst/>
          </a:prstGeom>
          <a:solidFill>
            <a:schemeClr val="accent3">
              <a:alpha val="2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a:ea typeface="微软雅黑" panose="020B0503020204020204" pitchFamily="34" charset="-122"/>
              <a:cs typeface="+mn-ea"/>
              <a:sym typeface="+mn-lt"/>
            </a:endParaRPr>
          </a:p>
        </p:txBody>
      </p:sp>
      <p:sp>
        <p:nvSpPr>
          <p:cNvPr id="29" name="PA_库_3"/>
          <p:cNvSpPr>
            <a:spLocks noChangeArrowheads="1"/>
          </p:cNvSpPr>
          <p:nvPr>
            <p:custDataLst>
              <p:tags r:id="rId8"/>
            </p:custDataLst>
          </p:nvPr>
        </p:nvSpPr>
        <p:spPr bwMode="auto">
          <a:xfrm>
            <a:off x="9223346" y="4793855"/>
            <a:ext cx="2377535" cy="302882"/>
          </a:xfrm>
          <a:prstGeom prst="rect">
            <a:avLst/>
          </a:pr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p:transition spd="slow" advTm="9652">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企业保值增值</a:t>
            </a:r>
            <a:r>
              <a:rPr lang="zh-CN" altLang="en-US" sz="2000" dirty="0" smtClean="0">
                <a:solidFill>
                  <a:schemeClr val="bg1"/>
                </a:solidFill>
                <a:latin typeface="微软雅黑 Light" panose="020B0502040204020203" pitchFamily="34" charset="-122"/>
                <a:ea typeface="微软雅黑 Light" panose="020B0502040204020203" pitchFamily="34" charset="-122"/>
              </a:rPr>
              <a:t>分析</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）资本保值</a:t>
            </a:r>
            <a:r>
              <a:rPr lang="zh-CN" altLang="en-US" sz="2000" dirty="0" smtClean="0">
                <a:solidFill>
                  <a:schemeClr val="bg1"/>
                </a:solidFill>
                <a:latin typeface="微软雅黑 Light" panose="020B0502040204020203" pitchFamily="34" charset="-122"/>
                <a:ea typeface="微软雅黑 Light" panose="020B0502040204020203" pitchFamily="34" charset="-122"/>
              </a:rPr>
              <a:t>增值率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rgbClr val="FF33CC"/>
              </a:solidFill>
              <a:latin typeface="微软雅黑 Light" panose="020B0502040204020203" pitchFamily="34" charset="-122"/>
              <a:ea typeface="微软雅黑 Light" panose="020B0502040204020203" pitchFamily="34" charset="-122"/>
            </a:endParaRPr>
          </a:p>
          <a:p>
            <a:r>
              <a:rPr lang="en-US" altLang="zh-CN" sz="2000" dirty="0" smtClean="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-25】</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根据江铃公司所有者权益变动表中的数据，计算江铃汽车公司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的资本保值增值率。</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资本保值增值率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扣除客观因素后的本年末所有者权益总额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年初所有者权益总额</a:t>
            </a:r>
            <a:r>
              <a:rPr lang="en-US" altLang="zh-CN" sz="2000" dirty="0">
                <a:solidFill>
                  <a:schemeClr val="bg1"/>
                </a:solidFill>
                <a:latin typeface="微软雅黑 Light" panose="020B0502040204020203" pitchFamily="34" charset="-122"/>
                <a:ea typeface="微软雅黑 Light" panose="020B0502040204020203" pitchFamily="34" charset="-122"/>
              </a:rPr>
              <a:t>×100</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=10 496 563 781÷10 384 497 513×100</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101.08</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）资本积累</a:t>
            </a:r>
            <a:r>
              <a:rPr lang="zh-CN" altLang="en-US" sz="2000" dirty="0" smtClean="0">
                <a:solidFill>
                  <a:schemeClr val="bg1"/>
                </a:solidFill>
                <a:latin typeface="微软雅黑 Light" panose="020B0502040204020203" pitchFamily="34" charset="-122"/>
                <a:ea typeface="微软雅黑 Light" panose="020B0502040204020203" pitchFamily="34" charset="-122"/>
              </a:rPr>
              <a:t>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rgbClr val="FF33CC"/>
              </a:solidFill>
              <a:latin typeface="微软雅黑 Light" panose="020B0502040204020203" pitchFamily="34" charset="-122"/>
              <a:ea typeface="微软雅黑 Light" panose="020B0502040204020203" pitchFamily="34" charset="-122"/>
            </a:endParaRPr>
          </a:p>
          <a:p>
            <a:r>
              <a:rPr lang="en-US" altLang="zh-CN" sz="2000" dirty="0" smtClean="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-26】</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根据江铃公司所有者权益变动表中的数据，计算江铃汽车公司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的资本积累率。</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资本积累率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本年所有者权益增长额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年初所有者权益总额</a:t>
            </a:r>
            <a:r>
              <a:rPr lang="en-US" altLang="zh-CN" sz="2000" dirty="0">
                <a:solidFill>
                  <a:schemeClr val="bg1"/>
                </a:solidFill>
                <a:latin typeface="微软雅黑 Light" panose="020B0502040204020203" pitchFamily="34" charset="-122"/>
                <a:ea typeface="微软雅黑 Light" panose="020B0502040204020203" pitchFamily="34" charset="-122"/>
              </a:rPr>
              <a:t>×100</a:t>
            </a:r>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=112 066 268÷10 384 497 513×100</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1.08</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a:solidFill>
                <a:schemeClr val="bg1"/>
              </a:solidFill>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3" name="文本框 2"/>
          <p:cNvSpPr txBox="1"/>
          <p:nvPr/>
        </p:nvSpPr>
        <p:spPr>
          <a:xfrm>
            <a:off x="779352" y="264684"/>
            <a:ext cx="7479269" cy="521970"/>
          </a:xfrm>
          <a:prstGeom prst="rect">
            <a:avLst/>
          </a:prstGeom>
          <a:noFill/>
        </p:spPr>
        <p:txBody>
          <a:bodyPr wrap="square" rtlCol="0">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.4.2  </a:t>
            </a:r>
            <a:r>
              <a:rPr lang="zh-CN" altLang="en-US" sz="2800" b="1" dirty="0">
                <a:latin typeface="微软雅黑 Light" panose="020B0502040204020203" pitchFamily="34" charset="-122"/>
                <a:ea typeface="微软雅黑 Light" panose="020B0502040204020203" pitchFamily="34" charset="-122"/>
              </a:rPr>
              <a:t>发展能力分析</a:t>
            </a:r>
            <a:endParaRPr lang="zh-CN" altLang="en-US" sz="2800" b="1" dirty="0">
              <a:latin typeface="微软雅黑 Light" panose="020B0502040204020203" pitchFamily="34" charset="-122"/>
              <a:ea typeface="微软雅黑 Light" panose="020B0502040204020203" pitchFamily="34" charset="-122"/>
            </a:endParaRPr>
          </a:p>
        </p:txBody>
      </p:sp>
      <p:pic>
        <p:nvPicPr>
          <p:cNvPr id="2" name="图片 1"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0589" y="1420746"/>
            <a:ext cx="3801005" cy="523948"/>
          </a:xfrm>
          <a:prstGeom prst="rect">
            <a:avLst/>
          </a:prstGeom>
        </p:spPr>
      </p:pic>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5950" y="3405509"/>
            <a:ext cx="2695951" cy="533474"/>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4"/>
            <a:ext cx="6663043" cy="4782825"/>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sz="2000" dirty="0" smtClean="0">
                <a:solidFill>
                  <a:schemeClr val="bg1"/>
                </a:solidFill>
                <a:latin typeface="微软雅黑 Light" panose="020B0502040204020203" pitchFamily="34" charset="-122"/>
                <a:ea typeface="微软雅黑 Light" panose="020B0502040204020203" pitchFamily="34" charset="-122"/>
              </a:rPr>
              <a:t>2.</a:t>
            </a:r>
            <a:r>
              <a:rPr lang="zh-CN" altLang="en-US" sz="2000" dirty="0" smtClean="0">
                <a:solidFill>
                  <a:schemeClr val="bg1"/>
                </a:solidFill>
                <a:latin typeface="微软雅黑 Light" panose="020B0502040204020203" pitchFamily="34" charset="-122"/>
                <a:ea typeface="微软雅黑 Light" panose="020B0502040204020203" pitchFamily="34" charset="-122"/>
              </a:rPr>
              <a:t>其他指标增长状况分析</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）营业收入</a:t>
            </a:r>
            <a:r>
              <a:rPr lang="zh-CN" altLang="en-US" sz="2000" dirty="0" smtClean="0">
                <a:solidFill>
                  <a:schemeClr val="bg1"/>
                </a:solidFill>
                <a:latin typeface="微软雅黑 Light" panose="020B0502040204020203" pitchFamily="34" charset="-122"/>
                <a:ea typeface="微软雅黑 Light" panose="020B0502040204020203" pitchFamily="34" charset="-122"/>
              </a:rPr>
              <a:t>增长率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rgbClr val="FF33CC"/>
              </a:solidFill>
              <a:latin typeface="微软雅黑 Light" panose="020B0502040204020203" pitchFamily="34" charset="-122"/>
              <a:ea typeface="微软雅黑 Light" panose="020B0502040204020203" pitchFamily="34" charset="-122"/>
            </a:endParaRPr>
          </a:p>
          <a:p>
            <a:r>
              <a:rPr lang="en-US" altLang="zh-CN" sz="2000" dirty="0" smtClean="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-27】</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根据江铃公司利润表中的数据，计算江铃汽车公司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2020</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营业收入的比较分析如表4</a:t>
            </a:r>
            <a:r>
              <a:rPr lang="en-US" altLang="zh-CN" sz="2000" dirty="0">
                <a:solidFill>
                  <a:schemeClr val="bg1"/>
                </a:solidFill>
                <a:latin typeface="微软雅黑 Light" panose="020B0502040204020203" pitchFamily="34" charset="-122"/>
                <a:ea typeface="微软雅黑 Light" panose="020B0502040204020203" pitchFamily="34" charset="-122"/>
              </a:rPr>
              <a:t>-12</a:t>
            </a:r>
            <a:r>
              <a:rPr lang="zh-CN" altLang="en-US" sz="2000" dirty="0">
                <a:solidFill>
                  <a:schemeClr val="bg1"/>
                </a:solidFill>
                <a:latin typeface="微软雅黑 Light" panose="020B0502040204020203" pitchFamily="34" charset="-122"/>
                <a:ea typeface="微软雅黑 Light" panose="020B0502040204020203" pitchFamily="34" charset="-122"/>
              </a:rPr>
              <a:t>所示</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通过</a:t>
            </a:r>
            <a:r>
              <a:rPr lang="zh-CN" altLang="en-US" sz="2000" dirty="0">
                <a:solidFill>
                  <a:schemeClr val="bg1"/>
                </a:solidFill>
                <a:latin typeface="微软雅黑 Light" panose="020B0502040204020203" pitchFamily="34" charset="-122"/>
                <a:ea typeface="微软雅黑 Light" panose="020B0502040204020203" pitchFamily="34" charset="-122"/>
              </a:rPr>
              <a:t>表4</a:t>
            </a:r>
            <a:r>
              <a:rPr lang="en-US" altLang="zh-CN" sz="2000" dirty="0">
                <a:solidFill>
                  <a:schemeClr val="bg1"/>
                </a:solidFill>
                <a:latin typeface="微软雅黑 Light" panose="020B0502040204020203" pitchFamily="34" charset="-122"/>
                <a:ea typeface="微软雅黑 Light" panose="020B0502040204020203" pitchFamily="34" charset="-122"/>
              </a:rPr>
              <a:t>-12</a:t>
            </a:r>
            <a:r>
              <a:rPr lang="zh-CN" altLang="en-US" sz="2000" dirty="0">
                <a:solidFill>
                  <a:schemeClr val="bg1"/>
                </a:solidFill>
                <a:latin typeface="微软雅黑 Light" panose="020B0502040204020203" pitchFamily="34" charset="-122"/>
                <a:ea typeface="微软雅黑 Light" panose="020B0502040204020203" pitchFamily="34" charset="-122"/>
              </a:rPr>
              <a:t>可以看出，江铃汽车公司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营业收入比</a:t>
            </a:r>
            <a:r>
              <a:rPr lang="en-US" altLang="zh-CN" sz="2000" dirty="0">
                <a:solidFill>
                  <a:schemeClr val="bg1"/>
                </a:solidFill>
                <a:latin typeface="微软雅黑 Light" panose="020B0502040204020203" pitchFamily="34" charset="-122"/>
                <a:ea typeface="微软雅黑 Light" panose="020B0502040204020203" pitchFamily="34" charset="-122"/>
              </a:rPr>
              <a:t>2020年</a:t>
            </a:r>
            <a:r>
              <a:rPr lang="zh-CN" altLang="en-US" sz="2000" dirty="0">
                <a:solidFill>
                  <a:schemeClr val="bg1"/>
                </a:solidFill>
                <a:latin typeface="微软雅黑 Light" panose="020B0502040204020203" pitchFamily="34" charset="-122"/>
                <a:ea typeface="微软雅黑 Light" panose="020B0502040204020203" pitchFamily="34" charset="-122"/>
              </a:rPr>
              <a:t>增长</a:t>
            </a:r>
            <a:r>
              <a:rPr lang="en-US" altLang="zh-CN" sz="2000" dirty="0">
                <a:solidFill>
                  <a:schemeClr val="bg1"/>
                </a:solidFill>
                <a:latin typeface="微软雅黑 Light" panose="020B0502040204020203" pitchFamily="34" charset="-122"/>
                <a:ea typeface="微软雅黑 Light" panose="020B0502040204020203" pitchFamily="34" charset="-122"/>
              </a:rPr>
              <a:t>3.27%</a:t>
            </a:r>
            <a:r>
              <a:rPr lang="zh-CN" altLang="en-US" sz="2000" dirty="0">
                <a:solidFill>
                  <a:schemeClr val="bg1"/>
                </a:solidFill>
                <a:latin typeface="微软雅黑 Light" panose="020B0502040204020203" pitchFamily="34" charset="-122"/>
                <a:ea typeface="微软雅黑 Light" panose="020B0502040204020203" pitchFamily="34" charset="-122"/>
              </a:rPr>
              <a:t>，从增长率来看，公司保持着良好的运营状态。</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782824"/>
          </a:xfrm>
          <a:prstGeom prst="rect">
            <a:avLst/>
          </a:prstGeom>
        </p:spPr>
      </p:pic>
      <p:sp>
        <p:nvSpPr>
          <p:cNvPr id="3" name="文本框 2"/>
          <p:cNvSpPr txBox="1"/>
          <p:nvPr/>
        </p:nvSpPr>
        <p:spPr>
          <a:xfrm>
            <a:off x="779352" y="264684"/>
            <a:ext cx="7479269" cy="521970"/>
          </a:xfrm>
          <a:prstGeom prst="rect">
            <a:avLst/>
          </a:prstGeom>
          <a:noFill/>
        </p:spPr>
        <p:txBody>
          <a:bodyPr wrap="square" rtlCol="0">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.4.2  </a:t>
            </a:r>
            <a:r>
              <a:rPr lang="zh-CN" altLang="en-US" sz="2800" b="1" dirty="0">
                <a:latin typeface="微软雅黑 Light" panose="020B0502040204020203" pitchFamily="34" charset="-122"/>
                <a:ea typeface="微软雅黑 Light" panose="020B0502040204020203" pitchFamily="34" charset="-122"/>
              </a:rPr>
              <a:t>发展能力分析</a:t>
            </a:r>
            <a:endParaRPr lang="zh-CN" altLang="en-US" sz="2800" b="1" dirty="0">
              <a:latin typeface="微软雅黑 Light" panose="020B0502040204020203" pitchFamily="34" charset="-122"/>
              <a:ea typeface="微软雅黑 Light" panose="020B0502040204020203" pitchFamily="34" charset="-122"/>
            </a:endParaRPr>
          </a:p>
        </p:txBody>
      </p:sp>
      <p:pic>
        <p:nvPicPr>
          <p:cNvPr id="5" name="图片 4"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8341" y="1988840"/>
            <a:ext cx="4039164" cy="752580"/>
          </a:xfrm>
          <a:prstGeom prst="rect">
            <a:avLst/>
          </a:prstGeom>
        </p:spPr>
      </p:pic>
      <p:pic>
        <p:nvPicPr>
          <p:cNvPr id="2" name="图片 1"/>
          <p:cNvPicPr>
            <a:picLocks noChangeAspect="1"/>
          </p:cNvPicPr>
          <p:nvPr>
            <p:custDataLst>
              <p:tags r:id="rId3"/>
            </p:custDataLst>
          </p:nvPr>
        </p:nvPicPr>
        <p:blipFill>
          <a:blip r:embed="rId4"/>
          <a:stretch>
            <a:fillRect/>
          </a:stretch>
        </p:blipFill>
        <p:spPr>
          <a:xfrm>
            <a:off x="5810250" y="3692525"/>
            <a:ext cx="6057900" cy="1041400"/>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smtClean="0">
                <a:solidFill>
                  <a:schemeClr val="bg1"/>
                </a:solidFill>
                <a:latin typeface="微软雅黑 Light" panose="020B0502040204020203" pitchFamily="34" charset="-122"/>
                <a:ea typeface="微软雅黑 Light" panose="020B0502040204020203" pitchFamily="34" charset="-122"/>
              </a:rPr>
              <a:t>2</a:t>
            </a:r>
            <a:r>
              <a:rPr lang="zh-CN" altLang="en-US" sz="2000" dirty="0" smtClean="0">
                <a:solidFill>
                  <a:schemeClr val="bg1"/>
                </a:solidFill>
                <a:latin typeface="微软雅黑 Light" panose="020B0502040204020203" pitchFamily="34" charset="-122"/>
                <a:ea typeface="微软雅黑 Light" panose="020B0502040204020203" pitchFamily="34" charset="-122"/>
              </a:rPr>
              <a:t>）总</a:t>
            </a:r>
            <a:r>
              <a:rPr lang="zh-CN" altLang="en-US" sz="2000" dirty="0">
                <a:solidFill>
                  <a:schemeClr val="bg1"/>
                </a:solidFill>
                <a:latin typeface="微软雅黑 Light" panose="020B0502040204020203" pitchFamily="34" charset="-122"/>
                <a:ea typeface="微软雅黑 Light" panose="020B0502040204020203" pitchFamily="34" charset="-122"/>
              </a:rPr>
              <a:t>资产</a:t>
            </a:r>
            <a:r>
              <a:rPr lang="zh-CN" altLang="en-US" sz="2000" dirty="0" smtClean="0">
                <a:solidFill>
                  <a:schemeClr val="bg1"/>
                </a:solidFill>
                <a:latin typeface="微软雅黑 Light" panose="020B0502040204020203" pitchFamily="34" charset="-122"/>
                <a:ea typeface="微软雅黑 Light" panose="020B0502040204020203" pitchFamily="34" charset="-122"/>
              </a:rPr>
              <a:t>增长率</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-28】</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根据江铃公司资产负债表中的数据，计算江铃汽车公司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的总资产增长率。</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总资产增长率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本年总资产增长额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年初资产总额</a:t>
            </a:r>
            <a:r>
              <a:rPr lang="en-US" altLang="zh-CN" sz="2000" dirty="0">
                <a:solidFill>
                  <a:schemeClr val="bg1"/>
                </a:solidFill>
                <a:latin typeface="微软雅黑 Light" panose="020B0502040204020203" pitchFamily="34" charset="-122"/>
                <a:ea typeface="微软雅黑 Light" panose="020B0502040204020203" pitchFamily="34" charset="-122"/>
              </a:rPr>
              <a:t>×100</a:t>
            </a:r>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=901 999 118÷23 396 529 475×100</a:t>
            </a:r>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=3.86%</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）营业利润</a:t>
            </a:r>
            <a:r>
              <a:rPr lang="zh-CN" altLang="en-US" sz="2000" dirty="0" smtClean="0">
                <a:solidFill>
                  <a:schemeClr val="bg1"/>
                </a:solidFill>
                <a:latin typeface="微软雅黑 Light" panose="020B0502040204020203" pitchFamily="34" charset="-122"/>
                <a:ea typeface="微软雅黑 Light" panose="020B0502040204020203" pitchFamily="34" charset="-122"/>
              </a:rPr>
              <a:t>增长率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rgbClr val="FF33CC"/>
              </a:solidFill>
              <a:latin typeface="微软雅黑 Light" panose="020B0502040204020203" pitchFamily="34" charset="-122"/>
              <a:ea typeface="微软雅黑 Light" panose="020B0502040204020203" pitchFamily="34" charset="-122"/>
            </a:endParaRPr>
          </a:p>
          <a:p>
            <a:r>
              <a:rPr lang="en-US" altLang="zh-CN" sz="2000" dirty="0" smtClean="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-29】</a:t>
            </a:r>
            <a:r>
              <a:rPr lang="zh-CN" altLang="en-US" sz="2000" dirty="0">
                <a:solidFill>
                  <a:schemeClr val="bg1"/>
                </a:solidFill>
                <a:latin typeface="微软雅黑 Light" panose="020B0502040204020203" pitchFamily="34" charset="-122"/>
                <a:ea typeface="微软雅黑 Light" panose="020B0502040204020203" pitchFamily="34" charset="-122"/>
              </a:rPr>
              <a:t>根据江铃公司利润表中的数据，计算江铃汽车公司</a:t>
            </a:r>
            <a:r>
              <a:rPr lang="en-US" altLang="zh-CN" sz="2000" dirty="0">
                <a:solidFill>
                  <a:schemeClr val="bg1"/>
                </a:solidFill>
                <a:latin typeface="微软雅黑 Light" panose="020B0502040204020203" pitchFamily="34" charset="-122"/>
                <a:ea typeface="微软雅黑 Light" panose="020B0502040204020203" pitchFamily="34" charset="-122"/>
              </a:rPr>
              <a:t>2021年</a:t>
            </a:r>
            <a:r>
              <a:rPr lang="zh-CN" altLang="en-US" sz="2000" dirty="0">
                <a:solidFill>
                  <a:schemeClr val="bg1"/>
                </a:solidFill>
                <a:latin typeface="微软雅黑 Light" panose="020B0502040204020203" pitchFamily="34" charset="-122"/>
                <a:ea typeface="微软雅黑 Light" panose="020B0502040204020203" pitchFamily="34" charset="-122"/>
              </a:rPr>
              <a:t>的营业利润增长率。</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营业利润增长率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本年营业利润增长额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上年营业利润</a:t>
            </a:r>
            <a:r>
              <a:rPr lang="en-US" altLang="zh-CN" sz="2000" dirty="0">
                <a:solidFill>
                  <a:schemeClr val="bg1"/>
                </a:solidFill>
                <a:latin typeface="微软雅黑 Light" panose="020B0502040204020203" pitchFamily="34" charset="-122"/>
                <a:ea typeface="微软雅黑 Light" panose="020B0502040204020203" pitchFamily="34" charset="-122"/>
              </a:rPr>
              <a:t>×100</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110 593 336</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198 266 057</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÷198 266 </a:t>
            </a:r>
            <a:r>
              <a:rPr lang="en-US" altLang="zh-CN" sz="2000" dirty="0" smtClean="0">
                <a:solidFill>
                  <a:schemeClr val="bg1"/>
                </a:solidFill>
                <a:latin typeface="微软雅黑 Light" panose="020B0502040204020203" pitchFamily="34" charset="-122"/>
                <a:ea typeface="微软雅黑 Light" panose="020B0502040204020203" pitchFamily="34" charset="-122"/>
              </a:rPr>
              <a:t>057×100%</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=44.22%</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3" name="文本框 2"/>
          <p:cNvSpPr txBox="1"/>
          <p:nvPr/>
        </p:nvSpPr>
        <p:spPr>
          <a:xfrm>
            <a:off x="779352" y="264684"/>
            <a:ext cx="7479269" cy="521970"/>
          </a:xfrm>
          <a:prstGeom prst="rect">
            <a:avLst/>
          </a:prstGeom>
          <a:noFill/>
        </p:spPr>
        <p:txBody>
          <a:bodyPr wrap="square" rtlCol="0">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.4.2  </a:t>
            </a:r>
            <a:r>
              <a:rPr lang="zh-CN" altLang="en-US" sz="2800" b="1" dirty="0">
                <a:latin typeface="微软雅黑 Light" panose="020B0502040204020203" pitchFamily="34" charset="-122"/>
                <a:ea typeface="微软雅黑 Light" panose="020B0502040204020203" pitchFamily="34" charset="-122"/>
              </a:rPr>
              <a:t>发展能力分析</a:t>
            </a:r>
            <a:endParaRPr lang="zh-CN" altLang="en-US" sz="2800" b="1" dirty="0">
              <a:latin typeface="微软雅黑 Light" panose="020B0502040204020203" pitchFamily="34" charset="-122"/>
              <a:ea typeface="微软雅黑 Light" panose="020B0502040204020203" pitchFamily="34" charset="-122"/>
            </a:endParaRPr>
          </a:p>
        </p:txBody>
      </p:sp>
      <p:pic>
        <p:nvPicPr>
          <p:cNvPr id="6" name="图片 5"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3457" y="1318023"/>
            <a:ext cx="2419688" cy="352474"/>
          </a:xfrm>
          <a:prstGeom prst="rect">
            <a:avLst/>
          </a:prstGeom>
        </p:spPr>
      </p:pic>
      <p:pic>
        <p:nvPicPr>
          <p:cNvPr id="7" name="图片 6"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5340" y="3167061"/>
            <a:ext cx="2619741" cy="438211"/>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 name="椭圆 20"/>
          <p:cNvSpPr/>
          <p:nvPr/>
        </p:nvSpPr>
        <p:spPr bwMode="auto">
          <a:xfrm>
            <a:off x="1183329" y="3866458"/>
            <a:ext cx="1450220" cy="1450218"/>
          </a:xfrm>
          <a:prstGeom prst="ellipse">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2" name="椭圆 21"/>
          <p:cNvSpPr/>
          <p:nvPr/>
        </p:nvSpPr>
        <p:spPr bwMode="auto">
          <a:xfrm>
            <a:off x="3953823" y="3878681"/>
            <a:ext cx="1450220" cy="1450218"/>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3" name="椭圆 22"/>
          <p:cNvSpPr/>
          <p:nvPr/>
        </p:nvSpPr>
        <p:spPr bwMode="auto">
          <a:xfrm>
            <a:off x="6925754" y="3789384"/>
            <a:ext cx="1450220" cy="1450218"/>
          </a:xfrm>
          <a:prstGeom prst="ellipse">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4" name="椭圆 23"/>
          <p:cNvSpPr/>
          <p:nvPr/>
        </p:nvSpPr>
        <p:spPr bwMode="auto">
          <a:xfrm>
            <a:off x="9330293" y="3769204"/>
            <a:ext cx="1450220" cy="1450218"/>
          </a:xfrm>
          <a:prstGeom prst="ellipse">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p:cNvSpPr txBox="1"/>
          <p:nvPr/>
        </p:nvSpPr>
        <p:spPr>
          <a:xfrm>
            <a:off x="1226847" y="5316676"/>
            <a:ext cx="1620957" cy="52322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专属定制</a:t>
            </a:r>
            <a:endPar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3961593" y="5337883"/>
            <a:ext cx="1620957" cy="52322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逻辑梳理</a:t>
            </a:r>
            <a:endPar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6691102" y="5316676"/>
            <a:ext cx="1980030" cy="52322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图示化呈现</a:t>
            </a:r>
            <a:endPar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9244925" y="5316676"/>
            <a:ext cx="1620957" cy="52322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快速出稿</a:t>
            </a:r>
            <a:endParaRPr kumimoji="0" lang="zh-CN" altLang="en-US" sz="28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bwMode="auto">
          <a:xfrm flipV="1">
            <a:off x="3346812" y="4167520"/>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p:nvPr/>
        </p:nvCxnSpPr>
        <p:spPr bwMode="auto">
          <a:xfrm flipV="1">
            <a:off x="6117308" y="4080075"/>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p:cNvCxnSpPr/>
          <p:nvPr/>
        </p:nvCxnSpPr>
        <p:spPr bwMode="auto">
          <a:xfrm flipV="1">
            <a:off x="8887803" y="4039896"/>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food-service-to-bedroom_35009"/>
          <p:cNvSpPr>
            <a:spLocks noChangeAspect="1"/>
          </p:cNvSpPr>
          <p:nvPr/>
        </p:nvSpPr>
        <p:spPr bwMode="auto">
          <a:xfrm>
            <a:off x="1607404" y="4108608"/>
            <a:ext cx="685850" cy="958912"/>
          </a:xfrm>
          <a:custGeom>
            <a:avLst/>
            <a:gdLst>
              <a:gd name="connsiteX0" fmla="*/ 330646 w 434101"/>
              <a:gd name="connsiteY0" fmla="*/ 370225 h 606933"/>
              <a:gd name="connsiteX1" fmla="*/ 317588 w 434101"/>
              <a:gd name="connsiteY1" fmla="*/ 382810 h 606933"/>
              <a:gd name="connsiteX2" fmla="*/ 325543 w 434101"/>
              <a:gd name="connsiteY2" fmla="*/ 414870 h 606933"/>
              <a:gd name="connsiteX3" fmla="*/ 335599 w 434101"/>
              <a:gd name="connsiteY3" fmla="*/ 435095 h 606933"/>
              <a:gd name="connsiteX4" fmla="*/ 337550 w 434101"/>
              <a:gd name="connsiteY4" fmla="*/ 444234 h 606933"/>
              <a:gd name="connsiteX5" fmla="*/ 333347 w 434101"/>
              <a:gd name="connsiteY5" fmla="*/ 462811 h 606933"/>
              <a:gd name="connsiteX6" fmla="*/ 315037 w 434101"/>
              <a:gd name="connsiteY6" fmla="*/ 471201 h 606933"/>
              <a:gd name="connsiteX7" fmla="*/ 183709 w 434101"/>
              <a:gd name="connsiteY7" fmla="*/ 471201 h 606933"/>
              <a:gd name="connsiteX8" fmla="*/ 157593 w 434101"/>
              <a:gd name="connsiteY8" fmla="*/ 460714 h 606933"/>
              <a:gd name="connsiteX9" fmla="*/ 127275 w 434101"/>
              <a:gd name="connsiteY9" fmla="*/ 430601 h 606933"/>
              <a:gd name="connsiteX10" fmla="*/ 116469 w 434101"/>
              <a:gd name="connsiteY10" fmla="*/ 405282 h 606933"/>
              <a:gd name="connsiteX11" fmla="*/ 116469 w 434101"/>
              <a:gd name="connsiteY11" fmla="*/ 382061 h 606933"/>
              <a:gd name="connsiteX12" fmla="*/ 102511 w 434101"/>
              <a:gd name="connsiteY12" fmla="*/ 374570 h 606933"/>
              <a:gd name="connsiteX13" fmla="*/ 88402 w 434101"/>
              <a:gd name="connsiteY13" fmla="*/ 382061 h 606933"/>
              <a:gd name="connsiteX14" fmla="*/ 88402 w 434101"/>
              <a:gd name="connsiteY14" fmla="*/ 405282 h 606933"/>
              <a:gd name="connsiteX15" fmla="*/ 89603 w 434101"/>
              <a:gd name="connsiteY15" fmla="*/ 419365 h 606933"/>
              <a:gd name="connsiteX16" fmla="*/ 93505 w 434101"/>
              <a:gd name="connsiteY16" fmla="*/ 445133 h 606933"/>
              <a:gd name="connsiteX17" fmla="*/ 95757 w 434101"/>
              <a:gd name="connsiteY17" fmla="*/ 448279 h 606933"/>
              <a:gd name="connsiteX18" fmla="*/ 153241 w 434101"/>
              <a:gd name="connsiteY18" fmla="*/ 490377 h 606933"/>
              <a:gd name="connsiteX19" fmla="*/ 161195 w 434101"/>
              <a:gd name="connsiteY19" fmla="*/ 493223 h 606933"/>
              <a:gd name="connsiteX20" fmla="*/ 162396 w 434101"/>
              <a:gd name="connsiteY20" fmla="*/ 493373 h 606933"/>
              <a:gd name="connsiteX21" fmla="*/ 271211 w 434101"/>
              <a:gd name="connsiteY21" fmla="*/ 510452 h 606933"/>
              <a:gd name="connsiteX22" fmla="*/ 295525 w 434101"/>
              <a:gd name="connsiteY22" fmla="*/ 530527 h 606933"/>
              <a:gd name="connsiteX23" fmla="*/ 307382 w 434101"/>
              <a:gd name="connsiteY23" fmla="*/ 575772 h 606933"/>
              <a:gd name="connsiteX24" fmla="*/ 395784 w 434101"/>
              <a:gd name="connsiteY24" fmla="*/ 575772 h 606933"/>
              <a:gd name="connsiteX25" fmla="*/ 391432 w 434101"/>
              <a:gd name="connsiteY25" fmla="*/ 518842 h 606933"/>
              <a:gd name="connsiteX26" fmla="*/ 391432 w 434101"/>
              <a:gd name="connsiteY26" fmla="*/ 516595 h 606933"/>
              <a:gd name="connsiteX27" fmla="*/ 392933 w 434101"/>
              <a:gd name="connsiteY27" fmla="*/ 497868 h 606933"/>
              <a:gd name="connsiteX28" fmla="*/ 391432 w 434101"/>
              <a:gd name="connsiteY28" fmla="*/ 489778 h 606933"/>
              <a:gd name="connsiteX29" fmla="*/ 371020 w 434101"/>
              <a:gd name="connsiteY29" fmla="*/ 444833 h 606933"/>
              <a:gd name="connsiteX30" fmla="*/ 369219 w 434101"/>
              <a:gd name="connsiteY30" fmla="*/ 441088 h 606933"/>
              <a:gd name="connsiteX31" fmla="*/ 365166 w 434101"/>
              <a:gd name="connsiteY31" fmla="*/ 431050 h 606933"/>
              <a:gd name="connsiteX32" fmla="*/ 364116 w 434101"/>
              <a:gd name="connsiteY32" fmla="*/ 427455 h 606933"/>
              <a:gd name="connsiteX33" fmla="*/ 359463 w 434101"/>
              <a:gd name="connsiteY33" fmla="*/ 411874 h 606933"/>
              <a:gd name="connsiteX34" fmla="*/ 354210 w 434101"/>
              <a:gd name="connsiteY34" fmla="*/ 405282 h 606933"/>
              <a:gd name="connsiteX35" fmla="*/ 338000 w 434101"/>
              <a:gd name="connsiteY35" fmla="*/ 381761 h 606933"/>
              <a:gd name="connsiteX36" fmla="*/ 330646 w 434101"/>
              <a:gd name="connsiteY36" fmla="*/ 370225 h 606933"/>
              <a:gd name="connsiteX37" fmla="*/ 143935 w 434101"/>
              <a:gd name="connsiteY37" fmla="*/ 366630 h 606933"/>
              <a:gd name="connsiteX38" fmla="*/ 147687 w 434101"/>
              <a:gd name="connsiteY38" fmla="*/ 382061 h 606933"/>
              <a:gd name="connsiteX39" fmla="*/ 147687 w 434101"/>
              <a:gd name="connsiteY39" fmla="*/ 405282 h 606933"/>
              <a:gd name="connsiteX40" fmla="*/ 149338 w 434101"/>
              <a:gd name="connsiteY40" fmla="*/ 408578 h 606933"/>
              <a:gd name="connsiteX41" fmla="*/ 179506 w 434101"/>
              <a:gd name="connsiteY41" fmla="*/ 438541 h 606933"/>
              <a:gd name="connsiteX42" fmla="*/ 183709 w 434101"/>
              <a:gd name="connsiteY42" fmla="*/ 440039 h 606933"/>
              <a:gd name="connsiteX43" fmla="*/ 304380 w 434101"/>
              <a:gd name="connsiteY43" fmla="*/ 440039 h 606933"/>
              <a:gd name="connsiteX44" fmla="*/ 300178 w 434101"/>
              <a:gd name="connsiteY44" fmla="*/ 432998 h 606933"/>
              <a:gd name="connsiteX45" fmla="*/ 286370 w 434101"/>
              <a:gd name="connsiteY45" fmla="*/ 382061 h 606933"/>
              <a:gd name="connsiteX46" fmla="*/ 289371 w 434101"/>
              <a:gd name="connsiteY46" fmla="*/ 366630 h 606933"/>
              <a:gd name="connsiteX47" fmla="*/ 15609 w 434101"/>
              <a:gd name="connsiteY47" fmla="*/ 335468 h 606933"/>
              <a:gd name="connsiteX48" fmla="*/ 418298 w 434101"/>
              <a:gd name="connsiteY48" fmla="*/ 335468 h 606933"/>
              <a:gd name="connsiteX49" fmla="*/ 433907 w 434101"/>
              <a:gd name="connsiteY49" fmla="*/ 351049 h 606933"/>
              <a:gd name="connsiteX50" fmla="*/ 418298 w 434101"/>
              <a:gd name="connsiteY50" fmla="*/ 366630 h 606933"/>
              <a:gd name="connsiteX51" fmla="*/ 365316 w 434101"/>
              <a:gd name="connsiteY51" fmla="*/ 366630 h 606933"/>
              <a:gd name="connsiteX52" fmla="*/ 365316 w 434101"/>
              <a:gd name="connsiteY52" fmla="*/ 366779 h 606933"/>
              <a:gd name="connsiteX53" fmla="*/ 376273 w 434101"/>
              <a:gd name="connsiteY53" fmla="*/ 383109 h 606933"/>
              <a:gd name="connsiteX54" fmla="*/ 389331 w 434101"/>
              <a:gd name="connsiteY54" fmla="*/ 402885 h 606933"/>
              <a:gd name="connsiteX55" fmla="*/ 394133 w 434101"/>
              <a:gd name="connsiteY55" fmla="*/ 418466 h 606933"/>
              <a:gd name="connsiteX56" fmla="*/ 395784 w 434101"/>
              <a:gd name="connsiteY56" fmla="*/ 424758 h 606933"/>
              <a:gd name="connsiteX57" fmla="*/ 399387 w 434101"/>
              <a:gd name="connsiteY57" fmla="*/ 431949 h 606933"/>
              <a:gd name="connsiteX58" fmla="*/ 419799 w 434101"/>
              <a:gd name="connsiteY58" fmla="*/ 476894 h 606933"/>
              <a:gd name="connsiteX59" fmla="*/ 424001 w 434101"/>
              <a:gd name="connsiteY59" fmla="*/ 500265 h 606933"/>
              <a:gd name="connsiteX60" fmla="*/ 422650 w 434101"/>
              <a:gd name="connsiteY60" fmla="*/ 517793 h 606933"/>
              <a:gd name="connsiteX61" fmla="*/ 427453 w 434101"/>
              <a:gd name="connsiteY61" fmla="*/ 581914 h 606933"/>
              <a:gd name="connsiteX62" fmla="*/ 427453 w 434101"/>
              <a:gd name="connsiteY62" fmla="*/ 584311 h 606933"/>
              <a:gd name="connsiteX63" fmla="*/ 402388 w 434101"/>
              <a:gd name="connsiteY63" fmla="*/ 606933 h 606933"/>
              <a:gd name="connsiteX64" fmla="*/ 304380 w 434101"/>
              <a:gd name="connsiteY64" fmla="*/ 606933 h 606933"/>
              <a:gd name="connsiteX65" fmla="*/ 278265 w 434101"/>
              <a:gd name="connsiteY65" fmla="*/ 587307 h 606933"/>
              <a:gd name="connsiteX66" fmla="*/ 265958 w 434101"/>
              <a:gd name="connsiteY66" fmla="*/ 541164 h 606933"/>
              <a:gd name="connsiteX67" fmla="*/ 158044 w 434101"/>
              <a:gd name="connsiteY67" fmla="*/ 524235 h 606933"/>
              <a:gd name="connsiteX68" fmla="*/ 134780 w 434101"/>
              <a:gd name="connsiteY68" fmla="*/ 515396 h 606933"/>
              <a:gd name="connsiteX69" fmla="*/ 77146 w 434101"/>
              <a:gd name="connsiteY69" fmla="*/ 473298 h 606933"/>
              <a:gd name="connsiteX70" fmla="*/ 62737 w 434101"/>
              <a:gd name="connsiteY70" fmla="*/ 449927 h 606933"/>
              <a:gd name="connsiteX71" fmla="*/ 58685 w 434101"/>
              <a:gd name="connsiteY71" fmla="*/ 424009 h 606933"/>
              <a:gd name="connsiteX72" fmla="*/ 57184 w 434101"/>
              <a:gd name="connsiteY72" fmla="*/ 405282 h 606933"/>
              <a:gd name="connsiteX73" fmla="*/ 57184 w 434101"/>
              <a:gd name="connsiteY73" fmla="*/ 382061 h 606933"/>
              <a:gd name="connsiteX74" fmla="*/ 61086 w 434101"/>
              <a:gd name="connsiteY74" fmla="*/ 366630 h 606933"/>
              <a:gd name="connsiteX75" fmla="*/ 15609 w 434101"/>
              <a:gd name="connsiteY75" fmla="*/ 366630 h 606933"/>
              <a:gd name="connsiteX76" fmla="*/ 0 w 434101"/>
              <a:gd name="connsiteY76" fmla="*/ 351049 h 606933"/>
              <a:gd name="connsiteX77" fmla="*/ 15609 w 434101"/>
              <a:gd name="connsiteY77" fmla="*/ 335468 h 606933"/>
              <a:gd name="connsiteX78" fmla="*/ 241913 w 434101"/>
              <a:gd name="connsiteY78" fmla="*/ 142754 h 606933"/>
              <a:gd name="connsiteX79" fmla="*/ 364541 w 434101"/>
              <a:gd name="connsiteY79" fmla="*/ 265194 h 606933"/>
              <a:gd name="connsiteX80" fmla="*/ 348931 w 434101"/>
              <a:gd name="connsiteY80" fmla="*/ 280780 h 606933"/>
              <a:gd name="connsiteX81" fmla="*/ 333321 w 434101"/>
              <a:gd name="connsiteY81" fmla="*/ 265194 h 606933"/>
              <a:gd name="connsiteX82" fmla="*/ 241913 w 434101"/>
              <a:gd name="connsiteY82" fmla="*/ 173926 h 606933"/>
              <a:gd name="connsiteX83" fmla="*/ 226303 w 434101"/>
              <a:gd name="connsiteY83" fmla="*/ 158340 h 606933"/>
              <a:gd name="connsiteX84" fmla="*/ 241913 w 434101"/>
              <a:gd name="connsiteY84" fmla="*/ 142754 h 606933"/>
              <a:gd name="connsiteX85" fmla="*/ 217019 w 434101"/>
              <a:gd name="connsiteY85" fmla="*/ 122410 h 606933"/>
              <a:gd name="connsiteX86" fmla="*/ 31968 w 434101"/>
              <a:gd name="connsiteY86" fmla="*/ 292316 h 606933"/>
              <a:gd name="connsiteX87" fmla="*/ 402071 w 434101"/>
              <a:gd name="connsiteY87" fmla="*/ 292316 h 606933"/>
              <a:gd name="connsiteX88" fmla="*/ 217019 w 434101"/>
              <a:gd name="connsiteY88" fmla="*/ 122410 h 606933"/>
              <a:gd name="connsiteX89" fmla="*/ 217019 w 434101"/>
              <a:gd name="connsiteY89" fmla="*/ 31164 h 606933"/>
              <a:gd name="connsiteX90" fmla="*/ 205613 w 434101"/>
              <a:gd name="connsiteY90" fmla="*/ 42551 h 606933"/>
              <a:gd name="connsiteX91" fmla="*/ 217019 w 434101"/>
              <a:gd name="connsiteY91" fmla="*/ 53938 h 606933"/>
              <a:gd name="connsiteX92" fmla="*/ 228426 w 434101"/>
              <a:gd name="connsiteY92" fmla="*/ 42551 h 606933"/>
              <a:gd name="connsiteX93" fmla="*/ 217019 w 434101"/>
              <a:gd name="connsiteY93" fmla="*/ 31164 h 606933"/>
              <a:gd name="connsiteX94" fmla="*/ 217019 w 434101"/>
              <a:gd name="connsiteY94" fmla="*/ 0 h 606933"/>
              <a:gd name="connsiteX95" fmla="*/ 259643 w 434101"/>
              <a:gd name="connsiteY95" fmla="*/ 42551 h 606933"/>
              <a:gd name="connsiteX96" fmla="*/ 233078 w 434101"/>
              <a:gd name="connsiteY96" fmla="*/ 81956 h 606933"/>
              <a:gd name="connsiteX97" fmla="*/ 232928 w 434101"/>
              <a:gd name="connsiteY97" fmla="*/ 91995 h 606933"/>
              <a:gd name="connsiteX98" fmla="*/ 433889 w 434101"/>
              <a:gd name="connsiteY98" fmla="*/ 305202 h 606933"/>
              <a:gd name="connsiteX99" fmla="*/ 434039 w 434101"/>
              <a:gd name="connsiteY99" fmla="*/ 307749 h 606933"/>
              <a:gd name="connsiteX100" fmla="*/ 418430 w 434101"/>
              <a:gd name="connsiteY100" fmla="*/ 323331 h 606933"/>
              <a:gd name="connsiteX101" fmla="*/ 418280 w 434101"/>
              <a:gd name="connsiteY101" fmla="*/ 323331 h 606933"/>
              <a:gd name="connsiteX102" fmla="*/ 15609 w 434101"/>
              <a:gd name="connsiteY102" fmla="*/ 323331 h 606933"/>
              <a:gd name="connsiteX103" fmla="*/ 0 w 434101"/>
              <a:gd name="connsiteY103" fmla="*/ 307749 h 606933"/>
              <a:gd name="connsiteX104" fmla="*/ 201711 w 434101"/>
              <a:gd name="connsiteY104" fmla="*/ 91995 h 606933"/>
              <a:gd name="connsiteX105" fmla="*/ 201861 w 434101"/>
              <a:gd name="connsiteY105" fmla="*/ 82256 h 606933"/>
              <a:gd name="connsiteX106" fmla="*/ 174396 w 434101"/>
              <a:gd name="connsiteY106" fmla="*/ 42551 h 606933"/>
              <a:gd name="connsiteX107" fmla="*/ 217019 w 434101"/>
              <a:gd name="connsiteY107"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34101" h="606933">
                <a:moveTo>
                  <a:pt x="330646" y="370225"/>
                </a:moveTo>
                <a:cubicBezTo>
                  <a:pt x="322991" y="370525"/>
                  <a:pt x="317588" y="375619"/>
                  <a:pt x="317588" y="382810"/>
                </a:cubicBezTo>
                <a:cubicBezTo>
                  <a:pt x="317288" y="388802"/>
                  <a:pt x="318188" y="404533"/>
                  <a:pt x="325543" y="414870"/>
                </a:cubicBezTo>
                <a:cubicBezTo>
                  <a:pt x="327944" y="418166"/>
                  <a:pt x="333648" y="426855"/>
                  <a:pt x="335599" y="435095"/>
                </a:cubicBezTo>
                <a:lnTo>
                  <a:pt x="337550" y="444234"/>
                </a:lnTo>
                <a:cubicBezTo>
                  <a:pt x="339051" y="450826"/>
                  <a:pt x="337400" y="457567"/>
                  <a:pt x="333347" y="462811"/>
                </a:cubicBezTo>
                <a:cubicBezTo>
                  <a:pt x="328995" y="468204"/>
                  <a:pt x="322391" y="471201"/>
                  <a:pt x="315037" y="471201"/>
                </a:cubicBezTo>
                <a:lnTo>
                  <a:pt x="183709" y="471201"/>
                </a:lnTo>
                <a:cubicBezTo>
                  <a:pt x="174553" y="471201"/>
                  <a:pt x="163897" y="466856"/>
                  <a:pt x="157593" y="460714"/>
                </a:cubicBezTo>
                <a:lnTo>
                  <a:pt x="127275" y="430601"/>
                </a:lnTo>
                <a:cubicBezTo>
                  <a:pt x="120972" y="424308"/>
                  <a:pt x="116469" y="413971"/>
                  <a:pt x="116469" y="405282"/>
                </a:cubicBezTo>
                <a:lnTo>
                  <a:pt x="116469" y="382061"/>
                </a:lnTo>
                <a:cubicBezTo>
                  <a:pt x="116469" y="379064"/>
                  <a:pt x="110916" y="374570"/>
                  <a:pt x="102511" y="374570"/>
                </a:cubicBezTo>
                <a:cubicBezTo>
                  <a:pt x="94106" y="374570"/>
                  <a:pt x="88402" y="379064"/>
                  <a:pt x="88402" y="382061"/>
                </a:cubicBezTo>
                <a:lnTo>
                  <a:pt x="88402" y="405282"/>
                </a:lnTo>
                <a:cubicBezTo>
                  <a:pt x="88402" y="409027"/>
                  <a:pt x="89003" y="415619"/>
                  <a:pt x="89603" y="419365"/>
                </a:cubicBezTo>
                <a:lnTo>
                  <a:pt x="93505" y="445133"/>
                </a:lnTo>
                <a:cubicBezTo>
                  <a:pt x="93806" y="445732"/>
                  <a:pt x="95006" y="447680"/>
                  <a:pt x="95757" y="448279"/>
                </a:cubicBezTo>
                <a:lnTo>
                  <a:pt x="153241" y="490377"/>
                </a:lnTo>
                <a:cubicBezTo>
                  <a:pt x="154592" y="491276"/>
                  <a:pt x="158944" y="492924"/>
                  <a:pt x="161195" y="493223"/>
                </a:cubicBezTo>
                <a:cubicBezTo>
                  <a:pt x="161496" y="493223"/>
                  <a:pt x="161946" y="493223"/>
                  <a:pt x="162396" y="493373"/>
                </a:cubicBezTo>
                <a:lnTo>
                  <a:pt x="271211" y="510452"/>
                </a:lnTo>
                <a:cubicBezTo>
                  <a:pt x="282467" y="511651"/>
                  <a:pt x="292673" y="520040"/>
                  <a:pt x="295525" y="530527"/>
                </a:cubicBezTo>
                <a:lnTo>
                  <a:pt x="307382" y="575772"/>
                </a:lnTo>
                <a:lnTo>
                  <a:pt x="395784" y="575772"/>
                </a:lnTo>
                <a:lnTo>
                  <a:pt x="391432" y="518842"/>
                </a:lnTo>
                <a:cubicBezTo>
                  <a:pt x="391432" y="518093"/>
                  <a:pt x="391432" y="517344"/>
                  <a:pt x="391432" y="516595"/>
                </a:cubicBezTo>
                <a:lnTo>
                  <a:pt x="392933" y="497868"/>
                </a:lnTo>
                <a:cubicBezTo>
                  <a:pt x="393083" y="495920"/>
                  <a:pt x="392182" y="491575"/>
                  <a:pt x="391432" y="489778"/>
                </a:cubicBezTo>
                <a:lnTo>
                  <a:pt x="371020" y="444833"/>
                </a:lnTo>
                <a:cubicBezTo>
                  <a:pt x="370419" y="443485"/>
                  <a:pt x="369669" y="442136"/>
                  <a:pt x="369219" y="441088"/>
                </a:cubicBezTo>
                <a:cubicBezTo>
                  <a:pt x="366817" y="438391"/>
                  <a:pt x="365316" y="434945"/>
                  <a:pt x="365166" y="431050"/>
                </a:cubicBezTo>
                <a:cubicBezTo>
                  <a:pt x="365016" y="430001"/>
                  <a:pt x="364566" y="428803"/>
                  <a:pt x="364116" y="427455"/>
                </a:cubicBezTo>
                <a:lnTo>
                  <a:pt x="359463" y="411874"/>
                </a:lnTo>
                <a:cubicBezTo>
                  <a:pt x="359163" y="411125"/>
                  <a:pt x="356911" y="407979"/>
                  <a:pt x="354210" y="405282"/>
                </a:cubicBezTo>
                <a:cubicBezTo>
                  <a:pt x="346855" y="397941"/>
                  <a:pt x="342203" y="389402"/>
                  <a:pt x="338000" y="381761"/>
                </a:cubicBezTo>
                <a:cubicBezTo>
                  <a:pt x="335749" y="377866"/>
                  <a:pt x="332597" y="372173"/>
                  <a:pt x="330646" y="370225"/>
                </a:cubicBezTo>
                <a:close/>
                <a:moveTo>
                  <a:pt x="143935" y="366630"/>
                </a:moveTo>
                <a:cubicBezTo>
                  <a:pt x="146337" y="371424"/>
                  <a:pt x="147687" y="376517"/>
                  <a:pt x="147687" y="382061"/>
                </a:cubicBezTo>
                <a:lnTo>
                  <a:pt x="147687" y="405282"/>
                </a:lnTo>
                <a:cubicBezTo>
                  <a:pt x="147838" y="405881"/>
                  <a:pt x="148738" y="407829"/>
                  <a:pt x="149338" y="408578"/>
                </a:cubicBezTo>
                <a:lnTo>
                  <a:pt x="179506" y="438541"/>
                </a:lnTo>
                <a:cubicBezTo>
                  <a:pt x="180257" y="439140"/>
                  <a:pt x="182658" y="440039"/>
                  <a:pt x="183709" y="440039"/>
                </a:cubicBezTo>
                <a:lnTo>
                  <a:pt x="304380" y="440039"/>
                </a:lnTo>
                <a:cubicBezTo>
                  <a:pt x="303480" y="438241"/>
                  <a:pt x="301979" y="435545"/>
                  <a:pt x="300178" y="432998"/>
                </a:cubicBezTo>
                <a:cubicBezTo>
                  <a:pt x="285019" y="411874"/>
                  <a:pt x="286069" y="384907"/>
                  <a:pt x="286370" y="382061"/>
                </a:cubicBezTo>
                <a:cubicBezTo>
                  <a:pt x="286370" y="376517"/>
                  <a:pt x="287420" y="371424"/>
                  <a:pt x="289371" y="366630"/>
                </a:cubicBezTo>
                <a:close/>
                <a:moveTo>
                  <a:pt x="15609" y="335468"/>
                </a:moveTo>
                <a:lnTo>
                  <a:pt x="418298" y="335468"/>
                </a:lnTo>
                <a:cubicBezTo>
                  <a:pt x="427003" y="335468"/>
                  <a:pt x="433907" y="342509"/>
                  <a:pt x="433907" y="351049"/>
                </a:cubicBezTo>
                <a:cubicBezTo>
                  <a:pt x="433907" y="359588"/>
                  <a:pt x="427003" y="366630"/>
                  <a:pt x="418298" y="366630"/>
                </a:cubicBezTo>
                <a:lnTo>
                  <a:pt x="365316" y="366630"/>
                </a:lnTo>
                <a:cubicBezTo>
                  <a:pt x="365316" y="366630"/>
                  <a:pt x="365316" y="366779"/>
                  <a:pt x="365316" y="366779"/>
                </a:cubicBezTo>
                <a:cubicBezTo>
                  <a:pt x="368618" y="372772"/>
                  <a:pt x="372070" y="379064"/>
                  <a:pt x="376273" y="383109"/>
                </a:cubicBezTo>
                <a:cubicBezTo>
                  <a:pt x="379275" y="386255"/>
                  <a:pt x="386779" y="394345"/>
                  <a:pt x="389331" y="402885"/>
                </a:cubicBezTo>
                <a:lnTo>
                  <a:pt x="394133" y="418466"/>
                </a:lnTo>
                <a:cubicBezTo>
                  <a:pt x="394734" y="420563"/>
                  <a:pt x="395334" y="422661"/>
                  <a:pt x="395784" y="424758"/>
                </a:cubicBezTo>
                <a:cubicBezTo>
                  <a:pt x="397135" y="427005"/>
                  <a:pt x="398336" y="429552"/>
                  <a:pt x="399387" y="431949"/>
                </a:cubicBezTo>
                <a:lnTo>
                  <a:pt x="419799" y="476894"/>
                </a:lnTo>
                <a:cubicBezTo>
                  <a:pt x="422800" y="483485"/>
                  <a:pt x="424602" y="493074"/>
                  <a:pt x="424001" y="500265"/>
                </a:cubicBezTo>
                <a:lnTo>
                  <a:pt x="422650" y="517793"/>
                </a:lnTo>
                <a:lnTo>
                  <a:pt x="427453" y="581914"/>
                </a:lnTo>
                <a:cubicBezTo>
                  <a:pt x="427603" y="582663"/>
                  <a:pt x="427603" y="583562"/>
                  <a:pt x="427453" y="584311"/>
                </a:cubicBezTo>
                <a:cubicBezTo>
                  <a:pt x="426553" y="596896"/>
                  <a:pt x="415446" y="606933"/>
                  <a:pt x="402388" y="606933"/>
                </a:cubicBezTo>
                <a:lnTo>
                  <a:pt x="304380" y="606933"/>
                </a:lnTo>
                <a:cubicBezTo>
                  <a:pt x="292523" y="606933"/>
                  <a:pt x="281267" y="598543"/>
                  <a:pt x="278265" y="587307"/>
                </a:cubicBezTo>
                <a:lnTo>
                  <a:pt x="265958" y="541164"/>
                </a:lnTo>
                <a:lnTo>
                  <a:pt x="158044" y="524235"/>
                </a:lnTo>
                <a:cubicBezTo>
                  <a:pt x="150239" y="523486"/>
                  <a:pt x="140783" y="519891"/>
                  <a:pt x="134780" y="515396"/>
                </a:cubicBezTo>
                <a:lnTo>
                  <a:pt x="77146" y="473298"/>
                </a:lnTo>
                <a:cubicBezTo>
                  <a:pt x="69941" y="468055"/>
                  <a:pt x="64088" y="458466"/>
                  <a:pt x="62737" y="449927"/>
                </a:cubicBezTo>
                <a:lnTo>
                  <a:pt x="58685" y="424009"/>
                </a:lnTo>
                <a:cubicBezTo>
                  <a:pt x="57934" y="418765"/>
                  <a:pt x="57184" y="410675"/>
                  <a:pt x="57184" y="405282"/>
                </a:cubicBezTo>
                <a:lnTo>
                  <a:pt x="57184" y="382061"/>
                </a:lnTo>
                <a:cubicBezTo>
                  <a:pt x="57184" y="376517"/>
                  <a:pt x="58685" y="371424"/>
                  <a:pt x="61086" y="366630"/>
                </a:cubicBezTo>
                <a:lnTo>
                  <a:pt x="15609" y="366630"/>
                </a:lnTo>
                <a:cubicBezTo>
                  <a:pt x="7054" y="366630"/>
                  <a:pt x="0" y="359588"/>
                  <a:pt x="0" y="351049"/>
                </a:cubicBezTo>
                <a:cubicBezTo>
                  <a:pt x="0" y="342509"/>
                  <a:pt x="7054" y="335468"/>
                  <a:pt x="15609" y="335468"/>
                </a:cubicBezTo>
                <a:close/>
                <a:moveTo>
                  <a:pt x="241913" y="142754"/>
                </a:moveTo>
                <a:cubicBezTo>
                  <a:pt x="304953" y="142754"/>
                  <a:pt x="364541" y="202250"/>
                  <a:pt x="364541" y="265194"/>
                </a:cubicBezTo>
                <a:cubicBezTo>
                  <a:pt x="364541" y="273736"/>
                  <a:pt x="357487" y="280780"/>
                  <a:pt x="348931" y="280780"/>
                </a:cubicBezTo>
                <a:cubicBezTo>
                  <a:pt x="340226" y="280780"/>
                  <a:pt x="333321" y="273736"/>
                  <a:pt x="333321" y="265194"/>
                </a:cubicBezTo>
                <a:cubicBezTo>
                  <a:pt x="333321" y="219935"/>
                  <a:pt x="287242" y="173926"/>
                  <a:pt x="241913" y="173926"/>
                </a:cubicBezTo>
                <a:cubicBezTo>
                  <a:pt x="233358" y="173926"/>
                  <a:pt x="226303" y="166882"/>
                  <a:pt x="226303" y="158340"/>
                </a:cubicBezTo>
                <a:cubicBezTo>
                  <a:pt x="226303" y="149798"/>
                  <a:pt x="233358" y="142754"/>
                  <a:pt x="241913" y="142754"/>
                </a:cubicBezTo>
                <a:close/>
                <a:moveTo>
                  <a:pt x="217019" y="122410"/>
                </a:moveTo>
                <a:cubicBezTo>
                  <a:pt x="119766" y="122410"/>
                  <a:pt x="39922" y="197325"/>
                  <a:pt x="31968" y="292316"/>
                </a:cubicBezTo>
                <a:lnTo>
                  <a:pt x="402071" y="292316"/>
                </a:lnTo>
                <a:cubicBezTo>
                  <a:pt x="394117" y="197325"/>
                  <a:pt x="314123" y="122410"/>
                  <a:pt x="217019" y="122410"/>
                </a:cubicBezTo>
                <a:close/>
                <a:moveTo>
                  <a:pt x="217019" y="31164"/>
                </a:moveTo>
                <a:cubicBezTo>
                  <a:pt x="210716" y="31164"/>
                  <a:pt x="205613" y="36258"/>
                  <a:pt x="205613" y="42551"/>
                </a:cubicBezTo>
                <a:cubicBezTo>
                  <a:pt x="205613" y="48844"/>
                  <a:pt x="210716" y="53938"/>
                  <a:pt x="217019" y="53938"/>
                </a:cubicBezTo>
                <a:cubicBezTo>
                  <a:pt x="223323" y="53938"/>
                  <a:pt x="228426" y="48844"/>
                  <a:pt x="228426" y="42551"/>
                </a:cubicBezTo>
                <a:cubicBezTo>
                  <a:pt x="228426" y="36258"/>
                  <a:pt x="223323" y="31164"/>
                  <a:pt x="217019" y="31164"/>
                </a:cubicBezTo>
                <a:close/>
                <a:moveTo>
                  <a:pt x="217019" y="0"/>
                </a:moveTo>
                <a:cubicBezTo>
                  <a:pt x="240432" y="0"/>
                  <a:pt x="259643" y="19028"/>
                  <a:pt x="259643" y="42551"/>
                </a:cubicBezTo>
                <a:cubicBezTo>
                  <a:pt x="259643" y="60381"/>
                  <a:pt x="248537" y="75514"/>
                  <a:pt x="233078" y="81956"/>
                </a:cubicBezTo>
                <a:lnTo>
                  <a:pt x="232928" y="91995"/>
                </a:lnTo>
                <a:cubicBezTo>
                  <a:pt x="344139" y="100235"/>
                  <a:pt x="432538" y="192380"/>
                  <a:pt x="433889" y="305202"/>
                </a:cubicBezTo>
                <a:cubicBezTo>
                  <a:pt x="434039" y="306101"/>
                  <a:pt x="434189" y="306850"/>
                  <a:pt x="434039" y="307749"/>
                </a:cubicBezTo>
                <a:cubicBezTo>
                  <a:pt x="434039" y="316439"/>
                  <a:pt x="427135" y="323331"/>
                  <a:pt x="418430" y="323331"/>
                </a:cubicBezTo>
                <a:lnTo>
                  <a:pt x="418280" y="323331"/>
                </a:lnTo>
                <a:lnTo>
                  <a:pt x="15609" y="323331"/>
                </a:lnTo>
                <a:cubicBezTo>
                  <a:pt x="7054" y="323331"/>
                  <a:pt x="0" y="316439"/>
                  <a:pt x="0" y="307749"/>
                </a:cubicBezTo>
                <a:cubicBezTo>
                  <a:pt x="0" y="193579"/>
                  <a:pt x="89149" y="99936"/>
                  <a:pt x="201711" y="91995"/>
                </a:cubicBezTo>
                <a:lnTo>
                  <a:pt x="201861" y="82256"/>
                </a:lnTo>
                <a:cubicBezTo>
                  <a:pt x="185802" y="76113"/>
                  <a:pt x="174396" y="60681"/>
                  <a:pt x="174396" y="42551"/>
                </a:cubicBezTo>
                <a:cubicBezTo>
                  <a:pt x="174396" y="19028"/>
                  <a:pt x="193457" y="0"/>
                  <a:pt x="217019" y="0"/>
                </a:cubicBezTo>
                <a:close/>
              </a:path>
            </a:pathLst>
          </a:custGeom>
          <a:solidFill>
            <a:schemeClr val="bg1"/>
          </a:solidFill>
          <a:ln>
            <a:noFill/>
          </a:ln>
        </p:spPr>
      </p:sp>
      <p:sp>
        <p:nvSpPr>
          <p:cNvPr id="45" name="three-presentation-cards_82220"/>
          <p:cNvSpPr>
            <a:spLocks noChangeAspect="1"/>
          </p:cNvSpPr>
          <p:nvPr/>
        </p:nvSpPr>
        <p:spPr bwMode="auto">
          <a:xfrm>
            <a:off x="7284386" y="4008551"/>
            <a:ext cx="793462" cy="971524"/>
          </a:xfrm>
          <a:custGeom>
            <a:avLst/>
            <a:gdLst>
              <a:gd name="connsiteX0" fmla="*/ 92587 w 494805"/>
              <a:gd name="connsiteY0" fmla="*/ 334315 h 605845"/>
              <a:gd name="connsiteX1" fmla="*/ 102932 w 494805"/>
              <a:gd name="connsiteY1" fmla="*/ 336041 h 605845"/>
              <a:gd name="connsiteX2" fmla="*/ 242635 w 494805"/>
              <a:gd name="connsiteY2" fmla="*/ 423921 h 605845"/>
              <a:gd name="connsiteX3" fmla="*/ 246937 w 494805"/>
              <a:gd name="connsiteY3" fmla="*/ 442745 h 605845"/>
              <a:gd name="connsiteX4" fmla="*/ 235363 w 494805"/>
              <a:gd name="connsiteY4" fmla="*/ 449190 h 605845"/>
              <a:gd name="connsiteX5" fmla="*/ 228091 w 494805"/>
              <a:gd name="connsiteY5" fmla="*/ 447042 h 605845"/>
              <a:gd name="connsiteX6" fmla="*/ 88388 w 494805"/>
              <a:gd name="connsiteY6" fmla="*/ 359162 h 605845"/>
              <a:gd name="connsiteX7" fmla="*/ 84086 w 494805"/>
              <a:gd name="connsiteY7" fmla="*/ 340338 h 605845"/>
              <a:gd name="connsiteX8" fmla="*/ 92587 w 494805"/>
              <a:gd name="connsiteY8" fmla="*/ 334315 h 605845"/>
              <a:gd name="connsiteX9" fmla="*/ 182952 w 494805"/>
              <a:gd name="connsiteY9" fmla="*/ 322915 h 605845"/>
              <a:gd name="connsiteX10" fmla="*/ 193259 w 494805"/>
              <a:gd name="connsiteY10" fmla="*/ 324680 h 605845"/>
              <a:gd name="connsiteX11" fmla="*/ 242634 w 494805"/>
              <a:gd name="connsiteY11" fmla="*/ 355784 h 605845"/>
              <a:gd name="connsiteX12" fmla="*/ 246936 w 494805"/>
              <a:gd name="connsiteY12" fmla="*/ 374610 h 605845"/>
              <a:gd name="connsiteX13" fmla="*/ 235361 w 494805"/>
              <a:gd name="connsiteY13" fmla="*/ 380953 h 605845"/>
              <a:gd name="connsiteX14" fmla="*/ 228088 w 494805"/>
              <a:gd name="connsiteY14" fmla="*/ 378804 h 605845"/>
              <a:gd name="connsiteX15" fmla="*/ 178713 w 494805"/>
              <a:gd name="connsiteY15" fmla="*/ 347803 h 605845"/>
              <a:gd name="connsiteX16" fmla="*/ 174411 w 494805"/>
              <a:gd name="connsiteY16" fmla="*/ 328978 h 605845"/>
              <a:gd name="connsiteX17" fmla="*/ 182952 w 494805"/>
              <a:gd name="connsiteY17" fmla="*/ 322915 h 605845"/>
              <a:gd name="connsiteX18" fmla="*/ 92579 w 494805"/>
              <a:gd name="connsiteY18" fmla="*/ 266092 h 605845"/>
              <a:gd name="connsiteX19" fmla="*/ 102915 w 494805"/>
              <a:gd name="connsiteY19" fmla="*/ 267908 h 605845"/>
              <a:gd name="connsiteX20" fmla="*/ 152247 w 494805"/>
              <a:gd name="connsiteY20" fmla="*/ 298909 h 605845"/>
              <a:gd name="connsiteX21" fmla="*/ 156545 w 494805"/>
              <a:gd name="connsiteY21" fmla="*/ 317735 h 605845"/>
              <a:gd name="connsiteX22" fmla="*/ 144980 w 494805"/>
              <a:gd name="connsiteY22" fmla="*/ 324078 h 605845"/>
              <a:gd name="connsiteX23" fmla="*/ 137714 w 494805"/>
              <a:gd name="connsiteY23" fmla="*/ 322032 h 605845"/>
              <a:gd name="connsiteX24" fmla="*/ 88382 w 494805"/>
              <a:gd name="connsiteY24" fmla="*/ 290928 h 605845"/>
              <a:gd name="connsiteX25" fmla="*/ 84084 w 494805"/>
              <a:gd name="connsiteY25" fmla="*/ 272103 h 605845"/>
              <a:gd name="connsiteX26" fmla="*/ 92579 w 494805"/>
              <a:gd name="connsiteY26" fmla="*/ 266092 h 605845"/>
              <a:gd name="connsiteX27" fmla="*/ 27343 w 494805"/>
              <a:gd name="connsiteY27" fmla="*/ 147430 h 605845"/>
              <a:gd name="connsiteX28" fmla="*/ 27343 w 494805"/>
              <a:gd name="connsiteY28" fmla="*/ 393718 h 605845"/>
              <a:gd name="connsiteX29" fmla="*/ 303640 w 494805"/>
              <a:gd name="connsiteY29" fmla="*/ 567490 h 605845"/>
              <a:gd name="connsiteX30" fmla="*/ 303640 w 494805"/>
              <a:gd name="connsiteY30" fmla="*/ 321100 h 605845"/>
              <a:gd name="connsiteX31" fmla="*/ 7066 w 494805"/>
              <a:gd name="connsiteY31" fmla="*/ 110711 h 605845"/>
              <a:gd name="connsiteX32" fmla="*/ 20994 w 494805"/>
              <a:gd name="connsiteY32" fmla="*/ 111120 h 605845"/>
              <a:gd name="connsiteX33" fmla="*/ 324532 w 494805"/>
              <a:gd name="connsiteY33" fmla="*/ 302076 h 605845"/>
              <a:gd name="connsiteX34" fmla="*/ 330881 w 494805"/>
              <a:gd name="connsiteY34" fmla="*/ 313633 h 605845"/>
              <a:gd name="connsiteX35" fmla="*/ 330881 w 494805"/>
              <a:gd name="connsiteY35" fmla="*/ 592140 h 605845"/>
              <a:gd name="connsiteX36" fmla="*/ 323917 w 494805"/>
              <a:gd name="connsiteY36" fmla="*/ 604106 h 605845"/>
              <a:gd name="connsiteX37" fmla="*/ 317261 w 494805"/>
              <a:gd name="connsiteY37" fmla="*/ 605845 h 605845"/>
              <a:gd name="connsiteX38" fmla="*/ 309990 w 494805"/>
              <a:gd name="connsiteY38" fmla="*/ 603697 h 605845"/>
              <a:gd name="connsiteX39" fmla="*/ 6452 w 494805"/>
              <a:gd name="connsiteY39" fmla="*/ 412844 h 605845"/>
              <a:gd name="connsiteX40" fmla="*/ 0 w 494805"/>
              <a:gd name="connsiteY40" fmla="*/ 401287 h 605845"/>
              <a:gd name="connsiteX41" fmla="*/ 0 w 494805"/>
              <a:gd name="connsiteY41" fmla="*/ 122678 h 605845"/>
              <a:gd name="connsiteX42" fmla="*/ 7066 w 494805"/>
              <a:gd name="connsiteY42" fmla="*/ 110711 h 605845"/>
              <a:gd name="connsiteX43" fmla="*/ 88994 w 494805"/>
              <a:gd name="connsiteY43" fmla="*/ 56196 h 605845"/>
              <a:gd name="connsiteX44" fmla="*/ 102924 w 494805"/>
              <a:gd name="connsiteY44" fmla="*/ 56605 h 605845"/>
              <a:gd name="connsiteX45" fmla="*/ 406527 w 494805"/>
              <a:gd name="connsiteY45" fmla="*/ 247560 h 605845"/>
              <a:gd name="connsiteX46" fmla="*/ 412878 w 494805"/>
              <a:gd name="connsiteY46" fmla="*/ 259015 h 605845"/>
              <a:gd name="connsiteX47" fmla="*/ 412878 w 494805"/>
              <a:gd name="connsiteY47" fmla="*/ 537624 h 605845"/>
              <a:gd name="connsiteX48" fmla="*/ 405913 w 494805"/>
              <a:gd name="connsiteY48" fmla="*/ 549591 h 605845"/>
              <a:gd name="connsiteX49" fmla="*/ 399255 w 494805"/>
              <a:gd name="connsiteY49" fmla="*/ 551227 h 605845"/>
              <a:gd name="connsiteX50" fmla="*/ 391982 w 494805"/>
              <a:gd name="connsiteY50" fmla="*/ 549181 h 605845"/>
              <a:gd name="connsiteX51" fmla="*/ 351010 w 494805"/>
              <a:gd name="connsiteY51" fmla="*/ 523407 h 605845"/>
              <a:gd name="connsiteX52" fmla="*/ 346708 w 494805"/>
              <a:gd name="connsiteY52" fmla="*/ 504588 h 605845"/>
              <a:gd name="connsiteX53" fmla="*/ 365555 w 494805"/>
              <a:gd name="connsiteY53" fmla="*/ 500292 h 605845"/>
              <a:gd name="connsiteX54" fmla="*/ 385632 w 494805"/>
              <a:gd name="connsiteY54" fmla="*/ 512975 h 605845"/>
              <a:gd name="connsiteX55" fmla="*/ 385632 w 494805"/>
              <a:gd name="connsiteY55" fmla="*/ 266584 h 605845"/>
              <a:gd name="connsiteX56" fmla="*/ 109275 w 494805"/>
              <a:gd name="connsiteY56" fmla="*/ 92812 h 605845"/>
              <a:gd name="connsiteX57" fmla="*/ 109275 w 494805"/>
              <a:gd name="connsiteY57" fmla="*/ 125848 h 605845"/>
              <a:gd name="connsiteX58" fmla="*/ 95652 w 494805"/>
              <a:gd name="connsiteY58" fmla="*/ 139451 h 605845"/>
              <a:gd name="connsiteX59" fmla="*/ 81926 w 494805"/>
              <a:gd name="connsiteY59" fmla="*/ 125848 h 605845"/>
              <a:gd name="connsiteX60" fmla="*/ 81926 w 494805"/>
              <a:gd name="connsiteY60" fmla="*/ 68162 h 605845"/>
              <a:gd name="connsiteX61" fmla="*/ 88994 w 494805"/>
              <a:gd name="connsiteY61" fmla="*/ 56196 h 605845"/>
              <a:gd name="connsiteX62" fmla="*/ 170921 w 494805"/>
              <a:gd name="connsiteY62" fmla="*/ 1720 h 605845"/>
              <a:gd name="connsiteX63" fmla="*/ 184851 w 494805"/>
              <a:gd name="connsiteY63" fmla="*/ 2129 h 605845"/>
              <a:gd name="connsiteX64" fmla="*/ 488454 w 494805"/>
              <a:gd name="connsiteY64" fmla="*/ 192982 h 605845"/>
              <a:gd name="connsiteX65" fmla="*/ 494805 w 494805"/>
              <a:gd name="connsiteY65" fmla="*/ 204539 h 605845"/>
              <a:gd name="connsiteX66" fmla="*/ 494805 w 494805"/>
              <a:gd name="connsiteY66" fmla="*/ 483148 h 605845"/>
              <a:gd name="connsiteX67" fmla="*/ 487840 w 494805"/>
              <a:gd name="connsiteY67" fmla="*/ 495115 h 605845"/>
              <a:gd name="connsiteX68" fmla="*/ 481182 w 494805"/>
              <a:gd name="connsiteY68" fmla="*/ 496751 h 605845"/>
              <a:gd name="connsiteX69" fmla="*/ 473909 w 494805"/>
              <a:gd name="connsiteY69" fmla="*/ 494705 h 605845"/>
              <a:gd name="connsiteX70" fmla="*/ 432937 w 494805"/>
              <a:gd name="connsiteY70" fmla="*/ 468931 h 605845"/>
              <a:gd name="connsiteX71" fmla="*/ 428635 w 494805"/>
              <a:gd name="connsiteY71" fmla="*/ 450112 h 605845"/>
              <a:gd name="connsiteX72" fmla="*/ 447482 w 494805"/>
              <a:gd name="connsiteY72" fmla="*/ 445816 h 605845"/>
              <a:gd name="connsiteX73" fmla="*/ 467559 w 494805"/>
              <a:gd name="connsiteY73" fmla="*/ 458396 h 605845"/>
              <a:gd name="connsiteX74" fmla="*/ 467559 w 494805"/>
              <a:gd name="connsiteY74" fmla="*/ 212108 h 605845"/>
              <a:gd name="connsiteX75" fmla="*/ 191202 w 494805"/>
              <a:gd name="connsiteY75" fmla="*/ 38336 h 605845"/>
              <a:gd name="connsiteX76" fmla="*/ 191202 w 494805"/>
              <a:gd name="connsiteY76" fmla="*/ 71372 h 605845"/>
              <a:gd name="connsiteX77" fmla="*/ 177579 w 494805"/>
              <a:gd name="connsiteY77" fmla="*/ 84975 h 605845"/>
              <a:gd name="connsiteX78" fmla="*/ 163853 w 494805"/>
              <a:gd name="connsiteY78" fmla="*/ 71372 h 605845"/>
              <a:gd name="connsiteX79" fmla="*/ 163853 w 494805"/>
              <a:gd name="connsiteY79" fmla="*/ 13584 h 605845"/>
              <a:gd name="connsiteX80" fmla="*/ 170921 w 494805"/>
              <a:gd name="connsiteY80" fmla="*/ 1720 h 60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94805" h="605845">
                <a:moveTo>
                  <a:pt x="92587" y="334315"/>
                </a:moveTo>
                <a:cubicBezTo>
                  <a:pt x="95993" y="333534"/>
                  <a:pt x="99706" y="334046"/>
                  <a:pt x="102932" y="336041"/>
                </a:cubicBezTo>
                <a:lnTo>
                  <a:pt x="242635" y="423921"/>
                </a:lnTo>
                <a:cubicBezTo>
                  <a:pt x="248985" y="428013"/>
                  <a:pt x="250931" y="436402"/>
                  <a:pt x="246937" y="442745"/>
                </a:cubicBezTo>
                <a:cubicBezTo>
                  <a:pt x="244376" y="446837"/>
                  <a:pt x="239869" y="449190"/>
                  <a:pt x="235363" y="449190"/>
                </a:cubicBezTo>
                <a:cubicBezTo>
                  <a:pt x="232905" y="449190"/>
                  <a:pt x="230344" y="448474"/>
                  <a:pt x="228091" y="447042"/>
                </a:cubicBezTo>
                <a:lnTo>
                  <a:pt x="88388" y="359162"/>
                </a:lnTo>
                <a:cubicBezTo>
                  <a:pt x="81936" y="355172"/>
                  <a:pt x="80092" y="346681"/>
                  <a:pt x="84086" y="340338"/>
                </a:cubicBezTo>
                <a:cubicBezTo>
                  <a:pt x="86084" y="337166"/>
                  <a:pt x="89182" y="335095"/>
                  <a:pt x="92587" y="334315"/>
                </a:cubicBezTo>
                <a:close/>
                <a:moveTo>
                  <a:pt x="182952" y="322915"/>
                </a:moveTo>
                <a:cubicBezTo>
                  <a:pt x="186370" y="322148"/>
                  <a:pt x="190084" y="322685"/>
                  <a:pt x="193259" y="324680"/>
                </a:cubicBezTo>
                <a:lnTo>
                  <a:pt x="242634" y="355784"/>
                </a:lnTo>
                <a:cubicBezTo>
                  <a:pt x="248985" y="359774"/>
                  <a:pt x="250931" y="368164"/>
                  <a:pt x="246936" y="374610"/>
                </a:cubicBezTo>
                <a:cubicBezTo>
                  <a:pt x="244375" y="378702"/>
                  <a:pt x="239868" y="380953"/>
                  <a:pt x="235361" y="380953"/>
                </a:cubicBezTo>
                <a:cubicBezTo>
                  <a:pt x="232902" y="380953"/>
                  <a:pt x="230341" y="380237"/>
                  <a:pt x="228088" y="378804"/>
                </a:cubicBezTo>
                <a:lnTo>
                  <a:pt x="178713" y="347803"/>
                </a:lnTo>
                <a:cubicBezTo>
                  <a:pt x="172362" y="343711"/>
                  <a:pt x="170416" y="335321"/>
                  <a:pt x="174411" y="328978"/>
                </a:cubicBezTo>
                <a:cubicBezTo>
                  <a:pt x="176408" y="325755"/>
                  <a:pt x="179533" y="323683"/>
                  <a:pt x="182952" y="322915"/>
                </a:cubicBezTo>
                <a:close/>
                <a:moveTo>
                  <a:pt x="92579" y="266092"/>
                </a:moveTo>
                <a:cubicBezTo>
                  <a:pt x="95982" y="265324"/>
                  <a:pt x="99692" y="265861"/>
                  <a:pt x="102915" y="267908"/>
                </a:cubicBezTo>
                <a:lnTo>
                  <a:pt x="152247" y="298909"/>
                </a:lnTo>
                <a:cubicBezTo>
                  <a:pt x="158592" y="302899"/>
                  <a:pt x="160537" y="311391"/>
                  <a:pt x="156545" y="317735"/>
                </a:cubicBezTo>
                <a:cubicBezTo>
                  <a:pt x="153884" y="321827"/>
                  <a:pt x="149483" y="324078"/>
                  <a:pt x="144980" y="324078"/>
                </a:cubicBezTo>
                <a:cubicBezTo>
                  <a:pt x="142422" y="324078"/>
                  <a:pt x="139965" y="323464"/>
                  <a:pt x="137714" y="322032"/>
                </a:cubicBezTo>
                <a:lnTo>
                  <a:pt x="88382" y="290928"/>
                </a:lnTo>
                <a:cubicBezTo>
                  <a:pt x="81934" y="286938"/>
                  <a:pt x="80092" y="278548"/>
                  <a:pt x="84084" y="272103"/>
                </a:cubicBezTo>
                <a:cubicBezTo>
                  <a:pt x="86080" y="268931"/>
                  <a:pt x="89176" y="266859"/>
                  <a:pt x="92579" y="266092"/>
                </a:cubicBezTo>
                <a:close/>
                <a:moveTo>
                  <a:pt x="27343" y="147430"/>
                </a:moveTo>
                <a:lnTo>
                  <a:pt x="27343" y="393718"/>
                </a:lnTo>
                <a:lnTo>
                  <a:pt x="303640" y="567490"/>
                </a:lnTo>
                <a:lnTo>
                  <a:pt x="303640" y="321100"/>
                </a:lnTo>
                <a:close/>
                <a:moveTo>
                  <a:pt x="7066" y="110711"/>
                </a:moveTo>
                <a:cubicBezTo>
                  <a:pt x="11470" y="108359"/>
                  <a:pt x="16795" y="108461"/>
                  <a:pt x="20994" y="111120"/>
                </a:cubicBezTo>
                <a:lnTo>
                  <a:pt x="324532" y="302076"/>
                </a:lnTo>
                <a:cubicBezTo>
                  <a:pt x="328526" y="304531"/>
                  <a:pt x="330881" y="308929"/>
                  <a:pt x="330881" y="313633"/>
                </a:cubicBezTo>
                <a:lnTo>
                  <a:pt x="330881" y="592140"/>
                </a:lnTo>
                <a:cubicBezTo>
                  <a:pt x="330881" y="597151"/>
                  <a:pt x="328218" y="601754"/>
                  <a:pt x="323917" y="604106"/>
                </a:cubicBezTo>
                <a:cubicBezTo>
                  <a:pt x="321767" y="605231"/>
                  <a:pt x="319514" y="605845"/>
                  <a:pt x="317261" y="605845"/>
                </a:cubicBezTo>
                <a:cubicBezTo>
                  <a:pt x="314700" y="605845"/>
                  <a:pt x="312243" y="605129"/>
                  <a:pt x="309990" y="603697"/>
                </a:cubicBezTo>
                <a:lnTo>
                  <a:pt x="6452" y="412844"/>
                </a:lnTo>
                <a:cubicBezTo>
                  <a:pt x="2458" y="410287"/>
                  <a:pt x="0" y="405992"/>
                  <a:pt x="0" y="401287"/>
                </a:cubicBezTo>
                <a:lnTo>
                  <a:pt x="0" y="122678"/>
                </a:lnTo>
                <a:cubicBezTo>
                  <a:pt x="0" y="117666"/>
                  <a:pt x="2765" y="113166"/>
                  <a:pt x="7066" y="110711"/>
                </a:cubicBezTo>
                <a:close/>
                <a:moveTo>
                  <a:pt x="88994" y="56196"/>
                </a:moveTo>
                <a:cubicBezTo>
                  <a:pt x="93398" y="53741"/>
                  <a:pt x="98725" y="53945"/>
                  <a:pt x="102924" y="56605"/>
                </a:cubicBezTo>
                <a:lnTo>
                  <a:pt x="406527" y="247560"/>
                </a:lnTo>
                <a:cubicBezTo>
                  <a:pt x="410522" y="250015"/>
                  <a:pt x="412878" y="254413"/>
                  <a:pt x="412878" y="259015"/>
                </a:cubicBezTo>
                <a:lnTo>
                  <a:pt x="412878" y="537624"/>
                </a:lnTo>
                <a:cubicBezTo>
                  <a:pt x="412878" y="542636"/>
                  <a:pt x="410215" y="547136"/>
                  <a:pt x="405913" y="549591"/>
                </a:cubicBezTo>
                <a:cubicBezTo>
                  <a:pt x="403762" y="550716"/>
                  <a:pt x="401508" y="551227"/>
                  <a:pt x="399255" y="551227"/>
                </a:cubicBezTo>
                <a:cubicBezTo>
                  <a:pt x="396694" y="551227"/>
                  <a:pt x="394236" y="550613"/>
                  <a:pt x="391982" y="549181"/>
                </a:cubicBezTo>
                <a:lnTo>
                  <a:pt x="351010" y="523407"/>
                </a:lnTo>
                <a:cubicBezTo>
                  <a:pt x="344659" y="519418"/>
                  <a:pt x="342713" y="511031"/>
                  <a:pt x="346708" y="504588"/>
                </a:cubicBezTo>
                <a:cubicBezTo>
                  <a:pt x="350805" y="498246"/>
                  <a:pt x="359205" y="496303"/>
                  <a:pt x="365555" y="500292"/>
                </a:cubicBezTo>
                <a:lnTo>
                  <a:pt x="385632" y="512975"/>
                </a:lnTo>
                <a:lnTo>
                  <a:pt x="385632" y="266584"/>
                </a:lnTo>
                <a:lnTo>
                  <a:pt x="109275" y="92812"/>
                </a:lnTo>
                <a:lnTo>
                  <a:pt x="109275" y="125848"/>
                </a:lnTo>
                <a:cubicBezTo>
                  <a:pt x="109275" y="133416"/>
                  <a:pt x="103129" y="139451"/>
                  <a:pt x="95652" y="139451"/>
                </a:cubicBezTo>
                <a:cubicBezTo>
                  <a:pt x="88072" y="139451"/>
                  <a:pt x="81926" y="133416"/>
                  <a:pt x="81926" y="125848"/>
                </a:cubicBezTo>
                <a:lnTo>
                  <a:pt x="81926" y="68162"/>
                </a:lnTo>
                <a:cubicBezTo>
                  <a:pt x="81926" y="63151"/>
                  <a:pt x="84692" y="58548"/>
                  <a:pt x="88994" y="56196"/>
                </a:cubicBezTo>
                <a:close/>
                <a:moveTo>
                  <a:pt x="170921" y="1720"/>
                </a:moveTo>
                <a:cubicBezTo>
                  <a:pt x="175325" y="-735"/>
                  <a:pt x="180652" y="-531"/>
                  <a:pt x="184851" y="2129"/>
                </a:cubicBezTo>
                <a:lnTo>
                  <a:pt x="488454" y="192982"/>
                </a:lnTo>
                <a:cubicBezTo>
                  <a:pt x="492449" y="195539"/>
                  <a:pt x="494805" y="199834"/>
                  <a:pt x="494805" y="204539"/>
                </a:cubicBezTo>
                <a:lnTo>
                  <a:pt x="494805" y="483148"/>
                </a:lnTo>
                <a:cubicBezTo>
                  <a:pt x="494805" y="488057"/>
                  <a:pt x="492142" y="492660"/>
                  <a:pt x="487840" y="495115"/>
                </a:cubicBezTo>
                <a:cubicBezTo>
                  <a:pt x="485689" y="496240"/>
                  <a:pt x="483435" y="496751"/>
                  <a:pt x="481182" y="496751"/>
                </a:cubicBezTo>
                <a:cubicBezTo>
                  <a:pt x="478621" y="496751"/>
                  <a:pt x="476163" y="496035"/>
                  <a:pt x="473909" y="494705"/>
                </a:cubicBezTo>
                <a:lnTo>
                  <a:pt x="432937" y="468931"/>
                </a:lnTo>
                <a:cubicBezTo>
                  <a:pt x="426586" y="464942"/>
                  <a:pt x="424640" y="456453"/>
                  <a:pt x="428635" y="450112"/>
                </a:cubicBezTo>
                <a:cubicBezTo>
                  <a:pt x="432732" y="443770"/>
                  <a:pt x="441132" y="441827"/>
                  <a:pt x="447482" y="445816"/>
                </a:cubicBezTo>
                <a:lnTo>
                  <a:pt x="467559" y="458396"/>
                </a:lnTo>
                <a:lnTo>
                  <a:pt x="467559" y="212108"/>
                </a:lnTo>
                <a:lnTo>
                  <a:pt x="191202" y="38336"/>
                </a:lnTo>
                <a:lnTo>
                  <a:pt x="191202" y="71372"/>
                </a:lnTo>
                <a:cubicBezTo>
                  <a:pt x="191202" y="78838"/>
                  <a:pt x="185056" y="84975"/>
                  <a:pt x="177579" y="84975"/>
                </a:cubicBezTo>
                <a:cubicBezTo>
                  <a:pt x="169999" y="84975"/>
                  <a:pt x="163853" y="78838"/>
                  <a:pt x="163853" y="71372"/>
                </a:cubicBezTo>
                <a:lnTo>
                  <a:pt x="163853" y="13584"/>
                </a:lnTo>
                <a:cubicBezTo>
                  <a:pt x="163853" y="8675"/>
                  <a:pt x="166619" y="4072"/>
                  <a:pt x="170921" y="1720"/>
                </a:cubicBezTo>
                <a:close/>
              </a:path>
            </a:pathLst>
          </a:custGeom>
          <a:solidFill>
            <a:schemeClr val="bg1"/>
          </a:solidFill>
          <a:ln>
            <a:noFill/>
          </a:ln>
        </p:spPr>
      </p:sp>
      <p:sp>
        <p:nvSpPr>
          <p:cNvPr id="47" name="stopwatch-tool-to-control-test-time_42915"/>
          <p:cNvSpPr>
            <a:spLocks noChangeAspect="1"/>
          </p:cNvSpPr>
          <p:nvPr/>
        </p:nvSpPr>
        <p:spPr bwMode="auto">
          <a:xfrm>
            <a:off x="9671758" y="4090967"/>
            <a:ext cx="767290" cy="897660"/>
          </a:xfrm>
          <a:custGeom>
            <a:avLst/>
            <a:gdLst>
              <a:gd name="connsiteX0" fmla="*/ 265530 w 519566"/>
              <a:gd name="connsiteY0" fmla="*/ 205067 h 607845"/>
              <a:gd name="connsiteX1" fmla="*/ 407606 w 519566"/>
              <a:gd name="connsiteY1" fmla="*/ 341148 h 607845"/>
              <a:gd name="connsiteX2" fmla="*/ 328675 w 519566"/>
              <a:gd name="connsiteY2" fmla="*/ 354040 h 607845"/>
              <a:gd name="connsiteX3" fmla="*/ 265530 w 519566"/>
              <a:gd name="connsiteY3" fmla="*/ 283851 h 607845"/>
              <a:gd name="connsiteX4" fmla="*/ 254042 w 519566"/>
              <a:gd name="connsiteY4" fmla="*/ 149094 h 607845"/>
              <a:gd name="connsiteX5" fmla="*/ 126303 w 519566"/>
              <a:gd name="connsiteY5" fmla="*/ 193535 h 607845"/>
              <a:gd name="connsiteX6" fmla="*/ 130609 w 519566"/>
              <a:gd name="connsiteY6" fmla="*/ 205004 h 607845"/>
              <a:gd name="connsiteX7" fmla="*/ 114821 w 519566"/>
              <a:gd name="connsiteY7" fmla="*/ 220774 h 607845"/>
              <a:gd name="connsiteX8" fmla="*/ 101904 w 519566"/>
              <a:gd name="connsiteY8" fmla="*/ 215040 h 607845"/>
              <a:gd name="connsiteX9" fmla="*/ 47364 w 519566"/>
              <a:gd name="connsiteY9" fmla="*/ 345497 h 607845"/>
              <a:gd name="connsiteX10" fmla="*/ 99033 w 519566"/>
              <a:gd name="connsiteY10" fmla="*/ 345497 h 607845"/>
              <a:gd name="connsiteX11" fmla="*/ 99033 w 519566"/>
              <a:gd name="connsiteY11" fmla="*/ 354099 h 607845"/>
              <a:gd name="connsiteX12" fmla="*/ 47364 w 519566"/>
              <a:gd name="connsiteY12" fmla="*/ 354099 h 607845"/>
              <a:gd name="connsiteX13" fmla="*/ 93292 w 519566"/>
              <a:gd name="connsiteY13" fmla="*/ 483122 h 607845"/>
              <a:gd name="connsiteX14" fmla="*/ 104774 w 519566"/>
              <a:gd name="connsiteY14" fmla="*/ 477388 h 607845"/>
              <a:gd name="connsiteX15" fmla="*/ 121997 w 519566"/>
              <a:gd name="connsiteY15" fmla="*/ 493157 h 607845"/>
              <a:gd name="connsiteX16" fmla="*/ 113386 w 519566"/>
              <a:gd name="connsiteY16" fmla="*/ 506060 h 607845"/>
              <a:gd name="connsiteX17" fmla="*/ 254042 w 519566"/>
              <a:gd name="connsiteY17" fmla="*/ 560537 h 607845"/>
              <a:gd name="connsiteX18" fmla="*/ 254042 w 519566"/>
              <a:gd name="connsiteY18" fmla="*/ 500325 h 607845"/>
              <a:gd name="connsiteX19" fmla="*/ 262653 w 519566"/>
              <a:gd name="connsiteY19" fmla="*/ 500325 h 607845"/>
              <a:gd name="connsiteX20" fmla="*/ 262653 w 519566"/>
              <a:gd name="connsiteY20" fmla="*/ 560537 h 607845"/>
              <a:gd name="connsiteX21" fmla="*/ 409051 w 519566"/>
              <a:gd name="connsiteY21" fmla="*/ 490290 h 607845"/>
              <a:gd name="connsiteX22" fmla="*/ 401874 w 519566"/>
              <a:gd name="connsiteY22" fmla="*/ 477388 h 607845"/>
              <a:gd name="connsiteX23" fmla="*/ 417662 w 519566"/>
              <a:gd name="connsiteY23" fmla="*/ 460185 h 607845"/>
              <a:gd name="connsiteX24" fmla="*/ 427709 w 519566"/>
              <a:gd name="connsiteY24" fmla="*/ 464486 h 607845"/>
              <a:gd name="connsiteX25" fmla="*/ 459285 w 519566"/>
              <a:gd name="connsiteY25" fmla="*/ 354099 h 607845"/>
              <a:gd name="connsiteX26" fmla="*/ 410486 w 519566"/>
              <a:gd name="connsiteY26" fmla="*/ 354099 h 607845"/>
              <a:gd name="connsiteX27" fmla="*/ 410486 w 519566"/>
              <a:gd name="connsiteY27" fmla="*/ 345497 h 607845"/>
              <a:gd name="connsiteX28" fmla="*/ 459285 w 519566"/>
              <a:gd name="connsiteY28" fmla="*/ 345497 h 607845"/>
              <a:gd name="connsiteX29" fmla="*/ 401874 w 519566"/>
              <a:gd name="connsiteY29" fmla="*/ 212173 h 607845"/>
              <a:gd name="connsiteX30" fmla="*/ 390392 w 519566"/>
              <a:gd name="connsiteY30" fmla="*/ 217907 h 607845"/>
              <a:gd name="connsiteX31" fmla="*/ 374604 w 519566"/>
              <a:gd name="connsiteY31" fmla="*/ 202137 h 607845"/>
              <a:gd name="connsiteX32" fmla="*/ 378910 w 519566"/>
              <a:gd name="connsiteY32" fmla="*/ 192102 h 607845"/>
              <a:gd name="connsiteX33" fmla="*/ 262653 w 519566"/>
              <a:gd name="connsiteY33" fmla="*/ 149094 h 607845"/>
              <a:gd name="connsiteX34" fmla="*/ 262653 w 519566"/>
              <a:gd name="connsiteY34" fmla="*/ 217907 h 607845"/>
              <a:gd name="connsiteX35" fmla="*/ 254042 w 519566"/>
              <a:gd name="connsiteY35" fmla="*/ 217907 h 607845"/>
              <a:gd name="connsiteX36" fmla="*/ 189455 w 519566"/>
              <a:gd name="connsiteY36" fmla="*/ 0 h 607845"/>
              <a:gd name="connsiteX37" fmla="*/ 358817 w 519566"/>
              <a:gd name="connsiteY37" fmla="*/ 0 h 607845"/>
              <a:gd name="connsiteX38" fmla="*/ 358817 w 519566"/>
              <a:gd name="connsiteY38" fmla="*/ 68812 h 607845"/>
              <a:gd name="connsiteX39" fmla="*/ 317194 w 519566"/>
              <a:gd name="connsiteY39" fmla="*/ 68812 h 607845"/>
              <a:gd name="connsiteX40" fmla="*/ 317194 w 519566"/>
              <a:gd name="connsiteY40" fmla="*/ 110387 h 607845"/>
              <a:gd name="connsiteX41" fmla="*/ 393263 w 519566"/>
              <a:gd name="connsiteY41" fmla="*/ 143359 h 607845"/>
              <a:gd name="connsiteX42" fmla="*/ 444932 w 519566"/>
              <a:gd name="connsiteY42" fmla="*/ 100352 h 607845"/>
              <a:gd name="connsiteX43" fmla="*/ 519566 w 519566"/>
              <a:gd name="connsiteY43" fmla="*/ 190668 h 607845"/>
              <a:gd name="connsiteX44" fmla="*/ 473638 w 519566"/>
              <a:gd name="connsiteY44" fmla="*/ 229376 h 607845"/>
              <a:gd name="connsiteX45" fmla="*/ 506649 w 519566"/>
              <a:gd name="connsiteY45" fmla="*/ 354099 h 607845"/>
              <a:gd name="connsiteX46" fmla="*/ 254042 w 519566"/>
              <a:gd name="connsiteY46" fmla="*/ 607845 h 607845"/>
              <a:gd name="connsiteX47" fmla="*/ 0 w 519566"/>
              <a:gd name="connsiteY47" fmla="*/ 354099 h 607845"/>
              <a:gd name="connsiteX48" fmla="*/ 236819 w 519566"/>
              <a:gd name="connsiteY48" fmla="*/ 101785 h 607845"/>
              <a:gd name="connsiteX49" fmla="*/ 236819 w 519566"/>
              <a:gd name="connsiteY49" fmla="*/ 68812 h 607845"/>
              <a:gd name="connsiteX50" fmla="*/ 189455 w 519566"/>
              <a:gd name="connsiteY50" fmla="*/ 68812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19566" h="607845">
                <a:moveTo>
                  <a:pt x="265530" y="205067"/>
                </a:moveTo>
                <a:cubicBezTo>
                  <a:pt x="340156" y="210797"/>
                  <a:pt x="398996" y="268094"/>
                  <a:pt x="407606" y="341148"/>
                </a:cubicBezTo>
                <a:lnTo>
                  <a:pt x="328675" y="354040"/>
                </a:lnTo>
                <a:cubicBezTo>
                  <a:pt x="325805" y="318229"/>
                  <a:pt x="299973" y="289581"/>
                  <a:pt x="265530" y="283851"/>
                </a:cubicBezTo>
                <a:close/>
                <a:moveTo>
                  <a:pt x="254042" y="149094"/>
                </a:moveTo>
                <a:cubicBezTo>
                  <a:pt x="205243" y="149094"/>
                  <a:pt x="160749" y="164863"/>
                  <a:pt x="126303" y="193535"/>
                </a:cubicBezTo>
                <a:cubicBezTo>
                  <a:pt x="129174" y="196403"/>
                  <a:pt x="130609" y="200703"/>
                  <a:pt x="130609" y="205004"/>
                </a:cubicBezTo>
                <a:cubicBezTo>
                  <a:pt x="130609" y="213606"/>
                  <a:pt x="123433" y="220774"/>
                  <a:pt x="114821" y="220774"/>
                </a:cubicBezTo>
                <a:cubicBezTo>
                  <a:pt x="109080" y="220774"/>
                  <a:pt x="104774" y="217907"/>
                  <a:pt x="101904" y="215040"/>
                </a:cubicBezTo>
                <a:cubicBezTo>
                  <a:pt x="70328" y="249446"/>
                  <a:pt x="50234" y="295321"/>
                  <a:pt x="47364" y="345497"/>
                </a:cubicBezTo>
                <a:lnTo>
                  <a:pt x="99033" y="345497"/>
                </a:lnTo>
                <a:lnTo>
                  <a:pt x="99033" y="354099"/>
                </a:lnTo>
                <a:lnTo>
                  <a:pt x="47364" y="354099"/>
                </a:lnTo>
                <a:cubicBezTo>
                  <a:pt x="47364" y="402841"/>
                  <a:pt x="64587" y="448716"/>
                  <a:pt x="93292" y="483122"/>
                </a:cubicBezTo>
                <a:cubicBezTo>
                  <a:pt x="96163" y="478822"/>
                  <a:pt x="100468" y="477388"/>
                  <a:pt x="104774" y="477388"/>
                </a:cubicBezTo>
                <a:cubicBezTo>
                  <a:pt x="114821" y="477388"/>
                  <a:pt x="121997" y="484556"/>
                  <a:pt x="121997" y="493157"/>
                </a:cubicBezTo>
                <a:cubicBezTo>
                  <a:pt x="121997" y="498892"/>
                  <a:pt x="119127" y="503193"/>
                  <a:pt x="113386" y="506060"/>
                </a:cubicBezTo>
                <a:cubicBezTo>
                  <a:pt x="150703" y="540466"/>
                  <a:pt x="199502" y="560537"/>
                  <a:pt x="254042" y="560537"/>
                </a:cubicBezTo>
                <a:lnTo>
                  <a:pt x="254042" y="500325"/>
                </a:lnTo>
                <a:lnTo>
                  <a:pt x="262653" y="500325"/>
                </a:lnTo>
                <a:lnTo>
                  <a:pt x="262653" y="560537"/>
                </a:lnTo>
                <a:cubicBezTo>
                  <a:pt x="321500" y="557669"/>
                  <a:pt x="373169" y="530431"/>
                  <a:pt x="409051" y="490290"/>
                </a:cubicBezTo>
                <a:cubicBezTo>
                  <a:pt x="404745" y="487423"/>
                  <a:pt x="401874" y="481689"/>
                  <a:pt x="401874" y="477388"/>
                </a:cubicBezTo>
                <a:cubicBezTo>
                  <a:pt x="401874" y="467353"/>
                  <a:pt x="409051" y="460185"/>
                  <a:pt x="417662" y="460185"/>
                </a:cubicBezTo>
                <a:cubicBezTo>
                  <a:pt x="421968" y="460185"/>
                  <a:pt x="424839" y="461618"/>
                  <a:pt x="427709" y="464486"/>
                </a:cubicBezTo>
                <a:cubicBezTo>
                  <a:pt x="447803" y="432946"/>
                  <a:pt x="459285" y="395673"/>
                  <a:pt x="459285" y="354099"/>
                </a:cubicBezTo>
                <a:lnTo>
                  <a:pt x="410486" y="354099"/>
                </a:lnTo>
                <a:lnTo>
                  <a:pt x="410486" y="345497"/>
                </a:lnTo>
                <a:lnTo>
                  <a:pt x="459285" y="345497"/>
                </a:lnTo>
                <a:cubicBezTo>
                  <a:pt x="456415" y="293888"/>
                  <a:pt x="436321" y="248012"/>
                  <a:pt x="401874" y="212173"/>
                </a:cubicBezTo>
                <a:cubicBezTo>
                  <a:pt x="399004" y="216473"/>
                  <a:pt x="396133" y="217907"/>
                  <a:pt x="390392" y="217907"/>
                </a:cubicBezTo>
                <a:cubicBezTo>
                  <a:pt x="381781" y="217907"/>
                  <a:pt x="374604" y="210739"/>
                  <a:pt x="374604" y="202137"/>
                </a:cubicBezTo>
                <a:cubicBezTo>
                  <a:pt x="374604" y="197836"/>
                  <a:pt x="376040" y="194969"/>
                  <a:pt x="378910" y="192102"/>
                </a:cubicBezTo>
                <a:cubicBezTo>
                  <a:pt x="345899" y="166297"/>
                  <a:pt x="307147" y="151961"/>
                  <a:pt x="262653" y="149094"/>
                </a:cubicBezTo>
                <a:lnTo>
                  <a:pt x="262653" y="217907"/>
                </a:lnTo>
                <a:lnTo>
                  <a:pt x="254042" y="217907"/>
                </a:lnTo>
                <a:close/>
                <a:moveTo>
                  <a:pt x="189455" y="0"/>
                </a:moveTo>
                <a:lnTo>
                  <a:pt x="358817" y="0"/>
                </a:lnTo>
                <a:lnTo>
                  <a:pt x="358817" y="68812"/>
                </a:lnTo>
                <a:lnTo>
                  <a:pt x="317194" y="68812"/>
                </a:lnTo>
                <a:lnTo>
                  <a:pt x="317194" y="110387"/>
                </a:lnTo>
                <a:cubicBezTo>
                  <a:pt x="344464" y="117555"/>
                  <a:pt x="370299" y="129023"/>
                  <a:pt x="393263" y="143359"/>
                </a:cubicBezTo>
                <a:lnTo>
                  <a:pt x="444932" y="100352"/>
                </a:lnTo>
                <a:lnTo>
                  <a:pt x="519566" y="190668"/>
                </a:lnTo>
                <a:lnTo>
                  <a:pt x="473638" y="229376"/>
                </a:lnTo>
                <a:cubicBezTo>
                  <a:pt x="495167" y="266649"/>
                  <a:pt x="506649" y="308224"/>
                  <a:pt x="506649" y="354099"/>
                </a:cubicBezTo>
                <a:cubicBezTo>
                  <a:pt x="506649" y="494591"/>
                  <a:pt x="393263" y="607845"/>
                  <a:pt x="254042" y="607845"/>
                </a:cubicBezTo>
                <a:cubicBezTo>
                  <a:pt x="113386" y="607845"/>
                  <a:pt x="0" y="494591"/>
                  <a:pt x="0" y="354099"/>
                </a:cubicBezTo>
                <a:cubicBezTo>
                  <a:pt x="0" y="220774"/>
                  <a:pt x="104774" y="110387"/>
                  <a:pt x="236819" y="101785"/>
                </a:cubicBezTo>
                <a:lnTo>
                  <a:pt x="236819" y="68812"/>
                </a:lnTo>
                <a:lnTo>
                  <a:pt x="189455" y="68812"/>
                </a:lnTo>
                <a:close/>
              </a:path>
            </a:pathLst>
          </a:custGeom>
          <a:solidFill>
            <a:schemeClr val="bg1"/>
          </a:solidFill>
          <a:ln>
            <a:noFill/>
          </a:ln>
        </p:spPr>
      </p:sp>
      <p:sp>
        <p:nvSpPr>
          <p:cNvPr id="48" name="list_86158"/>
          <p:cNvSpPr>
            <a:spLocks noChangeAspect="1"/>
          </p:cNvSpPr>
          <p:nvPr/>
        </p:nvSpPr>
        <p:spPr bwMode="auto">
          <a:xfrm>
            <a:off x="4395054" y="4252883"/>
            <a:ext cx="695444" cy="854572"/>
          </a:xfrm>
          <a:custGeom>
            <a:avLst/>
            <a:gdLst>
              <a:gd name="connsiteX0" fmla="*/ 189871 w 493746"/>
              <a:gd name="connsiteY0" fmla="*/ 483444 h 606722"/>
              <a:gd name="connsiteX1" fmla="*/ 398768 w 493746"/>
              <a:gd name="connsiteY1" fmla="*/ 483444 h 606722"/>
              <a:gd name="connsiteX2" fmla="*/ 408292 w 493746"/>
              <a:gd name="connsiteY2" fmla="*/ 492980 h 606722"/>
              <a:gd name="connsiteX3" fmla="*/ 398768 w 493746"/>
              <a:gd name="connsiteY3" fmla="*/ 502426 h 606722"/>
              <a:gd name="connsiteX4" fmla="*/ 189871 w 493746"/>
              <a:gd name="connsiteY4" fmla="*/ 502426 h 606722"/>
              <a:gd name="connsiteX5" fmla="*/ 180436 w 493746"/>
              <a:gd name="connsiteY5" fmla="*/ 492980 h 606722"/>
              <a:gd name="connsiteX6" fmla="*/ 189871 w 493746"/>
              <a:gd name="connsiteY6" fmla="*/ 483444 h 606722"/>
              <a:gd name="connsiteX7" fmla="*/ 189869 w 493746"/>
              <a:gd name="connsiteY7" fmla="*/ 445550 h 606722"/>
              <a:gd name="connsiteX8" fmla="*/ 427207 w 493746"/>
              <a:gd name="connsiteY8" fmla="*/ 445550 h 606722"/>
              <a:gd name="connsiteX9" fmla="*/ 436729 w 493746"/>
              <a:gd name="connsiteY9" fmla="*/ 455041 h 606722"/>
              <a:gd name="connsiteX10" fmla="*/ 427207 w 493746"/>
              <a:gd name="connsiteY10" fmla="*/ 464532 h 606722"/>
              <a:gd name="connsiteX11" fmla="*/ 189869 w 493746"/>
              <a:gd name="connsiteY11" fmla="*/ 464532 h 606722"/>
              <a:gd name="connsiteX12" fmla="*/ 180436 w 493746"/>
              <a:gd name="connsiteY12" fmla="*/ 455041 h 606722"/>
              <a:gd name="connsiteX13" fmla="*/ 189869 w 493746"/>
              <a:gd name="connsiteY13" fmla="*/ 445550 h 606722"/>
              <a:gd name="connsiteX14" fmla="*/ 75907 w 493746"/>
              <a:gd name="connsiteY14" fmla="*/ 426593 h 606722"/>
              <a:gd name="connsiteX15" fmla="*/ 75907 w 493746"/>
              <a:gd name="connsiteY15" fmla="*/ 483490 h 606722"/>
              <a:gd name="connsiteX16" fmla="*/ 132877 w 493746"/>
              <a:gd name="connsiteY16" fmla="*/ 483490 h 606722"/>
              <a:gd name="connsiteX17" fmla="*/ 132877 w 493746"/>
              <a:gd name="connsiteY17" fmla="*/ 426593 h 606722"/>
              <a:gd name="connsiteX18" fmla="*/ 189869 w 493746"/>
              <a:gd name="connsiteY18" fmla="*/ 407657 h 606722"/>
              <a:gd name="connsiteX19" fmla="*/ 360735 w 493746"/>
              <a:gd name="connsiteY19" fmla="*/ 407657 h 606722"/>
              <a:gd name="connsiteX20" fmla="*/ 370257 w 493746"/>
              <a:gd name="connsiteY20" fmla="*/ 417069 h 606722"/>
              <a:gd name="connsiteX21" fmla="*/ 360735 w 493746"/>
              <a:gd name="connsiteY21" fmla="*/ 426569 h 606722"/>
              <a:gd name="connsiteX22" fmla="*/ 189869 w 493746"/>
              <a:gd name="connsiteY22" fmla="*/ 426569 h 606722"/>
              <a:gd name="connsiteX23" fmla="*/ 180436 w 493746"/>
              <a:gd name="connsiteY23" fmla="*/ 417069 h 606722"/>
              <a:gd name="connsiteX24" fmla="*/ 189869 w 493746"/>
              <a:gd name="connsiteY24" fmla="*/ 407657 h 606722"/>
              <a:gd name="connsiteX25" fmla="*/ 66471 w 493746"/>
              <a:gd name="connsiteY25" fmla="*/ 407657 h 606722"/>
              <a:gd name="connsiteX26" fmla="*/ 142402 w 493746"/>
              <a:gd name="connsiteY26" fmla="*/ 407657 h 606722"/>
              <a:gd name="connsiteX27" fmla="*/ 151927 w 493746"/>
              <a:gd name="connsiteY27" fmla="*/ 417081 h 606722"/>
              <a:gd name="connsiteX28" fmla="*/ 151927 w 493746"/>
              <a:gd name="connsiteY28" fmla="*/ 493003 h 606722"/>
              <a:gd name="connsiteX29" fmla="*/ 142402 w 493746"/>
              <a:gd name="connsiteY29" fmla="*/ 502426 h 606722"/>
              <a:gd name="connsiteX30" fmla="*/ 66471 w 493746"/>
              <a:gd name="connsiteY30" fmla="*/ 502426 h 606722"/>
              <a:gd name="connsiteX31" fmla="*/ 56946 w 493746"/>
              <a:gd name="connsiteY31" fmla="*/ 493003 h 606722"/>
              <a:gd name="connsiteX32" fmla="*/ 56946 w 493746"/>
              <a:gd name="connsiteY32" fmla="*/ 417081 h 606722"/>
              <a:gd name="connsiteX33" fmla="*/ 66471 w 493746"/>
              <a:gd name="connsiteY33" fmla="*/ 407657 h 606722"/>
              <a:gd name="connsiteX34" fmla="*/ 189871 w 493746"/>
              <a:gd name="connsiteY34" fmla="*/ 331728 h 606722"/>
              <a:gd name="connsiteX35" fmla="*/ 398768 w 493746"/>
              <a:gd name="connsiteY35" fmla="*/ 331728 h 606722"/>
              <a:gd name="connsiteX36" fmla="*/ 408292 w 493746"/>
              <a:gd name="connsiteY36" fmla="*/ 341255 h 606722"/>
              <a:gd name="connsiteX37" fmla="*/ 398768 w 493746"/>
              <a:gd name="connsiteY37" fmla="*/ 350781 h 606722"/>
              <a:gd name="connsiteX38" fmla="*/ 189871 w 493746"/>
              <a:gd name="connsiteY38" fmla="*/ 350781 h 606722"/>
              <a:gd name="connsiteX39" fmla="*/ 180436 w 493746"/>
              <a:gd name="connsiteY39" fmla="*/ 341255 h 606722"/>
              <a:gd name="connsiteX40" fmla="*/ 189871 w 493746"/>
              <a:gd name="connsiteY40" fmla="*/ 331728 h 606722"/>
              <a:gd name="connsiteX41" fmla="*/ 189869 w 493746"/>
              <a:gd name="connsiteY41" fmla="*/ 293905 h 606722"/>
              <a:gd name="connsiteX42" fmla="*/ 427207 w 493746"/>
              <a:gd name="connsiteY42" fmla="*/ 293905 h 606722"/>
              <a:gd name="connsiteX43" fmla="*/ 436729 w 493746"/>
              <a:gd name="connsiteY43" fmla="*/ 303317 h 606722"/>
              <a:gd name="connsiteX44" fmla="*/ 427207 w 493746"/>
              <a:gd name="connsiteY44" fmla="*/ 312817 h 606722"/>
              <a:gd name="connsiteX45" fmla="*/ 189869 w 493746"/>
              <a:gd name="connsiteY45" fmla="*/ 312817 h 606722"/>
              <a:gd name="connsiteX46" fmla="*/ 180436 w 493746"/>
              <a:gd name="connsiteY46" fmla="*/ 303317 h 606722"/>
              <a:gd name="connsiteX47" fmla="*/ 189869 w 493746"/>
              <a:gd name="connsiteY47" fmla="*/ 293905 h 606722"/>
              <a:gd name="connsiteX48" fmla="*/ 75907 w 493746"/>
              <a:gd name="connsiteY48" fmla="*/ 274874 h 606722"/>
              <a:gd name="connsiteX49" fmla="*/ 75907 w 493746"/>
              <a:gd name="connsiteY49" fmla="*/ 331760 h 606722"/>
              <a:gd name="connsiteX50" fmla="*/ 132877 w 493746"/>
              <a:gd name="connsiteY50" fmla="*/ 331760 h 606722"/>
              <a:gd name="connsiteX51" fmla="*/ 132877 w 493746"/>
              <a:gd name="connsiteY51" fmla="*/ 274874 h 606722"/>
              <a:gd name="connsiteX52" fmla="*/ 189869 w 493746"/>
              <a:gd name="connsiteY52" fmla="*/ 255941 h 606722"/>
              <a:gd name="connsiteX53" fmla="*/ 360735 w 493746"/>
              <a:gd name="connsiteY53" fmla="*/ 255941 h 606722"/>
              <a:gd name="connsiteX54" fmla="*/ 370257 w 493746"/>
              <a:gd name="connsiteY54" fmla="*/ 265442 h 606722"/>
              <a:gd name="connsiteX55" fmla="*/ 360735 w 493746"/>
              <a:gd name="connsiteY55" fmla="*/ 274853 h 606722"/>
              <a:gd name="connsiteX56" fmla="*/ 189869 w 493746"/>
              <a:gd name="connsiteY56" fmla="*/ 274853 h 606722"/>
              <a:gd name="connsiteX57" fmla="*/ 180436 w 493746"/>
              <a:gd name="connsiteY57" fmla="*/ 265442 h 606722"/>
              <a:gd name="connsiteX58" fmla="*/ 189869 w 493746"/>
              <a:gd name="connsiteY58" fmla="*/ 255941 h 606722"/>
              <a:gd name="connsiteX59" fmla="*/ 66471 w 493746"/>
              <a:gd name="connsiteY59" fmla="*/ 255941 h 606722"/>
              <a:gd name="connsiteX60" fmla="*/ 142402 w 493746"/>
              <a:gd name="connsiteY60" fmla="*/ 255941 h 606722"/>
              <a:gd name="connsiteX61" fmla="*/ 151927 w 493746"/>
              <a:gd name="connsiteY61" fmla="*/ 265452 h 606722"/>
              <a:gd name="connsiteX62" fmla="*/ 151927 w 493746"/>
              <a:gd name="connsiteY62" fmla="*/ 341271 h 606722"/>
              <a:gd name="connsiteX63" fmla="*/ 142402 w 493746"/>
              <a:gd name="connsiteY63" fmla="*/ 350781 h 606722"/>
              <a:gd name="connsiteX64" fmla="*/ 66471 w 493746"/>
              <a:gd name="connsiteY64" fmla="*/ 350781 h 606722"/>
              <a:gd name="connsiteX65" fmla="*/ 56946 w 493746"/>
              <a:gd name="connsiteY65" fmla="*/ 341271 h 606722"/>
              <a:gd name="connsiteX66" fmla="*/ 56946 w 493746"/>
              <a:gd name="connsiteY66" fmla="*/ 265452 h 606722"/>
              <a:gd name="connsiteX67" fmla="*/ 66471 w 493746"/>
              <a:gd name="connsiteY67" fmla="*/ 255941 h 606722"/>
              <a:gd name="connsiteX68" fmla="*/ 189871 w 493746"/>
              <a:gd name="connsiteY68" fmla="*/ 180154 h 606722"/>
              <a:gd name="connsiteX69" fmla="*/ 398768 w 493746"/>
              <a:gd name="connsiteY69" fmla="*/ 180154 h 606722"/>
              <a:gd name="connsiteX70" fmla="*/ 408292 w 493746"/>
              <a:gd name="connsiteY70" fmla="*/ 189566 h 606722"/>
              <a:gd name="connsiteX71" fmla="*/ 398768 w 493746"/>
              <a:gd name="connsiteY71" fmla="*/ 199066 h 606722"/>
              <a:gd name="connsiteX72" fmla="*/ 189871 w 493746"/>
              <a:gd name="connsiteY72" fmla="*/ 199066 h 606722"/>
              <a:gd name="connsiteX73" fmla="*/ 180436 w 493746"/>
              <a:gd name="connsiteY73" fmla="*/ 189566 h 606722"/>
              <a:gd name="connsiteX74" fmla="*/ 189871 w 493746"/>
              <a:gd name="connsiteY74" fmla="*/ 180154 h 606722"/>
              <a:gd name="connsiteX75" fmla="*/ 189869 w 493746"/>
              <a:gd name="connsiteY75" fmla="*/ 142189 h 606722"/>
              <a:gd name="connsiteX76" fmla="*/ 427207 w 493746"/>
              <a:gd name="connsiteY76" fmla="*/ 142189 h 606722"/>
              <a:gd name="connsiteX77" fmla="*/ 436729 w 493746"/>
              <a:gd name="connsiteY77" fmla="*/ 151690 h 606722"/>
              <a:gd name="connsiteX78" fmla="*/ 427207 w 493746"/>
              <a:gd name="connsiteY78" fmla="*/ 161101 h 606722"/>
              <a:gd name="connsiteX79" fmla="*/ 189869 w 493746"/>
              <a:gd name="connsiteY79" fmla="*/ 161101 h 606722"/>
              <a:gd name="connsiteX80" fmla="*/ 180436 w 493746"/>
              <a:gd name="connsiteY80" fmla="*/ 151690 h 606722"/>
              <a:gd name="connsiteX81" fmla="*/ 189869 w 493746"/>
              <a:gd name="connsiteY81" fmla="*/ 142189 h 606722"/>
              <a:gd name="connsiteX82" fmla="*/ 189869 w 493746"/>
              <a:gd name="connsiteY82" fmla="*/ 104225 h 606722"/>
              <a:gd name="connsiteX83" fmla="*/ 360735 w 493746"/>
              <a:gd name="connsiteY83" fmla="*/ 104225 h 606722"/>
              <a:gd name="connsiteX84" fmla="*/ 370257 w 493746"/>
              <a:gd name="connsiteY84" fmla="*/ 113752 h 606722"/>
              <a:gd name="connsiteX85" fmla="*/ 360735 w 493746"/>
              <a:gd name="connsiteY85" fmla="*/ 123278 h 606722"/>
              <a:gd name="connsiteX86" fmla="*/ 189869 w 493746"/>
              <a:gd name="connsiteY86" fmla="*/ 123278 h 606722"/>
              <a:gd name="connsiteX87" fmla="*/ 180436 w 493746"/>
              <a:gd name="connsiteY87" fmla="*/ 113752 h 606722"/>
              <a:gd name="connsiteX88" fmla="*/ 189869 w 493746"/>
              <a:gd name="connsiteY88" fmla="*/ 104225 h 606722"/>
              <a:gd name="connsiteX89" fmla="*/ 154735 w 493746"/>
              <a:gd name="connsiteY89" fmla="*/ 88041 h 606722"/>
              <a:gd name="connsiteX90" fmla="*/ 168177 w 493746"/>
              <a:gd name="connsiteY90" fmla="*/ 88041 h 606722"/>
              <a:gd name="connsiteX91" fmla="*/ 168177 w 493746"/>
              <a:gd name="connsiteY91" fmla="*/ 101463 h 606722"/>
              <a:gd name="connsiteX92" fmla="*/ 101678 w 493746"/>
              <a:gd name="connsiteY92" fmla="*/ 167865 h 606722"/>
              <a:gd name="connsiteX93" fmla="*/ 95001 w 493746"/>
              <a:gd name="connsiteY93" fmla="*/ 170620 h 606722"/>
              <a:gd name="connsiteX94" fmla="*/ 88235 w 493746"/>
              <a:gd name="connsiteY94" fmla="*/ 167865 h 606722"/>
              <a:gd name="connsiteX95" fmla="*/ 75950 w 493746"/>
              <a:gd name="connsiteY95" fmla="*/ 155598 h 606722"/>
              <a:gd name="connsiteX96" fmla="*/ 75950 w 493746"/>
              <a:gd name="connsiteY96" fmla="*/ 180132 h 606722"/>
              <a:gd name="connsiteX97" fmla="*/ 132924 w 493746"/>
              <a:gd name="connsiteY97" fmla="*/ 180132 h 606722"/>
              <a:gd name="connsiteX98" fmla="*/ 132924 w 493746"/>
              <a:gd name="connsiteY98" fmla="*/ 161109 h 606722"/>
              <a:gd name="connsiteX99" fmla="*/ 142450 w 493746"/>
              <a:gd name="connsiteY99" fmla="*/ 151687 h 606722"/>
              <a:gd name="connsiteX100" fmla="*/ 151975 w 493746"/>
              <a:gd name="connsiteY100" fmla="*/ 161109 h 606722"/>
              <a:gd name="connsiteX101" fmla="*/ 151975 w 493746"/>
              <a:gd name="connsiteY101" fmla="*/ 189554 h 606722"/>
              <a:gd name="connsiteX102" fmla="*/ 142450 w 493746"/>
              <a:gd name="connsiteY102" fmla="*/ 199065 h 606722"/>
              <a:gd name="connsiteX103" fmla="*/ 66514 w 493746"/>
              <a:gd name="connsiteY103" fmla="*/ 199065 h 606722"/>
              <a:gd name="connsiteX104" fmla="*/ 56989 w 493746"/>
              <a:gd name="connsiteY104" fmla="*/ 189554 h 606722"/>
              <a:gd name="connsiteX105" fmla="*/ 56989 w 493746"/>
              <a:gd name="connsiteY105" fmla="*/ 136664 h 606722"/>
              <a:gd name="connsiteX106" fmla="*/ 50312 w 493746"/>
              <a:gd name="connsiteY106" fmla="*/ 129908 h 606722"/>
              <a:gd name="connsiteX107" fmla="*/ 50312 w 493746"/>
              <a:gd name="connsiteY107" fmla="*/ 116486 h 606722"/>
              <a:gd name="connsiteX108" fmla="*/ 63665 w 493746"/>
              <a:gd name="connsiteY108" fmla="*/ 116486 h 606722"/>
              <a:gd name="connsiteX109" fmla="*/ 95001 w 493746"/>
              <a:gd name="connsiteY109" fmla="*/ 147686 h 606722"/>
              <a:gd name="connsiteX110" fmla="*/ 119482 w 493746"/>
              <a:gd name="connsiteY110" fmla="*/ 123241 h 606722"/>
              <a:gd name="connsiteX111" fmla="*/ 95001 w 493746"/>
              <a:gd name="connsiteY111" fmla="*/ 123241 h 606722"/>
              <a:gd name="connsiteX112" fmla="*/ 85476 w 493746"/>
              <a:gd name="connsiteY112" fmla="*/ 113730 h 606722"/>
              <a:gd name="connsiteX113" fmla="*/ 95001 w 493746"/>
              <a:gd name="connsiteY113" fmla="*/ 104219 h 606722"/>
              <a:gd name="connsiteX114" fmla="*/ 138533 w 493746"/>
              <a:gd name="connsiteY114" fmla="*/ 104219 h 606722"/>
              <a:gd name="connsiteX115" fmla="*/ 47443 w 493746"/>
              <a:gd name="connsiteY115" fmla="*/ 18929 h 606722"/>
              <a:gd name="connsiteX116" fmla="*/ 18959 w 493746"/>
              <a:gd name="connsiteY116" fmla="*/ 47368 h 606722"/>
              <a:gd name="connsiteX117" fmla="*/ 18959 w 493746"/>
              <a:gd name="connsiteY117" fmla="*/ 559265 h 606722"/>
              <a:gd name="connsiteX118" fmla="*/ 47443 w 493746"/>
              <a:gd name="connsiteY118" fmla="*/ 587704 h 606722"/>
              <a:gd name="connsiteX119" fmla="*/ 446214 w 493746"/>
              <a:gd name="connsiteY119" fmla="*/ 587704 h 606722"/>
              <a:gd name="connsiteX120" fmla="*/ 474698 w 493746"/>
              <a:gd name="connsiteY120" fmla="*/ 559265 h 606722"/>
              <a:gd name="connsiteX121" fmla="*/ 474698 w 493746"/>
              <a:gd name="connsiteY121" fmla="*/ 47368 h 606722"/>
              <a:gd name="connsiteX122" fmla="*/ 446214 w 493746"/>
              <a:gd name="connsiteY122" fmla="*/ 18929 h 606722"/>
              <a:gd name="connsiteX123" fmla="*/ 47443 w 493746"/>
              <a:gd name="connsiteY123" fmla="*/ 0 h 606722"/>
              <a:gd name="connsiteX124" fmla="*/ 446214 w 493746"/>
              <a:gd name="connsiteY124" fmla="*/ 0 h 606722"/>
              <a:gd name="connsiteX125" fmla="*/ 493746 w 493746"/>
              <a:gd name="connsiteY125" fmla="*/ 47368 h 606722"/>
              <a:gd name="connsiteX126" fmla="*/ 493746 w 493746"/>
              <a:gd name="connsiteY126" fmla="*/ 559265 h 606722"/>
              <a:gd name="connsiteX127" fmla="*/ 446214 w 493746"/>
              <a:gd name="connsiteY127" fmla="*/ 606722 h 606722"/>
              <a:gd name="connsiteX128" fmla="*/ 47443 w 493746"/>
              <a:gd name="connsiteY128" fmla="*/ 606722 h 606722"/>
              <a:gd name="connsiteX129" fmla="*/ 0 w 493746"/>
              <a:gd name="connsiteY129" fmla="*/ 559265 h 606722"/>
              <a:gd name="connsiteX130" fmla="*/ 0 w 493746"/>
              <a:gd name="connsiteY130" fmla="*/ 47368 h 606722"/>
              <a:gd name="connsiteX131" fmla="*/ 47443 w 493746"/>
              <a:gd name="connsiteY1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493746" h="606722">
                <a:moveTo>
                  <a:pt x="189871" y="483444"/>
                </a:moveTo>
                <a:lnTo>
                  <a:pt x="398768" y="483444"/>
                </a:lnTo>
                <a:cubicBezTo>
                  <a:pt x="404020" y="483444"/>
                  <a:pt x="408292" y="487722"/>
                  <a:pt x="408292" y="492980"/>
                </a:cubicBezTo>
                <a:cubicBezTo>
                  <a:pt x="408292" y="498238"/>
                  <a:pt x="404020" y="502426"/>
                  <a:pt x="398768" y="502426"/>
                </a:cubicBezTo>
                <a:lnTo>
                  <a:pt x="189871" y="502426"/>
                </a:lnTo>
                <a:cubicBezTo>
                  <a:pt x="184619" y="502426"/>
                  <a:pt x="180436" y="498238"/>
                  <a:pt x="180436" y="492980"/>
                </a:cubicBezTo>
                <a:cubicBezTo>
                  <a:pt x="180436" y="487722"/>
                  <a:pt x="184619" y="483444"/>
                  <a:pt x="189871" y="483444"/>
                </a:cubicBezTo>
                <a:close/>
                <a:moveTo>
                  <a:pt x="189869" y="445550"/>
                </a:moveTo>
                <a:lnTo>
                  <a:pt x="427207" y="445550"/>
                </a:lnTo>
                <a:cubicBezTo>
                  <a:pt x="432457" y="445550"/>
                  <a:pt x="436729" y="449808"/>
                  <a:pt x="436729" y="455041"/>
                </a:cubicBezTo>
                <a:cubicBezTo>
                  <a:pt x="436729" y="460275"/>
                  <a:pt x="432457" y="464532"/>
                  <a:pt x="427207" y="464532"/>
                </a:cubicBezTo>
                <a:lnTo>
                  <a:pt x="189869" y="464532"/>
                </a:lnTo>
                <a:cubicBezTo>
                  <a:pt x="184619" y="464532"/>
                  <a:pt x="180436" y="460275"/>
                  <a:pt x="180436" y="455041"/>
                </a:cubicBezTo>
                <a:cubicBezTo>
                  <a:pt x="180436" y="449808"/>
                  <a:pt x="184619" y="445550"/>
                  <a:pt x="189869" y="445550"/>
                </a:cubicBezTo>
                <a:close/>
                <a:moveTo>
                  <a:pt x="75907" y="426593"/>
                </a:moveTo>
                <a:lnTo>
                  <a:pt x="75907" y="483490"/>
                </a:lnTo>
                <a:lnTo>
                  <a:pt x="132877" y="483490"/>
                </a:lnTo>
                <a:lnTo>
                  <a:pt x="132877" y="426593"/>
                </a:lnTo>
                <a:close/>
                <a:moveTo>
                  <a:pt x="189869" y="407657"/>
                </a:moveTo>
                <a:lnTo>
                  <a:pt x="360735" y="407657"/>
                </a:lnTo>
                <a:cubicBezTo>
                  <a:pt x="365985" y="407657"/>
                  <a:pt x="370257" y="411830"/>
                  <a:pt x="370257" y="417069"/>
                </a:cubicBezTo>
                <a:cubicBezTo>
                  <a:pt x="370257" y="422307"/>
                  <a:pt x="365985" y="426569"/>
                  <a:pt x="360735" y="426569"/>
                </a:cubicBezTo>
                <a:lnTo>
                  <a:pt x="189869" y="426569"/>
                </a:lnTo>
                <a:cubicBezTo>
                  <a:pt x="184619" y="426569"/>
                  <a:pt x="180436" y="422307"/>
                  <a:pt x="180436" y="417069"/>
                </a:cubicBezTo>
                <a:cubicBezTo>
                  <a:pt x="180436" y="411830"/>
                  <a:pt x="184619" y="407657"/>
                  <a:pt x="189869" y="407657"/>
                </a:cubicBezTo>
                <a:close/>
                <a:moveTo>
                  <a:pt x="66471" y="407657"/>
                </a:moveTo>
                <a:lnTo>
                  <a:pt x="142402" y="407657"/>
                </a:lnTo>
                <a:cubicBezTo>
                  <a:pt x="147654" y="407657"/>
                  <a:pt x="151927" y="411836"/>
                  <a:pt x="151927" y="417081"/>
                </a:cubicBezTo>
                <a:lnTo>
                  <a:pt x="151927" y="493003"/>
                </a:lnTo>
                <a:cubicBezTo>
                  <a:pt x="151927" y="498248"/>
                  <a:pt x="147654" y="502426"/>
                  <a:pt x="142402" y="502426"/>
                </a:cubicBezTo>
                <a:lnTo>
                  <a:pt x="66471" y="502426"/>
                </a:lnTo>
                <a:cubicBezTo>
                  <a:pt x="61219" y="502426"/>
                  <a:pt x="56946" y="498248"/>
                  <a:pt x="56946" y="493003"/>
                </a:cubicBezTo>
                <a:lnTo>
                  <a:pt x="56946" y="417081"/>
                </a:lnTo>
                <a:cubicBezTo>
                  <a:pt x="56946" y="411836"/>
                  <a:pt x="61219" y="407657"/>
                  <a:pt x="66471" y="407657"/>
                </a:cubicBezTo>
                <a:close/>
                <a:moveTo>
                  <a:pt x="189871" y="331728"/>
                </a:moveTo>
                <a:lnTo>
                  <a:pt x="398768" y="331728"/>
                </a:lnTo>
                <a:cubicBezTo>
                  <a:pt x="404020" y="331728"/>
                  <a:pt x="408292" y="336002"/>
                  <a:pt x="408292" y="341255"/>
                </a:cubicBezTo>
                <a:cubicBezTo>
                  <a:pt x="408292" y="346508"/>
                  <a:pt x="404020" y="350781"/>
                  <a:pt x="398768" y="350781"/>
                </a:cubicBezTo>
                <a:lnTo>
                  <a:pt x="189871" y="350781"/>
                </a:lnTo>
                <a:cubicBezTo>
                  <a:pt x="184619" y="350781"/>
                  <a:pt x="180436" y="346508"/>
                  <a:pt x="180436" y="341255"/>
                </a:cubicBezTo>
                <a:cubicBezTo>
                  <a:pt x="180436" y="336002"/>
                  <a:pt x="184619" y="331728"/>
                  <a:pt x="189871" y="331728"/>
                </a:cubicBezTo>
                <a:close/>
                <a:moveTo>
                  <a:pt x="189869" y="293905"/>
                </a:moveTo>
                <a:lnTo>
                  <a:pt x="427207" y="293905"/>
                </a:lnTo>
                <a:cubicBezTo>
                  <a:pt x="432457" y="293905"/>
                  <a:pt x="436729" y="298078"/>
                  <a:pt x="436729" y="303317"/>
                </a:cubicBezTo>
                <a:cubicBezTo>
                  <a:pt x="436729" y="308555"/>
                  <a:pt x="432457" y="312817"/>
                  <a:pt x="427207" y="312817"/>
                </a:cubicBezTo>
                <a:lnTo>
                  <a:pt x="189869" y="312817"/>
                </a:lnTo>
                <a:cubicBezTo>
                  <a:pt x="184619" y="312817"/>
                  <a:pt x="180436" y="308555"/>
                  <a:pt x="180436" y="303317"/>
                </a:cubicBezTo>
                <a:cubicBezTo>
                  <a:pt x="180436" y="298078"/>
                  <a:pt x="184619" y="293905"/>
                  <a:pt x="189869" y="293905"/>
                </a:cubicBezTo>
                <a:close/>
                <a:moveTo>
                  <a:pt x="75907" y="274874"/>
                </a:moveTo>
                <a:lnTo>
                  <a:pt x="75907" y="331760"/>
                </a:lnTo>
                <a:lnTo>
                  <a:pt x="132877" y="331760"/>
                </a:lnTo>
                <a:lnTo>
                  <a:pt x="132877" y="274874"/>
                </a:lnTo>
                <a:close/>
                <a:moveTo>
                  <a:pt x="189869" y="255941"/>
                </a:moveTo>
                <a:lnTo>
                  <a:pt x="360735" y="255941"/>
                </a:lnTo>
                <a:cubicBezTo>
                  <a:pt x="365985" y="255941"/>
                  <a:pt x="370257" y="260203"/>
                  <a:pt x="370257" y="265442"/>
                </a:cubicBezTo>
                <a:cubicBezTo>
                  <a:pt x="370257" y="270680"/>
                  <a:pt x="365985" y="274853"/>
                  <a:pt x="360735" y="274853"/>
                </a:cubicBezTo>
                <a:lnTo>
                  <a:pt x="189869" y="274853"/>
                </a:lnTo>
                <a:cubicBezTo>
                  <a:pt x="184619" y="274853"/>
                  <a:pt x="180436" y="270680"/>
                  <a:pt x="180436" y="265442"/>
                </a:cubicBezTo>
                <a:cubicBezTo>
                  <a:pt x="180436" y="260203"/>
                  <a:pt x="184619" y="255941"/>
                  <a:pt x="189869" y="255941"/>
                </a:cubicBezTo>
                <a:close/>
                <a:moveTo>
                  <a:pt x="66471" y="255941"/>
                </a:moveTo>
                <a:lnTo>
                  <a:pt x="142402" y="255941"/>
                </a:lnTo>
                <a:cubicBezTo>
                  <a:pt x="147654" y="255941"/>
                  <a:pt x="151927" y="260208"/>
                  <a:pt x="151927" y="265452"/>
                </a:cubicBezTo>
                <a:lnTo>
                  <a:pt x="151927" y="341271"/>
                </a:lnTo>
                <a:cubicBezTo>
                  <a:pt x="151927" y="346515"/>
                  <a:pt x="147654" y="350781"/>
                  <a:pt x="142402" y="350781"/>
                </a:cubicBezTo>
                <a:lnTo>
                  <a:pt x="66471" y="350781"/>
                </a:lnTo>
                <a:cubicBezTo>
                  <a:pt x="61219" y="350781"/>
                  <a:pt x="56946" y="346515"/>
                  <a:pt x="56946" y="341271"/>
                </a:cubicBezTo>
                <a:lnTo>
                  <a:pt x="56946" y="265452"/>
                </a:lnTo>
                <a:cubicBezTo>
                  <a:pt x="56946" y="260208"/>
                  <a:pt x="61219" y="255941"/>
                  <a:pt x="66471" y="255941"/>
                </a:cubicBezTo>
                <a:close/>
                <a:moveTo>
                  <a:pt x="189871" y="180154"/>
                </a:moveTo>
                <a:lnTo>
                  <a:pt x="398768" y="180154"/>
                </a:lnTo>
                <a:cubicBezTo>
                  <a:pt x="404020" y="180154"/>
                  <a:pt x="408292" y="184327"/>
                  <a:pt x="408292" y="189566"/>
                </a:cubicBezTo>
                <a:cubicBezTo>
                  <a:pt x="408292" y="194804"/>
                  <a:pt x="404020" y="199066"/>
                  <a:pt x="398768" y="199066"/>
                </a:cubicBezTo>
                <a:lnTo>
                  <a:pt x="189871" y="199066"/>
                </a:lnTo>
                <a:cubicBezTo>
                  <a:pt x="184619" y="199066"/>
                  <a:pt x="180436" y="194804"/>
                  <a:pt x="180436" y="189566"/>
                </a:cubicBezTo>
                <a:cubicBezTo>
                  <a:pt x="180436" y="184327"/>
                  <a:pt x="184619" y="180154"/>
                  <a:pt x="189871" y="180154"/>
                </a:cubicBezTo>
                <a:close/>
                <a:moveTo>
                  <a:pt x="189869" y="142189"/>
                </a:moveTo>
                <a:lnTo>
                  <a:pt x="427207" y="142189"/>
                </a:lnTo>
                <a:cubicBezTo>
                  <a:pt x="432457" y="142189"/>
                  <a:pt x="436729" y="146451"/>
                  <a:pt x="436729" y="151690"/>
                </a:cubicBezTo>
                <a:cubicBezTo>
                  <a:pt x="436729" y="156928"/>
                  <a:pt x="432457" y="161101"/>
                  <a:pt x="427207" y="161101"/>
                </a:cubicBezTo>
                <a:lnTo>
                  <a:pt x="189869" y="161101"/>
                </a:lnTo>
                <a:cubicBezTo>
                  <a:pt x="184619" y="161101"/>
                  <a:pt x="180436" y="156928"/>
                  <a:pt x="180436" y="151690"/>
                </a:cubicBezTo>
                <a:cubicBezTo>
                  <a:pt x="180436" y="146451"/>
                  <a:pt x="184619" y="142189"/>
                  <a:pt x="189869" y="142189"/>
                </a:cubicBezTo>
                <a:close/>
                <a:moveTo>
                  <a:pt x="189869" y="104225"/>
                </a:moveTo>
                <a:lnTo>
                  <a:pt x="360735" y="104225"/>
                </a:lnTo>
                <a:cubicBezTo>
                  <a:pt x="365985" y="104225"/>
                  <a:pt x="370257" y="108499"/>
                  <a:pt x="370257" y="113752"/>
                </a:cubicBezTo>
                <a:cubicBezTo>
                  <a:pt x="370257" y="119005"/>
                  <a:pt x="365985" y="123278"/>
                  <a:pt x="360735" y="123278"/>
                </a:cubicBezTo>
                <a:lnTo>
                  <a:pt x="189869" y="123278"/>
                </a:lnTo>
                <a:cubicBezTo>
                  <a:pt x="184619" y="123278"/>
                  <a:pt x="180436" y="119005"/>
                  <a:pt x="180436" y="113752"/>
                </a:cubicBezTo>
                <a:cubicBezTo>
                  <a:pt x="180436" y="108499"/>
                  <a:pt x="184619" y="104225"/>
                  <a:pt x="189869" y="104225"/>
                </a:cubicBezTo>
                <a:close/>
                <a:moveTo>
                  <a:pt x="154735" y="88041"/>
                </a:moveTo>
                <a:cubicBezTo>
                  <a:pt x="158474" y="84396"/>
                  <a:pt x="164438" y="84396"/>
                  <a:pt x="168177" y="88041"/>
                </a:cubicBezTo>
                <a:cubicBezTo>
                  <a:pt x="171827" y="91774"/>
                  <a:pt x="171827" y="97730"/>
                  <a:pt x="168177" y="101463"/>
                </a:cubicBezTo>
                <a:lnTo>
                  <a:pt x="101678" y="167865"/>
                </a:lnTo>
                <a:cubicBezTo>
                  <a:pt x="99808" y="169731"/>
                  <a:pt x="97405" y="170620"/>
                  <a:pt x="95001" y="170620"/>
                </a:cubicBezTo>
                <a:cubicBezTo>
                  <a:pt x="92508" y="170620"/>
                  <a:pt x="90105" y="169731"/>
                  <a:pt x="88235" y="167865"/>
                </a:cubicBezTo>
                <a:lnTo>
                  <a:pt x="75950" y="155598"/>
                </a:lnTo>
                <a:lnTo>
                  <a:pt x="75950" y="180132"/>
                </a:lnTo>
                <a:lnTo>
                  <a:pt x="132924" y="180132"/>
                </a:lnTo>
                <a:lnTo>
                  <a:pt x="132924" y="161109"/>
                </a:lnTo>
                <a:cubicBezTo>
                  <a:pt x="132924" y="155864"/>
                  <a:pt x="137197" y="151687"/>
                  <a:pt x="142450" y="151687"/>
                </a:cubicBezTo>
                <a:cubicBezTo>
                  <a:pt x="147702" y="151687"/>
                  <a:pt x="151975" y="155864"/>
                  <a:pt x="151975" y="161109"/>
                </a:cubicBezTo>
                <a:lnTo>
                  <a:pt x="151975" y="189554"/>
                </a:lnTo>
                <a:cubicBezTo>
                  <a:pt x="151975" y="194798"/>
                  <a:pt x="147702" y="199065"/>
                  <a:pt x="142450" y="199065"/>
                </a:cubicBezTo>
                <a:lnTo>
                  <a:pt x="66514" y="199065"/>
                </a:lnTo>
                <a:cubicBezTo>
                  <a:pt x="61262" y="199065"/>
                  <a:pt x="56989" y="194798"/>
                  <a:pt x="56989" y="189554"/>
                </a:cubicBezTo>
                <a:lnTo>
                  <a:pt x="56989" y="136664"/>
                </a:lnTo>
                <a:lnTo>
                  <a:pt x="50312" y="129908"/>
                </a:lnTo>
                <a:cubicBezTo>
                  <a:pt x="46573" y="126175"/>
                  <a:pt x="46573" y="120219"/>
                  <a:pt x="50312" y="116486"/>
                </a:cubicBezTo>
                <a:cubicBezTo>
                  <a:pt x="53962" y="112841"/>
                  <a:pt x="60015" y="112841"/>
                  <a:pt x="63665" y="116486"/>
                </a:cubicBezTo>
                <a:lnTo>
                  <a:pt x="95001" y="147686"/>
                </a:lnTo>
                <a:lnTo>
                  <a:pt x="119482" y="123241"/>
                </a:lnTo>
                <a:lnTo>
                  <a:pt x="95001" y="123241"/>
                </a:lnTo>
                <a:cubicBezTo>
                  <a:pt x="89749" y="123241"/>
                  <a:pt x="85476" y="118975"/>
                  <a:pt x="85476" y="113730"/>
                </a:cubicBezTo>
                <a:cubicBezTo>
                  <a:pt x="85476" y="108486"/>
                  <a:pt x="89749" y="104219"/>
                  <a:pt x="95001" y="104219"/>
                </a:cubicBezTo>
                <a:lnTo>
                  <a:pt x="138533" y="104219"/>
                </a:lnTo>
                <a:close/>
                <a:moveTo>
                  <a:pt x="47443" y="18929"/>
                </a:moveTo>
                <a:cubicBezTo>
                  <a:pt x="31777" y="18929"/>
                  <a:pt x="18959" y="31727"/>
                  <a:pt x="18959" y="47368"/>
                </a:cubicBezTo>
                <a:lnTo>
                  <a:pt x="18959" y="559265"/>
                </a:lnTo>
                <a:cubicBezTo>
                  <a:pt x="18959" y="574995"/>
                  <a:pt x="31777" y="587704"/>
                  <a:pt x="47443" y="587704"/>
                </a:cubicBezTo>
                <a:lnTo>
                  <a:pt x="446214" y="587704"/>
                </a:lnTo>
                <a:cubicBezTo>
                  <a:pt x="461969" y="587704"/>
                  <a:pt x="474698" y="574995"/>
                  <a:pt x="474698" y="559265"/>
                </a:cubicBezTo>
                <a:lnTo>
                  <a:pt x="474698" y="47368"/>
                </a:lnTo>
                <a:cubicBezTo>
                  <a:pt x="474698" y="31727"/>
                  <a:pt x="461969" y="18929"/>
                  <a:pt x="446214" y="18929"/>
                </a:cubicBezTo>
                <a:close/>
                <a:moveTo>
                  <a:pt x="47443" y="0"/>
                </a:moveTo>
                <a:lnTo>
                  <a:pt x="446214" y="0"/>
                </a:lnTo>
                <a:cubicBezTo>
                  <a:pt x="472383" y="0"/>
                  <a:pt x="493746" y="21240"/>
                  <a:pt x="493746" y="47368"/>
                </a:cubicBezTo>
                <a:lnTo>
                  <a:pt x="493746" y="559265"/>
                </a:lnTo>
                <a:cubicBezTo>
                  <a:pt x="493746" y="585393"/>
                  <a:pt x="472383" y="606722"/>
                  <a:pt x="446214" y="606722"/>
                </a:cubicBezTo>
                <a:lnTo>
                  <a:pt x="47443" y="606722"/>
                </a:lnTo>
                <a:cubicBezTo>
                  <a:pt x="21274" y="606722"/>
                  <a:pt x="0" y="585393"/>
                  <a:pt x="0" y="559265"/>
                </a:cubicBezTo>
                <a:lnTo>
                  <a:pt x="0" y="47368"/>
                </a:lnTo>
                <a:cubicBezTo>
                  <a:pt x="0" y="21240"/>
                  <a:pt x="21274" y="0"/>
                  <a:pt x="47443" y="0"/>
                </a:cubicBezTo>
                <a:close/>
              </a:path>
            </a:pathLst>
          </a:custGeom>
          <a:solidFill>
            <a:schemeClr val="bg1"/>
          </a:solidFill>
          <a:ln>
            <a:noFill/>
          </a:ln>
        </p:spPr>
      </p:sp>
      <p:sp>
        <p:nvSpPr>
          <p:cNvPr id="3" name="矩形 2"/>
          <p:cNvSpPr/>
          <p:nvPr/>
        </p:nvSpPr>
        <p:spPr>
          <a:xfrm>
            <a:off x="253120" y="476672"/>
            <a:ext cx="4362092" cy="461665"/>
          </a:xfrm>
          <a:prstGeom prst="rect">
            <a:avLst/>
          </a:prstGeom>
        </p:spPr>
        <p:txBody>
          <a:bodyPr wrap="none">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4</a:t>
            </a:r>
            <a:r>
              <a:rPr lang="zh-CN" altLang="en-US" sz="2400" dirty="0">
                <a:solidFill>
                  <a:schemeClr val="bg1"/>
                </a:solidFill>
                <a:latin typeface="微软雅黑 Light" panose="020B0502040204020203" pitchFamily="34" charset="-122"/>
                <a:ea typeface="微软雅黑 Light" panose="020B0502040204020203" pitchFamily="34" charset="-122"/>
              </a:rPr>
              <a:t>）三年营业收入平均增长率</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4" name="图片 3" descr="屏幕剪辑"/>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99537" y="947321"/>
            <a:ext cx="7769698" cy="999499"/>
          </a:xfrm>
          <a:prstGeom prst="rect">
            <a:avLst/>
          </a:prstGeom>
        </p:spPr>
      </p:pic>
      <p:sp>
        <p:nvSpPr>
          <p:cNvPr id="5" name="矩形 4"/>
          <p:cNvSpPr/>
          <p:nvPr/>
        </p:nvSpPr>
        <p:spPr>
          <a:xfrm>
            <a:off x="253120" y="1986493"/>
            <a:ext cx="3741730" cy="461665"/>
          </a:xfrm>
          <a:prstGeom prst="rect">
            <a:avLst/>
          </a:prstGeom>
        </p:spPr>
        <p:txBody>
          <a:bodyPr wrap="none">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5</a:t>
            </a:r>
            <a:r>
              <a:rPr lang="zh-CN" altLang="en-US" sz="2400" dirty="0">
                <a:solidFill>
                  <a:schemeClr val="bg1"/>
                </a:solidFill>
                <a:latin typeface="微软雅黑 Light" panose="020B0502040204020203" pitchFamily="34" charset="-122"/>
                <a:ea typeface="微软雅黑 Light" panose="020B0502040204020203" pitchFamily="34" charset="-122"/>
              </a:rPr>
              <a:t>）资本三年平均增长率</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6" name="图片 5"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4935" y="2487830"/>
            <a:ext cx="7794300" cy="1008483"/>
          </a:xfrm>
          <a:prstGeom prst="rect">
            <a:avLst/>
          </a:prstGeom>
        </p:spPr>
      </p:pic>
    </p:spTree>
  </p:cSld>
  <p:clrMapOvr>
    <a:masterClrMapping/>
  </p:clrMapOvr>
  <p:transition spd="slow" advTm="9652">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9352" y="264684"/>
            <a:ext cx="7479269" cy="521970"/>
          </a:xfrm>
          <a:prstGeom prst="rect">
            <a:avLst/>
          </a:prstGeom>
          <a:noFill/>
        </p:spPr>
        <p:txBody>
          <a:bodyPr wrap="square" rtlCol="0">
            <a:spAutoFit/>
          </a:bodyPr>
          <a:lstStyle/>
          <a:p>
            <a:r>
              <a:rPr lang="zh-CN" altLang="en-US" sz="2800" b="1" dirty="0" smtClean="0">
                <a:latin typeface="微软雅黑 Light" panose="020B0502040204020203" pitchFamily="34" charset="-122"/>
                <a:ea typeface="微软雅黑 Light" panose="020B0502040204020203" pitchFamily="34" charset="-122"/>
              </a:rPr>
              <a:t>子任务4</a:t>
            </a:r>
            <a:r>
              <a:rPr lang="en-US" altLang="zh-CN" sz="2800" b="1" dirty="0">
                <a:latin typeface="微软雅黑 Light" panose="020B0502040204020203" pitchFamily="34" charset="-122"/>
                <a:ea typeface="微软雅黑 Light" panose="020B0502040204020203" pitchFamily="34" charset="-122"/>
              </a:rPr>
              <a:t>.4.2  </a:t>
            </a:r>
            <a:r>
              <a:rPr lang="zh-CN" altLang="en-US" sz="2800" b="1" dirty="0">
                <a:latin typeface="微软雅黑 Light" panose="020B0502040204020203" pitchFamily="34" charset="-122"/>
                <a:ea typeface="微软雅黑 Light" panose="020B0502040204020203" pitchFamily="34" charset="-122"/>
              </a:rPr>
              <a:t>发展能力分析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924689"/>
            <a:ext cx="436209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）三年营业收入平均增长率</a:t>
            </a:r>
            <a:endParaRPr lang="zh-CN" altLang="en-US"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392571" y="1572145"/>
            <a:ext cx="10929825" cy="398780"/>
          </a:xfrm>
          <a:prstGeom prst="rect">
            <a:avLst/>
          </a:prstGeom>
        </p:spPr>
        <p:txBody>
          <a:bodyPr wrap="square">
            <a:spAutoFit/>
          </a:bodyPr>
          <a:lstStyle/>
          <a:p>
            <a:r>
              <a:rPr lang="en-US" altLang="zh-CN" sz="2000" dirty="0">
                <a:solidFill>
                  <a:srgbClr val="FF33CC"/>
                </a:solidFill>
                <a:latin typeface="微软雅黑 Light" panose="020B0502040204020203" pitchFamily="34" charset="-122"/>
                <a:ea typeface="微软雅黑 Light" panose="020B0502040204020203" pitchFamily="34" charset="-122"/>
              </a:rPr>
              <a:t>【</a:t>
            </a:r>
            <a:r>
              <a:rPr lang="zh-CN" altLang="en-US" sz="2000" dirty="0">
                <a:solidFill>
                  <a:srgbClr val="FF33CC"/>
                </a:solidFill>
                <a:latin typeface="微软雅黑 Light" panose="020B0502040204020203" pitchFamily="34" charset="-122"/>
                <a:ea typeface="微软雅黑 Light" panose="020B0502040204020203" pitchFamily="34" charset="-122"/>
              </a:rPr>
              <a:t>情景4</a:t>
            </a:r>
            <a:r>
              <a:rPr lang="en-US" altLang="zh-CN" sz="2000" dirty="0">
                <a:solidFill>
                  <a:srgbClr val="FF33CC"/>
                </a:solidFill>
                <a:latin typeface="微软雅黑 Light" panose="020B0502040204020203" pitchFamily="34" charset="-122"/>
                <a:ea typeface="微软雅黑 Light" panose="020B0502040204020203" pitchFamily="34" charset="-122"/>
              </a:rPr>
              <a:t>-30】</a:t>
            </a:r>
            <a:r>
              <a:rPr lang="zh-CN" altLang="en-US" sz="2000" dirty="0">
                <a:latin typeface="微软雅黑 Light" panose="020B0502040204020203" pitchFamily="34" charset="-122"/>
                <a:ea typeface="微软雅黑 Light" panose="020B0502040204020203" pitchFamily="34" charset="-122"/>
              </a:rPr>
              <a:t>根据江铃公司利润表中的数据，计算江铃汽车公司近三年营业收入平均增长率。</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descr="屏幕剪辑"/>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5893" y="2186094"/>
            <a:ext cx="5087060" cy="2286319"/>
          </a:xfrm>
          <a:prstGeom prst="rect">
            <a:avLst/>
          </a:prstGeom>
        </p:spPr>
      </p:pic>
      <p:sp>
        <p:nvSpPr>
          <p:cNvPr id="7" name="矩形 6"/>
          <p:cNvSpPr/>
          <p:nvPr/>
        </p:nvSpPr>
        <p:spPr>
          <a:xfrm>
            <a:off x="779352" y="4941168"/>
            <a:ext cx="10543044" cy="707886"/>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通过上述计算结果可以看出，江铃汽车公司的营业收入，三年来每年以</a:t>
            </a:r>
            <a:r>
              <a:rPr lang="en-US" altLang="zh-CN" sz="2000" dirty="0">
                <a:latin typeface="微软雅黑 Light" panose="020B0502040204020203" pitchFamily="34" charset="-122"/>
                <a:ea typeface="微软雅黑 Light" panose="020B0502040204020203" pitchFamily="34" charset="-122"/>
              </a:rPr>
              <a:t>3.08%</a:t>
            </a:r>
            <a:r>
              <a:rPr lang="zh-CN" altLang="en-US" sz="2000" dirty="0">
                <a:latin typeface="微软雅黑 Light" panose="020B0502040204020203" pitchFamily="34" charset="-122"/>
                <a:ea typeface="微软雅黑 Light" panose="020B0502040204020203" pitchFamily="34" charset="-122"/>
              </a:rPr>
              <a:t>的速度增长，反映了公司持续发展的态势和市场扩张能力。</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5733" y="332656"/>
            <a:ext cx="1620957" cy="523220"/>
          </a:xfrm>
          <a:prstGeom prst="rect">
            <a:avLst/>
          </a:prstGeom>
        </p:spPr>
        <p:txBody>
          <a:bodyPr wrap="none">
            <a:spAutoFit/>
          </a:bodyPr>
          <a:lstStyle/>
          <a:p>
            <a:r>
              <a:rPr lang="en-US" altLang="zh-CN" sz="2800" b="1" dirty="0">
                <a:solidFill>
                  <a:srgbClr val="FF33CC"/>
                </a:solidFill>
                <a:latin typeface="微软雅黑 Light" panose="020B0502040204020203" pitchFamily="34" charset="-122"/>
                <a:ea typeface="微软雅黑 Light" panose="020B0502040204020203" pitchFamily="34" charset="-122"/>
              </a:rPr>
              <a:t>【</a:t>
            </a:r>
            <a:r>
              <a:rPr lang="zh-CN" altLang="en-US" sz="2800" b="1" dirty="0">
                <a:solidFill>
                  <a:srgbClr val="FF33CC"/>
                </a:solidFill>
                <a:latin typeface="微软雅黑 Light" panose="020B0502040204020203" pitchFamily="34" charset="-122"/>
                <a:ea typeface="微软雅黑 Light" panose="020B0502040204020203" pitchFamily="34" charset="-122"/>
              </a:rPr>
              <a:t>资料</a:t>
            </a:r>
            <a:r>
              <a:rPr lang="en-US" altLang="zh-CN" sz="2800" b="1" dirty="0">
                <a:solidFill>
                  <a:srgbClr val="FF33CC"/>
                </a:solidFill>
                <a:latin typeface="微软雅黑 Light" panose="020B0502040204020203" pitchFamily="34" charset="-122"/>
                <a:ea typeface="微软雅黑 Light" panose="020B0502040204020203" pitchFamily="34" charset="-122"/>
              </a:rPr>
              <a:t>】</a:t>
            </a:r>
            <a:endParaRPr lang="en-US" altLang="zh-CN" sz="2800" b="1" dirty="0">
              <a:solidFill>
                <a:srgbClr val="FF33CC"/>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625773" y="905837"/>
            <a:ext cx="11570990" cy="82994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某公司各年的营运资本、短期偿债能力的横向分析和短期偿债能力的纵向分析如表4</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至表4</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sp>
        <p:nvSpPr>
          <p:cNvPr id="10" name="矩形 9"/>
          <p:cNvSpPr/>
          <p:nvPr/>
        </p:nvSpPr>
        <p:spPr>
          <a:xfrm>
            <a:off x="345924" y="4726457"/>
            <a:ext cx="1620957" cy="523220"/>
          </a:xfrm>
          <a:prstGeom prst="rect">
            <a:avLst/>
          </a:prstGeom>
        </p:spPr>
        <p:txBody>
          <a:bodyPr wrap="none">
            <a:spAutoFit/>
          </a:bodyPr>
          <a:lstStyle/>
          <a:p>
            <a:r>
              <a:rPr lang="en-US" altLang="zh-CN" sz="2800">
                <a:solidFill>
                  <a:srgbClr val="FF33CC"/>
                </a:solidFill>
                <a:latin typeface="微软雅黑 Light" panose="020B0502040204020203" pitchFamily="34" charset="-122"/>
                <a:ea typeface="微软雅黑 Light" panose="020B0502040204020203" pitchFamily="34" charset="-122"/>
              </a:rPr>
              <a:t>【</a:t>
            </a:r>
            <a:r>
              <a:rPr lang="zh-CN" altLang="en-US" sz="2800" dirty="0">
                <a:solidFill>
                  <a:srgbClr val="FF33CC"/>
                </a:solidFill>
                <a:latin typeface="微软雅黑 Light" panose="020B0502040204020203" pitchFamily="34" charset="-122"/>
                <a:ea typeface="微软雅黑 Light" panose="020B0502040204020203" pitchFamily="34" charset="-122"/>
              </a:rPr>
              <a:t>要求</a:t>
            </a:r>
            <a:r>
              <a:rPr lang="en-US" altLang="zh-CN" sz="2800" dirty="0">
                <a:solidFill>
                  <a:srgbClr val="FF33CC"/>
                </a:solidFill>
                <a:latin typeface="微软雅黑 Light" panose="020B0502040204020203" pitchFamily="34" charset="-122"/>
                <a:ea typeface="微软雅黑 Light" panose="020B0502040204020203" pitchFamily="34" charset="-122"/>
              </a:rPr>
              <a:t>】</a:t>
            </a:r>
            <a:endParaRPr lang="en-US" altLang="zh-CN" sz="2800" dirty="0">
              <a:solidFill>
                <a:srgbClr val="FF33CC"/>
              </a:solidFill>
              <a:latin typeface="微软雅黑 Light" panose="020B0502040204020203" pitchFamily="34" charset="-122"/>
              <a:ea typeface="微软雅黑 Light" panose="020B0502040204020203" pitchFamily="34" charset="-122"/>
            </a:endParaRPr>
          </a:p>
        </p:txBody>
      </p:sp>
      <p:sp>
        <p:nvSpPr>
          <p:cNvPr id="11" name="矩形 10"/>
          <p:cNvSpPr/>
          <p:nvPr/>
        </p:nvSpPr>
        <p:spPr>
          <a:xfrm>
            <a:off x="345924" y="5399878"/>
            <a:ext cx="2160240"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根据以上数据进行短期偿债能力的分析。</a:t>
            </a:r>
            <a:endParaRPr lang="zh-CN" altLang="en-US" sz="2400" dirty="0">
              <a:latin typeface="微软雅黑 Light" panose="020B0502040204020203" pitchFamily="34" charset="-122"/>
              <a:ea typeface="微软雅黑 Light" panose="020B0502040204020203" pitchFamily="34" charset="-122"/>
            </a:endParaRPr>
          </a:p>
        </p:txBody>
      </p:sp>
      <p:pic>
        <p:nvPicPr>
          <p:cNvPr id="12" name="图片 11"/>
          <p:cNvPicPr>
            <a:picLocks noChangeAspect="1"/>
          </p:cNvPicPr>
          <p:nvPr>
            <p:custDataLst>
              <p:tags r:id="rId1"/>
            </p:custDataLst>
          </p:nvPr>
        </p:nvPicPr>
        <p:blipFill>
          <a:blip r:embed="rId2"/>
          <a:stretch>
            <a:fillRect/>
          </a:stretch>
        </p:blipFill>
        <p:spPr>
          <a:xfrm>
            <a:off x="3434080" y="1628775"/>
            <a:ext cx="7617460" cy="481711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5213904" y="1115431"/>
            <a:ext cx="3814018" cy="461665"/>
          </a:xfrm>
          <a:prstGeom prst="rect">
            <a:avLst/>
          </a:prstGeom>
        </p:spPr>
        <p:txBody>
          <a:bodyPr wrap="square">
            <a:spAutoFit/>
          </a:bodyPr>
          <a:lstStyle/>
          <a:p>
            <a:r>
              <a:rPr lang="en-US" altLang="zh-CN" sz="2400"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zh-CN" altLang="en-US" sz="2400"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偿债能力分析的意义</a:t>
            </a:r>
            <a:endPar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417148" y="1638651"/>
            <a:ext cx="5410286" cy="5644046"/>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sz="2000" dirty="0">
                <a:latin typeface="微软雅黑 Light" panose="020B0502040204020203" pitchFamily="34" charset="-122"/>
                <a:ea typeface="微软雅黑 Light" panose="020B0502040204020203" pitchFamily="34" charset="-122"/>
              </a:rPr>
              <a:t>偿债能力是企业还到期债务的能力。企业的偿债能力按其债务到期时间的长短分为短期偿债能力和长期偿债能力。</a:t>
            </a:r>
            <a:endParaRPr lang="zh-CN" altLang="en-US" sz="2000" dirty="0">
              <a:latin typeface="微软雅黑 Light" panose="020B0502040204020203" pitchFamily="34" charset="-122"/>
              <a:ea typeface="微软雅黑 Light" panose="020B0502040204020203" pitchFamily="34" charset="-122"/>
            </a:endParaRPr>
          </a:p>
          <a:p>
            <a:pPr marL="285750" indent="-285750" algn="just">
              <a:lnSpc>
                <a:spcPct val="120000"/>
              </a:lnSpc>
              <a:spcBef>
                <a:spcPts val="400"/>
              </a:spcBef>
              <a:spcAft>
                <a:spcPts val="400"/>
              </a:spcAft>
              <a:buFont typeface="Wingdings" panose="05000000000000000000" pitchFamily="2" charset="2"/>
              <a:buChar char="l"/>
            </a:pPr>
            <a:r>
              <a:rPr lang="zh-CN" altLang="en-US" sz="2000" dirty="0">
                <a:latin typeface="微软雅黑 Light" panose="020B0502040204020203" pitchFamily="34" charset="-122"/>
                <a:ea typeface="微软雅黑 Light" panose="020B0502040204020203" pitchFamily="34" charset="-122"/>
              </a:rPr>
              <a:t>企业偿债能力的强弱直接决定着债权人信贷资金及其利息是否能收回，而及时收回本金并取得较高利息是债权人借贷要考虑的最基本因素</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marL="285750" indent="-285750" algn="just">
              <a:lnSpc>
                <a:spcPct val="120000"/>
              </a:lnSpc>
              <a:spcBef>
                <a:spcPts val="400"/>
              </a:spcBef>
              <a:spcAft>
                <a:spcPts val="400"/>
              </a:spcAft>
              <a:buFont typeface="Wingdings" panose="05000000000000000000" pitchFamily="2" charset="2"/>
              <a:buChar char="l"/>
            </a:pPr>
            <a:r>
              <a:rPr lang="zh-CN" altLang="en-US" sz="2000" dirty="0" smtClean="0">
                <a:latin typeface="微软雅黑 Light" panose="020B0502040204020203" pitchFamily="34" charset="-122"/>
                <a:ea typeface="微软雅黑 Light" panose="020B0502040204020203" pitchFamily="34" charset="-122"/>
              </a:rPr>
              <a:t>企业</a:t>
            </a:r>
            <a:r>
              <a:rPr lang="zh-CN" altLang="en-US" sz="2000" dirty="0">
                <a:latin typeface="微软雅黑 Light" panose="020B0502040204020203" pitchFamily="34" charset="-122"/>
                <a:ea typeface="微软雅黑 Light" panose="020B0502040204020203" pitchFamily="34" charset="-122"/>
              </a:rPr>
              <a:t>偿债能力分析有利于投资者进行正确的投资决策</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marL="285750" indent="-285750" algn="just">
              <a:lnSpc>
                <a:spcPct val="120000"/>
              </a:lnSpc>
              <a:spcBef>
                <a:spcPts val="400"/>
              </a:spcBef>
              <a:spcAft>
                <a:spcPts val="400"/>
              </a:spcAft>
              <a:buFont typeface="Wingdings" panose="05000000000000000000" pitchFamily="2" charset="2"/>
              <a:buChar char="l"/>
            </a:pPr>
            <a:r>
              <a:rPr lang="zh-CN" altLang="en-US" sz="2000" dirty="0">
                <a:latin typeface="微软雅黑 Light" panose="020B0502040204020203" pitchFamily="34" charset="-122"/>
                <a:ea typeface="微软雅黑 Light" panose="020B0502040204020203" pitchFamily="34" charset="-122"/>
              </a:rPr>
              <a:t>偿债能力的分析对于企业经营者及时发现企业在经营中存在的问题，并采取相应措施加以解决，保证企业生产经营顺利进行也有着十分重要的作用。</a:t>
            </a:r>
            <a:endParaRPr lang="zh-CN" altLang="en-US" sz="2000" dirty="0">
              <a:latin typeface="微软雅黑 Light" panose="020B0502040204020203" pitchFamily="34" charset="-122"/>
              <a:ea typeface="微软雅黑 Light" panose="020B0502040204020203" pitchFamily="34" charset="-122"/>
            </a:endParaRPr>
          </a:p>
          <a:p>
            <a:pPr marL="285750" indent="-285750" algn="just">
              <a:lnSpc>
                <a:spcPct val="120000"/>
              </a:lnSpc>
              <a:spcBef>
                <a:spcPts val="400"/>
              </a:spcBef>
              <a:spcAft>
                <a:spcPts val="400"/>
              </a:spcAft>
              <a:buFont typeface="Wingdings" panose="05000000000000000000" pitchFamily="2" charset="2"/>
              <a:buChar char="l"/>
            </a:pPr>
            <a:endParaRPr lang="zh-CN" altLang="en-US" sz="2000" dirty="0">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9" name="矩形 8"/>
          <p:cNvSpPr/>
          <p:nvPr/>
        </p:nvSpPr>
        <p:spPr>
          <a:xfrm>
            <a:off x="779352" y="264684"/>
            <a:ext cx="4406258"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a:t>
            </a:r>
            <a:r>
              <a:rPr lang="zh-CN" altLang="zh-CN" sz="2800" b="1" dirty="0" smtClean="0">
                <a:latin typeface="微软雅黑 Light" panose="020B0502040204020203" pitchFamily="34" charset="-122"/>
                <a:ea typeface="微软雅黑 Light" panose="020B0502040204020203" pitchFamily="34" charset="-122"/>
              </a:rPr>
              <a:t>任务4</a:t>
            </a:r>
            <a:r>
              <a:rPr lang="en-US" altLang="zh-CN" sz="2800" b="1" dirty="0">
                <a:latin typeface="微软雅黑 Light" panose="020B0502040204020203" pitchFamily="34" charset="-122"/>
                <a:ea typeface="微软雅黑 Light" panose="020B0502040204020203" pitchFamily="34" charset="-122"/>
              </a:rPr>
              <a:t>.1.1</a:t>
            </a:r>
            <a:r>
              <a:rPr lang="zh-CN" altLang="zh-CN" sz="2800" b="1" dirty="0">
                <a:latin typeface="微软雅黑 Light" panose="020B0502040204020203" pitchFamily="34" charset="-122"/>
                <a:ea typeface="微软雅黑 Light" panose="020B0502040204020203" pitchFamily="34" charset="-122"/>
              </a:rPr>
              <a:t>偿债能力概述</a:t>
            </a:r>
            <a:endParaRPr lang="zh-CN" altLang="zh-CN" sz="2800" dirty="0">
              <a:effectLst/>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1119975" y="919305"/>
            <a:ext cx="3200770" cy="46505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flipV="1">
              <a:off x="-870249" y="3435139"/>
              <a:ext cx="2464782" cy="102257"/>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409502" y="781550"/>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101393" y="1513766"/>
            <a:ext cx="1766963" cy="830997"/>
          </a:xfrm>
          <a:prstGeom prst="rect">
            <a:avLst/>
          </a:prstGeom>
          <a:noFill/>
        </p:spPr>
        <p:txBody>
          <a:bodyPr wrap="square" rtlCol="0">
            <a:spAutoFit/>
          </a:bodyPr>
          <a:lstStyle/>
          <a:p>
            <a:pPr lvl="0" algn="ctr">
              <a:defRPr/>
            </a:pPr>
            <a:r>
              <a:rPr lang="zh-CN" altLang="en-US"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短期偿债能力</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p:cNvSpPr/>
          <p:nvPr/>
        </p:nvSpPr>
        <p:spPr bwMode="auto">
          <a:xfrm>
            <a:off x="5941752"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微软雅黑 Light" panose="020B0502040204020203" pitchFamily="34" charset="-122"/>
                <a:ea typeface="微软雅黑 Light" panose="020B0502040204020203" pitchFamily="34" charset="-122"/>
              </a:rPr>
              <a:t>1</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sp>
        <p:nvSpPr>
          <p:cNvPr id="58" name="椭圆 57"/>
          <p:cNvSpPr/>
          <p:nvPr/>
        </p:nvSpPr>
        <p:spPr bwMode="auto">
          <a:xfrm>
            <a:off x="5941752" y="4574357"/>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smtClean="0">
                <a:solidFill>
                  <a:schemeClr val="bg1"/>
                </a:solidFill>
                <a:latin typeface="微软雅黑 Light" panose="020B0502040204020203" pitchFamily="34" charset="-122"/>
                <a:ea typeface="微软雅黑 Light" panose="020B0502040204020203" pitchFamily="34" charset="-122"/>
              </a:rPr>
              <a:t>2</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1" name="矩形 60"/>
          <p:cNvSpPr/>
          <p:nvPr/>
        </p:nvSpPr>
        <p:spPr>
          <a:xfrm>
            <a:off x="6545551" y="2059439"/>
            <a:ext cx="378868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短期偿债</a:t>
            </a:r>
            <a:r>
              <a:rPr lang="zh-CN" altLang="en-US" sz="2400" dirty="0" smtClean="0">
                <a:solidFill>
                  <a:srgbClr val="3D3D3D"/>
                </a:solidFill>
                <a:latin typeface="微软雅黑 Light" panose="020B0502040204020203" pitchFamily="34" charset="-122"/>
                <a:ea typeface="微软雅黑 Light" panose="020B0502040204020203" pitchFamily="34" charset="-122"/>
              </a:rPr>
              <a:t>能力的影响因素</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6545551" y="4614696"/>
            <a:ext cx="4953430"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反映短期偿债能力的主要财务指标</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1152990" y="3121398"/>
            <a:ext cx="3423065" cy="2308324"/>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短期偿债能力是指一个企业以其流动资产支付流动负债的能力。一个企业的短期偿债能力大小，要看流动资产和流动负债的数量和质量。</a:t>
            </a:r>
            <a:endParaRPr lang="zh-CN" altLang="en-US" sz="2400" dirty="0">
              <a:latin typeface="微软雅黑 Light" panose="020B0502040204020203" pitchFamily="34" charset="-122"/>
              <a:ea typeface="微软雅黑 Light" panose="020B0502040204020203" pitchFamily="34" charset="-122"/>
            </a:endParaRPr>
          </a:p>
        </p:txBody>
      </p:sp>
      <p:sp>
        <p:nvSpPr>
          <p:cNvPr id="3" name="左大括号 2"/>
          <p:cNvSpPr/>
          <p:nvPr/>
        </p:nvSpPr>
        <p:spPr bwMode="auto">
          <a:xfrm>
            <a:off x="5525967" y="2472139"/>
            <a:ext cx="848625" cy="2102217"/>
          </a:xfrm>
          <a:prstGeom prst="lef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5941752" y="4051594"/>
            <a:ext cx="5280613" cy="461665"/>
          </a:xfrm>
          <a:prstGeom prst="rect">
            <a:avLst/>
          </a:prstGeom>
        </p:spPr>
        <p:txBody>
          <a:bodyPr wrap="none">
            <a:spAutoFit/>
          </a:bodyPr>
          <a:lstStyle/>
          <a:p>
            <a:r>
              <a:rPr lang="zh-CN" altLang="en-US" sz="2400" dirty="0" smtClean="0">
                <a:latin typeface="微软雅黑 Light" panose="020B0502040204020203" pitchFamily="34" charset="-122"/>
                <a:ea typeface="微软雅黑 Light" panose="020B0502040204020203" pitchFamily="34" charset="-122"/>
              </a:rPr>
              <a:t>（</a:t>
            </a:r>
            <a:r>
              <a:rPr lang="en-US" altLang="zh-CN" sz="2400" dirty="0" smtClean="0">
                <a:latin typeface="微软雅黑 Light" panose="020B0502040204020203" pitchFamily="34" charset="-122"/>
                <a:ea typeface="微软雅黑 Light" panose="020B0502040204020203" pitchFamily="34" charset="-122"/>
              </a:rPr>
              <a:t>2</a:t>
            </a:r>
            <a:r>
              <a:rPr lang="zh-CN" altLang="en-US" sz="2400" dirty="0" smtClean="0">
                <a:latin typeface="微软雅黑 Light" panose="020B0502040204020203" pitchFamily="34" charset="-122"/>
                <a:ea typeface="微软雅黑 Light" panose="020B0502040204020203" pitchFamily="34" charset="-122"/>
              </a:rPr>
              <a:t>）是</a:t>
            </a:r>
            <a:r>
              <a:rPr lang="zh-CN" altLang="en-US" sz="2400" dirty="0">
                <a:latin typeface="微软雅黑 Light" panose="020B0502040204020203" pitchFamily="34" charset="-122"/>
                <a:ea typeface="微软雅黑 Light" panose="020B0502040204020203" pitchFamily="34" charset="-122"/>
              </a:rPr>
              <a:t>企业流动负债的规模与质量。</a:t>
            </a:r>
            <a:endParaRPr lang="zh-CN" altLang="en-US"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5842948" y="2526321"/>
            <a:ext cx="4919937" cy="461665"/>
          </a:xfrm>
          <a:prstGeom prst="rect">
            <a:avLst/>
          </a:prstGeom>
        </p:spPr>
        <p:txBody>
          <a:bodyPr wrap="none">
            <a:spAutoFit/>
          </a:bodyPr>
          <a:lstStyle/>
          <a:p>
            <a:r>
              <a:rPr lang="zh-CN" altLang="en-US" sz="2400" dirty="0" smtClean="0">
                <a:latin typeface="微软雅黑 Light" panose="020B0502040204020203" pitchFamily="34" charset="-122"/>
                <a:ea typeface="微软雅黑 Light" panose="020B0502040204020203" pitchFamily="34" charset="-122"/>
              </a:rPr>
              <a:t>（</a:t>
            </a:r>
            <a:r>
              <a:rPr lang="en-US" altLang="zh-CN" sz="2400" dirty="0" smtClean="0">
                <a:latin typeface="微软雅黑 Light" panose="020B0502040204020203" pitchFamily="34" charset="-122"/>
                <a:ea typeface="微软雅黑 Light" panose="020B0502040204020203" pitchFamily="34" charset="-122"/>
              </a:rPr>
              <a:t>1</a:t>
            </a:r>
            <a:r>
              <a:rPr lang="zh-CN" altLang="en-US" sz="2400" dirty="0" smtClean="0">
                <a:latin typeface="微软雅黑 Light" panose="020B0502040204020203" pitchFamily="34" charset="-122"/>
                <a:ea typeface="微软雅黑 Light" panose="020B0502040204020203" pitchFamily="34" charset="-122"/>
              </a:rPr>
              <a:t>）是</a:t>
            </a:r>
            <a:r>
              <a:rPr lang="zh-CN" altLang="en-US" sz="2400" dirty="0">
                <a:latin typeface="微软雅黑 Light" panose="020B0502040204020203" pitchFamily="34" charset="-122"/>
                <a:ea typeface="微软雅黑 Light" panose="020B0502040204020203" pitchFamily="34" charset="-122"/>
              </a:rPr>
              <a:t>企业流动资产的规模与质量</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5997360" y="2927347"/>
            <a:ext cx="6340197" cy="400110"/>
          </a:xfrm>
          <a:prstGeom prst="rect">
            <a:avLst/>
          </a:prstGeom>
        </p:spPr>
        <p:txBody>
          <a:bodyPr wrap="none">
            <a:spAutoFit/>
          </a:bodyPr>
          <a:lstStyle/>
          <a:p>
            <a:r>
              <a:rPr lang="zh-CN" altLang="en-US" sz="2000" dirty="0">
                <a:latin typeface="微软雅黑 Light" panose="020B0502040204020203" pitchFamily="34" charset="-122"/>
                <a:ea typeface="微软雅黑 Light" panose="020B0502040204020203" pitchFamily="34" charset="-122"/>
              </a:rPr>
              <a:t>①资产转换成现金的时间，时间越短，变现能力越强；</a:t>
            </a:r>
            <a:endParaRPr lang="zh-CN" altLang="en-US" sz="20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6024775" y="3286680"/>
            <a:ext cx="6096000" cy="707886"/>
          </a:xfrm>
          <a:prstGeom prst="rect">
            <a:avLst/>
          </a:prstGeom>
        </p:spPr>
        <p:txBody>
          <a:bodyPr>
            <a:spAutoFit/>
          </a:bodyPr>
          <a:lstStyle/>
          <a:p>
            <a:r>
              <a:rPr lang="zh-CN" altLang="en-US" sz="2000" dirty="0">
                <a:latin typeface="微软雅黑 Light" panose="020B0502040204020203" pitchFamily="34" charset="-122"/>
                <a:ea typeface="微软雅黑 Light" panose="020B0502040204020203" pitchFamily="34" charset="-122"/>
              </a:rPr>
              <a:t>②资产预期价格与实际出售价格之间的差额，差额越小，变现能力越强。</a:t>
            </a:r>
            <a:endParaRPr lang="zh-CN" altLang="en-US" sz="2000" dirty="0">
              <a:latin typeface="微软雅黑 Light" panose="020B0502040204020203" pitchFamily="34" charset="-122"/>
              <a:ea typeface="微软雅黑 Light" panose="020B0502040204020203" pitchFamily="34" charset="-122"/>
            </a:endParaRPr>
          </a:p>
        </p:txBody>
      </p:sp>
      <p:sp>
        <p:nvSpPr>
          <p:cNvPr id="8" name="左大括号 7"/>
          <p:cNvSpPr/>
          <p:nvPr/>
        </p:nvSpPr>
        <p:spPr bwMode="auto">
          <a:xfrm>
            <a:off x="5666333" y="5115580"/>
            <a:ext cx="718482" cy="1710437"/>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6179807" y="5118644"/>
            <a:ext cx="2149948"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（1）营运资本</a:t>
            </a:r>
            <a:endParaRPr lang="zh-CN" altLang="en-US" sz="2400" dirty="0">
              <a:latin typeface="微软雅黑 Light" panose="020B0502040204020203" pitchFamily="34" charset="-122"/>
              <a:ea typeface="微软雅黑 Light" panose="020B0502040204020203" pitchFamily="34" charset="-122"/>
            </a:endParaRPr>
          </a:p>
        </p:txBody>
      </p:sp>
      <p:sp>
        <p:nvSpPr>
          <p:cNvPr id="10" name="矩形 9"/>
          <p:cNvSpPr/>
          <p:nvPr/>
        </p:nvSpPr>
        <p:spPr>
          <a:xfrm>
            <a:off x="6548324" y="5675646"/>
            <a:ext cx="4402167"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营运资本=流动资产－流动负债</a:t>
            </a:r>
            <a:endParaRPr lang="zh-CN" altLang="en-US" sz="2400" dirty="0">
              <a:latin typeface="微软雅黑 Light" panose="020B0502040204020203" pitchFamily="34" charset="-122"/>
              <a:ea typeface="微软雅黑 Light" panose="020B0502040204020203" pitchFamily="34" charset="-122"/>
            </a:endParaRPr>
          </a:p>
        </p:txBody>
      </p:sp>
      <p:sp>
        <p:nvSpPr>
          <p:cNvPr id="11" name="矩形 10"/>
          <p:cNvSpPr/>
          <p:nvPr/>
        </p:nvSpPr>
        <p:spPr>
          <a:xfrm>
            <a:off x="6179807" y="6336856"/>
            <a:ext cx="2202847"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（2）流动比率</a:t>
            </a:r>
            <a:endParaRPr lang="zh-CN" altLang="en-US" sz="2400" dirty="0">
              <a:latin typeface="微软雅黑 Light" panose="020B0502040204020203" pitchFamily="34" charset="-122"/>
              <a:ea typeface="微软雅黑 Light" panose="020B0502040204020203" pitchFamily="34" charset="-122"/>
            </a:endParaRPr>
          </a:p>
        </p:txBody>
      </p:sp>
      <p:pic>
        <p:nvPicPr>
          <p:cNvPr id="12" name="图片 11"/>
          <p:cNvPicPr>
            <a:picLocks noChangeAspect="1"/>
          </p:cNvPicPr>
          <p:nvPr/>
        </p:nvPicPr>
        <p:blipFill>
          <a:blip r:embed="rId1"/>
          <a:stretch>
            <a:fillRect/>
          </a:stretch>
        </p:blipFill>
        <p:spPr>
          <a:xfrm>
            <a:off x="8343660" y="6077832"/>
            <a:ext cx="3080742" cy="720689"/>
          </a:xfrm>
          <a:prstGeom prst="rect">
            <a:avLst/>
          </a:prstGeom>
        </p:spPr>
      </p:pic>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6" name="TextBox 19"/>
          <p:cNvSpPr txBox="1"/>
          <p:nvPr/>
        </p:nvSpPr>
        <p:spPr>
          <a:xfrm>
            <a:off x="5371887" y="3018098"/>
            <a:ext cx="867545"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rPr>
              <a:t>VS</a:t>
            </a:r>
            <a:endParaRPr kumimoji="0" lang="zh-CN" altLang="en-US" sz="40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 name="矩形 5"/>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pic>
        <p:nvPicPr>
          <p:cNvPr id="2" name="图片 1"/>
          <p:cNvPicPr>
            <a:picLocks noChangeAspect="1"/>
          </p:cNvPicPr>
          <p:nvPr>
            <p:custDataLst>
              <p:tags r:id="rId1"/>
            </p:custDataLst>
          </p:nvPr>
        </p:nvPicPr>
        <p:blipFill>
          <a:blip r:embed="rId2"/>
          <a:stretch>
            <a:fillRect/>
          </a:stretch>
        </p:blipFill>
        <p:spPr>
          <a:xfrm>
            <a:off x="1350010" y="1385570"/>
            <a:ext cx="9496425" cy="4086225"/>
          </a:xfrm>
          <a:prstGeom prst="rect">
            <a:avLst/>
          </a:prstGeom>
        </p:spPr>
      </p:pic>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542585" y="1903096"/>
            <a:ext cx="3971755" cy="341632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①营运资本过大，变现能力强的，说明资产利用率不高。营运资本过小，变现能力差的，说明流动资产问题多，潜在的偿债压力大。</a:t>
            </a:r>
            <a:endParaRPr lang="zh-CN" altLang="en-US"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②营运资本过少，预示固定资产投资依赖短期借款等流动性融资的程度高，在经营上可能面临一定的困难。</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4946015" y="1268730"/>
            <a:ext cx="6472555" cy="482790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1" name="矩形: 圆角 40"/>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6" name="矩形: 圆角 45"/>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2" name="矩形: 圆角 71"/>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5" name="矩形: 圆角 74"/>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6" name="文本框 55"/>
          <p:cNvSpPr txBox="1"/>
          <p:nvPr/>
        </p:nvSpPr>
        <p:spPr>
          <a:xfrm>
            <a:off x="1786597" y="3190558"/>
            <a:ext cx="104067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24</a:t>
            </a: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岁以下</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p:cNvSpPr txBox="1"/>
          <p:nvPr/>
        </p:nvSpPr>
        <p:spPr>
          <a:xfrm>
            <a:off x="2042829" y="2801145"/>
            <a:ext cx="7136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15%</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文本框 61"/>
          <p:cNvSpPr txBox="1"/>
          <p:nvPr/>
        </p:nvSpPr>
        <p:spPr>
          <a:xfrm>
            <a:off x="3285087" y="3130192"/>
            <a:ext cx="104067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45</a:t>
            </a: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岁以上</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文本框 62"/>
          <p:cNvSpPr txBox="1"/>
          <p:nvPr/>
        </p:nvSpPr>
        <p:spPr>
          <a:xfrm>
            <a:off x="3525590" y="2740780"/>
            <a:ext cx="7136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13%</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7" name="不完整圆 66"/>
          <p:cNvSpPr/>
          <p:nvPr/>
        </p:nvSpPr>
        <p:spPr bwMode="auto">
          <a:xfrm>
            <a:off x="6926330" y="2369805"/>
            <a:ext cx="3687189" cy="3687189"/>
          </a:xfrm>
          <a:prstGeom prst="pie">
            <a:avLst>
              <a:gd name="adj1" fmla="val 11572522"/>
              <a:gd name="adj2" fmla="val 16200000"/>
            </a:avLst>
          </a:prstGeom>
          <a:solidFill>
            <a:schemeClr val="accent1"/>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68" name="不完整圆 67"/>
          <p:cNvSpPr/>
          <p:nvPr/>
        </p:nvSpPr>
        <p:spPr bwMode="auto">
          <a:xfrm>
            <a:off x="6926330" y="2369805"/>
            <a:ext cx="3687189" cy="3687189"/>
          </a:xfrm>
          <a:prstGeom prst="pie">
            <a:avLst>
              <a:gd name="adj1" fmla="val 3725525"/>
              <a:gd name="adj2" fmla="val 11612279"/>
            </a:avLst>
          </a:prstGeom>
          <a:solidFill>
            <a:schemeClr val="tx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69" name="不完整圆 68"/>
          <p:cNvSpPr/>
          <p:nvPr/>
        </p:nvSpPr>
        <p:spPr bwMode="auto">
          <a:xfrm>
            <a:off x="6926330" y="2369805"/>
            <a:ext cx="3687189" cy="3687189"/>
          </a:xfrm>
          <a:prstGeom prst="pie">
            <a:avLst>
              <a:gd name="adj1" fmla="val 20349617"/>
              <a:gd name="adj2" fmla="val 3726351"/>
            </a:avLst>
          </a:prstGeom>
          <a:solidFill>
            <a:schemeClr val="accent3"/>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70" name="不完整圆 69"/>
          <p:cNvSpPr/>
          <p:nvPr/>
        </p:nvSpPr>
        <p:spPr bwMode="auto">
          <a:xfrm>
            <a:off x="6926330" y="2369805"/>
            <a:ext cx="3687189" cy="3687189"/>
          </a:xfrm>
          <a:prstGeom prst="pie">
            <a:avLst>
              <a:gd name="adj1" fmla="val 16152289"/>
              <a:gd name="adj2" fmla="val 20507210"/>
            </a:avLst>
          </a:prstGeom>
          <a:solidFill>
            <a:schemeClr val="accent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86" name="椭圆 85"/>
          <p:cNvSpPr/>
          <p:nvPr/>
        </p:nvSpPr>
        <p:spPr bwMode="auto">
          <a:xfrm>
            <a:off x="8026211" y="3469686"/>
            <a:ext cx="1487428" cy="1487428"/>
          </a:xfrm>
          <a:prstGeom prst="ellipse">
            <a:avLst/>
          </a:prstGeom>
          <a:solidFill>
            <a:schemeClr val="accent4"/>
          </a:solidFill>
          <a:ln w="28575">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effectLst/>
              <a:uLnTx/>
              <a:uFillTx/>
              <a:latin typeface="Arial" panose="020B0604020202020204" pitchFamily="34" charset="0"/>
              <a:ea typeface="宋体" panose="02010600030101010101" pitchFamily="2" charset="-122"/>
              <a:cs typeface="+mn-cs"/>
            </a:endParaRPr>
          </a:p>
        </p:txBody>
      </p:sp>
      <p:cxnSp>
        <p:nvCxnSpPr>
          <p:cNvPr id="88" name="直接连接符 87"/>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矩形 91"/>
          <p:cNvSpPr/>
          <p:nvPr/>
        </p:nvSpPr>
        <p:spPr bwMode="auto">
          <a:xfrm>
            <a:off x="739802" y="1981319"/>
            <a:ext cx="4926531" cy="863207"/>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0">
              <a:defRPr/>
            </a:pPr>
            <a:r>
              <a:rPr lang="zh-CN" altLang="en-US" sz="2400" dirty="0" smtClean="0">
                <a:solidFill>
                  <a:srgbClr val="FF33CC"/>
                </a:solidFill>
                <a:latin typeface="微软雅黑 Light" panose="020B0502040204020203" pitchFamily="34" charset="-122"/>
                <a:ea typeface="微软雅黑 Light" panose="020B0502040204020203" pitchFamily="34" charset="-122"/>
              </a:rPr>
              <a:t>情景4</a:t>
            </a:r>
            <a:r>
              <a:rPr lang="en-US" altLang="zh-CN" sz="2400" dirty="0" smtClean="0">
                <a:solidFill>
                  <a:srgbClr val="FF33CC"/>
                </a:solidFill>
                <a:latin typeface="微软雅黑 Light" panose="020B0502040204020203" pitchFamily="34" charset="-122"/>
                <a:ea typeface="微软雅黑 Light" panose="020B0502040204020203" pitchFamily="34" charset="-122"/>
              </a:rPr>
              <a:t>-2</a:t>
            </a:r>
            <a:r>
              <a:rPr lang="zh-CN" altLang="en-US" sz="2400" dirty="0" smtClean="0">
                <a:solidFill>
                  <a:srgbClr val="FFFFFF"/>
                </a:solidFill>
                <a:latin typeface="微软雅黑 Light" panose="020B0502040204020203" pitchFamily="34" charset="-122"/>
                <a:ea typeface="微软雅黑 Light" panose="020B0502040204020203" pitchFamily="34" charset="-122"/>
              </a:rPr>
              <a:t>根据</a:t>
            </a:r>
            <a:r>
              <a:rPr lang="zh-CN" altLang="en-US" sz="2400" dirty="0">
                <a:solidFill>
                  <a:srgbClr val="FFFFFF"/>
                </a:solidFill>
                <a:latin typeface="微软雅黑 Light" panose="020B0502040204020203" pitchFamily="34" charset="-122"/>
                <a:ea typeface="微软雅黑 Light" panose="020B0502040204020203" pitchFamily="34" charset="-122"/>
              </a:rPr>
              <a:t>表4</a:t>
            </a:r>
            <a:r>
              <a:rPr lang="en-US" altLang="zh-CN" sz="2400" dirty="0">
                <a:solidFill>
                  <a:srgbClr val="FFFFFF"/>
                </a:solidFill>
                <a:latin typeface="微软雅黑 Light" panose="020B0502040204020203" pitchFamily="34" charset="-122"/>
                <a:ea typeface="微软雅黑 Light" panose="020B0502040204020203" pitchFamily="34" charset="-122"/>
              </a:rPr>
              <a:t>-1</a:t>
            </a:r>
            <a:r>
              <a:rPr lang="zh-CN" altLang="en-US" sz="2400" dirty="0">
                <a:solidFill>
                  <a:srgbClr val="FFFFFF"/>
                </a:solidFill>
                <a:latin typeface="微软雅黑 Light" panose="020B0502040204020203" pitchFamily="34" charset="-122"/>
                <a:ea typeface="微软雅黑 Light" panose="020B0502040204020203" pitchFamily="34" charset="-122"/>
              </a:rPr>
              <a:t>中的数据，计算江铃汽车公司</a:t>
            </a:r>
            <a:r>
              <a:rPr lang="en-US" altLang="zh-CN" sz="2400" dirty="0">
                <a:solidFill>
                  <a:srgbClr val="FFFFFF"/>
                </a:solidFill>
                <a:latin typeface="微软雅黑 Light" panose="020B0502040204020203" pitchFamily="34" charset="-122"/>
                <a:ea typeface="微软雅黑 Light" panose="020B0502040204020203" pitchFamily="34" charset="-122"/>
              </a:rPr>
              <a:t>2021年</a:t>
            </a:r>
            <a:r>
              <a:rPr lang="zh-CN" altLang="en-US" sz="2400" dirty="0">
                <a:solidFill>
                  <a:srgbClr val="FFFFFF"/>
                </a:solidFill>
                <a:latin typeface="微软雅黑 Light" panose="020B0502040204020203" pitchFamily="34" charset="-122"/>
                <a:ea typeface="微软雅黑 Light" panose="020B0502040204020203" pitchFamily="34" charset="-122"/>
              </a:rPr>
              <a:t>的流动比率。</a:t>
            </a:r>
            <a:endParaRPr lang="zh-CN" altLang="en-US" sz="2400" dirty="0">
              <a:solidFill>
                <a:srgbClr val="FFFFFF"/>
              </a:solidFill>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93" name="矩形 92"/>
          <p:cNvSpPr/>
          <p:nvPr/>
        </p:nvSpPr>
        <p:spPr bwMode="auto">
          <a:xfrm>
            <a:off x="739801" y="3190558"/>
            <a:ext cx="4926531" cy="2212144"/>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0">
              <a:defRPr/>
            </a:pPr>
            <a:r>
              <a:rPr lang="zh-CN" altLang="en-US" sz="2800" dirty="0">
                <a:solidFill>
                  <a:srgbClr val="FFFFFF"/>
                </a:solidFill>
                <a:latin typeface="微软雅黑 Light" panose="020B0502040204020203" pitchFamily="34" charset="-122"/>
                <a:ea typeface="微软雅黑 Light" panose="020B0502040204020203" pitchFamily="34" charset="-122"/>
              </a:rPr>
              <a:t>流动比率</a:t>
            </a:r>
            <a:r>
              <a:rPr lang="en-US" altLang="zh-CN" sz="2800" dirty="0">
                <a:solidFill>
                  <a:srgbClr val="FFFFFF"/>
                </a:solidFill>
                <a:latin typeface="微软雅黑 Light" panose="020B0502040204020203" pitchFamily="34" charset="-122"/>
                <a:ea typeface="微软雅黑 Light" panose="020B0502040204020203" pitchFamily="34" charset="-122"/>
              </a:rPr>
              <a:t>=</a:t>
            </a:r>
            <a:r>
              <a:rPr lang="zh-CN" altLang="en-US" sz="2800" dirty="0">
                <a:solidFill>
                  <a:srgbClr val="FFFFFF"/>
                </a:solidFill>
                <a:latin typeface="微软雅黑 Light" panose="020B0502040204020203" pitchFamily="34" charset="-122"/>
                <a:ea typeface="微软雅黑 Light" panose="020B0502040204020203" pitchFamily="34" charset="-122"/>
              </a:rPr>
              <a:t>流动资产</a:t>
            </a:r>
            <a:r>
              <a:rPr lang="en-US" altLang="zh-CN" sz="2800" dirty="0">
                <a:solidFill>
                  <a:srgbClr val="FFFFFF"/>
                </a:solidFill>
                <a:latin typeface="微软雅黑 Light" panose="020B0502040204020203" pitchFamily="34" charset="-122"/>
                <a:ea typeface="微软雅黑 Light" panose="020B0502040204020203" pitchFamily="34" charset="-122"/>
              </a:rPr>
              <a:t>÷</a:t>
            </a:r>
            <a:r>
              <a:rPr lang="zh-CN" altLang="en-US" sz="2800" dirty="0">
                <a:solidFill>
                  <a:srgbClr val="FFFFFF"/>
                </a:solidFill>
                <a:latin typeface="微软雅黑 Light" panose="020B0502040204020203" pitchFamily="34" charset="-122"/>
                <a:ea typeface="微软雅黑 Light" panose="020B0502040204020203" pitchFamily="34" charset="-122"/>
              </a:rPr>
              <a:t>流动负债</a:t>
            </a:r>
            <a:r>
              <a:rPr lang="en-US" altLang="zh-CN" sz="2800" dirty="0">
                <a:solidFill>
                  <a:srgbClr val="FFFFFF"/>
                </a:solidFill>
                <a:latin typeface="微软雅黑 Light" panose="020B0502040204020203" pitchFamily="34" charset="-122"/>
                <a:ea typeface="微软雅黑 Light" panose="020B0502040204020203" pitchFamily="34" charset="-122"/>
              </a:rPr>
              <a:t>×100</a:t>
            </a:r>
            <a:r>
              <a:rPr lang="en-US" altLang="zh-CN" sz="2800" dirty="0" smtClean="0">
                <a:solidFill>
                  <a:srgbClr val="FFFFFF"/>
                </a:solidFill>
                <a:latin typeface="微软雅黑 Light" panose="020B0502040204020203" pitchFamily="34" charset="-122"/>
                <a:ea typeface="微软雅黑 Light" panose="020B0502040204020203" pitchFamily="34" charset="-122"/>
              </a:rPr>
              <a:t>%</a:t>
            </a:r>
            <a:endParaRPr lang="en-US" altLang="zh-CN" sz="2800" dirty="0" smtClean="0">
              <a:solidFill>
                <a:srgbClr val="FFFFFF"/>
              </a:solidFill>
              <a:latin typeface="微软雅黑 Light" panose="020B0502040204020203" pitchFamily="34" charset="-122"/>
              <a:ea typeface="微软雅黑 Light" panose="020B0502040204020203" pitchFamily="34" charset="-122"/>
            </a:endParaRPr>
          </a:p>
          <a:p>
            <a:pPr lvl="0">
              <a:defRPr/>
            </a:pPr>
            <a:r>
              <a:rPr lang="en-US" altLang="zh-CN" sz="2800" dirty="0" smtClean="0">
                <a:solidFill>
                  <a:srgbClr val="FFFFFF"/>
                </a:solidFill>
                <a:latin typeface="微软雅黑 Light" panose="020B0502040204020203" pitchFamily="34" charset="-122"/>
                <a:ea typeface="微软雅黑 Light" panose="020B0502040204020203" pitchFamily="34" charset="-122"/>
              </a:rPr>
              <a:t>  </a:t>
            </a:r>
            <a:r>
              <a:rPr lang="en-US" altLang="zh-CN" sz="2800" dirty="0">
                <a:solidFill>
                  <a:srgbClr val="FFFFFF"/>
                </a:solidFill>
                <a:latin typeface="微软雅黑 Light" panose="020B0502040204020203" pitchFamily="34" charset="-122"/>
                <a:ea typeface="微软雅黑 Light" panose="020B0502040204020203" pitchFamily="34" charset="-122"/>
              </a:rPr>
              <a:t>=15 074 434 759÷13 424 278 </a:t>
            </a:r>
            <a:r>
              <a:rPr lang="en-US" altLang="zh-CN" sz="2800" dirty="0" smtClean="0">
                <a:solidFill>
                  <a:srgbClr val="FFFFFF"/>
                </a:solidFill>
                <a:latin typeface="微软雅黑 Light" panose="020B0502040204020203" pitchFamily="34" charset="-122"/>
                <a:ea typeface="微软雅黑 Light" panose="020B0502040204020203" pitchFamily="34" charset="-122"/>
              </a:rPr>
              <a:t>936×100%=112.29%</a:t>
            </a:r>
            <a:endParaRPr lang="en-US" altLang="zh-CN" sz="2800" dirty="0" smtClean="0">
              <a:solidFill>
                <a:srgbClr val="FFFFFF"/>
              </a:solidFill>
              <a:latin typeface="微软雅黑 Light" panose="020B0502040204020203" pitchFamily="34" charset="-122"/>
              <a:ea typeface="微软雅黑 Light" panose="020B0502040204020203" pitchFamily="34" charset="-122"/>
            </a:endParaRPr>
          </a:p>
        </p:txBody>
      </p:sp>
      <p:sp>
        <p:nvSpPr>
          <p:cNvPr id="33" name="矩形 32"/>
          <p:cNvSpPr/>
          <p:nvPr/>
        </p:nvSpPr>
        <p:spPr>
          <a:xfrm>
            <a:off x="772195" y="258961"/>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短期偿债能力分析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2" name="矩形 1"/>
          <p:cNvSpPr/>
          <p:nvPr/>
        </p:nvSpPr>
        <p:spPr>
          <a:xfrm>
            <a:off x="395718" y="1013173"/>
            <a:ext cx="2202847"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）流动比率</a:t>
            </a:r>
            <a:endParaRPr lang="zh-CN" altLang="en-US" sz="2400" dirty="0">
              <a:latin typeface="微软雅黑 Light" panose="020B0502040204020203" pitchFamily="34" charset="-122"/>
              <a:ea typeface="微软雅黑 Light" panose="020B0502040204020203" pitchFamily="34" charset="-122"/>
            </a:endParaRPr>
          </a:p>
        </p:txBody>
      </p:sp>
      <p:pic>
        <p:nvPicPr>
          <p:cNvPr id="3" name="图片 2" descr="屏幕剪辑"/>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68613" y="927555"/>
            <a:ext cx="2248214" cy="619211"/>
          </a:xfrm>
          <a:prstGeom prst="rect">
            <a:avLst/>
          </a:prstGeom>
        </p:spPr>
      </p:pic>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MH" val="20170109233147"/>
  <p:tag name="MH_LIBRARY" val="GRAPHIC"/>
  <p:tag name="MH_ORDER" val="文本框 19"/>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MH" val="20170109233147"/>
  <p:tag name="MH_LIBRARY" val="GRAPHIC"/>
  <p:tag name="MH_ORDER" val="文本框 19"/>
</p:tagLst>
</file>

<file path=ppt/tags/tag21.xml><?xml version="1.0" encoding="utf-8"?>
<p:tagLst xmlns:p="http://schemas.openxmlformats.org/presentationml/2006/main">
  <p:tag name="MH" val="20170812225107"/>
  <p:tag name="MH_LIBRARY" val="GRAPHIC"/>
  <p:tag name="MH_TYPE" val="SubTitle"/>
  <p:tag name="MH_ORDER" val="1"/>
  <p:tag name="PA" val="v4.0.0"/>
</p:tagLst>
</file>

<file path=ppt/tags/tag22.xml><?xml version="1.0" encoding="utf-8"?>
<p:tagLst xmlns:p="http://schemas.openxmlformats.org/presentationml/2006/main">
  <p:tag name="MH" val="20170812225107"/>
  <p:tag name="MH_LIBRARY" val="GRAPHIC"/>
  <p:tag name="MH_TYPE" val="Other"/>
  <p:tag name="MH_ORDER" val="2"/>
  <p:tag name="PA" val="v4.0.0"/>
</p:tagLst>
</file>

<file path=ppt/tags/tag23.xml><?xml version="1.0" encoding="utf-8"?>
<p:tagLst xmlns:p="http://schemas.openxmlformats.org/presentationml/2006/main">
  <p:tag name="MH" val="20170812225107"/>
  <p:tag name="MH_LIBRARY" val="GRAPHIC"/>
  <p:tag name="MH_TYPE" val="Other"/>
  <p:tag name="MH_ORDER" val="3"/>
  <p:tag name="PA" val="v4.0.0"/>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 name="KSO_WPP_MARK_KEY" val="35eab41e-c365-4b0a-937d-20337875f7c3"/>
  <p:tag name="COMMONDATA" val="eyJoZGlkIjoiMGRiNjIzYzc1N2EwMzNhOTFkZTJiZjZlNzA3ODE0OWQ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8151</Words>
  <Application>WPS 演示</Application>
  <PresentationFormat>自定义</PresentationFormat>
  <Paragraphs>641</Paragraphs>
  <Slides>48</Slides>
  <Notes>39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48</vt:i4>
      </vt:variant>
    </vt:vector>
  </HeadingPairs>
  <TitlesOfParts>
    <vt:vector size="64"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等线</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宋伟</cp:lastModifiedBy>
  <cp:revision>63</cp:revision>
  <dcterms:created xsi:type="dcterms:W3CDTF">2019-03-11T07:59:00Z</dcterms:created>
  <dcterms:modified xsi:type="dcterms:W3CDTF">2023-09-12T10:58:10Z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548E03A0CCBF492A94E3E4C76BE1478B_12</vt:lpwstr>
  </property>
</Properties>
</file>