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6"/>
  </p:notesMasterIdLst>
  <p:sldIdLst>
    <p:sldId id="256" r:id="rId4"/>
    <p:sldId id="287" r:id="rId5"/>
    <p:sldId id="11088782" r:id="rId7"/>
    <p:sldId id="307" r:id="rId8"/>
    <p:sldId id="11088814" r:id="rId9"/>
    <p:sldId id="11088816" r:id="rId10"/>
    <p:sldId id="11088854" r:id="rId11"/>
    <p:sldId id="11088817" r:id="rId12"/>
    <p:sldId id="11088820" r:id="rId13"/>
    <p:sldId id="11088855" r:id="rId14"/>
    <p:sldId id="11088856" r:id="rId15"/>
    <p:sldId id="11088857" r:id="rId16"/>
    <p:sldId id="11088858" r:id="rId17"/>
    <p:sldId id="11088866" r:id="rId18"/>
    <p:sldId id="11088867" r:id="rId19"/>
    <p:sldId id="11088864" r:id="rId20"/>
    <p:sldId id="11088865" r:id="rId21"/>
    <p:sldId id="11088859" r:id="rId22"/>
    <p:sldId id="11088860" r:id="rId23"/>
    <p:sldId id="11088863" r:id="rId24"/>
    <p:sldId id="11088861" r:id="rId25"/>
    <p:sldId id="11088862" r:id="rId26"/>
    <p:sldId id="11088870" r:id="rId27"/>
    <p:sldId id="11088869" r:id="rId28"/>
    <p:sldId id="11088868" r:id="rId29"/>
    <p:sldId id="11088871" r:id="rId30"/>
    <p:sldId id="11088872" r:id="rId31"/>
    <p:sldId id="11088874" r:id="rId32"/>
    <p:sldId id="11088825" r:id="rId33"/>
    <p:sldId id="11088875" r:id="rId34"/>
    <p:sldId id="11088876" r:id="rId35"/>
    <p:sldId id="11088877" r:id="rId36"/>
    <p:sldId id="11088878" r:id="rId37"/>
    <p:sldId id="11088879" r:id="rId38"/>
    <p:sldId id="11088791"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B332"/>
    <a:srgbClr val="A6D25F"/>
    <a:srgbClr val="1F4966"/>
    <a:srgbClr val="ECC838"/>
    <a:srgbClr val="12609E"/>
    <a:srgbClr val="16508E"/>
    <a:srgbClr val="21215D"/>
    <a:srgbClr val="61BDFF"/>
    <a:srgbClr val="1530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6" autoAdjust="0"/>
    <p:restoredTop sz="94660"/>
  </p:normalViewPr>
  <p:slideViewPr>
    <p:cSldViewPr snapToGrid="0" showGuides="1">
      <p:cViewPr varScale="1">
        <p:scale>
          <a:sx n="114" d="100"/>
          <a:sy n="114" d="100"/>
        </p:scale>
        <p:origin x="372" y="108"/>
      </p:cViewPr>
      <p:guideLst>
        <p:guide orient="horz" pos="2157"/>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B4337-3A1C-43ED-9D96-331A3892D2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085D0C-8923-42F1-9A14-939F68CBA71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3" Type="http://schemas.openxmlformats.org/officeDocument/2006/relationships/slideLayout" Target="../slideLayouts/slideLayout6.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tags" Target="../tags/tag24.xml"/><Relationship Id="rId7" Type="http://schemas.openxmlformats.org/officeDocument/2006/relationships/image" Target="../media/image11.jpeg"/><Relationship Id="rId6" Type="http://schemas.openxmlformats.org/officeDocument/2006/relationships/tags" Target="../tags/tag23.xml"/><Relationship Id="rId5" Type="http://schemas.openxmlformats.org/officeDocument/2006/relationships/image" Target="../media/image10.jpeg"/><Relationship Id="rId4" Type="http://schemas.openxmlformats.org/officeDocument/2006/relationships/tags" Target="../tags/tag22.xml"/><Relationship Id="rId3" Type="http://schemas.openxmlformats.org/officeDocument/2006/relationships/tags" Target="../tags/tag21.xml"/><Relationship Id="rId25" Type="http://schemas.openxmlformats.org/officeDocument/2006/relationships/slideLayout" Target="../slideLayouts/slideLayout6.xml"/><Relationship Id="rId24" Type="http://schemas.openxmlformats.org/officeDocument/2006/relationships/tags" Target="../tags/tag36.xml"/><Relationship Id="rId23" Type="http://schemas.openxmlformats.org/officeDocument/2006/relationships/tags" Target="../tags/tag35.xml"/><Relationship Id="rId22" Type="http://schemas.openxmlformats.org/officeDocument/2006/relationships/tags" Target="../tags/tag34.xml"/><Relationship Id="rId21" Type="http://schemas.openxmlformats.org/officeDocument/2006/relationships/tags" Target="../tags/tag33.xml"/><Relationship Id="rId20" Type="http://schemas.openxmlformats.org/officeDocument/2006/relationships/tags" Target="../tags/tag32.xml"/><Relationship Id="rId2" Type="http://schemas.openxmlformats.org/officeDocument/2006/relationships/tags" Target="../tags/tag20.xml"/><Relationship Id="rId19" Type="http://schemas.openxmlformats.org/officeDocument/2006/relationships/image" Target="../media/image15.jpeg"/><Relationship Id="rId18" Type="http://schemas.openxmlformats.org/officeDocument/2006/relationships/tags" Target="../tags/tag31.xml"/><Relationship Id="rId17" Type="http://schemas.openxmlformats.org/officeDocument/2006/relationships/image" Target="../media/image14.jpeg"/><Relationship Id="rId16" Type="http://schemas.openxmlformats.org/officeDocument/2006/relationships/tags" Target="../tags/tag30.xml"/><Relationship Id="rId15" Type="http://schemas.openxmlformats.org/officeDocument/2006/relationships/image" Target="../media/image13.jpeg"/><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39.xml"/><Relationship Id="rId3" Type="http://schemas.openxmlformats.org/officeDocument/2006/relationships/image" Target="../media/image10.jpeg"/><Relationship Id="rId2" Type="http://schemas.openxmlformats.org/officeDocument/2006/relationships/tags" Target="../tags/tag38.xml"/><Relationship Id="rId1" Type="http://schemas.openxmlformats.org/officeDocument/2006/relationships/tags" Target="../tags/tag3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1" Type="http://schemas.openxmlformats.org/officeDocument/2006/relationships/slideLayout" Target="../slideLayouts/slideLayout6.xml"/><Relationship Id="rId30" Type="http://schemas.openxmlformats.org/officeDocument/2006/relationships/tags" Target="../tags/tag69.xml"/><Relationship Id="rId3" Type="http://schemas.openxmlformats.org/officeDocument/2006/relationships/tags" Target="../tags/tag42.xml"/><Relationship Id="rId29" Type="http://schemas.openxmlformats.org/officeDocument/2006/relationships/tags" Target="../tags/tag68.xml"/><Relationship Id="rId28" Type="http://schemas.openxmlformats.org/officeDocument/2006/relationships/tags" Target="../tags/tag67.xml"/><Relationship Id="rId27" Type="http://schemas.openxmlformats.org/officeDocument/2006/relationships/tags" Target="../tags/tag66.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26.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3" Type="http://schemas.openxmlformats.org/officeDocument/2006/relationships/slideLayout" Target="../slideLayouts/slideLayout6.xml"/><Relationship Id="rId22" Type="http://schemas.openxmlformats.org/officeDocument/2006/relationships/tags" Target="../tags/tag91.xml"/><Relationship Id="rId21" Type="http://schemas.openxmlformats.org/officeDocument/2006/relationships/tags" Target="../tags/tag90.xml"/><Relationship Id="rId20" Type="http://schemas.openxmlformats.org/officeDocument/2006/relationships/tags" Target="../tags/tag89.xml"/><Relationship Id="rId2" Type="http://schemas.openxmlformats.org/officeDocument/2006/relationships/tags" Target="../tags/tag71.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7.xml"/><Relationship Id="rId2" Type="http://schemas.openxmlformats.org/officeDocument/2006/relationships/image" Target="../media/image17.png"/><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hyperlink" Target="&#27979;&#27979;&#20320;&#30340;&#24773;&#21830;.docx" TargetMode="Externa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0.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文本框 31"/>
          <p:cNvSpPr txBox="1"/>
          <p:nvPr/>
        </p:nvSpPr>
        <p:spPr>
          <a:xfrm>
            <a:off x="1049020" y="1508760"/>
            <a:ext cx="5348605" cy="1568450"/>
          </a:xfrm>
          <a:prstGeom prst="rect">
            <a:avLst/>
          </a:prstGeom>
          <a:noFill/>
        </p:spPr>
        <p:txBody>
          <a:bodyPr wrap="square" rtlCol="0">
            <a:spAutoFit/>
          </a:bodyPr>
          <a:lstStyle/>
          <a:p>
            <a:r>
              <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大学生职业生涯发展与素质训练</a:t>
            </a:r>
            <a:endPar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
        <p:nvSpPr>
          <p:cNvPr id="34" name="文本框 33"/>
          <p:cNvSpPr txBox="1"/>
          <p:nvPr/>
        </p:nvSpPr>
        <p:spPr>
          <a:xfrm>
            <a:off x="1049020" y="4354195"/>
            <a:ext cx="3512185" cy="521970"/>
          </a:xfrm>
          <a:prstGeom prst="rect">
            <a:avLst/>
          </a:prstGeom>
          <a:noFill/>
        </p:spPr>
        <p:txBody>
          <a:bodyPr wrap="square" rtlCol="0">
            <a:spAutoFit/>
          </a:bodyPr>
          <a:lstStyle/>
          <a:p>
            <a:pPr algn="l"/>
            <a:r>
              <a:rPr lang="zh-CN" altLang="en-US"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主讲教师</a:t>
            </a:r>
            <a:r>
              <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a:t>
            </a:r>
            <a:endPar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时间管理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Rectangle 3"/>
          <p:cNvSpPr txBox="1">
            <a:spLocks noChangeArrowheads="1"/>
          </p:cNvSpPr>
          <p:nvPr/>
        </p:nvSpPr>
        <p:spPr>
          <a:xfrm>
            <a:off x="659130" y="1026160"/>
            <a:ext cx="10873740"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（三）时间管理的四个发展历程</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4" name="îslîḓe"/>
          <p:cNvSpPr/>
          <p:nvPr/>
        </p:nvSpPr>
        <p:spPr>
          <a:xfrm>
            <a:off x="1123951" y="2971853"/>
            <a:ext cx="11068050" cy="53286"/>
          </a:xfrm>
          <a:prstGeom prst="rect">
            <a:avLst/>
          </a:prstGeom>
          <a:solidFill>
            <a:schemeClr val="bg1">
              <a:lumMod val="85000"/>
            </a:schemeClr>
          </a:solidFill>
          <a:ln w="12700">
            <a:miter lim="400000"/>
          </a:ln>
        </p:spPr>
        <p:txBody>
          <a:bodyPr lIns="25395" tIns="25395" rIns="25395" bIns="25395" anchor="ctr"/>
          <a:lstStyle/>
          <a:p>
            <a:pPr algn="ctr">
              <a:defRPr sz="1300"/>
            </a:pPr>
            <a:endParaRPr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ïṧḻîďé"/>
          <p:cNvSpPr/>
          <p:nvPr/>
        </p:nvSpPr>
        <p:spPr>
          <a:xfrm>
            <a:off x="667845" y="1979141"/>
            <a:ext cx="1852933" cy="625672"/>
          </a:xfrm>
          <a:custGeom>
            <a:avLst/>
            <a:gdLst/>
            <a:ahLst/>
            <a:cxnLst>
              <a:cxn ang="0">
                <a:pos x="wd2" y="hd2"/>
              </a:cxn>
              <a:cxn ang="5400000">
                <a:pos x="wd2" y="hd2"/>
              </a:cxn>
              <a:cxn ang="10800000">
                <a:pos x="wd2" y="hd2"/>
              </a:cxn>
              <a:cxn ang="16200000">
                <a:pos x="wd2" y="hd2"/>
              </a:cxn>
            </a:cxnLst>
            <a:rect l="0" t="0" r="r" b="b"/>
            <a:pathLst>
              <a:path w="21600" h="21600" extrusionOk="0">
                <a:moveTo>
                  <a:pt x="335" y="0"/>
                </a:moveTo>
                <a:cubicBezTo>
                  <a:pt x="150" y="0"/>
                  <a:pt x="0" y="398"/>
                  <a:pt x="0" y="888"/>
                </a:cubicBezTo>
                <a:lnTo>
                  <a:pt x="0" y="18765"/>
                </a:lnTo>
                <a:cubicBezTo>
                  <a:pt x="0" y="19254"/>
                  <a:pt x="150" y="19653"/>
                  <a:pt x="335" y="19653"/>
                </a:cubicBezTo>
                <a:lnTo>
                  <a:pt x="4629" y="19653"/>
                </a:lnTo>
                <a:lnTo>
                  <a:pt x="5376" y="21600"/>
                </a:lnTo>
                <a:lnTo>
                  <a:pt x="6120" y="19653"/>
                </a:lnTo>
                <a:lnTo>
                  <a:pt x="21265" y="19653"/>
                </a:lnTo>
                <a:cubicBezTo>
                  <a:pt x="21450" y="19653"/>
                  <a:pt x="21600" y="19254"/>
                  <a:pt x="21600" y="18765"/>
                </a:cubicBezTo>
                <a:lnTo>
                  <a:pt x="21600" y="888"/>
                </a:lnTo>
                <a:cubicBezTo>
                  <a:pt x="21600" y="398"/>
                  <a:pt x="21450" y="0"/>
                  <a:pt x="21265" y="0"/>
                </a:cubicBezTo>
                <a:lnTo>
                  <a:pt x="335" y="0"/>
                </a:lnTo>
                <a:close/>
              </a:path>
            </a:pathLst>
          </a:cu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00000"/>
              </a:lnSpc>
            </a:pPr>
            <a:r>
              <a:rPr sz="2400" b="1">
                <a:solidFill>
                  <a:schemeClr val="lt1"/>
                </a:solidFill>
                <a:latin typeface="微软雅黑" panose="020B0503020204020204" charset="-122"/>
                <a:ea typeface="微软雅黑" panose="020B0503020204020204" charset="-122"/>
                <a:sym typeface="字魂59号-创粗黑" panose="00000500000000000000" pitchFamily="2" charset="-122"/>
              </a:rPr>
              <a:t>第一代</a:t>
            </a:r>
            <a:endParaRPr sz="2400" b="1">
              <a:solidFill>
                <a:schemeClr val="lt1"/>
              </a:solidFill>
              <a:latin typeface="微软雅黑" panose="020B0503020204020204" charset="-122"/>
              <a:ea typeface="微软雅黑" panose="020B0503020204020204" charset="-122"/>
              <a:sym typeface="字魂59号-创粗黑" panose="00000500000000000000" pitchFamily="2" charset="-122"/>
            </a:endParaRPr>
          </a:p>
        </p:txBody>
      </p:sp>
      <p:sp>
        <p:nvSpPr>
          <p:cNvPr id="35" name="íŝḷîḋé"/>
          <p:cNvSpPr/>
          <p:nvPr/>
        </p:nvSpPr>
        <p:spPr>
          <a:xfrm>
            <a:off x="827815" y="2806117"/>
            <a:ext cx="384758" cy="384758"/>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latin typeface="字魂59号-创粗黑" panose="00000500000000000000" pitchFamily="2" charset="-122"/>
                <a:ea typeface="字魂59号-创粗黑" panose="00000500000000000000" pitchFamily="2" charset="-122"/>
                <a:sym typeface="字魂59号-创粗黑" panose="00000500000000000000" pitchFamily="2" charset="-122"/>
              </a:rPr>
              <a:t>1</a:t>
            </a:r>
            <a:endParaRPr>
              <a:solidFill>
                <a:schemeClr val="lt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ïŝľïdê"/>
          <p:cNvSpPr/>
          <p:nvPr/>
        </p:nvSpPr>
        <p:spPr>
          <a:xfrm>
            <a:off x="3473679" y="1979141"/>
            <a:ext cx="1852933" cy="625672"/>
          </a:xfrm>
          <a:custGeom>
            <a:avLst/>
            <a:gdLst/>
            <a:ahLst/>
            <a:cxnLst>
              <a:cxn ang="0">
                <a:pos x="wd2" y="hd2"/>
              </a:cxn>
              <a:cxn ang="5400000">
                <a:pos x="wd2" y="hd2"/>
              </a:cxn>
              <a:cxn ang="10800000">
                <a:pos x="wd2" y="hd2"/>
              </a:cxn>
              <a:cxn ang="16200000">
                <a:pos x="wd2" y="hd2"/>
              </a:cxn>
            </a:cxnLst>
            <a:rect l="0" t="0" r="r" b="b"/>
            <a:pathLst>
              <a:path w="21600" h="21600" extrusionOk="0">
                <a:moveTo>
                  <a:pt x="335" y="0"/>
                </a:moveTo>
                <a:cubicBezTo>
                  <a:pt x="150" y="0"/>
                  <a:pt x="0" y="398"/>
                  <a:pt x="0" y="888"/>
                </a:cubicBezTo>
                <a:lnTo>
                  <a:pt x="0" y="18765"/>
                </a:lnTo>
                <a:cubicBezTo>
                  <a:pt x="0" y="19254"/>
                  <a:pt x="150" y="19653"/>
                  <a:pt x="335" y="19653"/>
                </a:cubicBezTo>
                <a:lnTo>
                  <a:pt x="4629" y="19653"/>
                </a:lnTo>
                <a:lnTo>
                  <a:pt x="5376" y="21600"/>
                </a:lnTo>
                <a:lnTo>
                  <a:pt x="6120" y="19653"/>
                </a:lnTo>
                <a:lnTo>
                  <a:pt x="21265" y="19653"/>
                </a:lnTo>
                <a:cubicBezTo>
                  <a:pt x="21450" y="19653"/>
                  <a:pt x="21600" y="19254"/>
                  <a:pt x="21600" y="18765"/>
                </a:cubicBezTo>
                <a:lnTo>
                  <a:pt x="21600" y="888"/>
                </a:lnTo>
                <a:cubicBezTo>
                  <a:pt x="21600" y="398"/>
                  <a:pt x="21450" y="0"/>
                  <a:pt x="21265" y="0"/>
                </a:cubicBezTo>
                <a:lnTo>
                  <a:pt x="335" y="0"/>
                </a:lnTo>
                <a:close/>
              </a:path>
            </a:pathLst>
          </a:custGeom>
          <a:gradFill>
            <a:gsLst>
              <a:gs pos="21000">
                <a:srgbClr val="00B0F0"/>
              </a:gs>
              <a:gs pos="100000">
                <a:srgbClr val="21215D"/>
              </a:gs>
            </a:gsLst>
            <a:lin ang="7200000" scaled="0"/>
          </a:gradFill>
          <a:ln w="12700">
            <a:miter lim="400000"/>
          </a:ln>
        </p:spPr>
        <p:txBody>
          <a:bodyPr wrap="none" lIns="22860" rIns="22860" anchor="ctr"/>
          <a:lstStyle/>
          <a:p>
            <a:pPr algn="ctr" defTabSz="914400">
              <a:lnSpc>
                <a:spcPct val="100000"/>
              </a:lnSpc>
            </a:pPr>
            <a:r>
              <a:rPr sz="2400" b="1">
                <a:solidFill>
                  <a:srgbClr val="FFFFFF"/>
                </a:solidFill>
                <a:latin typeface="微软雅黑" panose="020B0503020204020204" charset="-122"/>
                <a:ea typeface="微软雅黑" panose="020B0503020204020204" charset="-122"/>
                <a:sym typeface="字魂59号-创粗黑" panose="00000500000000000000" pitchFamily="2" charset="-122"/>
              </a:rPr>
              <a:t>第二代</a:t>
            </a:r>
            <a:endParaRPr sz="2400" b="1">
              <a:solidFill>
                <a:srgbClr val="FFFFFF"/>
              </a:solidFill>
              <a:latin typeface="微软雅黑" panose="020B0503020204020204" charset="-122"/>
              <a:ea typeface="微软雅黑" panose="020B0503020204020204" charset="-122"/>
              <a:sym typeface="字魂59号-创粗黑" panose="00000500000000000000" pitchFamily="2" charset="-122"/>
            </a:endParaRPr>
          </a:p>
        </p:txBody>
      </p:sp>
      <p:sp>
        <p:nvSpPr>
          <p:cNvPr id="27" name="íSļiḓé"/>
          <p:cNvSpPr/>
          <p:nvPr/>
        </p:nvSpPr>
        <p:spPr>
          <a:xfrm>
            <a:off x="3633649" y="2806117"/>
            <a:ext cx="384758" cy="384758"/>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latin typeface="字魂59号-创粗黑" panose="00000500000000000000" pitchFamily="2" charset="-122"/>
                <a:ea typeface="字魂59号-创粗黑" panose="00000500000000000000" pitchFamily="2" charset="-122"/>
                <a:sym typeface="字魂59号-创粗黑" panose="00000500000000000000" pitchFamily="2" charset="-122"/>
              </a:rPr>
              <a:t>2</a:t>
            </a:r>
            <a:endParaRPr>
              <a:solidFill>
                <a:schemeClr val="lt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íṡļide"/>
          <p:cNvSpPr/>
          <p:nvPr/>
        </p:nvSpPr>
        <p:spPr>
          <a:xfrm>
            <a:off x="6279513" y="1979141"/>
            <a:ext cx="1852933" cy="625672"/>
          </a:xfrm>
          <a:custGeom>
            <a:avLst/>
            <a:gdLst/>
            <a:ahLst/>
            <a:cxnLst>
              <a:cxn ang="0">
                <a:pos x="wd2" y="hd2"/>
              </a:cxn>
              <a:cxn ang="5400000">
                <a:pos x="wd2" y="hd2"/>
              </a:cxn>
              <a:cxn ang="10800000">
                <a:pos x="wd2" y="hd2"/>
              </a:cxn>
              <a:cxn ang="16200000">
                <a:pos x="wd2" y="hd2"/>
              </a:cxn>
            </a:cxnLst>
            <a:rect l="0" t="0" r="r" b="b"/>
            <a:pathLst>
              <a:path w="21600" h="21600" extrusionOk="0">
                <a:moveTo>
                  <a:pt x="335" y="0"/>
                </a:moveTo>
                <a:cubicBezTo>
                  <a:pt x="150" y="0"/>
                  <a:pt x="0" y="398"/>
                  <a:pt x="0" y="888"/>
                </a:cubicBezTo>
                <a:lnTo>
                  <a:pt x="0" y="18765"/>
                </a:lnTo>
                <a:cubicBezTo>
                  <a:pt x="0" y="19254"/>
                  <a:pt x="150" y="19653"/>
                  <a:pt x="335" y="19653"/>
                </a:cubicBezTo>
                <a:lnTo>
                  <a:pt x="4629" y="19653"/>
                </a:lnTo>
                <a:lnTo>
                  <a:pt x="5376" y="21600"/>
                </a:lnTo>
                <a:lnTo>
                  <a:pt x="6120" y="19653"/>
                </a:lnTo>
                <a:lnTo>
                  <a:pt x="21265" y="19653"/>
                </a:lnTo>
                <a:cubicBezTo>
                  <a:pt x="21450" y="19653"/>
                  <a:pt x="21600" y="19254"/>
                  <a:pt x="21600" y="18765"/>
                </a:cubicBezTo>
                <a:lnTo>
                  <a:pt x="21600" y="888"/>
                </a:lnTo>
                <a:cubicBezTo>
                  <a:pt x="21600" y="398"/>
                  <a:pt x="21450" y="0"/>
                  <a:pt x="21265" y="0"/>
                </a:cubicBezTo>
                <a:lnTo>
                  <a:pt x="335" y="0"/>
                </a:lnTo>
                <a:close/>
              </a:path>
            </a:pathLst>
          </a:cu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00000"/>
              </a:lnSpc>
            </a:pPr>
            <a:r>
              <a:rPr sz="2400" b="1">
                <a:solidFill>
                  <a:schemeClr val="lt1"/>
                </a:solidFill>
                <a:latin typeface="微软雅黑" panose="020B0503020204020204" charset="-122"/>
                <a:ea typeface="微软雅黑" panose="020B0503020204020204" charset="-122"/>
                <a:sym typeface="字魂59号-创粗黑" panose="00000500000000000000" pitchFamily="2" charset="-122"/>
              </a:rPr>
              <a:t>第三代</a:t>
            </a:r>
            <a:endParaRPr sz="2400" b="1">
              <a:solidFill>
                <a:schemeClr val="lt1"/>
              </a:solidFill>
              <a:latin typeface="微软雅黑" panose="020B0503020204020204" charset="-122"/>
              <a:ea typeface="微软雅黑" panose="020B0503020204020204" charset="-122"/>
              <a:sym typeface="字魂59号-创粗黑" panose="00000500000000000000" pitchFamily="2" charset="-122"/>
            </a:endParaRPr>
          </a:p>
        </p:txBody>
      </p:sp>
      <p:sp>
        <p:nvSpPr>
          <p:cNvPr id="2" name="íṥ1îḍê"/>
          <p:cNvSpPr/>
          <p:nvPr/>
        </p:nvSpPr>
        <p:spPr>
          <a:xfrm>
            <a:off x="6439483" y="2806117"/>
            <a:ext cx="384758" cy="384758"/>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latin typeface="字魂59号-创粗黑" panose="00000500000000000000" pitchFamily="2" charset="-122"/>
                <a:ea typeface="字魂59号-创粗黑" panose="00000500000000000000" pitchFamily="2" charset="-122"/>
                <a:sym typeface="字魂59号-创粗黑" panose="00000500000000000000" pitchFamily="2" charset="-122"/>
              </a:rPr>
              <a:t>3</a:t>
            </a:r>
            <a:endParaRPr>
              <a:solidFill>
                <a:schemeClr val="lt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 name="íśḻíḋé"/>
          <p:cNvSpPr/>
          <p:nvPr/>
        </p:nvSpPr>
        <p:spPr>
          <a:xfrm>
            <a:off x="9085348" y="1979141"/>
            <a:ext cx="1852933" cy="625672"/>
          </a:xfrm>
          <a:custGeom>
            <a:avLst/>
            <a:gdLst/>
            <a:ahLst/>
            <a:cxnLst>
              <a:cxn ang="0">
                <a:pos x="wd2" y="hd2"/>
              </a:cxn>
              <a:cxn ang="5400000">
                <a:pos x="wd2" y="hd2"/>
              </a:cxn>
              <a:cxn ang="10800000">
                <a:pos x="wd2" y="hd2"/>
              </a:cxn>
              <a:cxn ang="16200000">
                <a:pos x="wd2" y="hd2"/>
              </a:cxn>
            </a:cxnLst>
            <a:rect l="0" t="0" r="r" b="b"/>
            <a:pathLst>
              <a:path w="21600" h="21600" extrusionOk="0">
                <a:moveTo>
                  <a:pt x="335" y="0"/>
                </a:moveTo>
                <a:cubicBezTo>
                  <a:pt x="150" y="0"/>
                  <a:pt x="0" y="398"/>
                  <a:pt x="0" y="888"/>
                </a:cubicBezTo>
                <a:lnTo>
                  <a:pt x="0" y="18765"/>
                </a:lnTo>
                <a:cubicBezTo>
                  <a:pt x="0" y="19254"/>
                  <a:pt x="150" y="19653"/>
                  <a:pt x="335" y="19653"/>
                </a:cubicBezTo>
                <a:lnTo>
                  <a:pt x="4629" y="19653"/>
                </a:lnTo>
                <a:lnTo>
                  <a:pt x="5376" y="21600"/>
                </a:lnTo>
                <a:lnTo>
                  <a:pt x="6120" y="19653"/>
                </a:lnTo>
                <a:lnTo>
                  <a:pt x="21265" y="19653"/>
                </a:lnTo>
                <a:cubicBezTo>
                  <a:pt x="21450" y="19653"/>
                  <a:pt x="21600" y="19254"/>
                  <a:pt x="21600" y="18765"/>
                </a:cubicBezTo>
                <a:lnTo>
                  <a:pt x="21600" y="888"/>
                </a:lnTo>
                <a:cubicBezTo>
                  <a:pt x="21600" y="398"/>
                  <a:pt x="21450" y="0"/>
                  <a:pt x="21265" y="0"/>
                </a:cubicBezTo>
                <a:lnTo>
                  <a:pt x="335" y="0"/>
                </a:lnTo>
                <a:close/>
              </a:path>
            </a:pathLst>
          </a:custGeom>
          <a:gradFill>
            <a:gsLst>
              <a:gs pos="21000">
                <a:srgbClr val="00B0F0"/>
              </a:gs>
              <a:gs pos="100000">
                <a:srgbClr val="21215D"/>
              </a:gs>
            </a:gsLst>
            <a:lin ang="7200000" scaled="0"/>
          </a:gradFill>
          <a:ln w="12700">
            <a:miter lim="400000"/>
          </a:ln>
        </p:spPr>
        <p:txBody>
          <a:bodyPr wrap="none" lIns="22860" rIns="22860" anchor="ctr"/>
          <a:lstStyle/>
          <a:p>
            <a:pPr algn="ctr" defTabSz="914400">
              <a:lnSpc>
                <a:spcPct val="100000"/>
              </a:lnSpc>
            </a:pPr>
            <a:r>
              <a:rPr sz="2400" b="1">
                <a:solidFill>
                  <a:srgbClr val="FFFFFF"/>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 第四代</a:t>
            </a:r>
            <a:endParaRPr sz="2400" b="1">
              <a:solidFill>
                <a:srgbClr val="FFFFFF"/>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
        <p:nvSpPr>
          <p:cNvPr id="21" name="îṣ1ïdé"/>
          <p:cNvSpPr/>
          <p:nvPr/>
        </p:nvSpPr>
        <p:spPr>
          <a:xfrm>
            <a:off x="9245318" y="2806117"/>
            <a:ext cx="384758" cy="384758"/>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lt1"/>
                </a:solidFill>
                <a:latin typeface="字魂59号-创粗黑" panose="00000500000000000000" pitchFamily="2" charset="-122"/>
                <a:ea typeface="字魂59号-创粗黑" panose="00000500000000000000" pitchFamily="2" charset="-122"/>
                <a:sym typeface="字魂59号-创粗黑" panose="00000500000000000000" pitchFamily="2" charset="-122"/>
              </a:rPr>
              <a:t>4</a:t>
            </a:r>
            <a:endParaRPr dirty="0">
              <a:solidFill>
                <a:schemeClr val="lt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文本框 24"/>
          <p:cNvSpPr txBox="1"/>
          <p:nvPr/>
        </p:nvSpPr>
        <p:spPr>
          <a:xfrm>
            <a:off x="667844" y="3338113"/>
            <a:ext cx="2684955" cy="368300"/>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时间增加和备忘录</a:t>
            </a:r>
            <a:endParaRPr lang="zh-CN" altLang="en-US"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
        <p:nvSpPr>
          <p:cNvPr id="26" name="文本框 25"/>
          <p:cNvSpPr txBox="1"/>
          <p:nvPr/>
        </p:nvSpPr>
        <p:spPr>
          <a:xfrm>
            <a:off x="667210" y="3824167"/>
            <a:ext cx="2306164" cy="2461260"/>
          </a:xfrm>
          <a:prstGeom prst="rect">
            <a:avLst/>
          </a:prstGeom>
          <a:noFill/>
        </p:spPr>
        <p:txBody>
          <a:bodyPr wrap="square" rtlCol="0">
            <a:spAutoFit/>
          </a:bodyPr>
          <a:lstStyle/>
          <a:p>
            <a:pPr marL="285750" indent="-285750">
              <a:lnSpc>
                <a:spcPct val="100000"/>
              </a:lnSpc>
              <a:buFont typeface="Arial" panose="020B0604020202020204" pitchFamily="34" charset="0"/>
              <a:buChar char="•"/>
            </a:pPr>
            <a:r>
              <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时间的增加是指当时间不够用，而工作任务比较多的时候，就单纯地加班加点，延长工作时间。</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p>
            <a:pPr marL="285750" indent="-285750">
              <a:lnSpc>
                <a:spcPct val="100000"/>
              </a:lnSpc>
              <a:buFont typeface="Arial" panose="020B0604020202020204" pitchFamily="34" charset="0"/>
              <a:buChar char="•"/>
            </a:pPr>
            <a:r>
              <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备忘录就是把所有要做的项目列出来，制作成一个工作任务清单，做一件，勾掉一件，以此种方式进行时间的分配和使用管理。</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
        <p:nvSpPr>
          <p:cNvPr id="28" name="文本框 27"/>
          <p:cNvSpPr txBox="1"/>
          <p:nvPr/>
        </p:nvSpPr>
        <p:spPr>
          <a:xfrm>
            <a:off x="3473678" y="3338113"/>
            <a:ext cx="2684955" cy="368300"/>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工作计划和时间表</a:t>
            </a:r>
            <a:endParaRPr lang="zh-CN" altLang="en-US"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
        <p:nvSpPr>
          <p:cNvPr id="33" name="文本框 32"/>
          <p:cNvSpPr txBox="1"/>
          <p:nvPr/>
        </p:nvSpPr>
        <p:spPr>
          <a:xfrm>
            <a:off x="6279512" y="3338113"/>
            <a:ext cx="2684955" cy="645160"/>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排列优先顺序以追求效率</a:t>
            </a:r>
            <a:endParaRPr lang="zh-CN" altLang="en-US"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
        <p:nvSpPr>
          <p:cNvPr id="36" name="文本框 35"/>
          <p:cNvSpPr txBox="1"/>
          <p:nvPr/>
        </p:nvSpPr>
        <p:spPr>
          <a:xfrm>
            <a:off x="9085346" y="3338113"/>
            <a:ext cx="2684955" cy="922020"/>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以重要性为导向，价值导向，目标导向，结果导向</a:t>
            </a:r>
            <a:endParaRPr lang="zh-CN" altLang="en-US"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
        <p:nvSpPr>
          <p:cNvPr id="41" name="文本框 40"/>
          <p:cNvSpPr txBox="1"/>
          <p:nvPr/>
        </p:nvSpPr>
        <p:spPr>
          <a:xfrm>
            <a:off x="3473275" y="3824167"/>
            <a:ext cx="2306164" cy="2245360"/>
          </a:xfrm>
          <a:prstGeom prst="rect">
            <a:avLst/>
          </a:prstGeom>
          <a:noFill/>
        </p:spPr>
        <p:txBody>
          <a:bodyPr wrap="square" rtlCol="0">
            <a:spAutoFit/>
          </a:bodyPr>
          <a:p>
            <a:pPr marL="285750" indent="-285750">
              <a:lnSpc>
                <a:spcPct val="100000"/>
              </a:lnSpc>
              <a:buFont typeface="Arial" panose="020B0604020202020204" pitchFamily="34" charset="0"/>
              <a:buChar char="•"/>
            </a:pPr>
            <a:r>
              <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在所有要做的工作任务开始之前，把清单列出来，在每一项任务之前定一个时间的期限。</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p>
            <a:pPr indent="0">
              <a:lnSpc>
                <a:spcPct val="100000"/>
              </a:lnSpc>
              <a:buFont typeface="Arial" panose="020B0604020202020204" pitchFamily="34" charset="0"/>
              <a:buNone/>
            </a:pPr>
            <a:r>
              <a:rPr lang="zh-CN" altLang="en-US" sz="1400" b="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例如早晨 8 点至 9 点做什么，9 点至 10点做什么，下午 1 点至 2 点做什么，每一项任务都有开始和结束的时间，在这个时间段中完成规定的某项任务。</a:t>
            </a:r>
            <a:endParaRPr lang="zh-CN" altLang="en-US" sz="1400" b="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42" name="文本框 41"/>
          <p:cNvSpPr txBox="1"/>
          <p:nvPr/>
        </p:nvSpPr>
        <p:spPr>
          <a:xfrm>
            <a:off x="6278705" y="4040067"/>
            <a:ext cx="2306164" cy="2461260"/>
          </a:xfrm>
          <a:prstGeom prst="rect">
            <a:avLst/>
          </a:prstGeom>
          <a:noFill/>
        </p:spPr>
        <p:txBody>
          <a:bodyPr wrap="square" rtlCol="0">
            <a:spAutoFit/>
          </a:bodyPr>
          <a:p>
            <a:pPr marL="285750" indent="-285750">
              <a:lnSpc>
                <a:spcPct val="100000"/>
              </a:lnSpc>
              <a:buFont typeface="Arial" panose="020B0604020202020204" pitchFamily="34" charset="0"/>
              <a:buChar char="•"/>
            </a:pPr>
            <a:r>
              <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第一，对工作任务要做一些取舍；</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p>
            <a:pPr marL="285750" indent="-285750">
              <a:lnSpc>
                <a:spcPct val="100000"/>
              </a:lnSpc>
              <a:buFont typeface="Arial" panose="020B0604020202020204" pitchFamily="34" charset="0"/>
              <a:buChar char="•"/>
            </a:pPr>
            <a:r>
              <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第二，对工作任务要排优先顺序，比如，先做哪一件，后做哪一件；重点做哪一件，非重点做哪一件；主要做哪些，次要做哪些；做哪些，不做哪些等，描述这个取舍和优先顺序的办法可以通过象限法进行。</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
        <p:nvSpPr>
          <p:cNvPr id="43" name="文本框 42"/>
          <p:cNvSpPr txBox="1"/>
          <p:nvPr/>
        </p:nvSpPr>
        <p:spPr>
          <a:xfrm>
            <a:off x="9084135" y="4407732"/>
            <a:ext cx="2306164" cy="737235"/>
          </a:xfrm>
          <a:prstGeom prst="rect">
            <a:avLst/>
          </a:prstGeom>
          <a:noFill/>
        </p:spPr>
        <p:txBody>
          <a:bodyPr wrap="square" rtlCol="0">
            <a:spAutoFit/>
          </a:bodyPr>
          <a:p>
            <a:pPr marL="285750" indent="-285750">
              <a:lnSpc>
                <a:spcPct val="100000"/>
              </a:lnSpc>
              <a:buFont typeface="Arial" panose="020B0604020202020204" pitchFamily="34" charset="0"/>
              <a:buChar char="•"/>
            </a:pPr>
            <a:r>
              <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“二八定律”。</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p>
            <a:pPr marL="285750" indent="-285750">
              <a:lnSpc>
                <a:spcPct val="100000"/>
              </a:lnSpc>
              <a:buFont typeface="Arial" panose="020B0604020202020204" pitchFamily="34" charset="0"/>
              <a:buChar char="•"/>
            </a:pPr>
            <a:r>
              <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80% 的结果源于 20% 的努力。</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0-#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0-#ppt_w/2"/>
                                          </p:val>
                                        </p:tav>
                                        <p:tav tm="100000">
                                          <p:val>
                                            <p:strVal val="#ppt_x"/>
                                          </p:val>
                                        </p:tav>
                                      </p:tavLst>
                                    </p:anim>
                                    <p:anim calcmode="lin" valueType="num">
                                      <p:cBhvr additive="base">
                                        <p:cTn id="27" dur="500" fill="hold"/>
                                        <p:tgtEl>
                                          <p:spTgt spid="3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0-#ppt_w/2"/>
                                          </p:val>
                                        </p:tav>
                                        <p:tav tm="100000">
                                          <p:val>
                                            <p:strVal val="#ppt_x"/>
                                          </p:val>
                                        </p:tav>
                                      </p:tavLst>
                                    </p:anim>
                                    <p:anim calcmode="lin" valueType="num">
                                      <p:cBhvr additive="base">
                                        <p:cTn id="31" dur="500" fill="hold"/>
                                        <p:tgtEl>
                                          <p:spTgt spid="27"/>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0-#ppt_w/2"/>
                                          </p:val>
                                        </p:tav>
                                        <p:tav tm="100000">
                                          <p:val>
                                            <p:strVal val="#ppt_x"/>
                                          </p:val>
                                        </p:tav>
                                      </p:tavLst>
                                    </p:anim>
                                    <p:anim calcmode="lin" valueType="num">
                                      <p:cBhvr additive="base">
                                        <p:cTn id="35" dur="500" fill="hold"/>
                                        <p:tgtEl>
                                          <p:spTgt spid="22"/>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0-#ppt_w/2"/>
                                          </p:val>
                                        </p:tav>
                                        <p:tav tm="100000">
                                          <p:val>
                                            <p:strVal val="#ppt_x"/>
                                          </p:val>
                                        </p:tav>
                                      </p:tavLst>
                                    </p:anim>
                                    <p:anim calcmode="lin" valueType="num">
                                      <p:cBhvr additive="base">
                                        <p:cTn id="39" dur="500" fill="hold"/>
                                        <p:tgtEl>
                                          <p:spTgt spid="2"/>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0-#ppt_w/2"/>
                                          </p:val>
                                        </p:tav>
                                        <p:tav tm="100000">
                                          <p:val>
                                            <p:strVal val="#ppt_x"/>
                                          </p:val>
                                        </p:tav>
                                      </p:tavLst>
                                    </p:anim>
                                    <p:anim calcmode="lin" valueType="num">
                                      <p:cBhvr additive="base">
                                        <p:cTn id="43" dur="500" fill="hold"/>
                                        <p:tgtEl>
                                          <p:spTgt spid="3"/>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0-#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1000"/>
                                        <p:tgtEl>
                                          <p:spTgt spid="36"/>
                                        </p:tgtEl>
                                      </p:cBhvr>
                                    </p:animEffect>
                                    <p:anim calcmode="lin" valueType="num">
                                      <p:cBhvr>
                                        <p:cTn id="79" dur="1000" fill="hold"/>
                                        <p:tgtEl>
                                          <p:spTgt spid="36"/>
                                        </p:tgtEl>
                                        <p:attrNameLst>
                                          <p:attrName>ppt_x</p:attrName>
                                        </p:attrNameLst>
                                      </p:cBhvr>
                                      <p:tavLst>
                                        <p:tav tm="0">
                                          <p:val>
                                            <p:strVal val="#ppt_x"/>
                                          </p:val>
                                        </p:tav>
                                        <p:tav tm="100000">
                                          <p:val>
                                            <p:strVal val="#ppt_x"/>
                                          </p:val>
                                        </p:tav>
                                      </p:tavLst>
                                    </p:anim>
                                    <p:anim calcmode="lin" valueType="num">
                                      <p:cBhvr>
                                        <p:cTn id="80" dur="1000" fill="hold"/>
                                        <p:tgtEl>
                                          <p:spTgt spid="36"/>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fade">
                                      <p:cBhvr>
                                        <p:cTn id="83" dur="1000"/>
                                        <p:tgtEl>
                                          <p:spTgt spid="41"/>
                                        </p:tgtEl>
                                      </p:cBhvr>
                                    </p:animEffect>
                                    <p:anim calcmode="lin" valueType="num">
                                      <p:cBhvr>
                                        <p:cTn id="84" dur="1000" fill="hold"/>
                                        <p:tgtEl>
                                          <p:spTgt spid="41"/>
                                        </p:tgtEl>
                                        <p:attrNameLst>
                                          <p:attrName>ppt_x</p:attrName>
                                        </p:attrNameLst>
                                      </p:cBhvr>
                                      <p:tavLst>
                                        <p:tav tm="0">
                                          <p:val>
                                            <p:strVal val="#ppt_x"/>
                                          </p:val>
                                        </p:tav>
                                        <p:tav tm="100000">
                                          <p:val>
                                            <p:strVal val="#ppt_x"/>
                                          </p:val>
                                        </p:tav>
                                      </p:tavLst>
                                    </p:anim>
                                    <p:anim calcmode="lin" valueType="num">
                                      <p:cBhvr>
                                        <p:cTn id="85" dur="1000" fill="hold"/>
                                        <p:tgtEl>
                                          <p:spTgt spid="4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fade">
                                      <p:cBhvr>
                                        <p:cTn id="93" dur="1000"/>
                                        <p:tgtEl>
                                          <p:spTgt spid="43"/>
                                        </p:tgtEl>
                                      </p:cBhvr>
                                    </p:animEffect>
                                    <p:anim calcmode="lin" valueType="num">
                                      <p:cBhvr>
                                        <p:cTn id="94" dur="1000" fill="hold"/>
                                        <p:tgtEl>
                                          <p:spTgt spid="43"/>
                                        </p:tgtEl>
                                        <p:attrNameLst>
                                          <p:attrName>ppt_x</p:attrName>
                                        </p:attrNameLst>
                                      </p:cBhvr>
                                      <p:tavLst>
                                        <p:tav tm="0">
                                          <p:val>
                                            <p:strVal val="#ppt_x"/>
                                          </p:val>
                                        </p:tav>
                                        <p:tav tm="100000">
                                          <p:val>
                                            <p:strVal val="#ppt_x"/>
                                          </p:val>
                                        </p:tav>
                                      </p:tavLst>
                                    </p:anim>
                                    <p:anim calcmode="lin" valueType="num">
                                      <p:cBhvr>
                                        <p:cTn id="9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ldLvl="0" animBg="1"/>
      <p:bldP spid="38" grpId="0" bldLvl="0" animBg="1"/>
      <p:bldP spid="35" grpId="0" bldLvl="0" animBg="1"/>
      <p:bldP spid="30" grpId="0" bldLvl="0" animBg="1"/>
      <p:bldP spid="27" grpId="0" bldLvl="0" animBg="1"/>
      <p:bldP spid="22" grpId="0" bldLvl="0" animBg="1"/>
      <p:bldP spid="2" grpId="0" bldLvl="0" animBg="1"/>
      <p:bldP spid="3" grpId="0" bldLvl="0" animBg="1"/>
      <p:bldP spid="21" grpId="0" bldLvl="0" animBg="1"/>
      <p:bldP spid="25" grpId="0"/>
      <p:bldP spid="26" grpId="0"/>
      <p:bldP spid="28" grpId="0"/>
      <p:bldP spid="33" grpId="0"/>
      <p:bldP spid="36" grpId="0"/>
      <p:bldP spid="41"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时间管理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78740" y="98428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二、大学生时间管理的现状</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任意多边形 8"/>
          <p:cNvSpPr/>
          <p:nvPr/>
        </p:nvSpPr>
        <p:spPr bwMode="auto">
          <a:xfrm>
            <a:off x="815340" y="1779905"/>
            <a:ext cx="3282950" cy="4308475"/>
          </a:xfrm>
          <a:custGeom>
            <a:avLst/>
            <a:gdLst>
              <a:gd name="T0" fmla="*/ 2271713 w 21600"/>
              <a:gd name="T1" fmla="*/ 3620294 h 21600"/>
              <a:gd name="T2" fmla="*/ 2271713 w 21600"/>
              <a:gd name="T3" fmla="*/ 3620294 h 21600"/>
              <a:gd name="T4" fmla="*/ 2271713 w 21600"/>
              <a:gd name="T5" fmla="*/ 3620294 h 21600"/>
              <a:gd name="T6" fmla="*/ 2271713 w 21600"/>
              <a:gd name="T7" fmla="*/ 3620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w="12700" cap="flat" cmpd="sng">
            <a:solidFill>
              <a:srgbClr val="53585F"/>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任意多边形 9"/>
          <p:cNvSpPr/>
          <p:nvPr/>
        </p:nvSpPr>
        <p:spPr bwMode="auto">
          <a:xfrm>
            <a:off x="812800" y="4741545"/>
            <a:ext cx="2253615" cy="1341755"/>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rgbClr val="FFC000"/>
          </a:soli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1" name="任意多边形 10"/>
          <p:cNvSpPr/>
          <p:nvPr/>
        </p:nvSpPr>
        <p:spPr bwMode="auto">
          <a:xfrm flipH="1">
            <a:off x="807720" y="4168140"/>
            <a:ext cx="3291840" cy="1920240"/>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gradFill>
            <a:gsLst>
              <a:gs pos="21000">
                <a:srgbClr val="00B0F0"/>
              </a:gs>
              <a:gs pos="100000">
                <a:srgbClr val="21215D"/>
              </a:gs>
            </a:gsLst>
            <a:lin ang="7200000" scaled="0"/>
          </a:gra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2" name="任意多边形 11"/>
          <p:cNvSpPr/>
          <p:nvPr/>
        </p:nvSpPr>
        <p:spPr bwMode="auto">
          <a:xfrm>
            <a:off x="1074420" y="2005330"/>
            <a:ext cx="2761615" cy="2359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nchor="t" anchorCtr="0">
            <a:spAutoFit/>
          </a:bodyPr>
          <a:p>
            <a:pPr marL="171450" indent="-171450">
              <a:lnSpc>
                <a:spcPct val="120000"/>
              </a:lnSpc>
              <a:buFont typeface="Arial" panose="020B0604020202020204" pitchFamily="34" charset="0"/>
              <a:buChar char="•"/>
            </a:pPr>
            <a:r>
              <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面对高节奏的现代生活，大学生往往处于一种过度忙碌或者是不知所措的状态，无论是学习、生活都缺少明确目标，学习和生活很难围绕一个中心展开。</a:t>
            </a:r>
            <a:endPar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a:p>
            <a:pPr marL="171450" indent="-171450">
              <a:lnSpc>
                <a:spcPct val="120000"/>
              </a:lnSpc>
              <a:buFont typeface="Arial" panose="020B0604020202020204" pitchFamily="34" charset="0"/>
              <a:buChar char="•"/>
            </a:pPr>
            <a:r>
              <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大学生管理时间的情况还受舍友、朋友或同学的影响。</a:t>
            </a:r>
            <a:endPar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p:txBody>
      </p:sp>
      <p:sp>
        <p:nvSpPr>
          <p:cNvPr id="23" name="任意多边形 19"/>
          <p:cNvSpPr/>
          <p:nvPr/>
        </p:nvSpPr>
        <p:spPr bwMode="auto">
          <a:xfrm>
            <a:off x="1245870" y="4997133"/>
            <a:ext cx="2418715" cy="8305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ctr">
            <a:spAutoFit/>
          </a:bodyPr>
          <a:p>
            <a:pPr algn="ctr"/>
            <a:r>
              <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rPr>
              <a:t>（一）</a:t>
            </a:r>
            <a:endPar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a:p>
            <a:pPr algn="ctr"/>
            <a:r>
              <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rPr>
              <a:t>时间管理满意度低，缺乏信心，执行力低</a:t>
            </a:r>
            <a:endPar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3" name="任意多边形 6"/>
          <p:cNvSpPr/>
          <p:nvPr/>
        </p:nvSpPr>
        <p:spPr bwMode="auto">
          <a:xfrm>
            <a:off x="4421505" y="1779905"/>
            <a:ext cx="3282950" cy="4308475"/>
          </a:xfrm>
          <a:custGeom>
            <a:avLst/>
            <a:gdLst>
              <a:gd name="T0" fmla="*/ 2271713 w 21600"/>
              <a:gd name="T1" fmla="*/ 3620294 h 21600"/>
              <a:gd name="T2" fmla="*/ 2271713 w 21600"/>
              <a:gd name="T3" fmla="*/ 3620294 h 21600"/>
              <a:gd name="T4" fmla="*/ 2271713 w 21600"/>
              <a:gd name="T5" fmla="*/ 3620294 h 21600"/>
              <a:gd name="T6" fmla="*/ 2271713 w 21600"/>
              <a:gd name="T7" fmla="*/ 3620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w="12700" cap="flat" cmpd="sng">
            <a:solidFill>
              <a:srgbClr val="53585F"/>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任意多边形 7"/>
          <p:cNvSpPr/>
          <p:nvPr/>
        </p:nvSpPr>
        <p:spPr bwMode="auto">
          <a:xfrm>
            <a:off x="4424045" y="4741545"/>
            <a:ext cx="2248535" cy="1341755"/>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rgbClr val="FFC000"/>
          </a:soli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5" name="任意多边形 12"/>
          <p:cNvSpPr/>
          <p:nvPr/>
        </p:nvSpPr>
        <p:spPr bwMode="auto">
          <a:xfrm flipH="1">
            <a:off x="4421505" y="4182745"/>
            <a:ext cx="3282950" cy="1920240"/>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gradFill>
            <a:gsLst>
              <a:gs pos="21000">
                <a:srgbClr val="00B0F0"/>
              </a:gs>
              <a:gs pos="100000">
                <a:srgbClr val="21215D"/>
              </a:gs>
            </a:gsLst>
            <a:lin ang="7200000" scaled="0"/>
          </a:gra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0" name="任意多边形 4"/>
          <p:cNvSpPr/>
          <p:nvPr/>
        </p:nvSpPr>
        <p:spPr bwMode="auto">
          <a:xfrm>
            <a:off x="8027035" y="1778635"/>
            <a:ext cx="3282950" cy="4308475"/>
          </a:xfrm>
          <a:custGeom>
            <a:avLst/>
            <a:gdLst>
              <a:gd name="T0" fmla="*/ 2271713 w 21600"/>
              <a:gd name="T1" fmla="*/ 3620294 h 21600"/>
              <a:gd name="T2" fmla="*/ 2271713 w 21600"/>
              <a:gd name="T3" fmla="*/ 3620294 h 21600"/>
              <a:gd name="T4" fmla="*/ 2271713 w 21600"/>
              <a:gd name="T5" fmla="*/ 3620294 h 21600"/>
              <a:gd name="T6" fmla="*/ 2271713 w 21600"/>
              <a:gd name="T7" fmla="*/ 3620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w="12700" cap="flat" cmpd="sng">
            <a:solidFill>
              <a:srgbClr val="53585F"/>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任意多边形 5"/>
          <p:cNvSpPr/>
          <p:nvPr/>
        </p:nvSpPr>
        <p:spPr bwMode="auto">
          <a:xfrm>
            <a:off x="8030210" y="4739640"/>
            <a:ext cx="2247900" cy="1341755"/>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rgbClr val="FFC000"/>
          </a:soli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 name="任意多边形 14"/>
          <p:cNvSpPr/>
          <p:nvPr/>
        </p:nvSpPr>
        <p:spPr bwMode="auto">
          <a:xfrm flipH="1">
            <a:off x="8030210" y="4170680"/>
            <a:ext cx="3279775" cy="1920240"/>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gradFill>
            <a:gsLst>
              <a:gs pos="21000">
                <a:srgbClr val="00B0F0"/>
              </a:gs>
              <a:gs pos="100000">
                <a:srgbClr val="21215D"/>
              </a:gs>
            </a:gsLst>
            <a:lin ang="7200000" scaled="0"/>
          </a:gra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8" name="任意多边形 19"/>
          <p:cNvSpPr/>
          <p:nvPr/>
        </p:nvSpPr>
        <p:spPr bwMode="auto">
          <a:xfrm>
            <a:off x="4853305" y="5135563"/>
            <a:ext cx="2418715" cy="5537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ctr">
            <a:spAutoFit/>
          </a:bodyPr>
          <a:p>
            <a:pPr algn="ctr"/>
            <a:r>
              <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rPr>
              <a:t>（二）</a:t>
            </a:r>
            <a:endPar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a:p>
            <a:pPr algn="ctr"/>
            <a:r>
              <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rPr>
              <a:t>时间安排不合理</a:t>
            </a:r>
            <a:endPar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9" name="任意多边形 19"/>
          <p:cNvSpPr/>
          <p:nvPr/>
        </p:nvSpPr>
        <p:spPr bwMode="auto">
          <a:xfrm>
            <a:off x="8440420" y="5135563"/>
            <a:ext cx="2418715" cy="5537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ctr">
            <a:spAutoFit/>
          </a:bodyPr>
          <a:p>
            <a:pPr algn="ctr"/>
            <a:r>
              <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rPr>
              <a:t>（三）</a:t>
            </a:r>
            <a:endPar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a:p>
            <a:pPr algn="ctr"/>
            <a:r>
              <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rPr>
              <a:t>时间管理存在个体差异</a:t>
            </a:r>
            <a:endParaRPr lang="zh-CN" altLang="en-US"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30" name="任意多边形 11"/>
          <p:cNvSpPr/>
          <p:nvPr/>
        </p:nvSpPr>
        <p:spPr bwMode="auto">
          <a:xfrm>
            <a:off x="4715510" y="2005330"/>
            <a:ext cx="2761615" cy="2359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nchor="t" anchorCtr="0">
            <a:spAutoFit/>
          </a:bodyPr>
          <a:p>
            <a:pPr marL="171450" indent="-171450">
              <a:lnSpc>
                <a:spcPct val="120000"/>
              </a:lnSpc>
              <a:buFont typeface="Arial" panose="020B0604020202020204" pitchFamily="34" charset="0"/>
              <a:buChar char="•"/>
            </a:pPr>
            <a:r>
              <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大学生在学习和工作中不愿按计划使用时间，从而使学习和工作效率低下，浪费了大量时间。</a:t>
            </a:r>
            <a:endPar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a:p>
            <a:pPr marL="171450" indent="-171450">
              <a:lnSpc>
                <a:spcPct val="120000"/>
              </a:lnSpc>
              <a:buFont typeface="Arial" panose="020B0604020202020204" pitchFamily="34" charset="0"/>
              <a:buChar char="•"/>
            </a:pPr>
            <a:r>
              <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部分大学生缺乏时间管理意识，没有将时间进行具体分配，也不能把闲散时间集中使用。</a:t>
            </a:r>
            <a:endPar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p:txBody>
      </p:sp>
      <p:sp>
        <p:nvSpPr>
          <p:cNvPr id="31" name="任意多边形 11"/>
          <p:cNvSpPr/>
          <p:nvPr/>
        </p:nvSpPr>
        <p:spPr bwMode="auto">
          <a:xfrm>
            <a:off x="8356600" y="2005330"/>
            <a:ext cx="2761615" cy="2359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nchor="t" anchorCtr="0">
            <a:spAutoFit/>
          </a:bodyPr>
          <a:p>
            <a:pPr marL="171450" indent="-171450">
              <a:lnSpc>
                <a:spcPct val="120000"/>
              </a:lnSpc>
              <a:buFont typeface="Arial" panose="020B0604020202020204" pitchFamily="34" charset="0"/>
              <a:buChar char="•"/>
            </a:pPr>
            <a:r>
              <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有研究表明受年龄、性别等因素的影响大学生在时间管理上存在着差异。</a:t>
            </a:r>
            <a:endPar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a:p>
            <a:pPr marL="171450" indent="-171450">
              <a:lnSpc>
                <a:spcPct val="120000"/>
              </a:lnSpc>
              <a:buFont typeface="Arial" panose="020B0604020202020204" pitchFamily="34" charset="0"/>
              <a:buChar char="•"/>
            </a:pPr>
            <a:r>
              <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虽然所有大学生都认为时间管理很重要，但是成绩优秀的学生比其他学生更善于管理时间，更善于抓住和利用空闲时间。</a:t>
            </a:r>
            <a:endParaRPr lang="zh-CN" altLang="en-US" sz="160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时间管理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78740" y="98428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三、时间管理的重要性</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57" name="组合 56"/>
          <p:cNvGrpSpPr/>
          <p:nvPr/>
        </p:nvGrpSpPr>
        <p:grpSpPr>
          <a:xfrm>
            <a:off x="692785" y="1633220"/>
            <a:ext cx="10431780" cy="4191000"/>
            <a:chOff x="1091" y="2782"/>
            <a:chExt cx="16428" cy="6600"/>
          </a:xfrm>
        </p:grpSpPr>
        <p:sp>
          <p:nvSpPr>
            <p:cNvPr id="7" name="Oval 5"/>
            <p:cNvSpPr/>
            <p:nvPr/>
          </p:nvSpPr>
          <p:spPr>
            <a:xfrm>
              <a:off x="5690" y="3353"/>
              <a:ext cx="1481" cy="1481"/>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accent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Oval 7"/>
            <p:cNvSpPr/>
            <p:nvPr/>
          </p:nvSpPr>
          <p:spPr>
            <a:xfrm>
              <a:off x="11382" y="3353"/>
              <a:ext cx="1481" cy="1481"/>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accent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9" name="Group 48"/>
            <p:cNvGrpSpPr/>
            <p:nvPr/>
          </p:nvGrpSpPr>
          <p:grpSpPr>
            <a:xfrm>
              <a:off x="1615" y="2782"/>
              <a:ext cx="3956" cy="4888"/>
              <a:chOff x="1378214" y="1485964"/>
              <a:chExt cx="2512262" cy="3104028"/>
            </a:xfrm>
            <a:solidFill>
              <a:srgbClr val="C292CB"/>
            </a:solidFill>
          </p:grpSpPr>
          <p:sp>
            <p:nvSpPr>
              <p:cNvPr id="2" name="Oval 4"/>
              <p:cNvSpPr/>
              <p:nvPr/>
            </p:nvSpPr>
            <p:spPr>
              <a:xfrm>
                <a:off x="1796144" y="1485964"/>
                <a:ext cx="1665514" cy="1665514"/>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0" rIns="91440" bIns="0" rtlCol="0" anchor="ctr"/>
              <a:lstStyle/>
              <a:p>
                <a:pPr algn="ctr"/>
                <a:r>
                  <a:rPr lang="en-US" sz="7200" dirty="0">
                    <a:solidFill>
                      <a:schemeClr val="bg1"/>
                    </a:solidFill>
                    <a:latin typeface="字魂59号-创粗黑" panose="00000500000000000000" pitchFamily="2" charset="-122"/>
                    <a:ea typeface="字魂59号-创粗黑" panose="00000500000000000000" pitchFamily="2" charset="-122"/>
                    <a:cs typeface="77-Essential-Icons" charset="0"/>
                    <a:sym typeface="字魂59号-创粗黑" panose="00000500000000000000" pitchFamily="2" charset="-122"/>
                  </a:rPr>
                  <a:t>1</a:t>
                </a:r>
                <a:endParaRPr lang="en-US" sz="7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3" name="Group 9"/>
              <p:cNvGrpSpPr/>
              <p:nvPr/>
            </p:nvGrpSpPr>
            <p:grpSpPr>
              <a:xfrm>
                <a:off x="2366543" y="3362938"/>
                <a:ext cx="524715" cy="558857"/>
                <a:chOff x="5720376" y="2219938"/>
                <a:chExt cx="524715" cy="558857"/>
              </a:xfrm>
              <a:grpFill/>
            </p:grpSpPr>
            <p:cxnSp>
              <p:nvCxnSpPr>
                <p:cNvPr id="4" name="Straight Connector 10"/>
                <p:cNvCxnSpPr/>
                <p:nvPr/>
              </p:nvCxnSpPr>
              <p:spPr>
                <a:xfrm>
                  <a:off x="5720376" y="2259106"/>
                  <a:ext cx="524715"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Straight Connector 11"/>
                <p:cNvCxnSpPr/>
                <p:nvPr/>
              </p:nvCxnSpPr>
              <p:spPr>
                <a:xfrm flipV="1">
                  <a:off x="6007094" y="2259106"/>
                  <a:ext cx="1" cy="519689"/>
                </a:xfrm>
                <a:prstGeom prst="line">
                  <a:avLst/>
                </a:prstGeom>
                <a:grpFill/>
                <a:ln>
                  <a:solidFill>
                    <a:schemeClr val="accent2"/>
                  </a:solidFill>
                  <a:headEnd type="triangle"/>
                </a:ln>
              </p:spPr>
              <p:style>
                <a:lnRef idx="1">
                  <a:schemeClr val="accent1"/>
                </a:lnRef>
                <a:fillRef idx="0">
                  <a:schemeClr val="accent1"/>
                </a:fillRef>
                <a:effectRef idx="0">
                  <a:schemeClr val="accent1"/>
                </a:effectRef>
                <a:fontRef idx="minor">
                  <a:schemeClr val="tx1"/>
                </a:fontRef>
              </p:style>
            </p:cxnSp>
            <p:cxnSp>
              <p:nvCxnSpPr>
                <p:cNvPr id="5" name="Straight Connector 12"/>
                <p:cNvCxnSpPr/>
                <p:nvPr/>
              </p:nvCxnSpPr>
              <p:spPr>
                <a:xfrm>
                  <a:off x="5860227" y="2219938"/>
                  <a:ext cx="280199"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 name="Group 37"/>
              <p:cNvGrpSpPr/>
              <p:nvPr/>
            </p:nvGrpSpPr>
            <p:grpSpPr>
              <a:xfrm>
                <a:off x="1378214" y="4056178"/>
                <a:ext cx="2512262" cy="533814"/>
                <a:chOff x="1378214" y="4056178"/>
                <a:chExt cx="2512262" cy="533814"/>
              </a:xfrm>
              <a:grpFill/>
            </p:grpSpPr>
            <p:sp>
              <p:nvSpPr>
                <p:cNvPr id="17" name="Text Placeholder 2"/>
                <p:cNvSpPr txBox="1"/>
                <p:nvPr/>
              </p:nvSpPr>
              <p:spPr>
                <a:xfrm>
                  <a:off x="1378214" y="4056178"/>
                  <a:ext cx="2512262" cy="398780"/>
                </a:xfrm>
                <a:prstGeom prst="rect">
                  <a:avLst/>
                </a:prstGeom>
                <a:noFill/>
              </p:spPr>
              <p:txBody>
                <a:bodyPr>
                  <a:spAutoFit/>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2200"/>
                    </a:spcBef>
                  </a:pPr>
                  <a:r>
                    <a:rPr lang="zh-CN" altLang="en-US" sz="20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生涯规划观念兴起</a:t>
                  </a:r>
                  <a:endParaRPr lang="zh-CN" altLang="en-US" sz="20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cxnSp>
              <p:nvCxnSpPr>
                <p:cNvPr id="24" name="Straight Connector 36"/>
                <p:cNvCxnSpPr/>
                <p:nvPr/>
              </p:nvCxnSpPr>
              <p:spPr>
                <a:xfrm>
                  <a:off x="2361385" y="4589992"/>
                  <a:ext cx="544286"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25" name="Group 49"/>
            <p:cNvGrpSpPr/>
            <p:nvPr/>
          </p:nvGrpSpPr>
          <p:grpSpPr>
            <a:xfrm>
              <a:off x="7965" y="2782"/>
              <a:ext cx="2623" cy="4888"/>
              <a:chOff x="5410201" y="1485964"/>
              <a:chExt cx="1665514" cy="3104028"/>
            </a:xfrm>
          </p:grpSpPr>
          <p:sp>
            <p:nvSpPr>
              <p:cNvPr id="26" name="Oval 6"/>
              <p:cNvSpPr/>
              <p:nvPr/>
            </p:nvSpPr>
            <p:spPr>
              <a:xfrm>
                <a:off x="5410201" y="1485964"/>
                <a:ext cx="1665514" cy="1665514"/>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0" rIns="91440" bIns="0" rtlCol="0" anchor="ctr"/>
              <a:lstStyle/>
              <a:p>
                <a:pPr algn="ctr"/>
                <a:r>
                  <a:rPr lang="en-US" sz="7200" dirty="0">
                    <a:solidFill>
                      <a:schemeClr val="bg1"/>
                    </a:solidFill>
                    <a:latin typeface="字魂59号-创粗黑" panose="00000500000000000000" pitchFamily="2" charset="-122"/>
                    <a:ea typeface="字魂59号-创粗黑" panose="00000500000000000000" pitchFamily="2" charset="-122"/>
                    <a:cs typeface="77-Essential-Icons" charset="0"/>
                    <a:sym typeface="字魂59号-创粗黑" panose="00000500000000000000" pitchFamily="2" charset="-122"/>
                  </a:rPr>
                  <a:t>2</a:t>
                </a:r>
                <a:endParaRPr lang="en-US" sz="7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7" name="Group 13"/>
              <p:cNvGrpSpPr/>
              <p:nvPr/>
            </p:nvGrpSpPr>
            <p:grpSpPr>
              <a:xfrm>
                <a:off x="5980600" y="3362938"/>
                <a:ext cx="524715" cy="558857"/>
                <a:chOff x="5720376" y="2219938"/>
                <a:chExt cx="524715" cy="558857"/>
              </a:xfrm>
            </p:grpSpPr>
            <p:cxnSp>
              <p:nvCxnSpPr>
                <p:cNvPr id="32" name="Straight Connector 14"/>
                <p:cNvCxnSpPr/>
                <p:nvPr/>
              </p:nvCxnSpPr>
              <p:spPr>
                <a:xfrm>
                  <a:off x="5720376" y="2259106"/>
                  <a:ext cx="52471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Straight Connector 15"/>
                <p:cNvCxnSpPr/>
                <p:nvPr/>
              </p:nvCxnSpPr>
              <p:spPr>
                <a:xfrm flipV="1">
                  <a:off x="6007094" y="2259106"/>
                  <a:ext cx="1" cy="519689"/>
                </a:xfrm>
                <a:prstGeom prst="line">
                  <a:avLst/>
                </a:prstGeom>
                <a:ln>
                  <a:solidFill>
                    <a:schemeClr val="accent1"/>
                  </a:solidFill>
                  <a:head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16"/>
                <p:cNvCxnSpPr/>
                <p:nvPr/>
              </p:nvCxnSpPr>
              <p:spPr>
                <a:xfrm>
                  <a:off x="5860227" y="2219938"/>
                  <a:ext cx="28019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37" name="Straight Connector 40"/>
              <p:cNvCxnSpPr/>
              <p:nvPr/>
            </p:nvCxnSpPr>
            <p:spPr>
              <a:xfrm>
                <a:off x="5973403" y="4589992"/>
                <a:ext cx="5442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8" name="Group 50"/>
            <p:cNvGrpSpPr/>
            <p:nvPr/>
          </p:nvGrpSpPr>
          <p:grpSpPr>
            <a:xfrm>
              <a:off x="13656" y="2782"/>
              <a:ext cx="2623" cy="4888"/>
              <a:chOff x="9024257" y="1485964"/>
              <a:chExt cx="1665514" cy="3104028"/>
            </a:xfrm>
          </p:grpSpPr>
          <p:sp>
            <p:nvSpPr>
              <p:cNvPr id="39" name="Oval 8"/>
              <p:cNvSpPr/>
              <p:nvPr/>
            </p:nvSpPr>
            <p:spPr>
              <a:xfrm>
                <a:off x="9024257" y="1485964"/>
                <a:ext cx="1665514" cy="1665514"/>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0" rIns="91440" bIns="0" rtlCol="0" anchor="ctr"/>
              <a:lstStyle/>
              <a:p>
                <a:pPr algn="ctr"/>
                <a:r>
                  <a:rPr lang="en-US" sz="7200" dirty="0">
                    <a:solidFill>
                      <a:schemeClr val="bg1"/>
                    </a:solidFill>
                    <a:latin typeface="字魂59号-创粗黑" panose="00000500000000000000" pitchFamily="2" charset="-122"/>
                    <a:ea typeface="字魂59号-创粗黑" panose="00000500000000000000" pitchFamily="2" charset="-122"/>
                    <a:cs typeface="77-Essential-Icons" charset="0"/>
                    <a:sym typeface="字魂59号-创粗黑" panose="00000500000000000000" pitchFamily="2" charset="-122"/>
                  </a:rPr>
                  <a:t>3</a:t>
                </a:r>
                <a:endParaRPr lang="en-US" sz="7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41" name="Group 17"/>
              <p:cNvGrpSpPr/>
              <p:nvPr/>
            </p:nvGrpSpPr>
            <p:grpSpPr>
              <a:xfrm>
                <a:off x="9594656" y="3362938"/>
                <a:ext cx="524715" cy="558857"/>
                <a:chOff x="5720376" y="2219938"/>
                <a:chExt cx="524715" cy="558857"/>
              </a:xfrm>
            </p:grpSpPr>
            <p:cxnSp>
              <p:nvCxnSpPr>
                <p:cNvPr id="42" name="Straight Connector 18"/>
                <p:cNvCxnSpPr/>
                <p:nvPr/>
              </p:nvCxnSpPr>
              <p:spPr>
                <a:xfrm>
                  <a:off x="5720376" y="2259106"/>
                  <a:ext cx="524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19"/>
                <p:cNvCxnSpPr/>
                <p:nvPr/>
              </p:nvCxnSpPr>
              <p:spPr>
                <a:xfrm flipV="1">
                  <a:off x="6007094" y="2259106"/>
                  <a:ext cx="1" cy="519689"/>
                </a:xfrm>
                <a:prstGeom prst="line">
                  <a:avLst/>
                </a:prstGeom>
                <a:ln>
                  <a:solidFill>
                    <a:schemeClr val="accent2"/>
                  </a:solidFill>
                  <a:headEnd type="triangle"/>
                </a:ln>
              </p:spPr>
              <p:style>
                <a:lnRef idx="1">
                  <a:schemeClr val="accent1"/>
                </a:lnRef>
                <a:fillRef idx="0">
                  <a:schemeClr val="accent1"/>
                </a:fillRef>
                <a:effectRef idx="0">
                  <a:schemeClr val="accent1"/>
                </a:effectRef>
                <a:fontRef idx="minor">
                  <a:schemeClr val="tx1"/>
                </a:fontRef>
              </p:style>
            </p:cxnSp>
            <p:cxnSp>
              <p:nvCxnSpPr>
                <p:cNvPr id="44" name="Straight Connector 20"/>
                <p:cNvCxnSpPr/>
                <p:nvPr/>
              </p:nvCxnSpPr>
              <p:spPr>
                <a:xfrm>
                  <a:off x="5860227" y="2219938"/>
                  <a:ext cx="28019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47" name="Straight Connector 43"/>
              <p:cNvCxnSpPr/>
              <p:nvPr/>
            </p:nvCxnSpPr>
            <p:spPr>
              <a:xfrm>
                <a:off x="9587459" y="4589992"/>
                <a:ext cx="544286"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8" name="L-Shape 44"/>
            <p:cNvSpPr/>
            <p:nvPr/>
          </p:nvSpPr>
          <p:spPr>
            <a:xfrm rot="13500000">
              <a:off x="5176" y="3981"/>
              <a:ext cx="225" cy="225"/>
            </a:xfrm>
            <a:prstGeom prst="corner">
              <a:avLst>
                <a:gd name="adj1" fmla="val 20588"/>
                <a:gd name="adj2" fmla="val 2058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9" name="L-Shape 45"/>
            <p:cNvSpPr/>
            <p:nvPr/>
          </p:nvSpPr>
          <p:spPr>
            <a:xfrm rot="13500000">
              <a:off x="7404" y="3981"/>
              <a:ext cx="225" cy="225"/>
            </a:xfrm>
            <a:prstGeom prst="corner">
              <a:avLst>
                <a:gd name="adj1" fmla="val 20588"/>
                <a:gd name="adj2" fmla="val 2058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0" name="L-Shape 46"/>
            <p:cNvSpPr/>
            <p:nvPr/>
          </p:nvSpPr>
          <p:spPr>
            <a:xfrm rot="13500000">
              <a:off x="10838" y="3981"/>
              <a:ext cx="225" cy="225"/>
            </a:xfrm>
            <a:prstGeom prst="corner">
              <a:avLst>
                <a:gd name="adj1" fmla="val 20588"/>
                <a:gd name="adj2" fmla="val 2058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1" name="L-Shape 47"/>
            <p:cNvSpPr/>
            <p:nvPr/>
          </p:nvSpPr>
          <p:spPr>
            <a:xfrm rot="13500000">
              <a:off x="13075" y="3981"/>
              <a:ext cx="225" cy="225"/>
            </a:xfrm>
            <a:prstGeom prst="corner">
              <a:avLst>
                <a:gd name="adj1" fmla="val 20588"/>
                <a:gd name="adj2" fmla="val 2058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2" name="Text Placeholder 2"/>
            <p:cNvSpPr txBox="1"/>
            <p:nvPr/>
          </p:nvSpPr>
          <p:spPr>
            <a:xfrm>
              <a:off x="7358" y="6830"/>
              <a:ext cx="3956" cy="628"/>
            </a:xfrm>
            <a:prstGeom prst="rect">
              <a:avLst/>
            </a:prstGeom>
            <a:noFill/>
          </p:spPr>
          <p:txBody>
            <a:bodyPr>
              <a:spAutoFit/>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2200"/>
                </a:spcBef>
              </a:pPr>
              <a:r>
                <a:rPr lang="zh-CN" altLang="en-US" sz="20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休闲意识的加强</a:t>
              </a:r>
              <a:endParaRPr lang="zh-CN" altLang="en-US" sz="20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
          <p:nvSpPr>
            <p:cNvPr id="53" name="Text Placeholder 2"/>
            <p:cNvSpPr txBox="1"/>
            <p:nvPr/>
          </p:nvSpPr>
          <p:spPr>
            <a:xfrm>
              <a:off x="12989" y="6830"/>
              <a:ext cx="3956" cy="628"/>
            </a:xfrm>
            <a:prstGeom prst="rect">
              <a:avLst/>
            </a:prstGeom>
            <a:noFill/>
          </p:spPr>
          <p:txBody>
            <a:bodyPr>
              <a:spAutoFit/>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2200"/>
                </a:spcBef>
              </a:pPr>
              <a:r>
                <a:rPr lang="zh-CN" altLang="en-US" sz="20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追求美满生活的远景</a:t>
              </a:r>
              <a:endParaRPr lang="zh-CN" altLang="en-US" sz="20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
          <p:nvSpPr>
            <p:cNvPr id="54" name="文本框 53"/>
            <p:cNvSpPr txBox="1"/>
            <p:nvPr/>
          </p:nvSpPr>
          <p:spPr>
            <a:xfrm>
              <a:off x="1091" y="7882"/>
              <a:ext cx="5065" cy="1501"/>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随着生涯规划越来越受重视，为了掌握生涯发展的各个阶段，以追求成功的人生和事业，大学生就必须学会有效的时间管理方法。</a:t>
              </a:r>
              <a:endParaRPr lang="zh-CN" altLang="en-US" sz="1400">
                <a:latin typeface="微软雅黑" panose="020B0503020204020204" charset="-122"/>
                <a:ea typeface="微软雅黑" panose="020B0503020204020204" charset="-122"/>
              </a:endParaRPr>
            </a:p>
          </p:txBody>
        </p:sp>
        <p:sp>
          <p:nvSpPr>
            <p:cNvPr id="55" name="文本框 54"/>
            <p:cNvSpPr txBox="1"/>
            <p:nvPr/>
          </p:nvSpPr>
          <p:spPr>
            <a:xfrm>
              <a:off x="6804" y="7882"/>
              <a:ext cx="5065" cy="1161"/>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休闲时间对当代大学生尤为重要，许多大学生由于压力大，一直埋头学习，不仅学习效率不高，而且影响心理健康。</a:t>
              </a:r>
              <a:endParaRPr lang="zh-CN" altLang="en-US" sz="1400">
                <a:latin typeface="微软雅黑" panose="020B0503020204020204" charset="-122"/>
                <a:ea typeface="微软雅黑" panose="020B0503020204020204" charset="-122"/>
              </a:endParaRPr>
            </a:p>
          </p:txBody>
        </p:sp>
        <p:sp>
          <p:nvSpPr>
            <p:cNvPr id="56" name="文本框 55"/>
            <p:cNvSpPr txBox="1"/>
            <p:nvPr/>
          </p:nvSpPr>
          <p:spPr>
            <a:xfrm>
              <a:off x="12455" y="7882"/>
              <a:ext cx="5065" cy="1501"/>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人生除了工作之外，还有爱情、婚姻、亲情等，成功的人生，并非只是取得事业上的成就，而是生活各个层面的完美结合。</a:t>
              </a:r>
              <a:endParaRPr lang="zh-CN" altLang="en-US" sz="1400">
                <a:latin typeface="微软雅黑" panose="020B0503020204020204" charset="-122"/>
                <a:ea typeface="微软雅黑" panose="020B0503020204020204" charset="-122"/>
              </a:endParaRPr>
            </a:p>
          </p:txBody>
        </p:sp>
      </p:grpSp>
      <p:sp>
        <p:nvSpPr>
          <p:cNvPr id="58" name="îŝlîḍè"/>
          <p:cNvSpPr/>
          <p:nvPr/>
        </p:nvSpPr>
        <p:spPr>
          <a:xfrm>
            <a:off x="2122805" y="5878195"/>
            <a:ext cx="7539990" cy="694690"/>
          </a:xfrm>
          <a:prstGeom prst="rect">
            <a:avLst/>
          </a:prstGeom>
          <a:solidFill>
            <a:srgbClr val="FFC0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algn="ctr"/>
            <a:r>
              <a:rPr lang="en-US" altLang="zh-CN" sz="1600" b="1">
                <a:latin typeface="微软雅黑" panose="020B0503020204020204" charset="-122"/>
                <a:ea typeface="微软雅黑" panose="020B0503020204020204" charset="-122"/>
                <a:sym typeface="字魂59号-创粗黑" panose="00000500000000000000" pitchFamily="2" charset="-122"/>
              </a:rPr>
              <a:t>大学生正处于为今后职业生涯打基础的关键时期，对时间进行有效的管理，可以促进大学生学到更多的本领和能力，为今后的职业发展铺平道路。</a:t>
            </a:r>
            <a:endParaRPr lang="en-US" altLang="zh-CN" sz="1600" b="1">
              <a:latin typeface="微软雅黑" panose="020B0503020204020204" charset="-122"/>
              <a:ea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时间管理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78740" y="98428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四、职场时间管理的方法</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686435" y="1604010"/>
            <a:ext cx="1087374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（一）效能管理法</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Arial" panose="020B0604020202020204" pitchFamily="34" charset="0"/>
              <a:buChar cha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象限时间管理法</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814070" y="2424430"/>
            <a:ext cx="6010275" cy="2266950"/>
          </a:xfrm>
          <a:prstGeom prst="rect">
            <a:avLst/>
          </a:prstGeom>
        </p:spPr>
      </p:pic>
      <p:sp>
        <p:nvSpPr>
          <p:cNvPr id="8" name="Rectangle 3"/>
          <p:cNvSpPr txBox="1">
            <a:spLocks noChangeArrowheads="1"/>
          </p:cNvSpPr>
          <p:nvPr/>
        </p:nvSpPr>
        <p:spPr>
          <a:xfrm>
            <a:off x="686435" y="4958080"/>
            <a:ext cx="10873740" cy="117030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处理 ABCD 四类事件的顺序依次是：</a:t>
            </a: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首先处理位于 A 象限的事情，也就是对既重要且紧急的事件首先处理；其次应处理位于 B 象限的事情，也就是对重要但不紧急的事件进行处理；接下来处理 C象限的事情，也就是对不重要但很紧急的事件进行处理；最后再处理 D 象限的事情，也就是不重要也不紧急的事件。</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9" name="图片 8"/>
          <p:cNvPicPr>
            <a:picLocks noChangeAspect="1"/>
          </p:cNvPicPr>
          <p:nvPr/>
        </p:nvPicPr>
        <p:blipFill>
          <a:blip r:embed="rId3"/>
          <a:stretch>
            <a:fillRect/>
          </a:stretch>
        </p:blipFill>
        <p:spPr>
          <a:xfrm>
            <a:off x="7090410" y="1185545"/>
            <a:ext cx="3837305" cy="3505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562100"/>
            <a:ext cx="11164570" cy="4492625"/>
          </a:xfrm>
          <a:prstGeom prst="rect">
            <a:avLst/>
          </a:prstGeom>
        </p:spPr>
        <p:txBody>
          <a:bodyPr wrap="square">
            <a:spAutoFit/>
          </a:bodyPr>
          <a:lstStyle/>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课上，教授在桌子上放了一个玻璃罐子，然后从桌子下面拿出一些正好可以从罐口放进罐子里的鹅卵石。教授把石块放完后问他的学生：“你们说这个罐子是不是满的？”“是。”所有的学生异口同声地回答。教授笑着从桌底下拿出一袋碎石子，把它们从罐口倒下去，摇一摇，问：“现在罐子是不是满了？”大家都有些不敢回答，一位学生怯生生地细声回答：“也许没满。”教授不语，又从桌下拿出一袋沙子，慢慢倒进罐子里，然后又问学生：“现在呢？”“没有满！”全班学生很有信心地回答说。是的，教授又从桌子底下拿出一大瓶水，缓缓倒进看起来已经被鹅卵石、小碎石、沙子填满的玻璃罐。</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个平常的玻璃罐就这样装下了这么多东西，但如果不先把最大的鹅卵石放进罐子，也许以后永远没机会把它们再放进去了。生活中那么多事情，其实都可以像往这个玻璃罐里放东西那样，先进行时间级别分类，如根据大学生的日常安排，按照“事分轻重缓急”进行组合，确定先后顺序，做到不遗不漏。</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3278505" y="751205"/>
            <a:ext cx="5634990" cy="460375"/>
          </a:xfrm>
          <a:prstGeom prst="rect">
            <a:avLst/>
          </a:prstGeom>
          <a:noFill/>
        </p:spPr>
        <p:txBody>
          <a:bodyPr wrap="square" rtlCol="0" anchor="t">
            <a:spAutoFit/>
          </a:bodyPr>
          <a:p>
            <a:pPr algn="ctr"/>
            <a:r>
              <a:rPr lang="zh-CN" altLang="en-US" sz="2400" b="1">
                <a:highlight>
                  <a:srgbClr val="FFFF00"/>
                </a:highlight>
              </a:rPr>
              <a:t>时间管理：石头、碎石、沙子和水</a:t>
            </a:r>
            <a:endParaRPr lang="zh-CN" altLang="en-US" sz="2400" b="1">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446530"/>
            <a:ext cx="11164570" cy="4492625"/>
          </a:xfrm>
          <a:prstGeom prst="rect">
            <a:avLst/>
          </a:prstGeom>
        </p:spPr>
        <p:txBody>
          <a:bodyPr wrap="square">
            <a:spAutoFit/>
          </a:bodyPr>
          <a:lstStyle/>
          <a:p>
            <a:pPr indent="457200" algn="l" fontAlgn="auto">
              <a:lnSpc>
                <a:spcPct val="130000"/>
              </a:lnSpc>
              <a:buNone/>
            </a:pPr>
            <a:r>
              <a:rPr lang="zh-CN" altLang="en-US" sz="2000" b="1" dirty="0">
                <a:solidFill>
                  <a:srgbClr val="FFFF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 级别：</a:t>
            </a: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时间紧、具有一定的挑战性、非常重要的事情。如即将到来的考试必须多花时间进行准备。要注意的是，很多人惧怕 A 级别的事情，觉得太复杂，要耗费太多的精力，同时因为怕困难完不成或者完成得不完美而采取逃避的态度。</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b="1" dirty="0">
                <a:solidFill>
                  <a:srgbClr val="FFFF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B 级别：</a:t>
            </a: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很重要、但在时间上没有特别要求。这一级别的事情当前不需要马上交差，但又非做不可，容易在不急的心理中被人遗忘，在最后关键时刻演变成A 级别事件，如两周前老师布置的期中检查作业。</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b="1" dirty="0">
                <a:solidFill>
                  <a:srgbClr val="FFFF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C 级别：</a:t>
            </a: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时间上紧迫、但并不是很重要的、可以请别人代劳的事情，如取快件，可以请同学顺便去取。</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b="1" dirty="0">
                <a:solidFill>
                  <a:srgbClr val="FFFF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D 级别：</a:t>
            </a: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时间上不紧迫也不是很重要的事情，有些可以请别人做；有的可以降低标准；有的必须要做则放在零碎时间中进行完成；有的对生活没有益处的事件则建议选择放弃，如毫无意义的闲逛。</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时间管理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686435" y="1248410"/>
            <a:ext cx="1087374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（二）艾维利的效率法</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Arial" panose="020B0604020202020204" pitchFamily="34" charset="0"/>
              <a:buChar cha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美国管理学家艾维利提出了</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“10 分钟 6 件事效率法”。</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8" name="Rectangle 3"/>
          <p:cNvSpPr txBox="1">
            <a:spLocks noChangeArrowheads="1"/>
          </p:cNvSpPr>
          <p:nvPr/>
        </p:nvSpPr>
        <p:spPr>
          <a:xfrm>
            <a:off x="659130" y="2476500"/>
            <a:ext cx="10873740" cy="45085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1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步骤：</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17411" name="任意多边形 22"/>
          <p:cNvSpPr>
            <a:spLocks noChangeArrowheads="1"/>
          </p:cNvSpPr>
          <p:nvPr>
            <p:custDataLst>
              <p:tags r:id="rId1"/>
            </p:custDataLst>
          </p:nvPr>
        </p:nvSpPr>
        <p:spPr bwMode="auto">
          <a:xfrm rot="14734143" flipH="1">
            <a:off x="7283609" y="4560094"/>
            <a:ext cx="955675" cy="1341437"/>
          </a:xfrm>
          <a:custGeom>
            <a:avLst/>
            <a:gdLst>
              <a:gd name="T0" fmla="*/ 412889 w 1377823"/>
              <a:gd name="T1" fmla="*/ 236935 h 2098779"/>
              <a:gd name="T2" fmla="*/ 443385 w 1377823"/>
              <a:gd name="T3" fmla="*/ 387946 h 2098779"/>
              <a:gd name="T4" fmla="*/ 374151 w 1377823"/>
              <a:gd name="T5" fmla="*/ 609039 h 2098779"/>
              <a:gd name="T6" fmla="*/ 453876 w 1377823"/>
              <a:gd name="T7" fmla="*/ 664322 h 2098779"/>
              <a:gd name="T8" fmla="*/ 305097 w 1377823"/>
              <a:gd name="T9" fmla="*/ 691227 h 2098779"/>
              <a:gd name="T10" fmla="*/ 278222 w 1377823"/>
              <a:gd name="T11" fmla="*/ 542514 h 2098779"/>
              <a:gd name="T12" fmla="*/ 357911 w 1377823"/>
              <a:gd name="T13" fmla="*/ 597796 h 2098779"/>
              <a:gd name="T14" fmla="*/ 423624 w 1377823"/>
              <a:gd name="T15" fmla="*/ 387946 h 2098779"/>
              <a:gd name="T16" fmla="*/ 55358 w 1377823"/>
              <a:gd name="T17" fmla="*/ 19757 h 2098779"/>
              <a:gd name="T18" fmla="*/ 17705 w 1377823"/>
              <a:gd name="T19" fmla="*/ 21657 h 2098779"/>
              <a:gd name="T20" fmla="*/ 8071 w 1377823"/>
              <a:gd name="T21" fmla="*/ 23128 h 2098779"/>
              <a:gd name="T22" fmla="*/ 0 w 1377823"/>
              <a:gd name="T23" fmla="*/ 4395 h 2098779"/>
              <a:gd name="T24" fmla="*/ 15683 w 1377823"/>
              <a:gd name="T25" fmla="*/ 2003 h 2098779"/>
              <a:gd name="T26" fmla="*/ 55358 w 1377823"/>
              <a:gd name="T27" fmla="*/ 0 h 2098779"/>
              <a:gd name="T28" fmla="*/ 412889 w 1377823"/>
              <a:gd name="T29" fmla="*/ 236935 h 20987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77823" h="2098779">
                <a:moveTo>
                  <a:pt x="1253398" y="719409"/>
                </a:moveTo>
                <a:cubicBezTo>
                  <a:pt x="1313010" y="860335"/>
                  <a:pt x="1345975" y="1015279"/>
                  <a:pt x="1345975" y="1177925"/>
                </a:cubicBezTo>
                <a:cubicBezTo>
                  <a:pt x="1345975" y="1417873"/>
                  <a:pt x="1272573" y="1652040"/>
                  <a:pt x="1135803" y="1849233"/>
                </a:cubicBezTo>
                <a:lnTo>
                  <a:pt x="1377823" y="2017088"/>
                </a:lnTo>
                <a:lnTo>
                  <a:pt x="926176" y="2098779"/>
                </a:lnTo>
                <a:lnTo>
                  <a:pt x="844593" y="1647241"/>
                </a:lnTo>
                <a:lnTo>
                  <a:pt x="1086504" y="1815095"/>
                </a:lnTo>
                <a:cubicBezTo>
                  <a:pt x="1216403" y="1627936"/>
                  <a:pt x="1285988" y="1405657"/>
                  <a:pt x="1285988" y="1177925"/>
                </a:cubicBezTo>
                <a:cubicBezTo>
                  <a:pt x="1285988" y="560496"/>
                  <a:pt x="785370" y="59987"/>
                  <a:pt x="168050" y="59987"/>
                </a:cubicBezTo>
                <a:cubicBezTo>
                  <a:pt x="129461" y="59987"/>
                  <a:pt x="91328" y="61942"/>
                  <a:pt x="53746" y="65759"/>
                </a:cubicBezTo>
                <a:lnTo>
                  <a:pt x="24503" y="70222"/>
                </a:lnTo>
                <a:lnTo>
                  <a:pt x="0" y="13346"/>
                </a:lnTo>
                <a:lnTo>
                  <a:pt x="47608" y="6081"/>
                </a:lnTo>
                <a:cubicBezTo>
                  <a:pt x="87208" y="2060"/>
                  <a:pt x="127388" y="0"/>
                  <a:pt x="168050" y="0"/>
                </a:cubicBezTo>
                <a:cubicBezTo>
                  <a:pt x="655907" y="0"/>
                  <a:pt x="1074561" y="296629"/>
                  <a:pt x="1253398" y="719409"/>
                </a:cubicBezTo>
                <a:close/>
              </a:path>
            </a:pathLst>
          </a:custGeom>
          <a:solidFill>
            <a:srgbClr val="B5CBE7"/>
          </a:solidFill>
          <a:ln>
            <a:noFill/>
          </a:ln>
        </p:spPr>
        <p:txBody>
          <a:bodyPr lIns="90000" tIns="46800" rIns="90000" bIns="46800" anchor="ctr">
            <a:normAutofit/>
          </a:bodyPr>
          <a:lstStyle/>
          <a:p>
            <a:pPr>
              <a:defRPr/>
            </a:pPr>
            <a:endParaRPr lang="zh-CN" altLang="en-US"/>
          </a:p>
        </p:txBody>
      </p:sp>
      <p:sp>
        <p:nvSpPr>
          <p:cNvPr id="17413" name="任意多边形 22"/>
          <p:cNvSpPr>
            <a:spLocks noChangeArrowheads="1"/>
          </p:cNvSpPr>
          <p:nvPr>
            <p:custDataLst>
              <p:tags r:id="rId2"/>
            </p:custDataLst>
          </p:nvPr>
        </p:nvSpPr>
        <p:spPr bwMode="auto">
          <a:xfrm rot="17598399">
            <a:off x="4535329" y="2891314"/>
            <a:ext cx="879475" cy="1455737"/>
          </a:xfrm>
          <a:custGeom>
            <a:avLst/>
            <a:gdLst>
              <a:gd name="T0" fmla="*/ 412634 w 1377823"/>
              <a:gd name="T1" fmla="*/ 236935 h 2098779"/>
              <a:gd name="T2" fmla="*/ 443111 w 1377823"/>
              <a:gd name="T3" fmla="*/ 387946 h 2098779"/>
              <a:gd name="T4" fmla="*/ 373920 w 1377823"/>
              <a:gd name="T5" fmla="*/ 609039 h 2098779"/>
              <a:gd name="T6" fmla="*/ 453596 w 1377823"/>
              <a:gd name="T7" fmla="*/ 664322 h 2098779"/>
              <a:gd name="T8" fmla="*/ 304909 w 1377823"/>
              <a:gd name="T9" fmla="*/ 691227 h 2098779"/>
              <a:gd name="T10" fmla="*/ 278050 w 1377823"/>
              <a:gd name="T11" fmla="*/ 542514 h 2098779"/>
              <a:gd name="T12" fmla="*/ 357690 w 1377823"/>
              <a:gd name="T13" fmla="*/ 597796 h 2098779"/>
              <a:gd name="T14" fmla="*/ 423363 w 1377823"/>
              <a:gd name="T15" fmla="*/ 387946 h 2098779"/>
              <a:gd name="T16" fmla="*/ 55324 w 1377823"/>
              <a:gd name="T17" fmla="*/ 19757 h 2098779"/>
              <a:gd name="T18" fmla="*/ 17694 w 1377823"/>
              <a:gd name="T19" fmla="*/ 21657 h 2098779"/>
              <a:gd name="T20" fmla="*/ 8067 w 1377823"/>
              <a:gd name="T21" fmla="*/ 23128 h 2098779"/>
              <a:gd name="T22" fmla="*/ 0 w 1377823"/>
              <a:gd name="T23" fmla="*/ 4395 h 2098779"/>
              <a:gd name="T24" fmla="*/ 15673 w 1377823"/>
              <a:gd name="T25" fmla="*/ 2003 h 2098779"/>
              <a:gd name="T26" fmla="*/ 55324 w 1377823"/>
              <a:gd name="T27" fmla="*/ 0 h 2098779"/>
              <a:gd name="T28" fmla="*/ 412634 w 1377823"/>
              <a:gd name="T29" fmla="*/ 236935 h 20987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77823" h="2098779">
                <a:moveTo>
                  <a:pt x="1253398" y="719409"/>
                </a:moveTo>
                <a:cubicBezTo>
                  <a:pt x="1313010" y="860335"/>
                  <a:pt x="1345975" y="1015279"/>
                  <a:pt x="1345975" y="1177925"/>
                </a:cubicBezTo>
                <a:cubicBezTo>
                  <a:pt x="1345975" y="1417873"/>
                  <a:pt x="1272573" y="1652040"/>
                  <a:pt x="1135803" y="1849233"/>
                </a:cubicBezTo>
                <a:lnTo>
                  <a:pt x="1377823" y="2017088"/>
                </a:lnTo>
                <a:lnTo>
                  <a:pt x="926176" y="2098779"/>
                </a:lnTo>
                <a:lnTo>
                  <a:pt x="844593" y="1647241"/>
                </a:lnTo>
                <a:lnTo>
                  <a:pt x="1086504" y="1815095"/>
                </a:lnTo>
                <a:cubicBezTo>
                  <a:pt x="1216403" y="1627936"/>
                  <a:pt x="1285988" y="1405657"/>
                  <a:pt x="1285988" y="1177925"/>
                </a:cubicBezTo>
                <a:cubicBezTo>
                  <a:pt x="1285988" y="560496"/>
                  <a:pt x="785370" y="59987"/>
                  <a:pt x="168050" y="59987"/>
                </a:cubicBezTo>
                <a:cubicBezTo>
                  <a:pt x="129461" y="59987"/>
                  <a:pt x="91328" y="61942"/>
                  <a:pt x="53746" y="65759"/>
                </a:cubicBezTo>
                <a:lnTo>
                  <a:pt x="24503" y="70222"/>
                </a:lnTo>
                <a:lnTo>
                  <a:pt x="0" y="13346"/>
                </a:lnTo>
                <a:lnTo>
                  <a:pt x="47608" y="6081"/>
                </a:lnTo>
                <a:cubicBezTo>
                  <a:pt x="87208" y="2060"/>
                  <a:pt x="127388" y="0"/>
                  <a:pt x="168050" y="0"/>
                </a:cubicBezTo>
                <a:cubicBezTo>
                  <a:pt x="655907" y="0"/>
                  <a:pt x="1074561" y="296629"/>
                  <a:pt x="1253398" y="719409"/>
                </a:cubicBezTo>
                <a:close/>
              </a:path>
            </a:pathLst>
          </a:custGeom>
          <a:solidFill>
            <a:srgbClr val="B5CBE7"/>
          </a:solidFill>
          <a:ln>
            <a:noFill/>
          </a:ln>
        </p:spPr>
        <p:txBody>
          <a:bodyPr lIns="90000" tIns="46800" rIns="90000" bIns="46800" anchor="ctr">
            <a:normAutofit/>
          </a:bodyPr>
          <a:lstStyle/>
          <a:p>
            <a:pPr>
              <a:defRPr/>
            </a:pPr>
            <a:endParaRPr lang="zh-CN" altLang="en-US"/>
          </a:p>
        </p:txBody>
      </p:sp>
      <p:sp>
        <p:nvSpPr>
          <p:cNvPr id="17416" name="任意多边形 19"/>
          <p:cNvSpPr>
            <a:spLocks noChangeArrowheads="1"/>
          </p:cNvSpPr>
          <p:nvPr>
            <p:custDataLst>
              <p:tags r:id="rId3"/>
            </p:custDataLst>
          </p:nvPr>
        </p:nvSpPr>
        <p:spPr bwMode="auto">
          <a:xfrm>
            <a:off x="5424805" y="3943350"/>
            <a:ext cx="1396365" cy="923290"/>
          </a:xfrm>
          <a:custGeom>
            <a:avLst/>
            <a:gdLst>
              <a:gd name="T0" fmla="*/ 0 w 2266626"/>
              <a:gd name="T1" fmla="*/ 99828 h 1869493"/>
              <a:gd name="T2" fmla="*/ 99064 w 2266626"/>
              <a:gd name="T3" fmla="*/ 0 h 1869493"/>
              <a:gd name="T4" fmla="*/ 1102007 w 2266626"/>
              <a:gd name="T5" fmla="*/ 0 h 1869493"/>
              <a:gd name="T6" fmla="*/ 1201071 w 2266626"/>
              <a:gd name="T7" fmla="*/ 99828 h 1869493"/>
              <a:gd name="T8" fmla="*/ 1201071 w 2266626"/>
              <a:gd name="T9" fmla="*/ 898463 h 1869493"/>
              <a:gd name="T10" fmla="*/ 1102007 w 2266626"/>
              <a:gd name="T11" fmla="*/ 998293 h 1869493"/>
              <a:gd name="T12" fmla="*/ 99064 w 2266626"/>
              <a:gd name="T13" fmla="*/ 998293 h 1869493"/>
              <a:gd name="T14" fmla="*/ 0 w 2266626"/>
              <a:gd name="T15" fmla="*/ 898463 h 1869493"/>
              <a:gd name="T16" fmla="*/ 0 w 2266626"/>
              <a:gd name="T17" fmla="*/ 99828 h 1869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6626"/>
              <a:gd name="T28" fmla="*/ 0 h 1869493"/>
              <a:gd name="T29" fmla="*/ 2266626 w 2266626"/>
              <a:gd name="T30" fmla="*/ 1869493 h 18694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solidFill>
            <a:srgbClr val="FFFFFF"/>
          </a:solidFill>
          <a:ln w="12700">
            <a:solidFill>
              <a:srgbClr val="B5CBE7"/>
            </a:solidFill>
            <a:miter lim="800000"/>
          </a:ln>
        </p:spPr>
        <p:txBody>
          <a:bodyPr wrap="square" lIns="90000" tIns="46800" rIns="90000" bIns="46800" anchor="ctr">
            <a:spAutoFit/>
          </a:bodyPr>
          <a:lstStyle>
            <a:lvl1pPr marL="342900" indent="-342900">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sym typeface="Calibri" panose="020F0502020204030204" pitchFamily="34" charset="0"/>
              </a:defRPr>
            </a:lvl1pPr>
            <a:lvl2pPr marL="2857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9pPr>
          </a:lstStyle>
          <a:p>
            <a:pPr marL="0" lvl="1" indent="0" eaLnBrk="1" hangingPunct="1">
              <a:spcBef>
                <a:spcPct val="0"/>
              </a:spcBef>
              <a:spcAft>
                <a:spcPct val="15000"/>
              </a:spcAft>
              <a:buNone/>
              <a:defRPr/>
            </a:pPr>
            <a:r>
              <a:rPr lang="zh-CN" altLang="zh-CN">
                <a:solidFill>
                  <a:srgbClr val="000000"/>
                </a:solidFill>
                <a:latin typeface="楷体" panose="02010609060101010101" charset="-122"/>
                <a:ea typeface="楷体" panose="02010609060101010101" charset="-122"/>
                <a:cs typeface="楷体" panose="02010609060101010101" charset="-122"/>
              </a:rPr>
              <a:t>把这6件事情按重要程度排序；</a:t>
            </a:r>
            <a:endParaRPr lang="zh-CN" altLang="zh-CN">
              <a:solidFill>
                <a:srgbClr val="000000"/>
              </a:solidFill>
              <a:latin typeface="楷体" panose="02010609060101010101" charset="-122"/>
              <a:ea typeface="楷体" panose="02010609060101010101" charset="-122"/>
              <a:cs typeface="楷体" panose="02010609060101010101" charset="-122"/>
            </a:endParaRPr>
          </a:p>
        </p:txBody>
      </p:sp>
      <p:sp>
        <p:nvSpPr>
          <p:cNvPr id="17419" name="任意多边形 22"/>
          <p:cNvSpPr>
            <a:spLocks noChangeArrowheads="1"/>
          </p:cNvSpPr>
          <p:nvPr>
            <p:custDataLst>
              <p:tags r:id="rId4"/>
            </p:custDataLst>
          </p:nvPr>
        </p:nvSpPr>
        <p:spPr bwMode="auto">
          <a:xfrm>
            <a:off x="8073390" y="3390900"/>
            <a:ext cx="2195830" cy="1477645"/>
          </a:xfrm>
          <a:custGeom>
            <a:avLst/>
            <a:gdLst>
              <a:gd name="T0" fmla="*/ 0 w 2266626"/>
              <a:gd name="T1" fmla="*/ 99712 h 1869493"/>
              <a:gd name="T2" fmla="*/ 99159 w 2266626"/>
              <a:gd name="T3" fmla="*/ 0 h 1869493"/>
              <a:gd name="T4" fmla="*/ 1103069 w 2266626"/>
              <a:gd name="T5" fmla="*/ 0 h 1869493"/>
              <a:gd name="T6" fmla="*/ 1202228 w 2266626"/>
              <a:gd name="T7" fmla="*/ 99712 h 1869493"/>
              <a:gd name="T8" fmla="*/ 1202228 w 2266626"/>
              <a:gd name="T9" fmla="*/ 897418 h 1869493"/>
              <a:gd name="T10" fmla="*/ 1103069 w 2266626"/>
              <a:gd name="T11" fmla="*/ 997132 h 1869493"/>
              <a:gd name="T12" fmla="*/ 99159 w 2266626"/>
              <a:gd name="T13" fmla="*/ 997132 h 1869493"/>
              <a:gd name="T14" fmla="*/ 0 w 2266626"/>
              <a:gd name="T15" fmla="*/ 897418 h 1869493"/>
              <a:gd name="T16" fmla="*/ 0 w 2266626"/>
              <a:gd name="T17" fmla="*/ 99712 h 1869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6626"/>
              <a:gd name="T28" fmla="*/ 0 h 1869493"/>
              <a:gd name="T29" fmla="*/ 2266626 w 2266626"/>
              <a:gd name="T30" fmla="*/ 1869493 h 18694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solidFill>
            <a:srgbClr val="FFFFFF"/>
          </a:solidFill>
          <a:ln w="12700">
            <a:solidFill>
              <a:srgbClr val="B5CBE7"/>
            </a:solidFill>
            <a:miter lim="800000"/>
          </a:ln>
        </p:spPr>
        <p:txBody>
          <a:bodyPr wrap="square" lIns="90000" tIns="46800" rIns="90000" bIns="46800" anchor="ctr">
            <a:spAutoFit/>
          </a:bodyPr>
          <a:lstStyle>
            <a:lvl1pPr marL="342900" indent="-342900">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sym typeface="Calibri" panose="020F0502020204030204" pitchFamily="34" charset="0"/>
              </a:defRPr>
            </a:lvl1pPr>
            <a:lvl2pPr marL="2857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9pPr>
          </a:lstStyle>
          <a:p>
            <a:pPr marL="0" lvl="1" indent="0" eaLnBrk="1" hangingPunct="1">
              <a:spcBef>
                <a:spcPct val="0"/>
              </a:spcBef>
              <a:spcAft>
                <a:spcPct val="15000"/>
              </a:spcAft>
              <a:buNone/>
              <a:defRPr/>
            </a:pPr>
            <a:r>
              <a:rPr lang="zh-CN" altLang="zh-CN">
                <a:solidFill>
                  <a:srgbClr val="000000"/>
                </a:solidFill>
                <a:latin typeface="楷体" panose="02010609060101010101" charset="-122"/>
                <a:ea typeface="楷体" panose="02010609060101010101" charset="-122"/>
                <a:cs typeface="楷体" panose="02010609060101010101" charset="-122"/>
              </a:rPr>
              <a:t>上班开始先做 1 号，完成之后做 2 号，再做 3号，依次类推，直至下班。</a:t>
            </a:r>
            <a:endParaRPr lang="zh-CN" altLang="zh-CN">
              <a:solidFill>
                <a:srgbClr val="000000"/>
              </a:solidFill>
              <a:latin typeface="楷体" panose="02010609060101010101" charset="-122"/>
              <a:ea typeface="楷体" panose="02010609060101010101" charset="-122"/>
              <a:cs typeface="楷体" panose="02010609060101010101" charset="-122"/>
            </a:endParaRPr>
          </a:p>
        </p:txBody>
      </p:sp>
      <p:sp>
        <p:nvSpPr>
          <p:cNvPr id="17422" name="任意多边形 16"/>
          <p:cNvSpPr>
            <a:spLocks noChangeArrowheads="1"/>
          </p:cNvSpPr>
          <p:nvPr>
            <p:custDataLst>
              <p:tags r:id="rId5"/>
            </p:custDataLst>
          </p:nvPr>
        </p:nvSpPr>
        <p:spPr bwMode="auto">
          <a:xfrm>
            <a:off x="2153920" y="3666173"/>
            <a:ext cx="1911350" cy="1200150"/>
          </a:xfrm>
          <a:custGeom>
            <a:avLst/>
            <a:gdLst>
              <a:gd name="T0" fmla="*/ 0 w 2266626"/>
              <a:gd name="T1" fmla="*/ 99712 h 1869493"/>
              <a:gd name="T2" fmla="*/ 99646 w 2266626"/>
              <a:gd name="T3" fmla="*/ 0 h 1869493"/>
              <a:gd name="T4" fmla="*/ 1108488 w 2266626"/>
              <a:gd name="T5" fmla="*/ 0 h 1869493"/>
              <a:gd name="T6" fmla="*/ 1208135 w 2266626"/>
              <a:gd name="T7" fmla="*/ 99712 h 1869493"/>
              <a:gd name="T8" fmla="*/ 1208135 w 2266626"/>
              <a:gd name="T9" fmla="*/ 897419 h 1869493"/>
              <a:gd name="T10" fmla="*/ 1108488 w 2266626"/>
              <a:gd name="T11" fmla="*/ 997133 h 1869493"/>
              <a:gd name="T12" fmla="*/ 99646 w 2266626"/>
              <a:gd name="T13" fmla="*/ 997133 h 1869493"/>
              <a:gd name="T14" fmla="*/ 0 w 2266626"/>
              <a:gd name="T15" fmla="*/ 897419 h 1869493"/>
              <a:gd name="T16" fmla="*/ 0 w 2266626"/>
              <a:gd name="T17" fmla="*/ 99712 h 1869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6626"/>
              <a:gd name="T28" fmla="*/ 0 h 1869493"/>
              <a:gd name="T29" fmla="*/ 2266626 w 2266626"/>
              <a:gd name="T30" fmla="*/ 1869493 h 18694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solidFill>
            <a:srgbClr val="FFFFFF"/>
          </a:solidFill>
          <a:ln w="12700">
            <a:solidFill>
              <a:srgbClr val="B5CBE7"/>
            </a:solidFill>
            <a:miter lim="800000"/>
          </a:ln>
        </p:spPr>
        <p:txBody>
          <a:bodyPr wrap="square" lIns="90000" tIns="46800" rIns="90000" bIns="46800" anchor="ctr">
            <a:spAutoFit/>
          </a:bodyPr>
          <a:lstStyle>
            <a:lvl1pPr marL="342900" indent="-342900">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sym typeface="Calibri" panose="020F0502020204030204" pitchFamily="34" charset="0"/>
              </a:defRPr>
            </a:lvl1pPr>
            <a:lvl2pPr marL="2857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9pPr>
          </a:lstStyle>
          <a:p>
            <a:pPr marL="0" lvl="1" indent="0" eaLnBrk="1" hangingPunct="1">
              <a:spcBef>
                <a:spcPct val="0"/>
              </a:spcBef>
              <a:spcAft>
                <a:spcPct val="15000"/>
              </a:spcAft>
              <a:buNone/>
              <a:defRPr/>
            </a:pPr>
            <a:r>
              <a:rPr lang="zh-CN" altLang="zh-CN">
                <a:solidFill>
                  <a:srgbClr val="000000"/>
                </a:solidFill>
                <a:latin typeface="楷体" panose="02010609060101010101" charset="-122"/>
                <a:ea typeface="楷体" panose="02010609060101010101" charset="-122"/>
                <a:cs typeface="楷体" panose="02010609060101010101" charset="-122"/>
              </a:rPr>
              <a:t>列出明天（下周、下月）要做的 6 件重要事情；</a:t>
            </a:r>
            <a:endParaRPr lang="zh-CN" altLang="zh-CN">
              <a:solidFill>
                <a:srgbClr val="00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时间管理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686435" y="1248410"/>
            <a:ext cx="10873740" cy="157035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（三）一周时间运筹法</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Arial" panose="020B0604020202020204" pitchFamily="34" charset="0"/>
              <a:buChar cha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以星期时间为横坐标，标记星期一、星期二、星期三直到星期日，以小时时间为纵坐标，标记上午、中午、下午、晚上以及备注和总结，然后在接下来的一周里，进行记录，并对每天的时间利用情况进行总结，当一周的记录结束后，再进行周总结。</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2" name="图片 1"/>
          <p:cNvPicPr>
            <a:picLocks noChangeAspect="1"/>
          </p:cNvPicPr>
          <p:nvPr/>
        </p:nvPicPr>
        <p:blipFill>
          <a:blip r:embed="rId1"/>
          <a:stretch>
            <a:fillRect/>
          </a:stretch>
        </p:blipFill>
        <p:spPr>
          <a:xfrm>
            <a:off x="1806575" y="2908935"/>
            <a:ext cx="8579485" cy="3459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情商管理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78740" y="98428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一、情商的基本概念</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686435" y="1604010"/>
            <a:ext cx="10873740"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（一）情商的概念</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“情商”（Emotion Quotient）简称为 EQ，一个人的情商就是他了解和管理自己及了解他人和管理人际关系的能力。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 name="椭圆 1"/>
          <p:cNvSpPr>
            <a:spLocks noChangeArrowheads="1"/>
          </p:cNvSpPr>
          <p:nvPr>
            <p:custDataLst>
              <p:tags r:id="rId1"/>
            </p:custDataLst>
          </p:nvPr>
        </p:nvSpPr>
        <p:spPr bwMode="auto">
          <a:xfrm>
            <a:off x="7518335" y="3160044"/>
            <a:ext cx="832603" cy="832603"/>
          </a:xfrm>
          <a:prstGeom prst="ellipse">
            <a:avLst/>
          </a:prstGeom>
          <a:solidFill>
            <a:srgbClr val="42ACA8"/>
          </a:solidFill>
          <a:ln w="57150" cmpd="sng">
            <a:solidFill>
              <a:sysClr val="window" lastClr="FFFFFF"/>
            </a:solidFill>
            <a:round/>
          </a:ln>
        </p:spPr>
        <p:txBody>
          <a:bodyPr wrap="none" anchor="ctr"/>
          <a:lstStyle>
            <a:lvl1pPr>
              <a:defRPr>
                <a:solidFill>
                  <a:sysClr val="windowText" lastClr="000000"/>
                </a:solidFill>
                <a:latin typeface="Calibri" panose="020F0502020204030204" pitchFamily="34" charset="0"/>
                <a:ea typeface="微软雅黑" panose="020B0503020204020204" charset="-122"/>
              </a:defRPr>
            </a:lvl1pPr>
            <a:lvl2pPr marL="742950" indent="-285750">
              <a:defRPr>
                <a:solidFill>
                  <a:sysClr val="windowText" lastClr="000000"/>
                </a:solidFill>
                <a:latin typeface="Calibri" panose="020F0502020204030204" pitchFamily="34" charset="0"/>
                <a:ea typeface="微软雅黑" panose="020B0503020204020204" charset="-122"/>
              </a:defRPr>
            </a:lvl2pPr>
            <a:lvl3pPr marL="1143000" indent="-228600">
              <a:defRPr>
                <a:solidFill>
                  <a:sysClr val="windowText" lastClr="000000"/>
                </a:solidFill>
                <a:latin typeface="Calibri" panose="020F0502020204030204" pitchFamily="34" charset="0"/>
                <a:ea typeface="微软雅黑" panose="020B0503020204020204" charset="-122"/>
              </a:defRPr>
            </a:lvl3pPr>
            <a:lvl4pPr marL="1600200" indent="-228600">
              <a:defRPr>
                <a:solidFill>
                  <a:sysClr val="windowText" lastClr="000000"/>
                </a:solidFill>
                <a:latin typeface="Calibri" panose="020F0502020204030204" pitchFamily="34" charset="0"/>
                <a:ea typeface="微软雅黑" panose="020B0503020204020204" charset="-122"/>
              </a:defRPr>
            </a:lvl4pPr>
            <a:lvl5pPr marL="2057400" indent="-228600">
              <a:defRPr>
                <a:solidFill>
                  <a:sysClr val="windowText" lastClr="000000"/>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9pPr>
          </a:lstStyle>
          <a:p>
            <a:pPr algn="ctr" eaLnBrk="1" hangingPunct="1"/>
            <a:r>
              <a:rPr lang="en-US" altLang="zh-CN" b="1">
                <a:solidFill>
                  <a:sysClr val="window" lastClr="FFFFFF"/>
                </a:solidFill>
                <a:latin typeface="微软雅黑" panose="020B0503020204020204" charset="-122"/>
              </a:rPr>
              <a:t>自我</a:t>
            </a:r>
            <a:endParaRPr lang="en-US" altLang="zh-CN" b="1">
              <a:solidFill>
                <a:sysClr val="window" lastClr="FFFFFF"/>
              </a:solidFill>
              <a:latin typeface="微软雅黑" panose="020B0503020204020204" charset="-122"/>
            </a:endParaRPr>
          </a:p>
          <a:p>
            <a:pPr algn="ctr" eaLnBrk="1" hangingPunct="1"/>
            <a:r>
              <a:rPr lang="en-US" altLang="zh-CN" b="1">
                <a:solidFill>
                  <a:sysClr val="window" lastClr="FFFFFF"/>
                </a:solidFill>
                <a:latin typeface="微软雅黑" panose="020B0503020204020204" charset="-122"/>
              </a:rPr>
              <a:t>管理</a:t>
            </a:r>
            <a:endParaRPr lang="en-US" altLang="zh-CN" b="1">
              <a:solidFill>
                <a:sysClr val="window" lastClr="FFFFFF"/>
              </a:solidFill>
              <a:latin typeface="微软雅黑" panose="020B0503020204020204" charset="-122"/>
            </a:endParaRPr>
          </a:p>
        </p:txBody>
      </p:sp>
      <p:sp>
        <p:nvSpPr>
          <p:cNvPr id="6" name="椭圆 2"/>
          <p:cNvSpPr>
            <a:spLocks noChangeArrowheads="1"/>
          </p:cNvSpPr>
          <p:nvPr>
            <p:custDataLst>
              <p:tags r:id="rId2"/>
            </p:custDataLst>
          </p:nvPr>
        </p:nvSpPr>
        <p:spPr bwMode="auto">
          <a:xfrm>
            <a:off x="5068280" y="3691441"/>
            <a:ext cx="1943148" cy="1943148"/>
          </a:xfrm>
          <a:prstGeom prst="ellipse">
            <a:avLst/>
          </a:prstGeom>
          <a:solidFill>
            <a:srgbClr val="59687F"/>
          </a:solidFill>
          <a:ln w="76200" cmpd="sng">
            <a:solidFill>
              <a:srgbClr val="59687F">
                <a:lumMod val="60000"/>
                <a:lumOff val="40000"/>
              </a:srgbClr>
            </a:solidFill>
            <a:round/>
          </a:ln>
        </p:spPr>
        <p:txBody>
          <a:bodyPr anchor="ctr"/>
          <a:lstStyle>
            <a:lvl1pPr>
              <a:defRPr>
                <a:solidFill>
                  <a:sysClr val="windowText" lastClr="000000"/>
                </a:solidFill>
                <a:latin typeface="Calibri" panose="020F0502020204030204" pitchFamily="34" charset="0"/>
                <a:ea typeface="微软雅黑" panose="020B0503020204020204" charset="-122"/>
              </a:defRPr>
            </a:lvl1pPr>
            <a:lvl2pPr marL="742950" indent="-285750">
              <a:defRPr>
                <a:solidFill>
                  <a:sysClr val="windowText" lastClr="000000"/>
                </a:solidFill>
                <a:latin typeface="Calibri" panose="020F0502020204030204" pitchFamily="34" charset="0"/>
                <a:ea typeface="微软雅黑" panose="020B0503020204020204" charset="-122"/>
              </a:defRPr>
            </a:lvl2pPr>
            <a:lvl3pPr marL="1143000" indent="-228600">
              <a:defRPr>
                <a:solidFill>
                  <a:sysClr val="windowText" lastClr="000000"/>
                </a:solidFill>
                <a:latin typeface="Calibri" panose="020F0502020204030204" pitchFamily="34" charset="0"/>
                <a:ea typeface="微软雅黑" panose="020B0503020204020204" charset="-122"/>
              </a:defRPr>
            </a:lvl3pPr>
            <a:lvl4pPr marL="1600200" indent="-228600">
              <a:defRPr>
                <a:solidFill>
                  <a:sysClr val="windowText" lastClr="000000"/>
                </a:solidFill>
                <a:latin typeface="Calibri" panose="020F0502020204030204" pitchFamily="34" charset="0"/>
                <a:ea typeface="微软雅黑" panose="020B0503020204020204" charset="-122"/>
              </a:defRPr>
            </a:lvl4pPr>
            <a:lvl5pPr marL="2057400" indent="-228600">
              <a:defRPr>
                <a:solidFill>
                  <a:sysClr val="windowText" lastClr="000000"/>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9pPr>
          </a:lstStyle>
          <a:p>
            <a:pPr algn="ctr"/>
            <a:r>
              <a:rPr lang="zh-CN" altLang="en-US" sz="2800" b="1" dirty="0">
                <a:solidFill>
                  <a:sysClr val="window" lastClr="FFFFFF"/>
                </a:solidFill>
                <a:latin typeface="微软雅黑" panose="020B0503020204020204" charset="-122"/>
                <a:cs typeface="微软雅黑" panose="020B0503020204020204" charset="-122"/>
              </a:rPr>
              <a:t>“情商”</a:t>
            </a:r>
            <a:endParaRPr lang="zh-CN" altLang="en-US" sz="2800" b="1" dirty="0">
              <a:solidFill>
                <a:sysClr val="window" lastClr="FFFFFF"/>
              </a:solidFill>
              <a:latin typeface="微软雅黑" panose="020B0503020204020204" charset="-122"/>
              <a:cs typeface="微软雅黑" panose="020B0503020204020204" charset="-122"/>
            </a:endParaRPr>
          </a:p>
        </p:txBody>
      </p:sp>
      <p:sp>
        <p:nvSpPr>
          <p:cNvPr id="8" name="椭圆 3"/>
          <p:cNvSpPr>
            <a:spLocks noChangeArrowheads="1"/>
          </p:cNvSpPr>
          <p:nvPr>
            <p:custDataLst>
              <p:tags r:id="rId3"/>
            </p:custDataLst>
          </p:nvPr>
        </p:nvSpPr>
        <p:spPr bwMode="auto">
          <a:xfrm>
            <a:off x="7518335" y="5236654"/>
            <a:ext cx="832603" cy="833827"/>
          </a:xfrm>
          <a:prstGeom prst="ellipse">
            <a:avLst/>
          </a:prstGeom>
          <a:solidFill>
            <a:srgbClr val="FAB301"/>
          </a:solidFill>
          <a:ln w="57150" cmpd="sng">
            <a:solidFill>
              <a:sysClr val="window" lastClr="FFFFFF"/>
            </a:solidFill>
            <a:round/>
          </a:ln>
        </p:spPr>
        <p:txBody>
          <a:bodyPr wrap="none" anchor="ctr"/>
          <a:lstStyle>
            <a:lvl1pPr>
              <a:defRPr>
                <a:solidFill>
                  <a:sysClr val="windowText" lastClr="000000"/>
                </a:solidFill>
                <a:latin typeface="Calibri" panose="020F0502020204030204" pitchFamily="34" charset="0"/>
                <a:ea typeface="微软雅黑" panose="020B0503020204020204" charset="-122"/>
              </a:defRPr>
            </a:lvl1pPr>
            <a:lvl2pPr marL="742950" indent="-285750">
              <a:defRPr>
                <a:solidFill>
                  <a:sysClr val="windowText" lastClr="000000"/>
                </a:solidFill>
                <a:latin typeface="Calibri" panose="020F0502020204030204" pitchFamily="34" charset="0"/>
                <a:ea typeface="微软雅黑" panose="020B0503020204020204" charset="-122"/>
              </a:defRPr>
            </a:lvl2pPr>
            <a:lvl3pPr marL="1143000" indent="-228600">
              <a:defRPr>
                <a:solidFill>
                  <a:sysClr val="windowText" lastClr="000000"/>
                </a:solidFill>
                <a:latin typeface="Calibri" panose="020F0502020204030204" pitchFamily="34" charset="0"/>
                <a:ea typeface="微软雅黑" panose="020B0503020204020204" charset="-122"/>
              </a:defRPr>
            </a:lvl3pPr>
            <a:lvl4pPr marL="1600200" indent="-228600">
              <a:defRPr>
                <a:solidFill>
                  <a:sysClr val="windowText" lastClr="000000"/>
                </a:solidFill>
                <a:latin typeface="Calibri" panose="020F0502020204030204" pitchFamily="34" charset="0"/>
                <a:ea typeface="微软雅黑" panose="020B0503020204020204" charset="-122"/>
              </a:defRPr>
            </a:lvl4pPr>
            <a:lvl5pPr marL="2057400" indent="-228600">
              <a:defRPr>
                <a:solidFill>
                  <a:sysClr val="windowText" lastClr="000000"/>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9pPr>
          </a:lstStyle>
          <a:p>
            <a:pPr algn="ctr" eaLnBrk="1" hangingPunct="1"/>
            <a:r>
              <a:rPr lang="en-US" altLang="zh-CN" sz="1400" b="1">
                <a:solidFill>
                  <a:sysClr val="window" lastClr="FFFFFF"/>
                </a:solidFill>
                <a:latin typeface="微软雅黑" panose="020B0503020204020204" charset="-122"/>
              </a:rPr>
              <a:t>人际关系</a:t>
            </a:r>
            <a:endParaRPr lang="en-US" altLang="zh-CN" sz="1400" b="1">
              <a:solidFill>
                <a:sysClr val="window" lastClr="FFFFFF"/>
              </a:solidFill>
              <a:latin typeface="微软雅黑" panose="020B0503020204020204" charset="-122"/>
            </a:endParaRPr>
          </a:p>
          <a:p>
            <a:pPr algn="ctr" eaLnBrk="1" hangingPunct="1"/>
            <a:r>
              <a:rPr lang="en-US" altLang="zh-CN" sz="1400" b="1">
                <a:solidFill>
                  <a:sysClr val="window" lastClr="FFFFFF"/>
                </a:solidFill>
                <a:latin typeface="微软雅黑" panose="020B0503020204020204" charset="-122"/>
              </a:rPr>
              <a:t>管理</a:t>
            </a:r>
            <a:endParaRPr lang="en-US" altLang="zh-CN" sz="1400" b="1">
              <a:solidFill>
                <a:sysClr val="window" lastClr="FFFFFF"/>
              </a:solidFill>
              <a:latin typeface="微软雅黑" panose="020B0503020204020204" charset="-122"/>
            </a:endParaRPr>
          </a:p>
        </p:txBody>
      </p:sp>
      <p:cxnSp>
        <p:nvCxnSpPr>
          <p:cNvPr id="12" name="肘形连接符 17"/>
          <p:cNvCxnSpPr>
            <a:cxnSpLocks noChangeShapeType="1"/>
            <a:stCxn id="6" idx="6"/>
            <a:endCxn id="2" idx="2"/>
          </p:cNvCxnSpPr>
          <p:nvPr>
            <p:custDataLst>
              <p:tags r:id="rId4"/>
            </p:custDataLst>
          </p:nvPr>
        </p:nvCxnSpPr>
        <p:spPr bwMode="auto">
          <a:xfrm flipV="1">
            <a:off x="7011670" y="3576320"/>
            <a:ext cx="506730" cy="1086485"/>
          </a:xfrm>
          <a:prstGeom prst="bentConnector3">
            <a:avLst>
              <a:gd name="adj1" fmla="val 50000"/>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13" name="肘形连接符 18"/>
          <p:cNvCxnSpPr>
            <a:cxnSpLocks noChangeShapeType="1"/>
            <a:stCxn id="6" idx="6"/>
            <a:endCxn id="8" idx="2"/>
          </p:cNvCxnSpPr>
          <p:nvPr>
            <p:custDataLst>
              <p:tags r:id="rId5"/>
            </p:custDataLst>
          </p:nvPr>
        </p:nvCxnSpPr>
        <p:spPr bwMode="auto">
          <a:xfrm>
            <a:off x="7011427" y="4663015"/>
            <a:ext cx="506908" cy="990552"/>
          </a:xfrm>
          <a:prstGeom prst="bentConnector3">
            <a:avLst>
              <a:gd name="adj1" fmla="val 50000"/>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sp>
        <p:nvSpPr>
          <p:cNvPr id="15" name="椭圆 23"/>
          <p:cNvSpPr>
            <a:spLocks noChangeArrowheads="1"/>
          </p:cNvSpPr>
          <p:nvPr>
            <p:custDataLst>
              <p:tags r:id="rId6"/>
            </p:custDataLst>
          </p:nvPr>
        </p:nvSpPr>
        <p:spPr bwMode="auto">
          <a:xfrm>
            <a:off x="3728769" y="3160044"/>
            <a:ext cx="832603" cy="832603"/>
          </a:xfrm>
          <a:prstGeom prst="ellipse">
            <a:avLst/>
          </a:prstGeom>
          <a:solidFill>
            <a:srgbClr val="42ACA8"/>
          </a:solidFill>
          <a:ln w="57150" cmpd="sng">
            <a:solidFill>
              <a:sysClr val="window" lastClr="FFFFFF"/>
            </a:solidFill>
            <a:round/>
          </a:ln>
        </p:spPr>
        <p:txBody>
          <a:bodyPr wrap="none" anchor="ctr"/>
          <a:lstStyle>
            <a:lvl1pPr>
              <a:defRPr>
                <a:solidFill>
                  <a:sysClr val="windowText" lastClr="000000"/>
                </a:solidFill>
                <a:latin typeface="Calibri" panose="020F0502020204030204" pitchFamily="34" charset="0"/>
                <a:ea typeface="微软雅黑" panose="020B0503020204020204" charset="-122"/>
              </a:defRPr>
            </a:lvl1pPr>
            <a:lvl2pPr marL="742950" indent="-285750">
              <a:defRPr>
                <a:solidFill>
                  <a:sysClr val="windowText" lastClr="000000"/>
                </a:solidFill>
                <a:latin typeface="Calibri" panose="020F0502020204030204" pitchFamily="34" charset="0"/>
                <a:ea typeface="微软雅黑" panose="020B0503020204020204" charset="-122"/>
              </a:defRPr>
            </a:lvl2pPr>
            <a:lvl3pPr marL="1143000" indent="-228600">
              <a:defRPr>
                <a:solidFill>
                  <a:sysClr val="windowText" lastClr="000000"/>
                </a:solidFill>
                <a:latin typeface="Calibri" panose="020F0502020204030204" pitchFamily="34" charset="0"/>
                <a:ea typeface="微软雅黑" panose="020B0503020204020204" charset="-122"/>
              </a:defRPr>
            </a:lvl3pPr>
            <a:lvl4pPr marL="1600200" indent="-228600">
              <a:defRPr>
                <a:solidFill>
                  <a:sysClr val="windowText" lastClr="000000"/>
                </a:solidFill>
                <a:latin typeface="Calibri" panose="020F0502020204030204" pitchFamily="34" charset="0"/>
                <a:ea typeface="微软雅黑" panose="020B0503020204020204" charset="-122"/>
              </a:defRPr>
            </a:lvl4pPr>
            <a:lvl5pPr marL="2057400" indent="-228600">
              <a:defRPr>
                <a:solidFill>
                  <a:sysClr val="windowText" lastClr="000000"/>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9pPr>
          </a:lstStyle>
          <a:p>
            <a:pPr algn="ctr" eaLnBrk="1" hangingPunct="1"/>
            <a:r>
              <a:rPr lang="en-US" altLang="zh-CN" b="1">
                <a:solidFill>
                  <a:sysClr val="window" lastClr="FFFFFF"/>
                </a:solidFill>
                <a:latin typeface="微软雅黑" panose="020B0503020204020204" charset="-122"/>
              </a:rPr>
              <a:t>自我</a:t>
            </a:r>
            <a:endParaRPr lang="en-US" altLang="zh-CN" b="1">
              <a:solidFill>
                <a:sysClr val="window" lastClr="FFFFFF"/>
              </a:solidFill>
              <a:latin typeface="微软雅黑" panose="020B0503020204020204" charset="-122"/>
            </a:endParaRPr>
          </a:p>
          <a:p>
            <a:pPr algn="ctr" eaLnBrk="1" hangingPunct="1"/>
            <a:r>
              <a:rPr lang="en-US" altLang="zh-CN" b="1">
                <a:solidFill>
                  <a:sysClr val="window" lastClr="FFFFFF"/>
                </a:solidFill>
                <a:latin typeface="微软雅黑" panose="020B0503020204020204" charset="-122"/>
              </a:rPr>
              <a:t>认知</a:t>
            </a:r>
            <a:endParaRPr lang="en-US" altLang="zh-CN" b="1">
              <a:solidFill>
                <a:sysClr val="window" lastClr="FFFFFF"/>
              </a:solidFill>
              <a:latin typeface="微软雅黑" panose="020B0503020204020204" charset="-122"/>
            </a:endParaRPr>
          </a:p>
        </p:txBody>
      </p:sp>
      <p:cxnSp>
        <p:nvCxnSpPr>
          <p:cNvPr id="10" name="肘形连接符 24"/>
          <p:cNvCxnSpPr>
            <a:cxnSpLocks noChangeShapeType="1"/>
            <a:stCxn id="6" idx="2"/>
            <a:endCxn id="15" idx="6"/>
          </p:cNvCxnSpPr>
          <p:nvPr>
            <p:custDataLst>
              <p:tags r:id="rId7"/>
            </p:custDataLst>
          </p:nvPr>
        </p:nvCxnSpPr>
        <p:spPr bwMode="auto">
          <a:xfrm rot="10800000">
            <a:off x="4561205" y="3576320"/>
            <a:ext cx="507365" cy="1086485"/>
          </a:xfrm>
          <a:prstGeom prst="bentConnector3">
            <a:avLst>
              <a:gd name="adj1" fmla="val 49937"/>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sp>
        <p:nvSpPr>
          <p:cNvPr id="19" name="椭圆 29"/>
          <p:cNvSpPr>
            <a:spLocks noChangeArrowheads="1"/>
          </p:cNvSpPr>
          <p:nvPr>
            <p:custDataLst>
              <p:tags r:id="rId8"/>
            </p:custDataLst>
          </p:nvPr>
        </p:nvSpPr>
        <p:spPr bwMode="auto">
          <a:xfrm>
            <a:off x="3725095" y="5328485"/>
            <a:ext cx="832603" cy="832603"/>
          </a:xfrm>
          <a:prstGeom prst="ellipse">
            <a:avLst/>
          </a:prstGeom>
          <a:solidFill>
            <a:srgbClr val="DA6C91"/>
          </a:solidFill>
          <a:ln w="57150" cmpd="sng">
            <a:solidFill>
              <a:sysClr val="window" lastClr="FFFFFF"/>
            </a:solidFill>
            <a:round/>
          </a:ln>
        </p:spPr>
        <p:txBody>
          <a:bodyPr wrap="none" anchor="ctr"/>
          <a:lstStyle>
            <a:lvl1pPr>
              <a:defRPr>
                <a:solidFill>
                  <a:sysClr val="windowText" lastClr="000000"/>
                </a:solidFill>
                <a:latin typeface="Calibri" panose="020F0502020204030204" pitchFamily="34" charset="0"/>
                <a:ea typeface="微软雅黑" panose="020B0503020204020204" charset="-122"/>
              </a:defRPr>
            </a:lvl1pPr>
            <a:lvl2pPr marL="742950" indent="-285750">
              <a:defRPr>
                <a:solidFill>
                  <a:sysClr val="windowText" lastClr="000000"/>
                </a:solidFill>
                <a:latin typeface="Calibri" panose="020F0502020204030204" pitchFamily="34" charset="0"/>
                <a:ea typeface="微软雅黑" panose="020B0503020204020204" charset="-122"/>
              </a:defRPr>
            </a:lvl2pPr>
            <a:lvl3pPr marL="1143000" indent="-228600">
              <a:defRPr>
                <a:solidFill>
                  <a:sysClr val="windowText" lastClr="000000"/>
                </a:solidFill>
                <a:latin typeface="Calibri" panose="020F0502020204030204" pitchFamily="34" charset="0"/>
                <a:ea typeface="微软雅黑" panose="020B0503020204020204" charset="-122"/>
              </a:defRPr>
            </a:lvl3pPr>
            <a:lvl4pPr marL="1600200" indent="-228600">
              <a:defRPr>
                <a:solidFill>
                  <a:sysClr val="windowText" lastClr="000000"/>
                </a:solidFill>
                <a:latin typeface="Calibri" panose="020F0502020204030204" pitchFamily="34" charset="0"/>
                <a:ea typeface="微软雅黑" panose="020B0503020204020204" charset="-122"/>
              </a:defRPr>
            </a:lvl4pPr>
            <a:lvl5pPr marL="2057400" indent="-228600">
              <a:defRPr>
                <a:solidFill>
                  <a:sysClr val="windowText" lastClr="000000"/>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9pPr>
          </a:lstStyle>
          <a:p>
            <a:pPr algn="ctr" eaLnBrk="1" hangingPunct="1"/>
            <a:r>
              <a:rPr lang="en-US" altLang="zh-CN" b="1">
                <a:solidFill>
                  <a:sysClr val="window" lastClr="FFFFFF"/>
                </a:solidFill>
                <a:latin typeface="微软雅黑" panose="020B0503020204020204" charset="-122"/>
              </a:rPr>
              <a:t>人际</a:t>
            </a:r>
            <a:endParaRPr lang="en-US" altLang="zh-CN" b="1">
              <a:solidFill>
                <a:sysClr val="window" lastClr="FFFFFF"/>
              </a:solidFill>
              <a:latin typeface="微软雅黑" panose="020B0503020204020204" charset="-122"/>
            </a:endParaRPr>
          </a:p>
          <a:p>
            <a:pPr algn="ctr" eaLnBrk="1" hangingPunct="1"/>
            <a:r>
              <a:rPr lang="en-US" altLang="zh-CN" b="1">
                <a:solidFill>
                  <a:sysClr val="window" lastClr="FFFFFF"/>
                </a:solidFill>
                <a:latin typeface="微软雅黑" panose="020B0503020204020204" charset="-122"/>
              </a:rPr>
              <a:t>认知</a:t>
            </a:r>
            <a:endParaRPr lang="en-US" altLang="zh-CN" b="1">
              <a:solidFill>
                <a:sysClr val="window" lastClr="FFFFFF"/>
              </a:solidFill>
              <a:latin typeface="微软雅黑" panose="020B0503020204020204" charset="-122"/>
            </a:endParaRPr>
          </a:p>
        </p:txBody>
      </p:sp>
      <p:cxnSp>
        <p:nvCxnSpPr>
          <p:cNvPr id="23" name="肘形连接符 35"/>
          <p:cNvCxnSpPr>
            <a:cxnSpLocks noChangeShapeType="1"/>
            <a:stCxn id="6" idx="2"/>
            <a:endCxn id="19" idx="6"/>
          </p:cNvCxnSpPr>
          <p:nvPr>
            <p:custDataLst>
              <p:tags r:id="rId9"/>
            </p:custDataLst>
          </p:nvPr>
        </p:nvCxnSpPr>
        <p:spPr bwMode="auto">
          <a:xfrm rot="10800000" flipV="1">
            <a:off x="4557698" y="4663627"/>
            <a:ext cx="510582" cy="1081160"/>
          </a:xfrm>
          <a:prstGeom prst="bentConnector3">
            <a:avLst>
              <a:gd name="adj1" fmla="val 49938"/>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sp>
        <p:nvSpPr>
          <p:cNvPr id="26" name="矩形 40"/>
          <p:cNvSpPr>
            <a:spLocks noChangeArrowheads="1"/>
          </p:cNvSpPr>
          <p:nvPr>
            <p:custDataLst>
              <p:tags r:id="rId10"/>
            </p:custDataLst>
          </p:nvPr>
        </p:nvSpPr>
        <p:spPr bwMode="auto">
          <a:xfrm>
            <a:off x="1785622" y="3143276"/>
            <a:ext cx="1682347" cy="86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t" anchorCtr="0">
            <a:spAutoFit/>
          </a:bodyPr>
          <a:lstStyle>
            <a:lvl1pPr>
              <a:defRPr>
                <a:solidFill>
                  <a:sysClr val="windowText" lastClr="000000"/>
                </a:solidFill>
                <a:latin typeface="Calibri" panose="020F0502020204030204" pitchFamily="34" charset="0"/>
                <a:ea typeface="微软雅黑" panose="020B0503020204020204" charset="-122"/>
              </a:defRPr>
            </a:lvl1pPr>
            <a:lvl2pPr marL="742950" indent="-285750">
              <a:defRPr>
                <a:solidFill>
                  <a:sysClr val="windowText" lastClr="000000"/>
                </a:solidFill>
                <a:latin typeface="Calibri" panose="020F0502020204030204" pitchFamily="34" charset="0"/>
                <a:ea typeface="微软雅黑" panose="020B0503020204020204" charset="-122"/>
              </a:defRPr>
            </a:lvl2pPr>
            <a:lvl3pPr marL="1143000" indent="-228600">
              <a:defRPr>
                <a:solidFill>
                  <a:sysClr val="windowText" lastClr="000000"/>
                </a:solidFill>
                <a:latin typeface="Calibri" panose="020F0502020204030204" pitchFamily="34" charset="0"/>
                <a:ea typeface="微软雅黑" panose="020B0503020204020204" charset="-122"/>
              </a:defRPr>
            </a:lvl3pPr>
            <a:lvl4pPr marL="1600200" indent="-228600">
              <a:defRPr>
                <a:solidFill>
                  <a:sysClr val="windowText" lastClr="000000"/>
                </a:solidFill>
                <a:latin typeface="Calibri" panose="020F0502020204030204" pitchFamily="34" charset="0"/>
                <a:ea typeface="微软雅黑" panose="020B0503020204020204" charset="-122"/>
              </a:defRPr>
            </a:lvl4pPr>
            <a:lvl5pPr marL="2057400" indent="-228600">
              <a:defRPr>
                <a:solidFill>
                  <a:sysClr val="windowText" lastClr="000000"/>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9pPr>
          </a:lstStyle>
          <a:p>
            <a:pPr indent="0" algn="r">
              <a:lnSpc>
                <a:spcPct val="120000"/>
              </a:lnSpc>
              <a:buNone/>
            </a:pPr>
            <a:r>
              <a:rPr lang="zh-CN" altLang="en-US" sz="1400" dirty="0">
                <a:latin typeface="微软雅黑" panose="020B0503020204020204" charset="-122"/>
              </a:rPr>
              <a:t>情感的自我认知</a:t>
            </a:r>
            <a:endParaRPr lang="zh-CN" altLang="en-US" sz="1400" dirty="0">
              <a:latin typeface="微软雅黑" panose="020B0503020204020204" charset="-122"/>
            </a:endParaRPr>
          </a:p>
          <a:p>
            <a:pPr indent="0" algn="r">
              <a:lnSpc>
                <a:spcPct val="120000"/>
              </a:lnSpc>
              <a:buNone/>
            </a:pPr>
            <a:r>
              <a:rPr lang="zh-CN" altLang="en-US" sz="1400" dirty="0">
                <a:latin typeface="微软雅黑" panose="020B0503020204020204" charset="-122"/>
              </a:rPr>
              <a:t>精确的自我认知</a:t>
            </a:r>
            <a:endParaRPr lang="zh-CN" altLang="en-US" sz="1400" dirty="0">
              <a:latin typeface="微软雅黑" panose="020B0503020204020204" charset="-122"/>
            </a:endParaRPr>
          </a:p>
          <a:p>
            <a:pPr indent="0" algn="r">
              <a:lnSpc>
                <a:spcPct val="120000"/>
              </a:lnSpc>
              <a:buNone/>
            </a:pPr>
            <a:r>
              <a:rPr lang="zh-CN" altLang="en-US" sz="1400" dirty="0">
                <a:latin typeface="微软雅黑" panose="020B0503020204020204" charset="-122"/>
              </a:rPr>
              <a:t>自信</a:t>
            </a:r>
            <a:endParaRPr lang="zh-CN" altLang="en-US" sz="1400" dirty="0">
              <a:latin typeface="微软雅黑" panose="020B0503020204020204" charset="-122"/>
            </a:endParaRPr>
          </a:p>
        </p:txBody>
      </p:sp>
      <p:sp>
        <p:nvSpPr>
          <p:cNvPr id="14" name="矩形 40"/>
          <p:cNvSpPr>
            <a:spLocks noChangeArrowheads="1"/>
          </p:cNvSpPr>
          <p:nvPr>
            <p:custDataLst>
              <p:tags r:id="rId11"/>
            </p:custDataLst>
          </p:nvPr>
        </p:nvSpPr>
        <p:spPr bwMode="auto">
          <a:xfrm>
            <a:off x="1785622" y="5182896"/>
            <a:ext cx="1682347"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t" anchorCtr="0">
            <a:spAutoFit/>
          </a:bodyPr>
          <a:lstStyle>
            <a:lvl1pPr>
              <a:defRPr>
                <a:solidFill>
                  <a:sysClr val="windowText" lastClr="000000"/>
                </a:solidFill>
                <a:latin typeface="Calibri" panose="020F0502020204030204" pitchFamily="34" charset="0"/>
                <a:ea typeface="微软雅黑" panose="020B0503020204020204" charset="-122"/>
              </a:defRPr>
            </a:lvl1pPr>
            <a:lvl2pPr marL="742950" indent="-285750">
              <a:defRPr>
                <a:solidFill>
                  <a:sysClr val="windowText" lastClr="000000"/>
                </a:solidFill>
                <a:latin typeface="Calibri" panose="020F0502020204030204" pitchFamily="34" charset="0"/>
                <a:ea typeface="微软雅黑" panose="020B0503020204020204" charset="-122"/>
              </a:defRPr>
            </a:lvl2pPr>
            <a:lvl3pPr marL="1143000" indent="-228600">
              <a:defRPr>
                <a:solidFill>
                  <a:sysClr val="windowText" lastClr="000000"/>
                </a:solidFill>
                <a:latin typeface="Calibri" panose="020F0502020204030204" pitchFamily="34" charset="0"/>
                <a:ea typeface="微软雅黑" panose="020B0503020204020204" charset="-122"/>
              </a:defRPr>
            </a:lvl3pPr>
            <a:lvl4pPr marL="1600200" indent="-228600">
              <a:defRPr>
                <a:solidFill>
                  <a:sysClr val="windowText" lastClr="000000"/>
                </a:solidFill>
                <a:latin typeface="Calibri" panose="020F0502020204030204" pitchFamily="34" charset="0"/>
                <a:ea typeface="微软雅黑" panose="020B0503020204020204" charset="-122"/>
              </a:defRPr>
            </a:lvl4pPr>
            <a:lvl5pPr marL="2057400" indent="-228600">
              <a:defRPr>
                <a:solidFill>
                  <a:sysClr val="windowText" lastClr="000000"/>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9pPr>
          </a:lstStyle>
          <a:p>
            <a:pPr indent="0" algn="r">
              <a:lnSpc>
                <a:spcPct val="120000"/>
              </a:lnSpc>
              <a:buNone/>
            </a:pPr>
            <a:r>
              <a:rPr lang="zh-CN" altLang="en-US" sz="1400" dirty="0">
                <a:latin typeface="微软雅黑" panose="020B0503020204020204" charset="-122"/>
              </a:rPr>
              <a:t>同情或同理心</a:t>
            </a:r>
            <a:endParaRPr lang="zh-CN" altLang="en-US" sz="1400" dirty="0">
              <a:latin typeface="微软雅黑" panose="020B0503020204020204" charset="-122"/>
            </a:endParaRPr>
          </a:p>
          <a:p>
            <a:pPr indent="0" algn="r">
              <a:lnSpc>
                <a:spcPct val="120000"/>
              </a:lnSpc>
              <a:buNone/>
            </a:pPr>
            <a:r>
              <a:rPr lang="zh-CN" altLang="en-US" sz="1400" dirty="0">
                <a:latin typeface="微软雅黑" panose="020B0503020204020204" charset="-122"/>
              </a:rPr>
              <a:t>组织敏感性</a:t>
            </a:r>
            <a:endParaRPr lang="zh-CN" altLang="en-US" sz="1400" dirty="0">
              <a:latin typeface="微软雅黑" panose="020B0503020204020204" charset="-122"/>
            </a:endParaRPr>
          </a:p>
          <a:p>
            <a:pPr indent="0" algn="r">
              <a:lnSpc>
                <a:spcPct val="120000"/>
              </a:lnSpc>
              <a:buNone/>
            </a:pPr>
            <a:r>
              <a:rPr lang="zh-CN" altLang="en-US" sz="1400" dirty="0">
                <a:latin typeface="微软雅黑" panose="020B0503020204020204" charset="-122"/>
              </a:rPr>
              <a:t>服务他人</a:t>
            </a:r>
            <a:endParaRPr lang="zh-CN" altLang="en-US" sz="1400" dirty="0">
              <a:latin typeface="微软雅黑" panose="020B0503020204020204" charset="-122"/>
            </a:endParaRPr>
          </a:p>
          <a:p>
            <a:pPr indent="0" algn="r">
              <a:lnSpc>
                <a:spcPct val="120000"/>
              </a:lnSpc>
              <a:buNone/>
            </a:pPr>
            <a:r>
              <a:rPr lang="zh-CN" altLang="en-US" sz="1400" dirty="0">
                <a:latin typeface="微软雅黑" panose="020B0503020204020204" charset="-122"/>
              </a:rPr>
              <a:t>影响</a:t>
            </a:r>
            <a:endParaRPr lang="zh-CN" altLang="en-US" sz="1400" dirty="0">
              <a:latin typeface="微软雅黑" panose="020B0503020204020204" charset="-122"/>
            </a:endParaRPr>
          </a:p>
        </p:txBody>
      </p:sp>
      <p:sp>
        <p:nvSpPr>
          <p:cNvPr id="17" name="矩形 40"/>
          <p:cNvSpPr>
            <a:spLocks noChangeArrowheads="1"/>
          </p:cNvSpPr>
          <p:nvPr>
            <p:custDataLst>
              <p:tags r:id="rId12"/>
            </p:custDataLst>
          </p:nvPr>
        </p:nvSpPr>
        <p:spPr bwMode="auto">
          <a:xfrm>
            <a:off x="8557262" y="4962551"/>
            <a:ext cx="1682347" cy="1383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t" anchorCtr="0">
            <a:spAutoFit/>
          </a:bodyPr>
          <a:lstStyle>
            <a:lvl1pPr>
              <a:defRPr>
                <a:solidFill>
                  <a:sysClr val="windowText" lastClr="000000"/>
                </a:solidFill>
                <a:latin typeface="Calibri" panose="020F0502020204030204" pitchFamily="34" charset="0"/>
                <a:ea typeface="微软雅黑" panose="020B0503020204020204" charset="-122"/>
              </a:defRPr>
            </a:lvl1pPr>
            <a:lvl2pPr marL="742950" indent="-285750">
              <a:defRPr>
                <a:solidFill>
                  <a:sysClr val="windowText" lastClr="000000"/>
                </a:solidFill>
                <a:latin typeface="Calibri" panose="020F0502020204030204" pitchFamily="34" charset="0"/>
                <a:ea typeface="微软雅黑" panose="020B0503020204020204" charset="-122"/>
              </a:defRPr>
            </a:lvl2pPr>
            <a:lvl3pPr marL="1143000" indent="-228600">
              <a:defRPr>
                <a:solidFill>
                  <a:sysClr val="windowText" lastClr="000000"/>
                </a:solidFill>
                <a:latin typeface="Calibri" panose="020F0502020204030204" pitchFamily="34" charset="0"/>
                <a:ea typeface="微软雅黑" panose="020B0503020204020204" charset="-122"/>
              </a:defRPr>
            </a:lvl3pPr>
            <a:lvl4pPr marL="1600200" indent="-228600">
              <a:defRPr>
                <a:solidFill>
                  <a:sysClr val="windowText" lastClr="000000"/>
                </a:solidFill>
                <a:latin typeface="Calibri" panose="020F0502020204030204" pitchFamily="34" charset="0"/>
                <a:ea typeface="微软雅黑" panose="020B0503020204020204" charset="-122"/>
              </a:defRPr>
            </a:lvl4pPr>
            <a:lvl5pPr marL="2057400" indent="-228600">
              <a:defRPr>
                <a:solidFill>
                  <a:sysClr val="windowText" lastClr="000000"/>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charset="-122"/>
              </a:defRPr>
            </a:lvl9pPr>
          </a:lstStyle>
          <a:p>
            <a:pPr indent="0" algn="l">
              <a:lnSpc>
                <a:spcPct val="120000"/>
              </a:lnSpc>
              <a:buNone/>
            </a:pPr>
            <a:r>
              <a:rPr lang="zh-CN" altLang="en-US" sz="1400" dirty="0">
                <a:latin typeface="微软雅黑" panose="020B0503020204020204" charset="-122"/>
              </a:rPr>
              <a:t>发展他人</a:t>
            </a:r>
            <a:endParaRPr lang="zh-CN" altLang="en-US" sz="1400" dirty="0">
              <a:latin typeface="微软雅黑" panose="020B0503020204020204" charset="-122"/>
            </a:endParaRPr>
          </a:p>
          <a:p>
            <a:pPr indent="0" algn="l">
              <a:lnSpc>
                <a:spcPct val="120000"/>
              </a:lnSpc>
              <a:buNone/>
            </a:pPr>
            <a:r>
              <a:rPr lang="zh-CN" altLang="en-US" sz="1400" dirty="0">
                <a:latin typeface="微软雅黑" panose="020B0503020204020204" charset="-122"/>
              </a:rPr>
              <a:t>有激情的领导</a:t>
            </a:r>
            <a:endParaRPr lang="zh-CN" altLang="en-US" sz="1400" dirty="0">
              <a:latin typeface="微软雅黑" panose="020B0503020204020204" charset="-122"/>
            </a:endParaRPr>
          </a:p>
          <a:p>
            <a:pPr indent="0" algn="l">
              <a:lnSpc>
                <a:spcPct val="120000"/>
              </a:lnSpc>
              <a:buNone/>
            </a:pPr>
            <a:r>
              <a:rPr lang="zh-CN" altLang="en-US" sz="1400" dirty="0">
                <a:latin typeface="微软雅黑" panose="020B0503020204020204" charset="-122"/>
              </a:rPr>
              <a:t>促使变革</a:t>
            </a:r>
            <a:endParaRPr lang="zh-CN" altLang="en-US" sz="1400" dirty="0">
              <a:latin typeface="微软雅黑" panose="020B0503020204020204" charset="-122"/>
            </a:endParaRPr>
          </a:p>
          <a:p>
            <a:pPr indent="0" algn="l">
              <a:lnSpc>
                <a:spcPct val="120000"/>
              </a:lnSpc>
              <a:buNone/>
            </a:pPr>
            <a:r>
              <a:rPr lang="zh-CN" altLang="en-US" sz="1400" dirty="0">
                <a:latin typeface="微软雅黑" panose="020B0503020204020204" charset="-122"/>
              </a:rPr>
              <a:t>冲突处理</a:t>
            </a:r>
            <a:endParaRPr lang="zh-CN" altLang="en-US" sz="1400" dirty="0">
              <a:latin typeface="微软雅黑" panose="020B0503020204020204" charset="-122"/>
            </a:endParaRPr>
          </a:p>
          <a:p>
            <a:pPr indent="0" algn="l">
              <a:lnSpc>
                <a:spcPct val="120000"/>
              </a:lnSpc>
              <a:buNone/>
            </a:pPr>
            <a:r>
              <a:rPr lang="zh-CN" altLang="en-US" sz="1400" dirty="0">
                <a:latin typeface="微软雅黑" panose="020B0503020204020204" charset="-122"/>
              </a:rPr>
              <a:t>团队合作</a:t>
            </a:r>
            <a:endParaRPr lang="zh-CN" altLang="en-US" sz="1400" dirty="0">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446530"/>
            <a:ext cx="11164570" cy="4892675"/>
          </a:xfrm>
          <a:prstGeom prst="rect">
            <a:avLst/>
          </a:prstGeom>
        </p:spPr>
        <p:txBody>
          <a:bodyPr wrap="square">
            <a:spAutoFit/>
          </a:bodyPr>
          <a:lstStyle/>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中午时分，学生食堂，排队打饭的队伍中，建工系的大四男生王某郁郁寡欢，屡次求职受挫使他心情郁闷不已。这时，他的室友高某挤了过来，要王某帮他带一份，王某没有推辞。高某一边伸长脖子扫视窗口上方的食谱，一边自言自语地点着想吃的菜，时不时问王某：“你说呢？”王某并不理会，高某也不介意。这时，高某忽见旁边队伍中有一漂亮女生，连捅王某让他快看，还啧啧赞叹。王某突然冲高某厉声嚷嚷：“你烦不烦你！”旁边无数眼光投过来，高某十分尴尬。接下来发生了什么呢？</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b="1" dirty="0">
                <a:solidFill>
                  <a:srgbClr val="FFFF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情境一</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王某突如其来的发火，让高某一时失措，旁边扫来的眼光令他尴尬得无地自容。王某并未就此罢休，继续情绪激动地嚷道：“没见过女生啊！看个够吧你！”将饭盒和饭卡向高某怀里一掷，拂袖而去。高某又羞又恼，将饭盒向王某背影掷去。事后，两人见面怒目相向，不久，高某换了寝室，声称无法容忍王某这种“神经病”，王某也扬言从此不理高某这个“平时一本正经，见了女生就挪不动步子的伪君子”。临近毕业，和睦相处了近四年的室友就此翻脸。</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3278505" y="751205"/>
            <a:ext cx="5634990" cy="521970"/>
          </a:xfrm>
          <a:prstGeom prst="rect">
            <a:avLst/>
          </a:prstGeom>
          <a:noFill/>
        </p:spPr>
        <p:txBody>
          <a:bodyPr wrap="square" rtlCol="0" anchor="t">
            <a:spAutoFit/>
          </a:bodyPr>
          <a:p>
            <a:pPr algn="ctr"/>
            <a:r>
              <a:rPr lang="zh-CN" altLang="en-US" sz="2800">
                <a:highlight>
                  <a:srgbClr val="FFFF00"/>
                </a:highlight>
              </a:rPr>
              <a:t>情商水平差异</a:t>
            </a:r>
            <a:endParaRPr lang="zh-CN" altLang="en-US" sz="2800">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ṥļîďe"/>
          <p:cNvSpPr/>
          <p:nvPr/>
        </p:nvSpPr>
        <p:spPr bwMode="auto">
          <a:xfrm>
            <a:off x="0" y="0"/>
            <a:ext cx="6270772" cy="6858000"/>
          </a:xfrm>
          <a:custGeom>
            <a:avLst/>
            <a:gdLst>
              <a:gd name="T0" fmla="*/ 1167 w 1740"/>
              <a:gd name="T1" fmla="*/ 0 h 1204"/>
              <a:gd name="T2" fmla="*/ 1025 w 1740"/>
              <a:gd name="T3" fmla="*/ 643 h 1204"/>
              <a:gd name="T4" fmla="*/ 1025 w 1740"/>
              <a:gd name="T5" fmla="*/ 1204 h 1204"/>
              <a:gd name="T6" fmla="*/ 0 w 1740"/>
              <a:gd name="T7" fmla="*/ 1204 h 1204"/>
              <a:gd name="T8" fmla="*/ 0 w 1740"/>
              <a:gd name="T9" fmla="*/ 0 h 1204"/>
              <a:gd name="T10" fmla="*/ 1167 w 1740"/>
              <a:gd name="T11" fmla="*/ 0 h 1204"/>
              <a:gd name="connsiteX0" fmla="*/ 6707 w 7884"/>
              <a:gd name="connsiteY0" fmla="*/ 0 h 10000"/>
              <a:gd name="connsiteX1" fmla="*/ 5891 w 7884"/>
              <a:gd name="connsiteY1" fmla="*/ 5341 h 10000"/>
              <a:gd name="connsiteX2" fmla="*/ 5891 w 7884"/>
              <a:gd name="connsiteY2" fmla="*/ 10000 h 10000"/>
              <a:gd name="connsiteX3" fmla="*/ 0 w 7884"/>
              <a:gd name="connsiteY3" fmla="*/ 10000 h 10000"/>
              <a:gd name="connsiteX4" fmla="*/ 1255 w 7884"/>
              <a:gd name="connsiteY4" fmla="*/ 1069 h 10000"/>
              <a:gd name="connsiteX5" fmla="*/ 6707 w 7884"/>
              <a:gd name="connsiteY5" fmla="*/ 0 h 10000"/>
              <a:gd name="connsiteX0-1" fmla="*/ 8507 w 10000"/>
              <a:gd name="connsiteY0-2" fmla="*/ 0 h 10000"/>
              <a:gd name="connsiteX1-3" fmla="*/ 7472 w 10000"/>
              <a:gd name="connsiteY1-4" fmla="*/ 5341 h 10000"/>
              <a:gd name="connsiteX2-5" fmla="*/ 7472 w 10000"/>
              <a:gd name="connsiteY2-6" fmla="*/ 10000 h 10000"/>
              <a:gd name="connsiteX3-7" fmla="*/ 0 w 10000"/>
              <a:gd name="connsiteY3-8" fmla="*/ 10000 h 10000"/>
              <a:gd name="connsiteX4-9" fmla="*/ 1067 w 10000"/>
              <a:gd name="connsiteY4-10" fmla="*/ 0 h 10000"/>
              <a:gd name="connsiteX5-11" fmla="*/ 8507 w 10000"/>
              <a:gd name="connsiteY5-12" fmla="*/ 0 h 10000"/>
              <a:gd name="connsiteX0-13" fmla="*/ 7440 w 8933"/>
              <a:gd name="connsiteY0-14" fmla="*/ 0 h 10000"/>
              <a:gd name="connsiteX1-15" fmla="*/ 6405 w 8933"/>
              <a:gd name="connsiteY1-16" fmla="*/ 5341 h 10000"/>
              <a:gd name="connsiteX2-17" fmla="*/ 6405 w 8933"/>
              <a:gd name="connsiteY2-18" fmla="*/ 10000 h 10000"/>
              <a:gd name="connsiteX3-19" fmla="*/ 26 w 8933"/>
              <a:gd name="connsiteY3-20" fmla="*/ 10000 h 10000"/>
              <a:gd name="connsiteX4-21" fmla="*/ 0 w 8933"/>
              <a:gd name="connsiteY4-22" fmla="*/ 0 h 10000"/>
              <a:gd name="connsiteX5-23" fmla="*/ 7440 w 8933"/>
              <a:gd name="connsiteY5-24"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933" h="10000">
                <a:moveTo>
                  <a:pt x="7440" y="0"/>
                </a:moveTo>
                <a:cubicBezTo>
                  <a:pt x="7440" y="0"/>
                  <a:pt x="2410" y="2882"/>
                  <a:pt x="6405" y="5341"/>
                </a:cubicBezTo>
                <a:cubicBezTo>
                  <a:pt x="7302" y="5897"/>
                  <a:pt x="11617" y="8231"/>
                  <a:pt x="6405" y="10000"/>
                </a:cubicBezTo>
                <a:lnTo>
                  <a:pt x="26" y="10000"/>
                </a:lnTo>
                <a:cubicBezTo>
                  <a:pt x="26" y="0"/>
                  <a:pt x="0" y="0"/>
                  <a:pt x="0" y="0"/>
                </a:cubicBezTo>
                <a:lnTo>
                  <a:pt x="7440" y="0"/>
                </a:lnTo>
                <a:close/>
              </a:path>
            </a:pathLst>
          </a:custGeom>
          <a:gradFill>
            <a:gsLst>
              <a:gs pos="21000">
                <a:srgbClr val="0070C0"/>
              </a:gs>
              <a:gs pos="100000">
                <a:schemeClr val="bg1"/>
              </a:gs>
            </a:gsLst>
            <a:lin ang="2700000" scaled="0"/>
          </a:gradFill>
        </p:spPr>
        <p:txBody>
          <a:bodyPr vert="horz" wrap="square" lIns="91440" tIns="45720" rIns="91440" bIns="45720" rtlCol="0">
            <a:normAutofit/>
          </a:bodyPr>
          <a:lstStyle/>
          <a:p>
            <a:endParaRPr lang="en-US"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ïṥḻïďé"/>
          <p:cNvSpPr txBox="1"/>
          <p:nvPr/>
        </p:nvSpPr>
        <p:spPr>
          <a:xfrm>
            <a:off x="480695" y="650875"/>
            <a:ext cx="2891155" cy="768350"/>
          </a:xfrm>
          <a:prstGeom prst="rect">
            <a:avLst/>
          </a:prstGeom>
          <a:noFill/>
          <a:ln>
            <a:noFill/>
          </a:ln>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00000"/>
              </a:lnSpc>
            </a:pPr>
            <a:r>
              <a:rPr lang="en-US" altLang="zh-CN"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CONTENTS</a:t>
            </a:r>
            <a:endParaRPr lang="zh-CN" altLang="en-US"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7" name="íslîḋe"/>
          <p:cNvGrpSpPr/>
          <p:nvPr/>
        </p:nvGrpSpPr>
        <p:grpSpPr>
          <a:xfrm>
            <a:off x="4735613" y="773898"/>
            <a:ext cx="3676650" cy="521970"/>
            <a:chOff x="4237443" y="1347290"/>
            <a:chExt cx="3676650" cy="521970"/>
          </a:xfrm>
        </p:grpSpPr>
        <p:sp>
          <p:nvSpPr>
            <p:cNvPr id="22"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5" name="íṩḻîḋê"/>
            <p:cNvSpPr/>
            <p:nvPr/>
          </p:nvSpPr>
          <p:spPr bwMode="auto">
            <a:xfrm>
              <a:off x="4632413" y="1347290"/>
              <a:ext cx="3281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主题一 大学生涯</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2" name="图片 1"/>
          <p:cNvPicPr>
            <a:picLocks noChangeAspect="1"/>
          </p:cNvPicPr>
          <p:nvPr/>
        </p:nvPicPr>
        <p:blipFill>
          <a:blip r:embed="rId1" cstate="screen"/>
          <a:stretch>
            <a:fillRect/>
          </a:stretch>
        </p:blipFill>
        <p:spPr>
          <a:xfrm>
            <a:off x="2917365" y="3730170"/>
            <a:ext cx="3127829" cy="3127829"/>
          </a:xfrm>
          <a:prstGeom prst="rect">
            <a:avLst/>
          </a:prstGeom>
        </p:spPr>
      </p:pic>
      <p:grpSp>
        <p:nvGrpSpPr>
          <p:cNvPr id="3" name="íslîḋe"/>
          <p:cNvGrpSpPr/>
          <p:nvPr/>
        </p:nvGrpSpPr>
        <p:grpSpPr>
          <a:xfrm>
            <a:off x="5129948" y="1549868"/>
            <a:ext cx="4904105" cy="521970"/>
            <a:chOff x="4237443" y="1347290"/>
            <a:chExt cx="4904105" cy="521970"/>
          </a:xfrm>
        </p:grpSpPr>
        <p:sp>
          <p:nvSpPr>
            <p:cNvPr id="4"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íṩḻîḋê"/>
            <p:cNvSpPr/>
            <p:nvPr/>
          </p:nvSpPr>
          <p:spPr bwMode="auto">
            <a:xfrm>
              <a:off x="4632413" y="1347290"/>
              <a:ext cx="45091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主题二 认识职业生涯规划</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9" name="íslîḋe"/>
          <p:cNvGrpSpPr/>
          <p:nvPr/>
        </p:nvGrpSpPr>
        <p:grpSpPr>
          <a:xfrm>
            <a:off x="5524283" y="2325838"/>
            <a:ext cx="4601845" cy="521970"/>
            <a:chOff x="4237443" y="1347290"/>
            <a:chExt cx="4601845" cy="521970"/>
          </a:xfrm>
        </p:grpSpPr>
        <p:sp>
          <p:nvSpPr>
            <p:cNvPr id="10"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íṩḻîḋê"/>
            <p:cNvSpPr/>
            <p:nvPr/>
          </p:nvSpPr>
          <p:spPr bwMode="auto">
            <a:xfrm>
              <a:off x="4632413" y="1347290"/>
              <a:ext cx="42068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主题三 自我世界探索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2" name="íslîḋe"/>
          <p:cNvGrpSpPr/>
          <p:nvPr/>
        </p:nvGrpSpPr>
        <p:grpSpPr>
          <a:xfrm>
            <a:off x="5828448" y="3101808"/>
            <a:ext cx="4646295" cy="521970"/>
            <a:chOff x="4237443" y="1347290"/>
            <a:chExt cx="4646295" cy="521970"/>
          </a:xfrm>
        </p:grpSpPr>
        <p:sp>
          <p:nvSpPr>
            <p:cNvPr id="1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íṩḻîḋê"/>
            <p:cNvSpPr/>
            <p:nvPr/>
          </p:nvSpPr>
          <p:spPr bwMode="auto">
            <a:xfrm>
              <a:off x="4632413" y="1347290"/>
              <a:ext cx="42513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主题四 工作世界探索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5" name="íslîḋe"/>
          <p:cNvGrpSpPr/>
          <p:nvPr/>
        </p:nvGrpSpPr>
        <p:grpSpPr>
          <a:xfrm>
            <a:off x="6505993" y="3877778"/>
            <a:ext cx="4309110" cy="521970"/>
            <a:chOff x="4237443" y="1347290"/>
            <a:chExt cx="4309110" cy="521970"/>
          </a:xfrm>
        </p:grpSpPr>
        <p:sp>
          <p:nvSpPr>
            <p:cNvPr id="16"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íṩḻîḋê"/>
            <p:cNvSpPr/>
            <p:nvPr/>
          </p:nvSpPr>
          <p:spPr bwMode="auto">
            <a:xfrm>
              <a:off x="4632413" y="1347290"/>
              <a:ext cx="39141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主题五 决策与行动</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8" name="íslîḋe"/>
          <p:cNvGrpSpPr/>
          <p:nvPr/>
        </p:nvGrpSpPr>
        <p:grpSpPr>
          <a:xfrm>
            <a:off x="6900328" y="4653748"/>
            <a:ext cx="5220970" cy="521970"/>
            <a:chOff x="4237443" y="1347290"/>
            <a:chExt cx="5220970" cy="521970"/>
          </a:xfrm>
        </p:grpSpPr>
        <p:sp>
          <p:nvSpPr>
            <p:cNvPr id="19"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íṩḻîḋê"/>
            <p:cNvSpPr/>
            <p:nvPr/>
          </p:nvSpPr>
          <p:spPr bwMode="auto">
            <a:xfrm>
              <a:off x="4632413" y="1347290"/>
              <a:ext cx="48260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主题六 时间管理与情商管理</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1" name="íslîḋe"/>
          <p:cNvGrpSpPr/>
          <p:nvPr/>
        </p:nvGrpSpPr>
        <p:grpSpPr>
          <a:xfrm>
            <a:off x="6810158" y="5429718"/>
            <a:ext cx="4004945" cy="521970"/>
            <a:chOff x="4237443" y="1347290"/>
            <a:chExt cx="4004945" cy="521970"/>
          </a:xfrm>
        </p:grpSpPr>
        <p:sp>
          <p:nvSpPr>
            <p:cNvPr id="2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íṩḻîḋê"/>
            <p:cNvSpPr/>
            <p:nvPr/>
          </p:nvSpPr>
          <p:spPr bwMode="auto">
            <a:xfrm>
              <a:off x="4632413" y="1347290"/>
              <a:ext cx="36099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主题七 素质训练</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446530"/>
            <a:ext cx="11164570" cy="4492625"/>
          </a:xfrm>
          <a:prstGeom prst="rect">
            <a:avLst/>
          </a:prstGeom>
        </p:spPr>
        <p:txBody>
          <a:bodyPr wrap="square">
            <a:spAutoFit/>
          </a:bodyPr>
          <a:lstStyle/>
          <a:p>
            <a:pPr indent="457200" algn="l" fontAlgn="auto">
              <a:lnSpc>
                <a:spcPct val="130000"/>
              </a:lnSpc>
              <a:buNone/>
            </a:pPr>
            <a:r>
              <a:rPr lang="zh-CN" altLang="en-US" sz="2000" b="1" dirty="0">
                <a:solidFill>
                  <a:srgbClr val="FFFF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情境二</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王某突如其来的发火，让高某一时失措，旁边扫来的眼光令他尴尬得无地自容。陡然安静下来的场面也让王某的情绪冷静下来，他意识到自己情绪的失控让无辜的高某难堪，连忙歉意地拍着高某的肩连说对不起，“我找不着工作心烦，一不小心拿你撒气了，别生气啊。这饭我请客吧。”高某当即释然：“没事没事，都怨我，没注意到你情绪不好。”一场冲突就此化解于无形。事后两人也心无芥蒂，高某还向自己签约的单位推荐王某，帮他出谋划策。</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个高情商的人通常是情绪稳定的，不会因小事产生剧烈的情绪波动，而且，在产生情绪反应时，能够恰当地处理自己的情绪，对事与对人能有合理的想法，同时表现出合宜的行为。一个低情商的人很容易受情绪所左右，不能处理好自己的情绪，表现出冲动的行为，从而影响了正常的人际关系。忧虑、愤怒、恐惧、嫉妒、猜疑、自卑、情绪化等一系列消极情绪已经影响到现代人的学习、工作、生活等各个方面。</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情商管理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686435" y="1239520"/>
            <a:ext cx="10873740"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（二）职场情商的概念</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指在职场领域中，你的信心、恒心、毅力、责任感、合作精神等，是助我们成功的一切必需的、适当的非智力因素，包括协同力、抗挫力、应变力、自我管理力、持久力等一系列职场提升力。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3" name="图片 2" descr="u=2241896574,220339920&amp;fm=253&amp;fmt=auto&amp;app=120&amp;f=JPEG.webp"/>
          <p:cNvPicPr>
            <a:picLocks noChangeAspect="1"/>
          </p:cNvPicPr>
          <p:nvPr/>
        </p:nvPicPr>
        <p:blipFill>
          <a:blip r:embed="rId1"/>
          <a:stretch>
            <a:fillRect/>
          </a:stretch>
        </p:blipFill>
        <p:spPr>
          <a:xfrm>
            <a:off x="3314700" y="2774950"/>
            <a:ext cx="5524500" cy="3143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情商管理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78740" y="98428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二、情商对职业生涯的影响</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45" name="组合 44"/>
          <p:cNvGrpSpPr/>
          <p:nvPr/>
        </p:nvGrpSpPr>
        <p:grpSpPr>
          <a:xfrm>
            <a:off x="1348105" y="1727835"/>
            <a:ext cx="10001250" cy="4490085"/>
            <a:chOff x="2123" y="2721"/>
            <a:chExt cx="15750" cy="7071"/>
          </a:xfrm>
        </p:grpSpPr>
        <p:grpSp>
          <p:nvGrpSpPr>
            <p:cNvPr id="4" name="组合 3"/>
            <p:cNvGrpSpPr/>
            <p:nvPr/>
          </p:nvGrpSpPr>
          <p:grpSpPr>
            <a:xfrm>
              <a:off x="2123" y="2733"/>
              <a:ext cx="15751" cy="7051"/>
              <a:chOff x="1348" y="2712"/>
              <a:chExt cx="17097" cy="7654"/>
            </a:xfrm>
          </p:grpSpPr>
          <p:sp>
            <p:nvSpPr>
              <p:cNvPr id="5" name="矩形 4"/>
              <p:cNvSpPr/>
              <p:nvPr>
                <p:custDataLst>
                  <p:tags r:id="rId1"/>
                </p:custDataLst>
              </p:nvPr>
            </p:nvSpPr>
            <p:spPr>
              <a:xfrm>
                <a:off x="1348" y="2712"/>
                <a:ext cx="7376" cy="2323"/>
              </a:xfrm>
              <a:prstGeom prst="rect">
                <a:avLst/>
              </a:prstGeom>
              <a:solidFill>
                <a:srgbClr val="E7E6E6"/>
              </a:solidFill>
              <a:ln w="25400">
                <a:gradFill>
                  <a:gsLst>
                    <a:gs pos="0">
                      <a:srgbClr val="FFFFFF">
                        <a:lumMod val="5000"/>
                        <a:lumOff val="95000"/>
                      </a:srgbClr>
                    </a:gs>
                    <a:gs pos="100000">
                      <a:srgbClr val="E0E0E0"/>
                    </a:gs>
                  </a:gsLst>
                  <a:lin ang="5400000" scaled="1"/>
                </a:gradFill>
              </a:ln>
              <a:effectLst>
                <a:outerShdw blurRad="571500" dist="342900" dir="2280000" algn="tl" rotWithShape="0">
                  <a:prstClr val="black">
                    <a:alpha val="15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sz="4000" i="1" dirty="0">
                  <a:solidFill>
                    <a:srgbClr val="222931"/>
                  </a:solidFill>
                  <a:sym typeface="Arial" panose="020B0604020202020204" pitchFamily="34" charset="0"/>
                </a:endParaRPr>
              </a:p>
            </p:txBody>
          </p:sp>
          <p:sp>
            <p:nvSpPr>
              <p:cNvPr id="18" name="矩形 17"/>
              <p:cNvSpPr/>
              <p:nvPr>
                <p:custDataLst>
                  <p:tags r:id="rId2"/>
                </p:custDataLst>
              </p:nvPr>
            </p:nvSpPr>
            <p:spPr>
              <a:xfrm>
                <a:off x="1348" y="5377"/>
                <a:ext cx="7376" cy="2323"/>
              </a:xfrm>
              <a:prstGeom prst="rect">
                <a:avLst/>
              </a:prstGeom>
              <a:solidFill>
                <a:srgbClr val="E7E6E6"/>
              </a:solidFill>
              <a:ln w="25400">
                <a:gradFill>
                  <a:gsLst>
                    <a:gs pos="0">
                      <a:srgbClr val="FFFFFF">
                        <a:lumMod val="5000"/>
                        <a:lumOff val="95000"/>
                      </a:srgbClr>
                    </a:gs>
                    <a:gs pos="100000">
                      <a:srgbClr val="E0E0E0"/>
                    </a:gs>
                  </a:gsLst>
                  <a:lin ang="5400000" scaled="1"/>
                </a:gradFill>
              </a:ln>
              <a:effectLst>
                <a:outerShdw blurRad="571500" dist="342900" dir="2280000" algn="tl" rotWithShape="0">
                  <a:prstClr val="black">
                    <a:alpha val="15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sz="4000" i="1" dirty="0">
                  <a:solidFill>
                    <a:srgbClr val="222931"/>
                  </a:solidFill>
                  <a:sym typeface="Arial" panose="020B0604020202020204" pitchFamily="34" charset="0"/>
                </a:endParaRPr>
              </a:p>
            </p:txBody>
          </p:sp>
          <p:sp>
            <p:nvSpPr>
              <p:cNvPr id="22" name="矩形 21"/>
              <p:cNvSpPr/>
              <p:nvPr>
                <p:custDataLst>
                  <p:tags r:id="rId3"/>
                </p:custDataLst>
              </p:nvPr>
            </p:nvSpPr>
            <p:spPr>
              <a:xfrm>
                <a:off x="1348" y="8043"/>
                <a:ext cx="7376" cy="2323"/>
              </a:xfrm>
              <a:prstGeom prst="rect">
                <a:avLst/>
              </a:prstGeom>
              <a:solidFill>
                <a:srgbClr val="E7E6E6"/>
              </a:solidFill>
              <a:ln w="25400">
                <a:gradFill>
                  <a:gsLst>
                    <a:gs pos="0">
                      <a:srgbClr val="FFFFFF">
                        <a:lumMod val="5000"/>
                        <a:lumOff val="95000"/>
                      </a:srgbClr>
                    </a:gs>
                    <a:gs pos="100000">
                      <a:srgbClr val="E0E0E0"/>
                    </a:gs>
                  </a:gsLst>
                  <a:lin ang="5400000" scaled="1"/>
                </a:gradFill>
              </a:ln>
              <a:effectLst>
                <a:outerShdw blurRad="571500" dist="342900" dir="2280000" algn="tl" rotWithShape="0">
                  <a:prstClr val="black">
                    <a:alpha val="15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sz="4000" i="1" dirty="0">
                  <a:solidFill>
                    <a:srgbClr val="222931"/>
                  </a:solidFill>
                  <a:sym typeface="Arial" panose="020B0604020202020204" pitchFamily="34" charset="0"/>
                </a:endParaRPr>
              </a:p>
            </p:txBody>
          </p:sp>
          <p:sp>
            <p:nvSpPr>
              <p:cNvPr id="33" name="椭圆 32"/>
              <p:cNvSpPr/>
              <p:nvPr>
                <p:custDataLst>
                  <p:tags r:id="rId4"/>
                </p:custDataLst>
              </p:nvPr>
            </p:nvSpPr>
            <p:spPr>
              <a:xfrm>
                <a:off x="1646" y="2884"/>
                <a:ext cx="2026" cy="2026"/>
              </a:xfrm>
              <a:prstGeom prst="ellipse">
                <a:avLst/>
              </a:prstGeom>
              <a:blipFill>
                <a:blip r:embed="rId5"/>
                <a:stretch>
                  <a:fillRect/>
                </a:stretch>
              </a:blipFill>
              <a:ln>
                <a:noFill/>
              </a:ln>
              <a:effectLst>
                <a:innerShdw blurRad="63500" dist="50800" dir="13500000">
                  <a:prstClr val="black">
                    <a:alpha val="50000"/>
                  </a:prstClr>
                </a:inn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dirty="0"/>
              </a:p>
            </p:txBody>
          </p:sp>
          <p:sp>
            <p:nvSpPr>
              <p:cNvPr id="34" name="椭圆 33"/>
              <p:cNvSpPr/>
              <p:nvPr>
                <p:custDataLst>
                  <p:tags r:id="rId6"/>
                </p:custDataLst>
              </p:nvPr>
            </p:nvSpPr>
            <p:spPr>
              <a:xfrm>
                <a:off x="1646" y="5549"/>
                <a:ext cx="2026" cy="2026"/>
              </a:xfrm>
              <a:prstGeom prst="ellipse">
                <a:avLst/>
              </a:prstGeom>
              <a:blipFill>
                <a:blip r:embed="rId7"/>
                <a:stretch>
                  <a:fillRect/>
                </a:stretch>
              </a:blipFill>
              <a:ln>
                <a:noFill/>
              </a:ln>
              <a:effectLst>
                <a:innerShdw blurRad="63500" dist="50800" dir="13500000">
                  <a:prstClr val="black">
                    <a:alpha val="50000"/>
                  </a:prstClr>
                </a:inn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dirty="0"/>
              </a:p>
            </p:txBody>
          </p:sp>
          <p:sp>
            <p:nvSpPr>
              <p:cNvPr id="35" name="椭圆 34"/>
              <p:cNvSpPr/>
              <p:nvPr>
                <p:custDataLst>
                  <p:tags r:id="rId8"/>
                </p:custDataLst>
              </p:nvPr>
            </p:nvSpPr>
            <p:spPr>
              <a:xfrm>
                <a:off x="1646" y="8167"/>
                <a:ext cx="2026" cy="2026"/>
              </a:xfrm>
              <a:prstGeom prst="ellipse">
                <a:avLst/>
              </a:prstGeom>
              <a:blipFill>
                <a:blip r:embed="rId9"/>
                <a:stretch>
                  <a:fillRect/>
                </a:stretch>
              </a:blipFill>
              <a:ln>
                <a:noFill/>
              </a:ln>
              <a:effectLst>
                <a:innerShdw blurRad="63500" dist="50800" dir="13500000">
                  <a:prstClr val="black">
                    <a:alpha val="50000"/>
                  </a:prstClr>
                </a:inn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dirty="0"/>
              </a:p>
            </p:txBody>
          </p:sp>
          <p:sp>
            <p:nvSpPr>
              <p:cNvPr id="48" name="文本框 47"/>
              <p:cNvSpPr txBox="1"/>
              <p:nvPr>
                <p:custDataLst>
                  <p:tags r:id="rId10"/>
                </p:custDataLst>
              </p:nvPr>
            </p:nvSpPr>
            <p:spPr>
              <a:xfrm>
                <a:off x="3820" y="2983"/>
                <a:ext cx="4282" cy="1842"/>
              </a:xfrm>
              <a:prstGeom prst="rect">
                <a:avLst/>
              </a:prstGeom>
            </p:spPr>
            <p:txBody>
              <a:bodyPr wrap="square" lIns="90000" tIns="46800" rIns="90000" bIns="46800" anchor="t" anchorCtr="0">
                <a:spAutoFit/>
              </a:bodyPr>
              <a:lstStyle>
                <a:defPPr>
                  <a:defRPr lang="zh-CN"/>
                </a:defPPr>
                <a:lvl1pPr>
                  <a:defRPr sz="1600" i="1">
                    <a:solidFill>
                      <a:srgbClr val="222931"/>
                    </a:solidFill>
                    <a:cs typeface="+mn-ea"/>
                  </a:defRPr>
                </a:lvl1pPr>
              </a:lstStyle>
              <a:p>
                <a:r>
                  <a:rPr lang="zh-CN" altLang="en-US" dirty="0">
                    <a:latin typeface="宋体" panose="02010600030101010101" pitchFamily="2" charset="-122"/>
                    <a:ea typeface="宋体" panose="02010600030101010101" pitchFamily="2" charset="-122"/>
                    <a:cs typeface="+mn-ea"/>
                  </a:rPr>
                  <a:t>大多沉溺在自己的世界里，不愿与周围的事物接触，逐渐影响自身的工作情绪、与领导和同事的关系。</a:t>
                </a:r>
                <a:endParaRPr lang="zh-CN" altLang="en-US" dirty="0">
                  <a:latin typeface="宋体" panose="02010600030101010101" pitchFamily="2" charset="-122"/>
                  <a:ea typeface="宋体" panose="02010600030101010101" pitchFamily="2" charset="-122"/>
                  <a:cs typeface="+mn-ea"/>
                </a:endParaRPr>
              </a:p>
            </p:txBody>
          </p:sp>
          <p:sp>
            <p:nvSpPr>
              <p:cNvPr id="21" name="矩形 20"/>
              <p:cNvSpPr/>
              <p:nvPr>
                <p:custDataLst>
                  <p:tags r:id="rId11"/>
                </p:custDataLst>
              </p:nvPr>
            </p:nvSpPr>
            <p:spPr>
              <a:xfrm>
                <a:off x="10332" y="2712"/>
                <a:ext cx="8113" cy="2323"/>
              </a:xfrm>
              <a:prstGeom prst="rect">
                <a:avLst/>
              </a:prstGeom>
              <a:solidFill>
                <a:srgbClr val="E7E6E6"/>
              </a:solidFill>
              <a:ln w="25400">
                <a:gradFill>
                  <a:gsLst>
                    <a:gs pos="0">
                      <a:srgbClr val="FFFFFF">
                        <a:lumMod val="5000"/>
                        <a:lumOff val="95000"/>
                      </a:srgbClr>
                    </a:gs>
                    <a:gs pos="100000">
                      <a:srgbClr val="E0E0E0"/>
                    </a:gs>
                  </a:gsLst>
                  <a:lin ang="5400000" scaled="1"/>
                </a:gradFill>
              </a:ln>
              <a:effectLst>
                <a:outerShdw blurRad="571500" dist="342900" dir="2280000" algn="tl" rotWithShape="0">
                  <a:prstClr val="black">
                    <a:alpha val="15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sz="4000" i="1" dirty="0">
                  <a:solidFill>
                    <a:srgbClr val="222931"/>
                  </a:solidFill>
                  <a:sym typeface="Arial" panose="020B0604020202020204" pitchFamily="34" charset="0"/>
                </a:endParaRPr>
              </a:p>
            </p:txBody>
          </p:sp>
          <p:sp>
            <p:nvSpPr>
              <p:cNvPr id="24" name="矩形 23"/>
              <p:cNvSpPr/>
              <p:nvPr>
                <p:custDataLst>
                  <p:tags r:id="rId12"/>
                </p:custDataLst>
              </p:nvPr>
            </p:nvSpPr>
            <p:spPr>
              <a:xfrm>
                <a:off x="10324" y="5377"/>
                <a:ext cx="8121" cy="2323"/>
              </a:xfrm>
              <a:prstGeom prst="rect">
                <a:avLst/>
              </a:prstGeom>
              <a:solidFill>
                <a:srgbClr val="E7E6E6"/>
              </a:solidFill>
              <a:ln w="25400">
                <a:gradFill>
                  <a:gsLst>
                    <a:gs pos="0">
                      <a:srgbClr val="FFFFFF">
                        <a:lumMod val="5000"/>
                        <a:lumOff val="95000"/>
                      </a:srgbClr>
                    </a:gs>
                    <a:gs pos="100000">
                      <a:srgbClr val="E0E0E0"/>
                    </a:gs>
                  </a:gsLst>
                  <a:lin ang="5400000" scaled="1"/>
                </a:gradFill>
              </a:ln>
              <a:effectLst>
                <a:outerShdw blurRad="571500" dist="342900" dir="2280000" algn="tl" rotWithShape="0">
                  <a:prstClr val="black">
                    <a:alpha val="15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sz="4000" i="1" dirty="0">
                  <a:solidFill>
                    <a:srgbClr val="222931"/>
                  </a:solidFill>
                  <a:sym typeface="Arial" panose="020B0604020202020204" pitchFamily="34" charset="0"/>
                </a:endParaRPr>
              </a:p>
            </p:txBody>
          </p:sp>
          <p:sp>
            <p:nvSpPr>
              <p:cNvPr id="25" name="矩形 24"/>
              <p:cNvSpPr/>
              <p:nvPr>
                <p:custDataLst>
                  <p:tags r:id="rId13"/>
                </p:custDataLst>
              </p:nvPr>
            </p:nvSpPr>
            <p:spPr>
              <a:xfrm>
                <a:off x="10324" y="8043"/>
                <a:ext cx="8121" cy="2323"/>
              </a:xfrm>
              <a:prstGeom prst="rect">
                <a:avLst/>
              </a:prstGeom>
              <a:solidFill>
                <a:srgbClr val="E7E6E6"/>
              </a:solidFill>
              <a:ln w="25400">
                <a:gradFill>
                  <a:gsLst>
                    <a:gs pos="0">
                      <a:srgbClr val="FFFFFF">
                        <a:lumMod val="5000"/>
                        <a:lumOff val="95000"/>
                      </a:srgbClr>
                    </a:gs>
                    <a:gs pos="100000">
                      <a:srgbClr val="E0E0E0"/>
                    </a:gs>
                  </a:gsLst>
                  <a:lin ang="5400000" scaled="1"/>
                </a:gradFill>
              </a:ln>
              <a:effectLst>
                <a:outerShdw blurRad="571500" dist="342900" dir="2280000" algn="tl" rotWithShape="0">
                  <a:prstClr val="black">
                    <a:alpha val="15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sz="4000" i="1" dirty="0">
                  <a:solidFill>
                    <a:srgbClr val="222931"/>
                  </a:solidFill>
                  <a:sym typeface="Arial" panose="020B0604020202020204" pitchFamily="34" charset="0"/>
                </a:endParaRPr>
              </a:p>
            </p:txBody>
          </p:sp>
          <p:sp>
            <p:nvSpPr>
              <p:cNvPr id="7" name="椭圆 6"/>
              <p:cNvSpPr/>
              <p:nvPr>
                <p:custDataLst>
                  <p:tags r:id="rId14"/>
                </p:custDataLst>
              </p:nvPr>
            </p:nvSpPr>
            <p:spPr>
              <a:xfrm>
                <a:off x="10548" y="2860"/>
                <a:ext cx="2026" cy="2026"/>
              </a:xfrm>
              <a:prstGeom prst="ellipse">
                <a:avLst/>
              </a:prstGeom>
              <a:blipFill>
                <a:blip r:embed="rId15"/>
                <a:stretch>
                  <a:fillRect/>
                </a:stretch>
              </a:blipFill>
              <a:ln>
                <a:noFill/>
              </a:ln>
              <a:effectLst>
                <a:innerShdw blurRad="63500" dist="50800" dir="13500000">
                  <a:prstClr val="black">
                    <a:alpha val="50000"/>
                  </a:prstClr>
                </a:inn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dirty="0"/>
              </a:p>
            </p:txBody>
          </p:sp>
          <p:sp>
            <p:nvSpPr>
              <p:cNvPr id="27" name="椭圆 26"/>
              <p:cNvSpPr/>
              <p:nvPr>
                <p:custDataLst>
                  <p:tags r:id="rId16"/>
                </p:custDataLst>
              </p:nvPr>
            </p:nvSpPr>
            <p:spPr>
              <a:xfrm>
                <a:off x="10540" y="8191"/>
                <a:ext cx="2026" cy="2026"/>
              </a:xfrm>
              <a:prstGeom prst="ellipse">
                <a:avLst/>
              </a:prstGeom>
              <a:blipFill>
                <a:blip r:embed="rId17"/>
                <a:stretch>
                  <a:fillRect/>
                </a:stretch>
              </a:blipFill>
              <a:ln>
                <a:noFill/>
              </a:ln>
              <a:effectLst>
                <a:innerShdw blurRad="63500" dist="50800" dir="13500000">
                  <a:prstClr val="black">
                    <a:alpha val="50000"/>
                  </a:prstClr>
                </a:inn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dirty="0"/>
              </a:p>
            </p:txBody>
          </p:sp>
          <p:sp>
            <p:nvSpPr>
              <p:cNvPr id="28" name="椭圆 27"/>
              <p:cNvSpPr/>
              <p:nvPr>
                <p:custDataLst>
                  <p:tags r:id="rId18"/>
                </p:custDataLst>
              </p:nvPr>
            </p:nvSpPr>
            <p:spPr>
              <a:xfrm>
                <a:off x="10540" y="5549"/>
                <a:ext cx="2026" cy="2026"/>
              </a:xfrm>
              <a:prstGeom prst="ellipse">
                <a:avLst/>
              </a:prstGeom>
              <a:blipFill>
                <a:blip r:embed="rId19"/>
                <a:stretch>
                  <a:fillRect/>
                </a:stretch>
              </a:blipFill>
              <a:ln>
                <a:noFill/>
              </a:ln>
              <a:effectLst>
                <a:innerShdw blurRad="63500" dist="50800" dir="13500000">
                  <a:prstClr val="black">
                    <a:alpha val="50000"/>
                  </a:prstClr>
                </a:inn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dirty="0"/>
              </a:p>
            </p:txBody>
          </p:sp>
        </p:grpSp>
        <p:sp>
          <p:nvSpPr>
            <p:cNvPr id="9" name="文本框 8"/>
            <p:cNvSpPr txBox="1"/>
            <p:nvPr/>
          </p:nvSpPr>
          <p:spPr>
            <a:xfrm>
              <a:off x="2439" y="3448"/>
              <a:ext cx="1719" cy="822"/>
            </a:xfrm>
            <a:prstGeom prst="rect">
              <a:avLst/>
            </a:prstGeom>
            <a:noFill/>
          </p:spPr>
          <p:txBody>
            <a:bodyPr wrap="square" rtlCol="0" anchor="t">
              <a:spAutoFit/>
            </a:bodyPr>
            <a:p>
              <a:pPr algn="ctr"/>
              <a:r>
                <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rPr>
                <a:t>忧虑</a:t>
              </a:r>
              <a:endPar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endParaRPr>
            </a:p>
          </p:txBody>
        </p:sp>
        <p:sp>
          <p:nvSpPr>
            <p:cNvPr id="11" name="文本框 10"/>
            <p:cNvSpPr txBox="1"/>
            <p:nvPr>
              <p:custDataLst>
                <p:tags r:id="rId20"/>
              </p:custDataLst>
            </p:nvPr>
          </p:nvSpPr>
          <p:spPr>
            <a:xfrm>
              <a:off x="4400" y="5256"/>
              <a:ext cx="4517" cy="2084"/>
            </a:xfrm>
            <a:prstGeom prst="rect">
              <a:avLst/>
            </a:prstGeom>
          </p:spPr>
          <p:txBody>
            <a:bodyPr wrap="square" lIns="90000" tIns="46800" rIns="90000" bIns="46800" anchor="t" anchorCtr="0">
              <a:spAutoFit/>
            </a:bodyPr>
            <a:lstStyle>
              <a:defPPr>
                <a:defRPr lang="zh-CN"/>
              </a:defPPr>
              <a:lvl1pPr>
                <a:defRPr sz="1600" i="1">
                  <a:solidFill>
                    <a:srgbClr val="222931"/>
                  </a:solidFill>
                  <a:cs typeface="+mn-ea"/>
                </a:defRPr>
              </a:lvl1pPr>
            </a:lstStyle>
            <a:p>
              <a:r>
                <a:rPr lang="zh-CN" altLang="en-US" dirty="0">
                  <a:latin typeface="宋体" panose="02010600030101010101" pitchFamily="2" charset="-122"/>
                  <a:ea typeface="宋体" panose="02010600030101010101" pitchFamily="2" charset="-122"/>
                  <a:cs typeface="+mn-ea"/>
                </a:rPr>
                <a:t>在工作中，容易发怒的上司往往使他的下属敬而远之，影响到了相互之间的沟通；而易怒的员工不能与同事和睦相处，也不会给上司留下好印象。</a:t>
              </a:r>
              <a:endParaRPr lang="zh-CN" altLang="en-US" dirty="0">
                <a:latin typeface="宋体" panose="02010600030101010101" pitchFamily="2" charset="-122"/>
                <a:ea typeface="宋体" panose="02010600030101010101" pitchFamily="2" charset="-122"/>
                <a:cs typeface="+mn-ea"/>
              </a:endParaRPr>
            </a:p>
          </p:txBody>
        </p:sp>
        <p:sp>
          <p:nvSpPr>
            <p:cNvPr id="20" name="文本框 19"/>
            <p:cNvSpPr txBox="1"/>
            <p:nvPr>
              <p:custDataLst>
                <p:tags r:id="rId21"/>
              </p:custDataLst>
            </p:nvPr>
          </p:nvSpPr>
          <p:spPr>
            <a:xfrm>
              <a:off x="4400" y="7708"/>
              <a:ext cx="4516" cy="2084"/>
            </a:xfrm>
            <a:prstGeom prst="rect">
              <a:avLst/>
            </a:prstGeom>
          </p:spPr>
          <p:txBody>
            <a:bodyPr wrap="square" lIns="90000" tIns="46800" rIns="90000" bIns="46800" anchor="t" anchorCtr="0">
              <a:spAutoFit/>
            </a:bodyPr>
            <a:lstStyle>
              <a:defPPr>
                <a:defRPr lang="zh-CN"/>
              </a:defPPr>
              <a:lvl1pPr>
                <a:defRPr sz="1600" i="1">
                  <a:solidFill>
                    <a:srgbClr val="222931"/>
                  </a:solidFill>
                  <a:cs typeface="+mn-ea"/>
                </a:defRPr>
              </a:lvl1pPr>
            </a:lstStyle>
            <a:p>
              <a:r>
                <a:rPr lang="zh-CN" altLang="en-US" dirty="0">
                  <a:latin typeface="宋体" panose="02010600030101010101" pitchFamily="2" charset="-122"/>
                  <a:ea typeface="宋体" panose="02010600030101010101" pitchFamily="2" charset="-122"/>
                  <a:cs typeface="+mn-ea"/>
                </a:rPr>
                <a:t>适当的恐惧可以激发人们前进的潜力，对职业的发展有正面的作用；但是，如果不及时将这种恐惧转化为动力的话，后果将不堪设想。</a:t>
              </a:r>
              <a:endParaRPr lang="zh-CN" altLang="en-US" dirty="0">
                <a:latin typeface="宋体" panose="02010600030101010101" pitchFamily="2" charset="-122"/>
                <a:ea typeface="宋体" panose="02010600030101010101" pitchFamily="2" charset="-122"/>
                <a:cs typeface="+mn-ea"/>
              </a:endParaRPr>
            </a:p>
          </p:txBody>
        </p:sp>
        <p:sp>
          <p:nvSpPr>
            <p:cNvPr id="30" name="文本框 29"/>
            <p:cNvSpPr txBox="1"/>
            <p:nvPr>
              <p:custDataLst>
                <p:tags r:id="rId22"/>
              </p:custDataLst>
            </p:nvPr>
          </p:nvSpPr>
          <p:spPr>
            <a:xfrm>
              <a:off x="12753" y="2721"/>
              <a:ext cx="4842" cy="2084"/>
            </a:xfrm>
            <a:prstGeom prst="rect">
              <a:avLst/>
            </a:prstGeom>
          </p:spPr>
          <p:txBody>
            <a:bodyPr wrap="square" lIns="90000" tIns="46800" rIns="90000" bIns="46800" anchor="t" anchorCtr="0">
              <a:spAutoFit/>
            </a:bodyPr>
            <a:lstStyle>
              <a:defPPr>
                <a:defRPr lang="zh-CN"/>
              </a:defPPr>
              <a:lvl1pPr>
                <a:defRPr sz="1600" i="1">
                  <a:solidFill>
                    <a:srgbClr val="222931"/>
                  </a:solidFill>
                  <a:cs typeface="+mn-ea"/>
                </a:defRPr>
              </a:lvl1pPr>
            </a:lstStyle>
            <a:p>
              <a:r>
                <a:rPr lang="zh-CN" altLang="en-US" dirty="0">
                  <a:latin typeface="宋体" panose="02010600030101010101" pitchFamily="2" charset="-122"/>
                  <a:ea typeface="宋体" panose="02010600030101010101" pitchFamily="2" charset="-122"/>
                  <a:cs typeface="+mn-ea"/>
                </a:rPr>
                <a:t>一般说来，产生嫉妒的原因很多，可能是他人的美貌、财富、地位、荣誉、威望、聪明等。控制好“嫉妒”这种不健康的情绪，对正确定位自己的人生尤其重要。</a:t>
              </a:r>
              <a:endParaRPr lang="zh-CN" altLang="en-US" dirty="0">
                <a:latin typeface="宋体" panose="02010600030101010101" pitchFamily="2" charset="-122"/>
                <a:ea typeface="宋体" panose="02010600030101010101" pitchFamily="2" charset="-122"/>
                <a:cs typeface="+mn-ea"/>
              </a:endParaRPr>
            </a:p>
          </p:txBody>
        </p:sp>
        <p:sp>
          <p:nvSpPr>
            <p:cNvPr id="36" name="文本框 35"/>
            <p:cNvSpPr txBox="1"/>
            <p:nvPr>
              <p:custDataLst>
                <p:tags r:id="rId23"/>
              </p:custDataLst>
            </p:nvPr>
          </p:nvSpPr>
          <p:spPr>
            <a:xfrm>
              <a:off x="12753" y="5410"/>
              <a:ext cx="4715" cy="1697"/>
            </a:xfrm>
            <a:prstGeom prst="rect">
              <a:avLst/>
            </a:prstGeom>
          </p:spPr>
          <p:txBody>
            <a:bodyPr wrap="square" lIns="90000" tIns="46800" rIns="90000" bIns="46800" anchor="t" anchorCtr="0">
              <a:spAutoFit/>
            </a:bodyPr>
            <a:lstStyle>
              <a:defPPr>
                <a:defRPr lang="zh-CN"/>
              </a:defPPr>
              <a:lvl1pPr>
                <a:defRPr sz="1600" i="1">
                  <a:solidFill>
                    <a:srgbClr val="222931"/>
                  </a:solidFill>
                  <a:cs typeface="+mn-ea"/>
                </a:defRPr>
              </a:lvl1pPr>
            </a:lstStyle>
            <a:p>
              <a:r>
                <a:rPr lang="zh-CN" altLang="en-US" dirty="0">
                  <a:latin typeface="宋体" panose="02010600030101010101" pitchFamily="2" charset="-122"/>
                  <a:ea typeface="宋体" panose="02010600030101010101" pitchFamily="2" charset="-122"/>
                  <a:cs typeface="+mn-ea"/>
                </a:rPr>
                <a:t>大学生在产生猜疑情绪的时候，不要紧张，更不要走极端，而应该将事物一分为二，从正反两方面来分析问题。</a:t>
              </a:r>
              <a:endParaRPr lang="zh-CN" altLang="en-US" dirty="0">
                <a:latin typeface="宋体" panose="02010600030101010101" pitchFamily="2" charset="-122"/>
                <a:ea typeface="宋体" panose="02010600030101010101" pitchFamily="2" charset="-122"/>
                <a:cs typeface="+mn-ea"/>
              </a:endParaRPr>
            </a:p>
          </p:txBody>
        </p:sp>
        <p:sp>
          <p:nvSpPr>
            <p:cNvPr id="37" name="文本框 36"/>
            <p:cNvSpPr txBox="1"/>
            <p:nvPr>
              <p:custDataLst>
                <p:tags r:id="rId24"/>
              </p:custDataLst>
            </p:nvPr>
          </p:nvSpPr>
          <p:spPr>
            <a:xfrm>
              <a:off x="12753" y="7664"/>
              <a:ext cx="4842" cy="2084"/>
            </a:xfrm>
            <a:prstGeom prst="rect">
              <a:avLst/>
            </a:prstGeom>
          </p:spPr>
          <p:txBody>
            <a:bodyPr wrap="square" lIns="90000" tIns="46800" rIns="90000" bIns="46800" anchor="t" anchorCtr="0">
              <a:spAutoFit/>
            </a:bodyPr>
            <a:lstStyle>
              <a:defPPr>
                <a:defRPr lang="zh-CN"/>
              </a:defPPr>
              <a:lvl1pPr>
                <a:defRPr sz="1600" i="1">
                  <a:solidFill>
                    <a:srgbClr val="222931"/>
                  </a:solidFill>
                  <a:cs typeface="+mn-ea"/>
                </a:defRPr>
              </a:lvl1pPr>
            </a:lstStyle>
            <a:p>
              <a:r>
                <a:rPr lang="zh-CN" altLang="en-US" dirty="0">
                  <a:latin typeface="宋体" panose="02010600030101010101" pitchFamily="2" charset="-122"/>
                  <a:ea typeface="宋体" panose="02010600030101010101" pitchFamily="2" charset="-122"/>
                  <a:cs typeface="+mn-ea"/>
                </a:rPr>
                <a:t>从职业发展的角度来看，自卑的人工作时缺乏热情，不敢创新，总是错过一次又一次机会；反之，自信的人不怕犯错，敢闯敢拼，往往更容易取得事业上的成功。</a:t>
              </a:r>
              <a:endParaRPr lang="zh-CN" altLang="en-US" dirty="0">
                <a:latin typeface="宋体" panose="02010600030101010101" pitchFamily="2" charset="-122"/>
                <a:ea typeface="宋体" panose="02010600030101010101" pitchFamily="2" charset="-122"/>
                <a:cs typeface="+mn-ea"/>
              </a:endParaRPr>
            </a:p>
          </p:txBody>
        </p:sp>
        <p:sp>
          <p:nvSpPr>
            <p:cNvPr id="38" name="文本框 37"/>
            <p:cNvSpPr txBox="1"/>
            <p:nvPr/>
          </p:nvSpPr>
          <p:spPr>
            <a:xfrm>
              <a:off x="2439" y="5848"/>
              <a:ext cx="1719" cy="822"/>
            </a:xfrm>
            <a:prstGeom prst="rect">
              <a:avLst/>
            </a:prstGeom>
            <a:noFill/>
          </p:spPr>
          <p:txBody>
            <a:bodyPr wrap="square" rtlCol="0" anchor="t">
              <a:spAutoFit/>
            </a:bodyPr>
            <a:p>
              <a:pPr algn="ctr"/>
              <a:r>
                <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rPr>
                <a:t>愤怒</a:t>
              </a:r>
              <a:endPar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endParaRPr>
            </a:p>
          </p:txBody>
        </p:sp>
        <p:sp>
          <p:nvSpPr>
            <p:cNvPr id="39" name="文本框 38"/>
            <p:cNvSpPr txBox="1"/>
            <p:nvPr/>
          </p:nvSpPr>
          <p:spPr>
            <a:xfrm>
              <a:off x="2439" y="8331"/>
              <a:ext cx="1719" cy="822"/>
            </a:xfrm>
            <a:prstGeom prst="rect">
              <a:avLst/>
            </a:prstGeom>
            <a:noFill/>
          </p:spPr>
          <p:txBody>
            <a:bodyPr wrap="square" rtlCol="0" anchor="t">
              <a:spAutoFit/>
            </a:bodyPr>
            <a:p>
              <a:pPr algn="ctr"/>
              <a:r>
                <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rPr>
                <a:t>恐惧</a:t>
              </a:r>
              <a:endPar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endParaRPr>
            </a:p>
          </p:txBody>
        </p:sp>
        <p:sp>
          <p:nvSpPr>
            <p:cNvPr id="41" name="文本框 40"/>
            <p:cNvSpPr txBox="1"/>
            <p:nvPr/>
          </p:nvSpPr>
          <p:spPr>
            <a:xfrm>
              <a:off x="10639" y="3392"/>
              <a:ext cx="1719" cy="822"/>
            </a:xfrm>
            <a:prstGeom prst="rect">
              <a:avLst/>
            </a:prstGeom>
            <a:noFill/>
          </p:spPr>
          <p:txBody>
            <a:bodyPr wrap="square" rtlCol="0" anchor="t">
              <a:spAutoFit/>
            </a:bodyPr>
            <a:p>
              <a:pPr algn="ctr"/>
              <a:r>
                <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rPr>
                <a:t>嫉妒</a:t>
              </a:r>
              <a:endPar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endParaRPr>
            </a:p>
          </p:txBody>
        </p:sp>
        <p:sp>
          <p:nvSpPr>
            <p:cNvPr id="43" name="文本框 42"/>
            <p:cNvSpPr txBox="1"/>
            <p:nvPr/>
          </p:nvSpPr>
          <p:spPr>
            <a:xfrm>
              <a:off x="10632" y="5866"/>
              <a:ext cx="1719" cy="822"/>
            </a:xfrm>
            <a:prstGeom prst="rect">
              <a:avLst/>
            </a:prstGeom>
            <a:noFill/>
          </p:spPr>
          <p:txBody>
            <a:bodyPr wrap="square" rtlCol="0" anchor="t">
              <a:spAutoFit/>
            </a:bodyPr>
            <a:p>
              <a:pPr algn="ctr"/>
              <a:r>
                <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rPr>
                <a:t>猜疑</a:t>
              </a:r>
              <a:endPar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endParaRPr>
            </a:p>
          </p:txBody>
        </p:sp>
        <p:sp>
          <p:nvSpPr>
            <p:cNvPr id="44" name="文本框 43"/>
            <p:cNvSpPr txBox="1"/>
            <p:nvPr/>
          </p:nvSpPr>
          <p:spPr>
            <a:xfrm>
              <a:off x="10640" y="8345"/>
              <a:ext cx="1719" cy="822"/>
            </a:xfrm>
            <a:prstGeom prst="rect">
              <a:avLst/>
            </a:prstGeom>
            <a:noFill/>
          </p:spPr>
          <p:txBody>
            <a:bodyPr wrap="square" rtlCol="0" anchor="t">
              <a:spAutoFit/>
            </a:bodyPr>
            <a:p>
              <a:pPr algn="ctr"/>
              <a:r>
                <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rPr>
                <a:t>自卑</a:t>
              </a:r>
              <a:endPar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情商管理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1"/>
          <p:cNvGrpSpPr/>
          <p:nvPr/>
        </p:nvGrpSpPr>
        <p:grpSpPr>
          <a:xfrm>
            <a:off x="1586230" y="1068705"/>
            <a:ext cx="6502400" cy="1358900"/>
            <a:chOff x="2123" y="2733"/>
            <a:chExt cx="10240" cy="2140"/>
          </a:xfrm>
        </p:grpSpPr>
        <p:sp>
          <p:nvSpPr>
            <p:cNvPr id="5" name="矩形 4"/>
            <p:cNvSpPr/>
            <p:nvPr>
              <p:custDataLst>
                <p:tags r:id="rId1"/>
              </p:custDataLst>
            </p:nvPr>
          </p:nvSpPr>
          <p:spPr>
            <a:xfrm>
              <a:off x="2123" y="2733"/>
              <a:ext cx="10240" cy="2140"/>
            </a:xfrm>
            <a:prstGeom prst="rect">
              <a:avLst/>
            </a:prstGeom>
            <a:solidFill>
              <a:srgbClr val="E7E6E6"/>
            </a:solidFill>
            <a:ln w="25400">
              <a:gradFill>
                <a:gsLst>
                  <a:gs pos="0">
                    <a:srgbClr val="FFFFFF">
                      <a:lumMod val="5000"/>
                      <a:lumOff val="95000"/>
                    </a:srgbClr>
                  </a:gs>
                  <a:gs pos="100000">
                    <a:srgbClr val="E0E0E0"/>
                  </a:gs>
                </a:gsLst>
                <a:lin ang="5400000" scaled="1"/>
              </a:gradFill>
            </a:ln>
            <a:effectLst>
              <a:outerShdw blurRad="571500" dist="342900" dir="2280000" algn="tl" rotWithShape="0">
                <a:prstClr val="black">
                  <a:alpha val="15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sz="4000" i="1" dirty="0">
                <a:solidFill>
                  <a:srgbClr val="222931"/>
                </a:solidFill>
                <a:sym typeface="Arial" panose="020B0604020202020204" pitchFamily="34" charset="0"/>
              </a:endParaRPr>
            </a:p>
          </p:txBody>
        </p:sp>
        <p:sp>
          <p:nvSpPr>
            <p:cNvPr id="33" name="椭圆 32"/>
            <p:cNvSpPr/>
            <p:nvPr>
              <p:custDataLst>
                <p:tags r:id="rId2"/>
              </p:custDataLst>
            </p:nvPr>
          </p:nvSpPr>
          <p:spPr>
            <a:xfrm>
              <a:off x="2398" y="2891"/>
              <a:ext cx="1866" cy="1866"/>
            </a:xfrm>
            <a:prstGeom prst="ellipse">
              <a:avLst/>
            </a:prstGeom>
            <a:blipFill>
              <a:blip r:embed="rId3"/>
              <a:stretch>
                <a:fillRect/>
              </a:stretch>
            </a:blipFill>
            <a:ln>
              <a:noFill/>
            </a:ln>
            <a:effectLst>
              <a:innerShdw blurRad="63500" dist="50800" dir="13500000">
                <a:prstClr val="black">
                  <a:alpha val="50000"/>
                </a:prstClr>
              </a:inn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dirty="0"/>
            </a:p>
          </p:txBody>
        </p:sp>
        <p:sp>
          <p:nvSpPr>
            <p:cNvPr id="48" name="文本框 47"/>
            <p:cNvSpPr txBox="1"/>
            <p:nvPr>
              <p:custDataLst>
                <p:tags r:id="rId4"/>
              </p:custDataLst>
            </p:nvPr>
          </p:nvSpPr>
          <p:spPr>
            <a:xfrm>
              <a:off x="4400" y="2983"/>
              <a:ext cx="7854" cy="1697"/>
            </a:xfrm>
            <a:prstGeom prst="rect">
              <a:avLst/>
            </a:prstGeom>
          </p:spPr>
          <p:txBody>
            <a:bodyPr wrap="square" lIns="90000" tIns="46800" rIns="90000" bIns="46800" anchor="t" anchorCtr="0">
              <a:spAutoFit/>
            </a:bodyPr>
            <a:lstStyle>
              <a:defPPr>
                <a:defRPr lang="zh-CN"/>
              </a:defPPr>
              <a:lvl1pPr>
                <a:defRPr sz="1600" i="1">
                  <a:solidFill>
                    <a:srgbClr val="222931"/>
                  </a:solidFill>
                  <a:cs typeface="+mn-ea"/>
                </a:defRPr>
              </a:lvl1pPr>
            </a:lstStyle>
            <a:p>
              <a:r>
                <a:rPr lang="zh-CN" altLang="en-US" dirty="0">
                  <a:latin typeface="宋体" panose="02010600030101010101" pitchFamily="2" charset="-122"/>
                  <a:ea typeface="宋体" panose="02010600030101010101" pitchFamily="2" charset="-122"/>
                  <a:cs typeface="+mn-ea"/>
                </a:rPr>
                <a:t>一般而言，情绪化有两种表现形式，一种是自身的情绪极易受到他人的影响；另一种情绪变化影响到你所做的事。不管是哪一种情况，情绪化都会间接或直接影响到你和他人的和睦相处。</a:t>
              </a:r>
              <a:endParaRPr lang="zh-CN" altLang="en-US" dirty="0">
                <a:latin typeface="宋体" panose="02010600030101010101" pitchFamily="2" charset="-122"/>
                <a:ea typeface="宋体" panose="02010600030101010101" pitchFamily="2" charset="-122"/>
                <a:cs typeface="+mn-ea"/>
              </a:endParaRPr>
            </a:p>
          </p:txBody>
        </p:sp>
        <p:sp>
          <p:nvSpPr>
            <p:cNvPr id="9" name="文本框 8"/>
            <p:cNvSpPr txBox="1"/>
            <p:nvPr/>
          </p:nvSpPr>
          <p:spPr>
            <a:xfrm>
              <a:off x="2253" y="3392"/>
              <a:ext cx="2157" cy="822"/>
            </a:xfrm>
            <a:prstGeom prst="rect">
              <a:avLst/>
            </a:prstGeom>
            <a:noFill/>
          </p:spPr>
          <p:txBody>
            <a:bodyPr wrap="square" rtlCol="0" anchor="t">
              <a:spAutoFit/>
            </a:bodyPr>
            <a:p>
              <a:pPr algn="ctr"/>
              <a:r>
                <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rPr>
                <a:t>情绪化</a:t>
              </a:r>
              <a:endParaRPr lang="zh-CN" altLang="en-US" sz="2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446530"/>
            <a:ext cx="11164570" cy="4892675"/>
          </a:xfrm>
          <a:prstGeom prst="rect">
            <a:avLst/>
          </a:prstGeom>
        </p:spPr>
        <p:txBody>
          <a:bodyPr wrap="square">
            <a:spAutoFit/>
          </a:bodyPr>
          <a:lstStyle/>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小米去某公司应聘助理这一职位，经理劈头就问：“你想如何做好这份工作啊？”对此，小米胸有成竹：“我会以最强的个人实力来开展工作，每周提交一份个人小结，每月自拟一份部门的计划给您审批。我相信凭我的能力不仅能够胜任助理的职位，在不久的将来一定还可以成为您部门的得力干将！”</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最终，小米被经理以最经典的婉拒方式答复：请回家等待通知！</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面试中，情商高的人要占很多优势。小米一上来不管三七二十一就把真本事先抖搂出来，而不是根据自己应聘的职位对症下药。助理有什么基本职责？ 把领导所有的指示都记录下来，再布置给其他部门，把领导的工作日程安排得井井有条，就结束了。但是，许多求职者却抱着一副“不爱做将军的士兵不是好士兵”的样子来应对，这就是因为情商不高，不能审时度势，最终以失败告终。</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智商显示了一个人做事的本领，情商反映了一个人做人的表现。在现代社会中，公司职员不仅要会做事，更要会做人。情商高的人说话得体办事得当，并且才思敏捷“人见人爱”。在求职过程中，求职者除了要具备高智商外，还应学会情商的运用。</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3278505" y="751205"/>
            <a:ext cx="5634990" cy="521970"/>
          </a:xfrm>
          <a:prstGeom prst="rect">
            <a:avLst/>
          </a:prstGeom>
          <a:noFill/>
        </p:spPr>
        <p:txBody>
          <a:bodyPr wrap="square" rtlCol="0" anchor="t">
            <a:spAutoFit/>
          </a:bodyPr>
          <a:p>
            <a:pPr algn="ctr"/>
            <a:r>
              <a:rPr lang="zh-CN" altLang="en-US" sz="2800">
                <a:highlight>
                  <a:srgbClr val="FFFF00"/>
                </a:highlight>
              </a:rPr>
              <a:t>小米失败的原因</a:t>
            </a:r>
            <a:endParaRPr lang="zh-CN" altLang="en-US" sz="2800">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情商管理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78815" y="984250"/>
            <a:ext cx="654875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三、大学生如何培养和提高自己的情商</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71" name="组合 70"/>
          <p:cNvGrpSpPr/>
          <p:nvPr/>
        </p:nvGrpSpPr>
        <p:grpSpPr>
          <a:xfrm>
            <a:off x="414020" y="1776095"/>
            <a:ext cx="10847070" cy="5085715"/>
            <a:chOff x="652" y="2797"/>
            <a:chExt cx="17082" cy="8009"/>
          </a:xfrm>
        </p:grpSpPr>
        <p:sp>
          <p:nvSpPr>
            <p:cNvPr id="15" name="Oval 14"/>
            <p:cNvSpPr>
              <a:spLocks noChangeArrowheads="1"/>
            </p:cNvSpPr>
            <p:nvPr>
              <p:custDataLst>
                <p:tags r:id="rId1"/>
              </p:custDataLst>
            </p:nvPr>
          </p:nvSpPr>
          <p:spPr bwMode="auto">
            <a:xfrm>
              <a:off x="5761" y="4183"/>
              <a:ext cx="262" cy="262"/>
            </a:xfrm>
            <a:prstGeom prst="ellipse">
              <a:avLst/>
            </a:prstGeom>
            <a:solidFill>
              <a:srgbClr val="E08721"/>
            </a:solidFill>
            <a:ln>
              <a:noFill/>
            </a:ln>
          </p:spPr>
          <p:txBody>
            <a:bodyPr vert="horz" wrap="square" lIns="91440" tIns="45720" rIns="91440" bIns="45720" numCol="1" anchor="t" anchorCtr="0" compatLnSpc="1">
              <a:normAutofit fontScale="25000" lnSpcReduction="20000"/>
            </a:bodyPr>
            <a:lstStyle/>
            <a:p>
              <a:endParaRPr lang="id-ID" dirty="0"/>
            </a:p>
          </p:txBody>
        </p:sp>
        <p:grpSp>
          <p:nvGrpSpPr>
            <p:cNvPr id="10" name="组合 9"/>
            <p:cNvGrpSpPr/>
            <p:nvPr/>
          </p:nvGrpSpPr>
          <p:grpSpPr>
            <a:xfrm>
              <a:off x="652" y="2797"/>
              <a:ext cx="4994" cy="2198"/>
              <a:chOff x="652" y="2797"/>
              <a:chExt cx="4994" cy="2198"/>
            </a:xfrm>
          </p:grpSpPr>
          <p:sp>
            <p:nvSpPr>
              <p:cNvPr id="3" name="TextBox 17"/>
              <p:cNvSpPr txBox="1"/>
              <p:nvPr>
                <p:custDataLst>
                  <p:tags r:id="rId2"/>
                </p:custDataLst>
              </p:nvPr>
            </p:nvSpPr>
            <p:spPr>
              <a:xfrm>
                <a:off x="1777" y="2797"/>
                <a:ext cx="3869" cy="582"/>
              </a:xfrm>
              <a:prstGeom prst="rect">
                <a:avLst/>
              </a:prstGeom>
              <a:noFill/>
            </p:spPr>
            <p:txBody>
              <a:bodyPr wrap="square" lIns="90000" tIns="46800" rIns="90000" bIns="46800" rtlCol="0" anchor="b" anchorCtr="0">
                <a:spAutoFit/>
              </a:bodyPr>
              <a:lstStyle/>
              <a:p>
                <a:pPr algn="r"/>
                <a:r>
                  <a:rPr lang="zh-CN" altLang="id-ID" b="1" dirty="0">
                    <a:latin typeface="微软雅黑" panose="020B0503020204020204" charset="-122"/>
                    <a:ea typeface="微软雅黑" panose="020B0503020204020204" charset="-122"/>
                    <a:cs typeface="+mn-ea"/>
                  </a:rPr>
                  <a:t>（一）</a:t>
                </a:r>
                <a:r>
                  <a:rPr lang="id-ID" b="1" dirty="0">
                    <a:latin typeface="微软雅黑" panose="020B0503020204020204" charset="-122"/>
                    <a:ea typeface="微软雅黑" panose="020B0503020204020204" charset="-122"/>
                    <a:cs typeface="+mn-ea"/>
                  </a:rPr>
                  <a:t>驾驭情绪</a:t>
                </a:r>
                <a:endParaRPr lang="id-ID" b="1" dirty="0">
                  <a:latin typeface="微软雅黑" panose="020B0503020204020204" charset="-122"/>
                  <a:ea typeface="微软雅黑" panose="020B0503020204020204" charset="-122"/>
                  <a:cs typeface="+mn-ea"/>
                </a:endParaRPr>
              </a:p>
            </p:txBody>
          </p:sp>
          <p:sp>
            <p:nvSpPr>
              <p:cNvPr id="19" name="TextBox 18"/>
              <p:cNvSpPr txBox="1"/>
              <p:nvPr>
                <p:custDataLst>
                  <p:tags r:id="rId3"/>
                </p:custDataLst>
              </p:nvPr>
            </p:nvSpPr>
            <p:spPr>
              <a:xfrm>
                <a:off x="652" y="3395"/>
                <a:ext cx="4994" cy="1600"/>
              </a:xfrm>
              <a:prstGeom prst="rect">
                <a:avLst/>
              </a:prstGeom>
              <a:noFill/>
            </p:spPr>
            <p:txBody>
              <a:bodyPr wrap="square" lIns="90000" tIns="46800" rIns="90000" bIns="46800" rtlCol="0" anchor="t" anchorCtr="0">
                <a:spAutoFit/>
              </a:bodyPr>
              <a:lstStyle/>
              <a:p>
                <a:pPr algn="l">
                  <a:lnSpc>
                    <a:spcPct val="100000"/>
                  </a:lnSpc>
                </a:pPr>
                <a:r>
                  <a:rPr lang="en-US" sz="1200" dirty="0">
                    <a:latin typeface="微软雅黑" panose="020B0503020204020204" charset="-122"/>
                    <a:ea typeface="微软雅黑" panose="020B0503020204020204" charset="-122"/>
                  </a:rPr>
                  <a:t>第一，承认不良情绪的确存在，不刻意地逃避；</a:t>
                </a:r>
                <a:endParaRPr lang="en-US" sz="1200" dirty="0">
                  <a:latin typeface="微软雅黑" panose="020B0503020204020204" charset="-122"/>
                  <a:ea typeface="微软雅黑" panose="020B0503020204020204" charset="-122"/>
                </a:endParaRPr>
              </a:p>
              <a:p>
                <a:pPr algn="l">
                  <a:lnSpc>
                    <a:spcPct val="100000"/>
                  </a:lnSpc>
                </a:pPr>
                <a:r>
                  <a:rPr lang="en-US" sz="1200" dirty="0">
                    <a:latin typeface="微软雅黑" panose="020B0503020204020204" charset="-122"/>
                    <a:ea typeface="微软雅黑" panose="020B0503020204020204" charset="-122"/>
                  </a:rPr>
                  <a:t>第二，分析不良情绪产生的原因，找到苦恼、忧愁或者愤怒的症结所在；</a:t>
                </a:r>
                <a:endParaRPr lang="en-US" sz="1200" dirty="0">
                  <a:latin typeface="微软雅黑" panose="020B0503020204020204" charset="-122"/>
                  <a:ea typeface="微软雅黑" panose="020B0503020204020204" charset="-122"/>
                </a:endParaRPr>
              </a:p>
              <a:p>
                <a:pPr algn="l">
                  <a:lnSpc>
                    <a:spcPct val="100000"/>
                  </a:lnSpc>
                </a:pPr>
                <a:r>
                  <a:rPr lang="en-US" sz="1200" dirty="0">
                    <a:latin typeface="微软雅黑" panose="020B0503020204020204" charset="-122"/>
                    <a:ea typeface="微软雅黑" panose="020B0503020204020204" charset="-122"/>
                  </a:rPr>
                  <a:t>最后，寻求适当的方法和途径来解决问题。</a:t>
                </a:r>
                <a:endParaRPr lang="en-US" sz="1200" dirty="0">
                  <a:latin typeface="微软雅黑" panose="020B0503020204020204" charset="-122"/>
                  <a:ea typeface="微软雅黑" panose="020B0503020204020204" charset="-122"/>
                </a:endParaRPr>
              </a:p>
            </p:txBody>
          </p:sp>
        </p:grpSp>
        <p:sp>
          <p:nvSpPr>
            <p:cNvPr id="39" name="Oval 14"/>
            <p:cNvSpPr>
              <a:spLocks noChangeArrowheads="1"/>
            </p:cNvSpPr>
            <p:nvPr>
              <p:custDataLst>
                <p:tags r:id="rId4"/>
              </p:custDataLst>
            </p:nvPr>
          </p:nvSpPr>
          <p:spPr bwMode="auto">
            <a:xfrm>
              <a:off x="5753" y="6209"/>
              <a:ext cx="262" cy="262"/>
            </a:xfrm>
            <a:prstGeom prst="ellipse">
              <a:avLst/>
            </a:prstGeom>
            <a:solidFill>
              <a:srgbClr val="E08721"/>
            </a:solidFill>
            <a:ln>
              <a:noFill/>
            </a:ln>
          </p:spPr>
          <p:txBody>
            <a:bodyPr vert="horz" wrap="square" lIns="91440" tIns="45720" rIns="91440" bIns="45720" numCol="1" anchor="t" anchorCtr="0" compatLnSpc="1">
              <a:normAutofit fontScale="25000" lnSpcReduction="20000"/>
            </a:bodyPr>
            <a:lstStyle/>
            <a:p>
              <a:endParaRPr lang="id-ID" dirty="0"/>
            </a:p>
          </p:txBody>
        </p:sp>
        <p:sp>
          <p:nvSpPr>
            <p:cNvPr id="45" name="Oval 14"/>
            <p:cNvSpPr>
              <a:spLocks noChangeArrowheads="1"/>
            </p:cNvSpPr>
            <p:nvPr>
              <p:custDataLst>
                <p:tags r:id="rId5"/>
              </p:custDataLst>
            </p:nvPr>
          </p:nvSpPr>
          <p:spPr bwMode="auto">
            <a:xfrm>
              <a:off x="5753" y="8327"/>
              <a:ext cx="262" cy="262"/>
            </a:xfrm>
            <a:prstGeom prst="ellipse">
              <a:avLst/>
            </a:prstGeom>
            <a:solidFill>
              <a:srgbClr val="E08721"/>
            </a:solidFill>
            <a:ln>
              <a:noFill/>
            </a:ln>
          </p:spPr>
          <p:txBody>
            <a:bodyPr vert="horz" wrap="square" lIns="91440" tIns="45720" rIns="91440" bIns="45720" numCol="1" anchor="t" anchorCtr="0" compatLnSpc="1">
              <a:normAutofit fontScale="25000" lnSpcReduction="20000"/>
            </a:bodyPr>
            <a:lstStyle/>
            <a:p>
              <a:endParaRPr lang="id-ID"/>
            </a:p>
          </p:txBody>
        </p:sp>
        <p:sp>
          <p:nvSpPr>
            <p:cNvPr id="7" name="Oval 14"/>
            <p:cNvSpPr>
              <a:spLocks noChangeArrowheads="1"/>
            </p:cNvSpPr>
            <p:nvPr>
              <p:custDataLst>
                <p:tags r:id="rId6"/>
              </p:custDataLst>
            </p:nvPr>
          </p:nvSpPr>
          <p:spPr bwMode="auto">
            <a:xfrm>
              <a:off x="12810" y="4183"/>
              <a:ext cx="262" cy="262"/>
            </a:xfrm>
            <a:prstGeom prst="ellipse">
              <a:avLst/>
            </a:prstGeom>
            <a:solidFill>
              <a:srgbClr val="E08721"/>
            </a:solidFill>
            <a:ln>
              <a:noFill/>
            </a:ln>
          </p:spPr>
          <p:txBody>
            <a:bodyPr vert="horz" wrap="square" lIns="91440" tIns="45720" rIns="91440" bIns="45720" numCol="1" anchor="t" anchorCtr="0" compatLnSpc="1">
              <a:normAutofit fontScale="25000" lnSpcReduction="20000"/>
            </a:bodyPr>
            <a:lstStyle/>
            <a:p>
              <a:endParaRPr lang="id-ID"/>
            </a:p>
          </p:txBody>
        </p:sp>
        <p:sp>
          <p:nvSpPr>
            <p:cNvPr id="51" name="Oval 14"/>
            <p:cNvSpPr>
              <a:spLocks noChangeArrowheads="1"/>
            </p:cNvSpPr>
            <p:nvPr>
              <p:custDataLst>
                <p:tags r:id="rId7"/>
              </p:custDataLst>
            </p:nvPr>
          </p:nvSpPr>
          <p:spPr bwMode="auto">
            <a:xfrm>
              <a:off x="12810" y="6208"/>
              <a:ext cx="262" cy="262"/>
            </a:xfrm>
            <a:prstGeom prst="ellipse">
              <a:avLst/>
            </a:prstGeom>
            <a:solidFill>
              <a:srgbClr val="E08721"/>
            </a:solidFill>
            <a:ln>
              <a:noFill/>
            </a:ln>
          </p:spPr>
          <p:txBody>
            <a:bodyPr vert="horz" wrap="square" lIns="91440" tIns="45720" rIns="91440" bIns="45720" numCol="1" anchor="t" anchorCtr="0" compatLnSpc="1">
              <a:normAutofit fontScale="25000" lnSpcReduction="20000"/>
            </a:bodyPr>
            <a:lstStyle/>
            <a:p>
              <a:endParaRPr lang="id-ID"/>
            </a:p>
          </p:txBody>
        </p:sp>
        <p:sp>
          <p:nvSpPr>
            <p:cNvPr id="57" name="Oval 14"/>
            <p:cNvSpPr>
              <a:spLocks noChangeArrowheads="1"/>
            </p:cNvSpPr>
            <p:nvPr>
              <p:custDataLst>
                <p:tags r:id="rId8"/>
              </p:custDataLst>
            </p:nvPr>
          </p:nvSpPr>
          <p:spPr bwMode="auto">
            <a:xfrm>
              <a:off x="12810" y="8327"/>
              <a:ext cx="262" cy="262"/>
            </a:xfrm>
            <a:prstGeom prst="ellipse">
              <a:avLst/>
            </a:prstGeom>
            <a:solidFill>
              <a:srgbClr val="E08721"/>
            </a:solidFill>
            <a:ln>
              <a:noFill/>
            </a:ln>
          </p:spPr>
          <p:txBody>
            <a:bodyPr vert="horz" wrap="square" lIns="91440" tIns="45720" rIns="91440" bIns="45720" numCol="1" anchor="t" anchorCtr="0" compatLnSpc="1">
              <a:normAutofit fontScale="25000" lnSpcReduction="20000"/>
            </a:bodyPr>
            <a:lstStyle/>
            <a:p>
              <a:endParaRPr lang="id-ID"/>
            </a:p>
          </p:txBody>
        </p:sp>
        <p:sp>
          <p:nvSpPr>
            <p:cNvPr id="42" name="Freeform 2"/>
            <p:cNvSpPr/>
            <p:nvPr>
              <p:custDataLst>
                <p:tags r:id="rId9"/>
              </p:custDataLst>
            </p:nvPr>
          </p:nvSpPr>
          <p:spPr bwMode="auto">
            <a:xfrm>
              <a:off x="6943" y="3233"/>
              <a:ext cx="1920" cy="2035"/>
            </a:xfrm>
            <a:custGeom>
              <a:avLst/>
              <a:gdLst>
                <a:gd name="T0" fmla="*/ 134 w 150"/>
                <a:gd name="T1" fmla="*/ 55 h 159"/>
                <a:gd name="T2" fmla="*/ 136 w 150"/>
                <a:gd name="T3" fmla="*/ 55 h 159"/>
                <a:gd name="T4" fmla="*/ 147 w 150"/>
                <a:gd name="T5" fmla="*/ 34 h 159"/>
                <a:gd name="T6" fmla="*/ 127 w 150"/>
                <a:gd name="T7" fmla="*/ 23 h 159"/>
                <a:gd name="T8" fmla="*/ 125 w 150"/>
                <a:gd name="T9" fmla="*/ 23 h 159"/>
                <a:gd name="T10" fmla="*/ 124 w 150"/>
                <a:gd name="T11" fmla="*/ 21 h 159"/>
                <a:gd name="T12" fmla="*/ 118 w 150"/>
                <a:gd name="T13" fmla="*/ 0 h 159"/>
                <a:gd name="T14" fmla="*/ 56 w 150"/>
                <a:gd name="T15" fmla="*/ 36 h 159"/>
                <a:gd name="T16" fmla="*/ 0 w 150"/>
                <a:gd name="T17" fmla="*/ 147 h 159"/>
                <a:gd name="T18" fmla="*/ 95 w 150"/>
                <a:gd name="T19" fmla="*/ 159 h 159"/>
                <a:gd name="T20" fmla="*/ 131 w 150"/>
                <a:gd name="T21" fmla="*/ 91 h 159"/>
                <a:gd name="T22" fmla="*/ 142 w 150"/>
                <a:gd name="T23" fmla="*/ 83 h 159"/>
                <a:gd name="T24" fmla="*/ 134 w 150"/>
                <a:gd name="T25" fmla="*/ 5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59">
                  <a:moveTo>
                    <a:pt x="134" y="55"/>
                  </a:moveTo>
                  <a:cubicBezTo>
                    <a:pt x="136" y="55"/>
                    <a:pt x="136" y="55"/>
                    <a:pt x="136" y="55"/>
                  </a:cubicBezTo>
                  <a:cubicBezTo>
                    <a:pt x="145" y="52"/>
                    <a:pt x="150" y="43"/>
                    <a:pt x="147" y="34"/>
                  </a:cubicBezTo>
                  <a:cubicBezTo>
                    <a:pt x="145" y="25"/>
                    <a:pt x="136" y="20"/>
                    <a:pt x="127" y="23"/>
                  </a:cubicBezTo>
                  <a:cubicBezTo>
                    <a:pt x="125" y="23"/>
                    <a:pt x="125" y="23"/>
                    <a:pt x="125" y="23"/>
                  </a:cubicBezTo>
                  <a:cubicBezTo>
                    <a:pt x="124" y="21"/>
                    <a:pt x="124" y="21"/>
                    <a:pt x="124" y="21"/>
                  </a:cubicBezTo>
                  <a:cubicBezTo>
                    <a:pt x="118" y="0"/>
                    <a:pt x="118" y="0"/>
                    <a:pt x="118" y="0"/>
                  </a:cubicBezTo>
                  <a:cubicBezTo>
                    <a:pt x="95" y="8"/>
                    <a:pt x="74" y="20"/>
                    <a:pt x="56" y="36"/>
                  </a:cubicBezTo>
                  <a:cubicBezTo>
                    <a:pt x="21" y="66"/>
                    <a:pt x="2" y="103"/>
                    <a:pt x="0" y="147"/>
                  </a:cubicBezTo>
                  <a:cubicBezTo>
                    <a:pt x="95" y="159"/>
                    <a:pt x="95" y="159"/>
                    <a:pt x="95" y="159"/>
                  </a:cubicBezTo>
                  <a:cubicBezTo>
                    <a:pt x="101" y="128"/>
                    <a:pt x="113" y="106"/>
                    <a:pt x="131" y="91"/>
                  </a:cubicBezTo>
                  <a:cubicBezTo>
                    <a:pt x="134" y="88"/>
                    <a:pt x="138" y="85"/>
                    <a:pt x="142" y="83"/>
                  </a:cubicBezTo>
                  <a:lnTo>
                    <a:pt x="134" y="55"/>
                  </a:lnTo>
                  <a:close/>
                </a:path>
              </a:pathLst>
            </a:custGeom>
            <a:solidFill>
              <a:srgbClr val="E08721"/>
            </a:solidFill>
            <a:ln>
              <a:noFill/>
            </a:ln>
          </p:spPr>
          <p:txBody>
            <a:bodyPr vert="horz" wrap="square" lIns="91440" tIns="45720" rIns="91440" bIns="45720" numCol="1" anchor="t" anchorCtr="0" compatLnSpc="1"/>
            <a:lstStyle/>
            <a:p>
              <a:endParaRPr lang="id-ID"/>
            </a:p>
          </p:txBody>
        </p:sp>
        <p:sp>
          <p:nvSpPr>
            <p:cNvPr id="43" name="Freeform 3"/>
            <p:cNvSpPr/>
            <p:nvPr>
              <p:custDataLst>
                <p:tags r:id="rId10"/>
              </p:custDataLst>
            </p:nvPr>
          </p:nvSpPr>
          <p:spPr bwMode="auto">
            <a:xfrm>
              <a:off x="8505" y="3106"/>
              <a:ext cx="2358" cy="1164"/>
            </a:xfrm>
            <a:custGeom>
              <a:avLst/>
              <a:gdLst>
                <a:gd name="T0" fmla="*/ 6 w 184"/>
                <a:gd name="T1" fmla="*/ 29 h 91"/>
                <a:gd name="T2" fmla="*/ 29 w 184"/>
                <a:gd name="T3" fmla="*/ 43 h 91"/>
                <a:gd name="T4" fmla="*/ 17 w 184"/>
                <a:gd name="T5" fmla="*/ 68 h 91"/>
                <a:gd name="T6" fmla="*/ 23 w 184"/>
                <a:gd name="T7" fmla="*/ 91 h 91"/>
                <a:gd name="T8" fmla="*/ 75 w 184"/>
                <a:gd name="T9" fmla="*/ 78 h 91"/>
                <a:gd name="T10" fmla="*/ 124 w 184"/>
                <a:gd name="T11" fmla="*/ 89 h 91"/>
                <a:gd name="T12" fmla="*/ 143 w 184"/>
                <a:gd name="T13" fmla="*/ 69 h 91"/>
                <a:gd name="T14" fmla="*/ 145 w 184"/>
                <a:gd name="T15" fmla="*/ 70 h 91"/>
                <a:gd name="T16" fmla="*/ 157 w 184"/>
                <a:gd name="T17" fmla="*/ 75 h 91"/>
                <a:gd name="T18" fmla="*/ 168 w 184"/>
                <a:gd name="T19" fmla="*/ 70 h 91"/>
                <a:gd name="T20" fmla="*/ 173 w 184"/>
                <a:gd name="T21" fmla="*/ 58 h 91"/>
                <a:gd name="T22" fmla="*/ 168 w 184"/>
                <a:gd name="T23" fmla="*/ 46 h 91"/>
                <a:gd name="T24" fmla="*/ 166 w 184"/>
                <a:gd name="T25" fmla="*/ 45 h 91"/>
                <a:gd name="T26" fmla="*/ 168 w 184"/>
                <a:gd name="T27" fmla="*/ 43 h 91"/>
                <a:gd name="T28" fmla="*/ 184 w 184"/>
                <a:gd name="T29" fmla="*/ 26 h 91"/>
                <a:gd name="T30" fmla="*/ 70 w 184"/>
                <a:gd name="T31" fmla="*/ 0 h 91"/>
                <a:gd name="T32" fmla="*/ 0 w 184"/>
                <a:gd name="T33" fmla="*/ 9 h 91"/>
                <a:gd name="T34" fmla="*/ 6 w 184"/>
                <a:gd name="T35" fmla="*/ 2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91">
                  <a:moveTo>
                    <a:pt x="6" y="29"/>
                  </a:moveTo>
                  <a:cubicBezTo>
                    <a:pt x="16" y="27"/>
                    <a:pt x="26" y="33"/>
                    <a:pt x="29" y="43"/>
                  </a:cubicBezTo>
                  <a:cubicBezTo>
                    <a:pt x="32" y="53"/>
                    <a:pt x="27" y="64"/>
                    <a:pt x="17" y="68"/>
                  </a:cubicBezTo>
                  <a:cubicBezTo>
                    <a:pt x="23" y="91"/>
                    <a:pt x="23" y="91"/>
                    <a:pt x="23" y="91"/>
                  </a:cubicBezTo>
                  <a:cubicBezTo>
                    <a:pt x="38" y="82"/>
                    <a:pt x="55" y="78"/>
                    <a:pt x="75" y="78"/>
                  </a:cubicBezTo>
                  <a:cubicBezTo>
                    <a:pt x="94" y="78"/>
                    <a:pt x="110" y="82"/>
                    <a:pt x="124" y="89"/>
                  </a:cubicBezTo>
                  <a:cubicBezTo>
                    <a:pt x="143" y="69"/>
                    <a:pt x="143" y="69"/>
                    <a:pt x="143" y="69"/>
                  </a:cubicBezTo>
                  <a:cubicBezTo>
                    <a:pt x="145" y="70"/>
                    <a:pt x="145" y="70"/>
                    <a:pt x="145" y="70"/>
                  </a:cubicBezTo>
                  <a:cubicBezTo>
                    <a:pt x="148" y="73"/>
                    <a:pt x="152" y="75"/>
                    <a:pt x="157" y="75"/>
                  </a:cubicBezTo>
                  <a:cubicBezTo>
                    <a:pt x="161" y="75"/>
                    <a:pt x="165" y="73"/>
                    <a:pt x="168" y="70"/>
                  </a:cubicBezTo>
                  <a:cubicBezTo>
                    <a:pt x="171" y="67"/>
                    <a:pt x="173" y="62"/>
                    <a:pt x="173" y="58"/>
                  </a:cubicBezTo>
                  <a:cubicBezTo>
                    <a:pt x="173" y="54"/>
                    <a:pt x="171" y="49"/>
                    <a:pt x="168" y="46"/>
                  </a:cubicBezTo>
                  <a:cubicBezTo>
                    <a:pt x="166" y="45"/>
                    <a:pt x="166" y="45"/>
                    <a:pt x="166" y="45"/>
                  </a:cubicBezTo>
                  <a:cubicBezTo>
                    <a:pt x="168" y="43"/>
                    <a:pt x="168" y="43"/>
                    <a:pt x="168" y="43"/>
                  </a:cubicBezTo>
                  <a:cubicBezTo>
                    <a:pt x="184" y="26"/>
                    <a:pt x="184" y="26"/>
                    <a:pt x="184" y="26"/>
                  </a:cubicBezTo>
                  <a:cubicBezTo>
                    <a:pt x="153" y="9"/>
                    <a:pt x="115" y="0"/>
                    <a:pt x="70" y="0"/>
                  </a:cubicBezTo>
                  <a:cubicBezTo>
                    <a:pt x="45" y="0"/>
                    <a:pt x="21" y="3"/>
                    <a:pt x="0" y="9"/>
                  </a:cubicBezTo>
                  <a:lnTo>
                    <a:pt x="6" y="29"/>
                  </a:lnTo>
                  <a:close/>
                </a:path>
              </a:pathLst>
            </a:custGeom>
            <a:solidFill>
              <a:srgbClr val="E08721"/>
            </a:solidFill>
            <a:ln>
              <a:noFill/>
            </a:ln>
          </p:spPr>
          <p:txBody>
            <a:bodyPr vert="horz" wrap="square" lIns="91440" tIns="45720" rIns="91440" bIns="45720" numCol="1" anchor="t" anchorCtr="0" compatLnSpc="1"/>
            <a:lstStyle/>
            <a:p>
              <a:endParaRPr lang="id-ID"/>
            </a:p>
          </p:txBody>
        </p:sp>
        <p:sp>
          <p:nvSpPr>
            <p:cNvPr id="44" name="Freeform 4"/>
            <p:cNvSpPr/>
            <p:nvPr>
              <p:custDataLst>
                <p:tags r:id="rId11"/>
              </p:custDataLst>
            </p:nvPr>
          </p:nvSpPr>
          <p:spPr bwMode="auto">
            <a:xfrm>
              <a:off x="10132" y="3464"/>
              <a:ext cx="1756" cy="2288"/>
            </a:xfrm>
            <a:custGeom>
              <a:avLst/>
              <a:gdLst>
                <a:gd name="T0" fmla="*/ 45 w 137"/>
                <a:gd name="T1" fmla="*/ 17 h 179"/>
                <a:gd name="T2" fmla="*/ 50 w 137"/>
                <a:gd name="T3" fmla="*/ 30 h 179"/>
                <a:gd name="T4" fmla="*/ 44 w 137"/>
                <a:gd name="T5" fmla="*/ 45 h 179"/>
                <a:gd name="T6" fmla="*/ 30 w 137"/>
                <a:gd name="T7" fmla="*/ 51 h 179"/>
                <a:gd name="T8" fmla="*/ 16 w 137"/>
                <a:gd name="T9" fmla="*/ 46 h 179"/>
                <a:gd name="T10" fmla="*/ 0 w 137"/>
                <a:gd name="T11" fmla="*/ 63 h 179"/>
                <a:gd name="T12" fmla="*/ 13 w 137"/>
                <a:gd name="T13" fmla="*/ 72 h 179"/>
                <a:gd name="T14" fmla="*/ 37 w 137"/>
                <a:gd name="T15" fmla="*/ 123 h 179"/>
                <a:gd name="T16" fmla="*/ 32 w 137"/>
                <a:gd name="T17" fmla="*/ 146 h 179"/>
                <a:gd name="T18" fmla="*/ 61 w 137"/>
                <a:gd name="T19" fmla="*/ 155 h 179"/>
                <a:gd name="T20" fmla="*/ 60 w 137"/>
                <a:gd name="T21" fmla="*/ 157 h 179"/>
                <a:gd name="T22" fmla="*/ 62 w 137"/>
                <a:gd name="T23" fmla="*/ 170 h 179"/>
                <a:gd name="T24" fmla="*/ 72 w 137"/>
                <a:gd name="T25" fmla="*/ 178 h 179"/>
                <a:gd name="T26" fmla="*/ 84 w 137"/>
                <a:gd name="T27" fmla="*/ 176 h 179"/>
                <a:gd name="T28" fmla="*/ 92 w 137"/>
                <a:gd name="T29" fmla="*/ 167 h 179"/>
                <a:gd name="T30" fmla="*/ 93 w 137"/>
                <a:gd name="T31" fmla="*/ 165 h 179"/>
                <a:gd name="T32" fmla="*/ 95 w 137"/>
                <a:gd name="T33" fmla="*/ 165 h 179"/>
                <a:gd name="T34" fmla="*/ 127 w 137"/>
                <a:gd name="T35" fmla="*/ 175 h 179"/>
                <a:gd name="T36" fmla="*/ 137 w 137"/>
                <a:gd name="T37" fmla="*/ 126 h 179"/>
                <a:gd name="T38" fmla="*/ 85 w 137"/>
                <a:gd name="T39" fmla="*/ 18 h 179"/>
                <a:gd name="T40" fmla="*/ 61 w 137"/>
                <a:gd name="T41" fmla="*/ 0 h 179"/>
                <a:gd name="T42" fmla="*/ 45 w 137"/>
                <a:gd name="T43" fmla="*/ 1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7" h="179">
                  <a:moveTo>
                    <a:pt x="45" y="17"/>
                  </a:moveTo>
                  <a:cubicBezTo>
                    <a:pt x="48" y="21"/>
                    <a:pt x="50" y="25"/>
                    <a:pt x="50" y="30"/>
                  </a:cubicBezTo>
                  <a:cubicBezTo>
                    <a:pt x="50" y="35"/>
                    <a:pt x="48" y="41"/>
                    <a:pt x="44" y="45"/>
                  </a:cubicBezTo>
                  <a:cubicBezTo>
                    <a:pt x="40" y="49"/>
                    <a:pt x="35" y="51"/>
                    <a:pt x="30" y="51"/>
                  </a:cubicBezTo>
                  <a:cubicBezTo>
                    <a:pt x="25" y="51"/>
                    <a:pt x="20" y="49"/>
                    <a:pt x="16" y="46"/>
                  </a:cubicBezTo>
                  <a:cubicBezTo>
                    <a:pt x="0" y="63"/>
                    <a:pt x="0" y="63"/>
                    <a:pt x="0" y="63"/>
                  </a:cubicBezTo>
                  <a:cubicBezTo>
                    <a:pt x="5" y="66"/>
                    <a:pt x="9" y="68"/>
                    <a:pt x="13" y="72"/>
                  </a:cubicBezTo>
                  <a:cubicBezTo>
                    <a:pt x="29" y="86"/>
                    <a:pt x="37" y="103"/>
                    <a:pt x="37" y="123"/>
                  </a:cubicBezTo>
                  <a:cubicBezTo>
                    <a:pt x="37" y="132"/>
                    <a:pt x="35" y="139"/>
                    <a:pt x="32" y="146"/>
                  </a:cubicBezTo>
                  <a:cubicBezTo>
                    <a:pt x="61" y="155"/>
                    <a:pt x="61" y="155"/>
                    <a:pt x="61" y="155"/>
                  </a:cubicBezTo>
                  <a:cubicBezTo>
                    <a:pt x="60" y="157"/>
                    <a:pt x="60" y="157"/>
                    <a:pt x="60" y="157"/>
                  </a:cubicBezTo>
                  <a:cubicBezTo>
                    <a:pt x="59" y="161"/>
                    <a:pt x="60" y="166"/>
                    <a:pt x="62" y="170"/>
                  </a:cubicBezTo>
                  <a:cubicBezTo>
                    <a:pt x="64" y="174"/>
                    <a:pt x="67" y="176"/>
                    <a:pt x="72" y="178"/>
                  </a:cubicBezTo>
                  <a:cubicBezTo>
                    <a:pt x="76" y="179"/>
                    <a:pt x="80" y="179"/>
                    <a:pt x="84" y="176"/>
                  </a:cubicBezTo>
                  <a:cubicBezTo>
                    <a:pt x="88" y="174"/>
                    <a:pt x="91" y="171"/>
                    <a:pt x="92" y="167"/>
                  </a:cubicBezTo>
                  <a:cubicBezTo>
                    <a:pt x="93" y="165"/>
                    <a:pt x="93" y="165"/>
                    <a:pt x="93" y="165"/>
                  </a:cubicBezTo>
                  <a:cubicBezTo>
                    <a:pt x="95" y="165"/>
                    <a:pt x="95" y="165"/>
                    <a:pt x="95" y="165"/>
                  </a:cubicBezTo>
                  <a:cubicBezTo>
                    <a:pt x="127" y="175"/>
                    <a:pt x="127" y="175"/>
                    <a:pt x="127" y="175"/>
                  </a:cubicBezTo>
                  <a:cubicBezTo>
                    <a:pt x="134" y="159"/>
                    <a:pt x="137" y="143"/>
                    <a:pt x="137" y="126"/>
                  </a:cubicBezTo>
                  <a:cubicBezTo>
                    <a:pt x="137" y="85"/>
                    <a:pt x="120" y="49"/>
                    <a:pt x="85" y="18"/>
                  </a:cubicBezTo>
                  <a:cubicBezTo>
                    <a:pt x="77" y="12"/>
                    <a:pt x="69" y="6"/>
                    <a:pt x="61" y="0"/>
                  </a:cubicBezTo>
                  <a:lnTo>
                    <a:pt x="45" y="17"/>
                  </a:lnTo>
                  <a:close/>
                </a:path>
              </a:pathLst>
            </a:custGeom>
            <a:solidFill>
              <a:srgbClr val="E08721"/>
            </a:solidFill>
            <a:ln>
              <a:noFill/>
            </a:ln>
          </p:spPr>
          <p:txBody>
            <a:bodyPr vert="horz" wrap="square" lIns="91440" tIns="45720" rIns="91440" bIns="45720" numCol="1" anchor="t" anchorCtr="0" compatLnSpc="1"/>
            <a:lstStyle/>
            <a:p>
              <a:endParaRPr lang="id-ID"/>
            </a:p>
          </p:txBody>
        </p:sp>
        <p:sp>
          <p:nvSpPr>
            <p:cNvPr id="54" name="Freeform 5"/>
            <p:cNvSpPr/>
            <p:nvPr>
              <p:custDataLst>
                <p:tags r:id="rId12"/>
              </p:custDataLst>
            </p:nvPr>
          </p:nvSpPr>
          <p:spPr bwMode="auto">
            <a:xfrm>
              <a:off x="9530" y="5382"/>
              <a:ext cx="2204" cy="1587"/>
            </a:xfrm>
            <a:custGeom>
              <a:avLst/>
              <a:gdLst>
                <a:gd name="T0" fmla="*/ 142 w 172"/>
                <a:gd name="T1" fmla="*/ 20 h 124"/>
                <a:gd name="T2" fmla="*/ 133 w 172"/>
                <a:gd name="T3" fmla="*/ 30 h 124"/>
                <a:gd name="T4" fmla="*/ 123 w 172"/>
                <a:gd name="T5" fmla="*/ 32 h 124"/>
                <a:gd name="T6" fmla="*/ 117 w 172"/>
                <a:gd name="T7" fmla="*/ 32 h 124"/>
                <a:gd name="T8" fmla="*/ 105 w 172"/>
                <a:gd name="T9" fmla="*/ 22 h 124"/>
                <a:gd name="T10" fmla="*/ 103 w 172"/>
                <a:gd name="T11" fmla="*/ 8 h 124"/>
                <a:gd name="T12" fmla="*/ 78 w 172"/>
                <a:gd name="T13" fmla="*/ 0 h 124"/>
                <a:gd name="T14" fmla="*/ 70 w 172"/>
                <a:gd name="T15" fmla="*/ 13 h 124"/>
                <a:gd name="T16" fmla="*/ 16 w 172"/>
                <a:gd name="T17" fmla="*/ 61 h 124"/>
                <a:gd name="T18" fmla="*/ 0 w 172"/>
                <a:gd name="T19" fmla="*/ 75 h 124"/>
                <a:gd name="T20" fmla="*/ 26 w 172"/>
                <a:gd name="T21" fmla="*/ 91 h 124"/>
                <a:gd name="T22" fmla="*/ 25 w 172"/>
                <a:gd name="T23" fmla="*/ 92 h 124"/>
                <a:gd name="T24" fmla="*/ 23 w 172"/>
                <a:gd name="T25" fmla="*/ 105 h 124"/>
                <a:gd name="T26" fmla="*/ 31 w 172"/>
                <a:gd name="T27" fmla="*/ 115 h 124"/>
                <a:gd name="T28" fmla="*/ 43 w 172"/>
                <a:gd name="T29" fmla="*/ 117 h 124"/>
                <a:gd name="T30" fmla="*/ 54 w 172"/>
                <a:gd name="T31" fmla="*/ 109 h 124"/>
                <a:gd name="T32" fmla="*/ 55 w 172"/>
                <a:gd name="T33" fmla="*/ 107 h 124"/>
                <a:gd name="T34" fmla="*/ 56 w 172"/>
                <a:gd name="T35" fmla="*/ 108 h 124"/>
                <a:gd name="T36" fmla="*/ 83 w 172"/>
                <a:gd name="T37" fmla="*/ 124 h 124"/>
                <a:gd name="T38" fmla="*/ 165 w 172"/>
                <a:gd name="T39" fmla="*/ 41 h 124"/>
                <a:gd name="T40" fmla="*/ 172 w 172"/>
                <a:gd name="T41" fmla="*/ 28 h 124"/>
                <a:gd name="T42" fmla="*/ 142 w 172"/>
                <a:gd name="T43" fmla="*/ 2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24">
                  <a:moveTo>
                    <a:pt x="142" y="20"/>
                  </a:moveTo>
                  <a:cubicBezTo>
                    <a:pt x="141" y="24"/>
                    <a:pt x="137" y="28"/>
                    <a:pt x="133" y="30"/>
                  </a:cubicBezTo>
                  <a:cubicBezTo>
                    <a:pt x="130" y="32"/>
                    <a:pt x="127" y="32"/>
                    <a:pt x="123" y="32"/>
                  </a:cubicBezTo>
                  <a:cubicBezTo>
                    <a:pt x="121" y="32"/>
                    <a:pt x="119" y="32"/>
                    <a:pt x="117" y="32"/>
                  </a:cubicBezTo>
                  <a:cubicBezTo>
                    <a:pt x="112" y="30"/>
                    <a:pt x="108" y="26"/>
                    <a:pt x="105" y="22"/>
                  </a:cubicBezTo>
                  <a:cubicBezTo>
                    <a:pt x="103" y="17"/>
                    <a:pt x="102" y="13"/>
                    <a:pt x="103" y="8"/>
                  </a:cubicBezTo>
                  <a:cubicBezTo>
                    <a:pt x="78" y="0"/>
                    <a:pt x="78" y="0"/>
                    <a:pt x="78" y="0"/>
                  </a:cubicBezTo>
                  <a:cubicBezTo>
                    <a:pt x="76" y="5"/>
                    <a:pt x="73" y="9"/>
                    <a:pt x="70" y="13"/>
                  </a:cubicBezTo>
                  <a:cubicBezTo>
                    <a:pt x="64" y="21"/>
                    <a:pt x="46" y="37"/>
                    <a:pt x="16" y="61"/>
                  </a:cubicBezTo>
                  <a:cubicBezTo>
                    <a:pt x="10" y="66"/>
                    <a:pt x="5" y="71"/>
                    <a:pt x="0" y="75"/>
                  </a:cubicBezTo>
                  <a:cubicBezTo>
                    <a:pt x="26" y="91"/>
                    <a:pt x="26" y="91"/>
                    <a:pt x="26" y="91"/>
                  </a:cubicBezTo>
                  <a:cubicBezTo>
                    <a:pt x="25" y="92"/>
                    <a:pt x="25" y="92"/>
                    <a:pt x="25" y="92"/>
                  </a:cubicBezTo>
                  <a:cubicBezTo>
                    <a:pt x="23" y="96"/>
                    <a:pt x="22" y="101"/>
                    <a:pt x="23" y="105"/>
                  </a:cubicBezTo>
                  <a:cubicBezTo>
                    <a:pt x="24" y="109"/>
                    <a:pt x="27" y="113"/>
                    <a:pt x="31" y="115"/>
                  </a:cubicBezTo>
                  <a:cubicBezTo>
                    <a:pt x="35" y="117"/>
                    <a:pt x="39" y="118"/>
                    <a:pt x="43" y="117"/>
                  </a:cubicBezTo>
                  <a:cubicBezTo>
                    <a:pt x="48" y="116"/>
                    <a:pt x="51" y="113"/>
                    <a:pt x="54" y="109"/>
                  </a:cubicBezTo>
                  <a:cubicBezTo>
                    <a:pt x="55" y="107"/>
                    <a:pt x="55" y="107"/>
                    <a:pt x="55" y="107"/>
                  </a:cubicBezTo>
                  <a:cubicBezTo>
                    <a:pt x="56" y="108"/>
                    <a:pt x="56" y="108"/>
                    <a:pt x="56" y="108"/>
                  </a:cubicBezTo>
                  <a:cubicBezTo>
                    <a:pt x="83" y="124"/>
                    <a:pt x="83" y="124"/>
                    <a:pt x="83" y="124"/>
                  </a:cubicBezTo>
                  <a:cubicBezTo>
                    <a:pt x="125" y="89"/>
                    <a:pt x="152" y="61"/>
                    <a:pt x="165" y="41"/>
                  </a:cubicBezTo>
                  <a:cubicBezTo>
                    <a:pt x="168" y="37"/>
                    <a:pt x="170" y="33"/>
                    <a:pt x="172" y="28"/>
                  </a:cubicBezTo>
                  <a:lnTo>
                    <a:pt x="142" y="20"/>
                  </a:lnTo>
                  <a:close/>
                </a:path>
              </a:pathLst>
            </a:custGeom>
            <a:solidFill>
              <a:srgbClr val="E08721"/>
            </a:solidFill>
            <a:ln>
              <a:noFill/>
            </a:ln>
          </p:spPr>
          <p:txBody>
            <a:bodyPr vert="horz" wrap="square" lIns="91440" tIns="45720" rIns="91440" bIns="45720" numCol="1" anchor="t" anchorCtr="0" compatLnSpc="1"/>
            <a:lstStyle/>
            <a:p>
              <a:endParaRPr lang="id-ID">
                <a:solidFill>
                  <a:srgbClr val="FFFFFF"/>
                </a:solidFill>
              </a:endParaRPr>
            </a:p>
          </p:txBody>
        </p:sp>
        <p:sp>
          <p:nvSpPr>
            <p:cNvPr id="55" name="Rectangle 6"/>
            <p:cNvSpPr>
              <a:spLocks noChangeArrowheads="1"/>
            </p:cNvSpPr>
            <p:nvPr>
              <p:custDataLst>
                <p:tags r:id="rId13"/>
              </p:custDataLst>
            </p:nvPr>
          </p:nvSpPr>
          <p:spPr bwMode="auto">
            <a:xfrm>
              <a:off x="8773" y="8745"/>
              <a:ext cx="1244" cy="1189"/>
            </a:xfrm>
            <a:prstGeom prst="rect">
              <a:avLst/>
            </a:prstGeom>
            <a:solidFill>
              <a:srgbClr val="E08721"/>
            </a:solidFill>
            <a:ln>
              <a:noFill/>
            </a:ln>
          </p:spPr>
          <p:txBody>
            <a:bodyPr vert="horz" wrap="square" lIns="91440" tIns="45720" rIns="91440" bIns="45720" numCol="1" anchor="t" anchorCtr="0" compatLnSpc="1"/>
            <a:lstStyle/>
            <a:p>
              <a:endParaRPr lang="id-ID">
                <a:solidFill>
                  <a:srgbClr val="FFFFFF"/>
                </a:solidFill>
              </a:endParaRPr>
            </a:p>
          </p:txBody>
        </p:sp>
        <p:sp>
          <p:nvSpPr>
            <p:cNvPr id="56" name="Freeform 7"/>
            <p:cNvSpPr/>
            <p:nvPr>
              <p:custDataLst>
                <p:tags r:id="rId14"/>
              </p:custDataLst>
            </p:nvPr>
          </p:nvSpPr>
          <p:spPr bwMode="auto">
            <a:xfrm>
              <a:off x="8773" y="6380"/>
              <a:ext cx="1781" cy="1905"/>
            </a:xfrm>
            <a:custGeom>
              <a:avLst/>
              <a:gdLst>
                <a:gd name="T0" fmla="*/ 115 w 139"/>
                <a:gd name="T1" fmla="*/ 35 h 149"/>
                <a:gd name="T2" fmla="*/ 104 w 139"/>
                <a:gd name="T3" fmla="*/ 43 h 149"/>
                <a:gd name="T4" fmla="*/ 88 w 139"/>
                <a:gd name="T5" fmla="*/ 40 h 149"/>
                <a:gd name="T6" fmla="*/ 78 w 139"/>
                <a:gd name="T7" fmla="*/ 28 h 149"/>
                <a:gd name="T8" fmla="*/ 80 w 139"/>
                <a:gd name="T9" fmla="*/ 14 h 149"/>
                <a:gd name="T10" fmla="*/ 56 w 139"/>
                <a:gd name="T11" fmla="*/ 0 h 149"/>
                <a:gd name="T12" fmla="*/ 15 w 139"/>
                <a:gd name="T13" fmla="*/ 49 h 149"/>
                <a:gd name="T14" fmla="*/ 0 w 139"/>
                <a:gd name="T15" fmla="*/ 124 h 149"/>
                <a:gd name="T16" fmla="*/ 0 w 139"/>
                <a:gd name="T17" fmla="*/ 149 h 149"/>
                <a:gd name="T18" fmla="*/ 94 w 139"/>
                <a:gd name="T19" fmla="*/ 149 h 149"/>
                <a:gd name="T20" fmla="*/ 101 w 139"/>
                <a:gd name="T21" fmla="*/ 90 h 149"/>
                <a:gd name="T22" fmla="*/ 139 w 139"/>
                <a:gd name="T23" fmla="*/ 48 h 149"/>
                <a:gd name="T24" fmla="*/ 115 w 139"/>
                <a:gd name="T25" fmla="*/ 3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9">
                  <a:moveTo>
                    <a:pt x="115" y="35"/>
                  </a:moveTo>
                  <a:cubicBezTo>
                    <a:pt x="112" y="39"/>
                    <a:pt x="108" y="41"/>
                    <a:pt x="104" y="43"/>
                  </a:cubicBezTo>
                  <a:cubicBezTo>
                    <a:pt x="98" y="44"/>
                    <a:pt x="93" y="43"/>
                    <a:pt x="88" y="40"/>
                  </a:cubicBezTo>
                  <a:cubicBezTo>
                    <a:pt x="83" y="38"/>
                    <a:pt x="80" y="33"/>
                    <a:pt x="78" y="28"/>
                  </a:cubicBezTo>
                  <a:cubicBezTo>
                    <a:pt x="77" y="23"/>
                    <a:pt x="78" y="18"/>
                    <a:pt x="80" y="14"/>
                  </a:cubicBezTo>
                  <a:cubicBezTo>
                    <a:pt x="56" y="0"/>
                    <a:pt x="56" y="0"/>
                    <a:pt x="56" y="0"/>
                  </a:cubicBezTo>
                  <a:cubicBezTo>
                    <a:pt x="36" y="18"/>
                    <a:pt x="22" y="34"/>
                    <a:pt x="15" y="49"/>
                  </a:cubicBezTo>
                  <a:cubicBezTo>
                    <a:pt x="5" y="69"/>
                    <a:pt x="0" y="94"/>
                    <a:pt x="0" y="124"/>
                  </a:cubicBezTo>
                  <a:cubicBezTo>
                    <a:pt x="0" y="127"/>
                    <a:pt x="0" y="135"/>
                    <a:pt x="0" y="149"/>
                  </a:cubicBezTo>
                  <a:cubicBezTo>
                    <a:pt x="94" y="149"/>
                    <a:pt x="94" y="149"/>
                    <a:pt x="94" y="149"/>
                  </a:cubicBezTo>
                  <a:cubicBezTo>
                    <a:pt x="93" y="120"/>
                    <a:pt x="96" y="101"/>
                    <a:pt x="101" y="90"/>
                  </a:cubicBezTo>
                  <a:cubicBezTo>
                    <a:pt x="106" y="79"/>
                    <a:pt x="119" y="65"/>
                    <a:pt x="139" y="48"/>
                  </a:cubicBezTo>
                  <a:lnTo>
                    <a:pt x="115" y="35"/>
                  </a:lnTo>
                  <a:close/>
                </a:path>
              </a:pathLst>
            </a:custGeom>
            <a:solidFill>
              <a:srgbClr val="E08721"/>
            </a:solidFill>
            <a:ln>
              <a:noFill/>
            </a:ln>
          </p:spPr>
          <p:txBody>
            <a:bodyPr vert="horz" wrap="square" lIns="91440" tIns="45720" rIns="91440" bIns="45720" numCol="1" anchor="t" anchorCtr="0" compatLnSpc="1"/>
            <a:lstStyle/>
            <a:p>
              <a:endParaRPr lang="id-ID">
                <a:solidFill>
                  <a:srgbClr val="FFFFFF"/>
                </a:solidFill>
              </a:endParaRPr>
            </a:p>
          </p:txBody>
        </p:sp>
        <p:sp>
          <p:nvSpPr>
            <p:cNvPr id="60" name="TextBox 32"/>
            <p:cNvSpPr txBox="1">
              <a:spLocks noChangeAspect="1"/>
            </p:cNvSpPr>
            <p:nvPr>
              <p:custDataLst>
                <p:tags r:id="rId15"/>
              </p:custDataLst>
            </p:nvPr>
          </p:nvSpPr>
          <p:spPr>
            <a:xfrm>
              <a:off x="7462" y="3671"/>
              <a:ext cx="849" cy="1300"/>
            </a:xfrm>
            <a:prstGeom prst="rect">
              <a:avLst/>
            </a:prstGeom>
            <a:noFill/>
          </p:spPr>
          <p:txBody>
            <a:bodyPr vert="horz" wrap="square" lIns="90000" tIns="46800" rIns="90000" bIns="46800" rtlCol="0" anchor="ctr" anchorCtr="1">
              <a:normAutofit fontScale="90000" lnSpcReduction="20000"/>
            </a:bodyPr>
            <a:lstStyle/>
            <a:p>
              <a:pPr algn="ctr"/>
              <a:r>
                <a:rPr lang="en-US" sz="5200" b="1" dirty="0">
                  <a:solidFill>
                    <a:srgbClr val="FFFFFF"/>
                  </a:solidFill>
                </a:rPr>
                <a:t>A</a:t>
              </a:r>
              <a:endParaRPr lang="ru-RU" sz="5200" b="1" dirty="0">
                <a:solidFill>
                  <a:srgbClr val="FFFFFF"/>
                </a:solidFill>
              </a:endParaRPr>
            </a:p>
          </p:txBody>
        </p:sp>
        <p:sp>
          <p:nvSpPr>
            <p:cNvPr id="61" name="TextBox 33"/>
            <p:cNvSpPr txBox="1">
              <a:spLocks noChangeAspect="1"/>
            </p:cNvSpPr>
            <p:nvPr>
              <p:custDataLst>
                <p:tags r:id="rId16"/>
              </p:custDataLst>
            </p:nvPr>
          </p:nvSpPr>
          <p:spPr>
            <a:xfrm>
              <a:off x="9195" y="3080"/>
              <a:ext cx="918" cy="1099"/>
            </a:xfrm>
            <a:prstGeom prst="rect">
              <a:avLst/>
            </a:prstGeom>
            <a:noFill/>
          </p:spPr>
          <p:txBody>
            <a:bodyPr vert="horz" wrap="square" lIns="90000" tIns="46800" rIns="90000" bIns="46800" rtlCol="0" anchor="ctr" anchorCtr="1">
              <a:noAutofit/>
            </a:bodyPr>
            <a:lstStyle/>
            <a:p>
              <a:pPr algn="ctr"/>
              <a:r>
                <a:rPr lang="en-US" sz="5200" b="1" dirty="0">
                  <a:solidFill>
                    <a:srgbClr val="FFFFFF"/>
                  </a:solidFill>
                </a:rPr>
                <a:t>B</a:t>
              </a:r>
              <a:endParaRPr lang="ru-RU" sz="5200" b="1" dirty="0">
                <a:solidFill>
                  <a:srgbClr val="FFFFFF"/>
                </a:solidFill>
              </a:endParaRPr>
            </a:p>
          </p:txBody>
        </p:sp>
        <p:sp>
          <p:nvSpPr>
            <p:cNvPr id="62" name="TextBox 34"/>
            <p:cNvSpPr txBox="1">
              <a:spLocks noChangeAspect="1"/>
            </p:cNvSpPr>
            <p:nvPr>
              <p:custDataLst>
                <p:tags r:id="rId17"/>
              </p:custDataLst>
            </p:nvPr>
          </p:nvSpPr>
          <p:spPr>
            <a:xfrm>
              <a:off x="10794" y="4165"/>
              <a:ext cx="790" cy="1203"/>
            </a:xfrm>
            <a:prstGeom prst="rect">
              <a:avLst/>
            </a:prstGeom>
            <a:noFill/>
          </p:spPr>
          <p:txBody>
            <a:bodyPr vert="horz" wrap="square" lIns="90000" tIns="46800" rIns="90000" bIns="46800" rtlCol="0" anchor="ctr" anchorCtr="1">
              <a:normAutofit fontScale="80000"/>
            </a:bodyPr>
            <a:lstStyle/>
            <a:p>
              <a:pPr algn="ctr"/>
              <a:r>
                <a:rPr lang="en-US" altLang="zh-CN" sz="5200" b="1" dirty="0">
                  <a:solidFill>
                    <a:srgbClr val="FFFFFF"/>
                  </a:solidFill>
                </a:rPr>
                <a:t>C</a:t>
              </a:r>
              <a:endParaRPr lang="ru-RU" sz="5200" b="1" dirty="0">
                <a:solidFill>
                  <a:srgbClr val="FFFFFF"/>
                </a:solidFill>
              </a:endParaRPr>
            </a:p>
          </p:txBody>
        </p:sp>
        <p:sp>
          <p:nvSpPr>
            <p:cNvPr id="63" name="TextBox 35"/>
            <p:cNvSpPr txBox="1">
              <a:spLocks noChangeAspect="1"/>
            </p:cNvSpPr>
            <p:nvPr>
              <p:custDataLst>
                <p:tags r:id="rId18"/>
              </p:custDataLst>
            </p:nvPr>
          </p:nvSpPr>
          <p:spPr>
            <a:xfrm>
              <a:off x="10198" y="5638"/>
              <a:ext cx="727" cy="1203"/>
            </a:xfrm>
            <a:prstGeom prst="rect">
              <a:avLst/>
            </a:prstGeom>
            <a:noFill/>
          </p:spPr>
          <p:txBody>
            <a:bodyPr vert="horz" wrap="square" lIns="90000" tIns="46800" rIns="90000" bIns="46800" rtlCol="0" anchor="ctr" anchorCtr="1">
              <a:normAutofit fontScale="70000"/>
            </a:bodyPr>
            <a:lstStyle/>
            <a:p>
              <a:pPr algn="ctr"/>
              <a:r>
                <a:rPr lang="en-US" altLang="zh-CN" sz="5200" b="1" dirty="0">
                  <a:solidFill>
                    <a:srgbClr val="FFFFFF"/>
                  </a:solidFill>
                </a:rPr>
                <a:t>D</a:t>
              </a:r>
              <a:endParaRPr lang="ru-RU" sz="5200" b="1" dirty="0">
                <a:solidFill>
                  <a:srgbClr val="FFFFFF"/>
                </a:solidFill>
              </a:endParaRPr>
            </a:p>
          </p:txBody>
        </p:sp>
        <p:sp>
          <p:nvSpPr>
            <p:cNvPr id="64" name="TextBox 36"/>
            <p:cNvSpPr txBox="1">
              <a:spLocks noChangeAspect="1"/>
            </p:cNvSpPr>
            <p:nvPr>
              <p:custDataLst>
                <p:tags r:id="rId19"/>
              </p:custDataLst>
            </p:nvPr>
          </p:nvSpPr>
          <p:spPr>
            <a:xfrm>
              <a:off x="9065" y="6786"/>
              <a:ext cx="802" cy="1300"/>
            </a:xfrm>
            <a:prstGeom prst="rect">
              <a:avLst/>
            </a:prstGeom>
            <a:noFill/>
          </p:spPr>
          <p:txBody>
            <a:bodyPr vert="horz" wrap="square" lIns="90000" tIns="46800" rIns="90000" bIns="46800" rtlCol="0" anchor="ctr" anchorCtr="1">
              <a:normAutofit fontScale="90000"/>
            </a:bodyPr>
            <a:lstStyle/>
            <a:p>
              <a:pPr algn="ctr"/>
              <a:r>
                <a:rPr lang="en-US" altLang="zh-CN" sz="5200" b="1" dirty="0">
                  <a:solidFill>
                    <a:srgbClr val="FFFFFF"/>
                  </a:solidFill>
                </a:rPr>
                <a:t>E</a:t>
              </a:r>
              <a:endParaRPr lang="ru-RU" sz="5200" b="1" dirty="0">
                <a:solidFill>
                  <a:srgbClr val="FFFFFF"/>
                </a:solidFill>
              </a:endParaRPr>
            </a:p>
          </p:txBody>
        </p:sp>
        <p:sp>
          <p:nvSpPr>
            <p:cNvPr id="65" name="TextBox 37"/>
            <p:cNvSpPr txBox="1">
              <a:spLocks noChangeAspect="1"/>
            </p:cNvSpPr>
            <p:nvPr>
              <p:custDataLst>
                <p:tags r:id="rId20"/>
              </p:custDataLst>
            </p:nvPr>
          </p:nvSpPr>
          <p:spPr>
            <a:xfrm>
              <a:off x="8951" y="8863"/>
              <a:ext cx="888" cy="1087"/>
            </a:xfrm>
            <a:prstGeom prst="rect">
              <a:avLst/>
            </a:prstGeom>
            <a:noFill/>
          </p:spPr>
          <p:txBody>
            <a:bodyPr vert="horz" wrap="square" lIns="90000" tIns="46800" rIns="90000" bIns="46800" rtlCol="0" anchor="ctr" anchorCtr="1">
              <a:normAutofit fontScale="72500"/>
            </a:bodyPr>
            <a:lstStyle/>
            <a:p>
              <a:pPr algn="ctr"/>
              <a:r>
                <a:rPr lang="en-US" altLang="zh-CN" sz="5200" b="1" dirty="0">
                  <a:solidFill>
                    <a:srgbClr val="FFFFFF"/>
                  </a:solidFill>
                </a:rPr>
                <a:t>F</a:t>
              </a:r>
              <a:endParaRPr lang="ru-RU" sz="5200" b="1" dirty="0">
                <a:solidFill>
                  <a:srgbClr val="FFFFFF"/>
                </a:solidFill>
              </a:endParaRPr>
            </a:p>
          </p:txBody>
        </p:sp>
        <p:grpSp>
          <p:nvGrpSpPr>
            <p:cNvPr id="11" name="组合 10"/>
            <p:cNvGrpSpPr/>
            <p:nvPr/>
          </p:nvGrpSpPr>
          <p:grpSpPr>
            <a:xfrm>
              <a:off x="839" y="5433"/>
              <a:ext cx="4807" cy="2198"/>
              <a:chOff x="839" y="2797"/>
              <a:chExt cx="4807" cy="2198"/>
            </a:xfrm>
          </p:grpSpPr>
          <p:sp>
            <p:nvSpPr>
              <p:cNvPr id="12" name="TextBox 17"/>
              <p:cNvSpPr txBox="1"/>
              <p:nvPr>
                <p:custDataLst>
                  <p:tags r:id="rId21"/>
                </p:custDataLst>
              </p:nvPr>
            </p:nvSpPr>
            <p:spPr>
              <a:xfrm>
                <a:off x="1777" y="2797"/>
                <a:ext cx="3869" cy="582"/>
              </a:xfrm>
              <a:prstGeom prst="rect">
                <a:avLst/>
              </a:prstGeom>
              <a:noFill/>
            </p:spPr>
            <p:txBody>
              <a:bodyPr wrap="square" lIns="90000" tIns="46800" rIns="90000" bIns="46800" rtlCol="0" anchor="b" anchorCtr="0">
                <a:spAutoFit/>
              </a:bodyPr>
              <a:p>
                <a:pPr algn="r"/>
                <a:r>
                  <a:rPr lang="id-ID" b="1" dirty="0">
                    <a:latin typeface="微软雅黑" panose="020B0503020204020204" charset="-122"/>
                    <a:ea typeface="微软雅黑" panose="020B0503020204020204" charset="-122"/>
                    <a:cs typeface="+mn-ea"/>
                  </a:rPr>
                  <a:t>（六）培养团队精神</a:t>
                </a:r>
                <a:endParaRPr lang="id-ID" b="1" dirty="0">
                  <a:latin typeface="微软雅黑" panose="020B0503020204020204" charset="-122"/>
                  <a:ea typeface="微软雅黑" panose="020B0503020204020204" charset="-122"/>
                  <a:cs typeface="+mn-ea"/>
                </a:endParaRPr>
              </a:p>
            </p:txBody>
          </p:sp>
          <p:sp>
            <p:nvSpPr>
              <p:cNvPr id="13" name="TextBox 18"/>
              <p:cNvSpPr txBox="1"/>
              <p:nvPr>
                <p:custDataLst>
                  <p:tags r:id="rId22"/>
                </p:custDataLst>
              </p:nvPr>
            </p:nvSpPr>
            <p:spPr>
              <a:xfrm>
                <a:off x="839" y="3395"/>
                <a:ext cx="4807" cy="1600"/>
              </a:xfrm>
              <a:prstGeom prst="rect">
                <a:avLst/>
              </a:prstGeom>
              <a:noFill/>
            </p:spPr>
            <p:txBody>
              <a:bodyPr wrap="square" lIns="90000" tIns="46800" rIns="90000" bIns="46800" rtlCol="0" anchor="t" anchorCtr="0">
                <a:spAutoFit/>
              </a:bodyPr>
              <a:p>
                <a:pPr algn="l">
                  <a:lnSpc>
                    <a:spcPct val="100000"/>
                  </a:lnSpc>
                </a:pPr>
                <a:r>
                  <a:rPr lang="en-US" sz="1200" dirty="0">
                    <a:latin typeface="微软雅黑" panose="020B0503020204020204" charset="-122"/>
                    <a:ea typeface="微软雅黑" panose="020B0503020204020204" charset="-122"/>
                  </a:rPr>
                  <a:t>大学生要在工作中相互协作，生活中相互关心，学习上相互鼓励，在充分发挥自身优势的同时学会利用他人的优势来弥补自身的不足，促使自己在职业发展的过程中取得成功。</a:t>
                </a:r>
                <a:endParaRPr lang="en-US" sz="1200" dirty="0">
                  <a:latin typeface="微软雅黑" panose="020B0503020204020204" charset="-122"/>
                  <a:ea typeface="微软雅黑" panose="020B0503020204020204" charset="-122"/>
                </a:endParaRPr>
              </a:p>
            </p:txBody>
          </p:sp>
        </p:grpSp>
        <p:grpSp>
          <p:nvGrpSpPr>
            <p:cNvPr id="14" name="组合 13"/>
            <p:cNvGrpSpPr/>
            <p:nvPr/>
          </p:nvGrpSpPr>
          <p:grpSpPr>
            <a:xfrm>
              <a:off x="923" y="8171"/>
              <a:ext cx="4723" cy="2635"/>
              <a:chOff x="923" y="2941"/>
              <a:chExt cx="4723" cy="2635"/>
            </a:xfrm>
          </p:grpSpPr>
          <p:sp>
            <p:nvSpPr>
              <p:cNvPr id="20" name="TextBox 17"/>
              <p:cNvSpPr txBox="1"/>
              <p:nvPr>
                <p:custDataLst>
                  <p:tags r:id="rId23"/>
                </p:custDataLst>
              </p:nvPr>
            </p:nvSpPr>
            <p:spPr>
              <a:xfrm>
                <a:off x="2224" y="2941"/>
                <a:ext cx="3422" cy="438"/>
              </a:xfrm>
              <a:prstGeom prst="rect">
                <a:avLst/>
              </a:prstGeom>
              <a:noFill/>
            </p:spPr>
            <p:txBody>
              <a:bodyPr wrap="square" lIns="90000" tIns="46800" rIns="90000" bIns="46800" rtlCol="0" anchor="b" anchorCtr="0">
                <a:spAutoFit/>
              </a:bodyPr>
              <a:p>
                <a:pPr algn="r"/>
                <a:r>
                  <a:rPr lang="id-ID" b="1" dirty="0">
                    <a:latin typeface="微软雅黑" panose="020B0503020204020204" charset="-122"/>
                    <a:ea typeface="微软雅黑" panose="020B0503020204020204" charset="-122"/>
                    <a:cs typeface="+mn-ea"/>
                  </a:rPr>
                  <a:t>（五）不怕吃亏</a:t>
                </a:r>
                <a:endParaRPr lang="id-ID" b="1" dirty="0">
                  <a:latin typeface="微软雅黑" panose="020B0503020204020204" charset="-122"/>
                  <a:ea typeface="微软雅黑" panose="020B0503020204020204" charset="-122"/>
                  <a:cs typeface="+mn-ea"/>
                </a:endParaRPr>
              </a:p>
            </p:txBody>
          </p:sp>
          <p:sp>
            <p:nvSpPr>
              <p:cNvPr id="23" name="TextBox 18"/>
              <p:cNvSpPr txBox="1"/>
              <p:nvPr>
                <p:custDataLst>
                  <p:tags r:id="rId24"/>
                </p:custDataLst>
              </p:nvPr>
            </p:nvSpPr>
            <p:spPr>
              <a:xfrm>
                <a:off x="923" y="3395"/>
                <a:ext cx="4723" cy="2181"/>
              </a:xfrm>
              <a:prstGeom prst="rect">
                <a:avLst/>
              </a:prstGeom>
              <a:noFill/>
            </p:spPr>
            <p:txBody>
              <a:bodyPr wrap="square" lIns="90000" tIns="46800" rIns="90000" bIns="46800" rtlCol="0" anchor="t" anchorCtr="0">
                <a:spAutoFit/>
              </a:bodyPr>
              <a:p>
                <a:pPr algn="l">
                  <a:lnSpc>
                    <a:spcPct val="100000"/>
                  </a:lnSpc>
                </a:pPr>
                <a:r>
                  <a:rPr lang="en-US" sz="1200" dirty="0">
                    <a:latin typeface="微软雅黑" panose="020B0503020204020204" charset="-122"/>
                    <a:ea typeface="微软雅黑" panose="020B0503020204020204" charset="-122"/>
                  </a:rPr>
                  <a:t>“吃亏是福”</a:t>
                </a:r>
                <a:endParaRPr lang="en-US" sz="1200" dirty="0">
                  <a:latin typeface="微软雅黑" panose="020B0503020204020204" charset="-122"/>
                  <a:ea typeface="微软雅黑" panose="020B0503020204020204" charset="-122"/>
                </a:endParaRPr>
              </a:p>
              <a:p>
                <a:pPr algn="l">
                  <a:lnSpc>
                    <a:spcPct val="100000"/>
                  </a:lnSpc>
                </a:pPr>
                <a:r>
                  <a:rPr lang="en-US" sz="1200" dirty="0">
                    <a:latin typeface="微软雅黑" panose="020B0503020204020204" charset="-122"/>
                    <a:ea typeface="微软雅黑" panose="020B0503020204020204" charset="-122"/>
                  </a:rPr>
                  <a:t>吃亏无形中锻造了一个人的承受能力。</a:t>
                </a:r>
                <a:endParaRPr lang="en-US" sz="1200" dirty="0">
                  <a:latin typeface="微软雅黑" panose="020B0503020204020204" charset="-122"/>
                  <a:ea typeface="微软雅黑" panose="020B0503020204020204" charset="-122"/>
                </a:endParaRPr>
              </a:p>
              <a:p>
                <a:pPr algn="l">
                  <a:lnSpc>
                    <a:spcPct val="100000"/>
                  </a:lnSpc>
                </a:pPr>
                <a:r>
                  <a:rPr lang="en-US" sz="1200" dirty="0">
                    <a:latin typeface="微软雅黑" panose="020B0503020204020204" charset="-122"/>
                    <a:ea typeface="微软雅黑" panose="020B0503020204020204" charset="-122"/>
                  </a:rPr>
                  <a:t>吃亏可以强化记忆，促进“吃亏者”进行自我反思并了解人情世故，可以从中总结经验，吸取教训。</a:t>
                </a:r>
                <a:endParaRPr lang="en-US" sz="1200" dirty="0">
                  <a:latin typeface="微软雅黑" panose="020B0503020204020204" charset="-122"/>
                  <a:ea typeface="微软雅黑" panose="020B0503020204020204" charset="-122"/>
                </a:endParaRPr>
              </a:p>
            </p:txBody>
          </p:sp>
        </p:grpSp>
        <p:grpSp>
          <p:nvGrpSpPr>
            <p:cNvPr id="30" name="组合 29"/>
            <p:cNvGrpSpPr/>
            <p:nvPr/>
          </p:nvGrpSpPr>
          <p:grpSpPr>
            <a:xfrm>
              <a:off x="13515" y="3066"/>
              <a:ext cx="4219" cy="1736"/>
              <a:chOff x="1777" y="2630"/>
              <a:chExt cx="4219" cy="1736"/>
            </a:xfrm>
          </p:grpSpPr>
          <p:sp>
            <p:nvSpPr>
              <p:cNvPr id="36" name="TextBox 17"/>
              <p:cNvSpPr txBox="1"/>
              <p:nvPr>
                <p:custDataLst>
                  <p:tags r:id="rId25"/>
                </p:custDataLst>
              </p:nvPr>
            </p:nvSpPr>
            <p:spPr>
              <a:xfrm>
                <a:off x="1777" y="2630"/>
                <a:ext cx="4219" cy="582"/>
              </a:xfrm>
              <a:prstGeom prst="rect">
                <a:avLst/>
              </a:prstGeom>
              <a:noFill/>
            </p:spPr>
            <p:txBody>
              <a:bodyPr wrap="square" lIns="90000" tIns="46800" rIns="90000" bIns="46800" rtlCol="0" anchor="t" anchorCtr="0">
                <a:spAutoFit/>
              </a:bodyPr>
              <a:p>
                <a:pPr algn="l">
                  <a:lnSpc>
                    <a:spcPct val="100000"/>
                  </a:lnSpc>
                </a:pPr>
                <a:r>
                  <a:rPr lang="id-ID" b="1" dirty="0">
                    <a:latin typeface="微软雅黑" panose="020B0503020204020204" charset="-122"/>
                    <a:ea typeface="微软雅黑" panose="020B0503020204020204" charset="-122"/>
                    <a:cs typeface="+mn-ea"/>
                  </a:rPr>
                  <a:t>（二）识别他人的情绪</a:t>
                </a:r>
                <a:endParaRPr lang="id-ID" b="1" dirty="0">
                  <a:latin typeface="微软雅黑" panose="020B0503020204020204" charset="-122"/>
                  <a:ea typeface="微软雅黑" panose="020B0503020204020204" charset="-122"/>
                  <a:cs typeface="+mn-ea"/>
                </a:endParaRPr>
              </a:p>
            </p:txBody>
          </p:sp>
          <p:sp>
            <p:nvSpPr>
              <p:cNvPr id="37" name="TextBox 18"/>
              <p:cNvSpPr txBox="1"/>
              <p:nvPr>
                <p:custDataLst>
                  <p:tags r:id="rId26"/>
                </p:custDataLst>
              </p:nvPr>
            </p:nvSpPr>
            <p:spPr>
              <a:xfrm>
                <a:off x="1777" y="3348"/>
                <a:ext cx="3869" cy="1018"/>
              </a:xfrm>
              <a:prstGeom prst="rect">
                <a:avLst/>
              </a:prstGeom>
              <a:noFill/>
            </p:spPr>
            <p:txBody>
              <a:bodyPr wrap="square" lIns="90000" tIns="46800" rIns="90000" bIns="46800" rtlCol="0" anchor="t" anchorCtr="0">
                <a:spAutoFit/>
              </a:bodyPr>
              <a:p>
                <a:pPr algn="l">
                  <a:lnSpc>
                    <a:spcPct val="100000"/>
                  </a:lnSpc>
                </a:pPr>
                <a:r>
                  <a:rPr lang="en-US" sz="1200" dirty="0">
                    <a:latin typeface="微软雅黑" panose="020B0503020204020204" charset="-122"/>
                    <a:ea typeface="微软雅黑" panose="020B0503020204020204" charset="-122"/>
                  </a:rPr>
                  <a:t>可以通过语言和非语言</a:t>
                </a:r>
                <a:r>
                  <a:rPr lang="zh-CN" altLang="en-US" sz="1200" dirty="0">
                    <a:latin typeface="微软雅黑" panose="020B0503020204020204" charset="-122"/>
                    <a:ea typeface="微软雅黑" panose="020B0503020204020204" charset="-122"/>
                  </a:rPr>
                  <a:t>（</a:t>
                </a:r>
                <a:r>
                  <a:rPr lang="en-US" sz="1200" dirty="0">
                    <a:latin typeface="微软雅黑" panose="020B0503020204020204" charset="-122"/>
                    <a:ea typeface="微软雅黑" panose="020B0503020204020204" charset="-122"/>
                    <a:sym typeface="+mn-ea"/>
                  </a:rPr>
                  <a:t>人的动作、表情、语调、眼神、姿态等身体</a:t>
                </a:r>
                <a:r>
                  <a:rPr lang="zh-CN" altLang="en-US" sz="1200" dirty="0">
                    <a:latin typeface="微软雅黑" panose="020B0503020204020204" charset="-122"/>
                    <a:ea typeface="微软雅黑" panose="020B0503020204020204" charset="-122"/>
                    <a:sym typeface="+mn-ea"/>
                  </a:rPr>
                  <a:t>语言</a:t>
                </a:r>
                <a:r>
                  <a:rPr lang="zh-CN" altLang="en-US" sz="1200" dirty="0">
                    <a:latin typeface="微软雅黑" panose="020B0503020204020204" charset="-122"/>
                    <a:ea typeface="微软雅黑" panose="020B0503020204020204" charset="-122"/>
                  </a:rPr>
                  <a:t>）</a:t>
                </a:r>
                <a:r>
                  <a:rPr lang="en-US" sz="1200" dirty="0">
                    <a:latin typeface="微软雅黑" panose="020B0503020204020204" charset="-122"/>
                    <a:ea typeface="微软雅黑" panose="020B0503020204020204" charset="-122"/>
                  </a:rPr>
                  <a:t>的信息来获取。</a:t>
                </a:r>
                <a:endParaRPr lang="en-US" sz="1200" dirty="0">
                  <a:latin typeface="微软雅黑" panose="020B0503020204020204" charset="-122"/>
                  <a:ea typeface="微软雅黑" panose="020B0503020204020204" charset="-122"/>
                </a:endParaRPr>
              </a:p>
            </p:txBody>
          </p:sp>
        </p:grpSp>
        <p:grpSp>
          <p:nvGrpSpPr>
            <p:cNvPr id="38" name="组合 37"/>
            <p:cNvGrpSpPr/>
            <p:nvPr/>
          </p:nvGrpSpPr>
          <p:grpSpPr>
            <a:xfrm>
              <a:off x="13515" y="4938"/>
              <a:ext cx="3869" cy="2343"/>
              <a:chOff x="1777" y="1661"/>
              <a:chExt cx="3869" cy="2343"/>
            </a:xfrm>
          </p:grpSpPr>
          <p:sp>
            <p:nvSpPr>
              <p:cNvPr id="66" name="TextBox 17"/>
              <p:cNvSpPr txBox="1"/>
              <p:nvPr>
                <p:custDataLst>
                  <p:tags r:id="rId27"/>
                </p:custDataLst>
              </p:nvPr>
            </p:nvSpPr>
            <p:spPr>
              <a:xfrm>
                <a:off x="1777" y="1661"/>
                <a:ext cx="3869" cy="582"/>
              </a:xfrm>
              <a:prstGeom prst="rect">
                <a:avLst/>
              </a:prstGeom>
              <a:noFill/>
            </p:spPr>
            <p:txBody>
              <a:bodyPr wrap="square" lIns="90000" tIns="46800" rIns="90000" bIns="46800" rtlCol="0" anchor="t" anchorCtr="0">
                <a:spAutoFit/>
              </a:bodyPr>
              <a:p>
                <a:pPr algn="l">
                  <a:lnSpc>
                    <a:spcPct val="100000"/>
                  </a:lnSpc>
                </a:pPr>
                <a:r>
                  <a:rPr lang="id-ID" b="1" dirty="0">
                    <a:latin typeface="微软雅黑" panose="020B0503020204020204" charset="-122"/>
                    <a:ea typeface="微软雅黑" panose="020B0503020204020204" charset="-122"/>
                    <a:cs typeface="+mn-ea"/>
                  </a:rPr>
                  <a:t>（三）学会沟通</a:t>
                </a:r>
                <a:endParaRPr lang="id-ID" b="1" dirty="0">
                  <a:latin typeface="微软雅黑" panose="020B0503020204020204" charset="-122"/>
                  <a:ea typeface="微软雅黑" panose="020B0503020204020204" charset="-122"/>
                  <a:cs typeface="+mn-ea"/>
                </a:endParaRPr>
              </a:p>
            </p:txBody>
          </p:sp>
          <p:sp>
            <p:nvSpPr>
              <p:cNvPr id="67" name="TextBox 18"/>
              <p:cNvSpPr txBox="1"/>
              <p:nvPr>
                <p:custDataLst>
                  <p:tags r:id="rId28"/>
                </p:custDataLst>
              </p:nvPr>
            </p:nvSpPr>
            <p:spPr>
              <a:xfrm>
                <a:off x="1777" y="2180"/>
                <a:ext cx="3869" cy="1824"/>
              </a:xfrm>
              <a:prstGeom prst="rect">
                <a:avLst/>
              </a:prstGeom>
              <a:noFill/>
            </p:spPr>
            <p:txBody>
              <a:bodyPr wrap="square" lIns="90000" tIns="46800" rIns="90000" bIns="46800" rtlCol="0" anchor="t" anchorCtr="0">
                <a:spAutoFit/>
              </a:bodyPr>
              <a:p>
                <a:pPr algn="l">
                  <a:lnSpc>
                    <a:spcPct val="100000"/>
                  </a:lnSpc>
                </a:pPr>
                <a:r>
                  <a:rPr lang="en-US" sz="1200" dirty="0">
                    <a:latin typeface="微软雅黑" panose="020B0503020204020204" charset="-122"/>
                    <a:ea typeface="微软雅黑" panose="020B0503020204020204" charset="-122"/>
                  </a:rPr>
                  <a:t>1. 了解自我</a:t>
                </a:r>
                <a:endParaRPr lang="en-US" sz="1200" dirty="0">
                  <a:latin typeface="微软雅黑" panose="020B0503020204020204" charset="-122"/>
                  <a:ea typeface="微软雅黑" panose="020B0503020204020204" charset="-122"/>
                </a:endParaRPr>
              </a:p>
              <a:p>
                <a:pPr algn="l">
                  <a:lnSpc>
                    <a:spcPct val="100000"/>
                  </a:lnSpc>
                </a:pPr>
                <a:r>
                  <a:rPr lang="en-US" sz="1200" dirty="0">
                    <a:latin typeface="微软雅黑" panose="020B0503020204020204" charset="-122"/>
                    <a:ea typeface="微软雅黑" panose="020B0503020204020204" charset="-122"/>
                  </a:rPr>
                  <a:t>2. 调整好自己的情绪</a:t>
                </a:r>
                <a:endParaRPr lang="en-US" sz="1200" dirty="0">
                  <a:latin typeface="微软雅黑" panose="020B0503020204020204" charset="-122"/>
                  <a:ea typeface="微软雅黑" panose="020B0503020204020204" charset="-122"/>
                </a:endParaRPr>
              </a:p>
              <a:p>
                <a:pPr algn="l">
                  <a:lnSpc>
                    <a:spcPct val="100000"/>
                  </a:lnSpc>
                </a:pPr>
                <a:r>
                  <a:rPr lang="en-US" sz="1200" dirty="0">
                    <a:latin typeface="微软雅黑" panose="020B0503020204020204" charset="-122"/>
                    <a:ea typeface="微软雅黑" panose="020B0503020204020204" charset="-122"/>
                  </a:rPr>
                  <a:t>3. 用心聆听</a:t>
                </a:r>
                <a:endParaRPr lang="en-US" sz="1200" dirty="0">
                  <a:latin typeface="微软雅黑" panose="020B0503020204020204" charset="-122"/>
                  <a:ea typeface="微软雅黑" panose="020B0503020204020204" charset="-122"/>
                </a:endParaRPr>
              </a:p>
              <a:p>
                <a:pPr algn="l">
                  <a:lnSpc>
                    <a:spcPct val="100000"/>
                  </a:lnSpc>
                </a:pPr>
                <a:r>
                  <a:rPr lang="en-US" sz="1200" dirty="0">
                    <a:latin typeface="微软雅黑" panose="020B0503020204020204" charset="-122"/>
                    <a:ea typeface="微软雅黑" panose="020B0503020204020204" charset="-122"/>
                  </a:rPr>
                  <a:t>4. 学会观察对方的情绪变化，见机行事</a:t>
                </a:r>
                <a:endParaRPr lang="en-US" sz="1200" dirty="0">
                  <a:latin typeface="微软雅黑" panose="020B0503020204020204" charset="-122"/>
                  <a:ea typeface="微软雅黑" panose="020B0503020204020204" charset="-122"/>
                </a:endParaRPr>
              </a:p>
            </p:txBody>
          </p:sp>
        </p:grpSp>
        <p:grpSp>
          <p:nvGrpSpPr>
            <p:cNvPr id="68" name="组合 67"/>
            <p:cNvGrpSpPr/>
            <p:nvPr/>
          </p:nvGrpSpPr>
          <p:grpSpPr>
            <a:xfrm>
              <a:off x="13515" y="7438"/>
              <a:ext cx="3869" cy="2243"/>
              <a:chOff x="1777" y="2208"/>
              <a:chExt cx="3869" cy="2243"/>
            </a:xfrm>
          </p:grpSpPr>
          <p:sp>
            <p:nvSpPr>
              <p:cNvPr id="69" name="TextBox 17"/>
              <p:cNvSpPr txBox="1"/>
              <p:nvPr>
                <p:custDataLst>
                  <p:tags r:id="rId29"/>
                </p:custDataLst>
              </p:nvPr>
            </p:nvSpPr>
            <p:spPr>
              <a:xfrm>
                <a:off x="1777" y="2208"/>
                <a:ext cx="3869" cy="582"/>
              </a:xfrm>
              <a:prstGeom prst="rect">
                <a:avLst/>
              </a:prstGeom>
              <a:noFill/>
            </p:spPr>
            <p:txBody>
              <a:bodyPr wrap="square" lIns="90000" tIns="46800" rIns="90000" bIns="46800" rtlCol="0" anchor="t" anchorCtr="0">
                <a:spAutoFit/>
              </a:bodyPr>
              <a:p>
                <a:pPr algn="l">
                  <a:lnSpc>
                    <a:spcPct val="100000"/>
                  </a:lnSpc>
                </a:pPr>
                <a:r>
                  <a:rPr lang="id-ID" b="1" dirty="0">
                    <a:latin typeface="微软雅黑" panose="020B0503020204020204" charset="-122"/>
                    <a:ea typeface="微软雅黑" panose="020B0503020204020204" charset="-122"/>
                    <a:cs typeface="+mn-ea"/>
                  </a:rPr>
                  <a:t>（四）注重细节</a:t>
                </a:r>
                <a:endParaRPr lang="id-ID" b="1" dirty="0">
                  <a:latin typeface="微软雅黑" panose="020B0503020204020204" charset="-122"/>
                  <a:ea typeface="微软雅黑" panose="020B0503020204020204" charset="-122"/>
                  <a:cs typeface="+mn-ea"/>
                </a:endParaRPr>
              </a:p>
            </p:txBody>
          </p:sp>
          <p:sp>
            <p:nvSpPr>
              <p:cNvPr id="70" name="TextBox 18"/>
              <p:cNvSpPr txBox="1"/>
              <p:nvPr>
                <p:custDataLst>
                  <p:tags r:id="rId30"/>
                </p:custDataLst>
              </p:nvPr>
            </p:nvSpPr>
            <p:spPr>
              <a:xfrm>
                <a:off x="1777" y="2769"/>
                <a:ext cx="3869" cy="1682"/>
              </a:xfrm>
              <a:prstGeom prst="rect">
                <a:avLst/>
              </a:prstGeom>
              <a:noFill/>
            </p:spPr>
            <p:txBody>
              <a:bodyPr wrap="square" lIns="90000" tIns="46800" rIns="90000" bIns="46800" rtlCol="0" anchor="t" anchorCtr="0">
                <a:spAutoFit/>
              </a:bodyPr>
              <a:p>
                <a:pPr algn="l">
                  <a:lnSpc>
                    <a:spcPct val="100000"/>
                  </a:lnSpc>
                </a:pPr>
                <a:r>
                  <a:rPr lang="en-US" sz="1200" dirty="0">
                    <a:latin typeface="微软雅黑" panose="020B0503020204020204" charset="-122"/>
                    <a:ea typeface="微软雅黑" panose="020B0503020204020204" charset="-122"/>
                  </a:rPr>
                  <a:t>大学生在日常的学习生活中要时时刻刻注意自己的言行举止，坚持热情地问候你遇到的人，坚持微笑地面对每天的生活。</a:t>
                </a:r>
                <a:endParaRPr lang="en-US" sz="1200" dirty="0">
                  <a:latin typeface="微软雅黑" panose="020B0503020204020204" charset="-122"/>
                  <a:ea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情商管理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78815" y="984250"/>
            <a:ext cx="654875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四、大学生就业前的情商管理</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Oval 14"/>
          <p:cNvSpPr>
            <a:spLocks noChangeArrowheads="1"/>
          </p:cNvSpPr>
          <p:nvPr>
            <p:custDataLst>
              <p:tags r:id="rId1"/>
            </p:custDataLst>
          </p:nvPr>
        </p:nvSpPr>
        <p:spPr bwMode="auto">
          <a:xfrm>
            <a:off x="3658235" y="2656205"/>
            <a:ext cx="166370" cy="166370"/>
          </a:xfrm>
          <a:prstGeom prst="ellipse">
            <a:avLst/>
          </a:prstGeom>
          <a:solidFill>
            <a:srgbClr val="A6D25F"/>
          </a:solidFill>
          <a:ln>
            <a:noFill/>
          </a:ln>
        </p:spPr>
        <p:txBody>
          <a:bodyPr vert="horz" wrap="square" lIns="91440" tIns="45720" rIns="91440" bIns="45720" numCol="1" anchor="t" anchorCtr="0" compatLnSpc="1">
            <a:normAutofit fontScale="25000" lnSpcReduction="20000"/>
          </a:bodyPr>
          <a:p>
            <a:endParaRPr lang="id-ID" dirty="0"/>
          </a:p>
        </p:txBody>
      </p:sp>
      <p:grpSp>
        <p:nvGrpSpPr>
          <p:cNvPr id="10" name="组合 9"/>
          <p:cNvGrpSpPr/>
          <p:nvPr/>
        </p:nvGrpSpPr>
        <p:grpSpPr>
          <a:xfrm rot="0">
            <a:off x="1128395" y="1776095"/>
            <a:ext cx="2456815" cy="1579880"/>
            <a:chOff x="1777" y="2797"/>
            <a:chExt cx="3869" cy="2488"/>
          </a:xfrm>
        </p:grpSpPr>
        <p:sp>
          <p:nvSpPr>
            <p:cNvPr id="3" name="TextBox 17"/>
            <p:cNvSpPr txBox="1"/>
            <p:nvPr>
              <p:custDataLst>
                <p:tags r:id="rId2"/>
              </p:custDataLst>
            </p:nvPr>
          </p:nvSpPr>
          <p:spPr>
            <a:xfrm>
              <a:off x="1777" y="2797"/>
              <a:ext cx="3869" cy="582"/>
            </a:xfrm>
            <a:prstGeom prst="rect">
              <a:avLst/>
            </a:prstGeom>
            <a:noFill/>
          </p:spPr>
          <p:txBody>
            <a:bodyPr wrap="square" lIns="90000" tIns="46800" rIns="90000" bIns="46800" rtlCol="0" anchor="b" anchorCtr="0">
              <a:spAutoFit/>
            </a:bodyPr>
            <a:p>
              <a:pPr algn="r"/>
              <a:r>
                <a:rPr lang="id-ID" b="1" dirty="0">
                  <a:latin typeface="微软雅黑" panose="020B0503020204020204" charset="-122"/>
                  <a:ea typeface="微软雅黑" panose="020B0503020204020204" charset="-122"/>
                  <a:cs typeface="+mn-ea"/>
                </a:rPr>
                <a:t>角色转变的意识</a:t>
              </a:r>
              <a:endParaRPr lang="id-ID" b="1" dirty="0">
                <a:latin typeface="微软雅黑" panose="020B0503020204020204" charset="-122"/>
                <a:ea typeface="微软雅黑" panose="020B0503020204020204" charset="-122"/>
                <a:cs typeface="+mn-ea"/>
              </a:endParaRPr>
            </a:p>
          </p:txBody>
        </p:sp>
        <p:sp>
          <p:nvSpPr>
            <p:cNvPr id="19" name="TextBox 18"/>
            <p:cNvSpPr txBox="1"/>
            <p:nvPr>
              <p:custDataLst>
                <p:tags r:id="rId3"/>
              </p:custDataLst>
            </p:nvPr>
          </p:nvSpPr>
          <p:spPr>
            <a:xfrm>
              <a:off x="1777" y="3395"/>
              <a:ext cx="3869" cy="1890"/>
            </a:xfrm>
            <a:prstGeom prst="rect">
              <a:avLst/>
            </a:prstGeom>
            <a:noFill/>
          </p:spPr>
          <p:txBody>
            <a:bodyPr wrap="square" lIns="90000" tIns="46800" rIns="90000" bIns="46800" rtlCol="0" anchor="t" anchorCtr="0">
              <a:spAutoFit/>
            </a:bodyPr>
            <a:p>
              <a:pPr algn="l">
                <a:lnSpc>
                  <a:spcPct val="100000"/>
                </a:lnSpc>
              </a:pPr>
              <a:r>
                <a:rPr lang="en-US" sz="900" dirty="0">
                  <a:latin typeface="微软雅黑" panose="020B0503020204020204" charset="-122"/>
                  <a:ea typeface="微软雅黑" panose="020B0503020204020204" charset="-122"/>
                </a:rPr>
                <a:t>抛开浪漫，抛开幻想，正视自己角色转变期间暂时的不适应和所面临的社会现实，实事求是地面对就业这样一个现实；摆正自己的位置，客观、冷静地进入求职状态，认识社会，了解社会，以自身的实力，积极主动地去适应社会需要，在选择社会职业的同时，也接受社会的选择，正确地迈出人生这关键的一步。</a:t>
              </a:r>
              <a:endParaRPr lang="en-US" sz="900" dirty="0">
                <a:latin typeface="微软雅黑" panose="020B0503020204020204" charset="-122"/>
                <a:ea typeface="微软雅黑" panose="020B0503020204020204" charset="-122"/>
              </a:endParaRPr>
            </a:p>
          </p:txBody>
        </p:sp>
      </p:grpSp>
      <p:sp>
        <p:nvSpPr>
          <p:cNvPr id="39" name="Oval 14"/>
          <p:cNvSpPr>
            <a:spLocks noChangeArrowheads="1"/>
          </p:cNvSpPr>
          <p:nvPr>
            <p:custDataLst>
              <p:tags r:id="rId4"/>
            </p:custDataLst>
          </p:nvPr>
        </p:nvSpPr>
        <p:spPr bwMode="auto">
          <a:xfrm>
            <a:off x="3653155" y="3942715"/>
            <a:ext cx="166370" cy="166370"/>
          </a:xfrm>
          <a:prstGeom prst="ellipse">
            <a:avLst/>
          </a:prstGeom>
          <a:solidFill>
            <a:srgbClr val="80B332"/>
          </a:solidFill>
          <a:ln>
            <a:noFill/>
          </a:ln>
        </p:spPr>
        <p:txBody>
          <a:bodyPr vert="horz" wrap="square" lIns="91440" tIns="45720" rIns="91440" bIns="45720" numCol="1" anchor="t" anchorCtr="0" compatLnSpc="1">
            <a:normAutofit fontScale="25000" lnSpcReduction="20000"/>
          </a:bodyPr>
          <a:p>
            <a:endParaRPr lang="id-ID" dirty="0"/>
          </a:p>
        </p:txBody>
      </p:sp>
      <p:sp>
        <p:nvSpPr>
          <p:cNvPr id="45" name="Oval 14"/>
          <p:cNvSpPr>
            <a:spLocks noChangeArrowheads="1"/>
          </p:cNvSpPr>
          <p:nvPr>
            <p:custDataLst>
              <p:tags r:id="rId5"/>
            </p:custDataLst>
          </p:nvPr>
        </p:nvSpPr>
        <p:spPr bwMode="auto">
          <a:xfrm>
            <a:off x="3653155" y="5287645"/>
            <a:ext cx="166370" cy="166370"/>
          </a:xfrm>
          <a:prstGeom prst="ellipse">
            <a:avLst/>
          </a:prstGeom>
          <a:solidFill>
            <a:srgbClr val="A6D25F"/>
          </a:solidFill>
          <a:ln>
            <a:noFill/>
          </a:ln>
        </p:spPr>
        <p:txBody>
          <a:bodyPr vert="horz" wrap="square" lIns="91440" tIns="45720" rIns="91440" bIns="45720" numCol="1" anchor="t" anchorCtr="0" compatLnSpc="1">
            <a:normAutofit fontScale="25000" lnSpcReduction="20000"/>
          </a:bodyPr>
          <a:p>
            <a:endParaRPr lang="id-ID"/>
          </a:p>
        </p:txBody>
      </p:sp>
      <p:sp>
        <p:nvSpPr>
          <p:cNvPr id="7" name="Oval 14"/>
          <p:cNvSpPr>
            <a:spLocks noChangeArrowheads="1"/>
          </p:cNvSpPr>
          <p:nvPr>
            <p:custDataLst>
              <p:tags r:id="rId6"/>
            </p:custDataLst>
          </p:nvPr>
        </p:nvSpPr>
        <p:spPr bwMode="auto">
          <a:xfrm>
            <a:off x="8134350" y="2656205"/>
            <a:ext cx="166370" cy="166370"/>
          </a:xfrm>
          <a:prstGeom prst="ellipse">
            <a:avLst/>
          </a:prstGeom>
          <a:solidFill>
            <a:srgbClr val="80B332"/>
          </a:solidFill>
          <a:ln>
            <a:noFill/>
          </a:ln>
        </p:spPr>
        <p:txBody>
          <a:bodyPr vert="horz" wrap="square" lIns="91440" tIns="45720" rIns="91440" bIns="45720" numCol="1" anchor="t" anchorCtr="0" compatLnSpc="1">
            <a:normAutofit fontScale="25000" lnSpcReduction="20000"/>
          </a:bodyPr>
          <a:p>
            <a:endParaRPr lang="id-ID"/>
          </a:p>
        </p:txBody>
      </p:sp>
      <p:sp>
        <p:nvSpPr>
          <p:cNvPr id="51" name="Oval 14"/>
          <p:cNvSpPr>
            <a:spLocks noChangeArrowheads="1"/>
          </p:cNvSpPr>
          <p:nvPr>
            <p:custDataLst>
              <p:tags r:id="rId7"/>
            </p:custDataLst>
          </p:nvPr>
        </p:nvSpPr>
        <p:spPr bwMode="auto">
          <a:xfrm>
            <a:off x="8134350" y="3942080"/>
            <a:ext cx="166370" cy="166370"/>
          </a:xfrm>
          <a:prstGeom prst="ellipse">
            <a:avLst/>
          </a:prstGeom>
          <a:solidFill>
            <a:srgbClr val="A6D25F"/>
          </a:solidFill>
          <a:ln>
            <a:noFill/>
          </a:ln>
        </p:spPr>
        <p:txBody>
          <a:bodyPr vert="horz" wrap="square" lIns="91440" tIns="45720" rIns="91440" bIns="45720" numCol="1" anchor="t" anchorCtr="0" compatLnSpc="1">
            <a:normAutofit fontScale="25000" lnSpcReduction="20000"/>
          </a:bodyPr>
          <a:p>
            <a:endParaRPr lang="id-ID"/>
          </a:p>
        </p:txBody>
      </p:sp>
      <p:sp>
        <p:nvSpPr>
          <p:cNvPr id="57" name="Oval 14"/>
          <p:cNvSpPr>
            <a:spLocks noChangeArrowheads="1"/>
          </p:cNvSpPr>
          <p:nvPr>
            <p:custDataLst>
              <p:tags r:id="rId8"/>
            </p:custDataLst>
          </p:nvPr>
        </p:nvSpPr>
        <p:spPr bwMode="auto">
          <a:xfrm>
            <a:off x="8134350" y="5287645"/>
            <a:ext cx="166370" cy="166370"/>
          </a:xfrm>
          <a:prstGeom prst="ellipse">
            <a:avLst/>
          </a:prstGeom>
          <a:solidFill>
            <a:srgbClr val="80B332"/>
          </a:solidFill>
          <a:ln>
            <a:noFill/>
          </a:ln>
        </p:spPr>
        <p:txBody>
          <a:bodyPr vert="horz" wrap="square" lIns="91440" tIns="45720" rIns="91440" bIns="45720" numCol="1" anchor="t" anchorCtr="0" compatLnSpc="1">
            <a:normAutofit fontScale="25000" lnSpcReduction="20000"/>
          </a:bodyPr>
          <a:p>
            <a:endParaRPr lang="id-ID"/>
          </a:p>
        </p:txBody>
      </p:sp>
      <p:grpSp>
        <p:nvGrpSpPr>
          <p:cNvPr id="11" name="组合 10"/>
          <p:cNvGrpSpPr/>
          <p:nvPr/>
        </p:nvGrpSpPr>
        <p:grpSpPr>
          <a:xfrm rot="0">
            <a:off x="1128395" y="3449955"/>
            <a:ext cx="2456815" cy="1210945"/>
            <a:chOff x="1777" y="2797"/>
            <a:chExt cx="3869" cy="1907"/>
          </a:xfrm>
        </p:grpSpPr>
        <p:sp>
          <p:nvSpPr>
            <p:cNvPr id="12" name="TextBox 17"/>
            <p:cNvSpPr txBox="1"/>
            <p:nvPr>
              <p:custDataLst>
                <p:tags r:id="rId9"/>
              </p:custDataLst>
            </p:nvPr>
          </p:nvSpPr>
          <p:spPr>
            <a:xfrm>
              <a:off x="1777" y="2797"/>
              <a:ext cx="3869" cy="582"/>
            </a:xfrm>
            <a:prstGeom prst="rect">
              <a:avLst/>
            </a:prstGeom>
            <a:noFill/>
          </p:spPr>
          <p:txBody>
            <a:bodyPr wrap="square" lIns="90000" tIns="46800" rIns="90000" bIns="46800" rtlCol="0" anchor="b" anchorCtr="0">
              <a:spAutoFit/>
            </a:bodyPr>
            <a:p>
              <a:pPr algn="r"/>
              <a:r>
                <a:rPr lang="id-ID" b="1" dirty="0">
                  <a:latin typeface="微软雅黑" panose="020B0503020204020204" charset="-122"/>
                  <a:ea typeface="微软雅黑" panose="020B0503020204020204" charset="-122"/>
                  <a:cs typeface="+mn-ea"/>
                </a:rPr>
                <a:t>积极参与竞争的意识</a:t>
              </a:r>
              <a:endParaRPr lang="id-ID" b="1" dirty="0">
                <a:latin typeface="微软雅黑" panose="020B0503020204020204" charset="-122"/>
                <a:ea typeface="微软雅黑" panose="020B0503020204020204" charset="-122"/>
                <a:cs typeface="+mn-ea"/>
              </a:endParaRPr>
            </a:p>
          </p:txBody>
        </p:sp>
        <p:sp>
          <p:nvSpPr>
            <p:cNvPr id="13" name="TextBox 18"/>
            <p:cNvSpPr txBox="1"/>
            <p:nvPr>
              <p:custDataLst>
                <p:tags r:id="rId10"/>
              </p:custDataLst>
            </p:nvPr>
          </p:nvSpPr>
          <p:spPr>
            <a:xfrm>
              <a:off x="1777" y="3395"/>
              <a:ext cx="3869" cy="1309"/>
            </a:xfrm>
            <a:prstGeom prst="rect">
              <a:avLst/>
            </a:prstGeom>
            <a:noFill/>
          </p:spPr>
          <p:txBody>
            <a:bodyPr wrap="square" lIns="90000" tIns="46800" rIns="90000" bIns="46800" rtlCol="0" anchor="t" anchorCtr="0">
              <a:spAutoFit/>
            </a:bodyPr>
            <a:p>
              <a:pPr algn="l">
                <a:lnSpc>
                  <a:spcPct val="100000"/>
                </a:lnSpc>
              </a:pPr>
              <a:r>
                <a:rPr lang="en-US" sz="1200" dirty="0">
                  <a:latin typeface="微软雅黑" panose="020B0503020204020204" charset="-122"/>
                  <a:ea typeface="微软雅黑" panose="020B0503020204020204" charset="-122"/>
                </a:rPr>
                <a:t>即将毕业寻找工作的大学生，必须增强竞争意识，破除“等、靠、要”心理，积极主动地参与到求职竞争中。</a:t>
              </a:r>
              <a:endParaRPr lang="en-US" sz="1200" dirty="0">
                <a:latin typeface="微软雅黑" panose="020B0503020204020204" charset="-122"/>
                <a:ea typeface="微软雅黑" panose="020B0503020204020204" charset="-122"/>
              </a:endParaRPr>
            </a:p>
          </p:txBody>
        </p:sp>
      </p:grpSp>
      <p:grpSp>
        <p:nvGrpSpPr>
          <p:cNvPr id="14" name="组合 13"/>
          <p:cNvGrpSpPr/>
          <p:nvPr/>
        </p:nvGrpSpPr>
        <p:grpSpPr>
          <a:xfrm rot="0">
            <a:off x="1128395" y="4820285"/>
            <a:ext cx="2456815" cy="1118235"/>
            <a:chOff x="1777" y="2361"/>
            <a:chExt cx="3869" cy="1761"/>
          </a:xfrm>
        </p:grpSpPr>
        <p:sp>
          <p:nvSpPr>
            <p:cNvPr id="20" name="TextBox 17"/>
            <p:cNvSpPr txBox="1"/>
            <p:nvPr>
              <p:custDataLst>
                <p:tags r:id="rId11"/>
              </p:custDataLst>
            </p:nvPr>
          </p:nvSpPr>
          <p:spPr>
            <a:xfrm>
              <a:off x="2224" y="2361"/>
              <a:ext cx="3422" cy="1018"/>
            </a:xfrm>
            <a:prstGeom prst="rect">
              <a:avLst/>
            </a:prstGeom>
            <a:noFill/>
          </p:spPr>
          <p:txBody>
            <a:bodyPr wrap="square" lIns="90000" tIns="46800" rIns="90000" bIns="46800" rtlCol="0" anchor="b" anchorCtr="0">
              <a:spAutoFit/>
            </a:bodyPr>
            <a:p>
              <a:pPr algn="r"/>
              <a:r>
                <a:rPr lang="id-ID" b="1" dirty="0">
                  <a:latin typeface="微软雅黑" panose="020B0503020204020204" charset="-122"/>
                  <a:ea typeface="微软雅黑" panose="020B0503020204020204" charset="-122"/>
                  <a:cs typeface="+mn-ea"/>
                </a:rPr>
                <a:t>正确认识求职的困难，正确对待挫折</a:t>
              </a:r>
              <a:endParaRPr lang="id-ID" b="1" dirty="0">
                <a:latin typeface="微软雅黑" panose="020B0503020204020204" charset="-122"/>
                <a:ea typeface="微软雅黑" panose="020B0503020204020204" charset="-122"/>
                <a:cs typeface="+mn-ea"/>
              </a:endParaRPr>
            </a:p>
          </p:txBody>
        </p:sp>
        <p:sp>
          <p:nvSpPr>
            <p:cNvPr id="23" name="TextBox 18"/>
            <p:cNvSpPr txBox="1"/>
            <p:nvPr>
              <p:custDataLst>
                <p:tags r:id="rId12"/>
              </p:custDataLst>
            </p:nvPr>
          </p:nvSpPr>
          <p:spPr>
            <a:xfrm>
              <a:off x="1777" y="3395"/>
              <a:ext cx="3869" cy="727"/>
            </a:xfrm>
            <a:prstGeom prst="rect">
              <a:avLst/>
            </a:prstGeom>
            <a:noFill/>
          </p:spPr>
          <p:txBody>
            <a:bodyPr wrap="square" lIns="90000" tIns="46800" rIns="90000" bIns="46800" rtlCol="0" anchor="t" anchorCtr="0">
              <a:spAutoFit/>
            </a:bodyPr>
            <a:p>
              <a:pPr algn="l">
                <a:lnSpc>
                  <a:spcPct val="100000"/>
                </a:lnSpc>
              </a:pPr>
              <a:r>
                <a:rPr lang="en-US" sz="1200" dirty="0">
                  <a:latin typeface="微软雅黑" panose="020B0503020204020204" charset="-122"/>
                  <a:ea typeface="微软雅黑" panose="020B0503020204020204" charset="-122"/>
                </a:rPr>
                <a:t>每个毕业生要正确认识当前自己的心理。</a:t>
              </a:r>
              <a:endParaRPr lang="en-US" sz="1200" dirty="0">
                <a:latin typeface="微软雅黑" panose="020B0503020204020204" charset="-122"/>
                <a:ea typeface="微软雅黑" panose="020B0503020204020204" charset="-122"/>
              </a:endParaRPr>
            </a:p>
          </p:txBody>
        </p:sp>
      </p:grpSp>
      <p:grpSp>
        <p:nvGrpSpPr>
          <p:cNvPr id="30" name="组合 29"/>
          <p:cNvGrpSpPr/>
          <p:nvPr/>
        </p:nvGrpSpPr>
        <p:grpSpPr>
          <a:xfrm rot="0">
            <a:off x="8582025" y="1776095"/>
            <a:ext cx="2456815" cy="1672590"/>
            <a:chOff x="1777" y="2361"/>
            <a:chExt cx="3869" cy="2634"/>
          </a:xfrm>
        </p:grpSpPr>
        <p:sp>
          <p:nvSpPr>
            <p:cNvPr id="36" name="TextBox 17"/>
            <p:cNvSpPr txBox="1"/>
            <p:nvPr>
              <p:custDataLst>
                <p:tags r:id="rId13"/>
              </p:custDataLst>
            </p:nvPr>
          </p:nvSpPr>
          <p:spPr>
            <a:xfrm>
              <a:off x="1777" y="2361"/>
              <a:ext cx="3869" cy="1018"/>
            </a:xfrm>
            <a:prstGeom prst="rect">
              <a:avLst/>
            </a:prstGeom>
            <a:noFill/>
          </p:spPr>
          <p:txBody>
            <a:bodyPr wrap="square" lIns="90000" tIns="46800" rIns="90000" bIns="46800" rtlCol="0" anchor="b" anchorCtr="0">
              <a:spAutoFit/>
            </a:bodyPr>
            <a:p>
              <a:pPr algn="l"/>
              <a:r>
                <a:rPr lang="id-ID" b="1" dirty="0">
                  <a:latin typeface="微软雅黑" panose="020B0503020204020204" charset="-122"/>
                  <a:ea typeface="微软雅黑" panose="020B0503020204020204" charset="-122"/>
                  <a:cs typeface="+mn-ea"/>
                </a:rPr>
                <a:t>要有“先就业后择业”的心理准备</a:t>
              </a:r>
              <a:endParaRPr lang="id-ID" b="1" dirty="0">
                <a:latin typeface="微软雅黑" panose="020B0503020204020204" charset="-122"/>
                <a:ea typeface="微软雅黑" panose="020B0503020204020204" charset="-122"/>
                <a:cs typeface="+mn-ea"/>
              </a:endParaRPr>
            </a:p>
          </p:txBody>
        </p:sp>
        <p:sp>
          <p:nvSpPr>
            <p:cNvPr id="37" name="TextBox 18"/>
            <p:cNvSpPr txBox="1"/>
            <p:nvPr>
              <p:custDataLst>
                <p:tags r:id="rId14"/>
              </p:custDataLst>
            </p:nvPr>
          </p:nvSpPr>
          <p:spPr>
            <a:xfrm>
              <a:off x="1777" y="3395"/>
              <a:ext cx="3869" cy="1600"/>
            </a:xfrm>
            <a:prstGeom prst="rect">
              <a:avLst/>
            </a:prstGeom>
            <a:noFill/>
          </p:spPr>
          <p:txBody>
            <a:bodyPr wrap="square" lIns="90000" tIns="46800" rIns="90000" bIns="46800" rtlCol="0" anchor="t" anchorCtr="0">
              <a:spAutoFit/>
            </a:bodyPr>
            <a:p>
              <a:pPr algn="l">
                <a:lnSpc>
                  <a:spcPct val="100000"/>
                </a:lnSpc>
              </a:pPr>
              <a:r>
                <a:rPr lang="en-US" sz="1200" dirty="0">
                  <a:latin typeface="微软雅黑" panose="020B0503020204020204" charset="-122"/>
                  <a:ea typeface="微软雅黑" panose="020B0503020204020204" charset="-122"/>
                </a:rPr>
                <a:t>积累工作经验以后，获得较好的市场附加值，待各方面都充实提高后，羽翼丰满了就实行第二次“就业”，从而找到理想的工作单位。</a:t>
              </a:r>
              <a:endParaRPr lang="en-US" sz="1200" dirty="0">
                <a:latin typeface="微软雅黑" panose="020B0503020204020204" charset="-122"/>
                <a:ea typeface="微软雅黑" panose="020B0503020204020204" charset="-122"/>
              </a:endParaRPr>
            </a:p>
          </p:txBody>
        </p:sp>
      </p:grpSp>
      <p:grpSp>
        <p:nvGrpSpPr>
          <p:cNvPr id="38" name="组合 37"/>
          <p:cNvGrpSpPr/>
          <p:nvPr/>
        </p:nvGrpSpPr>
        <p:grpSpPr>
          <a:xfrm rot="0">
            <a:off x="8582025" y="3580130"/>
            <a:ext cx="2456815" cy="933450"/>
            <a:chOff x="1777" y="2361"/>
            <a:chExt cx="3869" cy="1470"/>
          </a:xfrm>
        </p:grpSpPr>
        <p:sp>
          <p:nvSpPr>
            <p:cNvPr id="66" name="TextBox 17"/>
            <p:cNvSpPr txBox="1"/>
            <p:nvPr>
              <p:custDataLst>
                <p:tags r:id="rId15"/>
              </p:custDataLst>
            </p:nvPr>
          </p:nvSpPr>
          <p:spPr>
            <a:xfrm>
              <a:off x="1777" y="2361"/>
              <a:ext cx="3869" cy="1018"/>
            </a:xfrm>
            <a:prstGeom prst="rect">
              <a:avLst/>
            </a:prstGeom>
            <a:noFill/>
          </p:spPr>
          <p:txBody>
            <a:bodyPr wrap="square" lIns="90000" tIns="46800" rIns="90000" bIns="46800" rtlCol="0" anchor="b" anchorCtr="0">
              <a:spAutoFit/>
            </a:bodyPr>
            <a:p>
              <a:pPr algn="l"/>
              <a:r>
                <a:rPr lang="id-ID" b="1" dirty="0">
                  <a:latin typeface="微软雅黑" panose="020B0503020204020204" charset="-122"/>
                  <a:ea typeface="微软雅黑" panose="020B0503020204020204" charset="-122"/>
                  <a:cs typeface="+mn-ea"/>
                </a:rPr>
                <a:t>“双尊重”的心理准备</a:t>
              </a:r>
              <a:endParaRPr lang="id-ID" b="1" dirty="0">
                <a:latin typeface="微软雅黑" panose="020B0503020204020204" charset="-122"/>
                <a:ea typeface="微软雅黑" panose="020B0503020204020204" charset="-122"/>
                <a:cs typeface="+mn-ea"/>
              </a:endParaRPr>
            </a:p>
          </p:txBody>
        </p:sp>
        <p:sp>
          <p:nvSpPr>
            <p:cNvPr id="67" name="TextBox 18"/>
            <p:cNvSpPr txBox="1"/>
            <p:nvPr>
              <p:custDataLst>
                <p:tags r:id="rId16"/>
              </p:custDataLst>
            </p:nvPr>
          </p:nvSpPr>
          <p:spPr>
            <a:xfrm>
              <a:off x="1777" y="3395"/>
              <a:ext cx="3869" cy="436"/>
            </a:xfrm>
            <a:prstGeom prst="rect">
              <a:avLst/>
            </a:prstGeom>
            <a:noFill/>
          </p:spPr>
          <p:txBody>
            <a:bodyPr wrap="square" lIns="90000" tIns="46800" rIns="90000" bIns="46800" rtlCol="0" anchor="t" anchorCtr="0">
              <a:spAutoFit/>
            </a:bodyPr>
            <a:p>
              <a:pPr algn="l">
                <a:lnSpc>
                  <a:spcPct val="100000"/>
                </a:lnSpc>
              </a:pPr>
              <a:r>
                <a:rPr lang="en-US" sz="1200" dirty="0">
                  <a:latin typeface="微软雅黑" panose="020B0503020204020204" charset="-122"/>
                  <a:ea typeface="微软雅黑" panose="020B0503020204020204" charset="-122"/>
                </a:rPr>
                <a:t>即尊重个人选择和尊重社会需求</a:t>
              </a:r>
              <a:endParaRPr lang="en-US" sz="1200" dirty="0">
                <a:latin typeface="微软雅黑" panose="020B0503020204020204" charset="-122"/>
                <a:ea typeface="微软雅黑" panose="020B0503020204020204" charset="-122"/>
              </a:endParaRPr>
            </a:p>
          </p:txBody>
        </p:sp>
      </p:grpSp>
      <p:grpSp>
        <p:nvGrpSpPr>
          <p:cNvPr id="68" name="组合 67"/>
          <p:cNvGrpSpPr/>
          <p:nvPr/>
        </p:nvGrpSpPr>
        <p:grpSpPr>
          <a:xfrm rot="0">
            <a:off x="8582025" y="4820285"/>
            <a:ext cx="2456815" cy="1303020"/>
            <a:chOff x="1777" y="2361"/>
            <a:chExt cx="3869" cy="2052"/>
          </a:xfrm>
        </p:grpSpPr>
        <p:sp>
          <p:nvSpPr>
            <p:cNvPr id="69" name="TextBox 17"/>
            <p:cNvSpPr txBox="1"/>
            <p:nvPr>
              <p:custDataLst>
                <p:tags r:id="rId17"/>
              </p:custDataLst>
            </p:nvPr>
          </p:nvSpPr>
          <p:spPr>
            <a:xfrm>
              <a:off x="1777" y="2361"/>
              <a:ext cx="3869" cy="1018"/>
            </a:xfrm>
            <a:prstGeom prst="rect">
              <a:avLst/>
            </a:prstGeom>
            <a:noFill/>
          </p:spPr>
          <p:txBody>
            <a:bodyPr wrap="square" lIns="90000" tIns="46800" rIns="90000" bIns="46800" rtlCol="0" anchor="b" anchorCtr="0">
              <a:spAutoFit/>
            </a:bodyPr>
            <a:p>
              <a:pPr algn="l"/>
              <a:r>
                <a:rPr lang="id-ID" b="1" dirty="0">
                  <a:latin typeface="微软雅黑" panose="020B0503020204020204" charset="-122"/>
                  <a:ea typeface="微软雅黑" panose="020B0503020204020204" charset="-122"/>
                  <a:cs typeface="+mn-ea"/>
                </a:rPr>
                <a:t>（六）重发展重锻炼的心理准备</a:t>
              </a:r>
              <a:endParaRPr lang="id-ID" b="1" dirty="0">
                <a:latin typeface="微软雅黑" panose="020B0503020204020204" charset="-122"/>
                <a:ea typeface="微软雅黑" panose="020B0503020204020204" charset="-122"/>
                <a:cs typeface="+mn-ea"/>
              </a:endParaRPr>
            </a:p>
          </p:txBody>
        </p:sp>
        <p:sp>
          <p:nvSpPr>
            <p:cNvPr id="70" name="TextBox 18"/>
            <p:cNvSpPr txBox="1"/>
            <p:nvPr>
              <p:custDataLst>
                <p:tags r:id="rId18"/>
              </p:custDataLst>
            </p:nvPr>
          </p:nvSpPr>
          <p:spPr>
            <a:xfrm>
              <a:off x="1777" y="3395"/>
              <a:ext cx="3869" cy="1018"/>
            </a:xfrm>
            <a:prstGeom prst="rect">
              <a:avLst/>
            </a:prstGeom>
            <a:noFill/>
          </p:spPr>
          <p:txBody>
            <a:bodyPr wrap="square" lIns="90000" tIns="46800" rIns="90000" bIns="46800" rtlCol="0" anchor="t" anchorCtr="0">
              <a:spAutoFit/>
            </a:bodyPr>
            <a:p>
              <a:pPr algn="l">
                <a:lnSpc>
                  <a:spcPct val="100000"/>
                </a:lnSpc>
              </a:pPr>
              <a:r>
                <a:rPr lang="en-US" sz="1200" dirty="0">
                  <a:latin typeface="微软雅黑" panose="020B0503020204020204" charset="-122"/>
                  <a:ea typeface="微软雅黑" panose="020B0503020204020204" charset="-122"/>
                </a:rPr>
                <a:t>作为一个刚毕业的学生，应抱着锻炼以增长才干、看企业是否有自己发展空间的心态就业择业。</a:t>
              </a:r>
              <a:endParaRPr lang="en-US" sz="1200" dirty="0">
                <a:latin typeface="微软雅黑" panose="020B0503020204020204" charset="-122"/>
                <a:ea typeface="微软雅黑" panose="020B0503020204020204" charset="-122"/>
              </a:endParaRPr>
            </a:p>
          </p:txBody>
        </p:sp>
      </p:grpSp>
      <p:grpSp>
        <p:nvGrpSpPr>
          <p:cNvPr id="2" name="组合 1"/>
          <p:cNvGrpSpPr/>
          <p:nvPr/>
        </p:nvGrpSpPr>
        <p:grpSpPr>
          <a:xfrm>
            <a:off x="4406265" y="2325370"/>
            <a:ext cx="2992755" cy="3128619"/>
            <a:chOff x="6953" y="3472"/>
            <a:chExt cx="2401" cy="2510"/>
          </a:xfrm>
        </p:grpSpPr>
        <p:sp>
          <p:nvSpPr>
            <p:cNvPr id="162" name="Freeform 34"/>
            <p:cNvSpPr/>
            <p:nvPr userDrawn="1">
              <p:custDataLst>
                <p:tags r:id="rId19"/>
              </p:custDataLst>
            </p:nvPr>
          </p:nvSpPr>
          <p:spPr bwMode="auto">
            <a:xfrm>
              <a:off x="6953" y="3472"/>
              <a:ext cx="1203" cy="2510"/>
            </a:xfrm>
            <a:custGeom>
              <a:avLst/>
              <a:gdLst>
                <a:gd name="T0" fmla="*/ 221 w 404"/>
                <a:gd name="T1" fmla="*/ 422 h 844"/>
                <a:gd name="T2" fmla="*/ 404 w 404"/>
                <a:gd name="T3" fmla="*/ 604 h 844"/>
                <a:gd name="T4" fmla="*/ 404 w 404"/>
                <a:gd name="T5" fmla="*/ 844 h 844"/>
                <a:gd name="T6" fmla="*/ 328 w 404"/>
                <a:gd name="T7" fmla="*/ 844 h 844"/>
                <a:gd name="T8" fmla="*/ 280 w 404"/>
                <a:gd name="T9" fmla="*/ 735 h 844"/>
                <a:gd name="T10" fmla="*/ 195 w 404"/>
                <a:gd name="T11" fmla="*/ 686 h 844"/>
                <a:gd name="T12" fmla="*/ 77 w 404"/>
                <a:gd name="T13" fmla="*/ 699 h 844"/>
                <a:gd name="T14" fmla="*/ 1 w 404"/>
                <a:gd name="T15" fmla="*/ 567 h 844"/>
                <a:gd name="T16" fmla="*/ 71 w 404"/>
                <a:gd name="T17" fmla="*/ 471 h 844"/>
                <a:gd name="T18" fmla="*/ 71 w 404"/>
                <a:gd name="T19" fmla="*/ 373 h 844"/>
                <a:gd name="T20" fmla="*/ 0 w 404"/>
                <a:gd name="T21" fmla="*/ 277 h 844"/>
                <a:gd name="T22" fmla="*/ 76 w 404"/>
                <a:gd name="T23" fmla="*/ 146 h 844"/>
                <a:gd name="T24" fmla="*/ 195 w 404"/>
                <a:gd name="T25" fmla="*/ 158 h 844"/>
                <a:gd name="T26" fmla="*/ 279 w 404"/>
                <a:gd name="T27" fmla="*/ 109 h 844"/>
                <a:gd name="T28" fmla="*/ 327 w 404"/>
                <a:gd name="T29" fmla="*/ 0 h 844"/>
                <a:gd name="T30" fmla="*/ 404 w 404"/>
                <a:gd name="T31" fmla="*/ 0 h 844"/>
                <a:gd name="T32" fmla="*/ 404 w 404"/>
                <a:gd name="T33" fmla="*/ 240 h 844"/>
                <a:gd name="T34" fmla="*/ 221 w 404"/>
                <a:gd name="T35" fmla="*/ 422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4" h="844">
                  <a:moveTo>
                    <a:pt x="221" y="422"/>
                  </a:moveTo>
                  <a:cubicBezTo>
                    <a:pt x="221" y="523"/>
                    <a:pt x="303" y="604"/>
                    <a:pt x="404" y="604"/>
                  </a:cubicBezTo>
                  <a:cubicBezTo>
                    <a:pt x="404" y="844"/>
                    <a:pt x="404" y="844"/>
                    <a:pt x="404" y="844"/>
                  </a:cubicBezTo>
                  <a:cubicBezTo>
                    <a:pt x="328" y="844"/>
                    <a:pt x="328" y="844"/>
                    <a:pt x="328" y="844"/>
                  </a:cubicBezTo>
                  <a:cubicBezTo>
                    <a:pt x="280" y="735"/>
                    <a:pt x="280" y="735"/>
                    <a:pt x="280" y="735"/>
                  </a:cubicBezTo>
                  <a:cubicBezTo>
                    <a:pt x="195" y="686"/>
                    <a:pt x="195" y="686"/>
                    <a:pt x="195" y="686"/>
                  </a:cubicBezTo>
                  <a:cubicBezTo>
                    <a:pt x="77" y="699"/>
                    <a:pt x="77" y="699"/>
                    <a:pt x="77" y="699"/>
                  </a:cubicBezTo>
                  <a:cubicBezTo>
                    <a:pt x="1" y="567"/>
                    <a:pt x="1" y="567"/>
                    <a:pt x="1" y="567"/>
                  </a:cubicBezTo>
                  <a:cubicBezTo>
                    <a:pt x="71" y="471"/>
                    <a:pt x="71" y="471"/>
                    <a:pt x="71" y="471"/>
                  </a:cubicBezTo>
                  <a:cubicBezTo>
                    <a:pt x="71" y="373"/>
                    <a:pt x="71" y="373"/>
                    <a:pt x="71" y="373"/>
                  </a:cubicBezTo>
                  <a:cubicBezTo>
                    <a:pt x="0" y="277"/>
                    <a:pt x="0" y="277"/>
                    <a:pt x="0" y="277"/>
                  </a:cubicBezTo>
                  <a:cubicBezTo>
                    <a:pt x="76" y="146"/>
                    <a:pt x="76" y="146"/>
                    <a:pt x="76" y="146"/>
                  </a:cubicBezTo>
                  <a:cubicBezTo>
                    <a:pt x="195" y="158"/>
                    <a:pt x="195" y="158"/>
                    <a:pt x="195" y="158"/>
                  </a:cubicBezTo>
                  <a:cubicBezTo>
                    <a:pt x="279" y="109"/>
                    <a:pt x="279" y="109"/>
                    <a:pt x="279" y="109"/>
                  </a:cubicBezTo>
                  <a:cubicBezTo>
                    <a:pt x="327" y="0"/>
                    <a:pt x="327" y="0"/>
                    <a:pt x="327" y="0"/>
                  </a:cubicBezTo>
                  <a:cubicBezTo>
                    <a:pt x="404" y="0"/>
                    <a:pt x="404" y="0"/>
                    <a:pt x="404" y="0"/>
                  </a:cubicBezTo>
                  <a:cubicBezTo>
                    <a:pt x="404" y="240"/>
                    <a:pt x="404" y="240"/>
                    <a:pt x="404" y="240"/>
                  </a:cubicBezTo>
                  <a:cubicBezTo>
                    <a:pt x="303" y="240"/>
                    <a:pt x="221" y="321"/>
                    <a:pt x="221" y="422"/>
                  </a:cubicBezTo>
                  <a:close/>
                </a:path>
              </a:pathLst>
            </a:custGeom>
            <a:solidFill>
              <a:srgbClr val="A6D25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normAutofit/>
            </a:bodyPr>
            <a:p>
              <a:endParaRPr lang="en-US" sz="2400"/>
            </a:p>
          </p:txBody>
        </p:sp>
        <p:sp>
          <p:nvSpPr>
            <p:cNvPr id="163" name="Freeform 35"/>
            <p:cNvSpPr/>
            <p:nvPr userDrawn="1">
              <p:custDataLst>
                <p:tags r:id="rId20"/>
              </p:custDataLst>
            </p:nvPr>
          </p:nvSpPr>
          <p:spPr bwMode="auto">
            <a:xfrm>
              <a:off x="8156" y="3472"/>
              <a:ext cx="1198" cy="2510"/>
            </a:xfrm>
            <a:custGeom>
              <a:avLst/>
              <a:gdLst>
                <a:gd name="T0" fmla="*/ 403 w 403"/>
                <a:gd name="T1" fmla="*/ 567 h 844"/>
                <a:gd name="T2" fmla="*/ 327 w 403"/>
                <a:gd name="T3" fmla="*/ 699 h 844"/>
                <a:gd name="T4" fmla="*/ 209 w 403"/>
                <a:gd name="T5" fmla="*/ 686 h 844"/>
                <a:gd name="T6" fmla="*/ 124 w 403"/>
                <a:gd name="T7" fmla="*/ 735 h 844"/>
                <a:gd name="T8" fmla="*/ 76 w 403"/>
                <a:gd name="T9" fmla="*/ 844 h 844"/>
                <a:gd name="T10" fmla="*/ 0 w 403"/>
                <a:gd name="T11" fmla="*/ 844 h 844"/>
                <a:gd name="T12" fmla="*/ 0 w 403"/>
                <a:gd name="T13" fmla="*/ 604 h 844"/>
                <a:gd name="T14" fmla="*/ 182 w 403"/>
                <a:gd name="T15" fmla="*/ 422 h 844"/>
                <a:gd name="T16" fmla="*/ 0 w 403"/>
                <a:gd name="T17" fmla="*/ 240 h 844"/>
                <a:gd name="T18" fmla="*/ 0 w 403"/>
                <a:gd name="T19" fmla="*/ 0 h 844"/>
                <a:gd name="T20" fmla="*/ 75 w 403"/>
                <a:gd name="T21" fmla="*/ 0 h 844"/>
                <a:gd name="T22" fmla="*/ 123 w 403"/>
                <a:gd name="T23" fmla="*/ 109 h 844"/>
                <a:gd name="T24" fmla="*/ 209 w 403"/>
                <a:gd name="T25" fmla="*/ 158 h 844"/>
                <a:gd name="T26" fmla="*/ 327 w 403"/>
                <a:gd name="T27" fmla="*/ 145 h 844"/>
                <a:gd name="T28" fmla="*/ 403 w 403"/>
                <a:gd name="T29" fmla="*/ 277 h 844"/>
                <a:gd name="T30" fmla="*/ 333 w 403"/>
                <a:gd name="T31" fmla="*/ 373 h 844"/>
                <a:gd name="T32" fmla="*/ 333 w 403"/>
                <a:gd name="T33" fmla="*/ 471 h 844"/>
                <a:gd name="T34" fmla="*/ 403 w 403"/>
                <a:gd name="T35" fmla="*/ 567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3" h="844">
                  <a:moveTo>
                    <a:pt x="403" y="567"/>
                  </a:moveTo>
                  <a:cubicBezTo>
                    <a:pt x="327" y="699"/>
                    <a:pt x="327" y="699"/>
                    <a:pt x="327" y="699"/>
                  </a:cubicBezTo>
                  <a:cubicBezTo>
                    <a:pt x="209" y="686"/>
                    <a:pt x="209" y="686"/>
                    <a:pt x="209" y="686"/>
                  </a:cubicBezTo>
                  <a:cubicBezTo>
                    <a:pt x="124" y="735"/>
                    <a:pt x="124" y="735"/>
                    <a:pt x="124" y="735"/>
                  </a:cubicBezTo>
                  <a:cubicBezTo>
                    <a:pt x="76" y="844"/>
                    <a:pt x="76" y="844"/>
                    <a:pt x="76" y="844"/>
                  </a:cubicBezTo>
                  <a:cubicBezTo>
                    <a:pt x="0" y="844"/>
                    <a:pt x="0" y="844"/>
                    <a:pt x="0" y="844"/>
                  </a:cubicBezTo>
                  <a:cubicBezTo>
                    <a:pt x="0" y="604"/>
                    <a:pt x="0" y="604"/>
                    <a:pt x="0" y="604"/>
                  </a:cubicBezTo>
                  <a:cubicBezTo>
                    <a:pt x="100" y="604"/>
                    <a:pt x="182" y="523"/>
                    <a:pt x="182" y="422"/>
                  </a:cubicBezTo>
                  <a:cubicBezTo>
                    <a:pt x="182" y="321"/>
                    <a:pt x="100" y="240"/>
                    <a:pt x="0" y="240"/>
                  </a:cubicBezTo>
                  <a:cubicBezTo>
                    <a:pt x="0" y="0"/>
                    <a:pt x="0" y="0"/>
                    <a:pt x="0" y="0"/>
                  </a:cubicBezTo>
                  <a:cubicBezTo>
                    <a:pt x="75" y="0"/>
                    <a:pt x="75" y="0"/>
                    <a:pt x="75" y="0"/>
                  </a:cubicBezTo>
                  <a:cubicBezTo>
                    <a:pt x="123" y="109"/>
                    <a:pt x="123" y="109"/>
                    <a:pt x="123" y="109"/>
                  </a:cubicBezTo>
                  <a:cubicBezTo>
                    <a:pt x="209" y="158"/>
                    <a:pt x="209" y="158"/>
                    <a:pt x="209" y="158"/>
                  </a:cubicBezTo>
                  <a:cubicBezTo>
                    <a:pt x="327" y="145"/>
                    <a:pt x="327" y="145"/>
                    <a:pt x="327" y="145"/>
                  </a:cubicBezTo>
                  <a:cubicBezTo>
                    <a:pt x="403" y="277"/>
                    <a:pt x="403" y="277"/>
                    <a:pt x="403" y="277"/>
                  </a:cubicBezTo>
                  <a:cubicBezTo>
                    <a:pt x="333" y="373"/>
                    <a:pt x="333" y="373"/>
                    <a:pt x="333" y="373"/>
                  </a:cubicBezTo>
                  <a:cubicBezTo>
                    <a:pt x="333" y="471"/>
                    <a:pt x="333" y="471"/>
                    <a:pt x="333" y="471"/>
                  </a:cubicBezTo>
                  <a:lnTo>
                    <a:pt x="403" y="567"/>
                  </a:lnTo>
                  <a:close/>
                </a:path>
              </a:pathLst>
            </a:custGeom>
            <a:solidFill>
              <a:srgbClr val="A6D25F">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normAutofit/>
            </a:bodyPr>
            <a:p>
              <a:endParaRPr lang="en-US" sz="2400"/>
            </a:p>
          </p:txBody>
        </p:sp>
        <p:sp>
          <p:nvSpPr>
            <p:cNvPr id="164" name="Freeform 32"/>
            <p:cNvSpPr/>
            <p:nvPr userDrawn="1">
              <p:custDataLst>
                <p:tags r:id="rId21"/>
              </p:custDataLst>
            </p:nvPr>
          </p:nvSpPr>
          <p:spPr bwMode="auto">
            <a:xfrm>
              <a:off x="8156" y="4122"/>
              <a:ext cx="604" cy="1209"/>
            </a:xfrm>
            <a:custGeom>
              <a:avLst/>
              <a:gdLst>
                <a:gd name="T0" fmla="*/ 182 w 182"/>
                <a:gd name="T1" fmla="*/ 182 h 364"/>
                <a:gd name="T2" fmla="*/ 0 w 182"/>
                <a:gd name="T3" fmla="*/ 364 h 364"/>
                <a:gd name="T4" fmla="*/ 0 w 182"/>
                <a:gd name="T5" fmla="*/ 300 h 364"/>
                <a:gd name="T6" fmla="*/ 118 w 182"/>
                <a:gd name="T7" fmla="*/ 182 h 364"/>
                <a:gd name="T8" fmla="*/ 0 w 182"/>
                <a:gd name="T9" fmla="*/ 64 h 364"/>
                <a:gd name="T10" fmla="*/ 0 w 182"/>
                <a:gd name="T11" fmla="*/ 0 h 364"/>
                <a:gd name="T12" fmla="*/ 182 w 182"/>
                <a:gd name="T13" fmla="*/ 182 h 364"/>
              </a:gdLst>
              <a:ahLst/>
              <a:cxnLst>
                <a:cxn ang="0">
                  <a:pos x="T0" y="T1"/>
                </a:cxn>
                <a:cxn ang="0">
                  <a:pos x="T2" y="T3"/>
                </a:cxn>
                <a:cxn ang="0">
                  <a:pos x="T4" y="T5"/>
                </a:cxn>
                <a:cxn ang="0">
                  <a:pos x="T6" y="T7"/>
                </a:cxn>
                <a:cxn ang="0">
                  <a:pos x="T8" y="T9"/>
                </a:cxn>
                <a:cxn ang="0">
                  <a:pos x="T10" y="T11"/>
                </a:cxn>
                <a:cxn ang="0">
                  <a:pos x="T12" y="T13"/>
                </a:cxn>
              </a:cxnLst>
              <a:rect l="0" t="0" r="r" b="b"/>
              <a:pathLst>
                <a:path w="182" h="364">
                  <a:moveTo>
                    <a:pt x="182" y="182"/>
                  </a:moveTo>
                  <a:cubicBezTo>
                    <a:pt x="182" y="283"/>
                    <a:pt x="100" y="364"/>
                    <a:pt x="0" y="364"/>
                  </a:cubicBezTo>
                  <a:cubicBezTo>
                    <a:pt x="0" y="300"/>
                    <a:pt x="0" y="300"/>
                    <a:pt x="0" y="300"/>
                  </a:cubicBezTo>
                  <a:cubicBezTo>
                    <a:pt x="65" y="300"/>
                    <a:pt x="118" y="247"/>
                    <a:pt x="118" y="182"/>
                  </a:cubicBezTo>
                  <a:cubicBezTo>
                    <a:pt x="118" y="117"/>
                    <a:pt x="65" y="64"/>
                    <a:pt x="0" y="64"/>
                  </a:cubicBezTo>
                  <a:cubicBezTo>
                    <a:pt x="0" y="0"/>
                    <a:pt x="0" y="0"/>
                    <a:pt x="0" y="0"/>
                  </a:cubicBezTo>
                  <a:cubicBezTo>
                    <a:pt x="100" y="0"/>
                    <a:pt x="182" y="81"/>
                    <a:pt x="182" y="182"/>
                  </a:cubicBezTo>
                  <a:close/>
                </a:path>
              </a:pathLst>
            </a:custGeom>
            <a:solidFill>
              <a:srgbClr val="A6D25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normAutofit/>
            </a:bodyPr>
            <a:p>
              <a:endParaRPr lang="en-US" sz="2400"/>
            </a:p>
          </p:txBody>
        </p:sp>
        <p:sp>
          <p:nvSpPr>
            <p:cNvPr id="165" name="Freeform 33"/>
            <p:cNvSpPr/>
            <p:nvPr userDrawn="1">
              <p:custDataLst>
                <p:tags r:id="rId22"/>
              </p:custDataLst>
            </p:nvPr>
          </p:nvSpPr>
          <p:spPr bwMode="auto">
            <a:xfrm>
              <a:off x="7548" y="4122"/>
              <a:ext cx="609" cy="1209"/>
            </a:xfrm>
            <a:custGeom>
              <a:avLst/>
              <a:gdLst>
                <a:gd name="T0" fmla="*/ 65 w 183"/>
                <a:gd name="T1" fmla="*/ 182 h 364"/>
                <a:gd name="T2" fmla="*/ 183 w 183"/>
                <a:gd name="T3" fmla="*/ 300 h 364"/>
                <a:gd name="T4" fmla="*/ 183 w 183"/>
                <a:gd name="T5" fmla="*/ 364 h 364"/>
                <a:gd name="T6" fmla="*/ 0 w 183"/>
                <a:gd name="T7" fmla="*/ 182 h 364"/>
                <a:gd name="T8" fmla="*/ 183 w 183"/>
                <a:gd name="T9" fmla="*/ 0 h 364"/>
                <a:gd name="T10" fmla="*/ 183 w 183"/>
                <a:gd name="T11" fmla="*/ 64 h 364"/>
                <a:gd name="T12" fmla="*/ 65 w 183"/>
                <a:gd name="T13" fmla="*/ 182 h 364"/>
              </a:gdLst>
              <a:ahLst/>
              <a:cxnLst>
                <a:cxn ang="0">
                  <a:pos x="T0" y="T1"/>
                </a:cxn>
                <a:cxn ang="0">
                  <a:pos x="T2" y="T3"/>
                </a:cxn>
                <a:cxn ang="0">
                  <a:pos x="T4" y="T5"/>
                </a:cxn>
                <a:cxn ang="0">
                  <a:pos x="T6" y="T7"/>
                </a:cxn>
                <a:cxn ang="0">
                  <a:pos x="T8" y="T9"/>
                </a:cxn>
                <a:cxn ang="0">
                  <a:pos x="T10" y="T11"/>
                </a:cxn>
                <a:cxn ang="0">
                  <a:pos x="T12" y="T13"/>
                </a:cxn>
              </a:cxnLst>
              <a:rect l="0" t="0" r="r" b="b"/>
              <a:pathLst>
                <a:path w="183" h="364">
                  <a:moveTo>
                    <a:pt x="65" y="182"/>
                  </a:moveTo>
                  <a:cubicBezTo>
                    <a:pt x="65" y="247"/>
                    <a:pt x="118" y="300"/>
                    <a:pt x="183" y="300"/>
                  </a:cubicBezTo>
                  <a:cubicBezTo>
                    <a:pt x="183" y="364"/>
                    <a:pt x="183" y="364"/>
                    <a:pt x="183" y="364"/>
                  </a:cubicBezTo>
                  <a:cubicBezTo>
                    <a:pt x="82" y="364"/>
                    <a:pt x="0" y="283"/>
                    <a:pt x="0" y="182"/>
                  </a:cubicBezTo>
                  <a:cubicBezTo>
                    <a:pt x="0" y="81"/>
                    <a:pt x="82" y="0"/>
                    <a:pt x="183" y="0"/>
                  </a:cubicBezTo>
                  <a:cubicBezTo>
                    <a:pt x="183" y="64"/>
                    <a:pt x="183" y="64"/>
                    <a:pt x="183" y="64"/>
                  </a:cubicBezTo>
                  <a:cubicBezTo>
                    <a:pt x="118" y="64"/>
                    <a:pt x="65" y="117"/>
                    <a:pt x="65" y="182"/>
                  </a:cubicBezTo>
                  <a:close/>
                </a:path>
              </a:pathLst>
            </a:custGeom>
            <a:solidFill>
              <a:srgbClr val="A6D25F">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normAutofit/>
            </a:bodyPr>
            <a:p>
              <a:endParaRPr lang="en-US" sz="2400"/>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446530"/>
            <a:ext cx="11164570" cy="4887595"/>
          </a:xfrm>
          <a:prstGeom prst="rect">
            <a:avLst/>
          </a:prstGeom>
        </p:spPr>
        <p:txBody>
          <a:bodyPr wrap="square">
            <a:spAutoFit/>
          </a:bodyPr>
          <a:lstStyle/>
          <a:p>
            <a:pPr indent="457200" algn="l" fontAlgn="auto">
              <a:lnSpc>
                <a:spcPct val="13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某重点大学的毕业生小张，为了找工作，父母亲戚齐上阵，动用了许多关系，也花了不少钱，终于找到一家满意的单位。小张到岗后，“学生意识”很重，行为表现为做事比较随便、马虎，常常不能按时完成自己的工作任务，有时还会影响整个部门的工作，开始时大家都能原谅，总认为刚从学校出来不适应，领导也只是提醒而已。半年过去了，小张自己并没有意识到这个问题，还是和刚上班时差不多。终于有一天，一用户按照约定时间来企业准备签合同，提供整套图纸是签约前的一个重要环节，小张承担其中一部分图纸的绘制工作。签约当天上午，小张竟然没上班，手机关机，也不在宿舍，单位急得团团转，下午来上班了，可是因为他没有完成任务，因此不能提交图纸，用户很不满意，表示无法签约。据部门负责人反映，小张不上班也不请假已经不是第一次，为此，企业决定与小张解除劳动合同。</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3278505" y="751205"/>
            <a:ext cx="5634990" cy="521970"/>
          </a:xfrm>
          <a:prstGeom prst="rect">
            <a:avLst/>
          </a:prstGeom>
          <a:noFill/>
        </p:spPr>
        <p:txBody>
          <a:bodyPr wrap="square" rtlCol="0" anchor="t">
            <a:spAutoFit/>
          </a:bodyPr>
          <a:p>
            <a:pPr algn="ctr"/>
            <a:r>
              <a:rPr lang="zh-CN" altLang="en-US" sz="2800">
                <a:highlight>
                  <a:srgbClr val="FFFF00"/>
                </a:highlight>
              </a:rPr>
              <a:t>短暂的工作</a:t>
            </a:r>
            <a:endParaRPr lang="zh-CN" altLang="en-US" sz="2800">
              <a:highlight>
                <a:srgbClr val="FFFF00"/>
              </a:highlight>
            </a:endParaRPr>
          </a:p>
        </p:txBody>
      </p:sp>
      <p:sp>
        <p:nvSpPr>
          <p:cNvPr id="5" name="云形标注 4"/>
          <p:cNvSpPr/>
          <p:nvPr/>
        </p:nvSpPr>
        <p:spPr>
          <a:xfrm>
            <a:off x="3903345" y="2115820"/>
            <a:ext cx="6270625" cy="3700780"/>
          </a:xfrm>
          <a:prstGeom prst="cloudCallout">
            <a:avLst>
              <a:gd name="adj1" fmla="val 60440"/>
              <a:gd name="adj2" fmla="val 48318"/>
            </a:avLst>
          </a:prstGeom>
        </p:spPr>
        <p:style>
          <a:lnRef idx="1">
            <a:schemeClr val="accent6"/>
          </a:lnRef>
          <a:fillRef idx="2">
            <a:schemeClr val="accent6"/>
          </a:fillRef>
          <a:effectRef idx="1">
            <a:schemeClr val="accent6"/>
          </a:effectRef>
          <a:fontRef idx="minor">
            <a:schemeClr val="dk1"/>
          </a:fontRef>
        </p:style>
        <p:txBody>
          <a:bodyPr rtlCol="0" anchor="ctr"/>
          <a:p>
            <a:pPr algn="l"/>
            <a:r>
              <a:rPr lang="zh-CN" altLang="en-US" sz="1600">
                <a:latin typeface="楷体" panose="02010609060101010101" charset="-122"/>
                <a:ea typeface="楷体" panose="02010609060101010101" charset="-122"/>
                <a:cs typeface="楷体" panose="02010609060101010101" charset="-122"/>
              </a:rPr>
              <a:t>角色意识的转变是非常必要和重要的，它直接关系学生到岗以后的适应情况。许多企业对大学生到岗后适应期颇有微词，因为大学生的岗位适应期大多在半年以上，有的甚至两到三年，我们一些学生到了工作岗位后仍然具有浓厚的“学生意识”，行为表现上与企业员工有很大差距，像小张这样花了很大精力找到的工作就因为没有及时适应工作岗位而遭淘汰，非常可惜，因此提前做好这一转变的心理准备能使我们较快适应工作岗位，为日后的发展奠定基础，赢得先机。</a:t>
            </a: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5"/>
                                        </p:tgtEl>
                                        <p:attrNameLst>
                                          <p:attrName>ppt_y</p:attrName>
                                        </p:attrNameLst>
                                      </p:cBhvr>
                                      <p:tavLst>
                                        <p:tav tm="0">
                                          <p:val>
                                            <p:strVal val="#ppt_y"/>
                                          </p:val>
                                        </p:tav>
                                        <p:tav tm="100000">
                                          <p:val>
                                            <p:strVal val="#ppt_y"/>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446530"/>
            <a:ext cx="11164570" cy="5026025"/>
          </a:xfrm>
          <a:prstGeom prst="rect">
            <a:avLst/>
          </a:prstGeom>
        </p:spPr>
        <p:txBody>
          <a:bodyPr wrap="square">
            <a:spAutoFit/>
          </a:bodyPr>
          <a:lstStyle/>
          <a:p>
            <a:pPr indent="457200" algn="l" fontAlgn="auto">
              <a:lnSpc>
                <a:spcPct val="130000"/>
              </a:lnSpc>
              <a:buNone/>
            </a:pPr>
            <a:r>
              <a:rPr lang="zh-CN" altLang="en-US" sz="19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位刚毕业的女大学生到一家公司应聘财务会计工作，面试时即遭拒绝，原因是她太年轻，公司需要的是有丰富工作经验的资深会计人员。但她没有气馁，一再坚持。她对主考官说：“请再给我一次机会，让我参加完笔试。”主考官拗不过她，答应了她的请求。结果她通过了笔试，接着，由人事经理亲自进行复试，因为她的笔试成绩最好，人事经理对她颇有好感。不过，女孩的自我介绍让经理有些失望，她说自己没有工作经历，唯一的经验是在学校掌管过学生会的财务。经理决定“收兵”，说：“今天就到这里，如有消息我会打电话通知你。”女大学生从座位上站起来，向经理点点头，从口袋掏出两块钱双手递给经理，说道：“不管是否录取，请都给我打个电话。”面对这种情形，经理一下子呆住了，因为他从未见过此类情况。不过他很快回过神来，问：“你怎么知道我不给没有被录用的人打电话？”“你刚才说有消息就打，言下之意就是没录取就不打电话了。”经理对这个女孩产生了浓厚的兴趣，问：“如果你没被录用，我打电话，你想知道什么呢？”“请告诉我，我在什么地方不能达到你们的要求，我在哪方面不够好，我好改进。至于两块钱……”女孩微笑道：“给没有被录用的人打电话不属于公司的正常开支，所以由我来付电话费，请经理一定给我打电话！”经理这时微笑道：“请你把两块钱收回，我不用打电话了，我现在就通知你，你被录用了。”</a:t>
            </a:r>
            <a:endParaRPr lang="zh-CN" altLang="en-US" sz="19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3278505" y="751205"/>
            <a:ext cx="5634990" cy="521970"/>
          </a:xfrm>
          <a:prstGeom prst="rect">
            <a:avLst/>
          </a:prstGeom>
          <a:noFill/>
        </p:spPr>
        <p:txBody>
          <a:bodyPr wrap="square" rtlCol="0" anchor="t">
            <a:spAutoFit/>
          </a:bodyPr>
          <a:p>
            <a:pPr algn="ctr"/>
            <a:r>
              <a:rPr lang="zh-CN" altLang="en-US" sz="2800">
                <a:highlight>
                  <a:srgbClr val="FFFF00"/>
                </a:highlight>
              </a:rPr>
              <a:t>她为什么能成功</a:t>
            </a:r>
            <a:endParaRPr lang="zh-CN" altLang="en-US" sz="2800">
              <a:highlight>
                <a:srgbClr val="FFFF00"/>
              </a:highlight>
            </a:endParaRPr>
          </a:p>
        </p:txBody>
      </p:sp>
      <p:sp>
        <p:nvSpPr>
          <p:cNvPr id="5" name="云形标注 4"/>
          <p:cNvSpPr/>
          <p:nvPr/>
        </p:nvSpPr>
        <p:spPr>
          <a:xfrm>
            <a:off x="3903345" y="2115820"/>
            <a:ext cx="6270625" cy="3700780"/>
          </a:xfrm>
          <a:prstGeom prst="cloudCallout">
            <a:avLst>
              <a:gd name="adj1" fmla="val 60440"/>
              <a:gd name="adj2" fmla="val 48318"/>
            </a:avLst>
          </a:prstGeom>
        </p:spPr>
        <p:style>
          <a:lnRef idx="1">
            <a:schemeClr val="accent6"/>
          </a:lnRef>
          <a:fillRef idx="2">
            <a:schemeClr val="accent6"/>
          </a:fillRef>
          <a:effectRef idx="1">
            <a:schemeClr val="accent6"/>
          </a:effectRef>
          <a:fontRef idx="minor">
            <a:schemeClr val="dk1"/>
          </a:fontRef>
        </p:style>
        <p:txBody>
          <a:bodyPr rtlCol="0" anchor="ctr"/>
          <a:p>
            <a:pPr algn="l"/>
            <a:r>
              <a:rPr lang="zh-CN" altLang="en-US" sz="2000">
                <a:latin typeface="楷体" panose="02010609060101010101" charset="-122"/>
                <a:ea typeface="楷体" panose="02010609060101010101" charset="-122"/>
                <a:cs typeface="楷体" panose="02010609060101010101" charset="-122"/>
              </a:rPr>
              <a:t>机遇只偏爱有准备的人，她在就业面试之前，对面试环节、用人单位的规章制度、个人的心理素质等做了充分准备，在屡遭挫折的情况下，最终凭借个人良好的职业心态和道德素质赢得了机会。</a:t>
            </a:r>
            <a:endParaRPr lang="zh-CN" altLang="en-US" sz="20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5"/>
                                        </p:tgtEl>
                                        <p:attrNameLst>
                                          <p:attrName>ppt_y</p:attrName>
                                        </p:attrNameLst>
                                      </p:cBhvr>
                                      <p:tavLst>
                                        <p:tav tm="0">
                                          <p:val>
                                            <p:strVal val="#ppt_y"/>
                                          </p:val>
                                        </p:tav>
                                        <p:tav tm="100000">
                                          <p:val>
                                            <p:strVal val="#ppt_y"/>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a:spLocks noChangeArrowheads="1"/>
          </p:cNvSpPr>
          <p:nvPr/>
        </p:nvSpPr>
        <p:spPr bwMode="auto">
          <a:xfrm>
            <a:off x="617220" y="233045"/>
            <a:ext cx="219710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实践测评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7" name="Rectangle 3"/>
          <p:cNvSpPr txBox="1">
            <a:spLocks noChangeArrowheads="1"/>
          </p:cNvSpPr>
          <p:nvPr/>
        </p:nvSpPr>
        <p:spPr>
          <a:xfrm>
            <a:off x="617220" y="848360"/>
            <a:ext cx="10958195" cy="3061335"/>
          </a:xfrm>
          <a:prstGeom prst="rect">
            <a:avLst/>
          </a:prstGeom>
          <a:ln>
            <a:solidFill>
              <a:schemeClr val="accent1"/>
            </a:solidFill>
          </a:ln>
        </p:spPr>
        <p:txBody>
          <a:bodyPr vert="horz" wrap="square"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2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一、时间管理的技巧与实践</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凡事预则立，不预则废，未雨绸缪就容易取得理想的结果；反之则不然。根据实践管理法则与原则，反思自己日常的作息习惯，通过罗列自己一天之内的时间运用状况，学会科学合理安排时间，养成习惯并持之以恒。在进行计划之前需要做四步工作：</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zh-CN" altLang="en-US" sz="2000"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sym typeface="字魂59号-创粗黑" panose="00000500000000000000" pitchFamily="2" charset="-122"/>
              </a:rPr>
              <a:t>1. 排列优先等级</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将目前的工作填写在表 6-3 分类表 1 中，然后对重要的事情和紧急的事情进行重组，填写在表 6-4 分类表 2 中。</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pic>
        <p:nvPicPr>
          <p:cNvPr id="2" name="图片 1"/>
          <p:cNvPicPr>
            <a:picLocks noChangeAspect="1"/>
          </p:cNvPicPr>
          <p:nvPr/>
        </p:nvPicPr>
        <p:blipFill>
          <a:blip r:embed="rId1"/>
          <a:stretch>
            <a:fillRect/>
          </a:stretch>
        </p:blipFill>
        <p:spPr>
          <a:xfrm>
            <a:off x="144780" y="4001135"/>
            <a:ext cx="5572760" cy="2673985"/>
          </a:xfrm>
          <a:prstGeom prst="rect">
            <a:avLst/>
          </a:prstGeom>
        </p:spPr>
      </p:pic>
      <p:pic>
        <p:nvPicPr>
          <p:cNvPr id="3" name="图片 2"/>
          <p:cNvPicPr>
            <a:picLocks noChangeAspect="1"/>
          </p:cNvPicPr>
          <p:nvPr/>
        </p:nvPicPr>
        <p:blipFill>
          <a:blip r:embed="rId2"/>
          <a:stretch>
            <a:fillRect/>
          </a:stretch>
        </p:blipFill>
        <p:spPr>
          <a:xfrm>
            <a:off x="5837555" y="4001135"/>
            <a:ext cx="6030595" cy="2679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7"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íṩḻîḋê"/>
          <p:cNvSpPr/>
          <p:nvPr/>
        </p:nvSpPr>
        <p:spPr bwMode="auto">
          <a:xfrm>
            <a:off x="150176" y="4343400"/>
            <a:ext cx="5220110" cy="1499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9900" dirty="0">
                <a:solidFill>
                  <a:srgbClr val="0070C0"/>
                </a:solidFill>
                <a:latin typeface="字魂143号-正酷超级黑" panose="00000500000000000000" pitchFamily="2" charset="-122"/>
                <a:ea typeface="字魂143号-正酷超级黑" panose="00000500000000000000" pitchFamily="2" charset="-122"/>
                <a:sym typeface="字魂59号-创粗黑" panose="00000500000000000000" pitchFamily="2" charset="-122"/>
              </a:rPr>
              <a:t>06</a:t>
            </a:r>
            <a:endParaRPr lang="en-US" altLang="zh-CN" sz="19900" b="1" i="1" dirty="0">
              <a:solidFill>
                <a:srgbClr val="0070C0"/>
              </a:solidFill>
              <a:latin typeface="字魂143号-正酷超级黑" panose="00000500000000000000" pitchFamily="2" charset="-122"/>
              <a:ea typeface="字魂143号-正酷超级黑" panose="00000500000000000000" pitchFamily="2" charset="-122"/>
              <a:cs typeface="+mn-ea"/>
              <a:sym typeface="字魂59号-创粗黑" panose="00000500000000000000" pitchFamily="2" charset="-122"/>
            </a:endParaRPr>
          </a:p>
        </p:txBody>
      </p:sp>
      <p:pic>
        <p:nvPicPr>
          <p:cNvPr id="6" name="图片 5"/>
          <p:cNvPicPr>
            <a:picLocks noChangeAspect="1"/>
          </p:cNvPicPr>
          <p:nvPr/>
        </p:nvPicPr>
        <p:blipFill>
          <a:blip r:embed="rId1" cstate="screen"/>
          <a:stretch>
            <a:fillRect/>
          </a:stretch>
        </p:blipFill>
        <p:spPr>
          <a:xfrm>
            <a:off x="8140475" y="4089400"/>
            <a:ext cx="3672774" cy="2768600"/>
          </a:xfrm>
          <a:prstGeom prst="rect">
            <a:avLst/>
          </a:prstGeom>
        </p:spPr>
      </p:pic>
      <p:sp>
        <p:nvSpPr>
          <p:cNvPr id="3" name="矩形 2"/>
          <p:cNvSpPr/>
          <p:nvPr/>
        </p:nvSpPr>
        <p:spPr>
          <a:xfrm>
            <a:off x="3352801" y="-469902"/>
            <a:ext cx="8854658" cy="1944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12700 w 12208783"/>
              <a:gd name="connsiteY0-206" fmla="*/ 0 h 6829195"/>
              <a:gd name="connsiteX1-207" fmla="*/ 12204700 w 12208783"/>
              <a:gd name="connsiteY1-208" fmla="*/ 0 h 6829195"/>
              <a:gd name="connsiteX2-209" fmla="*/ 12204701 w 12208783"/>
              <a:gd name="connsiteY2-210" fmla="*/ 2656114 h 6829195"/>
              <a:gd name="connsiteX3-211" fmla="*/ 6848929 w 12208783"/>
              <a:gd name="connsiteY3-212" fmla="*/ 2815773 h 6829195"/>
              <a:gd name="connsiteX4-213" fmla="*/ 4033156 w 12208783"/>
              <a:gd name="connsiteY4-214" fmla="*/ 6828971 h 6829195"/>
              <a:gd name="connsiteX5-215" fmla="*/ 0 w 12208783"/>
              <a:gd name="connsiteY5-216" fmla="*/ 1524000 h 6829195"/>
              <a:gd name="connsiteX6-217" fmla="*/ 12700 w 12208783"/>
              <a:gd name="connsiteY6-218" fmla="*/ 0 h 6829195"/>
              <a:gd name="connsiteX0-219" fmla="*/ 12700 w 12208783"/>
              <a:gd name="connsiteY0-220" fmla="*/ 0 h 2916962"/>
              <a:gd name="connsiteX1-221" fmla="*/ 12204700 w 12208783"/>
              <a:gd name="connsiteY1-222" fmla="*/ 0 h 2916962"/>
              <a:gd name="connsiteX2-223" fmla="*/ 12204701 w 12208783"/>
              <a:gd name="connsiteY2-224" fmla="*/ 2656114 h 2916962"/>
              <a:gd name="connsiteX3-225" fmla="*/ 6848929 w 12208783"/>
              <a:gd name="connsiteY3-226" fmla="*/ 2815773 h 2916962"/>
              <a:gd name="connsiteX4-227" fmla="*/ 3093356 w 12208783"/>
              <a:gd name="connsiteY4-228" fmla="*/ 821871 h 2916962"/>
              <a:gd name="connsiteX5-229" fmla="*/ 0 w 12208783"/>
              <a:gd name="connsiteY5-230" fmla="*/ 1524000 h 2916962"/>
              <a:gd name="connsiteX6-231" fmla="*/ 12700 w 12208783"/>
              <a:gd name="connsiteY6-232" fmla="*/ 0 h 2916962"/>
              <a:gd name="connsiteX0-233" fmla="*/ 12700 w 12208783"/>
              <a:gd name="connsiteY0-234" fmla="*/ 0 h 2778992"/>
              <a:gd name="connsiteX1-235" fmla="*/ 12204700 w 12208783"/>
              <a:gd name="connsiteY1-236" fmla="*/ 0 h 2778992"/>
              <a:gd name="connsiteX2-237" fmla="*/ 12204701 w 12208783"/>
              <a:gd name="connsiteY2-238" fmla="*/ 2656114 h 2778992"/>
              <a:gd name="connsiteX3-239" fmla="*/ 8042729 w 12208783"/>
              <a:gd name="connsiteY3-240" fmla="*/ 1507673 h 2778992"/>
              <a:gd name="connsiteX4-241" fmla="*/ 3093356 w 12208783"/>
              <a:gd name="connsiteY4-242" fmla="*/ 821871 h 2778992"/>
              <a:gd name="connsiteX5-243" fmla="*/ 0 w 12208783"/>
              <a:gd name="connsiteY5-244" fmla="*/ 1524000 h 2778992"/>
              <a:gd name="connsiteX6-245" fmla="*/ 12700 w 12208783"/>
              <a:gd name="connsiteY6-246" fmla="*/ 0 h 2778992"/>
              <a:gd name="connsiteX0-247" fmla="*/ 12700 w 12208783"/>
              <a:gd name="connsiteY0-248" fmla="*/ 0 h 2778992"/>
              <a:gd name="connsiteX1-249" fmla="*/ 12204700 w 12208783"/>
              <a:gd name="connsiteY1-250" fmla="*/ 0 h 2778992"/>
              <a:gd name="connsiteX2-251" fmla="*/ 12204701 w 12208783"/>
              <a:gd name="connsiteY2-252" fmla="*/ 2656114 h 2778992"/>
              <a:gd name="connsiteX3-253" fmla="*/ 8042729 w 12208783"/>
              <a:gd name="connsiteY3-254" fmla="*/ 1507673 h 2778992"/>
              <a:gd name="connsiteX4-255" fmla="*/ 3093356 w 12208783"/>
              <a:gd name="connsiteY4-256" fmla="*/ 821871 h 2778992"/>
              <a:gd name="connsiteX5-257" fmla="*/ 0 w 12208783"/>
              <a:gd name="connsiteY5-258" fmla="*/ 1524000 h 2778992"/>
              <a:gd name="connsiteX6-259" fmla="*/ 12700 w 12208783"/>
              <a:gd name="connsiteY6-260" fmla="*/ 0 h 2778992"/>
              <a:gd name="connsiteX0-261" fmla="*/ 12700 w 12208783"/>
              <a:gd name="connsiteY0-262" fmla="*/ 0 h 2778992"/>
              <a:gd name="connsiteX1-263" fmla="*/ 12204700 w 12208783"/>
              <a:gd name="connsiteY1-264" fmla="*/ 0 h 2778992"/>
              <a:gd name="connsiteX2-265" fmla="*/ 12204701 w 12208783"/>
              <a:gd name="connsiteY2-266" fmla="*/ 2656114 h 2778992"/>
              <a:gd name="connsiteX3-267" fmla="*/ 8042729 w 12208783"/>
              <a:gd name="connsiteY3-268" fmla="*/ 1507673 h 2778992"/>
              <a:gd name="connsiteX4-269" fmla="*/ 2852056 w 12208783"/>
              <a:gd name="connsiteY4-270" fmla="*/ 656771 h 2778992"/>
              <a:gd name="connsiteX5-271" fmla="*/ 0 w 12208783"/>
              <a:gd name="connsiteY5-272" fmla="*/ 1524000 h 2778992"/>
              <a:gd name="connsiteX6-273" fmla="*/ 12700 w 12208783"/>
              <a:gd name="connsiteY6-274" fmla="*/ 0 h 2778992"/>
              <a:gd name="connsiteX0-275" fmla="*/ 12700 w 12220158"/>
              <a:gd name="connsiteY0-276" fmla="*/ 0 h 1684233"/>
              <a:gd name="connsiteX1-277" fmla="*/ 12204700 w 12220158"/>
              <a:gd name="connsiteY1-278" fmla="*/ 0 h 1684233"/>
              <a:gd name="connsiteX2-279" fmla="*/ 12217401 w 12220158"/>
              <a:gd name="connsiteY2-280" fmla="*/ 1436914 h 1684233"/>
              <a:gd name="connsiteX3-281" fmla="*/ 8042729 w 12220158"/>
              <a:gd name="connsiteY3-282" fmla="*/ 1507673 h 1684233"/>
              <a:gd name="connsiteX4-283" fmla="*/ 2852056 w 12220158"/>
              <a:gd name="connsiteY4-284" fmla="*/ 656771 h 1684233"/>
              <a:gd name="connsiteX5-285" fmla="*/ 0 w 12220158"/>
              <a:gd name="connsiteY5-286" fmla="*/ 1524000 h 1684233"/>
              <a:gd name="connsiteX6-287" fmla="*/ 12700 w 12220158"/>
              <a:gd name="connsiteY6-288" fmla="*/ 0 h 1684233"/>
              <a:gd name="connsiteX0-289" fmla="*/ 12700 w 12220158"/>
              <a:gd name="connsiteY0-290" fmla="*/ 0 h 1576647"/>
              <a:gd name="connsiteX1-291" fmla="*/ 12204700 w 12220158"/>
              <a:gd name="connsiteY1-292" fmla="*/ 0 h 1576647"/>
              <a:gd name="connsiteX2-293" fmla="*/ 12217401 w 12220158"/>
              <a:gd name="connsiteY2-294" fmla="*/ 1436914 h 1576647"/>
              <a:gd name="connsiteX3-295" fmla="*/ 7814129 w 12220158"/>
              <a:gd name="connsiteY3-296" fmla="*/ 644073 h 1576647"/>
              <a:gd name="connsiteX4-297" fmla="*/ 2852056 w 12220158"/>
              <a:gd name="connsiteY4-298" fmla="*/ 656771 h 1576647"/>
              <a:gd name="connsiteX5-299" fmla="*/ 0 w 12220158"/>
              <a:gd name="connsiteY5-300" fmla="*/ 1524000 h 1576647"/>
              <a:gd name="connsiteX6-301" fmla="*/ 12700 w 12220158"/>
              <a:gd name="connsiteY6-302" fmla="*/ 0 h 1576647"/>
              <a:gd name="connsiteX0-303" fmla="*/ 12700 w 12220158"/>
              <a:gd name="connsiteY0-304" fmla="*/ 0 h 1576647"/>
              <a:gd name="connsiteX1-305" fmla="*/ 12204700 w 12220158"/>
              <a:gd name="connsiteY1-306" fmla="*/ 0 h 1576647"/>
              <a:gd name="connsiteX2-307" fmla="*/ 12217401 w 12220158"/>
              <a:gd name="connsiteY2-308" fmla="*/ 1436914 h 1576647"/>
              <a:gd name="connsiteX3-309" fmla="*/ 7814129 w 12220158"/>
              <a:gd name="connsiteY3-310" fmla="*/ 644073 h 1576647"/>
              <a:gd name="connsiteX4-311" fmla="*/ 5252356 w 12220158"/>
              <a:gd name="connsiteY4-312" fmla="*/ 1367971 h 1576647"/>
              <a:gd name="connsiteX5-313" fmla="*/ 0 w 12220158"/>
              <a:gd name="connsiteY5-314" fmla="*/ 1524000 h 1576647"/>
              <a:gd name="connsiteX6-315" fmla="*/ 12700 w 12220158"/>
              <a:gd name="connsiteY6-316" fmla="*/ 0 h 1576647"/>
              <a:gd name="connsiteX0-317" fmla="*/ 0 w 12207458"/>
              <a:gd name="connsiteY0-318" fmla="*/ 0 h 1576647"/>
              <a:gd name="connsiteX1-319" fmla="*/ 12192000 w 12207458"/>
              <a:gd name="connsiteY1-320" fmla="*/ 0 h 1576647"/>
              <a:gd name="connsiteX2-321" fmla="*/ 12204701 w 12207458"/>
              <a:gd name="connsiteY2-322" fmla="*/ 1436914 h 1576647"/>
              <a:gd name="connsiteX3-323" fmla="*/ 7801429 w 12207458"/>
              <a:gd name="connsiteY3-324" fmla="*/ 644073 h 1576647"/>
              <a:gd name="connsiteX4-325" fmla="*/ 5239656 w 12207458"/>
              <a:gd name="connsiteY4-326" fmla="*/ 1367971 h 1576647"/>
              <a:gd name="connsiteX5-327" fmla="*/ 3352800 w 12207458"/>
              <a:gd name="connsiteY5-328" fmla="*/ 25400 h 1576647"/>
              <a:gd name="connsiteX6-329" fmla="*/ 0 w 12207458"/>
              <a:gd name="connsiteY6-330" fmla="*/ 0 h 1576647"/>
              <a:gd name="connsiteX0-331" fmla="*/ 1168400 w 8854658"/>
              <a:gd name="connsiteY0-332" fmla="*/ 0 h 2046547"/>
              <a:gd name="connsiteX1-333" fmla="*/ 8839200 w 8854658"/>
              <a:gd name="connsiteY1-334" fmla="*/ 469900 h 2046547"/>
              <a:gd name="connsiteX2-335" fmla="*/ 8851901 w 8854658"/>
              <a:gd name="connsiteY2-336" fmla="*/ 1906814 h 2046547"/>
              <a:gd name="connsiteX3-337" fmla="*/ 4448629 w 8854658"/>
              <a:gd name="connsiteY3-338" fmla="*/ 1113973 h 2046547"/>
              <a:gd name="connsiteX4-339" fmla="*/ 1886856 w 8854658"/>
              <a:gd name="connsiteY4-340" fmla="*/ 1837871 h 2046547"/>
              <a:gd name="connsiteX5-341" fmla="*/ 0 w 8854658"/>
              <a:gd name="connsiteY5-342" fmla="*/ 495300 h 2046547"/>
              <a:gd name="connsiteX6-343" fmla="*/ 1168400 w 8854658"/>
              <a:gd name="connsiteY6-344" fmla="*/ 0 h 2046547"/>
              <a:gd name="connsiteX0-345" fmla="*/ 1168400 w 8854658"/>
              <a:gd name="connsiteY0-346" fmla="*/ 0 h 2046547"/>
              <a:gd name="connsiteX1-347" fmla="*/ 8839200 w 8854658"/>
              <a:gd name="connsiteY1-348" fmla="*/ 469900 h 2046547"/>
              <a:gd name="connsiteX2-349" fmla="*/ 8851901 w 8854658"/>
              <a:gd name="connsiteY2-350" fmla="*/ 1906814 h 2046547"/>
              <a:gd name="connsiteX3-351" fmla="*/ 4448629 w 8854658"/>
              <a:gd name="connsiteY3-352" fmla="*/ 1113973 h 2046547"/>
              <a:gd name="connsiteX4-353" fmla="*/ 1886856 w 8854658"/>
              <a:gd name="connsiteY4-354" fmla="*/ 1837871 h 2046547"/>
              <a:gd name="connsiteX5-355" fmla="*/ 0 w 8854658"/>
              <a:gd name="connsiteY5-356" fmla="*/ 495300 h 2046547"/>
              <a:gd name="connsiteX6-357" fmla="*/ 1168400 w 8854658"/>
              <a:gd name="connsiteY6-358" fmla="*/ 0 h 2046547"/>
              <a:gd name="connsiteX0-359" fmla="*/ 1168400 w 8854658"/>
              <a:gd name="connsiteY0-360" fmla="*/ 0 h 2046547"/>
              <a:gd name="connsiteX1-361" fmla="*/ 8839200 w 8854658"/>
              <a:gd name="connsiteY1-362" fmla="*/ 469900 h 2046547"/>
              <a:gd name="connsiteX2-363" fmla="*/ 8851901 w 8854658"/>
              <a:gd name="connsiteY2-364" fmla="*/ 1906814 h 2046547"/>
              <a:gd name="connsiteX3-365" fmla="*/ 4448629 w 8854658"/>
              <a:gd name="connsiteY3-366" fmla="*/ 1113973 h 2046547"/>
              <a:gd name="connsiteX4-367" fmla="*/ 1937656 w 8854658"/>
              <a:gd name="connsiteY4-368" fmla="*/ 1494971 h 2046547"/>
              <a:gd name="connsiteX5-369" fmla="*/ 0 w 8854658"/>
              <a:gd name="connsiteY5-370" fmla="*/ 495300 h 2046547"/>
              <a:gd name="connsiteX6-371" fmla="*/ 1168400 w 8854658"/>
              <a:gd name="connsiteY6-372" fmla="*/ 0 h 2046547"/>
              <a:gd name="connsiteX0-373" fmla="*/ 1168400 w 8854658"/>
              <a:gd name="connsiteY0-374" fmla="*/ 0 h 1930204"/>
              <a:gd name="connsiteX1-375" fmla="*/ 8839200 w 8854658"/>
              <a:gd name="connsiteY1-376" fmla="*/ 469900 h 1930204"/>
              <a:gd name="connsiteX2-377" fmla="*/ 8851901 w 8854658"/>
              <a:gd name="connsiteY2-378" fmla="*/ 1906814 h 1930204"/>
              <a:gd name="connsiteX3-379" fmla="*/ 4448629 w 8854658"/>
              <a:gd name="connsiteY3-380" fmla="*/ 1113973 h 1930204"/>
              <a:gd name="connsiteX4-381" fmla="*/ 1937656 w 8854658"/>
              <a:gd name="connsiteY4-382" fmla="*/ 1494971 h 1930204"/>
              <a:gd name="connsiteX5-383" fmla="*/ 0 w 8854658"/>
              <a:gd name="connsiteY5-384" fmla="*/ 495300 h 1930204"/>
              <a:gd name="connsiteX6-385" fmla="*/ 1168400 w 8854658"/>
              <a:gd name="connsiteY6-386" fmla="*/ 0 h 1930204"/>
              <a:gd name="connsiteX0-387" fmla="*/ 1168400 w 8854658"/>
              <a:gd name="connsiteY0-388" fmla="*/ 0 h 1944763"/>
              <a:gd name="connsiteX1-389" fmla="*/ 8839200 w 8854658"/>
              <a:gd name="connsiteY1-390" fmla="*/ 469900 h 1944763"/>
              <a:gd name="connsiteX2-391" fmla="*/ 8851901 w 8854658"/>
              <a:gd name="connsiteY2-392" fmla="*/ 1906814 h 1944763"/>
              <a:gd name="connsiteX3-393" fmla="*/ 4448629 w 8854658"/>
              <a:gd name="connsiteY3-394" fmla="*/ 1113973 h 1944763"/>
              <a:gd name="connsiteX4-395" fmla="*/ 1937656 w 8854658"/>
              <a:gd name="connsiteY4-396" fmla="*/ 1494971 h 1944763"/>
              <a:gd name="connsiteX5-397" fmla="*/ 0 w 8854658"/>
              <a:gd name="connsiteY5-398" fmla="*/ 495300 h 1944763"/>
              <a:gd name="connsiteX6-399" fmla="*/ 1168400 w 8854658"/>
              <a:gd name="connsiteY6-400" fmla="*/ 0 h 1944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8854658" h="1944763">
                <a:moveTo>
                  <a:pt x="1168400" y="0"/>
                </a:moveTo>
                <a:lnTo>
                  <a:pt x="8839200" y="469900"/>
                </a:lnTo>
                <a:cubicBezTo>
                  <a:pt x="8831944" y="1739900"/>
                  <a:pt x="8863996" y="623509"/>
                  <a:pt x="8851901" y="1906814"/>
                </a:cubicBezTo>
                <a:cubicBezTo>
                  <a:pt x="6406849" y="2224919"/>
                  <a:pt x="5810553" y="418497"/>
                  <a:pt x="4448629" y="1113973"/>
                </a:cubicBezTo>
                <a:cubicBezTo>
                  <a:pt x="3086705" y="1809449"/>
                  <a:pt x="2679094" y="1598083"/>
                  <a:pt x="1937656" y="1494971"/>
                </a:cubicBezTo>
                <a:cubicBezTo>
                  <a:pt x="1196218" y="1391859"/>
                  <a:pt x="925285" y="967014"/>
                  <a:pt x="0" y="495300"/>
                </a:cubicBezTo>
                <a:lnTo>
                  <a:pt x="116840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rot="10800000" flipH="1">
            <a:off x="0" y="4196044"/>
            <a:ext cx="11938188" cy="379864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 name="connsiteX0-345" fmla="*/ 0 w 12196083"/>
              <a:gd name="connsiteY0-346" fmla="*/ 0 h 6829257"/>
              <a:gd name="connsiteX1-347" fmla="*/ 12192000 w 12196083"/>
              <a:gd name="connsiteY1-348" fmla="*/ 0 h 6829257"/>
              <a:gd name="connsiteX2-349" fmla="*/ 12192001 w 12196083"/>
              <a:gd name="connsiteY2-350" fmla="*/ 2656114 h 6829257"/>
              <a:gd name="connsiteX3-351" fmla="*/ 6357258 w 12196083"/>
              <a:gd name="connsiteY3-352" fmla="*/ 2409372 h 6829257"/>
              <a:gd name="connsiteX4-353" fmla="*/ 4020456 w 12196083"/>
              <a:gd name="connsiteY4-354" fmla="*/ 6828971 h 6829257"/>
              <a:gd name="connsiteX5-355" fmla="*/ 0 w 12196083"/>
              <a:gd name="connsiteY5-356" fmla="*/ 2679700 h 6829257"/>
              <a:gd name="connsiteX6-357" fmla="*/ 0 w 12196083"/>
              <a:gd name="connsiteY6-358" fmla="*/ 0 h 6829257"/>
              <a:gd name="connsiteX0-359" fmla="*/ 0 w 12196083"/>
              <a:gd name="connsiteY0-360" fmla="*/ 0 h 2730444"/>
              <a:gd name="connsiteX1-361" fmla="*/ 12192000 w 12196083"/>
              <a:gd name="connsiteY1-362" fmla="*/ 0 h 2730444"/>
              <a:gd name="connsiteX2-363" fmla="*/ 12192001 w 12196083"/>
              <a:gd name="connsiteY2-364" fmla="*/ 2656114 h 2730444"/>
              <a:gd name="connsiteX3-365" fmla="*/ 6357258 w 12196083"/>
              <a:gd name="connsiteY3-366" fmla="*/ 2409372 h 2730444"/>
              <a:gd name="connsiteX4-367" fmla="*/ 3677556 w 12196083"/>
              <a:gd name="connsiteY4-368" fmla="*/ 1609271 h 2730444"/>
              <a:gd name="connsiteX5-369" fmla="*/ 0 w 12196083"/>
              <a:gd name="connsiteY5-370" fmla="*/ 2679700 h 2730444"/>
              <a:gd name="connsiteX6-371" fmla="*/ 0 w 12196083"/>
              <a:gd name="connsiteY6-372" fmla="*/ 0 h 2730444"/>
              <a:gd name="connsiteX0-373" fmla="*/ 0 w 12196083"/>
              <a:gd name="connsiteY0-374" fmla="*/ 0 h 2730444"/>
              <a:gd name="connsiteX1-375" fmla="*/ 12192000 w 12196083"/>
              <a:gd name="connsiteY1-376" fmla="*/ 0 h 2730444"/>
              <a:gd name="connsiteX2-377" fmla="*/ 12192001 w 12196083"/>
              <a:gd name="connsiteY2-378" fmla="*/ 2656114 h 2730444"/>
              <a:gd name="connsiteX3-379" fmla="*/ 6357258 w 12196083"/>
              <a:gd name="connsiteY3-380" fmla="*/ 2409372 h 2730444"/>
              <a:gd name="connsiteX4-381" fmla="*/ 3677556 w 12196083"/>
              <a:gd name="connsiteY4-382" fmla="*/ 1609271 h 2730444"/>
              <a:gd name="connsiteX5-383" fmla="*/ 0 w 12196083"/>
              <a:gd name="connsiteY5-384" fmla="*/ 2679700 h 2730444"/>
              <a:gd name="connsiteX6-385" fmla="*/ 0 w 12196083"/>
              <a:gd name="connsiteY6-386" fmla="*/ 0 h 2730444"/>
              <a:gd name="connsiteX0-387" fmla="*/ 0 w 12196083"/>
              <a:gd name="connsiteY0-388" fmla="*/ 0 h 2730444"/>
              <a:gd name="connsiteX1-389" fmla="*/ 12192000 w 12196083"/>
              <a:gd name="connsiteY1-390" fmla="*/ 0 h 2730444"/>
              <a:gd name="connsiteX2-391" fmla="*/ 12192001 w 12196083"/>
              <a:gd name="connsiteY2-392" fmla="*/ 2656114 h 2730444"/>
              <a:gd name="connsiteX3-393" fmla="*/ 6357258 w 12196083"/>
              <a:gd name="connsiteY3-394" fmla="*/ 2409372 h 2730444"/>
              <a:gd name="connsiteX4-395" fmla="*/ 3550556 w 12196083"/>
              <a:gd name="connsiteY4-396" fmla="*/ 1660071 h 2730444"/>
              <a:gd name="connsiteX5-397" fmla="*/ 0 w 12196083"/>
              <a:gd name="connsiteY5-398" fmla="*/ 2679700 h 2730444"/>
              <a:gd name="connsiteX6-399" fmla="*/ 0 w 12196083"/>
              <a:gd name="connsiteY6-400" fmla="*/ 0 h 2730444"/>
              <a:gd name="connsiteX0-401" fmla="*/ 0 w 12196083"/>
              <a:gd name="connsiteY0-402" fmla="*/ 0 h 2702837"/>
              <a:gd name="connsiteX1-403" fmla="*/ 12192000 w 12196083"/>
              <a:gd name="connsiteY1-404" fmla="*/ 0 h 2702837"/>
              <a:gd name="connsiteX2-405" fmla="*/ 12192001 w 12196083"/>
              <a:gd name="connsiteY2-406" fmla="*/ 2656114 h 2702837"/>
              <a:gd name="connsiteX3-407" fmla="*/ 8160658 w 12196083"/>
              <a:gd name="connsiteY3-408" fmla="*/ 1494972 h 2702837"/>
              <a:gd name="connsiteX4-409" fmla="*/ 3550556 w 12196083"/>
              <a:gd name="connsiteY4-410" fmla="*/ 1660071 h 2702837"/>
              <a:gd name="connsiteX5-411" fmla="*/ 0 w 12196083"/>
              <a:gd name="connsiteY5-412" fmla="*/ 2679700 h 2702837"/>
              <a:gd name="connsiteX6-413" fmla="*/ 0 w 12196083"/>
              <a:gd name="connsiteY6-414" fmla="*/ 0 h 2702837"/>
              <a:gd name="connsiteX0-415" fmla="*/ 0 w 12196083"/>
              <a:gd name="connsiteY0-416" fmla="*/ 0 h 2710378"/>
              <a:gd name="connsiteX1-417" fmla="*/ 12192000 w 12196083"/>
              <a:gd name="connsiteY1-418" fmla="*/ 0 h 2710378"/>
              <a:gd name="connsiteX2-419" fmla="*/ 12192001 w 12196083"/>
              <a:gd name="connsiteY2-420" fmla="*/ 2656114 h 2710378"/>
              <a:gd name="connsiteX3-421" fmla="*/ 8160658 w 12196083"/>
              <a:gd name="connsiteY3-422" fmla="*/ 1494972 h 2710378"/>
              <a:gd name="connsiteX4-423" fmla="*/ 3550556 w 12196083"/>
              <a:gd name="connsiteY4-424" fmla="*/ 1660071 h 2710378"/>
              <a:gd name="connsiteX5-425" fmla="*/ 0 w 12196083"/>
              <a:gd name="connsiteY5-426" fmla="*/ 2679700 h 2710378"/>
              <a:gd name="connsiteX6-427" fmla="*/ 0 w 12196083"/>
              <a:gd name="connsiteY6-428" fmla="*/ 0 h 2710378"/>
              <a:gd name="connsiteX0-429" fmla="*/ 0 w 12192000"/>
              <a:gd name="connsiteY0-430" fmla="*/ 654352 h 3335394"/>
              <a:gd name="connsiteX1-431" fmla="*/ 12192000 w 12192000"/>
              <a:gd name="connsiteY1-432" fmla="*/ 654352 h 3335394"/>
              <a:gd name="connsiteX2-433" fmla="*/ 11938001 w 12192000"/>
              <a:gd name="connsiteY2-434" fmla="*/ 338666 h 3335394"/>
              <a:gd name="connsiteX3-435" fmla="*/ 8160658 w 12192000"/>
              <a:gd name="connsiteY3-436" fmla="*/ 2149324 h 3335394"/>
              <a:gd name="connsiteX4-437" fmla="*/ 3550556 w 12192000"/>
              <a:gd name="connsiteY4-438" fmla="*/ 2314423 h 3335394"/>
              <a:gd name="connsiteX5-439" fmla="*/ 0 w 12192000"/>
              <a:gd name="connsiteY5-440" fmla="*/ 3334052 h 3335394"/>
              <a:gd name="connsiteX6-441" fmla="*/ 0 w 12192000"/>
              <a:gd name="connsiteY6-442" fmla="*/ 654352 h 3335394"/>
              <a:gd name="connsiteX0-443" fmla="*/ 0 w 11938188"/>
              <a:gd name="connsiteY0-444" fmla="*/ 1117600 h 3798642"/>
              <a:gd name="connsiteX1-445" fmla="*/ 11379200 w 11938188"/>
              <a:gd name="connsiteY1-446" fmla="*/ 0 h 3798642"/>
              <a:gd name="connsiteX2-447" fmla="*/ 11938001 w 11938188"/>
              <a:gd name="connsiteY2-448" fmla="*/ 801914 h 3798642"/>
              <a:gd name="connsiteX3-449" fmla="*/ 8160658 w 11938188"/>
              <a:gd name="connsiteY3-450" fmla="*/ 2612572 h 3798642"/>
              <a:gd name="connsiteX4-451" fmla="*/ 3550556 w 11938188"/>
              <a:gd name="connsiteY4-452" fmla="*/ 2777671 h 3798642"/>
              <a:gd name="connsiteX5-453" fmla="*/ 0 w 11938188"/>
              <a:gd name="connsiteY5-454" fmla="*/ 3797300 h 3798642"/>
              <a:gd name="connsiteX6-455" fmla="*/ 0 w 11938188"/>
              <a:gd name="connsiteY6-456" fmla="*/ 1117600 h 37986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1938188" h="3798642">
                <a:moveTo>
                  <a:pt x="0" y="1117600"/>
                </a:moveTo>
                <a:lnTo>
                  <a:pt x="11379200" y="0"/>
                </a:lnTo>
                <a:cubicBezTo>
                  <a:pt x="11371944" y="1270000"/>
                  <a:pt x="11950096" y="-481391"/>
                  <a:pt x="11938001" y="801914"/>
                </a:cubicBezTo>
                <a:cubicBezTo>
                  <a:pt x="10111620" y="1196219"/>
                  <a:pt x="9535282" y="2272696"/>
                  <a:pt x="8160658" y="2612572"/>
                </a:cubicBezTo>
                <a:cubicBezTo>
                  <a:pt x="6798734" y="3308048"/>
                  <a:pt x="4910666" y="2580216"/>
                  <a:pt x="3550556" y="2777671"/>
                </a:cubicBezTo>
                <a:cubicBezTo>
                  <a:pt x="2190446" y="2975126"/>
                  <a:pt x="1915885" y="3837214"/>
                  <a:pt x="0" y="3797300"/>
                </a:cubicBezTo>
                <a:lnTo>
                  <a:pt x="0" y="1117600"/>
                </a:lnTo>
                <a:close/>
              </a:path>
            </a:pathLst>
          </a:cu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椭圆 12"/>
          <p:cNvSpPr/>
          <p:nvPr/>
        </p:nvSpPr>
        <p:spPr>
          <a:xfrm>
            <a:off x="-763814" y="2971799"/>
            <a:ext cx="2959099" cy="2959099"/>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椭圆 13"/>
          <p:cNvSpPr/>
          <p:nvPr/>
        </p:nvSpPr>
        <p:spPr>
          <a:xfrm>
            <a:off x="7714342" y="-166916"/>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íṩḻîḋê"/>
          <p:cNvSpPr/>
          <p:nvPr/>
        </p:nvSpPr>
        <p:spPr bwMode="auto">
          <a:xfrm>
            <a:off x="3829366" y="2036278"/>
            <a:ext cx="522011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pPr>
            <a:r>
              <a:rPr lang="zh-CN" altLang="en-US" sz="72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rPr>
              <a:t>时间管理与情商管理</a:t>
            </a:r>
            <a:endParaRPr lang="zh-CN" altLang="en-US" sz="72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15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animBg="1"/>
      <p:bldP spid="14" grpId="0" animBg="1"/>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617220" y="848360"/>
            <a:ext cx="10958195" cy="4682490"/>
          </a:xfrm>
          <a:prstGeom prst="rect">
            <a:avLst/>
          </a:prstGeom>
          <a:ln>
            <a:solidFill>
              <a:schemeClr val="accent1"/>
            </a:solidFill>
          </a:ln>
        </p:spPr>
        <p:txBody>
          <a:bodyPr vert="horz" wrap="square"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20000"/>
              </a:lnSpc>
              <a:buClr>
                <a:schemeClr val="accent2"/>
              </a:buClr>
              <a:buFont typeface="Wingdings" panose="05000000000000000000" pitchFamily="2" charset="2"/>
              <a:buChar char="u"/>
            </a:pPr>
            <a:r>
              <a:rPr lang="zh-CN" altLang="en-US" sz="2000"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sym typeface="字魂59号-创粗黑" panose="00000500000000000000" pitchFamily="2" charset="-122"/>
              </a:rPr>
              <a:t>2. 每日六件事</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将自己重要的事情和紧急的事情进行排序，把最重要的六件事写在下面，用数字表明每件事的重要次序，在自己的黄金时间做第一项，直至完成或达到要求，然后再开始完成第二项、第三项……每天都要这样做，养成习惯。</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617220" y="526415"/>
            <a:ext cx="10958195" cy="5805805"/>
          </a:xfrm>
          <a:prstGeom prst="rect">
            <a:avLst/>
          </a:prstGeom>
          <a:ln>
            <a:solidFill>
              <a:schemeClr val="accent1"/>
            </a:solidFill>
          </a:ln>
        </p:spPr>
        <p:txBody>
          <a:bodyPr vert="horz" wrap="square"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20000"/>
              </a:lnSpc>
              <a:buClr>
                <a:schemeClr val="accent2"/>
              </a:buClr>
              <a:buFont typeface="Wingdings" panose="05000000000000000000" pitchFamily="2" charset="2"/>
              <a:buChar char="u"/>
            </a:pPr>
            <a:r>
              <a:rPr lang="zh-CN" altLang="en-US" sz="2000"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sym typeface="字魂59号-创粗黑" panose="00000500000000000000" pitchFamily="2" charset="-122"/>
              </a:rPr>
              <a:t>3. 时间精力表</a:t>
            </a:r>
            <a:endParaRPr lang="zh-CN" altLang="en-US" sz="2000"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通过时间精力表 6-5 直观地统计自己一天的精力和体力的起伏状态。根据自己的经验在不同时间段所对应的状态下打“√”。在确定了自己的高效时间段之后，那么就开始着手去做。</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algn="l">
              <a:lnSpc>
                <a:spcPct val="120000"/>
              </a:lnSpc>
              <a:buClr>
                <a:schemeClr val="accent2"/>
              </a:buClr>
              <a:buFont typeface="Wingdings" panose="05000000000000000000" pitchFamily="2" charset="2"/>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pic>
        <p:nvPicPr>
          <p:cNvPr id="2" name="图片 1"/>
          <p:cNvPicPr>
            <a:picLocks noChangeAspect="1"/>
          </p:cNvPicPr>
          <p:nvPr/>
        </p:nvPicPr>
        <p:blipFill>
          <a:blip r:embed="rId1"/>
          <a:stretch>
            <a:fillRect/>
          </a:stretch>
        </p:blipFill>
        <p:spPr>
          <a:xfrm>
            <a:off x="2392045" y="1941830"/>
            <a:ext cx="7408545" cy="4219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617220" y="339725"/>
            <a:ext cx="10958195" cy="6174740"/>
          </a:xfrm>
          <a:prstGeom prst="rect">
            <a:avLst/>
          </a:prstGeom>
          <a:ln>
            <a:solidFill>
              <a:schemeClr val="accent1"/>
            </a:solidFill>
          </a:ln>
        </p:spPr>
        <p:txBody>
          <a:bodyPr vert="horz" wrap="square"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20000"/>
              </a:lnSpc>
              <a:buClr>
                <a:schemeClr val="accent2"/>
              </a:buClr>
              <a:buFont typeface="Wingdings" panose="05000000000000000000" pitchFamily="2" charset="2"/>
              <a:buChar char="u"/>
            </a:pPr>
            <a:r>
              <a:rPr lang="zh-CN" altLang="en-US" sz="2000"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sym typeface="字魂59号-创粗黑" panose="00000500000000000000" pitchFamily="2" charset="-122"/>
              </a:rPr>
              <a:t>4. 时间计划</a:t>
            </a:r>
            <a:endParaRPr lang="zh-CN" altLang="en-US" sz="2000" dirty="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通过以上的分析，对时间的安排自己应该已经了然于胸了，然后开始进行明天、一周内或一个月的时间管理，完成后与昨天的时间安排进行比较并填写在表 6-6 时间管理表中，从中找出差异，增加自信。</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algn="l">
              <a:lnSpc>
                <a:spcPct val="120000"/>
              </a:lnSpc>
              <a:buClr>
                <a:schemeClr val="accent2"/>
              </a:buClr>
              <a:buFont typeface="Wingdings" panose="05000000000000000000" pitchFamily="2" charset="2"/>
            </a:pP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pic>
        <p:nvPicPr>
          <p:cNvPr id="3" name="图片 2"/>
          <p:cNvPicPr>
            <a:picLocks noChangeAspect="1"/>
          </p:cNvPicPr>
          <p:nvPr/>
        </p:nvPicPr>
        <p:blipFill>
          <a:blip r:embed="rId1"/>
          <a:stretch>
            <a:fillRect/>
          </a:stretch>
        </p:blipFill>
        <p:spPr>
          <a:xfrm>
            <a:off x="2141855" y="2106295"/>
            <a:ext cx="7908290" cy="41738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617220" y="848360"/>
            <a:ext cx="10958195" cy="1953260"/>
          </a:xfrm>
          <a:prstGeom prst="rect">
            <a:avLst/>
          </a:prstGeom>
          <a:ln>
            <a:solidFill>
              <a:schemeClr val="accent1"/>
            </a:solidFill>
          </a:ln>
        </p:spPr>
        <p:txBody>
          <a:bodyPr vert="horz" wrap="square"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2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二、测测你的情商</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20000"/>
              </a:lnSpc>
              <a:buClr>
                <a:schemeClr val="accent2"/>
              </a:buClr>
              <a:buFont typeface="Wingdings" panose="05000000000000000000" pitchFamily="2" charset="2"/>
              <a:buChar char="u"/>
            </a:pP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
        <p:nvSpPr>
          <p:cNvPr id="4" name="文本框 3"/>
          <p:cNvSpPr txBox="1"/>
          <p:nvPr/>
        </p:nvSpPr>
        <p:spPr>
          <a:xfrm>
            <a:off x="1364615" y="1723390"/>
            <a:ext cx="2540000" cy="368300"/>
          </a:xfrm>
          <a:prstGeom prst="rect">
            <a:avLst/>
          </a:prstGeom>
          <a:noFill/>
        </p:spPr>
        <p:txBody>
          <a:bodyPr wrap="square" rtlCol="0" anchor="t">
            <a:spAutoFit/>
          </a:bodyPr>
          <a:p>
            <a:r>
              <a:rPr lang="zh-CN" altLang="en-US">
                <a:hlinkClick r:id="rId1" tooltip="" action="ppaction://hlinkfile"/>
              </a:rPr>
              <a:t>测测你的情商</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4227718527,1836962595&amp;fm=253&amp;fmt=auto&amp;app=138&amp;f=JPEG.webp"/>
          <p:cNvPicPr>
            <a:picLocks noChangeAspect="1"/>
          </p:cNvPicPr>
          <p:nvPr/>
        </p:nvPicPr>
        <p:blipFill>
          <a:blip r:embed="rId1"/>
          <a:stretch>
            <a:fillRect/>
          </a:stretch>
        </p:blipFill>
        <p:spPr>
          <a:xfrm>
            <a:off x="655955" y="1047750"/>
            <a:ext cx="4762500" cy="4762500"/>
          </a:xfrm>
          <a:prstGeom prst="rect">
            <a:avLst/>
          </a:prstGeom>
        </p:spPr>
      </p:pic>
      <p:grpSp>
        <p:nvGrpSpPr>
          <p:cNvPr id="6" name="组合 5"/>
          <p:cNvGrpSpPr/>
          <p:nvPr/>
        </p:nvGrpSpPr>
        <p:grpSpPr>
          <a:xfrm>
            <a:off x="5231765" y="1626235"/>
            <a:ext cx="5173980" cy="3465195"/>
            <a:chOff x="2188" y="2604"/>
            <a:chExt cx="8148" cy="5457"/>
          </a:xfrm>
        </p:grpSpPr>
        <p:sp>
          <p:nvSpPr>
            <p:cNvPr id="4" name="ïsľíḋè"/>
            <p:cNvSpPr/>
            <p:nvPr/>
          </p:nvSpPr>
          <p:spPr>
            <a:xfrm>
              <a:off x="2188" y="2604"/>
              <a:ext cx="8148" cy="5457"/>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文本框 10"/>
            <p:cNvSpPr txBox="1"/>
            <p:nvPr/>
          </p:nvSpPr>
          <p:spPr>
            <a:xfrm>
              <a:off x="2625" y="3095"/>
              <a:ext cx="4360" cy="725"/>
            </a:xfrm>
            <a:prstGeom prst="rect">
              <a:avLst/>
            </a:prstGeom>
            <a:noFill/>
          </p:spPr>
          <p:txBody>
            <a:bodyPr wrap="square" rtlCol="0">
              <a:spAutoFit/>
            </a:bodyPr>
            <a:lstStyle/>
            <a:p>
              <a:pPr algn="l">
                <a:lnSpc>
                  <a:spcPct val="100000"/>
                </a:lnSpc>
              </a:pPr>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作品分享</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2" name="文本框 11"/>
            <p:cNvSpPr txBox="1"/>
            <p:nvPr/>
          </p:nvSpPr>
          <p:spPr>
            <a:xfrm>
              <a:off x="2625" y="4082"/>
              <a:ext cx="7071" cy="3633"/>
            </a:xfrm>
            <a:prstGeom prst="rect">
              <a:avLst/>
            </a:prstGeom>
            <a:noFill/>
          </p:spPr>
          <p:txBody>
            <a:bodyPr wrap="square" rtlCol="0">
              <a:spAutoFit/>
            </a:bodyPr>
            <a:lstStyle/>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书名：</a:t>
              </a: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《情商：为什么情商比智商更重要》</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作者：</a:t>
              </a: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丹尼尔·戈尔曼</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推荐理由：</a:t>
              </a: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在事业取得成功的过程中，20％靠的是智商，而 80％要靠其他因素，其中非常重要的一个因素就是情商，良好的情商是你获得职场成功的基本素质。是帮助我们认识自我潜能、获得成功的重量级</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好书！</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文本框 1"/>
          <p:cNvSpPr txBox="1"/>
          <p:nvPr/>
        </p:nvSpPr>
        <p:spPr>
          <a:xfrm>
            <a:off x="1132205" y="2839085"/>
            <a:ext cx="4388485" cy="1198880"/>
          </a:xfrm>
          <a:prstGeom prst="rect">
            <a:avLst/>
          </a:prstGeom>
          <a:noFill/>
        </p:spPr>
        <p:txBody>
          <a:bodyPr wrap="square" rtlCol="0">
            <a:spAutoFit/>
          </a:bodyPr>
          <a:p>
            <a:pPr>
              <a:lnSpc>
                <a:spcPct val="100000"/>
              </a:lnSpc>
            </a:pPr>
            <a:r>
              <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感谢观看</a:t>
            </a:r>
            <a:endPar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ṣļiḑé"/>
          <p:cNvSpPr/>
          <p:nvPr/>
        </p:nvSpPr>
        <p:spPr>
          <a:xfrm>
            <a:off x="283845" y="1230630"/>
            <a:ext cx="11516360" cy="5253355"/>
          </a:xfrm>
          <a:prstGeom prst="rect">
            <a:avLst/>
          </a:prstGeom>
          <a:gradFill>
            <a:gsLst>
              <a:gs pos="21000">
                <a:srgbClr val="00B0F0"/>
              </a:gs>
              <a:gs pos="100000">
                <a:srgbClr val="21215D"/>
              </a:gs>
            </a:gsLst>
            <a:lin ang="7200000" scaled="0"/>
          </a:gradFill>
          <a:ln w="12700">
            <a:miter lim="400000"/>
          </a:ln>
        </p:spPr>
        <p:txBody>
          <a:bodyPr lIns="22860" rIns="22860" anchor="ctr"/>
          <a:lstStyle/>
          <a:p>
            <a:pPr defTabSz="914400"/>
            <a:endParaRPr sz="32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íšḻíḋê"/>
          <p:cNvSpPr/>
          <p:nvPr/>
        </p:nvSpPr>
        <p:spPr>
          <a:xfrm>
            <a:off x="283844" y="301717"/>
            <a:ext cx="695325" cy="690310"/>
          </a:xfrm>
          <a:prstGeom prst="roundRect">
            <a:avLst>
              <a:gd name="adj" fmla="val 11148"/>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b="1" dirty="0">
                <a:latin typeface="微软雅黑" panose="020B0503020204020204" charset="-122"/>
                <a:ea typeface="微软雅黑" panose="020B0503020204020204" charset="-122"/>
                <a:sym typeface="字魂59号-创粗黑" panose="00000500000000000000" pitchFamily="2" charset="-122"/>
              </a:rPr>
              <a:t>故事分享</a:t>
            </a:r>
            <a:endParaRPr lang="zh-CN" altLang="en-US" b="1" dirty="0">
              <a:latin typeface="微软雅黑" panose="020B0503020204020204" charset="-122"/>
              <a:ea typeface="微软雅黑" panose="020B0503020204020204" charset="-122"/>
              <a:sym typeface="字魂59号-创粗黑" panose="00000500000000000000" pitchFamily="2" charset="-122"/>
            </a:endParaRPr>
          </a:p>
        </p:txBody>
      </p:sp>
      <p:cxnSp>
        <p:nvCxnSpPr>
          <p:cNvPr id="11" name="直接连接符 10"/>
          <p:cNvCxnSpPr/>
          <p:nvPr/>
        </p:nvCxnSpPr>
        <p:spPr>
          <a:xfrm>
            <a:off x="740985" y="2170455"/>
            <a:ext cx="366077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40985" y="2170455"/>
            <a:ext cx="1533717"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54685" y="1555750"/>
            <a:ext cx="2878455" cy="460375"/>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踢猫现象</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4" name="文本框 13"/>
          <p:cNvSpPr txBox="1"/>
          <p:nvPr/>
        </p:nvSpPr>
        <p:spPr>
          <a:xfrm>
            <a:off x="675640" y="2323465"/>
            <a:ext cx="10653395" cy="3815080"/>
          </a:xfrm>
          <a:prstGeom prst="rect">
            <a:avLst/>
          </a:prstGeom>
          <a:noFill/>
        </p:spPr>
        <p:txBody>
          <a:bodyPr wrap="square" rtlCol="0">
            <a:spAutoFit/>
          </a:bodyPr>
          <a:lstStyle/>
          <a:p>
            <a:pPr indent="457200" fontAlgn="auto">
              <a:lnSpc>
                <a:spcPct val="110000"/>
              </a:lnSpc>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什么是踢猫现象？就是对你身边无辜者发泄你的情绪，由此所产生的一系列连锁反应，称之为踢猫现象。这个现象起源于这样一个故事：公司经理有一件烦心的事，正在气头上，恰好办公室主任来请示工作，他就满面怒容地将办公室主任斥责了一番；办公室主任莫名其妙地被经理斥责了，正在火头上，秘书来向主任请示工作，主任就把秘书无缘无故地训了一顿；秘书心中愤愤不平，下班后，走到公司门口，发现她男朋友来接她，就劈头盖脸地将他骂了个饱。他男朋友高兴而来，扫兴而去，走到街上，怒火难耐，遇到一只猫，就一脚踢了过去。解析：这是何苦呢？为什么经理生了气，要转到主任身上，主任又转到秘书身上，而秘书又转给她男朋友，她男朋友呢？就只得去踢猫。还不如让经理直接走到街上去踢猫一脚呢？</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10000"/>
              </a:lnSpc>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现实中很多人像故事中所讲的这样，当受到情绪影响时，就会感染给别人，所谓“江山易改，本性难移”，控制好自己的情绪是比较难的事。当能成功控制好自己的情绪时，可能离成功就不远了。</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4"/>
          <p:cNvSpPr txBox="1"/>
          <p:nvPr/>
        </p:nvSpPr>
        <p:spPr>
          <a:xfrm>
            <a:off x="1196579" y="1557306"/>
            <a:ext cx="1037351" cy="711200"/>
          </a:xfrm>
          <a:prstGeom prst="rect">
            <a:avLst/>
          </a:prstGeom>
          <a:noFill/>
        </p:spPr>
        <p:txBody>
          <a:bodyPr wrap="square" lIns="49623" tIns="24811" rIns="49623" bIns="24811" rtlCol="0" anchor="ctr" anchorCtr="0">
            <a:spAutoFit/>
          </a:bodyPr>
          <a:lstStyle/>
          <a:p>
            <a:pPr>
              <a:lnSpc>
                <a:spcPct val="100000"/>
              </a:lnSpc>
            </a:pPr>
            <a:r>
              <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a:t>
            </a: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Rectangle 19"/>
          <p:cNvSpPr/>
          <p:nvPr/>
        </p:nvSpPr>
        <p:spPr>
          <a:xfrm>
            <a:off x="1798955" y="1703705"/>
            <a:ext cx="2390775" cy="418465"/>
          </a:xfrm>
          <a:prstGeom prst="rect">
            <a:avLst/>
          </a:prstGeom>
        </p:spPr>
        <p:txBody>
          <a:bodyPr wrap="square" lIns="49623" tIns="24811" rIns="49623" bIns="24811" anchor="ctr" anchorCtr="0">
            <a:spAutoFit/>
          </a:bodyPr>
          <a:lstStyle/>
          <a:p>
            <a:pPr>
              <a:lnSpc>
                <a:spcPct val="100000"/>
              </a:lnSpc>
            </a:pPr>
            <a:r>
              <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掐算我们的时间</a:t>
            </a:r>
            <a:endPar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圆角矩形 6"/>
          <p:cNvSpPr>
            <a:spLocks noChangeArrowheads="1"/>
          </p:cNvSpPr>
          <p:nvPr/>
        </p:nvSpPr>
        <p:spPr bwMode="auto">
          <a:xfrm>
            <a:off x="1283353" y="815876"/>
            <a:ext cx="2471166" cy="461856"/>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体验活动</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4" name="文本框 3"/>
          <p:cNvSpPr txBox="1"/>
          <p:nvPr/>
        </p:nvSpPr>
        <p:spPr>
          <a:xfrm>
            <a:off x="1283335" y="2378075"/>
            <a:ext cx="9246870" cy="3476625"/>
          </a:xfrm>
          <a:prstGeom prst="rect">
            <a:avLst/>
          </a:prstGeom>
          <a:noFill/>
        </p:spPr>
        <p:txBody>
          <a:bodyPr wrap="square" rtlCol="0" anchor="t">
            <a:spAutoFit/>
          </a:bodyPr>
          <a:p>
            <a:pPr indent="457200" fontAlgn="auto"/>
            <a:r>
              <a:rPr lang="zh-CN" altLang="en-US" sz="2000">
                <a:solidFill>
                  <a:srgbClr val="00B0F0"/>
                </a:solidFill>
                <a:latin typeface="宋体" panose="02010600030101010101" pitchFamily="2" charset="-122"/>
                <a:ea typeface="宋体" panose="02010600030101010101" pitchFamily="2" charset="-122"/>
                <a:cs typeface="宋体" panose="02010600030101010101" pitchFamily="2" charset="-122"/>
              </a:rPr>
              <a:t>（1）目的：</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协助成员进行时间规划，更好地利用时间，从而对自己的生涯规划做个现实的打算。</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solidFill>
                  <a:srgbClr val="00B0F0"/>
                </a:solidFill>
                <a:latin typeface="宋体" panose="02010600030101010101" pitchFamily="2" charset="-122"/>
                <a:ea typeface="宋体" panose="02010600030101010101" pitchFamily="2" charset="-122"/>
                <a:cs typeface="宋体" panose="02010600030101010101" pitchFamily="2" charset="-122"/>
              </a:rPr>
              <a:t>（2）操作：</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请每位成员假设一个自己生命的期限。</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算一算如果在这个日期离开，总共在世的天数有多少？</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自己到今天为止已经度过了多少天？还剩下多少天？</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在剩下这些天里除去必要的睡眠、饮食及休闲娱乐时间，可以用在自己职业生涯的时间是多少天？</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对照自己的职业生涯目标，准备怎样规划这些时间？</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自己的职业生涯可以被划分成哪些时间段？</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up)">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4"/>
          <p:cNvSpPr txBox="1"/>
          <p:nvPr/>
        </p:nvSpPr>
        <p:spPr>
          <a:xfrm>
            <a:off x="1196579" y="534956"/>
            <a:ext cx="1037351" cy="711200"/>
          </a:xfrm>
          <a:prstGeom prst="rect">
            <a:avLst/>
          </a:prstGeom>
          <a:noFill/>
        </p:spPr>
        <p:txBody>
          <a:bodyPr wrap="square" lIns="49623" tIns="24811" rIns="49623" bIns="24811" rtlCol="0" anchor="ctr" anchorCtr="0">
            <a:spAutoFit/>
          </a:bodyPr>
          <a:lstStyle/>
          <a:p>
            <a:pPr>
              <a:lnSpc>
                <a:spcPct val="100000"/>
              </a:lnSpc>
            </a:pP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Rectangle 19"/>
          <p:cNvSpPr/>
          <p:nvPr/>
        </p:nvSpPr>
        <p:spPr>
          <a:xfrm>
            <a:off x="1798955" y="681355"/>
            <a:ext cx="2941320" cy="418465"/>
          </a:xfrm>
          <a:prstGeom prst="rect">
            <a:avLst/>
          </a:prstGeom>
        </p:spPr>
        <p:txBody>
          <a:bodyPr wrap="square" lIns="49623" tIns="24811" rIns="49623" bIns="24811" anchor="ctr" anchorCtr="0">
            <a:spAutoFit/>
          </a:bodyPr>
          <a:lstStyle/>
          <a:p>
            <a:pPr>
              <a:lnSpc>
                <a:spcPct val="100000"/>
              </a:lnSpc>
            </a:pPr>
            <a:r>
              <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生活馅饼</a:t>
            </a:r>
            <a:endPar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文本框 3"/>
          <p:cNvSpPr txBox="1"/>
          <p:nvPr/>
        </p:nvSpPr>
        <p:spPr>
          <a:xfrm>
            <a:off x="1283335" y="1355725"/>
            <a:ext cx="9246870" cy="1014730"/>
          </a:xfrm>
          <a:prstGeom prst="rect">
            <a:avLst/>
          </a:prstGeom>
          <a:noFill/>
        </p:spPr>
        <p:txBody>
          <a:bodyPr wrap="square" rtlCol="0" anchor="t">
            <a:spAutoFit/>
          </a:bodyPr>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以大圆代表一天 24 小时，请你根据你一天生活的平均活动状况，将各类活动所花的时间按比例在圆内画出，如图 6-1 所示为生活馅饼。然后想一下你理想中的时间安排是怎样的，请你同样在圆内画出来。</a:t>
            </a:r>
            <a:endParaRPr sz="2000">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2876550" y="2480310"/>
            <a:ext cx="6438900" cy="3724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时间管理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78740" y="98428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一、时间管理的概念</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686435" y="1604010"/>
            <a:ext cx="1087374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（一）时间管理的基本概念</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时间管理是指为克服时间浪费，有效利用时间资源，以便有效地完成既定目标的管理活动。</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7" name="组合 6"/>
          <p:cNvGrpSpPr/>
          <p:nvPr/>
        </p:nvGrpSpPr>
        <p:grpSpPr>
          <a:xfrm>
            <a:off x="1263650" y="2637790"/>
            <a:ext cx="9626600" cy="3596005"/>
            <a:chOff x="199" y="3930"/>
            <a:chExt cx="16211" cy="6056"/>
          </a:xfrm>
        </p:grpSpPr>
        <p:sp>
          <p:nvSpPr>
            <p:cNvPr id="4" name="ïsľíḋè"/>
            <p:cNvSpPr/>
            <p:nvPr/>
          </p:nvSpPr>
          <p:spPr>
            <a:xfrm>
              <a:off x="199" y="4161"/>
              <a:ext cx="10025" cy="5594"/>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íş1iḋé"/>
            <p:cNvSpPr/>
            <p:nvPr/>
          </p:nvSpPr>
          <p:spPr>
            <a:xfrm>
              <a:off x="10350" y="3930"/>
              <a:ext cx="6060" cy="6056"/>
            </a:xfrm>
            <a:prstGeom prst="rect">
              <a:avLst/>
            </a:prstGeom>
            <a:blipFill dpi="0" rotWithShape="1">
              <a:blip r:embed="rId1" cstate="screen"/>
              <a:srcRect/>
              <a:stretch>
                <a:fillRect/>
              </a:stretch>
            </a:blipFill>
            <a:ln w="12700" cap="flat" cmpd="sng" algn="ctr">
              <a:noFill/>
              <a:prstDash val="solid"/>
              <a:miter lim="800000"/>
            </a:ln>
            <a:effectLst>
              <a:outerShdw dist="38100" dir="10800000" sx="101000" sy="101000" algn="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3" name="文本框 2"/>
          <p:cNvSpPr txBox="1"/>
          <p:nvPr/>
        </p:nvSpPr>
        <p:spPr>
          <a:xfrm>
            <a:off x="1365885" y="3014345"/>
            <a:ext cx="5600065" cy="2861310"/>
          </a:xfrm>
          <a:prstGeom prst="rect">
            <a:avLst/>
          </a:prstGeom>
          <a:noFill/>
        </p:spPr>
        <p:txBody>
          <a:bodyPr wrap="square" rtlCol="0" anchor="t">
            <a:spAutoFit/>
          </a:bodyPr>
          <a:p>
            <a:pPr indent="457200" fontAlgn="auto"/>
            <a:r>
              <a:rPr lang="zh-CN" altLang="en-US" sz="2000">
                <a:solidFill>
                  <a:schemeClr val="bg1"/>
                </a:solidFill>
                <a:latin typeface="楷体" panose="02010609060101010101" charset="-122"/>
                <a:ea typeface="楷体" panose="02010609060101010101" charset="-122"/>
                <a:cs typeface="楷体" panose="02010609060101010101" charset="-122"/>
              </a:rPr>
              <a:t>人们一般每 </a:t>
            </a:r>
            <a:r>
              <a:rPr lang="zh-CN" altLang="en-US" sz="2000" b="1">
                <a:solidFill>
                  <a:schemeClr val="bg1"/>
                </a:solidFill>
                <a:latin typeface="楷体" panose="02010609060101010101" charset="-122"/>
                <a:ea typeface="楷体" panose="02010609060101010101" charset="-122"/>
                <a:cs typeface="楷体" panose="02010609060101010101" charset="-122"/>
              </a:rPr>
              <a:t>8</a:t>
            </a:r>
            <a:r>
              <a:rPr lang="zh-CN" altLang="en-US" sz="2000">
                <a:solidFill>
                  <a:schemeClr val="bg1"/>
                </a:solidFill>
                <a:latin typeface="楷体" panose="02010609060101010101" charset="-122"/>
                <a:ea typeface="楷体" panose="02010609060101010101" charset="-122"/>
                <a:cs typeface="楷体" panose="02010609060101010101" charset="-122"/>
              </a:rPr>
              <a:t> 分钟就会受到 1 次打扰，每小时大约 7 次，每天 50 次 ~60 次。平均每次打扰用时大约是 5 分钟，共 4 小时。大约 50%~80% 的打扰是没有意义或者有极少价值的。若每天自学 1 小时，7 小时一周，365 小时一年，一个人可以像全日制学生一样学习，3~5 年就可以成为专家。一个人如果办公桌上乱七八糟，他平均每天会为找东西花 1 小时 30 分钟，每周要花 7 小时 30 分钟。</a:t>
            </a:r>
            <a:endParaRPr lang="zh-CN" altLang="en-US" sz="2000">
              <a:solidFill>
                <a:schemeClr val="bg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时间管理</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Rectangle 3"/>
          <p:cNvSpPr txBox="1">
            <a:spLocks noChangeArrowheads="1"/>
          </p:cNvSpPr>
          <p:nvPr/>
        </p:nvSpPr>
        <p:spPr>
          <a:xfrm>
            <a:off x="659130" y="1026160"/>
            <a:ext cx="10873740"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（二）时间管理的六个核心概念</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10" name="Oval 4"/>
          <p:cNvSpPr/>
          <p:nvPr/>
        </p:nvSpPr>
        <p:spPr>
          <a:xfrm>
            <a:off x="1268095" y="1953895"/>
            <a:ext cx="1007110" cy="1007110"/>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0" rIns="91440" bIns="0" rtlCol="0" anchor="ctr"/>
          <a:p>
            <a:pPr algn="ctr"/>
            <a:r>
              <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rPr>
              <a:t>消费</a:t>
            </a:r>
            <a:endPar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endParaRPr>
          </a:p>
          <a:p>
            <a:pPr algn="ctr"/>
            <a:r>
              <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rPr>
              <a:t>/投资</a:t>
            </a:r>
            <a:endPar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endParaRPr>
          </a:p>
        </p:txBody>
      </p:sp>
      <p:sp>
        <p:nvSpPr>
          <p:cNvPr id="7" name="Oval 5"/>
          <p:cNvSpPr/>
          <p:nvPr/>
        </p:nvSpPr>
        <p:spPr>
          <a:xfrm>
            <a:off x="1196975" y="3410585"/>
            <a:ext cx="1007745" cy="1007745"/>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000" b="1" dirty="0">
                <a:solidFill>
                  <a:schemeClr val="accent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机遇</a:t>
            </a:r>
            <a:endParaRPr lang="en-US" sz="2000" b="1" dirty="0">
              <a:solidFill>
                <a:schemeClr val="accent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ctr"/>
            <a:r>
              <a:rPr lang="en-US" sz="2000" b="1" dirty="0">
                <a:solidFill>
                  <a:schemeClr val="accent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/选择</a:t>
            </a:r>
            <a:endParaRPr lang="en-US" sz="2000" b="1" dirty="0">
              <a:solidFill>
                <a:schemeClr val="accent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
        <p:nvSpPr>
          <p:cNvPr id="6" name="Oval 4"/>
          <p:cNvSpPr/>
          <p:nvPr/>
        </p:nvSpPr>
        <p:spPr>
          <a:xfrm>
            <a:off x="1196975" y="4867910"/>
            <a:ext cx="1007110" cy="1007110"/>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0" rIns="91440" bIns="0" rtlCol="0" anchor="ctr"/>
          <a:p>
            <a:pPr algn="ctr"/>
            <a:r>
              <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rPr>
              <a:t>应变</a:t>
            </a:r>
            <a:endPar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endParaRPr>
          </a:p>
          <a:p>
            <a:pPr algn="ctr"/>
            <a:r>
              <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rPr>
              <a:t>/制变</a:t>
            </a:r>
            <a:endPar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endParaRPr>
          </a:p>
        </p:txBody>
      </p:sp>
      <p:sp>
        <p:nvSpPr>
          <p:cNvPr id="9" name="Oval 4"/>
          <p:cNvSpPr/>
          <p:nvPr/>
        </p:nvSpPr>
        <p:spPr>
          <a:xfrm>
            <a:off x="6198235" y="1953895"/>
            <a:ext cx="1007110" cy="1007110"/>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0" rIns="91440" bIns="0" rtlCol="0" anchor="ctr"/>
          <a:p>
            <a:pPr algn="ctr"/>
            <a:r>
              <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rPr>
              <a:t>效率</a:t>
            </a:r>
            <a:endPar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endParaRPr>
          </a:p>
          <a:p>
            <a:pPr algn="ctr"/>
            <a:r>
              <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rPr>
              <a:t>/成效</a:t>
            </a:r>
            <a:endPar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endParaRPr>
          </a:p>
        </p:txBody>
      </p:sp>
      <p:sp>
        <p:nvSpPr>
          <p:cNvPr id="11" name="Oval 5"/>
          <p:cNvSpPr/>
          <p:nvPr/>
        </p:nvSpPr>
        <p:spPr>
          <a:xfrm>
            <a:off x="6127115" y="3410585"/>
            <a:ext cx="1007745" cy="1007745"/>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000" b="1" dirty="0">
                <a:solidFill>
                  <a:schemeClr val="accent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紧要</a:t>
            </a:r>
            <a:endParaRPr lang="en-US" sz="2000" b="1" dirty="0">
              <a:solidFill>
                <a:schemeClr val="accent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ctr"/>
            <a:r>
              <a:rPr lang="en-US" sz="2000" b="1" dirty="0">
                <a:solidFill>
                  <a:schemeClr val="accent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/重要</a:t>
            </a:r>
            <a:endParaRPr lang="en-US" sz="2000" b="1" dirty="0">
              <a:solidFill>
                <a:schemeClr val="accent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
        <p:nvSpPr>
          <p:cNvPr id="12" name="Oval 4"/>
          <p:cNvSpPr/>
          <p:nvPr/>
        </p:nvSpPr>
        <p:spPr>
          <a:xfrm>
            <a:off x="6127115" y="4867910"/>
            <a:ext cx="1007110" cy="1007110"/>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0" rIns="91440" bIns="0" rtlCol="0" anchor="ctr"/>
          <a:p>
            <a:pPr algn="ctr"/>
            <a:r>
              <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rPr>
              <a:t>反应</a:t>
            </a:r>
            <a:endPar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endParaRPr>
          </a:p>
          <a:p>
            <a:pPr algn="ctr"/>
            <a:r>
              <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rPr>
              <a:t>/预应</a:t>
            </a:r>
            <a:endParaRPr lang="en-US" sz="2000" b="1" dirty="0">
              <a:solidFill>
                <a:schemeClr val="bg1"/>
              </a:solidFill>
              <a:latin typeface="微软雅黑" panose="020B0503020204020204" charset="-122"/>
              <a:ea typeface="微软雅黑" panose="020B0503020204020204" charset="-122"/>
              <a:cs typeface="77-Essential-Icons" charset="0"/>
              <a:sym typeface="字魂59号-创粗黑" panose="00000500000000000000" pitchFamily="2" charset="-122"/>
            </a:endParaRPr>
          </a:p>
        </p:txBody>
      </p:sp>
      <p:sp>
        <p:nvSpPr>
          <p:cNvPr id="13" name="文本框 12"/>
          <p:cNvSpPr txBox="1"/>
          <p:nvPr/>
        </p:nvSpPr>
        <p:spPr>
          <a:xfrm>
            <a:off x="2437765" y="1918970"/>
            <a:ext cx="3597910" cy="1076325"/>
          </a:xfrm>
          <a:prstGeom prst="rect">
            <a:avLst/>
          </a:prstGeom>
          <a:noFill/>
        </p:spPr>
        <p:txBody>
          <a:bodyPr wrap="square" rtlCol="0" anchor="t">
            <a:spAutoFit/>
          </a:bodyPr>
          <a:p>
            <a:pPr marL="285750" indent="-285750">
              <a:lnSpc>
                <a:spcPct val="100000"/>
              </a:lnSpc>
              <a:buFont typeface="Arial" panose="020B0604020202020204" pitchFamily="34" charset="0"/>
              <a:buChar char="•"/>
            </a:pPr>
            <a:r>
              <a:rPr lang="zh-CN" altLang="en-US" sz="1600">
                <a:latin typeface="微软雅黑" panose="020B0503020204020204" charset="-122"/>
                <a:ea typeface="微软雅黑" panose="020B0503020204020204" charset="-122"/>
              </a:rPr>
              <a:t>时间如果用于工作、学习，就是一种投资，是有回报的。</a:t>
            </a:r>
            <a:endParaRPr lang="zh-CN" altLang="en-US" sz="1600">
              <a:latin typeface="微软雅黑" panose="020B0503020204020204" charset="-122"/>
              <a:ea typeface="微软雅黑" panose="020B0503020204020204" charset="-122"/>
            </a:endParaRPr>
          </a:p>
          <a:p>
            <a:pPr marL="285750" indent="-285750">
              <a:lnSpc>
                <a:spcPct val="100000"/>
              </a:lnSpc>
              <a:buFont typeface="Arial" panose="020B0604020202020204" pitchFamily="34" charset="0"/>
              <a:buChar char="•"/>
            </a:pPr>
            <a:r>
              <a:rPr lang="zh-CN" altLang="en-US" sz="1600">
                <a:latin typeface="微软雅黑" panose="020B0503020204020204" charset="-122"/>
                <a:ea typeface="微软雅黑" panose="020B0503020204020204" charset="-122"/>
              </a:rPr>
              <a:t>如果用于无所事事、彻底放松，就属于消费。</a:t>
            </a:r>
            <a:endParaRPr lang="zh-CN" altLang="en-US" sz="1600">
              <a:latin typeface="微软雅黑" panose="020B0503020204020204" charset="-122"/>
              <a:ea typeface="微软雅黑" panose="020B0503020204020204" charset="-122"/>
            </a:endParaRPr>
          </a:p>
        </p:txBody>
      </p:sp>
      <p:sp>
        <p:nvSpPr>
          <p:cNvPr id="14" name="文本框 13"/>
          <p:cNvSpPr txBox="1"/>
          <p:nvPr/>
        </p:nvSpPr>
        <p:spPr>
          <a:xfrm>
            <a:off x="2437765" y="3373755"/>
            <a:ext cx="3597910" cy="1322070"/>
          </a:xfrm>
          <a:prstGeom prst="rect">
            <a:avLst/>
          </a:prstGeom>
          <a:noFill/>
        </p:spPr>
        <p:txBody>
          <a:bodyPr wrap="square" rtlCol="0" anchor="t">
            <a:spAutoFit/>
          </a:bodyPr>
          <a:p>
            <a:pPr marL="285750" indent="-285750">
              <a:lnSpc>
                <a:spcPct val="100000"/>
              </a:lnSpc>
              <a:buFont typeface="Arial" panose="020B0604020202020204" pitchFamily="34" charset="0"/>
              <a:buChar char="•"/>
            </a:pPr>
            <a:r>
              <a:rPr lang="zh-CN" altLang="en-US" sz="1600">
                <a:latin typeface="微软雅黑" panose="020B0503020204020204" charset="-122"/>
                <a:ea typeface="微软雅黑" panose="020B0503020204020204" charset="-122"/>
              </a:rPr>
              <a:t>在时间管理中，要主动地选择，而不是被动地等待，主动可以赢得机遇，等待则只能处于无奈状态，不能将人生时间使用的可能性发挥到极致。</a:t>
            </a:r>
            <a:endParaRPr lang="zh-CN" altLang="en-US" sz="1600">
              <a:latin typeface="微软雅黑" panose="020B0503020204020204" charset="-122"/>
              <a:ea typeface="微软雅黑" panose="020B0503020204020204" charset="-122"/>
            </a:endParaRPr>
          </a:p>
        </p:txBody>
      </p:sp>
      <p:sp>
        <p:nvSpPr>
          <p:cNvPr id="15" name="文本框 14"/>
          <p:cNvSpPr txBox="1"/>
          <p:nvPr/>
        </p:nvSpPr>
        <p:spPr>
          <a:xfrm>
            <a:off x="2437765" y="4833620"/>
            <a:ext cx="3597910" cy="1322070"/>
          </a:xfrm>
          <a:prstGeom prst="rect">
            <a:avLst/>
          </a:prstGeom>
          <a:noFill/>
        </p:spPr>
        <p:txBody>
          <a:bodyPr wrap="square" rtlCol="0" anchor="t">
            <a:spAutoFit/>
          </a:bodyPr>
          <a:p>
            <a:pPr marL="285750" indent="-285750">
              <a:lnSpc>
                <a:spcPct val="100000"/>
              </a:lnSpc>
              <a:buFont typeface="Arial" panose="020B0604020202020204" pitchFamily="34" charset="0"/>
              <a:buChar char="•"/>
            </a:pPr>
            <a:r>
              <a:rPr lang="zh-CN" altLang="en-US" sz="1600">
                <a:latin typeface="微软雅黑" panose="020B0503020204020204" charset="-122"/>
                <a:ea typeface="微软雅黑" panose="020B0503020204020204" charset="-122"/>
              </a:rPr>
              <a:t>应变是当问题发生时，去被动地做出反应；</a:t>
            </a:r>
            <a:endParaRPr lang="zh-CN" altLang="en-US" sz="1600">
              <a:latin typeface="微软雅黑" panose="020B0503020204020204" charset="-122"/>
              <a:ea typeface="微软雅黑" panose="020B0503020204020204" charset="-122"/>
            </a:endParaRPr>
          </a:p>
          <a:p>
            <a:pPr marL="285750" indent="-285750">
              <a:lnSpc>
                <a:spcPct val="100000"/>
              </a:lnSpc>
              <a:buFont typeface="Arial" panose="020B0604020202020204" pitchFamily="34" charset="0"/>
              <a:buChar char="•"/>
            </a:pPr>
            <a:r>
              <a:rPr lang="zh-CN" altLang="en-US" sz="1600">
                <a:latin typeface="微软雅黑" panose="020B0503020204020204" charset="-122"/>
                <a:ea typeface="微软雅黑" panose="020B0503020204020204" charset="-122"/>
              </a:rPr>
              <a:t>制变是去控制住事情，能够主动地事先做出一些预设，让事情最大可能地朝着自己把握的方向发展。</a:t>
            </a:r>
            <a:endParaRPr lang="zh-CN" altLang="en-US" sz="1600">
              <a:latin typeface="微软雅黑" panose="020B0503020204020204" charset="-122"/>
              <a:ea typeface="微软雅黑" panose="020B0503020204020204" charset="-122"/>
            </a:endParaRPr>
          </a:p>
        </p:txBody>
      </p:sp>
      <p:sp>
        <p:nvSpPr>
          <p:cNvPr id="17" name="文本框 16"/>
          <p:cNvSpPr txBox="1"/>
          <p:nvPr/>
        </p:nvSpPr>
        <p:spPr>
          <a:xfrm>
            <a:off x="7367905" y="1842135"/>
            <a:ext cx="3597910" cy="1076325"/>
          </a:xfrm>
          <a:prstGeom prst="rect">
            <a:avLst/>
          </a:prstGeom>
          <a:noFill/>
        </p:spPr>
        <p:txBody>
          <a:bodyPr wrap="square" rtlCol="0" anchor="t">
            <a:spAutoFit/>
          </a:bodyPr>
          <a:p>
            <a:pPr marL="285750" indent="-285750">
              <a:lnSpc>
                <a:spcPct val="100000"/>
              </a:lnSpc>
              <a:buFont typeface="Arial" panose="020B0604020202020204" pitchFamily="34" charset="0"/>
              <a:buChar char="•"/>
            </a:pPr>
            <a:r>
              <a:rPr lang="zh-CN" altLang="en-US" sz="1600">
                <a:latin typeface="微软雅黑" panose="020B0503020204020204" charset="-122"/>
                <a:ea typeface="微软雅黑" panose="020B0503020204020204" charset="-122"/>
              </a:rPr>
              <a:t>在时间管理中，要有很高的时间利用率，而且时间利用的结果是可见的、是优质的、是与奋斗目标相一致的，而不是南辕北辙的结局。</a:t>
            </a:r>
            <a:endParaRPr lang="zh-CN" altLang="en-US" sz="1600">
              <a:latin typeface="微软雅黑" panose="020B0503020204020204" charset="-122"/>
              <a:ea typeface="微软雅黑" panose="020B0503020204020204" charset="-122"/>
            </a:endParaRPr>
          </a:p>
        </p:txBody>
      </p:sp>
      <p:sp>
        <p:nvSpPr>
          <p:cNvPr id="18" name="文本框 17"/>
          <p:cNvSpPr txBox="1"/>
          <p:nvPr/>
        </p:nvSpPr>
        <p:spPr>
          <a:xfrm>
            <a:off x="7367905" y="3242945"/>
            <a:ext cx="3597910" cy="1568450"/>
          </a:xfrm>
          <a:prstGeom prst="rect">
            <a:avLst/>
          </a:prstGeom>
          <a:noFill/>
        </p:spPr>
        <p:txBody>
          <a:bodyPr wrap="square" rtlCol="0" anchor="t">
            <a:spAutoFit/>
          </a:bodyPr>
          <a:p>
            <a:pPr marL="285750" indent="-285750">
              <a:lnSpc>
                <a:spcPct val="100000"/>
              </a:lnSpc>
              <a:buFont typeface="Arial" panose="020B0604020202020204" pitchFamily="34" charset="0"/>
              <a:buChar char="•"/>
            </a:pPr>
            <a:r>
              <a:rPr lang="zh-CN" altLang="en-US" sz="1600" b="1">
                <a:highlight>
                  <a:srgbClr val="FFFF00"/>
                </a:highlight>
                <a:latin typeface="微软雅黑" panose="020B0503020204020204" charset="-122"/>
                <a:ea typeface="微软雅黑" panose="020B0503020204020204" charset="-122"/>
              </a:rPr>
              <a:t>处理好紧要问题与重要问题的关系</a:t>
            </a:r>
            <a:endParaRPr lang="zh-CN" altLang="en-US" sz="1600">
              <a:latin typeface="微软雅黑" panose="020B0503020204020204" charset="-122"/>
              <a:ea typeface="微软雅黑" panose="020B0503020204020204" charset="-122"/>
            </a:endParaRPr>
          </a:p>
          <a:p>
            <a:pPr marL="285750" indent="-285750">
              <a:lnSpc>
                <a:spcPct val="100000"/>
              </a:lnSpc>
              <a:buFont typeface="Arial" panose="020B0604020202020204" pitchFamily="34" charset="0"/>
              <a:buChar char="•"/>
            </a:pPr>
            <a:r>
              <a:rPr lang="zh-CN" altLang="en-US" sz="1600">
                <a:latin typeface="微软雅黑" panose="020B0503020204020204" charset="-122"/>
                <a:ea typeface="微软雅黑" panose="020B0503020204020204" charset="-122"/>
              </a:rPr>
              <a:t>具体做法如下：对于重要且紧要的问题立即处理；对于重要但不紧要的问题优先处理；对于紧要但不重要的问题最后处理；对于不重要也不紧要的问题则予以回避。</a:t>
            </a:r>
            <a:endParaRPr lang="zh-CN" altLang="en-US" sz="1600">
              <a:latin typeface="微软雅黑" panose="020B0503020204020204" charset="-122"/>
              <a:ea typeface="微软雅黑" panose="020B0503020204020204" charset="-122"/>
            </a:endParaRPr>
          </a:p>
        </p:txBody>
      </p:sp>
      <p:sp>
        <p:nvSpPr>
          <p:cNvPr id="19" name="文本框 18"/>
          <p:cNvSpPr txBox="1"/>
          <p:nvPr/>
        </p:nvSpPr>
        <p:spPr>
          <a:xfrm>
            <a:off x="7367905" y="4867910"/>
            <a:ext cx="3597910" cy="1322070"/>
          </a:xfrm>
          <a:prstGeom prst="rect">
            <a:avLst/>
          </a:prstGeom>
          <a:noFill/>
        </p:spPr>
        <p:txBody>
          <a:bodyPr wrap="square" rtlCol="0" anchor="t">
            <a:spAutoFit/>
          </a:bodyPr>
          <a:p>
            <a:pPr marL="285750" indent="-285750">
              <a:lnSpc>
                <a:spcPct val="100000"/>
              </a:lnSpc>
              <a:buFont typeface="Arial" panose="020B0604020202020204" pitchFamily="34" charset="0"/>
              <a:buChar char="•"/>
            </a:pPr>
            <a:r>
              <a:rPr lang="zh-CN" altLang="en-US" sz="1600">
                <a:latin typeface="微软雅黑" panose="020B0503020204020204" charset="-122"/>
                <a:ea typeface="微软雅黑" panose="020B0503020204020204" charset="-122"/>
              </a:rPr>
              <a:t>当问题发生后，能及时做出反应，采取必要的措施。</a:t>
            </a:r>
            <a:endParaRPr lang="zh-CN" altLang="en-US" sz="1600">
              <a:latin typeface="微软雅黑" panose="020B0503020204020204" charset="-122"/>
              <a:ea typeface="微软雅黑" panose="020B0503020204020204" charset="-122"/>
            </a:endParaRPr>
          </a:p>
          <a:p>
            <a:pPr marL="285750" indent="-285750">
              <a:lnSpc>
                <a:spcPct val="100000"/>
              </a:lnSpc>
              <a:buFont typeface="Arial" panose="020B0604020202020204" pitchFamily="34" charset="0"/>
              <a:buChar char="•"/>
            </a:pPr>
            <a:r>
              <a:rPr lang="zh-CN" altLang="en-US" sz="1600">
                <a:latin typeface="微软雅黑" panose="020B0503020204020204" charset="-122"/>
                <a:ea typeface="微软雅黑" panose="020B0503020204020204" charset="-122"/>
              </a:rPr>
              <a:t>对于未发生的问题，则防患于未然，提前做出预防，使问题有良好的预警处理机制。</a:t>
            </a:r>
            <a:endParaRPr lang="zh-CN" altLang="en-US" sz="16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446530"/>
            <a:ext cx="11164570" cy="4892675"/>
          </a:xfrm>
          <a:prstGeom prst="rect">
            <a:avLst/>
          </a:prstGeom>
        </p:spPr>
        <p:txBody>
          <a:bodyPr wrap="square">
            <a:spAutoFit/>
          </a:bodyPr>
          <a:lstStyle/>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假设一个人的生命中有三枚硬币，一枚硬币代表财富，一枚硬币代表健康，还有一枚硬币代表时间，这三枚硬币哪一枚最重要呢？</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通常人们都趋向于追求财富，如果在这三枚硬币中，把代表财富的硬币拿掉，则表示这个人足够健康，也有足够多的时间，他有可能重新去创业，赢得财富，把代表财富的硬币重新放进自己的生命中。</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如果在这三枚硬币中，把代表健康的硬币拿掉，这表示这个人有足够多的财富，也有足够多的时间，则他可以花费无以计数的金钱来治疗自己的疾病，或借助高科技手段来延长生命，他也有可能把代表健康的硬币重新放进自己的生命中。</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如果把代表时间的硬币拿走，让一个人失去属于自己的时间，这时候，即使他有无数的财富，有很强壮的身体，可是生命留给他的只有一刹那，他无法用 1亿美元去换 10 分钟，这就好比在无数的“0”前面没有了“1”，是没有任何意义的，他不仅不能将代表时间的硬币重新放进自己的人生，而且财富和健康也失去了意义。</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5" name="圆角矩形标注 4"/>
          <p:cNvSpPr/>
          <p:nvPr/>
        </p:nvSpPr>
        <p:spPr>
          <a:xfrm>
            <a:off x="2844800" y="1861185"/>
            <a:ext cx="7569200" cy="3691255"/>
          </a:xfrm>
          <a:prstGeom prst="wedgeRoundRectCallout">
            <a:avLst>
              <a:gd name="adj1" fmla="val 37072"/>
              <a:gd name="adj2" fmla="val 603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fontAlgn="auto"/>
            <a:r>
              <a:rPr lang="zh-CN" altLang="en-US" sz="2000" b="1">
                <a:solidFill>
                  <a:srgbClr val="FFFF00"/>
                </a:solidFill>
                <a:latin typeface="楷体" panose="02010609060101010101" charset="-122"/>
                <a:ea typeface="楷体" panose="02010609060101010101" charset="-122"/>
                <a:cs typeface="楷体" panose="02010609060101010101" charset="-122"/>
              </a:rPr>
              <a:t>评析：对于所有的人，即使他有大量的金钱，可是他感到最缺的还是时间，所以对时间的要求就更高，这就需要有效的时间管理方法。时间具有“供给毫无弹性”“无法蓄积”“无法取代”“无法失而复得”等特性，所以时间是最不为人们理解和重视的，也正因为如此，时间的浪费比其他资源的浪费就更为普遍，也更为严重。</a:t>
            </a:r>
            <a:endParaRPr lang="zh-CN" altLang="en-US" sz="2000" b="1">
              <a:solidFill>
                <a:srgbClr val="FFFF00"/>
              </a:solidFill>
              <a:latin typeface="楷体" panose="02010609060101010101" charset="-122"/>
              <a:ea typeface="楷体" panose="02010609060101010101" charset="-122"/>
              <a:cs typeface="楷体" panose="02010609060101010101" charset="-122"/>
            </a:endParaRPr>
          </a:p>
          <a:p>
            <a:pPr indent="457200" algn="l" fontAlgn="auto"/>
            <a:r>
              <a:rPr lang="zh-CN" altLang="en-US" sz="2000" b="1">
                <a:solidFill>
                  <a:srgbClr val="FFFF00"/>
                </a:solidFill>
                <a:latin typeface="楷体" panose="02010609060101010101" charset="-122"/>
                <a:ea typeface="楷体" panose="02010609060101010101" charset="-122"/>
                <a:cs typeface="楷体" panose="02010609060101010101" charset="-122"/>
              </a:rPr>
              <a:t>因此，当人们无所事事，或者忙得晕头转向却不见成效时，应该暂时停下来审视一下自己的时间利用效率，审视一下自己在时间中所处的角色，寻找一条更为合适的途径，实现自己的目标，追求自己的人生价值。</a:t>
            </a:r>
            <a:endParaRPr lang="zh-CN" altLang="en-US" sz="2000" b="1">
              <a:solidFill>
                <a:srgbClr val="FFFF00"/>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3278505" y="724535"/>
            <a:ext cx="5634990" cy="398780"/>
          </a:xfrm>
          <a:prstGeom prst="rect">
            <a:avLst/>
          </a:prstGeom>
          <a:noFill/>
        </p:spPr>
        <p:txBody>
          <a:bodyPr wrap="square" rtlCol="0" anchor="t">
            <a:spAutoFit/>
          </a:bodyPr>
          <a:p>
            <a:pPr algn="ctr"/>
            <a:r>
              <a:rPr lang="zh-CN" altLang="en-US" sz="2000">
                <a:highlight>
                  <a:srgbClr val="FFFF00"/>
                </a:highlight>
              </a:rPr>
              <a:t>三枚硬币——财富、健康、时间，哪一个更重要？</a:t>
            </a:r>
            <a:endParaRPr lang="zh-CN" altLang="en-US" sz="2000">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P spid="5" grpId="0" bldLvl="0" animBg="1"/>
    </p:bldLst>
  </p:timing>
</p:sld>
</file>

<file path=ppt/tags/tag1.xml><?xml version="1.0" encoding="utf-8"?>
<p:tagLst xmlns:p="http://schemas.openxmlformats.org/presentationml/2006/main">
  <p:tag name="KSO_WM_UNIT_PLACING_PICTURE_USER_VIEWPORT" val="{&quot;height&quot;:3570,&quot;width&quot;:9465}"/>
</p:tagLst>
</file>

<file path=ppt/tags/tag10.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3"/>
  <p:tag name="KSO_WM_UNIT_ID" val="diagram20171553_3*n_h_i*1_2_3"/>
  <p:tag name="KSO_WM_UNIT_LAYERLEVEL" val="1_1_1"/>
  <p:tag name="KSO_WM_DIAGRAM_GROUP_CODE" val="n1-1"/>
  <p:tag name="KSO_WM_UNIT_LINE_FORE_SCHEMECOLOR_INDEX" val="14"/>
  <p:tag name="KSO_WM_UNIT_LINE_FILL_TYPE" val="2"/>
</p:tagLst>
</file>

<file path=ppt/tags/tag11.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4"/>
  <p:tag name="KSO_WM_UNIT_ID" val="diagram20171553_3*n_h_i*1_2_4"/>
  <p:tag name="KSO_WM_UNIT_LAYERLEVEL" val="1_1_1"/>
  <p:tag name="KSO_WM_DIAGRAM_GROUP_CODE" val="n1-1"/>
  <p:tag name="KSO_WM_UNIT_LINE_FORE_SCHEMECOLOR_INDEX" val="14"/>
  <p:tag name="KSO_WM_UNIT_LINE_FILL_TYPE" val="2"/>
</p:tagLst>
</file>

<file path=ppt/tags/tag12.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5"/>
  <p:tag name="KSO_WM_UNIT_ID" val="diagram20171553_3*n_h_i*1_2_5"/>
  <p:tag name="KSO_WM_UNIT_LAYERLEVEL" val="1_1_1"/>
  <p:tag name="KSO_WM_DIAGRAM_GROUP_CODE" val="n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3.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6"/>
  <p:tag name="KSO_WM_UNIT_ID" val="diagram20171553_3*n_h_i*1_2_6"/>
  <p:tag name="KSO_WM_UNIT_LAYERLEVEL" val="1_1_1"/>
  <p:tag name="KSO_WM_DIAGRAM_GROUP_CODE" val="n1-1"/>
  <p:tag name="KSO_WM_UNIT_LINE_FORE_SCHEMECOLOR_INDEX" val="14"/>
  <p:tag name="KSO_WM_UNIT_LINE_FILL_TYPE" val="2"/>
</p:tagLst>
</file>

<file path=ppt/tags/tag14.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7"/>
  <p:tag name="KSO_WM_UNIT_ID" val="diagram20171553_3*n_h_i*1_2_7"/>
  <p:tag name="KSO_WM_UNIT_LAYERLEVEL" val="1_1_1"/>
  <p:tag name="KSO_WM_DIAGRAM_GROUP_CODE" val="n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15.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8"/>
  <p:tag name="KSO_WM_UNIT_ID" val="diagram20171553_3*n_h_i*1_2_8"/>
  <p:tag name="KSO_WM_UNIT_LAYERLEVEL" val="1_1_1"/>
  <p:tag name="KSO_WM_DIAGRAM_GROUP_CODE" val="n1-1"/>
  <p:tag name="KSO_WM_UNIT_LINE_FORE_SCHEMECOLOR_INDEX" val="14"/>
  <p:tag name="KSO_WM_UNIT_LINE_FILL_TYPE" val="2"/>
</p:tagLst>
</file>

<file path=ppt/tags/tag16.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n1-1"/>
  <p:tag name="KSO_WM_UNIT_ID" val="diagram20171553_3*n_h_f*1_2_1"/>
  <p:tag name="KSO_WM_UNIT_TEXT_FILL_FORE_SCHEMECOLOR_INDEX" val="13"/>
  <p:tag name="KSO_WM_UNIT_TEXT_FILL_TYPE" val="1"/>
</p:tagLst>
</file>

<file path=ppt/tags/tag17.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n1-1"/>
  <p:tag name="KSO_WM_UNIT_ID" val="diagram20171553_3*n_h_f*1_2_1"/>
  <p:tag name="KSO_WM_UNIT_TEXT_FILL_FORE_SCHEMECOLOR_INDEX" val="13"/>
  <p:tag name="KSO_WM_UNIT_TEXT_FILL_TYPE" val="1"/>
</p:tagLst>
</file>

<file path=ppt/tags/tag18.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n1-1"/>
  <p:tag name="KSO_WM_UNIT_ID" val="diagram20171553_3*n_h_f*1_2_1"/>
  <p:tag name="KSO_WM_UNIT_TEXT_FILL_FORE_SCHEMECOLOR_INDEX" val="13"/>
  <p:tag name="KSO_WM_UNIT_TEX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i"/>
  <p:tag name="KSO_WM_UNIT_INDEX" val="1_1_1"/>
  <p:tag name="KSO_WM_UNIT_ID" val="diagram20170237_6*l_h_i*1_1_1"/>
  <p:tag name="KSO_WM_UNIT_LAYERLEVEL" val="1_1_1"/>
  <p:tag name="KSO_WM_DIAGRAM_GROUP_CODE" val="l1-1"/>
  <p:tag name="KSO_WM_UNIT_FILL_FORE_SCHEMECOLOR_INDEX" val="16"/>
  <p:tag name="KSO_WM_UNIT_FILL_TYPE" val="1"/>
  <p:tag name="KSO_WM_UNIT_LINE_FORE_SCHEMECOLOR_INDEX" val="5"/>
  <p:tag name="KSO_WM_UNIT_LINE_FILL_TYPE" val="2"/>
  <p:tag name="KSO_WM_UNIT_TEXT_FILL_FORE_SCHEMECOLOR_INDEX" val="7"/>
  <p:tag name="KSO_WM_UNIT_TEXT_FILL_TYPE" val="1"/>
</p:tagLst>
</file>

<file path=ppt/tags/tag2.xml><?xml version="1.0" encoding="utf-8"?>
<p:tagLst xmlns:p="http://schemas.openxmlformats.org/presentationml/2006/main">
  <p:tag name="KSO_WM_TAG_VERSION" val="1.0"/>
  <p:tag name="KSO_WM_BEAUTIFY_FLAG" val="#wm#"/>
  <p:tag name="KSO_WM_TEMPLATE_CATEGORY" val="diagram"/>
  <p:tag name="KSO_WM_TEMPLATE_INDEX" val="20170509"/>
  <p:tag name="KSO_WM_UNIT_TYPE" val="m_i"/>
  <p:tag name="KSO_WM_UNIT_INDEX" val="1_1"/>
  <p:tag name="KSO_WM_UNIT_LAYERLEVEL" val="1_1"/>
  <p:tag name="KSO_WM_DIAGRAM_GROUP_CODE" val="m1-1"/>
  <p:tag name="KSO_WM_UNIT_ID" val="diagram20170509_1*m_i*1_1"/>
  <p:tag name="KSO_WM_UNIT_FILL_FORE_SCHEMECOLOR_INDEX" val="9"/>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i"/>
  <p:tag name="KSO_WM_UNIT_INDEX" val="1_3_1"/>
  <p:tag name="KSO_WM_UNIT_ID" val="diagram20170237_6*l_h_i*1_3_1"/>
  <p:tag name="KSO_WM_UNIT_LAYERLEVEL" val="1_1_1"/>
  <p:tag name="KSO_WM_DIAGRAM_GROUP_CODE" val="l1-1"/>
  <p:tag name="KSO_WM_UNIT_FILL_FORE_SCHEMECOLOR_INDEX" val="16"/>
  <p:tag name="KSO_WM_UNIT_FILL_TYPE" val="1"/>
  <p:tag name="KSO_WM_UNIT_LINE_FORE_SCHEMECOLOR_INDEX" val="5"/>
  <p:tag name="KSO_WM_UNIT_LINE_FILL_TYPE" val="2"/>
  <p:tag name="KSO_WM_UNIT_TEXT_FILL_FORE_SCHEMECOLOR_INDEX" val="7"/>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i"/>
  <p:tag name="KSO_WM_UNIT_INDEX" val="1_5_1"/>
  <p:tag name="KSO_WM_UNIT_ID" val="diagram20170237_6*l_h_i*1_5_1"/>
  <p:tag name="KSO_WM_UNIT_LAYERLEVEL" val="1_1_1"/>
  <p:tag name="KSO_WM_DIAGRAM_GROUP_CODE" val="l1-1"/>
  <p:tag name="KSO_WM_UNIT_FILL_FORE_SCHEMECOLOR_INDEX" val="16"/>
  <p:tag name="KSO_WM_UNIT_FILL_TYPE" val="1"/>
  <p:tag name="KSO_WM_UNIT_LINE_FORE_SCHEMECOLOR_INDEX" val="5"/>
  <p:tag name="KSO_WM_UNIT_LINE_FILL_TYPE" val="2"/>
  <p:tag name="KSO_WM_UNIT_TEXT_FILL_FORE_SCHEMECOLOR_INDEX" val="7"/>
  <p:tag name="KSO_WM_UNIT_TEXT_FILL_TYPE"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d"/>
  <p:tag name="KSO_WM_UNIT_INDEX" val="1_1_1"/>
  <p:tag name="KSO_WM_UNIT_LAYERLEVEL" val="1_1_1"/>
  <p:tag name="KSO_WM_UNIT_VALUE" val="357*357"/>
  <p:tag name="KSO_WM_UNIT_HIGHLIGHT" val="0"/>
  <p:tag name="KSO_WM_UNIT_COMPATIBLE" val="0"/>
  <p:tag name="KSO_WM_UNIT_CLEAR" val="0"/>
  <p:tag name="KSO_WM_DIAGRAM_GROUP_CODE" val="l1-1"/>
  <p:tag name="KSO_WM_UNIT_ID" val="diagram20170237_6*l_h_d*1_1_1"/>
  <p:tag name="KSO_WM_UNIT_TEXT_FILL_FORE_SCHEMECOLOR_INDEX" val="2"/>
  <p:tag name="KSO_WM_UNIT_TEXT_FILL_TYPE"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d"/>
  <p:tag name="KSO_WM_UNIT_INDEX" val="1_3_1"/>
  <p:tag name="KSO_WM_UNIT_LAYERLEVEL" val="1_1_1"/>
  <p:tag name="KSO_WM_UNIT_VALUE" val="357*357"/>
  <p:tag name="KSO_WM_UNIT_HIGHLIGHT" val="0"/>
  <p:tag name="KSO_WM_UNIT_COMPATIBLE" val="0"/>
  <p:tag name="KSO_WM_UNIT_CLEAR" val="0"/>
  <p:tag name="KSO_WM_DIAGRAM_GROUP_CODE" val="l1-1"/>
  <p:tag name="KSO_WM_UNIT_ID" val="diagram20170237_6*l_h_d*1_3_1"/>
  <p:tag name="KSO_WM_UNIT_TEXT_FILL_FORE_SCHEMECOLOR_INDEX" val="2"/>
  <p:tag name="KSO_WM_UNIT_TEXT_FILL_TYPE" val="1"/>
</p:tagLst>
</file>

<file path=ppt/tags/tag24.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d"/>
  <p:tag name="KSO_WM_UNIT_INDEX" val="1_5_1"/>
  <p:tag name="KSO_WM_UNIT_LAYERLEVEL" val="1_1_1"/>
  <p:tag name="KSO_WM_UNIT_VALUE" val="357*357"/>
  <p:tag name="KSO_WM_UNIT_HIGHLIGHT" val="0"/>
  <p:tag name="KSO_WM_UNIT_COMPATIBLE" val="0"/>
  <p:tag name="KSO_WM_UNIT_CLEAR" val="0"/>
  <p:tag name="KSO_WM_DIAGRAM_GROUP_CODE" val="l1-1"/>
  <p:tag name="KSO_WM_UNIT_ID" val="diagram20170237_6*l_h_d*1_5_1"/>
  <p:tag name="KSO_WM_UNIT_TEXT_FILL_FORE_SCHEMECOLOR_INDEX" val="2"/>
  <p:tag name="KSO_WM_UNIT_TEXT_FILL_TYPE" val="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f"/>
  <p:tag name="KSO_WM_UNIT_INDEX" val="1_1_1"/>
  <p:tag name="KSO_WM_UNIT_LAYERLEVEL" val="1_1_1"/>
  <p:tag name="KSO_WM_UNIT_VALUE" val="44"/>
  <p:tag name="KSO_WM_UNIT_HIGHLIGHT" val="0"/>
  <p:tag name="KSO_WM_UNIT_COMPATIBLE" val="0"/>
  <p:tag name="KSO_WM_UNIT_CLEAR" val="0"/>
  <p:tag name="KSO_WM_UNIT_PRESET_TEXT_INDEX" val="5"/>
  <p:tag name="KSO_WM_UNIT_PRESET_TEXT_LEN" val="40"/>
  <p:tag name="KSO_WM_DIAGRAM_GROUP_CODE" val="l1-1"/>
  <p:tag name="KSO_WM_UNIT_ID" val="diagram20170237_6*l_h_f*1_1_1"/>
  <p:tag name="KSO_WM_UNIT_TEXT_FILL_FORE_SCHEMECOLOR_INDEX" val="7"/>
  <p:tag name="KSO_WM_UNIT_TEXT_FILL_TYPE" val="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i"/>
  <p:tag name="KSO_WM_UNIT_INDEX" val="1_2_1"/>
  <p:tag name="KSO_WM_UNIT_ID" val="diagram20170237_6*l_h_i*1_2_1"/>
  <p:tag name="KSO_WM_UNIT_LAYERLEVEL" val="1_1_1"/>
  <p:tag name="KSO_WM_DIAGRAM_GROUP_CODE" val="l1-1"/>
  <p:tag name="KSO_WM_UNIT_FILL_FORE_SCHEMECOLOR_INDEX" val="16"/>
  <p:tag name="KSO_WM_UNIT_FILL_TYPE" val="1"/>
  <p:tag name="KSO_WM_UNIT_LINE_FORE_SCHEMECOLOR_INDEX" val="5"/>
  <p:tag name="KSO_WM_UNIT_LINE_FILL_TYPE" val="2"/>
  <p:tag name="KSO_WM_UNIT_TEXT_FILL_FORE_SCHEMECOLOR_INDEX" val="7"/>
  <p:tag name="KSO_WM_UNIT_TEXT_FILL_TYPE"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i"/>
  <p:tag name="KSO_WM_UNIT_INDEX" val="1_4_1"/>
  <p:tag name="KSO_WM_UNIT_ID" val="diagram20170237_6*l_h_i*1_4_1"/>
  <p:tag name="KSO_WM_UNIT_LAYERLEVEL" val="1_1_1"/>
  <p:tag name="KSO_WM_DIAGRAM_GROUP_CODE" val="l1-1"/>
  <p:tag name="KSO_WM_UNIT_FILL_FORE_SCHEMECOLOR_INDEX" val="16"/>
  <p:tag name="KSO_WM_UNIT_FILL_TYPE" val="1"/>
  <p:tag name="KSO_WM_UNIT_LINE_FORE_SCHEMECOLOR_INDEX" val="5"/>
  <p:tag name="KSO_WM_UNIT_LINE_FILL_TYPE" val="2"/>
  <p:tag name="KSO_WM_UNIT_TEXT_FILL_FORE_SCHEMECOLOR_INDEX" val="7"/>
  <p:tag name="KSO_WM_UNIT_TEX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i"/>
  <p:tag name="KSO_WM_UNIT_INDEX" val="1_6_1"/>
  <p:tag name="KSO_WM_UNIT_ID" val="diagram20170237_6*l_h_i*1_6_1"/>
  <p:tag name="KSO_WM_UNIT_LAYERLEVEL" val="1_1_1"/>
  <p:tag name="KSO_WM_DIAGRAM_GROUP_CODE" val="l1-1"/>
  <p:tag name="KSO_WM_UNIT_FILL_FORE_SCHEMECOLOR_INDEX" val="16"/>
  <p:tag name="KSO_WM_UNIT_FILL_TYPE" val="1"/>
  <p:tag name="KSO_WM_UNIT_LINE_FORE_SCHEMECOLOR_INDEX" val="5"/>
  <p:tag name="KSO_WM_UNIT_LINE_FILL_TYPE" val="2"/>
  <p:tag name="KSO_WM_UNIT_TEXT_FILL_FORE_SCHEMECOLOR_INDEX" val="7"/>
  <p:tag name="KSO_WM_UNIT_TEX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d"/>
  <p:tag name="KSO_WM_UNIT_INDEX" val="1_2_1"/>
  <p:tag name="KSO_WM_UNIT_LAYERLEVEL" val="1_1_1"/>
  <p:tag name="KSO_WM_UNIT_VALUE" val="357*357"/>
  <p:tag name="KSO_WM_UNIT_HIGHLIGHT" val="0"/>
  <p:tag name="KSO_WM_UNIT_COMPATIBLE" val="0"/>
  <p:tag name="KSO_WM_UNIT_CLEAR" val="0"/>
  <p:tag name="KSO_WM_DIAGRAM_GROUP_CODE" val="l1-1"/>
  <p:tag name="KSO_WM_UNIT_ID" val="diagram20170237_6*l_h_d*1_2_1"/>
  <p:tag name="KSO_WM_UNIT_TEXT_FILL_FORE_SCHEMECOLOR_INDEX" val="2"/>
  <p:tag name="KSO_WM_UNIT_TEXT_FILL_TYPE" val="1"/>
</p:tagLst>
</file>

<file path=ppt/tags/tag3.xml><?xml version="1.0" encoding="utf-8"?>
<p:tagLst xmlns:p="http://schemas.openxmlformats.org/presentationml/2006/main">
  <p:tag name="KSO_WM_TAG_VERSION" val="1.0"/>
  <p:tag name="KSO_WM_BEAUTIFY_FLAG" val="#wm#"/>
  <p:tag name="KSO_WM_TEMPLATE_CATEGORY" val="diagram"/>
  <p:tag name="KSO_WM_TEMPLATE_INDEX" val="20170509"/>
  <p:tag name="KSO_WM_UNIT_TYPE" val="m_i"/>
  <p:tag name="KSO_WM_UNIT_INDEX" val="1_2"/>
  <p:tag name="KSO_WM_UNIT_LAYERLEVEL" val="1_1"/>
  <p:tag name="KSO_WM_DIAGRAM_GROUP_CODE" val="m1-1"/>
  <p:tag name="KSO_WM_UNIT_ID" val="diagram20170509_1*m_i*1_2"/>
  <p:tag name="KSO_WM_UNIT_FILL_FORE_SCHEMECOLOR_INDEX" val="9"/>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d"/>
  <p:tag name="KSO_WM_UNIT_INDEX" val="1_6_1"/>
  <p:tag name="KSO_WM_UNIT_LAYERLEVEL" val="1_1_1"/>
  <p:tag name="KSO_WM_UNIT_VALUE" val="357*357"/>
  <p:tag name="KSO_WM_UNIT_HIGHLIGHT" val="0"/>
  <p:tag name="KSO_WM_UNIT_COMPATIBLE" val="0"/>
  <p:tag name="KSO_WM_UNIT_CLEAR" val="0"/>
  <p:tag name="KSO_WM_DIAGRAM_GROUP_CODE" val="l1-1"/>
  <p:tag name="KSO_WM_UNIT_ID" val="diagram20170237_6*l_h_d*1_6_1"/>
  <p:tag name="KSO_WM_UNIT_TEXT_FILL_FORE_SCHEMECOLOR_INDEX" val="2"/>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d"/>
  <p:tag name="KSO_WM_UNIT_INDEX" val="1_4_1"/>
  <p:tag name="KSO_WM_UNIT_LAYERLEVEL" val="1_1_1"/>
  <p:tag name="KSO_WM_UNIT_VALUE" val="357*357"/>
  <p:tag name="KSO_WM_UNIT_HIGHLIGHT" val="0"/>
  <p:tag name="KSO_WM_UNIT_COMPATIBLE" val="0"/>
  <p:tag name="KSO_WM_UNIT_CLEAR" val="0"/>
  <p:tag name="KSO_WM_DIAGRAM_GROUP_CODE" val="l1-1"/>
  <p:tag name="KSO_WM_UNIT_ID" val="diagram20170237_6*l_h_d*1_4_1"/>
  <p:tag name="KSO_WM_UNIT_TEXT_FILL_FORE_SCHEMECOLOR_INDEX" val="2"/>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f"/>
  <p:tag name="KSO_WM_UNIT_INDEX" val="1_1_1"/>
  <p:tag name="KSO_WM_UNIT_LAYERLEVEL" val="1_1_1"/>
  <p:tag name="KSO_WM_UNIT_VALUE" val="44"/>
  <p:tag name="KSO_WM_UNIT_HIGHLIGHT" val="0"/>
  <p:tag name="KSO_WM_UNIT_COMPATIBLE" val="0"/>
  <p:tag name="KSO_WM_UNIT_CLEAR" val="0"/>
  <p:tag name="KSO_WM_UNIT_PRESET_TEXT_INDEX" val="5"/>
  <p:tag name="KSO_WM_UNIT_PRESET_TEXT_LEN" val="40"/>
  <p:tag name="KSO_WM_DIAGRAM_GROUP_CODE" val="l1-1"/>
  <p:tag name="KSO_WM_UNIT_ID" val="diagram20170237_6*l_h_f*1_1_1"/>
  <p:tag name="KSO_WM_UNIT_TEXT_FILL_FORE_SCHEMECOLOR_INDEX" val="7"/>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f"/>
  <p:tag name="KSO_WM_UNIT_INDEX" val="1_1_1"/>
  <p:tag name="KSO_WM_UNIT_LAYERLEVEL" val="1_1_1"/>
  <p:tag name="KSO_WM_UNIT_VALUE" val="44"/>
  <p:tag name="KSO_WM_UNIT_HIGHLIGHT" val="0"/>
  <p:tag name="KSO_WM_UNIT_COMPATIBLE" val="0"/>
  <p:tag name="KSO_WM_UNIT_CLEAR" val="0"/>
  <p:tag name="KSO_WM_UNIT_PRESET_TEXT_INDEX" val="5"/>
  <p:tag name="KSO_WM_UNIT_PRESET_TEXT_LEN" val="40"/>
  <p:tag name="KSO_WM_DIAGRAM_GROUP_CODE" val="l1-1"/>
  <p:tag name="KSO_WM_UNIT_ID" val="diagram20170237_6*l_h_f*1_1_1"/>
  <p:tag name="KSO_WM_UNIT_TEXT_FILL_FORE_SCHEMECOLOR_INDEX" val="7"/>
  <p:tag name="KSO_WM_UNIT_TEXT_FILL_TYPE"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f"/>
  <p:tag name="KSO_WM_UNIT_INDEX" val="1_1_1"/>
  <p:tag name="KSO_WM_UNIT_LAYERLEVEL" val="1_1_1"/>
  <p:tag name="KSO_WM_UNIT_VALUE" val="44"/>
  <p:tag name="KSO_WM_UNIT_HIGHLIGHT" val="0"/>
  <p:tag name="KSO_WM_UNIT_COMPATIBLE" val="0"/>
  <p:tag name="KSO_WM_UNIT_CLEAR" val="0"/>
  <p:tag name="KSO_WM_UNIT_PRESET_TEXT_INDEX" val="5"/>
  <p:tag name="KSO_WM_UNIT_PRESET_TEXT_LEN" val="40"/>
  <p:tag name="KSO_WM_DIAGRAM_GROUP_CODE" val="l1-1"/>
  <p:tag name="KSO_WM_UNIT_ID" val="diagram20170237_6*l_h_f*1_1_1"/>
  <p:tag name="KSO_WM_UNIT_TEXT_FILL_FORE_SCHEMECOLOR_INDEX" val="7"/>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f"/>
  <p:tag name="KSO_WM_UNIT_INDEX" val="1_1_1"/>
  <p:tag name="KSO_WM_UNIT_LAYERLEVEL" val="1_1_1"/>
  <p:tag name="KSO_WM_UNIT_VALUE" val="44"/>
  <p:tag name="KSO_WM_UNIT_HIGHLIGHT" val="0"/>
  <p:tag name="KSO_WM_UNIT_COMPATIBLE" val="0"/>
  <p:tag name="KSO_WM_UNIT_CLEAR" val="0"/>
  <p:tag name="KSO_WM_UNIT_PRESET_TEXT_INDEX" val="5"/>
  <p:tag name="KSO_WM_UNIT_PRESET_TEXT_LEN" val="40"/>
  <p:tag name="KSO_WM_DIAGRAM_GROUP_CODE" val="l1-1"/>
  <p:tag name="KSO_WM_UNIT_ID" val="diagram20170237_6*l_h_f*1_1_1"/>
  <p:tag name="KSO_WM_UNIT_TEXT_FILL_FORE_SCHEMECOLOR_INDEX" val="7"/>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f"/>
  <p:tag name="KSO_WM_UNIT_INDEX" val="1_1_1"/>
  <p:tag name="KSO_WM_UNIT_LAYERLEVEL" val="1_1_1"/>
  <p:tag name="KSO_WM_UNIT_VALUE" val="44"/>
  <p:tag name="KSO_WM_UNIT_HIGHLIGHT" val="0"/>
  <p:tag name="KSO_WM_UNIT_COMPATIBLE" val="0"/>
  <p:tag name="KSO_WM_UNIT_CLEAR" val="0"/>
  <p:tag name="KSO_WM_UNIT_PRESET_TEXT_INDEX" val="5"/>
  <p:tag name="KSO_WM_UNIT_PRESET_TEXT_LEN" val="40"/>
  <p:tag name="KSO_WM_DIAGRAM_GROUP_CODE" val="l1-1"/>
  <p:tag name="KSO_WM_UNIT_ID" val="diagram20170237_6*l_h_f*1_1_1"/>
  <p:tag name="KSO_WM_UNIT_TEXT_FILL_FORE_SCHEMECOLOR_INDEX" val="7"/>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i"/>
  <p:tag name="KSO_WM_UNIT_INDEX" val="1_1_1"/>
  <p:tag name="KSO_WM_UNIT_ID" val="diagram20170237_6*l_h_i*1_1_1"/>
  <p:tag name="KSO_WM_UNIT_LAYERLEVEL" val="1_1_1"/>
  <p:tag name="KSO_WM_DIAGRAM_GROUP_CODE" val="l1-1"/>
  <p:tag name="KSO_WM_UNIT_FILL_FORE_SCHEMECOLOR_INDEX" val="16"/>
  <p:tag name="KSO_WM_UNIT_FILL_TYPE" val="1"/>
  <p:tag name="KSO_WM_UNIT_LINE_FORE_SCHEMECOLOR_INDEX" val="5"/>
  <p:tag name="KSO_WM_UNIT_LINE_FILL_TYPE" val="2"/>
  <p:tag name="KSO_WM_UNIT_TEXT_FILL_FORE_SCHEMECOLOR_INDEX" val="7"/>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d"/>
  <p:tag name="KSO_WM_UNIT_INDEX" val="1_1_1"/>
  <p:tag name="KSO_WM_UNIT_LAYERLEVEL" val="1_1_1"/>
  <p:tag name="KSO_WM_UNIT_VALUE" val="357*357"/>
  <p:tag name="KSO_WM_UNIT_HIGHLIGHT" val="0"/>
  <p:tag name="KSO_WM_UNIT_COMPATIBLE" val="0"/>
  <p:tag name="KSO_WM_UNIT_CLEAR" val="0"/>
  <p:tag name="KSO_WM_DIAGRAM_GROUP_CODE" val="l1-1"/>
  <p:tag name="KSO_WM_UNIT_ID" val="diagram20170237_6*l_h_d*1_1_1"/>
  <p:tag name="KSO_WM_UNIT_TEXT_FILL_FORE_SCHEMECOLOR_INDEX" val="2"/>
  <p:tag name="KSO_WM_UNIT_TEX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0237"/>
  <p:tag name="KSO_WM_UNIT_TYPE" val="l_h_f"/>
  <p:tag name="KSO_WM_UNIT_INDEX" val="1_1_1"/>
  <p:tag name="KSO_WM_UNIT_LAYERLEVEL" val="1_1_1"/>
  <p:tag name="KSO_WM_UNIT_VALUE" val="44"/>
  <p:tag name="KSO_WM_UNIT_HIGHLIGHT" val="0"/>
  <p:tag name="KSO_WM_UNIT_COMPATIBLE" val="0"/>
  <p:tag name="KSO_WM_UNIT_CLEAR" val="0"/>
  <p:tag name="KSO_WM_UNIT_PRESET_TEXT_INDEX" val="5"/>
  <p:tag name="KSO_WM_UNIT_PRESET_TEXT_LEN" val="40"/>
  <p:tag name="KSO_WM_DIAGRAM_GROUP_CODE" val="l1-1"/>
  <p:tag name="KSO_WM_UNIT_ID" val="diagram20170237_6*l_h_f*1_1_1"/>
  <p:tag name="KSO_WM_UNIT_TEXT_FILL_FORE_SCHEMECOLOR_INDEX" val="7"/>
  <p:tag name="KSO_WM_UNIT_TEX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20170509"/>
  <p:tag name="KSO_WM_UNIT_TYPE" val="m_h_i"/>
  <p:tag name="KSO_WM_UNIT_INDEX" val="1_2_1"/>
  <p:tag name="KSO_WM_UNIT_ID" val="diagram20170509_1*m_h_i*1_2_1"/>
  <p:tag name="KSO_WM_UNIT_LAYERLEVEL" val="1_1_1"/>
  <p:tag name="KSO_WM_DIAGRAM_GROUP_CODE" val="m1-1"/>
  <p:tag name="KSO_WM_UNIT_FILL_FORE_SCHEMECOLOR_INDEX" val="14"/>
  <p:tag name="KSO_WM_UNIT_FILL_TYPE" val="1"/>
  <p:tag name="KSO_WM_UNIT_LINE_FORE_SCHEMECOLOR_INDEX" val="9"/>
  <p:tag name="KSO_WM_UNIT_LINE_FILL_TYPE" val="2"/>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1_1"/>
  <p:tag name="KSO_WM_UNIT_ID" val="diagram20170389_4*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3_1"/>
  <p:tag name="KSO_WM_UNIT_ID" val="diagram20170389_4*l_h_i*1_3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5_1"/>
  <p:tag name="KSO_WM_UNIT_ID" val="diagram20170389_4*l_h_i*1_5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2_1"/>
  <p:tag name="KSO_WM_UNIT_ID" val="diagram20170389_4*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4_1"/>
  <p:tag name="KSO_WM_UNIT_ID" val="diagram20170389_4*l_h_i*1_4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6_1"/>
  <p:tag name="KSO_WM_UNIT_ID" val="diagram20170389_4*l_h_i*1_6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1_3"/>
  <p:tag name="KSO_WM_UNIT_ID" val="diagram20170389_4*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2_2"/>
  <p:tag name="KSO_WM_UNIT_ID" val="diagram20170389_4*l_h_i*1_2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20170509"/>
  <p:tag name="KSO_WM_UNIT_TYPE" val="m_h_i"/>
  <p:tag name="KSO_WM_UNIT_INDEX" val="1_3_1"/>
  <p:tag name="KSO_WM_UNIT_ID" val="diagram20170509_1*m_h_i*1_3_1"/>
  <p:tag name="KSO_WM_UNIT_LAYERLEVEL" val="1_1_1"/>
  <p:tag name="KSO_WM_DIAGRAM_GROUP_CODE" val="m1-1"/>
  <p:tag name="KSO_WM_UNIT_FILL_FORE_SCHEMECOLOR_INDEX" val="14"/>
  <p:tag name="KSO_WM_UNIT_FILL_TYPE" val="1"/>
  <p:tag name="KSO_WM_UNIT_LINE_FORE_SCHEMECOLOR_INDEX" val="9"/>
  <p:tag name="KSO_WM_UNIT_LINE_FILL_TYPE" val="2"/>
</p:tagLst>
</file>

<file path=ppt/tags/tag50.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3_3"/>
  <p:tag name="KSO_WM_UNIT_ID" val="diagram20170389_4*l_h_i*1_3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4_2"/>
  <p:tag name="KSO_WM_UNIT_ID" val="diagram20170389_4*l_h_i*1_4_2"/>
  <p:tag name="KSO_WM_UNIT_LAYERLEVEL" val="1_1_1"/>
  <p:tag name="KSO_WM_DIAGRAM_GROUP_CODE" val="l1-1"/>
  <p:tag name="KSO_WM_UNIT_FILL_FORE_SCHEMECOLOR_INDEX" val="8"/>
  <p:tag name="KSO_WM_UNIT_FILL_TYPE" val="1"/>
  <p:tag name="KSO_WM_UNIT_TEXT_FILL_FORE_SCHEMECOLOR_INDEX" val="14"/>
  <p:tag name="KSO_WM_UNIT_TEXT_FILL_TYPE" val="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6_2"/>
  <p:tag name="KSO_WM_UNIT_ID" val="diagram20170389_4*l_h_i*1_6_2"/>
  <p:tag name="KSO_WM_UNIT_LAYERLEVEL" val="1_1_1"/>
  <p:tag name="KSO_WM_DIAGRAM_GROUP_CODE" val="l1-1"/>
  <p:tag name="KSO_WM_UNIT_FILL_FORE_SCHEMECOLOR_INDEX" val="10"/>
  <p:tag name="KSO_WM_UNIT_FILL_TYPE" val="1"/>
  <p:tag name="KSO_WM_UNIT_TEXT_FILL_FORE_SCHEMECOLOR_INDEX" val="14"/>
  <p:tag name="KSO_WM_UNIT_TEXT_FILL_TYPE"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5_3"/>
  <p:tag name="KSO_WM_UNIT_ID" val="diagram20170389_4*l_h_i*1_5_3"/>
  <p:tag name="KSO_WM_UNIT_LAYERLEVEL" val="1_1_1"/>
  <p:tag name="KSO_WM_DIAGRAM_GROUP_CODE" val="l1-1"/>
  <p:tag name="KSO_WM_UNIT_FILL_FORE_SCHEMECOLOR_INDEX" val="9"/>
  <p:tag name="KSO_WM_UNIT_FILL_TYPE" val="1"/>
  <p:tag name="KSO_WM_UNIT_TEXT_FILL_FORE_SCHEMECOLOR_INDEX" val="14"/>
  <p:tag name="KSO_WM_UNIT_TEXT_FILL_TYPE"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1_2"/>
  <p:tag name="KSO_WM_UNIT_ID" val="diagram20170389_4*l_h_i*1_1_2"/>
  <p:tag name="KSO_WM_UNIT_LAYERLEVEL" val="1_1_1"/>
  <p:tag name="KSO_WM_DIAGRAM_GROUP_CODE" val="l1-1"/>
  <p:tag name="KSO_WM_UNIT_TEXT_FILL_FORE_SCHEMECOLOR_INDEX" val="14"/>
  <p:tag name="KSO_WM_UNIT_TEX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2_3"/>
  <p:tag name="KSO_WM_UNIT_ID" val="diagram20170389_4*l_h_i*1_2_3"/>
  <p:tag name="KSO_WM_UNIT_LAYERLEVEL" val="1_1_1"/>
  <p:tag name="KSO_WM_DIAGRAM_GROUP_CODE" val="l1-1"/>
  <p:tag name="KSO_WM_UNIT_TEXT_FILL_FORE_SCHEMECOLOR_INDEX" val="14"/>
  <p:tag name="KSO_WM_UNIT_TEX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3_2"/>
  <p:tag name="KSO_WM_UNIT_ID" val="diagram20170389_4*l_h_i*1_3_2"/>
  <p:tag name="KSO_WM_UNIT_LAYERLEVEL" val="1_1_1"/>
  <p:tag name="KSO_WM_DIAGRAM_GROUP_CODE" val="l1-1"/>
  <p:tag name="KSO_WM_UNIT_TEXT_FILL_FORE_SCHEMECOLOR_INDEX" val="14"/>
  <p:tag name="KSO_WM_UNIT_TEXT_FILL_TYPE"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4_3"/>
  <p:tag name="KSO_WM_UNIT_ID" val="diagram20170389_4*l_h_i*1_4_3"/>
  <p:tag name="KSO_WM_UNIT_LAYERLEVEL" val="1_1_1"/>
  <p:tag name="KSO_WM_DIAGRAM_GROUP_CODE" val="l1-1"/>
  <p:tag name="KSO_WM_UNIT_TEXT_FILL_FORE_SCHEMECOLOR_INDEX" val="14"/>
  <p:tag name="KSO_WM_UNIT_TEXT_FILL_TYPE"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5_2"/>
  <p:tag name="KSO_WM_UNIT_ID" val="diagram20170389_4*l_h_i*1_5_2"/>
  <p:tag name="KSO_WM_UNIT_LAYERLEVEL" val="1_1_1"/>
  <p:tag name="KSO_WM_DIAGRAM_GROUP_CODE" val="l1-1"/>
  <p:tag name="KSO_WM_UNIT_TEXT_FILL_FORE_SCHEMECOLOR_INDEX" val="14"/>
  <p:tag name="KSO_WM_UNIT_TEX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6_3"/>
  <p:tag name="KSO_WM_UNIT_ID" val="diagram20170389_4*l_h_i*1_6_3"/>
  <p:tag name="KSO_WM_UNIT_LAYERLEVEL" val="1_1_1"/>
  <p:tag name="KSO_WM_DIAGRAM_GROUP_CODE" val="l1-1"/>
  <p:tag name="KSO_WM_UNIT_TEXT_FILL_FORE_SCHEMECOLOR_INDEX" val="14"/>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20170509"/>
  <p:tag name="KSO_WM_UNIT_TYPE" val="m_h_i"/>
  <p:tag name="KSO_WM_UNIT_INDEX" val="1_1_1"/>
  <p:tag name="KSO_WM_UNIT_ID" val="diagram20170509_1*m_h_i*1_1_1"/>
  <p:tag name="KSO_WM_UNIT_LAYERLEVEL" val="1_1_1"/>
  <p:tag name="KSO_WM_DIAGRAM_GROUP_CODE" val="m1-1"/>
  <p:tag name="KSO_WM_UNIT_FILL_FORE_SCHEMECOLOR_INDEX" val="14"/>
  <p:tag name="KSO_WM_UNIT_FILL_TYPE" val="1"/>
  <p:tag name="KSO_WM_UNIT_LINE_FORE_SCHEMECOLOR_INDEX" val="9"/>
  <p:tag name="KSO_WM_UNIT_LINE_FILL_TYPE" val="2"/>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1"/>
  <p:tag name="KSO_WM_UNIT_ID" val="diagram20171553_3*n_h_i*1_2_1"/>
  <p:tag name="KSO_WM_UNIT_LAYERLEVEL" val="1_1_1"/>
  <p:tag name="KSO_WM_DIAGRAM_GROUP_CODE" val="n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1_1"/>
  <p:tag name="KSO_WM_UNIT_ID" val="diagram20170389_4*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3_1"/>
  <p:tag name="KSO_WM_UNIT_ID" val="diagram20170389_4*l_h_i*1_3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5_1"/>
  <p:tag name="KSO_WM_UNIT_ID" val="diagram20170389_4*l_h_i*1_5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2_1"/>
  <p:tag name="KSO_WM_UNIT_ID" val="diagram20170389_4*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4_1"/>
  <p:tag name="KSO_WM_UNIT_ID" val="diagram20170389_4*l_h_i*1_4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i"/>
  <p:tag name="KSO_WM_UNIT_INDEX" val="1_6_1"/>
  <p:tag name="KSO_WM_UNIT_ID" val="diagram20170389_4*l_h_i*1_6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78.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79.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8.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a"/>
  <p:tag name="KSO_WM_UNIT_INDEX" val="1_1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n1-1"/>
  <p:tag name="KSO_WM_UNIT_ID" val="diagram20171553_3*n_h_a*1_1_1"/>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80.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81.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82.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84.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l1-1"/>
  <p:tag name="KSO_WM_UNIT_ID" val="diagram20170389_4*l_h_a*1_1_1"/>
  <p:tag name="KSO_WM_UNIT_TEXT_FILL_FORE_SCHEMECOLOR_INDEX" val="13"/>
  <p:tag name="KSO_WM_UNIT_TEXT_FILL_TYPE" val="1"/>
</p:tagLst>
</file>

<file path=ppt/tags/tag87.xml><?xml version="1.0" encoding="utf-8"?>
<p:tagLst xmlns:p="http://schemas.openxmlformats.org/presentationml/2006/main">
  <p:tag name="KSO_WM_TAG_VERSION" val="1.0"/>
  <p:tag name="KSO_WM_BEAUTIFY_FLAG" val="#wm#"/>
  <p:tag name="KSO_WM_TEMPLATE_CATEGORY" val="diagram"/>
  <p:tag name="KSO_WM_TEMPLATE_INDEX" val="20170389"/>
  <p:tag name="KSO_WM_UNIT_TYPE" val="l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l1-1"/>
  <p:tag name="KSO_WM_UNIT_ID" val="diagram20170389_4*l_h_f*1_1_1"/>
  <p:tag name="KSO_WM_UNIT_TEXT_FILL_FORE_SCHEMECOLOR_INDEX" val="13"/>
  <p:tag name="KSO_WM_UNIT_TEXT_FILL_TYPE" val="1"/>
</p:tagLst>
</file>

<file path=ppt/tags/tag88.xml><?xml version="1.0" encoding="utf-8"?>
<p:tagLst xmlns:p="http://schemas.openxmlformats.org/presentationml/2006/main">
  <p:tag name="KSO_WM_TAG_VERSION" val="1.0"/>
  <p:tag name="KSO_WM_BEAUTIFY_FLAG" val="#wm#"/>
  <p:tag name="KSO_WM_TEMPLATE_CATEGORY" val="diagram"/>
  <p:tag name="KSO_WM_TEMPLATE_INDEX" val="20169737"/>
  <p:tag name="KSO_WM_UNIT_TYPE" val="l_h_i"/>
  <p:tag name="KSO_WM_UNIT_INDEX" val="1_3_1"/>
  <p:tag name="KSO_WM_UNIT_ID" val="diagram20169737_6*l_h_i*1_3_1"/>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TAG_VERSION" val="1.0"/>
  <p:tag name="KSO_WM_BEAUTIFY_FLAG" val="#wm#"/>
  <p:tag name="KSO_WM_TEMPLATE_CATEGORY" val="diagram"/>
  <p:tag name="KSO_WM_TEMPLATE_INDEX" val="20169737"/>
  <p:tag name="KSO_WM_UNIT_TYPE" val="l_h_i"/>
  <p:tag name="KSO_WM_UNIT_INDEX" val="1_3_2"/>
  <p:tag name="KSO_WM_UNIT_ID" val="diagram20169737_6*l_h_i*1_3_2"/>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2"/>
  <p:tag name="KSO_WM_UNIT_ID" val="diagram20171553_3*n_h_i*1_2_2"/>
  <p:tag name="KSO_WM_UNIT_LAYERLEVEL" val="1_1_1"/>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90.xml><?xml version="1.0" encoding="utf-8"?>
<p:tagLst xmlns:p="http://schemas.openxmlformats.org/presentationml/2006/main">
  <p:tag name="KSO_WM_TAG_VERSION" val="1.0"/>
  <p:tag name="KSO_WM_BEAUTIFY_FLAG" val="#wm#"/>
  <p:tag name="KSO_WM_TEMPLATE_CATEGORY" val="diagram"/>
  <p:tag name="KSO_WM_TEMPLATE_INDEX" val="20169737"/>
  <p:tag name="KSO_WM_UNIT_TYPE" val="l_h_i"/>
  <p:tag name="KSO_WM_UNIT_INDEX" val="1_3_3"/>
  <p:tag name="KSO_WM_UNIT_ID" val="diagram20169737_6*l_h_i*1_3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TAG_VERSION" val="1.0"/>
  <p:tag name="KSO_WM_BEAUTIFY_FLAG" val="#wm#"/>
  <p:tag name="KSO_WM_TEMPLATE_CATEGORY" val="diagram"/>
  <p:tag name="KSO_WM_TEMPLATE_INDEX" val="20169737"/>
  <p:tag name="KSO_WM_UNIT_TYPE" val="l_h_i"/>
  <p:tag name="KSO_WM_UNIT_INDEX" val="1_3_4"/>
  <p:tag name="KSO_WM_UNIT_ID" val="diagram20169737_6*l_h_i*1_3_4"/>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9631</Words>
  <Application>WPS 演示</Application>
  <PresentationFormat>宽屏</PresentationFormat>
  <Paragraphs>484</Paragraphs>
  <Slides>35</Slides>
  <Notes>13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35</vt:i4>
      </vt:variant>
    </vt:vector>
  </HeadingPairs>
  <TitlesOfParts>
    <vt:vector size="53" baseType="lpstr">
      <vt:lpstr>Arial</vt:lpstr>
      <vt:lpstr>宋体</vt:lpstr>
      <vt:lpstr>Wingdings</vt:lpstr>
      <vt:lpstr>字魂59号-创粗黑</vt:lpstr>
      <vt:lpstr>微软雅黑</vt:lpstr>
      <vt:lpstr>黑体</vt:lpstr>
      <vt:lpstr>楷体</vt:lpstr>
      <vt:lpstr>字魂143号-正酷超级黑</vt:lpstr>
      <vt:lpstr>Calibri</vt:lpstr>
      <vt:lpstr>77-Essential-Icons</vt:lpstr>
      <vt:lpstr>Calibri Light</vt:lpstr>
      <vt:lpstr>方正宋刻本秀楷简体</vt:lpstr>
      <vt:lpstr>Arial Unicode MS</vt:lpstr>
      <vt:lpstr>等线</vt:lpstr>
      <vt:lpstr>SF UI Display Thin</vt:lpstr>
      <vt:lpstr>RomanS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qwww</dc:creator>
  <cp:lastModifiedBy>薛东西</cp:lastModifiedBy>
  <cp:revision>67</cp:revision>
  <dcterms:created xsi:type="dcterms:W3CDTF">2021-03-14T11:56:00Z</dcterms:created>
  <dcterms:modified xsi:type="dcterms:W3CDTF">2022-07-20T08:28:26Z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4331B4D7D1E04022A4931423E10E87C9</vt:lpwstr>
  </property>
  <property fmtid="{D5CDD505-2E9C-101B-9397-08002B2CF9AE}" pid="3" name="KSOProductBuildVer">
    <vt:lpwstr>2052-11.1.0.11435</vt:lpwstr>
  </property>
</Properties>
</file>